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sldIdLst>
    <p:sldId id="320" r:id="rId2"/>
    <p:sldId id="359" r:id="rId3"/>
    <p:sldId id="321" r:id="rId4"/>
    <p:sldId id="324" r:id="rId5"/>
    <p:sldId id="325" r:id="rId6"/>
    <p:sldId id="264" r:id="rId7"/>
    <p:sldId id="263" r:id="rId8"/>
    <p:sldId id="330" r:id="rId9"/>
    <p:sldId id="265" r:id="rId10"/>
    <p:sldId id="266" r:id="rId11"/>
    <p:sldId id="267" r:id="rId12"/>
    <p:sldId id="269" r:id="rId13"/>
    <p:sldId id="270" r:id="rId14"/>
    <p:sldId id="271" r:id="rId15"/>
    <p:sldId id="338" r:id="rId16"/>
    <p:sldId id="339" r:id="rId17"/>
    <p:sldId id="340" r:id="rId18"/>
    <p:sldId id="341" r:id="rId19"/>
    <p:sldId id="342" r:id="rId20"/>
    <p:sldId id="277" r:id="rId21"/>
    <p:sldId id="278" r:id="rId22"/>
    <p:sldId id="279" r:id="rId23"/>
    <p:sldId id="280" r:id="rId24"/>
    <p:sldId id="343" r:id="rId25"/>
    <p:sldId id="344" r:id="rId26"/>
    <p:sldId id="331" r:id="rId27"/>
    <p:sldId id="332" r:id="rId28"/>
    <p:sldId id="357" r:id="rId29"/>
    <p:sldId id="345" r:id="rId30"/>
    <p:sldId id="346" r:id="rId31"/>
    <p:sldId id="283" r:id="rId32"/>
    <p:sldId id="333" r:id="rId33"/>
    <p:sldId id="284" r:id="rId34"/>
    <p:sldId id="285" r:id="rId35"/>
    <p:sldId id="348" r:id="rId36"/>
    <p:sldId id="347" r:id="rId37"/>
    <p:sldId id="288" r:id="rId38"/>
    <p:sldId id="334" r:id="rId39"/>
    <p:sldId id="289" r:id="rId40"/>
    <p:sldId id="290" r:id="rId41"/>
    <p:sldId id="291" r:id="rId42"/>
    <p:sldId id="292" r:id="rId43"/>
    <p:sldId id="293" r:id="rId44"/>
    <p:sldId id="294" r:id="rId45"/>
    <p:sldId id="295" r:id="rId46"/>
    <p:sldId id="297" r:id="rId47"/>
    <p:sldId id="299" r:id="rId48"/>
    <p:sldId id="298" r:id="rId49"/>
    <p:sldId id="349" r:id="rId50"/>
    <p:sldId id="350" r:id="rId51"/>
    <p:sldId id="302" r:id="rId52"/>
    <p:sldId id="335" r:id="rId53"/>
    <p:sldId id="303" r:id="rId54"/>
    <p:sldId id="304" r:id="rId55"/>
    <p:sldId id="351" r:id="rId56"/>
    <p:sldId id="352" r:id="rId57"/>
    <p:sldId id="329" r:id="rId58"/>
    <p:sldId id="336" r:id="rId59"/>
    <p:sldId id="353" r:id="rId60"/>
    <p:sldId id="354" r:id="rId61"/>
    <p:sldId id="311" r:id="rId62"/>
    <p:sldId id="337" r:id="rId63"/>
    <p:sldId id="358" r:id="rId64"/>
    <p:sldId id="316" r:id="rId65"/>
    <p:sldId id="317" r:id="rId66"/>
    <p:sldId id="318" r:id="rId67"/>
    <p:sldId id="319" r:id="rId68"/>
    <p:sldId id="355" r:id="rId69"/>
    <p:sldId id="356" r:id="rId70"/>
    <p:sldId id="326" r:id="rId71"/>
    <p:sldId id="327" r:id="rId72"/>
    <p:sldId id="328"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74629" autoAdjust="0"/>
  </p:normalViewPr>
  <p:slideViewPr>
    <p:cSldViewPr snapToGrid="0">
      <p:cViewPr varScale="1">
        <p:scale>
          <a:sx n="86" d="100"/>
          <a:sy n="86" d="100"/>
        </p:scale>
        <p:origin x="-233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1/16/2015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Paul the Apostle</a:t>
            </a:r>
            <a:r>
              <a:rPr lang="en-US" baseline="0" dirty="0" smtClean="0"/>
              <a:t> wrote this Epistle to the Romans roughly 25 years </a:t>
            </a:r>
          </a:p>
          <a:p>
            <a:r>
              <a:rPr lang="en-US" baseline="0" dirty="0" smtClean="0"/>
              <a:t>	after he met Jesus on the Damascus Road,</a:t>
            </a:r>
          </a:p>
          <a:p>
            <a:r>
              <a:rPr lang="en-US" baseline="0" dirty="0" smtClean="0"/>
              <a:t>	where Jesus commissioned him to be an Apostle. </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10532093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691866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err="1" smtClean="0"/>
              <a:t>Diakonos</a:t>
            </a:r>
            <a:r>
              <a:rPr lang="en-US" b="0" dirty="0" smtClean="0"/>
              <a:t> is another word which is translated as “servant”.</a:t>
            </a:r>
          </a:p>
          <a:p>
            <a:r>
              <a:rPr lang="en-US" b="0" dirty="0" smtClean="0"/>
              <a:t>-- The</a:t>
            </a:r>
            <a:r>
              <a:rPr lang="en-US" b="0" baseline="0" dirty="0" smtClean="0"/>
              <a:t> compulsion found in </a:t>
            </a:r>
            <a:r>
              <a:rPr lang="en-US" b="0" baseline="0" dirty="0" err="1" smtClean="0"/>
              <a:t>Doulos</a:t>
            </a:r>
            <a:r>
              <a:rPr lang="en-US" b="0" baseline="0" dirty="0" smtClean="0"/>
              <a:t> is not present in </a:t>
            </a:r>
            <a:r>
              <a:rPr lang="en-US" b="0" baseline="0" dirty="0" err="1" smtClean="0"/>
              <a:t>Diakonos</a:t>
            </a:r>
            <a:r>
              <a:rPr lang="en-US" b="0" baseline="0" dirty="0" smtClean="0"/>
              <a:t>.</a:t>
            </a:r>
          </a:p>
          <a:p>
            <a:r>
              <a:rPr lang="en-US" b="0" baseline="0" dirty="0" smtClean="0"/>
              <a:t>-- A </a:t>
            </a:r>
            <a:r>
              <a:rPr lang="en-US" b="0" baseline="0" dirty="0" err="1" smtClean="0"/>
              <a:t>Diakonos</a:t>
            </a:r>
            <a:r>
              <a:rPr lang="en-US" b="0" baseline="0" dirty="0" smtClean="0"/>
              <a:t> is one who gets something done for another.</a:t>
            </a:r>
          </a:p>
          <a:p>
            <a:r>
              <a:rPr lang="en-US" b="0" baseline="0" dirty="0" smtClean="0"/>
              <a:t>-- We get the English word Deacon from </a:t>
            </a:r>
            <a:r>
              <a:rPr lang="en-US" b="0" baseline="0" dirty="0" err="1" smtClean="0"/>
              <a:t>Diakonos</a:t>
            </a:r>
            <a:r>
              <a:rPr lang="en-US" b="0" baseline="0" dirty="0" smtClean="0"/>
              <a:t>.</a:t>
            </a:r>
            <a:endParaRPr lang="en-US" b="0" dirty="0" smtClean="0"/>
          </a:p>
          <a:p>
            <a:endParaRPr lang="en-US" b="1" dirty="0" smtClean="0"/>
          </a:p>
          <a:p>
            <a:r>
              <a:rPr lang="en-US" b="1" dirty="0" err="1" smtClean="0"/>
              <a:t>ILLUS</a:t>
            </a:r>
            <a:r>
              <a:rPr lang="en-US" b="1" dirty="0" smtClean="0"/>
              <a:t>: </a:t>
            </a:r>
            <a:r>
              <a:rPr lang="en-US" dirty="0" smtClean="0"/>
              <a:t>In 1972, NASA launched the exploratory space probe Pioneer 10. </a:t>
            </a:r>
          </a:p>
          <a:p>
            <a:r>
              <a:rPr lang="en-US" dirty="0" smtClean="0"/>
              <a:t>According to Leon </a:t>
            </a:r>
            <a:r>
              <a:rPr lang="en-US" dirty="0" err="1" smtClean="0"/>
              <a:t>Jaroff</a:t>
            </a:r>
            <a:r>
              <a:rPr lang="en-US" dirty="0" smtClean="0"/>
              <a:t> in </a:t>
            </a:r>
            <a:r>
              <a:rPr lang="en-US" i="1" dirty="0" smtClean="0"/>
              <a:t>Time</a:t>
            </a:r>
            <a:r>
              <a:rPr lang="en-US" dirty="0" smtClean="0"/>
              <a:t>, the satellite's primary mission was to reach </a:t>
            </a:r>
          </a:p>
          <a:p>
            <a:r>
              <a:rPr lang="en-US" dirty="0" smtClean="0"/>
              <a:t>Jupiter, photograph the planet and its moons, and beam data to earth about </a:t>
            </a:r>
          </a:p>
          <a:p>
            <a:r>
              <a:rPr lang="en-US" dirty="0" smtClean="0"/>
              <a:t>Jupiter's magnetic field, radiation belts, and atmosphere. Scientists regarded </a:t>
            </a:r>
          </a:p>
          <a:p>
            <a:r>
              <a:rPr lang="en-US" dirty="0" smtClean="0"/>
              <a:t>this as a bold plan, for at that time no earth satellite had ever gone beyond </a:t>
            </a:r>
          </a:p>
          <a:p>
            <a:r>
              <a:rPr lang="en-US" dirty="0" smtClean="0"/>
              <a:t>Mars, and they feared the asteroid belt would destroy the satellite before it </a:t>
            </a:r>
          </a:p>
          <a:p>
            <a:r>
              <a:rPr lang="en-US" dirty="0" smtClean="0"/>
              <a:t>could reach its target. But Pioneer 10 accomplished its mission and much, </a:t>
            </a:r>
          </a:p>
          <a:p>
            <a:r>
              <a:rPr lang="en-US" dirty="0" smtClean="0"/>
              <a:t>much more. Swinging past the giant planet in November 1973, Jupiter's </a:t>
            </a:r>
          </a:p>
          <a:p>
            <a:r>
              <a:rPr lang="en-US" dirty="0" smtClean="0"/>
              <a:t>immense gravity hurled Pioneer 10 at a higher rate of speed toward the </a:t>
            </a:r>
          </a:p>
          <a:p>
            <a:r>
              <a:rPr lang="en-US" dirty="0" smtClean="0"/>
              <a:t>edge of the solar system. At one billion miles from the sun, Pioneer 10 </a:t>
            </a:r>
          </a:p>
          <a:p>
            <a:r>
              <a:rPr lang="en-US" dirty="0" smtClean="0"/>
              <a:t>passed Saturn. At some two billion miles, it hurtled past Uranus; Neptune</a:t>
            </a:r>
          </a:p>
          <a:p>
            <a:r>
              <a:rPr lang="en-US" dirty="0" smtClean="0"/>
              <a:t>at nearly three billion miles; Pluto at almost four billion miles. By 1997, </a:t>
            </a:r>
          </a:p>
          <a:p>
            <a:r>
              <a:rPr lang="en-US" dirty="0" smtClean="0"/>
              <a:t>twenty-five years after its launch, Pioneer 10 was more than six billion </a:t>
            </a:r>
          </a:p>
          <a:p>
            <a:r>
              <a:rPr lang="en-US" dirty="0" smtClean="0"/>
              <a:t>miles from the sun. </a:t>
            </a:r>
          </a:p>
          <a:p>
            <a:endParaRPr lang="en-US" dirty="0" smtClean="0"/>
          </a:p>
          <a:p>
            <a:r>
              <a:rPr lang="en-US" dirty="0" smtClean="0"/>
              <a:t>And despite that immense distance, Pioneer 10 continued to beam back </a:t>
            </a:r>
          </a:p>
          <a:p>
            <a:r>
              <a:rPr lang="en-US" dirty="0" smtClean="0"/>
              <a:t>radio signals to scientists on Earth. "Perhaps most remarkable," writes </a:t>
            </a:r>
          </a:p>
          <a:p>
            <a:r>
              <a:rPr lang="en-US" dirty="0" err="1" smtClean="0"/>
              <a:t>Jaroff</a:t>
            </a:r>
            <a:r>
              <a:rPr lang="en-US" dirty="0" smtClean="0"/>
              <a:t>, "those signals emanate from an 8-watt transmitter, which radiates </a:t>
            </a:r>
          </a:p>
          <a:p>
            <a:r>
              <a:rPr lang="en-US" dirty="0" smtClean="0"/>
              <a:t>about as much power as a bedroom night light, and takes more than nine </a:t>
            </a:r>
          </a:p>
          <a:p>
            <a:r>
              <a:rPr lang="en-US" dirty="0" smtClean="0"/>
              <a:t>hours to reach Earth.'" The Little Satellite That Could was not qualified to </a:t>
            </a:r>
          </a:p>
          <a:p>
            <a:r>
              <a:rPr lang="en-US" dirty="0" smtClean="0"/>
              <a:t>do what it did. Engineers designed Pioneer 10 with a useful life of just </a:t>
            </a:r>
          </a:p>
          <a:p>
            <a:r>
              <a:rPr lang="en-US" dirty="0" smtClean="0"/>
              <a:t>three years. But it kept going and going. By simple longevity, its tiny </a:t>
            </a:r>
          </a:p>
          <a:p>
            <a:r>
              <a:rPr lang="en-US" dirty="0" smtClean="0"/>
              <a:t>8-watt transmitter radio accomplished more than anyone thought possible.</a:t>
            </a:r>
          </a:p>
          <a:p>
            <a:r>
              <a:rPr lang="en-US" dirty="0" smtClean="0"/>
              <a:t> </a:t>
            </a:r>
          </a:p>
          <a:p>
            <a:r>
              <a:rPr lang="en-US" dirty="0" smtClean="0"/>
              <a:t>So it is when we offer ourselves to serve the Lord. God can work even </a:t>
            </a:r>
          </a:p>
          <a:p>
            <a:r>
              <a:rPr lang="en-US" dirty="0" smtClean="0"/>
              <a:t>through someone with 8-watt abilities. God cannot work, however, through </a:t>
            </a:r>
          </a:p>
          <a:p>
            <a:r>
              <a:rPr lang="en-US" dirty="0" smtClean="0"/>
              <a:t>someone who quits.         </a:t>
            </a:r>
          </a:p>
          <a:p>
            <a:r>
              <a:rPr lang="en-US" dirty="0" smtClean="0"/>
              <a:t>		Philippians 3:12-14   Hebrews 12:1   Mark 10:45</a:t>
            </a:r>
          </a:p>
          <a:p>
            <a:r>
              <a:rPr lang="en-US" dirty="0" smtClean="0"/>
              <a:t>		Craig Brian Larson, </a:t>
            </a:r>
          </a:p>
          <a:p>
            <a:r>
              <a:rPr lang="en-US" dirty="0" smtClean="0"/>
              <a:t>		Pastoral Grit: the Strength to Stand and to Stay, </a:t>
            </a:r>
          </a:p>
          <a:p>
            <a:r>
              <a:rPr lang="en-US" dirty="0" smtClean="0"/>
              <a:t>		Bethany.</a:t>
            </a:r>
          </a:p>
          <a:p>
            <a:endParaRPr lang="en-US" dirty="0" smtClean="0"/>
          </a:p>
          <a:p>
            <a:r>
              <a:rPr lang="en-US" dirty="0" smtClean="0"/>
              <a:t>*****</a:t>
            </a:r>
          </a:p>
          <a:p>
            <a:endParaRPr lang="en-US" b="1"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5139719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Kletos</a:t>
            </a:r>
            <a:r>
              <a:rPr lang="en-US" dirty="0" smtClean="0"/>
              <a:t> means to be called; to be invited.</a:t>
            </a:r>
          </a:p>
          <a:p>
            <a:r>
              <a:rPr lang="en-US" dirty="0" smtClean="0"/>
              <a:t>-- To</a:t>
            </a:r>
            <a:r>
              <a:rPr lang="en-US" baseline="0" dirty="0" smtClean="0"/>
              <a:t> be called and consecrated for a given task.</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483803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34335975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 called to be Jesus’ followers. We are called to be members</a:t>
            </a:r>
          </a:p>
          <a:p>
            <a:r>
              <a:rPr lang="en-US" dirty="0" smtClean="0"/>
              <a:t>of His Church. And, beyond</a:t>
            </a:r>
            <a:r>
              <a:rPr lang="en-US" baseline="0" dirty="0" smtClean="0"/>
              <a:t> that, Jesus calls us to specific tasks </a:t>
            </a:r>
          </a:p>
          <a:p>
            <a:r>
              <a:rPr lang="en-US" baseline="0" dirty="0" smtClean="0"/>
              <a:t>and responsibilities.</a:t>
            </a:r>
          </a:p>
          <a:p>
            <a:endParaRPr lang="en-US" baseline="0" dirty="0" smtClean="0"/>
          </a:p>
          <a:p>
            <a:r>
              <a:rPr lang="en-US" b="1" baseline="0" dirty="0" err="1" smtClean="0"/>
              <a:t>ILLUS</a:t>
            </a:r>
            <a:r>
              <a:rPr lang="en-US" b="1" baseline="0" dirty="0" smtClean="0"/>
              <a:t>:</a:t>
            </a:r>
            <a:r>
              <a:rPr lang="en-US" baseline="0" dirty="0" smtClean="0"/>
              <a:t> </a:t>
            </a:r>
            <a:r>
              <a:rPr lang="en-US" dirty="0" smtClean="0"/>
              <a:t>In the eleventh century, King Henry III of Bavaria grew tired </a:t>
            </a:r>
          </a:p>
          <a:p>
            <a:r>
              <a:rPr lang="en-US" dirty="0" smtClean="0"/>
              <a:t>of court life and the pressures of being a monarch. He made application </a:t>
            </a:r>
          </a:p>
          <a:p>
            <a:r>
              <a:rPr lang="en-US" dirty="0" smtClean="0"/>
              <a:t>to Prior Richard at a local monastery, asking to be accepted as a </a:t>
            </a:r>
          </a:p>
          <a:p>
            <a:r>
              <a:rPr lang="en-US" dirty="0" smtClean="0"/>
              <a:t>contemplative and spend the rest of his life in the monastery. </a:t>
            </a:r>
          </a:p>
          <a:p>
            <a:endParaRPr lang="en-US" dirty="0" smtClean="0"/>
          </a:p>
          <a:p>
            <a:r>
              <a:rPr lang="en-US" dirty="0" smtClean="0"/>
              <a:t>"Your Majesty," said Prior Richard, "do you understand that the pledge </a:t>
            </a:r>
          </a:p>
          <a:p>
            <a:r>
              <a:rPr lang="en-US" dirty="0" smtClean="0"/>
              <a:t>here is one of obedience? That will be hard because you have been a king." </a:t>
            </a:r>
          </a:p>
          <a:p>
            <a:endParaRPr lang="en-US" dirty="0" smtClean="0"/>
          </a:p>
          <a:p>
            <a:r>
              <a:rPr lang="en-US" dirty="0" smtClean="0"/>
              <a:t>"I understand," said Henry. "The rest of my life I will be obedient to you, </a:t>
            </a:r>
          </a:p>
          <a:p>
            <a:r>
              <a:rPr lang="en-US" dirty="0" smtClean="0"/>
              <a:t>as Christ leads you." </a:t>
            </a:r>
          </a:p>
          <a:p>
            <a:endParaRPr lang="en-US" dirty="0" smtClean="0"/>
          </a:p>
          <a:p>
            <a:r>
              <a:rPr lang="en-US" dirty="0" smtClean="0"/>
              <a:t>"Then I will tell you what to do," said Prior Richard. "Go back to your throne </a:t>
            </a:r>
          </a:p>
          <a:p>
            <a:r>
              <a:rPr lang="en-US" dirty="0" smtClean="0"/>
              <a:t>and serve faithfully in the place where God has put you." </a:t>
            </a:r>
          </a:p>
          <a:p>
            <a:endParaRPr lang="en-US" dirty="0" smtClean="0"/>
          </a:p>
          <a:p>
            <a:r>
              <a:rPr lang="en-US" dirty="0" smtClean="0"/>
              <a:t>When King Henry died, a statement was written: "The King learned to rule </a:t>
            </a:r>
          </a:p>
          <a:p>
            <a:r>
              <a:rPr lang="en-US" dirty="0" smtClean="0"/>
              <a:t>by being obedient." When we tire of our roles and responsibilities, it helps to </a:t>
            </a:r>
          </a:p>
          <a:p>
            <a:r>
              <a:rPr lang="en-US" dirty="0" smtClean="0"/>
              <a:t>remember God has planted us in a certain place and told us to be a good </a:t>
            </a:r>
          </a:p>
          <a:p>
            <a:r>
              <a:rPr lang="en-US" dirty="0" smtClean="0"/>
              <a:t>accountant or teacher or mother or father. Christ expects us to be faithful </a:t>
            </a:r>
          </a:p>
          <a:p>
            <a:r>
              <a:rPr lang="en-US" dirty="0" smtClean="0"/>
              <a:t>where he puts us, and when he returns, we'll rule together with him.  </a:t>
            </a:r>
          </a:p>
          <a:p>
            <a:endParaRPr lang="en-US" dirty="0" smtClean="0"/>
          </a:p>
          <a:p>
            <a:r>
              <a:rPr lang="en-US" dirty="0" smtClean="0"/>
              <a:t>Steve Brown, Key Biscayne, Florida.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33317048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a:t>
            </a:r>
            <a:r>
              <a:rPr lang="en-US" dirty="0" err="1" smtClean="0"/>
              <a:t>Apostolos</a:t>
            </a:r>
            <a:r>
              <a:rPr lang="en-US" dirty="0" smtClean="0"/>
              <a:t> is one who has been dispatched for a specific purpose.</a:t>
            </a:r>
          </a:p>
          <a:p>
            <a:r>
              <a:rPr lang="en-US" dirty="0" smtClean="0"/>
              <a:t>-- An ambassador, or a delegate, or a messenger.</a:t>
            </a:r>
          </a:p>
          <a:p>
            <a:r>
              <a:rPr lang="en-US" dirty="0" smtClean="0"/>
              <a:t>-- In the New Testament, it referred to a Highly honored group of </a:t>
            </a:r>
          </a:p>
          <a:p>
            <a:r>
              <a:rPr lang="en-US" dirty="0" smtClean="0"/>
              <a:t>	believers with a special function as God’s envoys.</a:t>
            </a:r>
          </a:p>
          <a:p>
            <a:endParaRPr lang="en-US" dirty="0" smtClean="0"/>
          </a:p>
          <a:p>
            <a:r>
              <a:rPr lang="en-US" dirty="0" smtClean="0"/>
              <a:t>*****</a:t>
            </a:r>
          </a:p>
          <a:p>
            <a:r>
              <a:rPr lang="en-US"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2979369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30118406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Aphorizo</a:t>
            </a:r>
            <a:r>
              <a:rPr lang="en-US" dirty="0" smtClean="0"/>
              <a:t> carries the connotation of separation.</a:t>
            </a:r>
          </a:p>
          <a:p>
            <a:r>
              <a:rPr lang="en-US" dirty="0" smtClean="0"/>
              <a:t>-- It can be used of removing someone from a group.</a:t>
            </a:r>
          </a:p>
          <a:p>
            <a:r>
              <a:rPr lang="en-US" dirty="0" smtClean="0"/>
              <a:t>-- -- to discourage or eliminate contact.</a:t>
            </a:r>
          </a:p>
          <a:p>
            <a:r>
              <a:rPr lang="en-US" dirty="0" smtClean="0"/>
              <a:t>-- But here is means to select someone out of a group.</a:t>
            </a:r>
          </a:p>
          <a:p>
            <a:r>
              <a:rPr lang="en-US" dirty="0" smtClean="0"/>
              <a:t>-- -- and appoint them for a special purpose.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12129453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10401739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 it difficult to be separate? In some ways, yes.</a:t>
            </a:r>
          </a:p>
          <a:p>
            <a:endParaRPr lang="en-US" dirty="0" smtClean="0"/>
          </a:p>
          <a:p>
            <a:r>
              <a:rPr lang="en-US" dirty="0" smtClean="0"/>
              <a:t>But, in other ways, not so much...</a:t>
            </a:r>
          </a:p>
          <a:p>
            <a:endParaRPr lang="en-US" dirty="0" smtClean="0"/>
          </a:p>
          <a:p>
            <a:r>
              <a:rPr lang="en-US" b="1" dirty="0" err="1" smtClean="0"/>
              <a:t>ILLUS</a:t>
            </a:r>
            <a:r>
              <a:rPr lang="en-US" b="1" dirty="0" smtClean="0"/>
              <a:t>:</a:t>
            </a:r>
            <a:r>
              <a:rPr lang="en-US" dirty="0" smtClean="0"/>
              <a:t> During WWI </a:t>
            </a:r>
            <a:r>
              <a:rPr lang="en-US" strike="dblStrike" baseline="0" dirty="0" smtClean="0"/>
              <a:t>one of my predecessors at Tenth Presbyterian Church</a:t>
            </a:r>
            <a:r>
              <a:rPr lang="en-US" strike="noStrike" baseline="0" dirty="0" smtClean="0"/>
              <a:t>, </a:t>
            </a:r>
          </a:p>
          <a:p>
            <a:r>
              <a:rPr lang="en-US" dirty="0" smtClean="0"/>
              <a:t>Donald Grey </a:t>
            </a:r>
            <a:r>
              <a:rPr lang="en-US" dirty="0" err="1" smtClean="0"/>
              <a:t>Barnhouse</a:t>
            </a:r>
            <a:r>
              <a:rPr lang="en-US" dirty="0" smtClean="0"/>
              <a:t>, led the son of a prominent American family to the Lord. </a:t>
            </a:r>
          </a:p>
          <a:p>
            <a:r>
              <a:rPr lang="en-US" dirty="0" smtClean="0"/>
              <a:t>He was in the service, but he showed the reality of his conversion by immediately </a:t>
            </a:r>
          </a:p>
          <a:p>
            <a:r>
              <a:rPr lang="en-US" dirty="0" smtClean="0"/>
              <a:t>professing Christ before the soldiers of his military company. </a:t>
            </a:r>
          </a:p>
          <a:p>
            <a:endParaRPr lang="en-US" dirty="0" smtClean="0"/>
          </a:p>
          <a:p>
            <a:r>
              <a:rPr lang="en-US" dirty="0" smtClean="0"/>
              <a:t>The war ended. The day came when he was to return to his pre-war life in the </a:t>
            </a:r>
          </a:p>
          <a:p>
            <a:r>
              <a:rPr lang="en-US" dirty="0" smtClean="0"/>
              <a:t>wealthy suburb of a large American city. He talked to </a:t>
            </a:r>
            <a:r>
              <a:rPr lang="en-US" dirty="0" err="1" smtClean="0"/>
              <a:t>Barnhouse</a:t>
            </a:r>
            <a:r>
              <a:rPr lang="en-US" dirty="0" smtClean="0"/>
              <a:t> about life with </a:t>
            </a:r>
          </a:p>
          <a:p>
            <a:r>
              <a:rPr lang="en-US" dirty="0" smtClean="0"/>
              <a:t>his family and expressed fear that he might soon slip back into his old habits. </a:t>
            </a:r>
          </a:p>
          <a:p>
            <a:r>
              <a:rPr lang="en-US" dirty="0" smtClean="0"/>
              <a:t>He was afraid that love for parents, brothers, sisters, and friends might turn him </a:t>
            </a:r>
          </a:p>
          <a:p>
            <a:r>
              <a:rPr lang="en-US" dirty="0" smtClean="0"/>
              <a:t>from following after Jesus Christ. </a:t>
            </a:r>
            <a:r>
              <a:rPr lang="en-US" dirty="0" err="1" smtClean="0"/>
              <a:t>Barnhouse</a:t>
            </a:r>
            <a:r>
              <a:rPr lang="en-US" dirty="0" smtClean="0"/>
              <a:t> told him that if he was careful to </a:t>
            </a:r>
          </a:p>
          <a:p>
            <a:r>
              <a:rPr lang="en-US" dirty="0" smtClean="0"/>
              <a:t>make public confession of his faith in Christ, he would not have to worry. He would </a:t>
            </a:r>
          </a:p>
          <a:p>
            <a:r>
              <a:rPr lang="en-US" dirty="0" smtClean="0"/>
              <a:t>not have to give improper friends up. They would give him up. </a:t>
            </a:r>
          </a:p>
          <a:p>
            <a:endParaRPr lang="en-US" dirty="0" smtClean="0"/>
          </a:p>
          <a:p>
            <a:r>
              <a:rPr lang="en-US" dirty="0" smtClean="0"/>
              <a:t>As a result of this conversation the young man agreed to tell the first ten people of </a:t>
            </a:r>
          </a:p>
          <a:p>
            <a:r>
              <a:rPr lang="en-US" dirty="0" smtClean="0"/>
              <a:t>his old set whom he encountered that he had become a Christian. The soldier went </a:t>
            </a:r>
          </a:p>
          <a:p>
            <a:r>
              <a:rPr lang="en-US" dirty="0" smtClean="0"/>
              <a:t>home. Almost immediately--in fact, while he was still on the platform of the suburban </a:t>
            </a:r>
          </a:p>
          <a:p>
            <a:r>
              <a:rPr lang="en-US" dirty="0" smtClean="0"/>
              <a:t>station at the end of his return trip--he met a girl whom he had known socially. She </a:t>
            </a:r>
          </a:p>
          <a:p>
            <a:r>
              <a:rPr lang="en-US" dirty="0" smtClean="0"/>
              <a:t>was delighted to see him and asked how he was doing. He told her, "The greatest </a:t>
            </a:r>
          </a:p>
          <a:p>
            <a:r>
              <a:rPr lang="en-US" dirty="0" smtClean="0"/>
              <a:t>thing that could possibly happen to me has happened." "You're engaged to be </a:t>
            </a:r>
          </a:p>
          <a:p>
            <a:r>
              <a:rPr lang="en-US" dirty="0" smtClean="0"/>
              <a:t>married," she exclaimed. "No," he told her. "It's even better than that. I've taken the </a:t>
            </a:r>
          </a:p>
          <a:p>
            <a:r>
              <a:rPr lang="en-US" dirty="0" smtClean="0"/>
              <a:t>Lord Jesus Christ as my Savior." The girls' expression froze. She mumbled a few polite </a:t>
            </a:r>
          </a:p>
          <a:p>
            <a:r>
              <a:rPr lang="en-US" dirty="0" smtClean="0"/>
              <a:t>words and went on her way. </a:t>
            </a:r>
          </a:p>
          <a:p>
            <a:endParaRPr lang="en-US" dirty="0" smtClean="0"/>
          </a:p>
          <a:p>
            <a:r>
              <a:rPr lang="en-US" dirty="0" smtClean="0"/>
              <a:t>A short time later the new Christian met a young man whom he had known before </a:t>
            </a:r>
          </a:p>
          <a:p>
            <a:r>
              <a:rPr lang="en-US" dirty="0" smtClean="0"/>
              <a:t>going into the service. "It's good to see you back," he declared. "We'll have some </a:t>
            </a:r>
          </a:p>
          <a:p>
            <a:r>
              <a:rPr lang="en-US" dirty="0" smtClean="0"/>
              <a:t>great parties now that you've returned." "I've just become a Christian," the soldier </a:t>
            </a:r>
          </a:p>
          <a:p>
            <a:r>
              <a:rPr lang="en-US" dirty="0" smtClean="0"/>
              <a:t>said. He was thinking, That's two! Again it was a case of a frozen smile and a quick </a:t>
            </a:r>
          </a:p>
          <a:p>
            <a:r>
              <a:rPr lang="en-US" dirty="0" smtClean="0"/>
              <a:t>change of conversation. </a:t>
            </a:r>
          </a:p>
          <a:p>
            <a:endParaRPr lang="en-US" dirty="0" smtClean="0"/>
          </a:p>
          <a:p>
            <a:r>
              <a:rPr lang="en-US" dirty="0" smtClean="0"/>
              <a:t>After this the same circumstances were repeated with a young couple and with two </a:t>
            </a:r>
          </a:p>
          <a:p>
            <a:r>
              <a:rPr lang="en-US" dirty="0" smtClean="0"/>
              <a:t>more old friends. By this time word had got around, and soon some of his friends </a:t>
            </a:r>
          </a:p>
          <a:p>
            <a:r>
              <a:rPr lang="en-US" dirty="0" smtClean="0"/>
              <a:t>stopped seeing him. He had become peculiar, religious, and -- who knows! -- they </a:t>
            </a:r>
          </a:p>
          <a:p>
            <a:r>
              <a:rPr lang="en-US" dirty="0" smtClean="0"/>
              <a:t>may even have called him crazy! What had he done? Nothing but confess Christ. </a:t>
            </a:r>
          </a:p>
          <a:p>
            <a:r>
              <a:rPr lang="en-US" dirty="0" smtClean="0"/>
              <a:t>The same confession that had aligned him with Christ had separated him from those </a:t>
            </a:r>
          </a:p>
          <a:p>
            <a:r>
              <a:rPr lang="en-US" dirty="0" smtClean="0"/>
              <a:t>who did not want Jesus Christ as Savior and who, in fact, did not even want to hear </a:t>
            </a:r>
          </a:p>
          <a:p>
            <a:r>
              <a:rPr lang="en-US" dirty="0" smtClean="0"/>
              <a:t>about Him. </a:t>
            </a:r>
          </a:p>
          <a:p>
            <a:endParaRPr lang="en-US" dirty="0" smtClean="0"/>
          </a:p>
          <a:p>
            <a:r>
              <a:rPr lang="en-US" dirty="0" err="1" smtClean="0"/>
              <a:t>J.M</a:t>
            </a:r>
            <a:r>
              <a:rPr lang="en-US" dirty="0" smtClean="0"/>
              <a:t>. </a:t>
            </a:r>
            <a:r>
              <a:rPr lang="en-US" dirty="0" err="1" smtClean="0"/>
              <a:t>Boice</a:t>
            </a:r>
            <a:r>
              <a:rPr lang="en-US" dirty="0" smtClean="0"/>
              <a:t>, </a:t>
            </a:r>
            <a:r>
              <a:rPr lang="en-US" u="sng" dirty="0" smtClean="0"/>
              <a:t>Christ's Call To Discipleship</a:t>
            </a:r>
            <a:r>
              <a:rPr lang="en-US" dirty="0" smtClean="0"/>
              <a:t>,  Moody, 1986, p. 122-23.</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293039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When it was built for an international exposition in the last century, </a:t>
            </a:r>
          </a:p>
          <a:p>
            <a:r>
              <a:rPr lang="en-US" dirty="0" smtClean="0"/>
              <a:t>the structure was called monstrous by the citizens of the city, who demanded </a:t>
            </a:r>
          </a:p>
          <a:p>
            <a:r>
              <a:rPr lang="en-US" dirty="0" smtClean="0"/>
              <a:t>it be torn down as soon as the exposition was over. Yet from the moment its </a:t>
            </a:r>
          </a:p>
          <a:p>
            <a:r>
              <a:rPr lang="en-US" dirty="0" smtClean="0"/>
              <a:t>architect first conceived it, he took pride in it and loyally defended it from </a:t>
            </a:r>
          </a:p>
          <a:p>
            <a:r>
              <a:rPr lang="en-US" dirty="0" smtClean="0"/>
              <a:t>those who wished to destroy it. He knew it was destined for greatness. Today </a:t>
            </a:r>
          </a:p>
          <a:p>
            <a:r>
              <a:rPr lang="en-US" dirty="0" smtClean="0"/>
              <a:t>it is one of the architectural wonders of the modern world and stands as the </a:t>
            </a:r>
          </a:p>
          <a:p>
            <a:r>
              <a:rPr lang="en-US" dirty="0" smtClean="0"/>
              <a:t>primary landmark of Paris, France. The architect, of course, was Alexandre </a:t>
            </a:r>
          </a:p>
          <a:p>
            <a:r>
              <a:rPr lang="en-US" dirty="0" smtClean="0"/>
              <a:t>Gustave Eiffel. His famous tower was built in in 1889. </a:t>
            </a:r>
          </a:p>
          <a:p>
            <a:endParaRPr lang="en-US" dirty="0" smtClean="0"/>
          </a:p>
          <a:p>
            <a:r>
              <a:rPr lang="en-US" dirty="0" smtClean="0"/>
              <a:t>In the same way we are struck by Jesus' loyalty to another structure--the </a:t>
            </a:r>
          </a:p>
          <a:p>
            <a:r>
              <a:rPr lang="en-US" dirty="0" smtClean="0"/>
              <a:t>church--which he entrusted to an unlikely band of disciples, whom he </a:t>
            </a:r>
          </a:p>
          <a:p>
            <a:r>
              <a:rPr lang="en-US" dirty="0" smtClean="0"/>
              <a:t>defended, prayed for, and prepared to spread the gospel. To outsiders </a:t>
            </a:r>
          </a:p>
          <a:p>
            <a:r>
              <a:rPr lang="en-US" dirty="0" smtClean="0"/>
              <a:t>they (and we) must seem like incapable blunderers. But Jesus, the </a:t>
            </a:r>
          </a:p>
          <a:p>
            <a:r>
              <a:rPr lang="en-US" dirty="0" smtClean="0"/>
              <a:t>architect of the church, knows this structure is destined for greatness </a:t>
            </a:r>
          </a:p>
          <a:p>
            <a:r>
              <a:rPr lang="en-US" dirty="0" smtClean="0"/>
              <a:t>when he returns.  </a:t>
            </a:r>
          </a:p>
          <a:p>
            <a:r>
              <a:rPr lang="en-US" dirty="0" smtClean="0"/>
              <a:t>				John </a:t>
            </a:r>
            <a:r>
              <a:rPr lang="en-US" dirty="0" err="1" smtClean="0"/>
              <a:t>Berstecher</a:t>
            </a:r>
            <a:r>
              <a:rPr lang="en-US" dirty="0" smtClean="0"/>
              <a:t>. </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2059036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Basically, </a:t>
            </a:r>
            <a:r>
              <a:rPr lang="en-US" dirty="0" err="1" smtClean="0"/>
              <a:t>Euangellion</a:t>
            </a:r>
            <a:r>
              <a:rPr lang="en-US" baseline="0" dirty="0" smtClean="0"/>
              <a:t> means “Good News”.</a:t>
            </a:r>
          </a:p>
          <a:p>
            <a:r>
              <a:rPr lang="en-US" baseline="0" dirty="0" smtClean="0"/>
              <a:t>-- In the Bible it is used for God’s Good News to man.</a:t>
            </a:r>
          </a:p>
          <a:p>
            <a:r>
              <a:rPr lang="en-US" baseline="0" dirty="0" smtClean="0"/>
              <a:t>-- The English Gospel comes from the Old English God Spell,</a:t>
            </a:r>
          </a:p>
          <a:p>
            <a:r>
              <a:rPr lang="en-US" baseline="0" dirty="0" smtClean="0"/>
              <a:t>	literally “Good Tidings”</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38834924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2106699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8772847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t>
            </a:r>
            <a:r>
              <a:rPr lang="en-US" dirty="0" err="1" smtClean="0"/>
              <a:t>euangellion</a:t>
            </a:r>
            <a:r>
              <a:rPr lang="en-US" dirty="0" smtClean="0"/>
              <a:t>; This Gospel; This Good News is so powerful that</a:t>
            </a:r>
          </a:p>
          <a:p>
            <a:r>
              <a:rPr lang="en-US" dirty="0" smtClean="0"/>
              <a:t>we can hardly hold onto it. Is strains to escape</a:t>
            </a:r>
            <a:r>
              <a:rPr lang="en-US" baseline="0" dirty="0" smtClean="0"/>
              <a:t> all confinement.</a:t>
            </a:r>
          </a:p>
          <a:p>
            <a:endParaRPr lang="en-US" baseline="0" dirty="0" smtClean="0"/>
          </a:p>
          <a:p>
            <a:r>
              <a:rPr lang="en-US" b="1" baseline="0" dirty="0" err="1" smtClean="0"/>
              <a:t>ILLUS</a:t>
            </a:r>
            <a:r>
              <a:rPr lang="en-US" b="1" baseline="0" dirty="0" smtClean="0"/>
              <a:t>:</a:t>
            </a:r>
            <a:r>
              <a:rPr lang="en-US" baseline="0" dirty="0" smtClean="0"/>
              <a:t> </a:t>
            </a:r>
            <a:r>
              <a:rPr lang="en-US" dirty="0" smtClean="0"/>
              <a:t>Fritz Kreisler (1875-1962), the world-famous violinist, earned </a:t>
            </a:r>
          </a:p>
          <a:p>
            <a:r>
              <a:rPr lang="en-US" dirty="0" smtClean="0"/>
              <a:t>a fortune with his concerts and compositions, but he generously gave </a:t>
            </a:r>
          </a:p>
          <a:p>
            <a:r>
              <a:rPr lang="en-US" dirty="0" smtClean="0"/>
              <a:t>most of it away. So, when he discovered an exquisite violin on one of </a:t>
            </a:r>
          </a:p>
          <a:p>
            <a:r>
              <a:rPr lang="en-US" dirty="0" smtClean="0"/>
              <a:t>his trips, he wasn't able to buy it. </a:t>
            </a:r>
          </a:p>
          <a:p>
            <a:endParaRPr lang="en-US" dirty="0" smtClean="0"/>
          </a:p>
          <a:p>
            <a:r>
              <a:rPr lang="en-US" dirty="0" smtClean="0"/>
              <a:t>Later, having raised enough money to meet the asking price, he returned </a:t>
            </a:r>
          </a:p>
          <a:p>
            <a:r>
              <a:rPr lang="en-US" dirty="0" smtClean="0"/>
              <a:t>to the seller, hoping to purchase the beautiful instrument. But to his great </a:t>
            </a:r>
          </a:p>
          <a:p>
            <a:r>
              <a:rPr lang="en-US" dirty="0" smtClean="0"/>
              <a:t>dismay it had been sold to a collector. Kreisler made his way to the new </a:t>
            </a:r>
          </a:p>
          <a:p>
            <a:r>
              <a:rPr lang="en-US" dirty="0" smtClean="0"/>
              <a:t>owner's home and offered to buy the violin. The collector said it had </a:t>
            </a:r>
          </a:p>
          <a:p>
            <a:r>
              <a:rPr lang="en-US" dirty="0" smtClean="0"/>
              <a:t>become his prized possession and he would not sell it. </a:t>
            </a:r>
          </a:p>
          <a:p>
            <a:endParaRPr lang="en-US" dirty="0" smtClean="0"/>
          </a:p>
          <a:p>
            <a:r>
              <a:rPr lang="en-US" dirty="0" smtClean="0"/>
              <a:t>Keenly disappointed, Kreisler was about to leave when he had an idea. </a:t>
            </a:r>
          </a:p>
          <a:p>
            <a:r>
              <a:rPr lang="en-US" dirty="0" smtClean="0"/>
              <a:t>"Could I play the instrument once more before it is consigned to silence?" </a:t>
            </a:r>
          </a:p>
          <a:p>
            <a:r>
              <a:rPr lang="en-US" dirty="0" smtClean="0"/>
              <a:t>he asked. Permission was granted, and the great virtuoso filled the room </a:t>
            </a:r>
          </a:p>
          <a:p>
            <a:r>
              <a:rPr lang="en-US" dirty="0" smtClean="0"/>
              <a:t>with such heart-moving music that the collector's emotions were deeply </a:t>
            </a:r>
          </a:p>
          <a:p>
            <a:r>
              <a:rPr lang="en-US" dirty="0" smtClean="0"/>
              <a:t>stirred. "I have no right to keep that to myself," he exclaimed. "It's yours, </a:t>
            </a:r>
          </a:p>
          <a:p>
            <a:r>
              <a:rPr lang="en-US" dirty="0" smtClean="0"/>
              <a:t>Mr. Kreisler. Take it into the world, and let people hear it."</a:t>
            </a:r>
          </a:p>
          <a:p>
            <a:endParaRPr lang="en-US" dirty="0" smtClean="0"/>
          </a:p>
          <a:p>
            <a:r>
              <a:rPr lang="en-US" dirty="0" smtClean="0"/>
              <a:t>Our Daily </a:t>
            </a:r>
            <a:r>
              <a:rPr lang="en-US" dirty="0" err="1" smtClean="0"/>
              <a:t>BreadFebruary</a:t>
            </a:r>
            <a:r>
              <a:rPr lang="en-US" dirty="0" smtClean="0"/>
              <a:t> 4, 1994</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39319606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1:1.</a:t>
            </a:r>
          </a:p>
          <a:p>
            <a:endParaRPr lang="en-US" dirty="0" smtClean="0"/>
          </a:p>
          <a:p>
            <a:r>
              <a:rPr lang="en-US" dirty="0" smtClean="0"/>
              <a:t>We were chosen. We were appointed to the tasks and</a:t>
            </a:r>
          </a:p>
          <a:p>
            <a:r>
              <a:rPr lang="en-US" dirty="0" smtClean="0"/>
              <a:t>responsibilities God had in mind for us</a:t>
            </a:r>
            <a:r>
              <a:rPr lang="en-US" baseline="0" dirty="0" smtClean="0"/>
              <a:t> even before the world</a:t>
            </a:r>
          </a:p>
          <a:p>
            <a:r>
              <a:rPr lang="en-US" baseline="0" dirty="0" smtClean="0"/>
              <a:t>came into being.</a:t>
            </a:r>
          </a:p>
          <a:p>
            <a:endParaRPr lang="en-US" baseline="0" dirty="0" smtClean="0"/>
          </a:p>
          <a:p>
            <a:r>
              <a:rPr lang="en-US" baseline="0" dirty="0" smtClean="0"/>
              <a:t>It only remains for us to discover God’s will for us, and to</a:t>
            </a:r>
          </a:p>
          <a:p>
            <a:r>
              <a:rPr lang="en-US" baseline="0" dirty="0" smtClean="0"/>
              <a:t>obey it.</a:t>
            </a:r>
            <a:r>
              <a:rPr lang="en-US" dirty="0" smtClean="0"/>
              <a:t>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7473465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1:1.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19391801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God makes promises. And He keeps those promises.</a:t>
            </a:r>
          </a:p>
          <a:p>
            <a:endParaRPr lang="en-US" dirty="0" smtClean="0"/>
          </a:p>
          <a:p>
            <a:r>
              <a:rPr lang="en-US" dirty="0" smtClean="0"/>
              <a:t>One of my favorite books is Dr. Herbert </a:t>
            </a:r>
            <a:r>
              <a:rPr lang="en-US" dirty="0" err="1" smtClean="0"/>
              <a:t>Lockyer’s</a:t>
            </a:r>
            <a:r>
              <a:rPr lang="en-US" dirty="0" smtClean="0"/>
              <a:t> </a:t>
            </a:r>
            <a:r>
              <a:rPr lang="en-US" i="1" dirty="0" smtClean="0"/>
              <a:t>All the Promises</a:t>
            </a:r>
          </a:p>
          <a:p>
            <a:r>
              <a:rPr lang="en-US" i="1" dirty="0" smtClean="0"/>
              <a:t>of the Bible</a:t>
            </a:r>
            <a:r>
              <a:rPr lang="en-US" dirty="0" smtClean="0"/>
              <a:t>.</a:t>
            </a:r>
          </a:p>
          <a:p>
            <a:endParaRPr lang="en-US" dirty="0" smtClean="0"/>
          </a:p>
          <a:p>
            <a:r>
              <a:rPr lang="en-US" dirty="0" smtClean="0"/>
              <a:t>Its 351 pages are devoted to listing and expounding briefly upon</a:t>
            </a:r>
          </a:p>
          <a:p>
            <a:r>
              <a:rPr lang="en-US" dirty="0" smtClean="0"/>
              <a:t>every single promise that appears in the Bible.</a:t>
            </a:r>
          </a:p>
          <a:p>
            <a:endParaRPr lang="en-US" dirty="0" smtClean="0"/>
          </a:p>
          <a:p>
            <a:r>
              <a:rPr lang="en-US" dirty="0" smtClean="0"/>
              <a:t>Acts 16:31 is a concise summary of the promised Gospel, “Believe</a:t>
            </a:r>
            <a:r>
              <a:rPr lang="en-US" baseline="0" dirty="0" smtClean="0"/>
              <a:t> </a:t>
            </a:r>
          </a:p>
          <a:p>
            <a:r>
              <a:rPr lang="en-US" baseline="0" dirty="0" smtClean="0"/>
              <a:t>on the Lord Jesus Christ, and you will be saved.”</a:t>
            </a:r>
          </a:p>
          <a:p>
            <a:endParaRPr lang="en-US" baseline="0" dirty="0" smtClean="0"/>
          </a:p>
          <a:p>
            <a:r>
              <a:rPr lang="en-US" baseline="0" dirty="0" smtClean="0"/>
              <a:t>Romans 10:9 says it again, “If you confess with your mouth, ‘Jesus </a:t>
            </a:r>
          </a:p>
          <a:p>
            <a:r>
              <a:rPr lang="en-US" baseline="0" dirty="0" smtClean="0"/>
              <a:t>is Lord,’ and believe in your heart that God raised Him from the dead, </a:t>
            </a:r>
          </a:p>
          <a:p>
            <a:r>
              <a:rPr lang="en-US" baseline="0" dirty="0" smtClean="0"/>
              <a:t>you will be saved.”</a:t>
            </a:r>
          </a:p>
          <a:p>
            <a:endParaRPr lang="en-US" baseline="0" dirty="0" smtClean="0"/>
          </a:p>
          <a:p>
            <a:r>
              <a:rPr lang="en-US" baseline="0" dirty="0" smtClean="0"/>
              <a:t>And Charles Spurgeon tells us what we have to do to obtain the benefit</a:t>
            </a:r>
          </a:p>
          <a:p>
            <a:r>
              <a:rPr lang="en-US" baseline="0" dirty="0" smtClean="0"/>
              <a:t>of God’s promises in general:</a:t>
            </a:r>
          </a:p>
          <a:p>
            <a:endParaRPr lang="en-US" baseline="0" dirty="0" smtClean="0"/>
          </a:p>
          <a:p>
            <a:r>
              <a:rPr lang="en-US" baseline="0" dirty="0" smtClean="0"/>
              <a:t>A promise of God may very instructively be compared to a check payable </a:t>
            </a:r>
          </a:p>
          <a:p>
            <a:r>
              <a:rPr lang="en-US" baseline="0" dirty="0" smtClean="0"/>
              <a:t>to order. It is given to the believer with the view of bestowing upon him </a:t>
            </a:r>
          </a:p>
          <a:p>
            <a:r>
              <a:rPr lang="en-US" baseline="0" dirty="0" smtClean="0"/>
              <a:t>some good thing. It is not meant that he should read it over comfortably, </a:t>
            </a:r>
          </a:p>
          <a:p>
            <a:r>
              <a:rPr lang="en-US" baseline="0" dirty="0" smtClean="0"/>
              <a:t>and then have done with it. No, he is to treat the promise as a reality, as </a:t>
            </a:r>
          </a:p>
          <a:p>
            <a:r>
              <a:rPr lang="en-US" baseline="0" dirty="0" smtClean="0"/>
              <a:t>a man treats a check. He is to take the promise, and endorse it with his </a:t>
            </a:r>
          </a:p>
          <a:p>
            <a:r>
              <a:rPr lang="en-US" baseline="0" dirty="0" smtClean="0"/>
              <a:t>own name, by personally receiving it as true. He is by faith to </a:t>
            </a:r>
            <a:r>
              <a:rPr lang="en-US" i="1" baseline="0" dirty="0" smtClean="0"/>
              <a:t>accept</a:t>
            </a:r>
            <a:r>
              <a:rPr lang="en-US" baseline="0" dirty="0" smtClean="0"/>
              <a:t> it as </a:t>
            </a:r>
          </a:p>
          <a:p>
            <a:r>
              <a:rPr lang="en-US" baseline="0" dirty="0" smtClean="0"/>
              <a:t>his own.... </a:t>
            </a:r>
          </a:p>
          <a:p>
            <a:endParaRPr lang="en-US" baseline="0" dirty="0" smtClean="0"/>
          </a:p>
          <a:p>
            <a:r>
              <a:rPr lang="en-US" dirty="0" smtClean="0"/>
              <a:t>This done, he must believingly </a:t>
            </a:r>
            <a:r>
              <a:rPr lang="en-US" i="1" dirty="0" smtClean="0"/>
              <a:t>present</a:t>
            </a:r>
            <a:r>
              <a:rPr lang="en-US" dirty="0" smtClean="0"/>
              <a:t> the promise to the Lord, as a man </a:t>
            </a:r>
          </a:p>
          <a:p>
            <a:r>
              <a:rPr lang="en-US" dirty="0" smtClean="0"/>
              <a:t>presents a check at the counter of the bank. He must plead it by prayer, </a:t>
            </a:r>
          </a:p>
          <a:p>
            <a:r>
              <a:rPr lang="en-US" dirty="0" smtClean="0"/>
              <a:t>expecting to have it fulfilled. If he</a:t>
            </a:r>
            <a:r>
              <a:rPr lang="en-US" baseline="0" dirty="0" smtClean="0"/>
              <a:t> has come to heaven’s bank at the right </a:t>
            </a:r>
          </a:p>
          <a:p>
            <a:r>
              <a:rPr lang="en-US" baseline="0" dirty="0" smtClean="0"/>
              <a:t>date, he will receive the promised amount at once. If the date should </a:t>
            </a:r>
          </a:p>
          <a:p>
            <a:r>
              <a:rPr lang="en-US" baseline="0" dirty="0" smtClean="0"/>
              <a:t>happen to be further on, he must patiently wait....</a:t>
            </a:r>
          </a:p>
          <a:p>
            <a:endParaRPr lang="en-US" baseline="0" dirty="0" smtClean="0"/>
          </a:p>
          <a:p>
            <a:r>
              <a:rPr lang="en-US" baseline="0" dirty="0" smtClean="0"/>
              <a:t>Some fail to place the endorsement of faith upon the check, and so they </a:t>
            </a:r>
          </a:p>
          <a:p>
            <a:r>
              <a:rPr lang="en-US" baseline="0" dirty="0" smtClean="0"/>
              <a:t>get nothing; others are slack in presenting it, and these also receive nothing. </a:t>
            </a:r>
          </a:p>
          <a:p>
            <a:r>
              <a:rPr lang="en-US" baseline="0" dirty="0" smtClean="0"/>
              <a:t>This is not the fault of the promise, but of those who do not act with it in a </a:t>
            </a:r>
          </a:p>
          <a:p>
            <a:r>
              <a:rPr lang="en-US" baseline="0" dirty="0" smtClean="0"/>
              <a:t>common-sense, business-like manner.</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28736403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err="1" smtClean="0"/>
              <a:t>Proepangellomai</a:t>
            </a:r>
            <a:r>
              <a:rPr lang="en-US" b="0" dirty="0" smtClean="0"/>
              <a:t> means something which was previously promised.</a:t>
            </a:r>
          </a:p>
          <a:p>
            <a:r>
              <a:rPr lang="en-US" b="0" dirty="0" smtClean="0"/>
              <a:t>-- It is from “Pro” which means “before” or “in front of”,</a:t>
            </a:r>
          </a:p>
          <a:p>
            <a:r>
              <a:rPr lang="en-US" b="0" dirty="0" smtClean="0"/>
              <a:t>-- And “</a:t>
            </a:r>
            <a:r>
              <a:rPr lang="en-US" b="0" dirty="0" err="1" smtClean="0"/>
              <a:t>Epangello</a:t>
            </a:r>
            <a:r>
              <a:rPr lang="en-US" b="0" dirty="0" smtClean="0"/>
              <a:t>” which means “to promise”.</a:t>
            </a:r>
          </a:p>
          <a:p>
            <a:endParaRPr lang="en-US" b="1" dirty="0" smtClean="0"/>
          </a:p>
          <a:p>
            <a:r>
              <a:rPr lang="en-US" b="0" baseline="0" dirty="0" smtClean="0"/>
              <a:t>*****</a:t>
            </a:r>
            <a:endParaRPr lang="en-US" b="0"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41630846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dirty="0" smtClean="0"/>
              <a:t>Booker T. Washington describes meeting an ex-slave from Virginia </a:t>
            </a:r>
          </a:p>
          <a:p>
            <a:r>
              <a:rPr lang="en-US" dirty="0" smtClean="0"/>
              <a:t>in his book </a:t>
            </a:r>
            <a:r>
              <a:rPr lang="en-US" u="sng" dirty="0" smtClean="0"/>
              <a:t>Up From Slavery</a:t>
            </a:r>
            <a:r>
              <a:rPr lang="en-US" dirty="0" smtClean="0"/>
              <a:t> : "I found that this man had made a contract </a:t>
            </a:r>
          </a:p>
          <a:p>
            <a:r>
              <a:rPr lang="en-US" dirty="0" smtClean="0"/>
              <a:t>with his master, two or three years previous to the Emancipation </a:t>
            </a:r>
          </a:p>
          <a:p>
            <a:r>
              <a:rPr lang="en-US" dirty="0" smtClean="0"/>
              <a:t>Proclamation, to the effect that the slave was to be permitted to buy </a:t>
            </a:r>
          </a:p>
          <a:p>
            <a:r>
              <a:rPr lang="en-US" dirty="0" smtClean="0"/>
              <a:t>himself, by paying so much per year for his body; and while he was paying </a:t>
            </a:r>
          </a:p>
          <a:p>
            <a:r>
              <a:rPr lang="en-US" dirty="0" smtClean="0"/>
              <a:t>for himself, he was to be permitted to labor where and for whom he pleased. </a:t>
            </a:r>
          </a:p>
          <a:p>
            <a:endParaRPr lang="en-US" dirty="0" smtClean="0"/>
          </a:p>
          <a:p>
            <a:r>
              <a:rPr lang="en-US" dirty="0" smtClean="0"/>
              <a:t>"Finding that he could secure better wages in Ohio, he went there. When </a:t>
            </a:r>
          </a:p>
          <a:p>
            <a:r>
              <a:rPr lang="en-US" dirty="0" smtClean="0"/>
              <a:t>freedom came, he was still in debt to his master some three hundred </a:t>
            </a:r>
          </a:p>
          <a:p>
            <a:r>
              <a:rPr lang="en-US" dirty="0" smtClean="0"/>
              <a:t>dollars. Notwithstanding that the Emancipation Proclamation freed him </a:t>
            </a:r>
          </a:p>
          <a:p>
            <a:r>
              <a:rPr lang="en-US" dirty="0" smtClean="0"/>
              <a:t>from any obligation to his master, this black man walked the greater portion </a:t>
            </a:r>
          </a:p>
          <a:p>
            <a:r>
              <a:rPr lang="en-US" dirty="0" smtClean="0"/>
              <a:t>of the distance back to where his old master lived in Virginia, and placed the </a:t>
            </a:r>
          </a:p>
          <a:p>
            <a:r>
              <a:rPr lang="en-US" dirty="0" smtClean="0"/>
              <a:t>last dollar, with interest, in his hands.</a:t>
            </a:r>
          </a:p>
          <a:p>
            <a:r>
              <a:rPr lang="en-US" dirty="0" smtClean="0"/>
              <a:t> </a:t>
            </a:r>
          </a:p>
          <a:p>
            <a:r>
              <a:rPr lang="en-US" dirty="0" smtClean="0"/>
              <a:t>In talking to me about this, the man told me that he knew that he did not </a:t>
            </a:r>
          </a:p>
          <a:p>
            <a:r>
              <a:rPr lang="en-US" dirty="0" smtClean="0"/>
              <a:t>have to pay his debt, but that he had given his word to his master, and his </a:t>
            </a:r>
          </a:p>
          <a:p>
            <a:r>
              <a:rPr lang="en-US" dirty="0" smtClean="0"/>
              <a:t>word he had never broken. He felt that he could not enjoy his freedom till </a:t>
            </a:r>
          </a:p>
          <a:p>
            <a:r>
              <a:rPr lang="en-US" dirty="0" smtClean="0"/>
              <a:t>he had fulfilled his promise."  </a:t>
            </a:r>
          </a:p>
          <a:p>
            <a:r>
              <a:rPr lang="en-US" b="1" dirty="0" smtClean="0"/>
              <a:t>			</a:t>
            </a:r>
            <a:r>
              <a:rPr lang="en-US" dirty="0" smtClean="0"/>
              <a:t>Douglas E. Moore.</a:t>
            </a:r>
          </a:p>
          <a:p>
            <a:endParaRPr lang="en-US" b="1" dirty="0" smtClean="0"/>
          </a:p>
          <a:p>
            <a:r>
              <a:rPr lang="en-US" b="0" dirty="0" smtClean="0"/>
              <a:t>And</a:t>
            </a:r>
            <a:r>
              <a:rPr lang="en-US" b="0" baseline="0" dirty="0" smtClean="0"/>
              <a:t> God’s promises are even more sure than that!</a:t>
            </a:r>
          </a:p>
          <a:p>
            <a:endParaRPr lang="en-US" b="0" baseline="0"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28336675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1:2.</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888801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23002797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Cross-reference to Romans 1:2.</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32466462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Jesus came from a family of Kings.</a:t>
            </a:r>
          </a:p>
          <a:p>
            <a:endParaRPr lang="en-US" dirty="0" smtClean="0"/>
          </a:p>
          <a:p>
            <a:r>
              <a:rPr lang="en-US" dirty="0" smtClean="0"/>
              <a:t>His father was just a carpenter,</a:t>
            </a:r>
            <a:r>
              <a:rPr lang="en-US" baseline="0" dirty="0" smtClean="0"/>
              <a:t> and his mother just a young girl.</a:t>
            </a:r>
          </a:p>
          <a:p>
            <a:endParaRPr lang="en-US" baseline="0" dirty="0" smtClean="0"/>
          </a:p>
          <a:p>
            <a:r>
              <a:rPr lang="en-US" baseline="0" dirty="0" smtClean="0"/>
              <a:t>But, He had roots which went way back. Those roots reached all </a:t>
            </a:r>
          </a:p>
          <a:p>
            <a:r>
              <a:rPr lang="en-US" baseline="0" dirty="0" smtClean="0"/>
              <a:t>the way back to David. David became a King, but he started as a </a:t>
            </a:r>
          </a:p>
          <a:p>
            <a:r>
              <a:rPr lang="en-US" baseline="0" dirty="0" smtClean="0"/>
              <a:t>Shepherd.</a:t>
            </a:r>
          </a:p>
          <a:p>
            <a:endParaRPr lang="en-US" baseline="0" dirty="0" smtClean="0"/>
          </a:p>
          <a:p>
            <a:r>
              <a:rPr lang="en-US" baseline="0" dirty="0" smtClean="0"/>
              <a:t>But, humble beginnings can lead to magnificent results, if you </a:t>
            </a:r>
          </a:p>
          <a:p>
            <a:r>
              <a:rPr lang="en-US" baseline="0" dirty="0" smtClean="0"/>
              <a:t>have the right attitude.</a:t>
            </a:r>
          </a:p>
          <a:p>
            <a:endParaRPr lang="en-US" baseline="0" dirty="0" smtClean="0"/>
          </a:p>
          <a:p>
            <a:r>
              <a:rPr lang="en-US" b="1" baseline="0" dirty="0" err="1" smtClean="0"/>
              <a:t>ILLUS</a:t>
            </a:r>
            <a:r>
              <a:rPr lang="en-US" b="1" baseline="0" dirty="0" smtClean="0"/>
              <a:t>:</a:t>
            </a:r>
            <a:r>
              <a:rPr lang="en-US" baseline="0" dirty="0" smtClean="0"/>
              <a:t> </a:t>
            </a:r>
            <a:r>
              <a:rPr lang="en-US" dirty="0" smtClean="0"/>
              <a:t>Lee, a reporter for the Chicago Tribune and a self-professed </a:t>
            </a:r>
          </a:p>
          <a:p>
            <a:r>
              <a:rPr lang="en-US" dirty="0" smtClean="0"/>
              <a:t>atheist was sitting at his desk on Christmas Eve. A slow news day he </a:t>
            </a:r>
          </a:p>
          <a:p>
            <a:r>
              <a:rPr lang="en-US" dirty="0" smtClean="0"/>
              <a:t>found himself reminiscing about the Delgado family that he had </a:t>
            </a:r>
          </a:p>
          <a:p>
            <a:r>
              <a:rPr lang="en-US" dirty="0" smtClean="0"/>
              <a:t>featured while writing a series of articles about Chicago’s neediest </a:t>
            </a:r>
          </a:p>
          <a:p>
            <a:r>
              <a:rPr lang="en-US" dirty="0" smtClean="0"/>
              <a:t>people a few days earlier. The Delgado’s were comprised of a </a:t>
            </a:r>
          </a:p>
          <a:p>
            <a:r>
              <a:rPr lang="en-US" dirty="0" smtClean="0"/>
              <a:t>grandmother named Perfecta and her two granddaughters, Jenny </a:t>
            </a:r>
          </a:p>
          <a:p>
            <a:r>
              <a:rPr lang="en-US" dirty="0" smtClean="0"/>
              <a:t>age 13 and her sister Lydia 11 years old. </a:t>
            </a:r>
            <a:br>
              <a:rPr lang="en-US" dirty="0" smtClean="0"/>
            </a:br>
            <a:r>
              <a:rPr lang="en-US" dirty="0" smtClean="0"/>
              <a:t/>
            </a:r>
            <a:br>
              <a:rPr lang="en-US" dirty="0" smtClean="0"/>
            </a:br>
            <a:r>
              <a:rPr lang="en-US" dirty="0" smtClean="0"/>
              <a:t>He remembered how unprepared he was when he walked into their </a:t>
            </a:r>
          </a:p>
          <a:p>
            <a:r>
              <a:rPr lang="en-US" dirty="0" smtClean="0"/>
              <a:t>two room apartment on the west side of Chicago for the interview; </a:t>
            </a:r>
          </a:p>
          <a:p>
            <a:r>
              <a:rPr lang="en-US" dirty="0" smtClean="0"/>
              <a:t>bare halls and bare walls, no furniture, no rugs, nothing but a kitchen </a:t>
            </a:r>
          </a:p>
          <a:p>
            <a:r>
              <a:rPr lang="en-US" dirty="0" smtClean="0"/>
              <a:t>table and a handful of rice in the cupboards. He learned during the </a:t>
            </a:r>
          </a:p>
          <a:p>
            <a:r>
              <a:rPr lang="en-US" dirty="0" smtClean="0"/>
              <a:t>interview that Jenny and Lydia only had one short-sleeved dress </a:t>
            </a:r>
          </a:p>
          <a:p>
            <a:r>
              <a:rPr lang="en-US" dirty="0" smtClean="0"/>
              <a:t>apiece, plus a thin gray sweater that they shared. On cold days when </a:t>
            </a:r>
          </a:p>
          <a:p>
            <a:r>
              <a:rPr lang="en-US" dirty="0" smtClean="0"/>
              <a:t>the girls walked the half-mile to school, one of the girls would start </a:t>
            </a:r>
          </a:p>
          <a:p>
            <a:r>
              <a:rPr lang="en-US" dirty="0" smtClean="0"/>
              <a:t>with the sweater and then give it to the other at the halfway mark. </a:t>
            </a:r>
          </a:p>
          <a:p>
            <a:r>
              <a:rPr lang="en-US" dirty="0" smtClean="0"/>
              <a:t>It was all they had. Perfecta wanted more for her granddaughters </a:t>
            </a:r>
          </a:p>
          <a:p>
            <a:r>
              <a:rPr lang="en-US" dirty="0" smtClean="0"/>
              <a:t>and would gladly have worked, but her severe arthritis and age made </a:t>
            </a:r>
          </a:p>
          <a:p>
            <a:r>
              <a:rPr lang="en-US" dirty="0" smtClean="0"/>
              <a:t>work too difficult and painful. </a:t>
            </a:r>
            <a:br>
              <a:rPr lang="en-US" dirty="0" smtClean="0"/>
            </a:br>
            <a:r>
              <a:rPr lang="en-US" dirty="0" smtClean="0"/>
              <a:t/>
            </a:r>
            <a:br>
              <a:rPr lang="en-US" dirty="0" smtClean="0"/>
            </a:br>
            <a:r>
              <a:rPr lang="en-US" dirty="0" smtClean="0"/>
              <a:t>Since it was a slow news day Lee decided to check out a car and drive </a:t>
            </a:r>
          </a:p>
          <a:p>
            <a:r>
              <a:rPr lang="en-US" dirty="0" smtClean="0"/>
              <a:t>to Chicago’s west side to check up on the Delgado’s. When Jenny </a:t>
            </a:r>
          </a:p>
          <a:p>
            <a:r>
              <a:rPr lang="en-US" dirty="0" smtClean="0"/>
              <a:t>opened the door he couldn’t believe what he saw! His article on the </a:t>
            </a:r>
          </a:p>
          <a:p>
            <a:r>
              <a:rPr lang="en-US" dirty="0" smtClean="0"/>
              <a:t>Delgado’s had touched the hearts of many subscribers who responded </a:t>
            </a:r>
          </a:p>
          <a:p>
            <a:r>
              <a:rPr lang="en-US" dirty="0" smtClean="0"/>
              <a:t>with furniture and appliances, rugs, dozens of coats, scarves and gloves. </a:t>
            </a:r>
          </a:p>
          <a:p>
            <a:r>
              <a:rPr lang="en-US" dirty="0" smtClean="0"/>
              <a:t>The girls wouldn’t have to share a sweater any longer. There was cartons </a:t>
            </a:r>
          </a:p>
          <a:p>
            <a:r>
              <a:rPr lang="en-US" dirty="0" smtClean="0"/>
              <a:t>and cartons and boxes of food everywhere. They had so much food that </a:t>
            </a:r>
          </a:p>
          <a:p>
            <a:r>
              <a:rPr lang="en-US" dirty="0" smtClean="0"/>
              <a:t>the cupboards and closets couldn’t contain it. Someone had even </a:t>
            </a:r>
          </a:p>
          <a:p>
            <a:r>
              <a:rPr lang="en-US" dirty="0" smtClean="0"/>
              <a:t>donated a Christmas tree, and under it were mounds of presents and </a:t>
            </a:r>
          </a:p>
          <a:p>
            <a:r>
              <a:rPr lang="en-US" dirty="0" smtClean="0"/>
              <a:t>thousands of dollars in cash! </a:t>
            </a:r>
            <a:br>
              <a:rPr lang="en-US" dirty="0" smtClean="0"/>
            </a:br>
            <a:r>
              <a:rPr lang="en-US" dirty="0" smtClean="0"/>
              <a:t/>
            </a:r>
            <a:br>
              <a:rPr lang="en-US" dirty="0" smtClean="0"/>
            </a:br>
            <a:r>
              <a:rPr lang="en-US" dirty="0" smtClean="0"/>
              <a:t>Lee was astonished! But what astonished him the most was what he found </a:t>
            </a:r>
          </a:p>
          <a:p>
            <a:r>
              <a:rPr lang="en-US" dirty="0" smtClean="0"/>
              <a:t>Perfecta and her granddaughters doing. They were preparing to give most </a:t>
            </a:r>
          </a:p>
          <a:p>
            <a:r>
              <a:rPr lang="en-US" dirty="0" smtClean="0"/>
              <a:t>of it away. "Why would you give so much of this away?" Lee asked. </a:t>
            </a:r>
          </a:p>
          <a:p>
            <a:r>
              <a:rPr lang="en-US" dirty="0" smtClean="0"/>
              <a:t>Perfecta responded, "Our neighbors are still in need. We cannot have </a:t>
            </a:r>
          </a:p>
          <a:p>
            <a:r>
              <a:rPr lang="en-US" dirty="0" smtClean="0"/>
              <a:t>plenty while they have nothing. This is what Jesus would want us to do." </a:t>
            </a:r>
          </a:p>
          <a:p>
            <a:r>
              <a:rPr lang="en-US" dirty="0" smtClean="0"/>
              <a:t>Lee was dumbfounded. </a:t>
            </a:r>
            <a:br>
              <a:rPr lang="en-US" dirty="0" smtClean="0"/>
            </a:br>
            <a:r>
              <a:rPr lang="en-US" dirty="0" smtClean="0"/>
              <a:t/>
            </a:r>
            <a:br>
              <a:rPr lang="en-US" dirty="0" smtClean="0"/>
            </a:br>
            <a:r>
              <a:rPr lang="en-US" dirty="0" smtClean="0"/>
              <a:t>After regaining his composure he asked Perfecta another question. </a:t>
            </a:r>
          </a:p>
          <a:p>
            <a:r>
              <a:rPr lang="en-US" dirty="0" smtClean="0"/>
              <a:t>He wanted to know what she and the girls thought about the generosity </a:t>
            </a:r>
          </a:p>
          <a:p>
            <a:r>
              <a:rPr lang="en-US" dirty="0" smtClean="0"/>
              <a:t>that was shown to them. Again, Lee was not prepared for the answer. </a:t>
            </a:r>
          </a:p>
          <a:p>
            <a:r>
              <a:rPr lang="en-US" dirty="0" smtClean="0"/>
              <a:t>She said, "This is wonderful, this is very good." "We did nothing to </a:t>
            </a:r>
          </a:p>
          <a:p>
            <a:r>
              <a:rPr lang="en-US" dirty="0" smtClean="0"/>
              <a:t>deserve this; it’s all a gift from God. But," she added, "It is not his </a:t>
            </a:r>
          </a:p>
          <a:p>
            <a:r>
              <a:rPr lang="en-US" dirty="0" smtClean="0"/>
              <a:t>greatest gift, Lee. No, we celebrate that tomorrow. Jesus."</a:t>
            </a:r>
            <a:br>
              <a:rPr lang="en-US" dirty="0" smtClean="0"/>
            </a:br>
            <a:r>
              <a:rPr lang="en-US" dirty="0" smtClean="0"/>
              <a:t/>
            </a:r>
            <a:br>
              <a:rPr lang="en-US" dirty="0" smtClean="0"/>
            </a:br>
            <a:r>
              <a:rPr lang="en-US" dirty="0" smtClean="0"/>
              <a:t>Lee was speechless as he drove back to the office. In the quiet of </a:t>
            </a:r>
          </a:p>
          <a:p>
            <a:r>
              <a:rPr lang="en-US" dirty="0" smtClean="0"/>
              <a:t>his car he noted a couple of observations. He had plenty and along </a:t>
            </a:r>
          </a:p>
          <a:p>
            <a:r>
              <a:rPr lang="en-US" dirty="0" smtClean="0"/>
              <a:t>with it plenty of anxiety, while the Delgado’s despite their poverty </a:t>
            </a:r>
          </a:p>
          <a:p>
            <a:r>
              <a:rPr lang="en-US" dirty="0" smtClean="0"/>
              <a:t>had peace. Lee had everything and yet wanted more, but the </a:t>
            </a:r>
          </a:p>
          <a:p>
            <a:r>
              <a:rPr lang="en-US" dirty="0" smtClean="0"/>
              <a:t>Delgado’s had nothing and yet knew generosity. Lee had everything </a:t>
            </a:r>
          </a:p>
          <a:p>
            <a:r>
              <a:rPr lang="en-US" dirty="0" smtClean="0"/>
              <a:t>and yet his life was as bare as the Delgado’s apartment prior to the </a:t>
            </a:r>
          </a:p>
          <a:p>
            <a:r>
              <a:rPr lang="en-US" dirty="0" smtClean="0"/>
              <a:t>article running. And yet the Delgado’s who had nothing were filled </a:t>
            </a:r>
          </a:p>
          <a:p>
            <a:r>
              <a:rPr lang="en-US" dirty="0" smtClean="0"/>
              <a:t>with hope, contentment and had a spiritual certainty. Even though </a:t>
            </a:r>
          </a:p>
          <a:p>
            <a:r>
              <a:rPr lang="en-US" dirty="0" smtClean="0"/>
              <a:t>Lee had so much more than the Delgado’s, he longed for what they </a:t>
            </a:r>
          </a:p>
          <a:p>
            <a:r>
              <a:rPr lang="en-US" dirty="0" smtClean="0"/>
              <a:t>had in their poverty.</a:t>
            </a:r>
            <a:br>
              <a:rPr lang="en-US" dirty="0" smtClean="0"/>
            </a:br>
            <a:r>
              <a:rPr lang="en-US" dirty="0" smtClean="0"/>
              <a:t/>
            </a:r>
            <a:br>
              <a:rPr lang="en-US" dirty="0" smtClean="0"/>
            </a:br>
            <a:r>
              <a:rPr lang="en-US" dirty="0" smtClean="0"/>
              <a:t>(From a sermon by Bryan Fink "Christmas is for all the Lees/</a:t>
            </a:r>
            <a:r>
              <a:rPr lang="en-US" dirty="0" err="1" smtClean="0"/>
              <a:t>Leighs</a:t>
            </a:r>
            <a:r>
              <a:rPr lang="en-US" dirty="0" smtClean="0"/>
              <a:t> </a:t>
            </a:r>
          </a:p>
          <a:p>
            <a:r>
              <a:rPr lang="en-US" dirty="0" smtClean="0"/>
              <a:t>of the World" 12/25/2008)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17210809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Kata is</a:t>
            </a:r>
            <a:r>
              <a:rPr lang="en-US" baseline="0" dirty="0" smtClean="0"/>
              <a:t> a preposition marking extension.</a:t>
            </a:r>
          </a:p>
          <a:p>
            <a:r>
              <a:rPr lang="en-US" baseline="0" dirty="0" smtClean="0"/>
              <a:t>-- It can be used for “from”, “toward”, “against”, etc.</a:t>
            </a:r>
          </a:p>
          <a:p>
            <a:r>
              <a:rPr lang="en-US" baseline="0" dirty="0" smtClean="0"/>
              <a:t>-- Here, it’s used like “according to”.</a:t>
            </a:r>
          </a:p>
          <a:p>
            <a:endParaRPr lang="en-US" baseline="0" dirty="0" smtClean="0"/>
          </a:p>
          <a:p>
            <a:r>
              <a:rPr lang="en-US" baseline="0" dirty="0" err="1" smtClean="0"/>
              <a:t>Sarx</a:t>
            </a:r>
            <a:r>
              <a:rPr lang="en-US" baseline="0" dirty="0" smtClean="0"/>
              <a:t> means flesh.</a:t>
            </a:r>
          </a:p>
          <a:p>
            <a:r>
              <a:rPr lang="en-US" baseline="0" dirty="0" smtClean="0"/>
              <a:t>-- It can be used literally for “flesh”, or “human body”. </a:t>
            </a:r>
          </a:p>
          <a:p>
            <a:r>
              <a:rPr lang="en-US" baseline="0" dirty="0" smtClean="0"/>
              <a:t>-- Here, it is used for “human descent”, i.e. ancestry.</a:t>
            </a:r>
          </a:p>
          <a:p>
            <a:r>
              <a:rPr lang="en-US" baseline="0" dirty="0" smtClean="0"/>
              <a:t>-- It is also used, especially by Paul, to refer to fleshly concerns,</a:t>
            </a:r>
          </a:p>
          <a:p>
            <a:r>
              <a:rPr lang="en-US" baseline="0" dirty="0" smtClean="0"/>
              <a:t>	as opposed to spiritual concerns.</a:t>
            </a:r>
          </a:p>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34485386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10086512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83851174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Cross-reference to Romans 1:3.</a:t>
            </a:r>
          </a:p>
          <a:p>
            <a:endParaRPr lang="en-US" dirty="0" smtClean="0"/>
          </a:p>
          <a:p>
            <a:r>
              <a:rPr lang="en-US" dirty="0" smtClean="0"/>
              <a:t>Matthew 1:1-17 traces the lineage of Jesus,</a:t>
            </a:r>
            <a:r>
              <a:rPr lang="en-US" baseline="0" dirty="0" smtClean="0"/>
              <a:t> through Mary, back to Solomon, the son of David in the royal line.</a:t>
            </a:r>
          </a:p>
          <a:p>
            <a:r>
              <a:rPr lang="en-US" baseline="0" dirty="0" smtClean="0"/>
              <a:t>Luke 3:23-37 traces the lineage of Joseph, Mary’s husband, back to Nathan, another son of David.</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35477922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Cross-reference to Romans 1:3</a:t>
            </a:r>
          </a:p>
          <a:p>
            <a:endParaRPr lang="en-US" dirty="0" smtClean="0"/>
          </a:p>
          <a:p>
            <a:r>
              <a:rPr lang="en-US" dirty="0" smtClean="0"/>
              <a:t>This is one of the many verses which confirm that Jesus was fully human, </a:t>
            </a:r>
          </a:p>
          <a:p>
            <a:r>
              <a:rPr lang="en-US" dirty="0" smtClean="0"/>
              <a:t>--</a:t>
            </a:r>
            <a:r>
              <a:rPr lang="en-US" baseline="0" dirty="0" smtClean="0"/>
              <a:t> in addition to simultaneously being fully God.</a:t>
            </a:r>
          </a:p>
          <a:p>
            <a:endParaRPr lang="en-US" baseline="0" dirty="0" smtClean="0"/>
          </a:p>
          <a:p>
            <a:r>
              <a:rPr lang="en-US" baseline="0" dirty="0" smtClean="0"/>
              <a:t>*****</a:t>
            </a:r>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32639721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baseline="0" dirty="0" smtClean="0"/>
              <a:t> Suppose you’ve run out of money and can’t pay your</a:t>
            </a:r>
          </a:p>
          <a:p>
            <a:r>
              <a:rPr lang="en-US" baseline="0" dirty="0" smtClean="0"/>
              <a:t>mortgage this month.</a:t>
            </a:r>
          </a:p>
          <a:p>
            <a:endParaRPr lang="en-US" baseline="0" dirty="0" smtClean="0"/>
          </a:p>
          <a:p>
            <a:r>
              <a:rPr lang="en-US" baseline="0" dirty="0" smtClean="0"/>
              <a:t>Then, suppose someone comes along and says he’ll pay off your</a:t>
            </a:r>
          </a:p>
          <a:p>
            <a:r>
              <a:rPr lang="en-US" baseline="0" dirty="0" smtClean="0"/>
              <a:t>mortgage for you completely.</a:t>
            </a:r>
          </a:p>
          <a:p>
            <a:endParaRPr lang="en-US" baseline="0" dirty="0" smtClean="0"/>
          </a:p>
          <a:p>
            <a:r>
              <a:rPr lang="en-US" baseline="0" dirty="0" smtClean="0"/>
              <a:t>That’s like Jesus, the Son of David, agreeing to die on the cross</a:t>
            </a:r>
          </a:p>
          <a:p>
            <a:r>
              <a:rPr lang="en-US" baseline="0" dirty="0" smtClean="0"/>
              <a:t>to pay for all your sins.</a:t>
            </a:r>
          </a:p>
          <a:p>
            <a:endParaRPr lang="en-US" baseline="0" dirty="0" smtClean="0"/>
          </a:p>
          <a:p>
            <a:r>
              <a:rPr lang="en-US" baseline="0" dirty="0" smtClean="0"/>
              <a:t>Then suppose he actually pays off your mortgage and the bank</a:t>
            </a:r>
          </a:p>
          <a:p>
            <a:r>
              <a:rPr lang="en-US" baseline="0" dirty="0" smtClean="0"/>
              <a:t>stamps it with a great big red “PAID-IN-FULL” and hands it to you.</a:t>
            </a:r>
          </a:p>
          <a:p>
            <a:endParaRPr lang="en-US" baseline="0" dirty="0" smtClean="0"/>
          </a:p>
          <a:p>
            <a:r>
              <a:rPr lang="en-US" baseline="0" dirty="0" smtClean="0"/>
              <a:t>That’s like the resurrection. That’s God’s “PAID-IN-FULL” stamp, the </a:t>
            </a:r>
          </a:p>
          <a:p>
            <a:r>
              <a:rPr lang="en-US" baseline="0" dirty="0" smtClean="0"/>
              <a:t>verification that Jesus is not just David’s Son, He’s also God’s Son, </a:t>
            </a:r>
          </a:p>
          <a:p>
            <a:r>
              <a:rPr lang="en-US" baseline="0" dirty="0" smtClean="0"/>
              <a:t>and, as such, He had the power and authority to save you from</a:t>
            </a:r>
          </a:p>
          <a:p>
            <a:r>
              <a:rPr lang="en-US" baseline="0" dirty="0" smtClean="0"/>
              <a:t>your sins by dying for you.</a:t>
            </a:r>
          </a:p>
          <a:p>
            <a:endParaRPr lang="en-US" baseline="0" dirty="0" smtClean="0"/>
          </a:p>
          <a:p>
            <a:r>
              <a:rPr lang="en-US" baseline="0" dirty="0" smtClean="0"/>
              <a:t>Once the mortgage is stamped “PAID-IN-FULL”, the bank can</a:t>
            </a:r>
          </a:p>
          <a:p>
            <a:r>
              <a:rPr lang="en-US" baseline="0" dirty="0" smtClean="0"/>
              <a:t>never try to collect on it ever again.</a:t>
            </a:r>
          </a:p>
          <a:p>
            <a:endParaRPr lang="en-US" baseline="0" dirty="0" smtClean="0"/>
          </a:p>
          <a:p>
            <a:r>
              <a:rPr lang="en-US" baseline="0" dirty="0" smtClean="0"/>
              <a:t>And, once your sins were stamped “PAID-IN-FULL” by the</a:t>
            </a:r>
          </a:p>
          <a:p>
            <a:r>
              <a:rPr lang="en-US" baseline="0" dirty="0" smtClean="0"/>
              <a:t>resurrection, God will never ask you to pay for them again either.  </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359391446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“Kata” is used for “through” here.</a:t>
            </a:r>
          </a:p>
          <a:p>
            <a:r>
              <a:rPr lang="en-US" dirty="0" smtClean="0"/>
              <a:t>-- “</a:t>
            </a:r>
            <a:r>
              <a:rPr lang="en-US" dirty="0" err="1" smtClean="0"/>
              <a:t>Pneuma</a:t>
            </a:r>
            <a:r>
              <a:rPr lang="en-US" dirty="0" smtClean="0"/>
              <a:t>” means “Spirit”.</a:t>
            </a:r>
          </a:p>
          <a:p>
            <a:r>
              <a:rPr lang="en-US" dirty="0" smtClean="0"/>
              <a:t>-- “</a:t>
            </a:r>
            <a:r>
              <a:rPr lang="en-US" dirty="0" err="1" smtClean="0"/>
              <a:t>Hagiosune</a:t>
            </a:r>
            <a:r>
              <a:rPr lang="en-US" dirty="0" smtClean="0"/>
              <a:t>” is from “</a:t>
            </a:r>
            <a:r>
              <a:rPr lang="en-US" dirty="0" err="1" smtClean="0"/>
              <a:t>Hagios</a:t>
            </a:r>
            <a:r>
              <a:rPr lang="en-US" dirty="0" smtClean="0"/>
              <a:t>” which means</a:t>
            </a:r>
            <a:r>
              <a:rPr lang="en-US" baseline="0" dirty="0" smtClean="0"/>
              <a:t> “Holy”.</a:t>
            </a:r>
          </a:p>
          <a:p>
            <a:endParaRPr lang="en-US" baseline="0" dirty="0" smtClean="0"/>
          </a:p>
          <a:p>
            <a:r>
              <a:rPr lang="en-US" baseline="0" dirty="0" smtClean="0"/>
              <a:t>The Holy Spirit is the third person of the Trinity. Here, we see</a:t>
            </a:r>
          </a:p>
          <a:p>
            <a:r>
              <a:rPr lang="en-US" baseline="0" dirty="0" smtClean="0"/>
              <a:t>all three persons in action together: the Father, the Son, and</a:t>
            </a:r>
          </a:p>
          <a:p>
            <a:r>
              <a:rPr lang="en-US" baseline="0" dirty="0" smtClean="0"/>
              <a:t>the Holy Spirit.</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32900135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3123740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17673189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Horizo</a:t>
            </a:r>
            <a:r>
              <a:rPr lang="en-US" dirty="0" smtClean="0"/>
              <a:t>” carries the connotation of “to set limits to””, “to define”,</a:t>
            </a:r>
          </a:p>
          <a:p>
            <a:r>
              <a:rPr lang="en-US" dirty="0" smtClean="0"/>
              <a:t>	or</a:t>
            </a:r>
            <a:r>
              <a:rPr lang="en-US" baseline="0" dirty="0" smtClean="0"/>
              <a:t> “to explain”.</a:t>
            </a:r>
          </a:p>
          <a:p>
            <a:r>
              <a:rPr lang="en-US" baseline="0" dirty="0" smtClean="0"/>
              <a:t>-- Here it means “to declare”.</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25572823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7388386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Declarations are important. And,</a:t>
            </a:r>
            <a:r>
              <a:rPr lang="en-US" baseline="0" dirty="0" smtClean="0"/>
              <a:t> the declarations of our infinite God </a:t>
            </a:r>
          </a:p>
          <a:p>
            <a:r>
              <a:rPr lang="en-US" baseline="0" dirty="0" smtClean="0"/>
              <a:t>are infinitely important. </a:t>
            </a:r>
          </a:p>
          <a:p>
            <a:endParaRPr lang="en-US" baseline="0" dirty="0" smtClean="0"/>
          </a:p>
          <a:p>
            <a:r>
              <a:rPr lang="en-US" baseline="0" dirty="0" smtClean="0"/>
              <a:t>In the resurrection, God declared Jesus to be His Son, and to be </a:t>
            </a:r>
          </a:p>
          <a:p>
            <a:r>
              <a:rPr lang="en-US" baseline="0" dirty="0" smtClean="0"/>
              <a:t>worthy and capable of carrying our sins to the cross and serving as</a:t>
            </a:r>
          </a:p>
          <a:p>
            <a:r>
              <a:rPr lang="en-US" baseline="0" dirty="0" smtClean="0"/>
              <a:t>our savior.</a:t>
            </a:r>
          </a:p>
          <a:p>
            <a:endParaRPr lang="en-US" baseline="0" dirty="0" smtClean="0"/>
          </a:p>
          <a:p>
            <a:r>
              <a:rPr lang="en-US" baseline="0" dirty="0" smtClean="0"/>
              <a:t>Ignoring such a magnificent declaration is very dangerous.</a:t>
            </a:r>
          </a:p>
          <a:p>
            <a:endParaRPr lang="en-US" baseline="0" dirty="0" smtClean="0"/>
          </a:p>
          <a:p>
            <a:r>
              <a:rPr lang="en-US" baseline="0" dirty="0" smtClean="0"/>
              <a:t>Back in 2002, Scott Walker, of the Christian Church of Estes Park, told</a:t>
            </a:r>
          </a:p>
          <a:p>
            <a:r>
              <a:rPr lang="en-US" baseline="0" dirty="0" smtClean="0"/>
              <a:t>this story:</a:t>
            </a:r>
          </a:p>
          <a:p>
            <a:endParaRPr lang="en-US" baseline="0" dirty="0" smtClean="0"/>
          </a:p>
          <a:p>
            <a:r>
              <a:rPr lang="en-US" b="1" baseline="0" dirty="0" err="1" smtClean="0"/>
              <a:t>ILLUS</a:t>
            </a:r>
            <a:r>
              <a:rPr lang="en-US" b="1" baseline="0" dirty="0" smtClean="0"/>
              <a:t>:</a:t>
            </a:r>
            <a:r>
              <a:rPr lang="en-US" baseline="0" dirty="0" smtClean="0"/>
              <a:t> </a:t>
            </a:r>
            <a:r>
              <a:rPr lang="en-US" dirty="0" smtClean="0"/>
              <a:t>Kurt Cobain died about 8 years ago. I remember the day I </a:t>
            </a:r>
          </a:p>
          <a:p>
            <a:r>
              <a:rPr lang="en-US" dirty="0" smtClean="0"/>
              <a:t>picked up the newspaper and read about it. He was the founder and </a:t>
            </a:r>
          </a:p>
          <a:p>
            <a:r>
              <a:rPr lang="en-US" dirty="0" smtClean="0"/>
              <a:t>lead singer of the rock group "Nirvana." His death was a suicide. He took </a:t>
            </a:r>
          </a:p>
          <a:p>
            <a:r>
              <a:rPr lang="en-US" dirty="0" smtClean="0"/>
              <a:t>a shotgun, pointed it to his head, and killed himself. The newspaper was </a:t>
            </a:r>
          </a:p>
          <a:p>
            <a:r>
              <a:rPr lang="en-US" dirty="0" smtClean="0"/>
              <a:t>filled with the words of fans and commentators in disbelief saying "Why? </a:t>
            </a:r>
          </a:p>
          <a:p>
            <a:r>
              <a:rPr lang="en-US" dirty="0" smtClean="0"/>
              <a:t>It makes no sense." "He had it all . . . a great career, a huge following, </a:t>
            </a:r>
          </a:p>
          <a:p>
            <a:r>
              <a:rPr lang="en-US" dirty="0" smtClean="0"/>
              <a:t>plenty of money, a wife and a 19 month old daughter . . . Why?" </a:t>
            </a:r>
          </a:p>
          <a:p>
            <a:endParaRPr lang="en-US" dirty="0" smtClean="0"/>
          </a:p>
          <a:p>
            <a:r>
              <a:rPr lang="en-US" dirty="0" smtClean="0"/>
              <a:t>To most people it made no sense. But I remember sitting at my desk </a:t>
            </a:r>
          </a:p>
          <a:p>
            <a:r>
              <a:rPr lang="en-US" dirty="0" smtClean="0"/>
              <a:t>thinking. "Yes it does. It makes sense. Kurt Cobain was living out his </a:t>
            </a:r>
          </a:p>
          <a:p>
            <a:r>
              <a:rPr lang="en-US" dirty="0" smtClean="0"/>
              <a:t>beliefs to their logical extreme." You see, Kurt Cobain was a self- </a:t>
            </a:r>
          </a:p>
          <a:p>
            <a:r>
              <a:rPr lang="en-US" dirty="0" smtClean="0"/>
              <a:t>professed humanist and nihilist. In other words, he believed their was </a:t>
            </a:r>
          </a:p>
          <a:p>
            <a:r>
              <a:rPr lang="en-US" dirty="0" smtClean="0"/>
              <a:t>no God and that there was no meaning or purpose to life. His music </a:t>
            </a:r>
          </a:p>
          <a:p>
            <a:r>
              <a:rPr lang="en-US" dirty="0" smtClean="0"/>
              <a:t>(poetry) could not be more clear on this matter.</a:t>
            </a:r>
          </a:p>
          <a:p>
            <a:r>
              <a:rPr lang="en-US" dirty="0" smtClean="0"/>
              <a:t/>
            </a:r>
            <a:br>
              <a:rPr lang="en-US" dirty="0" smtClean="0"/>
            </a:br>
            <a:r>
              <a:rPr lang="en-US" dirty="0" smtClean="0"/>
              <a:t>Kurt Cobain’s music was grunge rock. He pioneered this type of music. </a:t>
            </a:r>
          </a:p>
          <a:p>
            <a:r>
              <a:rPr lang="en-US" dirty="0" smtClean="0"/>
              <a:t>The alternative rock style of today has evolved from grunge rock. Kurt </a:t>
            </a:r>
          </a:p>
          <a:p>
            <a:r>
              <a:rPr lang="en-US" dirty="0" smtClean="0"/>
              <a:t>had a disdain for anything mainstream or acceptable to society. He was </a:t>
            </a:r>
          </a:p>
          <a:p>
            <a:r>
              <a:rPr lang="en-US" dirty="0" smtClean="0"/>
              <a:t>a child of divorce. At the age of eight he began to be shifted from home </a:t>
            </a:r>
          </a:p>
          <a:p>
            <a:r>
              <a:rPr lang="en-US" dirty="0" smtClean="0"/>
              <a:t>to home, sometimes even being homeless. He was very vocal about his </a:t>
            </a:r>
          </a:p>
          <a:p>
            <a:r>
              <a:rPr lang="en-US" dirty="0" smtClean="0"/>
              <a:t>bitterness from that experience. He developed his belief that life was </a:t>
            </a:r>
          </a:p>
          <a:p>
            <a:r>
              <a:rPr lang="en-US" dirty="0" smtClean="0"/>
              <a:t>basically rotten and meaningless.</a:t>
            </a:r>
          </a:p>
          <a:p>
            <a:r>
              <a:rPr lang="en-US" dirty="0" smtClean="0"/>
              <a:t/>
            </a:r>
            <a:br>
              <a:rPr lang="en-US" dirty="0" smtClean="0"/>
            </a:br>
            <a:r>
              <a:rPr lang="en-US" dirty="0" smtClean="0"/>
              <a:t>His music often spoke of his anger and disillusionment. One of his most </a:t>
            </a:r>
          </a:p>
          <a:p>
            <a:r>
              <a:rPr lang="en-US" dirty="0" smtClean="0"/>
              <a:t>famous songs was called "</a:t>
            </a:r>
            <a:r>
              <a:rPr lang="en-US" dirty="0" err="1" smtClean="0"/>
              <a:t>Nevermind</a:t>
            </a:r>
            <a:r>
              <a:rPr lang="en-US" dirty="0" smtClean="0"/>
              <a:t>." Its recurring line was "Oh well, </a:t>
            </a:r>
          </a:p>
          <a:p>
            <a:r>
              <a:rPr lang="en-US" dirty="0" smtClean="0"/>
              <a:t>whatever, </a:t>
            </a:r>
            <a:r>
              <a:rPr lang="en-US" dirty="0" err="1" smtClean="0"/>
              <a:t>nevermind</a:t>
            </a:r>
            <a:r>
              <a:rPr lang="en-US" dirty="0" smtClean="0"/>
              <a:t>." Another song he wrote never got released. It was </a:t>
            </a:r>
          </a:p>
          <a:p>
            <a:r>
              <a:rPr lang="en-US" dirty="0" smtClean="0"/>
              <a:t>too objectionable to the label company, but Kurt liked it. It was called, </a:t>
            </a:r>
          </a:p>
          <a:p>
            <a:r>
              <a:rPr lang="en-US" dirty="0" smtClean="0"/>
              <a:t>"I Hate Myself, And I Want To Die." In another song called "Smells Like </a:t>
            </a:r>
          </a:p>
          <a:p>
            <a:r>
              <a:rPr lang="en-US" dirty="0" smtClean="0"/>
              <a:t>Teen Spirit," a well known line says, "I feel stupid and contagious, here </a:t>
            </a:r>
          </a:p>
          <a:p>
            <a:r>
              <a:rPr lang="en-US" dirty="0" smtClean="0"/>
              <a:t>we are, now entertain us." The video of that song was voted best video </a:t>
            </a:r>
          </a:p>
          <a:p>
            <a:r>
              <a:rPr lang="en-US" dirty="0" smtClean="0"/>
              <a:t>of the decade of the </a:t>
            </a:r>
            <a:r>
              <a:rPr lang="en-US" dirty="0" err="1" smtClean="0"/>
              <a:t>90’s</a:t>
            </a:r>
            <a:r>
              <a:rPr lang="en-US" dirty="0" smtClean="0"/>
              <a:t>.</a:t>
            </a:r>
          </a:p>
          <a:p>
            <a:r>
              <a:rPr lang="en-US" dirty="0" smtClean="0"/>
              <a:t/>
            </a:r>
            <a:br>
              <a:rPr lang="en-US" dirty="0" smtClean="0"/>
            </a:br>
            <a:r>
              <a:rPr lang="en-US" dirty="0" smtClean="0"/>
              <a:t>Friends of Cobain say he lived up to his music. He often acted without </a:t>
            </a:r>
          </a:p>
          <a:p>
            <a:r>
              <a:rPr lang="en-US" dirty="0" smtClean="0"/>
              <a:t>reason. He was constantly on an emotional roller coaster. But his dips </a:t>
            </a:r>
          </a:p>
          <a:p>
            <a:r>
              <a:rPr lang="en-US" dirty="0" smtClean="0"/>
              <a:t>into despair got deeper and deeper. Once, a member of his road crew </a:t>
            </a:r>
          </a:p>
          <a:p>
            <a:r>
              <a:rPr lang="en-US" dirty="0" smtClean="0"/>
              <a:t>asked him why he was moping around so much. Cobain replied, "I’m </a:t>
            </a:r>
          </a:p>
          <a:p>
            <a:r>
              <a:rPr lang="en-US" dirty="0" smtClean="0"/>
              <a:t>awake, aren’t I?" Kurt Cobain was a young man fueled by nihilism. He </a:t>
            </a:r>
          </a:p>
          <a:p>
            <a:r>
              <a:rPr lang="en-US" dirty="0" smtClean="0"/>
              <a:t>had passion, but for nothing. He had a void in his heart that nothing he</a:t>
            </a:r>
          </a:p>
          <a:p>
            <a:r>
              <a:rPr lang="en-US" dirty="0" smtClean="0"/>
              <a:t> pursued could fill, and he believed that nothing could or ever would. He </a:t>
            </a:r>
          </a:p>
          <a:p>
            <a:r>
              <a:rPr lang="en-US" dirty="0" smtClean="0"/>
              <a:t>had no purpose, no meaning, and he simply lived out his belief in his </a:t>
            </a:r>
          </a:p>
          <a:p>
            <a:r>
              <a:rPr lang="en-US" dirty="0" smtClean="0"/>
              <a:t>worldview to its logical conclusion.</a:t>
            </a:r>
          </a:p>
          <a:p>
            <a:r>
              <a:rPr lang="en-US" dirty="0" smtClean="0"/>
              <a:t/>
            </a:r>
            <a:br>
              <a:rPr lang="en-US" dirty="0" smtClean="0"/>
            </a:br>
            <a:r>
              <a:rPr lang="en-US" dirty="0" smtClean="0"/>
              <a:t>He reminds me of another man. Solomon. Solomon wrote in Ecclesiastes </a:t>
            </a:r>
          </a:p>
          <a:p>
            <a:r>
              <a:rPr lang="en-US" dirty="0" smtClean="0"/>
              <a:t>of pursuing all of the things the world has to offer. He also wrote of the </a:t>
            </a:r>
          </a:p>
          <a:p>
            <a:r>
              <a:rPr lang="en-US" dirty="0" smtClean="0"/>
              <a:t>despair they brought him. They offered no meaning. Solomon, however, </a:t>
            </a:r>
          </a:p>
          <a:p>
            <a:r>
              <a:rPr lang="en-US" dirty="0" smtClean="0"/>
              <a:t>concluded differently than Kurt Cobain. He concluded that purpose and </a:t>
            </a:r>
          </a:p>
          <a:p>
            <a:r>
              <a:rPr lang="en-US" dirty="0" smtClean="0"/>
              <a:t>meaning were found in the living God. Only be knowing and serving Him </a:t>
            </a:r>
          </a:p>
          <a:p>
            <a:r>
              <a:rPr lang="en-US" dirty="0" smtClean="0"/>
              <a:t>could you rise above the level of despair. And there is even better news </a:t>
            </a:r>
          </a:p>
          <a:p>
            <a:r>
              <a:rPr lang="en-US" dirty="0" smtClean="0"/>
              <a:t>than that. </a:t>
            </a:r>
          </a:p>
          <a:p>
            <a:endParaRPr lang="en-US" dirty="0" smtClean="0"/>
          </a:p>
          <a:p>
            <a:r>
              <a:rPr lang="en-US" dirty="0" smtClean="0"/>
              <a:t>Now, God has declared through His Son how much He loves us, and that </a:t>
            </a:r>
          </a:p>
          <a:p>
            <a:r>
              <a:rPr lang="en-US" dirty="0" smtClean="0"/>
              <a:t>He wants to spend eternity with us.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64338059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Dynamis</a:t>
            </a:r>
            <a:r>
              <a:rPr lang="en-US" dirty="0" smtClean="0"/>
              <a:t>”  indicates the potential for doing something.</a:t>
            </a:r>
          </a:p>
          <a:p>
            <a:r>
              <a:rPr lang="en-US" dirty="0" smtClean="0"/>
              <a:t>-- i.e., “power”, “might”, “strength”, “force”, or “capability”.</a:t>
            </a:r>
          </a:p>
          <a:p>
            <a:r>
              <a:rPr lang="en-US" dirty="0" smtClean="0"/>
              <a:t>-- We get the English words “Dynamic” and “Dynamite” from “</a:t>
            </a:r>
            <a:r>
              <a:rPr lang="en-US" dirty="0" err="1" smtClean="0"/>
              <a:t>Dynamis</a:t>
            </a:r>
            <a:r>
              <a:rPr lang="en-US" dirty="0" smtClean="0"/>
              <a:t>”.</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21193788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24005337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Pastor John C. Maxwell of the Crystal </a:t>
            </a:r>
            <a:r>
              <a:rPr lang="en-US" dirty="0" err="1" smtClean="0"/>
              <a:t>CathedraL</a:t>
            </a:r>
            <a:r>
              <a:rPr lang="en-US" dirty="0" smtClean="0"/>
              <a:t> in</a:t>
            </a:r>
            <a:r>
              <a:rPr lang="en-US" baseline="0" dirty="0" smtClean="0"/>
              <a:t> California, once</a:t>
            </a:r>
          </a:p>
          <a:p>
            <a:r>
              <a:rPr lang="en-US" baseline="0" dirty="0" smtClean="0"/>
              <a:t>wrote, </a:t>
            </a:r>
            <a:r>
              <a:rPr lang="en-US" dirty="0" smtClean="0"/>
              <a:t>“The ‘detonator’ that churches lack today is prayer. It has the </a:t>
            </a:r>
          </a:p>
          <a:p>
            <a:r>
              <a:rPr lang="en-US" dirty="0" smtClean="0"/>
              <a:t>power to ignite the dynamite of the Gospel and powerfully shake </a:t>
            </a:r>
          </a:p>
          <a:p>
            <a:r>
              <a:rPr lang="en-US" dirty="0" smtClean="0"/>
              <a:t>the world.”</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303640452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Anastasis</a:t>
            </a:r>
            <a:r>
              <a:rPr lang="en-US" dirty="0" smtClean="0"/>
              <a:t>” means “Resurrection” and “</a:t>
            </a:r>
            <a:r>
              <a:rPr lang="en-US" dirty="0" err="1" smtClean="0"/>
              <a:t>Nekros</a:t>
            </a:r>
            <a:r>
              <a:rPr lang="en-US" dirty="0" smtClean="0"/>
              <a:t>” means “Dead”.</a:t>
            </a:r>
          </a:p>
          <a:p>
            <a:r>
              <a:rPr lang="en-US" dirty="0" smtClean="0"/>
              <a:t>-- Elsewhere, “</a:t>
            </a:r>
            <a:r>
              <a:rPr lang="en-US" dirty="0" err="1" smtClean="0"/>
              <a:t>Nekros</a:t>
            </a:r>
            <a:r>
              <a:rPr lang="en-US" dirty="0" smtClean="0"/>
              <a:t>” is also used metaphorically for those who</a:t>
            </a:r>
          </a:p>
          <a:p>
            <a:r>
              <a:rPr lang="en-US" dirty="0" smtClean="0"/>
              <a:t>	are so morally or spiritually deficient as to be</a:t>
            </a:r>
          </a:p>
          <a:p>
            <a:r>
              <a:rPr lang="en-US" dirty="0" smtClean="0"/>
              <a:t>	effectively dead.</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309654332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296802608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b="0" dirty="0" smtClean="0"/>
              <a:t>John of Damascus was a Syrian monk who died in 749 A.D.</a:t>
            </a:r>
          </a:p>
          <a:p>
            <a:endParaRPr lang="en-US" b="0" dirty="0" smtClean="0"/>
          </a:p>
          <a:p>
            <a:r>
              <a:rPr lang="en-US" b="0" dirty="0" smtClean="0"/>
              <a:t>Among his many works is this little hymn to the resurrection:</a:t>
            </a:r>
          </a:p>
          <a:p>
            <a:endParaRPr lang="en-US" b="0" dirty="0" smtClean="0"/>
          </a:p>
          <a:p>
            <a:r>
              <a:rPr lang="en-US" dirty="0" smtClean="0">
                <a:effectLst/>
              </a:rPr>
              <a:t>The day of resurrection?</a:t>
            </a:r>
          </a:p>
          <a:p>
            <a:r>
              <a:rPr lang="en-US" dirty="0" smtClean="0">
                <a:effectLst/>
              </a:rPr>
              <a:t>Earth, tell it out abroad;</a:t>
            </a:r>
          </a:p>
          <a:p>
            <a:r>
              <a:rPr lang="en-US" dirty="0" smtClean="0">
                <a:effectLst/>
              </a:rPr>
              <a:t>The Passover of gladness,</a:t>
            </a:r>
          </a:p>
          <a:p>
            <a:r>
              <a:rPr lang="en-US" dirty="0" smtClean="0">
                <a:effectLst/>
              </a:rPr>
              <a:t>The Passover of God.</a:t>
            </a:r>
          </a:p>
          <a:p>
            <a:r>
              <a:rPr lang="en-US" dirty="0" smtClean="0">
                <a:effectLst/>
              </a:rPr>
              <a:t>From death to life eternal,</a:t>
            </a:r>
          </a:p>
          <a:p>
            <a:r>
              <a:rPr lang="en-US" dirty="0" smtClean="0">
                <a:effectLst/>
              </a:rPr>
              <a:t>From this world to the sky,</a:t>
            </a:r>
          </a:p>
          <a:p>
            <a:r>
              <a:rPr lang="en-US" dirty="0" smtClean="0">
                <a:effectLst/>
              </a:rPr>
              <a:t>Our Christ hath brought us over</a:t>
            </a:r>
          </a:p>
          <a:p>
            <a:r>
              <a:rPr lang="en-US" dirty="0" smtClean="0">
                <a:effectLst/>
              </a:rPr>
              <a:t>With hymns of victory.</a:t>
            </a:r>
          </a:p>
          <a:p>
            <a:r>
              <a:rPr lang="en-US" dirty="0" smtClean="0">
                <a:effectLst/>
              </a:rPr>
              <a:t>Now let the heavens be joyful, </a:t>
            </a:r>
          </a:p>
          <a:p>
            <a:r>
              <a:rPr lang="en-US" dirty="0" smtClean="0">
                <a:effectLst/>
              </a:rPr>
              <a:t>Let earth her song begin;</a:t>
            </a:r>
          </a:p>
          <a:p>
            <a:r>
              <a:rPr lang="en-US" dirty="0" smtClean="0">
                <a:effectLst/>
              </a:rPr>
              <a:t>Let the round world keep triumph,</a:t>
            </a:r>
          </a:p>
          <a:p>
            <a:r>
              <a:rPr lang="en-US" dirty="0" smtClean="0">
                <a:effectLst/>
              </a:rPr>
              <a:t>And all that is therein;</a:t>
            </a:r>
          </a:p>
          <a:p>
            <a:r>
              <a:rPr lang="en-US" dirty="0" smtClean="0">
                <a:effectLst/>
              </a:rPr>
              <a:t>Let all things seen and unseen</a:t>
            </a:r>
          </a:p>
          <a:p>
            <a:r>
              <a:rPr lang="en-US" dirty="0" smtClean="0">
                <a:effectLst/>
              </a:rPr>
              <a:t>Their notes in gladness blend,</a:t>
            </a:r>
          </a:p>
          <a:p>
            <a:r>
              <a:rPr lang="en-US" dirty="0" smtClean="0">
                <a:effectLst/>
              </a:rPr>
              <a:t>For Christ the Lord hath risen,</a:t>
            </a:r>
          </a:p>
          <a:p>
            <a:r>
              <a:rPr lang="en-US" dirty="0" smtClean="0">
                <a:effectLst/>
              </a:rPr>
              <a:t>Our Joy that hath no end.</a:t>
            </a:r>
          </a:p>
          <a:p>
            <a:endParaRPr lang="en-US" dirty="0" smtClean="0">
              <a:effectLst/>
            </a:endParaRPr>
          </a:p>
          <a:p>
            <a:r>
              <a:rPr lang="en-US" dirty="0" smtClean="0">
                <a:effectLst/>
              </a:rPr>
              <a:t>*****</a:t>
            </a:r>
          </a:p>
          <a:p>
            <a:endParaRPr lang="en-US" b="0"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26543805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Cross-reference to Romans 1:4.</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1563098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194874426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Cross-reference to Romans 1:4.</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235144402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Douglas</a:t>
            </a:r>
            <a:r>
              <a:rPr lang="en-US" baseline="0" dirty="0" smtClean="0"/>
              <a:t> Moo writes, “We understand the words ‘obedience’ and</a:t>
            </a:r>
          </a:p>
          <a:p>
            <a:r>
              <a:rPr lang="en-US" baseline="0" dirty="0" smtClean="0"/>
              <a:t>‘faith’ to be mutually interpreting: obedience always involves</a:t>
            </a:r>
          </a:p>
          <a:p>
            <a:r>
              <a:rPr lang="en-US" baseline="0" dirty="0" smtClean="0"/>
              <a:t>faith, and faith always involves obedience.”</a:t>
            </a:r>
          </a:p>
          <a:p>
            <a:endParaRPr lang="en-US" baseline="0" dirty="0" smtClean="0"/>
          </a:p>
          <a:p>
            <a:r>
              <a:rPr lang="en-US" baseline="0" dirty="0" smtClean="0"/>
              <a:t>Obedience will not save us, because we can never perfectly obey.</a:t>
            </a:r>
          </a:p>
          <a:p>
            <a:endParaRPr lang="en-US" baseline="0" dirty="0" smtClean="0"/>
          </a:p>
          <a:p>
            <a:r>
              <a:rPr lang="en-US" baseline="0" dirty="0" smtClean="0"/>
              <a:t>But, salvation will empower us to obey through faith.</a:t>
            </a:r>
          </a:p>
          <a:p>
            <a:endParaRPr lang="en-US" baseline="0" dirty="0" smtClean="0"/>
          </a:p>
          <a:p>
            <a:r>
              <a:rPr lang="en-US" b="1" baseline="0" dirty="0" err="1" smtClean="0"/>
              <a:t>ILLUS</a:t>
            </a:r>
            <a:r>
              <a:rPr lang="en-US" b="1" baseline="0" dirty="0" smtClean="0"/>
              <a:t>:</a:t>
            </a:r>
            <a:r>
              <a:rPr lang="en-US" baseline="0" dirty="0" smtClean="0"/>
              <a:t> In 1993, Oswald Chambers wrote in </a:t>
            </a:r>
            <a:r>
              <a:rPr lang="en-US" i="1" baseline="0" dirty="0" smtClean="0"/>
              <a:t>Our Daily Bread</a:t>
            </a:r>
            <a:r>
              <a:rPr lang="en-US" baseline="0" dirty="0" smtClean="0"/>
              <a:t>:</a:t>
            </a:r>
          </a:p>
          <a:p>
            <a:endParaRPr lang="en-US" baseline="0" dirty="0" smtClean="0"/>
          </a:p>
          <a:p>
            <a:r>
              <a:rPr lang="en-US" dirty="0" smtClean="0"/>
              <a:t>I've read that when Edward VI, the king of England in the 16th century, </a:t>
            </a:r>
          </a:p>
          <a:p>
            <a:r>
              <a:rPr lang="en-US" dirty="0" smtClean="0"/>
              <a:t>attended a worship service, he stood while the Word of God was read. </a:t>
            </a:r>
          </a:p>
          <a:p>
            <a:r>
              <a:rPr lang="en-US" dirty="0" smtClean="0"/>
              <a:t>He took notes during this time and later studied them with great care. </a:t>
            </a:r>
          </a:p>
          <a:p>
            <a:r>
              <a:rPr lang="en-US" dirty="0" smtClean="0"/>
              <a:t>Through the week he earnestly tried to apply them to his life. </a:t>
            </a:r>
          </a:p>
          <a:p>
            <a:endParaRPr lang="en-US" dirty="0" smtClean="0"/>
          </a:p>
          <a:p>
            <a:r>
              <a:rPr lang="en-US" dirty="0" smtClean="0"/>
              <a:t>That's the kind of serious-minded response to truth the apostle James </a:t>
            </a:r>
          </a:p>
          <a:p>
            <a:r>
              <a:rPr lang="en-US" dirty="0" smtClean="0"/>
              <a:t>calls for </a:t>
            </a:r>
            <a:r>
              <a:rPr lang="en-US" strike="dblStrike" baseline="0" dirty="0" smtClean="0"/>
              <a:t>in today's Scripture reading</a:t>
            </a:r>
            <a:r>
              <a:rPr lang="en-US" dirty="0" smtClean="0"/>
              <a:t>. A single revealed fact cherished in </a:t>
            </a:r>
          </a:p>
          <a:p>
            <a:r>
              <a:rPr lang="en-US" dirty="0" smtClean="0"/>
              <a:t>the heart and acted upon is more vital to our growth than a head filled </a:t>
            </a:r>
          </a:p>
          <a:p>
            <a:r>
              <a:rPr lang="en-US" dirty="0" smtClean="0"/>
              <a:t>with lofty ideas about God. </a:t>
            </a:r>
          </a:p>
          <a:p>
            <a:endParaRPr lang="en-US" dirty="0" smtClean="0"/>
          </a:p>
          <a:p>
            <a:r>
              <a:rPr lang="en-US" dirty="0" smtClean="0"/>
              <a:t>One step forward in obedience is worth years of study about it.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188417520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“Charis” means “favor”, “grace”, “benevolent good will”.</a:t>
            </a:r>
          </a:p>
          <a:p>
            <a:r>
              <a:rPr lang="en-US" dirty="0" smtClean="0"/>
              <a:t>-- If mercy is God </a:t>
            </a:r>
            <a:r>
              <a:rPr lang="en-US" b="1" i="1" dirty="0" smtClean="0"/>
              <a:t>NOT</a:t>
            </a:r>
            <a:r>
              <a:rPr lang="en-US" baseline="0" dirty="0" smtClean="0"/>
              <a:t> giving us the bad things we deserve,</a:t>
            </a:r>
          </a:p>
          <a:p>
            <a:r>
              <a:rPr lang="en-US" baseline="0" dirty="0" smtClean="0"/>
              <a:t>-- Then grace is God freely giving us the good things </a:t>
            </a:r>
          </a:p>
          <a:p>
            <a:r>
              <a:rPr lang="en-US" baseline="0" dirty="0" smtClean="0"/>
              <a:t>	which we </a:t>
            </a:r>
            <a:r>
              <a:rPr lang="en-US" b="1" i="1" baseline="0" dirty="0" smtClean="0"/>
              <a:t>DON’T</a:t>
            </a:r>
            <a:r>
              <a:rPr lang="en-US" baseline="0" dirty="0" smtClean="0"/>
              <a:t> deserve.</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311997442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215894177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all this is not a license to live any way we want.</a:t>
            </a:r>
          </a:p>
          <a:p>
            <a:endParaRPr lang="en-US" dirty="0" smtClean="0"/>
          </a:p>
          <a:p>
            <a:r>
              <a:rPr lang="en-US" dirty="0" smtClean="0"/>
              <a:t>In Romans 6:1-2, Paul says, “</a:t>
            </a:r>
            <a:r>
              <a:rPr lang="en-US" sz="1200" dirty="0" smtClean="0"/>
              <a:t>What shall we say, then? Shall we go on sinning </a:t>
            </a:r>
          </a:p>
          <a:p>
            <a:r>
              <a:rPr lang="en-US" sz="1200" dirty="0" smtClean="0"/>
              <a:t>so that grace may increase? </a:t>
            </a:r>
            <a:r>
              <a:rPr lang="en-US" sz="1200" baseline="30000" dirty="0" smtClean="0"/>
              <a:t>2 </a:t>
            </a:r>
            <a:r>
              <a:rPr lang="en-US" sz="1200" baseline="0" dirty="0" smtClean="0"/>
              <a:t>By no means! We died to sin; how can we live</a:t>
            </a:r>
          </a:p>
          <a:p>
            <a:r>
              <a:rPr lang="en-US" sz="1200" baseline="0" dirty="0" smtClean="0"/>
              <a:t>in it any longer?</a:t>
            </a:r>
          </a:p>
          <a:p>
            <a:endParaRPr lang="en-US" sz="1200" baseline="0" dirty="0" smtClean="0"/>
          </a:p>
          <a:p>
            <a:r>
              <a:rPr lang="en-US" sz="1200" b="1" baseline="0" dirty="0" err="1" smtClean="0"/>
              <a:t>ILLUS</a:t>
            </a:r>
            <a:r>
              <a:rPr lang="en-US" sz="1200" b="1" baseline="0" dirty="0" smtClean="0"/>
              <a:t>: </a:t>
            </a:r>
            <a:r>
              <a:rPr lang="en-US" dirty="0" smtClean="0"/>
              <a:t>"Some Christians spend the first six days of each week sowing their </a:t>
            </a:r>
          </a:p>
          <a:p>
            <a:r>
              <a:rPr lang="en-US" dirty="0" smtClean="0"/>
              <a:t>wild oats, then they go to church on Sunday and pray for a crop failure." </a:t>
            </a:r>
          </a:p>
          <a:p>
            <a:r>
              <a:rPr lang="en-US" dirty="0" smtClean="0"/>
              <a:t>There is a myth that exists that says we can live comfortably in our world of </a:t>
            </a:r>
          </a:p>
          <a:p>
            <a:r>
              <a:rPr lang="en-US" dirty="0" smtClean="0"/>
              <a:t>faith and then flirt with the world [outside]. [But,] God calls us to </a:t>
            </a:r>
            <a:r>
              <a:rPr lang="en-US" strike="dblStrike" baseline="0" dirty="0" smtClean="0"/>
              <a:t>another</a:t>
            </a:r>
            <a:r>
              <a:rPr lang="en-US" dirty="0" smtClean="0"/>
              <a:t> </a:t>
            </a:r>
          </a:p>
          <a:p>
            <a:r>
              <a:rPr lang="en-US" dirty="0" smtClean="0"/>
              <a:t>[a different] standard. </a:t>
            </a:r>
          </a:p>
          <a:p>
            <a:r>
              <a:rPr lang="en-US" dirty="0" smtClean="0"/>
              <a:t>		Steven Chapman</a:t>
            </a:r>
          </a:p>
          <a:p>
            <a:r>
              <a:rPr lang="en-US" dirty="0" smtClean="0"/>
              <a:t>		First Christian Church of Chicago</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122362836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Cross-reference to Romans 1:5.</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216490355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Cross-reference to Romans 1:5.</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208456922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34065168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Kletos</a:t>
            </a:r>
            <a:r>
              <a:rPr lang="en-US" dirty="0" smtClean="0"/>
              <a:t>”, as we saw above in Romans 1:1 means</a:t>
            </a:r>
          </a:p>
          <a:p>
            <a:r>
              <a:rPr lang="en-US" dirty="0" smtClean="0"/>
              <a:t>	to be called; to be invited.</a:t>
            </a:r>
          </a:p>
          <a:p>
            <a:r>
              <a:rPr lang="en-US" dirty="0" smtClean="0"/>
              <a:t>-- To</a:t>
            </a:r>
            <a:r>
              <a:rPr lang="en-US" baseline="0" dirty="0" smtClean="0"/>
              <a:t> be called and consecrated for a given task.</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31297680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Cross-reference to Romans 1:6.</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3145941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Paul</a:t>
            </a:r>
            <a:r>
              <a:rPr lang="en-US" baseline="0" dirty="0" smtClean="0"/>
              <a:t> wrote Romans during his Third Missionary Journey.</a:t>
            </a:r>
          </a:p>
          <a:p>
            <a:r>
              <a:rPr lang="en-US" baseline="0" dirty="0" smtClean="0"/>
              <a:t>-- Probably from Corinth.</a:t>
            </a:r>
          </a:p>
          <a:p>
            <a:r>
              <a:rPr lang="en-US" baseline="0" dirty="0" smtClean="0"/>
              <a:t>-- Probably in 56 or 57 A.D.</a:t>
            </a:r>
          </a:p>
          <a:p>
            <a:endParaRPr lang="en-US" baseline="0" dirty="0" smtClean="0"/>
          </a:p>
          <a:p>
            <a:r>
              <a:rPr lang="en-US" baseline="0" dirty="0" smtClean="0"/>
              <a:t>The church in Rome was a combination of Jews and Gentiles.</a:t>
            </a:r>
          </a:p>
          <a:p>
            <a:r>
              <a:rPr lang="en-US" baseline="0" dirty="0" smtClean="0"/>
              <a:t>-- Part of the reason for the epistle was to encourage unity.</a:t>
            </a:r>
          </a:p>
          <a:p>
            <a:r>
              <a:rPr lang="en-US" baseline="0" dirty="0" smtClean="0"/>
              <a:t>-- Another part was to solicit support for Paul’s planned </a:t>
            </a:r>
          </a:p>
          <a:p>
            <a:r>
              <a:rPr lang="en-US" baseline="0" dirty="0" smtClean="0"/>
              <a:t>	mission to Spain.</a:t>
            </a:r>
          </a:p>
          <a:p>
            <a:r>
              <a:rPr lang="en-US" baseline="0" dirty="0" smtClean="0"/>
              <a:t>-- But, throughout, was Paul’s understanding of the Gospel.</a:t>
            </a:r>
          </a:p>
          <a:p>
            <a:endParaRPr lang="en-US" baseline="0" dirty="0" smtClean="0"/>
          </a:p>
          <a:p>
            <a:r>
              <a:rPr lang="en-US" baseline="0" dirty="0" smtClean="0"/>
              <a:t>My purpose, throughout this series, will be to shine a light on</a:t>
            </a:r>
          </a:p>
          <a:p>
            <a:r>
              <a:rPr lang="en-US" baseline="0" dirty="0" smtClean="0"/>
              <a:t>	the scriptures, and to hopefully illuminate them</a:t>
            </a:r>
          </a:p>
          <a:p>
            <a:r>
              <a:rPr lang="en-US" baseline="0" dirty="0" smtClean="0"/>
              <a:t>	so we can discover what Paul actually meant</a:t>
            </a:r>
          </a:p>
          <a:p>
            <a:r>
              <a:rPr lang="en-US" baseline="0" dirty="0" smtClean="0"/>
              <a:t>	when he chose the words he wrote.</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404159462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Cross-reference to Romans 1:6.</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374551832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God loved the Christians at Rome.</a:t>
            </a:r>
          </a:p>
          <a:p>
            <a:endParaRPr lang="en-US" dirty="0" smtClean="0"/>
          </a:p>
          <a:p>
            <a:r>
              <a:rPr lang="en-US" dirty="0" smtClean="0"/>
              <a:t>In his book </a:t>
            </a:r>
            <a:r>
              <a:rPr lang="en-US" u="sng" dirty="0" smtClean="0"/>
              <a:t>Mere Christianity</a:t>
            </a:r>
            <a:r>
              <a:rPr lang="en-US" dirty="0" smtClean="0"/>
              <a:t>, </a:t>
            </a:r>
            <a:r>
              <a:rPr lang="en-US" dirty="0" err="1" smtClean="0"/>
              <a:t>C.S</a:t>
            </a:r>
            <a:r>
              <a:rPr lang="en-US" dirty="0" smtClean="0"/>
              <a:t>. Lewis wrote, "Do not waste </a:t>
            </a:r>
          </a:p>
          <a:p>
            <a:r>
              <a:rPr lang="en-US" dirty="0" smtClean="0"/>
              <a:t>your time bothering whether you 'love' your neighbor; act as if </a:t>
            </a:r>
          </a:p>
          <a:p>
            <a:r>
              <a:rPr lang="en-US" dirty="0" smtClean="0"/>
              <a:t>you did. As soon as we do this, we find one of the great secrets. </a:t>
            </a:r>
          </a:p>
          <a:p>
            <a:r>
              <a:rPr lang="en-US" dirty="0" smtClean="0"/>
              <a:t>When you are behaving as if you loved someone, you will presently </a:t>
            </a:r>
          </a:p>
          <a:p>
            <a:r>
              <a:rPr lang="en-US" dirty="0" smtClean="0"/>
              <a:t>come to love him. If you injure someone you dislike, you will find </a:t>
            </a:r>
          </a:p>
          <a:p>
            <a:r>
              <a:rPr lang="en-US" dirty="0" smtClean="0"/>
              <a:t>yourself disliking him more. If you do him a good turn, you will find </a:t>
            </a:r>
          </a:p>
          <a:p>
            <a:r>
              <a:rPr lang="en-US" dirty="0" smtClean="0"/>
              <a:t>yourself disliking him less."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142963994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a:t>
            </a:r>
            <a:r>
              <a:rPr lang="en-US" b="0" dirty="0" err="1" smtClean="0"/>
              <a:t>Agapetos</a:t>
            </a:r>
            <a:r>
              <a:rPr lang="en-US" b="0" dirty="0" smtClean="0"/>
              <a:t>” pertains to one who is dearly loved, prized, valued.</a:t>
            </a:r>
          </a:p>
          <a:p>
            <a:r>
              <a:rPr lang="en-US" b="0" dirty="0" smtClean="0"/>
              <a:t>-- It comes from “Agape”, one of the four Greek words for love:</a:t>
            </a:r>
          </a:p>
          <a:p>
            <a:r>
              <a:rPr lang="en-US" b="0" dirty="0" smtClean="0"/>
              <a:t>-- -- “Eros” refers</a:t>
            </a:r>
            <a:r>
              <a:rPr lang="en-US" b="0" baseline="0" dirty="0" smtClean="0"/>
              <a:t> to erotic, possessive love.</a:t>
            </a:r>
          </a:p>
          <a:p>
            <a:r>
              <a:rPr lang="en-US" b="0" baseline="0" dirty="0" smtClean="0"/>
              <a:t>-- -- “</a:t>
            </a:r>
            <a:r>
              <a:rPr lang="en-US" b="0" baseline="0" dirty="0" err="1" smtClean="0"/>
              <a:t>Storge</a:t>
            </a:r>
            <a:r>
              <a:rPr lang="en-US" b="0" baseline="0" dirty="0" smtClean="0"/>
              <a:t>” refers to parental love; love within the family.</a:t>
            </a:r>
          </a:p>
          <a:p>
            <a:r>
              <a:rPr lang="en-US" b="0" baseline="0" dirty="0" smtClean="0"/>
              <a:t>-- -- “</a:t>
            </a:r>
            <a:r>
              <a:rPr lang="en-US" b="0" baseline="0" dirty="0" err="1" smtClean="0"/>
              <a:t>Phileo</a:t>
            </a:r>
            <a:r>
              <a:rPr lang="en-US" b="0" baseline="0" dirty="0" smtClean="0"/>
              <a:t>” refers to brotherly love, i.e. those who are as close as</a:t>
            </a:r>
          </a:p>
          <a:p>
            <a:r>
              <a:rPr lang="en-US" b="0" baseline="0" dirty="0" smtClean="0"/>
              <a:t>	brothers, but not necessarily within the family;</a:t>
            </a:r>
          </a:p>
          <a:p>
            <a:r>
              <a:rPr lang="en-US" b="0" baseline="0" dirty="0" smtClean="0"/>
              <a:t>	e.g. close friends. Philadelphia = City of Brotherly Love.</a:t>
            </a:r>
          </a:p>
          <a:p>
            <a:r>
              <a:rPr lang="en-US" b="0" baseline="0" dirty="0" smtClean="0"/>
              <a:t>-- -- These three are emotions.</a:t>
            </a:r>
          </a:p>
          <a:p>
            <a:r>
              <a:rPr lang="en-US" b="0" baseline="0" dirty="0" smtClean="0"/>
              <a:t>-- -- But Agape is a decision; a decision to value someone highly</a:t>
            </a:r>
          </a:p>
          <a:p>
            <a:r>
              <a:rPr lang="en-US" b="0" baseline="0" dirty="0" smtClean="0"/>
              <a:t>	regardless of their qualifications. Agape is what Jesus</a:t>
            </a:r>
          </a:p>
          <a:p>
            <a:r>
              <a:rPr lang="en-US" b="0" baseline="0" dirty="0" smtClean="0"/>
              <a:t>	showed towards us on the cross.  </a:t>
            </a:r>
            <a:endParaRPr lang="en-US" b="0" dirty="0" smtClean="0"/>
          </a:p>
          <a:p>
            <a:endParaRPr lang="en-US" b="1" dirty="0" smtClean="0"/>
          </a:p>
          <a:p>
            <a:r>
              <a:rPr lang="en-US" b="1" dirty="0" err="1" smtClean="0"/>
              <a:t>ILLUS</a:t>
            </a:r>
            <a:r>
              <a:rPr lang="en-US" b="1" dirty="0" smtClean="0"/>
              <a:t>: </a:t>
            </a:r>
            <a:r>
              <a:rPr lang="en-US" dirty="0" smtClean="0"/>
              <a:t>A certain medieval monk announced he would be preaching </a:t>
            </a:r>
          </a:p>
          <a:p>
            <a:r>
              <a:rPr lang="en-US" dirty="0" smtClean="0"/>
              <a:t>next Sunday evening on "The Love of God." As the shadows fell and </a:t>
            </a:r>
          </a:p>
          <a:p>
            <a:r>
              <a:rPr lang="en-US" dirty="0" smtClean="0"/>
              <a:t>the light ceased to come in through the cathedral windows, the </a:t>
            </a:r>
          </a:p>
          <a:p>
            <a:r>
              <a:rPr lang="en-US" dirty="0" smtClean="0"/>
              <a:t>congregation gathered. In the darkness of the altar, the monk lighted </a:t>
            </a:r>
          </a:p>
          <a:p>
            <a:r>
              <a:rPr lang="en-US" dirty="0" smtClean="0"/>
              <a:t>a candle and carried it to the crucifix. First of all, he illumined the </a:t>
            </a:r>
          </a:p>
          <a:p>
            <a:r>
              <a:rPr lang="en-US" dirty="0" smtClean="0"/>
              <a:t>crown of thorns, next, the two wounded hands, then the marks of the </a:t>
            </a:r>
          </a:p>
          <a:p>
            <a:r>
              <a:rPr lang="en-US" dirty="0" smtClean="0"/>
              <a:t>spear wound. In the hush that fell, he blew out the candle and left the </a:t>
            </a:r>
          </a:p>
          <a:p>
            <a:r>
              <a:rPr lang="en-US" dirty="0" smtClean="0"/>
              <a:t>chancel. There was nothing else to say. </a:t>
            </a:r>
          </a:p>
          <a:p>
            <a:r>
              <a:rPr lang="en-US" b="1" dirty="0" smtClean="0"/>
              <a:t>			</a:t>
            </a:r>
            <a:r>
              <a:rPr lang="en-US" b="0" dirty="0" smtClean="0"/>
              <a:t>Author unknown</a:t>
            </a:r>
          </a:p>
          <a:p>
            <a:endParaRPr lang="en-US" b="0" dirty="0" smtClean="0"/>
          </a:p>
          <a:p>
            <a:r>
              <a:rPr lang="en-US" b="0" dirty="0" smtClean="0"/>
              <a:t>*****</a:t>
            </a:r>
            <a:endParaRPr lang="en-US" b="0"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161922073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29537906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“Eirene” is a state of “concord”, “peace”, “Harmony”,</a:t>
            </a:r>
            <a:r>
              <a:rPr lang="en-US" baseline="0" dirty="0" smtClean="0"/>
              <a:t> or “well-being”.</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360796128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320912604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350181436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Long ago a man sought the perfect picture of peace. Not </a:t>
            </a:r>
          </a:p>
          <a:p>
            <a:r>
              <a:rPr lang="en-US" dirty="0" smtClean="0"/>
              <a:t>finding one that satisfied, he announced a contest to produce this </a:t>
            </a:r>
          </a:p>
          <a:p>
            <a:r>
              <a:rPr lang="en-US" dirty="0" smtClean="0"/>
              <a:t>masterpiece. The challenge stirred the imagination of artists </a:t>
            </a:r>
          </a:p>
          <a:p>
            <a:r>
              <a:rPr lang="en-US" dirty="0" smtClean="0"/>
              <a:t>everywhere, and paintings arrived from far and wide. Finally the </a:t>
            </a:r>
          </a:p>
          <a:p>
            <a:r>
              <a:rPr lang="en-US" dirty="0" smtClean="0"/>
              <a:t>great day of revelation arrived. The judges uncovered one peaceful </a:t>
            </a:r>
          </a:p>
          <a:p>
            <a:r>
              <a:rPr lang="en-US" dirty="0" smtClean="0"/>
              <a:t>scene after another, while the viewers clapped and cheered.</a:t>
            </a:r>
          </a:p>
          <a:p>
            <a:r>
              <a:rPr lang="en-US" dirty="0" smtClean="0"/>
              <a:t> </a:t>
            </a:r>
          </a:p>
          <a:p>
            <a:r>
              <a:rPr lang="en-US" dirty="0" smtClean="0"/>
              <a:t>The tensions grew. Only two pictures remained veiled. </a:t>
            </a:r>
          </a:p>
          <a:p>
            <a:endParaRPr lang="en-US" dirty="0" smtClean="0"/>
          </a:p>
          <a:p>
            <a:r>
              <a:rPr lang="en-US" dirty="0" smtClean="0"/>
              <a:t>As a judge pulled the cover from one, a hush fell over the crowd. </a:t>
            </a:r>
          </a:p>
          <a:p>
            <a:endParaRPr lang="en-US" dirty="0" smtClean="0"/>
          </a:p>
          <a:p>
            <a:r>
              <a:rPr lang="en-US" dirty="0" smtClean="0"/>
              <a:t>A mirror-smooth lake reflected lacy, green birches under the soft </a:t>
            </a:r>
          </a:p>
          <a:p>
            <a:r>
              <a:rPr lang="en-US" dirty="0" smtClean="0"/>
              <a:t>blush of the evening sky. Along the grassy shore, a flock of sheep </a:t>
            </a:r>
          </a:p>
          <a:p>
            <a:r>
              <a:rPr lang="en-US" dirty="0" smtClean="0"/>
              <a:t>grazed undisturbed. Surely this was the winner.</a:t>
            </a:r>
          </a:p>
          <a:p>
            <a:endParaRPr lang="en-US" dirty="0" smtClean="0"/>
          </a:p>
          <a:p>
            <a:r>
              <a:rPr lang="en-US" dirty="0" smtClean="0"/>
              <a:t>The man with the vision uncovered the second painting himself, </a:t>
            </a:r>
          </a:p>
          <a:p>
            <a:r>
              <a:rPr lang="en-US" dirty="0" smtClean="0"/>
              <a:t>and the crowd gasped in surprise. Could this be peace?</a:t>
            </a:r>
          </a:p>
          <a:p>
            <a:r>
              <a:rPr lang="en-US" dirty="0" smtClean="0"/>
              <a:t> </a:t>
            </a:r>
          </a:p>
          <a:p>
            <a:r>
              <a:rPr lang="en-US" dirty="0" smtClean="0"/>
              <a:t>A tumultuous waterfall cascaded down a rocky precipice; the crowd </a:t>
            </a:r>
          </a:p>
          <a:p>
            <a:r>
              <a:rPr lang="en-US" dirty="0" smtClean="0"/>
              <a:t>could almost feel its cold, penetrating spray. Stormy-gray clouds </a:t>
            </a:r>
          </a:p>
          <a:p>
            <a:r>
              <a:rPr lang="en-US" dirty="0" smtClean="0"/>
              <a:t>threatened to explode with lightning, wind and rain. In the midst of </a:t>
            </a:r>
          </a:p>
          <a:p>
            <a:r>
              <a:rPr lang="en-US" dirty="0" smtClean="0"/>
              <a:t>the thundering noises and bitter chill, a spindly tree clung to the </a:t>
            </a:r>
          </a:p>
          <a:p>
            <a:r>
              <a:rPr lang="en-US" dirty="0" smtClean="0"/>
              <a:t>rocks at the edge of the falls.</a:t>
            </a:r>
          </a:p>
          <a:p>
            <a:r>
              <a:rPr lang="en-US" dirty="0" smtClean="0"/>
              <a:t> </a:t>
            </a:r>
          </a:p>
          <a:p>
            <a:r>
              <a:rPr lang="en-US" dirty="0" smtClean="0"/>
              <a:t>One of its branches reached out in front of the torrential waters as </a:t>
            </a:r>
          </a:p>
          <a:p>
            <a:r>
              <a:rPr lang="en-US" dirty="0" smtClean="0"/>
              <a:t>if foolishly seeking to experience its full power. </a:t>
            </a:r>
          </a:p>
          <a:p>
            <a:endParaRPr lang="en-US" dirty="0" smtClean="0"/>
          </a:p>
          <a:p>
            <a:r>
              <a:rPr lang="en-US" dirty="0" smtClean="0"/>
              <a:t>A little bird had built a nest in the elbow of that branch. Content </a:t>
            </a:r>
          </a:p>
          <a:p>
            <a:r>
              <a:rPr lang="en-US" dirty="0" smtClean="0"/>
              <a:t>and undisturbed in her stormy surroundings, she rested on her eggs. </a:t>
            </a:r>
          </a:p>
          <a:p>
            <a:r>
              <a:rPr lang="en-US" dirty="0" smtClean="0"/>
              <a:t>With her eyes closed and her wings ready to cover her little ones, she </a:t>
            </a:r>
          </a:p>
          <a:p>
            <a:r>
              <a:rPr lang="en-US" dirty="0" smtClean="0"/>
              <a:t>manifested peace that transcends all earthly turmoil. </a:t>
            </a:r>
          </a:p>
          <a:p>
            <a:r>
              <a:rPr lang="en-US" dirty="0" smtClean="0"/>
              <a:t> </a:t>
            </a:r>
          </a:p>
          <a:p>
            <a:r>
              <a:rPr lang="en-US" dirty="0" err="1" smtClean="0"/>
              <a:t>Berit</a:t>
            </a:r>
            <a:r>
              <a:rPr lang="en-US" dirty="0" smtClean="0"/>
              <a:t> </a:t>
            </a:r>
            <a:r>
              <a:rPr lang="en-US" dirty="0" err="1" smtClean="0"/>
              <a:t>Kjos</a:t>
            </a:r>
            <a:r>
              <a:rPr lang="en-US" dirty="0" smtClean="0"/>
              <a:t>, </a:t>
            </a:r>
            <a:r>
              <a:rPr lang="en-US" u="sng" dirty="0" smtClean="0"/>
              <a:t>A Wardrobe from the King</a:t>
            </a:r>
            <a:r>
              <a:rPr lang="en-US" dirty="0" smtClean="0"/>
              <a:t>, pp. 45-46.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70299331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Cross-reference to Romans 1:7.</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330972138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Cross-reference to Romans 1:7.</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918232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first verse, Paul identifies himself to his readers.</a:t>
            </a:r>
          </a:p>
          <a:p>
            <a:endParaRPr lang="en-US" dirty="0" smtClean="0"/>
          </a:p>
          <a:p>
            <a:r>
              <a:rPr lang="en-US" dirty="0" smtClean="0"/>
              <a:t>Paul,</a:t>
            </a:r>
            <a:r>
              <a:rPr lang="en-US" baseline="0" dirty="0" smtClean="0"/>
              <a:t> also known as Saul, had grown up as a Jewish tentmaker. As a</a:t>
            </a:r>
          </a:p>
          <a:p>
            <a:r>
              <a:rPr lang="en-US" baseline="0" dirty="0" smtClean="0"/>
              <a:t>committed Pharisee, he gained an appointment to study under the </a:t>
            </a:r>
          </a:p>
          <a:p>
            <a:r>
              <a:rPr lang="en-US" baseline="0" dirty="0" smtClean="0"/>
              <a:t>great Rabbi, Gamaliel, and soon he was a vehement supporter of the</a:t>
            </a:r>
          </a:p>
          <a:p>
            <a:r>
              <a:rPr lang="en-US" baseline="0" dirty="0" smtClean="0"/>
              <a:t>Jewish faith and traditions, and a strong opponent of the upstart </a:t>
            </a:r>
          </a:p>
          <a:p>
            <a:r>
              <a:rPr lang="en-US" baseline="0" dirty="0" smtClean="0"/>
              <a:t>Christians.</a:t>
            </a:r>
          </a:p>
          <a:p>
            <a:endParaRPr lang="en-US" baseline="0" dirty="0" smtClean="0"/>
          </a:p>
          <a:p>
            <a:r>
              <a:rPr lang="en-US" baseline="0" dirty="0" smtClean="0"/>
              <a:t>But Jesus had actually appointed Paul to be His Apostle before the</a:t>
            </a:r>
          </a:p>
          <a:p>
            <a:r>
              <a:rPr lang="en-US" baseline="0" dirty="0" smtClean="0"/>
              <a:t>world was even formed. Paul just didn’t know it until Jesus</a:t>
            </a:r>
          </a:p>
          <a:p>
            <a:r>
              <a:rPr lang="en-US" baseline="0" dirty="0" smtClean="0"/>
              <a:t>confronted him on the Damascus Road.</a:t>
            </a:r>
          </a:p>
          <a:p>
            <a:endParaRPr lang="en-US" baseline="0" dirty="0" smtClean="0"/>
          </a:p>
          <a:p>
            <a:r>
              <a:rPr lang="en-US" b="1" baseline="0" dirty="0" err="1" smtClean="0"/>
              <a:t>ILLUS</a:t>
            </a:r>
            <a:r>
              <a:rPr lang="en-US" b="1" baseline="0" dirty="0" smtClean="0"/>
              <a:t>:</a:t>
            </a:r>
            <a:r>
              <a:rPr lang="en-US" baseline="0" dirty="0" smtClean="0"/>
              <a:t> </a:t>
            </a:r>
            <a:r>
              <a:rPr lang="en-US" dirty="0" smtClean="0"/>
              <a:t>While walking through the forest one day, a man found a </a:t>
            </a:r>
          </a:p>
          <a:p>
            <a:r>
              <a:rPr lang="en-US" dirty="0" smtClean="0"/>
              <a:t>young eagle who had fallen out of his nest. He took it home and put </a:t>
            </a:r>
          </a:p>
          <a:p>
            <a:r>
              <a:rPr lang="en-US" dirty="0" smtClean="0"/>
              <a:t>it in his barnyard where it soon learned to eat and behave like the </a:t>
            </a:r>
          </a:p>
          <a:p>
            <a:r>
              <a:rPr lang="en-US" dirty="0" smtClean="0"/>
              <a:t>chickens. One day a naturalist passed by the farm and asked why </a:t>
            </a:r>
          </a:p>
          <a:p>
            <a:r>
              <a:rPr lang="en-US" dirty="0" smtClean="0"/>
              <a:t>it was that the king of all birds should be confined to live in the </a:t>
            </a:r>
          </a:p>
          <a:p>
            <a:r>
              <a:rPr lang="en-US" dirty="0" smtClean="0"/>
              <a:t>barnyard with the chickens. The farmer replied that since he had </a:t>
            </a:r>
          </a:p>
          <a:p>
            <a:r>
              <a:rPr lang="en-US" dirty="0" smtClean="0"/>
              <a:t>given it chicken feed and trained it to be a chicken, it had never </a:t>
            </a:r>
          </a:p>
          <a:p>
            <a:r>
              <a:rPr lang="en-US" dirty="0" smtClean="0"/>
              <a:t>learned to fly. Since it now behaved as the chickens, it was no </a:t>
            </a:r>
          </a:p>
          <a:p>
            <a:r>
              <a:rPr lang="en-US" dirty="0" smtClean="0"/>
              <a:t>longer an eagle.</a:t>
            </a:r>
          </a:p>
          <a:p>
            <a:endParaRPr lang="en-US" dirty="0" smtClean="0"/>
          </a:p>
          <a:p>
            <a:r>
              <a:rPr lang="en-US" dirty="0" smtClean="0"/>
              <a:t>"Still it has the heart of an eagle," replied the naturalist, "and can </a:t>
            </a:r>
          </a:p>
          <a:p>
            <a:r>
              <a:rPr lang="en-US" dirty="0" smtClean="0"/>
              <a:t>surely be taught to fly." He lifted the eagle toward the sky and said, </a:t>
            </a:r>
          </a:p>
          <a:p>
            <a:r>
              <a:rPr lang="en-US" dirty="0" smtClean="0"/>
              <a:t>"You belong to the sky and not to the earth. Stretch forth your wings </a:t>
            </a:r>
          </a:p>
          <a:p>
            <a:r>
              <a:rPr lang="en-US" dirty="0" smtClean="0"/>
              <a:t>and fly." The eagle, however, was confused. He did not know who he </a:t>
            </a:r>
          </a:p>
          <a:p>
            <a:r>
              <a:rPr lang="en-US" dirty="0" smtClean="0"/>
              <a:t>was, and seeing the chickens eating their food, he jumped down to </a:t>
            </a:r>
          </a:p>
          <a:p>
            <a:r>
              <a:rPr lang="en-US" dirty="0" smtClean="0"/>
              <a:t>be with them again.</a:t>
            </a:r>
          </a:p>
          <a:p>
            <a:endParaRPr lang="en-US" dirty="0" smtClean="0"/>
          </a:p>
          <a:p>
            <a:r>
              <a:rPr lang="en-US" dirty="0" smtClean="0"/>
              <a:t>The naturalist took the bird to the roof of the house and urged him </a:t>
            </a:r>
          </a:p>
          <a:p>
            <a:r>
              <a:rPr lang="en-US" dirty="0" smtClean="0"/>
              <a:t>again, saying, "You are an eagle. Stretch forth your wings and fly." </a:t>
            </a:r>
          </a:p>
          <a:p>
            <a:r>
              <a:rPr lang="en-US" dirty="0" smtClean="0"/>
              <a:t>But the eagle was afraid of his unknown self and world and jumped </a:t>
            </a:r>
          </a:p>
          <a:p>
            <a:r>
              <a:rPr lang="en-US" dirty="0" smtClean="0"/>
              <a:t>down once more for the chicken food. Finally the naturalist took the </a:t>
            </a:r>
          </a:p>
          <a:p>
            <a:r>
              <a:rPr lang="en-US" dirty="0" smtClean="0"/>
              <a:t>eagle out of the barnyard to a high mountain. There he held the king </a:t>
            </a:r>
          </a:p>
          <a:p>
            <a:r>
              <a:rPr lang="en-US" dirty="0" smtClean="0"/>
              <a:t>of the birds high above him and encouraged him again, saying, " You </a:t>
            </a:r>
          </a:p>
          <a:p>
            <a:r>
              <a:rPr lang="en-US" dirty="0" smtClean="0"/>
              <a:t>are an eagle. You belong to the sky. Stretch forth your wings and fly." </a:t>
            </a:r>
          </a:p>
          <a:p>
            <a:r>
              <a:rPr lang="en-US" dirty="0" smtClean="0"/>
              <a:t>The eagle looked around, back towards the barnyard and up to the sky. </a:t>
            </a:r>
          </a:p>
          <a:p>
            <a:r>
              <a:rPr lang="en-US" dirty="0" smtClean="0"/>
              <a:t>Then the naturalist lifted him straight towards the sun and it happened </a:t>
            </a:r>
          </a:p>
          <a:p>
            <a:r>
              <a:rPr lang="en-US" dirty="0" smtClean="0"/>
              <a:t>that the eagle began to tremble. Slowly he stretched his wings, and </a:t>
            </a:r>
          </a:p>
          <a:p>
            <a:r>
              <a:rPr lang="en-US" dirty="0" smtClean="0"/>
              <a:t>with a triumphant cry, soared away into the heavens. </a:t>
            </a:r>
          </a:p>
          <a:p>
            <a:endParaRPr lang="en-US" dirty="0" smtClean="0"/>
          </a:p>
          <a:p>
            <a:r>
              <a:rPr lang="en-US" dirty="0" smtClean="0"/>
              <a:t>It may be that the eagle still remembers the chickens with nostalgia. </a:t>
            </a:r>
          </a:p>
          <a:p>
            <a:r>
              <a:rPr lang="en-US" dirty="0" smtClean="0"/>
              <a:t>It may even be that he occasionally revisits the barnyard. But as far as </a:t>
            </a:r>
          </a:p>
          <a:p>
            <a:r>
              <a:rPr lang="en-US" dirty="0" smtClean="0"/>
              <a:t>anyone knows, he has never returned to lead the life of a chicken. </a:t>
            </a:r>
          </a:p>
          <a:p>
            <a:endParaRPr lang="en-US" i="1" dirty="0" smtClean="0"/>
          </a:p>
          <a:p>
            <a:r>
              <a:rPr lang="en-US" i="1" dirty="0" smtClean="0"/>
              <a:t>Theology News and Notes</a:t>
            </a:r>
            <a:r>
              <a:rPr lang="en-US" dirty="0" smtClean="0"/>
              <a:t>, October, 1976, quoted in </a:t>
            </a:r>
            <a:r>
              <a:rPr lang="en-US" i="1" dirty="0" smtClean="0"/>
              <a:t>Multnomah </a:t>
            </a:r>
          </a:p>
          <a:p>
            <a:r>
              <a:rPr lang="en-US" i="1" dirty="0" smtClean="0"/>
              <a:t>Message</a:t>
            </a:r>
            <a:r>
              <a:rPr lang="en-US" dirty="0" smtClean="0"/>
              <a:t>, Spring, 1993, p. 1.</a:t>
            </a:r>
          </a:p>
          <a:p>
            <a:endParaRPr lang="en-US" dirty="0" smtClean="0"/>
          </a:p>
          <a:p>
            <a:r>
              <a:rPr lang="en-US" dirty="0" smtClean="0"/>
              <a:t>After Paul met Jesus on the Damascus Road, he was</a:t>
            </a:r>
            <a:r>
              <a:rPr lang="en-US" baseline="0" dirty="0" smtClean="0"/>
              <a:t> ever after an</a:t>
            </a:r>
          </a:p>
          <a:p>
            <a:r>
              <a:rPr lang="en-US" baseline="0" dirty="0" smtClean="0"/>
              <a:t>Apostle of Jesus Christ. He never returned to his previous life as a</a:t>
            </a:r>
          </a:p>
          <a:p>
            <a:r>
              <a:rPr lang="en-US" baseline="0" dirty="0" smtClean="0"/>
              <a:t>persecutor of the Church.</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29110348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recapping our passage for today:</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363016646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410064134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should continue to be faithful in God’s service. Our work, no matter</a:t>
            </a:r>
          </a:p>
          <a:p>
            <a:r>
              <a:rPr lang="en-US" dirty="0" smtClean="0"/>
              <a:t>how small, no matter how simple or routine, can have positive,</a:t>
            </a:r>
            <a:r>
              <a:rPr lang="en-US" baseline="0" dirty="0" smtClean="0"/>
              <a:t> and</a:t>
            </a:r>
          </a:p>
          <a:p>
            <a:r>
              <a:rPr lang="en-US" baseline="0" dirty="0" smtClean="0"/>
              <a:t>sometimes spectacular results.</a:t>
            </a:r>
          </a:p>
          <a:p>
            <a:endParaRPr lang="en-US" baseline="0" dirty="0" smtClean="0"/>
          </a:p>
          <a:p>
            <a:r>
              <a:rPr lang="en-US" b="1" baseline="0" dirty="0" err="1" smtClean="0"/>
              <a:t>ILLUS</a:t>
            </a:r>
            <a:r>
              <a:rPr lang="en-US" b="1" baseline="0" dirty="0" smtClean="0"/>
              <a:t>:</a:t>
            </a:r>
            <a:r>
              <a:rPr lang="en-US" baseline="0" dirty="0" smtClean="0"/>
              <a:t> On April 21, 1855, a Sunday school teacher stood in front of a </a:t>
            </a:r>
          </a:p>
          <a:p>
            <a:r>
              <a:rPr lang="en-US" baseline="0" dirty="0" smtClean="0"/>
              <a:t>Boston shoe store, indecision written on his face. He wanted to visit a </a:t>
            </a:r>
          </a:p>
          <a:p>
            <a:r>
              <a:rPr lang="en-US" baseline="0" dirty="0" smtClean="0"/>
              <a:t>young member of his class who was a clerk in the store, but he didn’t </a:t>
            </a:r>
          </a:p>
          <a:p>
            <a:r>
              <a:rPr lang="en-US" baseline="0" dirty="0" smtClean="0"/>
              <a:t>want to </a:t>
            </a:r>
            <a:r>
              <a:rPr lang="en-US" baseline="0" dirty="0" err="1" smtClean="0"/>
              <a:t>embarass</a:t>
            </a:r>
            <a:r>
              <a:rPr lang="en-US" baseline="0" dirty="0" smtClean="0"/>
              <a:t> the boy in front of his friends. </a:t>
            </a:r>
          </a:p>
          <a:p>
            <a:endParaRPr lang="en-US" baseline="0" dirty="0" smtClean="0"/>
          </a:p>
          <a:p>
            <a:r>
              <a:rPr lang="en-US" baseline="0" dirty="0" smtClean="0"/>
              <a:t>He hesitated, walked past, then determined to make a dash for it and </a:t>
            </a:r>
          </a:p>
          <a:p>
            <a:r>
              <a:rPr lang="en-US" baseline="0" dirty="0" smtClean="0"/>
              <a:t>have it over at once. He found him in the back wrapping shoes in paper </a:t>
            </a:r>
          </a:p>
          <a:p>
            <a:r>
              <a:rPr lang="en-US" baseline="0" dirty="0" smtClean="0"/>
              <a:t>and putting them on shelves. He went up to him and put his hand on his </a:t>
            </a:r>
          </a:p>
          <a:p>
            <a:r>
              <a:rPr lang="en-US" baseline="0" dirty="0" smtClean="0"/>
              <a:t>shoulder, and simply told him of Christ’s love and the love Christ wanted</a:t>
            </a:r>
          </a:p>
          <a:p>
            <a:r>
              <a:rPr lang="en-US" baseline="0" dirty="0" smtClean="0"/>
              <a:t> in return.</a:t>
            </a:r>
          </a:p>
          <a:p>
            <a:endParaRPr lang="en-US" baseline="0" dirty="0" smtClean="0"/>
          </a:p>
          <a:p>
            <a:r>
              <a:rPr lang="en-US" baseline="0" dirty="0" smtClean="0"/>
              <a:t>The young man received Christ as his Savior right there in the storeroom </a:t>
            </a:r>
          </a:p>
          <a:p>
            <a:r>
              <a:rPr lang="en-US" baseline="0" dirty="0" smtClean="0"/>
              <a:t>of the shoe store. He made application to join a local congregation but </a:t>
            </a:r>
          </a:p>
          <a:p>
            <a:r>
              <a:rPr lang="en-US" baseline="0" dirty="0" smtClean="0"/>
              <a:t>was turned down because of his spiritual ignorance. A year later he </a:t>
            </a:r>
          </a:p>
          <a:p>
            <a:r>
              <a:rPr lang="en-US" baseline="0" dirty="0" smtClean="0"/>
              <a:t>applied again and was received, though with some reluctance. </a:t>
            </a:r>
          </a:p>
          <a:p>
            <a:endParaRPr lang="en-US" baseline="0" smtClean="0"/>
          </a:p>
          <a:p>
            <a:r>
              <a:rPr lang="en-US" baseline="0" smtClean="0"/>
              <a:t>His </a:t>
            </a:r>
            <a:r>
              <a:rPr lang="en-US" baseline="0" dirty="0" smtClean="0"/>
              <a:t>name: D. L. Moody.</a:t>
            </a:r>
            <a:endParaRPr lang="en-US" dirty="0" smtClean="0"/>
          </a:p>
          <a:p>
            <a:endParaRPr lang="en-US" dirty="0" smtClean="0"/>
          </a:p>
          <a:p>
            <a:r>
              <a:rPr lang="en-US" dirty="0" smtClean="0"/>
              <a:t>*** END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1464791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a course in Greek</a:t>
            </a:r>
          </a:p>
          <a:p>
            <a:r>
              <a:rPr lang="en-US" dirty="0" smtClean="0"/>
              <a:t>--</a:t>
            </a:r>
            <a:r>
              <a:rPr lang="en-US" baseline="0" dirty="0" smtClean="0"/>
              <a:t> Using Greek words as links between verses</a:t>
            </a:r>
          </a:p>
          <a:p>
            <a:r>
              <a:rPr lang="en-US" baseline="0" dirty="0" smtClean="0"/>
              <a:t>-- Greek like English – words have different meanings in different contexts</a:t>
            </a:r>
          </a:p>
          <a:p>
            <a:r>
              <a:rPr lang="en-US" baseline="0" dirty="0" smtClean="0"/>
              <a:t>-- -- Grocery Store – Nuts</a:t>
            </a:r>
          </a:p>
          <a:p>
            <a:r>
              <a:rPr lang="en-US" baseline="0" dirty="0" smtClean="0"/>
              <a:t>-- -- Hardware Store – Nuts</a:t>
            </a:r>
          </a:p>
          <a:p>
            <a:r>
              <a:rPr lang="en-US" baseline="0" dirty="0" smtClean="0"/>
              <a:t>-- -- Aw Nuts!</a:t>
            </a:r>
          </a:p>
          <a:p>
            <a:r>
              <a:rPr lang="en-US" baseline="0" dirty="0" smtClean="0"/>
              <a:t>-- Also, two different words can have similar meanings, such as car and automobile.</a:t>
            </a:r>
          </a:p>
          <a:p>
            <a:endParaRPr lang="en-US" dirty="0" smtClean="0"/>
          </a:p>
          <a:p>
            <a:r>
              <a:rPr lang="en-US" dirty="0" err="1" smtClean="0"/>
              <a:t>Doulos</a:t>
            </a:r>
            <a:r>
              <a:rPr lang="en-US" dirty="0" smtClean="0"/>
              <a:t> literally means “slave”</a:t>
            </a:r>
            <a:r>
              <a:rPr lang="en-US" baseline="0" dirty="0" smtClean="0"/>
              <a:t> – one under compulsion – Slave of Christ Jesus.</a:t>
            </a:r>
          </a:p>
          <a:p>
            <a:r>
              <a:rPr lang="en-US" baseline="0" dirty="0" smtClean="0"/>
              <a:t>-- This doesn’t mean the slave was unwilling. Paul was a willing slave.</a:t>
            </a:r>
            <a:endParaRPr lang="en-US" dirty="0" smtClean="0"/>
          </a:p>
          <a:p>
            <a:r>
              <a:rPr lang="en-US" dirty="0" smtClean="0"/>
              <a:t>-- N</a:t>
            </a:r>
            <a:r>
              <a:rPr lang="en-US" baseline="0" dirty="0" smtClean="0"/>
              <a:t>ot the race-based kind of slavery practiced in America before the Civil War.</a:t>
            </a:r>
          </a:p>
          <a:p>
            <a:r>
              <a:rPr lang="en-US" baseline="0" dirty="0" smtClean="0"/>
              <a:t>-- Rather one who sold himself to service of another – for financial or other reasons – </a:t>
            </a:r>
            <a:r>
              <a:rPr lang="en-US" baseline="0" dirty="0" err="1" smtClean="0"/>
              <a:t>bondslave</a:t>
            </a:r>
            <a:r>
              <a:rPr lang="en-US" baseline="0" dirty="0" smtClean="0"/>
              <a:t>.</a:t>
            </a:r>
          </a:p>
          <a:p>
            <a:r>
              <a:rPr lang="en-US" baseline="0" dirty="0" smtClean="0"/>
              <a:t>-- Title of honor.</a:t>
            </a:r>
          </a:p>
          <a:p>
            <a:r>
              <a:rPr lang="en-US" baseline="0" dirty="0" smtClean="0"/>
              <a:t>-- -- Devoted to another to the disregard of one’s own interests.</a:t>
            </a:r>
          </a:p>
          <a:p>
            <a:r>
              <a:rPr lang="en-US" baseline="0" dirty="0" smtClean="0"/>
              <a:t>-- -- LXX uses for “Servant of the Lord”, i.e. a Prophet. </a:t>
            </a:r>
          </a:p>
          <a:p>
            <a:r>
              <a:rPr lang="en-US" baseline="0" dirty="0" smtClean="0"/>
              <a:t>-- Titus 1:1 – Slave of God.</a:t>
            </a:r>
          </a:p>
          <a:p>
            <a:r>
              <a:rPr lang="en-US" baseline="0" dirty="0" smtClean="0"/>
              <a:t>-- James 1:1 – Slave of God and the Lord Jesus Christ.</a:t>
            </a:r>
          </a:p>
          <a:p>
            <a:r>
              <a:rPr lang="en-US" baseline="0" dirty="0" smtClean="0"/>
              <a:t>-- II Peter 1:1 – Slave of Jesus Christ.</a:t>
            </a:r>
          </a:p>
          <a:p>
            <a:r>
              <a:rPr lang="en-US" baseline="0" dirty="0" smtClean="0"/>
              <a:t>-- Jude 1 – Slave of Jesus Christ.</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2911034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1291657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1/16/2015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1/16/2015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1/16/2015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1/16/2015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1:1-7</a:t>
            </a:r>
            <a:r>
              <a:rPr lang="en-US" sz="3600" dirty="0" smtClean="0"/>
              <a:t/>
            </a:r>
            <a:br>
              <a:rPr lang="en-US" sz="3600" dirty="0" smtClean="0"/>
            </a:br>
            <a:r>
              <a:rPr lang="en-US" sz="3600" dirty="0" smtClean="0"/>
              <a:t>---</a:t>
            </a:r>
            <a:br>
              <a:rPr lang="en-US" sz="3600" dirty="0" smtClean="0"/>
            </a:br>
            <a:r>
              <a:rPr lang="en-US" sz="3600" dirty="0" smtClean="0"/>
              <a:t>Introduction and Greetings</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12:13</a:t>
            </a:r>
            <a:endParaRPr lang="en-US"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smtClean="0"/>
              <a:t>				</a:t>
            </a:r>
            <a:r>
              <a:rPr lang="el-GR" dirty="0" smtClean="0"/>
              <a:t>δοῦλος</a:t>
            </a:r>
            <a:endParaRPr lang="el-GR" dirty="0"/>
          </a:p>
          <a:p>
            <a:pPr marL="0" indent="0">
              <a:buNone/>
            </a:pPr>
            <a:r>
              <a:rPr lang="el-GR" dirty="0"/>
              <a:t>				</a:t>
            </a:r>
            <a:r>
              <a:rPr lang="en-US" dirty="0"/>
              <a:t>(</a:t>
            </a:r>
            <a:r>
              <a:rPr lang="en-US" dirty="0" err="1"/>
              <a:t>doulos</a:t>
            </a:r>
            <a:r>
              <a:rPr lang="en-US" dirty="0"/>
              <a:t>)</a:t>
            </a:r>
          </a:p>
          <a:p>
            <a:pPr marL="0" indent="0">
              <a:buNone/>
            </a:pPr>
            <a:endParaRPr lang="en-US" dirty="0" smtClean="0"/>
          </a:p>
          <a:p>
            <a:pPr marL="0" indent="0">
              <a:buNone/>
            </a:pPr>
            <a:r>
              <a:rPr lang="en-US" dirty="0"/>
              <a:t>For we were all baptized by one Spirit into one body—whether Jews or Greeks, slave or free—and we were all given the one Spirit to drink. </a:t>
            </a:r>
          </a:p>
          <a:p>
            <a:pPr marL="0" indent="0">
              <a:buNone/>
            </a:pPr>
            <a:endParaRPr lang="en-US" dirty="0"/>
          </a:p>
        </p:txBody>
      </p:sp>
      <p:sp>
        <p:nvSpPr>
          <p:cNvPr id="4" name="Oval 3"/>
          <p:cNvSpPr/>
          <p:nvPr/>
        </p:nvSpPr>
        <p:spPr>
          <a:xfrm>
            <a:off x="3657600" y="2133600"/>
            <a:ext cx="23622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791200" y="4495800"/>
            <a:ext cx="9906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4" idx="5"/>
            <a:endCxn id="6" idx="1"/>
          </p:cNvCxnSpPr>
          <p:nvPr/>
        </p:nvCxnSpPr>
        <p:spPr>
          <a:xfrm>
            <a:off x="5673864" y="3369375"/>
            <a:ext cx="262406" cy="120454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3876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20:26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διάκονος</a:t>
            </a:r>
          </a:p>
          <a:p>
            <a:pPr marL="0" indent="0">
              <a:buNone/>
            </a:pPr>
            <a:r>
              <a:rPr lang="el-GR" dirty="0"/>
              <a:t>	</a:t>
            </a:r>
            <a:r>
              <a:rPr lang="el-GR" dirty="0" smtClean="0"/>
              <a:t>			</a:t>
            </a:r>
            <a:r>
              <a:rPr lang="en-US" dirty="0" smtClean="0"/>
              <a:t>(</a:t>
            </a:r>
            <a:r>
              <a:rPr lang="en-US" dirty="0" err="1" smtClean="0"/>
              <a:t>diakonos</a:t>
            </a:r>
            <a:r>
              <a:rPr lang="en-US" dirty="0" smtClean="0"/>
              <a:t>)</a:t>
            </a:r>
          </a:p>
          <a:p>
            <a:pPr marL="0" indent="0">
              <a:buNone/>
            </a:pPr>
            <a:endParaRPr lang="en-US" dirty="0"/>
          </a:p>
          <a:p>
            <a:pPr marL="0" indent="0">
              <a:buNone/>
            </a:pPr>
            <a:r>
              <a:rPr lang="en-US" dirty="0">
                <a:solidFill>
                  <a:srgbClr val="FF0000"/>
                </a:solidFill>
              </a:rPr>
              <a:t>Not so with you. Instead, whoever wants to become great among you must be your servant</a:t>
            </a:r>
            <a:r>
              <a:rPr lang="en-US" dirty="0"/>
              <a:t>,</a:t>
            </a:r>
          </a:p>
          <a:p>
            <a:pPr marL="0" indent="0">
              <a:buNone/>
            </a:pPr>
            <a:endParaRPr lang="en-US" dirty="0"/>
          </a:p>
        </p:txBody>
      </p:sp>
      <p:sp>
        <p:nvSpPr>
          <p:cNvPr id="4" name="Oval 3"/>
          <p:cNvSpPr/>
          <p:nvPr/>
        </p:nvSpPr>
        <p:spPr>
          <a:xfrm>
            <a:off x="3886200" y="2057400"/>
            <a:ext cx="2286000" cy="1600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7010400" y="4512365"/>
            <a:ext cx="13716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1"/>
            <a:endCxn id="4" idx="5"/>
          </p:cNvCxnSpPr>
          <p:nvPr/>
        </p:nvCxnSpPr>
        <p:spPr>
          <a:xfrm flipH="1" flipV="1">
            <a:off x="5837423" y="3423256"/>
            <a:ext cx="1373843" cy="116722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91379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1:1</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dirty="0"/>
              <a:t>	</a:t>
            </a:r>
            <a:r>
              <a:rPr lang="en-US" dirty="0" smtClean="0"/>
              <a:t>			</a:t>
            </a:r>
            <a:r>
              <a:rPr lang="el-GR" dirty="0" smtClean="0"/>
              <a:t>κλητός</a:t>
            </a:r>
          </a:p>
          <a:p>
            <a:pPr marL="0" indent="0">
              <a:buNone/>
            </a:pPr>
            <a:r>
              <a:rPr lang="el-GR" dirty="0"/>
              <a:t>	</a:t>
            </a:r>
            <a:r>
              <a:rPr lang="el-GR" dirty="0" smtClean="0"/>
              <a:t>			</a:t>
            </a:r>
            <a:r>
              <a:rPr lang="en-US" dirty="0" smtClean="0"/>
              <a:t>(</a:t>
            </a:r>
            <a:r>
              <a:rPr lang="en-US" dirty="0" err="1" smtClean="0"/>
              <a:t>kl</a:t>
            </a:r>
            <a:r>
              <a:rPr lang="en-US" dirty="0" err="1"/>
              <a:t>ē</a:t>
            </a:r>
            <a:r>
              <a:rPr lang="en-US" dirty="0" err="1" smtClean="0"/>
              <a:t>tos</a:t>
            </a:r>
            <a:r>
              <a:rPr lang="en-US" dirty="0" smtClean="0"/>
              <a:t>)</a:t>
            </a:r>
            <a:endParaRPr lang="en-US" dirty="0"/>
          </a:p>
          <a:p>
            <a:pPr marL="0" indent="0">
              <a:buNone/>
            </a:pPr>
            <a:endParaRPr lang="en-US" dirty="0" smtClean="0"/>
          </a:p>
          <a:p>
            <a:pPr marL="0" indent="0">
              <a:buNone/>
            </a:pPr>
            <a:r>
              <a:rPr lang="en-US" dirty="0" smtClean="0"/>
              <a:t>Paul</a:t>
            </a:r>
            <a:r>
              <a:rPr lang="en-US" dirty="0"/>
              <a:t>, a servant of Christ Jesus, called to be an apostle and set apart for the gospel of God— </a:t>
            </a:r>
          </a:p>
          <a:p>
            <a:endParaRPr lang="en-US" dirty="0"/>
          </a:p>
        </p:txBody>
      </p:sp>
      <p:sp>
        <p:nvSpPr>
          <p:cNvPr id="4" name="Oval 3"/>
          <p:cNvSpPr/>
          <p:nvPr/>
        </p:nvSpPr>
        <p:spPr>
          <a:xfrm>
            <a:off x="5486400" y="3962400"/>
            <a:ext cx="11430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657600" y="2133600"/>
            <a:ext cx="23622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5"/>
            <a:endCxn id="4" idx="0"/>
          </p:cNvCxnSpPr>
          <p:nvPr/>
        </p:nvCxnSpPr>
        <p:spPr>
          <a:xfrm>
            <a:off x="5673864" y="3369375"/>
            <a:ext cx="384036" cy="59302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48001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8:28</a:t>
            </a:r>
            <a:endParaRPr lang="en-US"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a:t>	</a:t>
            </a:r>
            <a:r>
              <a:rPr lang="en-US" dirty="0" smtClean="0"/>
              <a:t>			</a:t>
            </a:r>
            <a:r>
              <a:rPr lang="el-GR" dirty="0"/>
              <a:t>κλητός</a:t>
            </a:r>
          </a:p>
          <a:p>
            <a:pPr marL="0" indent="0">
              <a:buNone/>
            </a:pPr>
            <a:r>
              <a:rPr lang="el-GR" dirty="0"/>
              <a:t>				</a:t>
            </a:r>
            <a:r>
              <a:rPr lang="en-US" dirty="0"/>
              <a:t>(</a:t>
            </a:r>
            <a:r>
              <a:rPr lang="en-US" dirty="0" err="1"/>
              <a:t>klētos</a:t>
            </a:r>
            <a:r>
              <a:rPr lang="en-US" dirty="0"/>
              <a:t>)</a:t>
            </a:r>
          </a:p>
          <a:p>
            <a:pPr marL="0" indent="0">
              <a:buNone/>
            </a:pPr>
            <a:endParaRPr lang="en-US" dirty="0"/>
          </a:p>
          <a:p>
            <a:pPr marL="0" indent="0">
              <a:buNone/>
            </a:pPr>
            <a:r>
              <a:rPr lang="en-US" dirty="0"/>
              <a:t>And we know that in all things God works for the good of those who love him, who have been called according to his purpose.</a:t>
            </a:r>
          </a:p>
          <a:p>
            <a:pPr marL="0" indent="0">
              <a:buNone/>
            </a:pPr>
            <a:endParaRPr lang="en-US" dirty="0"/>
          </a:p>
        </p:txBody>
      </p:sp>
      <p:sp>
        <p:nvSpPr>
          <p:cNvPr id="4" name="Oval 3"/>
          <p:cNvSpPr/>
          <p:nvPr/>
        </p:nvSpPr>
        <p:spPr>
          <a:xfrm>
            <a:off x="3657600" y="2133600"/>
            <a:ext cx="23622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57200" y="4953000"/>
            <a:ext cx="11430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3"/>
          </p:cNvCxnSpPr>
          <p:nvPr/>
        </p:nvCxnSpPr>
        <p:spPr>
          <a:xfrm flipV="1">
            <a:off x="1432812" y="3369375"/>
            <a:ext cx="2570724" cy="166174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23974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17:14</a:t>
            </a:r>
            <a:endParaRPr lang="en-US"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smtClean="0"/>
              <a:t>				</a:t>
            </a:r>
            <a:r>
              <a:rPr lang="el-GR" dirty="0"/>
              <a:t>κλητός</a:t>
            </a:r>
          </a:p>
          <a:p>
            <a:pPr marL="0" indent="0">
              <a:buNone/>
            </a:pPr>
            <a:r>
              <a:rPr lang="el-GR" dirty="0"/>
              <a:t>				</a:t>
            </a:r>
            <a:r>
              <a:rPr lang="en-US" dirty="0"/>
              <a:t>(</a:t>
            </a:r>
            <a:r>
              <a:rPr lang="en-US" dirty="0" err="1"/>
              <a:t>klētos</a:t>
            </a:r>
            <a:r>
              <a:rPr lang="en-US" dirty="0"/>
              <a:t>)</a:t>
            </a:r>
          </a:p>
          <a:p>
            <a:pPr marL="0" indent="0">
              <a:buNone/>
            </a:pPr>
            <a:endParaRPr lang="en-US" dirty="0" smtClean="0"/>
          </a:p>
          <a:p>
            <a:pPr marL="0" indent="0">
              <a:buNone/>
            </a:pPr>
            <a:r>
              <a:rPr lang="en-US" dirty="0" smtClean="0"/>
              <a:t>They </a:t>
            </a:r>
            <a:r>
              <a:rPr lang="en-US" dirty="0"/>
              <a:t>will make war against the Lamb, but the Lamb will overcome them because he is Lord of lords and King of kings—and with him will be his called, chosen and faithful followers</a:t>
            </a:r>
            <a:r>
              <a:rPr lang="en-US" dirty="0" smtClean="0"/>
              <a:t>.</a:t>
            </a:r>
            <a:endParaRPr lang="en-US" dirty="0"/>
          </a:p>
        </p:txBody>
      </p:sp>
      <p:sp>
        <p:nvSpPr>
          <p:cNvPr id="4" name="Oval 3"/>
          <p:cNvSpPr/>
          <p:nvPr/>
        </p:nvSpPr>
        <p:spPr>
          <a:xfrm>
            <a:off x="3657600" y="2133600"/>
            <a:ext cx="23622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57200" y="5469775"/>
            <a:ext cx="11430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3"/>
          </p:cNvCxnSpPr>
          <p:nvPr/>
        </p:nvCxnSpPr>
        <p:spPr>
          <a:xfrm flipV="1">
            <a:off x="1432812" y="3369375"/>
            <a:ext cx="2570724" cy="217851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35555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1:1</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dirty="0"/>
              <a:t>	</a:t>
            </a:r>
            <a:r>
              <a:rPr lang="en-US" dirty="0" smtClean="0"/>
              <a:t>			</a:t>
            </a:r>
            <a:r>
              <a:rPr lang="el-GR" dirty="0" smtClean="0"/>
              <a:t>ἀπόστολος</a:t>
            </a:r>
          </a:p>
          <a:p>
            <a:pPr marL="0" indent="0">
              <a:buNone/>
            </a:pPr>
            <a:r>
              <a:rPr lang="el-GR" dirty="0"/>
              <a:t>	</a:t>
            </a:r>
            <a:r>
              <a:rPr lang="el-GR" dirty="0" smtClean="0"/>
              <a:t>			</a:t>
            </a:r>
            <a:r>
              <a:rPr lang="en-US" dirty="0" smtClean="0"/>
              <a:t>(</a:t>
            </a:r>
            <a:r>
              <a:rPr lang="en-US" dirty="0" err="1" smtClean="0"/>
              <a:t>apostolos</a:t>
            </a:r>
            <a:r>
              <a:rPr lang="en-US" dirty="0" smtClean="0"/>
              <a:t>)</a:t>
            </a:r>
            <a:endParaRPr lang="en-US" dirty="0"/>
          </a:p>
          <a:p>
            <a:endParaRPr lang="en-US" dirty="0" smtClean="0"/>
          </a:p>
          <a:p>
            <a:pPr marL="0" indent="0">
              <a:buNone/>
            </a:pPr>
            <a:r>
              <a:rPr lang="en-US" dirty="0" smtClean="0"/>
              <a:t>Paul</a:t>
            </a:r>
            <a:r>
              <a:rPr lang="en-US" dirty="0"/>
              <a:t>, a servant of Christ Jesus, called to be an apostle and set apart for the gospel of God— </a:t>
            </a:r>
          </a:p>
          <a:p>
            <a:endParaRPr lang="en-US" dirty="0"/>
          </a:p>
        </p:txBody>
      </p:sp>
      <p:sp>
        <p:nvSpPr>
          <p:cNvPr id="13" name="Oval 12"/>
          <p:cNvSpPr/>
          <p:nvPr/>
        </p:nvSpPr>
        <p:spPr>
          <a:xfrm>
            <a:off x="457200" y="4512365"/>
            <a:ext cx="13716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Oval 3"/>
          <p:cNvSpPr/>
          <p:nvPr/>
        </p:nvSpPr>
        <p:spPr>
          <a:xfrm>
            <a:off x="3810000" y="1981200"/>
            <a:ext cx="2590800" cy="1676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13" idx="7"/>
            <a:endCxn id="4" idx="3"/>
          </p:cNvCxnSpPr>
          <p:nvPr/>
        </p:nvCxnSpPr>
        <p:spPr>
          <a:xfrm flipV="1">
            <a:off x="1627934" y="3412097"/>
            <a:ext cx="2561480" cy="117838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15119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13:16</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dirty="0"/>
              <a:t>	</a:t>
            </a:r>
            <a:r>
              <a:rPr lang="en-US" dirty="0" smtClean="0"/>
              <a:t>			</a:t>
            </a:r>
            <a:r>
              <a:rPr lang="el-GR" dirty="0" smtClean="0"/>
              <a:t>ἀπόστολος</a:t>
            </a:r>
          </a:p>
          <a:p>
            <a:pPr marL="0" indent="0">
              <a:buNone/>
            </a:pPr>
            <a:r>
              <a:rPr lang="el-GR" dirty="0"/>
              <a:t>	</a:t>
            </a:r>
            <a:r>
              <a:rPr lang="el-GR" dirty="0" smtClean="0"/>
              <a:t>			</a:t>
            </a:r>
            <a:r>
              <a:rPr lang="en-US" dirty="0" smtClean="0"/>
              <a:t>(</a:t>
            </a:r>
            <a:r>
              <a:rPr lang="en-US" dirty="0" err="1" smtClean="0"/>
              <a:t>apostolos</a:t>
            </a:r>
            <a:r>
              <a:rPr lang="en-US" dirty="0" smtClean="0"/>
              <a:t>)</a:t>
            </a:r>
            <a:endParaRPr lang="en-US" dirty="0"/>
          </a:p>
          <a:p>
            <a:endParaRPr lang="en-US" dirty="0" smtClean="0"/>
          </a:p>
          <a:p>
            <a:pPr marL="0" indent="0">
              <a:buNone/>
            </a:pPr>
            <a:endParaRPr lang="en-US" baseline="30000" dirty="0" smtClean="0"/>
          </a:p>
          <a:p>
            <a:pPr marL="0" indent="0">
              <a:buNone/>
            </a:pPr>
            <a:r>
              <a:rPr lang="en-US" sz="5400" baseline="30000" dirty="0" smtClean="0">
                <a:solidFill>
                  <a:srgbClr val="FF0000"/>
                </a:solidFill>
              </a:rPr>
              <a:t>I </a:t>
            </a:r>
            <a:r>
              <a:rPr lang="en-US" sz="5400" baseline="30000" dirty="0">
                <a:solidFill>
                  <a:srgbClr val="FF0000"/>
                </a:solidFill>
              </a:rPr>
              <a:t>tell you the truth, no servant is greater than his master, nor is a messenger greater than the one who sent </a:t>
            </a:r>
            <a:r>
              <a:rPr lang="en-US" sz="5400" baseline="30000" dirty="0" smtClean="0">
                <a:solidFill>
                  <a:srgbClr val="FF0000"/>
                </a:solidFill>
              </a:rPr>
              <a:t>him.</a:t>
            </a:r>
            <a:endParaRPr lang="en-US" baseline="30000" dirty="0">
              <a:solidFill>
                <a:srgbClr val="FF0000"/>
              </a:solidFill>
            </a:endParaRPr>
          </a:p>
          <a:p>
            <a:endParaRPr lang="en-US" dirty="0"/>
          </a:p>
        </p:txBody>
      </p:sp>
      <p:sp>
        <p:nvSpPr>
          <p:cNvPr id="4" name="Oval 3"/>
          <p:cNvSpPr/>
          <p:nvPr/>
        </p:nvSpPr>
        <p:spPr>
          <a:xfrm>
            <a:off x="3810000" y="1981200"/>
            <a:ext cx="2590800" cy="1676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953000" y="4724400"/>
            <a:ext cx="2209800" cy="685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4"/>
          </p:cNvCxnSpPr>
          <p:nvPr/>
        </p:nvCxnSpPr>
        <p:spPr>
          <a:xfrm flipH="1" flipV="1">
            <a:off x="5105400" y="3657600"/>
            <a:ext cx="952500" cy="106680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66136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1:1</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dirty="0"/>
              <a:t>	</a:t>
            </a:r>
            <a:r>
              <a:rPr lang="en-US" dirty="0" smtClean="0"/>
              <a:t>			</a:t>
            </a:r>
            <a:r>
              <a:rPr lang="el-GR" dirty="0" smtClean="0"/>
              <a:t>ἀφορίζω</a:t>
            </a:r>
          </a:p>
          <a:p>
            <a:pPr marL="0" indent="0">
              <a:buNone/>
            </a:pPr>
            <a:r>
              <a:rPr lang="el-GR" dirty="0"/>
              <a:t>	</a:t>
            </a:r>
            <a:r>
              <a:rPr lang="el-GR" dirty="0" smtClean="0"/>
              <a:t>			</a:t>
            </a:r>
            <a:r>
              <a:rPr lang="en-US" dirty="0" smtClean="0"/>
              <a:t>(</a:t>
            </a:r>
            <a:r>
              <a:rPr lang="en-US" dirty="0" err="1" smtClean="0"/>
              <a:t>aphoriz</a:t>
            </a:r>
            <a:r>
              <a:rPr lang="en-US" dirty="0" err="1"/>
              <a:t>ō</a:t>
            </a:r>
            <a:r>
              <a:rPr lang="en-US" dirty="0" smtClean="0"/>
              <a:t>)</a:t>
            </a:r>
            <a:endParaRPr lang="en-US" dirty="0"/>
          </a:p>
          <a:p>
            <a:endParaRPr lang="en-US" dirty="0" smtClean="0"/>
          </a:p>
          <a:p>
            <a:pPr marL="0" indent="0">
              <a:buNone/>
            </a:pPr>
            <a:r>
              <a:rPr lang="en-US" dirty="0" smtClean="0"/>
              <a:t>Paul</a:t>
            </a:r>
            <a:r>
              <a:rPr lang="en-US" dirty="0"/>
              <a:t>, a servant of Christ Jesus, called to be an apostle and set apart for the gospel of God— </a:t>
            </a:r>
          </a:p>
          <a:p>
            <a:endParaRPr lang="en-US" dirty="0"/>
          </a:p>
        </p:txBody>
      </p:sp>
      <p:sp>
        <p:nvSpPr>
          <p:cNvPr id="4" name="Oval 3"/>
          <p:cNvSpPr/>
          <p:nvPr/>
        </p:nvSpPr>
        <p:spPr>
          <a:xfrm>
            <a:off x="3657600" y="1981200"/>
            <a:ext cx="2590800" cy="1676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Oval 4"/>
          <p:cNvSpPr/>
          <p:nvPr/>
        </p:nvSpPr>
        <p:spPr>
          <a:xfrm>
            <a:off x="2514600" y="4495800"/>
            <a:ext cx="1600200" cy="609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7"/>
            <a:endCxn id="4" idx="4"/>
          </p:cNvCxnSpPr>
          <p:nvPr/>
        </p:nvCxnSpPr>
        <p:spPr>
          <a:xfrm flipV="1">
            <a:off x="3880456" y="3657600"/>
            <a:ext cx="1072544" cy="92747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58653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25:32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ἀφορίζω</a:t>
            </a:r>
          </a:p>
          <a:p>
            <a:pPr marL="0" indent="0">
              <a:buNone/>
            </a:pPr>
            <a:r>
              <a:rPr lang="el-GR" dirty="0"/>
              <a:t>				</a:t>
            </a:r>
            <a:r>
              <a:rPr lang="en-US" dirty="0"/>
              <a:t>(</a:t>
            </a:r>
            <a:r>
              <a:rPr lang="en-US" dirty="0" err="1"/>
              <a:t>aphorizō</a:t>
            </a:r>
            <a:r>
              <a:rPr lang="en-US" dirty="0"/>
              <a:t>)</a:t>
            </a:r>
          </a:p>
          <a:p>
            <a:pPr marL="0" indent="0">
              <a:buNone/>
            </a:pPr>
            <a:endParaRPr lang="en-US" dirty="0"/>
          </a:p>
          <a:p>
            <a:pPr marL="0" indent="0">
              <a:buNone/>
            </a:pPr>
            <a:r>
              <a:rPr lang="en-US" dirty="0" smtClean="0"/>
              <a:t>All </a:t>
            </a:r>
            <a:r>
              <a:rPr lang="en-US" dirty="0"/>
              <a:t>the nations will be gathered before him, and he will separate the people one from another as a shepherd separates the sheep from the goats.</a:t>
            </a:r>
          </a:p>
          <a:p>
            <a:pPr lvl="1"/>
            <a:endParaRPr lang="en-US" dirty="0"/>
          </a:p>
        </p:txBody>
      </p:sp>
      <p:sp>
        <p:nvSpPr>
          <p:cNvPr id="4" name="Oval 3"/>
          <p:cNvSpPr/>
          <p:nvPr/>
        </p:nvSpPr>
        <p:spPr>
          <a:xfrm>
            <a:off x="3657600" y="1981200"/>
            <a:ext cx="2590800" cy="1676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Oval 4"/>
          <p:cNvSpPr/>
          <p:nvPr/>
        </p:nvSpPr>
        <p:spPr>
          <a:xfrm>
            <a:off x="1600200" y="4469476"/>
            <a:ext cx="1600200" cy="609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400300" y="4953000"/>
            <a:ext cx="17145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3"/>
          </p:cNvCxnSpPr>
          <p:nvPr/>
        </p:nvCxnSpPr>
        <p:spPr>
          <a:xfrm flipV="1">
            <a:off x="2400300" y="3412097"/>
            <a:ext cx="1636714" cy="1057379"/>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7" idx="7"/>
            <a:endCxn id="4" idx="4"/>
          </p:cNvCxnSpPr>
          <p:nvPr/>
        </p:nvCxnSpPr>
        <p:spPr>
          <a:xfrm flipV="1">
            <a:off x="3863717" y="3657600"/>
            <a:ext cx="1089283" cy="137351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9371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6:17</a:t>
            </a:r>
            <a:endParaRPr lang="en-US"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smtClean="0"/>
              <a:t>				</a:t>
            </a:r>
            <a:r>
              <a:rPr lang="el-GR" dirty="0"/>
              <a:t>ἀφορίζω</a:t>
            </a:r>
          </a:p>
          <a:p>
            <a:pPr marL="0" indent="0">
              <a:buNone/>
            </a:pPr>
            <a:r>
              <a:rPr lang="el-GR" dirty="0"/>
              <a:t>				</a:t>
            </a:r>
            <a:r>
              <a:rPr lang="en-US" dirty="0"/>
              <a:t>(</a:t>
            </a:r>
            <a:r>
              <a:rPr lang="en-US" dirty="0" err="1"/>
              <a:t>aphorizō</a:t>
            </a:r>
            <a:r>
              <a:rPr lang="en-US" dirty="0" smtClean="0"/>
              <a:t>)</a:t>
            </a:r>
          </a:p>
          <a:p>
            <a:endParaRPr lang="en-US" dirty="0"/>
          </a:p>
          <a:p>
            <a:pPr marL="0" indent="0">
              <a:buNone/>
            </a:pPr>
            <a:r>
              <a:rPr lang="en-US" dirty="0" smtClean="0"/>
              <a:t>Therefore come out from among them and </a:t>
            </a:r>
            <a:r>
              <a:rPr lang="en-US" dirty="0"/>
              <a:t>be </a:t>
            </a:r>
            <a:r>
              <a:rPr lang="en-US" dirty="0" smtClean="0"/>
              <a:t>separate, says </a:t>
            </a:r>
            <a:r>
              <a:rPr lang="en-US" dirty="0"/>
              <a:t>the Lord. </a:t>
            </a:r>
            <a:r>
              <a:rPr lang="en-US" dirty="0" smtClean="0"/>
              <a:t>Touch </a:t>
            </a:r>
            <a:r>
              <a:rPr lang="en-US" dirty="0"/>
              <a:t>no unclean thing, </a:t>
            </a:r>
            <a:r>
              <a:rPr lang="en-US" dirty="0" smtClean="0"/>
              <a:t>and </a:t>
            </a:r>
            <a:r>
              <a:rPr lang="en-US" dirty="0"/>
              <a:t>I will receive you</a:t>
            </a:r>
            <a:r>
              <a:rPr lang="en-US" dirty="0" smtClean="0"/>
              <a:t>..</a:t>
            </a:r>
            <a:endParaRPr lang="en-US" dirty="0"/>
          </a:p>
          <a:p>
            <a:endParaRPr lang="en-US" dirty="0"/>
          </a:p>
        </p:txBody>
      </p:sp>
      <p:sp>
        <p:nvSpPr>
          <p:cNvPr id="4" name="Oval 3"/>
          <p:cNvSpPr/>
          <p:nvPr/>
        </p:nvSpPr>
        <p:spPr>
          <a:xfrm>
            <a:off x="3657600" y="1981200"/>
            <a:ext cx="2590800" cy="1676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Oval 4"/>
          <p:cNvSpPr/>
          <p:nvPr/>
        </p:nvSpPr>
        <p:spPr>
          <a:xfrm>
            <a:off x="457200" y="4469476"/>
            <a:ext cx="1600200" cy="609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3"/>
          </p:cNvCxnSpPr>
          <p:nvPr/>
        </p:nvCxnSpPr>
        <p:spPr>
          <a:xfrm flipV="1">
            <a:off x="1823056" y="3412097"/>
            <a:ext cx="2213958" cy="114665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05074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3">
            <a:extLst>
              <a:ext uri="{28A0092B-C50C-407E-A947-70E740481C1C}">
                <a14:useLocalDpi xmlns:a14="http://schemas.microsoft.com/office/drawing/2010/main" val="0"/>
              </a:ext>
            </a:extLst>
          </a:blip>
          <a:srcRect l="212" r="212"/>
          <a:stretch>
            <a:fillRect/>
          </a:stretch>
        </p:blipFill>
        <p:spPr>
          <a:xfrm>
            <a:off x="2611438" y="612775"/>
            <a:ext cx="4306887" cy="5578475"/>
          </a:xfrm>
        </p:spPr>
      </p:pic>
    </p:spTree>
    <p:extLst>
      <p:ext uri="{BB962C8B-B14F-4D97-AF65-F5344CB8AC3E}">
        <p14:creationId xmlns:p14="http://schemas.microsoft.com/office/powerpoint/2010/main" val="10120677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1:1</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dirty="0"/>
              <a:t>	</a:t>
            </a:r>
            <a:r>
              <a:rPr lang="en-US" dirty="0" smtClean="0"/>
              <a:t>			</a:t>
            </a:r>
            <a:r>
              <a:rPr lang="el-GR" dirty="0" smtClean="0"/>
              <a:t>εὐαγγέλιον</a:t>
            </a:r>
          </a:p>
          <a:p>
            <a:pPr marL="0" indent="0">
              <a:buNone/>
            </a:pPr>
            <a:r>
              <a:rPr lang="el-GR" dirty="0"/>
              <a:t>	</a:t>
            </a:r>
            <a:r>
              <a:rPr lang="el-GR" dirty="0" smtClean="0"/>
              <a:t>			</a:t>
            </a:r>
            <a:r>
              <a:rPr lang="en-US" dirty="0" smtClean="0"/>
              <a:t>(</a:t>
            </a:r>
            <a:r>
              <a:rPr lang="en-US" dirty="0" err="1" smtClean="0"/>
              <a:t>euangelion</a:t>
            </a:r>
            <a:r>
              <a:rPr lang="en-US" dirty="0" smtClean="0"/>
              <a:t>)</a:t>
            </a:r>
            <a:endParaRPr lang="en-US" dirty="0"/>
          </a:p>
          <a:p>
            <a:endParaRPr lang="en-US" dirty="0" smtClean="0"/>
          </a:p>
          <a:p>
            <a:pPr marL="0" indent="0">
              <a:buNone/>
            </a:pPr>
            <a:r>
              <a:rPr lang="en-US" dirty="0" smtClean="0"/>
              <a:t>Paul</a:t>
            </a:r>
            <a:r>
              <a:rPr lang="en-US" dirty="0"/>
              <a:t>, a servant of Christ Jesus, called to be an apostle and set apart for the gospel of God— </a:t>
            </a:r>
          </a:p>
          <a:p>
            <a:endParaRPr lang="en-US" dirty="0"/>
          </a:p>
        </p:txBody>
      </p:sp>
      <p:sp>
        <p:nvSpPr>
          <p:cNvPr id="7" name="Oval 6"/>
          <p:cNvSpPr/>
          <p:nvPr/>
        </p:nvSpPr>
        <p:spPr>
          <a:xfrm>
            <a:off x="3581400" y="2133600"/>
            <a:ext cx="32004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181600" y="4495800"/>
            <a:ext cx="13716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stCxn id="10" idx="0"/>
            <a:endCxn id="7" idx="4"/>
          </p:cNvCxnSpPr>
          <p:nvPr/>
        </p:nvCxnSpPr>
        <p:spPr>
          <a:xfrm flipH="1" flipV="1">
            <a:off x="5181600" y="3657600"/>
            <a:ext cx="685800" cy="83820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72356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1:1</a:t>
            </a:r>
            <a:endParaRPr lang="en-US"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smtClean="0"/>
              <a:t>				</a:t>
            </a:r>
            <a:r>
              <a:rPr lang="el-GR" dirty="0"/>
              <a:t>εὐαγγέλιον</a:t>
            </a:r>
          </a:p>
          <a:p>
            <a:pPr marL="0" indent="0">
              <a:buNone/>
            </a:pPr>
            <a:r>
              <a:rPr lang="el-GR" dirty="0"/>
              <a:t>				</a:t>
            </a:r>
            <a:r>
              <a:rPr lang="en-US" dirty="0"/>
              <a:t>(</a:t>
            </a:r>
            <a:r>
              <a:rPr lang="en-US" dirty="0" err="1" smtClean="0"/>
              <a:t>euangelion</a:t>
            </a:r>
            <a:r>
              <a:rPr lang="en-US" dirty="0" smtClean="0"/>
              <a:t>)</a:t>
            </a:r>
          </a:p>
          <a:p>
            <a:endParaRPr lang="en-US" dirty="0"/>
          </a:p>
          <a:p>
            <a:r>
              <a:rPr lang="en-US" dirty="0"/>
              <a:t>The beginning of the gospel about Jesus Christ, the Son of God.</a:t>
            </a:r>
          </a:p>
          <a:p>
            <a:pPr marL="0" indent="0">
              <a:buNone/>
            </a:pPr>
            <a:endParaRPr lang="en-US" dirty="0"/>
          </a:p>
        </p:txBody>
      </p:sp>
      <p:sp>
        <p:nvSpPr>
          <p:cNvPr id="4" name="Oval 3"/>
          <p:cNvSpPr/>
          <p:nvPr/>
        </p:nvSpPr>
        <p:spPr>
          <a:xfrm>
            <a:off x="3581400" y="2133600"/>
            <a:ext cx="32004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267200" y="3985953"/>
            <a:ext cx="13716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endCxn id="4" idx="4"/>
          </p:cNvCxnSpPr>
          <p:nvPr/>
        </p:nvCxnSpPr>
        <p:spPr>
          <a:xfrm flipV="1">
            <a:off x="4953000" y="3657600"/>
            <a:ext cx="228600" cy="32835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16338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1:16</a:t>
            </a:r>
            <a:endParaRPr lang="en-US"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a:t>				</a:t>
            </a:r>
            <a:r>
              <a:rPr lang="el-GR" dirty="0"/>
              <a:t>εὐαγγέλιον</a:t>
            </a:r>
          </a:p>
          <a:p>
            <a:pPr marL="0" indent="0">
              <a:buNone/>
            </a:pPr>
            <a:r>
              <a:rPr lang="el-GR" dirty="0"/>
              <a:t>				</a:t>
            </a:r>
            <a:r>
              <a:rPr lang="en-US" dirty="0"/>
              <a:t>(</a:t>
            </a:r>
            <a:r>
              <a:rPr lang="en-US" dirty="0" err="1"/>
              <a:t>euangelion</a:t>
            </a:r>
            <a:r>
              <a:rPr lang="en-US" dirty="0"/>
              <a:t>)</a:t>
            </a:r>
          </a:p>
          <a:p>
            <a:endParaRPr lang="en-US" dirty="0"/>
          </a:p>
          <a:p>
            <a:r>
              <a:rPr lang="en-US" dirty="0"/>
              <a:t>I am not ashamed of the gospel, because it is the power of God for the salvation of everyone who believes: first for the Jew, then for the Gentile.</a:t>
            </a:r>
          </a:p>
          <a:p>
            <a:pPr marL="0" indent="0">
              <a:buNone/>
            </a:pPr>
            <a:endParaRPr lang="en-US" dirty="0"/>
          </a:p>
        </p:txBody>
      </p:sp>
      <p:sp>
        <p:nvSpPr>
          <p:cNvPr id="4" name="Oval 3"/>
          <p:cNvSpPr/>
          <p:nvPr/>
        </p:nvSpPr>
        <p:spPr>
          <a:xfrm>
            <a:off x="3581400" y="2133600"/>
            <a:ext cx="32004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876800" y="3962400"/>
            <a:ext cx="13716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181600" y="3657600"/>
            <a:ext cx="381000" cy="30480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81091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1:9</a:t>
            </a:r>
            <a:endParaRPr lang="en-US"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smtClean="0"/>
              <a:t>				</a:t>
            </a:r>
            <a:r>
              <a:rPr lang="el-GR" dirty="0"/>
              <a:t>εὐαγγέλιον</a:t>
            </a:r>
          </a:p>
          <a:p>
            <a:pPr marL="0" indent="0">
              <a:buNone/>
            </a:pPr>
            <a:r>
              <a:rPr lang="el-GR" dirty="0"/>
              <a:t>				</a:t>
            </a:r>
            <a:r>
              <a:rPr lang="en-US" dirty="0"/>
              <a:t>(</a:t>
            </a:r>
            <a:r>
              <a:rPr lang="en-US" dirty="0" err="1"/>
              <a:t>euangelion</a:t>
            </a:r>
            <a:r>
              <a:rPr lang="en-US" dirty="0"/>
              <a:t>)</a:t>
            </a:r>
          </a:p>
          <a:p>
            <a:pPr marL="0" indent="0">
              <a:buNone/>
            </a:pPr>
            <a:endParaRPr lang="en-US" dirty="0" smtClean="0"/>
          </a:p>
          <a:p>
            <a:r>
              <a:rPr lang="en-US" dirty="0" smtClean="0"/>
              <a:t>As </a:t>
            </a:r>
            <a:r>
              <a:rPr lang="en-US" dirty="0"/>
              <a:t>we have already said, so now I say again: If anybody is preaching to you a gospel other than what you accepted, let him be eternally condemned! </a:t>
            </a:r>
          </a:p>
          <a:p>
            <a:pPr marL="0" indent="0">
              <a:buNone/>
            </a:pPr>
            <a:endParaRPr lang="en-US" dirty="0"/>
          </a:p>
        </p:txBody>
      </p:sp>
      <p:sp>
        <p:nvSpPr>
          <p:cNvPr id="4" name="Oval 3"/>
          <p:cNvSpPr/>
          <p:nvPr/>
        </p:nvSpPr>
        <p:spPr>
          <a:xfrm>
            <a:off x="3581400" y="2133600"/>
            <a:ext cx="32004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715000" y="4495800"/>
            <a:ext cx="13716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1"/>
            <a:endCxn id="4" idx="4"/>
          </p:cNvCxnSpPr>
          <p:nvPr/>
        </p:nvCxnSpPr>
        <p:spPr>
          <a:xfrm flipH="1" flipV="1">
            <a:off x="5181600" y="3657600"/>
            <a:ext cx="734266" cy="91631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03683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Cross-reference Jeremiah 1:5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5</a:t>
            </a:r>
            <a:r>
              <a:rPr lang="en-US" dirty="0" smtClean="0"/>
              <a:t> “Before </a:t>
            </a:r>
            <a:r>
              <a:rPr lang="en-US" dirty="0"/>
              <a:t>I formed you in the womb I knew you</a:t>
            </a:r>
            <a:r>
              <a:rPr lang="en-US" dirty="0" smtClean="0"/>
              <a:t>, before </a:t>
            </a:r>
            <a:r>
              <a:rPr lang="en-US" dirty="0"/>
              <a:t>you were born </a:t>
            </a:r>
            <a:r>
              <a:rPr lang="en-US" b="1" dirty="0">
                <a:solidFill>
                  <a:schemeClr val="accent6">
                    <a:lumMod val="75000"/>
                  </a:schemeClr>
                </a:solidFill>
              </a:rPr>
              <a:t>I set you apart</a:t>
            </a:r>
            <a:r>
              <a:rPr lang="en-US" dirty="0" smtClean="0"/>
              <a:t>; </a:t>
            </a:r>
            <a:r>
              <a:rPr lang="en-US" b="1" dirty="0" smtClean="0">
                <a:solidFill>
                  <a:schemeClr val="accent6">
                    <a:lumMod val="75000"/>
                  </a:schemeClr>
                </a:solidFill>
              </a:rPr>
              <a:t>I </a:t>
            </a:r>
            <a:r>
              <a:rPr lang="en-US" b="1" dirty="0">
                <a:solidFill>
                  <a:schemeClr val="accent6">
                    <a:lumMod val="75000"/>
                  </a:schemeClr>
                </a:solidFill>
              </a:rPr>
              <a:t>appointed you</a:t>
            </a:r>
            <a:r>
              <a:rPr lang="en-US" dirty="0"/>
              <a:t> as a prophet to the nations.” </a:t>
            </a:r>
          </a:p>
        </p:txBody>
      </p:sp>
    </p:spTree>
    <p:extLst>
      <p:ext uri="{BB962C8B-B14F-4D97-AF65-F5344CB8AC3E}">
        <p14:creationId xmlns:p14="http://schemas.microsoft.com/office/powerpoint/2010/main" val="5858537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Timothy 1:11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11 </a:t>
            </a:r>
            <a:r>
              <a:rPr lang="en-US" dirty="0"/>
              <a:t>that conforms to the glorious gospel of the blessed God, which he </a:t>
            </a:r>
            <a:r>
              <a:rPr lang="en-US" b="1" dirty="0">
                <a:solidFill>
                  <a:schemeClr val="accent6">
                    <a:lumMod val="75000"/>
                  </a:schemeClr>
                </a:solidFill>
              </a:rPr>
              <a:t>entrusted</a:t>
            </a:r>
            <a:r>
              <a:rPr lang="en-US" dirty="0"/>
              <a:t> to me. </a:t>
            </a:r>
          </a:p>
          <a:p>
            <a:pPr marL="457200" lvl="1" indent="0">
              <a:buNone/>
            </a:pPr>
            <a:endParaRPr lang="en-US" dirty="0"/>
          </a:p>
        </p:txBody>
      </p:sp>
    </p:spTree>
    <p:extLst>
      <p:ext uri="{BB962C8B-B14F-4D97-AF65-F5344CB8AC3E}">
        <p14:creationId xmlns:p14="http://schemas.microsoft.com/office/powerpoint/2010/main" val="3837710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1:2</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dirty="0" smtClean="0"/>
              <a:t>				</a:t>
            </a:r>
            <a:r>
              <a:rPr lang="el-GR" dirty="0"/>
              <a:t>	</a:t>
            </a:r>
            <a:r>
              <a:rPr lang="el-GR" dirty="0" smtClean="0"/>
              <a:t>			</a:t>
            </a: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the </a:t>
            </a:r>
            <a:r>
              <a:rPr lang="en-US" dirty="0"/>
              <a:t>gospel he promised beforehand through his prophets in the Holy Scriptures</a:t>
            </a:r>
          </a:p>
        </p:txBody>
      </p:sp>
    </p:spTree>
    <p:extLst>
      <p:ext uri="{BB962C8B-B14F-4D97-AF65-F5344CB8AC3E}">
        <p14:creationId xmlns:p14="http://schemas.microsoft.com/office/powerpoint/2010/main" val="29898818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l-GR" dirty="0" smtClean="0"/>
              <a:t>προεπαγγέλλομαι</a:t>
            </a:r>
          </a:p>
          <a:p>
            <a:pPr marL="0" indent="0">
              <a:buNone/>
            </a:pPr>
            <a:r>
              <a:rPr lang="el-GR" dirty="0"/>
              <a:t>	</a:t>
            </a:r>
            <a:r>
              <a:rPr lang="el-GR" dirty="0" smtClean="0"/>
              <a:t>			</a:t>
            </a:r>
            <a:r>
              <a:rPr lang="en-US" dirty="0" smtClean="0"/>
              <a:t>(</a:t>
            </a:r>
            <a:r>
              <a:rPr lang="en-US" dirty="0" err="1" smtClean="0"/>
              <a:t>proepangellomai</a:t>
            </a:r>
            <a:r>
              <a:rPr lang="en-US" dirty="0" smtClean="0"/>
              <a:t>)</a:t>
            </a:r>
          </a:p>
          <a:p>
            <a:endParaRPr lang="en-US" dirty="0" smtClean="0"/>
          </a:p>
          <a:p>
            <a:pPr marL="0" indent="0">
              <a:buNone/>
            </a:pPr>
            <a:endParaRPr lang="en-US" dirty="0" smtClean="0"/>
          </a:p>
          <a:p>
            <a:pPr marL="0" indent="0">
              <a:buNone/>
            </a:pPr>
            <a:r>
              <a:rPr lang="en-US" dirty="0" smtClean="0"/>
              <a:t>the </a:t>
            </a:r>
            <a:r>
              <a:rPr lang="en-US" dirty="0"/>
              <a:t>gospel he promised beforehand through his prophets in the Holy Scriptures</a:t>
            </a:r>
          </a:p>
        </p:txBody>
      </p:sp>
      <p:sp>
        <p:nvSpPr>
          <p:cNvPr id="6" name="Rounded Rectangle 5"/>
          <p:cNvSpPr/>
          <p:nvPr/>
        </p:nvSpPr>
        <p:spPr>
          <a:xfrm>
            <a:off x="2344189" y="4621876"/>
            <a:ext cx="4123113" cy="432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873731" y="1862051"/>
            <a:ext cx="3640974" cy="194517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6" idx="0"/>
            <a:endCxn id="9" idx="4"/>
          </p:cNvCxnSpPr>
          <p:nvPr/>
        </p:nvCxnSpPr>
        <p:spPr>
          <a:xfrm flipV="1">
            <a:off x="4405746" y="3807229"/>
            <a:ext cx="1288472" cy="81464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98818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9:5</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προεπαγγέλλομαι</a:t>
            </a:r>
          </a:p>
          <a:p>
            <a:pPr marL="0" indent="0">
              <a:buNone/>
            </a:pPr>
            <a:r>
              <a:rPr lang="el-GR" dirty="0"/>
              <a:t>				</a:t>
            </a:r>
            <a:r>
              <a:rPr lang="en-US" dirty="0"/>
              <a:t>(</a:t>
            </a:r>
            <a:r>
              <a:rPr lang="en-US" dirty="0" err="1"/>
              <a:t>proepangellomai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5 </a:t>
            </a:r>
            <a:r>
              <a:rPr lang="en-US" dirty="0"/>
              <a:t>So I thought it necessary to urge the brothers to visit you in advance and finish the </a:t>
            </a:r>
            <a:r>
              <a:rPr lang="en-US" dirty="0" smtClean="0"/>
              <a:t>arrange-</a:t>
            </a:r>
            <a:r>
              <a:rPr lang="en-US" dirty="0" err="1" smtClean="0"/>
              <a:t>ments</a:t>
            </a:r>
            <a:r>
              <a:rPr lang="en-US" dirty="0" smtClean="0"/>
              <a:t> </a:t>
            </a:r>
            <a:r>
              <a:rPr lang="en-US" dirty="0"/>
              <a:t>for the generous gift you had promised. Then it will be ready as a generous gift, not as one grudgingly given. </a:t>
            </a:r>
          </a:p>
          <a:p>
            <a:pPr marL="0" indent="0">
              <a:buNone/>
            </a:pPr>
            <a:endParaRPr lang="en-US" dirty="0"/>
          </a:p>
        </p:txBody>
      </p:sp>
      <p:sp>
        <p:nvSpPr>
          <p:cNvPr id="4" name="Oval 3"/>
          <p:cNvSpPr/>
          <p:nvPr/>
        </p:nvSpPr>
        <p:spPr>
          <a:xfrm>
            <a:off x="3829663" y="1300190"/>
            <a:ext cx="3640974" cy="194517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67759" y="4616067"/>
            <a:ext cx="3106757" cy="42965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650150" y="3245368"/>
            <a:ext cx="970988" cy="137069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66662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Titus 1:2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 </a:t>
            </a:r>
            <a:r>
              <a:rPr lang="en-US" dirty="0"/>
              <a:t>a faith and knowledge resting on the hope of eternal life, which God, who does not lie, </a:t>
            </a:r>
            <a:r>
              <a:rPr lang="en-US" b="1" dirty="0">
                <a:solidFill>
                  <a:schemeClr val="accent6">
                    <a:lumMod val="75000"/>
                  </a:schemeClr>
                </a:solidFill>
              </a:rPr>
              <a:t>promised before the beginning of time</a:t>
            </a:r>
            <a:r>
              <a:rPr lang="en-US" dirty="0"/>
              <a:t>,</a:t>
            </a:r>
          </a:p>
          <a:p>
            <a:pPr marL="0" indent="0">
              <a:buNone/>
            </a:pPr>
            <a:endParaRPr lang="en-US" dirty="0"/>
          </a:p>
        </p:txBody>
      </p:sp>
    </p:spTree>
    <p:extLst>
      <p:ext uri="{BB962C8B-B14F-4D97-AF65-F5344CB8AC3E}">
        <p14:creationId xmlns:p14="http://schemas.microsoft.com/office/powerpoint/2010/main" val="3138120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1:1-7</a:t>
            </a:r>
          </a:p>
        </p:txBody>
      </p:sp>
      <p:sp>
        <p:nvSpPr>
          <p:cNvPr id="3" name="Content Placeholder 2"/>
          <p:cNvSpPr>
            <a:spLocks noGrp="1"/>
          </p:cNvSpPr>
          <p:nvPr>
            <p:ph idx="1"/>
          </p:nvPr>
        </p:nvSpPr>
        <p:spPr/>
        <p:txBody>
          <a:bodyPr>
            <a:normAutofit/>
          </a:bodyPr>
          <a:lstStyle/>
          <a:p>
            <a:pPr marL="0" indent="0">
              <a:buNone/>
            </a:pPr>
            <a:r>
              <a:rPr lang="en-US" baseline="30000" dirty="0"/>
              <a:t>1 </a:t>
            </a:r>
            <a:r>
              <a:rPr lang="en-US" dirty="0"/>
              <a:t>Paul, a servant of Christ Jesus, called to be an apostle and set apart for the gospel of God— </a:t>
            </a:r>
          </a:p>
          <a:p>
            <a:pPr marL="0" indent="0">
              <a:buNone/>
            </a:pPr>
            <a:r>
              <a:rPr lang="en-US" baseline="30000" dirty="0"/>
              <a:t>2 </a:t>
            </a:r>
            <a:r>
              <a:rPr lang="en-US" dirty="0"/>
              <a:t>the gospel he promised beforehand through his prophets in the Holy </a:t>
            </a:r>
            <a:r>
              <a:rPr lang="en-US" dirty="0" smtClean="0"/>
              <a:t>Scriptures</a:t>
            </a:r>
          </a:p>
          <a:p>
            <a:pPr marL="0" indent="0">
              <a:buNone/>
            </a:pPr>
            <a:r>
              <a:rPr lang="en-US" baseline="30000" dirty="0"/>
              <a:t>3 </a:t>
            </a:r>
            <a:r>
              <a:rPr lang="en-US" dirty="0"/>
              <a:t>regarding his Son, who as to his human nature was a descendant of David,</a:t>
            </a:r>
          </a:p>
        </p:txBody>
      </p:sp>
    </p:spTree>
    <p:extLst>
      <p:ext uri="{BB962C8B-B14F-4D97-AF65-F5344CB8AC3E}">
        <p14:creationId xmlns:p14="http://schemas.microsoft.com/office/powerpoint/2010/main" val="25617404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Luke 24:27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27 </a:t>
            </a:r>
            <a:r>
              <a:rPr lang="en-US" dirty="0"/>
              <a:t>And beginning with Moses and all the Prophets, he explained to them </a:t>
            </a:r>
            <a:r>
              <a:rPr lang="en-US" b="1" dirty="0">
                <a:solidFill>
                  <a:schemeClr val="accent6">
                    <a:lumMod val="75000"/>
                  </a:schemeClr>
                </a:solidFill>
              </a:rPr>
              <a:t>what was said in all the Scriptures concerning himself</a:t>
            </a:r>
            <a:r>
              <a:rPr lang="en-US" dirty="0"/>
              <a:t>.</a:t>
            </a:r>
            <a:r>
              <a:rPr lang="en-US" baseline="30000" dirty="0"/>
              <a:t> </a:t>
            </a:r>
          </a:p>
          <a:p>
            <a:pPr marL="0" indent="0">
              <a:buNone/>
            </a:pPr>
            <a:endParaRPr lang="en-US" dirty="0"/>
          </a:p>
        </p:txBody>
      </p:sp>
    </p:spTree>
    <p:extLst>
      <p:ext uri="{BB962C8B-B14F-4D97-AF65-F5344CB8AC3E}">
        <p14:creationId xmlns:p14="http://schemas.microsoft.com/office/powerpoint/2010/main" val="11272409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p>
          <a:p>
            <a:pPr marL="0" indent="0">
              <a:buNone/>
            </a:pPr>
            <a:endParaRPr lang="en-US" dirty="0" smtClean="0"/>
          </a:p>
          <a:p>
            <a:pPr marL="0" indent="0">
              <a:buNone/>
            </a:pPr>
            <a:r>
              <a:rPr lang="en-US" dirty="0" smtClean="0"/>
              <a:t>				</a:t>
            </a:r>
          </a:p>
          <a:p>
            <a:pPr marL="0" indent="0">
              <a:buNone/>
            </a:pPr>
            <a:endParaRPr lang="en-US" dirty="0"/>
          </a:p>
          <a:p>
            <a:pPr marL="0" indent="0">
              <a:buNone/>
            </a:pPr>
            <a:r>
              <a:rPr lang="en-US" dirty="0"/>
              <a:t>regarding his Son, who as to his human nature was a descendant of David</a:t>
            </a:r>
          </a:p>
        </p:txBody>
      </p:sp>
    </p:spTree>
    <p:extLst>
      <p:ext uri="{BB962C8B-B14F-4D97-AF65-F5344CB8AC3E}">
        <p14:creationId xmlns:p14="http://schemas.microsoft.com/office/powerpoint/2010/main" val="11827720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l-GR" dirty="0" smtClean="0"/>
              <a:t>κατά σάρξ</a:t>
            </a:r>
            <a:endParaRPr lang="en-US" dirty="0" smtClean="0"/>
          </a:p>
          <a:p>
            <a:pPr marL="0" indent="0">
              <a:buNone/>
            </a:pPr>
            <a:r>
              <a:rPr lang="en-US" dirty="0" smtClean="0"/>
              <a:t>				(kata sarx)</a:t>
            </a:r>
          </a:p>
          <a:p>
            <a:pPr marL="0" indent="0">
              <a:buNone/>
            </a:pPr>
            <a:endParaRPr lang="en-US" dirty="0"/>
          </a:p>
          <a:p>
            <a:pPr marL="0" indent="0">
              <a:buNone/>
            </a:pPr>
            <a:r>
              <a:rPr lang="en-US" dirty="0"/>
              <a:t>regarding his Son, who as to his human nature was a descendant of David</a:t>
            </a:r>
          </a:p>
        </p:txBody>
      </p:sp>
      <p:sp>
        <p:nvSpPr>
          <p:cNvPr id="4" name="Oval 3"/>
          <p:cNvSpPr/>
          <p:nvPr/>
        </p:nvSpPr>
        <p:spPr>
          <a:xfrm>
            <a:off x="3940233" y="2044930"/>
            <a:ext cx="2294312" cy="151291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55869" y="4039985"/>
            <a:ext cx="3906982" cy="448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5"/>
          </p:cNvCxnSpPr>
          <p:nvPr/>
        </p:nvCxnSpPr>
        <p:spPr>
          <a:xfrm flipH="1" flipV="1">
            <a:off x="5898551" y="3336285"/>
            <a:ext cx="410809" cy="70370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42394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a:t>
            </a:r>
            <a:r>
              <a:rPr lang="en-US" dirty="0" err="1" smtClean="0"/>
              <a:t>Corintians</a:t>
            </a:r>
            <a:r>
              <a:rPr lang="en-US" dirty="0" smtClean="0"/>
              <a:t> 1:26</a:t>
            </a:r>
            <a:endParaRPr lang="en-US" dirty="0"/>
          </a:p>
        </p:txBody>
      </p:sp>
      <p:sp>
        <p:nvSpPr>
          <p:cNvPr id="3" name="Content Placeholder 2"/>
          <p:cNvSpPr>
            <a:spLocks noGrp="1"/>
          </p:cNvSpPr>
          <p:nvPr>
            <p:ph idx="1"/>
          </p:nvPr>
        </p:nvSpPr>
        <p:spPr/>
        <p:txBody>
          <a:bodyPr>
            <a:normAutofit fontScale="92500" lnSpcReduction="20000"/>
          </a:bodyPr>
          <a:lstStyle/>
          <a:p>
            <a:endParaRPr lang="en-US" dirty="0" smtClean="0"/>
          </a:p>
          <a:p>
            <a:pPr marL="0" indent="0">
              <a:buNone/>
            </a:pPr>
            <a:r>
              <a:rPr lang="en-US" dirty="0" smtClean="0"/>
              <a:t>				</a:t>
            </a:r>
            <a:r>
              <a:rPr lang="el-GR" dirty="0"/>
              <a:t>κατά σάρξ</a:t>
            </a:r>
            <a:endParaRPr lang="en-US" dirty="0"/>
          </a:p>
          <a:p>
            <a:pPr marL="0" indent="0">
              <a:buNone/>
            </a:pPr>
            <a:r>
              <a:rPr lang="en-US" dirty="0"/>
              <a:t>				(kata sarx)</a:t>
            </a:r>
          </a:p>
          <a:p>
            <a:pPr marL="0" indent="0">
              <a:buNone/>
            </a:pPr>
            <a:endParaRPr lang="en-US" dirty="0" smtClean="0"/>
          </a:p>
          <a:p>
            <a:endParaRPr lang="en-US" dirty="0"/>
          </a:p>
          <a:p>
            <a:pPr marL="0" indent="0">
              <a:buNone/>
            </a:pPr>
            <a:r>
              <a:rPr lang="en-US" dirty="0"/>
              <a:t>Brothers, think of what you were when you were called. </a:t>
            </a:r>
            <a:endParaRPr lang="en-US" dirty="0" smtClean="0"/>
          </a:p>
          <a:p>
            <a:pPr marL="0" indent="0">
              <a:buNone/>
            </a:pPr>
            <a:r>
              <a:rPr lang="en-US" dirty="0" smtClean="0"/>
              <a:t>Not </a:t>
            </a:r>
            <a:r>
              <a:rPr lang="en-US" dirty="0"/>
              <a:t>many of you were wise by human standards; not many were influential; not many were of noble birth.</a:t>
            </a:r>
          </a:p>
          <a:p>
            <a:pPr marL="0" indent="0">
              <a:buNone/>
            </a:pPr>
            <a:endParaRPr lang="en-US" dirty="0"/>
          </a:p>
        </p:txBody>
      </p:sp>
      <p:sp>
        <p:nvSpPr>
          <p:cNvPr id="4" name="Oval 3"/>
          <p:cNvSpPr/>
          <p:nvPr/>
        </p:nvSpPr>
        <p:spPr>
          <a:xfrm>
            <a:off x="3906982" y="1778922"/>
            <a:ext cx="2294312" cy="151291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21382" y="4671753"/>
            <a:ext cx="3291840" cy="432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5"/>
          </p:cNvCxnSpPr>
          <p:nvPr/>
        </p:nvCxnSpPr>
        <p:spPr>
          <a:xfrm flipH="1" flipV="1">
            <a:off x="5865300" y="3070277"/>
            <a:ext cx="602002" cy="160147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38033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4:23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κατά σάρξ</a:t>
            </a:r>
            <a:endParaRPr lang="en-US" dirty="0"/>
          </a:p>
          <a:p>
            <a:pPr marL="0" indent="0">
              <a:buNone/>
            </a:pPr>
            <a:r>
              <a:rPr lang="en-US" dirty="0"/>
              <a:t>				(kata sarx)</a:t>
            </a:r>
          </a:p>
          <a:p>
            <a:pPr marL="0" indent="0">
              <a:buNone/>
            </a:pPr>
            <a:endParaRPr lang="en-US" dirty="0"/>
          </a:p>
          <a:p>
            <a:pPr marL="0" indent="0">
              <a:buNone/>
            </a:pPr>
            <a:r>
              <a:rPr lang="en-US" dirty="0"/>
              <a:t>His son by the slave woman was born </a:t>
            </a:r>
            <a:endParaRPr lang="en-US" dirty="0" smtClean="0"/>
          </a:p>
          <a:p>
            <a:pPr marL="0" indent="0">
              <a:buNone/>
            </a:pPr>
            <a:r>
              <a:rPr lang="en-US" dirty="0" smtClean="0"/>
              <a:t>in </a:t>
            </a:r>
            <a:r>
              <a:rPr lang="en-US" dirty="0"/>
              <a:t>the ordinary way; but his son by the free woman was born as the result of a promise. </a:t>
            </a:r>
          </a:p>
        </p:txBody>
      </p:sp>
      <p:sp>
        <p:nvSpPr>
          <p:cNvPr id="4" name="Oval 3"/>
          <p:cNvSpPr/>
          <p:nvPr/>
        </p:nvSpPr>
        <p:spPr>
          <a:xfrm>
            <a:off x="3890357" y="2044929"/>
            <a:ext cx="2294312" cy="151291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8764" y="4621876"/>
            <a:ext cx="3258589" cy="4655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2128059" y="3336284"/>
            <a:ext cx="2098292" cy="128559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38168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Matthew 1:1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a:t>
            </a:r>
            <a:r>
              <a:rPr lang="en-US" sz="4400" b="1" dirty="0" smtClean="0"/>
              <a:t> </a:t>
            </a:r>
            <a:r>
              <a:rPr lang="en-US" dirty="0" smtClean="0"/>
              <a:t>A </a:t>
            </a:r>
            <a:r>
              <a:rPr lang="en-US" dirty="0"/>
              <a:t>record of the genealogy of </a:t>
            </a:r>
            <a:r>
              <a:rPr lang="en-US" b="1" dirty="0">
                <a:solidFill>
                  <a:schemeClr val="accent6">
                    <a:lumMod val="75000"/>
                  </a:schemeClr>
                </a:solidFill>
              </a:rPr>
              <a:t>Jesus Christ the son of David</a:t>
            </a:r>
            <a:r>
              <a:rPr lang="en-US" dirty="0"/>
              <a:t>, the son of Abraham: </a:t>
            </a:r>
          </a:p>
          <a:p>
            <a:pPr marL="0" indent="0">
              <a:buNone/>
            </a:pPr>
            <a:endParaRPr lang="en-US" dirty="0"/>
          </a:p>
        </p:txBody>
      </p:sp>
    </p:spTree>
    <p:extLst>
      <p:ext uri="{BB962C8B-B14F-4D97-AF65-F5344CB8AC3E}">
        <p14:creationId xmlns:p14="http://schemas.microsoft.com/office/powerpoint/2010/main" val="27569764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4:4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4 </a:t>
            </a:r>
            <a:r>
              <a:rPr lang="en-US" dirty="0"/>
              <a:t>But when the time had fully come, God sent his Son, </a:t>
            </a:r>
            <a:r>
              <a:rPr lang="en-US" b="1" dirty="0">
                <a:solidFill>
                  <a:schemeClr val="accent6">
                    <a:lumMod val="75000"/>
                  </a:schemeClr>
                </a:solidFill>
              </a:rPr>
              <a:t>born of a woman</a:t>
            </a:r>
            <a:r>
              <a:rPr lang="en-US" dirty="0"/>
              <a:t>, born under law,</a:t>
            </a:r>
          </a:p>
          <a:p>
            <a:pPr marL="0" indent="0">
              <a:buNone/>
            </a:pPr>
            <a:endParaRPr lang="en-US" dirty="0"/>
          </a:p>
        </p:txBody>
      </p:sp>
    </p:spTree>
    <p:extLst>
      <p:ext uri="{BB962C8B-B14F-4D97-AF65-F5344CB8AC3E}">
        <p14:creationId xmlns:p14="http://schemas.microsoft.com/office/powerpoint/2010/main" val="21209194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p>
          <a:p>
            <a:pPr marL="0" indent="0">
              <a:buNone/>
            </a:pPr>
            <a:endParaRPr lang="en-US" dirty="0" smtClean="0"/>
          </a:p>
          <a:p>
            <a:pPr marL="0" indent="0">
              <a:buNone/>
            </a:pPr>
            <a:r>
              <a:rPr lang="en-US" dirty="0" smtClean="0"/>
              <a:t>and </a:t>
            </a:r>
            <a:r>
              <a:rPr lang="en-US" dirty="0"/>
              <a:t>who through the Spirit of holiness was declared with power to be the Son of God by his resurrection from the dead: Jesus Christ our Lord.</a:t>
            </a:r>
          </a:p>
          <a:p>
            <a:pPr marL="0" indent="0">
              <a:buNone/>
            </a:pPr>
            <a:endParaRPr lang="en-US" dirty="0"/>
          </a:p>
        </p:txBody>
      </p:sp>
    </p:spTree>
    <p:extLst>
      <p:ext uri="{BB962C8B-B14F-4D97-AF65-F5344CB8AC3E}">
        <p14:creationId xmlns:p14="http://schemas.microsoft.com/office/powerpoint/2010/main" val="33949714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l-GR" dirty="0"/>
              <a:t>κατα</a:t>
            </a:r>
            <a:r>
              <a:rPr lang="en-US" dirty="0"/>
              <a:t>́ </a:t>
            </a:r>
            <a:r>
              <a:rPr lang="el-GR" dirty="0"/>
              <a:t>πνευ</a:t>
            </a:r>
            <a:r>
              <a:rPr lang="en-US" dirty="0"/>
              <a:t>͂</a:t>
            </a:r>
            <a:r>
              <a:rPr lang="el-GR" dirty="0"/>
              <a:t>μα α</a:t>
            </a:r>
            <a:r>
              <a:rPr lang="en-US" dirty="0"/>
              <a:t>̔</a:t>
            </a:r>
            <a:r>
              <a:rPr lang="el-GR" dirty="0"/>
              <a:t>γιωσυ</a:t>
            </a:r>
            <a:r>
              <a:rPr lang="en-US" dirty="0"/>
              <a:t>́</a:t>
            </a:r>
            <a:r>
              <a:rPr lang="el-GR" dirty="0"/>
              <a:t>νη</a:t>
            </a:r>
            <a:endParaRPr lang="en-US" dirty="0"/>
          </a:p>
          <a:p>
            <a:pPr marL="0" indent="0">
              <a:buNone/>
            </a:pPr>
            <a:r>
              <a:rPr lang="en-US" dirty="0" smtClean="0"/>
              <a:t>			(kata </a:t>
            </a:r>
            <a:r>
              <a:rPr lang="en-US" dirty="0" err="1" smtClean="0"/>
              <a:t>pneuma</a:t>
            </a:r>
            <a:r>
              <a:rPr lang="en-US" dirty="0" smtClean="0"/>
              <a:t> </a:t>
            </a:r>
            <a:r>
              <a:rPr lang="en-US" dirty="0" err="1" smtClean="0"/>
              <a:t>hagi</a:t>
            </a:r>
            <a:r>
              <a:rPr lang="en-US" dirty="0" err="1"/>
              <a:t>ō</a:t>
            </a:r>
            <a:r>
              <a:rPr lang="en-US" dirty="0" err="1" smtClean="0"/>
              <a:t>sunē</a:t>
            </a:r>
            <a:r>
              <a:rPr lang="en-US" dirty="0" smtClean="0"/>
              <a:t>)</a:t>
            </a:r>
          </a:p>
          <a:p>
            <a:pPr marL="0" indent="0">
              <a:buNone/>
            </a:pPr>
            <a:endParaRPr lang="en-US" dirty="0"/>
          </a:p>
          <a:p>
            <a:pPr marL="0" indent="0">
              <a:buNone/>
            </a:pPr>
            <a:r>
              <a:rPr lang="en-US" dirty="0"/>
              <a:t>and who through the Spirit of holiness was declared with power to be the Son of God by his resurrection from the dead: Jesus Christ our Lord.</a:t>
            </a:r>
          </a:p>
          <a:p>
            <a:pPr marL="0" indent="0">
              <a:buNone/>
            </a:pPr>
            <a:endParaRPr lang="en-US" dirty="0"/>
          </a:p>
        </p:txBody>
      </p:sp>
      <p:sp>
        <p:nvSpPr>
          <p:cNvPr id="4" name="Rounded Rectangle 3"/>
          <p:cNvSpPr/>
          <p:nvPr/>
        </p:nvSpPr>
        <p:spPr>
          <a:xfrm>
            <a:off x="3192087" y="2211185"/>
            <a:ext cx="4405746" cy="12302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11680" y="4039985"/>
            <a:ext cx="4921135" cy="4655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2"/>
          </p:cNvCxnSpPr>
          <p:nvPr/>
        </p:nvCxnSpPr>
        <p:spPr>
          <a:xfrm flipV="1">
            <a:off x="4472248" y="3441469"/>
            <a:ext cx="922712" cy="59851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0285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4:30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πνεῦμα ἅγιος</a:t>
            </a:r>
            <a:endParaRPr lang="en-US" dirty="0"/>
          </a:p>
          <a:p>
            <a:pPr marL="0" indent="0">
              <a:buNone/>
            </a:pPr>
            <a:r>
              <a:rPr lang="el-GR" dirty="0" smtClean="0"/>
              <a:t>				</a:t>
            </a:r>
            <a:r>
              <a:rPr lang="en-US" dirty="0" smtClean="0"/>
              <a:t>(</a:t>
            </a:r>
            <a:r>
              <a:rPr lang="en-US" dirty="0" err="1" smtClean="0"/>
              <a:t>pneuma</a:t>
            </a:r>
            <a:r>
              <a:rPr lang="en-US" dirty="0" smtClean="0"/>
              <a:t> </a:t>
            </a:r>
            <a:r>
              <a:rPr lang="en-US" dirty="0" err="1" smtClean="0"/>
              <a:t>hagios</a:t>
            </a:r>
            <a:r>
              <a:rPr lang="en-US" dirty="0" smtClean="0"/>
              <a:t>) </a:t>
            </a:r>
          </a:p>
          <a:p>
            <a:pPr marL="0" indent="0">
              <a:buNone/>
            </a:pPr>
            <a:endParaRPr lang="en-US" dirty="0"/>
          </a:p>
          <a:p>
            <a:r>
              <a:rPr lang="en-US" dirty="0"/>
              <a:t>And do not grieve the Holy Spirit of God, with whom you were sealed for the day of redemption</a:t>
            </a:r>
            <a:r>
              <a:rPr lang="en-US" dirty="0" smtClean="0"/>
              <a:t>.</a:t>
            </a:r>
            <a:endParaRPr lang="en-US" dirty="0"/>
          </a:p>
        </p:txBody>
      </p:sp>
      <p:sp>
        <p:nvSpPr>
          <p:cNvPr id="5" name="Oval 4"/>
          <p:cNvSpPr/>
          <p:nvPr/>
        </p:nvSpPr>
        <p:spPr>
          <a:xfrm>
            <a:off x="3890356" y="1945179"/>
            <a:ext cx="3358342" cy="17789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488873" y="3940234"/>
            <a:ext cx="1878676" cy="5985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stCxn id="6" idx="0"/>
            <a:endCxn id="5" idx="4"/>
          </p:cNvCxnSpPr>
          <p:nvPr/>
        </p:nvCxnSpPr>
        <p:spPr>
          <a:xfrm flipV="1">
            <a:off x="5428211" y="3724103"/>
            <a:ext cx="141316" cy="21613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84072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1:1-7</a:t>
            </a:r>
          </a:p>
        </p:txBody>
      </p:sp>
      <p:sp>
        <p:nvSpPr>
          <p:cNvPr id="3" name="Content Placeholder 2"/>
          <p:cNvSpPr>
            <a:spLocks noGrp="1"/>
          </p:cNvSpPr>
          <p:nvPr>
            <p:ph idx="1"/>
          </p:nvPr>
        </p:nvSpPr>
        <p:spPr/>
        <p:txBody>
          <a:bodyPr>
            <a:normAutofit/>
          </a:bodyPr>
          <a:lstStyle/>
          <a:p>
            <a:pPr marL="0" indent="0">
              <a:buNone/>
            </a:pPr>
            <a:r>
              <a:rPr lang="en-US" baseline="30000" dirty="0" smtClean="0"/>
              <a:t>4 </a:t>
            </a:r>
            <a:r>
              <a:rPr lang="en-US" dirty="0"/>
              <a:t>and who through the Spirit of holiness was declared with power to be the Son of God by his resurrection from the dead: Jesus Christ our Lord</a:t>
            </a:r>
            <a:r>
              <a:rPr lang="en-US" dirty="0" smtClean="0"/>
              <a:t>.</a:t>
            </a:r>
          </a:p>
          <a:p>
            <a:pPr marL="0" indent="0">
              <a:buNone/>
            </a:pPr>
            <a:r>
              <a:rPr lang="en-US" baseline="30000" dirty="0"/>
              <a:t>5</a:t>
            </a:r>
            <a:r>
              <a:rPr lang="en-US" dirty="0"/>
              <a:t> Through him and for his name’s sake, we received grace and apostleship to call people from among all the Gentiles to the obedience that comes from faith. </a:t>
            </a:r>
          </a:p>
          <a:p>
            <a:pPr marL="0" indent="0">
              <a:buNone/>
            </a:pPr>
            <a:endParaRPr lang="en-US" sz="3600" dirty="0"/>
          </a:p>
          <a:p>
            <a:endParaRPr lang="en-US" dirty="0"/>
          </a:p>
        </p:txBody>
      </p:sp>
    </p:spTree>
    <p:extLst>
      <p:ext uri="{BB962C8B-B14F-4D97-AF65-F5344CB8AC3E}">
        <p14:creationId xmlns:p14="http://schemas.microsoft.com/office/powerpoint/2010/main" val="22842147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l-GR" dirty="0" smtClean="0"/>
              <a:t>ὁρίζω</a:t>
            </a:r>
            <a:endParaRPr lang="en-US" dirty="0" smtClean="0"/>
          </a:p>
          <a:p>
            <a:pPr marL="0" indent="0">
              <a:buNone/>
            </a:pPr>
            <a:r>
              <a:rPr lang="el-GR" dirty="0" smtClean="0"/>
              <a:t>			</a:t>
            </a:r>
            <a:r>
              <a:rPr lang="en-US" dirty="0" smtClean="0"/>
              <a:t>	(</a:t>
            </a:r>
            <a:r>
              <a:rPr lang="en-US" dirty="0" err="1" smtClean="0"/>
              <a:t>horiz</a:t>
            </a:r>
            <a:r>
              <a:rPr lang="en-US" dirty="0" err="1"/>
              <a:t>ō</a:t>
            </a:r>
            <a:r>
              <a:rPr lang="en-US" dirty="0" smtClean="0"/>
              <a:t>)</a:t>
            </a:r>
            <a:endParaRPr lang="en-US" dirty="0"/>
          </a:p>
          <a:p>
            <a:pPr marL="0" indent="0">
              <a:buNone/>
            </a:pPr>
            <a:endParaRPr lang="en-US" dirty="0"/>
          </a:p>
          <a:p>
            <a:pPr marL="0" indent="0">
              <a:buNone/>
            </a:pPr>
            <a:r>
              <a:rPr lang="en-US" dirty="0"/>
              <a:t>and who through the Spirit of holiness was declared with power to be the Son of God by his resurrection from the dead: Jesus Christ our Lord.</a:t>
            </a:r>
          </a:p>
          <a:p>
            <a:pPr marL="0" indent="0">
              <a:buNone/>
            </a:pPr>
            <a:endParaRPr lang="en-US" dirty="0"/>
          </a:p>
        </p:txBody>
      </p:sp>
      <p:sp>
        <p:nvSpPr>
          <p:cNvPr id="6" name="Oval 5"/>
          <p:cNvSpPr/>
          <p:nvPr/>
        </p:nvSpPr>
        <p:spPr>
          <a:xfrm>
            <a:off x="3740728" y="2177934"/>
            <a:ext cx="1995054" cy="13300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48887" y="4455622"/>
            <a:ext cx="1612669" cy="58189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a:stCxn id="7" idx="7"/>
            <a:endCxn id="6" idx="3"/>
          </p:cNvCxnSpPr>
          <p:nvPr/>
        </p:nvCxnSpPr>
        <p:spPr>
          <a:xfrm flipV="1">
            <a:off x="1825386" y="3313191"/>
            <a:ext cx="2207511" cy="122764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6360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22:22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ὁρίζω</a:t>
            </a:r>
            <a:endParaRPr lang="en-US" dirty="0"/>
          </a:p>
          <a:p>
            <a:pPr marL="0" indent="0">
              <a:buNone/>
            </a:pPr>
            <a:r>
              <a:rPr lang="el-GR" dirty="0"/>
              <a:t>			</a:t>
            </a:r>
            <a:r>
              <a:rPr lang="en-US" dirty="0"/>
              <a:t>	(</a:t>
            </a:r>
            <a:r>
              <a:rPr lang="en-US" dirty="0" err="1"/>
              <a:t>horizō</a:t>
            </a:r>
            <a:r>
              <a:rPr lang="en-US" dirty="0"/>
              <a:t>)</a:t>
            </a:r>
          </a:p>
          <a:p>
            <a:pPr marL="0" indent="0">
              <a:buNone/>
            </a:pPr>
            <a:endParaRPr lang="en-US" dirty="0"/>
          </a:p>
          <a:p>
            <a:pPr marL="0" indent="0">
              <a:buNone/>
            </a:pPr>
            <a:r>
              <a:rPr lang="en-US" dirty="0">
                <a:solidFill>
                  <a:srgbClr val="FF0000"/>
                </a:solidFill>
              </a:rPr>
              <a:t>The Son of Man will go as it has been decreed, but woe to that man who betrays him</a:t>
            </a:r>
            <a:r>
              <a:rPr lang="en-US" dirty="0" smtClean="0">
                <a:solidFill>
                  <a:srgbClr val="FF0000"/>
                </a:solidFill>
              </a:rPr>
              <a:t>.</a:t>
            </a:r>
            <a:endParaRPr lang="en-US" dirty="0">
              <a:solidFill>
                <a:srgbClr val="FF0000"/>
              </a:solidFill>
            </a:endParaRPr>
          </a:p>
          <a:p>
            <a:pPr marL="0" indent="0">
              <a:buNone/>
            </a:pPr>
            <a:endParaRPr lang="en-US" dirty="0"/>
          </a:p>
        </p:txBody>
      </p:sp>
      <p:sp>
        <p:nvSpPr>
          <p:cNvPr id="4" name="Oval 3"/>
          <p:cNvSpPr/>
          <p:nvPr/>
        </p:nvSpPr>
        <p:spPr>
          <a:xfrm>
            <a:off x="3740728" y="2177934"/>
            <a:ext cx="1995054" cy="13300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683433" y="3940233"/>
            <a:ext cx="1512916" cy="6483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1"/>
            <a:endCxn id="4" idx="5"/>
          </p:cNvCxnSpPr>
          <p:nvPr/>
        </p:nvCxnSpPr>
        <p:spPr>
          <a:xfrm flipH="1" flipV="1">
            <a:off x="5443613" y="3313191"/>
            <a:ext cx="1461381" cy="72199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8260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17:26</a:t>
            </a:r>
            <a:endParaRPr lang="en-US" dirty="0"/>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r>
              <a:rPr lang="en-US" dirty="0" smtClean="0"/>
              <a:t>				</a:t>
            </a:r>
            <a:r>
              <a:rPr lang="el-GR" dirty="0"/>
              <a:t>ὁρίζω</a:t>
            </a:r>
            <a:endParaRPr lang="en-US" dirty="0"/>
          </a:p>
          <a:p>
            <a:pPr marL="0" indent="0">
              <a:buNone/>
            </a:pPr>
            <a:r>
              <a:rPr lang="el-GR" dirty="0"/>
              <a:t>			</a:t>
            </a:r>
            <a:r>
              <a:rPr lang="en-US" dirty="0"/>
              <a:t>	(</a:t>
            </a:r>
            <a:r>
              <a:rPr lang="en-US" dirty="0" err="1"/>
              <a:t>horizō</a:t>
            </a:r>
            <a:r>
              <a:rPr lang="en-US" dirty="0"/>
              <a:t>)</a:t>
            </a:r>
          </a:p>
          <a:p>
            <a:pPr marL="0" indent="0">
              <a:buNone/>
            </a:pPr>
            <a:endParaRPr lang="en-US" dirty="0" smtClean="0"/>
          </a:p>
          <a:p>
            <a:pPr marL="0" indent="0">
              <a:buNone/>
            </a:pPr>
            <a:r>
              <a:rPr lang="en-US" dirty="0"/>
              <a:t>From one man he made every nation of men, that they should inhabit the whole earth; and he determined the times set for them and the exact places where they should live</a:t>
            </a:r>
            <a:r>
              <a:rPr lang="en-US" dirty="0" smtClean="0"/>
              <a:t>.</a:t>
            </a:r>
            <a:endParaRPr lang="en-US" dirty="0"/>
          </a:p>
        </p:txBody>
      </p:sp>
      <p:sp>
        <p:nvSpPr>
          <p:cNvPr id="4" name="Oval 3"/>
          <p:cNvSpPr/>
          <p:nvPr/>
        </p:nvSpPr>
        <p:spPr>
          <a:xfrm>
            <a:off x="3740728" y="2177934"/>
            <a:ext cx="1995054" cy="13300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8764" y="4971011"/>
            <a:ext cx="2028305" cy="4821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1512917" y="3313191"/>
            <a:ext cx="2519980" cy="165782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953189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l-GR" dirty="0" smtClean="0"/>
              <a:t>δύναμις</a:t>
            </a:r>
            <a:r>
              <a:rPr lang="en-US" dirty="0" smtClean="0"/>
              <a:t>			</a:t>
            </a:r>
          </a:p>
          <a:p>
            <a:pPr marL="0" indent="0">
              <a:buNone/>
            </a:pPr>
            <a:r>
              <a:rPr lang="el-GR" dirty="0" smtClean="0"/>
              <a:t>				</a:t>
            </a:r>
            <a:r>
              <a:rPr lang="en-US" dirty="0" smtClean="0"/>
              <a:t>(</a:t>
            </a:r>
            <a:r>
              <a:rPr lang="en-US" dirty="0" err="1" smtClean="0"/>
              <a:t>dynamis</a:t>
            </a:r>
            <a:r>
              <a:rPr lang="en-US" dirty="0" smtClean="0"/>
              <a:t>)</a:t>
            </a:r>
            <a:endParaRPr lang="en-US" dirty="0"/>
          </a:p>
          <a:p>
            <a:pPr marL="0" indent="0">
              <a:buNone/>
            </a:pPr>
            <a:endParaRPr lang="en-US" dirty="0"/>
          </a:p>
          <a:p>
            <a:pPr marL="0" indent="0">
              <a:buNone/>
            </a:pPr>
            <a:r>
              <a:rPr lang="en-US" dirty="0"/>
              <a:t>and who through the Spirit of holiness was declared with power to be the Son of God by his resurrection from the dead: Jesus Christ our Lord.</a:t>
            </a:r>
          </a:p>
          <a:p>
            <a:pPr marL="0" indent="0">
              <a:buNone/>
            </a:pPr>
            <a:endParaRPr lang="en-US" dirty="0"/>
          </a:p>
        </p:txBody>
      </p:sp>
      <p:sp>
        <p:nvSpPr>
          <p:cNvPr id="4" name="Oval 3"/>
          <p:cNvSpPr/>
          <p:nvPr/>
        </p:nvSpPr>
        <p:spPr>
          <a:xfrm>
            <a:off x="3807229" y="2061556"/>
            <a:ext cx="2360815" cy="157941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826327" y="4472248"/>
            <a:ext cx="1147157" cy="56526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0"/>
            <a:endCxn id="4" idx="3"/>
          </p:cNvCxnSpPr>
          <p:nvPr/>
        </p:nvCxnSpPr>
        <p:spPr>
          <a:xfrm flipV="1">
            <a:off x="3399906" y="3409674"/>
            <a:ext cx="753056" cy="106257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53913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24:30</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marL="0" indent="0">
              <a:buNone/>
            </a:pPr>
            <a:r>
              <a:rPr lang="en-US" dirty="0" smtClean="0"/>
              <a:t>				</a:t>
            </a:r>
            <a:r>
              <a:rPr lang="el-GR" dirty="0"/>
              <a:t>δύναμις</a:t>
            </a:r>
            <a:r>
              <a:rPr lang="en-US" dirty="0"/>
              <a:t>			</a:t>
            </a:r>
          </a:p>
          <a:p>
            <a:pPr marL="0" indent="0">
              <a:buNone/>
            </a:pPr>
            <a:r>
              <a:rPr lang="el-GR" dirty="0"/>
              <a:t>				</a:t>
            </a:r>
            <a:r>
              <a:rPr lang="en-US" dirty="0"/>
              <a:t>(</a:t>
            </a:r>
            <a:r>
              <a:rPr lang="en-US" dirty="0" err="1"/>
              <a:t>dynamis</a:t>
            </a:r>
            <a:r>
              <a:rPr lang="en-US" dirty="0"/>
              <a:t>)</a:t>
            </a:r>
          </a:p>
          <a:p>
            <a:pPr marL="0" indent="0">
              <a:buNone/>
            </a:pPr>
            <a:endParaRPr lang="en-US" dirty="0"/>
          </a:p>
          <a:p>
            <a:r>
              <a:rPr lang="en-US" dirty="0">
                <a:solidFill>
                  <a:srgbClr val="FF0000"/>
                </a:solidFill>
              </a:rPr>
              <a:t>At that time the sign of the Son of Man will appear in the sky, and all the nations of the earth will mourn. They will see the Son of Man coming on the clouds of the sky, with power and great glory</a:t>
            </a:r>
            <a:r>
              <a:rPr lang="en-US" dirty="0" smtClean="0">
                <a:solidFill>
                  <a:srgbClr val="FF0000"/>
                </a:solidFill>
              </a:rPr>
              <a:t>.</a:t>
            </a:r>
            <a:endParaRPr lang="en-US" dirty="0">
              <a:solidFill>
                <a:srgbClr val="FF0000"/>
              </a:solidFill>
            </a:endParaRPr>
          </a:p>
        </p:txBody>
      </p:sp>
      <p:sp>
        <p:nvSpPr>
          <p:cNvPr id="4" name="Oval 3"/>
          <p:cNvSpPr/>
          <p:nvPr/>
        </p:nvSpPr>
        <p:spPr>
          <a:xfrm>
            <a:off x="3773978" y="1862051"/>
            <a:ext cx="2360815" cy="157941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419898" y="4854633"/>
            <a:ext cx="1147156" cy="5486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4"/>
          </p:cNvCxnSpPr>
          <p:nvPr/>
        </p:nvCxnSpPr>
        <p:spPr>
          <a:xfrm flipH="1" flipV="1">
            <a:off x="4954386" y="3441470"/>
            <a:ext cx="1039090" cy="141316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510135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12:9</a:t>
            </a:r>
            <a:endParaRPr lang="en-US"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smtClean="0"/>
              <a:t>				</a:t>
            </a:r>
            <a:r>
              <a:rPr lang="el-GR" dirty="0"/>
              <a:t>δύναμις</a:t>
            </a:r>
            <a:r>
              <a:rPr lang="en-US" dirty="0"/>
              <a:t>			</a:t>
            </a:r>
          </a:p>
          <a:p>
            <a:pPr marL="0" indent="0">
              <a:buNone/>
            </a:pPr>
            <a:r>
              <a:rPr lang="el-GR" dirty="0"/>
              <a:t>				</a:t>
            </a:r>
            <a:r>
              <a:rPr lang="en-US" dirty="0"/>
              <a:t>(</a:t>
            </a:r>
            <a:r>
              <a:rPr lang="en-US" dirty="0" err="1"/>
              <a:t>dynamis</a:t>
            </a:r>
            <a:r>
              <a:rPr lang="en-US" dirty="0"/>
              <a:t>)</a:t>
            </a:r>
          </a:p>
          <a:p>
            <a:pPr marL="0" indent="0">
              <a:buNone/>
            </a:pPr>
            <a:endParaRPr lang="en-US" dirty="0"/>
          </a:p>
          <a:p>
            <a:r>
              <a:rPr lang="en-US" dirty="0"/>
              <a:t>But he said to me, “</a:t>
            </a:r>
            <a:r>
              <a:rPr lang="en-US" dirty="0">
                <a:solidFill>
                  <a:srgbClr val="FF0000"/>
                </a:solidFill>
              </a:rPr>
              <a:t>My grace is sufficient for you, for my power is made perfect in weakness</a:t>
            </a:r>
            <a:r>
              <a:rPr lang="en-US" dirty="0" smtClean="0">
                <a:solidFill>
                  <a:srgbClr val="FF0000"/>
                </a:solidFill>
              </a:rPr>
              <a:t>.</a:t>
            </a:r>
            <a:r>
              <a:rPr lang="en-US" dirty="0" smtClean="0"/>
              <a:t>”</a:t>
            </a:r>
            <a:endParaRPr lang="en-US" dirty="0"/>
          </a:p>
          <a:p>
            <a:pPr marL="0" indent="0">
              <a:buNone/>
            </a:pPr>
            <a:endParaRPr lang="en-US" dirty="0"/>
          </a:p>
        </p:txBody>
      </p:sp>
      <p:sp>
        <p:nvSpPr>
          <p:cNvPr id="4" name="Oval 3"/>
          <p:cNvSpPr/>
          <p:nvPr/>
        </p:nvSpPr>
        <p:spPr>
          <a:xfrm>
            <a:off x="3773978" y="2061557"/>
            <a:ext cx="2360815" cy="157941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793076" y="4455622"/>
            <a:ext cx="1163782" cy="5985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3"/>
          </p:cNvCxnSpPr>
          <p:nvPr/>
        </p:nvCxnSpPr>
        <p:spPr>
          <a:xfrm flipV="1">
            <a:off x="3374967" y="3409675"/>
            <a:ext cx="744744" cy="104594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91158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1:4</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ἀνάστασις νεκρός</a:t>
            </a:r>
            <a:r>
              <a:rPr lang="en-US" dirty="0" smtClean="0"/>
              <a:t>		</a:t>
            </a:r>
            <a:r>
              <a:rPr lang="el-GR" dirty="0" smtClean="0"/>
              <a:t>			</a:t>
            </a:r>
            <a:r>
              <a:rPr lang="en-US" dirty="0" smtClean="0"/>
              <a:t>(</a:t>
            </a:r>
            <a:r>
              <a:rPr lang="en-US" dirty="0" err="1" smtClean="0"/>
              <a:t>anastasis</a:t>
            </a:r>
            <a:r>
              <a:rPr lang="en-US" dirty="0" smtClean="0"/>
              <a:t> </a:t>
            </a:r>
            <a:r>
              <a:rPr lang="en-US" dirty="0" err="1" smtClean="0"/>
              <a:t>nekros</a:t>
            </a:r>
            <a:r>
              <a:rPr lang="en-US" dirty="0" smtClean="0"/>
              <a:t>)	</a:t>
            </a:r>
          </a:p>
          <a:p>
            <a:pPr marL="0" indent="0">
              <a:buNone/>
            </a:pPr>
            <a:endParaRPr lang="en-US" dirty="0"/>
          </a:p>
          <a:p>
            <a:pPr marL="0" indent="0">
              <a:buNone/>
            </a:pPr>
            <a:endParaRPr lang="en-US" dirty="0"/>
          </a:p>
          <a:p>
            <a:pPr marL="0" indent="0">
              <a:buNone/>
            </a:pPr>
            <a:r>
              <a:rPr lang="en-US" dirty="0"/>
              <a:t>and who through the Spirit of holiness was declared with power to be the Son of God by his resurrection from the dead: Jesus Christ our Lord.</a:t>
            </a:r>
          </a:p>
          <a:p>
            <a:pPr marL="0" indent="0">
              <a:buNone/>
            </a:pPr>
            <a:endParaRPr lang="en-US" dirty="0"/>
          </a:p>
        </p:txBody>
      </p:sp>
      <p:sp>
        <p:nvSpPr>
          <p:cNvPr id="5" name="Rounded Rectangle 4"/>
          <p:cNvSpPr/>
          <p:nvPr/>
        </p:nvSpPr>
        <p:spPr>
          <a:xfrm>
            <a:off x="3142211" y="2061556"/>
            <a:ext cx="3325091" cy="119703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65513" y="5087389"/>
            <a:ext cx="4588625" cy="4488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stCxn id="6" idx="0"/>
            <a:endCxn id="5" idx="2"/>
          </p:cNvCxnSpPr>
          <p:nvPr/>
        </p:nvCxnSpPr>
        <p:spPr>
          <a:xfrm flipV="1">
            <a:off x="2759826" y="3258589"/>
            <a:ext cx="2044931" cy="182880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31970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15:12-14</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smtClean="0"/>
              <a:t>			</a:t>
            </a:r>
            <a:r>
              <a:rPr lang="el-GR" dirty="0"/>
              <a:t> </a:t>
            </a:r>
            <a:r>
              <a:rPr lang="el-GR" dirty="0" smtClean="0"/>
              <a:t>ἀ</a:t>
            </a:r>
            <a:r>
              <a:rPr lang="el-GR" dirty="0"/>
              <a:t>νάστασις νεκρός</a:t>
            </a:r>
            <a:r>
              <a:rPr lang="en-US" dirty="0"/>
              <a:t>		</a:t>
            </a:r>
            <a:r>
              <a:rPr lang="el-GR" dirty="0"/>
              <a:t>			</a:t>
            </a:r>
            <a:r>
              <a:rPr lang="en-US" dirty="0" smtClean="0"/>
              <a:t>(</a:t>
            </a:r>
            <a:r>
              <a:rPr lang="en-US" dirty="0" err="1"/>
              <a:t>anastasis</a:t>
            </a:r>
            <a:r>
              <a:rPr lang="en-US" dirty="0"/>
              <a:t> </a:t>
            </a:r>
            <a:r>
              <a:rPr lang="en-US" dirty="0" err="1"/>
              <a:t>nekros</a:t>
            </a:r>
            <a:r>
              <a:rPr lang="en-US" dirty="0" smtClean="0"/>
              <a:t>)</a:t>
            </a:r>
          </a:p>
          <a:p>
            <a:pPr marL="0" indent="0">
              <a:buNone/>
            </a:pPr>
            <a:endParaRPr lang="en-US" dirty="0"/>
          </a:p>
          <a:p>
            <a:pPr marL="0" indent="0">
              <a:buNone/>
            </a:pPr>
            <a:r>
              <a:rPr lang="en-US" baseline="30000" dirty="0" err="1" smtClean="0"/>
              <a:t>12</a:t>
            </a:r>
            <a:r>
              <a:rPr lang="en-US" dirty="0" err="1" smtClean="0"/>
              <a:t>But</a:t>
            </a:r>
            <a:r>
              <a:rPr lang="en-US" dirty="0" smtClean="0"/>
              <a:t> </a:t>
            </a:r>
            <a:r>
              <a:rPr lang="en-US" dirty="0"/>
              <a:t>if it is preached that Christ has been raised from the dead, how can some of you say that there is no resurrection of the dead? </a:t>
            </a:r>
            <a:r>
              <a:rPr lang="en-US" baseline="30000" dirty="0" err="1" smtClean="0"/>
              <a:t>13</a:t>
            </a:r>
            <a:r>
              <a:rPr lang="en-US" dirty="0" err="1" smtClean="0"/>
              <a:t>If</a:t>
            </a:r>
            <a:r>
              <a:rPr lang="en-US" dirty="0" smtClean="0"/>
              <a:t> </a:t>
            </a:r>
            <a:r>
              <a:rPr lang="en-US" dirty="0"/>
              <a:t>there is no resurrection of the dead, then not even Christ has been raised. </a:t>
            </a:r>
            <a:r>
              <a:rPr lang="en-US" baseline="30000" dirty="0" err="1" smtClean="0"/>
              <a:t>14</a:t>
            </a:r>
            <a:r>
              <a:rPr lang="en-US" dirty="0" err="1" smtClean="0"/>
              <a:t>And</a:t>
            </a:r>
            <a:r>
              <a:rPr lang="en-US" dirty="0" smtClean="0"/>
              <a:t> </a:t>
            </a:r>
            <a:r>
              <a:rPr lang="en-US" dirty="0"/>
              <a:t>if Christ has not been raised, our preaching is useless and so is your faith</a:t>
            </a:r>
            <a:r>
              <a:rPr lang="en-US" dirty="0" smtClean="0"/>
              <a:t>.</a:t>
            </a:r>
            <a:endParaRPr lang="en-US" dirty="0"/>
          </a:p>
        </p:txBody>
      </p:sp>
      <p:sp>
        <p:nvSpPr>
          <p:cNvPr id="4" name="Rounded Rectangle 3"/>
          <p:cNvSpPr/>
          <p:nvPr/>
        </p:nvSpPr>
        <p:spPr>
          <a:xfrm>
            <a:off x="3075709" y="1546167"/>
            <a:ext cx="3325091" cy="119703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296785" y="4139738"/>
            <a:ext cx="3873731" cy="432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501535" y="4624647"/>
            <a:ext cx="3873731" cy="4322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5" idx="0"/>
            <a:endCxn id="4" idx="2"/>
          </p:cNvCxnSpPr>
          <p:nvPr/>
        </p:nvCxnSpPr>
        <p:spPr>
          <a:xfrm flipV="1">
            <a:off x="3233651" y="2743200"/>
            <a:ext cx="1504604" cy="1396538"/>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2443942" y="2693324"/>
            <a:ext cx="5546175" cy="3635645"/>
          </a:xfrm>
          <a:custGeom>
            <a:avLst/>
            <a:gdLst>
              <a:gd name="connsiteX0" fmla="*/ 0 w 5546175"/>
              <a:gd name="connsiteY0" fmla="*/ 2360814 h 3635645"/>
              <a:gd name="connsiteX1" fmla="*/ 997527 w 5546175"/>
              <a:gd name="connsiteY1" fmla="*/ 3624349 h 3635645"/>
              <a:gd name="connsiteX2" fmla="*/ 5419898 w 5546175"/>
              <a:gd name="connsiteY2" fmla="*/ 1712421 h 3635645"/>
              <a:gd name="connsiteX3" fmla="*/ 3906982 w 5546175"/>
              <a:gd name="connsiteY3" fmla="*/ 0 h 3635645"/>
            </a:gdLst>
            <a:ahLst/>
            <a:cxnLst>
              <a:cxn ang="0">
                <a:pos x="connsiteX0" y="connsiteY0"/>
              </a:cxn>
              <a:cxn ang="0">
                <a:pos x="connsiteX1" y="connsiteY1"/>
              </a:cxn>
              <a:cxn ang="0">
                <a:pos x="connsiteX2" y="connsiteY2"/>
              </a:cxn>
              <a:cxn ang="0">
                <a:pos x="connsiteX3" y="connsiteY3"/>
              </a:cxn>
            </a:cxnLst>
            <a:rect l="l" t="t" r="r" b="b"/>
            <a:pathLst>
              <a:path w="5546175" h="3635645">
                <a:moveTo>
                  <a:pt x="0" y="2360814"/>
                </a:moveTo>
                <a:cubicBezTo>
                  <a:pt x="47105" y="3046614"/>
                  <a:pt x="94211" y="3732415"/>
                  <a:pt x="997527" y="3624349"/>
                </a:cubicBezTo>
                <a:cubicBezTo>
                  <a:pt x="1900843" y="3516284"/>
                  <a:pt x="4934989" y="2316479"/>
                  <a:pt x="5419898" y="1712421"/>
                </a:cubicBezTo>
                <a:cubicBezTo>
                  <a:pt x="5904807" y="1108363"/>
                  <a:pt x="4905894" y="554181"/>
                  <a:pt x="3906982"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02751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5:28-29</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marL="0" indent="0">
              <a:buNone/>
            </a:pPr>
            <a:r>
              <a:rPr lang="en-US" dirty="0" smtClean="0"/>
              <a:t>				</a:t>
            </a:r>
            <a:r>
              <a:rPr lang="el-GR" dirty="0"/>
              <a:t> ἀνάστασις</a:t>
            </a:r>
            <a:endParaRPr lang="en-US" dirty="0"/>
          </a:p>
          <a:p>
            <a:pPr marL="0" indent="0">
              <a:buNone/>
            </a:pPr>
            <a:r>
              <a:rPr lang="en-US" dirty="0" smtClean="0"/>
              <a:t>				(</a:t>
            </a:r>
            <a:r>
              <a:rPr lang="en-US" dirty="0" err="1" smtClean="0"/>
              <a:t>anastasis</a:t>
            </a:r>
            <a:r>
              <a:rPr lang="en-US" dirty="0" smtClean="0"/>
              <a:t>)</a:t>
            </a:r>
          </a:p>
          <a:p>
            <a:pPr marL="0" indent="0">
              <a:buNone/>
            </a:pPr>
            <a:endParaRPr lang="en-US" dirty="0"/>
          </a:p>
          <a:p>
            <a:pPr marL="0" indent="0">
              <a:buNone/>
            </a:pPr>
            <a:r>
              <a:rPr lang="en-US" sz="3500" baseline="30000" dirty="0" err="1" smtClean="0"/>
              <a:t>28</a:t>
            </a:r>
            <a:r>
              <a:rPr lang="en-US" sz="3500" dirty="0" err="1" smtClean="0">
                <a:solidFill>
                  <a:srgbClr val="FF0000"/>
                </a:solidFill>
              </a:rPr>
              <a:t>Do</a:t>
            </a:r>
            <a:r>
              <a:rPr lang="en-US" sz="3500" dirty="0" smtClean="0">
                <a:solidFill>
                  <a:srgbClr val="FF0000"/>
                </a:solidFill>
              </a:rPr>
              <a:t> </a:t>
            </a:r>
            <a:r>
              <a:rPr lang="en-US" sz="3500" dirty="0">
                <a:solidFill>
                  <a:srgbClr val="FF0000"/>
                </a:solidFill>
              </a:rPr>
              <a:t>not be amazed at this, for a time is coming when all who are in their graves will hear his voice </a:t>
            </a:r>
            <a:r>
              <a:rPr lang="en-US" sz="3500" baseline="30000" dirty="0" err="1" smtClean="0"/>
              <a:t>29</a:t>
            </a:r>
            <a:r>
              <a:rPr lang="en-US" sz="3500" dirty="0" err="1" smtClean="0">
                <a:solidFill>
                  <a:srgbClr val="FF0000"/>
                </a:solidFill>
              </a:rPr>
              <a:t>and</a:t>
            </a:r>
            <a:r>
              <a:rPr lang="en-US" sz="3500" dirty="0" smtClean="0">
                <a:solidFill>
                  <a:srgbClr val="FF0000"/>
                </a:solidFill>
              </a:rPr>
              <a:t> </a:t>
            </a:r>
            <a:r>
              <a:rPr lang="en-US" sz="3500" dirty="0">
                <a:solidFill>
                  <a:srgbClr val="FF0000"/>
                </a:solidFill>
              </a:rPr>
              <a:t>come out—those who have done good will rise to live, and </a:t>
            </a:r>
            <a:r>
              <a:rPr lang="en-US" sz="3500" dirty="0" smtClean="0">
                <a:solidFill>
                  <a:srgbClr val="FF0000"/>
                </a:solidFill>
              </a:rPr>
              <a:t>those who </a:t>
            </a:r>
            <a:r>
              <a:rPr lang="en-US" sz="3500" dirty="0">
                <a:solidFill>
                  <a:srgbClr val="FF0000"/>
                </a:solidFill>
              </a:rPr>
              <a:t>have done evil will rise to be condemned</a:t>
            </a:r>
            <a:r>
              <a:rPr lang="en-US" sz="3500" dirty="0" smtClean="0">
                <a:solidFill>
                  <a:srgbClr val="FF0000"/>
                </a:solidFill>
              </a:rPr>
              <a:t>.</a:t>
            </a:r>
            <a:endParaRPr lang="en-US" sz="3500" dirty="0">
              <a:solidFill>
                <a:srgbClr val="FF0000"/>
              </a:solidFill>
            </a:endParaRPr>
          </a:p>
        </p:txBody>
      </p:sp>
      <p:sp>
        <p:nvSpPr>
          <p:cNvPr id="4" name="Oval 3"/>
          <p:cNvSpPr/>
          <p:nvPr/>
        </p:nvSpPr>
        <p:spPr>
          <a:xfrm>
            <a:off x="3940233" y="1995055"/>
            <a:ext cx="2261062" cy="12967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061556" y="5020887"/>
            <a:ext cx="731520" cy="39901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3"/>
          </p:cNvCxnSpPr>
          <p:nvPr/>
        </p:nvCxnSpPr>
        <p:spPr>
          <a:xfrm flipV="1">
            <a:off x="2685947" y="3101930"/>
            <a:ext cx="1585411" cy="1977391"/>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1814945" y="5455920"/>
            <a:ext cx="731520" cy="39901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60815" y="3142211"/>
            <a:ext cx="4573044" cy="3398952"/>
          </a:xfrm>
          <a:custGeom>
            <a:avLst/>
            <a:gdLst>
              <a:gd name="connsiteX0" fmla="*/ 0 w 4573044"/>
              <a:gd name="connsiteY0" fmla="*/ 2676698 h 3398952"/>
              <a:gd name="connsiteX1" fmla="*/ 4239490 w 4573044"/>
              <a:gd name="connsiteY1" fmla="*/ 3225338 h 3398952"/>
              <a:gd name="connsiteX2" fmla="*/ 3424843 w 4573044"/>
              <a:gd name="connsiteY2" fmla="*/ 0 h 3398952"/>
            </a:gdLst>
            <a:ahLst/>
            <a:cxnLst>
              <a:cxn ang="0">
                <a:pos x="connsiteX0" y="connsiteY0"/>
              </a:cxn>
              <a:cxn ang="0">
                <a:pos x="connsiteX1" y="connsiteY1"/>
              </a:cxn>
              <a:cxn ang="0">
                <a:pos x="connsiteX2" y="connsiteY2"/>
              </a:cxn>
            </a:cxnLst>
            <a:rect l="l" t="t" r="r" b="b"/>
            <a:pathLst>
              <a:path w="4573044" h="3398952">
                <a:moveTo>
                  <a:pt x="0" y="2676698"/>
                </a:moveTo>
                <a:cubicBezTo>
                  <a:pt x="1834341" y="3174076"/>
                  <a:pt x="3668683" y="3671454"/>
                  <a:pt x="4239490" y="3225338"/>
                </a:cubicBezTo>
                <a:cubicBezTo>
                  <a:pt x="4810297" y="2779222"/>
                  <a:pt x="4716086" y="1607127"/>
                  <a:pt x="3424843"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601314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1:14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14 </a:t>
            </a:r>
            <a:r>
              <a:rPr lang="en-US" dirty="0"/>
              <a:t>The </a:t>
            </a:r>
            <a:r>
              <a:rPr lang="en-US" b="1" dirty="0">
                <a:solidFill>
                  <a:schemeClr val="accent6">
                    <a:lumMod val="75000"/>
                  </a:schemeClr>
                </a:solidFill>
              </a:rPr>
              <a:t>Word became flesh</a:t>
            </a:r>
            <a:r>
              <a:rPr lang="en-US" dirty="0"/>
              <a:t> and made his dwelling among us. We have seen his glory, the glory of </a:t>
            </a:r>
            <a:r>
              <a:rPr lang="en-US" b="1" dirty="0">
                <a:solidFill>
                  <a:schemeClr val="accent6">
                    <a:lumMod val="75000"/>
                  </a:schemeClr>
                </a:solidFill>
              </a:rPr>
              <a:t>the One and Only, who came from the Father</a:t>
            </a:r>
            <a:r>
              <a:rPr lang="en-US" dirty="0"/>
              <a:t>, full of grace and truth. </a:t>
            </a:r>
          </a:p>
        </p:txBody>
      </p:sp>
    </p:spTree>
    <p:extLst>
      <p:ext uri="{BB962C8B-B14F-4D97-AF65-F5344CB8AC3E}">
        <p14:creationId xmlns:p14="http://schemas.microsoft.com/office/powerpoint/2010/main" val="3268662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1:1-7</a:t>
            </a:r>
          </a:p>
        </p:txBody>
      </p:sp>
      <p:sp>
        <p:nvSpPr>
          <p:cNvPr id="3" name="Content Placeholder 2"/>
          <p:cNvSpPr>
            <a:spLocks noGrp="1"/>
          </p:cNvSpPr>
          <p:nvPr>
            <p:ph idx="1"/>
          </p:nvPr>
        </p:nvSpPr>
        <p:spPr/>
        <p:txBody>
          <a:bodyPr/>
          <a:lstStyle/>
          <a:p>
            <a:pPr marL="0" indent="0">
              <a:buNone/>
            </a:pPr>
            <a:r>
              <a:rPr lang="en-US" baseline="30000" dirty="0" smtClean="0"/>
              <a:t>6</a:t>
            </a:r>
            <a:r>
              <a:rPr lang="en-US" dirty="0" smtClean="0"/>
              <a:t> </a:t>
            </a:r>
            <a:r>
              <a:rPr lang="en-US" dirty="0"/>
              <a:t>And you also are among those who are called to belong to Jesus Christ.</a:t>
            </a:r>
          </a:p>
          <a:p>
            <a:pPr marL="0" indent="0">
              <a:buNone/>
            </a:pPr>
            <a:r>
              <a:rPr lang="en-US" baseline="30000" dirty="0"/>
              <a:t>7 </a:t>
            </a:r>
            <a:r>
              <a:rPr lang="en-US" dirty="0"/>
              <a:t>To all in Rome who are loved by God and called to be saints: Grace and peace to you from God our Father and from the Lord Jesus Christ.</a:t>
            </a:r>
          </a:p>
          <a:p>
            <a:pPr marL="0" indent="0">
              <a:buNone/>
            </a:pPr>
            <a:endParaRPr lang="en-US" dirty="0"/>
          </a:p>
        </p:txBody>
      </p:sp>
    </p:spTree>
    <p:extLst>
      <p:ext uri="{BB962C8B-B14F-4D97-AF65-F5344CB8AC3E}">
        <p14:creationId xmlns:p14="http://schemas.microsoft.com/office/powerpoint/2010/main" val="22842147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Ephesians 1:19-21</a:t>
            </a:r>
            <a:endParaRPr lang="en-US" dirty="0"/>
          </a:p>
        </p:txBody>
      </p:sp>
      <p:sp>
        <p:nvSpPr>
          <p:cNvPr id="3" name="Content Placeholder 2"/>
          <p:cNvSpPr>
            <a:spLocks noGrp="1"/>
          </p:cNvSpPr>
          <p:nvPr>
            <p:ph idx="1"/>
          </p:nvPr>
        </p:nvSpPr>
        <p:spPr/>
        <p:txBody>
          <a:bodyPr/>
          <a:lstStyle/>
          <a:p>
            <a:pPr marL="0" indent="0">
              <a:buNone/>
            </a:pPr>
            <a:r>
              <a:rPr lang="en-US" baseline="30000" dirty="0"/>
              <a:t>19 </a:t>
            </a:r>
            <a:r>
              <a:rPr lang="en-US" dirty="0"/>
              <a:t>and his incomparably great power for us who believe. That power is like the working of his mighty strength,</a:t>
            </a:r>
            <a:r>
              <a:rPr lang="en-US" baseline="30000" dirty="0"/>
              <a:t> 20 </a:t>
            </a:r>
            <a:r>
              <a:rPr lang="en-US" dirty="0"/>
              <a:t>which he exerted in Christ when he </a:t>
            </a:r>
            <a:r>
              <a:rPr lang="en-US" b="1" dirty="0">
                <a:solidFill>
                  <a:schemeClr val="accent6">
                    <a:lumMod val="75000"/>
                  </a:schemeClr>
                </a:solidFill>
              </a:rPr>
              <a:t>raised him from the dead</a:t>
            </a:r>
            <a:r>
              <a:rPr lang="en-US" dirty="0"/>
              <a:t> and seated him at his right hand in the heavenly realms,</a:t>
            </a:r>
            <a:r>
              <a:rPr lang="en-US" baseline="30000" dirty="0"/>
              <a:t> 21 </a:t>
            </a:r>
            <a:r>
              <a:rPr lang="en-US" dirty="0"/>
              <a:t>far above all rule and authority, power and dominion, and every title that can be given, not only in the present age but also in the one to come.</a:t>
            </a:r>
          </a:p>
          <a:p>
            <a:pPr marL="457200" lvl="1" indent="0">
              <a:buNone/>
            </a:pPr>
            <a:endParaRPr lang="en-US" dirty="0"/>
          </a:p>
        </p:txBody>
      </p:sp>
    </p:spTree>
    <p:extLst>
      <p:ext uri="{BB962C8B-B14F-4D97-AF65-F5344CB8AC3E}">
        <p14:creationId xmlns:p14="http://schemas.microsoft.com/office/powerpoint/2010/main" val="36774868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r>
              <a:rPr lang="en-US" dirty="0" smtClean="0"/>
              <a:t>				</a:t>
            </a:r>
            <a:r>
              <a:rPr lang="el-GR" dirty="0" smtClean="0"/>
              <a:t>				</a:t>
            </a:r>
            <a:endParaRPr lang="en-US" dirty="0" smtClean="0"/>
          </a:p>
          <a:p>
            <a:pPr marL="0" indent="0">
              <a:buNone/>
            </a:pPr>
            <a:r>
              <a:rPr lang="en-US" dirty="0" smtClean="0"/>
              <a:t>Through </a:t>
            </a:r>
            <a:r>
              <a:rPr lang="en-US" dirty="0"/>
              <a:t>him and for his name’s sake, we received grace and apostleship to call people from among all the Gentiles to the obedience that comes from faith.</a:t>
            </a:r>
          </a:p>
          <a:p>
            <a:pPr marL="0" indent="0">
              <a:buNone/>
            </a:pP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413414573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l-GR" dirty="0" smtClean="0"/>
              <a:t>χάρις</a:t>
            </a:r>
            <a:endParaRPr lang="en-US" dirty="0" smtClean="0"/>
          </a:p>
          <a:p>
            <a:pPr marL="0" indent="0">
              <a:buNone/>
            </a:pPr>
            <a:r>
              <a:rPr lang="el-GR" dirty="0" smtClean="0"/>
              <a:t>				</a:t>
            </a:r>
            <a:r>
              <a:rPr lang="en-US" dirty="0" smtClean="0"/>
              <a:t>(</a:t>
            </a:r>
            <a:r>
              <a:rPr lang="en-US" dirty="0" err="1" smtClean="0"/>
              <a:t>charis</a:t>
            </a:r>
            <a:r>
              <a:rPr lang="en-US" dirty="0" smtClean="0"/>
              <a:t>)</a:t>
            </a:r>
            <a:endParaRPr lang="en-US" dirty="0"/>
          </a:p>
          <a:p>
            <a:pPr marL="0" indent="0">
              <a:buNone/>
            </a:pPr>
            <a:endParaRPr lang="en-US" dirty="0" smtClean="0"/>
          </a:p>
          <a:p>
            <a:pPr marL="0" indent="0">
              <a:buNone/>
            </a:pPr>
            <a:r>
              <a:rPr lang="en-US" dirty="0" smtClean="0"/>
              <a:t>Through </a:t>
            </a:r>
            <a:r>
              <a:rPr lang="en-US" dirty="0"/>
              <a:t>him and for his name’s sake, we received grace and apostleship to call people from among all the Gentiles to the obedience that comes from faith.</a:t>
            </a:r>
          </a:p>
          <a:p>
            <a:pPr marL="0" indent="0">
              <a:buNone/>
            </a:pPr>
            <a:endParaRPr lang="en-US" dirty="0" smtClean="0"/>
          </a:p>
          <a:p>
            <a:pPr marL="0" indent="0">
              <a:buNone/>
            </a:pPr>
            <a:endParaRPr lang="en-US" dirty="0"/>
          </a:p>
          <a:p>
            <a:pPr marL="0" indent="0">
              <a:buNone/>
            </a:pPr>
            <a:endParaRPr lang="en-US" dirty="0"/>
          </a:p>
        </p:txBody>
      </p:sp>
      <p:sp>
        <p:nvSpPr>
          <p:cNvPr id="4" name="Oval 3"/>
          <p:cNvSpPr/>
          <p:nvPr/>
        </p:nvSpPr>
        <p:spPr>
          <a:xfrm>
            <a:off x="3640975" y="2028306"/>
            <a:ext cx="2144684" cy="15129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928553" y="4522123"/>
            <a:ext cx="1047404" cy="5320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3"/>
          </p:cNvCxnSpPr>
          <p:nvPr/>
        </p:nvCxnSpPr>
        <p:spPr>
          <a:xfrm flipV="1">
            <a:off x="2822568" y="3319661"/>
            <a:ext cx="1132489" cy="128037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925108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2:8-9</a:t>
            </a:r>
            <a:endParaRPr lang="en-US"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smtClean="0"/>
              <a:t>				</a:t>
            </a:r>
            <a:r>
              <a:rPr lang="el-GR" dirty="0"/>
              <a:t>χάρις</a:t>
            </a:r>
            <a:endParaRPr lang="en-US" dirty="0"/>
          </a:p>
          <a:p>
            <a:pPr marL="0" indent="0">
              <a:buNone/>
            </a:pPr>
            <a:r>
              <a:rPr lang="el-GR" dirty="0"/>
              <a:t>				</a:t>
            </a:r>
            <a:r>
              <a:rPr lang="en-US" dirty="0"/>
              <a:t>(</a:t>
            </a:r>
            <a:r>
              <a:rPr lang="en-US" dirty="0" err="1"/>
              <a:t>charis</a:t>
            </a:r>
            <a:r>
              <a:rPr lang="en-US" dirty="0"/>
              <a:t>)</a:t>
            </a:r>
          </a:p>
          <a:p>
            <a:pPr marL="0" indent="0">
              <a:buNone/>
            </a:pPr>
            <a:endParaRPr lang="en-US" dirty="0"/>
          </a:p>
          <a:p>
            <a:pPr marL="0" indent="0">
              <a:buNone/>
            </a:pPr>
            <a:r>
              <a:rPr lang="en-US" baseline="30000" dirty="0" err="1" smtClean="0"/>
              <a:t>8</a:t>
            </a:r>
            <a:r>
              <a:rPr lang="en-US" dirty="0" err="1" smtClean="0"/>
              <a:t>For</a:t>
            </a:r>
            <a:r>
              <a:rPr lang="en-US" dirty="0" smtClean="0"/>
              <a:t> </a:t>
            </a:r>
            <a:r>
              <a:rPr lang="en-US" dirty="0"/>
              <a:t>it is by grace you have been saved, through faith—and this not from yourselves, it is the gift of God— </a:t>
            </a:r>
            <a:r>
              <a:rPr lang="en-US" baseline="30000" dirty="0" err="1" smtClean="0"/>
              <a:t>9</a:t>
            </a:r>
            <a:r>
              <a:rPr lang="en-US" dirty="0" err="1" smtClean="0"/>
              <a:t>not</a:t>
            </a:r>
            <a:r>
              <a:rPr lang="en-US" dirty="0" smtClean="0"/>
              <a:t> </a:t>
            </a:r>
            <a:r>
              <a:rPr lang="en-US" dirty="0"/>
              <a:t>by works, so that no one can boast</a:t>
            </a:r>
            <a:r>
              <a:rPr lang="en-US" dirty="0" smtClean="0"/>
              <a:t>.</a:t>
            </a:r>
            <a:endParaRPr lang="en-US" dirty="0"/>
          </a:p>
        </p:txBody>
      </p:sp>
      <p:sp>
        <p:nvSpPr>
          <p:cNvPr id="4" name="Oval 3"/>
          <p:cNvSpPr/>
          <p:nvPr/>
        </p:nvSpPr>
        <p:spPr>
          <a:xfrm>
            <a:off x="3640975" y="2028306"/>
            <a:ext cx="2144684" cy="15129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394066" y="4023359"/>
            <a:ext cx="1047404" cy="5320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3"/>
          </p:cNvCxnSpPr>
          <p:nvPr/>
        </p:nvCxnSpPr>
        <p:spPr>
          <a:xfrm flipV="1">
            <a:off x="3288081" y="3319661"/>
            <a:ext cx="666976" cy="78161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61285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χάρις</a:t>
            </a:r>
            <a:endParaRPr lang="en-US" dirty="0"/>
          </a:p>
          <a:p>
            <a:pPr marL="0" indent="0">
              <a:buNone/>
            </a:pPr>
            <a:r>
              <a:rPr lang="el-GR" dirty="0"/>
              <a:t>				</a:t>
            </a:r>
            <a:r>
              <a:rPr lang="en-US" dirty="0"/>
              <a:t>(</a:t>
            </a:r>
            <a:r>
              <a:rPr lang="en-US" dirty="0" err="1"/>
              <a:t>charis</a:t>
            </a:r>
            <a:r>
              <a:rPr lang="en-US" dirty="0"/>
              <a:t>)</a:t>
            </a:r>
          </a:p>
          <a:p>
            <a:pPr marL="0" indent="0">
              <a:buNone/>
            </a:pPr>
            <a:endParaRPr lang="en-US" dirty="0"/>
          </a:p>
          <a:p>
            <a:pPr marL="0" indent="0">
              <a:buNone/>
            </a:pPr>
            <a:r>
              <a:rPr lang="en-US" dirty="0" smtClean="0"/>
              <a:t>And </a:t>
            </a:r>
            <a:r>
              <a:rPr lang="en-US" dirty="0"/>
              <a:t>if by grace, then it is no longer by works; if it were, grace would no longer be grace</a:t>
            </a:r>
            <a:r>
              <a:rPr lang="en-US" dirty="0" smtClean="0"/>
              <a:t>.</a:t>
            </a:r>
            <a:endParaRPr lang="en-US" dirty="0"/>
          </a:p>
        </p:txBody>
      </p:sp>
      <p:sp>
        <p:nvSpPr>
          <p:cNvPr id="4" name="Oval 3"/>
          <p:cNvSpPr/>
          <p:nvPr/>
        </p:nvSpPr>
        <p:spPr>
          <a:xfrm>
            <a:off x="3640975" y="2028306"/>
            <a:ext cx="2144684" cy="15129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011681" y="4023359"/>
            <a:ext cx="1047404" cy="5320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1429790" y="4505497"/>
            <a:ext cx="1047404" cy="5320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769033" y="4522123"/>
            <a:ext cx="1047404" cy="53201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7"/>
            <a:endCxn id="4" idx="3"/>
          </p:cNvCxnSpPr>
          <p:nvPr/>
        </p:nvCxnSpPr>
        <p:spPr>
          <a:xfrm flipV="1">
            <a:off x="2905696" y="3319661"/>
            <a:ext cx="1049361" cy="78161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2128058" y="3541222"/>
            <a:ext cx="2543695" cy="2404362"/>
          </a:xfrm>
          <a:custGeom>
            <a:avLst/>
            <a:gdLst>
              <a:gd name="connsiteX0" fmla="*/ 0 w 2543695"/>
              <a:gd name="connsiteY0" fmla="*/ 1479665 h 2404362"/>
              <a:gd name="connsiteX1" fmla="*/ 1346662 w 2543695"/>
              <a:gd name="connsiteY1" fmla="*/ 2344189 h 2404362"/>
              <a:gd name="connsiteX2" fmla="*/ 2543695 w 2543695"/>
              <a:gd name="connsiteY2" fmla="*/ 0 h 2404362"/>
              <a:gd name="connsiteX3" fmla="*/ 2543695 w 2543695"/>
              <a:gd name="connsiteY3" fmla="*/ 0 h 2404362"/>
            </a:gdLst>
            <a:ahLst/>
            <a:cxnLst>
              <a:cxn ang="0">
                <a:pos x="connsiteX0" y="connsiteY0"/>
              </a:cxn>
              <a:cxn ang="0">
                <a:pos x="connsiteX1" y="connsiteY1"/>
              </a:cxn>
              <a:cxn ang="0">
                <a:pos x="connsiteX2" y="connsiteY2"/>
              </a:cxn>
              <a:cxn ang="0">
                <a:pos x="connsiteX3" y="connsiteY3"/>
              </a:cxn>
            </a:cxnLst>
            <a:rect l="l" t="t" r="r" b="b"/>
            <a:pathLst>
              <a:path w="2543695" h="2404362">
                <a:moveTo>
                  <a:pt x="0" y="1479665"/>
                </a:moveTo>
                <a:cubicBezTo>
                  <a:pt x="461356" y="2035232"/>
                  <a:pt x="922713" y="2590800"/>
                  <a:pt x="1346662" y="2344189"/>
                </a:cubicBezTo>
                <a:cubicBezTo>
                  <a:pt x="1770611" y="2097578"/>
                  <a:pt x="2543695" y="0"/>
                  <a:pt x="2543695" y="0"/>
                </a:cubicBezTo>
                <a:lnTo>
                  <a:pt x="2543695" y="0"/>
                </a:lnTo>
              </a:path>
            </a:pathLst>
          </a:cu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a:stCxn id="7" idx="0"/>
            <a:endCxn id="4" idx="5"/>
          </p:cNvCxnSpPr>
          <p:nvPr/>
        </p:nvCxnSpPr>
        <p:spPr>
          <a:xfrm flipH="1" flipV="1">
            <a:off x="5471577" y="3319661"/>
            <a:ext cx="821158" cy="120246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583500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Acts 6:7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7 </a:t>
            </a:r>
            <a:r>
              <a:rPr lang="en-US" dirty="0"/>
              <a:t>So the word of God spread. The number of disciples in Jerusalem increased rapidly, and a large number of priests became </a:t>
            </a:r>
            <a:r>
              <a:rPr lang="en-US" b="1" dirty="0">
                <a:solidFill>
                  <a:schemeClr val="accent6">
                    <a:lumMod val="75000"/>
                  </a:schemeClr>
                </a:solidFill>
              </a:rPr>
              <a:t>obedient to the faith</a:t>
            </a:r>
            <a:r>
              <a:rPr lang="en-US" dirty="0"/>
              <a:t>. </a:t>
            </a:r>
          </a:p>
          <a:p>
            <a:pPr marL="0" indent="0">
              <a:buNone/>
            </a:pPr>
            <a:endParaRPr lang="en-US" dirty="0"/>
          </a:p>
        </p:txBody>
      </p:sp>
    </p:spTree>
    <p:extLst>
      <p:ext uri="{BB962C8B-B14F-4D97-AF65-F5344CB8AC3E}">
        <p14:creationId xmlns:p14="http://schemas.microsoft.com/office/powerpoint/2010/main" val="366007206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Acts 9:15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15 </a:t>
            </a:r>
            <a:r>
              <a:rPr lang="en-US" dirty="0"/>
              <a:t>But the Lord said to Ananias, “</a:t>
            </a:r>
            <a:r>
              <a:rPr lang="en-US" dirty="0">
                <a:solidFill>
                  <a:srgbClr val="FF0000"/>
                </a:solidFill>
              </a:rPr>
              <a:t>Go! This man is </a:t>
            </a:r>
            <a:r>
              <a:rPr lang="en-US" b="1" dirty="0">
                <a:solidFill>
                  <a:srgbClr val="00B050"/>
                </a:solidFill>
              </a:rPr>
              <a:t>my chosen instrument</a:t>
            </a:r>
            <a:r>
              <a:rPr lang="en-US" dirty="0">
                <a:solidFill>
                  <a:srgbClr val="FF0000"/>
                </a:solidFill>
              </a:rPr>
              <a:t> to carry my name before the Gentiles and their kings and before the people of Israel.</a:t>
            </a:r>
          </a:p>
          <a:p>
            <a:pPr marL="0" indent="0">
              <a:buNone/>
            </a:pPr>
            <a:endParaRPr lang="en-US" dirty="0"/>
          </a:p>
        </p:txBody>
      </p:sp>
    </p:spTree>
    <p:extLst>
      <p:ext uri="{BB962C8B-B14F-4D97-AF65-F5344CB8AC3E}">
        <p14:creationId xmlns:p14="http://schemas.microsoft.com/office/powerpoint/2010/main" val="42140986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				</a:t>
            </a:r>
            <a:r>
              <a:rPr lang="el-GR" dirty="0"/>
              <a:t>				</a:t>
            </a:r>
            <a:endParaRPr lang="en-US" dirty="0"/>
          </a:p>
          <a:p>
            <a:pPr marL="0" indent="0">
              <a:buNone/>
            </a:pPr>
            <a:r>
              <a:rPr lang="en-US" dirty="0"/>
              <a:t>And you also are among those who are called to belong to Jesus Christ.</a:t>
            </a:r>
          </a:p>
          <a:p>
            <a:pPr marL="0" indent="0">
              <a:buNone/>
            </a:pPr>
            <a:endParaRPr lang="en-US" dirty="0"/>
          </a:p>
        </p:txBody>
      </p:sp>
    </p:spTree>
    <p:extLst>
      <p:ext uri="{BB962C8B-B14F-4D97-AF65-F5344CB8AC3E}">
        <p14:creationId xmlns:p14="http://schemas.microsoft.com/office/powerpoint/2010/main" val="390986913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κλητός</a:t>
            </a:r>
          </a:p>
          <a:p>
            <a:pPr marL="0" indent="0">
              <a:buNone/>
            </a:pPr>
            <a:r>
              <a:rPr lang="el-GR" dirty="0"/>
              <a:t>				</a:t>
            </a:r>
            <a:r>
              <a:rPr lang="en-US" dirty="0"/>
              <a:t>(</a:t>
            </a:r>
            <a:r>
              <a:rPr lang="en-US" dirty="0" err="1"/>
              <a:t>klētos</a:t>
            </a:r>
            <a:r>
              <a:rPr lang="en-US" dirty="0"/>
              <a:t>)</a:t>
            </a:r>
          </a:p>
          <a:p>
            <a:pPr marL="0" indent="0">
              <a:buNone/>
            </a:pPr>
            <a:endParaRPr lang="en-US" dirty="0"/>
          </a:p>
          <a:p>
            <a:pPr marL="0" indent="0">
              <a:buNone/>
            </a:pPr>
            <a:r>
              <a:rPr lang="en-US" dirty="0"/>
              <a:t>And you also are among those who are called to belong to Jesus Christ.</a:t>
            </a:r>
          </a:p>
          <a:p>
            <a:pPr marL="0" indent="0">
              <a:buNone/>
            </a:pPr>
            <a:endParaRPr lang="en-US" dirty="0"/>
          </a:p>
        </p:txBody>
      </p:sp>
      <p:sp>
        <p:nvSpPr>
          <p:cNvPr id="4" name="Oval 3"/>
          <p:cNvSpPr/>
          <p:nvPr/>
        </p:nvSpPr>
        <p:spPr>
          <a:xfrm>
            <a:off x="3657600" y="2133600"/>
            <a:ext cx="23622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999316" y="3995651"/>
            <a:ext cx="11430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1"/>
            <a:endCxn id="4" idx="5"/>
          </p:cNvCxnSpPr>
          <p:nvPr/>
        </p:nvCxnSpPr>
        <p:spPr>
          <a:xfrm flipH="1" flipV="1">
            <a:off x="5673864" y="3369375"/>
            <a:ext cx="1492840" cy="70439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22665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Hebrews 3:1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a:t>
            </a:r>
            <a:r>
              <a:rPr lang="en-US" dirty="0" smtClean="0"/>
              <a:t> Therefore</a:t>
            </a:r>
            <a:r>
              <a:rPr lang="en-US" dirty="0"/>
              <a:t>, holy brothers, </a:t>
            </a:r>
            <a:r>
              <a:rPr lang="en-US" b="1" dirty="0">
                <a:solidFill>
                  <a:schemeClr val="accent6">
                    <a:lumMod val="75000"/>
                  </a:schemeClr>
                </a:solidFill>
              </a:rPr>
              <a:t>who share in the heavenly calling</a:t>
            </a:r>
            <a:r>
              <a:rPr lang="en-US" dirty="0"/>
              <a:t>, fix your thoughts on Jesus, the apostle and high priest whom we confess.</a:t>
            </a:r>
          </a:p>
          <a:p>
            <a:pPr marL="0" indent="0">
              <a:buNone/>
            </a:pPr>
            <a:endParaRPr lang="en-US" dirty="0"/>
          </a:p>
        </p:txBody>
      </p:sp>
    </p:spTree>
    <p:extLst>
      <p:ext uri="{BB962C8B-B14F-4D97-AF65-F5344CB8AC3E}">
        <p14:creationId xmlns:p14="http://schemas.microsoft.com/office/powerpoint/2010/main" val="2115709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LANNetXfer\TheologyFromBelow\BooksDoc\SurveyRomans\Images\MapThirdMissionaryJourne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143000"/>
            <a:ext cx="7655931" cy="4699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082101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Peter 2:21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21 </a:t>
            </a:r>
            <a:r>
              <a:rPr lang="en-US" dirty="0"/>
              <a:t>To this </a:t>
            </a:r>
            <a:r>
              <a:rPr lang="en-US" b="1" dirty="0">
                <a:solidFill>
                  <a:schemeClr val="accent6">
                    <a:lumMod val="75000"/>
                  </a:schemeClr>
                </a:solidFill>
              </a:rPr>
              <a:t>you were called</a:t>
            </a:r>
            <a:r>
              <a:rPr lang="en-US" dirty="0"/>
              <a:t>, because Christ suffered for you, leaving you an example, that you should follow in his steps.</a:t>
            </a:r>
            <a:r>
              <a:rPr lang="en-US" baseline="30000" dirty="0"/>
              <a:t> </a:t>
            </a:r>
          </a:p>
          <a:p>
            <a:pPr marL="0" indent="0">
              <a:buNone/>
            </a:pPr>
            <a:endParaRPr lang="en-US" dirty="0"/>
          </a:p>
        </p:txBody>
      </p:sp>
    </p:spTree>
    <p:extLst>
      <p:ext uri="{BB962C8B-B14F-4D97-AF65-F5344CB8AC3E}">
        <p14:creationId xmlns:p14="http://schemas.microsoft.com/office/powerpoint/2010/main" val="37957914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buNone/>
            </a:pPr>
            <a:endParaRPr lang="en-US" dirty="0"/>
          </a:p>
          <a:p>
            <a:pPr marL="0" indent="0">
              <a:buNone/>
            </a:pPr>
            <a:r>
              <a:rPr lang="en-US" dirty="0" smtClean="0"/>
              <a:t>				</a:t>
            </a:r>
            <a:r>
              <a:rPr lang="el-GR" dirty="0" smtClean="0"/>
              <a:t>				</a:t>
            </a:r>
            <a:endParaRPr lang="en-US" dirty="0" smtClean="0"/>
          </a:p>
          <a:p>
            <a:pPr marL="0" indent="0">
              <a:buNone/>
            </a:pPr>
            <a:r>
              <a:rPr lang="en-US" dirty="0" smtClean="0"/>
              <a:t>To </a:t>
            </a:r>
            <a:r>
              <a:rPr lang="en-US" dirty="0"/>
              <a:t>all in Rome who are loved by God and called to be saints: </a:t>
            </a:r>
            <a:r>
              <a:rPr lang="en-US" dirty="0" smtClean="0"/>
              <a:t>Grace </a:t>
            </a:r>
            <a:r>
              <a:rPr lang="en-US" dirty="0"/>
              <a:t>and peace to you from God our Father and from the Lord Jesus Christ.</a:t>
            </a:r>
          </a:p>
          <a:p>
            <a:pPr marL="0" indent="0">
              <a:buNone/>
            </a:pPr>
            <a:endParaRPr lang="en-US" dirty="0"/>
          </a:p>
        </p:txBody>
      </p:sp>
    </p:spTree>
    <p:extLst>
      <p:ext uri="{BB962C8B-B14F-4D97-AF65-F5344CB8AC3E}">
        <p14:creationId xmlns:p14="http://schemas.microsoft.com/office/powerpoint/2010/main" val="363903148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l-GR" dirty="0" smtClean="0"/>
              <a:t>ἀγαπητός</a:t>
            </a:r>
            <a:endParaRPr lang="en-US" dirty="0"/>
          </a:p>
          <a:p>
            <a:pPr marL="0" indent="0">
              <a:buNone/>
            </a:pPr>
            <a:r>
              <a:rPr lang="el-GR" dirty="0" smtClean="0"/>
              <a:t>				</a:t>
            </a:r>
            <a:r>
              <a:rPr lang="en-US" dirty="0" smtClean="0"/>
              <a:t>(</a:t>
            </a:r>
            <a:r>
              <a:rPr lang="en-US" dirty="0" err="1" smtClean="0"/>
              <a:t>agap</a:t>
            </a:r>
            <a:r>
              <a:rPr lang="en-US" dirty="0" err="1"/>
              <a:t>ē</a:t>
            </a:r>
            <a:r>
              <a:rPr lang="en-US" dirty="0" err="1" smtClean="0"/>
              <a:t>tos</a:t>
            </a:r>
            <a:r>
              <a:rPr lang="en-US" dirty="0" smtClean="0"/>
              <a:t>)</a:t>
            </a:r>
          </a:p>
          <a:p>
            <a:pPr marL="0" indent="0">
              <a:buNone/>
            </a:pPr>
            <a:endParaRPr lang="en-US" dirty="0" smtClean="0"/>
          </a:p>
          <a:p>
            <a:pPr marL="0" indent="0">
              <a:buNone/>
            </a:pPr>
            <a:r>
              <a:rPr lang="en-US" dirty="0" smtClean="0"/>
              <a:t>To </a:t>
            </a:r>
            <a:r>
              <a:rPr lang="en-US" dirty="0"/>
              <a:t>all in Rome who are loved by God and called to be saints: </a:t>
            </a:r>
            <a:r>
              <a:rPr lang="en-US" dirty="0" smtClean="0"/>
              <a:t>Grace </a:t>
            </a:r>
            <a:r>
              <a:rPr lang="en-US" dirty="0"/>
              <a:t>and peace to you from God our Father and from the Lord Jesus Christ.</a:t>
            </a:r>
          </a:p>
          <a:p>
            <a:pPr marL="0" indent="0">
              <a:buNone/>
            </a:pPr>
            <a:endParaRPr lang="en-US" dirty="0"/>
          </a:p>
        </p:txBody>
      </p:sp>
      <p:sp>
        <p:nvSpPr>
          <p:cNvPr id="4" name="Oval 3"/>
          <p:cNvSpPr/>
          <p:nvPr/>
        </p:nvSpPr>
        <p:spPr>
          <a:xfrm>
            <a:off x="3707476" y="2011681"/>
            <a:ext cx="2576946" cy="16126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272742" y="3990109"/>
            <a:ext cx="1097280" cy="51538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821382" y="3624350"/>
            <a:ext cx="174567" cy="36575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000884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13:4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dirty="0" smtClean="0"/>
          </a:p>
          <a:p>
            <a:pPr marL="0" indent="0">
              <a:buNone/>
            </a:pPr>
            <a:r>
              <a:rPr lang="en-US" dirty="0" smtClean="0"/>
              <a:t>		</a:t>
            </a:r>
            <a:r>
              <a:rPr lang="en-US" dirty="0"/>
              <a:t>		</a:t>
            </a:r>
            <a:r>
              <a:rPr lang="el-GR" dirty="0"/>
              <a:t>ἀ</a:t>
            </a:r>
            <a:r>
              <a:rPr lang="el-GR" dirty="0" smtClean="0"/>
              <a:t>γάπη</a:t>
            </a:r>
            <a:endParaRPr lang="en-US" dirty="0"/>
          </a:p>
          <a:p>
            <a:pPr marL="0" indent="0">
              <a:buNone/>
            </a:pPr>
            <a:r>
              <a:rPr lang="el-GR" dirty="0"/>
              <a:t>				</a:t>
            </a:r>
            <a:r>
              <a:rPr lang="en-US" dirty="0"/>
              <a:t>(</a:t>
            </a:r>
            <a:r>
              <a:rPr lang="en-US" dirty="0" err="1" smtClean="0"/>
              <a:t>agapē</a:t>
            </a:r>
            <a:r>
              <a:rPr lang="en-US" dirty="0" smtClean="0"/>
              <a:t>)</a:t>
            </a:r>
            <a:endParaRPr lang="en-US" dirty="0"/>
          </a:p>
          <a:p>
            <a:pPr marL="0" indent="0">
              <a:buNone/>
            </a:pPr>
            <a:endParaRPr lang="en-US" baseline="30000" dirty="0"/>
          </a:p>
          <a:p>
            <a:pPr marL="0" indent="0">
              <a:buNone/>
            </a:pPr>
            <a:endParaRPr lang="en-US" baseline="30000" dirty="0" smtClean="0"/>
          </a:p>
          <a:p>
            <a:pPr marL="0" indent="0">
              <a:buNone/>
            </a:pPr>
            <a:r>
              <a:rPr lang="en-US" baseline="30000" dirty="0" smtClean="0"/>
              <a:t>4 </a:t>
            </a:r>
            <a:r>
              <a:rPr lang="en-US" dirty="0"/>
              <a:t>Love is patient, love is kind. It does not envy, it does not boast, it is not proud.</a:t>
            </a:r>
          </a:p>
          <a:p>
            <a:pPr marL="457200" lvl="1" indent="0">
              <a:buNone/>
            </a:pPr>
            <a:endParaRPr lang="en-US" dirty="0"/>
          </a:p>
        </p:txBody>
      </p:sp>
      <p:sp>
        <p:nvSpPr>
          <p:cNvPr id="4" name="Oval 3"/>
          <p:cNvSpPr/>
          <p:nvPr/>
        </p:nvSpPr>
        <p:spPr>
          <a:xfrm>
            <a:off x="3767769" y="2478795"/>
            <a:ext cx="2016087" cy="15423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83045" y="4671153"/>
            <a:ext cx="903383" cy="3525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1134737" y="3795282"/>
            <a:ext cx="2928281" cy="875871"/>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3260993" y="4658300"/>
            <a:ext cx="824428" cy="3525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0"/>
            <a:endCxn id="4" idx="4"/>
          </p:cNvCxnSpPr>
          <p:nvPr/>
        </p:nvCxnSpPr>
        <p:spPr>
          <a:xfrm flipV="1">
            <a:off x="3673207" y="4021156"/>
            <a:ext cx="1102606" cy="63714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99987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a:t>				</a:t>
            </a:r>
            <a:r>
              <a:rPr lang="el-GR" dirty="0"/>
              <a:t>ει</a:t>
            </a:r>
            <a:r>
              <a:rPr lang="en-US" dirty="0"/>
              <a:t>̔</a:t>
            </a:r>
            <a:r>
              <a:rPr lang="el-GR" dirty="0"/>
              <a:t>ρη</a:t>
            </a:r>
            <a:r>
              <a:rPr lang="en-US" dirty="0"/>
              <a:t>́</a:t>
            </a:r>
            <a:r>
              <a:rPr lang="el-GR" dirty="0"/>
              <a:t>νη				</a:t>
            </a:r>
            <a:r>
              <a:rPr lang="en-US" dirty="0" smtClean="0"/>
              <a:t>			(</a:t>
            </a:r>
            <a:r>
              <a:rPr lang="en-US" dirty="0" err="1" smtClean="0"/>
              <a:t>eirēn</a:t>
            </a:r>
            <a:r>
              <a:rPr lang="en-US" dirty="0" err="1"/>
              <a:t>ē</a:t>
            </a:r>
            <a:r>
              <a:rPr lang="en-US" dirty="0" smtClean="0"/>
              <a:t>)</a:t>
            </a:r>
            <a:endParaRPr lang="en-US" dirty="0"/>
          </a:p>
          <a:p>
            <a:pPr marL="0" indent="0">
              <a:buNone/>
            </a:pPr>
            <a:endParaRPr lang="en-US" dirty="0" smtClean="0"/>
          </a:p>
          <a:p>
            <a:pPr marL="0" indent="0">
              <a:buNone/>
            </a:pPr>
            <a:r>
              <a:rPr lang="en-US" dirty="0" smtClean="0"/>
              <a:t>To </a:t>
            </a:r>
            <a:r>
              <a:rPr lang="en-US" dirty="0"/>
              <a:t>all in Rome who are loved by God and called to be saints: </a:t>
            </a:r>
            <a:r>
              <a:rPr lang="en-US" dirty="0" smtClean="0"/>
              <a:t>Grace </a:t>
            </a:r>
            <a:r>
              <a:rPr lang="en-US" dirty="0"/>
              <a:t>and peace to you from God our Father and from the Lord Jesus Christ.</a:t>
            </a:r>
          </a:p>
          <a:p>
            <a:pPr marL="0" indent="0">
              <a:buNone/>
            </a:pPr>
            <a:endParaRPr lang="en-US" dirty="0"/>
          </a:p>
        </p:txBody>
      </p:sp>
      <p:sp>
        <p:nvSpPr>
          <p:cNvPr id="8" name="Oval 7"/>
          <p:cNvSpPr/>
          <p:nvPr/>
        </p:nvSpPr>
        <p:spPr>
          <a:xfrm>
            <a:off x="3640975" y="2028306"/>
            <a:ext cx="2144684" cy="15129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355868" y="4438996"/>
            <a:ext cx="1097280" cy="4987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a:stCxn id="6" idx="0"/>
            <a:endCxn id="8" idx="4"/>
          </p:cNvCxnSpPr>
          <p:nvPr/>
        </p:nvCxnSpPr>
        <p:spPr>
          <a:xfrm flipH="1" flipV="1">
            <a:off x="4713317" y="3541222"/>
            <a:ext cx="191191" cy="89777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907951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5:1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ει</a:t>
            </a:r>
            <a:r>
              <a:rPr lang="en-US" dirty="0"/>
              <a:t>̔</a:t>
            </a:r>
            <a:r>
              <a:rPr lang="el-GR" dirty="0"/>
              <a:t>ρη</a:t>
            </a:r>
            <a:r>
              <a:rPr lang="en-US" dirty="0"/>
              <a:t>́</a:t>
            </a:r>
            <a:r>
              <a:rPr lang="el-GR" dirty="0"/>
              <a:t>νη				</a:t>
            </a:r>
            <a:r>
              <a:rPr lang="en-US" dirty="0"/>
              <a:t>			(</a:t>
            </a:r>
            <a:r>
              <a:rPr lang="en-US" dirty="0" err="1"/>
              <a:t>eirēnē</a:t>
            </a:r>
            <a:r>
              <a:rPr lang="en-US" dirty="0"/>
              <a:t>)</a:t>
            </a:r>
          </a:p>
          <a:p>
            <a:pPr marL="0" indent="0">
              <a:buNone/>
            </a:pPr>
            <a:endParaRPr lang="en-US" dirty="0"/>
          </a:p>
          <a:p>
            <a:pPr marL="0" indent="0">
              <a:buNone/>
            </a:pPr>
            <a:r>
              <a:rPr lang="en-US" dirty="0"/>
              <a:t>Therefore, since we have been justified through faith, we have peace with God through our Lord Jesus </a:t>
            </a:r>
            <a:r>
              <a:rPr lang="en-US" dirty="0" smtClean="0"/>
              <a:t>Christ</a:t>
            </a:r>
            <a:endParaRPr lang="en-US" dirty="0"/>
          </a:p>
        </p:txBody>
      </p:sp>
      <p:sp>
        <p:nvSpPr>
          <p:cNvPr id="4" name="Oval 3"/>
          <p:cNvSpPr/>
          <p:nvPr/>
        </p:nvSpPr>
        <p:spPr>
          <a:xfrm>
            <a:off x="3640975" y="2028306"/>
            <a:ext cx="2144684" cy="15129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892828" y="4438996"/>
            <a:ext cx="1097280" cy="4987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441468" y="3541222"/>
            <a:ext cx="1271849" cy="89777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417981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14:33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l-GR" dirty="0"/>
              <a:t>ει</a:t>
            </a:r>
            <a:r>
              <a:rPr lang="en-US" dirty="0"/>
              <a:t>̔</a:t>
            </a:r>
            <a:r>
              <a:rPr lang="el-GR" dirty="0"/>
              <a:t>ρη</a:t>
            </a:r>
            <a:r>
              <a:rPr lang="en-US" dirty="0"/>
              <a:t>́</a:t>
            </a:r>
            <a:r>
              <a:rPr lang="el-GR" dirty="0"/>
              <a:t>νη				</a:t>
            </a:r>
            <a:r>
              <a:rPr lang="en-US" dirty="0"/>
              <a:t>			(</a:t>
            </a:r>
            <a:r>
              <a:rPr lang="en-US" dirty="0" err="1"/>
              <a:t>eirēnē</a:t>
            </a:r>
            <a:r>
              <a:rPr lang="en-US" dirty="0"/>
              <a:t>)</a:t>
            </a:r>
          </a:p>
          <a:p>
            <a:pPr marL="0" indent="0">
              <a:buNone/>
            </a:pPr>
            <a:endParaRPr lang="en-US" dirty="0" smtClean="0"/>
          </a:p>
          <a:p>
            <a:pPr marL="0" indent="0">
              <a:buNone/>
            </a:pPr>
            <a:endParaRPr lang="en-US" dirty="0"/>
          </a:p>
          <a:p>
            <a:pPr marL="0" indent="0">
              <a:buNone/>
            </a:pPr>
            <a:r>
              <a:rPr lang="en-US" dirty="0"/>
              <a:t>For God is not a God of disorder but of peace. </a:t>
            </a:r>
          </a:p>
        </p:txBody>
      </p:sp>
      <p:sp>
        <p:nvSpPr>
          <p:cNvPr id="4" name="Oval 3"/>
          <p:cNvSpPr/>
          <p:nvPr/>
        </p:nvSpPr>
        <p:spPr>
          <a:xfrm>
            <a:off x="3640975" y="2028306"/>
            <a:ext cx="2144684" cy="15129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916188" y="4538749"/>
            <a:ext cx="1097280" cy="4987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1"/>
            <a:endCxn id="4" idx="5"/>
          </p:cNvCxnSpPr>
          <p:nvPr/>
        </p:nvCxnSpPr>
        <p:spPr>
          <a:xfrm flipH="1" flipV="1">
            <a:off x="5471577" y="3319661"/>
            <a:ext cx="1605304" cy="129213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615117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5:22-23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ει</a:t>
            </a:r>
            <a:r>
              <a:rPr lang="en-US" dirty="0"/>
              <a:t>̔</a:t>
            </a:r>
            <a:r>
              <a:rPr lang="el-GR" dirty="0"/>
              <a:t>ρη</a:t>
            </a:r>
            <a:r>
              <a:rPr lang="en-US" dirty="0"/>
              <a:t>́</a:t>
            </a:r>
            <a:r>
              <a:rPr lang="el-GR" dirty="0"/>
              <a:t>νη				</a:t>
            </a:r>
            <a:r>
              <a:rPr lang="en-US" dirty="0"/>
              <a:t>			(</a:t>
            </a:r>
            <a:r>
              <a:rPr lang="en-US" dirty="0" err="1"/>
              <a:t>eirēnē</a:t>
            </a:r>
            <a:r>
              <a:rPr lang="en-US" dirty="0"/>
              <a:t>)</a:t>
            </a:r>
          </a:p>
          <a:p>
            <a:pPr marL="0" indent="0">
              <a:buNone/>
            </a:pPr>
            <a:endParaRPr lang="en-US" dirty="0"/>
          </a:p>
          <a:p>
            <a:pPr marL="0" indent="0">
              <a:buNone/>
            </a:pPr>
            <a:r>
              <a:rPr lang="en-US" baseline="30000" dirty="0" err="1" smtClean="0"/>
              <a:t>22</a:t>
            </a:r>
            <a:r>
              <a:rPr lang="en-US" dirty="0" err="1" smtClean="0"/>
              <a:t>But</a:t>
            </a:r>
            <a:r>
              <a:rPr lang="en-US" dirty="0" smtClean="0"/>
              <a:t> </a:t>
            </a:r>
            <a:r>
              <a:rPr lang="en-US" dirty="0"/>
              <a:t>the fruit of the Spirit is love, joy, peace, patience, kindness, goodness, faithfulness, </a:t>
            </a:r>
            <a:r>
              <a:rPr lang="en-US" baseline="30000" dirty="0" err="1" smtClean="0"/>
              <a:t>23</a:t>
            </a:r>
            <a:r>
              <a:rPr lang="en-US" dirty="0" err="1" smtClean="0"/>
              <a:t>gentleness</a:t>
            </a:r>
            <a:r>
              <a:rPr lang="en-US" dirty="0" smtClean="0"/>
              <a:t> </a:t>
            </a:r>
            <a:r>
              <a:rPr lang="en-US" dirty="0"/>
              <a:t>and self-control. Against such things there is no law</a:t>
            </a:r>
            <a:r>
              <a:rPr lang="en-US" dirty="0" smtClean="0"/>
              <a:t>.</a:t>
            </a:r>
            <a:endParaRPr lang="en-US" dirty="0"/>
          </a:p>
        </p:txBody>
      </p:sp>
      <p:sp>
        <p:nvSpPr>
          <p:cNvPr id="4" name="Oval 3"/>
          <p:cNvSpPr/>
          <p:nvPr/>
        </p:nvSpPr>
        <p:spPr>
          <a:xfrm>
            <a:off x="3640975" y="2028306"/>
            <a:ext cx="2144684" cy="15129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783184" y="3956858"/>
            <a:ext cx="1097280" cy="4987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1"/>
            <a:endCxn id="4" idx="5"/>
          </p:cNvCxnSpPr>
          <p:nvPr/>
        </p:nvCxnSpPr>
        <p:spPr>
          <a:xfrm flipH="1" flipV="1">
            <a:off x="5471577" y="3319661"/>
            <a:ext cx="1472300" cy="71023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432736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John 3:1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a:t>
            </a:r>
            <a:r>
              <a:rPr lang="en-US" dirty="0" smtClean="0"/>
              <a:t> How </a:t>
            </a:r>
            <a:r>
              <a:rPr lang="en-US" dirty="0"/>
              <a:t>great is </a:t>
            </a:r>
            <a:r>
              <a:rPr lang="en-US" b="1" dirty="0">
                <a:solidFill>
                  <a:schemeClr val="accent6">
                    <a:lumMod val="75000"/>
                  </a:schemeClr>
                </a:solidFill>
              </a:rPr>
              <a:t>the love the Father has lavished on us</a:t>
            </a:r>
            <a:r>
              <a:rPr lang="en-US" dirty="0"/>
              <a:t>, that we should be called children of God! And that is what we are! The reason the world does not know us is that it did not know him.</a:t>
            </a:r>
          </a:p>
          <a:p>
            <a:pPr marL="0" indent="0">
              <a:buNone/>
            </a:pPr>
            <a:endParaRPr lang="en-US" dirty="0"/>
          </a:p>
        </p:txBody>
      </p:sp>
    </p:spTree>
    <p:extLst>
      <p:ext uri="{BB962C8B-B14F-4D97-AF65-F5344CB8AC3E}">
        <p14:creationId xmlns:p14="http://schemas.microsoft.com/office/powerpoint/2010/main" val="370069882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Peter 1:2-3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smtClean="0"/>
              <a:t>2 </a:t>
            </a:r>
            <a:r>
              <a:rPr lang="en-US" b="1" dirty="0">
                <a:solidFill>
                  <a:schemeClr val="accent6">
                    <a:lumMod val="75000"/>
                  </a:schemeClr>
                </a:solidFill>
              </a:rPr>
              <a:t>Grace and peace</a:t>
            </a:r>
            <a:r>
              <a:rPr lang="en-US" dirty="0"/>
              <a:t> be yours in abundance through the knowledge of God and of Jesus our Lord.</a:t>
            </a:r>
            <a:r>
              <a:rPr lang="en-US" baseline="30000" dirty="0"/>
              <a:t> </a:t>
            </a:r>
            <a:r>
              <a:rPr lang="en-US" baseline="30000" dirty="0" smtClean="0"/>
              <a:t>3 </a:t>
            </a:r>
            <a:r>
              <a:rPr lang="en-US" dirty="0"/>
              <a:t>His divine power has given us everything we need for life and godliness through our knowledge of him </a:t>
            </a:r>
            <a:r>
              <a:rPr lang="en-US" dirty="0" smtClean="0"/>
              <a:t>who called </a:t>
            </a:r>
            <a:r>
              <a:rPr lang="en-US" dirty="0"/>
              <a:t>us by his own glory and goodness. </a:t>
            </a:r>
          </a:p>
        </p:txBody>
      </p:sp>
    </p:spTree>
    <p:extLst>
      <p:ext uri="{BB962C8B-B14F-4D97-AF65-F5344CB8AC3E}">
        <p14:creationId xmlns:p14="http://schemas.microsoft.com/office/powerpoint/2010/main" val="1454739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1:1</a:t>
            </a:r>
            <a:endParaRPr lang="en-US" dirty="0"/>
          </a:p>
        </p:txBody>
      </p:sp>
      <p:sp>
        <p:nvSpPr>
          <p:cNvPr id="3" name="Content Placeholder 2"/>
          <p:cNvSpPr>
            <a:spLocks noGrp="1"/>
          </p:cNvSpPr>
          <p:nvPr>
            <p:ph idx="1"/>
          </p:nvPr>
        </p:nvSpPr>
        <p:spPr>
          <a:ln>
            <a:noFill/>
          </a:ln>
        </p:spPr>
        <p:txBody>
          <a:bodyPr/>
          <a:lstStyle/>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a:t>	</a:t>
            </a:r>
            <a:r>
              <a:rPr lang="en-US" dirty="0" smtClean="0"/>
              <a:t>			</a:t>
            </a:r>
            <a:r>
              <a:rPr lang="el-GR" dirty="0"/>
              <a:t>	</a:t>
            </a:r>
            <a:r>
              <a:rPr lang="el-GR" dirty="0" smtClean="0"/>
              <a:t>			</a:t>
            </a:r>
            <a:endParaRPr lang="en-US" dirty="0" smtClean="0"/>
          </a:p>
          <a:p>
            <a:pPr marL="0" indent="0">
              <a:buNone/>
            </a:pPr>
            <a:r>
              <a:rPr lang="en-US" dirty="0" smtClean="0"/>
              <a:t>Paul</a:t>
            </a:r>
            <a:r>
              <a:rPr lang="en-US" dirty="0"/>
              <a:t>, a servant of Christ Jesus, called to be an apostle and set apart for the gospel of God— </a:t>
            </a:r>
          </a:p>
          <a:p>
            <a:endParaRPr lang="en-US" dirty="0"/>
          </a:p>
        </p:txBody>
      </p:sp>
    </p:spTree>
    <p:extLst>
      <p:ext uri="{BB962C8B-B14F-4D97-AF65-F5344CB8AC3E}">
        <p14:creationId xmlns:p14="http://schemas.microsoft.com/office/powerpoint/2010/main" val="266476759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1:1-7</a:t>
            </a:r>
          </a:p>
        </p:txBody>
      </p:sp>
      <p:sp>
        <p:nvSpPr>
          <p:cNvPr id="3" name="Content Placeholder 2"/>
          <p:cNvSpPr>
            <a:spLocks noGrp="1"/>
          </p:cNvSpPr>
          <p:nvPr>
            <p:ph idx="1"/>
          </p:nvPr>
        </p:nvSpPr>
        <p:spPr/>
        <p:txBody>
          <a:bodyPr>
            <a:normAutofit/>
          </a:bodyPr>
          <a:lstStyle/>
          <a:p>
            <a:pPr marL="0" indent="0">
              <a:buNone/>
            </a:pPr>
            <a:r>
              <a:rPr lang="en-US" baseline="30000" dirty="0"/>
              <a:t>1 </a:t>
            </a:r>
            <a:r>
              <a:rPr lang="en-US" dirty="0"/>
              <a:t>Paul, a servant of Christ Jesus, called to be an apostle and set apart for the gospel of God— </a:t>
            </a:r>
          </a:p>
          <a:p>
            <a:pPr marL="0" indent="0">
              <a:buNone/>
            </a:pPr>
            <a:r>
              <a:rPr lang="en-US" baseline="30000" dirty="0"/>
              <a:t>2 </a:t>
            </a:r>
            <a:r>
              <a:rPr lang="en-US" dirty="0"/>
              <a:t>the gospel he promised beforehand through his prophets in the Holy </a:t>
            </a:r>
            <a:r>
              <a:rPr lang="en-US" dirty="0" smtClean="0"/>
              <a:t>Scriptures</a:t>
            </a:r>
          </a:p>
          <a:p>
            <a:pPr marL="0" indent="0">
              <a:buNone/>
            </a:pPr>
            <a:r>
              <a:rPr lang="en-US" baseline="30000" dirty="0"/>
              <a:t>3 </a:t>
            </a:r>
            <a:r>
              <a:rPr lang="en-US" dirty="0"/>
              <a:t>regarding his Son, who as to his human nature was a descendant of David,</a:t>
            </a:r>
          </a:p>
        </p:txBody>
      </p:sp>
    </p:spTree>
    <p:extLst>
      <p:ext uri="{BB962C8B-B14F-4D97-AF65-F5344CB8AC3E}">
        <p14:creationId xmlns:p14="http://schemas.microsoft.com/office/powerpoint/2010/main" val="195683906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1:1-7</a:t>
            </a:r>
          </a:p>
        </p:txBody>
      </p:sp>
      <p:sp>
        <p:nvSpPr>
          <p:cNvPr id="3" name="Content Placeholder 2"/>
          <p:cNvSpPr>
            <a:spLocks noGrp="1"/>
          </p:cNvSpPr>
          <p:nvPr>
            <p:ph idx="1"/>
          </p:nvPr>
        </p:nvSpPr>
        <p:spPr/>
        <p:txBody>
          <a:bodyPr>
            <a:normAutofit/>
          </a:bodyPr>
          <a:lstStyle/>
          <a:p>
            <a:pPr marL="0" indent="0">
              <a:buNone/>
            </a:pPr>
            <a:r>
              <a:rPr lang="en-US" baseline="30000" dirty="0" smtClean="0"/>
              <a:t>4 </a:t>
            </a:r>
            <a:r>
              <a:rPr lang="en-US" dirty="0"/>
              <a:t>and who through the Spirit of holiness was declared with power to be the Son of God by his resurrection from the dead: Jesus Christ our Lord</a:t>
            </a:r>
            <a:r>
              <a:rPr lang="en-US" dirty="0" smtClean="0"/>
              <a:t>.</a:t>
            </a:r>
          </a:p>
          <a:p>
            <a:pPr marL="0" indent="0">
              <a:buNone/>
            </a:pPr>
            <a:r>
              <a:rPr lang="en-US" baseline="30000" dirty="0"/>
              <a:t>5</a:t>
            </a:r>
            <a:r>
              <a:rPr lang="en-US" dirty="0"/>
              <a:t> Through him and for his name’s sake, we received grace and apostleship to call people from among all the Gentiles to the obedience that comes from faith. </a:t>
            </a:r>
          </a:p>
          <a:p>
            <a:pPr marL="0" indent="0">
              <a:buNone/>
            </a:pPr>
            <a:endParaRPr lang="en-US" sz="3600" dirty="0"/>
          </a:p>
          <a:p>
            <a:endParaRPr lang="en-US" dirty="0"/>
          </a:p>
        </p:txBody>
      </p:sp>
    </p:spTree>
    <p:extLst>
      <p:ext uri="{BB962C8B-B14F-4D97-AF65-F5344CB8AC3E}">
        <p14:creationId xmlns:p14="http://schemas.microsoft.com/office/powerpoint/2010/main" val="106425049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1:1-7</a:t>
            </a:r>
          </a:p>
        </p:txBody>
      </p:sp>
      <p:sp>
        <p:nvSpPr>
          <p:cNvPr id="3" name="Content Placeholder 2"/>
          <p:cNvSpPr>
            <a:spLocks noGrp="1"/>
          </p:cNvSpPr>
          <p:nvPr>
            <p:ph idx="1"/>
          </p:nvPr>
        </p:nvSpPr>
        <p:spPr/>
        <p:txBody>
          <a:bodyPr/>
          <a:lstStyle/>
          <a:p>
            <a:pPr marL="0" indent="0">
              <a:buNone/>
            </a:pPr>
            <a:r>
              <a:rPr lang="en-US" baseline="30000" dirty="0" smtClean="0"/>
              <a:t>6</a:t>
            </a:r>
            <a:r>
              <a:rPr lang="en-US" dirty="0" smtClean="0"/>
              <a:t> </a:t>
            </a:r>
            <a:r>
              <a:rPr lang="en-US" dirty="0"/>
              <a:t>And you also are among those who are called to belong to Jesus Christ.</a:t>
            </a:r>
          </a:p>
          <a:p>
            <a:pPr marL="0" indent="0">
              <a:buNone/>
            </a:pPr>
            <a:r>
              <a:rPr lang="en-US" baseline="30000" dirty="0"/>
              <a:t>7 </a:t>
            </a:r>
            <a:r>
              <a:rPr lang="en-US" dirty="0"/>
              <a:t>To all in Rome who are loved by God and called to be saints: Grace and peace to you from God our Father and from the Lord Jesus Christ.</a:t>
            </a:r>
          </a:p>
          <a:p>
            <a:pPr marL="0" indent="0">
              <a:buNone/>
            </a:pPr>
            <a:endParaRPr lang="en-US" dirty="0"/>
          </a:p>
        </p:txBody>
      </p:sp>
    </p:spTree>
    <p:extLst>
      <p:ext uri="{BB962C8B-B14F-4D97-AF65-F5344CB8AC3E}">
        <p14:creationId xmlns:p14="http://schemas.microsoft.com/office/powerpoint/2010/main" val="1767684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3657600" y="2133600"/>
            <a:ext cx="23622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Romans 1:1</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dirty="0"/>
              <a:t>	</a:t>
            </a:r>
            <a:r>
              <a:rPr lang="en-US" dirty="0" smtClean="0"/>
              <a:t>			</a:t>
            </a:r>
            <a:r>
              <a:rPr lang="el-GR" dirty="0" smtClean="0"/>
              <a:t>δοῦλος</a:t>
            </a:r>
          </a:p>
          <a:p>
            <a:pPr marL="0" indent="0">
              <a:buNone/>
            </a:pPr>
            <a:r>
              <a:rPr lang="el-GR" dirty="0"/>
              <a:t>	</a:t>
            </a:r>
            <a:r>
              <a:rPr lang="el-GR" dirty="0" smtClean="0"/>
              <a:t>			</a:t>
            </a:r>
            <a:r>
              <a:rPr lang="en-US" dirty="0" smtClean="0"/>
              <a:t>(</a:t>
            </a:r>
            <a:r>
              <a:rPr lang="en-US" dirty="0" err="1" smtClean="0"/>
              <a:t>doulos</a:t>
            </a:r>
            <a:r>
              <a:rPr lang="en-US" dirty="0" smtClean="0"/>
              <a:t>)</a:t>
            </a:r>
            <a:endParaRPr lang="en-US" dirty="0"/>
          </a:p>
          <a:p>
            <a:endParaRPr lang="en-US" dirty="0" smtClean="0"/>
          </a:p>
          <a:p>
            <a:pPr marL="0" indent="0">
              <a:buNone/>
            </a:pPr>
            <a:r>
              <a:rPr lang="en-US" dirty="0" smtClean="0"/>
              <a:t>Paul</a:t>
            </a:r>
            <a:r>
              <a:rPr lang="en-US" dirty="0"/>
              <a:t>, a servant of Christ Jesus, called to be an apostle and set apart for the gospel of God— </a:t>
            </a:r>
          </a:p>
          <a:p>
            <a:endParaRPr lang="en-US" dirty="0"/>
          </a:p>
        </p:txBody>
      </p:sp>
      <p:sp>
        <p:nvSpPr>
          <p:cNvPr id="13" name="Oval 12"/>
          <p:cNvSpPr/>
          <p:nvPr/>
        </p:nvSpPr>
        <p:spPr>
          <a:xfrm>
            <a:off x="1646583" y="3978965"/>
            <a:ext cx="13716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p:cNvCxnSpPr/>
          <p:nvPr/>
        </p:nvCxnSpPr>
        <p:spPr>
          <a:xfrm flipH="1">
            <a:off x="2590800" y="2857500"/>
            <a:ext cx="1066800" cy="112146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64691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10:24</a:t>
            </a:r>
            <a:endParaRPr lang="en-US" dirty="0"/>
          </a:p>
        </p:txBody>
      </p:sp>
      <p:sp>
        <p:nvSpPr>
          <p:cNvPr id="3" name="Content Placeholder 2"/>
          <p:cNvSpPr>
            <a:spLocks noGrp="1"/>
          </p:cNvSpPr>
          <p:nvPr>
            <p:ph idx="1"/>
          </p:nvPr>
        </p:nvSpPr>
        <p:spPr/>
        <p:txBody>
          <a:bodyPr>
            <a:normAutofit/>
          </a:bodyPr>
          <a:lstStyle/>
          <a:p>
            <a:endParaRPr lang="en-US" dirty="0" smtClean="0"/>
          </a:p>
          <a:p>
            <a:pPr marL="0" indent="0">
              <a:buNone/>
            </a:pPr>
            <a:r>
              <a:rPr lang="en-US" dirty="0" smtClean="0"/>
              <a:t>				</a:t>
            </a:r>
            <a:r>
              <a:rPr lang="el-GR" dirty="0" smtClean="0"/>
              <a:t>δοῦλος</a:t>
            </a:r>
            <a:endParaRPr lang="el-GR" dirty="0"/>
          </a:p>
          <a:p>
            <a:pPr marL="0" indent="0">
              <a:buNone/>
            </a:pPr>
            <a:r>
              <a:rPr lang="el-GR" dirty="0"/>
              <a:t>				</a:t>
            </a:r>
            <a:r>
              <a:rPr lang="en-US" dirty="0"/>
              <a:t>(</a:t>
            </a:r>
            <a:r>
              <a:rPr lang="en-US" dirty="0" err="1"/>
              <a:t>doulos</a:t>
            </a:r>
            <a:r>
              <a:rPr lang="en-US" dirty="0"/>
              <a:t>)</a:t>
            </a:r>
          </a:p>
          <a:p>
            <a:pPr marL="0" indent="0">
              <a:buNone/>
            </a:pPr>
            <a:endParaRPr lang="en-US" dirty="0" smtClean="0"/>
          </a:p>
          <a:p>
            <a:pPr marL="0" indent="0">
              <a:buNone/>
            </a:pPr>
            <a:r>
              <a:rPr lang="en-US" dirty="0" smtClean="0">
                <a:solidFill>
                  <a:srgbClr val="FF0000"/>
                </a:solidFill>
              </a:rPr>
              <a:t>A </a:t>
            </a:r>
            <a:r>
              <a:rPr lang="en-US" dirty="0">
                <a:solidFill>
                  <a:srgbClr val="FF0000"/>
                </a:solidFill>
              </a:rPr>
              <a:t>student is not above his teacher, nor a servant above his master</a:t>
            </a:r>
            <a:r>
              <a:rPr lang="en-US" dirty="0" smtClean="0">
                <a:solidFill>
                  <a:srgbClr val="FF0000"/>
                </a:solidFill>
              </a:rPr>
              <a:t>.</a:t>
            </a:r>
            <a:endParaRPr lang="en-US" dirty="0">
              <a:solidFill>
                <a:srgbClr val="FF0000"/>
              </a:solidFill>
            </a:endParaRPr>
          </a:p>
        </p:txBody>
      </p:sp>
      <p:sp>
        <p:nvSpPr>
          <p:cNvPr id="4" name="Oval 3"/>
          <p:cNvSpPr/>
          <p:nvPr/>
        </p:nvSpPr>
        <p:spPr>
          <a:xfrm>
            <a:off x="3657600" y="2133600"/>
            <a:ext cx="23622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7162800" y="3978965"/>
            <a:ext cx="13716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1"/>
          </p:cNvCxnSpPr>
          <p:nvPr/>
        </p:nvCxnSpPr>
        <p:spPr>
          <a:xfrm flipH="1" flipV="1">
            <a:off x="5867400" y="3200400"/>
            <a:ext cx="1496266" cy="85668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6008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68258</TotalTime>
  <Words>6556</Words>
  <Application>Microsoft Office PowerPoint</Application>
  <PresentationFormat>On-screen Show (4:3)</PresentationFormat>
  <Paragraphs>1229</Paragraphs>
  <Slides>72</Slides>
  <Notes>72</Notes>
  <HiddenSlides>0</HiddenSlides>
  <MMClips>0</MMClips>
  <ScaleCrop>false</ScaleCrop>
  <HeadingPairs>
    <vt:vector size="4" baseType="variant">
      <vt:variant>
        <vt:lpstr>Theme</vt:lpstr>
      </vt:variant>
      <vt:variant>
        <vt:i4>1</vt:i4>
      </vt:variant>
      <vt:variant>
        <vt:lpstr>Slide Titles</vt:lpstr>
      </vt:variant>
      <vt:variant>
        <vt:i4>72</vt:i4>
      </vt:variant>
    </vt:vector>
  </HeadingPairs>
  <TitlesOfParts>
    <vt:vector size="73" baseType="lpstr">
      <vt:lpstr>Office Theme</vt:lpstr>
      <vt:lpstr>Romans 1:1-7 --- Introduction and Greetings</vt:lpstr>
      <vt:lpstr>PowerPoint Presentation</vt:lpstr>
      <vt:lpstr>Romans 1:1-7</vt:lpstr>
      <vt:lpstr>Romans 1:1-7</vt:lpstr>
      <vt:lpstr>Romans 1:1-7</vt:lpstr>
      <vt:lpstr>PowerPoint Presentation</vt:lpstr>
      <vt:lpstr>Romans 1:1</vt:lpstr>
      <vt:lpstr>Romans 1:1</vt:lpstr>
      <vt:lpstr>Matthew 10:24</vt:lpstr>
      <vt:lpstr>1 Corinthians 12:13</vt:lpstr>
      <vt:lpstr>Matthew 20:26</vt:lpstr>
      <vt:lpstr>Romans 1:1</vt:lpstr>
      <vt:lpstr>Romans 8:28</vt:lpstr>
      <vt:lpstr>Revelation 17:14</vt:lpstr>
      <vt:lpstr>Romans 1:1</vt:lpstr>
      <vt:lpstr>John 13:16</vt:lpstr>
      <vt:lpstr>Romans 1:1</vt:lpstr>
      <vt:lpstr>Matthew 25:32</vt:lpstr>
      <vt:lpstr>2 Corinthians 6:17</vt:lpstr>
      <vt:lpstr>Romans 1:1</vt:lpstr>
      <vt:lpstr>Mark 1:1</vt:lpstr>
      <vt:lpstr>Romans 1:16</vt:lpstr>
      <vt:lpstr>Galatians 1:9</vt:lpstr>
      <vt:lpstr>Cross-reference Jeremiah 1:5</vt:lpstr>
      <vt:lpstr>Cross-reference 1 Timothy 1:11</vt:lpstr>
      <vt:lpstr>Romans 1:2</vt:lpstr>
      <vt:lpstr>Romans 1:2</vt:lpstr>
      <vt:lpstr>2 Corinthians 9:5</vt:lpstr>
      <vt:lpstr>Cross-reference Titus 1:2</vt:lpstr>
      <vt:lpstr>Cross-reference Luke 24:27</vt:lpstr>
      <vt:lpstr>Romans 1:3</vt:lpstr>
      <vt:lpstr>Romans 1:3</vt:lpstr>
      <vt:lpstr>1 Corintians 1:26</vt:lpstr>
      <vt:lpstr>Galatians 4:23</vt:lpstr>
      <vt:lpstr>Cross-reference Matthew 1:1</vt:lpstr>
      <vt:lpstr>Cross-reference Galatians 4:4</vt:lpstr>
      <vt:lpstr>Romans 1:4</vt:lpstr>
      <vt:lpstr>Romans 1:4</vt:lpstr>
      <vt:lpstr>Ephesians 4:30</vt:lpstr>
      <vt:lpstr>Romans 1:4</vt:lpstr>
      <vt:lpstr>Luke 22:22</vt:lpstr>
      <vt:lpstr>Acts 17:26</vt:lpstr>
      <vt:lpstr>Romans 1:4</vt:lpstr>
      <vt:lpstr>Matthew 24:30</vt:lpstr>
      <vt:lpstr>2 Corinthians 12:9</vt:lpstr>
      <vt:lpstr>Romans 1:4</vt:lpstr>
      <vt:lpstr>1 Corinthians 15:12-14</vt:lpstr>
      <vt:lpstr>John 5:28-29</vt:lpstr>
      <vt:lpstr>Cross-reference John 1:14</vt:lpstr>
      <vt:lpstr>Cross-reference Ephesians 1:19-21</vt:lpstr>
      <vt:lpstr>Romans 1:5</vt:lpstr>
      <vt:lpstr>Romans 1:5</vt:lpstr>
      <vt:lpstr>Ephesians 2:8-9</vt:lpstr>
      <vt:lpstr>Romans 11:6</vt:lpstr>
      <vt:lpstr>Cross-reference Acts 6:7</vt:lpstr>
      <vt:lpstr>Cross-reference Acts 9:15</vt:lpstr>
      <vt:lpstr>Romans 1:6</vt:lpstr>
      <vt:lpstr>Romans 1:6</vt:lpstr>
      <vt:lpstr>Cross-reference Hebrews 3:1</vt:lpstr>
      <vt:lpstr>Cross-reference 1 Peter 2:21</vt:lpstr>
      <vt:lpstr>Romans 1:7</vt:lpstr>
      <vt:lpstr>Romans 1:7</vt:lpstr>
      <vt:lpstr>1 Corinthians 13:4</vt:lpstr>
      <vt:lpstr>Romans 1:7</vt:lpstr>
      <vt:lpstr>Romans 5:1</vt:lpstr>
      <vt:lpstr>1 Corinthians 14:33</vt:lpstr>
      <vt:lpstr>Galatians 5:22-23</vt:lpstr>
      <vt:lpstr>Cross-reference 1 John 3:1</vt:lpstr>
      <vt:lpstr>Cross-reference 2 Peter 1:2-3</vt:lpstr>
      <vt:lpstr>Romans 1:1-7</vt:lpstr>
      <vt:lpstr>Romans 1:1-7</vt:lpstr>
      <vt:lpstr>Romans 1:1-7</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123</cp:revision>
  <cp:lastPrinted>2015-01-16T17:53:09Z</cp:lastPrinted>
  <dcterms:created xsi:type="dcterms:W3CDTF">2014-03-14T14:55:41Z</dcterms:created>
  <dcterms:modified xsi:type="dcterms:W3CDTF">2015-01-16T17:54:09Z</dcterms:modified>
</cp:coreProperties>
</file>