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320" r:id="rId2"/>
    <p:sldId id="392" r:id="rId3"/>
    <p:sldId id="321" r:id="rId4"/>
    <p:sldId id="322" r:id="rId5"/>
    <p:sldId id="323" r:id="rId6"/>
    <p:sldId id="324" r:id="rId7"/>
    <p:sldId id="325" r:id="rId8"/>
    <p:sldId id="338" r:id="rId9"/>
    <p:sldId id="357" r:id="rId10"/>
    <p:sldId id="358" r:id="rId11"/>
    <p:sldId id="377" r:id="rId12"/>
    <p:sldId id="376" r:id="rId13"/>
    <p:sldId id="345" r:id="rId14"/>
    <p:sldId id="326" r:id="rId15"/>
    <p:sldId id="359" r:id="rId16"/>
    <p:sldId id="340" r:id="rId17"/>
    <p:sldId id="360" r:id="rId18"/>
    <p:sldId id="342" r:id="rId19"/>
    <p:sldId id="361" r:id="rId20"/>
    <p:sldId id="341" r:id="rId21"/>
    <p:sldId id="362" r:id="rId22"/>
    <p:sldId id="343" r:id="rId23"/>
    <p:sldId id="363" r:id="rId24"/>
    <p:sldId id="344" r:id="rId25"/>
    <p:sldId id="364" r:id="rId26"/>
    <p:sldId id="378" r:id="rId27"/>
    <p:sldId id="379" r:id="rId28"/>
    <p:sldId id="348" r:id="rId29"/>
    <p:sldId id="327" r:id="rId30"/>
    <p:sldId id="365" r:id="rId31"/>
    <p:sldId id="346" r:id="rId32"/>
    <p:sldId id="366" r:id="rId33"/>
    <p:sldId id="347" r:id="rId34"/>
    <p:sldId id="367" r:id="rId35"/>
    <p:sldId id="380" r:id="rId36"/>
    <p:sldId id="381" r:id="rId37"/>
    <p:sldId id="351" r:id="rId38"/>
    <p:sldId id="350" r:id="rId39"/>
    <p:sldId id="368" r:id="rId40"/>
    <p:sldId id="328" r:id="rId41"/>
    <p:sldId id="369" r:id="rId42"/>
    <p:sldId id="349" r:id="rId43"/>
    <p:sldId id="370" r:id="rId44"/>
    <p:sldId id="383" r:id="rId45"/>
    <p:sldId id="382" r:id="rId46"/>
    <p:sldId id="352" r:id="rId47"/>
    <p:sldId id="395" r:id="rId48"/>
    <p:sldId id="384" r:id="rId49"/>
    <p:sldId id="353" r:id="rId50"/>
    <p:sldId id="330" r:id="rId51"/>
    <p:sldId id="371" r:id="rId52"/>
    <p:sldId id="354" r:id="rId53"/>
    <p:sldId id="333" r:id="rId54"/>
    <p:sldId id="393" r:id="rId55"/>
    <p:sldId id="372" r:id="rId56"/>
    <p:sldId id="385" r:id="rId57"/>
    <p:sldId id="355" r:id="rId58"/>
    <p:sldId id="331" r:id="rId59"/>
    <p:sldId id="373" r:id="rId60"/>
    <p:sldId id="374" r:id="rId61"/>
    <p:sldId id="394" r:id="rId62"/>
    <p:sldId id="388" r:id="rId63"/>
    <p:sldId id="387" r:id="rId64"/>
    <p:sldId id="356" r:id="rId65"/>
    <p:sldId id="332" r:id="rId66"/>
    <p:sldId id="375" r:id="rId67"/>
    <p:sldId id="390" r:id="rId68"/>
    <p:sldId id="391" r:id="rId69"/>
    <p:sldId id="389" r:id="rId70"/>
    <p:sldId id="334" r:id="rId71"/>
    <p:sldId id="335" r:id="rId72"/>
    <p:sldId id="336" r:id="rId73"/>
    <p:sldId id="337"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78629" autoAdjust="0"/>
  </p:normalViewPr>
  <p:slideViewPr>
    <p:cSldViewPr snapToGrid="0">
      <p:cViewPr varScale="1">
        <p:scale>
          <a:sx n="91" d="100"/>
          <a:sy n="91" d="100"/>
        </p:scale>
        <p:origin x="-2214"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604851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a 1992 article</a:t>
            </a:r>
            <a:r>
              <a:rPr lang="en-US" baseline="0" dirty="0" smtClean="0"/>
              <a:t> in Christianity Today, Tim Stafford </a:t>
            </a:r>
          </a:p>
          <a:p>
            <a:r>
              <a:rPr lang="en-US" baseline="0" dirty="0" smtClean="0"/>
              <a:t>wrote:</a:t>
            </a:r>
          </a:p>
          <a:p>
            <a:endParaRPr lang="en-US" baseline="0" dirty="0" smtClean="0"/>
          </a:p>
          <a:p>
            <a:r>
              <a:rPr lang="en-US" dirty="0" smtClean="0"/>
              <a:t>A pastor I know, </a:t>
            </a:r>
            <a:r>
              <a:rPr lang="en-US" strike="dblStrike" baseline="0" dirty="0" err="1" smtClean="0"/>
              <a:t>Stephey</a:t>
            </a:r>
            <a:r>
              <a:rPr lang="en-US" dirty="0" smtClean="0"/>
              <a:t> (Stephen) </a:t>
            </a:r>
            <a:r>
              <a:rPr lang="en-US" dirty="0" err="1" smtClean="0"/>
              <a:t>Bilynskyj</a:t>
            </a:r>
            <a:r>
              <a:rPr lang="en-US" dirty="0" smtClean="0"/>
              <a:t>, starts each </a:t>
            </a:r>
          </a:p>
          <a:p>
            <a:r>
              <a:rPr lang="en-US" dirty="0" smtClean="0"/>
              <a:t>confirmation class with a jar full of beans. He asks his </a:t>
            </a:r>
          </a:p>
          <a:p>
            <a:r>
              <a:rPr lang="en-US" dirty="0" smtClean="0"/>
              <a:t>students to guess how many beans are in the jar, and on a </a:t>
            </a:r>
          </a:p>
          <a:p>
            <a:r>
              <a:rPr lang="en-US" dirty="0" smtClean="0"/>
              <a:t>big pad of paper writes down their estimates. </a:t>
            </a:r>
          </a:p>
          <a:p>
            <a:endParaRPr lang="en-US" dirty="0" smtClean="0"/>
          </a:p>
          <a:p>
            <a:r>
              <a:rPr lang="en-US" dirty="0" smtClean="0"/>
              <a:t>Then, next to those estimates, he helps them make another </a:t>
            </a:r>
          </a:p>
          <a:p>
            <a:r>
              <a:rPr lang="en-US" dirty="0" smtClean="0"/>
              <a:t>list: Their favorite songs. </a:t>
            </a:r>
          </a:p>
          <a:p>
            <a:endParaRPr lang="en-US" dirty="0" smtClean="0"/>
          </a:p>
          <a:p>
            <a:r>
              <a:rPr lang="en-US" dirty="0" smtClean="0"/>
              <a:t>When the lists are complete, he reveals the actual number </a:t>
            </a:r>
          </a:p>
          <a:p>
            <a:r>
              <a:rPr lang="en-US" dirty="0" smtClean="0"/>
              <a:t>of beans in the jar. The whole class looks over their guesses, </a:t>
            </a:r>
          </a:p>
          <a:p>
            <a:r>
              <a:rPr lang="en-US" dirty="0" smtClean="0"/>
              <a:t>to see which estimate was closest to being right. </a:t>
            </a:r>
          </a:p>
          <a:p>
            <a:endParaRPr lang="en-US" dirty="0" smtClean="0"/>
          </a:p>
          <a:p>
            <a:r>
              <a:rPr lang="en-US" dirty="0" err="1" smtClean="0"/>
              <a:t>Bilynskyj</a:t>
            </a:r>
            <a:r>
              <a:rPr lang="en-US" dirty="0" smtClean="0"/>
              <a:t> then turns to the list of favorite songs. "And which </a:t>
            </a:r>
          </a:p>
          <a:p>
            <a:r>
              <a:rPr lang="en-US" dirty="0" smtClean="0"/>
              <a:t>one of these is closest to being right?" he asks. The students </a:t>
            </a:r>
          </a:p>
          <a:p>
            <a:r>
              <a:rPr lang="en-US" dirty="0" smtClean="0"/>
              <a:t>protest that there is no "right answer"; a person's favorite </a:t>
            </a:r>
          </a:p>
          <a:p>
            <a:r>
              <a:rPr lang="en-US" dirty="0" smtClean="0"/>
              <a:t>song is purely a matter of taste. </a:t>
            </a:r>
          </a:p>
          <a:p>
            <a:endParaRPr lang="en-US" dirty="0" smtClean="0"/>
          </a:p>
          <a:p>
            <a:r>
              <a:rPr lang="en-US" dirty="0" err="1" smtClean="0"/>
              <a:t>Bilynskyj</a:t>
            </a:r>
            <a:r>
              <a:rPr lang="en-US" dirty="0" smtClean="0"/>
              <a:t>, who holds a Ph.D. in philosophy from Notre Dame </a:t>
            </a:r>
          </a:p>
          <a:p>
            <a:r>
              <a:rPr lang="en-US" dirty="0" smtClean="0"/>
              <a:t>asks, "When you decide what to believe in terms of your faith, </a:t>
            </a:r>
          </a:p>
          <a:p>
            <a:r>
              <a:rPr lang="en-US" dirty="0" smtClean="0"/>
              <a:t>is that more like guessing the number of beans, or more like </a:t>
            </a:r>
          </a:p>
          <a:p>
            <a:r>
              <a:rPr lang="en-US" dirty="0" smtClean="0"/>
              <a:t>choosing your favorite song?" </a:t>
            </a:r>
          </a:p>
          <a:p>
            <a:endParaRPr lang="en-US" dirty="0" smtClean="0"/>
          </a:p>
          <a:p>
            <a:r>
              <a:rPr lang="en-US" dirty="0" smtClean="0"/>
              <a:t>Always, </a:t>
            </a:r>
            <a:r>
              <a:rPr lang="en-US" dirty="0" err="1" smtClean="0"/>
              <a:t>Bilynskyj</a:t>
            </a:r>
            <a:r>
              <a:rPr lang="en-US" dirty="0" smtClean="0"/>
              <a:t> says, from old as well as young, he gets the </a:t>
            </a:r>
          </a:p>
          <a:p>
            <a:r>
              <a:rPr lang="en-US" dirty="0" smtClean="0"/>
              <a:t>same answer: Choosing one's faith is more like choosing a </a:t>
            </a:r>
          </a:p>
          <a:p>
            <a:r>
              <a:rPr lang="en-US" dirty="0" smtClean="0"/>
              <a:t>favorite song. When </a:t>
            </a:r>
            <a:r>
              <a:rPr lang="en-US" dirty="0" err="1" smtClean="0"/>
              <a:t>Bilynskyj</a:t>
            </a:r>
            <a:r>
              <a:rPr lang="en-US" dirty="0" smtClean="0"/>
              <a:t> told me this, it took my breath </a:t>
            </a:r>
          </a:p>
          <a:p>
            <a:r>
              <a:rPr lang="en-US" dirty="0" smtClean="0"/>
              <a:t>away. "After they say that, do you confirm them?" I asked </a:t>
            </a:r>
          </a:p>
          <a:p>
            <a:r>
              <a:rPr lang="en-US" dirty="0" smtClean="0"/>
              <a:t>him. "Well," smiled </a:t>
            </a:r>
            <a:r>
              <a:rPr lang="en-US" dirty="0" err="1" smtClean="0"/>
              <a:t>Bilynskyj</a:t>
            </a:r>
            <a:r>
              <a:rPr lang="en-US" dirty="0" smtClean="0"/>
              <a:t>, "First I try to argue them out </a:t>
            </a:r>
          </a:p>
          <a:p>
            <a:r>
              <a:rPr lang="en-US" dirty="0" smtClean="0"/>
              <a:t>of it." </a:t>
            </a:r>
          </a:p>
          <a:p>
            <a:endParaRPr lang="en-US" dirty="0" smtClean="0"/>
          </a:p>
          <a:p>
            <a:r>
              <a:rPr lang="en-US" dirty="0" smtClean="0"/>
              <a:t>Tim Stafford, </a:t>
            </a:r>
            <a:r>
              <a:rPr lang="en-US" i="1" dirty="0" smtClean="0"/>
              <a:t>Christianity Today</a:t>
            </a:r>
            <a:r>
              <a:rPr lang="en-US" dirty="0" smtClean="0"/>
              <a:t>, September 14, 1992, p. 36.</a:t>
            </a:r>
          </a:p>
          <a:p>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1769214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1869651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147807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When Lloyd C. Douglas, author of </a:t>
            </a:r>
            <a:r>
              <a:rPr lang="en-US" u="sng" dirty="0" smtClean="0"/>
              <a:t>The Robe</a:t>
            </a:r>
            <a:r>
              <a:rPr lang="en-US" dirty="0" smtClean="0"/>
              <a:t> and </a:t>
            </a:r>
          </a:p>
          <a:p>
            <a:r>
              <a:rPr lang="en-US" dirty="0" smtClean="0"/>
              <a:t>other novels, was a university student, he lived an a </a:t>
            </a:r>
          </a:p>
          <a:p>
            <a:r>
              <a:rPr lang="en-US" dirty="0" smtClean="0"/>
              <a:t>boarding house. Downstairs on the first floor was an </a:t>
            </a:r>
          </a:p>
          <a:p>
            <a:r>
              <a:rPr lang="en-US" dirty="0" smtClean="0"/>
              <a:t>elderly, retired music teacher, who was infirm and unable </a:t>
            </a:r>
          </a:p>
          <a:p>
            <a:r>
              <a:rPr lang="en-US" dirty="0" smtClean="0"/>
              <a:t>to leave the apartment. Douglas said that every morning </a:t>
            </a:r>
          </a:p>
          <a:p>
            <a:r>
              <a:rPr lang="en-US" dirty="0" smtClean="0"/>
              <a:t>they had a ritual they would go through together. </a:t>
            </a:r>
          </a:p>
          <a:p>
            <a:endParaRPr lang="en-US" dirty="0" smtClean="0"/>
          </a:p>
          <a:p>
            <a:r>
              <a:rPr lang="en-US" dirty="0" smtClean="0"/>
              <a:t>He would come down the steps, open the old man's door, </a:t>
            </a:r>
          </a:p>
          <a:p>
            <a:r>
              <a:rPr lang="en-US" dirty="0" smtClean="0"/>
              <a:t>and ask, "Well, what's the good news?" The old man </a:t>
            </a:r>
          </a:p>
          <a:p>
            <a:r>
              <a:rPr lang="en-US" dirty="0" smtClean="0"/>
              <a:t>would pick up his tuning fork, tap it on the side of his </a:t>
            </a:r>
          </a:p>
          <a:p>
            <a:r>
              <a:rPr lang="en-US" dirty="0" smtClean="0"/>
              <a:t>wheelchair and say, "That's middle C! It was middle C </a:t>
            </a:r>
          </a:p>
          <a:p>
            <a:r>
              <a:rPr lang="en-US" dirty="0" smtClean="0"/>
              <a:t>yesterday; it will be  middle C tomorrow; it will be middle </a:t>
            </a:r>
          </a:p>
          <a:p>
            <a:r>
              <a:rPr lang="en-US" dirty="0" smtClean="0"/>
              <a:t>C a thousand years from now. </a:t>
            </a:r>
          </a:p>
          <a:p>
            <a:endParaRPr lang="en-US" dirty="0" smtClean="0"/>
          </a:p>
          <a:p>
            <a:r>
              <a:rPr lang="en-US" dirty="0" smtClean="0"/>
              <a:t>The tenor upstairs sings flat, the piano across the hall </a:t>
            </a:r>
          </a:p>
          <a:p>
            <a:r>
              <a:rPr lang="en-US" dirty="0" smtClean="0"/>
              <a:t>is out of tune, but, my friend, THAT is middle C!" </a:t>
            </a:r>
          </a:p>
          <a:p>
            <a:r>
              <a:rPr lang="en-US" dirty="0" smtClean="0"/>
              <a:t>The old man had discovered one thing upon which he </a:t>
            </a:r>
          </a:p>
          <a:p>
            <a:r>
              <a:rPr lang="en-US" dirty="0" smtClean="0"/>
              <a:t>could depend, one constant reality in his life, one "still </a:t>
            </a:r>
          </a:p>
          <a:p>
            <a:r>
              <a:rPr lang="en-US" dirty="0" smtClean="0"/>
              <a:t>point in a turning world." </a:t>
            </a:r>
          </a:p>
          <a:p>
            <a:endParaRPr lang="en-US" dirty="0" smtClean="0"/>
          </a:p>
          <a:p>
            <a:r>
              <a:rPr lang="en-US" dirty="0" smtClean="0"/>
              <a:t>For Christians, the one "still point in a turning world," </a:t>
            </a:r>
          </a:p>
          <a:p>
            <a:r>
              <a:rPr lang="en-US" dirty="0" smtClean="0"/>
              <a:t>the one absolute of which there is no shadow of turning, </a:t>
            </a:r>
          </a:p>
          <a:p>
            <a:r>
              <a:rPr lang="en-US" dirty="0" smtClean="0"/>
              <a:t>is Jesus Christ.</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170963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Latreuo</a:t>
            </a:r>
            <a:r>
              <a:rPr lang="en-US" dirty="0" smtClean="0"/>
              <a:t> means to serve.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it’s not used in the Bible for serving the potatoes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the dinner table.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it’s not like one who’s a hired servant.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Instead, in the Bible, </a:t>
            </a:r>
            <a:r>
              <a:rPr lang="en-US" dirty="0" err="1" smtClean="0"/>
              <a:t>latreuo</a:t>
            </a:r>
            <a:r>
              <a:rPr lang="en-US" baseline="0" dirty="0" smtClean="0"/>
              <a:t> is used exclusively for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performance of religious duties, such as preaching, 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eaching</a:t>
            </a:r>
            <a:r>
              <a:rPr lang="en-US" baseline="0" dirty="0" smtClean="0"/>
              <a:t>, serving communion, etc.</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1242648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During World War II, England needed to increase </a:t>
            </a:r>
          </a:p>
          <a:p>
            <a:r>
              <a:rPr lang="en-US" dirty="0" smtClean="0"/>
              <a:t>its production of coal. Winston Churchill called together </a:t>
            </a:r>
            <a:endParaRPr lang="en-US" dirty="0" smtClean="0"/>
          </a:p>
          <a:p>
            <a:r>
              <a:rPr lang="en-US" dirty="0" smtClean="0"/>
              <a:t>labor </a:t>
            </a:r>
            <a:r>
              <a:rPr lang="en-US" dirty="0" smtClean="0"/>
              <a:t>leaders to enlist their support. At the end of his </a:t>
            </a:r>
          </a:p>
          <a:p>
            <a:r>
              <a:rPr lang="en-US" dirty="0" smtClean="0"/>
              <a:t>presentation he asked them to picture in their minds a </a:t>
            </a:r>
          </a:p>
          <a:p>
            <a:r>
              <a:rPr lang="en-US" dirty="0" smtClean="0"/>
              <a:t>parade which he knew would be held in </a:t>
            </a:r>
            <a:r>
              <a:rPr lang="en-US" dirty="0" err="1" smtClean="0"/>
              <a:t>Picadilly</a:t>
            </a:r>
            <a:r>
              <a:rPr lang="en-US" dirty="0" smtClean="0"/>
              <a:t> Circus </a:t>
            </a:r>
          </a:p>
          <a:p>
            <a:r>
              <a:rPr lang="en-US" dirty="0" smtClean="0"/>
              <a:t>after the war. </a:t>
            </a:r>
          </a:p>
          <a:p>
            <a:endParaRPr lang="en-US" dirty="0" smtClean="0"/>
          </a:p>
          <a:p>
            <a:r>
              <a:rPr lang="en-US" dirty="0" smtClean="0"/>
              <a:t>First, he said, would come the sailors who had kept the </a:t>
            </a:r>
          </a:p>
          <a:p>
            <a:r>
              <a:rPr lang="en-US" dirty="0" smtClean="0"/>
              <a:t>vital sea lanes open. Then would come the soldiers who </a:t>
            </a:r>
          </a:p>
          <a:p>
            <a:r>
              <a:rPr lang="en-US" dirty="0" smtClean="0"/>
              <a:t>had come home from Dunkirk and then gone on to defeat </a:t>
            </a:r>
          </a:p>
          <a:p>
            <a:r>
              <a:rPr lang="en-US" dirty="0" smtClean="0"/>
              <a:t>Rommel in Africa. Then would come the pilots who had </a:t>
            </a:r>
          </a:p>
          <a:p>
            <a:r>
              <a:rPr lang="en-US" dirty="0" smtClean="0"/>
              <a:t>driven the Luftwaffe from the sky.</a:t>
            </a:r>
          </a:p>
          <a:p>
            <a:endParaRPr lang="en-US" dirty="0" smtClean="0"/>
          </a:p>
          <a:p>
            <a:r>
              <a:rPr lang="en-US" dirty="0" smtClean="0"/>
              <a:t>Last of all, he said, would come a long line of sweat-stained, </a:t>
            </a:r>
          </a:p>
          <a:p>
            <a:r>
              <a:rPr lang="en-US" dirty="0" smtClean="0"/>
              <a:t>soot-streaked men in miner's caps. Someone would cry </a:t>
            </a:r>
          </a:p>
          <a:p>
            <a:r>
              <a:rPr lang="en-US" dirty="0" smtClean="0"/>
              <a:t>from the crowd, 'And where were you during the critical </a:t>
            </a:r>
          </a:p>
          <a:p>
            <a:r>
              <a:rPr lang="en-US" dirty="0" smtClean="0"/>
              <a:t>days of our struggle?' And from ten thousand throats would </a:t>
            </a:r>
          </a:p>
          <a:p>
            <a:r>
              <a:rPr lang="en-US" dirty="0" smtClean="0"/>
              <a:t>come the answer, 'We were deep in the earth with our faces </a:t>
            </a:r>
          </a:p>
          <a:p>
            <a:r>
              <a:rPr lang="en-US" dirty="0" smtClean="0"/>
              <a:t>to the coal.'“</a:t>
            </a:r>
          </a:p>
          <a:p>
            <a:endParaRPr lang="en-US" dirty="0" smtClean="0"/>
          </a:p>
          <a:p>
            <a:r>
              <a:rPr lang="en-US" dirty="0" smtClean="0"/>
              <a:t>Not all the jobs in a church are prominent and glamorous. </a:t>
            </a:r>
          </a:p>
          <a:p>
            <a:r>
              <a:rPr lang="en-US" dirty="0" smtClean="0"/>
              <a:t>But it is often the people with their "faces to the coal" who </a:t>
            </a:r>
          </a:p>
          <a:p>
            <a:r>
              <a:rPr lang="en-US" dirty="0" smtClean="0"/>
              <a:t>help the church accomplish its mission.</a:t>
            </a:r>
          </a:p>
          <a:p>
            <a:endParaRPr lang="en-US" dirty="0" smtClean="0"/>
          </a:p>
          <a:p>
            <a:r>
              <a:rPr lang="en-US" dirty="0" smtClean="0"/>
              <a:t>Don McCullough, </a:t>
            </a:r>
            <a:r>
              <a:rPr lang="en-US" u="sng" dirty="0" smtClean="0"/>
              <a:t>Waking from the American Dream</a:t>
            </a:r>
            <a:r>
              <a:rPr lang="en-US" dirty="0" smtClean="0"/>
              <a: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14525824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Pneuma</a:t>
            </a:r>
            <a:r>
              <a:rPr lang="en-US" baseline="0" dirty="0" smtClean="0"/>
              <a:t> is the word which is translated “whole heart” here.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Bible, </a:t>
            </a:r>
            <a:r>
              <a:rPr lang="en-US" baseline="0" dirty="0" err="1" smtClean="0"/>
              <a:t>pneuma</a:t>
            </a:r>
            <a:r>
              <a:rPr lang="en-US" baseline="0" dirty="0" smtClean="0"/>
              <a:t> is usually translated “breath” or “spirit”.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it is being used of the human personality.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Specifically, according to </a:t>
            </a:r>
            <a:r>
              <a:rPr lang="en-US" dirty="0" smtClean="0"/>
              <a:t>the Greek-English Lexicon of the New </a:t>
            </a:r>
          </a:p>
          <a:p>
            <a:r>
              <a:rPr lang="en-US" dirty="0" smtClean="0"/>
              <a:t>Testament and other early Christian Literature</a:t>
            </a:r>
            <a:r>
              <a:rPr lang="en-US" baseline="0" dirty="0" smtClean="0"/>
              <a:t>, it’s being </a:t>
            </a:r>
          </a:p>
          <a:p>
            <a:r>
              <a:rPr lang="en-US" baseline="0" dirty="0" smtClean="0"/>
              <a:t>used “</a:t>
            </a:r>
            <a:r>
              <a:rPr lang="en-US" sz="1200" dirty="0" smtClean="0"/>
              <a:t>as the source and seat of insight, feeling, and will.”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72787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ILLUS</a:t>
            </a:r>
            <a:r>
              <a:rPr lang="en-US" dirty="0" smtClean="0"/>
              <a:t>: "History knows them as the forty martyrs of </a:t>
            </a:r>
            <a:r>
              <a:rPr lang="en-US" dirty="0" err="1" smtClean="0"/>
              <a:t>Sebaste</a:t>
            </a:r>
            <a:r>
              <a:rPr lang="en-US" dirty="0" smtClean="0"/>
              <a:t>. </a:t>
            </a:r>
          </a:p>
          <a:p>
            <a:r>
              <a:rPr lang="en-US" dirty="0" smtClean="0"/>
              <a:t>They were soldiers in the famed Twelfth Legion of Rome’s </a:t>
            </a:r>
          </a:p>
          <a:p>
            <a:r>
              <a:rPr lang="en-US" dirty="0" smtClean="0"/>
              <a:t>imperial army, around A.D. 320. One day the captain </a:t>
            </a:r>
          </a:p>
          <a:p>
            <a:r>
              <a:rPr lang="en-US" dirty="0" smtClean="0"/>
              <a:t>informed his troops that Emperor </a:t>
            </a:r>
            <a:r>
              <a:rPr lang="en-US" dirty="0" err="1" smtClean="0"/>
              <a:t>Licinius</a:t>
            </a:r>
            <a:r>
              <a:rPr lang="en-US" dirty="0" smtClean="0"/>
              <a:t> had sent down an </a:t>
            </a:r>
          </a:p>
          <a:p>
            <a:r>
              <a:rPr lang="en-US" dirty="0" smtClean="0"/>
              <a:t>edict commanding all soldiers to offer a sacrifice to his pagan </a:t>
            </a:r>
          </a:p>
          <a:p>
            <a:r>
              <a:rPr lang="en-US" dirty="0" smtClean="0"/>
              <a:t>god. Forty of the soldiers were followers of Christ, and they </a:t>
            </a:r>
          </a:p>
          <a:p>
            <a:r>
              <a:rPr lang="en-US" dirty="0" smtClean="0"/>
              <a:t>refused. 'You can have our armor and even our bodies, but </a:t>
            </a:r>
          </a:p>
          <a:p>
            <a:r>
              <a:rPr lang="en-US" dirty="0" smtClean="0"/>
              <a:t>our hearts' allegiance belongs to Jesus Christ,' they said. </a:t>
            </a:r>
            <a:br>
              <a:rPr lang="en-US" dirty="0" smtClean="0"/>
            </a:br>
            <a:r>
              <a:rPr lang="en-US" dirty="0" smtClean="0"/>
              <a:t/>
            </a:r>
            <a:br>
              <a:rPr lang="en-US" dirty="0" smtClean="0"/>
            </a:br>
            <a:r>
              <a:rPr lang="en-US" dirty="0" smtClean="0"/>
              <a:t>"The emperor decided to make an example of the soldiers, </a:t>
            </a:r>
          </a:p>
          <a:p>
            <a:r>
              <a:rPr lang="en-US" dirty="0" smtClean="0"/>
              <a:t>so in the middle of winter he marched them onto a frozen l</a:t>
            </a:r>
          </a:p>
          <a:p>
            <a:r>
              <a:rPr lang="en-US" dirty="0" err="1" smtClean="0"/>
              <a:t>ake</a:t>
            </a:r>
            <a:r>
              <a:rPr lang="en-US" dirty="0" smtClean="0"/>
              <a:t> and stripped them of their clothes. 'Renounce your God </a:t>
            </a:r>
          </a:p>
          <a:p>
            <a:r>
              <a:rPr lang="en-US" dirty="0" smtClean="0"/>
              <a:t>and you will be spared from death,' he told them. Not one </a:t>
            </a:r>
          </a:p>
          <a:p>
            <a:r>
              <a:rPr lang="en-US" dirty="0" smtClean="0"/>
              <a:t>man came forward. So he left them there, huddled together </a:t>
            </a:r>
          </a:p>
          <a:p>
            <a:r>
              <a:rPr lang="en-US" dirty="0" smtClean="0"/>
              <a:t>to contemplate his offer. </a:t>
            </a:r>
          </a:p>
          <a:p>
            <a:endParaRPr lang="en-US" dirty="0" smtClean="0"/>
          </a:p>
          <a:p>
            <a:r>
              <a:rPr lang="en-US" dirty="0" smtClean="0"/>
              <a:t>Throughout the night the men stayed together, singing their </a:t>
            </a:r>
          </a:p>
          <a:p>
            <a:r>
              <a:rPr lang="en-US" dirty="0" smtClean="0"/>
              <a:t>song of victory: Forty Martyrs for Christ. When morning came, </a:t>
            </a:r>
          </a:p>
          <a:p>
            <a:r>
              <a:rPr lang="en-US" dirty="0" smtClean="0"/>
              <a:t>thirty-nine of the men had frozen to death. The one survivor </a:t>
            </a:r>
          </a:p>
          <a:p>
            <a:r>
              <a:rPr lang="en-US" dirty="0" smtClean="0"/>
              <a:t>finally relented and crawled to safety, recanting his confession </a:t>
            </a:r>
          </a:p>
          <a:p>
            <a:r>
              <a:rPr lang="en-US" dirty="0" smtClean="0"/>
              <a:t>of faith in order to live. The officer in charge that night had </a:t>
            </a:r>
          </a:p>
          <a:p>
            <a:r>
              <a:rPr lang="en-US" dirty="0" smtClean="0"/>
              <a:t>been so moved by the scene that during his watch he’d come </a:t>
            </a:r>
          </a:p>
          <a:p>
            <a:r>
              <a:rPr lang="en-US" dirty="0" smtClean="0"/>
              <a:t>to Jesus, so he broke rank and walked out onto the ice. </a:t>
            </a:r>
          </a:p>
          <a:p>
            <a:r>
              <a:rPr lang="en-US" dirty="0" smtClean="0"/>
              <a:t>Stripping his clothes he openly confessed his faith in Christ. </a:t>
            </a:r>
          </a:p>
          <a:p>
            <a:r>
              <a:rPr lang="en-US" dirty="0" smtClean="0"/>
              <a:t>The furious emperor demanded that he renounce Jesus, but </a:t>
            </a:r>
          </a:p>
          <a:p>
            <a:r>
              <a:rPr lang="en-US" dirty="0" smtClean="0"/>
              <a:t>he refused. When the ordeal was over, the Roman soldiers </a:t>
            </a:r>
          </a:p>
          <a:p>
            <a:r>
              <a:rPr lang="en-US" dirty="0" smtClean="0"/>
              <a:t>carried forty frozen men off of the ice." </a:t>
            </a:r>
            <a:br>
              <a:rPr lang="en-US" dirty="0" smtClean="0"/>
            </a:br>
            <a:r>
              <a:rPr lang="en-US" dirty="0" smtClean="0"/>
              <a:t/>
            </a:r>
            <a:br>
              <a:rPr lang="en-US" dirty="0" smtClean="0"/>
            </a:br>
            <a:r>
              <a:rPr lang="en-US" dirty="0" smtClean="0"/>
              <a:t>(Ref: </a:t>
            </a:r>
            <a:r>
              <a:rPr lang="en-US" dirty="0" err="1" smtClean="0"/>
              <a:t>Lahaye</a:t>
            </a:r>
            <a:r>
              <a:rPr lang="en-US" dirty="0" smtClean="0"/>
              <a:t>, Tim, Jerry B. Jenkins and Frank M. Martin ed., </a:t>
            </a:r>
          </a:p>
          <a:p>
            <a:r>
              <a:rPr lang="en-US" dirty="0" smtClean="0"/>
              <a:t>Embracing Eternity, Living Each Day With a Heart Toward </a:t>
            </a:r>
          </a:p>
          <a:p>
            <a:r>
              <a:rPr lang="en-US" dirty="0" smtClean="0"/>
              <a:t>Heaven: The Persecuted, Matthew 5:10- February 15. </a:t>
            </a:r>
          </a:p>
          <a:p>
            <a:r>
              <a:rPr lang="en-US" dirty="0" smtClean="0"/>
              <a:t>Wheaton: Tyndale House Publishers, 2004.)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1896265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we noted last week, </a:t>
            </a:r>
            <a:r>
              <a:rPr lang="en-US" dirty="0" err="1" smtClean="0"/>
              <a:t>euangellion</a:t>
            </a:r>
            <a:r>
              <a:rPr lang="en-US" dirty="0" smtClean="0"/>
              <a:t> literally means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“good news”.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083708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COMMENT:</a:t>
            </a:r>
            <a:r>
              <a:rPr lang="en-US" dirty="0" smtClean="0"/>
              <a:t> </a:t>
            </a:r>
            <a:r>
              <a:rPr lang="en-US" dirty="0" err="1" smtClean="0"/>
              <a:t>A.B</a:t>
            </a:r>
            <a:r>
              <a:rPr lang="en-US" dirty="0" smtClean="0"/>
              <a:t>. Simpson is reported to have said that the </a:t>
            </a:r>
          </a:p>
          <a:p>
            <a:r>
              <a:rPr lang="en-US" dirty="0" smtClean="0"/>
              <a:t>gospel "Tells rebellious men that God is reconciled, that </a:t>
            </a:r>
          </a:p>
          <a:p>
            <a:r>
              <a:rPr lang="en-US" dirty="0" smtClean="0"/>
              <a:t>justice is satisfied, that sin has been atoned for, that the </a:t>
            </a:r>
          </a:p>
          <a:p>
            <a:r>
              <a:rPr lang="en-US" dirty="0" smtClean="0"/>
              <a:t>judgment of the guilty may be revoked, the condemnation </a:t>
            </a:r>
          </a:p>
          <a:p>
            <a:r>
              <a:rPr lang="en-US" dirty="0" smtClean="0"/>
              <a:t>of the sinner cancelled, the curse of the Law blotted out, </a:t>
            </a:r>
          </a:p>
          <a:p>
            <a:r>
              <a:rPr lang="en-US" dirty="0" smtClean="0"/>
              <a:t>the gates of hell closed, the portals of heaven opened wide, </a:t>
            </a:r>
          </a:p>
          <a:p>
            <a:r>
              <a:rPr lang="en-US" dirty="0" smtClean="0"/>
              <a:t>the power of sin subdued, the guilty conscience healed, </a:t>
            </a:r>
          </a:p>
          <a:p>
            <a:r>
              <a:rPr lang="en-US" dirty="0" smtClean="0"/>
              <a:t>the broken heart comforted, the sorrow and misery of the </a:t>
            </a:r>
          </a:p>
          <a:p>
            <a:r>
              <a:rPr lang="en-US" dirty="0" smtClean="0"/>
              <a:t>Fall undone.</a:t>
            </a:r>
          </a:p>
          <a:p>
            <a:endParaRPr lang="en-US" dirty="0" smtClean="0"/>
          </a:p>
          <a:p>
            <a:r>
              <a:rPr lang="en-US" dirty="0" smtClean="0"/>
              <a:t>M. </a:t>
            </a:r>
            <a:r>
              <a:rPr lang="en-US" dirty="0" err="1" smtClean="0"/>
              <a:t>Cocoris</a:t>
            </a:r>
            <a:r>
              <a:rPr lang="en-US" dirty="0" smtClean="0"/>
              <a:t>, </a:t>
            </a:r>
            <a:r>
              <a:rPr lang="en-US" u="sng" dirty="0" smtClean="0"/>
              <a:t>Evangelism, A Biblical Approach</a:t>
            </a:r>
            <a:r>
              <a:rPr lang="en-US" dirty="0" smtClean="0"/>
              <a:t>, Moody, 1984, p. 29.</a:t>
            </a:r>
          </a:p>
          <a:p>
            <a:endParaRPr lang="en-US" dirty="0" smtClean="0"/>
          </a:p>
          <a:p>
            <a:r>
              <a:rPr lang="en-US" b="1" dirty="0" err="1" smtClean="0"/>
              <a:t>ILLUS</a:t>
            </a:r>
            <a:r>
              <a:rPr lang="en-US" b="1" dirty="0" smtClean="0"/>
              <a:t>:</a:t>
            </a:r>
            <a:r>
              <a:rPr lang="en-US" dirty="0" smtClean="0"/>
              <a:t> The strongest argument for the Gospel of Christ is the </a:t>
            </a:r>
          </a:p>
          <a:p>
            <a:r>
              <a:rPr lang="en-US" dirty="0" smtClean="0"/>
              <a:t>personal testimony of someone whose life has been changed by </a:t>
            </a:r>
          </a:p>
          <a:p>
            <a:r>
              <a:rPr lang="en-US" dirty="0" smtClean="0"/>
              <a:t>it. </a:t>
            </a:r>
          </a:p>
          <a:p>
            <a:endParaRPr lang="en-US" dirty="0" smtClean="0"/>
          </a:p>
          <a:p>
            <a:r>
              <a:rPr lang="en-US" dirty="0" smtClean="0"/>
              <a:t>Charles </a:t>
            </a:r>
            <a:r>
              <a:rPr lang="en-US" dirty="0" err="1" smtClean="0"/>
              <a:t>Bradlaugh</a:t>
            </a:r>
            <a:r>
              <a:rPr lang="en-US" dirty="0" smtClean="0"/>
              <a:t>, an avowed infidel, once challenged the Rev. </a:t>
            </a:r>
          </a:p>
          <a:p>
            <a:r>
              <a:rPr lang="en-US" dirty="0" err="1" smtClean="0"/>
              <a:t>H.P</a:t>
            </a:r>
            <a:r>
              <a:rPr lang="en-US" dirty="0" smtClean="0"/>
              <a:t>. Hughes to a debate. </a:t>
            </a:r>
          </a:p>
          <a:p>
            <a:endParaRPr lang="en-US" dirty="0" smtClean="0"/>
          </a:p>
          <a:p>
            <a:r>
              <a:rPr lang="en-US" dirty="0" smtClean="0"/>
              <a:t>The preacher, who was head of a rescue mission in London, </a:t>
            </a:r>
          </a:p>
          <a:p>
            <a:r>
              <a:rPr lang="en-US" dirty="0" smtClean="0"/>
              <a:t>England, accepted the challenge with the condition that he </a:t>
            </a:r>
          </a:p>
          <a:p>
            <a:r>
              <a:rPr lang="en-US" dirty="0" smtClean="0"/>
              <a:t>could bring with him 100 men and women who would tell </a:t>
            </a:r>
          </a:p>
          <a:p>
            <a:r>
              <a:rPr lang="en-US" dirty="0" smtClean="0"/>
              <a:t>what had happened in their lives since trusting Christ as </a:t>
            </a:r>
          </a:p>
          <a:p>
            <a:r>
              <a:rPr lang="en-US" dirty="0" smtClean="0"/>
              <a:t>their Savior. They would be people who once lived in deep </a:t>
            </a:r>
          </a:p>
          <a:p>
            <a:r>
              <a:rPr lang="en-US" dirty="0" smtClean="0"/>
              <a:t>sin, some having come from poverty-stricken homes caused </a:t>
            </a:r>
          </a:p>
          <a:p>
            <a:r>
              <a:rPr lang="en-US" dirty="0" smtClean="0"/>
              <a:t>by the vices of their parents. </a:t>
            </a:r>
          </a:p>
          <a:p>
            <a:endParaRPr lang="en-US" dirty="0" smtClean="0"/>
          </a:p>
          <a:p>
            <a:r>
              <a:rPr lang="en-US" dirty="0" smtClean="0"/>
              <a:t>Hughes said they would not only tell of their conversion, but </a:t>
            </a:r>
          </a:p>
          <a:p>
            <a:r>
              <a:rPr lang="en-US" dirty="0" smtClean="0"/>
              <a:t>would submit to cross-examination by any who doubted their </a:t>
            </a:r>
          </a:p>
          <a:p>
            <a:r>
              <a:rPr lang="en-US" dirty="0" smtClean="0"/>
              <a:t>stories. Furthermore, the minister invited his opponent to </a:t>
            </a:r>
          </a:p>
          <a:p>
            <a:r>
              <a:rPr lang="en-US" dirty="0" smtClean="0"/>
              <a:t>bring a group of non-believers who could tell how they were </a:t>
            </a:r>
          </a:p>
          <a:p>
            <a:r>
              <a:rPr lang="en-US" dirty="0" smtClean="0"/>
              <a:t>helped by their lack of faith. </a:t>
            </a:r>
          </a:p>
          <a:p>
            <a:endParaRPr lang="en-US" dirty="0" smtClean="0"/>
          </a:p>
          <a:p>
            <a:r>
              <a:rPr lang="en-US" dirty="0" smtClean="0"/>
              <a:t>When the appointed day arrived, the preacher came, </a:t>
            </a:r>
          </a:p>
          <a:p>
            <a:r>
              <a:rPr lang="en-US" dirty="0" smtClean="0"/>
              <a:t>accompanied by 100 transformed persons. But </a:t>
            </a:r>
            <a:r>
              <a:rPr lang="en-US" dirty="0" err="1" smtClean="0"/>
              <a:t>Bradlaugh</a:t>
            </a:r>
            <a:r>
              <a:rPr lang="en-US" dirty="0" smtClean="0"/>
              <a:t> </a:t>
            </a:r>
          </a:p>
          <a:p>
            <a:r>
              <a:rPr lang="en-US" dirty="0" smtClean="0"/>
              <a:t>never showed up. The result? The meeting turned into a </a:t>
            </a:r>
          </a:p>
          <a:p>
            <a:r>
              <a:rPr lang="en-US" dirty="0" smtClean="0"/>
              <a:t>testimony time and many sinners who had gathered to </a:t>
            </a:r>
          </a:p>
          <a:p>
            <a:r>
              <a:rPr lang="en-US" dirty="0" smtClean="0"/>
              <a:t>hear the scheduled debate were converted.</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231683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The massive Stairway Pendulum at the Chicago</a:t>
            </a:r>
            <a:r>
              <a:rPr lang="en-US" baseline="0" dirty="0" smtClean="0"/>
              <a:t> </a:t>
            </a:r>
          </a:p>
          <a:p>
            <a:r>
              <a:rPr lang="en-US" baseline="0" dirty="0" smtClean="0"/>
              <a:t>Museum of Science and Industry is designed to show how </a:t>
            </a:r>
          </a:p>
          <a:p>
            <a:r>
              <a:rPr lang="en-US" baseline="0" dirty="0" smtClean="0"/>
              <a:t>the back and forth path of a pendulum rotates along with </a:t>
            </a:r>
          </a:p>
          <a:p>
            <a:r>
              <a:rPr lang="en-US" baseline="0" dirty="0" smtClean="0"/>
              <a:t>the rotation of the Earth. But, like any pendulum, it would </a:t>
            </a:r>
          </a:p>
          <a:p>
            <a:r>
              <a:rPr lang="en-US" baseline="0" dirty="0" smtClean="0"/>
              <a:t>soon run down and stop at dead center, the equilibrium </a:t>
            </a:r>
          </a:p>
          <a:p>
            <a:r>
              <a:rPr lang="en-US" baseline="0" dirty="0" smtClean="0"/>
              <a:t>point, due to air friction, vibration, and other forces, if it </a:t>
            </a:r>
          </a:p>
          <a:p>
            <a:r>
              <a:rPr lang="en-US" baseline="0" dirty="0" smtClean="0"/>
              <a:t>wasn’t given a little energy kick at the top of each swing. </a:t>
            </a:r>
          </a:p>
          <a:p>
            <a:r>
              <a:rPr lang="en-US" baseline="0" dirty="0" smtClean="0"/>
              <a:t>The pendulum’s cable is made of steel, and at the top of </a:t>
            </a:r>
          </a:p>
          <a:p>
            <a:r>
              <a:rPr lang="en-US" baseline="0" dirty="0" smtClean="0"/>
              <a:t>each swing, a powerful electromagnet gives it that little </a:t>
            </a:r>
          </a:p>
          <a:p>
            <a:r>
              <a:rPr lang="en-US" baseline="0" dirty="0" smtClean="0"/>
              <a:t>kick.</a:t>
            </a:r>
          </a:p>
          <a:p>
            <a:endParaRPr lang="en-US" baseline="0" dirty="0" smtClean="0"/>
          </a:p>
          <a:p>
            <a:r>
              <a:rPr lang="en-US" baseline="0" dirty="0" smtClean="0"/>
              <a:t>In his 1996 book, </a:t>
            </a:r>
            <a:r>
              <a:rPr lang="en-US" i="1" baseline="0" dirty="0" smtClean="0"/>
              <a:t>How to Speak to Youth</a:t>
            </a:r>
            <a:r>
              <a:rPr lang="en-US" baseline="0" dirty="0" smtClean="0"/>
              <a:t>, Ken Davis writes </a:t>
            </a:r>
          </a:p>
          <a:p>
            <a:r>
              <a:rPr lang="en-US" baseline="0" dirty="0" smtClean="0"/>
              <a:t>about his speech class in college: </a:t>
            </a:r>
          </a:p>
          <a:p>
            <a:endParaRPr lang="en-US" baseline="0" dirty="0" smtClean="0"/>
          </a:p>
          <a:p>
            <a:r>
              <a:rPr lang="en-US" dirty="0" smtClean="0"/>
              <a:t>In college I was asked to prepare a lesson to teach my </a:t>
            </a:r>
          </a:p>
          <a:p>
            <a:r>
              <a:rPr lang="en-US" dirty="0" smtClean="0"/>
              <a:t>speech class. We were to be graded on our creativity and </a:t>
            </a:r>
          </a:p>
          <a:p>
            <a:r>
              <a:rPr lang="en-US" dirty="0" smtClean="0"/>
              <a:t>ability to drive home a point in a memorable way. The title </a:t>
            </a:r>
          </a:p>
          <a:p>
            <a:r>
              <a:rPr lang="en-US" dirty="0" smtClean="0"/>
              <a:t>of my talk was, "The Law of the Pendulum." I spent 20 </a:t>
            </a:r>
          </a:p>
          <a:p>
            <a:r>
              <a:rPr lang="en-US" dirty="0" smtClean="0"/>
              <a:t>minutes carefully teaching the physical principle that governs </a:t>
            </a:r>
          </a:p>
          <a:p>
            <a:r>
              <a:rPr lang="en-US" dirty="0" smtClean="0"/>
              <a:t>a swinging pendulum. The law of the pendulum is: A </a:t>
            </a:r>
          </a:p>
          <a:p>
            <a:r>
              <a:rPr lang="en-US" dirty="0" smtClean="0"/>
              <a:t>pendulum can never return to a point higher than the point </a:t>
            </a:r>
          </a:p>
          <a:p>
            <a:r>
              <a:rPr lang="en-US" dirty="0" smtClean="0"/>
              <a:t>from which it was released. Because of friction and gravity, </a:t>
            </a:r>
          </a:p>
          <a:p>
            <a:r>
              <a:rPr lang="en-US" dirty="0" smtClean="0"/>
              <a:t>when the pendulum returns, it will fall short of its original </a:t>
            </a:r>
          </a:p>
          <a:p>
            <a:r>
              <a:rPr lang="en-US" dirty="0" smtClean="0"/>
              <a:t>release point. Each time it swings it makes less and less of </a:t>
            </a:r>
          </a:p>
          <a:p>
            <a:r>
              <a:rPr lang="en-US" dirty="0" smtClean="0"/>
              <a:t>an arc, until finally it is at rest. This point of rest is called the </a:t>
            </a:r>
          </a:p>
          <a:p>
            <a:r>
              <a:rPr lang="en-US" dirty="0" smtClean="0"/>
              <a:t>state of equilibrium, where all forces acting on the pendulum </a:t>
            </a:r>
          </a:p>
          <a:p>
            <a:r>
              <a:rPr lang="en-US" dirty="0" smtClean="0"/>
              <a:t>are equal. </a:t>
            </a:r>
          </a:p>
          <a:p>
            <a:endParaRPr lang="en-US" dirty="0" smtClean="0"/>
          </a:p>
          <a:p>
            <a:r>
              <a:rPr lang="en-US" dirty="0" smtClean="0"/>
              <a:t>I attached a 3-foot string to a child's toy top and secured it to </a:t>
            </a:r>
          </a:p>
          <a:p>
            <a:r>
              <a:rPr lang="en-US" dirty="0" smtClean="0"/>
              <a:t>the top of the blackboard with a thumbtack. I pulled the top to </a:t>
            </a:r>
          </a:p>
          <a:p>
            <a:r>
              <a:rPr lang="en-US" dirty="0" smtClean="0"/>
              <a:t>one side and made a mark on the blackboard where I let it go. </a:t>
            </a:r>
          </a:p>
          <a:p>
            <a:r>
              <a:rPr lang="en-US" dirty="0" smtClean="0"/>
              <a:t>Each time it swung back I made a new mark. It took less than </a:t>
            </a:r>
          </a:p>
          <a:p>
            <a:r>
              <a:rPr lang="en-US" dirty="0" smtClean="0"/>
              <a:t>a minute for the top to complete its swinging and come to rest. </a:t>
            </a:r>
          </a:p>
          <a:p>
            <a:r>
              <a:rPr lang="en-US" dirty="0" smtClean="0"/>
              <a:t>When I finished the demonstration, the markings on the </a:t>
            </a:r>
          </a:p>
          <a:p>
            <a:r>
              <a:rPr lang="en-US" dirty="0" smtClean="0"/>
              <a:t>blackboard proved my thesis. I then asked how many people </a:t>
            </a:r>
          </a:p>
          <a:p>
            <a:r>
              <a:rPr lang="en-US" dirty="0" smtClean="0"/>
              <a:t>in the room BELIEVED the law of the pendulum was true. All </a:t>
            </a:r>
          </a:p>
          <a:p>
            <a:r>
              <a:rPr lang="en-US" dirty="0" smtClean="0"/>
              <a:t>of my classmates raised their hands, so did the teacher. He </a:t>
            </a:r>
          </a:p>
          <a:p>
            <a:r>
              <a:rPr lang="en-US" dirty="0" smtClean="0"/>
              <a:t>started to walk to the front of the room thinking the class was </a:t>
            </a:r>
          </a:p>
          <a:p>
            <a:r>
              <a:rPr lang="en-US" dirty="0" smtClean="0"/>
              <a:t>over. In reality it had just begun. Hanging from the steel ceiling </a:t>
            </a:r>
          </a:p>
          <a:p>
            <a:r>
              <a:rPr lang="en-US" dirty="0" smtClean="0"/>
              <a:t>beams in the middle of the room was a large, crude but </a:t>
            </a:r>
          </a:p>
          <a:p>
            <a:r>
              <a:rPr lang="en-US" dirty="0" smtClean="0"/>
              <a:t>functional pendulum (250 pounds of metal weights tied to four </a:t>
            </a:r>
          </a:p>
          <a:p>
            <a:r>
              <a:rPr lang="en-US" dirty="0" smtClean="0"/>
              <a:t>strands of 500-pound test parachute cord.). </a:t>
            </a:r>
          </a:p>
          <a:p>
            <a:endParaRPr lang="en-US" dirty="0" smtClean="0"/>
          </a:p>
          <a:p>
            <a:r>
              <a:rPr lang="en-US" dirty="0" smtClean="0"/>
              <a:t>I invited the instructor to climb up on a table and sit in a chair </a:t>
            </a:r>
          </a:p>
          <a:p>
            <a:r>
              <a:rPr lang="en-US" dirty="0" smtClean="0"/>
              <a:t>with the back of his head against a cement wall. Then I brought </a:t>
            </a:r>
          </a:p>
          <a:p>
            <a:r>
              <a:rPr lang="en-US" dirty="0" smtClean="0"/>
              <a:t>the 250 pounds of metal up to his nose. Holding the huge </a:t>
            </a:r>
          </a:p>
          <a:p>
            <a:r>
              <a:rPr lang="en-US" dirty="0" smtClean="0"/>
              <a:t>pendulum just a fraction of an inch from his face, I once again </a:t>
            </a:r>
          </a:p>
          <a:p>
            <a:r>
              <a:rPr lang="en-US" dirty="0" smtClean="0"/>
              <a:t>explained the law of the pendulum he had applauded only </a:t>
            </a:r>
          </a:p>
          <a:p>
            <a:r>
              <a:rPr lang="en-US" dirty="0" smtClean="0"/>
              <a:t>moments before, "If the law of the pendulum is true, then </a:t>
            </a:r>
          </a:p>
          <a:p>
            <a:r>
              <a:rPr lang="en-US" dirty="0" smtClean="0"/>
              <a:t>when I release this mass of metal, it will swing across the </a:t>
            </a:r>
          </a:p>
          <a:p>
            <a:r>
              <a:rPr lang="en-US" dirty="0" smtClean="0"/>
              <a:t>room and return short of the release point. Your nose will be </a:t>
            </a:r>
          </a:p>
          <a:p>
            <a:r>
              <a:rPr lang="en-US" dirty="0" smtClean="0"/>
              <a:t>in no danger." After that final restatement of this law, I looked </a:t>
            </a:r>
          </a:p>
          <a:p>
            <a:r>
              <a:rPr lang="en-US" dirty="0" smtClean="0"/>
              <a:t>him in the eye and asked, "Sir, do you believe this law is true?" </a:t>
            </a:r>
          </a:p>
          <a:p>
            <a:r>
              <a:rPr lang="en-US" dirty="0" smtClean="0"/>
              <a:t>There was a long pause. Huge beads of sweat formed on his </a:t>
            </a:r>
          </a:p>
          <a:p>
            <a:r>
              <a:rPr lang="en-US" dirty="0" smtClean="0"/>
              <a:t>upper lip and then weakly he nodded and whispered, "Yes." </a:t>
            </a:r>
          </a:p>
          <a:p>
            <a:r>
              <a:rPr lang="en-US" dirty="0" smtClean="0"/>
              <a:t>I released the pendulum. It made a swishing sound as it arced </a:t>
            </a:r>
          </a:p>
          <a:p>
            <a:r>
              <a:rPr lang="en-US" dirty="0" smtClean="0"/>
              <a:t>across the room. At the far end of its swing, it paused </a:t>
            </a:r>
          </a:p>
          <a:p>
            <a:r>
              <a:rPr lang="en-US" dirty="0" smtClean="0"/>
              <a:t>momentarily and started back. I never saw a man move so </a:t>
            </a:r>
          </a:p>
          <a:p>
            <a:r>
              <a:rPr lang="en-US" dirty="0" smtClean="0"/>
              <a:t>fast in my life. He literally dived from the table. </a:t>
            </a:r>
          </a:p>
          <a:p>
            <a:endParaRPr lang="en-US" dirty="0" smtClean="0"/>
          </a:p>
          <a:p>
            <a:r>
              <a:rPr lang="en-US" dirty="0" smtClean="0"/>
              <a:t>Deftly stepping around the still-swinging pendulum, I asked the </a:t>
            </a:r>
          </a:p>
          <a:p>
            <a:r>
              <a:rPr lang="en-US" dirty="0" smtClean="0"/>
              <a:t>class, "Does he believe in the law of the pendulum?" </a:t>
            </a:r>
          </a:p>
          <a:p>
            <a:endParaRPr lang="en-US" dirty="0" smtClean="0"/>
          </a:p>
          <a:p>
            <a:r>
              <a:rPr lang="en-US" dirty="0" smtClean="0"/>
              <a:t>The students unanimously answered, "NO!“</a:t>
            </a:r>
          </a:p>
          <a:p>
            <a:endParaRPr lang="en-US" dirty="0" smtClean="0"/>
          </a:p>
          <a:p>
            <a:r>
              <a:rPr lang="en-US" dirty="0" smtClean="0"/>
              <a:t>Ken Davis, </a:t>
            </a:r>
            <a:r>
              <a:rPr lang="en-US" u="sng" dirty="0" smtClean="0"/>
              <a:t>How To Speak To Youth</a:t>
            </a:r>
            <a:r>
              <a:rPr lang="en-US" dirty="0" smtClean="0"/>
              <a:t>, pp 104-106.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13581281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Martus</a:t>
            </a:r>
            <a:r>
              <a:rPr lang="en-US" dirty="0" smtClean="0"/>
              <a:t> is the Greek word translated witness. A </a:t>
            </a:r>
            <a:r>
              <a:rPr lang="en-US" dirty="0" err="1" smtClean="0"/>
              <a:t>martus</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is simply one who</a:t>
            </a:r>
            <a:r>
              <a:rPr lang="en-US" baseline="0" dirty="0" smtClean="0"/>
              <a:t> testifies to what he or she has seen,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heard, or experienced.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It’s the common word for one who testifies in court.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us, to be witnesses to others of what Christ has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done in our lives is a wonderful privilege.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here, Paul is calling God Himself to be the witness,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to testify to the Romans how constantly Paul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remembers them in prayer.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4010352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George Sweeting, Chancellor of Moody Bible </a:t>
            </a:r>
          </a:p>
          <a:p>
            <a:r>
              <a:rPr lang="en-US" dirty="0" smtClean="0"/>
              <a:t>Institute in Chicago, in his book </a:t>
            </a:r>
            <a:r>
              <a:rPr lang="en-US" i="1" dirty="0" smtClean="0"/>
              <a:t>The No-Guilt Guide </a:t>
            </a:r>
          </a:p>
          <a:p>
            <a:r>
              <a:rPr lang="en-US" i="1" dirty="0" smtClean="0"/>
              <a:t>for Witnessing</a:t>
            </a:r>
            <a:r>
              <a:rPr lang="en-US" dirty="0" smtClean="0"/>
              <a:t>, tells of a man by the name of John </a:t>
            </a:r>
          </a:p>
          <a:p>
            <a:r>
              <a:rPr lang="en-US" dirty="0" smtClean="0"/>
              <a:t>Currier who in 1949 was found guilty of murder and </a:t>
            </a:r>
          </a:p>
          <a:p>
            <a:r>
              <a:rPr lang="en-US" dirty="0" smtClean="0"/>
              <a:t>sentenced to life in prison. Later he was transferred and </a:t>
            </a:r>
          </a:p>
          <a:p>
            <a:r>
              <a:rPr lang="en-US" dirty="0" smtClean="0"/>
              <a:t>paroled to work on a farm near Nashville, Tennessee.</a:t>
            </a:r>
          </a:p>
          <a:p>
            <a:endParaRPr lang="en-US" dirty="0" smtClean="0"/>
          </a:p>
          <a:p>
            <a:r>
              <a:rPr lang="en-US" dirty="0" smtClean="0"/>
              <a:t>In 1968, Currier's sentence was terminated, and a letter </a:t>
            </a:r>
          </a:p>
          <a:p>
            <a:r>
              <a:rPr lang="en-US" dirty="0" smtClean="0"/>
              <a:t>bearing the good news was sent to him. But John never </a:t>
            </a:r>
          </a:p>
          <a:p>
            <a:r>
              <a:rPr lang="en-US" dirty="0" smtClean="0"/>
              <a:t>saw the letter, nor was he told anything about it. Life on </a:t>
            </a:r>
          </a:p>
          <a:p>
            <a:r>
              <a:rPr lang="en-US" dirty="0" smtClean="0"/>
              <a:t>that farm was hard and without promise for the future. Yet </a:t>
            </a:r>
          </a:p>
          <a:p>
            <a:r>
              <a:rPr lang="en-US" dirty="0" smtClean="0"/>
              <a:t>John kept doing what he was told even after the farmer for </a:t>
            </a:r>
          </a:p>
          <a:p>
            <a:r>
              <a:rPr lang="en-US" dirty="0" smtClean="0"/>
              <a:t>whom he worked had died.</a:t>
            </a:r>
          </a:p>
          <a:p>
            <a:endParaRPr lang="en-US" dirty="0" smtClean="0"/>
          </a:p>
          <a:p>
            <a:r>
              <a:rPr lang="en-US" dirty="0" smtClean="0"/>
              <a:t>Ten years went by. Then a state parole officer learned about </a:t>
            </a:r>
          </a:p>
          <a:p>
            <a:r>
              <a:rPr lang="en-US" dirty="0" smtClean="0"/>
              <a:t>Currier's plight, found him, and told him that his sentence </a:t>
            </a:r>
          </a:p>
          <a:p>
            <a:r>
              <a:rPr lang="en-US" dirty="0" smtClean="0"/>
              <a:t>had been terminated. He was a free man.</a:t>
            </a:r>
          </a:p>
          <a:p>
            <a:endParaRPr lang="en-US" dirty="0" smtClean="0"/>
          </a:p>
          <a:p>
            <a:r>
              <a:rPr lang="en-US" dirty="0" smtClean="0"/>
              <a:t>Sweeting concluded that story by asking, "Would it matter </a:t>
            </a:r>
          </a:p>
          <a:p>
            <a:r>
              <a:rPr lang="en-US" dirty="0" smtClean="0"/>
              <a:t>to you if someone sent you an important message -- the </a:t>
            </a:r>
          </a:p>
          <a:p>
            <a:r>
              <a:rPr lang="en-US" dirty="0" smtClean="0"/>
              <a:t>most important in your life -- and year after year the </a:t>
            </a:r>
          </a:p>
          <a:p>
            <a:r>
              <a:rPr lang="en-US" dirty="0" smtClean="0"/>
              <a:t>urgent message was never delivered?“</a:t>
            </a:r>
          </a:p>
          <a:p>
            <a:endParaRPr lang="en-US" dirty="0" smtClean="0"/>
          </a:p>
          <a:p>
            <a:r>
              <a:rPr lang="en-US" dirty="0" smtClean="0"/>
              <a:t>We who have heard the good news and experienced </a:t>
            </a:r>
          </a:p>
          <a:p>
            <a:r>
              <a:rPr lang="en-US" dirty="0" smtClean="0"/>
              <a:t>freedom through Christ are responsible to proclaim it to </a:t>
            </a:r>
          </a:p>
          <a:p>
            <a:r>
              <a:rPr lang="en-US" dirty="0" smtClean="0"/>
              <a:t>others still enslaved by sin. Are we doing all we can to </a:t>
            </a:r>
          </a:p>
          <a:p>
            <a:r>
              <a:rPr lang="en-US" dirty="0" smtClean="0"/>
              <a:t>make sure that people get the message?</a:t>
            </a:r>
          </a:p>
          <a:p>
            <a:endParaRPr lang="en-US" dirty="0" smtClean="0"/>
          </a:p>
          <a:p>
            <a:r>
              <a:rPr lang="en-US" i="1" dirty="0" smtClean="0"/>
              <a:t>Our Daily Bread</a:t>
            </a:r>
            <a:r>
              <a:rPr lang="en-US" dirty="0" smtClean="0"/>
              <a:t>, November 6, 1994.</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3635833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“Constantly” translates the Greek </a:t>
            </a:r>
            <a:r>
              <a:rPr lang="en-US" dirty="0" err="1" smtClean="0"/>
              <a:t>adialeiptos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also means unceasingly, continuously,</a:t>
            </a:r>
            <a:r>
              <a:rPr lang="en-US" baseline="0" dirty="0" smtClean="0"/>
              <a:t> without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interruption.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1980190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Young William Wilberforce was discouraged one </a:t>
            </a:r>
          </a:p>
          <a:p>
            <a:r>
              <a:rPr lang="en-US" dirty="0" smtClean="0"/>
              <a:t>night in the early </a:t>
            </a:r>
            <a:r>
              <a:rPr lang="en-US" dirty="0" err="1" smtClean="0"/>
              <a:t>1790s</a:t>
            </a:r>
            <a:r>
              <a:rPr lang="en-US" dirty="0" smtClean="0"/>
              <a:t> after another defeat in his 10 year </a:t>
            </a:r>
          </a:p>
          <a:p>
            <a:r>
              <a:rPr lang="en-US" dirty="0" smtClean="0"/>
              <a:t>battle against the slave trade in England. </a:t>
            </a:r>
          </a:p>
          <a:p>
            <a:endParaRPr lang="en-US" dirty="0" smtClean="0"/>
          </a:p>
          <a:p>
            <a:r>
              <a:rPr lang="en-US" dirty="0" smtClean="0"/>
              <a:t>Tired and frustrated, he opened his Bible and began to </a:t>
            </a:r>
          </a:p>
          <a:p>
            <a:r>
              <a:rPr lang="en-US" dirty="0" smtClean="0"/>
              <a:t>leaf through it. A small piece of paper fell out and fluttered </a:t>
            </a:r>
          </a:p>
          <a:p>
            <a:r>
              <a:rPr lang="en-US" dirty="0" smtClean="0"/>
              <a:t>to the floor. It was a letter written by John Wesley shortly </a:t>
            </a:r>
          </a:p>
          <a:p>
            <a:r>
              <a:rPr lang="en-US" dirty="0" smtClean="0"/>
              <a:t>before his death. </a:t>
            </a:r>
          </a:p>
          <a:p>
            <a:endParaRPr lang="en-US" dirty="0" smtClean="0"/>
          </a:p>
          <a:p>
            <a:r>
              <a:rPr lang="en-US" dirty="0" smtClean="0"/>
              <a:t>Wilberforce read it again: "Unless the divine power has </a:t>
            </a:r>
          </a:p>
          <a:p>
            <a:r>
              <a:rPr lang="en-US" dirty="0" smtClean="0"/>
              <a:t>raised you up... I see not how you can go through your </a:t>
            </a:r>
          </a:p>
          <a:p>
            <a:r>
              <a:rPr lang="en-US" dirty="0" smtClean="0"/>
              <a:t>glorious enterprise in opposing that (abominable practice </a:t>
            </a:r>
          </a:p>
          <a:p>
            <a:r>
              <a:rPr lang="en-US" dirty="0" smtClean="0"/>
              <a:t>of slavery), which is the scandal of religion, of England, and </a:t>
            </a:r>
          </a:p>
          <a:p>
            <a:r>
              <a:rPr lang="en-US" dirty="0" smtClean="0"/>
              <a:t>of human nature. Unless God has raised you up for this very </a:t>
            </a:r>
          </a:p>
          <a:p>
            <a:r>
              <a:rPr lang="en-US" dirty="0" smtClean="0"/>
              <a:t>thing, you will be worn out by the opposition of men and </a:t>
            </a:r>
          </a:p>
          <a:p>
            <a:r>
              <a:rPr lang="en-US" dirty="0" smtClean="0"/>
              <a:t>devils. But if God be for you, who can be against you? Are </a:t>
            </a:r>
          </a:p>
          <a:p>
            <a:r>
              <a:rPr lang="en-US" dirty="0" smtClean="0"/>
              <a:t>all of them together stronger than God? Oh, be not weary </a:t>
            </a:r>
          </a:p>
          <a:p>
            <a:r>
              <a:rPr lang="en-US" dirty="0" smtClean="0"/>
              <a:t>of well-doing. Go on in the name of God, and in the power </a:t>
            </a:r>
          </a:p>
          <a:p>
            <a:r>
              <a:rPr lang="en-US" dirty="0" smtClean="0"/>
              <a:t>of His might." </a:t>
            </a:r>
          </a:p>
          <a:p>
            <a:endParaRPr lang="en-US" dirty="0" smtClean="0"/>
          </a:p>
          <a:p>
            <a:r>
              <a:rPr lang="en-US" i="1" dirty="0" smtClean="0"/>
              <a:t>Daily Bread</a:t>
            </a:r>
            <a:r>
              <a:rPr lang="en-US" dirty="0" smtClean="0"/>
              <a:t>, June 16, 1989.</a:t>
            </a:r>
          </a:p>
          <a:p>
            <a:endParaRPr lang="en-US" b="1" dirty="0" smtClean="0"/>
          </a:p>
          <a:p>
            <a:r>
              <a:rPr lang="en-US" b="1" dirty="0" err="1" smtClean="0"/>
              <a:t>ILLUS</a:t>
            </a:r>
            <a:r>
              <a:rPr lang="en-US" b="1" dirty="0" smtClean="0"/>
              <a:t>:</a:t>
            </a:r>
            <a:r>
              <a:rPr lang="en-US" dirty="0" smtClean="0"/>
              <a:t> When you think about giving up, remember the days </a:t>
            </a:r>
          </a:p>
          <a:p>
            <a:r>
              <a:rPr lang="en-US" dirty="0" smtClean="0"/>
              <a:t>of Noah and think about how much perseverance was</a:t>
            </a:r>
          </a:p>
          <a:p>
            <a:r>
              <a:rPr lang="en-US" dirty="0" smtClean="0"/>
              <a:t>needed for</a:t>
            </a:r>
            <a:r>
              <a:rPr lang="en-US" baseline="0" dirty="0" smtClean="0"/>
              <a:t> the two snails to make it all the way to the ark.</a:t>
            </a:r>
          </a:p>
          <a:p>
            <a:endParaRPr lang="en-US" baseline="0" dirty="0" smtClean="0"/>
          </a:p>
          <a:p>
            <a:r>
              <a:rPr lang="en-US" baseline="0" dirty="0" smtClean="0"/>
              <a:t>*****</a:t>
            </a:r>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9237715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two Greek words, </a:t>
            </a:r>
            <a:r>
              <a:rPr lang="en-US" dirty="0" err="1" smtClean="0"/>
              <a:t>Poieo</a:t>
            </a:r>
            <a:r>
              <a:rPr lang="en-US" dirty="0" smtClean="0"/>
              <a:t> </a:t>
            </a:r>
            <a:r>
              <a:rPr lang="en-US" dirty="0" err="1" smtClean="0"/>
              <a:t>Mneia</a:t>
            </a:r>
            <a:r>
              <a:rPr lang="en-US" dirty="0" smtClean="0"/>
              <a:t>, are translated here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“remember”.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Poieo</a:t>
            </a:r>
            <a:r>
              <a:rPr lang="en-US" dirty="0" smtClean="0"/>
              <a:t> literally means “I make” and </a:t>
            </a:r>
            <a:r>
              <a:rPr lang="en-US" dirty="0" err="1" smtClean="0"/>
              <a:t>Mneia</a:t>
            </a:r>
            <a:r>
              <a:rPr lang="en-US" dirty="0" smtClean="0"/>
              <a:t> literally</a:t>
            </a:r>
            <a:r>
              <a:rPr lang="en-US" baseline="0" dirty="0" smtClean="0"/>
              <a:t> means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“mention”.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fact, in the King James Version, these two words are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translated just that literally; “I make mention”, instead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of the New International Version’s “I remember”.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Poieo</a:t>
            </a:r>
            <a:r>
              <a:rPr lang="en-US" baseline="0" dirty="0" smtClean="0"/>
              <a:t> is being used simply to paraphrase. “I make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mention of you” is the same as saying “I mention you”.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Paraphrasing sometimes just makes the words flow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smoother. For example, saying “I went to the store”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means the same as “I did go to the store”. It just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sounds smoother.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Using </a:t>
            </a:r>
            <a:r>
              <a:rPr lang="en-US" baseline="0" dirty="0" err="1" smtClean="0"/>
              <a:t>poieo</a:t>
            </a:r>
            <a:r>
              <a:rPr lang="en-US" baseline="0" dirty="0" smtClean="0"/>
              <a:t> here makes things flow smoother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Greek. Unfortunately, when translated into English,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make mention of you” doesn’t flow as smoothly as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simply “I mention you” or “I remember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(SIGH).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Mneia</a:t>
            </a:r>
            <a:r>
              <a:rPr lang="en-US" baseline="0" dirty="0" smtClean="0"/>
              <a:t> means mention, remembrance, or memory. But,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coupled with </a:t>
            </a:r>
            <a:r>
              <a:rPr lang="en-US" baseline="0" dirty="0" err="1" smtClean="0"/>
              <a:t>Poieo</a:t>
            </a:r>
            <a:r>
              <a:rPr lang="en-US" baseline="0" dirty="0" smtClean="0"/>
              <a:t> in the Bible, it is used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specifically and only of mentioning someone in prayer,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of mentioning them in other contexts.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407513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Paul Harvey told this story back in 1977: </a:t>
            </a:r>
          </a:p>
          <a:p>
            <a:endParaRPr lang="en-US" dirty="0" smtClean="0"/>
          </a:p>
          <a:p>
            <a:r>
              <a:rPr lang="en-US" dirty="0" smtClean="0"/>
              <a:t>It is gratitude that prompted an old man to visit an old </a:t>
            </a:r>
          </a:p>
          <a:p>
            <a:r>
              <a:rPr lang="en-US" dirty="0" smtClean="0"/>
              <a:t>broken pier on the eastern seacoast of Florida. Every </a:t>
            </a:r>
          </a:p>
          <a:p>
            <a:r>
              <a:rPr lang="en-US" dirty="0" smtClean="0"/>
              <a:t>Friday night, until his death in 1973, he would return, </a:t>
            </a:r>
          </a:p>
          <a:p>
            <a:r>
              <a:rPr lang="en-US" dirty="0" smtClean="0"/>
              <a:t>walking slowly and slightly stooped with a large bucket </a:t>
            </a:r>
          </a:p>
          <a:p>
            <a:r>
              <a:rPr lang="en-US" dirty="0" smtClean="0"/>
              <a:t>of shrimp. </a:t>
            </a:r>
          </a:p>
          <a:p>
            <a:endParaRPr lang="en-US" dirty="0" smtClean="0"/>
          </a:p>
          <a:p>
            <a:r>
              <a:rPr lang="en-US" dirty="0" smtClean="0"/>
              <a:t>The sea gulls would flock to this old man, and he would </a:t>
            </a:r>
          </a:p>
          <a:p>
            <a:r>
              <a:rPr lang="en-US" dirty="0" smtClean="0"/>
              <a:t>feed them from his bucket. Many years before, in October, </a:t>
            </a:r>
          </a:p>
          <a:p>
            <a:r>
              <a:rPr lang="en-US" dirty="0" smtClean="0"/>
              <a:t>1942, Captain Eddie Rickenbacker was on a mission in a </a:t>
            </a:r>
          </a:p>
          <a:p>
            <a:r>
              <a:rPr lang="en-US" dirty="0" smtClean="0"/>
              <a:t>B-17 to deliver an important message to General Douglas </a:t>
            </a:r>
          </a:p>
          <a:p>
            <a:r>
              <a:rPr lang="en-US" dirty="0" smtClean="0"/>
              <a:t>MacArthur in New Guinea. But there was an unexpected </a:t>
            </a:r>
          </a:p>
          <a:p>
            <a:r>
              <a:rPr lang="en-US" dirty="0" smtClean="0"/>
              <a:t>detour which would hurl Captain Eddie into the most </a:t>
            </a:r>
          </a:p>
          <a:p>
            <a:r>
              <a:rPr lang="en-US" dirty="0" smtClean="0"/>
              <a:t>harrowing adventure of his life.</a:t>
            </a:r>
          </a:p>
          <a:p>
            <a:r>
              <a:rPr lang="en-US" dirty="0" smtClean="0"/>
              <a:t> </a:t>
            </a:r>
          </a:p>
          <a:p>
            <a:r>
              <a:rPr lang="en-US" dirty="0" smtClean="0"/>
              <a:t>Somewhere over the South Pacific the Flying Fortress </a:t>
            </a:r>
          </a:p>
          <a:p>
            <a:r>
              <a:rPr lang="en-US" dirty="0" smtClean="0"/>
              <a:t>became lost beyond the reach of radio. Fuel ran dangerously </a:t>
            </a:r>
          </a:p>
          <a:p>
            <a:r>
              <a:rPr lang="en-US" dirty="0" smtClean="0"/>
              <a:t>low, so the men ditched their plane in the ocean... For nearly </a:t>
            </a:r>
          </a:p>
          <a:p>
            <a:r>
              <a:rPr lang="en-US" dirty="0" smtClean="0"/>
              <a:t>a month Captain Eddie and his companions would fight the </a:t>
            </a:r>
          </a:p>
          <a:p>
            <a:r>
              <a:rPr lang="en-US" dirty="0" smtClean="0"/>
              <a:t>water, and the weather, and the scorching sun. They spent </a:t>
            </a:r>
          </a:p>
          <a:p>
            <a:r>
              <a:rPr lang="en-US" dirty="0" smtClean="0"/>
              <a:t>many sleepless nights recoiling as giant sharks rammed their </a:t>
            </a:r>
          </a:p>
          <a:p>
            <a:r>
              <a:rPr lang="en-US" dirty="0" smtClean="0"/>
              <a:t>rafts. The largest raft was nine by five. The biggest shark...</a:t>
            </a:r>
          </a:p>
          <a:p>
            <a:r>
              <a:rPr lang="en-US" dirty="0" smtClean="0"/>
              <a:t>ten feet long. </a:t>
            </a:r>
          </a:p>
          <a:p>
            <a:r>
              <a:rPr lang="en-US" dirty="0" smtClean="0"/>
              <a:t> </a:t>
            </a:r>
          </a:p>
          <a:p>
            <a:r>
              <a:rPr lang="en-US" dirty="0" smtClean="0"/>
              <a:t>But of all their enemies at sea, one proved most formidable: </a:t>
            </a:r>
          </a:p>
          <a:p>
            <a:r>
              <a:rPr lang="en-US" dirty="0" smtClean="0"/>
              <a:t>starvation. Eight days out, their rations were long gone or </a:t>
            </a:r>
          </a:p>
          <a:p>
            <a:r>
              <a:rPr lang="en-US" dirty="0" smtClean="0"/>
              <a:t>destroyed by the salt water. It would take a miracle to sustain </a:t>
            </a:r>
          </a:p>
          <a:p>
            <a:r>
              <a:rPr lang="en-US" dirty="0" smtClean="0"/>
              <a:t>them. And a miracle occurred. In Captain Eddie's own words, </a:t>
            </a:r>
          </a:p>
          <a:p>
            <a:r>
              <a:rPr lang="en-US" dirty="0" smtClean="0"/>
              <a:t>"Cherry," that was the B- 17 pilot, Captain William Cherry, </a:t>
            </a:r>
          </a:p>
          <a:p>
            <a:r>
              <a:rPr lang="en-US" dirty="0" smtClean="0"/>
              <a:t>"read the service that afternoon, and we finished with a </a:t>
            </a:r>
          </a:p>
          <a:p>
            <a:r>
              <a:rPr lang="en-US" dirty="0" smtClean="0"/>
              <a:t>prayer for deliverance and a hymn of praise. There was some </a:t>
            </a:r>
          </a:p>
          <a:p>
            <a:r>
              <a:rPr lang="en-US" dirty="0" smtClean="0"/>
              <a:t>talk, but it tapered off in the oppressive heat. With my hat </a:t>
            </a:r>
          </a:p>
          <a:p>
            <a:r>
              <a:rPr lang="en-US" dirty="0" smtClean="0"/>
              <a:t>pulled down over my eyes to keep out some of the glare, </a:t>
            </a:r>
          </a:p>
          <a:p>
            <a:r>
              <a:rPr lang="en-US" dirty="0" smtClean="0"/>
              <a:t>I dozed off." </a:t>
            </a:r>
          </a:p>
          <a:p>
            <a:endParaRPr lang="en-US" dirty="0" smtClean="0"/>
          </a:p>
          <a:p>
            <a:r>
              <a:rPr lang="en-US" dirty="0" smtClean="0"/>
              <a:t>Now this is still </a:t>
            </a:r>
            <a:r>
              <a:rPr lang="en-US" dirty="0" err="1" smtClean="0"/>
              <a:t>Captian</a:t>
            </a:r>
            <a:r>
              <a:rPr lang="en-US" dirty="0" smtClean="0"/>
              <a:t> Rickenbacker talking..."Something </a:t>
            </a:r>
          </a:p>
          <a:p>
            <a:r>
              <a:rPr lang="en-US" dirty="0" smtClean="0"/>
              <a:t>landed on my head. I knew that it was a sea gull. I don't </a:t>
            </a:r>
          </a:p>
          <a:p>
            <a:r>
              <a:rPr lang="en-US" dirty="0" smtClean="0"/>
              <a:t>know how I knew, I just knew. Everyone else knew too. No </a:t>
            </a:r>
          </a:p>
          <a:p>
            <a:r>
              <a:rPr lang="en-US" dirty="0" smtClean="0"/>
              <a:t>one said a word, but peering out from under my hat brim </a:t>
            </a:r>
          </a:p>
          <a:p>
            <a:r>
              <a:rPr lang="en-US" dirty="0" smtClean="0"/>
              <a:t>without moving my head, I could see the expression on their </a:t>
            </a:r>
          </a:p>
          <a:p>
            <a:r>
              <a:rPr lang="en-US" dirty="0" smtClean="0"/>
              <a:t>faces. They were staring at that gull. </a:t>
            </a:r>
          </a:p>
          <a:p>
            <a:endParaRPr lang="en-US" dirty="0" smtClean="0"/>
          </a:p>
          <a:p>
            <a:r>
              <a:rPr lang="en-US" dirty="0" smtClean="0"/>
              <a:t>The gull meant food...if I could catch it." And the rest, as </a:t>
            </a:r>
          </a:p>
          <a:p>
            <a:r>
              <a:rPr lang="en-US" dirty="0" smtClean="0"/>
              <a:t>they say, is history. Captain Eddie caught the gull. Its </a:t>
            </a:r>
          </a:p>
          <a:p>
            <a:r>
              <a:rPr lang="en-US" dirty="0" smtClean="0"/>
              <a:t>flesh was eaten. Its intestines were used for bait to catch </a:t>
            </a:r>
          </a:p>
          <a:p>
            <a:r>
              <a:rPr lang="en-US" dirty="0" smtClean="0"/>
              <a:t>fish. The survivors were sustained and their hopes renewed </a:t>
            </a:r>
          </a:p>
          <a:p>
            <a:r>
              <a:rPr lang="en-US" dirty="0" smtClean="0"/>
              <a:t>because a lone sea gull, uncharacteristically hundreds of </a:t>
            </a:r>
          </a:p>
          <a:p>
            <a:r>
              <a:rPr lang="en-US" dirty="0" smtClean="0"/>
              <a:t>miles from land, offered itself as a sacrifice. You know that </a:t>
            </a:r>
          </a:p>
          <a:p>
            <a:r>
              <a:rPr lang="en-US" dirty="0" smtClean="0"/>
              <a:t>Captain Eddie made it.  </a:t>
            </a:r>
          </a:p>
          <a:p>
            <a:endParaRPr lang="en-US" dirty="0" smtClean="0"/>
          </a:p>
          <a:p>
            <a:r>
              <a:rPr lang="en-US" dirty="0" smtClean="0"/>
              <a:t>And now you also know...that he never forgot. Because </a:t>
            </a:r>
          </a:p>
          <a:p>
            <a:r>
              <a:rPr lang="en-US" dirty="0" smtClean="0"/>
              <a:t>every Friday evening, about sunset...on a lonely stretch </a:t>
            </a:r>
          </a:p>
          <a:p>
            <a:r>
              <a:rPr lang="en-US" dirty="0" smtClean="0"/>
              <a:t>along the eastern Florida seacoast...you could see an old </a:t>
            </a:r>
          </a:p>
          <a:p>
            <a:r>
              <a:rPr lang="en-US" dirty="0" smtClean="0"/>
              <a:t>man walking...white-haired, bushy-</a:t>
            </a:r>
            <a:r>
              <a:rPr lang="en-US" dirty="0" err="1" smtClean="0"/>
              <a:t>eyebrowed</a:t>
            </a:r>
            <a:r>
              <a:rPr lang="en-US" dirty="0" smtClean="0"/>
              <a:t>, slightly bent. </a:t>
            </a:r>
          </a:p>
          <a:p>
            <a:r>
              <a:rPr lang="en-US" dirty="0" smtClean="0"/>
              <a:t>His bucket filled with shrimp was to feed the gulls...to </a:t>
            </a:r>
          </a:p>
          <a:p>
            <a:r>
              <a:rPr lang="en-US" dirty="0" smtClean="0"/>
              <a:t>remember that one which, on a day long past, gave itself </a:t>
            </a:r>
          </a:p>
          <a:p>
            <a:r>
              <a:rPr lang="en-US" dirty="0" smtClean="0"/>
              <a:t>without a struggle...like manna in the wilderness.  </a:t>
            </a:r>
          </a:p>
          <a:p>
            <a:endParaRPr lang="en-US" dirty="0" smtClean="0"/>
          </a:p>
          <a:p>
            <a:r>
              <a:rPr lang="en-US" dirty="0" smtClean="0"/>
              <a:t>"The Old Man and the Gulls" from </a:t>
            </a:r>
            <a:r>
              <a:rPr lang="en-US" u="sng" dirty="0" smtClean="0"/>
              <a:t>Paul Harvey's The Rest </a:t>
            </a:r>
          </a:p>
          <a:p>
            <a:r>
              <a:rPr lang="en-US" u="sng" dirty="0" smtClean="0"/>
              <a:t>of the Story</a:t>
            </a:r>
            <a:r>
              <a:rPr lang="en-US" dirty="0" smtClean="0"/>
              <a:t> by Paul </a:t>
            </a:r>
            <a:r>
              <a:rPr lang="en-US" dirty="0" err="1" smtClean="0"/>
              <a:t>Aurandt</a:t>
            </a:r>
            <a:r>
              <a:rPr lang="en-US" dirty="0" smtClean="0"/>
              <a:t>, 1977, quoted in </a:t>
            </a:r>
            <a:r>
              <a:rPr lang="en-US" u="sng" dirty="0" smtClean="0"/>
              <a:t>Heaven </a:t>
            </a:r>
          </a:p>
          <a:p>
            <a:r>
              <a:rPr lang="en-US" u="sng" dirty="0" smtClean="0"/>
              <a:t>Bound Living</a:t>
            </a:r>
            <a:r>
              <a:rPr lang="en-US" dirty="0" smtClean="0"/>
              <a:t>, </a:t>
            </a:r>
            <a:r>
              <a:rPr lang="en-US" dirty="0" err="1" smtClean="0"/>
              <a:t>Knofel</a:t>
            </a:r>
            <a:r>
              <a:rPr lang="en-US" dirty="0" smtClean="0"/>
              <a:t> Stanton, Standard, 1989, p. 79-80.</a:t>
            </a:r>
          </a:p>
          <a:p>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3849634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1809073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208994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9</a:t>
            </a:r>
            <a:r>
              <a:rPr lang="en-US" dirty="0" smtClean="0"/>
              <a:t> God, whom I serve with my whole heart in preaching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gospel of his Son, is my witness how constantly I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remember you </a:t>
            </a:r>
            <a:r>
              <a:rPr lang="en-US" baseline="30000" dirty="0" smtClean="0"/>
              <a:t>10</a:t>
            </a:r>
            <a:r>
              <a:rPr lang="en-US" dirty="0" smtClean="0"/>
              <a:t> in my prayers at all times; and I pray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now at last by God's will the way may be opened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me to come to you.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 two verses together form a model for our own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prayer lives. Notice how, in Paul’s ministry, work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prayer go hand-in-hand. His heavy work load doesn’t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keep him from praying, and his constant prayers are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aimed at furthering his work.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As the late James </a:t>
            </a:r>
            <a:r>
              <a:rPr lang="en-US" dirty="0" err="1" smtClean="0"/>
              <a:t>Boice</a:t>
            </a:r>
            <a:r>
              <a:rPr lang="en-US" dirty="0" smtClean="0"/>
              <a:t> wrote, “</a:t>
            </a:r>
            <a:r>
              <a:rPr lang="en-US" sz="1200" kern="1200" dirty="0" smtClean="0">
                <a:solidFill>
                  <a:schemeClr val="tx1"/>
                </a:solidFill>
                <a:latin typeface="+mn-lt"/>
                <a:ea typeface="+mn-ea"/>
                <a:cs typeface="+mn-cs"/>
              </a:rPr>
              <a:t>Prayer and labor ought </a:t>
            </a:r>
          </a:p>
          <a:p>
            <a:r>
              <a:rPr lang="en-US" sz="1200" kern="1200" dirty="0" smtClean="0">
                <a:solidFill>
                  <a:schemeClr val="tx1"/>
                </a:solidFill>
                <a:latin typeface="+mn-lt"/>
                <a:ea typeface="+mn-ea"/>
                <a:cs typeface="+mn-cs"/>
              </a:rPr>
              <a:t>to go together. To pray without laboring is to mock God; </a:t>
            </a:r>
          </a:p>
          <a:p>
            <a:r>
              <a:rPr lang="en-US" sz="1200" kern="1200" dirty="0" smtClean="0">
                <a:solidFill>
                  <a:schemeClr val="tx1"/>
                </a:solidFill>
                <a:latin typeface="+mn-lt"/>
                <a:ea typeface="+mn-ea"/>
                <a:cs typeface="+mn-cs"/>
              </a:rPr>
              <a:t>to labor without prayer is to rob God of his glory.</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13355378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Proseuche</a:t>
            </a:r>
            <a:r>
              <a:rPr lang="en-US" dirty="0" smtClean="0"/>
              <a:t> literally means “prayer”; a petition addressed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deity.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196506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9343417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In its early days, Dallas Theological Seminary </a:t>
            </a:r>
          </a:p>
          <a:p>
            <a:r>
              <a:rPr lang="en-US" dirty="0" smtClean="0"/>
              <a:t>was in critical need of $10,000 to keep the work going. </a:t>
            </a:r>
          </a:p>
          <a:p>
            <a:r>
              <a:rPr lang="en-US" dirty="0" smtClean="0"/>
              <a:t>During a prayer meeting, renowned Bible teacher Harry </a:t>
            </a:r>
          </a:p>
          <a:p>
            <a:r>
              <a:rPr lang="en-US" dirty="0" err="1" smtClean="0"/>
              <a:t>Ironside</a:t>
            </a:r>
            <a:r>
              <a:rPr lang="en-US" dirty="0" smtClean="0"/>
              <a:t>, a lecturer at the school, prayed, "Lord, you own </a:t>
            </a:r>
          </a:p>
          <a:p>
            <a:r>
              <a:rPr lang="en-US" dirty="0" smtClean="0"/>
              <a:t>the cattle on a thousand hills. Please sell some of those </a:t>
            </a:r>
          </a:p>
          <a:p>
            <a:r>
              <a:rPr lang="en-US" dirty="0" smtClean="0"/>
              <a:t>cattle to help us meet this need." </a:t>
            </a:r>
          </a:p>
          <a:p>
            <a:endParaRPr lang="en-US" dirty="0" smtClean="0"/>
          </a:p>
          <a:p>
            <a:r>
              <a:rPr lang="en-US" dirty="0" smtClean="0"/>
              <a:t>Shortly after the prayer meeting, a check for $10,000 </a:t>
            </a:r>
          </a:p>
          <a:p>
            <a:r>
              <a:rPr lang="en-US" dirty="0" smtClean="0"/>
              <a:t>arrived at the school, sent days earlier by a friend who </a:t>
            </a:r>
          </a:p>
          <a:p>
            <a:r>
              <a:rPr lang="en-US" dirty="0" smtClean="0"/>
              <a:t>had no idea of the urgent need or of </a:t>
            </a:r>
            <a:r>
              <a:rPr lang="en-US" dirty="0" err="1" smtClean="0"/>
              <a:t>Ironside's</a:t>
            </a:r>
            <a:r>
              <a:rPr lang="en-US" dirty="0" smtClean="0"/>
              <a:t> prayer. </a:t>
            </a:r>
          </a:p>
          <a:p>
            <a:r>
              <a:rPr lang="en-US" dirty="0" smtClean="0"/>
              <a:t>The man simply said the money came from the sale of </a:t>
            </a:r>
          </a:p>
          <a:p>
            <a:r>
              <a:rPr lang="en-US" dirty="0" smtClean="0"/>
              <a:t>some of his cattle! </a:t>
            </a:r>
            <a:endParaRPr lang="en-US" b="1" dirty="0" smtClean="0"/>
          </a:p>
          <a:p>
            <a:endParaRPr lang="en-US" b="1" dirty="0" smtClean="0"/>
          </a:p>
          <a:p>
            <a:r>
              <a:rPr lang="en-US" b="1" dirty="0" err="1" smtClean="0"/>
              <a:t>ILLUS</a:t>
            </a:r>
            <a:r>
              <a:rPr lang="en-US" b="1" dirty="0" smtClean="0"/>
              <a:t>:</a:t>
            </a:r>
            <a:r>
              <a:rPr lang="en-US" dirty="0" smtClean="0"/>
              <a:t> Dr. Helen </a:t>
            </a:r>
            <a:r>
              <a:rPr lang="en-US" dirty="0" err="1" smtClean="0"/>
              <a:t>Roseveare</a:t>
            </a:r>
            <a:r>
              <a:rPr lang="en-US" dirty="0" smtClean="0"/>
              <a:t>, missionary to Zaire, told the </a:t>
            </a:r>
          </a:p>
          <a:p>
            <a:r>
              <a:rPr lang="en-US" dirty="0" smtClean="0"/>
              <a:t>following story: </a:t>
            </a:r>
          </a:p>
          <a:p>
            <a:endParaRPr lang="en-US" dirty="0" smtClean="0"/>
          </a:p>
          <a:p>
            <a:r>
              <a:rPr lang="en-US" dirty="0" smtClean="0"/>
              <a:t>"A mother at our mission station died after giving birth to </a:t>
            </a:r>
          </a:p>
          <a:p>
            <a:r>
              <a:rPr lang="en-US" dirty="0" smtClean="0"/>
              <a:t>a premature baby. We tried to improvise an incubator to </a:t>
            </a:r>
          </a:p>
          <a:p>
            <a:r>
              <a:rPr lang="en-US" dirty="0" smtClean="0"/>
              <a:t>keep the infant alive, but the only hot water bottle we had </a:t>
            </a:r>
          </a:p>
          <a:p>
            <a:r>
              <a:rPr lang="en-US" dirty="0" smtClean="0"/>
              <a:t>was beyond repair. So we asked the children to pray</a:t>
            </a:r>
          </a:p>
          <a:p>
            <a:r>
              <a:rPr lang="en-US" dirty="0" smtClean="0"/>
              <a:t>for the baby and for her sister. </a:t>
            </a:r>
          </a:p>
          <a:p>
            <a:endParaRPr lang="en-US" dirty="0" smtClean="0"/>
          </a:p>
          <a:p>
            <a:r>
              <a:rPr lang="en-US" dirty="0" smtClean="0"/>
              <a:t>One of the girls responded. 'Dear God, please send a hot </a:t>
            </a:r>
          </a:p>
          <a:p>
            <a:r>
              <a:rPr lang="en-US" dirty="0" smtClean="0"/>
              <a:t>water bottle today. Tomorrow will be too late because by </a:t>
            </a:r>
          </a:p>
          <a:p>
            <a:r>
              <a:rPr lang="en-US" dirty="0" smtClean="0"/>
              <a:t>then the baby will be dead. And dear Lord, send a doll for </a:t>
            </a:r>
          </a:p>
          <a:p>
            <a:r>
              <a:rPr lang="en-US" dirty="0" smtClean="0"/>
              <a:t>the sister so she won't feel so lonely.' </a:t>
            </a:r>
          </a:p>
          <a:p>
            <a:endParaRPr lang="en-US" dirty="0" smtClean="0"/>
          </a:p>
          <a:p>
            <a:r>
              <a:rPr lang="en-US" dirty="0" smtClean="0"/>
              <a:t>That afternoon a large package arrived from England. The </a:t>
            </a:r>
          </a:p>
          <a:p>
            <a:r>
              <a:rPr lang="en-US" dirty="0" smtClean="0"/>
              <a:t>children watched eagerly as we opened it. Much to their </a:t>
            </a:r>
          </a:p>
          <a:p>
            <a:r>
              <a:rPr lang="en-US" dirty="0" smtClean="0"/>
              <a:t>surprise, under some clothing was a hot water bottle! </a:t>
            </a:r>
          </a:p>
          <a:p>
            <a:r>
              <a:rPr lang="en-US" dirty="0" smtClean="0"/>
              <a:t>Immediately the girl who had prayed so earnestly started </a:t>
            </a:r>
          </a:p>
          <a:p>
            <a:r>
              <a:rPr lang="en-US" dirty="0" smtClean="0"/>
              <a:t>to dig deeper, exclaiming, 'If God sent that, I'm sure He </a:t>
            </a:r>
          </a:p>
          <a:p>
            <a:r>
              <a:rPr lang="en-US" dirty="0" smtClean="0"/>
              <a:t>also sent a doll!' And she was right! </a:t>
            </a:r>
          </a:p>
          <a:p>
            <a:endParaRPr lang="en-US" dirty="0" smtClean="0"/>
          </a:p>
          <a:p>
            <a:r>
              <a:rPr lang="en-US" dirty="0" smtClean="0"/>
              <a:t>The heavenly Father knew in advance of that child's sincere </a:t>
            </a:r>
          </a:p>
          <a:p>
            <a:r>
              <a:rPr lang="en-US" dirty="0" smtClean="0"/>
              <a:t>requests, and 5 months earlier He had led a ladies' group </a:t>
            </a:r>
          </a:p>
          <a:p>
            <a:r>
              <a:rPr lang="en-US" dirty="0" smtClean="0"/>
              <a:t>to include both of those specific articles.“</a:t>
            </a:r>
          </a:p>
          <a:p>
            <a:endParaRPr lang="en-US" dirty="0" smtClean="0"/>
          </a:p>
          <a:p>
            <a:r>
              <a:rPr lang="en-US" b="1" dirty="0" err="1" smtClean="0"/>
              <a:t>ILLUS</a:t>
            </a:r>
            <a:r>
              <a:rPr lang="en-US" b="1" dirty="0" smtClean="0"/>
              <a:t>:</a:t>
            </a:r>
            <a:r>
              <a:rPr lang="en-US" dirty="0" smtClean="0"/>
              <a:t> Thomas Watson</a:t>
            </a:r>
            <a:r>
              <a:rPr lang="en-US" baseline="0" dirty="0" smtClean="0"/>
              <a:t> reminds us that </a:t>
            </a:r>
            <a:r>
              <a:rPr lang="en-US" dirty="0" smtClean="0"/>
              <a:t>the angel fetched </a:t>
            </a:r>
          </a:p>
          <a:p>
            <a:r>
              <a:rPr lang="en-US" dirty="0" smtClean="0"/>
              <a:t>Peter out of prison, but it was prayer that fetched the angel.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15813215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Deomai</a:t>
            </a:r>
            <a:r>
              <a:rPr lang="en-US" dirty="0" smtClean="0"/>
              <a:t> literally means “to ask”, “to plead”, “to request”,</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petition”.</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29918099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Things looked bleak for the children of George </a:t>
            </a:r>
          </a:p>
          <a:p>
            <a:r>
              <a:rPr lang="en-US" dirty="0" smtClean="0"/>
              <a:t>Muller's orphanage at Ashley Downs in England. It was time </a:t>
            </a:r>
          </a:p>
          <a:p>
            <a:r>
              <a:rPr lang="en-US" dirty="0" smtClean="0"/>
              <a:t>for breakfast, and there was no food. A small girl whose </a:t>
            </a:r>
          </a:p>
          <a:p>
            <a:r>
              <a:rPr lang="en-US" dirty="0" smtClean="0"/>
              <a:t>father was a close friend of Muller was visiting in the home. </a:t>
            </a:r>
          </a:p>
          <a:p>
            <a:r>
              <a:rPr lang="en-US" dirty="0" smtClean="0"/>
              <a:t>Muller took her hand and said, "Come and see what our </a:t>
            </a:r>
          </a:p>
          <a:p>
            <a:r>
              <a:rPr lang="en-US" dirty="0" smtClean="0"/>
              <a:t>Father will do." </a:t>
            </a:r>
          </a:p>
          <a:p>
            <a:endParaRPr lang="en-US" dirty="0" smtClean="0"/>
          </a:p>
          <a:p>
            <a:r>
              <a:rPr lang="en-US" dirty="0" smtClean="0"/>
              <a:t>In the dining room, long tables were set with empty plates </a:t>
            </a:r>
          </a:p>
          <a:p>
            <a:r>
              <a:rPr lang="en-US" dirty="0" smtClean="0"/>
              <a:t>and empty mugs. Not only was there no food in the kitchen, </a:t>
            </a:r>
          </a:p>
          <a:p>
            <a:r>
              <a:rPr lang="en-US" dirty="0" smtClean="0"/>
              <a:t>but there was no money in the home's account. Muller </a:t>
            </a:r>
          </a:p>
          <a:p>
            <a:r>
              <a:rPr lang="en-US" dirty="0" smtClean="0"/>
              <a:t>prayed, "Dear Father, we thank Thee for what Thou art </a:t>
            </a:r>
          </a:p>
          <a:p>
            <a:r>
              <a:rPr lang="en-US" dirty="0" smtClean="0"/>
              <a:t>going to give us to eat." </a:t>
            </a:r>
          </a:p>
          <a:p>
            <a:endParaRPr lang="en-US" dirty="0" smtClean="0"/>
          </a:p>
          <a:p>
            <a:r>
              <a:rPr lang="en-US" dirty="0" smtClean="0"/>
              <a:t>Immediately, they heard a knock at the door. When they </a:t>
            </a:r>
          </a:p>
          <a:p>
            <a:r>
              <a:rPr lang="en-US" dirty="0" smtClean="0"/>
              <a:t>opened it, there stood the local baker. "Mr. Muller," he said, </a:t>
            </a:r>
          </a:p>
          <a:p>
            <a:r>
              <a:rPr lang="en-US" dirty="0" smtClean="0"/>
              <a:t>"I couldn't sleep last night. Somehow I felt you had no bread </a:t>
            </a:r>
          </a:p>
          <a:p>
            <a:r>
              <a:rPr lang="en-US" dirty="0" smtClean="0"/>
              <a:t>for breakfast, so I got up at 2 o'clock and baked fresh bread. </a:t>
            </a:r>
          </a:p>
          <a:p>
            <a:r>
              <a:rPr lang="en-US" dirty="0" smtClean="0"/>
              <a:t>Here it is." Muller thanked him and gave praise to God. </a:t>
            </a:r>
          </a:p>
          <a:p>
            <a:endParaRPr lang="en-US" dirty="0" smtClean="0"/>
          </a:p>
          <a:p>
            <a:r>
              <a:rPr lang="en-US" dirty="0" smtClean="0"/>
              <a:t>Soon, a second knock was heard. It was the milkman. His </a:t>
            </a:r>
          </a:p>
          <a:p>
            <a:r>
              <a:rPr lang="en-US" dirty="0" smtClean="0"/>
              <a:t>cart had broken down in front of the orphanage. He said he </a:t>
            </a:r>
          </a:p>
          <a:p>
            <a:r>
              <a:rPr lang="en-US" dirty="0" smtClean="0"/>
              <a:t>would like to give the children the  milk so he could empty </a:t>
            </a:r>
          </a:p>
          <a:p>
            <a:r>
              <a:rPr lang="en-US" dirty="0" smtClean="0"/>
              <a:t>the cart and repair it.</a:t>
            </a:r>
            <a:endParaRPr lang="en-US" b="1" dirty="0" smtClean="0"/>
          </a:p>
          <a:p>
            <a:endParaRPr lang="en-US" b="1" dirty="0" smtClean="0"/>
          </a:p>
          <a:p>
            <a:r>
              <a:rPr lang="en-US" b="1" dirty="0" err="1" smtClean="0"/>
              <a:t>ILLUS</a:t>
            </a:r>
            <a:r>
              <a:rPr lang="en-US" b="1" dirty="0" smtClean="0"/>
              <a:t>:</a:t>
            </a:r>
            <a:r>
              <a:rPr lang="en-US" dirty="0" smtClean="0"/>
              <a:t> How important is faithfulness in prayer? Dr. Wilbur </a:t>
            </a:r>
          </a:p>
          <a:p>
            <a:r>
              <a:rPr lang="en-US" dirty="0" smtClean="0"/>
              <a:t>Chapman often told of his experience when, as a young man, </a:t>
            </a:r>
          </a:p>
          <a:p>
            <a:r>
              <a:rPr lang="en-US" dirty="0" smtClean="0"/>
              <a:t>he went to become pastor of a church in Philadelphia. </a:t>
            </a:r>
          </a:p>
          <a:p>
            <a:endParaRPr lang="en-US" dirty="0" smtClean="0"/>
          </a:p>
          <a:p>
            <a:r>
              <a:rPr lang="en-US" dirty="0" smtClean="0"/>
              <a:t>After his first sermon, an old gentleman said to him, </a:t>
            </a:r>
          </a:p>
          <a:p>
            <a:r>
              <a:rPr lang="en-US" dirty="0" smtClean="0"/>
              <a:t>"You're pretty young to be pastor of this church. But you </a:t>
            </a:r>
          </a:p>
          <a:p>
            <a:r>
              <a:rPr lang="en-US" dirty="0" smtClean="0"/>
              <a:t>preach the Gospel, and I'm going to help you all I can." </a:t>
            </a:r>
          </a:p>
          <a:p>
            <a:endParaRPr lang="en-US" dirty="0" smtClean="0"/>
          </a:p>
          <a:p>
            <a:r>
              <a:rPr lang="en-US" dirty="0" smtClean="0"/>
              <a:t>Dr. Chapman thought, "Here's a crank." But the man </a:t>
            </a:r>
          </a:p>
          <a:p>
            <a:r>
              <a:rPr lang="en-US" dirty="0" smtClean="0"/>
              <a:t>continued: "I'm going to pray for you that you may have </a:t>
            </a:r>
          </a:p>
          <a:p>
            <a:r>
              <a:rPr lang="en-US" dirty="0" smtClean="0"/>
              <a:t>the Holy Spirit's power upon you. Two others have </a:t>
            </a:r>
          </a:p>
          <a:p>
            <a:r>
              <a:rPr lang="en-US" dirty="0" smtClean="0"/>
              <a:t>covenanted to join with me in prayer for you." </a:t>
            </a:r>
          </a:p>
          <a:p>
            <a:endParaRPr lang="en-US" dirty="0" smtClean="0"/>
          </a:p>
          <a:p>
            <a:r>
              <a:rPr lang="en-US" dirty="0" smtClean="0"/>
              <a:t>Dr. Chapman said, "I didn't feel so bad when I learned </a:t>
            </a:r>
          </a:p>
          <a:p>
            <a:r>
              <a:rPr lang="en-US" dirty="0" smtClean="0"/>
              <a:t>he was going to pray for me. The 3 became 10, the 10 </a:t>
            </a:r>
          </a:p>
          <a:p>
            <a:r>
              <a:rPr lang="en-US" dirty="0" smtClean="0"/>
              <a:t>became 20, and 20 became 50, the 50 became 200 who </a:t>
            </a:r>
          </a:p>
          <a:p>
            <a:r>
              <a:rPr lang="en-US" dirty="0" smtClean="0"/>
              <a:t>met before every service to pray that the Holy Spirit </a:t>
            </a:r>
          </a:p>
          <a:p>
            <a:r>
              <a:rPr lang="en-US" dirty="0" smtClean="0"/>
              <a:t>might come upon me. I always went into my pulpit feeling </a:t>
            </a:r>
          </a:p>
          <a:p>
            <a:r>
              <a:rPr lang="en-US" dirty="0" smtClean="0"/>
              <a:t>that I would have the anointing in answer to the prayers </a:t>
            </a:r>
          </a:p>
          <a:p>
            <a:r>
              <a:rPr lang="en-US" dirty="0" smtClean="0"/>
              <a:t>of those who had faithfully prayed for me. </a:t>
            </a:r>
          </a:p>
          <a:p>
            <a:endParaRPr lang="en-US" dirty="0" smtClean="0"/>
          </a:p>
          <a:p>
            <a:r>
              <a:rPr lang="en-US" dirty="0" smtClean="0"/>
              <a:t>It was a joy to preach! The result was that we received </a:t>
            </a:r>
          </a:p>
          <a:p>
            <a:r>
              <a:rPr lang="en-US" dirty="0" smtClean="0"/>
              <a:t>1,100 into our church by conversion in three years, 600 </a:t>
            </a:r>
          </a:p>
          <a:p>
            <a:r>
              <a:rPr lang="en-US" dirty="0" smtClean="0"/>
              <a:t>of whom were men. It was the fruit of the Holy spirit in </a:t>
            </a:r>
          </a:p>
          <a:p>
            <a:r>
              <a:rPr lang="en-US" dirty="0" smtClean="0"/>
              <a:t>answer to prayer!“</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850905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Euodoo</a:t>
            </a:r>
            <a:r>
              <a:rPr lang="en-US" dirty="0" smtClean="0"/>
              <a:t> in the Greek, literally means</a:t>
            </a:r>
            <a:r>
              <a:rPr lang="en-US" baseline="0" dirty="0" smtClean="0"/>
              <a:t> “to lead along a good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road” when it’s used in the Active voice.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in the Bible, the word is only used in the passive voice,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therein means “to have things turn out well”, that is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prosper” or “to succeed”.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0147214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COMMENT:</a:t>
            </a:r>
            <a:r>
              <a:rPr lang="en-US" dirty="0" smtClean="0"/>
              <a:t> J. I. Packer reminds us:</a:t>
            </a:r>
          </a:p>
          <a:p>
            <a:endParaRPr lang="en-US" dirty="0" smtClean="0"/>
          </a:p>
          <a:p>
            <a:r>
              <a:rPr lang="en-US" dirty="0" smtClean="0"/>
              <a:t>If we want God to guide us, our attitude needs to be right. </a:t>
            </a:r>
          </a:p>
          <a:p>
            <a:r>
              <a:rPr lang="en-US" dirty="0" smtClean="0"/>
              <a:t>Here are </a:t>
            </a:r>
            <a:r>
              <a:rPr lang="en-US" strike="dblStrike" baseline="0" dirty="0" smtClean="0"/>
              <a:t>some</a:t>
            </a:r>
            <a:r>
              <a:rPr lang="en-US" dirty="0" smtClean="0"/>
              <a:t> (five) guidelines as to how we can play our </a:t>
            </a:r>
          </a:p>
          <a:p>
            <a:r>
              <a:rPr lang="en-US" dirty="0" smtClean="0"/>
              <a:t>part in arriving at right decisions.</a:t>
            </a:r>
          </a:p>
          <a:p>
            <a:endParaRPr lang="en-US" dirty="0" smtClean="0"/>
          </a:p>
          <a:p>
            <a:r>
              <a:rPr lang="en-US" dirty="0" smtClean="0"/>
              <a:t>First, we must be willing to think. It is false piety, super-</a:t>
            </a:r>
          </a:p>
          <a:p>
            <a:r>
              <a:rPr lang="en-US" dirty="0" smtClean="0"/>
              <a:t>supernaturalism of an unhealthy pernicious sort that demands </a:t>
            </a:r>
          </a:p>
          <a:p>
            <a:r>
              <a:rPr lang="en-US" dirty="0" smtClean="0"/>
              <a:t>inward impressions with no rational base, and declines to heed </a:t>
            </a:r>
          </a:p>
          <a:p>
            <a:r>
              <a:rPr lang="en-US" dirty="0" smtClean="0"/>
              <a:t>the constant biblical summons to consider. God made us </a:t>
            </a:r>
          </a:p>
          <a:p>
            <a:r>
              <a:rPr lang="en-US" dirty="0" smtClean="0"/>
              <a:t>thinking beings, and he guides our minds as we think things </a:t>
            </a:r>
          </a:p>
          <a:p>
            <a:r>
              <a:rPr lang="en-US" dirty="0" smtClean="0"/>
              <a:t>out in his presence.</a:t>
            </a:r>
          </a:p>
          <a:p>
            <a:endParaRPr lang="en-US" dirty="0" smtClean="0"/>
          </a:p>
          <a:p>
            <a:r>
              <a:rPr lang="en-US" dirty="0" smtClean="0"/>
              <a:t>Second, we must be willing to think ahead and weigh the long-</a:t>
            </a:r>
          </a:p>
          <a:p>
            <a:r>
              <a:rPr lang="en-US" dirty="0" smtClean="0"/>
              <a:t>term consequences of alternative courses of action. Often we </a:t>
            </a:r>
          </a:p>
          <a:p>
            <a:r>
              <a:rPr lang="en-US" dirty="0" smtClean="0"/>
              <a:t>can only see what is wise and right, and what is foolish and </a:t>
            </a:r>
          </a:p>
          <a:p>
            <a:r>
              <a:rPr lang="en-US" dirty="0" smtClean="0"/>
              <a:t>wrong, as we dwell on the long-term issues.</a:t>
            </a:r>
          </a:p>
          <a:p>
            <a:endParaRPr lang="en-US" dirty="0" smtClean="0"/>
          </a:p>
          <a:p>
            <a:r>
              <a:rPr lang="en-US" dirty="0" smtClean="0"/>
              <a:t>Third, we must be willing to take advice. It is a sign of conceit </a:t>
            </a:r>
          </a:p>
          <a:p>
            <a:r>
              <a:rPr lang="en-US" dirty="0" smtClean="0"/>
              <a:t>and immaturity to dispense with taking advice in major </a:t>
            </a:r>
          </a:p>
          <a:p>
            <a:r>
              <a:rPr lang="en-US" dirty="0" smtClean="0"/>
              <a:t>decisions. There are always people who know the Bible, </a:t>
            </a:r>
          </a:p>
          <a:p>
            <a:r>
              <a:rPr lang="en-US" dirty="0" smtClean="0"/>
              <a:t>human nature, and our own gifts and limitations better than </a:t>
            </a:r>
          </a:p>
          <a:p>
            <a:r>
              <a:rPr lang="en-US" dirty="0" smtClean="0"/>
              <a:t>we do, and even if we cannot finally accept their advice, </a:t>
            </a:r>
          </a:p>
          <a:p>
            <a:r>
              <a:rPr lang="en-US" dirty="0" smtClean="0"/>
              <a:t>nothing but good will come to us from carefully weighing </a:t>
            </a:r>
          </a:p>
          <a:p>
            <a:r>
              <a:rPr lang="en-US" dirty="0" smtClean="0"/>
              <a:t>what they say.</a:t>
            </a:r>
          </a:p>
          <a:p>
            <a:endParaRPr lang="en-US" dirty="0" smtClean="0"/>
          </a:p>
          <a:p>
            <a:r>
              <a:rPr lang="en-US" dirty="0" smtClean="0"/>
              <a:t>Fourth, we must be willing to be ruthlessly honest with </a:t>
            </a:r>
          </a:p>
          <a:p>
            <a:r>
              <a:rPr lang="en-US" dirty="0" smtClean="0"/>
              <a:t>ourselves. We must suspect ourselves: ask ourselves why </a:t>
            </a:r>
          </a:p>
          <a:p>
            <a:r>
              <a:rPr lang="en-US" dirty="0" smtClean="0"/>
              <a:t>we feel a particular course of action will be right and make </a:t>
            </a:r>
          </a:p>
          <a:p>
            <a:r>
              <a:rPr lang="en-US" dirty="0" smtClean="0"/>
              <a:t>ourselves give reasons.</a:t>
            </a:r>
          </a:p>
          <a:p>
            <a:endParaRPr lang="en-US" dirty="0" smtClean="0"/>
          </a:p>
          <a:p>
            <a:r>
              <a:rPr lang="en-US" dirty="0" smtClean="0"/>
              <a:t>Fifth, we must be willing to wait. "Wait on the Lord" is a </a:t>
            </a:r>
          </a:p>
          <a:p>
            <a:r>
              <a:rPr lang="en-US" dirty="0" smtClean="0"/>
              <a:t>constant refrain in the Psalms and it is a necessary word, </a:t>
            </a:r>
          </a:p>
          <a:p>
            <a:r>
              <a:rPr lang="en-US" dirty="0" smtClean="0"/>
              <a:t>for the Lord often keeps us waiting. When in doubt, do </a:t>
            </a:r>
          </a:p>
          <a:p>
            <a:r>
              <a:rPr lang="en-US" dirty="0" smtClean="0"/>
              <a:t>nothing, but continue to wait on God. </a:t>
            </a:r>
          </a:p>
          <a:p>
            <a:endParaRPr lang="en-US" dirty="0" smtClean="0"/>
          </a:p>
          <a:p>
            <a:r>
              <a:rPr lang="en-US" dirty="0" smtClean="0"/>
              <a:t>James Packer, </a:t>
            </a:r>
            <a:r>
              <a:rPr lang="en-US" u="sng" dirty="0" smtClean="0"/>
              <a:t>Your Father Loves You</a:t>
            </a:r>
            <a:r>
              <a:rPr lang="en-US" dirty="0" smtClean="0"/>
              <a:t>, Harold Shaw </a:t>
            </a:r>
          </a:p>
          <a:p>
            <a:r>
              <a:rPr lang="en-US" dirty="0" smtClean="0"/>
              <a:t>Publishers, 1986, Page 13.</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25720949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0976792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9079768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16617772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Metadidomi</a:t>
            </a:r>
            <a:r>
              <a:rPr lang="en-US" dirty="0" smtClean="0"/>
              <a:t> means to</a:t>
            </a:r>
            <a:r>
              <a:rPr lang="en-US" baseline="0" dirty="0" smtClean="0"/>
              <a:t> “give”, “impart” or “share” something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or with someone else.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23585052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2008, Jason Jones, Director of Missions for the </a:t>
            </a:r>
          </a:p>
          <a:p>
            <a:r>
              <a:rPr lang="en-US" dirty="0" err="1" smtClean="0"/>
              <a:t>Mell</a:t>
            </a:r>
            <a:r>
              <a:rPr lang="en-US" dirty="0" smtClean="0"/>
              <a:t> Baptist Association in Georgia, related this personal </a:t>
            </a:r>
          </a:p>
          <a:p>
            <a:r>
              <a:rPr lang="en-US" dirty="0" smtClean="0"/>
              <a:t>story:</a:t>
            </a:r>
          </a:p>
          <a:p>
            <a:endParaRPr lang="en-US" dirty="0" smtClean="0"/>
          </a:p>
          <a:p>
            <a:r>
              <a:rPr lang="en-US" dirty="0" smtClean="0"/>
              <a:t>In 1949, my father had just returned from the war. On </a:t>
            </a:r>
          </a:p>
          <a:p>
            <a:r>
              <a:rPr lang="en-US" dirty="0" smtClean="0"/>
              <a:t>every highway you could see soldiers in uniform </a:t>
            </a:r>
          </a:p>
          <a:p>
            <a:r>
              <a:rPr lang="en-US" dirty="0" smtClean="0"/>
              <a:t>hitchhiking home to their families. The thrill of the reunion </a:t>
            </a:r>
          </a:p>
          <a:p>
            <a:r>
              <a:rPr lang="en-US" dirty="0" smtClean="0"/>
              <a:t>with his family was soon overshadowed by my grandmother’s </a:t>
            </a:r>
          </a:p>
          <a:p>
            <a:r>
              <a:rPr lang="en-US" dirty="0" smtClean="0"/>
              <a:t>illness. There was a problem with her kidneys. The doctors </a:t>
            </a:r>
          </a:p>
          <a:p>
            <a:r>
              <a:rPr lang="en-US" dirty="0" smtClean="0"/>
              <a:t>told my father that she needed a blood transfusion </a:t>
            </a:r>
          </a:p>
          <a:p>
            <a:r>
              <a:rPr lang="en-US" dirty="0" smtClean="0"/>
              <a:t>immediately or she would not live through the night. </a:t>
            </a:r>
            <a:br>
              <a:rPr lang="en-US" dirty="0" smtClean="0"/>
            </a:br>
            <a:r>
              <a:rPr lang="en-US" dirty="0" smtClean="0"/>
              <a:t/>
            </a:r>
            <a:br>
              <a:rPr lang="en-US" dirty="0" smtClean="0"/>
            </a:br>
            <a:r>
              <a:rPr lang="en-US" dirty="0" smtClean="0"/>
              <a:t>Grandmother’s blood type was AB negative, a very rare </a:t>
            </a:r>
          </a:p>
          <a:p>
            <a:r>
              <a:rPr lang="en-US" dirty="0" smtClean="0"/>
              <a:t>type. In those days there were no blood banks like there </a:t>
            </a:r>
          </a:p>
          <a:p>
            <a:r>
              <a:rPr lang="en-US" dirty="0" smtClean="0"/>
              <a:t>are today. No one in the family had that type blood, and </a:t>
            </a:r>
          </a:p>
          <a:p>
            <a:r>
              <a:rPr lang="en-US" dirty="0" smtClean="0"/>
              <a:t>the hospital had not been able to find anyone with that </a:t>
            </a:r>
          </a:p>
          <a:p>
            <a:r>
              <a:rPr lang="en-US" dirty="0" smtClean="0"/>
              <a:t>rare type. The doctor gave our family little hope. </a:t>
            </a:r>
            <a:br>
              <a:rPr lang="en-US" dirty="0" smtClean="0"/>
            </a:br>
            <a:r>
              <a:rPr lang="en-US" dirty="0" smtClean="0"/>
              <a:t/>
            </a:r>
            <a:br>
              <a:rPr lang="en-US" dirty="0" smtClean="0"/>
            </a:br>
            <a:r>
              <a:rPr lang="en-US" dirty="0" smtClean="0"/>
              <a:t>My Dad decided to head home for a little while to change </a:t>
            </a:r>
          </a:p>
          <a:p>
            <a:r>
              <a:rPr lang="en-US" dirty="0" smtClean="0"/>
              <a:t>clothes and then return for the inevitable good-byes. As </a:t>
            </a:r>
          </a:p>
          <a:p>
            <a:r>
              <a:rPr lang="en-US" dirty="0" smtClean="0"/>
              <a:t>my father was driving home, he passed a soldier in </a:t>
            </a:r>
          </a:p>
          <a:p>
            <a:r>
              <a:rPr lang="en-US" dirty="0" smtClean="0"/>
              <a:t>uniform hitchhiking. Deep in grief, my father was not </a:t>
            </a:r>
          </a:p>
          <a:p>
            <a:r>
              <a:rPr lang="en-US" dirty="0" smtClean="0"/>
              <a:t>going to stop. But something compelled him to pull over. </a:t>
            </a:r>
            <a:br>
              <a:rPr lang="en-US" dirty="0" smtClean="0"/>
            </a:br>
            <a:r>
              <a:rPr lang="en-US" dirty="0" smtClean="0"/>
              <a:t/>
            </a:r>
            <a:br>
              <a:rPr lang="en-US" dirty="0" smtClean="0"/>
            </a:br>
            <a:r>
              <a:rPr lang="en-US" dirty="0" smtClean="0"/>
              <a:t>The soldier climbed in, but my father never spoke. He </a:t>
            </a:r>
          </a:p>
          <a:p>
            <a:r>
              <a:rPr lang="en-US" dirty="0" smtClean="0"/>
              <a:t>just continued driving down the road toward home. </a:t>
            </a:r>
          </a:p>
          <a:p>
            <a:r>
              <a:rPr lang="en-US" dirty="0" smtClean="0"/>
              <a:t>The soldier could tell my father was upset as a tear </a:t>
            </a:r>
          </a:p>
          <a:p>
            <a:r>
              <a:rPr lang="en-US" dirty="0" smtClean="0"/>
              <a:t>ran down his cheek. The soldier asked about the tear. </a:t>
            </a:r>
          </a:p>
          <a:p>
            <a:r>
              <a:rPr lang="en-US" dirty="0" smtClean="0"/>
              <a:t>My father began telling the stranger that his mother </a:t>
            </a:r>
          </a:p>
          <a:p>
            <a:r>
              <a:rPr lang="en-US" dirty="0" smtClean="0"/>
              <a:t>was going to die because the hospital couldn’t find </a:t>
            </a:r>
          </a:p>
          <a:p>
            <a:r>
              <a:rPr lang="en-US" dirty="0" smtClean="0"/>
              <a:t>anyone who could donate AB negative blood. My father </a:t>
            </a:r>
          </a:p>
          <a:p>
            <a:r>
              <a:rPr lang="en-US" dirty="0" smtClean="0"/>
              <a:t>explained that he was just heading home to change </a:t>
            </a:r>
          </a:p>
          <a:p>
            <a:r>
              <a:rPr lang="en-US" dirty="0" smtClean="0"/>
              <a:t>clothes. That is when he noticed the soldier’s open </a:t>
            </a:r>
          </a:p>
          <a:p>
            <a:r>
              <a:rPr lang="en-US" dirty="0" smtClean="0"/>
              <a:t>hand holding dog tags that read AB negative. The </a:t>
            </a:r>
          </a:p>
          <a:p>
            <a:r>
              <a:rPr lang="en-US" dirty="0" smtClean="0"/>
              <a:t>soldier told my father to turn the car around and head </a:t>
            </a:r>
          </a:p>
          <a:p>
            <a:r>
              <a:rPr lang="en-US" dirty="0" smtClean="0"/>
              <a:t>back to the hospital. </a:t>
            </a:r>
            <a:br>
              <a:rPr lang="en-US" dirty="0" smtClean="0"/>
            </a:br>
            <a:r>
              <a:rPr lang="en-US" dirty="0" smtClean="0"/>
              <a:t/>
            </a:r>
            <a:br>
              <a:rPr lang="en-US" dirty="0" smtClean="0"/>
            </a:br>
            <a:r>
              <a:rPr lang="en-US" dirty="0" smtClean="0"/>
              <a:t>My grandmother lived until 1996, 47 more years.</a:t>
            </a:r>
            <a:br>
              <a:rPr lang="en-US" dirty="0" smtClean="0"/>
            </a:br>
            <a:r>
              <a:rPr lang="en-US" dirty="0" smtClean="0"/>
              <a:t/>
            </a:r>
            <a:br>
              <a:rPr lang="en-US" dirty="0" smtClean="0"/>
            </a:br>
            <a:r>
              <a:rPr lang="en-US" dirty="0" smtClean="0"/>
              <a:t>(Source: From a sermon by Jason Jones, "The Lord’s Supper" 7/17/08)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831078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21468262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Last week, we saw that “</a:t>
            </a:r>
            <a:r>
              <a:rPr lang="en-US" dirty="0" err="1" smtClean="0"/>
              <a:t>charis</a:t>
            </a:r>
            <a:r>
              <a:rPr lang="en-US" dirty="0" smtClean="0"/>
              <a:t>” means “favor”, “grace”,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“benevolent good will”.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“Charisma” is the result of that good will: it’s the gift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 is given as a result of favor or grace.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it’s not just simply a gift. It’s specifically a gift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which is freely and graciously given.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7928319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the 5th century AD, St. Augustine wrote about </a:t>
            </a:r>
          </a:p>
          <a:p>
            <a:r>
              <a:rPr lang="en-US" dirty="0" smtClean="0"/>
              <a:t>the "4 States of Man":</a:t>
            </a:r>
            <a:br>
              <a:rPr lang="en-US" dirty="0" smtClean="0"/>
            </a:br>
            <a:r>
              <a:rPr lang="en-US" dirty="0" smtClean="0"/>
              <a:t/>
            </a:r>
            <a:br>
              <a:rPr lang="en-US" dirty="0" smtClean="0"/>
            </a:br>
            <a:r>
              <a:rPr lang="en-US" dirty="0" smtClean="0"/>
              <a:t>* The first state of man (the </a:t>
            </a:r>
            <a:r>
              <a:rPr lang="en-US" dirty="0" err="1" smtClean="0"/>
              <a:t>haec</a:t>
            </a:r>
            <a:r>
              <a:rPr lang="en-US" dirty="0" smtClean="0"/>
              <a:t> </a:t>
            </a:r>
            <a:r>
              <a:rPr lang="en-US" dirty="0" err="1" smtClean="0"/>
              <a:t>sunt</a:t>
            </a:r>
            <a:r>
              <a:rPr lang="en-US" dirty="0" smtClean="0"/>
              <a:t> prima) is "living </a:t>
            </a:r>
          </a:p>
          <a:p>
            <a:r>
              <a:rPr lang="en-US" dirty="0" smtClean="0"/>
              <a:t>according to the flesh -- with reason making no resistance." </a:t>
            </a:r>
          </a:p>
          <a:p>
            <a:r>
              <a:rPr lang="en-US" dirty="0" smtClean="0"/>
              <a:t>This can be seen in so many ancient cultures and religions </a:t>
            </a:r>
          </a:p>
          <a:p>
            <a:r>
              <a:rPr lang="en-US" dirty="0" smtClean="0"/>
              <a:t>(and unfortunately more than a few in our own time) with </a:t>
            </a:r>
          </a:p>
          <a:p>
            <a:r>
              <a:rPr lang="en-US" dirty="0" smtClean="0"/>
              <a:t>their human sacrifices, their idols, their pagan ceremonies, </a:t>
            </a:r>
          </a:p>
          <a:p>
            <a:r>
              <a:rPr lang="en-US" dirty="0" smtClean="0"/>
              <a:t>and even cannibalism. Human life -- without power -- was </a:t>
            </a:r>
          </a:p>
          <a:p>
            <a:r>
              <a:rPr lang="en-US" dirty="0" smtClean="0"/>
              <a:t>lightly regarded. Animals, especially domesticated animals, </a:t>
            </a:r>
          </a:p>
          <a:p>
            <a:r>
              <a:rPr lang="en-US" dirty="0" smtClean="0"/>
              <a:t>were often valued more highly than human life. Reason </a:t>
            </a:r>
          </a:p>
          <a:p>
            <a:r>
              <a:rPr lang="en-US" dirty="0" smtClean="0"/>
              <a:t>often vanishes when weighed against lust and self-</a:t>
            </a:r>
          </a:p>
          <a:p>
            <a:r>
              <a:rPr lang="en-US" dirty="0" smtClean="0"/>
              <a:t>gratification. Even today, this seems to be coming full </a:t>
            </a:r>
          </a:p>
          <a:p>
            <a:r>
              <a:rPr lang="en-US" dirty="0" smtClean="0"/>
              <a:t>circle. </a:t>
            </a:r>
            <a:br>
              <a:rPr lang="en-US" dirty="0" smtClean="0"/>
            </a:br>
            <a:r>
              <a:rPr lang="en-US" dirty="0" smtClean="0"/>
              <a:t/>
            </a:r>
            <a:br>
              <a:rPr lang="en-US" dirty="0" smtClean="0"/>
            </a:br>
            <a:r>
              <a:rPr lang="en-US" dirty="0" smtClean="0"/>
              <a:t>* The second state of man is "recognition of sin through </a:t>
            </a:r>
          </a:p>
          <a:p>
            <a:r>
              <a:rPr lang="en-US" dirty="0" smtClean="0"/>
              <a:t>the Law . . . but sinning knowingly." It was so important </a:t>
            </a:r>
          </a:p>
          <a:p>
            <a:r>
              <a:rPr lang="en-US" dirty="0" smtClean="0"/>
              <a:t>for Satan to remove the Ten Commandments from our </a:t>
            </a:r>
          </a:p>
          <a:p>
            <a:r>
              <a:rPr lang="en-US" dirty="0" smtClean="0"/>
              <a:t>classrooms and courtrooms. It was critical for him to </a:t>
            </a:r>
          </a:p>
          <a:p>
            <a:r>
              <a:rPr lang="en-US" dirty="0" smtClean="0"/>
              <a:t>"separate church and state." So long as people knew </a:t>
            </a:r>
          </a:p>
          <a:p>
            <a:r>
              <a:rPr lang="en-US" dirty="0" smtClean="0"/>
              <a:t>the Law, it would not be so easy to ignore the Law. </a:t>
            </a:r>
          </a:p>
          <a:p>
            <a:r>
              <a:rPr lang="en-US" dirty="0" smtClean="0"/>
              <a:t>Without the reminders of the Law, we easily return to </a:t>
            </a:r>
          </a:p>
          <a:p>
            <a:r>
              <a:rPr lang="en-US" dirty="0" smtClean="0"/>
              <a:t>the first state of man. Does any of this sound familiar?</a:t>
            </a:r>
            <a:br>
              <a:rPr lang="en-US" dirty="0" smtClean="0"/>
            </a:br>
            <a:r>
              <a:rPr lang="en-US" dirty="0" smtClean="0"/>
              <a:t/>
            </a:r>
            <a:br>
              <a:rPr lang="en-US" dirty="0" smtClean="0"/>
            </a:br>
            <a:r>
              <a:rPr lang="en-US" dirty="0" smtClean="0"/>
              <a:t>* The third state of man is "faith in the help of God -- but </a:t>
            </a:r>
          </a:p>
          <a:p>
            <a:r>
              <a:rPr lang="en-US" dirty="0" smtClean="0"/>
              <a:t>he perseveres in seeking to please God." Man has begun </a:t>
            </a:r>
          </a:p>
          <a:p>
            <a:r>
              <a:rPr lang="en-US" dirty="0" smtClean="0"/>
              <a:t>to be moved by the Spirit of God. We are already standing </a:t>
            </a:r>
          </a:p>
          <a:p>
            <a:r>
              <a:rPr lang="en-US" dirty="0" smtClean="0"/>
              <a:t>with one foot in the hell which we have created, but in the </a:t>
            </a:r>
          </a:p>
          <a:p>
            <a:r>
              <a:rPr lang="en-US" dirty="0" smtClean="0"/>
              <a:t>"third state", man knows it. So he still struggles against </a:t>
            </a:r>
          </a:p>
          <a:p>
            <a:r>
              <a:rPr lang="en-US" dirty="0" smtClean="0"/>
              <a:t>his own sinful nature because he has not yet been fully </a:t>
            </a:r>
          </a:p>
          <a:p>
            <a:r>
              <a:rPr lang="en-US" dirty="0" smtClean="0"/>
              <a:t>healed. </a:t>
            </a:r>
            <a:br>
              <a:rPr lang="en-US" dirty="0" smtClean="0"/>
            </a:br>
            <a:r>
              <a:rPr lang="en-US" dirty="0" smtClean="0"/>
              <a:t/>
            </a:r>
            <a:br>
              <a:rPr lang="en-US" dirty="0" smtClean="0"/>
            </a:br>
            <a:r>
              <a:rPr lang="en-US" dirty="0" smtClean="0"/>
              <a:t>* The fourth state of man is "the full and perfect peace </a:t>
            </a:r>
          </a:p>
          <a:p>
            <a:r>
              <a:rPr lang="en-US" dirty="0" smtClean="0"/>
              <a:t>in God." This we find in harmony with Jesus Christ by </a:t>
            </a:r>
          </a:p>
          <a:p>
            <a:r>
              <a:rPr lang="en-US" dirty="0" smtClean="0"/>
              <a:t>the power of the Holy Spirit. In the person of Jesus </a:t>
            </a:r>
          </a:p>
          <a:p>
            <a:r>
              <a:rPr lang="en-US" dirty="0" smtClean="0"/>
              <a:t>Christ, we see how far we have departed from God. </a:t>
            </a:r>
            <a:br>
              <a:rPr lang="en-US" dirty="0" smtClean="0"/>
            </a:br>
            <a:r>
              <a:rPr lang="en-US" dirty="0" smtClean="0"/>
              <a:t/>
            </a:r>
            <a:br>
              <a:rPr lang="en-US" dirty="0" smtClean="0"/>
            </a:br>
            <a:r>
              <a:rPr lang="en-US" dirty="0" smtClean="0"/>
              <a:t>Augustine adds, "The will of man is always free, even </a:t>
            </a:r>
          </a:p>
          <a:p>
            <a:r>
              <a:rPr lang="en-US" dirty="0" smtClean="0"/>
              <a:t>and particularly when it can no longer will to do evil." </a:t>
            </a:r>
          </a:p>
          <a:p>
            <a:r>
              <a:rPr lang="en-US" dirty="0" smtClean="0"/>
              <a:t>But Adam and Eve were not gods, "and their 'free will' </a:t>
            </a:r>
          </a:p>
          <a:p>
            <a:r>
              <a:rPr lang="en-US" dirty="0" smtClean="0"/>
              <a:t>would not have sufficed, even in paradise, to merit </a:t>
            </a:r>
          </a:p>
          <a:p>
            <a:r>
              <a:rPr lang="en-US" dirty="0" smtClean="0"/>
              <a:t>immortality. Divine assistance was needed. Their </a:t>
            </a:r>
          </a:p>
          <a:p>
            <a:r>
              <a:rPr lang="en-US" dirty="0" smtClean="0"/>
              <a:t>immortality could only continue by their continued </a:t>
            </a:r>
          </a:p>
          <a:p>
            <a:r>
              <a:rPr lang="en-US" dirty="0" smtClean="0"/>
              <a:t>relationship with the Divine. So how much more do we </a:t>
            </a:r>
          </a:p>
          <a:p>
            <a:r>
              <a:rPr lang="en-US" dirty="0" smtClean="0"/>
              <a:t>need God's help since our fall?"</a:t>
            </a:r>
            <a:br>
              <a:rPr lang="en-US" dirty="0" smtClean="0"/>
            </a:br>
            <a:r>
              <a:rPr lang="en-US" dirty="0" smtClean="0"/>
              <a:t/>
            </a:r>
            <a:br>
              <a:rPr lang="en-US" dirty="0" smtClean="0"/>
            </a:br>
            <a:r>
              <a:rPr lang="en-US" dirty="0" smtClean="0"/>
              <a:t>Augustine continues, "Even the good merits and qualities </a:t>
            </a:r>
          </a:p>
          <a:p>
            <a:r>
              <a:rPr lang="en-US" dirty="0" smtClean="0"/>
              <a:t>which people may display toward one another are gifts </a:t>
            </a:r>
          </a:p>
          <a:p>
            <a:r>
              <a:rPr lang="en-US" dirty="0" smtClean="0"/>
              <a:t>from God. Every good quality comes from His grace. </a:t>
            </a:r>
          </a:p>
          <a:p>
            <a:r>
              <a:rPr lang="en-US" dirty="0" smtClean="0"/>
              <a:t>God's mercy is the ground of salvation. Therefore, let no </a:t>
            </a:r>
          </a:p>
          <a:p>
            <a:r>
              <a:rPr lang="en-US" dirty="0" smtClean="0"/>
              <a:t>man boast. Out of faith spring hope and love. We hope </a:t>
            </a:r>
          </a:p>
          <a:p>
            <a:r>
              <a:rPr lang="en-US" dirty="0" smtClean="0"/>
              <a:t>only in God -- not in men and not in ourselves." </a:t>
            </a:r>
          </a:p>
          <a:p>
            <a:endParaRPr lang="en-US" dirty="0" smtClean="0"/>
          </a:p>
          <a:p>
            <a:r>
              <a:rPr lang="en-US" dirty="0" smtClean="0"/>
              <a:t>("The History of Doctrines", Reinhold </a:t>
            </a:r>
            <a:r>
              <a:rPr lang="en-US" dirty="0" err="1" smtClean="0"/>
              <a:t>Seeberg</a:t>
            </a:r>
            <a:r>
              <a:rPr lang="en-US" dirty="0" smtClean="0"/>
              <a:t>, p. 366)</a:t>
            </a:r>
            <a:br>
              <a:rPr lang="en-US" dirty="0" smtClean="0"/>
            </a:br>
            <a:r>
              <a:rPr lang="en-US" dirty="0" smtClean="0"/>
              <a:t/>
            </a:r>
            <a:br>
              <a:rPr lang="en-US" dirty="0" smtClean="0"/>
            </a:br>
            <a:r>
              <a:rPr lang="en-US" dirty="0" smtClean="0"/>
              <a:t>Dorothy Sayers wrote, "If men will not understand the </a:t>
            </a:r>
          </a:p>
          <a:p>
            <a:r>
              <a:rPr lang="en-US" dirty="0" smtClean="0"/>
              <a:t>meaning of judgment, they will never come to understand </a:t>
            </a:r>
          </a:p>
          <a:p>
            <a:r>
              <a:rPr lang="en-US" dirty="0" smtClean="0"/>
              <a:t>the meaning of grace.“</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7051422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Sterizo</a:t>
            </a:r>
            <a:r>
              <a:rPr lang="en-US" dirty="0" smtClean="0"/>
              <a:t> is a Greek verb which means to “fix firmly in place”,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“set up”, “establish”, “support”, “confirm”, or “strengthen”.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41365353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 young man growing up in the wrong part of </a:t>
            </a:r>
          </a:p>
          <a:p>
            <a:r>
              <a:rPr lang="en-US" dirty="0" smtClean="0"/>
              <a:t>Houston became a bully. He would get in fights in school, </a:t>
            </a:r>
          </a:p>
          <a:p>
            <a:r>
              <a:rPr lang="en-US" dirty="0" smtClean="0"/>
              <a:t>in the neighborhood, and began mugging people to get </a:t>
            </a:r>
          </a:p>
          <a:p>
            <a:r>
              <a:rPr lang="en-US" dirty="0" smtClean="0"/>
              <a:t>spending money. He even beat up people just for the </a:t>
            </a:r>
          </a:p>
          <a:p>
            <a:r>
              <a:rPr lang="en-US" dirty="0" smtClean="0"/>
              <a:t>sake of doing it. </a:t>
            </a:r>
            <a:br>
              <a:rPr lang="en-US" dirty="0" smtClean="0"/>
            </a:br>
            <a:r>
              <a:rPr lang="en-US" dirty="0" smtClean="0"/>
              <a:t/>
            </a:r>
            <a:br>
              <a:rPr lang="en-US" dirty="0" smtClean="0"/>
            </a:br>
            <a:r>
              <a:rPr lang="en-US" dirty="0" smtClean="0"/>
              <a:t>He learned to box, and became pretty good at it. He </a:t>
            </a:r>
          </a:p>
          <a:p>
            <a:r>
              <a:rPr lang="en-US" dirty="0" smtClean="0"/>
              <a:t>began to make a lot of money and could have almost </a:t>
            </a:r>
          </a:p>
          <a:p>
            <a:r>
              <a:rPr lang="en-US" dirty="0" smtClean="0"/>
              <a:t>anything he wanted. One day, during his training session </a:t>
            </a:r>
          </a:p>
          <a:p>
            <a:r>
              <a:rPr lang="en-US" dirty="0" smtClean="0"/>
              <a:t>for an upcoming bout, he heard his mom talking to his </a:t>
            </a:r>
          </a:p>
          <a:p>
            <a:r>
              <a:rPr lang="en-US" dirty="0" smtClean="0"/>
              <a:t>sister on the telephone about his favorite nephew. The </a:t>
            </a:r>
          </a:p>
          <a:p>
            <a:r>
              <a:rPr lang="en-US" dirty="0" smtClean="0"/>
              <a:t>young boy had had a seizure and now lay in a coma in </a:t>
            </a:r>
          </a:p>
          <a:p>
            <a:r>
              <a:rPr lang="en-US" dirty="0" smtClean="0"/>
              <a:t>the hospital. Doctors said he would probably die, but </a:t>
            </a:r>
          </a:p>
          <a:p>
            <a:r>
              <a:rPr lang="en-US" dirty="0" smtClean="0"/>
              <a:t>that if he came out of the coma he wouldn’t be able to </a:t>
            </a:r>
          </a:p>
          <a:p>
            <a:r>
              <a:rPr lang="en-US" dirty="0" smtClean="0"/>
              <a:t>move his limbs, or speak, or do any of the human </a:t>
            </a:r>
          </a:p>
          <a:p>
            <a:r>
              <a:rPr lang="en-US" dirty="0" smtClean="0"/>
              <a:t>functions we consider part of living. </a:t>
            </a:r>
            <a:br>
              <a:rPr lang="en-US" dirty="0" smtClean="0"/>
            </a:br>
            <a:r>
              <a:rPr lang="en-US" dirty="0" smtClean="0"/>
              <a:t/>
            </a:r>
            <a:br>
              <a:rPr lang="en-US" dirty="0" smtClean="0"/>
            </a:br>
            <a:r>
              <a:rPr lang="en-US" dirty="0" smtClean="0"/>
              <a:t>He ran into the room where his mom was on the phone </a:t>
            </a:r>
          </a:p>
          <a:p>
            <a:r>
              <a:rPr lang="en-US" dirty="0" smtClean="0"/>
              <a:t>and shouted, “Momma, call the hospital and tell those </a:t>
            </a:r>
          </a:p>
          <a:p>
            <a:r>
              <a:rPr lang="en-US" dirty="0" smtClean="0"/>
              <a:t>doctors to give him the best of everything. Tell them I’ll </a:t>
            </a:r>
          </a:p>
          <a:p>
            <a:r>
              <a:rPr lang="en-US" dirty="0" smtClean="0"/>
              <a:t>take care of all the bills, to fly in the best doctors from </a:t>
            </a:r>
          </a:p>
          <a:p>
            <a:r>
              <a:rPr lang="en-US" dirty="0" smtClean="0"/>
              <a:t>wherever they have to. Tell them who I am, and that I’ll </a:t>
            </a:r>
          </a:p>
          <a:p>
            <a:r>
              <a:rPr lang="en-US" dirty="0" smtClean="0"/>
              <a:t>take care of everything — whatever it costs.” </a:t>
            </a:r>
            <a:br>
              <a:rPr lang="en-US" dirty="0" smtClean="0"/>
            </a:br>
            <a:r>
              <a:rPr lang="en-US" dirty="0" smtClean="0"/>
              <a:t/>
            </a:r>
            <a:br>
              <a:rPr lang="en-US" dirty="0" smtClean="0"/>
            </a:br>
            <a:r>
              <a:rPr lang="en-US" dirty="0" smtClean="0"/>
              <a:t>His mom spoke to the doctors, and then told him, “Son, </a:t>
            </a:r>
          </a:p>
          <a:p>
            <a:r>
              <a:rPr lang="en-US" dirty="0" smtClean="0"/>
              <a:t>you’re just going to have to pray.” </a:t>
            </a:r>
            <a:br>
              <a:rPr lang="en-US" dirty="0" smtClean="0"/>
            </a:br>
            <a:r>
              <a:rPr lang="en-US" dirty="0" smtClean="0"/>
              <a:t/>
            </a:r>
            <a:br>
              <a:rPr lang="en-US" dirty="0" smtClean="0"/>
            </a:br>
            <a:r>
              <a:rPr lang="en-US" dirty="0" smtClean="0"/>
              <a:t>He realized then how grave the situation was. When </a:t>
            </a:r>
          </a:p>
          <a:p>
            <a:r>
              <a:rPr lang="en-US" dirty="0" smtClean="0"/>
              <a:t>someone tells you the only thing you can do is pray, </a:t>
            </a:r>
          </a:p>
          <a:p>
            <a:r>
              <a:rPr lang="en-US" dirty="0" smtClean="0"/>
              <a:t>things are looking pretty bad. </a:t>
            </a:r>
            <a:br>
              <a:rPr lang="en-US" dirty="0" smtClean="0"/>
            </a:br>
            <a:r>
              <a:rPr lang="en-US" dirty="0" smtClean="0"/>
              <a:t/>
            </a:r>
            <a:br>
              <a:rPr lang="en-US" dirty="0" smtClean="0"/>
            </a:br>
            <a:r>
              <a:rPr lang="en-US" dirty="0" smtClean="0"/>
              <a:t>Then it hit him. All of his money, his fame, his influence,</a:t>
            </a:r>
          </a:p>
          <a:p>
            <a:r>
              <a:rPr lang="en-US" dirty="0" smtClean="0"/>
              <a:t> his friends — none of that could solve this problem. It </a:t>
            </a:r>
          </a:p>
          <a:p>
            <a:r>
              <a:rPr lang="en-US" dirty="0" smtClean="0"/>
              <a:t>was out of his hands, out of the doctor’s hands, out of </a:t>
            </a:r>
          </a:p>
          <a:p>
            <a:r>
              <a:rPr lang="en-US" dirty="0" smtClean="0"/>
              <a:t>everyone’s hands. For the first time, he was totally </a:t>
            </a:r>
          </a:p>
          <a:p>
            <a:r>
              <a:rPr lang="en-US" dirty="0" smtClean="0"/>
              <a:t>powerless. </a:t>
            </a:r>
            <a:br>
              <a:rPr lang="en-US" dirty="0" smtClean="0"/>
            </a:br>
            <a:r>
              <a:rPr lang="en-US" dirty="0" smtClean="0"/>
              <a:t/>
            </a:r>
            <a:br>
              <a:rPr lang="en-US" dirty="0" smtClean="0"/>
            </a:br>
            <a:r>
              <a:rPr lang="en-US" dirty="0" smtClean="0"/>
              <a:t>And for the first time, George Foreman dropped to his </a:t>
            </a:r>
          </a:p>
          <a:p>
            <a:r>
              <a:rPr lang="en-US" dirty="0" smtClean="0"/>
              <a:t>knees and prayed. </a:t>
            </a:r>
            <a:br>
              <a:rPr lang="en-US" dirty="0" smtClean="0"/>
            </a:br>
            <a:r>
              <a:rPr lang="en-US" dirty="0" smtClean="0"/>
              <a:t/>
            </a:r>
            <a:br>
              <a:rPr lang="en-US" dirty="0" smtClean="0"/>
            </a:br>
            <a:r>
              <a:rPr lang="en-US" dirty="0" smtClean="0"/>
              <a:t>He wasn’t sure God existed, but he knew that when all </a:t>
            </a:r>
          </a:p>
          <a:p>
            <a:r>
              <a:rPr lang="en-US" dirty="0" smtClean="0"/>
              <a:t>else failed, people prayed. He asked God, if he really </a:t>
            </a:r>
          </a:p>
          <a:p>
            <a:r>
              <a:rPr lang="en-US" dirty="0" smtClean="0"/>
              <a:t>existed, to help his nephew. Then he got back in bed. </a:t>
            </a:r>
          </a:p>
          <a:p>
            <a:r>
              <a:rPr lang="en-US" dirty="0" smtClean="0"/>
              <a:t>A few seconds later, he got back on his knees and </a:t>
            </a:r>
          </a:p>
          <a:p>
            <a:r>
              <a:rPr lang="en-US" dirty="0" smtClean="0"/>
              <a:t>offered to give up all his wealth if God would heal his </a:t>
            </a:r>
          </a:p>
          <a:p>
            <a:r>
              <a:rPr lang="en-US" dirty="0" smtClean="0"/>
              <a:t>nephew. Then he got back in bed again. A few seconds </a:t>
            </a:r>
          </a:p>
          <a:p>
            <a:r>
              <a:rPr lang="en-US" dirty="0" smtClean="0"/>
              <a:t>later he got back on his knees a third time and got </a:t>
            </a:r>
          </a:p>
          <a:p>
            <a:r>
              <a:rPr lang="en-US" dirty="0" smtClean="0"/>
              <a:t>angry at God for letting this happen to his nephew, a </a:t>
            </a:r>
          </a:p>
          <a:p>
            <a:r>
              <a:rPr lang="en-US" dirty="0" smtClean="0"/>
              <a:t>child who hadn’t experienced life yet. George told God </a:t>
            </a:r>
          </a:p>
          <a:p>
            <a:r>
              <a:rPr lang="en-US" dirty="0" smtClean="0"/>
              <a:t>to take his life instead. Let the boy live and take </a:t>
            </a:r>
          </a:p>
          <a:p>
            <a:r>
              <a:rPr lang="en-US" dirty="0" smtClean="0"/>
              <a:t>George’s life instead.</a:t>
            </a:r>
            <a:br>
              <a:rPr lang="en-US" dirty="0" smtClean="0"/>
            </a:br>
            <a:r>
              <a:rPr lang="en-US" dirty="0" smtClean="0"/>
              <a:t/>
            </a:r>
            <a:br>
              <a:rPr lang="en-US" dirty="0" smtClean="0"/>
            </a:br>
            <a:r>
              <a:rPr lang="en-US" dirty="0" smtClean="0"/>
              <a:t>The next morning George’s sister called from the hospital. </a:t>
            </a:r>
          </a:p>
          <a:p>
            <a:r>
              <a:rPr lang="en-US" dirty="0" smtClean="0"/>
              <a:t>His nephew had woken up and could move his eyes, but </a:t>
            </a:r>
          </a:p>
          <a:p>
            <a:r>
              <a:rPr lang="en-US" dirty="0" smtClean="0"/>
              <a:t>the doctors said he wouldn’t ever walk again. </a:t>
            </a:r>
            <a:br>
              <a:rPr lang="en-US" dirty="0" smtClean="0"/>
            </a:br>
            <a:r>
              <a:rPr lang="en-US" dirty="0" smtClean="0"/>
              <a:t/>
            </a:r>
            <a:br>
              <a:rPr lang="en-US" dirty="0" smtClean="0"/>
            </a:br>
            <a:r>
              <a:rPr lang="en-US" dirty="0" smtClean="0"/>
              <a:t>She called later that day, and the boy had begun moving his </a:t>
            </a:r>
          </a:p>
          <a:p>
            <a:r>
              <a:rPr lang="en-US" dirty="0" smtClean="0"/>
              <a:t>toes. The next day the boy was talking, and a week later he </a:t>
            </a:r>
          </a:p>
          <a:p>
            <a:r>
              <a:rPr lang="en-US" dirty="0" smtClean="0"/>
              <a:t>was on his way home, “walking, talking, and back to </a:t>
            </a:r>
          </a:p>
          <a:p>
            <a:r>
              <a:rPr lang="en-US" dirty="0" smtClean="0"/>
              <a:t>normal.” The doctors had no logical explanation. But </a:t>
            </a:r>
          </a:p>
          <a:p>
            <a:r>
              <a:rPr lang="en-US" dirty="0" smtClean="0"/>
              <a:t>George Foreman knew God had just given him a miracle. </a:t>
            </a:r>
            <a:br>
              <a:rPr lang="en-US" dirty="0" smtClean="0"/>
            </a:br>
            <a:r>
              <a:rPr lang="en-US" dirty="0" smtClean="0"/>
              <a:t/>
            </a:r>
            <a:br>
              <a:rPr lang="en-US" dirty="0" smtClean="0"/>
            </a:br>
            <a:r>
              <a:rPr lang="en-US" dirty="0" smtClean="0"/>
              <a:t>Three months later in March 1977, George Foreman </a:t>
            </a:r>
          </a:p>
          <a:p>
            <a:r>
              <a:rPr lang="en-US" dirty="0" smtClean="0"/>
              <a:t>died in his locker room after fighting Jimmy Young. He </a:t>
            </a:r>
          </a:p>
          <a:p>
            <a:r>
              <a:rPr lang="en-US" dirty="0" smtClean="0"/>
              <a:t>collapsed in a heap, and entered what he describes as </a:t>
            </a:r>
          </a:p>
          <a:p>
            <a:r>
              <a:rPr lang="en-US" dirty="0" smtClean="0"/>
              <a:t>“a deep, dark void, like a bottomless pit.”</a:t>
            </a:r>
            <a:br>
              <a:rPr lang="en-US" dirty="0" smtClean="0"/>
            </a:br>
            <a:r>
              <a:rPr lang="en-US" dirty="0" smtClean="0"/>
              <a:t/>
            </a:r>
            <a:br>
              <a:rPr lang="en-US" dirty="0" smtClean="0"/>
            </a:br>
            <a:r>
              <a:rPr lang="en-US" dirty="0" smtClean="0"/>
              <a:t>In his book, </a:t>
            </a:r>
            <a:r>
              <a:rPr lang="en-US" i="1" dirty="0" smtClean="0"/>
              <a:t>God in My Corner — A Spiritual Memoir</a:t>
            </a:r>
            <a:r>
              <a:rPr lang="en-US" dirty="0" smtClean="0"/>
              <a:t>, </a:t>
            </a:r>
          </a:p>
          <a:p>
            <a:r>
              <a:rPr lang="en-US" dirty="0" smtClean="0"/>
              <a:t>George wrote “I knew I was dead, and that this wasn’t </a:t>
            </a:r>
          </a:p>
          <a:p>
            <a:r>
              <a:rPr lang="en-US" dirty="0" smtClean="0"/>
              <a:t>heaven. I was terrified, knowing I had no way out. </a:t>
            </a:r>
          </a:p>
          <a:p>
            <a:r>
              <a:rPr lang="en-US" dirty="0" smtClean="0"/>
              <a:t>Sorrow beyond description engulfed my soul, more than </a:t>
            </a:r>
          </a:p>
          <a:p>
            <a:r>
              <a:rPr lang="en-US" dirty="0" smtClean="0"/>
              <a:t>anyone could ever imagine. If you multiplied every </a:t>
            </a:r>
          </a:p>
          <a:p>
            <a:r>
              <a:rPr lang="en-US" dirty="0" smtClean="0"/>
              <a:t>disturbing and frightening thought that you’ve ever had </a:t>
            </a:r>
          </a:p>
          <a:p>
            <a:r>
              <a:rPr lang="en-US" dirty="0" smtClean="0"/>
              <a:t>during your entire life, that wouldn’t come close to the </a:t>
            </a:r>
          </a:p>
          <a:p>
            <a:r>
              <a:rPr lang="en-US" dirty="0" smtClean="0"/>
              <a:t>panic I felt. …</a:t>
            </a:r>
          </a:p>
          <a:p>
            <a:r>
              <a:rPr lang="en-US" dirty="0" smtClean="0"/>
              <a:t/>
            </a:r>
            <a:br>
              <a:rPr lang="en-US" dirty="0" smtClean="0"/>
            </a:br>
            <a:r>
              <a:rPr lang="en-US" dirty="0" smtClean="0"/>
              <a:t>“ I screamed with every ounce of strength in me, ‘I don’t </a:t>
            </a:r>
          </a:p>
          <a:p>
            <a:r>
              <a:rPr lang="en-US" dirty="0" smtClean="0"/>
              <a:t>care if this is death. I still believe in God.’ </a:t>
            </a:r>
          </a:p>
          <a:p>
            <a:r>
              <a:rPr lang="en-US" dirty="0" smtClean="0"/>
              <a:t/>
            </a:r>
            <a:br>
              <a:rPr lang="en-US" dirty="0" smtClean="0"/>
            </a:br>
            <a:r>
              <a:rPr lang="en-US" dirty="0" smtClean="0"/>
              <a:t>“Instantly, what seemed to be like a giant hand reached </a:t>
            </a:r>
          </a:p>
          <a:p>
            <a:r>
              <a:rPr lang="en-US" dirty="0" smtClean="0"/>
              <a:t>down and snatched me out of the terrifying place. </a:t>
            </a:r>
          </a:p>
          <a:p>
            <a:r>
              <a:rPr lang="en-US" dirty="0" smtClean="0"/>
              <a:t>Immediately, I was back inside my body in the dressing </a:t>
            </a:r>
          </a:p>
          <a:p>
            <a:r>
              <a:rPr lang="en-US" dirty="0" smtClean="0"/>
              <a:t>room.” </a:t>
            </a:r>
            <a:br>
              <a:rPr lang="en-US" dirty="0" smtClean="0"/>
            </a:br>
            <a:r>
              <a:rPr lang="en-US" dirty="0" smtClean="0"/>
              <a:t/>
            </a:r>
            <a:br>
              <a:rPr lang="en-US" dirty="0" smtClean="0"/>
            </a:br>
            <a:r>
              <a:rPr lang="en-US" dirty="0" smtClean="0"/>
              <a:t>George accepted Jesus as his Lord and Savior, and devoted </a:t>
            </a:r>
          </a:p>
          <a:p>
            <a:r>
              <a:rPr lang="en-US" dirty="0" smtClean="0"/>
              <a:t>himself to being a disciple of Jesus Christ. He realized his </a:t>
            </a:r>
          </a:p>
          <a:p>
            <a:r>
              <a:rPr lang="en-US" dirty="0" smtClean="0"/>
              <a:t>human power, his money, his prestige, were worthless in </a:t>
            </a:r>
          </a:p>
          <a:p>
            <a:r>
              <a:rPr lang="en-US" dirty="0" smtClean="0"/>
              <a:t>the next life, and meant to be used as tools to lead others </a:t>
            </a:r>
          </a:p>
          <a:p>
            <a:r>
              <a:rPr lang="en-US" dirty="0" smtClean="0"/>
              <a:t>to Jesus during this one. </a:t>
            </a:r>
            <a:br>
              <a:rPr lang="en-US" dirty="0" smtClean="0"/>
            </a:br>
            <a:r>
              <a:rPr lang="en-US" dirty="0" smtClean="0"/>
              <a:t/>
            </a:r>
            <a:br>
              <a:rPr lang="en-US" dirty="0" smtClean="0"/>
            </a:br>
            <a:r>
              <a:rPr lang="en-US" dirty="0" smtClean="0"/>
              <a:t>He went on to win the Heavyweight Championship of the </a:t>
            </a:r>
          </a:p>
          <a:p>
            <a:r>
              <a:rPr lang="en-US" dirty="0" smtClean="0"/>
              <a:t>World twice. He was ordained as an evangelist in the </a:t>
            </a:r>
          </a:p>
          <a:p>
            <a:r>
              <a:rPr lang="en-US" dirty="0" smtClean="0"/>
              <a:t>Church of the Lord Jesus Christ and became pastor of a </a:t>
            </a:r>
          </a:p>
          <a:p>
            <a:r>
              <a:rPr lang="en-US" dirty="0" smtClean="0"/>
              <a:t>small church. He also became involved in prison and </a:t>
            </a:r>
          </a:p>
          <a:p>
            <a:r>
              <a:rPr lang="en-US" dirty="0" smtClean="0"/>
              <a:t>hospital ministries. </a:t>
            </a:r>
            <a:br>
              <a:rPr lang="en-US" dirty="0" smtClean="0"/>
            </a:br>
            <a:r>
              <a:rPr lang="en-US" dirty="0" smtClean="0"/>
              <a:t/>
            </a:r>
            <a:br>
              <a:rPr lang="en-US" dirty="0" smtClean="0"/>
            </a:br>
            <a:r>
              <a:rPr lang="en-US" dirty="0" smtClean="0"/>
              <a:t>You probably know him best for the George Foreman Grills </a:t>
            </a:r>
          </a:p>
          <a:p>
            <a:r>
              <a:rPr lang="en-US" dirty="0" smtClean="0"/>
              <a:t>that continue to sell around the world. And he recently </a:t>
            </a:r>
          </a:p>
          <a:p>
            <a:r>
              <a:rPr lang="en-US" dirty="0" smtClean="0"/>
              <a:t>baptized his own 23-year-old daughter who finally decided </a:t>
            </a:r>
          </a:p>
          <a:p>
            <a:r>
              <a:rPr lang="en-US" dirty="0" smtClean="0"/>
              <a:t>to dedicated her own life to Jesus. </a:t>
            </a:r>
          </a:p>
          <a:p>
            <a:r>
              <a:rPr lang="en-US" dirty="0" smtClean="0"/>
              <a:t/>
            </a:r>
            <a:br>
              <a:rPr lang="en-US" dirty="0" smtClean="0"/>
            </a:br>
            <a:r>
              <a:rPr lang="en-US" dirty="0" smtClean="0"/>
              <a:t>That’s God’s idea of power.</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15745958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5972696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1608817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11</a:t>
            </a:r>
            <a:r>
              <a:rPr lang="en-US" dirty="0" smtClean="0"/>
              <a:t> I long to see you so that I may impart to you some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spiritual gift to make you strong- </a:t>
            </a:r>
            <a:r>
              <a:rPr lang="en-US" baseline="30000" dirty="0" smtClean="0"/>
              <a:t>12</a:t>
            </a:r>
            <a:r>
              <a:rPr lang="en-US" dirty="0" smtClean="0"/>
              <a:t> that is, that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I may be mutually encouraged by each other's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 two verses also illustrate the two-pronged attack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prayer. Prayer changes both things and people. It also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changes both others and ourselves.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Elijah prayed that it wouldn’t rain, it didn’t rain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space of three and a-half years.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 H. Spurgeon openly attributed the number of souls who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came to the Lord at the Metropolitan Tabernacle, not so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much to his own preaching, as to the hundreds of prayer-</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warriors in the basement praying while he preached.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how often is it that our prayers act more to conform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hearts to God’s will, rather than His will to our hearts.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7908196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smtClean="0"/>
              <a:t>Symparakaleo</a:t>
            </a:r>
            <a:r>
              <a:rPr lang="en-US" b="0" dirty="0" smtClean="0"/>
              <a:t> means “to encourage together”.</a:t>
            </a:r>
          </a:p>
          <a:p>
            <a:endParaRPr lang="en-US" b="0" dirty="0" smtClean="0"/>
          </a:p>
          <a:p>
            <a:r>
              <a:rPr lang="en-US" b="0" dirty="0" smtClean="0"/>
              <a:t>This is the only place that </a:t>
            </a:r>
            <a:r>
              <a:rPr lang="en-US" b="0" dirty="0" err="1" smtClean="0"/>
              <a:t>symparakaleo</a:t>
            </a:r>
            <a:r>
              <a:rPr lang="en-US" b="0" baseline="0" dirty="0" smtClean="0"/>
              <a:t> is used in the Bible. </a:t>
            </a:r>
          </a:p>
          <a:p>
            <a:endParaRPr lang="en-US" b="0" baseline="0" dirty="0" smtClean="0"/>
          </a:p>
          <a:p>
            <a:r>
              <a:rPr lang="en-US" b="0" baseline="0" dirty="0" smtClean="0"/>
              <a:t>The word </a:t>
            </a:r>
            <a:r>
              <a:rPr lang="en-US" b="0" i="1" baseline="0" dirty="0" smtClean="0"/>
              <a:t>was</a:t>
            </a:r>
            <a:r>
              <a:rPr lang="en-US" b="0" baseline="0" dirty="0" smtClean="0"/>
              <a:t> used, however, by Xenophon, Plato, </a:t>
            </a:r>
          </a:p>
          <a:p>
            <a:r>
              <a:rPr lang="en-US" b="0" baseline="0" dirty="0" smtClean="0"/>
              <a:t>Polybius, and others among the ancient Greeks.</a:t>
            </a:r>
            <a:endParaRPr lang="en-US" b="0" dirty="0" smtClean="0"/>
          </a:p>
          <a:p>
            <a:endParaRPr lang="en-US" b="1" dirty="0" smtClean="0"/>
          </a:p>
          <a:p>
            <a:r>
              <a:rPr lang="en-US" b="1" dirty="0" err="1" smtClean="0"/>
              <a:t>ILLUS</a:t>
            </a:r>
            <a:r>
              <a:rPr lang="en-US" b="1" dirty="0" smtClean="0"/>
              <a:t>:</a:t>
            </a:r>
            <a:r>
              <a:rPr lang="en-US" dirty="0" smtClean="0"/>
              <a:t> A humanitarian group in Africa, noticing the filthy </a:t>
            </a:r>
          </a:p>
          <a:p>
            <a:r>
              <a:rPr lang="en-US" dirty="0" smtClean="0"/>
              <a:t>water, sewage, and disease, built clean water and sewage </a:t>
            </a:r>
          </a:p>
          <a:p>
            <a:r>
              <a:rPr lang="en-US" dirty="0" smtClean="0"/>
              <a:t>system for a village. Months later, they visited the village, </a:t>
            </a:r>
          </a:p>
          <a:p>
            <a:r>
              <a:rPr lang="en-US" dirty="0" smtClean="0"/>
              <a:t>but it was back to square one with filthy water, sewage </a:t>
            </a:r>
          </a:p>
          <a:p>
            <a:r>
              <a:rPr lang="en-US" dirty="0" smtClean="0"/>
              <a:t>and disease. </a:t>
            </a:r>
            <a:br>
              <a:rPr lang="en-US" dirty="0" smtClean="0"/>
            </a:br>
            <a:r>
              <a:rPr lang="en-US" dirty="0" smtClean="0"/>
              <a:t/>
            </a:r>
            <a:br>
              <a:rPr lang="en-US" dirty="0" smtClean="0"/>
            </a:br>
            <a:r>
              <a:rPr lang="en-US" dirty="0" smtClean="0"/>
              <a:t>The chief told the humanitarian workers: "And what did </a:t>
            </a:r>
          </a:p>
          <a:p>
            <a:r>
              <a:rPr lang="en-US" dirty="0" smtClean="0"/>
              <a:t>you expect? These people had been many years without </a:t>
            </a:r>
          </a:p>
          <a:p>
            <a:r>
              <a:rPr lang="en-US" dirty="0" smtClean="0"/>
              <a:t>clean water. Then you gave it to them for free in abundance. </a:t>
            </a:r>
          </a:p>
          <a:p>
            <a:r>
              <a:rPr lang="en-US" dirty="0" smtClean="0"/>
              <a:t>They took all they could use and more. The people did not </a:t>
            </a:r>
          </a:p>
          <a:p>
            <a:r>
              <a:rPr lang="en-US" dirty="0" smtClean="0"/>
              <a:t>work for those water stations. They do not own them, and </a:t>
            </a:r>
          </a:p>
          <a:p>
            <a:r>
              <a:rPr lang="en-US" dirty="0" smtClean="0"/>
              <a:t>they could not be persuaded to maintain them."</a:t>
            </a:r>
            <a:br>
              <a:rPr lang="en-US" dirty="0" smtClean="0"/>
            </a:br>
            <a:r>
              <a:rPr lang="en-US" dirty="0" smtClean="0"/>
              <a:t/>
            </a:r>
            <a:br>
              <a:rPr lang="en-US" dirty="0" smtClean="0"/>
            </a:br>
            <a:r>
              <a:rPr lang="en-US" dirty="0" smtClean="0"/>
              <a:t>The humanitarians were silent. The chief had spoken truth. </a:t>
            </a:r>
          </a:p>
          <a:p>
            <a:r>
              <a:rPr lang="en-US" dirty="0" smtClean="0"/>
              <a:t>The great gift alone had not been enough and the reasons </a:t>
            </a:r>
          </a:p>
          <a:p>
            <a:r>
              <a:rPr lang="en-US" dirty="0" smtClean="0"/>
              <a:t>could be clearly observed. Perhaps it is human nature to </a:t>
            </a:r>
          </a:p>
          <a:p>
            <a:r>
              <a:rPr lang="en-US" dirty="0" smtClean="0"/>
              <a:t>abuse a gift. The humanitarians returned to their camp and </a:t>
            </a:r>
          </a:p>
          <a:p>
            <a:r>
              <a:rPr lang="en-US" dirty="0" smtClean="0"/>
              <a:t>thought long and hard about how they could help the </a:t>
            </a:r>
          </a:p>
          <a:p>
            <a:r>
              <a:rPr lang="en-US" dirty="0" smtClean="0"/>
              <a:t>villagers.</a:t>
            </a:r>
            <a:br>
              <a:rPr lang="en-US" dirty="0" smtClean="0"/>
            </a:br>
            <a:r>
              <a:rPr lang="en-US" dirty="0" smtClean="0"/>
              <a:t/>
            </a:r>
            <a:br>
              <a:rPr lang="en-US" dirty="0" smtClean="0"/>
            </a:br>
            <a:r>
              <a:rPr lang="en-US" dirty="0" smtClean="0"/>
              <a:t>The next day the humanitarians returned, determined to </a:t>
            </a:r>
          </a:p>
          <a:p>
            <a:r>
              <a:rPr lang="en-US" dirty="0" smtClean="0"/>
              <a:t>rebuild the water and sanitation systems with the </a:t>
            </a:r>
          </a:p>
          <a:p>
            <a:r>
              <a:rPr lang="en-US" dirty="0" smtClean="0"/>
              <a:t>following conditions.</a:t>
            </a:r>
            <a:br>
              <a:rPr lang="en-US" dirty="0" smtClean="0"/>
            </a:br>
            <a:r>
              <a:rPr lang="en-US" dirty="0" smtClean="0"/>
              <a:t/>
            </a:r>
            <a:br>
              <a:rPr lang="en-US" dirty="0" smtClean="0"/>
            </a:br>
            <a:r>
              <a:rPr lang="en-US" dirty="0" smtClean="0"/>
              <a:t>1. The villagers would have to pay for water and sanitation. </a:t>
            </a:r>
          </a:p>
          <a:p>
            <a:r>
              <a:rPr lang="en-US" dirty="0" smtClean="0"/>
              <a:t>Not more than they could afford, but there would be no </a:t>
            </a:r>
          </a:p>
          <a:p>
            <a:r>
              <a:rPr lang="en-US" dirty="0" smtClean="0"/>
              <a:t>gift giving this time.</a:t>
            </a:r>
            <a:br>
              <a:rPr lang="en-US" dirty="0" smtClean="0"/>
            </a:br>
            <a:r>
              <a:rPr lang="en-US" dirty="0" smtClean="0"/>
              <a:t/>
            </a:r>
            <a:br>
              <a:rPr lang="en-US" dirty="0" smtClean="0"/>
            </a:br>
            <a:r>
              <a:rPr lang="en-US" dirty="0" smtClean="0"/>
              <a:t>2. A group of villagers would work with the contractors to </a:t>
            </a:r>
          </a:p>
          <a:p>
            <a:r>
              <a:rPr lang="en-US" dirty="0" smtClean="0"/>
              <a:t>build the system and would be taught how to repair every </a:t>
            </a:r>
          </a:p>
          <a:p>
            <a:r>
              <a:rPr lang="en-US" dirty="0" smtClean="0"/>
              <a:t>aspect of it. These villagers would in turn train others so </a:t>
            </a:r>
          </a:p>
          <a:p>
            <a:r>
              <a:rPr lang="en-US" dirty="0" smtClean="0"/>
              <a:t>the system would never fall into disrepair.</a:t>
            </a:r>
            <a:br>
              <a:rPr lang="en-US" dirty="0" smtClean="0"/>
            </a:br>
            <a:r>
              <a:rPr lang="en-US" dirty="0" smtClean="0"/>
              <a:t/>
            </a:r>
            <a:br>
              <a:rPr lang="en-US" dirty="0" smtClean="0"/>
            </a:br>
            <a:r>
              <a:rPr lang="en-US" dirty="0" smtClean="0"/>
              <a:t>With these new conditions in place, the water and sanitation </a:t>
            </a:r>
          </a:p>
          <a:p>
            <a:r>
              <a:rPr lang="en-US" dirty="0" smtClean="0"/>
              <a:t>systems were restored. This time the people had respect for </a:t>
            </a:r>
          </a:p>
          <a:p>
            <a:r>
              <a:rPr lang="en-US" dirty="0" smtClean="0"/>
              <a:t>the systems because they owned them. This time they were </a:t>
            </a:r>
          </a:p>
          <a:p>
            <a:r>
              <a:rPr lang="en-US" dirty="0" smtClean="0"/>
              <a:t>able to repair the system when it broke down. To this day </a:t>
            </a:r>
          </a:p>
          <a:p>
            <a:r>
              <a:rPr lang="en-US" dirty="0" smtClean="0"/>
              <a:t>the villagers have plenty of clean water and live free of </a:t>
            </a:r>
          </a:p>
          <a:p>
            <a:r>
              <a:rPr lang="en-US" dirty="0" smtClean="0"/>
              <a:t>filth and disease.</a:t>
            </a:r>
          </a:p>
          <a:p>
            <a:endParaRPr lang="en-US" dirty="0" smtClean="0"/>
          </a:p>
          <a:p>
            <a:r>
              <a:rPr lang="en-US" dirty="0" smtClean="0"/>
              <a:t>[from </a:t>
            </a:r>
            <a:r>
              <a:rPr lang="en-US" dirty="0" err="1" smtClean="0"/>
              <a:t>Pickthebrain.com</a:t>
            </a:r>
            <a:r>
              <a:rPr lang="en-US" dirty="0" smtClean="0"/>
              <a:t>] </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7908196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09454214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1824577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9417814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smtClean="0"/>
              <a:t>Koluo</a:t>
            </a:r>
            <a:r>
              <a:rPr lang="en-US" b="0" dirty="0" smtClean="0"/>
              <a:t> means </a:t>
            </a:r>
            <a:r>
              <a:rPr lang="en-US" sz="1200" b="0" i="0" kern="1200" dirty="0" smtClean="0">
                <a:solidFill>
                  <a:schemeClr val="tx1"/>
                </a:solidFill>
                <a:latin typeface="+mn-lt"/>
                <a:ea typeface="+mn-ea"/>
                <a:cs typeface="+mn-cs"/>
              </a:rPr>
              <a:t>to keep something from happening, to “hinder”, </a:t>
            </a:r>
          </a:p>
          <a:p>
            <a:r>
              <a:rPr lang="en-US" sz="1200" b="0" i="0" kern="1200" dirty="0" smtClean="0">
                <a:solidFill>
                  <a:schemeClr val="tx1"/>
                </a:solidFill>
                <a:latin typeface="+mn-lt"/>
                <a:ea typeface="+mn-ea"/>
                <a:cs typeface="+mn-cs"/>
              </a:rPr>
              <a:t>“prevent”, or “forbid”.</a:t>
            </a:r>
          </a:p>
          <a:p>
            <a:endParaRPr lang="en-US" b="1" dirty="0" smtClean="0"/>
          </a:p>
          <a:p>
            <a:r>
              <a:rPr lang="en-US" b="1" dirty="0" smtClean="0"/>
              <a:t>COMMENT:</a:t>
            </a:r>
            <a:r>
              <a:rPr lang="en-US" dirty="0" smtClean="0"/>
              <a:t> Everett F. Harrison writes, “There is no intimation of Satanic </a:t>
            </a:r>
          </a:p>
          <a:p>
            <a:r>
              <a:rPr lang="en-US" dirty="0" smtClean="0"/>
              <a:t>opposition as</a:t>
            </a:r>
            <a:r>
              <a:rPr lang="en-US" baseline="0" dirty="0" smtClean="0"/>
              <a:t> in the case of the Thessalonian church (1 </a:t>
            </a:r>
            <a:r>
              <a:rPr lang="en-US" baseline="0" dirty="0" err="1" smtClean="0"/>
              <a:t>Thess</a:t>
            </a:r>
            <a:r>
              <a:rPr lang="en-US" baseline="0" dirty="0" smtClean="0"/>
              <a:t> </a:t>
            </a:r>
          </a:p>
          <a:p>
            <a:r>
              <a:rPr lang="en-US" baseline="0" dirty="0" smtClean="0"/>
              <a:t>2:18), so we are left with the supposition that his work in the </a:t>
            </a:r>
          </a:p>
          <a:p>
            <a:r>
              <a:rPr lang="en-US" baseline="0" dirty="0" smtClean="0"/>
              <a:t>East had involved him so completely that he did not see his </a:t>
            </a:r>
          </a:p>
          <a:p>
            <a:r>
              <a:rPr lang="en-US" baseline="0" dirty="0" smtClean="0"/>
              <a:t>way clear to break away for the projected trip to Rome.”</a:t>
            </a:r>
          </a:p>
          <a:p>
            <a:endParaRPr lang="en-US" baseline="0" dirty="0" smtClean="0"/>
          </a:p>
          <a:p>
            <a:r>
              <a:rPr lang="en-US" baseline="0" dirty="0" smtClean="0"/>
              <a:t>Harrison, E. F.; “Romans” in </a:t>
            </a:r>
            <a:r>
              <a:rPr lang="en-US" i="1" baseline="0" dirty="0" smtClean="0"/>
              <a:t>The Expositor’s Bible </a:t>
            </a:r>
          </a:p>
          <a:p>
            <a:r>
              <a:rPr lang="en-US" i="1" baseline="0" dirty="0" smtClean="0"/>
              <a:t>Commentary</a:t>
            </a:r>
            <a:r>
              <a:rPr lang="en-US" baseline="0" dirty="0" smtClean="0"/>
              <a:t>, Volume 10. Grand Rapids: Zondervan, 1976 </a:t>
            </a:r>
          </a:p>
          <a:p>
            <a:r>
              <a:rPr lang="en-US" baseline="0" dirty="0" smtClean="0"/>
              <a:t>(p. 17).</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9937089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5349581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13</a:t>
            </a:r>
            <a:r>
              <a:rPr lang="en-US" dirty="0" smtClean="0"/>
              <a:t> I do not want you to be unaware, brothers, that I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planned many times to come to you (but have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prevented from doing so until now) in order that I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might have a harvest among you, just as I have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among the other Gentiles.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rtl="0"/>
            <a:r>
              <a:rPr lang="en-US" b="1" dirty="0" err="1" smtClean="0"/>
              <a:t>ILLUS</a:t>
            </a:r>
            <a:r>
              <a:rPr lang="en-US" b="1" dirty="0" smtClean="0"/>
              <a:t>:</a:t>
            </a:r>
            <a:r>
              <a:rPr lang="en-US" dirty="0" smtClean="0"/>
              <a:t> </a:t>
            </a:r>
            <a:r>
              <a:rPr lang="en-US" sz="4000" i="0" kern="1200" dirty="0" smtClean="0">
                <a:solidFill>
                  <a:schemeClr val="tx1"/>
                </a:solidFill>
                <a:latin typeface="+mn-lt"/>
                <a:ea typeface="+mn-ea"/>
                <a:cs typeface="+mn-cs"/>
              </a:rPr>
              <a:t>Once upon a time, there was a</a:t>
            </a:r>
            <a:r>
              <a:rPr lang="en-US" sz="1200" i="0" kern="1200" dirty="0" smtClean="0">
                <a:solidFill>
                  <a:schemeClr val="tx1"/>
                </a:solidFill>
                <a:latin typeface="+mn-lt"/>
                <a:ea typeface="+mn-ea"/>
                <a:cs typeface="+mn-cs"/>
              </a:rPr>
              <a:t> little boy who was </a:t>
            </a:r>
          </a:p>
          <a:p>
            <a:pPr rtl="0"/>
            <a:r>
              <a:rPr lang="en-US" sz="1200" i="0" kern="1200" dirty="0" smtClean="0">
                <a:solidFill>
                  <a:schemeClr val="tx1"/>
                </a:solidFill>
                <a:latin typeface="+mn-lt"/>
                <a:ea typeface="+mn-ea"/>
                <a:cs typeface="+mn-cs"/>
              </a:rPr>
              <a:t>praying for a bicycle for Christmas. His was a poor family, </a:t>
            </a:r>
          </a:p>
          <a:p>
            <a:pPr rtl="0"/>
            <a:r>
              <a:rPr lang="en-US" sz="1200" i="0" kern="1200" dirty="0" smtClean="0">
                <a:solidFill>
                  <a:schemeClr val="tx1"/>
                </a:solidFill>
                <a:latin typeface="+mn-lt"/>
                <a:ea typeface="+mn-ea"/>
                <a:cs typeface="+mn-cs"/>
              </a:rPr>
              <a:t>so when Christmas morning came there was no bicycle.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 friend of the family, who was not too sensitive about such </a:t>
            </a:r>
          </a:p>
          <a:p>
            <a:pPr rtl="0"/>
            <a:r>
              <a:rPr lang="en-US" sz="1200" i="0" kern="1200" dirty="0" smtClean="0">
                <a:solidFill>
                  <a:schemeClr val="tx1"/>
                </a:solidFill>
                <a:latin typeface="+mn-lt"/>
                <a:ea typeface="+mn-ea"/>
                <a:cs typeface="+mn-cs"/>
              </a:rPr>
              <a:t>things, said to the lad, “Well, I see God didn’t answer your </a:t>
            </a:r>
          </a:p>
          <a:p>
            <a:pPr rtl="0"/>
            <a:r>
              <a:rPr lang="en-US" sz="1200" i="0" kern="1200" dirty="0" smtClean="0">
                <a:solidFill>
                  <a:schemeClr val="tx1"/>
                </a:solidFill>
                <a:latin typeface="+mn-lt"/>
                <a:ea typeface="+mn-ea"/>
                <a:cs typeface="+mn-cs"/>
              </a:rPr>
              <a:t>prayer for a bicycle.”</a:t>
            </a:r>
          </a:p>
          <a:p>
            <a:pPr rtl="0"/>
            <a:endParaRPr lang="en-US" sz="1200" dirty="0" smtClean="0"/>
          </a:p>
          <a:p>
            <a:pPr rtl="0"/>
            <a:r>
              <a:rPr lang="en-US" sz="1200" dirty="0" smtClean="0"/>
              <a:t>The boy replied, “Yes, he did; he said No.”</a:t>
            </a:r>
          </a:p>
          <a:p>
            <a:pPr rtl="0"/>
            <a:endParaRPr lang="en-US" sz="1200" dirty="0" smtClean="0"/>
          </a:p>
          <a:p>
            <a:pPr rtl="0"/>
            <a:r>
              <a:rPr lang="en-US" sz="1200" dirty="0" smtClean="0"/>
              <a:t>-----</a:t>
            </a:r>
          </a:p>
          <a:p>
            <a:pPr rtl="0"/>
            <a:endParaRPr lang="en-US" sz="1200" dirty="0" smtClean="0"/>
          </a:p>
          <a:p>
            <a:pPr rtl="0"/>
            <a:r>
              <a:rPr lang="en-US" sz="1200" dirty="0" smtClean="0"/>
              <a:t>Although</a:t>
            </a:r>
            <a:r>
              <a:rPr lang="en-US" sz="1200" baseline="0" dirty="0" smtClean="0"/>
              <a:t> many often don’t realize it, there really is no such </a:t>
            </a:r>
          </a:p>
          <a:p>
            <a:pPr rtl="0"/>
            <a:r>
              <a:rPr lang="en-US" sz="1200" baseline="0" dirty="0" smtClean="0"/>
              <a:t>thing as unanswered prayer. God has four answers: Yes, No, </a:t>
            </a:r>
          </a:p>
          <a:p>
            <a:pPr rtl="0"/>
            <a:r>
              <a:rPr lang="en-US" sz="1200" baseline="0" dirty="0" smtClean="0"/>
              <a:t>Wait, and (my favorite) Here’s something even better.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9141525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Karpos</a:t>
            </a:r>
            <a:r>
              <a:rPr lang="en-US" dirty="0" smtClean="0"/>
              <a:t> literally means “fruit”,</a:t>
            </a:r>
            <a:r>
              <a:rPr lang="en-US" baseline="0" dirty="0" smtClean="0"/>
              <a:t> that is, the product 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outcome of something.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Taken metaphorically, as here, it means an advantage,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gain, or profit.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83163881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The modern missionary movement really got started </a:t>
            </a:r>
          </a:p>
          <a:p>
            <a:r>
              <a:rPr lang="en-US" dirty="0" smtClean="0"/>
              <a:t>about 150 years ago with people who were concerned about </a:t>
            </a:r>
          </a:p>
          <a:p>
            <a:r>
              <a:rPr lang="en-US" dirty="0" smtClean="0"/>
              <a:t>the continent of Africa. There was a Scottish preacher by the </a:t>
            </a:r>
          </a:p>
          <a:p>
            <a:r>
              <a:rPr lang="en-US" dirty="0" smtClean="0"/>
              <a:t>name of Robert Moffatt who was serving in South Africa. He </a:t>
            </a:r>
          </a:p>
          <a:p>
            <a:r>
              <a:rPr lang="en-US" dirty="0" smtClean="0"/>
              <a:t>returned to Scotland to try to enlist more missionaries. On a </a:t>
            </a:r>
          </a:p>
          <a:p>
            <a:r>
              <a:rPr lang="en-US" dirty="0" smtClean="0"/>
              <a:t>cold, rainy night, he went into a little church in Scotland. To </a:t>
            </a:r>
          </a:p>
          <a:p>
            <a:r>
              <a:rPr lang="en-US" dirty="0" smtClean="0"/>
              <a:t>his dismay, the only people in the service that night were </a:t>
            </a:r>
          </a:p>
          <a:p>
            <a:r>
              <a:rPr lang="en-US" dirty="0" smtClean="0"/>
              <a:t>women. Back in those days, women didn't go alone to the </a:t>
            </a:r>
          </a:p>
          <a:p>
            <a:r>
              <a:rPr lang="en-US" dirty="0" smtClean="0"/>
              <a:t>mission field. He started to cancel his message, because </a:t>
            </a:r>
          </a:p>
          <a:p>
            <a:r>
              <a:rPr lang="en-US" dirty="0" smtClean="0"/>
              <a:t>there were no prospective missionaries there, but instead </a:t>
            </a:r>
          </a:p>
          <a:p>
            <a:r>
              <a:rPr lang="en-US" dirty="0" smtClean="0"/>
              <a:t>he preached to them about the need for the Lord of the </a:t>
            </a:r>
          </a:p>
          <a:p>
            <a:r>
              <a:rPr lang="en-US" dirty="0" smtClean="0"/>
              <a:t>harvest to send forth more laborers. He made this </a:t>
            </a:r>
          </a:p>
          <a:p>
            <a:r>
              <a:rPr lang="en-US" dirty="0" smtClean="0"/>
              <a:t>statement, "Every morning when I get up and look at the </a:t>
            </a:r>
          </a:p>
          <a:p>
            <a:r>
              <a:rPr lang="en-US" dirty="0" smtClean="0"/>
              <a:t>horizon, I see the smoke from a thousand villages where </a:t>
            </a:r>
          </a:p>
          <a:p>
            <a:r>
              <a:rPr lang="en-US" dirty="0" smtClean="0"/>
              <a:t>the name of Christ has never been heard."</a:t>
            </a:r>
            <a:br>
              <a:rPr lang="en-US" dirty="0" smtClean="0"/>
            </a:br>
            <a:r>
              <a:rPr lang="en-US" dirty="0" smtClean="0"/>
              <a:t/>
            </a:r>
            <a:br>
              <a:rPr lang="en-US" dirty="0" smtClean="0"/>
            </a:br>
            <a:r>
              <a:rPr lang="en-US" dirty="0" smtClean="0"/>
              <a:t>Robert Moffatt didn't know there was a teenager in that </a:t>
            </a:r>
          </a:p>
          <a:p>
            <a:r>
              <a:rPr lang="en-US" dirty="0" smtClean="0"/>
              <a:t>service. He was hidden up in the organ loft where his job </a:t>
            </a:r>
          </a:p>
          <a:p>
            <a:r>
              <a:rPr lang="en-US" dirty="0" smtClean="0"/>
              <a:t>was to pump the bellows for the pipe organ. This teenage </a:t>
            </a:r>
          </a:p>
          <a:p>
            <a:r>
              <a:rPr lang="en-US" dirty="0" smtClean="0"/>
              <a:t>boy, standing up in the organ chamber, heard every word </a:t>
            </a:r>
          </a:p>
          <a:p>
            <a:r>
              <a:rPr lang="en-US" dirty="0" smtClean="0"/>
              <a:t>he said, and he was haunted by that phrase, "The smoke </a:t>
            </a:r>
          </a:p>
          <a:p>
            <a:r>
              <a:rPr lang="en-US" dirty="0" smtClean="0"/>
              <a:t>from a thousand villages where the name of Christ has </a:t>
            </a:r>
          </a:p>
          <a:p>
            <a:r>
              <a:rPr lang="en-US" dirty="0" smtClean="0"/>
              <a:t>never been heard." So this young man decided he would </a:t>
            </a:r>
          </a:p>
          <a:p>
            <a:r>
              <a:rPr lang="en-US" dirty="0" smtClean="0"/>
              <a:t>become a missionary. His name, by the way, was David </a:t>
            </a:r>
          </a:p>
          <a:p>
            <a:r>
              <a:rPr lang="en-US" dirty="0" smtClean="0"/>
              <a:t>Livingstone. </a:t>
            </a:r>
            <a:br>
              <a:rPr lang="en-US" dirty="0" smtClean="0"/>
            </a:br>
            <a:r>
              <a:rPr lang="en-US" dirty="0" smtClean="0"/>
              <a:t/>
            </a:r>
            <a:br>
              <a:rPr lang="en-US" dirty="0" smtClean="0"/>
            </a:br>
            <a:r>
              <a:rPr lang="en-US" dirty="0" smtClean="0"/>
              <a:t>He became a medical doctor and went to Africa. He was </a:t>
            </a:r>
          </a:p>
          <a:p>
            <a:r>
              <a:rPr lang="en-US" dirty="0" smtClean="0"/>
              <a:t>not content to stay in South Africa, where there were few </a:t>
            </a:r>
          </a:p>
          <a:p>
            <a:r>
              <a:rPr lang="en-US" dirty="0" smtClean="0"/>
              <a:t>native Africans; instead he explored the inner continent. </a:t>
            </a:r>
          </a:p>
          <a:p>
            <a:r>
              <a:rPr lang="en-US" dirty="0" smtClean="0"/>
              <a:t>He was a great missionary and a great explorer. He was </a:t>
            </a:r>
          </a:p>
          <a:p>
            <a:r>
              <a:rPr lang="en-US" dirty="0" smtClean="0"/>
              <a:t>the first white man to traverse the continent of Africa from </a:t>
            </a:r>
          </a:p>
          <a:p>
            <a:r>
              <a:rPr lang="en-US" dirty="0" smtClean="0"/>
              <a:t>east to west. He discovered Victoria Falls. He traveled over </a:t>
            </a:r>
          </a:p>
          <a:p>
            <a:r>
              <a:rPr lang="en-US" dirty="0" smtClean="0"/>
              <a:t>29,000 miles and mapped one million square miles of </a:t>
            </a:r>
          </a:p>
          <a:p>
            <a:r>
              <a:rPr lang="en-US" dirty="0" smtClean="0"/>
              <a:t>previously uncharted territory.</a:t>
            </a:r>
            <a:br>
              <a:rPr lang="en-US" dirty="0" smtClean="0"/>
            </a:br>
            <a:r>
              <a:rPr lang="en-US" dirty="0" smtClean="0"/>
              <a:t/>
            </a:r>
            <a:br>
              <a:rPr lang="en-US" dirty="0" smtClean="0"/>
            </a:br>
            <a:r>
              <a:rPr lang="en-US" dirty="0" smtClean="0"/>
              <a:t>When David Livingstone first began his ministry there, some </a:t>
            </a:r>
          </a:p>
          <a:p>
            <a:r>
              <a:rPr lang="en-US" dirty="0" smtClean="0"/>
              <a:t>of the native tribes opposed him. One particular warlike </a:t>
            </a:r>
          </a:p>
          <a:p>
            <a:r>
              <a:rPr lang="en-US" dirty="0" smtClean="0"/>
              <a:t>tribe said they were going to kill him and everyone in his </a:t>
            </a:r>
          </a:p>
          <a:p>
            <a:r>
              <a:rPr lang="en-US" dirty="0" smtClean="0"/>
              <a:t>party. One afternoon as they were setting up camp, word </a:t>
            </a:r>
          </a:p>
          <a:p>
            <a:r>
              <a:rPr lang="en-US" dirty="0" smtClean="0"/>
              <a:t>was out that these warriors had been tracking him all day, </a:t>
            </a:r>
          </a:p>
          <a:p>
            <a:r>
              <a:rPr lang="en-US" dirty="0" smtClean="0"/>
              <a:t>and they were outside the camp and they were going to attack </a:t>
            </a:r>
          </a:p>
          <a:p>
            <a:r>
              <a:rPr lang="en-US" dirty="0" smtClean="0"/>
              <a:t>and kill everyone when it got dark. I have the words David </a:t>
            </a:r>
          </a:p>
          <a:p>
            <a:r>
              <a:rPr lang="en-US" dirty="0" smtClean="0"/>
              <a:t>Livingstone wrote in his journal that night on January 14, </a:t>
            </a:r>
          </a:p>
          <a:p>
            <a:r>
              <a:rPr lang="en-US" dirty="0" smtClean="0"/>
              <a:t>1856. </a:t>
            </a:r>
            <a:br>
              <a:rPr lang="en-US" dirty="0" smtClean="0"/>
            </a:br>
            <a:r>
              <a:rPr lang="en-US" dirty="0" smtClean="0"/>
              <a:t/>
            </a:r>
            <a:br>
              <a:rPr lang="en-US" dirty="0" smtClean="0"/>
            </a:br>
            <a:r>
              <a:rPr lang="en-US" dirty="0" smtClean="0"/>
              <a:t>"It is evening. I feel much turmoil and fear in the prospect </a:t>
            </a:r>
          </a:p>
          <a:p>
            <a:r>
              <a:rPr lang="en-US" dirty="0" smtClean="0"/>
              <a:t>of having all of my plans knocked on the head by savages </a:t>
            </a:r>
          </a:p>
          <a:p>
            <a:r>
              <a:rPr lang="en-US" dirty="0" smtClean="0"/>
              <a:t>who are just now outside the camp." Those who studied his </a:t>
            </a:r>
          </a:p>
          <a:p>
            <a:r>
              <a:rPr lang="en-US" dirty="0" smtClean="0"/>
              <a:t>handwriting said you could even see the fear in the way he </a:t>
            </a:r>
          </a:p>
          <a:p>
            <a:r>
              <a:rPr lang="en-US" dirty="0" smtClean="0"/>
              <a:t>wrote the letters. He wrote, "But Jesus said, 'All power is </a:t>
            </a:r>
          </a:p>
          <a:p>
            <a:r>
              <a:rPr lang="en-US" dirty="0" smtClean="0"/>
              <a:t>given unto me in heaven and earth, and lo, I am with you </a:t>
            </a:r>
          </a:p>
          <a:p>
            <a:r>
              <a:rPr lang="en-US" dirty="0" smtClean="0"/>
              <a:t>always, even unto the ends of the earth.'" Livingstone </a:t>
            </a:r>
          </a:p>
          <a:p>
            <a:r>
              <a:rPr lang="en-US" dirty="0" smtClean="0"/>
              <a:t>wrote, "This is the word of a gentleman of most strict and </a:t>
            </a:r>
          </a:p>
          <a:p>
            <a:r>
              <a:rPr lang="en-US" dirty="0" smtClean="0"/>
              <a:t>sacred honor, so that's the end of my fear. I feel quiet and </a:t>
            </a:r>
          </a:p>
          <a:p>
            <a:r>
              <a:rPr lang="en-US" dirty="0" smtClean="0"/>
              <a:t>calm now." Even his letters are straight now. </a:t>
            </a:r>
            <a:br>
              <a:rPr lang="en-US" dirty="0" smtClean="0"/>
            </a:br>
            <a:r>
              <a:rPr lang="en-US" dirty="0" smtClean="0"/>
              <a:t/>
            </a:r>
            <a:br>
              <a:rPr lang="en-US" dirty="0" smtClean="0"/>
            </a:br>
            <a:r>
              <a:rPr lang="en-US" dirty="0" smtClean="0"/>
              <a:t>They didn't attack that night. Later the tribe was brought </a:t>
            </a:r>
          </a:p>
          <a:p>
            <a:r>
              <a:rPr lang="en-US" dirty="0" smtClean="0"/>
              <a:t>to faith in Christ. A couple of years later, David Livingstone </a:t>
            </a:r>
          </a:p>
          <a:p>
            <a:r>
              <a:rPr lang="en-US" dirty="0" smtClean="0"/>
              <a:t>asked the chief of the tribe, "Do you remember the night </a:t>
            </a:r>
          </a:p>
          <a:p>
            <a:r>
              <a:rPr lang="en-US" dirty="0" smtClean="0"/>
              <a:t>you were tracking my party?" </a:t>
            </a:r>
            <a:br>
              <a:rPr lang="en-US" dirty="0" smtClean="0"/>
            </a:br>
            <a:r>
              <a:rPr lang="en-US" dirty="0" smtClean="0"/>
              <a:t/>
            </a:r>
            <a:br>
              <a:rPr lang="en-US" dirty="0" smtClean="0"/>
            </a:br>
            <a:r>
              <a:rPr lang="en-US" dirty="0" smtClean="0"/>
              <a:t>"Yes." </a:t>
            </a:r>
            <a:br>
              <a:rPr lang="en-US" dirty="0" smtClean="0"/>
            </a:br>
            <a:r>
              <a:rPr lang="en-US" dirty="0" smtClean="0"/>
              <a:t/>
            </a:r>
            <a:br>
              <a:rPr lang="en-US" dirty="0" smtClean="0"/>
            </a:br>
            <a:r>
              <a:rPr lang="en-US" dirty="0" smtClean="0"/>
              <a:t>"We had heard rumors you were going to attack us." </a:t>
            </a:r>
            <a:br>
              <a:rPr lang="en-US" dirty="0" smtClean="0"/>
            </a:br>
            <a:r>
              <a:rPr lang="en-US" dirty="0" smtClean="0"/>
              <a:t/>
            </a:r>
            <a:br>
              <a:rPr lang="en-US" dirty="0" smtClean="0"/>
            </a:br>
            <a:r>
              <a:rPr lang="en-US" dirty="0" smtClean="0"/>
              <a:t>The chief said, "That's right, we were ready to attack the </a:t>
            </a:r>
          </a:p>
          <a:p>
            <a:r>
              <a:rPr lang="en-US" dirty="0" smtClean="0"/>
              <a:t>camp that night and kill you and everyone else." </a:t>
            </a:r>
            <a:br>
              <a:rPr lang="en-US" dirty="0" smtClean="0"/>
            </a:br>
            <a:r>
              <a:rPr lang="en-US" dirty="0" smtClean="0"/>
              <a:t/>
            </a:r>
            <a:br>
              <a:rPr lang="en-US" dirty="0" smtClean="0"/>
            </a:br>
            <a:r>
              <a:rPr lang="en-US" dirty="0" smtClean="0"/>
              <a:t>David Livingstone asked, "Why didn't you attack?" </a:t>
            </a:r>
            <a:br>
              <a:rPr lang="en-US" dirty="0" smtClean="0"/>
            </a:br>
            <a:r>
              <a:rPr lang="en-US" dirty="0" smtClean="0"/>
              <a:t/>
            </a:r>
            <a:br>
              <a:rPr lang="en-US" dirty="0" smtClean="0"/>
            </a:br>
            <a:r>
              <a:rPr lang="en-US" dirty="0" smtClean="0"/>
              <a:t>The chief said, "When we got close to the camp, we </a:t>
            </a:r>
          </a:p>
          <a:p>
            <a:r>
              <a:rPr lang="en-US" dirty="0" smtClean="0"/>
              <a:t>looked and saw 47 warriors surrounding your camp with </a:t>
            </a:r>
          </a:p>
          <a:p>
            <a:r>
              <a:rPr lang="en-US" dirty="0" smtClean="0"/>
              <a:t>swords in their hands." </a:t>
            </a:r>
            <a:br>
              <a:rPr lang="en-US" dirty="0" smtClean="0"/>
            </a:br>
            <a:r>
              <a:rPr lang="en-US" dirty="0" smtClean="0"/>
              <a:t/>
            </a:r>
            <a:br>
              <a:rPr lang="en-US" dirty="0" smtClean="0"/>
            </a:br>
            <a:r>
              <a:rPr lang="en-US" dirty="0" smtClean="0"/>
              <a:t>David Livingstone was baffled. They didn't have any </a:t>
            </a:r>
          </a:p>
          <a:p>
            <a:r>
              <a:rPr lang="en-US" dirty="0" smtClean="0"/>
              <a:t>guards, any warriors. </a:t>
            </a:r>
            <a:br>
              <a:rPr lang="en-US" dirty="0" smtClean="0"/>
            </a:br>
            <a:r>
              <a:rPr lang="en-US" dirty="0" smtClean="0"/>
              <a:t/>
            </a:r>
            <a:br>
              <a:rPr lang="en-US" dirty="0" smtClean="0"/>
            </a:br>
            <a:r>
              <a:rPr lang="en-US" dirty="0" smtClean="0"/>
              <a:t>Later when he was on furlough in Scotland, he shared </a:t>
            </a:r>
          </a:p>
          <a:p>
            <a:r>
              <a:rPr lang="en-US" dirty="0" smtClean="0"/>
              <a:t>this story at a church that was supporting him. A man </a:t>
            </a:r>
          </a:p>
          <a:p>
            <a:r>
              <a:rPr lang="en-US" dirty="0" smtClean="0"/>
              <a:t>came up to him afterwards with his prayer journal. He said, </a:t>
            </a:r>
          </a:p>
          <a:p>
            <a:r>
              <a:rPr lang="en-US" dirty="0" smtClean="0"/>
              <a:t>"Look, I wrote it down, January 14, 1856, was that the </a:t>
            </a:r>
          </a:p>
          <a:p>
            <a:r>
              <a:rPr lang="en-US" dirty="0" smtClean="0"/>
              <a:t>night?" David Livingstone said, "Yes." The man said, "That </a:t>
            </a:r>
          </a:p>
          <a:p>
            <a:r>
              <a:rPr lang="en-US" dirty="0" smtClean="0"/>
              <a:t>night a group of men came to pray for you. We prayed for </a:t>
            </a:r>
          </a:p>
          <a:p>
            <a:r>
              <a:rPr lang="en-US" dirty="0" smtClean="0"/>
              <a:t>your protection. I wrote it down. There were 47 men </a:t>
            </a:r>
          </a:p>
          <a:p>
            <a:r>
              <a:rPr lang="en-US" dirty="0" smtClean="0"/>
              <a:t>praying that night for you." </a:t>
            </a:r>
            <a:br>
              <a:rPr lang="en-US" dirty="0" smtClean="0"/>
            </a:br>
            <a:r>
              <a:rPr lang="en-US" dirty="0" smtClean="0"/>
              <a:t/>
            </a:r>
            <a:br>
              <a:rPr lang="en-US" dirty="0" smtClean="0"/>
            </a:br>
            <a:r>
              <a:rPr lang="en-US" dirty="0" smtClean="0"/>
              <a:t>David Livingstone got so immersed into the Dark Continent </a:t>
            </a:r>
          </a:p>
          <a:p>
            <a:r>
              <a:rPr lang="en-US" dirty="0" smtClean="0"/>
              <a:t>most people thought he was dead because they had not </a:t>
            </a:r>
          </a:p>
          <a:p>
            <a:r>
              <a:rPr lang="en-US" dirty="0" smtClean="0"/>
              <a:t>heard from him for years. The New York Times hired Henry </a:t>
            </a:r>
          </a:p>
          <a:p>
            <a:r>
              <a:rPr lang="en-US" dirty="0" smtClean="0"/>
              <a:t>Stanley, an explorer, to search out Africa and find him. Finally </a:t>
            </a:r>
          </a:p>
          <a:p>
            <a:r>
              <a:rPr lang="en-US" dirty="0" smtClean="0"/>
              <a:t>Henry Stanley ventured in on this one camp, and there was </a:t>
            </a:r>
          </a:p>
          <a:p>
            <a:r>
              <a:rPr lang="en-US" dirty="0" smtClean="0"/>
              <a:t>the only white man for miles and miles around. In that classic </a:t>
            </a:r>
          </a:p>
          <a:p>
            <a:r>
              <a:rPr lang="en-US" dirty="0" smtClean="0"/>
              <a:t>statement, he walked up to David Livingstone and said, "</a:t>
            </a:r>
            <a:r>
              <a:rPr lang="en-US" strike="dblStrike" baseline="0" dirty="0" smtClean="0"/>
              <a:t>Mr.</a:t>
            </a:r>
            <a:r>
              <a:rPr lang="en-US" dirty="0" smtClean="0"/>
              <a:t> </a:t>
            </a:r>
          </a:p>
          <a:p>
            <a:r>
              <a:rPr lang="en-US" dirty="0" smtClean="0"/>
              <a:t>Dr. Livingstone, I presume?" </a:t>
            </a:r>
            <a:br>
              <a:rPr lang="en-US" dirty="0" smtClean="0"/>
            </a:br>
            <a:r>
              <a:rPr lang="en-US" dirty="0" smtClean="0"/>
              <a:t/>
            </a:r>
            <a:br>
              <a:rPr lang="en-US" dirty="0" smtClean="0"/>
            </a:br>
            <a:r>
              <a:rPr lang="en-US" dirty="0" smtClean="0"/>
              <a:t>Henry Stanley was a journalist, not a Christian, but he </a:t>
            </a:r>
          </a:p>
          <a:p>
            <a:r>
              <a:rPr lang="en-US" dirty="0" smtClean="0"/>
              <a:t>developed a friendship with Livingstone and was led to </a:t>
            </a:r>
          </a:p>
          <a:p>
            <a:r>
              <a:rPr lang="en-US" dirty="0" smtClean="0"/>
              <a:t>Christ. I love what Stanley said about Livingstone. "He </a:t>
            </a:r>
          </a:p>
          <a:p>
            <a:r>
              <a:rPr lang="en-US" dirty="0" smtClean="0"/>
              <a:t>converted me to Christ, and he wasn't even trying to </a:t>
            </a:r>
          </a:p>
          <a:p>
            <a:r>
              <a:rPr lang="en-US" dirty="0" smtClean="0"/>
              <a:t>do so." What a mark of a Christian man. </a:t>
            </a:r>
            <a:br>
              <a:rPr lang="en-US" dirty="0" smtClean="0"/>
            </a:br>
            <a:r>
              <a:rPr lang="en-US" dirty="0" smtClean="0"/>
              <a:t/>
            </a:r>
            <a:br>
              <a:rPr lang="en-US" dirty="0" smtClean="0"/>
            </a:br>
            <a:r>
              <a:rPr lang="en-US" dirty="0" smtClean="0"/>
              <a:t>Stanley tried to get Livingstone to return back to </a:t>
            </a:r>
          </a:p>
          <a:p>
            <a:r>
              <a:rPr lang="en-US" dirty="0" smtClean="0"/>
              <a:t>civilization to receive medical treatment, but he refused. </a:t>
            </a:r>
          </a:p>
          <a:p>
            <a:r>
              <a:rPr lang="en-US" dirty="0" smtClean="0"/>
              <a:t>He wrote, "I am a missionary, heart and soul. God had </a:t>
            </a:r>
          </a:p>
          <a:p>
            <a:r>
              <a:rPr lang="en-US" dirty="0" smtClean="0"/>
              <a:t>only one son, and he was a missionary and a physician. </a:t>
            </a:r>
          </a:p>
          <a:p>
            <a:r>
              <a:rPr lang="en-US" dirty="0" smtClean="0"/>
              <a:t>A poor, poor imitation of him I am, or wish to be. In this </a:t>
            </a:r>
          </a:p>
          <a:p>
            <a:r>
              <a:rPr lang="en-US" dirty="0" smtClean="0"/>
              <a:t>service I hope to live; in it I wish to die."</a:t>
            </a:r>
            <a:br>
              <a:rPr lang="en-US" dirty="0" smtClean="0"/>
            </a:br>
            <a:r>
              <a:rPr lang="en-US" dirty="0" smtClean="0"/>
              <a:t/>
            </a:r>
            <a:br>
              <a:rPr lang="en-US" dirty="0" smtClean="0"/>
            </a:br>
            <a:r>
              <a:rPr lang="en-US" dirty="0" smtClean="0"/>
              <a:t>Some of you, have been to London, England and perhaps </a:t>
            </a:r>
          </a:p>
          <a:p>
            <a:r>
              <a:rPr lang="en-US" dirty="0" smtClean="0"/>
              <a:t>have toured Westminster Cathedral. There in the floor </a:t>
            </a:r>
          </a:p>
          <a:p>
            <a:r>
              <a:rPr lang="en-US" dirty="0" smtClean="0"/>
              <a:t>David Livingstone, this great missionary explorer, is buried. </a:t>
            </a:r>
          </a:p>
          <a:p>
            <a:r>
              <a:rPr lang="en-US" dirty="0" smtClean="0"/>
              <a:t>What few people know is that that's just his body. His </a:t>
            </a:r>
          </a:p>
          <a:p>
            <a:r>
              <a:rPr lang="en-US" dirty="0" smtClean="0"/>
              <a:t>heart is not buried there, because not long after Stanley l</a:t>
            </a:r>
          </a:p>
          <a:p>
            <a:r>
              <a:rPr lang="en-US" dirty="0" err="1" smtClean="0"/>
              <a:t>eft</a:t>
            </a:r>
            <a:r>
              <a:rPr lang="en-US" dirty="0" smtClean="0"/>
              <a:t>, when Livingstone was 60 years old, the people in his </a:t>
            </a:r>
          </a:p>
          <a:p>
            <a:r>
              <a:rPr lang="en-US" dirty="0" smtClean="0"/>
              <a:t>camp heard a noise in his tent and went in at 3 a.m. There </a:t>
            </a:r>
          </a:p>
          <a:p>
            <a:r>
              <a:rPr lang="en-US" dirty="0" smtClean="0"/>
              <a:t>was Livingstone on his knees in prayer, dead. According to </a:t>
            </a:r>
          </a:p>
          <a:p>
            <a:r>
              <a:rPr lang="en-US" dirty="0" smtClean="0"/>
              <a:t>his wishes and his written instructions, his heart was </a:t>
            </a:r>
          </a:p>
          <a:p>
            <a:r>
              <a:rPr lang="en-US" dirty="0" smtClean="0"/>
              <a:t>removed from his body, and his heart was buried in Africa. </a:t>
            </a:r>
          </a:p>
          <a:p>
            <a:r>
              <a:rPr lang="en-US" dirty="0" smtClean="0"/>
              <a:t>Because, he said, "My heart has always been here, and this </a:t>
            </a:r>
          </a:p>
          <a:p>
            <a:r>
              <a:rPr lang="en-US" dirty="0" smtClean="0"/>
              <a:t>is where I want my heart to stay." They shipped his body </a:t>
            </a:r>
          </a:p>
          <a:p>
            <a:r>
              <a:rPr lang="en-US" dirty="0" smtClean="0"/>
              <a:t>back, and it is buried in Westminster Cathedral, but his </a:t>
            </a:r>
          </a:p>
          <a:p>
            <a:r>
              <a:rPr lang="en-US" dirty="0" smtClean="0"/>
              <a:t>heart will always be buried in Africa.</a:t>
            </a:r>
            <a:br>
              <a:rPr lang="en-US" dirty="0" smtClean="0"/>
            </a:br>
            <a:r>
              <a:rPr lang="en-US" dirty="0" smtClean="0"/>
              <a:t/>
            </a:r>
            <a:br>
              <a:rPr lang="en-US" dirty="0" smtClean="0"/>
            </a:br>
            <a:r>
              <a:rPr lang="en-US" dirty="0" smtClean="0"/>
              <a:t>(From a sermon by Bob Joyce, Putting Your Heart Where </a:t>
            </a:r>
          </a:p>
          <a:p>
            <a:r>
              <a:rPr lang="en-US" dirty="0" smtClean="0"/>
              <a:t>Your Money Is, 8/4/2011)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12381150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9812008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28242840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 Gospel</a:t>
            </a:r>
            <a:r>
              <a:rPr lang="en-US" baseline="0" dirty="0" smtClean="0"/>
              <a:t> is for everybody. </a:t>
            </a:r>
          </a:p>
          <a:p>
            <a:pPr rtl="0"/>
            <a:endParaRPr lang="en-US" baseline="0" dirty="0" smtClean="0"/>
          </a:p>
          <a:p>
            <a:pPr rtl="0"/>
            <a:r>
              <a:rPr lang="en-US" baseline="0" dirty="0" smtClean="0"/>
              <a:t>It’s for both male and female. The first expression of the </a:t>
            </a:r>
          </a:p>
          <a:p>
            <a:pPr rtl="0"/>
            <a:r>
              <a:rPr lang="en-US" baseline="0" dirty="0" smtClean="0"/>
              <a:t>Gospel was made in Adam and Eve’s presence together, </a:t>
            </a:r>
          </a:p>
          <a:p>
            <a:pPr rtl="0"/>
            <a:r>
              <a:rPr lang="en-US" baseline="0" dirty="0" smtClean="0"/>
              <a:t>when God told the serpent in Genesis 3:15, “</a:t>
            </a:r>
            <a:r>
              <a:rPr lang="en-US" sz="1200" baseline="0" dirty="0" smtClean="0"/>
              <a:t>I will put </a:t>
            </a:r>
          </a:p>
          <a:p>
            <a:pPr rtl="0"/>
            <a:r>
              <a:rPr lang="en-US" sz="1200" baseline="0" dirty="0" smtClean="0"/>
              <a:t>enmity </a:t>
            </a:r>
            <a:r>
              <a:rPr lang="en-US" sz="1200" dirty="0" smtClean="0"/>
              <a:t>between you and the woman, and between your </a:t>
            </a:r>
          </a:p>
          <a:p>
            <a:pPr rtl="0"/>
            <a:r>
              <a:rPr lang="en-US" sz="1200" dirty="0" smtClean="0"/>
              <a:t>offspring and hers; he will crush your head, and you will </a:t>
            </a:r>
          </a:p>
          <a:p>
            <a:pPr rtl="0"/>
            <a:r>
              <a:rPr lang="en-US" sz="1200" dirty="0" smtClean="0"/>
              <a:t>strike his heel.”</a:t>
            </a:r>
          </a:p>
          <a:p>
            <a:pPr rtl="0"/>
            <a:endParaRPr lang="en-US" sz="1200" dirty="0" smtClean="0"/>
          </a:p>
          <a:p>
            <a:pPr rtl="0"/>
            <a:r>
              <a:rPr lang="en-US" sz="1200" dirty="0" smtClean="0"/>
              <a:t>In Daniel, we see it being preached to both the </a:t>
            </a:r>
          </a:p>
          <a:p>
            <a:pPr rtl="0"/>
            <a:r>
              <a:rPr lang="en-US" sz="1200" dirty="0" smtClean="0"/>
              <a:t>Babylonians and to the Jews. </a:t>
            </a:r>
          </a:p>
          <a:p>
            <a:pPr rtl="0"/>
            <a:endParaRPr lang="en-US" sz="1200" dirty="0" smtClean="0"/>
          </a:p>
          <a:p>
            <a:pPr rtl="0"/>
            <a:r>
              <a:rPr lang="en-US" sz="1200" dirty="0" smtClean="0"/>
              <a:t>In John, we see it is for both</a:t>
            </a:r>
            <a:r>
              <a:rPr lang="en-US" sz="1200" baseline="0" dirty="0" smtClean="0"/>
              <a:t> the poor and the rich, as well </a:t>
            </a:r>
          </a:p>
          <a:p>
            <a:pPr rtl="0"/>
            <a:r>
              <a:rPr lang="en-US" sz="1200" baseline="0" dirty="0" smtClean="0"/>
              <a:t>as for both the despised publicans and the venerated </a:t>
            </a:r>
          </a:p>
          <a:p>
            <a:pPr rtl="0"/>
            <a:r>
              <a:rPr lang="en-US" sz="1200" baseline="0" dirty="0" smtClean="0"/>
              <a:t>Pharisees.</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13968759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Opheiletes</a:t>
            </a:r>
            <a:r>
              <a:rPr lang="en-US" dirty="0" smtClean="0"/>
              <a:t> can literally refer to someone who is financially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debt.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can also mean, as here, one who is obligated in a moral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social sense, one who is liable.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777982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66585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7986518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25735404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describing the nature of a Christ-Centered </a:t>
            </a:r>
          </a:p>
          <a:p>
            <a:r>
              <a:rPr lang="en-US" dirty="0" smtClean="0"/>
              <a:t>covenant, Bruce Shelley in </a:t>
            </a:r>
            <a:r>
              <a:rPr lang="en-US" i="1" dirty="0" smtClean="0"/>
              <a:t>Christian Theology in Plain </a:t>
            </a:r>
          </a:p>
          <a:p>
            <a:r>
              <a:rPr lang="en-US" i="1" dirty="0" smtClean="0"/>
              <a:t>Language</a:t>
            </a:r>
            <a:r>
              <a:rPr lang="en-US" dirty="0" smtClean="0"/>
              <a:t>, writes:</a:t>
            </a:r>
            <a:br>
              <a:rPr lang="en-US" dirty="0" smtClean="0"/>
            </a:br>
            <a:r>
              <a:rPr lang="en-US" dirty="0" smtClean="0"/>
              <a:t/>
            </a:r>
            <a:br>
              <a:rPr lang="en-US" dirty="0" smtClean="0"/>
            </a:br>
            <a:r>
              <a:rPr lang="en-US" dirty="0" smtClean="0"/>
              <a:t>In modern times we define a host of relations by contracts. </a:t>
            </a:r>
          </a:p>
          <a:p>
            <a:r>
              <a:rPr lang="en-US" dirty="0" smtClean="0"/>
              <a:t>These are usually for goods or services and for hard cash. </a:t>
            </a:r>
          </a:p>
          <a:p>
            <a:r>
              <a:rPr lang="en-US" dirty="0" smtClean="0"/>
              <a:t>The contract, formal or informal, helps to specify failure in </a:t>
            </a:r>
          </a:p>
          <a:p>
            <a:r>
              <a:rPr lang="en-US" dirty="0" smtClean="0"/>
              <a:t>these relationships.</a:t>
            </a:r>
            <a:br>
              <a:rPr lang="en-US" dirty="0" smtClean="0"/>
            </a:br>
            <a:r>
              <a:rPr lang="en-US" dirty="0" smtClean="0"/>
              <a:t/>
            </a:r>
            <a:br>
              <a:rPr lang="en-US" dirty="0" smtClean="0"/>
            </a:br>
            <a:r>
              <a:rPr lang="en-US" dirty="0" smtClean="0"/>
              <a:t>The Lord did not establish a contract with Israel or with the </a:t>
            </a:r>
          </a:p>
          <a:p>
            <a:r>
              <a:rPr lang="en-US" dirty="0" smtClean="0"/>
              <a:t>church. He created a covenant. There is a difference.</a:t>
            </a:r>
            <a:br>
              <a:rPr lang="en-US" dirty="0" smtClean="0"/>
            </a:br>
            <a:r>
              <a:rPr lang="en-US" dirty="0" smtClean="0"/>
              <a:t/>
            </a:r>
            <a:br>
              <a:rPr lang="en-US" dirty="0" smtClean="0"/>
            </a:br>
            <a:r>
              <a:rPr lang="en-US" dirty="0" smtClean="0"/>
              <a:t>Contracts are broken when one of the parties fails to keep </a:t>
            </a:r>
          </a:p>
          <a:p>
            <a:r>
              <a:rPr lang="en-US" dirty="0" smtClean="0"/>
              <a:t>his promise. If, let us say, a patient fails to keep an </a:t>
            </a:r>
          </a:p>
          <a:p>
            <a:r>
              <a:rPr lang="en-US" dirty="0" smtClean="0"/>
              <a:t>appointment with a doctor, the doctor is not obligated to </a:t>
            </a:r>
          </a:p>
          <a:p>
            <a:r>
              <a:rPr lang="en-US" dirty="0" smtClean="0"/>
              <a:t>call the house and inquire, "Where were you? Why didn’t </a:t>
            </a:r>
          </a:p>
          <a:p>
            <a:r>
              <a:rPr lang="en-US" dirty="0" smtClean="0"/>
              <a:t>you show up for your appointment?" He simply goes on to </a:t>
            </a:r>
          </a:p>
          <a:p>
            <a:r>
              <a:rPr lang="en-US" dirty="0" smtClean="0"/>
              <a:t>his next patient and has his appointment-secretary take </a:t>
            </a:r>
          </a:p>
          <a:p>
            <a:r>
              <a:rPr lang="en-US" dirty="0" smtClean="0"/>
              <a:t>note of the patient who failed to keep the appointment. </a:t>
            </a:r>
          </a:p>
          <a:p>
            <a:r>
              <a:rPr lang="en-US" dirty="0" smtClean="0"/>
              <a:t>The patient may find it harder the next time to see the </a:t>
            </a:r>
          </a:p>
          <a:p>
            <a:r>
              <a:rPr lang="en-US" dirty="0" smtClean="0"/>
              <a:t>doctor. He broke an informal contract.</a:t>
            </a:r>
            <a:br>
              <a:rPr lang="en-US" dirty="0" smtClean="0"/>
            </a:br>
            <a:r>
              <a:rPr lang="en-US" dirty="0" smtClean="0"/>
              <a:t/>
            </a:r>
            <a:br>
              <a:rPr lang="en-US" dirty="0" smtClean="0"/>
            </a:br>
            <a:r>
              <a:rPr lang="en-US" dirty="0" smtClean="0"/>
              <a:t>According to the Bible, however, the Lord asks: "Can a </a:t>
            </a:r>
          </a:p>
          <a:p>
            <a:r>
              <a:rPr lang="en-US" dirty="0" smtClean="0"/>
              <a:t>mother forget the baby at her breast and have no </a:t>
            </a:r>
          </a:p>
          <a:p>
            <a:r>
              <a:rPr lang="en-US" dirty="0" smtClean="0"/>
              <a:t>compassion on the child she has borne? Though she </a:t>
            </a:r>
          </a:p>
          <a:p>
            <a:r>
              <a:rPr lang="en-US" dirty="0" smtClean="0"/>
              <a:t>may forget, I will not forget you!" (Isa. 49:15).</a:t>
            </a:r>
            <a:br>
              <a:rPr lang="en-US" dirty="0" smtClean="0"/>
            </a:br>
            <a:r>
              <a:rPr lang="en-US" dirty="0" smtClean="0"/>
              <a:t/>
            </a:r>
            <a:br>
              <a:rPr lang="en-US" dirty="0" smtClean="0"/>
            </a:br>
            <a:r>
              <a:rPr lang="en-US" dirty="0" smtClean="0"/>
              <a:t>The Bible indicates the covenant is more like the ties of a </a:t>
            </a:r>
          </a:p>
          <a:p>
            <a:r>
              <a:rPr lang="en-US" dirty="0" smtClean="0"/>
              <a:t>parent to her child than it is a doctor’s appointment. If a </a:t>
            </a:r>
          </a:p>
          <a:p>
            <a:r>
              <a:rPr lang="en-US" dirty="0" smtClean="0"/>
              <a:t>child fails to show up for dinner, the parent’s obligation, </a:t>
            </a:r>
          </a:p>
          <a:p>
            <a:r>
              <a:rPr lang="en-US" dirty="0" smtClean="0"/>
              <a:t>unlike the doctor’s, isn’t canceled. The parent finds out </a:t>
            </a:r>
          </a:p>
          <a:p>
            <a:r>
              <a:rPr lang="en-US" dirty="0" smtClean="0"/>
              <a:t>where the child is and makes sure he’s cared for. One </a:t>
            </a:r>
          </a:p>
          <a:p>
            <a:r>
              <a:rPr lang="en-US" dirty="0" smtClean="0"/>
              <a:t>member’s failure does not destroy the relationship. A </a:t>
            </a:r>
          </a:p>
          <a:p>
            <a:r>
              <a:rPr lang="en-US" dirty="0" smtClean="0"/>
              <a:t>covenant puts no conditions on faithfulness. It is the </a:t>
            </a:r>
          </a:p>
          <a:p>
            <a:r>
              <a:rPr lang="en-US" dirty="0" smtClean="0"/>
              <a:t>unconditional commitment to love and serve.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6584429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58326272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7938823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11471709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Prothumos</a:t>
            </a:r>
            <a:r>
              <a:rPr lang="en-US" baseline="0" dirty="0" smtClean="0"/>
              <a:t> means “ready” or “willing” or “eager”.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187145604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Eagerness - Do You Know What Sacrifice Means? </a:t>
            </a:r>
          </a:p>
          <a:p>
            <a:endParaRPr lang="en-US" dirty="0" smtClean="0"/>
          </a:p>
          <a:p>
            <a:r>
              <a:rPr lang="en-US" dirty="0" smtClean="0"/>
              <a:t>Two wealthy Christians, a lawyer and a merchant, joined a </a:t>
            </a:r>
          </a:p>
          <a:p>
            <a:r>
              <a:rPr lang="en-US" dirty="0" smtClean="0"/>
              <a:t>party that was going around the world. Before they started, </a:t>
            </a:r>
          </a:p>
          <a:p>
            <a:r>
              <a:rPr lang="en-US" dirty="0" smtClean="0"/>
              <a:t>their minister earnestly asked them to observe and </a:t>
            </a:r>
          </a:p>
          <a:p>
            <a:r>
              <a:rPr lang="en-US" dirty="0" smtClean="0"/>
              <a:t>remember any unusual and interesting things that they </a:t>
            </a:r>
          </a:p>
          <a:p>
            <a:r>
              <a:rPr lang="en-US" dirty="0" smtClean="0"/>
              <a:t>might see in the missionary countries through which the </a:t>
            </a:r>
          </a:p>
          <a:p>
            <a:r>
              <a:rPr lang="en-US" dirty="0" smtClean="0"/>
              <a:t>party was to travel. </a:t>
            </a:r>
          </a:p>
          <a:p>
            <a:endParaRPr lang="en-US" dirty="0" smtClean="0"/>
          </a:p>
          <a:p>
            <a:r>
              <a:rPr lang="en-US" dirty="0" smtClean="0"/>
              <a:t>The men promised—carelessly, perhaps—to do so. One day </a:t>
            </a:r>
          </a:p>
          <a:p>
            <a:r>
              <a:rPr lang="en-US" dirty="0" smtClean="0"/>
              <a:t>in Korea, they saw in a field by the side of the road a boy </a:t>
            </a:r>
          </a:p>
          <a:p>
            <a:r>
              <a:rPr lang="en-US" dirty="0" smtClean="0"/>
              <a:t>pulling a crude plow, while an old man held the handles </a:t>
            </a:r>
          </a:p>
          <a:p>
            <a:r>
              <a:rPr lang="en-US" dirty="0" smtClean="0"/>
              <a:t>and directed it. The lawyer was amused, and took a </a:t>
            </a:r>
          </a:p>
          <a:p>
            <a:r>
              <a:rPr lang="en-US" dirty="0" smtClean="0"/>
              <a:t>snapshot of the scene. </a:t>
            </a:r>
          </a:p>
          <a:p>
            <a:endParaRPr lang="en-US" dirty="0" smtClean="0"/>
          </a:p>
          <a:p>
            <a:r>
              <a:rPr lang="en-US" dirty="0" smtClean="0"/>
              <a:t>“That’s a curious picture! I suppose they are very poor,” </a:t>
            </a:r>
          </a:p>
          <a:p>
            <a:r>
              <a:rPr lang="en-US" dirty="0" smtClean="0"/>
              <a:t>he said to the missionary who was interpreter and guide </a:t>
            </a:r>
          </a:p>
          <a:p>
            <a:r>
              <a:rPr lang="en-US" dirty="0" smtClean="0"/>
              <a:t>to the party. “Yes,” was the quiet reply. “That is the family </a:t>
            </a:r>
          </a:p>
          <a:p>
            <a:r>
              <a:rPr lang="en-US" dirty="0" smtClean="0"/>
              <a:t>of Chi </a:t>
            </a:r>
            <a:r>
              <a:rPr lang="en-US" dirty="0" err="1" smtClean="0"/>
              <a:t>Noui</a:t>
            </a:r>
            <a:r>
              <a:rPr lang="en-US" dirty="0" smtClean="0"/>
              <a:t>. When the church was being built they were </a:t>
            </a:r>
          </a:p>
          <a:p>
            <a:r>
              <a:rPr lang="en-US" dirty="0" smtClean="0"/>
              <a:t>eager to give something to it, but they had no money so </a:t>
            </a:r>
          </a:p>
          <a:p>
            <a:r>
              <a:rPr lang="en-US" dirty="0" smtClean="0"/>
              <a:t>they sold their only ox and gave the money to the church. </a:t>
            </a:r>
          </a:p>
          <a:p>
            <a:r>
              <a:rPr lang="en-US" dirty="0" smtClean="0"/>
              <a:t>This spring they are pulling the plow themselves.” </a:t>
            </a:r>
          </a:p>
          <a:p>
            <a:endParaRPr lang="en-US" dirty="0" smtClean="0"/>
          </a:p>
          <a:p>
            <a:r>
              <a:rPr lang="en-US" dirty="0" smtClean="0"/>
              <a:t>The lawyer and the businessman by his side were silent for </a:t>
            </a:r>
          </a:p>
          <a:p>
            <a:r>
              <a:rPr lang="en-US" dirty="0" smtClean="0"/>
              <a:t>some moments. Then the businessman said, “That must </a:t>
            </a:r>
          </a:p>
          <a:p>
            <a:r>
              <a:rPr lang="en-US" dirty="0" smtClean="0"/>
              <a:t>have been a real sacrifice.” “They did not call it that,” said </a:t>
            </a:r>
          </a:p>
          <a:p>
            <a:r>
              <a:rPr lang="en-US" dirty="0" smtClean="0"/>
              <a:t>the missionary. “They thought it was fortunate they had an </a:t>
            </a:r>
          </a:p>
          <a:p>
            <a:r>
              <a:rPr lang="en-US" dirty="0" smtClean="0"/>
              <a:t>ox to sell.” </a:t>
            </a:r>
          </a:p>
          <a:p>
            <a:endParaRPr lang="en-US" dirty="0" smtClean="0"/>
          </a:p>
          <a:p>
            <a:r>
              <a:rPr lang="en-US" dirty="0" smtClean="0"/>
              <a:t>iv. Illustration from A Treasury of Bible Illustrations. </a:t>
            </a:r>
          </a:p>
          <a:p>
            <a:endParaRPr lang="en-US" dirty="0" smtClean="0"/>
          </a:p>
          <a:p>
            <a:r>
              <a:rPr lang="en-US" b="1" dirty="0" err="1" smtClean="0"/>
              <a:t>ILLUS</a:t>
            </a:r>
            <a:r>
              <a:rPr lang="en-US" b="1" dirty="0" smtClean="0"/>
              <a:t>:</a:t>
            </a:r>
            <a:r>
              <a:rPr lang="en-US" dirty="0" smtClean="0"/>
              <a:t> And, Bill </a:t>
            </a:r>
            <a:r>
              <a:rPr lang="en-US" dirty="0" err="1" smtClean="0"/>
              <a:t>Hybels</a:t>
            </a:r>
            <a:r>
              <a:rPr lang="en-US" dirty="0" smtClean="0"/>
              <a:t> tells the following:</a:t>
            </a:r>
          </a:p>
          <a:p>
            <a:endParaRPr lang="en-US" dirty="0" smtClean="0"/>
          </a:p>
          <a:p>
            <a:r>
              <a:rPr lang="en-US" dirty="0" smtClean="0"/>
              <a:t>Years ago during a speaking engagement, I stayed in a </a:t>
            </a:r>
          </a:p>
          <a:p>
            <a:r>
              <a:rPr lang="en-US" dirty="0" smtClean="0"/>
              <a:t>hotel in Dallas. It was late at night, and after flipping </a:t>
            </a:r>
          </a:p>
          <a:p>
            <a:r>
              <a:rPr lang="en-US" dirty="0" smtClean="0"/>
              <a:t>channels for a while, I landed on ESPN, which is how I </a:t>
            </a:r>
          </a:p>
          <a:p>
            <a:r>
              <a:rPr lang="en-US" dirty="0" smtClean="0"/>
              <a:t>learned that tennis legend Martina Navratilova had just </a:t>
            </a:r>
          </a:p>
          <a:p>
            <a:r>
              <a:rPr lang="en-US" dirty="0" smtClean="0"/>
              <a:t>won a grueling match in Florida earlier that day. I drifted </a:t>
            </a:r>
          </a:p>
          <a:p>
            <a:r>
              <a:rPr lang="en-US" dirty="0" smtClean="0"/>
              <a:t>off to sleep. </a:t>
            </a:r>
            <a:br>
              <a:rPr lang="en-US" dirty="0" smtClean="0"/>
            </a:br>
            <a:r>
              <a:rPr lang="en-US" dirty="0" smtClean="0"/>
              <a:t/>
            </a:r>
            <a:br>
              <a:rPr lang="en-US" dirty="0" smtClean="0"/>
            </a:br>
            <a:r>
              <a:rPr lang="en-US" dirty="0" smtClean="0"/>
              <a:t>The next morning, I got up early and headed to the hotel’s </a:t>
            </a:r>
          </a:p>
          <a:p>
            <a:r>
              <a:rPr lang="en-US" dirty="0" smtClean="0"/>
              <a:t>gym. It was barely five thirty when I stepped onto the </a:t>
            </a:r>
          </a:p>
          <a:p>
            <a:r>
              <a:rPr lang="en-US" dirty="0" smtClean="0"/>
              <a:t>indoor track, but I wasn’t the only one there. A woman was </a:t>
            </a:r>
          </a:p>
          <a:p>
            <a:r>
              <a:rPr lang="en-US" dirty="0" smtClean="0"/>
              <a:t>coming through the double glass doors. It was Martina </a:t>
            </a:r>
          </a:p>
          <a:p>
            <a:r>
              <a:rPr lang="en-US" dirty="0" smtClean="0"/>
              <a:t>Navratilova. She’d been in Florida the day before, she was in </a:t>
            </a:r>
          </a:p>
          <a:p>
            <a:r>
              <a:rPr lang="en-US" dirty="0" smtClean="0"/>
              <a:t>Dallas now, and she was up at the crack of dawn, eager to </a:t>
            </a:r>
          </a:p>
          <a:p>
            <a:r>
              <a:rPr lang="en-US" dirty="0" smtClean="0"/>
              <a:t>hit balls back and forth in a hotel gym as if she had nothing </a:t>
            </a:r>
          </a:p>
          <a:p>
            <a:r>
              <a:rPr lang="en-US" dirty="0" smtClean="0"/>
              <a:t>better to do. Like sleep. </a:t>
            </a:r>
            <a:br>
              <a:rPr lang="en-US" dirty="0" smtClean="0"/>
            </a:br>
            <a:r>
              <a:rPr lang="en-US" dirty="0" smtClean="0"/>
              <a:t/>
            </a:r>
            <a:br>
              <a:rPr lang="en-US" dirty="0" smtClean="0"/>
            </a:br>
            <a:r>
              <a:rPr lang="en-US" dirty="0" smtClean="0"/>
              <a:t>It’s just a guess, but I don’t think anybody told her to do this. </a:t>
            </a:r>
          </a:p>
          <a:p>
            <a:r>
              <a:rPr lang="en-US" dirty="0" smtClean="0"/>
              <a:t>I think she crawled out of bed and pulled on workout clothes </a:t>
            </a:r>
          </a:p>
          <a:p>
            <a:r>
              <a:rPr lang="en-US" dirty="0" smtClean="0"/>
              <a:t>before the sun was even up because of an insatiable inner </a:t>
            </a:r>
          </a:p>
          <a:p>
            <a:r>
              <a:rPr lang="en-US" dirty="0" smtClean="0"/>
              <a:t>need for excellence. She wants to win that badly.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9741057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85031217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165975679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536786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The faith the Romans had was true and real. It wasn’t just </a:t>
            </a:r>
          </a:p>
          <a:p>
            <a:r>
              <a:rPr lang="en-US" b="0" dirty="0" smtClean="0"/>
              <a:t>some warm,</a:t>
            </a:r>
            <a:r>
              <a:rPr lang="en-US" b="0" baseline="0" dirty="0" smtClean="0"/>
              <a:t> fuzzy feeling. It wasn’t just wishful thinking. </a:t>
            </a:r>
          </a:p>
          <a:p>
            <a:r>
              <a:rPr lang="en-US" b="0" baseline="0" dirty="0" smtClean="0"/>
              <a:t>It wasn’t just false optimism. It was true and real because </a:t>
            </a:r>
          </a:p>
          <a:p>
            <a:r>
              <a:rPr lang="en-US" b="0" baseline="0" dirty="0" smtClean="0"/>
              <a:t>its object, Jesus Christ, is true and real.</a:t>
            </a:r>
          </a:p>
          <a:p>
            <a:endParaRPr lang="en-US" b="0" baseline="0" dirty="0" smtClean="0"/>
          </a:p>
          <a:p>
            <a:r>
              <a:rPr lang="en-US" b="0" baseline="0" dirty="0" smtClean="0"/>
              <a:t>This faith was also contagious. It reached out to others and </a:t>
            </a:r>
          </a:p>
          <a:p>
            <a:r>
              <a:rPr lang="en-US" b="0" baseline="0" dirty="0" smtClean="0"/>
              <a:t>lovingly drew them into its own circle and made them part </a:t>
            </a:r>
          </a:p>
          <a:p>
            <a:r>
              <a:rPr lang="en-US" b="0" baseline="0" dirty="0" smtClean="0"/>
              <a:t>of its family.</a:t>
            </a:r>
          </a:p>
          <a:p>
            <a:endParaRPr lang="en-US" b="0" baseline="0" dirty="0" smtClean="0"/>
          </a:p>
          <a:p>
            <a:r>
              <a:rPr lang="en-US" b="0" baseline="0" dirty="0" smtClean="0"/>
              <a:t>This faith also encouraged others. It even encouraged Paul </a:t>
            </a:r>
          </a:p>
          <a:p>
            <a:r>
              <a:rPr lang="en-US" b="0" baseline="0" dirty="0" smtClean="0"/>
              <a:t>himself. Those who, like Paul, are in the spiritual trenches, </a:t>
            </a:r>
          </a:p>
          <a:p>
            <a:r>
              <a:rPr lang="en-US" b="0" baseline="0" dirty="0" smtClean="0"/>
              <a:t>enduring the spiritual slings and arrows fired at them by </a:t>
            </a:r>
          </a:p>
          <a:p>
            <a:r>
              <a:rPr lang="en-US" b="0" baseline="0" dirty="0" smtClean="0"/>
              <a:t>Satan and his demons, are strengthened by the faith of </a:t>
            </a:r>
          </a:p>
          <a:p>
            <a:r>
              <a:rPr lang="en-US" b="0" baseline="0" dirty="0" smtClean="0"/>
              <a:t>others.</a:t>
            </a:r>
          </a:p>
          <a:p>
            <a:endParaRPr lang="en-US" b="0" baseline="0" dirty="0" smtClean="0"/>
          </a:p>
          <a:p>
            <a:r>
              <a:rPr lang="en-US" b="0" baseline="0" dirty="0" smtClean="0"/>
              <a:t>And, this faith is essential. Knowledge is good. Patience is </a:t>
            </a:r>
          </a:p>
          <a:p>
            <a:r>
              <a:rPr lang="en-US" b="0" baseline="0" dirty="0" smtClean="0"/>
              <a:t>good. Kindness is good. Gentleness is good. Love is good. </a:t>
            </a:r>
          </a:p>
          <a:p>
            <a:r>
              <a:rPr lang="en-US" b="0" baseline="0" dirty="0" smtClean="0"/>
              <a:t>But, faith is essential. Hebrews 11:6 tells us that, without </a:t>
            </a:r>
          </a:p>
          <a:p>
            <a:r>
              <a:rPr lang="en-US" b="0" baseline="0" dirty="0" smtClean="0"/>
              <a:t>faith, it is </a:t>
            </a:r>
            <a:r>
              <a:rPr lang="en-US" b="0" i="1" baseline="0" dirty="0" smtClean="0"/>
              <a:t>impossible </a:t>
            </a:r>
            <a:r>
              <a:rPr lang="en-US" b="0" baseline="0" dirty="0" smtClean="0"/>
              <a:t>to please God.</a:t>
            </a:r>
            <a:endParaRPr lang="en-US" b="0" dirty="0" smtClean="0"/>
          </a:p>
          <a:p>
            <a:endParaRPr lang="en-US" b="1" dirty="0" smtClean="0"/>
          </a:p>
          <a:p>
            <a:r>
              <a:rPr lang="en-US" b="1" dirty="0" err="1" smtClean="0"/>
              <a:t>ILLUS</a:t>
            </a:r>
            <a:r>
              <a:rPr lang="en-US" b="1" dirty="0" smtClean="0"/>
              <a:t>:</a:t>
            </a:r>
            <a:r>
              <a:rPr lang="en-US" dirty="0" smtClean="0"/>
              <a:t> In a speech made in 1863, Abraham Lincoln said, </a:t>
            </a:r>
          </a:p>
          <a:p>
            <a:r>
              <a:rPr lang="en-US" dirty="0" smtClean="0"/>
              <a:t>"We have been the recipients of the choicest bounties of </a:t>
            </a:r>
          </a:p>
          <a:p>
            <a:r>
              <a:rPr lang="en-US" dirty="0" smtClean="0"/>
              <a:t>heaven; we have been preserved these many years in </a:t>
            </a:r>
          </a:p>
          <a:p>
            <a:r>
              <a:rPr lang="en-US" dirty="0" smtClean="0"/>
              <a:t>peace and prosperity; we have grown in numbers, wealth, </a:t>
            </a:r>
          </a:p>
          <a:p>
            <a:r>
              <a:rPr lang="en-US" dirty="0" smtClean="0"/>
              <a:t>and power as no other nation has ever grown. </a:t>
            </a:r>
            <a:endParaRPr lang="en-US" dirty="0" smtClean="0"/>
          </a:p>
          <a:p>
            <a:endParaRPr lang="en-US" dirty="0" smtClean="0"/>
          </a:p>
          <a:p>
            <a:r>
              <a:rPr lang="en-US" dirty="0" smtClean="0"/>
              <a:t>But </a:t>
            </a:r>
            <a:r>
              <a:rPr lang="en-US" dirty="0" smtClean="0"/>
              <a:t>we have </a:t>
            </a:r>
            <a:r>
              <a:rPr lang="en-US" dirty="0" smtClean="0"/>
              <a:t>forgotten </a:t>
            </a:r>
            <a:r>
              <a:rPr lang="en-US" dirty="0" smtClean="0"/>
              <a:t>God. We have forgotten the </a:t>
            </a:r>
            <a:endParaRPr lang="en-US" dirty="0" smtClean="0"/>
          </a:p>
          <a:p>
            <a:r>
              <a:rPr lang="en-US" dirty="0" smtClean="0"/>
              <a:t>gracious </a:t>
            </a:r>
            <a:r>
              <a:rPr lang="en-US" dirty="0" smtClean="0"/>
              <a:t>hand which </a:t>
            </a:r>
            <a:r>
              <a:rPr lang="en-US" dirty="0" smtClean="0"/>
              <a:t>preserved </a:t>
            </a:r>
            <a:r>
              <a:rPr lang="en-US" dirty="0" smtClean="0"/>
              <a:t>us in peace and multiplied </a:t>
            </a:r>
            <a:endParaRPr lang="en-US" dirty="0" smtClean="0"/>
          </a:p>
          <a:p>
            <a:r>
              <a:rPr lang="en-US" dirty="0" smtClean="0"/>
              <a:t>and </a:t>
            </a:r>
            <a:r>
              <a:rPr lang="en-US" dirty="0" smtClean="0"/>
              <a:t>enriched and </a:t>
            </a:r>
            <a:r>
              <a:rPr lang="en-US" dirty="0" smtClean="0"/>
              <a:t>strengthened </a:t>
            </a:r>
            <a:r>
              <a:rPr lang="en-US" dirty="0" smtClean="0"/>
              <a:t>us, and we have vainly </a:t>
            </a:r>
            <a:endParaRPr lang="en-US" dirty="0" smtClean="0"/>
          </a:p>
          <a:p>
            <a:r>
              <a:rPr lang="en-US" dirty="0" smtClean="0"/>
              <a:t>imagined</a:t>
            </a:r>
            <a:r>
              <a:rPr lang="en-US" dirty="0" smtClean="0"/>
              <a:t>, in the </a:t>
            </a:r>
            <a:r>
              <a:rPr lang="en-US" dirty="0" smtClean="0"/>
              <a:t>deceitfulness </a:t>
            </a:r>
            <a:r>
              <a:rPr lang="en-US" dirty="0" smtClean="0"/>
              <a:t>of our hearts, that all these </a:t>
            </a:r>
            <a:endParaRPr lang="en-US" dirty="0" smtClean="0"/>
          </a:p>
          <a:p>
            <a:r>
              <a:rPr lang="en-US" dirty="0" smtClean="0"/>
              <a:t>blessings </a:t>
            </a:r>
            <a:r>
              <a:rPr lang="en-US" dirty="0" smtClean="0"/>
              <a:t>were </a:t>
            </a:r>
            <a:r>
              <a:rPr lang="en-US" dirty="0" smtClean="0"/>
              <a:t>produced </a:t>
            </a:r>
            <a:r>
              <a:rPr lang="en-US" dirty="0" smtClean="0"/>
              <a:t>by some superior wisdom and </a:t>
            </a:r>
            <a:endParaRPr lang="en-US" dirty="0" smtClean="0"/>
          </a:p>
          <a:p>
            <a:r>
              <a:rPr lang="en-US" dirty="0" smtClean="0"/>
              <a:t>virtue </a:t>
            </a:r>
            <a:r>
              <a:rPr lang="en-US" dirty="0" smtClean="0"/>
              <a:t>of our own</a:t>
            </a:r>
            <a:r>
              <a:rPr lang="en-US" dirty="0" smtClean="0"/>
              <a:t>.</a:t>
            </a:r>
          </a:p>
          <a:p>
            <a:r>
              <a:rPr lang="en-US" dirty="0" smtClean="0"/>
              <a:t> </a:t>
            </a:r>
            <a:endParaRPr lang="en-US" dirty="0" smtClean="0"/>
          </a:p>
          <a:p>
            <a:r>
              <a:rPr lang="en-US" dirty="0" smtClean="0"/>
              <a:t>Intoxicated with unbroken success, we have become too </a:t>
            </a:r>
          </a:p>
          <a:p>
            <a:r>
              <a:rPr lang="en-US" dirty="0" smtClean="0"/>
              <a:t>self-sufficient to feel the necessity of redeeming and </a:t>
            </a:r>
          </a:p>
          <a:p>
            <a:r>
              <a:rPr lang="en-US" dirty="0" smtClean="0"/>
              <a:t>preserving grace, too proud to pray to the God that made </a:t>
            </a:r>
          </a:p>
          <a:p>
            <a:r>
              <a:rPr lang="en-US" dirty="0" smtClean="0"/>
              <a:t>us." </a:t>
            </a:r>
          </a:p>
          <a:p>
            <a:endParaRPr lang="en-US" dirty="0" smtClean="0"/>
          </a:p>
          <a:p>
            <a:r>
              <a:rPr lang="en-US" dirty="0" smtClean="0"/>
              <a:t>But Hebrews 11:6 goes on to tell us that, without faith </a:t>
            </a:r>
          </a:p>
          <a:p>
            <a:r>
              <a:rPr lang="en-US" dirty="0" smtClean="0"/>
              <a:t>even our prayers are</a:t>
            </a:r>
            <a:r>
              <a:rPr lang="en-US" baseline="0" dirty="0" smtClean="0"/>
              <a:t> useless, because “</a:t>
            </a:r>
            <a:r>
              <a:rPr lang="en-US" sz="1200" dirty="0" smtClean="0"/>
              <a:t>anyone who </a:t>
            </a:r>
          </a:p>
          <a:p>
            <a:r>
              <a:rPr lang="en-US" sz="1200" dirty="0" smtClean="0"/>
              <a:t>comes to </a:t>
            </a:r>
            <a:r>
              <a:rPr lang="en-US" sz="1200" strike="dblStrike" baseline="0" dirty="0" smtClean="0"/>
              <a:t>him</a:t>
            </a:r>
            <a:r>
              <a:rPr lang="en-US" sz="1200" dirty="0" smtClean="0"/>
              <a:t> (God) must believe that he exists and </a:t>
            </a:r>
          </a:p>
          <a:p>
            <a:r>
              <a:rPr lang="en-US" sz="1200" dirty="0" smtClean="0"/>
              <a:t>that he rewards those who earnestly seek him.”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41221149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97982758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388603381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407869820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may think the Christian life is hard. </a:t>
            </a:r>
          </a:p>
          <a:p>
            <a:endParaRPr lang="en-US" dirty="0" smtClean="0"/>
          </a:p>
          <a:p>
            <a:r>
              <a:rPr lang="en-US" dirty="0" smtClean="0"/>
              <a:t>But, sometimes,</a:t>
            </a:r>
            <a:r>
              <a:rPr lang="en-US" baseline="0" dirty="0" smtClean="0"/>
              <a:t> it’s just about our attitude.</a:t>
            </a:r>
          </a:p>
          <a:p>
            <a:endParaRPr lang="en-US" baseline="0" dirty="0" smtClean="0"/>
          </a:p>
          <a:p>
            <a:r>
              <a:rPr lang="en-US" b="1" baseline="0" dirty="0" err="1" smtClean="0"/>
              <a:t>ILLUS</a:t>
            </a:r>
            <a:r>
              <a:rPr lang="en-US" b="1" baseline="0" dirty="0" smtClean="0"/>
              <a:t>:</a:t>
            </a:r>
            <a:r>
              <a:rPr lang="en-US" baseline="0" dirty="0" smtClean="0"/>
              <a:t> Scott </a:t>
            </a:r>
            <a:r>
              <a:rPr lang="en-US" baseline="0" dirty="0" err="1" smtClean="0"/>
              <a:t>Gahn</a:t>
            </a:r>
            <a:r>
              <a:rPr lang="en-US" baseline="0" dirty="0" smtClean="0"/>
              <a:t>, Pastor of the </a:t>
            </a:r>
            <a:r>
              <a:rPr lang="en-US" baseline="0" dirty="0" err="1" smtClean="0"/>
              <a:t>Powdersville</a:t>
            </a:r>
            <a:r>
              <a:rPr lang="en-US" baseline="0" dirty="0" smtClean="0"/>
              <a:t> Community </a:t>
            </a:r>
          </a:p>
          <a:p>
            <a:r>
              <a:rPr lang="en-US" baseline="0" dirty="0" smtClean="0"/>
              <a:t>Church in Piedmont, South Carolina, relates this </a:t>
            </a:r>
            <a:r>
              <a:rPr lang="en-US" dirty="0" smtClean="0"/>
              <a:t>letter </a:t>
            </a:r>
          </a:p>
          <a:p>
            <a:r>
              <a:rPr lang="en-US" dirty="0" smtClean="0"/>
              <a:t>home from a West Virginia farm kid enduring Marine Basic </a:t>
            </a:r>
          </a:p>
          <a:p>
            <a:r>
              <a:rPr lang="en-US" dirty="0" smtClean="0"/>
              <a:t>Training on Paris Island. </a:t>
            </a:r>
            <a:br>
              <a:rPr lang="en-US" dirty="0" smtClean="0"/>
            </a:br>
            <a:r>
              <a:rPr lang="en-US" dirty="0" smtClean="0"/>
              <a:t/>
            </a:r>
            <a:br>
              <a:rPr lang="en-US" dirty="0" smtClean="0"/>
            </a:br>
            <a:r>
              <a:rPr lang="en-US" dirty="0" smtClean="0"/>
              <a:t>Dear Ma and Pa, </a:t>
            </a:r>
          </a:p>
          <a:p>
            <a:endParaRPr lang="en-US" dirty="0" smtClean="0"/>
          </a:p>
          <a:p>
            <a:r>
              <a:rPr lang="en-US" dirty="0" smtClean="0"/>
              <a:t>I am well. Hope you are. Tell Brother Walt and Brother </a:t>
            </a:r>
          </a:p>
          <a:p>
            <a:r>
              <a:rPr lang="en-US" dirty="0" smtClean="0"/>
              <a:t>Elmer the Marine Corps beats working for old man Minch </a:t>
            </a:r>
          </a:p>
          <a:p>
            <a:r>
              <a:rPr lang="en-US" dirty="0" smtClean="0"/>
              <a:t>by a mile. Tell them to join up quick before all of the </a:t>
            </a:r>
          </a:p>
          <a:p>
            <a:r>
              <a:rPr lang="en-US" dirty="0" smtClean="0"/>
              <a:t>places are filled. </a:t>
            </a:r>
          </a:p>
          <a:p>
            <a:endParaRPr lang="en-US" dirty="0" smtClean="0"/>
          </a:p>
          <a:p>
            <a:r>
              <a:rPr lang="en-US" dirty="0" smtClean="0"/>
              <a:t>I was restless at first because you get to stay in bed till </a:t>
            </a:r>
          </a:p>
          <a:p>
            <a:r>
              <a:rPr lang="en-US" dirty="0" smtClean="0"/>
              <a:t>nearly 6 a.m. But I am getting so I like to sleep late. Tell </a:t>
            </a:r>
          </a:p>
          <a:p>
            <a:r>
              <a:rPr lang="en-US" dirty="0" smtClean="0"/>
              <a:t>Walt and Elmer all you do before breakfast is smooth your </a:t>
            </a:r>
          </a:p>
          <a:p>
            <a:r>
              <a:rPr lang="en-US" dirty="0" smtClean="0"/>
              <a:t>cot, and shine some things. No hogs to slop, feed to pitch, </a:t>
            </a:r>
          </a:p>
          <a:p>
            <a:r>
              <a:rPr lang="en-US" dirty="0" smtClean="0"/>
              <a:t>mash to mix, wood to split, fire to lay. Practically nothing. </a:t>
            </a:r>
          </a:p>
          <a:p>
            <a:endParaRPr lang="en-US" dirty="0" smtClean="0"/>
          </a:p>
          <a:p>
            <a:r>
              <a:rPr lang="en-US" dirty="0" smtClean="0"/>
              <a:t>Men got to shave but it is not so bad, there’s warm water. </a:t>
            </a:r>
          </a:p>
          <a:p>
            <a:r>
              <a:rPr lang="en-US" dirty="0" smtClean="0"/>
              <a:t>Breakfast is strong on trimmings like fruit juice, cereal, </a:t>
            </a:r>
          </a:p>
          <a:p>
            <a:r>
              <a:rPr lang="en-US" dirty="0" smtClean="0"/>
              <a:t>eggs, bacon, etc., but kind of weak on chops, potatoes, </a:t>
            </a:r>
          </a:p>
          <a:p>
            <a:r>
              <a:rPr lang="en-US" dirty="0" smtClean="0"/>
              <a:t>ham, steak, fried eggplant, pie and other regular food, but </a:t>
            </a:r>
          </a:p>
          <a:p>
            <a:r>
              <a:rPr lang="en-US" dirty="0" smtClean="0"/>
              <a:t>tell Walt and Elmer you can always sit by the two city boys </a:t>
            </a:r>
          </a:p>
          <a:p>
            <a:r>
              <a:rPr lang="en-US" dirty="0" smtClean="0"/>
              <a:t>that live on coffee. Their food, plus yours, holds you until </a:t>
            </a:r>
          </a:p>
          <a:p>
            <a:r>
              <a:rPr lang="en-US" dirty="0" smtClean="0"/>
              <a:t>noon when you get fed again. It’s no wonder these city </a:t>
            </a:r>
          </a:p>
          <a:p>
            <a:r>
              <a:rPr lang="en-US" dirty="0" smtClean="0"/>
              <a:t>boys can’t walk much. </a:t>
            </a:r>
          </a:p>
          <a:p>
            <a:endParaRPr lang="en-US" dirty="0" smtClean="0"/>
          </a:p>
          <a:p>
            <a:r>
              <a:rPr lang="en-US" dirty="0" smtClean="0"/>
              <a:t>We go on ’route marches,’ which the platoon sergeant says </a:t>
            </a:r>
          </a:p>
          <a:p>
            <a:r>
              <a:rPr lang="en-US" dirty="0" smtClean="0"/>
              <a:t>are long walks to harden us. If he thinks so, it’s not my </a:t>
            </a:r>
          </a:p>
          <a:p>
            <a:r>
              <a:rPr lang="en-US" dirty="0" smtClean="0"/>
              <a:t>place to tell him different. A ’route march’ is about as far </a:t>
            </a:r>
          </a:p>
          <a:p>
            <a:r>
              <a:rPr lang="en-US" dirty="0" smtClean="0"/>
              <a:t>as to our mailbox at home. Then the city guys get sore </a:t>
            </a:r>
          </a:p>
          <a:p>
            <a:r>
              <a:rPr lang="en-US" dirty="0" smtClean="0"/>
              <a:t>feet and we all ride back in trucks. </a:t>
            </a:r>
          </a:p>
          <a:p>
            <a:endParaRPr lang="en-US" dirty="0" smtClean="0"/>
          </a:p>
          <a:p>
            <a:r>
              <a:rPr lang="en-US" dirty="0" smtClean="0"/>
              <a:t>The sergeant is like a school teacher. He nags a lot. </a:t>
            </a:r>
          </a:p>
          <a:p>
            <a:r>
              <a:rPr lang="en-US" dirty="0" smtClean="0"/>
              <a:t>The Captain is like the school board. Majors and colonels </a:t>
            </a:r>
          </a:p>
          <a:p>
            <a:r>
              <a:rPr lang="en-US" dirty="0" smtClean="0"/>
              <a:t>just ride around and frown. They don’t bother you none. </a:t>
            </a:r>
          </a:p>
          <a:p>
            <a:endParaRPr lang="en-US" dirty="0" smtClean="0"/>
          </a:p>
          <a:p>
            <a:r>
              <a:rPr lang="en-US" dirty="0" smtClean="0"/>
              <a:t>This next will kill Walt and Elmer with laughing. I keep </a:t>
            </a:r>
          </a:p>
          <a:p>
            <a:r>
              <a:rPr lang="en-US" dirty="0" smtClean="0"/>
              <a:t>getting medals for shooting. I don’t know why. The bulls-</a:t>
            </a:r>
          </a:p>
          <a:p>
            <a:r>
              <a:rPr lang="en-US" dirty="0" smtClean="0"/>
              <a:t>eye is near as big as a chipmunk head and don’t move, </a:t>
            </a:r>
          </a:p>
          <a:p>
            <a:r>
              <a:rPr lang="en-US" dirty="0" smtClean="0"/>
              <a:t>and it </a:t>
            </a:r>
            <a:r>
              <a:rPr lang="en-US" dirty="0" err="1" smtClean="0"/>
              <a:t>ain’t</a:t>
            </a:r>
            <a:r>
              <a:rPr lang="en-US" dirty="0" smtClean="0"/>
              <a:t> shooting at you like the </a:t>
            </a:r>
            <a:r>
              <a:rPr lang="en-US" dirty="0" err="1" smtClean="0"/>
              <a:t>Higgett</a:t>
            </a:r>
            <a:r>
              <a:rPr lang="en-US" dirty="0" smtClean="0"/>
              <a:t> boys at home. </a:t>
            </a:r>
          </a:p>
          <a:p>
            <a:r>
              <a:rPr lang="en-US" dirty="0" smtClean="0"/>
              <a:t>All you got to do is lie there all comfortable and hit it. You </a:t>
            </a:r>
          </a:p>
          <a:p>
            <a:r>
              <a:rPr lang="en-US" dirty="0" smtClean="0"/>
              <a:t>don’t even load your own cartridges. They come in boxes. </a:t>
            </a:r>
          </a:p>
          <a:p>
            <a:endParaRPr lang="en-US" dirty="0" smtClean="0"/>
          </a:p>
          <a:p>
            <a:r>
              <a:rPr lang="en-US" dirty="0" smtClean="0"/>
              <a:t>Then we have what they call hand-to-hand combat training. </a:t>
            </a:r>
          </a:p>
          <a:p>
            <a:r>
              <a:rPr lang="en-US" dirty="0" smtClean="0"/>
              <a:t>You get to wrestle with them city boys. I have to be real </a:t>
            </a:r>
          </a:p>
          <a:p>
            <a:r>
              <a:rPr lang="en-US" dirty="0" smtClean="0"/>
              <a:t>careful though, they break real easy. It </a:t>
            </a:r>
            <a:r>
              <a:rPr lang="en-US" dirty="0" err="1" smtClean="0"/>
              <a:t>ain’t</a:t>
            </a:r>
            <a:r>
              <a:rPr lang="en-US" dirty="0" smtClean="0"/>
              <a:t> like fighting </a:t>
            </a:r>
          </a:p>
          <a:p>
            <a:r>
              <a:rPr lang="en-US" dirty="0" smtClean="0"/>
              <a:t>with that ole bull at home. I’m about the best they got in </a:t>
            </a:r>
          </a:p>
          <a:p>
            <a:r>
              <a:rPr lang="en-US" dirty="0" smtClean="0"/>
              <a:t>this except for that Tug Jordan from over in Silver Lake. I </a:t>
            </a:r>
          </a:p>
          <a:p>
            <a:r>
              <a:rPr lang="en-US" dirty="0" smtClean="0"/>
              <a:t>only beat him once. He joined up the same time as me, </a:t>
            </a:r>
          </a:p>
          <a:p>
            <a:r>
              <a:rPr lang="en-US" dirty="0" smtClean="0"/>
              <a:t>but I’m only 5’6’ and 130 pounds and he’s 6’8’ and near </a:t>
            </a:r>
          </a:p>
          <a:p>
            <a:r>
              <a:rPr lang="en-US" dirty="0" smtClean="0"/>
              <a:t>300 pounds dry. </a:t>
            </a:r>
          </a:p>
          <a:p>
            <a:endParaRPr lang="en-US" dirty="0" smtClean="0"/>
          </a:p>
          <a:p>
            <a:r>
              <a:rPr lang="en-US" dirty="0" smtClean="0"/>
              <a:t>Be sure to tell Walt and Elmer to hurry and join before </a:t>
            </a:r>
          </a:p>
          <a:p>
            <a:r>
              <a:rPr lang="en-US" dirty="0" smtClean="0"/>
              <a:t>other fellers get onto this setup and come stampeding in. </a:t>
            </a:r>
          </a:p>
          <a:p>
            <a:endParaRPr lang="en-US" dirty="0" smtClean="0"/>
          </a:p>
          <a:p>
            <a:r>
              <a:rPr lang="en-US" dirty="0" smtClean="0"/>
              <a:t>Your loving daughter, </a:t>
            </a:r>
          </a:p>
          <a:p>
            <a:endParaRPr lang="en-US" dirty="0" smtClean="0"/>
          </a:p>
          <a:p>
            <a:r>
              <a:rPr lang="en-US" dirty="0" smtClean="0"/>
              <a:t>Alice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916136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err="1" smtClean="0"/>
              <a:t>Pistis</a:t>
            </a:r>
            <a:r>
              <a:rPr lang="en-US" b="0" baseline="0" dirty="0" smtClean="0"/>
              <a:t> is the Greek word translated “faith” in Romans 1:8. It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also means trust, confidence; the state of believing on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basis of the reliability of the one trusted.</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The great tightrope walker, </a:t>
            </a:r>
            <a:r>
              <a:rPr lang="en-US" dirty="0" err="1" smtClean="0"/>
              <a:t>Blondin</a:t>
            </a:r>
            <a:r>
              <a:rPr lang="en-US" dirty="0" smtClean="0"/>
              <a:t> once walked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tightrope stretched across Niagara Falls.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he took hold of a wheelbarrow and asked</a:t>
            </a:r>
            <a:r>
              <a:rPr lang="en-US" baseline="0" dirty="0" smtClean="0"/>
              <a:t> a bystander,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“Do you believe I can push this wheelbarrow across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Falls.”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“Yes, I do!” the man replied.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“Good,” said </a:t>
            </a:r>
            <a:r>
              <a:rPr lang="en-US" baseline="0" dirty="0" err="1" smtClean="0"/>
              <a:t>Blondin</a:t>
            </a:r>
            <a:r>
              <a:rPr lang="en-US" baseline="0" dirty="0" smtClean="0"/>
              <a:t>, “Hop in the wheelbarrow.”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Belief is not exactly the same thing as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James 2:19 tells us “</a:t>
            </a:r>
            <a:r>
              <a:rPr lang="en-US" sz="1200" dirty="0" smtClean="0"/>
              <a:t>You believe that there is one God. </a:t>
            </a:r>
          </a:p>
          <a:p>
            <a:r>
              <a:rPr lang="en-US" sz="1200" dirty="0" smtClean="0"/>
              <a:t>Good! Even the demons believe that—and shudder.”</a:t>
            </a:r>
            <a:r>
              <a:rPr lang="en-US" dirty="0" smtClean="0"/>
              <a:t> </a:t>
            </a:r>
          </a:p>
          <a:p>
            <a:endParaRPr lang="en-US" dirty="0" smtClean="0"/>
          </a:p>
          <a:p>
            <a:r>
              <a:rPr lang="en-US" dirty="0" smtClean="0"/>
              <a:t>Belief is necessary for faith, but it’s not all there is to </a:t>
            </a:r>
          </a:p>
          <a:p>
            <a:r>
              <a:rPr lang="en-US" dirty="0" smtClean="0"/>
              <a:t>faith. Faith also requires trust.</a:t>
            </a:r>
          </a:p>
          <a:p>
            <a:endParaRPr lang="en-US" dirty="0" smtClean="0"/>
          </a:p>
          <a:p>
            <a:r>
              <a:rPr lang="en-US" b="1" dirty="0" err="1" smtClean="0"/>
              <a:t>ILLUS</a:t>
            </a:r>
            <a:r>
              <a:rPr lang="en-US" b="1" dirty="0" smtClean="0"/>
              <a:t>:</a:t>
            </a:r>
            <a:r>
              <a:rPr lang="en-US" dirty="0" smtClean="0"/>
              <a:t> A missionary to a tribe in Africa couldn’t find</a:t>
            </a:r>
          </a:p>
          <a:p>
            <a:r>
              <a:rPr lang="en-US" dirty="0" smtClean="0"/>
              <a:t>a word in that tribe’s language which adequately defined</a:t>
            </a:r>
          </a:p>
          <a:p>
            <a:r>
              <a:rPr lang="en-US" dirty="0" smtClean="0"/>
              <a:t>faith and belief.</a:t>
            </a:r>
          </a:p>
          <a:p>
            <a:endParaRPr lang="en-US" dirty="0" smtClean="0"/>
          </a:p>
          <a:p>
            <a:r>
              <a:rPr lang="en-US" dirty="0" smtClean="0"/>
              <a:t>So, he translated Acts 16:31 as “Lean your whole </a:t>
            </a:r>
          </a:p>
          <a:p>
            <a:r>
              <a:rPr lang="en-US" dirty="0" smtClean="0"/>
              <a:t>weight on the Lord Jesus Christ</a:t>
            </a:r>
            <a:r>
              <a:rPr lang="en-US" baseline="0" dirty="0" smtClean="0"/>
              <a:t> and you will be</a:t>
            </a:r>
          </a:p>
          <a:p>
            <a:r>
              <a:rPr lang="en-US" baseline="0" dirty="0" smtClean="0"/>
              <a:t>saved.”</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1562321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a:t>
            </a:r>
            <a:r>
              <a:rPr lang="en-US" baseline="0" dirty="0" smtClean="0"/>
              <a:t> that it’s God’s grace which actually does the saving,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 our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 channels His grace through our faith to accomplish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our salvation.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can’t work up faith on our own: It too is a gift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Hebrews 12:2 tells us that it is Jesus who is both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author and the </a:t>
            </a:r>
            <a:r>
              <a:rPr lang="en-US" baseline="0" dirty="0" err="1" smtClean="0"/>
              <a:t>perfecter</a:t>
            </a:r>
            <a:r>
              <a:rPr lang="en-US" baseline="0" dirty="0" smtClean="0"/>
              <a:t> of our faith.</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550613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1:8-15</a:t>
            </a:r>
            <a:r>
              <a:rPr lang="en-US" sz="3600" dirty="0" smtClean="0"/>
              <a:t/>
            </a:r>
            <a:br>
              <a:rPr lang="en-US" sz="3600" dirty="0" smtClean="0"/>
            </a:br>
            <a:r>
              <a:rPr lang="en-US" sz="3600" dirty="0" smtClean="0"/>
              <a:t>---</a:t>
            </a:r>
            <a:br>
              <a:rPr lang="en-US" sz="3600" dirty="0" smtClean="0"/>
            </a:br>
            <a:r>
              <a:rPr lang="en-US" sz="3600" dirty="0" smtClean="0"/>
              <a:t>Paul’s Longing to Visit Rome</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sz="2000" dirty="0" smtClean="0"/>
              <a:t>	</a:t>
            </a:r>
            <a:r>
              <a:rPr lang="en-US" sz="2000" dirty="0"/>
              <a:t>	</a:t>
            </a:r>
            <a:r>
              <a:rPr lang="el-GR" dirty="0"/>
              <a:t>πίστις</a:t>
            </a:r>
          </a:p>
          <a:p>
            <a:pPr marL="0" indent="0">
              <a:buNone/>
            </a:pPr>
            <a:r>
              <a:rPr lang="el-GR" dirty="0"/>
              <a:t>		</a:t>
            </a:r>
            <a:r>
              <a:rPr lang="en-US" dirty="0"/>
              <a:t>(</a:t>
            </a:r>
            <a:r>
              <a:rPr lang="en-US" dirty="0" err="1"/>
              <a:t>pistis</a:t>
            </a:r>
            <a:r>
              <a:rPr lang="en-US" dirty="0" smtClean="0"/>
              <a:t>)</a:t>
            </a:r>
          </a:p>
          <a:p>
            <a:pPr marL="0" indent="0">
              <a:buNone/>
            </a:pPr>
            <a:endParaRPr lang="en-US" baseline="30000" dirty="0"/>
          </a:p>
          <a:p>
            <a:pPr marL="0" indent="0">
              <a:buNone/>
            </a:pPr>
            <a:endParaRPr lang="en-US" baseline="30000" dirty="0"/>
          </a:p>
          <a:p>
            <a:pPr marL="0" indent="0">
              <a:buNone/>
            </a:pPr>
            <a:r>
              <a:rPr lang="en-US" baseline="30000" dirty="0" smtClean="0"/>
              <a:t>2 </a:t>
            </a:r>
            <a:r>
              <a:rPr lang="en-US" dirty="0"/>
              <a:t>I would like to learn just one thing from you: Did you receive the Spirit by observing the law, or by believing what you heard</a:t>
            </a:r>
            <a:r>
              <a:rPr lang="en-US" dirty="0" smtClean="0"/>
              <a:t>?</a:t>
            </a:r>
            <a:endParaRPr lang="en-US" dirty="0"/>
          </a:p>
        </p:txBody>
      </p:sp>
      <p:sp>
        <p:nvSpPr>
          <p:cNvPr id="4" name="Oval 3"/>
          <p:cNvSpPr/>
          <p:nvPr/>
        </p:nvSpPr>
        <p:spPr>
          <a:xfrm>
            <a:off x="1939895" y="1991170"/>
            <a:ext cx="1922803" cy="13844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18602" y="5024927"/>
            <a:ext cx="1606609" cy="478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221907" y="3375588"/>
            <a:ext cx="679390" cy="16493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072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1:15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For this reason, ever since </a:t>
            </a:r>
            <a:r>
              <a:rPr lang="en-US" b="1" dirty="0">
                <a:solidFill>
                  <a:schemeClr val="accent6">
                    <a:lumMod val="75000"/>
                  </a:schemeClr>
                </a:solidFill>
              </a:rPr>
              <a:t>I heard about your faith</a:t>
            </a:r>
            <a:r>
              <a:rPr lang="en-US" dirty="0"/>
              <a:t> in the Lord Jesus and your love for all the saints,</a:t>
            </a:r>
          </a:p>
          <a:p>
            <a:pPr marL="0" indent="0">
              <a:buNone/>
            </a:pPr>
            <a:endParaRPr lang="en-US" dirty="0"/>
          </a:p>
        </p:txBody>
      </p:sp>
    </p:spTree>
    <p:extLst>
      <p:ext uri="{BB962C8B-B14F-4D97-AF65-F5344CB8AC3E}">
        <p14:creationId xmlns:p14="http://schemas.microsoft.com/office/powerpoint/2010/main" val="3960420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Cross-Reference 1 Thessalonians 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The Lord’s message rang out from you not only in Macedonia and Achaia—your </a:t>
            </a:r>
            <a:r>
              <a:rPr lang="en-US" b="1" dirty="0">
                <a:solidFill>
                  <a:schemeClr val="accent6">
                    <a:lumMod val="75000"/>
                  </a:schemeClr>
                </a:solidFill>
              </a:rPr>
              <a:t>faith</a:t>
            </a:r>
            <a:r>
              <a:rPr lang="en-US" dirty="0"/>
              <a:t> in God </a:t>
            </a:r>
            <a:r>
              <a:rPr lang="en-US" b="1" dirty="0">
                <a:solidFill>
                  <a:schemeClr val="accent6">
                    <a:lumMod val="75000"/>
                  </a:schemeClr>
                </a:solidFill>
              </a:rPr>
              <a:t>has become known everywhere</a:t>
            </a:r>
            <a:r>
              <a:rPr lang="en-US" dirty="0"/>
              <a:t>. Therefore we do not need to say anything about it,</a:t>
            </a:r>
          </a:p>
          <a:p>
            <a:pPr marL="457200" lvl="1" indent="0">
              <a:buNone/>
            </a:pPr>
            <a:endParaRPr lang="en-US" dirty="0"/>
          </a:p>
        </p:txBody>
      </p:sp>
    </p:spTree>
    <p:extLst>
      <p:ext uri="{BB962C8B-B14F-4D97-AF65-F5344CB8AC3E}">
        <p14:creationId xmlns:p14="http://schemas.microsoft.com/office/powerpoint/2010/main" val="1311843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Tree>
    <p:extLst>
      <p:ext uri="{BB962C8B-B14F-4D97-AF65-F5344CB8AC3E}">
        <p14:creationId xmlns:p14="http://schemas.microsoft.com/office/powerpoint/2010/main" val="2576568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λατρεύω</a:t>
            </a:r>
          </a:p>
          <a:p>
            <a:pPr marL="0" indent="0">
              <a:buNone/>
            </a:pPr>
            <a:r>
              <a:rPr lang="el-GR" sz="4800" baseline="30000" dirty="0"/>
              <a:t>	</a:t>
            </a:r>
            <a:r>
              <a:rPr lang="el-GR" sz="4800" baseline="30000" dirty="0" smtClean="0"/>
              <a:t>			</a:t>
            </a:r>
            <a:r>
              <a:rPr lang="en-US" sz="4800" baseline="30000" dirty="0"/>
              <a:t>(</a:t>
            </a:r>
            <a:r>
              <a:rPr lang="en-US" sz="4800" baseline="30000" dirty="0" err="1"/>
              <a:t>latreuō</a:t>
            </a:r>
            <a:r>
              <a:rPr lang="en-US" sz="4800" baseline="30000" dirty="0"/>
              <a:t>)</a:t>
            </a:r>
            <a:endParaRPr lang="en-US" sz="3600" baseline="30000" dirty="0" smtClean="0"/>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4" name="Oval 3"/>
          <p:cNvSpPr/>
          <p:nvPr/>
        </p:nvSpPr>
        <p:spPr>
          <a:xfrm>
            <a:off x="3760150" y="2170632"/>
            <a:ext cx="2350093" cy="1572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22661" y="4153256"/>
            <a:ext cx="1025496" cy="4871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3435409" y="3512782"/>
            <a:ext cx="668904" cy="6404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4:10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a:t>	</a:t>
            </a:r>
            <a:r>
              <a:rPr lang="el-GR" dirty="0"/>
              <a:t>λατρεύω</a:t>
            </a:r>
          </a:p>
          <a:p>
            <a:pPr marL="0" indent="0">
              <a:buNone/>
            </a:pPr>
            <a:r>
              <a:rPr lang="el-GR" dirty="0"/>
              <a:t>	</a:t>
            </a:r>
            <a:r>
              <a:rPr lang="en-US" dirty="0"/>
              <a:t>(</a:t>
            </a:r>
            <a:r>
              <a:rPr lang="en-US" dirty="0" err="1"/>
              <a:t>latreuō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Jesus said to him, </a:t>
            </a:r>
            <a:r>
              <a:rPr lang="en-US" dirty="0">
                <a:solidFill>
                  <a:srgbClr val="FF0000"/>
                </a:solidFill>
              </a:rPr>
              <a:t>“Away from me, Satan! For it is written: ‘Worship the Lord your God, and serve him only.’”</a:t>
            </a:r>
            <a:r>
              <a:rPr lang="en-US" dirty="0"/>
              <a:t> </a:t>
            </a:r>
          </a:p>
        </p:txBody>
      </p:sp>
      <p:sp>
        <p:nvSpPr>
          <p:cNvPr id="4" name="Oval 3"/>
          <p:cNvSpPr/>
          <p:nvPr/>
        </p:nvSpPr>
        <p:spPr>
          <a:xfrm>
            <a:off x="1025496" y="1837346"/>
            <a:ext cx="2350093" cy="15724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52928" y="4973653"/>
            <a:ext cx="1068224" cy="5811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4"/>
          </p:cNvCxnSpPr>
          <p:nvPr/>
        </p:nvCxnSpPr>
        <p:spPr>
          <a:xfrm flipV="1">
            <a:off x="987040" y="3409772"/>
            <a:ext cx="1213503" cy="156388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543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πνεῦμα</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pneuma</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7" name="Oval 6"/>
          <p:cNvSpPr/>
          <p:nvPr/>
        </p:nvSpPr>
        <p:spPr>
          <a:xfrm>
            <a:off x="3785787" y="2196269"/>
            <a:ext cx="2298819" cy="152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366759" y="4178893"/>
            <a:ext cx="2050991"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7" idx="5"/>
          </p:cNvCxnSpPr>
          <p:nvPr/>
        </p:nvCxnSpPr>
        <p:spPr>
          <a:xfrm flipH="1" flipV="1">
            <a:off x="5747952" y="3501947"/>
            <a:ext cx="644303" cy="67694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0161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πνεῦμα</a:t>
            </a:r>
            <a:endParaRPr lang="en-US" dirty="0"/>
          </a:p>
          <a:p>
            <a:pPr marL="0" indent="0">
              <a:buNone/>
            </a:pPr>
            <a:r>
              <a:rPr lang="en-US" dirty="0"/>
              <a:t>				(</a:t>
            </a:r>
            <a:r>
              <a:rPr lang="en-US" dirty="0" err="1"/>
              <a:t>pneuma</a:t>
            </a:r>
            <a:r>
              <a:rPr lang="en-US" dirty="0"/>
              <a:t>)</a:t>
            </a:r>
          </a:p>
          <a:p>
            <a:pPr marL="0" indent="0">
              <a:buNone/>
            </a:pPr>
            <a:endParaRPr lang="en-US" baseline="30000" dirty="0"/>
          </a:p>
          <a:p>
            <a:pPr marL="0" indent="0">
              <a:buNone/>
            </a:pPr>
            <a:r>
              <a:rPr lang="en-US" baseline="30000" dirty="0" smtClean="0"/>
              <a:t>5 </a:t>
            </a:r>
            <a:r>
              <a:rPr lang="en-US" dirty="0"/>
              <a:t>For though I am absent from you in body, I am present with you in spirit and delight to see how orderly you are and how firm your faith in Christ is. </a:t>
            </a:r>
          </a:p>
        </p:txBody>
      </p:sp>
      <p:sp>
        <p:nvSpPr>
          <p:cNvPr id="4" name="Oval 3"/>
          <p:cNvSpPr/>
          <p:nvPr/>
        </p:nvSpPr>
        <p:spPr>
          <a:xfrm>
            <a:off x="3785787" y="1871529"/>
            <a:ext cx="2298819" cy="152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94333" y="4187439"/>
            <a:ext cx="940037"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264352" y="3401226"/>
            <a:ext cx="670845" cy="78621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715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εὐαγγέλιον</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euangelion</a:t>
            </a:r>
            <a:r>
              <a:rPr lang="en-US" sz="4800" baseline="30000" dirty="0" smtClean="0"/>
              <a:t>)</a:t>
            </a:r>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4" name="Oval 3"/>
          <p:cNvSpPr/>
          <p:nvPr/>
        </p:nvSpPr>
        <p:spPr>
          <a:xfrm>
            <a:off x="2879933" y="2127903"/>
            <a:ext cx="2794474" cy="16835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2748" y="4648912"/>
            <a:ext cx="3520867"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273182" y="3564878"/>
            <a:ext cx="1015992" cy="108403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2347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16:15</a:t>
            </a:r>
            <a:endParaRPr lang="en-US" dirty="0"/>
          </a:p>
        </p:txBody>
      </p:sp>
      <p:sp>
        <p:nvSpPr>
          <p:cNvPr id="3" name="Content Placeholder 2"/>
          <p:cNvSpPr>
            <a:spLocks noGrp="1"/>
          </p:cNvSpPr>
          <p:nvPr>
            <p:ph idx="1"/>
          </p:nvPr>
        </p:nvSpPr>
        <p:spPr/>
        <p:txBody>
          <a:bodyPr>
            <a:normAutofit/>
          </a:bodyPr>
          <a:lstStyle/>
          <a:p>
            <a:pPr marL="0" indent="0">
              <a:buNone/>
            </a:pPr>
            <a:endParaRPr lang="en-US" sz="2000" baseline="30000" dirty="0" smtClean="0"/>
          </a:p>
          <a:p>
            <a:pPr marL="0" indent="0">
              <a:buNone/>
            </a:pPr>
            <a:r>
              <a:rPr lang="en-US" sz="2000" baseline="30000" dirty="0" smtClean="0"/>
              <a:t>	</a:t>
            </a:r>
            <a:r>
              <a:rPr lang="en-US" sz="2000" baseline="30000" dirty="0"/>
              <a:t>		</a:t>
            </a:r>
            <a:r>
              <a:rPr lang="el-GR" dirty="0"/>
              <a:t>εὐαγγέλιον</a:t>
            </a:r>
            <a:endParaRPr lang="en-US" dirty="0"/>
          </a:p>
          <a:p>
            <a:pPr marL="0" indent="0">
              <a:buNone/>
            </a:pPr>
            <a:r>
              <a:rPr lang="en-US" dirty="0"/>
              <a:t>			(</a:t>
            </a:r>
            <a:r>
              <a:rPr lang="en-US" dirty="0" err="1"/>
              <a:t>euangelion</a:t>
            </a:r>
            <a:r>
              <a:rPr lang="en-US" dirty="0"/>
              <a:t>)</a:t>
            </a:r>
          </a:p>
          <a:p>
            <a:pPr marL="0" indent="0">
              <a:buNone/>
            </a:pPr>
            <a:endParaRPr lang="en-US" dirty="0" smtClean="0"/>
          </a:p>
          <a:p>
            <a:pPr marL="0" indent="0">
              <a:buNone/>
            </a:pPr>
            <a:endParaRPr lang="en-US" dirty="0"/>
          </a:p>
          <a:p>
            <a:pPr marL="0" indent="0">
              <a:buNone/>
            </a:pPr>
            <a:r>
              <a:rPr lang="en-US" baseline="30000" dirty="0"/>
              <a:t>15 </a:t>
            </a:r>
            <a:r>
              <a:rPr lang="en-US" dirty="0"/>
              <a:t>He said to them, </a:t>
            </a:r>
            <a:r>
              <a:rPr lang="en-US" dirty="0">
                <a:solidFill>
                  <a:srgbClr val="FF0000"/>
                </a:solidFill>
              </a:rPr>
              <a:t>“Go into all the world and preach the good news to all creation</a:t>
            </a:r>
            <a:r>
              <a:rPr lang="en-US" dirty="0" smtClean="0">
                <a:solidFill>
                  <a:srgbClr val="FF0000"/>
                </a:solidFill>
              </a:rPr>
              <a:t>.</a:t>
            </a:r>
            <a:endParaRPr lang="en-US" dirty="0">
              <a:solidFill>
                <a:srgbClr val="FF0000"/>
              </a:solidFill>
            </a:endParaRPr>
          </a:p>
        </p:txBody>
      </p:sp>
      <p:sp>
        <p:nvSpPr>
          <p:cNvPr id="4" name="Oval 3"/>
          <p:cNvSpPr/>
          <p:nvPr/>
        </p:nvSpPr>
        <p:spPr>
          <a:xfrm>
            <a:off x="2888479" y="1786071"/>
            <a:ext cx="2794474" cy="168352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50093" y="4819828"/>
            <a:ext cx="1905713"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302950" y="3469592"/>
            <a:ext cx="982766" cy="135023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03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l="40148" r="40148"/>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2125" y="1076325"/>
            <a:ext cx="5619750" cy="47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477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μάρτυς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martus</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4" name="Oval 3"/>
          <p:cNvSpPr/>
          <p:nvPr/>
        </p:nvSpPr>
        <p:spPr>
          <a:xfrm>
            <a:off x="4785645" y="2256090"/>
            <a:ext cx="1956987" cy="14442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734087" y="4546363"/>
            <a:ext cx="1418602" cy="6580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endCxn id="4" idx="5"/>
          </p:cNvCxnSpPr>
          <p:nvPr/>
        </p:nvCxnSpPr>
        <p:spPr>
          <a:xfrm flipH="1" flipV="1">
            <a:off x="6456038" y="3488825"/>
            <a:ext cx="987349" cy="104044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955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2:10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baseline="30000" dirty="0"/>
              <a:t>				</a:t>
            </a:r>
            <a:r>
              <a:rPr lang="el-GR" dirty="0"/>
              <a:t>μάρτυς</a:t>
            </a:r>
            <a:endParaRPr lang="en-US" dirty="0"/>
          </a:p>
          <a:p>
            <a:pPr marL="0" indent="0">
              <a:buNone/>
            </a:pPr>
            <a:r>
              <a:rPr lang="en-US" dirty="0"/>
              <a:t>				(</a:t>
            </a:r>
            <a:r>
              <a:rPr lang="en-US" dirty="0" err="1"/>
              <a:t>martus</a:t>
            </a:r>
            <a:r>
              <a:rPr lang="en-US" dirty="0"/>
              <a:t>)</a:t>
            </a:r>
          </a:p>
          <a:p>
            <a:pPr marL="0" indent="0">
              <a:buNone/>
            </a:pPr>
            <a:endParaRPr lang="en-US" baseline="30000" dirty="0"/>
          </a:p>
          <a:p>
            <a:pPr marL="0" indent="0">
              <a:buNone/>
            </a:pPr>
            <a:endParaRPr lang="en-US" baseline="30000" dirty="0"/>
          </a:p>
          <a:p>
            <a:pPr marL="0" indent="0">
              <a:buNone/>
            </a:pPr>
            <a:r>
              <a:rPr lang="en-US" baseline="30000" dirty="0" smtClean="0"/>
              <a:t>10 </a:t>
            </a:r>
            <a:r>
              <a:rPr lang="en-US" dirty="0"/>
              <a:t>You are witnesses, and so is God, of how holy, righteous and blameless we were among you who believed</a:t>
            </a:r>
            <a:r>
              <a:rPr lang="en-US" dirty="0" smtClean="0"/>
              <a:t>.</a:t>
            </a:r>
            <a:endParaRPr lang="en-US" dirty="0"/>
          </a:p>
        </p:txBody>
      </p:sp>
      <p:sp>
        <p:nvSpPr>
          <p:cNvPr id="4" name="Oval 3"/>
          <p:cNvSpPr/>
          <p:nvPr/>
        </p:nvSpPr>
        <p:spPr>
          <a:xfrm>
            <a:off x="3922520" y="1956988"/>
            <a:ext cx="1956987" cy="14442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62086" y="4059252"/>
            <a:ext cx="1700613" cy="4358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3012393" y="3189723"/>
            <a:ext cx="1196721" cy="8695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1058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ἀδιαλείπτως</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adialeiptōs</a:t>
            </a:r>
            <a:r>
              <a:rPr lang="en-US" sz="4800" baseline="30000" dirty="0" smtClean="0"/>
              <a:t>)</a:t>
            </a:r>
            <a:endParaRPr lang="en-US" sz="3600" baseline="30000" dirty="0" smtClean="0"/>
          </a:p>
          <a:p>
            <a:pPr marL="0" indent="0">
              <a:buNone/>
            </a:pPr>
            <a:endParaRPr lang="en-US" sz="3600" baseline="30000" dirty="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4" name="Oval 3"/>
          <p:cNvSpPr/>
          <p:nvPr/>
        </p:nvSpPr>
        <p:spPr>
          <a:xfrm>
            <a:off x="2785929" y="2033899"/>
            <a:ext cx="3076486" cy="17347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316052" y="5042019"/>
            <a:ext cx="1820255" cy="6494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226180" y="3514640"/>
            <a:ext cx="1010290" cy="15273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56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baseline="30000" dirty="0"/>
              <a:t>			</a:t>
            </a:r>
            <a:r>
              <a:rPr lang="el-GR" dirty="0"/>
              <a:t>ἀδιαλείπτως</a:t>
            </a:r>
            <a:endParaRPr lang="en-US" dirty="0"/>
          </a:p>
          <a:p>
            <a:pPr marL="0" indent="0">
              <a:buNone/>
            </a:pPr>
            <a:r>
              <a:rPr lang="en-US" dirty="0"/>
              <a:t>			(</a:t>
            </a:r>
            <a:r>
              <a:rPr lang="en-US" dirty="0" err="1"/>
              <a:t>adialeiptōs</a:t>
            </a:r>
            <a:r>
              <a:rPr lang="en-US" dirty="0"/>
              <a:t>)</a:t>
            </a:r>
            <a:endParaRPr lang="en-US" sz="2000" dirty="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 </a:t>
            </a:r>
            <a:r>
              <a:rPr lang="en-US" dirty="0"/>
              <a:t>pray continually</a:t>
            </a:r>
          </a:p>
        </p:txBody>
      </p:sp>
      <p:sp>
        <p:nvSpPr>
          <p:cNvPr id="4" name="Oval 3"/>
          <p:cNvSpPr/>
          <p:nvPr/>
        </p:nvSpPr>
        <p:spPr>
          <a:xfrm>
            <a:off x="2768838" y="1786071"/>
            <a:ext cx="3076486" cy="17347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2248" y="4418176"/>
            <a:ext cx="1974078" cy="5042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619287" y="3520867"/>
            <a:ext cx="1687794" cy="89730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9514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1:9</a:t>
            </a:r>
            <a:endParaRPr lang="en-US" dirty="0"/>
          </a:p>
        </p:txBody>
      </p:sp>
      <p:sp>
        <p:nvSpPr>
          <p:cNvPr id="3" name="Content Placeholder 2"/>
          <p:cNvSpPr>
            <a:spLocks noGrp="1"/>
          </p:cNvSpPr>
          <p:nvPr>
            <p:ph idx="1"/>
          </p:nvPr>
        </p:nvSpPr>
        <p:spPr>
          <a:xfrm>
            <a:off x="457200" y="1560443"/>
            <a:ext cx="8229600" cy="4525963"/>
          </a:xfrm>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ποιέω μνεία</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poieō</a:t>
            </a:r>
            <a:r>
              <a:rPr lang="en-US" sz="4800" baseline="30000" dirty="0"/>
              <a:t> </a:t>
            </a:r>
            <a:r>
              <a:rPr lang="en-US" sz="4800" baseline="30000" dirty="0" err="1" smtClean="0"/>
              <a:t>mneia</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a:p>
            <a:endParaRPr lang="en-US" dirty="0"/>
          </a:p>
        </p:txBody>
      </p:sp>
      <p:sp>
        <p:nvSpPr>
          <p:cNvPr id="4" name="Oval 3"/>
          <p:cNvSpPr/>
          <p:nvPr/>
        </p:nvSpPr>
        <p:spPr>
          <a:xfrm>
            <a:off x="2811566" y="2144994"/>
            <a:ext cx="3144853" cy="16749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298677" y="5042018"/>
            <a:ext cx="1862983" cy="6494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4230168" y="3837062"/>
            <a:ext cx="136733" cy="118786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656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Philemon 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baseline="30000" dirty="0"/>
              <a:t>			</a:t>
            </a:r>
            <a:r>
              <a:rPr lang="el-GR" dirty="0"/>
              <a:t>ποιέω μνεία</a:t>
            </a:r>
            <a:endParaRPr lang="en-US" dirty="0"/>
          </a:p>
          <a:p>
            <a:pPr marL="0" indent="0">
              <a:buNone/>
            </a:pPr>
            <a:r>
              <a:rPr lang="en-US" dirty="0"/>
              <a:t>			(</a:t>
            </a:r>
            <a:r>
              <a:rPr lang="en-US" dirty="0" err="1"/>
              <a:t>poieō</a:t>
            </a:r>
            <a:r>
              <a:rPr lang="en-US" dirty="0"/>
              <a:t> </a:t>
            </a:r>
            <a:r>
              <a:rPr lang="en-US" dirty="0" err="1"/>
              <a:t>mneia</a:t>
            </a:r>
            <a:r>
              <a:rPr lang="en-US" dirty="0"/>
              <a:t>)</a:t>
            </a:r>
            <a:endParaRPr lang="en-US" sz="2000" dirty="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 </a:t>
            </a:r>
            <a:r>
              <a:rPr lang="en-US" dirty="0"/>
              <a:t>I always thank my God as I remember you in my prayers</a:t>
            </a:r>
            <a:r>
              <a:rPr lang="en-US" dirty="0" smtClean="0"/>
              <a:t>,</a:t>
            </a:r>
            <a:endParaRPr lang="en-US" dirty="0"/>
          </a:p>
        </p:txBody>
      </p:sp>
      <p:sp>
        <p:nvSpPr>
          <p:cNvPr id="4" name="Oval 3"/>
          <p:cNvSpPr/>
          <p:nvPr/>
        </p:nvSpPr>
        <p:spPr>
          <a:xfrm>
            <a:off x="2785929" y="1922803"/>
            <a:ext cx="3144853" cy="16749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53114" y="4443813"/>
            <a:ext cx="1828800"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470229" y="3352484"/>
            <a:ext cx="597285" cy="10913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652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1:3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 </a:t>
            </a:r>
            <a:r>
              <a:rPr lang="en-US" dirty="0"/>
              <a:t>I thank God, whom I serve, as my forefathers did, with a clear conscience, as </a:t>
            </a:r>
            <a:r>
              <a:rPr lang="en-US" b="1" dirty="0">
                <a:solidFill>
                  <a:schemeClr val="accent6">
                    <a:lumMod val="75000"/>
                  </a:schemeClr>
                </a:solidFill>
              </a:rPr>
              <a:t>night and day I constantly remember you in my prayers</a:t>
            </a:r>
            <a:r>
              <a:rPr lang="en-US" dirty="0"/>
              <a:t>.</a:t>
            </a:r>
          </a:p>
          <a:p>
            <a:pPr marL="0" indent="0">
              <a:buNone/>
            </a:pPr>
            <a:endParaRPr lang="en-US" dirty="0"/>
          </a:p>
        </p:txBody>
      </p:sp>
    </p:spTree>
    <p:extLst>
      <p:ext uri="{BB962C8B-B14F-4D97-AF65-F5344CB8AC3E}">
        <p14:creationId xmlns:p14="http://schemas.microsoft.com/office/powerpoint/2010/main" val="14686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Philemon 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 </a:t>
            </a:r>
            <a:r>
              <a:rPr lang="en-US" dirty="0"/>
              <a:t>I </a:t>
            </a:r>
            <a:r>
              <a:rPr lang="en-US" b="1" dirty="0">
                <a:solidFill>
                  <a:schemeClr val="accent6">
                    <a:lumMod val="75000"/>
                  </a:schemeClr>
                </a:solidFill>
              </a:rPr>
              <a:t>always</a:t>
            </a:r>
            <a:r>
              <a:rPr lang="en-US" dirty="0"/>
              <a:t> thank my God as I </a:t>
            </a:r>
            <a:r>
              <a:rPr lang="en-US" b="1" dirty="0">
                <a:solidFill>
                  <a:schemeClr val="accent6">
                    <a:lumMod val="75000"/>
                  </a:schemeClr>
                </a:solidFill>
              </a:rPr>
              <a:t>remember you in my prayers</a:t>
            </a:r>
            <a:r>
              <a:rPr lang="en-US" dirty="0"/>
              <a:t>, </a:t>
            </a:r>
          </a:p>
        </p:txBody>
      </p:sp>
    </p:spTree>
    <p:extLst>
      <p:ext uri="{BB962C8B-B14F-4D97-AF65-F5344CB8AC3E}">
        <p14:creationId xmlns:p14="http://schemas.microsoft.com/office/powerpoint/2010/main" val="42533255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1:10</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p>
        </p:txBody>
      </p:sp>
    </p:spTree>
    <p:extLst>
      <p:ext uri="{BB962C8B-B14F-4D97-AF65-F5344CB8AC3E}">
        <p14:creationId xmlns:p14="http://schemas.microsoft.com/office/powerpoint/2010/main" val="2806180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1:10</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4800" baseline="30000" dirty="0" smtClean="0"/>
              <a:t>			</a:t>
            </a:r>
            <a:r>
              <a:rPr lang="el-GR" sz="4800" baseline="30000" dirty="0" smtClean="0"/>
              <a:t>προσευχή</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proseuchē</a:t>
            </a:r>
            <a:r>
              <a:rPr lang="en-US" sz="4800" baseline="30000" dirty="0"/>
              <a:t>)</a:t>
            </a:r>
            <a:endParaRPr lang="en-US" sz="4800" baseline="30000" dirty="0" smtClean="0"/>
          </a:p>
          <a:p>
            <a:pPr marL="0" indent="0">
              <a:buNone/>
            </a:pPr>
            <a:endParaRPr lang="en-US" sz="3600" baseline="30000" dirty="0" smtClean="0"/>
          </a:p>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p>
        </p:txBody>
      </p:sp>
      <p:sp>
        <p:nvSpPr>
          <p:cNvPr id="9" name="Oval 8"/>
          <p:cNvSpPr/>
          <p:nvPr/>
        </p:nvSpPr>
        <p:spPr>
          <a:xfrm>
            <a:off x="2871387" y="2170632"/>
            <a:ext cx="2657742" cy="1717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803162" y="4161802"/>
            <a:ext cx="1410056" cy="564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endCxn id="9" idx="3"/>
          </p:cNvCxnSpPr>
          <p:nvPr/>
        </p:nvCxnSpPr>
        <p:spPr>
          <a:xfrm flipV="1">
            <a:off x="2503918" y="3636784"/>
            <a:ext cx="756686" cy="50792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smtClean="0"/>
              <a:t>8</a:t>
            </a:r>
            <a:r>
              <a:rPr lang="en-US" dirty="0" smtClean="0"/>
              <a:t> </a:t>
            </a:r>
            <a:r>
              <a:rPr lang="en-US" dirty="0"/>
              <a:t>First, I thank my God through Jesus Christ for all of you, because your faith is being reported all over the world. </a:t>
            </a:r>
            <a:endParaRPr lang="en-US"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p:txBody>
      </p:sp>
    </p:spTree>
    <p:extLst>
      <p:ext uri="{BB962C8B-B14F-4D97-AF65-F5344CB8AC3E}">
        <p14:creationId xmlns:p14="http://schemas.microsoft.com/office/powerpoint/2010/main" val="38342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4:6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προσευχή</a:t>
            </a:r>
            <a:endParaRPr lang="en-US" dirty="0"/>
          </a:p>
          <a:p>
            <a:pPr marL="0" indent="0">
              <a:buNone/>
            </a:pPr>
            <a:r>
              <a:rPr lang="en-US" dirty="0"/>
              <a:t>		(</a:t>
            </a:r>
            <a:r>
              <a:rPr lang="en-US" dirty="0" err="1"/>
              <a:t>proseuchē</a:t>
            </a:r>
            <a:r>
              <a:rPr lang="en-US" dirty="0" smtClean="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a:t>
            </a:r>
            <a:r>
              <a:rPr lang="en-US" dirty="0" smtClean="0"/>
              <a:t> Do </a:t>
            </a:r>
            <a:r>
              <a:rPr lang="en-US" dirty="0"/>
              <a:t>not be anxious about anything, but in everything, by prayer and petition, with thanksgiving, present your requests to God</a:t>
            </a:r>
            <a:r>
              <a:rPr lang="en-US" dirty="0" smtClean="0"/>
              <a:t>.</a:t>
            </a:r>
            <a:endParaRPr lang="en-US" dirty="0"/>
          </a:p>
        </p:txBody>
      </p:sp>
      <p:sp>
        <p:nvSpPr>
          <p:cNvPr id="4" name="Oval 3"/>
          <p:cNvSpPr/>
          <p:nvPr/>
        </p:nvSpPr>
        <p:spPr>
          <a:xfrm>
            <a:off x="1999716" y="1828800"/>
            <a:ext cx="2657742" cy="17177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65391" y="4597637"/>
            <a:ext cx="1153682"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328587" y="3546504"/>
            <a:ext cx="213645" cy="105113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812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1:10</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δέομαι</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deomai</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p>
        </p:txBody>
      </p:sp>
      <p:sp>
        <p:nvSpPr>
          <p:cNvPr id="4" name="Oval 3"/>
          <p:cNvSpPr/>
          <p:nvPr/>
        </p:nvSpPr>
        <p:spPr>
          <a:xfrm>
            <a:off x="3819969" y="2230453"/>
            <a:ext cx="2119357"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050423" y="4204531"/>
            <a:ext cx="922945" cy="5127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628953" y="3506954"/>
            <a:ext cx="556632" cy="77266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1808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9:37-38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sz="2000" dirty="0"/>
              <a:t>				</a:t>
            </a:r>
            <a:r>
              <a:rPr lang="el-GR" dirty="0"/>
              <a:t>δέομαι</a:t>
            </a:r>
            <a:endParaRPr lang="en-US" dirty="0"/>
          </a:p>
          <a:p>
            <a:pPr marL="0" indent="0">
              <a:buNone/>
            </a:pPr>
            <a:r>
              <a:rPr lang="en-US" dirty="0"/>
              <a:t>				(</a:t>
            </a:r>
            <a:r>
              <a:rPr lang="en-US" dirty="0" err="1"/>
              <a:t>deomai</a:t>
            </a:r>
            <a:r>
              <a:rPr lang="en-US" dirty="0" smtClean="0"/>
              <a:t>)</a:t>
            </a:r>
            <a:endParaRPr lang="en-US" baseline="30000" dirty="0" smtClean="0"/>
          </a:p>
          <a:p>
            <a:pPr marL="0" indent="0">
              <a:buNone/>
            </a:pPr>
            <a:endParaRPr lang="en-US" baseline="30000" dirty="0"/>
          </a:p>
          <a:p>
            <a:pPr marL="0" indent="0">
              <a:buNone/>
            </a:pPr>
            <a:r>
              <a:rPr lang="en-US" baseline="30000" dirty="0" smtClean="0"/>
              <a:t>37</a:t>
            </a:r>
            <a:r>
              <a:rPr lang="en-US" dirty="0" smtClean="0"/>
              <a:t> </a:t>
            </a:r>
            <a:r>
              <a:rPr lang="en-US" dirty="0"/>
              <a:t>Then he said to his disciples, </a:t>
            </a:r>
            <a:r>
              <a:rPr lang="en-US" dirty="0">
                <a:solidFill>
                  <a:srgbClr val="FF0000"/>
                </a:solidFill>
              </a:rPr>
              <a:t>“The harvest is plentiful but the workers are few. </a:t>
            </a:r>
            <a:r>
              <a:rPr lang="en-US" baseline="30000" dirty="0"/>
              <a:t>38</a:t>
            </a:r>
            <a:r>
              <a:rPr lang="en-US" dirty="0"/>
              <a:t> </a:t>
            </a:r>
            <a:r>
              <a:rPr lang="en-US" dirty="0">
                <a:solidFill>
                  <a:srgbClr val="FF0000"/>
                </a:solidFill>
              </a:rPr>
              <a:t>Ask the Lord of the harvest, therefore, to send out workers into his harvest field</a:t>
            </a:r>
            <a:r>
              <a:rPr lang="en-US" dirty="0" smtClean="0">
                <a:solidFill>
                  <a:srgbClr val="FF0000"/>
                </a:solidFill>
              </a:rPr>
              <a:t>.”</a:t>
            </a:r>
            <a:r>
              <a:rPr lang="en-US" dirty="0" smtClean="0"/>
              <a:t> </a:t>
            </a:r>
          </a:p>
        </p:txBody>
      </p:sp>
      <p:sp>
        <p:nvSpPr>
          <p:cNvPr id="4" name="Oval 3"/>
          <p:cNvSpPr/>
          <p:nvPr/>
        </p:nvSpPr>
        <p:spPr>
          <a:xfrm>
            <a:off x="3785786" y="1948442"/>
            <a:ext cx="2119357"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09346" y="4161802"/>
            <a:ext cx="717847"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594770" y="3224943"/>
            <a:ext cx="1173500" cy="93685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6668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1:10</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εὐοδόω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euodoō</a:t>
            </a:r>
            <a:r>
              <a:rPr lang="en-US" sz="4800" baseline="30000" dirty="0"/>
              <a:t>)</a:t>
            </a:r>
            <a:endParaRPr lang="en-US" sz="4800" baseline="30000" dirty="0" smtClean="0"/>
          </a:p>
          <a:p>
            <a:pPr marL="0" indent="0">
              <a:buNone/>
            </a:pPr>
            <a:endParaRPr lang="en-US" sz="3600" baseline="30000" dirty="0"/>
          </a:p>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p>
        </p:txBody>
      </p:sp>
      <p:sp>
        <p:nvSpPr>
          <p:cNvPr id="4" name="Oval 3"/>
          <p:cNvSpPr/>
          <p:nvPr/>
        </p:nvSpPr>
        <p:spPr>
          <a:xfrm>
            <a:off x="2956845" y="2264636"/>
            <a:ext cx="2093719" cy="152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3794333" y="4648912"/>
            <a:ext cx="3982340" cy="512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5"/>
          </p:cNvCxnSpPr>
          <p:nvPr/>
        </p:nvCxnSpPr>
        <p:spPr>
          <a:xfrm flipH="1" flipV="1">
            <a:off x="4743946" y="3570314"/>
            <a:ext cx="1041557" cy="107859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1808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John 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sz="2000" dirty="0"/>
              <a:t>			</a:t>
            </a:r>
            <a:r>
              <a:rPr lang="el-GR" dirty="0"/>
              <a:t>εὐοδόω</a:t>
            </a:r>
            <a:endParaRPr lang="en-US" dirty="0"/>
          </a:p>
          <a:p>
            <a:pPr marL="0" indent="0">
              <a:buNone/>
            </a:pPr>
            <a:r>
              <a:rPr lang="en-US" dirty="0"/>
              <a:t>			(</a:t>
            </a:r>
            <a:r>
              <a:rPr lang="en-US" dirty="0" err="1"/>
              <a:t>euodoō</a:t>
            </a:r>
            <a:r>
              <a:rPr lang="en-US" dirty="0" smtClean="0"/>
              <a:t>)</a:t>
            </a: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 </a:t>
            </a:r>
            <a:r>
              <a:rPr lang="en-US" dirty="0"/>
              <a:t>Dear friend, I pray that you may enjoy good health and that all may go well with you, even as your soul is getting along well</a:t>
            </a:r>
            <a:r>
              <a:rPr lang="en-US" dirty="0" smtClean="0"/>
              <a:t>.</a:t>
            </a:r>
            <a:endParaRPr lang="en-US" dirty="0"/>
          </a:p>
        </p:txBody>
      </p:sp>
      <p:sp>
        <p:nvSpPr>
          <p:cNvPr id="4" name="Oval 3"/>
          <p:cNvSpPr/>
          <p:nvPr/>
        </p:nvSpPr>
        <p:spPr>
          <a:xfrm>
            <a:off x="2931207" y="1965533"/>
            <a:ext cx="2093719" cy="152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27761" y="4520725"/>
            <a:ext cx="2538101"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444097" y="5042020"/>
            <a:ext cx="3042303"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4" idx="4"/>
          </p:cNvCxnSpPr>
          <p:nvPr/>
        </p:nvCxnSpPr>
        <p:spPr>
          <a:xfrm flipH="1" flipV="1">
            <a:off x="3978067" y="3495230"/>
            <a:ext cx="418745" cy="1025495"/>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4802736" y="3213219"/>
            <a:ext cx="1706925" cy="2082684"/>
          </a:xfrm>
          <a:custGeom>
            <a:avLst/>
            <a:gdLst>
              <a:gd name="connsiteX0" fmla="*/ 683664 w 1706925"/>
              <a:gd name="connsiteY0" fmla="*/ 2068082 h 2082684"/>
              <a:gd name="connsiteX1" fmla="*/ 1692068 w 1706925"/>
              <a:gd name="connsiteY1" fmla="*/ 1777525 h 2082684"/>
              <a:gd name="connsiteX2" fmla="*/ 0 w 1706925"/>
              <a:gd name="connsiteY2" fmla="*/ 0 h 2082684"/>
              <a:gd name="connsiteX3" fmla="*/ 0 w 1706925"/>
              <a:gd name="connsiteY3" fmla="*/ 0 h 2082684"/>
            </a:gdLst>
            <a:ahLst/>
            <a:cxnLst>
              <a:cxn ang="0">
                <a:pos x="connsiteX0" y="connsiteY0"/>
              </a:cxn>
              <a:cxn ang="0">
                <a:pos x="connsiteX1" y="connsiteY1"/>
              </a:cxn>
              <a:cxn ang="0">
                <a:pos x="connsiteX2" y="connsiteY2"/>
              </a:cxn>
              <a:cxn ang="0">
                <a:pos x="connsiteX3" y="connsiteY3"/>
              </a:cxn>
            </a:cxnLst>
            <a:rect l="l" t="t" r="r" b="b"/>
            <a:pathLst>
              <a:path w="1706925" h="2082684">
                <a:moveTo>
                  <a:pt x="683664" y="2068082"/>
                </a:moveTo>
                <a:cubicBezTo>
                  <a:pt x="1244838" y="2095143"/>
                  <a:pt x="1806012" y="2122205"/>
                  <a:pt x="1692068" y="1777525"/>
                </a:cubicBezTo>
                <a:cubicBezTo>
                  <a:pt x="1578124" y="1432845"/>
                  <a:pt x="0" y="0"/>
                  <a:pt x="0" y="0"/>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9253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18:21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21 </a:t>
            </a:r>
            <a:r>
              <a:rPr lang="en-US" dirty="0"/>
              <a:t>But as he left, he promised, “I will come back </a:t>
            </a:r>
            <a:r>
              <a:rPr lang="en-US" b="1" dirty="0">
                <a:solidFill>
                  <a:schemeClr val="accent6">
                    <a:lumMod val="75000"/>
                  </a:schemeClr>
                </a:solidFill>
              </a:rPr>
              <a:t>if it is God’s will</a:t>
            </a:r>
            <a:r>
              <a:rPr lang="en-US" dirty="0"/>
              <a:t>.” Then he set sail from Ephesus.</a:t>
            </a:r>
          </a:p>
          <a:p>
            <a:pPr marL="0" indent="0">
              <a:buNone/>
            </a:pPr>
            <a:endParaRPr lang="en-US" dirty="0"/>
          </a:p>
        </p:txBody>
      </p:sp>
    </p:spTree>
    <p:extLst>
      <p:ext uri="{BB962C8B-B14F-4D97-AF65-F5344CB8AC3E}">
        <p14:creationId xmlns:p14="http://schemas.microsoft.com/office/powerpoint/2010/main" val="21723771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4:15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Instead, you ought to say, “</a:t>
            </a:r>
            <a:r>
              <a:rPr lang="en-US" b="1" dirty="0">
                <a:solidFill>
                  <a:schemeClr val="accent6">
                    <a:lumMod val="75000"/>
                  </a:schemeClr>
                </a:solidFill>
              </a:rPr>
              <a:t>If it is the Lord’s will</a:t>
            </a:r>
            <a:r>
              <a:rPr lang="en-US" dirty="0"/>
              <a:t>, we will live and do this or that.”</a:t>
            </a:r>
          </a:p>
          <a:p>
            <a:pPr marL="0" indent="0">
              <a:buNone/>
            </a:pPr>
            <a:endParaRPr lang="en-US" dirty="0"/>
          </a:p>
        </p:txBody>
      </p:sp>
    </p:spTree>
    <p:extLst>
      <p:ext uri="{BB962C8B-B14F-4D97-AF65-F5344CB8AC3E}">
        <p14:creationId xmlns:p14="http://schemas.microsoft.com/office/powerpoint/2010/main" val="130049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1:11</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r>
              <a:rPr lang="en-US" baseline="30000" dirty="0" smtClean="0"/>
              <a:t>11</a:t>
            </a:r>
            <a:r>
              <a:rPr lang="en-US" dirty="0" smtClean="0"/>
              <a:t> </a:t>
            </a:r>
            <a:r>
              <a:rPr lang="en-US" dirty="0"/>
              <a:t>I long to see you so that I may impart to you some spiritual gift to make you strong-</a:t>
            </a:r>
          </a:p>
          <a:p>
            <a:endParaRPr lang="en-US" dirty="0"/>
          </a:p>
        </p:txBody>
      </p:sp>
    </p:spTree>
    <p:extLst>
      <p:ext uri="{BB962C8B-B14F-4D97-AF65-F5344CB8AC3E}">
        <p14:creationId xmlns:p14="http://schemas.microsoft.com/office/powerpoint/2010/main" val="38463325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1:11</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μεταδίδωμι</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metadidōmi</a:t>
            </a:r>
            <a:r>
              <a:rPr lang="en-US" sz="4800" baseline="30000" dirty="0" smtClean="0"/>
              <a:t>)</a:t>
            </a:r>
            <a:endParaRPr lang="en-US" sz="3600" baseline="30000" dirty="0" smtClean="0"/>
          </a:p>
          <a:p>
            <a:pPr marL="0" indent="0">
              <a:buNone/>
            </a:pPr>
            <a:endParaRPr lang="en-US" sz="3600" baseline="30000" dirty="0"/>
          </a:p>
          <a:p>
            <a:pPr marL="0" indent="0">
              <a:buNone/>
            </a:pPr>
            <a:r>
              <a:rPr lang="en-US" baseline="30000" dirty="0" smtClean="0"/>
              <a:t>11</a:t>
            </a:r>
            <a:r>
              <a:rPr lang="en-US" dirty="0" smtClean="0"/>
              <a:t> </a:t>
            </a:r>
            <a:r>
              <a:rPr lang="en-US" dirty="0"/>
              <a:t>I long to see you so that I may impart to you some spiritual gift to make you strong-</a:t>
            </a:r>
          </a:p>
          <a:p>
            <a:endParaRPr lang="en-US" dirty="0"/>
          </a:p>
        </p:txBody>
      </p:sp>
      <p:sp>
        <p:nvSpPr>
          <p:cNvPr id="5" name="Oval 4"/>
          <p:cNvSpPr/>
          <p:nvPr/>
        </p:nvSpPr>
        <p:spPr>
          <a:xfrm>
            <a:off x="3794333" y="2076629"/>
            <a:ext cx="2973936" cy="1794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870961" y="4119073"/>
            <a:ext cx="1247686" cy="6323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5"/>
          </p:cNvCxnSpPr>
          <p:nvPr/>
        </p:nvCxnSpPr>
        <p:spPr>
          <a:xfrm flipH="1" flipV="1">
            <a:off x="6332746" y="3608430"/>
            <a:ext cx="162058" cy="5106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0621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dirty="0"/>
              <a:t>	</a:t>
            </a:r>
            <a:r>
              <a:rPr lang="en-US" sz="2000" dirty="0" smtClean="0"/>
              <a:t>	</a:t>
            </a:r>
            <a:r>
              <a:rPr lang="el-GR" dirty="0" smtClean="0"/>
              <a:t>μεταδίδωμι</a:t>
            </a:r>
            <a:endParaRPr lang="en-US" dirty="0"/>
          </a:p>
          <a:p>
            <a:pPr marL="0" indent="0">
              <a:buNone/>
            </a:pPr>
            <a:r>
              <a:rPr lang="en-US" dirty="0"/>
              <a:t>	</a:t>
            </a:r>
            <a:r>
              <a:rPr lang="en-US" dirty="0" smtClean="0"/>
              <a:t>	(</a:t>
            </a:r>
            <a:r>
              <a:rPr lang="en-US" dirty="0" err="1"/>
              <a:t>metadidōmi</a:t>
            </a:r>
            <a:r>
              <a:rPr lang="en-US" dirty="0"/>
              <a:t>)</a:t>
            </a:r>
            <a:endParaRPr lang="en-US" sz="2000" dirty="0"/>
          </a:p>
          <a:p>
            <a:pPr marL="0" indent="0">
              <a:buNone/>
            </a:pPr>
            <a:endParaRPr lang="en-US" baseline="30000" dirty="0"/>
          </a:p>
          <a:p>
            <a:pPr marL="0" indent="0">
              <a:buNone/>
            </a:pPr>
            <a:r>
              <a:rPr lang="en-US" baseline="30000" dirty="0" smtClean="0"/>
              <a:t>8 </a:t>
            </a:r>
            <a:r>
              <a:rPr lang="en-US" dirty="0"/>
              <a:t>We loved you so much that we were delighted to share with you not only the gospel of God but our lives as well, because you had become so dear to us.</a:t>
            </a:r>
          </a:p>
          <a:p>
            <a:pPr marL="457200" lvl="1" indent="0">
              <a:buNone/>
            </a:pPr>
            <a:endParaRPr lang="en-US" dirty="0"/>
          </a:p>
        </p:txBody>
      </p:sp>
      <p:sp>
        <p:nvSpPr>
          <p:cNvPr id="4" name="Oval 3"/>
          <p:cNvSpPr/>
          <p:nvPr/>
        </p:nvSpPr>
        <p:spPr>
          <a:xfrm>
            <a:off x="1982624" y="1820255"/>
            <a:ext cx="2973936" cy="1794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22946" y="4178893"/>
            <a:ext cx="999858" cy="4016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3"/>
          </p:cNvCxnSpPr>
          <p:nvPr/>
        </p:nvCxnSpPr>
        <p:spPr>
          <a:xfrm flipV="1">
            <a:off x="1422875" y="3352056"/>
            <a:ext cx="995272" cy="8268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940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endParaRPr lang="en-US" dirty="0" smtClean="0"/>
          </a:p>
          <a:p>
            <a:pPr marL="0" indent="0">
              <a:buNone/>
            </a:pPr>
            <a:r>
              <a:rPr lang="en-US" baseline="30000" dirty="0" smtClean="0"/>
              <a:t>11</a:t>
            </a:r>
            <a:r>
              <a:rPr lang="en-US" dirty="0" smtClean="0"/>
              <a:t> </a:t>
            </a:r>
            <a:r>
              <a:rPr lang="en-US" dirty="0"/>
              <a:t>I long to see you so that I may impart to you some spiritual gift to make you </a:t>
            </a:r>
            <a:r>
              <a:rPr lang="en-US" dirty="0" smtClean="0"/>
              <a:t>strong—</a:t>
            </a:r>
          </a:p>
          <a:p>
            <a:pPr marL="0" indent="0">
              <a:buNone/>
            </a:pPr>
            <a:r>
              <a:rPr lang="en-US" baseline="30000" dirty="0"/>
              <a:t>12</a:t>
            </a:r>
            <a:r>
              <a:rPr lang="en-US" dirty="0"/>
              <a:t> that is, that you and I may be mutually encouraged by each other's faith.</a:t>
            </a:r>
          </a:p>
        </p:txBody>
      </p:sp>
    </p:spTree>
    <p:extLst>
      <p:ext uri="{BB962C8B-B14F-4D97-AF65-F5344CB8AC3E}">
        <p14:creationId xmlns:p14="http://schemas.microsoft.com/office/powerpoint/2010/main" val="1768966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1:11</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χάρισμα</a:t>
            </a:r>
            <a:endParaRPr lang="en-US" sz="4800" baseline="30000" dirty="0" smtClean="0"/>
          </a:p>
          <a:p>
            <a:pPr marL="0" indent="0">
              <a:buNone/>
            </a:pPr>
            <a:r>
              <a:rPr lang="en-US" sz="4800" baseline="30000" dirty="0"/>
              <a:t>	</a:t>
            </a:r>
            <a:r>
              <a:rPr lang="en-US" sz="4800" baseline="30000" dirty="0" smtClean="0"/>
              <a:t>			(charisma)</a:t>
            </a:r>
            <a:endParaRPr lang="en-US" sz="3600" baseline="30000" dirty="0" smtClean="0"/>
          </a:p>
          <a:p>
            <a:pPr marL="0" indent="0">
              <a:buNone/>
            </a:pPr>
            <a:endParaRPr lang="en-US" sz="3600" baseline="30000" dirty="0"/>
          </a:p>
          <a:p>
            <a:pPr marL="0" indent="0">
              <a:buNone/>
            </a:pPr>
            <a:r>
              <a:rPr lang="en-US" baseline="30000" dirty="0" smtClean="0"/>
              <a:t>11</a:t>
            </a:r>
            <a:r>
              <a:rPr lang="en-US" dirty="0" smtClean="0"/>
              <a:t> </a:t>
            </a:r>
            <a:r>
              <a:rPr lang="en-US" dirty="0"/>
              <a:t>I long to see you so that I may impart to you some spiritual gift to make you strong-</a:t>
            </a:r>
          </a:p>
          <a:p>
            <a:endParaRPr lang="en-US" dirty="0"/>
          </a:p>
        </p:txBody>
      </p:sp>
      <p:sp>
        <p:nvSpPr>
          <p:cNvPr id="4" name="Oval 3"/>
          <p:cNvSpPr/>
          <p:nvPr/>
        </p:nvSpPr>
        <p:spPr>
          <a:xfrm>
            <a:off x="3777242" y="2264636"/>
            <a:ext cx="2452643" cy="15211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31207" y="4648913"/>
            <a:ext cx="675118" cy="5896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3507456" y="3563020"/>
            <a:ext cx="628967" cy="11722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dirty="0"/>
              <a:t>		</a:t>
            </a:r>
            <a:r>
              <a:rPr lang="el-GR" dirty="0"/>
              <a:t>χάρισμα</a:t>
            </a:r>
            <a:endParaRPr lang="en-US" dirty="0"/>
          </a:p>
          <a:p>
            <a:pPr marL="0" indent="0">
              <a:buNone/>
            </a:pPr>
            <a:r>
              <a:rPr lang="en-US" dirty="0"/>
              <a:t>		(charisma</a:t>
            </a:r>
            <a:r>
              <a:rPr lang="en-US" dirty="0" smtClean="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dirty="0"/>
              <a:t>For this reason I remind you to fan into flame the gift of God, which is in you through the laying on of my hands</a:t>
            </a:r>
            <a:r>
              <a:rPr lang="en-US" dirty="0" smtClean="0"/>
              <a:t>.</a:t>
            </a:r>
            <a:endParaRPr lang="en-US" dirty="0"/>
          </a:p>
        </p:txBody>
      </p:sp>
      <p:sp>
        <p:nvSpPr>
          <p:cNvPr id="4" name="Oval 3"/>
          <p:cNvSpPr/>
          <p:nvPr/>
        </p:nvSpPr>
        <p:spPr>
          <a:xfrm>
            <a:off x="1939896" y="1905713"/>
            <a:ext cx="2452643" cy="15211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45136" y="4546363"/>
            <a:ext cx="640935"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465604" y="3204097"/>
            <a:ext cx="833473" cy="134226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02804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1:11</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στηρίζω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stērizō</a:t>
            </a:r>
            <a:r>
              <a:rPr lang="en-US" sz="4800" baseline="30000" dirty="0" smtClean="0"/>
              <a:t>)</a:t>
            </a:r>
            <a:endParaRPr lang="en-US" sz="3600" baseline="30000" dirty="0" smtClean="0"/>
          </a:p>
          <a:p>
            <a:pPr marL="0" indent="0">
              <a:buNone/>
            </a:pPr>
            <a:endParaRPr lang="en-US" sz="3600" baseline="30000" dirty="0"/>
          </a:p>
          <a:p>
            <a:pPr marL="0" indent="0">
              <a:buNone/>
            </a:pPr>
            <a:r>
              <a:rPr lang="en-US" baseline="30000" dirty="0" smtClean="0"/>
              <a:t>11</a:t>
            </a:r>
            <a:r>
              <a:rPr lang="en-US" dirty="0" smtClean="0"/>
              <a:t> </a:t>
            </a:r>
            <a:r>
              <a:rPr lang="en-US" dirty="0"/>
              <a:t>I long to see you so that I may impart to you some spiritual gift to make you strong-</a:t>
            </a:r>
          </a:p>
          <a:p>
            <a:endParaRPr lang="en-US" dirty="0"/>
          </a:p>
        </p:txBody>
      </p:sp>
      <p:sp>
        <p:nvSpPr>
          <p:cNvPr id="4" name="Oval 3"/>
          <p:cNvSpPr/>
          <p:nvPr/>
        </p:nvSpPr>
        <p:spPr>
          <a:xfrm>
            <a:off x="3879791" y="2230452"/>
            <a:ext cx="2008261" cy="15040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993931" y="4687614"/>
            <a:ext cx="2806262"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H="1" flipV="1">
            <a:off x="4883922" y="3734512"/>
            <a:ext cx="513140" cy="95310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80621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1:12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dirty="0"/>
              <a:t>				</a:t>
            </a:r>
            <a:r>
              <a:rPr lang="el-GR" dirty="0"/>
              <a:t>στηρίζω</a:t>
            </a:r>
            <a:endParaRPr lang="en-US" dirty="0"/>
          </a:p>
          <a:p>
            <a:pPr marL="0" indent="0">
              <a:buNone/>
            </a:pPr>
            <a:r>
              <a:rPr lang="en-US" dirty="0"/>
              <a:t>				(</a:t>
            </a:r>
            <a:r>
              <a:rPr lang="en-US" dirty="0" err="1"/>
              <a:t>stērizō</a:t>
            </a:r>
            <a:r>
              <a:rPr lang="en-US" dirty="0" smtClean="0"/>
              <a:t>)</a:t>
            </a: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a:t>So I will always remind you of these things, even though you know them and are firmly established in the truth you now have</a:t>
            </a:r>
            <a:r>
              <a:rPr lang="en-US" dirty="0" smtClean="0"/>
              <a:t>.</a:t>
            </a:r>
            <a:endParaRPr lang="en-US" dirty="0"/>
          </a:p>
        </p:txBody>
      </p:sp>
      <p:sp>
        <p:nvSpPr>
          <p:cNvPr id="4" name="Oval 3"/>
          <p:cNvSpPr/>
          <p:nvPr/>
        </p:nvSpPr>
        <p:spPr>
          <a:xfrm>
            <a:off x="3854153" y="1991170"/>
            <a:ext cx="2008261" cy="15040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648628" y="4520725"/>
            <a:ext cx="1102408"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95656" y="5016381"/>
            <a:ext cx="1956987"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5"/>
          </p:cNvCxnSpPr>
          <p:nvPr/>
        </p:nvCxnSpPr>
        <p:spPr>
          <a:xfrm flipH="1" flipV="1">
            <a:off x="5568311" y="3274966"/>
            <a:ext cx="1631521" cy="124575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486968" y="4990744"/>
            <a:ext cx="6160708" cy="1193266"/>
          </a:xfrm>
          <a:custGeom>
            <a:avLst/>
            <a:gdLst>
              <a:gd name="connsiteX0" fmla="*/ 5913690 w 6160708"/>
              <a:gd name="connsiteY0" fmla="*/ 0 h 1193266"/>
              <a:gd name="connsiteX1" fmla="*/ 5606041 w 6160708"/>
              <a:gd name="connsiteY1" fmla="*/ 880217 h 1193266"/>
              <a:gd name="connsiteX2" fmla="*/ 1025496 w 6160708"/>
              <a:gd name="connsiteY2" fmla="*/ 1179320 h 1193266"/>
              <a:gd name="connsiteX3" fmla="*/ 0 w 6160708"/>
              <a:gd name="connsiteY3" fmla="*/ 495656 h 1193266"/>
              <a:gd name="connsiteX4" fmla="*/ 0 w 6160708"/>
              <a:gd name="connsiteY4" fmla="*/ 495656 h 1193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0708" h="1193266">
                <a:moveTo>
                  <a:pt x="5913690" y="0"/>
                </a:moveTo>
                <a:cubicBezTo>
                  <a:pt x="6167215" y="341832"/>
                  <a:pt x="6420740" y="683664"/>
                  <a:pt x="5606041" y="880217"/>
                </a:cubicBezTo>
                <a:cubicBezTo>
                  <a:pt x="4791342" y="1076770"/>
                  <a:pt x="1959836" y="1243413"/>
                  <a:pt x="1025496" y="1179320"/>
                </a:cubicBezTo>
                <a:cubicBezTo>
                  <a:pt x="91156" y="1115227"/>
                  <a:pt x="0" y="495656"/>
                  <a:pt x="0" y="495656"/>
                </a:cubicBezTo>
                <a:lnTo>
                  <a:pt x="0" y="495656"/>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81337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13:9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9</a:t>
            </a:r>
            <a:r>
              <a:rPr lang="en-US" dirty="0" smtClean="0"/>
              <a:t> Do </a:t>
            </a:r>
            <a:r>
              <a:rPr lang="en-US" dirty="0"/>
              <a:t>not be carried away by all kinds of strange teachings. It is good for our hearts to be </a:t>
            </a:r>
            <a:r>
              <a:rPr lang="en-US" b="1" dirty="0">
                <a:solidFill>
                  <a:schemeClr val="accent6">
                    <a:lumMod val="75000"/>
                  </a:schemeClr>
                </a:solidFill>
              </a:rPr>
              <a:t>strengthened by grace</a:t>
            </a:r>
            <a:r>
              <a:rPr lang="en-US" dirty="0"/>
              <a:t>, not by ceremonial foods, which are of no value to those who eat them.</a:t>
            </a:r>
          </a:p>
          <a:p>
            <a:pPr marL="0" indent="0">
              <a:buNone/>
            </a:pPr>
            <a:endParaRPr lang="en-US" dirty="0"/>
          </a:p>
        </p:txBody>
      </p:sp>
    </p:spTree>
    <p:extLst>
      <p:ext uri="{BB962C8B-B14F-4D97-AF65-F5344CB8AC3E}">
        <p14:creationId xmlns:p14="http://schemas.microsoft.com/office/powerpoint/2010/main" val="18183337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5:10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r>
              <a:rPr lang="en-US" baseline="30000" dirty="0" smtClean="0"/>
              <a:t>10 </a:t>
            </a:r>
            <a:r>
              <a:rPr lang="en-US" dirty="0"/>
              <a:t>And the God of all grace, who called you to his eternal glory in Christ, after you have suffered a little while, will himself restore you and </a:t>
            </a:r>
            <a:r>
              <a:rPr lang="en-US" b="1" dirty="0">
                <a:solidFill>
                  <a:schemeClr val="accent6">
                    <a:lumMod val="75000"/>
                  </a:schemeClr>
                </a:solidFill>
              </a:rPr>
              <a:t>make you strong</a:t>
            </a:r>
            <a:r>
              <a:rPr lang="en-US" dirty="0"/>
              <a:t>, firm and steadfast</a:t>
            </a:r>
            <a:r>
              <a:rPr lang="en-US" dirty="0" smtClean="0"/>
              <a:t>.</a:t>
            </a:r>
            <a:endParaRPr lang="en-US" dirty="0"/>
          </a:p>
        </p:txBody>
      </p:sp>
    </p:spTree>
    <p:extLst>
      <p:ext uri="{BB962C8B-B14F-4D97-AF65-F5344CB8AC3E}">
        <p14:creationId xmlns:p14="http://schemas.microsoft.com/office/powerpoint/2010/main" val="10086837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1:12</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r>
              <a:rPr lang="en-US" baseline="30000" dirty="0" smtClean="0"/>
              <a:t>12</a:t>
            </a:r>
            <a:r>
              <a:rPr lang="en-US" dirty="0" smtClean="0"/>
              <a:t> that is, that you and I may be mutually encouraged by each other's faith. </a:t>
            </a:r>
          </a:p>
          <a:p>
            <a:pPr marL="0" indent="0">
              <a:buNone/>
            </a:pPr>
            <a:endParaRPr lang="en-US" dirty="0"/>
          </a:p>
        </p:txBody>
      </p:sp>
    </p:spTree>
    <p:extLst>
      <p:ext uri="{BB962C8B-B14F-4D97-AF65-F5344CB8AC3E}">
        <p14:creationId xmlns:p14="http://schemas.microsoft.com/office/powerpoint/2010/main" val="35298528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1:12</a:t>
            </a:r>
            <a:endParaRPr lang="en-US" dirty="0"/>
          </a:p>
        </p:txBody>
      </p:sp>
      <p:sp>
        <p:nvSpPr>
          <p:cNvPr id="3" name="Content Placeholder 2"/>
          <p:cNvSpPr>
            <a:spLocks noGrp="1"/>
          </p:cNvSpPr>
          <p:nvPr>
            <p:ph idx="1"/>
          </p:nvPr>
        </p:nvSpPr>
        <p:spPr/>
        <p:txBody>
          <a:bodyPr>
            <a:normAutofit/>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a:t>συμπαρακαλέω</a:t>
            </a:r>
            <a:r>
              <a:rPr lang="en-US" sz="3600" baseline="30000" dirty="0" smtClean="0"/>
              <a:t>	</a:t>
            </a:r>
            <a:endParaRPr lang="en-US" sz="3600" baseline="30000" dirty="0" smtClean="0"/>
          </a:p>
          <a:p>
            <a:pPr marL="0" indent="0">
              <a:buNone/>
            </a:pPr>
            <a:r>
              <a:rPr lang="en-US" sz="3600" baseline="30000" dirty="0" smtClean="0"/>
              <a:t>			</a:t>
            </a:r>
            <a:r>
              <a:rPr lang="en-US" sz="4800" baseline="30000" dirty="0" smtClean="0"/>
              <a:t>(</a:t>
            </a:r>
            <a:r>
              <a:rPr lang="en-US" sz="4800" baseline="30000" dirty="0" err="1" smtClean="0"/>
              <a:t>symparakale</a:t>
            </a:r>
            <a:r>
              <a:rPr lang="en-US" sz="4800" baseline="30000" dirty="0" err="1"/>
              <a:t>ō</a:t>
            </a:r>
            <a:r>
              <a:rPr lang="en-US" sz="4800" baseline="30000" dirty="0" smtClean="0"/>
              <a:t>)</a:t>
            </a:r>
            <a:endParaRPr lang="en-US" sz="4800" baseline="30000" dirty="0"/>
          </a:p>
          <a:p>
            <a:pPr marL="0" indent="0">
              <a:buNone/>
            </a:pPr>
            <a:endParaRPr lang="en-US" sz="3600" baseline="30000" dirty="0"/>
          </a:p>
          <a:p>
            <a:pPr marL="0" indent="0">
              <a:buNone/>
            </a:pPr>
            <a:r>
              <a:rPr lang="en-US" baseline="30000" dirty="0" smtClean="0"/>
              <a:t>12</a:t>
            </a:r>
            <a:r>
              <a:rPr lang="en-US" dirty="0" smtClean="0"/>
              <a:t> that is, that you and I may be mutually encouraged by each other's faith. </a:t>
            </a:r>
          </a:p>
          <a:p>
            <a:pPr marL="0" indent="0">
              <a:buNone/>
            </a:pPr>
            <a:endParaRPr lang="en-US" dirty="0"/>
          </a:p>
        </p:txBody>
      </p:sp>
      <p:sp>
        <p:nvSpPr>
          <p:cNvPr id="4" name="Rounded Rectangle 3"/>
          <p:cNvSpPr/>
          <p:nvPr/>
        </p:nvSpPr>
        <p:spPr>
          <a:xfrm>
            <a:off x="3142593" y="2406869"/>
            <a:ext cx="2911366" cy="1156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49159" y="4183117"/>
            <a:ext cx="1618593" cy="5044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93986" y="4677103"/>
            <a:ext cx="2039007"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4598276" y="3563007"/>
            <a:ext cx="1960180" cy="62011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460938" y="4687614"/>
            <a:ext cx="5631628" cy="1083038"/>
          </a:xfrm>
          <a:custGeom>
            <a:avLst/>
            <a:gdLst>
              <a:gd name="connsiteX0" fmla="*/ 5118538 w 5631628"/>
              <a:gd name="connsiteY0" fmla="*/ 0 h 1083038"/>
              <a:gd name="connsiteX1" fmla="*/ 5255172 w 5631628"/>
              <a:gd name="connsiteY1" fmla="*/ 536027 h 1083038"/>
              <a:gd name="connsiteX2" fmla="*/ 903890 w 5631628"/>
              <a:gd name="connsiteY2" fmla="*/ 1082565 h 1083038"/>
              <a:gd name="connsiteX3" fmla="*/ 0 w 5631628"/>
              <a:gd name="connsiteY3" fmla="*/ 441434 h 1083038"/>
            </a:gdLst>
            <a:ahLst/>
            <a:cxnLst>
              <a:cxn ang="0">
                <a:pos x="connsiteX0" y="connsiteY0"/>
              </a:cxn>
              <a:cxn ang="0">
                <a:pos x="connsiteX1" y="connsiteY1"/>
              </a:cxn>
              <a:cxn ang="0">
                <a:pos x="connsiteX2" y="connsiteY2"/>
              </a:cxn>
              <a:cxn ang="0">
                <a:pos x="connsiteX3" y="connsiteY3"/>
              </a:cxn>
            </a:cxnLst>
            <a:rect l="l" t="t" r="r" b="b"/>
            <a:pathLst>
              <a:path w="5631628" h="1083038">
                <a:moveTo>
                  <a:pt x="5118538" y="0"/>
                </a:moveTo>
                <a:cubicBezTo>
                  <a:pt x="5538075" y="177800"/>
                  <a:pt x="5957613" y="355600"/>
                  <a:pt x="5255172" y="536027"/>
                </a:cubicBezTo>
                <a:cubicBezTo>
                  <a:pt x="4552731" y="716455"/>
                  <a:pt x="1779752" y="1098330"/>
                  <a:pt x="903890" y="1082565"/>
                </a:cubicBezTo>
                <a:cubicBezTo>
                  <a:pt x="28028" y="1066800"/>
                  <a:pt x="14014" y="754117"/>
                  <a:pt x="0" y="44143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27530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John 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 </a:t>
            </a:r>
            <a:r>
              <a:rPr lang="en-US" dirty="0"/>
              <a:t>It </a:t>
            </a:r>
            <a:r>
              <a:rPr lang="en-US" b="1" dirty="0">
                <a:solidFill>
                  <a:schemeClr val="accent6">
                    <a:lumMod val="75000"/>
                  </a:schemeClr>
                </a:solidFill>
              </a:rPr>
              <a:t>has given me great joy </a:t>
            </a:r>
            <a:r>
              <a:rPr lang="en-US" dirty="0"/>
              <a:t>to find some of your children walking in the truth, just as the Father commanded us.</a:t>
            </a:r>
          </a:p>
          <a:p>
            <a:pPr marL="0" indent="0">
              <a:buNone/>
            </a:pPr>
            <a:endParaRPr lang="en-US" dirty="0"/>
          </a:p>
        </p:txBody>
      </p:sp>
    </p:spTree>
    <p:extLst>
      <p:ext uri="{BB962C8B-B14F-4D97-AF65-F5344CB8AC3E}">
        <p14:creationId xmlns:p14="http://schemas.microsoft.com/office/powerpoint/2010/main" val="5304325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1:13a</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r>
              <a:rPr lang="en-US" baseline="30000" dirty="0" err="1" smtClean="0"/>
              <a:t>13a</a:t>
            </a:r>
            <a:r>
              <a:rPr lang="en-US" dirty="0" smtClean="0"/>
              <a:t> </a:t>
            </a:r>
            <a:r>
              <a:rPr lang="en-US" dirty="0"/>
              <a:t>I do not want you to be unaware, brothers, that I planned many times to come to you (but have been prevented from doing so until now) </a:t>
            </a:r>
          </a:p>
          <a:p>
            <a:endParaRPr lang="en-US" dirty="0"/>
          </a:p>
        </p:txBody>
      </p:sp>
    </p:spTree>
    <p:extLst>
      <p:ext uri="{BB962C8B-B14F-4D97-AF65-F5344CB8AC3E}">
        <p14:creationId xmlns:p14="http://schemas.microsoft.com/office/powerpoint/2010/main" val="3236345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Autofit/>
          </a:bodyPr>
          <a:lstStyle/>
          <a:p>
            <a:pPr marL="0" indent="0">
              <a:buNone/>
            </a:pPr>
            <a:r>
              <a:rPr lang="en-US" baseline="30000" dirty="0" smtClean="0"/>
              <a:t>13</a:t>
            </a:r>
            <a:r>
              <a:rPr lang="en-US" dirty="0" smtClean="0"/>
              <a:t> </a:t>
            </a:r>
            <a:r>
              <a:rPr lang="en-US" dirty="0"/>
              <a:t>I do not want you to be unaware, brothers, that I planned many times to come to you (but have been prevented from doing so until now) in order that I might have a harvest among you, just as I have had among the other Gentiles. </a:t>
            </a:r>
          </a:p>
        </p:txBody>
      </p:sp>
    </p:spTree>
    <p:extLst>
      <p:ext uri="{BB962C8B-B14F-4D97-AF65-F5344CB8AC3E}">
        <p14:creationId xmlns:p14="http://schemas.microsoft.com/office/powerpoint/2010/main" val="31905841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1:13a</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κωλύω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kōluō</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err="1" smtClean="0"/>
              <a:t>13a</a:t>
            </a:r>
            <a:r>
              <a:rPr lang="en-US" dirty="0" smtClean="0"/>
              <a:t> </a:t>
            </a:r>
            <a:r>
              <a:rPr lang="en-US" dirty="0"/>
              <a:t>I do not want you to be unaware, brothers, that I planned many times to come to you (but have been prevented from doing so until now) </a:t>
            </a:r>
          </a:p>
          <a:p>
            <a:endParaRPr lang="en-US" dirty="0"/>
          </a:p>
        </p:txBody>
      </p:sp>
      <p:sp>
        <p:nvSpPr>
          <p:cNvPr id="4" name="Oval 3"/>
          <p:cNvSpPr/>
          <p:nvPr/>
        </p:nvSpPr>
        <p:spPr>
          <a:xfrm>
            <a:off x="3768695" y="2162086"/>
            <a:ext cx="2050991" cy="15638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98819" y="5178751"/>
            <a:ext cx="1803162"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200400" y="3725966"/>
            <a:ext cx="1593791" cy="145278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10:14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sz="2000" baseline="30000" dirty="0"/>
              <a:t>				</a:t>
            </a:r>
            <a:r>
              <a:rPr lang="el-GR" dirty="0"/>
              <a:t>κωλύω</a:t>
            </a:r>
            <a:endParaRPr lang="en-US" dirty="0"/>
          </a:p>
          <a:p>
            <a:pPr marL="0" indent="0">
              <a:buNone/>
            </a:pPr>
            <a:r>
              <a:rPr lang="en-US" dirty="0"/>
              <a:t>				(</a:t>
            </a:r>
            <a:r>
              <a:rPr lang="en-US" dirty="0" err="1"/>
              <a:t>kōluō</a:t>
            </a:r>
            <a:r>
              <a:rPr lang="en-US" dirty="0"/>
              <a:t>)</a:t>
            </a:r>
            <a:endParaRPr lang="en-US" sz="2000" dirty="0"/>
          </a:p>
          <a:p>
            <a:pPr marL="0" indent="0">
              <a:buNone/>
            </a:pPr>
            <a:endParaRPr lang="en-US" baseline="30000" dirty="0"/>
          </a:p>
          <a:p>
            <a:pPr marL="0" indent="0">
              <a:buNone/>
            </a:pPr>
            <a:r>
              <a:rPr lang="en-US" baseline="30000" dirty="0" smtClean="0"/>
              <a:t>14 </a:t>
            </a:r>
            <a:r>
              <a:rPr lang="en-US" dirty="0"/>
              <a:t>When Jesus saw this, he was indignant. He said to them, </a:t>
            </a:r>
            <a:r>
              <a:rPr lang="en-US" dirty="0">
                <a:solidFill>
                  <a:srgbClr val="FF0000"/>
                </a:solidFill>
              </a:rPr>
              <a:t>“Let the little children come to me, and do not hinder them, for the kingdom of God belongs to such as these</a:t>
            </a:r>
            <a:r>
              <a:rPr lang="en-US" dirty="0" smtClean="0">
                <a:solidFill>
                  <a:srgbClr val="FF0000"/>
                </a:solidFill>
              </a:rPr>
              <a:t>.</a:t>
            </a:r>
            <a:endParaRPr lang="en-US" dirty="0">
              <a:solidFill>
                <a:srgbClr val="FF0000"/>
              </a:solidFill>
            </a:endParaRPr>
          </a:p>
        </p:txBody>
      </p:sp>
      <p:sp>
        <p:nvSpPr>
          <p:cNvPr id="4" name="Oval 3"/>
          <p:cNvSpPr/>
          <p:nvPr/>
        </p:nvSpPr>
        <p:spPr>
          <a:xfrm>
            <a:off x="3717421" y="1948441"/>
            <a:ext cx="2050991" cy="15638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67185" y="4623275"/>
            <a:ext cx="1222049"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978210" y="3283296"/>
            <a:ext cx="1039572" cy="13399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6036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1:13b</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r>
              <a:rPr lang="en-US" baseline="30000" dirty="0" err="1" smtClean="0"/>
              <a:t>13b</a:t>
            </a:r>
            <a:r>
              <a:rPr lang="en-US" dirty="0" smtClean="0"/>
              <a:t> in </a:t>
            </a:r>
            <a:r>
              <a:rPr lang="en-US" dirty="0"/>
              <a:t>order that I might have a harvest among you, just as I have had among the other Gentiles. </a:t>
            </a:r>
          </a:p>
          <a:p>
            <a:endParaRPr lang="en-US" dirty="0"/>
          </a:p>
        </p:txBody>
      </p:sp>
    </p:spTree>
    <p:extLst>
      <p:ext uri="{BB962C8B-B14F-4D97-AF65-F5344CB8AC3E}">
        <p14:creationId xmlns:p14="http://schemas.microsoft.com/office/powerpoint/2010/main" val="3565322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err="1" smtClean="0"/>
              <a:t>1:13b</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καρπός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karpos</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err="1" smtClean="0"/>
              <a:t>13b</a:t>
            </a:r>
            <a:r>
              <a:rPr lang="en-US" dirty="0" smtClean="0"/>
              <a:t> in </a:t>
            </a:r>
            <a:r>
              <a:rPr lang="en-US" dirty="0"/>
              <a:t>order that I might have a harvest among you, just as I have had among the other Gentiles. </a:t>
            </a:r>
          </a:p>
          <a:p>
            <a:endParaRPr lang="en-US" dirty="0"/>
          </a:p>
        </p:txBody>
      </p:sp>
      <p:sp>
        <p:nvSpPr>
          <p:cNvPr id="4" name="Oval 3"/>
          <p:cNvSpPr/>
          <p:nvPr/>
        </p:nvSpPr>
        <p:spPr>
          <a:xfrm>
            <a:off x="3794333" y="2247544"/>
            <a:ext cx="2093719"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554767" y="4101981"/>
            <a:ext cx="1367327" cy="6409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581434" y="3487574"/>
            <a:ext cx="656997" cy="61440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80293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3:18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sz="2000" dirty="0" smtClean="0"/>
          </a:p>
          <a:p>
            <a:pPr marL="0" indent="0">
              <a:buNone/>
            </a:pPr>
            <a:r>
              <a:rPr lang="en-US" sz="2000" dirty="0"/>
              <a:t>				</a:t>
            </a:r>
            <a:r>
              <a:rPr lang="el-GR" dirty="0"/>
              <a:t>καρπός</a:t>
            </a:r>
            <a:endParaRPr lang="en-US" dirty="0"/>
          </a:p>
          <a:p>
            <a:pPr marL="0" indent="0">
              <a:buNone/>
            </a:pPr>
            <a:r>
              <a:rPr lang="en-US" dirty="0"/>
              <a:t>				(</a:t>
            </a:r>
            <a:r>
              <a:rPr lang="en-US" dirty="0" err="1"/>
              <a:t>karpos</a:t>
            </a:r>
            <a:r>
              <a:rPr lang="en-US" dirty="0"/>
              <a:t>)</a:t>
            </a:r>
            <a:endParaRPr lang="en-US" sz="2000" dirty="0"/>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Peacemakers who sow in peace raise a harvest of righteousness. </a:t>
            </a:r>
          </a:p>
          <a:p>
            <a:pPr marL="0" indent="0">
              <a:buNone/>
            </a:pPr>
            <a:endParaRPr lang="en-US" dirty="0"/>
          </a:p>
        </p:txBody>
      </p:sp>
      <p:sp>
        <p:nvSpPr>
          <p:cNvPr id="4" name="Oval 3"/>
          <p:cNvSpPr/>
          <p:nvPr/>
        </p:nvSpPr>
        <p:spPr>
          <a:xfrm>
            <a:off x="3783823" y="2331627"/>
            <a:ext cx="2093719"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262648" y="4393324"/>
            <a:ext cx="1408386" cy="4729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5"/>
          </p:cNvCxnSpPr>
          <p:nvPr/>
        </p:nvCxnSpPr>
        <p:spPr>
          <a:xfrm flipH="1" flipV="1">
            <a:off x="5570924" y="3571657"/>
            <a:ext cx="2395917" cy="82166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84775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5:22-23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a:t>καρπός</a:t>
            </a:r>
            <a:endParaRPr lang="en-US" dirty="0"/>
          </a:p>
          <a:p>
            <a:pPr marL="0" indent="0">
              <a:buNone/>
            </a:pPr>
            <a:r>
              <a:rPr lang="en-US" dirty="0"/>
              <a:t>			</a:t>
            </a:r>
            <a:r>
              <a:rPr lang="en-US" dirty="0" smtClean="0"/>
              <a:t>(</a:t>
            </a:r>
            <a:r>
              <a:rPr lang="en-US" dirty="0" err="1"/>
              <a:t>karpos</a:t>
            </a:r>
            <a:r>
              <a:rPr lang="en-US" dirty="0"/>
              <a:t>)</a:t>
            </a:r>
            <a:endParaRPr lang="en-US" sz="2000" dirty="0"/>
          </a:p>
          <a:p>
            <a:pPr marL="0" indent="0">
              <a:buNone/>
            </a:pPr>
            <a:endParaRPr lang="en-US" baseline="30000" dirty="0"/>
          </a:p>
          <a:p>
            <a:pPr marL="0" indent="0">
              <a:buNone/>
            </a:pPr>
            <a:r>
              <a:rPr lang="en-US" baseline="30000" dirty="0" smtClean="0"/>
              <a:t>22 </a:t>
            </a:r>
            <a:r>
              <a:rPr lang="en-US" dirty="0"/>
              <a:t>But the fruit of the Spirit is love, joy, peace, patience, kindness, goodness, faithfulness, </a:t>
            </a:r>
            <a:r>
              <a:rPr lang="en-US" baseline="30000" dirty="0"/>
              <a:t>23 </a:t>
            </a:r>
            <a:r>
              <a:rPr lang="en-US" dirty="0"/>
              <a:t>gentleness and self-control. Against such things there is no law</a:t>
            </a:r>
            <a:r>
              <a:rPr lang="en-US" dirty="0" smtClean="0"/>
              <a:t>.</a:t>
            </a:r>
            <a:endParaRPr lang="en-US" dirty="0"/>
          </a:p>
        </p:txBody>
      </p:sp>
      <p:sp>
        <p:nvSpPr>
          <p:cNvPr id="4" name="Oval 3"/>
          <p:cNvSpPr/>
          <p:nvPr/>
        </p:nvSpPr>
        <p:spPr>
          <a:xfrm>
            <a:off x="2871387" y="1931350"/>
            <a:ext cx="2093719"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36449" y="3683237"/>
            <a:ext cx="828942" cy="410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550920" y="3171380"/>
            <a:ext cx="627085" cy="51185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284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Philippians 4:17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Not that I am looking for a gift, but </a:t>
            </a:r>
            <a:r>
              <a:rPr lang="en-US" b="1" dirty="0">
                <a:solidFill>
                  <a:schemeClr val="accent6">
                    <a:lumMod val="75000"/>
                  </a:schemeClr>
                </a:solidFill>
              </a:rPr>
              <a:t>I am looking for what may be credited to your account.</a:t>
            </a:r>
          </a:p>
          <a:p>
            <a:pPr marL="0" indent="0">
              <a:buNone/>
            </a:pPr>
            <a:endParaRPr lang="en-US" dirty="0"/>
          </a:p>
        </p:txBody>
      </p:sp>
    </p:spTree>
    <p:extLst>
      <p:ext uri="{BB962C8B-B14F-4D97-AF65-F5344CB8AC3E}">
        <p14:creationId xmlns:p14="http://schemas.microsoft.com/office/powerpoint/2010/main" val="16675596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1:14</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p>
          <a:p>
            <a:pPr marL="0" indent="0">
              <a:buNone/>
            </a:pPr>
            <a:endParaRPr lang="en-US" sz="3600" baseline="30000" dirty="0"/>
          </a:p>
          <a:p>
            <a:pPr marL="0" indent="0">
              <a:buNone/>
            </a:pPr>
            <a:endParaRPr lang="en-US" sz="3600" baseline="30000" dirty="0"/>
          </a:p>
          <a:p>
            <a:pPr marL="0" indent="0">
              <a:buNone/>
            </a:pPr>
            <a:endParaRPr lang="en-US" baseline="30000" dirty="0" smtClean="0"/>
          </a:p>
          <a:p>
            <a:pPr marL="0" indent="0">
              <a:buNone/>
            </a:pPr>
            <a:r>
              <a:rPr lang="en-US" baseline="30000" dirty="0" smtClean="0"/>
              <a:t>14</a:t>
            </a:r>
            <a:r>
              <a:rPr lang="en-US" dirty="0" smtClean="0"/>
              <a:t> </a:t>
            </a:r>
            <a:r>
              <a:rPr lang="en-US" dirty="0"/>
              <a:t>I am obligated both to Greeks and non-Greeks, both to the wise and the foolish. </a:t>
            </a:r>
          </a:p>
        </p:txBody>
      </p:sp>
    </p:spTree>
    <p:extLst>
      <p:ext uri="{BB962C8B-B14F-4D97-AF65-F5344CB8AC3E}">
        <p14:creationId xmlns:p14="http://schemas.microsoft.com/office/powerpoint/2010/main" val="36292820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1:14</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οφειλέτης</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opheiletēs</a:t>
            </a:r>
            <a:r>
              <a:rPr lang="en-US" sz="4800" baseline="30000" dirty="0" smtClean="0"/>
              <a:t>)</a:t>
            </a:r>
            <a:endParaRPr lang="en-US" sz="3600" baseline="30000" dirty="0" smtClean="0"/>
          </a:p>
          <a:p>
            <a:pPr marL="0" indent="0">
              <a:buNone/>
            </a:pPr>
            <a:endParaRPr lang="en-US" sz="3600" baseline="30000" dirty="0"/>
          </a:p>
          <a:p>
            <a:pPr marL="0" indent="0">
              <a:buNone/>
            </a:pPr>
            <a:endParaRPr lang="en-US" baseline="30000" dirty="0" smtClean="0"/>
          </a:p>
          <a:p>
            <a:pPr marL="0" indent="0">
              <a:buNone/>
            </a:pPr>
            <a:r>
              <a:rPr lang="en-US" baseline="30000" dirty="0" smtClean="0"/>
              <a:t>14</a:t>
            </a:r>
            <a:r>
              <a:rPr lang="en-US" dirty="0" smtClean="0"/>
              <a:t> </a:t>
            </a:r>
            <a:r>
              <a:rPr lang="en-US" dirty="0"/>
              <a:t>I am obligated both to Greeks and non-Greeks, both to the wise and the foolish. </a:t>
            </a:r>
          </a:p>
        </p:txBody>
      </p:sp>
      <p:sp>
        <p:nvSpPr>
          <p:cNvPr id="4" name="Oval 3"/>
          <p:cNvSpPr/>
          <p:nvPr/>
        </p:nvSpPr>
        <p:spPr>
          <a:xfrm>
            <a:off x="3811424" y="2102265"/>
            <a:ext cx="2632105" cy="17604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657884" y="4418175"/>
            <a:ext cx="1666430" cy="7263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3080271" y="3604889"/>
            <a:ext cx="1116616" cy="9196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baseline="30000" dirty="0"/>
              <a:t>				</a:t>
            </a:r>
            <a:r>
              <a:rPr lang="el-GR" dirty="0"/>
              <a:t>οφειλέτης</a:t>
            </a:r>
            <a:endParaRPr lang="en-US" dirty="0"/>
          </a:p>
          <a:p>
            <a:pPr marL="0" indent="0">
              <a:buNone/>
            </a:pPr>
            <a:r>
              <a:rPr lang="en-US" dirty="0"/>
              <a:t>				(</a:t>
            </a:r>
            <a:r>
              <a:rPr lang="en-US" dirty="0" err="1"/>
              <a:t>opheiletēs</a:t>
            </a:r>
            <a:r>
              <a:rPr lang="en-US" dirty="0"/>
              <a:t>)</a:t>
            </a:r>
            <a:endParaRPr lang="en-US" sz="2000" dirty="0"/>
          </a:p>
          <a:p>
            <a:pPr marL="0" indent="0">
              <a:buNone/>
            </a:pPr>
            <a:endParaRPr lang="en-US" baseline="30000" dirty="0"/>
          </a:p>
          <a:p>
            <a:pPr marL="0" indent="0">
              <a:buNone/>
            </a:pPr>
            <a:endParaRPr lang="en-US" baseline="30000" dirty="0"/>
          </a:p>
          <a:p>
            <a:pPr marL="0" indent="0">
              <a:buNone/>
            </a:pPr>
            <a:r>
              <a:rPr lang="en-US" baseline="30000" dirty="0" smtClean="0"/>
              <a:t>3 </a:t>
            </a:r>
            <a:r>
              <a:rPr lang="en-US" dirty="0"/>
              <a:t>Again I declare to every man who lets himself be circumcised that he is obligated to obey the whole law</a:t>
            </a:r>
            <a:r>
              <a:rPr lang="en-US" dirty="0" smtClean="0"/>
              <a:t>.</a:t>
            </a:r>
            <a:endParaRPr lang="en-US" dirty="0"/>
          </a:p>
        </p:txBody>
      </p:sp>
      <p:sp>
        <p:nvSpPr>
          <p:cNvPr id="4" name="Oval 3"/>
          <p:cNvSpPr/>
          <p:nvPr/>
        </p:nvSpPr>
        <p:spPr>
          <a:xfrm>
            <a:off x="3811424" y="1854437"/>
            <a:ext cx="2632105" cy="17604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57458" y="4546363"/>
            <a:ext cx="1666430"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127477" y="3614871"/>
            <a:ext cx="363196" cy="93149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0548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a:t>14</a:t>
            </a:r>
            <a:r>
              <a:rPr lang="en-US" dirty="0"/>
              <a:t> I am obligated both to Greeks and non-Greeks, both to the wise and the foolish. </a:t>
            </a:r>
            <a:endParaRPr lang="en-US" dirty="0" smtClean="0"/>
          </a:p>
          <a:p>
            <a:pPr marL="0" indent="0">
              <a:buNone/>
            </a:pPr>
            <a:r>
              <a:rPr lang="en-US" baseline="30000" dirty="0" smtClean="0"/>
              <a:t>15</a:t>
            </a:r>
            <a:r>
              <a:rPr lang="en-US" dirty="0" smtClean="0"/>
              <a:t> </a:t>
            </a:r>
            <a:r>
              <a:rPr lang="en-US" dirty="0"/>
              <a:t>That is why I am so eager to preach the gospel also to you who are at Rome.</a:t>
            </a:r>
          </a:p>
        </p:txBody>
      </p:sp>
    </p:spTree>
    <p:extLst>
      <p:ext uri="{BB962C8B-B14F-4D97-AF65-F5344CB8AC3E}">
        <p14:creationId xmlns:p14="http://schemas.microsoft.com/office/powerpoint/2010/main" val="423582168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6:12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sz="2000" baseline="30000" dirty="0"/>
              <a:t>			</a:t>
            </a:r>
            <a:r>
              <a:rPr lang="el-GR" dirty="0"/>
              <a:t>οφειλέτης</a:t>
            </a:r>
            <a:endParaRPr lang="en-US" dirty="0"/>
          </a:p>
          <a:p>
            <a:pPr marL="0" indent="0">
              <a:buNone/>
            </a:pPr>
            <a:r>
              <a:rPr lang="en-US" dirty="0"/>
              <a:t>			(</a:t>
            </a:r>
            <a:r>
              <a:rPr lang="en-US" dirty="0" err="1"/>
              <a:t>opheiletēs</a:t>
            </a:r>
            <a:r>
              <a:rPr lang="en-US" dirty="0"/>
              <a:t>)</a:t>
            </a:r>
            <a:endParaRPr lang="en-US" sz="2000" dirty="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smtClean="0">
                <a:solidFill>
                  <a:srgbClr val="FF0000"/>
                </a:solidFill>
              </a:rPr>
              <a:t>Forgive </a:t>
            </a:r>
            <a:r>
              <a:rPr lang="en-US" dirty="0">
                <a:solidFill>
                  <a:srgbClr val="FF0000"/>
                </a:solidFill>
              </a:rPr>
              <a:t>us our debts, </a:t>
            </a:r>
            <a:r>
              <a:rPr lang="en-US" dirty="0" smtClean="0">
                <a:solidFill>
                  <a:srgbClr val="FF0000"/>
                </a:solidFill>
              </a:rPr>
              <a:t>as </a:t>
            </a:r>
            <a:r>
              <a:rPr lang="en-US" dirty="0">
                <a:solidFill>
                  <a:srgbClr val="FF0000"/>
                </a:solidFill>
              </a:rPr>
              <a:t>we also have forgiven our debtors. </a:t>
            </a:r>
          </a:p>
        </p:txBody>
      </p:sp>
      <p:sp>
        <p:nvSpPr>
          <p:cNvPr id="4" name="Oval 3"/>
          <p:cNvSpPr/>
          <p:nvPr/>
        </p:nvSpPr>
        <p:spPr>
          <a:xfrm>
            <a:off x="2897024" y="1862982"/>
            <a:ext cx="2632105" cy="17604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70774" y="4939469"/>
            <a:ext cx="1333144"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837346" y="3365606"/>
            <a:ext cx="1445141" cy="157386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05508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15:27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sz="2000" baseline="30000" dirty="0"/>
              <a:t>			</a:t>
            </a:r>
            <a:r>
              <a:rPr lang="el-GR" dirty="0"/>
              <a:t>οφειλέτης</a:t>
            </a:r>
            <a:endParaRPr lang="en-US" dirty="0"/>
          </a:p>
          <a:p>
            <a:pPr marL="0" indent="0">
              <a:buNone/>
            </a:pPr>
            <a:r>
              <a:rPr lang="en-US" dirty="0"/>
              <a:t>			(</a:t>
            </a:r>
            <a:r>
              <a:rPr lang="en-US" dirty="0" err="1"/>
              <a:t>opheiletēs</a:t>
            </a:r>
            <a:r>
              <a:rPr lang="en-US" dirty="0"/>
              <a:t>)</a:t>
            </a:r>
            <a:endParaRPr lang="en-US" sz="2000" dirty="0"/>
          </a:p>
          <a:p>
            <a:pPr marL="0" indent="0">
              <a:buNone/>
            </a:pPr>
            <a:endParaRPr lang="en-US" baseline="30000" dirty="0"/>
          </a:p>
          <a:p>
            <a:pPr marL="0" indent="0">
              <a:buNone/>
            </a:pPr>
            <a:r>
              <a:rPr lang="en-US" baseline="30000" dirty="0" smtClean="0"/>
              <a:t>27 </a:t>
            </a:r>
            <a:r>
              <a:rPr lang="en-US" dirty="0"/>
              <a:t>They were pleased to do it, and indeed they owe it to them. For if the Gentiles have shared in the Jews’ spiritual blessings, they owe it to the Jews to share with them their material blessings.</a:t>
            </a:r>
          </a:p>
          <a:p>
            <a:pPr marL="0" indent="0">
              <a:buNone/>
            </a:pPr>
            <a:endParaRPr lang="en-US" dirty="0"/>
          </a:p>
        </p:txBody>
      </p:sp>
      <p:sp>
        <p:nvSpPr>
          <p:cNvPr id="4" name="Oval 3"/>
          <p:cNvSpPr/>
          <p:nvPr/>
        </p:nvSpPr>
        <p:spPr>
          <a:xfrm>
            <a:off x="2876004" y="1820941"/>
            <a:ext cx="2632105" cy="17604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93986" y="4120055"/>
            <a:ext cx="798786" cy="5570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175792" y="3323565"/>
            <a:ext cx="2085675" cy="87806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189714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9:16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Yet when I preach the gospel, I cannot boast, for </a:t>
            </a:r>
            <a:r>
              <a:rPr lang="en-US" b="1" dirty="0">
                <a:solidFill>
                  <a:schemeClr val="accent6">
                    <a:lumMod val="75000"/>
                  </a:schemeClr>
                </a:solidFill>
              </a:rPr>
              <a:t>I am compelled to preach</a:t>
            </a:r>
            <a:r>
              <a:rPr lang="en-US" dirty="0"/>
              <a:t>. Woe to me if I do not preach the gospel!</a:t>
            </a:r>
          </a:p>
          <a:p>
            <a:pPr marL="0" indent="0">
              <a:buNone/>
            </a:pPr>
            <a:endParaRPr lang="en-US" dirty="0"/>
          </a:p>
        </p:txBody>
      </p:sp>
    </p:spTree>
    <p:extLst>
      <p:ext uri="{BB962C8B-B14F-4D97-AF65-F5344CB8AC3E}">
        <p14:creationId xmlns:p14="http://schemas.microsoft.com/office/powerpoint/2010/main" val="5891739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11 </a:t>
            </a:r>
            <a:r>
              <a:rPr lang="en-US" dirty="0"/>
              <a:t>Here there is </a:t>
            </a:r>
            <a:r>
              <a:rPr lang="en-US" b="1" dirty="0">
                <a:solidFill>
                  <a:schemeClr val="accent6">
                    <a:lumMod val="75000"/>
                  </a:schemeClr>
                </a:solidFill>
              </a:rPr>
              <a:t>no Greek</a:t>
            </a:r>
            <a:r>
              <a:rPr lang="en-US" dirty="0"/>
              <a:t> or Jew, circumcised or uncircumcised, </a:t>
            </a:r>
            <a:r>
              <a:rPr lang="en-US" b="1" dirty="0">
                <a:solidFill>
                  <a:schemeClr val="accent6">
                    <a:lumMod val="75000"/>
                  </a:schemeClr>
                </a:solidFill>
              </a:rPr>
              <a:t>barbarian</a:t>
            </a:r>
            <a:r>
              <a:rPr lang="en-US" dirty="0"/>
              <a:t>, Scythian, slave or free, but Christ is all, and is in all. </a:t>
            </a:r>
          </a:p>
          <a:p>
            <a:pPr marL="0" indent="0">
              <a:buNone/>
            </a:pPr>
            <a:endParaRPr lang="en-US" dirty="0"/>
          </a:p>
        </p:txBody>
      </p:sp>
    </p:spTree>
    <p:extLst>
      <p:ext uri="{BB962C8B-B14F-4D97-AF65-F5344CB8AC3E}">
        <p14:creationId xmlns:p14="http://schemas.microsoft.com/office/powerpoint/2010/main" val="21949872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1:15</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r>
              <a:rPr lang="en-US" baseline="30000" dirty="0" smtClean="0"/>
              <a:t>15</a:t>
            </a:r>
            <a:r>
              <a:rPr lang="en-US" dirty="0" smtClean="0"/>
              <a:t> </a:t>
            </a:r>
            <a:r>
              <a:rPr lang="en-US" dirty="0"/>
              <a:t>That is why I am so eager to preach the gospel also to you who are at Rome.</a:t>
            </a:r>
          </a:p>
          <a:p>
            <a:endParaRPr lang="en-US" dirty="0"/>
          </a:p>
        </p:txBody>
      </p:sp>
    </p:spTree>
    <p:extLst>
      <p:ext uri="{BB962C8B-B14F-4D97-AF65-F5344CB8AC3E}">
        <p14:creationId xmlns:p14="http://schemas.microsoft.com/office/powerpoint/2010/main" val="170915702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1:15</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lnSpc>
                <a:spcPts val="2400"/>
              </a:lnSpc>
              <a:buNone/>
            </a:pPr>
            <a:r>
              <a:rPr lang="en-US" sz="3600" baseline="30000" dirty="0" smtClean="0"/>
              <a:t>				</a:t>
            </a:r>
            <a:r>
              <a:rPr lang="el-GR" sz="4800" baseline="30000" dirty="0" smtClean="0"/>
              <a:t>πρόθυμος</a:t>
            </a:r>
            <a:endParaRPr lang="en-US" sz="4800" baseline="30000" dirty="0" smtClean="0"/>
          </a:p>
          <a:p>
            <a:pPr marL="0" indent="0">
              <a:lnSpc>
                <a:spcPts val="2400"/>
              </a:lnSpc>
              <a:buNone/>
            </a:pPr>
            <a:r>
              <a:rPr lang="en-US" sz="4800" baseline="30000" dirty="0"/>
              <a:t>	</a:t>
            </a:r>
            <a:r>
              <a:rPr lang="en-US" sz="4800" baseline="30000" dirty="0" smtClean="0"/>
              <a:t>			(</a:t>
            </a:r>
            <a:r>
              <a:rPr lang="en-US" sz="4800" baseline="30000" dirty="0" err="1" smtClean="0"/>
              <a:t>prothumos</a:t>
            </a:r>
            <a:r>
              <a:rPr lang="en-US" sz="4800" baseline="30000" dirty="0" smtClean="0"/>
              <a:t>)</a:t>
            </a:r>
            <a:endParaRPr lang="en-US" sz="3600" baseline="30000" dirty="0"/>
          </a:p>
          <a:p>
            <a:pPr marL="0" indent="0">
              <a:buNone/>
            </a:pPr>
            <a:endParaRPr lang="en-US" sz="3600" baseline="30000" dirty="0" smtClean="0"/>
          </a:p>
          <a:p>
            <a:pPr marL="0" indent="0">
              <a:lnSpc>
                <a:spcPts val="2400"/>
              </a:lnSpc>
              <a:buNone/>
            </a:pPr>
            <a:endParaRPr lang="en-US" sz="3600" baseline="30000" dirty="0" smtClean="0"/>
          </a:p>
          <a:p>
            <a:pPr marL="0" indent="0">
              <a:buNone/>
            </a:pPr>
            <a:endParaRPr lang="en-US" sz="3600" baseline="30000" dirty="0"/>
          </a:p>
          <a:p>
            <a:pPr marL="0" indent="0">
              <a:buNone/>
            </a:pPr>
            <a:r>
              <a:rPr lang="en-US" baseline="30000" dirty="0" smtClean="0"/>
              <a:t>15</a:t>
            </a:r>
            <a:r>
              <a:rPr lang="en-US" dirty="0" smtClean="0"/>
              <a:t> </a:t>
            </a:r>
            <a:r>
              <a:rPr lang="en-US" dirty="0"/>
              <a:t>That is why I am so eager to preach the gospel also to you who are at Rome.</a:t>
            </a:r>
          </a:p>
          <a:p>
            <a:endParaRPr lang="en-US" dirty="0"/>
          </a:p>
        </p:txBody>
      </p:sp>
      <p:sp>
        <p:nvSpPr>
          <p:cNvPr id="5" name="Oval 4"/>
          <p:cNvSpPr/>
          <p:nvPr/>
        </p:nvSpPr>
        <p:spPr>
          <a:xfrm>
            <a:off x="4093435" y="4623275"/>
            <a:ext cx="1068224" cy="5042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999432" y="2196269"/>
            <a:ext cx="2469734" cy="10511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6" idx="2"/>
          </p:cNvCxnSpPr>
          <p:nvPr/>
        </p:nvCxnSpPr>
        <p:spPr>
          <a:xfrm flipV="1">
            <a:off x="4627547" y="3247402"/>
            <a:ext cx="606752" cy="13758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1232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26:40-41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ts val="2400"/>
              </a:lnSpc>
              <a:buNone/>
            </a:pPr>
            <a:r>
              <a:rPr lang="en-US" sz="2000" baseline="30000" dirty="0"/>
              <a:t>				</a:t>
            </a:r>
            <a:r>
              <a:rPr lang="el-GR" dirty="0"/>
              <a:t>πρόθυμος</a:t>
            </a:r>
            <a:endParaRPr lang="en-US" dirty="0"/>
          </a:p>
          <a:p>
            <a:pPr marL="0" indent="0">
              <a:lnSpc>
                <a:spcPts val="2400"/>
              </a:lnSpc>
              <a:buNone/>
            </a:pPr>
            <a:r>
              <a:rPr lang="en-US" dirty="0"/>
              <a:t>				(</a:t>
            </a:r>
            <a:r>
              <a:rPr lang="en-US" dirty="0" err="1"/>
              <a:t>prothumos</a:t>
            </a:r>
            <a:r>
              <a:rPr lang="en-US" dirty="0" smtClean="0"/>
              <a:t>)</a:t>
            </a:r>
          </a:p>
          <a:p>
            <a:pPr marL="0" indent="0">
              <a:lnSpc>
                <a:spcPts val="2400"/>
              </a:lnSpc>
              <a:buNone/>
            </a:pPr>
            <a:endParaRPr lang="en-US" sz="2000" dirty="0"/>
          </a:p>
          <a:p>
            <a:pPr marL="0" indent="0">
              <a:buNone/>
            </a:pPr>
            <a:r>
              <a:rPr lang="en-US" baseline="30000" dirty="0" smtClean="0"/>
              <a:t>40 </a:t>
            </a:r>
            <a:r>
              <a:rPr lang="en-US" dirty="0"/>
              <a:t>Then he returned to his disciples and found them sleeping. </a:t>
            </a:r>
            <a:r>
              <a:rPr lang="en-US" dirty="0">
                <a:solidFill>
                  <a:srgbClr val="FF0000"/>
                </a:solidFill>
              </a:rPr>
              <a:t>“Could you men not keep watch with me for one hour?”</a:t>
            </a:r>
            <a:r>
              <a:rPr lang="en-US" dirty="0"/>
              <a:t> he asked Peter. </a:t>
            </a:r>
            <a:r>
              <a:rPr lang="en-US" baseline="30000" dirty="0" smtClean="0"/>
              <a:t>41 </a:t>
            </a:r>
            <a:r>
              <a:rPr lang="en-US" dirty="0">
                <a:solidFill>
                  <a:srgbClr val="FF0000"/>
                </a:solidFill>
              </a:rPr>
              <a:t>“Watch and pray so that you will not fall into temptation. The spirit is willing, but the body is weak.”</a:t>
            </a:r>
            <a:r>
              <a:rPr lang="en-US" baseline="30000" dirty="0">
                <a:solidFill>
                  <a:srgbClr val="FF0000"/>
                </a:solidFill>
              </a:rPr>
              <a:t> </a:t>
            </a:r>
          </a:p>
        </p:txBody>
      </p:sp>
      <p:sp>
        <p:nvSpPr>
          <p:cNvPr id="5" name="Rounded Rectangle 4"/>
          <p:cNvSpPr/>
          <p:nvPr/>
        </p:nvSpPr>
        <p:spPr>
          <a:xfrm>
            <a:off x="4076344" y="1845892"/>
            <a:ext cx="2333002" cy="10682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03634" y="4948015"/>
            <a:ext cx="1230594"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V="1">
            <a:off x="5118931" y="2914116"/>
            <a:ext cx="123914" cy="20338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65481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4:34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34 </a:t>
            </a:r>
            <a:r>
              <a:rPr lang="en-US" dirty="0"/>
              <a:t>“</a:t>
            </a:r>
            <a:r>
              <a:rPr lang="en-US" dirty="0">
                <a:solidFill>
                  <a:srgbClr val="FF0000"/>
                </a:solidFill>
              </a:rPr>
              <a:t>My food</a:t>
            </a:r>
            <a:r>
              <a:rPr lang="en-US" dirty="0"/>
              <a:t>,” said Jesus, “</a:t>
            </a:r>
            <a:r>
              <a:rPr lang="en-US" dirty="0">
                <a:solidFill>
                  <a:srgbClr val="FF0000"/>
                </a:solidFill>
              </a:rPr>
              <a:t>is </a:t>
            </a:r>
            <a:r>
              <a:rPr lang="en-US" dirty="0">
                <a:solidFill>
                  <a:srgbClr val="0070C0"/>
                </a:solidFill>
              </a:rPr>
              <a:t>to do the will</a:t>
            </a:r>
            <a:r>
              <a:rPr lang="en-US" dirty="0">
                <a:solidFill>
                  <a:srgbClr val="FF0000"/>
                </a:solidFill>
              </a:rPr>
              <a:t> of him who sent me and to finish his work.</a:t>
            </a:r>
          </a:p>
          <a:p>
            <a:pPr marL="0" indent="0">
              <a:buNone/>
            </a:pPr>
            <a:endParaRPr lang="en-US" dirty="0"/>
          </a:p>
        </p:txBody>
      </p:sp>
    </p:spTree>
    <p:extLst>
      <p:ext uri="{BB962C8B-B14F-4D97-AF65-F5344CB8AC3E}">
        <p14:creationId xmlns:p14="http://schemas.microsoft.com/office/powerpoint/2010/main" val="38951727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9:38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38 </a:t>
            </a:r>
            <a:r>
              <a:rPr lang="en-US" dirty="0">
                <a:solidFill>
                  <a:srgbClr val="FF0000"/>
                </a:solidFill>
              </a:rPr>
              <a:t>Ask the Lord of the harvest, therefore, to </a:t>
            </a:r>
            <a:r>
              <a:rPr lang="en-US" dirty="0">
                <a:solidFill>
                  <a:srgbClr val="0070C0"/>
                </a:solidFill>
              </a:rPr>
              <a:t>send out workers</a:t>
            </a:r>
            <a:r>
              <a:rPr lang="en-US" dirty="0">
                <a:solidFill>
                  <a:srgbClr val="FF0000"/>
                </a:solidFill>
              </a:rPr>
              <a:t> into his harvest field.</a:t>
            </a:r>
            <a:r>
              <a:rPr lang="en-US" dirty="0"/>
              <a:t>” </a:t>
            </a:r>
          </a:p>
          <a:p>
            <a:pPr marL="0" indent="0">
              <a:buNone/>
            </a:pPr>
            <a:endParaRPr lang="en-US" dirty="0"/>
          </a:p>
        </p:txBody>
      </p:sp>
    </p:spTree>
    <p:extLst>
      <p:ext uri="{BB962C8B-B14F-4D97-AF65-F5344CB8AC3E}">
        <p14:creationId xmlns:p14="http://schemas.microsoft.com/office/powerpoint/2010/main" val="9835283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6:8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Then I heard the voice of the Lord saying, “Whom shall I send? And who will go for us</a:t>
            </a:r>
            <a:r>
              <a:rPr lang="en-US" dirty="0" smtClean="0"/>
              <a:t>?” And </a:t>
            </a:r>
            <a:r>
              <a:rPr lang="en-US" dirty="0"/>
              <a:t>I said, “</a:t>
            </a:r>
            <a:r>
              <a:rPr lang="en-US" b="1" dirty="0">
                <a:solidFill>
                  <a:schemeClr val="accent6">
                    <a:lumMod val="75000"/>
                  </a:schemeClr>
                </a:solidFill>
              </a:rPr>
              <a:t>Here am I. Send me!</a:t>
            </a:r>
            <a:r>
              <a:rPr lang="en-US" dirty="0"/>
              <a:t>” </a:t>
            </a:r>
          </a:p>
          <a:p>
            <a:pPr marL="0" indent="0">
              <a:buNone/>
            </a:pPr>
            <a:endParaRPr lang="en-US" dirty="0"/>
          </a:p>
        </p:txBody>
      </p:sp>
    </p:spTree>
    <p:extLst>
      <p:ext uri="{BB962C8B-B14F-4D97-AF65-F5344CB8AC3E}">
        <p14:creationId xmlns:p14="http://schemas.microsoft.com/office/powerpoint/2010/main" val="630104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1:8</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endParaRPr lang="en-US" sz="3600" baseline="30000" dirty="0"/>
          </a:p>
          <a:p>
            <a:pPr marL="0" indent="0">
              <a:buNone/>
            </a:pPr>
            <a:endParaRPr lang="en-US" sz="3600" baseline="30000" dirty="0" smtClean="0"/>
          </a:p>
          <a:p>
            <a:pPr marL="0" indent="0">
              <a:buNone/>
            </a:pPr>
            <a:r>
              <a:rPr lang="en-US" baseline="30000" dirty="0" smtClean="0"/>
              <a:t>8</a:t>
            </a:r>
            <a:r>
              <a:rPr lang="en-US" dirty="0" smtClean="0"/>
              <a:t> </a:t>
            </a:r>
            <a:r>
              <a:rPr lang="en-US" dirty="0"/>
              <a:t>First, I thank my God through Jesus Christ for all of you, because your faith is being reported all over the world. </a:t>
            </a:r>
          </a:p>
        </p:txBody>
      </p:sp>
    </p:spTree>
    <p:extLst>
      <p:ext uri="{BB962C8B-B14F-4D97-AF65-F5344CB8AC3E}">
        <p14:creationId xmlns:p14="http://schemas.microsoft.com/office/powerpoint/2010/main" val="393937852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smtClean="0"/>
              <a:t>8</a:t>
            </a:r>
            <a:r>
              <a:rPr lang="en-US" dirty="0" smtClean="0"/>
              <a:t> </a:t>
            </a:r>
            <a:r>
              <a:rPr lang="en-US" dirty="0"/>
              <a:t>First, I thank my God through Jesus Christ for all of you, because your faith is being reported all over the world. </a:t>
            </a:r>
            <a:endParaRPr lang="en-US" dirty="0" smtClean="0"/>
          </a:p>
          <a:p>
            <a:pPr marL="0" indent="0">
              <a:buNone/>
            </a:pPr>
            <a:r>
              <a:rPr lang="en-US" baseline="30000" dirty="0" smtClean="0"/>
              <a:t>9</a:t>
            </a:r>
            <a:r>
              <a:rPr lang="en-US" dirty="0" smtClean="0"/>
              <a:t> </a:t>
            </a:r>
            <a:r>
              <a:rPr lang="en-US" dirty="0"/>
              <a:t>God, whom I serve with my whole heart in preaching the gospel of his Son, is my witness how constantly I remember you</a:t>
            </a:r>
          </a:p>
        </p:txBody>
      </p:sp>
    </p:spTree>
    <p:extLst>
      <p:ext uri="{BB962C8B-B14F-4D97-AF65-F5344CB8AC3E}">
        <p14:creationId xmlns:p14="http://schemas.microsoft.com/office/powerpoint/2010/main" val="38935059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smtClean="0"/>
              <a:t>10</a:t>
            </a:r>
            <a:r>
              <a:rPr lang="en-US" dirty="0" smtClean="0"/>
              <a:t> </a:t>
            </a:r>
            <a:r>
              <a:rPr lang="en-US" dirty="0"/>
              <a:t>in my prayers at all times; and I pray that now at last by God's will the way may be opened for me to come to you. </a:t>
            </a:r>
            <a:endParaRPr lang="en-US" dirty="0" smtClean="0"/>
          </a:p>
          <a:p>
            <a:pPr marL="0" indent="0">
              <a:buNone/>
            </a:pPr>
            <a:r>
              <a:rPr lang="en-US" baseline="30000" dirty="0" smtClean="0"/>
              <a:t>11</a:t>
            </a:r>
            <a:r>
              <a:rPr lang="en-US" dirty="0" smtClean="0"/>
              <a:t> </a:t>
            </a:r>
            <a:r>
              <a:rPr lang="en-US" dirty="0"/>
              <a:t>I long to see you so that I may impart to you some spiritual gift to make you </a:t>
            </a:r>
            <a:r>
              <a:rPr lang="en-US" dirty="0" smtClean="0"/>
              <a:t>strong—</a:t>
            </a:r>
          </a:p>
          <a:p>
            <a:pPr marL="0" indent="0">
              <a:buNone/>
            </a:pPr>
            <a:r>
              <a:rPr lang="en-US" baseline="30000" dirty="0"/>
              <a:t>12</a:t>
            </a:r>
            <a:r>
              <a:rPr lang="en-US" dirty="0"/>
              <a:t> that is, that you and I may be mutually encouraged by each other's faith.</a:t>
            </a:r>
          </a:p>
        </p:txBody>
      </p:sp>
    </p:spTree>
    <p:extLst>
      <p:ext uri="{BB962C8B-B14F-4D97-AF65-F5344CB8AC3E}">
        <p14:creationId xmlns:p14="http://schemas.microsoft.com/office/powerpoint/2010/main" val="7495956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Autofit/>
          </a:bodyPr>
          <a:lstStyle/>
          <a:p>
            <a:pPr marL="0" indent="0">
              <a:buNone/>
            </a:pPr>
            <a:r>
              <a:rPr lang="en-US" baseline="30000" dirty="0" smtClean="0"/>
              <a:t>13</a:t>
            </a:r>
            <a:r>
              <a:rPr lang="en-US" dirty="0" smtClean="0"/>
              <a:t> </a:t>
            </a:r>
            <a:r>
              <a:rPr lang="en-US" dirty="0"/>
              <a:t>I do not want you to be unaware, brothers, that I planned many times to come to you (but have been prevented from doing so until now) in order that I might have a harvest among you, just as I have had among the other Gentiles. </a:t>
            </a:r>
          </a:p>
        </p:txBody>
      </p:sp>
    </p:spTree>
    <p:extLst>
      <p:ext uri="{BB962C8B-B14F-4D97-AF65-F5344CB8AC3E}">
        <p14:creationId xmlns:p14="http://schemas.microsoft.com/office/powerpoint/2010/main" val="351113465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1:8-15</a:t>
            </a:r>
          </a:p>
        </p:txBody>
      </p:sp>
      <p:sp>
        <p:nvSpPr>
          <p:cNvPr id="3" name="Content Placeholder 2"/>
          <p:cNvSpPr>
            <a:spLocks noGrp="1"/>
          </p:cNvSpPr>
          <p:nvPr>
            <p:ph idx="1"/>
          </p:nvPr>
        </p:nvSpPr>
        <p:spPr/>
        <p:txBody>
          <a:bodyPr>
            <a:normAutofit/>
          </a:bodyPr>
          <a:lstStyle/>
          <a:p>
            <a:pPr marL="0" indent="0">
              <a:buNone/>
            </a:pPr>
            <a:r>
              <a:rPr lang="en-US" baseline="30000" dirty="0"/>
              <a:t>14</a:t>
            </a:r>
            <a:r>
              <a:rPr lang="en-US" dirty="0"/>
              <a:t> I am obligated both to Greeks and non-Greeks, both to the wise and the foolish. </a:t>
            </a:r>
            <a:endParaRPr lang="en-US" dirty="0" smtClean="0"/>
          </a:p>
          <a:p>
            <a:pPr marL="0" indent="0">
              <a:buNone/>
            </a:pPr>
            <a:r>
              <a:rPr lang="en-US" baseline="30000" dirty="0" smtClean="0"/>
              <a:t>15</a:t>
            </a:r>
            <a:r>
              <a:rPr lang="en-US" dirty="0" smtClean="0"/>
              <a:t> </a:t>
            </a:r>
            <a:r>
              <a:rPr lang="en-US" dirty="0"/>
              <a:t>That is why I am so eager to preach the gospel also to you who are at Rome.</a:t>
            </a:r>
          </a:p>
        </p:txBody>
      </p:sp>
    </p:spTree>
    <p:extLst>
      <p:ext uri="{BB962C8B-B14F-4D97-AF65-F5344CB8AC3E}">
        <p14:creationId xmlns:p14="http://schemas.microsoft.com/office/powerpoint/2010/main" val="3350362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1:8</a:t>
            </a:r>
            <a:endParaRPr lang="en-US" dirty="0"/>
          </a:p>
        </p:txBody>
      </p:sp>
      <p:sp>
        <p:nvSpPr>
          <p:cNvPr id="3" name="Content Placeholder 2"/>
          <p:cNvSpPr>
            <a:spLocks noGrp="1"/>
          </p:cNvSpPr>
          <p:nvPr>
            <p:ph idx="1"/>
          </p:nvPr>
        </p:nvSpPr>
        <p:spPr/>
        <p:txBody>
          <a:bodyPr/>
          <a:lstStyle/>
          <a:p>
            <a:pPr marL="0" indent="0">
              <a:buNone/>
            </a:pPr>
            <a:endParaRPr lang="en-US" sz="3600" baseline="30000" dirty="0" smtClean="0"/>
          </a:p>
          <a:p>
            <a:pPr marL="0" indent="0">
              <a:buNone/>
            </a:pPr>
            <a:endParaRPr lang="en-US" sz="3600" baseline="30000" dirty="0"/>
          </a:p>
          <a:p>
            <a:pPr marL="0" indent="0">
              <a:buNone/>
            </a:pPr>
            <a:r>
              <a:rPr lang="en-US" sz="3600" baseline="30000" dirty="0" smtClean="0"/>
              <a:t>					</a:t>
            </a:r>
            <a:r>
              <a:rPr lang="el-GR" sz="4800" baseline="30000" dirty="0" smtClean="0"/>
              <a:t>πίστις</a:t>
            </a:r>
          </a:p>
          <a:p>
            <a:pPr marL="0" indent="0">
              <a:buNone/>
            </a:pPr>
            <a:r>
              <a:rPr lang="el-GR" sz="4800" baseline="30000" dirty="0"/>
              <a:t>	</a:t>
            </a:r>
            <a:r>
              <a:rPr lang="el-GR" sz="4800" baseline="30000" dirty="0" smtClean="0"/>
              <a:t>				</a:t>
            </a:r>
            <a:r>
              <a:rPr lang="en-US" sz="4800" baseline="30000" dirty="0" smtClean="0"/>
              <a:t>(</a:t>
            </a:r>
            <a:r>
              <a:rPr lang="en-US" sz="4800" baseline="30000" dirty="0" err="1" smtClean="0"/>
              <a:t>pistis</a:t>
            </a:r>
            <a:r>
              <a:rPr lang="en-US" sz="4800" baseline="30000" dirty="0" smtClean="0"/>
              <a:t>)</a:t>
            </a:r>
            <a:endParaRPr lang="en-US" sz="3600" baseline="30000" dirty="0"/>
          </a:p>
          <a:p>
            <a:pPr marL="0" indent="0">
              <a:buNone/>
            </a:pPr>
            <a:endParaRPr lang="en-US" sz="3600" baseline="30000" dirty="0" smtClean="0"/>
          </a:p>
          <a:p>
            <a:pPr marL="0" indent="0">
              <a:buNone/>
            </a:pPr>
            <a:r>
              <a:rPr lang="en-US" baseline="30000" dirty="0" smtClean="0"/>
              <a:t>8</a:t>
            </a:r>
            <a:r>
              <a:rPr lang="en-US" dirty="0" smtClean="0"/>
              <a:t> </a:t>
            </a:r>
            <a:r>
              <a:rPr lang="en-US" dirty="0"/>
              <a:t>First, I thank my God through Jesus Christ for all of you, because your faith is being reported all over the world. </a:t>
            </a:r>
          </a:p>
        </p:txBody>
      </p:sp>
      <p:sp>
        <p:nvSpPr>
          <p:cNvPr id="4" name="Oval 3"/>
          <p:cNvSpPr/>
          <p:nvPr/>
        </p:nvSpPr>
        <p:spPr>
          <a:xfrm>
            <a:off x="4674550" y="2264636"/>
            <a:ext cx="1922803" cy="13844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452358" y="4623275"/>
            <a:ext cx="880217" cy="6067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892467" y="3649054"/>
            <a:ext cx="743485" cy="97422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882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sz="2000" dirty="0"/>
              <a:t>		</a:t>
            </a:r>
            <a:r>
              <a:rPr lang="el-GR" dirty="0"/>
              <a:t>πίστις</a:t>
            </a:r>
          </a:p>
          <a:p>
            <a:pPr marL="0" indent="0">
              <a:buNone/>
            </a:pPr>
            <a:r>
              <a:rPr lang="el-GR" dirty="0"/>
              <a:t>		</a:t>
            </a:r>
            <a:r>
              <a:rPr lang="en-US" dirty="0"/>
              <a:t>(</a:t>
            </a:r>
            <a:r>
              <a:rPr lang="en-US" dirty="0" err="1"/>
              <a:t>pistis</a:t>
            </a:r>
            <a:r>
              <a:rPr lang="en-US" dirty="0" smtClean="0"/>
              <a:t>)</a:t>
            </a:r>
            <a:endParaRPr lang="en-US" baseline="30000" dirty="0"/>
          </a:p>
          <a:p>
            <a:pPr marL="0" indent="0">
              <a:buNone/>
            </a:pPr>
            <a:endParaRPr lang="en-US" baseline="30000" dirty="0" smtClean="0"/>
          </a:p>
          <a:p>
            <a:pPr marL="0" indent="0">
              <a:buNone/>
            </a:pPr>
            <a:r>
              <a:rPr lang="en-US" baseline="30000" dirty="0" smtClean="0"/>
              <a:t>8 </a:t>
            </a:r>
            <a:r>
              <a:rPr lang="en-US" dirty="0"/>
              <a:t>For it is by grace you have been saved, through faith—and this not from yourselves, it is the gift of </a:t>
            </a:r>
            <a:r>
              <a:rPr lang="en-US" dirty="0" smtClean="0"/>
              <a:t>God</a:t>
            </a:r>
            <a:endParaRPr lang="en-US" dirty="0"/>
          </a:p>
        </p:txBody>
      </p:sp>
      <p:sp>
        <p:nvSpPr>
          <p:cNvPr id="4" name="Oval 3"/>
          <p:cNvSpPr/>
          <p:nvPr/>
        </p:nvSpPr>
        <p:spPr>
          <a:xfrm>
            <a:off x="1956987" y="2384277"/>
            <a:ext cx="1922803" cy="13844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7110" y="4537817"/>
            <a:ext cx="871671"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endCxn id="4" idx="3"/>
          </p:cNvCxnSpPr>
          <p:nvPr/>
        </p:nvCxnSpPr>
        <p:spPr>
          <a:xfrm flipV="1">
            <a:off x="897308" y="3565952"/>
            <a:ext cx="1341267" cy="9547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3915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21007</TotalTime>
  <Words>7900</Words>
  <Application>Microsoft Office PowerPoint</Application>
  <PresentationFormat>On-screen Show (4:3)</PresentationFormat>
  <Paragraphs>1756</Paragraphs>
  <Slides>73</Slides>
  <Notes>73</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Office Theme</vt:lpstr>
      <vt:lpstr>Romans 1:8-15 --- Paul’s Longing to Visit Rome</vt:lpstr>
      <vt:lpstr>PowerPoint Presentation</vt:lpstr>
      <vt:lpstr>Romans 1:8-15</vt:lpstr>
      <vt:lpstr>Romans 1:8-15</vt:lpstr>
      <vt:lpstr>Romans 1:8-15</vt:lpstr>
      <vt:lpstr>Romans 1:8-15</vt:lpstr>
      <vt:lpstr>Romans 1:8</vt:lpstr>
      <vt:lpstr>Romans 1:8</vt:lpstr>
      <vt:lpstr>Ephesians 2:8</vt:lpstr>
      <vt:lpstr>Galatians 3:2</vt:lpstr>
      <vt:lpstr>Cross-Reference Ephesians 1:15</vt:lpstr>
      <vt:lpstr>Cross-Reference 1 Thessalonians 1:8</vt:lpstr>
      <vt:lpstr>Romans 1:9</vt:lpstr>
      <vt:lpstr>Romans 1:9</vt:lpstr>
      <vt:lpstr>Matthew 4:10</vt:lpstr>
      <vt:lpstr>Romans 1:9</vt:lpstr>
      <vt:lpstr>Colossians 2:5</vt:lpstr>
      <vt:lpstr>Romans 1:9</vt:lpstr>
      <vt:lpstr>Mark 16:15</vt:lpstr>
      <vt:lpstr>Romans 1:9</vt:lpstr>
      <vt:lpstr>1 Thessalonians 2:10</vt:lpstr>
      <vt:lpstr>Romans 1:9</vt:lpstr>
      <vt:lpstr>1 Thessalonians 5:17</vt:lpstr>
      <vt:lpstr>Romans 1:9</vt:lpstr>
      <vt:lpstr>Philemon 4</vt:lpstr>
      <vt:lpstr>Cross-Reference 2 Timothy 1:3</vt:lpstr>
      <vt:lpstr>Cross-Reference Philemon 4</vt:lpstr>
      <vt:lpstr>Romans 1:10</vt:lpstr>
      <vt:lpstr>Romans 1:10</vt:lpstr>
      <vt:lpstr>Philippians 4:6</vt:lpstr>
      <vt:lpstr>Romans 1:10</vt:lpstr>
      <vt:lpstr>Matthew 9:37-38</vt:lpstr>
      <vt:lpstr>Romans 1:10</vt:lpstr>
      <vt:lpstr>3 John 2</vt:lpstr>
      <vt:lpstr>Cross-Reference Acts 18:21</vt:lpstr>
      <vt:lpstr>Cross-Reference James 4:15</vt:lpstr>
      <vt:lpstr>Romans 1:11</vt:lpstr>
      <vt:lpstr>Romans 1:11</vt:lpstr>
      <vt:lpstr>1 Thessalonians 2:8</vt:lpstr>
      <vt:lpstr>Romans 1:11</vt:lpstr>
      <vt:lpstr>2 Timothy 1:6</vt:lpstr>
      <vt:lpstr>Romans 1:11</vt:lpstr>
      <vt:lpstr>2 Peter 1:12</vt:lpstr>
      <vt:lpstr>Cross-Reference Hebrews 13:9</vt:lpstr>
      <vt:lpstr>Cross-Reference 1 Peter 5:10</vt:lpstr>
      <vt:lpstr>Romans 1:12</vt:lpstr>
      <vt:lpstr>Romans 1:12</vt:lpstr>
      <vt:lpstr>Cross-Reference 2 John 4</vt:lpstr>
      <vt:lpstr>Romans 1:13a</vt:lpstr>
      <vt:lpstr>Romans 1:13a</vt:lpstr>
      <vt:lpstr>Mark 10:14</vt:lpstr>
      <vt:lpstr>Romans 1:13b</vt:lpstr>
      <vt:lpstr>Romans 1:13b</vt:lpstr>
      <vt:lpstr>James 3:18</vt:lpstr>
      <vt:lpstr>Galatians 5:22-23</vt:lpstr>
      <vt:lpstr>Cross-Reference Philippians 4:17</vt:lpstr>
      <vt:lpstr>Romans 1:14</vt:lpstr>
      <vt:lpstr>Romans 1:14</vt:lpstr>
      <vt:lpstr>Galatians 5:3</vt:lpstr>
      <vt:lpstr>Matthew 6:12</vt:lpstr>
      <vt:lpstr>Romans 15:27</vt:lpstr>
      <vt:lpstr>Cross-Reference 1 Corinthians 9:16</vt:lpstr>
      <vt:lpstr>Cross-Reference Colossians 3:11</vt:lpstr>
      <vt:lpstr>Romans 1:15</vt:lpstr>
      <vt:lpstr>Romans 1:15</vt:lpstr>
      <vt:lpstr>Matthew 26:40-41</vt:lpstr>
      <vt:lpstr>Cross-Reference John 4:34</vt:lpstr>
      <vt:lpstr>Cross-Reference Matthew 9:38</vt:lpstr>
      <vt:lpstr>Cross-Reference Isaiah 6:8</vt:lpstr>
      <vt:lpstr>Romans 1:8-15</vt:lpstr>
      <vt:lpstr>Romans 1:8-15</vt:lpstr>
      <vt:lpstr>Romans 1:8-15</vt:lpstr>
      <vt:lpstr>Romans 1:8-15</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150</cp:revision>
  <dcterms:created xsi:type="dcterms:W3CDTF">2014-03-14T14:55:41Z</dcterms:created>
  <dcterms:modified xsi:type="dcterms:W3CDTF">2014-09-12T22:41:15Z</dcterms:modified>
</cp:coreProperties>
</file>