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320" r:id="rId2"/>
    <p:sldId id="372" r:id="rId3"/>
    <p:sldId id="360" r:id="rId4"/>
    <p:sldId id="359" r:id="rId5"/>
    <p:sldId id="361" r:id="rId6"/>
    <p:sldId id="362" r:id="rId7"/>
    <p:sldId id="363" r:id="rId8"/>
    <p:sldId id="364" r:id="rId9"/>
    <p:sldId id="365" r:id="rId10"/>
    <p:sldId id="321" r:id="rId11"/>
    <p:sldId id="333" r:id="rId12"/>
    <p:sldId id="368" r:id="rId13"/>
    <p:sldId id="324" r:id="rId14"/>
    <p:sldId id="345" r:id="rId15"/>
    <p:sldId id="327" r:id="rId16"/>
    <p:sldId id="346" r:id="rId17"/>
    <p:sldId id="332" r:id="rId18"/>
    <p:sldId id="347" r:id="rId19"/>
    <p:sldId id="328" r:id="rId20"/>
    <p:sldId id="348" r:id="rId21"/>
    <p:sldId id="329" r:id="rId22"/>
    <p:sldId id="349" r:id="rId23"/>
    <p:sldId id="334" r:id="rId24"/>
    <p:sldId id="350" r:id="rId25"/>
    <p:sldId id="330" r:id="rId26"/>
    <p:sldId id="351" r:id="rId27"/>
    <p:sldId id="331" r:id="rId28"/>
    <p:sldId id="352" r:id="rId29"/>
    <p:sldId id="353" r:id="rId30"/>
    <p:sldId id="354" r:id="rId31"/>
    <p:sldId id="373" r:id="rId32"/>
    <p:sldId id="374" r:id="rId33"/>
    <p:sldId id="375" r:id="rId34"/>
    <p:sldId id="344" r:id="rId35"/>
    <p:sldId id="371" r:id="rId36"/>
    <p:sldId id="342" r:id="rId37"/>
    <p:sldId id="358" r:id="rId38"/>
    <p:sldId id="357" r:id="rId39"/>
    <p:sldId id="325" r:id="rId40"/>
    <p:sldId id="335" r:id="rId41"/>
    <p:sldId id="366" r:id="rId42"/>
    <p:sldId id="336" r:id="rId43"/>
    <p:sldId id="370" r:id="rId44"/>
    <p:sldId id="369" r:id="rId45"/>
    <p:sldId id="343" r:id="rId46"/>
    <p:sldId id="337" r:id="rId47"/>
    <p:sldId id="367" r:id="rId48"/>
    <p:sldId id="338" r:id="rId49"/>
    <p:sldId id="339" r:id="rId50"/>
    <p:sldId id="341" r:id="rId51"/>
    <p:sldId id="376" r:id="rId52"/>
    <p:sldId id="377" r:id="rId53"/>
    <p:sldId id="378" r:id="rId54"/>
    <p:sldId id="326"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3" autoAdjust="0"/>
    <p:restoredTop sz="78629" autoAdjust="0"/>
  </p:normalViewPr>
  <p:slideViewPr>
    <p:cSldViewPr snapToGrid="0">
      <p:cViewPr varScale="1">
        <p:scale>
          <a:sx n="91" d="100"/>
          <a:sy n="91" d="100"/>
        </p:scale>
        <p:origin x="-2214"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9/15/2014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1605116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These two verses together form the central theme </a:t>
            </a:r>
          </a:p>
          <a:p>
            <a:r>
              <a:rPr lang="en-US" baseline="0" dirty="0" smtClean="0"/>
              <a:t>of the book of Romans. They are the essence of </a:t>
            </a:r>
          </a:p>
          <a:p>
            <a:r>
              <a:rPr lang="en-US" baseline="0" dirty="0" smtClean="0"/>
              <a:t>all Christianity.</a:t>
            </a:r>
          </a:p>
          <a:p>
            <a:endParaRPr lang="en-US" baseline="0" dirty="0" smtClean="0"/>
          </a:p>
          <a:p>
            <a:r>
              <a:rPr lang="en-US" baseline="0" dirty="0" smtClean="0"/>
              <a:t>[REPEAT THESE TWO VERSES]</a:t>
            </a:r>
          </a:p>
          <a:p>
            <a:endParaRPr lang="en-US" baseline="0" dirty="0" smtClean="0"/>
          </a:p>
          <a:p>
            <a:r>
              <a:rPr lang="en-US" baseline="0" dirty="0" smtClean="0"/>
              <a:t>James </a:t>
            </a:r>
            <a:r>
              <a:rPr lang="en-US" baseline="0" dirty="0" err="1" smtClean="0"/>
              <a:t>Boice</a:t>
            </a:r>
            <a:r>
              <a:rPr lang="en-US" baseline="0" dirty="0" smtClean="0"/>
              <a:t>, the late Pastor of the Tenth </a:t>
            </a:r>
          </a:p>
          <a:p>
            <a:r>
              <a:rPr lang="en-US" baseline="0" dirty="0" smtClean="0"/>
              <a:t>Presbyterian Church in Philadelphia, classified </a:t>
            </a:r>
          </a:p>
          <a:p>
            <a:r>
              <a:rPr lang="en-US" baseline="0" dirty="0" smtClean="0"/>
              <a:t>these two verses as the most important, not just </a:t>
            </a:r>
          </a:p>
          <a:p>
            <a:r>
              <a:rPr lang="en-US" baseline="0" dirty="0" smtClean="0"/>
              <a:t>in the Bible, but in all of literature.</a:t>
            </a:r>
          </a:p>
          <a:p>
            <a:endParaRPr lang="en-US" baseline="0" dirty="0" smtClean="0"/>
          </a:p>
          <a:p>
            <a:r>
              <a:rPr lang="en-US" baseline="0" dirty="0" smtClean="0"/>
              <a:t>That’s because these two verses tell us how men </a:t>
            </a:r>
          </a:p>
          <a:p>
            <a:r>
              <a:rPr lang="en-US" baseline="0" dirty="0" smtClean="0"/>
              <a:t>and women can become right with God. </a:t>
            </a:r>
          </a:p>
          <a:p>
            <a:endParaRPr lang="en-US" baseline="0" dirty="0" smtClean="0"/>
          </a:p>
          <a:p>
            <a:r>
              <a:rPr lang="en-US" baseline="0" dirty="0" smtClean="0"/>
              <a:t>Men and women are in rebellion against God. And, </a:t>
            </a:r>
          </a:p>
          <a:p>
            <a:r>
              <a:rPr lang="en-US" baseline="0" dirty="0" smtClean="0"/>
              <a:t>you can’t be right with God as long as you remain </a:t>
            </a:r>
          </a:p>
          <a:p>
            <a:r>
              <a:rPr lang="en-US" baseline="0" dirty="0" smtClean="0"/>
              <a:t>in rebellion against Him.</a:t>
            </a:r>
          </a:p>
          <a:p>
            <a:endParaRPr lang="en-US" baseline="0" dirty="0" smtClean="0"/>
          </a:p>
          <a:p>
            <a:r>
              <a:rPr lang="en-US" baseline="0" dirty="0" smtClean="0"/>
              <a:t>There is none righteous. No, not one. </a:t>
            </a:r>
          </a:p>
          <a:p>
            <a:endParaRPr lang="en-US" baseline="0" dirty="0" smtClean="0"/>
          </a:p>
          <a:p>
            <a:r>
              <a:rPr lang="en-US" baseline="0" dirty="0" smtClean="0"/>
              <a:t>Dr. </a:t>
            </a:r>
            <a:r>
              <a:rPr lang="en-US" baseline="0" dirty="0" err="1" smtClean="0"/>
              <a:t>Boice</a:t>
            </a:r>
            <a:r>
              <a:rPr lang="en-US" baseline="0" dirty="0" smtClean="0"/>
              <a:t> tells us that, without Jesus, “</a:t>
            </a:r>
            <a:r>
              <a:rPr lang="en-US" sz="1200" kern="1200" dirty="0" smtClean="0">
                <a:solidFill>
                  <a:schemeClr val="tx1"/>
                </a:solidFill>
                <a:latin typeface="+mn-lt"/>
                <a:ea typeface="+mn-ea"/>
                <a:cs typeface="+mn-cs"/>
              </a:rPr>
              <a:t>We are as </a:t>
            </a:r>
          </a:p>
          <a:p>
            <a:r>
              <a:rPr lang="en-US" sz="1200" kern="1200" dirty="0" smtClean="0">
                <a:solidFill>
                  <a:schemeClr val="tx1"/>
                </a:solidFill>
                <a:latin typeface="+mn-lt"/>
                <a:ea typeface="+mn-ea"/>
                <a:cs typeface="+mn-cs"/>
              </a:rPr>
              <a:t>filthy in God’s sight as the most disease infected, </a:t>
            </a:r>
          </a:p>
          <a:p>
            <a:r>
              <a:rPr lang="en-US" sz="1200" kern="1200" dirty="0" smtClean="0">
                <a:solidFill>
                  <a:schemeClr val="tx1"/>
                </a:solidFill>
                <a:latin typeface="+mn-lt"/>
                <a:ea typeface="+mn-ea"/>
                <a:cs typeface="+mn-cs"/>
              </a:rPr>
              <a:t>loathsome individual could be in ours, and in that </a:t>
            </a:r>
          </a:p>
          <a:p>
            <a:r>
              <a:rPr lang="en-US" sz="1200" kern="1200" dirty="0" smtClean="0">
                <a:solidFill>
                  <a:schemeClr val="tx1"/>
                </a:solidFill>
                <a:latin typeface="+mn-lt"/>
                <a:ea typeface="+mn-ea"/>
                <a:cs typeface="+mn-cs"/>
              </a:rPr>
              <a:t>state we must be banished from his presence </a:t>
            </a:r>
          </a:p>
          <a:p>
            <a:r>
              <a:rPr lang="en-US" sz="1200" kern="1200" dirty="0" smtClean="0">
                <a:solidFill>
                  <a:schemeClr val="tx1"/>
                </a:solidFill>
                <a:latin typeface="+mn-lt"/>
                <a:ea typeface="+mn-ea"/>
                <a:cs typeface="+mn-cs"/>
              </a:rPr>
              <a:t>forever when we die.”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solution is straightforward: In</a:t>
            </a:r>
            <a:r>
              <a:rPr lang="en-US" sz="1200" kern="1200" baseline="0" dirty="0" smtClean="0">
                <a:solidFill>
                  <a:schemeClr val="tx1"/>
                </a:solidFill>
                <a:latin typeface="+mn-lt"/>
                <a:ea typeface="+mn-ea"/>
                <a:cs typeface="+mn-cs"/>
              </a:rPr>
              <a:t> order to become </a:t>
            </a:r>
          </a:p>
          <a:p>
            <a:r>
              <a:rPr lang="en-US" sz="1200" kern="1200" baseline="0" dirty="0" smtClean="0">
                <a:solidFill>
                  <a:schemeClr val="tx1"/>
                </a:solidFill>
                <a:latin typeface="+mn-lt"/>
                <a:ea typeface="+mn-ea"/>
                <a:cs typeface="+mn-cs"/>
              </a:rPr>
              <a:t>right with God, we must become perfectly </a:t>
            </a:r>
          </a:p>
          <a:p>
            <a:r>
              <a:rPr lang="en-US" sz="1200" kern="1200" baseline="0" dirty="0" smtClean="0">
                <a:solidFill>
                  <a:schemeClr val="tx1"/>
                </a:solidFill>
                <a:latin typeface="+mn-lt"/>
                <a:ea typeface="+mn-ea"/>
                <a:cs typeface="+mn-cs"/>
              </a:rPr>
              <a:t>righteous.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But: </a:t>
            </a:r>
            <a:r>
              <a:rPr lang="en-US" baseline="0" dirty="0" smtClean="0"/>
              <a:t>There is none righteous. No, not one.</a:t>
            </a:r>
          </a:p>
          <a:p>
            <a:endParaRPr lang="en-US" sz="1200" kern="1200" baseline="0" dirty="0" smtClean="0">
              <a:solidFill>
                <a:schemeClr val="tx1"/>
              </a:solidFill>
              <a:latin typeface="+mn-lt"/>
              <a:ea typeface="+mn-ea"/>
              <a:cs typeface="+mn-cs"/>
            </a:endParaRPr>
          </a:p>
          <a:p>
            <a:r>
              <a:rPr lang="en-US" baseline="0" dirty="0" smtClean="0"/>
              <a:t>So, we begin with the reality that none of us has </a:t>
            </a:r>
          </a:p>
          <a:p>
            <a:r>
              <a:rPr lang="en-US" baseline="0" dirty="0" smtClean="0"/>
              <a:t>the perfect righteousness we need. And, we can’t </a:t>
            </a:r>
          </a:p>
          <a:p>
            <a:r>
              <a:rPr lang="en-US" baseline="0" dirty="0" smtClean="0"/>
              <a:t>find it on our own.</a:t>
            </a:r>
          </a:p>
          <a:p>
            <a:endParaRPr lang="en-US" baseline="0" dirty="0" smtClean="0"/>
          </a:p>
          <a:p>
            <a:r>
              <a:rPr lang="en-US" baseline="0" dirty="0" smtClean="0"/>
              <a:t>The only way we can obtain such righteousness is </a:t>
            </a:r>
          </a:p>
          <a:p>
            <a:r>
              <a:rPr lang="en-US" baseline="0" dirty="0" smtClean="0"/>
              <a:t>if God, Himself, gives us that righteousness.</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16353548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36028773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Have you ever wondered what happened </a:t>
            </a:r>
          </a:p>
          <a:p>
            <a:r>
              <a:rPr lang="en-US" dirty="0" smtClean="0"/>
              <a:t>to those fifty-six men who signed the Declaration </a:t>
            </a:r>
          </a:p>
          <a:p>
            <a:r>
              <a:rPr lang="en-US" dirty="0" smtClean="0"/>
              <a:t>of Independence? </a:t>
            </a:r>
          </a:p>
          <a:p>
            <a:endParaRPr lang="en-US" dirty="0" smtClean="0"/>
          </a:p>
          <a:p>
            <a:r>
              <a:rPr lang="en-US" dirty="0" smtClean="0"/>
              <a:t>Five signers were captured by the British as traitors </a:t>
            </a:r>
          </a:p>
          <a:p>
            <a:r>
              <a:rPr lang="en-US" dirty="0" smtClean="0"/>
              <a:t>and tortured before they died. Twelve had their </a:t>
            </a:r>
          </a:p>
          <a:p>
            <a:r>
              <a:rPr lang="en-US" dirty="0" smtClean="0"/>
              <a:t>homes ransacked and burned. Two lost their sons </a:t>
            </a:r>
          </a:p>
          <a:p>
            <a:r>
              <a:rPr lang="en-US" dirty="0" smtClean="0"/>
              <a:t>in the Revolutionary Army, another had two sons </a:t>
            </a:r>
          </a:p>
          <a:p>
            <a:r>
              <a:rPr lang="en-US" dirty="0" smtClean="0"/>
              <a:t>captured. Nine fought and died from wounds or the </a:t>
            </a:r>
          </a:p>
          <a:p>
            <a:r>
              <a:rPr lang="en-US" dirty="0" smtClean="0"/>
              <a:t>hardships of the Revolutionary War. </a:t>
            </a:r>
          </a:p>
          <a:p>
            <a:endParaRPr lang="en-US" dirty="0" smtClean="0"/>
          </a:p>
          <a:p>
            <a:r>
              <a:rPr lang="en-US" dirty="0" smtClean="0"/>
              <a:t>What kind of men were they? Twenty-four were </a:t>
            </a:r>
          </a:p>
          <a:p>
            <a:r>
              <a:rPr lang="en-US" dirty="0" smtClean="0"/>
              <a:t>lawyers and jurists. Eleven were merchants, nine </a:t>
            </a:r>
          </a:p>
          <a:p>
            <a:r>
              <a:rPr lang="en-US" dirty="0" smtClean="0"/>
              <a:t>were farmers and large plantation owners, men of </a:t>
            </a:r>
          </a:p>
          <a:p>
            <a:r>
              <a:rPr lang="en-US" dirty="0" smtClean="0"/>
              <a:t>means, well educated.</a:t>
            </a:r>
            <a:r>
              <a:rPr lang="en-US" baseline="0" dirty="0" smtClean="0"/>
              <a:t> </a:t>
            </a:r>
            <a:r>
              <a:rPr lang="en-US" dirty="0" smtClean="0"/>
              <a:t>But they signed the </a:t>
            </a:r>
          </a:p>
          <a:p>
            <a:r>
              <a:rPr lang="en-US" dirty="0" smtClean="0"/>
              <a:t>Declaration of Independence knowing full well that </a:t>
            </a:r>
          </a:p>
          <a:p>
            <a:r>
              <a:rPr lang="en-US" dirty="0" smtClean="0"/>
              <a:t>the penalty would be death if they were captured. </a:t>
            </a:r>
          </a:p>
          <a:p>
            <a:r>
              <a:rPr lang="en-US" dirty="0" smtClean="0"/>
              <a:t>They signed and they pledged their lives, their </a:t>
            </a:r>
          </a:p>
          <a:p>
            <a:r>
              <a:rPr lang="en-US" dirty="0" smtClean="0"/>
              <a:t>fortunes and their sacred honor. </a:t>
            </a:r>
          </a:p>
          <a:p>
            <a:endParaRPr lang="en-US" dirty="0" smtClean="0"/>
          </a:p>
          <a:p>
            <a:r>
              <a:rPr lang="en-US" dirty="0" smtClean="0"/>
              <a:t>Carter Braxton of Virginia, a wealthy planter and </a:t>
            </a:r>
          </a:p>
          <a:p>
            <a:r>
              <a:rPr lang="en-US" dirty="0" smtClean="0"/>
              <a:t>trader, saw his ships swept from the seas by the </a:t>
            </a:r>
          </a:p>
          <a:p>
            <a:r>
              <a:rPr lang="en-US" dirty="0" smtClean="0"/>
              <a:t>British navy. He sold his home and properties to </a:t>
            </a:r>
          </a:p>
          <a:p>
            <a:r>
              <a:rPr lang="en-US" dirty="0" smtClean="0"/>
              <a:t>pay his debts and died in rags. </a:t>
            </a:r>
          </a:p>
          <a:p>
            <a:endParaRPr lang="en-US" dirty="0" smtClean="0"/>
          </a:p>
          <a:p>
            <a:r>
              <a:rPr lang="en-US" dirty="0" smtClean="0"/>
              <a:t>Thomas </a:t>
            </a:r>
            <a:r>
              <a:rPr lang="en-US" dirty="0" err="1" smtClean="0"/>
              <a:t>McKeam</a:t>
            </a:r>
            <a:r>
              <a:rPr lang="en-US" dirty="0" smtClean="0"/>
              <a:t> was so hounded by the British </a:t>
            </a:r>
          </a:p>
          <a:p>
            <a:r>
              <a:rPr lang="en-US" dirty="0" smtClean="0"/>
              <a:t>that he was forced to move his family almost </a:t>
            </a:r>
          </a:p>
          <a:p>
            <a:r>
              <a:rPr lang="en-US" dirty="0" smtClean="0"/>
              <a:t>constantly. He served in the Congress without pay, </a:t>
            </a:r>
          </a:p>
          <a:p>
            <a:r>
              <a:rPr lang="en-US" dirty="0" smtClean="0"/>
              <a:t>and his family was kept in hiding. His possessions </a:t>
            </a:r>
          </a:p>
          <a:p>
            <a:r>
              <a:rPr lang="en-US" dirty="0" smtClean="0"/>
              <a:t>were taken from him, and poverty was his reward. </a:t>
            </a:r>
          </a:p>
          <a:p>
            <a:endParaRPr lang="en-US" dirty="0" smtClean="0"/>
          </a:p>
          <a:p>
            <a:r>
              <a:rPr lang="en-US" dirty="0" smtClean="0"/>
              <a:t>Vandals or soldiers or both looted the properties of </a:t>
            </a:r>
          </a:p>
          <a:p>
            <a:r>
              <a:rPr lang="en-US" dirty="0" smtClean="0"/>
              <a:t>Ellery, Clymer, Hall, Walton, Gwinnett, Heyward, </a:t>
            </a:r>
          </a:p>
          <a:p>
            <a:r>
              <a:rPr lang="en-US" dirty="0" err="1" smtClean="0"/>
              <a:t>Ruttledge</a:t>
            </a:r>
            <a:r>
              <a:rPr lang="en-US" dirty="0" smtClean="0"/>
              <a:t>, and Middleton. </a:t>
            </a:r>
          </a:p>
          <a:p>
            <a:endParaRPr lang="en-US" dirty="0" smtClean="0"/>
          </a:p>
          <a:p>
            <a:r>
              <a:rPr lang="en-US" dirty="0" smtClean="0"/>
              <a:t>At the Battle of Yorktown, Thomas Nelson, Jr. </a:t>
            </a:r>
          </a:p>
          <a:p>
            <a:r>
              <a:rPr lang="en-US" dirty="0" smtClean="0"/>
              <a:t>noted that the British General Cornwallis had taken </a:t>
            </a:r>
          </a:p>
          <a:p>
            <a:r>
              <a:rPr lang="en-US" dirty="0" smtClean="0"/>
              <a:t>over the Nelson home for his headquarters. He </a:t>
            </a:r>
          </a:p>
          <a:p>
            <a:r>
              <a:rPr lang="en-US" dirty="0" smtClean="0"/>
              <a:t>quietly urged General George Washington to open </a:t>
            </a:r>
          </a:p>
          <a:p>
            <a:r>
              <a:rPr lang="en-US" dirty="0" smtClean="0"/>
              <a:t>fire, which was done. The home was destroyed, </a:t>
            </a:r>
          </a:p>
          <a:p>
            <a:r>
              <a:rPr lang="en-US" dirty="0" smtClean="0"/>
              <a:t>and Nelson died bankrupt. </a:t>
            </a:r>
          </a:p>
          <a:p>
            <a:endParaRPr lang="en-US" dirty="0" smtClean="0"/>
          </a:p>
          <a:p>
            <a:r>
              <a:rPr lang="en-US" dirty="0" smtClean="0"/>
              <a:t>Francis Lewis had his home and properties </a:t>
            </a:r>
          </a:p>
          <a:p>
            <a:r>
              <a:rPr lang="en-US" dirty="0" smtClean="0"/>
              <a:t>destroyed. The enemy jailed his wife and she died </a:t>
            </a:r>
          </a:p>
          <a:p>
            <a:r>
              <a:rPr lang="en-US" dirty="0" smtClean="0"/>
              <a:t>within a few months. </a:t>
            </a:r>
          </a:p>
          <a:p>
            <a:endParaRPr lang="en-US" dirty="0" smtClean="0"/>
          </a:p>
          <a:p>
            <a:r>
              <a:rPr lang="en-US" dirty="0" smtClean="0"/>
              <a:t>John Hart was driven from his wife’s bedside as </a:t>
            </a:r>
          </a:p>
          <a:p>
            <a:r>
              <a:rPr lang="en-US" dirty="0" smtClean="0"/>
              <a:t>she was dying. Their thirteen children fled for their </a:t>
            </a:r>
          </a:p>
          <a:p>
            <a:r>
              <a:rPr lang="en-US" dirty="0" smtClean="0"/>
              <a:t>lives. His fields and gristmill were laid waste. For </a:t>
            </a:r>
          </a:p>
          <a:p>
            <a:r>
              <a:rPr lang="en-US" dirty="0" smtClean="0"/>
              <a:t>more than a year he lived in forests and caves, </a:t>
            </a:r>
          </a:p>
          <a:p>
            <a:r>
              <a:rPr lang="en-US" dirty="0" smtClean="0"/>
              <a:t>returning home after the war to find his wife dead, </a:t>
            </a:r>
          </a:p>
          <a:p>
            <a:r>
              <a:rPr lang="en-US" dirty="0" smtClean="0"/>
              <a:t>his children vanished. A few weeks later he died </a:t>
            </a:r>
          </a:p>
          <a:p>
            <a:r>
              <a:rPr lang="en-US" dirty="0" smtClean="0"/>
              <a:t>from exhaustion and a broken heart. Norris and </a:t>
            </a:r>
          </a:p>
          <a:p>
            <a:r>
              <a:rPr lang="en-US" dirty="0" smtClean="0"/>
              <a:t>Livingston suffered similar fates. </a:t>
            </a:r>
          </a:p>
          <a:p>
            <a:endParaRPr lang="en-US" dirty="0" smtClean="0"/>
          </a:p>
          <a:p>
            <a:r>
              <a:rPr lang="en-US" dirty="0" smtClean="0"/>
              <a:t>Such were the stories and sacrifices of the </a:t>
            </a:r>
          </a:p>
          <a:p>
            <a:r>
              <a:rPr lang="en-US" dirty="0" smtClean="0"/>
              <a:t>American Revolution. These were not wild-eyed, </a:t>
            </a:r>
          </a:p>
          <a:p>
            <a:r>
              <a:rPr lang="en-US" dirty="0" smtClean="0"/>
              <a:t>rabble-rousing ruffians. These were soft-spoken </a:t>
            </a:r>
          </a:p>
          <a:p>
            <a:r>
              <a:rPr lang="en-US" dirty="0" smtClean="0"/>
              <a:t>men of means and education. They had security, </a:t>
            </a:r>
          </a:p>
          <a:p>
            <a:r>
              <a:rPr lang="en-US" dirty="0" smtClean="0"/>
              <a:t>but they valued liberty more.</a:t>
            </a:r>
          </a:p>
          <a:p>
            <a:endParaRPr lang="en-US" dirty="0" smtClean="0"/>
          </a:p>
          <a:p>
            <a:r>
              <a:rPr lang="en-US" dirty="0" smtClean="0"/>
              <a:t>Standing tall, straight and unwavering, they </a:t>
            </a:r>
          </a:p>
          <a:p>
            <a:r>
              <a:rPr lang="en-US" dirty="0" smtClean="0"/>
              <a:t>pledged: “For the support of this declaration, </a:t>
            </a:r>
          </a:p>
          <a:p>
            <a:r>
              <a:rPr lang="en-US" dirty="0" smtClean="0"/>
              <a:t>with a firm reliance on the protection of the Divine </a:t>
            </a:r>
          </a:p>
          <a:p>
            <a:r>
              <a:rPr lang="en-US" dirty="0" smtClean="0"/>
              <a:t>Providence, we mutually pledge to each other, our </a:t>
            </a:r>
          </a:p>
          <a:p>
            <a:r>
              <a:rPr lang="en-US" dirty="0" smtClean="0"/>
              <a:t>lives, our fortunes, and our sacred honor.”</a:t>
            </a:r>
          </a:p>
          <a:p>
            <a:endParaRPr lang="en-US" dirty="0" smtClean="0"/>
          </a:p>
          <a:p>
            <a:r>
              <a:rPr lang="en-US" dirty="0" smtClean="0">
                <a:solidFill>
                  <a:srgbClr val="FF0000"/>
                </a:solidFill>
              </a:rPr>
              <a:t>[Hewett, James. S; Illustrations Unlimited (1988).</a:t>
            </a:r>
            <a:r>
              <a:rPr lang="en-US" baseline="0" dirty="0" smtClean="0">
                <a:solidFill>
                  <a:srgbClr val="FF0000"/>
                </a:solidFill>
              </a:rPr>
              <a:t> </a:t>
            </a:r>
          </a:p>
          <a:p>
            <a:r>
              <a:rPr lang="en-US" baseline="0" dirty="0" smtClean="0">
                <a:solidFill>
                  <a:srgbClr val="FF0000"/>
                </a:solidFill>
              </a:rPr>
              <a:t>Tyndale House.]</a:t>
            </a:r>
          </a:p>
          <a:p>
            <a:endParaRPr lang="en-US" baseline="0" dirty="0" smtClean="0">
              <a:solidFill>
                <a:srgbClr val="FF0000"/>
              </a:solidFill>
            </a:endParaRPr>
          </a:p>
          <a:p>
            <a:r>
              <a:rPr lang="en-US" baseline="0" dirty="0" smtClean="0">
                <a:solidFill>
                  <a:srgbClr val="FF0000"/>
                </a:solidFill>
              </a:rPr>
              <a:t>Despite the cost, these 56 men were not ashamed </a:t>
            </a:r>
          </a:p>
          <a:p>
            <a:r>
              <a:rPr lang="en-US" baseline="0" dirty="0" smtClean="0">
                <a:solidFill>
                  <a:srgbClr val="FF0000"/>
                </a:solidFill>
              </a:rPr>
              <a:t>of the Declaration of Independence. It was the </a:t>
            </a:r>
          </a:p>
          <a:p>
            <a:r>
              <a:rPr lang="en-US" baseline="0" dirty="0" smtClean="0">
                <a:solidFill>
                  <a:srgbClr val="FF0000"/>
                </a:solidFill>
              </a:rPr>
              <a:t>promise of liberty for everyone who claimed it and </a:t>
            </a:r>
          </a:p>
          <a:p>
            <a:r>
              <a:rPr lang="en-US" baseline="0" dirty="0" smtClean="0">
                <a:solidFill>
                  <a:srgbClr val="FF0000"/>
                </a:solidFill>
              </a:rPr>
              <a:t>supported it.</a:t>
            </a:r>
          </a:p>
          <a:p>
            <a:endParaRPr lang="en-US" baseline="0" dirty="0" smtClean="0">
              <a:solidFill>
                <a:srgbClr val="FF0000"/>
              </a:solidFill>
            </a:endParaRPr>
          </a:p>
          <a:p>
            <a:r>
              <a:rPr lang="en-US" baseline="0" dirty="0" smtClean="0">
                <a:solidFill>
                  <a:srgbClr val="FF0000"/>
                </a:solidFill>
              </a:rPr>
              <a:t>If this human document could command such </a:t>
            </a:r>
          </a:p>
          <a:p>
            <a:r>
              <a:rPr lang="en-US" baseline="0" dirty="0" smtClean="0">
                <a:solidFill>
                  <a:srgbClr val="FF0000"/>
                </a:solidFill>
              </a:rPr>
              <a:t>loyalty from those who were only striving after </a:t>
            </a:r>
          </a:p>
          <a:p>
            <a:r>
              <a:rPr lang="en-US" baseline="0" dirty="0" smtClean="0">
                <a:solidFill>
                  <a:srgbClr val="FF0000"/>
                </a:solidFill>
              </a:rPr>
              <a:t>temporal liberty, then how much more should the </a:t>
            </a:r>
          </a:p>
          <a:p>
            <a:r>
              <a:rPr lang="en-US" baseline="0" dirty="0" smtClean="0">
                <a:solidFill>
                  <a:srgbClr val="FF0000"/>
                </a:solidFill>
              </a:rPr>
              <a:t>Gospel command the loyalty of we who are seeking </a:t>
            </a:r>
          </a:p>
          <a:p>
            <a:r>
              <a:rPr lang="en-US" baseline="0" dirty="0" smtClean="0">
                <a:solidFill>
                  <a:srgbClr val="FF0000"/>
                </a:solidFill>
              </a:rPr>
              <a:t>eternal liberty in the presence of our Lord?  </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17007133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In the original Greek, </a:t>
            </a:r>
            <a:r>
              <a:rPr lang="en-US" baseline="0" dirty="0" err="1" smtClean="0"/>
              <a:t>epaischunomai</a:t>
            </a:r>
            <a:r>
              <a:rPr lang="en-US" baseline="0" dirty="0" smtClean="0"/>
              <a:t> is the word </a:t>
            </a:r>
          </a:p>
          <a:p>
            <a:r>
              <a:rPr lang="en-US" baseline="0" dirty="0" smtClean="0"/>
              <a:t>which is translated as “ashamed” here.</a:t>
            </a:r>
          </a:p>
          <a:p>
            <a:endParaRPr lang="en-US" baseline="0" dirty="0" smtClean="0"/>
          </a:p>
          <a:p>
            <a:r>
              <a:rPr lang="en-US" baseline="0" dirty="0" smtClean="0"/>
              <a:t>It means to </a:t>
            </a:r>
            <a:r>
              <a:rPr lang="en-US" sz="1200" b="0" dirty="0" smtClean="0"/>
              <a:t>experience a painful feeling or sense </a:t>
            </a:r>
          </a:p>
          <a:p>
            <a:r>
              <a:rPr lang="en-US" sz="1200" b="0" dirty="0" smtClean="0"/>
              <a:t>of loss of status because of some particular event </a:t>
            </a:r>
          </a:p>
          <a:p>
            <a:r>
              <a:rPr lang="en-US" sz="1200" b="0" dirty="0" smtClean="0"/>
              <a:t>or activity, </a:t>
            </a:r>
            <a:r>
              <a:rPr lang="en-US" sz="1200" b="0" i="1" dirty="0" smtClean="0"/>
              <a:t>to</a:t>
            </a:r>
            <a:r>
              <a:rPr lang="en-US" sz="1200" b="0" dirty="0" smtClean="0"/>
              <a:t> </a:t>
            </a:r>
            <a:r>
              <a:rPr lang="en-US" sz="1200" b="0" i="1" dirty="0" smtClean="0"/>
              <a:t>be ashamed.</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3679167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In “</a:t>
            </a:r>
            <a:r>
              <a:rPr lang="en-US" dirty="0" smtClean="0"/>
              <a:t>Thoughts on America” from </a:t>
            </a:r>
            <a:r>
              <a:rPr lang="en-US" i="1" dirty="0" smtClean="0"/>
              <a:t>A Treasury </a:t>
            </a:r>
          </a:p>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of Bible Illustrations</a:t>
            </a:r>
            <a:r>
              <a:rPr lang="en-US" dirty="0" smtClean="0"/>
              <a:t>, William Arthur Ward wrote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these moving words: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believe in America. “I believe it became great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because of its faith in God, its hope for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independence, and its love for freedom.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am grateful for America’s glorious past; I am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awed by its unbelievable present; I am confident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of its limitless future.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am not ashamed to take my hat off and to stand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attention when Old Glory passes by. I do not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apologize for the lump in my throat when I repeat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Pledge of Allegiance. I am not embarrassed by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tears in my eyes when I hear ‘The Star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Spangled Banner.’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MDJ:</a:t>
            </a:r>
            <a:r>
              <a:rPr lang="en-US" dirty="0" smtClean="0"/>
              <a:t> If we are not ashamed of America, a noble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a:t>
            </a:r>
            <a:r>
              <a:rPr lang="en-US" baseline="0" dirty="0" smtClean="0"/>
              <a:t> imperfect experiment, why should we be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ashamed of the Gospel, God’s perfect answer for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 fallen world.</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35736471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saw two weeks ago:</a:t>
            </a:r>
          </a:p>
          <a:p>
            <a:r>
              <a:rPr lang="en-US" dirty="0" smtClean="0"/>
              <a:t>“</a:t>
            </a:r>
            <a:r>
              <a:rPr lang="en-US" dirty="0" err="1" smtClean="0"/>
              <a:t>Dynamis</a:t>
            </a:r>
            <a:r>
              <a:rPr lang="en-US" dirty="0" smtClean="0"/>
              <a:t>”  indicates the potential for doing </a:t>
            </a:r>
          </a:p>
          <a:p>
            <a:r>
              <a:rPr lang="en-US" dirty="0" smtClean="0"/>
              <a:t>	something.</a:t>
            </a:r>
          </a:p>
          <a:p>
            <a:endParaRPr lang="en-US" dirty="0" smtClean="0"/>
          </a:p>
          <a:p>
            <a:r>
              <a:rPr lang="en-US" dirty="0" smtClean="0"/>
              <a:t>-- i.e., “power”, “might”, “strength”, “force”, or </a:t>
            </a:r>
          </a:p>
          <a:p>
            <a:r>
              <a:rPr lang="en-US" dirty="0" smtClean="0"/>
              <a:t>	“capability”.</a:t>
            </a:r>
          </a:p>
          <a:p>
            <a:endParaRPr lang="en-US" dirty="0" smtClean="0"/>
          </a:p>
          <a:p>
            <a:r>
              <a:rPr lang="en-US" dirty="0" smtClean="0"/>
              <a:t>-- We get the English words “Dynamic” and </a:t>
            </a:r>
          </a:p>
          <a:p>
            <a:r>
              <a:rPr lang="en-US" dirty="0" smtClean="0"/>
              <a:t>	“Dynamite” from “</a:t>
            </a:r>
            <a:r>
              <a:rPr lang="en-US" dirty="0" err="1" smtClean="0"/>
              <a:t>Dynamis</a:t>
            </a:r>
            <a:r>
              <a:rPr lang="en-US" dirty="0" smtClean="0"/>
              <a:t>”.</a:t>
            </a:r>
          </a:p>
          <a:p>
            <a:endParaRPr lang="en-US"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27500491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A plow-horse is a powerful animal. But it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won’t even get a handful of seed planted if you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never harness it up to the plow. (MDJ).</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r>
              <a:rPr lang="en-US" dirty="0" smtClean="0"/>
              <a:t>In a seminary missions class, Herbert Jackson told </a:t>
            </a:r>
          </a:p>
          <a:p>
            <a:r>
              <a:rPr lang="en-US" dirty="0" smtClean="0"/>
              <a:t>how, as a new missionary, he was assigned a car </a:t>
            </a:r>
          </a:p>
          <a:p>
            <a:r>
              <a:rPr lang="en-US" dirty="0" smtClean="0"/>
              <a:t>that would not start without a push. After </a:t>
            </a:r>
          </a:p>
          <a:p>
            <a:r>
              <a:rPr lang="en-US" dirty="0" smtClean="0"/>
              <a:t>pondering his problem, he devised a plan. He went </a:t>
            </a:r>
          </a:p>
          <a:p>
            <a:r>
              <a:rPr lang="en-US" dirty="0" smtClean="0"/>
              <a:t>to the school near his home, got permission to take </a:t>
            </a:r>
          </a:p>
          <a:p>
            <a:r>
              <a:rPr lang="en-US" dirty="0" smtClean="0"/>
              <a:t>some children out of class, and had them push his </a:t>
            </a:r>
          </a:p>
          <a:p>
            <a:r>
              <a:rPr lang="en-US" dirty="0" smtClean="0"/>
              <a:t>car off. As he made his rounds, he would either </a:t>
            </a:r>
          </a:p>
          <a:p>
            <a:r>
              <a:rPr lang="en-US" dirty="0" smtClean="0"/>
              <a:t>park on a hill or leave the engine running. He used </a:t>
            </a:r>
          </a:p>
          <a:p>
            <a:r>
              <a:rPr lang="en-US" dirty="0" smtClean="0"/>
              <a:t>this ingenious procedure for two years.</a:t>
            </a:r>
          </a:p>
          <a:p>
            <a:endParaRPr lang="en-US" dirty="0" smtClean="0"/>
          </a:p>
          <a:p>
            <a:r>
              <a:rPr lang="en-US" dirty="0" smtClean="0"/>
              <a:t>Ill health forced the Jackson family to leave, and a </a:t>
            </a:r>
          </a:p>
          <a:p>
            <a:r>
              <a:rPr lang="en-US" dirty="0" smtClean="0"/>
              <a:t>new missionary came to that station. When </a:t>
            </a:r>
          </a:p>
          <a:p>
            <a:r>
              <a:rPr lang="en-US" dirty="0" smtClean="0"/>
              <a:t>Jackson proudly began to explain his arrangement </a:t>
            </a:r>
          </a:p>
          <a:p>
            <a:r>
              <a:rPr lang="en-US" dirty="0" smtClean="0"/>
              <a:t>for getting the car started, the new man began </a:t>
            </a:r>
          </a:p>
          <a:p>
            <a:r>
              <a:rPr lang="en-US" dirty="0" smtClean="0"/>
              <a:t>looking under the hood. Before the explanation </a:t>
            </a:r>
          </a:p>
          <a:p>
            <a:r>
              <a:rPr lang="en-US" dirty="0" smtClean="0"/>
              <a:t>was complete, the new missionary interrupted, </a:t>
            </a:r>
          </a:p>
          <a:p>
            <a:r>
              <a:rPr lang="en-US" dirty="0" smtClean="0"/>
              <a:t>"Why, Dr. Jackson, I believe the only trouble is </a:t>
            </a:r>
          </a:p>
          <a:p>
            <a:r>
              <a:rPr lang="en-US" dirty="0" smtClean="0"/>
              <a:t>this loose cable." He gave the cable a twist, </a:t>
            </a:r>
          </a:p>
          <a:p>
            <a:r>
              <a:rPr lang="en-US" dirty="0" smtClean="0"/>
              <a:t>stepped into the car, pushed the switch, and to </a:t>
            </a:r>
          </a:p>
          <a:p>
            <a:r>
              <a:rPr lang="en-US" dirty="0" smtClean="0"/>
              <a:t>Jackson's astonishment, the engine roared to life. </a:t>
            </a:r>
          </a:p>
          <a:p>
            <a:endParaRPr lang="en-US" dirty="0" smtClean="0"/>
          </a:p>
          <a:p>
            <a:r>
              <a:rPr lang="en-US" dirty="0" smtClean="0"/>
              <a:t>For two years needless trouble had become routine. </a:t>
            </a:r>
          </a:p>
          <a:p>
            <a:r>
              <a:rPr lang="en-US" dirty="0" smtClean="0"/>
              <a:t>The power was there all the time. Only a loose </a:t>
            </a:r>
          </a:p>
          <a:p>
            <a:r>
              <a:rPr lang="en-US" dirty="0" smtClean="0"/>
              <a:t>connection kept Jackson from putting that power </a:t>
            </a:r>
          </a:p>
          <a:p>
            <a:r>
              <a:rPr lang="en-US" dirty="0" smtClean="0"/>
              <a:t>to work. </a:t>
            </a:r>
          </a:p>
          <a:p>
            <a:endParaRPr lang="en-US" dirty="0" smtClean="0"/>
          </a:p>
          <a:p>
            <a:r>
              <a:rPr lang="en-US" dirty="0" smtClean="0"/>
              <a:t>J.B. Phillips paraphrases Ephesians </a:t>
            </a:r>
            <a:r>
              <a:rPr lang="en-US" dirty="0" err="1" smtClean="0"/>
              <a:t>l:19-20</a:t>
            </a:r>
            <a:r>
              <a:rPr lang="en-US" dirty="0" smtClean="0"/>
              <a:t>, "How </a:t>
            </a:r>
          </a:p>
          <a:p>
            <a:r>
              <a:rPr lang="en-US" dirty="0" smtClean="0"/>
              <a:t>tremendous is the power available to us who </a:t>
            </a:r>
          </a:p>
          <a:p>
            <a:r>
              <a:rPr lang="en-US" dirty="0" smtClean="0"/>
              <a:t>believe in God." When we make firm our connection </a:t>
            </a:r>
          </a:p>
          <a:p>
            <a:r>
              <a:rPr lang="en-US" dirty="0" smtClean="0"/>
              <a:t>with God, his life and power flow through us.</a:t>
            </a:r>
          </a:p>
          <a:p>
            <a:r>
              <a:rPr lang="en-US" dirty="0" smtClean="0"/>
              <a:t> </a:t>
            </a:r>
          </a:p>
          <a:p>
            <a:r>
              <a:rPr lang="en-US" dirty="0" smtClean="0"/>
              <a:t>[Ernest B. </a:t>
            </a:r>
            <a:r>
              <a:rPr lang="en-US" dirty="0" err="1" smtClean="0"/>
              <a:t>Beevers</a:t>
            </a:r>
            <a:r>
              <a:rPr lang="en-US" dirty="0" smtClean="0"/>
              <a:t>]. </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25126866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Our English word “salvation” translates the Greek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soteria</a:t>
            </a:r>
            <a:r>
              <a:rPr lang="en-US" baseline="0" dirty="0" smtClean="0"/>
              <a:t> here.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 means deliverance, preservation, or salvation.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9107454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a:t>
            </a:r>
            <a:r>
              <a:rPr lang="en-US" dirty="0" smtClean="0"/>
              <a:t>In 1981, a Minnesota radio station </a:t>
            </a:r>
          </a:p>
          <a:p>
            <a:r>
              <a:rPr lang="en-US" dirty="0" smtClean="0"/>
              <a:t>reported a story about a stolen car in California. </a:t>
            </a:r>
          </a:p>
          <a:p>
            <a:endParaRPr lang="en-US" dirty="0" smtClean="0"/>
          </a:p>
          <a:p>
            <a:r>
              <a:rPr lang="en-US" dirty="0" smtClean="0"/>
              <a:t>Police were staging an intense search for the vehicle </a:t>
            </a:r>
          </a:p>
          <a:p>
            <a:r>
              <a:rPr lang="en-US" dirty="0" smtClean="0"/>
              <a:t>and the driver, even to the point of placing </a:t>
            </a:r>
          </a:p>
          <a:p>
            <a:r>
              <a:rPr lang="en-US" dirty="0" smtClean="0"/>
              <a:t>announcements on local radio stations to contact </a:t>
            </a:r>
          </a:p>
          <a:p>
            <a:r>
              <a:rPr lang="en-US" dirty="0" smtClean="0"/>
              <a:t>the thief. </a:t>
            </a:r>
          </a:p>
          <a:p>
            <a:endParaRPr lang="en-US" dirty="0" smtClean="0"/>
          </a:p>
          <a:p>
            <a:r>
              <a:rPr lang="en-US" dirty="0" smtClean="0"/>
              <a:t>On the front seat of the stolen car sat a box of </a:t>
            </a:r>
          </a:p>
          <a:p>
            <a:r>
              <a:rPr lang="en-US" dirty="0" smtClean="0"/>
              <a:t>crackers that, unknown to the thief, were laced </a:t>
            </a:r>
          </a:p>
          <a:p>
            <a:r>
              <a:rPr lang="en-US" dirty="0" smtClean="0"/>
              <a:t>with poison. The car owner had intended to use </a:t>
            </a:r>
          </a:p>
          <a:p>
            <a:r>
              <a:rPr lang="en-US" dirty="0" smtClean="0"/>
              <a:t>the crackers as rat bait. </a:t>
            </a:r>
          </a:p>
          <a:p>
            <a:endParaRPr lang="en-US" dirty="0" smtClean="0"/>
          </a:p>
          <a:p>
            <a:r>
              <a:rPr lang="en-US" dirty="0" smtClean="0"/>
              <a:t>Now the police and the owner of the VW Bug were </a:t>
            </a:r>
          </a:p>
          <a:p>
            <a:r>
              <a:rPr lang="en-US" dirty="0" smtClean="0"/>
              <a:t>more interested in apprehending the thief to save </a:t>
            </a:r>
          </a:p>
          <a:p>
            <a:r>
              <a:rPr lang="en-US" dirty="0" smtClean="0"/>
              <a:t>his life than to recover the car. </a:t>
            </a:r>
          </a:p>
          <a:p>
            <a:endParaRPr lang="en-US" dirty="0" smtClean="0"/>
          </a:p>
          <a:p>
            <a:r>
              <a:rPr lang="en-US" dirty="0" smtClean="0"/>
              <a:t>So often when we run from God, we feel it is to </a:t>
            </a:r>
          </a:p>
          <a:p>
            <a:r>
              <a:rPr lang="en-US" dirty="0" smtClean="0"/>
              <a:t>escape his punishment. But what we are actually </a:t>
            </a:r>
          </a:p>
          <a:p>
            <a:r>
              <a:rPr lang="en-US" dirty="0" smtClean="0"/>
              <a:t>doing is eluding his rescue.</a:t>
            </a:r>
          </a:p>
          <a:p>
            <a:r>
              <a:rPr lang="en-US" dirty="0" smtClean="0"/>
              <a:t> </a:t>
            </a:r>
          </a:p>
          <a:p>
            <a:r>
              <a:rPr lang="en-US" dirty="0" smtClean="0"/>
              <a:t>[Unknown].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19629154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small Greek word “pas” is translated “all” here.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word may be small, but it packs a mighty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wallop as it expresses totality: each, every,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whole, all.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2884976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The story is told of two congregations that </a:t>
            </a:r>
          </a:p>
          <a:p>
            <a:r>
              <a:rPr lang="en-US" dirty="0" smtClean="0"/>
              <a:t>were located only a few blocks from each other in </a:t>
            </a:r>
          </a:p>
          <a:p>
            <a:r>
              <a:rPr lang="en-US" dirty="0" smtClean="0"/>
              <a:t>a small community. They thought it might be better </a:t>
            </a:r>
          </a:p>
          <a:p>
            <a:r>
              <a:rPr lang="en-US" dirty="0" smtClean="0"/>
              <a:t>if they would merge and become one united, </a:t>
            </a:r>
          </a:p>
          <a:p>
            <a:r>
              <a:rPr lang="en-US" dirty="0" smtClean="0"/>
              <a:t>larger, and more effective body rather than two </a:t>
            </a:r>
          </a:p>
          <a:p>
            <a:r>
              <a:rPr lang="en-US" dirty="0" smtClean="0"/>
              <a:t>struggling churches. </a:t>
            </a:r>
          </a:p>
          <a:p>
            <a:endParaRPr lang="en-US" dirty="0" smtClean="0"/>
          </a:p>
          <a:p>
            <a:r>
              <a:rPr lang="en-US" dirty="0" smtClean="0"/>
              <a:t>Good idea ... but they were not able to pull it off. </a:t>
            </a:r>
          </a:p>
          <a:p>
            <a:r>
              <a:rPr lang="en-US" dirty="0" smtClean="0"/>
              <a:t>The problem? They could not agree on how they </a:t>
            </a:r>
          </a:p>
          <a:p>
            <a:r>
              <a:rPr lang="en-US" dirty="0" smtClean="0"/>
              <a:t>would recite "The Lord's Prayer." One group </a:t>
            </a:r>
          </a:p>
          <a:p>
            <a:r>
              <a:rPr lang="en-US" dirty="0" smtClean="0"/>
              <a:t>preferred "forgive us our trespasses," while the </a:t>
            </a:r>
          </a:p>
          <a:p>
            <a:r>
              <a:rPr lang="en-US" dirty="0" smtClean="0"/>
              <a:t>other group demanded "forgive us our debts." </a:t>
            </a:r>
            <a:br>
              <a:rPr lang="en-US" dirty="0" smtClean="0"/>
            </a:br>
            <a:r>
              <a:rPr lang="en-US" dirty="0" smtClean="0"/>
              <a:t/>
            </a:r>
            <a:br>
              <a:rPr lang="en-US" dirty="0" smtClean="0"/>
            </a:br>
            <a:r>
              <a:rPr lang="en-US" dirty="0" smtClean="0"/>
              <a:t>So, as the local newspaper reported, "One church </a:t>
            </a:r>
          </a:p>
          <a:p>
            <a:r>
              <a:rPr lang="en-US" dirty="0" smtClean="0"/>
              <a:t>went back to its trespasses while the other </a:t>
            </a:r>
          </a:p>
          <a:p>
            <a:r>
              <a:rPr lang="en-US" dirty="0" smtClean="0"/>
              <a:t>returned to its debts.“</a:t>
            </a:r>
          </a:p>
          <a:p>
            <a:endParaRPr lang="en-US" dirty="0" smtClean="0"/>
          </a:p>
          <a:p>
            <a:r>
              <a:rPr lang="en-US" dirty="0" smtClean="0"/>
              <a:t>[From a sermon by Bob Joyce, It's About the </a:t>
            </a:r>
          </a:p>
          <a:p>
            <a:r>
              <a:rPr lang="en-US" dirty="0" smtClean="0"/>
              <a:t>Kingdom, 8/4/2011] </a:t>
            </a:r>
          </a:p>
          <a:p>
            <a:endParaRPr lang="en-US" dirty="0" smtClean="0"/>
          </a:p>
          <a:p>
            <a:r>
              <a:rPr lang="en-US" b="1" dirty="0" err="1" smtClean="0"/>
              <a:t>ILLUS</a:t>
            </a:r>
            <a:r>
              <a:rPr lang="en-US" b="1" dirty="0" smtClean="0"/>
              <a:t>:</a:t>
            </a:r>
            <a:r>
              <a:rPr lang="en-US" dirty="0" smtClean="0"/>
              <a:t> Commenting on Barabbas, Donald Grey </a:t>
            </a:r>
          </a:p>
          <a:p>
            <a:r>
              <a:rPr lang="en-US" dirty="0" err="1" smtClean="0"/>
              <a:t>Barnhouse</a:t>
            </a:r>
            <a:r>
              <a:rPr lang="en-US" dirty="0" smtClean="0"/>
              <a:t> wrote: </a:t>
            </a:r>
          </a:p>
          <a:p>
            <a:endParaRPr lang="en-US" dirty="0" smtClean="0"/>
          </a:p>
          <a:p>
            <a:r>
              <a:rPr lang="en-US" dirty="0" smtClean="0"/>
              <a:t>“He was the only man in the world who could say </a:t>
            </a:r>
          </a:p>
          <a:p>
            <a:r>
              <a:rPr lang="en-US" dirty="0" smtClean="0"/>
              <a:t>that Jesus Christ took his physical place. But I can </a:t>
            </a:r>
          </a:p>
          <a:p>
            <a:r>
              <a:rPr lang="en-US" dirty="0" smtClean="0"/>
              <a:t>say that Jesus Christ took my spiritual place. </a:t>
            </a:r>
          </a:p>
          <a:p>
            <a:endParaRPr lang="en-US" dirty="0" smtClean="0"/>
          </a:p>
          <a:p>
            <a:r>
              <a:rPr lang="en-US" dirty="0" smtClean="0"/>
              <a:t>For it was I who deserved to die. It was I who </a:t>
            </a:r>
          </a:p>
          <a:p>
            <a:r>
              <a:rPr lang="en-US" dirty="0" smtClean="0"/>
              <a:t>deserved that the wrath of God should be poured </a:t>
            </a:r>
          </a:p>
          <a:p>
            <a:r>
              <a:rPr lang="en-US" dirty="0" smtClean="0"/>
              <a:t>on me. I deserved the eternal punishment of the </a:t>
            </a:r>
          </a:p>
          <a:p>
            <a:r>
              <a:rPr lang="en-US" dirty="0" smtClean="0"/>
              <a:t>lake of fire. </a:t>
            </a:r>
          </a:p>
          <a:p>
            <a:endParaRPr lang="en-US" dirty="0" smtClean="0"/>
          </a:p>
          <a:p>
            <a:r>
              <a:rPr lang="en-US" dirty="0" smtClean="0"/>
              <a:t>He was delivered up for my offenses. He was </a:t>
            </a:r>
          </a:p>
          <a:p>
            <a:r>
              <a:rPr lang="en-US" dirty="0" smtClean="0"/>
              <a:t>handed over to judgment because of my sins…. </a:t>
            </a:r>
          </a:p>
          <a:p>
            <a:r>
              <a:rPr lang="en-US" dirty="0" smtClean="0"/>
              <a:t>Christ was my substitute. He was satisfying the </a:t>
            </a:r>
          </a:p>
          <a:p>
            <a:r>
              <a:rPr lang="en-US" dirty="0" smtClean="0"/>
              <a:t>debt of divine justice and holiness. </a:t>
            </a:r>
          </a:p>
          <a:p>
            <a:endParaRPr lang="en-US" dirty="0" smtClean="0"/>
          </a:p>
          <a:p>
            <a:r>
              <a:rPr lang="en-US" dirty="0" smtClean="0"/>
              <a:t>That is why I say that Christianity can be expressed </a:t>
            </a:r>
          </a:p>
          <a:p>
            <a:r>
              <a:rPr lang="en-US" dirty="0" smtClean="0"/>
              <a:t>in the three phrases: I deserved hell; Jesus took </a:t>
            </a:r>
          </a:p>
          <a:p>
            <a:r>
              <a:rPr lang="en-US" dirty="0" smtClean="0"/>
              <a:t>my hell; there is nothing left for me but His heaven.”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27556330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a:t>
            </a:r>
            <a:r>
              <a:rPr lang="en-US" dirty="0" smtClean="0"/>
              <a:t>On March 26, 2000, Seattle’s famed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Kingdome—home of the Seattle Seahawks,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Mariners, and at times, the Super Sonics—was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destroyed.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Maryland-based Controlled Demolition Incorporated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was hired to do the job of imploding the 25,000-t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 structure that had marked Seattle’s skyline for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two dozen years.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br>
              <a:rPr lang="en-US" dirty="0" smtClean="0"/>
            </a:br>
            <a:r>
              <a:rPr lang="en-US" dirty="0" smtClean="0"/>
              <a:t>Remarkable about the event was the extreme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measures taken to ensure no one was hurt. CDI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had experience with over 7,000 demolitions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knew how protect people.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Engineers checked and rechecked the structure.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The authorities evacuated several blocks around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Kingdome.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br>
              <a:rPr lang="en-US" dirty="0" smtClean="0"/>
            </a:br>
            <a:r>
              <a:rPr lang="en-US" dirty="0" smtClean="0"/>
              <a:t>Safety measures were in place to allow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countdown to stop at any time if there was concern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about safety.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All workers were individually accounted for by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radio before the explosives were detonated.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A large public address system was used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announce the final countdown.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In short, CDI took every reasonable measure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more to warn people of the impending danger.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The Bible teaches of a final judgment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destruction for this sinful world.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Like the engineers who blew up the Kingdome,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our heavenly Father has spared no expense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make sure </a:t>
            </a:r>
            <a:r>
              <a:rPr lang="en-US" b="1" dirty="0" smtClean="0"/>
              <a:t>EVERYBODY</a:t>
            </a:r>
            <a:r>
              <a:rPr lang="en-US" dirty="0" smtClean="0"/>
              <a:t> can "get out" safely.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He warns us through our consciences, through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prophets, through the Word of God, through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Holy Spirit, through the Church, and through his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Son.</a:t>
            </a:r>
            <a:br>
              <a:rPr lang="en-US" dirty="0" smtClean="0"/>
            </a:br>
            <a:r>
              <a:rPr lang="en-US" dirty="0" smtClean="0"/>
              <a:t/>
            </a:r>
            <a:br>
              <a:rPr lang="en-US" dirty="0" smtClean="0"/>
            </a:br>
            <a:r>
              <a:rPr lang="en-US" dirty="0" smtClean="0"/>
              <a:t>[Preparing for Judgment by Jon </a:t>
            </a:r>
            <a:r>
              <a:rPr lang="en-US" dirty="0" err="1" smtClean="0"/>
              <a:t>Mutchler</a:t>
            </a:r>
            <a:r>
              <a:rPr lang="en-US" dirty="0" smtClean="0"/>
              <a:t>, Ferndale,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Washington. Citation: Seattle Times (3-27-00)]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MDJ:</a:t>
            </a:r>
            <a:r>
              <a:rPr lang="en-US" sz="1200" b="0" i="0" kern="1200" baseline="0" dirty="0" smtClean="0">
                <a:solidFill>
                  <a:schemeClr val="tx1"/>
                </a:solidFill>
                <a:latin typeface="+mn-lt"/>
                <a:ea typeface="+mn-ea"/>
                <a:cs typeface="+mn-cs"/>
              </a:rPr>
              <a:t> Unfortunately, all to few are paying attention.</a:t>
            </a:r>
            <a:endParaRPr lang="en-US" sz="1200" b="0" i="0" kern="1200" dirty="0" smtClean="0">
              <a:solidFill>
                <a:schemeClr val="tx1"/>
              </a:solidFill>
              <a:latin typeface="+mn-lt"/>
              <a:ea typeface="+mn-ea"/>
              <a:cs typeface="+mn-cs"/>
            </a:endParaRP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35788857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Pisteuo</a:t>
            </a:r>
            <a:r>
              <a:rPr lang="en-US" baseline="0" dirty="0" smtClean="0"/>
              <a:t> is the verb indicating to consider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something to be true and, therefore, worthy of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one’s trust: to believe, to trust, to be confident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about.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26971188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Belief is necessary. Faith is necessary. Without faith,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it is impossible to please God.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When facing adversity, many will exclaim, “</a:t>
            </a:r>
            <a:r>
              <a:rPr lang="en-US" sz="1200" b="0" i="0" kern="1200" dirty="0" err="1" smtClean="0">
                <a:solidFill>
                  <a:schemeClr val="tx1"/>
                </a:solidFill>
                <a:latin typeface="+mn-lt"/>
                <a:ea typeface="+mn-ea"/>
                <a:cs typeface="+mn-cs"/>
              </a:rPr>
              <a:t>Ya</a:t>
            </a:r>
            <a:r>
              <a:rPr lang="en-US" sz="1200" b="0" i="0" kern="1200" dirty="0" smtClean="0">
                <a:solidFill>
                  <a:schemeClr val="tx1"/>
                </a:solidFill>
                <a:latin typeface="+mn-lt"/>
                <a:ea typeface="+mn-ea"/>
                <a:cs typeface="+mn-cs"/>
              </a:rPr>
              <a:t> just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err="1" smtClean="0">
                <a:solidFill>
                  <a:schemeClr val="tx1"/>
                </a:solidFill>
                <a:latin typeface="+mn-lt"/>
                <a:ea typeface="+mn-ea"/>
                <a:cs typeface="+mn-cs"/>
              </a:rPr>
              <a:t>gotta</a:t>
            </a:r>
            <a:r>
              <a:rPr lang="en-US" sz="1200" b="0" i="0" kern="1200" dirty="0" smtClean="0">
                <a:solidFill>
                  <a:schemeClr val="tx1"/>
                </a:solidFill>
                <a:latin typeface="+mn-lt"/>
                <a:ea typeface="+mn-ea"/>
                <a:cs typeface="+mn-cs"/>
              </a:rPr>
              <a:t> have faith!”</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But it’s not enough just to have faith. The faith has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to be placed in something trustworthy</a:t>
            </a:r>
            <a:r>
              <a:rPr lang="en-US" sz="1200" b="0" i="0" kern="1200" baseline="0" dirty="0" smtClean="0">
                <a:solidFill>
                  <a:schemeClr val="tx1"/>
                </a:solidFill>
                <a:latin typeface="+mn-lt"/>
                <a:ea typeface="+mn-ea"/>
                <a:cs typeface="+mn-cs"/>
              </a:rPr>
              <a:t> or it doesn’t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really mean a thing.</a:t>
            </a: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i="0" kern="1200" dirty="0" smtClean="0">
              <a:solidFill>
                <a:schemeClr val="tx1"/>
              </a:solidFill>
              <a:latin typeface="+mn-lt"/>
              <a:ea typeface="+mn-ea"/>
              <a:cs typeface="+mn-cs"/>
            </a:endParaRPr>
          </a:p>
          <a:p>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a:t>
            </a:r>
            <a:r>
              <a:rPr lang="en-US" dirty="0" smtClean="0"/>
              <a:t>In April 1988 the evening news reported </a:t>
            </a:r>
          </a:p>
          <a:p>
            <a:r>
              <a:rPr lang="en-US" dirty="0" smtClean="0"/>
              <a:t>on a photographer who was a skydiver. He had </a:t>
            </a:r>
          </a:p>
          <a:p>
            <a:r>
              <a:rPr lang="en-US" dirty="0" smtClean="0"/>
              <a:t>jumped from a plane along with numerous other </a:t>
            </a:r>
          </a:p>
          <a:p>
            <a:r>
              <a:rPr lang="en-US" dirty="0" smtClean="0"/>
              <a:t>skydivers and filmed the group as they fell and </a:t>
            </a:r>
          </a:p>
          <a:p>
            <a:r>
              <a:rPr lang="en-US" dirty="0" smtClean="0"/>
              <a:t>opened their parachutes. </a:t>
            </a:r>
          </a:p>
          <a:p>
            <a:endParaRPr lang="en-US" dirty="0" smtClean="0"/>
          </a:p>
          <a:p>
            <a:r>
              <a:rPr lang="en-US" dirty="0" smtClean="0"/>
              <a:t>On the film shown on the telecast, as the final </a:t>
            </a:r>
          </a:p>
          <a:p>
            <a:r>
              <a:rPr lang="en-US" dirty="0" smtClean="0"/>
              <a:t>skydiver opened his chute, the picture went </a:t>
            </a:r>
          </a:p>
          <a:p>
            <a:r>
              <a:rPr lang="en-US" dirty="0" smtClean="0"/>
              <a:t>berserk. </a:t>
            </a:r>
          </a:p>
          <a:p>
            <a:endParaRPr lang="en-US" dirty="0" smtClean="0"/>
          </a:p>
          <a:p>
            <a:r>
              <a:rPr lang="en-US" dirty="0" smtClean="0"/>
              <a:t>The announcer reported that the cameraman had </a:t>
            </a:r>
          </a:p>
          <a:p>
            <a:r>
              <a:rPr lang="en-US" dirty="0" smtClean="0"/>
              <a:t>fallen to his death, having jumped out of the plane </a:t>
            </a:r>
          </a:p>
          <a:p>
            <a:r>
              <a:rPr lang="en-US" dirty="0" smtClean="0"/>
              <a:t>without his parachute. It wasn't until he reached </a:t>
            </a:r>
          </a:p>
          <a:p>
            <a:r>
              <a:rPr lang="en-US" dirty="0" smtClean="0"/>
              <a:t>for the absent ripcord that he realized he was </a:t>
            </a:r>
          </a:p>
          <a:p>
            <a:r>
              <a:rPr lang="en-US" dirty="0" smtClean="0"/>
              <a:t>freefalling without a parachute. </a:t>
            </a:r>
          </a:p>
          <a:p>
            <a:endParaRPr lang="en-US" dirty="0" smtClean="0"/>
          </a:p>
          <a:p>
            <a:r>
              <a:rPr lang="en-US" dirty="0" smtClean="0"/>
              <a:t>Until that point, the jump probably seemed exciting </a:t>
            </a:r>
          </a:p>
          <a:p>
            <a:r>
              <a:rPr lang="en-US" dirty="0" smtClean="0"/>
              <a:t>and fun. But tragically, he had acted with </a:t>
            </a:r>
          </a:p>
          <a:p>
            <a:r>
              <a:rPr lang="en-US" dirty="0" smtClean="0"/>
              <a:t>thoughtless haste and deadly foolishness. Nothing </a:t>
            </a:r>
          </a:p>
          <a:p>
            <a:r>
              <a:rPr lang="en-US" dirty="0" smtClean="0"/>
              <a:t>could save him, for his faith was in a parachute </a:t>
            </a:r>
          </a:p>
          <a:p>
            <a:r>
              <a:rPr lang="en-US" dirty="0" smtClean="0"/>
              <a:t>which had never been buckled on. </a:t>
            </a:r>
          </a:p>
          <a:p>
            <a:endParaRPr lang="en-US" dirty="0" smtClean="0"/>
          </a:p>
          <a:p>
            <a:r>
              <a:rPr lang="en-US" dirty="0" smtClean="0"/>
              <a:t>Faith in anything but an all-sufficient God can be </a:t>
            </a:r>
          </a:p>
          <a:p>
            <a:r>
              <a:rPr lang="en-US" dirty="0" smtClean="0"/>
              <a:t>just as tragic spiritually. Only with faith in Jesus </a:t>
            </a:r>
          </a:p>
          <a:p>
            <a:r>
              <a:rPr lang="en-US" dirty="0" smtClean="0"/>
              <a:t>Christ dare we step into the dangerous excitement </a:t>
            </a:r>
          </a:p>
          <a:p>
            <a:r>
              <a:rPr lang="en-US" dirty="0" smtClean="0"/>
              <a:t>of life.</a:t>
            </a:r>
          </a:p>
          <a:p>
            <a:endParaRPr lang="en-US" dirty="0" smtClean="0"/>
          </a:p>
          <a:p>
            <a:r>
              <a:rPr lang="en-US" dirty="0" smtClean="0"/>
              <a:t>[Unknown].</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10774611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Greek word “</a:t>
            </a:r>
            <a:r>
              <a:rPr lang="en-US" baseline="0" dirty="0" err="1" smtClean="0"/>
              <a:t>protos</a:t>
            </a:r>
            <a:r>
              <a:rPr lang="en-US" baseline="0" dirty="0" smtClean="0"/>
              <a:t>” here means to be first in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 sequence with respect to time: to be first, to be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earliest, to begin with.</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Protos</a:t>
            </a:r>
            <a:r>
              <a:rPr lang="en-US" baseline="0" dirty="0" smtClean="0"/>
              <a:t> can also be used to indicate being first in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importance, to be most prominent, to be above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but that’s not what it is indicating here.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1609100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The concept in both of these verses is that of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being first chronologically; not of being first in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priority; not of being first in importance.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In</a:t>
            </a:r>
            <a:r>
              <a:rPr lang="en-US" sz="1200" b="0" i="0" kern="1200" baseline="0" dirty="0" smtClean="0">
                <a:solidFill>
                  <a:schemeClr val="tx1"/>
                </a:solidFill>
                <a:latin typeface="+mn-lt"/>
                <a:ea typeface="+mn-ea"/>
                <a:cs typeface="+mn-cs"/>
              </a:rPr>
              <a:t> Romans 3:1-2, we read, ”</a:t>
            </a:r>
            <a:r>
              <a:rPr lang="en-US" sz="1200" b="0" i="0" kern="1200" baseline="30000" dirty="0" smtClean="0">
                <a:solidFill>
                  <a:schemeClr val="tx1"/>
                </a:solidFill>
                <a:latin typeface="+mn-lt"/>
                <a:ea typeface="+mn-ea"/>
                <a:cs typeface="+mn-cs"/>
              </a:rPr>
              <a:t>1</a:t>
            </a:r>
            <a:r>
              <a:rPr lang="en-US" sz="1200" b="0" i="0" kern="1200" baseline="0" dirty="0" smtClean="0">
                <a:solidFill>
                  <a:schemeClr val="tx1"/>
                </a:solidFill>
                <a:latin typeface="+mn-lt"/>
                <a:ea typeface="+mn-ea"/>
                <a:cs typeface="+mn-cs"/>
              </a:rPr>
              <a:t> </a:t>
            </a:r>
            <a:r>
              <a:rPr lang="en-US" sz="1200" dirty="0" smtClean="0"/>
              <a:t>What advantage, </a:t>
            </a:r>
          </a:p>
          <a:p>
            <a:r>
              <a:rPr lang="en-US" sz="1200" dirty="0" smtClean="0"/>
              <a:t>then, is there in being a Jew, or what value is </a:t>
            </a:r>
          </a:p>
          <a:p>
            <a:r>
              <a:rPr lang="en-US" sz="1200" dirty="0" smtClean="0"/>
              <a:t>there in circumcision? </a:t>
            </a:r>
            <a:r>
              <a:rPr lang="en-US" sz="1200" baseline="30000" dirty="0" smtClean="0"/>
              <a:t>2 </a:t>
            </a:r>
            <a:r>
              <a:rPr lang="en-US" sz="1200" baseline="0" dirty="0" smtClean="0"/>
              <a:t>Much in every way! First </a:t>
            </a:r>
          </a:p>
          <a:p>
            <a:r>
              <a:rPr lang="en-US" sz="1200" baseline="0" dirty="0" smtClean="0"/>
              <a:t>of all, they have been entrusted with the very </a:t>
            </a:r>
          </a:p>
          <a:p>
            <a:r>
              <a:rPr lang="en-US" sz="1200" baseline="0" dirty="0" smtClean="0"/>
              <a:t>words of God.”</a:t>
            </a:r>
          </a:p>
          <a:p>
            <a:endParaRPr lang="en-US" sz="1200" baseline="0" dirty="0" smtClean="0"/>
          </a:p>
          <a:p>
            <a:r>
              <a:rPr lang="en-US" sz="1200" baseline="0" dirty="0" smtClean="0"/>
              <a:t>And, </a:t>
            </a:r>
            <a:r>
              <a:rPr lang="en-US" sz="1200" b="1" baseline="0" dirty="0" smtClean="0"/>
              <a:t>in</a:t>
            </a:r>
            <a:r>
              <a:rPr lang="en-US" sz="1200" baseline="0" dirty="0" smtClean="0"/>
              <a:t> those words, in the Old Testament </a:t>
            </a:r>
          </a:p>
          <a:p>
            <a:r>
              <a:rPr lang="en-US" sz="1200" baseline="0" dirty="0" smtClean="0"/>
              <a:t>Scriptures, we find Jesus in every book. </a:t>
            </a:r>
          </a:p>
          <a:p>
            <a:r>
              <a:rPr lang="en-US" sz="1200" baseline="0" dirty="0" smtClean="0"/>
              <a:t>Remember, after the resurrection, how Jesus </a:t>
            </a:r>
          </a:p>
          <a:p>
            <a:r>
              <a:rPr lang="en-US" sz="1200" baseline="0" dirty="0" smtClean="0"/>
              <a:t>joined the two disciples walking along the road to </a:t>
            </a:r>
          </a:p>
          <a:p>
            <a:r>
              <a:rPr lang="en-US" sz="1200" baseline="0" dirty="0" smtClean="0"/>
              <a:t>Emmaus, and how, in Luke 24:27, we read, “</a:t>
            </a:r>
            <a:r>
              <a:rPr lang="en-US" sz="1200" baseline="30000" dirty="0" smtClean="0"/>
              <a:t>27 </a:t>
            </a:r>
            <a:r>
              <a:rPr lang="en-US" sz="1200" baseline="0" dirty="0" smtClean="0"/>
              <a:t>And </a:t>
            </a:r>
          </a:p>
          <a:p>
            <a:r>
              <a:rPr lang="en-US" sz="1200" baseline="0" dirty="0" smtClean="0"/>
              <a:t>beginning with Moses and all the Prophets, he </a:t>
            </a:r>
          </a:p>
          <a:p>
            <a:r>
              <a:rPr lang="en-US" sz="1200" baseline="0" dirty="0" smtClean="0"/>
              <a:t>explained to them what was said in all the </a:t>
            </a:r>
          </a:p>
          <a:p>
            <a:r>
              <a:rPr lang="en-US" sz="1200" baseline="0" dirty="0" smtClean="0"/>
              <a:t>Scriptures concerning himself.”</a:t>
            </a:r>
          </a:p>
          <a:p>
            <a:endParaRPr lang="en-US" sz="1200" baseline="0" dirty="0" smtClean="0"/>
          </a:p>
          <a:p>
            <a:r>
              <a:rPr lang="en-US" sz="1200" baseline="0" dirty="0" smtClean="0"/>
              <a:t>We can’t cover each and every such scripture this </a:t>
            </a:r>
          </a:p>
          <a:p>
            <a:r>
              <a:rPr lang="en-US" sz="1200" baseline="0" dirty="0" smtClean="0"/>
              <a:t>morning, but here are a few examples.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In Genesis, we see that Messiah would be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born of a woman; and would be a descendant of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Abraham, Isaac, Jacob, and Judah.</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In</a:t>
            </a:r>
            <a:r>
              <a:rPr lang="en-US" sz="1200" b="0" i="0" kern="1200" baseline="0" dirty="0" smtClean="0">
                <a:solidFill>
                  <a:schemeClr val="tx1"/>
                </a:solidFill>
                <a:latin typeface="+mn-lt"/>
                <a:ea typeface="+mn-ea"/>
                <a:cs typeface="+mn-cs"/>
              </a:rPr>
              <a:t> Exodus, we see Jesus in the Passover Lamb.</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In Leviticus, we see Him in the scapegoat.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In Numbers, we see Him in the bronze serpent;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and in the water from the rock.</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In Deuteronomy, Moses foretold of Messiah who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would be a prophet like Moses himself.</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In Ruth, we see that Messiah would be a Kinsman-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Redeemer descended from the Kinsman-Redeemer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Boaz.</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In 2 Samuel, we see that Messiah would be a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descendant of King David.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In 2 Kings, we see Messiah in Elisha’s miracles of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multiplying bread and healing the leper.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In the Psalms, we see Messiah as the Son of God;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as hated without cause; as the stone rejected by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the builders; as despised and crucified; as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resurrected; and as Lord and King.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In Isaiah, we see Jesus as the Suffering Servant;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as the light to the Gentiles; and as the guilt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offering for sin.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In Daniel, we see Jesus coming in the clouds of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Heaven.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And, in Zechariah, we see Jesus as the Pierced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Son who is Priest, King, and God. </a:t>
            </a:r>
            <a:endParaRPr lang="en-US" sz="1200" b="0" i="0" kern="1200" dirty="0" smtClean="0">
              <a:solidFill>
                <a:schemeClr val="tx1"/>
              </a:solidFill>
              <a:latin typeface="+mn-lt"/>
              <a:ea typeface="+mn-ea"/>
              <a:cs typeface="+mn-cs"/>
            </a:endParaRPr>
          </a:p>
          <a:p>
            <a:endParaRPr lang="en-US" baseline="0" dirty="0" smtClean="0"/>
          </a:p>
          <a:p>
            <a:r>
              <a:rPr lang="en-US" dirty="0" smtClean="0"/>
              <a:t>[Prophecy Source: </a:t>
            </a:r>
          </a:p>
          <a:p>
            <a:r>
              <a:rPr lang="en-US" dirty="0" smtClean="0"/>
              <a:t>http://</a:t>
            </a:r>
            <a:r>
              <a:rPr lang="en-US" dirty="0" err="1" smtClean="0"/>
              <a:t>www.messiahrevealed.org</a:t>
            </a:r>
            <a:r>
              <a:rPr lang="en-US" dirty="0" smtClean="0"/>
              <a:t>/book-</a:t>
            </a:r>
            <a:r>
              <a:rPr lang="en-US" dirty="0" err="1" smtClean="0"/>
              <a:t>index.html</a:t>
            </a:r>
            <a:r>
              <a:rPr lang="en-US" dirty="0" smtClean="0"/>
              <a:t>].</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36546014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Greek “</a:t>
            </a:r>
            <a:r>
              <a:rPr lang="en-US" baseline="0" dirty="0" err="1" smtClean="0"/>
              <a:t>Joudaios</a:t>
            </a:r>
            <a:r>
              <a:rPr lang="en-US" baseline="0" dirty="0" smtClean="0"/>
              <a:t>” refers to </a:t>
            </a:r>
            <a:r>
              <a:rPr lang="en-US" b="0" baseline="0" dirty="0" smtClean="0"/>
              <a:t>o</a:t>
            </a:r>
            <a:r>
              <a:rPr lang="en-US" sz="1200" b="0" kern="1200" dirty="0" smtClean="0">
                <a:solidFill>
                  <a:schemeClr val="tx1"/>
                </a:solidFill>
                <a:latin typeface="+mn-lt"/>
                <a:ea typeface="+mn-ea"/>
                <a:cs typeface="+mn-cs"/>
              </a:rPr>
              <a:t>ne who is Judean </a:t>
            </a:r>
          </a:p>
          <a:p>
            <a:r>
              <a:rPr lang="en-US" sz="1200" b="0" kern="1200" dirty="0" smtClean="0">
                <a:solidFill>
                  <a:schemeClr val="tx1"/>
                </a:solidFill>
                <a:latin typeface="+mn-lt"/>
                <a:ea typeface="+mn-ea"/>
                <a:cs typeface="+mn-cs"/>
              </a:rPr>
              <a:t>(Jewish), with focus on adherence to Mosaic </a:t>
            </a:r>
          </a:p>
          <a:p>
            <a:r>
              <a:rPr lang="en-US" sz="1200" b="0" kern="1200" dirty="0" smtClean="0">
                <a:solidFill>
                  <a:schemeClr val="tx1"/>
                </a:solidFill>
                <a:latin typeface="+mn-lt"/>
                <a:ea typeface="+mn-ea"/>
                <a:cs typeface="+mn-cs"/>
              </a:rPr>
              <a:t>tradition.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22385586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35489150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Hellen means a person of Greek language and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culture, as opposed to Israel’s culture.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It’s translated as “Gentile” here in the New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International Version.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other versions, including the King James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Version, it’s translated specifically as “Greek”.</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19116162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8650930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Ethnos is a more general word for “Gentile”.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It refers to </a:t>
            </a:r>
            <a:r>
              <a:rPr lang="en-US" sz="1200" b="0" dirty="0" smtClean="0"/>
              <a:t>any body of persons united by kinship, </a:t>
            </a:r>
          </a:p>
          <a:p>
            <a:r>
              <a:rPr lang="en-US" sz="1200" b="0" dirty="0" smtClean="0"/>
              <a:t>culture, and common traditions: </a:t>
            </a:r>
            <a:r>
              <a:rPr lang="en-US" sz="1200" b="0" i="1" dirty="0" smtClean="0"/>
              <a:t>a</a:t>
            </a:r>
            <a:r>
              <a:rPr lang="en-US" sz="1200" b="0" dirty="0" smtClean="0"/>
              <a:t> </a:t>
            </a:r>
            <a:r>
              <a:rPr lang="en-US" sz="1200" b="0" i="1" dirty="0" smtClean="0"/>
              <a:t>nation, a people.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 was used as by the Jews as a technical term for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those who were not Jewish.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20755520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is</a:t>
            </a:r>
            <a:r>
              <a:rPr lang="en-US" baseline="0" dirty="0" smtClean="0"/>
              <a:t> </a:t>
            </a:r>
            <a:r>
              <a:rPr lang="el-GR" baseline="0" dirty="0" smtClean="0"/>
              <a:t>ὀφειλέτης</a:t>
            </a:r>
            <a:r>
              <a:rPr lang="en-US" baseline="0" dirty="0" smtClean="0"/>
              <a:t> which we saw </a:t>
            </a:r>
          </a:p>
          <a:p>
            <a:r>
              <a:rPr lang="en-US" baseline="0" dirty="0" smtClean="0"/>
              <a:t>last week can mean either:</a:t>
            </a:r>
          </a:p>
          <a:p>
            <a:endParaRPr lang="en-US" baseline="0" dirty="0" smtClean="0"/>
          </a:p>
          <a:p>
            <a:pPr marL="0" indent="0">
              <a:buNone/>
            </a:pPr>
            <a:r>
              <a:rPr lang="en-US" baseline="0" dirty="0" smtClean="0"/>
              <a:t>1. “</a:t>
            </a:r>
            <a:r>
              <a:rPr lang="en-US" sz="1200" b="0" i="0" kern="1200" dirty="0" smtClean="0">
                <a:solidFill>
                  <a:schemeClr val="tx1"/>
                </a:solidFill>
                <a:latin typeface="+mn-lt"/>
                <a:ea typeface="+mn-ea"/>
                <a:cs typeface="+mn-cs"/>
              </a:rPr>
              <a:t>one who is in debt in a monetary sense”, or</a:t>
            </a:r>
          </a:p>
          <a:p>
            <a:pPr marL="228600" indent="-228600">
              <a:buAutoNum type="arabicPeriod"/>
            </a:pPr>
            <a:endParaRPr lang="en-US" sz="1200" b="0" i="0" kern="1200" dirty="0" smtClean="0">
              <a:solidFill>
                <a:schemeClr val="tx1"/>
              </a:solidFill>
              <a:latin typeface="+mn-lt"/>
              <a:ea typeface="+mn-ea"/>
              <a:cs typeface="+mn-cs"/>
            </a:endParaRPr>
          </a:p>
          <a:p>
            <a:pPr marL="0" indent="0">
              <a:buNone/>
            </a:pPr>
            <a:r>
              <a:rPr lang="en-US" sz="1200" b="0" i="0" kern="1200" dirty="0" smtClean="0">
                <a:solidFill>
                  <a:schemeClr val="tx1"/>
                </a:solidFill>
                <a:latin typeface="+mn-lt"/>
                <a:ea typeface="+mn-ea"/>
                <a:cs typeface="+mn-cs"/>
              </a:rPr>
              <a:t>2. “one who is under obligation in a moral or </a:t>
            </a:r>
          </a:p>
          <a:p>
            <a:pPr marL="0" indent="0">
              <a:buNone/>
            </a:pPr>
            <a:r>
              <a:rPr lang="en-US" sz="1200" b="0" i="0" kern="1200" dirty="0" smtClean="0">
                <a:solidFill>
                  <a:schemeClr val="tx1"/>
                </a:solidFill>
                <a:latin typeface="+mn-lt"/>
                <a:ea typeface="+mn-ea"/>
                <a:cs typeface="+mn-cs"/>
              </a:rPr>
              <a:t>social sense, one under obligation, one liable for”.</a:t>
            </a:r>
          </a:p>
          <a:p>
            <a:pPr marL="0" indent="0">
              <a:buNone/>
            </a:pPr>
            <a:endParaRPr lang="en-US" sz="1200" b="0" i="0" kern="1200" dirty="0" smtClean="0">
              <a:solidFill>
                <a:schemeClr val="tx1"/>
              </a:solidFill>
              <a:latin typeface="+mn-lt"/>
              <a:ea typeface="+mn-ea"/>
              <a:cs typeface="+mn-cs"/>
            </a:endParaRPr>
          </a:p>
          <a:p>
            <a:pPr marL="0" indent="0">
              <a:buNone/>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a</a:t>
            </a:r>
          </a:p>
          <a:p>
            <a:pPr marL="0" indent="0">
              <a:buNone/>
            </a:pP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pPr marL="0" indent="0">
              <a:buNone/>
            </a:pPr>
            <a:endParaRPr lang="en-US" sz="1200" b="0" i="0" kern="1200" dirty="0" smtClean="0">
              <a:solidFill>
                <a:schemeClr val="tx1"/>
              </a:solidFill>
              <a:latin typeface="+mn-lt"/>
              <a:ea typeface="+mn-ea"/>
              <a:cs typeface="+mn-cs"/>
            </a:endParaRPr>
          </a:p>
          <a:p>
            <a:pPr marL="0" indent="0">
              <a:buNone/>
            </a:pPr>
            <a:endParaRPr lang="en-US" sz="1200" b="0" i="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3495488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The Jews divided the world</a:t>
            </a:r>
            <a:r>
              <a:rPr lang="en-US" sz="1200" b="0" i="0" kern="1200" baseline="0" dirty="0" smtClean="0">
                <a:solidFill>
                  <a:schemeClr val="tx1"/>
                </a:solidFill>
                <a:latin typeface="+mn-lt"/>
                <a:ea typeface="+mn-ea"/>
                <a:cs typeface="+mn-cs"/>
              </a:rPr>
              <a:t> into two camps: those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who were Jewish and those who were not. It was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primarily a religious distinction.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The Greeks, on the other hand, divided the world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into two different camps: Greeks and Barbarians.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The Greek word </a:t>
            </a:r>
            <a:r>
              <a:rPr lang="en-US" sz="1200" b="0" i="0" kern="1200" baseline="0" dirty="0" err="1" smtClean="0">
                <a:solidFill>
                  <a:schemeClr val="tx1"/>
                </a:solidFill>
                <a:latin typeface="+mn-lt"/>
                <a:ea typeface="+mn-ea"/>
                <a:cs typeface="+mn-cs"/>
              </a:rPr>
              <a:t>Barbaros</a:t>
            </a:r>
            <a:r>
              <a:rPr lang="en-US" sz="1200" b="0" i="0" kern="1200" baseline="0" dirty="0" smtClean="0">
                <a:solidFill>
                  <a:schemeClr val="tx1"/>
                </a:solidFill>
                <a:latin typeface="+mn-lt"/>
                <a:ea typeface="+mn-ea"/>
                <a:cs typeface="+mn-cs"/>
              </a:rPr>
              <a:t>, or “Barbarian”, was not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the pejorative term it seems to be today. It simply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referred to all those who didn’t speak the Greek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language.</a:t>
            </a: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latin typeface="+mn-lt"/>
                <a:ea typeface="+mn-ea"/>
                <a:cs typeface="+mn-cs"/>
              </a:rPr>
              <a:t>MDJ:</a:t>
            </a:r>
            <a:r>
              <a:rPr lang="en-US" sz="1200" b="0" i="0" kern="1200" dirty="0" smtClean="0">
                <a:solidFill>
                  <a:schemeClr val="tx1"/>
                </a:solidFill>
                <a:latin typeface="+mn-lt"/>
                <a:ea typeface="+mn-ea"/>
                <a:cs typeface="+mn-cs"/>
              </a:rPr>
              <a:t> Jews, Greeks, Gentiles, Barbarians, whoever.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Whoever will may come.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The Gospel is for everyone who believes.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In the late second century A.D., an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unnamed disciple wrote a letter to one </a:t>
            </a:r>
            <a:r>
              <a:rPr lang="en-US" sz="1200" b="0" i="0" kern="1200" dirty="0" err="1" smtClean="0">
                <a:solidFill>
                  <a:schemeClr val="tx1"/>
                </a:solidFill>
                <a:latin typeface="+mn-lt"/>
                <a:ea typeface="+mn-ea"/>
                <a:cs typeface="+mn-cs"/>
              </a:rPr>
              <a:t>Diognetus</a:t>
            </a:r>
            <a:r>
              <a:rPr lang="en-US" sz="1200" b="0" i="0" kern="120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In that letter, he wrote this about Christians: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 Christians are not distinguished from the rest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of mankind by country, or by speech, or by dress.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 they do not dwell in cities of their own, or use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different language, or practice a peculiar life.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knowledge of theirs has not been proclaimed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by the thought and effort of restless men; they are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 champions of a human doctrine, as some men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while they dwell in Greek or barbarian cities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according as each man’s lot has been cast,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follow the customs of the land in clothing and food,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other matters of daily life, yet the condition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citizenship which they exhibit is wonderful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admittedly strange.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They live in countries of their own, but simply 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sojourners. They share the life of citizens, they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endure the lot of foreigners. Every foreign land 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them a fatherland, and every fatherland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foreign land.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They marry like the rest of the world. They breed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children, but they do not discard their children 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some do.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They offer a common table but not a common bed.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They exist in the flesh, but they live not after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flesh. They spend their existence upon earth, but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their citizenship is in heaven. They obey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established laws, and in their own lives they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surpass the laws.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They love all men, and are persecuted by all. They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are unknown, and they are condemned. They are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put to death, and they gain new life. They are poor,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make many rich. They lack everything, and in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everything they abound. They are dishonored,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their dishonor becomes their glory.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They are reviled, and are justified. They are abused,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they bless. They are insulted, and repay insult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with honor. They do good, and are punished 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evildoers; and in their punishment they rejoice 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gaining new life therein.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Jews war against them as aliens, and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Greeks persecute them; and they that hate them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can state no ground for their enmity.</a:t>
            </a:r>
            <a:br>
              <a:rPr lang="en-US" dirty="0" smtClean="0"/>
            </a:b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a word, what the soul is in the body, Christians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are in the world. The soul is spread through all the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members of the body, and Christians through all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cities of the world. The soul dwells in the body,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it is not of the body. Christians dwell in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world, but they are not of the world.</a:t>
            </a:r>
            <a:endParaRPr lang="en-US" sz="1200" b="0" i="0" kern="1200" dirty="0" smtClean="0">
              <a:solidFill>
                <a:schemeClr val="tx1"/>
              </a:solidFill>
              <a:latin typeface="+mn-lt"/>
              <a:ea typeface="+mn-ea"/>
              <a:cs typeface="+mn-cs"/>
            </a:endParaRP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9817656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1:16</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17954426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1:16</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20777112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1:16</a:t>
            </a:r>
          </a:p>
          <a:p>
            <a:endParaRPr lang="en-US" dirty="0" smtClean="0"/>
          </a:p>
          <a:p>
            <a:r>
              <a:rPr lang="en-US" dirty="0" smtClean="0"/>
              <a:t>*****</a:t>
            </a:r>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29151957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4274915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a:t>
            </a:r>
            <a:r>
              <a:rPr lang="en-US" dirty="0" smtClean="0"/>
              <a:t>The following letter was found in a baking-</a:t>
            </a:r>
          </a:p>
          <a:p>
            <a:r>
              <a:rPr lang="en-US" dirty="0" smtClean="0"/>
              <a:t>power can wired to the handle of an old pump that </a:t>
            </a:r>
          </a:p>
          <a:p>
            <a:r>
              <a:rPr lang="en-US" dirty="0" smtClean="0"/>
              <a:t>offered the only hope of drinking water on a very </a:t>
            </a:r>
          </a:p>
          <a:p>
            <a:r>
              <a:rPr lang="en-US" dirty="0" smtClean="0"/>
              <a:t>long and seldom-used trail across Nevada's </a:t>
            </a:r>
          </a:p>
          <a:p>
            <a:r>
              <a:rPr lang="en-US" dirty="0" err="1" smtClean="0"/>
              <a:t>Amargosa</a:t>
            </a:r>
            <a:r>
              <a:rPr lang="en-US" dirty="0" smtClean="0"/>
              <a:t> Desert: </a:t>
            </a:r>
          </a:p>
          <a:p>
            <a:endParaRPr lang="en-US" dirty="0" smtClean="0"/>
          </a:p>
          <a:p>
            <a:r>
              <a:rPr lang="en-US" dirty="0" smtClean="0"/>
              <a:t>"This pump is all right as of June 1932. I put a new </a:t>
            </a:r>
          </a:p>
          <a:p>
            <a:r>
              <a:rPr lang="en-US" dirty="0" smtClean="0"/>
              <a:t>sucker washer into it and it ought to last five years. </a:t>
            </a:r>
          </a:p>
          <a:p>
            <a:endParaRPr lang="en-US" dirty="0" smtClean="0"/>
          </a:p>
          <a:p>
            <a:r>
              <a:rPr lang="en-US" dirty="0" smtClean="0"/>
              <a:t>But the washer dries out and the pump has got to </a:t>
            </a:r>
          </a:p>
          <a:p>
            <a:r>
              <a:rPr lang="en-US" dirty="0" smtClean="0"/>
              <a:t>be primed. Under the white rock I buried a bottle </a:t>
            </a:r>
          </a:p>
          <a:p>
            <a:r>
              <a:rPr lang="en-US" dirty="0" smtClean="0"/>
              <a:t>of water, out of the sun and cork end up. </a:t>
            </a:r>
          </a:p>
          <a:p>
            <a:endParaRPr lang="en-US" dirty="0" smtClean="0"/>
          </a:p>
          <a:p>
            <a:r>
              <a:rPr lang="en-US" dirty="0" smtClean="0"/>
              <a:t>There's enough water in it to prime the pump, but </a:t>
            </a:r>
          </a:p>
          <a:p>
            <a:r>
              <a:rPr lang="en-US" dirty="0" smtClean="0"/>
              <a:t>not if you drink some first. </a:t>
            </a:r>
          </a:p>
          <a:p>
            <a:endParaRPr lang="en-US" dirty="0" smtClean="0"/>
          </a:p>
          <a:p>
            <a:r>
              <a:rPr lang="en-US" dirty="0" smtClean="0"/>
              <a:t>Pour about one-fourth and let her soak to wet the </a:t>
            </a:r>
          </a:p>
          <a:p>
            <a:r>
              <a:rPr lang="en-US" dirty="0" smtClean="0"/>
              <a:t>leather. Then pour in the rest medium fast and </a:t>
            </a:r>
          </a:p>
          <a:p>
            <a:r>
              <a:rPr lang="en-US" dirty="0" smtClean="0"/>
              <a:t>pump like crazy. You'll </a:t>
            </a:r>
            <a:r>
              <a:rPr lang="en-US" dirty="0" err="1" smtClean="0"/>
              <a:t>git</a:t>
            </a:r>
            <a:r>
              <a:rPr lang="en-US" dirty="0" smtClean="0"/>
              <a:t> water. The well has never </a:t>
            </a:r>
          </a:p>
          <a:p>
            <a:r>
              <a:rPr lang="en-US" dirty="0" smtClean="0"/>
              <a:t>run dry. Have faith. </a:t>
            </a:r>
          </a:p>
          <a:p>
            <a:endParaRPr lang="en-US" dirty="0" smtClean="0"/>
          </a:p>
          <a:p>
            <a:r>
              <a:rPr lang="en-US" dirty="0" smtClean="0"/>
              <a:t>When you </a:t>
            </a:r>
            <a:r>
              <a:rPr lang="en-US" dirty="0" err="1" smtClean="0"/>
              <a:t>git</a:t>
            </a:r>
            <a:r>
              <a:rPr lang="en-US" dirty="0" smtClean="0"/>
              <a:t> watered up, fill the bottle and put it </a:t>
            </a:r>
          </a:p>
          <a:p>
            <a:r>
              <a:rPr lang="en-US" dirty="0" smtClean="0"/>
              <a:t>back like you found it for the next feller. </a:t>
            </a:r>
          </a:p>
          <a:p>
            <a:endParaRPr lang="en-US" dirty="0" smtClean="0"/>
          </a:p>
          <a:p>
            <a:r>
              <a:rPr lang="en-US" dirty="0" smtClean="0"/>
              <a:t>(signed) Desert Pete. </a:t>
            </a:r>
          </a:p>
          <a:p>
            <a:endParaRPr lang="en-US" dirty="0" smtClean="0"/>
          </a:p>
          <a:p>
            <a:r>
              <a:rPr lang="en-US" dirty="0" smtClean="0"/>
              <a:t>P.S. Don't go drinking the water first. Prime the </a:t>
            </a:r>
          </a:p>
          <a:p>
            <a:r>
              <a:rPr lang="en-US" dirty="0" smtClean="0"/>
              <a:t>pump with it and you'll </a:t>
            </a:r>
            <a:r>
              <a:rPr lang="en-US" dirty="0" err="1" smtClean="0"/>
              <a:t>git</a:t>
            </a:r>
            <a:r>
              <a:rPr lang="en-US" dirty="0" smtClean="0"/>
              <a:t> all you can hold." </a:t>
            </a:r>
          </a:p>
          <a:p>
            <a:endParaRPr lang="en-US" dirty="0" smtClean="0"/>
          </a:p>
          <a:p>
            <a:r>
              <a:rPr lang="en-US" dirty="0" smtClean="0"/>
              <a:t>[Keith Miller and Bruce Larson, </a:t>
            </a:r>
            <a:r>
              <a:rPr lang="en-US" u="sng" dirty="0" smtClean="0"/>
              <a:t>The Edge of </a:t>
            </a:r>
          </a:p>
          <a:p>
            <a:r>
              <a:rPr lang="en-US" u="sng" dirty="0" smtClean="0"/>
              <a:t>Adventure].</a:t>
            </a:r>
            <a:endParaRPr lang="en-US" dirty="0" smtClean="0"/>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11450599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Greek word “</a:t>
            </a:r>
            <a:r>
              <a:rPr lang="en-US" baseline="0" dirty="0" err="1" smtClean="0"/>
              <a:t>dikaiosune</a:t>
            </a:r>
            <a:r>
              <a:rPr lang="en-US" baseline="0" dirty="0" smtClean="0"/>
              <a:t>” means righteousness: </a:t>
            </a:r>
          </a:p>
          <a:p>
            <a:r>
              <a:rPr lang="en-US" baseline="0" dirty="0" smtClean="0"/>
              <a:t>to be upright, fair, just, and equitable.</a:t>
            </a:r>
          </a:p>
          <a:p>
            <a:endParaRPr lang="en-US" baseline="0" dirty="0" smtClean="0"/>
          </a:p>
          <a:p>
            <a:r>
              <a:rPr lang="en-US" baseline="0" dirty="0" smtClean="0"/>
              <a:t>Verse 17 says that this righteousness is revealed.</a:t>
            </a:r>
          </a:p>
          <a:p>
            <a:endParaRPr lang="en-US" baseline="0" dirty="0" smtClean="0"/>
          </a:p>
          <a:p>
            <a:r>
              <a:rPr lang="en-US" baseline="0" dirty="0" smtClean="0"/>
              <a:t>He says essentially the same thing in Romans 3:21</a:t>
            </a:r>
          </a:p>
          <a:p>
            <a:r>
              <a:rPr lang="en-US" baseline="0" dirty="0" smtClean="0"/>
              <a:t>where the same word </a:t>
            </a:r>
            <a:r>
              <a:rPr lang="en-US" baseline="0" dirty="0" err="1" smtClean="0"/>
              <a:t>dikaiosune</a:t>
            </a:r>
            <a:r>
              <a:rPr lang="en-US" baseline="0" dirty="0" smtClean="0"/>
              <a:t> is again used. </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32956801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 want to note three things here:</a:t>
            </a:r>
          </a:p>
          <a:p>
            <a:endParaRPr lang="en-US" baseline="0" dirty="0" smtClean="0"/>
          </a:p>
          <a:p>
            <a:r>
              <a:rPr lang="en-US" baseline="0" dirty="0" smtClean="0"/>
              <a:t>First, this righteousness from God is the </a:t>
            </a:r>
          </a:p>
          <a:p>
            <a:r>
              <a:rPr lang="en-US" baseline="0" dirty="0" smtClean="0"/>
              <a:t>righteousness of our Lord Jesus Christ – vouchsafed </a:t>
            </a:r>
          </a:p>
          <a:p>
            <a:r>
              <a:rPr lang="en-US" baseline="0" dirty="0" smtClean="0"/>
              <a:t>to us through faith.</a:t>
            </a:r>
          </a:p>
          <a:p>
            <a:endParaRPr lang="en-US" baseline="0" dirty="0" smtClean="0"/>
          </a:p>
          <a:p>
            <a:r>
              <a:rPr lang="en-US" baseline="0" dirty="0" smtClean="0"/>
              <a:t>When Jesus took our sins and carried them to the </a:t>
            </a:r>
          </a:p>
          <a:p>
            <a:r>
              <a:rPr lang="en-US" baseline="0" dirty="0" smtClean="0"/>
              <a:t>cross, he gave us His mantle of righteousness in </a:t>
            </a:r>
          </a:p>
          <a:p>
            <a:r>
              <a:rPr lang="en-US" baseline="0" dirty="0" smtClean="0"/>
              <a:t>exchange. Now, when God the Father looks at us, </a:t>
            </a:r>
          </a:p>
          <a:p>
            <a:r>
              <a:rPr lang="en-US" baseline="0" dirty="0" smtClean="0"/>
              <a:t>He doesn’t see our sinful nature, because we are </a:t>
            </a:r>
          </a:p>
          <a:p>
            <a:r>
              <a:rPr lang="en-US" baseline="0" dirty="0" smtClean="0"/>
              <a:t>covered over with Christ’s perfect righteousness.</a:t>
            </a:r>
          </a:p>
          <a:p>
            <a:endParaRPr lang="en-US" baseline="0" dirty="0" smtClean="0"/>
          </a:p>
          <a:p>
            <a:r>
              <a:rPr lang="en-US" baseline="0" dirty="0" smtClean="0"/>
              <a:t>Second, God offers Jesus’ righteousness to us freely. </a:t>
            </a:r>
          </a:p>
          <a:p>
            <a:r>
              <a:rPr lang="en-US" baseline="0" dirty="0" smtClean="0"/>
              <a:t>We don’t have to work for it. We don’t have to </a:t>
            </a:r>
          </a:p>
          <a:p>
            <a:r>
              <a:rPr lang="en-US" baseline="0" dirty="0" smtClean="0"/>
              <a:t>reform our lives first. </a:t>
            </a:r>
          </a:p>
          <a:p>
            <a:endParaRPr lang="en-US" baseline="0" dirty="0" smtClean="0"/>
          </a:p>
          <a:p>
            <a:r>
              <a:rPr lang="en-US" baseline="0" dirty="0" smtClean="0"/>
              <a:t>Righteousness was Martin Luther’s biggest problem. </a:t>
            </a:r>
          </a:p>
          <a:p>
            <a:r>
              <a:rPr lang="en-US" baseline="0" dirty="0" smtClean="0"/>
              <a:t>He wanted to be righteous. He wanted to please </a:t>
            </a:r>
          </a:p>
          <a:p>
            <a:r>
              <a:rPr lang="en-US" baseline="0" dirty="0" smtClean="0"/>
              <a:t>God. But, the harder he tried, the more he realized </a:t>
            </a:r>
          </a:p>
          <a:p>
            <a:r>
              <a:rPr lang="en-US" baseline="0" dirty="0" smtClean="0"/>
              <a:t>his inability. In fact, </a:t>
            </a:r>
            <a:r>
              <a:rPr lang="en-US" sz="1200" dirty="0" smtClean="0"/>
              <a:t>Luther wrote, “</a:t>
            </a:r>
            <a:r>
              <a:rPr lang="en-US" sz="1200" kern="1200" dirty="0" smtClean="0">
                <a:solidFill>
                  <a:schemeClr val="tx1"/>
                </a:solidFill>
                <a:latin typeface="+mn-lt"/>
                <a:ea typeface="+mn-ea"/>
                <a:cs typeface="+mn-cs"/>
              </a:rPr>
              <a:t>I had no love </a:t>
            </a:r>
          </a:p>
          <a:p>
            <a:r>
              <a:rPr lang="en-US" sz="1200" kern="1200" dirty="0" smtClean="0">
                <a:solidFill>
                  <a:schemeClr val="tx1"/>
                </a:solidFill>
                <a:latin typeface="+mn-lt"/>
                <a:ea typeface="+mn-ea"/>
                <a:cs typeface="+mn-cs"/>
              </a:rPr>
              <a:t>for that holy and just God who punishes sinners. </a:t>
            </a:r>
          </a:p>
          <a:p>
            <a:r>
              <a:rPr lang="en-US" sz="1200" kern="1200" dirty="0" smtClean="0">
                <a:solidFill>
                  <a:schemeClr val="tx1"/>
                </a:solidFill>
                <a:latin typeface="+mn-lt"/>
                <a:ea typeface="+mn-ea"/>
                <a:cs typeface="+mn-cs"/>
              </a:rPr>
              <a:t>I was filled with secret anger against him.”</a:t>
            </a:r>
          </a:p>
          <a:p>
            <a:endParaRPr lang="en-US" baseline="0" dirty="0" smtClean="0"/>
          </a:p>
          <a:p>
            <a:r>
              <a:rPr lang="en-US" baseline="0" dirty="0" smtClean="0"/>
              <a:t>Then he came upon Romans </a:t>
            </a:r>
            <a:r>
              <a:rPr lang="en-US" baseline="0" dirty="0" err="1" smtClean="0"/>
              <a:t>1:17’s</a:t>
            </a:r>
            <a:r>
              <a:rPr lang="en-US" baseline="0" dirty="0" smtClean="0"/>
              <a:t> quotation of </a:t>
            </a:r>
          </a:p>
          <a:p>
            <a:r>
              <a:rPr lang="en-US" baseline="0" dirty="0" smtClean="0"/>
              <a:t>Habakkuk 2:4, “The righteous will live by faith.”</a:t>
            </a:r>
          </a:p>
          <a:p>
            <a:endParaRPr lang="en-US" baseline="0" dirty="0" smtClean="0"/>
          </a:p>
          <a:p>
            <a:r>
              <a:rPr lang="en-US" baseline="0" dirty="0" smtClean="0"/>
              <a:t>Third, faith is the channel through which people </a:t>
            </a:r>
          </a:p>
          <a:p>
            <a:r>
              <a:rPr lang="en-US" baseline="0" dirty="0" smtClean="0"/>
              <a:t>receive Christ’s righteousness. Faith has three </a:t>
            </a:r>
          </a:p>
          <a:p>
            <a:r>
              <a:rPr lang="en-US" baseline="0" dirty="0" smtClean="0"/>
              <a:t>components. </a:t>
            </a:r>
          </a:p>
          <a:p>
            <a:endParaRPr lang="en-US" baseline="0" dirty="0" smtClean="0"/>
          </a:p>
          <a:p>
            <a:r>
              <a:rPr lang="en-US" baseline="0" dirty="0" smtClean="0"/>
              <a:t>First is knowledge. Blind faith isn’t faith at all. Faith </a:t>
            </a:r>
          </a:p>
          <a:p>
            <a:r>
              <a:rPr lang="en-US" baseline="0" dirty="0" smtClean="0"/>
              <a:t>has to be </a:t>
            </a:r>
            <a:r>
              <a:rPr lang="en-US" b="1" baseline="0" dirty="0" smtClean="0"/>
              <a:t>IN</a:t>
            </a:r>
            <a:r>
              <a:rPr lang="en-US" baseline="0" dirty="0" smtClean="0"/>
              <a:t> something. And, that something has </a:t>
            </a:r>
          </a:p>
          <a:p>
            <a:r>
              <a:rPr lang="en-US" baseline="0" dirty="0" smtClean="0"/>
              <a:t>to be trustworthy. The knowledge is the revelation </a:t>
            </a:r>
          </a:p>
          <a:p>
            <a:r>
              <a:rPr lang="en-US" baseline="0" dirty="0" smtClean="0"/>
              <a:t>of what God has done for us in Jesus Christ.</a:t>
            </a:r>
          </a:p>
          <a:p>
            <a:endParaRPr lang="en-US" baseline="0" dirty="0" smtClean="0"/>
          </a:p>
          <a:p>
            <a:r>
              <a:rPr lang="en-US" baseline="0" dirty="0" smtClean="0"/>
              <a:t>Second is a heart response to this Gospel message. </a:t>
            </a:r>
          </a:p>
          <a:p>
            <a:r>
              <a:rPr lang="en-US" baseline="0" dirty="0" smtClean="0"/>
              <a:t>Faith is not some simple assent to some perceived </a:t>
            </a:r>
          </a:p>
          <a:p>
            <a:r>
              <a:rPr lang="en-US" baseline="0" dirty="0" smtClean="0"/>
              <a:t>knowledge; it is God’s love for us touching our </a:t>
            </a:r>
          </a:p>
          <a:p>
            <a:r>
              <a:rPr lang="en-US" baseline="0" dirty="0" smtClean="0"/>
              <a:t>hearts.</a:t>
            </a:r>
          </a:p>
          <a:p>
            <a:endParaRPr lang="en-US" baseline="0" dirty="0" smtClean="0"/>
          </a:p>
          <a:p>
            <a:r>
              <a:rPr lang="en-US" baseline="0" dirty="0" smtClean="0"/>
              <a:t>And, finally, is commitment. Faith is claiming that </a:t>
            </a:r>
          </a:p>
          <a:p>
            <a:r>
              <a:rPr lang="en-US" baseline="0" dirty="0" smtClean="0"/>
              <a:t>Jesus Christ is </a:t>
            </a:r>
            <a:r>
              <a:rPr lang="en-US" b="1" baseline="0" dirty="0" smtClean="0"/>
              <a:t>MY</a:t>
            </a:r>
            <a:r>
              <a:rPr lang="en-US" baseline="0" dirty="0" smtClean="0"/>
              <a:t> Lord; He is </a:t>
            </a:r>
            <a:r>
              <a:rPr lang="en-US" b="1" baseline="0" dirty="0" smtClean="0"/>
              <a:t>MY</a:t>
            </a:r>
            <a:r>
              <a:rPr lang="en-US" baseline="0" dirty="0" smtClean="0"/>
              <a:t> Savior!</a:t>
            </a:r>
          </a:p>
          <a:p>
            <a:endParaRPr lang="en-US" baseline="0" dirty="0" smtClean="0"/>
          </a:p>
          <a:p>
            <a:r>
              <a:rPr lang="en-US" baseline="0" dirty="0" smtClean="0"/>
              <a:t>[cf. </a:t>
            </a:r>
            <a:r>
              <a:rPr lang="en-US" baseline="0" dirty="0" err="1" smtClean="0"/>
              <a:t>Boice</a:t>
            </a:r>
            <a:r>
              <a:rPr lang="en-US" baseline="0" dirty="0" smtClean="0"/>
              <a:t>; Romans, Volume I, Chapter 11].</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20266018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a:t>
            </a:r>
            <a:r>
              <a:rPr lang="en-US" dirty="0" smtClean="0"/>
              <a:t>French writer Alexis de Tocqueville, after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visiting America in 1831, said, "I sought for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greatness of the United States in her commodious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harbors, her ample rivers, her fertile fields,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boundless forests--and it was not there.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sought for it in her rich mines, her vast world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commerce, her public school system, and in her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institutions of higher learning--and it was not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looked for it in her democratic Congress and her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matchless Constitution--and it was not there.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 until I went into the churches of America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heard her pulpits flame with righteousness did I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understand the secret of her genius and power.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America is great because America is good, and if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America ever ceases to be good, America will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cease to be great!" </a:t>
            </a: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rtl="0"/>
            <a:r>
              <a:rPr lang="en-US" sz="1200" b="1" i="0" kern="1200" dirty="0" smtClean="0">
                <a:solidFill>
                  <a:schemeClr val="tx1"/>
                </a:solidFill>
                <a:latin typeface="+mn-lt"/>
                <a:ea typeface="+mn-ea"/>
                <a:cs typeface="+mn-cs"/>
              </a:rPr>
              <a:t>MDJ:</a:t>
            </a:r>
            <a:r>
              <a:rPr lang="en-US" sz="1200" b="0" i="0" kern="1200" dirty="0" smtClean="0">
                <a:solidFill>
                  <a:schemeClr val="tx1"/>
                </a:solidFill>
                <a:latin typeface="+mn-lt"/>
                <a:ea typeface="+mn-ea"/>
                <a:cs typeface="+mn-cs"/>
              </a:rPr>
              <a:t> Well, today, America has lost much of its </a:t>
            </a:r>
          </a:p>
          <a:p>
            <a:pPr rtl="0"/>
            <a:r>
              <a:rPr lang="en-US" sz="1200" b="0" i="0" kern="1200" dirty="0" smtClean="0">
                <a:solidFill>
                  <a:schemeClr val="tx1"/>
                </a:solidFill>
                <a:latin typeface="+mn-lt"/>
                <a:ea typeface="+mn-ea"/>
                <a:cs typeface="+mn-cs"/>
              </a:rPr>
              <a:t>goodness, and it’s also lost much of its greatness. </a:t>
            </a:r>
          </a:p>
          <a:p>
            <a:pPr rtl="0"/>
            <a:r>
              <a:rPr lang="en-US" sz="1200" b="0" i="0" kern="1200" dirty="0" smtClean="0">
                <a:solidFill>
                  <a:schemeClr val="tx1"/>
                </a:solidFill>
                <a:latin typeface="+mn-lt"/>
                <a:ea typeface="+mn-ea"/>
                <a:cs typeface="+mn-cs"/>
              </a:rPr>
              <a:t>Proverbs 14:</a:t>
            </a:r>
            <a:r>
              <a:rPr lang="en-US" sz="1200" baseline="0" dirty="0" smtClean="0"/>
              <a:t>34 tells us that “Righteousness exalts </a:t>
            </a:r>
          </a:p>
          <a:p>
            <a:pPr rtl="0"/>
            <a:r>
              <a:rPr lang="en-US" sz="1200" baseline="0" dirty="0" smtClean="0"/>
              <a:t>a nation, </a:t>
            </a:r>
            <a:r>
              <a:rPr lang="en-US" sz="1200" dirty="0" smtClean="0"/>
              <a:t>but sin is a disgrace to any people.” </a:t>
            </a:r>
          </a:p>
          <a:p>
            <a:pPr rtl="0"/>
            <a:endParaRPr lang="en-US" sz="1200" dirty="0" smtClean="0"/>
          </a:p>
          <a:p>
            <a:pPr rtl="0"/>
            <a:r>
              <a:rPr lang="en-US" sz="1200" dirty="0" smtClean="0"/>
              <a:t>America;</a:t>
            </a:r>
            <a:r>
              <a:rPr lang="en-US" sz="1200" baseline="0" dirty="0" smtClean="0"/>
              <a:t> with its overabundance of laws, rules, </a:t>
            </a:r>
          </a:p>
          <a:p>
            <a:pPr rtl="0"/>
            <a:r>
              <a:rPr lang="en-US" sz="1200" baseline="0" dirty="0" smtClean="0"/>
              <a:t>regulations, and precepts; continues to </a:t>
            </a:r>
            <a:r>
              <a:rPr lang="en-US" sz="1200" b="1" baseline="0" dirty="0" smtClean="0"/>
              <a:t>try</a:t>
            </a:r>
            <a:r>
              <a:rPr lang="en-US" sz="1200" baseline="0" dirty="0" smtClean="0"/>
              <a:t> to be </a:t>
            </a:r>
          </a:p>
          <a:p>
            <a:pPr rtl="0"/>
            <a:r>
              <a:rPr lang="en-US" sz="1200" baseline="0" dirty="0" smtClean="0"/>
              <a:t>a righteous nation; but it’s searching for </a:t>
            </a:r>
          </a:p>
          <a:p>
            <a:pPr rtl="0"/>
            <a:r>
              <a:rPr lang="en-US" sz="1200" baseline="0" dirty="0" smtClean="0"/>
              <a:t>righteousness in the wrong way.</a:t>
            </a: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In 1862, Ludwig </a:t>
            </a:r>
            <a:r>
              <a:rPr lang="en-US" sz="1200" b="0" i="0" kern="1200" dirty="0" err="1" smtClean="0">
                <a:solidFill>
                  <a:schemeClr val="tx1"/>
                </a:solidFill>
                <a:latin typeface="+mn-lt"/>
                <a:ea typeface="+mn-ea"/>
                <a:cs typeface="+mn-cs"/>
              </a:rPr>
              <a:t>Nommensen</a:t>
            </a:r>
            <a:r>
              <a:rPr lang="en-US" sz="1200" b="0" i="0" kern="1200" dirty="0" smtClean="0">
                <a:solidFill>
                  <a:schemeClr val="tx1"/>
                </a:solidFill>
                <a:latin typeface="+mn-lt"/>
                <a:ea typeface="+mn-ea"/>
                <a:cs typeface="+mn-cs"/>
              </a:rPr>
              <a:t>, a pioneer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missionary to the Batak tribesmen,</a:t>
            </a:r>
            <a:r>
              <a:rPr lang="en-US" sz="1200" b="0" i="0" kern="1200" baseline="0" dirty="0" smtClean="0">
                <a:solidFill>
                  <a:schemeClr val="tx1"/>
                </a:solidFill>
                <a:latin typeface="+mn-lt"/>
                <a:ea typeface="+mn-ea"/>
                <a:cs typeface="+mn-cs"/>
              </a:rPr>
              <a:t> was told by the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chief that he would be stay for two years, during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which time he studied the customs and traditions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which ruled the people.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At the end of that time, the chief asked him if there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was anything in the Christian religion that differed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from the traditions of the Batak. “We, too, have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laws that say we must not steal, nor take our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neighbor’s wife, nor bear false witness,” the chief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said.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The missionary answered quietly, “My master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gives the power to keep His laws.”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The chief was startled. “Can you teach my people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that?” he asked.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“No, I cannot, but God can give them that power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if they ask for it and listen to His Word.”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The missionary was permitted to stay another six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months, during which time he taught just one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thing – the power of God. At the end of that time,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the chief said, “Stay; your law is better than ours.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Ours tells us what we ought to do. Your God says,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‘Come, I will walk with you and give you strength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to do the good thing.’”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As of 1980, there were about 450,000 Batak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Christians.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[7700 Illustrations #2043].</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Today, the Batak Christian Protestant Church has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4,100,000 members.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[Wikipedia, http://</a:t>
            </a:r>
            <a:r>
              <a:rPr lang="en-US" sz="1200" b="0" i="0" kern="1200" baseline="0" dirty="0" err="1" smtClean="0">
                <a:solidFill>
                  <a:schemeClr val="tx1"/>
                </a:solidFill>
                <a:latin typeface="+mn-lt"/>
                <a:ea typeface="+mn-ea"/>
                <a:cs typeface="+mn-cs"/>
              </a:rPr>
              <a:t>en.wikipedia.org</a:t>
            </a:r>
            <a:r>
              <a:rPr lang="en-US" sz="1200" b="0" i="0" kern="1200" baseline="0" dirty="0" smtClean="0">
                <a:solidFill>
                  <a:schemeClr val="tx1"/>
                </a:solidFill>
                <a:latin typeface="+mn-lt"/>
                <a:ea typeface="+mn-ea"/>
                <a:cs typeface="+mn-cs"/>
              </a:rPr>
              <a:t>/wiki/</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err="1" smtClean="0">
                <a:solidFill>
                  <a:schemeClr val="tx1"/>
                </a:solidFill>
                <a:latin typeface="+mn-lt"/>
                <a:ea typeface="+mn-ea"/>
                <a:cs typeface="+mn-cs"/>
              </a:rPr>
              <a:t>Batak_Christian_Protestant_Church</a:t>
            </a:r>
            <a:r>
              <a:rPr lang="en-US" sz="1200" b="0" i="0" kern="1200" baseline="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accessed 2014/09/19]. </a:t>
            </a:r>
            <a:endParaRPr lang="en-US" sz="1200" b="0" i="0" kern="1200" dirty="0" smtClean="0">
              <a:solidFill>
                <a:schemeClr val="tx1"/>
              </a:solidFill>
              <a:latin typeface="+mn-lt"/>
              <a:ea typeface="+mn-ea"/>
              <a:cs typeface="+mn-cs"/>
            </a:endParaRP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33191221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Theos</a:t>
            </a:r>
            <a:r>
              <a:rPr lang="en-US" dirty="0" smtClean="0"/>
              <a:t>” means “God”.</a:t>
            </a:r>
          </a:p>
          <a:p>
            <a:endParaRPr lang="en-US" dirty="0" smtClean="0"/>
          </a:p>
          <a:p>
            <a:r>
              <a:rPr lang="en-US" dirty="0" smtClean="0"/>
              <a:t>The Greek word “</a:t>
            </a:r>
            <a:r>
              <a:rPr lang="en-US" dirty="0" err="1" smtClean="0"/>
              <a:t>Theou</a:t>
            </a:r>
            <a:r>
              <a:rPr lang="en-US" dirty="0" smtClean="0"/>
              <a:t>” means “from God”.</a:t>
            </a:r>
          </a:p>
          <a:p>
            <a:endParaRPr lang="en-US" dirty="0" smtClean="0"/>
          </a:p>
          <a:p>
            <a:r>
              <a:rPr lang="en-US" dirty="0" smtClean="0"/>
              <a:t>Greek is a highly inflected language: different parts </a:t>
            </a:r>
          </a:p>
          <a:p>
            <a:r>
              <a:rPr lang="en-US" dirty="0" smtClean="0"/>
              <a:t>of speech are indicated by changes in word form.</a:t>
            </a:r>
          </a:p>
          <a:p>
            <a:endParaRPr lang="en-US" dirty="0" smtClean="0"/>
          </a:p>
          <a:p>
            <a:r>
              <a:rPr lang="en-US" dirty="0" smtClean="0"/>
              <a:t>For example, in English, a inflected word form is </a:t>
            </a:r>
          </a:p>
          <a:p>
            <a:r>
              <a:rPr lang="en-US" dirty="0" smtClean="0"/>
              <a:t>found in the verb “to run”.</a:t>
            </a:r>
          </a:p>
          <a:p>
            <a:endParaRPr lang="en-US" dirty="0" smtClean="0"/>
          </a:p>
          <a:p>
            <a:r>
              <a:rPr lang="en-US" dirty="0" smtClean="0"/>
              <a:t>A </a:t>
            </a:r>
            <a:r>
              <a:rPr lang="en-US" b="1" dirty="0" smtClean="0"/>
              <a:t>non</a:t>
            </a:r>
            <a:r>
              <a:rPr lang="en-US" dirty="0" smtClean="0"/>
              <a:t>-inflected language would form</a:t>
            </a:r>
            <a:r>
              <a:rPr lang="en-US" baseline="0" dirty="0" smtClean="0"/>
              <a:t> the past </a:t>
            </a:r>
          </a:p>
          <a:p>
            <a:r>
              <a:rPr lang="en-US" baseline="0" dirty="0" smtClean="0"/>
              <a:t>tense by adding another word, something like </a:t>
            </a:r>
          </a:p>
          <a:p>
            <a:r>
              <a:rPr lang="en-US" baseline="0" dirty="0" smtClean="0"/>
              <a:t>“did run”.</a:t>
            </a:r>
          </a:p>
          <a:p>
            <a:endParaRPr lang="en-US" baseline="0" dirty="0" smtClean="0"/>
          </a:p>
          <a:p>
            <a:r>
              <a:rPr lang="en-US" baseline="0" dirty="0" smtClean="0"/>
              <a:t>But we usually express the past tense of “run” by </a:t>
            </a:r>
          </a:p>
          <a:p>
            <a:r>
              <a:rPr lang="en-US" baseline="0" dirty="0" smtClean="0"/>
              <a:t>changing the word form to “ran”.</a:t>
            </a:r>
            <a:r>
              <a:rPr lang="en-US" dirty="0" smtClean="0"/>
              <a:t>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67371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the Greek word is </a:t>
            </a:r>
            <a:r>
              <a:rPr lang="el-GR" dirty="0" smtClean="0"/>
              <a:t>παράπτωμα</a:t>
            </a:r>
            <a:r>
              <a:rPr lang="en-US" dirty="0" smtClean="0"/>
              <a:t> which means </a:t>
            </a:r>
          </a:p>
          <a:p>
            <a:r>
              <a:rPr lang="en-US" dirty="0" smtClean="0"/>
              <a:t>“a violation of moral standards, offense, wrongdoing, </a:t>
            </a:r>
          </a:p>
          <a:p>
            <a:r>
              <a:rPr lang="en-US" dirty="0" smtClean="0"/>
              <a:t>or sin”.</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a</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234954880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Greek </a:t>
            </a:r>
            <a:r>
              <a:rPr lang="en-US" baseline="0" dirty="0" err="1" smtClean="0"/>
              <a:t>apokalypto</a:t>
            </a:r>
            <a:r>
              <a:rPr lang="en-US" baseline="0" dirty="0" smtClean="0"/>
              <a:t> means </a:t>
            </a:r>
            <a:r>
              <a:rPr lang="en-US" sz="1200" b="0" dirty="0" smtClean="0"/>
              <a:t>to cause something </a:t>
            </a:r>
          </a:p>
          <a:p>
            <a:r>
              <a:rPr lang="en-US" sz="1200" b="0" dirty="0" smtClean="0"/>
              <a:t>to be fully known, </a:t>
            </a:r>
            <a:r>
              <a:rPr lang="en-US" sz="1200" b="0" i="1" dirty="0" smtClean="0"/>
              <a:t>to</a:t>
            </a:r>
            <a:r>
              <a:rPr lang="en-US" sz="1200" b="0" dirty="0" smtClean="0"/>
              <a:t> </a:t>
            </a:r>
            <a:r>
              <a:rPr lang="en-US" sz="1200" b="0" i="1" dirty="0" smtClean="0"/>
              <a:t>reveal, to disclose, to bring </a:t>
            </a:r>
          </a:p>
          <a:p>
            <a:r>
              <a:rPr lang="en-US" sz="1200" b="0" i="1" dirty="0" smtClean="0"/>
              <a:t>to light, to make fully known.</a:t>
            </a:r>
          </a:p>
          <a:p>
            <a:endParaRPr lang="en-US" sz="1200" b="0" i="1" dirty="0" smtClean="0"/>
          </a:p>
          <a:p>
            <a:r>
              <a:rPr lang="en-US" sz="1200" b="0" i="0" dirty="0" smtClean="0"/>
              <a:t>In the book of Philippians, Paul listed all his human </a:t>
            </a:r>
          </a:p>
          <a:p>
            <a:r>
              <a:rPr lang="en-US" sz="1200" b="0" i="0" dirty="0" smtClean="0"/>
              <a:t>reasons for why he had before thought he should </a:t>
            </a:r>
          </a:p>
          <a:p>
            <a:r>
              <a:rPr lang="en-US" sz="1200" b="0" i="0" dirty="0" smtClean="0"/>
              <a:t>be judged righteous and acceptable to God. He </a:t>
            </a:r>
          </a:p>
          <a:p>
            <a:r>
              <a:rPr lang="en-US" sz="1200" b="0" i="0" dirty="0" smtClean="0"/>
              <a:t>was circumscribed. He was a Pharisee. He was </a:t>
            </a:r>
          </a:p>
          <a:p>
            <a:r>
              <a:rPr lang="en-US" sz="1200" b="0" i="0" dirty="0" smtClean="0"/>
              <a:t>zealous for God. Etc.</a:t>
            </a:r>
          </a:p>
          <a:p>
            <a:endParaRPr lang="en-US" sz="1200" b="0" i="0" dirty="0" smtClean="0"/>
          </a:p>
          <a:p>
            <a:r>
              <a:rPr lang="en-US" sz="1200" b="0" i="0" dirty="0" smtClean="0"/>
              <a:t>Then, he met Jesus on the Damascus road, and he </a:t>
            </a:r>
          </a:p>
          <a:p>
            <a:r>
              <a:rPr lang="en-US" sz="1200" b="0" i="0" dirty="0" smtClean="0"/>
              <a:t>suddenly saw what </a:t>
            </a:r>
            <a:r>
              <a:rPr lang="en-US" sz="1200" b="1" i="0" dirty="0" smtClean="0"/>
              <a:t>REAL</a:t>
            </a:r>
            <a:r>
              <a:rPr lang="en-US" sz="1200" b="0" i="0" dirty="0" smtClean="0"/>
              <a:t> righteousness was like. </a:t>
            </a:r>
          </a:p>
          <a:p>
            <a:r>
              <a:rPr lang="en-US" sz="1200" b="0" i="0" dirty="0" smtClean="0"/>
              <a:t>It was revealed to him in a sudden flash. </a:t>
            </a:r>
          </a:p>
          <a:p>
            <a:endParaRPr lang="en-US" sz="1200" b="0" i="0" dirty="0" smtClean="0"/>
          </a:p>
          <a:p>
            <a:r>
              <a:rPr lang="en-US" sz="1200" b="0" i="0" dirty="0" smtClean="0"/>
              <a:t>All his supposed assets were suddenly shown to </a:t>
            </a:r>
          </a:p>
          <a:p>
            <a:r>
              <a:rPr lang="en-US" sz="1200" b="0" i="0" dirty="0" smtClean="0"/>
              <a:t>actually be liabilities. His only true asset became </a:t>
            </a:r>
          </a:p>
          <a:p>
            <a:r>
              <a:rPr lang="en-US" sz="1200" b="0" i="0" dirty="0" smtClean="0"/>
              <a:t>Jesus Christ alone. </a:t>
            </a:r>
          </a:p>
          <a:p>
            <a:endParaRPr lang="en-US" sz="1200" b="0" i="0" dirty="0" smtClean="0"/>
          </a:p>
          <a:p>
            <a:pPr rtl="0"/>
            <a:r>
              <a:rPr lang="en-US" sz="1200" dirty="0" smtClean="0"/>
              <a:t>Augustus M. </a:t>
            </a:r>
            <a:r>
              <a:rPr lang="en-US" sz="1200" dirty="0" err="1" smtClean="0"/>
              <a:t>Toplady</a:t>
            </a:r>
            <a:r>
              <a:rPr lang="en-US" sz="1200" dirty="0" smtClean="0"/>
              <a:t> said it clearly in the hymn </a:t>
            </a:r>
          </a:p>
          <a:p>
            <a:pPr rtl="0"/>
            <a:r>
              <a:rPr lang="en-US" sz="1200" dirty="0" smtClean="0"/>
              <a:t>“Rock of Ages”:</a:t>
            </a:r>
          </a:p>
          <a:p>
            <a:pPr rtl="0"/>
            <a:endParaRPr lang="en-US" sz="1200" dirty="0" smtClean="0"/>
          </a:p>
          <a:p>
            <a:pPr rtl="0"/>
            <a:r>
              <a:rPr lang="en-US" sz="1200" dirty="0" smtClean="0"/>
              <a:t>Nothing in my hand I bring,</a:t>
            </a:r>
          </a:p>
          <a:p>
            <a:pPr rtl="0"/>
            <a:r>
              <a:rPr lang="en-US" sz="1200" dirty="0" smtClean="0"/>
              <a:t>Simply to thy cross I cling;</a:t>
            </a:r>
          </a:p>
          <a:p>
            <a:pPr rtl="0"/>
            <a:r>
              <a:rPr lang="en-US" sz="1200" dirty="0" smtClean="0"/>
              <a:t>Naked, come to thee for dress;</a:t>
            </a:r>
          </a:p>
          <a:p>
            <a:pPr rtl="0"/>
            <a:r>
              <a:rPr lang="en-US" sz="1200" dirty="0" smtClean="0"/>
              <a:t>Helpless, look to thee for grace;</a:t>
            </a:r>
          </a:p>
          <a:p>
            <a:pPr rtl="0"/>
            <a:r>
              <a:rPr lang="en-US" sz="1200" dirty="0" smtClean="0"/>
              <a:t>Foul, I to the fountain fly;</a:t>
            </a:r>
          </a:p>
          <a:p>
            <a:pPr rtl="0"/>
            <a:r>
              <a:rPr lang="en-US" sz="1200" dirty="0" smtClean="0"/>
              <a:t>Wash me, </a:t>
            </a:r>
            <a:r>
              <a:rPr lang="en-US" sz="1200" dirty="0" err="1" smtClean="0"/>
              <a:t>Saviour</a:t>
            </a:r>
            <a:r>
              <a:rPr lang="en-US" sz="1200" dirty="0" smtClean="0"/>
              <a:t>, or I die.</a:t>
            </a:r>
          </a:p>
          <a:p>
            <a:pPr rtl="0"/>
            <a:endParaRPr lang="en-US" sz="1200" dirty="0" smtClean="0"/>
          </a:p>
          <a:p>
            <a:pPr rtl="0"/>
            <a:r>
              <a:rPr lang="en-US" sz="1200" dirty="0" smtClean="0"/>
              <a:t>Rock of Ages, cleft for me,</a:t>
            </a:r>
          </a:p>
          <a:p>
            <a:pPr rtl="0"/>
            <a:r>
              <a:rPr lang="en-US" sz="1200" dirty="0" smtClean="0"/>
              <a:t>Let me hide myself in thee.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26394991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a:t>
            </a:r>
            <a:r>
              <a:rPr lang="en-US" dirty="0" smtClean="0"/>
              <a:t>Henry </a:t>
            </a:r>
            <a:r>
              <a:rPr lang="en-US" dirty="0" err="1" smtClean="0"/>
              <a:t>Blackaby</a:t>
            </a:r>
            <a:r>
              <a:rPr lang="en-US" dirty="0" smtClean="0"/>
              <a:t>, the author of </a:t>
            </a:r>
          </a:p>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Experiencing God</a:t>
            </a:r>
            <a:r>
              <a:rPr lang="en-US" dirty="0" smtClean="0"/>
              <a:t>, once said, "You never find God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asking persons to dream up what they want to do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 Him...</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Without doubt, the most important factor in each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(Biblical) situation was not what the individual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wanted to do for God. The most important factor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was what God was about to do."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[page 66].</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He adds, "God reveals His purposes (His tasks) so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you will know what He plans to do...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When God came to Noah He did not ask, 'What do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you want to do for me?' He came to reveal what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 was about to do. It was far more important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know what God was about to do.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really did not matter what Noah had planned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 for God. God was about to destroy the world. 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wanted to work through Noah to accomplish His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purposes of saving a remnant of people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animals to repopulate the earth."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[page 99]. </a:t>
            </a:r>
            <a:endParaRPr lang="en-US" sz="1200" b="0" i="0" kern="1200" dirty="0" smtClean="0">
              <a:solidFill>
                <a:schemeClr val="tx1"/>
              </a:solidFill>
              <a:latin typeface="+mn-lt"/>
              <a:ea typeface="+mn-ea"/>
              <a:cs typeface="+mn-cs"/>
            </a:endParaRP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5106508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saw the Greek word “</a:t>
            </a:r>
            <a:r>
              <a:rPr lang="en-US" baseline="0" dirty="0" err="1" smtClean="0"/>
              <a:t>pistis</a:t>
            </a:r>
            <a:r>
              <a:rPr lang="en-US" baseline="0" dirty="0" smtClean="0"/>
              <a:t>” last week.</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It means faith, trust, confidence; the state of </a:t>
            </a: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believing on the basis of the reliability of the one </a:t>
            </a: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trusted.</a:t>
            </a: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106953291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aseline="30000" dirty="0" smtClean="0"/>
              <a:t>25</a:t>
            </a:r>
            <a:r>
              <a:rPr lang="en-US" sz="1200" baseline="0" dirty="0" smtClean="0"/>
              <a:t> During the fourth watch of the night Jesus went </a:t>
            </a:r>
          </a:p>
          <a:p>
            <a:pPr rtl="0"/>
            <a:r>
              <a:rPr lang="en-US" sz="1200" baseline="0" dirty="0" smtClean="0"/>
              <a:t>out to them, walking on the lake. </a:t>
            </a:r>
          </a:p>
          <a:p>
            <a:pPr rtl="0"/>
            <a:endParaRPr lang="en-US" sz="1200" baseline="0" dirty="0" smtClean="0"/>
          </a:p>
          <a:p>
            <a:pPr rtl="0"/>
            <a:r>
              <a:rPr lang="en-US" sz="1200" baseline="30000" dirty="0" smtClean="0"/>
              <a:t>26</a:t>
            </a:r>
            <a:r>
              <a:rPr lang="en-US" sz="1200" baseline="0" dirty="0" smtClean="0"/>
              <a:t> When the disciples saw him walking on the lake, </a:t>
            </a:r>
          </a:p>
          <a:p>
            <a:pPr rtl="0"/>
            <a:r>
              <a:rPr lang="en-US" sz="1200" baseline="0" dirty="0" smtClean="0"/>
              <a:t>they were terrified. “It’s a ghost,” they said, and </a:t>
            </a:r>
          </a:p>
          <a:p>
            <a:pPr rtl="0"/>
            <a:r>
              <a:rPr lang="en-US" sz="1200" baseline="0" dirty="0" smtClean="0"/>
              <a:t>cried out in fear. </a:t>
            </a:r>
          </a:p>
          <a:p>
            <a:pPr rtl="0"/>
            <a:endParaRPr lang="en-US" sz="1200" baseline="0" dirty="0" smtClean="0"/>
          </a:p>
          <a:p>
            <a:pPr rtl="0"/>
            <a:r>
              <a:rPr lang="en-US" sz="1200" baseline="30000" dirty="0" smtClean="0"/>
              <a:t>27</a:t>
            </a:r>
            <a:r>
              <a:rPr lang="en-US" sz="1200" baseline="0" dirty="0" smtClean="0"/>
              <a:t> But Jesus immediately said to them: “Take </a:t>
            </a:r>
          </a:p>
          <a:p>
            <a:pPr rtl="0"/>
            <a:r>
              <a:rPr lang="en-US" sz="1200" baseline="0" dirty="0" smtClean="0"/>
              <a:t>courage! It is I. Don’t be afraid.” </a:t>
            </a:r>
          </a:p>
          <a:p>
            <a:pPr rtl="0"/>
            <a:endParaRPr lang="en-US" sz="1200" baseline="0" dirty="0" smtClean="0"/>
          </a:p>
          <a:p>
            <a:pPr rtl="0"/>
            <a:r>
              <a:rPr lang="en-US" sz="1200" baseline="30000" dirty="0" smtClean="0"/>
              <a:t>28</a:t>
            </a:r>
            <a:r>
              <a:rPr lang="en-US" sz="1200" baseline="0" dirty="0" smtClean="0"/>
              <a:t> “Lord, if it’s you,” Peter replied, “tell me to come </a:t>
            </a:r>
          </a:p>
          <a:p>
            <a:pPr rtl="0"/>
            <a:r>
              <a:rPr lang="en-US" sz="1200" baseline="0" dirty="0" smtClean="0"/>
              <a:t>to you on the water.” </a:t>
            </a:r>
          </a:p>
          <a:p>
            <a:pPr rtl="0"/>
            <a:endParaRPr lang="en-US" sz="1200" baseline="0" dirty="0" smtClean="0"/>
          </a:p>
          <a:p>
            <a:pPr rtl="0"/>
            <a:r>
              <a:rPr lang="en-US" sz="1200" baseline="30000" dirty="0" smtClean="0"/>
              <a:t>29</a:t>
            </a:r>
            <a:r>
              <a:rPr lang="en-US" sz="1200" baseline="0" dirty="0" smtClean="0"/>
              <a:t> “Come,” he said. Then Peter got down out of </a:t>
            </a:r>
          </a:p>
          <a:p>
            <a:pPr rtl="0"/>
            <a:r>
              <a:rPr lang="en-US" sz="1200" baseline="0" dirty="0" smtClean="0"/>
              <a:t>the boat, walked on the water and came toward </a:t>
            </a:r>
          </a:p>
          <a:p>
            <a:pPr rtl="0"/>
            <a:r>
              <a:rPr lang="en-US" sz="1200" baseline="0" dirty="0" smtClean="0"/>
              <a:t>Jesus. </a:t>
            </a:r>
          </a:p>
          <a:p>
            <a:pPr rtl="0"/>
            <a:endParaRPr lang="en-US" sz="1200" baseline="0" dirty="0" smtClean="0"/>
          </a:p>
          <a:p>
            <a:pPr rtl="0"/>
            <a:r>
              <a:rPr lang="en-US" sz="1200" baseline="30000" dirty="0" smtClean="0"/>
              <a:t>30</a:t>
            </a:r>
            <a:r>
              <a:rPr lang="en-US" sz="1200" baseline="0" dirty="0" smtClean="0"/>
              <a:t> But when he saw the wind, he was afraid and, </a:t>
            </a:r>
          </a:p>
          <a:p>
            <a:pPr rtl="0"/>
            <a:r>
              <a:rPr lang="en-US" sz="1200" baseline="0" dirty="0" smtClean="0"/>
              <a:t>beginning to sink, cried out, “Lord, save me!” </a:t>
            </a:r>
          </a:p>
          <a:p>
            <a:pPr rtl="0"/>
            <a:endParaRPr lang="en-US" sz="1200" baseline="0" dirty="0" smtClean="0"/>
          </a:p>
          <a:p>
            <a:pPr rtl="0"/>
            <a:r>
              <a:rPr lang="en-US" sz="1200" baseline="30000" dirty="0" smtClean="0"/>
              <a:t>31</a:t>
            </a:r>
            <a:r>
              <a:rPr lang="en-US" sz="1200" baseline="0" dirty="0" smtClean="0"/>
              <a:t> Immediately Jesus reached out his hand and </a:t>
            </a:r>
          </a:p>
          <a:p>
            <a:pPr rtl="0"/>
            <a:r>
              <a:rPr lang="en-US" sz="1200" baseline="0" dirty="0" smtClean="0"/>
              <a:t>caught him. “You of little faith,” he said, “why did </a:t>
            </a:r>
          </a:p>
          <a:p>
            <a:pPr rtl="0"/>
            <a:r>
              <a:rPr lang="en-US" sz="1200" baseline="0" dirty="0" smtClean="0"/>
              <a:t>you doubt?” </a:t>
            </a:r>
          </a:p>
          <a:p>
            <a:pPr rtl="0"/>
            <a:endParaRPr lang="en-US" sz="1200" baseline="0" dirty="0" smtClean="0"/>
          </a:p>
          <a:p>
            <a:pPr rtl="0"/>
            <a:r>
              <a:rPr lang="en-US" sz="1200" b="1" baseline="0" dirty="0" err="1" smtClean="0"/>
              <a:t>ILLUS</a:t>
            </a:r>
            <a:r>
              <a:rPr lang="en-US" sz="1200" b="1" baseline="0" dirty="0" smtClean="0"/>
              <a:t>:</a:t>
            </a:r>
            <a:r>
              <a:rPr lang="en-US" sz="1200" baseline="0" dirty="0" smtClean="0"/>
              <a:t> </a:t>
            </a:r>
            <a:r>
              <a:rPr lang="en-US" dirty="0" smtClean="0"/>
              <a:t>John </a:t>
            </a:r>
            <a:r>
              <a:rPr lang="en-US" dirty="0" err="1" smtClean="0"/>
              <a:t>Ortberg</a:t>
            </a:r>
            <a:r>
              <a:rPr lang="en-US" dirty="0" smtClean="0"/>
              <a:t> writes: </a:t>
            </a:r>
            <a:br>
              <a:rPr lang="en-US" dirty="0" smtClean="0"/>
            </a:br>
            <a:r>
              <a:rPr lang="en-US" dirty="0" smtClean="0"/>
              <a:t/>
            </a:r>
            <a:br>
              <a:rPr lang="en-US" dirty="0" smtClean="0"/>
            </a:br>
            <a:r>
              <a:rPr lang="en-US" dirty="0" smtClean="0"/>
              <a:t>"The decision to grow always involves a choice </a:t>
            </a:r>
          </a:p>
          <a:p>
            <a:pPr rtl="0"/>
            <a:r>
              <a:rPr lang="en-US" dirty="0" smtClean="0"/>
              <a:t>between risk and comfort. This means that to be </a:t>
            </a:r>
          </a:p>
          <a:p>
            <a:pPr rtl="0"/>
            <a:r>
              <a:rPr lang="en-US" dirty="0" smtClean="0"/>
              <a:t>a follower of Jesus, you must renounce comfort </a:t>
            </a:r>
          </a:p>
          <a:p>
            <a:pPr rtl="0"/>
            <a:r>
              <a:rPr lang="en-US" dirty="0" smtClean="0"/>
              <a:t>as the ultimate value of your life. And that’s </a:t>
            </a:r>
          </a:p>
          <a:p>
            <a:pPr rtl="0"/>
            <a:r>
              <a:rPr lang="en-US" dirty="0" smtClean="0"/>
              <a:t>sobering news to most of us, because we’re into </a:t>
            </a:r>
          </a:p>
          <a:p>
            <a:pPr rtl="0"/>
            <a:r>
              <a:rPr lang="en-US" dirty="0" smtClean="0"/>
              <a:t>comfort...</a:t>
            </a:r>
          </a:p>
          <a:p>
            <a:pPr rtl="0"/>
            <a:endParaRPr lang="en-US" dirty="0" smtClean="0"/>
          </a:p>
          <a:p>
            <a:pPr rtl="0"/>
            <a:r>
              <a:rPr lang="en-US" dirty="0" smtClean="0"/>
              <a:t>But water walkers master failure... Did Peter fail?...</a:t>
            </a:r>
          </a:p>
          <a:p>
            <a:pPr rtl="0"/>
            <a:r>
              <a:rPr lang="en-US" dirty="0" smtClean="0"/>
              <a:t>Failure is not an event, but rather a judgment </a:t>
            </a:r>
          </a:p>
          <a:p>
            <a:pPr rtl="0"/>
            <a:r>
              <a:rPr lang="en-US" dirty="0" smtClean="0"/>
              <a:t>about an event. Failure is not something that </a:t>
            </a:r>
          </a:p>
          <a:p>
            <a:pPr rtl="0"/>
            <a:r>
              <a:rPr lang="en-US" dirty="0" smtClean="0"/>
              <a:t>happens to us or a label we attach to things. It is </a:t>
            </a:r>
          </a:p>
          <a:p>
            <a:pPr rtl="0"/>
            <a:r>
              <a:rPr lang="en-US" dirty="0" smtClean="0"/>
              <a:t>a way we think about outcomes...</a:t>
            </a:r>
          </a:p>
          <a:p>
            <a:pPr rtl="0"/>
            <a:endParaRPr lang="en-US" dirty="0" smtClean="0"/>
          </a:p>
          <a:p>
            <a:pPr rtl="0"/>
            <a:r>
              <a:rPr lang="en-US" dirty="0" smtClean="0"/>
              <a:t>Did Peter fail? Well, I suppose in a way he did. His </a:t>
            </a:r>
          </a:p>
          <a:p>
            <a:pPr rtl="0"/>
            <a:r>
              <a:rPr lang="en-US" dirty="0" smtClean="0"/>
              <a:t>faith wasn’t strong enough. His doubts were </a:t>
            </a:r>
          </a:p>
          <a:p>
            <a:pPr rtl="0"/>
            <a:r>
              <a:rPr lang="en-US" dirty="0" smtClean="0"/>
              <a:t>stronger. 'He saw the wind.' He took his eyes off of </a:t>
            </a:r>
          </a:p>
          <a:p>
            <a:pPr rtl="0"/>
            <a:r>
              <a:rPr lang="en-US" dirty="0" smtClean="0"/>
              <a:t>where they should have been. He sank. He failed. </a:t>
            </a:r>
          </a:p>
          <a:p>
            <a:pPr rtl="0"/>
            <a:endParaRPr lang="en-US" dirty="0" smtClean="0"/>
          </a:p>
          <a:p>
            <a:pPr rtl="0"/>
            <a:r>
              <a:rPr lang="en-US" dirty="0" smtClean="0"/>
              <a:t>But here is what I think. I think there were eleven </a:t>
            </a:r>
          </a:p>
          <a:p>
            <a:pPr rtl="0"/>
            <a:r>
              <a:rPr lang="en-US" dirty="0" smtClean="0"/>
              <a:t>bigger failures sitting in the boat. They failed </a:t>
            </a:r>
          </a:p>
          <a:p>
            <a:pPr rtl="0"/>
            <a:r>
              <a:rPr lang="en-US" dirty="0" smtClean="0"/>
              <a:t>quietly. They failed privately. Their failure went </a:t>
            </a:r>
          </a:p>
          <a:p>
            <a:pPr rtl="0"/>
            <a:r>
              <a:rPr lang="en-US" dirty="0" smtClean="0"/>
              <a:t>unnoticed, unobserved, uncriticized. Only Peter </a:t>
            </a:r>
          </a:p>
          <a:p>
            <a:pPr rtl="0"/>
            <a:r>
              <a:rPr lang="en-US" dirty="0" smtClean="0"/>
              <a:t>knew the shame of the public failure. </a:t>
            </a:r>
          </a:p>
          <a:p>
            <a:pPr rtl="0"/>
            <a:endParaRPr lang="en-US" dirty="0" smtClean="0"/>
          </a:p>
          <a:p>
            <a:pPr rtl="0"/>
            <a:r>
              <a:rPr lang="en-US" dirty="0" smtClean="0"/>
              <a:t>But only Peter knew </a:t>
            </a:r>
            <a:r>
              <a:rPr lang="en-US" strike="dblStrike" baseline="0" dirty="0" smtClean="0"/>
              <a:t>two other things</a:t>
            </a:r>
            <a:r>
              <a:rPr lang="en-US" dirty="0" smtClean="0"/>
              <a:t> (something </a:t>
            </a:r>
          </a:p>
          <a:p>
            <a:pPr rtl="0"/>
            <a:r>
              <a:rPr lang="en-US" dirty="0" smtClean="0"/>
              <a:t>else) as well. </a:t>
            </a:r>
            <a:r>
              <a:rPr lang="en-US" strike="dblStrike" baseline="0" dirty="0" smtClean="0"/>
              <a:t>Only Peter knew other things as well. </a:t>
            </a:r>
          </a:p>
          <a:p>
            <a:pPr rtl="0"/>
            <a:endParaRPr lang="en-US" strike="dblStrike" baseline="0" dirty="0" smtClean="0"/>
          </a:p>
          <a:p>
            <a:pPr rtl="0"/>
            <a:r>
              <a:rPr lang="en-US" dirty="0" smtClean="0"/>
              <a:t>Only Peter knew the glory of walking on water. He </a:t>
            </a:r>
          </a:p>
          <a:p>
            <a:pPr rtl="0"/>
            <a:r>
              <a:rPr lang="en-US" dirty="0" smtClean="0"/>
              <a:t>alone knew what it was to attempt to do what he </a:t>
            </a:r>
          </a:p>
          <a:p>
            <a:pPr rtl="0"/>
            <a:r>
              <a:rPr lang="en-US" dirty="0" smtClean="0"/>
              <a:t>was not capable of doing on his own, then feeling </a:t>
            </a:r>
          </a:p>
          <a:p>
            <a:pPr rtl="0"/>
            <a:r>
              <a:rPr lang="en-US" dirty="0" smtClean="0"/>
              <a:t>(the) euphoria of being empowered by God to </a:t>
            </a:r>
          </a:p>
          <a:p>
            <a:pPr rtl="0"/>
            <a:r>
              <a:rPr lang="en-US" dirty="0" smtClean="0"/>
              <a:t>actually do it. </a:t>
            </a:r>
          </a:p>
          <a:p>
            <a:pPr rtl="0"/>
            <a:endParaRPr lang="en-US" dirty="0" smtClean="0"/>
          </a:p>
          <a:p>
            <a:pPr rtl="0"/>
            <a:r>
              <a:rPr lang="en-US" dirty="0" smtClean="0"/>
              <a:t>Once you walk on water, you never forget it--not </a:t>
            </a:r>
          </a:p>
          <a:p>
            <a:pPr rtl="0"/>
            <a:r>
              <a:rPr lang="en-US" dirty="0" smtClean="0"/>
              <a:t>for the rest of your life!"</a:t>
            </a:r>
            <a:br>
              <a:rPr lang="en-US" dirty="0" smtClean="0"/>
            </a:br>
            <a:r>
              <a:rPr lang="en-US" dirty="0" smtClean="0"/>
              <a:t/>
            </a:r>
            <a:br>
              <a:rPr lang="en-US" dirty="0" smtClean="0"/>
            </a:br>
            <a:r>
              <a:rPr lang="en-US" dirty="0" smtClean="0"/>
              <a:t>[</a:t>
            </a:r>
            <a:r>
              <a:rPr lang="en-US" dirty="0" err="1" smtClean="0"/>
              <a:t>Ortberg</a:t>
            </a:r>
            <a:r>
              <a:rPr lang="en-US" dirty="0" smtClean="0"/>
              <a:t>, If You Want to Walk on Water, You've </a:t>
            </a:r>
          </a:p>
          <a:p>
            <a:pPr rtl="0"/>
            <a:r>
              <a:rPr lang="en-US" dirty="0" smtClean="0"/>
              <a:t>Got to Get Out of the Boat, page 21-23]. </a:t>
            </a:r>
          </a:p>
          <a:p>
            <a:pPr rtl="0"/>
            <a:endParaRPr lang="en-US" sz="1200" baseline="0" dirty="0" smtClean="0"/>
          </a:p>
          <a:p>
            <a:pPr rtl="0"/>
            <a:r>
              <a:rPr lang="en-US" sz="1200" baseline="0" dirty="0" smtClean="0"/>
              <a:t>*****</a:t>
            </a:r>
          </a:p>
          <a:p>
            <a:pPr lvl="1" rtl="0"/>
            <a:r>
              <a:rPr lang="en-US" baseline="0" dirty="0" smtClean="0"/>
              <a:t> </a:t>
            </a:r>
            <a:endParaRPr lang="en-US" baseline="0" dirty="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418024407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a:t>
            </a:r>
            <a:r>
              <a:rPr lang="en-US" dirty="0" smtClean="0"/>
              <a:t>You go to a doctor whose name you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cannot pronounce and whose degrees you have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never verified.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 gives you a prescription you cannot read.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You take it to a pharmacist you have never met.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 gives you a chemical compound you do not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understand.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Then you go home and take the pill according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the instructions on the bottle.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All in trusting, sincere faith </a:t>
            </a:r>
            <a:endParaRPr lang="en-US" sz="1200" b="0" i="0" kern="1200" dirty="0" smtClean="0">
              <a:solidFill>
                <a:schemeClr val="tx1"/>
              </a:solidFill>
              <a:latin typeface="+mn-lt"/>
              <a:ea typeface="+mn-ea"/>
              <a:cs typeface="+mn-cs"/>
            </a:endParaRP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10695329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Back in the Great Depression, when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hoboes rode the rails looking for work, handouts,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or anything else they could find to sustain their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lives, they would make little marks</a:t>
            </a:r>
            <a:r>
              <a:rPr lang="en-US" sz="1200" b="0" i="0" kern="1200" baseline="0" dirty="0" smtClean="0">
                <a:solidFill>
                  <a:schemeClr val="tx1"/>
                </a:solidFill>
                <a:latin typeface="+mn-lt"/>
                <a:ea typeface="+mn-ea"/>
                <a:cs typeface="+mn-cs"/>
              </a:rPr>
              <a:t> on fences or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walls to tell other hoboes what they had discovered.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One particular sign indicated this house had a big,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mean dog. Another sign indicated that building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housed the railroad police. And yet another sign,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a favorite of every hobo, indicated that this house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was a place where you could get a good meal.</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These were hungry hoboes telling other hungry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hoboes where to find food.</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And, that’s how God’s righteousness is transmitted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through us: out of our existing faith into their new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faith: needy sinners telling other needy sinners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how to find salvation.</a:t>
            </a:r>
            <a:endParaRPr lang="en-US" sz="1200" b="0" i="0" kern="1200" dirty="0" smtClean="0">
              <a:solidFill>
                <a:schemeClr val="tx1"/>
              </a:solidFill>
              <a:latin typeface="+mn-lt"/>
              <a:ea typeface="+mn-ea"/>
              <a:cs typeface="+mn-cs"/>
            </a:endParaRP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383763736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noted below, quoting Habakkuk 2:4.</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Greek </a:t>
            </a:r>
            <a:r>
              <a:rPr lang="en-US" baseline="0" dirty="0" err="1" smtClean="0"/>
              <a:t>grapho</a:t>
            </a:r>
            <a:r>
              <a:rPr lang="en-US" baseline="0" dirty="0" smtClean="0"/>
              <a:t> means to inscribe characters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on a surface; </a:t>
            </a:r>
            <a:r>
              <a:rPr lang="en-US" i="1" baseline="0" dirty="0" smtClean="0"/>
              <a:t>to write.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i="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It can also refer to the act of expressing thought </a:t>
            </a:r>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in writing.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Here, it is pointing out and quoting something </a:t>
            </a:r>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which is already established in written scripture, </a:t>
            </a:r>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specifically in this case, the words of Habakkuk </a:t>
            </a:r>
          </a:p>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smtClean="0"/>
              <a:t>2:4.</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14543043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Quoting Psalm 51:4.</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289905141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a</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38215542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a</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543786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COMMENT: </a:t>
            </a:r>
            <a:r>
              <a:rPr lang="en-US" b="0" dirty="0" smtClean="0"/>
              <a:t>On</a:t>
            </a:r>
            <a:r>
              <a:rPr lang="en-US" b="0" baseline="0" dirty="0" smtClean="0"/>
              <a:t> “trespasses” vs. “debts”, the</a:t>
            </a:r>
            <a:endParaRPr lang="en-US" b="1" dirty="0" smtClean="0"/>
          </a:p>
          <a:p>
            <a:r>
              <a:rPr lang="en-US" dirty="0" smtClean="0"/>
              <a:t>word "debts" (ὀφειλήματα) does not necessarily </a:t>
            </a:r>
          </a:p>
          <a:p>
            <a:r>
              <a:rPr lang="en-US" dirty="0" smtClean="0"/>
              <a:t>mean financial obligations, as shown by the use of </a:t>
            </a:r>
          </a:p>
          <a:p>
            <a:r>
              <a:rPr lang="en-US" dirty="0" smtClean="0"/>
              <a:t>the verbal form of the same word (ὀφείλετε) in </a:t>
            </a:r>
          </a:p>
          <a:p>
            <a:r>
              <a:rPr lang="en-US" dirty="0" smtClean="0"/>
              <a:t>passages such as Romans 13:8,</a:t>
            </a:r>
            <a:r>
              <a:rPr lang="en-US" baseline="0" dirty="0" smtClean="0"/>
              <a:t> “</a:t>
            </a:r>
            <a:r>
              <a:rPr lang="en-US" sz="1200" dirty="0" smtClean="0"/>
              <a:t>Let no debt remain </a:t>
            </a:r>
          </a:p>
          <a:p>
            <a:r>
              <a:rPr lang="en-US" sz="1200" dirty="0" smtClean="0"/>
              <a:t>outstanding, except the continuing debt to love one </a:t>
            </a:r>
          </a:p>
          <a:p>
            <a:r>
              <a:rPr lang="en-US" sz="1200" dirty="0" smtClean="0"/>
              <a:t>another, for he who loves his fellowman has fulfilled </a:t>
            </a:r>
          </a:p>
          <a:p>
            <a:r>
              <a:rPr lang="en-US" sz="1200" dirty="0" smtClean="0"/>
              <a:t>the law.</a:t>
            </a:r>
            <a:r>
              <a:rPr lang="en-US" baseline="0" dirty="0" smtClean="0"/>
              <a:t>”</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Aramaic word </a:t>
            </a:r>
            <a:r>
              <a:rPr lang="en-US" i="1" dirty="0" smtClean="0"/>
              <a:t>ḥôbâ</a:t>
            </a:r>
            <a:r>
              <a:rPr lang="en-US" dirty="0" smtClean="0"/>
              <a:t> can mean "debt" or "sin”.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difference between Luke's and Matthew's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wording may possibly be explained by the original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form of the prayer having been in Aramaic</a:t>
            </a:r>
            <a:r>
              <a:rPr lang="en-US" baseline="0" dirty="0" smtClean="0"/>
              <a:t> in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Matthew.</a:t>
            </a:r>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generally accepted interpretation is thus that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request is for forgiveness of sin, not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supposed loans granted by God.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Asking for forgiveness from God was a staple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Jewish prayers. It was also considered proper for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individuals to be forgiving of others, so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sentiment expressed in the prayer would have been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common one of the time.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Also,</a:t>
            </a:r>
            <a:r>
              <a:rPr lang="en-US" sz="1200" b="0" i="0" kern="1200" baseline="0" dirty="0" smtClean="0">
                <a:solidFill>
                  <a:schemeClr val="tx1"/>
                </a:solidFill>
                <a:latin typeface="+mn-lt"/>
                <a:ea typeface="+mn-ea"/>
                <a:cs typeface="+mn-cs"/>
              </a:rPr>
              <a:t> </a:t>
            </a:r>
            <a:r>
              <a:rPr lang="en-US" dirty="0" smtClean="0"/>
              <a:t>Anthony C. Deane, Canon of Worcester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Cathedral, suggests that the choice of the word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"ὀφειλήματα" (debts) in Matthew, instead of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dirty="0" err="1" smtClean="0"/>
              <a:t>ἁμ</a:t>
            </a:r>
            <a:r>
              <a:rPr lang="en-US" dirty="0" smtClean="0"/>
              <a:t>αρτίας" (sins) in Luke, may indicate a reference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failures to use opportunities of doing good. 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links this with the parable of the sheep and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goats (also in Matthew's Gospel), in which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grounds for condemnation are not wrongdoing in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ordinary sense but failure to do right, missing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opportunities for showing love to others.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[Wikipedia]</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latin typeface="+mn-lt"/>
                <a:ea typeface="+mn-ea"/>
                <a:cs typeface="+mn-cs"/>
              </a:rPr>
              <a:t>BIBLE PARABLE:</a:t>
            </a:r>
            <a:r>
              <a:rPr lang="en-US" sz="1200" b="0" i="0" kern="1200" dirty="0" smtClean="0">
                <a:solidFill>
                  <a:schemeClr val="tx1"/>
                </a:solidFill>
                <a:latin typeface="+mn-lt"/>
                <a:ea typeface="+mn-ea"/>
                <a:cs typeface="+mn-cs"/>
              </a:rPr>
              <a:t> Jesus comments further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regarding these two verses in his parable in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Matthew 18:23-35:</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rtl="0"/>
            <a:r>
              <a:rPr lang="en-US" sz="1200" baseline="30000" dirty="0" smtClean="0"/>
              <a:t>23</a:t>
            </a:r>
            <a:r>
              <a:rPr lang="en-US" sz="1200" baseline="0" dirty="0" smtClean="0"/>
              <a:t> “Therefore, the kingdom of heaven is like a king </a:t>
            </a:r>
          </a:p>
          <a:p>
            <a:pPr rtl="0"/>
            <a:r>
              <a:rPr lang="en-US" sz="1200" baseline="0" dirty="0" smtClean="0"/>
              <a:t>who wanted to settle accounts with his servants. </a:t>
            </a:r>
          </a:p>
          <a:p>
            <a:pPr rtl="0"/>
            <a:endParaRPr lang="en-US" sz="1200" baseline="0" dirty="0" smtClean="0"/>
          </a:p>
          <a:p>
            <a:pPr rtl="0"/>
            <a:r>
              <a:rPr lang="en-US" sz="1200" baseline="30000" dirty="0" smtClean="0"/>
              <a:t>24</a:t>
            </a:r>
            <a:r>
              <a:rPr lang="en-US" sz="1200" baseline="0" dirty="0" smtClean="0"/>
              <a:t> As he began the settlement, a man who owed </a:t>
            </a:r>
          </a:p>
          <a:p>
            <a:pPr rtl="0"/>
            <a:r>
              <a:rPr lang="en-US" sz="1200" baseline="0" dirty="0" smtClean="0"/>
              <a:t>him ten thousand talents was brought to him. </a:t>
            </a:r>
          </a:p>
          <a:p>
            <a:pPr rtl="0"/>
            <a:endParaRPr lang="en-US" sz="1200" baseline="0" dirty="0" smtClean="0"/>
          </a:p>
          <a:p>
            <a:pPr rtl="0"/>
            <a:r>
              <a:rPr lang="en-US" sz="1200" baseline="30000" dirty="0" smtClean="0"/>
              <a:t>25</a:t>
            </a:r>
            <a:r>
              <a:rPr lang="en-US" sz="1200" baseline="0" dirty="0" smtClean="0"/>
              <a:t> Since he was not able to pay, the master ordered </a:t>
            </a:r>
          </a:p>
          <a:p>
            <a:pPr rtl="0"/>
            <a:r>
              <a:rPr lang="en-US" sz="1200" baseline="0" dirty="0" smtClean="0"/>
              <a:t>that he and his wife and his children and all that he </a:t>
            </a:r>
          </a:p>
          <a:p>
            <a:pPr rtl="0"/>
            <a:r>
              <a:rPr lang="en-US" sz="1200" baseline="0" dirty="0" smtClean="0"/>
              <a:t>had be sold to repay the debt. </a:t>
            </a:r>
          </a:p>
          <a:p>
            <a:pPr rtl="0"/>
            <a:endParaRPr lang="en-US" sz="1200" baseline="0" dirty="0" smtClean="0"/>
          </a:p>
          <a:p>
            <a:pPr rtl="0"/>
            <a:r>
              <a:rPr lang="en-US" sz="1200" baseline="30000" dirty="0" smtClean="0"/>
              <a:t>26</a:t>
            </a:r>
            <a:r>
              <a:rPr lang="en-US" sz="1200" baseline="0" dirty="0" smtClean="0"/>
              <a:t> “The servant fell on his knees before him. ‘Be </a:t>
            </a:r>
          </a:p>
          <a:p>
            <a:pPr rtl="0"/>
            <a:r>
              <a:rPr lang="en-US" sz="1200" baseline="0" dirty="0" smtClean="0"/>
              <a:t>patient with me,’ he begged, ‘and I will pay back </a:t>
            </a:r>
          </a:p>
          <a:p>
            <a:pPr rtl="0"/>
            <a:r>
              <a:rPr lang="en-US" sz="1200" baseline="0" dirty="0" smtClean="0"/>
              <a:t>everything.’ </a:t>
            </a:r>
          </a:p>
          <a:p>
            <a:pPr rtl="0"/>
            <a:endParaRPr lang="en-US" sz="1200" baseline="0" dirty="0" smtClean="0"/>
          </a:p>
          <a:p>
            <a:pPr rtl="0"/>
            <a:r>
              <a:rPr lang="en-US" sz="1200" baseline="30000" dirty="0" smtClean="0"/>
              <a:t>27</a:t>
            </a:r>
            <a:r>
              <a:rPr lang="en-US" sz="1200" baseline="0" dirty="0" smtClean="0"/>
              <a:t> The servant’s master took pity on him, canceled </a:t>
            </a:r>
          </a:p>
          <a:p>
            <a:pPr rtl="0"/>
            <a:r>
              <a:rPr lang="en-US" sz="1200" baseline="0" dirty="0" smtClean="0"/>
              <a:t>the debt and let him go. </a:t>
            </a:r>
          </a:p>
          <a:p>
            <a:pPr rtl="0"/>
            <a:endParaRPr lang="en-US" sz="1200" baseline="0" dirty="0" smtClean="0"/>
          </a:p>
          <a:p>
            <a:pPr rtl="0"/>
            <a:r>
              <a:rPr lang="en-US" sz="1200" baseline="30000" dirty="0" smtClean="0"/>
              <a:t>28</a:t>
            </a:r>
            <a:r>
              <a:rPr lang="en-US" sz="1200" baseline="0" dirty="0" smtClean="0"/>
              <a:t> “But when that servant went out, he found one </a:t>
            </a:r>
          </a:p>
          <a:p>
            <a:pPr rtl="0"/>
            <a:r>
              <a:rPr lang="en-US" sz="1200" baseline="0" dirty="0" smtClean="0"/>
              <a:t>of his fellow servants who owed him a hundred </a:t>
            </a:r>
          </a:p>
          <a:p>
            <a:pPr rtl="0"/>
            <a:r>
              <a:rPr lang="en-US" sz="1200" baseline="0" dirty="0" smtClean="0"/>
              <a:t>denarii. He grabbed him and began to choke him. </a:t>
            </a:r>
          </a:p>
          <a:p>
            <a:pPr rtl="0"/>
            <a:r>
              <a:rPr lang="en-US" sz="1200" baseline="0" dirty="0" smtClean="0"/>
              <a:t>‘Pay back what you owe me!’ he demanded. </a:t>
            </a:r>
          </a:p>
          <a:p>
            <a:pPr rtl="0"/>
            <a:endParaRPr lang="en-US" sz="1200" baseline="0" dirty="0" smtClean="0"/>
          </a:p>
          <a:p>
            <a:pPr rtl="0"/>
            <a:r>
              <a:rPr lang="en-US" sz="1200" baseline="30000" dirty="0" smtClean="0"/>
              <a:t>29</a:t>
            </a:r>
            <a:r>
              <a:rPr lang="en-US" sz="1200" baseline="0" dirty="0" smtClean="0"/>
              <a:t> “His fellow servant fell to his knees and begged </a:t>
            </a:r>
          </a:p>
          <a:p>
            <a:pPr rtl="0"/>
            <a:r>
              <a:rPr lang="en-US" sz="1200" baseline="0" dirty="0" smtClean="0"/>
              <a:t>him, ‘Be patient with me, and I will pay you back.’ </a:t>
            </a:r>
          </a:p>
          <a:p>
            <a:pPr rtl="0"/>
            <a:endParaRPr lang="en-US" sz="1200" baseline="0" dirty="0" smtClean="0"/>
          </a:p>
          <a:p>
            <a:pPr rtl="0"/>
            <a:r>
              <a:rPr lang="en-US" sz="1200" baseline="30000" dirty="0" smtClean="0"/>
              <a:t>30</a:t>
            </a:r>
            <a:r>
              <a:rPr lang="en-US" sz="1200" baseline="0" dirty="0" smtClean="0"/>
              <a:t> “But he refused. Instead, he went off and had </a:t>
            </a:r>
          </a:p>
          <a:p>
            <a:pPr rtl="0"/>
            <a:r>
              <a:rPr lang="en-US" sz="1200" baseline="0" dirty="0" smtClean="0"/>
              <a:t>the man thrown into prison until he could pay the </a:t>
            </a:r>
          </a:p>
          <a:p>
            <a:pPr rtl="0"/>
            <a:r>
              <a:rPr lang="en-US" sz="1200" baseline="0" dirty="0" smtClean="0"/>
              <a:t>debt. </a:t>
            </a:r>
          </a:p>
          <a:p>
            <a:pPr rtl="0"/>
            <a:endParaRPr lang="en-US" sz="1200" baseline="0" dirty="0" smtClean="0"/>
          </a:p>
          <a:p>
            <a:pPr rtl="0"/>
            <a:r>
              <a:rPr lang="en-US" sz="1200" baseline="30000" dirty="0" smtClean="0"/>
              <a:t>31</a:t>
            </a:r>
            <a:r>
              <a:rPr lang="en-US" sz="1200" baseline="0" dirty="0" smtClean="0"/>
              <a:t> When the other servants saw what had happened, </a:t>
            </a:r>
          </a:p>
          <a:p>
            <a:pPr rtl="0"/>
            <a:r>
              <a:rPr lang="en-US" sz="1200" baseline="0" dirty="0" smtClean="0"/>
              <a:t>they were greatly distressed and went and told their </a:t>
            </a:r>
          </a:p>
          <a:p>
            <a:pPr rtl="0"/>
            <a:r>
              <a:rPr lang="en-US" sz="1200" baseline="0" dirty="0" smtClean="0"/>
              <a:t>master everything that had happened. </a:t>
            </a:r>
          </a:p>
          <a:p>
            <a:pPr rtl="0"/>
            <a:endParaRPr lang="en-US" sz="1200" baseline="0" dirty="0" smtClean="0"/>
          </a:p>
          <a:p>
            <a:pPr rtl="0"/>
            <a:r>
              <a:rPr lang="en-US" sz="1200" baseline="30000" dirty="0" smtClean="0"/>
              <a:t>32</a:t>
            </a:r>
            <a:r>
              <a:rPr lang="en-US" sz="1200" baseline="0" dirty="0" smtClean="0"/>
              <a:t> “Then the master called the servant in. ‘You </a:t>
            </a:r>
          </a:p>
          <a:p>
            <a:pPr rtl="0"/>
            <a:r>
              <a:rPr lang="en-US" sz="1200" baseline="0" dirty="0" smtClean="0"/>
              <a:t>wicked servant,’ he said, ‘I canceled all that debt </a:t>
            </a:r>
          </a:p>
          <a:p>
            <a:pPr rtl="0"/>
            <a:r>
              <a:rPr lang="en-US" sz="1200" baseline="0" dirty="0" smtClean="0"/>
              <a:t>of yours because you begged me to. </a:t>
            </a:r>
          </a:p>
          <a:p>
            <a:pPr rtl="0"/>
            <a:endParaRPr lang="en-US" sz="1200" baseline="0" dirty="0" smtClean="0"/>
          </a:p>
          <a:p>
            <a:pPr rtl="0"/>
            <a:r>
              <a:rPr lang="en-US" sz="1200" baseline="30000" dirty="0" smtClean="0"/>
              <a:t>33</a:t>
            </a:r>
            <a:r>
              <a:rPr lang="en-US" sz="1200" baseline="0" dirty="0" smtClean="0"/>
              <a:t> Shouldn’t you have had mercy on your fellow </a:t>
            </a:r>
          </a:p>
          <a:p>
            <a:pPr rtl="0"/>
            <a:r>
              <a:rPr lang="en-US" sz="1200" baseline="0" dirty="0" smtClean="0"/>
              <a:t>servant just as I had on you?’ </a:t>
            </a:r>
          </a:p>
          <a:p>
            <a:pPr rtl="0"/>
            <a:endParaRPr lang="en-US" sz="1200" baseline="0" dirty="0" smtClean="0"/>
          </a:p>
          <a:p>
            <a:pPr rtl="0"/>
            <a:r>
              <a:rPr lang="en-US" sz="1200" baseline="30000" dirty="0" smtClean="0"/>
              <a:t>34</a:t>
            </a:r>
            <a:r>
              <a:rPr lang="en-US" sz="1200" baseline="0" dirty="0" smtClean="0"/>
              <a:t> In anger his master turned him over to the </a:t>
            </a:r>
          </a:p>
          <a:p>
            <a:pPr rtl="0"/>
            <a:r>
              <a:rPr lang="en-US" sz="1200" baseline="0" dirty="0" smtClean="0"/>
              <a:t>jailers to be tortured, until he should pay back all </a:t>
            </a:r>
          </a:p>
          <a:p>
            <a:pPr rtl="0"/>
            <a:r>
              <a:rPr lang="en-US" sz="1200" baseline="0" dirty="0" smtClean="0"/>
              <a:t>he owed. </a:t>
            </a:r>
          </a:p>
          <a:p>
            <a:pPr rtl="0"/>
            <a:endParaRPr lang="en-US" sz="1200" baseline="0" dirty="0" smtClean="0"/>
          </a:p>
          <a:p>
            <a:pPr rtl="0"/>
            <a:r>
              <a:rPr lang="en-US" sz="1200" baseline="30000" dirty="0" smtClean="0"/>
              <a:t>35</a:t>
            </a:r>
            <a:r>
              <a:rPr lang="en-US" sz="1200" baseline="0" dirty="0" smtClean="0"/>
              <a:t> “This is how my heavenly Father will treat each </a:t>
            </a:r>
          </a:p>
          <a:p>
            <a:pPr rtl="0"/>
            <a:r>
              <a:rPr lang="en-US" sz="1200" baseline="0" dirty="0" smtClean="0"/>
              <a:t>of you unless you forgive your brother from your </a:t>
            </a:r>
          </a:p>
          <a:p>
            <a:pPr rtl="0"/>
            <a:r>
              <a:rPr lang="en-US" sz="1200" baseline="0" dirty="0" smtClean="0"/>
              <a:t>heart.” </a:t>
            </a:r>
          </a:p>
          <a:p>
            <a:pPr rtl="0"/>
            <a:endParaRPr lang="en-US" sz="1200" baseline="0" dirty="0" smtClean="0"/>
          </a:p>
          <a:p>
            <a:pPr rtl="0"/>
            <a:r>
              <a:rPr lang="en-US" sz="1200" b="1" baseline="0" dirty="0" smtClean="0"/>
              <a:t>MDJ:</a:t>
            </a:r>
            <a:r>
              <a:rPr lang="en-US" sz="1200" baseline="0" dirty="0" smtClean="0"/>
              <a:t> So, these two verses aren’t saying that, </a:t>
            </a:r>
          </a:p>
          <a:p>
            <a:pPr rtl="0"/>
            <a:r>
              <a:rPr lang="en-US" sz="1200" baseline="0" dirty="0" smtClean="0"/>
              <a:t>unless we forgive others </a:t>
            </a:r>
            <a:r>
              <a:rPr lang="en-US" sz="1200" b="1" baseline="0" dirty="0" smtClean="0"/>
              <a:t>first</a:t>
            </a:r>
            <a:r>
              <a:rPr lang="en-US" sz="1200" baseline="0" dirty="0" smtClean="0"/>
              <a:t>, God won’t forgive </a:t>
            </a:r>
          </a:p>
          <a:p>
            <a:pPr rtl="0"/>
            <a:r>
              <a:rPr lang="en-US" sz="1200" baseline="0" dirty="0" smtClean="0"/>
              <a:t>us...</a:t>
            </a:r>
          </a:p>
          <a:p>
            <a:pPr rtl="0"/>
            <a:endParaRPr lang="en-US" sz="1200" baseline="0" dirty="0" smtClean="0"/>
          </a:p>
          <a:p>
            <a:pPr rtl="0"/>
            <a:r>
              <a:rPr lang="en-US" sz="1200" baseline="0" dirty="0" smtClean="0"/>
              <a:t>Or that God won’t forgive us </a:t>
            </a:r>
            <a:r>
              <a:rPr lang="en-US" sz="1200" b="1" baseline="0" dirty="0" smtClean="0"/>
              <a:t>until</a:t>
            </a:r>
            <a:r>
              <a:rPr lang="en-US" sz="1200" baseline="0" dirty="0" smtClean="0"/>
              <a:t> </a:t>
            </a:r>
            <a:r>
              <a:rPr lang="en-US" sz="1200" b="1" baseline="0" dirty="0" smtClean="0"/>
              <a:t>after</a:t>
            </a:r>
            <a:r>
              <a:rPr lang="en-US" sz="1200" baseline="0" dirty="0" smtClean="0"/>
              <a:t> we forgive </a:t>
            </a:r>
          </a:p>
          <a:p>
            <a:pPr rtl="0"/>
            <a:r>
              <a:rPr lang="en-US" sz="1200" baseline="0" dirty="0" smtClean="0"/>
              <a:t>others.</a:t>
            </a:r>
          </a:p>
          <a:p>
            <a:pPr rtl="0"/>
            <a:endParaRPr lang="en-US" sz="1200" baseline="0" dirty="0" smtClean="0"/>
          </a:p>
          <a:p>
            <a:pPr rtl="0"/>
            <a:r>
              <a:rPr lang="en-US" sz="1200" baseline="0" dirty="0" smtClean="0"/>
              <a:t>What they </a:t>
            </a:r>
            <a:r>
              <a:rPr lang="en-US" sz="1200" b="1" baseline="0" dirty="0" smtClean="0"/>
              <a:t>are</a:t>
            </a:r>
            <a:r>
              <a:rPr lang="en-US" sz="1200" b="0" baseline="0" dirty="0" smtClean="0"/>
              <a:t> saying is that our forgiving others is </a:t>
            </a:r>
          </a:p>
          <a:p>
            <a:pPr rtl="0"/>
            <a:r>
              <a:rPr lang="en-US" sz="1200" b="0" baseline="0" dirty="0" smtClean="0"/>
              <a:t>evidence that we have been forgiven by God...</a:t>
            </a:r>
          </a:p>
          <a:p>
            <a:pPr rtl="0"/>
            <a:endParaRPr lang="en-US" sz="1200" b="0" baseline="0" dirty="0" smtClean="0"/>
          </a:p>
          <a:p>
            <a:pPr rtl="0"/>
            <a:r>
              <a:rPr lang="en-US" sz="1200" b="0" baseline="0" dirty="0" smtClean="0"/>
              <a:t>Or that, if we </a:t>
            </a:r>
            <a:r>
              <a:rPr lang="en-US" sz="1200" b="1" baseline="0" dirty="0" smtClean="0"/>
              <a:t>don’t</a:t>
            </a:r>
            <a:r>
              <a:rPr lang="en-US" sz="1200" b="0" baseline="0" dirty="0" smtClean="0"/>
              <a:t> forgive others, that is evidence </a:t>
            </a:r>
          </a:p>
          <a:p>
            <a:pPr rtl="0"/>
            <a:r>
              <a:rPr lang="en-US" sz="1200" b="0" baseline="0" dirty="0" smtClean="0"/>
              <a:t>that we haven’t yet really experienced God’s </a:t>
            </a:r>
          </a:p>
          <a:p>
            <a:pPr rtl="0"/>
            <a:r>
              <a:rPr lang="en-US" sz="1200" b="0" baseline="0" dirty="0" smtClean="0"/>
              <a:t>forgiveness.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r>
              <a:rPr lang="en-US" b="0" baseline="0" dirty="0" smtClean="0"/>
              <a:t>*****</a:t>
            </a:r>
            <a:endParaRPr lang="en-US" b="0"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23495488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a:t>
            </a:r>
            <a:r>
              <a:rPr lang="en-US" baseline="0" dirty="0" smtClean="0"/>
              <a:t> de </a:t>
            </a:r>
            <a:r>
              <a:rPr lang="en-US" baseline="0" dirty="0" err="1" smtClean="0"/>
              <a:t>dikaios</a:t>
            </a:r>
            <a:r>
              <a:rPr lang="en-US" baseline="0" dirty="0" smtClean="0"/>
              <a:t> </a:t>
            </a:r>
            <a:r>
              <a:rPr lang="en-US" baseline="0" dirty="0" err="1" smtClean="0"/>
              <a:t>ek</a:t>
            </a:r>
            <a:r>
              <a:rPr lang="en-US" baseline="0" dirty="0" smtClean="0"/>
              <a:t> </a:t>
            </a:r>
            <a:r>
              <a:rPr lang="en-US" baseline="0" dirty="0" err="1" smtClean="0"/>
              <a:t>pisteōs</a:t>
            </a:r>
            <a:r>
              <a:rPr lang="en-US" baseline="0" dirty="0" smtClean="0"/>
              <a:t> </a:t>
            </a:r>
            <a:r>
              <a:rPr lang="en-US" baseline="0" dirty="0" err="1" smtClean="0"/>
              <a:t>zēsetai</a:t>
            </a:r>
            <a:r>
              <a:rPr lang="en-US" baseline="0" dirty="0" smtClean="0"/>
              <a:t>.)</a:t>
            </a:r>
          </a:p>
          <a:p>
            <a:r>
              <a:rPr lang="en-US" dirty="0" smtClean="0"/>
              <a:t>(Ho</a:t>
            </a:r>
            <a:r>
              <a:rPr lang="en-US" baseline="0" dirty="0" smtClean="0"/>
              <a:t> de </a:t>
            </a:r>
            <a:r>
              <a:rPr lang="en-US" baseline="0" dirty="0" err="1" smtClean="0"/>
              <a:t>dikaios</a:t>
            </a:r>
            <a:r>
              <a:rPr lang="en-US" baseline="0" dirty="0" smtClean="0"/>
              <a:t> </a:t>
            </a:r>
            <a:r>
              <a:rPr lang="en-US" baseline="0" dirty="0" err="1" smtClean="0"/>
              <a:t>ek</a:t>
            </a:r>
            <a:r>
              <a:rPr lang="en-US" baseline="0" dirty="0" smtClean="0"/>
              <a:t> </a:t>
            </a:r>
            <a:r>
              <a:rPr lang="en-US" baseline="0" dirty="0" err="1" smtClean="0"/>
              <a:t>pisteōs</a:t>
            </a:r>
            <a:r>
              <a:rPr lang="en-US" baseline="0" dirty="0" smtClean="0"/>
              <a:t> </a:t>
            </a:r>
            <a:r>
              <a:rPr lang="en-US" baseline="0" dirty="0" err="1" smtClean="0"/>
              <a:t>mou</a:t>
            </a:r>
            <a:r>
              <a:rPr lang="en-US" baseline="0" dirty="0" smtClean="0"/>
              <a:t> </a:t>
            </a:r>
            <a:r>
              <a:rPr lang="en-US" baseline="0" dirty="0" err="1" smtClean="0"/>
              <a:t>zēsetai</a:t>
            </a:r>
            <a:r>
              <a:rPr lang="en-US" baseline="0" dirty="0" smtClean="0"/>
              <a:t>.)</a:t>
            </a:r>
          </a:p>
          <a:p>
            <a:endParaRPr lang="en-US" baseline="0" dirty="0" smtClean="0"/>
          </a:p>
          <a:p>
            <a:r>
              <a:rPr lang="en-US" baseline="0" dirty="0" smtClean="0"/>
              <a:t>(w</a:t>
            </a:r>
            <a:r>
              <a:rPr lang="en-US" baseline="30000" dirty="0" smtClean="0"/>
              <a:t>e</a:t>
            </a:r>
            <a:r>
              <a:rPr lang="en-US" baseline="0" dirty="0" smtClean="0"/>
              <a:t>tsaddiyq be’emonathow </a:t>
            </a:r>
            <a:r>
              <a:rPr lang="en-US" baseline="0" dirty="0" err="1" smtClean="0"/>
              <a:t>yich</a:t>
            </a:r>
            <a:r>
              <a:rPr lang="en-US" baseline="30000" dirty="0" err="1" smtClean="0"/>
              <a:t>e</a:t>
            </a:r>
            <a:r>
              <a:rPr lang="en-US" baseline="0" dirty="0" err="1" smtClean="0"/>
              <a:t>yeh</a:t>
            </a:r>
            <a:r>
              <a:rPr lang="en-US" baseline="0" dirty="0" smtClean="0"/>
              <a:t>.)</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r>
              <a:rPr lang="en-US" baseline="0" dirty="0" err="1" smtClean="0"/>
              <a:t>mou</a:t>
            </a:r>
            <a:r>
              <a:rPr lang="en-US" baseline="0" dirty="0" smtClean="0"/>
              <a:t> = “my” in the LXX).</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(Hebrew = “by his faith”)</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226581676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1:17</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410007395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1:17</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8944890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1:17</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105867818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a:t>
            </a:r>
            <a:r>
              <a:rPr lang="en-US" dirty="0" smtClean="0"/>
              <a:t>An inner city church had an annual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student recognition day. Normally, students would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share about their educational experiences and then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pastor would get up and offer a few closing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words.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One year, the pastor’s words were a bit alarming.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 stood up in front of all the young graduates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proud parents and said, "Children, you’re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going to die! You may not think you’re going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die, but you’re going to die! One of these days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they’re going to take you out to the cemetery,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drop you in a hole, throw some dirt on your face,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go back to the church to eat potato salad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When you were born, you alone were crying,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everybody else was happy. The important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question I want to ask is this: When you die are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you alone going to be happy, leaving everybody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else crying?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answer depends on whether you live to get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titles or testimonies. Will they list your degrees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awards, or will they tell about what you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meant to their lives?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Will you leave behind a newspaper column telling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people how important you were, or will you leave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behind crying people who give their testimonies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about how they’ve lost the best friend they ever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Will they talk about all the boards you sat on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things you owned, or will they talk about all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money you gave away that made a difference in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world?</a:t>
            </a:r>
            <a:br>
              <a:rPr lang="en-US" dirty="0" smtClean="0"/>
            </a:b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"There’s nothing wrong with titles. Titles are good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things to have. But if it ever comes down to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choice between a title or a testimony, go for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testimony …"</a:t>
            </a:r>
            <a:br>
              <a:rPr lang="en-US" dirty="0" smtClean="0"/>
            </a:b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"Pharaoh may have had the title, but Moses had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testimony!</a:t>
            </a:r>
            <a:br>
              <a:rPr lang="en-US" dirty="0" smtClean="0"/>
            </a:b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Nebuchadnezzar may have had the title, but Daniel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had the testimony!</a:t>
            </a:r>
            <a:br>
              <a:rPr lang="en-US" dirty="0" smtClean="0"/>
            </a:b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Queen Jezebel may have had the title, but Elijah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had the testimony!</a:t>
            </a:r>
            <a:br>
              <a:rPr lang="en-US" dirty="0" smtClean="0"/>
            </a:b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Pilate may have had the title, but my Jesus had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testimony!</a:t>
            </a:r>
            <a:br>
              <a:rPr lang="en-US" dirty="0" smtClean="0"/>
            </a:b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then he asked a single question: "What will it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 for your life?"</a:t>
            </a:r>
            <a:br>
              <a:rPr lang="en-US" dirty="0" smtClean="0"/>
            </a:br>
            <a:r>
              <a:rPr lang="en-US" dirty="0" smtClean="0"/>
              <a:t/>
            </a:r>
            <a:br>
              <a:rPr lang="en-US" dirty="0" smtClean="0"/>
            </a:br>
            <a:r>
              <a:rPr lang="en-US" dirty="0" smtClean="0"/>
              <a:t>[James Emery White, You Can Experience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Purposeful Life, 86-88]. </a:t>
            </a:r>
            <a:endParaRPr lang="en-US" sz="1200" b="0" i="0" kern="1200" dirty="0" smtClean="0">
              <a:solidFill>
                <a:schemeClr val="tx1"/>
              </a:solidFill>
              <a:latin typeface="+mn-lt"/>
              <a:ea typeface="+mn-ea"/>
              <a:cs typeface="+mn-cs"/>
            </a:endParaRPr>
          </a:p>
          <a:p>
            <a:endParaRPr lang="en-US" baseline="0" dirty="0" smtClean="0"/>
          </a:p>
          <a:p>
            <a:r>
              <a:rPr lang="en-US" baseline="0" dirty="0" smtClean="0"/>
              <a:t>*** END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37915996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the Greek word for “sins” is </a:t>
            </a:r>
            <a:r>
              <a:rPr lang="el-GR" dirty="0" smtClean="0"/>
              <a:t>ἁμαρτία</a:t>
            </a:r>
            <a:r>
              <a:rPr lang="en-US" dirty="0" smtClean="0"/>
              <a:t>; “a </a:t>
            </a:r>
          </a:p>
          <a:p>
            <a:r>
              <a:rPr lang="en-US" dirty="0" smtClean="0"/>
              <a:t>departure from either human or divine standards </a:t>
            </a:r>
          </a:p>
          <a:p>
            <a:r>
              <a:rPr lang="en-US" dirty="0" smtClean="0"/>
              <a:t>of uprightness”.</a:t>
            </a:r>
          </a:p>
          <a:p>
            <a:endParaRPr lang="en-US" dirty="0" smtClean="0"/>
          </a:p>
          <a:p>
            <a:r>
              <a:rPr lang="en-US" dirty="0" smtClean="0"/>
              <a:t>There IS a difference between </a:t>
            </a:r>
            <a:r>
              <a:rPr lang="el-GR" dirty="0" smtClean="0"/>
              <a:t>παράπτωμα</a:t>
            </a:r>
            <a:r>
              <a:rPr lang="en-US" dirty="0" smtClean="0"/>
              <a:t> and </a:t>
            </a:r>
          </a:p>
          <a:p>
            <a:r>
              <a:rPr lang="el-GR" dirty="0" smtClean="0"/>
              <a:t>ἁμαρτία</a:t>
            </a:r>
            <a:r>
              <a:rPr lang="en-US" dirty="0" smtClean="0"/>
              <a:t>.</a:t>
            </a:r>
            <a:r>
              <a:rPr lang="en-US" dirty="0" smtClean="0"/>
              <a:t> </a:t>
            </a:r>
          </a:p>
          <a:p>
            <a:endParaRPr lang="en-US" dirty="0" smtClean="0"/>
          </a:p>
          <a:p>
            <a:r>
              <a:rPr lang="en-US" dirty="0" smtClean="0"/>
              <a:t>This is evidenced by the fact that they both appear </a:t>
            </a:r>
          </a:p>
          <a:p>
            <a:r>
              <a:rPr lang="en-US" dirty="0" smtClean="0"/>
              <a:t>together in Ephesians 2:1, “</a:t>
            </a:r>
            <a:r>
              <a:rPr lang="en-US" sz="1200" dirty="0" smtClean="0"/>
              <a:t>As for you, you were </a:t>
            </a:r>
          </a:p>
          <a:p>
            <a:r>
              <a:rPr lang="en-US" sz="1200" dirty="0" smtClean="0"/>
              <a:t>dead in your transgressions and sins”.</a:t>
            </a:r>
          </a:p>
          <a:p>
            <a:endParaRPr lang="en-US" sz="1200" dirty="0" smtClean="0"/>
          </a:p>
          <a:p>
            <a:r>
              <a:rPr lang="en-US" dirty="0" smtClean="0"/>
              <a:t>The way I learned it, </a:t>
            </a:r>
            <a:r>
              <a:rPr lang="el-GR" dirty="0" smtClean="0"/>
              <a:t>παράπτωμα</a:t>
            </a:r>
            <a:r>
              <a:rPr lang="en-US" dirty="0" smtClean="0"/>
              <a:t>, “trespass” or </a:t>
            </a:r>
          </a:p>
          <a:p>
            <a:r>
              <a:rPr lang="en-US" dirty="0" smtClean="0"/>
              <a:t>“transgression”, is to step out</a:t>
            </a:r>
            <a:r>
              <a:rPr lang="en-US" baseline="0" dirty="0" smtClean="0"/>
              <a:t> of bounds, or break </a:t>
            </a:r>
          </a:p>
          <a:p>
            <a:r>
              <a:rPr lang="en-US" baseline="0" dirty="0" smtClean="0"/>
              <a:t>the rules; while </a:t>
            </a:r>
            <a:r>
              <a:rPr lang="el-GR" dirty="0" smtClean="0"/>
              <a:t>ἁμαρτία</a:t>
            </a:r>
            <a:r>
              <a:rPr lang="en-US" dirty="0" smtClean="0"/>
              <a:t>, “sin”, is to fall short of the </a:t>
            </a:r>
          </a:p>
          <a:p>
            <a:r>
              <a:rPr lang="en-US" dirty="0" smtClean="0"/>
              <a:t>mark, like in archery: to fail to measure up.</a:t>
            </a:r>
          </a:p>
          <a:p>
            <a:endParaRPr lang="en-US" dirty="0" smtClean="0"/>
          </a:p>
          <a:p>
            <a:r>
              <a:rPr lang="en-US" sz="1200" dirty="0" smtClean="0"/>
              <a:t>I</a:t>
            </a:r>
            <a:r>
              <a:rPr lang="en-US" sz="1200" baseline="0" dirty="0" smtClean="0"/>
              <a:t> see </a:t>
            </a:r>
            <a:r>
              <a:rPr lang="el-GR" dirty="0" smtClean="0"/>
              <a:t>παράπτωμα</a:t>
            </a:r>
            <a:r>
              <a:rPr lang="en-US" dirty="0" smtClean="0"/>
              <a:t> more as a willful violation of God’s </a:t>
            </a:r>
          </a:p>
          <a:p>
            <a:r>
              <a:rPr lang="en-US" dirty="0" smtClean="0"/>
              <a:t>law, while </a:t>
            </a:r>
            <a:r>
              <a:rPr lang="el-GR" dirty="0" smtClean="0"/>
              <a:t>ἁμαρτία</a:t>
            </a:r>
            <a:r>
              <a:rPr lang="en-US" dirty="0" smtClean="0"/>
              <a:t> seems somewhat more </a:t>
            </a:r>
          </a:p>
          <a:p>
            <a:r>
              <a:rPr lang="en-US" dirty="0" smtClean="0"/>
              <a:t>inadvertent. But the dividing line between the two </a:t>
            </a:r>
          </a:p>
          <a:p>
            <a:r>
              <a:rPr lang="en-US" dirty="0" smtClean="0"/>
              <a:t>is quite thin. </a:t>
            </a:r>
          </a:p>
          <a:p>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a</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sz="1200"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3495488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a:t>
            </a:r>
            <a:r>
              <a:rPr lang="en-US" baseline="0" dirty="0" smtClean="0"/>
              <a:t> here is, once again, </a:t>
            </a:r>
            <a:r>
              <a:rPr lang="el-GR" baseline="0" dirty="0" smtClean="0"/>
              <a:t>ὀφειλέτης</a:t>
            </a:r>
            <a:r>
              <a:rPr lang="en-US" baseline="0" dirty="0" smtClean="0"/>
              <a:t> as in </a:t>
            </a:r>
          </a:p>
          <a:p>
            <a:r>
              <a:rPr lang="en-US" baseline="0" dirty="0" smtClean="0"/>
              <a:t>Matthew 6:12.</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a</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2349548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Origen of Alexandria, the third century theologian,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was perhaps the first to substitute “trespasses”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instead of “debts” in the recitation of the prayer.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"debts" form appears in the first English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translation of the Bible, by John Wycliffe in 1395).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"trespasses" version appears in the 1526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translation by William Tyndale.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1549 the first Book of Common Prayer in English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used a version of the prayer with "trespasses".</a:t>
            </a:r>
            <a:endParaRPr lang="en-US" sz="1200" b="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err="1" smtClean="0">
                <a:solidFill>
                  <a:schemeClr val="tx1"/>
                </a:solidFill>
                <a:latin typeface="+mn-lt"/>
                <a:ea typeface="+mn-ea"/>
                <a:cs typeface="+mn-cs"/>
              </a:rPr>
              <a:t>ILLUS</a:t>
            </a:r>
            <a:r>
              <a:rPr lang="en-US" sz="1200" b="1" i="0" kern="1200" dirty="0" smtClean="0">
                <a:solidFill>
                  <a:schemeClr val="tx1"/>
                </a:solidFill>
                <a:latin typeface="+mn-lt"/>
                <a:ea typeface="+mn-ea"/>
                <a:cs typeface="+mn-cs"/>
              </a:rPr>
              <a:t>:</a:t>
            </a:r>
            <a:r>
              <a:rPr lang="en-US" sz="1200" b="0" i="0" kern="1200" dirty="0" smtClean="0">
                <a:solidFill>
                  <a:schemeClr val="tx1"/>
                </a:solidFill>
                <a:latin typeface="+mn-lt"/>
                <a:ea typeface="+mn-ea"/>
                <a:cs typeface="+mn-cs"/>
              </a:rPr>
              <a:t> But, whether</a:t>
            </a:r>
            <a:r>
              <a:rPr lang="en-US" sz="1200" b="0" i="0" kern="1200" baseline="0" dirty="0" smtClean="0">
                <a:solidFill>
                  <a:schemeClr val="tx1"/>
                </a:solidFill>
                <a:latin typeface="+mn-lt"/>
                <a:ea typeface="+mn-ea"/>
                <a:cs typeface="+mn-cs"/>
              </a:rPr>
              <a:t> we pray “trespasses” or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“debts”, the </a:t>
            </a:r>
            <a:r>
              <a:rPr lang="en-US" sz="1200" b="1" i="0" kern="1200" baseline="0" dirty="0" smtClean="0">
                <a:solidFill>
                  <a:schemeClr val="tx1"/>
                </a:solidFill>
                <a:latin typeface="+mn-lt"/>
                <a:ea typeface="+mn-ea"/>
                <a:cs typeface="+mn-cs"/>
              </a:rPr>
              <a:t>MOST</a:t>
            </a:r>
            <a:r>
              <a:rPr lang="en-US" sz="1200" b="0" i="0" kern="1200" baseline="0" dirty="0" smtClean="0">
                <a:solidFill>
                  <a:schemeClr val="tx1"/>
                </a:solidFill>
                <a:latin typeface="+mn-lt"/>
                <a:ea typeface="+mn-ea"/>
                <a:cs typeface="+mn-cs"/>
              </a:rPr>
              <a:t> important word in this phrase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latin typeface="+mn-lt"/>
                <a:ea typeface="+mn-ea"/>
                <a:cs typeface="+mn-cs"/>
              </a:rPr>
              <a:t>is “</a:t>
            </a:r>
            <a:r>
              <a:rPr lang="en-US" sz="1200" b="1" i="0" kern="1200" baseline="0" dirty="0" smtClean="0">
                <a:solidFill>
                  <a:schemeClr val="tx1"/>
                </a:solidFill>
                <a:latin typeface="+mn-lt"/>
                <a:ea typeface="+mn-ea"/>
                <a:cs typeface="+mn-cs"/>
              </a:rPr>
              <a:t>forgive</a:t>
            </a:r>
            <a:r>
              <a:rPr lang="en-US" sz="1200" b="0" i="0" kern="1200" baseline="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pastor told the true story of one of his church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members, an attorney, who after meditating on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several scriptures, decided to cancel the debts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all his clients who had owed him money for more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than six months.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 drafted a letter explaining his decision and its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biblical basis and sent 17 debt-canceling letters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via certified mail.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One by one, the letters began to return, unsigned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undelivered. Perhaps a couple people had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moved away, though not likely.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Sixteen of the seventeen letters came back to him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because the clients refused to sign for and open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envelopes, fearing that this attorney was suing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them for their debts. </a:t>
            </a:r>
            <a:br>
              <a:rPr lang="en-US" dirty="0" smtClean="0"/>
            </a:br>
            <a:r>
              <a:rPr lang="en-US" dirty="0" smtClean="0"/>
              <a:t/>
            </a:r>
            <a:br>
              <a:rPr lang="en-US" dirty="0" smtClean="0"/>
            </a:br>
            <a:r>
              <a:rPr lang="en-US" dirty="0" smtClean="0"/>
              <a:t>Well, today we have opened the letter and we have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read about God’s offer to pardon your debt. If you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haven’t done it before, today would be a good day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accept His offer of forgiveness. </a:t>
            </a:r>
            <a:endParaRPr lang="en-US" sz="1200" b="0" i="0" kern="1200" dirty="0" smtClean="0">
              <a:solidFill>
                <a:schemeClr val="tx1"/>
              </a:solidFill>
              <a:latin typeface="+mn-lt"/>
              <a:ea typeface="+mn-ea"/>
              <a:cs typeface="+mn-cs"/>
            </a:endParaRP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2633558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1168147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9/15/2014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9/15/2014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9/15/2014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9/15/2014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9/15/2014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9/15/2014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Gil’s Question</a:t>
            </a:r>
            <a:r>
              <a:rPr lang="en-US" sz="3600" dirty="0" smtClean="0"/>
              <a:t/>
            </a:r>
            <a:br>
              <a:rPr lang="en-US" sz="3600" dirty="0" smtClean="0"/>
            </a:br>
            <a:r>
              <a:rPr lang="en-US" sz="3600" dirty="0" smtClean="0"/>
              <a:t>---</a:t>
            </a:r>
            <a:br>
              <a:rPr lang="en-US" sz="3600" dirty="0" smtClean="0"/>
            </a:br>
            <a:r>
              <a:rPr lang="en-US" sz="3600" dirty="0" smtClean="0"/>
              <a:t>re: The Lord’s Prayer</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1:16-17</a:t>
            </a:r>
          </a:p>
        </p:txBody>
      </p:sp>
      <p:sp>
        <p:nvSpPr>
          <p:cNvPr id="3" name="Content Placeholder 2"/>
          <p:cNvSpPr>
            <a:spLocks noGrp="1"/>
          </p:cNvSpPr>
          <p:nvPr>
            <p:ph idx="1"/>
          </p:nvPr>
        </p:nvSpPr>
        <p:spPr/>
        <p:txBody>
          <a:bodyPr>
            <a:noAutofit/>
          </a:bodyPr>
          <a:lstStyle/>
          <a:p>
            <a:pPr marL="0" indent="0">
              <a:buNone/>
            </a:pPr>
            <a:r>
              <a:rPr lang="en-US" baseline="30000" dirty="0"/>
              <a:t>16</a:t>
            </a:r>
            <a:r>
              <a:rPr lang="en-US" dirty="0"/>
              <a:t> I am not ashamed of the gospel, because it is the power of God for the salvation of everyone who believes: first for the Jew, then for the Gentile. </a:t>
            </a:r>
            <a:endParaRPr lang="en-US" dirty="0" smtClean="0"/>
          </a:p>
          <a:p>
            <a:pPr marL="0" indent="0">
              <a:buNone/>
            </a:pPr>
            <a:r>
              <a:rPr lang="en-US" baseline="30000" dirty="0" smtClean="0"/>
              <a:t>17</a:t>
            </a:r>
            <a:r>
              <a:rPr lang="en-US" dirty="0" smtClean="0"/>
              <a:t> </a:t>
            </a:r>
            <a:r>
              <a:rPr lang="en-US" dirty="0"/>
              <a:t>For in the gospel a righteousness from God is revealed, a righteousness that is by faith from first to last, just as it is written: "The righteous will live by faith."</a:t>
            </a:r>
          </a:p>
        </p:txBody>
      </p:sp>
    </p:spTree>
    <p:extLst>
      <p:ext uri="{BB962C8B-B14F-4D97-AF65-F5344CB8AC3E}">
        <p14:creationId xmlns:p14="http://schemas.microsoft.com/office/powerpoint/2010/main" val="39380909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16</a:t>
            </a:r>
            <a:r>
              <a:rPr lang="en-US" dirty="0" smtClean="0"/>
              <a:t> </a:t>
            </a:r>
            <a:r>
              <a:rPr lang="en-US" dirty="0"/>
              <a:t>I am not ashamed of the gospel, because it is the power of God for the salvation of everyone who believes: first for the Jew, then for the Gentile. </a:t>
            </a:r>
          </a:p>
          <a:p>
            <a:pPr marL="0" indent="0">
              <a:buNone/>
            </a:pPr>
            <a:endParaRPr lang="en-US" dirty="0"/>
          </a:p>
        </p:txBody>
      </p:sp>
    </p:spTree>
    <p:extLst>
      <p:ext uri="{BB962C8B-B14F-4D97-AF65-F5344CB8AC3E}">
        <p14:creationId xmlns:p14="http://schemas.microsoft.com/office/powerpoint/2010/main" val="28395592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198" y="598279"/>
            <a:ext cx="7680960" cy="2395728"/>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2927" y="3349041"/>
            <a:ext cx="7683500" cy="2959100"/>
          </a:xfrm>
          <a:prstGeom prst="rect">
            <a:avLst/>
          </a:prstGeom>
        </p:spPr>
      </p:pic>
    </p:spTree>
    <p:extLst>
      <p:ext uri="{BB962C8B-B14F-4D97-AF65-F5344CB8AC3E}">
        <p14:creationId xmlns:p14="http://schemas.microsoft.com/office/powerpoint/2010/main" val="12993745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ἐπαισχύνομαι</a:t>
            </a:r>
            <a:endParaRPr lang="en-US" sz="4800" baseline="30000" dirty="0" smtClean="0"/>
          </a:p>
          <a:p>
            <a:pPr marL="0" indent="0">
              <a:buNone/>
            </a:pPr>
            <a:r>
              <a:rPr lang="en-US" sz="4800" baseline="30000" dirty="0"/>
              <a:t>	</a:t>
            </a:r>
            <a:r>
              <a:rPr lang="en-US" sz="4800" baseline="30000" dirty="0" smtClean="0"/>
              <a:t>		(</a:t>
            </a:r>
            <a:r>
              <a:rPr lang="en-US" sz="4800" baseline="30000" dirty="0" err="1" smtClean="0"/>
              <a:t>epaischunomai</a:t>
            </a:r>
            <a:r>
              <a:rPr lang="en-US" sz="4800" baseline="30000" dirty="0" smtClean="0"/>
              <a:t>)</a:t>
            </a:r>
            <a:endParaRPr lang="en-US" baseline="30000" dirty="0"/>
          </a:p>
          <a:p>
            <a:pPr marL="0" indent="0">
              <a:buNone/>
            </a:pPr>
            <a:endParaRPr lang="en-US" baseline="30000" dirty="0" smtClean="0"/>
          </a:p>
          <a:p>
            <a:pPr marL="0" indent="0">
              <a:buNone/>
            </a:pPr>
            <a:r>
              <a:rPr lang="en-US" baseline="30000" dirty="0" smtClean="0"/>
              <a:t>16</a:t>
            </a:r>
            <a:r>
              <a:rPr lang="en-US" dirty="0" smtClean="0"/>
              <a:t> </a:t>
            </a:r>
            <a:r>
              <a:rPr lang="en-US" dirty="0"/>
              <a:t>I am not ashamed of the gospel, because it is the power of God for the salvation of everyone who believes: first for the Jew, then for the Gentile. </a:t>
            </a:r>
          </a:p>
          <a:p>
            <a:pPr marL="0" indent="0">
              <a:buNone/>
            </a:pPr>
            <a:endParaRPr lang="en-US" dirty="0"/>
          </a:p>
        </p:txBody>
      </p:sp>
      <p:sp>
        <p:nvSpPr>
          <p:cNvPr id="5" name="Rounded Rectangle 4"/>
          <p:cNvSpPr/>
          <p:nvPr/>
        </p:nvSpPr>
        <p:spPr>
          <a:xfrm>
            <a:off x="3093578" y="2238998"/>
            <a:ext cx="3042302" cy="12562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324457" y="4050707"/>
            <a:ext cx="1632246" cy="4101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5" idx="2"/>
          </p:cNvCxnSpPr>
          <p:nvPr/>
        </p:nvCxnSpPr>
        <p:spPr>
          <a:xfrm flipV="1">
            <a:off x="3140580" y="3495230"/>
            <a:ext cx="1474149" cy="55547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03128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9:26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n-US" baseline="30000" dirty="0" smtClean="0"/>
              <a:t>		</a:t>
            </a:r>
            <a:r>
              <a:rPr lang="el-GR" dirty="0" smtClean="0"/>
              <a:t>ε</a:t>
            </a:r>
            <a:r>
              <a:rPr lang="el-GR" dirty="0"/>
              <a:t>̓παισχύνομαι</a:t>
            </a:r>
            <a:endParaRPr lang="en-US" dirty="0"/>
          </a:p>
          <a:p>
            <a:pPr marL="0" indent="0">
              <a:buNone/>
            </a:pPr>
            <a:r>
              <a:rPr lang="en-US" dirty="0"/>
              <a:t>			</a:t>
            </a:r>
            <a:r>
              <a:rPr lang="en-US" dirty="0" smtClean="0"/>
              <a:t>		(</a:t>
            </a:r>
            <a:r>
              <a:rPr lang="en-US" dirty="0" err="1"/>
              <a:t>epaischunomai</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26 </a:t>
            </a:r>
            <a:r>
              <a:rPr lang="en-US" dirty="0">
                <a:solidFill>
                  <a:srgbClr val="FF0000"/>
                </a:solidFill>
              </a:rPr>
              <a:t>If anyone is ashamed of me and my words, the Son of Man will be ashamed of him when he comes in his glory and in the glory of the Father and of the holy angels</a:t>
            </a:r>
            <a:r>
              <a:rPr lang="en-US" dirty="0" smtClean="0">
                <a:solidFill>
                  <a:srgbClr val="FF0000"/>
                </a:solidFill>
              </a:rPr>
              <a:t>.</a:t>
            </a:r>
            <a:endParaRPr lang="en-US" dirty="0">
              <a:solidFill>
                <a:srgbClr val="FF0000"/>
              </a:solidFill>
            </a:endParaRPr>
          </a:p>
        </p:txBody>
      </p:sp>
      <p:sp>
        <p:nvSpPr>
          <p:cNvPr id="4" name="Rounded Rectangle 3"/>
          <p:cNvSpPr/>
          <p:nvPr/>
        </p:nvSpPr>
        <p:spPr>
          <a:xfrm>
            <a:off x="4939469" y="2068082"/>
            <a:ext cx="3042302" cy="12562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820112" y="4050707"/>
            <a:ext cx="1598064" cy="4614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3664721" y="4553485"/>
            <a:ext cx="1598064" cy="4614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2"/>
          </p:cNvCxnSpPr>
          <p:nvPr/>
        </p:nvCxnSpPr>
        <p:spPr>
          <a:xfrm flipV="1">
            <a:off x="4463753" y="3324314"/>
            <a:ext cx="1996867" cy="1229171"/>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5" idx="0"/>
            <a:endCxn id="4" idx="1"/>
          </p:cNvCxnSpPr>
          <p:nvPr/>
        </p:nvCxnSpPr>
        <p:spPr>
          <a:xfrm flipV="1">
            <a:off x="3619144" y="2696198"/>
            <a:ext cx="1320325" cy="135450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84505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δύναμις</a:t>
            </a:r>
            <a:endParaRPr lang="en-US" sz="4800" baseline="30000" dirty="0" smtClean="0"/>
          </a:p>
          <a:p>
            <a:pPr marL="0" indent="0">
              <a:buNone/>
            </a:pPr>
            <a:r>
              <a:rPr lang="en-US" sz="4800" baseline="30000" dirty="0"/>
              <a:t>	</a:t>
            </a:r>
            <a:r>
              <a:rPr lang="en-US" sz="4800" baseline="30000" dirty="0" smtClean="0"/>
              <a:t>		(</a:t>
            </a:r>
            <a:r>
              <a:rPr lang="en-US" sz="4800" baseline="30000" dirty="0" err="1" smtClean="0"/>
              <a:t>dunamis</a:t>
            </a:r>
            <a:r>
              <a:rPr lang="en-US" sz="4800" baseline="30000" dirty="0" smtClean="0"/>
              <a:t>)</a:t>
            </a:r>
            <a:endParaRPr lang="en-US" baseline="30000" dirty="0"/>
          </a:p>
          <a:p>
            <a:pPr marL="0" indent="0">
              <a:buNone/>
            </a:pPr>
            <a:endParaRPr lang="en-US" baseline="30000" dirty="0" smtClean="0"/>
          </a:p>
          <a:p>
            <a:pPr marL="0" indent="0">
              <a:buNone/>
            </a:pPr>
            <a:r>
              <a:rPr lang="en-US" baseline="30000" dirty="0" smtClean="0"/>
              <a:t>16</a:t>
            </a:r>
            <a:r>
              <a:rPr lang="en-US" dirty="0" smtClean="0"/>
              <a:t> </a:t>
            </a:r>
            <a:r>
              <a:rPr lang="en-US" dirty="0"/>
              <a:t>I am not ashamed of the gospel, because it is the power of God for the salvation of everyone who believes: first for the Jew, then for the Gentile. </a:t>
            </a:r>
          </a:p>
          <a:p>
            <a:pPr marL="0" indent="0">
              <a:buNone/>
            </a:pPr>
            <a:endParaRPr lang="en-US" dirty="0"/>
          </a:p>
        </p:txBody>
      </p:sp>
      <p:sp>
        <p:nvSpPr>
          <p:cNvPr id="4" name="Oval 3"/>
          <p:cNvSpPr/>
          <p:nvPr/>
        </p:nvSpPr>
        <p:spPr>
          <a:xfrm>
            <a:off x="2888479" y="2119358"/>
            <a:ext cx="2350093" cy="155533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110954" y="4537817"/>
            <a:ext cx="1213502" cy="5469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7"/>
            <a:endCxn id="4" idx="3"/>
          </p:cNvCxnSpPr>
          <p:nvPr/>
        </p:nvCxnSpPr>
        <p:spPr>
          <a:xfrm flipV="1">
            <a:off x="2146743" y="3446919"/>
            <a:ext cx="1085899" cy="117099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84892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1:18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l-GR" dirty="0"/>
              <a:t>δύναμις</a:t>
            </a:r>
            <a:endParaRPr lang="en-US" dirty="0"/>
          </a:p>
          <a:p>
            <a:pPr marL="0" indent="0">
              <a:buNone/>
            </a:pPr>
            <a:r>
              <a:rPr lang="en-US" dirty="0"/>
              <a:t>			(</a:t>
            </a:r>
            <a:r>
              <a:rPr lang="en-US" dirty="0" err="1"/>
              <a:t>dunamis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18 </a:t>
            </a:r>
            <a:r>
              <a:rPr lang="en-US" dirty="0"/>
              <a:t>For the message of the cross is foolishness to those who are perishing, but to us who are being saved it is the power of God.</a:t>
            </a:r>
          </a:p>
          <a:p>
            <a:pPr marL="457200" lvl="1" indent="0">
              <a:buNone/>
            </a:pPr>
            <a:endParaRPr lang="en-US" dirty="0"/>
          </a:p>
        </p:txBody>
      </p:sp>
      <p:sp>
        <p:nvSpPr>
          <p:cNvPr id="4" name="Oval 3"/>
          <p:cNvSpPr/>
          <p:nvPr/>
        </p:nvSpPr>
        <p:spPr>
          <a:xfrm>
            <a:off x="2785929" y="1956988"/>
            <a:ext cx="2350093" cy="155533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811424" y="4982198"/>
            <a:ext cx="1213503" cy="59820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960976" y="3512322"/>
            <a:ext cx="457200" cy="146987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74248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σωτηρί</a:t>
            </a:r>
            <a:r>
              <a:rPr lang="el-GR" sz="4800" baseline="30000" dirty="0" smtClean="0"/>
              <a:t>α</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smtClean="0"/>
              <a:t>sōtēria</a:t>
            </a:r>
            <a:r>
              <a:rPr lang="en-US" sz="4800" baseline="30000" dirty="0" smtClean="0"/>
              <a:t>)</a:t>
            </a:r>
            <a:endParaRPr lang="en-US" baseline="30000" dirty="0"/>
          </a:p>
          <a:p>
            <a:pPr marL="0" indent="0">
              <a:buNone/>
            </a:pPr>
            <a:endParaRPr lang="en-US" baseline="30000" dirty="0" smtClean="0"/>
          </a:p>
          <a:p>
            <a:pPr marL="0" indent="0">
              <a:buNone/>
            </a:pPr>
            <a:r>
              <a:rPr lang="en-US" baseline="30000" dirty="0" smtClean="0"/>
              <a:t>16</a:t>
            </a:r>
            <a:r>
              <a:rPr lang="en-US" dirty="0" smtClean="0"/>
              <a:t> </a:t>
            </a:r>
            <a:r>
              <a:rPr lang="en-US" dirty="0"/>
              <a:t>I am not ashamed of the gospel, because it is the power of God for the salvation of everyone who believes: first for the Jew, then for the Gentile. </a:t>
            </a:r>
          </a:p>
          <a:p>
            <a:pPr marL="0" indent="0">
              <a:buNone/>
            </a:pPr>
            <a:endParaRPr lang="en-US" dirty="0"/>
          </a:p>
        </p:txBody>
      </p:sp>
      <p:sp>
        <p:nvSpPr>
          <p:cNvPr id="4" name="Oval 3"/>
          <p:cNvSpPr/>
          <p:nvPr/>
        </p:nvSpPr>
        <p:spPr>
          <a:xfrm>
            <a:off x="2965391" y="2153540"/>
            <a:ext cx="2315910" cy="146987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25825" y="4537817"/>
            <a:ext cx="1546788" cy="4443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5"/>
          </p:cNvCxnSpPr>
          <p:nvPr/>
        </p:nvCxnSpPr>
        <p:spPr>
          <a:xfrm flipH="1" flipV="1">
            <a:off x="4942144" y="3408158"/>
            <a:ext cx="557075" cy="112965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95609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4:12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n-US" dirty="0"/>
              <a:t>	</a:t>
            </a:r>
            <a:r>
              <a:rPr lang="el-GR" dirty="0" smtClean="0"/>
              <a:t>σωτηρία</a:t>
            </a:r>
            <a:endParaRPr lang="en-US" dirty="0"/>
          </a:p>
          <a:p>
            <a:pPr marL="0" indent="0">
              <a:buNone/>
            </a:pPr>
            <a:r>
              <a:rPr lang="en-US" dirty="0"/>
              <a:t>		(</a:t>
            </a:r>
            <a:r>
              <a:rPr lang="en-US" dirty="0" err="1" smtClean="0"/>
              <a:t>sōtēria</a:t>
            </a:r>
            <a:r>
              <a:rPr lang="en-US" dirty="0" smtClean="0"/>
              <a:t>)</a:t>
            </a:r>
            <a:endParaRPr lang="en-US" dirty="0"/>
          </a:p>
          <a:p>
            <a:pPr marL="0" indent="0">
              <a:buNone/>
            </a:pPr>
            <a:endParaRPr lang="en-US" baseline="30000" dirty="0"/>
          </a:p>
          <a:p>
            <a:pPr marL="0" indent="0">
              <a:buNone/>
            </a:pPr>
            <a:endParaRPr lang="en-US" baseline="30000" dirty="0"/>
          </a:p>
          <a:p>
            <a:pPr marL="0" indent="0">
              <a:buNone/>
            </a:pPr>
            <a:r>
              <a:rPr lang="en-US" baseline="30000" dirty="0" smtClean="0"/>
              <a:t>12 </a:t>
            </a:r>
            <a:r>
              <a:rPr lang="en-US" dirty="0"/>
              <a:t>Salvation is found in no one else, for there is no other name under heaven given to men by which we must be saved.” </a:t>
            </a:r>
          </a:p>
        </p:txBody>
      </p:sp>
      <p:sp>
        <p:nvSpPr>
          <p:cNvPr id="4" name="Oval 3"/>
          <p:cNvSpPr/>
          <p:nvPr/>
        </p:nvSpPr>
        <p:spPr>
          <a:xfrm>
            <a:off x="2025354" y="1948441"/>
            <a:ext cx="2315910" cy="146987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846034" y="4042161"/>
            <a:ext cx="1572426" cy="4443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1632247" y="3203059"/>
            <a:ext cx="732264" cy="83910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92220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πᾶς</a:t>
            </a:r>
            <a:endParaRPr lang="en-US" sz="4800" baseline="30000" dirty="0" smtClean="0"/>
          </a:p>
          <a:p>
            <a:pPr marL="0" indent="0">
              <a:buNone/>
            </a:pPr>
            <a:r>
              <a:rPr lang="en-US" sz="4800" baseline="30000" dirty="0"/>
              <a:t>	</a:t>
            </a:r>
            <a:r>
              <a:rPr lang="en-US" sz="4800" baseline="30000" dirty="0" smtClean="0"/>
              <a:t>				(pas)</a:t>
            </a:r>
          </a:p>
          <a:p>
            <a:pPr marL="0" indent="0">
              <a:buNone/>
            </a:pPr>
            <a:endParaRPr lang="en-US" baseline="30000" dirty="0" smtClean="0"/>
          </a:p>
          <a:p>
            <a:pPr marL="0" indent="0">
              <a:buNone/>
            </a:pPr>
            <a:r>
              <a:rPr lang="en-US" baseline="30000" dirty="0" smtClean="0"/>
              <a:t>16</a:t>
            </a:r>
            <a:r>
              <a:rPr lang="en-US" dirty="0" smtClean="0"/>
              <a:t> </a:t>
            </a:r>
            <a:r>
              <a:rPr lang="en-US" dirty="0"/>
              <a:t>I am not ashamed of the gospel, because it is the power of God for the salvation of everyone who believes: first for the Jew, then for the Gentile. </a:t>
            </a:r>
          </a:p>
          <a:p>
            <a:pPr marL="0" indent="0">
              <a:buNone/>
            </a:pPr>
            <a:endParaRPr lang="en-US" dirty="0"/>
          </a:p>
        </p:txBody>
      </p:sp>
      <p:sp>
        <p:nvSpPr>
          <p:cNvPr id="4" name="Oval 3"/>
          <p:cNvSpPr/>
          <p:nvPr/>
        </p:nvSpPr>
        <p:spPr>
          <a:xfrm>
            <a:off x="4529271" y="2153540"/>
            <a:ext cx="1820254" cy="14955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725540" y="4614729"/>
            <a:ext cx="1615155" cy="3760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5"/>
          </p:cNvCxnSpPr>
          <p:nvPr/>
        </p:nvCxnSpPr>
        <p:spPr>
          <a:xfrm flipH="1" flipV="1">
            <a:off x="6082955" y="3430041"/>
            <a:ext cx="1450163" cy="118468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84892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933" y="768733"/>
            <a:ext cx="3094594" cy="206906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4489" y="3594538"/>
            <a:ext cx="2339866" cy="2339866"/>
          </a:xfrm>
          <a:prstGeom prst="rect">
            <a:avLst/>
          </a:prstGeom>
        </p:spPr>
      </p:pic>
      <p:sp>
        <p:nvSpPr>
          <p:cNvPr id="4" name="TextBox 3"/>
          <p:cNvSpPr txBox="1"/>
          <p:nvPr/>
        </p:nvSpPr>
        <p:spPr>
          <a:xfrm>
            <a:off x="3510456" y="2648607"/>
            <a:ext cx="2312276" cy="1107996"/>
          </a:xfrm>
          <a:prstGeom prst="rect">
            <a:avLst/>
          </a:prstGeom>
          <a:noFill/>
        </p:spPr>
        <p:txBody>
          <a:bodyPr wrap="square" rtlCol="0">
            <a:spAutoFit/>
          </a:bodyPr>
          <a:lstStyle/>
          <a:p>
            <a:r>
              <a:rPr lang="en-US" sz="6600" dirty="0" smtClean="0"/>
              <a:t>- OR -</a:t>
            </a:r>
            <a:endParaRPr lang="en-US" sz="6600" dirty="0"/>
          </a:p>
        </p:txBody>
      </p:sp>
    </p:spTree>
    <p:extLst>
      <p:ext uri="{BB962C8B-B14F-4D97-AF65-F5344CB8AC3E}">
        <p14:creationId xmlns:p14="http://schemas.microsoft.com/office/powerpoint/2010/main" val="15822400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5:12</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a:t>					</a:t>
            </a:r>
            <a:r>
              <a:rPr lang="el-GR" dirty="0"/>
              <a:t>πᾶς</a:t>
            </a:r>
            <a:endParaRPr lang="en-US" dirty="0"/>
          </a:p>
          <a:p>
            <a:pPr marL="0" indent="0">
              <a:buNone/>
            </a:pPr>
            <a:r>
              <a:rPr lang="en-US" dirty="0"/>
              <a:t>					(pas)</a:t>
            </a:r>
          </a:p>
          <a:p>
            <a:pPr marL="0" indent="0">
              <a:buNone/>
            </a:pPr>
            <a:endParaRPr lang="en-US" baseline="30000" dirty="0"/>
          </a:p>
          <a:p>
            <a:pPr marL="0" indent="0">
              <a:buNone/>
            </a:pPr>
            <a:endParaRPr lang="en-US" baseline="30000" dirty="0" smtClean="0"/>
          </a:p>
          <a:p>
            <a:pPr marL="0" indent="0">
              <a:buNone/>
            </a:pPr>
            <a:r>
              <a:rPr lang="en-US" baseline="30000" dirty="0" smtClean="0"/>
              <a:t>12 </a:t>
            </a:r>
            <a:r>
              <a:rPr lang="en-US" dirty="0"/>
              <a:t>Therefore, just as sin entered the world through one man, and death through sin, and in this way death came to all men, because all </a:t>
            </a:r>
            <a:r>
              <a:rPr lang="en-US" dirty="0" smtClean="0"/>
              <a:t>sinned</a:t>
            </a:r>
            <a:endParaRPr lang="en-US" dirty="0"/>
          </a:p>
        </p:txBody>
      </p:sp>
      <p:sp>
        <p:nvSpPr>
          <p:cNvPr id="4" name="Oval 3"/>
          <p:cNvSpPr/>
          <p:nvPr/>
        </p:nvSpPr>
        <p:spPr>
          <a:xfrm>
            <a:off x="4554908" y="1991170"/>
            <a:ext cx="1820254" cy="14955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426721" y="4845465"/>
            <a:ext cx="461473" cy="4187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7279592" y="4852586"/>
            <a:ext cx="461473" cy="4187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4" idx="5"/>
          </p:cNvCxnSpPr>
          <p:nvPr/>
        </p:nvCxnSpPr>
        <p:spPr>
          <a:xfrm flipH="1" flipV="1">
            <a:off x="6108592" y="3267671"/>
            <a:ext cx="1401737" cy="1584915"/>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6" idx="0"/>
            <a:endCxn id="4" idx="4"/>
          </p:cNvCxnSpPr>
          <p:nvPr/>
        </p:nvCxnSpPr>
        <p:spPr>
          <a:xfrm flipV="1">
            <a:off x="4657458" y="3486684"/>
            <a:ext cx="807577" cy="135878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59206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πιστεύω</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pisteuō</a:t>
            </a:r>
            <a:r>
              <a:rPr lang="en-US" sz="4800" baseline="30000" dirty="0" smtClean="0"/>
              <a:t>)</a:t>
            </a:r>
            <a:endParaRPr lang="en-US" baseline="30000" dirty="0"/>
          </a:p>
          <a:p>
            <a:pPr marL="0" indent="0">
              <a:buNone/>
            </a:pPr>
            <a:endParaRPr lang="en-US" baseline="30000" dirty="0" smtClean="0"/>
          </a:p>
          <a:p>
            <a:pPr marL="0" indent="0">
              <a:buNone/>
            </a:pPr>
            <a:r>
              <a:rPr lang="en-US" baseline="30000" dirty="0" smtClean="0"/>
              <a:t>16</a:t>
            </a:r>
            <a:r>
              <a:rPr lang="en-US" dirty="0" smtClean="0"/>
              <a:t> </a:t>
            </a:r>
            <a:r>
              <a:rPr lang="en-US" dirty="0"/>
              <a:t>I am not ashamed of the gospel, because it is the power of God for the salvation of everyone who believes: first for the Jew, then for the Gentile. </a:t>
            </a:r>
          </a:p>
          <a:p>
            <a:pPr marL="0" indent="0">
              <a:buNone/>
            </a:pPr>
            <a:endParaRPr lang="en-US" dirty="0"/>
          </a:p>
        </p:txBody>
      </p:sp>
      <p:sp>
        <p:nvSpPr>
          <p:cNvPr id="4" name="Oval 3"/>
          <p:cNvSpPr/>
          <p:nvPr/>
        </p:nvSpPr>
        <p:spPr>
          <a:xfrm>
            <a:off x="2743201" y="2068082"/>
            <a:ext cx="2555192" cy="164079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290415" y="5050564"/>
            <a:ext cx="1452785" cy="4443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2016808" y="3468586"/>
            <a:ext cx="1100592" cy="158197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84892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3:22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dirty="0"/>
              <a:t>		</a:t>
            </a:r>
            <a:r>
              <a:rPr lang="en-US" dirty="0" smtClean="0"/>
              <a:t>		</a:t>
            </a:r>
            <a:r>
              <a:rPr lang="en-US" dirty="0"/>
              <a:t>	</a:t>
            </a:r>
            <a:r>
              <a:rPr lang="el-GR" dirty="0"/>
              <a:t>πιστεύω</a:t>
            </a:r>
            <a:endParaRPr lang="en-US" dirty="0"/>
          </a:p>
          <a:p>
            <a:pPr marL="0" indent="0">
              <a:buNone/>
            </a:pPr>
            <a:r>
              <a:rPr lang="en-US" dirty="0"/>
              <a:t>	</a:t>
            </a:r>
            <a:r>
              <a:rPr lang="en-US" dirty="0" smtClean="0"/>
              <a:t>		</a:t>
            </a:r>
            <a:r>
              <a:rPr lang="en-US" dirty="0"/>
              <a:t>		(</a:t>
            </a:r>
            <a:r>
              <a:rPr lang="en-US" dirty="0" err="1"/>
              <a:t>pisteuō</a:t>
            </a:r>
            <a:r>
              <a:rPr lang="en-US" dirty="0"/>
              <a:t>)</a:t>
            </a:r>
          </a:p>
          <a:p>
            <a:pPr marL="0" indent="0">
              <a:buNone/>
            </a:pPr>
            <a:endParaRPr lang="en-US" baseline="30000" dirty="0"/>
          </a:p>
          <a:p>
            <a:pPr marL="0" indent="0">
              <a:buNone/>
            </a:pPr>
            <a:r>
              <a:rPr lang="en-US" baseline="30000" dirty="0" smtClean="0"/>
              <a:t>22 </a:t>
            </a:r>
            <a:r>
              <a:rPr lang="en-US" dirty="0"/>
              <a:t>But the Scripture declares that the whole world is a prisoner of sin, so that what was promised, being given through faith in Jesus Christ, might be given to those who believe.</a:t>
            </a:r>
            <a:r>
              <a:rPr lang="en-US" baseline="30000" dirty="0"/>
              <a:t> </a:t>
            </a:r>
          </a:p>
        </p:txBody>
      </p:sp>
      <p:sp>
        <p:nvSpPr>
          <p:cNvPr id="4" name="Oval 3"/>
          <p:cNvSpPr/>
          <p:nvPr/>
        </p:nvSpPr>
        <p:spPr>
          <a:xfrm>
            <a:off x="4529272" y="1837346"/>
            <a:ext cx="2555192" cy="164079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443529" y="5127477"/>
            <a:ext cx="1358781" cy="4358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806868" y="3478139"/>
            <a:ext cx="1316052" cy="164933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18698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πρῶτος</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prōtos</a:t>
            </a:r>
            <a:r>
              <a:rPr lang="en-US" sz="4800" baseline="30000" dirty="0" smtClean="0"/>
              <a:t>)</a:t>
            </a:r>
            <a:endParaRPr lang="en-US" baseline="30000" dirty="0"/>
          </a:p>
          <a:p>
            <a:pPr marL="0" indent="0">
              <a:buNone/>
            </a:pPr>
            <a:endParaRPr lang="en-US" baseline="30000" dirty="0" smtClean="0"/>
          </a:p>
          <a:p>
            <a:pPr marL="0" indent="0">
              <a:buNone/>
            </a:pPr>
            <a:r>
              <a:rPr lang="en-US" baseline="30000" dirty="0" smtClean="0"/>
              <a:t>16</a:t>
            </a:r>
            <a:r>
              <a:rPr lang="en-US" dirty="0" smtClean="0"/>
              <a:t> </a:t>
            </a:r>
            <a:r>
              <a:rPr lang="en-US" dirty="0"/>
              <a:t>I am not ashamed of the gospel, because it is the power of God for the salvation of everyone who believes: first for the Jew, then for the Gentile. </a:t>
            </a:r>
          </a:p>
          <a:p>
            <a:pPr marL="0" indent="0">
              <a:buNone/>
            </a:pPr>
            <a:endParaRPr lang="en-US" dirty="0"/>
          </a:p>
        </p:txBody>
      </p:sp>
      <p:sp>
        <p:nvSpPr>
          <p:cNvPr id="4" name="Oval 3"/>
          <p:cNvSpPr/>
          <p:nvPr/>
        </p:nvSpPr>
        <p:spPr>
          <a:xfrm>
            <a:off x="3725966" y="2179178"/>
            <a:ext cx="2187724" cy="14698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837204" y="4990744"/>
            <a:ext cx="760575" cy="52129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3217492" y="3433796"/>
            <a:ext cx="828859" cy="155694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52284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2:13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smtClean="0"/>
          </a:p>
          <a:p>
            <a:pPr marL="0" indent="0">
              <a:buNone/>
            </a:pPr>
            <a:r>
              <a:rPr lang="en-US" baseline="30000" dirty="0"/>
              <a:t>				</a:t>
            </a:r>
            <a:r>
              <a:rPr lang="el-GR" dirty="0"/>
              <a:t>πρῶτος</a:t>
            </a:r>
            <a:endParaRPr lang="en-US" dirty="0"/>
          </a:p>
          <a:p>
            <a:pPr marL="0" indent="0">
              <a:buNone/>
            </a:pPr>
            <a:r>
              <a:rPr lang="en-US" dirty="0"/>
              <a:t>				(</a:t>
            </a:r>
            <a:r>
              <a:rPr lang="en-US" dirty="0" err="1"/>
              <a:t>prōtos</a:t>
            </a:r>
            <a:r>
              <a:rPr lang="en-US" dirty="0"/>
              <a:t>)</a:t>
            </a:r>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13 </a:t>
            </a:r>
            <a:r>
              <a:rPr lang="en-US" dirty="0"/>
              <a:t>For Adam was formed first, then </a:t>
            </a:r>
            <a:r>
              <a:rPr lang="en-US" dirty="0" smtClean="0"/>
              <a:t>Eve.</a:t>
            </a:r>
            <a:endParaRPr lang="en-US" dirty="0"/>
          </a:p>
        </p:txBody>
      </p:sp>
      <p:sp>
        <p:nvSpPr>
          <p:cNvPr id="4" name="Oval 3"/>
          <p:cNvSpPr/>
          <p:nvPr/>
        </p:nvSpPr>
        <p:spPr>
          <a:xfrm>
            <a:off x="3717420" y="2307365"/>
            <a:ext cx="2187724" cy="14698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54908" y="4836920"/>
            <a:ext cx="752030" cy="4358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4811282" y="3777241"/>
            <a:ext cx="119641" cy="105967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0334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Ἰουδαῖος</a:t>
            </a:r>
            <a:endParaRPr lang="en-US" sz="4800" baseline="30000" dirty="0" smtClean="0"/>
          </a:p>
          <a:p>
            <a:pPr marL="0" indent="0">
              <a:buNone/>
            </a:pPr>
            <a:r>
              <a:rPr lang="en-US" sz="4800" baseline="30000" dirty="0"/>
              <a:t>	</a:t>
            </a:r>
            <a:r>
              <a:rPr lang="en-US" sz="4800" baseline="30000" dirty="0" smtClean="0"/>
              <a:t>		(</a:t>
            </a:r>
            <a:r>
              <a:rPr lang="en-US" sz="4800" baseline="30000" dirty="0" err="1" smtClean="0"/>
              <a:t>Joudaios</a:t>
            </a:r>
            <a:r>
              <a:rPr lang="en-US" sz="4800" baseline="30000" dirty="0" smtClean="0"/>
              <a:t>)</a:t>
            </a:r>
            <a:endParaRPr lang="en-US" baseline="30000" dirty="0"/>
          </a:p>
          <a:p>
            <a:pPr marL="0" indent="0">
              <a:buNone/>
            </a:pPr>
            <a:endParaRPr lang="en-US" baseline="30000" dirty="0" smtClean="0"/>
          </a:p>
          <a:p>
            <a:pPr marL="0" indent="0">
              <a:buNone/>
            </a:pPr>
            <a:r>
              <a:rPr lang="en-US" baseline="30000" dirty="0" smtClean="0"/>
              <a:t>16</a:t>
            </a:r>
            <a:r>
              <a:rPr lang="en-US" dirty="0" smtClean="0"/>
              <a:t> </a:t>
            </a:r>
            <a:r>
              <a:rPr lang="en-US" dirty="0"/>
              <a:t>I am not ashamed of the gospel, because it is the power of God for the salvation of everyone who believes: first for the Jew, then for the Gentile. </a:t>
            </a:r>
          </a:p>
          <a:p>
            <a:pPr marL="0" indent="0">
              <a:buNone/>
            </a:pPr>
            <a:endParaRPr lang="en-US" dirty="0"/>
          </a:p>
        </p:txBody>
      </p:sp>
      <p:sp>
        <p:nvSpPr>
          <p:cNvPr id="4" name="Oval 3"/>
          <p:cNvSpPr/>
          <p:nvPr/>
        </p:nvSpPr>
        <p:spPr>
          <a:xfrm>
            <a:off x="2820112" y="2042445"/>
            <a:ext cx="2572284" cy="15980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768553" y="5016381"/>
            <a:ext cx="743484" cy="4956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4106254" y="3640509"/>
            <a:ext cx="1034041" cy="137587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84892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4:9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dirty="0"/>
              <a:t>			</a:t>
            </a:r>
            <a:r>
              <a:rPr lang="el-GR" dirty="0"/>
              <a:t>Ἰουδαῖος</a:t>
            </a:r>
            <a:endParaRPr lang="en-US" dirty="0"/>
          </a:p>
          <a:p>
            <a:pPr marL="0" indent="0">
              <a:buNone/>
            </a:pPr>
            <a:r>
              <a:rPr lang="en-US" dirty="0"/>
              <a:t>			(</a:t>
            </a:r>
            <a:r>
              <a:rPr lang="en-US" dirty="0" err="1"/>
              <a:t>Joudaios</a:t>
            </a:r>
            <a:r>
              <a:rPr lang="en-US" dirty="0"/>
              <a:t>)</a:t>
            </a:r>
          </a:p>
          <a:p>
            <a:pPr marL="0" indent="0">
              <a:buNone/>
            </a:pPr>
            <a:endParaRPr lang="en-US" baseline="30000" dirty="0"/>
          </a:p>
          <a:p>
            <a:pPr marL="0" indent="0">
              <a:buNone/>
            </a:pPr>
            <a:r>
              <a:rPr lang="en-US" baseline="30000" dirty="0" smtClean="0"/>
              <a:t>9 </a:t>
            </a:r>
            <a:r>
              <a:rPr lang="en-US" dirty="0"/>
              <a:t>The Samaritan woman said to him, “You are a Jew and I am a Samaritan woman. How can you ask me for a drink?” (For Jews do not associate with Samaritans.) </a:t>
            </a:r>
          </a:p>
        </p:txBody>
      </p:sp>
      <p:sp>
        <p:nvSpPr>
          <p:cNvPr id="4" name="Oval 3"/>
          <p:cNvSpPr/>
          <p:nvPr/>
        </p:nvSpPr>
        <p:spPr>
          <a:xfrm>
            <a:off x="2794474" y="1871529"/>
            <a:ext cx="2572284" cy="15980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10198" y="4110527"/>
            <a:ext cx="837488" cy="5640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7"/>
            <a:endCxn id="4" idx="3"/>
          </p:cNvCxnSpPr>
          <p:nvPr/>
        </p:nvCxnSpPr>
        <p:spPr>
          <a:xfrm flipV="1">
            <a:off x="1125039" y="3235562"/>
            <a:ext cx="2046137" cy="95756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83589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Ἕλλην</a:t>
            </a:r>
            <a:endParaRPr lang="en-US" sz="4800" baseline="30000" dirty="0" smtClean="0"/>
          </a:p>
          <a:p>
            <a:pPr marL="0" indent="0">
              <a:buNone/>
            </a:pPr>
            <a:r>
              <a:rPr lang="en-US" sz="4800" baseline="30000" dirty="0"/>
              <a:t>	</a:t>
            </a:r>
            <a:r>
              <a:rPr lang="en-US" sz="4800" baseline="30000" dirty="0" smtClean="0"/>
              <a:t>	</a:t>
            </a:r>
            <a:r>
              <a:rPr lang="en-US" sz="4800" baseline="30000" dirty="0"/>
              <a:t>	</a:t>
            </a:r>
            <a:r>
              <a:rPr lang="en-US" sz="4800" baseline="30000" dirty="0" smtClean="0"/>
              <a:t>(</a:t>
            </a:r>
            <a:r>
              <a:rPr lang="en-US" sz="4800" baseline="30000" dirty="0" err="1" smtClean="0"/>
              <a:t>Hellēn</a:t>
            </a:r>
            <a:r>
              <a:rPr lang="en-US" sz="4800" baseline="30000" dirty="0" smtClean="0"/>
              <a:t>)</a:t>
            </a:r>
            <a:endParaRPr lang="en-US" baseline="30000" dirty="0"/>
          </a:p>
          <a:p>
            <a:pPr marL="0" indent="0">
              <a:buNone/>
            </a:pPr>
            <a:endParaRPr lang="en-US" baseline="30000" dirty="0" smtClean="0"/>
          </a:p>
          <a:p>
            <a:pPr marL="0" indent="0">
              <a:buNone/>
            </a:pPr>
            <a:r>
              <a:rPr lang="en-US" baseline="30000" dirty="0" smtClean="0"/>
              <a:t>16</a:t>
            </a:r>
            <a:r>
              <a:rPr lang="en-US" dirty="0" smtClean="0"/>
              <a:t> </a:t>
            </a:r>
            <a:r>
              <a:rPr lang="en-US" dirty="0"/>
              <a:t>I am not ashamed of the gospel, because it is the power of God for the salvation of everyone who believes: first for the Jew, then for the Gentile. </a:t>
            </a:r>
          </a:p>
          <a:p>
            <a:pPr marL="0" indent="0">
              <a:buNone/>
            </a:pPr>
            <a:endParaRPr lang="en-US" dirty="0"/>
          </a:p>
        </p:txBody>
      </p:sp>
      <p:sp>
        <p:nvSpPr>
          <p:cNvPr id="4" name="Oval 3"/>
          <p:cNvSpPr/>
          <p:nvPr/>
        </p:nvSpPr>
        <p:spPr>
          <a:xfrm>
            <a:off x="2922662" y="2068082"/>
            <a:ext cx="1956987" cy="155533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01652" y="5443671"/>
            <a:ext cx="1538243" cy="6067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7"/>
            <a:endCxn id="4" idx="3"/>
          </p:cNvCxnSpPr>
          <p:nvPr/>
        </p:nvCxnSpPr>
        <p:spPr>
          <a:xfrm flipV="1">
            <a:off x="1714625" y="3395643"/>
            <a:ext cx="1494631" cy="213688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84892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1:22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dirty="0" smtClean="0"/>
          </a:p>
          <a:p>
            <a:pPr marL="0" indent="0">
              <a:buNone/>
            </a:pPr>
            <a:r>
              <a:rPr lang="en-US" dirty="0" smtClean="0"/>
              <a:t>			</a:t>
            </a:r>
            <a:r>
              <a:rPr lang="en-US" dirty="0"/>
              <a:t>			</a:t>
            </a:r>
            <a:r>
              <a:rPr lang="el-GR" dirty="0"/>
              <a:t>Ἕλλην</a:t>
            </a:r>
            <a:endParaRPr lang="en-US" dirty="0"/>
          </a:p>
          <a:p>
            <a:pPr marL="0" indent="0">
              <a:buNone/>
            </a:pPr>
            <a:r>
              <a:rPr lang="en-US" dirty="0" smtClean="0"/>
              <a:t>			</a:t>
            </a:r>
            <a:r>
              <a:rPr lang="en-US" dirty="0"/>
              <a:t>			(</a:t>
            </a:r>
            <a:r>
              <a:rPr lang="en-US" dirty="0" err="1"/>
              <a:t>Hellēn</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22 </a:t>
            </a:r>
            <a:r>
              <a:rPr lang="en-US" dirty="0"/>
              <a:t>Jews demand miraculous signs and Greeks look for wisdom</a:t>
            </a:r>
            <a:r>
              <a:rPr lang="en-US" dirty="0" smtClean="0"/>
              <a:t>,</a:t>
            </a:r>
            <a:endParaRPr lang="en-US" dirty="0"/>
          </a:p>
        </p:txBody>
      </p:sp>
      <p:sp>
        <p:nvSpPr>
          <p:cNvPr id="4" name="Oval 3"/>
          <p:cNvSpPr/>
          <p:nvPr/>
        </p:nvSpPr>
        <p:spPr>
          <a:xfrm>
            <a:off x="5631678" y="2478280"/>
            <a:ext cx="1956987" cy="155533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708449" y="4648912"/>
            <a:ext cx="1213502" cy="45292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6610172" y="4033615"/>
            <a:ext cx="705028" cy="61529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26367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21:25</a:t>
            </a:r>
            <a:endParaRPr lang="en-US" dirty="0"/>
          </a:p>
        </p:txBody>
      </p:sp>
      <p:sp>
        <p:nvSpPr>
          <p:cNvPr id="3" name="Content Placeholder 2"/>
          <p:cNvSpPr>
            <a:spLocks noGrp="1"/>
          </p:cNvSpPr>
          <p:nvPr>
            <p:ph idx="1"/>
          </p:nvPr>
        </p:nvSpPr>
        <p:spPr/>
        <p:txBody>
          <a:bodyPr/>
          <a:lstStyle/>
          <a:p>
            <a:pPr marL="0" indent="0">
              <a:buNone/>
            </a:pPr>
            <a:r>
              <a:rPr lang="en-US" baseline="30000" dirty="0" smtClean="0"/>
              <a:t>		</a:t>
            </a:r>
            <a:r>
              <a:rPr lang="el-GR" dirty="0" smtClean="0"/>
              <a:t>ἔθνος</a:t>
            </a:r>
            <a:endParaRPr lang="en-US" dirty="0" smtClean="0"/>
          </a:p>
          <a:p>
            <a:pPr marL="0" indent="0">
              <a:buNone/>
            </a:pPr>
            <a:r>
              <a:rPr lang="en-US" baseline="30000" dirty="0"/>
              <a:t>	 </a:t>
            </a:r>
            <a:r>
              <a:rPr lang="en-US" dirty="0" smtClean="0"/>
              <a:t>       (ethnos)</a:t>
            </a:r>
            <a:endParaRPr lang="en-US" dirty="0"/>
          </a:p>
          <a:p>
            <a:pPr marL="0" indent="0">
              <a:buNone/>
            </a:pPr>
            <a:endParaRPr lang="en-US" baseline="30000" dirty="0" smtClean="0"/>
          </a:p>
          <a:p>
            <a:pPr marL="0" indent="0">
              <a:buNone/>
            </a:pPr>
            <a:r>
              <a:rPr lang="en-US" baseline="30000" dirty="0" smtClean="0"/>
              <a:t>25 </a:t>
            </a:r>
            <a:r>
              <a:rPr lang="en-US" dirty="0"/>
              <a:t>As for the Gentile believers, we have written to them our decision that they should abstain from food sacrificed to idols, from blood, from the meat of strangled animals and from sexual immorality.” </a:t>
            </a:r>
          </a:p>
        </p:txBody>
      </p:sp>
      <p:sp>
        <p:nvSpPr>
          <p:cNvPr id="4" name="Oval 3"/>
          <p:cNvSpPr/>
          <p:nvPr/>
        </p:nvSpPr>
        <p:spPr>
          <a:xfrm>
            <a:off x="1931349" y="1521152"/>
            <a:ext cx="1854438" cy="141860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521009" y="3238856"/>
            <a:ext cx="1307507" cy="4614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2858568" y="2939754"/>
            <a:ext cx="316195" cy="29910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59557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“Trespasses” vs. “Debts” – 1/6</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endParaRPr lang="el-GR" sz="4100" dirty="0" smtClean="0"/>
          </a:p>
          <a:p>
            <a:pPr marL="0" indent="0">
              <a:buNone/>
            </a:pPr>
            <a:r>
              <a:rPr lang="en-US" sz="4100" dirty="0" smtClean="0"/>
              <a:t>In Matthew’s version of the Lord’s prayer, we find the word “</a:t>
            </a:r>
            <a:r>
              <a:rPr lang="en-US" sz="4100" dirty="0" smtClean="0">
                <a:solidFill>
                  <a:schemeClr val="accent6">
                    <a:lumMod val="75000"/>
                  </a:schemeClr>
                </a:solidFill>
              </a:rPr>
              <a:t>debts</a:t>
            </a:r>
            <a:r>
              <a:rPr lang="en-US" sz="4100" dirty="0" smtClean="0"/>
              <a:t>” in Matthew 6:12. </a:t>
            </a:r>
          </a:p>
          <a:p>
            <a:endParaRPr lang="en-US" sz="4100" dirty="0"/>
          </a:p>
          <a:p>
            <a:pPr marL="0" indent="0">
              <a:buNone/>
            </a:pPr>
            <a:r>
              <a:rPr lang="en-US" sz="4100" baseline="30000" dirty="0" smtClean="0"/>
              <a:t>12</a:t>
            </a:r>
            <a:r>
              <a:rPr lang="en-US" sz="4100" dirty="0" smtClean="0"/>
              <a:t> Forgive </a:t>
            </a:r>
            <a:r>
              <a:rPr lang="en-US" sz="4100" dirty="0"/>
              <a:t>us our </a:t>
            </a:r>
            <a:r>
              <a:rPr lang="en-US" sz="4100" dirty="0">
                <a:solidFill>
                  <a:schemeClr val="accent6">
                    <a:lumMod val="75000"/>
                  </a:schemeClr>
                </a:solidFill>
              </a:rPr>
              <a:t>debts</a:t>
            </a:r>
            <a:r>
              <a:rPr lang="en-US" sz="4100" dirty="0" smtClean="0"/>
              <a:t>, as </a:t>
            </a:r>
            <a:r>
              <a:rPr lang="en-US" sz="4100" dirty="0"/>
              <a:t>we also have forgiven our </a:t>
            </a:r>
            <a:r>
              <a:rPr lang="en-US" sz="4100" dirty="0">
                <a:solidFill>
                  <a:schemeClr val="accent6">
                    <a:lumMod val="75000"/>
                  </a:schemeClr>
                </a:solidFill>
              </a:rPr>
              <a:t>debtors</a:t>
            </a:r>
            <a:r>
              <a:rPr lang="en-US" sz="4100" dirty="0" smtClean="0"/>
              <a:t>. (</a:t>
            </a:r>
            <a:r>
              <a:rPr lang="en-US" sz="4100" dirty="0" smtClean="0">
                <a:solidFill>
                  <a:schemeClr val="accent5">
                    <a:lumMod val="75000"/>
                  </a:schemeClr>
                </a:solidFill>
              </a:rPr>
              <a:t>NIV</a:t>
            </a:r>
            <a:r>
              <a:rPr lang="en-US" sz="4100" dirty="0" smtClean="0"/>
              <a:t>).</a:t>
            </a:r>
          </a:p>
          <a:p>
            <a:pPr marL="0" indent="0">
              <a:buNone/>
            </a:pPr>
            <a:endParaRPr lang="en-US" sz="4100" dirty="0" smtClean="0"/>
          </a:p>
          <a:p>
            <a:pPr marL="0" indent="0">
              <a:buNone/>
            </a:pPr>
            <a:r>
              <a:rPr lang="en-US" sz="4100" baseline="30000" dirty="0" smtClean="0"/>
              <a:t>12</a:t>
            </a:r>
            <a:r>
              <a:rPr lang="en-US" sz="4100" baseline="30000" dirty="0"/>
              <a:t> </a:t>
            </a:r>
            <a:r>
              <a:rPr lang="en-US" sz="4100" dirty="0"/>
              <a:t>And forgive us our </a:t>
            </a:r>
            <a:r>
              <a:rPr lang="en-US" sz="4100" dirty="0">
                <a:solidFill>
                  <a:schemeClr val="accent6">
                    <a:lumMod val="75000"/>
                  </a:schemeClr>
                </a:solidFill>
              </a:rPr>
              <a:t>debts</a:t>
            </a:r>
            <a:r>
              <a:rPr lang="en-US" sz="4100" dirty="0"/>
              <a:t>, as we forgive our </a:t>
            </a:r>
            <a:r>
              <a:rPr lang="en-US" sz="4100" dirty="0">
                <a:solidFill>
                  <a:schemeClr val="accent6">
                    <a:lumMod val="75000"/>
                  </a:schemeClr>
                </a:solidFill>
              </a:rPr>
              <a:t>debtors</a:t>
            </a:r>
            <a:r>
              <a:rPr lang="en-US" sz="4100" dirty="0" smtClean="0"/>
              <a:t>. (</a:t>
            </a:r>
            <a:r>
              <a:rPr lang="en-US" sz="4100" dirty="0" smtClean="0">
                <a:solidFill>
                  <a:schemeClr val="accent5">
                    <a:lumMod val="75000"/>
                  </a:schemeClr>
                </a:solidFill>
              </a:rPr>
              <a:t>KJV</a:t>
            </a:r>
            <a:r>
              <a:rPr lang="en-US" sz="4100" dirty="0" smtClean="0"/>
              <a:t>).</a:t>
            </a:r>
            <a:endParaRPr lang="en-US" sz="4100" dirty="0"/>
          </a:p>
          <a:p>
            <a:pPr marL="0" indent="0">
              <a:buNone/>
            </a:pPr>
            <a:r>
              <a:rPr lang="en-US" dirty="0" smtClean="0"/>
              <a:t> </a:t>
            </a:r>
            <a:endParaRPr lang="en-US" dirty="0"/>
          </a:p>
        </p:txBody>
      </p:sp>
    </p:spTree>
    <p:extLst>
      <p:ext uri="{BB962C8B-B14F-4D97-AF65-F5344CB8AC3E}">
        <p14:creationId xmlns:p14="http://schemas.microsoft.com/office/powerpoint/2010/main" val="27653610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1:14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dirty="0"/>
              <a:t>			</a:t>
            </a:r>
            <a:r>
              <a:rPr lang="el-GR" dirty="0"/>
              <a:t>Ἑ</a:t>
            </a:r>
            <a:r>
              <a:rPr lang="el-GR" dirty="0" smtClean="0"/>
              <a:t>́λλην</a:t>
            </a:r>
            <a:r>
              <a:rPr lang="en-US" dirty="0" smtClean="0"/>
              <a:t>		</a:t>
            </a:r>
            <a:r>
              <a:rPr lang="el-GR" dirty="0" smtClean="0"/>
              <a:t>βάρβαρος</a:t>
            </a:r>
            <a:endParaRPr lang="en-US" dirty="0"/>
          </a:p>
          <a:p>
            <a:pPr marL="0" indent="0">
              <a:buNone/>
            </a:pPr>
            <a:r>
              <a:rPr lang="en-US" dirty="0"/>
              <a:t>			(</a:t>
            </a:r>
            <a:r>
              <a:rPr lang="en-US" dirty="0" err="1"/>
              <a:t>Hellēn</a:t>
            </a:r>
            <a:r>
              <a:rPr lang="en-US" dirty="0" smtClean="0"/>
              <a:t>)		(</a:t>
            </a:r>
            <a:r>
              <a:rPr lang="en-US" dirty="0" err="1" smtClean="0"/>
              <a:t>barbaros</a:t>
            </a:r>
            <a:r>
              <a:rPr lang="en-US" dirty="0" smtClean="0"/>
              <a:t>)</a:t>
            </a:r>
            <a:endParaRPr lang="en-US" dirty="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14 </a:t>
            </a:r>
            <a:r>
              <a:rPr lang="en-US" dirty="0"/>
              <a:t>I am obligated both to Greeks and non-Greeks, both to the wise and the foolish</a:t>
            </a:r>
            <a:r>
              <a:rPr lang="en-US" dirty="0" smtClean="0"/>
              <a:t>.</a:t>
            </a:r>
            <a:endParaRPr lang="en-US" dirty="0"/>
          </a:p>
        </p:txBody>
      </p:sp>
      <p:sp>
        <p:nvSpPr>
          <p:cNvPr id="4" name="Oval 3"/>
          <p:cNvSpPr/>
          <p:nvPr/>
        </p:nvSpPr>
        <p:spPr>
          <a:xfrm>
            <a:off x="2922661" y="1905712"/>
            <a:ext cx="1956987" cy="155533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648771" y="1820254"/>
            <a:ext cx="2478280" cy="174334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597637" y="4435267"/>
            <a:ext cx="1222049" cy="4614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6554624" y="4452359"/>
            <a:ext cx="1999716" cy="4443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6" idx="0"/>
            <a:endCxn id="4" idx="4"/>
          </p:cNvCxnSpPr>
          <p:nvPr/>
        </p:nvCxnSpPr>
        <p:spPr>
          <a:xfrm flipH="1" flipV="1">
            <a:off x="3901155" y="3461047"/>
            <a:ext cx="1307507" cy="97422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7" idx="0"/>
            <a:endCxn id="5" idx="4"/>
          </p:cNvCxnSpPr>
          <p:nvPr/>
        </p:nvCxnSpPr>
        <p:spPr>
          <a:xfrm flipH="1" flipV="1">
            <a:off x="6887911" y="3563596"/>
            <a:ext cx="666571" cy="88876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03645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Mark 8:38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38 </a:t>
            </a:r>
            <a:r>
              <a:rPr lang="en-US" dirty="0">
                <a:solidFill>
                  <a:srgbClr val="FF0000"/>
                </a:solidFill>
              </a:rPr>
              <a:t>If anyone is </a:t>
            </a:r>
            <a:r>
              <a:rPr lang="en-US" b="1" dirty="0">
                <a:solidFill>
                  <a:schemeClr val="accent1">
                    <a:lumMod val="75000"/>
                  </a:schemeClr>
                </a:solidFill>
              </a:rPr>
              <a:t>ashamed</a:t>
            </a:r>
            <a:r>
              <a:rPr lang="en-US" dirty="0">
                <a:solidFill>
                  <a:srgbClr val="FF0000"/>
                </a:solidFill>
              </a:rPr>
              <a:t> of me and my words in this adulterous and sinful generation, the Son of Man will be </a:t>
            </a:r>
            <a:r>
              <a:rPr lang="en-US" b="1" dirty="0">
                <a:solidFill>
                  <a:schemeClr val="accent1">
                    <a:lumMod val="75000"/>
                  </a:schemeClr>
                </a:solidFill>
              </a:rPr>
              <a:t>ashamed</a:t>
            </a:r>
            <a:r>
              <a:rPr lang="en-US" dirty="0">
                <a:solidFill>
                  <a:srgbClr val="FF0000"/>
                </a:solidFill>
              </a:rPr>
              <a:t> of him when he comes in his Father’s glory with the holy angels</a:t>
            </a:r>
            <a:r>
              <a:rPr lang="en-US" dirty="0"/>
              <a:t>.”</a:t>
            </a:r>
            <a:r>
              <a:rPr lang="en-US" baseline="30000" dirty="0"/>
              <a:t> </a:t>
            </a:r>
          </a:p>
          <a:p>
            <a:endParaRPr lang="en-US" dirty="0"/>
          </a:p>
        </p:txBody>
      </p:sp>
    </p:spTree>
    <p:extLst>
      <p:ext uri="{BB962C8B-B14F-4D97-AF65-F5344CB8AC3E}">
        <p14:creationId xmlns:p14="http://schemas.microsoft.com/office/powerpoint/2010/main" val="1660334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Timothy 1:12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12 </a:t>
            </a:r>
            <a:r>
              <a:rPr lang="en-US" dirty="0"/>
              <a:t>That is why I am suffering as I am. Yet I am </a:t>
            </a:r>
            <a:r>
              <a:rPr lang="en-US" b="1" dirty="0">
                <a:solidFill>
                  <a:schemeClr val="accent6">
                    <a:lumMod val="75000"/>
                  </a:schemeClr>
                </a:solidFill>
              </a:rPr>
              <a:t>not ashamed</a:t>
            </a:r>
            <a:r>
              <a:rPr lang="en-US" dirty="0"/>
              <a:t>, because I know whom I have believed, and am convinced that he is able to guard what I have entrusted to him for that day. </a:t>
            </a:r>
          </a:p>
          <a:p>
            <a:pPr marL="0" indent="0">
              <a:buNone/>
            </a:pPr>
            <a:endParaRPr lang="en-US" dirty="0"/>
          </a:p>
        </p:txBody>
      </p:sp>
    </p:spTree>
    <p:extLst>
      <p:ext uri="{BB962C8B-B14F-4D97-AF65-F5344CB8AC3E}">
        <p14:creationId xmlns:p14="http://schemas.microsoft.com/office/powerpoint/2010/main" val="33783090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Corinthians 1:18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18 </a:t>
            </a:r>
            <a:r>
              <a:rPr lang="en-US" dirty="0"/>
              <a:t>For the message of the cross is foolishness to those who are perishing, but to us who are being saved it is the </a:t>
            </a:r>
            <a:r>
              <a:rPr lang="en-US" b="1" dirty="0">
                <a:solidFill>
                  <a:schemeClr val="accent6">
                    <a:lumMod val="75000"/>
                  </a:schemeClr>
                </a:solidFill>
              </a:rPr>
              <a:t>power</a:t>
            </a:r>
            <a:r>
              <a:rPr lang="en-US" dirty="0"/>
              <a:t> of God.</a:t>
            </a:r>
          </a:p>
          <a:p>
            <a:endParaRPr lang="en-US" dirty="0"/>
          </a:p>
        </p:txBody>
      </p:sp>
    </p:spTree>
    <p:extLst>
      <p:ext uri="{BB962C8B-B14F-4D97-AF65-F5344CB8AC3E}">
        <p14:creationId xmlns:p14="http://schemas.microsoft.com/office/powerpoint/2010/main" val="26384274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17</a:t>
            </a:r>
            <a:r>
              <a:rPr lang="en-US" dirty="0" smtClean="0"/>
              <a:t> </a:t>
            </a:r>
            <a:r>
              <a:rPr lang="en-US" dirty="0"/>
              <a:t>For in the gospel a righteousness from God is revealed, a righteousness that is by faith from first to last, just as it is written: "The righteous will live by faith."</a:t>
            </a:r>
          </a:p>
          <a:p>
            <a:endParaRPr lang="en-US" dirty="0"/>
          </a:p>
        </p:txBody>
      </p:sp>
    </p:spTree>
    <p:extLst>
      <p:ext uri="{BB962C8B-B14F-4D97-AF65-F5344CB8AC3E}">
        <p14:creationId xmlns:p14="http://schemas.microsoft.com/office/powerpoint/2010/main" val="33609013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3">
            <a:extLst>
              <a:ext uri="{28A0092B-C50C-407E-A947-70E740481C1C}">
                <a14:useLocalDpi xmlns:a14="http://schemas.microsoft.com/office/drawing/2010/main" val="0"/>
              </a:ext>
            </a:extLst>
          </a:blip>
          <a:srcRect t="26" b="26"/>
          <a:stretch>
            <a:fillRect/>
          </a:stretch>
        </p:blipFill>
        <p:spPr>
          <a:xfrm>
            <a:off x="2790825" y="592138"/>
            <a:ext cx="3840163" cy="5629275"/>
          </a:xfrm>
        </p:spPr>
      </p:pic>
    </p:spTree>
    <p:extLst>
      <p:ext uri="{BB962C8B-B14F-4D97-AF65-F5344CB8AC3E}">
        <p14:creationId xmlns:p14="http://schemas.microsoft.com/office/powerpoint/2010/main" val="13397411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sz="4800" baseline="30000" dirty="0" smtClean="0"/>
              <a:t>δικαιοσύνη</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dikaiosunē</a:t>
            </a:r>
            <a:r>
              <a:rPr lang="en-US" sz="4800" baseline="30000" dirty="0"/>
              <a:t>)</a:t>
            </a: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17</a:t>
            </a:r>
            <a:r>
              <a:rPr lang="en-US" dirty="0" smtClean="0"/>
              <a:t> </a:t>
            </a:r>
            <a:r>
              <a:rPr lang="en-US" dirty="0"/>
              <a:t>For in the gospel a righteousness from God is revealed, a righteousness that is by faith from first to last, just as it is written: "The righteous will live by faith."</a:t>
            </a:r>
          </a:p>
          <a:p>
            <a:endParaRPr lang="en-US" dirty="0"/>
          </a:p>
        </p:txBody>
      </p:sp>
      <p:sp>
        <p:nvSpPr>
          <p:cNvPr id="4" name="Oval 3"/>
          <p:cNvSpPr/>
          <p:nvPr/>
        </p:nvSpPr>
        <p:spPr>
          <a:xfrm>
            <a:off x="2820112" y="1922803"/>
            <a:ext cx="3085032" cy="15809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999432" y="4170348"/>
            <a:ext cx="2392822" cy="4700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4362628" y="3503775"/>
            <a:ext cx="833215" cy="66657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479183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3:21-24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smtClean="0"/>
              <a:t>21 </a:t>
            </a:r>
            <a:r>
              <a:rPr lang="en-US" dirty="0"/>
              <a:t>But now a righteousness from God, apart from law, has been made known, to which the Law and the Prophets testify. </a:t>
            </a:r>
            <a:r>
              <a:rPr lang="en-US" baseline="30000" dirty="0"/>
              <a:t>22 </a:t>
            </a:r>
            <a:r>
              <a:rPr lang="en-US" dirty="0"/>
              <a:t>This righteousness from God comes through faith in Jesus Christ to all who believe. There is no difference, </a:t>
            </a:r>
            <a:r>
              <a:rPr lang="en-US" baseline="30000" dirty="0"/>
              <a:t>23 </a:t>
            </a:r>
            <a:r>
              <a:rPr lang="en-US" dirty="0"/>
              <a:t>for all have sinned and fall short of the glory of God,</a:t>
            </a:r>
            <a:r>
              <a:rPr lang="en-US" baseline="30000" dirty="0"/>
              <a:t> 24 </a:t>
            </a:r>
            <a:r>
              <a:rPr lang="en-US" dirty="0"/>
              <a:t>and are justified freely by his grace through the redemption that came by Christ Jesus.</a:t>
            </a:r>
          </a:p>
          <a:p>
            <a:endParaRPr lang="en-US" dirty="0"/>
          </a:p>
        </p:txBody>
      </p:sp>
      <p:sp>
        <p:nvSpPr>
          <p:cNvPr id="4" name="Rounded Rectangle 3"/>
          <p:cNvSpPr/>
          <p:nvPr/>
        </p:nvSpPr>
        <p:spPr>
          <a:xfrm>
            <a:off x="2632105" y="2102264"/>
            <a:ext cx="2358639" cy="4956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751320" y="3076485"/>
            <a:ext cx="2358639" cy="4956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62027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3:9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a:t>			</a:t>
            </a:r>
            <a:r>
              <a:rPr lang="el-GR" dirty="0"/>
              <a:t>δικαιοσύνη</a:t>
            </a:r>
            <a:endParaRPr lang="en-US" dirty="0"/>
          </a:p>
          <a:p>
            <a:pPr marL="0" indent="0">
              <a:buNone/>
            </a:pPr>
            <a:r>
              <a:rPr lang="en-US" dirty="0"/>
              <a:t>			(</a:t>
            </a:r>
            <a:r>
              <a:rPr lang="en-US" dirty="0" err="1"/>
              <a:t>dikaiosunē</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9 </a:t>
            </a:r>
            <a:r>
              <a:rPr lang="en-US" dirty="0"/>
              <a:t>If the ministry that condemns men is glorious, how much more glorious is the ministry that brings righteousness</a:t>
            </a:r>
            <a:r>
              <a:rPr lang="en-US" dirty="0" smtClean="0"/>
              <a:t>!</a:t>
            </a:r>
            <a:endParaRPr lang="en-US" dirty="0"/>
          </a:p>
        </p:txBody>
      </p:sp>
      <p:sp>
        <p:nvSpPr>
          <p:cNvPr id="4" name="Oval 3"/>
          <p:cNvSpPr/>
          <p:nvPr/>
        </p:nvSpPr>
        <p:spPr>
          <a:xfrm>
            <a:off x="2777383" y="2025352"/>
            <a:ext cx="3085032" cy="15809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15155" y="5178751"/>
            <a:ext cx="2358639" cy="4956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2794475" y="3606324"/>
            <a:ext cx="1525424" cy="157242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7658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1:17</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baseline="30000" dirty="0" smtClean="0"/>
          </a:p>
          <a:p>
            <a:pPr marL="0" indent="0">
              <a:buNone/>
            </a:pPr>
            <a:r>
              <a:rPr lang="el-GR" baseline="30000" dirty="0" smtClean="0"/>
              <a:t>				</a:t>
            </a:r>
            <a:endParaRPr lang="en-US" baseline="30000" dirty="0"/>
          </a:p>
          <a:p>
            <a:pPr marL="0" indent="0">
              <a:buNone/>
            </a:pPr>
            <a:r>
              <a:rPr lang="en-US" baseline="30000" dirty="0" smtClean="0"/>
              <a:t>				</a:t>
            </a:r>
            <a:r>
              <a:rPr lang="el-GR" sz="4800" baseline="30000" dirty="0" smtClean="0"/>
              <a:t>Θεοῦ</a:t>
            </a:r>
            <a:r>
              <a:rPr lang="en-US" sz="4800" baseline="30000" dirty="0" smtClean="0"/>
              <a:t>			</a:t>
            </a:r>
            <a:r>
              <a:rPr lang="el-GR" sz="4800" baseline="30000" dirty="0" smtClean="0"/>
              <a:t>Θεός</a:t>
            </a:r>
          </a:p>
          <a:p>
            <a:pPr marL="0" indent="0">
              <a:buNone/>
            </a:pPr>
            <a:r>
              <a:rPr lang="el-GR" sz="4800" baseline="30000" dirty="0"/>
              <a:t>	</a:t>
            </a:r>
            <a:r>
              <a:rPr lang="el-GR" sz="4800" baseline="30000" dirty="0" smtClean="0"/>
              <a:t>				</a:t>
            </a:r>
            <a:r>
              <a:rPr lang="en-US" sz="4800" baseline="30000" dirty="0" smtClean="0"/>
              <a:t>   - case of -</a:t>
            </a:r>
            <a:endParaRPr lang="el-GR" sz="4800" baseline="30000" dirty="0" smtClean="0"/>
          </a:p>
          <a:p>
            <a:pPr marL="0" indent="0">
              <a:buNone/>
            </a:pPr>
            <a:r>
              <a:rPr lang="el-GR" sz="4800" baseline="30000" dirty="0"/>
              <a:t>	</a:t>
            </a:r>
            <a:r>
              <a:rPr lang="el-GR" sz="4800" baseline="30000" dirty="0" smtClean="0"/>
              <a:t>		</a:t>
            </a:r>
            <a:r>
              <a:rPr lang="en-US" sz="4800" baseline="30000" dirty="0" smtClean="0"/>
              <a:t>	(</a:t>
            </a:r>
            <a:r>
              <a:rPr lang="en-US" sz="4800" baseline="30000" dirty="0" err="1" smtClean="0"/>
              <a:t>Theou</a:t>
            </a:r>
            <a:r>
              <a:rPr lang="en-US" sz="4800" baseline="30000" dirty="0" smtClean="0"/>
              <a:t>)</a:t>
            </a:r>
            <a:r>
              <a:rPr lang="el-GR" sz="4800" baseline="30000" dirty="0"/>
              <a:t>	</a:t>
            </a:r>
            <a:r>
              <a:rPr lang="el-GR" sz="4800" baseline="30000" dirty="0" smtClean="0"/>
              <a:t>	</a:t>
            </a:r>
            <a:r>
              <a:rPr lang="en-US" sz="4800" baseline="30000" dirty="0" smtClean="0"/>
              <a:t>(</a:t>
            </a:r>
            <a:r>
              <a:rPr lang="en-US" sz="4800" baseline="30000" dirty="0" err="1" smtClean="0"/>
              <a:t>Theos</a:t>
            </a:r>
            <a:r>
              <a:rPr lang="en-US" sz="4800" baseline="30000" dirty="0" smtClean="0"/>
              <a:t>)</a:t>
            </a:r>
            <a:endParaRPr lang="en-US" baseline="30000" dirty="0" smtClean="0"/>
          </a:p>
          <a:p>
            <a:pPr marL="0" indent="0">
              <a:buNone/>
            </a:pPr>
            <a:endParaRPr lang="en-US" baseline="30000" dirty="0" smtClean="0"/>
          </a:p>
          <a:p>
            <a:pPr marL="0" indent="0">
              <a:buNone/>
            </a:pPr>
            <a:r>
              <a:rPr lang="en-US" baseline="30000" dirty="0" smtClean="0"/>
              <a:t>17</a:t>
            </a:r>
            <a:r>
              <a:rPr lang="en-US" dirty="0" smtClean="0"/>
              <a:t> </a:t>
            </a:r>
            <a:r>
              <a:rPr lang="en-US" dirty="0"/>
              <a:t>For in the gospel a righteousness from God is revealed, a righteousness that is by faith from first to last, just as it is written: "The righteous will live by faith."</a:t>
            </a:r>
          </a:p>
          <a:p>
            <a:endParaRPr lang="en-US" dirty="0"/>
          </a:p>
        </p:txBody>
      </p:sp>
      <p:sp>
        <p:nvSpPr>
          <p:cNvPr id="4" name="Rounded Rectangle 3"/>
          <p:cNvSpPr/>
          <p:nvPr/>
        </p:nvSpPr>
        <p:spPr>
          <a:xfrm>
            <a:off x="3931066" y="1939895"/>
            <a:ext cx="4435267" cy="18117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990602" y="4136164"/>
            <a:ext cx="1563880" cy="4187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148700" y="3751604"/>
            <a:ext cx="623842" cy="38456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73339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“Trespasses” vs. “Debts” – 2/6</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endParaRPr lang="en-US" dirty="0" smtClean="0"/>
          </a:p>
          <a:p>
            <a:pPr marL="0" indent="0">
              <a:buNone/>
            </a:pPr>
            <a:r>
              <a:rPr lang="en-US" sz="4600" dirty="0" smtClean="0"/>
              <a:t>But, in verses 14 and 15, we find the word “</a:t>
            </a:r>
            <a:r>
              <a:rPr lang="en-US" sz="4600" dirty="0" smtClean="0">
                <a:solidFill>
                  <a:schemeClr val="accent6">
                    <a:lumMod val="75000"/>
                  </a:schemeClr>
                </a:solidFill>
              </a:rPr>
              <a:t>sins</a:t>
            </a:r>
            <a:r>
              <a:rPr lang="en-US" sz="4600" dirty="0" smtClean="0"/>
              <a:t>” in the (</a:t>
            </a:r>
            <a:r>
              <a:rPr lang="en-US" sz="4600" dirty="0" smtClean="0">
                <a:solidFill>
                  <a:schemeClr val="accent5">
                    <a:lumMod val="75000"/>
                  </a:schemeClr>
                </a:solidFill>
              </a:rPr>
              <a:t>NIV</a:t>
            </a:r>
            <a:r>
              <a:rPr lang="en-US" sz="4600" dirty="0" smtClean="0"/>
              <a:t>): </a:t>
            </a:r>
            <a:endParaRPr lang="el-GR" sz="4600" dirty="0" smtClean="0"/>
          </a:p>
          <a:p>
            <a:pPr marL="0" indent="0">
              <a:buNone/>
            </a:pPr>
            <a:endParaRPr lang="en-US" sz="4600" dirty="0" smtClean="0"/>
          </a:p>
          <a:p>
            <a:pPr marL="0" indent="0">
              <a:buNone/>
            </a:pPr>
            <a:endParaRPr lang="en-US" sz="4600" dirty="0" smtClean="0"/>
          </a:p>
          <a:p>
            <a:pPr marL="0" indent="0">
              <a:lnSpc>
                <a:spcPct val="120000"/>
              </a:lnSpc>
              <a:buNone/>
            </a:pPr>
            <a:r>
              <a:rPr lang="en-US" sz="4600" baseline="30000" dirty="0"/>
              <a:t>14 </a:t>
            </a:r>
            <a:r>
              <a:rPr lang="en-US" sz="4600" dirty="0"/>
              <a:t>For if you forgive men when they </a:t>
            </a:r>
            <a:r>
              <a:rPr lang="en-US" sz="4600" dirty="0">
                <a:solidFill>
                  <a:schemeClr val="accent6">
                    <a:lumMod val="75000"/>
                  </a:schemeClr>
                </a:solidFill>
              </a:rPr>
              <a:t>sin</a:t>
            </a:r>
            <a:r>
              <a:rPr lang="en-US" sz="4600" dirty="0"/>
              <a:t> against you, your heavenly Father will also forgive you. 15 But if you do not forgive men their </a:t>
            </a:r>
            <a:r>
              <a:rPr lang="en-US" sz="4600" dirty="0">
                <a:solidFill>
                  <a:schemeClr val="accent6">
                    <a:lumMod val="75000"/>
                  </a:schemeClr>
                </a:solidFill>
              </a:rPr>
              <a:t>sins</a:t>
            </a:r>
            <a:r>
              <a:rPr lang="en-US" sz="4600" dirty="0"/>
              <a:t>, your Father will not forgive your </a:t>
            </a:r>
            <a:r>
              <a:rPr lang="en-US" sz="4600" dirty="0">
                <a:solidFill>
                  <a:schemeClr val="accent6">
                    <a:lumMod val="75000"/>
                  </a:schemeClr>
                </a:solidFill>
              </a:rPr>
              <a:t>sins</a:t>
            </a:r>
            <a:r>
              <a:rPr lang="en-US" sz="4600" dirty="0"/>
              <a:t>. </a:t>
            </a:r>
            <a:r>
              <a:rPr lang="en-US" sz="4600" dirty="0" smtClean="0"/>
              <a:t>(</a:t>
            </a:r>
            <a:r>
              <a:rPr lang="en-US" sz="4600" dirty="0" smtClean="0">
                <a:solidFill>
                  <a:schemeClr val="accent5">
                    <a:lumMod val="75000"/>
                  </a:schemeClr>
                </a:solidFill>
              </a:rPr>
              <a:t>NIV</a:t>
            </a:r>
            <a:r>
              <a:rPr lang="en-US" sz="4600" dirty="0" smtClean="0"/>
              <a:t>).</a:t>
            </a:r>
            <a:endParaRPr lang="en-US" sz="4600" dirty="0"/>
          </a:p>
        </p:txBody>
      </p:sp>
    </p:spTree>
    <p:extLst>
      <p:ext uri="{BB962C8B-B14F-4D97-AF65-F5344CB8AC3E}">
        <p14:creationId xmlns:p14="http://schemas.microsoft.com/office/powerpoint/2010/main" val="131174351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baseline="30000" dirty="0" smtClean="0"/>
              <a:t>	</a:t>
            </a:r>
            <a:r>
              <a:rPr lang="en-US" baseline="30000" dirty="0" smtClean="0"/>
              <a:t>	</a:t>
            </a:r>
            <a:r>
              <a:rPr lang="el-GR" sz="4800" baseline="30000" dirty="0" smtClean="0"/>
              <a:t>ἀποκαλύπτω</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apokalyptō</a:t>
            </a:r>
            <a:r>
              <a:rPr lang="en-US" sz="4800" baseline="30000" dirty="0" smtClean="0"/>
              <a:t>)</a:t>
            </a:r>
            <a:endParaRPr lang="en-US" baseline="30000" dirty="0"/>
          </a:p>
          <a:p>
            <a:pPr marL="0" indent="0">
              <a:buNone/>
            </a:pPr>
            <a:endParaRPr lang="en-US" baseline="30000" dirty="0" smtClean="0"/>
          </a:p>
          <a:p>
            <a:pPr marL="0" indent="0">
              <a:buNone/>
            </a:pPr>
            <a:r>
              <a:rPr lang="en-US" baseline="30000" dirty="0" smtClean="0"/>
              <a:t>17</a:t>
            </a:r>
            <a:r>
              <a:rPr lang="en-US" dirty="0" smtClean="0"/>
              <a:t> </a:t>
            </a:r>
            <a:r>
              <a:rPr lang="en-US" dirty="0"/>
              <a:t>For in the gospel a righteousness from God is revealed, a righteousness that is by faith from first to last, just as it is written: "The righteous will live by faith."</a:t>
            </a:r>
          </a:p>
          <a:p>
            <a:endParaRPr lang="en-US" dirty="0"/>
          </a:p>
        </p:txBody>
      </p:sp>
      <p:sp>
        <p:nvSpPr>
          <p:cNvPr id="4" name="Oval 3"/>
          <p:cNvSpPr/>
          <p:nvPr/>
        </p:nvSpPr>
        <p:spPr>
          <a:xfrm>
            <a:off x="2828658" y="2068082"/>
            <a:ext cx="3059394" cy="160660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8564" y="4554908"/>
            <a:ext cx="1563881" cy="4101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3"/>
          </p:cNvCxnSpPr>
          <p:nvPr/>
        </p:nvCxnSpPr>
        <p:spPr>
          <a:xfrm flipV="1">
            <a:off x="1260505" y="3439409"/>
            <a:ext cx="2016191" cy="111549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479183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11:25</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dirty="0" smtClean="0"/>
          </a:p>
          <a:p>
            <a:pPr marL="0" indent="0">
              <a:buNone/>
            </a:pPr>
            <a:r>
              <a:rPr lang="en-US" dirty="0"/>
              <a:t>	</a:t>
            </a:r>
            <a:r>
              <a:rPr lang="el-GR" dirty="0"/>
              <a:t>	</a:t>
            </a:r>
            <a:r>
              <a:rPr lang="en-US" dirty="0"/>
              <a:t>	</a:t>
            </a:r>
            <a:r>
              <a:rPr lang="el-GR" dirty="0"/>
              <a:t>ἀποκαλύπτω</a:t>
            </a:r>
            <a:endParaRPr lang="en-US" dirty="0"/>
          </a:p>
          <a:p>
            <a:pPr marL="0" indent="0">
              <a:buNone/>
            </a:pPr>
            <a:r>
              <a:rPr lang="en-US" dirty="0"/>
              <a:t>			(</a:t>
            </a:r>
            <a:r>
              <a:rPr lang="en-US" dirty="0" err="1"/>
              <a:t>apokalyptō</a:t>
            </a:r>
            <a:r>
              <a:rPr lang="en-US" dirty="0"/>
              <a:t>)</a:t>
            </a:r>
          </a:p>
          <a:p>
            <a:pPr marL="0" indent="0">
              <a:buNone/>
            </a:pPr>
            <a:endParaRPr lang="en-US" baseline="30000" dirty="0"/>
          </a:p>
          <a:p>
            <a:pPr marL="0" indent="0">
              <a:buNone/>
            </a:pPr>
            <a:r>
              <a:rPr lang="en-US" baseline="30000" dirty="0" smtClean="0"/>
              <a:t>25 </a:t>
            </a:r>
            <a:r>
              <a:rPr lang="en-US" dirty="0"/>
              <a:t>At that time Jesus said, “I praise you, Father, Lord of heaven and earth, because you have hidden these things from the wise and learned, and revealed them to little children.</a:t>
            </a:r>
          </a:p>
          <a:p>
            <a:pPr marL="0" indent="0">
              <a:buNone/>
            </a:pPr>
            <a:endParaRPr lang="en-US" dirty="0"/>
          </a:p>
        </p:txBody>
      </p:sp>
      <p:sp>
        <p:nvSpPr>
          <p:cNvPr id="4" name="Oval 3"/>
          <p:cNvSpPr/>
          <p:nvPr/>
        </p:nvSpPr>
        <p:spPr>
          <a:xfrm>
            <a:off x="2800666" y="2245364"/>
            <a:ext cx="3059394" cy="160660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212980" y="5281128"/>
            <a:ext cx="1539551" cy="4478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1982756" y="3616691"/>
            <a:ext cx="1265948" cy="166443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63859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17</a:t>
            </a:r>
            <a:r>
              <a:rPr lang="en-US" dirty="0" smtClean="0"/>
              <a:t> </a:t>
            </a:r>
            <a:r>
              <a:rPr lang="en-US" dirty="0"/>
              <a:t>For in the gospel a righteousness from God is revealed, a righteousness that is by faith from first to last, just as it is written: "The righteous will live by faith."</a:t>
            </a:r>
          </a:p>
          <a:p>
            <a:endParaRPr lang="en-US" dirty="0"/>
          </a:p>
        </p:txBody>
      </p:sp>
      <p:sp>
        <p:nvSpPr>
          <p:cNvPr id="4" name="Rounded Rectangle 3"/>
          <p:cNvSpPr/>
          <p:nvPr/>
        </p:nvSpPr>
        <p:spPr>
          <a:xfrm>
            <a:off x="6379779" y="4151586"/>
            <a:ext cx="882869" cy="43092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4392" y="5125381"/>
            <a:ext cx="901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479183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14:25-31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31 </a:t>
            </a:r>
            <a:r>
              <a:rPr lang="en-US" dirty="0"/>
              <a:t>Immediately Jesus reached out his hand and caught him. “You of little faith,” he said, “why did you doubt?” </a:t>
            </a:r>
          </a:p>
          <a:p>
            <a:pPr marL="0" indent="0">
              <a:buNone/>
            </a:pP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7688" y="4147919"/>
            <a:ext cx="901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579239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17</a:t>
            </a:r>
            <a:r>
              <a:rPr lang="en-US" dirty="0" smtClean="0"/>
              <a:t> </a:t>
            </a:r>
            <a:r>
              <a:rPr lang="en-US" dirty="0"/>
              <a:t>For in the gospel a righteousness from God is revealed, a righteousness that is by faith from first to last, just as it is written: "The righteous will live by faith."</a:t>
            </a:r>
          </a:p>
          <a:p>
            <a:endParaRPr lang="en-US" dirty="0"/>
          </a:p>
        </p:txBody>
      </p:sp>
      <p:sp>
        <p:nvSpPr>
          <p:cNvPr id="5" name="Rounded Rectangle 4"/>
          <p:cNvSpPr/>
          <p:nvPr/>
        </p:nvSpPr>
        <p:spPr>
          <a:xfrm>
            <a:off x="512748" y="4648912"/>
            <a:ext cx="1811708" cy="40165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Rounded Rectangle 6"/>
          <p:cNvSpPr/>
          <p:nvPr/>
        </p:nvSpPr>
        <p:spPr>
          <a:xfrm>
            <a:off x="5879507" y="4136164"/>
            <a:ext cx="2281727" cy="47856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9873524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1:17 Detail</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lgn="ctr">
              <a:buNone/>
            </a:pPr>
            <a:r>
              <a:rPr lang="en-US" dirty="0" smtClean="0"/>
              <a:t>by </a:t>
            </a:r>
            <a:r>
              <a:rPr lang="en-US" dirty="0"/>
              <a:t>faith </a:t>
            </a:r>
            <a:r>
              <a:rPr lang="en-US" dirty="0" smtClean="0"/>
              <a:t>from </a:t>
            </a:r>
            <a:r>
              <a:rPr lang="en-US" dirty="0"/>
              <a:t>first to </a:t>
            </a:r>
            <a:r>
              <a:rPr lang="en-US" dirty="0" smtClean="0"/>
              <a:t>last</a:t>
            </a:r>
          </a:p>
          <a:p>
            <a:pPr marL="0" indent="0" algn="ctr">
              <a:buNone/>
            </a:pPr>
            <a:endParaRPr lang="en-US" dirty="0"/>
          </a:p>
          <a:p>
            <a:pPr marL="0" indent="0" algn="ctr">
              <a:buNone/>
            </a:pPr>
            <a:r>
              <a:rPr lang="el-GR" dirty="0" smtClean="0"/>
              <a:t>ἐκ πίστεως εἰς πίστιν</a:t>
            </a:r>
          </a:p>
          <a:p>
            <a:pPr marL="0" indent="0" algn="ctr">
              <a:buNone/>
            </a:pPr>
            <a:r>
              <a:rPr lang="en-US" dirty="0" smtClean="0"/>
              <a:t>(</a:t>
            </a:r>
            <a:r>
              <a:rPr lang="en-US" dirty="0" err="1" smtClean="0"/>
              <a:t>ek</a:t>
            </a:r>
            <a:r>
              <a:rPr lang="en-US" dirty="0"/>
              <a:t> </a:t>
            </a:r>
            <a:r>
              <a:rPr lang="en-US" dirty="0" err="1"/>
              <a:t>pisteōs</a:t>
            </a:r>
            <a:r>
              <a:rPr lang="en-US" dirty="0"/>
              <a:t> </a:t>
            </a:r>
            <a:r>
              <a:rPr lang="en-US" dirty="0" err="1" smtClean="0"/>
              <a:t>eis</a:t>
            </a:r>
            <a:r>
              <a:rPr lang="en-US" dirty="0" smtClean="0"/>
              <a:t> </a:t>
            </a:r>
            <a:r>
              <a:rPr lang="en-US" dirty="0" err="1" smtClean="0"/>
              <a:t>pistin</a:t>
            </a:r>
            <a:r>
              <a:rPr lang="en-US" dirty="0" smtClean="0"/>
              <a:t>)</a:t>
            </a:r>
          </a:p>
          <a:p>
            <a:pPr marL="0" indent="0" algn="ctr">
              <a:buNone/>
            </a:pPr>
            <a:endParaRPr lang="en-US" dirty="0"/>
          </a:p>
          <a:p>
            <a:pPr marL="0" indent="0" algn="ctr">
              <a:buNone/>
            </a:pPr>
            <a:r>
              <a:rPr lang="en-US" dirty="0" smtClean="0"/>
              <a:t>Literally: “out of faith into faith”</a:t>
            </a:r>
            <a:endParaRPr lang="en-US" dirty="0"/>
          </a:p>
        </p:txBody>
      </p:sp>
      <p:sp>
        <p:nvSpPr>
          <p:cNvPr id="4" name="Rounded Rectangle 3"/>
          <p:cNvSpPr/>
          <p:nvPr/>
        </p:nvSpPr>
        <p:spPr>
          <a:xfrm>
            <a:off x="2478280" y="2068082"/>
            <a:ext cx="4170348" cy="5127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04837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l-GR" baseline="30000" dirty="0" smtClean="0"/>
              <a:t>			</a:t>
            </a:r>
            <a:r>
              <a:rPr lang="el-GR" sz="4800" baseline="30000" dirty="0" smtClean="0"/>
              <a:t>γράφω</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graphō</a:t>
            </a:r>
            <a:r>
              <a:rPr lang="en-US" sz="4800" baseline="30000" dirty="0" smtClean="0"/>
              <a:t>)</a:t>
            </a:r>
            <a:endParaRPr lang="en-US" baseline="30000" dirty="0" smtClean="0"/>
          </a:p>
          <a:p>
            <a:pPr marL="0" indent="0">
              <a:buNone/>
            </a:pPr>
            <a:r>
              <a:rPr lang="en-US" baseline="30000" dirty="0" smtClean="0"/>
              <a:t>17</a:t>
            </a:r>
            <a:r>
              <a:rPr lang="en-US" dirty="0" smtClean="0"/>
              <a:t> </a:t>
            </a:r>
            <a:r>
              <a:rPr lang="en-US" dirty="0"/>
              <a:t>For in the gospel a righteousness from God is revealed, a righteousness that is by faith from first to last, just as it is written: "The righteous will live by faith."</a:t>
            </a:r>
          </a:p>
          <a:p>
            <a:endParaRPr lang="en-US" dirty="0"/>
          </a:p>
        </p:txBody>
      </p:sp>
      <p:sp>
        <p:nvSpPr>
          <p:cNvPr id="4" name="Oval 3"/>
          <p:cNvSpPr/>
          <p:nvPr/>
        </p:nvSpPr>
        <p:spPr>
          <a:xfrm>
            <a:off x="2777384" y="2264636"/>
            <a:ext cx="2315910" cy="12989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230169" y="4589091"/>
            <a:ext cx="1444239" cy="57256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935339" y="3563596"/>
            <a:ext cx="1016950" cy="102549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479183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3:4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l-GR" baseline="30000" dirty="0"/>
              <a:t>			</a:t>
            </a:r>
            <a:r>
              <a:rPr lang="el-GR" dirty="0"/>
              <a:t>γράφω</a:t>
            </a:r>
            <a:endParaRPr lang="en-US" dirty="0"/>
          </a:p>
          <a:p>
            <a:pPr marL="0" indent="0">
              <a:buNone/>
            </a:pPr>
            <a:r>
              <a:rPr lang="en-US" dirty="0"/>
              <a:t>			(</a:t>
            </a:r>
            <a:r>
              <a:rPr lang="en-US" dirty="0" err="1"/>
              <a:t>graphō</a:t>
            </a:r>
            <a:r>
              <a:rPr lang="en-US" dirty="0" smtClean="0"/>
              <a:t>)</a:t>
            </a:r>
          </a:p>
          <a:p>
            <a:pPr marL="0" indent="0">
              <a:buNone/>
            </a:pPr>
            <a:endParaRPr lang="en-US" baseline="30000" dirty="0"/>
          </a:p>
          <a:p>
            <a:pPr marL="0" indent="0">
              <a:buNone/>
            </a:pPr>
            <a:r>
              <a:rPr lang="en-US" baseline="30000" dirty="0" smtClean="0"/>
              <a:t>4 </a:t>
            </a:r>
            <a:r>
              <a:rPr lang="en-US" dirty="0"/>
              <a:t>Not at all! Let God be true, and every man a liar. As it is written: </a:t>
            </a:r>
            <a:r>
              <a:rPr lang="en-US" dirty="0" smtClean="0"/>
              <a:t>“</a:t>
            </a:r>
            <a:r>
              <a:rPr lang="en-US" dirty="0"/>
              <a:t>So that you may be proved right when you speak </a:t>
            </a:r>
            <a:r>
              <a:rPr lang="en-US" dirty="0" smtClean="0"/>
              <a:t>and </a:t>
            </a:r>
            <a:r>
              <a:rPr lang="en-US" dirty="0"/>
              <a:t>prevail when you judge.”</a:t>
            </a:r>
          </a:p>
          <a:p>
            <a:pPr marL="0" indent="0">
              <a:buNone/>
            </a:pPr>
            <a:endParaRPr lang="en-US" dirty="0"/>
          </a:p>
        </p:txBody>
      </p:sp>
      <p:sp>
        <p:nvSpPr>
          <p:cNvPr id="4" name="Oval 3"/>
          <p:cNvSpPr/>
          <p:nvPr/>
        </p:nvSpPr>
        <p:spPr>
          <a:xfrm>
            <a:off x="2768054" y="2022040"/>
            <a:ext cx="2315910" cy="12989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313992" y="4198776"/>
            <a:ext cx="1315616" cy="3918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2971800" y="3321000"/>
            <a:ext cx="954209" cy="87777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70313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17</a:t>
            </a:r>
            <a:r>
              <a:rPr lang="en-US" dirty="0" smtClean="0"/>
              <a:t> </a:t>
            </a:r>
            <a:r>
              <a:rPr lang="en-US" dirty="0"/>
              <a:t>For in the gospel a righteousness from God is revealed, a righteousness that is by faith from first to last, just as it is written: "The righteous will live by faith."</a:t>
            </a:r>
          </a:p>
          <a:p>
            <a:endParaRPr lang="en-US" dirty="0"/>
          </a:p>
        </p:txBody>
      </p:sp>
      <p:sp>
        <p:nvSpPr>
          <p:cNvPr id="4" name="Rounded Rectangle 3"/>
          <p:cNvSpPr/>
          <p:nvPr/>
        </p:nvSpPr>
        <p:spPr>
          <a:xfrm>
            <a:off x="5665862" y="4623275"/>
            <a:ext cx="2597921" cy="48711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04202" y="5110385"/>
            <a:ext cx="2956845" cy="47856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479183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1:17 Detail</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lgn="ctr">
              <a:buNone/>
            </a:pPr>
            <a:r>
              <a:rPr lang="en-US" dirty="0" smtClean="0"/>
              <a:t>"</a:t>
            </a:r>
            <a:r>
              <a:rPr lang="en-US" dirty="0"/>
              <a:t>The righteous will live by faith."</a:t>
            </a:r>
          </a:p>
          <a:p>
            <a:endParaRPr lang="en-US" dirty="0" smtClean="0"/>
          </a:p>
          <a:p>
            <a:pPr marL="0" indent="0">
              <a:buNone/>
            </a:pPr>
            <a:endParaRPr lang="en-US" dirty="0" smtClean="0"/>
          </a:p>
          <a:p>
            <a:pPr marL="0" indent="0">
              <a:buNone/>
            </a:pPr>
            <a:r>
              <a:rPr lang="en-US" dirty="0" smtClean="0"/>
              <a:t>This is a quote of Habakkuk 2:4 –</a:t>
            </a:r>
          </a:p>
          <a:p>
            <a:pPr marL="0" indent="0">
              <a:buNone/>
            </a:pPr>
            <a:endParaRPr lang="en-US" dirty="0" smtClean="0"/>
          </a:p>
          <a:p>
            <a:pPr marL="0" indent="0" algn="ctr">
              <a:buNone/>
            </a:pPr>
            <a:r>
              <a:rPr lang="en-US" dirty="0"/>
              <a:t>"The righteous will live by </a:t>
            </a:r>
            <a:r>
              <a:rPr lang="en-US" dirty="0" smtClean="0"/>
              <a:t>his faith</a:t>
            </a:r>
            <a:r>
              <a:rPr lang="en-US" dirty="0"/>
              <a:t>."</a:t>
            </a:r>
          </a:p>
          <a:p>
            <a:pPr marL="0" indent="0">
              <a:buNone/>
            </a:pPr>
            <a:endParaRPr lang="en-US" dirty="0"/>
          </a:p>
        </p:txBody>
      </p:sp>
      <p:sp>
        <p:nvSpPr>
          <p:cNvPr id="4" name="Rounded Rectangle 3"/>
          <p:cNvSpPr/>
          <p:nvPr/>
        </p:nvSpPr>
        <p:spPr>
          <a:xfrm>
            <a:off x="1828800" y="2059536"/>
            <a:ext cx="5494946" cy="57256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47918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“Trespasses” vs. “Debts” – 3/6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sz="2400" dirty="0" smtClean="0"/>
          </a:p>
          <a:p>
            <a:pPr marL="0" indent="0">
              <a:buNone/>
            </a:pPr>
            <a:r>
              <a:rPr lang="en-US" dirty="0" smtClean="0"/>
              <a:t>Or “</a:t>
            </a:r>
            <a:r>
              <a:rPr lang="en-US" dirty="0" smtClean="0">
                <a:solidFill>
                  <a:schemeClr val="accent6">
                    <a:lumMod val="75000"/>
                  </a:schemeClr>
                </a:solidFill>
              </a:rPr>
              <a:t>trespasses</a:t>
            </a:r>
            <a:r>
              <a:rPr lang="en-US" dirty="0" smtClean="0"/>
              <a:t>” in the (</a:t>
            </a:r>
            <a:r>
              <a:rPr lang="en-US" dirty="0" smtClean="0">
                <a:solidFill>
                  <a:schemeClr val="accent5">
                    <a:lumMod val="75000"/>
                  </a:schemeClr>
                </a:solidFill>
              </a:rPr>
              <a:t>KJV</a:t>
            </a:r>
            <a:r>
              <a:rPr lang="en-US" dirty="0" smtClean="0"/>
              <a:t>): </a:t>
            </a:r>
            <a:endParaRPr lang="el-GR" dirty="0" smtClean="0"/>
          </a:p>
          <a:p>
            <a:pPr marL="0" indent="0">
              <a:buNone/>
            </a:pPr>
            <a:endParaRPr lang="en-US" dirty="0" smtClean="0"/>
          </a:p>
          <a:p>
            <a:pPr marL="0" indent="0">
              <a:buNone/>
            </a:pPr>
            <a:r>
              <a:rPr lang="en-US" baseline="30000" dirty="0" smtClean="0"/>
              <a:t>14</a:t>
            </a:r>
            <a:r>
              <a:rPr lang="en-US" baseline="30000" dirty="0"/>
              <a:t> </a:t>
            </a:r>
            <a:r>
              <a:rPr lang="en-US" dirty="0"/>
              <a:t>For if ye forgive men their </a:t>
            </a:r>
            <a:r>
              <a:rPr lang="en-US" dirty="0">
                <a:solidFill>
                  <a:schemeClr val="accent6">
                    <a:lumMod val="75000"/>
                  </a:schemeClr>
                </a:solidFill>
              </a:rPr>
              <a:t>trespasses</a:t>
            </a:r>
            <a:r>
              <a:rPr lang="en-US" dirty="0"/>
              <a:t>, your heavenly Father will also forgive you: 15 But if ye forgive not men their </a:t>
            </a:r>
            <a:r>
              <a:rPr lang="en-US" dirty="0">
                <a:solidFill>
                  <a:schemeClr val="accent6">
                    <a:lumMod val="75000"/>
                  </a:schemeClr>
                </a:solidFill>
              </a:rPr>
              <a:t>trespasses</a:t>
            </a:r>
            <a:r>
              <a:rPr lang="en-US" dirty="0"/>
              <a:t>, neither will your Father forgive your </a:t>
            </a:r>
            <a:r>
              <a:rPr lang="en-US" dirty="0">
                <a:solidFill>
                  <a:schemeClr val="accent6">
                    <a:lumMod val="75000"/>
                  </a:schemeClr>
                </a:solidFill>
              </a:rPr>
              <a:t>trespasses</a:t>
            </a:r>
            <a:r>
              <a:rPr lang="en-US" dirty="0"/>
              <a:t>. </a:t>
            </a:r>
            <a:r>
              <a:rPr lang="en-US" dirty="0" smtClean="0"/>
              <a:t>(</a:t>
            </a:r>
            <a:r>
              <a:rPr lang="en-US" dirty="0" smtClean="0">
                <a:solidFill>
                  <a:schemeClr val="accent5">
                    <a:lumMod val="75000"/>
                  </a:schemeClr>
                </a:solidFill>
              </a:rPr>
              <a:t>KJV</a:t>
            </a:r>
            <a:r>
              <a:rPr lang="en-US" dirty="0" smtClean="0"/>
              <a:t>).</a:t>
            </a:r>
            <a:endParaRPr lang="en-US" dirty="0"/>
          </a:p>
        </p:txBody>
      </p:sp>
    </p:spTree>
    <p:extLst>
      <p:ext uri="{BB962C8B-B14F-4D97-AF65-F5344CB8AC3E}">
        <p14:creationId xmlns:p14="http://schemas.microsoft.com/office/powerpoint/2010/main" val="94853184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1:17 </a:t>
            </a:r>
            <a:r>
              <a:rPr lang="en-US" smtClean="0"/>
              <a:t>and Habakkuk 2:4</a:t>
            </a:r>
            <a:endParaRPr lang="en-US" dirty="0"/>
          </a:p>
        </p:txBody>
      </p:sp>
      <p:sp>
        <p:nvSpPr>
          <p:cNvPr id="3" name="Content Placeholder 2"/>
          <p:cNvSpPr>
            <a:spLocks noGrp="1"/>
          </p:cNvSpPr>
          <p:nvPr>
            <p:ph idx="1"/>
          </p:nvPr>
        </p:nvSpPr>
        <p:spPr/>
        <p:txBody>
          <a:bodyPr/>
          <a:lstStyle/>
          <a:p>
            <a:pPr marL="0" indent="0">
              <a:buNone/>
            </a:pPr>
            <a:endParaRPr lang="el-GR" baseline="30000" dirty="0" smtClean="0"/>
          </a:p>
          <a:p>
            <a:pPr marL="0" indent="0">
              <a:buNone/>
            </a:pPr>
            <a:endParaRPr lang="en-US" baseline="30000" dirty="0" smtClean="0"/>
          </a:p>
          <a:p>
            <a:pPr marL="0" indent="0">
              <a:buNone/>
            </a:pPr>
            <a:r>
              <a:rPr lang="en-US" baseline="30000" dirty="0" smtClean="0"/>
              <a:t>NT:</a:t>
            </a:r>
            <a:r>
              <a:rPr lang="el-GR" baseline="30000" dirty="0" smtClean="0"/>
              <a:t>	</a:t>
            </a:r>
            <a:r>
              <a:rPr lang="el-GR" sz="4800" baseline="30000" dirty="0" smtClean="0"/>
              <a:t>Ὁ δὲ δίκαιος ἐκ πίστεως ζήσεται.</a:t>
            </a:r>
            <a:r>
              <a:rPr lang="en-US" baseline="30000" dirty="0" smtClean="0"/>
              <a:t>	</a:t>
            </a:r>
          </a:p>
          <a:p>
            <a:pPr marL="0" indent="0">
              <a:buNone/>
            </a:pPr>
            <a:endParaRPr lang="en-US" baseline="30000" dirty="0"/>
          </a:p>
          <a:p>
            <a:pPr marL="0" indent="0">
              <a:buNone/>
            </a:pPr>
            <a:endParaRPr lang="en-US" baseline="30000" dirty="0"/>
          </a:p>
          <a:p>
            <a:pPr marL="0" indent="0">
              <a:buNone/>
            </a:pPr>
            <a:r>
              <a:rPr lang="en-US" baseline="30000" dirty="0" smtClean="0"/>
              <a:t>LXX:</a:t>
            </a:r>
            <a:r>
              <a:rPr lang="el-GR" baseline="30000" dirty="0"/>
              <a:t>	</a:t>
            </a:r>
            <a:r>
              <a:rPr lang="el-GR" sz="4800" baseline="30000" dirty="0"/>
              <a:t> Ὁ δὲ δίκαιος ἐκ πίστεως </a:t>
            </a:r>
            <a:r>
              <a:rPr lang="el-GR" sz="4800" baseline="30000" dirty="0" smtClean="0"/>
              <a:t>μου ζήσεται</a:t>
            </a:r>
            <a:r>
              <a:rPr lang="el-GR" sz="4800" baseline="30000" dirty="0"/>
              <a:t>.</a:t>
            </a:r>
            <a:endParaRPr lang="en-US" sz="4800" baseline="30000" dirty="0" smtClean="0"/>
          </a:p>
          <a:p>
            <a:pPr marL="0" indent="0">
              <a:buNone/>
            </a:pPr>
            <a:endParaRPr lang="en-US" baseline="30000" dirty="0" smtClean="0"/>
          </a:p>
          <a:p>
            <a:pPr marL="0" indent="0">
              <a:buNone/>
            </a:pPr>
            <a:r>
              <a:rPr lang="en-US" baseline="30000" dirty="0" smtClean="0"/>
              <a:t>MT:</a:t>
            </a:r>
            <a:r>
              <a:rPr lang="he-IL" baseline="30000" dirty="0" smtClean="0"/>
              <a:t> </a:t>
            </a:r>
            <a:r>
              <a:rPr lang="en-US" dirty="0" smtClean="0">
                <a:latin typeface="Times New Roman" panose="02020603050405020304" pitchFamily="18" charset="0"/>
                <a:cs typeface="Times New Roman" panose="02020603050405020304" pitchFamily="18" charset="0"/>
              </a:rPr>
              <a:t> </a:t>
            </a:r>
            <a:r>
              <a:rPr lang="en-US" baseline="30000" dirty="0" smtClean="0">
                <a:cs typeface="+mj-cs"/>
              </a:rPr>
              <a:t>‮</a:t>
            </a:r>
            <a:r>
              <a:rPr lang="en-US" dirty="0" smtClean="0">
                <a:cs typeface="+mj-cs"/>
              </a:rPr>
              <a:t>‬</a:t>
            </a:r>
            <a:r>
              <a:rPr lang="he-IL" dirty="0" smtClean="0">
                <a:cs typeface="+mj-cs"/>
              </a:rPr>
              <a:t> </a:t>
            </a:r>
            <a:r>
              <a:rPr lang="he-IL" sz="4800" dirty="0" smtClean="0">
                <a:cs typeface="+mj-cs"/>
              </a:rPr>
              <a:t>וְצַדִּ֖יק בֶּאֱמוּנָתֹ֥ו יִ</a:t>
            </a:r>
            <a:r>
              <a:rPr lang="en-US" sz="4800" dirty="0" smtClean="0">
                <a:latin typeface="Times New Roman" panose="02020603050405020304" pitchFamily="18" charset="0"/>
                <a:cs typeface="Times New Roman" panose="02020603050405020304" pitchFamily="18" charset="0"/>
              </a:rPr>
              <a:t>ח</a:t>
            </a:r>
            <a:r>
              <a:rPr lang="he-IL" sz="4800" dirty="0" smtClean="0">
                <a:latin typeface="Times New Roman" panose="02020603050405020304" pitchFamily="18" charset="0"/>
                <a:cs typeface="Times New Roman" panose="02020603050405020304" pitchFamily="18" charset="0"/>
              </a:rPr>
              <a:t>ְיֶה׃</a:t>
            </a:r>
            <a:endParaRPr lang="en-US" sz="4800" baseline="30000" dirty="0" smtClean="0"/>
          </a:p>
          <a:p>
            <a:pPr marL="0" indent="0">
              <a:buNone/>
            </a:pPr>
            <a:endParaRPr lang="en-US" baseline="30000" dirty="0"/>
          </a:p>
          <a:p>
            <a:pPr marL="0" indent="0">
              <a:buNone/>
            </a:pPr>
            <a:endParaRPr lang="en-US" baseline="30000" dirty="0" smtClean="0"/>
          </a:p>
          <a:p>
            <a:pPr marL="0" indent="0">
              <a:buNone/>
            </a:pPr>
            <a:endParaRPr lang="en-US" dirty="0"/>
          </a:p>
          <a:p>
            <a:endParaRPr lang="en-US" dirty="0"/>
          </a:p>
        </p:txBody>
      </p:sp>
    </p:spTree>
    <p:extLst>
      <p:ext uri="{BB962C8B-B14F-4D97-AF65-F5344CB8AC3E}">
        <p14:creationId xmlns:p14="http://schemas.microsoft.com/office/powerpoint/2010/main" val="312479183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3:11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11 </a:t>
            </a:r>
            <a:r>
              <a:rPr lang="en-US" dirty="0"/>
              <a:t>Clearly no one is justified before God by the law, because, “</a:t>
            </a:r>
            <a:r>
              <a:rPr lang="en-US" b="1" dirty="0">
                <a:solidFill>
                  <a:schemeClr val="accent6">
                    <a:lumMod val="75000"/>
                  </a:schemeClr>
                </a:solidFill>
              </a:rPr>
              <a:t>The righteous will live by faith</a:t>
            </a:r>
            <a:r>
              <a:rPr lang="en-US" dirty="0" smtClean="0"/>
              <a:t>.”</a:t>
            </a:r>
            <a:endParaRPr lang="en-US" dirty="0"/>
          </a:p>
          <a:p>
            <a:pPr marL="0" indent="0">
              <a:buNone/>
            </a:pPr>
            <a:endParaRPr lang="en-US" dirty="0"/>
          </a:p>
        </p:txBody>
      </p:sp>
    </p:spTree>
    <p:extLst>
      <p:ext uri="{BB962C8B-B14F-4D97-AF65-F5344CB8AC3E}">
        <p14:creationId xmlns:p14="http://schemas.microsoft.com/office/powerpoint/2010/main" val="408085326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Romans 3:21-22</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21 </a:t>
            </a:r>
            <a:r>
              <a:rPr lang="en-US" dirty="0"/>
              <a:t>But now a </a:t>
            </a:r>
            <a:r>
              <a:rPr lang="en-US" b="1" dirty="0">
                <a:solidFill>
                  <a:schemeClr val="accent6">
                    <a:lumMod val="75000"/>
                  </a:schemeClr>
                </a:solidFill>
              </a:rPr>
              <a:t>righteousness from God</a:t>
            </a:r>
            <a:r>
              <a:rPr lang="en-US" dirty="0"/>
              <a:t>, apart from law, has been made known, to which the Law and the Prophets testify. </a:t>
            </a:r>
            <a:r>
              <a:rPr lang="en-US" baseline="30000" dirty="0"/>
              <a:t>22 </a:t>
            </a:r>
            <a:r>
              <a:rPr lang="en-US" dirty="0"/>
              <a:t>This </a:t>
            </a:r>
            <a:r>
              <a:rPr lang="en-US" b="1" dirty="0">
                <a:solidFill>
                  <a:schemeClr val="accent6">
                    <a:lumMod val="75000"/>
                  </a:schemeClr>
                </a:solidFill>
              </a:rPr>
              <a:t>righteousness from God</a:t>
            </a:r>
            <a:r>
              <a:rPr lang="en-US" dirty="0"/>
              <a:t> comes through </a:t>
            </a:r>
            <a:r>
              <a:rPr lang="en-US" b="1" dirty="0">
                <a:solidFill>
                  <a:schemeClr val="accent6">
                    <a:lumMod val="75000"/>
                  </a:schemeClr>
                </a:solidFill>
              </a:rPr>
              <a:t>faith</a:t>
            </a:r>
            <a:r>
              <a:rPr lang="en-US" dirty="0"/>
              <a:t> in Jesus Christ to all who believe. There is no difference,</a:t>
            </a:r>
          </a:p>
          <a:p>
            <a:pPr marL="0" indent="0">
              <a:buNone/>
            </a:pPr>
            <a:endParaRPr lang="en-US" dirty="0"/>
          </a:p>
        </p:txBody>
      </p:sp>
    </p:spTree>
    <p:extLst>
      <p:ext uri="{BB962C8B-B14F-4D97-AF65-F5344CB8AC3E}">
        <p14:creationId xmlns:p14="http://schemas.microsoft.com/office/powerpoint/2010/main" val="287775170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3:36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36 </a:t>
            </a:r>
            <a:r>
              <a:rPr lang="en-US" dirty="0"/>
              <a:t>Whoever believes in the Son has </a:t>
            </a:r>
            <a:r>
              <a:rPr lang="en-US" b="1" dirty="0">
                <a:solidFill>
                  <a:schemeClr val="accent6">
                    <a:lumMod val="75000"/>
                  </a:schemeClr>
                </a:solidFill>
              </a:rPr>
              <a:t>eternal life</a:t>
            </a:r>
            <a:r>
              <a:rPr lang="en-US" dirty="0"/>
              <a:t>, but whoever rejects the Son will not see </a:t>
            </a:r>
            <a:r>
              <a:rPr lang="en-US" b="1" dirty="0">
                <a:solidFill>
                  <a:schemeClr val="accent6">
                    <a:lumMod val="75000"/>
                  </a:schemeClr>
                </a:solidFill>
              </a:rPr>
              <a:t>life</a:t>
            </a:r>
            <a:r>
              <a:rPr lang="en-US" dirty="0"/>
              <a:t>, for God’s wrath remains on him</a:t>
            </a:r>
            <a:r>
              <a:rPr lang="en-US" dirty="0" smtClean="0"/>
              <a:t>.”</a:t>
            </a:r>
            <a:endParaRPr lang="en-US" dirty="0"/>
          </a:p>
        </p:txBody>
      </p:sp>
    </p:spTree>
    <p:extLst>
      <p:ext uri="{BB962C8B-B14F-4D97-AF65-F5344CB8AC3E}">
        <p14:creationId xmlns:p14="http://schemas.microsoft.com/office/powerpoint/2010/main" val="6533114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1:16-17</a:t>
            </a:r>
          </a:p>
        </p:txBody>
      </p:sp>
      <p:sp>
        <p:nvSpPr>
          <p:cNvPr id="3" name="Content Placeholder 2"/>
          <p:cNvSpPr>
            <a:spLocks noGrp="1"/>
          </p:cNvSpPr>
          <p:nvPr>
            <p:ph idx="1"/>
          </p:nvPr>
        </p:nvSpPr>
        <p:spPr/>
        <p:txBody>
          <a:bodyPr>
            <a:noAutofit/>
          </a:bodyPr>
          <a:lstStyle/>
          <a:p>
            <a:pPr marL="0" indent="0">
              <a:buNone/>
            </a:pPr>
            <a:r>
              <a:rPr lang="en-US" baseline="30000" dirty="0"/>
              <a:t>16</a:t>
            </a:r>
            <a:r>
              <a:rPr lang="en-US" dirty="0"/>
              <a:t> I am not ashamed of the gospel, because it is the power of God for the salvation of everyone who believes: first for the Jew, then for the Gentile. </a:t>
            </a:r>
            <a:endParaRPr lang="en-US" dirty="0" smtClean="0"/>
          </a:p>
          <a:p>
            <a:pPr marL="0" indent="0">
              <a:buNone/>
            </a:pPr>
            <a:r>
              <a:rPr lang="en-US" baseline="30000" dirty="0" smtClean="0"/>
              <a:t>17</a:t>
            </a:r>
            <a:r>
              <a:rPr lang="en-US" dirty="0" smtClean="0"/>
              <a:t> </a:t>
            </a:r>
            <a:r>
              <a:rPr lang="en-US" dirty="0"/>
              <a:t>For in the gospel a righteousness from God is revealed, a righteousness that is by faith from first to last, just as it is written: "The righteous will live by faith."</a:t>
            </a:r>
          </a:p>
        </p:txBody>
      </p:sp>
    </p:spTree>
    <p:extLst>
      <p:ext uri="{BB962C8B-B14F-4D97-AF65-F5344CB8AC3E}">
        <p14:creationId xmlns:p14="http://schemas.microsoft.com/office/powerpoint/2010/main" val="42538091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“Trespasses” vs. “Debts” – 4/6</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endParaRPr lang="el-GR" sz="4100" dirty="0" smtClean="0"/>
          </a:p>
          <a:p>
            <a:pPr marL="0" indent="0">
              <a:buNone/>
            </a:pPr>
            <a:r>
              <a:rPr lang="en-US" sz="4100" dirty="0" smtClean="0"/>
              <a:t>In Luke’s version of the Lord’s prayer, we find the word “</a:t>
            </a:r>
            <a:r>
              <a:rPr lang="en-US" sz="4100" dirty="0" smtClean="0">
                <a:solidFill>
                  <a:schemeClr val="accent6">
                    <a:lumMod val="75000"/>
                  </a:schemeClr>
                </a:solidFill>
              </a:rPr>
              <a:t>sins</a:t>
            </a:r>
            <a:r>
              <a:rPr lang="en-US" sz="4100" dirty="0" smtClean="0"/>
              <a:t>” in the first part of Luke 11:4. </a:t>
            </a:r>
          </a:p>
          <a:p>
            <a:endParaRPr lang="en-US" sz="4100" dirty="0"/>
          </a:p>
          <a:p>
            <a:pPr marL="0" indent="0">
              <a:buNone/>
            </a:pPr>
            <a:r>
              <a:rPr lang="en-US" sz="4100" baseline="30000" dirty="0" smtClean="0"/>
              <a:t>4</a:t>
            </a:r>
            <a:r>
              <a:rPr lang="en-US" sz="4100" dirty="0"/>
              <a:t>  </a:t>
            </a:r>
            <a:r>
              <a:rPr lang="en-US" sz="4100" dirty="0" smtClean="0"/>
              <a:t>Forgive </a:t>
            </a:r>
            <a:r>
              <a:rPr lang="en-US" sz="4100" dirty="0"/>
              <a:t>us our </a:t>
            </a:r>
            <a:r>
              <a:rPr lang="en-US" sz="4100" dirty="0">
                <a:solidFill>
                  <a:schemeClr val="accent6">
                    <a:lumMod val="75000"/>
                  </a:schemeClr>
                </a:solidFill>
              </a:rPr>
              <a:t>sins</a:t>
            </a:r>
            <a:r>
              <a:rPr lang="en-US" sz="4100" dirty="0" smtClean="0"/>
              <a:t>, for </a:t>
            </a:r>
            <a:r>
              <a:rPr lang="en-US" sz="4100" dirty="0"/>
              <a:t>we also forgive everyone who sins against us</a:t>
            </a:r>
            <a:r>
              <a:rPr lang="en-US" sz="4100" dirty="0" smtClean="0"/>
              <a:t>... (</a:t>
            </a:r>
            <a:r>
              <a:rPr lang="en-US" sz="4100" dirty="0" smtClean="0">
                <a:solidFill>
                  <a:schemeClr val="accent5">
                    <a:lumMod val="75000"/>
                  </a:schemeClr>
                </a:solidFill>
              </a:rPr>
              <a:t>NIV</a:t>
            </a:r>
            <a:r>
              <a:rPr lang="en-US" sz="4100" dirty="0" smtClean="0"/>
              <a:t>).</a:t>
            </a:r>
          </a:p>
          <a:p>
            <a:pPr marL="0" indent="0">
              <a:buNone/>
            </a:pPr>
            <a:endParaRPr lang="en-US" sz="4100" dirty="0" smtClean="0"/>
          </a:p>
          <a:p>
            <a:pPr marL="0" indent="0">
              <a:buNone/>
            </a:pPr>
            <a:r>
              <a:rPr lang="en-US" sz="4100" baseline="30000" dirty="0" smtClean="0"/>
              <a:t>4</a:t>
            </a:r>
            <a:r>
              <a:rPr lang="en-US" sz="4100" baseline="30000" dirty="0"/>
              <a:t> </a:t>
            </a:r>
            <a:r>
              <a:rPr lang="en-US" sz="4100" dirty="0"/>
              <a:t>And forgive us our </a:t>
            </a:r>
            <a:r>
              <a:rPr lang="en-US" sz="4100" dirty="0">
                <a:solidFill>
                  <a:schemeClr val="accent6">
                    <a:lumMod val="75000"/>
                  </a:schemeClr>
                </a:solidFill>
              </a:rPr>
              <a:t>sins</a:t>
            </a:r>
            <a:r>
              <a:rPr lang="en-US" sz="4100" dirty="0"/>
              <a:t>; for we also forgive every one that is indebted to </a:t>
            </a:r>
            <a:r>
              <a:rPr lang="en-US" sz="4100" dirty="0" smtClean="0"/>
              <a:t>us. (</a:t>
            </a:r>
            <a:r>
              <a:rPr lang="en-US" sz="4100" dirty="0" smtClean="0">
                <a:solidFill>
                  <a:schemeClr val="accent5">
                    <a:lumMod val="75000"/>
                  </a:schemeClr>
                </a:solidFill>
              </a:rPr>
              <a:t>KJV</a:t>
            </a:r>
            <a:r>
              <a:rPr lang="en-US" sz="4100" dirty="0" smtClean="0"/>
              <a:t>).</a:t>
            </a:r>
            <a:endParaRPr lang="en-US" sz="4100" dirty="0"/>
          </a:p>
          <a:p>
            <a:pPr marL="0" indent="0">
              <a:buNone/>
            </a:pPr>
            <a:r>
              <a:rPr lang="en-US" dirty="0" smtClean="0"/>
              <a:t> </a:t>
            </a:r>
            <a:endParaRPr lang="en-US" dirty="0"/>
          </a:p>
        </p:txBody>
      </p:sp>
    </p:spTree>
    <p:extLst>
      <p:ext uri="{BB962C8B-B14F-4D97-AF65-F5344CB8AC3E}">
        <p14:creationId xmlns:p14="http://schemas.microsoft.com/office/powerpoint/2010/main" val="42549070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“Trespasses” vs. “Debts” – 5/6</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endParaRPr lang="el-GR" sz="4100" dirty="0" smtClean="0"/>
          </a:p>
          <a:p>
            <a:pPr marL="0" indent="0">
              <a:buNone/>
            </a:pPr>
            <a:r>
              <a:rPr lang="en-US" sz="4100" dirty="0" smtClean="0"/>
              <a:t>But in the second part of Luke 11:4, the word is “</a:t>
            </a:r>
            <a:r>
              <a:rPr lang="en-US" sz="4100" dirty="0" smtClean="0">
                <a:solidFill>
                  <a:schemeClr val="accent6">
                    <a:lumMod val="75000"/>
                  </a:schemeClr>
                </a:solidFill>
              </a:rPr>
              <a:t>debts</a:t>
            </a:r>
            <a:r>
              <a:rPr lang="en-US" sz="4100" dirty="0" smtClean="0"/>
              <a:t>” in the Greek. (The </a:t>
            </a:r>
            <a:r>
              <a:rPr lang="en-US" sz="4100" dirty="0" smtClean="0">
                <a:solidFill>
                  <a:schemeClr val="accent5">
                    <a:lumMod val="75000"/>
                  </a:schemeClr>
                </a:solidFill>
              </a:rPr>
              <a:t>NIV</a:t>
            </a:r>
            <a:r>
              <a:rPr lang="en-US" sz="4100" dirty="0" smtClean="0"/>
              <a:t> mistranslates). </a:t>
            </a:r>
          </a:p>
          <a:p>
            <a:endParaRPr lang="en-US" sz="4100" dirty="0"/>
          </a:p>
          <a:p>
            <a:pPr marL="0" indent="0">
              <a:buNone/>
            </a:pPr>
            <a:r>
              <a:rPr lang="en-US" sz="4100" baseline="30000" dirty="0" smtClean="0"/>
              <a:t>4</a:t>
            </a:r>
            <a:r>
              <a:rPr lang="en-US" sz="4100" dirty="0"/>
              <a:t>  </a:t>
            </a:r>
            <a:r>
              <a:rPr lang="en-US" sz="4100" dirty="0" smtClean="0"/>
              <a:t>Forgive </a:t>
            </a:r>
            <a:r>
              <a:rPr lang="en-US" sz="4100" dirty="0"/>
              <a:t>us our </a:t>
            </a:r>
            <a:r>
              <a:rPr lang="en-US" sz="4100" dirty="0">
                <a:solidFill>
                  <a:schemeClr val="tx1">
                    <a:lumMod val="95000"/>
                    <a:lumOff val="5000"/>
                  </a:schemeClr>
                </a:solidFill>
              </a:rPr>
              <a:t>sins</a:t>
            </a:r>
            <a:r>
              <a:rPr lang="en-US" sz="4100" dirty="0" smtClean="0"/>
              <a:t>, for </a:t>
            </a:r>
            <a:r>
              <a:rPr lang="en-US" sz="4100" dirty="0"/>
              <a:t>we also forgive everyone who </a:t>
            </a:r>
            <a:r>
              <a:rPr lang="en-US" sz="4100" dirty="0">
                <a:solidFill>
                  <a:schemeClr val="accent6">
                    <a:lumMod val="75000"/>
                  </a:schemeClr>
                </a:solidFill>
              </a:rPr>
              <a:t>sins</a:t>
            </a:r>
            <a:r>
              <a:rPr lang="en-US" sz="4100" dirty="0"/>
              <a:t> against us</a:t>
            </a:r>
            <a:r>
              <a:rPr lang="en-US" sz="4100" dirty="0" smtClean="0"/>
              <a:t>... (</a:t>
            </a:r>
            <a:r>
              <a:rPr lang="en-US" sz="4100" dirty="0" smtClean="0">
                <a:solidFill>
                  <a:schemeClr val="accent5">
                    <a:lumMod val="75000"/>
                  </a:schemeClr>
                </a:solidFill>
              </a:rPr>
              <a:t>NIV</a:t>
            </a:r>
            <a:r>
              <a:rPr lang="en-US" sz="4100" dirty="0" smtClean="0"/>
              <a:t>).</a:t>
            </a:r>
          </a:p>
          <a:p>
            <a:pPr marL="0" indent="0">
              <a:buNone/>
            </a:pPr>
            <a:endParaRPr lang="en-US" sz="4100" dirty="0" smtClean="0"/>
          </a:p>
          <a:p>
            <a:pPr marL="0" indent="0">
              <a:buNone/>
            </a:pPr>
            <a:r>
              <a:rPr lang="en-US" sz="4100" baseline="30000" dirty="0" smtClean="0"/>
              <a:t>4</a:t>
            </a:r>
            <a:r>
              <a:rPr lang="en-US" sz="4100" baseline="30000" dirty="0"/>
              <a:t> </a:t>
            </a:r>
            <a:r>
              <a:rPr lang="en-US" sz="4100" dirty="0"/>
              <a:t>And forgive us our </a:t>
            </a:r>
            <a:r>
              <a:rPr lang="en-US" sz="4100" dirty="0">
                <a:solidFill>
                  <a:schemeClr val="tx1">
                    <a:lumMod val="95000"/>
                    <a:lumOff val="5000"/>
                  </a:schemeClr>
                </a:solidFill>
              </a:rPr>
              <a:t>sins</a:t>
            </a:r>
            <a:r>
              <a:rPr lang="en-US" sz="4100" dirty="0"/>
              <a:t>; for we also forgive every one that is </a:t>
            </a:r>
            <a:r>
              <a:rPr lang="en-US" sz="4100" dirty="0">
                <a:solidFill>
                  <a:schemeClr val="accent6">
                    <a:lumMod val="75000"/>
                  </a:schemeClr>
                </a:solidFill>
              </a:rPr>
              <a:t>indebted</a:t>
            </a:r>
            <a:r>
              <a:rPr lang="en-US" sz="4100" dirty="0"/>
              <a:t> to </a:t>
            </a:r>
            <a:r>
              <a:rPr lang="en-US" sz="4100" dirty="0" smtClean="0"/>
              <a:t>us. (</a:t>
            </a:r>
            <a:r>
              <a:rPr lang="en-US" sz="4100" dirty="0" smtClean="0">
                <a:solidFill>
                  <a:schemeClr val="accent5">
                    <a:lumMod val="75000"/>
                  </a:schemeClr>
                </a:solidFill>
              </a:rPr>
              <a:t>KJV</a:t>
            </a:r>
            <a:r>
              <a:rPr lang="en-US" sz="4100" dirty="0" smtClean="0"/>
              <a:t>).</a:t>
            </a:r>
            <a:endParaRPr lang="en-US" sz="4100" dirty="0"/>
          </a:p>
          <a:p>
            <a:pPr marL="0" indent="0">
              <a:buNone/>
            </a:pPr>
            <a:r>
              <a:rPr lang="en-US" dirty="0" smtClean="0"/>
              <a:t> </a:t>
            </a:r>
            <a:endParaRPr lang="en-US" dirty="0"/>
          </a:p>
        </p:txBody>
      </p:sp>
    </p:spTree>
    <p:extLst>
      <p:ext uri="{BB962C8B-B14F-4D97-AF65-F5344CB8AC3E}">
        <p14:creationId xmlns:p14="http://schemas.microsoft.com/office/powerpoint/2010/main" val="24500508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“Trespasses” vs. “Debts” – </a:t>
            </a:r>
            <a:r>
              <a:rPr lang="en-US" dirty="0" smtClean="0"/>
              <a:t>6/6</a:t>
            </a:r>
            <a:endParaRPr lang="en-US" dirty="0"/>
          </a:p>
        </p:txBody>
      </p:sp>
      <p:sp>
        <p:nvSpPr>
          <p:cNvPr id="3" name="Content Placeholder 2"/>
          <p:cNvSpPr>
            <a:spLocks noGrp="1"/>
          </p:cNvSpPr>
          <p:nvPr>
            <p:ph idx="1"/>
          </p:nvPr>
        </p:nvSpPr>
        <p:spPr/>
        <p:txBody>
          <a:bodyPr/>
          <a:lstStyle/>
          <a:p>
            <a:pPr marL="0" indent="0">
              <a:buNone/>
            </a:pPr>
            <a:r>
              <a:rPr lang="en-US" dirty="0" smtClean="0"/>
              <a:t>The two </a:t>
            </a:r>
            <a:r>
              <a:rPr lang="en-US" dirty="0" smtClean="0">
                <a:solidFill>
                  <a:schemeClr val="accent6">
                    <a:lumMod val="75000"/>
                  </a:schemeClr>
                </a:solidFill>
              </a:rPr>
              <a:t>liturgical</a:t>
            </a:r>
            <a:r>
              <a:rPr lang="en-US" dirty="0" smtClean="0"/>
              <a:t> forms of the Lord’s prayer (“forgive us our trespasses” or “forgive us our debts”) seem to be mostly a matter of tradition.</a:t>
            </a:r>
          </a:p>
          <a:p>
            <a:pPr marL="0" indent="0">
              <a:buNone/>
            </a:pPr>
            <a:endParaRPr lang="en-US" dirty="0"/>
          </a:p>
          <a:p>
            <a:pPr marL="0" indent="0">
              <a:buNone/>
            </a:pPr>
            <a:r>
              <a:rPr lang="en-US" dirty="0" smtClean="0"/>
              <a:t>Most Roman Catholics, Anglicans, and Methodists use “trespasses”, while most Presbyterians and other Reformed use “debts”. </a:t>
            </a:r>
            <a:endParaRPr lang="en-US" dirty="0"/>
          </a:p>
        </p:txBody>
      </p:sp>
    </p:spTree>
    <p:extLst>
      <p:ext uri="{BB962C8B-B14F-4D97-AF65-F5344CB8AC3E}">
        <p14:creationId xmlns:p14="http://schemas.microsoft.com/office/powerpoint/2010/main" val="27940551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1:16-17</a:t>
            </a:r>
            <a:r>
              <a:rPr lang="en-US" sz="3600" dirty="0" smtClean="0"/>
              <a:t/>
            </a:r>
            <a:br>
              <a:rPr lang="en-US" sz="3600" dirty="0" smtClean="0"/>
            </a:br>
            <a:r>
              <a:rPr lang="en-US" sz="3600" dirty="0" smtClean="0"/>
              <a:t>---</a:t>
            </a:r>
            <a:br>
              <a:rPr lang="en-US" sz="3600" dirty="0" smtClean="0"/>
            </a:br>
            <a:r>
              <a:rPr lang="en-US" sz="3600" dirty="0" smtClean="0"/>
              <a:t>The Righteous Shall Live by Faith</a:t>
            </a:r>
            <a:endParaRPr lang="en-US" sz="7200" dirty="0"/>
          </a:p>
        </p:txBody>
      </p:sp>
    </p:spTree>
    <p:extLst>
      <p:ext uri="{BB962C8B-B14F-4D97-AF65-F5344CB8AC3E}">
        <p14:creationId xmlns:p14="http://schemas.microsoft.com/office/powerpoint/2010/main" val="2494513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40489</TotalTime>
  <Words>7583</Words>
  <Application>Microsoft Office PowerPoint</Application>
  <PresentationFormat>On-screen Show (4:3)</PresentationFormat>
  <Paragraphs>1581</Paragraphs>
  <Slides>54</Slides>
  <Notes>54</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Gil’s Question --- re: The Lord’s Prayer</vt:lpstr>
      <vt:lpstr>PowerPoint Presentation</vt:lpstr>
      <vt:lpstr>“Trespasses” vs. “Debts” – 1/6</vt:lpstr>
      <vt:lpstr>“Trespasses” vs. “Debts” – 2/6</vt:lpstr>
      <vt:lpstr>“Trespasses” vs. “Debts” – 3/6</vt:lpstr>
      <vt:lpstr>“Trespasses” vs. “Debts” – 4/6</vt:lpstr>
      <vt:lpstr>“Trespasses” vs. “Debts” – 5/6</vt:lpstr>
      <vt:lpstr>“Trespasses” vs. “Debts” – 6/6</vt:lpstr>
      <vt:lpstr>Romans 1:16-17 --- The Righteous Shall Live by Faith</vt:lpstr>
      <vt:lpstr>Romans 1:16-17</vt:lpstr>
      <vt:lpstr>Romans 1:16</vt:lpstr>
      <vt:lpstr>PowerPoint Presentation</vt:lpstr>
      <vt:lpstr>Romans 1:16</vt:lpstr>
      <vt:lpstr>Luke 9:26</vt:lpstr>
      <vt:lpstr>Romans 1:16</vt:lpstr>
      <vt:lpstr>1 Corinthians 1:18</vt:lpstr>
      <vt:lpstr>Romans 1:16</vt:lpstr>
      <vt:lpstr>Acts 4:12</vt:lpstr>
      <vt:lpstr>Romans 1:16</vt:lpstr>
      <vt:lpstr>Romans 5:12</vt:lpstr>
      <vt:lpstr>Romans 1:16</vt:lpstr>
      <vt:lpstr>Galatians 3:22</vt:lpstr>
      <vt:lpstr>Romans 1:16</vt:lpstr>
      <vt:lpstr>1 Timothy 2:13</vt:lpstr>
      <vt:lpstr>Romans 1:16</vt:lpstr>
      <vt:lpstr>John 4:9</vt:lpstr>
      <vt:lpstr>Romans 1:16</vt:lpstr>
      <vt:lpstr>1 Corinthians 1:22</vt:lpstr>
      <vt:lpstr>Acts 21:25</vt:lpstr>
      <vt:lpstr>Romans 1:14</vt:lpstr>
      <vt:lpstr>Cross-Reference Mark 8:38</vt:lpstr>
      <vt:lpstr>Cross-Reference 2 Timothy 1:12</vt:lpstr>
      <vt:lpstr>Cross-Reference 1 Corinthians 1:18</vt:lpstr>
      <vt:lpstr>Romans 1:17</vt:lpstr>
      <vt:lpstr>PowerPoint Presentation</vt:lpstr>
      <vt:lpstr>Romans 1:17</vt:lpstr>
      <vt:lpstr>Romans 3:21-24</vt:lpstr>
      <vt:lpstr>2 Corinthians 3:9</vt:lpstr>
      <vt:lpstr>Romans 1:17</vt:lpstr>
      <vt:lpstr>Romans 1:17</vt:lpstr>
      <vt:lpstr>Matthew 11:25</vt:lpstr>
      <vt:lpstr>Romans 1:17</vt:lpstr>
      <vt:lpstr>Matthew 14:25-31</vt:lpstr>
      <vt:lpstr>Romans 1:17</vt:lpstr>
      <vt:lpstr>Romans 1:17 Detail</vt:lpstr>
      <vt:lpstr>Romans 1:17</vt:lpstr>
      <vt:lpstr>Romans 3:4</vt:lpstr>
      <vt:lpstr>Romans 1:17</vt:lpstr>
      <vt:lpstr>Romans 1:17 Detail</vt:lpstr>
      <vt:lpstr>Romans 1:17 and Habakkuk 2:4</vt:lpstr>
      <vt:lpstr>Cross-Reference Galatians 3:11</vt:lpstr>
      <vt:lpstr>Cross-Reference Romans 3:21-22</vt:lpstr>
      <vt:lpstr>Cross-Reference John 3:36</vt:lpstr>
      <vt:lpstr>Romans 1:16-17</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160</cp:revision>
  <dcterms:created xsi:type="dcterms:W3CDTF">2014-03-14T14:55:41Z</dcterms:created>
  <dcterms:modified xsi:type="dcterms:W3CDTF">2014-09-20T11:39:36Z</dcterms:modified>
</cp:coreProperties>
</file>