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4"/>
  </p:notesMasterIdLst>
  <p:sldIdLst>
    <p:sldId id="320" r:id="rId2"/>
    <p:sldId id="436" r:id="rId3"/>
    <p:sldId id="321" r:id="rId4"/>
    <p:sldId id="322" r:id="rId5"/>
    <p:sldId id="324" r:id="rId6"/>
    <p:sldId id="325" r:id="rId7"/>
    <p:sldId id="329" r:id="rId8"/>
    <p:sldId id="326" r:id="rId9"/>
    <p:sldId id="327" r:id="rId10"/>
    <p:sldId id="328" r:id="rId11"/>
    <p:sldId id="371" r:id="rId12"/>
    <p:sldId id="374" r:id="rId13"/>
    <p:sldId id="375" r:id="rId14"/>
    <p:sldId id="376" r:id="rId15"/>
    <p:sldId id="354" r:id="rId16"/>
    <p:sldId id="378" r:id="rId17"/>
    <p:sldId id="379" r:id="rId18"/>
    <p:sldId id="377" r:id="rId19"/>
    <p:sldId id="380" r:id="rId20"/>
    <p:sldId id="381" r:id="rId21"/>
    <p:sldId id="370" r:id="rId22"/>
    <p:sldId id="382" r:id="rId23"/>
    <p:sldId id="383" r:id="rId24"/>
    <p:sldId id="384" r:id="rId25"/>
    <p:sldId id="385" r:id="rId26"/>
    <p:sldId id="369" r:id="rId27"/>
    <p:sldId id="437" r:id="rId28"/>
    <p:sldId id="438" r:id="rId29"/>
    <p:sldId id="439" r:id="rId30"/>
    <p:sldId id="331" r:id="rId31"/>
    <p:sldId id="386" r:id="rId32"/>
    <p:sldId id="387" r:id="rId33"/>
    <p:sldId id="388" r:id="rId34"/>
    <p:sldId id="389" r:id="rId35"/>
    <p:sldId id="368" r:id="rId36"/>
    <p:sldId id="332" r:id="rId37"/>
    <p:sldId id="390" r:id="rId38"/>
    <p:sldId id="391" r:id="rId39"/>
    <p:sldId id="372" r:id="rId40"/>
    <p:sldId id="373" r:id="rId41"/>
    <p:sldId id="392" r:id="rId42"/>
    <p:sldId id="393" r:id="rId43"/>
    <p:sldId id="367" r:id="rId44"/>
    <p:sldId id="333" r:id="rId45"/>
    <p:sldId id="394" r:id="rId46"/>
    <p:sldId id="395" r:id="rId47"/>
    <p:sldId id="396" r:id="rId48"/>
    <p:sldId id="366" r:id="rId49"/>
    <p:sldId id="334" r:id="rId50"/>
    <p:sldId id="397" r:id="rId51"/>
    <p:sldId id="398" r:id="rId52"/>
    <p:sldId id="399" r:id="rId53"/>
    <p:sldId id="365" r:id="rId54"/>
    <p:sldId id="335" r:id="rId55"/>
    <p:sldId id="400" r:id="rId56"/>
    <p:sldId id="401" r:id="rId57"/>
    <p:sldId id="403" r:id="rId58"/>
    <p:sldId id="404" r:id="rId59"/>
    <p:sldId id="364" r:id="rId60"/>
    <p:sldId id="336" r:id="rId61"/>
    <p:sldId id="406" r:id="rId62"/>
    <p:sldId id="407" r:id="rId63"/>
    <p:sldId id="408" r:id="rId64"/>
    <p:sldId id="409" r:id="rId65"/>
    <p:sldId id="363" r:id="rId66"/>
    <p:sldId id="410" r:id="rId67"/>
    <p:sldId id="411" r:id="rId68"/>
    <p:sldId id="362" r:id="rId69"/>
    <p:sldId id="402" r:id="rId70"/>
    <p:sldId id="338" r:id="rId71"/>
    <p:sldId id="414" r:id="rId72"/>
    <p:sldId id="415" r:id="rId73"/>
    <p:sldId id="412" r:id="rId74"/>
    <p:sldId id="413" r:id="rId75"/>
    <p:sldId id="416" r:id="rId76"/>
    <p:sldId id="417" r:id="rId77"/>
    <p:sldId id="361" r:id="rId78"/>
    <p:sldId id="345" r:id="rId79"/>
    <p:sldId id="418" r:id="rId80"/>
    <p:sldId id="419" r:id="rId81"/>
    <p:sldId id="420" r:id="rId82"/>
    <p:sldId id="421" r:id="rId83"/>
    <p:sldId id="435" r:id="rId84"/>
    <p:sldId id="434" r:id="rId85"/>
    <p:sldId id="422" r:id="rId86"/>
    <p:sldId id="359" r:id="rId87"/>
    <p:sldId id="340" r:id="rId88"/>
    <p:sldId id="423" r:id="rId89"/>
    <p:sldId id="424" r:id="rId90"/>
    <p:sldId id="405" r:id="rId91"/>
    <p:sldId id="425" r:id="rId92"/>
    <p:sldId id="426" r:id="rId93"/>
    <p:sldId id="358" r:id="rId94"/>
    <p:sldId id="357" r:id="rId95"/>
    <p:sldId id="356" r:id="rId96"/>
    <p:sldId id="355" r:id="rId97"/>
    <p:sldId id="344" r:id="rId98"/>
    <p:sldId id="427" r:id="rId99"/>
    <p:sldId id="428" r:id="rId100"/>
    <p:sldId id="429" r:id="rId101"/>
    <p:sldId id="430" r:id="rId102"/>
    <p:sldId id="433" r:id="rId103"/>
    <p:sldId id="431" r:id="rId104"/>
    <p:sldId id="432" r:id="rId105"/>
    <p:sldId id="346" r:id="rId106"/>
    <p:sldId id="347" r:id="rId107"/>
    <p:sldId id="348" r:id="rId108"/>
    <p:sldId id="349" r:id="rId109"/>
    <p:sldId id="350" r:id="rId110"/>
    <p:sldId id="351" r:id="rId111"/>
    <p:sldId id="352" r:id="rId112"/>
    <p:sldId id="353" r:id="rId1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77600" autoAdjust="0"/>
  </p:normalViewPr>
  <p:slideViewPr>
    <p:cSldViewPr snapToGrid="0">
      <p:cViewPr varScale="1">
        <p:scale>
          <a:sx n="90" d="100"/>
          <a:sy n="90" d="100"/>
        </p:scale>
        <p:origin x="-222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3" Type="http://schemas.openxmlformats.org/officeDocument/2006/relationships/hyperlink" Target="http://www.icr.org/bible/2Timothy/3/1-3" TargetMode="External"/><Relationship Id="rId2" Type="http://schemas.openxmlformats.org/officeDocument/2006/relationships/slide" Target="../slides/slide95.xml"/><Relationship Id="rId1" Type="http://schemas.openxmlformats.org/officeDocument/2006/relationships/notesMaster" Target="../notesMasters/notesMaster1.xml"/><Relationship Id="rId5" Type="http://schemas.openxmlformats.org/officeDocument/2006/relationships/hyperlink" Target="http://www.icr.org/bible/Galatians/5/22" TargetMode="External"/><Relationship Id="rId4" Type="http://schemas.openxmlformats.org/officeDocument/2006/relationships/hyperlink" Target="http://www.icr.org/bible/Galatians/2/20" TargetMode="Externa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53958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137161631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1:32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1921309782"/>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1:32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We say this passage cross-referenced to </a:t>
            </a:r>
          </a:p>
          <a:p>
            <a:r>
              <a:rPr lang="en-US" dirty="0" smtClean="0"/>
              <a:t>Romans 1:26.</a:t>
            </a:r>
          </a:p>
          <a:p>
            <a:endParaRPr lang="en-US" dirty="0" smtClean="0"/>
          </a:p>
          <a:p>
            <a:r>
              <a:rPr lang="en-US" dirty="0" smtClean="0"/>
              <a:t>But, now, especially note the highlighted </a:t>
            </a:r>
          </a:p>
          <a:p>
            <a:r>
              <a:rPr lang="en-US" b="1" dirty="0" smtClean="0">
                <a:solidFill>
                  <a:srgbClr val="C00000"/>
                </a:solidFill>
              </a:rPr>
              <a:t>COUNTER-POINT</a:t>
            </a:r>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270230598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36343067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1671028380"/>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280438324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295682624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81922867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940158685"/>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373823909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109</a:t>
            </a:fld>
            <a:endParaRPr lang="en-US"/>
          </a:p>
        </p:txBody>
      </p:sp>
    </p:spTree>
    <p:extLst>
      <p:ext uri="{BB962C8B-B14F-4D97-AF65-F5344CB8AC3E}">
        <p14:creationId xmlns:p14="http://schemas.microsoft.com/office/powerpoint/2010/main" val="693243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wrath of God is a neglected subject.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where Paul begins his formal exposition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Gospel.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to often,</a:t>
            </a:r>
            <a:r>
              <a:rPr lang="en-US" baseline="0" dirty="0" smtClean="0"/>
              <a:t> we start somewhere else: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dirty="0" smtClean="0"/>
              <a:t>Many begin with what is often termed “a felt</a:t>
            </a:r>
          </a:p>
          <a:p>
            <a:r>
              <a:rPr lang="en-US" sz="1200" dirty="0" smtClean="0"/>
              <a:t>need”.</a:t>
            </a:r>
          </a:p>
          <a:p>
            <a:endParaRPr lang="en-US" sz="1200" dirty="0" smtClean="0"/>
          </a:p>
          <a:p>
            <a:r>
              <a:rPr lang="en-US" sz="1200" dirty="0" smtClean="0"/>
              <a:t>Here is the way Paul speaks of a felt need in </a:t>
            </a:r>
          </a:p>
          <a:p>
            <a:r>
              <a:rPr lang="en-US" sz="1200" dirty="0" smtClean="0"/>
              <a:t>another letter: “For the time will come when men </a:t>
            </a:r>
          </a:p>
          <a:p>
            <a:r>
              <a:rPr lang="en-US" sz="1200" dirty="0" smtClean="0"/>
              <a:t>will not put up with sound doctrine.”</a:t>
            </a:r>
          </a:p>
          <a:p>
            <a:endParaRPr lang="en-US" sz="1200" dirty="0" smtClean="0"/>
          </a:p>
          <a:p>
            <a:r>
              <a:rPr lang="en-US" sz="1200" dirty="0" smtClean="0"/>
              <a:t>Another way we present the gospel today is by </a:t>
            </a:r>
          </a:p>
          <a:p>
            <a:r>
              <a:rPr lang="en-US" sz="1200" dirty="0" smtClean="0"/>
              <a:t>promises. We offer them like a carrot, a reward </a:t>
            </a:r>
          </a:p>
          <a:p>
            <a:r>
              <a:rPr lang="en-US" sz="1200" dirty="0" smtClean="0"/>
              <a:t>to be given if only the listener accepts Jesus.</a:t>
            </a:r>
          </a:p>
          <a:p>
            <a:r>
              <a:rPr lang="en-US" sz="1200" dirty="0" smtClean="0"/>
              <a:t>This is what is often called the prosperity gospel.</a:t>
            </a:r>
          </a:p>
          <a:p>
            <a:endParaRPr lang="en-US" sz="1200" dirty="0" smtClean="0"/>
          </a:p>
          <a:p>
            <a:r>
              <a:rPr lang="en-US" sz="1200" dirty="0" smtClean="0"/>
              <a:t>We also commonly offer the gospel by the route </a:t>
            </a:r>
          </a:p>
          <a:p>
            <a:r>
              <a:rPr lang="en-US" sz="1200" dirty="0" smtClean="0"/>
              <a:t>of personal experience, stressing what Jesus has </a:t>
            </a:r>
          </a:p>
          <a:p>
            <a:r>
              <a:rPr lang="en-US" sz="1200" dirty="0" smtClean="0"/>
              <a:t>done for us and commending it to the other </a:t>
            </a:r>
          </a:p>
          <a:p>
            <a:r>
              <a:rPr lang="en-US" sz="1200" dirty="0" smtClean="0"/>
              <a:t>person for that reason.</a:t>
            </a:r>
          </a:p>
          <a:p>
            <a:endParaRPr lang="en-US" sz="1200" dirty="0" smtClean="0"/>
          </a:p>
          <a:p>
            <a:r>
              <a:rPr lang="en-US" sz="1200" dirty="0" smtClean="0"/>
              <a:t>But Paul doesn’t begin in any of these ways. The </a:t>
            </a:r>
          </a:p>
          <a:p>
            <a:r>
              <a:rPr lang="en-US" sz="1200" dirty="0" smtClean="0"/>
              <a:t>reason, of course, is that Paul was God-centered, </a:t>
            </a:r>
          </a:p>
          <a:p>
            <a:r>
              <a:rPr lang="en-US" sz="1200" dirty="0" smtClean="0"/>
              <a:t>rather than man-centered.</a:t>
            </a:r>
          </a:p>
          <a:p>
            <a:endParaRPr lang="en-US" sz="1200" dirty="0" smtClean="0"/>
          </a:p>
          <a:p>
            <a:r>
              <a:rPr lang="en-US" sz="1200" dirty="0" smtClean="0"/>
              <a:t>We need to begin our presentations of the Gospel </a:t>
            </a:r>
          </a:p>
          <a:p>
            <a:r>
              <a:rPr lang="en-US" sz="1200" dirty="0" smtClean="0"/>
              <a:t>with the truth that we are not in a right </a:t>
            </a:r>
          </a:p>
          <a:p>
            <a:r>
              <a:rPr lang="en-US" sz="1200" dirty="0" smtClean="0"/>
              <a:t>relationship to God. On the contrary, we are under </a:t>
            </a:r>
          </a:p>
          <a:p>
            <a:r>
              <a:rPr lang="en-US" sz="1200" dirty="0" smtClean="0"/>
              <a:t>God’s wrath and are in danger of everlasting </a:t>
            </a:r>
          </a:p>
          <a:p>
            <a:r>
              <a:rPr lang="en-US" sz="1200" dirty="0" smtClean="0"/>
              <a:t>condemnation at his hands.</a:t>
            </a:r>
          </a:p>
          <a:p>
            <a:endParaRPr lang="en-US" sz="1200" dirty="0" smtClean="0"/>
          </a:p>
          <a:p>
            <a:r>
              <a:rPr lang="en-US" sz="1200" dirty="0" smtClean="0"/>
              <a:t>[cf. </a:t>
            </a:r>
            <a:r>
              <a:rPr lang="en-US" sz="1200" dirty="0" err="1" smtClean="0"/>
              <a:t>Boice</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440368499"/>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110</a:t>
            </a:fld>
            <a:endParaRPr lang="en-US"/>
          </a:p>
        </p:txBody>
      </p:sp>
    </p:spTree>
    <p:extLst>
      <p:ext uri="{BB962C8B-B14F-4D97-AF65-F5344CB8AC3E}">
        <p14:creationId xmlns:p14="http://schemas.microsoft.com/office/powerpoint/2010/main" val="360590575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111</a:t>
            </a:fld>
            <a:endParaRPr lang="en-US"/>
          </a:p>
        </p:txBody>
      </p:sp>
    </p:spTree>
    <p:extLst>
      <p:ext uri="{BB962C8B-B14F-4D97-AF65-F5344CB8AC3E}">
        <p14:creationId xmlns:p14="http://schemas.microsoft.com/office/powerpoint/2010/main" val="3729705228"/>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Dr. A. J. Gordon was pastor of a church in </a:t>
            </a:r>
          </a:p>
          <a:p>
            <a:pPr rtl="0"/>
            <a:r>
              <a:rPr lang="en-US" sz="1200" dirty="0" smtClean="0"/>
              <a:t>Boston many years ago. One day he met a little </a:t>
            </a:r>
          </a:p>
          <a:p>
            <a:pPr rtl="0"/>
            <a:r>
              <a:rPr lang="en-US" sz="1200" dirty="0" smtClean="0"/>
              <a:t>boy out in front of the church. The boy was </a:t>
            </a:r>
          </a:p>
          <a:p>
            <a:pPr rtl="0"/>
            <a:r>
              <a:rPr lang="en-US" sz="1200" dirty="0" smtClean="0"/>
              <a:t>carrying a rusty bird cage in his hands and several </a:t>
            </a:r>
          </a:p>
          <a:p>
            <a:pPr rtl="0"/>
            <a:r>
              <a:rPr lang="en-US" sz="1200" dirty="0" smtClean="0"/>
              <a:t>little birds were fluttering around on the bottom </a:t>
            </a:r>
          </a:p>
          <a:p>
            <a:pPr rtl="0"/>
            <a:r>
              <a:rPr lang="en-US" sz="1200" dirty="0" smtClean="0"/>
              <a:t>of the cage, as if they knew they were going to </a:t>
            </a:r>
          </a:p>
          <a:p>
            <a:pPr rtl="0"/>
            <a:r>
              <a:rPr lang="en-US" sz="1200" dirty="0" smtClean="0"/>
              <a:t>be destroyed.</a:t>
            </a:r>
          </a:p>
          <a:p>
            <a:pPr rtl="0"/>
            <a:endParaRPr lang="en-US" sz="1200" dirty="0" smtClean="0"/>
          </a:p>
          <a:p>
            <a:pPr rtl="0"/>
            <a:r>
              <a:rPr lang="en-US" sz="1200" dirty="0" smtClean="0"/>
              <a:t>Dr. Gordon said, “Son, where did you get those </a:t>
            </a:r>
          </a:p>
          <a:p>
            <a:pPr rtl="0"/>
            <a:r>
              <a:rPr lang="en-US" sz="1200" dirty="0" smtClean="0"/>
              <a:t>birds?” The boy answered, “I trapped them out in </a:t>
            </a:r>
          </a:p>
          <a:p>
            <a:pPr rtl="0"/>
            <a:r>
              <a:rPr lang="en-US" sz="1200" dirty="0" smtClean="0"/>
              <a:t>the field.” “What are you going to do with them?” </a:t>
            </a:r>
          </a:p>
          <a:p>
            <a:pPr rtl="0"/>
            <a:r>
              <a:rPr lang="en-US" sz="1200" dirty="0" smtClean="0"/>
              <a:t>the preacher asked. “I’m going to take them home </a:t>
            </a:r>
          </a:p>
          <a:p>
            <a:pPr rtl="0"/>
            <a:r>
              <a:rPr lang="en-US" sz="1200" dirty="0" smtClean="0"/>
              <a:t>and play with them and have some fun with them.” </a:t>
            </a:r>
          </a:p>
          <a:p>
            <a:pPr rtl="0"/>
            <a:r>
              <a:rPr lang="en-US" sz="1200" dirty="0" smtClean="0"/>
              <a:t>“What will you do with them when you get through </a:t>
            </a:r>
          </a:p>
          <a:p>
            <a:pPr rtl="0"/>
            <a:r>
              <a:rPr lang="en-US" sz="1200" dirty="0" smtClean="0"/>
              <a:t>playing with them?” Dr. Gordon asked. “Oh,” said </a:t>
            </a:r>
          </a:p>
          <a:p>
            <a:pPr rtl="0"/>
            <a:r>
              <a:rPr lang="en-US" sz="1200" dirty="0" smtClean="0"/>
              <a:t>the boy, “I guess I’ll just feed them to an old cat </a:t>
            </a:r>
          </a:p>
          <a:p>
            <a:pPr rtl="0"/>
            <a:r>
              <a:rPr lang="en-US" sz="1200" dirty="0" smtClean="0"/>
              <a:t>we have around the house.”</a:t>
            </a:r>
          </a:p>
          <a:p>
            <a:pPr rtl="0"/>
            <a:endParaRPr lang="en-US" sz="1200" dirty="0" smtClean="0"/>
          </a:p>
          <a:p>
            <a:pPr rtl="0"/>
            <a:r>
              <a:rPr lang="en-US" sz="1200" dirty="0" smtClean="0"/>
              <a:t>Then Dr. Gordon asked the boy how much he </a:t>
            </a:r>
          </a:p>
          <a:p>
            <a:pPr rtl="0"/>
            <a:r>
              <a:rPr lang="en-US" sz="1200" dirty="0" smtClean="0"/>
              <a:t>would take for the birds and the boy answered, </a:t>
            </a:r>
          </a:p>
          <a:p>
            <a:pPr rtl="0"/>
            <a:r>
              <a:rPr lang="en-US" sz="1200" dirty="0" smtClean="0"/>
              <a:t>“Mister, you don’t want these birds. They’re just </a:t>
            </a:r>
          </a:p>
          <a:p>
            <a:pPr rtl="0"/>
            <a:r>
              <a:rPr lang="en-US" sz="1200" dirty="0" smtClean="0"/>
              <a:t>little old field birds and they can’t sing very well.” </a:t>
            </a:r>
          </a:p>
          <a:p>
            <a:pPr rtl="0"/>
            <a:r>
              <a:rPr lang="en-US" sz="1200" dirty="0" smtClean="0"/>
              <a:t>Dr. Gordon said, “I’ll give you two dollars for the</a:t>
            </a:r>
          </a:p>
          <a:p>
            <a:pPr rtl="0"/>
            <a:r>
              <a:rPr lang="en-US" sz="1200" dirty="0" smtClean="0"/>
              <a:t> cage and the birds.” “All right,” said the boy, “It’s </a:t>
            </a:r>
          </a:p>
          <a:p>
            <a:pPr rtl="0"/>
            <a:r>
              <a:rPr lang="en-US" sz="1200" dirty="0" smtClean="0"/>
              <a:t>a deal, but you’re making a bad bargain.”</a:t>
            </a:r>
          </a:p>
          <a:p>
            <a:pPr rtl="0"/>
            <a:endParaRPr lang="en-US" sz="1200" dirty="0" smtClean="0"/>
          </a:p>
          <a:p>
            <a:pPr rtl="0"/>
            <a:r>
              <a:rPr lang="en-US" sz="1200" dirty="0" smtClean="0"/>
              <a:t>The exchange was made and the boy went </a:t>
            </a:r>
          </a:p>
          <a:p>
            <a:pPr rtl="0"/>
            <a:r>
              <a:rPr lang="en-US" sz="1200" dirty="0" smtClean="0"/>
              <a:t>whistling down the street, happy because he had </a:t>
            </a:r>
          </a:p>
          <a:p>
            <a:pPr rtl="0"/>
            <a:r>
              <a:rPr lang="en-US" sz="1200" dirty="0" smtClean="0"/>
              <a:t>two dollars in his pocket. Dr. Gordon took the </a:t>
            </a:r>
          </a:p>
          <a:p>
            <a:pPr rtl="0"/>
            <a:r>
              <a:rPr lang="en-US" sz="1200" dirty="0" smtClean="0"/>
              <a:t>cage out behind his church and opened the door </a:t>
            </a:r>
          </a:p>
          <a:p>
            <a:pPr rtl="0"/>
            <a:r>
              <a:rPr lang="en-US" sz="1200" dirty="0" smtClean="0"/>
              <a:t>of the cage and the birds flew out and went </a:t>
            </a:r>
          </a:p>
          <a:p>
            <a:pPr rtl="0"/>
            <a:r>
              <a:rPr lang="en-US" sz="1200" dirty="0" smtClean="0"/>
              <a:t>soaring away into the blue, singing as they </a:t>
            </a:r>
          </a:p>
          <a:p>
            <a:pPr rtl="0"/>
            <a:r>
              <a:rPr lang="en-US" sz="1200" dirty="0" smtClean="0"/>
              <a:t>went.</a:t>
            </a:r>
          </a:p>
          <a:p>
            <a:pPr rtl="0"/>
            <a:endParaRPr lang="en-US" sz="1200" dirty="0" smtClean="0"/>
          </a:p>
          <a:p>
            <a:pPr rtl="0"/>
            <a:r>
              <a:rPr lang="en-US" sz="1200" dirty="0" smtClean="0"/>
              <a:t>The next Sunday Dr. Gordon took the empty bird </a:t>
            </a:r>
          </a:p>
          <a:p>
            <a:pPr rtl="0"/>
            <a:r>
              <a:rPr lang="en-US" sz="1200" dirty="0" smtClean="0"/>
              <a:t>cage to the pulpit to use it in illustrating his </a:t>
            </a:r>
          </a:p>
          <a:p>
            <a:pPr rtl="0"/>
            <a:r>
              <a:rPr lang="en-US" sz="1200" dirty="0" smtClean="0"/>
              <a:t>sermon. Then he said, “That little boy said that </a:t>
            </a:r>
          </a:p>
          <a:p>
            <a:pPr rtl="0"/>
            <a:r>
              <a:rPr lang="en-US" sz="1200" dirty="0" smtClean="0"/>
              <a:t>the birds could not sing very well, but when I </a:t>
            </a:r>
          </a:p>
          <a:p>
            <a:pPr rtl="0"/>
            <a:r>
              <a:rPr lang="en-US" sz="1200" dirty="0" smtClean="0"/>
              <a:t>released them from the cage they went singing </a:t>
            </a:r>
          </a:p>
          <a:p>
            <a:pPr rtl="0"/>
            <a:r>
              <a:rPr lang="en-US" sz="1200" dirty="0" smtClean="0"/>
              <a:t>away into the blue, and it seems that they were </a:t>
            </a:r>
          </a:p>
          <a:p>
            <a:pPr rtl="0"/>
            <a:r>
              <a:rPr lang="en-US" sz="1200" dirty="0" smtClean="0"/>
              <a:t>singing, “Redeemed, redeemed, redeemed.”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[7700 Illustrations, #5418]</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MDJ: </a:t>
            </a:r>
            <a:r>
              <a:rPr lang="en-US" b="0" dirty="0" smtClean="0"/>
              <a:t>And so are we: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Redeemed, redeemed, redeemed –</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Redeemed by the Blood of the Lamb.</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112</a:t>
            </a:fld>
            <a:endParaRPr lang="en-US"/>
          </a:p>
        </p:txBody>
      </p:sp>
    </p:spTree>
    <p:extLst>
      <p:ext uri="{BB962C8B-B14F-4D97-AF65-F5344CB8AC3E}">
        <p14:creationId xmlns:p14="http://schemas.microsoft.com/office/powerpoint/2010/main" val="3962968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orge</a:t>
            </a:r>
            <a:r>
              <a:rPr lang="en-US" dirty="0" smtClean="0"/>
              <a:t>, translated as</a:t>
            </a:r>
            <a:r>
              <a:rPr lang="en-US" baseline="0" dirty="0" smtClean="0"/>
              <a:t> “wrath” here, </a:t>
            </a:r>
          </a:p>
          <a:p>
            <a:r>
              <a:rPr lang="en-US" baseline="0" dirty="0" smtClean="0"/>
              <a:t>can occasionally mean a </a:t>
            </a:r>
            <a:r>
              <a:rPr lang="en-US" b="0" baseline="0" dirty="0" smtClean="0"/>
              <a:t>“</a:t>
            </a:r>
            <a:r>
              <a:rPr lang="en-US" sz="1200" b="0" kern="1200" dirty="0" smtClean="0">
                <a:solidFill>
                  <a:schemeClr val="tx1"/>
                </a:solidFill>
                <a:latin typeface="+mn-lt"/>
                <a:ea typeface="+mn-ea"/>
                <a:cs typeface="+mn-cs"/>
              </a:rPr>
              <a:t>state of relatively strong </a:t>
            </a:r>
          </a:p>
          <a:p>
            <a:r>
              <a:rPr lang="en-US" sz="1200" b="0" kern="1200" dirty="0" smtClean="0">
                <a:solidFill>
                  <a:schemeClr val="tx1"/>
                </a:solidFill>
                <a:latin typeface="+mn-lt"/>
                <a:ea typeface="+mn-ea"/>
                <a:cs typeface="+mn-cs"/>
              </a:rPr>
              <a:t>displeasure, with a focus on the emotional aspect, </a:t>
            </a:r>
          </a:p>
          <a:p>
            <a:r>
              <a:rPr lang="en-US" sz="1200" b="0" kern="1200" dirty="0" smtClean="0">
                <a:solidFill>
                  <a:schemeClr val="tx1"/>
                </a:solidFill>
                <a:latin typeface="+mn-lt"/>
                <a:ea typeface="+mn-ea"/>
                <a:cs typeface="+mn-cs"/>
              </a:rPr>
              <a:t>that</a:t>
            </a:r>
            <a:r>
              <a:rPr lang="en-US" sz="1200" b="0" kern="1200" baseline="0" dirty="0" smtClean="0">
                <a:solidFill>
                  <a:schemeClr val="tx1"/>
                </a:solidFill>
                <a:latin typeface="+mn-lt"/>
                <a:ea typeface="+mn-ea"/>
                <a:cs typeface="+mn-cs"/>
              </a:rPr>
              <a:t> is </a:t>
            </a:r>
            <a:r>
              <a:rPr lang="en-US" sz="1200" b="0" i="1" kern="1200" dirty="0" smtClean="0">
                <a:solidFill>
                  <a:schemeClr val="tx1"/>
                </a:solidFill>
                <a:latin typeface="+mn-lt"/>
                <a:ea typeface="+mn-ea"/>
                <a:cs typeface="+mn-cs"/>
              </a:rPr>
              <a:t>anger”.</a:t>
            </a:r>
          </a:p>
          <a:p>
            <a:endParaRPr lang="en-US" sz="1200" b="0" i="1"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But,</a:t>
            </a:r>
            <a:r>
              <a:rPr lang="en-US" sz="1200" b="0" i="0" kern="1200" baseline="0" dirty="0" smtClean="0">
                <a:solidFill>
                  <a:schemeClr val="tx1"/>
                </a:solidFill>
                <a:latin typeface="+mn-lt"/>
                <a:ea typeface="+mn-ea"/>
                <a:cs typeface="+mn-cs"/>
              </a:rPr>
              <a:t> in most cases, as it does here, it means a </a:t>
            </a:r>
          </a:p>
          <a:p>
            <a:r>
              <a:rPr lang="en-US" sz="1200" b="0" i="0" kern="1200" baseline="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strong indignation directed at wrongdoing, with </a:t>
            </a:r>
          </a:p>
          <a:p>
            <a:r>
              <a:rPr lang="en-US" sz="1200" b="0" kern="1200" dirty="0" smtClean="0">
                <a:solidFill>
                  <a:schemeClr val="tx1"/>
                </a:solidFill>
                <a:latin typeface="+mn-lt"/>
                <a:ea typeface="+mn-ea"/>
                <a:cs typeface="+mn-cs"/>
              </a:rPr>
              <a:t>a focus on retribution, that is </a:t>
            </a:r>
            <a:r>
              <a:rPr lang="en-US" sz="1200" b="0" i="1" kern="1200" dirty="0" smtClean="0">
                <a:solidFill>
                  <a:schemeClr val="tx1"/>
                </a:solidFill>
                <a:latin typeface="+mn-lt"/>
                <a:ea typeface="+mn-ea"/>
                <a:cs typeface="+mn-cs"/>
              </a:rPr>
              <a:t>wrath”.</a:t>
            </a:r>
          </a:p>
          <a:p>
            <a:endParaRPr lang="en-US" sz="1200" b="0" i="1" kern="1200" dirty="0" smtClean="0">
              <a:solidFill>
                <a:schemeClr val="tx1"/>
              </a:solidFill>
              <a:latin typeface="+mn-lt"/>
              <a:ea typeface="+mn-ea"/>
              <a:cs typeface="+mn-cs"/>
            </a:endParaRPr>
          </a:p>
          <a:p>
            <a:r>
              <a:rPr lang="en-US" sz="1200" b="0" i="1" kern="1200" dirty="0" smtClean="0">
                <a:solidFill>
                  <a:schemeClr val="tx1"/>
                </a:solidFill>
                <a:latin typeface="+mn-lt"/>
                <a:ea typeface="+mn-ea"/>
                <a:cs typeface="+mn-cs"/>
              </a:rPr>
              <a:t>*****</a:t>
            </a:r>
            <a:endParaRPr lang="en-US" b="0" i="0"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38923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1572203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What are we to do about this wrath?</a:t>
            </a:r>
          </a:p>
          <a:p>
            <a:endParaRPr lang="en-US" b="1" dirty="0" smtClean="0"/>
          </a:p>
          <a:p>
            <a:r>
              <a:rPr lang="en-US" b="1" dirty="0" err="1" smtClean="0"/>
              <a:t>ILLUS</a:t>
            </a:r>
            <a:r>
              <a:rPr lang="en-US" b="1" dirty="0" smtClean="0"/>
              <a:t>:</a:t>
            </a:r>
            <a:r>
              <a:rPr lang="en-US" dirty="0" smtClean="0"/>
              <a:t> In </a:t>
            </a:r>
            <a:r>
              <a:rPr lang="en-US" i="1" dirty="0" smtClean="0"/>
              <a:t>Feathers for Arrows</a:t>
            </a:r>
            <a:r>
              <a:rPr lang="en-US" dirty="0" smtClean="0"/>
              <a:t>, Charles Spurgeon</a:t>
            </a:r>
          </a:p>
          <a:p>
            <a:r>
              <a:rPr lang="en-US" dirty="0" smtClean="0"/>
              <a:t>wrote:</a:t>
            </a:r>
          </a:p>
          <a:p>
            <a:endParaRPr lang="en-US" dirty="0" smtClean="0"/>
          </a:p>
          <a:p>
            <a:r>
              <a:rPr lang="en-US" sz="1200" dirty="0" smtClean="0"/>
              <a:t>I have heard of a certain divine, that he used </a:t>
            </a:r>
          </a:p>
          <a:p>
            <a:r>
              <a:rPr lang="en-US" sz="1200" dirty="0" smtClean="0"/>
              <a:t>always to carry about with him a little book. This </a:t>
            </a:r>
          </a:p>
          <a:p>
            <a:r>
              <a:rPr lang="en-US" sz="1200" dirty="0" smtClean="0"/>
              <a:t>tiny volume had only three leaves in it; and truth </a:t>
            </a:r>
          </a:p>
          <a:p>
            <a:r>
              <a:rPr lang="en-US" sz="1200" dirty="0" smtClean="0"/>
              <a:t>to tell, it contained not a single word. </a:t>
            </a:r>
          </a:p>
          <a:p>
            <a:endParaRPr lang="en-US" sz="1200" dirty="0" smtClean="0"/>
          </a:p>
          <a:p>
            <a:r>
              <a:rPr lang="en-US" sz="1200" dirty="0" smtClean="0"/>
              <a:t>The first was a leaf of black paper, black as jet; </a:t>
            </a:r>
          </a:p>
          <a:p>
            <a:r>
              <a:rPr lang="en-US" sz="1200" dirty="0" smtClean="0"/>
              <a:t>the next was a leaf of red-scarlet; and the last </a:t>
            </a:r>
          </a:p>
          <a:p>
            <a:r>
              <a:rPr lang="en-US" sz="1200" dirty="0" smtClean="0"/>
              <a:t>was a leaf of white, without spot. </a:t>
            </a:r>
          </a:p>
          <a:p>
            <a:endParaRPr lang="en-US" sz="1200" dirty="0" smtClean="0"/>
          </a:p>
          <a:p>
            <a:r>
              <a:rPr lang="en-US" sz="1200" dirty="0" smtClean="0"/>
              <a:t>Day by day he would look upon this singular </a:t>
            </a:r>
          </a:p>
          <a:p>
            <a:r>
              <a:rPr lang="en-US" sz="1200" dirty="0" smtClean="0"/>
              <a:t>book, and at last he told the secret of what it </a:t>
            </a:r>
          </a:p>
          <a:p>
            <a:r>
              <a:rPr lang="en-US" sz="1200" dirty="0" smtClean="0"/>
              <a:t>meant. He said, </a:t>
            </a:r>
          </a:p>
          <a:p>
            <a:endParaRPr lang="en-US" sz="1200" dirty="0" smtClean="0"/>
          </a:p>
          <a:p>
            <a:r>
              <a:rPr lang="en-US" sz="1200" dirty="0" smtClean="0"/>
              <a:t>“Here is the black leaf, that is my sin, and the </a:t>
            </a:r>
          </a:p>
          <a:p>
            <a:r>
              <a:rPr lang="en-US" sz="1200" dirty="0" smtClean="0"/>
              <a:t>wrath of God which my sin deserves; I look, and </a:t>
            </a:r>
          </a:p>
          <a:p>
            <a:r>
              <a:rPr lang="en-US" sz="1200" dirty="0" smtClean="0"/>
              <a:t>look, and think it is not black enough to represent </a:t>
            </a:r>
          </a:p>
          <a:p>
            <a:r>
              <a:rPr lang="en-US" sz="1200" dirty="0" smtClean="0"/>
              <a:t>my guilt, though it is as black as black can be. </a:t>
            </a:r>
          </a:p>
          <a:p>
            <a:endParaRPr lang="en-US" sz="1200" dirty="0" smtClean="0"/>
          </a:p>
          <a:p>
            <a:r>
              <a:rPr lang="en-US" sz="1200" dirty="0" smtClean="0"/>
              <a:t>The red leaf reminds me of the atoning sacrifice, </a:t>
            </a:r>
          </a:p>
          <a:p>
            <a:r>
              <a:rPr lang="en-US" sz="1200" dirty="0" smtClean="0"/>
              <a:t>and the precious blood; and I delight to look at it, </a:t>
            </a:r>
          </a:p>
          <a:p>
            <a:r>
              <a:rPr lang="en-US" sz="1200" dirty="0" smtClean="0"/>
              <a:t>and weep, and look again. </a:t>
            </a:r>
          </a:p>
          <a:p>
            <a:endParaRPr lang="en-US" sz="1200" dirty="0" smtClean="0"/>
          </a:p>
          <a:p>
            <a:r>
              <a:rPr lang="en-US" sz="1200" dirty="0" smtClean="0"/>
              <a:t>The white leaf represents my soul, as it is washed </a:t>
            </a:r>
          </a:p>
          <a:p>
            <a:r>
              <a:rPr lang="en-US" sz="1200" dirty="0" smtClean="0"/>
              <a:t>in Jesus’ blood and made white as snow.”</a:t>
            </a:r>
          </a:p>
          <a:p>
            <a:endParaRPr lang="en-US" sz="1200" dirty="0" smtClean="0"/>
          </a:p>
          <a:p>
            <a:r>
              <a:rPr lang="en-US" sz="1200" b="1" dirty="0" err="1" smtClean="0"/>
              <a:t>ILLUS</a:t>
            </a:r>
            <a:r>
              <a:rPr lang="en-US" sz="1200" b="1" dirty="0" smtClean="0"/>
              <a:t>:</a:t>
            </a:r>
            <a:r>
              <a:rPr lang="en-US" sz="1200" dirty="0" smtClean="0"/>
              <a:t> And D. L. Moody wrote in his book of </a:t>
            </a:r>
          </a:p>
          <a:p>
            <a:r>
              <a:rPr lang="en-US" sz="1200" i="1" dirty="0" smtClean="0"/>
              <a:t>Stories</a:t>
            </a:r>
            <a:r>
              <a:rPr lang="en-US" sz="1200" dirty="0" smtClean="0"/>
              <a:t>:</a:t>
            </a:r>
          </a:p>
          <a:p>
            <a:endParaRPr lang="en-US" sz="1200" dirty="0" smtClean="0"/>
          </a:p>
          <a:p>
            <a:pPr rtl="0"/>
            <a:r>
              <a:rPr lang="en-US" sz="1200" dirty="0" smtClean="0"/>
              <a:t>Out in the Western country, in the autumn, when </a:t>
            </a:r>
          </a:p>
          <a:p>
            <a:pPr rtl="0"/>
            <a:r>
              <a:rPr lang="en-US" sz="1200" dirty="0" smtClean="0"/>
              <a:t>men go hunting, and there has not been any rain </a:t>
            </a:r>
          </a:p>
          <a:p>
            <a:pPr rtl="0"/>
            <a:r>
              <a:rPr lang="en-US" sz="1200" dirty="0" smtClean="0"/>
              <a:t>for months, sometimes the prairie grass catches </a:t>
            </a:r>
          </a:p>
          <a:p>
            <a:pPr rtl="0"/>
            <a:r>
              <a:rPr lang="en-US" sz="1200" dirty="0" smtClean="0"/>
              <a:t>fire, and there comes up a very strong wind, and </a:t>
            </a:r>
          </a:p>
          <a:p>
            <a:pPr rtl="0"/>
            <a:r>
              <a:rPr lang="en-US" sz="1200" dirty="0" smtClean="0"/>
              <a:t>the flames just roll along twenty feet high, and </a:t>
            </a:r>
          </a:p>
          <a:p>
            <a:pPr rtl="0"/>
            <a:r>
              <a:rPr lang="en-US" sz="1200" dirty="0" smtClean="0"/>
              <a:t>travel at the rate of thirty or forty miles an hour, </a:t>
            </a:r>
          </a:p>
          <a:p>
            <a:pPr rtl="0"/>
            <a:r>
              <a:rPr lang="en-US" sz="1200" dirty="0" smtClean="0"/>
              <a:t>consuming man and beast. </a:t>
            </a:r>
          </a:p>
          <a:p>
            <a:pPr rtl="0"/>
            <a:endParaRPr lang="en-US" sz="1200" dirty="0" smtClean="0"/>
          </a:p>
          <a:p>
            <a:pPr rtl="0"/>
            <a:r>
              <a:rPr lang="en-US" sz="1200" dirty="0" smtClean="0"/>
              <a:t>When the hunters see it coming, what do they do? </a:t>
            </a:r>
          </a:p>
          <a:p>
            <a:pPr rtl="0"/>
            <a:r>
              <a:rPr lang="en-US" sz="1200" dirty="0" smtClean="0"/>
              <a:t>They know they cannot run as fast as the fire can </a:t>
            </a:r>
          </a:p>
          <a:p>
            <a:pPr rtl="0"/>
            <a:r>
              <a:rPr lang="en-US" sz="1200" dirty="0" smtClean="0"/>
              <a:t>run. Not the fleetest horse can escape. They just </a:t>
            </a:r>
          </a:p>
          <a:p>
            <a:pPr rtl="0"/>
            <a:r>
              <a:rPr lang="en-US" sz="1200" dirty="0" smtClean="0"/>
              <a:t>take a match and light the grass around them, and </a:t>
            </a:r>
          </a:p>
          <a:p>
            <a:pPr rtl="0"/>
            <a:r>
              <a:rPr lang="en-US" sz="1200" dirty="0" smtClean="0"/>
              <a:t>let the flames sweep, and then they get into the </a:t>
            </a:r>
          </a:p>
          <a:p>
            <a:pPr rtl="0"/>
            <a:r>
              <a:rPr lang="en-US" sz="1200" dirty="0" smtClean="0"/>
              <a:t>burnt district and stand safe. </a:t>
            </a:r>
          </a:p>
          <a:p>
            <a:pPr rtl="0"/>
            <a:endParaRPr lang="en-US" sz="1200" dirty="0" smtClean="0"/>
          </a:p>
          <a:p>
            <a:pPr rtl="0"/>
            <a:r>
              <a:rPr lang="en-US" sz="1200" dirty="0" smtClean="0"/>
              <a:t>They hear the flames roar as they come along, </a:t>
            </a:r>
          </a:p>
          <a:p>
            <a:pPr rtl="0"/>
            <a:r>
              <a:rPr lang="en-US" sz="1200" dirty="0" smtClean="0"/>
              <a:t>they see death coming toward them, but they do </a:t>
            </a:r>
          </a:p>
          <a:p>
            <a:pPr rtl="0"/>
            <a:r>
              <a:rPr lang="en-US" sz="1200" dirty="0" smtClean="0"/>
              <a:t>not fear, they do not tremble, because the fire has </a:t>
            </a:r>
          </a:p>
          <a:p>
            <a:pPr rtl="0"/>
            <a:r>
              <a:rPr lang="en-US" sz="1200" dirty="0" smtClean="0"/>
              <a:t>swept over the place where they are, and there </a:t>
            </a:r>
          </a:p>
          <a:p>
            <a:pPr rtl="0"/>
            <a:r>
              <a:rPr lang="en-US" sz="1200" dirty="0" smtClean="0"/>
              <a:t>is no danger. There is nothing for the fire to burn.</a:t>
            </a:r>
          </a:p>
          <a:p>
            <a:pPr rtl="0"/>
            <a:endParaRPr lang="en-US" sz="1200" dirty="0" smtClean="0"/>
          </a:p>
          <a:p>
            <a:pPr rtl="0"/>
            <a:r>
              <a:rPr lang="en-US" sz="1200" dirty="0" smtClean="0"/>
              <a:t>There is one mountain that, the wrath of God has </a:t>
            </a:r>
          </a:p>
          <a:p>
            <a:pPr rtl="0"/>
            <a:r>
              <a:rPr lang="en-US" sz="1200" dirty="0" smtClean="0"/>
              <a:t>swept over—that is, Mount Calvary; and the fire </a:t>
            </a:r>
          </a:p>
          <a:p>
            <a:pPr rtl="0"/>
            <a:r>
              <a:rPr lang="en-US" sz="1200" dirty="0" smtClean="0"/>
              <a:t>spent its fury upon the bosom of the Son of God. </a:t>
            </a:r>
          </a:p>
          <a:p>
            <a:pPr rtl="0"/>
            <a:r>
              <a:rPr lang="en-US" sz="1200" dirty="0" smtClean="0"/>
              <a:t>Take your stand by the cross, and you will be </a:t>
            </a:r>
          </a:p>
          <a:p>
            <a:pPr rtl="0"/>
            <a:r>
              <a:rPr lang="en-US" sz="1200" dirty="0" smtClean="0"/>
              <a:t>safe for time and eternity.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4079890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Romans 1:18, the word</a:t>
            </a:r>
            <a:r>
              <a:rPr lang="en-US" baseline="0" dirty="0" smtClean="0"/>
              <a:t> “godlessness”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translates the Greek </a:t>
            </a:r>
            <a:r>
              <a:rPr lang="en-US" baseline="0" dirty="0" err="1" smtClean="0"/>
              <a:t>asebeia</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means impiety; a disrespect for God.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877570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 while back, </a:t>
            </a:r>
            <a:r>
              <a:rPr lang="en-US" dirty="0" smtClean="0"/>
              <a:t>Stephen Hawking,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biggest brain among the big brains of physics,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planned</a:t>
            </a:r>
            <a:r>
              <a:rPr lang="en-US" baseline="0" dirty="0" smtClean="0"/>
              <a:t> to attend the</a:t>
            </a:r>
            <a:r>
              <a:rPr lang="en-US" dirty="0" smtClean="0"/>
              <a:t> World Science Festival.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went on to spend several weeks at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Perimeter Institute for Theoretical Physics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Waterloo, Ontario,</a:t>
            </a:r>
            <a:r>
              <a:rPr lang="en-US" baseline="0" dirty="0" smtClean="0"/>
              <a:t> in connection with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festival.</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But before he left New York for that event,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gave a widely noticed interview to Diane Sawyer,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which she asked him about the biggest mystery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would like solved. "I want to know why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universe exists, why there is something greater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 nothing," Hawking explained.</a:t>
            </a:r>
            <a:br>
              <a:rPr lang="en-US" dirty="0" smtClean="0"/>
            </a:br>
            <a:r>
              <a:rPr lang="en-US" dirty="0" smtClean="0"/>
              <a:t/>
            </a:r>
            <a:br>
              <a:rPr lang="en-US" dirty="0" smtClean="0"/>
            </a:br>
            <a:r>
              <a:rPr lang="en-US" dirty="0" smtClean="0"/>
              <a:t>That is the granddaddy of all philosophical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questions. Why is there something rather than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nothing? No matter how clever you are, if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don’t have a compelling answer to that question,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can only aspire to knowledge--albeit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impressive knowledge--but not wisdom.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COMMENT: </a:t>
            </a:r>
            <a:r>
              <a:rPr lang="en-US" dirty="0" smtClean="0"/>
              <a:t>John MacArthur in his book, </a:t>
            </a:r>
            <a:r>
              <a:rPr lang="en-US" i="1" dirty="0" smtClean="0"/>
              <a:t>Can God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Bless America</a:t>
            </a:r>
            <a:r>
              <a:rPr lang="en-US" dirty="0" smtClean="0"/>
              <a:t>, states that "America wants God's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blessing but not God. Our nation has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systematically pushed Him out of the national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consciousness--rejecting biblical morality,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ignoring His Word, and relying on the political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entertainment arenas for moral guidance." </a:t>
            </a:r>
            <a:br>
              <a:rPr lang="en-US" dirty="0" smtClean="0"/>
            </a:br>
            <a:r>
              <a:rPr lang="en-US" dirty="0" smtClean="0"/>
              <a:t/>
            </a:r>
            <a:br>
              <a:rPr lang="en-US" dirty="0" smtClean="0"/>
            </a:br>
            <a:r>
              <a:rPr lang="en-US" dirty="0" smtClean="0"/>
              <a:t>The result is that we have become a bankrupt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nation--financially, morally and spiritually.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politicians, economists, and sociologists scramble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find a cure for the nation’s woes, God has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provided America with His prescription in His Word.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it</a:t>
            </a:r>
            <a:r>
              <a:rPr lang="en-US" baseline="0" dirty="0" smtClean="0"/>
              <a:t> seems, nobody is listening.</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4267554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bebelos</a:t>
            </a:r>
            <a:r>
              <a:rPr lang="en-US" dirty="0" smtClean="0"/>
              <a:t> is translated as “godless” here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by the New International Version.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Unfortunately, that makes it seem like it’s only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“godless” chatter which results in becoming more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more ungodly.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a:t>
            </a:r>
            <a:r>
              <a:rPr lang="en-US" dirty="0" err="1" smtClean="0"/>
              <a:t>bebelos</a:t>
            </a:r>
            <a:r>
              <a:rPr lang="en-US" dirty="0" smtClean="0"/>
              <a:t> actually means “pointless”, “vain”, 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“worthless”. “Godless” would certainly fit within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that category, but chatter can be pointless, vain,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worthless; without also necessarily being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Godless.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JOKE:</a:t>
            </a:r>
            <a:r>
              <a:rPr lang="en-US" baseline="0" dirty="0" smtClean="0"/>
              <a:t> Did you know:</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 used to cost $5 to buy now costs $25 to fix.</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Laugh and the world laughs with you—cry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streak your mascara.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trouble with lipstick is that it doesn’t.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know an actor who is so conceited, he had his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x-rays retouched.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 optimist goes downstairs with a fishing pole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his basement is flooded.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[Henny Youngman’s 10,000 One-Liners].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There’s nothing wrong with little jokes like that.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Henny Youngman always said he had a million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a:t>
            </a:r>
            <a:r>
              <a:rPr lang="en-US" baseline="0" dirty="0" err="1" smtClean="0"/>
              <a:t>em</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 only sold me 10,000.</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there’s nothing wrong with them; they’re not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dirty jokes; they’re </a:t>
            </a:r>
            <a:r>
              <a:rPr lang="en-US" b="1" baseline="0" dirty="0" smtClean="0"/>
              <a:t>NOT</a:t>
            </a:r>
            <a:r>
              <a:rPr lang="en-US" baseline="0" dirty="0" smtClean="0"/>
              <a:t> Godless.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they </a:t>
            </a:r>
            <a:r>
              <a:rPr lang="en-US" b="1" baseline="0" dirty="0" smtClean="0"/>
              <a:t>ARE</a:t>
            </a:r>
            <a:r>
              <a:rPr lang="en-US" baseline="0" dirty="0" smtClean="0"/>
              <a:t> pretty much pointless, vain,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somewhat worthless.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They’re fine for injecting a little bit of mirth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humor here and there.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if I tried to rattle-off a hundred of ‘</a:t>
            </a:r>
            <a:r>
              <a:rPr lang="en-US" baseline="0" dirty="0" err="1" smtClean="0"/>
              <a:t>em</a:t>
            </a:r>
            <a:r>
              <a:rPr lang="en-US" baseline="0" dirty="0" smtClean="0"/>
              <a:t> in 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row, they’d just become chatter: pointless, vain,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worthless chatter.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if I gave my life exclusively to such pointless,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vain, worthless chatter, 2 Timothy 2:16 tells me I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would soon begin to become more and more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ungodly.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814367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Where </a:t>
            </a:r>
            <a:r>
              <a:rPr lang="en-US" dirty="0" err="1" smtClean="0"/>
              <a:t>asebeia</a:t>
            </a:r>
            <a:r>
              <a:rPr lang="en-US" dirty="0" smtClean="0"/>
              <a:t>,</a:t>
            </a:r>
            <a:r>
              <a:rPr lang="en-US" baseline="0" dirty="0" smtClean="0"/>
              <a:t> translated “godlessness”, means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impiety; a vertically oriented lack of reverence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as displayed in </a:t>
            </a:r>
            <a:r>
              <a:rPr lang="en-US" baseline="0" dirty="0" err="1" smtClean="0"/>
              <a:t>sacriligious</a:t>
            </a:r>
            <a:r>
              <a:rPr lang="en-US" baseline="0" dirty="0" smtClean="0"/>
              <a:t> words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deeds,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Greek </a:t>
            </a:r>
            <a:r>
              <a:rPr lang="en-US" baseline="0" dirty="0" err="1" smtClean="0"/>
              <a:t>adikia</a:t>
            </a:r>
            <a:r>
              <a:rPr lang="en-US" baseline="0" dirty="0" smtClean="0"/>
              <a:t>, translated “wickedness”, refers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horizontally to disrespect for, and violation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human rights.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440368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1114028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In</a:t>
            </a:r>
            <a:r>
              <a:rPr lang="en-US" b="0" baseline="0" dirty="0" smtClean="0"/>
              <a:t> the English Standard Version of Acts 20:26-27, </a:t>
            </a:r>
          </a:p>
          <a:p>
            <a:r>
              <a:rPr lang="en-US" b="0" baseline="0" dirty="0" smtClean="0"/>
              <a:t>Paul, speaking to the Elders of the Church at </a:t>
            </a:r>
          </a:p>
          <a:p>
            <a:r>
              <a:rPr lang="en-US" b="0" baseline="0" dirty="0" smtClean="0"/>
              <a:t>Ephesus, said, “</a:t>
            </a:r>
            <a:r>
              <a:rPr lang="en-US" sz="1200" b="0" kern="1200" baseline="30000" dirty="0" smtClean="0">
                <a:solidFill>
                  <a:schemeClr val="tx1"/>
                </a:solidFill>
                <a:latin typeface="+mn-lt"/>
                <a:ea typeface="+mn-ea"/>
                <a:cs typeface="+mn-cs"/>
              </a:rPr>
              <a:t>26</a:t>
            </a:r>
            <a:r>
              <a:rPr lang="en-US" sz="1200" b="0" kern="1200" baseline="0" dirty="0" smtClean="0">
                <a:solidFill>
                  <a:schemeClr val="tx1"/>
                </a:solidFill>
                <a:latin typeface="+mn-lt"/>
                <a:ea typeface="+mn-ea"/>
                <a:cs typeface="+mn-cs"/>
              </a:rPr>
              <a:t> ...I testify to you this day that </a:t>
            </a:r>
          </a:p>
          <a:p>
            <a:r>
              <a:rPr lang="en-US" sz="1200" b="0" kern="1200" baseline="0" dirty="0" smtClean="0">
                <a:solidFill>
                  <a:schemeClr val="tx1"/>
                </a:solidFill>
                <a:latin typeface="+mn-lt"/>
                <a:ea typeface="+mn-ea"/>
                <a:cs typeface="+mn-cs"/>
              </a:rPr>
              <a:t>I am innocent of the blood of all, </a:t>
            </a:r>
            <a:r>
              <a:rPr lang="en-US" sz="1200" b="0" kern="1200" baseline="30000" dirty="0" smtClean="0">
                <a:solidFill>
                  <a:schemeClr val="tx1"/>
                </a:solidFill>
                <a:latin typeface="+mn-lt"/>
                <a:ea typeface="+mn-ea"/>
                <a:cs typeface="+mn-cs"/>
              </a:rPr>
              <a:t>27</a:t>
            </a:r>
            <a:r>
              <a:rPr lang="en-US" sz="1200" b="0" kern="1200" baseline="0" dirty="0" smtClean="0">
                <a:solidFill>
                  <a:schemeClr val="tx1"/>
                </a:solidFill>
                <a:latin typeface="+mn-lt"/>
                <a:ea typeface="+mn-ea"/>
                <a:cs typeface="+mn-cs"/>
              </a:rPr>
              <a:t> for I did not </a:t>
            </a:r>
          </a:p>
          <a:p>
            <a:r>
              <a:rPr lang="en-US" sz="1200" b="0" kern="1200" baseline="0" dirty="0" smtClean="0">
                <a:solidFill>
                  <a:schemeClr val="tx1"/>
                </a:solidFill>
                <a:latin typeface="+mn-lt"/>
                <a:ea typeface="+mn-ea"/>
                <a:cs typeface="+mn-cs"/>
              </a:rPr>
              <a:t>shrink from declaring to you the whole counsel of </a:t>
            </a:r>
          </a:p>
          <a:p>
            <a:r>
              <a:rPr lang="en-US" sz="1200" b="0" kern="1200" baseline="0" dirty="0" smtClean="0">
                <a:solidFill>
                  <a:schemeClr val="tx1"/>
                </a:solidFill>
                <a:latin typeface="+mn-lt"/>
                <a:ea typeface="+mn-ea"/>
                <a:cs typeface="+mn-cs"/>
              </a:rPr>
              <a:t>God.”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Today, we’re going to be studying an often less </a:t>
            </a:r>
          </a:p>
          <a:p>
            <a:r>
              <a:rPr lang="en-US" sz="1200" b="0" kern="1200" baseline="0" dirty="0" smtClean="0">
                <a:solidFill>
                  <a:schemeClr val="tx1"/>
                </a:solidFill>
                <a:latin typeface="+mn-lt"/>
                <a:ea typeface="+mn-ea"/>
                <a:cs typeface="+mn-cs"/>
              </a:rPr>
              <a:t>favored part of the whole counsel of God.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Today, we’re going to be studying the unpleasant </a:t>
            </a:r>
          </a:p>
          <a:p>
            <a:r>
              <a:rPr lang="en-US" sz="1200" b="0" kern="1200" baseline="0" dirty="0" smtClean="0">
                <a:solidFill>
                  <a:schemeClr val="tx1"/>
                </a:solidFill>
                <a:latin typeface="+mn-lt"/>
                <a:ea typeface="+mn-ea"/>
                <a:cs typeface="+mn-cs"/>
              </a:rPr>
              <a:t>subject of the Wrath of God.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This is a subject which most people would prefer</a:t>
            </a:r>
          </a:p>
          <a:p>
            <a:r>
              <a:rPr lang="en-US" sz="1200" b="0" kern="1200" baseline="0" dirty="0" smtClean="0">
                <a:solidFill>
                  <a:schemeClr val="tx1"/>
                </a:solidFill>
                <a:latin typeface="+mn-lt"/>
                <a:ea typeface="+mn-ea"/>
                <a:cs typeface="+mn-cs"/>
              </a:rPr>
              <a:t> to never even think about, let alone discuss. In </a:t>
            </a:r>
          </a:p>
          <a:p>
            <a:r>
              <a:rPr lang="en-US" sz="1200" b="0" kern="1200" baseline="0" dirty="0" smtClean="0">
                <a:solidFill>
                  <a:schemeClr val="tx1"/>
                </a:solidFill>
                <a:latin typeface="+mn-lt"/>
                <a:ea typeface="+mn-ea"/>
                <a:cs typeface="+mn-cs"/>
              </a:rPr>
              <a:t>fact, a great many people today stringently seek </a:t>
            </a:r>
          </a:p>
          <a:p>
            <a:r>
              <a:rPr lang="en-US" sz="1200" b="0" kern="1200" baseline="0" dirty="0" smtClean="0">
                <a:solidFill>
                  <a:schemeClr val="tx1"/>
                </a:solidFill>
                <a:latin typeface="+mn-lt"/>
                <a:ea typeface="+mn-ea"/>
                <a:cs typeface="+mn-cs"/>
              </a:rPr>
              <a:t>to deny the very idea that anyone will ever have </a:t>
            </a:r>
          </a:p>
          <a:p>
            <a:r>
              <a:rPr lang="en-US" sz="1200" b="0" kern="1200" baseline="0" dirty="0" smtClean="0">
                <a:solidFill>
                  <a:schemeClr val="tx1"/>
                </a:solidFill>
                <a:latin typeface="+mn-lt"/>
                <a:ea typeface="+mn-ea"/>
                <a:cs typeface="+mn-cs"/>
              </a:rPr>
              <a:t>to face anything like the Wrath of God.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But, this subject is very important for we who </a:t>
            </a:r>
          </a:p>
          <a:p>
            <a:r>
              <a:rPr lang="en-US" sz="1200" b="0" kern="1200" baseline="0" dirty="0" smtClean="0">
                <a:solidFill>
                  <a:schemeClr val="tx1"/>
                </a:solidFill>
                <a:latin typeface="+mn-lt"/>
                <a:ea typeface="+mn-ea"/>
                <a:cs typeface="+mn-cs"/>
              </a:rPr>
              <a:t>believe in Christ Jesus. For it’s only through fully </a:t>
            </a:r>
          </a:p>
          <a:p>
            <a:r>
              <a:rPr lang="en-US" sz="1200" b="0" kern="1200" baseline="0" dirty="0" smtClean="0">
                <a:solidFill>
                  <a:schemeClr val="tx1"/>
                </a:solidFill>
                <a:latin typeface="+mn-lt"/>
                <a:ea typeface="+mn-ea"/>
                <a:cs typeface="+mn-cs"/>
              </a:rPr>
              <a:t>comprehending the depths of the wrath from </a:t>
            </a:r>
          </a:p>
          <a:p>
            <a:r>
              <a:rPr lang="en-US" sz="1200" b="0" kern="1200" baseline="0" dirty="0" smtClean="0">
                <a:solidFill>
                  <a:schemeClr val="tx1"/>
                </a:solidFill>
                <a:latin typeface="+mn-lt"/>
                <a:ea typeface="+mn-ea"/>
                <a:cs typeface="+mn-cs"/>
              </a:rPr>
              <a:t>which Jesus has saved us, that we can ever fully </a:t>
            </a:r>
          </a:p>
          <a:p>
            <a:r>
              <a:rPr lang="en-US" sz="1200" b="0" kern="1200" baseline="0" dirty="0" smtClean="0">
                <a:solidFill>
                  <a:schemeClr val="tx1"/>
                </a:solidFill>
                <a:latin typeface="+mn-lt"/>
                <a:ea typeface="+mn-ea"/>
                <a:cs typeface="+mn-cs"/>
              </a:rPr>
              <a:t>enjoy the magnificent heights of the joy of the </a:t>
            </a:r>
          </a:p>
          <a:p>
            <a:r>
              <a:rPr lang="en-US" sz="1200" b="0" kern="1200" baseline="0" dirty="0" smtClean="0">
                <a:solidFill>
                  <a:schemeClr val="tx1"/>
                </a:solidFill>
                <a:latin typeface="+mn-lt"/>
                <a:ea typeface="+mn-ea"/>
                <a:cs typeface="+mn-cs"/>
              </a:rPr>
              <a:t>salvation to which He has called us.</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When we think of God’s Wrath, many of us picture </a:t>
            </a:r>
          </a:p>
          <a:p>
            <a:r>
              <a:rPr lang="en-US" sz="1200" b="0" kern="1200" baseline="0" dirty="0" smtClean="0">
                <a:solidFill>
                  <a:schemeClr val="tx1"/>
                </a:solidFill>
                <a:latin typeface="+mn-lt"/>
                <a:ea typeface="+mn-ea"/>
                <a:cs typeface="+mn-cs"/>
              </a:rPr>
              <a:t>the face of rage and anger, and the burning </a:t>
            </a:r>
          </a:p>
          <a:p>
            <a:r>
              <a:rPr lang="en-US" sz="1200" b="0" kern="1200" baseline="0" dirty="0" smtClean="0">
                <a:solidFill>
                  <a:schemeClr val="tx1"/>
                </a:solidFill>
                <a:latin typeface="+mn-lt"/>
                <a:ea typeface="+mn-ea"/>
                <a:cs typeface="+mn-cs"/>
              </a:rPr>
              <a:t>vindictiveness of someone whom we have </a:t>
            </a:r>
          </a:p>
          <a:p>
            <a:r>
              <a:rPr lang="en-US" sz="1200" b="0" kern="1200" baseline="0" dirty="0" smtClean="0">
                <a:solidFill>
                  <a:schemeClr val="tx1"/>
                </a:solidFill>
                <a:latin typeface="+mn-lt"/>
                <a:ea typeface="+mn-ea"/>
                <a:cs typeface="+mn-cs"/>
              </a:rPr>
              <a:t>insulted or otherwise wronged.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But, God’s Wrath is not like that.</a:t>
            </a:r>
          </a:p>
          <a:p>
            <a:endParaRPr lang="en-US" sz="1200" b="0" kern="1200" baseline="0" dirty="0" smtClean="0">
              <a:solidFill>
                <a:schemeClr val="tx1"/>
              </a:solidFill>
              <a:latin typeface="+mn-lt"/>
              <a:ea typeface="+mn-ea"/>
              <a:cs typeface="+mn-cs"/>
            </a:endParaRPr>
          </a:p>
          <a:p>
            <a:r>
              <a:rPr lang="en-US" sz="1200" b="1" kern="1200" baseline="0" dirty="0" err="1" smtClean="0">
                <a:solidFill>
                  <a:schemeClr val="tx1"/>
                </a:solidFill>
                <a:latin typeface="+mn-lt"/>
                <a:ea typeface="+mn-ea"/>
                <a:cs typeface="+mn-cs"/>
              </a:rPr>
              <a:t>ILLUS</a:t>
            </a:r>
            <a:r>
              <a:rPr lang="en-US" sz="1200" b="1" kern="1200" baseline="0" dirty="0" smtClean="0">
                <a:solidFill>
                  <a:schemeClr val="tx1"/>
                </a:solidFill>
                <a:latin typeface="+mn-lt"/>
                <a:ea typeface="+mn-ea"/>
                <a:cs typeface="+mn-cs"/>
              </a:rPr>
              <a:t>:</a:t>
            </a:r>
            <a:r>
              <a:rPr lang="en-US" sz="1200" b="0" kern="1200" baseline="0" dirty="0" smtClean="0">
                <a:solidFill>
                  <a:schemeClr val="tx1"/>
                </a:solidFill>
                <a:latin typeface="+mn-lt"/>
                <a:ea typeface="+mn-ea"/>
                <a:cs typeface="+mn-cs"/>
              </a:rPr>
              <a:t> Allen </a:t>
            </a:r>
            <a:r>
              <a:rPr lang="en-US" sz="1200" b="0" kern="1200" baseline="0" dirty="0" err="1" smtClean="0">
                <a:solidFill>
                  <a:schemeClr val="tx1"/>
                </a:solidFill>
                <a:latin typeface="+mn-lt"/>
                <a:ea typeface="+mn-ea"/>
                <a:cs typeface="+mn-cs"/>
              </a:rPr>
              <a:t>Hern</a:t>
            </a:r>
            <a:r>
              <a:rPr lang="en-US" sz="1200" b="0" kern="1200" baseline="0" dirty="0" smtClean="0">
                <a:solidFill>
                  <a:schemeClr val="tx1"/>
                </a:solidFill>
                <a:latin typeface="+mn-lt"/>
                <a:ea typeface="+mn-ea"/>
                <a:cs typeface="+mn-cs"/>
              </a:rPr>
              <a:t>, Pastor of the Lake Cowichan </a:t>
            </a:r>
          </a:p>
          <a:p>
            <a:r>
              <a:rPr lang="en-US" sz="1200" b="0" kern="1200" baseline="0" dirty="0" smtClean="0">
                <a:solidFill>
                  <a:schemeClr val="tx1"/>
                </a:solidFill>
                <a:latin typeface="+mn-lt"/>
                <a:ea typeface="+mn-ea"/>
                <a:cs typeface="+mn-cs"/>
              </a:rPr>
              <a:t>Baptist Church in British Columbia, says he likes to </a:t>
            </a:r>
          </a:p>
          <a:p>
            <a:r>
              <a:rPr lang="en-US" dirty="0" smtClean="0"/>
              <a:t>illustrate God’s wrath with a lit match and a piece </a:t>
            </a:r>
          </a:p>
          <a:p>
            <a:r>
              <a:rPr lang="en-US" dirty="0" smtClean="0"/>
              <a:t>of paper. He says, “If I bring the flaming match </a:t>
            </a:r>
          </a:p>
          <a:p>
            <a:r>
              <a:rPr lang="en-US" dirty="0" smtClean="0"/>
              <a:t>into contact with the paper, everyone knows what </a:t>
            </a:r>
          </a:p>
          <a:p>
            <a:r>
              <a:rPr lang="en-US" dirty="0" smtClean="0"/>
              <a:t>will happen. The flame will consume the paper. </a:t>
            </a:r>
          </a:p>
          <a:p>
            <a:r>
              <a:rPr lang="en-US" dirty="0" smtClean="0"/>
              <a:t>This requires no red in the face anger toward the </a:t>
            </a:r>
          </a:p>
          <a:p>
            <a:r>
              <a:rPr lang="en-US" dirty="0" smtClean="0"/>
              <a:t>paper. It is simply a law governing these two </a:t>
            </a:r>
          </a:p>
          <a:p>
            <a:r>
              <a:rPr lang="en-US" dirty="0" smtClean="0"/>
              <a:t>substances.”</a:t>
            </a:r>
          </a:p>
          <a:p>
            <a:r>
              <a:rPr lang="en-US" dirty="0" smtClean="0"/>
              <a:t/>
            </a:r>
            <a:br>
              <a:rPr lang="en-US" dirty="0" smtClean="0"/>
            </a:br>
            <a:r>
              <a:rPr lang="en-US" dirty="0" smtClean="0"/>
              <a:t>In exactly this way, when we speak of God’s wrath, </a:t>
            </a:r>
          </a:p>
          <a:p>
            <a:r>
              <a:rPr lang="en-US" dirty="0" smtClean="0"/>
              <a:t>we’re not describing red in the face anger such as </a:t>
            </a:r>
          </a:p>
          <a:p>
            <a:r>
              <a:rPr lang="en-US" i="1" dirty="0" smtClean="0"/>
              <a:t>we</a:t>
            </a:r>
            <a:r>
              <a:rPr lang="en-US" dirty="0" smtClean="0"/>
              <a:t> might exhibit. No, God in His purity and in His </a:t>
            </a:r>
          </a:p>
          <a:p>
            <a:r>
              <a:rPr lang="en-US" dirty="0" smtClean="0"/>
              <a:t>holiness is perfectly at peace. There is no rage </a:t>
            </a:r>
          </a:p>
          <a:p>
            <a:r>
              <a:rPr lang="en-US" dirty="0" smtClean="0"/>
              <a:t>in Him. </a:t>
            </a:r>
          </a:p>
          <a:p>
            <a:endParaRPr lang="en-US" dirty="0" smtClean="0"/>
          </a:p>
          <a:p>
            <a:r>
              <a:rPr lang="en-US" dirty="0" smtClean="0"/>
              <a:t>Yet bring </a:t>
            </a:r>
            <a:r>
              <a:rPr lang="en-US" dirty="0" err="1" smtClean="0"/>
              <a:t>unholiness</a:t>
            </a:r>
            <a:r>
              <a:rPr lang="en-US" dirty="0" smtClean="0"/>
              <a:t> and sin into His presence and </a:t>
            </a:r>
          </a:p>
          <a:p>
            <a:r>
              <a:rPr lang="en-US" dirty="0" smtClean="0"/>
              <a:t>His holiness will consume that which is unholy and </a:t>
            </a:r>
          </a:p>
          <a:p>
            <a:r>
              <a:rPr lang="en-US" dirty="0" smtClean="0"/>
              <a:t>impure. Sin cannot abide in His presence. There is </a:t>
            </a:r>
          </a:p>
          <a:p>
            <a:r>
              <a:rPr lang="en-US" dirty="0" smtClean="0"/>
              <a:t>no compromise between God and sin any more </a:t>
            </a:r>
          </a:p>
          <a:p>
            <a:r>
              <a:rPr lang="en-US" dirty="0" smtClean="0"/>
              <a:t>than there can be a compromise between flame </a:t>
            </a:r>
          </a:p>
          <a:p>
            <a:r>
              <a:rPr lang="en-US" dirty="0" smtClean="0"/>
              <a:t>and paper.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MDJ: In fact, in those places where the New </a:t>
            </a:r>
          </a:p>
          <a:p>
            <a:r>
              <a:rPr lang="en-US" sz="1200" b="0" kern="1200" baseline="0" dirty="0" smtClean="0">
                <a:solidFill>
                  <a:schemeClr val="tx1"/>
                </a:solidFill>
                <a:latin typeface="+mn-lt"/>
                <a:ea typeface="+mn-ea"/>
                <a:cs typeface="+mn-cs"/>
              </a:rPr>
              <a:t>International Version, in the Old Testament, </a:t>
            </a:r>
          </a:p>
          <a:p>
            <a:r>
              <a:rPr lang="en-US" sz="1200" b="0" kern="1200" baseline="0" dirty="0" smtClean="0">
                <a:solidFill>
                  <a:schemeClr val="tx1"/>
                </a:solidFill>
                <a:latin typeface="+mn-lt"/>
                <a:ea typeface="+mn-ea"/>
                <a:cs typeface="+mn-cs"/>
              </a:rPr>
              <a:t>describes God as being angry, the King James </a:t>
            </a:r>
          </a:p>
          <a:p>
            <a:r>
              <a:rPr lang="en-US" sz="1200" b="0" kern="1200" baseline="0" dirty="0" smtClean="0">
                <a:solidFill>
                  <a:schemeClr val="tx1"/>
                </a:solidFill>
                <a:latin typeface="+mn-lt"/>
                <a:ea typeface="+mn-ea"/>
                <a:cs typeface="+mn-cs"/>
              </a:rPr>
              <a:t>Version translates it as “wrath” instead of</a:t>
            </a:r>
          </a:p>
          <a:p>
            <a:r>
              <a:rPr lang="en-US" sz="1200" b="0" kern="1200" baseline="0" dirty="0" smtClean="0">
                <a:solidFill>
                  <a:schemeClr val="tx1"/>
                </a:solidFill>
                <a:latin typeface="+mn-lt"/>
                <a:ea typeface="+mn-ea"/>
                <a:cs typeface="+mn-cs"/>
              </a:rPr>
              <a:t> “anger”. Especially interesting is the fact that </a:t>
            </a:r>
          </a:p>
          <a:p>
            <a:r>
              <a:rPr lang="en-US" sz="1200" b="0" kern="1200" baseline="0" dirty="0" smtClean="0">
                <a:solidFill>
                  <a:schemeClr val="tx1"/>
                </a:solidFill>
                <a:latin typeface="+mn-lt"/>
                <a:ea typeface="+mn-ea"/>
                <a:cs typeface="+mn-cs"/>
              </a:rPr>
              <a:t>the Hebrew word they are both translating, </a:t>
            </a:r>
          </a:p>
          <a:p>
            <a:r>
              <a:rPr lang="en-US" sz="1200" b="0" kern="1200" baseline="0" dirty="0" smtClean="0">
                <a:solidFill>
                  <a:schemeClr val="tx1"/>
                </a:solidFill>
                <a:latin typeface="+mn-lt"/>
                <a:ea typeface="+mn-ea"/>
                <a:cs typeface="+mn-cs"/>
              </a:rPr>
              <a:t>literally refers to a “blaze in the nose”. </a:t>
            </a:r>
          </a:p>
          <a:p>
            <a:endParaRPr lang="en-US" b="0" baseline="0" dirty="0" smtClean="0"/>
          </a:p>
          <a:p>
            <a:r>
              <a:rPr lang="en-US" b="1" dirty="0" smtClean="0"/>
              <a:t>COMMENT:</a:t>
            </a:r>
            <a:r>
              <a:rPr lang="en-US" baseline="0" dirty="0" smtClean="0"/>
              <a:t> </a:t>
            </a:r>
            <a:r>
              <a:rPr lang="en-US" dirty="0" smtClean="0"/>
              <a:t>It is clear that when we think of the </a:t>
            </a:r>
          </a:p>
          <a:p>
            <a:r>
              <a:rPr lang="en-US" dirty="0" smtClean="0"/>
              <a:t>word "wrath" as applicable to God, it must be </a:t>
            </a:r>
          </a:p>
          <a:p>
            <a:r>
              <a:rPr lang="en-US" dirty="0" smtClean="0"/>
              <a:t>divested of everything that is like human passion, </a:t>
            </a:r>
          </a:p>
          <a:p>
            <a:r>
              <a:rPr lang="en-US" dirty="0" smtClean="0"/>
              <a:t>and especially the passion of revenge. </a:t>
            </a:r>
          </a:p>
          <a:p>
            <a:endParaRPr lang="en-US" dirty="0" smtClean="0"/>
          </a:p>
          <a:p>
            <a:r>
              <a:rPr lang="en-US" dirty="0" smtClean="0"/>
              <a:t>It is one of the most obvious rules of interpretation </a:t>
            </a:r>
          </a:p>
          <a:p>
            <a:r>
              <a:rPr lang="en-US" dirty="0" smtClean="0"/>
              <a:t>that we are not to apply to God passions and </a:t>
            </a:r>
          </a:p>
          <a:p>
            <a:r>
              <a:rPr lang="en-US" dirty="0" smtClean="0"/>
              <a:t>feelings which, among us, have their origin in </a:t>
            </a:r>
          </a:p>
          <a:p>
            <a:r>
              <a:rPr lang="en-US" dirty="0" smtClean="0"/>
              <a:t>evil. </a:t>
            </a:r>
          </a:p>
          <a:p>
            <a:endParaRPr lang="en-US" dirty="0" smtClean="0"/>
          </a:p>
          <a:p>
            <a:r>
              <a:rPr lang="en-US" dirty="0" smtClean="0"/>
              <a:t>[God's wrath] is the opposition of the divine </a:t>
            </a:r>
          </a:p>
          <a:p>
            <a:r>
              <a:rPr lang="en-US" dirty="0" smtClean="0"/>
              <a:t>character against sin; and the determination of </a:t>
            </a:r>
          </a:p>
          <a:p>
            <a:r>
              <a:rPr lang="en-US" dirty="0" smtClean="0"/>
              <a:t>the divine mind to express that opposition in a </a:t>
            </a:r>
          </a:p>
          <a:p>
            <a:r>
              <a:rPr lang="en-US" dirty="0" smtClean="0"/>
              <a:t>proper way, by excluding the offender from the </a:t>
            </a:r>
          </a:p>
          <a:p>
            <a:r>
              <a:rPr lang="en-US" dirty="0" smtClean="0"/>
              <a:t>favors which He bestows on the righteous. </a:t>
            </a:r>
          </a:p>
          <a:p>
            <a:endParaRPr lang="en-US" dirty="0" smtClean="0"/>
          </a:p>
          <a:p>
            <a:r>
              <a:rPr lang="en-US" dirty="0" smtClean="0"/>
              <a:t>We admire the character of a father who is </a:t>
            </a:r>
          </a:p>
          <a:p>
            <a:r>
              <a:rPr lang="en-US" dirty="0" smtClean="0"/>
              <a:t>opposed to disorder, vice, and disobedience in his </a:t>
            </a:r>
          </a:p>
          <a:p>
            <a:r>
              <a:rPr lang="en-US" dirty="0" smtClean="0"/>
              <a:t>family, and who expresses his opposition in a </a:t>
            </a:r>
          </a:p>
          <a:p>
            <a:r>
              <a:rPr lang="en-US" dirty="0" smtClean="0"/>
              <a:t>proper way. We admire the character of a ruler</a:t>
            </a:r>
          </a:p>
          <a:p>
            <a:r>
              <a:rPr lang="en-US" dirty="0" smtClean="0"/>
              <a:t> who is opposed to all crime in the community, </a:t>
            </a:r>
          </a:p>
          <a:p>
            <a:r>
              <a:rPr lang="en-US" dirty="0" smtClean="0"/>
              <a:t>and who expresses those feelings in the law. </a:t>
            </a:r>
          </a:p>
          <a:p>
            <a:endParaRPr lang="en-US" dirty="0" smtClean="0"/>
          </a:p>
          <a:p>
            <a:r>
              <a:rPr lang="en-US" dirty="0" smtClean="0"/>
              <a:t>Why shall we not be equally pleased with God, </a:t>
            </a:r>
          </a:p>
          <a:p>
            <a:r>
              <a:rPr lang="en-US" dirty="0" smtClean="0"/>
              <a:t>who is opposed to all crime in all parts of the </a:t>
            </a:r>
          </a:p>
          <a:p>
            <a:r>
              <a:rPr lang="en-US" dirty="0" smtClean="0"/>
              <a:t>universe, and who determines to express His </a:t>
            </a:r>
          </a:p>
          <a:p>
            <a:r>
              <a:rPr lang="en-US" dirty="0" smtClean="0"/>
              <a:t>opposition in the proper way for the sake of </a:t>
            </a:r>
          </a:p>
          <a:p>
            <a:r>
              <a:rPr lang="en-US" dirty="0" smtClean="0"/>
              <a:t>preserving order and promoting peace?  </a:t>
            </a:r>
          </a:p>
          <a:p>
            <a:endParaRPr lang="en-US" dirty="0" smtClean="0"/>
          </a:p>
          <a:p>
            <a:r>
              <a:rPr lang="en-US" dirty="0" smtClean="0"/>
              <a:t>[Albert Barnes].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35585953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t>
            </a:r>
            <a:r>
              <a:rPr lang="en-US" dirty="0" smtClean="0"/>
              <a:t>Robert Louis Stevenson, in </a:t>
            </a:r>
            <a:r>
              <a:rPr lang="en-US" i="1" dirty="0" smtClean="0"/>
              <a:t>Dr. Jekyll and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Mr. Hyde</a:t>
            </a:r>
            <a:r>
              <a:rPr lang="en-US" dirty="0" smtClean="0"/>
              <a:t>, set forth the irrevocable nature of every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 we perform. Mr. Jekyll discovered a drug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would transform him into a man devoid of any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conscience and therefore able to enjoy any vice 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Jekyll named this monster Mr. Hyde. Any time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Jekyll wanted to become this monster, he would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simply take the drug. Then when he wanted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return to being Jekyll, he took the drug again. But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after a time, the desire to be Mr. Hyde overruled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desire to be Mr. Jekyll, and he could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recover himself. </a:t>
            </a:r>
            <a:br>
              <a:rPr lang="en-US" dirty="0" smtClean="0"/>
            </a:br>
            <a:r>
              <a:rPr lang="en-US" dirty="0" smtClean="0"/>
              <a:t/>
            </a:r>
            <a:br>
              <a:rPr lang="en-US" dirty="0" smtClean="0"/>
            </a:br>
            <a:r>
              <a:rPr lang="en-US" dirty="0" smtClean="0"/>
              <a:t>Similarly, our sin progresses, gains power over 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then one day there is no turning back. Just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read the headlines or listen to the newscasts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hear of the consequences of sin. As a nation, we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have progressed deeper and deeper into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monster Mr. Hyde. Socially, economically,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morally we are more filled with every kind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wickedness, evil, greed, and depravity than ever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before.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Ravi </a:t>
            </a:r>
            <a:r>
              <a:rPr lang="en-US" dirty="0" err="1" smtClean="0"/>
              <a:t>Zaccharias</a:t>
            </a:r>
            <a:r>
              <a:rPr lang="en-US" dirty="0" smtClean="0"/>
              <a:t> tells about the time,</a:t>
            </a:r>
            <a:r>
              <a:rPr lang="en-US" baseline="0" dirty="0" smtClean="0"/>
              <a:t> a</a:t>
            </a:r>
            <a:r>
              <a:rPr lang="en-US" dirty="0" smtClean="0"/>
              <a:t>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Ohio State University, when he did an open forum</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on a radio talk show:</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host was an atheist. From the start, the callers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were antagonistic. "I could feel the tension as soon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the lines lit up. One angry woman caller said,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you people have is an agenda you’re trying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promote.” Referring to abortion, she said,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want to take away our rights and invade 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private lives.”</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Abortion had not even been brought up.</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“Just a minute,” I replied, “we didn’t even raise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subject.”</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“Ok,” she said, “what is your position 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abortion then?”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I said, “Can I ask you a question? On every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university campus I visit, somebody stands up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says that God is an evil God to allow all this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evil into our world. This person typically says,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plane crashes: 30 people die, and 20 people live.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kind of God would arbitrarily choose some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live and some to die?’”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I continued, “But when we play God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determine whether a child within a mother’s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womb should live, we argue for that as a moral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 So when human beings are given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privilege of playing God, it’s called a moral right.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God plays God, we call it an immoral act.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 you justify this for me?”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That was the end of the conversation.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 </a:t>
            </a:r>
            <a:r>
              <a:rPr lang="en-US" dirty="0" smtClean="0"/>
              <a:t>There is a small tree which grows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Southeast Asia known as the Judas-tree. From its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branches grow gorgeous blossoms.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These blossoms look like scarlet sunbeams.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brilliant beauty of the crimson flowers attracts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thousands of tiny insects. Wild bees also try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draw honey from their exquisitely shaped cups.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every insect that comes to rest on the edge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its blossom is overcome.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is overcome by a fatal drug which the flower-j</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uice</a:t>
            </a:r>
            <a:r>
              <a:rPr lang="en-US" dirty="0" smtClean="0"/>
              <a:t> contains. And the insect drops dead upon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ground below.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when you walk around a Judas-tree, you often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 the soft grass littered with dead and dying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insects.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Judas-tree reminds us of sin. Sin may look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bright, pleasant, and attractive to our eyes. It may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appear harmless to indulge in it. But lurking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behind the pleasure of sin is a fatal poison. And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sin is a poison—a wickedness that acts as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drug to take away your motivation to live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1341319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katecho</a:t>
            </a:r>
            <a:r>
              <a:rPr lang="en-US" dirty="0" smtClean="0"/>
              <a:t> means to </a:t>
            </a:r>
          </a:p>
          <a:p>
            <a:r>
              <a:rPr lang="en-US" sz="1200" b="0" kern="1200" dirty="0" smtClean="0">
                <a:solidFill>
                  <a:schemeClr val="tx1"/>
                </a:solidFill>
                <a:latin typeface="+mn-lt"/>
                <a:ea typeface="+mn-ea"/>
                <a:cs typeface="+mn-cs"/>
              </a:rPr>
              <a:t>prevent the doing of something or cause to be </a:t>
            </a:r>
          </a:p>
          <a:p>
            <a:r>
              <a:rPr lang="en-US" sz="1200" b="0" kern="1200" dirty="0" smtClean="0">
                <a:solidFill>
                  <a:schemeClr val="tx1"/>
                </a:solidFill>
                <a:latin typeface="+mn-lt"/>
                <a:ea typeface="+mn-ea"/>
                <a:cs typeface="+mn-cs"/>
              </a:rPr>
              <a:t>ineffective, </a:t>
            </a:r>
            <a:r>
              <a:rPr lang="en-US" sz="1200" b="0" i="1" kern="1200" dirty="0" smtClean="0">
                <a:solidFill>
                  <a:schemeClr val="tx1"/>
                </a:solidFill>
                <a:latin typeface="+mn-lt"/>
                <a:ea typeface="+mn-ea"/>
                <a:cs typeface="+mn-cs"/>
              </a:rPr>
              <a:t>to prevent, to hinder, to restrain, </a:t>
            </a:r>
          </a:p>
          <a:p>
            <a:r>
              <a:rPr lang="en-US" sz="1200" b="0" i="1" kern="1200" dirty="0" smtClean="0">
                <a:solidFill>
                  <a:schemeClr val="tx1"/>
                </a:solidFill>
                <a:latin typeface="+mn-lt"/>
                <a:ea typeface="+mn-ea"/>
                <a:cs typeface="+mn-cs"/>
              </a:rPr>
              <a:t>to hold down, or </a:t>
            </a:r>
            <a:r>
              <a:rPr lang="en-US" sz="1200" b="1" i="1" kern="1200" dirty="0" smtClean="0">
                <a:solidFill>
                  <a:schemeClr val="tx1"/>
                </a:solidFill>
                <a:latin typeface="+mn-lt"/>
                <a:ea typeface="+mn-ea"/>
                <a:cs typeface="+mn-cs"/>
              </a:rPr>
              <a:t>to suppress</a:t>
            </a:r>
            <a:r>
              <a:rPr lang="en-US" sz="1200" b="0" i="1"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524147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4016146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HISTORICAL</a:t>
            </a:r>
            <a:r>
              <a:rPr lang="en-US" b="1" baseline="0" dirty="0" smtClean="0"/>
              <a:t> COMMENT:</a:t>
            </a:r>
            <a:endParaRPr lang="en-US" b="1" dirty="0" smtClean="0"/>
          </a:p>
          <a:p>
            <a:r>
              <a:rPr lang="en-US" dirty="0" smtClean="0"/>
              <a:t>In the fifth century, Pope Felix III once said, “</a:t>
            </a:r>
            <a:r>
              <a:rPr lang="en-US" sz="1200" dirty="0" smtClean="0"/>
              <a:t>Not </a:t>
            </a:r>
          </a:p>
          <a:p>
            <a:r>
              <a:rPr lang="en-US" sz="1200" dirty="0" smtClean="0"/>
              <a:t>to oppose error, is to approve of it, and not to </a:t>
            </a:r>
          </a:p>
          <a:p>
            <a:r>
              <a:rPr lang="en-US" sz="1200" dirty="0" smtClean="0"/>
              <a:t>defend truth is to suppress it, and indeed to </a:t>
            </a:r>
          </a:p>
          <a:p>
            <a:r>
              <a:rPr lang="en-US" sz="1200" dirty="0" smtClean="0"/>
              <a:t>neglect to confound evil men, when we can do it, </a:t>
            </a:r>
          </a:p>
          <a:p>
            <a:r>
              <a:rPr lang="en-US" sz="1200" dirty="0" smtClean="0"/>
              <a:t>is no less a sin than to encourage them.”</a:t>
            </a:r>
          </a:p>
          <a:p>
            <a:endParaRPr lang="en-US" sz="1200" dirty="0" smtClean="0"/>
          </a:p>
          <a:p>
            <a:r>
              <a:rPr lang="en-US" sz="1200" dirty="0" smtClean="0"/>
              <a:t>[Logos:</a:t>
            </a:r>
            <a:r>
              <a:rPr lang="en-US" dirty="0" smtClean="0"/>
              <a:t> Water, M. (2000). The new encyclopedia </a:t>
            </a:r>
          </a:p>
          <a:p>
            <a:r>
              <a:rPr lang="en-US" dirty="0" smtClean="0"/>
              <a:t>of Christian quotations (p. 1080). </a:t>
            </a:r>
            <a:r>
              <a:rPr lang="en-US" dirty="0" err="1" smtClean="0"/>
              <a:t>Alresford</a:t>
            </a:r>
            <a:r>
              <a:rPr lang="en-US" dirty="0" smtClean="0"/>
              <a:t>, </a:t>
            </a:r>
          </a:p>
          <a:p>
            <a:r>
              <a:rPr lang="en-US" dirty="0" smtClean="0"/>
              <a:t>Hampshire: John Hunt Publishers Ltd.]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rtl="0"/>
            <a:r>
              <a:rPr lang="en-US" b="1" dirty="0" smtClean="0"/>
              <a:t>COMMENT:</a:t>
            </a:r>
            <a:r>
              <a:rPr lang="en-US" dirty="0" smtClean="0"/>
              <a:t> </a:t>
            </a:r>
            <a:r>
              <a:rPr lang="en-US" sz="1200" dirty="0" smtClean="0"/>
              <a:t>It has often been pointed out that </a:t>
            </a:r>
          </a:p>
          <a:p>
            <a:pPr rtl="0"/>
            <a:r>
              <a:rPr lang="en-US" sz="1200" dirty="0" smtClean="0"/>
              <a:t>thinking precedes thanking. </a:t>
            </a:r>
          </a:p>
          <a:p>
            <a:pPr rtl="0"/>
            <a:endParaRPr lang="en-US" sz="1200" dirty="0" smtClean="0"/>
          </a:p>
          <a:p>
            <a:pPr rtl="0"/>
            <a:r>
              <a:rPr lang="en-US" sz="1200" dirty="0" smtClean="0"/>
              <a:t>When we’re presented with a gift, it is because </a:t>
            </a:r>
          </a:p>
          <a:p>
            <a:pPr rtl="0"/>
            <a:r>
              <a:rPr lang="en-US" sz="1200" dirty="0" smtClean="0"/>
              <a:t>we think of its significance and meaning that we </a:t>
            </a:r>
          </a:p>
          <a:p>
            <a:pPr rtl="0"/>
            <a:r>
              <a:rPr lang="en-US" sz="1200" dirty="0" smtClean="0"/>
              <a:t>are led to express our appreciation.</a:t>
            </a:r>
          </a:p>
          <a:p>
            <a:pPr rtl="0"/>
            <a:endParaRPr lang="en-US" sz="1200" dirty="0" smtClean="0"/>
          </a:p>
          <a:p>
            <a:pPr rtl="0"/>
            <a:r>
              <a:rPr lang="en-US" sz="1200" dirty="0" smtClean="0"/>
              <a:t>What, then, are the thoughts that, entertained by </a:t>
            </a:r>
          </a:p>
          <a:p>
            <a:pPr rtl="0"/>
            <a:r>
              <a:rPr lang="en-US" sz="1200" dirty="0" smtClean="0"/>
              <a:t>the Christian, lead to thanksgiving?</a:t>
            </a:r>
          </a:p>
          <a:p>
            <a:pPr rtl="0"/>
            <a:endParaRPr lang="en-US" sz="1200" dirty="0" smtClean="0"/>
          </a:p>
          <a:p>
            <a:pPr rtl="0"/>
            <a:r>
              <a:rPr lang="en-US" sz="1200" dirty="0" smtClean="0"/>
              <a:t>Somewhere in our thinking there should be </a:t>
            </a:r>
          </a:p>
          <a:p>
            <a:pPr rtl="0"/>
            <a:r>
              <a:rPr lang="en-US" sz="1200" dirty="0" smtClean="0"/>
              <a:t>thoughts of God. Perhaps we should start there. </a:t>
            </a:r>
          </a:p>
          <a:p>
            <a:pPr rtl="0"/>
            <a:r>
              <a:rPr lang="en-US" sz="1200" dirty="0" smtClean="0"/>
              <a:t>God—what a train of thoughts should be started </a:t>
            </a:r>
          </a:p>
          <a:p>
            <a:pPr rtl="0"/>
            <a:r>
              <a:rPr lang="en-US" sz="1200" dirty="0" smtClean="0"/>
              <a:t>when we think of Him! Power, wisdom, goodness, </a:t>
            </a:r>
          </a:p>
          <a:p>
            <a:pPr rtl="0"/>
            <a:r>
              <a:rPr lang="en-US" sz="1200" dirty="0" smtClean="0"/>
              <a:t>grace, love, care: these are just some of the </a:t>
            </a:r>
          </a:p>
          <a:p>
            <a:pPr rtl="0"/>
            <a:r>
              <a:rPr lang="en-US" sz="1200" dirty="0" smtClean="0"/>
              <a:t>thoughts that cluster around the word God.</a:t>
            </a:r>
          </a:p>
          <a:p>
            <a:pPr rtl="0"/>
            <a:endParaRPr lang="en-US" sz="1200" dirty="0" smtClean="0"/>
          </a:p>
          <a:p>
            <a:pPr rtl="0"/>
            <a:r>
              <a:rPr lang="en-US" sz="1200" dirty="0" smtClean="0"/>
              <a:t>When Paul traces the downward path of mankind, </a:t>
            </a:r>
          </a:p>
          <a:p>
            <a:pPr rtl="0"/>
            <a:r>
              <a:rPr lang="en-US" sz="1200" dirty="0" smtClean="0"/>
              <a:t>he begins by saying that men, “when they knew </a:t>
            </a:r>
          </a:p>
          <a:p>
            <a:pPr rtl="0"/>
            <a:r>
              <a:rPr lang="en-US" sz="1200" dirty="0" smtClean="0"/>
              <a:t>God, … glorified Him not as God, neither were </a:t>
            </a:r>
          </a:p>
          <a:p>
            <a:pPr rtl="0"/>
            <a:r>
              <a:rPr lang="en-US" sz="1200" dirty="0" smtClean="0"/>
              <a:t>thankful” (Romans 1:21). Men were not thankful </a:t>
            </a:r>
          </a:p>
          <a:p>
            <a:pPr rtl="0"/>
            <a:r>
              <a:rPr lang="en-US" sz="1200" dirty="0" smtClean="0"/>
              <a:t>that they had a revelation of God; indeed, they </a:t>
            </a:r>
          </a:p>
          <a:p>
            <a:pPr rtl="0"/>
            <a:r>
              <a:rPr lang="en-US" sz="1200" dirty="0" smtClean="0"/>
              <a:t>sought to suppress that knowledge and to evade </a:t>
            </a:r>
          </a:p>
          <a:p>
            <a:pPr rtl="0"/>
            <a:r>
              <a:rPr lang="en-US" sz="1200" dirty="0" smtClean="0"/>
              <a:t>its power.</a:t>
            </a:r>
          </a:p>
          <a:p>
            <a:pPr rtl="0"/>
            <a:endParaRPr lang="en-US" sz="1200" dirty="0" smtClean="0"/>
          </a:p>
          <a:p>
            <a:pPr rtl="0"/>
            <a:r>
              <a:rPr lang="en-US" sz="1200" dirty="0" smtClean="0"/>
              <a:t>In addition to thoughts of God, there should be </a:t>
            </a:r>
          </a:p>
          <a:p>
            <a:pPr rtl="0"/>
            <a:r>
              <a:rPr lang="en-US" sz="1200" dirty="0" smtClean="0"/>
              <a:t>thoughts of ourselves. We should see our own </a:t>
            </a:r>
          </a:p>
          <a:p>
            <a:pPr rtl="0"/>
            <a:r>
              <a:rPr lang="en-US" sz="1200" dirty="0" smtClean="0"/>
              <a:t>insignificance in the light of the facts we know </a:t>
            </a:r>
          </a:p>
          <a:p>
            <a:pPr rtl="0"/>
            <a:r>
              <a:rPr lang="en-US" sz="1200" dirty="0" smtClean="0"/>
              <a:t>about God. We should see and confess our own</a:t>
            </a:r>
          </a:p>
          <a:p>
            <a:pPr rtl="0"/>
            <a:r>
              <a:rPr lang="en-US" sz="1200" dirty="0" smtClean="0"/>
              <a:t> frailty and failures. We should admit our </a:t>
            </a:r>
          </a:p>
          <a:p>
            <a:pPr rtl="0"/>
            <a:r>
              <a:rPr lang="en-US" sz="1200" dirty="0" smtClean="0"/>
              <a:t>commitment to earthly things. But we should not </a:t>
            </a:r>
          </a:p>
          <a:p>
            <a:pPr rtl="0"/>
            <a:r>
              <a:rPr lang="en-US" sz="1200" dirty="0" smtClean="0"/>
              <a:t>stop there. We should think thoughts about our </a:t>
            </a:r>
          </a:p>
          <a:p>
            <a:pPr rtl="0"/>
            <a:r>
              <a:rPr lang="en-US" sz="1200" dirty="0" smtClean="0"/>
              <a:t>privileges in Christ. God has loved us and made </a:t>
            </a:r>
          </a:p>
          <a:p>
            <a:pPr rtl="0"/>
            <a:r>
              <a:rPr lang="en-US" sz="1200" dirty="0" smtClean="0"/>
              <a:t>us significant, through sending His Son to die for </a:t>
            </a:r>
          </a:p>
          <a:p>
            <a:pPr rtl="0"/>
            <a:r>
              <a:rPr lang="en-US" sz="1200" dirty="0" smtClean="0"/>
              <a:t>us. The Father has accepted us in the Beloved Son.</a:t>
            </a:r>
          </a:p>
          <a:p>
            <a:pPr rtl="0"/>
            <a:endParaRPr lang="en-US" sz="1200" dirty="0" smtClean="0"/>
          </a:p>
          <a:p>
            <a:pPr rtl="0"/>
            <a:r>
              <a:rPr lang="en-US" sz="1200" dirty="0" smtClean="0"/>
              <a:t>In the light of these thoughts, we should be led </a:t>
            </a:r>
          </a:p>
          <a:p>
            <a:pPr rtl="0"/>
            <a:r>
              <a:rPr lang="en-US" sz="1200" dirty="0" smtClean="0"/>
              <a:t>to think of our responsibilities. We are now </a:t>
            </a:r>
          </a:p>
          <a:p>
            <a:pPr rtl="0"/>
            <a:r>
              <a:rPr lang="en-US" sz="1200" dirty="0" smtClean="0"/>
              <a:t>responsible to live for God’s glory. Redeemed, we </a:t>
            </a:r>
          </a:p>
          <a:p>
            <a:pPr rtl="0"/>
            <a:r>
              <a:rPr lang="en-US" sz="1200" dirty="0" smtClean="0"/>
              <a:t>should seek to serve Him faithfully. We should </a:t>
            </a:r>
          </a:p>
          <a:p>
            <a:pPr rtl="0"/>
            <a:r>
              <a:rPr lang="en-US" sz="1200" dirty="0" smtClean="0"/>
              <a:t>recognize our responsibility to be thankful, and </a:t>
            </a:r>
          </a:p>
          <a:p>
            <a:pPr rtl="0"/>
            <a:r>
              <a:rPr lang="en-US" sz="1200" dirty="0" smtClean="0"/>
              <a:t>from our lips there should come a daily song of </a:t>
            </a:r>
          </a:p>
          <a:p>
            <a:pPr rtl="0"/>
            <a:r>
              <a:rPr lang="en-US" sz="1200" dirty="0" smtClean="0"/>
              <a:t>praise.</a:t>
            </a:r>
          </a:p>
          <a:p>
            <a:pPr rtl="0"/>
            <a:endParaRPr lang="en-US" sz="1200" dirty="0" smtClean="0"/>
          </a:p>
          <a:p>
            <a:pPr rtl="0"/>
            <a:r>
              <a:rPr lang="en-US" sz="1200" dirty="0" smtClean="0"/>
              <a:t>Why is it, then, that we are not more thankful? </a:t>
            </a:r>
          </a:p>
          <a:p>
            <a:pPr rtl="0"/>
            <a:r>
              <a:rPr lang="en-US" sz="1200" dirty="0" smtClean="0"/>
              <a:t>The truth probably is that we don’t stop to think. </a:t>
            </a:r>
          </a:p>
          <a:p>
            <a:pPr rtl="0"/>
            <a:r>
              <a:rPr lang="en-US" sz="1200" dirty="0" smtClean="0"/>
              <a:t>The cares and riches and pleasures of this life </a:t>
            </a:r>
          </a:p>
          <a:p>
            <a:pPr rtl="0"/>
            <a:r>
              <a:rPr lang="en-US" sz="1200" dirty="0" smtClean="0"/>
              <a:t>choke the plant of gratitude, and our lives become </a:t>
            </a:r>
          </a:p>
          <a:p>
            <a:pPr rtl="0"/>
            <a:r>
              <a:rPr lang="en-US" sz="1200" dirty="0" smtClean="0"/>
              <a:t>unfruitful.</a:t>
            </a:r>
          </a:p>
          <a:p>
            <a:pPr rtl="0"/>
            <a:endParaRPr lang="en-US" sz="1200" dirty="0" smtClean="0"/>
          </a:p>
          <a:p>
            <a:pPr rtl="0"/>
            <a:r>
              <a:rPr lang="en-US" sz="1200" dirty="0" smtClean="0"/>
              <a:t>Thanksgiving is thus really the product of careful </a:t>
            </a:r>
          </a:p>
          <a:p>
            <a:pPr rtl="0"/>
            <a:r>
              <a:rPr lang="en-US" sz="1200" dirty="0" smtClean="0"/>
              <a:t>cultivation. It is the fruit of a deliberate resolve to </a:t>
            </a:r>
          </a:p>
          <a:p>
            <a:pPr rtl="0"/>
            <a:r>
              <a:rPr lang="en-US" sz="1200" dirty="0" smtClean="0"/>
              <a:t>think about God, ourselves, and our privileges and </a:t>
            </a:r>
          </a:p>
          <a:p>
            <a:pPr rtl="0"/>
            <a:r>
              <a:rPr lang="en-US" sz="1200" dirty="0" smtClean="0"/>
              <a:t>responsibilities. By giving thanks we make manifest </a:t>
            </a:r>
          </a:p>
          <a:p>
            <a:pPr rtl="0"/>
            <a:r>
              <a:rPr lang="en-US" sz="1200" dirty="0" smtClean="0"/>
              <a:t>the fact that our lives are not controlled by the </a:t>
            </a:r>
          </a:p>
          <a:p>
            <a:pPr rtl="0"/>
            <a:r>
              <a:rPr lang="en-US" sz="1200" dirty="0" smtClean="0"/>
              <a:t>imperious cares and concerns of this life. We give </a:t>
            </a:r>
          </a:p>
          <a:p>
            <a:pPr rtl="0"/>
            <a:r>
              <a:rPr lang="en-US" sz="1200" dirty="0" smtClean="0"/>
              <a:t>testimony to the fact that material things do not</a:t>
            </a:r>
          </a:p>
          <a:p>
            <a:pPr rtl="0"/>
            <a:r>
              <a:rPr lang="en-US" sz="1200" dirty="0" smtClean="0"/>
              <a:t> dictate the horizons of our soul.</a:t>
            </a:r>
            <a:r>
              <a:rPr lang="en-US" dirty="0" smtClean="0"/>
              <a:t> </a:t>
            </a:r>
          </a:p>
          <a:p>
            <a:pPr rtl="0"/>
            <a:endParaRPr lang="en-US" dirty="0" smtClean="0"/>
          </a:p>
          <a:p>
            <a:pPr rtl="0"/>
            <a:r>
              <a:rPr lang="en-US" dirty="0" smtClean="0"/>
              <a:t>[Tan, P. L. (1996). Encyclopedia of 7700 </a:t>
            </a:r>
          </a:p>
          <a:p>
            <a:pPr rtl="0"/>
            <a:r>
              <a:rPr lang="en-US" dirty="0" smtClean="0"/>
              <a:t>Illustrations: Signs of the Times (pp. 14571458). </a:t>
            </a:r>
          </a:p>
          <a:p>
            <a:pPr rtl="0"/>
            <a:r>
              <a:rPr lang="en-US" dirty="0" smtClean="0"/>
              <a:t>Garland, TX: Bible Communications, Inc. #6584].</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8680267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1:18</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553970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1:18</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8621095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This is what is often referred to as Natural, or </a:t>
            </a:r>
          </a:p>
          <a:p>
            <a:r>
              <a:rPr lang="en-US" sz="1200" b="0" dirty="0" smtClean="0"/>
              <a:t>General revelation.</a:t>
            </a:r>
          </a:p>
          <a:p>
            <a:endParaRPr lang="en-US" sz="1200" b="0" dirty="0" smtClean="0"/>
          </a:p>
          <a:p>
            <a:r>
              <a:rPr lang="en-US" sz="1200" b="0" dirty="0" smtClean="0"/>
              <a:t>Natural revelation means what it sounds like, </a:t>
            </a:r>
          </a:p>
          <a:p>
            <a:r>
              <a:rPr lang="en-US" sz="1200" b="0" dirty="0" smtClean="0"/>
              <a:t>namely, the revelation of God in nature.</a:t>
            </a:r>
          </a:p>
          <a:p>
            <a:endParaRPr lang="en-US" sz="1200" b="0" dirty="0" smtClean="0"/>
          </a:p>
          <a:p>
            <a:r>
              <a:rPr lang="en-US" sz="1200" b="0" dirty="0" smtClean="0"/>
              <a:t>All peoples</a:t>
            </a:r>
            <a:r>
              <a:rPr lang="en-US" sz="1200" b="0" baseline="0" dirty="0" smtClean="0"/>
              <a:t> are inherently aware that there is a </a:t>
            </a:r>
          </a:p>
          <a:p>
            <a:r>
              <a:rPr lang="en-US" sz="1200" b="0" baseline="0" dirty="0" smtClean="0"/>
              <a:t>God and that they owe Him obeisance and </a:t>
            </a:r>
          </a:p>
          <a:p>
            <a:r>
              <a:rPr lang="en-US" sz="1200" b="0" baseline="0" dirty="0" smtClean="0"/>
              <a:t>obedience. That’s why there are so many </a:t>
            </a:r>
          </a:p>
          <a:p>
            <a:r>
              <a:rPr lang="en-US" sz="1200" b="0" baseline="0" dirty="0" smtClean="0"/>
              <a:t>different religions in the world. Everywhere </a:t>
            </a:r>
          </a:p>
          <a:p>
            <a:r>
              <a:rPr lang="en-US" sz="1200" b="0" baseline="0" dirty="0" smtClean="0"/>
              <a:t>you go, you find the people practicing some </a:t>
            </a:r>
          </a:p>
          <a:p>
            <a:r>
              <a:rPr lang="en-US" sz="1200" b="0" baseline="0" dirty="0" smtClean="0"/>
              <a:t>form of religion.</a:t>
            </a:r>
          </a:p>
          <a:p>
            <a:endParaRPr lang="en-US" sz="1200" b="0" baseline="0" dirty="0" smtClean="0"/>
          </a:p>
          <a:p>
            <a:r>
              <a:rPr lang="en-US" sz="1200" dirty="0" smtClean="0"/>
              <a:t>This awareness of God will not save them. But it </a:t>
            </a:r>
          </a:p>
          <a:p>
            <a:r>
              <a:rPr lang="en-US" sz="1200" dirty="0" smtClean="0"/>
              <a:t>is sufficient to condemn them if they fail to </a:t>
            </a:r>
          </a:p>
          <a:p>
            <a:r>
              <a:rPr lang="en-US" sz="1200" dirty="0" smtClean="0"/>
              <a:t>follow nature’s leading, as they could and should </a:t>
            </a:r>
          </a:p>
          <a:p>
            <a:r>
              <a:rPr lang="en-US" sz="1200" dirty="0" smtClean="0"/>
              <a:t>do, and seek out the true God so revealed.</a:t>
            </a:r>
          </a:p>
          <a:p>
            <a:endParaRPr lang="en-US" sz="1200" b="0" baseline="0" dirty="0" smtClean="0"/>
          </a:p>
          <a:p>
            <a:r>
              <a:rPr lang="en-US" sz="1200" b="0" dirty="0" smtClean="0"/>
              <a:t>[cf. </a:t>
            </a:r>
            <a:r>
              <a:rPr lang="en-US" sz="1200" b="0" dirty="0" err="1" smtClean="0"/>
              <a:t>Boice</a:t>
            </a:r>
            <a:r>
              <a:rPr lang="en-US" sz="1200" b="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3199787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gnostos</a:t>
            </a:r>
            <a:r>
              <a:rPr lang="en-US" dirty="0" smtClean="0"/>
              <a:t> is translated</a:t>
            </a:r>
            <a:r>
              <a:rPr lang="en-US" baseline="0" dirty="0" smtClean="0"/>
              <a:t> “what </a:t>
            </a:r>
            <a:r>
              <a:rPr lang="en-US" b="1" baseline="0" dirty="0" smtClean="0"/>
              <a:t>MAY</a:t>
            </a:r>
            <a:r>
              <a:rPr lang="en-US" baseline="0" dirty="0" smtClean="0"/>
              <a:t>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known” in both the New International Version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King James Version 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a:t>
            </a:r>
            <a:r>
              <a:rPr lang="en-US" baseline="0" dirty="0" err="1" smtClean="0"/>
              <a:t>gnostos</a:t>
            </a:r>
            <a:r>
              <a:rPr lang="en-US" baseline="0" dirty="0" smtClean="0"/>
              <a:t> appears in the New Testament fifteen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times, and this is the only place where such 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translation is even possible.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New American Standard Bible translates it as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which </a:t>
            </a:r>
            <a:r>
              <a:rPr lang="en-US" b="1" baseline="0" dirty="0" smtClean="0"/>
              <a:t>IS</a:t>
            </a:r>
            <a:r>
              <a:rPr lang="en-US" baseline="0" dirty="0" smtClean="0"/>
              <a:t> known”, which is </a:t>
            </a:r>
            <a:r>
              <a:rPr lang="en-US" b="1" baseline="0" dirty="0" smtClean="0"/>
              <a:t>ALSO</a:t>
            </a:r>
            <a:r>
              <a:rPr lang="en-US" baseline="0" dirty="0" smtClean="0"/>
              <a:t> a possible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translation here, and which is the translation used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other fourteen appearances.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Although the phrase </a:t>
            </a:r>
            <a:r>
              <a:rPr lang="en-US" b="1" baseline="0" dirty="0" smtClean="0"/>
              <a:t>COULD</a:t>
            </a:r>
            <a:r>
              <a:rPr lang="en-US" baseline="0" dirty="0" smtClean="0"/>
              <a:t> be translated “what </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MAY</a:t>
            </a:r>
            <a:r>
              <a:rPr lang="en-US" baseline="0" dirty="0" smtClean="0"/>
              <a:t> be known”, both its usage elsewhere, and its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surrounding context here, make it more likely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which </a:t>
            </a:r>
            <a:r>
              <a:rPr lang="en-US" b="1" baseline="0" dirty="0" smtClean="0"/>
              <a:t>IS</a:t>
            </a:r>
            <a:r>
              <a:rPr lang="en-US" baseline="0" dirty="0" smtClean="0"/>
              <a:t> known” is the correct translation.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Point 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knowledge is not just potential, something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which people can figure out if they look hard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enough.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knowledge is instead actual, something which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everybody knows inherently, but which most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people suppress and refuse to consider.</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COMMENT:</a:t>
            </a:r>
            <a:r>
              <a:rPr lang="en-US" dirty="0" smtClean="0"/>
              <a:t> In the July 1998 issue of Bibliotheca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Sacra, the journal</a:t>
            </a:r>
            <a:r>
              <a:rPr lang="en-US" baseline="0" dirty="0" smtClean="0"/>
              <a:t> of the Dallas Theological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Seminary, Bruce Baker writes: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Nowhere is the gravity of the human predicament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more incisively described than in this passage.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Paul condemned the entire human race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their failure to acknowledge God as God and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return to Him the glory and thanksgiving He alone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is due...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Much of Paul’s argument in this Chapter rests 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19</a:t>
            </a:r>
            <a:r>
              <a:rPr lang="en-US" baseline="30000" dirty="0" smtClean="0"/>
              <a:t>th</a:t>
            </a:r>
            <a:r>
              <a:rPr lang="en-US" baseline="0" dirty="0" smtClean="0"/>
              <a:t> verse]...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very fact that, though the heathen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undoubtedly knew God, they refused him due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recognition, is the measure of their lack of excuse...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319978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591343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dirty="0" smtClean="0"/>
              <a:t>: </a:t>
            </a:r>
            <a:r>
              <a:rPr lang="en-US" dirty="0" err="1" smtClean="0"/>
              <a:t>Burghardt</a:t>
            </a:r>
            <a:r>
              <a:rPr lang="en-US" dirty="0" smtClean="0"/>
              <a:t> DuBois, the great black </a:t>
            </a:r>
          </a:p>
          <a:p>
            <a:r>
              <a:rPr lang="en-US" dirty="0" smtClean="0"/>
              <a:t>educator, sociologist, and historian, upon </a:t>
            </a:r>
          </a:p>
          <a:p>
            <a:r>
              <a:rPr lang="en-US" dirty="0" smtClean="0"/>
              <a:t>completion of his studies at Fisk, Harvard and the </a:t>
            </a:r>
          </a:p>
          <a:p>
            <a:r>
              <a:rPr lang="en-US" dirty="0" smtClean="0"/>
              <a:t>University of Berlin, was convinced that change in </a:t>
            </a:r>
          </a:p>
          <a:p>
            <a:r>
              <a:rPr lang="en-US" dirty="0" smtClean="0"/>
              <a:t>the condition of the American black could be </a:t>
            </a:r>
          </a:p>
          <a:p>
            <a:r>
              <a:rPr lang="en-US" dirty="0" smtClean="0"/>
              <a:t>effected by careful scientific investigations into the </a:t>
            </a:r>
          </a:p>
          <a:p>
            <a:r>
              <a:rPr lang="en-US" dirty="0" smtClean="0"/>
              <a:t>truth about the black in America. </a:t>
            </a:r>
          </a:p>
          <a:p>
            <a:endParaRPr lang="en-US" dirty="0" smtClean="0"/>
          </a:p>
          <a:p>
            <a:r>
              <a:rPr lang="en-US" dirty="0" smtClean="0"/>
              <a:t>So he proceeded. His research was flawless and </a:t>
            </a:r>
          </a:p>
          <a:p>
            <a:r>
              <a:rPr lang="en-US" dirty="0" smtClean="0"/>
              <a:t>his graphs and charts impeccable. After waiting </a:t>
            </a:r>
          </a:p>
          <a:p>
            <a:r>
              <a:rPr lang="en-US" dirty="0" smtClean="0"/>
              <a:t>several years and hearing not the slightest stir of </a:t>
            </a:r>
          </a:p>
          <a:p>
            <a:r>
              <a:rPr lang="en-US" dirty="0" smtClean="0"/>
              <a:t>reform, Dr. DuBois had to accept the truth about </a:t>
            </a:r>
          </a:p>
          <a:p>
            <a:r>
              <a:rPr lang="en-US" dirty="0" smtClean="0"/>
              <a:t>Truth: </a:t>
            </a:r>
          </a:p>
          <a:p>
            <a:endParaRPr lang="en-US" dirty="0" smtClean="0"/>
          </a:p>
          <a:p>
            <a:r>
              <a:rPr lang="en-US" dirty="0" smtClean="0"/>
              <a:t>Its being available does not mean it will be </a:t>
            </a:r>
          </a:p>
          <a:p>
            <a:r>
              <a:rPr lang="en-US" dirty="0" smtClean="0"/>
              <a:t>appropriated. </a:t>
            </a:r>
          </a:p>
          <a:p>
            <a:endParaRPr lang="en-US" dirty="0" smtClean="0"/>
          </a:p>
          <a:p>
            <a:r>
              <a:rPr lang="en-US" dirty="0" smtClean="0"/>
              <a:t>[Fred B. Craddock, </a:t>
            </a:r>
            <a:r>
              <a:rPr lang="en-US" u="sng" dirty="0" smtClean="0"/>
              <a:t>Overhearing the Gospel].</a:t>
            </a:r>
          </a:p>
          <a:p>
            <a:endParaRPr lang="en-US" u="sng" dirty="0" smtClean="0"/>
          </a:p>
          <a:p>
            <a:r>
              <a:rPr lang="en-US" b="1" u="sng" dirty="0" err="1" smtClean="0"/>
              <a:t>ILLUS</a:t>
            </a:r>
            <a:r>
              <a:rPr lang="en-US" b="1" u="sng" dirty="0" smtClean="0"/>
              <a:t>:</a:t>
            </a:r>
            <a:r>
              <a:rPr lang="en-US" u="sng" baseline="0" dirty="0" smtClean="0"/>
              <a:t> </a:t>
            </a:r>
            <a:r>
              <a:rPr lang="en-US" dirty="0" smtClean="0"/>
              <a:t>If the sum total of man's knowledge were </a:t>
            </a:r>
          </a:p>
          <a:p>
            <a:r>
              <a:rPr lang="en-US" dirty="0" smtClean="0"/>
              <a:t>to</a:t>
            </a:r>
            <a:r>
              <a:rPr lang="en-US" baseline="0" dirty="0" smtClean="0"/>
              <a:t> </a:t>
            </a:r>
            <a:r>
              <a:rPr lang="en-US" dirty="0" smtClean="0"/>
              <a:t>be represented graphically: </a:t>
            </a:r>
          </a:p>
          <a:p>
            <a:endParaRPr lang="en-US" dirty="0" smtClean="0"/>
          </a:p>
          <a:p>
            <a:r>
              <a:rPr lang="en-US" dirty="0" smtClean="0"/>
              <a:t>And the total up to the year 1845 were </a:t>
            </a:r>
          </a:p>
          <a:p>
            <a:r>
              <a:rPr lang="en-US" dirty="0" smtClean="0"/>
              <a:t>represented by  1 inch,</a:t>
            </a:r>
          </a:p>
          <a:p>
            <a:r>
              <a:rPr lang="en-US" dirty="0" smtClean="0"/>
              <a:t> </a:t>
            </a:r>
            <a:br>
              <a:rPr lang="en-US" dirty="0" smtClean="0"/>
            </a:br>
            <a:r>
              <a:rPr lang="en-US" dirty="0" smtClean="0"/>
              <a:t>Then the total in 1945 would be = 3 inches, </a:t>
            </a:r>
          </a:p>
          <a:p>
            <a:r>
              <a:rPr lang="en-US" dirty="0" smtClean="0"/>
              <a:t/>
            </a:r>
            <a:br>
              <a:rPr lang="en-US" dirty="0" smtClean="0"/>
            </a:br>
            <a:r>
              <a:rPr lang="en-US" dirty="0" smtClean="0"/>
              <a:t>And the total in 1976 would be = the height of </a:t>
            </a:r>
          </a:p>
          <a:p>
            <a:r>
              <a:rPr lang="en-US" dirty="0" smtClean="0"/>
              <a:t>the Washington Monument,</a:t>
            </a:r>
          </a:p>
          <a:p>
            <a:endParaRPr lang="en-US" dirty="0" smtClean="0"/>
          </a:p>
          <a:p>
            <a:r>
              <a:rPr lang="en-US" dirty="0" smtClean="0"/>
              <a:t>And, I suppose, the total today would reach far </a:t>
            </a:r>
          </a:p>
          <a:p>
            <a:r>
              <a:rPr lang="en-US" dirty="0" smtClean="0"/>
              <a:t>out into space;</a:t>
            </a:r>
          </a:p>
          <a:p>
            <a:endParaRPr lang="en-US" dirty="0" smtClean="0"/>
          </a:p>
          <a:p>
            <a:r>
              <a:rPr lang="en-US" dirty="0" smtClean="0"/>
              <a:t>But, we still haven’t learned how not to hate </a:t>
            </a:r>
          </a:p>
          <a:p>
            <a:r>
              <a:rPr lang="en-US" dirty="0" smtClean="0"/>
              <a:t>each other.</a:t>
            </a:r>
          </a:p>
          <a:p>
            <a:endParaRPr lang="en-US" dirty="0" smtClean="0"/>
          </a:p>
          <a:p>
            <a:r>
              <a:rPr lang="en-US" dirty="0" smtClean="0"/>
              <a:t>[John McArthur, tape on Ephesians 5:15-17].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1099965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51160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Greek </a:t>
            </a:r>
            <a:r>
              <a:rPr lang="en-US" baseline="0" dirty="0" err="1" smtClean="0"/>
              <a:t>phaneros</a:t>
            </a:r>
            <a:r>
              <a:rPr lang="en-US" baseline="0" dirty="0" smtClean="0"/>
              <a:t> is an adjective. In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context, it’s describing something as being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sufficiently evident so as to be readily knowable; </a:t>
            </a:r>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visible, clear, open, or plain.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1379987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41100018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 we ever try to </a:t>
            </a:r>
            <a:r>
              <a:rPr lang="en-US" dirty="0" err="1" smtClean="0"/>
              <a:t>supress</a:t>
            </a:r>
            <a:r>
              <a:rPr lang="en-US" dirty="0" smtClean="0"/>
              <a:t> what is clear and plain?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ILLUS</a:t>
            </a:r>
            <a:r>
              <a:rPr lang="en-US" dirty="0" smtClean="0"/>
              <a:t>: </a:t>
            </a:r>
            <a:r>
              <a:rPr lang="en-US" dirty="0" smtClean="0"/>
              <a:t>A man told his doctor that he wasn’t able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do all the things around the house that he used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do. </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the exam was complete, he said, "Now,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Doc, I can take it. Tell me in plain English what’s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wrong with 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"Well, in plain English," the doctor said, "you’re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just lazy."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"Okay," said the man. "Now give me the medical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term so I can tell my wife."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b="0" dirty="0" smtClean="0"/>
              <a:t> </a:t>
            </a:r>
            <a:r>
              <a:rPr lang="en-US" dirty="0" smtClean="0"/>
              <a:t>A candy maker in Indiana wanted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make a candy that would be a witness, so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made the Christmas Candy Cane. He incorporated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several symbols for the birth, ministry, and death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Jesus Christ.</a:t>
            </a:r>
            <a:br>
              <a:rPr lang="en-US" dirty="0" smtClean="0"/>
            </a:br>
            <a:r>
              <a:rPr lang="en-US" dirty="0" smtClean="0"/>
              <a:t/>
            </a:r>
            <a:br>
              <a:rPr lang="en-US" dirty="0" smtClean="0"/>
            </a:br>
            <a:r>
              <a:rPr lang="en-US" dirty="0" smtClean="0"/>
              <a:t>He began with a stick of pure white hard candy: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white to symbolize the Virgin Birth and the sinless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nature of Jesus, and hard to symbolize the solid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rock, the Foundation of the Church and firmness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the promises of God.</a:t>
            </a:r>
            <a:br>
              <a:rPr lang="en-US" dirty="0" smtClean="0"/>
            </a:br>
            <a:r>
              <a:rPr lang="en-US" dirty="0" smtClean="0"/>
              <a:t/>
            </a:r>
            <a:br>
              <a:rPr lang="en-US" dirty="0" smtClean="0"/>
            </a:br>
            <a:r>
              <a:rPr lang="en-US" dirty="0" smtClean="0"/>
              <a:t>The candy maker made the candy in the form of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 to represent the precious name of Jesus, who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came to earth as our Savior. It could also represent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staff of the Good Shepherd with which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reaches down into the ditches of the world to lift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out the fallen lambs who, like all sheep, have gone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astray.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Thinking that the candy was somewhat plain,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candy maker stained it with red stripes. He used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three small stripes for the blood shed by Christ 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cross, so that we could have the promise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eternal life.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 many see that symbolism in a candy cane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 Unfortunately, the candy has just become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known as the Candy Cane - a meaningless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decoration seen at Christmas time.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the meaning is plain,</a:t>
            </a:r>
            <a:r>
              <a:rPr lang="en-US" baseline="0" dirty="0" smtClean="0"/>
              <a:t> it’s </a:t>
            </a:r>
            <a:r>
              <a:rPr lang="en-US" dirty="0" smtClean="0"/>
              <a:t>still there for all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those who have "eyes to see and ears to hear".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2471246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1:19</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31836940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1:19</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9925411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if all people can see and understand God’s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invisible qualities, why do so many reject God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refuse to believe in Him? Or, equally bad,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instead</a:t>
            </a:r>
            <a:r>
              <a:rPr lang="en-US" baseline="0" dirty="0" smtClean="0"/>
              <a:t> of turning to God’s word for additional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clarification, they instead go off and invent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religions of their own making.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err="1" smtClean="0"/>
              <a:t>R.C</a:t>
            </a:r>
            <a:r>
              <a:rPr lang="en-US" baseline="0" dirty="0" smtClean="0"/>
              <a:t>. </a:t>
            </a:r>
            <a:r>
              <a:rPr lang="en-US" sz="1200" i="0" dirty="0" smtClean="0"/>
              <a:t>Sproul’s answer is that atheism has nothing </a:t>
            </a:r>
          </a:p>
          <a:p>
            <a:r>
              <a:rPr lang="en-US" sz="1200" i="0" dirty="0" smtClean="0"/>
              <a:t>to do with man’s supposed ignorance of God—</a:t>
            </a:r>
          </a:p>
          <a:p>
            <a:r>
              <a:rPr lang="en-US" sz="1200" i="0" dirty="0" smtClean="0"/>
              <a:t>since all people know God, according to Romans </a:t>
            </a:r>
          </a:p>
          <a:p>
            <a:r>
              <a:rPr lang="en-US" sz="1200" i="0" dirty="0" smtClean="0"/>
              <a:t>Chapter 1—but rather with mankind’s dislike of </a:t>
            </a:r>
          </a:p>
          <a:p>
            <a:r>
              <a:rPr lang="en-US" sz="1200" i="0" dirty="0" smtClean="0"/>
              <a:t>him.</a:t>
            </a:r>
          </a:p>
          <a:p>
            <a:endParaRPr lang="en-US" sz="1200" i="0" dirty="0" smtClean="0"/>
          </a:p>
          <a:p>
            <a:r>
              <a:rPr lang="en-US" sz="1200" i="0" dirty="0" smtClean="0"/>
              <a:t>Men and women reject God because they do not </a:t>
            </a:r>
          </a:p>
          <a:p>
            <a:r>
              <a:rPr lang="en-US" sz="1200" i="0" dirty="0" smtClean="0"/>
              <a:t>like him. They may like a god of their own </a:t>
            </a:r>
          </a:p>
          <a:p>
            <a:r>
              <a:rPr lang="en-US" sz="1200" i="0" dirty="0" smtClean="0"/>
              <a:t>imagining, a god like themselves, and therefore </a:t>
            </a:r>
          </a:p>
          <a:p>
            <a:r>
              <a:rPr lang="en-US" sz="1200" i="0" dirty="0" smtClean="0"/>
              <a:t>say that they like God. But the truth is that they </a:t>
            </a:r>
          </a:p>
          <a:p>
            <a:r>
              <a:rPr lang="en-US" sz="1200" i="0" dirty="0" smtClean="0"/>
              <a:t>do not like the God who really is.</a:t>
            </a:r>
          </a:p>
          <a:p>
            <a:endParaRPr lang="en-US" sz="1200" i="0" dirty="0" smtClean="0"/>
          </a:p>
          <a:p>
            <a:r>
              <a:rPr lang="en-US" sz="1200" i="0" dirty="0" smtClean="0"/>
              <a:t>The problem is: God is holy and righteous, and </a:t>
            </a:r>
          </a:p>
          <a:p>
            <a:r>
              <a:rPr lang="en-US" sz="1200" i="0" dirty="0" smtClean="0"/>
              <a:t>we are not. We want a God who’ll let us get </a:t>
            </a:r>
          </a:p>
          <a:p>
            <a:r>
              <a:rPr lang="en-US" sz="1200" i="0" dirty="0" smtClean="0"/>
              <a:t>away with whatever we want, without any </a:t>
            </a:r>
          </a:p>
          <a:p>
            <a:r>
              <a:rPr lang="en-US" sz="1200" i="0" dirty="0" smtClean="0"/>
              <a:t>consequences. But the real God isn’t like that.</a:t>
            </a:r>
          </a:p>
          <a:p>
            <a:endParaRPr lang="en-US" sz="1200" i="0" dirty="0" smtClean="0"/>
          </a:p>
          <a:p>
            <a:r>
              <a:rPr lang="en-US" sz="1200" i="0" dirty="0" smtClean="0"/>
              <a:t>And another problem: God is omniscient. He </a:t>
            </a:r>
          </a:p>
          <a:p>
            <a:r>
              <a:rPr lang="en-US" sz="1200" i="0" dirty="0" smtClean="0"/>
              <a:t>knows everything. All the time! He shines the </a:t>
            </a:r>
          </a:p>
          <a:p>
            <a:r>
              <a:rPr lang="en-US" sz="1200" i="0" dirty="0" smtClean="0"/>
              <a:t>light of His glory on our evil deeds, and we try to </a:t>
            </a:r>
          </a:p>
          <a:p>
            <a:r>
              <a:rPr lang="en-US" sz="1200" i="0" dirty="0" smtClean="0"/>
              <a:t>run away and hide, just like Adam and Eve did in </a:t>
            </a:r>
          </a:p>
          <a:p>
            <a:r>
              <a:rPr lang="en-US" sz="1200" i="0" dirty="0" smtClean="0"/>
              <a:t>the Garden.</a:t>
            </a:r>
          </a:p>
          <a:p>
            <a:endParaRPr lang="en-US" sz="1200" i="0" dirty="0" smtClean="0"/>
          </a:p>
          <a:p>
            <a:r>
              <a:rPr lang="en-US" sz="1200" i="0" dirty="0" smtClean="0"/>
              <a:t>We hate the light, because our deeds are evil.</a:t>
            </a:r>
          </a:p>
          <a:p>
            <a:endParaRPr lang="en-US" sz="1200" i="0" dirty="0" smtClean="0"/>
          </a:p>
          <a:p>
            <a:r>
              <a:rPr lang="en-US" sz="1200" i="0" dirty="0" smtClean="0"/>
              <a:t>And, to top it off, God is immutable. He never </a:t>
            </a:r>
          </a:p>
          <a:p>
            <a:r>
              <a:rPr lang="en-US" sz="1200" i="0" dirty="0" smtClean="0"/>
              <a:t>changes. If He were the kind of God who might </a:t>
            </a:r>
          </a:p>
          <a:p>
            <a:r>
              <a:rPr lang="en-US" sz="1200" i="0" dirty="0" smtClean="0"/>
              <a:t>change a little in the future, who might ease off</a:t>
            </a:r>
            <a:r>
              <a:rPr lang="en-US" sz="1200" i="0" baseline="0" dirty="0" smtClean="0"/>
              <a:t> </a:t>
            </a:r>
          </a:p>
          <a:p>
            <a:r>
              <a:rPr lang="en-US" sz="1200" i="0" baseline="0" dirty="0" smtClean="0"/>
              <a:t>and let my little sins alone, I might be able to </a:t>
            </a:r>
          </a:p>
          <a:p>
            <a:r>
              <a:rPr lang="en-US" sz="1200" i="0" baseline="0" dirty="0" smtClean="0"/>
              <a:t>tolerate Him. But, again, our real God isn’t like </a:t>
            </a:r>
          </a:p>
          <a:p>
            <a:r>
              <a:rPr lang="en-US" sz="1200" i="0" baseline="0" dirty="0" smtClean="0"/>
              <a:t>that. He always has and always will totally </a:t>
            </a:r>
          </a:p>
          <a:p>
            <a:r>
              <a:rPr lang="en-US" sz="1200" i="0" baseline="0" dirty="0" smtClean="0"/>
              <a:t>abhor sin in all its varieties.</a:t>
            </a:r>
          </a:p>
          <a:p>
            <a:endParaRPr lang="en-US" sz="1200" i="0" baseline="0" dirty="0" smtClean="0"/>
          </a:p>
          <a:p>
            <a:r>
              <a:rPr lang="en-US" sz="1200" i="0" baseline="0" dirty="0" smtClean="0"/>
              <a:t>So man is without excuse.</a:t>
            </a:r>
          </a:p>
          <a:p>
            <a:endParaRPr lang="en-US" sz="1200" i="0" baseline="0" dirty="0" smtClean="0"/>
          </a:p>
          <a:p>
            <a:r>
              <a:rPr lang="en-US" sz="1200" i="0" baseline="0" dirty="0" smtClean="0"/>
              <a:t>Of course, men and women try to make excuses </a:t>
            </a:r>
          </a:p>
          <a:p>
            <a:r>
              <a:rPr lang="en-US" sz="1200" i="0" baseline="0" dirty="0" smtClean="0"/>
              <a:t>anyway:</a:t>
            </a:r>
          </a:p>
          <a:p>
            <a:endParaRPr lang="en-US" sz="1200" i="0" baseline="0" dirty="0" smtClean="0"/>
          </a:p>
          <a:p>
            <a:r>
              <a:rPr lang="en-US" sz="1200" i="0" baseline="0" dirty="0" smtClean="0"/>
              <a:t>I didn’t know God existed.</a:t>
            </a:r>
          </a:p>
          <a:p>
            <a:endParaRPr lang="en-US" sz="1200" i="0" baseline="0" dirty="0" smtClean="0"/>
          </a:p>
          <a:p>
            <a:r>
              <a:rPr lang="en-US" sz="1200" i="0" dirty="0" smtClean="0"/>
              <a:t>What about the poor innocent native in Africa </a:t>
            </a:r>
          </a:p>
          <a:p>
            <a:r>
              <a:rPr lang="en-US" sz="1200" i="0" dirty="0" smtClean="0"/>
              <a:t>who has never heard of Christ?</a:t>
            </a:r>
          </a:p>
          <a:p>
            <a:endParaRPr lang="en-US" sz="1200" i="0" dirty="0" smtClean="0"/>
          </a:p>
          <a:p>
            <a:r>
              <a:rPr lang="en-US" sz="1200" i="0" dirty="0" smtClean="0"/>
              <a:t>Isn’t the Bible full of contradictions?</a:t>
            </a:r>
          </a:p>
          <a:p>
            <a:endParaRPr lang="en-US" sz="1200" i="0" dirty="0" smtClean="0"/>
          </a:p>
          <a:p>
            <a:r>
              <a:rPr lang="en-US" sz="1200" i="0" dirty="0" smtClean="0"/>
              <a:t>If there is a God and the God who exists is a </a:t>
            </a:r>
          </a:p>
          <a:p>
            <a:r>
              <a:rPr lang="en-US" sz="1200" i="0" dirty="0" smtClean="0"/>
              <a:t>good God, why does he tolerate evil?</a:t>
            </a:r>
          </a:p>
          <a:p>
            <a:endParaRPr lang="en-US" sz="1200" i="0" dirty="0" smtClean="0"/>
          </a:p>
          <a:p>
            <a:r>
              <a:rPr lang="en-US" sz="1200" i="0" dirty="0" smtClean="0"/>
              <a:t>I didn’t think Religion was important.</a:t>
            </a:r>
          </a:p>
          <a:p>
            <a:endParaRPr lang="en-US" sz="1200" i="0" dirty="0" smtClean="0"/>
          </a:p>
          <a:p>
            <a:r>
              <a:rPr lang="en-US" sz="1200" i="0" dirty="0" smtClean="0"/>
              <a:t>But,</a:t>
            </a:r>
            <a:r>
              <a:rPr lang="en-US" sz="1200" i="0" baseline="0" dirty="0" smtClean="0"/>
              <a:t> none of these excuses will hold up in God’s </a:t>
            </a:r>
          </a:p>
          <a:p>
            <a:r>
              <a:rPr lang="en-US" sz="1200" i="0" baseline="0" dirty="0" smtClean="0"/>
              <a:t>court: at the Great White Throne Judgment.</a:t>
            </a:r>
            <a:endParaRPr lang="en-US" sz="1200" i="0" dirty="0" smtClean="0"/>
          </a:p>
          <a:p>
            <a:endParaRPr lang="en-US" sz="120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[cf. </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10147506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a:t>
            </a:r>
            <a:r>
              <a:rPr lang="en-US" baseline="0" dirty="0" err="1" smtClean="0"/>
              <a:t>phaneros</a:t>
            </a:r>
            <a:r>
              <a:rPr lang="en-US" baseline="0" dirty="0" smtClean="0"/>
              <a:t> is an adjective meaning </a:t>
            </a:r>
            <a:r>
              <a:rPr lang="en-US" i="1" baseline="0" dirty="0" smtClean="0"/>
              <a:t>visible, clear, </a:t>
            </a:r>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open, or plain, </a:t>
            </a:r>
            <a:r>
              <a:rPr lang="en-US" i="0" baseline="0" dirty="0" smtClean="0"/>
              <a:t>then </a:t>
            </a:r>
            <a:r>
              <a:rPr lang="en-US" i="0" baseline="0" dirty="0" err="1" smtClean="0"/>
              <a:t>aoratos</a:t>
            </a:r>
            <a:r>
              <a:rPr lang="en-US" i="0" baseline="0" dirty="0" smtClean="0"/>
              <a:t> is almost the exact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opposite; </a:t>
            </a:r>
            <a:r>
              <a:rPr lang="en-US" i="0" baseline="0" dirty="0" err="1" smtClean="0"/>
              <a:t>aoratos</a:t>
            </a:r>
            <a:r>
              <a:rPr lang="en-US" i="0" baseline="0" dirty="0" smtClean="0"/>
              <a:t> is an adjective meaning </a:t>
            </a:r>
            <a:r>
              <a:rPr lang="en-US" i="1" baseline="0" dirty="0" smtClean="0"/>
              <a:t>unseen </a:t>
            </a:r>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or invisible.</a:t>
            </a:r>
            <a:r>
              <a:rPr lang="en-US" i="0" baseline="0" dirty="0" smtClean="0"/>
              <a:t> </a:t>
            </a:r>
            <a:endParaRPr lang="en-US"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COMMENT: </a:t>
            </a:r>
            <a:r>
              <a:rPr lang="en-US" dirty="0" smtClean="0"/>
              <a:t>Antoine de Saint-Exupery in </a:t>
            </a:r>
            <a:r>
              <a:rPr lang="en-US" i="1" dirty="0" smtClean="0"/>
              <a:t>The Little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Prince</a:t>
            </a:r>
            <a:r>
              <a:rPr lang="en-US" dirty="0" smtClean="0"/>
              <a:t> wrote, "It is with the heart that one sees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rightly; what is essential is invisible to the eye."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COMMENT:</a:t>
            </a:r>
            <a:r>
              <a:rPr lang="en-US" dirty="0" smtClean="0"/>
              <a:t> And </a:t>
            </a:r>
            <a:r>
              <a:rPr lang="en-US" dirty="0" err="1" smtClean="0"/>
              <a:t>Corrie</a:t>
            </a:r>
            <a:r>
              <a:rPr lang="en-US" dirty="0" smtClean="0"/>
              <a:t> Ten Boom once said: "Faith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sees the invisible, believes the incredible,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receives the impossible."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19630682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3287031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idea that</a:t>
            </a:r>
            <a:r>
              <a:rPr lang="en-US" baseline="0" dirty="0" smtClean="0"/>
              <a:t> God’s invisible qualities could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clearly seen and understood seems incredible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skeptics of this world.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Yet, those same skeptics have no problem eating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potato which has been thoroughly cooked after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only four minutes in a microwave.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MDJ Modified </a:t>
            </a:r>
            <a:r>
              <a:rPr lang="en-US" b="1" baseline="0" dirty="0" err="1" smtClean="0"/>
              <a:t>ILLUS</a:t>
            </a:r>
            <a:r>
              <a:rPr lang="en-US" b="1"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microwave oven was invented by Percy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Spencer in 1945 after he discovered that 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could cook with radio waves.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microwaves enter food, they cause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liquid or moisture molecules to vibrate at almost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two and a-half billion times per second.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resulting friction causes the food to cook from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inside out. The microwave can cook a strip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bacon in a minute, or a baked potato in four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minutes. Before the microwave, it took an hour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cook a potato.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[7700 Illustrations #1285].</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same skeptics also readily read books late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night, even though they can’t see the electricity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which lights their lamps.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they also happily watch television without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ever seeing the electromagnetic waves coming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them through the air, or in through their cable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connections.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Heaven forbid they should ever be required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actually understand the internet before they’d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 allowed to make use of it.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20460448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anapologetos</a:t>
            </a:r>
            <a:r>
              <a:rPr lang="en-US" dirty="0" smtClean="0"/>
              <a:t> literally means to be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inexcusable</a:t>
            </a:r>
            <a:r>
              <a:rPr lang="en-US" dirty="0" smtClean="0"/>
              <a:t>, that</a:t>
            </a:r>
            <a:r>
              <a:rPr lang="en-US" baseline="0" dirty="0" smtClean="0"/>
              <a:t> is “without excuse”.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807393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6480289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It was several years ago now,</a:t>
            </a:r>
            <a:r>
              <a:rPr lang="en-US" sz="1200" baseline="0" dirty="0" smtClean="0"/>
              <a:t> when </a:t>
            </a:r>
            <a:r>
              <a:rPr lang="en-US" sz="1200" dirty="0" smtClean="0"/>
              <a:t>a </a:t>
            </a:r>
          </a:p>
          <a:p>
            <a:pPr rtl="0"/>
            <a:r>
              <a:rPr lang="en-US" sz="1200" dirty="0" smtClean="0"/>
              <a:t>nuclear submarine, moored in the San Francisco </a:t>
            </a:r>
          </a:p>
          <a:p>
            <a:pPr rtl="0"/>
            <a:r>
              <a:rPr lang="en-US" sz="1200" dirty="0" smtClean="0"/>
              <a:t>naval shipyard, suddenly sank to the bottom. </a:t>
            </a:r>
          </a:p>
          <a:p>
            <a:pPr rtl="0"/>
            <a:endParaRPr lang="en-US" sz="1200" dirty="0" smtClean="0"/>
          </a:p>
          <a:p>
            <a:pPr rtl="0"/>
            <a:r>
              <a:rPr lang="en-US" sz="1200" dirty="0" smtClean="0"/>
              <a:t>A U.S. House armed-services committee </a:t>
            </a:r>
          </a:p>
          <a:p>
            <a:pPr rtl="0"/>
            <a:r>
              <a:rPr lang="en-US" sz="1200" dirty="0" smtClean="0"/>
              <a:t>investigated and reported that “inexcusable </a:t>
            </a:r>
          </a:p>
          <a:p>
            <a:pPr rtl="0"/>
            <a:r>
              <a:rPr lang="en-US" sz="1200" dirty="0" smtClean="0"/>
              <a:t>carelessness” led to the sudden sinking of the</a:t>
            </a:r>
          </a:p>
          <a:p>
            <a:pPr rtl="0"/>
            <a:r>
              <a:rPr lang="en-US" sz="1200" dirty="0" smtClean="0"/>
              <a:t>submarine.</a:t>
            </a:r>
          </a:p>
          <a:p>
            <a:pPr rtl="0"/>
            <a:endParaRPr lang="en-US" sz="1200" dirty="0" smtClean="0"/>
          </a:p>
          <a:p>
            <a:pPr rtl="0"/>
            <a:r>
              <a:rPr lang="en-US" sz="1200" dirty="0" smtClean="0"/>
              <a:t>“Indicative of the carelessness was the fact that </a:t>
            </a:r>
          </a:p>
          <a:p>
            <a:pPr rtl="0"/>
            <a:r>
              <a:rPr lang="en-US" sz="1200" dirty="0" smtClean="0"/>
              <a:t>two different construction crews were working at </a:t>
            </a:r>
          </a:p>
          <a:p>
            <a:pPr rtl="0"/>
            <a:r>
              <a:rPr lang="en-US" sz="1200" dirty="0" smtClean="0"/>
              <a:t>cross-purposes in attempting to trim the </a:t>
            </a:r>
          </a:p>
          <a:p>
            <a:pPr rtl="0"/>
            <a:r>
              <a:rPr lang="en-US" sz="1200" dirty="0" smtClean="0"/>
              <a:t>submarine for some tests.</a:t>
            </a:r>
          </a:p>
          <a:p>
            <a:pPr rtl="0"/>
            <a:endParaRPr lang="en-US" sz="1200" dirty="0" smtClean="0"/>
          </a:p>
          <a:p>
            <a:pPr rtl="0"/>
            <a:r>
              <a:rPr lang="en-US" sz="1200" dirty="0" smtClean="0"/>
              <a:t>“While one crew was pumping water into the stern, </a:t>
            </a:r>
          </a:p>
          <a:p>
            <a:pPr rtl="0"/>
            <a:r>
              <a:rPr lang="en-US" sz="1200" dirty="0" smtClean="0"/>
              <a:t>another crew was pumping water into ballast tanks </a:t>
            </a:r>
          </a:p>
          <a:p>
            <a:pPr rtl="0"/>
            <a:r>
              <a:rPr lang="en-US" sz="1200" dirty="0" smtClean="0"/>
              <a:t>in the bow, trying to trim, or level, the submarine. </a:t>
            </a:r>
          </a:p>
          <a:p>
            <a:pPr rtl="0"/>
            <a:endParaRPr lang="en-US" sz="1200" dirty="0" smtClean="0"/>
          </a:p>
          <a:p>
            <a:pPr rtl="0"/>
            <a:r>
              <a:rPr lang="en-US" sz="1200" dirty="0" smtClean="0"/>
              <a:t>While the bow crew was off to lunch, the stern </a:t>
            </a:r>
          </a:p>
          <a:p>
            <a:pPr rtl="0"/>
            <a:r>
              <a:rPr lang="en-US" sz="1200" dirty="0" smtClean="0"/>
              <a:t>crew let water out of the stern tanks, and the </a:t>
            </a:r>
          </a:p>
          <a:p>
            <a:pPr rtl="0"/>
            <a:r>
              <a:rPr lang="en-US" sz="1200" dirty="0" smtClean="0"/>
              <a:t>bow-heavy submarine sank alongside the </a:t>
            </a:r>
          </a:p>
          <a:p>
            <a:pPr rtl="0"/>
            <a:r>
              <a:rPr lang="en-US" sz="1200" dirty="0" smtClean="0"/>
              <a:t>fitting-out pier.…</a:t>
            </a:r>
          </a:p>
          <a:p>
            <a:pPr rtl="0"/>
            <a:endParaRPr lang="en-US" sz="1200" dirty="0" smtClean="0"/>
          </a:p>
          <a:p>
            <a:pPr rtl="0"/>
            <a:r>
              <a:rPr lang="en-US" sz="1200" dirty="0" smtClean="0"/>
              <a:t>“The navy at that time informed Congress that it </a:t>
            </a:r>
          </a:p>
          <a:p>
            <a:pPr rtl="0"/>
            <a:r>
              <a:rPr lang="en-US" sz="1200" dirty="0" smtClean="0"/>
              <a:t>might cost as much as $25,000,000  to raise and </a:t>
            </a:r>
          </a:p>
          <a:p>
            <a:pPr rtl="0"/>
            <a:r>
              <a:rPr lang="en-US" sz="1200" dirty="0" smtClean="0"/>
              <a:t>repair the submarine, which had originally cost </a:t>
            </a:r>
          </a:p>
          <a:p>
            <a:pPr rtl="0"/>
            <a:r>
              <a:rPr lang="en-US" sz="1200" dirty="0" smtClean="0"/>
              <a:t>$50,000,000.”</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[7700 Illustrations #4944].</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8749034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1:20</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35849290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1:20</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rtl="0"/>
            <a:r>
              <a:rPr lang="en-US" sz="1200" baseline="30000" dirty="0" smtClean="0"/>
              <a:t>1</a:t>
            </a:r>
            <a:r>
              <a:rPr lang="en-US" sz="1200" baseline="0" dirty="0" smtClean="0"/>
              <a:t> O Lord, our Lord, </a:t>
            </a:r>
            <a:r>
              <a:rPr lang="en-US" sz="1200" dirty="0" smtClean="0"/>
              <a:t>how majestic is your name in </a:t>
            </a:r>
          </a:p>
          <a:p>
            <a:pPr rtl="0"/>
            <a:r>
              <a:rPr lang="en-US" sz="1200" dirty="0" smtClean="0"/>
              <a:t>all the earth! You have set your glory above the </a:t>
            </a:r>
          </a:p>
          <a:p>
            <a:pPr rtl="0"/>
            <a:r>
              <a:rPr lang="en-US" sz="1200" dirty="0" smtClean="0"/>
              <a:t>heavens. </a:t>
            </a:r>
          </a:p>
          <a:p>
            <a:pPr rtl="0"/>
            <a:endParaRPr lang="en-US" sz="1200" dirty="0" smtClean="0"/>
          </a:p>
          <a:p>
            <a:pPr rtl="0"/>
            <a:r>
              <a:rPr lang="en-US" sz="1200" baseline="30000" dirty="0" smtClean="0"/>
              <a:t>2</a:t>
            </a:r>
            <a:r>
              <a:rPr lang="en-US" sz="1200" baseline="0" dirty="0" smtClean="0"/>
              <a:t> From the lips of children and infants </a:t>
            </a:r>
            <a:r>
              <a:rPr lang="en-US" sz="1200" dirty="0" smtClean="0"/>
              <a:t>you have </a:t>
            </a:r>
          </a:p>
          <a:p>
            <a:pPr rtl="0"/>
            <a:r>
              <a:rPr lang="en-US" sz="1200" dirty="0" smtClean="0"/>
              <a:t>ordained praise because of your enemies, to silence </a:t>
            </a:r>
          </a:p>
          <a:p>
            <a:pPr rtl="0"/>
            <a:r>
              <a:rPr lang="en-US" sz="1200" dirty="0" smtClean="0"/>
              <a:t>the foe and the avenger. </a:t>
            </a:r>
          </a:p>
          <a:p>
            <a:pPr rtl="0"/>
            <a:endParaRPr lang="en-US" sz="1200" dirty="0" smtClean="0"/>
          </a:p>
          <a:p>
            <a:pPr rtl="0"/>
            <a:r>
              <a:rPr lang="en-US" sz="1200" baseline="30000" dirty="0" smtClean="0"/>
              <a:t>3</a:t>
            </a:r>
            <a:r>
              <a:rPr lang="en-US" sz="1200" baseline="0" dirty="0" smtClean="0"/>
              <a:t> When I consider your heavens, </a:t>
            </a:r>
            <a:r>
              <a:rPr lang="en-US" sz="1200" dirty="0" smtClean="0"/>
              <a:t>the work of your </a:t>
            </a:r>
          </a:p>
          <a:p>
            <a:pPr rtl="0"/>
            <a:r>
              <a:rPr lang="en-US" sz="1200" dirty="0" smtClean="0"/>
              <a:t>fingers, the moon and the stars, which you have </a:t>
            </a:r>
          </a:p>
          <a:p>
            <a:pPr rtl="0"/>
            <a:r>
              <a:rPr lang="en-US" sz="1200" dirty="0" smtClean="0"/>
              <a:t>set in place,</a:t>
            </a:r>
          </a:p>
          <a:p>
            <a:pPr rtl="0"/>
            <a:r>
              <a:rPr lang="en-US" sz="1200" dirty="0" smtClean="0"/>
              <a:t> </a:t>
            </a:r>
          </a:p>
          <a:p>
            <a:pPr rtl="0"/>
            <a:r>
              <a:rPr lang="en-US" sz="1200" baseline="30000" dirty="0" smtClean="0"/>
              <a:t>4</a:t>
            </a:r>
            <a:r>
              <a:rPr lang="en-US" sz="1200" baseline="0" dirty="0" smtClean="0"/>
              <a:t> what is man that you are mindful of him, </a:t>
            </a:r>
            <a:r>
              <a:rPr lang="en-US" sz="1200" dirty="0" smtClean="0"/>
              <a:t>the son </a:t>
            </a:r>
          </a:p>
          <a:p>
            <a:pPr rtl="0"/>
            <a:r>
              <a:rPr lang="en-US" sz="1200" dirty="0" smtClean="0"/>
              <a:t>of man that you care for him? </a:t>
            </a:r>
          </a:p>
          <a:p>
            <a:pPr rtl="0"/>
            <a:endParaRPr lang="en-US" sz="1200" dirty="0" smtClean="0"/>
          </a:p>
          <a:p>
            <a:pPr rtl="0"/>
            <a:r>
              <a:rPr lang="en-US" sz="1200" baseline="30000" dirty="0" smtClean="0"/>
              <a:t>5</a:t>
            </a:r>
            <a:r>
              <a:rPr lang="en-US" sz="1200" baseline="0" dirty="0" smtClean="0"/>
              <a:t> You made him a little lower than the heavenly </a:t>
            </a:r>
          </a:p>
          <a:p>
            <a:pPr rtl="0"/>
            <a:r>
              <a:rPr lang="en-US" sz="1200" baseline="0" dirty="0" smtClean="0"/>
              <a:t>beings </a:t>
            </a:r>
            <a:r>
              <a:rPr lang="en-US" sz="1200" dirty="0" smtClean="0"/>
              <a:t>and crowned him with glory and honor. </a:t>
            </a:r>
            <a:r>
              <a:rPr lang="en-US" sz="1200" baseline="0" dirty="0" smtClean="0"/>
              <a:t> </a:t>
            </a:r>
          </a:p>
          <a:p>
            <a:pPr rtl="0"/>
            <a:endParaRPr lang="en-US" sz="1200" dirty="0" smtClean="0"/>
          </a:p>
          <a:p>
            <a:pPr rtl="0"/>
            <a:r>
              <a:rPr lang="en-US" sz="1200" baseline="30000" dirty="0" smtClean="0"/>
              <a:t>6</a:t>
            </a:r>
            <a:r>
              <a:rPr lang="en-US" sz="1200" baseline="0" dirty="0" smtClean="0"/>
              <a:t> You made him ruler over the works of your hands; </a:t>
            </a:r>
          </a:p>
          <a:p>
            <a:pPr rtl="0"/>
            <a:r>
              <a:rPr lang="en-US" sz="1200" dirty="0" smtClean="0"/>
              <a:t>you put everything under his feet: </a:t>
            </a:r>
          </a:p>
          <a:p>
            <a:pPr rtl="0"/>
            <a:endParaRPr lang="en-US" sz="1200" dirty="0" smtClean="0"/>
          </a:p>
          <a:p>
            <a:pPr rtl="0"/>
            <a:r>
              <a:rPr lang="en-US" sz="1200" baseline="30000" dirty="0" smtClean="0"/>
              <a:t>7</a:t>
            </a:r>
            <a:r>
              <a:rPr lang="en-US" sz="1200" baseline="0" dirty="0" smtClean="0"/>
              <a:t> all flocks and herds, </a:t>
            </a:r>
            <a:r>
              <a:rPr lang="en-US" sz="1200" dirty="0" smtClean="0"/>
              <a:t>and the beasts of the field, </a:t>
            </a:r>
          </a:p>
          <a:p>
            <a:pPr rtl="0"/>
            <a:endParaRPr lang="en-US" sz="1200" dirty="0" smtClean="0"/>
          </a:p>
          <a:p>
            <a:pPr rtl="0"/>
            <a:r>
              <a:rPr lang="en-US" sz="1200" baseline="30000" dirty="0" smtClean="0"/>
              <a:t>8</a:t>
            </a:r>
            <a:r>
              <a:rPr lang="en-US" sz="1200" baseline="0" dirty="0" smtClean="0"/>
              <a:t> the birds of the air, </a:t>
            </a:r>
            <a:r>
              <a:rPr lang="en-US" sz="1200" dirty="0" smtClean="0"/>
              <a:t>and the fish of the sea, all that </a:t>
            </a:r>
          </a:p>
          <a:p>
            <a:pPr rtl="0"/>
            <a:r>
              <a:rPr lang="en-US" sz="1200" dirty="0" smtClean="0"/>
              <a:t>swim the paths of the seas.</a:t>
            </a:r>
          </a:p>
          <a:p>
            <a:pPr rtl="0"/>
            <a:r>
              <a:rPr lang="en-US" sz="1200" dirty="0" smtClean="0"/>
              <a:t> </a:t>
            </a:r>
          </a:p>
          <a:p>
            <a:pPr rtl="0"/>
            <a:r>
              <a:rPr lang="en-US" sz="1200" baseline="30000" dirty="0" smtClean="0"/>
              <a:t>9</a:t>
            </a:r>
            <a:r>
              <a:rPr lang="en-US" sz="1200" baseline="0" dirty="0" smtClean="0"/>
              <a:t> O Lord, our Lord,</a:t>
            </a:r>
            <a:r>
              <a:rPr lang="en-US" sz="1200" baseline="30000" dirty="0" smtClean="0"/>
              <a:t>  </a:t>
            </a:r>
            <a:r>
              <a:rPr lang="en-US" sz="1200" dirty="0" smtClean="0"/>
              <a:t>how majestic is your name in </a:t>
            </a:r>
          </a:p>
          <a:p>
            <a:pPr rtl="0"/>
            <a:r>
              <a:rPr lang="en-US" sz="1200" dirty="0" smtClean="0"/>
              <a:t>all the earth!</a:t>
            </a:r>
          </a:p>
          <a:p>
            <a:pPr rtl="0"/>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pPr rtl="0"/>
            <a:r>
              <a:rPr lang="en-US" sz="1200" dirty="0" smtClean="0"/>
              <a:t>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7842239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dirty="0" smtClean="0"/>
              <a:t>Men and women face three failures in all, one of </a:t>
            </a:r>
          </a:p>
          <a:p>
            <a:pPr rtl="0"/>
            <a:r>
              <a:rPr lang="en-US" sz="1200" dirty="0" smtClean="0"/>
              <a:t>which we have already studied and two additional </a:t>
            </a:r>
          </a:p>
          <a:p>
            <a:pPr rtl="0"/>
            <a:r>
              <a:rPr lang="en-US" sz="1200" dirty="0" smtClean="0"/>
              <a:t>ones added here. </a:t>
            </a:r>
          </a:p>
          <a:p>
            <a:pPr rtl="0"/>
            <a:endParaRPr lang="en-US" sz="1200" dirty="0" smtClean="0"/>
          </a:p>
          <a:p>
            <a:pPr rtl="0"/>
            <a:r>
              <a:rPr lang="en-US" sz="1200" dirty="0" smtClean="0"/>
              <a:t>First, we have </a:t>
            </a:r>
            <a:r>
              <a:rPr lang="en-US" sz="1200" i="0" dirty="0" smtClean="0"/>
              <a:t>suppressed the truth about God, </a:t>
            </a:r>
          </a:p>
          <a:p>
            <a:pPr rtl="0"/>
            <a:r>
              <a:rPr lang="en-US" sz="1200" i="0" dirty="0" smtClean="0"/>
              <a:t>being unwilling to come to God to whom the </a:t>
            </a:r>
          </a:p>
          <a:p>
            <a:pPr rtl="0"/>
            <a:r>
              <a:rPr lang="en-US" sz="1200" i="0" dirty="0" smtClean="0"/>
              <a:t>revelation in nature leads. </a:t>
            </a:r>
          </a:p>
          <a:p>
            <a:pPr rtl="0"/>
            <a:endParaRPr lang="en-US" sz="1200" i="0" dirty="0" smtClean="0"/>
          </a:p>
          <a:p>
            <a:pPr rtl="0"/>
            <a:r>
              <a:rPr lang="en-US" sz="1200" i="0" dirty="0" smtClean="0"/>
              <a:t>Second, we have refused to glorify (or worship) </a:t>
            </a:r>
          </a:p>
          <a:p>
            <a:pPr rtl="0"/>
            <a:r>
              <a:rPr lang="en-US" sz="1200" i="0" dirty="0" smtClean="0"/>
              <a:t>God. This is in </a:t>
            </a:r>
            <a:r>
              <a:rPr lang="en-US" sz="1200" i="0" kern="1200" dirty="0" smtClean="0">
                <a:solidFill>
                  <a:schemeClr val="tx1"/>
                </a:solidFill>
                <a:latin typeface="+mn-lt"/>
                <a:ea typeface="+mn-ea"/>
                <a:cs typeface="+mn-cs"/>
              </a:rPr>
              <a:t>spite of our genuine knowledge of</a:t>
            </a:r>
          </a:p>
          <a:p>
            <a:pPr rtl="0"/>
            <a:r>
              <a:rPr lang="en-US" sz="1200" i="0" kern="1200" dirty="0" smtClean="0">
                <a:solidFill>
                  <a:schemeClr val="tx1"/>
                </a:solidFill>
                <a:latin typeface="+mn-lt"/>
                <a:ea typeface="+mn-ea"/>
                <a:cs typeface="+mn-cs"/>
              </a:rPr>
              <a:t>him.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Third, we have forgotten to be thankful. To know </a:t>
            </a:r>
          </a:p>
          <a:p>
            <a:pPr rtl="0"/>
            <a:r>
              <a:rPr lang="en-US" sz="1200" i="0" kern="1200" dirty="0" smtClean="0">
                <a:solidFill>
                  <a:schemeClr val="tx1"/>
                </a:solidFill>
                <a:latin typeface="+mn-lt"/>
                <a:ea typeface="+mn-ea"/>
                <a:cs typeface="+mn-cs"/>
              </a:rPr>
              <a:t>God is to know ourselves as his creatures and </a:t>
            </a:r>
          </a:p>
          <a:p>
            <a:pPr rtl="0"/>
            <a:r>
              <a:rPr lang="en-US" sz="1200" i="0" kern="1200" dirty="0" smtClean="0">
                <a:solidFill>
                  <a:schemeClr val="tx1"/>
                </a:solidFill>
                <a:latin typeface="+mn-lt"/>
                <a:ea typeface="+mn-ea"/>
                <a:cs typeface="+mn-cs"/>
              </a:rPr>
              <a:t>thus to know that all we have and enjoy is from </a:t>
            </a:r>
          </a:p>
          <a:p>
            <a:pPr rtl="0"/>
            <a:r>
              <a:rPr lang="en-US" sz="1200" i="0" kern="1200" dirty="0" smtClean="0">
                <a:solidFill>
                  <a:schemeClr val="tx1"/>
                </a:solidFill>
                <a:latin typeface="+mn-lt"/>
                <a:ea typeface="+mn-ea"/>
                <a:cs typeface="+mn-cs"/>
              </a:rPr>
              <a:t>him. Yet, because we willingly block the </a:t>
            </a:r>
          </a:p>
          <a:p>
            <a:pPr rtl="0"/>
            <a:r>
              <a:rPr lang="en-US" sz="1200" i="0" kern="1200" dirty="0" smtClean="0">
                <a:solidFill>
                  <a:schemeClr val="tx1"/>
                </a:solidFill>
                <a:latin typeface="+mn-lt"/>
                <a:ea typeface="+mn-ea"/>
                <a:cs typeface="+mn-cs"/>
              </a:rPr>
              <a:t>knowledge of God from our minds, we thus </a:t>
            </a:r>
          </a:p>
          <a:p>
            <a:pPr rtl="0"/>
            <a:r>
              <a:rPr lang="en-US" sz="1200" i="0" kern="1200" dirty="0" smtClean="0">
                <a:solidFill>
                  <a:schemeClr val="tx1"/>
                </a:solidFill>
                <a:latin typeface="+mn-lt"/>
                <a:ea typeface="+mn-ea"/>
                <a:cs typeface="+mn-cs"/>
              </a:rPr>
              <a:t>obviously also refuse to glorify God as God and </a:t>
            </a:r>
          </a:p>
          <a:p>
            <a:pPr rtl="0"/>
            <a:r>
              <a:rPr lang="en-US" sz="1200" i="0" kern="1200" dirty="0" smtClean="0">
                <a:solidFill>
                  <a:schemeClr val="tx1"/>
                </a:solidFill>
                <a:latin typeface="+mn-lt"/>
                <a:ea typeface="+mn-ea"/>
                <a:cs typeface="+mn-cs"/>
              </a:rPr>
              <a:t>are ungrateful.</a:t>
            </a:r>
          </a:p>
          <a:p>
            <a:pPr rtl="0"/>
            <a:endParaRPr lang="en-US" sz="1200" i="0" kern="1200" dirty="0" smtClean="0">
              <a:solidFill>
                <a:schemeClr val="tx1"/>
              </a:solidFill>
              <a:latin typeface="+mn-lt"/>
              <a:ea typeface="+mn-ea"/>
              <a:cs typeface="+mn-cs"/>
            </a:endParaRPr>
          </a:p>
          <a:p>
            <a:r>
              <a:rPr lang="en-US" sz="1200" dirty="0" smtClean="0"/>
              <a:t>William Shakespeare wrote, “Blow, blow thou </a:t>
            </a:r>
          </a:p>
          <a:p>
            <a:r>
              <a:rPr lang="en-US" sz="1200" dirty="0" smtClean="0"/>
              <a:t>winter wind; thou art not so unkind as man’s</a:t>
            </a:r>
          </a:p>
          <a:p>
            <a:r>
              <a:rPr lang="en-US" sz="1200" dirty="0" smtClean="0"/>
              <a:t>ingratitude” (</a:t>
            </a:r>
            <a:r>
              <a:rPr lang="en-US" sz="1200" i="1" dirty="0" smtClean="0"/>
              <a:t>As You Like It, Act 2, Scene 7).</a:t>
            </a:r>
          </a:p>
          <a:p>
            <a:endParaRPr lang="en-US" sz="1200" i="1" dirty="0" smtClean="0"/>
          </a:p>
          <a:p>
            <a:r>
              <a:rPr lang="en-US" sz="1200" i="0" dirty="0" smtClean="0"/>
              <a:t>We fail to glorify God. Who can glorify God? </a:t>
            </a:r>
          </a:p>
          <a:p>
            <a:r>
              <a:rPr lang="en-US" sz="1200" i="0" dirty="0" smtClean="0"/>
              <a:t>Obviously,</a:t>
            </a:r>
            <a:r>
              <a:rPr lang="en-US" sz="1200" i="0" baseline="0" dirty="0" smtClean="0"/>
              <a:t> only one who has a right opinion </a:t>
            </a:r>
          </a:p>
          <a:p>
            <a:r>
              <a:rPr lang="en-US" sz="1200" i="0" baseline="0" dirty="0" smtClean="0"/>
              <a:t>about Him.</a:t>
            </a:r>
          </a:p>
          <a:p>
            <a:endParaRPr lang="en-US" sz="1200" i="0" baseline="0" dirty="0" smtClean="0"/>
          </a:p>
          <a:p>
            <a:r>
              <a:rPr lang="en-US" sz="1200" dirty="0" smtClean="0"/>
              <a:t>God’s sovereignty negates our autonomy. We do </a:t>
            </a:r>
          </a:p>
          <a:p>
            <a:r>
              <a:rPr lang="en-US" sz="1200" dirty="0" smtClean="0"/>
              <a:t>not like him for his holiness; God’s holiness </a:t>
            </a:r>
          </a:p>
          <a:p>
            <a:r>
              <a:rPr lang="en-US" sz="1200" dirty="0" smtClean="0"/>
              <a:t>opposes and condemns our sin. We do not like </a:t>
            </a:r>
          </a:p>
          <a:p>
            <a:r>
              <a:rPr lang="en-US" sz="1200" dirty="0" smtClean="0"/>
              <a:t>him for his omniscience; his omniscience terrifies </a:t>
            </a:r>
          </a:p>
          <a:p>
            <a:r>
              <a:rPr lang="en-US" sz="1200" dirty="0" smtClean="0"/>
              <a:t>us because we fear exposure. We do not like </a:t>
            </a:r>
          </a:p>
          <a:p>
            <a:r>
              <a:rPr lang="en-US" sz="1200" dirty="0" smtClean="0"/>
              <a:t>God for his immutability, because immutability </a:t>
            </a:r>
          </a:p>
          <a:p>
            <a:r>
              <a:rPr lang="en-US" sz="1200" dirty="0" smtClean="0"/>
              <a:t>means that God will never be other than he is in </a:t>
            </a:r>
          </a:p>
          <a:p>
            <a:r>
              <a:rPr lang="en-US" sz="1200" dirty="0" smtClean="0"/>
              <a:t>all his other attributes. We cannot stand these </a:t>
            </a:r>
          </a:p>
          <a:p>
            <a:r>
              <a:rPr lang="en-US" sz="1200" dirty="0" smtClean="0"/>
              <a:t>truths. So we repress them, denying their </a:t>
            </a:r>
          </a:p>
          <a:p>
            <a:r>
              <a:rPr lang="en-US" sz="1200" dirty="0" smtClean="0"/>
              <a:t>existence. It is obvious that if we do this, we are </a:t>
            </a:r>
          </a:p>
          <a:p>
            <a:r>
              <a:rPr lang="en-US" sz="1200" dirty="0" smtClean="0"/>
              <a:t>not going to praise God for these same </a:t>
            </a:r>
          </a:p>
          <a:p>
            <a:r>
              <a:rPr lang="en-US" sz="1200" dirty="0" smtClean="0"/>
              <a:t>characteristics.</a:t>
            </a:r>
          </a:p>
          <a:p>
            <a:pPr rtl="0"/>
            <a:endParaRPr lang="en-US" sz="1200" i="0" kern="1200" dirty="0" smtClean="0">
              <a:solidFill>
                <a:schemeClr val="tx1"/>
              </a:solidFill>
              <a:latin typeface="+mn-lt"/>
              <a:ea typeface="+mn-ea"/>
              <a:cs typeface="+mn-cs"/>
            </a:endParaRPr>
          </a:p>
          <a:p>
            <a:r>
              <a:rPr lang="en-US" sz="1200" dirty="0" smtClean="0"/>
              <a:t>On the contrary, we do what the Jews did when </a:t>
            </a:r>
          </a:p>
          <a:p>
            <a:r>
              <a:rPr lang="en-US" sz="1200" dirty="0" smtClean="0"/>
              <a:t>they had been brought out of Egypt but had </a:t>
            </a:r>
          </a:p>
          <a:p>
            <a:r>
              <a:rPr lang="en-US" sz="1200" dirty="0" smtClean="0"/>
              <a:t>rebelled against God by making the golden calf. </a:t>
            </a:r>
          </a:p>
          <a:p>
            <a:r>
              <a:rPr lang="en-US" sz="1200" dirty="0" smtClean="0"/>
              <a:t>We take the attributes that belong to God only </a:t>
            </a:r>
          </a:p>
          <a:p>
            <a:r>
              <a:rPr lang="en-US" sz="1200" dirty="0" smtClean="0"/>
              <a:t>and ascribe them to idols, saying, “These are y</a:t>
            </a:r>
          </a:p>
          <a:p>
            <a:r>
              <a:rPr lang="en-US" sz="1200" dirty="0" smtClean="0"/>
              <a:t>our gods, O Israel, who brought you up out of </a:t>
            </a:r>
          </a:p>
          <a:p>
            <a:r>
              <a:rPr lang="en-US" sz="1200" dirty="0" smtClean="0"/>
              <a:t>Egypt”</a:t>
            </a:r>
          </a:p>
          <a:p>
            <a:endParaRPr lang="en-US" sz="1200" dirty="0" smtClean="0"/>
          </a:p>
          <a:p>
            <a:r>
              <a:rPr lang="en-US" sz="1200" dirty="0" smtClean="0"/>
              <a:t>And, so, we are not thankful to God. if we have </a:t>
            </a:r>
          </a:p>
          <a:p>
            <a:r>
              <a:rPr lang="en-US" sz="1200" dirty="0" smtClean="0"/>
              <a:t>life, it is from God. If we have health, it is from </a:t>
            </a:r>
          </a:p>
          <a:p>
            <a:r>
              <a:rPr lang="en-US" sz="1200" dirty="0" smtClean="0"/>
              <a:t>God. The food we eat, the clothes we wear, the </a:t>
            </a:r>
          </a:p>
          <a:p>
            <a:r>
              <a:rPr lang="en-US" sz="1200" dirty="0" smtClean="0"/>
              <a:t>friends we share—everything good is from God. </a:t>
            </a:r>
          </a:p>
          <a:p>
            <a:r>
              <a:rPr lang="en-US" sz="1200" dirty="0" smtClean="0"/>
              <a:t>If we fail to be grateful for this, it is because we </a:t>
            </a:r>
          </a:p>
          <a:p>
            <a:r>
              <a:rPr lang="en-US" sz="1200" dirty="0" smtClean="0"/>
              <a:t>are not really acknowledging him or are rejecting </a:t>
            </a:r>
          </a:p>
          <a:p>
            <a:r>
              <a:rPr lang="en-US" sz="1200" dirty="0" smtClean="0"/>
              <a:t>a proper relationship to him.</a:t>
            </a:r>
          </a:p>
          <a:p>
            <a:endParaRPr lang="en-US" sz="1200" dirty="0" smtClean="0"/>
          </a:p>
          <a:p>
            <a:r>
              <a:rPr lang="en-US" sz="1200" dirty="0" smtClean="0"/>
              <a:t>Romans 1:21 is a sober reminder that “rebellion </a:t>
            </a:r>
          </a:p>
          <a:p>
            <a:r>
              <a:rPr lang="en-US" sz="1200" dirty="0" smtClean="0"/>
              <a:t>against God does not begin with the clenched </a:t>
            </a:r>
          </a:p>
          <a:p>
            <a:r>
              <a:rPr lang="en-US" sz="1200" dirty="0" smtClean="0"/>
              <a:t>fist of atheism but with the self-satisfied heart </a:t>
            </a:r>
          </a:p>
          <a:p>
            <a:r>
              <a:rPr lang="en-US" sz="1200" dirty="0" smtClean="0"/>
              <a:t>of the one for whom ‘thank you’ is redundant.”</a:t>
            </a:r>
          </a:p>
          <a:p>
            <a:endParaRPr lang="en-US" sz="1200" dirty="0" smtClean="0"/>
          </a:p>
          <a:p>
            <a:r>
              <a:rPr lang="en-US" sz="1200" dirty="0" smtClean="0"/>
              <a:t>The point I’m making is that thankfulness is a </a:t>
            </a:r>
          </a:p>
          <a:p>
            <a:r>
              <a:rPr lang="en-US" sz="1200" dirty="0" smtClean="0"/>
              <a:t>mark of those who truly know God—even </a:t>
            </a:r>
          </a:p>
          <a:p>
            <a:r>
              <a:rPr lang="en-US" sz="1200" dirty="0" smtClean="0"/>
              <a:t>though we sometimes forget to be thankful. </a:t>
            </a:r>
          </a:p>
          <a:p>
            <a:r>
              <a:rPr lang="en-US" sz="1200" dirty="0" smtClean="0"/>
              <a:t>Ingratitude, by contrast, is the mark of those </a:t>
            </a:r>
          </a:p>
          <a:p>
            <a:r>
              <a:rPr lang="en-US" sz="1200" dirty="0" smtClean="0"/>
              <a:t>who repress the truth about him.</a:t>
            </a:r>
          </a:p>
          <a:p>
            <a:endParaRPr lang="en-US" sz="1200" dirty="0" smtClean="0"/>
          </a:p>
          <a:p>
            <a:r>
              <a:rPr lang="en-US" sz="1200" dirty="0" smtClean="0"/>
              <a:t>[cf. </a:t>
            </a:r>
            <a:r>
              <a:rPr lang="en-US" sz="1200" dirty="0" err="1" smtClean="0"/>
              <a:t>Boice</a:t>
            </a:r>
            <a:r>
              <a:rPr lang="en-US" sz="1200" dirty="0" smtClean="0"/>
              <a:t>].</a:t>
            </a:r>
          </a:p>
          <a:p>
            <a:endParaRPr lang="en-US" sz="1200" dirty="0" smtClean="0"/>
          </a:p>
          <a:p>
            <a:r>
              <a:rPr lang="en-US" sz="1200"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13630253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mataioo</a:t>
            </a:r>
            <a:r>
              <a:rPr lang="en-US" dirty="0" smtClean="0"/>
              <a:t>,</a:t>
            </a:r>
            <a:r>
              <a:rPr lang="en-US" baseline="0" dirty="0" smtClean="0"/>
              <a:t> in this passive voice, means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become </a:t>
            </a:r>
            <a:r>
              <a:rPr lang="en-US" i="1" baseline="0" dirty="0" smtClean="0"/>
              <a:t>worthless, idle, foolish, or futile</a:t>
            </a:r>
            <a:r>
              <a:rPr lang="en-US"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verb = </a:t>
            </a:r>
            <a:r>
              <a:rPr lang="en-US" dirty="0" err="1" smtClean="0"/>
              <a:t>hapax</a:t>
            </a:r>
            <a:r>
              <a:rPr lang="en-US" dirty="0" smtClean="0"/>
              <a:t> </a:t>
            </a:r>
            <a:r>
              <a:rPr lang="en-US" dirty="0" err="1" smtClean="0"/>
              <a:t>legomenon</a:t>
            </a:r>
            <a:r>
              <a:rPr lang="en-US" dirty="0" smtClean="0"/>
              <a:t>, -- But (next slide) =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9374846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noun </a:t>
            </a:r>
            <a:r>
              <a:rPr lang="en-US" dirty="0" err="1" smtClean="0"/>
              <a:t>mataiotes</a:t>
            </a:r>
            <a:r>
              <a:rPr lang="en-US" dirty="0" smtClean="0"/>
              <a:t> means </a:t>
            </a:r>
            <a:r>
              <a:rPr lang="en-US" i="1" dirty="0" smtClean="0"/>
              <a:t>futility, empty, </a:t>
            </a:r>
          </a:p>
          <a:p>
            <a:r>
              <a:rPr lang="en-US" i="1" dirty="0" smtClean="0"/>
              <a:t>purposeless, transitory, or without value.</a:t>
            </a:r>
          </a:p>
          <a:p>
            <a:endParaRPr lang="en-US" i="1" dirty="0" smtClean="0"/>
          </a:p>
          <a:p>
            <a:r>
              <a:rPr lang="en-US" i="0" dirty="0" smtClean="0"/>
              <a:t>The noun appears three times</a:t>
            </a:r>
            <a:r>
              <a:rPr lang="en-US" i="0" baseline="0" dirty="0" smtClean="0"/>
              <a:t> in the Bible: </a:t>
            </a:r>
            <a:r>
              <a:rPr lang="en-US" i="0" dirty="0" smtClean="0"/>
              <a:t>in </a:t>
            </a:r>
          </a:p>
          <a:p>
            <a:r>
              <a:rPr lang="en-US" i="0" dirty="0" smtClean="0"/>
              <a:t>Romans 8:20; Ephesians 4:17; and 2</a:t>
            </a:r>
            <a:r>
              <a:rPr lang="en-US" i="0" baseline="0" dirty="0" smtClean="0"/>
              <a:t> Peter 2:18.</a:t>
            </a:r>
          </a:p>
          <a:p>
            <a:endParaRPr lang="en-US" i="0" baseline="0" dirty="0" smtClean="0"/>
          </a:p>
          <a:p>
            <a:r>
              <a:rPr lang="en-US" b="1" i="0" baseline="0" dirty="0" err="1" smtClean="0"/>
              <a:t>ILLUS</a:t>
            </a:r>
            <a:r>
              <a:rPr lang="en-US" b="1" i="0" baseline="0" dirty="0" smtClean="0"/>
              <a:t>: </a:t>
            </a:r>
            <a:r>
              <a:rPr lang="en-US" dirty="0" smtClean="0"/>
              <a:t>One night a thief broke into the single-</a:t>
            </a:r>
          </a:p>
          <a:p>
            <a:r>
              <a:rPr lang="en-US" dirty="0" smtClean="0"/>
              <a:t>room apartment of French novelist </a:t>
            </a:r>
            <a:r>
              <a:rPr lang="en-US" dirty="0" err="1" smtClean="0"/>
              <a:t>Honore</a:t>
            </a:r>
            <a:r>
              <a:rPr lang="en-US" dirty="0" smtClean="0"/>
              <a:t> de </a:t>
            </a:r>
          </a:p>
          <a:p>
            <a:r>
              <a:rPr lang="en-US" dirty="0" smtClean="0"/>
              <a:t>Balzac. </a:t>
            </a:r>
          </a:p>
          <a:p>
            <a:endParaRPr lang="en-US" dirty="0" smtClean="0"/>
          </a:p>
          <a:p>
            <a:r>
              <a:rPr lang="en-US" dirty="0" smtClean="0"/>
              <a:t>Trying to avoid waking Balzac, the intruder quietly </a:t>
            </a:r>
          </a:p>
          <a:p>
            <a:r>
              <a:rPr lang="en-US" dirty="0" smtClean="0"/>
              <a:t>picked the lock on the writer's desk. Suddenly the </a:t>
            </a:r>
          </a:p>
          <a:p>
            <a:r>
              <a:rPr lang="en-US" dirty="0" smtClean="0"/>
              <a:t>silence was broken by a sardonic laugh from the </a:t>
            </a:r>
          </a:p>
          <a:p>
            <a:r>
              <a:rPr lang="en-US" dirty="0" smtClean="0"/>
              <a:t>bed, where Balzac lay watching the thief. </a:t>
            </a:r>
          </a:p>
          <a:p>
            <a:endParaRPr lang="en-US" dirty="0" smtClean="0"/>
          </a:p>
          <a:p>
            <a:r>
              <a:rPr lang="en-US" dirty="0" smtClean="0"/>
              <a:t>"Why do you laugh?" asked the thief. "I am </a:t>
            </a:r>
          </a:p>
          <a:p>
            <a:r>
              <a:rPr lang="en-US" dirty="0" smtClean="0"/>
              <a:t>laughing to think what risks you take to try to </a:t>
            </a:r>
          </a:p>
          <a:p>
            <a:r>
              <a:rPr lang="en-US" dirty="0" smtClean="0"/>
              <a:t>find money in a desk by night where the legal </a:t>
            </a:r>
          </a:p>
          <a:p>
            <a:r>
              <a:rPr lang="en-US" dirty="0" smtClean="0"/>
              <a:t>owner can never find any by day." </a:t>
            </a:r>
          </a:p>
          <a:p>
            <a:endParaRPr lang="en-US" i="0" dirty="0" smtClean="0"/>
          </a:p>
          <a:p>
            <a:r>
              <a:rPr lang="en-US" i="0" dirty="0" smtClean="0"/>
              <a:t>[</a:t>
            </a:r>
            <a:r>
              <a:rPr lang="en-US" i="1" dirty="0" smtClean="0"/>
              <a:t>Today in the Word</a:t>
            </a:r>
            <a:r>
              <a:rPr lang="en-US" dirty="0" smtClean="0"/>
              <a:t>, November 6, 1993]. </a:t>
            </a:r>
            <a:endParaRPr lang="en-US" i="0"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3640973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1:21</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7255469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1:21</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007440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Garden, Adam deliberately set his face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against God. Because</a:t>
            </a:r>
            <a:r>
              <a:rPr lang="en-US" baseline="0" dirty="0" smtClean="0"/>
              <a:t> he understood what he was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doing, Adam’s sin was greater than Eve’s.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Satan had promised they would be </a:t>
            </a:r>
            <a:r>
              <a:rPr lang="en-US" i="1" baseline="0" dirty="0" smtClean="0"/>
              <a:t>like</a:t>
            </a:r>
            <a:r>
              <a:rPr lang="en-US" baseline="0" dirty="0" smtClean="0"/>
              <a:t> God.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Adam wanted to put himself in the place of God;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become like God. Instead, he became like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Satan.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And, what happened to Adam, Paul now says is </a:t>
            </a:r>
          </a:p>
          <a:p>
            <a:r>
              <a:rPr lang="en-US" baseline="0" dirty="0" smtClean="0"/>
              <a:t>true of every human being. </a:t>
            </a:r>
            <a:r>
              <a:rPr lang="en-US" sz="1200" b="0" dirty="0" smtClean="0"/>
              <a:t>They have: </a:t>
            </a:r>
          </a:p>
          <a:p>
            <a:endParaRPr lang="en-US" sz="1200" b="0" dirty="0" smtClean="0"/>
          </a:p>
          <a:p>
            <a:pPr marL="228600" indent="-228600">
              <a:buAutoNum type="arabicParenBoth"/>
            </a:pPr>
            <a:r>
              <a:rPr lang="en-US" sz="1200" b="0" dirty="0" smtClean="0"/>
              <a:t>suppressed the truth about God; </a:t>
            </a:r>
          </a:p>
          <a:p>
            <a:pPr marL="228600" indent="-228600">
              <a:buAutoNum type="arabicParenBoth"/>
            </a:pPr>
            <a:endParaRPr lang="en-US" sz="1200" b="0" dirty="0" smtClean="0"/>
          </a:p>
          <a:p>
            <a:pPr marL="228600" indent="-228600">
              <a:buAutoNum type="arabicParenBoth"/>
            </a:pPr>
            <a:r>
              <a:rPr lang="en-US" sz="1200" b="0" dirty="0" smtClean="0"/>
              <a:t>refused to glorify, or worship, God; and </a:t>
            </a:r>
          </a:p>
          <a:p>
            <a:pPr marL="228600" indent="-228600">
              <a:buAutoNum type="arabicParenBoth"/>
            </a:pPr>
            <a:endParaRPr lang="en-US" sz="1200" b="0" dirty="0" smtClean="0"/>
          </a:p>
          <a:p>
            <a:pPr marL="228600" indent="-228600">
              <a:buAutoNum type="arabicParenBoth"/>
            </a:pPr>
            <a:r>
              <a:rPr lang="en-US" sz="1200" b="0" dirty="0" smtClean="0"/>
              <a:t>neglected to be thankful.</a:t>
            </a:r>
          </a:p>
          <a:p>
            <a:pPr marL="228600" indent="-228600">
              <a:buAutoNum type="arabicParenBoth"/>
            </a:pPr>
            <a:endParaRPr lang="en-US" sz="1200" b="0" dirty="0" smtClean="0"/>
          </a:p>
          <a:p>
            <a:r>
              <a:rPr lang="en-US" sz="1200" dirty="0" smtClean="0"/>
              <a:t>When Adam rebelled against God it was not only </a:t>
            </a:r>
          </a:p>
          <a:p>
            <a:r>
              <a:rPr lang="en-US" sz="1200" dirty="0" smtClean="0"/>
              <a:t>his relationship to God that was broken. His </a:t>
            </a:r>
          </a:p>
          <a:p>
            <a:r>
              <a:rPr lang="en-US" sz="1200" dirty="0" smtClean="0"/>
              <a:t>relationship to Eve was broken also, and this, </a:t>
            </a:r>
          </a:p>
          <a:p>
            <a:r>
              <a:rPr lang="en-US" sz="1200" dirty="0" smtClean="0"/>
              <a:t>too, was to affect the history of mankind. Adam </a:t>
            </a:r>
          </a:p>
          <a:p>
            <a:r>
              <a:rPr lang="en-US" sz="1200" dirty="0" smtClean="0"/>
              <a:t>acted the fool, and he became one.</a:t>
            </a:r>
          </a:p>
          <a:p>
            <a:endParaRPr lang="en-US" sz="1200" dirty="0" smtClean="0"/>
          </a:p>
          <a:p>
            <a:r>
              <a:rPr lang="en-US" sz="1200" dirty="0" smtClean="0"/>
              <a:t>in the Greek language, the word “fool” does not </a:t>
            </a:r>
          </a:p>
          <a:p>
            <a:r>
              <a:rPr lang="en-US" sz="1200" dirty="0" smtClean="0"/>
              <a:t>mean merely to be guilty of intellectual folly, </a:t>
            </a:r>
          </a:p>
          <a:p>
            <a:r>
              <a:rPr lang="en-US" sz="1200" dirty="0" smtClean="0"/>
              <a:t>though it includes this error, but to be guilty of </a:t>
            </a:r>
          </a:p>
          <a:p>
            <a:r>
              <a:rPr lang="en-US" sz="1200" dirty="0" smtClean="0"/>
              <a:t>moral folly or wickedness as well.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[cf. </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14508275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moraino</a:t>
            </a:r>
            <a:r>
              <a:rPr lang="en-US" dirty="0" smtClean="0"/>
              <a:t> means to make foolish,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show to be foolish, or to become foolish.</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823233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8988920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only two places used in this context.</a:t>
            </a:r>
          </a:p>
          <a:p>
            <a:endParaRPr lang="en-US" dirty="0" smtClean="0"/>
          </a:p>
          <a:p>
            <a:r>
              <a:rPr lang="en-US" dirty="0" smtClean="0"/>
              <a:t>Two others = tasteless, i.e. salt lost saltiness.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t>
            </a:r>
            <a:r>
              <a:rPr lang="en-US" dirty="0" smtClean="0"/>
              <a:t>There once was a king who had all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world could afford. The thing he loved most,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however, was to laugh.</a:t>
            </a:r>
            <a:br>
              <a:rPr lang="en-US" dirty="0" smtClean="0"/>
            </a:br>
            <a:r>
              <a:rPr lang="en-US" dirty="0" smtClean="0"/>
              <a:t/>
            </a:r>
            <a:br>
              <a:rPr lang="en-US" dirty="0" smtClean="0"/>
            </a:br>
            <a:r>
              <a:rPr lang="en-US" dirty="0" smtClean="0"/>
              <a:t>Once while the king was being entertained,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jester came along wishing to join in the festival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activities and to also perform for the king.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opportunity came and he put the best comical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show together he had ever done and the king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never laughed so hard before.</a:t>
            </a:r>
            <a:br>
              <a:rPr lang="en-US" dirty="0" smtClean="0"/>
            </a:br>
            <a:r>
              <a:rPr lang="en-US" dirty="0" smtClean="0"/>
              <a:t/>
            </a:r>
            <a:br>
              <a:rPr lang="en-US" dirty="0" smtClean="0"/>
            </a:br>
            <a:r>
              <a:rPr lang="en-US" dirty="0" smtClean="0"/>
              <a:t>Once the activity was all over the king wanted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hire this jester to be his personal jester. Once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hired the king in humor handed him a small stick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said, "You are the most foolish man alive.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you find someone more foolish than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then you give them this stick," and the king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laughed heartily. </a:t>
            </a:r>
            <a:br>
              <a:rPr lang="en-US" dirty="0" smtClean="0"/>
            </a:br>
            <a:r>
              <a:rPr lang="en-US" dirty="0" smtClean="0"/>
              <a:t/>
            </a:r>
            <a:br>
              <a:rPr lang="en-US" dirty="0" smtClean="0"/>
            </a:br>
            <a:r>
              <a:rPr lang="en-US" dirty="0" smtClean="0"/>
              <a:t>After many years had passed by, the king lay sick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 his death bed ready to go at any moment.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called for his jester, for he wanted to laugh 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 time before he died. When the jester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through he asked to speak to the king personally.</a:t>
            </a:r>
            <a:br>
              <a:rPr lang="en-US" dirty="0" smtClean="0"/>
            </a:br>
            <a:r>
              <a:rPr lang="en-US" dirty="0" smtClean="0"/>
              <a:t/>
            </a:r>
            <a:br>
              <a:rPr lang="en-US" dirty="0" smtClean="0"/>
            </a:br>
            <a:r>
              <a:rPr lang="en-US" dirty="0" smtClean="0"/>
              <a:t>Once alone with the king the jester asked, "king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where are you going?" The king responded, "on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far journey." The jester asked again, "and how do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plan to get there?" Again the king responded,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don’t know."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Then the jester pulled the stick from his back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pocket and handed it to the king.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king was stunned and asked why he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given him the stick. The jester replied, "King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 I have found a more foolish man than I. For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you see, I only trifled with the things of life, but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have trifled with things of eternity!"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3490453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12568508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26247269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Men and women exchange God for all sorts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idols: wealth, power, beauty, whatever.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Human beings hate the real God because He 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holy, righteous, omniscient, omnipotent,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immutable,</a:t>
            </a:r>
            <a:r>
              <a:rPr lang="en-US" baseline="0" dirty="0" smtClean="0"/>
              <a:t> and sovereign. People don’t want 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sovereign God. They want to enjoy life in their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own autonomy. But, they can’t escape the fact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that God is all around them. So they repress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suppress that knowledge, and turn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substitutes.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So the result is that people worship other gods. </a:t>
            </a:r>
          </a:p>
          <a:p>
            <a:r>
              <a:rPr lang="en-US" sz="1200" dirty="0" smtClean="0"/>
              <a:t>These gods and goddesses are worshiped not </a:t>
            </a:r>
          </a:p>
          <a:p>
            <a:r>
              <a:rPr lang="en-US" sz="1200" dirty="0" smtClean="0"/>
              <a:t>because they are imagined to be higher or </a:t>
            </a:r>
          </a:p>
          <a:p>
            <a:r>
              <a:rPr lang="en-US" sz="1200" dirty="0" smtClean="0"/>
              <a:t>greater than the original true God but because </a:t>
            </a:r>
          </a:p>
          <a:p>
            <a:r>
              <a:rPr lang="en-US" sz="1200" dirty="0" smtClean="0"/>
              <a:t>they are lesser and therefore less to be feared.</a:t>
            </a:r>
          </a:p>
          <a:p>
            <a:endParaRPr lang="en-US" sz="1200" dirty="0" smtClean="0"/>
          </a:p>
          <a:p>
            <a:r>
              <a:rPr lang="en-US" sz="1200" dirty="0" smtClean="0"/>
              <a:t>This is the explanation of the universality of </a:t>
            </a:r>
          </a:p>
          <a:p>
            <a:r>
              <a:rPr lang="en-US" sz="1200" dirty="0" smtClean="0"/>
              <a:t>religion on this planet. The fact that people are </a:t>
            </a:r>
          </a:p>
          <a:p>
            <a:r>
              <a:rPr lang="en-US" sz="1200" dirty="0" smtClean="0"/>
              <a:t>religious does not prove that we are all seeking </a:t>
            </a:r>
          </a:p>
          <a:p>
            <a:r>
              <a:rPr lang="en-US" sz="1200" dirty="0" smtClean="0"/>
              <a:t>God. It proves the contrary. It proves that we </a:t>
            </a:r>
          </a:p>
          <a:p>
            <a:r>
              <a:rPr lang="en-US" sz="1200" dirty="0" smtClean="0"/>
              <a:t>are all running away from God. Although we </a:t>
            </a:r>
          </a:p>
          <a:p>
            <a:r>
              <a:rPr lang="en-US" sz="1200" dirty="0" smtClean="0"/>
              <a:t>are unwilling to know God and do not want </a:t>
            </a:r>
          </a:p>
          <a:p>
            <a:r>
              <a:rPr lang="en-US" sz="1200" dirty="0" smtClean="0"/>
              <a:t>him, we are nevertheless unable to do without </a:t>
            </a:r>
          </a:p>
          <a:p>
            <a:r>
              <a:rPr lang="en-US" sz="1200" dirty="0" smtClean="0"/>
              <a:t>him and try to fill the void with our substitute </a:t>
            </a:r>
          </a:p>
          <a:p>
            <a:r>
              <a:rPr lang="en-US" sz="1200" dirty="0" smtClean="0"/>
              <a:t>gods.</a:t>
            </a:r>
          </a:p>
          <a:p>
            <a:endParaRPr lang="en-US" sz="1200" dirty="0" smtClean="0"/>
          </a:p>
          <a:p>
            <a:r>
              <a:rPr lang="en-US" sz="1200" dirty="0" smtClean="0"/>
              <a:t>[cf. </a:t>
            </a:r>
            <a:r>
              <a:rPr lang="en-US" sz="1200" dirty="0" err="1" smtClean="0"/>
              <a:t>Boice</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8937792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aphthartos</a:t>
            </a:r>
            <a:r>
              <a:rPr lang="en-US" dirty="0" smtClean="0"/>
              <a:t> means to be </a:t>
            </a:r>
            <a:r>
              <a:rPr lang="en-US" sz="1200" b="0" dirty="0" smtClean="0"/>
              <a:t>imperviousness </a:t>
            </a:r>
          </a:p>
          <a:p>
            <a:r>
              <a:rPr lang="en-US" sz="1200" b="0" dirty="0" smtClean="0"/>
              <a:t>to corruption and death, </a:t>
            </a:r>
            <a:r>
              <a:rPr lang="en-US" sz="1200" b="0" i="1" dirty="0" smtClean="0"/>
              <a:t>to be imperishable, to be </a:t>
            </a:r>
            <a:r>
              <a:rPr lang="en-US" sz="1200" b="0" i="1" dirty="0" err="1" smtClean="0"/>
              <a:t>i</a:t>
            </a:r>
            <a:endParaRPr lang="en-US" sz="1200" b="0" i="1" dirty="0" smtClean="0"/>
          </a:p>
          <a:p>
            <a:r>
              <a:rPr lang="en-US" sz="1200" b="0" i="1" dirty="0" err="1" smtClean="0"/>
              <a:t>ncorruptible</a:t>
            </a:r>
            <a:r>
              <a:rPr lang="en-US" sz="1200" b="0" i="1" dirty="0" smtClean="0"/>
              <a:t>, to be immortal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0592501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12066929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err="1" smtClean="0"/>
              <a:t>Hideyoshi</a:t>
            </a:r>
            <a:r>
              <a:rPr lang="en-US" dirty="0" smtClean="0"/>
              <a:t>, a Japanese warlord who ruled </a:t>
            </a:r>
          </a:p>
          <a:p>
            <a:r>
              <a:rPr lang="en-US" dirty="0" smtClean="0"/>
              <a:t>over Japan in the late </a:t>
            </a:r>
            <a:r>
              <a:rPr lang="en-US" dirty="0" err="1" smtClean="0"/>
              <a:t>1500s</a:t>
            </a:r>
            <a:r>
              <a:rPr lang="en-US" dirty="0" smtClean="0"/>
              <a:t>, commissioned a </a:t>
            </a:r>
          </a:p>
          <a:p>
            <a:r>
              <a:rPr lang="en-US" dirty="0" smtClean="0"/>
              <a:t>colossal statue of Buddha for a shrine in Kyoto. </a:t>
            </a:r>
          </a:p>
          <a:p>
            <a:r>
              <a:rPr lang="en-US" dirty="0" smtClean="0"/>
              <a:t>It took 50,000 men five years to build, but the </a:t>
            </a:r>
          </a:p>
          <a:p>
            <a:r>
              <a:rPr lang="en-US" dirty="0" smtClean="0"/>
              <a:t>work had scarcely been completed when the </a:t>
            </a:r>
          </a:p>
          <a:p>
            <a:r>
              <a:rPr lang="en-US" dirty="0" smtClean="0"/>
              <a:t>earthquake of 1596 brought the roof of the shrine </a:t>
            </a:r>
          </a:p>
          <a:p>
            <a:r>
              <a:rPr lang="en-US" dirty="0" smtClean="0"/>
              <a:t>crashing down and wrecked the statue. </a:t>
            </a:r>
          </a:p>
          <a:p>
            <a:endParaRPr lang="en-US" dirty="0" smtClean="0"/>
          </a:p>
          <a:p>
            <a:r>
              <a:rPr lang="en-US" dirty="0" smtClean="0"/>
              <a:t>In a rage </a:t>
            </a:r>
            <a:r>
              <a:rPr lang="en-US" dirty="0" err="1" smtClean="0"/>
              <a:t>Hideyoshi</a:t>
            </a:r>
            <a:r>
              <a:rPr lang="en-US" dirty="0" smtClean="0"/>
              <a:t> shot an arrow at the fallen </a:t>
            </a:r>
          </a:p>
          <a:p>
            <a:r>
              <a:rPr lang="en-US" dirty="0" smtClean="0"/>
              <a:t>colossus. "I put you here at great expense," he </a:t>
            </a:r>
          </a:p>
          <a:p>
            <a:r>
              <a:rPr lang="en-US" dirty="0" smtClean="0"/>
              <a:t>shouted, "and you can't even look after your </a:t>
            </a:r>
          </a:p>
          <a:p>
            <a:r>
              <a:rPr lang="en-US" dirty="0" smtClean="0"/>
              <a:t>own temple." </a:t>
            </a:r>
          </a:p>
          <a:p>
            <a:endParaRPr lang="en-US" dirty="0" smtClean="0"/>
          </a:p>
          <a:p>
            <a:r>
              <a:rPr lang="en-US" dirty="0" smtClean="0"/>
              <a:t>[Today in the Word, </a:t>
            </a:r>
            <a:r>
              <a:rPr lang="en-US" dirty="0" err="1" smtClean="0"/>
              <a:t>MBI</a:t>
            </a:r>
            <a:r>
              <a:rPr lang="en-US" dirty="0" smtClean="0"/>
              <a:t>, August, 1991, p. 23].</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2129417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1:23</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71996684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1:23</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3500103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Oscar Wilde once said, “When the gods wish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punish us, they answer our prayers”.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rtl="0"/>
            <a:r>
              <a:rPr lang="en-US" sz="1200" dirty="0" smtClean="0"/>
              <a:t>But here is the irony. Man’s punishment is to be </a:t>
            </a:r>
          </a:p>
          <a:p>
            <a:pPr rtl="0"/>
            <a:r>
              <a:rPr lang="en-US" sz="1200" dirty="0" smtClean="0"/>
              <a:t>abandoned by God. But, of course, this is </a:t>
            </a:r>
          </a:p>
          <a:p>
            <a:pPr rtl="0"/>
            <a:r>
              <a:rPr lang="en-US" sz="1200" dirty="0" smtClean="0"/>
              <a:t>precisely what man has been fighting for ever </a:t>
            </a:r>
          </a:p>
          <a:p>
            <a:pPr rtl="0"/>
            <a:r>
              <a:rPr lang="en-US" sz="1200" dirty="0" smtClean="0"/>
              <a:t>since Adam’s first rebellion in the Garden of Eden. </a:t>
            </a:r>
          </a:p>
          <a:p>
            <a:pPr rtl="0"/>
            <a:endParaRPr lang="en-US" sz="1200" dirty="0" smtClean="0"/>
          </a:p>
          <a:p>
            <a:pPr rtl="0"/>
            <a:r>
              <a:rPr lang="en-US" sz="1200" dirty="0" smtClean="0"/>
              <a:t>Man has wanted to get rid of God, to push him </a:t>
            </a:r>
          </a:p>
          <a:p>
            <a:pPr rtl="0"/>
            <a:r>
              <a:rPr lang="en-US" sz="1200" dirty="0" smtClean="0"/>
              <a:t>out of his life. Man is saying, “Leave me alone. </a:t>
            </a:r>
          </a:p>
          <a:p>
            <a:pPr rtl="0"/>
            <a:r>
              <a:rPr lang="en-US" sz="1200" dirty="0" smtClean="0"/>
              <a:t>Shut up, and let me get on with my life as I want </a:t>
            </a:r>
          </a:p>
          <a:p>
            <a:pPr rtl="0"/>
            <a:r>
              <a:rPr lang="en-US" sz="1200" dirty="0" smtClean="0"/>
              <a:t>to live it.”</a:t>
            </a:r>
          </a:p>
          <a:p>
            <a:pPr rtl="0"/>
            <a:endParaRPr lang="en-US" sz="1200" dirty="0" smtClean="0"/>
          </a:p>
          <a:p>
            <a:pPr rtl="0"/>
            <a:r>
              <a:rPr lang="en-US" sz="1200" dirty="0" smtClean="0"/>
              <a:t>And so God does!</a:t>
            </a:r>
          </a:p>
          <a:p>
            <a:pPr rtl="0"/>
            <a:endParaRPr lang="en-US" sz="1200" dirty="0" smtClean="0"/>
          </a:p>
          <a:p>
            <a:pPr rtl="0"/>
            <a:r>
              <a:rPr lang="en-US" sz="1200" dirty="0" smtClean="0"/>
              <a:t>Like the father of the prodigal son, God</a:t>
            </a:r>
            <a:r>
              <a:rPr lang="en-US" sz="1200" baseline="0" dirty="0" smtClean="0"/>
              <a:t> just lets </a:t>
            </a:r>
          </a:p>
          <a:p>
            <a:pPr rtl="0"/>
            <a:r>
              <a:rPr lang="en-US" sz="1200" baseline="0" dirty="0" smtClean="0"/>
              <a:t>go and lets us wallow in our own filth.</a:t>
            </a:r>
          </a:p>
          <a:p>
            <a:pPr rtl="0"/>
            <a:endParaRPr lang="en-US" sz="1200" baseline="0" dirty="0" smtClean="0"/>
          </a:p>
          <a:p>
            <a:pPr rtl="0"/>
            <a:r>
              <a:rPr lang="en-US" sz="1200" baseline="0" dirty="0" smtClean="0"/>
              <a:t>That’s what we want: to be happy, wild, and </a:t>
            </a:r>
          </a:p>
          <a:p>
            <a:pPr rtl="0"/>
            <a:r>
              <a:rPr lang="en-US" sz="1200" baseline="0" dirty="0" smtClean="0"/>
              <a:t>free. But it doesn’t work that way.</a:t>
            </a:r>
          </a:p>
          <a:p>
            <a:pPr rtl="0"/>
            <a:endParaRPr lang="en-US" sz="1200" baseline="0" dirty="0" smtClean="0"/>
          </a:p>
          <a:p>
            <a:pPr rtl="0"/>
            <a:r>
              <a:rPr lang="en-US" sz="1200" baseline="0" dirty="0" smtClean="0"/>
              <a:t>Instead, we follow our perverted desires deeper </a:t>
            </a:r>
          </a:p>
          <a:p>
            <a:pPr rtl="0"/>
            <a:r>
              <a:rPr lang="en-US" sz="1200" baseline="0" dirty="0" smtClean="0"/>
              <a:t>and deeper into depravity, until our lifestyle </a:t>
            </a:r>
          </a:p>
          <a:p>
            <a:pPr rtl="0"/>
            <a:r>
              <a:rPr lang="en-US" sz="1200" baseline="0" dirty="0" smtClean="0"/>
              <a:t>becomes a </a:t>
            </a:r>
            <a:r>
              <a:rPr lang="en-US" sz="1200" baseline="0" dirty="0" err="1" smtClean="0"/>
              <a:t>deathstyle</a:t>
            </a:r>
            <a:r>
              <a:rPr lang="en-US" sz="1200" baseline="0" dirty="0" smtClean="0"/>
              <a:t>. When God lets go, we </a:t>
            </a:r>
          </a:p>
          <a:p>
            <a:pPr rtl="0"/>
            <a:r>
              <a:rPr lang="en-US" sz="1200" baseline="0" dirty="0" smtClean="0"/>
              <a:t>are pulled down by the law of moral gravity. </a:t>
            </a:r>
          </a:p>
          <a:p>
            <a:pPr rtl="0"/>
            <a:endParaRPr lang="en-US" sz="1200" baseline="0" dirty="0" smtClean="0"/>
          </a:p>
          <a:p>
            <a:pPr rtl="0"/>
            <a:r>
              <a:rPr lang="en-US" sz="1200" baseline="0" dirty="0" smtClean="0"/>
              <a:t>Jonah ran from God and wound up in the belly of </a:t>
            </a:r>
          </a:p>
          <a:p>
            <a:pPr rtl="0"/>
            <a:r>
              <a:rPr lang="en-US" sz="1200" baseline="0" dirty="0" smtClean="0"/>
              <a:t>a fish. When we try to run from God, it’s downhill </a:t>
            </a:r>
          </a:p>
          <a:p>
            <a:pPr rtl="0"/>
            <a:r>
              <a:rPr lang="en-US" sz="1200" baseline="0" dirty="0" smtClean="0"/>
              <a:t>all the way. The running seems easy, but we wind </a:t>
            </a:r>
          </a:p>
          <a:p>
            <a:pPr rtl="0"/>
            <a:r>
              <a:rPr lang="en-US" sz="1200" baseline="0" dirty="0" smtClean="0"/>
              <a:t>up stuck in a miry pit.</a:t>
            </a:r>
          </a:p>
          <a:p>
            <a:pPr rtl="0"/>
            <a:endParaRPr lang="en-US" sz="1200" baseline="0" dirty="0" smtClean="0"/>
          </a:p>
          <a:p>
            <a:pPr rtl="0"/>
            <a:r>
              <a:rPr lang="en-US" sz="1200" baseline="0" dirty="0" smtClean="0"/>
              <a:t>At the beginning of the run, the Prodigal son </a:t>
            </a:r>
          </a:p>
          <a:p>
            <a:pPr rtl="0"/>
            <a:r>
              <a:rPr lang="en-US" sz="1200" baseline="0" dirty="0" smtClean="0"/>
              <a:t>was exhilarated by his freedom. But the one </a:t>
            </a:r>
          </a:p>
          <a:p>
            <a:pPr rtl="0"/>
            <a:r>
              <a:rPr lang="en-US" sz="1200" baseline="0" dirty="0" smtClean="0"/>
              <a:t>who runs away inevitably comes to feel used, </a:t>
            </a:r>
          </a:p>
          <a:p>
            <a:pPr rtl="0"/>
            <a:r>
              <a:rPr lang="en-US" sz="1200" baseline="0" dirty="0" smtClean="0"/>
              <a:t>taken advantage of, dirty, and betrayed.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[cf. </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444941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9685794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Greek </a:t>
            </a:r>
            <a:r>
              <a:rPr lang="en-US" baseline="0" dirty="0" err="1" smtClean="0"/>
              <a:t>paradidomi</a:t>
            </a:r>
            <a:r>
              <a:rPr lang="en-US" baseline="0" dirty="0" smtClean="0"/>
              <a:t> is translated as “gave...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over” here in the New International Version; “God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gave them over...”.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King James Version, this phrase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translated, “God gave them up...”.</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this context, the Greek </a:t>
            </a:r>
            <a:r>
              <a:rPr lang="en-US" baseline="0" dirty="0" err="1" smtClean="0"/>
              <a:t>paradidomi</a:t>
            </a:r>
            <a:r>
              <a:rPr lang="en-US" baseline="0" dirty="0" smtClean="0"/>
              <a:t> literally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means </a:t>
            </a:r>
            <a:r>
              <a:rPr lang="en-US" i="1" baseline="0" dirty="0" smtClean="0"/>
              <a:t>to hand over, to turn over, or to give up a </a:t>
            </a:r>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person.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As we will soon see, God uses this phrase three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times within the space of five verses: in Romans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1:24, 26, and 28.</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Anytime God repeats something three times, we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can be sure He intends to very strongly emphasize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And, this is one of the scariest phrases 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Bible: God gave them over; God gave them up!</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In Genesis 6:3, God says, “</a:t>
            </a:r>
            <a:r>
              <a:rPr lang="en-US" sz="1200" dirty="0" smtClean="0"/>
              <a:t>My Spirit will not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contend with man forever”.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smtClean="0"/>
              <a:t>COMMENT: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The wording in Genesis 6:3 calls to mind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hovering of the Spirit in Genesis 1:2. Where He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hovers there is order, and chaos is restrained.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Where He is withdrawn, chaos flourishes</a:t>
            </a:r>
            <a:r>
              <a:rPr lang="en-US" sz="1200" i="0"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unchecked.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God’s Spirit will not always strive with humanity;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to convince and convict; to encourage men 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women to repent and turn back to God. Eventually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God will give them up and leave them to shoulder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the consequences of their behavior on their own.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Hell and the Lake of Fire can be the only results.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[Hamilton; Genesis 1-17, </a:t>
            </a:r>
            <a:r>
              <a:rPr lang="en-US" sz="1200" i="0" baseline="0" dirty="0" err="1" smtClean="0"/>
              <a:t>NICOT</a:t>
            </a:r>
            <a:r>
              <a:rPr lang="en-US" sz="1200" i="0" baseline="0" dirty="0" smtClean="0"/>
              <a:t>]. </a:t>
            </a:r>
            <a:endParaRPr lang="en-US"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195013115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9200397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Timothy McVeigh grew up in an</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atmosphere of hatred, mostly of his own making.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 lived in a fantasy world where he took revenge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 all those who had bullied him in school. 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later wrote that the United States government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worst bully of all.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 served in the Army during the first Gulf War,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bragged about how he had celebrated after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decapitated an Iraqi soldier with cannon fire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 his first day in combat.</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During the 1993 siege in Waco, Texas, he drove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down to Waco to show his support, and, while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openly advocated the assassination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Lon </a:t>
            </a:r>
            <a:r>
              <a:rPr lang="en-US" baseline="0" dirty="0" err="1" smtClean="0"/>
              <a:t>Horiuchi</a:t>
            </a:r>
            <a:r>
              <a:rPr lang="en-US" baseline="0" dirty="0" smtClean="0"/>
              <a:t>, the FBI’s sniper. [Wikipedia].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a:t>
            </a:r>
            <a:r>
              <a:rPr lang="en-US" dirty="0" smtClean="0"/>
              <a:t>n April 19, 1995, at 9:01 a.m., Timothy McVeigh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detonated a bomb which destroyed the Alfred P.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Murrah</a:t>
            </a:r>
            <a:r>
              <a:rPr lang="en-US" dirty="0" smtClean="0"/>
              <a:t> Federal Building in Oklahoma City. In doing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he ended the lives of 168 people, nineteen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them children, and became the worst mass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murderer in American history. The suffering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caused by this horrible crime, this single act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rage, is incalculable; not only of those who died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were injured, but of the families destroyed,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mothers and fathers ripped from their children,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children torn from their parents. Timothy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McVeigh never expressed any remorse, or sorrow,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pity, or even regret. If ever there was a case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deserving of the death penalty, this was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[Alan Perkins, Pastor, First Baptist Church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Richwoods</a:t>
            </a:r>
            <a:r>
              <a:rPr lang="en-US" dirty="0" smtClean="0"/>
              <a:t>, Ontario].</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Timothy McVeigh was executed by lethal injection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7:14 a.m. on June 11, 2001, at the U.S. Federal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Penitentiary in Terre Haute, Indiana. [Wikipedia].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by some last minute act of grace and mercy,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had granted Timothy McVeigh repentance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his sins, and if Timothy McVeigh had sought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forgiveness through faith in Jesus Christ, then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the poison was injected into his veins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carry out the death sentence, he would have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walked into heaven and would have been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welcomed by God as warmly and enthusiastically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any of us hope to be when we die. [Perkins].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as best as we can </a:t>
            </a:r>
            <a:r>
              <a:rPr lang="en-US" dirty="0" err="1" smtClean="0"/>
              <a:t>determine,Timothy</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McVeigh never did repent; he never did turn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Jesus. McVeigh stated that his only regret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completely leveling the federal building.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day before his execution, McVeigh wrote a letter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the </a:t>
            </a:r>
            <a:r>
              <a:rPr lang="en-US" i="1" dirty="0" smtClean="0"/>
              <a:t>Buffalo News</a:t>
            </a:r>
            <a:r>
              <a:rPr lang="en-US" dirty="0" smtClean="0"/>
              <a:t> identifying himself as an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agnostic.</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Larry </a:t>
            </a:r>
            <a:r>
              <a:rPr lang="en-US" dirty="0" err="1" smtClean="0"/>
              <a:t>Whicher</a:t>
            </a:r>
            <a:r>
              <a:rPr lang="en-US" dirty="0" smtClean="0"/>
              <a:t>, whose brother died in the attack,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described McVeigh at his execution as having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totally expressionless, blank stare. He had a look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defiance that said if he could, he'd do it all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over again.“ [Wikipedia].</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remain convinced that Timothy McVeigh is the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modern-day poster-child for </a:t>
            </a:r>
            <a:r>
              <a:rPr lang="en-US" baseline="0" dirty="0" err="1" smtClean="0"/>
              <a:t>paradidomi</a:t>
            </a:r>
            <a:r>
              <a:rPr lang="en-US" baseline="0" dirty="0" smtClean="0"/>
              <a:t> – 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adamantly continued on his downward path until,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some point, God gave him up to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consequences of his depravity. [MDJ].</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306927724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1:24</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91297235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1:24</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32117340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dirty="0" smtClean="0"/>
              <a:t>Not long ago CBS television ran an hour-long </a:t>
            </a:r>
          </a:p>
          <a:p>
            <a:pPr rtl="0"/>
            <a:r>
              <a:rPr lang="en-US" sz="1200" dirty="0" smtClean="0"/>
              <a:t>special on the freewheeling lifestyle in California, </a:t>
            </a:r>
          </a:p>
          <a:p>
            <a:pPr rtl="0"/>
            <a:r>
              <a:rPr lang="en-US" sz="1200" dirty="0" smtClean="0"/>
              <a:t>interviewing particularly many women who had </a:t>
            </a:r>
          </a:p>
          <a:p>
            <a:pPr rtl="0"/>
            <a:r>
              <a:rPr lang="en-US" sz="1200" dirty="0" smtClean="0"/>
              <a:t>been caught up in it. Interestingly, their nearly </a:t>
            </a:r>
          </a:p>
          <a:p>
            <a:pPr rtl="0"/>
            <a:r>
              <a:rPr lang="en-US" sz="1200" dirty="0" smtClean="0"/>
              <a:t>universal opinion was that they had been </a:t>
            </a:r>
          </a:p>
          <a:p>
            <a:pPr rtl="0"/>
            <a:r>
              <a:rPr lang="en-US" sz="1200" dirty="0" smtClean="0"/>
              <a:t>betrayed by the sexual revolution. As one </a:t>
            </a:r>
          </a:p>
          <a:p>
            <a:pPr rtl="0"/>
            <a:r>
              <a:rPr lang="en-US" sz="1200" dirty="0" smtClean="0"/>
              <a:t>woman said, “All men want from us is our </a:t>
            </a:r>
          </a:p>
          <a:p>
            <a:pPr rtl="0"/>
            <a:r>
              <a:rPr lang="en-US" sz="1200" dirty="0" smtClean="0"/>
              <a:t>bodies; we have had enough of that to last </a:t>
            </a:r>
          </a:p>
          <a:p>
            <a:pPr rtl="0"/>
            <a:r>
              <a:rPr lang="en-US" sz="1200" dirty="0" smtClean="0"/>
              <a:t>a lifetime.”</a:t>
            </a:r>
          </a:p>
          <a:p>
            <a:pPr rtl="0"/>
            <a:endParaRPr lang="en-US" sz="1200" dirty="0" smtClean="0"/>
          </a:p>
          <a:p>
            <a:pPr rtl="0"/>
            <a:r>
              <a:rPr lang="en-US" sz="1200" dirty="0" smtClean="0"/>
              <a:t>These women were expressing precisely what </a:t>
            </a:r>
          </a:p>
          <a:p>
            <a:pPr rtl="0"/>
            <a:r>
              <a:rPr lang="en-US" sz="1200" dirty="0" smtClean="0"/>
              <a:t>Paul says in verse 25, when he observes that </a:t>
            </a:r>
          </a:p>
          <a:p>
            <a:pPr rtl="0"/>
            <a:r>
              <a:rPr lang="en-US" sz="1200" dirty="0" smtClean="0"/>
              <a:t>those who act this way “have exchanged the </a:t>
            </a:r>
          </a:p>
          <a:p>
            <a:pPr rtl="0"/>
            <a:r>
              <a:rPr lang="en-US" sz="1200" dirty="0" smtClean="0"/>
              <a:t>truth of God for a lie”? The “new hedonism” </a:t>
            </a:r>
          </a:p>
          <a:p>
            <a:pPr rtl="0"/>
            <a:r>
              <a:rPr lang="en-US" sz="1200" dirty="0" smtClean="0"/>
              <a:t>and the “sexual revolution” are a deception!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78207734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1:25</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4597300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1:25</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419978597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Paul, with almost shocking candor, begins </a:t>
            </a:r>
            <a:r>
              <a:rPr lang="en-US" sz="1200" kern="1200" dirty="0" smtClean="0">
                <a:solidFill>
                  <a:schemeClr val="tx1"/>
                </a:solidFill>
                <a:latin typeface="+mn-lt"/>
                <a:ea typeface="+mn-ea"/>
                <a:cs typeface="+mn-cs"/>
              </a:rPr>
              <a:t>to talk </a:t>
            </a:r>
          </a:p>
          <a:p>
            <a:r>
              <a:rPr lang="en-US" sz="1200" kern="1200" dirty="0" smtClean="0">
                <a:solidFill>
                  <a:schemeClr val="tx1"/>
                </a:solidFill>
                <a:latin typeface="+mn-lt"/>
                <a:ea typeface="+mn-ea"/>
                <a:cs typeface="+mn-cs"/>
              </a:rPr>
              <a:t>about sexual perversions, namely, lesbianism and </a:t>
            </a:r>
          </a:p>
          <a:p>
            <a:r>
              <a:rPr lang="en-US" sz="1200" kern="1200" dirty="0" smtClean="0">
                <a:solidFill>
                  <a:schemeClr val="tx1"/>
                </a:solidFill>
                <a:latin typeface="+mn-lt"/>
                <a:ea typeface="+mn-ea"/>
                <a:cs typeface="+mn-cs"/>
              </a:rPr>
              <a:t>male homosexuality. For centuries these matters </a:t>
            </a:r>
          </a:p>
          <a:p>
            <a:r>
              <a:rPr lang="en-US" sz="1200" kern="1200" dirty="0" smtClean="0">
                <a:solidFill>
                  <a:schemeClr val="tx1"/>
                </a:solidFill>
                <a:latin typeface="+mn-lt"/>
                <a:ea typeface="+mn-ea"/>
                <a:cs typeface="+mn-cs"/>
              </a:rPr>
              <a:t>were hardly spoken of in western society. </a:t>
            </a:r>
          </a:p>
          <a:p>
            <a:r>
              <a:rPr lang="en-US" sz="1200" kern="1200" dirty="0" smtClean="0">
                <a:solidFill>
                  <a:schemeClr val="tx1"/>
                </a:solidFill>
                <a:latin typeface="+mn-lt"/>
                <a:ea typeface="+mn-ea"/>
                <a:cs typeface="+mn-cs"/>
              </a:rPr>
              <a:t>Although some were no doubt practicing these </a:t>
            </a:r>
          </a:p>
          <a:p>
            <a:r>
              <a:rPr lang="en-US" sz="1200" kern="1200" dirty="0" smtClean="0">
                <a:solidFill>
                  <a:schemeClr val="tx1"/>
                </a:solidFill>
                <a:latin typeface="+mn-lt"/>
                <a:ea typeface="+mn-ea"/>
                <a:cs typeface="+mn-cs"/>
              </a:rPr>
              <a:t>acts, they were considered so reprehensible that </a:t>
            </a:r>
          </a:p>
          <a:p>
            <a:r>
              <a:rPr lang="en-US" sz="1200" kern="1200" dirty="0" smtClean="0">
                <a:solidFill>
                  <a:schemeClr val="tx1"/>
                </a:solidFill>
                <a:latin typeface="+mn-lt"/>
                <a:ea typeface="+mn-ea"/>
                <a:cs typeface="+mn-cs"/>
              </a:rPr>
              <a:t>a moral person not only was not to speak about </a:t>
            </a:r>
          </a:p>
          <a:p>
            <a:r>
              <a:rPr lang="en-US" sz="1200" kern="1200" dirty="0" smtClean="0">
                <a:solidFill>
                  <a:schemeClr val="tx1"/>
                </a:solidFill>
                <a:latin typeface="+mn-lt"/>
                <a:ea typeface="+mn-ea"/>
                <a:cs typeface="+mn-cs"/>
              </a:rPr>
              <a:t>them, but he or she was not even to know what </a:t>
            </a:r>
          </a:p>
          <a:p>
            <a:r>
              <a:rPr lang="en-US" sz="1200" kern="1200" dirty="0" smtClean="0">
                <a:solidFill>
                  <a:schemeClr val="tx1"/>
                </a:solidFill>
                <a:latin typeface="+mn-lt"/>
                <a:ea typeface="+mn-ea"/>
                <a:cs typeface="+mn-cs"/>
              </a:rPr>
              <a:t>such vices involved.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 </a:t>
            </a:r>
            <a:r>
              <a:rPr lang="en-US" sz="1200" dirty="0" smtClean="0"/>
              <a:t>today? Today they are written about with </a:t>
            </a:r>
          </a:p>
          <a:p>
            <a:r>
              <a:rPr lang="en-US" sz="1200" dirty="0" smtClean="0"/>
              <a:t>explicit detail in virtually every newspaper and </a:t>
            </a:r>
          </a:p>
          <a:p>
            <a:r>
              <a:rPr lang="en-US" sz="1200" dirty="0" smtClean="0"/>
              <a:t>magazine in our land. Grade-school children </a:t>
            </a:r>
          </a:p>
          <a:p>
            <a:r>
              <a:rPr lang="en-US" sz="1200" dirty="0" smtClean="0"/>
              <a:t>discuss them. Not only are we not shocked—but </a:t>
            </a:r>
          </a:p>
          <a:p>
            <a:r>
              <a:rPr lang="en-US" sz="1200" dirty="0" smtClean="0"/>
              <a:t>we have become complacent, as if this were a </a:t>
            </a:r>
          </a:p>
          <a:p>
            <a:r>
              <a:rPr lang="en-US" sz="1200" dirty="0" smtClean="0"/>
              <a:t>natural expression of an upright spirit. So that </a:t>
            </a:r>
          </a:p>
          <a:p>
            <a:r>
              <a:rPr lang="en-US" sz="1200" dirty="0" smtClean="0"/>
              <a:t>even</a:t>
            </a:r>
            <a:r>
              <a:rPr lang="en-US" sz="1200" baseline="0" dirty="0" smtClean="0"/>
              <a:t> marriage between such individuals is now</a:t>
            </a:r>
          </a:p>
          <a:p>
            <a:r>
              <a:rPr lang="en-US" sz="1200" baseline="0" dirty="0" smtClean="0"/>
              <a:t>legal in many states, and a near majority of </a:t>
            </a:r>
          </a:p>
          <a:p>
            <a:r>
              <a:rPr lang="en-US" sz="1200" baseline="0" dirty="0" smtClean="0"/>
              <a:t>Americans see no real problem with that.</a:t>
            </a:r>
            <a:endParaRPr lang="en-US" sz="1200" dirty="0" smtClean="0"/>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5166080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is </a:t>
            </a:r>
            <a:r>
              <a:rPr lang="en-US" dirty="0" err="1" smtClean="0"/>
              <a:t>paradidomi</a:t>
            </a:r>
            <a:r>
              <a:rPr lang="en-US" baseline="0" dirty="0" smtClean="0"/>
              <a:t> the second time.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gave them over. God gave them up.</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69</a:t>
            </a:fld>
            <a:endParaRPr lang="en-US">
              <a:solidFill>
                <a:prstClr val="black"/>
              </a:solidFill>
            </a:endParaRPr>
          </a:p>
        </p:txBody>
      </p:sp>
    </p:spTree>
    <p:extLst>
      <p:ext uri="{BB962C8B-B14F-4D97-AF65-F5344CB8AC3E}">
        <p14:creationId xmlns:p14="http://schemas.microsoft.com/office/powerpoint/2010/main" val="516608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35975851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atimia</a:t>
            </a:r>
            <a:r>
              <a:rPr lang="en-US" dirty="0" smtClean="0"/>
              <a:t> indicates a state of dishonor 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disrespect.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word is used here to depict shameful passions;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is, passions which disgrace a person.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131031650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12895528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30000" dirty="0" smtClean="0"/>
              <a:t>42</a:t>
            </a:r>
            <a:r>
              <a:rPr lang="en-US" sz="1200" baseline="0" dirty="0" smtClean="0"/>
              <a:t> So will it be with the resurrection of the dead. </a:t>
            </a:r>
          </a:p>
          <a:p>
            <a:r>
              <a:rPr lang="en-US" sz="1200" baseline="0" dirty="0" smtClean="0"/>
              <a:t>The body that is sown is perishable, it is raised </a:t>
            </a:r>
          </a:p>
          <a:p>
            <a:r>
              <a:rPr lang="en-US" sz="1200" baseline="0" dirty="0" smtClean="0"/>
              <a:t>imperishable; </a:t>
            </a:r>
          </a:p>
          <a:p>
            <a:endParaRPr lang="en-US" sz="1200" baseline="0" dirty="0" smtClean="0"/>
          </a:p>
          <a:p>
            <a:r>
              <a:rPr lang="en-US" sz="1200" baseline="30000" dirty="0" smtClean="0"/>
              <a:t>43</a:t>
            </a:r>
            <a:r>
              <a:rPr lang="en-US" sz="1200" baseline="0" dirty="0" smtClean="0"/>
              <a:t> it is sown in dishonor, it is raised in glory; it is </a:t>
            </a:r>
          </a:p>
          <a:p>
            <a:r>
              <a:rPr lang="en-US" sz="1200" baseline="0" dirty="0" smtClean="0"/>
              <a:t>sown in weakness, it is raised in power; </a:t>
            </a:r>
          </a:p>
          <a:p>
            <a:endParaRPr lang="en-US" sz="1200" baseline="0" dirty="0" smtClean="0"/>
          </a:p>
          <a:p>
            <a:r>
              <a:rPr lang="en-US" sz="1200" baseline="30000" dirty="0" smtClean="0"/>
              <a:t>44</a:t>
            </a:r>
            <a:r>
              <a:rPr lang="en-US" sz="1200" baseline="0" dirty="0" smtClean="0"/>
              <a:t> it is sown a natural body, it is raised a spiritual </a:t>
            </a:r>
          </a:p>
          <a:p>
            <a:r>
              <a:rPr lang="en-US" sz="1200" baseline="0" dirty="0" smtClean="0"/>
              <a:t>body.</a:t>
            </a:r>
          </a:p>
          <a:p>
            <a:endParaRPr lang="en-US" sz="1200" baseline="0" dirty="0" smtClean="0"/>
          </a:p>
          <a:p>
            <a:pPr rtl="0"/>
            <a:r>
              <a:rPr lang="en-US" b="1" dirty="0" err="1" smtClean="0"/>
              <a:t>ILLUS</a:t>
            </a:r>
            <a:r>
              <a:rPr lang="en-US" b="1" dirty="0" smtClean="0"/>
              <a:t>:</a:t>
            </a:r>
            <a:r>
              <a:rPr lang="en-US" dirty="0" smtClean="0"/>
              <a:t> </a:t>
            </a:r>
            <a:r>
              <a:rPr lang="en-US" sz="1200" dirty="0" smtClean="0"/>
              <a:t>One day while passing a house of ill fame, </a:t>
            </a:r>
          </a:p>
          <a:p>
            <a:pPr rtl="0"/>
            <a:r>
              <a:rPr lang="en-US" sz="1200" dirty="0" smtClean="0"/>
              <a:t>Socrates, the famous Greek thinker, noticed one </a:t>
            </a:r>
          </a:p>
          <a:p>
            <a:pPr rtl="0"/>
            <a:r>
              <a:rPr lang="en-US" sz="1200" dirty="0" smtClean="0"/>
              <a:t>of his students inside. Stepping to the doorway, </a:t>
            </a:r>
          </a:p>
          <a:p>
            <a:pPr rtl="0"/>
            <a:r>
              <a:rPr lang="en-US" sz="1200" dirty="0" smtClean="0"/>
              <a:t>Socrates called out to his disciple. </a:t>
            </a:r>
          </a:p>
          <a:p>
            <a:pPr rtl="0"/>
            <a:endParaRPr lang="en-US" sz="1200" dirty="0" smtClean="0"/>
          </a:p>
          <a:p>
            <a:pPr rtl="0"/>
            <a:r>
              <a:rPr lang="en-US" sz="1200" dirty="0" smtClean="0"/>
              <a:t>The latter hid himself, as Adam and Eve did when </a:t>
            </a:r>
          </a:p>
          <a:p>
            <a:pPr rtl="0"/>
            <a:r>
              <a:rPr lang="en-US" sz="1200" dirty="0" smtClean="0"/>
              <a:t>they committed the first sin. However, the youth </a:t>
            </a:r>
          </a:p>
          <a:p>
            <a:pPr rtl="0"/>
            <a:r>
              <a:rPr lang="en-US" sz="1200" dirty="0" smtClean="0"/>
              <a:t>finally had to show himself. His face was crimson </a:t>
            </a:r>
          </a:p>
          <a:p>
            <a:pPr rtl="0"/>
            <a:r>
              <a:rPr lang="en-US" sz="1200" dirty="0" smtClean="0"/>
              <a:t>with shame. He hung his head, expecting a stern </a:t>
            </a:r>
          </a:p>
          <a:p>
            <a:pPr rtl="0"/>
            <a:r>
              <a:rPr lang="en-US" sz="1200" dirty="0" smtClean="0"/>
              <a:t>rebuke from his teacher. </a:t>
            </a:r>
          </a:p>
          <a:p>
            <a:pPr rtl="0"/>
            <a:endParaRPr lang="en-US" sz="1200" dirty="0" smtClean="0"/>
          </a:p>
          <a:p>
            <a:pPr rtl="0"/>
            <a:r>
              <a:rPr lang="en-US" sz="1200" dirty="0" smtClean="0"/>
              <a:t>But Socrates spoke in the tones of a true father:</a:t>
            </a:r>
          </a:p>
          <a:p>
            <a:pPr rtl="0"/>
            <a:r>
              <a:rPr lang="en-US" sz="1200" dirty="0" smtClean="0"/>
              <a:t>“Come forth, my son, I pray you, come forth! To </a:t>
            </a:r>
          </a:p>
          <a:p>
            <a:pPr rtl="0"/>
            <a:r>
              <a:rPr lang="en-US" sz="1200" dirty="0" smtClean="0"/>
              <a:t>leave this house is not disgraceful; the only </a:t>
            </a:r>
          </a:p>
          <a:p>
            <a:pPr rtl="0"/>
            <a:r>
              <a:rPr lang="en-US" sz="1200" dirty="0" smtClean="0"/>
              <a:t>disgraceful thing was to have entered it.”</a:t>
            </a:r>
          </a:p>
          <a:p>
            <a:pPr rtl="0"/>
            <a:endParaRPr lang="en-US" sz="1200" dirty="0" smtClean="0"/>
          </a:p>
          <a:p>
            <a:pPr rtl="0"/>
            <a:r>
              <a:rPr lang="en-US" sz="1200" dirty="0" smtClean="0"/>
              <a:t>[7700 Illustrations, #4986].</a:t>
            </a:r>
          </a:p>
          <a:p>
            <a:pPr rtl="0"/>
            <a:endParaRPr lang="en-US" sz="1200" dirty="0" smtClean="0"/>
          </a:p>
          <a:p>
            <a:pPr rtl="0"/>
            <a:r>
              <a:rPr lang="en-US" b="1" dirty="0" err="1" smtClean="0"/>
              <a:t>ILLUS</a:t>
            </a:r>
            <a:r>
              <a:rPr lang="en-US" b="1" dirty="0" smtClean="0"/>
              <a:t>: </a:t>
            </a:r>
            <a:r>
              <a:rPr lang="en-US" sz="1200" dirty="0" smtClean="0"/>
              <a:t>Dr. George W. </a:t>
            </a:r>
            <a:r>
              <a:rPr lang="en-US" sz="1200" dirty="0" err="1" smtClean="0"/>
              <a:t>Truett</a:t>
            </a:r>
            <a:r>
              <a:rPr lang="en-US" sz="1200" dirty="0" smtClean="0"/>
              <a:t> was entertained on </a:t>
            </a:r>
          </a:p>
          <a:p>
            <a:pPr rtl="0"/>
            <a:r>
              <a:rPr lang="en-US" sz="1200" dirty="0" smtClean="0"/>
              <a:t>one occasion in the home of a wealthy oilman in </a:t>
            </a:r>
          </a:p>
          <a:p>
            <a:pPr rtl="0"/>
            <a:r>
              <a:rPr lang="en-US" sz="1200" dirty="0" smtClean="0"/>
              <a:t>Texas. </a:t>
            </a:r>
          </a:p>
          <a:p>
            <a:pPr rtl="0"/>
            <a:endParaRPr lang="en-US" sz="1200" dirty="0" smtClean="0"/>
          </a:p>
          <a:p>
            <a:pPr rtl="0"/>
            <a:r>
              <a:rPr lang="en-US" sz="1200" dirty="0" smtClean="0"/>
              <a:t>After the dinner the man took him up the roof of </a:t>
            </a:r>
          </a:p>
          <a:p>
            <a:pPr rtl="0"/>
            <a:r>
              <a:rPr lang="en-US" sz="1200" dirty="0" smtClean="0"/>
              <a:t>his house and indicated huge fields of oil derricks, </a:t>
            </a:r>
          </a:p>
          <a:p>
            <a:pPr rtl="0"/>
            <a:r>
              <a:rPr lang="en-US" sz="1200" dirty="0" smtClean="0"/>
              <a:t>and said, “Dr. </a:t>
            </a:r>
            <a:r>
              <a:rPr lang="en-US" sz="1200" dirty="0" err="1" smtClean="0"/>
              <a:t>Truett</a:t>
            </a:r>
            <a:r>
              <a:rPr lang="en-US" sz="1200" dirty="0" smtClean="0"/>
              <a:t>, that’s all mine. I came to this </a:t>
            </a:r>
          </a:p>
          <a:p>
            <a:pPr rtl="0"/>
            <a:r>
              <a:rPr lang="en-US" sz="1200" dirty="0" smtClean="0"/>
              <a:t>country twenty-five years ago penniless, and now </a:t>
            </a:r>
          </a:p>
          <a:p>
            <a:pPr rtl="0"/>
            <a:r>
              <a:rPr lang="en-US" sz="1200" dirty="0" smtClean="0"/>
              <a:t>I own everything as far as you can see in that</a:t>
            </a:r>
          </a:p>
          <a:p>
            <a:pPr rtl="0"/>
            <a:r>
              <a:rPr lang="en-US" sz="1200" dirty="0" smtClean="0"/>
              <a:t>direction.” </a:t>
            </a:r>
          </a:p>
          <a:p>
            <a:pPr rtl="0"/>
            <a:r>
              <a:rPr lang="en-US" sz="1200" dirty="0" smtClean="0"/>
              <a:t>Then he turned to the opposite direction and </a:t>
            </a:r>
          </a:p>
          <a:p>
            <a:pPr rtl="0"/>
            <a:r>
              <a:rPr lang="en-US" sz="1200" dirty="0" smtClean="0"/>
              <a:t>indicated waving fields of grain and said again, </a:t>
            </a:r>
          </a:p>
          <a:p>
            <a:pPr rtl="0"/>
            <a:r>
              <a:rPr lang="en-US" sz="1200" dirty="0" smtClean="0"/>
              <a:t>“It’s all mine. I own everything as far as you can </a:t>
            </a:r>
          </a:p>
          <a:p>
            <a:pPr rtl="0"/>
            <a:r>
              <a:rPr lang="en-US" sz="1200" dirty="0" smtClean="0"/>
              <a:t>see in that direction.”</a:t>
            </a:r>
          </a:p>
          <a:p>
            <a:pPr rtl="0"/>
            <a:endParaRPr lang="en-US" sz="1200" dirty="0" smtClean="0"/>
          </a:p>
          <a:p>
            <a:pPr rtl="0"/>
            <a:r>
              <a:rPr lang="en-US" sz="1200" dirty="0" smtClean="0"/>
              <a:t>Then he turned to the east, and pointed to huge </a:t>
            </a:r>
          </a:p>
          <a:p>
            <a:pPr rtl="0"/>
            <a:r>
              <a:rPr lang="en-US" sz="1200" dirty="0" smtClean="0"/>
              <a:t>herds of cattle and said again, “It’s all mine, </a:t>
            </a:r>
          </a:p>
          <a:p>
            <a:pPr rtl="0"/>
            <a:r>
              <a:rPr lang="en-US" sz="1200" dirty="0" smtClean="0"/>
              <a:t>everything as far as you can see in that direction </a:t>
            </a:r>
          </a:p>
          <a:p>
            <a:pPr rtl="0"/>
            <a:r>
              <a:rPr lang="en-US" sz="1200" dirty="0" smtClean="0"/>
              <a:t>is mine.” </a:t>
            </a:r>
          </a:p>
          <a:p>
            <a:pPr rtl="0"/>
            <a:endParaRPr lang="en-US" sz="1200" dirty="0" smtClean="0"/>
          </a:p>
          <a:p>
            <a:pPr rtl="0"/>
            <a:r>
              <a:rPr lang="en-US" sz="1200" dirty="0" smtClean="0"/>
              <a:t>One final time he turned toward the west and </a:t>
            </a:r>
          </a:p>
          <a:p>
            <a:pPr rtl="0"/>
            <a:r>
              <a:rPr lang="en-US" sz="1200" dirty="0" smtClean="0"/>
              <a:t>pointed to a great virgin forest, and said again, </a:t>
            </a:r>
          </a:p>
          <a:p>
            <a:pPr rtl="0"/>
            <a:r>
              <a:rPr lang="en-US" sz="1200" dirty="0" smtClean="0"/>
              <a:t>“It’s all mine. Twenty-five years ago I was </a:t>
            </a:r>
          </a:p>
          <a:p>
            <a:pPr rtl="0"/>
            <a:r>
              <a:rPr lang="en-US" sz="1200" dirty="0" smtClean="0"/>
              <a:t>penniless, but I worked hard and saved, and </a:t>
            </a:r>
          </a:p>
          <a:p>
            <a:pPr rtl="0"/>
            <a:r>
              <a:rPr lang="en-US" sz="1200" dirty="0" smtClean="0"/>
              <a:t>today I own everything as far as you can see </a:t>
            </a:r>
          </a:p>
          <a:p>
            <a:pPr rtl="0"/>
            <a:r>
              <a:rPr lang="en-US" sz="1200" dirty="0" smtClean="0"/>
              <a:t>in this direction, that direction, that direction </a:t>
            </a:r>
          </a:p>
          <a:p>
            <a:pPr rtl="0"/>
            <a:r>
              <a:rPr lang="en-US" sz="1200" dirty="0" smtClean="0"/>
              <a:t>and this direction.”</a:t>
            </a:r>
          </a:p>
          <a:p>
            <a:pPr rtl="0"/>
            <a:endParaRPr lang="en-US" sz="1200" dirty="0" smtClean="0"/>
          </a:p>
          <a:p>
            <a:pPr rtl="0"/>
            <a:r>
              <a:rPr lang="en-US" sz="1200" dirty="0" smtClean="0"/>
              <a:t>He paused for the expected praise, but to his </a:t>
            </a:r>
          </a:p>
          <a:p>
            <a:pPr rtl="0"/>
            <a:r>
              <a:rPr lang="en-US" sz="1200" dirty="0" smtClean="0"/>
              <a:t>astonishment it didn’t come. </a:t>
            </a:r>
          </a:p>
          <a:p>
            <a:pPr rtl="0"/>
            <a:endParaRPr lang="en-US" sz="1200" dirty="0" smtClean="0"/>
          </a:p>
          <a:p>
            <a:pPr rtl="0"/>
            <a:r>
              <a:rPr lang="en-US" sz="1200" dirty="0" smtClean="0"/>
              <a:t>Dr. </a:t>
            </a:r>
            <a:r>
              <a:rPr lang="en-US" sz="1200" dirty="0" err="1" smtClean="0"/>
              <a:t>Truett</a:t>
            </a:r>
            <a:r>
              <a:rPr lang="en-US" sz="1200" dirty="0" smtClean="0"/>
              <a:t> laid hand lovingly on his shoulder, </a:t>
            </a:r>
          </a:p>
          <a:p>
            <a:pPr rtl="0"/>
            <a:r>
              <a:rPr lang="en-US" sz="1200" dirty="0" smtClean="0"/>
              <a:t>pointed upward and said, “My friend, how much </a:t>
            </a:r>
          </a:p>
          <a:p>
            <a:pPr rtl="0"/>
            <a:r>
              <a:rPr lang="en-US" sz="1200" dirty="0" smtClean="0"/>
              <a:t>do you own in that direction?” </a:t>
            </a:r>
          </a:p>
          <a:p>
            <a:pPr rtl="0"/>
            <a:endParaRPr lang="en-US" sz="1200" dirty="0" smtClean="0"/>
          </a:p>
          <a:p>
            <a:pPr rtl="0"/>
            <a:r>
              <a:rPr lang="en-US" sz="1200" dirty="0" smtClean="0"/>
              <a:t>The man dropped his head in shame and said, </a:t>
            </a:r>
          </a:p>
          <a:p>
            <a:pPr rtl="0"/>
            <a:r>
              <a:rPr lang="en-US" sz="1200" dirty="0" smtClean="0"/>
              <a:t>“I never thought of that.”</a:t>
            </a:r>
          </a:p>
          <a:p>
            <a:pPr rtl="0"/>
            <a:endParaRPr lang="en-US" sz="1200" b="1" dirty="0" smtClean="0"/>
          </a:p>
          <a:p>
            <a:pPr rtl="0"/>
            <a:r>
              <a:rPr lang="en-US" sz="1200" b="0" i="0" dirty="0" smtClean="0"/>
              <a:t>[7700</a:t>
            </a:r>
            <a:r>
              <a:rPr lang="en-US" sz="1200" b="0" i="0" baseline="0" dirty="0" smtClean="0"/>
              <a:t> Illustrations, #6043].</a:t>
            </a:r>
            <a:endParaRPr lang="en-US" sz="1200" b="0"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r>
              <a:rPr lang="en-US" sz="1200" baseline="0" dirty="0" smtClean="0"/>
              <a:t> </a:t>
            </a:r>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5361123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be </a:t>
            </a:r>
            <a:r>
              <a:rPr lang="en-US" dirty="0" err="1" smtClean="0"/>
              <a:t>phusikos</a:t>
            </a:r>
            <a:r>
              <a:rPr lang="en-US" dirty="0" smtClean="0"/>
              <a:t> is to be in accordance with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basic order of things in nature.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51660806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t>
            </a:r>
            <a:r>
              <a:rPr lang="en-US" dirty="0" smtClean="0"/>
              <a:t>Some time ago Time Magazine published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review of the movie, “The Birdcage.” The review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said that while the movie is based on the plot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Robin Williams &amp; Nathan Lane playing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homosexual couple, &amp; Gene Hackman playing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conservative politician who messes up their gay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lifestyle, that the movie is a “warm, humorous,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family film.”</a:t>
            </a:r>
            <a:br>
              <a:rPr lang="en-US" dirty="0" smtClean="0"/>
            </a:br>
            <a:r>
              <a:rPr lang="en-US" dirty="0" smtClean="0"/>
              <a:t/>
            </a:r>
            <a:br>
              <a:rPr lang="en-US" dirty="0" smtClean="0"/>
            </a:br>
            <a:r>
              <a:rPr lang="en-US" dirty="0" smtClean="0"/>
              <a:t>The world’s thinking has become so skewed that it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 take a perverted script &amp; interpret it as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“warm, humorous, family film.” You see, if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walk in the ways of the world long enough,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get all twisted around &amp; begin to think that sin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is normal, &amp; what used to be evil is good, &amp;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used to be good is evil.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187231077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1:26</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87602469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1:26</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178584105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Is Paul talking about</a:t>
            </a:r>
            <a:r>
              <a:rPr lang="en-US" baseline="0" dirty="0" smtClean="0"/>
              <a:t> AIDS here. No.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the fear of AIDS. Yes.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all sorts of other physical and social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maladies.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i="0" dirty="0" smtClean="0"/>
              <a:t>Novelist Erica Jong, a former high priestess of </a:t>
            </a:r>
          </a:p>
          <a:p>
            <a:r>
              <a:rPr lang="en-US" sz="1200" i="0" dirty="0" smtClean="0"/>
              <a:t>sexual abandon, as saying, “It’s hard enough to </a:t>
            </a:r>
          </a:p>
          <a:p>
            <a:r>
              <a:rPr lang="en-US" sz="1200" i="0" dirty="0" smtClean="0"/>
              <a:t>find attractive single men without having to quiz </a:t>
            </a:r>
          </a:p>
          <a:p>
            <a:r>
              <a:rPr lang="en-US" sz="1200" i="0" dirty="0" smtClean="0"/>
              <a:t>them on their history of bisexuality and drug use, </a:t>
            </a:r>
          </a:p>
          <a:p>
            <a:r>
              <a:rPr lang="en-US" sz="1200" i="0" dirty="0" smtClean="0"/>
              <a:t>demand blood test results and thrust condoms </a:t>
            </a:r>
          </a:p>
          <a:p>
            <a:r>
              <a:rPr lang="en-US" sz="1200" i="0" dirty="0" smtClean="0"/>
              <a:t>into their hands. Wouldn’t it be easier to give </a:t>
            </a:r>
          </a:p>
          <a:p>
            <a:r>
              <a:rPr lang="en-US" sz="1200" i="0" dirty="0" smtClean="0"/>
              <a:t>up sex altogether and join some religious order?”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a:t>
            </a:r>
            <a:r>
              <a:rPr lang="en-US" i="0" dirty="0" err="1" smtClean="0"/>
              <a:t>cf</a:t>
            </a:r>
            <a:r>
              <a:rPr lang="en-US" i="0" dirty="0" smtClean="0"/>
              <a:t> </a:t>
            </a:r>
            <a:r>
              <a:rPr lang="en-US" i="0" dirty="0" err="1" smtClean="0"/>
              <a:t>Boice</a:t>
            </a:r>
            <a:r>
              <a:rPr lang="en-US" i="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131549746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aschemosune</a:t>
            </a:r>
            <a:r>
              <a:rPr lang="en-US" dirty="0" smtClean="0"/>
              <a:t> means behavior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elicits disgrace, that is a shameless deed.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Elsewhere, it’s used of things considered too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private for public exposure, such as nakedness.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123871496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801318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373139482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Before the advent of the Christmas carol, </a:t>
            </a:r>
          </a:p>
          <a:p>
            <a:r>
              <a:rPr lang="en-US" sz="1200" dirty="0" smtClean="0"/>
              <a:t>celebrations of Christmas had become so depraved </a:t>
            </a:r>
          </a:p>
          <a:p>
            <a:r>
              <a:rPr lang="en-US" sz="1200" dirty="0" smtClean="0"/>
              <a:t>and rowdy that the observance of the joyous </a:t>
            </a:r>
          </a:p>
          <a:p>
            <a:r>
              <a:rPr lang="en-US" sz="1200" dirty="0" smtClean="0"/>
              <a:t>season was once forbidden by the English </a:t>
            </a:r>
          </a:p>
          <a:p>
            <a:r>
              <a:rPr lang="en-US" sz="1200" dirty="0" smtClean="0"/>
              <a:t>Parliament. The meaning of Christmas had </a:t>
            </a:r>
          </a:p>
          <a:p>
            <a:r>
              <a:rPr lang="en-US" sz="1200" dirty="0" smtClean="0"/>
              <a:t>become lost in a maelstrom of reveling, </a:t>
            </a:r>
          </a:p>
          <a:p>
            <a:r>
              <a:rPr lang="en-US" sz="1200" dirty="0" smtClean="0"/>
              <a:t>drunkenness, rioting, and depravity. Decent </a:t>
            </a:r>
          </a:p>
          <a:p>
            <a:r>
              <a:rPr lang="en-US" sz="1200" dirty="0" smtClean="0"/>
              <a:t>people found it necessary to stay indoors for </a:t>
            </a:r>
          </a:p>
          <a:p>
            <a:r>
              <a:rPr lang="en-US" sz="1200" dirty="0" smtClean="0"/>
              <a:t>safety. The situation became so shameful that in </a:t>
            </a:r>
          </a:p>
          <a:p>
            <a:r>
              <a:rPr lang="en-US" sz="1200" dirty="0" smtClean="0"/>
              <a:t>1644 Parliament passed strict laws making it </a:t>
            </a:r>
          </a:p>
          <a:p>
            <a:r>
              <a:rPr lang="en-US" sz="1200" dirty="0" smtClean="0"/>
              <a:t>illegal to commemorate the season in any way </a:t>
            </a:r>
          </a:p>
          <a:p>
            <a:r>
              <a:rPr lang="en-US" sz="1200" dirty="0" smtClean="0"/>
              <a:t>whatsoever! How empty and devoid of meaning </a:t>
            </a:r>
          </a:p>
          <a:p>
            <a:r>
              <a:rPr lang="en-US" sz="1200" dirty="0" smtClean="0"/>
              <a:t>is a </a:t>
            </a:r>
            <a:r>
              <a:rPr lang="en-US" sz="1200" dirty="0" err="1" smtClean="0"/>
              <a:t>Christless</a:t>
            </a:r>
            <a:r>
              <a:rPr lang="en-US" sz="1200" dirty="0" smtClean="0"/>
              <a:t> Christmas!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[7700 Illustrations, #2735].</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393977758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1:27</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KJV = “an abomination”.</a:t>
            </a:r>
          </a:p>
          <a:p>
            <a:endParaRPr lang="en-US" dirty="0" smtClean="0"/>
          </a:p>
          <a:p>
            <a:r>
              <a:rPr lang="en-US" dirty="0" smtClean="0"/>
              <a:t>It is something which</a:t>
            </a:r>
            <a:r>
              <a:rPr lang="en-US" baseline="0" dirty="0" smtClean="0"/>
              <a:t> is hated and </a:t>
            </a:r>
            <a:r>
              <a:rPr lang="en-US" baseline="0" dirty="0" err="1" smtClean="0"/>
              <a:t>abhored</a:t>
            </a:r>
            <a:r>
              <a:rPr lang="en-US" baseline="0" dirty="0" smtClean="0"/>
              <a:t>.</a:t>
            </a:r>
            <a:endParaRPr lang="en-US" dirty="0" smtClean="0"/>
          </a:p>
          <a:p>
            <a:endParaRPr lang="en-US" dirty="0" smtClean="0"/>
          </a:p>
          <a:p>
            <a:r>
              <a:rPr lang="en-US" dirty="0" smtClean="0"/>
              <a:t>pronounced “tov-</a:t>
            </a:r>
            <a:r>
              <a:rPr lang="en-US" dirty="0" err="1" smtClean="0"/>
              <a:t>ai</a:t>
            </a:r>
            <a:r>
              <a:rPr lang="en-US" dirty="0" smtClean="0"/>
              <a:t>-</a:t>
            </a:r>
            <a:r>
              <a:rPr lang="en-US" dirty="0" err="1" smtClean="0"/>
              <a:t>vah</a:t>
            </a:r>
            <a:r>
              <a:rPr lang="en-US" dirty="0" smtClean="0"/>
              <a:t>”.</a:t>
            </a:r>
          </a:p>
          <a:p>
            <a:endParaRPr lang="en-US" dirty="0" smtClean="0"/>
          </a:p>
          <a:p>
            <a:r>
              <a:rPr lang="en-US" dirty="0" smtClean="0"/>
              <a:t>The word refers to that which is faulty, corrupted, </a:t>
            </a:r>
          </a:p>
          <a:p>
            <a:r>
              <a:rPr lang="en-US" dirty="0" smtClean="0"/>
              <a:t>or polluted.</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112208790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1:27</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makes it very clear, throughout the Bible,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He hates and detests the practice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homosexuality. He repeatedly calls it an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unnatural abomination.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homosexuality is </a:t>
            </a:r>
            <a:r>
              <a:rPr lang="en-US" b="1" baseline="0" dirty="0" smtClean="0"/>
              <a:t>NOT</a:t>
            </a:r>
            <a:r>
              <a:rPr lang="en-US" baseline="0" dirty="0" smtClean="0"/>
              <a:t> the unforgivable sin.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119523178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Homosexuality is not the unforgiveable sin.</a:t>
            </a:r>
          </a:p>
          <a:p>
            <a:endParaRPr lang="en-US" dirty="0" smtClean="0"/>
          </a:p>
          <a:p>
            <a:r>
              <a:rPr lang="en-US" dirty="0" smtClean="0"/>
              <a:t>The unforgivable sin</a:t>
            </a:r>
            <a:r>
              <a:rPr lang="en-US" baseline="0" dirty="0" smtClean="0"/>
              <a:t> is the blasphemy against the </a:t>
            </a:r>
          </a:p>
          <a:p>
            <a:r>
              <a:rPr lang="en-US" baseline="0" dirty="0" smtClean="0"/>
              <a:t>Holy Spirit.</a:t>
            </a:r>
          </a:p>
          <a:p>
            <a:endParaRPr lang="en-US" baseline="0" dirty="0" smtClean="0"/>
          </a:p>
          <a:p>
            <a:r>
              <a:rPr lang="en-US" baseline="0" dirty="0" smtClean="0"/>
              <a:t>Blasphemy is extreme slander.</a:t>
            </a:r>
            <a:endParaRPr lang="en-US" dirty="0" smtClean="0"/>
          </a:p>
          <a:p>
            <a:endParaRPr lang="en-US" dirty="0" smtClean="0"/>
          </a:p>
          <a:p>
            <a:r>
              <a:rPr lang="en-US" dirty="0" smtClean="0"/>
              <a:t>The blasphemy against the Holy Spirit consists in </a:t>
            </a:r>
          </a:p>
          <a:p>
            <a:r>
              <a:rPr lang="en-US" dirty="0" smtClean="0"/>
              <a:t>attributing what is in fact the work of the Holy </a:t>
            </a:r>
          </a:p>
          <a:p>
            <a:r>
              <a:rPr lang="en-US" dirty="0" smtClean="0"/>
              <a:t>Spirit to His ultimate enemy, Satan. It is a </a:t>
            </a:r>
          </a:p>
          <a:p>
            <a:r>
              <a:rPr lang="en-US" dirty="0" smtClean="0"/>
              <a:t>permanent and decisive choice to follow Satan </a:t>
            </a:r>
          </a:p>
          <a:p>
            <a:r>
              <a:rPr lang="en-US" dirty="0" smtClean="0"/>
              <a:t>instead of God. It is to call evil good, and good </a:t>
            </a:r>
          </a:p>
          <a:p>
            <a:r>
              <a:rPr lang="en-US" dirty="0" smtClean="0"/>
              <a:t>evil. It is to permanently, irrevocably, and </a:t>
            </a:r>
          </a:p>
          <a:p>
            <a:r>
              <a:rPr lang="en-US" dirty="0" smtClean="0"/>
              <a:t>arrogantly refuse to repent and turn to Jesus.</a:t>
            </a:r>
          </a:p>
          <a:p>
            <a:endParaRPr lang="en-US" dirty="0" smtClean="0"/>
          </a:p>
          <a:p>
            <a:r>
              <a:rPr lang="en-US" dirty="0" smtClean="0"/>
              <a:t>It is </a:t>
            </a:r>
            <a:r>
              <a:rPr lang="en-US" b="1" dirty="0" smtClean="0"/>
              <a:t>NOT</a:t>
            </a:r>
            <a:r>
              <a:rPr lang="en-US" dirty="0" smtClean="0"/>
              <a:t> speaking out of ignorance or unbelief. It </a:t>
            </a:r>
          </a:p>
          <a:p>
            <a:r>
              <a:rPr lang="en-US" dirty="0" smtClean="0"/>
              <a:t>is, instead, the conscious disputing of the </a:t>
            </a:r>
          </a:p>
          <a:p>
            <a:r>
              <a:rPr lang="en-US" dirty="0" smtClean="0"/>
              <a:t>indisputable. </a:t>
            </a:r>
          </a:p>
          <a:p>
            <a:endParaRPr lang="en-US" dirty="0" smtClean="0"/>
          </a:p>
          <a:p>
            <a:r>
              <a:rPr lang="en-US" dirty="0" smtClean="0"/>
              <a:t>It is </a:t>
            </a:r>
            <a:r>
              <a:rPr lang="en-US" b="1" dirty="0" smtClean="0"/>
              <a:t>NOT</a:t>
            </a:r>
            <a:r>
              <a:rPr lang="en-US" b="0" dirty="0" smtClean="0"/>
              <a:t> just rejection of the truth of the gospel. </a:t>
            </a:r>
          </a:p>
          <a:p>
            <a:r>
              <a:rPr lang="en-US" b="0" dirty="0" smtClean="0"/>
              <a:t>That can be repented of and forgiven. It is, </a:t>
            </a:r>
          </a:p>
          <a:p>
            <a:r>
              <a:rPr lang="en-US" b="0" dirty="0" smtClean="0"/>
              <a:t>instead, the rejection of that same truth in full </a:t>
            </a:r>
          </a:p>
          <a:p>
            <a:r>
              <a:rPr lang="en-US" b="0" dirty="0" smtClean="0"/>
              <a:t>awareness</a:t>
            </a:r>
            <a:r>
              <a:rPr lang="en-US" b="0" baseline="0" dirty="0" smtClean="0"/>
              <a:t> that that is exactly what one is </a:t>
            </a:r>
          </a:p>
          <a:p>
            <a:r>
              <a:rPr lang="en-US" b="0" baseline="0" dirty="0" smtClean="0"/>
              <a:t>doing – thoughtfully, willfully, and persistently </a:t>
            </a:r>
          </a:p>
          <a:p>
            <a:r>
              <a:rPr lang="en-US" b="0" baseline="0" dirty="0" smtClean="0"/>
              <a:t>rejecting the call to repent and be saved right up </a:t>
            </a:r>
          </a:p>
          <a:p>
            <a:r>
              <a:rPr lang="en-US" b="0" baseline="0" dirty="0" smtClean="0"/>
              <a:t>until the very moment of death.</a:t>
            </a:r>
          </a:p>
          <a:p>
            <a:endParaRPr lang="en-US" b="0" baseline="0" dirty="0" smtClean="0"/>
          </a:p>
          <a:p>
            <a:r>
              <a:rPr lang="en-US" b="0" baseline="0" dirty="0" smtClean="0"/>
              <a:t>It is an attitude that closes one’s mind and </a:t>
            </a:r>
          </a:p>
          <a:p>
            <a:r>
              <a:rPr lang="en-US" b="0" baseline="0" dirty="0" smtClean="0"/>
              <a:t>conscience to the convictions of the Spirit until the </a:t>
            </a:r>
          </a:p>
          <a:p>
            <a:r>
              <a:rPr lang="en-US" b="0" baseline="0" dirty="0" smtClean="0"/>
              <a:t>conscience becomes so hardened that the one </a:t>
            </a:r>
          </a:p>
          <a:p>
            <a:r>
              <a:rPr lang="en-US" b="0" baseline="0" dirty="0" smtClean="0"/>
              <a:t>voice which calls one to God, the voice of the </a:t>
            </a:r>
          </a:p>
          <a:p>
            <a:r>
              <a:rPr lang="en-US" b="0" baseline="0" dirty="0" smtClean="0"/>
              <a:t>Spirit, can no longer get through.</a:t>
            </a:r>
          </a:p>
          <a:p>
            <a:endParaRPr lang="en-US" b="0" baseline="0" dirty="0" smtClean="0"/>
          </a:p>
          <a:p>
            <a:r>
              <a:rPr lang="en-US" b="0" baseline="0" dirty="0" smtClean="0"/>
              <a:t>If you’re worried about having committed the </a:t>
            </a:r>
          </a:p>
          <a:p>
            <a:r>
              <a:rPr lang="en-US" b="0" baseline="0" dirty="0" smtClean="0"/>
              <a:t>unpardonable sin, the very fact that you’re worried </a:t>
            </a:r>
          </a:p>
          <a:p>
            <a:r>
              <a:rPr lang="en-US" b="0" baseline="0" dirty="0" smtClean="0"/>
              <a:t>about it shows that you’re still hearing the Spirit’s </a:t>
            </a:r>
          </a:p>
          <a:p>
            <a:r>
              <a:rPr lang="en-US" b="0" baseline="0" dirty="0" smtClean="0"/>
              <a:t>voice, and that you have </a:t>
            </a:r>
            <a:r>
              <a:rPr lang="en-US" b="1" baseline="0" dirty="0" smtClean="0"/>
              <a:t>NOT</a:t>
            </a:r>
            <a:r>
              <a:rPr lang="en-US" b="0" baseline="0" dirty="0" smtClean="0"/>
              <a:t> committed the </a:t>
            </a:r>
          </a:p>
          <a:p>
            <a:r>
              <a:rPr lang="en-US" b="0" baseline="0" dirty="0" smtClean="0"/>
              <a:t>unpardonable sin.</a:t>
            </a:r>
            <a:endParaRPr lang="en-US" b="1" dirty="0" smtClean="0"/>
          </a:p>
          <a:p>
            <a:endParaRPr lang="en-US" dirty="0" smtClean="0"/>
          </a:p>
          <a:p>
            <a:r>
              <a:rPr lang="en-US" dirty="0" smtClean="0"/>
              <a:t>[France, Matthew, </a:t>
            </a:r>
            <a:r>
              <a:rPr lang="en-US" dirty="0" err="1" smtClean="0"/>
              <a:t>NICNT</a:t>
            </a:r>
            <a:r>
              <a:rPr lang="en-US" dirty="0" smtClean="0"/>
              <a:t>].</a:t>
            </a:r>
          </a:p>
          <a:p>
            <a:r>
              <a:rPr lang="en-US" dirty="0" smtClean="0"/>
              <a:t>[Carson, Matthew, Expositor’s Bible Commentary].</a:t>
            </a:r>
          </a:p>
          <a:p>
            <a:r>
              <a:rPr lang="en-US" dirty="0" smtClean="0"/>
              <a:t>[</a:t>
            </a:r>
            <a:r>
              <a:rPr lang="en-US" dirty="0" err="1" smtClean="0"/>
              <a:t>Augsburger</a:t>
            </a:r>
            <a:r>
              <a:rPr lang="en-US" dirty="0" smtClean="0"/>
              <a:t>, Matthew, Communicator’s </a:t>
            </a:r>
          </a:p>
          <a:p>
            <a:r>
              <a:rPr lang="en-US" dirty="0" smtClean="0"/>
              <a:t>Commentary].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93945998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Also -- </a:t>
            </a:r>
            <a:r>
              <a:rPr lang="en-US" dirty="0" err="1" smtClean="0"/>
              <a:t>towʿebah</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1:27</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calls the practice of homosexuality 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detestable abomination.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it is NOT the unforgivable sin.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it is also NOT the only thing that God calls 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detestable abomination.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36361236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Also -- </a:t>
            </a:r>
            <a:r>
              <a:rPr lang="en-US" dirty="0" err="1" smtClean="0"/>
              <a:t>towʿebah</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1:27.</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55054314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Paul begins a long list of characteristics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which</a:t>
            </a:r>
            <a:r>
              <a:rPr lang="en-US" baseline="0" dirty="0" smtClean="0"/>
              <a:t> plague those who refuse to even think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about God.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87138662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epignosis</a:t>
            </a:r>
            <a:r>
              <a:rPr lang="en-US" dirty="0" smtClean="0"/>
              <a:t> means “knowledge” 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“recognition”. In the Bible, the word is only</a:t>
            </a:r>
            <a:r>
              <a:rPr lang="en-US" baseline="0" dirty="0" smtClean="0"/>
              <a:t> used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with respect to transcendent and moral matters.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The King James Version translates the opening </a:t>
            </a:r>
          </a:p>
          <a:p>
            <a:r>
              <a:rPr lang="en-US" baseline="0" dirty="0" smtClean="0"/>
              <a:t>phrase here as, “</a:t>
            </a:r>
            <a:r>
              <a:rPr lang="en-US" sz="1200" dirty="0" smtClean="0"/>
              <a:t>as they did not like to retain God </a:t>
            </a:r>
          </a:p>
          <a:p>
            <a:r>
              <a:rPr lang="en-US" sz="1200" dirty="0" smtClean="0"/>
              <a:t>in </a:t>
            </a:r>
            <a:r>
              <a:rPr lang="en-US" sz="1200" i="0" dirty="0" smtClean="0"/>
              <a:t>their knowledge”.</a:t>
            </a:r>
          </a:p>
          <a:p>
            <a:endParaRPr lang="en-US" sz="1200" i="0" dirty="0" smtClean="0"/>
          </a:p>
          <a:p>
            <a:r>
              <a:rPr lang="en-US" sz="1200" i="0" dirty="0" smtClean="0"/>
              <a:t>The little Greek preposition “</a:t>
            </a:r>
            <a:r>
              <a:rPr lang="en-US" sz="1200" i="0" dirty="0" err="1" smtClean="0"/>
              <a:t>en</a:t>
            </a:r>
            <a:r>
              <a:rPr lang="en-US" sz="1200" i="0" dirty="0" smtClean="0"/>
              <a:t>” does</a:t>
            </a:r>
            <a:r>
              <a:rPr lang="en-US" sz="1200" i="0" baseline="0" dirty="0" smtClean="0"/>
              <a:t> indeed </a:t>
            </a:r>
          </a:p>
          <a:p>
            <a:r>
              <a:rPr lang="en-US" sz="1200" i="0" baseline="0" dirty="0" smtClean="0"/>
              <a:t>mean “in” and, unfortunately, the New </a:t>
            </a:r>
          </a:p>
          <a:p>
            <a:r>
              <a:rPr lang="en-US" sz="1200" i="0" baseline="0" dirty="0" smtClean="0"/>
              <a:t>International Version misses that, and doesn’t </a:t>
            </a:r>
          </a:p>
          <a:p>
            <a:r>
              <a:rPr lang="en-US" sz="1200" i="0" baseline="0" dirty="0" smtClean="0"/>
              <a:t>quite bring out the underlying concept, which is </a:t>
            </a:r>
          </a:p>
          <a:p>
            <a:r>
              <a:rPr lang="en-US" sz="1200" i="0" baseline="0" dirty="0" smtClean="0"/>
              <a:t>that these people did not like even having the </a:t>
            </a:r>
          </a:p>
          <a:p>
            <a:r>
              <a:rPr lang="en-US" sz="1200" i="0" baseline="0" dirty="0" smtClean="0"/>
              <a:t>idea of God in their minds, and thus thrust it out </a:t>
            </a:r>
          </a:p>
          <a:p>
            <a:r>
              <a:rPr lang="en-US" sz="1200" i="0" baseline="0" dirty="0" smtClean="0"/>
              <a:t>of their minds whenever the thought cropped-up.</a:t>
            </a:r>
            <a:endParaRPr lang="en-US" sz="1200" i="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183653783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85738595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err="1" smtClean="0"/>
              <a:t>ILLUS</a:t>
            </a:r>
            <a:r>
              <a:rPr lang="en-US" dirty="0" smtClean="0"/>
              <a:t>: </a:t>
            </a:r>
            <a:r>
              <a:rPr lang="en-US" sz="1200" dirty="0" smtClean="0"/>
              <a:t>Five years after establishing the </a:t>
            </a:r>
          </a:p>
          <a:p>
            <a:pPr rtl="0"/>
            <a:r>
              <a:rPr lang="en-US" sz="1200" dirty="0" smtClean="0"/>
              <a:t>Massachusetts Bay Colony, the Puritans started in </a:t>
            </a:r>
          </a:p>
          <a:p>
            <a:pPr rtl="0"/>
            <a:r>
              <a:rPr lang="en-US" sz="1200" dirty="0" smtClean="0"/>
              <a:t>Boston the first elementary school supported by </a:t>
            </a:r>
          </a:p>
          <a:p>
            <a:pPr rtl="0"/>
            <a:r>
              <a:rPr lang="en-US" sz="1200" dirty="0" smtClean="0"/>
              <a:t>tax money. In 1647, they passed an ordinance </a:t>
            </a:r>
          </a:p>
          <a:p>
            <a:pPr rtl="0"/>
            <a:r>
              <a:rPr lang="en-US" sz="1200" dirty="0" smtClean="0"/>
              <a:t>which marked the beginning of the US Public </a:t>
            </a:r>
          </a:p>
          <a:p>
            <a:pPr rtl="0"/>
            <a:r>
              <a:rPr lang="en-US" sz="1200" dirty="0" smtClean="0"/>
              <a:t>School system.</a:t>
            </a:r>
          </a:p>
          <a:p>
            <a:pPr rtl="0"/>
            <a:endParaRPr lang="en-US" sz="1200" dirty="0" smtClean="0"/>
          </a:p>
          <a:p>
            <a:pPr rtl="0"/>
            <a:r>
              <a:rPr lang="en-US" sz="1200" dirty="0" smtClean="0"/>
              <a:t>Among other things, the ordinance required at </a:t>
            </a:r>
          </a:p>
          <a:p>
            <a:pPr rtl="0"/>
            <a:r>
              <a:rPr lang="en-US" sz="1200" dirty="0" smtClean="0"/>
              <a:t>least 1 qualified teacher for every 50 householders, </a:t>
            </a:r>
          </a:p>
          <a:p>
            <a:pPr rtl="0"/>
            <a:r>
              <a:rPr lang="en-US" sz="1200" dirty="0" smtClean="0"/>
              <a:t>and a grammar school in every town of more than </a:t>
            </a:r>
          </a:p>
          <a:p>
            <a:pPr rtl="0"/>
            <a:r>
              <a:rPr lang="en-US" sz="1200" dirty="0" smtClean="0"/>
              <a:t>100 families. It also put the Bible in the center of </a:t>
            </a:r>
          </a:p>
          <a:p>
            <a:pPr rtl="0"/>
            <a:r>
              <a:rPr lang="en-US" sz="1200" dirty="0" smtClean="0"/>
              <a:t>its curriculum, asserting that it is “one chief </a:t>
            </a:r>
          </a:p>
          <a:p>
            <a:pPr rtl="0"/>
            <a:r>
              <a:rPr lang="en-US" sz="1200" dirty="0" smtClean="0"/>
              <a:t>project of that old deluder, Satan, to keep men </a:t>
            </a:r>
          </a:p>
          <a:p>
            <a:pPr rtl="0"/>
            <a:r>
              <a:rPr lang="en-US" sz="1200" dirty="0" smtClean="0"/>
              <a:t>from the knowledge of the Scriptures.”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[7700 Illustrations, #247].</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1616294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40199316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is the third appearance</a:t>
            </a:r>
            <a:r>
              <a:rPr lang="en-US" baseline="0" dirty="0" smtClean="0"/>
              <a:t> of </a:t>
            </a:r>
            <a:r>
              <a:rPr lang="en-US" baseline="0" dirty="0" err="1" smtClean="0"/>
              <a:t>paradidomi</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gave them over. God gave them up.</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90</a:t>
            </a:fld>
            <a:endParaRPr lang="en-US">
              <a:solidFill>
                <a:prstClr val="black"/>
              </a:solidFill>
            </a:endParaRPr>
          </a:p>
        </p:txBody>
      </p:sp>
    </p:spTree>
    <p:extLst>
      <p:ext uri="{BB962C8B-B14F-4D97-AF65-F5344CB8AC3E}">
        <p14:creationId xmlns:p14="http://schemas.microsoft.com/office/powerpoint/2010/main" val="287138662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1:28</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116703536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a:t>
            </a:r>
            <a:r>
              <a:rPr lang="en-US" baseline="0" dirty="0" smtClean="0"/>
              <a:t> Reference to Romans 1:28</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We saw</a:t>
            </a:r>
            <a:r>
              <a:rPr lang="en-US" baseline="0" dirty="0" smtClean="0"/>
              <a:t> this passage cross-referenced to </a:t>
            </a:r>
          </a:p>
          <a:p>
            <a:r>
              <a:rPr lang="en-US" baseline="0" dirty="0" smtClean="0"/>
              <a:t>Romans 1:24.</a:t>
            </a:r>
          </a:p>
          <a:p>
            <a:endParaRPr lang="en-US" baseline="0" dirty="0" smtClean="0"/>
          </a:p>
          <a:p>
            <a:r>
              <a:rPr lang="en-US" baseline="0" dirty="0" smtClean="0"/>
              <a:t>But, now, especially note the highlighted reason.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225826066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73513771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36243003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i="0" kern="1200" dirty="0" smtClean="0">
                <a:solidFill>
                  <a:schemeClr val="tx1"/>
                </a:solidFill>
                <a:effectLst/>
                <a:latin typeface="+mn-lt"/>
                <a:ea typeface="+mn-ea"/>
                <a:cs typeface="+mn-cs"/>
              </a:rPr>
              <a:t>The King James Version of this verse</a:t>
            </a:r>
            <a:r>
              <a:rPr lang="en-US" sz="1200" i="0" kern="1200" baseline="0" dirty="0" smtClean="0">
                <a:solidFill>
                  <a:schemeClr val="tx1"/>
                </a:solidFill>
                <a:effectLst/>
                <a:latin typeface="+mn-lt"/>
                <a:ea typeface="+mn-ea"/>
                <a:cs typeface="+mn-cs"/>
              </a:rPr>
              <a:t> is</a:t>
            </a:r>
            <a:r>
              <a:rPr lang="en-US" sz="1200" i="1" kern="1200" baseline="0" dirty="0" smtClean="0">
                <a:solidFill>
                  <a:schemeClr val="tx1"/>
                </a:solidFill>
                <a:effectLst/>
                <a:latin typeface="+mn-lt"/>
                <a:ea typeface="+mn-ea"/>
                <a:cs typeface="+mn-cs"/>
              </a:rPr>
              <a:t> </a:t>
            </a:r>
          </a:p>
          <a:p>
            <a:r>
              <a:rPr lang="en-US" sz="1200" i="1" kern="1200" baseline="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Without understanding, </a:t>
            </a:r>
            <a:r>
              <a:rPr lang="en-US" sz="1200" i="1" kern="1200" dirty="0" err="1" smtClean="0">
                <a:solidFill>
                  <a:schemeClr val="tx1"/>
                </a:solidFill>
                <a:effectLst/>
                <a:latin typeface="+mn-lt"/>
                <a:ea typeface="+mn-ea"/>
                <a:cs typeface="+mn-cs"/>
              </a:rPr>
              <a:t>covenantbreakers</a:t>
            </a:r>
            <a:r>
              <a:rPr lang="en-US" sz="1200" i="1"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without natural affection, implacable, unmerciful."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phrase "without natural affection" is the </a:t>
            </a:r>
          </a:p>
          <a:p>
            <a:r>
              <a:rPr lang="en-US" sz="1200" kern="1200" dirty="0" smtClean="0">
                <a:solidFill>
                  <a:schemeClr val="tx1"/>
                </a:solidFill>
                <a:effectLst/>
                <a:latin typeface="+mn-lt"/>
                <a:ea typeface="+mn-ea"/>
                <a:cs typeface="+mn-cs"/>
              </a:rPr>
              <a:t>translation of one Greek word, </a:t>
            </a:r>
            <a:r>
              <a:rPr lang="en-US" sz="1200" i="1" kern="1200" dirty="0" err="1" smtClean="0">
                <a:solidFill>
                  <a:schemeClr val="tx1"/>
                </a:solidFill>
                <a:effectLst/>
                <a:latin typeface="+mn-lt"/>
                <a:ea typeface="+mn-ea"/>
                <a:cs typeface="+mn-cs"/>
              </a:rPr>
              <a:t>aststorgos</a:t>
            </a:r>
            <a:r>
              <a:rPr lang="en-US" sz="1200" kern="1200" dirty="0" smtClean="0">
                <a:solidFill>
                  <a:schemeClr val="tx1"/>
                </a:solidFill>
                <a:effectLst/>
                <a:latin typeface="+mn-lt"/>
                <a:ea typeface="+mn-ea"/>
                <a:cs typeface="+mn-cs"/>
              </a:rPr>
              <a:t>. It </a:t>
            </a:r>
          </a:p>
          <a:p>
            <a:r>
              <a:rPr lang="en-US" sz="1200" kern="1200" dirty="0" smtClean="0">
                <a:solidFill>
                  <a:schemeClr val="tx1"/>
                </a:solidFill>
                <a:effectLst/>
                <a:latin typeface="+mn-lt"/>
                <a:ea typeface="+mn-ea"/>
                <a:cs typeface="+mn-cs"/>
              </a:rPr>
              <a:t>speaks of </a:t>
            </a:r>
            <a:r>
              <a:rPr lang="en-US" sz="1200" dirty="0" smtClean="0"/>
              <a:t>one who is </a:t>
            </a:r>
            <a:r>
              <a:rPr lang="en-US" sz="1200" b="0" dirty="0" smtClean="0"/>
              <a:t>lacking in good feelings for </a:t>
            </a:r>
          </a:p>
          <a:p>
            <a:r>
              <a:rPr lang="en-US" sz="1200" b="0" dirty="0" smtClean="0"/>
              <a:t>others, thereby jeopardizing the maintenance of </a:t>
            </a:r>
          </a:p>
          <a:p>
            <a:r>
              <a:rPr lang="en-US" sz="1200" b="0" dirty="0" smtClean="0"/>
              <a:t>relationships (such as  political and familial) that</a:t>
            </a:r>
          </a:p>
          <a:p>
            <a:r>
              <a:rPr lang="en-US" sz="1200" b="0" dirty="0" smtClean="0"/>
              <a:t> are essential to a well-ordered society; </a:t>
            </a:r>
          </a:p>
          <a:p>
            <a:r>
              <a:rPr lang="en-US" sz="1200" b="0" i="1" dirty="0" smtClean="0"/>
              <a:t>hardhearted, unfeeling, without regard for others.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was a characteristic of many pagans of the </a:t>
            </a:r>
          </a:p>
          <a:p>
            <a:r>
              <a:rPr lang="en-US" sz="1200" kern="1200" dirty="0" smtClean="0">
                <a:solidFill>
                  <a:schemeClr val="tx1"/>
                </a:solidFill>
                <a:effectLst/>
                <a:latin typeface="+mn-lt"/>
                <a:ea typeface="+mn-ea"/>
                <a:cs typeface="+mn-cs"/>
              </a:rPr>
              <a:t>ancient world. Significantly, it is also prophesied </a:t>
            </a:r>
          </a:p>
          <a:p>
            <a:r>
              <a:rPr lang="en-US" sz="1200" kern="1200" dirty="0" smtClean="0">
                <a:solidFill>
                  <a:schemeClr val="tx1"/>
                </a:solidFill>
                <a:effectLst/>
                <a:latin typeface="+mn-lt"/>
                <a:ea typeface="+mn-ea"/>
                <a:cs typeface="+mn-cs"/>
              </a:rPr>
              <a:t>to be a characteristic of the humanistic pagans of </a:t>
            </a:r>
          </a:p>
          <a:p>
            <a:r>
              <a:rPr lang="en-US" sz="1200" kern="1200" dirty="0" smtClean="0">
                <a:solidFill>
                  <a:schemeClr val="tx1"/>
                </a:solidFill>
                <a:effectLst/>
                <a:latin typeface="+mn-lt"/>
                <a:ea typeface="+mn-ea"/>
                <a:cs typeface="+mn-cs"/>
              </a:rPr>
              <a:t>the end-times. "In the last days . . . men shall be </a:t>
            </a:r>
          </a:p>
          <a:p>
            <a:r>
              <a:rPr lang="en-US" sz="1200" kern="1200" dirty="0" smtClean="0">
                <a:solidFill>
                  <a:schemeClr val="tx1"/>
                </a:solidFill>
                <a:effectLst/>
                <a:latin typeface="+mn-lt"/>
                <a:ea typeface="+mn-ea"/>
                <a:cs typeface="+mn-cs"/>
              </a:rPr>
              <a:t>. . . without natural affection" (</a:t>
            </a:r>
            <a:r>
              <a:rPr lang="en-US" sz="1200" u="none" strike="noStrike" kern="1200" dirty="0" smtClean="0">
                <a:solidFill>
                  <a:schemeClr val="tx1"/>
                </a:solidFill>
                <a:effectLst/>
                <a:latin typeface="+mn-lt"/>
                <a:ea typeface="+mn-ea"/>
                <a:cs typeface="+mn-cs"/>
                <a:hlinkClick r:id="rId3"/>
              </a:rPr>
              <a:t>2 Timothy 3:1-3</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word </a:t>
            </a:r>
            <a:r>
              <a:rPr lang="en-US" sz="1200" i="1" kern="1200" dirty="0" err="1" smtClean="0">
                <a:solidFill>
                  <a:schemeClr val="tx1"/>
                </a:solidFill>
                <a:effectLst/>
                <a:latin typeface="+mn-lt"/>
                <a:ea typeface="+mn-ea"/>
                <a:cs typeface="+mn-cs"/>
              </a:rPr>
              <a:t>stergeo</a:t>
            </a:r>
            <a:r>
              <a:rPr lang="en-US" sz="1200" kern="1200" dirty="0" smtClean="0">
                <a:solidFill>
                  <a:schemeClr val="tx1"/>
                </a:solidFill>
                <a:effectLst/>
                <a:latin typeface="+mn-lt"/>
                <a:ea typeface="+mn-ea"/>
                <a:cs typeface="+mn-cs"/>
              </a:rPr>
              <a:t> ("natural affection") is one of </a:t>
            </a:r>
          </a:p>
          <a:p>
            <a:r>
              <a:rPr lang="en-US" sz="1200" kern="1200" dirty="0" smtClean="0">
                <a:solidFill>
                  <a:schemeClr val="tx1"/>
                </a:solidFill>
                <a:effectLst/>
                <a:latin typeface="+mn-lt"/>
                <a:ea typeface="+mn-ea"/>
                <a:cs typeface="+mn-cs"/>
              </a:rPr>
              <a:t>four Greek words for "love," but it is never used </a:t>
            </a:r>
          </a:p>
          <a:p>
            <a:r>
              <a:rPr lang="en-US" sz="1200" kern="1200" dirty="0" smtClean="0">
                <a:solidFill>
                  <a:schemeClr val="tx1"/>
                </a:solidFill>
                <a:effectLst/>
                <a:latin typeface="+mn-lt"/>
                <a:ea typeface="+mn-ea"/>
                <a:cs typeface="+mn-cs"/>
              </a:rPr>
              <a:t>at all in the New Testament. It refers to the </a:t>
            </a:r>
          </a:p>
          <a:p>
            <a:r>
              <a:rPr lang="en-US" sz="1200" kern="1200" dirty="0" smtClean="0">
                <a:solidFill>
                  <a:schemeClr val="tx1"/>
                </a:solidFill>
                <a:effectLst/>
                <a:latin typeface="+mn-lt"/>
                <a:ea typeface="+mn-ea"/>
                <a:cs typeface="+mn-cs"/>
              </a:rPr>
              <a:t>natural love that members of the same family </a:t>
            </a:r>
          </a:p>
          <a:p>
            <a:r>
              <a:rPr lang="en-US" sz="1200" kern="1200" dirty="0" smtClean="0">
                <a:solidFill>
                  <a:schemeClr val="tx1"/>
                </a:solidFill>
                <a:effectLst/>
                <a:latin typeface="+mn-lt"/>
                <a:ea typeface="+mn-ea"/>
                <a:cs typeface="+mn-cs"/>
              </a:rPr>
              <a:t>have for each other. It is such a common </a:t>
            </a:r>
          </a:p>
          <a:p>
            <a:r>
              <a:rPr lang="en-US" sz="1200" kern="1200" dirty="0" smtClean="0">
                <a:solidFill>
                  <a:schemeClr val="tx1"/>
                </a:solidFill>
                <a:effectLst/>
                <a:latin typeface="+mn-lt"/>
                <a:ea typeface="+mn-ea"/>
                <a:cs typeface="+mn-cs"/>
              </a:rPr>
              <a:t>characteristic of all peoples that there was </a:t>
            </a:r>
          </a:p>
          <a:p>
            <a:r>
              <a:rPr lang="en-US" sz="1200" kern="1200" dirty="0" smtClean="0">
                <a:solidFill>
                  <a:schemeClr val="tx1"/>
                </a:solidFill>
                <a:effectLst/>
                <a:latin typeface="+mn-lt"/>
                <a:ea typeface="+mn-ea"/>
                <a:cs typeface="+mn-cs"/>
              </a:rPr>
              <a:t>apparently no occasion to refer to it at all—</a:t>
            </a:r>
          </a:p>
          <a:p>
            <a:r>
              <a:rPr lang="en-US" sz="1200" i="1" kern="1200" dirty="0" smtClean="0">
                <a:solidFill>
                  <a:schemeClr val="tx1"/>
                </a:solidFill>
                <a:effectLst/>
                <a:latin typeface="+mn-lt"/>
                <a:ea typeface="+mn-ea"/>
                <a:cs typeface="+mn-cs"/>
              </a:rPr>
              <a:t>except</a:t>
            </a:r>
            <a:r>
              <a:rPr lang="en-US" sz="1200" kern="1200" dirty="0" smtClean="0">
                <a:solidFill>
                  <a:schemeClr val="tx1"/>
                </a:solidFill>
                <a:effectLst/>
                <a:latin typeface="+mn-lt"/>
                <a:ea typeface="+mn-ea"/>
                <a:cs typeface="+mn-cs"/>
              </a:rPr>
              <a:t> when it is not present, when people lose </a:t>
            </a:r>
          </a:p>
          <a:p>
            <a:r>
              <a:rPr lang="en-US" sz="1200" kern="1200" dirty="0" smtClean="0">
                <a:solidFill>
                  <a:schemeClr val="tx1"/>
                </a:solidFill>
                <a:effectLst/>
                <a:latin typeface="+mn-lt"/>
                <a:ea typeface="+mn-ea"/>
                <a:cs typeface="+mn-cs"/>
              </a:rPr>
              <a:t>their instinctive love for their own parents and </a:t>
            </a:r>
          </a:p>
          <a:p>
            <a:r>
              <a:rPr lang="en-US" sz="1200" kern="1200" dirty="0" smtClean="0">
                <a:solidFill>
                  <a:schemeClr val="tx1"/>
                </a:solidFill>
                <a:effectLst/>
                <a:latin typeface="+mn-lt"/>
                <a:ea typeface="+mn-ea"/>
                <a:cs typeface="+mn-cs"/>
              </a:rPr>
              <a:t>children, and thus are "</a:t>
            </a:r>
            <a:r>
              <a:rPr lang="en-US" sz="1200" i="1" kern="1200" dirty="0" smtClean="0">
                <a:solidFill>
                  <a:schemeClr val="tx1"/>
                </a:solidFill>
                <a:effectLst/>
                <a:latin typeface="+mn-lt"/>
                <a:ea typeface="+mn-ea"/>
                <a:cs typeface="+mn-cs"/>
              </a:rPr>
              <a:t>without</a:t>
            </a:r>
            <a:r>
              <a:rPr lang="en-US" sz="1200" kern="1200" dirty="0" smtClean="0">
                <a:solidFill>
                  <a:schemeClr val="tx1"/>
                </a:solidFill>
                <a:effectLst/>
                <a:latin typeface="+mn-lt"/>
                <a:ea typeface="+mn-ea"/>
                <a:cs typeface="+mn-cs"/>
              </a:rPr>
              <a:t> natural affection." </a:t>
            </a:r>
          </a:p>
          <a:p>
            <a:r>
              <a:rPr lang="en-US" sz="1200" kern="1200" dirty="0" smtClean="0">
                <a:solidFill>
                  <a:schemeClr val="tx1"/>
                </a:solidFill>
                <a:effectLst/>
                <a:latin typeface="+mn-lt"/>
                <a:ea typeface="+mn-ea"/>
                <a:cs typeface="+mn-cs"/>
              </a:rPr>
              <a:t>One thinks of the widespread abortion of these </a:t>
            </a:r>
          </a:p>
          <a:p>
            <a:r>
              <a:rPr lang="en-US" sz="1200" kern="1200" dirty="0" smtClean="0">
                <a:solidFill>
                  <a:schemeClr val="tx1"/>
                </a:solidFill>
                <a:effectLst/>
                <a:latin typeface="+mn-lt"/>
                <a:ea typeface="+mn-ea"/>
                <a:cs typeface="+mn-cs"/>
              </a:rPr>
              <a:t>last days, as well as the modern breakdown of </a:t>
            </a:r>
          </a:p>
          <a:p>
            <a:r>
              <a:rPr lang="en-US" sz="1200" kern="1200" dirty="0" smtClean="0">
                <a:solidFill>
                  <a:schemeClr val="tx1"/>
                </a:solidFill>
                <a:effectLst/>
                <a:latin typeface="+mn-lt"/>
                <a:ea typeface="+mn-ea"/>
                <a:cs typeface="+mn-cs"/>
              </a:rPr>
              <a:t>the family in general.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Another Greek word for "love" is </a:t>
            </a:r>
            <a:r>
              <a:rPr lang="en-US" sz="1200" i="1" kern="1200" dirty="0" err="1" smtClean="0">
                <a:solidFill>
                  <a:schemeClr val="tx1"/>
                </a:solidFill>
                <a:effectLst/>
                <a:latin typeface="+mn-lt"/>
                <a:ea typeface="+mn-ea"/>
                <a:cs typeface="+mn-cs"/>
              </a:rPr>
              <a:t>eros</a:t>
            </a:r>
            <a:r>
              <a:rPr lang="en-US" sz="1200" kern="1200" dirty="0" smtClean="0">
                <a:solidFill>
                  <a:schemeClr val="tx1"/>
                </a:solidFill>
                <a:effectLst/>
                <a:latin typeface="+mn-lt"/>
                <a:ea typeface="+mn-ea"/>
                <a:cs typeface="+mn-cs"/>
              </a:rPr>
              <a:t>, referring to </a:t>
            </a:r>
          </a:p>
          <a:p>
            <a:r>
              <a:rPr lang="en-US" sz="1200" kern="1200" dirty="0" smtClean="0">
                <a:solidFill>
                  <a:schemeClr val="tx1"/>
                </a:solidFill>
                <a:effectLst/>
                <a:latin typeface="+mn-lt"/>
                <a:ea typeface="+mn-ea"/>
                <a:cs typeface="+mn-cs"/>
              </a:rPr>
              <a:t>romantic love, or passion. Like </a:t>
            </a:r>
            <a:r>
              <a:rPr lang="en-US" sz="1200" i="1" kern="1200" dirty="0" err="1" smtClean="0">
                <a:solidFill>
                  <a:schemeClr val="tx1"/>
                </a:solidFill>
                <a:effectLst/>
                <a:latin typeface="+mn-lt"/>
                <a:ea typeface="+mn-ea"/>
                <a:cs typeface="+mn-cs"/>
              </a:rPr>
              <a:t>stergeo</a:t>
            </a:r>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eros</a:t>
            </a:r>
            <a:r>
              <a:rPr lang="en-US" sz="1200" kern="1200" dirty="0" smtClean="0">
                <a:solidFill>
                  <a:schemeClr val="tx1"/>
                </a:solidFill>
                <a:effectLst/>
                <a:latin typeface="+mn-lt"/>
                <a:ea typeface="+mn-ea"/>
                <a:cs typeface="+mn-cs"/>
              </a:rPr>
              <a:t> also </a:t>
            </a:r>
          </a:p>
          <a:p>
            <a:r>
              <a:rPr lang="en-US" sz="1200" kern="1200" dirty="0" smtClean="0">
                <a:solidFill>
                  <a:schemeClr val="tx1"/>
                </a:solidFill>
                <a:effectLst/>
                <a:latin typeface="+mn-lt"/>
                <a:ea typeface="+mn-ea"/>
                <a:cs typeface="+mn-cs"/>
              </a:rPr>
              <a:t>is never used in the New Testament. The other </a:t>
            </a:r>
          </a:p>
          <a:p>
            <a:r>
              <a:rPr lang="en-US" sz="1200" kern="1200" dirty="0" smtClean="0">
                <a:solidFill>
                  <a:schemeClr val="tx1"/>
                </a:solidFill>
                <a:effectLst/>
                <a:latin typeface="+mn-lt"/>
                <a:ea typeface="+mn-ea"/>
                <a:cs typeface="+mn-cs"/>
              </a:rPr>
              <a:t>two words, however, are used frequently. </a:t>
            </a:r>
            <a:r>
              <a:rPr lang="en-US" sz="1200" i="1" kern="1200" dirty="0" err="1" smtClean="0">
                <a:solidFill>
                  <a:schemeClr val="tx1"/>
                </a:solidFill>
                <a:effectLst/>
                <a:latin typeface="+mn-lt"/>
                <a:ea typeface="+mn-ea"/>
                <a:cs typeface="+mn-cs"/>
              </a:rPr>
              <a:t>Phileo</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referring to "brotherly love," occurs over thirty </a:t>
            </a:r>
          </a:p>
          <a:p>
            <a:r>
              <a:rPr lang="en-US" sz="1200" kern="1200" dirty="0" smtClean="0">
                <a:solidFill>
                  <a:schemeClr val="tx1"/>
                </a:solidFill>
                <a:effectLst/>
                <a:latin typeface="+mn-lt"/>
                <a:ea typeface="+mn-ea"/>
                <a:cs typeface="+mn-cs"/>
              </a:rPr>
              <a:t>times. It indicates fondness, based on a </a:t>
            </a:r>
          </a:p>
          <a:p>
            <a:r>
              <a:rPr lang="en-US" sz="1200" kern="1200" dirty="0" smtClean="0">
                <a:solidFill>
                  <a:schemeClr val="tx1"/>
                </a:solidFill>
                <a:effectLst/>
                <a:latin typeface="+mn-lt"/>
                <a:ea typeface="+mn-ea"/>
                <a:cs typeface="+mn-cs"/>
              </a:rPr>
              <a:t>community of interest with the person or persons </a:t>
            </a:r>
          </a:p>
          <a:p>
            <a:r>
              <a:rPr lang="en-US" sz="1200" kern="1200" dirty="0" smtClean="0">
                <a:solidFill>
                  <a:schemeClr val="tx1"/>
                </a:solidFill>
                <a:effectLst/>
                <a:latin typeface="+mn-lt"/>
                <a:ea typeface="+mn-ea"/>
                <a:cs typeface="+mn-cs"/>
              </a:rPr>
              <a:t>so "loved."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fourth "love" word, of course, is </a:t>
            </a:r>
            <a:r>
              <a:rPr lang="en-US" sz="1200" i="1" kern="1200" dirty="0" smtClean="0">
                <a:solidFill>
                  <a:schemeClr val="tx1"/>
                </a:solidFill>
                <a:effectLst/>
                <a:latin typeface="+mn-lt"/>
                <a:ea typeface="+mn-ea"/>
                <a:cs typeface="+mn-cs"/>
              </a:rPr>
              <a:t>agape</a:t>
            </a:r>
            <a:r>
              <a:rPr lang="en-US" sz="1200" kern="1200" dirty="0" smtClean="0">
                <a:solidFill>
                  <a:schemeClr val="tx1"/>
                </a:solidFill>
                <a:effectLst/>
                <a:latin typeface="+mn-lt"/>
                <a:ea typeface="+mn-ea"/>
                <a:cs typeface="+mn-cs"/>
              </a:rPr>
              <a:t>, which </a:t>
            </a:r>
          </a:p>
          <a:p>
            <a:r>
              <a:rPr lang="en-US" sz="1200" kern="1200" dirty="0" smtClean="0">
                <a:solidFill>
                  <a:schemeClr val="tx1"/>
                </a:solidFill>
                <a:effectLst/>
                <a:latin typeface="+mn-lt"/>
                <a:ea typeface="+mn-ea"/>
                <a:cs typeface="+mn-cs"/>
              </a:rPr>
              <a:t>is used over 300 times. This is the type of love </a:t>
            </a:r>
          </a:p>
          <a:p>
            <a:r>
              <a:rPr lang="en-US" sz="1200" kern="1200" dirty="0" smtClean="0">
                <a:solidFill>
                  <a:schemeClr val="tx1"/>
                </a:solidFill>
                <a:effectLst/>
                <a:latin typeface="+mn-lt"/>
                <a:ea typeface="+mn-ea"/>
                <a:cs typeface="+mn-cs"/>
              </a:rPr>
              <a:t>called out of one's heart by the preciousness of </a:t>
            </a:r>
          </a:p>
          <a:p>
            <a:r>
              <a:rPr lang="en-US" sz="1200" kern="1200" dirty="0" smtClean="0">
                <a:solidFill>
                  <a:schemeClr val="tx1"/>
                </a:solidFill>
                <a:effectLst/>
                <a:latin typeface="+mn-lt"/>
                <a:ea typeface="+mn-ea"/>
                <a:cs typeface="+mn-cs"/>
              </a:rPr>
              <a:t>the object loved, the love that impels one to </a:t>
            </a:r>
          </a:p>
          <a:p>
            <a:r>
              <a:rPr lang="en-US" sz="1200" kern="1200" dirty="0" smtClean="0">
                <a:solidFill>
                  <a:schemeClr val="tx1"/>
                </a:solidFill>
                <a:effectLst/>
                <a:latin typeface="+mn-lt"/>
                <a:ea typeface="+mn-ea"/>
                <a:cs typeface="+mn-cs"/>
              </a:rPr>
              <a:t>sacrifice his own interests for the benefit of the </a:t>
            </a:r>
          </a:p>
          <a:p>
            <a:r>
              <a:rPr lang="en-US" sz="1200" kern="1200" dirty="0" smtClean="0">
                <a:solidFill>
                  <a:schemeClr val="tx1"/>
                </a:solidFill>
                <a:effectLst/>
                <a:latin typeface="+mn-lt"/>
                <a:ea typeface="+mn-ea"/>
                <a:cs typeface="+mn-cs"/>
              </a:rPr>
              <a:t>person loved. This is the love of Christ, who </a:t>
            </a:r>
          </a:p>
          <a:p>
            <a:r>
              <a:rPr lang="en-US" sz="1200" kern="1200" dirty="0" smtClean="0">
                <a:solidFill>
                  <a:schemeClr val="tx1"/>
                </a:solidFill>
                <a:effectLst/>
                <a:latin typeface="+mn-lt"/>
                <a:ea typeface="+mn-ea"/>
                <a:cs typeface="+mn-cs"/>
              </a:rPr>
              <a:t>"loved me, and gave himself for me" </a:t>
            </a:r>
          </a:p>
          <a:p>
            <a:r>
              <a:rPr lang="en-US" sz="1200" kern="1200" dirty="0" smtClean="0">
                <a:solidFill>
                  <a:schemeClr val="tx1"/>
                </a:solidFill>
                <a:effectLst/>
                <a:latin typeface="+mn-lt"/>
                <a:ea typeface="+mn-ea"/>
                <a:cs typeface="+mn-cs"/>
              </a:rPr>
              <a:t>(</a:t>
            </a:r>
            <a:r>
              <a:rPr lang="en-US" sz="1200" u="none" strike="noStrike" kern="1200" dirty="0" smtClean="0">
                <a:solidFill>
                  <a:schemeClr val="tx1"/>
                </a:solidFill>
                <a:effectLst/>
                <a:latin typeface="+mn-lt"/>
                <a:ea typeface="+mn-ea"/>
                <a:cs typeface="+mn-cs"/>
                <a:hlinkClick r:id="rId4"/>
              </a:rPr>
              <a:t>Galatians 2:20</a:t>
            </a:r>
            <a:r>
              <a:rPr lang="en-US" sz="1200" kern="1200" dirty="0" smtClean="0">
                <a:solidFill>
                  <a:schemeClr val="tx1"/>
                </a:solidFill>
                <a:effectLst/>
                <a:latin typeface="+mn-lt"/>
                <a:ea typeface="+mn-ea"/>
                <a:cs typeface="+mn-cs"/>
              </a:rPr>
              <a:t>). And this is the love generated </a:t>
            </a:r>
          </a:p>
          <a:p>
            <a:r>
              <a:rPr lang="en-US" sz="1200" kern="1200" dirty="0" smtClean="0">
                <a:solidFill>
                  <a:schemeClr val="tx1"/>
                </a:solidFill>
                <a:effectLst/>
                <a:latin typeface="+mn-lt"/>
                <a:ea typeface="+mn-ea"/>
                <a:cs typeface="+mn-cs"/>
              </a:rPr>
              <a:t>by the Holy Spirit in the believer for "the fruit </a:t>
            </a:r>
          </a:p>
          <a:p>
            <a:r>
              <a:rPr lang="en-US" sz="1200" kern="1200" dirty="0" smtClean="0">
                <a:solidFill>
                  <a:schemeClr val="tx1"/>
                </a:solidFill>
                <a:effectLst/>
                <a:latin typeface="+mn-lt"/>
                <a:ea typeface="+mn-ea"/>
                <a:cs typeface="+mn-cs"/>
              </a:rPr>
              <a:t>of the Spirit is love." (</a:t>
            </a:r>
            <a:r>
              <a:rPr lang="en-US" sz="1200" u="none" strike="noStrike" kern="1200" dirty="0" smtClean="0">
                <a:solidFill>
                  <a:schemeClr val="tx1"/>
                </a:solidFill>
                <a:effectLst/>
                <a:latin typeface="+mn-lt"/>
                <a:ea typeface="+mn-ea"/>
                <a:cs typeface="+mn-cs"/>
                <a:hlinkClick r:id="rId5"/>
              </a:rPr>
              <a:t>Galatians 5:22</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ICR</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modified by MDJ].</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64219739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a:t>
            </a:r>
            <a:r>
              <a:rPr lang="en-US" baseline="0" dirty="0" smtClean="0"/>
              <a:t> ask, “Why can’t a person sin just a little bit.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Why can’t God simply overlook our little sins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accept us the way we 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dirty="0" smtClean="0"/>
              <a:t>The problem with just dipping into sin is that sin </a:t>
            </a:r>
          </a:p>
          <a:p>
            <a:r>
              <a:rPr lang="en-US" sz="1200" dirty="0" smtClean="0"/>
              <a:t>never stops at that point. The problem with </a:t>
            </a:r>
          </a:p>
          <a:p>
            <a:r>
              <a:rPr lang="en-US" sz="1200" dirty="0" smtClean="0"/>
              <a:t>sinning “just a little bit” </a:t>
            </a:r>
            <a:r>
              <a:rPr lang="en-US" sz="1200" kern="1200" dirty="0" smtClean="0">
                <a:solidFill>
                  <a:schemeClr val="tx1"/>
                </a:solidFill>
                <a:latin typeface="+mn-lt"/>
                <a:ea typeface="+mn-ea"/>
                <a:cs typeface="+mn-cs"/>
              </a:rPr>
              <a:t>is that each bit is </a:t>
            </a:r>
          </a:p>
          <a:p>
            <a:r>
              <a:rPr lang="en-US" sz="1200" kern="1200" dirty="0" smtClean="0">
                <a:solidFill>
                  <a:schemeClr val="tx1"/>
                </a:solidFill>
                <a:latin typeface="+mn-lt"/>
                <a:ea typeface="+mn-ea"/>
                <a:cs typeface="+mn-cs"/>
              </a:rPr>
              <a:t>followed by just a little bit more, until God has </a:t>
            </a:r>
          </a:p>
          <a:p>
            <a:r>
              <a:rPr lang="en-US" sz="1200" kern="1200" smtClean="0">
                <a:solidFill>
                  <a:schemeClr val="tx1"/>
                </a:solidFill>
                <a:latin typeface="+mn-lt"/>
                <a:ea typeface="+mn-ea"/>
                <a:cs typeface="+mn-cs"/>
              </a:rPr>
              <a:t>been </a:t>
            </a:r>
            <a:r>
              <a:rPr lang="en-US" sz="1200" kern="1200" dirty="0" smtClean="0">
                <a:solidFill>
                  <a:schemeClr val="tx1"/>
                </a:solidFill>
                <a:latin typeface="+mn-lt"/>
                <a:ea typeface="+mn-ea"/>
                <a:cs typeface="+mn-cs"/>
              </a:rPr>
              <a:t>banished from life’s horizons entirely </a:t>
            </a:r>
            <a:r>
              <a:rPr lang="en-US" sz="1200" kern="1200" smtClean="0">
                <a:solidFill>
                  <a:schemeClr val="tx1"/>
                </a:solidFill>
                <a:latin typeface="+mn-lt"/>
                <a:ea typeface="+mn-ea"/>
                <a:cs typeface="+mn-cs"/>
              </a:rPr>
              <a:t>and </a:t>
            </a:r>
          </a:p>
          <a:p>
            <a:r>
              <a:rPr lang="en-US" sz="1200" kern="1200" smtClean="0">
                <a:solidFill>
                  <a:schemeClr val="tx1"/>
                </a:solidFill>
                <a:latin typeface="+mn-lt"/>
                <a:ea typeface="+mn-ea"/>
                <a:cs typeface="+mn-cs"/>
              </a:rPr>
              <a:t>we </a:t>
            </a:r>
            <a:r>
              <a:rPr lang="en-US" sz="1200" kern="1200" dirty="0" smtClean="0">
                <a:solidFill>
                  <a:schemeClr val="tx1"/>
                </a:solidFill>
                <a:latin typeface="+mn-lt"/>
                <a:ea typeface="+mn-ea"/>
                <a:cs typeface="+mn-cs"/>
              </a:rPr>
              <a:t>have ruined everything.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[cf. </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148222814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axios</a:t>
            </a:r>
            <a:r>
              <a:rPr lang="en-US" dirty="0" smtClean="0"/>
              <a:t> means to be correspondingly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fitting or appropriate; </a:t>
            </a:r>
            <a:r>
              <a:rPr lang="en-US" i="1" dirty="0" smtClean="0"/>
              <a:t>to be fit for, to be worthy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of , or to be deserving of  </a:t>
            </a:r>
            <a:r>
              <a:rPr lang="en-US" i="0" dirty="0" smtClean="0"/>
              <a:t>something.</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191753671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10376663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often do we deceive ourselves when it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comes to thinking about what we deserve.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1" baseline="0" dirty="0" err="1" smtClean="0"/>
              <a:t>ILLUS</a:t>
            </a:r>
            <a:r>
              <a:rPr lang="en-US" b="1" baseline="0" dirty="0" smtClean="0"/>
              <a:t>:</a:t>
            </a:r>
            <a:r>
              <a:rPr lang="en-US" baseline="0" dirty="0" smtClean="0"/>
              <a:t> </a:t>
            </a:r>
            <a:r>
              <a:rPr lang="en-US" sz="1200" dirty="0" smtClean="0"/>
              <a:t>The newspaper cartoonist H. T. Webster </a:t>
            </a:r>
          </a:p>
          <a:p>
            <a:r>
              <a:rPr lang="en-US" sz="1200" dirty="0" smtClean="0"/>
              <a:t>once amused himself by sending telegrams to 20 </a:t>
            </a:r>
          </a:p>
          <a:p>
            <a:r>
              <a:rPr lang="en-US" sz="1200" dirty="0" smtClean="0"/>
              <a:t>of his acquaintances whom he selected at </a:t>
            </a:r>
          </a:p>
          <a:p>
            <a:r>
              <a:rPr lang="en-US" sz="1200" dirty="0" smtClean="0"/>
              <a:t>random. </a:t>
            </a:r>
          </a:p>
          <a:p>
            <a:endParaRPr lang="en-US" sz="1200" dirty="0" smtClean="0"/>
          </a:p>
          <a:p>
            <a:r>
              <a:rPr lang="en-US" sz="1200" dirty="0" smtClean="0"/>
              <a:t>Each message contained just one word: </a:t>
            </a:r>
          </a:p>
          <a:p>
            <a:r>
              <a:rPr lang="en-US" sz="1200" dirty="0" smtClean="0"/>
              <a:t>“Congratulations!” As far as Webster knew, not </a:t>
            </a:r>
          </a:p>
          <a:p>
            <a:r>
              <a:rPr lang="en-US" sz="1200" dirty="0" smtClean="0"/>
              <a:t>one of his friends had done anything special for </a:t>
            </a:r>
          </a:p>
          <a:p>
            <a:r>
              <a:rPr lang="en-US" sz="1200" dirty="0" smtClean="0"/>
              <a:t>which to be complimented. Yet each person was </a:t>
            </a:r>
          </a:p>
          <a:p>
            <a:r>
              <a:rPr lang="en-US" sz="1200" dirty="0" smtClean="0"/>
              <a:t>so flattered that he immediately wrote him a </a:t>
            </a:r>
          </a:p>
          <a:p>
            <a:r>
              <a:rPr lang="en-US" sz="1200" dirty="0" smtClean="0"/>
              <a:t>letter of thanks. All had assumed they had done </a:t>
            </a:r>
          </a:p>
          <a:p>
            <a:r>
              <a:rPr lang="en-US" sz="1200" dirty="0" smtClean="0"/>
              <a:t>something worthy of a congratulatory telegram!</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[7700 Illustrations, #4821].</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33205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9.xml"/><Relationship Id="rId1" Type="http://schemas.openxmlformats.org/officeDocument/2006/relationships/slideLayout" Target="../slideLayouts/slideLayout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1:18-32</a:t>
            </a:r>
            <a:r>
              <a:rPr lang="en-US" sz="3600" dirty="0" smtClean="0"/>
              <a:t/>
            </a:r>
            <a:br>
              <a:rPr lang="en-US" sz="3600" dirty="0" smtClean="0"/>
            </a:br>
            <a:r>
              <a:rPr lang="en-US" sz="3600" dirty="0" smtClean="0"/>
              <a:t>---</a:t>
            </a:r>
            <a:br>
              <a:rPr lang="en-US" sz="3600" dirty="0" smtClean="0"/>
            </a:br>
            <a:r>
              <a:rPr lang="en-US" sz="3600" dirty="0" smtClean="0"/>
              <a:t>God’s Wrath Against Mankind</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lstStyle/>
          <a:p>
            <a:pPr marL="0" indent="0">
              <a:buNone/>
            </a:pPr>
            <a:r>
              <a:rPr lang="en-US" baseline="30000" dirty="0"/>
              <a:t>32</a:t>
            </a:r>
            <a:r>
              <a:rPr lang="en-US" dirty="0"/>
              <a:t> Although they know God's righteous decree that those who do such things deserve death, they not only continue to do these very things but also approve of those who practice them. </a:t>
            </a:r>
          </a:p>
          <a:p>
            <a:pPr marL="0" indent="0">
              <a:buNone/>
            </a:pPr>
            <a:endParaRPr lang="en-US" dirty="0"/>
          </a:p>
        </p:txBody>
      </p:sp>
    </p:spTree>
    <p:extLst>
      <p:ext uri="{BB962C8B-B14F-4D97-AF65-F5344CB8AC3E}">
        <p14:creationId xmlns:p14="http://schemas.microsoft.com/office/powerpoint/2010/main" val="397135051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6:21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 </a:t>
            </a:r>
            <a:r>
              <a:rPr lang="en-US" dirty="0"/>
              <a:t>What benefit did you reap at that time from the things you are now ashamed of? Those things result in </a:t>
            </a:r>
            <a:r>
              <a:rPr lang="en-US" b="1" dirty="0">
                <a:solidFill>
                  <a:schemeClr val="accent6">
                    <a:lumMod val="75000"/>
                  </a:schemeClr>
                </a:solidFill>
              </a:rPr>
              <a:t>death!</a:t>
            </a:r>
          </a:p>
          <a:p>
            <a:pPr marL="0" indent="0">
              <a:buNone/>
            </a:pPr>
            <a:endParaRPr lang="en-US" dirty="0"/>
          </a:p>
        </p:txBody>
      </p:sp>
    </p:spTree>
    <p:extLst>
      <p:ext uri="{BB962C8B-B14F-4D97-AF65-F5344CB8AC3E}">
        <p14:creationId xmlns:p14="http://schemas.microsoft.com/office/powerpoint/2010/main" val="139385382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Corinthians 6:9-11</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aseline="30000" dirty="0" smtClean="0"/>
              <a:t>9 </a:t>
            </a:r>
            <a:r>
              <a:rPr lang="en-US" dirty="0"/>
              <a:t>Do you not know that the wicked will not inherit the kingdom of God? Do not be deceived: Neither the sexually immoral nor idolaters nor adulterers nor male prostitutes nor homosexual offenders </a:t>
            </a:r>
            <a:r>
              <a:rPr lang="en-US" baseline="30000" dirty="0"/>
              <a:t>10 </a:t>
            </a:r>
            <a:r>
              <a:rPr lang="en-US" dirty="0"/>
              <a:t>nor thieves nor the greedy nor drunkards nor slanderers nor swindlers will inherit the kingdom of God. </a:t>
            </a:r>
            <a:r>
              <a:rPr lang="en-US" baseline="30000" dirty="0"/>
              <a:t>11 </a:t>
            </a:r>
            <a:r>
              <a:rPr lang="en-US" dirty="0"/>
              <a:t>And that is what some of you were. </a:t>
            </a:r>
            <a:r>
              <a:rPr lang="en-US" b="1" dirty="0">
                <a:solidFill>
                  <a:srgbClr val="C00000"/>
                </a:solidFill>
              </a:rPr>
              <a:t>But you were washed, you were sanctified, you were justified in the name of the Lord Jesus Christ and by the Spirit of our God.</a:t>
            </a:r>
            <a:r>
              <a:rPr lang="en-US" dirty="0">
                <a:solidFill>
                  <a:srgbClr val="C00000"/>
                </a:solidFill>
              </a:rPr>
              <a:t> </a:t>
            </a:r>
          </a:p>
          <a:p>
            <a:pPr marL="0" indent="0">
              <a:buNone/>
            </a:pPr>
            <a:endParaRPr lang="en-US" dirty="0"/>
          </a:p>
        </p:txBody>
      </p:sp>
    </p:spTree>
    <p:extLst>
      <p:ext uri="{BB962C8B-B14F-4D97-AF65-F5344CB8AC3E}">
        <p14:creationId xmlns:p14="http://schemas.microsoft.com/office/powerpoint/2010/main" val="84018540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COUNTER-POINT:</a:t>
            </a:r>
            <a:r>
              <a:rPr lang="en-US" dirty="0" smtClean="0"/>
              <a:t> Isaiah 53:5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1" baseline="30000" dirty="0" smtClean="0">
                <a:solidFill>
                  <a:srgbClr val="C00000"/>
                </a:solidFill>
              </a:rPr>
              <a:t>5</a:t>
            </a:r>
            <a:r>
              <a:rPr lang="en-US" b="1" dirty="0" smtClean="0">
                <a:solidFill>
                  <a:srgbClr val="C00000"/>
                </a:solidFill>
              </a:rPr>
              <a:t> But </a:t>
            </a:r>
            <a:r>
              <a:rPr lang="en-US" b="1" dirty="0">
                <a:solidFill>
                  <a:srgbClr val="C00000"/>
                </a:solidFill>
              </a:rPr>
              <a:t>he was pierced for our transgressions, </a:t>
            </a:r>
            <a:r>
              <a:rPr lang="en-US" b="1" dirty="0" smtClean="0">
                <a:solidFill>
                  <a:srgbClr val="C00000"/>
                </a:solidFill>
              </a:rPr>
              <a:t>he </a:t>
            </a:r>
            <a:r>
              <a:rPr lang="en-US" b="1" dirty="0">
                <a:solidFill>
                  <a:srgbClr val="C00000"/>
                </a:solidFill>
              </a:rPr>
              <a:t>was crushed for our iniquities; </a:t>
            </a:r>
            <a:r>
              <a:rPr lang="en-US" b="1" dirty="0" smtClean="0">
                <a:solidFill>
                  <a:srgbClr val="C00000"/>
                </a:solidFill>
              </a:rPr>
              <a:t>the </a:t>
            </a:r>
            <a:r>
              <a:rPr lang="en-US" b="1" dirty="0">
                <a:solidFill>
                  <a:srgbClr val="C00000"/>
                </a:solidFill>
              </a:rPr>
              <a:t>punishment that brought us peace was upon him, </a:t>
            </a:r>
            <a:r>
              <a:rPr lang="en-US" b="1" dirty="0" smtClean="0">
                <a:solidFill>
                  <a:srgbClr val="C00000"/>
                </a:solidFill>
              </a:rPr>
              <a:t>and </a:t>
            </a:r>
            <a:r>
              <a:rPr lang="en-US" b="1" dirty="0">
                <a:solidFill>
                  <a:srgbClr val="C00000"/>
                </a:solidFill>
              </a:rPr>
              <a:t>by his wounds we are healed. </a:t>
            </a:r>
          </a:p>
          <a:p>
            <a:pPr marL="0" indent="0">
              <a:buNone/>
            </a:pPr>
            <a:endParaRPr lang="en-US" dirty="0"/>
          </a:p>
        </p:txBody>
      </p:sp>
    </p:spTree>
    <p:extLst>
      <p:ext uri="{BB962C8B-B14F-4D97-AF65-F5344CB8AC3E}">
        <p14:creationId xmlns:p14="http://schemas.microsoft.com/office/powerpoint/2010/main" val="176003153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COUNTER-POINT:</a:t>
            </a:r>
            <a:r>
              <a:rPr lang="en-US" dirty="0" smtClean="0"/>
              <a:t> Romans 8:1-2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1" baseline="30000" dirty="0" smtClean="0">
                <a:solidFill>
                  <a:srgbClr val="C00000"/>
                </a:solidFill>
              </a:rPr>
              <a:t>1</a:t>
            </a:r>
            <a:r>
              <a:rPr lang="en-US" b="1" dirty="0" smtClean="0">
                <a:solidFill>
                  <a:srgbClr val="C00000"/>
                </a:solidFill>
              </a:rPr>
              <a:t> Therefore</a:t>
            </a:r>
            <a:r>
              <a:rPr lang="en-US" b="1" dirty="0">
                <a:solidFill>
                  <a:srgbClr val="C00000"/>
                </a:solidFill>
              </a:rPr>
              <a:t>, there is now no condemnation for those who are in Christ Jesus, </a:t>
            </a:r>
            <a:r>
              <a:rPr lang="en-US" b="1" baseline="30000" dirty="0">
                <a:solidFill>
                  <a:srgbClr val="C00000"/>
                </a:solidFill>
              </a:rPr>
              <a:t>2 </a:t>
            </a:r>
            <a:r>
              <a:rPr lang="en-US" b="1" dirty="0">
                <a:solidFill>
                  <a:srgbClr val="C00000"/>
                </a:solidFill>
              </a:rPr>
              <a:t>because through Christ Jesus the law of the Spirit of life set me free from the law of sin and death.</a:t>
            </a:r>
          </a:p>
          <a:p>
            <a:pPr marL="0" indent="0">
              <a:buNone/>
            </a:pPr>
            <a:endParaRPr lang="en-US" dirty="0"/>
          </a:p>
        </p:txBody>
      </p:sp>
    </p:spTree>
    <p:extLst>
      <p:ext uri="{BB962C8B-B14F-4D97-AF65-F5344CB8AC3E}">
        <p14:creationId xmlns:p14="http://schemas.microsoft.com/office/powerpoint/2010/main" val="249695442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COUNTER-POINT:</a:t>
            </a:r>
            <a:r>
              <a:rPr lang="en-US" dirty="0" smtClean="0"/>
              <a:t> Romans 8:37-39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1" baseline="30000" dirty="0" smtClean="0">
                <a:solidFill>
                  <a:srgbClr val="C00000"/>
                </a:solidFill>
              </a:rPr>
              <a:t>37 </a:t>
            </a:r>
            <a:r>
              <a:rPr lang="en-US" b="1" dirty="0">
                <a:solidFill>
                  <a:srgbClr val="C00000"/>
                </a:solidFill>
              </a:rPr>
              <a:t>No, in all these things we are more than conquerors through him who loved us. </a:t>
            </a:r>
            <a:r>
              <a:rPr lang="en-US" b="1" baseline="30000" dirty="0">
                <a:solidFill>
                  <a:srgbClr val="C00000"/>
                </a:solidFill>
              </a:rPr>
              <a:t>38 </a:t>
            </a:r>
            <a:r>
              <a:rPr lang="en-US" b="1" dirty="0">
                <a:solidFill>
                  <a:srgbClr val="C00000"/>
                </a:solidFill>
              </a:rPr>
              <a:t>For I am convinced that neither death nor life, neither angels nor demons, neither the present nor the future, nor any powers,</a:t>
            </a:r>
            <a:r>
              <a:rPr lang="en-US" b="1" baseline="30000" dirty="0">
                <a:solidFill>
                  <a:srgbClr val="C00000"/>
                </a:solidFill>
              </a:rPr>
              <a:t> 39 </a:t>
            </a:r>
            <a:r>
              <a:rPr lang="en-US" b="1" dirty="0">
                <a:solidFill>
                  <a:srgbClr val="C00000"/>
                </a:solidFill>
              </a:rPr>
              <a:t>neither height nor depth, nor anything else in all creation, will be able to separate us from the love of God that is in Christ Jesus our Lord. </a:t>
            </a:r>
          </a:p>
          <a:p>
            <a:pPr marL="0" indent="0">
              <a:buNone/>
            </a:pPr>
            <a:endParaRPr lang="en-US" dirty="0"/>
          </a:p>
        </p:txBody>
      </p:sp>
    </p:spTree>
    <p:extLst>
      <p:ext uri="{BB962C8B-B14F-4D97-AF65-F5344CB8AC3E}">
        <p14:creationId xmlns:p14="http://schemas.microsoft.com/office/powerpoint/2010/main" val="314870240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1:18-32</a:t>
            </a:r>
          </a:p>
        </p:txBody>
      </p:sp>
      <p:sp>
        <p:nvSpPr>
          <p:cNvPr id="3" name="Content Placeholder 2"/>
          <p:cNvSpPr>
            <a:spLocks noGrp="1"/>
          </p:cNvSpPr>
          <p:nvPr>
            <p:ph idx="1"/>
          </p:nvPr>
        </p:nvSpPr>
        <p:spPr/>
        <p:txBody>
          <a:bodyPr>
            <a:normAutofit/>
          </a:bodyPr>
          <a:lstStyle/>
          <a:p>
            <a:pPr marL="0" indent="0">
              <a:buNone/>
            </a:pPr>
            <a:r>
              <a:rPr lang="en-US" baseline="30000" dirty="0"/>
              <a:t>18</a:t>
            </a:r>
            <a:r>
              <a:rPr lang="en-US" dirty="0"/>
              <a:t> The wrath of God is being revealed from heaven against all the godlessness and wickedness of men who suppress the truth by their wickedness, </a:t>
            </a:r>
            <a:endParaRPr lang="en-US" dirty="0" smtClean="0"/>
          </a:p>
          <a:p>
            <a:pPr marL="0" indent="0">
              <a:buNone/>
            </a:pPr>
            <a:r>
              <a:rPr lang="en-US" baseline="30000" dirty="0" smtClean="0"/>
              <a:t>19</a:t>
            </a:r>
            <a:r>
              <a:rPr lang="en-US" dirty="0" smtClean="0"/>
              <a:t> </a:t>
            </a:r>
            <a:r>
              <a:rPr lang="en-US" dirty="0"/>
              <a:t>since what may be known about God is plain to them, because God has made it plain to them.</a:t>
            </a:r>
          </a:p>
        </p:txBody>
      </p:sp>
    </p:spTree>
    <p:extLst>
      <p:ext uri="{BB962C8B-B14F-4D97-AF65-F5344CB8AC3E}">
        <p14:creationId xmlns:p14="http://schemas.microsoft.com/office/powerpoint/2010/main" val="143666731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1:18-32</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20</a:t>
            </a:r>
            <a:r>
              <a:rPr lang="en-US" dirty="0"/>
              <a:t> For since the creation of the world God's invisible qualities--his eternal power and divine nature--have been clearly seen, being understood from what has been made, so that men are without excuse. </a:t>
            </a:r>
            <a:endParaRPr lang="en-US" dirty="0" smtClean="0"/>
          </a:p>
          <a:p>
            <a:pPr marL="0" indent="0">
              <a:buNone/>
            </a:pPr>
            <a:r>
              <a:rPr lang="en-US" baseline="30000" dirty="0"/>
              <a:t>21</a:t>
            </a:r>
            <a:r>
              <a:rPr lang="en-US" dirty="0"/>
              <a:t> For although they knew God, they neither glorified him as God nor gave thanks to him, but their thinking became futile and their foolish hearts were darkened.</a:t>
            </a:r>
          </a:p>
          <a:p>
            <a:endParaRPr lang="en-US" dirty="0" smtClean="0"/>
          </a:p>
          <a:p>
            <a:pPr marL="0" indent="0">
              <a:buNone/>
            </a:pPr>
            <a:endParaRPr lang="en-US" dirty="0"/>
          </a:p>
        </p:txBody>
      </p:sp>
    </p:spTree>
    <p:extLst>
      <p:ext uri="{BB962C8B-B14F-4D97-AF65-F5344CB8AC3E}">
        <p14:creationId xmlns:p14="http://schemas.microsoft.com/office/powerpoint/2010/main" val="386853278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1:18-32</a:t>
            </a:r>
          </a:p>
        </p:txBody>
      </p:sp>
      <p:sp>
        <p:nvSpPr>
          <p:cNvPr id="3" name="Content Placeholder 2"/>
          <p:cNvSpPr>
            <a:spLocks noGrp="1"/>
          </p:cNvSpPr>
          <p:nvPr>
            <p:ph idx="1"/>
          </p:nvPr>
        </p:nvSpPr>
        <p:spPr/>
        <p:txBody>
          <a:bodyPr/>
          <a:lstStyle/>
          <a:p>
            <a:pPr marL="0" indent="0">
              <a:buNone/>
            </a:pPr>
            <a:r>
              <a:rPr lang="en-US" baseline="30000" dirty="0"/>
              <a:t>22</a:t>
            </a:r>
            <a:r>
              <a:rPr lang="en-US" dirty="0"/>
              <a:t> Although they claimed to be wise, they became fools </a:t>
            </a:r>
            <a:endParaRPr lang="en-US" dirty="0" smtClean="0"/>
          </a:p>
          <a:p>
            <a:pPr marL="0" indent="0">
              <a:buNone/>
            </a:pPr>
            <a:r>
              <a:rPr lang="en-US" baseline="30000" dirty="0" smtClean="0"/>
              <a:t>23</a:t>
            </a:r>
            <a:r>
              <a:rPr lang="en-US" dirty="0" smtClean="0"/>
              <a:t> </a:t>
            </a:r>
            <a:r>
              <a:rPr lang="en-US" dirty="0"/>
              <a:t>and exchanged the glory of the immortal God for images made to look like mortal man and birds and animals and reptiles. </a:t>
            </a:r>
          </a:p>
        </p:txBody>
      </p:sp>
    </p:spTree>
    <p:extLst>
      <p:ext uri="{BB962C8B-B14F-4D97-AF65-F5344CB8AC3E}">
        <p14:creationId xmlns:p14="http://schemas.microsoft.com/office/powerpoint/2010/main" val="207701308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lstStyle/>
          <a:p>
            <a:pPr marL="0" indent="0">
              <a:buNone/>
            </a:pPr>
            <a:r>
              <a:rPr lang="en-US" baseline="30000" dirty="0"/>
              <a:t>24</a:t>
            </a:r>
            <a:r>
              <a:rPr lang="en-US" dirty="0"/>
              <a:t> Therefore God gave them over in the sinful desires of their hearts to sexual impurity for the degrading of their bodies with one another. </a:t>
            </a:r>
            <a:endParaRPr lang="en-US" dirty="0" smtClean="0"/>
          </a:p>
          <a:p>
            <a:pPr marL="0" indent="0">
              <a:buNone/>
            </a:pPr>
            <a:r>
              <a:rPr lang="en-US" baseline="30000" dirty="0" smtClean="0"/>
              <a:t>25</a:t>
            </a:r>
            <a:r>
              <a:rPr lang="en-US" dirty="0" smtClean="0"/>
              <a:t> </a:t>
            </a:r>
            <a:r>
              <a:rPr lang="en-US" dirty="0"/>
              <a:t>They exchanged the truth of God for a lie, and worshiped and served created things rather than the Creator--who is forever praised. Amen.</a:t>
            </a:r>
          </a:p>
        </p:txBody>
      </p:sp>
    </p:spTree>
    <p:extLst>
      <p:ext uri="{BB962C8B-B14F-4D97-AF65-F5344CB8AC3E}">
        <p14:creationId xmlns:p14="http://schemas.microsoft.com/office/powerpoint/2010/main" val="12842580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26</a:t>
            </a:r>
            <a:r>
              <a:rPr lang="en-US" dirty="0"/>
              <a:t> Because of this, God gave them over to shameful lusts. Even their women exchanged natural relations for unnatural ones. </a:t>
            </a:r>
            <a:endParaRPr lang="en-US" dirty="0" smtClean="0"/>
          </a:p>
          <a:p>
            <a:pPr marL="0" indent="0">
              <a:buNone/>
            </a:pPr>
            <a:r>
              <a:rPr lang="en-US" baseline="30000" dirty="0" smtClean="0"/>
              <a:t>27</a:t>
            </a:r>
            <a:r>
              <a:rPr lang="en-US" dirty="0" smtClean="0"/>
              <a:t> </a:t>
            </a:r>
            <a:r>
              <a:rPr lang="en-US" dirty="0"/>
              <a:t>In the same way the men also abandoned natural relations with women and were inflamed with lust for one another. Men committed indecent acts with other men, and received in themselves the due penalty for their perversion.</a:t>
            </a:r>
          </a:p>
        </p:txBody>
      </p:sp>
    </p:spTree>
    <p:extLst>
      <p:ext uri="{BB962C8B-B14F-4D97-AF65-F5344CB8AC3E}">
        <p14:creationId xmlns:p14="http://schemas.microsoft.com/office/powerpoint/2010/main" val="1297643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1:18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18</a:t>
            </a:r>
            <a:r>
              <a:rPr lang="en-US" dirty="0" smtClean="0"/>
              <a:t> </a:t>
            </a:r>
            <a:r>
              <a:rPr lang="en-US" dirty="0"/>
              <a:t>The wrath of God is being revealed from heaven against all the godlessness and wickedness of men who suppress the truth by their wickedness, </a:t>
            </a:r>
            <a:endParaRPr lang="en-US" dirty="0" smtClean="0"/>
          </a:p>
        </p:txBody>
      </p:sp>
    </p:spTree>
    <p:extLst>
      <p:ext uri="{BB962C8B-B14F-4D97-AF65-F5344CB8AC3E}">
        <p14:creationId xmlns:p14="http://schemas.microsoft.com/office/powerpoint/2010/main" val="338701077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lstStyle/>
          <a:p>
            <a:pPr marL="0" indent="0">
              <a:buNone/>
            </a:pPr>
            <a:r>
              <a:rPr lang="en-US" baseline="30000" dirty="0"/>
              <a:t>28</a:t>
            </a:r>
            <a:r>
              <a:rPr lang="en-US" dirty="0"/>
              <a:t> Furthermore, since they did not think it worthwhile to retain the knowledge of God, he gave them over to a depraved mind, to do what ought not to be done. </a:t>
            </a:r>
            <a:endParaRPr lang="en-US" dirty="0" smtClean="0"/>
          </a:p>
          <a:p>
            <a:pPr marL="0" indent="0">
              <a:buNone/>
            </a:pPr>
            <a:r>
              <a:rPr lang="en-US" baseline="30000" dirty="0" smtClean="0"/>
              <a:t>29</a:t>
            </a:r>
            <a:r>
              <a:rPr lang="en-US" dirty="0" smtClean="0"/>
              <a:t> </a:t>
            </a:r>
            <a:r>
              <a:rPr lang="en-US" dirty="0"/>
              <a:t>They have become filled with every kind of wickedness, evil, greed and depravity. They are full of envy, murder, strife, deceit and malice. They are gossips,</a:t>
            </a:r>
          </a:p>
        </p:txBody>
      </p:sp>
    </p:spTree>
    <p:extLst>
      <p:ext uri="{BB962C8B-B14F-4D97-AF65-F5344CB8AC3E}">
        <p14:creationId xmlns:p14="http://schemas.microsoft.com/office/powerpoint/2010/main" val="12426770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normAutofit/>
          </a:bodyPr>
          <a:lstStyle/>
          <a:p>
            <a:pPr marL="0" indent="0">
              <a:buNone/>
            </a:pPr>
            <a:r>
              <a:rPr lang="en-US" baseline="30000" dirty="0"/>
              <a:t>30</a:t>
            </a:r>
            <a:r>
              <a:rPr lang="en-US" dirty="0"/>
              <a:t> slanderers, God-haters, insolent, arrogant and boastful; they invent ways of doing evil; they disobey their parents; </a:t>
            </a:r>
            <a:endParaRPr lang="en-US" dirty="0" smtClean="0"/>
          </a:p>
          <a:p>
            <a:pPr marL="0" indent="0">
              <a:buNone/>
            </a:pPr>
            <a:r>
              <a:rPr lang="en-US" baseline="30000" dirty="0" smtClean="0"/>
              <a:t>31</a:t>
            </a:r>
            <a:r>
              <a:rPr lang="en-US" dirty="0" smtClean="0"/>
              <a:t> </a:t>
            </a:r>
            <a:r>
              <a:rPr lang="en-US" dirty="0"/>
              <a:t>they are senseless, faithless, heartless, </a:t>
            </a:r>
            <a:r>
              <a:rPr lang="en-US" dirty="0" smtClean="0"/>
              <a:t>ruthless</a:t>
            </a:r>
            <a:r>
              <a:rPr lang="en-US" dirty="0"/>
              <a:t>. </a:t>
            </a:r>
            <a:endParaRPr lang="en-US" dirty="0" smtClean="0"/>
          </a:p>
        </p:txBody>
      </p:sp>
    </p:spTree>
    <p:extLst>
      <p:ext uri="{BB962C8B-B14F-4D97-AF65-F5344CB8AC3E}">
        <p14:creationId xmlns:p14="http://schemas.microsoft.com/office/powerpoint/2010/main" val="182863602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lstStyle/>
          <a:p>
            <a:pPr marL="0" indent="0">
              <a:buNone/>
            </a:pPr>
            <a:r>
              <a:rPr lang="en-US" baseline="30000" dirty="0"/>
              <a:t>32</a:t>
            </a:r>
            <a:r>
              <a:rPr lang="en-US" dirty="0"/>
              <a:t> Although they know God's righteous decree that those who do such things deserve death, they not only continue to do these very things but also approve of those who practice them. </a:t>
            </a:r>
          </a:p>
          <a:p>
            <a:pPr marL="0" indent="0">
              <a:buNone/>
            </a:pPr>
            <a:endParaRPr lang="en-US" dirty="0"/>
          </a:p>
        </p:txBody>
      </p:sp>
    </p:spTree>
    <p:extLst>
      <p:ext uri="{BB962C8B-B14F-4D97-AF65-F5344CB8AC3E}">
        <p14:creationId xmlns:p14="http://schemas.microsoft.com/office/powerpoint/2010/main" val="3567915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1:18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dirty="0" smtClean="0"/>
              <a:t>ὀργή</a:t>
            </a:r>
            <a:endParaRPr lang="en-US" dirty="0" smtClean="0"/>
          </a:p>
          <a:p>
            <a:pPr marL="0" indent="0">
              <a:buNone/>
            </a:pPr>
            <a:r>
              <a:rPr lang="en-US" baseline="30000" dirty="0"/>
              <a:t>	</a:t>
            </a:r>
            <a:r>
              <a:rPr lang="en-US" baseline="30000" dirty="0" smtClean="0"/>
              <a:t>	</a:t>
            </a:r>
            <a:r>
              <a:rPr lang="en-US" dirty="0" smtClean="0"/>
              <a:t>(</a:t>
            </a:r>
            <a:r>
              <a:rPr lang="en-US" dirty="0" err="1" smtClean="0"/>
              <a:t>org</a:t>
            </a:r>
            <a:r>
              <a:rPr lang="en-US" dirty="0" err="1"/>
              <a:t>ē</a:t>
            </a:r>
            <a:r>
              <a:rPr lang="en-US" dirty="0" smtClean="0"/>
              <a:t>)</a:t>
            </a:r>
            <a:endParaRPr lang="en-US" baseline="30000" dirty="0"/>
          </a:p>
          <a:p>
            <a:pPr marL="0" indent="0">
              <a:buNone/>
            </a:pPr>
            <a:endParaRPr lang="en-US" baseline="30000" dirty="0" smtClean="0"/>
          </a:p>
          <a:p>
            <a:pPr marL="0" indent="0">
              <a:buNone/>
            </a:pPr>
            <a:r>
              <a:rPr lang="en-US" baseline="30000" dirty="0" smtClean="0"/>
              <a:t>18</a:t>
            </a:r>
            <a:r>
              <a:rPr lang="en-US" dirty="0" smtClean="0"/>
              <a:t> </a:t>
            </a:r>
            <a:r>
              <a:rPr lang="en-US" dirty="0"/>
              <a:t>The wrath of God is being revealed from heaven against all the godlessness and wickedness of men who suppress the truth by their wickedness, </a:t>
            </a:r>
            <a:endParaRPr lang="en-US" dirty="0" smtClean="0"/>
          </a:p>
        </p:txBody>
      </p:sp>
      <p:sp>
        <p:nvSpPr>
          <p:cNvPr id="4" name="Oval 3"/>
          <p:cNvSpPr/>
          <p:nvPr/>
        </p:nvSpPr>
        <p:spPr>
          <a:xfrm>
            <a:off x="1931350" y="2392822"/>
            <a:ext cx="1880075" cy="13502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89518" y="4050707"/>
            <a:ext cx="1059678"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119357" y="3545320"/>
            <a:ext cx="87324" cy="50538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182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3:36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ὀργή</a:t>
            </a:r>
            <a:endParaRPr lang="en-US" dirty="0"/>
          </a:p>
          <a:p>
            <a:pPr marL="0" indent="0">
              <a:buNone/>
            </a:pPr>
            <a:r>
              <a:rPr lang="en-US" baseline="30000" dirty="0"/>
              <a:t>		</a:t>
            </a:r>
            <a:r>
              <a:rPr lang="en-US" dirty="0"/>
              <a:t>(</a:t>
            </a:r>
            <a:r>
              <a:rPr lang="en-US" dirty="0" err="1"/>
              <a:t>orgē</a:t>
            </a:r>
            <a:r>
              <a:rPr lang="en-US" dirty="0"/>
              <a:t>)</a:t>
            </a:r>
            <a:endParaRPr lang="en-US" baseline="30000" dirty="0"/>
          </a:p>
          <a:p>
            <a:pPr marL="0" indent="0">
              <a:buNone/>
            </a:pPr>
            <a:endParaRPr lang="en-US" baseline="30000" dirty="0" smtClean="0"/>
          </a:p>
          <a:p>
            <a:pPr marL="0" indent="0">
              <a:buNone/>
            </a:pPr>
            <a:r>
              <a:rPr lang="en-US" baseline="30000" dirty="0" smtClean="0"/>
              <a:t>36 </a:t>
            </a:r>
            <a:r>
              <a:rPr lang="en-US" dirty="0"/>
              <a:t>Whoever believes in the Son has eternal life, but whoever rejects the Son will not see life, for God’s wrath remains on him.</a:t>
            </a:r>
          </a:p>
          <a:p>
            <a:pPr marL="0" indent="0">
              <a:buNone/>
            </a:pPr>
            <a:endParaRPr lang="en-US" dirty="0"/>
          </a:p>
        </p:txBody>
      </p:sp>
      <p:sp>
        <p:nvSpPr>
          <p:cNvPr id="4" name="Oval 3"/>
          <p:cNvSpPr/>
          <p:nvPr/>
        </p:nvSpPr>
        <p:spPr>
          <a:xfrm>
            <a:off x="1931350" y="2392822"/>
            <a:ext cx="1880075" cy="13502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25723" y="5039535"/>
            <a:ext cx="1059678"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055562" y="3743057"/>
            <a:ext cx="815826" cy="12964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822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n-US" baseline="30000" dirty="0"/>
              <a:t>		</a:t>
            </a:r>
            <a:r>
              <a:rPr lang="el-GR" dirty="0"/>
              <a:t>ὀργή</a:t>
            </a:r>
            <a:endParaRPr lang="en-US" dirty="0"/>
          </a:p>
          <a:p>
            <a:pPr marL="0" indent="0">
              <a:buNone/>
            </a:pPr>
            <a:r>
              <a:rPr lang="en-US" baseline="30000" dirty="0" smtClean="0"/>
              <a:t>			</a:t>
            </a:r>
            <a:r>
              <a:rPr lang="en-US" baseline="30000" dirty="0"/>
              <a:t>		</a:t>
            </a:r>
            <a:r>
              <a:rPr lang="en-US" dirty="0"/>
              <a:t>(</a:t>
            </a:r>
            <a:r>
              <a:rPr lang="en-US" dirty="0" err="1"/>
              <a:t>orgē</a:t>
            </a:r>
            <a:r>
              <a:rPr lang="en-US" dirty="0"/>
              <a:t>)</a:t>
            </a:r>
            <a:endParaRPr lang="en-US" baseline="30000" dirty="0"/>
          </a:p>
          <a:p>
            <a:pPr marL="0" indent="0">
              <a:buNone/>
            </a:pPr>
            <a:endParaRPr lang="en-US" baseline="30000" dirty="0" smtClean="0"/>
          </a:p>
          <a:p>
            <a:pPr marL="0" indent="0">
              <a:buNone/>
            </a:pPr>
            <a:r>
              <a:rPr lang="en-US" baseline="30000" dirty="0" smtClean="0"/>
              <a:t>5 </a:t>
            </a:r>
            <a:r>
              <a:rPr lang="en-US" dirty="0"/>
              <a:t>But because of your stubbornness and your unrepentant heart, you are storing up wrath against yourself for the day of God’s wrath, when his righteous judgment will be revealed.</a:t>
            </a:r>
          </a:p>
          <a:p>
            <a:pPr marL="0" indent="0">
              <a:buNone/>
            </a:pPr>
            <a:endParaRPr lang="en-US" dirty="0"/>
          </a:p>
        </p:txBody>
      </p:sp>
      <p:sp>
        <p:nvSpPr>
          <p:cNvPr id="4" name="Oval 3"/>
          <p:cNvSpPr/>
          <p:nvPr/>
        </p:nvSpPr>
        <p:spPr>
          <a:xfrm>
            <a:off x="4589490" y="2360924"/>
            <a:ext cx="1880075" cy="13502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12393" y="5039535"/>
            <a:ext cx="1059678"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845546" y="4543349"/>
            <a:ext cx="1059678"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4" idx="5"/>
          </p:cNvCxnSpPr>
          <p:nvPr/>
        </p:nvCxnSpPr>
        <p:spPr>
          <a:xfrm flipH="1" flipV="1">
            <a:off x="6194234" y="3513422"/>
            <a:ext cx="1181151" cy="1029927"/>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5015423" y="3710763"/>
            <a:ext cx="1491703" cy="1552353"/>
          </a:xfrm>
          <a:custGeom>
            <a:avLst/>
            <a:gdLst>
              <a:gd name="connsiteX0" fmla="*/ 1491703 w 1491703"/>
              <a:gd name="connsiteY0" fmla="*/ 1552353 h 1552353"/>
              <a:gd name="connsiteX1" fmla="*/ 45675 w 1491703"/>
              <a:gd name="connsiteY1" fmla="*/ 1222744 h 1552353"/>
              <a:gd name="connsiteX2" fmla="*/ 502875 w 1491703"/>
              <a:gd name="connsiteY2" fmla="*/ 0 h 1552353"/>
            </a:gdLst>
            <a:ahLst/>
            <a:cxnLst>
              <a:cxn ang="0">
                <a:pos x="connsiteX0" y="connsiteY0"/>
              </a:cxn>
              <a:cxn ang="0">
                <a:pos x="connsiteX1" y="connsiteY1"/>
              </a:cxn>
              <a:cxn ang="0">
                <a:pos x="connsiteX2" y="connsiteY2"/>
              </a:cxn>
            </a:cxnLst>
            <a:rect l="l" t="t" r="r" b="b"/>
            <a:pathLst>
              <a:path w="1491703" h="1552353">
                <a:moveTo>
                  <a:pt x="1491703" y="1552353"/>
                </a:moveTo>
                <a:cubicBezTo>
                  <a:pt x="851091" y="1516911"/>
                  <a:pt x="210480" y="1481469"/>
                  <a:pt x="45675" y="1222744"/>
                </a:cubicBezTo>
                <a:cubicBezTo>
                  <a:pt x="-119130" y="964019"/>
                  <a:pt x="191872" y="482009"/>
                  <a:pt x="50287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5347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1:18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ἀσέβεια</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asebeia</a:t>
            </a:r>
            <a:r>
              <a:rPr lang="en-US" sz="4800" baseline="30000" dirty="0" smtClean="0"/>
              <a:t>)</a:t>
            </a:r>
          </a:p>
          <a:p>
            <a:pPr marL="0" indent="0">
              <a:buNone/>
            </a:pPr>
            <a:endParaRPr lang="en-US" baseline="30000" dirty="0" smtClean="0"/>
          </a:p>
          <a:p>
            <a:pPr marL="0" indent="0">
              <a:buNone/>
            </a:pPr>
            <a:r>
              <a:rPr lang="en-US" baseline="30000" dirty="0" smtClean="0"/>
              <a:t>18</a:t>
            </a:r>
            <a:r>
              <a:rPr lang="en-US" dirty="0" smtClean="0"/>
              <a:t> </a:t>
            </a:r>
            <a:r>
              <a:rPr lang="en-US" dirty="0"/>
              <a:t>The wrath of God is being revealed from heaven against all the godlessness and wickedness of men who suppress the truth by their wickedness, </a:t>
            </a:r>
            <a:endParaRPr lang="en-US" dirty="0" smtClean="0"/>
          </a:p>
        </p:txBody>
      </p:sp>
      <p:sp>
        <p:nvSpPr>
          <p:cNvPr id="4" name="Oval 3"/>
          <p:cNvSpPr/>
          <p:nvPr/>
        </p:nvSpPr>
        <p:spPr>
          <a:xfrm>
            <a:off x="2922662" y="2102266"/>
            <a:ext cx="2144995" cy="15809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153256" y="4546363"/>
            <a:ext cx="2110811"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5"/>
          </p:cNvCxnSpPr>
          <p:nvPr/>
        </p:nvCxnSpPr>
        <p:spPr>
          <a:xfrm flipH="1" flipV="1">
            <a:off x="4753530" y="3451710"/>
            <a:ext cx="455132" cy="109465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2056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ἀσέβεια</a:t>
            </a:r>
            <a:endParaRPr lang="en-US" dirty="0"/>
          </a:p>
          <a:p>
            <a:pPr marL="0" indent="0">
              <a:buNone/>
            </a:pPr>
            <a:r>
              <a:rPr lang="en-US" dirty="0"/>
              <a:t>			(</a:t>
            </a:r>
            <a:r>
              <a:rPr lang="en-US" dirty="0" err="1"/>
              <a:t>asebeia</a:t>
            </a:r>
            <a:r>
              <a:rPr lang="en-US" dirty="0"/>
              <a:t>)</a:t>
            </a:r>
          </a:p>
          <a:p>
            <a:pPr marL="0" indent="0">
              <a:buNone/>
            </a:pPr>
            <a:endParaRPr lang="en-US" baseline="30000" dirty="0" smtClean="0"/>
          </a:p>
          <a:p>
            <a:pPr marL="0" indent="0">
              <a:buNone/>
            </a:pPr>
            <a:r>
              <a:rPr lang="en-US" baseline="30000" dirty="0" smtClean="0"/>
              <a:t>26 </a:t>
            </a:r>
            <a:r>
              <a:rPr lang="en-US" dirty="0"/>
              <a:t>And so all Israel will be saved, as it is written: </a:t>
            </a:r>
            <a:r>
              <a:rPr lang="en-US" dirty="0" smtClean="0"/>
              <a:t>“</a:t>
            </a:r>
            <a:r>
              <a:rPr lang="en-US" dirty="0"/>
              <a:t>The deliverer will come from Zion; </a:t>
            </a:r>
            <a:r>
              <a:rPr lang="en-US" dirty="0" smtClean="0"/>
              <a:t>he </a:t>
            </a:r>
            <a:r>
              <a:rPr lang="en-US" dirty="0"/>
              <a:t>will turn godlessness away from Jacob. </a:t>
            </a:r>
          </a:p>
          <a:p>
            <a:pPr marL="0" indent="0">
              <a:buNone/>
            </a:pPr>
            <a:endParaRPr lang="en-US" dirty="0"/>
          </a:p>
        </p:txBody>
      </p:sp>
      <p:sp>
        <p:nvSpPr>
          <p:cNvPr id="4" name="Oval 3"/>
          <p:cNvSpPr/>
          <p:nvPr/>
        </p:nvSpPr>
        <p:spPr>
          <a:xfrm>
            <a:off x="2943927" y="2272386"/>
            <a:ext cx="2144995" cy="15809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5935" y="4976037"/>
            <a:ext cx="2147777" cy="5635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509824" y="3621830"/>
            <a:ext cx="1748230" cy="13542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076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2:16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l-GR" dirty="0"/>
              <a:t>βέβηλος</a:t>
            </a:r>
            <a:r>
              <a:rPr lang="en-US" dirty="0"/>
              <a:t>			</a:t>
            </a:r>
            <a:r>
              <a:rPr lang="el-GR" dirty="0"/>
              <a:t>ἀσέβεια</a:t>
            </a:r>
            <a:endParaRPr lang="en-US" dirty="0"/>
          </a:p>
          <a:p>
            <a:pPr marL="0" indent="0">
              <a:buNone/>
            </a:pPr>
            <a:r>
              <a:rPr lang="en-US" dirty="0" smtClean="0"/>
              <a:t>	(</a:t>
            </a:r>
            <a:r>
              <a:rPr lang="en-US" dirty="0" err="1" smtClean="0"/>
              <a:t>beb</a:t>
            </a:r>
            <a:r>
              <a:rPr lang="en-US" dirty="0" err="1"/>
              <a:t>ē</a:t>
            </a:r>
            <a:r>
              <a:rPr lang="en-US" dirty="0" err="1" smtClean="0"/>
              <a:t>los</a:t>
            </a:r>
            <a:r>
              <a:rPr lang="en-US" dirty="0" smtClean="0"/>
              <a:t>)</a:t>
            </a:r>
            <a:r>
              <a:rPr lang="en-US" dirty="0"/>
              <a:t>			(</a:t>
            </a:r>
            <a:r>
              <a:rPr lang="en-US" dirty="0" err="1"/>
              <a:t>asebeia</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t>Avoid godless chatter, because those who indulge in it will become more and more ungodly.</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2689" y="2116950"/>
            <a:ext cx="2170113"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089" y="2138216"/>
            <a:ext cx="2170113"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860698" y="4508205"/>
            <a:ext cx="1339702" cy="5209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4" idx="0"/>
            <a:endCxn id="1027" idx="2"/>
          </p:cNvCxnSpPr>
          <p:nvPr/>
        </p:nvCxnSpPr>
        <p:spPr>
          <a:xfrm flipH="1" flipV="1">
            <a:off x="2200146" y="3741591"/>
            <a:ext cx="330403" cy="766614"/>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457200" y="5401340"/>
            <a:ext cx="1562986" cy="4997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11" idx="3"/>
          </p:cNvCxnSpPr>
          <p:nvPr/>
        </p:nvCxnSpPr>
        <p:spPr>
          <a:xfrm flipV="1">
            <a:off x="2020186" y="3732028"/>
            <a:ext cx="3848986" cy="191917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245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1:18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dirty="0" smtClean="0"/>
              <a:t>ἀδικία</a:t>
            </a:r>
            <a:endParaRPr lang="en-US" dirty="0" smtClean="0"/>
          </a:p>
          <a:p>
            <a:pPr marL="0" indent="0">
              <a:buNone/>
            </a:pPr>
            <a:r>
              <a:rPr lang="en-US" baseline="30000" dirty="0"/>
              <a:t>	</a:t>
            </a:r>
            <a:r>
              <a:rPr lang="en-US" baseline="30000" dirty="0" smtClean="0"/>
              <a:t>	</a:t>
            </a:r>
            <a:r>
              <a:rPr lang="en-US" dirty="0" smtClean="0"/>
              <a:t>(</a:t>
            </a:r>
            <a:r>
              <a:rPr lang="en-US" dirty="0" err="1" smtClean="0"/>
              <a:t>adikia</a:t>
            </a:r>
            <a:r>
              <a:rPr lang="en-US" dirty="0" smtClean="0"/>
              <a:t>)</a:t>
            </a:r>
            <a:endParaRPr lang="en-US" baseline="30000" dirty="0"/>
          </a:p>
          <a:p>
            <a:pPr marL="0" indent="0">
              <a:buNone/>
            </a:pPr>
            <a:endParaRPr lang="en-US" baseline="30000" dirty="0" smtClean="0"/>
          </a:p>
          <a:p>
            <a:pPr marL="0" indent="0">
              <a:buNone/>
            </a:pPr>
            <a:r>
              <a:rPr lang="en-US" baseline="30000" dirty="0" smtClean="0"/>
              <a:t>18</a:t>
            </a:r>
            <a:r>
              <a:rPr lang="en-US" dirty="0" smtClean="0"/>
              <a:t> </a:t>
            </a:r>
            <a:r>
              <a:rPr lang="en-US" dirty="0"/>
              <a:t>The wrath of God is being revealed from heaven against all the godlessness and wickedness of men who suppress the truth by their wickedness, </a:t>
            </a:r>
            <a:endParaRPr lang="en-US" dirty="0" smtClean="0"/>
          </a:p>
        </p:txBody>
      </p:sp>
      <p:sp>
        <p:nvSpPr>
          <p:cNvPr id="4" name="Oval 3"/>
          <p:cNvSpPr/>
          <p:nvPr/>
        </p:nvSpPr>
        <p:spPr>
          <a:xfrm>
            <a:off x="1998921" y="2254102"/>
            <a:ext cx="1945758" cy="15204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8465" y="5007935"/>
            <a:ext cx="1998921" cy="4890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4" idx="3"/>
          </p:cNvCxnSpPr>
          <p:nvPr/>
        </p:nvCxnSpPr>
        <p:spPr>
          <a:xfrm flipV="1">
            <a:off x="1477926" y="3551892"/>
            <a:ext cx="805945" cy="14560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8182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n-US" baseline="30000" dirty="0"/>
              <a:t>		</a:t>
            </a:r>
            <a:r>
              <a:rPr lang="el-GR" dirty="0"/>
              <a:t>ἀδικία</a:t>
            </a:r>
            <a:endParaRPr lang="en-US" dirty="0"/>
          </a:p>
          <a:p>
            <a:pPr marL="0" indent="0">
              <a:buNone/>
            </a:pPr>
            <a:r>
              <a:rPr lang="en-US" baseline="30000" dirty="0" smtClean="0"/>
              <a:t>			</a:t>
            </a:r>
            <a:r>
              <a:rPr lang="en-US" baseline="30000" dirty="0"/>
              <a:t>		</a:t>
            </a:r>
            <a:r>
              <a:rPr lang="en-US" dirty="0"/>
              <a:t>(</a:t>
            </a:r>
            <a:r>
              <a:rPr lang="en-US" dirty="0" err="1"/>
              <a:t>adikia</a:t>
            </a:r>
            <a:r>
              <a:rPr lang="en-US" dirty="0"/>
              <a:t>)</a:t>
            </a:r>
            <a:endParaRPr lang="en-US" baseline="30000" dirty="0"/>
          </a:p>
          <a:p>
            <a:pPr marL="0" indent="0">
              <a:buNone/>
            </a:pPr>
            <a:endParaRPr lang="en-US" baseline="30000" dirty="0" smtClean="0"/>
          </a:p>
          <a:p>
            <a:pPr marL="0" indent="0">
              <a:buNone/>
            </a:pPr>
            <a:r>
              <a:rPr lang="en-US" baseline="30000" dirty="0" smtClean="0"/>
              <a:t>18 </a:t>
            </a:r>
            <a:r>
              <a:rPr lang="en-US" dirty="0"/>
              <a:t>(With the reward he got for his wickedness, Judas bought a field; there he fell headlong, his body burst open and all his intestines spilled out.</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5433" y="2285335"/>
            <a:ext cx="19685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3398" y="4022429"/>
            <a:ext cx="202406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051" idx="0"/>
          </p:cNvCxnSpPr>
          <p:nvPr/>
        </p:nvCxnSpPr>
        <p:spPr>
          <a:xfrm flipH="1" flipV="1">
            <a:off x="6443330" y="3561907"/>
            <a:ext cx="552100" cy="4605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66463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654961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2:10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n-US" baseline="30000" dirty="0" smtClean="0"/>
              <a:t>	</a:t>
            </a:r>
            <a:r>
              <a:rPr lang="el-GR" dirty="0" smtClean="0"/>
              <a:t>ἀδικία</a:t>
            </a:r>
            <a:endParaRPr lang="en-US" dirty="0"/>
          </a:p>
          <a:p>
            <a:pPr marL="0" indent="0">
              <a:buNone/>
            </a:pPr>
            <a:r>
              <a:rPr lang="en-US" baseline="30000" dirty="0"/>
              <a:t>		</a:t>
            </a:r>
            <a:r>
              <a:rPr lang="en-US" baseline="30000" dirty="0" smtClean="0"/>
              <a:t>	</a:t>
            </a:r>
            <a:r>
              <a:rPr lang="en-US" dirty="0" smtClean="0"/>
              <a:t>(</a:t>
            </a:r>
            <a:r>
              <a:rPr lang="en-US" dirty="0" err="1"/>
              <a:t>adikia</a:t>
            </a:r>
            <a:r>
              <a:rPr lang="en-US" dirty="0"/>
              <a:t>)</a:t>
            </a:r>
            <a:endParaRPr lang="en-US" baseline="30000" dirty="0"/>
          </a:p>
          <a:p>
            <a:pPr marL="0" indent="0">
              <a:buNone/>
            </a:pPr>
            <a:endParaRPr lang="en-US" baseline="30000" dirty="0" smtClean="0"/>
          </a:p>
          <a:p>
            <a:pPr marL="0" indent="0">
              <a:buNone/>
            </a:pPr>
            <a:r>
              <a:rPr lang="en-US" baseline="30000" dirty="0" smtClean="0"/>
              <a:t>10 </a:t>
            </a:r>
            <a:r>
              <a:rPr lang="en-US" dirty="0"/>
              <a:t>and in every sort of evil that deceives those who are perishing. They perish because they refused to love the truth and so be saved.</a:t>
            </a:r>
          </a:p>
          <a:p>
            <a:pPr marL="0" indent="0">
              <a:buNone/>
            </a:pPr>
            <a:endParaRPr lang="en-US" dirty="0"/>
          </a:p>
        </p:txBody>
      </p:sp>
      <p:sp>
        <p:nvSpPr>
          <p:cNvPr id="4" name="Oval 3"/>
          <p:cNvSpPr/>
          <p:nvPr/>
        </p:nvSpPr>
        <p:spPr>
          <a:xfrm>
            <a:off x="2923954" y="2275367"/>
            <a:ext cx="1945758" cy="15204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46699" y="4061637"/>
            <a:ext cx="659218" cy="4359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p:cNvCxnSpPr>
          <p:nvPr/>
        </p:nvCxnSpPr>
        <p:spPr>
          <a:xfrm flipH="1" flipV="1">
            <a:off x="4338084" y="3721395"/>
            <a:ext cx="138224" cy="3402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1240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1:18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κατέχω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katechō</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18</a:t>
            </a:r>
            <a:r>
              <a:rPr lang="en-US" dirty="0" smtClean="0"/>
              <a:t> </a:t>
            </a:r>
            <a:r>
              <a:rPr lang="en-US" dirty="0"/>
              <a:t>The wrath of God is being revealed from heaven against all the godlessness and wickedness of men who suppress the truth by their wickedness, </a:t>
            </a:r>
            <a:endParaRPr lang="en-US" dirty="0" smtClean="0"/>
          </a:p>
        </p:txBody>
      </p:sp>
      <p:sp>
        <p:nvSpPr>
          <p:cNvPr id="4" name="Oval 3"/>
          <p:cNvSpPr/>
          <p:nvPr/>
        </p:nvSpPr>
        <p:spPr>
          <a:xfrm>
            <a:off x="2948299" y="2170632"/>
            <a:ext cx="2196269" cy="14271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512179" y="5007835"/>
            <a:ext cx="1606609" cy="5725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4"/>
          </p:cNvCxnSpPr>
          <p:nvPr/>
        </p:nvCxnSpPr>
        <p:spPr>
          <a:xfrm flipH="1" flipV="1">
            <a:off x="4046434" y="3597780"/>
            <a:ext cx="1269050" cy="141005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5202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4:42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l-GR" dirty="0"/>
              <a:t>κατέχω</a:t>
            </a:r>
            <a:endParaRPr lang="en-US" dirty="0"/>
          </a:p>
          <a:p>
            <a:pPr marL="0" indent="0">
              <a:buNone/>
            </a:pPr>
            <a:r>
              <a:rPr lang="en-US" dirty="0" smtClean="0"/>
              <a:t>	</a:t>
            </a:r>
            <a:r>
              <a:rPr lang="en-US" dirty="0"/>
              <a:t>			(</a:t>
            </a:r>
            <a:r>
              <a:rPr lang="en-US" dirty="0" err="1"/>
              <a:t>katechō</a:t>
            </a:r>
            <a:r>
              <a:rPr lang="en-US" dirty="0"/>
              <a:t>)</a:t>
            </a:r>
          </a:p>
          <a:p>
            <a:pPr marL="0" indent="0">
              <a:buNone/>
            </a:pPr>
            <a:endParaRPr lang="en-US" baseline="30000" dirty="0" smtClean="0"/>
          </a:p>
          <a:p>
            <a:pPr marL="0" indent="0">
              <a:buNone/>
            </a:pPr>
            <a:r>
              <a:rPr lang="en-US" baseline="30000" dirty="0" smtClean="0"/>
              <a:t>42 </a:t>
            </a:r>
            <a:r>
              <a:rPr lang="en-US" dirty="0"/>
              <a:t>At daybreak Jesus went out to a solitary place. The people were looking for him and when they came to where he was, they tried to keep him from leaving them.</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0049" y="2384536"/>
            <a:ext cx="2219325"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31219" y="5039833"/>
            <a:ext cx="2190307" cy="4890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H="1" flipV="1">
            <a:off x="4869712" y="3835511"/>
            <a:ext cx="1456661" cy="12043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623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2:6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κατέχω</a:t>
            </a:r>
            <a:endParaRPr lang="en-US" dirty="0"/>
          </a:p>
          <a:p>
            <a:pPr marL="0" indent="0">
              <a:buNone/>
            </a:pPr>
            <a:r>
              <a:rPr lang="en-US" dirty="0"/>
              <a:t>			(</a:t>
            </a:r>
            <a:r>
              <a:rPr lang="en-US" dirty="0" err="1"/>
              <a:t>katechō</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6 </a:t>
            </a:r>
            <a:r>
              <a:rPr lang="en-US" dirty="0"/>
              <a:t>And now you know what is holding him back, so that he may be revealed at the proper time.</a:t>
            </a:r>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8180" y="2373904"/>
            <a:ext cx="2219325"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965944" y="4412512"/>
            <a:ext cx="4199861" cy="5103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4784651" y="3604437"/>
            <a:ext cx="1281224" cy="80807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283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5:9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Since we have now been justified by his blood, how much more shall we be saved from God’s </a:t>
            </a:r>
            <a:r>
              <a:rPr lang="en-US" b="1" dirty="0">
                <a:solidFill>
                  <a:schemeClr val="accent6">
                    <a:lumMod val="75000"/>
                  </a:schemeClr>
                </a:solidFill>
              </a:rPr>
              <a:t>wrath</a:t>
            </a:r>
            <a:r>
              <a:rPr lang="en-US" dirty="0"/>
              <a:t> through him</a:t>
            </a:r>
            <a:r>
              <a:rPr lang="en-US" dirty="0" smtClean="0"/>
              <a:t>!</a:t>
            </a:r>
            <a:endParaRPr lang="en-US" dirty="0"/>
          </a:p>
        </p:txBody>
      </p:sp>
    </p:spTree>
    <p:extLst>
      <p:ext uri="{BB962C8B-B14F-4D97-AF65-F5344CB8AC3E}">
        <p14:creationId xmlns:p14="http://schemas.microsoft.com/office/powerpoint/2010/main" val="11497058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3:19-21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19 </a:t>
            </a:r>
            <a:r>
              <a:rPr lang="en-US" dirty="0">
                <a:solidFill>
                  <a:srgbClr val="FF0000"/>
                </a:solidFill>
              </a:rPr>
              <a:t>This is the verdict: Light has come into the world, but men loved darkness instead of light because their deeds were </a:t>
            </a:r>
            <a:r>
              <a:rPr lang="en-US" b="1" dirty="0">
                <a:solidFill>
                  <a:schemeClr val="accent1">
                    <a:lumMod val="75000"/>
                  </a:schemeClr>
                </a:solidFill>
              </a:rPr>
              <a:t>evil</a:t>
            </a:r>
            <a:r>
              <a:rPr lang="en-US" dirty="0">
                <a:solidFill>
                  <a:srgbClr val="FF0000"/>
                </a:solidFill>
              </a:rPr>
              <a:t>.</a:t>
            </a:r>
            <a:r>
              <a:rPr lang="en-US" baseline="30000" dirty="0">
                <a:solidFill>
                  <a:srgbClr val="FF0000"/>
                </a:solidFill>
              </a:rPr>
              <a:t> </a:t>
            </a:r>
            <a:r>
              <a:rPr lang="en-US" baseline="30000" dirty="0"/>
              <a:t>20 </a:t>
            </a:r>
            <a:r>
              <a:rPr lang="en-US" dirty="0">
                <a:solidFill>
                  <a:srgbClr val="FF0000"/>
                </a:solidFill>
              </a:rPr>
              <a:t>Everyone who does </a:t>
            </a:r>
            <a:r>
              <a:rPr lang="en-US" b="1" dirty="0">
                <a:solidFill>
                  <a:schemeClr val="accent1">
                    <a:lumMod val="75000"/>
                  </a:schemeClr>
                </a:solidFill>
              </a:rPr>
              <a:t>evil</a:t>
            </a:r>
            <a:r>
              <a:rPr lang="en-US" dirty="0">
                <a:solidFill>
                  <a:srgbClr val="FF0000"/>
                </a:solidFill>
              </a:rPr>
              <a:t> hates the light, and will not come into the light for fear that his deeds will be exposed. </a:t>
            </a:r>
            <a:r>
              <a:rPr lang="en-US" baseline="30000" dirty="0"/>
              <a:t>21 </a:t>
            </a:r>
            <a:r>
              <a:rPr lang="en-US" dirty="0">
                <a:solidFill>
                  <a:srgbClr val="FF0000"/>
                </a:solidFill>
              </a:rPr>
              <a:t>But whoever lives by the truth comes into the light, so that it may be seen plainly that what he has done has been done through God</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25225886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19</a:t>
            </a:r>
            <a:r>
              <a:rPr lang="en-US" dirty="0" smtClean="0"/>
              <a:t> </a:t>
            </a:r>
            <a:r>
              <a:rPr lang="en-US" dirty="0"/>
              <a:t>since what may be known about God is plain to them, because God has made it plain to them.</a:t>
            </a:r>
          </a:p>
        </p:txBody>
      </p:sp>
    </p:spTree>
    <p:extLst>
      <p:ext uri="{BB962C8B-B14F-4D97-AF65-F5344CB8AC3E}">
        <p14:creationId xmlns:p14="http://schemas.microsoft.com/office/powerpoint/2010/main" val="14051279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γνωστός</a:t>
            </a:r>
            <a:endParaRPr lang="en-US" dirty="0" smtClean="0"/>
          </a:p>
          <a:p>
            <a:pPr marL="0" indent="0">
              <a:buNone/>
            </a:pPr>
            <a:r>
              <a:rPr lang="en-US" dirty="0"/>
              <a:t>	</a:t>
            </a:r>
            <a:r>
              <a:rPr lang="en-US" dirty="0" smtClean="0"/>
              <a:t>		(</a:t>
            </a:r>
            <a:r>
              <a:rPr lang="en-US" dirty="0" err="1" smtClean="0"/>
              <a:t>gn</a:t>
            </a:r>
            <a:r>
              <a:rPr lang="en-US" dirty="0" err="1"/>
              <a:t>ō</a:t>
            </a:r>
            <a:r>
              <a:rPr lang="en-US" dirty="0" err="1" smtClean="0"/>
              <a:t>stos</a:t>
            </a:r>
            <a:r>
              <a:rPr lang="en-US" dirty="0" smtClean="0"/>
              <a:t>)</a:t>
            </a:r>
            <a:endParaRPr lang="en-US" dirty="0" smtClean="0"/>
          </a:p>
          <a:p>
            <a:pPr marL="0" indent="0">
              <a:buNone/>
            </a:pPr>
            <a:endParaRPr lang="en-US" baseline="30000" dirty="0"/>
          </a:p>
          <a:p>
            <a:pPr marL="0" indent="0">
              <a:buNone/>
            </a:pPr>
            <a:endParaRPr lang="en-US" baseline="30000" dirty="0" smtClean="0"/>
          </a:p>
          <a:p>
            <a:pPr marL="0" indent="0">
              <a:buNone/>
            </a:pPr>
            <a:r>
              <a:rPr lang="en-US" baseline="30000" dirty="0" smtClean="0"/>
              <a:t>19</a:t>
            </a:r>
            <a:r>
              <a:rPr lang="en-US" dirty="0" smtClean="0"/>
              <a:t> </a:t>
            </a:r>
            <a:r>
              <a:rPr lang="en-US" dirty="0"/>
              <a:t>since what may be known about God is plain to them, because God has made it plain to them.</a:t>
            </a:r>
          </a:p>
        </p:txBody>
      </p:sp>
      <p:sp>
        <p:nvSpPr>
          <p:cNvPr id="4" name="Oval 3"/>
          <p:cNvSpPr/>
          <p:nvPr/>
        </p:nvSpPr>
        <p:spPr>
          <a:xfrm>
            <a:off x="2902689" y="1903228"/>
            <a:ext cx="2275367" cy="1531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07535" y="4082902"/>
            <a:ext cx="3413051" cy="4465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514061" y="3434316"/>
            <a:ext cx="526312" cy="6485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5699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4:16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smtClean="0"/>
              <a:t>γνωστός</a:t>
            </a:r>
            <a:endParaRPr lang="en-US" dirty="0"/>
          </a:p>
          <a:p>
            <a:pPr marL="0" indent="0">
              <a:buNone/>
            </a:pPr>
            <a:r>
              <a:rPr lang="en-US" dirty="0"/>
              <a:t>	</a:t>
            </a:r>
            <a:r>
              <a:rPr lang="en-US" dirty="0" smtClean="0"/>
              <a:t>(</a:t>
            </a:r>
            <a:r>
              <a:rPr lang="en-US" dirty="0" err="1"/>
              <a:t>gnōstos</a:t>
            </a:r>
            <a:r>
              <a:rPr lang="en-US" dirty="0"/>
              <a:t>)</a:t>
            </a:r>
          </a:p>
          <a:p>
            <a:pPr marL="0" indent="0">
              <a:buNone/>
            </a:pPr>
            <a:endParaRPr lang="en-US" baseline="30000" dirty="0"/>
          </a:p>
          <a:p>
            <a:pPr marL="0" indent="0">
              <a:buNone/>
            </a:pPr>
            <a:r>
              <a:rPr lang="en-US" baseline="30000" dirty="0" smtClean="0"/>
              <a:t>16 </a:t>
            </a:r>
            <a:r>
              <a:rPr lang="en-US" dirty="0"/>
              <a:t>“What are we going to do with these men?” they asked. “Everybody living in Jerusalem knows they have done an outstanding miracle, and we cannot deny it.</a:t>
            </a:r>
          </a:p>
          <a:p>
            <a:pPr marL="0" indent="0">
              <a:buNone/>
            </a:pPr>
            <a:endParaRPr lang="en-US" dirty="0"/>
          </a:p>
        </p:txBody>
      </p:sp>
      <p:sp>
        <p:nvSpPr>
          <p:cNvPr id="4" name="Oval 3"/>
          <p:cNvSpPr/>
          <p:nvPr/>
        </p:nvSpPr>
        <p:spPr>
          <a:xfrm>
            <a:off x="1095154" y="2296633"/>
            <a:ext cx="2275367" cy="1531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9730" y="5007935"/>
            <a:ext cx="1169582" cy="478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084521" y="3827721"/>
            <a:ext cx="1148317" cy="118021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38326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9:42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γνωστός</a:t>
            </a:r>
            <a:endParaRPr lang="en-US" dirty="0"/>
          </a:p>
          <a:p>
            <a:pPr marL="0" indent="0">
              <a:buNone/>
            </a:pPr>
            <a:r>
              <a:rPr lang="en-US" dirty="0"/>
              <a:t>	(</a:t>
            </a:r>
            <a:r>
              <a:rPr lang="en-US" dirty="0" err="1"/>
              <a:t>gnōstos</a:t>
            </a:r>
            <a:r>
              <a:rPr lang="en-US" dirty="0"/>
              <a:t>)</a:t>
            </a:r>
          </a:p>
          <a:p>
            <a:pPr marL="0" indent="0">
              <a:buNone/>
            </a:pPr>
            <a:endParaRPr lang="en-US" baseline="30000" dirty="0" smtClean="0"/>
          </a:p>
          <a:p>
            <a:pPr marL="0" indent="0">
              <a:buNone/>
            </a:pPr>
            <a:r>
              <a:rPr lang="en-US" baseline="30000" dirty="0" smtClean="0"/>
              <a:t>42 </a:t>
            </a:r>
            <a:r>
              <a:rPr lang="en-US" dirty="0"/>
              <a:t>This became known all over Joppa, and many people believed in the Lord.</a:t>
            </a:r>
          </a:p>
          <a:p>
            <a:pPr marL="0" indent="0">
              <a:buNone/>
            </a:pPr>
            <a:endParaRPr lang="en-US" dirty="0"/>
          </a:p>
        </p:txBody>
      </p:sp>
      <p:sp>
        <p:nvSpPr>
          <p:cNvPr id="4" name="Oval 3"/>
          <p:cNvSpPr/>
          <p:nvPr/>
        </p:nvSpPr>
        <p:spPr>
          <a:xfrm>
            <a:off x="1095154" y="2296633"/>
            <a:ext cx="2275367" cy="1531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77116" y="4061637"/>
            <a:ext cx="124401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3037301" y="3603498"/>
            <a:ext cx="561820" cy="4581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3960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1:18-32</a:t>
            </a:r>
          </a:p>
        </p:txBody>
      </p:sp>
      <p:sp>
        <p:nvSpPr>
          <p:cNvPr id="3" name="Content Placeholder 2"/>
          <p:cNvSpPr>
            <a:spLocks noGrp="1"/>
          </p:cNvSpPr>
          <p:nvPr>
            <p:ph idx="1"/>
          </p:nvPr>
        </p:nvSpPr>
        <p:spPr/>
        <p:txBody>
          <a:bodyPr>
            <a:normAutofit/>
          </a:bodyPr>
          <a:lstStyle/>
          <a:p>
            <a:pPr marL="0" indent="0">
              <a:buNone/>
            </a:pPr>
            <a:r>
              <a:rPr lang="en-US" baseline="30000" dirty="0"/>
              <a:t>18</a:t>
            </a:r>
            <a:r>
              <a:rPr lang="en-US" dirty="0"/>
              <a:t> The wrath of God is being revealed from heaven against all the godlessness and wickedness of men who suppress the truth by their wickedness, </a:t>
            </a:r>
            <a:endParaRPr lang="en-US" dirty="0" smtClean="0"/>
          </a:p>
          <a:p>
            <a:pPr marL="0" indent="0">
              <a:buNone/>
            </a:pPr>
            <a:r>
              <a:rPr lang="en-US" baseline="30000" dirty="0" smtClean="0"/>
              <a:t>19</a:t>
            </a:r>
            <a:r>
              <a:rPr lang="en-US" dirty="0" smtClean="0"/>
              <a:t> </a:t>
            </a:r>
            <a:r>
              <a:rPr lang="en-US" dirty="0"/>
              <a:t>since what may be known about God is plain to them, because God has made it plain to them.</a:t>
            </a:r>
          </a:p>
        </p:txBody>
      </p:sp>
    </p:spTree>
    <p:extLst>
      <p:ext uri="{BB962C8B-B14F-4D97-AF65-F5344CB8AC3E}">
        <p14:creationId xmlns:p14="http://schemas.microsoft.com/office/powerpoint/2010/main" val="25619512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l-GR" baseline="30000" dirty="0" smtClean="0"/>
              <a:t>					</a:t>
            </a:r>
            <a:r>
              <a:rPr lang="el-GR" sz="4800" baseline="30000" dirty="0" smtClean="0"/>
              <a:t>φανερός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phaneros</a:t>
            </a:r>
            <a:r>
              <a:rPr lang="en-US" sz="4800" baseline="30000" dirty="0" smtClean="0"/>
              <a:t>)</a:t>
            </a:r>
            <a:r>
              <a:rPr lang="en-US" baseline="30000" dirty="0" smtClean="0"/>
              <a:t>	</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19</a:t>
            </a:r>
            <a:r>
              <a:rPr lang="en-US" dirty="0" smtClean="0"/>
              <a:t> </a:t>
            </a:r>
            <a:r>
              <a:rPr lang="en-US" dirty="0"/>
              <a:t>since what may be known about God is plain to them, because God has made it plain to them.</a:t>
            </a:r>
          </a:p>
        </p:txBody>
      </p:sp>
      <p:sp>
        <p:nvSpPr>
          <p:cNvPr id="4" name="Oval 3"/>
          <p:cNvSpPr/>
          <p:nvPr/>
        </p:nvSpPr>
        <p:spPr>
          <a:xfrm>
            <a:off x="4811282" y="2093720"/>
            <a:ext cx="2307365" cy="16493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366474" y="4426722"/>
            <a:ext cx="999858" cy="564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6780741" y="3501518"/>
            <a:ext cx="732159" cy="100780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9405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3:13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baseline="30000" dirty="0" smtClean="0"/>
              <a:t>				</a:t>
            </a:r>
            <a:r>
              <a:rPr lang="el-GR" dirty="0" smtClean="0"/>
              <a:t>φανερός</a:t>
            </a:r>
            <a:endParaRPr lang="en-US" dirty="0" smtClean="0"/>
          </a:p>
          <a:p>
            <a:pPr marL="0" indent="0">
              <a:buNone/>
            </a:pPr>
            <a:r>
              <a:rPr lang="en-US" dirty="0" smtClean="0"/>
              <a:t>				(</a:t>
            </a:r>
            <a:r>
              <a:rPr lang="en-US" dirty="0" err="1" smtClean="0"/>
              <a:t>phaneros</a:t>
            </a:r>
            <a:r>
              <a:rPr lang="en-US" dirty="0" smtClean="0"/>
              <a:t>)</a:t>
            </a:r>
          </a:p>
          <a:p>
            <a:pPr marL="0" indent="0">
              <a:buNone/>
            </a:pPr>
            <a:endParaRPr lang="en-US" baseline="30000" dirty="0" smtClean="0"/>
          </a:p>
          <a:p>
            <a:pPr marL="0" indent="0">
              <a:buNone/>
            </a:pPr>
            <a:endParaRPr lang="en-US" baseline="30000" dirty="0" smtClean="0"/>
          </a:p>
          <a:p>
            <a:pPr marL="0" indent="0">
              <a:buNone/>
            </a:pPr>
            <a:r>
              <a:rPr lang="en-US" baseline="30000" dirty="0" smtClean="0"/>
              <a:t>13 </a:t>
            </a:r>
            <a:r>
              <a:rPr lang="en-US" dirty="0"/>
              <a:t>his work will be shown for what it is, because the Day will bring it to light. It will be revealed with fire, and the fire will test the quality of each man’s work.</a:t>
            </a:r>
          </a:p>
          <a:p>
            <a:pPr marL="0" indent="0">
              <a:buNone/>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3963" y="1835889"/>
            <a:ext cx="2335213"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307265" y="4051005"/>
            <a:ext cx="2360428" cy="478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3487479" y="3274828"/>
            <a:ext cx="797442" cy="77617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8955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14:25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baseline="30000" dirty="0"/>
              <a:t>			</a:t>
            </a:r>
            <a:r>
              <a:rPr lang="el-GR" dirty="0"/>
              <a:t>φανερός</a:t>
            </a:r>
            <a:endParaRPr lang="en-US" dirty="0"/>
          </a:p>
          <a:p>
            <a:pPr marL="0" indent="0">
              <a:buNone/>
            </a:pPr>
            <a:r>
              <a:rPr lang="en-US" dirty="0"/>
              <a:t>				(</a:t>
            </a:r>
            <a:r>
              <a:rPr lang="en-US" dirty="0" err="1"/>
              <a:t>phaneros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25 </a:t>
            </a:r>
            <a:r>
              <a:rPr lang="en-US" dirty="0"/>
              <a:t>and the secrets of his heart will be laid bare. So he will fall down and worship God, exclaiming, “God is really among you!</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0800" y="1814623"/>
            <a:ext cx="2335213"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5411972" y="4061637"/>
            <a:ext cx="2721935" cy="4465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p:cNvCxnSpPr>
          <p:nvPr/>
        </p:nvCxnSpPr>
        <p:spPr>
          <a:xfrm flipH="1" flipV="1">
            <a:off x="5858540" y="3232298"/>
            <a:ext cx="914400" cy="8293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9302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14:16-17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t>In the past, he let all nations go their own way. </a:t>
            </a:r>
            <a:r>
              <a:rPr lang="en-US" baseline="30000" dirty="0"/>
              <a:t>17 </a:t>
            </a:r>
            <a:r>
              <a:rPr lang="en-US" dirty="0"/>
              <a:t>Yet </a:t>
            </a:r>
            <a:r>
              <a:rPr lang="en-US" b="1" dirty="0">
                <a:solidFill>
                  <a:schemeClr val="accent6">
                    <a:lumMod val="75000"/>
                  </a:schemeClr>
                </a:solidFill>
              </a:rPr>
              <a:t>he has not left himself without testimony</a:t>
            </a:r>
            <a:r>
              <a:rPr lang="en-US" dirty="0"/>
              <a:t>: He has shown kindness by giving you rain from heaven and crops in their seasons; he provides you with plenty of food and fills your hearts with joy.</a:t>
            </a:r>
          </a:p>
          <a:p>
            <a:pPr marL="0" indent="0">
              <a:buNone/>
            </a:pPr>
            <a:endParaRPr lang="en-US" dirty="0"/>
          </a:p>
        </p:txBody>
      </p:sp>
    </p:spTree>
    <p:extLst>
      <p:ext uri="{BB962C8B-B14F-4D97-AF65-F5344CB8AC3E}">
        <p14:creationId xmlns:p14="http://schemas.microsoft.com/office/powerpoint/2010/main" val="2506127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19:1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a:t>
            </a:r>
            <a:r>
              <a:rPr lang="en-US" b="1" dirty="0" smtClean="0">
                <a:solidFill>
                  <a:schemeClr val="accent6">
                    <a:lumMod val="75000"/>
                  </a:schemeClr>
                </a:solidFill>
              </a:rPr>
              <a:t>The </a:t>
            </a:r>
            <a:r>
              <a:rPr lang="en-US" b="1" dirty="0">
                <a:solidFill>
                  <a:schemeClr val="accent6">
                    <a:lumMod val="75000"/>
                  </a:schemeClr>
                </a:solidFill>
              </a:rPr>
              <a:t>heavens declare</a:t>
            </a:r>
            <a:r>
              <a:rPr lang="en-US" dirty="0"/>
              <a:t> the glory of God; </a:t>
            </a:r>
            <a:r>
              <a:rPr lang="en-US" b="1" dirty="0" smtClean="0">
                <a:solidFill>
                  <a:schemeClr val="accent6">
                    <a:lumMod val="75000"/>
                  </a:schemeClr>
                </a:solidFill>
              </a:rPr>
              <a:t>the </a:t>
            </a:r>
            <a:r>
              <a:rPr lang="en-US" b="1" dirty="0">
                <a:solidFill>
                  <a:schemeClr val="accent6">
                    <a:lumMod val="75000"/>
                  </a:schemeClr>
                </a:solidFill>
              </a:rPr>
              <a:t>skies proclaim</a:t>
            </a:r>
            <a:r>
              <a:rPr lang="en-US" dirty="0"/>
              <a:t> the work of his hands. </a:t>
            </a:r>
          </a:p>
          <a:p>
            <a:pPr marL="0" indent="0">
              <a:buNone/>
            </a:pPr>
            <a:endParaRPr lang="en-US" dirty="0"/>
          </a:p>
        </p:txBody>
      </p:sp>
    </p:spTree>
    <p:extLst>
      <p:ext uri="{BB962C8B-B14F-4D97-AF65-F5344CB8AC3E}">
        <p14:creationId xmlns:p14="http://schemas.microsoft.com/office/powerpoint/2010/main" val="28810720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For since the creation of the world God's invisible qualities--his eternal power and divine nature--have been clearly seen, being understood from what has been made, so that men are without excuse. </a:t>
            </a:r>
            <a:endParaRPr lang="en-US" dirty="0" smtClean="0"/>
          </a:p>
          <a:p>
            <a:pPr marL="0" indent="0">
              <a:buNone/>
            </a:pPr>
            <a:endParaRPr lang="en-US" dirty="0"/>
          </a:p>
        </p:txBody>
      </p:sp>
    </p:spTree>
    <p:extLst>
      <p:ext uri="{BB962C8B-B14F-4D97-AF65-F5344CB8AC3E}">
        <p14:creationId xmlns:p14="http://schemas.microsoft.com/office/powerpoint/2010/main" val="31443650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sz="4800" baseline="30000" dirty="0" smtClean="0"/>
              <a:t>ἀόρατος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aoratos</a:t>
            </a:r>
            <a:r>
              <a:rPr lang="en-US" sz="4800" baseline="30000" dirty="0" smtClean="0"/>
              <a:t>)</a:t>
            </a:r>
            <a:endParaRPr lang="en-US" baseline="30000" dirty="0"/>
          </a:p>
          <a:p>
            <a:pPr marL="0" indent="0">
              <a:buNone/>
            </a:pPr>
            <a:r>
              <a:rPr lang="en-US" baseline="30000" dirty="0" smtClean="0"/>
              <a:t>20</a:t>
            </a:r>
            <a:r>
              <a:rPr lang="en-US" dirty="0" smtClean="0"/>
              <a:t> </a:t>
            </a:r>
            <a:r>
              <a:rPr lang="en-US" dirty="0"/>
              <a:t>For since the creation of the world God's invisible qualities--his eternal power and divine nature--have been clearly seen, being understood from what has been made, so that men are without excuse. </a:t>
            </a:r>
            <a:endParaRPr lang="en-US" dirty="0" smtClean="0"/>
          </a:p>
          <a:p>
            <a:pPr marL="0" indent="0">
              <a:buNone/>
            </a:pPr>
            <a:endParaRPr lang="en-US" dirty="0"/>
          </a:p>
        </p:txBody>
      </p:sp>
      <p:sp>
        <p:nvSpPr>
          <p:cNvPr id="5" name="Oval 4"/>
          <p:cNvSpPr/>
          <p:nvPr/>
        </p:nvSpPr>
        <p:spPr>
          <a:xfrm>
            <a:off x="1914257" y="1777526"/>
            <a:ext cx="2358640"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61474" y="3674692"/>
            <a:ext cx="1521152" cy="6152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3"/>
          </p:cNvCxnSpPr>
          <p:nvPr/>
        </p:nvCxnSpPr>
        <p:spPr>
          <a:xfrm flipV="1">
            <a:off x="1222050" y="2988379"/>
            <a:ext cx="1037622" cy="68631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10617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l-GR" dirty="0"/>
              <a:t>ἀόρατος</a:t>
            </a:r>
            <a:endParaRPr lang="en-US" dirty="0"/>
          </a:p>
          <a:p>
            <a:pPr marL="0" indent="0">
              <a:buNone/>
            </a:pPr>
            <a:r>
              <a:rPr lang="en-US" dirty="0" smtClean="0"/>
              <a:t>	</a:t>
            </a:r>
            <a:r>
              <a:rPr lang="en-US" dirty="0"/>
              <a:t>		(</a:t>
            </a:r>
            <a:r>
              <a:rPr lang="en-US" dirty="0" err="1"/>
              <a:t>aoratos</a:t>
            </a:r>
            <a:r>
              <a:rPr lang="en-US" dirty="0"/>
              <a:t>)</a:t>
            </a:r>
          </a:p>
          <a:p>
            <a:pPr marL="0" indent="0">
              <a:buNone/>
            </a:pPr>
            <a:endParaRPr lang="en-US" baseline="30000" dirty="0" smtClean="0"/>
          </a:p>
          <a:p>
            <a:pPr marL="0" indent="0">
              <a:buNone/>
            </a:pPr>
            <a:r>
              <a:rPr lang="en-US" baseline="30000" dirty="0" smtClean="0"/>
              <a:t>15 </a:t>
            </a:r>
            <a:r>
              <a:rPr lang="en-US" dirty="0"/>
              <a:t>He is the image of the invisible God, the firstborn over all creation.</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1323" y="2295194"/>
            <a:ext cx="23844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529470" y="4072270"/>
            <a:ext cx="1456660" cy="4359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4890977" y="3540642"/>
            <a:ext cx="366823" cy="5316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4997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1:17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n-US" dirty="0" smtClean="0"/>
              <a:t>		</a:t>
            </a:r>
            <a:r>
              <a:rPr lang="en-US" dirty="0"/>
              <a:t>	</a:t>
            </a:r>
            <a:r>
              <a:rPr lang="el-GR" dirty="0"/>
              <a:t>ἀόρατος</a:t>
            </a:r>
            <a:endParaRPr lang="en-US" dirty="0"/>
          </a:p>
          <a:p>
            <a:pPr marL="0" indent="0">
              <a:buNone/>
            </a:pPr>
            <a:r>
              <a:rPr lang="en-US" dirty="0"/>
              <a:t>		</a:t>
            </a:r>
            <a:r>
              <a:rPr lang="en-US" dirty="0" smtClean="0"/>
              <a:t>		</a:t>
            </a:r>
            <a:r>
              <a:rPr lang="en-US" dirty="0"/>
              <a:t>	(</a:t>
            </a:r>
            <a:r>
              <a:rPr lang="en-US" dirty="0" err="1"/>
              <a:t>aoratos</a:t>
            </a:r>
            <a:r>
              <a:rPr lang="en-US" dirty="0"/>
              <a:t>)</a:t>
            </a:r>
          </a:p>
          <a:p>
            <a:pPr marL="0" indent="0">
              <a:buNone/>
            </a:pPr>
            <a:endParaRPr lang="en-US" baseline="30000" dirty="0" smtClean="0"/>
          </a:p>
          <a:p>
            <a:pPr marL="0" indent="0">
              <a:buNone/>
            </a:pPr>
            <a:r>
              <a:rPr lang="en-US" baseline="30000" dirty="0" smtClean="0"/>
              <a:t>17 </a:t>
            </a:r>
            <a:r>
              <a:rPr lang="en-US" dirty="0"/>
              <a:t>Now to the King eternal, immortal, invisible, the only God, be honor and glory for ever and ever. Amen.</a:t>
            </a:r>
            <a:r>
              <a:rPr lang="en-US" baseline="30000" dirty="0"/>
              <a:t> </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3798" y="2319633"/>
            <a:ext cx="2384425"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8266" y="4047830"/>
            <a:ext cx="14811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8195" idx="0"/>
          </p:cNvCxnSpPr>
          <p:nvPr/>
        </p:nvCxnSpPr>
        <p:spPr>
          <a:xfrm flipH="1" flipV="1">
            <a:off x="6666614" y="3530009"/>
            <a:ext cx="722221" cy="51782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3755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sz="4800" baseline="30000" dirty="0" smtClean="0"/>
              <a:t>ἀναπολόγητος</a:t>
            </a:r>
          </a:p>
          <a:p>
            <a:pPr marL="0" indent="0">
              <a:buNone/>
            </a:pPr>
            <a:r>
              <a:rPr lang="el-GR" sz="4800" baseline="30000" dirty="0"/>
              <a:t>	</a:t>
            </a:r>
            <a:r>
              <a:rPr lang="el-GR" sz="4800" baseline="30000" dirty="0" smtClean="0"/>
              <a:t>				</a:t>
            </a:r>
            <a:r>
              <a:rPr lang="en-US" sz="4800" baseline="30000" dirty="0"/>
              <a:t>(</a:t>
            </a:r>
            <a:r>
              <a:rPr lang="en-US" sz="4800" baseline="30000" dirty="0" err="1"/>
              <a:t>anapologētos</a:t>
            </a:r>
            <a:r>
              <a:rPr lang="en-US" sz="4800" baseline="30000" dirty="0" smtClean="0"/>
              <a:t>)</a:t>
            </a:r>
            <a:endParaRPr lang="en-US" baseline="30000" dirty="0"/>
          </a:p>
          <a:p>
            <a:pPr marL="0" indent="0">
              <a:buNone/>
            </a:pPr>
            <a:r>
              <a:rPr lang="en-US" baseline="30000" dirty="0" smtClean="0"/>
              <a:t>20</a:t>
            </a:r>
            <a:r>
              <a:rPr lang="en-US" dirty="0" smtClean="0"/>
              <a:t> </a:t>
            </a:r>
            <a:r>
              <a:rPr lang="en-US" dirty="0"/>
              <a:t>For since the creation of the world God's invisible qualities--his eternal power and divine nature--have been clearly seen, being understood from what has been made, so that men are without excuse. </a:t>
            </a:r>
            <a:endParaRPr lang="en-US" dirty="0" smtClean="0"/>
          </a:p>
          <a:p>
            <a:pPr marL="0" indent="0">
              <a:buNone/>
            </a:pPr>
            <a:endParaRPr lang="en-US" dirty="0"/>
          </a:p>
        </p:txBody>
      </p:sp>
      <p:sp>
        <p:nvSpPr>
          <p:cNvPr id="5" name="Rounded Rectangle 4"/>
          <p:cNvSpPr/>
          <p:nvPr/>
        </p:nvSpPr>
        <p:spPr>
          <a:xfrm>
            <a:off x="4990744" y="1880075"/>
            <a:ext cx="2785929" cy="12135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948441" y="5255664"/>
            <a:ext cx="2606467" cy="4272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p:cNvCxnSpPr>
          <p:nvPr/>
        </p:nvCxnSpPr>
        <p:spPr>
          <a:xfrm flipV="1">
            <a:off x="3251675" y="3110669"/>
            <a:ext cx="3114942" cy="214499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339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1:18-32</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20</a:t>
            </a:r>
            <a:r>
              <a:rPr lang="en-US" dirty="0"/>
              <a:t> For since the creation of the world God's invisible qualities--his eternal power and divine nature--have been clearly seen, being understood from what has been made, so that men are without excuse. </a:t>
            </a:r>
            <a:endParaRPr lang="en-US" dirty="0" smtClean="0"/>
          </a:p>
          <a:p>
            <a:pPr marL="0" indent="0">
              <a:buNone/>
            </a:pPr>
            <a:r>
              <a:rPr lang="en-US" baseline="30000" dirty="0"/>
              <a:t>21</a:t>
            </a:r>
            <a:r>
              <a:rPr lang="en-US" dirty="0"/>
              <a:t> For although they knew God, they neither glorified him as God nor gave thanks to him, but their thinking became futile and their foolish hearts were darkened.</a:t>
            </a:r>
          </a:p>
          <a:p>
            <a:endParaRPr lang="en-US" dirty="0" smtClean="0"/>
          </a:p>
          <a:p>
            <a:pPr marL="0" indent="0">
              <a:buNone/>
            </a:pPr>
            <a:endParaRPr lang="en-US" dirty="0"/>
          </a:p>
        </p:txBody>
      </p:sp>
    </p:spTree>
    <p:extLst>
      <p:ext uri="{BB962C8B-B14F-4D97-AF65-F5344CB8AC3E}">
        <p14:creationId xmlns:p14="http://schemas.microsoft.com/office/powerpoint/2010/main" val="33077176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sz="4800" baseline="30000" dirty="0" smtClean="0"/>
              <a:t>α</a:t>
            </a:r>
            <a:r>
              <a:rPr lang="el-GR" sz="4800" baseline="30000" dirty="0"/>
              <a:t>̓ναπολόγητος</a:t>
            </a:r>
          </a:p>
          <a:p>
            <a:pPr marL="0" indent="0">
              <a:buNone/>
            </a:pPr>
            <a:r>
              <a:rPr lang="el-GR" sz="4800" baseline="30000" dirty="0"/>
              <a:t>			</a:t>
            </a:r>
            <a:r>
              <a:rPr lang="en-US" sz="4800" baseline="30000" dirty="0"/>
              <a:t>(</a:t>
            </a:r>
            <a:r>
              <a:rPr lang="en-US" sz="4800" baseline="30000" dirty="0" err="1"/>
              <a:t>anapologētos</a:t>
            </a:r>
            <a:r>
              <a:rPr lang="en-US" sz="4800" baseline="30000" dirty="0" smtClean="0"/>
              <a:t>)</a:t>
            </a:r>
            <a:endParaRPr lang="en-US" baseline="30000" dirty="0"/>
          </a:p>
          <a:p>
            <a:pPr marL="0" indent="0">
              <a:buNone/>
            </a:pPr>
            <a:r>
              <a:rPr lang="en-US" baseline="30000" dirty="0" smtClean="0"/>
              <a:t>1</a:t>
            </a:r>
            <a:r>
              <a:rPr lang="en-US" dirty="0" smtClean="0"/>
              <a:t> </a:t>
            </a:r>
            <a:r>
              <a:rPr lang="en-US" dirty="0"/>
              <a:t>You, therefore, have no </a:t>
            </a:r>
            <a:r>
              <a:rPr lang="en-US" dirty="0" smtClean="0"/>
              <a:t>excuse</a:t>
            </a:r>
            <a:r>
              <a:rPr lang="en-US" dirty="0"/>
              <a:t>, you who pass judgment on someone else, for at whatever point you judge the other, you are condemning yourself, because you who pass judgment do the same </a:t>
            </a:r>
            <a:r>
              <a:rPr lang="en-US" dirty="0" smtClean="0"/>
              <a:t>things.</a:t>
            </a:r>
          </a:p>
        </p:txBody>
      </p:sp>
      <p:sp>
        <p:nvSpPr>
          <p:cNvPr id="4" name="Rounded Rectangle 3"/>
          <p:cNvSpPr/>
          <p:nvPr/>
        </p:nvSpPr>
        <p:spPr>
          <a:xfrm>
            <a:off x="3161944" y="1854438"/>
            <a:ext cx="2785929" cy="12135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47402" y="3273039"/>
            <a:ext cx="2615013" cy="4443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2"/>
            <a:endCxn id="5" idx="0"/>
          </p:cNvCxnSpPr>
          <p:nvPr/>
        </p:nvCxnSpPr>
        <p:spPr>
          <a:xfrm>
            <a:off x="4554909" y="3067941"/>
            <a:ext cx="0" cy="2050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51084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40:26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26</a:t>
            </a:r>
            <a:r>
              <a:rPr lang="en-US" dirty="0" smtClean="0"/>
              <a:t> Lift </a:t>
            </a:r>
            <a:r>
              <a:rPr lang="en-US" dirty="0"/>
              <a:t>your eyes and look to the heavens: </a:t>
            </a:r>
            <a:r>
              <a:rPr lang="en-US" b="1" dirty="0" smtClean="0">
                <a:solidFill>
                  <a:schemeClr val="accent6">
                    <a:lumMod val="75000"/>
                  </a:schemeClr>
                </a:solidFill>
              </a:rPr>
              <a:t>Who </a:t>
            </a:r>
            <a:r>
              <a:rPr lang="en-US" b="1" dirty="0">
                <a:solidFill>
                  <a:schemeClr val="accent6">
                    <a:lumMod val="75000"/>
                  </a:schemeClr>
                </a:solidFill>
              </a:rPr>
              <a:t>created all these?</a:t>
            </a:r>
            <a:r>
              <a:rPr lang="en-US" dirty="0"/>
              <a:t> </a:t>
            </a:r>
            <a:r>
              <a:rPr lang="en-US" dirty="0" smtClean="0"/>
              <a:t>He </a:t>
            </a:r>
            <a:r>
              <a:rPr lang="en-US" dirty="0"/>
              <a:t>who brings out the starry host one by one, </a:t>
            </a:r>
            <a:r>
              <a:rPr lang="en-US" dirty="0" smtClean="0"/>
              <a:t>and </a:t>
            </a:r>
            <a:r>
              <a:rPr lang="en-US" dirty="0"/>
              <a:t>calls them each by name. </a:t>
            </a:r>
            <a:r>
              <a:rPr lang="en-US" dirty="0" smtClean="0"/>
              <a:t>Because </a:t>
            </a:r>
            <a:r>
              <a:rPr lang="en-US" dirty="0"/>
              <a:t>of his great power and mighty strength, </a:t>
            </a:r>
            <a:r>
              <a:rPr lang="en-US" dirty="0" smtClean="0"/>
              <a:t>not </a:t>
            </a:r>
            <a:r>
              <a:rPr lang="en-US" dirty="0"/>
              <a:t>one of them is missing. </a:t>
            </a:r>
          </a:p>
          <a:p>
            <a:pPr marL="0" indent="0">
              <a:buNone/>
            </a:pPr>
            <a:endParaRPr lang="en-US" dirty="0"/>
          </a:p>
        </p:txBody>
      </p:sp>
    </p:spTree>
    <p:extLst>
      <p:ext uri="{BB962C8B-B14F-4D97-AF65-F5344CB8AC3E}">
        <p14:creationId xmlns:p14="http://schemas.microsoft.com/office/powerpoint/2010/main" val="11708252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8:1-9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a:t>
            </a:r>
            <a:r>
              <a:rPr lang="en-US" dirty="0" smtClean="0"/>
              <a:t> When </a:t>
            </a:r>
            <a:r>
              <a:rPr lang="en-US" dirty="0"/>
              <a:t>I consider </a:t>
            </a:r>
            <a:r>
              <a:rPr lang="en-US" b="1" dirty="0">
                <a:solidFill>
                  <a:schemeClr val="accent6">
                    <a:lumMod val="75000"/>
                  </a:schemeClr>
                </a:solidFill>
              </a:rPr>
              <a:t>your heavens</a:t>
            </a:r>
            <a:r>
              <a:rPr lang="en-US" dirty="0"/>
              <a:t>, </a:t>
            </a:r>
            <a:r>
              <a:rPr lang="en-US" dirty="0" smtClean="0"/>
              <a:t>the </a:t>
            </a:r>
            <a:r>
              <a:rPr lang="en-US" dirty="0"/>
              <a:t>work of your fingers, </a:t>
            </a:r>
            <a:r>
              <a:rPr lang="en-US" b="1" dirty="0" smtClean="0">
                <a:solidFill>
                  <a:schemeClr val="accent6">
                    <a:lumMod val="75000"/>
                  </a:schemeClr>
                </a:solidFill>
              </a:rPr>
              <a:t>the </a:t>
            </a:r>
            <a:r>
              <a:rPr lang="en-US" b="1" dirty="0">
                <a:solidFill>
                  <a:schemeClr val="accent6">
                    <a:lumMod val="75000"/>
                  </a:schemeClr>
                </a:solidFill>
              </a:rPr>
              <a:t>moon and the stars</a:t>
            </a:r>
            <a:r>
              <a:rPr lang="en-US" dirty="0"/>
              <a:t>, </a:t>
            </a:r>
            <a:r>
              <a:rPr lang="en-US" dirty="0" smtClean="0"/>
              <a:t>which </a:t>
            </a:r>
            <a:r>
              <a:rPr lang="en-US" dirty="0"/>
              <a:t>you have set in place, </a:t>
            </a:r>
          </a:p>
          <a:p>
            <a:pPr marL="0" indent="0">
              <a:buNone/>
            </a:pPr>
            <a:endParaRPr lang="en-US" dirty="0"/>
          </a:p>
        </p:txBody>
      </p:sp>
    </p:spTree>
    <p:extLst>
      <p:ext uri="{BB962C8B-B14F-4D97-AF65-F5344CB8AC3E}">
        <p14:creationId xmlns:p14="http://schemas.microsoft.com/office/powerpoint/2010/main" val="11074609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21</a:t>
            </a:r>
            <a:r>
              <a:rPr lang="en-US" dirty="0" smtClean="0"/>
              <a:t> </a:t>
            </a:r>
            <a:r>
              <a:rPr lang="en-US" dirty="0"/>
              <a:t>For although they knew God, they neither glorified him as God nor gave thanks to him, but their thinking became futile and their foolish hearts were darkened.</a:t>
            </a:r>
          </a:p>
          <a:p>
            <a:endParaRPr lang="en-US" dirty="0" smtClean="0"/>
          </a:p>
          <a:p>
            <a:pPr marL="0" indent="0">
              <a:buNone/>
            </a:pPr>
            <a:endParaRPr lang="en-US" dirty="0"/>
          </a:p>
        </p:txBody>
      </p:sp>
    </p:spTree>
    <p:extLst>
      <p:ext uri="{BB962C8B-B14F-4D97-AF65-F5344CB8AC3E}">
        <p14:creationId xmlns:p14="http://schemas.microsoft.com/office/powerpoint/2010/main" val="10767307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ματαιόω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mataioō</a:t>
            </a:r>
            <a:r>
              <a:rPr lang="en-US" sz="4800" baseline="30000" dirty="0"/>
              <a:t>)</a:t>
            </a: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21</a:t>
            </a:r>
            <a:r>
              <a:rPr lang="en-US" dirty="0" smtClean="0"/>
              <a:t> </a:t>
            </a:r>
            <a:r>
              <a:rPr lang="en-US" dirty="0"/>
              <a:t>For although they knew God, they neither glorified him as God nor gave thanks to him, but their thinking became futile and their foolish hearts were darkened.</a:t>
            </a:r>
          </a:p>
          <a:p>
            <a:endParaRPr lang="en-US" dirty="0" smtClean="0"/>
          </a:p>
          <a:p>
            <a:pPr marL="0" indent="0">
              <a:buNone/>
            </a:pPr>
            <a:endParaRPr lang="en-US" dirty="0"/>
          </a:p>
        </p:txBody>
      </p:sp>
      <p:sp>
        <p:nvSpPr>
          <p:cNvPr id="4" name="Oval 3"/>
          <p:cNvSpPr/>
          <p:nvPr/>
        </p:nvSpPr>
        <p:spPr>
          <a:xfrm>
            <a:off x="2871386" y="2025353"/>
            <a:ext cx="2358640" cy="14356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06995" y="5050465"/>
            <a:ext cx="236042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4"/>
          </p:cNvCxnSpPr>
          <p:nvPr/>
        </p:nvCxnSpPr>
        <p:spPr>
          <a:xfrm flipV="1">
            <a:off x="3987209" y="3461047"/>
            <a:ext cx="63497" cy="158941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10617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4:17-18</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aseline="30000" dirty="0" smtClean="0"/>
              <a:t>		</a:t>
            </a:r>
            <a:r>
              <a:rPr lang="el-GR" dirty="0"/>
              <a:t>ματαιότης</a:t>
            </a:r>
            <a:endParaRPr lang="en-US" baseline="30000" dirty="0" smtClean="0"/>
          </a:p>
          <a:p>
            <a:pPr marL="0" indent="0">
              <a:buNone/>
            </a:pPr>
            <a:r>
              <a:rPr lang="en-US" baseline="30000" dirty="0" smtClean="0"/>
              <a:t>		</a:t>
            </a:r>
            <a:r>
              <a:rPr lang="en-US" dirty="0" smtClean="0"/>
              <a:t>(</a:t>
            </a:r>
            <a:r>
              <a:rPr lang="en-US" dirty="0" err="1" smtClean="0"/>
              <a:t>mataiot</a:t>
            </a:r>
            <a:r>
              <a:rPr lang="en-US" dirty="0" err="1"/>
              <a:t>ē</a:t>
            </a:r>
            <a:r>
              <a:rPr lang="en-US" dirty="0" err="1" smtClean="0"/>
              <a:t>s</a:t>
            </a:r>
            <a:r>
              <a:rPr lang="en-US" dirty="0" smtClean="0"/>
              <a:t>)</a:t>
            </a:r>
            <a:endParaRPr lang="en-US" dirty="0"/>
          </a:p>
          <a:p>
            <a:pPr marL="0" indent="0">
              <a:buNone/>
            </a:pPr>
            <a:r>
              <a:rPr lang="en-US" baseline="30000" dirty="0" smtClean="0"/>
              <a:t>17 </a:t>
            </a:r>
            <a:r>
              <a:rPr lang="en-US" dirty="0"/>
              <a:t>So I tell you this, and insist on it in the Lord, that you must no longer live as the Gentiles do, in the futility of their thinking. </a:t>
            </a:r>
            <a:r>
              <a:rPr lang="en-US" baseline="30000" dirty="0"/>
              <a:t>18 </a:t>
            </a:r>
            <a:r>
              <a:rPr lang="en-US" dirty="0"/>
              <a:t>They are darkened in their understanding and separated from the life of God because of the ignorance that is in them due to the hardening of their hearts.</a:t>
            </a:r>
          </a:p>
          <a:p>
            <a:pPr marL="0" indent="0">
              <a:buNone/>
            </a:pPr>
            <a:endParaRPr lang="en-US" dirty="0"/>
          </a:p>
        </p:txBody>
      </p:sp>
      <p:sp>
        <p:nvSpPr>
          <p:cNvPr id="4" name="Rounded Rectangle 3"/>
          <p:cNvSpPr/>
          <p:nvPr/>
        </p:nvSpPr>
        <p:spPr>
          <a:xfrm>
            <a:off x="2243469" y="1616150"/>
            <a:ext cx="2200940" cy="10951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41721" y="3583172"/>
            <a:ext cx="1169581" cy="4678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26512" y="2711303"/>
            <a:ext cx="1217427" cy="87186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14998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5 </a:t>
            </a:r>
            <a:r>
              <a:rPr lang="en-US" dirty="0"/>
              <a:t>This is what the Lord says</a:t>
            </a:r>
            <a:r>
              <a:rPr lang="en-US" dirty="0" smtClean="0"/>
              <a:t>: “</a:t>
            </a:r>
            <a:r>
              <a:rPr lang="en-US" dirty="0"/>
              <a:t>What fault did your fathers find in me, </a:t>
            </a:r>
            <a:r>
              <a:rPr lang="en-US" dirty="0" smtClean="0"/>
              <a:t>that </a:t>
            </a:r>
            <a:r>
              <a:rPr lang="en-US" dirty="0"/>
              <a:t>they strayed so far from me? </a:t>
            </a:r>
            <a:r>
              <a:rPr lang="en-US" dirty="0" smtClean="0"/>
              <a:t>They </a:t>
            </a:r>
            <a:r>
              <a:rPr lang="en-US" dirty="0"/>
              <a:t>followed </a:t>
            </a:r>
            <a:r>
              <a:rPr lang="en-US" b="1" dirty="0">
                <a:solidFill>
                  <a:schemeClr val="accent6">
                    <a:lumMod val="75000"/>
                  </a:schemeClr>
                </a:solidFill>
              </a:rPr>
              <a:t>worthless</a:t>
            </a:r>
            <a:r>
              <a:rPr lang="en-US" dirty="0"/>
              <a:t> idols </a:t>
            </a:r>
            <a:r>
              <a:rPr lang="en-US" dirty="0" smtClean="0"/>
              <a:t>and </a:t>
            </a:r>
            <a:r>
              <a:rPr lang="en-US" dirty="0"/>
              <a:t>became </a:t>
            </a:r>
            <a:r>
              <a:rPr lang="en-US" b="1" dirty="0">
                <a:solidFill>
                  <a:schemeClr val="accent6">
                    <a:lumMod val="75000"/>
                  </a:schemeClr>
                </a:solidFill>
              </a:rPr>
              <a:t>worthless</a:t>
            </a:r>
            <a:r>
              <a:rPr lang="en-US" dirty="0"/>
              <a:t> themselves. </a:t>
            </a:r>
          </a:p>
          <a:p>
            <a:pPr marL="0" indent="0">
              <a:buNone/>
            </a:pPr>
            <a:endParaRPr lang="en-US" dirty="0"/>
          </a:p>
        </p:txBody>
      </p:sp>
    </p:spTree>
    <p:extLst>
      <p:ext uri="{BB962C8B-B14F-4D97-AF65-F5344CB8AC3E}">
        <p14:creationId xmlns:p14="http://schemas.microsoft.com/office/powerpoint/2010/main" val="19962246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 </a:t>
            </a:r>
            <a:r>
              <a:rPr lang="en-US" dirty="0"/>
              <a:t>People will be </a:t>
            </a:r>
            <a:r>
              <a:rPr lang="en-US" b="1" dirty="0">
                <a:solidFill>
                  <a:schemeClr val="accent6">
                    <a:lumMod val="75000"/>
                  </a:schemeClr>
                </a:solidFill>
              </a:rPr>
              <a:t>lovers of themselves</a:t>
            </a:r>
            <a:r>
              <a:rPr lang="en-US" dirty="0"/>
              <a:t>, lovers of money, boastful, proud, abusive, disobedient to their parents, ungrateful, unholy,</a:t>
            </a:r>
          </a:p>
          <a:p>
            <a:pPr marL="0" indent="0">
              <a:buNone/>
            </a:pPr>
            <a:endParaRPr lang="en-US" dirty="0"/>
          </a:p>
        </p:txBody>
      </p:sp>
    </p:spTree>
    <p:extLst>
      <p:ext uri="{BB962C8B-B14F-4D97-AF65-F5344CB8AC3E}">
        <p14:creationId xmlns:p14="http://schemas.microsoft.com/office/powerpoint/2010/main" val="14203903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22</a:t>
            </a:r>
            <a:r>
              <a:rPr lang="en-US" dirty="0" smtClean="0"/>
              <a:t> </a:t>
            </a:r>
            <a:r>
              <a:rPr lang="en-US" dirty="0"/>
              <a:t>Although they claimed to be wise, they became fools </a:t>
            </a:r>
            <a:endParaRPr lang="en-US" dirty="0" smtClean="0"/>
          </a:p>
        </p:txBody>
      </p:sp>
    </p:spTree>
    <p:extLst>
      <p:ext uri="{BB962C8B-B14F-4D97-AF65-F5344CB8AC3E}">
        <p14:creationId xmlns:p14="http://schemas.microsoft.com/office/powerpoint/2010/main" val="13517001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μωραίνω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mōrainō</a:t>
            </a:r>
            <a:r>
              <a:rPr lang="en-US" sz="4800" baseline="30000" dirty="0"/>
              <a:t>)</a:t>
            </a:r>
            <a:endParaRPr lang="en-US" baseline="30000" dirty="0" smtClean="0"/>
          </a:p>
          <a:p>
            <a:pPr marL="0" indent="0">
              <a:buNone/>
            </a:pPr>
            <a:endParaRPr lang="en-US" baseline="30000" dirty="0" smtClean="0"/>
          </a:p>
          <a:p>
            <a:pPr marL="0" indent="0">
              <a:buNone/>
            </a:pPr>
            <a:endParaRPr lang="en-US" baseline="30000" dirty="0" smtClean="0"/>
          </a:p>
          <a:p>
            <a:pPr marL="0" indent="0">
              <a:buNone/>
            </a:pPr>
            <a:r>
              <a:rPr lang="en-US" baseline="30000" dirty="0" smtClean="0"/>
              <a:t>22</a:t>
            </a:r>
            <a:r>
              <a:rPr lang="en-US" dirty="0" smtClean="0"/>
              <a:t> </a:t>
            </a:r>
            <a:r>
              <a:rPr lang="en-US" dirty="0"/>
              <a:t>Although they claimed to be wise, </a:t>
            </a:r>
            <a:endParaRPr lang="en-US" dirty="0" smtClean="0"/>
          </a:p>
          <a:p>
            <a:pPr marL="0" indent="0">
              <a:buNone/>
            </a:pPr>
            <a:r>
              <a:rPr lang="en-US" dirty="0" smtClean="0"/>
              <a:t>they </a:t>
            </a:r>
            <a:r>
              <a:rPr lang="en-US" dirty="0"/>
              <a:t>became fools </a:t>
            </a:r>
            <a:endParaRPr lang="en-US" dirty="0" smtClean="0"/>
          </a:p>
        </p:txBody>
      </p:sp>
      <p:sp>
        <p:nvSpPr>
          <p:cNvPr id="4" name="Oval 3"/>
          <p:cNvSpPr/>
          <p:nvPr/>
        </p:nvSpPr>
        <p:spPr>
          <a:xfrm>
            <a:off x="2973936" y="2196269"/>
            <a:ext cx="2230453" cy="14356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99730" y="5039833"/>
            <a:ext cx="3147237" cy="478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4" idx="3"/>
          </p:cNvCxnSpPr>
          <p:nvPr/>
        </p:nvCxnSpPr>
        <p:spPr>
          <a:xfrm flipV="1">
            <a:off x="2073349" y="3421710"/>
            <a:ext cx="1227229" cy="161812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060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1:18-32</a:t>
            </a:r>
          </a:p>
        </p:txBody>
      </p:sp>
      <p:sp>
        <p:nvSpPr>
          <p:cNvPr id="3" name="Content Placeholder 2"/>
          <p:cNvSpPr>
            <a:spLocks noGrp="1"/>
          </p:cNvSpPr>
          <p:nvPr>
            <p:ph idx="1"/>
          </p:nvPr>
        </p:nvSpPr>
        <p:spPr/>
        <p:txBody>
          <a:bodyPr/>
          <a:lstStyle/>
          <a:p>
            <a:pPr marL="0" indent="0">
              <a:buNone/>
            </a:pPr>
            <a:r>
              <a:rPr lang="en-US" baseline="30000" dirty="0"/>
              <a:t>22</a:t>
            </a:r>
            <a:r>
              <a:rPr lang="en-US" dirty="0"/>
              <a:t> Although they claimed to be wise, they became fools </a:t>
            </a:r>
            <a:endParaRPr lang="en-US" dirty="0" smtClean="0"/>
          </a:p>
          <a:p>
            <a:pPr marL="0" indent="0">
              <a:buNone/>
            </a:pPr>
            <a:r>
              <a:rPr lang="en-US" baseline="30000" dirty="0" smtClean="0"/>
              <a:t>23</a:t>
            </a:r>
            <a:r>
              <a:rPr lang="en-US" dirty="0" smtClean="0"/>
              <a:t> </a:t>
            </a:r>
            <a:r>
              <a:rPr lang="en-US" dirty="0"/>
              <a:t>and exchanged the glory of the immortal God for images made to look like mortal man and birds and animals and reptiles. </a:t>
            </a:r>
          </a:p>
        </p:txBody>
      </p:sp>
    </p:spTree>
    <p:extLst>
      <p:ext uri="{BB962C8B-B14F-4D97-AF65-F5344CB8AC3E}">
        <p14:creationId xmlns:p14="http://schemas.microsoft.com/office/powerpoint/2010/main" val="36374738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μωραίνω</a:t>
            </a:r>
            <a:endParaRPr lang="en-US" dirty="0"/>
          </a:p>
          <a:p>
            <a:pPr marL="0" indent="0">
              <a:buNone/>
            </a:pPr>
            <a:r>
              <a:rPr lang="en-US" dirty="0"/>
              <a:t>			(</a:t>
            </a:r>
            <a:r>
              <a:rPr lang="en-US" dirty="0" err="1"/>
              <a:t>mōrainō</a:t>
            </a:r>
            <a:r>
              <a:rPr lang="en-US" dirty="0"/>
              <a:t>)</a:t>
            </a:r>
          </a:p>
          <a:p>
            <a:pPr marL="0" indent="0">
              <a:buNone/>
            </a:pPr>
            <a:endParaRPr lang="en-US" baseline="30000" dirty="0" smtClean="0"/>
          </a:p>
          <a:p>
            <a:pPr marL="0" indent="0">
              <a:buNone/>
            </a:pPr>
            <a:r>
              <a:rPr lang="en-US" baseline="30000" dirty="0" smtClean="0"/>
              <a:t>20 </a:t>
            </a:r>
            <a:r>
              <a:rPr lang="en-US" dirty="0"/>
              <a:t>Where is the wise man? Where is the scholar? Where is the philosopher of this age? Has not God made foolish the wisdom of the world?</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4822" y="2356921"/>
            <a:ext cx="225583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297172" y="5050465"/>
            <a:ext cx="2211572" cy="4465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2402958" y="3646967"/>
            <a:ext cx="978195" cy="14034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4143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26:12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12</a:t>
            </a:r>
            <a:r>
              <a:rPr lang="en-US" dirty="0" smtClean="0"/>
              <a:t> Do </a:t>
            </a:r>
            <a:r>
              <a:rPr lang="en-US" dirty="0"/>
              <a:t>you see a man wise in his own eyes? </a:t>
            </a:r>
            <a:r>
              <a:rPr lang="en-US" dirty="0" smtClean="0"/>
              <a:t>There </a:t>
            </a:r>
            <a:r>
              <a:rPr lang="en-US" dirty="0"/>
              <a:t>is more hope for a </a:t>
            </a:r>
            <a:r>
              <a:rPr lang="en-US" b="1" dirty="0">
                <a:solidFill>
                  <a:schemeClr val="accent6">
                    <a:lumMod val="75000"/>
                  </a:schemeClr>
                </a:solidFill>
              </a:rPr>
              <a:t>fool</a:t>
            </a:r>
            <a:r>
              <a:rPr lang="en-US" dirty="0"/>
              <a:t> than for him. </a:t>
            </a:r>
          </a:p>
        </p:txBody>
      </p:sp>
    </p:spTree>
    <p:extLst>
      <p:ext uri="{BB962C8B-B14F-4D97-AF65-F5344CB8AC3E}">
        <p14:creationId xmlns:p14="http://schemas.microsoft.com/office/powerpoint/2010/main" val="4936028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8:8-9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8</a:t>
            </a:r>
            <a:r>
              <a:rPr lang="en-US" dirty="0" smtClean="0"/>
              <a:t> “ </a:t>
            </a:r>
            <a:r>
              <a:rPr lang="en-US" dirty="0"/>
              <a:t>‘</a:t>
            </a:r>
            <a:r>
              <a:rPr lang="en-US" b="1" dirty="0">
                <a:solidFill>
                  <a:schemeClr val="accent6">
                    <a:lumMod val="75000"/>
                  </a:schemeClr>
                </a:solidFill>
              </a:rPr>
              <a:t>How can you say, “We are wise</a:t>
            </a:r>
            <a:r>
              <a:rPr lang="en-US" dirty="0"/>
              <a:t>, </a:t>
            </a:r>
            <a:r>
              <a:rPr lang="en-US" dirty="0" smtClean="0"/>
              <a:t>for </a:t>
            </a:r>
            <a:r>
              <a:rPr lang="en-US" dirty="0"/>
              <a:t>we have the law of the Lord,” </a:t>
            </a:r>
            <a:r>
              <a:rPr lang="en-US" dirty="0" smtClean="0"/>
              <a:t>when </a:t>
            </a:r>
            <a:r>
              <a:rPr lang="en-US" dirty="0"/>
              <a:t>actually the lying pen of the scribes </a:t>
            </a:r>
            <a:r>
              <a:rPr lang="en-US" dirty="0" smtClean="0"/>
              <a:t>has </a:t>
            </a:r>
            <a:r>
              <a:rPr lang="en-US" dirty="0"/>
              <a:t>handled it falsely? </a:t>
            </a:r>
            <a:r>
              <a:rPr lang="en-US" baseline="30000" dirty="0" smtClean="0"/>
              <a:t>9</a:t>
            </a:r>
            <a:r>
              <a:rPr lang="en-US" dirty="0" smtClean="0"/>
              <a:t> The </a:t>
            </a:r>
            <a:r>
              <a:rPr lang="en-US" dirty="0"/>
              <a:t>wise will be put to shame; </a:t>
            </a:r>
            <a:r>
              <a:rPr lang="en-US" dirty="0" smtClean="0"/>
              <a:t>they </a:t>
            </a:r>
            <a:r>
              <a:rPr lang="en-US" dirty="0"/>
              <a:t>will be dismayed and trapped. </a:t>
            </a:r>
            <a:r>
              <a:rPr lang="en-US" b="1" dirty="0" smtClean="0">
                <a:solidFill>
                  <a:schemeClr val="accent6">
                    <a:lumMod val="75000"/>
                  </a:schemeClr>
                </a:solidFill>
              </a:rPr>
              <a:t>Since </a:t>
            </a:r>
            <a:r>
              <a:rPr lang="en-US" b="1" dirty="0">
                <a:solidFill>
                  <a:schemeClr val="accent6">
                    <a:lumMod val="75000"/>
                  </a:schemeClr>
                </a:solidFill>
              </a:rPr>
              <a:t>they have rejected the word of the Lord, </a:t>
            </a:r>
            <a:r>
              <a:rPr lang="en-US" b="1" dirty="0" smtClean="0">
                <a:solidFill>
                  <a:schemeClr val="accent6">
                    <a:lumMod val="75000"/>
                  </a:schemeClr>
                </a:solidFill>
              </a:rPr>
              <a:t>what </a:t>
            </a:r>
            <a:r>
              <a:rPr lang="en-US" b="1" dirty="0">
                <a:solidFill>
                  <a:schemeClr val="accent6">
                    <a:lumMod val="75000"/>
                  </a:schemeClr>
                </a:solidFill>
              </a:rPr>
              <a:t>kind of wisdom do they have? </a:t>
            </a:r>
          </a:p>
          <a:p>
            <a:pPr marL="0" indent="0">
              <a:buNone/>
            </a:pPr>
            <a:endParaRPr lang="en-US" dirty="0"/>
          </a:p>
        </p:txBody>
      </p:sp>
    </p:spTree>
    <p:extLst>
      <p:ext uri="{BB962C8B-B14F-4D97-AF65-F5344CB8AC3E}">
        <p14:creationId xmlns:p14="http://schemas.microsoft.com/office/powerpoint/2010/main" val="26360291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23</a:t>
            </a:r>
            <a:r>
              <a:rPr lang="en-US" dirty="0" smtClean="0"/>
              <a:t> </a:t>
            </a:r>
            <a:r>
              <a:rPr lang="en-US" dirty="0"/>
              <a:t>and exchanged the glory of the immortal God for images made to look like mortal man and birds and animals and reptiles. </a:t>
            </a:r>
          </a:p>
        </p:txBody>
      </p:sp>
    </p:spTree>
    <p:extLst>
      <p:ext uri="{BB962C8B-B14F-4D97-AF65-F5344CB8AC3E}">
        <p14:creationId xmlns:p14="http://schemas.microsoft.com/office/powerpoint/2010/main" val="9352065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ἄφθαρτος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aphthartos</a:t>
            </a:r>
            <a:r>
              <a:rPr lang="en-US" sz="4800" baseline="30000" dirty="0" smtClean="0"/>
              <a:t>)</a:t>
            </a:r>
            <a:endParaRPr lang="en-US" baseline="30000" dirty="0" smtClean="0"/>
          </a:p>
          <a:p>
            <a:pPr marL="0" indent="0">
              <a:buNone/>
            </a:pPr>
            <a:endParaRPr lang="en-US" baseline="30000" dirty="0"/>
          </a:p>
          <a:p>
            <a:pPr marL="0" indent="0">
              <a:buNone/>
            </a:pPr>
            <a:r>
              <a:rPr lang="en-US" baseline="30000" dirty="0" smtClean="0"/>
              <a:t>23</a:t>
            </a:r>
            <a:r>
              <a:rPr lang="en-US" dirty="0" smtClean="0"/>
              <a:t> </a:t>
            </a:r>
            <a:r>
              <a:rPr lang="en-US" dirty="0"/>
              <a:t>and exchanged the glory of the immortal God for images made to look like mortal man and birds and animals and reptiles. </a:t>
            </a:r>
          </a:p>
        </p:txBody>
      </p:sp>
      <p:sp>
        <p:nvSpPr>
          <p:cNvPr id="4" name="Oval 3"/>
          <p:cNvSpPr/>
          <p:nvPr/>
        </p:nvSpPr>
        <p:spPr>
          <a:xfrm>
            <a:off x="4683095" y="2059536"/>
            <a:ext cx="2845750" cy="16578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84606" y="4059252"/>
            <a:ext cx="1598063" cy="4016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105970" y="3717421"/>
            <a:ext cx="777668" cy="34183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0609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15:52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ἄφθαρτος</a:t>
            </a:r>
            <a:endParaRPr lang="en-US" dirty="0"/>
          </a:p>
          <a:p>
            <a:pPr marL="0" indent="0">
              <a:buNone/>
            </a:pPr>
            <a:r>
              <a:rPr lang="en-US" dirty="0"/>
              <a:t>					(</a:t>
            </a:r>
            <a:r>
              <a:rPr lang="en-US" dirty="0" err="1"/>
              <a:t>aphthartos</a:t>
            </a:r>
            <a:r>
              <a:rPr lang="en-US" dirty="0"/>
              <a:t>)</a:t>
            </a:r>
          </a:p>
          <a:p>
            <a:pPr marL="0" indent="0">
              <a:buNone/>
            </a:pPr>
            <a:endParaRPr lang="en-US" baseline="30000" dirty="0" smtClean="0"/>
          </a:p>
          <a:p>
            <a:pPr marL="0" indent="0">
              <a:buNone/>
            </a:pPr>
            <a:r>
              <a:rPr lang="en-US" baseline="30000" dirty="0" smtClean="0"/>
              <a:t>52 </a:t>
            </a:r>
            <a:r>
              <a:rPr lang="en-US" dirty="0"/>
              <a:t>in a flash, in the twinkling of an eye, at the last trumpet. For the trumpet will sound, the dead will be raised imperishable, and we will be changed.</a:t>
            </a:r>
          </a:p>
          <a:p>
            <a:pPr marL="0" indent="0">
              <a:buNone/>
            </a:pP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3238" y="2247383"/>
            <a:ext cx="2871787"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775098" y="5007935"/>
            <a:ext cx="2232837" cy="4890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3891517" y="3710763"/>
            <a:ext cx="1201478" cy="12971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19075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1:17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ἄφθαρτος</a:t>
            </a:r>
            <a:endParaRPr lang="en-US" dirty="0"/>
          </a:p>
          <a:p>
            <a:pPr marL="0" indent="0">
              <a:buNone/>
            </a:pPr>
            <a:r>
              <a:rPr lang="en-US" dirty="0"/>
              <a:t>					(</a:t>
            </a:r>
            <a:r>
              <a:rPr lang="en-US" dirty="0" err="1"/>
              <a:t>aphthartos</a:t>
            </a:r>
            <a:r>
              <a:rPr lang="en-US" dirty="0"/>
              <a:t>)</a:t>
            </a:r>
          </a:p>
          <a:p>
            <a:pPr marL="0" indent="0">
              <a:buNone/>
            </a:pPr>
            <a:endParaRPr lang="en-US" baseline="30000" dirty="0" smtClean="0"/>
          </a:p>
          <a:p>
            <a:pPr marL="0" indent="0">
              <a:buNone/>
            </a:pPr>
            <a:r>
              <a:rPr lang="en-US" baseline="30000" dirty="0" smtClean="0"/>
              <a:t>17 </a:t>
            </a:r>
            <a:r>
              <a:rPr lang="en-US" dirty="0"/>
              <a:t>Now to the King eternal, immortal, invisible, the only God, be honor and glory for ever and ever. Amen.</a:t>
            </a:r>
            <a:r>
              <a:rPr lang="en-US" baseline="30000" dirty="0"/>
              <a:t> </a:t>
            </a:r>
          </a:p>
          <a:p>
            <a:pPr marL="0" indent="0">
              <a:buNone/>
            </a:pP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299" y="2226118"/>
            <a:ext cx="2871787"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a:xfrm>
            <a:off x="4965405" y="4072270"/>
            <a:ext cx="1616148" cy="4146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p:cNvCxnSpPr>
          <p:nvPr/>
        </p:nvCxnSpPr>
        <p:spPr>
          <a:xfrm flipV="1">
            <a:off x="5773479" y="3880884"/>
            <a:ext cx="42530" cy="1913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53616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106:19-21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19</a:t>
            </a:r>
            <a:r>
              <a:rPr lang="en-US" dirty="0" smtClean="0"/>
              <a:t> At </a:t>
            </a:r>
            <a:r>
              <a:rPr lang="en-US" dirty="0" err="1"/>
              <a:t>Horeb</a:t>
            </a:r>
            <a:r>
              <a:rPr lang="en-US" dirty="0"/>
              <a:t> </a:t>
            </a:r>
            <a:r>
              <a:rPr lang="en-US" b="1" dirty="0">
                <a:solidFill>
                  <a:schemeClr val="accent6">
                    <a:lumMod val="75000"/>
                  </a:schemeClr>
                </a:solidFill>
              </a:rPr>
              <a:t>they made a calf</a:t>
            </a:r>
            <a:r>
              <a:rPr lang="en-US" baseline="30000" dirty="0"/>
              <a:t> </a:t>
            </a:r>
            <a:r>
              <a:rPr lang="en-US" dirty="0" smtClean="0"/>
              <a:t>and </a:t>
            </a:r>
            <a:r>
              <a:rPr lang="en-US" dirty="0"/>
              <a:t>worshiped an idol cast from metal. </a:t>
            </a:r>
            <a:r>
              <a:rPr lang="en-US" baseline="30000" dirty="0" smtClean="0"/>
              <a:t>20</a:t>
            </a:r>
            <a:r>
              <a:rPr lang="en-US" dirty="0" smtClean="0"/>
              <a:t> They </a:t>
            </a:r>
            <a:r>
              <a:rPr lang="en-US" b="1" dirty="0">
                <a:solidFill>
                  <a:schemeClr val="accent6">
                    <a:lumMod val="75000"/>
                  </a:schemeClr>
                </a:solidFill>
              </a:rPr>
              <a:t>exchanged their Glory </a:t>
            </a:r>
            <a:r>
              <a:rPr lang="en-US" b="1" dirty="0" smtClean="0">
                <a:solidFill>
                  <a:schemeClr val="accent6">
                    <a:lumMod val="75000"/>
                  </a:schemeClr>
                </a:solidFill>
              </a:rPr>
              <a:t>for </a:t>
            </a:r>
            <a:r>
              <a:rPr lang="en-US" b="1" dirty="0">
                <a:solidFill>
                  <a:schemeClr val="accent6">
                    <a:lumMod val="75000"/>
                  </a:schemeClr>
                </a:solidFill>
              </a:rPr>
              <a:t>an image of a bull</a:t>
            </a:r>
            <a:r>
              <a:rPr lang="en-US" dirty="0"/>
              <a:t>, which eats grass. </a:t>
            </a:r>
            <a:r>
              <a:rPr lang="en-US" baseline="30000" dirty="0" smtClean="0"/>
              <a:t>21</a:t>
            </a:r>
            <a:r>
              <a:rPr lang="en-US" dirty="0" smtClean="0"/>
              <a:t> They </a:t>
            </a:r>
            <a:r>
              <a:rPr lang="en-US" dirty="0"/>
              <a:t>forgot the God who saved them,</a:t>
            </a:r>
            <a:r>
              <a:rPr lang="en-US" baseline="30000" dirty="0"/>
              <a:t> </a:t>
            </a:r>
            <a:r>
              <a:rPr lang="en-US" dirty="0" smtClean="0"/>
              <a:t>who </a:t>
            </a:r>
            <a:r>
              <a:rPr lang="en-US" dirty="0"/>
              <a:t>had done great things in Egypt, </a:t>
            </a:r>
          </a:p>
          <a:p>
            <a:pPr marL="0" indent="0">
              <a:buNone/>
            </a:pPr>
            <a:endParaRPr lang="en-US" dirty="0"/>
          </a:p>
        </p:txBody>
      </p:sp>
    </p:spTree>
    <p:extLst>
      <p:ext uri="{BB962C8B-B14F-4D97-AF65-F5344CB8AC3E}">
        <p14:creationId xmlns:p14="http://schemas.microsoft.com/office/powerpoint/2010/main" val="58429115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Deuteronomy 5:8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8 </a:t>
            </a:r>
            <a:r>
              <a:rPr lang="en-US" dirty="0" smtClean="0"/>
              <a:t>“</a:t>
            </a:r>
            <a:r>
              <a:rPr lang="en-US" b="1" dirty="0" smtClean="0">
                <a:solidFill>
                  <a:schemeClr val="accent6">
                    <a:lumMod val="75000"/>
                  </a:schemeClr>
                </a:solidFill>
              </a:rPr>
              <a:t>You </a:t>
            </a:r>
            <a:r>
              <a:rPr lang="en-US" b="1" dirty="0">
                <a:solidFill>
                  <a:schemeClr val="accent6">
                    <a:lumMod val="75000"/>
                  </a:schemeClr>
                </a:solidFill>
              </a:rPr>
              <a:t>shall not</a:t>
            </a:r>
            <a:r>
              <a:rPr lang="en-US" dirty="0"/>
              <a:t> </a:t>
            </a:r>
            <a:r>
              <a:rPr lang="en-US" b="1" dirty="0">
                <a:solidFill>
                  <a:schemeClr val="accent6">
                    <a:lumMod val="75000"/>
                  </a:schemeClr>
                </a:solidFill>
              </a:rPr>
              <a:t>make</a:t>
            </a:r>
            <a:r>
              <a:rPr lang="en-US" dirty="0"/>
              <a:t> for yourself </a:t>
            </a:r>
            <a:r>
              <a:rPr lang="en-US" b="1" dirty="0">
                <a:solidFill>
                  <a:schemeClr val="accent6">
                    <a:lumMod val="75000"/>
                  </a:schemeClr>
                </a:solidFill>
              </a:rPr>
              <a:t>an</a:t>
            </a:r>
            <a:r>
              <a:rPr lang="en-US" dirty="0"/>
              <a:t> </a:t>
            </a:r>
            <a:r>
              <a:rPr lang="en-US" b="1" dirty="0">
                <a:solidFill>
                  <a:schemeClr val="accent6">
                    <a:lumMod val="75000"/>
                  </a:schemeClr>
                </a:solidFill>
              </a:rPr>
              <a:t>idol</a:t>
            </a:r>
            <a:r>
              <a:rPr lang="en-US" dirty="0"/>
              <a:t> in the form of anything in heaven above or on the earth beneath or in the waters below.</a:t>
            </a:r>
          </a:p>
          <a:p>
            <a:pPr marL="0" indent="0">
              <a:buNone/>
            </a:pPr>
            <a:endParaRPr lang="en-US" dirty="0"/>
          </a:p>
        </p:txBody>
      </p:sp>
    </p:spTree>
    <p:extLst>
      <p:ext uri="{BB962C8B-B14F-4D97-AF65-F5344CB8AC3E}">
        <p14:creationId xmlns:p14="http://schemas.microsoft.com/office/powerpoint/2010/main" val="16511279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24</a:t>
            </a:r>
            <a:r>
              <a:rPr lang="en-US" dirty="0" smtClean="0"/>
              <a:t> </a:t>
            </a:r>
            <a:r>
              <a:rPr lang="en-US" dirty="0"/>
              <a:t>Therefore God gave them over in the sinful desires of their hearts to sexual impurity for the degrading of their bodies with one another. </a:t>
            </a:r>
            <a:endParaRPr lang="en-US" dirty="0" smtClean="0"/>
          </a:p>
        </p:txBody>
      </p:sp>
    </p:spTree>
    <p:extLst>
      <p:ext uri="{BB962C8B-B14F-4D97-AF65-F5344CB8AC3E}">
        <p14:creationId xmlns:p14="http://schemas.microsoft.com/office/powerpoint/2010/main" val="2696465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lstStyle/>
          <a:p>
            <a:pPr marL="0" indent="0">
              <a:buNone/>
            </a:pPr>
            <a:r>
              <a:rPr lang="en-US" baseline="30000" dirty="0"/>
              <a:t>24</a:t>
            </a:r>
            <a:r>
              <a:rPr lang="en-US" dirty="0"/>
              <a:t> Therefore God gave them over in the sinful desires of their hearts to sexual impurity for the degrading of their bodies with one another. </a:t>
            </a:r>
            <a:endParaRPr lang="en-US" dirty="0" smtClean="0"/>
          </a:p>
          <a:p>
            <a:pPr marL="0" indent="0">
              <a:buNone/>
            </a:pPr>
            <a:r>
              <a:rPr lang="en-US" baseline="30000" dirty="0" smtClean="0"/>
              <a:t>25</a:t>
            </a:r>
            <a:r>
              <a:rPr lang="en-US" dirty="0" smtClean="0"/>
              <a:t> </a:t>
            </a:r>
            <a:r>
              <a:rPr lang="en-US" dirty="0"/>
              <a:t>They exchanged the truth of God for a lie, and worshiped and served created things rather than the Creator--who is forever praised. Amen.</a:t>
            </a:r>
          </a:p>
        </p:txBody>
      </p:sp>
    </p:spTree>
    <p:extLst>
      <p:ext uri="{BB962C8B-B14F-4D97-AF65-F5344CB8AC3E}">
        <p14:creationId xmlns:p14="http://schemas.microsoft.com/office/powerpoint/2010/main" val="14994750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παραδίδωμι</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paradidōmi</a:t>
            </a:r>
            <a:r>
              <a:rPr lang="en-US" sz="4800" baseline="30000" dirty="0" smtClean="0"/>
              <a:t>)</a:t>
            </a:r>
            <a:endParaRPr lang="en-US" baseline="30000" dirty="0" smtClean="0"/>
          </a:p>
          <a:p>
            <a:pPr marL="0" indent="0">
              <a:buNone/>
            </a:pPr>
            <a:endParaRPr lang="en-US" baseline="30000" dirty="0"/>
          </a:p>
          <a:p>
            <a:pPr marL="0" indent="0">
              <a:buNone/>
            </a:pPr>
            <a:r>
              <a:rPr lang="en-US" baseline="30000" dirty="0" smtClean="0"/>
              <a:t>24</a:t>
            </a:r>
            <a:r>
              <a:rPr lang="en-US" dirty="0" smtClean="0"/>
              <a:t> </a:t>
            </a:r>
            <a:r>
              <a:rPr lang="en-US" dirty="0"/>
              <a:t>Therefore God gave them over in the sinful desires of their hearts to sexual impurity for the degrading of their bodies with one another. </a:t>
            </a:r>
            <a:endParaRPr lang="en-US" dirty="0" smtClean="0"/>
          </a:p>
        </p:txBody>
      </p:sp>
      <p:sp>
        <p:nvSpPr>
          <p:cNvPr id="5" name="Rounded Rectangle 4"/>
          <p:cNvSpPr/>
          <p:nvPr/>
        </p:nvSpPr>
        <p:spPr>
          <a:xfrm>
            <a:off x="3179036" y="2315910"/>
            <a:ext cx="2375730" cy="10767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375589" y="4136164"/>
            <a:ext cx="846033" cy="3674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160236" y="4134739"/>
            <a:ext cx="846033" cy="3674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785787" y="3828477"/>
            <a:ext cx="1811708" cy="316233"/>
          </a:xfrm>
          <a:custGeom>
            <a:avLst/>
            <a:gdLst>
              <a:gd name="connsiteX0" fmla="*/ 0 w 1811708"/>
              <a:gd name="connsiteY0" fmla="*/ 299142 h 316233"/>
              <a:gd name="connsiteX1" fmla="*/ 888763 w 1811708"/>
              <a:gd name="connsiteY1" fmla="*/ 39 h 316233"/>
              <a:gd name="connsiteX2" fmla="*/ 1811708 w 1811708"/>
              <a:gd name="connsiteY2" fmla="*/ 316233 h 316233"/>
            </a:gdLst>
            <a:ahLst/>
            <a:cxnLst>
              <a:cxn ang="0">
                <a:pos x="connsiteX0" y="connsiteY0"/>
              </a:cxn>
              <a:cxn ang="0">
                <a:pos x="connsiteX1" y="connsiteY1"/>
              </a:cxn>
              <a:cxn ang="0">
                <a:pos x="connsiteX2" y="connsiteY2"/>
              </a:cxn>
            </a:cxnLst>
            <a:rect l="l" t="t" r="r" b="b"/>
            <a:pathLst>
              <a:path w="1811708" h="316233">
                <a:moveTo>
                  <a:pt x="0" y="299142"/>
                </a:moveTo>
                <a:cubicBezTo>
                  <a:pt x="293406" y="148166"/>
                  <a:pt x="586812" y="-2810"/>
                  <a:pt x="888763" y="39"/>
                </a:cubicBezTo>
                <a:cubicBezTo>
                  <a:pt x="1190714" y="2887"/>
                  <a:pt x="1501211" y="159560"/>
                  <a:pt x="1811708" y="3162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1"/>
            <a:endCxn id="5" idx="2"/>
          </p:cNvCxnSpPr>
          <p:nvPr/>
        </p:nvCxnSpPr>
        <p:spPr>
          <a:xfrm flipH="1" flipV="1">
            <a:off x="4366901" y="3392680"/>
            <a:ext cx="307649" cy="43583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14633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4:25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παραδίδωμι</a:t>
            </a:r>
            <a:endParaRPr lang="en-US" dirty="0"/>
          </a:p>
          <a:p>
            <a:pPr marL="0" indent="0">
              <a:buNone/>
            </a:pPr>
            <a:r>
              <a:rPr lang="en-US" dirty="0"/>
              <a:t>			(</a:t>
            </a:r>
            <a:r>
              <a:rPr lang="en-US" dirty="0" err="1"/>
              <a:t>paradidōmi</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25 </a:t>
            </a:r>
            <a:r>
              <a:rPr lang="en-US" dirty="0"/>
              <a:t>He was delivered over to death for our sins and was raised to life for our justification. </a:t>
            </a:r>
          </a:p>
          <a:p>
            <a:pPr marL="0"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8245" y="2483145"/>
            <a:ext cx="2401887"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26512" y="4444409"/>
            <a:ext cx="2456121" cy="4678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4338" idx="2"/>
          </p:cNvCxnSpPr>
          <p:nvPr/>
        </p:nvCxnSpPr>
        <p:spPr>
          <a:xfrm flipV="1">
            <a:off x="3354573" y="3586458"/>
            <a:ext cx="1014616" cy="85795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305103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4:19</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παραδίδωμι</a:t>
            </a:r>
            <a:endParaRPr lang="en-US" dirty="0"/>
          </a:p>
          <a:p>
            <a:pPr marL="0" indent="0">
              <a:buNone/>
            </a:pPr>
            <a:r>
              <a:rPr lang="en-US" dirty="0"/>
              <a:t>			(</a:t>
            </a:r>
            <a:r>
              <a:rPr lang="en-US" dirty="0" err="1"/>
              <a:t>paradidōmi</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19 </a:t>
            </a:r>
            <a:r>
              <a:rPr lang="en-US" dirty="0"/>
              <a:t>Having lost all sensitivity, they have </a:t>
            </a:r>
            <a:endParaRPr lang="en-US" dirty="0" smtClean="0"/>
          </a:p>
          <a:p>
            <a:pPr marL="0" indent="0">
              <a:buNone/>
            </a:pPr>
            <a:r>
              <a:rPr lang="en-US" dirty="0" smtClean="0"/>
              <a:t>given </a:t>
            </a:r>
            <a:r>
              <a:rPr lang="en-US" dirty="0"/>
              <a:t>themselves over to sensuality so as to indulge in every kind of impurity, with a continual lust for more.</a:t>
            </a:r>
          </a:p>
          <a:p>
            <a:pPr marL="0" indent="0">
              <a:buNone/>
            </a:pP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4449" y="2153536"/>
            <a:ext cx="2401887"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2936" y="4527735"/>
            <a:ext cx="798069"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9098" y="4582633"/>
            <a:ext cx="925032" cy="3827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956930" y="3806356"/>
            <a:ext cx="2700670" cy="776277"/>
          </a:xfrm>
          <a:custGeom>
            <a:avLst/>
            <a:gdLst>
              <a:gd name="connsiteX0" fmla="*/ 0 w 2700670"/>
              <a:gd name="connsiteY0" fmla="*/ 776277 h 776277"/>
              <a:gd name="connsiteX1" fmla="*/ 1318437 w 2700670"/>
              <a:gd name="connsiteY1" fmla="*/ 100 h 776277"/>
              <a:gd name="connsiteX2" fmla="*/ 2700670 w 2700670"/>
              <a:gd name="connsiteY2" fmla="*/ 733746 h 776277"/>
            </a:gdLst>
            <a:ahLst/>
            <a:cxnLst>
              <a:cxn ang="0">
                <a:pos x="connsiteX0" y="connsiteY0"/>
              </a:cxn>
              <a:cxn ang="0">
                <a:pos x="connsiteX1" y="connsiteY1"/>
              </a:cxn>
              <a:cxn ang="0">
                <a:pos x="connsiteX2" y="connsiteY2"/>
              </a:cxn>
            </a:cxnLst>
            <a:rect l="l" t="t" r="r" b="b"/>
            <a:pathLst>
              <a:path w="2700670" h="776277">
                <a:moveTo>
                  <a:pt x="0" y="776277"/>
                </a:moveTo>
                <a:cubicBezTo>
                  <a:pt x="434162" y="391732"/>
                  <a:pt x="868325" y="7188"/>
                  <a:pt x="1318437" y="100"/>
                </a:cubicBezTo>
                <a:cubicBezTo>
                  <a:pt x="1768549" y="-6988"/>
                  <a:pt x="2234609" y="363379"/>
                  <a:pt x="2700670" y="73374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1"/>
          </p:cNvCxnSpPr>
          <p:nvPr/>
        </p:nvCxnSpPr>
        <p:spPr>
          <a:xfrm flipV="1">
            <a:off x="2275367" y="3200400"/>
            <a:ext cx="893135" cy="60605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6510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2 Thessalonians 2:10-12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baseline="30000" dirty="0" smtClean="0"/>
              <a:t>10 </a:t>
            </a:r>
            <a:r>
              <a:rPr lang="en-US" dirty="0"/>
              <a:t>and in every sort of evil that deceives those who are perishing. They perish because they refused to love the truth and so be saved. </a:t>
            </a:r>
            <a:r>
              <a:rPr lang="en-US" baseline="30000" dirty="0"/>
              <a:t>11 </a:t>
            </a:r>
            <a:r>
              <a:rPr lang="en-US" dirty="0"/>
              <a:t>For this reason </a:t>
            </a:r>
            <a:r>
              <a:rPr lang="en-US" b="1" dirty="0">
                <a:solidFill>
                  <a:schemeClr val="accent6">
                    <a:lumMod val="75000"/>
                  </a:schemeClr>
                </a:solidFill>
              </a:rPr>
              <a:t>God sends them a powerful delusion </a:t>
            </a:r>
            <a:r>
              <a:rPr lang="en-US" dirty="0"/>
              <a:t>so that they will believe the lie </a:t>
            </a:r>
            <a:r>
              <a:rPr lang="en-US" baseline="30000" dirty="0"/>
              <a:t>12 </a:t>
            </a:r>
            <a:r>
              <a:rPr lang="en-US" dirty="0"/>
              <a:t>and so that all will be condemned who have not believed the truth but have delighted in wickedness.</a:t>
            </a:r>
            <a:r>
              <a:rPr lang="en-US" baseline="30000" dirty="0"/>
              <a:t> </a:t>
            </a:r>
          </a:p>
          <a:p>
            <a:pPr marL="0" indent="0">
              <a:buNone/>
            </a:pPr>
            <a:endParaRPr lang="en-US" dirty="0"/>
          </a:p>
        </p:txBody>
      </p:sp>
    </p:spTree>
    <p:extLst>
      <p:ext uri="{BB962C8B-B14F-4D97-AF65-F5344CB8AC3E}">
        <p14:creationId xmlns:p14="http://schemas.microsoft.com/office/powerpoint/2010/main" val="7613714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6:18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18 </a:t>
            </a:r>
            <a:r>
              <a:rPr lang="en-US" dirty="0"/>
              <a:t>Flee from </a:t>
            </a:r>
            <a:r>
              <a:rPr lang="en-US" b="1" dirty="0">
                <a:solidFill>
                  <a:schemeClr val="accent6">
                    <a:lumMod val="75000"/>
                  </a:schemeClr>
                </a:solidFill>
              </a:rPr>
              <a:t>sexual immorality</a:t>
            </a:r>
            <a:r>
              <a:rPr lang="en-US" dirty="0"/>
              <a:t>. All other sins a man commits are outside his body, but he who sins sexually sins against his own body.</a:t>
            </a:r>
          </a:p>
          <a:p>
            <a:pPr marL="0" indent="0">
              <a:buNone/>
            </a:pPr>
            <a:endParaRPr lang="en-US" dirty="0"/>
          </a:p>
        </p:txBody>
      </p:sp>
    </p:spTree>
    <p:extLst>
      <p:ext uri="{BB962C8B-B14F-4D97-AF65-F5344CB8AC3E}">
        <p14:creationId xmlns:p14="http://schemas.microsoft.com/office/powerpoint/2010/main" val="1856695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a:t>
            </a:r>
            <a:r>
              <a:rPr lang="en-US" dirty="0" smtClean="0"/>
              <a:t> </a:t>
            </a:r>
            <a:r>
              <a:rPr lang="en-US" dirty="0"/>
              <a:t>They exchanged the truth of God for a lie, and worshiped and served created things rather than the Creator--who is forever praised. Amen.</a:t>
            </a:r>
          </a:p>
        </p:txBody>
      </p:sp>
    </p:spTree>
    <p:extLst>
      <p:ext uri="{BB962C8B-B14F-4D97-AF65-F5344CB8AC3E}">
        <p14:creationId xmlns:p14="http://schemas.microsoft.com/office/powerpoint/2010/main" val="153182402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Habakkuk 2:18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18</a:t>
            </a:r>
            <a:r>
              <a:rPr lang="en-US" dirty="0" smtClean="0"/>
              <a:t> “Of </a:t>
            </a:r>
            <a:r>
              <a:rPr lang="en-US" dirty="0"/>
              <a:t>what value is an </a:t>
            </a:r>
            <a:r>
              <a:rPr lang="en-US" b="1" dirty="0">
                <a:solidFill>
                  <a:schemeClr val="accent6">
                    <a:lumMod val="75000"/>
                  </a:schemeClr>
                </a:solidFill>
              </a:rPr>
              <a:t>idol</a:t>
            </a:r>
            <a:r>
              <a:rPr lang="en-US" dirty="0"/>
              <a:t>, since a man has carved it? </a:t>
            </a:r>
            <a:r>
              <a:rPr lang="en-US" dirty="0" smtClean="0"/>
              <a:t>Or </a:t>
            </a:r>
            <a:r>
              <a:rPr lang="en-US" dirty="0"/>
              <a:t>an image that teaches </a:t>
            </a:r>
            <a:r>
              <a:rPr lang="en-US" b="1" dirty="0">
                <a:solidFill>
                  <a:schemeClr val="accent6">
                    <a:lumMod val="75000"/>
                  </a:schemeClr>
                </a:solidFill>
              </a:rPr>
              <a:t>lies</a:t>
            </a:r>
            <a:r>
              <a:rPr lang="en-US" dirty="0"/>
              <a:t>? </a:t>
            </a:r>
            <a:r>
              <a:rPr lang="en-US" dirty="0" smtClean="0"/>
              <a:t>For </a:t>
            </a:r>
            <a:r>
              <a:rPr lang="en-US" dirty="0"/>
              <a:t>he who makes it trusts in his own creation; </a:t>
            </a:r>
            <a:r>
              <a:rPr lang="en-US" dirty="0" smtClean="0"/>
              <a:t>he </a:t>
            </a:r>
            <a:r>
              <a:rPr lang="en-US" dirty="0"/>
              <a:t>makes idols that cannot speak. </a:t>
            </a:r>
          </a:p>
          <a:p>
            <a:pPr marL="0" indent="0">
              <a:buNone/>
            </a:pPr>
            <a:endParaRPr lang="en-US" dirty="0"/>
          </a:p>
        </p:txBody>
      </p:sp>
    </p:spTree>
    <p:extLst>
      <p:ext uri="{BB962C8B-B14F-4D97-AF65-F5344CB8AC3E}">
        <p14:creationId xmlns:p14="http://schemas.microsoft.com/office/powerpoint/2010/main" val="153046851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10:14-15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14</a:t>
            </a:r>
            <a:r>
              <a:rPr lang="en-US" dirty="0" smtClean="0"/>
              <a:t> Everyone </a:t>
            </a:r>
            <a:r>
              <a:rPr lang="en-US" dirty="0"/>
              <a:t>is senseless and without knowledge; </a:t>
            </a:r>
            <a:r>
              <a:rPr lang="en-US" dirty="0" smtClean="0"/>
              <a:t>every </a:t>
            </a:r>
            <a:r>
              <a:rPr lang="en-US" dirty="0"/>
              <a:t>goldsmith is shamed by his idols. </a:t>
            </a:r>
            <a:r>
              <a:rPr lang="en-US" b="1" dirty="0" smtClean="0">
                <a:solidFill>
                  <a:schemeClr val="accent6">
                    <a:lumMod val="75000"/>
                  </a:schemeClr>
                </a:solidFill>
              </a:rPr>
              <a:t>His </a:t>
            </a:r>
            <a:r>
              <a:rPr lang="en-US" b="1" dirty="0">
                <a:solidFill>
                  <a:schemeClr val="accent6">
                    <a:lumMod val="75000"/>
                  </a:schemeClr>
                </a:solidFill>
              </a:rPr>
              <a:t>images are a fraud; </a:t>
            </a:r>
            <a:r>
              <a:rPr lang="en-US" b="1" dirty="0" smtClean="0">
                <a:solidFill>
                  <a:schemeClr val="accent6">
                    <a:lumMod val="75000"/>
                  </a:schemeClr>
                </a:solidFill>
              </a:rPr>
              <a:t>they </a:t>
            </a:r>
            <a:r>
              <a:rPr lang="en-US" b="1" dirty="0">
                <a:solidFill>
                  <a:schemeClr val="accent6">
                    <a:lumMod val="75000"/>
                  </a:schemeClr>
                </a:solidFill>
              </a:rPr>
              <a:t>have no breath in them</a:t>
            </a:r>
            <a:r>
              <a:rPr lang="en-US" dirty="0"/>
              <a:t>. </a:t>
            </a:r>
            <a:r>
              <a:rPr lang="en-US" baseline="30000" dirty="0" smtClean="0"/>
              <a:t>15</a:t>
            </a:r>
            <a:r>
              <a:rPr lang="en-US" dirty="0" smtClean="0"/>
              <a:t> They </a:t>
            </a:r>
            <a:r>
              <a:rPr lang="en-US" dirty="0"/>
              <a:t>are </a:t>
            </a:r>
            <a:r>
              <a:rPr lang="en-US" b="1" dirty="0">
                <a:solidFill>
                  <a:schemeClr val="accent6">
                    <a:lumMod val="75000"/>
                  </a:schemeClr>
                </a:solidFill>
              </a:rPr>
              <a:t>worthless</a:t>
            </a:r>
            <a:r>
              <a:rPr lang="en-US" dirty="0"/>
              <a:t>, the </a:t>
            </a:r>
            <a:r>
              <a:rPr lang="en-US" b="1" dirty="0">
                <a:solidFill>
                  <a:schemeClr val="accent6">
                    <a:lumMod val="75000"/>
                  </a:schemeClr>
                </a:solidFill>
              </a:rPr>
              <a:t>objects of mockery</a:t>
            </a:r>
            <a:r>
              <a:rPr lang="en-US" dirty="0"/>
              <a:t>; </a:t>
            </a:r>
            <a:r>
              <a:rPr lang="en-US" dirty="0" smtClean="0"/>
              <a:t>when </a:t>
            </a:r>
            <a:r>
              <a:rPr lang="en-US" dirty="0"/>
              <a:t>their judgment comes, they will perish. </a:t>
            </a:r>
          </a:p>
          <a:p>
            <a:pPr marL="0" indent="0">
              <a:buNone/>
            </a:pPr>
            <a:endParaRPr lang="en-US" dirty="0"/>
          </a:p>
        </p:txBody>
      </p:sp>
    </p:spTree>
    <p:extLst>
      <p:ext uri="{BB962C8B-B14F-4D97-AF65-F5344CB8AC3E}">
        <p14:creationId xmlns:p14="http://schemas.microsoft.com/office/powerpoint/2010/main" val="372523338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26</a:t>
            </a:r>
            <a:r>
              <a:rPr lang="en-US" dirty="0" smtClean="0"/>
              <a:t> </a:t>
            </a:r>
            <a:r>
              <a:rPr lang="en-US" dirty="0"/>
              <a:t>Because of this, God gave them over to shameful lusts. Even their women exchanged natural relations for unnatural ones. </a:t>
            </a:r>
            <a:endParaRPr lang="en-US" dirty="0" smtClean="0"/>
          </a:p>
        </p:txBody>
      </p:sp>
    </p:spTree>
    <p:extLst>
      <p:ext uri="{BB962C8B-B14F-4D97-AF65-F5344CB8AC3E}">
        <p14:creationId xmlns:p14="http://schemas.microsoft.com/office/powerpoint/2010/main" val="299204201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παραδίδωμι</a:t>
            </a:r>
            <a:endParaRPr lang="en-US" dirty="0"/>
          </a:p>
          <a:p>
            <a:pPr marL="0" indent="0">
              <a:buNone/>
            </a:pPr>
            <a:r>
              <a:rPr lang="en-US" dirty="0"/>
              <a:t>			(</a:t>
            </a:r>
            <a:r>
              <a:rPr lang="en-US" dirty="0" err="1"/>
              <a:t>paradidōmi</a:t>
            </a:r>
            <a:r>
              <a:rPr lang="en-US" dirty="0"/>
              <a:t>)</a:t>
            </a:r>
          </a:p>
          <a:p>
            <a:pPr marL="0" indent="0">
              <a:buNone/>
            </a:pPr>
            <a:endParaRPr lang="en-US" baseline="30000" dirty="0"/>
          </a:p>
          <a:p>
            <a:pPr marL="0" indent="0">
              <a:buNone/>
            </a:pPr>
            <a:r>
              <a:rPr lang="en-US" baseline="30000" dirty="0" smtClean="0"/>
              <a:t>26</a:t>
            </a:r>
            <a:r>
              <a:rPr lang="en-US" dirty="0" smtClean="0"/>
              <a:t> </a:t>
            </a:r>
            <a:r>
              <a:rPr lang="en-US" dirty="0"/>
              <a:t>Because of this, God gave them over to shameful lusts. Even their women exchanged natural relations for unnatural ones. </a:t>
            </a:r>
            <a:endParaRPr lang="en-US" dirty="0" smtClean="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6347" y="2483146"/>
            <a:ext cx="2401887"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3726" y="4102433"/>
            <a:ext cx="8715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5560" y="4102433"/>
            <a:ext cx="8715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5296" y="3810443"/>
            <a:ext cx="182245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3" idx="0"/>
          </p:cNvCxnSpPr>
          <p:nvPr/>
        </p:nvCxnSpPr>
        <p:spPr>
          <a:xfrm flipH="1" flipV="1">
            <a:off x="5454502" y="3551274"/>
            <a:ext cx="202019" cy="25916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0831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26</a:t>
            </a:r>
            <a:r>
              <a:rPr lang="en-US" dirty="0"/>
              <a:t> Because of this, God gave them over to shameful lusts. Even their women exchanged natural relations for unnatural ones. </a:t>
            </a:r>
            <a:endParaRPr lang="en-US" dirty="0" smtClean="0"/>
          </a:p>
          <a:p>
            <a:pPr marL="0" indent="0">
              <a:buNone/>
            </a:pPr>
            <a:r>
              <a:rPr lang="en-US" baseline="30000" dirty="0" smtClean="0"/>
              <a:t>27</a:t>
            </a:r>
            <a:r>
              <a:rPr lang="en-US" dirty="0" smtClean="0"/>
              <a:t> </a:t>
            </a:r>
            <a:r>
              <a:rPr lang="en-US" dirty="0"/>
              <a:t>In the same way the men also abandoned natural relations with women and were inflamed with lust for one another. Men committed indecent acts with other men, and received in themselves the due penalty for their perversion.</a:t>
            </a:r>
          </a:p>
        </p:txBody>
      </p:sp>
    </p:spTree>
    <p:extLst>
      <p:ext uri="{BB962C8B-B14F-4D97-AF65-F5344CB8AC3E}">
        <p14:creationId xmlns:p14="http://schemas.microsoft.com/office/powerpoint/2010/main" val="417915592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ἀτιμία</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atimia</a:t>
            </a:r>
            <a:r>
              <a:rPr lang="en-US" sz="4800" baseline="30000" dirty="0" smtClean="0"/>
              <a:t>)</a:t>
            </a:r>
            <a:endParaRPr lang="en-US" baseline="30000" dirty="0" smtClean="0"/>
          </a:p>
          <a:p>
            <a:pPr marL="0" indent="0">
              <a:buNone/>
            </a:pPr>
            <a:endParaRPr lang="en-US" baseline="30000" dirty="0"/>
          </a:p>
          <a:p>
            <a:pPr marL="0" indent="0">
              <a:buNone/>
            </a:pPr>
            <a:r>
              <a:rPr lang="en-US" baseline="30000" dirty="0" smtClean="0"/>
              <a:t>26</a:t>
            </a:r>
            <a:r>
              <a:rPr lang="en-US" dirty="0" smtClean="0"/>
              <a:t> </a:t>
            </a:r>
            <a:r>
              <a:rPr lang="en-US" dirty="0"/>
              <a:t>Because of this, God gave them over to shameful lusts. Even their women exchanged natural relations for unnatural ones. </a:t>
            </a:r>
            <a:endParaRPr lang="en-US" dirty="0" smtClean="0"/>
          </a:p>
        </p:txBody>
      </p:sp>
      <p:sp>
        <p:nvSpPr>
          <p:cNvPr id="4" name="Oval 3"/>
          <p:cNvSpPr/>
          <p:nvPr/>
        </p:nvSpPr>
        <p:spPr>
          <a:xfrm>
            <a:off x="1862983" y="2170631"/>
            <a:ext cx="2170632" cy="14442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1473" y="4520725"/>
            <a:ext cx="1683521" cy="4871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303234" y="3403367"/>
            <a:ext cx="877631" cy="1117358"/>
          </a:xfrm>
          <a:prstGeom prst="line">
            <a:avLst/>
          </a:prstGeom>
          <a:ln w="3048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48113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n-US" baseline="30000" dirty="0"/>
              <a:t>	</a:t>
            </a:r>
            <a:r>
              <a:rPr lang="en-US" dirty="0"/>
              <a:t>	</a:t>
            </a:r>
            <a:r>
              <a:rPr lang="el-GR" dirty="0"/>
              <a:t>ἀτιμία</a:t>
            </a:r>
            <a:endParaRPr lang="en-US" dirty="0"/>
          </a:p>
          <a:p>
            <a:pPr marL="0" indent="0">
              <a:buNone/>
            </a:pPr>
            <a:r>
              <a:rPr lang="en-US" dirty="0" smtClean="0"/>
              <a:t>			</a:t>
            </a:r>
            <a:r>
              <a:rPr lang="en-US" dirty="0"/>
              <a:t>		(</a:t>
            </a:r>
            <a:r>
              <a:rPr lang="en-US" dirty="0" err="1"/>
              <a:t>atimia</a:t>
            </a:r>
            <a:r>
              <a:rPr lang="en-US" dirty="0"/>
              <a:t>)</a:t>
            </a:r>
          </a:p>
          <a:p>
            <a:pPr marL="0" indent="0">
              <a:buNone/>
            </a:pPr>
            <a:endParaRPr lang="en-US" baseline="30000" dirty="0" smtClean="0"/>
          </a:p>
          <a:p>
            <a:pPr marL="0" indent="0">
              <a:buNone/>
            </a:pPr>
            <a:r>
              <a:rPr lang="en-US" baseline="30000" dirty="0" smtClean="0"/>
              <a:t>20 </a:t>
            </a:r>
            <a:r>
              <a:rPr lang="en-US" dirty="0"/>
              <a:t>In a large house there are articles not only of gold and silver, but also of wood and clay; some are for noble purposes and some for ignoble.</a:t>
            </a:r>
          </a:p>
          <a:p>
            <a:pPr marL="0" indent="0">
              <a:buNone/>
            </a:pP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236" y="2300584"/>
            <a:ext cx="2195513"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602819" y="5018567"/>
            <a:ext cx="1339702" cy="4890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6422066" y="3572541"/>
            <a:ext cx="850604" cy="144602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861024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15:42-44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ἀτιμία</a:t>
            </a:r>
            <a:endParaRPr lang="en-US" dirty="0"/>
          </a:p>
          <a:p>
            <a:pPr marL="0" indent="0">
              <a:buNone/>
            </a:pPr>
            <a:r>
              <a:rPr lang="en-US" dirty="0"/>
              <a:t>		(</a:t>
            </a:r>
            <a:r>
              <a:rPr lang="en-US" dirty="0" err="1"/>
              <a:t>atimia</a:t>
            </a:r>
            <a:r>
              <a:rPr lang="en-US" dirty="0"/>
              <a:t>)</a:t>
            </a:r>
          </a:p>
          <a:p>
            <a:pPr marL="0" indent="0">
              <a:buNone/>
            </a:pPr>
            <a:endParaRPr lang="en-US" baseline="30000" dirty="0" smtClean="0"/>
          </a:p>
          <a:p>
            <a:pPr marL="0" indent="0">
              <a:buNone/>
            </a:pPr>
            <a:r>
              <a:rPr lang="en-US" baseline="30000" dirty="0" smtClean="0"/>
              <a:t>43</a:t>
            </a:r>
            <a:r>
              <a:rPr lang="en-US" dirty="0" smtClean="0"/>
              <a:t> </a:t>
            </a:r>
            <a:r>
              <a:rPr lang="en-US" dirty="0"/>
              <a:t>it is sown in dishonor, it is raised in glory; it is sown in weakness, it is raised in power; </a:t>
            </a:r>
          </a:p>
          <a:p>
            <a:endParaRPr lang="en-US" dirty="0"/>
          </a:p>
          <a:p>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8566" y="2343114"/>
            <a:ext cx="2195513"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913321" y="4072270"/>
            <a:ext cx="1541721" cy="4040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3561907" y="3689500"/>
            <a:ext cx="122275" cy="38277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321816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dirty="0"/>
              <a:t>φυσικός</a:t>
            </a:r>
            <a:endParaRPr lang="en-US" baseline="30000" dirty="0" smtClean="0"/>
          </a:p>
          <a:p>
            <a:pPr marL="0" indent="0">
              <a:buNone/>
            </a:pPr>
            <a:r>
              <a:rPr lang="en-US" baseline="30000" dirty="0" smtClean="0"/>
              <a:t>		</a:t>
            </a:r>
            <a:r>
              <a:rPr lang="en-US" dirty="0" smtClean="0"/>
              <a:t>(</a:t>
            </a:r>
            <a:r>
              <a:rPr lang="en-US" dirty="0" err="1" smtClean="0"/>
              <a:t>phusikos</a:t>
            </a:r>
            <a:r>
              <a:rPr lang="en-US" dirty="0" smtClean="0"/>
              <a:t>)</a:t>
            </a:r>
            <a:endParaRPr lang="en-US" dirty="0"/>
          </a:p>
          <a:p>
            <a:pPr marL="0" indent="0">
              <a:buNone/>
            </a:pPr>
            <a:endParaRPr lang="en-US" baseline="30000" dirty="0"/>
          </a:p>
          <a:p>
            <a:pPr marL="0" indent="0">
              <a:buNone/>
            </a:pPr>
            <a:r>
              <a:rPr lang="en-US" baseline="30000" dirty="0" smtClean="0"/>
              <a:t>26</a:t>
            </a:r>
            <a:r>
              <a:rPr lang="en-US" dirty="0" smtClean="0"/>
              <a:t> </a:t>
            </a:r>
            <a:r>
              <a:rPr lang="en-US" dirty="0"/>
              <a:t>Because of this, God gave them over to shameful lusts. Even their women exchanged natural relations for unnatural ones. </a:t>
            </a:r>
            <a:endParaRPr lang="en-US" dirty="0" smtClean="0"/>
          </a:p>
        </p:txBody>
      </p:sp>
      <p:sp>
        <p:nvSpPr>
          <p:cNvPr id="4" name="Rounded Rectangle 3"/>
          <p:cNvSpPr/>
          <p:nvPr/>
        </p:nvSpPr>
        <p:spPr>
          <a:xfrm>
            <a:off x="467833" y="5039833"/>
            <a:ext cx="1318437" cy="4253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860698" y="2296633"/>
            <a:ext cx="2668772" cy="15842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3"/>
          </p:cNvCxnSpPr>
          <p:nvPr/>
        </p:nvCxnSpPr>
        <p:spPr>
          <a:xfrm flipV="1">
            <a:off x="1127052" y="3648876"/>
            <a:ext cx="1124479" cy="139095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29835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φυσικός</a:t>
            </a:r>
            <a:endParaRPr lang="en-US" baseline="30000" dirty="0"/>
          </a:p>
          <a:p>
            <a:pPr marL="0" indent="0">
              <a:buNone/>
            </a:pPr>
            <a:r>
              <a:rPr lang="en-US" baseline="30000" dirty="0"/>
              <a:t>		</a:t>
            </a:r>
            <a:r>
              <a:rPr lang="en-US" dirty="0"/>
              <a:t>(</a:t>
            </a:r>
            <a:r>
              <a:rPr lang="en-US" dirty="0" err="1"/>
              <a:t>phusikos</a:t>
            </a:r>
            <a:r>
              <a:rPr lang="en-US" dirty="0"/>
              <a:t>)</a:t>
            </a:r>
          </a:p>
          <a:p>
            <a:pPr marL="0" indent="0">
              <a:buNone/>
            </a:pPr>
            <a:endParaRPr lang="en-US" baseline="30000" dirty="0" smtClean="0"/>
          </a:p>
          <a:p>
            <a:pPr marL="0" indent="0">
              <a:buNone/>
            </a:pPr>
            <a:r>
              <a:rPr lang="en-US" baseline="30000" dirty="0" smtClean="0"/>
              <a:t>12 </a:t>
            </a:r>
            <a:r>
              <a:rPr lang="en-US" dirty="0"/>
              <a:t>But these men blaspheme in matters they do not understand. They are like brute beasts, creatures of instinct, born only to be caught and destroyed, and like beasts they too will perish. </a:t>
            </a:r>
          </a:p>
          <a:p>
            <a:pPr marL="0" indent="0">
              <a:buNone/>
            </a:pPr>
            <a:endParaRPr lang="en-US" dirty="0"/>
          </a:p>
        </p:txBody>
      </p:sp>
      <p:sp>
        <p:nvSpPr>
          <p:cNvPr id="4" name="Rounded Rectangle 3"/>
          <p:cNvSpPr/>
          <p:nvPr/>
        </p:nvSpPr>
        <p:spPr>
          <a:xfrm>
            <a:off x="542260" y="4667693"/>
            <a:ext cx="3349256" cy="4253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1348" y="1879859"/>
            <a:ext cx="2693987"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4" idx="0"/>
            <a:endCxn id="16386" idx="2"/>
          </p:cNvCxnSpPr>
          <p:nvPr/>
        </p:nvCxnSpPr>
        <p:spPr>
          <a:xfrm flipV="1">
            <a:off x="2216888" y="3489584"/>
            <a:ext cx="961454" cy="117810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343202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Jude 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t>In a similar way, Sodom and Gomorrah and the surrounding towns </a:t>
            </a:r>
            <a:r>
              <a:rPr lang="en-US" b="1" dirty="0">
                <a:solidFill>
                  <a:schemeClr val="accent6">
                    <a:lumMod val="75000"/>
                  </a:schemeClr>
                </a:solidFill>
              </a:rPr>
              <a:t>gave themselves up</a:t>
            </a:r>
            <a:r>
              <a:rPr lang="en-US" dirty="0"/>
              <a:t> to </a:t>
            </a:r>
            <a:r>
              <a:rPr lang="en-US" b="1" dirty="0">
                <a:solidFill>
                  <a:schemeClr val="accent6">
                    <a:lumMod val="75000"/>
                  </a:schemeClr>
                </a:solidFill>
              </a:rPr>
              <a:t>sexual immorality</a:t>
            </a:r>
            <a:r>
              <a:rPr lang="en-US" dirty="0"/>
              <a:t> and perversion. They serve as an example of those who suffer the punishment of eternal fire. </a:t>
            </a:r>
          </a:p>
          <a:p>
            <a:pPr marL="0" indent="0">
              <a:buNone/>
            </a:pPr>
            <a:endParaRPr lang="en-US" dirty="0"/>
          </a:p>
        </p:txBody>
      </p:sp>
    </p:spTree>
    <p:extLst>
      <p:ext uri="{BB962C8B-B14F-4D97-AF65-F5344CB8AC3E}">
        <p14:creationId xmlns:p14="http://schemas.microsoft.com/office/powerpoint/2010/main" val="21996513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Corinthians 6:9-11</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aseline="30000" dirty="0"/>
              <a:t>9 </a:t>
            </a:r>
            <a:r>
              <a:rPr lang="en-US" dirty="0"/>
              <a:t>Do you not know that the wicked will not inherit the kingdom of God? Do not be deceived: Neither the </a:t>
            </a:r>
            <a:r>
              <a:rPr lang="en-US" b="1" dirty="0">
                <a:solidFill>
                  <a:schemeClr val="accent6">
                    <a:lumMod val="75000"/>
                  </a:schemeClr>
                </a:solidFill>
              </a:rPr>
              <a:t>sexually immoral </a:t>
            </a:r>
            <a:r>
              <a:rPr lang="en-US" dirty="0"/>
              <a:t>nor idolaters nor adulterers nor male prostitutes nor </a:t>
            </a:r>
            <a:r>
              <a:rPr lang="en-US" b="1" dirty="0">
                <a:solidFill>
                  <a:schemeClr val="accent6">
                    <a:lumMod val="75000"/>
                  </a:schemeClr>
                </a:solidFill>
              </a:rPr>
              <a:t>homosexual offenders</a:t>
            </a:r>
            <a:r>
              <a:rPr lang="en-US" b="1" baseline="30000" dirty="0">
                <a:solidFill>
                  <a:schemeClr val="accent6">
                    <a:lumMod val="75000"/>
                  </a:schemeClr>
                </a:solidFill>
              </a:rPr>
              <a:t> </a:t>
            </a:r>
            <a:r>
              <a:rPr lang="en-US" baseline="30000" dirty="0"/>
              <a:t>10 </a:t>
            </a:r>
            <a:r>
              <a:rPr lang="en-US" dirty="0"/>
              <a:t>nor thieves nor the greedy nor drunkards nor slanderers nor swindlers will inherit the kingdom of God. </a:t>
            </a:r>
            <a:r>
              <a:rPr lang="en-US" baseline="30000" dirty="0"/>
              <a:t>11 </a:t>
            </a:r>
            <a:r>
              <a:rPr lang="en-US" dirty="0"/>
              <a:t>And that is what some of you were. But you were washed, you were sanctified, you were justified in the name of the Lord Jesus Christ and by the Spirit of our God.</a:t>
            </a:r>
            <a:r>
              <a:rPr lang="en-US" baseline="30000" dirty="0"/>
              <a:t> </a:t>
            </a:r>
          </a:p>
          <a:p>
            <a:pPr marL="0" indent="0">
              <a:buNone/>
            </a:pPr>
            <a:endParaRPr lang="en-US" dirty="0"/>
          </a:p>
        </p:txBody>
      </p:sp>
    </p:spTree>
    <p:extLst>
      <p:ext uri="{BB962C8B-B14F-4D97-AF65-F5344CB8AC3E}">
        <p14:creationId xmlns:p14="http://schemas.microsoft.com/office/powerpoint/2010/main" val="20585149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smtClean="0"/>
          </a:p>
          <a:p>
            <a:pPr marL="0" indent="0">
              <a:buNone/>
            </a:pPr>
            <a:endParaRPr lang="en-US" baseline="30000" dirty="0"/>
          </a:p>
          <a:p>
            <a:pPr marL="0" indent="0">
              <a:buNone/>
            </a:pPr>
            <a:r>
              <a:rPr lang="en-US" baseline="30000" dirty="0" smtClean="0"/>
              <a:t>27</a:t>
            </a:r>
            <a:r>
              <a:rPr lang="en-US" dirty="0" smtClean="0"/>
              <a:t> </a:t>
            </a:r>
            <a:r>
              <a:rPr lang="en-US" dirty="0"/>
              <a:t>In the same way the men also abandoned natural relations with women and were inflamed with lust for one another. </a:t>
            </a:r>
            <a:r>
              <a:rPr lang="en-US" dirty="0"/>
              <a:t>Men committed indecent acts with other men, and received in themselves the due penalty for their perversion.</a:t>
            </a:r>
          </a:p>
          <a:p>
            <a:pPr marL="0" indent="0">
              <a:buNone/>
            </a:pPr>
            <a:endParaRPr lang="en-US" dirty="0"/>
          </a:p>
        </p:txBody>
      </p:sp>
    </p:spTree>
    <p:extLst>
      <p:ext uri="{BB962C8B-B14F-4D97-AF65-F5344CB8AC3E}">
        <p14:creationId xmlns:p14="http://schemas.microsoft.com/office/powerpoint/2010/main" val="378278629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1:27b</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ἀσχημοσύνη</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aschēmosunē</a:t>
            </a:r>
            <a:r>
              <a:rPr lang="en-US" sz="4800" baseline="30000" dirty="0"/>
              <a:t>)</a:t>
            </a:r>
            <a:endParaRPr lang="en-US" baseline="30000" dirty="0" smtClean="0"/>
          </a:p>
          <a:p>
            <a:pPr marL="0" indent="0">
              <a:buNone/>
            </a:pPr>
            <a:endParaRPr lang="en-US" baseline="30000" dirty="0"/>
          </a:p>
          <a:p>
            <a:pPr marL="0" indent="0">
              <a:buNone/>
            </a:pPr>
            <a:r>
              <a:rPr lang="en-US" baseline="30000" dirty="0" err="1" smtClean="0"/>
              <a:t>27b</a:t>
            </a:r>
            <a:r>
              <a:rPr lang="en-US" dirty="0" smtClean="0"/>
              <a:t> Men </a:t>
            </a:r>
            <a:r>
              <a:rPr lang="en-US" dirty="0"/>
              <a:t>committed indecent acts with other men, and received in themselves the due penalty for their perversion.</a:t>
            </a:r>
          </a:p>
        </p:txBody>
      </p:sp>
      <p:sp>
        <p:nvSpPr>
          <p:cNvPr id="4" name="Rounded Rectangle 3"/>
          <p:cNvSpPr/>
          <p:nvPr/>
        </p:nvSpPr>
        <p:spPr>
          <a:xfrm>
            <a:off x="3119215" y="2187723"/>
            <a:ext cx="2862841" cy="1341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51604" y="4050707"/>
            <a:ext cx="1555334"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529271" y="3529413"/>
            <a:ext cx="21365" cy="52129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929044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3:18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n-US" dirty="0" smtClean="0"/>
              <a:t>	</a:t>
            </a:r>
            <a:r>
              <a:rPr lang="el-GR" dirty="0" smtClean="0"/>
              <a:t>α</a:t>
            </a:r>
            <a:r>
              <a:rPr lang="el-GR" dirty="0"/>
              <a:t>̓σχημοσύνη</a:t>
            </a:r>
            <a:endParaRPr lang="en-US" dirty="0"/>
          </a:p>
          <a:p>
            <a:pPr marL="0" indent="0">
              <a:buNone/>
            </a:pPr>
            <a:r>
              <a:rPr lang="en-US" dirty="0"/>
              <a:t>			</a:t>
            </a:r>
            <a:r>
              <a:rPr lang="en-US" dirty="0" smtClean="0"/>
              <a:t>	(</a:t>
            </a:r>
            <a:r>
              <a:rPr lang="en-US" dirty="0" err="1"/>
              <a:t>aschēmosunē</a:t>
            </a:r>
            <a:r>
              <a:rPr lang="en-US" dirty="0"/>
              <a:t>)</a:t>
            </a:r>
          </a:p>
          <a:p>
            <a:pPr marL="0" indent="0">
              <a:buNone/>
            </a:pPr>
            <a:endParaRPr lang="en-US" baseline="30000" dirty="0"/>
          </a:p>
          <a:p>
            <a:pPr marL="0" indent="0">
              <a:buNone/>
            </a:pPr>
            <a:r>
              <a:rPr lang="en-US" baseline="30000" dirty="0" smtClean="0"/>
              <a:t>18 </a:t>
            </a:r>
            <a:r>
              <a:rPr lang="en-US" dirty="0">
                <a:solidFill>
                  <a:srgbClr val="FF0000"/>
                </a:solidFill>
              </a:rPr>
              <a:t>I counsel you to buy from me gold refined in the fire, so you can become rich; and white clothes to wear, so you can cover your shameful nakedness; and salve to put on your eyes, so you can see.</a:t>
            </a:r>
            <a:r>
              <a:rPr lang="en-US" dirty="0"/>
              <a:t> </a:t>
            </a:r>
          </a:p>
          <a:p>
            <a:pPr marL="0" indent="0">
              <a:buNone/>
            </a:pP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0522" y="1938300"/>
            <a:ext cx="2882900"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858000" y="4646428"/>
            <a:ext cx="1679944" cy="4465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9458" idx="2"/>
          </p:cNvCxnSpPr>
          <p:nvPr/>
        </p:nvCxnSpPr>
        <p:spPr>
          <a:xfrm flipH="1" flipV="1">
            <a:off x="5411972" y="3303550"/>
            <a:ext cx="2286000" cy="13428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212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lstStyle/>
          <a:p>
            <a:pPr marL="0" indent="0">
              <a:buNone/>
            </a:pPr>
            <a:r>
              <a:rPr lang="en-US" baseline="30000" dirty="0"/>
              <a:t>28</a:t>
            </a:r>
            <a:r>
              <a:rPr lang="en-US" dirty="0"/>
              <a:t> Furthermore, since they did not think it worthwhile to retain the knowledge of God, he gave them over to a depraved mind, to do what ought not to be done. </a:t>
            </a:r>
            <a:endParaRPr lang="en-US" dirty="0" smtClean="0"/>
          </a:p>
          <a:p>
            <a:pPr marL="0" indent="0">
              <a:buNone/>
            </a:pPr>
            <a:r>
              <a:rPr lang="en-US" baseline="30000" dirty="0" smtClean="0"/>
              <a:t>29</a:t>
            </a:r>
            <a:r>
              <a:rPr lang="en-US" dirty="0" smtClean="0"/>
              <a:t> </a:t>
            </a:r>
            <a:r>
              <a:rPr lang="en-US" dirty="0"/>
              <a:t>They have become filled with every kind of wickedness, evil, greed and depravity. They are full of envy, murder, strife, deceit and malice. They are gossips,</a:t>
            </a:r>
          </a:p>
        </p:txBody>
      </p:sp>
    </p:spTree>
    <p:extLst>
      <p:ext uri="{BB962C8B-B14F-4D97-AF65-F5344CB8AC3E}">
        <p14:creationId xmlns:p14="http://schemas.microsoft.com/office/powerpoint/2010/main" val="397135051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16:15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ἀσχημοσύνη</a:t>
            </a:r>
            <a:endParaRPr lang="en-US" dirty="0"/>
          </a:p>
          <a:p>
            <a:pPr marL="0" indent="0">
              <a:buNone/>
            </a:pPr>
            <a:r>
              <a:rPr lang="en-US" dirty="0"/>
              <a:t>				(</a:t>
            </a:r>
            <a:r>
              <a:rPr lang="en-US" dirty="0" err="1"/>
              <a:t>aschēmosunē</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15 </a:t>
            </a:r>
            <a:r>
              <a:rPr lang="en-US" dirty="0"/>
              <a:t>“Behold, I come like a thief! Blessed is he who stays awake and keeps his clothes with him, so that he may not go naked and be shamefully exposed.”</a:t>
            </a:r>
            <a:r>
              <a:rPr lang="en-US" baseline="30000" dirty="0"/>
              <a:t> </a:t>
            </a:r>
          </a:p>
          <a:p>
            <a:pPr marL="0" indent="0">
              <a:buNone/>
            </a:pPr>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1155" y="2246645"/>
            <a:ext cx="2882900"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028660" y="5061098"/>
            <a:ext cx="1935126" cy="4359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482" idx="2"/>
          </p:cNvCxnSpPr>
          <p:nvPr/>
        </p:nvCxnSpPr>
        <p:spPr>
          <a:xfrm flipH="1" flipV="1">
            <a:off x="5422605" y="3611895"/>
            <a:ext cx="1573618" cy="144920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76727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Leviticus 18:22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he-IL" sz="4400" dirty="0" smtClean="0">
                <a:cs typeface="+mj-cs"/>
              </a:rPr>
              <a:t>תּוֹעֵבָה</a:t>
            </a:r>
            <a:endParaRPr lang="en-US" sz="4400" dirty="0" smtClean="0">
              <a:cs typeface="+mj-cs"/>
            </a:endParaRPr>
          </a:p>
          <a:p>
            <a:pPr marL="0" indent="0">
              <a:buNone/>
            </a:pPr>
            <a:r>
              <a:rPr lang="en-US" sz="4400" dirty="0">
                <a:cs typeface="+mj-cs"/>
              </a:rPr>
              <a:t>	</a:t>
            </a:r>
            <a:r>
              <a:rPr lang="en-US" sz="4400" dirty="0" smtClean="0">
                <a:cs typeface="+mj-cs"/>
              </a:rPr>
              <a:t>	</a:t>
            </a:r>
            <a:r>
              <a:rPr lang="en-US" dirty="0" smtClean="0">
                <a:cs typeface="+mj-cs"/>
              </a:rPr>
              <a:t>(</a:t>
            </a:r>
            <a:r>
              <a:rPr lang="en-US" dirty="0" err="1" smtClean="0"/>
              <a:t>towʿebah</a:t>
            </a:r>
            <a:r>
              <a:rPr lang="en-US" dirty="0" smtClean="0"/>
              <a:t>)</a:t>
            </a:r>
            <a:endParaRPr lang="en-US" dirty="0" smtClean="0">
              <a:cs typeface="+mj-cs"/>
            </a:endParaRPr>
          </a:p>
          <a:p>
            <a:pPr marL="0" indent="0">
              <a:buNone/>
            </a:pPr>
            <a:endParaRPr lang="en-US" baseline="30000" dirty="0" smtClean="0"/>
          </a:p>
          <a:p>
            <a:pPr marL="0" indent="0">
              <a:buNone/>
            </a:pPr>
            <a:endParaRPr lang="en-US" baseline="30000" dirty="0"/>
          </a:p>
          <a:p>
            <a:pPr marL="0" indent="0">
              <a:buNone/>
            </a:pPr>
            <a:r>
              <a:rPr lang="en-US" baseline="30000" dirty="0" smtClean="0"/>
              <a:t>22 </a:t>
            </a:r>
            <a:r>
              <a:rPr lang="en-US" dirty="0"/>
              <a:t>“ ‘Do not lie with a man as one lies with a woman; that is detestable. </a:t>
            </a:r>
          </a:p>
          <a:p>
            <a:pPr marL="0" indent="0">
              <a:buNone/>
            </a:pPr>
            <a:endParaRPr lang="en-US" dirty="0"/>
          </a:p>
        </p:txBody>
      </p:sp>
      <p:sp>
        <p:nvSpPr>
          <p:cNvPr id="4" name="Oval 3"/>
          <p:cNvSpPr/>
          <p:nvPr/>
        </p:nvSpPr>
        <p:spPr>
          <a:xfrm>
            <a:off x="1786270" y="1998921"/>
            <a:ext cx="2785730" cy="194575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51544" y="4997302"/>
            <a:ext cx="1967023" cy="4040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179135" y="3944679"/>
            <a:ext cx="855921" cy="105262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436197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Leviticus 20:13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he-IL" sz="4400" dirty="0">
                <a:cs typeface="+mj-cs"/>
              </a:rPr>
              <a:t>תּוֹעֵבָה</a:t>
            </a:r>
            <a:endParaRPr lang="en-US" sz="4400" dirty="0">
              <a:cs typeface="+mj-cs"/>
            </a:endParaRPr>
          </a:p>
          <a:p>
            <a:pPr marL="0" indent="0">
              <a:buNone/>
            </a:pPr>
            <a:r>
              <a:rPr lang="en-US" sz="4400" dirty="0"/>
              <a:t>		</a:t>
            </a:r>
            <a:r>
              <a:rPr lang="en-US" dirty="0"/>
              <a:t>(</a:t>
            </a:r>
            <a:r>
              <a:rPr lang="en-US" dirty="0" err="1"/>
              <a:t>towʿebah</a:t>
            </a:r>
            <a:r>
              <a:rPr lang="en-US" dirty="0"/>
              <a:t>)</a:t>
            </a:r>
            <a:endParaRPr lang="en-US" dirty="0"/>
          </a:p>
          <a:p>
            <a:pPr marL="0" indent="0">
              <a:buNone/>
            </a:pPr>
            <a:endParaRPr lang="en-US" baseline="30000" dirty="0"/>
          </a:p>
          <a:p>
            <a:pPr marL="0" indent="0">
              <a:buNone/>
            </a:pPr>
            <a:r>
              <a:rPr lang="en-US" baseline="30000" dirty="0" smtClean="0"/>
              <a:t>13 </a:t>
            </a:r>
            <a:r>
              <a:rPr lang="en-US" dirty="0"/>
              <a:t>“ ‘If a man lies with a man as one lies with a woman, both of them have done what is detestable. They must be put to death; their blood will be on their own heads. </a:t>
            </a:r>
          </a:p>
          <a:p>
            <a:pPr marL="0" indent="0">
              <a:buNone/>
            </a:pP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6728" y="1945020"/>
            <a:ext cx="2809875" cy="196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253" y="5096651"/>
            <a:ext cx="198755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1507" idx="0"/>
            <a:endCxn id="21506" idx="2"/>
          </p:cNvCxnSpPr>
          <p:nvPr/>
        </p:nvCxnSpPr>
        <p:spPr>
          <a:xfrm flipV="1">
            <a:off x="1446028" y="3913520"/>
            <a:ext cx="1775638" cy="118313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958970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COUNTER-POINT:</a:t>
            </a:r>
            <a:r>
              <a:rPr lang="en-US" dirty="0" smtClean="0"/>
              <a:t> Matthew 12:31-32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31 </a:t>
            </a:r>
            <a:r>
              <a:rPr lang="en-US" dirty="0">
                <a:solidFill>
                  <a:srgbClr val="FF0000"/>
                </a:solidFill>
              </a:rPr>
              <a:t>And so I tell you, every sin and blasphemy will be forgiven men, but the blasphemy against the Spirit will not be forgiven. </a:t>
            </a:r>
            <a:r>
              <a:rPr lang="en-US" baseline="30000" dirty="0"/>
              <a:t>32 </a:t>
            </a:r>
            <a:r>
              <a:rPr lang="en-US" dirty="0">
                <a:solidFill>
                  <a:srgbClr val="FF0000"/>
                </a:solidFill>
              </a:rPr>
              <a:t>Anyone who speaks a word against the Son of Man will be forgiven, but anyone who speaks against the Holy Spirit will not be forgiven, either in this age or in the age to come. </a:t>
            </a:r>
          </a:p>
          <a:p>
            <a:pPr marL="0" indent="0">
              <a:buNone/>
            </a:pPr>
            <a:endParaRPr lang="en-US" dirty="0"/>
          </a:p>
        </p:txBody>
      </p:sp>
    </p:spTree>
    <p:extLst>
      <p:ext uri="{BB962C8B-B14F-4D97-AF65-F5344CB8AC3E}">
        <p14:creationId xmlns:p14="http://schemas.microsoft.com/office/powerpoint/2010/main" val="314669575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Deuteronomy 27:15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 </a:t>
            </a:r>
            <a:r>
              <a:rPr lang="en-US" dirty="0"/>
              <a:t>“Cursed is the man who carves an image or casts an idol—a thing detestable to the Lord, the work of the craftsman’s hands—and sets it up in secret.” </a:t>
            </a:r>
            <a:r>
              <a:rPr lang="en-US" dirty="0" smtClean="0"/>
              <a:t>Then </a:t>
            </a:r>
            <a:r>
              <a:rPr lang="en-US" dirty="0"/>
              <a:t>all the people shall say, “Amen!” </a:t>
            </a:r>
          </a:p>
          <a:p>
            <a:pPr marL="0" indent="0">
              <a:buNone/>
            </a:pPr>
            <a:endParaRPr lang="en-US" dirty="0"/>
          </a:p>
        </p:txBody>
      </p:sp>
      <p:sp>
        <p:nvSpPr>
          <p:cNvPr id="4" name="Rounded Rectangle 3"/>
          <p:cNvSpPr/>
          <p:nvPr/>
        </p:nvSpPr>
        <p:spPr>
          <a:xfrm>
            <a:off x="4125433" y="3742660"/>
            <a:ext cx="1850065" cy="49973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125424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6:16-19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16 </a:t>
            </a:r>
            <a:r>
              <a:rPr lang="en-US" dirty="0" smtClean="0"/>
              <a:t>There </a:t>
            </a:r>
            <a:r>
              <a:rPr lang="en-US" dirty="0"/>
              <a:t>are six things the Lord hates, </a:t>
            </a:r>
            <a:r>
              <a:rPr lang="en-US" dirty="0" smtClean="0"/>
              <a:t>seven </a:t>
            </a:r>
            <a:r>
              <a:rPr lang="en-US" dirty="0"/>
              <a:t>that are detestable to him: </a:t>
            </a:r>
            <a:r>
              <a:rPr lang="en-US" baseline="30000" dirty="0" smtClean="0"/>
              <a:t>17 </a:t>
            </a:r>
            <a:r>
              <a:rPr lang="en-US" dirty="0" smtClean="0"/>
              <a:t>haughty </a:t>
            </a:r>
            <a:r>
              <a:rPr lang="en-US" dirty="0"/>
              <a:t>eyes, </a:t>
            </a:r>
            <a:r>
              <a:rPr lang="en-US" dirty="0" smtClean="0"/>
              <a:t>a </a:t>
            </a:r>
            <a:r>
              <a:rPr lang="en-US" dirty="0"/>
              <a:t>lying tongue, </a:t>
            </a:r>
            <a:r>
              <a:rPr lang="en-US" dirty="0" smtClean="0"/>
              <a:t>hands </a:t>
            </a:r>
            <a:r>
              <a:rPr lang="en-US" dirty="0"/>
              <a:t>that shed innocent blood, </a:t>
            </a:r>
            <a:r>
              <a:rPr lang="en-US" baseline="30000" dirty="0" smtClean="0"/>
              <a:t>18 </a:t>
            </a:r>
            <a:r>
              <a:rPr lang="en-US" dirty="0" smtClean="0"/>
              <a:t>a </a:t>
            </a:r>
            <a:r>
              <a:rPr lang="en-US" dirty="0"/>
              <a:t>heart that devises wicked schemes, </a:t>
            </a:r>
            <a:r>
              <a:rPr lang="en-US" dirty="0" smtClean="0"/>
              <a:t>feet </a:t>
            </a:r>
            <a:r>
              <a:rPr lang="en-US" dirty="0"/>
              <a:t>that are quick to rush into evil, </a:t>
            </a:r>
            <a:r>
              <a:rPr lang="en-US" baseline="30000" dirty="0" smtClean="0"/>
              <a:t>19 </a:t>
            </a:r>
            <a:r>
              <a:rPr lang="en-US" dirty="0" smtClean="0"/>
              <a:t>a </a:t>
            </a:r>
            <a:r>
              <a:rPr lang="en-US" dirty="0"/>
              <a:t>false witness who pours out lies </a:t>
            </a:r>
            <a:r>
              <a:rPr lang="en-US" dirty="0" smtClean="0"/>
              <a:t>and </a:t>
            </a:r>
            <a:r>
              <a:rPr lang="en-US" dirty="0"/>
              <a:t>a man who stirs up dissension </a:t>
            </a:r>
            <a:r>
              <a:rPr lang="en-US" dirty="0" smtClean="0"/>
              <a:t>among </a:t>
            </a:r>
            <a:r>
              <a:rPr lang="en-US" dirty="0"/>
              <a:t>brothers. </a:t>
            </a:r>
          </a:p>
          <a:p>
            <a:pPr marL="0" indent="0">
              <a:buNone/>
            </a:pPr>
            <a:endParaRPr lang="en-US" dirty="0"/>
          </a:p>
        </p:txBody>
      </p:sp>
      <p:sp>
        <p:nvSpPr>
          <p:cNvPr id="4" name="Rounded Rectangle 3"/>
          <p:cNvSpPr/>
          <p:nvPr/>
        </p:nvSpPr>
        <p:spPr>
          <a:xfrm>
            <a:off x="1116419" y="2977116"/>
            <a:ext cx="1871330" cy="4784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827765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28</a:t>
            </a:r>
            <a:r>
              <a:rPr lang="en-US" dirty="0" smtClean="0"/>
              <a:t> </a:t>
            </a:r>
            <a:r>
              <a:rPr lang="en-US" dirty="0"/>
              <a:t>Furthermore, since they did not think it worthwhile to retain the knowledge of God, he gave them over to a depraved mind, to do what ought not to be done. </a:t>
            </a:r>
            <a:endParaRPr lang="en-US" dirty="0" smtClean="0"/>
          </a:p>
        </p:txBody>
      </p:sp>
    </p:spTree>
    <p:extLst>
      <p:ext uri="{BB962C8B-B14F-4D97-AF65-F5344CB8AC3E}">
        <p14:creationId xmlns:p14="http://schemas.microsoft.com/office/powerpoint/2010/main" val="161006822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ἐπίγνωσις</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epignōsis</a:t>
            </a:r>
            <a:r>
              <a:rPr lang="en-US" sz="4800" baseline="30000" dirty="0" smtClean="0"/>
              <a:t>)</a:t>
            </a:r>
            <a:endParaRPr lang="en-US" baseline="30000" dirty="0" smtClean="0"/>
          </a:p>
          <a:p>
            <a:pPr marL="0" indent="0">
              <a:buNone/>
            </a:pPr>
            <a:r>
              <a:rPr lang="en-US" baseline="30000" dirty="0" smtClean="0"/>
              <a:t>28</a:t>
            </a:r>
            <a:r>
              <a:rPr lang="en-US" dirty="0" smtClean="0"/>
              <a:t> </a:t>
            </a:r>
            <a:r>
              <a:rPr lang="en-US" dirty="0"/>
              <a:t>Furthermore, since they did not think it worthwhile to retain the knowledge of God, he gave them over to a depraved mind, to do what ought not to be done. </a:t>
            </a:r>
            <a:endParaRPr lang="en-US" dirty="0" smtClean="0"/>
          </a:p>
        </p:txBody>
      </p:sp>
      <p:sp>
        <p:nvSpPr>
          <p:cNvPr id="4" name="Oval 3"/>
          <p:cNvSpPr/>
          <p:nvPr/>
        </p:nvSpPr>
        <p:spPr>
          <a:xfrm>
            <a:off x="2879933" y="2162086"/>
            <a:ext cx="2597922" cy="13587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1821" y="4153256"/>
            <a:ext cx="1897166"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5097398" y="3321878"/>
            <a:ext cx="483006" cy="8313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771446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3:7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l-GR" dirty="0"/>
              <a:t>ἐπίγνωσις</a:t>
            </a:r>
            <a:endParaRPr lang="en-US" dirty="0"/>
          </a:p>
          <a:p>
            <a:pPr marL="0" indent="0">
              <a:buNone/>
            </a:pPr>
            <a:r>
              <a:rPr lang="en-US" dirty="0" smtClean="0"/>
              <a:t>	</a:t>
            </a:r>
            <a:r>
              <a:rPr lang="en-US" dirty="0"/>
              <a:t>			(</a:t>
            </a:r>
            <a:r>
              <a:rPr lang="en-US" dirty="0" err="1"/>
              <a:t>epignōsis</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7 </a:t>
            </a:r>
            <a:r>
              <a:rPr lang="en-US" dirty="0"/>
              <a:t>always learning but never able to acknowledge the truth.</a:t>
            </a:r>
          </a:p>
          <a:p>
            <a:pPr marL="0" indent="0">
              <a:buNone/>
            </a:pPr>
            <a:endParaRPr lang="en-US"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7280" y="2364710"/>
            <a:ext cx="2627313"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241312" y="4412512"/>
            <a:ext cx="2296632" cy="5209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5975498" y="3551274"/>
            <a:ext cx="1414130" cy="86123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24310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10:2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ἐπίγνωσις</a:t>
            </a:r>
            <a:endParaRPr lang="en-US" dirty="0"/>
          </a:p>
          <a:p>
            <a:pPr marL="0" indent="0">
              <a:buNone/>
            </a:pPr>
            <a:r>
              <a:rPr lang="en-US" dirty="0"/>
              <a:t>			(</a:t>
            </a:r>
            <a:r>
              <a:rPr lang="en-US" dirty="0" err="1"/>
              <a:t>epignōsis</a:t>
            </a:r>
            <a:r>
              <a:rPr lang="en-US" dirty="0"/>
              <a:t>)</a:t>
            </a:r>
          </a:p>
          <a:p>
            <a:pPr marL="0" indent="0">
              <a:buNone/>
            </a:pPr>
            <a:endParaRPr lang="en-US" baseline="30000" dirty="0" smtClean="0"/>
          </a:p>
          <a:p>
            <a:pPr marL="0" indent="0">
              <a:buNone/>
            </a:pPr>
            <a:r>
              <a:rPr lang="en-US" baseline="30000" dirty="0" smtClean="0"/>
              <a:t>2 </a:t>
            </a:r>
            <a:r>
              <a:rPr lang="en-US" dirty="0"/>
              <a:t>For I can testify about them that they are zealous for God, but their zeal is not based on knowledge.</a:t>
            </a:r>
          </a:p>
          <a:p>
            <a:pPr marL="0" indent="0">
              <a:buNone/>
            </a:pPr>
            <a:endParaRPr lang="en-US"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3513" y="2364711"/>
            <a:ext cx="2627313"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9098" y="5018567"/>
            <a:ext cx="1892595" cy="5209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1435395" y="3551274"/>
            <a:ext cx="1828800" cy="14460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9469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1:18-32</a:t>
            </a:r>
          </a:p>
        </p:txBody>
      </p:sp>
      <p:sp>
        <p:nvSpPr>
          <p:cNvPr id="3" name="Content Placeholder 2"/>
          <p:cNvSpPr>
            <a:spLocks noGrp="1"/>
          </p:cNvSpPr>
          <p:nvPr>
            <p:ph idx="1"/>
          </p:nvPr>
        </p:nvSpPr>
        <p:spPr/>
        <p:txBody>
          <a:bodyPr>
            <a:normAutofit/>
          </a:bodyPr>
          <a:lstStyle/>
          <a:p>
            <a:pPr marL="0" indent="0">
              <a:buNone/>
            </a:pPr>
            <a:r>
              <a:rPr lang="en-US" baseline="30000" dirty="0"/>
              <a:t>30</a:t>
            </a:r>
            <a:r>
              <a:rPr lang="en-US" dirty="0"/>
              <a:t> slanderers, God-haters, insolent, arrogant and boastful; they invent ways of doing evil; they disobey their parents; </a:t>
            </a:r>
            <a:endParaRPr lang="en-US" dirty="0" smtClean="0"/>
          </a:p>
          <a:p>
            <a:pPr marL="0" indent="0">
              <a:buNone/>
            </a:pPr>
            <a:r>
              <a:rPr lang="en-US" baseline="30000" dirty="0" smtClean="0"/>
              <a:t>31</a:t>
            </a:r>
            <a:r>
              <a:rPr lang="en-US" dirty="0" smtClean="0"/>
              <a:t> </a:t>
            </a:r>
            <a:r>
              <a:rPr lang="en-US" dirty="0"/>
              <a:t>they are senseless, faithless, heartless, </a:t>
            </a:r>
            <a:r>
              <a:rPr lang="en-US" dirty="0" smtClean="0"/>
              <a:t>ruthless</a:t>
            </a:r>
            <a:r>
              <a:rPr lang="en-US" dirty="0"/>
              <a:t>. </a:t>
            </a:r>
            <a:endParaRPr lang="en-US" dirty="0" smtClean="0"/>
          </a:p>
        </p:txBody>
      </p:sp>
    </p:spTree>
    <p:extLst>
      <p:ext uri="{BB962C8B-B14F-4D97-AF65-F5344CB8AC3E}">
        <p14:creationId xmlns:p14="http://schemas.microsoft.com/office/powerpoint/2010/main" val="397135051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παραδίδωμι</a:t>
            </a:r>
            <a:endParaRPr lang="en-US" dirty="0"/>
          </a:p>
          <a:p>
            <a:pPr marL="0" indent="0">
              <a:buNone/>
            </a:pPr>
            <a:r>
              <a:rPr lang="en-US" dirty="0"/>
              <a:t>			(</a:t>
            </a:r>
            <a:r>
              <a:rPr lang="en-US" dirty="0" err="1"/>
              <a:t>paradidōmi</a:t>
            </a:r>
            <a:r>
              <a:rPr lang="en-US" dirty="0"/>
              <a:t>)</a:t>
            </a:r>
          </a:p>
          <a:p>
            <a:pPr marL="0" indent="0">
              <a:buNone/>
            </a:pPr>
            <a:endParaRPr lang="en-US" baseline="30000" dirty="0" smtClean="0"/>
          </a:p>
          <a:p>
            <a:pPr marL="0" indent="0">
              <a:buNone/>
            </a:pPr>
            <a:r>
              <a:rPr lang="en-US" baseline="30000" dirty="0" smtClean="0"/>
              <a:t>28</a:t>
            </a:r>
            <a:r>
              <a:rPr lang="en-US" dirty="0" smtClean="0"/>
              <a:t> </a:t>
            </a:r>
            <a:r>
              <a:rPr lang="en-US" dirty="0"/>
              <a:t>Furthermore, since they did not think it worthwhile to retain the knowledge of God, he gave them over to a depraved mind, to do what ought not to be done. </a:t>
            </a:r>
            <a:endParaRPr lang="en-US" dirty="0" smtClean="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804" y="2483145"/>
            <a:ext cx="2408237"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735" y="5069996"/>
            <a:ext cx="8715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6005" y="5069995"/>
            <a:ext cx="8715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105" y="4767373"/>
            <a:ext cx="182245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3317" idx="0"/>
            <a:endCxn id="13314" idx="2"/>
          </p:cNvCxnSpPr>
          <p:nvPr/>
        </p:nvCxnSpPr>
        <p:spPr>
          <a:xfrm flipV="1">
            <a:off x="1871330" y="3586458"/>
            <a:ext cx="2476593" cy="11809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5887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Titus 1:16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 </a:t>
            </a:r>
            <a:r>
              <a:rPr lang="en-US" dirty="0"/>
              <a:t>They claim to know God, but by their actions they </a:t>
            </a:r>
            <a:r>
              <a:rPr lang="en-US" b="1" dirty="0">
                <a:solidFill>
                  <a:schemeClr val="accent6">
                    <a:lumMod val="75000"/>
                  </a:schemeClr>
                </a:solidFill>
              </a:rPr>
              <a:t>deny</a:t>
            </a:r>
            <a:r>
              <a:rPr lang="en-US" dirty="0"/>
              <a:t> him. They are </a:t>
            </a:r>
            <a:r>
              <a:rPr lang="en-US" b="1" dirty="0">
                <a:solidFill>
                  <a:schemeClr val="accent6">
                    <a:lumMod val="75000"/>
                  </a:schemeClr>
                </a:solidFill>
              </a:rPr>
              <a:t>detestable</a:t>
            </a:r>
            <a:r>
              <a:rPr lang="en-US" dirty="0"/>
              <a:t>, disobedient and </a:t>
            </a:r>
            <a:r>
              <a:rPr lang="en-US" b="1" dirty="0">
                <a:solidFill>
                  <a:schemeClr val="accent6">
                    <a:lumMod val="75000"/>
                  </a:schemeClr>
                </a:solidFill>
              </a:rPr>
              <a:t>unfit</a:t>
            </a:r>
            <a:r>
              <a:rPr lang="en-US" dirty="0"/>
              <a:t> for doing anything good. </a:t>
            </a:r>
          </a:p>
          <a:p>
            <a:pPr marL="0" indent="0">
              <a:buNone/>
            </a:pPr>
            <a:endParaRPr lang="en-US" dirty="0"/>
          </a:p>
        </p:txBody>
      </p:sp>
    </p:spTree>
    <p:extLst>
      <p:ext uri="{BB962C8B-B14F-4D97-AF65-F5344CB8AC3E}">
        <p14:creationId xmlns:p14="http://schemas.microsoft.com/office/powerpoint/2010/main" val="60112105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 2 Thessalonians 2:10-12</a:t>
            </a:r>
            <a:endParaRPr lang="en-US" dirty="0"/>
          </a:p>
        </p:txBody>
      </p:sp>
      <p:sp>
        <p:nvSpPr>
          <p:cNvPr id="3" name="Content Placeholder 2"/>
          <p:cNvSpPr>
            <a:spLocks noGrp="1"/>
          </p:cNvSpPr>
          <p:nvPr>
            <p:ph idx="1"/>
          </p:nvPr>
        </p:nvSpPr>
        <p:spPr/>
        <p:txBody>
          <a:bodyPr/>
          <a:lstStyle/>
          <a:p>
            <a:pPr marL="0" indent="0">
              <a:buNone/>
            </a:pPr>
            <a:r>
              <a:rPr lang="en-US" baseline="30000" dirty="0"/>
              <a:t>10 </a:t>
            </a:r>
            <a:r>
              <a:rPr lang="en-US" dirty="0"/>
              <a:t>and in every sort of evil that deceives those who are perishing. </a:t>
            </a:r>
            <a:r>
              <a:rPr lang="en-US" b="1" dirty="0">
                <a:solidFill>
                  <a:schemeClr val="accent6">
                    <a:lumMod val="75000"/>
                  </a:schemeClr>
                </a:solidFill>
              </a:rPr>
              <a:t>They perish because they refused to love the truth and so be saved. </a:t>
            </a:r>
            <a:r>
              <a:rPr lang="en-US" baseline="30000" dirty="0"/>
              <a:t>11 </a:t>
            </a:r>
            <a:r>
              <a:rPr lang="en-US" dirty="0"/>
              <a:t>For this reason God sends them a powerful delusion so that they will believe the lie 12 and so that all will be condemned who have not believed the truth but have delighted in wickedness. </a:t>
            </a:r>
          </a:p>
          <a:p>
            <a:pPr marL="0" indent="0">
              <a:buNone/>
            </a:pPr>
            <a:endParaRPr lang="en-US" dirty="0"/>
          </a:p>
        </p:txBody>
      </p:sp>
    </p:spTree>
    <p:extLst>
      <p:ext uri="{BB962C8B-B14F-4D97-AF65-F5344CB8AC3E}">
        <p14:creationId xmlns:p14="http://schemas.microsoft.com/office/powerpoint/2010/main" val="401000844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29</a:t>
            </a:r>
            <a:r>
              <a:rPr lang="en-US" dirty="0" smtClean="0"/>
              <a:t> </a:t>
            </a:r>
            <a:r>
              <a:rPr lang="en-US" dirty="0"/>
              <a:t>They have become filled with every kind of wickedness, evil, greed and depravity. They are full of envy, murder, strife, deceit and malice. They are gossips,</a:t>
            </a:r>
          </a:p>
        </p:txBody>
      </p:sp>
    </p:spTree>
    <p:extLst>
      <p:ext uri="{BB962C8B-B14F-4D97-AF65-F5344CB8AC3E}">
        <p14:creationId xmlns:p14="http://schemas.microsoft.com/office/powerpoint/2010/main" val="421492289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1:30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30</a:t>
            </a:r>
            <a:r>
              <a:rPr lang="en-US" dirty="0" smtClean="0"/>
              <a:t> </a:t>
            </a:r>
            <a:r>
              <a:rPr lang="en-US" dirty="0"/>
              <a:t>slanderers, God-haters, insolent, arrogant and boastful; they invent ways of doing evil; they disobey their parents; </a:t>
            </a:r>
            <a:endParaRPr lang="en-US" dirty="0" smtClean="0"/>
          </a:p>
        </p:txBody>
      </p:sp>
    </p:spTree>
    <p:extLst>
      <p:ext uri="{BB962C8B-B14F-4D97-AF65-F5344CB8AC3E}">
        <p14:creationId xmlns:p14="http://schemas.microsoft.com/office/powerpoint/2010/main" val="312774524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31</a:t>
            </a:r>
            <a:r>
              <a:rPr lang="en-US" dirty="0" smtClean="0"/>
              <a:t> </a:t>
            </a:r>
            <a:r>
              <a:rPr lang="en-US" dirty="0"/>
              <a:t>they are senseless, faithless, heartless, </a:t>
            </a:r>
            <a:r>
              <a:rPr lang="en-US" dirty="0" smtClean="0"/>
              <a:t>ruthless</a:t>
            </a:r>
            <a:r>
              <a:rPr lang="en-US" dirty="0"/>
              <a:t>. </a:t>
            </a:r>
            <a:endParaRPr lang="en-US" dirty="0" smtClean="0"/>
          </a:p>
        </p:txBody>
      </p:sp>
    </p:spTree>
    <p:extLst>
      <p:ext uri="{BB962C8B-B14F-4D97-AF65-F5344CB8AC3E}">
        <p14:creationId xmlns:p14="http://schemas.microsoft.com/office/powerpoint/2010/main" val="213681122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32</a:t>
            </a:r>
            <a:r>
              <a:rPr lang="en-US" dirty="0" smtClean="0"/>
              <a:t> </a:t>
            </a:r>
            <a:r>
              <a:rPr lang="en-US" dirty="0"/>
              <a:t>Although they know God's righteous decree that those who do such things deserve death, they not only continue to do these very things but also approve of those who practice them. </a:t>
            </a:r>
          </a:p>
          <a:p>
            <a:pPr marL="0" indent="0">
              <a:buNone/>
            </a:pPr>
            <a:endParaRPr lang="en-US" dirty="0"/>
          </a:p>
        </p:txBody>
      </p:sp>
    </p:spTree>
    <p:extLst>
      <p:ext uri="{BB962C8B-B14F-4D97-AF65-F5344CB8AC3E}">
        <p14:creationId xmlns:p14="http://schemas.microsoft.com/office/powerpoint/2010/main" val="166617322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1:32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ἄξιος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axios</a:t>
            </a:r>
            <a:r>
              <a:rPr lang="en-US" sz="4800" baseline="30000" dirty="0" smtClean="0"/>
              <a:t>)</a:t>
            </a:r>
            <a:endParaRPr lang="en-US" baseline="30000" dirty="0" smtClean="0"/>
          </a:p>
          <a:p>
            <a:pPr marL="0" indent="0">
              <a:buNone/>
            </a:pPr>
            <a:r>
              <a:rPr lang="en-US" baseline="30000" dirty="0" smtClean="0"/>
              <a:t>32</a:t>
            </a:r>
            <a:r>
              <a:rPr lang="en-US" dirty="0" smtClean="0"/>
              <a:t> </a:t>
            </a:r>
            <a:r>
              <a:rPr lang="en-US" dirty="0"/>
              <a:t>Although they know God's righteous decree that those who do such things deserve death, they not only continue to do these very things but also approve of those who practice them. </a:t>
            </a:r>
          </a:p>
          <a:p>
            <a:pPr marL="0" indent="0">
              <a:buNone/>
            </a:pPr>
            <a:endParaRPr lang="en-US" dirty="0"/>
          </a:p>
        </p:txBody>
      </p:sp>
      <p:sp>
        <p:nvSpPr>
          <p:cNvPr id="4" name="Oval 3"/>
          <p:cNvSpPr/>
          <p:nvPr/>
        </p:nvSpPr>
        <p:spPr>
          <a:xfrm>
            <a:off x="3717421" y="2238998"/>
            <a:ext cx="1922803" cy="1256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571858" y="4178893"/>
            <a:ext cx="1401510"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5358636" y="3311259"/>
            <a:ext cx="913977" cy="86763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42067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13:46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ἄξιος</a:t>
            </a:r>
            <a:endParaRPr lang="en-US" dirty="0"/>
          </a:p>
          <a:p>
            <a:pPr marL="0" indent="0">
              <a:buNone/>
            </a:pPr>
            <a:r>
              <a:rPr lang="en-US" dirty="0"/>
              <a:t>				(</a:t>
            </a:r>
            <a:r>
              <a:rPr lang="en-US" dirty="0" err="1"/>
              <a:t>axios</a:t>
            </a:r>
            <a:r>
              <a:rPr lang="en-US" dirty="0"/>
              <a:t>)</a:t>
            </a:r>
          </a:p>
          <a:p>
            <a:pPr marL="0" indent="0">
              <a:buNone/>
            </a:pPr>
            <a:endParaRPr lang="en-US" baseline="30000" dirty="0" smtClean="0"/>
          </a:p>
          <a:p>
            <a:pPr marL="0" indent="0">
              <a:buNone/>
            </a:pPr>
            <a:r>
              <a:rPr lang="en-US" baseline="30000" dirty="0" smtClean="0"/>
              <a:t>46 </a:t>
            </a:r>
            <a:r>
              <a:rPr lang="en-US" dirty="0"/>
              <a:t>Then Paul and Barnabas answered them boldly: “We had to speak the word of God to you first. Since you reject it and do not consider yourselves worthy of eternal life, we now turn to the Gentiles.</a:t>
            </a:r>
          </a:p>
          <a:p>
            <a:pPr marL="0" indent="0">
              <a:buNone/>
            </a:pPr>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5821" y="2278875"/>
            <a:ext cx="1944687"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307265" y="5156791"/>
            <a:ext cx="1297172" cy="4784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2955851" y="3423684"/>
            <a:ext cx="1148316" cy="17331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91514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5:9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n-US" dirty="0" smtClean="0"/>
              <a:t>	</a:t>
            </a:r>
            <a:r>
              <a:rPr lang="el-GR" dirty="0" smtClean="0"/>
              <a:t>α</a:t>
            </a:r>
            <a:r>
              <a:rPr lang="el-GR" dirty="0"/>
              <a:t>̓́ξιος</a:t>
            </a:r>
            <a:endParaRPr lang="en-US" dirty="0"/>
          </a:p>
          <a:p>
            <a:pPr marL="0" indent="0">
              <a:buNone/>
            </a:pPr>
            <a:r>
              <a:rPr lang="en-US" dirty="0"/>
              <a:t>				</a:t>
            </a:r>
            <a:r>
              <a:rPr lang="en-US" dirty="0" smtClean="0"/>
              <a:t>	(</a:t>
            </a:r>
            <a:r>
              <a:rPr lang="en-US" dirty="0" err="1"/>
              <a:t>axios</a:t>
            </a:r>
            <a:r>
              <a:rPr lang="en-US" dirty="0"/>
              <a:t>)</a:t>
            </a:r>
          </a:p>
          <a:p>
            <a:pPr marL="0" indent="0">
              <a:buNone/>
            </a:pPr>
            <a:endParaRPr lang="en-US" baseline="30000" dirty="0" smtClean="0"/>
          </a:p>
          <a:p>
            <a:pPr marL="0" indent="0">
              <a:buNone/>
            </a:pPr>
            <a:r>
              <a:rPr lang="en-US" baseline="30000" dirty="0" smtClean="0"/>
              <a:t>9 </a:t>
            </a:r>
            <a:r>
              <a:rPr lang="en-US" dirty="0"/>
              <a:t>And they sang a new song: </a:t>
            </a:r>
            <a:r>
              <a:rPr lang="en-US" dirty="0" smtClean="0"/>
              <a:t>“</a:t>
            </a:r>
            <a:r>
              <a:rPr lang="en-US" dirty="0"/>
              <a:t>You are worthy to take the scroll </a:t>
            </a:r>
            <a:r>
              <a:rPr lang="en-US" dirty="0" smtClean="0"/>
              <a:t>and </a:t>
            </a:r>
            <a:r>
              <a:rPr lang="en-US" dirty="0"/>
              <a:t>to open its seals, </a:t>
            </a:r>
            <a:r>
              <a:rPr lang="en-US" dirty="0" smtClean="0"/>
              <a:t>because </a:t>
            </a:r>
            <a:r>
              <a:rPr lang="en-US" dirty="0"/>
              <a:t>you were slain, </a:t>
            </a:r>
            <a:r>
              <a:rPr lang="en-US" dirty="0" smtClean="0"/>
              <a:t>and </a:t>
            </a:r>
            <a:r>
              <a:rPr lang="en-US" dirty="0"/>
              <a:t>with your blood you purchased men for God </a:t>
            </a:r>
            <a:r>
              <a:rPr lang="en-US" dirty="0" smtClean="0"/>
              <a:t>from </a:t>
            </a:r>
            <a:r>
              <a:rPr lang="en-US" dirty="0"/>
              <a:t>every tribe and language and people and nation. </a:t>
            </a:r>
          </a:p>
          <a:p>
            <a:pPr marL="0" indent="0">
              <a:buNone/>
            </a:pPr>
            <a:endParaRPr lang="en-US"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0221" y="2013061"/>
            <a:ext cx="1944687"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3213" y="3656640"/>
            <a:ext cx="1322387"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5603" idx="0"/>
          </p:cNvCxnSpPr>
          <p:nvPr/>
        </p:nvCxnSpPr>
        <p:spPr>
          <a:xfrm flipH="1" flipV="1">
            <a:off x="6294474" y="3094074"/>
            <a:ext cx="1019933" cy="56256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958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17316</TotalTime>
  <Words>11661</Words>
  <Application>Microsoft Office PowerPoint</Application>
  <PresentationFormat>On-screen Show (4:3)</PresentationFormat>
  <Paragraphs>2522</Paragraphs>
  <Slides>112</Slides>
  <Notes>112</Notes>
  <HiddenSlides>0</HiddenSlides>
  <MMClips>0</MMClips>
  <ScaleCrop>false</ScaleCrop>
  <HeadingPairs>
    <vt:vector size="4" baseType="variant">
      <vt:variant>
        <vt:lpstr>Theme</vt:lpstr>
      </vt:variant>
      <vt:variant>
        <vt:i4>1</vt:i4>
      </vt:variant>
      <vt:variant>
        <vt:lpstr>Slide Titles</vt:lpstr>
      </vt:variant>
      <vt:variant>
        <vt:i4>112</vt:i4>
      </vt:variant>
    </vt:vector>
  </HeadingPairs>
  <TitlesOfParts>
    <vt:vector size="113" baseType="lpstr">
      <vt:lpstr>Office Theme</vt:lpstr>
      <vt:lpstr>Romans 1:18-32 --- God’s Wrath Against Mankind</vt:lpstr>
      <vt:lpstr>PowerPoint Presentation</vt:lpstr>
      <vt:lpstr>Romans 1:18-32</vt:lpstr>
      <vt:lpstr>Romans 1:18-32</vt:lpstr>
      <vt:lpstr>Romans 1:18-32</vt:lpstr>
      <vt:lpstr>Romans 1:18-32</vt:lpstr>
      <vt:lpstr>Romans 1:18-32</vt:lpstr>
      <vt:lpstr>Romans 1:18-32</vt:lpstr>
      <vt:lpstr>Romans 1:18-32</vt:lpstr>
      <vt:lpstr>Romans 1:18-32</vt:lpstr>
      <vt:lpstr>Romans 1:18</vt:lpstr>
      <vt:lpstr>Romans 1:18</vt:lpstr>
      <vt:lpstr>John 3:36</vt:lpstr>
      <vt:lpstr>Romans 2:5</vt:lpstr>
      <vt:lpstr>Romans 1:18</vt:lpstr>
      <vt:lpstr>Romans 11:26</vt:lpstr>
      <vt:lpstr>2 Timothy 2:16</vt:lpstr>
      <vt:lpstr>Romans 1:18</vt:lpstr>
      <vt:lpstr>Acts 1:18</vt:lpstr>
      <vt:lpstr>2 Thessalonians 2:10</vt:lpstr>
      <vt:lpstr>Romans 1:18</vt:lpstr>
      <vt:lpstr>Luke 4:42</vt:lpstr>
      <vt:lpstr>2 Thessalonians 2:6</vt:lpstr>
      <vt:lpstr>Cross-Reference Romans 5:9</vt:lpstr>
      <vt:lpstr>Cross-Reference John 3:19-21</vt:lpstr>
      <vt:lpstr>Romans 1:19</vt:lpstr>
      <vt:lpstr>Romans 1:19</vt:lpstr>
      <vt:lpstr>Acts 4:16</vt:lpstr>
      <vt:lpstr>Acts 9:42</vt:lpstr>
      <vt:lpstr>Romans 1:19</vt:lpstr>
      <vt:lpstr>1 Corinthians 3:13</vt:lpstr>
      <vt:lpstr>1 Corinthians 14:25</vt:lpstr>
      <vt:lpstr>Cross-Reference Acts 14:16-17</vt:lpstr>
      <vt:lpstr>Cross-Reference Psalm 19:1</vt:lpstr>
      <vt:lpstr>Romans 1:20</vt:lpstr>
      <vt:lpstr>Romans 1:20</vt:lpstr>
      <vt:lpstr>Colossians 1:15</vt:lpstr>
      <vt:lpstr>1 Timothy 1:17</vt:lpstr>
      <vt:lpstr>Romans 1:20</vt:lpstr>
      <vt:lpstr>Romans 2:1</vt:lpstr>
      <vt:lpstr>Cross-Reference Isaiah 40:26</vt:lpstr>
      <vt:lpstr>Cross-Reference Psalm 8:1-9</vt:lpstr>
      <vt:lpstr>Romans 1:21</vt:lpstr>
      <vt:lpstr>Romans 1:21</vt:lpstr>
      <vt:lpstr>Ephesians 4:17-18</vt:lpstr>
      <vt:lpstr>Cross-Reference Jeremiah 2:5</vt:lpstr>
      <vt:lpstr>Cross-Reference 2 Timothy 3:2</vt:lpstr>
      <vt:lpstr>Romans 1:22</vt:lpstr>
      <vt:lpstr>Romans 1:22</vt:lpstr>
      <vt:lpstr>1 Corinthians 1:20</vt:lpstr>
      <vt:lpstr>Cross-Reference Proverbs 26:12</vt:lpstr>
      <vt:lpstr>Cross-Reference Jeremiah 8:8-9</vt:lpstr>
      <vt:lpstr>Romans 1:23</vt:lpstr>
      <vt:lpstr>Romans 1:23</vt:lpstr>
      <vt:lpstr>1 Corinthians 15:52</vt:lpstr>
      <vt:lpstr>1 Timothy 1:17</vt:lpstr>
      <vt:lpstr>Cross-Reference Psalm 106:19-21</vt:lpstr>
      <vt:lpstr>Cross-Reference Deuteronomy 5:8</vt:lpstr>
      <vt:lpstr>Romans 1:24</vt:lpstr>
      <vt:lpstr>Romans 1:24</vt:lpstr>
      <vt:lpstr>Romans 4:25</vt:lpstr>
      <vt:lpstr>Ephesians 4:19</vt:lpstr>
      <vt:lpstr>Cross-Ref. 2 Thessalonians 2:10-12</vt:lpstr>
      <vt:lpstr>Cross-Reference 1 Corinthians 6:18</vt:lpstr>
      <vt:lpstr>Romans 1:25</vt:lpstr>
      <vt:lpstr>Cross-Reference Habakkuk 2:18</vt:lpstr>
      <vt:lpstr>Cross-Reference Jeremiah 10:14-15</vt:lpstr>
      <vt:lpstr>Romans 1:26</vt:lpstr>
      <vt:lpstr>Romans 1:26</vt:lpstr>
      <vt:lpstr>Romans 1:26</vt:lpstr>
      <vt:lpstr>2 Timothy 2:20</vt:lpstr>
      <vt:lpstr>1 Corinthians 15:42-44</vt:lpstr>
      <vt:lpstr>Romans 1:26</vt:lpstr>
      <vt:lpstr>2 Peter 2:12</vt:lpstr>
      <vt:lpstr>Cross-Reference Jude 1:7</vt:lpstr>
      <vt:lpstr>Cross-Reference 1 Corinthians 6:9-11</vt:lpstr>
      <vt:lpstr>Romans 1:27</vt:lpstr>
      <vt:lpstr>Romans 1:27b</vt:lpstr>
      <vt:lpstr>Revelation 3:18</vt:lpstr>
      <vt:lpstr>Revelation 16:15</vt:lpstr>
      <vt:lpstr>Cross-Reference Leviticus 18:22</vt:lpstr>
      <vt:lpstr>Cross-Reference Leviticus 20:13</vt:lpstr>
      <vt:lpstr>COUNTER-POINT: Matthew 12:31-32</vt:lpstr>
      <vt:lpstr>Cross-Reference Deuteronomy 27:15</vt:lpstr>
      <vt:lpstr>Cross-Reference Proverbs 6:16-19</vt:lpstr>
      <vt:lpstr>Romans 1:28</vt:lpstr>
      <vt:lpstr>Romans 1:28</vt:lpstr>
      <vt:lpstr>2 Timothy 3:7</vt:lpstr>
      <vt:lpstr>Romans 10:2</vt:lpstr>
      <vt:lpstr>Romans 1:28</vt:lpstr>
      <vt:lpstr>Cross-Reference Titus 1:16</vt:lpstr>
      <vt:lpstr>Cross-Ref. 2 Thessalonians 2:10-12</vt:lpstr>
      <vt:lpstr>Romans 1:29</vt:lpstr>
      <vt:lpstr>Romans 1:30</vt:lpstr>
      <vt:lpstr>Romans 1:31</vt:lpstr>
      <vt:lpstr>Romans 1:32</vt:lpstr>
      <vt:lpstr>Romans 1:32</vt:lpstr>
      <vt:lpstr>Acts 13:46</vt:lpstr>
      <vt:lpstr>Revelation 5:9</vt:lpstr>
      <vt:lpstr>Cross-Reference Romans 6:21</vt:lpstr>
      <vt:lpstr>Cross-Reference 1 Corinthians 6:9-11</vt:lpstr>
      <vt:lpstr>COUNTER-POINT: Isaiah 53:5</vt:lpstr>
      <vt:lpstr>COUNTER-POINT: Romans 8:1-2</vt:lpstr>
      <vt:lpstr>COUNTER-POINT: Romans 8:37-39</vt:lpstr>
      <vt:lpstr>Romans 1:18-32</vt:lpstr>
      <vt:lpstr>Romans 1:18-32</vt:lpstr>
      <vt:lpstr>Romans 1:18-32</vt:lpstr>
      <vt:lpstr>Romans 1:18-32</vt:lpstr>
      <vt:lpstr>Romans 1:18-32</vt:lpstr>
      <vt:lpstr>Romans 1:18-32</vt:lpstr>
      <vt:lpstr>Romans 1:18-32</vt:lpstr>
      <vt:lpstr>Romans 1:18-32</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191</cp:revision>
  <dcterms:created xsi:type="dcterms:W3CDTF">2014-03-14T14:55:41Z</dcterms:created>
  <dcterms:modified xsi:type="dcterms:W3CDTF">2014-09-27T12:16:27Z</dcterms:modified>
</cp:coreProperties>
</file>