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9"/>
  </p:notesMasterIdLst>
  <p:sldIdLst>
    <p:sldId id="320" r:id="rId2"/>
    <p:sldId id="422" r:id="rId3"/>
    <p:sldId id="321" r:id="rId4"/>
    <p:sldId id="322" r:id="rId5"/>
    <p:sldId id="323" r:id="rId6"/>
    <p:sldId id="324" r:id="rId7"/>
    <p:sldId id="325" r:id="rId8"/>
    <p:sldId id="342" r:id="rId9"/>
    <p:sldId id="362" r:id="rId10"/>
    <p:sldId id="353" r:id="rId11"/>
    <p:sldId id="326" r:id="rId12"/>
    <p:sldId id="363" r:id="rId13"/>
    <p:sldId id="364" r:id="rId14"/>
    <p:sldId id="399" r:id="rId15"/>
    <p:sldId id="400" r:id="rId16"/>
    <p:sldId id="343" r:id="rId17"/>
    <p:sldId id="327" r:id="rId18"/>
    <p:sldId id="365" r:id="rId19"/>
    <p:sldId id="366" r:id="rId20"/>
    <p:sldId id="401" r:id="rId21"/>
    <p:sldId id="402" r:id="rId22"/>
    <p:sldId id="344" r:id="rId23"/>
    <p:sldId id="328" r:id="rId24"/>
    <p:sldId id="367" r:id="rId25"/>
    <p:sldId id="368" r:id="rId26"/>
    <p:sldId id="403" r:id="rId27"/>
    <p:sldId id="404" r:id="rId28"/>
    <p:sldId id="358" r:id="rId29"/>
    <p:sldId id="329" r:id="rId30"/>
    <p:sldId id="369" r:id="rId31"/>
    <p:sldId id="370" r:id="rId32"/>
    <p:sldId id="345" r:id="rId33"/>
    <p:sldId id="371" r:id="rId34"/>
    <p:sldId id="372" r:id="rId35"/>
    <p:sldId id="354" r:id="rId36"/>
    <p:sldId id="373" r:id="rId37"/>
    <p:sldId id="355" r:id="rId38"/>
    <p:sldId id="375" r:id="rId39"/>
    <p:sldId id="374" r:id="rId40"/>
    <p:sldId id="356" r:id="rId41"/>
    <p:sldId id="376" r:id="rId42"/>
    <p:sldId id="377" r:id="rId43"/>
    <p:sldId id="357" r:id="rId44"/>
    <p:sldId id="378" r:id="rId45"/>
    <p:sldId id="379" r:id="rId46"/>
    <p:sldId id="406" r:id="rId47"/>
    <p:sldId id="405" r:id="rId48"/>
    <p:sldId id="346" r:id="rId49"/>
    <p:sldId id="330" r:id="rId50"/>
    <p:sldId id="380" r:id="rId51"/>
    <p:sldId id="381" r:id="rId52"/>
    <p:sldId id="407" r:id="rId53"/>
    <p:sldId id="408" r:id="rId54"/>
    <p:sldId id="347" r:id="rId55"/>
    <p:sldId id="409" r:id="rId56"/>
    <p:sldId id="410" r:id="rId57"/>
    <p:sldId id="332" r:id="rId58"/>
    <p:sldId id="348" r:id="rId59"/>
    <p:sldId id="382" r:id="rId60"/>
    <p:sldId id="383" r:id="rId61"/>
    <p:sldId id="411" r:id="rId62"/>
    <p:sldId id="412" r:id="rId63"/>
    <p:sldId id="349" r:id="rId64"/>
    <p:sldId id="333" r:id="rId65"/>
    <p:sldId id="384" r:id="rId66"/>
    <p:sldId id="385" r:id="rId67"/>
    <p:sldId id="414" r:id="rId68"/>
    <p:sldId id="413" r:id="rId69"/>
    <p:sldId id="359" r:id="rId70"/>
    <p:sldId id="334" r:id="rId71"/>
    <p:sldId id="386" r:id="rId72"/>
    <p:sldId id="387" r:id="rId73"/>
    <p:sldId id="350" r:id="rId74"/>
    <p:sldId id="388" r:id="rId75"/>
    <p:sldId id="389" r:id="rId76"/>
    <p:sldId id="415" r:id="rId77"/>
    <p:sldId id="416" r:id="rId78"/>
    <p:sldId id="351" r:id="rId79"/>
    <p:sldId id="335" r:id="rId80"/>
    <p:sldId id="390" r:id="rId81"/>
    <p:sldId id="391" r:id="rId82"/>
    <p:sldId id="360" r:id="rId83"/>
    <p:sldId id="392" r:id="rId84"/>
    <p:sldId id="393" r:id="rId85"/>
    <p:sldId id="361" r:id="rId86"/>
    <p:sldId id="394" r:id="rId87"/>
    <p:sldId id="395" r:id="rId88"/>
    <p:sldId id="396" r:id="rId89"/>
    <p:sldId id="417" r:id="rId90"/>
    <p:sldId id="418" r:id="rId91"/>
    <p:sldId id="352" r:id="rId92"/>
    <p:sldId id="336" r:id="rId93"/>
    <p:sldId id="397" r:id="rId94"/>
    <p:sldId id="398" r:id="rId95"/>
    <p:sldId id="419" r:id="rId96"/>
    <p:sldId id="420" r:id="rId97"/>
    <p:sldId id="423" r:id="rId9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3" autoAdjust="0"/>
    <p:restoredTop sz="80114" autoAdjust="0"/>
  </p:normalViewPr>
  <p:slideViewPr>
    <p:cSldViewPr snapToGrid="0">
      <p:cViewPr varScale="1">
        <p:scale>
          <a:sx n="93" d="100"/>
          <a:sy n="93" d="100"/>
        </p:scale>
        <p:origin x="-2154" y="-96"/>
      </p:cViewPr>
      <p:guideLst>
        <p:guide orient="horz" pos="2160"/>
        <p:guide pos="2880"/>
      </p:guideLst>
    </p:cSldViewPr>
  </p:slideViewPr>
  <p:outlineViewPr>
    <p:cViewPr>
      <p:scale>
        <a:sx n="33" d="100"/>
        <a:sy n="33" d="100"/>
      </p:scale>
      <p:origin x="0" y="0"/>
    </p:cViewPr>
  </p:outlineViewPr>
  <p:notesTextViewPr>
    <p:cViewPr>
      <p:scale>
        <a:sx n="1" d="1"/>
        <a:sy n="1" d="1"/>
      </p:scale>
      <p:origin x="0" y="2988"/>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9/27/2014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en.wikipedia.org/wiki/Focus_on_the_Family"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14071404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dirty="0" smtClean="0"/>
              <a:t>One of the golfers on the pro tour some </a:t>
            </a:r>
          </a:p>
          <a:p>
            <a:pPr rtl="0"/>
            <a:r>
              <a:rPr lang="en-US" sz="1200" b="0" dirty="0" smtClean="0"/>
              <a:t>years ago was a pompous egomaniac with the </a:t>
            </a:r>
          </a:p>
          <a:p>
            <a:pPr rtl="0"/>
            <a:r>
              <a:rPr lang="en-US" sz="1200" b="0" dirty="0" smtClean="0"/>
              <a:t>emotional maturity of a six-year-old. </a:t>
            </a:r>
          </a:p>
          <a:p>
            <a:pPr rtl="0"/>
            <a:endParaRPr lang="en-US" sz="1200" b="0" dirty="0" smtClean="0"/>
          </a:p>
          <a:p>
            <a:pPr rtl="0"/>
            <a:r>
              <a:rPr lang="en-US" sz="1200" b="0" dirty="0" smtClean="0"/>
              <a:t>He could do nothing wrong and always had a </a:t>
            </a:r>
          </a:p>
          <a:p>
            <a:pPr rtl="0"/>
            <a:r>
              <a:rPr lang="en-US" sz="1200" b="0" dirty="0" smtClean="0"/>
              <a:t>quick excuse for any loss: it was a lousy course, </a:t>
            </a:r>
          </a:p>
          <a:p>
            <a:pPr rtl="0"/>
            <a:r>
              <a:rPr lang="en-US" sz="1200" b="0" dirty="0" smtClean="0"/>
              <a:t>the other golfers were cheating, the weather </a:t>
            </a:r>
          </a:p>
          <a:p>
            <a:pPr rtl="0"/>
            <a:r>
              <a:rPr lang="en-US" sz="1200" b="0" dirty="0" smtClean="0"/>
              <a:t>was terrible, etc. </a:t>
            </a:r>
          </a:p>
          <a:p>
            <a:pPr rtl="0"/>
            <a:endParaRPr lang="en-US" sz="1200" b="0" dirty="0" smtClean="0"/>
          </a:p>
          <a:p>
            <a:pPr rtl="0"/>
            <a:r>
              <a:rPr lang="en-US" sz="1200" b="0" dirty="0" smtClean="0"/>
              <a:t>As if these faults were not enough, he was also </a:t>
            </a:r>
          </a:p>
          <a:p>
            <a:pPr rtl="0"/>
            <a:r>
              <a:rPr lang="en-US" sz="1200" b="0" dirty="0" smtClean="0"/>
              <a:t>not above hustling a few extra dollars playing </a:t>
            </a:r>
          </a:p>
          <a:p>
            <a:pPr rtl="0"/>
            <a:r>
              <a:rPr lang="en-US" sz="1200" b="0" dirty="0" smtClean="0"/>
              <a:t>amateurs in cities on the tour for $50 a hole. </a:t>
            </a:r>
          </a:p>
          <a:p>
            <a:pPr rtl="0"/>
            <a:endParaRPr lang="en-US" sz="1200" dirty="0" smtClean="0"/>
          </a:p>
          <a:p>
            <a:pPr rtl="0"/>
            <a:r>
              <a:rPr lang="en-US" sz="1200" dirty="0" smtClean="0"/>
              <a:t>One day he was approached by a man wearing </a:t>
            </a:r>
          </a:p>
          <a:p>
            <a:pPr rtl="0"/>
            <a:r>
              <a:rPr lang="en-US" sz="1200" dirty="0" smtClean="0"/>
              <a:t>dark glasses and carrying a white cane who </a:t>
            </a:r>
          </a:p>
          <a:p>
            <a:pPr rtl="0"/>
            <a:r>
              <a:rPr lang="en-US" sz="1200" dirty="0" smtClean="0"/>
              <a:t>offered to play him for $100 a hole.</a:t>
            </a:r>
          </a:p>
          <a:p>
            <a:pPr rtl="0"/>
            <a:endParaRPr lang="en-US" sz="1200" dirty="0" smtClean="0"/>
          </a:p>
          <a:p>
            <a:pPr rtl="0"/>
            <a:r>
              <a:rPr lang="en-US" sz="1200" dirty="0" smtClean="0"/>
              <a:t>“Why, I can’t play you,” the professional </a:t>
            </a:r>
          </a:p>
          <a:p>
            <a:pPr rtl="0"/>
            <a:r>
              <a:rPr lang="en-US" sz="1200" dirty="0" smtClean="0"/>
              <a:t>protested. “You’re blind, aren’t you?”</a:t>
            </a:r>
          </a:p>
          <a:p>
            <a:pPr rtl="0"/>
            <a:endParaRPr lang="en-US" sz="1200" dirty="0" smtClean="0"/>
          </a:p>
          <a:p>
            <a:pPr rtl="0"/>
            <a:r>
              <a:rPr lang="en-US" sz="1200" dirty="0" smtClean="0"/>
              <a:t>“Yes, I am,” replied the man. “But that’s all right. </a:t>
            </a:r>
          </a:p>
          <a:p>
            <a:pPr rtl="0"/>
            <a:r>
              <a:rPr lang="en-US" sz="1200" dirty="0" smtClean="0"/>
              <a:t>I was a state champion before I went blind. I </a:t>
            </a:r>
          </a:p>
          <a:p>
            <a:pPr rtl="0"/>
            <a:r>
              <a:rPr lang="en-US" sz="1200" dirty="0" smtClean="0"/>
              <a:t>think I can beat you.”</a:t>
            </a:r>
          </a:p>
          <a:p>
            <a:pPr rtl="0"/>
            <a:endParaRPr lang="en-US" sz="1200" dirty="0" smtClean="0"/>
          </a:p>
          <a:p>
            <a:pPr rtl="0"/>
            <a:r>
              <a:rPr lang="en-US" sz="1200" dirty="0" smtClean="0"/>
              <a:t>Now the conceited one had not been doing well </a:t>
            </a:r>
          </a:p>
          <a:p>
            <a:pPr rtl="0"/>
            <a:r>
              <a:rPr lang="en-US" sz="1200" dirty="0" smtClean="0"/>
              <a:t>lately--he needed the money. Anyway, blind or </a:t>
            </a:r>
          </a:p>
          <a:p>
            <a:pPr rtl="0"/>
            <a:r>
              <a:rPr lang="en-US" sz="1200" dirty="0" smtClean="0"/>
              <a:t>not, if the guy was crazy enough to challenge </a:t>
            </a:r>
          </a:p>
          <a:p>
            <a:pPr rtl="0"/>
            <a:r>
              <a:rPr lang="en-US" sz="1200" dirty="0" smtClean="0"/>
              <a:t>him…well, why not? “You did say $100 a hole?”</a:t>
            </a:r>
          </a:p>
          <a:p>
            <a:pPr rtl="0"/>
            <a:endParaRPr lang="en-US" sz="1200" dirty="0" smtClean="0"/>
          </a:p>
          <a:p>
            <a:pPr rtl="0"/>
            <a:r>
              <a:rPr lang="en-US" sz="1200" dirty="0" smtClean="0"/>
              <a:t>The blind man nodded.</a:t>
            </a:r>
          </a:p>
          <a:p>
            <a:pPr rtl="0"/>
            <a:endParaRPr lang="en-US" sz="1200" dirty="0" smtClean="0"/>
          </a:p>
          <a:p>
            <a:pPr rtl="0"/>
            <a:r>
              <a:rPr lang="en-US" sz="1200" dirty="0" smtClean="0"/>
              <a:t>“Well, all right. It’s a deal. But don’t say I didn’t </a:t>
            </a:r>
          </a:p>
          <a:p>
            <a:pPr rtl="0"/>
            <a:r>
              <a:rPr lang="en-US" sz="1200" dirty="0" smtClean="0"/>
              <a:t>warn you--you’ll lose your money. When would </a:t>
            </a:r>
          </a:p>
          <a:p>
            <a:pPr rtl="0"/>
            <a:r>
              <a:rPr lang="en-US" sz="1200" dirty="0" smtClean="0"/>
              <a:t>you like to play?”</a:t>
            </a:r>
          </a:p>
          <a:p>
            <a:pPr rtl="0"/>
            <a:endParaRPr lang="en-US" sz="1200" dirty="0" smtClean="0"/>
          </a:p>
          <a:p>
            <a:pPr rtl="0"/>
            <a:r>
              <a:rPr lang="en-US" sz="1200" dirty="0" smtClean="0"/>
              <a:t>“Any night at all,” replied the blind man. </a:t>
            </a:r>
          </a:p>
          <a:p>
            <a:pPr rtl="0"/>
            <a:r>
              <a:rPr lang="en-US" sz="1200" dirty="0" smtClean="0"/>
              <a:t>“Any night at all.”</a:t>
            </a:r>
          </a:p>
          <a:p>
            <a:pPr rtl="0"/>
            <a:endParaRPr lang="en-US" dirty="0" smtClean="0"/>
          </a:p>
          <a:p>
            <a:pPr rtl="0"/>
            <a:r>
              <a:rPr lang="en-US" dirty="0" smtClean="0"/>
              <a:t>[</a:t>
            </a:r>
            <a:r>
              <a:rPr lang="en-US" dirty="0" err="1" smtClean="0"/>
              <a:t>Galaxie</a:t>
            </a:r>
            <a:r>
              <a:rPr lang="en-US" dirty="0" smtClean="0"/>
              <a:t> Software. (2002). 10,000 Sermon Illustrations. Biblical Studies Press].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1056397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a:t>
            </a:r>
            <a:r>
              <a:rPr lang="en-US" dirty="0" err="1" smtClean="0"/>
              <a:t>krino</a:t>
            </a:r>
            <a:r>
              <a:rPr lang="en-US" dirty="0" smtClean="0"/>
              <a:t> means to </a:t>
            </a:r>
            <a:r>
              <a:rPr lang="en-US" sz="1200" b="0" i="0" kern="1200" dirty="0" smtClean="0">
                <a:solidFill>
                  <a:schemeClr val="tx1"/>
                </a:solidFill>
                <a:latin typeface="+mn-lt"/>
                <a:ea typeface="+mn-ea"/>
                <a:cs typeface="+mn-cs"/>
              </a:rPr>
              <a:t>pass </a:t>
            </a:r>
          </a:p>
          <a:p>
            <a:r>
              <a:rPr lang="en-US" sz="1200" b="0" i="0" kern="1200" dirty="0" smtClean="0">
                <a:solidFill>
                  <a:schemeClr val="tx1"/>
                </a:solidFill>
                <a:latin typeface="+mn-lt"/>
                <a:ea typeface="+mn-ea"/>
                <a:cs typeface="+mn-cs"/>
              </a:rPr>
              <a:t>an unfavorable judgment upon, to criticize, to </a:t>
            </a:r>
          </a:p>
          <a:p>
            <a:r>
              <a:rPr lang="en-US" sz="1200" b="0" i="0" kern="1200" dirty="0" smtClean="0">
                <a:solidFill>
                  <a:schemeClr val="tx1"/>
                </a:solidFill>
                <a:latin typeface="+mn-lt"/>
                <a:ea typeface="+mn-ea"/>
                <a:cs typeface="+mn-cs"/>
              </a:rPr>
              <a:t>find fault with, to condemn.</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In other contexts,</a:t>
            </a:r>
            <a:r>
              <a:rPr lang="en-US" sz="1200" b="0" i="0" kern="1200" baseline="0" dirty="0" smtClean="0">
                <a:solidFill>
                  <a:schemeClr val="tx1"/>
                </a:solidFill>
                <a:latin typeface="+mn-lt"/>
                <a:ea typeface="+mn-ea"/>
                <a:cs typeface="+mn-cs"/>
              </a:rPr>
              <a:t> it can also mean simply </a:t>
            </a:r>
            <a:r>
              <a:rPr lang="en-US" sz="1800" kern="1200" dirty="0" smtClean="0">
                <a:solidFill>
                  <a:schemeClr val="tx1"/>
                </a:solidFill>
                <a:latin typeface="+mn-lt"/>
                <a:ea typeface="+mn-ea"/>
                <a:cs typeface="+mn-cs"/>
              </a:rPr>
              <a:t>to</a:t>
            </a:r>
            <a:r>
              <a:rPr lang="en-US" sz="1200" kern="1200" dirty="0" smtClean="0">
                <a:solidFill>
                  <a:schemeClr val="tx1"/>
                </a:solidFill>
                <a:latin typeface="+mn-lt"/>
                <a:ea typeface="+mn-ea"/>
                <a:cs typeface="+mn-cs"/>
              </a:rPr>
              <a:t> </a:t>
            </a:r>
          </a:p>
          <a:p>
            <a:r>
              <a:rPr lang="en-US" sz="1200" b="0" i="0" kern="1200" dirty="0" smtClean="0">
                <a:solidFill>
                  <a:schemeClr val="tx1"/>
                </a:solidFill>
                <a:latin typeface="+mn-lt"/>
                <a:ea typeface="+mn-ea"/>
                <a:cs typeface="+mn-cs"/>
              </a:rPr>
              <a:t>judge, to pass judgment upon, to express an </a:t>
            </a:r>
          </a:p>
          <a:p>
            <a:r>
              <a:rPr lang="en-US" sz="1200" b="0" i="0" kern="1200" dirty="0" smtClean="0">
                <a:solidFill>
                  <a:schemeClr val="tx1"/>
                </a:solidFill>
                <a:latin typeface="+mn-lt"/>
                <a:ea typeface="+mn-ea"/>
                <a:cs typeface="+mn-cs"/>
              </a:rPr>
              <a:t>opinion about; or to </a:t>
            </a:r>
            <a:r>
              <a:rPr lang="en-US" sz="1200" b="0" i="0" dirty="0" smtClean="0"/>
              <a:t>to make a selection, or to </a:t>
            </a:r>
          </a:p>
          <a:p>
            <a:r>
              <a:rPr lang="en-US" sz="1200" b="0" i="0" dirty="0" smtClean="0"/>
              <a:t>prefer.</a:t>
            </a: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250445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21415533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Charles </a:t>
            </a:r>
            <a:r>
              <a:rPr lang="en-US" dirty="0" err="1" smtClean="0"/>
              <a:t>Swindoll</a:t>
            </a:r>
            <a:r>
              <a:rPr lang="en-US" dirty="0" smtClean="0"/>
              <a:t>. Chancellor of the </a:t>
            </a:r>
          </a:p>
          <a:p>
            <a:r>
              <a:rPr lang="en-US" dirty="0" smtClean="0"/>
              <a:t>Dallas</a:t>
            </a:r>
            <a:r>
              <a:rPr lang="en-US" baseline="0" dirty="0" smtClean="0"/>
              <a:t> Theological Seminary, relates this story:</a:t>
            </a:r>
            <a:endParaRPr lang="en-US" dirty="0" smtClean="0"/>
          </a:p>
          <a:p>
            <a:endParaRPr lang="en-US" dirty="0" smtClean="0"/>
          </a:p>
          <a:p>
            <a:r>
              <a:rPr lang="en-US" dirty="0" smtClean="0"/>
              <a:t>I read this past week of a couple (let's call them </a:t>
            </a:r>
          </a:p>
          <a:p>
            <a:r>
              <a:rPr lang="en-US" dirty="0" smtClean="0"/>
              <a:t>Carl and Clara) whose twenty-five year marriage </a:t>
            </a:r>
          </a:p>
          <a:p>
            <a:r>
              <a:rPr lang="en-US" dirty="0" smtClean="0"/>
              <a:t>was a good one. Not the most idyllic, but good. </a:t>
            </a:r>
          </a:p>
          <a:p>
            <a:endParaRPr lang="en-US" dirty="0" smtClean="0"/>
          </a:p>
          <a:p>
            <a:r>
              <a:rPr lang="en-US" dirty="0" smtClean="0"/>
              <a:t>They now had three grown children who loved </a:t>
            </a:r>
          </a:p>
          <a:p>
            <a:r>
              <a:rPr lang="en-US" dirty="0" smtClean="0"/>
              <a:t>them dearly. They were also blessed with </a:t>
            </a:r>
          </a:p>
          <a:p>
            <a:r>
              <a:rPr lang="en-US" dirty="0" smtClean="0"/>
              <a:t>sufficient financial security to allow them room </a:t>
            </a:r>
          </a:p>
          <a:p>
            <a:r>
              <a:rPr lang="en-US" dirty="0" smtClean="0"/>
              <a:t>to dream about a lakeside retirement home. </a:t>
            </a:r>
          </a:p>
          <a:p>
            <a:endParaRPr lang="en-US" dirty="0" smtClean="0"/>
          </a:p>
          <a:p>
            <a:r>
              <a:rPr lang="en-US" dirty="0" smtClean="0"/>
              <a:t>They began looking. A widower we'll call Ben </a:t>
            </a:r>
          </a:p>
          <a:p>
            <a:r>
              <a:rPr lang="en-US" dirty="0" smtClean="0"/>
              <a:t>was selling his place. They liked it a lot and </a:t>
            </a:r>
          </a:p>
          <a:p>
            <a:r>
              <a:rPr lang="en-US" dirty="0" smtClean="0"/>
              <a:t>returned home to talk and plan. Months passed. </a:t>
            </a:r>
          </a:p>
          <a:p>
            <a:endParaRPr lang="en-US" dirty="0" smtClean="0"/>
          </a:p>
          <a:p>
            <a:r>
              <a:rPr lang="en-US" dirty="0" smtClean="0"/>
              <a:t>Last fall, right out of the blue, Clara told Carl she </a:t>
            </a:r>
          </a:p>
          <a:p>
            <a:r>
              <a:rPr lang="en-US" dirty="0" smtClean="0"/>
              <a:t>wanted a divorce. He went numb. After all these</a:t>
            </a:r>
          </a:p>
          <a:p>
            <a:r>
              <a:rPr lang="en-US" dirty="0" smtClean="0"/>
              <a:t> years, why? And how could she deceive him...</a:t>
            </a:r>
          </a:p>
          <a:p>
            <a:r>
              <a:rPr lang="en-US" dirty="0" smtClean="0"/>
              <a:t>how could she have been nursing such a scheme</a:t>
            </a:r>
          </a:p>
          <a:p>
            <a:r>
              <a:rPr lang="en-US" dirty="0" smtClean="0"/>
              <a:t> while they were looking at a retirement home? </a:t>
            </a:r>
          </a:p>
          <a:p>
            <a:endParaRPr lang="en-US" dirty="0" smtClean="0"/>
          </a:p>
          <a:p>
            <a:r>
              <a:rPr lang="en-US" dirty="0" smtClean="0"/>
              <a:t>She said she hadn't been. Actually, this was a </a:t>
            </a:r>
          </a:p>
          <a:p>
            <a:r>
              <a:rPr lang="en-US" dirty="0" smtClean="0"/>
              <a:t>recent decision now that she had found another </a:t>
            </a:r>
          </a:p>
          <a:p>
            <a:r>
              <a:rPr lang="en-US" dirty="0" smtClean="0"/>
              <a:t>man. Who? Clara admitted it was Ben, the </a:t>
            </a:r>
          </a:p>
          <a:p>
            <a:r>
              <a:rPr lang="en-US" dirty="0" smtClean="0"/>
              <a:t>owner of the lake house, whom she </a:t>
            </a:r>
          </a:p>
          <a:p>
            <a:r>
              <a:rPr lang="en-US" dirty="0" smtClean="0"/>
              <a:t>inadvertently ran into several weeks after they </a:t>
            </a:r>
          </a:p>
          <a:p>
            <a:r>
              <a:rPr lang="en-US" dirty="0" smtClean="0"/>
              <a:t>had discussed the sale. </a:t>
            </a:r>
          </a:p>
          <a:p>
            <a:endParaRPr lang="en-US" dirty="0" smtClean="0"/>
          </a:p>
          <a:p>
            <a:r>
              <a:rPr lang="en-US" dirty="0" smtClean="0"/>
              <a:t>They'd begun seeing each other. Since they </a:t>
            </a:r>
          </a:p>
          <a:p>
            <a:r>
              <a:rPr lang="en-US" dirty="0" smtClean="0"/>
              <a:t>were now "in love," there was no turning back. </a:t>
            </a:r>
          </a:p>
          <a:p>
            <a:r>
              <a:rPr lang="en-US" dirty="0" smtClean="0"/>
              <a:t>Not even the kids, who hated the idea, could </a:t>
            </a:r>
          </a:p>
          <a:p>
            <a:r>
              <a:rPr lang="en-US" dirty="0" smtClean="0"/>
              <a:t>dissuade their mother. </a:t>
            </a:r>
          </a:p>
          <a:p>
            <a:endParaRPr lang="en-US" dirty="0" smtClean="0"/>
          </a:p>
          <a:p>
            <a:r>
              <a:rPr lang="en-US" dirty="0" smtClean="0"/>
              <a:t>On the day she was to leave, Carl walked </a:t>
            </a:r>
          </a:p>
          <a:p>
            <a:r>
              <a:rPr lang="en-US" dirty="0" smtClean="0"/>
              <a:t>through the kitchen toward the garage. </a:t>
            </a:r>
          </a:p>
          <a:p>
            <a:r>
              <a:rPr lang="en-US" dirty="0" smtClean="0"/>
              <a:t>Realizing she would be gone when he returned, </a:t>
            </a:r>
          </a:p>
          <a:p>
            <a:r>
              <a:rPr lang="en-US" dirty="0" smtClean="0"/>
              <a:t>he hesitated, "Well, </a:t>
            </a:r>
            <a:r>
              <a:rPr lang="en-US" dirty="0" err="1" smtClean="0"/>
              <a:t>hon</a:t>
            </a:r>
            <a:r>
              <a:rPr lang="en-US" dirty="0" smtClean="0"/>
              <a:t>, I guess this is the last </a:t>
            </a:r>
          </a:p>
          <a:p>
            <a:r>
              <a:rPr lang="en-US" dirty="0" smtClean="0"/>
              <a:t>time--" </a:t>
            </a:r>
          </a:p>
          <a:p>
            <a:endParaRPr lang="en-US" dirty="0" smtClean="0"/>
          </a:p>
          <a:p>
            <a:r>
              <a:rPr lang="en-US" dirty="0" smtClean="0"/>
              <a:t>His voice dissolved as he broke into sobs. She </a:t>
            </a:r>
          </a:p>
          <a:p>
            <a:r>
              <a:rPr lang="en-US" dirty="0" smtClean="0"/>
              <a:t>felt uneasy, hurriedly got her things together, </a:t>
            </a:r>
          </a:p>
          <a:p>
            <a:r>
              <a:rPr lang="en-US" dirty="0" smtClean="0"/>
              <a:t>and drove north to join Ben. </a:t>
            </a:r>
          </a:p>
          <a:p>
            <a:endParaRPr lang="en-US" dirty="0" smtClean="0"/>
          </a:p>
          <a:p>
            <a:r>
              <a:rPr lang="en-US" dirty="0" smtClean="0"/>
              <a:t>Less than two weeks after she moved in with </a:t>
            </a:r>
          </a:p>
          <a:p>
            <a:r>
              <a:rPr lang="en-US" dirty="0" smtClean="0"/>
              <a:t>Ben, her new lover, he was seized with a heart </a:t>
            </a:r>
          </a:p>
          <a:p>
            <a:r>
              <a:rPr lang="en-US" dirty="0" smtClean="0"/>
              <a:t>attack. He lingered a few hours...and then died. </a:t>
            </a:r>
          </a:p>
          <a:p>
            <a:endParaRPr lang="en-US" dirty="0" smtClean="0"/>
          </a:p>
          <a:p>
            <a:r>
              <a:rPr lang="en-US" dirty="0" smtClean="0"/>
              <a:t>[Charles </a:t>
            </a:r>
            <a:r>
              <a:rPr lang="en-US" dirty="0" err="1" smtClean="0"/>
              <a:t>Swindoll</a:t>
            </a:r>
            <a:r>
              <a:rPr lang="en-US" dirty="0" smtClean="0"/>
              <a:t>, </a:t>
            </a:r>
            <a:r>
              <a:rPr lang="en-US" u="sng" dirty="0" smtClean="0"/>
              <a:t>The Quest For Character</a:t>
            </a:r>
            <a:r>
              <a:rPr lang="en-US" dirty="0" smtClean="0"/>
              <a:t>, </a:t>
            </a:r>
          </a:p>
          <a:p>
            <a:r>
              <a:rPr lang="en-US" dirty="0" smtClean="0"/>
              <a:t>Multnomah, p. 42]. </a:t>
            </a:r>
          </a:p>
          <a:p>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5205664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2:1</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14433348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2:1</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30820462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 calls people to task for not even meeting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their own standards.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sz="1200" kern="1200" baseline="0" dirty="0" smtClean="0">
                <a:solidFill>
                  <a:schemeClr val="tx1"/>
                </a:solidFill>
                <a:latin typeface="+mn-lt"/>
                <a:ea typeface="+mn-ea"/>
                <a:cs typeface="+mn-cs"/>
              </a:rPr>
              <a:t>Are the Ten Commandments their standard? </a:t>
            </a:r>
          </a:p>
          <a:p>
            <a:r>
              <a:rPr lang="en-US" sz="1200" kern="1200" baseline="0" dirty="0" smtClean="0">
                <a:solidFill>
                  <a:schemeClr val="tx1"/>
                </a:solidFill>
                <a:latin typeface="+mn-lt"/>
                <a:ea typeface="+mn-ea"/>
                <a:cs typeface="+mn-cs"/>
              </a:rPr>
              <a:t>Jesus says they’re guilty of adultery if they even </a:t>
            </a:r>
          </a:p>
          <a:p>
            <a:r>
              <a:rPr lang="en-US" sz="1200" kern="1200" baseline="0" dirty="0" smtClean="0">
                <a:solidFill>
                  <a:schemeClr val="tx1"/>
                </a:solidFill>
                <a:latin typeface="+mn-lt"/>
                <a:ea typeface="+mn-ea"/>
                <a:cs typeface="+mn-cs"/>
              </a:rPr>
              <a:t>look with lust on another’s spouse. Jesus says </a:t>
            </a:r>
          </a:p>
          <a:p>
            <a:r>
              <a:rPr lang="en-US" sz="1200" kern="1200" baseline="0" dirty="0" smtClean="0">
                <a:solidFill>
                  <a:schemeClr val="tx1"/>
                </a:solidFill>
                <a:latin typeface="+mn-lt"/>
                <a:ea typeface="+mn-ea"/>
                <a:cs typeface="+mn-cs"/>
              </a:rPr>
              <a:t>they’re guilty of murder if they even just speak </a:t>
            </a:r>
          </a:p>
          <a:p>
            <a:r>
              <a:rPr lang="en-US" sz="1200" kern="1200" baseline="0" dirty="0" smtClean="0">
                <a:solidFill>
                  <a:schemeClr val="tx1"/>
                </a:solidFill>
                <a:latin typeface="+mn-lt"/>
                <a:ea typeface="+mn-ea"/>
                <a:cs typeface="+mn-cs"/>
              </a:rPr>
              <a:t>a defamatory word.</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Is the Sermon on the Mount their standard? </a:t>
            </a:r>
          </a:p>
          <a:p>
            <a:r>
              <a:rPr lang="en-US" sz="1200" kern="1200" baseline="0" dirty="0" smtClean="0">
                <a:solidFill>
                  <a:schemeClr val="tx1"/>
                </a:solidFill>
                <a:latin typeface="+mn-lt"/>
                <a:ea typeface="+mn-ea"/>
                <a:cs typeface="+mn-cs"/>
              </a:rPr>
              <a:t>But who, other than Jesus Himself, has ever </a:t>
            </a:r>
          </a:p>
          <a:p>
            <a:r>
              <a:rPr lang="en-US" sz="1200" kern="1200" baseline="0" dirty="0" smtClean="0">
                <a:solidFill>
                  <a:schemeClr val="tx1"/>
                </a:solidFill>
                <a:latin typeface="+mn-lt"/>
                <a:ea typeface="+mn-ea"/>
                <a:cs typeface="+mn-cs"/>
              </a:rPr>
              <a:t>been truly poor in spirit, meek, and hungering </a:t>
            </a:r>
          </a:p>
          <a:p>
            <a:r>
              <a:rPr lang="en-US" sz="1200" kern="1200" baseline="0" dirty="0" smtClean="0">
                <a:solidFill>
                  <a:schemeClr val="tx1"/>
                </a:solidFill>
                <a:latin typeface="+mn-lt"/>
                <a:ea typeface="+mn-ea"/>
                <a:cs typeface="+mn-cs"/>
              </a:rPr>
              <a:t>and thirsting after righteousness, </a:t>
            </a:r>
            <a:r>
              <a:rPr lang="en-US" sz="1200" kern="1200" baseline="0" dirty="0" err="1" smtClean="0">
                <a:solidFill>
                  <a:schemeClr val="tx1"/>
                </a:solidFill>
                <a:latin typeface="+mn-lt"/>
                <a:ea typeface="+mn-ea"/>
                <a:cs typeface="+mn-cs"/>
              </a:rPr>
              <a:t>etc</a:t>
            </a:r>
            <a:r>
              <a:rPr lang="en-US" sz="1200" kern="1200" baseline="0" dirty="0" smtClean="0">
                <a:solidFill>
                  <a:schemeClr val="tx1"/>
                </a:solidFill>
                <a:latin typeface="+mn-lt"/>
                <a:ea typeface="+mn-ea"/>
                <a:cs typeface="+mn-cs"/>
              </a:rPr>
              <a:t>?</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Is the Golden Rule their standard? But, have </a:t>
            </a:r>
          </a:p>
          <a:p>
            <a:r>
              <a:rPr lang="en-US" sz="1200" kern="1200" baseline="0" dirty="0" smtClean="0">
                <a:solidFill>
                  <a:schemeClr val="tx1"/>
                </a:solidFill>
                <a:latin typeface="+mn-lt"/>
                <a:ea typeface="+mn-ea"/>
                <a:cs typeface="+mn-cs"/>
              </a:rPr>
              <a:t>they ever been impatient with someone? Have </a:t>
            </a:r>
          </a:p>
          <a:p>
            <a:r>
              <a:rPr lang="en-US" sz="1200" kern="1200" baseline="0" dirty="0" smtClean="0">
                <a:solidFill>
                  <a:schemeClr val="tx1"/>
                </a:solidFill>
                <a:latin typeface="+mn-lt"/>
                <a:ea typeface="+mn-ea"/>
                <a:cs typeface="+mn-cs"/>
              </a:rPr>
              <a:t>they never been angry with someone without </a:t>
            </a:r>
          </a:p>
          <a:p>
            <a:r>
              <a:rPr lang="en-US" sz="1200" kern="1200" baseline="0" dirty="0" smtClean="0">
                <a:solidFill>
                  <a:schemeClr val="tx1"/>
                </a:solidFill>
                <a:latin typeface="+mn-lt"/>
                <a:ea typeface="+mn-ea"/>
                <a:cs typeface="+mn-cs"/>
              </a:rPr>
              <a:t>cause? Have they ever falsely accused </a:t>
            </a:r>
          </a:p>
          <a:p>
            <a:r>
              <a:rPr lang="en-US" sz="1200" kern="1200" baseline="0" dirty="0" smtClean="0">
                <a:solidFill>
                  <a:schemeClr val="tx1"/>
                </a:solidFill>
                <a:latin typeface="+mn-lt"/>
                <a:ea typeface="+mn-ea"/>
                <a:cs typeface="+mn-cs"/>
              </a:rPr>
              <a:t>someone? Have they never taken advantage </a:t>
            </a:r>
          </a:p>
          <a:p>
            <a:r>
              <a:rPr lang="en-US" sz="1200" kern="1200" baseline="0" dirty="0" smtClean="0">
                <a:solidFill>
                  <a:schemeClr val="tx1"/>
                </a:solidFill>
                <a:latin typeface="+mn-lt"/>
                <a:ea typeface="+mn-ea"/>
                <a:cs typeface="+mn-cs"/>
              </a:rPr>
              <a:t>of another’s weakness?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Is Fair Play their standard? Is there anyone </a:t>
            </a:r>
          </a:p>
          <a:p>
            <a:r>
              <a:rPr lang="en-US" sz="1200" kern="1200" baseline="0" dirty="0" smtClean="0">
                <a:solidFill>
                  <a:schemeClr val="tx1"/>
                </a:solidFill>
                <a:latin typeface="+mn-lt"/>
                <a:ea typeface="+mn-ea"/>
                <a:cs typeface="+mn-cs"/>
              </a:rPr>
              <a:t>who has ever been completely fair to everyone </a:t>
            </a:r>
          </a:p>
          <a:p>
            <a:r>
              <a:rPr lang="en-US" sz="1200" kern="1200" baseline="0" dirty="0" smtClean="0">
                <a:solidFill>
                  <a:schemeClr val="tx1"/>
                </a:solidFill>
                <a:latin typeface="+mn-lt"/>
                <a:ea typeface="+mn-ea"/>
                <a:cs typeface="+mn-cs"/>
              </a:rPr>
              <a:t>else, all the time?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Paul is right! We all do the same things that we </a:t>
            </a:r>
          </a:p>
          <a:p>
            <a:r>
              <a:rPr lang="en-US" sz="1200" kern="1200" baseline="0" dirty="0" smtClean="0">
                <a:solidFill>
                  <a:schemeClr val="tx1"/>
                </a:solidFill>
                <a:latin typeface="+mn-lt"/>
                <a:ea typeface="+mn-ea"/>
                <a:cs typeface="+mn-cs"/>
              </a:rPr>
              <a:t>accuse others of doing.</a:t>
            </a:r>
          </a:p>
          <a:p>
            <a:endParaRPr lang="en-US" sz="1200" kern="1200" baseline="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[cf. </a:t>
            </a:r>
            <a:r>
              <a:rPr lang="en-US" sz="1200" kern="1200" dirty="0" err="1" smtClean="0">
                <a:solidFill>
                  <a:schemeClr val="tx1"/>
                </a:solidFill>
                <a:latin typeface="+mn-lt"/>
                <a:ea typeface="+mn-ea"/>
                <a:cs typeface="+mn-cs"/>
              </a:rPr>
              <a:t>Boice</a:t>
            </a:r>
            <a:r>
              <a:rPr lang="en-US" sz="120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24779738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aletheia</a:t>
            </a:r>
            <a:r>
              <a:rPr lang="en-US" baseline="0" dirty="0" smtClean="0"/>
              <a:t>, in general, means “truth”.</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this context, the word specifically refers to </a:t>
            </a:r>
            <a:r>
              <a:rPr lang="en-US" sz="1200" b="0" dirty="0" smtClean="0"/>
              <a:t>an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t>actual event or state, that is, it refers to reality.</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40020423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2743545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i="0" dirty="0" smtClean="0"/>
              <a:t>In the fateful winter morning of January </a:t>
            </a:r>
          </a:p>
          <a:p>
            <a:pPr rtl="0"/>
            <a:r>
              <a:rPr lang="en-US" sz="1200" b="0" i="0" dirty="0" smtClean="0"/>
              <a:t>28, 1986, the space shuttle Challenger stood </a:t>
            </a:r>
          </a:p>
          <a:p>
            <a:pPr rtl="0"/>
            <a:r>
              <a:rPr lang="en-US" sz="1200" b="0" i="0" dirty="0" smtClean="0"/>
              <a:t>poised for launch. Overnight, the temperature </a:t>
            </a:r>
          </a:p>
          <a:p>
            <a:pPr rtl="0"/>
            <a:r>
              <a:rPr lang="en-US" sz="1200" b="0" i="0" dirty="0" smtClean="0"/>
              <a:t>had plummeted into the twenties. </a:t>
            </a:r>
          </a:p>
          <a:p>
            <a:pPr rtl="0"/>
            <a:endParaRPr lang="en-US" sz="1200" b="0" i="0" dirty="0" smtClean="0"/>
          </a:p>
          <a:p>
            <a:pPr rtl="0"/>
            <a:r>
              <a:rPr lang="en-US" sz="1200" b="0" i="0" dirty="0" smtClean="0"/>
              <a:t>At liftoff it was a crisp 36 degrees F. Four-foot </a:t>
            </a:r>
          </a:p>
          <a:p>
            <a:pPr rtl="0"/>
            <a:r>
              <a:rPr lang="en-US" sz="1200" b="0" i="0" dirty="0" smtClean="0"/>
              <a:t>icicles still clung ominously to the launch tower.</a:t>
            </a:r>
          </a:p>
          <a:p>
            <a:pPr rtl="0"/>
            <a:endParaRPr lang="en-US" sz="1200" b="0" i="0" dirty="0" smtClean="0"/>
          </a:p>
          <a:p>
            <a:pPr rtl="0"/>
            <a:r>
              <a:rPr lang="en-US" sz="1200" i="0" dirty="0" smtClean="0"/>
              <a:t>Allan McDonald, an engineer employed by the </a:t>
            </a:r>
          </a:p>
          <a:p>
            <a:pPr rtl="0"/>
            <a:r>
              <a:rPr lang="en-US" sz="1200" i="0" dirty="0" smtClean="0"/>
              <a:t>manufacturer of the solid rocket boosters that </a:t>
            </a:r>
          </a:p>
          <a:p>
            <a:pPr rtl="0"/>
            <a:r>
              <a:rPr lang="en-US" sz="1200" i="0" dirty="0" smtClean="0"/>
              <a:t>straddled the shuttle, shuddered, but not </a:t>
            </a:r>
          </a:p>
          <a:p>
            <a:pPr rtl="0"/>
            <a:r>
              <a:rPr lang="en-US" sz="1200" i="0" dirty="0" smtClean="0"/>
              <a:t>because of the cold. </a:t>
            </a:r>
          </a:p>
          <a:p>
            <a:pPr rtl="0"/>
            <a:endParaRPr lang="en-US" sz="1200" i="0" dirty="0" smtClean="0"/>
          </a:p>
          <a:p>
            <a:pPr rtl="0"/>
            <a:r>
              <a:rPr lang="en-US" sz="1200" i="0" dirty="0" smtClean="0"/>
              <a:t>Research had shown that the O rings sealing the </a:t>
            </a:r>
          </a:p>
          <a:p>
            <a:pPr rtl="0"/>
            <a:r>
              <a:rPr lang="en-US" sz="1200" i="0" dirty="0" smtClean="0"/>
              <a:t>sections of each booster might be more likely to </a:t>
            </a:r>
          </a:p>
          <a:p>
            <a:pPr rtl="0"/>
            <a:r>
              <a:rPr lang="en-US" sz="1200" i="0" dirty="0" smtClean="0"/>
              <a:t>leak as the temperature dropped. In fact, the </a:t>
            </a:r>
          </a:p>
          <a:p>
            <a:pPr rtl="0"/>
            <a:r>
              <a:rPr lang="en-US" sz="1200" i="0" dirty="0" smtClean="0"/>
              <a:t>rings had never been tested during an actual </a:t>
            </a:r>
          </a:p>
          <a:p>
            <a:pPr rtl="0"/>
            <a:r>
              <a:rPr lang="en-US" sz="1200" i="0" dirty="0" smtClean="0"/>
              <a:t>launch below 51 degrees F.</a:t>
            </a:r>
          </a:p>
          <a:p>
            <a:pPr rtl="0"/>
            <a:endParaRPr lang="en-US" sz="1200" i="0" dirty="0" smtClean="0"/>
          </a:p>
          <a:p>
            <a:pPr rtl="0"/>
            <a:r>
              <a:rPr lang="en-US" sz="1200" i="0" dirty="0" smtClean="0"/>
              <a:t>McDonald stood virtually alone as he steadfastly </a:t>
            </a:r>
          </a:p>
          <a:p>
            <a:pPr rtl="0"/>
            <a:r>
              <a:rPr lang="en-US" sz="1200" i="0" dirty="0" smtClean="0"/>
              <a:t>opposed the launch that icy morning, but he was </a:t>
            </a:r>
          </a:p>
          <a:p>
            <a:pPr rtl="0"/>
            <a:r>
              <a:rPr lang="en-US" sz="1200" i="0" dirty="0" smtClean="0"/>
              <a:t>overruled. The launch went ahead as scheduled, </a:t>
            </a:r>
          </a:p>
          <a:p>
            <a:pPr rtl="0"/>
            <a:r>
              <a:rPr lang="en-US" sz="1200" i="0" dirty="0" smtClean="0"/>
              <a:t>and 73 seconds later six brave astronauts and </a:t>
            </a:r>
          </a:p>
          <a:p>
            <a:pPr rtl="0"/>
            <a:r>
              <a:rPr lang="en-US" sz="1200" i="0" dirty="0" smtClean="0"/>
              <a:t>one enthusiastic school teacher lost their lives </a:t>
            </a:r>
          </a:p>
          <a:p>
            <a:pPr rtl="0"/>
            <a:r>
              <a:rPr lang="en-US" sz="1200" i="0" dirty="0" smtClean="0"/>
              <a:t>when the O rings failed.</a:t>
            </a:r>
          </a:p>
          <a:p>
            <a:pPr rtl="0"/>
            <a:endParaRPr lang="en-US" sz="1200" i="0" dirty="0" smtClean="0"/>
          </a:p>
          <a:p>
            <a:pPr rtl="0"/>
            <a:r>
              <a:rPr lang="en-US" sz="1200" i="0" dirty="0" smtClean="0"/>
              <a:t>Was Allan McDonald arrogant when he </a:t>
            </a:r>
          </a:p>
          <a:p>
            <a:pPr rtl="0"/>
            <a:r>
              <a:rPr lang="en-US" sz="1200" i="0" dirty="0" smtClean="0"/>
              <a:t>challenged the decision to launch? Was he </a:t>
            </a:r>
          </a:p>
          <a:p>
            <a:pPr rtl="0"/>
            <a:r>
              <a:rPr lang="en-US" sz="1200" i="0" dirty="0" smtClean="0"/>
              <a:t>intolerant? Any thinking person would say no. </a:t>
            </a:r>
          </a:p>
          <a:p>
            <a:pPr rtl="0"/>
            <a:r>
              <a:rPr lang="en-US" sz="1200" i="0" dirty="0" smtClean="0"/>
              <a:t>He just was unwilling to see innocent people </a:t>
            </a:r>
          </a:p>
          <a:p>
            <a:pPr rtl="0"/>
            <a:r>
              <a:rPr lang="en-US" sz="1200" i="0" dirty="0" smtClean="0"/>
              <a:t>die because others had ignored or distorted the </a:t>
            </a:r>
          </a:p>
          <a:p>
            <a:pPr rtl="0"/>
            <a:r>
              <a:rPr lang="en-US" sz="1200" i="0" dirty="0" smtClean="0"/>
              <a:t>facts. We would say Allan McDonald knew the </a:t>
            </a:r>
          </a:p>
          <a:p>
            <a:pPr rtl="0"/>
            <a:r>
              <a:rPr lang="en-US" sz="1200" i="0" dirty="0" smtClean="0"/>
              <a:t>truth, and he stood up for it.</a:t>
            </a:r>
          </a:p>
          <a:p>
            <a:pPr rtl="0"/>
            <a:endParaRPr lang="en-US" sz="1200" dirty="0" smtClean="0"/>
          </a:p>
          <a:p>
            <a:pPr rtl="0"/>
            <a:r>
              <a:rPr lang="en-US" sz="1200" dirty="0" smtClean="0"/>
              <a:t>[Mike </a:t>
            </a:r>
            <a:r>
              <a:rPr lang="en-US" sz="1200" dirty="0" err="1" smtClean="0"/>
              <a:t>Bellah</a:t>
            </a:r>
            <a:r>
              <a:rPr lang="en-US" sz="1200" dirty="0" smtClean="0"/>
              <a:t>, “Truth and Tragedy,” (Garland, TX: </a:t>
            </a:r>
          </a:p>
          <a:p>
            <a:pPr rtl="0"/>
            <a:r>
              <a:rPr lang="en-US" sz="1200" dirty="0" smtClean="0"/>
              <a:t>American Tract Society), 1992].</a:t>
            </a:r>
          </a:p>
          <a:p>
            <a:pPr rtl="0"/>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3036271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Harry </a:t>
            </a:r>
            <a:r>
              <a:rPr lang="en-US" dirty="0" err="1" smtClean="0"/>
              <a:t>Ironside</a:t>
            </a:r>
            <a:r>
              <a:rPr lang="en-US" dirty="0" smtClean="0"/>
              <a:t>,</a:t>
            </a:r>
            <a:r>
              <a:rPr lang="en-US" baseline="0" dirty="0" smtClean="0"/>
              <a:t> Pastor of Moody </a:t>
            </a:r>
          </a:p>
          <a:p>
            <a:r>
              <a:rPr lang="en-US" baseline="0" dirty="0" smtClean="0"/>
              <a:t>Church in Chicago from 1930 to 1948, told the </a:t>
            </a:r>
          </a:p>
          <a:p>
            <a:r>
              <a:rPr lang="en-US" baseline="0" dirty="0" smtClean="0"/>
              <a:t>story of a</a:t>
            </a:r>
            <a:r>
              <a:rPr lang="en-US" dirty="0" smtClean="0"/>
              <a:t> young woman, who had been </a:t>
            </a:r>
          </a:p>
          <a:p>
            <a:r>
              <a:rPr lang="en-US" dirty="0" smtClean="0"/>
              <a:t>brought up in a Christian home. </a:t>
            </a:r>
          </a:p>
          <a:p>
            <a:endParaRPr lang="en-US" dirty="0" smtClean="0"/>
          </a:p>
          <a:p>
            <a:r>
              <a:rPr lang="en-US" dirty="0" smtClean="0"/>
              <a:t>She had often had very serious convictions in </a:t>
            </a:r>
          </a:p>
          <a:p>
            <a:r>
              <a:rPr lang="en-US" dirty="0" smtClean="0"/>
              <a:t>regard to the importance of coming to Christ, </a:t>
            </a:r>
          </a:p>
          <a:p>
            <a:r>
              <a:rPr lang="en-US" dirty="0" smtClean="0"/>
              <a:t>but chose instead to take the way of the world. </a:t>
            </a:r>
          </a:p>
          <a:p>
            <a:r>
              <a:rPr lang="en-US" dirty="0" smtClean="0"/>
              <a:t>Much against the wishes of her godly mother, </a:t>
            </a:r>
          </a:p>
          <a:p>
            <a:r>
              <a:rPr lang="en-US" dirty="0" smtClean="0"/>
              <a:t>she insisted on keeping company with a wild, </a:t>
            </a:r>
          </a:p>
          <a:p>
            <a:r>
              <a:rPr lang="en-US" dirty="0" smtClean="0"/>
              <a:t>hilarious crowd, who lived only for the passing </a:t>
            </a:r>
          </a:p>
          <a:p>
            <a:r>
              <a:rPr lang="en-US" dirty="0" smtClean="0"/>
              <a:t>moment and tried to forget the things of eternity. </a:t>
            </a:r>
          </a:p>
          <a:p>
            <a:endParaRPr lang="en-US" dirty="0" smtClean="0"/>
          </a:p>
          <a:p>
            <a:r>
              <a:rPr lang="en-US" dirty="0" smtClean="0"/>
              <a:t>Again and again she was pleaded with to turn to </a:t>
            </a:r>
          </a:p>
          <a:p>
            <a:r>
              <a:rPr lang="en-US" dirty="0" smtClean="0"/>
              <a:t>Christ, but she persistently refused to heed the </a:t>
            </a:r>
          </a:p>
          <a:p>
            <a:r>
              <a:rPr lang="en-US" dirty="0" smtClean="0"/>
              <a:t>admonitions addressed to her.</a:t>
            </a:r>
          </a:p>
          <a:p>
            <a:endParaRPr lang="en-US" dirty="0" smtClean="0"/>
          </a:p>
          <a:p>
            <a:r>
              <a:rPr lang="en-US" dirty="0" smtClean="0"/>
              <a:t>Finally, she was taken with a very serious illness. </a:t>
            </a:r>
          </a:p>
          <a:p>
            <a:r>
              <a:rPr lang="en-US" dirty="0" smtClean="0"/>
              <a:t>All that medical science could do for her was </a:t>
            </a:r>
          </a:p>
          <a:p>
            <a:r>
              <a:rPr lang="en-US" dirty="0" smtClean="0"/>
              <a:t>done in order to bring about her recovery, but </a:t>
            </a:r>
          </a:p>
          <a:p>
            <a:r>
              <a:rPr lang="en-US" dirty="0" smtClean="0"/>
              <a:t>it soon became evident that the case was </a:t>
            </a:r>
          </a:p>
          <a:p>
            <a:r>
              <a:rPr lang="en-US" dirty="0" smtClean="0"/>
              <a:t>hopeless and death was staring her in the face. </a:t>
            </a:r>
          </a:p>
          <a:p>
            <a:endParaRPr lang="en-US" dirty="0" smtClean="0"/>
          </a:p>
          <a:p>
            <a:r>
              <a:rPr lang="en-US" dirty="0" smtClean="0"/>
              <a:t>Still she was hard and obdurate when urged to</a:t>
            </a:r>
          </a:p>
          <a:p>
            <a:r>
              <a:rPr lang="en-US" dirty="0" smtClean="0"/>
              <a:t>turn to God in repentance and take the lost </a:t>
            </a:r>
          </a:p>
          <a:p>
            <a:r>
              <a:rPr lang="en-US" dirty="0" smtClean="0"/>
              <a:t>sinner's place and trust the lost sinner's </a:t>
            </a:r>
            <a:r>
              <a:rPr lang="en-US" dirty="0" err="1" smtClean="0"/>
              <a:t>Saviour</a:t>
            </a:r>
            <a:r>
              <a:rPr lang="en-US" dirty="0" smtClean="0"/>
              <a:t>.</a:t>
            </a:r>
          </a:p>
          <a:p>
            <a:endParaRPr lang="en-US" dirty="0" smtClean="0"/>
          </a:p>
          <a:p>
            <a:r>
              <a:rPr lang="en-US" dirty="0" smtClean="0"/>
              <a:t>One night she awoke suddenly out of a sound </a:t>
            </a:r>
          </a:p>
          <a:p>
            <a:r>
              <a:rPr lang="en-US" dirty="0" smtClean="0"/>
              <a:t>sleep, a frightened look in her eyes, and asked </a:t>
            </a:r>
          </a:p>
          <a:p>
            <a:r>
              <a:rPr lang="en-US" dirty="0" smtClean="0"/>
              <a:t>excitedly, "Mother, what is Ezekiel 7:8,9?“</a:t>
            </a:r>
          </a:p>
          <a:p>
            <a:endParaRPr lang="en-US" dirty="0" smtClean="0"/>
          </a:p>
          <a:p>
            <a:r>
              <a:rPr lang="en-US" dirty="0" smtClean="0"/>
              <a:t>Her mother said, "What do you mean, my </a:t>
            </a:r>
          </a:p>
          <a:p>
            <a:r>
              <a:rPr lang="en-US" dirty="0" smtClean="0"/>
              <a:t>dear?"</a:t>
            </a:r>
          </a:p>
          <a:p>
            <a:endParaRPr lang="en-US" dirty="0" smtClean="0"/>
          </a:p>
          <a:p>
            <a:r>
              <a:rPr lang="en-US" dirty="0" smtClean="0"/>
              <a:t>She replied that she had had a most vivid </a:t>
            </a:r>
          </a:p>
          <a:p>
            <a:r>
              <a:rPr lang="en-US" dirty="0" smtClean="0"/>
              <a:t>dream. She thought there was a Presence in</a:t>
            </a:r>
          </a:p>
          <a:p>
            <a:r>
              <a:rPr lang="en-US" dirty="0" smtClean="0"/>
              <a:t> the room, who very solemnly said to her, </a:t>
            </a:r>
          </a:p>
          <a:p>
            <a:r>
              <a:rPr lang="en-US" dirty="0" smtClean="0"/>
              <a:t>"Read Ezekiel 7:8,9." </a:t>
            </a:r>
          </a:p>
          <a:p>
            <a:endParaRPr lang="en-US" dirty="0" smtClean="0"/>
          </a:p>
          <a:p>
            <a:r>
              <a:rPr lang="en-US" dirty="0" smtClean="0"/>
              <a:t>Not recalling the verses in question, the mother </a:t>
            </a:r>
          </a:p>
          <a:p>
            <a:r>
              <a:rPr lang="en-US" dirty="0" smtClean="0"/>
              <a:t>reached for a Bible. As she opened it, her heart </a:t>
            </a:r>
          </a:p>
          <a:p>
            <a:r>
              <a:rPr lang="en-US" dirty="0" smtClean="0"/>
              <a:t>sank as she saw the words, but she read them </a:t>
            </a:r>
          </a:p>
          <a:p>
            <a:r>
              <a:rPr lang="en-US" dirty="0" smtClean="0"/>
              <a:t>aloud to the dying girl:</a:t>
            </a:r>
          </a:p>
          <a:p>
            <a:endParaRPr lang="en-US" dirty="0" smtClean="0"/>
          </a:p>
          <a:p>
            <a:r>
              <a:rPr lang="en-US" dirty="0" smtClean="0"/>
              <a:t>"Now I will shortly pour out my fury upon thee, </a:t>
            </a:r>
          </a:p>
          <a:p>
            <a:r>
              <a:rPr lang="en-US" dirty="0" smtClean="0"/>
              <a:t>and accomplish mine anger upon thee: and I </a:t>
            </a:r>
          </a:p>
          <a:p>
            <a:r>
              <a:rPr lang="en-US" dirty="0" smtClean="0"/>
              <a:t>will judge thee according to thy ways, and will </a:t>
            </a:r>
          </a:p>
          <a:p>
            <a:r>
              <a:rPr lang="en-US" dirty="0" smtClean="0"/>
              <a:t>recompense thee for all thine abominations. </a:t>
            </a:r>
          </a:p>
          <a:p>
            <a:endParaRPr lang="en-US" dirty="0" smtClean="0"/>
          </a:p>
          <a:p>
            <a:r>
              <a:rPr lang="en-US" dirty="0" smtClean="0"/>
              <a:t>And mine eye shall not spare, neither will I have </a:t>
            </a:r>
          </a:p>
          <a:p>
            <a:r>
              <a:rPr lang="en-US" dirty="0" smtClean="0"/>
              <a:t>pity: I will recompense thee according to thy </a:t>
            </a:r>
          </a:p>
          <a:p>
            <a:r>
              <a:rPr lang="en-US" dirty="0" smtClean="0"/>
              <a:t>ways and thine abominations that are in the </a:t>
            </a:r>
          </a:p>
          <a:p>
            <a:r>
              <a:rPr lang="en-US" dirty="0" smtClean="0"/>
              <a:t>midst of thee; and ye shall know that I am the </a:t>
            </a:r>
          </a:p>
          <a:p>
            <a:r>
              <a:rPr lang="en-US" dirty="0" smtClean="0"/>
              <a:t>Lord that </a:t>
            </a:r>
            <a:r>
              <a:rPr lang="en-US" dirty="0" err="1" smtClean="0"/>
              <a:t>smiteth</a:t>
            </a:r>
            <a:r>
              <a:rPr lang="en-US" dirty="0" smtClean="0"/>
              <a:t>."</a:t>
            </a:r>
          </a:p>
          <a:p>
            <a:endParaRPr lang="en-US" dirty="0" smtClean="0"/>
          </a:p>
          <a:p>
            <a:r>
              <a:rPr lang="en-US" dirty="0" smtClean="0"/>
              <a:t>The poor sufferer, with a look of horror on her </a:t>
            </a:r>
          </a:p>
          <a:p>
            <a:r>
              <a:rPr lang="en-US" dirty="0" smtClean="0"/>
              <a:t>face, sank back on the pillow, utterly exhausted, </a:t>
            </a:r>
          </a:p>
          <a:p>
            <a:r>
              <a:rPr lang="en-US" dirty="0" smtClean="0"/>
              <a:t>and in a few moments she was in eternity. Once </a:t>
            </a:r>
          </a:p>
          <a:p>
            <a:r>
              <a:rPr lang="en-US" dirty="0" smtClean="0"/>
              <a:t>more it had been demonstrated that grace </a:t>
            </a:r>
          </a:p>
          <a:p>
            <a:r>
              <a:rPr lang="en-US" dirty="0" smtClean="0"/>
              <a:t>rejected brings judgment at last.</a:t>
            </a:r>
          </a:p>
          <a:p>
            <a:endParaRPr lang="en-US" dirty="0" smtClean="0"/>
          </a:p>
          <a:p>
            <a:r>
              <a:rPr lang="en-US" dirty="0" smtClean="0"/>
              <a:t>[</a:t>
            </a:r>
            <a:r>
              <a:rPr lang="en-US" dirty="0" err="1" smtClean="0"/>
              <a:t>H.A</a:t>
            </a:r>
            <a:r>
              <a:rPr lang="en-US" dirty="0" smtClean="0"/>
              <a:t>. </a:t>
            </a:r>
            <a:r>
              <a:rPr lang="en-US" dirty="0" err="1" smtClean="0"/>
              <a:t>Ironside</a:t>
            </a:r>
            <a:r>
              <a:rPr lang="en-US" dirty="0" smtClean="0"/>
              <a:t>, </a:t>
            </a:r>
            <a:r>
              <a:rPr lang="en-US" u="sng" dirty="0" smtClean="0"/>
              <a:t>Illustrations of Bible Truth</a:t>
            </a:r>
            <a:r>
              <a:rPr lang="en-US" dirty="0" smtClean="0"/>
              <a:t>, </a:t>
            </a:r>
          </a:p>
          <a:p>
            <a:r>
              <a:rPr lang="en-US" dirty="0" smtClean="0"/>
              <a:t>Moody Press, 1945, pp. 31-32].</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24504518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2:2</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33732323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2:2</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10446161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am guilty.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are guilty.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Everyone is guilty.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sz="1200" i="0" kern="1200" dirty="0" smtClean="0">
                <a:solidFill>
                  <a:schemeClr val="tx1"/>
                </a:solidFill>
                <a:latin typeface="+mn-lt"/>
                <a:ea typeface="+mn-ea"/>
                <a:cs typeface="+mn-cs"/>
              </a:rPr>
              <a:t>And the sooner we admit that we’re guilty and </a:t>
            </a:r>
          </a:p>
          <a:p>
            <a:r>
              <a:rPr lang="en-US" sz="1200" i="0" kern="1200" dirty="0" smtClean="0">
                <a:solidFill>
                  <a:schemeClr val="tx1"/>
                </a:solidFill>
                <a:latin typeface="+mn-lt"/>
                <a:ea typeface="+mn-ea"/>
                <a:cs typeface="+mn-cs"/>
              </a:rPr>
              <a:t>turn to the One who knows that we’re guilty, </a:t>
            </a:r>
          </a:p>
          <a:p>
            <a:r>
              <a:rPr lang="en-US" sz="1200" i="0" kern="1200" dirty="0" smtClean="0">
                <a:solidFill>
                  <a:schemeClr val="tx1"/>
                </a:solidFill>
                <a:latin typeface="+mn-lt"/>
                <a:ea typeface="+mn-ea"/>
                <a:cs typeface="+mn-cs"/>
              </a:rPr>
              <a:t>but who offers us a way of salvation anyway, </a:t>
            </a:r>
          </a:p>
          <a:p>
            <a:r>
              <a:rPr lang="en-US" sz="1200" i="0" kern="1200" dirty="0" smtClean="0">
                <a:solidFill>
                  <a:schemeClr val="tx1"/>
                </a:solidFill>
                <a:latin typeface="+mn-lt"/>
                <a:ea typeface="+mn-ea"/>
                <a:cs typeface="+mn-cs"/>
              </a:rPr>
              <a:t>the better off we will be.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[cf. </a:t>
            </a:r>
            <a:r>
              <a:rPr lang="en-US" dirty="0" err="1" smtClean="0"/>
              <a:t>Boice</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20655524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ekpheugo</a:t>
            </a:r>
            <a:r>
              <a:rPr lang="en-US" dirty="0" smtClean="0"/>
              <a:t> means </a:t>
            </a:r>
            <a:r>
              <a:rPr lang="en-US" sz="1200" b="0" dirty="0" smtClean="0"/>
              <a:t>to become free </a:t>
            </a:r>
          </a:p>
          <a:p>
            <a:r>
              <a:rPr lang="en-US" sz="1200" b="0" dirty="0" smtClean="0"/>
              <a:t>from danger by avoiding some peril, </a:t>
            </a:r>
            <a:r>
              <a:rPr lang="en-US" sz="1200" b="0" i="1" dirty="0" smtClean="0"/>
              <a:t>to</a:t>
            </a:r>
            <a:r>
              <a:rPr lang="en-US" sz="1200" b="0" i="1" baseline="0" dirty="0" smtClean="0"/>
              <a:t> e</a:t>
            </a:r>
            <a:r>
              <a:rPr lang="en-US" sz="1200" b="0" i="1" dirty="0" smtClean="0"/>
              <a:t>scape.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17203960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17516289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Harry Houdini, the famed escape artist </a:t>
            </a:r>
          </a:p>
          <a:p>
            <a:r>
              <a:rPr lang="en-US" dirty="0" smtClean="0"/>
              <a:t>issued a challenge wherever he went. He could </a:t>
            </a:r>
          </a:p>
          <a:p>
            <a:r>
              <a:rPr lang="en-US" dirty="0" smtClean="0"/>
              <a:t>be locked in any jail cell in the country, he </a:t>
            </a:r>
          </a:p>
          <a:p>
            <a:r>
              <a:rPr lang="en-US" dirty="0" smtClean="0"/>
              <a:t>claimed, and set himself free quickly and easily. </a:t>
            </a:r>
          </a:p>
          <a:p>
            <a:endParaRPr lang="en-US" dirty="0" smtClean="0"/>
          </a:p>
          <a:p>
            <a:r>
              <a:rPr lang="en-US" dirty="0" smtClean="0"/>
              <a:t>Always he kept his promise, but one time </a:t>
            </a:r>
          </a:p>
          <a:p>
            <a:r>
              <a:rPr lang="en-US" dirty="0" smtClean="0"/>
              <a:t>something went wrong. Houdini entered the </a:t>
            </a:r>
          </a:p>
          <a:p>
            <a:r>
              <a:rPr lang="en-US" dirty="0" smtClean="0"/>
              <a:t>jail in his street clothes; the heavy, metal doors </a:t>
            </a:r>
          </a:p>
          <a:p>
            <a:r>
              <a:rPr lang="en-US" dirty="0" smtClean="0"/>
              <a:t>clanged shut behind him. </a:t>
            </a:r>
          </a:p>
          <a:p>
            <a:endParaRPr lang="en-US" dirty="0" smtClean="0"/>
          </a:p>
          <a:p>
            <a:r>
              <a:rPr lang="en-US" dirty="0" smtClean="0"/>
              <a:t>He took from his belt a concealed piece of </a:t>
            </a:r>
          </a:p>
          <a:p>
            <a:r>
              <a:rPr lang="en-US" dirty="0" smtClean="0"/>
              <a:t>metal, strong and flexible. He set to work </a:t>
            </a:r>
          </a:p>
          <a:p>
            <a:r>
              <a:rPr lang="en-US" dirty="0" smtClean="0"/>
              <a:t>immediately, but something seemed to be </a:t>
            </a:r>
          </a:p>
          <a:p>
            <a:r>
              <a:rPr lang="en-US" dirty="0" smtClean="0"/>
              <a:t>unusual about this lock. </a:t>
            </a:r>
          </a:p>
          <a:p>
            <a:endParaRPr lang="en-US" dirty="0" smtClean="0"/>
          </a:p>
          <a:p>
            <a:r>
              <a:rPr lang="en-US" dirty="0" smtClean="0"/>
              <a:t>For 30 minutes he worked and got nowhere. An </a:t>
            </a:r>
          </a:p>
          <a:p>
            <a:r>
              <a:rPr lang="en-US" dirty="0" smtClean="0"/>
              <a:t>hour passed, and still he had not opened the </a:t>
            </a:r>
          </a:p>
          <a:p>
            <a:r>
              <a:rPr lang="en-US" dirty="0" smtClean="0"/>
              <a:t>door. By now he was bathed in sweat and </a:t>
            </a:r>
          </a:p>
          <a:p>
            <a:r>
              <a:rPr lang="en-US" dirty="0" smtClean="0"/>
              <a:t>panting in exasperation, but he still could not </a:t>
            </a:r>
          </a:p>
          <a:p>
            <a:r>
              <a:rPr lang="en-US" dirty="0" smtClean="0"/>
              <a:t>pick the lock.</a:t>
            </a:r>
          </a:p>
          <a:p>
            <a:r>
              <a:rPr lang="en-US" dirty="0" smtClean="0"/>
              <a:t> </a:t>
            </a:r>
          </a:p>
          <a:p>
            <a:r>
              <a:rPr lang="en-US" dirty="0" smtClean="0"/>
              <a:t>Finally, after laboring for 2 hours, Harry Houdini </a:t>
            </a:r>
          </a:p>
          <a:p>
            <a:r>
              <a:rPr lang="en-US" dirty="0" smtClean="0"/>
              <a:t>collapsed in frustration and failure against the </a:t>
            </a:r>
          </a:p>
          <a:p>
            <a:r>
              <a:rPr lang="en-US" dirty="0" smtClean="0"/>
              <a:t>door he could not unlock.</a:t>
            </a:r>
          </a:p>
          <a:p>
            <a:r>
              <a:rPr lang="en-US" dirty="0" smtClean="0"/>
              <a:t> </a:t>
            </a:r>
          </a:p>
          <a:p>
            <a:r>
              <a:rPr lang="en-US" dirty="0" smtClean="0"/>
              <a:t>But when he fell against the door, it swung </a:t>
            </a:r>
          </a:p>
          <a:p>
            <a:r>
              <a:rPr lang="en-US" dirty="0" smtClean="0"/>
              <a:t>open! It had never been locked at all! But in </a:t>
            </a:r>
          </a:p>
          <a:p>
            <a:r>
              <a:rPr lang="en-US" dirty="0" smtClean="0"/>
              <a:t>his mind it was locked and that was all it took </a:t>
            </a:r>
          </a:p>
          <a:p>
            <a:r>
              <a:rPr lang="en-US" dirty="0" smtClean="0"/>
              <a:t>to keep him from opening the door and walking </a:t>
            </a:r>
          </a:p>
          <a:p>
            <a:r>
              <a:rPr lang="en-US" dirty="0" smtClean="0"/>
              <a:t>out of the jail cell.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13653164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2:3</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34731090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2:3</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801940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Let’s think for a few moments about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attributes</a:t>
            </a:r>
            <a:r>
              <a:rPr lang="en-US" baseline="0" dirty="0" smtClean="0"/>
              <a:t> of God.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his 1994 Systematic Theology, Wayne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Grudem</a:t>
            </a:r>
            <a:r>
              <a:rPr lang="en-US" baseline="0" dirty="0" smtClean="0"/>
              <a:t> lists such things as Omnipresence,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Omniscience, Omnipotence, Faithfulness,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Goodness, and Patience among  God’s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attributes.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Goodness is also sometimes called kindness.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Kindness, tolerance, and patience are the three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attributes being discussed here in verse four.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Patience is also sometimes referred to as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longsuffering. We don’t often hear much about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God’s patience.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Tolerance is also known as forbearance. We also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don’t often hear much about God’s tolerance.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We don’t hear much about these two attributes </a:t>
            </a:r>
          </a:p>
          <a:p>
            <a:r>
              <a:rPr lang="en-US" baseline="0" dirty="0" smtClean="0"/>
              <a:t>because of “</a:t>
            </a:r>
            <a:r>
              <a:rPr lang="en-US" sz="1200" kern="1200" dirty="0" smtClean="0">
                <a:solidFill>
                  <a:schemeClr val="tx1"/>
                </a:solidFill>
                <a:latin typeface="+mn-lt"/>
                <a:ea typeface="+mn-ea"/>
                <a:cs typeface="+mn-cs"/>
              </a:rPr>
              <a:t>our insensitivity to sin and our </a:t>
            </a:r>
          </a:p>
          <a:p>
            <a:r>
              <a:rPr lang="en-US" sz="1200" kern="1200" dirty="0" smtClean="0">
                <a:solidFill>
                  <a:schemeClr val="tx1"/>
                </a:solidFill>
                <a:latin typeface="+mn-lt"/>
                <a:ea typeface="+mn-ea"/>
                <a:cs typeface="+mn-cs"/>
              </a:rPr>
              <a:t>reluctance to turn from it”. [</a:t>
            </a:r>
            <a:r>
              <a:rPr lang="en-US" sz="1200" kern="1200" dirty="0" err="1" smtClean="0">
                <a:solidFill>
                  <a:schemeClr val="tx1"/>
                </a:solidFill>
                <a:latin typeface="+mn-lt"/>
                <a:ea typeface="+mn-ea"/>
                <a:cs typeface="+mn-cs"/>
              </a:rPr>
              <a:t>Boice</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God’s goodness (in the King James Version) or </a:t>
            </a:r>
          </a:p>
          <a:p>
            <a:r>
              <a:rPr lang="en-US" sz="1200" kern="1200" dirty="0" smtClean="0">
                <a:solidFill>
                  <a:schemeClr val="tx1"/>
                </a:solidFill>
                <a:latin typeface="+mn-lt"/>
                <a:ea typeface="+mn-ea"/>
                <a:cs typeface="+mn-cs"/>
              </a:rPr>
              <a:t>kindness (as here in the New International </a:t>
            </a:r>
          </a:p>
          <a:p>
            <a:r>
              <a:rPr lang="en-US" sz="1200" kern="1200" dirty="0" smtClean="0">
                <a:solidFill>
                  <a:schemeClr val="tx1"/>
                </a:solidFill>
                <a:latin typeface="+mn-lt"/>
                <a:ea typeface="+mn-ea"/>
                <a:cs typeface="+mn-cs"/>
              </a:rPr>
              <a:t>Version) is</a:t>
            </a:r>
            <a:r>
              <a:rPr lang="en-US" sz="1200" kern="1200" baseline="0" dirty="0" smtClean="0">
                <a:solidFill>
                  <a:schemeClr val="tx1"/>
                </a:solidFill>
                <a:latin typeface="+mn-lt"/>
                <a:ea typeface="+mn-ea"/>
                <a:cs typeface="+mn-cs"/>
              </a:rPr>
              <a:t> shown </a:t>
            </a:r>
            <a:r>
              <a:rPr lang="en-US" sz="1200" kern="1200" dirty="0" smtClean="0">
                <a:solidFill>
                  <a:schemeClr val="tx1"/>
                </a:solidFill>
                <a:latin typeface="+mn-lt"/>
                <a:ea typeface="+mn-ea"/>
                <a:cs typeface="+mn-cs"/>
              </a:rPr>
              <a:t>in creation. At the end of </a:t>
            </a:r>
          </a:p>
          <a:p>
            <a:r>
              <a:rPr lang="en-US" sz="1200" kern="1200" dirty="0" smtClean="0">
                <a:solidFill>
                  <a:schemeClr val="tx1"/>
                </a:solidFill>
                <a:latin typeface="+mn-lt"/>
                <a:ea typeface="+mn-ea"/>
                <a:cs typeface="+mn-cs"/>
              </a:rPr>
              <a:t>each day of creation, God looked on what He </a:t>
            </a:r>
          </a:p>
          <a:p>
            <a:r>
              <a:rPr lang="en-US" sz="1200" kern="1200" dirty="0" smtClean="0">
                <a:solidFill>
                  <a:schemeClr val="tx1"/>
                </a:solidFill>
                <a:latin typeface="+mn-lt"/>
                <a:ea typeface="+mn-ea"/>
                <a:cs typeface="+mn-cs"/>
              </a:rPr>
              <a:t>had created, and pronounced that it was “good”.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It is also shown in His providence: God holds </a:t>
            </a:r>
          </a:p>
          <a:p>
            <a:r>
              <a:rPr lang="en-US" sz="1200" kern="1200" dirty="0" smtClean="0">
                <a:solidFill>
                  <a:schemeClr val="tx1"/>
                </a:solidFill>
                <a:latin typeface="+mn-lt"/>
                <a:ea typeface="+mn-ea"/>
                <a:cs typeface="+mn-cs"/>
              </a:rPr>
              <a:t>everything together and provides for all our </a:t>
            </a:r>
          </a:p>
          <a:p>
            <a:r>
              <a:rPr lang="en-US" sz="1200" kern="1200" dirty="0" smtClean="0">
                <a:solidFill>
                  <a:schemeClr val="tx1"/>
                </a:solidFill>
                <a:latin typeface="+mn-lt"/>
                <a:ea typeface="+mn-ea"/>
                <a:cs typeface="+mn-cs"/>
              </a:rPr>
              <a:t>needs.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And, God’s kindness is shown preeminently in </a:t>
            </a:r>
          </a:p>
          <a:p>
            <a:r>
              <a:rPr lang="en-US" sz="1200" kern="1200" dirty="0" smtClean="0">
                <a:solidFill>
                  <a:schemeClr val="tx1"/>
                </a:solidFill>
                <a:latin typeface="+mn-lt"/>
                <a:ea typeface="+mn-ea"/>
                <a:cs typeface="+mn-cs"/>
              </a:rPr>
              <a:t>the Gospel Call. He has provided for our </a:t>
            </a:r>
          </a:p>
          <a:p>
            <a:r>
              <a:rPr lang="en-US" sz="1200" kern="1200" dirty="0" smtClean="0">
                <a:solidFill>
                  <a:schemeClr val="tx1"/>
                </a:solidFill>
                <a:latin typeface="+mn-lt"/>
                <a:ea typeface="+mn-ea"/>
                <a:cs typeface="+mn-cs"/>
              </a:rPr>
              <a:t>salvation, and calls us to turn from our sin and </a:t>
            </a:r>
          </a:p>
          <a:p>
            <a:r>
              <a:rPr lang="en-US" sz="1200" kern="1200" dirty="0" smtClean="0">
                <a:solidFill>
                  <a:schemeClr val="tx1"/>
                </a:solidFill>
                <a:latin typeface="+mn-lt"/>
                <a:ea typeface="+mn-ea"/>
                <a:cs typeface="+mn-cs"/>
              </a:rPr>
              <a:t>come to Jesus. He doesn’t just leave us to our </a:t>
            </a:r>
          </a:p>
          <a:p>
            <a:r>
              <a:rPr lang="en-US" sz="1200" kern="1200" dirty="0" smtClean="0">
                <a:solidFill>
                  <a:schemeClr val="tx1"/>
                </a:solidFill>
                <a:latin typeface="+mn-lt"/>
                <a:ea typeface="+mn-ea"/>
                <a:cs typeface="+mn-cs"/>
              </a:rPr>
              <a:t>well-deserved damnation.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God’s tolerance was first shown to Adam and </a:t>
            </a:r>
          </a:p>
          <a:p>
            <a:r>
              <a:rPr lang="en-US" sz="1200" kern="1200" dirty="0" smtClean="0">
                <a:solidFill>
                  <a:schemeClr val="tx1"/>
                </a:solidFill>
                <a:latin typeface="+mn-lt"/>
                <a:ea typeface="+mn-ea"/>
                <a:cs typeface="+mn-cs"/>
              </a:rPr>
              <a:t>Eve in the Garden. They did not immediately die </a:t>
            </a:r>
          </a:p>
          <a:p>
            <a:r>
              <a:rPr lang="en-US" sz="1200" kern="1200" dirty="0" smtClean="0">
                <a:solidFill>
                  <a:schemeClr val="tx1"/>
                </a:solidFill>
                <a:latin typeface="+mn-lt"/>
                <a:ea typeface="+mn-ea"/>
                <a:cs typeface="+mn-cs"/>
              </a:rPr>
              <a:t>when they disobeyed God,</a:t>
            </a:r>
            <a:r>
              <a:rPr lang="en-US" sz="1200" kern="1200" baseline="0" dirty="0" smtClean="0">
                <a:solidFill>
                  <a:schemeClr val="tx1"/>
                </a:solidFill>
                <a:latin typeface="+mn-lt"/>
                <a:ea typeface="+mn-ea"/>
                <a:cs typeface="+mn-cs"/>
              </a:rPr>
              <a:t> at least not </a:t>
            </a:r>
          </a:p>
          <a:p>
            <a:r>
              <a:rPr lang="en-US" sz="1200" kern="1200" baseline="0" dirty="0" smtClean="0">
                <a:solidFill>
                  <a:schemeClr val="tx1"/>
                </a:solidFill>
                <a:latin typeface="+mn-lt"/>
                <a:ea typeface="+mn-ea"/>
                <a:cs typeface="+mn-cs"/>
              </a:rPr>
              <a:t>physically. </a:t>
            </a:r>
          </a:p>
          <a:p>
            <a:endParaRPr lang="en-US" sz="1200" kern="1200" baseline="0" dirty="0" smtClean="0">
              <a:solidFill>
                <a:schemeClr val="tx1"/>
              </a:solidFill>
              <a:latin typeface="+mn-lt"/>
              <a:ea typeface="+mn-ea"/>
              <a:cs typeface="+mn-cs"/>
            </a:endParaRPr>
          </a:p>
          <a:p>
            <a:r>
              <a:rPr lang="en-US" sz="1200" dirty="0" smtClean="0"/>
              <a:t>Adam and Eve did die in their spirits, which they </a:t>
            </a:r>
          </a:p>
          <a:p>
            <a:r>
              <a:rPr lang="en-US" sz="1200" dirty="0" smtClean="0"/>
              <a:t>proved by running away from God when he </a:t>
            </a:r>
          </a:p>
          <a:p>
            <a:r>
              <a:rPr lang="en-US" sz="1200" dirty="0" smtClean="0"/>
              <a:t>came calling. That is true. But they did not die </a:t>
            </a:r>
          </a:p>
          <a:p>
            <a:r>
              <a:rPr lang="en-US" sz="1200" dirty="0" smtClean="0"/>
              <a:t>physically, at least not at once. </a:t>
            </a:r>
            <a:r>
              <a:rPr lang="en-US" sz="1200" kern="1200" dirty="0" smtClean="0">
                <a:solidFill>
                  <a:schemeClr val="tx1"/>
                </a:solidFill>
                <a:latin typeface="+mn-lt"/>
                <a:ea typeface="+mn-ea"/>
                <a:cs typeface="+mn-cs"/>
              </a:rPr>
              <a:t>And they never </a:t>
            </a:r>
          </a:p>
          <a:p>
            <a:r>
              <a:rPr lang="en-US" sz="1200" kern="1200" dirty="0" smtClean="0">
                <a:solidFill>
                  <a:schemeClr val="tx1"/>
                </a:solidFill>
                <a:latin typeface="+mn-lt"/>
                <a:ea typeface="+mn-ea"/>
                <a:cs typeface="+mn-cs"/>
              </a:rPr>
              <a:t>did die eternally, because God came with an </a:t>
            </a:r>
          </a:p>
          <a:p>
            <a:r>
              <a:rPr lang="en-US" sz="1200" kern="1200" dirty="0" smtClean="0">
                <a:solidFill>
                  <a:schemeClr val="tx1"/>
                </a:solidFill>
                <a:latin typeface="+mn-lt"/>
                <a:ea typeface="+mn-ea"/>
                <a:cs typeface="+mn-cs"/>
              </a:rPr>
              <a:t>offer of salvation through a future deliverer who </a:t>
            </a:r>
          </a:p>
          <a:p>
            <a:r>
              <a:rPr lang="en-US" sz="1200" kern="1200" dirty="0" smtClean="0">
                <a:solidFill>
                  <a:schemeClr val="tx1"/>
                </a:solidFill>
                <a:latin typeface="+mn-lt"/>
                <a:ea typeface="+mn-ea"/>
                <a:cs typeface="+mn-cs"/>
              </a:rPr>
              <a:t>would defeat Satan, which they then believed </a:t>
            </a:r>
          </a:p>
          <a:p>
            <a:r>
              <a:rPr lang="en-US" sz="1200" kern="1200" dirty="0" smtClean="0">
                <a:solidFill>
                  <a:schemeClr val="tx1"/>
                </a:solidFill>
                <a:latin typeface="+mn-lt"/>
                <a:ea typeface="+mn-ea"/>
                <a:cs typeface="+mn-cs"/>
              </a:rPr>
              <a:t>and trusted. [</a:t>
            </a:r>
            <a:r>
              <a:rPr lang="en-US" sz="1200" kern="1200" dirty="0" err="1" smtClean="0">
                <a:solidFill>
                  <a:schemeClr val="tx1"/>
                </a:solidFill>
                <a:latin typeface="+mn-lt"/>
                <a:ea typeface="+mn-ea"/>
                <a:cs typeface="+mn-cs"/>
              </a:rPr>
              <a:t>Boice</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God displays this same tolerance towards us. </a:t>
            </a:r>
          </a:p>
          <a:p>
            <a:r>
              <a:rPr lang="en-US" sz="1200" kern="1200" dirty="0" smtClean="0">
                <a:solidFill>
                  <a:schemeClr val="tx1"/>
                </a:solidFill>
                <a:latin typeface="+mn-lt"/>
                <a:ea typeface="+mn-ea"/>
                <a:cs typeface="+mn-cs"/>
              </a:rPr>
              <a:t>The</a:t>
            </a:r>
            <a:r>
              <a:rPr lang="en-US" sz="1200" kern="1200" baseline="0" dirty="0" smtClean="0">
                <a:solidFill>
                  <a:schemeClr val="tx1"/>
                </a:solidFill>
                <a:latin typeface="+mn-lt"/>
                <a:ea typeface="+mn-ea"/>
                <a:cs typeface="+mn-cs"/>
              </a:rPr>
              <a:t> fact that all of humanity is not already </a:t>
            </a:r>
          </a:p>
          <a:p>
            <a:r>
              <a:rPr lang="en-US" sz="1200" kern="1200" baseline="0" dirty="0" smtClean="0">
                <a:solidFill>
                  <a:schemeClr val="tx1"/>
                </a:solidFill>
                <a:latin typeface="+mn-lt"/>
                <a:ea typeface="+mn-ea"/>
                <a:cs typeface="+mn-cs"/>
              </a:rPr>
              <a:t>dead and in Hell is a clear example of God’s </a:t>
            </a:r>
          </a:p>
          <a:p>
            <a:r>
              <a:rPr lang="en-US" sz="1200" kern="1200" baseline="0" dirty="0" smtClean="0">
                <a:solidFill>
                  <a:schemeClr val="tx1"/>
                </a:solidFill>
                <a:latin typeface="+mn-lt"/>
                <a:ea typeface="+mn-ea"/>
                <a:cs typeface="+mn-cs"/>
              </a:rPr>
              <a:t>tolerance.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And God’s great and magnificent patience has </a:t>
            </a:r>
          </a:p>
          <a:p>
            <a:r>
              <a:rPr lang="en-US" sz="1200" kern="1200" baseline="0" dirty="0" smtClean="0">
                <a:solidFill>
                  <a:schemeClr val="tx1"/>
                </a:solidFill>
                <a:latin typeface="+mn-lt"/>
                <a:ea typeface="+mn-ea"/>
                <a:cs typeface="+mn-cs"/>
              </a:rPr>
              <a:t>been displayed throughout all of history. He </a:t>
            </a:r>
          </a:p>
          <a:p>
            <a:r>
              <a:rPr lang="en-US" sz="1200" kern="1200" baseline="0" dirty="0" smtClean="0">
                <a:solidFill>
                  <a:schemeClr val="tx1"/>
                </a:solidFill>
                <a:latin typeface="+mn-lt"/>
                <a:ea typeface="+mn-ea"/>
                <a:cs typeface="+mn-cs"/>
              </a:rPr>
              <a:t>waited a long time before he destroyed the </a:t>
            </a:r>
          </a:p>
          <a:p>
            <a:r>
              <a:rPr lang="en-US" sz="1200" kern="1200" baseline="0" dirty="0" smtClean="0">
                <a:solidFill>
                  <a:schemeClr val="tx1"/>
                </a:solidFill>
                <a:latin typeface="+mn-lt"/>
                <a:ea typeface="+mn-ea"/>
                <a:cs typeface="+mn-cs"/>
              </a:rPr>
              <a:t>great majority of humanity in the flood. Again </a:t>
            </a:r>
          </a:p>
          <a:p>
            <a:r>
              <a:rPr lang="en-US" sz="1200" kern="1200" baseline="0" dirty="0" smtClean="0">
                <a:solidFill>
                  <a:schemeClr val="tx1"/>
                </a:solidFill>
                <a:latin typeface="+mn-lt"/>
                <a:ea typeface="+mn-ea"/>
                <a:cs typeface="+mn-cs"/>
              </a:rPr>
              <a:t>and again, he patiently rescued Israel from the </a:t>
            </a:r>
          </a:p>
          <a:p>
            <a:r>
              <a:rPr lang="en-US" sz="1200" kern="1200" baseline="0" dirty="0" smtClean="0">
                <a:solidFill>
                  <a:schemeClr val="tx1"/>
                </a:solidFill>
                <a:latin typeface="+mn-lt"/>
                <a:ea typeface="+mn-ea"/>
                <a:cs typeface="+mn-cs"/>
              </a:rPr>
              <a:t>consequences of its idolatry and turning away </a:t>
            </a:r>
          </a:p>
          <a:p>
            <a:r>
              <a:rPr lang="en-US" sz="1200" kern="1200" baseline="0" dirty="0" smtClean="0">
                <a:solidFill>
                  <a:schemeClr val="tx1"/>
                </a:solidFill>
                <a:latin typeface="+mn-lt"/>
                <a:ea typeface="+mn-ea"/>
                <a:cs typeface="+mn-cs"/>
              </a:rPr>
              <a:t>from God.</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But, Romans 2:4 tells us clearly that the purpose </a:t>
            </a:r>
          </a:p>
          <a:p>
            <a:r>
              <a:rPr lang="en-US" sz="1200" kern="1200" baseline="0" dirty="0" smtClean="0">
                <a:solidFill>
                  <a:schemeClr val="tx1"/>
                </a:solidFill>
                <a:latin typeface="+mn-lt"/>
                <a:ea typeface="+mn-ea"/>
                <a:cs typeface="+mn-cs"/>
              </a:rPr>
              <a:t>of all this kindness, tolerance, and patience is to </a:t>
            </a:r>
          </a:p>
          <a:p>
            <a:r>
              <a:rPr lang="en-US" sz="1200" kern="1200" baseline="0" dirty="0" smtClean="0">
                <a:solidFill>
                  <a:schemeClr val="tx1"/>
                </a:solidFill>
                <a:latin typeface="+mn-lt"/>
                <a:ea typeface="+mn-ea"/>
                <a:cs typeface="+mn-cs"/>
              </a:rPr>
              <a:t>lead us to repentance.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Repentance is not just sorrow, although it </a:t>
            </a:r>
          </a:p>
          <a:p>
            <a:r>
              <a:rPr lang="en-US" sz="1200" kern="1200" baseline="0" dirty="0" smtClean="0">
                <a:solidFill>
                  <a:schemeClr val="tx1"/>
                </a:solidFill>
                <a:latin typeface="+mn-lt"/>
                <a:ea typeface="+mn-ea"/>
                <a:cs typeface="+mn-cs"/>
              </a:rPr>
              <a:t>includes sorrow. Repentance is not just remorse, </a:t>
            </a:r>
          </a:p>
          <a:p>
            <a:r>
              <a:rPr lang="en-US" sz="1200" kern="1200" baseline="0" dirty="0" smtClean="0">
                <a:solidFill>
                  <a:schemeClr val="tx1"/>
                </a:solidFill>
                <a:latin typeface="+mn-lt"/>
                <a:ea typeface="+mn-ea"/>
                <a:cs typeface="+mn-cs"/>
              </a:rPr>
              <a:t>although it includes remorse.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Repentance is turning around and going a </a:t>
            </a:r>
          </a:p>
          <a:p>
            <a:r>
              <a:rPr lang="en-US" sz="1200" kern="1200" baseline="0" dirty="0" smtClean="0">
                <a:solidFill>
                  <a:schemeClr val="tx1"/>
                </a:solidFill>
                <a:latin typeface="+mn-lt"/>
                <a:ea typeface="+mn-ea"/>
                <a:cs typeface="+mn-cs"/>
              </a:rPr>
              <a:t>different way.  We all begin life by going our </a:t>
            </a:r>
          </a:p>
          <a:p>
            <a:r>
              <a:rPr lang="en-US" sz="1200" kern="1200" baseline="0" dirty="0" smtClean="0">
                <a:solidFill>
                  <a:schemeClr val="tx1"/>
                </a:solidFill>
                <a:latin typeface="+mn-lt"/>
                <a:ea typeface="+mn-ea"/>
                <a:cs typeface="+mn-cs"/>
              </a:rPr>
              <a:t>own way.</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You can’t go two ways at once.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If we’re going our own way, we can’t be going </a:t>
            </a:r>
          </a:p>
          <a:p>
            <a:r>
              <a:rPr lang="en-US" sz="1200" kern="1200" baseline="0" dirty="0" smtClean="0">
                <a:solidFill>
                  <a:schemeClr val="tx1"/>
                </a:solidFill>
                <a:latin typeface="+mn-lt"/>
                <a:ea typeface="+mn-ea"/>
                <a:cs typeface="+mn-cs"/>
              </a:rPr>
              <a:t>God’s way.</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We need to stop going our own way. We need </a:t>
            </a:r>
          </a:p>
          <a:p>
            <a:r>
              <a:rPr lang="en-US" sz="1200" kern="1200" baseline="0" dirty="0" smtClean="0">
                <a:solidFill>
                  <a:schemeClr val="tx1"/>
                </a:solidFill>
                <a:latin typeface="+mn-lt"/>
                <a:ea typeface="+mn-ea"/>
                <a:cs typeface="+mn-cs"/>
              </a:rPr>
              <a:t>to turn around and go God’s way instead!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[cf. </a:t>
            </a:r>
            <a:r>
              <a:rPr lang="en-US" sz="1200" kern="1200" baseline="0" dirty="0" err="1" smtClean="0">
                <a:solidFill>
                  <a:schemeClr val="tx1"/>
                </a:solidFill>
                <a:latin typeface="+mn-lt"/>
                <a:ea typeface="+mn-ea"/>
                <a:cs typeface="+mn-cs"/>
              </a:rPr>
              <a:t>R.O.R</a:t>
            </a:r>
            <a:r>
              <a:rPr lang="en-US" sz="1200" kern="1200" baseline="0" dirty="0" smtClean="0">
                <a:solidFill>
                  <a:schemeClr val="tx1"/>
                </a:solidFill>
                <a:latin typeface="+mn-lt"/>
                <a:ea typeface="+mn-ea"/>
                <a:cs typeface="+mn-cs"/>
              </a:rPr>
              <a:t>.].</a:t>
            </a:r>
            <a:r>
              <a:rPr lang="en-US" sz="1200" kern="1200" dirty="0" smtClean="0">
                <a:solidFill>
                  <a:schemeClr val="tx1"/>
                </a:solidFill>
                <a:latin typeface="+mn-lt"/>
                <a:ea typeface="+mn-ea"/>
                <a:cs typeface="+mn-cs"/>
              </a:rPr>
              <a:t> </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24292281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here, </a:t>
            </a:r>
            <a:r>
              <a:rPr lang="en-US" dirty="0" err="1" smtClean="0"/>
              <a:t>kataphroneo</a:t>
            </a:r>
            <a:r>
              <a:rPr lang="en-US" dirty="0" smtClean="0"/>
              <a:t>, means to </a:t>
            </a:r>
            <a:r>
              <a:rPr lang="en-US" sz="1200" b="0" kern="1200" dirty="0" smtClean="0">
                <a:solidFill>
                  <a:schemeClr val="tx1"/>
                </a:solidFill>
                <a:latin typeface="+mn-lt"/>
                <a:ea typeface="+mn-ea"/>
                <a:cs typeface="+mn-cs"/>
              </a:rPr>
              <a:t>look </a:t>
            </a:r>
          </a:p>
          <a:p>
            <a:r>
              <a:rPr lang="en-US" sz="1200" b="0" kern="1200" dirty="0" smtClean="0">
                <a:solidFill>
                  <a:schemeClr val="tx1"/>
                </a:solidFill>
                <a:latin typeface="+mn-lt"/>
                <a:ea typeface="+mn-ea"/>
                <a:cs typeface="+mn-cs"/>
              </a:rPr>
              <a:t>down on someone or something with contempt </a:t>
            </a:r>
          </a:p>
          <a:p>
            <a:r>
              <a:rPr lang="en-US" sz="1200" b="0" kern="1200" dirty="0" smtClean="0">
                <a:solidFill>
                  <a:schemeClr val="tx1"/>
                </a:solidFill>
                <a:latin typeface="+mn-lt"/>
                <a:ea typeface="+mn-ea"/>
                <a:cs typeface="+mn-cs"/>
              </a:rPr>
              <a:t>or aversion, with implication that one considers </a:t>
            </a:r>
          </a:p>
          <a:p>
            <a:r>
              <a:rPr lang="en-US" sz="1200" b="0" kern="1200" dirty="0" smtClean="0">
                <a:solidFill>
                  <a:schemeClr val="tx1"/>
                </a:solidFill>
                <a:latin typeface="+mn-lt"/>
                <a:ea typeface="+mn-ea"/>
                <a:cs typeface="+mn-cs"/>
              </a:rPr>
              <a:t>the object of little value, </a:t>
            </a:r>
            <a:r>
              <a:rPr lang="en-US" sz="1200" b="0" i="1" kern="1200" dirty="0" smtClean="0">
                <a:solidFill>
                  <a:schemeClr val="tx1"/>
                </a:solidFill>
                <a:latin typeface="+mn-lt"/>
                <a:ea typeface="+mn-ea"/>
                <a:cs typeface="+mn-cs"/>
              </a:rPr>
              <a:t>to</a:t>
            </a:r>
            <a:r>
              <a:rPr lang="en-US" sz="1200" b="0" i="1" kern="1200" baseline="0" dirty="0" smtClean="0">
                <a:solidFill>
                  <a:schemeClr val="tx1"/>
                </a:solidFill>
                <a:latin typeface="+mn-lt"/>
                <a:ea typeface="+mn-ea"/>
                <a:cs typeface="+mn-cs"/>
              </a:rPr>
              <a:t> l</a:t>
            </a:r>
            <a:r>
              <a:rPr lang="en-US" sz="1200" b="0" i="1" kern="1200" dirty="0" smtClean="0">
                <a:solidFill>
                  <a:schemeClr val="tx1"/>
                </a:solidFill>
                <a:latin typeface="+mn-lt"/>
                <a:ea typeface="+mn-ea"/>
                <a:cs typeface="+mn-cs"/>
              </a:rPr>
              <a:t>ook down on, to </a:t>
            </a:r>
          </a:p>
          <a:p>
            <a:r>
              <a:rPr lang="en-US" sz="1200" b="0" i="1" kern="1200" dirty="0" smtClean="0">
                <a:solidFill>
                  <a:schemeClr val="tx1"/>
                </a:solidFill>
                <a:latin typeface="+mn-lt"/>
                <a:ea typeface="+mn-ea"/>
                <a:cs typeface="+mn-cs"/>
              </a:rPr>
              <a:t>despise, to scorn, to treat with contempt.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4266504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26599170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42259399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ILLUS</a:t>
            </a:r>
            <a:r>
              <a:rPr lang="en-US" dirty="0" smtClean="0"/>
              <a:t>: The story is told of a man who took an </a:t>
            </a:r>
          </a:p>
          <a:p>
            <a:r>
              <a:rPr lang="en-US" dirty="0" smtClean="0"/>
              <a:t>evening flight on which dinner was to be served </a:t>
            </a:r>
          </a:p>
          <a:p>
            <a:r>
              <a:rPr lang="en-US" dirty="0" smtClean="0"/>
              <a:t>to the passengers. Of course he was in first </a:t>
            </a:r>
          </a:p>
          <a:p>
            <a:r>
              <a:rPr lang="en-US" dirty="0" smtClean="0"/>
              <a:t>class, so we can expect that he would have </a:t>
            </a:r>
          </a:p>
          <a:p>
            <a:r>
              <a:rPr lang="en-US" dirty="0" smtClean="0"/>
              <a:t>received first class service and a first class meal. </a:t>
            </a:r>
          </a:p>
          <a:p>
            <a:endParaRPr lang="en-US" dirty="0" smtClean="0"/>
          </a:p>
          <a:p>
            <a:r>
              <a:rPr lang="en-US" dirty="0" smtClean="0"/>
              <a:t>He was a bit hungry as he had missed lunch that </a:t>
            </a:r>
          </a:p>
          <a:p>
            <a:r>
              <a:rPr lang="en-US" dirty="0" smtClean="0"/>
              <a:t>day in order to attend a meeting so that he </a:t>
            </a:r>
          </a:p>
          <a:p>
            <a:r>
              <a:rPr lang="en-US" dirty="0" smtClean="0"/>
              <a:t>could catch an earlier flight home. He inquired </a:t>
            </a:r>
          </a:p>
          <a:p>
            <a:r>
              <a:rPr lang="en-US" dirty="0" smtClean="0"/>
              <a:t>of the flight attendant how long it would be </a:t>
            </a:r>
          </a:p>
          <a:p>
            <a:r>
              <a:rPr lang="en-US" dirty="0" smtClean="0"/>
              <a:t>before they would be serving dinner, and she </a:t>
            </a:r>
          </a:p>
          <a:p>
            <a:r>
              <a:rPr lang="en-US" dirty="0" smtClean="0"/>
              <a:t>was rather cross with him, but he tried to ignore </a:t>
            </a:r>
          </a:p>
          <a:p>
            <a:r>
              <a:rPr lang="en-US" dirty="0" smtClean="0"/>
              <a:t>her behavior when she responded that it would </a:t>
            </a:r>
          </a:p>
          <a:p>
            <a:r>
              <a:rPr lang="en-US" dirty="0" smtClean="0"/>
              <a:t>only be a bit longer. </a:t>
            </a:r>
          </a:p>
          <a:p>
            <a:endParaRPr lang="en-US" dirty="0" smtClean="0"/>
          </a:p>
          <a:p>
            <a:r>
              <a:rPr lang="en-US" dirty="0" smtClean="0"/>
              <a:t>And so as dinner time arrived, the flight </a:t>
            </a:r>
          </a:p>
          <a:p>
            <a:r>
              <a:rPr lang="en-US" dirty="0" smtClean="0"/>
              <a:t>attendant came around with the cart and </a:t>
            </a:r>
          </a:p>
          <a:p>
            <a:r>
              <a:rPr lang="en-US" dirty="0" smtClean="0"/>
              <a:t>started passing out the wrapped dinner trays </a:t>
            </a:r>
          </a:p>
          <a:p>
            <a:r>
              <a:rPr lang="en-US" dirty="0" smtClean="0"/>
              <a:t>which included a tossed salad. </a:t>
            </a:r>
          </a:p>
          <a:p>
            <a:endParaRPr lang="en-US" dirty="0" smtClean="0"/>
          </a:p>
          <a:p>
            <a:r>
              <a:rPr lang="en-US" dirty="0" smtClean="0"/>
              <a:t>When the passenger received his tray he was a </a:t>
            </a:r>
          </a:p>
          <a:p>
            <a:r>
              <a:rPr lang="en-US" dirty="0" smtClean="0"/>
              <a:t>bit anxious and began opening his salad, but he </a:t>
            </a:r>
          </a:p>
          <a:p>
            <a:r>
              <a:rPr lang="en-US" dirty="0" smtClean="0"/>
              <a:t>was met with a surprise upon peeling back the </a:t>
            </a:r>
          </a:p>
          <a:p>
            <a:r>
              <a:rPr lang="en-US" dirty="0" smtClean="0"/>
              <a:t>covering. There, on top of the mixture of lettuce </a:t>
            </a:r>
          </a:p>
          <a:p>
            <a:r>
              <a:rPr lang="en-US" dirty="0" smtClean="0"/>
              <a:t>and carrots and what have you, lay a roach. </a:t>
            </a:r>
          </a:p>
          <a:p>
            <a:endParaRPr lang="en-US" dirty="0" smtClean="0"/>
          </a:p>
          <a:p>
            <a:r>
              <a:rPr lang="en-US" dirty="0" smtClean="0"/>
              <a:t>Of course, even after such a strong urge to eat, </a:t>
            </a:r>
          </a:p>
          <a:p>
            <a:r>
              <a:rPr lang="en-US" dirty="0" smtClean="0"/>
              <a:t>his hunger quickly left him and he no longer </a:t>
            </a:r>
          </a:p>
          <a:p>
            <a:r>
              <a:rPr lang="en-US" dirty="0" smtClean="0"/>
              <a:t>desired the salad or any other food they had to </a:t>
            </a:r>
          </a:p>
          <a:p>
            <a:r>
              <a:rPr lang="en-US" dirty="0" smtClean="0"/>
              <a:t>offer. </a:t>
            </a:r>
          </a:p>
          <a:p>
            <a:endParaRPr lang="en-US" dirty="0" smtClean="0"/>
          </a:p>
          <a:p>
            <a:r>
              <a:rPr lang="en-US" dirty="0" smtClean="0"/>
              <a:t>He became quite furious and decided that when </a:t>
            </a:r>
          </a:p>
          <a:p>
            <a:r>
              <a:rPr lang="en-US" dirty="0" smtClean="0"/>
              <a:t>he arrived home he would most certainly send a </a:t>
            </a:r>
          </a:p>
          <a:p>
            <a:r>
              <a:rPr lang="en-US" dirty="0" smtClean="0"/>
              <a:t>scathing letter to the president of this particular </a:t>
            </a:r>
          </a:p>
          <a:p>
            <a:r>
              <a:rPr lang="en-US" dirty="0" smtClean="0"/>
              <a:t>airline. So he wrote the letter and mailed it off.</a:t>
            </a:r>
            <a:br>
              <a:rPr lang="en-US" dirty="0" smtClean="0"/>
            </a:br>
            <a:r>
              <a:rPr lang="en-US" dirty="0" smtClean="0"/>
              <a:t/>
            </a:r>
            <a:br>
              <a:rPr lang="en-US" dirty="0" smtClean="0"/>
            </a:br>
            <a:r>
              <a:rPr lang="en-US" dirty="0" smtClean="0"/>
              <a:t>A couple weeks or so later he was surprised to </a:t>
            </a:r>
          </a:p>
          <a:p>
            <a:r>
              <a:rPr lang="en-US" dirty="0" smtClean="0"/>
              <a:t>receive a special delivery package in the mail. </a:t>
            </a:r>
          </a:p>
          <a:p>
            <a:r>
              <a:rPr lang="en-US" dirty="0" smtClean="0"/>
              <a:t>Lo and behold upon opening it up he saw that </a:t>
            </a:r>
          </a:p>
          <a:p>
            <a:r>
              <a:rPr lang="en-US" dirty="0" smtClean="0"/>
              <a:t>it was from the president of the airline. In </a:t>
            </a:r>
          </a:p>
          <a:p>
            <a:r>
              <a:rPr lang="en-US" dirty="0" smtClean="0"/>
              <a:t>contrast to his own letter full of contempt and </a:t>
            </a:r>
          </a:p>
          <a:p>
            <a:r>
              <a:rPr lang="en-US" dirty="0" smtClean="0"/>
              <a:t>anger, this letter from the airline president was </a:t>
            </a:r>
          </a:p>
          <a:p>
            <a:r>
              <a:rPr lang="en-US" dirty="0" smtClean="0"/>
              <a:t>just dripping with apology. </a:t>
            </a:r>
          </a:p>
          <a:p>
            <a:endParaRPr lang="en-US" dirty="0" smtClean="0"/>
          </a:p>
          <a:p>
            <a:r>
              <a:rPr lang="en-US" dirty="0" smtClean="0"/>
              <a:t>He informed the passenger that the particular </a:t>
            </a:r>
          </a:p>
          <a:p>
            <a:r>
              <a:rPr lang="en-US" dirty="0" smtClean="0"/>
              <a:t>plane on which he had flown had been taken </a:t>
            </a:r>
          </a:p>
          <a:p>
            <a:r>
              <a:rPr lang="en-US" dirty="0" smtClean="0"/>
              <a:t>out of service. He told him it had been stripped </a:t>
            </a:r>
          </a:p>
          <a:p>
            <a:r>
              <a:rPr lang="en-US" dirty="0" smtClean="0"/>
              <a:t>and treated for bugs. He also told him that the </a:t>
            </a:r>
          </a:p>
          <a:p>
            <a:r>
              <a:rPr lang="en-US" dirty="0" smtClean="0"/>
              <a:t>flight attendant would most certainly be </a:t>
            </a:r>
          </a:p>
          <a:p>
            <a:r>
              <a:rPr lang="en-US" dirty="0" smtClean="0"/>
              <a:t>reprimanded, possibly up to and including </a:t>
            </a:r>
          </a:p>
          <a:p>
            <a:r>
              <a:rPr lang="en-US" dirty="0" smtClean="0"/>
              <a:t>termination from employment. </a:t>
            </a:r>
          </a:p>
          <a:p>
            <a:endParaRPr lang="en-US" dirty="0" smtClean="0"/>
          </a:p>
          <a:p>
            <a:r>
              <a:rPr lang="en-US" dirty="0" smtClean="0"/>
              <a:t>And he ended by appealing to the passenger to </a:t>
            </a:r>
          </a:p>
          <a:p>
            <a:r>
              <a:rPr lang="en-US" dirty="0" smtClean="0"/>
              <a:t>continue to use this airline. As the passenger </a:t>
            </a:r>
          </a:p>
          <a:p>
            <a:r>
              <a:rPr lang="en-US" dirty="0" smtClean="0"/>
              <a:t>finished reading the letter, he noticed that there </a:t>
            </a:r>
          </a:p>
          <a:p>
            <a:r>
              <a:rPr lang="en-US" dirty="0" smtClean="0"/>
              <a:t>was another page clinging to the back of the </a:t>
            </a:r>
          </a:p>
          <a:p>
            <a:r>
              <a:rPr lang="en-US" dirty="0" smtClean="0"/>
              <a:t>letter. </a:t>
            </a:r>
          </a:p>
          <a:p>
            <a:endParaRPr lang="en-US" dirty="0" smtClean="0"/>
          </a:p>
          <a:p>
            <a:r>
              <a:rPr lang="en-US" dirty="0" smtClean="0"/>
              <a:t>You see the secretary had made a grave </a:t>
            </a:r>
          </a:p>
          <a:p>
            <a:r>
              <a:rPr lang="en-US" dirty="0" smtClean="0"/>
              <a:t>mistake because the passenger noticed that </a:t>
            </a:r>
          </a:p>
          <a:p>
            <a:r>
              <a:rPr lang="en-US" dirty="0" smtClean="0"/>
              <a:t>this was his own letter. He pulled it apart and </a:t>
            </a:r>
          </a:p>
          <a:p>
            <a:r>
              <a:rPr lang="en-US" dirty="0" smtClean="0"/>
              <a:t>his attention was drawn to the unfamiliar scrawl </a:t>
            </a:r>
          </a:p>
          <a:p>
            <a:r>
              <a:rPr lang="en-US" dirty="0" smtClean="0"/>
              <a:t>of the airline president who had written these </a:t>
            </a:r>
          </a:p>
          <a:p>
            <a:r>
              <a:rPr lang="en-US" dirty="0" smtClean="0"/>
              <a:t>words to his secretary; </a:t>
            </a:r>
          </a:p>
          <a:p>
            <a:endParaRPr lang="en-US" dirty="0" smtClean="0"/>
          </a:p>
          <a:p>
            <a:r>
              <a:rPr lang="en-US" dirty="0" smtClean="0"/>
              <a:t>"Send this guy the standard ’roach’ letter".</a:t>
            </a:r>
          </a:p>
          <a:p>
            <a:endParaRPr lang="en-US" dirty="0" smtClean="0"/>
          </a:p>
          <a:p>
            <a:r>
              <a:rPr lang="en-US" dirty="0" smtClean="0"/>
              <a:t>[Rae Fitch, Pastor; Amanda Flipper </a:t>
            </a:r>
            <a:r>
              <a:rPr lang="en-US" dirty="0" err="1" smtClean="0"/>
              <a:t>A.m.e</a:t>
            </a:r>
            <a:r>
              <a:rPr lang="en-US" dirty="0" smtClean="0"/>
              <a:t>. Church; Decatur, Georgia].</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3413244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chrestotes</a:t>
            </a:r>
            <a:r>
              <a:rPr lang="en-US" dirty="0" smtClean="0"/>
              <a:t> is </a:t>
            </a:r>
            <a:r>
              <a:rPr lang="en-US" sz="1200" b="0" dirty="0" smtClean="0"/>
              <a:t>the quality of being </a:t>
            </a:r>
          </a:p>
          <a:p>
            <a:r>
              <a:rPr lang="en-US" sz="1200" b="0" dirty="0" smtClean="0"/>
              <a:t>helpful or beneficial, </a:t>
            </a:r>
            <a:r>
              <a:rPr lang="en-US" sz="1200" b="0" i="1" dirty="0" smtClean="0"/>
              <a:t>goodness, kindness, </a:t>
            </a:r>
          </a:p>
          <a:p>
            <a:r>
              <a:rPr lang="en-US" sz="1200" b="0" i="1" dirty="0" smtClean="0"/>
              <a:t>generosity.</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953763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16743280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In 2001, Tim </a:t>
            </a:r>
            <a:r>
              <a:rPr lang="en-US" dirty="0" err="1" smtClean="0"/>
              <a:t>Goeglein</a:t>
            </a:r>
            <a:r>
              <a:rPr lang="en-US" dirty="0" smtClean="0"/>
              <a:t> started running </a:t>
            </a:r>
          </a:p>
          <a:p>
            <a:r>
              <a:rPr lang="en-US" dirty="0" smtClean="0"/>
              <a:t>the White House Office of Public Liaison, </a:t>
            </a:r>
          </a:p>
          <a:p>
            <a:r>
              <a:rPr lang="en-US" dirty="0" smtClean="0"/>
              <a:t>providing him almost daily access to then </a:t>
            </a:r>
          </a:p>
          <a:p>
            <a:r>
              <a:rPr lang="en-US" dirty="0" smtClean="0"/>
              <a:t>President George Bush for seven years. </a:t>
            </a:r>
          </a:p>
          <a:p>
            <a:endParaRPr lang="en-US" dirty="0" smtClean="0"/>
          </a:p>
          <a:p>
            <a:r>
              <a:rPr lang="en-US" dirty="0" smtClean="0"/>
              <a:t>Then it all ended abruptly on February 29, </a:t>
            </a:r>
          </a:p>
          <a:p>
            <a:r>
              <a:rPr lang="en-US" dirty="0" smtClean="0"/>
              <a:t>2008. A well-known blogger revealed the </a:t>
            </a:r>
          </a:p>
          <a:p>
            <a:r>
              <a:rPr lang="en-US" dirty="0" smtClean="0"/>
              <a:t>startling fact that 27 out of 39 of </a:t>
            </a:r>
            <a:r>
              <a:rPr lang="en-US" dirty="0" err="1" smtClean="0"/>
              <a:t>Goeglein's</a:t>
            </a:r>
            <a:r>
              <a:rPr lang="en-US" dirty="0" smtClean="0"/>
              <a:t> </a:t>
            </a:r>
          </a:p>
          <a:p>
            <a:r>
              <a:rPr lang="en-US" dirty="0" smtClean="0"/>
              <a:t>published articles had been plagiarized. By </a:t>
            </a:r>
          </a:p>
          <a:p>
            <a:r>
              <a:rPr lang="en-US" dirty="0" smtClean="0"/>
              <a:t>mid-afternoon the next day, </a:t>
            </a:r>
            <a:r>
              <a:rPr lang="en-US" dirty="0" err="1" smtClean="0"/>
              <a:t>Goeglein's</a:t>
            </a:r>
            <a:r>
              <a:rPr lang="en-US" dirty="0" smtClean="0"/>
              <a:t> career </a:t>
            </a:r>
          </a:p>
          <a:p>
            <a:endParaRPr lang="en-US" dirty="0" smtClean="0"/>
          </a:p>
          <a:p>
            <a:r>
              <a:rPr lang="en-US" dirty="0" smtClean="0"/>
              <a:t>in the White House was over. </a:t>
            </a:r>
            <a:br>
              <a:rPr lang="en-US" dirty="0" smtClean="0"/>
            </a:br>
            <a:r>
              <a:rPr lang="en-US" dirty="0" smtClean="0"/>
              <a:t/>
            </a:r>
            <a:br>
              <a:rPr lang="en-US" dirty="0" smtClean="0"/>
            </a:br>
            <a:r>
              <a:rPr lang="en-US" dirty="0" err="1" smtClean="0"/>
              <a:t>Goeglein</a:t>
            </a:r>
            <a:r>
              <a:rPr lang="en-US" dirty="0" smtClean="0"/>
              <a:t>, who admitted his guilt, said that this </a:t>
            </a:r>
          </a:p>
          <a:p>
            <a:r>
              <a:rPr lang="en-US" dirty="0" smtClean="0"/>
              <a:t>began "a personal crisis unequaled in my life, </a:t>
            </a:r>
          </a:p>
          <a:p>
            <a:r>
              <a:rPr lang="en-US" dirty="0" smtClean="0"/>
              <a:t>bringing great humiliation on my wife and </a:t>
            </a:r>
          </a:p>
          <a:p>
            <a:r>
              <a:rPr lang="en-US" dirty="0" smtClean="0"/>
              <a:t>children, my family, and my closest friends, </a:t>
            </a:r>
          </a:p>
          <a:p>
            <a:r>
              <a:rPr lang="en-US" dirty="0" smtClean="0"/>
              <a:t>including the President of the United States." </a:t>
            </a:r>
            <a:br>
              <a:rPr lang="en-US" dirty="0" smtClean="0"/>
            </a:br>
            <a:r>
              <a:rPr lang="en-US" dirty="0" smtClean="0"/>
              <a:t/>
            </a:r>
            <a:br>
              <a:rPr lang="en-US" dirty="0" smtClean="0"/>
            </a:br>
            <a:r>
              <a:rPr lang="en-US" dirty="0" err="1" smtClean="0"/>
              <a:t>Goeglein</a:t>
            </a:r>
            <a:r>
              <a:rPr lang="en-US" dirty="0" smtClean="0"/>
              <a:t> was summoned to the White House to </a:t>
            </a:r>
          </a:p>
          <a:p>
            <a:r>
              <a:rPr lang="en-US" dirty="0" smtClean="0"/>
              <a:t>face the President. Once inside the Oval Office, </a:t>
            </a:r>
          </a:p>
          <a:p>
            <a:r>
              <a:rPr lang="en-US" dirty="0" err="1" smtClean="0"/>
              <a:t>Goeglein</a:t>
            </a:r>
            <a:r>
              <a:rPr lang="en-US" dirty="0" smtClean="0"/>
              <a:t> shut the door, turned to the President </a:t>
            </a:r>
          </a:p>
          <a:p>
            <a:r>
              <a:rPr lang="en-US" dirty="0" smtClean="0"/>
              <a:t>and said, "I owe you an..."</a:t>
            </a:r>
            <a:br>
              <a:rPr lang="en-US" dirty="0" smtClean="0"/>
            </a:br>
            <a:r>
              <a:rPr lang="en-US" dirty="0" smtClean="0"/>
              <a:t/>
            </a:r>
            <a:br>
              <a:rPr lang="en-US" dirty="0" smtClean="0"/>
            </a:br>
            <a:r>
              <a:rPr lang="en-US" dirty="0" smtClean="0"/>
              <a:t>President Bush simply said: "Tim, you are </a:t>
            </a:r>
          </a:p>
          <a:p>
            <a:r>
              <a:rPr lang="en-US" dirty="0" smtClean="0"/>
              <a:t>forgiven." </a:t>
            </a:r>
            <a:br>
              <a:rPr lang="en-US" dirty="0" smtClean="0"/>
            </a:br>
            <a:r>
              <a:rPr lang="en-US" dirty="0" smtClean="0"/>
              <a:t/>
            </a:r>
            <a:br>
              <a:rPr lang="en-US" dirty="0" smtClean="0"/>
            </a:br>
            <a:r>
              <a:rPr lang="en-US" dirty="0" smtClean="0"/>
              <a:t>Tim was speechless. He tried again: "But sir..." </a:t>
            </a:r>
            <a:br>
              <a:rPr lang="en-US" dirty="0" smtClean="0"/>
            </a:br>
            <a:r>
              <a:rPr lang="en-US" dirty="0" smtClean="0"/>
              <a:t/>
            </a:r>
            <a:br>
              <a:rPr lang="en-US" dirty="0" smtClean="0"/>
            </a:br>
            <a:r>
              <a:rPr lang="en-US" dirty="0" smtClean="0"/>
              <a:t>The President interrupted him again, with a firm </a:t>
            </a:r>
          </a:p>
          <a:p>
            <a:r>
              <a:rPr lang="en-US" dirty="0" smtClean="0"/>
              <a:t>"Stop." Then President Bush added, "I have </a:t>
            </a:r>
          </a:p>
          <a:p>
            <a:r>
              <a:rPr lang="en-US" dirty="0" smtClean="0"/>
              <a:t>known grace and mercy in my life, and you are </a:t>
            </a:r>
          </a:p>
          <a:p>
            <a:r>
              <a:rPr lang="en-US" dirty="0" smtClean="0"/>
              <a:t>forgiven." </a:t>
            </a:r>
            <a:br>
              <a:rPr lang="en-US" dirty="0" smtClean="0"/>
            </a:br>
            <a:r>
              <a:rPr lang="en-US" dirty="0" smtClean="0"/>
              <a:t/>
            </a:r>
            <a:br>
              <a:rPr lang="en-US" dirty="0" smtClean="0"/>
            </a:br>
            <a:r>
              <a:rPr lang="en-US" dirty="0" smtClean="0"/>
              <a:t>After a long talk, a healing process was launched </a:t>
            </a:r>
          </a:p>
          <a:p>
            <a:r>
              <a:rPr lang="en-US" dirty="0" smtClean="0"/>
              <a:t>for </a:t>
            </a:r>
            <a:r>
              <a:rPr lang="en-US" dirty="0" err="1" smtClean="0"/>
              <a:t>Goeglein</a:t>
            </a:r>
            <a:r>
              <a:rPr lang="en-US" dirty="0" smtClean="0"/>
              <a:t>, which included repentance, </a:t>
            </a:r>
          </a:p>
          <a:p>
            <a:r>
              <a:rPr lang="en-US" dirty="0" smtClean="0"/>
              <a:t>reflection, and spiritual growth. "Political power </a:t>
            </a:r>
          </a:p>
          <a:p>
            <a:r>
              <a:rPr lang="en-US" dirty="0" smtClean="0"/>
              <a:t>can lead to pride," </a:t>
            </a:r>
            <a:r>
              <a:rPr lang="en-US" dirty="0" err="1" smtClean="0"/>
              <a:t>Goeglein</a:t>
            </a:r>
            <a:r>
              <a:rPr lang="en-US" dirty="0" smtClean="0"/>
              <a:t> later reflected. </a:t>
            </a:r>
          </a:p>
          <a:p>
            <a:r>
              <a:rPr lang="en-US" dirty="0" smtClean="0"/>
              <a:t>"That was my sin. One hundred percent pride. </a:t>
            </a:r>
          </a:p>
          <a:p>
            <a:r>
              <a:rPr lang="en-US" dirty="0" smtClean="0"/>
              <a:t>But offering and receiving forgiveness is a </a:t>
            </a:r>
          </a:p>
          <a:p>
            <a:r>
              <a:rPr lang="en-US" dirty="0" smtClean="0"/>
              <a:t>different kind of strength. That's the kind of </a:t>
            </a:r>
          </a:p>
          <a:p>
            <a:r>
              <a:rPr lang="en-US" dirty="0" smtClean="0"/>
              <a:t>strength I want to develop now." </a:t>
            </a:r>
            <a:br>
              <a:rPr lang="en-US" dirty="0" smtClean="0"/>
            </a:br>
            <a:r>
              <a:rPr lang="en-US" dirty="0" smtClean="0"/>
              <a:t/>
            </a:r>
            <a:br>
              <a:rPr lang="en-US" dirty="0" smtClean="0"/>
            </a:br>
            <a:r>
              <a:rPr lang="en-US" dirty="0" smtClean="0"/>
              <a:t>[Warren Cole Smith, "Wins &amp; Losses," World </a:t>
            </a:r>
          </a:p>
          <a:p>
            <a:r>
              <a:rPr lang="en-US" dirty="0" smtClean="0"/>
              <a:t>magazine, 10-23-10, p. 11. From a sermon by </a:t>
            </a:r>
          </a:p>
          <a:p>
            <a:r>
              <a:rPr lang="en-US" dirty="0" smtClean="0"/>
              <a:t>C. Philip Green, Love and Longing, 5/13/2011].</a:t>
            </a:r>
          </a:p>
          <a:p>
            <a:endParaRPr lang="en-US" dirty="0" smtClean="0"/>
          </a:p>
          <a:p>
            <a:r>
              <a:rPr lang="en-US" dirty="0" smtClean="0"/>
              <a:t>In January 2009, </a:t>
            </a:r>
            <a:r>
              <a:rPr lang="en-US" dirty="0" err="1" smtClean="0"/>
              <a:t>Goeglein</a:t>
            </a:r>
            <a:r>
              <a:rPr lang="en-US" dirty="0" smtClean="0"/>
              <a:t> became the Vice </a:t>
            </a:r>
          </a:p>
          <a:p>
            <a:r>
              <a:rPr lang="en-US" dirty="0" smtClean="0"/>
              <a:t>President of External Relations for the Christian</a:t>
            </a:r>
          </a:p>
          <a:p>
            <a:r>
              <a:rPr lang="en-US" dirty="0" smtClean="0"/>
              <a:t>Organization </a:t>
            </a:r>
            <a:r>
              <a:rPr lang="en-US" dirty="0" smtClean="0">
                <a:hlinkClick r:id="rId3" tooltip="Focus on the Family"/>
              </a:rPr>
              <a:t>Focus on the Family</a:t>
            </a:r>
            <a:r>
              <a:rPr lang="en-US" dirty="0" smtClean="0"/>
              <a:t>.</a:t>
            </a:r>
          </a:p>
          <a:p>
            <a:endParaRPr lang="en-US" dirty="0" smtClean="0"/>
          </a:p>
          <a:p>
            <a:r>
              <a:rPr lang="en-US" dirty="0" smtClean="0"/>
              <a:t>He is the author of the 2011 book, </a:t>
            </a:r>
            <a:r>
              <a:rPr lang="en-US" i="1" dirty="0" smtClean="0"/>
              <a:t>Man in the </a:t>
            </a:r>
          </a:p>
          <a:p>
            <a:r>
              <a:rPr lang="en-US" i="1" dirty="0" smtClean="0"/>
              <a:t>Middle: An Inside Account of Faith and Politics </a:t>
            </a:r>
          </a:p>
          <a:p>
            <a:r>
              <a:rPr lang="en-US" i="1" dirty="0" smtClean="0"/>
              <a:t>in the George W. Bush Era</a:t>
            </a:r>
            <a:endParaRPr lang="en-US" dirty="0" smtClean="0"/>
          </a:p>
          <a:p>
            <a:endParaRPr lang="en-US" dirty="0" smtClean="0"/>
          </a:p>
          <a:p>
            <a:r>
              <a:rPr lang="en-US" dirty="0" smtClean="0"/>
              <a:t>[Wikipedia].</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7687917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4108909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anoche</a:t>
            </a:r>
            <a:r>
              <a:rPr lang="en-US" dirty="0" smtClean="0"/>
              <a:t> only appears in the New Testament </a:t>
            </a:r>
          </a:p>
          <a:p>
            <a:r>
              <a:rPr lang="en-US" dirty="0" smtClean="0"/>
              <a:t>twice; once in Romans 2:4, and once in </a:t>
            </a:r>
          </a:p>
          <a:p>
            <a:r>
              <a:rPr lang="en-US" dirty="0" smtClean="0"/>
              <a:t>Romans 2:25.</a:t>
            </a:r>
          </a:p>
          <a:p>
            <a:endParaRPr lang="en-US" dirty="0" smtClean="0"/>
          </a:p>
          <a:p>
            <a:pPr rtl="0"/>
            <a:r>
              <a:rPr lang="en-US" b="1" dirty="0" err="1" smtClean="0"/>
              <a:t>ILLUS</a:t>
            </a:r>
            <a:r>
              <a:rPr lang="en-US" b="1" dirty="0" smtClean="0"/>
              <a:t>:</a:t>
            </a:r>
            <a:r>
              <a:rPr lang="en-US" dirty="0" smtClean="0"/>
              <a:t> </a:t>
            </a:r>
            <a:r>
              <a:rPr lang="en-US" sz="1200" b="0" dirty="0" smtClean="0"/>
              <a:t>To those Christians who are always in a </a:t>
            </a:r>
          </a:p>
          <a:p>
            <a:pPr rtl="0"/>
            <a:r>
              <a:rPr lang="en-US" sz="1200" b="0" dirty="0" smtClean="0"/>
              <a:t>hurry, here’s some good advice from the 19th-</a:t>
            </a:r>
          </a:p>
          <a:p>
            <a:pPr rtl="0"/>
            <a:r>
              <a:rPr lang="en-US" sz="1200" b="0" dirty="0" smtClean="0"/>
              <a:t>century preacher A. B. Simpson:  </a:t>
            </a:r>
          </a:p>
          <a:p>
            <a:pPr rtl="0"/>
            <a:endParaRPr lang="en-US" sz="1200" b="0" dirty="0" smtClean="0"/>
          </a:p>
          <a:p>
            <a:pPr rtl="0"/>
            <a:r>
              <a:rPr lang="en-US" sz="1200" b="0" dirty="0" smtClean="0"/>
              <a:t>“Beloved, have you ever thought that someday </a:t>
            </a:r>
          </a:p>
          <a:p>
            <a:pPr rtl="0"/>
            <a:r>
              <a:rPr lang="en-US" sz="1200" b="0" dirty="0" smtClean="0"/>
              <a:t>you will not have anything to try you, or anyone </a:t>
            </a:r>
          </a:p>
          <a:p>
            <a:pPr rtl="0"/>
            <a:r>
              <a:rPr lang="en-US" sz="1200" b="0" dirty="0" smtClean="0"/>
              <a:t>to vex you again? There will be no opportunity </a:t>
            </a:r>
          </a:p>
          <a:p>
            <a:pPr rtl="0"/>
            <a:r>
              <a:rPr lang="en-US" sz="1200" b="0" dirty="0" smtClean="0"/>
              <a:t>in heaven to learn or to show the spirit of </a:t>
            </a:r>
          </a:p>
          <a:p>
            <a:pPr rtl="0"/>
            <a:r>
              <a:rPr lang="en-US" sz="1200" b="0" dirty="0" smtClean="0"/>
              <a:t>patience, forbearance, and longsuffering. If you </a:t>
            </a:r>
          </a:p>
          <a:p>
            <a:pPr rtl="0"/>
            <a:r>
              <a:rPr lang="en-US" sz="1200" b="0" dirty="0" smtClean="0"/>
              <a:t>are to practice these things, it must be now.” </a:t>
            </a:r>
          </a:p>
          <a:p>
            <a:pPr rtl="0"/>
            <a:endParaRPr lang="en-US" sz="1200" b="0" dirty="0" smtClean="0"/>
          </a:p>
          <a:p>
            <a:pPr rtl="0"/>
            <a:r>
              <a:rPr lang="en-US" sz="1200" b="0" dirty="0" smtClean="0"/>
              <a:t>Yes, each day affords countless opportunities to </a:t>
            </a:r>
          </a:p>
          <a:p>
            <a:pPr rtl="0"/>
            <a:r>
              <a:rPr lang="en-US" sz="1200" b="0" dirty="0" smtClean="0"/>
              <a:t>learn patience. Let’s not waste them. </a:t>
            </a:r>
          </a:p>
          <a:p>
            <a:pPr rtl="0"/>
            <a:r>
              <a:rPr lang="en-US" sz="1200" b="0" dirty="0" smtClean="0"/>
              <a:t>Commenting on our need for this virtue, M. H. </a:t>
            </a:r>
          </a:p>
          <a:p>
            <a:pPr rtl="0"/>
            <a:r>
              <a:rPr lang="en-US" sz="1200" b="0" dirty="0" err="1" smtClean="0"/>
              <a:t>Lount</a:t>
            </a:r>
            <a:r>
              <a:rPr lang="en-US" sz="1200" b="0" dirty="0" smtClean="0"/>
              <a:t> has said, “God’s best gifts come slowly. </a:t>
            </a:r>
          </a:p>
          <a:p>
            <a:pPr rtl="0"/>
            <a:r>
              <a:rPr lang="en-US" sz="1200" b="0" dirty="0" smtClean="0"/>
              <a:t>We could not use them if they did not. </a:t>
            </a:r>
          </a:p>
          <a:p>
            <a:pPr rtl="0"/>
            <a:endParaRPr lang="en-US" sz="1200" b="0" dirty="0" smtClean="0"/>
          </a:p>
          <a:p>
            <a:pPr rtl="0"/>
            <a:r>
              <a:rPr lang="en-US" sz="1200" b="0" dirty="0" smtClean="0"/>
              <a:t>Many a man, called of God to…a work in which </a:t>
            </a:r>
          </a:p>
          <a:p>
            <a:pPr rtl="0"/>
            <a:r>
              <a:rPr lang="en-US" sz="1200" b="0" dirty="0" smtClean="0"/>
              <a:t>he is pouring out his life, is convinced that the </a:t>
            </a:r>
          </a:p>
          <a:p>
            <a:pPr rtl="0"/>
            <a:r>
              <a:rPr lang="en-US" sz="1200" b="0" dirty="0" smtClean="0"/>
              <a:t>Lord means to bring his efforts to a successful </a:t>
            </a:r>
          </a:p>
          <a:p>
            <a:pPr rtl="0"/>
            <a:r>
              <a:rPr lang="en-US" sz="1200" b="0" dirty="0" smtClean="0"/>
              <a:t>conclusion. Nevertheless, even such a </a:t>
            </a:r>
          </a:p>
          <a:p>
            <a:pPr rtl="0"/>
            <a:r>
              <a:rPr lang="en-US" sz="1200" b="0" dirty="0" smtClean="0"/>
              <a:t>confident worker grows discouraged at times </a:t>
            </a:r>
          </a:p>
          <a:p>
            <a:pPr rtl="0"/>
            <a:r>
              <a:rPr lang="en-US" sz="1200" b="0" dirty="0" smtClean="0"/>
              <a:t>and worries because results do not come as </a:t>
            </a:r>
          </a:p>
          <a:p>
            <a:pPr rtl="0"/>
            <a:r>
              <a:rPr lang="en-US" sz="1200" b="0" dirty="0" smtClean="0"/>
              <a:t>rapidly as he would desire. </a:t>
            </a:r>
          </a:p>
          <a:p>
            <a:pPr rtl="0"/>
            <a:endParaRPr lang="en-US" sz="1200" b="0" dirty="0" smtClean="0"/>
          </a:p>
          <a:p>
            <a:pPr rtl="0"/>
            <a:r>
              <a:rPr lang="en-US" sz="1200" b="0" dirty="0" smtClean="0"/>
              <a:t>But growth and strength in waiting are results </a:t>
            </a:r>
          </a:p>
          <a:p>
            <a:pPr rtl="0"/>
            <a:r>
              <a:rPr lang="en-US" sz="1200" b="0" dirty="0" smtClean="0"/>
              <a:t>often greater than the end so impatiently longed </a:t>
            </a:r>
          </a:p>
          <a:p>
            <a:pPr rtl="0"/>
            <a:r>
              <a:rPr lang="en-US" sz="1200" b="0" dirty="0" smtClean="0"/>
              <a:t>for. Paul had time to realize this as he lay in </a:t>
            </a:r>
          </a:p>
          <a:p>
            <a:pPr rtl="0"/>
            <a:r>
              <a:rPr lang="en-US" sz="1200" b="0" dirty="0" smtClean="0"/>
              <a:t>prison. Moses must have asked, ‘Why?’ many </a:t>
            </a:r>
          </a:p>
          <a:p>
            <a:pPr rtl="0"/>
            <a:r>
              <a:rPr lang="en-US" sz="1200" b="0" dirty="0" smtClean="0"/>
              <a:t>times during the delays in Midian and in the </a:t>
            </a:r>
          </a:p>
          <a:p>
            <a:pPr rtl="0"/>
            <a:r>
              <a:rPr lang="en-US" sz="1200" b="0" dirty="0" smtClean="0"/>
              <a:t>wilderness. Jesus Himself experienced the </a:t>
            </a:r>
          </a:p>
          <a:p>
            <a:pPr rtl="0"/>
            <a:r>
              <a:rPr lang="en-US" sz="1200" b="0" dirty="0" smtClean="0"/>
              <a:t>discipline of delay in His silent years before His </a:t>
            </a:r>
          </a:p>
          <a:p>
            <a:pPr rtl="0"/>
            <a:r>
              <a:rPr lang="en-US" sz="1200" b="0" dirty="0" smtClean="0"/>
              <a:t>great public ministry began.”</a:t>
            </a:r>
          </a:p>
          <a:p>
            <a:pPr rtl="0"/>
            <a:endParaRPr lang="en-US" sz="1200" b="0" dirty="0" smtClean="0"/>
          </a:p>
          <a:p>
            <a:pPr rtl="0"/>
            <a:r>
              <a:rPr lang="en-US" sz="1200" dirty="0" smtClean="0"/>
              <a:t>God wants us to see results as we work for Him, </a:t>
            </a:r>
          </a:p>
          <a:p>
            <a:pPr rtl="0"/>
            <a:r>
              <a:rPr lang="en-US" sz="1200" dirty="0" smtClean="0"/>
              <a:t>but His first concern is our growth. That’s why </a:t>
            </a:r>
          </a:p>
          <a:p>
            <a:pPr rtl="0"/>
            <a:r>
              <a:rPr lang="en-US" sz="1200" dirty="0" smtClean="0"/>
              <a:t>He often withholds success until we have </a:t>
            </a:r>
          </a:p>
          <a:p>
            <a:pPr rtl="0"/>
            <a:r>
              <a:rPr lang="en-US" sz="1200" dirty="0" smtClean="0"/>
              <a:t>learned patience. The Lord teaches us this </a:t>
            </a:r>
          </a:p>
          <a:p>
            <a:pPr rtl="0"/>
            <a:r>
              <a:rPr lang="en-US" sz="1200" dirty="0" smtClean="0"/>
              <a:t>needed lesson through the blessed discipline </a:t>
            </a:r>
          </a:p>
          <a:p>
            <a:pPr rtl="0"/>
            <a:r>
              <a:rPr lang="en-US" sz="1200" dirty="0" smtClean="0"/>
              <a:t>of delay.</a:t>
            </a:r>
          </a:p>
          <a:p>
            <a:pPr rtl="0"/>
            <a:endParaRPr lang="en-US" sz="1200" dirty="0" smtClean="0"/>
          </a:p>
          <a:p>
            <a:pPr rtl="0"/>
            <a:r>
              <a:rPr lang="en-US" sz="1200" dirty="0" smtClean="0"/>
              <a:t>[Our Daily Bread, September 3 - </a:t>
            </a:r>
            <a:r>
              <a:rPr lang="en-US" dirty="0" err="1" smtClean="0"/>
              <a:t>Galaxie</a:t>
            </a:r>
            <a:r>
              <a:rPr lang="en-US" dirty="0" smtClean="0"/>
              <a:t> Software. (2002). 10,000 Sermon Illustrations. 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22335852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makrothumia</a:t>
            </a:r>
            <a:r>
              <a:rPr lang="en-US" dirty="0" smtClean="0"/>
              <a:t> refers here to the state </a:t>
            </a:r>
          </a:p>
          <a:p>
            <a:r>
              <a:rPr lang="en-US" sz="1200" b="0" dirty="0" smtClean="0"/>
              <a:t>of being able to bear up under provocation, </a:t>
            </a:r>
          </a:p>
          <a:p>
            <a:r>
              <a:rPr lang="en-US" sz="1200" b="0" i="1" dirty="0" smtClean="0"/>
              <a:t>forbearance, patience.</a:t>
            </a:r>
          </a:p>
          <a:p>
            <a:endParaRPr lang="en-US" sz="1200" b="0" i="1" dirty="0" smtClean="0"/>
          </a:p>
          <a:p>
            <a:r>
              <a:rPr lang="en-US" sz="1200" b="0" i="0" dirty="0" smtClean="0"/>
              <a:t>More</a:t>
            </a:r>
            <a:r>
              <a:rPr lang="en-US" sz="1200" b="0" i="0" baseline="0" dirty="0" smtClean="0"/>
              <a:t> generally, it can refer to the state </a:t>
            </a:r>
            <a:r>
              <a:rPr lang="en-US" sz="1200" b="0" dirty="0" smtClean="0"/>
              <a:t>of </a:t>
            </a:r>
          </a:p>
          <a:p>
            <a:r>
              <a:rPr lang="en-US" sz="1200" b="0" dirty="0" smtClean="0"/>
              <a:t>remaining tranquil while awaiting an outcome, </a:t>
            </a:r>
          </a:p>
          <a:p>
            <a:r>
              <a:rPr lang="en-US" sz="1200" b="0" i="1" dirty="0" smtClean="0"/>
              <a:t>steadfastness, endurance.</a:t>
            </a: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30902742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40789518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The purposes of God often develop </a:t>
            </a:r>
          </a:p>
          <a:p>
            <a:r>
              <a:rPr lang="en-US" dirty="0" smtClean="0"/>
              <a:t>slowly because His grand designs are never</a:t>
            </a:r>
          </a:p>
          <a:p>
            <a:r>
              <a:rPr lang="en-US" dirty="0" smtClean="0"/>
              <a:t>hurried. </a:t>
            </a:r>
          </a:p>
          <a:p>
            <a:endParaRPr lang="en-US" dirty="0" smtClean="0"/>
          </a:p>
          <a:p>
            <a:r>
              <a:rPr lang="en-US" dirty="0" smtClean="0"/>
              <a:t>The great New England preacher Phillips Brooks </a:t>
            </a:r>
          </a:p>
          <a:p>
            <a:r>
              <a:rPr lang="en-US" dirty="0" smtClean="0"/>
              <a:t>was noted for his poise and quiet manner. At </a:t>
            </a:r>
          </a:p>
          <a:p>
            <a:r>
              <a:rPr lang="en-US" dirty="0" smtClean="0"/>
              <a:t>times, however, even he suffered moments of </a:t>
            </a:r>
          </a:p>
          <a:p>
            <a:r>
              <a:rPr lang="en-US" dirty="0" smtClean="0"/>
              <a:t>frustration and irritability. One day a friend saw </a:t>
            </a:r>
          </a:p>
          <a:p>
            <a:r>
              <a:rPr lang="en-US" dirty="0" smtClean="0"/>
              <a:t>him feverishly pacing the floor like a caged lion. </a:t>
            </a:r>
          </a:p>
          <a:p>
            <a:r>
              <a:rPr lang="en-US" dirty="0" smtClean="0"/>
              <a:t>"What's the trouble, Mr. brooks?" he asked.  </a:t>
            </a:r>
          </a:p>
          <a:p>
            <a:r>
              <a:rPr lang="en-US" dirty="0" smtClean="0"/>
              <a:t>"The trouble is that I'm in a hurry, but God isn't!" </a:t>
            </a:r>
          </a:p>
          <a:p>
            <a:endParaRPr lang="en-US" dirty="0" smtClean="0"/>
          </a:p>
          <a:p>
            <a:r>
              <a:rPr lang="en-US" dirty="0" smtClean="0"/>
              <a:t>Haven't we felt the same way many times? </a:t>
            </a:r>
          </a:p>
          <a:p>
            <a:endParaRPr lang="en-US" dirty="0" smtClean="0"/>
          </a:p>
          <a:p>
            <a:r>
              <a:rPr lang="en-US" dirty="0" smtClean="0"/>
              <a:t>Some of the greatest missionaries of history </a:t>
            </a:r>
          </a:p>
          <a:p>
            <a:r>
              <a:rPr lang="en-US" dirty="0" smtClean="0"/>
              <a:t>devotedly spread the seed of God's Word and </a:t>
            </a:r>
          </a:p>
          <a:p>
            <a:r>
              <a:rPr lang="en-US" dirty="0" smtClean="0"/>
              <a:t>yet had to wait long periods before seeing the </a:t>
            </a:r>
          </a:p>
          <a:p>
            <a:r>
              <a:rPr lang="en-US" dirty="0" smtClean="0"/>
              <a:t>fruit of their efforts. </a:t>
            </a:r>
          </a:p>
          <a:p>
            <a:endParaRPr lang="en-US" dirty="0" smtClean="0"/>
          </a:p>
          <a:p>
            <a:r>
              <a:rPr lang="en-US" dirty="0" smtClean="0"/>
              <a:t>William Carey, for example, labored 7 years </a:t>
            </a:r>
          </a:p>
          <a:p>
            <a:r>
              <a:rPr lang="en-US" dirty="0" smtClean="0"/>
              <a:t>before the first Hindu convert was brought to </a:t>
            </a:r>
          </a:p>
          <a:p>
            <a:r>
              <a:rPr lang="en-US" dirty="0" smtClean="0"/>
              <a:t>Christ in Burma.</a:t>
            </a:r>
          </a:p>
          <a:p>
            <a:endParaRPr lang="en-US" dirty="0" smtClean="0"/>
          </a:p>
          <a:p>
            <a:r>
              <a:rPr lang="en-US" dirty="0" err="1" smtClean="0"/>
              <a:t>Adoniram</a:t>
            </a:r>
            <a:r>
              <a:rPr lang="en-US" dirty="0" smtClean="0"/>
              <a:t> Judson toiled 7 years before his </a:t>
            </a:r>
          </a:p>
          <a:p>
            <a:r>
              <a:rPr lang="en-US" dirty="0" smtClean="0"/>
              <a:t>faithful preaching was rewarded. </a:t>
            </a:r>
          </a:p>
          <a:p>
            <a:endParaRPr lang="en-US" dirty="0" smtClean="0"/>
          </a:p>
          <a:p>
            <a:r>
              <a:rPr lang="en-US" dirty="0" smtClean="0"/>
              <a:t>In western Africa, it was 14 years before one </a:t>
            </a:r>
          </a:p>
          <a:p>
            <a:r>
              <a:rPr lang="en-US" dirty="0" smtClean="0"/>
              <a:t>convert was received into the Christian church. </a:t>
            </a:r>
          </a:p>
          <a:p>
            <a:endParaRPr lang="en-US" dirty="0" smtClean="0"/>
          </a:p>
          <a:p>
            <a:r>
              <a:rPr lang="en-US" dirty="0" smtClean="0"/>
              <a:t>In New Zealand, it took 9 years; and in Tahiti, </a:t>
            </a:r>
          </a:p>
          <a:p>
            <a:r>
              <a:rPr lang="en-US" dirty="0" smtClean="0"/>
              <a:t>it was 16 years before the first harvest of souls </a:t>
            </a:r>
          </a:p>
          <a:p>
            <a:r>
              <a:rPr lang="en-US" dirty="0" smtClean="0"/>
              <a:t>began.</a:t>
            </a:r>
          </a:p>
          <a:p>
            <a:r>
              <a:rPr lang="en-US" dirty="0" smtClean="0"/>
              <a:t> </a:t>
            </a:r>
          </a:p>
          <a:p>
            <a:r>
              <a:rPr lang="en-US" dirty="0" smtClean="0"/>
              <a:t>Thomas a Kempis described that kind of </a:t>
            </a:r>
          </a:p>
          <a:p>
            <a:r>
              <a:rPr lang="en-US" dirty="0" smtClean="0"/>
              <a:t>patience in these words: "He deserves not the </a:t>
            </a:r>
          </a:p>
          <a:p>
            <a:r>
              <a:rPr lang="en-US" dirty="0" smtClean="0"/>
              <a:t>name of patient who is only willing to suffer as </a:t>
            </a:r>
          </a:p>
          <a:p>
            <a:r>
              <a:rPr lang="en-US" dirty="0" smtClean="0"/>
              <a:t>much as he thinks proper, and for whom he </a:t>
            </a:r>
          </a:p>
          <a:p>
            <a:r>
              <a:rPr lang="en-US" dirty="0" smtClean="0"/>
              <a:t>pleases. The truly patient man asks (nothing) </a:t>
            </a:r>
          </a:p>
          <a:p>
            <a:r>
              <a:rPr lang="en-US" dirty="0" smtClean="0"/>
              <a:t>from whom he suffers, (whether) his superior, </a:t>
            </a:r>
          </a:p>
          <a:p>
            <a:r>
              <a:rPr lang="en-US" dirty="0" smtClean="0"/>
              <a:t>his equal, or his inferior...But from whomever, </a:t>
            </a:r>
          </a:p>
          <a:p>
            <a:r>
              <a:rPr lang="en-US" dirty="0" smtClean="0"/>
              <a:t>or how much, or how often wrong is done to </a:t>
            </a:r>
          </a:p>
          <a:p>
            <a:r>
              <a:rPr lang="en-US" dirty="0" smtClean="0"/>
              <a:t>him, he accepts it all as from the hand of God, </a:t>
            </a:r>
          </a:p>
          <a:p>
            <a:r>
              <a:rPr lang="en-US" dirty="0" smtClean="0"/>
              <a:t>and counts it gain!"  </a:t>
            </a:r>
          </a:p>
          <a:p>
            <a:endParaRPr lang="en-US" dirty="0" smtClean="0"/>
          </a:p>
          <a:p>
            <a:r>
              <a:rPr lang="en-US" i="0" dirty="0" smtClean="0"/>
              <a:t>[Our Daily Bread].</a:t>
            </a:r>
          </a:p>
          <a:p>
            <a:endParaRPr lang="en-US" i="0" dirty="0" smtClean="0"/>
          </a:p>
          <a:p>
            <a:r>
              <a:rPr lang="en-US" b="1" i="0" dirty="0" err="1" smtClean="0"/>
              <a:t>ILLUS</a:t>
            </a:r>
            <a:r>
              <a:rPr lang="en-US" b="1" i="0" dirty="0" smtClean="0"/>
              <a:t>:</a:t>
            </a:r>
            <a:r>
              <a:rPr lang="en-US" i="0" dirty="0" smtClean="0"/>
              <a:t> Leonardo da Vinci once said::</a:t>
            </a:r>
          </a:p>
          <a:p>
            <a:endParaRPr lang="en-US" i="0" dirty="0" smtClean="0"/>
          </a:p>
          <a:p>
            <a:r>
              <a:rPr lang="en-US" dirty="0" smtClean="0"/>
              <a:t>"Patience serves as a protection against </a:t>
            </a:r>
          </a:p>
          <a:p>
            <a:r>
              <a:rPr lang="en-US" dirty="0" smtClean="0"/>
              <a:t>wrongs as clothes do against cold. For if you </a:t>
            </a:r>
          </a:p>
          <a:p>
            <a:r>
              <a:rPr lang="en-US" dirty="0" smtClean="0"/>
              <a:t>put on more clothes as the cold increases it </a:t>
            </a:r>
          </a:p>
          <a:p>
            <a:r>
              <a:rPr lang="en-US" dirty="0" smtClean="0"/>
              <a:t>will have no power to hurt you. So in like </a:t>
            </a:r>
          </a:p>
          <a:p>
            <a:r>
              <a:rPr lang="en-US" dirty="0" smtClean="0"/>
              <a:t>manner you must grow in patience when you </a:t>
            </a:r>
          </a:p>
          <a:p>
            <a:r>
              <a:rPr lang="en-US" dirty="0" smtClean="0"/>
              <a:t>meet with great wrongs, and they will then be</a:t>
            </a:r>
          </a:p>
          <a:p>
            <a:r>
              <a:rPr lang="en-US" dirty="0" smtClean="0"/>
              <a:t> powerless to vex your mind."  </a:t>
            </a:r>
          </a:p>
          <a:p>
            <a:endParaRPr lang="en-US" i="0"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12701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32125322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agnoeo</a:t>
            </a:r>
            <a:r>
              <a:rPr lang="en-US" dirty="0" smtClean="0"/>
              <a:t> means </a:t>
            </a:r>
            <a:r>
              <a:rPr lang="en-US" sz="1200" b="0" dirty="0" smtClean="0"/>
              <a:t>to be uninformed </a:t>
            </a:r>
          </a:p>
          <a:p>
            <a:r>
              <a:rPr lang="en-US" sz="1200" b="0" dirty="0" smtClean="0"/>
              <a:t>about, </a:t>
            </a:r>
            <a:r>
              <a:rPr lang="en-US" sz="1200" b="0" i="1" dirty="0" smtClean="0"/>
              <a:t>not to know, to be ignorant (of).</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40694248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5615476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smtClean="0"/>
              <a:t>An Arab chief tells a story of a spy who </a:t>
            </a:r>
          </a:p>
          <a:p>
            <a:r>
              <a:rPr lang="en-US" dirty="0" smtClean="0"/>
              <a:t>was captured and then sentenced to death by a</a:t>
            </a:r>
          </a:p>
          <a:p>
            <a:r>
              <a:rPr lang="en-US" dirty="0" smtClean="0"/>
              <a:t> general in the Persian army. </a:t>
            </a:r>
          </a:p>
          <a:p>
            <a:endParaRPr lang="en-US" dirty="0" smtClean="0"/>
          </a:p>
          <a:p>
            <a:r>
              <a:rPr lang="en-US" dirty="0" smtClean="0"/>
              <a:t>This general had the strange custom of giving </a:t>
            </a:r>
          </a:p>
          <a:p>
            <a:r>
              <a:rPr lang="en-US" dirty="0" smtClean="0"/>
              <a:t>condemned criminals a choice between the </a:t>
            </a:r>
          </a:p>
          <a:p>
            <a:r>
              <a:rPr lang="en-US" dirty="0" smtClean="0"/>
              <a:t>FIRING SQUAD and the BIG, BLACK DOOR. </a:t>
            </a:r>
          </a:p>
          <a:p>
            <a:endParaRPr lang="en-US" dirty="0" smtClean="0"/>
          </a:p>
          <a:p>
            <a:r>
              <a:rPr lang="en-US" dirty="0" smtClean="0"/>
              <a:t>As the moment for execution drew near, the spy </a:t>
            </a:r>
          </a:p>
          <a:p>
            <a:r>
              <a:rPr lang="en-US" dirty="0" smtClean="0"/>
              <a:t>was brought to the Persian general, who asked </a:t>
            </a:r>
          </a:p>
          <a:p>
            <a:r>
              <a:rPr lang="en-US" dirty="0" smtClean="0"/>
              <a:t>the question, “What will it be: the FIRING </a:t>
            </a:r>
          </a:p>
          <a:p>
            <a:r>
              <a:rPr lang="en-US" dirty="0" smtClean="0"/>
              <a:t>SQUAD, or the BIG, BLACK DOOR?” </a:t>
            </a:r>
          </a:p>
          <a:p>
            <a:endParaRPr lang="en-US" dirty="0" smtClean="0"/>
          </a:p>
          <a:p>
            <a:r>
              <a:rPr lang="en-US" dirty="0" smtClean="0"/>
              <a:t>The spy hesitated for a long time. It was a </a:t>
            </a:r>
          </a:p>
          <a:p>
            <a:r>
              <a:rPr lang="en-US" dirty="0" smtClean="0"/>
              <a:t>difficult decision. He chose the FIRING SQUAD. </a:t>
            </a:r>
          </a:p>
          <a:p>
            <a:r>
              <a:rPr lang="en-US" dirty="0" smtClean="0"/>
              <a:t>Moments later shots rang out confirming his </a:t>
            </a:r>
          </a:p>
          <a:p>
            <a:r>
              <a:rPr lang="en-US" dirty="0" smtClean="0"/>
              <a:t>execution. </a:t>
            </a:r>
          </a:p>
          <a:p>
            <a:endParaRPr lang="en-US" dirty="0" smtClean="0"/>
          </a:p>
          <a:p>
            <a:r>
              <a:rPr lang="en-US" dirty="0" smtClean="0"/>
              <a:t>The general turned to his aide and said, “They </a:t>
            </a:r>
          </a:p>
          <a:p>
            <a:r>
              <a:rPr lang="en-US" dirty="0" smtClean="0"/>
              <a:t>always prefer the known way to the unknown. </a:t>
            </a:r>
          </a:p>
          <a:p>
            <a:r>
              <a:rPr lang="en-US" dirty="0" smtClean="0"/>
              <a:t>It is characteristic of people to be afraid of the </a:t>
            </a:r>
          </a:p>
          <a:p>
            <a:r>
              <a:rPr lang="en-US" dirty="0" smtClean="0"/>
              <a:t>unknown. Yet, we gave him a choice.” </a:t>
            </a:r>
          </a:p>
          <a:p>
            <a:endParaRPr lang="en-US" dirty="0" smtClean="0"/>
          </a:p>
          <a:p>
            <a:r>
              <a:rPr lang="en-US" dirty="0" smtClean="0"/>
              <a:t>The aide said, “What lies beyond the BIG, </a:t>
            </a:r>
          </a:p>
          <a:p>
            <a:r>
              <a:rPr lang="en-US" dirty="0" smtClean="0"/>
              <a:t>BLACK DOOR?” “FREEDOM”, replied the </a:t>
            </a:r>
          </a:p>
          <a:p>
            <a:r>
              <a:rPr lang="en-US" dirty="0" smtClean="0"/>
              <a:t>general. </a:t>
            </a:r>
            <a:endParaRPr lang="en-US" b="1" dirty="0" smtClean="0"/>
          </a:p>
          <a:p>
            <a:endParaRPr lang="en-US" dirty="0" smtClean="0"/>
          </a:p>
          <a:p>
            <a:r>
              <a:rPr lang="en-US" b="0" dirty="0" smtClean="0"/>
              <a:t>James Owens, Bishop, Sharpsburg Church Of God, Sharpsburg, NC].</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42323650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metanoia</a:t>
            </a:r>
            <a:r>
              <a:rPr lang="en-US" dirty="0" smtClean="0"/>
              <a:t> primarily means a change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 mind, with the nuance of remorse</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i="1" baseline="0" dirty="0" smtClean="0"/>
              <a:t>repentance, turning about, or conversion</a:t>
            </a:r>
            <a:r>
              <a:rPr lang="en-US" i="0" baseline="0" dirty="0" smtClean="0"/>
              <a: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568629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12696511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dirty="0" err="1" smtClean="0"/>
              <a:t>Wabush</a:t>
            </a:r>
            <a:r>
              <a:rPr lang="en-US" dirty="0" smtClean="0"/>
              <a:t>, a town in a remote portion </a:t>
            </a:r>
          </a:p>
          <a:p>
            <a:r>
              <a:rPr lang="en-US" dirty="0" smtClean="0"/>
              <a:t>of Labrador, Canada, was completely isolated </a:t>
            </a:r>
          </a:p>
          <a:p>
            <a:r>
              <a:rPr lang="en-US" dirty="0" smtClean="0"/>
              <a:t>for many years. But finally a road was cut </a:t>
            </a:r>
          </a:p>
          <a:p>
            <a:r>
              <a:rPr lang="en-US" dirty="0" smtClean="0"/>
              <a:t>through the wilderness to reach it. </a:t>
            </a:r>
          </a:p>
          <a:p>
            <a:endParaRPr lang="en-US" dirty="0" smtClean="0"/>
          </a:p>
          <a:p>
            <a:r>
              <a:rPr lang="en-US" dirty="0" err="1" smtClean="0"/>
              <a:t>Wabush</a:t>
            </a:r>
            <a:r>
              <a:rPr lang="en-US" dirty="0" smtClean="0"/>
              <a:t> now has one road leading into it, </a:t>
            </a:r>
          </a:p>
          <a:p>
            <a:r>
              <a:rPr lang="en-US" dirty="0" smtClean="0"/>
              <a:t>and thus, only one road leading out. </a:t>
            </a:r>
          </a:p>
          <a:p>
            <a:endParaRPr lang="en-US" dirty="0" smtClean="0"/>
          </a:p>
          <a:p>
            <a:r>
              <a:rPr lang="en-US" dirty="0" smtClean="0"/>
              <a:t>If someone would travel the unpaved road for </a:t>
            </a:r>
          </a:p>
          <a:p>
            <a:r>
              <a:rPr lang="en-US" dirty="0" smtClean="0"/>
              <a:t>six to eight hours to get into </a:t>
            </a:r>
            <a:r>
              <a:rPr lang="en-US" dirty="0" err="1" smtClean="0"/>
              <a:t>Wabush</a:t>
            </a:r>
            <a:r>
              <a:rPr lang="en-US" dirty="0" smtClean="0"/>
              <a:t>, there is </a:t>
            </a:r>
          </a:p>
          <a:p>
            <a:r>
              <a:rPr lang="en-US" dirty="0" smtClean="0"/>
              <a:t>only one way he or she could leave---by </a:t>
            </a:r>
          </a:p>
          <a:p>
            <a:r>
              <a:rPr lang="en-US" dirty="0" smtClean="0"/>
              <a:t>turning around. </a:t>
            </a:r>
          </a:p>
          <a:p>
            <a:endParaRPr lang="en-US" dirty="0" smtClean="0"/>
          </a:p>
          <a:p>
            <a:r>
              <a:rPr lang="en-US" dirty="0" smtClean="0"/>
              <a:t>Each of us, by birth, arrives in a town called Sin. </a:t>
            </a:r>
          </a:p>
          <a:p>
            <a:r>
              <a:rPr lang="en-US" dirty="0" smtClean="0"/>
              <a:t>As in </a:t>
            </a:r>
            <a:r>
              <a:rPr lang="en-US" dirty="0" err="1" smtClean="0"/>
              <a:t>Wabush</a:t>
            </a:r>
            <a:r>
              <a:rPr lang="en-US" dirty="0" smtClean="0"/>
              <a:t>, there is only one way out--a </a:t>
            </a:r>
          </a:p>
          <a:p>
            <a:r>
              <a:rPr lang="en-US" dirty="0" smtClean="0"/>
              <a:t>road built by God himself. But in order to take </a:t>
            </a:r>
          </a:p>
          <a:p>
            <a:r>
              <a:rPr lang="en-US" dirty="0" smtClean="0"/>
              <a:t>that road, one must first turn around. </a:t>
            </a:r>
          </a:p>
          <a:p>
            <a:endParaRPr lang="en-US" dirty="0" smtClean="0"/>
          </a:p>
          <a:p>
            <a:r>
              <a:rPr lang="en-US" dirty="0" smtClean="0"/>
              <a:t>That complete about face is what the Bible </a:t>
            </a:r>
          </a:p>
          <a:p>
            <a:r>
              <a:rPr lang="en-US" dirty="0" smtClean="0"/>
              <a:t>calls repentance, and without it, there's no </a:t>
            </a:r>
          </a:p>
          <a:p>
            <a:r>
              <a:rPr lang="en-US" dirty="0" smtClean="0"/>
              <a:t>way out of town. </a:t>
            </a:r>
          </a:p>
          <a:p>
            <a:endParaRPr lang="en-US" dirty="0" smtClean="0"/>
          </a:p>
          <a:p>
            <a:r>
              <a:rPr lang="en-US" dirty="0" smtClean="0"/>
              <a:t>]Brian </a:t>
            </a:r>
            <a:r>
              <a:rPr lang="en-US" dirty="0" err="1" smtClean="0"/>
              <a:t>Weatherdon</a:t>
            </a:r>
            <a:r>
              <a:rPr lang="en-US" dirty="0" smtClean="0"/>
              <a:t>].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7760652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2:4</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7020601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2:4</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23540439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People naturally feel that evil demands both </a:t>
            </a:r>
          </a:p>
          <a:p>
            <a:r>
              <a:rPr lang="en-US" sz="1200" kern="1200" dirty="0" smtClean="0">
                <a:solidFill>
                  <a:schemeClr val="tx1"/>
                </a:solidFill>
                <a:latin typeface="+mn-lt"/>
                <a:ea typeface="+mn-ea"/>
                <a:cs typeface="+mn-cs"/>
              </a:rPr>
              <a:t>intervention and outrage, and they are deeply </a:t>
            </a:r>
          </a:p>
          <a:p>
            <a:r>
              <a:rPr lang="en-US" sz="1200" kern="1200" dirty="0" smtClean="0">
                <a:solidFill>
                  <a:schemeClr val="tx1"/>
                </a:solidFill>
                <a:latin typeface="+mn-lt"/>
                <a:ea typeface="+mn-ea"/>
                <a:cs typeface="+mn-cs"/>
              </a:rPr>
              <a:t>upset if this does not happen. [</a:t>
            </a:r>
            <a:r>
              <a:rPr lang="en-US" sz="1200" kern="1200" dirty="0" err="1" smtClean="0">
                <a:solidFill>
                  <a:schemeClr val="tx1"/>
                </a:solidFill>
                <a:latin typeface="+mn-lt"/>
                <a:ea typeface="+mn-ea"/>
                <a:cs typeface="+mn-cs"/>
              </a:rPr>
              <a:t>Boice</a:t>
            </a:r>
            <a:r>
              <a:rPr lang="en-US" sz="1200" kern="1200" dirty="0" smtClean="0">
                <a:solidFill>
                  <a:schemeClr val="tx1"/>
                </a:solidFill>
                <a:latin typeface="+mn-lt"/>
                <a:ea typeface="+mn-ea"/>
                <a:cs typeface="+mn-cs"/>
              </a:rPr>
              <a:t>]. </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There is a day of wrath to come, but the first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thing Paul says about God’s wrath, in Romans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1:18, is that it is already being revealed from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heaven. [cf. </a:t>
            </a:r>
            <a:r>
              <a:rPr lang="en-US" sz="1200" b="0" kern="1200" dirty="0" err="1" smtClean="0">
                <a:solidFill>
                  <a:schemeClr val="tx1"/>
                </a:solidFill>
                <a:latin typeface="+mn-lt"/>
                <a:ea typeface="+mn-ea"/>
                <a:cs typeface="+mn-cs"/>
              </a:rPr>
              <a:t>Boice</a:t>
            </a:r>
            <a:r>
              <a:rPr lang="en-US" sz="1200" b="0" kern="1200" dirty="0" smtClean="0">
                <a:solidFill>
                  <a:schemeClr val="tx1"/>
                </a:solidFill>
                <a:latin typeface="+mn-lt"/>
                <a:ea typeface="+mn-ea"/>
                <a:cs typeface="+mn-cs"/>
              </a:rPr>
              <a:t>].</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Above all, the wrath of God was revealed at </a:t>
            </a:r>
          </a:p>
          <a:p>
            <a:r>
              <a:rPr lang="en-US" sz="1200" b="0" kern="1200" dirty="0" smtClean="0">
                <a:solidFill>
                  <a:schemeClr val="tx1"/>
                </a:solidFill>
                <a:latin typeface="+mn-lt"/>
                <a:ea typeface="+mn-ea"/>
                <a:cs typeface="+mn-cs"/>
              </a:rPr>
              <a:t>the cross. [cf. </a:t>
            </a:r>
            <a:r>
              <a:rPr lang="en-US" sz="1200" b="0" kern="1200" dirty="0" err="1" smtClean="0">
                <a:solidFill>
                  <a:schemeClr val="tx1"/>
                </a:solidFill>
                <a:latin typeface="+mn-lt"/>
                <a:ea typeface="+mn-ea"/>
                <a:cs typeface="+mn-cs"/>
              </a:rPr>
              <a:t>Boice</a:t>
            </a:r>
            <a:r>
              <a:rPr lang="en-US" sz="1200" b="0" kern="1200" dirty="0" smtClean="0">
                <a:solidFill>
                  <a:schemeClr val="tx1"/>
                </a:solidFill>
                <a:latin typeface="+mn-lt"/>
                <a:ea typeface="+mn-ea"/>
                <a:cs typeface="+mn-cs"/>
              </a:rPr>
              <a:t>].</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Romans 2:5 tells us that we deserve God’s </a:t>
            </a:r>
          </a:p>
          <a:p>
            <a:r>
              <a:rPr lang="en-US" sz="1200" b="0" kern="1200" dirty="0" smtClean="0">
                <a:solidFill>
                  <a:schemeClr val="tx1"/>
                </a:solidFill>
                <a:latin typeface="+mn-lt"/>
                <a:ea typeface="+mn-ea"/>
                <a:cs typeface="+mn-cs"/>
              </a:rPr>
              <a:t>wrath because we are inherently stubborn </a:t>
            </a:r>
          </a:p>
          <a:p>
            <a:r>
              <a:rPr lang="en-US" sz="1200" b="0" kern="1200" dirty="0" smtClean="0">
                <a:solidFill>
                  <a:schemeClr val="tx1"/>
                </a:solidFill>
                <a:latin typeface="+mn-lt"/>
                <a:ea typeface="+mn-ea"/>
                <a:cs typeface="+mn-cs"/>
              </a:rPr>
              <a:t>and unrepentant. The Day is coming, and if </a:t>
            </a:r>
          </a:p>
          <a:p>
            <a:r>
              <a:rPr lang="en-US" sz="1200" b="0" kern="1200" dirty="0" smtClean="0">
                <a:solidFill>
                  <a:schemeClr val="tx1"/>
                </a:solidFill>
                <a:latin typeface="+mn-lt"/>
                <a:ea typeface="+mn-ea"/>
                <a:cs typeface="+mn-cs"/>
              </a:rPr>
              <a:t>we are not covered by Jesus blood and </a:t>
            </a:r>
          </a:p>
          <a:p>
            <a:r>
              <a:rPr lang="en-US" sz="1200" b="0" kern="1200" dirty="0" smtClean="0">
                <a:solidFill>
                  <a:schemeClr val="tx1"/>
                </a:solidFill>
                <a:latin typeface="+mn-lt"/>
                <a:ea typeface="+mn-ea"/>
                <a:cs typeface="+mn-cs"/>
              </a:rPr>
              <a:t>righteousness,</a:t>
            </a:r>
            <a:r>
              <a:rPr lang="en-US" sz="1200" b="0" kern="1200" baseline="0" dirty="0" smtClean="0">
                <a:solidFill>
                  <a:schemeClr val="tx1"/>
                </a:solidFill>
                <a:latin typeface="+mn-lt"/>
                <a:ea typeface="+mn-ea"/>
                <a:cs typeface="+mn-cs"/>
              </a:rPr>
              <a:t> that wrath will fall upon us.</a:t>
            </a:r>
          </a:p>
          <a:p>
            <a:endParaRPr lang="en-US" sz="1200" b="0" kern="1200" baseline="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So the wrath of God against all of humanity is </a:t>
            </a:r>
          </a:p>
          <a:p>
            <a:r>
              <a:rPr lang="en-US" sz="1200" kern="1200" dirty="0" smtClean="0">
                <a:solidFill>
                  <a:schemeClr val="tx1"/>
                </a:solidFill>
                <a:latin typeface="+mn-lt"/>
                <a:ea typeface="+mn-ea"/>
                <a:cs typeface="+mn-cs"/>
              </a:rPr>
              <a:t>well-deserved on two counts: (1) we have </a:t>
            </a:r>
          </a:p>
          <a:p>
            <a:r>
              <a:rPr lang="en-US" sz="1200" kern="1200" dirty="0" smtClean="0">
                <a:solidFill>
                  <a:schemeClr val="tx1"/>
                </a:solidFill>
                <a:latin typeface="+mn-lt"/>
                <a:ea typeface="+mn-ea"/>
                <a:cs typeface="+mn-cs"/>
              </a:rPr>
              <a:t>rejected the natural revelation; and (2) we </a:t>
            </a:r>
          </a:p>
          <a:p>
            <a:r>
              <a:rPr lang="en-US" sz="1200" kern="1200" dirty="0" smtClean="0">
                <a:solidFill>
                  <a:schemeClr val="tx1"/>
                </a:solidFill>
                <a:latin typeface="+mn-lt"/>
                <a:ea typeface="+mn-ea"/>
                <a:cs typeface="+mn-cs"/>
              </a:rPr>
              <a:t>have shown contempt for God’s patience and </a:t>
            </a:r>
          </a:p>
          <a:p>
            <a:r>
              <a:rPr lang="en-US" sz="1200" kern="1200" dirty="0" smtClean="0">
                <a:solidFill>
                  <a:schemeClr val="tx1"/>
                </a:solidFill>
                <a:latin typeface="+mn-lt"/>
                <a:ea typeface="+mn-ea"/>
                <a:cs typeface="+mn-cs"/>
              </a:rPr>
              <a:t>kind acts. [cf. </a:t>
            </a:r>
            <a:r>
              <a:rPr lang="en-US" sz="1200" kern="1200" dirty="0" err="1" smtClean="0">
                <a:solidFill>
                  <a:schemeClr val="tx1"/>
                </a:solidFill>
                <a:latin typeface="+mn-lt"/>
                <a:ea typeface="+mn-ea"/>
                <a:cs typeface="+mn-cs"/>
              </a:rPr>
              <a:t>Boice</a:t>
            </a:r>
            <a:r>
              <a:rPr lang="en-US" sz="1200" kern="1200" dirty="0" smtClean="0">
                <a:solidFill>
                  <a:schemeClr val="tx1"/>
                </a:solidFill>
                <a:latin typeface="+mn-lt"/>
                <a:ea typeface="+mn-ea"/>
                <a:cs typeface="+mn-cs"/>
              </a:rPr>
              <a:t>].</a:t>
            </a:r>
          </a:p>
          <a:p>
            <a:endParaRPr lang="en-US" sz="1200" b="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God’s wrath is certain. It’s being stored-up like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waters behind a great dam. Some day,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dam is going to burst and all the wrath</a:t>
            </a:r>
            <a:r>
              <a:rPr lang="en-US" baseline="0" dirty="0" smtClean="0"/>
              <a:t> 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going to explode upon humanity.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Jesus is our only hope. He has suffered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wrath we deserve.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33571680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2784051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100490157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32159158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Robert J. Morgan relates this:</a:t>
            </a:r>
          </a:p>
          <a:p>
            <a:pPr rtl="0"/>
            <a:endParaRPr lang="en-US" sz="1200" b="0" kern="1200" dirty="0" smtClean="0">
              <a:solidFill>
                <a:schemeClr val="tx1"/>
              </a:solidFill>
              <a:latin typeface="+mn-lt"/>
              <a:ea typeface="+mn-ea"/>
              <a:cs typeface="+mn-cs"/>
            </a:endParaRPr>
          </a:p>
          <a:p>
            <a:pPr rtl="0"/>
            <a:r>
              <a:rPr lang="en-US" sz="1200" b="0" kern="1200" dirty="0" smtClean="0">
                <a:solidFill>
                  <a:schemeClr val="tx1"/>
                </a:solidFill>
                <a:latin typeface="+mn-lt"/>
                <a:ea typeface="+mn-ea"/>
                <a:cs typeface="+mn-cs"/>
              </a:rPr>
              <a:t>The Bible presents a God who is the absolute of </a:t>
            </a:r>
          </a:p>
          <a:p>
            <a:pPr rtl="0"/>
            <a:r>
              <a:rPr lang="en-US" sz="1200" b="0" kern="1200" dirty="0" smtClean="0">
                <a:solidFill>
                  <a:schemeClr val="tx1"/>
                </a:solidFill>
                <a:latin typeface="+mn-lt"/>
                <a:ea typeface="+mn-ea"/>
                <a:cs typeface="+mn-cs"/>
              </a:rPr>
              <a:t>perfection, who is a God of love, and yet who is </a:t>
            </a:r>
          </a:p>
          <a:p>
            <a:pPr rtl="0"/>
            <a:r>
              <a:rPr lang="en-US" sz="1200" b="0" kern="1200" dirty="0" smtClean="0">
                <a:solidFill>
                  <a:schemeClr val="tx1"/>
                </a:solidFill>
                <a:latin typeface="+mn-lt"/>
                <a:ea typeface="+mn-ea"/>
                <a:cs typeface="+mn-cs"/>
              </a:rPr>
              <a:t>simultaneously a God of wrath. A. T. Pierson </a:t>
            </a:r>
          </a:p>
          <a:p>
            <a:pPr rtl="0"/>
            <a:r>
              <a:rPr lang="en-US" sz="1200" b="0" kern="1200" dirty="0" smtClean="0">
                <a:solidFill>
                  <a:schemeClr val="tx1"/>
                </a:solidFill>
                <a:latin typeface="+mn-lt"/>
                <a:ea typeface="+mn-ea"/>
                <a:cs typeface="+mn-cs"/>
              </a:rPr>
              <a:t>compares it to an arch. </a:t>
            </a:r>
          </a:p>
          <a:p>
            <a:pPr rtl="0"/>
            <a:endParaRPr lang="en-US" sz="1200" b="0" kern="1200" dirty="0" smtClean="0">
              <a:solidFill>
                <a:schemeClr val="tx1"/>
              </a:solidFill>
              <a:latin typeface="+mn-lt"/>
              <a:ea typeface="+mn-ea"/>
              <a:cs typeface="+mn-cs"/>
            </a:endParaRPr>
          </a:p>
          <a:p>
            <a:pPr rtl="0"/>
            <a:r>
              <a:rPr lang="en-US" sz="1200" b="0" kern="1200" dirty="0" smtClean="0">
                <a:solidFill>
                  <a:schemeClr val="tx1"/>
                </a:solidFill>
                <a:latin typeface="+mn-lt"/>
                <a:ea typeface="+mn-ea"/>
                <a:cs typeface="+mn-cs"/>
              </a:rPr>
              <a:t>You have the love of God supporting one side </a:t>
            </a:r>
          </a:p>
          <a:p>
            <a:pPr rtl="0"/>
            <a:r>
              <a:rPr lang="en-US" sz="1200" b="0" kern="1200" dirty="0" smtClean="0">
                <a:solidFill>
                  <a:schemeClr val="tx1"/>
                </a:solidFill>
                <a:latin typeface="+mn-lt"/>
                <a:ea typeface="+mn-ea"/>
                <a:cs typeface="+mn-cs"/>
              </a:rPr>
              <a:t>and the wrath of God supporting the other side, </a:t>
            </a:r>
          </a:p>
          <a:p>
            <a:pPr rtl="0"/>
            <a:r>
              <a:rPr lang="en-US" sz="1200" b="0" kern="1200" dirty="0" smtClean="0">
                <a:solidFill>
                  <a:schemeClr val="tx1"/>
                </a:solidFill>
                <a:latin typeface="+mn-lt"/>
                <a:ea typeface="+mn-ea"/>
                <a:cs typeface="+mn-cs"/>
              </a:rPr>
              <a:t>and without either of them the entire thing </a:t>
            </a:r>
          </a:p>
          <a:p>
            <a:pPr rtl="0"/>
            <a:r>
              <a:rPr lang="en-US" sz="1200" b="0" kern="1200" dirty="0" smtClean="0">
                <a:solidFill>
                  <a:schemeClr val="tx1"/>
                </a:solidFill>
                <a:latin typeface="+mn-lt"/>
                <a:ea typeface="+mn-ea"/>
                <a:cs typeface="+mn-cs"/>
              </a:rPr>
              <a:t>would fall down.</a:t>
            </a:r>
          </a:p>
          <a:p>
            <a:pPr rtl="0"/>
            <a:endParaRPr lang="en-US" sz="1200" dirty="0" smtClean="0"/>
          </a:p>
          <a:p>
            <a:pPr rtl="0"/>
            <a:r>
              <a:rPr lang="en-US" sz="1200" dirty="0" smtClean="0"/>
              <a:t>God would not be God if he didn’t have the </a:t>
            </a:r>
          </a:p>
          <a:p>
            <a:pPr rtl="0"/>
            <a:r>
              <a:rPr lang="en-US" sz="1200" dirty="0" smtClean="0"/>
              <a:t>capacity of wrath. Why? I was reading the other </a:t>
            </a:r>
          </a:p>
          <a:p>
            <a:pPr rtl="0"/>
            <a:r>
              <a:rPr lang="en-US" sz="1200" dirty="0" smtClean="0"/>
              <a:t>day about a young, handsome, dapper fellow, a </a:t>
            </a:r>
          </a:p>
          <a:p>
            <a:pPr rtl="0"/>
            <a:r>
              <a:rPr lang="en-US" sz="1200" dirty="0" smtClean="0"/>
              <a:t>medical doctor, who always wore crisp and well-</a:t>
            </a:r>
          </a:p>
          <a:p>
            <a:pPr rtl="0"/>
            <a:r>
              <a:rPr lang="en-US" sz="1200" dirty="0" smtClean="0"/>
              <a:t>tailored clothing. </a:t>
            </a:r>
          </a:p>
          <a:p>
            <a:pPr rtl="0"/>
            <a:endParaRPr lang="en-US" sz="1200" dirty="0" smtClean="0"/>
          </a:p>
          <a:p>
            <a:pPr rtl="0"/>
            <a:r>
              <a:rPr lang="en-US" sz="1200" dirty="0" smtClean="0"/>
              <a:t>He handled himself with polish and smoothness. </a:t>
            </a:r>
          </a:p>
          <a:p>
            <a:pPr rtl="0"/>
            <a:r>
              <a:rPr lang="en-US" sz="1200" dirty="0" smtClean="0"/>
              <a:t>He always bore the fragrance of expensive </a:t>
            </a:r>
          </a:p>
          <a:p>
            <a:pPr rtl="0"/>
            <a:r>
              <a:rPr lang="en-US" sz="1200" dirty="0" smtClean="0"/>
              <a:t>cologne. </a:t>
            </a:r>
          </a:p>
          <a:p>
            <a:pPr rtl="0"/>
            <a:endParaRPr lang="en-US" sz="1200" dirty="0" smtClean="0"/>
          </a:p>
          <a:p>
            <a:pPr rtl="0"/>
            <a:r>
              <a:rPr lang="en-US" sz="1200" dirty="0" smtClean="0"/>
              <a:t>But his very demeanor made him all the more </a:t>
            </a:r>
          </a:p>
          <a:p>
            <a:pPr rtl="0"/>
            <a:r>
              <a:rPr lang="en-US" sz="1200" dirty="0" smtClean="0"/>
              <a:t>fiendish, for his name was Josef Mengele, the </a:t>
            </a:r>
          </a:p>
          <a:p>
            <a:pPr rtl="0"/>
            <a:r>
              <a:rPr lang="en-US" sz="1200" dirty="0" smtClean="0"/>
              <a:t>Angel of Death at Auschwitz. With a flick of his </a:t>
            </a:r>
          </a:p>
          <a:p>
            <a:pPr rtl="0"/>
            <a:r>
              <a:rPr lang="en-US" sz="1200" dirty="0" smtClean="0"/>
              <a:t>well-washed and perfumed hand he personally </a:t>
            </a:r>
          </a:p>
          <a:p>
            <a:pPr rtl="0"/>
            <a:r>
              <a:rPr lang="en-US" sz="1200" dirty="0" smtClean="0"/>
              <a:t>selected 400,000 prisoners to die in the gas </a:t>
            </a:r>
          </a:p>
          <a:p>
            <a:pPr rtl="0"/>
            <a:r>
              <a:rPr lang="en-US" sz="1200" dirty="0" smtClean="0"/>
              <a:t>chamber. </a:t>
            </a:r>
          </a:p>
          <a:p>
            <a:pPr rtl="0"/>
            <a:endParaRPr lang="en-US" sz="1200" dirty="0" smtClean="0"/>
          </a:p>
          <a:p>
            <a:pPr rtl="0"/>
            <a:r>
              <a:rPr lang="en-US" sz="1200" dirty="0" smtClean="0"/>
              <a:t>He conducted horrible experiments on people, </a:t>
            </a:r>
          </a:p>
          <a:p>
            <a:pPr rtl="0"/>
            <a:r>
              <a:rPr lang="en-US" sz="1200" dirty="0" smtClean="0"/>
              <a:t>hoping to produce a superior race. One </a:t>
            </a:r>
          </a:p>
          <a:p>
            <a:pPr rtl="0"/>
            <a:r>
              <a:rPr lang="en-US" sz="1200" dirty="0" smtClean="0"/>
              <a:t>observer said, “He would spend hours bent </a:t>
            </a:r>
          </a:p>
          <a:p>
            <a:pPr rtl="0"/>
            <a:r>
              <a:rPr lang="en-US" sz="1200" dirty="0" smtClean="0"/>
              <a:t>over his microscope while the air outside </a:t>
            </a:r>
          </a:p>
          <a:p>
            <a:pPr rtl="0"/>
            <a:r>
              <a:rPr lang="en-US" sz="1200" dirty="0" smtClean="0"/>
              <a:t>stank with the heavy odor of burning flesh </a:t>
            </a:r>
          </a:p>
          <a:p>
            <a:pPr rtl="0"/>
            <a:r>
              <a:rPr lang="en-US" sz="1200" dirty="0" smtClean="0"/>
              <a:t>from the chimney stacks of the crematoria.”</a:t>
            </a:r>
          </a:p>
          <a:p>
            <a:pPr rtl="0"/>
            <a:endParaRPr lang="en-US" sz="1200" dirty="0" smtClean="0"/>
          </a:p>
          <a:p>
            <a:pPr rtl="0"/>
            <a:r>
              <a:rPr lang="en-US" sz="1200" dirty="0" smtClean="0"/>
              <a:t>He had a special fascination for children who </a:t>
            </a:r>
          </a:p>
          <a:p>
            <a:pPr rtl="0"/>
            <a:r>
              <a:rPr lang="en-US" sz="1200" dirty="0" smtClean="0"/>
              <a:t>were twins. He would give them horrible </a:t>
            </a:r>
          </a:p>
          <a:p>
            <a:pPr rtl="0"/>
            <a:r>
              <a:rPr lang="en-US" sz="1200" dirty="0" smtClean="0"/>
              <a:t>injections, operate on their spine to paralyze </a:t>
            </a:r>
          </a:p>
          <a:p>
            <a:pPr rtl="0"/>
            <a:r>
              <a:rPr lang="en-US" sz="1200" dirty="0" smtClean="0"/>
              <a:t>them, then begin removing parts of their body </a:t>
            </a:r>
          </a:p>
          <a:p>
            <a:pPr rtl="0"/>
            <a:r>
              <a:rPr lang="en-US" sz="1200" dirty="0" smtClean="0"/>
              <a:t>one at a time for observation.</a:t>
            </a:r>
          </a:p>
          <a:p>
            <a:pPr rtl="0"/>
            <a:endParaRPr lang="en-US" sz="1200" dirty="0" smtClean="0"/>
          </a:p>
          <a:p>
            <a:pPr rtl="0"/>
            <a:r>
              <a:rPr lang="en-US" sz="1200" dirty="0" smtClean="0"/>
              <a:t>Now, what would you think of a person—or, for </a:t>
            </a:r>
          </a:p>
          <a:p>
            <a:pPr rtl="0"/>
            <a:r>
              <a:rPr lang="en-US" sz="1200" dirty="0" smtClean="0"/>
              <a:t>that matter, a God—who could see that sort of </a:t>
            </a:r>
          </a:p>
          <a:p>
            <a:pPr rtl="0"/>
            <a:r>
              <a:rPr lang="en-US" sz="1200" dirty="0" smtClean="0"/>
              <a:t>indescribable evil without feeling any anger? If </a:t>
            </a:r>
          </a:p>
          <a:p>
            <a:pPr rtl="0"/>
            <a:r>
              <a:rPr lang="en-US" sz="1200" dirty="0" smtClean="0"/>
              <a:t>God could watch the hurt and the evil in this </a:t>
            </a:r>
          </a:p>
          <a:p>
            <a:pPr rtl="0"/>
            <a:r>
              <a:rPr lang="en-US" sz="1200" dirty="0" smtClean="0"/>
              <a:t>universe with no feelings of indignation and </a:t>
            </a:r>
          </a:p>
          <a:p>
            <a:pPr rtl="0"/>
            <a:r>
              <a:rPr lang="en-US" sz="1200" dirty="0" smtClean="0"/>
              <a:t>fury, he would be defective in his character. He </a:t>
            </a:r>
          </a:p>
          <a:p>
            <a:pPr rtl="0"/>
            <a:r>
              <a:rPr lang="en-US" sz="1200" dirty="0" smtClean="0"/>
              <a:t>wouldn’t be God at all.</a:t>
            </a:r>
          </a:p>
          <a:p>
            <a:pPr rtl="0"/>
            <a:endParaRPr lang="en-US" sz="1200" dirty="0" smtClean="0"/>
          </a:p>
          <a:p>
            <a:pPr rtl="0"/>
            <a:r>
              <a:rPr lang="en-US" sz="1200" dirty="0" smtClean="0"/>
              <a:t>So I submit that rather than apologizing for the </a:t>
            </a:r>
          </a:p>
          <a:p>
            <a:pPr rtl="0"/>
            <a:r>
              <a:rPr lang="en-US" sz="1200" dirty="0" smtClean="0"/>
              <a:t>doctrine of the wrath of God, or ignoring it, we </a:t>
            </a:r>
          </a:p>
          <a:p>
            <a:pPr rtl="0"/>
            <a:r>
              <a:rPr lang="en-US" sz="1200" dirty="0" smtClean="0"/>
              <a:t>should appreciate it as a vital and wonderful </a:t>
            </a:r>
          </a:p>
          <a:p>
            <a:pPr rtl="0"/>
            <a:r>
              <a:rPr lang="en-US" sz="1200" dirty="0" smtClean="0"/>
              <a:t>part of God’s divine character.</a:t>
            </a:r>
            <a:r>
              <a:rPr lang="en-US" dirty="0" smtClean="0"/>
              <a:t> </a:t>
            </a:r>
          </a:p>
          <a:p>
            <a:pPr rtl="0"/>
            <a:endParaRPr lang="en-US" dirty="0" smtClean="0"/>
          </a:p>
          <a:p>
            <a:pPr rtl="0"/>
            <a:r>
              <a:rPr lang="en-US" dirty="0" smtClean="0"/>
              <a:t>[Morgan, R. J. (2000). Nelsons complete book </a:t>
            </a:r>
          </a:p>
          <a:p>
            <a:pPr rtl="0"/>
            <a:r>
              <a:rPr lang="en-US" dirty="0" smtClean="0"/>
              <a:t>of stories, illustrations, and quotes (electronic </a:t>
            </a:r>
          </a:p>
          <a:p>
            <a:pPr rtl="0"/>
            <a:r>
              <a:rPr lang="en-US" dirty="0" smtClean="0"/>
              <a:t>ed., p. 502). Nashville: Thomas Nelson </a:t>
            </a:r>
          </a:p>
          <a:p>
            <a:pPr rtl="0"/>
            <a:r>
              <a:rPr lang="en-US" dirty="0" smtClean="0"/>
              <a:t>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17706521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2:5</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113714424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2:5</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381748095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God’s judgment will be according to truth.</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God’s judgment will also be according to what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have done in this life.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260483441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2:6</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327933624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2:6</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422063948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is the basis of judgment.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Does</a:t>
            </a:r>
            <a:r>
              <a:rPr lang="en-US" baseline="0" dirty="0" smtClean="0"/>
              <a:t> this verse describe what we, as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Christians, are looking forward to.</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are just as guilty as everyone else. We’re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 entitled to eternal life based on what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have done.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verse tells us that everyone who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persistently does good; and who seeks glory,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honor, and immortality; will receive eternal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life.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that </a:t>
            </a:r>
            <a:r>
              <a:rPr lang="en-US" b="1" baseline="0" dirty="0" smtClean="0"/>
              <a:t>IS</a:t>
            </a:r>
            <a:r>
              <a:rPr lang="en-US" baseline="0" dirty="0" smtClean="0"/>
              <a:t> God’s standard.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Those who live up to that standard will indeed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be given eternal life.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only problem is, that group is empty.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is none righteous, no not one. No one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will obtain eternal life by working for 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have eternal life by grace, not by works.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262440603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Greek, </a:t>
            </a:r>
            <a:r>
              <a:rPr lang="en-US" dirty="0" err="1" smtClean="0"/>
              <a:t>hupomone</a:t>
            </a:r>
            <a:r>
              <a:rPr lang="en-US" dirty="0" smtClean="0"/>
              <a:t> is </a:t>
            </a:r>
            <a:r>
              <a:rPr lang="en-US" sz="1200" b="0" dirty="0" smtClean="0"/>
              <a:t>the capacity to hold </a:t>
            </a:r>
          </a:p>
          <a:p>
            <a:r>
              <a:rPr lang="en-US" sz="1200" b="0" dirty="0" smtClean="0"/>
              <a:t>out or bear up in the face of difficulty, </a:t>
            </a:r>
            <a:r>
              <a:rPr lang="en-US" sz="1200" b="0" i="1" dirty="0" smtClean="0"/>
              <a:t>patience, </a:t>
            </a:r>
          </a:p>
          <a:p>
            <a:r>
              <a:rPr lang="en-US" sz="1200" b="0" i="1" dirty="0" smtClean="0"/>
              <a:t>endurance, fortitude, steadfastness, </a:t>
            </a:r>
          </a:p>
          <a:p>
            <a:r>
              <a:rPr lang="en-US" sz="1200" b="0" i="1" dirty="0" smtClean="0"/>
              <a:t>perseverance.</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362951208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1564921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234033391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smtClean="0"/>
              <a:t>Persistence paid off for American </a:t>
            </a:r>
          </a:p>
          <a:p>
            <a:r>
              <a:rPr lang="en-US" dirty="0" smtClean="0"/>
              <a:t>astronomer Clyde Tombaugh, who discovered </a:t>
            </a:r>
          </a:p>
          <a:p>
            <a:r>
              <a:rPr lang="en-US" dirty="0" smtClean="0"/>
              <a:t>(what was then called) the planet Pluto</a:t>
            </a:r>
          </a:p>
          <a:p>
            <a:endParaRPr lang="en-US" dirty="0" smtClean="0"/>
          </a:p>
          <a:p>
            <a:r>
              <a:rPr lang="en-US" dirty="0" smtClean="0"/>
              <a:t>. After astronomers calculated a probable orbit </a:t>
            </a:r>
          </a:p>
          <a:p>
            <a:r>
              <a:rPr lang="en-US" dirty="0" smtClean="0"/>
              <a:t>for this "suspected" heavenly body, Tombaugh </a:t>
            </a:r>
          </a:p>
          <a:p>
            <a:r>
              <a:rPr lang="en-US" dirty="0" smtClean="0"/>
              <a:t>took up the search in March 1929. </a:t>
            </a:r>
          </a:p>
          <a:p>
            <a:endParaRPr lang="en-US" dirty="0" smtClean="0"/>
          </a:p>
          <a:p>
            <a:r>
              <a:rPr lang="en-US" dirty="0" smtClean="0"/>
              <a:t>Time magazine recorded the investigation: "He </a:t>
            </a:r>
          </a:p>
          <a:p>
            <a:r>
              <a:rPr lang="en-US" dirty="0" smtClean="0"/>
              <a:t>examined scores of telescopic photographs </a:t>
            </a:r>
          </a:p>
          <a:p>
            <a:r>
              <a:rPr lang="en-US" dirty="0" smtClean="0"/>
              <a:t>each showing tens of thousands of star images </a:t>
            </a:r>
          </a:p>
          <a:p>
            <a:r>
              <a:rPr lang="en-US" dirty="0" smtClean="0"/>
              <a:t>in pairs under the dual microscope. </a:t>
            </a:r>
          </a:p>
          <a:p>
            <a:endParaRPr lang="en-US" dirty="0" smtClean="0"/>
          </a:p>
          <a:p>
            <a:r>
              <a:rPr lang="en-US" dirty="0" smtClean="0"/>
              <a:t>It often took three days to scan a single pair. </a:t>
            </a:r>
          </a:p>
          <a:p>
            <a:r>
              <a:rPr lang="en-US" dirty="0" smtClean="0"/>
              <a:t>It was exhausting, eye-cracking work--in his </a:t>
            </a:r>
          </a:p>
          <a:p>
            <a:r>
              <a:rPr lang="en-US" dirty="0" smtClean="0"/>
              <a:t>own words, 'brutal, tediousness.' And it went on </a:t>
            </a:r>
          </a:p>
          <a:p>
            <a:r>
              <a:rPr lang="en-US" dirty="0" smtClean="0"/>
              <a:t>for months. Star by star, he examined 20 </a:t>
            </a:r>
          </a:p>
          <a:p>
            <a:r>
              <a:rPr lang="en-US" dirty="0" smtClean="0"/>
              <a:t>million images. </a:t>
            </a:r>
          </a:p>
          <a:p>
            <a:endParaRPr lang="en-US" dirty="0" smtClean="0"/>
          </a:p>
          <a:p>
            <a:r>
              <a:rPr lang="en-US" dirty="0" smtClean="0"/>
              <a:t>Then on February 18, 1930, as he was blinking </a:t>
            </a:r>
          </a:p>
          <a:p>
            <a:r>
              <a:rPr lang="en-US" dirty="0" smtClean="0"/>
              <a:t>at a pair of photographs in the constellation </a:t>
            </a:r>
          </a:p>
          <a:p>
            <a:r>
              <a:rPr lang="en-US" dirty="0" smtClean="0"/>
              <a:t>Gemini, 'I suddenly came upon the image of </a:t>
            </a:r>
          </a:p>
          <a:p>
            <a:r>
              <a:rPr lang="en-US" dirty="0" smtClean="0"/>
              <a:t>Pluto!" It was the most dramatic astronomic </a:t>
            </a:r>
          </a:p>
          <a:p>
            <a:r>
              <a:rPr lang="en-US" dirty="0" smtClean="0"/>
              <a:t>discovery in nearly 100 years.  </a:t>
            </a:r>
          </a:p>
          <a:p>
            <a:endParaRPr lang="en-US" dirty="0" smtClean="0"/>
          </a:p>
          <a:p>
            <a:r>
              <a:rPr lang="en-US" dirty="0" smtClean="0"/>
              <a:t>[</a:t>
            </a:r>
            <a:r>
              <a:rPr lang="en-US" i="1" dirty="0" smtClean="0"/>
              <a:t>Today in the Word</a:t>
            </a:r>
            <a:r>
              <a:rPr lang="en-US" dirty="0" smtClean="0"/>
              <a:t>, November 26, 1991].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109823390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2:7</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340235219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2:7</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261819461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latin typeface="+mn-lt"/>
                <a:ea typeface="+mn-ea"/>
                <a:cs typeface="+mn-cs"/>
              </a:rPr>
              <a:t>These two verses, 7 and 8, speak of two very </a:t>
            </a:r>
          </a:p>
          <a:p>
            <a:r>
              <a:rPr lang="en-US" sz="1200" b="0" kern="1200" dirty="0" smtClean="0">
                <a:solidFill>
                  <a:schemeClr val="tx1"/>
                </a:solidFill>
                <a:latin typeface="+mn-lt"/>
                <a:ea typeface="+mn-ea"/>
                <a:cs typeface="+mn-cs"/>
              </a:rPr>
              <a:t>different paths. One is the path of good deeds, </a:t>
            </a:r>
          </a:p>
          <a:p>
            <a:r>
              <a:rPr lang="en-US" sz="1200" b="0" kern="1200" dirty="0" smtClean="0">
                <a:solidFill>
                  <a:schemeClr val="tx1"/>
                </a:solidFill>
                <a:latin typeface="+mn-lt"/>
                <a:ea typeface="+mn-ea"/>
                <a:cs typeface="+mn-cs"/>
              </a:rPr>
              <a:t>the end of which is glory, honor, peace, and </a:t>
            </a:r>
          </a:p>
          <a:p>
            <a:r>
              <a:rPr lang="en-US" sz="1200" b="0" kern="1200" dirty="0" smtClean="0">
                <a:solidFill>
                  <a:schemeClr val="tx1"/>
                </a:solidFill>
                <a:latin typeface="+mn-lt"/>
                <a:ea typeface="+mn-ea"/>
                <a:cs typeface="+mn-cs"/>
              </a:rPr>
              <a:t>eternal life. The other is the path of evil, the </a:t>
            </a:r>
          </a:p>
          <a:p>
            <a:r>
              <a:rPr lang="en-US" sz="1200" b="0" kern="1200" dirty="0" smtClean="0">
                <a:solidFill>
                  <a:schemeClr val="tx1"/>
                </a:solidFill>
                <a:latin typeface="+mn-lt"/>
                <a:ea typeface="+mn-ea"/>
                <a:cs typeface="+mn-cs"/>
              </a:rPr>
              <a:t>end of which is trouble, distress, wrath, and </a:t>
            </a:r>
          </a:p>
          <a:p>
            <a:r>
              <a:rPr lang="en-US" sz="1200" b="0" kern="1200" dirty="0" smtClean="0">
                <a:solidFill>
                  <a:schemeClr val="tx1"/>
                </a:solidFill>
                <a:latin typeface="+mn-lt"/>
                <a:ea typeface="+mn-ea"/>
                <a:cs typeface="+mn-cs"/>
              </a:rPr>
              <a:t>anger. The verses teach that a person is on </a:t>
            </a:r>
          </a:p>
          <a:p>
            <a:r>
              <a:rPr lang="en-US" sz="1200" b="0" kern="1200" dirty="0" smtClean="0">
                <a:solidFill>
                  <a:schemeClr val="tx1"/>
                </a:solidFill>
                <a:latin typeface="+mn-lt"/>
                <a:ea typeface="+mn-ea"/>
                <a:cs typeface="+mn-cs"/>
              </a:rPr>
              <a:t>either one path or the other. [cf. </a:t>
            </a:r>
            <a:r>
              <a:rPr lang="en-US" sz="1200" b="0" kern="1200" dirty="0" err="1" smtClean="0">
                <a:solidFill>
                  <a:schemeClr val="tx1"/>
                </a:solidFill>
                <a:latin typeface="+mn-lt"/>
                <a:ea typeface="+mn-ea"/>
                <a:cs typeface="+mn-cs"/>
              </a:rPr>
              <a:t>Boice</a:t>
            </a:r>
            <a:r>
              <a:rPr lang="en-US" sz="1200" b="0" kern="1200" dirty="0" smtClean="0">
                <a:solidFill>
                  <a:schemeClr val="tx1"/>
                </a:solidFill>
                <a:latin typeface="+mn-lt"/>
                <a:ea typeface="+mn-ea"/>
                <a:cs typeface="+mn-cs"/>
              </a:rPr>
              <a:t>].</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There is no middle path; no path where </a:t>
            </a:r>
          </a:p>
          <a:p>
            <a:r>
              <a:rPr lang="en-US" sz="1200" b="0" kern="1200" dirty="0" smtClean="0">
                <a:solidFill>
                  <a:schemeClr val="tx1"/>
                </a:solidFill>
                <a:latin typeface="+mn-lt"/>
                <a:ea typeface="+mn-ea"/>
                <a:cs typeface="+mn-cs"/>
              </a:rPr>
              <a:t>someone’s deeds, although not perfect, are </a:t>
            </a:r>
          </a:p>
          <a:p>
            <a:r>
              <a:rPr lang="en-US" sz="1200" b="0" kern="1200" dirty="0" smtClean="0">
                <a:solidFill>
                  <a:schemeClr val="tx1"/>
                </a:solidFill>
                <a:latin typeface="+mn-lt"/>
                <a:ea typeface="+mn-ea"/>
                <a:cs typeface="+mn-cs"/>
              </a:rPr>
              <a:t>nevertheless somehow acceptable to God.</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There is no middle ground. There are only two,</a:t>
            </a:r>
            <a:r>
              <a:rPr lang="en-US" sz="1200" b="0" kern="1200" baseline="0" dirty="0" smtClean="0">
                <a:solidFill>
                  <a:schemeClr val="tx1"/>
                </a:solidFill>
                <a:latin typeface="+mn-lt"/>
                <a:ea typeface="+mn-ea"/>
                <a:cs typeface="+mn-cs"/>
              </a:rPr>
              <a:t> </a:t>
            </a:r>
          </a:p>
          <a:p>
            <a:r>
              <a:rPr lang="en-US" sz="1200" b="0" kern="1200" baseline="0" dirty="0" smtClean="0">
                <a:solidFill>
                  <a:schemeClr val="tx1"/>
                </a:solidFill>
                <a:latin typeface="+mn-lt"/>
                <a:ea typeface="+mn-ea"/>
                <a:cs typeface="+mn-cs"/>
              </a:rPr>
              <a:t>mutually exclusive groups. One group of </a:t>
            </a:r>
          </a:p>
          <a:p>
            <a:r>
              <a:rPr lang="en-US" sz="1200" b="0" kern="1200" baseline="0" dirty="0" smtClean="0">
                <a:solidFill>
                  <a:schemeClr val="tx1"/>
                </a:solidFill>
                <a:latin typeface="+mn-lt"/>
                <a:ea typeface="+mn-ea"/>
                <a:cs typeface="+mn-cs"/>
              </a:rPr>
              <a:t>perfect people. That group is empty. And the </a:t>
            </a:r>
          </a:p>
          <a:p>
            <a:r>
              <a:rPr lang="en-US" sz="1200" b="0" kern="1200" baseline="0" dirty="0" smtClean="0">
                <a:solidFill>
                  <a:schemeClr val="tx1"/>
                </a:solidFill>
                <a:latin typeface="+mn-lt"/>
                <a:ea typeface="+mn-ea"/>
                <a:cs typeface="+mn-cs"/>
              </a:rPr>
              <a:t>other group of evil people. That group includes </a:t>
            </a:r>
          </a:p>
          <a:p>
            <a:r>
              <a:rPr lang="en-US" sz="1200" b="0" kern="1200" baseline="0" dirty="0" smtClean="0">
                <a:solidFill>
                  <a:schemeClr val="tx1"/>
                </a:solidFill>
                <a:latin typeface="+mn-lt"/>
                <a:ea typeface="+mn-ea"/>
                <a:cs typeface="+mn-cs"/>
              </a:rPr>
              <a:t>everybody who has ever lived, or will ever live, </a:t>
            </a:r>
          </a:p>
          <a:p>
            <a:r>
              <a:rPr lang="en-US" sz="1200" b="0" kern="1200" baseline="0" dirty="0" smtClean="0">
                <a:solidFill>
                  <a:schemeClr val="tx1"/>
                </a:solidFill>
                <a:latin typeface="+mn-lt"/>
                <a:ea typeface="+mn-ea"/>
                <a:cs typeface="+mn-cs"/>
              </a:rPr>
              <a:t>except for Jesus Christ, the Judge Himself.</a:t>
            </a:r>
            <a:endParaRPr lang="en-US" sz="1200" b="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418103400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eritheia</a:t>
            </a:r>
            <a:r>
              <a:rPr lang="en-US" dirty="0" smtClean="0"/>
              <a:t> means strife,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contentiousness, selfishness, or selfish ambition.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Aristotle used it to</a:t>
            </a:r>
            <a:r>
              <a:rPr lang="en-US" baseline="0" dirty="0" smtClean="0"/>
              <a:t> mean “</a:t>
            </a:r>
            <a:r>
              <a:rPr lang="en-US" sz="1200" dirty="0" smtClean="0"/>
              <a:t>a self-seeking pursuit </a:t>
            </a:r>
          </a:p>
          <a:p>
            <a:r>
              <a:rPr lang="en-US" sz="1200" dirty="0" smtClean="0"/>
              <a:t>of political office by unfair means”.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405771411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396554860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In Wellsprings of Wisdom, C.R. Gibson </a:t>
            </a:r>
          </a:p>
          <a:p>
            <a:r>
              <a:rPr lang="en-US" dirty="0" smtClean="0"/>
              <a:t>tells the story of:</a:t>
            </a:r>
          </a:p>
          <a:p>
            <a:endParaRPr lang="en-US" dirty="0" smtClean="0"/>
          </a:p>
          <a:p>
            <a:r>
              <a:rPr lang="en-US" dirty="0" smtClean="0"/>
              <a:t>Ralph L. Woods: An ambitious farmer, who was </a:t>
            </a:r>
          </a:p>
          <a:p>
            <a:r>
              <a:rPr lang="en-US" dirty="0" smtClean="0"/>
              <a:t>unhappy about the yield of his crops, when he </a:t>
            </a:r>
          </a:p>
          <a:p>
            <a:r>
              <a:rPr lang="en-US" dirty="0" smtClean="0"/>
              <a:t>heard of a highly recommended new seed corn. </a:t>
            </a:r>
          </a:p>
          <a:p>
            <a:endParaRPr lang="en-US" dirty="0" smtClean="0"/>
          </a:p>
          <a:p>
            <a:r>
              <a:rPr lang="en-US" dirty="0" smtClean="0"/>
              <a:t>He bought some and produced a crop that was </a:t>
            </a:r>
          </a:p>
          <a:p>
            <a:r>
              <a:rPr lang="en-US" dirty="0" smtClean="0"/>
              <a:t>so abundant his astonished neighbors asked </a:t>
            </a:r>
          </a:p>
          <a:p>
            <a:r>
              <a:rPr lang="en-US" dirty="0" smtClean="0"/>
              <a:t>him to sell them a portion of the new seed. </a:t>
            </a:r>
          </a:p>
          <a:p>
            <a:endParaRPr lang="en-US" dirty="0" smtClean="0"/>
          </a:p>
          <a:p>
            <a:r>
              <a:rPr lang="en-US" dirty="0" smtClean="0"/>
              <a:t>But the farmer, afraid that he would lose a </a:t>
            </a:r>
          </a:p>
          <a:p>
            <a:r>
              <a:rPr lang="en-US" dirty="0" smtClean="0"/>
              <a:t>profitable competitive advantage, refused.</a:t>
            </a:r>
          </a:p>
          <a:p>
            <a:endParaRPr lang="en-US" dirty="0" smtClean="0"/>
          </a:p>
          <a:p>
            <a:r>
              <a:rPr lang="en-US" dirty="0" smtClean="0"/>
              <a:t>The second year the new seed did not produce </a:t>
            </a:r>
          </a:p>
          <a:p>
            <a:r>
              <a:rPr lang="en-US" dirty="0" smtClean="0"/>
              <a:t>as good a crop, and when the third-year crop </a:t>
            </a:r>
          </a:p>
          <a:p>
            <a:r>
              <a:rPr lang="en-US" dirty="0" smtClean="0"/>
              <a:t>was still worse it dawned upon the farmer</a:t>
            </a:r>
          </a:p>
          <a:p>
            <a:r>
              <a:rPr lang="en-US" dirty="0" smtClean="0"/>
              <a:t>that his prize corn was being pollinated by the </a:t>
            </a:r>
          </a:p>
          <a:p>
            <a:r>
              <a:rPr lang="en-US" dirty="0" smtClean="0"/>
              <a:t>inferior grade of corn from his neighbors' fields. </a:t>
            </a:r>
          </a:p>
          <a:p>
            <a:endParaRPr lang="en-US" dirty="0" smtClean="0"/>
          </a:p>
          <a:p>
            <a:r>
              <a:rPr lang="en-US" dirty="0" smtClean="0"/>
              <a:t>[C.R. Gibson, </a:t>
            </a:r>
            <a:r>
              <a:rPr lang="en-US" u="sng" dirty="0" smtClean="0"/>
              <a:t>Wellsprings of Wisdom]</a:t>
            </a:r>
            <a:r>
              <a:rPr lang="en-US" dirty="0" smtClean="0"/>
              <a:t>.</a:t>
            </a:r>
          </a:p>
          <a:p>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372519357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2:8</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97865297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2:8</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97573207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Jews and Gentiles are treated alike in the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judgment.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have sinned and come short of the Glory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 There is none righteous, no, not 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only work which saves, is the work done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by Jesus on the cross.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30140272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25732228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thlipsis</a:t>
            </a:r>
            <a:r>
              <a:rPr lang="en-US" dirty="0" smtClean="0"/>
              <a:t> literally means “pressure”.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In the Bible, </a:t>
            </a:r>
            <a:r>
              <a:rPr lang="en-US" dirty="0" err="1" smtClean="0"/>
              <a:t>thlipsis</a:t>
            </a:r>
            <a:r>
              <a:rPr lang="en-US" baseline="0" dirty="0" smtClean="0"/>
              <a:t> is more commonly used </a:t>
            </a:r>
          </a:p>
          <a:p>
            <a:r>
              <a:rPr lang="en-US" baseline="0" dirty="0" smtClean="0"/>
              <a:t>metaphorically, in the </a:t>
            </a:r>
            <a:r>
              <a:rPr lang="en-US" sz="1200" dirty="0" smtClean="0"/>
              <a:t>sense of </a:t>
            </a:r>
            <a:r>
              <a:rPr lang="en-US" sz="1200" b="0" dirty="0" smtClean="0"/>
              <a:t>trouble that </a:t>
            </a:r>
          </a:p>
          <a:p>
            <a:r>
              <a:rPr lang="en-US" sz="1200" b="0" dirty="0" smtClean="0"/>
              <a:t>inflicts distress, </a:t>
            </a:r>
            <a:r>
              <a:rPr lang="en-US" sz="1200" b="0" i="1" dirty="0" smtClean="0"/>
              <a:t>oppression, affliction, </a:t>
            </a:r>
          </a:p>
          <a:p>
            <a:r>
              <a:rPr lang="en-US" sz="1200" b="0" i="1" dirty="0" smtClean="0"/>
              <a:t>tribulation.</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399293844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73514570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Somerset Maugham, the English writer, </a:t>
            </a:r>
          </a:p>
          <a:p>
            <a:r>
              <a:rPr lang="en-US" dirty="0" smtClean="0"/>
              <a:t>once wrote a story about a janitor at St Peter's </a:t>
            </a:r>
          </a:p>
          <a:p>
            <a:r>
              <a:rPr lang="en-US" dirty="0" smtClean="0"/>
              <a:t>Church in London. </a:t>
            </a:r>
          </a:p>
          <a:p>
            <a:endParaRPr lang="en-US" dirty="0" smtClean="0"/>
          </a:p>
          <a:p>
            <a:r>
              <a:rPr lang="en-US" dirty="0" smtClean="0"/>
              <a:t>One day a young vicar discovered that the </a:t>
            </a:r>
          </a:p>
          <a:p>
            <a:r>
              <a:rPr lang="en-US" dirty="0" smtClean="0"/>
              <a:t>janitor was illiterate and fired him. </a:t>
            </a:r>
          </a:p>
          <a:p>
            <a:endParaRPr lang="en-US" dirty="0" smtClean="0"/>
          </a:p>
          <a:p>
            <a:r>
              <a:rPr lang="en-US" dirty="0" smtClean="0"/>
              <a:t>Jobless, the man invested his meager savings in </a:t>
            </a:r>
          </a:p>
          <a:p>
            <a:r>
              <a:rPr lang="en-US" dirty="0" smtClean="0"/>
              <a:t>a tiny tobacco shop, where he prospered, </a:t>
            </a:r>
          </a:p>
          <a:p>
            <a:r>
              <a:rPr lang="en-US" dirty="0" smtClean="0"/>
              <a:t>bought another, expanded, and ended up with </a:t>
            </a:r>
          </a:p>
          <a:p>
            <a:r>
              <a:rPr lang="en-US" dirty="0" smtClean="0"/>
              <a:t>a chain of tobacco stores worth several hundred </a:t>
            </a:r>
          </a:p>
          <a:p>
            <a:r>
              <a:rPr lang="en-US" dirty="0" smtClean="0"/>
              <a:t>thousand dollars. </a:t>
            </a:r>
          </a:p>
          <a:p>
            <a:endParaRPr lang="en-US" dirty="0" smtClean="0"/>
          </a:p>
          <a:p>
            <a:r>
              <a:rPr lang="en-US" dirty="0" smtClean="0"/>
              <a:t>One day the man's banker said, "You've done </a:t>
            </a:r>
          </a:p>
          <a:p>
            <a:r>
              <a:rPr lang="en-US" dirty="0" smtClean="0"/>
              <a:t>well for an illiterate, but where would you be if </a:t>
            </a:r>
          </a:p>
          <a:p>
            <a:r>
              <a:rPr lang="en-US" dirty="0" smtClean="0"/>
              <a:t>you could read and write?" </a:t>
            </a:r>
          </a:p>
          <a:p>
            <a:endParaRPr lang="en-US" dirty="0" smtClean="0"/>
          </a:p>
          <a:p>
            <a:r>
              <a:rPr lang="en-US" dirty="0" smtClean="0"/>
              <a:t>"Well," replied the man, "I'd be janitor of St. </a:t>
            </a:r>
          </a:p>
          <a:p>
            <a:r>
              <a:rPr lang="en-US" dirty="0" smtClean="0"/>
              <a:t>Peter's Church in Neville Square." </a:t>
            </a:r>
          </a:p>
          <a:p>
            <a:endParaRPr lang="en-US" i="1" dirty="0" smtClean="0"/>
          </a:p>
          <a:p>
            <a:r>
              <a:rPr lang="en-US" i="0" dirty="0" smtClean="0"/>
              <a:t>[</a:t>
            </a:r>
            <a:r>
              <a:rPr lang="en-US" i="1" dirty="0" smtClean="0"/>
              <a:t>Bits and Pieces</a:t>
            </a:r>
            <a:r>
              <a:rPr lang="en-US" dirty="0" smtClean="0"/>
              <a:t>, June 24, 1993, p. 23].</a:t>
            </a:r>
          </a:p>
          <a:p>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97204767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stenochoria</a:t>
            </a:r>
            <a:r>
              <a:rPr lang="en-US" dirty="0" smtClean="0"/>
              <a:t> refers to </a:t>
            </a:r>
            <a:r>
              <a:rPr lang="en-US" sz="1200" b="0" dirty="0" smtClean="0"/>
              <a:t>a set of </a:t>
            </a:r>
          </a:p>
          <a:p>
            <a:r>
              <a:rPr lang="en-US" sz="1200" b="0" dirty="0" smtClean="0"/>
              <a:t>stressful circumstances, </a:t>
            </a:r>
            <a:r>
              <a:rPr lang="en-US" sz="1200" b="0" i="1" dirty="0" smtClean="0"/>
              <a:t>distress, difficulty, </a:t>
            </a:r>
          </a:p>
          <a:p>
            <a:r>
              <a:rPr lang="en-US" sz="1200" b="0" i="1" dirty="0" smtClean="0"/>
              <a:t>anguish, trouble.</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133699506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17541298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aseline="30000" dirty="0" smtClean="0"/>
              <a:t>35</a:t>
            </a:r>
            <a:r>
              <a:rPr lang="en-US" sz="1200" baseline="0" dirty="0" smtClean="0"/>
              <a:t> Who shall separate us from the love of Christ? </a:t>
            </a:r>
          </a:p>
          <a:p>
            <a:pPr rtl="0"/>
            <a:r>
              <a:rPr lang="en-US" sz="1200" baseline="0" dirty="0" smtClean="0"/>
              <a:t>Shall trouble or hardship or persecution or </a:t>
            </a:r>
          </a:p>
          <a:p>
            <a:pPr rtl="0"/>
            <a:r>
              <a:rPr lang="en-US" sz="1200" baseline="0" dirty="0" smtClean="0"/>
              <a:t>famine or nakedness or danger or sword? </a:t>
            </a:r>
          </a:p>
          <a:p>
            <a:pPr rtl="0"/>
            <a:endParaRPr lang="en-US" sz="1200" baseline="0" dirty="0" smtClean="0"/>
          </a:p>
          <a:p>
            <a:pPr rtl="0"/>
            <a:r>
              <a:rPr lang="en-US" sz="1200" baseline="30000" dirty="0" smtClean="0"/>
              <a:t>36</a:t>
            </a:r>
            <a:r>
              <a:rPr lang="en-US" sz="1200" baseline="0" dirty="0" smtClean="0"/>
              <a:t> As it is written: “For your sake we face death</a:t>
            </a:r>
          </a:p>
          <a:p>
            <a:pPr rtl="0"/>
            <a:r>
              <a:rPr lang="en-US" sz="1200" baseline="0" dirty="0" smtClean="0"/>
              <a:t> all day long; we are considered as sheep to be </a:t>
            </a:r>
          </a:p>
          <a:p>
            <a:pPr rtl="0"/>
            <a:r>
              <a:rPr lang="en-US" sz="1200" baseline="0" dirty="0" smtClean="0"/>
              <a:t>slaughtered.”</a:t>
            </a:r>
          </a:p>
          <a:p>
            <a:pPr rtl="0"/>
            <a:endParaRPr lang="en-US" sz="1200" baseline="0" dirty="0" smtClean="0"/>
          </a:p>
          <a:p>
            <a:pPr rtl="0"/>
            <a:r>
              <a:rPr lang="en-US" sz="1200" baseline="30000" dirty="0" smtClean="0"/>
              <a:t>37</a:t>
            </a:r>
            <a:r>
              <a:rPr lang="en-US" sz="1200" baseline="0" dirty="0" smtClean="0"/>
              <a:t> No, in all these things we are more than </a:t>
            </a:r>
          </a:p>
          <a:p>
            <a:pPr rtl="0"/>
            <a:r>
              <a:rPr lang="en-US" sz="1200" baseline="0" dirty="0" smtClean="0"/>
              <a:t>conquerors through him who loved us.</a:t>
            </a:r>
          </a:p>
          <a:p>
            <a:pPr rtl="0"/>
            <a:r>
              <a:rPr lang="en-US" sz="1200" baseline="0" dirty="0" smtClean="0"/>
              <a:t> </a:t>
            </a:r>
          </a:p>
          <a:p>
            <a:pPr rtl="0"/>
            <a:r>
              <a:rPr lang="en-US" sz="1200" baseline="30000" dirty="0" smtClean="0"/>
              <a:t>38</a:t>
            </a:r>
            <a:r>
              <a:rPr lang="en-US" sz="1200" baseline="0" dirty="0" smtClean="0"/>
              <a:t> For I am convinced that neither death nor </a:t>
            </a:r>
          </a:p>
          <a:p>
            <a:pPr rtl="0"/>
            <a:r>
              <a:rPr lang="en-US" sz="1200" baseline="0" dirty="0" smtClean="0"/>
              <a:t>life, neither angels nor demons, neither the </a:t>
            </a:r>
          </a:p>
          <a:p>
            <a:pPr rtl="0"/>
            <a:r>
              <a:rPr lang="en-US" sz="1200" baseline="0" dirty="0" smtClean="0"/>
              <a:t>present nor the future, nor any powers, </a:t>
            </a:r>
          </a:p>
          <a:p>
            <a:pPr rtl="0"/>
            <a:endParaRPr lang="en-US" sz="1200" baseline="0" dirty="0" smtClean="0"/>
          </a:p>
          <a:p>
            <a:pPr rtl="0"/>
            <a:r>
              <a:rPr lang="en-US" sz="1200" baseline="30000" dirty="0" smtClean="0"/>
              <a:t>39</a:t>
            </a:r>
            <a:r>
              <a:rPr lang="en-US" sz="1200" baseline="0" dirty="0" smtClean="0"/>
              <a:t> neither height nor depth, nor anything else </a:t>
            </a:r>
          </a:p>
          <a:p>
            <a:pPr rtl="0"/>
            <a:r>
              <a:rPr lang="en-US" sz="1200" baseline="0" dirty="0" smtClean="0"/>
              <a:t>in all creation, will be able to separate us from </a:t>
            </a:r>
          </a:p>
          <a:p>
            <a:pPr rtl="0"/>
            <a:r>
              <a:rPr lang="en-US" sz="1200" baseline="0" dirty="0" smtClean="0"/>
              <a:t>the love of God that is in Christ Jesus our Lord.</a:t>
            </a:r>
          </a:p>
          <a:p>
            <a:pPr rtl="0"/>
            <a:endParaRPr lang="en-US" sz="1200" baseline="0" dirty="0" smtClean="0"/>
          </a:p>
          <a:p>
            <a:pPr rtl="0"/>
            <a:r>
              <a:rPr lang="en-US" sz="1200" b="1" baseline="0" dirty="0" err="1" smtClean="0"/>
              <a:t>ILLUS</a:t>
            </a:r>
            <a:r>
              <a:rPr lang="en-US" sz="1200" b="1" baseline="0" dirty="0" smtClean="0"/>
              <a:t>:</a:t>
            </a:r>
            <a:r>
              <a:rPr lang="en-US" sz="1200" baseline="0" dirty="0" smtClean="0"/>
              <a:t> </a:t>
            </a:r>
            <a:r>
              <a:rPr lang="en-US" sz="1200" dirty="0" smtClean="0"/>
              <a:t>Samuel and Susanna Wesley were </a:t>
            </a:r>
          </a:p>
          <a:p>
            <a:pPr rtl="0"/>
            <a:r>
              <a:rPr lang="en-US" sz="1200" dirty="0" smtClean="0"/>
              <a:t>dedicated Christians. Samuel was a rector and </a:t>
            </a:r>
          </a:p>
          <a:p>
            <a:pPr rtl="0"/>
            <a:r>
              <a:rPr lang="en-US" sz="1200" dirty="0" smtClean="0"/>
              <a:t>his wife was a daughter of the manse. </a:t>
            </a:r>
          </a:p>
          <a:p>
            <a:pPr rtl="0"/>
            <a:endParaRPr lang="en-US" sz="1200" dirty="0" smtClean="0"/>
          </a:p>
          <a:p>
            <a:pPr rtl="0"/>
            <a:r>
              <a:rPr lang="en-US" sz="1200" dirty="0" smtClean="0"/>
              <a:t>Altogether they had nineteen children. John was </a:t>
            </a:r>
          </a:p>
          <a:p>
            <a:pPr rtl="0"/>
            <a:r>
              <a:rPr lang="en-US" sz="1200" dirty="0" smtClean="0"/>
              <a:t>the fifteenth child and Charles, the eighteenth. </a:t>
            </a:r>
          </a:p>
          <a:p>
            <a:pPr rtl="0"/>
            <a:r>
              <a:rPr lang="en-US" sz="1200" dirty="0" smtClean="0"/>
              <a:t>Eleven of their children died; eight lived. Think </a:t>
            </a:r>
          </a:p>
          <a:p>
            <a:pPr rtl="0"/>
            <a:r>
              <a:rPr lang="en-US" sz="1200" dirty="0" smtClean="0"/>
              <a:t>of their heartaches!</a:t>
            </a:r>
          </a:p>
          <a:p>
            <a:pPr rtl="0"/>
            <a:endParaRPr lang="en-US" sz="1200" dirty="0" smtClean="0"/>
          </a:p>
          <a:p>
            <a:pPr rtl="0"/>
            <a:r>
              <a:rPr lang="en-US" sz="1200" dirty="0" smtClean="0"/>
              <a:t>There were precious few conveniences in those </a:t>
            </a:r>
          </a:p>
          <a:p>
            <a:pPr rtl="0"/>
            <a:r>
              <a:rPr lang="en-US" sz="1200" dirty="0" smtClean="0"/>
              <a:t>days: no automatic washers; no electric </a:t>
            </a:r>
          </a:p>
          <a:p>
            <a:pPr rtl="0"/>
            <a:r>
              <a:rPr lang="en-US" sz="1200" dirty="0" smtClean="0"/>
              <a:t>refrigerators; no running water in the home; no</a:t>
            </a:r>
          </a:p>
          <a:p>
            <a:pPr rtl="0"/>
            <a:r>
              <a:rPr lang="en-US" sz="1200" dirty="0" smtClean="0"/>
              <a:t> telephone; no radio; no quick means of </a:t>
            </a:r>
          </a:p>
          <a:p>
            <a:pPr rtl="0"/>
            <a:r>
              <a:rPr lang="en-US" sz="1200" dirty="0" smtClean="0"/>
              <a:t>communication or travel. </a:t>
            </a:r>
          </a:p>
          <a:p>
            <a:pPr rtl="0"/>
            <a:endParaRPr lang="en-US" sz="1200" dirty="0" smtClean="0"/>
          </a:p>
          <a:p>
            <a:pPr rtl="0"/>
            <a:r>
              <a:rPr lang="en-US" sz="1200" dirty="0" smtClean="0"/>
              <a:t>Yet we read that Susanna Wesley expected each</a:t>
            </a:r>
          </a:p>
          <a:p>
            <a:pPr rtl="0"/>
            <a:r>
              <a:rPr lang="en-US" sz="1200" dirty="0" smtClean="0"/>
              <a:t> child to know the alphabet by the time he/she </a:t>
            </a:r>
          </a:p>
          <a:p>
            <a:pPr rtl="0"/>
            <a:r>
              <a:rPr lang="en-US" sz="1200" dirty="0" smtClean="0"/>
              <a:t>was five years old. At six, he/she started to </a:t>
            </a:r>
          </a:p>
          <a:p>
            <a:pPr rtl="0"/>
            <a:r>
              <a:rPr lang="en-US" sz="1200" dirty="0" smtClean="0"/>
              <a:t>school in their big living room. Susanna taught </a:t>
            </a:r>
          </a:p>
          <a:p>
            <a:pPr rtl="0"/>
            <a:r>
              <a:rPr lang="en-US" sz="1200" dirty="0" smtClean="0"/>
              <a:t>her children six hours a day—from nine to </a:t>
            </a:r>
          </a:p>
          <a:p>
            <a:pPr rtl="0"/>
            <a:r>
              <a:rPr lang="en-US" sz="1200" dirty="0" smtClean="0"/>
              <a:t>twelve and from two to five.</a:t>
            </a:r>
          </a:p>
          <a:p>
            <a:pPr rtl="0"/>
            <a:endParaRPr lang="en-US" sz="1200" dirty="0" smtClean="0"/>
          </a:p>
          <a:p>
            <a:pPr rtl="0"/>
            <a:r>
              <a:rPr lang="en-US" sz="1200" dirty="0" smtClean="0"/>
              <a:t> Later, of course, they went to various formal </a:t>
            </a:r>
          </a:p>
          <a:p>
            <a:pPr rtl="0"/>
            <a:r>
              <a:rPr lang="en-US" sz="1200" dirty="0" smtClean="0"/>
              <a:t>schools, including Oxford.</a:t>
            </a:r>
          </a:p>
          <a:p>
            <a:pPr rtl="0"/>
            <a:endParaRPr lang="en-US" sz="1200" dirty="0" smtClean="0"/>
          </a:p>
          <a:p>
            <a:pPr rtl="0"/>
            <a:r>
              <a:rPr lang="en-US" sz="1200" dirty="0" smtClean="0"/>
              <a:t>Furthermore, she gave one hour a day each </a:t>
            </a:r>
          </a:p>
          <a:p>
            <a:pPr rtl="0"/>
            <a:r>
              <a:rPr lang="en-US" sz="1200" dirty="0" smtClean="0"/>
              <a:t>week to each child’s spiritual development. It </a:t>
            </a:r>
          </a:p>
          <a:p>
            <a:pPr rtl="0"/>
            <a:r>
              <a:rPr lang="en-US" sz="1200" dirty="0" smtClean="0"/>
              <a:t>made such a profound impression on her </a:t>
            </a:r>
          </a:p>
          <a:p>
            <a:pPr rtl="0"/>
            <a:r>
              <a:rPr lang="en-US" sz="1200" dirty="0" smtClean="0"/>
              <a:t>children that later, in times of distress, her sons </a:t>
            </a:r>
          </a:p>
          <a:p>
            <a:pPr rtl="0"/>
            <a:r>
              <a:rPr lang="en-US" sz="1200" dirty="0" smtClean="0"/>
              <a:t>declared that they wished they might have the </a:t>
            </a:r>
          </a:p>
          <a:p>
            <a:pPr rtl="0"/>
            <a:r>
              <a:rPr lang="en-US" sz="1200" dirty="0" smtClean="0"/>
              <a:t>privilege of counseling with their mother again.</a:t>
            </a:r>
            <a:r>
              <a:rPr lang="en-US" dirty="0" smtClean="0"/>
              <a:t> </a:t>
            </a:r>
          </a:p>
          <a:p>
            <a:pPr rtl="0"/>
            <a:endParaRPr lang="en-US" dirty="0" smtClean="0"/>
          </a:p>
          <a:p>
            <a:pPr rtl="0"/>
            <a:r>
              <a:rPr lang="en-US" dirty="0" smtClean="0"/>
              <a:t>[Jones, G. C. (1986). 1000 illustrations for </a:t>
            </a:r>
          </a:p>
          <a:p>
            <a:pPr rtl="0"/>
            <a:r>
              <a:rPr lang="en-US" dirty="0" smtClean="0"/>
              <a:t>preaching and teaching (p. 41). Nashville, </a:t>
            </a:r>
          </a:p>
          <a:p>
            <a:pPr rtl="0"/>
            <a:r>
              <a:rPr lang="en-US" dirty="0" smtClean="0"/>
              <a:t>TN: </a:t>
            </a:r>
            <a:r>
              <a:rPr lang="en-US" dirty="0" err="1" smtClean="0"/>
              <a:t>Broadman</a:t>
            </a:r>
            <a:r>
              <a:rPr lang="en-US" dirty="0" smtClean="0"/>
              <a:t> &amp; Holman Publishers].</a:t>
            </a:r>
          </a:p>
          <a:p>
            <a:pPr rtl="0"/>
            <a:endParaRPr lang="en-US" baseline="0"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378415691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2:9</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85031469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2:9</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35196772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there were anyone in this group, it wouldn’t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matter whether they were Jew or Gentile: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they’d all be honored for being perfect.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385382853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a:t>
            </a:r>
            <a:r>
              <a:rPr lang="en-US" dirty="0" err="1" smtClean="0"/>
              <a:t>doxa</a:t>
            </a:r>
            <a:r>
              <a:rPr lang="en-US" dirty="0" smtClean="0"/>
              <a:t> means </a:t>
            </a:r>
            <a:r>
              <a:rPr lang="en-US" b="0" dirty="0" smtClean="0"/>
              <a:t>t</a:t>
            </a:r>
            <a:r>
              <a:rPr lang="en-US" sz="1200" b="0" kern="1200" dirty="0" smtClean="0">
                <a:solidFill>
                  <a:schemeClr val="tx1"/>
                </a:solidFill>
                <a:latin typeface="+mn-lt"/>
                <a:ea typeface="+mn-ea"/>
                <a:cs typeface="+mn-cs"/>
              </a:rPr>
              <a:t>he </a:t>
            </a:r>
          </a:p>
          <a:p>
            <a:r>
              <a:rPr lang="en-US" sz="1200" b="0" kern="1200" dirty="0" smtClean="0">
                <a:solidFill>
                  <a:schemeClr val="tx1"/>
                </a:solidFill>
                <a:latin typeface="+mn-lt"/>
                <a:ea typeface="+mn-ea"/>
                <a:cs typeface="+mn-cs"/>
              </a:rPr>
              <a:t>condition of being bright or shining, </a:t>
            </a:r>
            <a:r>
              <a:rPr lang="en-US" sz="1200" b="0" i="1" kern="1200" dirty="0" smtClean="0">
                <a:solidFill>
                  <a:schemeClr val="tx1"/>
                </a:solidFill>
                <a:latin typeface="+mn-lt"/>
                <a:ea typeface="+mn-ea"/>
                <a:cs typeface="+mn-cs"/>
              </a:rPr>
              <a:t>brightness, </a:t>
            </a:r>
          </a:p>
          <a:p>
            <a:r>
              <a:rPr lang="en-US" sz="1200" b="0" i="1" kern="1200" dirty="0" smtClean="0">
                <a:solidFill>
                  <a:schemeClr val="tx1"/>
                </a:solidFill>
                <a:latin typeface="+mn-lt"/>
                <a:ea typeface="+mn-ea"/>
                <a:cs typeface="+mn-cs"/>
              </a:rPr>
              <a:t>splendor, radiance.</a:t>
            </a:r>
          </a:p>
          <a:p>
            <a:endParaRPr lang="en-US" sz="1200" b="0" i="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2892332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People habitually</a:t>
            </a:r>
            <a:r>
              <a:rPr lang="en-US" baseline="0" dirty="0" smtClean="0"/>
              <a:t> deny their bad behavior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try to excuse it, even to the point of deceiving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themselves.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a 1936 speech to the Reichstag, Adolf Hitler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said, “</a:t>
            </a:r>
            <a:r>
              <a:rPr lang="en-US" dirty="0" smtClean="0"/>
              <a:t>I believe today that I am acting in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sense of the Almighty Creator. By warding off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Jews I am fighting for the Lord’s work”.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a:t>
            </a:r>
            <a:r>
              <a:rPr lang="en-US" dirty="0" err="1" smtClean="0"/>
              <a:t>scienceblogs.com</a:t>
            </a:r>
            <a:r>
              <a:rPr lang="en-US" dirty="0" smtClean="0"/>
              <a:t>/</a:t>
            </a:r>
            <a:r>
              <a:rPr lang="en-US" dirty="0" err="1" smtClean="0"/>
              <a:t>pharyngula</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2006/08/23/list-of-</a:t>
            </a:r>
            <a:r>
              <a:rPr lang="en-US" dirty="0" err="1" smtClean="0"/>
              <a:t>hitler</a:t>
            </a:r>
            <a:r>
              <a:rPr lang="en-US" dirty="0" smtClean="0"/>
              <a:t>-quotes-he-was-q/].</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Dale </a:t>
            </a:r>
            <a:r>
              <a:rPr lang="en-US" dirty="0" err="1" smtClean="0"/>
              <a:t>Carneigie</a:t>
            </a:r>
            <a:r>
              <a:rPr lang="en-US" dirty="0" smtClean="0"/>
              <a:t> reports that the gangster</a:t>
            </a:r>
            <a:r>
              <a:rPr lang="en-US" baseline="0" dirty="0" smtClean="0"/>
              <a:t> </a:t>
            </a:r>
            <a:r>
              <a:rPr lang="en-US" dirty="0" smtClean="0"/>
              <a:t>Al </a:t>
            </a:r>
          </a:p>
          <a:p>
            <a:r>
              <a:rPr lang="en-US" dirty="0" smtClean="0"/>
              <a:t>Capone said of himself, “</a:t>
            </a:r>
            <a:r>
              <a:rPr lang="en-US" sz="1200" dirty="0" smtClean="0"/>
              <a:t>I have spent the best </a:t>
            </a:r>
          </a:p>
          <a:p>
            <a:r>
              <a:rPr lang="en-US" sz="1200" dirty="0" smtClean="0"/>
              <a:t>years of my life giving people the lighter </a:t>
            </a:r>
          </a:p>
          <a:p>
            <a:r>
              <a:rPr lang="en-US" sz="1200" dirty="0" smtClean="0"/>
              <a:t>pleasures, helping them to have a good time, </a:t>
            </a:r>
          </a:p>
          <a:p>
            <a:r>
              <a:rPr lang="en-US" sz="1200" dirty="0" smtClean="0"/>
              <a:t>and all I get is abuse, the existence of a hunted </a:t>
            </a:r>
          </a:p>
          <a:p>
            <a:r>
              <a:rPr lang="en-US" sz="1200" dirty="0" smtClean="0"/>
              <a:t>man”. [</a:t>
            </a:r>
            <a:r>
              <a:rPr lang="en-US" sz="1200" dirty="0" err="1" smtClean="0"/>
              <a:t>Boice</a:t>
            </a:r>
            <a:r>
              <a:rPr lang="en-US" sz="1200" dirty="0" smtClean="0"/>
              <a:t>].</a:t>
            </a:r>
          </a:p>
          <a:p>
            <a:endParaRPr lang="en-US" sz="1200" dirty="0" smtClean="0"/>
          </a:p>
          <a:p>
            <a:r>
              <a:rPr lang="en-US" sz="1200" dirty="0" smtClean="0"/>
              <a:t>In the first chapter of Romans, Paul showed us </a:t>
            </a:r>
          </a:p>
          <a:p>
            <a:r>
              <a:rPr lang="en-US" sz="1200" dirty="0" smtClean="0"/>
              <a:t>that the entire “</a:t>
            </a:r>
            <a:r>
              <a:rPr lang="en-US" sz="1200" b="0" dirty="0" smtClean="0"/>
              <a:t>human race has turned away </a:t>
            </a:r>
          </a:p>
          <a:p>
            <a:r>
              <a:rPr lang="en-US" sz="1200" b="0" dirty="0" smtClean="0"/>
              <a:t>from God in order to pursue its own way and t</a:t>
            </a:r>
          </a:p>
          <a:p>
            <a:r>
              <a:rPr lang="en-US" sz="1200" b="0" dirty="0" smtClean="0"/>
              <a:t>hat the horrible things we do and see about us </a:t>
            </a:r>
          </a:p>
          <a:p>
            <a:r>
              <a:rPr lang="en-US" sz="1200" b="0" dirty="0" smtClean="0"/>
              <a:t>are the result. [</a:t>
            </a:r>
            <a:r>
              <a:rPr lang="en-US" sz="1200" b="0" dirty="0" err="1" smtClean="0"/>
              <a:t>Boice</a:t>
            </a:r>
            <a:r>
              <a:rPr lang="en-US" sz="1200" b="0" dirty="0" smtClean="0"/>
              <a:t>].</a:t>
            </a:r>
          </a:p>
          <a:p>
            <a:endParaRPr lang="en-US" sz="1200" b="0" dirty="0" smtClean="0"/>
          </a:p>
          <a:p>
            <a:r>
              <a:rPr lang="en-US" sz="1200" b="0" dirty="0" smtClean="0"/>
              <a:t>Everybody is guilty of this. Later on, in Romans </a:t>
            </a:r>
          </a:p>
          <a:p>
            <a:r>
              <a:rPr lang="en-US" sz="1200" b="0" dirty="0" smtClean="0"/>
              <a:t>3:10-12, Paul is going to conclude:</a:t>
            </a:r>
          </a:p>
          <a:p>
            <a:endParaRPr lang="en-US" sz="1200" baseline="30000" dirty="0" smtClean="0"/>
          </a:p>
          <a:p>
            <a:r>
              <a:rPr lang="en-US" sz="1200" baseline="30000" dirty="0" smtClean="0"/>
              <a:t>10 </a:t>
            </a:r>
            <a:r>
              <a:rPr lang="en-US" sz="1200" baseline="0" dirty="0" smtClean="0"/>
              <a:t>As it is written:</a:t>
            </a:r>
            <a:r>
              <a:rPr lang="en-US" sz="1200" baseline="30000" dirty="0" smtClean="0"/>
              <a:t> </a:t>
            </a:r>
            <a:r>
              <a:rPr lang="en-US" sz="1200" dirty="0" smtClean="0"/>
              <a:t>“There is no one righteous, </a:t>
            </a:r>
          </a:p>
          <a:p>
            <a:r>
              <a:rPr lang="en-US" sz="1200" dirty="0" smtClean="0"/>
              <a:t>not even one; </a:t>
            </a:r>
            <a:r>
              <a:rPr lang="en-US" sz="1200" baseline="30000" dirty="0" smtClean="0"/>
              <a:t>11 </a:t>
            </a:r>
            <a:r>
              <a:rPr lang="en-US" sz="1200" baseline="0" dirty="0" smtClean="0"/>
              <a:t>there is no one who </a:t>
            </a:r>
          </a:p>
          <a:p>
            <a:r>
              <a:rPr lang="en-US" sz="1200" baseline="0" dirty="0" smtClean="0"/>
              <a:t>understands,</a:t>
            </a:r>
            <a:r>
              <a:rPr lang="en-US" sz="1200" baseline="30000" dirty="0" smtClean="0"/>
              <a:t> </a:t>
            </a:r>
            <a:r>
              <a:rPr lang="en-US" sz="1200" dirty="0" smtClean="0"/>
              <a:t>no one who seeks God. </a:t>
            </a:r>
            <a:r>
              <a:rPr lang="en-US" sz="1200" baseline="30000" dirty="0" smtClean="0"/>
              <a:t>12 </a:t>
            </a:r>
            <a:r>
              <a:rPr lang="en-US" sz="1200" baseline="0" dirty="0" smtClean="0"/>
              <a:t>All have </a:t>
            </a:r>
          </a:p>
          <a:p>
            <a:r>
              <a:rPr lang="en-US" sz="1200" baseline="0" dirty="0" smtClean="0"/>
              <a:t>turned away, </a:t>
            </a:r>
            <a:r>
              <a:rPr lang="en-US" sz="1200" dirty="0" smtClean="0"/>
              <a:t>they have together become </a:t>
            </a:r>
          </a:p>
          <a:p>
            <a:r>
              <a:rPr lang="en-US" sz="1200" dirty="0" smtClean="0"/>
              <a:t>worthless; there is no one who does good, </a:t>
            </a:r>
          </a:p>
          <a:p>
            <a:r>
              <a:rPr lang="en-US" sz="1200" dirty="0" smtClean="0"/>
              <a:t>not even one.”</a:t>
            </a:r>
          </a:p>
          <a:p>
            <a:endParaRPr lang="en-US" sz="1200" dirty="0" smtClean="0"/>
          </a:p>
          <a:p>
            <a:r>
              <a:rPr lang="en-US" sz="1200" dirty="0" smtClean="0"/>
              <a:t>Nobody wants to admit that. So, instead, we </a:t>
            </a:r>
          </a:p>
          <a:p>
            <a:r>
              <a:rPr lang="en-US" sz="1200" dirty="0" smtClean="0"/>
              <a:t>deny it. We make excuses. Other people may </a:t>
            </a:r>
          </a:p>
          <a:p>
            <a:r>
              <a:rPr lang="en-US" sz="1200" dirty="0" smtClean="0"/>
              <a:t>do such things, but certainly not me.</a:t>
            </a:r>
          </a:p>
          <a:p>
            <a:endParaRPr lang="en-US" sz="1200" dirty="0" smtClean="0"/>
          </a:p>
          <a:p>
            <a:r>
              <a:rPr lang="en-US" sz="1200" dirty="0" smtClean="0"/>
              <a:t>Among theologians, there is some disagreement </a:t>
            </a:r>
          </a:p>
          <a:p>
            <a:r>
              <a:rPr lang="en-US" sz="1200" dirty="0" smtClean="0"/>
              <a:t>about to whom our passage this morning is </a:t>
            </a:r>
          </a:p>
          <a:p>
            <a:r>
              <a:rPr lang="en-US" sz="1200" dirty="0" smtClean="0"/>
              <a:t>directed. Some say it is specifically to the Jews. </a:t>
            </a:r>
          </a:p>
          <a:p>
            <a:r>
              <a:rPr lang="en-US" sz="1200" dirty="0" smtClean="0"/>
              <a:t>Others say it is to all moral and upright people.</a:t>
            </a:r>
          </a:p>
          <a:p>
            <a:endParaRPr lang="en-US" sz="1200" dirty="0" smtClean="0"/>
          </a:p>
          <a:p>
            <a:r>
              <a:rPr lang="en-US" sz="1200" dirty="0" smtClean="0"/>
              <a:t>Those who understand it as being addressed </a:t>
            </a:r>
          </a:p>
          <a:p>
            <a:r>
              <a:rPr lang="en-US" sz="1200" dirty="0" smtClean="0"/>
              <a:t>specifically to the Jews, see Romans addressed </a:t>
            </a:r>
          </a:p>
          <a:p>
            <a:r>
              <a:rPr lang="en-US" sz="1200" dirty="0" smtClean="0"/>
              <a:t>to Gentiles in Chapter 1, and to Jews in all of </a:t>
            </a:r>
          </a:p>
          <a:p>
            <a:r>
              <a:rPr lang="en-US" sz="1200" dirty="0" smtClean="0"/>
              <a:t>Chapter 2.</a:t>
            </a:r>
          </a:p>
          <a:p>
            <a:endParaRPr lang="en-US" sz="1200" dirty="0" smtClean="0"/>
          </a:p>
          <a:p>
            <a:r>
              <a:rPr lang="en-US" sz="1200" dirty="0" smtClean="0"/>
              <a:t>Those who understand it as being addressed to </a:t>
            </a:r>
          </a:p>
          <a:p>
            <a:r>
              <a:rPr lang="en-US" sz="1200" dirty="0" smtClean="0"/>
              <a:t>all </a:t>
            </a:r>
            <a:r>
              <a:rPr lang="en-US" sz="1200" dirty="0" smtClean="0"/>
              <a:t>moral and upright people</a:t>
            </a:r>
            <a:r>
              <a:rPr lang="en-US" sz="1200" dirty="0" smtClean="0"/>
              <a:t>, see Romans </a:t>
            </a:r>
          </a:p>
          <a:p>
            <a:r>
              <a:rPr lang="en-US" sz="1200" dirty="0" smtClean="0"/>
              <a:t>addressed to pagans</a:t>
            </a:r>
            <a:r>
              <a:rPr lang="en-US" sz="1200" baseline="0" dirty="0" smtClean="0"/>
              <a:t> in Chapter 1, to moral or </a:t>
            </a:r>
          </a:p>
          <a:p>
            <a:r>
              <a:rPr lang="en-US" sz="1200" baseline="0" dirty="0" smtClean="0"/>
              <a:t>virtuous people in 2:1-16, and to religious </a:t>
            </a:r>
          </a:p>
          <a:p>
            <a:r>
              <a:rPr lang="en-US" sz="1200" baseline="0" dirty="0" smtClean="0"/>
              <a:t>people, including Jews, in 2:17-29.</a:t>
            </a:r>
          </a:p>
          <a:p>
            <a:endParaRPr lang="en-US" sz="1200" baseline="0" dirty="0" smtClean="0"/>
          </a:p>
          <a:p>
            <a:r>
              <a:rPr lang="en-US" sz="1200" baseline="0" dirty="0" smtClean="0"/>
              <a:t>Although a majority of theologians today favor </a:t>
            </a:r>
          </a:p>
          <a:p>
            <a:r>
              <a:rPr lang="en-US" sz="1200" baseline="0" dirty="0" smtClean="0"/>
              <a:t>the first view, I find the second more convincing. </a:t>
            </a:r>
          </a:p>
          <a:p>
            <a:r>
              <a:rPr lang="en-US" sz="1200" baseline="0" dirty="0" smtClean="0"/>
              <a:t>Along with James </a:t>
            </a:r>
            <a:r>
              <a:rPr lang="en-US" sz="1200" baseline="0" dirty="0" err="1" smtClean="0"/>
              <a:t>Boice</a:t>
            </a:r>
            <a:r>
              <a:rPr lang="en-US" sz="1200" baseline="0" dirty="0" smtClean="0"/>
              <a:t>, the late pastor of the </a:t>
            </a:r>
          </a:p>
          <a:p>
            <a:r>
              <a:rPr lang="en-US" sz="1200" baseline="0" dirty="0" smtClean="0"/>
              <a:t>Tenth Presbyterian Church in Philadelphia, </a:t>
            </a:r>
          </a:p>
          <a:p>
            <a:r>
              <a:rPr lang="en-US" sz="1200" baseline="0" dirty="0" smtClean="0"/>
              <a:t>“</a:t>
            </a:r>
            <a:r>
              <a:rPr lang="en-US" sz="1200" kern="1200" dirty="0" smtClean="0">
                <a:solidFill>
                  <a:schemeClr val="tx1"/>
                </a:solidFill>
                <a:latin typeface="+mn-lt"/>
                <a:ea typeface="+mn-ea"/>
                <a:cs typeface="+mn-cs"/>
              </a:rPr>
              <a:t>I think Paul first introduces those, both Jew </a:t>
            </a:r>
          </a:p>
          <a:p>
            <a:r>
              <a:rPr lang="en-US" sz="1200" kern="1200" dirty="0" smtClean="0">
                <a:solidFill>
                  <a:schemeClr val="tx1"/>
                </a:solidFill>
                <a:latin typeface="+mn-lt"/>
                <a:ea typeface="+mn-ea"/>
                <a:cs typeface="+mn-cs"/>
              </a:rPr>
              <a:t>and Gentile, who consider themselves above </a:t>
            </a:r>
          </a:p>
          <a:p>
            <a:r>
              <a:rPr lang="en-US" sz="1200" kern="1200" dirty="0" smtClean="0">
                <a:solidFill>
                  <a:schemeClr val="tx1"/>
                </a:solidFill>
                <a:latin typeface="+mn-lt"/>
                <a:ea typeface="+mn-ea"/>
                <a:cs typeface="+mn-cs"/>
              </a:rPr>
              <a:t>others, and then, midway through the chapter, </a:t>
            </a:r>
          </a:p>
          <a:p>
            <a:r>
              <a:rPr lang="en-US" sz="1200" kern="1200" dirty="0" smtClean="0">
                <a:solidFill>
                  <a:schemeClr val="tx1"/>
                </a:solidFill>
                <a:latin typeface="+mn-lt"/>
                <a:ea typeface="+mn-ea"/>
                <a:cs typeface="+mn-cs"/>
              </a:rPr>
              <a:t>those, in this case Jews particularly, who rely </a:t>
            </a:r>
          </a:p>
          <a:p>
            <a:r>
              <a:rPr lang="en-US" sz="1200" kern="1200" dirty="0" smtClean="0">
                <a:solidFill>
                  <a:schemeClr val="tx1"/>
                </a:solidFill>
                <a:latin typeface="+mn-lt"/>
                <a:ea typeface="+mn-ea"/>
                <a:cs typeface="+mn-cs"/>
              </a:rPr>
              <a:t>on their religious advantages.” [</a:t>
            </a:r>
            <a:r>
              <a:rPr lang="en-US" sz="1200" kern="1200" dirty="0" err="1" smtClean="0">
                <a:solidFill>
                  <a:schemeClr val="tx1"/>
                </a:solidFill>
                <a:latin typeface="+mn-lt"/>
                <a:ea typeface="+mn-ea"/>
                <a:cs typeface="+mn-cs"/>
              </a:rPr>
              <a:t>Boice</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God is perfect. He cannot be satisfied with </a:t>
            </a:r>
          </a:p>
          <a:p>
            <a:r>
              <a:rPr lang="en-US" sz="1200" kern="1200" dirty="0" smtClean="0">
                <a:solidFill>
                  <a:schemeClr val="tx1"/>
                </a:solidFill>
                <a:latin typeface="+mn-lt"/>
                <a:ea typeface="+mn-ea"/>
                <a:cs typeface="+mn-cs"/>
              </a:rPr>
              <a:t>anything less than perfection. Paul could have </a:t>
            </a:r>
          </a:p>
          <a:p>
            <a:r>
              <a:rPr lang="en-US" sz="1200" kern="1200" dirty="0" smtClean="0">
                <a:solidFill>
                  <a:schemeClr val="tx1"/>
                </a:solidFill>
                <a:latin typeface="+mn-lt"/>
                <a:ea typeface="+mn-ea"/>
                <a:cs typeface="+mn-cs"/>
              </a:rPr>
              <a:t>certainly, here in the first verse of Chapter 2, </a:t>
            </a:r>
          </a:p>
          <a:p>
            <a:r>
              <a:rPr lang="en-US" sz="1200" kern="1200" dirty="0" smtClean="0">
                <a:solidFill>
                  <a:schemeClr val="tx1"/>
                </a:solidFill>
                <a:latin typeface="+mn-lt"/>
                <a:ea typeface="+mn-ea"/>
                <a:cs typeface="+mn-cs"/>
              </a:rPr>
              <a:t>responded to those who think they’re pretty </a:t>
            </a:r>
          </a:p>
          <a:p>
            <a:r>
              <a:rPr lang="en-US" sz="1200" kern="1200" dirty="0" smtClean="0">
                <a:solidFill>
                  <a:schemeClr val="tx1"/>
                </a:solidFill>
                <a:latin typeface="+mn-lt"/>
                <a:ea typeface="+mn-ea"/>
                <a:cs typeface="+mn-cs"/>
              </a:rPr>
              <a:t>good people; people who admit they’re not </a:t>
            </a:r>
          </a:p>
          <a:p>
            <a:r>
              <a:rPr lang="en-US" sz="1200" kern="1200" dirty="0" smtClean="0">
                <a:solidFill>
                  <a:schemeClr val="tx1"/>
                </a:solidFill>
                <a:latin typeface="+mn-lt"/>
                <a:ea typeface="+mn-ea"/>
                <a:cs typeface="+mn-cs"/>
              </a:rPr>
              <a:t>perfect, but who claim they don’t do any of the </a:t>
            </a:r>
          </a:p>
          <a:p>
            <a:r>
              <a:rPr lang="en-US" sz="1200" kern="1200" dirty="0" smtClean="0">
                <a:solidFill>
                  <a:schemeClr val="tx1"/>
                </a:solidFill>
                <a:latin typeface="+mn-lt"/>
                <a:ea typeface="+mn-ea"/>
                <a:cs typeface="+mn-cs"/>
              </a:rPr>
              <a:t>grossly evil things other people do; by pointing </a:t>
            </a:r>
          </a:p>
          <a:p>
            <a:r>
              <a:rPr lang="en-US" sz="1200" kern="1200" dirty="0" smtClean="0">
                <a:solidFill>
                  <a:schemeClr val="tx1"/>
                </a:solidFill>
                <a:latin typeface="+mn-lt"/>
                <a:ea typeface="+mn-ea"/>
                <a:cs typeface="+mn-cs"/>
              </a:rPr>
              <a:t>out that the standard is indeed perfection and</a:t>
            </a:r>
          </a:p>
          <a:p>
            <a:r>
              <a:rPr lang="en-US" sz="1200" kern="1200" dirty="0" smtClean="0">
                <a:solidFill>
                  <a:schemeClr val="tx1"/>
                </a:solidFill>
                <a:latin typeface="+mn-lt"/>
                <a:ea typeface="+mn-ea"/>
                <a:cs typeface="+mn-cs"/>
              </a:rPr>
              <a:t> they don’t measure up.</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But, Paul</a:t>
            </a:r>
            <a:r>
              <a:rPr lang="en-US" sz="1200" kern="1200" baseline="0" dirty="0" smtClean="0">
                <a:solidFill>
                  <a:schemeClr val="tx1"/>
                </a:solidFill>
                <a:latin typeface="+mn-lt"/>
                <a:ea typeface="+mn-ea"/>
                <a:cs typeface="+mn-cs"/>
              </a:rPr>
              <a:t> doesn’t do that. Instead, He comes </a:t>
            </a:r>
          </a:p>
          <a:p>
            <a:r>
              <a:rPr lang="en-US" sz="1200" kern="1200" baseline="0" dirty="0" smtClean="0">
                <a:solidFill>
                  <a:schemeClr val="tx1"/>
                </a:solidFill>
                <a:latin typeface="+mn-lt"/>
                <a:ea typeface="+mn-ea"/>
                <a:cs typeface="+mn-cs"/>
              </a:rPr>
              <a:t>right out and accuses them of doing all of the </a:t>
            </a:r>
          </a:p>
          <a:p>
            <a:r>
              <a:rPr lang="en-US" sz="1200" kern="1200" baseline="0" dirty="0" smtClean="0">
                <a:solidFill>
                  <a:schemeClr val="tx1"/>
                </a:solidFill>
                <a:latin typeface="+mn-lt"/>
                <a:ea typeface="+mn-ea"/>
                <a:cs typeface="+mn-cs"/>
              </a:rPr>
              <a:t>same awful things that those to whom they feel </a:t>
            </a:r>
          </a:p>
          <a:p>
            <a:r>
              <a:rPr lang="en-US" sz="1200" kern="1200" baseline="0" dirty="0" smtClean="0">
                <a:solidFill>
                  <a:schemeClr val="tx1"/>
                </a:solidFill>
                <a:latin typeface="+mn-lt"/>
                <a:ea typeface="+mn-ea"/>
                <a:cs typeface="+mn-cs"/>
              </a:rPr>
              <a:t>superior are doing. Paul is not here appealing to </a:t>
            </a:r>
          </a:p>
          <a:p>
            <a:r>
              <a:rPr lang="en-US" sz="1200" kern="1200" baseline="0" dirty="0" smtClean="0">
                <a:solidFill>
                  <a:schemeClr val="tx1"/>
                </a:solidFill>
                <a:latin typeface="+mn-lt"/>
                <a:ea typeface="+mn-ea"/>
                <a:cs typeface="+mn-cs"/>
              </a:rPr>
              <a:t>God’s standards. Instead, He’s appealing to</a:t>
            </a:r>
          </a:p>
          <a:p>
            <a:r>
              <a:rPr lang="en-US" sz="1200" kern="1200" baseline="0" dirty="0" smtClean="0">
                <a:solidFill>
                  <a:schemeClr val="tx1"/>
                </a:solidFill>
                <a:latin typeface="+mn-lt"/>
                <a:ea typeface="+mn-ea"/>
                <a:cs typeface="+mn-cs"/>
              </a:rPr>
              <a:t>their own standards, whatever those may be, </a:t>
            </a:r>
          </a:p>
          <a:p>
            <a:r>
              <a:rPr lang="en-US" sz="1200" kern="1200" baseline="0" dirty="0" smtClean="0">
                <a:solidFill>
                  <a:schemeClr val="tx1"/>
                </a:solidFill>
                <a:latin typeface="+mn-lt"/>
                <a:ea typeface="+mn-ea"/>
                <a:cs typeface="+mn-cs"/>
              </a:rPr>
              <a:t>and saying that they don’t even live up to their </a:t>
            </a:r>
          </a:p>
          <a:p>
            <a:r>
              <a:rPr lang="en-US" sz="1200" kern="1200" baseline="0" dirty="0" smtClean="0">
                <a:solidFill>
                  <a:schemeClr val="tx1"/>
                </a:solidFill>
                <a:latin typeface="+mn-lt"/>
                <a:ea typeface="+mn-ea"/>
                <a:cs typeface="+mn-cs"/>
              </a:rPr>
              <a:t>own standards.</a:t>
            </a:r>
          </a:p>
          <a:p>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166360983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Speaking here of the shepherds.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197895971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Ken Pell, Pastor of the First Church of </a:t>
            </a:r>
          </a:p>
          <a:p>
            <a:r>
              <a:rPr lang="en-US" dirty="0" smtClean="0"/>
              <a:t>the Nazarene in Broken Arrow, OK writes:</a:t>
            </a:r>
          </a:p>
          <a:p>
            <a:endParaRPr lang="en-US" dirty="0" smtClean="0"/>
          </a:p>
          <a:p>
            <a:r>
              <a:rPr lang="en-US" dirty="0" smtClean="0"/>
              <a:t>Johann Sebastian Bach (1685-1750) was born </a:t>
            </a:r>
          </a:p>
          <a:p>
            <a:r>
              <a:rPr lang="en-US" dirty="0" smtClean="0"/>
              <a:t>into the musical family of </a:t>
            </a:r>
            <a:r>
              <a:rPr lang="en-US" dirty="0" err="1" smtClean="0"/>
              <a:t>Bachs</a:t>
            </a:r>
            <a:r>
              <a:rPr lang="en-US" dirty="0" smtClean="0"/>
              <a:t> in 1685. By the </a:t>
            </a:r>
          </a:p>
          <a:p>
            <a:r>
              <a:rPr lang="en-US" dirty="0" smtClean="0"/>
              <a:t>age of ten, both of his parents were dead. Early </a:t>
            </a:r>
          </a:p>
          <a:p>
            <a:r>
              <a:rPr lang="en-US" dirty="0" smtClean="0"/>
              <a:t>in his friction-filled life, young Johann </a:t>
            </a:r>
          </a:p>
          <a:p>
            <a:r>
              <a:rPr lang="en-US" dirty="0" smtClean="0"/>
              <a:t>determined he would write music … music for </a:t>
            </a:r>
          </a:p>
          <a:p>
            <a:r>
              <a:rPr lang="en-US" dirty="0" smtClean="0"/>
              <a:t>the glory of God … and this he did. </a:t>
            </a:r>
            <a:br>
              <a:rPr lang="en-US" dirty="0" smtClean="0"/>
            </a:br>
            <a:r>
              <a:rPr lang="en-US" dirty="0" smtClean="0"/>
              <a:t/>
            </a:r>
            <a:br>
              <a:rPr lang="en-US" dirty="0" smtClean="0"/>
            </a:br>
            <a:r>
              <a:rPr lang="en-US" dirty="0" smtClean="0"/>
              <a:t>Most of Bach’s works are explicitly Biblical. </a:t>
            </a:r>
          </a:p>
          <a:p>
            <a:r>
              <a:rPr lang="en-US" dirty="0" smtClean="0"/>
              <a:t>Albert Schweitzer referred to him as The fifth </a:t>
            </a:r>
          </a:p>
          <a:p>
            <a:r>
              <a:rPr lang="en-US" dirty="0" smtClean="0"/>
              <a:t>evangelist, thus comparing him to Matthew, </a:t>
            </a:r>
          </a:p>
          <a:p>
            <a:r>
              <a:rPr lang="en-US" dirty="0" smtClean="0"/>
              <a:t>Mark, Luke and John. At age 17 Bach became </a:t>
            </a:r>
          </a:p>
          <a:p>
            <a:r>
              <a:rPr lang="en-US" dirty="0" smtClean="0"/>
              <a:t>the organist at the church; soon thereafter he </a:t>
            </a:r>
          </a:p>
          <a:p>
            <a:r>
              <a:rPr lang="en-US" dirty="0" smtClean="0"/>
              <a:t>was given charge of the entire music ministry.</a:t>
            </a:r>
            <a:br>
              <a:rPr lang="en-US" dirty="0" smtClean="0"/>
            </a:br>
            <a:r>
              <a:rPr lang="en-US" dirty="0" smtClean="0"/>
              <a:t/>
            </a:r>
            <a:br>
              <a:rPr lang="en-US" dirty="0" smtClean="0"/>
            </a:br>
            <a:r>
              <a:rPr lang="en-US" dirty="0" smtClean="0"/>
              <a:t>During his ministry in Weimar, Germany he </a:t>
            </a:r>
          </a:p>
          <a:p>
            <a:r>
              <a:rPr lang="en-US" dirty="0" smtClean="0"/>
              <a:t>wrote a new cantata every month … EVERY </a:t>
            </a:r>
          </a:p>
          <a:p>
            <a:r>
              <a:rPr lang="en-US" dirty="0" smtClean="0"/>
              <a:t>MONTH! And during one three-year period he </a:t>
            </a:r>
          </a:p>
          <a:p>
            <a:r>
              <a:rPr lang="en-US" dirty="0" smtClean="0"/>
              <a:t>wrote, conducted, orchestrated, and performed </a:t>
            </a:r>
          </a:p>
          <a:p>
            <a:r>
              <a:rPr lang="en-US" dirty="0" smtClean="0"/>
              <a:t>(with his choir and orchestra) a new cantata </a:t>
            </a:r>
          </a:p>
          <a:p>
            <a:r>
              <a:rPr lang="en-US" dirty="0" smtClean="0"/>
              <a:t>every week!</a:t>
            </a:r>
            <a:br>
              <a:rPr lang="en-US" dirty="0" smtClean="0"/>
            </a:br>
            <a:r>
              <a:rPr lang="en-US" dirty="0" smtClean="0"/>
              <a:t/>
            </a:r>
            <a:br>
              <a:rPr lang="en-US" dirty="0" smtClean="0"/>
            </a:br>
            <a:r>
              <a:rPr lang="en-US" dirty="0" smtClean="0"/>
              <a:t>No one had any idea what a mark Bach would </a:t>
            </a:r>
          </a:p>
          <a:p>
            <a:r>
              <a:rPr lang="en-US" dirty="0" smtClean="0"/>
              <a:t>leave. His legacy lives on some 300 years later. </a:t>
            </a:r>
          </a:p>
          <a:p>
            <a:r>
              <a:rPr lang="en-US" dirty="0" smtClean="0"/>
              <a:t>You can hear his music at will. </a:t>
            </a:r>
            <a:br>
              <a:rPr lang="en-US" dirty="0" smtClean="0"/>
            </a:br>
            <a:r>
              <a:rPr lang="en-US" dirty="0" smtClean="0"/>
              <a:t/>
            </a:r>
            <a:br>
              <a:rPr lang="en-US" dirty="0" smtClean="0"/>
            </a:br>
            <a:r>
              <a:rPr lang="en-US" dirty="0" smtClean="0"/>
              <a:t>At the beginning of every authentic manuscript </a:t>
            </a:r>
          </a:p>
          <a:p>
            <a:r>
              <a:rPr lang="en-US" dirty="0" smtClean="0"/>
              <a:t>one will find the letters “</a:t>
            </a:r>
            <a:r>
              <a:rPr lang="en-US" dirty="0" err="1" smtClean="0"/>
              <a:t>J.J</a:t>
            </a:r>
            <a:r>
              <a:rPr lang="en-US" dirty="0" smtClean="0"/>
              <a:t>.” This stands for </a:t>
            </a:r>
          </a:p>
          <a:p>
            <a:r>
              <a:rPr lang="en-US" dirty="0" err="1" smtClean="0"/>
              <a:t>Jesu</a:t>
            </a:r>
            <a:r>
              <a:rPr lang="en-US" dirty="0" smtClean="0"/>
              <a:t> Java (Jesus help me). At the end of each </a:t>
            </a:r>
          </a:p>
          <a:p>
            <a:r>
              <a:rPr lang="en-US" dirty="0" smtClean="0"/>
              <a:t>original manuscript you will find the letters </a:t>
            </a:r>
          </a:p>
          <a:p>
            <a:r>
              <a:rPr lang="en-US" dirty="0" smtClean="0"/>
              <a:t>“</a:t>
            </a:r>
            <a:r>
              <a:rPr lang="en-US" dirty="0" err="1" smtClean="0"/>
              <a:t>S.D.G</a:t>
            </a:r>
            <a:r>
              <a:rPr lang="en-US" dirty="0" smtClean="0"/>
              <a:t>.” This stands for Soli </a:t>
            </a:r>
            <a:r>
              <a:rPr lang="en-US" dirty="0" err="1" smtClean="0"/>
              <a:t>Deo</a:t>
            </a:r>
            <a:r>
              <a:rPr lang="en-US" dirty="0" smtClean="0"/>
              <a:t> Gloria </a:t>
            </a:r>
          </a:p>
          <a:p>
            <a:r>
              <a:rPr lang="en-US" strike="dblStrike" baseline="0" dirty="0" smtClean="0"/>
              <a:t>(to the glory of God).</a:t>
            </a:r>
          </a:p>
          <a:p>
            <a:r>
              <a:rPr lang="en-US" strike="noStrike" baseline="0" dirty="0" smtClean="0"/>
              <a:t>(Glory to God Alone – MDJ).</a:t>
            </a:r>
            <a:r>
              <a:rPr lang="en-US" dirty="0" smtClean="0"/>
              <a:t/>
            </a:r>
            <a:br>
              <a:rPr lang="en-US" dirty="0" smtClean="0"/>
            </a:br>
            <a:r>
              <a:rPr lang="en-US" dirty="0" smtClean="0"/>
              <a:t/>
            </a:r>
            <a:br>
              <a:rPr lang="en-US" dirty="0" smtClean="0"/>
            </a:br>
            <a:r>
              <a:rPr lang="en-US" dirty="0" smtClean="0"/>
              <a:t>Bach is a reminder that one who gives his life </a:t>
            </a:r>
          </a:p>
          <a:p>
            <a:r>
              <a:rPr lang="en-US" dirty="0" smtClean="0"/>
              <a:t>to Jesus and serves Him does not count it a </a:t>
            </a:r>
          </a:p>
          <a:p>
            <a:r>
              <a:rPr lang="en-US" dirty="0" smtClean="0"/>
              <a:t>loss. </a:t>
            </a:r>
          </a:p>
          <a:p>
            <a:endParaRPr lang="en-US" dirty="0" smtClean="0"/>
          </a:p>
          <a:p>
            <a:r>
              <a:rPr lang="en-US" dirty="0" smtClean="0"/>
              <a:t>Mark 8:35 </a:t>
            </a:r>
            <a:r>
              <a:rPr lang="en-US" dirty="0" err="1" smtClean="0"/>
              <a:t>teils</a:t>
            </a:r>
            <a:r>
              <a:rPr lang="en-US" dirty="0" smtClean="0"/>
              <a:t> us, “For whoever wants to save </a:t>
            </a:r>
          </a:p>
          <a:p>
            <a:r>
              <a:rPr lang="en-US" dirty="0" smtClean="0"/>
              <a:t>his life will lose it, but whoever loses his life for </a:t>
            </a:r>
          </a:p>
          <a:p>
            <a:r>
              <a:rPr lang="en-US" dirty="0" smtClean="0"/>
              <a:t>me and for the gospel will save it.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43752847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this context, the</a:t>
            </a:r>
            <a:r>
              <a:rPr lang="en-US" baseline="0" dirty="0" smtClean="0"/>
              <a:t> Greek time means the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manifestation of esteem, </a:t>
            </a:r>
            <a:r>
              <a:rPr lang="en-US" sz="1200" b="0" i="1" kern="1200" dirty="0" smtClean="0">
                <a:solidFill>
                  <a:schemeClr val="tx1"/>
                </a:solidFill>
                <a:latin typeface="+mn-lt"/>
                <a:ea typeface="+mn-ea"/>
                <a:cs typeface="+mn-cs"/>
              </a:rPr>
              <a:t>honor, reverence.</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303976191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83682873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Those who receive honor from God are honored </a:t>
            </a:r>
          </a:p>
          <a:p>
            <a:r>
              <a:rPr lang="en-US" dirty="0" smtClean="0"/>
              <a:t>for all eternity.</a:t>
            </a:r>
          </a:p>
          <a:p>
            <a:endParaRPr lang="en-US" dirty="0" smtClean="0"/>
          </a:p>
          <a:p>
            <a:r>
              <a:rPr lang="en-US" dirty="0" smtClean="0"/>
              <a:t>Honor from men is fleeting indeed.</a:t>
            </a:r>
          </a:p>
          <a:p>
            <a:endParaRPr lang="en-US" dirty="0" smtClean="0"/>
          </a:p>
          <a:p>
            <a:r>
              <a:rPr lang="en-US" b="1" dirty="0" err="1" smtClean="0"/>
              <a:t>ILLUS</a:t>
            </a:r>
            <a:r>
              <a:rPr lang="en-US" b="1" dirty="0" smtClean="0"/>
              <a:t>: </a:t>
            </a:r>
            <a:r>
              <a:rPr lang="en-US" dirty="0" smtClean="0"/>
              <a:t>When he died on April 5, 1976, Howard </a:t>
            </a:r>
          </a:p>
          <a:p>
            <a:r>
              <a:rPr lang="en-US" dirty="0" smtClean="0"/>
              <a:t>Hughes was the richest man in America,</a:t>
            </a:r>
            <a:r>
              <a:rPr lang="en-US" baseline="0" dirty="0" smtClean="0"/>
              <a:t> worth </a:t>
            </a:r>
          </a:p>
          <a:p>
            <a:r>
              <a:rPr lang="en-US" baseline="0" dirty="0" smtClean="0"/>
              <a:t>about 2.5 billion dollars, or about $10 billion in </a:t>
            </a:r>
          </a:p>
          <a:p>
            <a:r>
              <a:rPr lang="en-US" baseline="0" dirty="0" smtClean="0"/>
              <a:t>today’s dollars.</a:t>
            </a:r>
          </a:p>
          <a:p>
            <a:endParaRPr lang="en-US" baseline="0" dirty="0" smtClean="0"/>
          </a:p>
          <a:p>
            <a:pPr rtl="0"/>
            <a:r>
              <a:rPr lang="en-US" sz="1200" b="0" dirty="0" smtClean="0"/>
              <a:t>He owned a private fleet of jets, hotels and </a:t>
            </a:r>
          </a:p>
          <a:p>
            <a:pPr rtl="0"/>
            <a:r>
              <a:rPr lang="en-US" sz="1200" b="0" dirty="0" smtClean="0"/>
              <a:t>casinos. When asked to claim his body, his </a:t>
            </a:r>
          </a:p>
          <a:p>
            <a:pPr rtl="0"/>
            <a:r>
              <a:rPr lang="en-US" sz="1200" b="0" dirty="0" smtClean="0"/>
              <a:t>nearest relative, a distant cousin, exclaimed, </a:t>
            </a:r>
          </a:p>
          <a:p>
            <a:pPr rtl="0"/>
            <a:r>
              <a:rPr lang="en-US" sz="1200" b="0" dirty="0" smtClean="0"/>
              <a:t>“Is this Mr. Hughes?” He had spent the last 15 </a:t>
            </a:r>
          </a:p>
          <a:p>
            <a:pPr rtl="0"/>
            <a:r>
              <a:rPr lang="en-US" sz="1200" b="0" dirty="0" smtClean="0"/>
              <a:t>years of his life a drug addict, too weak in the </a:t>
            </a:r>
          </a:p>
          <a:p>
            <a:pPr rtl="0"/>
            <a:r>
              <a:rPr lang="en-US" sz="1200" b="0" dirty="0" smtClean="0"/>
              <a:t>end to even administer the shots to himself. </a:t>
            </a:r>
          </a:p>
          <a:p>
            <a:pPr rtl="0"/>
            <a:endParaRPr lang="en-US" sz="1200" b="0" dirty="0" smtClean="0"/>
          </a:p>
          <a:p>
            <a:pPr rtl="0"/>
            <a:r>
              <a:rPr lang="en-US" sz="1200" b="0" dirty="0" smtClean="0"/>
              <a:t>His 6’4” frame had shrunk to 6’1” and he </a:t>
            </a:r>
          </a:p>
          <a:p>
            <a:pPr rtl="0"/>
            <a:r>
              <a:rPr lang="en-US" sz="1200" b="0" dirty="0" smtClean="0"/>
              <a:t>weighed only 90 lbs. </a:t>
            </a:r>
          </a:p>
          <a:p>
            <a:pPr rtl="0"/>
            <a:endParaRPr lang="en-US" sz="1200" b="0" dirty="0" smtClean="0"/>
          </a:p>
          <a:p>
            <a:pPr rtl="0"/>
            <a:r>
              <a:rPr lang="en-US" sz="1200" dirty="0" smtClean="0"/>
              <a:t>Not a single acquaintance or relative mourned </a:t>
            </a:r>
          </a:p>
          <a:p>
            <a:pPr rtl="0"/>
            <a:r>
              <a:rPr lang="en-US" sz="1200" dirty="0" smtClean="0"/>
              <a:t>his death. The only honor he received was a </a:t>
            </a:r>
          </a:p>
          <a:p>
            <a:pPr rtl="0"/>
            <a:r>
              <a:rPr lang="en-US" sz="1200" dirty="0" smtClean="0"/>
              <a:t>moment of silence in his Las Vegas casinos. </a:t>
            </a:r>
          </a:p>
          <a:p>
            <a:pPr rtl="0"/>
            <a:endParaRPr lang="en-US" sz="1200" dirty="0" smtClean="0"/>
          </a:p>
          <a:p>
            <a:pPr rtl="0"/>
            <a:r>
              <a:rPr lang="en-US" sz="1200" dirty="0" smtClean="0"/>
              <a:t>Time magazine put it this way: “Howard </a:t>
            </a:r>
          </a:p>
          <a:p>
            <a:pPr rtl="0"/>
            <a:r>
              <a:rPr lang="en-US" sz="1200" dirty="0" smtClean="0"/>
              <a:t>Hughes’ death was commemorated in Las </a:t>
            </a:r>
          </a:p>
          <a:p>
            <a:pPr rtl="0"/>
            <a:r>
              <a:rPr lang="en-US" sz="1200" dirty="0" smtClean="0"/>
              <a:t>Vegas by a minute of silence. Casinos fell silent. </a:t>
            </a:r>
          </a:p>
          <a:p>
            <a:pPr rtl="0"/>
            <a:r>
              <a:rPr lang="en-US" sz="1200" dirty="0" smtClean="0"/>
              <a:t>Housewives stood uncomfortable clutching </a:t>
            </a:r>
          </a:p>
          <a:p>
            <a:pPr rtl="0"/>
            <a:r>
              <a:rPr lang="en-US" sz="1200" dirty="0" smtClean="0"/>
              <a:t>their paper cups full of coins at the slot </a:t>
            </a:r>
          </a:p>
          <a:p>
            <a:pPr rtl="0"/>
            <a:r>
              <a:rPr lang="en-US" sz="1200" dirty="0" smtClean="0"/>
              <a:t>machines, the blackjack games paused, and at </a:t>
            </a:r>
          </a:p>
          <a:p>
            <a:pPr rtl="0"/>
            <a:r>
              <a:rPr lang="en-US" sz="1200" dirty="0" smtClean="0"/>
              <a:t>the crap tables the stickmen cradled the dice in </a:t>
            </a:r>
          </a:p>
          <a:p>
            <a:pPr rtl="0"/>
            <a:r>
              <a:rPr lang="en-US" sz="1200" dirty="0" smtClean="0"/>
              <a:t>the crook of their wooden wands. </a:t>
            </a:r>
          </a:p>
          <a:p>
            <a:pPr rtl="0"/>
            <a:endParaRPr lang="en-US" sz="1200" dirty="0" smtClean="0"/>
          </a:p>
          <a:p>
            <a:pPr rtl="0"/>
            <a:r>
              <a:rPr lang="en-US" sz="1200" dirty="0" smtClean="0"/>
              <a:t>Then a pit boss looked at his watch, leaned </a:t>
            </a:r>
          </a:p>
          <a:p>
            <a:pPr rtl="0"/>
            <a:r>
              <a:rPr lang="en-US" sz="1200" dirty="0" smtClean="0"/>
              <a:t>forward and whispered, “O.K., roll the dice. He’s </a:t>
            </a:r>
          </a:p>
          <a:p>
            <a:pPr rtl="0"/>
            <a:r>
              <a:rPr lang="en-US" sz="1200" dirty="0" smtClean="0"/>
              <a:t>had his minute.”</a:t>
            </a:r>
          </a:p>
          <a:p>
            <a:pPr rtl="0"/>
            <a:endParaRPr lang="en-US" sz="1200" dirty="0" smtClean="0"/>
          </a:p>
          <a:p>
            <a:pPr rtl="0"/>
            <a:r>
              <a:rPr lang="en-US" sz="1200" dirty="0" smtClean="0"/>
              <a:t>[Time, December 13, 1976].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166162018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we saw back in the first session in Romans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1:7, “</a:t>
            </a:r>
            <a:r>
              <a:rPr lang="en-US" dirty="0" err="1" smtClean="0"/>
              <a:t>eirene</a:t>
            </a:r>
            <a:r>
              <a:rPr lang="en-US" dirty="0" smtClean="0"/>
              <a:t>” is a state of “concord”, “peace”,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“Harmony”,</a:t>
            </a:r>
            <a:r>
              <a:rPr lang="en-US" baseline="0" dirty="0" smtClean="0"/>
              <a:t> or “well-being”.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394708297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320912604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350181436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Peace,</a:t>
            </a:r>
            <a:r>
              <a:rPr lang="en-US" baseline="0" dirty="0" smtClean="0"/>
              <a:t> like honor, is also very fleeting if it’s </a:t>
            </a:r>
          </a:p>
          <a:p>
            <a:r>
              <a:rPr lang="en-US" baseline="0" dirty="0" smtClean="0"/>
              <a:t>human peace in a humanistic world.</a:t>
            </a:r>
          </a:p>
          <a:p>
            <a:endParaRPr lang="en-US" baseline="0" dirty="0" smtClean="0"/>
          </a:p>
          <a:p>
            <a:r>
              <a:rPr lang="en-US" baseline="0" dirty="0" smtClean="0"/>
              <a:t>We, here in America, the most powerful nation </a:t>
            </a:r>
          </a:p>
          <a:p>
            <a:r>
              <a:rPr lang="en-US" baseline="0" dirty="0" smtClean="0"/>
              <a:t>on Earth, lost the war in Vietnam and crawled </a:t>
            </a:r>
          </a:p>
          <a:p>
            <a:r>
              <a:rPr lang="en-US" baseline="0" dirty="0" smtClean="0"/>
              <a:t>back to our homeland to lick our wounds.</a:t>
            </a:r>
          </a:p>
          <a:p>
            <a:endParaRPr lang="en-US" baseline="0" dirty="0" smtClean="0"/>
          </a:p>
          <a:p>
            <a:r>
              <a:rPr lang="en-US" baseline="0" dirty="0" smtClean="0"/>
              <a:t>We fought two indecisive wars in Iraq and now, </a:t>
            </a:r>
          </a:p>
          <a:p>
            <a:r>
              <a:rPr lang="en-US" baseline="0" dirty="0" smtClean="0"/>
              <a:t>just as we were about to extricate ourselves </a:t>
            </a:r>
          </a:p>
          <a:p>
            <a:r>
              <a:rPr lang="en-US" baseline="0" dirty="0" smtClean="0"/>
              <a:t>from Afghanistan, we’re back at it, fighting </a:t>
            </a:r>
          </a:p>
          <a:p>
            <a:r>
              <a:rPr lang="en-US" baseline="0" dirty="0" smtClean="0"/>
              <a:t>against ISIS.</a:t>
            </a:r>
          </a:p>
          <a:p>
            <a:endParaRPr lang="en-US" baseline="0" dirty="0" smtClean="0"/>
          </a:p>
          <a:p>
            <a:r>
              <a:rPr lang="en-US" baseline="0" dirty="0" smtClean="0"/>
              <a:t>And, all the while, Israel has been beset on all </a:t>
            </a:r>
          </a:p>
          <a:p>
            <a:r>
              <a:rPr lang="en-US" baseline="0" dirty="0" smtClean="0"/>
              <a:t>sides by enemies actively trying to destroy her </a:t>
            </a:r>
          </a:p>
          <a:p>
            <a:r>
              <a:rPr lang="en-US" baseline="0" dirty="0" smtClean="0"/>
              <a:t>for 66 years.</a:t>
            </a:r>
          </a:p>
          <a:p>
            <a:endParaRPr lang="en-US" baseline="0" dirty="0" smtClean="0"/>
          </a:p>
          <a:p>
            <a:r>
              <a:rPr lang="en-US" baseline="0" dirty="0" smtClean="0"/>
              <a:t>But, like God’s honor, God’s peace is for all </a:t>
            </a:r>
          </a:p>
          <a:p>
            <a:r>
              <a:rPr lang="en-US" baseline="0" dirty="0" smtClean="0"/>
              <a:t>eternity. And we can bask in God’s peace even </a:t>
            </a:r>
          </a:p>
          <a:p>
            <a:r>
              <a:rPr lang="en-US" baseline="0" dirty="0" smtClean="0"/>
              <a:t>in the midst of all kinds of human conflict and </a:t>
            </a:r>
          </a:p>
          <a:p>
            <a:r>
              <a:rPr lang="en-US" baseline="0" dirty="0" smtClean="0"/>
              <a:t>catastrophe.</a:t>
            </a:r>
          </a:p>
          <a:p>
            <a:endParaRPr lang="en-US" baseline="0" dirty="0" smtClean="0"/>
          </a:p>
          <a:p>
            <a:pPr rtl="0"/>
            <a:r>
              <a:rPr lang="en-US" b="1" baseline="0" dirty="0" err="1" smtClean="0"/>
              <a:t>ILLUS</a:t>
            </a:r>
            <a:r>
              <a:rPr lang="en-US" b="1" baseline="0" dirty="0" smtClean="0"/>
              <a:t>:</a:t>
            </a:r>
            <a:r>
              <a:rPr lang="en-US" baseline="0" dirty="0" smtClean="0"/>
              <a:t> </a:t>
            </a:r>
            <a:r>
              <a:rPr lang="en-US" sz="1200" b="0" kern="1200" dirty="0" smtClean="0">
                <a:solidFill>
                  <a:schemeClr val="tx1"/>
                </a:solidFill>
                <a:latin typeface="+mn-lt"/>
                <a:ea typeface="+mn-ea"/>
                <a:cs typeface="+mn-cs"/>
              </a:rPr>
              <a:t>Henry Francis </a:t>
            </a:r>
            <a:r>
              <a:rPr lang="en-US" sz="1200" b="0" kern="1200" dirty="0" err="1" smtClean="0">
                <a:solidFill>
                  <a:schemeClr val="tx1"/>
                </a:solidFill>
                <a:latin typeface="+mn-lt"/>
                <a:ea typeface="+mn-ea"/>
                <a:cs typeface="+mn-cs"/>
              </a:rPr>
              <a:t>Lyte</a:t>
            </a:r>
            <a:r>
              <a:rPr lang="en-US" sz="1200" b="0" kern="1200" dirty="0" smtClean="0">
                <a:solidFill>
                  <a:schemeClr val="tx1"/>
                </a:solidFill>
                <a:latin typeface="+mn-lt"/>
                <a:ea typeface="+mn-ea"/>
                <a:cs typeface="+mn-cs"/>
              </a:rPr>
              <a:t> was of delicate </a:t>
            </a:r>
          </a:p>
          <a:p>
            <a:pPr rtl="0"/>
            <a:r>
              <a:rPr lang="en-US" sz="1200" b="0" kern="1200" dirty="0" smtClean="0">
                <a:solidFill>
                  <a:schemeClr val="tx1"/>
                </a:solidFill>
                <a:latin typeface="+mn-lt"/>
                <a:ea typeface="+mn-ea"/>
                <a:cs typeface="+mn-cs"/>
              </a:rPr>
              <a:t>health all his life, but that didn’t stop him from </a:t>
            </a:r>
          </a:p>
          <a:p>
            <a:pPr rtl="0"/>
            <a:r>
              <a:rPr lang="en-US" sz="1200" b="0" kern="1200" dirty="0" smtClean="0">
                <a:solidFill>
                  <a:schemeClr val="tx1"/>
                </a:solidFill>
                <a:latin typeface="+mn-lt"/>
                <a:ea typeface="+mn-ea"/>
                <a:cs typeface="+mn-cs"/>
              </a:rPr>
              <a:t>working like an ox, year after year, pastoring </a:t>
            </a:r>
          </a:p>
          <a:p>
            <a:pPr rtl="0"/>
            <a:r>
              <a:rPr lang="en-US" sz="1200" b="0" kern="1200" dirty="0" smtClean="0">
                <a:solidFill>
                  <a:schemeClr val="tx1"/>
                </a:solidFill>
                <a:latin typeface="+mn-lt"/>
                <a:ea typeface="+mn-ea"/>
                <a:cs typeface="+mn-cs"/>
              </a:rPr>
              <a:t>among the seafaring folks around Devonshire, </a:t>
            </a:r>
          </a:p>
          <a:p>
            <a:pPr rtl="0"/>
            <a:r>
              <a:rPr lang="en-US" sz="1200" b="0" kern="1200" dirty="0" smtClean="0">
                <a:solidFill>
                  <a:schemeClr val="tx1"/>
                </a:solidFill>
                <a:latin typeface="+mn-lt"/>
                <a:ea typeface="+mn-ea"/>
                <a:cs typeface="+mn-cs"/>
              </a:rPr>
              <a:t>England. </a:t>
            </a:r>
          </a:p>
          <a:p>
            <a:pPr rtl="0"/>
            <a:endParaRPr lang="en-US" sz="1200" b="0" kern="1200" dirty="0" smtClean="0">
              <a:solidFill>
                <a:schemeClr val="tx1"/>
              </a:solidFill>
              <a:latin typeface="+mn-lt"/>
              <a:ea typeface="+mn-ea"/>
              <a:cs typeface="+mn-cs"/>
            </a:endParaRPr>
          </a:p>
          <a:p>
            <a:pPr rtl="0"/>
            <a:r>
              <a:rPr lang="en-US" sz="1200" b="0" kern="1200" dirty="0" smtClean="0">
                <a:solidFill>
                  <a:schemeClr val="tx1"/>
                </a:solidFill>
                <a:latin typeface="+mn-lt"/>
                <a:ea typeface="+mn-ea"/>
                <a:cs typeface="+mn-cs"/>
              </a:rPr>
              <a:t>But finally his strength gave out, and in 1847 his </a:t>
            </a:r>
          </a:p>
          <a:p>
            <a:pPr rtl="0"/>
            <a:r>
              <a:rPr lang="en-US" sz="1200" b="0" kern="1200" dirty="0" smtClean="0">
                <a:solidFill>
                  <a:schemeClr val="tx1"/>
                </a:solidFill>
                <a:latin typeface="+mn-lt"/>
                <a:ea typeface="+mn-ea"/>
                <a:cs typeface="+mn-cs"/>
              </a:rPr>
              <a:t>doctor suggested he move to the milder climate </a:t>
            </a:r>
          </a:p>
          <a:p>
            <a:pPr rtl="0"/>
            <a:r>
              <a:rPr lang="en-US" sz="1200" b="0" kern="1200" dirty="0" smtClean="0">
                <a:solidFill>
                  <a:schemeClr val="tx1"/>
                </a:solidFill>
                <a:latin typeface="+mn-lt"/>
                <a:ea typeface="+mn-ea"/>
                <a:cs typeface="+mn-cs"/>
              </a:rPr>
              <a:t>of southern France. </a:t>
            </a:r>
          </a:p>
          <a:p>
            <a:pPr rtl="0"/>
            <a:endParaRPr lang="en-US" sz="1200" b="0" kern="1200" dirty="0" smtClean="0">
              <a:solidFill>
                <a:schemeClr val="tx1"/>
              </a:solidFill>
              <a:latin typeface="+mn-lt"/>
              <a:ea typeface="+mn-ea"/>
              <a:cs typeface="+mn-cs"/>
            </a:endParaRPr>
          </a:p>
          <a:p>
            <a:pPr rtl="0"/>
            <a:r>
              <a:rPr lang="en-US" sz="1200" b="0" kern="1200" dirty="0" smtClean="0">
                <a:solidFill>
                  <a:schemeClr val="tx1"/>
                </a:solidFill>
                <a:latin typeface="+mn-lt"/>
                <a:ea typeface="+mn-ea"/>
                <a:cs typeface="+mn-cs"/>
              </a:rPr>
              <a:t>It was a heartbreaking parting, and </a:t>
            </a:r>
            <a:r>
              <a:rPr lang="en-US" sz="1200" b="0" kern="1200" dirty="0" err="1" smtClean="0">
                <a:solidFill>
                  <a:schemeClr val="tx1"/>
                </a:solidFill>
                <a:latin typeface="+mn-lt"/>
                <a:ea typeface="+mn-ea"/>
                <a:cs typeface="+mn-cs"/>
              </a:rPr>
              <a:t>Lyte</a:t>
            </a:r>
            <a:r>
              <a:rPr lang="en-US" sz="1200" b="0" kern="1200" dirty="0" smtClean="0">
                <a:solidFill>
                  <a:schemeClr val="tx1"/>
                </a:solidFill>
                <a:latin typeface="+mn-lt"/>
                <a:ea typeface="+mn-ea"/>
                <a:cs typeface="+mn-cs"/>
              </a:rPr>
              <a:t> couldn’t </a:t>
            </a:r>
          </a:p>
          <a:p>
            <a:pPr rtl="0"/>
            <a:r>
              <a:rPr lang="en-US" sz="1200" b="0" kern="1200" dirty="0" smtClean="0">
                <a:solidFill>
                  <a:schemeClr val="tx1"/>
                </a:solidFill>
                <a:latin typeface="+mn-lt"/>
                <a:ea typeface="+mn-ea"/>
                <a:cs typeface="+mn-cs"/>
              </a:rPr>
              <a:t>leave without one final sermon to his church of </a:t>
            </a:r>
          </a:p>
          <a:p>
            <a:pPr rtl="0"/>
            <a:r>
              <a:rPr lang="en-US" sz="1200" b="0" kern="1200" dirty="0" smtClean="0">
                <a:solidFill>
                  <a:schemeClr val="tx1"/>
                </a:solidFill>
                <a:latin typeface="+mn-lt"/>
                <a:ea typeface="+mn-ea"/>
                <a:cs typeface="+mn-cs"/>
              </a:rPr>
              <a:t>twenty-four years. His health was so frail that </a:t>
            </a:r>
          </a:p>
          <a:p>
            <a:pPr rtl="0"/>
            <a:r>
              <a:rPr lang="en-US" sz="1200" b="0" kern="1200" dirty="0" smtClean="0">
                <a:solidFill>
                  <a:schemeClr val="tx1"/>
                </a:solidFill>
                <a:latin typeface="+mn-lt"/>
                <a:ea typeface="+mn-ea"/>
                <a:cs typeface="+mn-cs"/>
              </a:rPr>
              <a:t>his friends advised against it, but </a:t>
            </a:r>
            <a:r>
              <a:rPr lang="en-US" sz="1200" b="0" kern="1200" dirty="0" err="1" smtClean="0">
                <a:solidFill>
                  <a:schemeClr val="tx1"/>
                </a:solidFill>
                <a:latin typeface="+mn-lt"/>
                <a:ea typeface="+mn-ea"/>
                <a:cs typeface="+mn-cs"/>
              </a:rPr>
              <a:t>Lyte</a:t>
            </a:r>
            <a:r>
              <a:rPr lang="en-US" sz="1200" b="0" kern="1200" dirty="0" smtClean="0">
                <a:solidFill>
                  <a:schemeClr val="tx1"/>
                </a:solidFill>
                <a:latin typeface="+mn-lt"/>
                <a:ea typeface="+mn-ea"/>
                <a:cs typeface="+mn-cs"/>
              </a:rPr>
              <a:t> was </a:t>
            </a:r>
          </a:p>
          <a:p>
            <a:pPr rtl="0"/>
            <a:r>
              <a:rPr lang="en-US" sz="1200" b="0" kern="1200" dirty="0" smtClean="0">
                <a:solidFill>
                  <a:schemeClr val="tx1"/>
                </a:solidFill>
                <a:latin typeface="+mn-lt"/>
                <a:ea typeface="+mn-ea"/>
                <a:cs typeface="+mn-cs"/>
              </a:rPr>
              <a:t>determined. </a:t>
            </a:r>
          </a:p>
          <a:p>
            <a:pPr rtl="0"/>
            <a:endParaRPr lang="en-US" sz="1200" b="0" kern="1200" dirty="0" smtClean="0">
              <a:solidFill>
                <a:schemeClr val="tx1"/>
              </a:solidFill>
              <a:latin typeface="+mn-lt"/>
              <a:ea typeface="+mn-ea"/>
              <a:cs typeface="+mn-cs"/>
            </a:endParaRPr>
          </a:p>
          <a:p>
            <a:pPr rtl="0"/>
            <a:r>
              <a:rPr lang="en-US" sz="1200" b="0" kern="1200" dirty="0" smtClean="0">
                <a:solidFill>
                  <a:schemeClr val="tx1"/>
                </a:solidFill>
                <a:latin typeface="+mn-lt"/>
                <a:ea typeface="+mn-ea"/>
                <a:cs typeface="+mn-cs"/>
              </a:rPr>
              <a:t>Standing feebly, he said, “Oh, brethren, I stand </a:t>
            </a:r>
          </a:p>
          <a:p>
            <a:pPr rtl="0"/>
            <a:r>
              <a:rPr lang="en-US" sz="1200" b="0" kern="1200" dirty="0" smtClean="0">
                <a:solidFill>
                  <a:schemeClr val="tx1"/>
                </a:solidFill>
                <a:latin typeface="+mn-lt"/>
                <a:ea typeface="+mn-ea"/>
                <a:cs typeface="+mn-cs"/>
              </a:rPr>
              <a:t>here before you today, as alive from the dead, if </a:t>
            </a:r>
          </a:p>
          <a:p>
            <a:pPr rtl="0"/>
            <a:r>
              <a:rPr lang="en-US" sz="1200" b="0" kern="1200" dirty="0" smtClean="0">
                <a:solidFill>
                  <a:schemeClr val="tx1"/>
                </a:solidFill>
                <a:latin typeface="+mn-lt"/>
                <a:ea typeface="+mn-ea"/>
                <a:cs typeface="+mn-cs"/>
              </a:rPr>
              <a:t>I may hope to impress upon you and get you to </a:t>
            </a:r>
          </a:p>
          <a:p>
            <a:pPr rtl="0"/>
            <a:r>
              <a:rPr lang="en-US" sz="1200" b="0" kern="1200" dirty="0" smtClean="0">
                <a:solidFill>
                  <a:schemeClr val="tx1"/>
                </a:solidFill>
                <a:latin typeface="+mn-lt"/>
                <a:ea typeface="+mn-ea"/>
                <a:cs typeface="+mn-cs"/>
              </a:rPr>
              <a:t>prepare for that solemn hour which must come </a:t>
            </a:r>
          </a:p>
          <a:p>
            <a:pPr rtl="0"/>
            <a:r>
              <a:rPr lang="en-US" sz="1200" b="0" kern="1200" dirty="0" smtClean="0">
                <a:solidFill>
                  <a:schemeClr val="tx1"/>
                </a:solidFill>
                <a:latin typeface="+mn-lt"/>
                <a:ea typeface="+mn-ea"/>
                <a:cs typeface="+mn-cs"/>
              </a:rPr>
              <a:t>to all. I plead with you to become acquainted </a:t>
            </a:r>
          </a:p>
          <a:p>
            <a:pPr rtl="0"/>
            <a:r>
              <a:rPr lang="en-US" sz="1200" b="0" kern="1200" dirty="0" smtClean="0">
                <a:solidFill>
                  <a:schemeClr val="tx1"/>
                </a:solidFill>
                <a:latin typeface="+mn-lt"/>
                <a:ea typeface="+mn-ea"/>
                <a:cs typeface="+mn-cs"/>
              </a:rPr>
              <a:t>with the changeless Christ and His death.”</a:t>
            </a:r>
          </a:p>
          <a:p>
            <a:pPr rtl="0"/>
            <a:endParaRPr lang="en-US" sz="1200" b="0" kern="1200" dirty="0" smtClean="0">
              <a:solidFill>
                <a:schemeClr val="tx1"/>
              </a:solidFill>
              <a:latin typeface="+mn-lt"/>
              <a:ea typeface="+mn-ea"/>
              <a:cs typeface="+mn-cs"/>
            </a:endParaRPr>
          </a:p>
          <a:p>
            <a:pPr rtl="0"/>
            <a:r>
              <a:rPr lang="en-US" sz="1200" dirty="0" smtClean="0"/>
              <a:t>After finishing his sermon, he served the Lord’s </a:t>
            </a:r>
          </a:p>
          <a:p>
            <a:pPr rtl="0"/>
            <a:r>
              <a:rPr lang="en-US" sz="1200" dirty="0" smtClean="0"/>
              <a:t>Supper to his weeping flock and dismissed them. </a:t>
            </a:r>
          </a:p>
          <a:p>
            <a:pPr rtl="0"/>
            <a:r>
              <a:rPr lang="en-US" sz="1200" dirty="0" smtClean="0"/>
              <a:t>That evening, as his life’s work drew to its close, </a:t>
            </a:r>
          </a:p>
          <a:p>
            <a:pPr rtl="0"/>
            <a:r>
              <a:rPr lang="en-US" sz="1200" dirty="0" smtClean="0"/>
              <a:t>he found comfort in pondering John 15: “Abide </a:t>
            </a:r>
          </a:p>
          <a:p>
            <a:pPr rtl="0"/>
            <a:r>
              <a:rPr lang="en-US" sz="1200" dirty="0" smtClean="0"/>
              <a:t>in Me, and I in you.”</a:t>
            </a:r>
          </a:p>
          <a:p>
            <a:pPr rtl="0"/>
            <a:endParaRPr lang="en-US" sz="1200" dirty="0" smtClean="0"/>
          </a:p>
          <a:p>
            <a:pPr rtl="0"/>
            <a:r>
              <a:rPr lang="en-US" sz="1200" dirty="0" smtClean="0"/>
              <a:t>According to his gardener, </a:t>
            </a:r>
            <a:r>
              <a:rPr lang="en-US" sz="1200" dirty="0" err="1" smtClean="0"/>
              <a:t>Lyte</a:t>
            </a:r>
            <a:r>
              <a:rPr lang="en-US" sz="1200" dirty="0" smtClean="0"/>
              <a:t> wrote the </a:t>
            </a:r>
          </a:p>
          <a:p>
            <a:pPr rtl="0"/>
            <a:r>
              <a:rPr lang="en-US" sz="1200" dirty="0" smtClean="0"/>
              <a:t>following hymn after having walked down to the </a:t>
            </a:r>
          </a:p>
          <a:p>
            <a:pPr rtl="0"/>
            <a:r>
              <a:rPr lang="en-US" sz="1200" dirty="0" smtClean="0"/>
              <a:t>ocean and watched “the sun setting over </a:t>
            </a:r>
          </a:p>
          <a:p>
            <a:pPr rtl="0"/>
            <a:r>
              <a:rPr lang="en-US" sz="1200" dirty="0" err="1" smtClean="0"/>
              <a:t>Brixham</a:t>
            </a:r>
            <a:r>
              <a:rPr lang="en-US" sz="1200" dirty="0" smtClean="0"/>
              <a:t> Harbor like a pool of molten gold.” </a:t>
            </a:r>
          </a:p>
          <a:p>
            <a:pPr rtl="0"/>
            <a:r>
              <a:rPr lang="en-US" sz="1200" dirty="0" smtClean="0"/>
              <a:t>Taking out a piece of paper, he wrote a poem </a:t>
            </a:r>
          </a:p>
          <a:p>
            <a:pPr rtl="0"/>
            <a:r>
              <a:rPr lang="en-US" sz="1200" dirty="0" smtClean="0"/>
              <a:t>and returned to his study to rewrite and polish </a:t>
            </a:r>
          </a:p>
          <a:p>
            <a:pPr rtl="0"/>
            <a:r>
              <a:rPr lang="en-US" sz="1200" dirty="0" smtClean="0"/>
              <a:t>it before giving it to his adopted daughter.</a:t>
            </a:r>
          </a:p>
          <a:p>
            <a:pPr rtl="0"/>
            <a:endParaRPr lang="en-US" sz="1200" dirty="0" smtClean="0"/>
          </a:p>
          <a:p>
            <a:pPr rtl="0"/>
            <a:r>
              <a:rPr lang="en-US" sz="1200" dirty="0" smtClean="0"/>
              <a:t>The next day he left for France. Reaching Nice, </a:t>
            </a:r>
          </a:p>
          <a:p>
            <a:pPr rtl="0"/>
            <a:r>
              <a:rPr lang="en-US" sz="1200" dirty="0" smtClean="0"/>
              <a:t>he had a seizure and passed away with the </a:t>
            </a:r>
          </a:p>
          <a:p>
            <a:pPr rtl="0"/>
            <a:r>
              <a:rPr lang="en-US" sz="1200" dirty="0" smtClean="0"/>
              <a:t>words, “Joy! Peace!” on his lips. His poem, </a:t>
            </a:r>
          </a:p>
          <a:p>
            <a:pPr rtl="0"/>
            <a:r>
              <a:rPr lang="en-US" sz="1200" dirty="0" smtClean="0"/>
              <a:t>however, lived on, becoming one of our most </a:t>
            </a:r>
          </a:p>
          <a:p>
            <a:pPr rtl="0"/>
            <a:r>
              <a:rPr lang="en-US" sz="1200" dirty="0" smtClean="0"/>
              <a:t>beloved hymns:</a:t>
            </a:r>
          </a:p>
          <a:p>
            <a:pPr rtl="0"/>
            <a:endParaRPr lang="en-US" sz="1200" dirty="0" smtClean="0"/>
          </a:p>
          <a:p>
            <a:pPr rtl="0"/>
            <a:r>
              <a:rPr lang="en-US" sz="1200" i="1" dirty="0" smtClean="0"/>
              <a:t>Abide with me—fast falls the eventide!</a:t>
            </a:r>
          </a:p>
          <a:p>
            <a:pPr rtl="0"/>
            <a:r>
              <a:rPr lang="en-US" sz="1200" i="1" dirty="0" smtClean="0"/>
              <a:t>The darkness deepens—Lord, with me abide;</a:t>
            </a:r>
          </a:p>
          <a:p>
            <a:pPr rtl="0"/>
            <a:r>
              <a:rPr lang="en-US" sz="1200" i="1" dirty="0" smtClean="0"/>
              <a:t>When other helpers fail and comforts flee,</a:t>
            </a:r>
          </a:p>
          <a:p>
            <a:pPr rtl="0"/>
            <a:r>
              <a:rPr lang="en-US" sz="1200" i="1" dirty="0" smtClean="0"/>
              <a:t>Help of the helpless, O abide with me!</a:t>
            </a:r>
            <a:r>
              <a:rPr lang="en-US" dirty="0" smtClean="0"/>
              <a:t> </a:t>
            </a:r>
          </a:p>
          <a:p>
            <a:pPr rtl="0"/>
            <a:endParaRPr lang="en-US" dirty="0" smtClean="0"/>
          </a:p>
          <a:p>
            <a:pPr rtl="0"/>
            <a:r>
              <a:rPr lang="en-US" dirty="0" smtClean="0"/>
              <a:t>[Morgan, R. J. (2000). Nelsons complete book </a:t>
            </a:r>
          </a:p>
          <a:p>
            <a:pPr rtl="0"/>
            <a:r>
              <a:rPr lang="en-US" dirty="0" smtClean="0"/>
              <a:t>of stories, illustrations, and quotes (electronic </a:t>
            </a:r>
          </a:p>
          <a:p>
            <a:pPr rtl="0"/>
            <a:r>
              <a:rPr lang="en-US" dirty="0" smtClean="0"/>
              <a:t>ed., p. 2). Nashville: Thomas Nelson </a:t>
            </a:r>
          </a:p>
          <a:p>
            <a:pPr rtl="0"/>
            <a:r>
              <a:rPr lang="en-US" dirty="0" smtClean="0"/>
              <a:t>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70299331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2:10</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2033256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we saw last week at Romans 1:20,</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anapologetos</a:t>
            </a:r>
            <a:r>
              <a:rPr lang="en-US" dirty="0" smtClean="0"/>
              <a:t> literally means to be </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inexcusable</a:t>
            </a:r>
            <a:r>
              <a:rPr lang="en-US" dirty="0" smtClean="0"/>
              <a:t>, that</a:t>
            </a:r>
            <a:r>
              <a:rPr lang="en-US" baseline="0" dirty="0" smtClean="0"/>
              <a:t> is “without excuse”.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1821733993"/>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2:10</a:t>
            </a:r>
          </a:p>
          <a:p>
            <a:endParaRPr lang="en-US" dirty="0" smtClean="0"/>
          </a:p>
          <a:p>
            <a:r>
              <a:rPr lang="en-US" dirty="0" smtClean="0"/>
              <a:t>Speaking of trials.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714254406"/>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are guilty. Including each and every one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 us.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Jesus Christ is the only Way of salvation.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you have not yet placed your trust in Jesus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save you, you need to take five specific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steps today: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i="1" dirty="0" smtClean="0"/>
              <a:t>Recognize that you are on the wrong path.</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i="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2. </a:t>
            </a:r>
            <a:r>
              <a:rPr lang="en-US" sz="1200" i="1" dirty="0" smtClean="0"/>
              <a:t>Admit that the path itself will not change.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3. </a:t>
            </a:r>
            <a:r>
              <a:rPr lang="en-US" sz="1200" i="1" dirty="0" smtClean="0"/>
              <a:t>Turn around and face the opposite direction.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dirty="0" smtClean="0"/>
          </a:p>
          <a:p>
            <a:r>
              <a:rPr lang="en-US" sz="1200" dirty="0" smtClean="0"/>
              <a:t>4. </a:t>
            </a:r>
            <a:r>
              <a:rPr lang="en-US" sz="1200" i="1" dirty="0" smtClean="0"/>
              <a:t>Commit yourself to the Lord Jesus Christ, </a:t>
            </a:r>
          </a:p>
          <a:p>
            <a:r>
              <a:rPr lang="en-US" sz="1200" i="1" dirty="0" smtClean="0"/>
              <a:t>trusting in his death on your behalf.</a:t>
            </a:r>
          </a:p>
          <a:p>
            <a:endParaRPr lang="en-US" sz="1200" i="1" dirty="0" smtClean="0"/>
          </a:p>
          <a:p>
            <a:r>
              <a:rPr lang="en-US" sz="1200" i="1" dirty="0" smtClean="0"/>
              <a:t>And , </a:t>
            </a:r>
            <a:r>
              <a:rPr lang="en-US" sz="1200" dirty="0" smtClean="0"/>
              <a:t>5. </a:t>
            </a:r>
            <a:r>
              <a:rPr lang="en-US" sz="1200" i="1" dirty="0" smtClean="0"/>
              <a:t>Get on with following Jesus and </a:t>
            </a:r>
          </a:p>
          <a:p>
            <a:r>
              <a:rPr lang="en-US" sz="1200" i="1" dirty="0" smtClean="0"/>
              <a:t>obeying his commands.</a:t>
            </a:r>
          </a:p>
          <a:p>
            <a:endParaRPr lang="en-US" sz="1200" i="1" dirty="0" smtClean="0"/>
          </a:p>
          <a:p>
            <a:r>
              <a:rPr lang="en-US" sz="1200" kern="1200" dirty="0" smtClean="0">
                <a:solidFill>
                  <a:schemeClr val="tx1"/>
                </a:solidFill>
                <a:latin typeface="+mn-lt"/>
                <a:ea typeface="+mn-ea"/>
                <a:cs typeface="+mn-cs"/>
              </a:rPr>
              <a:t>In the same instant you turn from sin and </a:t>
            </a:r>
          </a:p>
          <a:p>
            <a:r>
              <a:rPr lang="en-US" sz="1200" kern="1200" dirty="0" smtClean="0">
                <a:solidFill>
                  <a:schemeClr val="tx1"/>
                </a:solidFill>
                <a:latin typeface="+mn-lt"/>
                <a:ea typeface="+mn-ea"/>
                <a:cs typeface="+mn-cs"/>
              </a:rPr>
              <a:t>believe on Jesus, you find that you are already </a:t>
            </a:r>
          </a:p>
          <a:p>
            <a:r>
              <a:rPr lang="en-US" sz="1200" kern="1200" dirty="0" smtClean="0">
                <a:solidFill>
                  <a:schemeClr val="tx1"/>
                </a:solidFill>
                <a:latin typeface="+mn-lt"/>
                <a:ea typeface="+mn-ea"/>
                <a:cs typeface="+mn-cs"/>
              </a:rPr>
              <a:t>on the right road. You do not have to seek it, </a:t>
            </a:r>
          </a:p>
          <a:p>
            <a:r>
              <a:rPr lang="en-US" sz="1200" kern="1200" dirty="0" smtClean="0">
                <a:solidFill>
                  <a:schemeClr val="tx1"/>
                </a:solidFill>
                <a:latin typeface="+mn-lt"/>
                <a:ea typeface="+mn-ea"/>
                <a:cs typeface="+mn-cs"/>
              </a:rPr>
              <a:t>because the first step on that road </a:t>
            </a:r>
            <a:r>
              <a:rPr lang="en-US" sz="1200" i="1" kern="1200" dirty="0" smtClean="0">
                <a:solidFill>
                  <a:schemeClr val="tx1"/>
                </a:solidFill>
                <a:latin typeface="+mn-lt"/>
                <a:ea typeface="+mn-ea"/>
                <a:cs typeface="+mn-cs"/>
              </a:rPr>
              <a:t>is believing </a:t>
            </a:r>
          </a:p>
          <a:p>
            <a:r>
              <a:rPr lang="en-US" sz="1200" i="1" kern="1200" dirty="0" smtClean="0">
                <a:solidFill>
                  <a:schemeClr val="tx1"/>
                </a:solidFill>
                <a:latin typeface="+mn-lt"/>
                <a:ea typeface="+mn-ea"/>
                <a:cs typeface="+mn-cs"/>
              </a:rPr>
              <a:t>on Jesus. It is being where he is. He starts </a:t>
            </a:r>
          </a:p>
          <a:p>
            <a:r>
              <a:rPr lang="en-US" sz="1200" i="1" kern="1200" dirty="0" smtClean="0">
                <a:solidFill>
                  <a:schemeClr val="tx1"/>
                </a:solidFill>
                <a:latin typeface="+mn-lt"/>
                <a:ea typeface="+mn-ea"/>
                <a:cs typeface="+mn-cs"/>
              </a:rPr>
              <a:t>with you at that precise point. Therefore, as </a:t>
            </a:r>
          </a:p>
          <a:p>
            <a:r>
              <a:rPr lang="en-US" sz="1200" i="1" kern="1200" dirty="0" smtClean="0">
                <a:solidFill>
                  <a:schemeClr val="tx1"/>
                </a:solidFill>
                <a:latin typeface="+mn-lt"/>
                <a:ea typeface="+mn-ea"/>
                <a:cs typeface="+mn-cs"/>
              </a:rPr>
              <a:t>you step forward you find the darkness dispel, </a:t>
            </a:r>
          </a:p>
          <a:p>
            <a:r>
              <a:rPr lang="en-US" sz="1200" i="1" kern="1200" dirty="0" smtClean="0">
                <a:solidFill>
                  <a:schemeClr val="tx1"/>
                </a:solidFill>
                <a:latin typeface="+mn-lt"/>
                <a:ea typeface="+mn-ea"/>
                <a:cs typeface="+mn-cs"/>
              </a:rPr>
              <a:t>the light break through, and a glimpse of </a:t>
            </a:r>
          </a:p>
          <a:p>
            <a:r>
              <a:rPr lang="en-US" sz="1200" i="1" kern="1200" dirty="0" smtClean="0">
                <a:solidFill>
                  <a:schemeClr val="tx1"/>
                </a:solidFill>
                <a:latin typeface="+mn-lt"/>
                <a:ea typeface="+mn-ea"/>
                <a:cs typeface="+mn-cs"/>
              </a:rPr>
              <a:t>glory, honor, immortality, and eternal life rise </a:t>
            </a:r>
          </a:p>
          <a:p>
            <a:r>
              <a:rPr lang="en-US" sz="1200" i="1" kern="1200" dirty="0" smtClean="0">
                <a:solidFill>
                  <a:schemeClr val="tx1"/>
                </a:solidFill>
                <a:latin typeface="+mn-lt"/>
                <a:ea typeface="+mn-ea"/>
                <a:cs typeface="+mn-cs"/>
              </a:rPr>
              <a:t>up before you as your goal.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dirty="0" err="1" smtClean="0"/>
              <a:t>Boice</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224148578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prosopolempsia</a:t>
            </a:r>
            <a:r>
              <a:rPr lang="en-US" dirty="0" smtClean="0"/>
              <a:t> means </a:t>
            </a:r>
            <a:r>
              <a:rPr lang="en-US" sz="1200" b="0" i="0" dirty="0" smtClean="0"/>
              <a:t>partiality.</a:t>
            </a: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67930194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327574978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There's a wonderful story about a </a:t>
            </a:r>
          </a:p>
          <a:p>
            <a:r>
              <a:rPr lang="en-US" dirty="0" smtClean="0"/>
              <a:t>Chicago bank that once asked for a letter of </a:t>
            </a:r>
          </a:p>
          <a:p>
            <a:r>
              <a:rPr lang="en-US" dirty="0" smtClean="0"/>
              <a:t>recommendation on a young Bostonian being </a:t>
            </a:r>
          </a:p>
          <a:p>
            <a:r>
              <a:rPr lang="en-US" dirty="0" smtClean="0"/>
              <a:t>considered for employment. </a:t>
            </a:r>
          </a:p>
          <a:p>
            <a:endParaRPr lang="en-US" dirty="0" smtClean="0"/>
          </a:p>
          <a:p>
            <a:r>
              <a:rPr lang="en-US" dirty="0" smtClean="0"/>
              <a:t>The Boston investment house could not say </a:t>
            </a:r>
          </a:p>
          <a:p>
            <a:r>
              <a:rPr lang="en-US" dirty="0" smtClean="0"/>
              <a:t>enough about the young man. His father, they </a:t>
            </a:r>
          </a:p>
          <a:p>
            <a:r>
              <a:rPr lang="en-US" dirty="0" smtClean="0"/>
              <a:t>wrote, was a Cabot; his mother was a Lowell. </a:t>
            </a:r>
          </a:p>
          <a:p>
            <a:r>
              <a:rPr lang="en-US" dirty="0" smtClean="0"/>
              <a:t>Further back was a happy blend of </a:t>
            </a:r>
            <a:r>
              <a:rPr lang="en-US" dirty="0" err="1" smtClean="0"/>
              <a:t>Saltonstalls</a:t>
            </a:r>
            <a:r>
              <a:rPr lang="en-US" dirty="0" smtClean="0"/>
              <a:t>, </a:t>
            </a:r>
          </a:p>
          <a:p>
            <a:r>
              <a:rPr lang="en-US" dirty="0" err="1" smtClean="0"/>
              <a:t>Peabodys</a:t>
            </a:r>
            <a:r>
              <a:rPr lang="en-US" dirty="0" smtClean="0"/>
              <a:t>, and other of Boston's first families. </a:t>
            </a:r>
          </a:p>
          <a:p>
            <a:endParaRPr lang="en-US" dirty="0" smtClean="0"/>
          </a:p>
          <a:p>
            <a:r>
              <a:rPr lang="en-US" dirty="0" smtClean="0"/>
              <a:t>His recommendation was given without </a:t>
            </a:r>
          </a:p>
          <a:p>
            <a:r>
              <a:rPr lang="en-US" dirty="0" smtClean="0"/>
              <a:t>hesitation. </a:t>
            </a:r>
          </a:p>
          <a:p>
            <a:endParaRPr lang="en-US" dirty="0" smtClean="0"/>
          </a:p>
          <a:p>
            <a:r>
              <a:rPr lang="en-US" dirty="0" smtClean="0"/>
              <a:t>Several days later, the Chicago bank sent a note </a:t>
            </a:r>
          </a:p>
          <a:p>
            <a:r>
              <a:rPr lang="en-US" dirty="0" smtClean="0"/>
              <a:t>saying the information supplied was altogether </a:t>
            </a:r>
          </a:p>
          <a:p>
            <a:r>
              <a:rPr lang="en-US" dirty="0" smtClean="0"/>
              <a:t>inadequate. It read: "We are not contemplating </a:t>
            </a:r>
          </a:p>
          <a:p>
            <a:r>
              <a:rPr lang="en-US" dirty="0" smtClean="0"/>
              <a:t>using the young man for breeding purposes. </a:t>
            </a:r>
          </a:p>
          <a:p>
            <a:r>
              <a:rPr lang="en-US" dirty="0" smtClean="0"/>
              <a:t>Just for work.</a:t>
            </a:r>
          </a:p>
          <a:p>
            <a:endParaRPr lang="en-US" dirty="0" smtClean="0"/>
          </a:p>
          <a:p>
            <a:r>
              <a:rPr lang="en-US" dirty="0" smtClean="0"/>
              <a:t>Acts 10:34-35 says, </a:t>
            </a:r>
            <a:r>
              <a:rPr lang="en-US" dirty="0" smtClean="0"/>
              <a:t>"Neither is God a respecter </a:t>
            </a:r>
          </a:p>
          <a:p>
            <a:r>
              <a:rPr lang="en-US" dirty="0" smtClean="0"/>
              <a:t>of persons but accepts those from every family, </a:t>
            </a:r>
          </a:p>
          <a:p>
            <a:r>
              <a:rPr lang="en-US" dirty="0" smtClean="0"/>
              <a:t>nation, and race who fear Him and work for </a:t>
            </a:r>
          </a:p>
          <a:p>
            <a:r>
              <a:rPr lang="en-US" dirty="0" smtClean="0"/>
              <a:t>His kingdom.  </a:t>
            </a:r>
          </a:p>
          <a:p>
            <a:endParaRPr lang="en-US" dirty="0" smtClean="0"/>
          </a:p>
          <a:p>
            <a:r>
              <a:rPr lang="en-US" dirty="0" smtClean="0"/>
              <a:t>[Kathleen Peterson].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1008916286"/>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2:11</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39888755"/>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2:11</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359186410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dirty="0" smtClean="0"/>
              <a:t>Many things we don’t know about hell. </a:t>
            </a:r>
          </a:p>
          <a:p>
            <a:pPr rtl="0"/>
            <a:r>
              <a:rPr lang="en-US" sz="1200" b="0" dirty="0" smtClean="0"/>
              <a:t>But Jesus and the new Testament writers used </a:t>
            </a:r>
          </a:p>
          <a:p>
            <a:pPr rtl="0"/>
            <a:r>
              <a:rPr lang="en-US" sz="1200" b="0" dirty="0" smtClean="0"/>
              <a:t>every image in their power to tell us that hell is </a:t>
            </a:r>
          </a:p>
          <a:p>
            <a:pPr rtl="0"/>
            <a:r>
              <a:rPr lang="en-US" sz="1200" b="0" dirty="0" smtClean="0"/>
              <a:t>real, it’s terrible, it’s something to be feared, </a:t>
            </a:r>
          </a:p>
          <a:p>
            <a:pPr rtl="0"/>
            <a:r>
              <a:rPr lang="en-US" sz="1200" b="0" dirty="0" smtClean="0"/>
              <a:t>and something to avoid. </a:t>
            </a:r>
          </a:p>
          <a:p>
            <a:pPr rtl="0"/>
            <a:endParaRPr lang="en-US" sz="1200" b="0" dirty="0" smtClean="0"/>
          </a:p>
          <a:p>
            <a:pPr rtl="0"/>
            <a:r>
              <a:rPr lang="en-US" sz="1200" b="0" dirty="0" smtClean="0"/>
              <a:t>In his description of the last judgment, Jesus </a:t>
            </a:r>
          </a:p>
          <a:p>
            <a:pPr rtl="0"/>
            <a:r>
              <a:rPr lang="en-US" sz="1200" b="0" dirty="0" smtClean="0"/>
              <a:t>taught that some would go to eternal </a:t>
            </a:r>
          </a:p>
          <a:p>
            <a:pPr rtl="0"/>
            <a:r>
              <a:rPr lang="en-US" sz="1200" b="0" dirty="0" smtClean="0"/>
              <a:t>punishment, some to eternal life (Matt. 25:46). </a:t>
            </a:r>
          </a:p>
          <a:p>
            <a:pPr rtl="0"/>
            <a:r>
              <a:rPr lang="en-US" sz="1200" b="0" dirty="0" smtClean="0"/>
              <a:t>In other words, hell will be as real and as </a:t>
            </a:r>
          </a:p>
          <a:p>
            <a:pPr rtl="0"/>
            <a:r>
              <a:rPr lang="en-US" sz="1200" b="0" dirty="0" smtClean="0"/>
              <a:t>lasting as heaven.</a:t>
            </a:r>
          </a:p>
          <a:p>
            <a:pPr rtl="0"/>
            <a:endParaRPr lang="en-US" sz="1200" b="0" dirty="0" smtClean="0"/>
          </a:p>
          <a:p>
            <a:pPr rtl="0"/>
            <a:r>
              <a:rPr lang="en-US" sz="1200" dirty="0" smtClean="0"/>
              <a:t>The horror of hell is not physical pain. After all, </a:t>
            </a:r>
          </a:p>
          <a:p>
            <a:pPr rtl="0"/>
            <a:r>
              <a:rPr lang="en-US" sz="1200" dirty="0" smtClean="0"/>
              <a:t>the Bible tells us hell was “prepared for the </a:t>
            </a:r>
          </a:p>
          <a:p>
            <a:pPr rtl="0"/>
            <a:r>
              <a:rPr lang="en-US" sz="1200" dirty="0" smtClean="0"/>
              <a:t>devil and his angels” (Matt. 25:41), and they’re </a:t>
            </a:r>
          </a:p>
          <a:p>
            <a:pPr rtl="0"/>
            <a:r>
              <a:rPr lang="en-US" sz="1200" dirty="0" smtClean="0"/>
              <a:t>not physical beings. Rather the fire and outer </a:t>
            </a:r>
          </a:p>
          <a:p>
            <a:pPr rtl="0"/>
            <a:r>
              <a:rPr lang="en-US" sz="1200" dirty="0" smtClean="0"/>
              <a:t>darkness and the thirst depict spiritual </a:t>
            </a:r>
          </a:p>
          <a:p>
            <a:pPr rtl="0"/>
            <a:r>
              <a:rPr lang="en-US" sz="1200" dirty="0" smtClean="0"/>
              <a:t>separation from God, moral remorse, the </a:t>
            </a:r>
          </a:p>
          <a:p>
            <a:pPr rtl="0"/>
            <a:r>
              <a:rPr lang="en-US" sz="1200" dirty="0" smtClean="0"/>
              <a:t>consciousness that one deserves what he’s </a:t>
            </a:r>
          </a:p>
          <a:p>
            <a:pPr rtl="0"/>
            <a:r>
              <a:rPr lang="en-US" sz="1200" dirty="0" smtClean="0"/>
              <a:t>getting. </a:t>
            </a:r>
          </a:p>
          <a:p>
            <a:pPr rtl="0"/>
            <a:endParaRPr lang="en-US" sz="1200" dirty="0" smtClean="0"/>
          </a:p>
          <a:p>
            <a:pPr rtl="0"/>
            <a:r>
              <a:rPr lang="en-US" sz="1200" dirty="0" smtClean="0"/>
              <a:t>Hell is disintegration—the eternal loss of being a </a:t>
            </a:r>
          </a:p>
          <a:p>
            <a:pPr rtl="0"/>
            <a:r>
              <a:rPr lang="en-US" sz="1200" dirty="0" smtClean="0"/>
              <a:t>real person. In hell the mathematician who lived </a:t>
            </a:r>
          </a:p>
          <a:p>
            <a:pPr rtl="0"/>
            <a:r>
              <a:rPr lang="en-US" sz="1200" dirty="0" smtClean="0"/>
              <a:t>for his science can’t add two and two. The </a:t>
            </a:r>
          </a:p>
          <a:p>
            <a:pPr rtl="0"/>
            <a:r>
              <a:rPr lang="en-US" sz="1200" dirty="0" smtClean="0"/>
              <a:t>concert pianist who worshiped himself through </a:t>
            </a:r>
          </a:p>
          <a:p>
            <a:pPr rtl="0"/>
            <a:r>
              <a:rPr lang="en-US" sz="1200" dirty="0" smtClean="0"/>
              <a:t>his art can’t play a simple scale. The man who </a:t>
            </a:r>
          </a:p>
          <a:p>
            <a:pPr rtl="0"/>
            <a:r>
              <a:rPr lang="en-US" sz="1200" dirty="0" smtClean="0"/>
              <a:t>lived for sex goes on in eternal lust, with no </a:t>
            </a:r>
          </a:p>
          <a:p>
            <a:pPr rtl="0"/>
            <a:r>
              <a:rPr lang="en-US" sz="1200" dirty="0" smtClean="0"/>
              <a:t>body to exploit. The woman who made a god </a:t>
            </a:r>
          </a:p>
          <a:p>
            <a:pPr rtl="0"/>
            <a:r>
              <a:rPr lang="en-US" sz="1200" dirty="0" smtClean="0"/>
              <a:t>out of fashion has a thousand dresses but no </a:t>
            </a:r>
          </a:p>
          <a:p>
            <a:pPr rtl="0"/>
            <a:r>
              <a:rPr lang="en-US" sz="1200" dirty="0" smtClean="0"/>
              <a:t>mirror! </a:t>
            </a:r>
          </a:p>
          <a:p>
            <a:pPr rtl="0"/>
            <a:endParaRPr lang="en-US" sz="1200" dirty="0" smtClean="0"/>
          </a:p>
          <a:p>
            <a:pPr rtl="0"/>
            <a:r>
              <a:rPr lang="en-US" sz="1200" dirty="0" smtClean="0"/>
              <a:t>Hell is eternal desire—eternally unfulfilled.</a:t>
            </a:r>
          </a:p>
          <a:p>
            <a:pPr rtl="0"/>
            <a:endParaRPr lang="en-US" sz="1200" dirty="0" smtClean="0"/>
          </a:p>
          <a:p>
            <a:pPr rtl="0"/>
            <a:r>
              <a:rPr lang="en-US" sz="1200" dirty="0" smtClean="0"/>
              <a:t>But there’s another side. G. K. Chesterton once </a:t>
            </a:r>
          </a:p>
          <a:p>
            <a:pPr rtl="0"/>
            <a:r>
              <a:rPr lang="en-US" sz="1200" dirty="0" smtClean="0"/>
              <a:t>remarked, “Hell is God’s great compliment to </a:t>
            </a:r>
          </a:p>
          <a:p>
            <a:pPr rtl="0"/>
            <a:r>
              <a:rPr lang="en-US" sz="1200" dirty="0" smtClean="0"/>
              <a:t>the reality of human freedom and the dignity </a:t>
            </a:r>
          </a:p>
          <a:p>
            <a:pPr rtl="0"/>
            <a:r>
              <a:rPr lang="en-US" sz="1200" dirty="0" smtClean="0"/>
              <a:t>of human personality.” Hell, a compliment? Yes, </a:t>
            </a:r>
          </a:p>
          <a:p>
            <a:pPr rtl="0"/>
            <a:r>
              <a:rPr lang="en-US" sz="1200" dirty="0" smtClean="0"/>
              <a:t>because God is saying to us, “You are </a:t>
            </a:r>
          </a:p>
          <a:p>
            <a:pPr rtl="0"/>
            <a:r>
              <a:rPr lang="en-US" sz="1200" dirty="0" smtClean="0"/>
              <a:t>significant. I take you seriously. Choose to </a:t>
            </a:r>
          </a:p>
          <a:p>
            <a:pPr rtl="0"/>
            <a:r>
              <a:rPr lang="en-US" sz="1200" dirty="0" smtClean="0"/>
              <a:t>reject me—choose hell if you will. I will let </a:t>
            </a:r>
          </a:p>
          <a:p>
            <a:pPr rtl="0"/>
            <a:r>
              <a:rPr lang="en-US" sz="1200" dirty="0" smtClean="0"/>
              <a:t>you go.” </a:t>
            </a:r>
          </a:p>
          <a:p>
            <a:pPr rtl="0"/>
            <a:endParaRPr lang="en-US" sz="1200" dirty="0" smtClean="0"/>
          </a:p>
          <a:p>
            <a:pPr rtl="0"/>
            <a:r>
              <a:rPr lang="en-US" sz="1200" dirty="0" smtClean="0"/>
              <a:t>[</a:t>
            </a:r>
            <a:r>
              <a:rPr lang="en-US" sz="1200" dirty="0" err="1" smtClean="0"/>
              <a:t>Lieghton</a:t>
            </a:r>
            <a:r>
              <a:rPr lang="en-US" sz="1200" dirty="0" smtClean="0"/>
              <a:t> Ford, </a:t>
            </a:r>
            <a:r>
              <a:rPr lang="en-US" sz="1200" i="1" dirty="0" smtClean="0"/>
              <a:t>Good News is for Sharing, </a:t>
            </a:r>
          </a:p>
          <a:p>
            <a:pPr rtl="0"/>
            <a:r>
              <a:rPr lang="en-US" sz="1200" i="1" dirty="0" smtClean="0"/>
              <a:t>David C. Cook Publishing Co., 1977, p. 34.</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END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2865830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9/27/2014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9/27/2014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9/27/2014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9/27/2014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9/27/2014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9/27/2014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0.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8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1.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93.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9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94.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2:1-11</a:t>
            </a:r>
            <a:r>
              <a:rPr lang="en-US" sz="3600" dirty="0" smtClean="0"/>
              <a:t/>
            </a:r>
            <a:br>
              <a:rPr lang="en-US" sz="3600" dirty="0" smtClean="0"/>
            </a:br>
            <a:r>
              <a:rPr lang="en-US" sz="3600" dirty="0" smtClean="0"/>
              <a:t>---</a:t>
            </a:r>
            <a:br>
              <a:rPr lang="en-US" sz="3600" dirty="0" smtClean="0"/>
            </a:br>
            <a:r>
              <a:rPr lang="en-US" sz="3600" dirty="0" smtClean="0"/>
              <a:t>God’s Righteous Judgment</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sz="4800" baseline="30000" dirty="0" smtClean="0"/>
              <a:t>ἀναπολόγητος</a:t>
            </a:r>
          </a:p>
          <a:p>
            <a:pPr marL="0" indent="0">
              <a:buNone/>
            </a:pPr>
            <a:r>
              <a:rPr lang="el-GR" sz="4800" baseline="30000" dirty="0"/>
              <a:t>	</a:t>
            </a:r>
            <a:r>
              <a:rPr lang="el-GR" sz="4800" baseline="30000" dirty="0" smtClean="0"/>
              <a:t>				</a:t>
            </a:r>
            <a:r>
              <a:rPr lang="en-US" sz="4800" baseline="30000" dirty="0"/>
              <a:t>(</a:t>
            </a:r>
            <a:r>
              <a:rPr lang="en-US" sz="4800" baseline="30000" dirty="0" err="1"/>
              <a:t>anapologētos</a:t>
            </a:r>
            <a:r>
              <a:rPr lang="en-US" sz="4800" baseline="30000" dirty="0" smtClean="0"/>
              <a:t>)</a:t>
            </a:r>
            <a:endParaRPr lang="en-US" baseline="30000" dirty="0"/>
          </a:p>
          <a:p>
            <a:pPr marL="0" indent="0">
              <a:buNone/>
            </a:pPr>
            <a:r>
              <a:rPr lang="en-US" baseline="30000" dirty="0" smtClean="0"/>
              <a:t>20</a:t>
            </a:r>
            <a:r>
              <a:rPr lang="en-US" dirty="0" smtClean="0"/>
              <a:t> </a:t>
            </a:r>
            <a:r>
              <a:rPr lang="en-US" dirty="0"/>
              <a:t>For since the creation of the world God's invisible qualities--his eternal power and divine nature--have been clearly seen, being understood from what has been made, so that men are without excuse. </a:t>
            </a:r>
            <a:endParaRPr lang="en-US" dirty="0" smtClean="0"/>
          </a:p>
          <a:p>
            <a:pPr marL="0" indent="0">
              <a:buNone/>
            </a:pPr>
            <a:endParaRPr lang="en-US" dirty="0"/>
          </a:p>
        </p:txBody>
      </p:sp>
      <p:sp>
        <p:nvSpPr>
          <p:cNvPr id="5" name="Rounded Rectangle 4"/>
          <p:cNvSpPr/>
          <p:nvPr/>
        </p:nvSpPr>
        <p:spPr>
          <a:xfrm>
            <a:off x="4990744" y="1880075"/>
            <a:ext cx="2785929" cy="12135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948441" y="5255664"/>
            <a:ext cx="2606467" cy="4272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p:cNvCxnSpPr>
          <p:nvPr/>
        </p:nvCxnSpPr>
        <p:spPr>
          <a:xfrm flipV="1">
            <a:off x="3251675" y="3110669"/>
            <a:ext cx="3114942" cy="214499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82700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cs typeface="Times New Roman" panose="02020603050405020304" pitchFamily="18" charset="0"/>
              </a:rPr>
              <a:t>κρίνω</a:t>
            </a:r>
            <a:endParaRPr lang="en-US" dirty="0" smtClean="0">
              <a:cs typeface="Times New Roman" panose="02020603050405020304" pitchFamily="18" charset="0"/>
            </a:endParaRPr>
          </a:p>
          <a:p>
            <a:pPr marL="0" indent="0">
              <a:lnSpc>
                <a:spcPts val="4800"/>
              </a:lnSpc>
              <a:buNone/>
            </a:pPr>
            <a:r>
              <a:rPr lang="en-US" sz="4000" baseline="30000" dirty="0">
                <a:cs typeface="Times New Roman" panose="02020603050405020304" pitchFamily="18" charset="0"/>
              </a:rPr>
              <a:t>	</a:t>
            </a:r>
            <a:r>
              <a:rPr lang="en-US" sz="4000" baseline="30000" dirty="0" smtClean="0">
                <a:cs typeface="Times New Roman" panose="02020603050405020304" pitchFamily="18" charset="0"/>
              </a:rPr>
              <a:t>	</a:t>
            </a:r>
            <a:r>
              <a:rPr lang="en-US" sz="4800" baseline="30000" dirty="0">
                <a:cs typeface="Times New Roman" panose="02020603050405020304" pitchFamily="18" charset="0"/>
              </a:rPr>
              <a:t>(</a:t>
            </a:r>
            <a:r>
              <a:rPr lang="en-US" sz="4800" baseline="30000" dirty="0" err="1">
                <a:cs typeface="Times New Roman" panose="02020603050405020304" pitchFamily="18" charset="0"/>
              </a:rPr>
              <a:t>krinō</a:t>
            </a:r>
            <a:r>
              <a:rPr lang="en-US" sz="4800" baseline="30000" dirty="0">
                <a:cs typeface="Times New Roman" panose="02020603050405020304" pitchFamily="18" charset="0"/>
              </a:rPr>
              <a:t>)</a:t>
            </a:r>
            <a:endParaRPr lang="en-US" sz="4800" baseline="30000" dirty="0"/>
          </a:p>
          <a:p>
            <a:pPr marL="0" indent="0">
              <a:buNone/>
            </a:pPr>
            <a:r>
              <a:rPr lang="en-US" baseline="30000" dirty="0" smtClean="0"/>
              <a:t>1</a:t>
            </a:r>
            <a:r>
              <a:rPr lang="en-US" dirty="0" smtClean="0"/>
              <a:t> </a:t>
            </a:r>
            <a:r>
              <a:rPr lang="en-US" dirty="0"/>
              <a:t>You, therefore, have no excuse, you who pass judgment on someone else, for at whatever point you judge the other, you are condemning yourself, because you who pass judgment do the same </a:t>
            </a:r>
            <a:r>
              <a:rPr lang="en-US" dirty="0" smtClean="0"/>
              <a:t>things.</a:t>
            </a:r>
          </a:p>
        </p:txBody>
      </p:sp>
      <p:sp>
        <p:nvSpPr>
          <p:cNvPr id="4" name="Oval 3"/>
          <p:cNvSpPr/>
          <p:nvPr/>
        </p:nvSpPr>
        <p:spPr>
          <a:xfrm>
            <a:off x="2110811" y="2085174"/>
            <a:ext cx="1623701" cy="12904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0019" y="4033615"/>
            <a:ext cx="1726250" cy="470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5" idx="0"/>
            <a:endCxn id="4" idx="3"/>
          </p:cNvCxnSpPr>
          <p:nvPr/>
        </p:nvCxnSpPr>
        <p:spPr>
          <a:xfrm flipV="1">
            <a:off x="1333144" y="3186612"/>
            <a:ext cx="1015453" cy="84700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76081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4:12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ts val="4800"/>
              </a:lnSpc>
              <a:buNone/>
            </a:pPr>
            <a:r>
              <a:rPr lang="en-US" baseline="30000" dirty="0"/>
              <a:t>		</a:t>
            </a:r>
            <a:r>
              <a:rPr lang="el-GR" dirty="0">
                <a:cs typeface="Times New Roman" panose="02020603050405020304" pitchFamily="18" charset="0"/>
              </a:rPr>
              <a:t>κρίνω</a:t>
            </a:r>
            <a:endParaRPr lang="en-US" dirty="0">
              <a:cs typeface="Times New Roman" panose="02020603050405020304" pitchFamily="18" charset="0"/>
            </a:endParaRPr>
          </a:p>
          <a:p>
            <a:pPr marL="0" indent="0">
              <a:lnSpc>
                <a:spcPts val="4800"/>
              </a:lnSpc>
              <a:buNone/>
            </a:pPr>
            <a:r>
              <a:rPr lang="en-US" sz="4000" baseline="30000" dirty="0">
                <a:cs typeface="Times New Roman" panose="02020603050405020304" pitchFamily="18" charset="0"/>
              </a:rPr>
              <a:t>		</a:t>
            </a:r>
            <a:r>
              <a:rPr lang="en-US" sz="4800" baseline="30000" dirty="0">
                <a:cs typeface="Times New Roman" panose="02020603050405020304" pitchFamily="18" charset="0"/>
              </a:rPr>
              <a:t>(</a:t>
            </a:r>
            <a:r>
              <a:rPr lang="en-US" sz="4800" baseline="30000" dirty="0" err="1">
                <a:cs typeface="Times New Roman" panose="02020603050405020304" pitchFamily="18" charset="0"/>
              </a:rPr>
              <a:t>krinō</a:t>
            </a:r>
            <a:r>
              <a:rPr lang="en-US" sz="4800" baseline="30000" dirty="0">
                <a:cs typeface="Times New Roman" panose="02020603050405020304" pitchFamily="18" charset="0"/>
              </a:rPr>
              <a:t>)</a:t>
            </a:r>
            <a:endParaRPr lang="en-US" sz="4800" baseline="30000" dirty="0"/>
          </a:p>
          <a:p>
            <a:pPr marL="0" indent="0">
              <a:buNone/>
            </a:pPr>
            <a:endParaRPr lang="en-US" baseline="30000" dirty="0"/>
          </a:p>
          <a:p>
            <a:pPr marL="0" indent="0">
              <a:buNone/>
            </a:pPr>
            <a:r>
              <a:rPr lang="en-US" baseline="30000" dirty="0" smtClean="0"/>
              <a:t>12 </a:t>
            </a:r>
            <a:r>
              <a:rPr lang="en-US" dirty="0"/>
              <a:t>There is only one Lawgiver and Judge, the one who is able to save and destroy. But you—who are you to judge your neighbor?</a:t>
            </a:r>
            <a:r>
              <a:rPr lang="en-US" baseline="30000" dirty="0"/>
              <a:t> </a:t>
            </a:r>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1047" y="2432727"/>
            <a:ext cx="1652587"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250040" y="5291191"/>
            <a:ext cx="1027416" cy="4623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6" idx="2"/>
          </p:cNvCxnSpPr>
          <p:nvPr/>
        </p:nvCxnSpPr>
        <p:spPr>
          <a:xfrm flipV="1">
            <a:off x="2763748" y="3750352"/>
            <a:ext cx="163593" cy="154083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09730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4:5</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baseline="30000" dirty="0" smtClean="0"/>
          </a:p>
          <a:p>
            <a:pPr marL="0" indent="0">
              <a:lnSpc>
                <a:spcPts val="4800"/>
              </a:lnSpc>
              <a:buNone/>
            </a:pPr>
            <a:r>
              <a:rPr lang="en-US" sz="3600" baseline="30000" dirty="0"/>
              <a:t>		</a:t>
            </a:r>
            <a:r>
              <a:rPr lang="el-GR" sz="3600" dirty="0">
                <a:cs typeface="Times New Roman" panose="02020603050405020304" pitchFamily="18" charset="0"/>
              </a:rPr>
              <a:t>κρίνω</a:t>
            </a:r>
            <a:endParaRPr lang="en-US" sz="3600" dirty="0">
              <a:cs typeface="Times New Roman" panose="02020603050405020304" pitchFamily="18" charset="0"/>
            </a:endParaRPr>
          </a:p>
          <a:p>
            <a:pPr marL="0" indent="0">
              <a:lnSpc>
                <a:spcPts val="4800"/>
              </a:lnSpc>
              <a:buNone/>
            </a:pPr>
            <a:r>
              <a:rPr lang="en-US" sz="4400" baseline="30000" dirty="0">
                <a:cs typeface="Times New Roman" panose="02020603050405020304" pitchFamily="18" charset="0"/>
              </a:rPr>
              <a:t>		</a:t>
            </a:r>
            <a:r>
              <a:rPr lang="en-US" sz="5400" baseline="30000" dirty="0">
                <a:cs typeface="Times New Roman" panose="02020603050405020304" pitchFamily="18" charset="0"/>
              </a:rPr>
              <a:t>(</a:t>
            </a:r>
            <a:r>
              <a:rPr lang="en-US" sz="5400" baseline="30000" dirty="0" err="1">
                <a:cs typeface="Times New Roman" panose="02020603050405020304" pitchFamily="18" charset="0"/>
              </a:rPr>
              <a:t>krinō</a:t>
            </a:r>
            <a:r>
              <a:rPr lang="en-US" sz="5400" baseline="30000" dirty="0">
                <a:cs typeface="Times New Roman" panose="02020603050405020304" pitchFamily="18" charset="0"/>
              </a:rPr>
              <a:t>)</a:t>
            </a:r>
            <a:endParaRPr lang="en-US" sz="5400" baseline="30000" dirty="0"/>
          </a:p>
          <a:p>
            <a:pPr marL="0" indent="0">
              <a:buNone/>
            </a:pPr>
            <a:endParaRPr lang="en-US" sz="3500" baseline="30000" dirty="0"/>
          </a:p>
          <a:p>
            <a:pPr marL="0" indent="0">
              <a:buNone/>
            </a:pPr>
            <a:r>
              <a:rPr lang="en-US" sz="3500" baseline="30000" dirty="0" smtClean="0"/>
              <a:t>5 </a:t>
            </a:r>
            <a:r>
              <a:rPr lang="en-US" sz="3500" dirty="0"/>
              <a:t>Therefore judge nothing before the appointed time; wait till the Lord comes. He will bring to light what is hidden in darkness and will expose the motives of men’s hearts. At that time each will receive his praise from God. </a:t>
            </a:r>
          </a:p>
          <a:p>
            <a:pPr marL="0" indent="0">
              <a:buNone/>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1596" y="2011488"/>
            <a:ext cx="1652587"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0537" y="3773327"/>
            <a:ext cx="10541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051" idx="0"/>
            <a:endCxn id="2050" idx="2"/>
          </p:cNvCxnSpPr>
          <p:nvPr/>
        </p:nvCxnSpPr>
        <p:spPr>
          <a:xfrm flipV="1">
            <a:off x="2907587" y="3329113"/>
            <a:ext cx="40303" cy="44421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59651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Luke </a:t>
            </a:r>
            <a:r>
              <a:rPr lang="en-US" dirty="0"/>
              <a:t>6:37</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37 </a:t>
            </a:r>
            <a:r>
              <a:rPr lang="en-US" dirty="0">
                <a:solidFill>
                  <a:srgbClr val="FF0000"/>
                </a:solidFill>
              </a:rPr>
              <a:t>“Do not </a:t>
            </a:r>
            <a:r>
              <a:rPr lang="en-US" b="1" dirty="0">
                <a:solidFill>
                  <a:schemeClr val="tx2">
                    <a:lumMod val="75000"/>
                  </a:schemeClr>
                </a:solidFill>
              </a:rPr>
              <a:t>judge</a:t>
            </a:r>
            <a:r>
              <a:rPr lang="en-US" dirty="0">
                <a:solidFill>
                  <a:srgbClr val="FF0000"/>
                </a:solidFill>
              </a:rPr>
              <a:t>, and you will not be </a:t>
            </a:r>
            <a:r>
              <a:rPr lang="en-US" b="1" dirty="0">
                <a:solidFill>
                  <a:schemeClr val="tx2">
                    <a:lumMod val="75000"/>
                  </a:schemeClr>
                </a:solidFill>
              </a:rPr>
              <a:t>judged</a:t>
            </a:r>
            <a:r>
              <a:rPr lang="en-US" dirty="0">
                <a:solidFill>
                  <a:srgbClr val="FF0000"/>
                </a:solidFill>
              </a:rPr>
              <a:t>. Do not condemn, and you will not be condemned. Forgive, and you will be forgiven.</a:t>
            </a:r>
          </a:p>
          <a:p>
            <a:pPr marL="0" indent="0">
              <a:buNone/>
            </a:pPr>
            <a:endParaRPr lang="en-US" dirty="0"/>
          </a:p>
        </p:txBody>
      </p:sp>
    </p:spTree>
    <p:extLst>
      <p:ext uri="{BB962C8B-B14F-4D97-AF65-F5344CB8AC3E}">
        <p14:creationId xmlns:p14="http://schemas.microsoft.com/office/powerpoint/2010/main" val="2181148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a:t>
            </a:r>
            <a:r>
              <a:rPr lang="en-US" dirty="0"/>
              <a:t>8:7</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smtClean="0"/>
          </a:p>
          <a:p>
            <a:pPr marL="0" indent="0">
              <a:buNone/>
            </a:pPr>
            <a:r>
              <a:rPr lang="en-US" baseline="30000" dirty="0" smtClean="0"/>
              <a:t>7 </a:t>
            </a:r>
            <a:r>
              <a:rPr lang="en-US" dirty="0"/>
              <a:t>When they kept on questioning him, he straightened up and said to them, </a:t>
            </a:r>
            <a:r>
              <a:rPr lang="en-US" dirty="0">
                <a:solidFill>
                  <a:srgbClr val="FF0000"/>
                </a:solidFill>
              </a:rPr>
              <a:t>“If any one of you is </a:t>
            </a:r>
            <a:r>
              <a:rPr lang="en-US" b="1" dirty="0">
                <a:solidFill>
                  <a:schemeClr val="tx2">
                    <a:lumMod val="75000"/>
                  </a:schemeClr>
                </a:solidFill>
              </a:rPr>
              <a:t>without sin</a:t>
            </a:r>
            <a:r>
              <a:rPr lang="en-US" dirty="0">
                <a:solidFill>
                  <a:srgbClr val="FF0000"/>
                </a:solidFill>
              </a:rPr>
              <a:t>, let him be the first to throw a stone at her.”</a:t>
            </a:r>
          </a:p>
          <a:p>
            <a:pPr marL="0" indent="0">
              <a:buNone/>
            </a:pPr>
            <a:endParaRPr lang="en-US" dirty="0"/>
          </a:p>
        </p:txBody>
      </p:sp>
    </p:spTree>
    <p:extLst>
      <p:ext uri="{BB962C8B-B14F-4D97-AF65-F5344CB8AC3E}">
        <p14:creationId xmlns:p14="http://schemas.microsoft.com/office/powerpoint/2010/main" val="24791841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a:t>
            </a:r>
            <a:r>
              <a:rPr lang="en-US" dirty="0" smtClean="0"/>
              <a:t> </a:t>
            </a:r>
            <a:r>
              <a:rPr lang="en-US" dirty="0"/>
              <a:t>Now we know that God's judgment against those who do such things is based on truth. </a:t>
            </a:r>
          </a:p>
        </p:txBody>
      </p:sp>
    </p:spTree>
    <p:extLst>
      <p:ext uri="{BB962C8B-B14F-4D97-AF65-F5344CB8AC3E}">
        <p14:creationId xmlns:p14="http://schemas.microsoft.com/office/powerpoint/2010/main" val="40347763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ts val="4800"/>
              </a:lnSpc>
              <a:buNone/>
            </a:pPr>
            <a:r>
              <a:rPr lang="en-US" baseline="30000" dirty="0" smtClean="0"/>
              <a:t>					</a:t>
            </a:r>
            <a:r>
              <a:rPr lang="el-GR" dirty="0" smtClean="0"/>
              <a:t>ἀλήθεια</a:t>
            </a:r>
            <a:endParaRPr lang="en-US"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alētheia</a:t>
            </a:r>
            <a:r>
              <a:rPr lang="en-US" sz="4800" baseline="30000" dirty="0" smtClean="0"/>
              <a:t>)</a:t>
            </a:r>
            <a:endParaRPr lang="en-US" baseline="30000" dirty="0"/>
          </a:p>
          <a:p>
            <a:pPr marL="0" indent="0">
              <a:buNone/>
            </a:pPr>
            <a:endParaRPr lang="en-US" baseline="30000" dirty="0" smtClean="0"/>
          </a:p>
          <a:p>
            <a:pPr marL="0" indent="0">
              <a:buNone/>
            </a:pPr>
            <a:r>
              <a:rPr lang="en-US" baseline="30000" dirty="0" smtClean="0"/>
              <a:t>2</a:t>
            </a:r>
            <a:r>
              <a:rPr lang="en-US" dirty="0" smtClean="0"/>
              <a:t> </a:t>
            </a:r>
            <a:r>
              <a:rPr lang="en-US" dirty="0"/>
              <a:t>Now we know that God's judgment against those who do such things is based on truth. </a:t>
            </a:r>
          </a:p>
        </p:txBody>
      </p:sp>
      <p:sp>
        <p:nvSpPr>
          <p:cNvPr id="4" name="Oval 3"/>
          <p:cNvSpPr/>
          <p:nvPr/>
        </p:nvSpPr>
        <p:spPr>
          <a:xfrm>
            <a:off x="4734370" y="2333002"/>
            <a:ext cx="2298819" cy="152969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682811" y="4751462"/>
            <a:ext cx="1076770" cy="5383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6696535" y="3638680"/>
            <a:ext cx="524661" cy="111278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76081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22:16</a:t>
            </a:r>
            <a:endParaRPr lang="en-US" dirty="0"/>
          </a:p>
        </p:txBody>
      </p:sp>
      <p:sp>
        <p:nvSpPr>
          <p:cNvPr id="3" name="Content Placeholder 2"/>
          <p:cNvSpPr>
            <a:spLocks noGrp="1"/>
          </p:cNvSpPr>
          <p:nvPr>
            <p:ph idx="1"/>
          </p:nvPr>
        </p:nvSpPr>
        <p:spPr/>
        <p:txBody>
          <a:bodyPr>
            <a:normAutofit lnSpcReduction="10000"/>
          </a:bodyPr>
          <a:lstStyle/>
          <a:p>
            <a:pPr marL="0" indent="0">
              <a:lnSpc>
                <a:spcPts val="4800"/>
              </a:lnSpc>
              <a:buNone/>
            </a:pPr>
            <a:r>
              <a:rPr lang="en-US" dirty="0"/>
              <a:t>					</a:t>
            </a:r>
            <a:r>
              <a:rPr lang="el-GR" dirty="0" smtClean="0"/>
              <a:t>ἀλήθεια</a:t>
            </a:r>
            <a:endParaRPr lang="en-US" dirty="0" smtClean="0"/>
          </a:p>
          <a:p>
            <a:pPr marL="0" indent="0">
              <a:lnSpc>
                <a:spcPts val="4800"/>
              </a:lnSpc>
              <a:buNone/>
            </a:pPr>
            <a:r>
              <a:rPr lang="en-US" dirty="0"/>
              <a:t>	</a:t>
            </a:r>
            <a:r>
              <a:rPr lang="en-US" dirty="0" smtClean="0"/>
              <a:t>				(</a:t>
            </a:r>
            <a:r>
              <a:rPr lang="en-US" dirty="0" err="1" smtClean="0"/>
              <a:t>alētheia</a:t>
            </a:r>
            <a:r>
              <a:rPr lang="en-US" dirty="0"/>
              <a:t>)</a:t>
            </a:r>
          </a:p>
          <a:p>
            <a:pPr marL="0" indent="0">
              <a:buNone/>
            </a:pPr>
            <a:endParaRPr lang="en-US" baseline="30000" dirty="0" smtClean="0"/>
          </a:p>
          <a:p>
            <a:pPr marL="0" indent="0">
              <a:buNone/>
            </a:pPr>
            <a:r>
              <a:rPr lang="en-US" baseline="30000" dirty="0" smtClean="0"/>
              <a:t>16 </a:t>
            </a:r>
            <a:r>
              <a:rPr lang="en-US" dirty="0"/>
              <a:t>They sent their disciples to him along with the </a:t>
            </a:r>
            <a:r>
              <a:rPr lang="en-US" dirty="0" err="1"/>
              <a:t>Herodians</a:t>
            </a:r>
            <a:r>
              <a:rPr lang="en-US" dirty="0"/>
              <a:t>. “Teacher,” they said, “we know you are a man of integrity and that you teach the way of God in accordance with the truth. You aren’t swayed by men, because you pay no attention to who they are.</a:t>
            </a:r>
          </a:p>
          <a:p>
            <a:pPr marL="0" indent="0">
              <a:buNone/>
            </a:pP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768" y="1585787"/>
            <a:ext cx="2322513"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298058" y="4746661"/>
            <a:ext cx="945223" cy="3904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4" idx="2"/>
          </p:cNvCxnSpPr>
          <p:nvPr/>
        </p:nvCxnSpPr>
        <p:spPr>
          <a:xfrm flipH="1" flipV="1">
            <a:off x="5876025" y="3139950"/>
            <a:ext cx="894645" cy="160671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28616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John 3:18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lnSpc>
                <a:spcPts val="4800"/>
              </a:lnSpc>
              <a:buNone/>
            </a:pPr>
            <a:r>
              <a:rPr lang="en-US" dirty="0"/>
              <a:t>					</a:t>
            </a:r>
            <a:r>
              <a:rPr lang="el-GR" dirty="0"/>
              <a:t>ἀλήθεια</a:t>
            </a:r>
            <a:endParaRPr lang="en-US" dirty="0"/>
          </a:p>
          <a:p>
            <a:pPr marL="0" indent="0">
              <a:lnSpc>
                <a:spcPts val="4800"/>
              </a:lnSpc>
              <a:buNone/>
            </a:pPr>
            <a:r>
              <a:rPr lang="en-US" dirty="0"/>
              <a:t>					(</a:t>
            </a:r>
            <a:r>
              <a:rPr lang="en-US" dirty="0" err="1"/>
              <a:t>alētheia</a:t>
            </a:r>
            <a:r>
              <a:rPr lang="en-US" dirty="0"/>
              <a:t>)</a:t>
            </a:r>
          </a:p>
          <a:p>
            <a:pPr marL="0" indent="0">
              <a:buNone/>
            </a:pPr>
            <a:endParaRPr lang="en-US" baseline="30000" dirty="0" smtClean="0"/>
          </a:p>
          <a:p>
            <a:pPr marL="0" indent="0">
              <a:buNone/>
            </a:pPr>
            <a:r>
              <a:rPr lang="en-US" baseline="30000" dirty="0" smtClean="0"/>
              <a:t>18 </a:t>
            </a:r>
            <a:r>
              <a:rPr lang="en-US" dirty="0"/>
              <a:t>Dear children, let us not love with words or tongue but with actions and in truth.</a:t>
            </a:r>
          </a:p>
          <a:p>
            <a:pPr marL="0" indent="0">
              <a:buNone/>
            </a:pP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4220" y="2407720"/>
            <a:ext cx="2322513"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7349" y="4785885"/>
            <a:ext cx="969963" cy="41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endCxn id="4098" idx="2"/>
          </p:cNvCxnSpPr>
          <p:nvPr/>
        </p:nvCxnSpPr>
        <p:spPr>
          <a:xfrm flipH="1" flipV="1">
            <a:off x="5855477" y="3961883"/>
            <a:ext cx="257647" cy="81560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73976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466" y="657545"/>
            <a:ext cx="8946345" cy="5550801"/>
          </a:xfrm>
          <a:prstGeom prst="rect">
            <a:avLst/>
          </a:prstGeom>
        </p:spPr>
      </p:pic>
    </p:spTree>
    <p:extLst>
      <p:ext uri="{BB962C8B-B14F-4D97-AF65-F5344CB8AC3E}">
        <p14:creationId xmlns:p14="http://schemas.microsoft.com/office/powerpoint/2010/main" val="4104108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a:t>
            </a:r>
            <a:r>
              <a:rPr lang="en-US" dirty="0"/>
              <a:t>9:7–9</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7</a:t>
            </a:r>
            <a:r>
              <a:rPr lang="en-US" dirty="0" smtClean="0"/>
              <a:t> The </a:t>
            </a:r>
            <a:r>
              <a:rPr lang="en-US" dirty="0"/>
              <a:t>Lord reigns </a:t>
            </a:r>
            <a:r>
              <a:rPr lang="en-US" dirty="0" smtClean="0"/>
              <a:t>forever; he </a:t>
            </a:r>
            <a:r>
              <a:rPr lang="en-US" dirty="0"/>
              <a:t>has established his throne for judgment. </a:t>
            </a:r>
            <a:r>
              <a:rPr lang="en-US" baseline="30000" dirty="0" smtClean="0"/>
              <a:t>8</a:t>
            </a:r>
            <a:r>
              <a:rPr lang="en-US" dirty="0" smtClean="0"/>
              <a:t> He </a:t>
            </a:r>
            <a:r>
              <a:rPr lang="en-US" dirty="0"/>
              <a:t>will judge the world in </a:t>
            </a:r>
            <a:r>
              <a:rPr lang="en-US" b="1" dirty="0">
                <a:solidFill>
                  <a:schemeClr val="accent6">
                    <a:lumMod val="75000"/>
                  </a:schemeClr>
                </a:solidFill>
              </a:rPr>
              <a:t>righteousness</a:t>
            </a:r>
            <a:r>
              <a:rPr lang="en-US" dirty="0"/>
              <a:t>; </a:t>
            </a:r>
            <a:r>
              <a:rPr lang="en-US" dirty="0" smtClean="0"/>
              <a:t>he </a:t>
            </a:r>
            <a:r>
              <a:rPr lang="en-US" dirty="0"/>
              <a:t>will govern the peoples with justice. </a:t>
            </a:r>
          </a:p>
          <a:p>
            <a:pPr marL="0" indent="0">
              <a:buNone/>
            </a:pPr>
            <a:endParaRPr lang="en-US" dirty="0"/>
          </a:p>
        </p:txBody>
      </p:sp>
    </p:spTree>
    <p:extLst>
      <p:ext uri="{BB962C8B-B14F-4D97-AF65-F5344CB8AC3E}">
        <p14:creationId xmlns:p14="http://schemas.microsoft.com/office/powerpoint/2010/main" val="41618620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Revelation </a:t>
            </a:r>
            <a:r>
              <a:rPr lang="en-US" dirty="0"/>
              <a:t>19:2</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a:t>
            </a:r>
            <a:r>
              <a:rPr lang="en-US" dirty="0" smtClean="0"/>
              <a:t> for </a:t>
            </a:r>
            <a:r>
              <a:rPr lang="en-US" b="1" dirty="0">
                <a:solidFill>
                  <a:schemeClr val="accent6">
                    <a:lumMod val="75000"/>
                  </a:schemeClr>
                </a:solidFill>
              </a:rPr>
              <a:t>true and just</a:t>
            </a:r>
            <a:r>
              <a:rPr lang="en-US" dirty="0"/>
              <a:t> are his judgments. </a:t>
            </a:r>
            <a:r>
              <a:rPr lang="en-US" dirty="0" smtClean="0"/>
              <a:t>He </a:t>
            </a:r>
            <a:r>
              <a:rPr lang="en-US" dirty="0"/>
              <a:t>has condemned the great prostitute </a:t>
            </a:r>
            <a:r>
              <a:rPr lang="en-US" dirty="0" smtClean="0"/>
              <a:t>who </a:t>
            </a:r>
            <a:r>
              <a:rPr lang="en-US" dirty="0"/>
              <a:t>corrupted the earth by her adulteries. </a:t>
            </a:r>
            <a:r>
              <a:rPr lang="en-US" dirty="0" smtClean="0"/>
              <a:t>He </a:t>
            </a:r>
            <a:r>
              <a:rPr lang="en-US" dirty="0"/>
              <a:t>has avenged on her the blood of his servants.” </a:t>
            </a:r>
          </a:p>
          <a:p>
            <a:pPr marL="0" indent="0">
              <a:buNone/>
            </a:pPr>
            <a:endParaRPr lang="en-US" dirty="0"/>
          </a:p>
        </p:txBody>
      </p:sp>
    </p:spTree>
    <p:extLst>
      <p:ext uri="{BB962C8B-B14F-4D97-AF65-F5344CB8AC3E}">
        <p14:creationId xmlns:p14="http://schemas.microsoft.com/office/powerpoint/2010/main" val="39380546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a:t>
            </a:r>
            <a:r>
              <a:rPr lang="en-US" dirty="0" smtClean="0"/>
              <a:t> </a:t>
            </a:r>
            <a:r>
              <a:rPr lang="en-US" dirty="0"/>
              <a:t>So when you, a mere man, pass judgment on them and yet do the same things, do you think you will escape God's judgment? </a:t>
            </a:r>
            <a:endParaRPr lang="en-US" dirty="0" smtClean="0"/>
          </a:p>
        </p:txBody>
      </p:sp>
    </p:spTree>
    <p:extLst>
      <p:ext uri="{BB962C8B-B14F-4D97-AF65-F5344CB8AC3E}">
        <p14:creationId xmlns:p14="http://schemas.microsoft.com/office/powerpoint/2010/main" val="41256424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ἐκφεύγω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ekpheugo</a:t>
            </a:r>
            <a:r>
              <a:rPr lang="en-US" sz="4800" baseline="30000" dirty="0" smtClean="0"/>
              <a:t>)</a:t>
            </a:r>
            <a:endParaRPr lang="en-US" baseline="30000" dirty="0"/>
          </a:p>
          <a:p>
            <a:pPr marL="0" indent="0">
              <a:buNone/>
            </a:pPr>
            <a:endParaRPr lang="en-US" baseline="30000" dirty="0" smtClean="0"/>
          </a:p>
          <a:p>
            <a:pPr marL="0" indent="0">
              <a:buNone/>
            </a:pPr>
            <a:r>
              <a:rPr lang="en-US" baseline="30000" dirty="0" smtClean="0"/>
              <a:t>3</a:t>
            </a:r>
            <a:r>
              <a:rPr lang="en-US" dirty="0" smtClean="0"/>
              <a:t> </a:t>
            </a:r>
            <a:r>
              <a:rPr lang="en-US" dirty="0"/>
              <a:t>So when you, a mere man, pass judgment on them and yet do the same things, do you think you will escape God's judgment? </a:t>
            </a:r>
            <a:endParaRPr lang="en-US" dirty="0" smtClean="0"/>
          </a:p>
        </p:txBody>
      </p:sp>
      <p:sp>
        <p:nvSpPr>
          <p:cNvPr id="4" name="Oval 3"/>
          <p:cNvSpPr/>
          <p:nvPr/>
        </p:nvSpPr>
        <p:spPr>
          <a:xfrm>
            <a:off x="2845749" y="2025353"/>
            <a:ext cx="2555192" cy="14527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871529" y="4836920"/>
            <a:ext cx="1264778" cy="5554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2503918" y="3265383"/>
            <a:ext cx="716030" cy="157153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66297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12:25</a:t>
            </a:r>
            <a:endParaRPr lang="en-US" dirty="0"/>
          </a:p>
        </p:txBody>
      </p:sp>
      <p:sp>
        <p:nvSpPr>
          <p:cNvPr id="3" name="Content Placeholder 2"/>
          <p:cNvSpPr>
            <a:spLocks noGrp="1"/>
          </p:cNvSpPr>
          <p:nvPr>
            <p:ph idx="1"/>
          </p:nvPr>
        </p:nvSpPr>
        <p:spPr/>
        <p:txBody>
          <a:bodyPr>
            <a:normAutofit/>
          </a:bodyPr>
          <a:lstStyle/>
          <a:p>
            <a:pPr marL="0" indent="0">
              <a:buNone/>
            </a:pPr>
            <a:r>
              <a:rPr lang="en-US" baseline="30000" dirty="0"/>
              <a:t>			</a:t>
            </a:r>
            <a:r>
              <a:rPr lang="el-GR" dirty="0" smtClean="0"/>
              <a:t>ἐκφεύγω</a:t>
            </a:r>
            <a:endParaRPr lang="en-US" dirty="0" smtClean="0"/>
          </a:p>
          <a:p>
            <a:pPr marL="0" indent="0">
              <a:buNone/>
            </a:pPr>
            <a:r>
              <a:rPr lang="en-US" dirty="0"/>
              <a:t>	</a:t>
            </a:r>
            <a:r>
              <a:rPr lang="en-US" dirty="0" smtClean="0"/>
              <a:t>		(</a:t>
            </a:r>
            <a:r>
              <a:rPr lang="en-US" dirty="0" err="1" smtClean="0"/>
              <a:t>ekpheugo</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a:t>25 </a:t>
            </a:r>
            <a:r>
              <a:rPr lang="en-US" dirty="0"/>
              <a:t>See to it that you do not refuse him who speaks. If they did not escape when they refused him who warned them on earth, how much less will we, if we turn away from him who warns us from heaven</a:t>
            </a:r>
            <a:r>
              <a:rPr lang="en-US" dirty="0" smtClean="0"/>
              <a:t>?</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0887" y="1540107"/>
            <a:ext cx="2578100"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6191" y="4063162"/>
            <a:ext cx="128587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5123" idx="0"/>
            <a:endCxn id="5122" idx="2"/>
          </p:cNvCxnSpPr>
          <p:nvPr/>
        </p:nvCxnSpPr>
        <p:spPr>
          <a:xfrm flipH="1" flipV="1">
            <a:off x="4119937" y="3021244"/>
            <a:ext cx="719192" cy="104191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78661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5:3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ἐκφεύγω</a:t>
            </a:r>
            <a:endParaRPr lang="en-US" dirty="0"/>
          </a:p>
          <a:p>
            <a:pPr marL="0" indent="0">
              <a:buNone/>
            </a:pPr>
            <a:r>
              <a:rPr lang="en-US" dirty="0"/>
              <a:t>		(</a:t>
            </a:r>
            <a:r>
              <a:rPr lang="en-US" dirty="0" err="1"/>
              <a:t>ekpheugo</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3 </a:t>
            </a:r>
            <a:r>
              <a:rPr lang="en-US" dirty="0"/>
              <a:t>While people are saying, “Peace and safety,” destruction will come on them suddenly, as labor pains on a pregnant woman, and they will not escape. </a:t>
            </a:r>
          </a:p>
          <a:p>
            <a:pPr marL="0" indent="0">
              <a:buNone/>
            </a:pP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6487" y="1961348"/>
            <a:ext cx="2578100"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5041" y="5470722"/>
            <a:ext cx="128587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6147" idx="0"/>
            <a:endCxn id="6146" idx="2"/>
          </p:cNvCxnSpPr>
          <p:nvPr/>
        </p:nvCxnSpPr>
        <p:spPr>
          <a:xfrm flipV="1">
            <a:off x="1797979" y="3442485"/>
            <a:ext cx="1407558" cy="202823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73448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Hebrews </a:t>
            </a:r>
            <a:r>
              <a:rPr lang="en-US" dirty="0"/>
              <a:t>2:3</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 </a:t>
            </a:r>
            <a:r>
              <a:rPr lang="en-US" dirty="0"/>
              <a:t>how shall we </a:t>
            </a:r>
            <a:r>
              <a:rPr lang="en-US" b="1" dirty="0">
                <a:solidFill>
                  <a:schemeClr val="accent6">
                    <a:lumMod val="75000"/>
                  </a:schemeClr>
                </a:solidFill>
              </a:rPr>
              <a:t>escape</a:t>
            </a:r>
            <a:r>
              <a:rPr lang="en-US" dirty="0"/>
              <a:t> if we ignore such a great salvation? This salvation, which was first announced by the Lord, was confirmed to us by those who heard him.</a:t>
            </a:r>
          </a:p>
          <a:p>
            <a:pPr marL="0" indent="0">
              <a:buNone/>
            </a:pPr>
            <a:endParaRPr lang="en-US" dirty="0"/>
          </a:p>
        </p:txBody>
      </p:sp>
    </p:spTree>
    <p:extLst>
      <p:ext uri="{BB962C8B-B14F-4D97-AF65-F5344CB8AC3E}">
        <p14:creationId xmlns:p14="http://schemas.microsoft.com/office/powerpoint/2010/main" val="23265441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Cross-Reference 1 </a:t>
            </a:r>
            <a:r>
              <a:rPr lang="en-US" dirty="0"/>
              <a:t>Thessalonians 5:3</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 </a:t>
            </a:r>
            <a:r>
              <a:rPr lang="en-US" dirty="0"/>
              <a:t>While people are saying, “Peace and safety,” destruction will come on them suddenly, as labor pains on a pregnant woman, and they will not </a:t>
            </a:r>
            <a:r>
              <a:rPr lang="en-US" b="1" dirty="0">
                <a:solidFill>
                  <a:schemeClr val="accent6">
                    <a:lumMod val="75000"/>
                  </a:schemeClr>
                </a:solidFill>
              </a:rPr>
              <a:t>escape</a:t>
            </a:r>
            <a:r>
              <a:rPr lang="en-US" dirty="0"/>
              <a:t>. </a:t>
            </a:r>
          </a:p>
          <a:p>
            <a:pPr marL="0" indent="0">
              <a:buNone/>
            </a:pPr>
            <a:endParaRPr lang="en-US" dirty="0"/>
          </a:p>
        </p:txBody>
      </p:sp>
    </p:spTree>
    <p:extLst>
      <p:ext uri="{BB962C8B-B14F-4D97-AF65-F5344CB8AC3E}">
        <p14:creationId xmlns:p14="http://schemas.microsoft.com/office/powerpoint/2010/main" val="2587622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4</a:t>
            </a:r>
            <a:r>
              <a:rPr lang="en-US" dirty="0" smtClean="0"/>
              <a:t> </a:t>
            </a:r>
            <a:r>
              <a:rPr lang="en-US" dirty="0"/>
              <a:t>Or do you show contempt for the riches of his kindness, tolerance and patience, not realizing that God's kindness leads you toward repentance?</a:t>
            </a:r>
          </a:p>
        </p:txBody>
      </p:sp>
    </p:spTree>
    <p:extLst>
      <p:ext uri="{BB962C8B-B14F-4D97-AF65-F5344CB8AC3E}">
        <p14:creationId xmlns:p14="http://schemas.microsoft.com/office/powerpoint/2010/main" val="15276372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καταφρονέω</a:t>
            </a:r>
            <a:endParaRPr lang="en-US" sz="4800" dirty="0" smtClean="0"/>
          </a:p>
          <a:p>
            <a:pPr marL="0" indent="0">
              <a:lnSpc>
                <a:spcPts val="4800"/>
              </a:lnSpc>
              <a:buNone/>
            </a:pPr>
            <a:r>
              <a:rPr lang="en-US" sz="4800" baseline="30000" dirty="0" smtClean="0"/>
              <a:t>					</a:t>
            </a:r>
            <a:r>
              <a:rPr lang="en-US" sz="4800" baseline="30000" dirty="0"/>
              <a:t>(</a:t>
            </a:r>
            <a:r>
              <a:rPr lang="en-US" sz="4800" baseline="30000" dirty="0" err="1"/>
              <a:t>kataphroneō</a:t>
            </a:r>
            <a:r>
              <a:rPr lang="en-US" sz="4800" baseline="30000" dirty="0" smtClean="0"/>
              <a:t>)</a:t>
            </a:r>
            <a:endParaRPr lang="en-US" baseline="30000" dirty="0" smtClean="0"/>
          </a:p>
          <a:p>
            <a:pPr marL="0" indent="0">
              <a:buNone/>
            </a:pPr>
            <a:endParaRPr lang="en-US" baseline="30000" dirty="0" smtClean="0"/>
          </a:p>
          <a:p>
            <a:pPr marL="0" indent="0">
              <a:buNone/>
            </a:pPr>
            <a:r>
              <a:rPr lang="en-US" baseline="30000" dirty="0" smtClean="0"/>
              <a:t>4</a:t>
            </a:r>
            <a:r>
              <a:rPr lang="en-US" dirty="0" smtClean="0"/>
              <a:t> </a:t>
            </a:r>
            <a:r>
              <a:rPr lang="en-US" dirty="0"/>
              <a:t>Or do you show contempt for the riches of his kindness, tolerance and patience, not realizing that God's kindness leads you toward repentance?</a:t>
            </a:r>
          </a:p>
        </p:txBody>
      </p:sp>
      <p:sp>
        <p:nvSpPr>
          <p:cNvPr id="4" name="Oval 3"/>
          <p:cNvSpPr/>
          <p:nvPr/>
        </p:nvSpPr>
        <p:spPr>
          <a:xfrm>
            <a:off x="4666003" y="2093720"/>
            <a:ext cx="3050849" cy="13929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452501" y="3948157"/>
            <a:ext cx="1674976" cy="4187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3"/>
          </p:cNvCxnSpPr>
          <p:nvPr/>
        </p:nvCxnSpPr>
        <p:spPr>
          <a:xfrm flipV="1">
            <a:off x="4289989" y="3282689"/>
            <a:ext cx="822800" cy="66546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66297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2:1-11</a:t>
            </a:r>
          </a:p>
        </p:txBody>
      </p:sp>
      <p:sp>
        <p:nvSpPr>
          <p:cNvPr id="3" name="Content Placeholder 2"/>
          <p:cNvSpPr>
            <a:spLocks noGrp="1"/>
          </p:cNvSpPr>
          <p:nvPr>
            <p:ph idx="1"/>
          </p:nvPr>
        </p:nvSpPr>
        <p:spPr/>
        <p:txBody>
          <a:bodyPr/>
          <a:lstStyle/>
          <a:p>
            <a:pPr marL="0" indent="0">
              <a:buNone/>
            </a:pPr>
            <a:r>
              <a:rPr lang="en-US" baseline="30000" dirty="0"/>
              <a:t>1</a:t>
            </a:r>
            <a:r>
              <a:rPr lang="en-US" dirty="0"/>
              <a:t> You, therefore, have no excuse, you who pass judgment on someone else, for at whatever point you judge the other, you are condemning yourself, because you who pass judgment do the same </a:t>
            </a:r>
            <a:r>
              <a:rPr lang="en-US" dirty="0" smtClean="0"/>
              <a:t>things.</a:t>
            </a:r>
          </a:p>
          <a:p>
            <a:pPr marL="0" indent="0">
              <a:buNone/>
            </a:pPr>
            <a:r>
              <a:rPr lang="en-US" baseline="30000" dirty="0" smtClean="0"/>
              <a:t>2</a:t>
            </a:r>
            <a:r>
              <a:rPr lang="en-US" dirty="0" smtClean="0"/>
              <a:t> </a:t>
            </a:r>
            <a:r>
              <a:rPr lang="en-US" dirty="0"/>
              <a:t>Now we know that God's judgment against those who do such things is based on truth. </a:t>
            </a:r>
          </a:p>
        </p:txBody>
      </p:sp>
    </p:spTree>
    <p:extLst>
      <p:ext uri="{BB962C8B-B14F-4D97-AF65-F5344CB8AC3E}">
        <p14:creationId xmlns:p14="http://schemas.microsoft.com/office/powerpoint/2010/main" val="20552961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18:10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l-GR" dirty="0"/>
              <a:t>καταφρονέω</a:t>
            </a:r>
            <a:endParaRPr lang="en-US" dirty="0"/>
          </a:p>
          <a:p>
            <a:pPr marL="0" indent="0">
              <a:buNone/>
            </a:pPr>
            <a:r>
              <a:rPr lang="en-US" baseline="30000" dirty="0"/>
              <a:t>					</a:t>
            </a:r>
            <a:r>
              <a:rPr lang="en-US" dirty="0"/>
              <a:t>(</a:t>
            </a:r>
            <a:r>
              <a:rPr lang="en-US" dirty="0" err="1"/>
              <a:t>kataphroneō</a:t>
            </a:r>
            <a:r>
              <a:rPr lang="en-US" dirty="0"/>
              <a:t>)</a:t>
            </a:r>
          </a:p>
          <a:p>
            <a:pPr marL="0" indent="0">
              <a:buNone/>
            </a:pPr>
            <a:endParaRPr lang="en-US" baseline="30000" dirty="0" smtClean="0"/>
          </a:p>
          <a:p>
            <a:pPr marL="0" indent="0">
              <a:buNone/>
            </a:pPr>
            <a:r>
              <a:rPr lang="en-US" baseline="30000" dirty="0" smtClean="0"/>
              <a:t>10 </a:t>
            </a:r>
            <a:r>
              <a:rPr lang="en-US" dirty="0">
                <a:solidFill>
                  <a:srgbClr val="FF0000"/>
                </a:solidFill>
              </a:rPr>
              <a:t>“See that you do not look down on one of these little ones. For I tell you that their angels in heaven always see the face of my Father in heaven.</a:t>
            </a:r>
          </a:p>
          <a:p>
            <a:pPr marL="0" indent="0">
              <a:buNone/>
            </a:pP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7087" y="2361379"/>
            <a:ext cx="3078163"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315146" y="4161034"/>
            <a:ext cx="2393879" cy="4520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5512086" y="3739793"/>
            <a:ext cx="272265" cy="42124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37508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2:10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l-GR" dirty="0"/>
              <a:t>καταφρονέω</a:t>
            </a:r>
            <a:endParaRPr lang="en-US" dirty="0"/>
          </a:p>
          <a:p>
            <a:pPr marL="0" indent="0">
              <a:buNone/>
            </a:pPr>
            <a:r>
              <a:rPr lang="en-US" baseline="30000" dirty="0"/>
              <a:t>		</a:t>
            </a:r>
            <a:r>
              <a:rPr lang="en-US" dirty="0"/>
              <a:t>(</a:t>
            </a:r>
            <a:r>
              <a:rPr lang="en-US" dirty="0" err="1"/>
              <a:t>kataphroneō</a:t>
            </a:r>
            <a:r>
              <a:rPr lang="en-US" dirty="0"/>
              <a:t>)</a:t>
            </a:r>
          </a:p>
          <a:p>
            <a:pPr marL="0" indent="0">
              <a:buNone/>
            </a:pPr>
            <a:endParaRPr lang="en-US" baseline="30000" dirty="0" smtClean="0"/>
          </a:p>
          <a:p>
            <a:r>
              <a:rPr lang="en-US" baseline="30000" dirty="0" smtClean="0"/>
              <a:t>10 </a:t>
            </a:r>
            <a:r>
              <a:rPr lang="en-US" dirty="0"/>
              <a:t>This is especially true of those who follow the corrupt desire of the sinful nature and despise authority. Bold and arrogant, these men are not afraid to slander celestial </a:t>
            </a:r>
            <a:r>
              <a:rPr lang="en-US" dirty="0" smtClean="0"/>
              <a:t>beings</a:t>
            </a:r>
            <a:endParaRPr lang="en-US" dirty="0"/>
          </a:p>
          <a:p>
            <a:pPr marL="0" indent="0">
              <a:buNone/>
            </a:pP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4709" y="2361380"/>
            <a:ext cx="3078163"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770562" y="5034337"/>
            <a:ext cx="1417834" cy="4623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V="1">
            <a:off x="1469204" y="3637052"/>
            <a:ext cx="1160980" cy="137673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93127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χρηστότης</a:t>
            </a:r>
            <a:endParaRPr lang="en-US" sz="4800" dirty="0" smtClean="0"/>
          </a:p>
          <a:p>
            <a:pPr marL="0" indent="0">
              <a:lnSpc>
                <a:spcPts val="4800"/>
              </a:lnSpc>
              <a:buNone/>
            </a:pPr>
            <a:r>
              <a:rPr lang="en-US" sz="4800" baseline="30000" dirty="0"/>
              <a:t>	(</a:t>
            </a:r>
            <a:r>
              <a:rPr lang="en-US" sz="4800" baseline="30000" dirty="0" err="1" smtClean="0"/>
              <a:t>chrēstotēs</a:t>
            </a:r>
            <a:r>
              <a:rPr lang="en-US" sz="4800" baseline="30000" dirty="0" smtClean="0"/>
              <a:t>)</a:t>
            </a:r>
          </a:p>
          <a:p>
            <a:pPr marL="0" indent="0">
              <a:buNone/>
            </a:pPr>
            <a:endParaRPr lang="en-US" baseline="30000" dirty="0" smtClean="0"/>
          </a:p>
          <a:p>
            <a:pPr marL="0" indent="0">
              <a:buNone/>
            </a:pPr>
            <a:r>
              <a:rPr lang="en-US" baseline="30000" dirty="0" smtClean="0"/>
              <a:t>4</a:t>
            </a:r>
            <a:r>
              <a:rPr lang="en-US" dirty="0" smtClean="0"/>
              <a:t> Or do you show contempt for the riches of his kindness, tolerance and patience, not realizing that God's kindness leads you toward repentance?</a:t>
            </a:r>
            <a:endParaRPr lang="en-US" dirty="0"/>
          </a:p>
        </p:txBody>
      </p:sp>
      <p:sp>
        <p:nvSpPr>
          <p:cNvPr id="4" name="Oval 3"/>
          <p:cNvSpPr/>
          <p:nvPr/>
        </p:nvSpPr>
        <p:spPr>
          <a:xfrm>
            <a:off x="1059678" y="2033899"/>
            <a:ext cx="2615013" cy="141005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5656" y="4383993"/>
            <a:ext cx="1572426" cy="4272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1281869" y="3237458"/>
            <a:ext cx="160769" cy="114653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62200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5:22-23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χρηστότης</a:t>
            </a:r>
            <a:endParaRPr lang="en-US" dirty="0"/>
          </a:p>
          <a:p>
            <a:pPr marL="0" indent="0">
              <a:lnSpc>
                <a:spcPct val="110000"/>
              </a:lnSpc>
              <a:buNone/>
            </a:pPr>
            <a:r>
              <a:rPr lang="en-US" baseline="30000" dirty="0"/>
              <a:t>	</a:t>
            </a:r>
            <a:r>
              <a:rPr lang="en-US" dirty="0"/>
              <a:t>(</a:t>
            </a:r>
            <a:r>
              <a:rPr lang="en-US" dirty="0" err="1"/>
              <a:t>chrēstotēs</a:t>
            </a:r>
            <a:r>
              <a:rPr lang="en-US" dirty="0"/>
              <a:t>)</a:t>
            </a:r>
          </a:p>
          <a:p>
            <a:pPr marL="0" indent="0">
              <a:buNone/>
            </a:pPr>
            <a:endParaRPr lang="en-US" baseline="30000" dirty="0" smtClean="0"/>
          </a:p>
          <a:p>
            <a:pPr marL="0" indent="0">
              <a:buNone/>
            </a:pPr>
            <a:r>
              <a:rPr lang="en-US" baseline="30000" dirty="0" smtClean="0"/>
              <a:t>22</a:t>
            </a:r>
            <a:r>
              <a:rPr lang="en-US" dirty="0" smtClean="0"/>
              <a:t> But </a:t>
            </a:r>
            <a:r>
              <a:rPr lang="en-US" dirty="0"/>
              <a:t>the fruit of the Spirit is love, joy, peace, patience, kindness, goodness, faithfulness, </a:t>
            </a:r>
            <a:r>
              <a:rPr lang="en-US" baseline="30000" dirty="0"/>
              <a:t>23 </a:t>
            </a:r>
            <a:r>
              <a:rPr lang="en-US" dirty="0"/>
              <a:t>gentleness and self-control. Against such things there is no law</a:t>
            </a:r>
            <a:r>
              <a:rPr lang="en-US" dirty="0" smtClean="0"/>
              <a:t>.</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3353" y="1974886"/>
            <a:ext cx="2640013"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8800" y="4212031"/>
            <a:ext cx="1597025"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a:stCxn id="9219" idx="0"/>
            <a:endCxn id="9218" idx="2"/>
          </p:cNvCxnSpPr>
          <p:nvPr/>
        </p:nvCxnSpPr>
        <p:spPr>
          <a:xfrm flipH="1" flipV="1">
            <a:off x="2403360" y="3406811"/>
            <a:ext cx="493953" cy="80522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43948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3:12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χρηστότης</a:t>
            </a:r>
            <a:endParaRPr lang="en-US" dirty="0"/>
          </a:p>
          <a:p>
            <a:pPr marL="0" indent="0">
              <a:lnSpc>
                <a:spcPct val="110000"/>
              </a:lnSpc>
              <a:buNone/>
            </a:pPr>
            <a:r>
              <a:rPr lang="en-US" baseline="30000" dirty="0"/>
              <a:t>	</a:t>
            </a:r>
            <a:r>
              <a:rPr lang="en-US" dirty="0"/>
              <a:t>(</a:t>
            </a:r>
            <a:r>
              <a:rPr lang="en-US" dirty="0" err="1"/>
              <a:t>chrēstotēs</a:t>
            </a:r>
            <a:r>
              <a:rPr lang="en-US" dirty="0"/>
              <a:t>)</a:t>
            </a:r>
          </a:p>
          <a:p>
            <a:pPr marL="0" indent="0">
              <a:buNone/>
            </a:pPr>
            <a:endParaRPr lang="en-US" baseline="30000" dirty="0" smtClean="0"/>
          </a:p>
          <a:p>
            <a:pPr marL="0" indent="0">
              <a:buNone/>
            </a:pPr>
            <a:r>
              <a:rPr lang="en-US" baseline="30000" dirty="0" smtClean="0"/>
              <a:t>12 </a:t>
            </a:r>
            <a:r>
              <a:rPr lang="en-US" dirty="0"/>
              <a:t>Therefore, as God’s chosen people, holy and dearly loved, clothe yourselves with compassion, kindness, humility, gentleness and patience. </a:t>
            </a:r>
          </a:p>
          <a:p>
            <a:pPr marL="0" indent="0">
              <a:buNone/>
            </a:pP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3901" y="1974886"/>
            <a:ext cx="2640013"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3056" y="4705190"/>
            <a:ext cx="1597025"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0243" idx="0"/>
            <a:endCxn id="10242" idx="2"/>
          </p:cNvCxnSpPr>
          <p:nvPr/>
        </p:nvCxnSpPr>
        <p:spPr>
          <a:xfrm flipH="1" flipV="1">
            <a:off x="2423908" y="3406811"/>
            <a:ext cx="1007661" cy="129837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29001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ἀνοχή</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anochē</a:t>
            </a:r>
            <a:r>
              <a:rPr lang="en-US" sz="4800" baseline="30000" dirty="0" smtClean="0"/>
              <a:t>)</a:t>
            </a:r>
            <a:endParaRPr lang="en-US" baseline="30000" dirty="0" smtClean="0"/>
          </a:p>
          <a:p>
            <a:pPr marL="0" indent="0">
              <a:buNone/>
            </a:pPr>
            <a:endParaRPr lang="en-US" baseline="30000" dirty="0" smtClean="0"/>
          </a:p>
          <a:p>
            <a:pPr marL="0" indent="0">
              <a:buNone/>
            </a:pPr>
            <a:r>
              <a:rPr lang="en-US" baseline="30000" dirty="0" smtClean="0"/>
              <a:t>4</a:t>
            </a:r>
            <a:r>
              <a:rPr lang="en-US" dirty="0" smtClean="0"/>
              <a:t> </a:t>
            </a:r>
            <a:r>
              <a:rPr lang="en-US" dirty="0"/>
              <a:t>Or do you show contempt for the riches of his kindness, tolerance and patience, not realizing that God's kindness leads you toward repentance?</a:t>
            </a:r>
          </a:p>
        </p:txBody>
      </p:sp>
      <p:sp>
        <p:nvSpPr>
          <p:cNvPr id="4" name="Oval 3"/>
          <p:cNvSpPr/>
          <p:nvPr/>
        </p:nvSpPr>
        <p:spPr>
          <a:xfrm>
            <a:off x="2905569" y="2059537"/>
            <a:ext cx="2076628" cy="138441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36449" y="4401084"/>
            <a:ext cx="1623701" cy="4272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948300" y="3443956"/>
            <a:ext cx="995583" cy="95712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76372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2:25</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baseline="30000" dirty="0" smtClean="0"/>
          </a:p>
          <a:p>
            <a:pPr marL="0" indent="0">
              <a:lnSpc>
                <a:spcPct val="110000"/>
              </a:lnSpc>
              <a:buNone/>
            </a:pPr>
            <a:r>
              <a:rPr lang="en-US" baseline="30000" dirty="0"/>
              <a:t>			</a:t>
            </a:r>
            <a:r>
              <a:rPr lang="en-US" baseline="30000" dirty="0" smtClean="0"/>
              <a:t>		</a:t>
            </a:r>
            <a:r>
              <a:rPr lang="el-GR" dirty="0" smtClean="0"/>
              <a:t>ἀνοχή</a:t>
            </a:r>
            <a:endParaRPr lang="en-US" dirty="0"/>
          </a:p>
          <a:p>
            <a:pPr marL="0" indent="0">
              <a:lnSpc>
                <a:spcPct val="110000"/>
              </a:lnSpc>
              <a:buNone/>
            </a:pPr>
            <a:r>
              <a:rPr lang="en-US" baseline="30000" dirty="0"/>
              <a:t>			</a:t>
            </a:r>
            <a:r>
              <a:rPr lang="en-US" baseline="30000" dirty="0" smtClean="0"/>
              <a:t>		</a:t>
            </a:r>
            <a:r>
              <a:rPr lang="en-US" dirty="0" smtClean="0"/>
              <a:t>(</a:t>
            </a:r>
            <a:r>
              <a:rPr lang="en-US" dirty="0" err="1"/>
              <a:t>anochē</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25 </a:t>
            </a:r>
            <a:r>
              <a:rPr lang="en-US" dirty="0"/>
              <a:t>God presented him as a sacrifice of atonement, through faith in his blood. He did this to demonstrate his justice, because in his forbearance he had left the sins committed beforehand unpunished</a:t>
            </a:r>
          </a:p>
          <a:p>
            <a:pPr marL="0" indent="0">
              <a:buNone/>
            </a:pP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4191" y="1905393"/>
            <a:ext cx="2097087"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503542" y="4582274"/>
            <a:ext cx="1993186" cy="4417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H="1" flipV="1">
            <a:off x="6441897" y="3123344"/>
            <a:ext cx="1058238" cy="145893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34226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μακροθυμία</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makrothumia</a:t>
            </a:r>
            <a:r>
              <a:rPr lang="en-US" sz="4800" baseline="30000" dirty="0" smtClean="0"/>
              <a:t>)</a:t>
            </a:r>
            <a:endParaRPr lang="en-US" baseline="30000" dirty="0" smtClean="0"/>
          </a:p>
          <a:p>
            <a:pPr marL="0" indent="0">
              <a:buNone/>
            </a:pPr>
            <a:endParaRPr lang="en-US" baseline="30000" dirty="0" smtClean="0"/>
          </a:p>
          <a:p>
            <a:pPr marL="0" indent="0">
              <a:buNone/>
            </a:pPr>
            <a:r>
              <a:rPr lang="en-US" baseline="30000" dirty="0" smtClean="0"/>
              <a:t>4</a:t>
            </a:r>
            <a:r>
              <a:rPr lang="en-US" dirty="0" smtClean="0"/>
              <a:t> </a:t>
            </a:r>
            <a:r>
              <a:rPr lang="en-US" dirty="0"/>
              <a:t>Or do you show contempt for the riches of his kindness, tolerance and patience, not realizing that God's kindness leads you toward repentance?</a:t>
            </a:r>
          </a:p>
        </p:txBody>
      </p:sp>
      <p:sp>
        <p:nvSpPr>
          <p:cNvPr id="4" name="Rounded Rectangle 3"/>
          <p:cNvSpPr/>
          <p:nvPr/>
        </p:nvSpPr>
        <p:spPr>
          <a:xfrm>
            <a:off x="3144852" y="2136449"/>
            <a:ext cx="2734654" cy="11365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12179" y="4418176"/>
            <a:ext cx="1521152" cy="4529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512179" y="3273039"/>
            <a:ext cx="760576" cy="114513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76372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4:2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n-US" baseline="30000" dirty="0" smtClean="0"/>
              <a:t>		</a:t>
            </a:r>
            <a:r>
              <a:rPr lang="el-GR" dirty="0" smtClean="0"/>
              <a:t>μακροθυμία</a:t>
            </a:r>
            <a:endParaRPr lang="en-US" dirty="0"/>
          </a:p>
          <a:p>
            <a:pPr marL="0" indent="0">
              <a:buNone/>
            </a:pPr>
            <a:r>
              <a:rPr lang="en-US" baseline="30000" dirty="0"/>
              <a:t>			</a:t>
            </a:r>
            <a:r>
              <a:rPr lang="en-US" baseline="30000" dirty="0" smtClean="0"/>
              <a:t>		</a:t>
            </a:r>
            <a:r>
              <a:rPr lang="en-US" dirty="0" smtClean="0"/>
              <a:t>(</a:t>
            </a:r>
            <a:r>
              <a:rPr lang="en-US" dirty="0" err="1"/>
              <a:t>makrothumia</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2 </a:t>
            </a:r>
            <a:r>
              <a:rPr lang="en-US" dirty="0"/>
              <a:t>Be completely humble and gentle; be patient, bearing with one another in love.</a:t>
            </a:r>
          </a:p>
          <a:p>
            <a:pPr marL="0" indent="0">
              <a:buNone/>
            </a:pP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1205" y="2467831"/>
            <a:ext cx="2755900"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945330" y="4458984"/>
            <a:ext cx="1273996" cy="4623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3314" idx="2"/>
          </p:cNvCxnSpPr>
          <p:nvPr/>
        </p:nvCxnSpPr>
        <p:spPr>
          <a:xfrm flipH="1" flipV="1">
            <a:off x="6339155" y="3633056"/>
            <a:ext cx="1243173" cy="82592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87963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4:2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l-GR" dirty="0"/>
              <a:t>μακροθυμία</a:t>
            </a:r>
            <a:endParaRPr lang="en-US" dirty="0"/>
          </a:p>
          <a:p>
            <a:pPr marL="0" indent="0">
              <a:buNone/>
            </a:pPr>
            <a:r>
              <a:rPr lang="en-US" baseline="30000" dirty="0"/>
              <a:t>			</a:t>
            </a:r>
            <a:r>
              <a:rPr lang="en-US" dirty="0"/>
              <a:t>(</a:t>
            </a:r>
            <a:r>
              <a:rPr lang="en-US" dirty="0" err="1"/>
              <a:t>makrothumia</a:t>
            </a:r>
            <a:r>
              <a:rPr lang="en-US" dirty="0"/>
              <a:t>)</a:t>
            </a:r>
          </a:p>
          <a:p>
            <a:pPr marL="0" indent="0">
              <a:buNone/>
            </a:pPr>
            <a:endParaRPr lang="en-US" baseline="30000" dirty="0" smtClean="0"/>
          </a:p>
          <a:p>
            <a:pPr marL="0" indent="0">
              <a:buNone/>
            </a:pPr>
            <a:r>
              <a:rPr lang="en-US" baseline="30000" dirty="0" smtClean="0"/>
              <a:t>2 </a:t>
            </a:r>
            <a:r>
              <a:rPr lang="en-US" dirty="0"/>
              <a:t>Preach the Word; be prepared in season and out of season; correct, rebuke and encourage—with great patience and careful instruction.</a:t>
            </a:r>
          </a:p>
          <a:p>
            <a:pPr marL="0" indent="0">
              <a:buNone/>
            </a:pP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1582" y="2457557"/>
            <a:ext cx="2755900"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6725" y="5041812"/>
            <a:ext cx="154781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2291" idx="0"/>
            <a:endCxn id="12290" idx="2"/>
          </p:cNvCxnSpPr>
          <p:nvPr/>
        </p:nvCxnSpPr>
        <p:spPr>
          <a:xfrm flipV="1">
            <a:off x="3050632" y="3622782"/>
            <a:ext cx="1428900" cy="141903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319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2:1-11</a:t>
            </a:r>
          </a:p>
        </p:txBody>
      </p:sp>
      <p:sp>
        <p:nvSpPr>
          <p:cNvPr id="3" name="Content Placeholder 2"/>
          <p:cNvSpPr>
            <a:spLocks noGrp="1"/>
          </p:cNvSpPr>
          <p:nvPr>
            <p:ph idx="1"/>
          </p:nvPr>
        </p:nvSpPr>
        <p:spPr/>
        <p:txBody>
          <a:bodyPr/>
          <a:lstStyle/>
          <a:p>
            <a:pPr marL="0" indent="0">
              <a:buNone/>
            </a:pPr>
            <a:r>
              <a:rPr lang="en-US" baseline="30000" dirty="0"/>
              <a:t>3</a:t>
            </a:r>
            <a:r>
              <a:rPr lang="en-US" dirty="0"/>
              <a:t> So when you, a mere man, pass judgment on them and yet do the same things, do you think you will escape God's judgment? </a:t>
            </a:r>
            <a:endParaRPr lang="en-US" dirty="0" smtClean="0"/>
          </a:p>
          <a:p>
            <a:pPr marL="0" indent="0">
              <a:buNone/>
            </a:pPr>
            <a:r>
              <a:rPr lang="en-US" baseline="30000" dirty="0" smtClean="0"/>
              <a:t>4</a:t>
            </a:r>
            <a:r>
              <a:rPr lang="en-US" dirty="0" smtClean="0"/>
              <a:t> </a:t>
            </a:r>
            <a:r>
              <a:rPr lang="en-US" dirty="0"/>
              <a:t>Or do you show contempt for the riches of his kindness, tolerance and patience, not realizing that God's kindness leads you toward repentance?</a:t>
            </a:r>
          </a:p>
        </p:txBody>
      </p:sp>
    </p:spTree>
    <p:extLst>
      <p:ext uri="{BB962C8B-B14F-4D97-AF65-F5344CB8AC3E}">
        <p14:creationId xmlns:p14="http://schemas.microsoft.com/office/powerpoint/2010/main" val="12387747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ts val="4800"/>
              </a:lnSpc>
              <a:buNone/>
            </a:pPr>
            <a:r>
              <a:rPr lang="en-US" baseline="30000" dirty="0" smtClean="0"/>
              <a:t>						</a:t>
            </a:r>
            <a:r>
              <a:rPr lang="el-GR" dirty="0" smtClean="0"/>
              <a:t>ἀγνοέω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agnoeō</a:t>
            </a:r>
            <a:r>
              <a:rPr lang="en-US" sz="4800" baseline="30000" dirty="0" smtClean="0"/>
              <a:t>)</a:t>
            </a:r>
          </a:p>
          <a:p>
            <a:pPr marL="0" indent="0">
              <a:lnSpc>
                <a:spcPts val="4800"/>
              </a:lnSpc>
              <a:buNone/>
            </a:pPr>
            <a:endParaRPr lang="en-US" baseline="30000" dirty="0" smtClean="0"/>
          </a:p>
          <a:p>
            <a:pPr marL="0" indent="0">
              <a:buNone/>
            </a:pPr>
            <a:r>
              <a:rPr lang="en-US" baseline="30000" dirty="0" smtClean="0"/>
              <a:t>4</a:t>
            </a:r>
            <a:r>
              <a:rPr lang="en-US" dirty="0" smtClean="0"/>
              <a:t> </a:t>
            </a:r>
            <a:r>
              <a:rPr lang="en-US" dirty="0"/>
              <a:t>Or do you show contempt for the riches of his kindness, tolerance and patience, not realizing that God's kindness leads you toward repentance?</a:t>
            </a:r>
          </a:p>
        </p:txBody>
      </p:sp>
      <p:sp>
        <p:nvSpPr>
          <p:cNvPr id="4" name="Oval 3"/>
          <p:cNvSpPr/>
          <p:nvPr/>
        </p:nvSpPr>
        <p:spPr>
          <a:xfrm>
            <a:off x="5597495" y="2025353"/>
            <a:ext cx="2179178" cy="13416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092575" y="4572000"/>
            <a:ext cx="2250041" cy="45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6" idx="0"/>
            <a:endCxn id="4" idx="4"/>
          </p:cNvCxnSpPr>
          <p:nvPr/>
        </p:nvCxnSpPr>
        <p:spPr>
          <a:xfrm flipH="1" flipV="1">
            <a:off x="6687084" y="3367043"/>
            <a:ext cx="530512" cy="120495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76372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17:23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10000"/>
              </a:lnSpc>
              <a:buNone/>
            </a:pPr>
            <a:r>
              <a:rPr lang="en-US" baseline="30000" dirty="0"/>
              <a:t>						</a:t>
            </a:r>
            <a:r>
              <a:rPr lang="el-GR" dirty="0"/>
              <a:t>ἀγνοέω</a:t>
            </a:r>
            <a:endParaRPr lang="en-US" dirty="0"/>
          </a:p>
          <a:p>
            <a:pPr marL="0" indent="0">
              <a:lnSpc>
                <a:spcPct val="110000"/>
              </a:lnSpc>
              <a:buNone/>
            </a:pPr>
            <a:r>
              <a:rPr lang="en-US" baseline="30000" dirty="0"/>
              <a:t>						</a:t>
            </a:r>
            <a:r>
              <a:rPr lang="en-US" dirty="0"/>
              <a:t>(</a:t>
            </a:r>
            <a:r>
              <a:rPr lang="en-US" dirty="0" err="1"/>
              <a:t>agnoeō</a:t>
            </a:r>
            <a:r>
              <a:rPr lang="en-US" dirty="0"/>
              <a:t>)</a:t>
            </a:r>
          </a:p>
          <a:p>
            <a:pPr marL="0" indent="0">
              <a:buNone/>
            </a:pPr>
            <a:endParaRPr lang="en-US" baseline="30000" dirty="0" smtClean="0"/>
          </a:p>
          <a:p>
            <a:pPr marL="0" indent="0">
              <a:buNone/>
            </a:pPr>
            <a:r>
              <a:rPr lang="en-US" baseline="30000" dirty="0" smtClean="0"/>
              <a:t>23 </a:t>
            </a:r>
            <a:r>
              <a:rPr lang="en-US" dirty="0"/>
              <a:t>For as I walked around and looked carefully at your objects of worship, I even found an altar with this inscription: to an unknown god. Now what you worship as something unknown I am going to proclaim to you. </a:t>
            </a:r>
          </a:p>
          <a:p>
            <a:pPr marL="0" indent="0">
              <a:buNone/>
            </a:pP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6261" y="1946579"/>
            <a:ext cx="2206625"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835721" y="4890500"/>
            <a:ext cx="1623317" cy="4212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4338" idx="2"/>
          </p:cNvCxnSpPr>
          <p:nvPr/>
        </p:nvCxnSpPr>
        <p:spPr>
          <a:xfrm flipV="1">
            <a:off x="6647380" y="3311829"/>
            <a:ext cx="82194" cy="157867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1097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1:22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ἀγνοέω</a:t>
            </a:r>
            <a:endParaRPr lang="en-US" dirty="0"/>
          </a:p>
          <a:p>
            <a:pPr marL="0" indent="0">
              <a:lnSpc>
                <a:spcPct val="110000"/>
              </a:lnSpc>
              <a:buNone/>
            </a:pPr>
            <a:r>
              <a:rPr lang="en-US" baseline="30000" dirty="0"/>
              <a:t>					</a:t>
            </a:r>
            <a:r>
              <a:rPr lang="en-US" dirty="0"/>
              <a:t>(</a:t>
            </a:r>
            <a:r>
              <a:rPr lang="en-US" dirty="0" err="1"/>
              <a:t>agnoeō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22 </a:t>
            </a:r>
            <a:r>
              <a:rPr lang="en-US" dirty="0"/>
              <a:t>I was personally unknown to the churches of Judea that are in Christ.</a:t>
            </a:r>
          </a:p>
          <a:p>
            <a:pPr marL="0" indent="0">
              <a:buNone/>
            </a:pP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1313" y="2419190"/>
            <a:ext cx="2206625"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0527" y="4523430"/>
            <a:ext cx="1652587"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5363" idx="0"/>
          </p:cNvCxnSpPr>
          <p:nvPr/>
        </p:nvCxnSpPr>
        <p:spPr>
          <a:xfrm flipV="1">
            <a:off x="4406821" y="3616503"/>
            <a:ext cx="699435" cy="90692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24667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2:4</a:t>
            </a:r>
            <a:endParaRPr lang="en-US" dirty="0"/>
          </a:p>
        </p:txBody>
      </p:sp>
      <p:sp>
        <p:nvSpPr>
          <p:cNvPr id="3" name="Content Placeholder 2"/>
          <p:cNvSpPr>
            <a:spLocks noGrp="1"/>
          </p:cNvSpPr>
          <p:nvPr>
            <p:ph idx="1"/>
          </p:nvPr>
        </p:nvSpPr>
        <p:spPr/>
        <p:txBody>
          <a:bodyPr>
            <a:normAutofit/>
          </a:bodyPr>
          <a:lstStyle/>
          <a:p>
            <a:pPr marL="0" indent="0">
              <a:lnSpc>
                <a:spcPts val="4800"/>
              </a:lnSpc>
              <a:buNone/>
            </a:pPr>
            <a:r>
              <a:rPr lang="en-US" baseline="30000" dirty="0" smtClean="0"/>
              <a:t>	</a:t>
            </a:r>
            <a:r>
              <a:rPr lang="el-GR" dirty="0" smtClean="0"/>
              <a:t>μετάνοια</a:t>
            </a:r>
            <a:endParaRPr lang="en-US" sz="4800" dirty="0" smtClean="0"/>
          </a:p>
          <a:p>
            <a:pPr marL="0" indent="0">
              <a:lnSpc>
                <a:spcPts val="4800"/>
              </a:lnSpc>
              <a:buNone/>
            </a:pPr>
            <a:r>
              <a:rPr lang="en-US" sz="4800" baseline="30000" dirty="0"/>
              <a:t>	</a:t>
            </a:r>
            <a:r>
              <a:rPr lang="en-US" sz="4800" baseline="30000" dirty="0" smtClean="0"/>
              <a:t>(</a:t>
            </a:r>
            <a:r>
              <a:rPr lang="en-US" sz="4800" baseline="30000" dirty="0" err="1" smtClean="0"/>
              <a:t>metanoia</a:t>
            </a:r>
            <a:r>
              <a:rPr lang="en-US" sz="4800" baseline="30000" dirty="0" smtClean="0"/>
              <a:t>)</a:t>
            </a:r>
            <a:endParaRPr lang="en-US" baseline="30000" dirty="0" smtClean="0"/>
          </a:p>
          <a:p>
            <a:pPr marL="0" indent="0">
              <a:buNone/>
            </a:pPr>
            <a:endParaRPr lang="en-US" baseline="30000" dirty="0" smtClean="0"/>
          </a:p>
          <a:p>
            <a:pPr marL="0" indent="0">
              <a:buNone/>
            </a:pPr>
            <a:r>
              <a:rPr lang="en-US" baseline="30000" dirty="0" smtClean="0"/>
              <a:t>4</a:t>
            </a:r>
            <a:r>
              <a:rPr lang="en-US" dirty="0" smtClean="0"/>
              <a:t> </a:t>
            </a:r>
            <a:r>
              <a:rPr lang="en-US" dirty="0"/>
              <a:t>Or do you show contempt for the riches of his kindness, tolerance and patience, not realizing that God's kindness leads you toward repentance?</a:t>
            </a:r>
          </a:p>
        </p:txBody>
      </p:sp>
      <p:sp>
        <p:nvSpPr>
          <p:cNvPr id="4" name="Oval 3"/>
          <p:cNvSpPr/>
          <p:nvPr/>
        </p:nvSpPr>
        <p:spPr>
          <a:xfrm>
            <a:off x="1143503" y="1611604"/>
            <a:ext cx="2409914" cy="1410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21293" y="4971828"/>
            <a:ext cx="1939896" cy="4358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491241" y="3021660"/>
            <a:ext cx="857219" cy="195016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76372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20:21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n-US" baseline="30000" dirty="0" smtClean="0"/>
              <a:t>		</a:t>
            </a:r>
            <a:r>
              <a:rPr lang="el-GR" dirty="0" smtClean="0"/>
              <a:t>μετάνοια</a:t>
            </a:r>
            <a:endParaRPr lang="en-US" dirty="0"/>
          </a:p>
          <a:p>
            <a:pPr marL="0" indent="0">
              <a:lnSpc>
                <a:spcPct val="110000"/>
              </a:lnSpc>
              <a:buNone/>
            </a:pPr>
            <a:r>
              <a:rPr lang="en-US" baseline="30000" dirty="0"/>
              <a:t>	</a:t>
            </a:r>
            <a:r>
              <a:rPr lang="en-US" baseline="30000" dirty="0" smtClean="0"/>
              <a:t>		</a:t>
            </a:r>
            <a:r>
              <a:rPr lang="en-US" dirty="0" smtClean="0"/>
              <a:t>(</a:t>
            </a:r>
            <a:r>
              <a:rPr lang="en-US" dirty="0" err="1"/>
              <a:t>metanoia</a:t>
            </a:r>
            <a:r>
              <a:rPr lang="en-US" dirty="0"/>
              <a:t>)</a:t>
            </a:r>
          </a:p>
          <a:p>
            <a:pPr marL="0" indent="0">
              <a:buNone/>
            </a:pPr>
            <a:endParaRPr lang="en-US" baseline="30000" dirty="0" smtClean="0"/>
          </a:p>
          <a:p>
            <a:pPr marL="0" indent="0">
              <a:buNone/>
            </a:pPr>
            <a:r>
              <a:rPr lang="en-US" baseline="30000" dirty="0" smtClean="0"/>
              <a:t>21 </a:t>
            </a:r>
            <a:r>
              <a:rPr lang="en-US" dirty="0"/>
              <a:t>I have declared to both Jews and Greeks that they must turn to God in repentance and have faith in our Lord Jesus. </a:t>
            </a:r>
          </a:p>
          <a:p>
            <a:pPr marL="0" indent="0">
              <a:buNone/>
            </a:pPr>
            <a:endParaRPr lang="en-US"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5831" y="2332235"/>
            <a:ext cx="2432050" cy="149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8399" y="4650644"/>
            <a:ext cx="19637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6387" idx="0"/>
          </p:cNvCxnSpPr>
          <p:nvPr/>
        </p:nvCxnSpPr>
        <p:spPr>
          <a:xfrm flipH="1" flipV="1">
            <a:off x="4962418" y="3626778"/>
            <a:ext cx="697850" cy="102386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89646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2:25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μετάνοια</a:t>
            </a:r>
            <a:endParaRPr lang="en-US" dirty="0"/>
          </a:p>
          <a:p>
            <a:pPr marL="0" indent="0">
              <a:lnSpc>
                <a:spcPct val="110000"/>
              </a:lnSpc>
              <a:buNone/>
            </a:pPr>
            <a:r>
              <a:rPr lang="en-US" baseline="30000" dirty="0"/>
              <a:t>		</a:t>
            </a:r>
            <a:r>
              <a:rPr lang="en-US" dirty="0" smtClean="0"/>
              <a:t>(</a:t>
            </a:r>
            <a:r>
              <a:rPr lang="en-US" dirty="0" err="1"/>
              <a:t>metanoia</a:t>
            </a:r>
            <a:r>
              <a:rPr lang="en-US" dirty="0"/>
              <a:t>)</a:t>
            </a:r>
          </a:p>
          <a:p>
            <a:pPr marL="0" indent="0">
              <a:buNone/>
            </a:pPr>
            <a:endParaRPr lang="en-US" baseline="30000" dirty="0" smtClean="0"/>
          </a:p>
          <a:p>
            <a:pPr marL="0" indent="0">
              <a:buNone/>
            </a:pPr>
            <a:r>
              <a:rPr lang="en-US" baseline="30000" dirty="0" smtClean="0"/>
              <a:t>25 </a:t>
            </a:r>
            <a:r>
              <a:rPr lang="en-US" dirty="0"/>
              <a:t>Those who oppose him he must gently instruct, in the hope that God will grant them repentance leading them to a knowledge of the truth,</a:t>
            </a:r>
          </a:p>
          <a:p>
            <a:pPr marL="0" indent="0">
              <a:buNone/>
            </a:pPr>
            <a:endParaRPr lang="en-US"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157" y="2355690"/>
            <a:ext cx="2432050" cy="149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776" y="5123255"/>
            <a:ext cx="1968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7411" idx="0"/>
          </p:cNvCxnSpPr>
          <p:nvPr/>
        </p:nvCxnSpPr>
        <p:spPr>
          <a:xfrm flipV="1">
            <a:off x="1500026" y="3678148"/>
            <a:ext cx="1006868" cy="144510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94623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a:t>
            </a:r>
            <a:r>
              <a:rPr lang="en-US" dirty="0"/>
              <a:t>78:38</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38</a:t>
            </a:r>
            <a:r>
              <a:rPr lang="en-US" dirty="0" smtClean="0"/>
              <a:t> Yet </a:t>
            </a:r>
            <a:r>
              <a:rPr lang="en-US" dirty="0"/>
              <a:t>he was </a:t>
            </a:r>
            <a:r>
              <a:rPr lang="en-US" b="1" dirty="0">
                <a:solidFill>
                  <a:schemeClr val="accent6">
                    <a:lumMod val="75000"/>
                  </a:schemeClr>
                </a:solidFill>
              </a:rPr>
              <a:t>merciful</a:t>
            </a:r>
            <a:r>
              <a:rPr lang="en-US" dirty="0"/>
              <a:t>; </a:t>
            </a:r>
            <a:r>
              <a:rPr lang="en-US" dirty="0" smtClean="0"/>
              <a:t>he </a:t>
            </a:r>
            <a:r>
              <a:rPr lang="en-US" dirty="0"/>
              <a:t>forgave their iniquities </a:t>
            </a:r>
            <a:r>
              <a:rPr lang="en-US" dirty="0" smtClean="0"/>
              <a:t>and </a:t>
            </a:r>
            <a:r>
              <a:rPr lang="en-US" dirty="0"/>
              <a:t>did not destroy them. </a:t>
            </a:r>
            <a:r>
              <a:rPr lang="en-US" dirty="0" smtClean="0"/>
              <a:t>Time </a:t>
            </a:r>
            <a:r>
              <a:rPr lang="en-US" dirty="0"/>
              <a:t>after time he restrained his anger </a:t>
            </a:r>
            <a:r>
              <a:rPr lang="en-US" dirty="0" smtClean="0"/>
              <a:t>and </a:t>
            </a:r>
            <a:r>
              <a:rPr lang="en-US" dirty="0"/>
              <a:t>did not stir up his full wrath. </a:t>
            </a:r>
          </a:p>
        </p:txBody>
      </p:sp>
    </p:spTree>
    <p:extLst>
      <p:ext uri="{BB962C8B-B14F-4D97-AF65-F5344CB8AC3E}">
        <p14:creationId xmlns:p14="http://schemas.microsoft.com/office/powerpoint/2010/main" val="26276831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a:t>
            </a:r>
            <a:r>
              <a:rPr lang="en-US" dirty="0"/>
              <a:t>Peter 3:9</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9 </a:t>
            </a:r>
            <a:r>
              <a:rPr lang="en-US" dirty="0"/>
              <a:t>The Lord is not slow in keeping his promise, as some understand slowness. He is patient with you, not wanting anyone to perish, but everyone to come to </a:t>
            </a:r>
            <a:r>
              <a:rPr lang="en-US" b="1" dirty="0">
                <a:solidFill>
                  <a:schemeClr val="accent6">
                    <a:lumMod val="75000"/>
                  </a:schemeClr>
                </a:solidFill>
              </a:rPr>
              <a:t>repentance</a:t>
            </a:r>
            <a:r>
              <a:rPr lang="en-US" dirty="0"/>
              <a:t>. </a:t>
            </a:r>
          </a:p>
          <a:p>
            <a:pPr marL="0" indent="0">
              <a:buNone/>
            </a:pPr>
            <a:endParaRPr lang="en-US" dirty="0"/>
          </a:p>
        </p:txBody>
      </p:sp>
    </p:spTree>
    <p:extLst>
      <p:ext uri="{BB962C8B-B14F-4D97-AF65-F5344CB8AC3E}">
        <p14:creationId xmlns:p14="http://schemas.microsoft.com/office/powerpoint/2010/main" val="14255244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5</a:t>
            </a:r>
            <a:r>
              <a:rPr lang="en-US" dirty="0" smtClean="0"/>
              <a:t> </a:t>
            </a:r>
            <a:r>
              <a:rPr lang="en-US" dirty="0"/>
              <a:t>But because of your stubbornness and your unrepentant heart, you are storing up wrath against yourself for the day of God's wrath, when his righteous judgment will be revealed. </a:t>
            </a:r>
            <a:endParaRPr lang="en-US" dirty="0" smtClean="0"/>
          </a:p>
        </p:txBody>
      </p:sp>
    </p:spTree>
    <p:extLst>
      <p:ext uri="{BB962C8B-B14F-4D97-AF65-F5344CB8AC3E}">
        <p14:creationId xmlns:p14="http://schemas.microsoft.com/office/powerpoint/2010/main" val="8500949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θησαυρίζω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thēsaurizō</a:t>
            </a:r>
            <a:r>
              <a:rPr lang="en-US" sz="4800" baseline="30000" dirty="0"/>
              <a:t>)</a:t>
            </a:r>
            <a:endParaRPr lang="en-US" baseline="30000" dirty="0" smtClean="0"/>
          </a:p>
          <a:p>
            <a:pPr marL="0" indent="0">
              <a:buNone/>
            </a:pPr>
            <a:endParaRPr lang="en-US" baseline="30000" dirty="0" smtClean="0"/>
          </a:p>
          <a:p>
            <a:pPr marL="0" indent="0">
              <a:buNone/>
            </a:pPr>
            <a:r>
              <a:rPr lang="en-US" baseline="30000" dirty="0" smtClean="0"/>
              <a:t>5</a:t>
            </a:r>
            <a:r>
              <a:rPr lang="en-US" dirty="0" smtClean="0"/>
              <a:t> </a:t>
            </a:r>
            <a:r>
              <a:rPr lang="en-US" dirty="0"/>
              <a:t>But because of your stubbornness and your unrepentant heart, you are storing up wrath against yourself for the day of God's wrath, when his righteous judgment will be revealed. </a:t>
            </a:r>
            <a:endParaRPr lang="en-US" dirty="0" smtClean="0"/>
          </a:p>
        </p:txBody>
      </p:sp>
      <p:sp>
        <p:nvSpPr>
          <p:cNvPr id="4" name="Oval 3"/>
          <p:cNvSpPr/>
          <p:nvPr/>
        </p:nvSpPr>
        <p:spPr>
          <a:xfrm>
            <a:off x="3777241" y="1914258"/>
            <a:ext cx="2768838" cy="15724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033473" y="4366901"/>
            <a:ext cx="1316052" cy="5811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161660" y="3486684"/>
            <a:ext cx="529839" cy="88021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92645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2:1-11</a:t>
            </a:r>
          </a:p>
        </p:txBody>
      </p:sp>
      <p:sp>
        <p:nvSpPr>
          <p:cNvPr id="3" name="Content Placeholder 2"/>
          <p:cNvSpPr>
            <a:spLocks noGrp="1"/>
          </p:cNvSpPr>
          <p:nvPr>
            <p:ph idx="1"/>
          </p:nvPr>
        </p:nvSpPr>
        <p:spPr/>
        <p:txBody>
          <a:bodyPr/>
          <a:lstStyle/>
          <a:p>
            <a:pPr marL="0" indent="0">
              <a:buNone/>
            </a:pPr>
            <a:r>
              <a:rPr lang="en-US" baseline="30000" dirty="0"/>
              <a:t>5</a:t>
            </a:r>
            <a:r>
              <a:rPr lang="en-US" dirty="0"/>
              <a:t> But because of your stubbornness and your unrepentant heart, you are storing up wrath against yourself for the day of God's wrath, when his righteous judgment will be revealed. </a:t>
            </a:r>
            <a:endParaRPr lang="en-US" dirty="0" smtClean="0"/>
          </a:p>
          <a:p>
            <a:pPr marL="0" indent="0">
              <a:buNone/>
            </a:pPr>
            <a:r>
              <a:rPr lang="en-US" baseline="30000" dirty="0" smtClean="0"/>
              <a:t>6</a:t>
            </a:r>
            <a:r>
              <a:rPr lang="en-US" dirty="0" smtClean="0"/>
              <a:t> </a:t>
            </a:r>
            <a:r>
              <a:rPr lang="en-US" dirty="0"/>
              <a:t>God "will give to each person according to what he has done."</a:t>
            </a:r>
          </a:p>
        </p:txBody>
      </p:sp>
    </p:spTree>
    <p:extLst>
      <p:ext uri="{BB962C8B-B14F-4D97-AF65-F5344CB8AC3E}">
        <p14:creationId xmlns:p14="http://schemas.microsoft.com/office/powerpoint/2010/main" val="364188650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3:7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θησαυρίζω</a:t>
            </a:r>
            <a:endParaRPr lang="en-US" dirty="0"/>
          </a:p>
          <a:p>
            <a:pPr marL="0" indent="0">
              <a:lnSpc>
                <a:spcPct val="110000"/>
              </a:lnSpc>
              <a:buNone/>
            </a:pPr>
            <a:r>
              <a:rPr lang="en-US" baseline="30000" dirty="0"/>
              <a:t>			</a:t>
            </a:r>
            <a:r>
              <a:rPr lang="en-US" dirty="0"/>
              <a:t>(</a:t>
            </a:r>
            <a:r>
              <a:rPr lang="en-US" dirty="0" err="1"/>
              <a:t>thēsaurizō</a:t>
            </a:r>
            <a:r>
              <a:rPr lang="en-US" dirty="0"/>
              <a:t>)</a:t>
            </a:r>
          </a:p>
          <a:p>
            <a:pPr marL="0" indent="0">
              <a:buNone/>
            </a:pPr>
            <a:endParaRPr lang="en-US" baseline="30000" dirty="0" smtClean="0"/>
          </a:p>
          <a:p>
            <a:pPr marL="0" indent="0">
              <a:buNone/>
            </a:pPr>
            <a:r>
              <a:rPr lang="en-US" baseline="30000" dirty="0" smtClean="0"/>
              <a:t>7 </a:t>
            </a:r>
            <a:r>
              <a:rPr lang="en-US" dirty="0"/>
              <a:t>By the same word the present heavens and earth are reserved for fire, being kept for the day of judgment and destruction of ungodly men.</a:t>
            </a:r>
            <a:r>
              <a:rPr lang="en-US" baseline="30000" dirty="0"/>
              <a:t> </a:t>
            </a:r>
          </a:p>
          <a:p>
            <a:pPr marL="0" indent="0">
              <a:buNone/>
            </a:pPr>
            <a:endParaRPr lang="en-US"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7050" y="2282753"/>
            <a:ext cx="2792413"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095928" y="4643920"/>
            <a:ext cx="1551398" cy="4109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2871627" y="3688422"/>
            <a:ext cx="508571" cy="95549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720650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6:20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θησαυρίζω</a:t>
            </a:r>
            <a:endParaRPr lang="en-US" dirty="0"/>
          </a:p>
          <a:p>
            <a:pPr marL="0" indent="0">
              <a:lnSpc>
                <a:spcPct val="110000"/>
              </a:lnSpc>
              <a:buNone/>
            </a:pPr>
            <a:r>
              <a:rPr lang="en-US" baseline="30000" dirty="0"/>
              <a:t>		</a:t>
            </a:r>
            <a:r>
              <a:rPr lang="en-US" dirty="0"/>
              <a:t>(</a:t>
            </a:r>
            <a:r>
              <a:rPr lang="en-US" dirty="0" err="1"/>
              <a:t>thēsaurizō</a:t>
            </a:r>
            <a:r>
              <a:rPr lang="en-US" dirty="0"/>
              <a:t>)</a:t>
            </a:r>
          </a:p>
          <a:p>
            <a:pPr marL="0" indent="0">
              <a:buNone/>
            </a:pPr>
            <a:endParaRPr lang="en-US" baseline="30000" dirty="0" smtClean="0"/>
          </a:p>
          <a:p>
            <a:pPr marL="0" indent="0">
              <a:buNone/>
            </a:pPr>
            <a:r>
              <a:rPr lang="en-US" baseline="30000" dirty="0" smtClean="0"/>
              <a:t>20 </a:t>
            </a:r>
            <a:r>
              <a:rPr lang="en-US" dirty="0">
                <a:solidFill>
                  <a:srgbClr val="FF0000"/>
                </a:solidFill>
              </a:rPr>
              <a:t>But store up for yourselves treasures in heaven, where moth and rust do not destroy, and where thieves do not break in and steal.</a:t>
            </a:r>
          </a:p>
          <a:p>
            <a:pPr marL="0" indent="0">
              <a:buNone/>
            </a:pPr>
            <a:endParaRPr lang="en-US"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3472" y="2241657"/>
            <a:ext cx="2792413"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1479478" y="4140486"/>
            <a:ext cx="965771" cy="52398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7"/>
          </p:cNvCxnSpPr>
          <p:nvPr/>
        </p:nvCxnSpPr>
        <p:spPr>
          <a:xfrm flipV="1">
            <a:off x="2303815" y="3719245"/>
            <a:ext cx="388014" cy="49797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5208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Cross-Reference Zechariah 7:11-12</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smtClean="0"/>
              <a:t>11 </a:t>
            </a:r>
            <a:r>
              <a:rPr lang="en-US" dirty="0"/>
              <a:t>“But they refused to pay attention; stubbornly they turned their backs and stopped up their ears. </a:t>
            </a:r>
            <a:r>
              <a:rPr lang="en-US" baseline="30000" dirty="0"/>
              <a:t>12 </a:t>
            </a:r>
            <a:r>
              <a:rPr lang="en-US" dirty="0"/>
              <a:t>They made their </a:t>
            </a:r>
            <a:r>
              <a:rPr lang="en-US" b="1" dirty="0">
                <a:solidFill>
                  <a:schemeClr val="accent6">
                    <a:lumMod val="75000"/>
                  </a:schemeClr>
                </a:solidFill>
              </a:rPr>
              <a:t>hearts as hard as flint </a:t>
            </a:r>
            <a:r>
              <a:rPr lang="en-US" dirty="0"/>
              <a:t>and would not listen to the law or to the words that the Lord Almighty had sent by his Spirit through the earlier prophets. So the Lord Almighty was very angry.</a:t>
            </a:r>
          </a:p>
          <a:p>
            <a:pPr marL="0" indent="0">
              <a:buNone/>
            </a:pPr>
            <a:endParaRPr lang="en-US" dirty="0"/>
          </a:p>
        </p:txBody>
      </p:sp>
    </p:spTree>
    <p:extLst>
      <p:ext uri="{BB962C8B-B14F-4D97-AF65-F5344CB8AC3E}">
        <p14:creationId xmlns:p14="http://schemas.microsoft.com/office/powerpoint/2010/main" val="131809479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Proverbs </a:t>
            </a:r>
            <a:r>
              <a:rPr lang="en-US" dirty="0"/>
              <a:t>29:1</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a:t>
            </a:r>
            <a:r>
              <a:rPr lang="en-US" dirty="0" smtClean="0"/>
              <a:t> A </a:t>
            </a:r>
            <a:r>
              <a:rPr lang="en-US" dirty="0"/>
              <a:t>man who remains </a:t>
            </a:r>
            <a:r>
              <a:rPr lang="en-US" b="1" dirty="0">
                <a:solidFill>
                  <a:schemeClr val="accent6">
                    <a:lumMod val="75000"/>
                  </a:schemeClr>
                </a:solidFill>
              </a:rPr>
              <a:t>stiff-necked</a:t>
            </a:r>
            <a:r>
              <a:rPr lang="en-US" dirty="0"/>
              <a:t> after many rebukes </a:t>
            </a:r>
            <a:r>
              <a:rPr lang="en-US" dirty="0" smtClean="0"/>
              <a:t>will </a:t>
            </a:r>
            <a:r>
              <a:rPr lang="en-US" dirty="0"/>
              <a:t>suddenly be destroyed—without remedy. </a:t>
            </a:r>
          </a:p>
          <a:p>
            <a:pPr marL="0" indent="0">
              <a:buNone/>
            </a:pPr>
            <a:endParaRPr lang="en-US" dirty="0"/>
          </a:p>
        </p:txBody>
      </p:sp>
    </p:spTree>
    <p:extLst>
      <p:ext uri="{BB962C8B-B14F-4D97-AF65-F5344CB8AC3E}">
        <p14:creationId xmlns:p14="http://schemas.microsoft.com/office/powerpoint/2010/main" val="304228628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6</a:t>
            </a:r>
            <a:r>
              <a:rPr lang="en-US" dirty="0" smtClean="0"/>
              <a:t> </a:t>
            </a:r>
            <a:r>
              <a:rPr lang="en-US" dirty="0"/>
              <a:t>God "will give to each person according to what he has done."</a:t>
            </a:r>
          </a:p>
        </p:txBody>
      </p:sp>
    </p:spTree>
    <p:extLst>
      <p:ext uri="{BB962C8B-B14F-4D97-AF65-F5344CB8AC3E}">
        <p14:creationId xmlns:p14="http://schemas.microsoft.com/office/powerpoint/2010/main" val="423551924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Revelation </a:t>
            </a:r>
            <a:r>
              <a:rPr lang="en-US" dirty="0"/>
              <a:t>20:12</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12 </a:t>
            </a:r>
            <a:r>
              <a:rPr lang="en-US" dirty="0"/>
              <a:t>And I saw the dead, great and small, standing before the throne, and books were opened. Another book was opened, which is the book of life. The dead were judged </a:t>
            </a:r>
            <a:r>
              <a:rPr lang="en-US" b="1" dirty="0">
                <a:solidFill>
                  <a:schemeClr val="accent6">
                    <a:lumMod val="75000"/>
                  </a:schemeClr>
                </a:solidFill>
              </a:rPr>
              <a:t>according to what they had done</a:t>
            </a:r>
            <a:r>
              <a:rPr lang="en-US" dirty="0"/>
              <a:t> as recorded in the books.</a:t>
            </a:r>
          </a:p>
          <a:p>
            <a:pPr marL="0" indent="0">
              <a:buNone/>
            </a:pPr>
            <a:endParaRPr lang="en-US" dirty="0"/>
          </a:p>
        </p:txBody>
      </p:sp>
    </p:spTree>
    <p:extLst>
      <p:ext uri="{BB962C8B-B14F-4D97-AF65-F5344CB8AC3E}">
        <p14:creationId xmlns:p14="http://schemas.microsoft.com/office/powerpoint/2010/main" val="277469924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a:t>
            </a:r>
            <a:r>
              <a:rPr lang="en-US" dirty="0"/>
              <a:t>6:7-8</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7 </a:t>
            </a:r>
            <a:r>
              <a:rPr lang="en-US" dirty="0"/>
              <a:t>Do not be deceived: God cannot be mocked. </a:t>
            </a:r>
            <a:r>
              <a:rPr lang="en-US" b="1" dirty="0">
                <a:solidFill>
                  <a:schemeClr val="accent6">
                    <a:lumMod val="75000"/>
                  </a:schemeClr>
                </a:solidFill>
              </a:rPr>
              <a:t>A man reaps what he sows.</a:t>
            </a:r>
            <a:r>
              <a:rPr lang="en-US" b="1" baseline="30000" dirty="0">
                <a:solidFill>
                  <a:schemeClr val="accent6">
                    <a:lumMod val="75000"/>
                  </a:schemeClr>
                </a:solidFill>
              </a:rPr>
              <a:t> </a:t>
            </a:r>
            <a:r>
              <a:rPr lang="en-US" baseline="30000" dirty="0"/>
              <a:t>8 </a:t>
            </a:r>
            <a:r>
              <a:rPr lang="en-US" dirty="0"/>
              <a:t>The one who sows to please his sinful nature, from that nature will reap destruction; the one who sows to please the Spirit, from the Spirit will reap eternal life.</a:t>
            </a:r>
          </a:p>
          <a:p>
            <a:pPr marL="0" indent="0">
              <a:buNone/>
            </a:pPr>
            <a:endParaRPr lang="en-US" dirty="0"/>
          </a:p>
        </p:txBody>
      </p:sp>
    </p:spTree>
    <p:extLst>
      <p:ext uri="{BB962C8B-B14F-4D97-AF65-F5344CB8AC3E}">
        <p14:creationId xmlns:p14="http://schemas.microsoft.com/office/powerpoint/2010/main" val="7423573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7</a:t>
            </a:r>
            <a:r>
              <a:rPr lang="en-US" dirty="0" smtClean="0"/>
              <a:t> </a:t>
            </a:r>
            <a:r>
              <a:rPr lang="en-US" dirty="0"/>
              <a:t>To those who by persistence in doing good seek glory, honor and immortality, he will give eternal life. </a:t>
            </a:r>
            <a:endParaRPr lang="en-US" dirty="0" smtClean="0"/>
          </a:p>
        </p:txBody>
      </p:sp>
    </p:spTree>
    <p:extLst>
      <p:ext uri="{BB962C8B-B14F-4D97-AF65-F5344CB8AC3E}">
        <p14:creationId xmlns:p14="http://schemas.microsoft.com/office/powerpoint/2010/main" val="373260512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ts val="4800"/>
              </a:lnSpc>
              <a:buNone/>
            </a:pPr>
            <a:r>
              <a:rPr lang="en-US" baseline="30000" dirty="0" smtClean="0"/>
              <a:t>				</a:t>
            </a:r>
            <a:r>
              <a:rPr lang="el-GR" dirty="0" smtClean="0"/>
              <a:t>ὑπομονή</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hupomonē</a:t>
            </a:r>
            <a:r>
              <a:rPr lang="en-US" sz="4800" baseline="30000" dirty="0"/>
              <a:t>)</a:t>
            </a:r>
            <a:endParaRPr lang="en-US" baseline="30000" dirty="0" smtClean="0"/>
          </a:p>
          <a:p>
            <a:pPr marL="0" indent="0">
              <a:buNone/>
            </a:pPr>
            <a:endParaRPr lang="en-US" baseline="30000" dirty="0"/>
          </a:p>
          <a:p>
            <a:pPr marL="0" indent="0">
              <a:buNone/>
            </a:pPr>
            <a:r>
              <a:rPr lang="en-US" baseline="30000" dirty="0" smtClean="0"/>
              <a:t>7</a:t>
            </a:r>
            <a:r>
              <a:rPr lang="en-US" dirty="0" smtClean="0"/>
              <a:t> </a:t>
            </a:r>
            <a:r>
              <a:rPr lang="en-US" dirty="0"/>
              <a:t>To those who by persistence in doing good seek glory, honor and immortality, he will give eternal life. </a:t>
            </a:r>
            <a:endParaRPr lang="en-US" dirty="0" smtClean="0"/>
          </a:p>
        </p:txBody>
      </p:sp>
      <p:sp>
        <p:nvSpPr>
          <p:cNvPr id="4" name="Oval 3"/>
          <p:cNvSpPr/>
          <p:nvPr/>
        </p:nvSpPr>
        <p:spPr>
          <a:xfrm>
            <a:off x="3794333" y="2358639"/>
            <a:ext cx="2751746" cy="15382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529413" y="4332718"/>
            <a:ext cx="1982624" cy="4272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520725" y="3896882"/>
            <a:ext cx="649481" cy="43583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239682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21:19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l-GR" dirty="0"/>
              <a:t>ὑπομονή</a:t>
            </a:r>
            <a:endParaRPr lang="en-US" dirty="0"/>
          </a:p>
          <a:p>
            <a:pPr marL="0" indent="0">
              <a:buNone/>
            </a:pPr>
            <a:r>
              <a:rPr lang="en-US" baseline="30000" dirty="0"/>
              <a:t>		</a:t>
            </a:r>
            <a:r>
              <a:rPr lang="en-US" dirty="0"/>
              <a:t>(</a:t>
            </a:r>
            <a:r>
              <a:rPr lang="en-US" dirty="0" err="1"/>
              <a:t>hupomonē</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19 </a:t>
            </a:r>
            <a:r>
              <a:rPr lang="en-US" dirty="0">
                <a:solidFill>
                  <a:srgbClr val="FF0000"/>
                </a:solidFill>
              </a:rPr>
              <a:t>By standing firm you will gain </a:t>
            </a:r>
            <a:r>
              <a:rPr lang="en-US" dirty="0" smtClean="0">
                <a:solidFill>
                  <a:srgbClr val="FF0000"/>
                </a:solidFill>
              </a:rPr>
              <a:t>life.</a:t>
            </a:r>
            <a:r>
              <a:rPr lang="en-US" baseline="30000" dirty="0" smtClean="0">
                <a:solidFill>
                  <a:srgbClr val="FF0000"/>
                </a:solidFill>
              </a:rPr>
              <a:t> </a:t>
            </a:r>
            <a:endParaRPr lang="en-US" dirty="0">
              <a:solidFill>
                <a:srgbClr val="FF0000"/>
              </a:solidFill>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7903" y="2291529"/>
            <a:ext cx="2779713" cy="156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345915" y="4448710"/>
            <a:ext cx="2270588" cy="4417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482" idx="2"/>
          </p:cNvCxnSpPr>
          <p:nvPr/>
        </p:nvCxnSpPr>
        <p:spPr>
          <a:xfrm flipV="1">
            <a:off x="2481209" y="3852042"/>
            <a:ext cx="836551" cy="59666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19151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2:1-11</a:t>
            </a:r>
          </a:p>
        </p:txBody>
      </p:sp>
      <p:sp>
        <p:nvSpPr>
          <p:cNvPr id="3" name="Content Placeholder 2"/>
          <p:cNvSpPr>
            <a:spLocks noGrp="1"/>
          </p:cNvSpPr>
          <p:nvPr>
            <p:ph idx="1"/>
          </p:nvPr>
        </p:nvSpPr>
        <p:spPr/>
        <p:txBody>
          <a:bodyPr/>
          <a:lstStyle/>
          <a:p>
            <a:pPr marL="0" indent="0">
              <a:buNone/>
            </a:pPr>
            <a:r>
              <a:rPr lang="en-US" baseline="30000" dirty="0"/>
              <a:t>7</a:t>
            </a:r>
            <a:r>
              <a:rPr lang="en-US" dirty="0"/>
              <a:t> To those who by persistence in doing good seek glory, honor and immortality, he will give eternal life. </a:t>
            </a:r>
            <a:endParaRPr lang="en-US" dirty="0" smtClean="0"/>
          </a:p>
          <a:p>
            <a:pPr marL="0" indent="0">
              <a:buNone/>
            </a:pPr>
            <a:r>
              <a:rPr lang="en-US" baseline="30000" dirty="0" smtClean="0"/>
              <a:t>8</a:t>
            </a:r>
            <a:r>
              <a:rPr lang="en-US" dirty="0" smtClean="0"/>
              <a:t> </a:t>
            </a:r>
            <a:r>
              <a:rPr lang="en-US" dirty="0"/>
              <a:t>But for those who are self-seeking and who reject the truth and follow evil, there will be wrath and anger.</a:t>
            </a:r>
          </a:p>
        </p:txBody>
      </p:sp>
    </p:spTree>
    <p:extLst>
      <p:ext uri="{BB962C8B-B14F-4D97-AF65-F5344CB8AC3E}">
        <p14:creationId xmlns:p14="http://schemas.microsoft.com/office/powerpoint/2010/main" val="51904180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2:19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l-GR" dirty="0"/>
              <a:t>ὑπομονή</a:t>
            </a:r>
            <a:endParaRPr lang="en-US" dirty="0"/>
          </a:p>
          <a:p>
            <a:pPr marL="0" indent="0">
              <a:buNone/>
            </a:pPr>
            <a:r>
              <a:rPr lang="en-US" baseline="30000" dirty="0"/>
              <a:t>		</a:t>
            </a:r>
            <a:r>
              <a:rPr lang="en-US" dirty="0"/>
              <a:t>(</a:t>
            </a:r>
            <a:r>
              <a:rPr lang="en-US" dirty="0" err="1"/>
              <a:t>hupomonē</a:t>
            </a:r>
            <a:r>
              <a:rPr lang="en-US" dirty="0"/>
              <a:t>)</a:t>
            </a:r>
          </a:p>
          <a:p>
            <a:pPr marL="0" indent="0">
              <a:buNone/>
            </a:pPr>
            <a:endParaRPr lang="en-US" baseline="30000" dirty="0" smtClean="0"/>
          </a:p>
          <a:p>
            <a:pPr marL="0" indent="0">
              <a:buNone/>
            </a:pPr>
            <a:r>
              <a:rPr lang="en-US" baseline="30000" dirty="0" smtClean="0"/>
              <a:t>19 </a:t>
            </a:r>
            <a:r>
              <a:rPr lang="en-US" dirty="0">
                <a:solidFill>
                  <a:srgbClr val="FF0000"/>
                </a:solidFill>
              </a:rPr>
              <a:t>I know your deeds, your love and faith, your service and perseverance, and that you are now doing more than you did at first. </a:t>
            </a:r>
          </a:p>
          <a:p>
            <a:pPr marL="0" indent="0">
              <a:buNone/>
            </a:pPr>
            <a:endParaRPr lang="en-US"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274" y="2270981"/>
            <a:ext cx="2779713" cy="156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455524" y="4592548"/>
            <a:ext cx="2321959" cy="42124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1506" idx="2"/>
          </p:cNvCxnSpPr>
          <p:nvPr/>
        </p:nvCxnSpPr>
        <p:spPr>
          <a:xfrm flipH="1" flipV="1">
            <a:off x="3369131" y="3831494"/>
            <a:ext cx="247373" cy="76105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897753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a:t>
            </a:r>
            <a:r>
              <a:rPr lang="en-US" dirty="0"/>
              <a:t>6:23</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23 </a:t>
            </a:r>
            <a:r>
              <a:rPr lang="en-US" dirty="0"/>
              <a:t>For the wages of sin is death, but </a:t>
            </a:r>
            <a:r>
              <a:rPr lang="en-US" b="1" dirty="0">
                <a:solidFill>
                  <a:schemeClr val="accent6">
                    <a:lumMod val="75000"/>
                  </a:schemeClr>
                </a:solidFill>
              </a:rPr>
              <a:t>the gift of God is eternal life</a:t>
            </a:r>
            <a:r>
              <a:rPr lang="en-US" dirty="0"/>
              <a:t> in Christ Jesus our Lord. </a:t>
            </a:r>
          </a:p>
          <a:p>
            <a:pPr marL="0" indent="0">
              <a:buNone/>
            </a:pPr>
            <a:endParaRPr lang="en-US" dirty="0"/>
          </a:p>
        </p:txBody>
      </p:sp>
    </p:spTree>
    <p:extLst>
      <p:ext uri="{BB962C8B-B14F-4D97-AF65-F5344CB8AC3E}">
        <p14:creationId xmlns:p14="http://schemas.microsoft.com/office/powerpoint/2010/main" val="57028866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Cross-Reference Lamentations </a:t>
            </a:r>
            <a:r>
              <a:rPr lang="en-US" dirty="0"/>
              <a:t>3:25-26</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25</a:t>
            </a:r>
            <a:r>
              <a:rPr lang="en-US" dirty="0" smtClean="0"/>
              <a:t> The </a:t>
            </a:r>
            <a:r>
              <a:rPr lang="en-US" dirty="0"/>
              <a:t>Lord is good to those whose hope is in him, </a:t>
            </a:r>
            <a:r>
              <a:rPr lang="en-US" dirty="0" smtClean="0"/>
              <a:t>to </a:t>
            </a:r>
            <a:r>
              <a:rPr lang="en-US" dirty="0"/>
              <a:t>the one who seeks him; </a:t>
            </a:r>
            <a:r>
              <a:rPr lang="en-US" baseline="30000" dirty="0" smtClean="0"/>
              <a:t>26</a:t>
            </a:r>
            <a:r>
              <a:rPr lang="en-US" dirty="0" smtClean="0"/>
              <a:t> </a:t>
            </a:r>
            <a:r>
              <a:rPr lang="en-US" b="1" dirty="0" smtClean="0">
                <a:solidFill>
                  <a:schemeClr val="accent6">
                    <a:lumMod val="75000"/>
                  </a:schemeClr>
                </a:solidFill>
              </a:rPr>
              <a:t>it </a:t>
            </a:r>
            <a:r>
              <a:rPr lang="en-US" b="1" dirty="0">
                <a:solidFill>
                  <a:schemeClr val="accent6">
                    <a:lumMod val="75000"/>
                  </a:schemeClr>
                </a:solidFill>
              </a:rPr>
              <a:t>is good to wait quietly </a:t>
            </a:r>
            <a:r>
              <a:rPr lang="en-US" b="1" dirty="0" smtClean="0">
                <a:solidFill>
                  <a:schemeClr val="accent6">
                    <a:lumMod val="75000"/>
                  </a:schemeClr>
                </a:solidFill>
              </a:rPr>
              <a:t>for </a:t>
            </a:r>
            <a:r>
              <a:rPr lang="en-US" b="1" dirty="0">
                <a:solidFill>
                  <a:schemeClr val="accent6">
                    <a:lumMod val="75000"/>
                  </a:schemeClr>
                </a:solidFill>
              </a:rPr>
              <a:t>the salvation of the Lord</a:t>
            </a:r>
            <a:r>
              <a:rPr lang="en-US" dirty="0"/>
              <a:t>. </a:t>
            </a:r>
          </a:p>
          <a:p>
            <a:pPr marL="0" indent="0">
              <a:buNone/>
            </a:pPr>
            <a:endParaRPr lang="en-US" dirty="0"/>
          </a:p>
        </p:txBody>
      </p:sp>
    </p:spTree>
    <p:extLst>
      <p:ext uri="{BB962C8B-B14F-4D97-AF65-F5344CB8AC3E}">
        <p14:creationId xmlns:p14="http://schemas.microsoft.com/office/powerpoint/2010/main" val="382764499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8</a:t>
            </a:r>
            <a:r>
              <a:rPr lang="en-US" dirty="0" smtClean="0"/>
              <a:t> </a:t>
            </a:r>
            <a:r>
              <a:rPr lang="en-US" dirty="0"/>
              <a:t>But for those who are self-seeking and who reject the truth and follow evil, there will be wrath and anger.</a:t>
            </a:r>
          </a:p>
        </p:txBody>
      </p:sp>
    </p:spTree>
    <p:extLst>
      <p:ext uri="{BB962C8B-B14F-4D97-AF65-F5344CB8AC3E}">
        <p14:creationId xmlns:p14="http://schemas.microsoft.com/office/powerpoint/2010/main" val="290037100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ἐριθεία</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eritheia</a:t>
            </a:r>
            <a:r>
              <a:rPr lang="en-US" sz="4800" baseline="30000" dirty="0" smtClean="0"/>
              <a:t>)</a:t>
            </a:r>
          </a:p>
          <a:p>
            <a:pPr marL="0" indent="0">
              <a:lnSpc>
                <a:spcPts val="1200"/>
              </a:lnSpc>
              <a:buNone/>
            </a:pPr>
            <a:endParaRPr lang="en-US" baseline="30000" dirty="0" smtClean="0"/>
          </a:p>
          <a:p>
            <a:pPr marL="0" indent="0">
              <a:buNone/>
            </a:pPr>
            <a:endParaRPr lang="en-US" baseline="30000" dirty="0" smtClean="0"/>
          </a:p>
          <a:p>
            <a:pPr marL="0" indent="0">
              <a:buNone/>
            </a:pPr>
            <a:r>
              <a:rPr lang="en-US" baseline="30000" dirty="0" smtClean="0"/>
              <a:t>8</a:t>
            </a:r>
            <a:r>
              <a:rPr lang="en-US" dirty="0" smtClean="0"/>
              <a:t> </a:t>
            </a:r>
            <a:r>
              <a:rPr lang="en-US" dirty="0"/>
              <a:t>But for those who are self-seeking and who reject the truth and follow evil, there will be wrath and anger.</a:t>
            </a:r>
          </a:p>
        </p:txBody>
      </p:sp>
      <p:sp>
        <p:nvSpPr>
          <p:cNvPr id="4" name="Oval 3"/>
          <p:cNvSpPr/>
          <p:nvPr/>
        </p:nvSpPr>
        <p:spPr>
          <a:xfrm>
            <a:off x="4760007" y="2008262"/>
            <a:ext cx="2221907" cy="14698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92538" y="4093436"/>
            <a:ext cx="2059537" cy="5127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5422307" y="3478138"/>
            <a:ext cx="448654" cy="61529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260512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2:3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ἐριθεία</a:t>
            </a:r>
            <a:endParaRPr lang="en-US" dirty="0"/>
          </a:p>
          <a:p>
            <a:pPr marL="0" indent="0">
              <a:lnSpc>
                <a:spcPct val="110000"/>
              </a:lnSpc>
              <a:buNone/>
            </a:pPr>
            <a:r>
              <a:rPr lang="en-US" baseline="30000" dirty="0"/>
              <a:t>					</a:t>
            </a:r>
            <a:r>
              <a:rPr lang="en-US" dirty="0"/>
              <a:t>(</a:t>
            </a:r>
            <a:r>
              <a:rPr lang="en-US" dirty="0" err="1"/>
              <a:t>eritheia</a:t>
            </a:r>
            <a:r>
              <a:rPr lang="en-US" dirty="0"/>
              <a:t>)</a:t>
            </a:r>
          </a:p>
          <a:p>
            <a:pPr marL="0" indent="0">
              <a:buNone/>
            </a:pPr>
            <a:endParaRPr lang="en-US" baseline="30000" dirty="0" smtClean="0"/>
          </a:p>
          <a:p>
            <a:pPr marL="0" indent="0">
              <a:buNone/>
            </a:pPr>
            <a:r>
              <a:rPr lang="en-US" baseline="30000" dirty="0" smtClean="0"/>
              <a:t>3 </a:t>
            </a:r>
            <a:r>
              <a:rPr lang="en-US" dirty="0"/>
              <a:t>Do nothing out of selfish ambition or vain conceit, but in humility consider others better than yourselves.</a:t>
            </a:r>
          </a:p>
          <a:p>
            <a:pPr marL="0" indent="0">
              <a:buNone/>
            </a:pPr>
            <a:endParaRPr lang="en-US" dirty="0"/>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3085" y="2342241"/>
            <a:ext cx="2243137" cy="150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729519" y="4150760"/>
            <a:ext cx="2722652" cy="4417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5090845" y="3739793"/>
            <a:ext cx="220894" cy="41096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985397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3:16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ἐριθεία</a:t>
            </a:r>
            <a:endParaRPr lang="en-US" dirty="0"/>
          </a:p>
          <a:p>
            <a:pPr marL="0" indent="0">
              <a:lnSpc>
                <a:spcPct val="110000"/>
              </a:lnSpc>
              <a:buNone/>
            </a:pPr>
            <a:r>
              <a:rPr lang="en-US" baseline="30000" dirty="0"/>
              <a:t>					</a:t>
            </a:r>
            <a:r>
              <a:rPr lang="en-US" dirty="0"/>
              <a:t>(</a:t>
            </a:r>
            <a:r>
              <a:rPr lang="en-US" dirty="0" err="1"/>
              <a:t>eritheia</a:t>
            </a:r>
            <a:r>
              <a:rPr lang="en-US" dirty="0"/>
              <a:t>)</a:t>
            </a:r>
          </a:p>
          <a:p>
            <a:pPr marL="0" indent="0">
              <a:buNone/>
            </a:pPr>
            <a:endParaRPr lang="en-US" baseline="30000" dirty="0" smtClean="0"/>
          </a:p>
          <a:p>
            <a:pPr marL="0" indent="0">
              <a:buNone/>
            </a:pPr>
            <a:r>
              <a:rPr lang="en-US" baseline="30000" dirty="0" smtClean="0"/>
              <a:t>16 </a:t>
            </a:r>
            <a:r>
              <a:rPr lang="en-US" dirty="0"/>
              <a:t>For where you have envy and selfish ambition, there you find disorder and every evil practice. </a:t>
            </a:r>
          </a:p>
          <a:p>
            <a:pPr marL="0" indent="0">
              <a:buNone/>
            </a:pPr>
            <a:endParaRPr lang="en-US" dirty="0"/>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6261" y="2352515"/>
            <a:ext cx="2236787" cy="150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8665" y="4154310"/>
            <a:ext cx="27432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3555" idx="0"/>
          </p:cNvCxnSpPr>
          <p:nvPr/>
        </p:nvCxnSpPr>
        <p:spPr>
          <a:xfrm flipH="1" flipV="1">
            <a:off x="6678202" y="3575407"/>
            <a:ext cx="452063" cy="57890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94291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Nahum </a:t>
            </a:r>
            <a:r>
              <a:rPr lang="en-US" dirty="0"/>
              <a:t>1:6</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6</a:t>
            </a:r>
            <a:r>
              <a:rPr lang="en-US" dirty="0" smtClean="0"/>
              <a:t> </a:t>
            </a:r>
            <a:r>
              <a:rPr lang="en-US" b="1" dirty="0" smtClean="0">
                <a:solidFill>
                  <a:schemeClr val="accent6">
                    <a:lumMod val="75000"/>
                  </a:schemeClr>
                </a:solidFill>
              </a:rPr>
              <a:t>Who </a:t>
            </a:r>
            <a:r>
              <a:rPr lang="en-US" b="1" dirty="0">
                <a:solidFill>
                  <a:schemeClr val="accent6">
                    <a:lumMod val="75000"/>
                  </a:schemeClr>
                </a:solidFill>
              </a:rPr>
              <a:t>can withstand</a:t>
            </a:r>
            <a:r>
              <a:rPr lang="en-US" dirty="0"/>
              <a:t> his indignation? </a:t>
            </a:r>
            <a:r>
              <a:rPr lang="en-US" b="1" dirty="0" smtClean="0">
                <a:solidFill>
                  <a:schemeClr val="accent6">
                    <a:lumMod val="75000"/>
                  </a:schemeClr>
                </a:solidFill>
              </a:rPr>
              <a:t>Who </a:t>
            </a:r>
            <a:r>
              <a:rPr lang="en-US" b="1" dirty="0">
                <a:solidFill>
                  <a:schemeClr val="accent6">
                    <a:lumMod val="75000"/>
                  </a:schemeClr>
                </a:solidFill>
              </a:rPr>
              <a:t>can endure </a:t>
            </a:r>
            <a:r>
              <a:rPr lang="en-US" dirty="0"/>
              <a:t>his fierce anger? </a:t>
            </a:r>
            <a:r>
              <a:rPr lang="en-US" dirty="0" smtClean="0"/>
              <a:t>His </a:t>
            </a:r>
            <a:r>
              <a:rPr lang="en-US" dirty="0"/>
              <a:t>wrath is poured out like fire; </a:t>
            </a:r>
            <a:r>
              <a:rPr lang="en-US" dirty="0" smtClean="0"/>
              <a:t>the </a:t>
            </a:r>
            <a:r>
              <a:rPr lang="en-US" dirty="0"/>
              <a:t>rocks are shattered before him. </a:t>
            </a:r>
          </a:p>
          <a:p>
            <a:pPr marL="0" indent="0">
              <a:buNone/>
            </a:pPr>
            <a:endParaRPr lang="en-US" dirty="0"/>
          </a:p>
        </p:txBody>
      </p:sp>
    </p:spTree>
    <p:extLst>
      <p:ext uri="{BB962C8B-B14F-4D97-AF65-F5344CB8AC3E}">
        <p14:creationId xmlns:p14="http://schemas.microsoft.com/office/powerpoint/2010/main" val="294331316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Hebrews </a:t>
            </a:r>
            <a:r>
              <a:rPr lang="en-US" dirty="0"/>
              <a:t>3:12-13</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12 </a:t>
            </a:r>
            <a:r>
              <a:rPr lang="en-US" dirty="0"/>
              <a:t>See to it, brothers, that none of you has a sinful, unbelieving heart that turns away from the living God.</a:t>
            </a:r>
            <a:r>
              <a:rPr lang="en-US" baseline="30000" dirty="0"/>
              <a:t> 13 </a:t>
            </a:r>
            <a:r>
              <a:rPr lang="en-US" dirty="0"/>
              <a:t>But encourage one another daily, as long as it is called Today, so that none of you may be hardened by </a:t>
            </a:r>
            <a:r>
              <a:rPr lang="en-US" b="1" dirty="0">
                <a:solidFill>
                  <a:schemeClr val="accent6">
                    <a:lumMod val="75000"/>
                  </a:schemeClr>
                </a:solidFill>
              </a:rPr>
              <a:t>sin’s deceitfulness</a:t>
            </a:r>
            <a:r>
              <a:rPr lang="en-US" dirty="0"/>
              <a:t>.</a:t>
            </a:r>
          </a:p>
          <a:p>
            <a:pPr marL="0" indent="0">
              <a:buNone/>
            </a:pPr>
            <a:endParaRPr lang="en-US" dirty="0"/>
          </a:p>
        </p:txBody>
      </p:sp>
    </p:spTree>
    <p:extLst>
      <p:ext uri="{BB962C8B-B14F-4D97-AF65-F5344CB8AC3E}">
        <p14:creationId xmlns:p14="http://schemas.microsoft.com/office/powerpoint/2010/main" val="330701649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9</a:t>
            </a:r>
            <a:r>
              <a:rPr lang="en-US" dirty="0" smtClean="0"/>
              <a:t> </a:t>
            </a:r>
            <a:r>
              <a:rPr lang="en-US" dirty="0"/>
              <a:t>There will be trouble and distress for every human being who does evil: first for the Jew, then for the Gentile; </a:t>
            </a:r>
            <a:endParaRPr lang="en-US" dirty="0" smtClean="0"/>
          </a:p>
        </p:txBody>
      </p:sp>
    </p:spTree>
    <p:extLst>
      <p:ext uri="{BB962C8B-B14F-4D97-AF65-F5344CB8AC3E}">
        <p14:creationId xmlns:p14="http://schemas.microsoft.com/office/powerpoint/2010/main" val="1839515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2:1-11</a:t>
            </a:r>
          </a:p>
        </p:txBody>
      </p:sp>
      <p:sp>
        <p:nvSpPr>
          <p:cNvPr id="3" name="Content Placeholder 2"/>
          <p:cNvSpPr>
            <a:spLocks noGrp="1"/>
          </p:cNvSpPr>
          <p:nvPr>
            <p:ph idx="1"/>
          </p:nvPr>
        </p:nvSpPr>
        <p:spPr/>
        <p:txBody>
          <a:bodyPr/>
          <a:lstStyle/>
          <a:p>
            <a:pPr marL="0" indent="0">
              <a:buNone/>
            </a:pPr>
            <a:r>
              <a:rPr lang="en-US" baseline="30000" dirty="0"/>
              <a:t>9</a:t>
            </a:r>
            <a:r>
              <a:rPr lang="en-US" dirty="0"/>
              <a:t> There will be trouble and distress for every human being who does evil: first for the Jew, then for the Gentile; </a:t>
            </a:r>
            <a:endParaRPr lang="en-US" dirty="0" smtClean="0"/>
          </a:p>
          <a:p>
            <a:pPr marL="0" indent="0">
              <a:buNone/>
            </a:pPr>
            <a:r>
              <a:rPr lang="en-US" baseline="30000" dirty="0" smtClean="0"/>
              <a:t>10</a:t>
            </a:r>
            <a:r>
              <a:rPr lang="en-US" dirty="0" smtClean="0"/>
              <a:t> </a:t>
            </a:r>
            <a:r>
              <a:rPr lang="en-US" dirty="0"/>
              <a:t>but glory, honor and peace for everyone who does good: first for the Jew, then for the Gentile. </a:t>
            </a:r>
            <a:endParaRPr lang="en-US" dirty="0" smtClean="0"/>
          </a:p>
          <a:p>
            <a:pPr marL="0" indent="0">
              <a:buNone/>
            </a:pPr>
            <a:r>
              <a:rPr lang="en-US" baseline="30000" dirty="0" smtClean="0"/>
              <a:t>11</a:t>
            </a:r>
            <a:r>
              <a:rPr lang="en-US" dirty="0" smtClean="0"/>
              <a:t> </a:t>
            </a:r>
            <a:r>
              <a:rPr lang="en-US" dirty="0"/>
              <a:t>For God does not show favoritism.</a:t>
            </a:r>
          </a:p>
        </p:txBody>
      </p:sp>
    </p:spTree>
    <p:extLst>
      <p:ext uri="{BB962C8B-B14F-4D97-AF65-F5344CB8AC3E}">
        <p14:creationId xmlns:p14="http://schemas.microsoft.com/office/powerpoint/2010/main" val="68977796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θλῖψις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thlipsis</a:t>
            </a:r>
            <a:r>
              <a:rPr lang="en-US" sz="4800" baseline="30000" dirty="0" smtClean="0"/>
              <a:t>)</a:t>
            </a:r>
            <a:endParaRPr lang="en-US" baseline="30000" dirty="0" smtClean="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9</a:t>
            </a:r>
            <a:r>
              <a:rPr lang="en-US" dirty="0" smtClean="0"/>
              <a:t> </a:t>
            </a:r>
            <a:r>
              <a:rPr lang="en-US" dirty="0"/>
              <a:t>There will be trouble and distress for every human being who does evil: first for the Jew, then for the Gentile; </a:t>
            </a:r>
            <a:endParaRPr lang="en-US" dirty="0" smtClean="0"/>
          </a:p>
        </p:txBody>
      </p:sp>
      <p:sp>
        <p:nvSpPr>
          <p:cNvPr id="4" name="Oval 3"/>
          <p:cNvSpPr/>
          <p:nvPr/>
        </p:nvSpPr>
        <p:spPr>
          <a:xfrm>
            <a:off x="2862841" y="1931350"/>
            <a:ext cx="2110812" cy="15211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939753" y="4153256"/>
            <a:ext cx="1290415" cy="4101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4"/>
          </p:cNvCxnSpPr>
          <p:nvPr/>
        </p:nvCxnSpPr>
        <p:spPr>
          <a:xfrm flipV="1">
            <a:off x="3584961" y="3452502"/>
            <a:ext cx="333286" cy="70075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59304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10:33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θλῖψις</a:t>
            </a:r>
            <a:endParaRPr lang="en-US" dirty="0"/>
          </a:p>
          <a:p>
            <a:pPr marL="0" indent="0">
              <a:lnSpc>
                <a:spcPct val="110000"/>
              </a:lnSpc>
              <a:buNone/>
            </a:pPr>
            <a:r>
              <a:rPr lang="en-US" baseline="30000" dirty="0"/>
              <a:t>			</a:t>
            </a:r>
            <a:r>
              <a:rPr lang="en-US" dirty="0"/>
              <a:t>(</a:t>
            </a:r>
            <a:r>
              <a:rPr lang="en-US" dirty="0" err="1"/>
              <a:t>thlipsis</a:t>
            </a:r>
            <a:r>
              <a:rPr lang="en-US" dirty="0"/>
              <a:t>)</a:t>
            </a:r>
          </a:p>
          <a:p>
            <a:pPr marL="0" indent="0">
              <a:buNone/>
            </a:pPr>
            <a:endParaRPr lang="en-US" baseline="30000" dirty="0" smtClean="0"/>
          </a:p>
          <a:p>
            <a:pPr marL="0" indent="0">
              <a:buNone/>
            </a:pPr>
            <a:r>
              <a:rPr lang="en-US" baseline="30000" dirty="0" smtClean="0"/>
              <a:t>33 </a:t>
            </a:r>
            <a:r>
              <a:rPr lang="en-US" dirty="0"/>
              <a:t>Sometimes you were publicly exposed to insult and persecution; at other times you stood side by side with those who were so treated.</a:t>
            </a:r>
          </a:p>
          <a:p>
            <a:pPr marL="0" indent="0">
              <a:buNone/>
            </a:pPr>
            <a:endParaRPr lang="en-US" dirty="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8477" y="2299467"/>
            <a:ext cx="213360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219218" y="4664467"/>
            <a:ext cx="2054831" cy="4520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4578" idx="2"/>
          </p:cNvCxnSpPr>
          <p:nvPr/>
        </p:nvCxnSpPr>
        <p:spPr>
          <a:xfrm flipV="1">
            <a:off x="3246634" y="3842517"/>
            <a:ext cx="698643" cy="82195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534684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Thessalonians 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smtClean="0"/>
              <a:t>θλῖψις</a:t>
            </a:r>
            <a:endParaRPr lang="en-US" dirty="0"/>
          </a:p>
          <a:p>
            <a:pPr marL="0" indent="0">
              <a:lnSpc>
                <a:spcPct val="110000"/>
              </a:lnSpc>
              <a:buNone/>
            </a:pPr>
            <a:r>
              <a:rPr lang="en-US" baseline="30000" dirty="0"/>
              <a:t>	</a:t>
            </a:r>
            <a:r>
              <a:rPr lang="en-US" dirty="0" smtClean="0"/>
              <a:t>(</a:t>
            </a:r>
            <a:r>
              <a:rPr lang="en-US" dirty="0" err="1"/>
              <a:t>thlipsis</a:t>
            </a:r>
            <a:r>
              <a:rPr lang="en-US" dirty="0"/>
              <a:t>)</a:t>
            </a:r>
          </a:p>
          <a:p>
            <a:pPr marL="0" indent="0">
              <a:buNone/>
            </a:pPr>
            <a:endParaRPr lang="en-US" baseline="30000" dirty="0" smtClean="0"/>
          </a:p>
          <a:p>
            <a:pPr marL="0" indent="0">
              <a:buNone/>
            </a:pPr>
            <a:r>
              <a:rPr lang="en-US" baseline="30000" dirty="0" smtClean="0"/>
              <a:t>4 </a:t>
            </a:r>
            <a:r>
              <a:rPr lang="en-US" dirty="0"/>
              <a:t>Therefore, among God’s churches we boast about your perseverance and faith in all the persecutions and trials you are enduring. </a:t>
            </a:r>
          </a:p>
          <a:p>
            <a:pPr marL="0" indent="0">
              <a:buNone/>
            </a:pPr>
            <a:endParaRPr lang="en-US" dirty="0"/>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9677" y="2330290"/>
            <a:ext cx="213360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82884" y="5157627"/>
            <a:ext cx="2239767" cy="4315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5602" idx="2"/>
          </p:cNvCxnSpPr>
          <p:nvPr/>
        </p:nvCxnSpPr>
        <p:spPr>
          <a:xfrm flipV="1">
            <a:off x="1602768" y="3873340"/>
            <a:ext cx="513709" cy="128428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34439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smtClean="0"/>
              <a:t>				</a:t>
            </a:r>
            <a:r>
              <a:rPr lang="el-GR" dirty="0" smtClean="0"/>
              <a:t>στενοχωρία</a:t>
            </a:r>
            <a:endParaRPr lang="en-US" sz="48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stenochōria</a:t>
            </a:r>
            <a:r>
              <a:rPr lang="en-US" sz="4800" baseline="30000" dirty="0" smtClean="0"/>
              <a:t>)</a:t>
            </a:r>
            <a:endParaRPr lang="en-US" baseline="30000" dirty="0" smtClean="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9</a:t>
            </a:r>
            <a:r>
              <a:rPr lang="en-US" dirty="0" smtClean="0"/>
              <a:t> </a:t>
            </a:r>
            <a:r>
              <a:rPr lang="en-US" dirty="0"/>
              <a:t>There will be trouble and distress for every human being who does evil: first for the Jew, then for the Gentile; </a:t>
            </a:r>
            <a:endParaRPr lang="en-US" dirty="0" smtClean="0"/>
          </a:p>
        </p:txBody>
      </p:sp>
      <p:sp>
        <p:nvSpPr>
          <p:cNvPr id="4" name="Rounded Rectangle 3"/>
          <p:cNvSpPr/>
          <p:nvPr/>
        </p:nvSpPr>
        <p:spPr>
          <a:xfrm>
            <a:off x="4076344" y="2076628"/>
            <a:ext cx="2418460" cy="10254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56561" y="3879791"/>
            <a:ext cx="1341689" cy="4529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285574" y="3102123"/>
            <a:ext cx="341832" cy="77766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907207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6:4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στενοχωρία</a:t>
            </a:r>
            <a:endParaRPr lang="en-US" dirty="0"/>
          </a:p>
          <a:p>
            <a:pPr marL="0" indent="0">
              <a:lnSpc>
                <a:spcPct val="110000"/>
              </a:lnSpc>
              <a:buNone/>
            </a:pPr>
            <a:r>
              <a:rPr lang="en-US" baseline="30000" dirty="0"/>
              <a:t>				</a:t>
            </a:r>
            <a:r>
              <a:rPr lang="en-US" dirty="0"/>
              <a:t>(</a:t>
            </a:r>
            <a:r>
              <a:rPr lang="en-US" dirty="0" err="1"/>
              <a:t>stenochōria</a:t>
            </a:r>
            <a:r>
              <a:rPr lang="en-US" dirty="0"/>
              <a:t>)</a:t>
            </a:r>
          </a:p>
          <a:p>
            <a:pPr marL="0" indent="0">
              <a:buNone/>
            </a:pPr>
            <a:endParaRPr lang="en-US" baseline="30000" dirty="0" smtClean="0"/>
          </a:p>
          <a:p>
            <a:pPr marL="0" indent="0">
              <a:buNone/>
            </a:pPr>
            <a:r>
              <a:rPr lang="en-US" baseline="30000" dirty="0" smtClean="0"/>
              <a:t>4 </a:t>
            </a:r>
            <a:r>
              <a:rPr lang="en-US" dirty="0"/>
              <a:t>Rather, as servants of God we commend ourselves in every way: in great endurance; in troubles, hardships and distresses</a:t>
            </a:r>
          </a:p>
          <a:p>
            <a:pPr marL="0" indent="0">
              <a:buNone/>
            </a:pPr>
            <a:endParaRPr lang="en-US"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2265" y="2455524"/>
            <a:ext cx="2438400" cy="1222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448710" y="5116530"/>
            <a:ext cx="1808252" cy="4828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6626" idx="2"/>
          </p:cNvCxnSpPr>
          <p:nvPr/>
        </p:nvCxnSpPr>
        <p:spPr>
          <a:xfrm flipH="1" flipV="1">
            <a:off x="5301465" y="3678147"/>
            <a:ext cx="51371" cy="143838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00938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8:35-39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smtClean="0"/>
              <a:t>στενοχωρία</a:t>
            </a:r>
            <a:endParaRPr lang="en-US" dirty="0"/>
          </a:p>
          <a:p>
            <a:pPr marL="0" indent="0">
              <a:lnSpc>
                <a:spcPct val="110000"/>
              </a:lnSpc>
              <a:buNone/>
            </a:pPr>
            <a:r>
              <a:rPr lang="en-US" baseline="30000" dirty="0"/>
              <a:t>			</a:t>
            </a:r>
            <a:r>
              <a:rPr lang="en-US" dirty="0" smtClean="0"/>
              <a:t>(</a:t>
            </a:r>
            <a:r>
              <a:rPr lang="en-US" dirty="0" err="1"/>
              <a:t>stenochōria</a:t>
            </a:r>
            <a:r>
              <a:rPr lang="en-US" dirty="0"/>
              <a:t>)</a:t>
            </a:r>
          </a:p>
          <a:p>
            <a:pPr marL="0" indent="0">
              <a:buNone/>
            </a:pPr>
            <a:endParaRPr lang="en-US" baseline="30000" dirty="0" smtClean="0"/>
          </a:p>
          <a:p>
            <a:pPr marL="0" indent="0">
              <a:buNone/>
            </a:pPr>
            <a:r>
              <a:rPr lang="en-US" baseline="30000" dirty="0" smtClean="0"/>
              <a:t>35 </a:t>
            </a:r>
            <a:r>
              <a:rPr lang="en-US" dirty="0"/>
              <a:t>Who shall separate us from the love of Christ? Shall trouble or hardship or persecution or famine or nakedness or danger or sword?</a:t>
            </a:r>
          </a:p>
          <a:p>
            <a:pPr marL="0" indent="0">
              <a:buNone/>
            </a:pPr>
            <a:endParaRPr lang="en-US" dirty="0"/>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8962" y="2451119"/>
            <a:ext cx="24384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113070" y="4643919"/>
            <a:ext cx="1551397" cy="4520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7650" idx="2"/>
          </p:cNvCxnSpPr>
          <p:nvPr/>
        </p:nvCxnSpPr>
        <p:spPr>
          <a:xfrm flipV="1">
            <a:off x="3888769" y="3670319"/>
            <a:ext cx="539393" cy="97360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79209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Cross-Reference 2 </a:t>
            </a:r>
            <a:r>
              <a:rPr lang="en-US" dirty="0"/>
              <a:t>Thessalonians 1:6</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6 </a:t>
            </a:r>
            <a:r>
              <a:rPr lang="en-US" dirty="0"/>
              <a:t>God is just: He will pay back </a:t>
            </a:r>
            <a:r>
              <a:rPr lang="en-US" b="1" dirty="0">
                <a:solidFill>
                  <a:schemeClr val="accent6">
                    <a:lumMod val="75000"/>
                  </a:schemeClr>
                </a:solidFill>
              </a:rPr>
              <a:t>trouble</a:t>
            </a:r>
            <a:r>
              <a:rPr lang="en-US" dirty="0"/>
              <a:t> to those who trouble you</a:t>
            </a:r>
          </a:p>
          <a:p>
            <a:pPr marL="0" indent="0">
              <a:buNone/>
            </a:pPr>
            <a:endParaRPr lang="en-US" dirty="0"/>
          </a:p>
        </p:txBody>
      </p:sp>
    </p:spTree>
    <p:extLst>
      <p:ext uri="{BB962C8B-B14F-4D97-AF65-F5344CB8AC3E}">
        <p14:creationId xmlns:p14="http://schemas.microsoft.com/office/powerpoint/2010/main" val="102240969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Proverbs </a:t>
            </a:r>
            <a:r>
              <a:rPr lang="en-US" dirty="0"/>
              <a:t>1:27-28</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27</a:t>
            </a:r>
            <a:r>
              <a:rPr lang="en-US" dirty="0" smtClean="0"/>
              <a:t> when </a:t>
            </a:r>
            <a:r>
              <a:rPr lang="en-US" dirty="0"/>
              <a:t>calamity overtakes you like a storm, </a:t>
            </a:r>
            <a:r>
              <a:rPr lang="en-US" dirty="0" smtClean="0"/>
              <a:t>when </a:t>
            </a:r>
            <a:r>
              <a:rPr lang="en-US" dirty="0"/>
              <a:t>disaster sweeps over you like a whirlwind, </a:t>
            </a:r>
            <a:r>
              <a:rPr lang="en-US" dirty="0" smtClean="0"/>
              <a:t>when </a:t>
            </a:r>
            <a:r>
              <a:rPr lang="en-US" dirty="0"/>
              <a:t>distress and trouble overwhelm you. </a:t>
            </a:r>
            <a:r>
              <a:rPr lang="en-US" baseline="30000" dirty="0" smtClean="0"/>
              <a:t>28</a:t>
            </a:r>
            <a:r>
              <a:rPr lang="en-US" dirty="0" smtClean="0"/>
              <a:t> “Then </a:t>
            </a:r>
            <a:r>
              <a:rPr lang="en-US" dirty="0"/>
              <a:t>they will call to me but </a:t>
            </a:r>
            <a:r>
              <a:rPr lang="en-US" b="1" dirty="0">
                <a:solidFill>
                  <a:schemeClr val="accent6">
                    <a:lumMod val="75000"/>
                  </a:schemeClr>
                </a:solidFill>
              </a:rPr>
              <a:t>I will not answer</a:t>
            </a:r>
            <a:r>
              <a:rPr lang="en-US" dirty="0"/>
              <a:t>; </a:t>
            </a:r>
            <a:r>
              <a:rPr lang="en-US" dirty="0" smtClean="0"/>
              <a:t>they </a:t>
            </a:r>
            <a:r>
              <a:rPr lang="en-US" dirty="0"/>
              <a:t>will look for me but will not find me. </a:t>
            </a:r>
          </a:p>
          <a:p>
            <a:pPr marL="0" indent="0">
              <a:buNone/>
            </a:pPr>
            <a:endParaRPr lang="en-US" dirty="0"/>
          </a:p>
        </p:txBody>
      </p:sp>
    </p:spTree>
    <p:extLst>
      <p:ext uri="{BB962C8B-B14F-4D97-AF65-F5344CB8AC3E}">
        <p14:creationId xmlns:p14="http://schemas.microsoft.com/office/powerpoint/2010/main" val="108355886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10</a:t>
            </a:r>
            <a:r>
              <a:rPr lang="en-US" dirty="0" smtClean="0"/>
              <a:t> </a:t>
            </a:r>
            <a:r>
              <a:rPr lang="en-US" dirty="0"/>
              <a:t>but glory, honor and peace for everyone who does good: first for the Jew, then for the Gentile. </a:t>
            </a:r>
            <a:endParaRPr lang="en-US" dirty="0" smtClean="0"/>
          </a:p>
        </p:txBody>
      </p:sp>
    </p:spTree>
    <p:extLst>
      <p:ext uri="{BB962C8B-B14F-4D97-AF65-F5344CB8AC3E}">
        <p14:creationId xmlns:p14="http://schemas.microsoft.com/office/powerpoint/2010/main" val="414264872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ts val="4800"/>
              </a:lnSpc>
              <a:buNone/>
            </a:pPr>
            <a:r>
              <a:rPr lang="en-US" baseline="30000" dirty="0" smtClean="0"/>
              <a:t>		</a:t>
            </a:r>
            <a:r>
              <a:rPr lang="el-GR" dirty="0" smtClean="0"/>
              <a:t>δόξα</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doxa</a:t>
            </a:r>
            <a:r>
              <a:rPr lang="en-US" sz="4800" baseline="30000" dirty="0" smtClean="0"/>
              <a:t>)</a:t>
            </a:r>
            <a:endParaRPr lang="en-US" baseline="30000" dirty="0" smtClean="0"/>
          </a:p>
          <a:p>
            <a:pPr marL="0" indent="0">
              <a:buNone/>
            </a:pPr>
            <a:endParaRPr lang="en-US" baseline="30000" dirty="0"/>
          </a:p>
          <a:p>
            <a:pPr marL="0" indent="0">
              <a:lnSpc>
                <a:spcPts val="1200"/>
              </a:lnSpc>
              <a:buNone/>
            </a:pPr>
            <a:endParaRPr lang="en-US" baseline="30000" dirty="0" smtClean="0"/>
          </a:p>
          <a:p>
            <a:pPr marL="0" indent="0">
              <a:buNone/>
            </a:pPr>
            <a:r>
              <a:rPr lang="en-US" baseline="30000" dirty="0" smtClean="0"/>
              <a:t>10</a:t>
            </a:r>
            <a:r>
              <a:rPr lang="en-US" dirty="0" smtClean="0"/>
              <a:t> </a:t>
            </a:r>
            <a:r>
              <a:rPr lang="en-US" dirty="0"/>
              <a:t>but glory, honor and peace for everyone who does good: first for the Jew, then for the Gentile. </a:t>
            </a:r>
            <a:endParaRPr lang="en-US" dirty="0" smtClean="0"/>
          </a:p>
        </p:txBody>
      </p:sp>
      <p:sp>
        <p:nvSpPr>
          <p:cNvPr id="4" name="Oval 3"/>
          <p:cNvSpPr/>
          <p:nvPr/>
        </p:nvSpPr>
        <p:spPr>
          <a:xfrm>
            <a:off x="2033899" y="2375731"/>
            <a:ext cx="1709159" cy="137587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452786" y="4503633"/>
            <a:ext cx="991312" cy="5298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948442" y="3751604"/>
            <a:ext cx="940037" cy="75202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5930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smtClean="0"/>
          </a:p>
          <a:p>
            <a:pPr marL="0" indent="0">
              <a:buNone/>
            </a:pPr>
            <a:r>
              <a:rPr lang="en-US" baseline="30000" dirty="0" smtClean="0"/>
              <a:t>1</a:t>
            </a:r>
            <a:r>
              <a:rPr lang="en-US" dirty="0" smtClean="0"/>
              <a:t> </a:t>
            </a:r>
            <a:r>
              <a:rPr lang="en-US" dirty="0"/>
              <a:t>You, therefore, have no </a:t>
            </a:r>
            <a:r>
              <a:rPr lang="en-US" dirty="0" smtClean="0"/>
              <a:t>excuse</a:t>
            </a:r>
            <a:r>
              <a:rPr lang="en-US" dirty="0"/>
              <a:t>, you who pass judgment on someone else, for at whatever point you judge the other, you are condemning yourself, because you who pass judgment do the same </a:t>
            </a:r>
            <a:r>
              <a:rPr lang="en-US" dirty="0" smtClean="0"/>
              <a:t>things.</a:t>
            </a:r>
          </a:p>
        </p:txBody>
      </p:sp>
    </p:spTree>
    <p:extLst>
      <p:ext uri="{BB962C8B-B14F-4D97-AF65-F5344CB8AC3E}">
        <p14:creationId xmlns:p14="http://schemas.microsoft.com/office/powerpoint/2010/main" val="421950063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δόξα</a:t>
            </a:r>
            <a:endParaRPr lang="en-US" dirty="0"/>
          </a:p>
          <a:p>
            <a:pPr marL="0" indent="0">
              <a:lnSpc>
                <a:spcPct val="110000"/>
              </a:lnSpc>
              <a:buNone/>
            </a:pPr>
            <a:r>
              <a:rPr lang="en-US" baseline="30000" dirty="0"/>
              <a:t>		</a:t>
            </a:r>
            <a:r>
              <a:rPr lang="en-US" dirty="0"/>
              <a:t>(</a:t>
            </a:r>
            <a:r>
              <a:rPr lang="en-US" dirty="0" err="1"/>
              <a:t>doxa</a:t>
            </a:r>
            <a:r>
              <a:rPr lang="en-US" dirty="0"/>
              <a:t>)</a:t>
            </a:r>
          </a:p>
          <a:p>
            <a:pPr marL="0" indent="0">
              <a:buNone/>
            </a:pPr>
            <a:endParaRPr lang="en-US" baseline="30000" dirty="0" smtClean="0"/>
          </a:p>
          <a:p>
            <a:pPr marL="0" indent="0">
              <a:buNone/>
            </a:pPr>
            <a:r>
              <a:rPr lang="en-US" baseline="30000" dirty="0" smtClean="0"/>
              <a:t>9 </a:t>
            </a:r>
            <a:r>
              <a:rPr lang="en-US" dirty="0"/>
              <a:t>An angel of the Lord appeared to them, and the glory of the Lord shone around them, and they were terrified.</a:t>
            </a:r>
          </a:p>
          <a:p>
            <a:pPr marL="0" indent="0">
              <a:buNone/>
            </a:pPr>
            <a:endParaRPr lang="en-US" dirty="0"/>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9441" y="2363806"/>
            <a:ext cx="1731963"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3181" y="4613294"/>
            <a:ext cx="1017587"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8675" idx="0"/>
          </p:cNvCxnSpPr>
          <p:nvPr/>
        </p:nvCxnSpPr>
        <p:spPr>
          <a:xfrm flipV="1">
            <a:off x="1601975" y="3595955"/>
            <a:ext cx="709710" cy="101733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269311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3:4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n-US" baseline="30000" dirty="0" smtClean="0"/>
              <a:t>			</a:t>
            </a:r>
            <a:r>
              <a:rPr lang="el-GR" dirty="0" smtClean="0"/>
              <a:t>δόξα</a:t>
            </a:r>
            <a:endParaRPr lang="en-US" dirty="0"/>
          </a:p>
          <a:p>
            <a:pPr marL="0" indent="0">
              <a:lnSpc>
                <a:spcPct val="110000"/>
              </a:lnSpc>
              <a:buNone/>
            </a:pPr>
            <a:r>
              <a:rPr lang="en-US" baseline="30000" dirty="0"/>
              <a:t>		</a:t>
            </a:r>
            <a:r>
              <a:rPr lang="en-US" baseline="30000" dirty="0" smtClean="0"/>
              <a:t>			</a:t>
            </a:r>
            <a:r>
              <a:rPr lang="en-US" dirty="0" smtClean="0"/>
              <a:t>(</a:t>
            </a:r>
            <a:r>
              <a:rPr lang="en-US" dirty="0" err="1"/>
              <a:t>doxa</a:t>
            </a:r>
            <a:r>
              <a:rPr lang="en-US" dirty="0"/>
              <a:t>)</a:t>
            </a:r>
          </a:p>
          <a:p>
            <a:pPr marL="0" indent="0">
              <a:buNone/>
            </a:pPr>
            <a:endParaRPr lang="en-US" baseline="30000" dirty="0"/>
          </a:p>
          <a:p>
            <a:pPr marL="0" indent="0">
              <a:buNone/>
            </a:pPr>
            <a:r>
              <a:rPr lang="en-US" baseline="30000" dirty="0" smtClean="0"/>
              <a:t>4 </a:t>
            </a:r>
            <a:r>
              <a:rPr lang="en-US" dirty="0"/>
              <a:t>When Christ, who is your life, appears, then you also will appear with him in glory. </a:t>
            </a:r>
          </a:p>
          <a:p>
            <a:pPr marL="0" indent="0">
              <a:buNone/>
            </a:pPr>
            <a:endParaRPr lang="en-US" dirty="0"/>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1544" y="2374079"/>
            <a:ext cx="1731963"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7649" y="4613293"/>
            <a:ext cx="1017587"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9699" idx="0"/>
            <a:endCxn id="29698" idx="2"/>
          </p:cNvCxnSpPr>
          <p:nvPr/>
        </p:nvCxnSpPr>
        <p:spPr>
          <a:xfrm flipH="1" flipV="1">
            <a:off x="5557526" y="3769492"/>
            <a:ext cx="708917" cy="84380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018470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ts val="4800"/>
              </a:lnSpc>
              <a:buNone/>
            </a:pPr>
            <a:r>
              <a:rPr lang="en-US" baseline="30000" dirty="0" smtClean="0"/>
              <a:t>			</a:t>
            </a:r>
            <a:r>
              <a:rPr lang="el-GR" dirty="0" smtClean="0"/>
              <a:t>τιμή</a:t>
            </a:r>
            <a:endParaRPr lang="en-US" sz="4400" dirty="0" smtClean="0"/>
          </a:p>
          <a:p>
            <a:pPr marL="0" indent="0">
              <a:lnSpc>
                <a:spcPts val="4800"/>
              </a:lnSpc>
              <a:buNone/>
            </a:pPr>
            <a:r>
              <a:rPr lang="en-US" sz="4400" baseline="30000" dirty="0"/>
              <a:t>	</a:t>
            </a:r>
            <a:r>
              <a:rPr lang="en-US" sz="4400" baseline="30000" dirty="0" smtClean="0"/>
              <a:t>		</a:t>
            </a:r>
            <a:r>
              <a:rPr lang="en-US" sz="4400" baseline="30000" dirty="0"/>
              <a:t>(</a:t>
            </a:r>
            <a:r>
              <a:rPr lang="en-US" sz="4400" baseline="30000" dirty="0" err="1"/>
              <a:t>timē</a:t>
            </a:r>
            <a:r>
              <a:rPr lang="en-US" sz="4400" baseline="30000" dirty="0" smtClean="0"/>
              <a:t>)</a:t>
            </a:r>
            <a:endParaRPr lang="en-US" baseline="30000" dirty="0" smtClean="0"/>
          </a:p>
          <a:p>
            <a:pPr marL="0" indent="0">
              <a:lnSpc>
                <a:spcPts val="1200"/>
              </a:lnSpc>
              <a:buNone/>
            </a:pPr>
            <a:endParaRPr lang="en-US" baseline="30000" dirty="0" smtClean="0"/>
          </a:p>
          <a:p>
            <a:pPr marL="0" indent="0">
              <a:buNone/>
            </a:pPr>
            <a:endParaRPr lang="en-US" baseline="30000" dirty="0" smtClean="0"/>
          </a:p>
          <a:p>
            <a:pPr marL="0" indent="0">
              <a:buNone/>
            </a:pPr>
            <a:r>
              <a:rPr lang="en-US" baseline="30000" dirty="0" smtClean="0"/>
              <a:t>10</a:t>
            </a:r>
            <a:r>
              <a:rPr lang="en-US" dirty="0" smtClean="0"/>
              <a:t> </a:t>
            </a:r>
            <a:r>
              <a:rPr lang="en-US" dirty="0"/>
              <a:t>but glory, honor and peace for everyone who does good: first for the Jew, then for the Gentile. </a:t>
            </a:r>
            <a:endParaRPr lang="en-US" dirty="0" smtClean="0"/>
          </a:p>
        </p:txBody>
      </p:sp>
      <p:sp>
        <p:nvSpPr>
          <p:cNvPr id="4" name="Oval 3"/>
          <p:cNvSpPr/>
          <p:nvPr/>
        </p:nvSpPr>
        <p:spPr>
          <a:xfrm>
            <a:off x="2897024" y="2486826"/>
            <a:ext cx="1640793" cy="12904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469734" y="4418176"/>
            <a:ext cx="1162229" cy="58111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050849" y="3777241"/>
            <a:ext cx="666572" cy="64093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184977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4:44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τιμή</a:t>
            </a:r>
            <a:endParaRPr lang="en-US" dirty="0"/>
          </a:p>
          <a:p>
            <a:pPr marL="0" indent="0">
              <a:lnSpc>
                <a:spcPct val="110000"/>
              </a:lnSpc>
              <a:buNone/>
            </a:pPr>
            <a:r>
              <a:rPr lang="en-US" baseline="30000" dirty="0"/>
              <a:t>			</a:t>
            </a:r>
            <a:r>
              <a:rPr lang="en-US" dirty="0"/>
              <a:t>(</a:t>
            </a:r>
            <a:r>
              <a:rPr lang="en-US" dirty="0" err="1"/>
              <a:t>timē</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44 </a:t>
            </a:r>
            <a:r>
              <a:rPr lang="en-US" dirty="0"/>
              <a:t>(Now Jesus himself had pointed out that a prophet has no honor in his own country.)</a:t>
            </a:r>
          </a:p>
          <a:p>
            <a:pPr marL="0" indent="0">
              <a:buNone/>
            </a:pPr>
            <a:endParaRPr lang="en-US" dirty="0"/>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8218" y="2453277"/>
            <a:ext cx="1663700"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071973" y="5034337"/>
            <a:ext cx="1130157" cy="4417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22" idx="2"/>
          </p:cNvCxnSpPr>
          <p:nvPr/>
        </p:nvCxnSpPr>
        <p:spPr>
          <a:xfrm flipV="1">
            <a:off x="3637052" y="3770902"/>
            <a:ext cx="113016" cy="126343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985700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1:17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τιμή</a:t>
            </a:r>
            <a:endParaRPr lang="en-US" dirty="0"/>
          </a:p>
          <a:p>
            <a:pPr marL="0" indent="0">
              <a:lnSpc>
                <a:spcPct val="110000"/>
              </a:lnSpc>
              <a:buNone/>
            </a:pPr>
            <a:r>
              <a:rPr lang="en-US" baseline="30000" dirty="0"/>
              <a:t>			</a:t>
            </a:r>
            <a:r>
              <a:rPr lang="en-US" dirty="0"/>
              <a:t>(</a:t>
            </a:r>
            <a:r>
              <a:rPr lang="en-US" dirty="0" err="1"/>
              <a:t>timē</a:t>
            </a:r>
            <a:r>
              <a:rPr lang="en-US" dirty="0"/>
              <a:t>)</a:t>
            </a:r>
          </a:p>
          <a:p>
            <a:pPr marL="0" indent="0">
              <a:buNone/>
            </a:pPr>
            <a:endParaRPr lang="en-US" baseline="30000" dirty="0" smtClean="0"/>
          </a:p>
          <a:p>
            <a:pPr marL="0" indent="0">
              <a:buNone/>
            </a:pPr>
            <a:r>
              <a:rPr lang="en-US" baseline="30000" dirty="0" smtClean="0"/>
              <a:t>17 </a:t>
            </a:r>
            <a:r>
              <a:rPr lang="en-US" dirty="0"/>
              <a:t>For he received honor and glory from God the Father when the voice came to him from the Majestic Glory, saying, “This is my Son, whom I love; with him I am well pleased.”</a:t>
            </a:r>
          </a:p>
          <a:p>
            <a:pPr marL="0" indent="0">
              <a:buNone/>
            </a:pPr>
            <a:endParaRPr lang="en-US" dirty="0"/>
          </a:p>
        </p:txBody>
      </p:sp>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8218" y="2441415"/>
            <a:ext cx="1663700"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452117" y="4130211"/>
            <a:ext cx="1130157" cy="4520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1746" idx="2"/>
          </p:cNvCxnSpPr>
          <p:nvPr/>
        </p:nvCxnSpPr>
        <p:spPr>
          <a:xfrm flipH="1" flipV="1">
            <a:off x="3750068" y="3763802"/>
            <a:ext cx="267128" cy="36640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392832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ts val="4800"/>
              </a:lnSpc>
              <a:buNone/>
            </a:pPr>
            <a:r>
              <a:rPr lang="en-US" baseline="30000" dirty="0" smtClean="0"/>
              <a:t>					</a:t>
            </a:r>
            <a:r>
              <a:rPr lang="el-GR" dirty="0" smtClean="0"/>
              <a:t>εἰρήνη</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eirēnē</a:t>
            </a:r>
            <a:r>
              <a:rPr lang="en-US" sz="4800" baseline="30000" dirty="0" smtClean="0"/>
              <a:t>)</a:t>
            </a: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10</a:t>
            </a:r>
            <a:r>
              <a:rPr lang="en-US" dirty="0" smtClean="0"/>
              <a:t> </a:t>
            </a:r>
            <a:r>
              <a:rPr lang="en-US" dirty="0"/>
              <a:t>but glory, honor and peace for everyone who does good: first for the Jew, then for the Gentile. </a:t>
            </a:r>
            <a:endParaRPr lang="en-US" dirty="0" smtClean="0"/>
          </a:p>
        </p:txBody>
      </p:sp>
      <p:sp>
        <p:nvSpPr>
          <p:cNvPr id="4" name="Oval 3"/>
          <p:cNvSpPr/>
          <p:nvPr/>
        </p:nvSpPr>
        <p:spPr>
          <a:xfrm>
            <a:off x="4751462" y="2384277"/>
            <a:ext cx="1956987" cy="14271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281443" y="4486543"/>
            <a:ext cx="1128045" cy="62384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845466" y="3811424"/>
            <a:ext cx="884490" cy="67511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184977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ει</a:t>
            </a:r>
            <a:r>
              <a:rPr lang="en-US" dirty="0"/>
              <a:t>̔</a:t>
            </a:r>
            <a:r>
              <a:rPr lang="el-GR" dirty="0"/>
              <a:t>ρη</a:t>
            </a:r>
            <a:r>
              <a:rPr lang="en-US" dirty="0"/>
              <a:t>́</a:t>
            </a:r>
            <a:r>
              <a:rPr lang="el-GR" dirty="0"/>
              <a:t>νη				</a:t>
            </a:r>
            <a:r>
              <a:rPr lang="en-US" dirty="0"/>
              <a:t>			(</a:t>
            </a:r>
            <a:r>
              <a:rPr lang="en-US" dirty="0" err="1"/>
              <a:t>eirēnē</a:t>
            </a:r>
            <a:r>
              <a:rPr lang="en-US" dirty="0"/>
              <a:t>)</a:t>
            </a:r>
          </a:p>
          <a:p>
            <a:pPr marL="0" indent="0">
              <a:buNone/>
            </a:pPr>
            <a:endParaRPr lang="en-US" dirty="0"/>
          </a:p>
          <a:p>
            <a:pPr marL="0" indent="0">
              <a:buNone/>
            </a:pPr>
            <a:r>
              <a:rPr lang="en-US" dirty="0"/>
              <a:t>Therefore, since we have been justified through faith, we have peace with God through our Lord Jesus </a:t>
            </a:r>
            <a:r>
              <a:rPr lang="en-US" dirty="0" smtClean="0"/>
              <a:t>Christ</a:t>
            </a:r>
            <a:endParaRPr lang="en-US" dirty="0"/>
          </a:p>
        </p:txBody>
      </p:sp>
      <p:sp>
        <p:nvSpPr>
          <p:cNvPr id="4" name="Oval 3"/>
          <p:cNvSpPr/>
          <p:nvPr/>
        </p:nvSpPr>
        <p:spPr>
          <a:xfrm>
            <a:off x="3640975" y="2028306"/>
            <a:ext cx="2144684" cy="15129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892828" y="4438996"/>
            <a:ext cx="1097280" cy="4987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441468" y="3541222"/>
            <a:ext cx="1271849" cy="89777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46666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14:33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l-GR" dirty="0"/>
              <a:t>ει</a:t>
            </a:r>
            <a:r>
              <a:rPr lang="en-US" dirty="0"/>
              <a:t>̔</a:t>
            </a:r>
            <a:r>
              <a:rPr lang="el-GR" dirty="0"/>
              <a:t>ρη</a:t>
            </a:r>
            <a:r>
              <a:rPr lang="en-US" dirty="0"/>
              <a:t>́</a:t>
            </a:r>
            <a:r>
              <a:rPr lang="el-GR" dirty="0"/>
              <a:t>νη				</a:t>
            </a:r>
            <a:r>
              <a:rPr lang="en-US" dirty="0"/>
              <a:t>			(</a:t>
            </a:r>
            <a:r>
              <a:rPr lang="en-US" dirty="0" err="1"/>
              <a:t>eirēnē</a:t>
            </a:r>
            <a:r>
              <a:rPr lang="en-US" dirty="0"/>
              <a:t>)</a:t>
            </a:r>
          </a:p>
          <a:p>
            <a:pPr marL="0" indent="0">
              <a:buNone/>
            </a:pPr>
            <a:endParaRPr lang="en-US" dirty="0" smtClean="0"/>
          </a:p>
          <a:p>
            <a:pPr marL="0" indent="0">
              <a:buNone/>
            </a:pPr>
            <a:endParaRPr lang="en-US" dirty="0"/>
          </a:p>
          <a:p>
            <a:pPr marL="0" indent="0">
              <a:buNone/>
            </a:pPr>
            <a:r>
              <a:rPr lang="en-US" dirty="0"/>
              <a:t>For God is not a God of disorder but of peace. </a:t>
            </a:r>
          </a:p>
        </p:txBody>
      </p:sp>
      <p:sp>
        <p:nvSpPr>
          <p:cNvPr id="4" name="Oval 3"/>
          <p:cNvSpPr/>
          <p:nvPr/>
        </p:nvSpPr>
        <p:spPr>
          <a:xfrm>
            <a:off x="3640975" y="2028306"/>
            <a:ext cx="2144684" cy="15129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916188" y="4538749"/>
            <a:ext cx="1097280" cy="4987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a:endCxn id="4" idx="5"/>
          </p:cNvCxnSpPr>
          <p:nvPr/>
        </p:nvCxnSpPr>
        <p:spPr>
          <a:xfrm flipH="1" flipV="1">
            <a:off x="5471577" y="3319661"/>
            <a:ext cx="1605304" cy="129213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26766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5:22-23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ει</a:t>
            </a:r>
            <a:r>
              <a:rPr lang="en-US" dirty="0"/>
              <a:t>̔</a:t>
            </a:r>
            <a:r>
              <a:rPr lang="el-GR" dirty="0"/>
              <a:t>ρη</a:t>
            </a:r>
            <a:r>
              <a:rPr lang="en-US" dirty="0"/>
              <a:t>́</a:t>
            </a:r>
            <a:r>
              <a:rPr lang="el-GR" dirty="0"/>
              <a:t>νη				</a:t>
            </a:r>
            <a:r>
              <a:rPr lang="en-US" dirty="0"/>
              <a:t>			(</a:t>
            </a:r>
            <a:r>
              <a:rPr lang="en-US" dirty="0" err="1"/>
              <a:t>eirēnē</a:t>
            </a:r>
            <a:r>
              <a:rPr lang="en-US" dirty="0"/>
              <a:t>)</a:t>
            </a:r>
          </a:p>
          <a:p>
            <a:pPr marL="0" indent="0">
              <a:buNone/>
            </a:pPr>
            <a:endParaRPr lang="en-US" dirty="0"/>
          </a:p>
          <a:p>
            <a:pPr marL="0" indent="0">
              <a:buNone/>
            </a:pPr>
            <a:r>
              <a:rPr lang="en-US" baseline="30000" dirty="0" err="1" smtClean="0"/>
              <a:t>22</a:t>
            </a:r>
            <a:r>
              <a:rPr lang="en-US" dirty="0" err="1" smtClean="0"/>
              <a:t>But</a:t>
            </a:r>
            <a:r>
              <a:rPr lang="en-US" dirty="0" smtClean="0"/>
              <a:t> </a:t>
            </a:r>
            <a:r>
              <a:rPr lang="en-US" dirty="0"/>
              <a:t>the fruit of the Spirit is love, joy, peace, patience, kindness, goodness, faithfulness, </a:t>
            </a:r>
            <a:r>
              <a:rPr lang="en-US" baseline="30000" dirty="0" err="1" smtClean="0"/>
              <a:t>23</a:t>
            </a:r>
            <a:r>
              <a:rPr lang="en-US" dirty="0" err="1" smtClean="0"/>
              <a:t>gentleness</a:t>
            </a:r>
            <a:r>
              <a:rPr lang="en-US" dirty="0" smtClean="0"/>
              <a:t> </a:t>
            </a:r>
            <a:r>
              <a:rPr lang="en-US" dirty="0"/>
              <a:t>and self-control. Against such things there is no law</a:t>
            </a:r>
            <a:r>
              <a:rPr lang="en-US" dirty="0" smtClean="0"/>
              <a:t>.</a:t>
            </a:r>
            <a:endParaRPr lang="en-US" dirty="0"/>
          </a:p>
        </p:txBody>
      </p:sp>
      <p:sp>
        <p:nvSpPr>
          <p:cNvPr id="4" name="Oval 3"/>
          <p:cNvSpPr/>
          <p:nvPr/>
        </p:nvSpPr>
        <p:spPr>
          <a:xfrm>
            <a:off x="3640975" y="2028306"/>
            <a:ext cx="2144684" cy="15129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783184" y="3956858"/>
            <a:ext cx="1097280" cy="4987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a:endCxn id="4" idx="5"/>
          </p:cNvCxnSpPr>
          <p:nvPr/>
        </p:nvCxnSpPr>
        <p:spPr>
          <a:xfrm flipH="1" flipV="1">
            <a:off x="5471577" y="3319661"/>
            <a:ext cx="1472300" cy="71023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898860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Isaiah </a:t>
            </a:r>
            <a:r>
              <a:rPr lang="en-US" dirty="0"/>
              <a:t>32:17</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17</a:t>
            </a:r>
            <a:r>
              <a:rPr lang="en-US" dirty="0" smtClean="0"/>
              <a:t> The </a:t>
            </a:r>
            <a:r>
              <a:rPr lang="en-US" dirty="0"/>
              <a:t>fruit of righteousness will be </a:t>
            </a:r>
            <a:r>
              <a:rPr lang="en-US" b="1" dirty="0">
                <a:solidFill>
                  <a:schemeClr val="accent6">
                    <a:lumMod val="75000"/>
                  </a:schemeClr>
                </a:solidFill>
              </a:rPr>
              <a:t>peace</a:t>
            </a:r>
            <a:r>
              <a:rPr lang="en-US" dirty="0"/>
              <a:t>; </a:t>
            </a:r>
            <a:r>
              <a:rPr lang="en-US" dirty="0" smtClean="0"/>
              <a:t>the </a:t>
            </a:r>
            <a:r>
              <a:rPr lang="en-US" dirty="0"/>
              <a:t>effect of righteousness will be </a:t>
            </a:r>
            <a:r>
              <a:rPr lang="en-US" b="1" dirty="0">
                <a:solidFill>
                  <a:schemeClr val="accent6">
                    <a:lumMod val="75000"/>
                  </a:schemeClr>
                </a:solidFill>
              </a:rPr>
              <a:t>quietness and confidence</a:t>
            </a:r>
            <a:r>
              <a:rPr lang="en-US" dirty="0"/>
              <a:t> forever. </a:t>
            </a:r>
          </a:p>
          <a:p>
            <a:pPr marL="0" indent="0">
              <a:buNone/>
            </a:pPr>
            <a:endParaRPr lang="en-US" dirty="0"/>
          </a:p>
        </p:txBody>
      </p:sp>
    </p:spTree>
    <p:extLst>
      <p:ext uri="{BB962C8B-B14F-4D97-AF65-F5344CB8AC3E}">
        <p14:creationId xmlns:p14="http://schemas.microsoft.com/office/powerpoint/2010/main" val="31413121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sz="4800" baseline="30000" dirty="0" smtClean="0"/>
              <a:t>α</a:t>
            </a:r>
            <a:r>
              <a:rPr lang="el-GR" sz="4800" baseline="30000" dirty="0"/>
              <a:t>̓ναπολόγητος</a:t>
            </a:r>
          </a:p>
          <a:p>
            <a:pPr marL="0" indent="0">
              <a:buNone/>
            </a:pPr>
            <a:r>
              <a:rPr lang="el-GR" sz="4800" baseline="30000" dirty="0"/>
              <a:t>			</a:t>
            </a:r>
            <a:r>
              <a:rPr lang="en-US" sz="4800" baseline="30000" dirty="0"/>
              <a:t>(</a:t>
            </a:r>
            <a:r>
              <a:rPr lang="en-US" sz="4800" baseline="30000" dirty="0" err="1"/>
              <a:t>anapologētos</a:t>
            </a:r>
            <a:r>
              <a:rPr lang="en-US" sz="4800" baseline="30000" dirty="0" smtClean="0"/>
              <a:t>)</a:t>
            </a:r>
            <a:endParaRPr lang="en-US" baseline="30000" dirty="0"/>
          </a:p>
          <a:p>
            <a:pPr marL="0" indent="0">
              <a:buNone/>
            </a:pPr>
            <a:r>
              <a:rPr lang="en-US" baseline="30000" dirty="0" smtClean="0"/>
              <a:t>1</a:t>
            </a:r>
            <a:r>
              <a:rPr lang="en-US" dirty="0" smtClean="0"/>
              <a:t> </a:t>
            </a:r>
            <a:r>
              <a:rPr lang="en-US" dirty="0"/>
              <a:t>You, therefore, have no </a:t>
            </a:r>
            <a:r>
              <a:rPr lang="en-US" dirty="0" smtClean="0"/>
              <a:t>excuse</a:t>
            </a:r>
            <a:r>
              <a:rPr lang="en-US" dirty="0"/>
              <a:t>, you who pass judgment on someone else, for at whatever point you judge the other, you are condemning yourself, because you who pass judgment do the same </a:t>
            </a:r>
            <a:r>
              <a:rPr lang="en-US" dirty="0" smtClean="0"/>
              <a:t>things.</a:t>
            </a:r>
          </a:p>
        </p:txBody>
      </p:sp>
      <p:sp>
        <p:nvSpPr>
          <p:cNvPr id="4" name="Rounded Rectangle 3"/>
          <p:cNvSpPr/>
          <p:nvPr/>
        </p:nvSpPr>
        <p:spPr>
          <a:xfrm>
            <a:off x="3161944" y="1854438"/>
            <a:ext cx="2785929" cy="12135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47402" y="3273039"/>
            <a:ext cx="2615013" cy="4443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2"/>
            <a:endCxn id="5" idx="0"/>
          </p:cNvCxnSpPr>
          <p:nvPr/>
        </p:nvCxnSpPr>
        <p:spPr>
          <a:xfrm>
            <a:off x="4554909" y="3067941"/>
            <a:ext cx="0" cy="20509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480003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a:t>
            </a:r>
            <a:r>
              <a:rPr lang="en-US" dirty="0"/>
              <a:t>Peter 1:7</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7 </a:t>
            </a:r>
            <a:r>
              <a:rPr lang="en-US" dirty="0"/>
              <a:t>These have come so that your faith—of greater worth than gold, which perishes even though refined by fire—may be proved genuine and may result in </a:t>
            </a:r>
            <a:r>
              <a:rPr lang="en-US" b="1" dirty="0">
                <a:solidFill>
                  <a:schemeClr val="accent6">
                    <a:lumMod val="75000"/>
                  </a:schemeClr>
                </a:solidFill>
              </a:rPr>
              <a:t>praise, glory and honor</a:t>
            </a:r>
            <a:r>
              <a:rPr lang="en-US" dirty="0"/>
              <a:t> when Jesus Christ is revealed.</a:t>
            </a:r>
          </a:p>
          <a:p>
            <a:pPr marL="0" indent="0">
              <a:buNone/>
            </a:pPr>
            <a:endParaRPr lang="en-US" dirty="0"/>
          </a:p>
        </p:txBody>
      </p:sp>
    </p:spTree>
    <p:extLst>
      <p:ext uri="{BB962C8B-B14F-4D97-AF65-F5344CB8AC3E}">
        <p14:creationId xmlns:p14="http://schemas.microsoft.com/office/powerpoint/2010/main" val="338107655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2:11</a:t>
            </a:r>
            <a:endParaRPr lang="en-US"/>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11</a:t>
            </a:r>
            <a:r>
              <a:rPr lang="en-US" dirty="0" smtClean="0"/>
              <a:t> </a:t>
            </a:r>
            <a:r>
              <a:rPr lang="en-US" dirty="0"/>
              <a:t>For God does not show favoritism.</a:t>
            </a:r>
          </a:p>
        </p:txBody>
      </p:sp>
    </p:spTree>
    <p:extLst>
      <p:ext uri="{BB962C8B-B14F-4D97-AF65-F5344CB8AC3E}">
        <p14:creationId xmlns:p14="http://schemas.microsoft.com/office/powerpoint/2010/main" val="127355262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2:11</a:t>
            </a:r>
            <a:endParaRPr lang="en-US"/>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ts val="4800"/>
              </a:lnSpc>
              <a:buNone/>
            </a:pPr>
            <a:r>
              <a:rPr lang="en-US" baseline="30000" dirty="0" smtClean="0"/>
              <a:t>			</a:t>
            </a:r>
            <a:r>
              <a:rPr lang="el-GR" dirty="0" smtClean="0"/>
              <a:t>προσωπολημψία</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prosōpolēmpsia</a:t>
            </a:r>
            <a:r>
              <a:rPr lang="en-US" sz="4800" baseline="30000" dirty="0" smtClean="0"/>
              <a:t>)</a:t>
            </a:r>
          </a:p>
          <a:p>
            <a:pPr marL="0" indent="0">
              <a:lnSpc>
                <a:spcPts val="4800"/>
              </a:lnSpc>
              <a:buNone/>
            </a:pPr>
            <a:endParaRPr lang="en-US" baseline="30000" dirty="0"/>
          </a:p>
          <a:p>
            <a:pPr marL="0" indent="0">
              <a:buNone/>
            </a:pPr>
            <a:endParaRPr lang="en-US" baseline="30000" dirty="0"/>
          </a:p>
          <a:p>
            <a:pPr marL="0" indent="0">
              <a:buNone/>
            </a:pPr>
            <a:r>
              <a:rPr lang="en-US" baseline="30000" dirty="0" smtClean="0"/>
              <a:t>11</a:t>
            </a:r>
            <a:r>
              <a:rPr lang="en-US" dirty="0" smtClean="0"/>
              <a:t> </a:t>
            </a:r>
            <a:r>
              <a:rPr lang="en-US" dirty="0"/>
              <a:t>For God does not show favoritism.</a:t>
            </a:r>
          </a:p>
        </p:txBody>
      </p:sp>
      <p:sp>
        <p:nvSpPr>
          <p:cNvPr id="4" name="Rounded Rectangle 3"/>
          <p:cNvSpPr/>
          <p:nvPr/>
        </p:nvSpPr>
        <p:spPr>
          <a:xfrm>
            <a:off x="3127761" y="2495372"/>
            <a:ext cx="3281585" cy="12135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02736" y="4973652"/>
            <a:ext cx="1726251" cy="4785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768554" y="3708875"/>
            <a:ext cx="897308" cy="126477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59304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6:9</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lnSpc>
                <a:spcPct val="120000"/>
              </a:lnSpc>
              <a:buNone/>
            </a:pPr>
            <a:r>
              <a:rPr lang="en-US" baseline="30000" dirty="0"/>
              <a:t>			</a:t>
            </a:r>
            <a:r>
              <a:rPr lang="el-GR" dirty="0"/>
              <a:t>προσωπολημψία</a:t>
            </a:r>
            <a:endParaRPr lang="en-US" dirty="0"/>
          </a:p>
          <a:p>
            <a:pPr marL="0" indent="0">
              <a:lnSpc>
                <a:spcPct val="120000"/>
              </a:lnSpc>
              <a:buNone/>
            </a:pPr>
            <a:r>
              <a:rPr lang="en-US" baseline="30000" dirty="0"/>
              <a:t>			</a:t>
            </a:r>
            <a:r>
              <a:rPr lang="en-US" dirty="0"/>
              <a:t>(</a:t>
            </a:r>
            <a:r>
              <a:rPr lang="en-US" dirty="0" err="1"/>
              <a:t>prosōpolēmpsia</a:t>
            </a:r>
            <a:r>
              <a:rPr lang="en-US" dirty="0"/>
              <a:t>)</a:t>
            </a:r>
          </a:p>
          <a:p>
            <a:pPr marL="0" indent="0">
              <a:buNone/>
            </a:pPr>
            <a:endParaRPr lang="en-US" baseline="30000" dirty="0" smtClean="0"/>
          </a:p>
          <a:p>
            <a:pPr marL="0" indent="0">
              <a:buNone/>
            </a:pPr>
            <a:r>
              <a:rPr lang="en-US" baseline="30000" dirty="0" smtClean="0"/>
              <a:t>9 </a:t>
            </a:r>
            <a:r>
              <a:rPr lang="en-US" dirty="0"/>
              <a:t>And masters, treat your slaves in the same way. Do not threaten them, since you know that he who is both their Master and yours is in heaven, and there is no favoritism with him. </a:t>
            </a:r>
          </a:p>
          <a:p>
            <a:pPr marL="0" indent="0">
              <a:buNone/>
            </a:pPr>
            <a:endParaRPr lang="en-US" dirty="0"/>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2977" y="2390223"/>
            <a:ext cx="3303587"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0564" y="5297827"/>
            <a:ext cx="1749425"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32771" idx="0"/>
            <a:endCxn id="32770" idx="2"/>
          </p:cNvCxnSpPr>
          <p:nvPr/>
        </p:nvCxnSpPr>
        <p:spPr>
          <a:xfrm flipV="1">
            <a:off x="3945277" y="3628473"/>
            <a:ext cx="759494" cy="166935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66588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3:25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20000"/>
              </a:lnSpc>
              <a:buNone/>
            </a:pPr>
            <a:r>
              <a:rPr lang="en-US" baseline="30000" dirty="0"/>
              <a:t>			</a:t>
            </a:r>
            <a:r>
              <a:rPr lang="el-GR" dirty="0"/>
              <a:t>προσωπολημψία</a:t>
            </a:r>
            <a:endParaRPr lang="en-US" dirty="0"/>
          </a:p>
          <a:p>
            <a:pPr marL="0" indent="0">
              <a:lnSpc>
                <a:spcPct val="120000"/>
              </a:lnSpc>
              <a:buNone/>
            </a:pPr>
            <a:r>
              <a:rPr lang="en-US" baseline="30000" dirty="0"/>
              <a:t>			</a:t>
            </a:r>
            <a:r>
              <a:rPr lang="en-US" dirty="0"/>
              <a:t>(</a:t>
            </a:r>
            <a:r>
              <a:rPr lang="en-US" dirty="0" err="1"/>
              <a:t>prosōpolēmpsia</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25 </a:t>
            </a:r>
            <a:r>
              <a:rPr lang="en-US" dirty="0"/>
              <a:t>Anyone who does wrong will be repaid for his wrong, and there is no favoritism. </a:t>
            </a:r>
          </a:p>
          <a:p>
            <a:pPr marL="0" indent="0">
              <a:buNone/>
            </a:pPr>
            <a:endParaRPr lang="en-US" dirty="0"/>
          </a:p>
        </p:txBody>
      </p:sp>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2703" y="2513513"/>
            <a:ext cx="3303587"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4012" y="5082069"/>
            <a:ext cx="1749425"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33795" idx="0"/>
            <a:endCxn id="33794" idx="2"/>
          </p:cNvCxnSpPr>
          <p:nvPr/>
        </p:nvCxnSpPr>
        <p:spPr>
          <a:xfrm flipH="1" flipV="1">
            <a:off x="4694497" y="3751763"/>
            <a:ext cx="504228" cy="133030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579246"/>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Cross-Reference Deuteronomy </a:t>
            </a:r>
            <a:r>
              <a:rPr lang="en-US" dirty="0"/>
              <a:t>10:17</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17 </a:t>
            </a:r>
            <a:r>
              <a:rPr lang="en-US" dirty="0"/>
              <a:t>For the Lord your God is God of gods and Lord of lords, the great God, mighty and awesome, who shows </a:t>
            </a:r>
            <a:r>
              <a:rPr lang="en-US" b="1" dirty="0">
                <a:solidFill>
                  <a:schemeClr val="accent6">
                    <a:lumMod val="75000"/>
                  </a:schemeClr>
                </a:solidFill>
              </a:rPr>
              <a:t>no partiality </a:t>
            </a:r>
            <a:r>
              <a:rPr lang="en-US" dirty="0"/>
              <a:t>and accepts no bribes.</a:t>
            </a:r>
          </a:p>
          <a:p>
            <a:pPr marL="0" indent="0">
              <a:buNone/>
            </a:pPr>
            <a:endParaRPr lang="en-US" dirty="0"/>
          </a:p>
        </p:txBody>
      </p:sp>
    </p:spTree>
    <p:extLst>
      <p:ext uri="{BB962C8B-B14F-4D97-AF65-F5344CB8AC3E}">
        <p14:creationId xmlns:p14="http://schemas.microsoft.com/office/powerpoint/2010/main" val="358033619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Proverbs </a:t>
            </a:r>
            <a:r>
              <a:rPr lang="en-US" dirty="0"/>
              <a:t>24:23-24</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23</a:t>
            </a:r>
            <a:r>
              <a:rPr lang="en-US" dirty="0" smtClean="0"/>
              <a:t> These </a:t>
            </a:r>
            <a:r>
              <a:rPr lang="en-US" dirty="0"/>
              <a:t>also are sayings of the wise: </a:t>
            </a:r>
            <a:r>
              <a:rPr lang="en-US" dirty="0" smtClean="0"/>
              <a:t>To </a:t>
            </a:r>
            <a:r>
              <a:rPr lang="en-US" dirty="0"/>
              <a:t>show </a:t>
            </a:r>
            <a:r>
              <a:rPr lang="en-US" b="1" dirty="0">
                <a:solidFill>
                  <a:schemeClr val="accent6">
                    <a:lumMod val="75000"/>
                  </a:schemeClr>
                </a:solidFill>
              </a:rPr>
              <a:t>partiality in judging is not good</a:t>
            </a:r>
            <a:r>
              <a:rPr lang="en-US" dirty="0"/>
              <a:t>: </a:t>
            </a:r>
            <a:r>
              <a:rPr lang="en-US" baseline="30000" dirty="0" smtClean="0"/>
              <a:t>24</a:t>
            </a:r>
            <a:r>
              <a:rPr lang="en-US" dirty="0" smtClean="0"/>
              <a:t> Whoever </a:t>
            </a:r>
            <a:r>
              <a:rPr lang="en-US" dirty="0"/>
              <a:t>says to the guilty, “You are innocent”— </a:t>
            </a:r>
            <a:r>
              <a:rPr lang="en-US" dirty="0" smtClean="0"/>
              <a:t>peoples </a:t>
            </a:r>
            <a:r>
              <a:rPr lang="en-US" dirty="0"/>
              <a:t>will curse him and nations denounce him. </a:t>
            </a:r>
          </a:p>
          <a:p>
            <a:pPr marL="0" indent="0">
              <a:buNone/>
            </a:pPr>
            <a:endParaRPr lang="en-US" dirty="0"/>
          </a:p>
        </p:txBody>
      </p:sp>
    </p:spTree>
    <p:extLst>
      <p:ext uri="{BB962C8B-B14F-4D97-AF65-F5344CB8AC3E}">
        <p14:creationId xmlns:p14="http://schemas.microsoft.com/office/powerpoint/2010/main" val="5994569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2040" r="13088"/>
          <a:stretch/>
        </p:blipFill>
        <p:spPr>
          <a:xfrm>
            <a:off x="0" y="1"/>
            <a:ext cx="9144000" cy="6858000"/>
          </a:xfrm>
          <a:prstGeom prst="rect">
            <a:avLst/>
          </a:prstGeom>
        </p:spPr>
      </p:pic>
    </p:spTree>
    <p:extLst>
      <p:ext uri="{BB962C8B-B14F-4D97-AF65-F5344CB8AC3E}">
        <p14:creationId xmlns:p14="http://schemas.microsoft.com/office/powerpoint/2010/main" val="36506756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21847</TotalTime>
  <Words>9688</Words>
  <Application>Microsoft Office PowerPoint</Application>
  <PresentationFormat>On-screen Show (4:3)</PresentationFormat>
  <Paragraphs>2177</Paragraphs>
  <Slides>97</Slides>
  <Notes>97</Notes>
  <HiddenSlides>0</HiddenSlides>
  <MMClips>0</MMClips>
  <ScaleCrop>false</ScaleCrop>
  <HeadingPairs>
    <vt:vector size="4" baseType="variant">
      <vt:variant>
        <vt:lpstr>Theme</vt:lpstr>
      </vt:variant>
      <vt:variant>
        <vt:i4>1</vt:i4>
      </vt:variant>
      <vt:variant>
        <vt:lpstr>Slide Titles</vt:lpstr>
      </vt:variant>
      <vt:variant>
        <vt:i4>97</vt:i4>
      </vt:variant>
    </vt:vector>
  </HeadingPairs>
  <TitlesOfParts>
    <vt:vector size="98" baseType="lpstr">
      <vt:lpstr>Office Theme</vt:lpstr>
      <vt:lpstr>Romans 2:1-11 --- God’s Righteous Judgment</vt:lpstr>
      <vt:lpstr>PowerPoint Presentation</vt:lpstr>
      <vt:lpstr>Romans 2:1-11</vt:lpstr>
      <vt:lpstr>Romans 2:1-11</vt:lpstr>
      <vt:lpstr>Romans 2:1-11</vt:lpstr>
      <vt:lpstr>Romans 2:1-11</vt:lpstr>
      <vt:lpstr>Romans 2:1-11</vt:lpstr>
      <vt:lpstr>Romans 2:1</vt:lpstr>
      <vt:lpstr>Romans 2:1</vt:lpstr>
      <vt:lpstr>Romans 1:20</vt:lpstr>
      <vt:lpstr>Romans 2:1</vt:lpstr>
      <vt:lpstr>James 4:12</vt:lpstr>
      <vt:lpstr>1 Corinthians 4:5</vt:lpstr>
      <vt:lpstr>Cross-Reference Luke 6:37</vt:lpstr>
      <vt:lpstr>Cross-Reference John 8:7</vt:lpstr>
      <vt:lpstr>Romans 2:2</vt:lpstr>
      <vt:lpstr>Romans 2:2</vt:lpstr>
      <vt:lpstr>Matthew 22:16</vt:lpstr>
      <vt:lpstr>1 John 3:18</vt:lpstr>
      <vt:lpstr>Cross-Reference Psalm 9:7–9</vt:lpstr>
      <vt:lpstr>Cross-Reference Revelation 19:2</vt:lpstr>
      <vt:lpstr>Romans 2:3</vt:lpstr>
      <vt:lpstr>Romans 2:3</vt:lpstr>
      <vt:lpstr>Hebrews 12:25</vt:lpstr>
      <vt:lpstr>1 Thessalonians 5:3</vt:lpstr>
      <vt:lpstr>Cross-Reference Hebrews 2:3</vt:lpstr>
      <vt:lpstr>Cross-Reference 1 Thessalonians 5:3</vt:lpstr>
      <vt:lpstr>Romans 2:4</vt:lpstr>
      <vt:lpstr>Romans 2:4</vt:lpstr>
      <vt:lpstr>Matthew 18:10</vt:lpstr>
      <vt:lpstr>2 Peter 2:10</vt:lpstr>
      <vt:lpstr>Romans 2:4</vt:lpstr>
      <vt:lpstr>Galatians 5:22-23</vt:lpstr>
      <vt:lpstr>Colossians 3:12</vt:lpstr>
      <vt:lpstr>Romans 2:4</vt:lpstr>
      <vt:lpstr>Romans 2:25</vt:lpstr>
      <vt:lpstr>Romans 2:4</vt:lpstr>
      <vt:lpstr>Ephesians 4:2</vt:lpstr>
      <vt:lpstr>2 Timothy 4:2</vt:lpstr>
      <vt:lpstr>Romans 2:4</vt:lpstr>
      <vt:lpstr>Acts 17:23</vt:lpstr>
      <vt:lpstr>Galatians 1:22</vt:lpstr>
      <vt:lpstr>Romans 2:4</vt:lpstr>
      <vt:lpstr>Acts 20:21</vt:lpstr>
      <vt:lpstr>2 Timothy 2:25</vt:lpstr>
      <vt:lpstr>Cross-Reference Psalm 78:38</vt:lpstr>
      <vt:lpstr>Cross-Reference 2 Peter 3:9</vt:lpstr>
      <vt:lpstr>Romans 2:5</vt:lpstr>
      <vt:lpstr>Romans 2:5</vt:lpstr>
      <vt:lpstr>2 Peter 3:7</vt:lpstr>
      <vt:lpstr>Matthew 6:20</vt:lpstr>
      <vt:lpstr>Cross-Reference Zechariah 7:11-12</vt:lpstr>
      <vt:lpstr>Cross-Reference Proverbs 29:1</vt:lpstr>
      <vt:lpstr>Romans 2:6</vt:lpstr>
      <vt:lpstr>Cross-Reference Revelation 20:12</vt:lpstr>
      <vt:lpstr>Cross-Reference Galatians 6:7-8</vt:lpstr>
      <vt:lpstr>Romans 2:7</vt:lpstr>
      <vt:lpstr>Romans 2:7</vt:lpstr>
      <vt:lpstr>Luke 21:19</vt:lpstr>
      <vt:lpstr>Revelation 2:19</vt:lpstr>
      <vt:lpstr>Cross-Reference Romans 6:23</vt:lpstr>
      <vt:lpstr>Cross-Reference Lamentations 3:25-26</vt:lpstr>
      <vt:lpstr>Romans 2:8</vt:lpstr>
      <vt:lpstr>Romans 2:8</vt:lpstr>
      <vt:lpstr>Philippians 2:3</vt:lpstr>
      <vt:lpstr>James 3:16</vt:lpstr>
      <vt:lpstr>Cross-Reference Nahum 1:6</vt:lpstr>
      <vt:lpstr>Cross-Reference Hebrews 3:12-13</vt:lpstr>
      <vt:lpstr>Romans 2:9</vt:lpstr>
      <vt:lpstr>Romans 2:9</vt:lpstr>
      <vt:lpstr>Hebrews 10:33</vt:lpstr>
      <vt:lpstr>2 Thessalonians 1:4</vt:lpstr>
      <vt:lpstr>Romans 2:9</vt:lpstr>
      <vt:lpstr>2 Corinthians 6:4</vt:lpstr>
      <vt:lpstr>Romans 8:35-39</vt:lpstr>
      <vt:lpstr>Cross-Reference 2 Thessalonians 1:6</vt:lpstr>
      <vt:lpstr>Cross-Reference Proverbs 1:27-28</vt:lpstr>
      <vt:lpstr>Romans 2:10</vt:lpstr>
      <vt:lpstr>Romans 2:10</vt:lpstr>
      <vt:lpstr>Luke 2:9</vt:lpstr>
      <vt:lpstr>Colossians 3:4</vt:lpstr>
      <vt:lpstr>Romans 2:10</vt:lpstr>
      <vt:lpstr>John 4:44</vt:lpstr>
      <vt:lpstr>2 Peter 1:17</vt:lpstr>
      <vt:lpstr>Romans 2:10</vt:lpstr>
      <vt:lpstr>Romans 5:1</vt:lpstr>
      <vt:lpstr>1 Corinthians 14:33</vt:lpstr>
      <vt:lpstr>Galatians 5:22-23</vt:lpstr>
      <vt:lpstr>Cross-Reference Isaiah 32:17</vt:lpstr>
      <vt:lpstr>Cross-Reference 1 Peter 1:7</vt:lpstr>
      <vt:lpstr>Romans 2:11</vt:lpstr>
      <vt:lpstr>Romans 2:11</vt:lpstr>
      <vt:lpstr>Ephesians 6:9</vt:lpstr>
      <vt:lpstr>Colossians 3:25</vt:lpstr>
      <vt:lpstr>Cross-Reference Deuteronomy 10:17</vt:lpstr>
      <vt:lpstr>Cross-Reference Proverbs 24:23-24</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161</cp:revision>
  <dcterms:created xsi:type="dcterms:W3CDTF">2014-03-14T14:55:41Z</dcterms:created>
  <dcterms:modified xsi:type="dcterms:W3CDTF">2014-10-04T12:01:21Z</dcterms:modified>
</cp:coreProperties>
</file>