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320" r:id="rId2"/>
    <p:sldId id="375" r:id="rId3"/>
    <p:sldId id="321" r:id="rId4"/>
    <p:sldId id="322" r:id="rId5"/>
    <p:sldId id="323" r:id="rId6"/>
    <p:sldId id="370" r:id="rId7"/>
    <p:sldId id="371" r:id="rId8"/>
    <p:sldId id="372" r:id="rId9"/>
    <p:sldId id="373" r:id="rId10"/>
    <p:sldId id="339" r:id="rId11"/>
    <p:sldId id="399" r:id="rId12"/>
    <p:sldId id="400" r:id="rId13"/>
    <p:sldId id="401" r:id="rId14"/>
    <p:sldId id="402" r:id="rId15"/>
    <p:sldId id="403" r:id="rId16"/>
    <p:sldId id="398" r:id="rId17"/>
    <p:sldId id="350" r:id="rId18"/>
    <p:sldId id="324" r:id="rId19"/>
    <p:sldId id="409" r:id="rId20"/>
    <p:sldId id="410" r:id="rId21"/>
    <p:sldId id="338" r:id="rId22"/>
    <p:sldId id="411" r:id="rId23"/>
    <p:sldId id="333" r:id="rId24"/>
    <p:sldId id="412" r:id="rId25"/>
    <p:sldId id="351" r:id="rId26"/>
    <p:sldId id="337" r:id="rId27"/>
    <p:sldId id="404" r:id="rId28"/>
    <p:sldId id="340" r:id="rId29"/>
    <p:sldId id="325" r:id="rId30"/>
    <p:sldId id="414" r:id="rId31"/>
    <p:sldId id="352" r:id="rId32"/>
    <p:sldId id="334" r:id="rId33"/>
    <p:sldId id="353" r:id="rId34"/>
    <p:sldId id="405" r:id="rId35"/>
    <p:sldId id="335" r:id="rId36"/>
    <p:sldId id="354" r:id="rId37"/>
    <p:sldId id="326" r:id="rId38"/>
    <p:sldId id="415" r:id="rId39"/>
    <p:sldId id="356" r:id="rId40"/>
    <p:sldId id="355" r:id="rId41"/>
    <p:sldId id="341" r:id="rId42"/>
    <p:sldId id="406" r:id="rId43"/>
    <p:sldId id="345" r:id="rId44"/>
    <p:sldId id="327" r:id="rId45"/>
    <p:sldId id="342" r:id="rId46"/>
    <p:sldId id="360" r:id="rId47"/>
    <p:sldId id="336" r:id="rId48"/>
    <p:sldId id="343" r:id="rId49"/>
    <p:sldId id="361" r:id="rId50"/>
    <p:sldId id="362" r:id="rId51"/>
    <p:sldId id="364" r:id="rId52"/>
    <p:sldId id="365" r:id="rId53"/>
    <p:sldId id="346" r:id="rId54"/>
    <p:sldId id="344" r:id="rId55"/>
    <p:sldId id="407" r:id="rId56"/>
    <p:sldId id="332" r:id="rId57"/>
    <p:sldId id="366" r:id="rId58"/>
    <p:sldId id="367" r:id="rId59"/>
    <p:sldId id="369" r:id="rId60"/>
    <p:sldId id="368" r:id="rId61"/>
    <p:sldId id="328" r:id="rId62"/>
    <p:sldId id="408" r:id="rId63"/>
    <p:sldId id="374"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4514" autoAdjust="0"/>
  </p:normalViewPr>
  <p:slideViewPr>
    <p:cSldViewPr snapToGrid="0">
      <p:cViewPr varScale="1">
        <p:scale>
          <a:sx n="86" d="100"/>
          <a:sy n="86" d="100"/>
        </p:scale>
        <p:origin x="-233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10/14/2014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2786749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12th verse opens the passage by telling us that:</a:t>
            </a:r>
          </a:p>
          <a:p>
            <a:endParaRPr lang="en-US" sz="1200" i="0" dirty="0" smtClean="0"/>
          </a:p>
          <a:p>
            <a:r>
              <a:rPr lang="en-US" sz="1200" i="0" dirty="0" smtClean="0"/>
              <a:t>Those who don’t have the Law of Moses, will be </a:t>
            </a:r>
          </a:p>
          <a:p>
            <a:r>
              <a:rPr lang="en-US" sz="1200" i="0" dirty="0" smtClean="0"/>
              <a:t>judged by requirements of the law which are </a:t>
            </a:r>
          </a:p>
          <a:p>
            <a:r>
              <a:rPr lang="en-US" sz="1200" i="0" dirty="0" smtClean="0"/>
              <a:t>written on their hearts.</a:t>
            </a:r>
          </a:p>
          <a:p>
            <a:endParaRPr lang="en-US" sz="1200" i="0" dirty="0" smtClean="0"/>
          </a:p>
          <a:p>
            <a:r>
              <a:rPr lang="en-US" sz="1200" i="0" dirty="0" smtClean="0"/>
              <a:t>And, those who </a:t>
            </a:r>
            <a:r>
              <a:rPr lang="en-US" sz="1200" b="1" i="0" dirty="0" smtClean="0"/>
              <a:t>do</a:t>
            </a:r>
            <a:r>
              <a:rPr lang="en-US" sz="1200" i="0" dirty="0" smtClean="0"/>
              <a:t> have the Law of Moses,</a:t>
            </a:r>
            <a:r>
              <a:rPr lang="en-US" sz="1200" i="0" baseline="0" dirty="0" smtClean="0"/>
              <a:t> will be </a:t>
            </a:r>
          </a:p>
          <a:p>
            <a:r>
              <a:rPr lang="en-US" sz="1200" i="0" baseline="0" dirty="0" smtClean="0"/>
              <a:t>judged by </a:t>
            </a:r>
            <a:r>
              <a:rPr lang="en-US" sz="1200" b="1" i="0" baseline="0" dirty="0" smtClean="0"/>
              <a:t>that</a:t>
            </a:r>
            <a:r>
              <a:rPr lang="en-US" sz="1200" i="0" baseline="0" dirty="0" smtClean="0"/>
              <a:t> Law.</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34506760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Verse 13 begins a three-verse</a:t>
            </a:r>
            <a:r>
              <a:rPr lang="en-US" sz="1200" i="0" baseline="0" dirty="0" smtClean="0"/>
              <a:t> parenthesis,</a:t>
            </a:r>
          </a:p>
          <a:p>
            <a:endParaRPr lang="en-US" sz="1200" i="0" baseline="0" dirty="0" smtClean="0"/>
          </a:p>
          <a:p>
            <a:r>
              <a:rPr lang="en-US" sz="1200" i="0" baseline="0" dirty="0" smtClean="0"/>
              <a:t>It explains that those who sin under the law will be </a:t>
            </a:r>
          </a:p>
          <a:p>
            <a:r>
              <a:rPr lang="en-US" sz="1200" i="0" baseline="0" dirty="0" smtClean="0"/>
              <a:t>judged by the law, because just having the law and </a:t>
            </a:r>
          </a:p>
          <a:p>
            <a:r>
              <a:rPr lang="en-US" sz="1200" i="0" baseline="0" dirty="0" smtClean="0"/>
              <a:t>hearing it are not sufficient:</a:t>
            </a:r>
          </a:p>
          <a:p>
            <a:endParaRPr lang="en-US" sz="1200" i="0" baseline="0" dirty="0" smtClean="0"/>
          </a:p>
          <a:p>
            <a:r>
              <a:rPr lang="en-US" sz="1200" i="0" baseline="0" dirty="0" smtClean="0"/>
              <a:t>Only those who actually obey the law and fulfill its </a:t>
            </a:r>
          </a:p>
          <a:p>
            <a:r>
              <a:rPr lang="en-US" sz="1200" i="0" baseline="0" dirty="0" smtClean="0"/>
              <a:t>requirements will be justified. </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231648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Verse 14 continues</a:t>
            </a:r>
            <a:r>
              <a:rPr lang="en-US" sz="1200" i="0" baseline="0" dirty="0" smtClean="0"/>
              <a:t> the parenthesis, and confirms</a:t>
            </a:r>
          </a:p>
          <a:p>
            <a:r>
              <a:rPr lang="en-US" sz="1200" i="0" baseline="0" dirty="0" smtClean="0"/>
              <a:t>that:</a:t>
            </a:r>
          </a:p>
          <a:p>
            <a:endParaRPr lang="en-US" sz="1200" i="0" baseline="0" dirty="0" smtClean="0"/>
          </a:p>
          <a:p>
            <a:r>
              <a:rPr lang="en-US" sz="1200" i="0" baseline="0" dirty="0" smtClean="0"/>
              <a:t>This is true even of those who don’t physically </a:t>
            </a:r>
          </a:p>
          <a:p>
            <a:r>
              <a:rPr lang="en-US" sz="1200" i="0" baseline="0" dirty="0" smtClean="0"/>
              <a:t>possess the written Law of Moses, but still obey the </a:t>
            </a:r>
          </a:p>
          <a:p>
            <a:r>
              <a:rPr lang="en-US" sz="1200" i="0" baseline="0" dirty="0" smtClean="0"/>
              <a:t>requirements of that Law.</a:t>
            </a:r>
          </a:p>
          <a:p>
            <a:endParaRPr lang="en-US" sz="1200" i="0" baseline="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313238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Verse 15 finishes the parenthesis, noting that:</a:t>
            </a:r>
          </a:p>
          <a:p>
            <a:endParaRPr lang="en-US" sz="1200" i="0" dirty="0" smtClean="0"/>
          </a:p>
          <a:p>
            <a:r>
              <a:rPr lang="en-US" sz="1200" i="0" dirty="0" smtClean="0"/>
              <a:t>This is true because their actions and their </a:t>
            </a:r>
          </a:p>
          <a:p>
            <a:r>
              <a:rPr lang="en-US" sz="1200" i="0" dirty="0" smtClean="0"/>
              <a:t>consciences prove that the requirements of the law </a:t>
            </a:r>
          </a:p>
          <a:p>
            <a:r>
              <a:rPr lang="en-US" sz="1200" i="0" dirty="0" smtClean="0"/>
              <a:t>are written on their hearts. </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317566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So that verse 16 connects directly back to verse 12:</a:t>
            </a:r>
          </a:p>
          <a:p>
            <a:endParaRPr lang="en-US" sz="1200" i="0" dirty="0" smtClean="0"/>
          </a:p>
          <a:p>
            <a:r>
              <a:rPr lang="en-US" sz="1200" i="0" dirty="0" smtClean="0"/>
              <a:t>The perishing without the law...</a:t>
            </a:r>
          </a:p>
          <a:p>
            <a:endParaRPr lang="en-US" sz="1200" i="0" dirty="0" smtClean="0"/>
          </a:p>
          <a:p>
            <a:r>
              <a:rPr lang="en-US" sz="1200" i="0" dirty="0" smtClean="0"/>
              <a:t>And the being judged under the law...</a:t>
            </a:r>
          </a:p>
          <a:p>
            <a:endParaRPr lang="en-US" sz="1200" i="0" dirty="0" smtClean="0"/>
          </a:p>
          <a:p>
            <a:r>
              <a:rPr lang="en-US" sz="1200" i="0" dirty="0" smtClean="0"/>
              <a:t>Will both occur on the day when God judges men’s </a:t>
            </a:r>
          </a:p>
          <a:p>
            <a:r>
              <a:rPr lang="en-US" sz="1200" i="0" dirty="0" smtClean="0"/>
              <a:t>secrets through Jesus Christ, as it says in </a:t>
            </a:r>
          </a:p>
          <a:p>
            <a:r>
              <a:rPr lang="en-US" sz="1200" i="0" dirty="0" smtClean="0"/>
              <a:t>Revelation 20:11-15 ---</a:t>
            </a:r>
          </a:p>
          <a:p>
            <a:endParaRPr lang="en-US" sz="1200" i="0" dirty="0" smtClean="0"/>
          </a:p>
          <a:p>
            <a:r>
              <a:rPr lang="en-US" sz="1200" baseline="30000" dirty="0" smtClean="0"/>
              <a:t>11</a:t>
            </a:r>
            <a:r>
              <a:rPr lang="en-US" sz="1200" baseline="0" dirty="0" smtClean="0"/>
              <a:t> Then I saw a great white throne and him who was </a:t>
            </a:r>
          </a:p>
          <a:p>
            <a:r>
              <a:rPr lang="en-US" sz="1200" baseline="0" dirty="0" smtClean="0"/>
              <a:t>seated on it. Earth and sky fled from his presence, </a:t>
            </a:r>
          </a:p>
          <a:p>
            <a:r>
              <a:rPr lang="en-US" sz="1200" baseline="0" dirty="0" smtClean="0"/>
              <a:t>and there was no place for them. </a:t>
            </a:r>
          </a:p>
          <a:p>
            <a:endParaRPr lang="en-US" sz="1200" baseline="0" dirty="0" smtClean="0"/>
          </a:p>
          <a:p>
            <a:r>
              <a:rPr lang="en-US" sz="1200" baseline="30000" dirty="0" smtClean="0"/>
              <a:t>12</a:t>
            </a:r>
            <a:r>
              <a:rPr lang="en-US" sz="1200" baseline="0" dirty="0" smtClean="0"/>
              <a:t> And I saw the dead, great and small, standing </a:t>
            </a:r>
          </a:p>
          <a:p>
            <a:r>
              <a:rPr lang="en-US" sz="1200" baseline="0" dirty="0" smtClean="0"/>
              <a:t>before the throne, and books were opened. Another </a:t>
            </a:r>
          </a:p>
          <a:p>
            <a:r>
              <a:rPr lang="en-US" sz="1200" baseline="0" dirty="0" smtClean="0"/>
              <a:t>book was opened, which is the book of life. The </a:t>
            </a:r>
          </a:p>
          <a:p>
            <a:r>
              <a:rPr lang="en-US" sz="1200" baseline="0" dirty="0" smtClean="0"/>
              <a:t>dead were judged according to what they had done </a:t>
            </a:r>
          </a:p>
          <a:p>
            <a:r>
              <a:rPr lang="en-US" sz="1200" baseline="0" dirty="0" smtClean="0"/>
              <a:t>as recorded in the books. </a:t>
            </a:r>
          </a:p>
          <a:p>
            <a:endParaRPr lang="en-US" sz="1200" baseline="0" dirty="0" smtClean="0"/>
          </a:p>
          <a:p>
            <a:r>
              <a:rPr lang="en-US" sz="1200" baseline="30000" dirty="0" smtClean="0"/>
              <a:t>13</a:t>
            </a:r>
            <a:r>
              <a:rPr lang="en-US" sz="1200" baseline="0" dirty="0" smtClean="0"/>
              <a:t> The sea gave up the dead that were in it, and </a:t>
            </a:r>
          </a:p>
          <a:p>
            <a:r>
              <a:rPr lang="en-US" sz="1200" baseline="0" dirty="0" smtClean="0"/>
              <a:t>death and Hades gave up the dead that were in </a:t>
            </a:r>
          </a:p>
          <a:p>
            <a:r>
              <a:rPr lang="en-US" sz="1200" baseline="0" dirty="0" smtClean="0"/>
              <a:t>them, and each person was judged according to </a:t>
            </a:r>
          </a:p>
          <a:p>
            <a:r>
              <a:rPr lang="en-US" sz="1200" baseline="0" dirty="0" smtClean="0"/>
              <a:t>what he had done. </a:t>
            </a:r>
          </a:p>
          <a:p>
            <a:endParaRPr lang="en-US" sz="1200" baseline="0" dirty="0" smtClean="0"/>
          </a:p>
          <a:p>
            <a:r>
              <a:rPr lang="en-US" sz="1200" baseline="30000" dirty="0" smtClean="0"/>
              <a:t>14</a:t>
            </a:r>
            <a:r>
              <a:rPr lang="en-US" sz="1200" baseline="0" dirty="0" smtClean="0"/>
              <a:t> Then death and Hades were thrown into the lake </a:t>
            </a:r>
          </a:p>
          <a:p>
            <a:r>
              <a:rPr lang="en-US" sz="1200" baseline="0" dirty="0" smtClean="0"/>
              <a:t>of fire. The lake of fire is the second death. </a:t>
            </a:r>
          </a:p>
          <a:p>
            <a:endParaRPr lang="en-US" sz="1200" baseline="0" dirty="0" smtClean="0"/>
          </a:p>
          <a:p>
            <a:r>
              <a:rPr lang="en-US" sz="1200" baseline="30000" dirty="0" smtClean="0"/>
              <a:t>15</a:t>
            </a:r>
            <a:r>
              <a:rPr lang="en-US" sz="1200" baseline="0" dirty="0" smtClean="0"/>
              <a:t> If anyone’s name was not found written in the </a:t>
            </a:r>
          </a:p>
          <a:p>
            <a:r>
              <a:rPr lang="en-US" sz="1200" baseline="0" dirty="0" smtClean="0"/>
              <a:t>book of life, he was thrown into the lake of fire. </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040862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Bob Jones, Sr., the founder of Bob Jones University, </a:t>
            </a:r>
          </a:p>
          <a:p>
            <a:r>
              <a:rPr lang="en-US" dirty="0" smtClean="0"/>
              <a:t>used to tell this story:</a:t>
            </a:r>
          </a:p>
          <a:p>
            <a:endParaRPr lang="en-US" dirty="0" smtClean="0"/>
          </a:p>
          <a:p>
            <a:r>
              <a:rPr lang="en-US" sz="3600" b="0" dirty="0" smtClean="0"/>
              <a:t>Y</a:t>
            </a:r>
            <a:r>
              <a:rPr lang="en-US" dirty="0" smtClean="0"/>
              <a:t>ears ago I was standing by the deathbed of an old </a:t>
            </a:r>
          </a:p>
          <a:p>
            <a:r>
              <a:rPr lang="en-US" dirty="0" smtClean="0"/>
              <a:t>minister down in Alabama. The old man had been a </a:t>
            </a:r>
          </a:p>
          <a:p>
            <a:r>
              <a:rPr lang="en-US" dirty="0" smtClean="0"/>
              <a:t>preacher for fifty years. I saw his son, who also was </a:t>
            </a:r>
          </a:p>
          <a:p>
            <a:r>
              <a:rPr lang="en-US" dirty="0" smtClean="0"/>
              <a:t>a minister, kneel by his father’s bed.</a:t>
            </a:r>
          </a:p>
          <a:p>
            <a:endParaRPr lang="en-US" dirty="0" smtClean="0"/>
          </a:p>
          <a:p>
            <a:r>
              <a:rPr lang="en-US" dirty="0" smtClean="0"/>
              <a:t>“Father, you have preached for fifty years, and have </a:t>
            </a:r>
          </a:p>
          <a:p>
            <a:r>
              <a:rPr lang="en-US" dirty="0" smtClean="0"/>
              <a:t>done more good than any man I know.”</a:t>
            </a:r>
          </a:p>
          <a:p>
            <a:endParaRPr lang="en-US" dirty="0" smtClean="0"/>
          </a:p>
          <a:p>
            <a:r>
              <a:rPr lang="en-US" dirty="0" smtClean="0"/>
              <a:t>The old man, with feeble but distinct voice, said:</a:t>
            </a:r>
          </a:p>
          <a:p>
            <a:endParaRPr lang="en-US" dirty="0" smtClean="0"/>
          </a:p>
          <a:p>
            <a:r>
              <a:rPr lang="en-US" dirty="0" smtClean="0"/>
              <a:t>“Don’t tell me about that, son. Tell me about the </a:t>
            </a:r>
          </a:p>
          <a:p>
            <a:r>
              <a:rPr lang="en-US" dirty="0" smtClean="0"/>
              <a:t>blood of Jesus. Nothing but the blood of Jesus will </a:t>
            </a:r>
          </a:p>
          <a:p>
            <a:r>
              <a:rPr lang="en-US" dirty="0" smtClean="0"/>
              <a:t>do for a dying man.”</a:t>
            </a:r>
          </a:p>
          <a:p>
            <a:endParaRPr lang="en-US" dirty="0" smtClean="0"/>
          </a:p>
          <a:p>
            <a:r>
              <a:rPr lang="en-US" dirty="0" smtClean="0"/>
              <a:t>If a man who had preached for fifty years and who </a:t>
            </a:r>
          </a:p>
          <a:p>
            <a:r>
              <a:rPr lang="en-US" dirty="0" smtClean="0"/>
              <a:t>had lived a pure, straight life, in his dying hour had </a:t>
            </a:r>
          </a:p>
          <a:p>
            <a:r>
              <a:rPr lang="en-US" dirty="0" smtClean="0"/>
              <a:t>to rely upon the blood of Jesus Christ, do you ever</a:t>
            </a:r>
          </a:p>
          <a:p>
            <a:r>
              <a:rPr lang="en-US" dirty="0" smtClean="0"/>
              <a:t> think there is any hope for you aside from this </a:t>
            </a:r>
          </a:p>
          <a:p>
            <a:r>
              <a:rPr lang="en-US" dirty="0" smtClean="0"/>
              <a:t>atoning blood?</a:t>
            </a:r>
          </a:p>
          <a:p>
            <a:endParaRPr lang="en-US" dirty="0" smtClean="0"/>
          </a:p>
          <a:p>
            <a:r>
              <a:rPr lang="en-US" dirty="0" smtClean="0"/>
              <a:t>What can wash away my sin?</a:t>
            </a:r>
          </a:p>
          <a:p>
            <a:r>
              <a:rPr lang="en-US" dirty="0" smtClean="0"/>
              <a:t>Nothing but the blood of Jesus</a:t>
            </a:r>
          </a:p>
          <a:p>
            <a:r>
              <a:rPr lang="en-US" dirty="0" smtClean="0"/>
              <a:t>What can make me whole again?</a:t>
            </a:r>
          </a:p>
          <a:p>
            <a:r>
              <a:rPr lang="en-US" dirty="0" smtClean="0"/>
              <a:t>Nothing but the blood of Jesus.</a:t>
            </a:r>
          </a:p>
          <a:p>
            <a:endParaRPr lang="en-US" dirty="0" smtClean="0"/>
          </a:p>
          <a:p>
            <a:r>
              <a:rPr lang="en-US" dirty="0" smtClean="0"/>
              <a:t>[7700, #5263].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962621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450676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hosos</a:t>
            </a:r>
            <a:r>
              <a:rPr lang="en-US" sz="1200" i="0" dirty="0" smtClean="0"/>
              <a:t>” pertains to a comparative </a:t>
            </a:r>
          </a:p>
          <a:p>
            <a:r>
              <a:rPr lang="en-US" sz="1200" i="0" dirty="0" smtClean="0"/>
              <a:t>number.</a:t>
            </a:r>
          </a:p>
          <a:p>
            <a:endParaRPr lang="en-US" sz="1200" i="0" dirty="0" smtClean="0"/>
          </a:p>
          <a:p>
            <a:r>
              <a:rPr lang="en-US" sz="1200" i="0" dirty="0" smtClean="0"/>
              <a:t>It might be best translated as... “As many as sin </a:t>
            </a:r>
          </a:p>
          <a:p>
            <a:r>
              <a:rPr lang="en-US" sz="1200" i="0" dirty="0" smtClean="0"/>
              <a:t>apart from the law... etc.”</a:t>
            </a:r>
          </a:p>
          <a:p>
            <a:endParaRPr lang="en-US" sz="1200" i="0" dirty="0" smtClean="0"/>
          </a:p>
          <a:p>
            <a:r>
              <a:rPr lang="en-US" sz="1200" i="0" dirty="0" smtClean="0"/>
              <a:t>Or as... “Whoever sins apart from the law... etc.”</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4116251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hamartano</a:t>
            </a:r>
            <a:r>
              <a:rPr lang="en-US" sz="1200" i="0" dirty="0" smtClean="0"/>
              <a:t>” is</a:t>
            </a:r>
            <a:r>
              <a:rPr lang="en-US" sz="1200" i="0" baseline="0" dirty="0" smtClean="0"/>
              <a:t> the verb meaning to sin, </a:t>
            </a:r>
          </a:p>
          <a:p>
            <a:r>
              <a:rPr lang="en-US" sz="1200" i="0" baseline="0" dirty="0" smtClean="0"/>
              <a:t>or to commit a wrong.</a:t>
            </a:r>
          </a:p>
          <a:p>
            <a:endParaRPr lang="en-US" sz="1200" i="0" baseline="0" dirty="0" smtClean="0"/>
          </a:p>
          <a:p>
            <a:r>
              <a:rPr lang="en-US" sz="1200" i="0" baseline="0" dirty="0" smtClean="0"/>
              <a:t>In this context, it is used with an indication of the </a:t>
            </a:r>
          </a:p>
          <a:p>
            <a:r>
              <a:rPr lang="en-US" sz="1200" i="0" baseline="0" dirty="0" smtClean="0"/>
              <a:t>manner in which the sinning is occurring; without </a:t>
            </a:r>
          </a:p>
          <a:p>
            <a:r>
              <a:rPr lang="en-US" sz="1200" i="0" baseline="0" dirty="0" smtClean="0"/>
              <a:t>the law in the first instance, and with the law in </a:t>
            </a:r>
          </a:p>
          <a:p>
            <a:r>
              <a:rPr lang="en-US" sz="1200" i="0" baseline="0" dirty="0" smtClean="0"/>
              <a:t>the second.</a:t>
            </a:r>
          </a:p>
          <a:p>
            <a:endParaRPr lang="en-US" sz="1200" i="0" baseline="0" dirty="0" smtClean="0"/>
          </a:p>
          <a:p>
            <a:r>
              <a:rPr lang="en-US" sz="1200" i="0" baseline="0" dirty="0" smtClean="0"/>
              <a:t>It is used in this fashion in only two other places in </a:t>
            </a:r>
          </a:p>
          <a:p>
            <a:r>
              <a:rPr lang="en-US" sz="1200" i="0" baseline="0" dirty="0" smtClean="0"/>
              <a:t>the New Testament:</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1489162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Hebrews 10:26, the manner of sinning is that of </a:t>
            </a:r>
          </a:p>
          <a:p>
            <a:r>
              <a:rPr lang="en-US" dirty="0" smtClean="0"/>
              <a:t>keeping on sinning more or less continually, and of </a:t>
            </a:r>
          </a:p>
          <a:p>
            <a:r>
              <a:rPr lang="en-US" dirty="0" smtClean="0"/>
              <a:t>doing so deliberately.</a:t>
            </a:r>
          </a:p>
          <a:p>
            <a:endParaRPr lang="en-US" dirty="0" smtClean="0"/>
          </a:p>
          <a:p>
            <a:r>
              <a:rPr lang="en-US"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3029365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When Henry David Thoreau, the author, </a:t>
            </a:r>
          </a:p>
          <a:p>
            <a:r>
              <a:rPr lang="en-US" dirty="0" smtClean="0"/>
              <a:t>poet, and naturalist, was close to death, he was </a:t>
            </a:r>
          </a:p>
          <a:p>
            <a:r>
              <a:rPr lang="en-US" dirty="0" smtClean="0"/>
              <a:t>visited by a very pious aunt who asked, “Henry, </a:t>
            </a:r>
          </a:p>
          <a:p>
            <a:r>
              <a:rPr lang="en-US" dirty="0" smtClean="0"/>
              <a:t>have you made your peace with God?” “I didn’t </a:t>
            </a:r>
          </a:p>
          <a:p>
            <a:r>
              <a:rPr lang="en-US" dirty="0" smtClean="0"/>
              <a:t>know,” was Thoreau’s answer, “that we had ever </a:t>
            </a:r>
          </a:p>
          <a:p>
            <a:r>
              <a:rPr lang="en-US" dirty="0" smtClean="0"/>
              <a:t>quarreled.”</a:t>
            </a:r>
          </a:p>
          <a:p>
            <a:endParaRPr lang="en-US" dirty="0" smtClean="0"/>
          </a:p>
          <a:p>
            <a:r>
              <a:rPr lang="en-US" dirty="0" smtClean="0"/>
              <a:t>And in his answer he revealed his profound spiritual </a:t>
            </a:r>
          </a:p>
          <a:p>
            <a:r>
              <a:rPr lang="en-US" dirty="0" smtClean="0"/>
              <a:t>ignorance. Too many people are like him. They are </a:t>
            </a:r>
          </a:p>
          <a:p>
            <a:r>
              <a:rPr lang="en-US" dirty="0" smtClean="0"/>
              <a:t>utterly unconscious of the fact that they have </a:t>
            </a:r>
          </a:p>
          <a:p>
            <a:r>
              <a:rPr lang="en-US" dirty="0" smtClean="0"/>
              <a:t>sinned against God and so have “quarreled” with </a:t>
            </a:r>
          </a:p>
          <a:p>
            <a:r>
              <a:rPr lang="en-US" dirty="0" smtClean="0"/>
              <a:t>Him, and are really lost and separated from God. </a:t>
            </a:r>
          </a:p>
          <a:p>
            <a:r>
              <a:rPr lang="en-US" dirty="0" smtClean="0"/>
              <a:t>The first step in coming to Christ is to realize one </a:t>
            </a:r>
          </a:p>
          <a:p>
            <a:r>
              <a:rPr lang="en-US" dirty="0" smtClean="0"/>
              <a:t>is a sinner, a lost sinner.</a:t>
            </a:r>
          </a:p>
          <a:p>
            <a:endParaRPr lang="en-US" dirty="0" smtClean="0"/>
          </a:p>
          <a:p>
            <a:r>
              <a:rPr lang="en-US" dirty="0" smtClean="0"/>
              <a:t>Thoreau’s answer revealed that he still was a lost </a:t>
            </a:r>
          </a:p>
          <a:p>
            <a:r>
              <a:rPr lang="en-US" dirty="0" smtClean="0"/>
              <a:t>man: he didn’t know he was lost and so he had </a:t>
            </a:r>
          </a:p>
          <a:p>
            <a:r>
              <a:rPr lang="en-US" dirty="0" smtClean="0"/>
              <a:t>never come to Christ to get saved. Here is the truth </a:t>
            </a:r>
          </a:p>
          <a:p>
            <a:r>
              <a:rPr lang="en-US" dirty="0" smtClean="0"/>
              <a:t>about man’s sin and lost condition by nature.</a:t>
            </a:r>
          </a:p>
          <a:p>
            <a:endParaRPr lang="en-US" dirty="0" smtClean="0"/>
          </a:p>
          <a:p>
            <a:r>
              <a:rPr lang="en-US" dirty="0" smtClean="0"/>
              <a:t>[7700, #5365].</a:t>
            </a:r>
          </a:p>
          <a:p>
            <a:endParaRPr lang="en-US" dirty="0" smtClean="0"/>
          </a:p>
          <a:p>
            <a:r>
              <a:rPr lang="en-US" b="1" dirty="0" err="1" smtClean="0"/>
              <a:t>ILLUS</a:t>
            </a:r>
            <a:r>
              <a:rPr lang="en-US" b="1" dirty="0" smtClean="0"/>
              <a:t>:</a:t>
            </a:r>
            <a:r>
              <a:rPr lang="en-US" dirty="0" smtClean="0"/>
              <a:t> More recently, Stanley Baldwin reported </a:t>
            </a:r>
          </a:p>
          <a:p>
            <a:r>
              <a:rPr lang="en-US" dirty="0" smtClean="0"/>
              <a:t>that Four young adults were killed near Moses </a:t>
            </a:r>
          </a:p>
          <a:p>
            <a:r>
              <a:rPr lang="en-US" dirty="0" smtClean="0"/>
              <a:t>Lake, Washington, when they tried to beat an </a:t>
            </a:r>
          </a:p>
          <a:p>
            <a:r>
              <a:rPr lang="en-US" dirty="0" smtClean="0"/>
              <a:t>approaching freight train to a crossing. Said one </a:t>
            </a:r>
          </a:p>
          <a:p>
            <a:r>
              <a:rPr lang="en-US" dirty="0" smtClean="0"/>
              <a:t>observer, “It was a foolish gamble. They had so </a:t>
            </a:r>
          </a:p>
          <a:p>
            <a:r>
              <a:rPr lang="en-US" dirty="0" smtClean="0"/>
              <a:t>little to gain and so much to lose.”</a:t>
            </a:r>
          </a:p>
          <a:p>
            <a:endParaRPr lang="en-US" dirty="0" smtClean="0"/>
          </a:p>
          <a:p>
            <a:r>
              <a:rPr lang="en-US" dirty="0" smtClean="0"/>
              <a:t>It was true. If they had won, they would have </a:t>
            </a:r>
          </a:p>
          <a:p>
            <a:r>
              <a:rPr lang="en-US" dirty="0" smtClean="0"/>
              <a:t>gained only a few moments. Losing, they lost </a:t>
            </a:r>
          </a:p>
          <a:p>
            <a:r>
              <a:rPr lang="en-US" dirty="0" smtClean="0"/>
              <a:t>everything. Those four people symbolize millions </a:t>
            </a:r>
          </a:p>
          <a:p>
            <a:r>
              <a:rPr lang="en-US" dirty="0" smtClean="0"/>
              <a:t>of others who gambled and lost an eternity in </a:t>
            </a:r>
          </a:p>
          <a:p>
            <a:r>
              <a:rPr lang="en-US" dirty="0" smtClean="0"/>
              <a:t>heaven for the momentary pleasures of sin.</a:t>
            </a:r>
          </a:p>
          <a:p>
            <a:endParaRPr lang="en-US" dirty="0" smtClean="0"/>
          </a:p>
          <a:p>
            <a:r>
              <a:rPr lang="en-US" dirty="0" smtClean="0"/>
              <a:t>[7700, #5363].</a:t>
            </a:r>
          </a:p>
          <a:p>
            <a:endParaRPr lang="en-US" dirty="0" smtClean="0"/>
          </a:p>
          <a:p>
            <a:r>
              <a:rPr lang="en-US" sz="1200" i="0" dirty="0" smtClean="0"/>
              <a:t>*****</a:t>
            </a:r>
          </a:p>
          <a:p>
            <a:endParaRPr lang="en-US" sz="1200" i="0"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727982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 John 5:16, the manner of sinning is that which </a:t>
            </a:r>
          </a:p>
          <a:p>
            <a:r>
              <a:rPr lang="en-US" dirty="0" smtClean="0"/>
              <a:t>does not lead to death. John</a:t>
            </a:r>
            <a:r>
              <a:rPr lang="en-US" baseline="0" dirty="0" smtClean="0"/>
              <a:t> appears to be talking </a:t>
            </a:r>
          </a:p>
          <a:p>
            <a:r>
              <a:rPr lang="en-US" baseline="0" dirty="0" smtClean="0"/>
              <a:t>about physical death here.</a:t>
            </a:r>
            <a:r>
              <a:rPr lang="en-US" dirty="0" smtClean="0"/>
              <a:t> </a:t>
            </a:r>
          </a:p>
          <a:p>
            <a:endParaRPr lang="en-US" dirty="0" smtClean="0"/>
          </a:p>
          <a:p>
            <a:r>
              <a:rPr lang="en-US" dirty="0" smtClean="0"/>
              <a:t>In the Old Testament, unintentional sins were </a:t>
            </a:r>
          </a:p>
          <a:p>
            <a:r>
              <a:rPr lang="en-US" dirty="0" smtClean="0"/>
              <a:t>covered by the sacrifice system. But deliberate,</a:t>
            </a:r>
            <a:r>
              <a:rPr lang="en-US" baseline="0" dirty="0" smtClean="0"/>
              <a:t> </a:t>
            </a:r>
          </a:p>
          <a:p>
            <a:r>
              <a:rPr lang="en-US" baseline="0" dirty="0" smtClean="0"/>
              <a:t>rebellious sins were not. For example, after the </a:t>
            </a:r>
          </a:p>
          <a:p>
            <a:r>
              <a:rPr lang="en-US" baseline="0" dirty="0" smtClean="0"/>
              <a:t>Tabernacle was completed, Numbers 18:22 said, </a:t>
            </a:r>
          </a:p>
          <a:p>
            <a:r>
              <a:rPr lang="en-US" baseline="0" dirty="0" smtClean="0"/>
              <a:t>“</a:t>
            </a:r>
            <a:r>
              <a:rPr lang="en-US" sz="1200" baseline="30000" dirty="0" smtClean="0"/>
              <a:t>22 </a:t>
            </a:r>
            <a:r>
              <a:rPr lang="en-US" sz="1200" baseline="0" dirty="0" smtClean="0"/>
              <a:t>From now on the Israelites must not go near </a:t>
            </a:r>
          </a:p>
          <a:p>
            <a:r>
              <a:rPr lang="en-US" sz="1200" baseline="0" dirty="0" smtClean="0"/>
              <a:t>the Tent of Meeting, or they will bear the </a:t>
            </a:r>
          </a:p>
          <a:p>
            <a:r>
              <a:rPr lang="en-US" sz="1200" baseline="0" dirty="0" smtClean="0"/>
              <a:t>consequences of their sin and will die”.</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baseline="0" dirty="0" err="1" smtClean="0"/>
              <a:t>ILLUS</a:t>
            </a:r>
            <a:r>
              <a:rPr lang="en-US" sz="1200" b="1" baseline="0" dirty="0" smtClean="0"/>
              <a:t>:</a:t>
            </a:r>
            <a:r>
              <a:rPr lang="en-US" sz="1200" b="0" baseline="0" dirty="0" smtClean="0"/>
              <a:t> </a:t>
            </a:r>
            <a:r>
              <a:rPr lang="en-US" dirty="0" smtClean="0"/>
              <a:t>In the quadrangle of Leland Stanford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University near San Francisco there stood a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magnificent memorial arch, built so largely, solidly,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splendidly, it seemed it would stand forever.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when the 1906 earthquake came, it collapsed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ruin.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Its foundations were disclosed … the builder had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put in chips and rubble.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seem successful for a time, then suddenly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collapse. The secret sin comes to light;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foundation’s rottenness is disclosed!</a:t>
            </a:r>
          </a:p>
          <a:p>
            <a:endParaRPr lang="en-US" sz="1200" b="0" baseline="0" dirty="0" smtClean="0"/>
          </a:p>
          <a:p>
            <a:r>
              <a:rPr lang="en-US" sz="1200" b="0" baseline="0" dirty="0" smtClean="0"/>
              <a:t>[7700, #4909].</a:t>
            </a:r>
          </a:p>
          <a:p>
            <a:endParaRPr lang="en-US" sz="1200" b="0" baseline="0" dirty="0" smtClean="0"/>
          </a:p>
          <a:p>
            <a:r>
              <a:rPr lang="en-US" sz="1200" b="0" baseline="0" dirty="0" smtClean="0"/>
              <a:t>*****</a:t>
            </a:r>
            <a:endParaRPr lang="en-US" sz="1200" b="1"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437440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anomos</a:t>
            </a:r>
            <a:r>
              <a:rPr lang="en-US" sz="1200" i="0" dirty="0" smtClean="0"/>
              <a:t>” literally means “no law”. </a:t>
            </a:r>
          </a:p>
          <a:p>
            <a:endParaRPr lang="en-US" sz="1200" i="0" dirty="0" smtClean="0"/>
          </a:p>
          <a:p>
            <a:r>
              <a:rPr lang="en-US" sz="1200" i="0" dirty="0" smtClean="0"/>
              <a:t>In Greek, the opposite of many words are formed </a:t>
            </a:r>
          </a:p>
          <a:p>
            <a:r>
              <a:rPr lang="en-US" sz="1200" i="0" dirty="0" smtClean="0"/>
              <a:t>by putting the Greek</a:t>
            </a:r>
            <a:r>
              <a:rPr lang="en-US" sz="1200" i="0" baseline="0" dirty="0" smtClean="0"/>
              <a:t> letter alpha (corresponding to </a:t>
            </a:r>
          </a:p>
          <a:p>
            <a:r>
              <a:rPr lang="en-US" sz="1200" i="0" baseline="0" dirty="0" smtClean="0"/>
              <a:t>the English letter “A”) in front of that word.</a:t>
            </a:r>
          </a:p>
          <a:p>
            <a:endParaRPr lang="en-US" sz="1200" i="0" baseline="0" dirty="0" smtClean="0"/>
          </a:p>
          <a:p>
            <a:r>
              <a:rPr lang="en-US" sz="1200" i="0" baseline="0" dirty="0" smtClean="0"/>
              <a:t>So, the opposite of </a:t>
            </a:r>
            <a:r>
              <a:rPr lang="en-US" sz="1200" i="0" baseline="0" dirty="0" err="1" smtClean="0"/>
              <a:t>nomos</a:t>
            </a:r>
            <a:r>
              <a:rPr lang="en-US" sz="1200" i="0" baseline="0" dirty="0" smtClean="0"/>
              <a:t> (law) is </a:t>
            </a:r>
            <a:r>
              <a:rPr lang="en-US" sz="1200" i="0" baseline="0" dirty="0" err="1" smtClean="0"/>
              <a:t>anomos</a:t>
            </a:r>
            <a:r>
              <a:rPr lang="en-US" sz="1200" i="0" baseline="0" dirty="0" smtClean="0"/>
              <a:t> (no law).</a:t>
            </a:r>
          </a:p>
          <a:p>
            <a:endParaRPr lang="en-US" sz="1200" i="0" baseline="0" dirty="0" smtClean="0"/>
          </a:p>
          <a:p>
            <a:r>
              <a:rPr lang="en-US" sz="1200" i="0" baseline="0" dirty="0" smtClean="0"/>
              <a:t>We often do something similar in English. For </a:t>
            </a:r>
          </a:p>
          <a:p>
            <a:r>
              <a:rPr lang="en-US" sz="1200" i="0" baseline="0" dirty="0" smtClean="0"/>
              <a:t>example, the opposite of political is apolitical. And, </a:t>
            </a:r>
          </a:p>
          <a:p>
            <a:r>
              <a:rPr lang="en-US" sz="1200" i="0" baseline="0" dirty="0" smtClean="0"/>
              <a:t>the opposite of theist (one who believes in God) is </a:t>
            </a:r>
          </a:p>
          <a:p>
            <a:r>
              <a:rPr lang="en-US" sz="1200" i="0" baseline="0" dirty="0" smtClean="0"/>
              <a:t>atheist.</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16029339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only other place where </a:t>
            </a:r>
            <a:r>
              <a:rPr lang="en-US" dirty="0" err="1" smtClean="0"/>
              <a:t>anomos</a:t>
            </a:r>
            <a:r>
              <a:rPr lang="en-US" dirty="0" smtClean="0"/>
              <a:t> appears in the </a:t>
            </a:r>
          </a:p>
          <a:p>
            <a:r>
              <a:rPr lang="en-US" dirty="0" smtClean="0"/>
              <a:t>New Testament is at Romans 7:9.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76041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apollumi</a:t>
            </a:r>
            <a:r>
              <a:rPr lang="en-US" sz="1200" i="0" dirty="0" smtClean="0"/>
              <a:t> means to be destroyed, to perish, or to be ruined.</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1120682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Sarah Winchester's husband had acquired </a:t>
            </a:r>
          </a:p>
          <a:p>
            <a:r>
              <a:rPr lang="en-US" dirty="0" smtClean="0"/>
              <a:t>a fortune by manufacturing and selling rifles. After </a:t>
            </a:r>
          </a:p>
          <a:p>
            <a:r>
              <a:rPr lang="en-US" dirty="0" smtClean="0"/>
              <a:t>he died of influenza in 1918, she moved to </a:t>
            </a:r>
          </a:p>
          <a:p>
            <a:r>
              <a:rPr lang="en-US" dirty="0" smtClean="0"/>
              <a:t>San Jose, California. </a:t>
            </a:r>
          </a:p>
          <a:p>
            <a:endParaRPr lang="en-US" dirty="0" smtClean="0"/>
          </a:p>
          <a:p>
            <a:r>
              <a:rPr lang="en-US" dirty="0" smtClean="0"/>
              <a:t>Because of her grief and her long time interest in </a:t>
            </a:r>
          </a:p>
          <a:p>
            <a:r>
              <a:rPr lang="en-US" dirty="0" err="1" smtClean="0"/>
              <a:t>spiritism</a:t>
            </a:r>
            <a:r>
              <a:rPr lang="en-US" dirty="0" smtClean="0"/>
              <a:t>, Sarah sought out a medium to contact her </a:t>
            </a:r>
          </a:p>
          <a:p>
            <a:r>
              <a:rPr lang="en-US" dirty="0" smtClean="0"/>
              <a:t>dead husband. The medium told her, "As long as </a:t>
            </a:r>
          </a:p>
          <a:p>
            <a:r>
              <a:rPr lang="en-US" dirty="0" smtClean="0"/>
              <a:t>you keep building your home, you will never face </a:t>
            </a:r>
          </a:p>
          <a:p>
            <a:r>
              <a:rPr lang="en-US" dirty="0" smtClean="0"/>
              <a:t>death.“</a:t>
            </a:r>
          </a:p>
          <a:p>
            <a:r>
              <a:rPr lang="en-US" dirty="0" smtClean="0"/>
              <a:t> </a:t>
            </a:r>
          </a:p>
          <a:p>
            <a:r>
              <a:rPr lang="en-US" dirty="0" smtClean="0"/>
              <a:t>Sarah believed the </a:t>
            </a:r>
            <a:r>
              <a:rPr lang="en-US" dirty="0" err="1" smtClean="0"/>
              <a:t>spiritist</a:t>
            </a:r>
            <a:r>
              <a:rPr lang="en-US" dirty="0" smtClean="0"/>
              <a:t>, so she bought an </a:t>
            </a:r>
          </a:p>
          <a:p>
            <a:r>
              <a:rPr lang="en-US" dirty="0" smtClean="0"/>
              <a:t>unfinished 17-room mansion and started to expand </a:t>
            </a:r>
          </a:p>
          <a:p>
            <a:r>
              <a:rPr lang="en-US" dirty="0" smtClean="0"/>
              <a:t>it. The project continued until she died at the age </a:t>
            </a:r>
          </a:p>
          <a:p>
            <a:r>
              <a:rPr lang="en-US" dirty="0" smtClean="0"/>
              <a:t>of 85. </a:t>
            </a:r>
          </a:p>
          <a:p>
            <a:endParaRPr lang="en-US" dirty="0" smtClean="0"/>
          </a:p>
          <a:p>
            <a:r>
              <a:rPr lang="en-US" dirty="0" smtClean="0"/>
              <a:t>It cost 5 million dollars at a time when workmen </a:t>
            </a:r>
          </a:p>
          <a:p>
            <a:r>
              <a:rPr lang="en-US" dirty="0" smtClean="0"/>
              <a:t>earned 50 cents a day. The mansion had 150 </a:t>
            </a:r>
          </a:p>
          <a:p>
            <a:r>
              <a:rPr lang="en-US" dirty="0" smtClean="0"/>
              <a:t>rooms, 13 bathrooms, 2,000 doors, 47 fireplaces, </a:t>
            </a:r>
          </a:p>
          <a:p>
            <a:r>
              <a:rPr lang="en-US" dirty="0" smtClean="0"/>
              <a:t>and 10,000 windows. </a:t>
            </a:r>
          </a:p>
          <a:p>
            <a:endParaRPr lang="en-US" dirty="0" smtClean="0"/>
          </a:p>
          <a:p>
            <a:r>
              <a:rPr lang="en-US" dirty="0" smtClean="0"/>
              <a:t>And Mrs. Winchester left enough materials so that </a:t>
            </a:r>
          </a:p>
          <a:p>
            <a:r>
              <a:rPr lang="en-US" dirty="0" smtClean="0"/>
              <a:t>they could have continued building for another 80 </a:t>
            </a:r>
          </a:p>
          <a:p>
            <a:r>
              <a:rPr lang="en-US" dirty="0" smtClean="0"/>
              <a:t>years.</a:t>
            </a:r>
          </a:p>
          <a:p>
            <a:r>
              <a:rPr lang="en-US" dirty="0" smtClean="0"/>
              <a:t> </a:t>
            </a:r>
          </a:p>
          <a:p>
            <a:r>
              <a:rPr lang="en-US" dirty="0" smtClean="0"/>
              <a:t>Today </a:t>
            </a:r>
            <a:r>
              <a:rPr lang="en-US" dirty="0" err="1" smtClean="0"/>
              <a:t>9the</a:t>
            </a:r>
            <a:r>
              <a:rPr lang="en-US" baseline="0" dirty="0" smtClean="0"/>
              <a:t> Winchester Mystery </a:t>
            </a:r>
            <a:r>
              <a:rPr lang="en-US" baseline="0" dirty="0" err="1" smtClean="0"/>
              <a:t>House0</a:t>
            </a:r>
            <a:r>
              <a:rPr lang="en-US" dirty="0" smtClean="0"/>
              <a:t> stands as </a:t>
            </a:r>
          </a:p>
          <a:p>
            <a:r>
              <a:rPr lang="en-US" dirty="0" smtClean="0"/>
              <a:t>more than a tourist attraction. It is a silent witness </a:t>
            </a:r>
          </a:p>
          <a:p>
            <a:r>
              <a:rPr lang="en-US" dirty="0" smtClean="0"/>
              <a:t>to the dread of death that holds millions of people </a:t>
            </a:r>
          </a:p>
          <a:p>
            <a:r>
              <a:rPr lang="en-US" dirty="0" smtClean="0"/>
              <a:t>in bondage. </a:t>
            </a:r>
          </a:p>
          <a:p>
            <a:endParaRPr lang="en-US" dirty="0" smtClean="0"/>
          </a:p>
          <a:p>
            <a:r>
              <a:rPr lang="en-US" dirty="0" smtClean="0"/>
              <a:t>Hebrews 2:14-15 says of Jesus, “</a:t>
            </a:r>
            <a:r>
              <a:rPr lang="en-US" sz="1200" baseline="30000" dirty="0" smtClean="0"/>
              <a:t>14 </a:t>
            </a:r>
            <a:r>
              <a:rPr lang="en-US" sz="1200" baseline="0" dirty="0" smtClean="0"/>
              <a:t>Since the </a:t>
            </a:r>
          </a:p>
          <a:p>
            <a:r>
              <a:rPr lang="en-US" sz="1200" baseline="0" dirty="0" smtClean="0"/>
              <a:t>children have flesh and blood, he too shared in their </a:t>
            </a:r>
          </a:p>
          <a:p>
            <a:r>
              <a:rPr lang="en-US" sz="1200" baseline="0" dirty="0" smtClean="0"/>
              <a:t>humanity so that by his death he might destroy him </a:t>
            </a:r>
          </a:p>
          <a:p>
            <a:r>
              <a:rPr lang="en-US" sz="1200" baseline="0" dirty="0" smtClean="0"/>
              <a:t>who holds the power of death—that is, the devil— </a:t>
            </a:r>
          </a:p>
          <a:p>
            <a:r>
              <a:rPr lang="en-US" sz="1200" baseline="30000" dirty="0" smtClean="0"/>
              <a:t>15</a:t>
            </a:r>
            <a:r>
              <a:rPr lang="en-US" sz="1200" baseline="0" dirty="0" smtClean="0"/>
              <a:t> and free those who all their lives were held in </a:t>
            </a:r>
          </a:p>
          <a:p>
            <a:r>
              <a:rPr lang="en-US" sz="1200" baseline="0" dirty="0" smtClean="0"/>
              <a:t>slavery by their fear of death.”</a:t>
            </a:r>
          </a:p>
          <a:p>
            <a:endParaRPr lang="en-US" i="0" dirty="0" smtClean="0"/>
          </a:p>
          <a:p>
            <a:r>
              <a:rPr lang="en-US" i="0" dirty="0" smtClean="0"/>
              <a:t>[</a:t>
            </a:r>
            <a:r>
              <a:rPr lang="en-US" i="1" dirty="0" smtClean="0"/>
              <a:t>Our Daily Bread</a:t>
            </a:r>
            <a:r>
              <a:rPr lang="en-US" dirty="0" smtClean="0"/>
              <a:t>, April 2, 1994].</a:t>
            </a:r>
          </a:p>
          <a:p>
            <a:endParaRPr lang="en-US" dirty="0" smtClean="0"/>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674809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Where “</a:t>
            </a:r>
            <a:r>
              <a:rPr lang="en-US" sz="1200" i="0" dirty="0" err="1" smtClean="0"/>
              <a:t>anomos</a:t>
            </a:r>
            <a:r>
              <a:rPr lang="en-US" sz="1200" i="0" dirty="0" smtClean="0"/>
              <a:t>” means “no law” or “without law”,</a:t>
            </a:r>
          </a:p>
          <a:p>
            <a:endParaRPr lang="en-US" sz="1200" i="0" dirty="0" smtClean="0"/>
          </a:p>
          <a:p>
            <a:r>
              <a:rPr lang="en-US" sz="1200" i="0" dirty="0" smtClean="0"/>
              <a:t>“</a:t>
            </a:r>
            <a:r>
              <a:rPr lang="en-US" sz="1200" i="0" dirty="0" err="1" smtClean="0"/>
              <a:t>En</a:t>
            </a:r>
            <a:r>
              <a:rPr lang="en-US" sz="1200" i="0" dirty="0" smtClean="0"/>
              <a:t> </a:t>
            </a:r>
            <a:r>
              <a:rPr lang="en-US" sz="1200" i="0" dirty="0" err="1" smtClean="0"/>
              <a:t>nomos</a:t>
            </a:r>
            <a:r>
              <a:rPr lang="en-US" sz="1200" i="0" dirty="0" smtClean="0"/>
              <a:t>” means “with the law” or “under the </a:t>
            </a:r>
          </a:p>
          <a:p>
            <a:r>
              <a:rPr lang="en-US" sz="1200" i="0" dirty="0" smtClean="0"/>
              <a:t>law”,</a:t>
            </a:r>
          </a:p>
          <a:p>
            <a:endParaRPr lang="en-US" sz="1200" i="0" dirty="0" smtClean="0"/>
          </a:p>
          <a:p>
            <a:r>
              <a:rPr lang="en-US" sz="1200" i="0" dirty="0" smtClean="0"/>
              <a:t>And </a:t>
            </a:r>
            <a:r>
              <a:rPr lang="en-US" sz="1200" i="0" baseline="0" dirty="0" smtClean="0"/>
              <a:t>“</a:t>
            </a:r>
            <a:r>
              <a:rPr lang="en-US" sz="1200" i="0" baseline="0" dirty="0" err="1" smtClean="0"/>
              <a:t>dia</a:t>
            </a:r>
            <a:r>
              <a:rPr lang="en-US" sz="1200" i="0" baseline="0" dirty="0" smtClean="0"/>
              <a:t> </a:t>
            </a:r>
            <a:r>
              <a:rPr lang="en-US" sz="1200" i="0" baseline="0" dirty="0" err="1" smtClean="0"/>
              <a:t>nomos</a:t>
            </a:r>
            <a:r>
              <a:rPr lang="en-US" sz="1200" i="0" baseline="0" dirty="0" smtClean="0"/>
              <a:t>” means “by the law” or “through </a:t>
            </a:r>
          </a:p>
          <a:p>
            <a:r>
              <a:rPr lang="en-US" sz="1200" i="0" baseline="0" dirty="0" smtClean="0"/>
              <a:t>the law”. </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1983655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We saw the Greek word “</a:t>
            </a:r>
            <a:r>
              <a:rPr lang="en-US" sz="1200" i="0" dirty="0" err="1" smtClean="0"/>
              <a:t>krino</a:t>
            </a:r>
            <a:r>
              <a:rPr lang="en-US" sz="1200" i="0" dirty="0" smtClean="0"/>
              <a:t>” last week.</a:t>
            </a:r>
          </a:p>
          <a:p>
            <a:endParaRPr lang="en-US" sz="1200" i="0" dirty="0" smtClean="0"/>
          </a:p>
          <a:p>
            <a:r>
              <a:rPr lang="en-US" dirty="0" smtClean="0"/>
              <a:t>In this context, </a:t>
            </a:r>
            <a:r>
              <a:rPr lang="en-US" dirty="0" err="1" smtClean="0"/>
              <a:t>krino</a:t>
            </a:r>
            <a:r>
              <a:rPr lang="en-US" dirty="0" smtClean="0"/>
              <a:t> means to </a:t>
            </a:r>
            <a:r>
              <a:rPr lang="en-US" sz="1200" b="0" i="0" kern="1200" dirty="0" smtClean="0">
                <a:solidFill>
                  <a:schemeClr val="tx1"/>
                </a:solidFill>
                <a:latin typeface="+mn-lt"/>
                <a:ea typeface="+mn-ea"/>
                <a:cs typeface="+mn-cs"/>
              </a:rPr>
              <a:t>pass an</a:t>
            </a:r>
          </a:p>
          <a:p>
            <a:r>
              <a:rPr lang="en-US" sz="1200" b="0" i="0" kern="1200" dirty="0" smtClean="0">
                <a:solidFill>
                  <a:schemeClr val="tx1"/>
                </a:solidFill>
                <a:latin typeface="+mn-lt"/>
                <a:ea typeface="+mn-ea"/>
                <a:cs typeface="+mn-cs"/>
              </a:rPr>
              <a:t>unfavorable judgment upon, to criticize, to </a:t>
            </a:r>
          </a:p>
          <a:p>
            <a:r>
              <a:rPr lang="en-US" sz="1200" b="0" i="0" kern="1200" dirty="0" smtClean="0">
                <a:solidFill>
                  <a:schemeClr val="tx1"/>
                </a:solidFill>
                <a:latin typeface="+mn-lt"/>
                <a:ea typeface="+mn-ea"/>
                <a:cs typeface="+mn-cs"/>
              </a:rPr>
              <a:t>find fault with, or to condemn.</a:t>
            </a:r>
          </a:p>
          <a:p>
            <a:endParaRPr lang="en-US" sz="1200" b="0" i="0" kern="1200" dirty="0" smtClean="0">
              <a:solidFill>
                <a:schemeClr val="tx1"/>
              </a:solidFill>
              <a:latin typeface="+mn-lt"/>
              <a:ea typeface="+mn-ea"/>
              <a:cs typeface="+mn-cs"/>
            </a:endParaRPr>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1384967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2:12.</a:t>
            </a:r>
          </a:p>
          <a:p>
            <a:endParaRPr lang="en-US" dirty="0" smtClean="0"/>
          </a:p>
          <a:p>
            <a:r>
              <a:rPr lang="en-US" b="1" dirty="0" err="1" smtClean="0"/>
              <a:t>ILLUS</a:t>
            </a:r>
            <a:r>
              <a:rPr lang="en-US" b="1" dirty="0" smtClean="0"/>
              <a:t>:</a:t>
            </a:r>
            <a:r>
              <a:rPr lang="en-US" b="0" baseline="0" dirty="0" smtClean="0"/>
              <a:t> </a:t>
            </a:r>
            <a:r>
              <a:rPr lang="en-US" dirty="0" smtClean="0"/>
              <a:t>Abraham Lincoln wrote an address to the </a:t>
            </a:r>
          </a:p>
          <a:p>
            <a:r>
              <a:rPr lang="en-US" dirty="0" smtClean="0"/>
              <a:t>nation during the Civil War that was at least as </a:t>
            </a:r>
          </a:p>
          <a:p>
            <a:r>
              <a:rPr lang="en-US" dirty="0" smtClean="0"/>
              <a:t>important as the Gettysburg Address.</a:t>
            </a:r>
          </a:p>
          <a:p>
            <a:endParaRPr lang="en-US" dirty="0" smtClean="0"/>
          </a:p>
          <a:p>
            <a:r>
              <a:rPr lang="en-US" dirty="0" smtClean="0"/>
              <a:t>It was his proclamation for a national fast-day, by </a:t>
            </a:r>
          </a:p>
          <a:p>
            <a:r>
              <a:rPr lang="en-US" dirty="0" smtClean="0"/>
              <a:t>which he did designate and set apart Thursday the </a:t>
            </a:r>
          </a:p>
          <a:p>
            <a:r>
              <a:rPr lang="en-US" dirty="0" smtClean="0"/>
              <a:t>30th day of April 1863, as a day of national </a:t>
            </a:r>
          </a:p>
          <a:p>
            <a:r>
              <a:rPr lang="en-US" dirty="0" smtClean="0"/>
              <a:t>humiliation, fasting, and prayer.</a:t>
            </a:r>
          </a:p>
          <a:p>
            <a:endParaRPr lang="en-US" dirty="0" smtClean="0"/>
          </a:p>
          <a:p>
            <a:r>
              <a:rPr lang="en-US" dirty="0" smtClean="0"/>
              <a:t>Lincoln wrote: “It is the duty of nations as well as </a:t>
            </a:r>
          </a:p>
          <a:p>
            <a:r>
              <a:rPr lang="en-US" dirty="0" smtClean="0"/>
              <a:t>of men to own their dependence upon the </a:t>
            </a:r>
          </a:p>
          <a:p>
            <a:r>
              <a:rPr lang="en-US" dirty="0" smtClean="0"/>
              <a:t>overruling power of God; to confess their sins and </a:t>
            </a:r>
          </a:p>
          <a:p>
            <a:r>
              <a:rPr lang="en-US" dirty="0" smtClean="0"/>
              <a:t>transgressions in humble sorrow, yet with assured </a:t>
            </a:r>
          </a:p>
          <a:p>
            <a:r>
              <a:rPr lang="en-US" dirty="0" smtClean="0"/>
              <a:t>hope that genuine repentance will lead to mercy </a:t>
            </a:r>
          </a:p>
          <a:p>
            <a:r>
              <a:rPr lang="en-US" dirty="0" smtClean="0"/>
              <a:t>and pardon; and to recognize the sublime truth </a:t>
            </a:r>
          </a:p>
          <a:p>
            <a:r>
              <a:rPr lang="en-US" dirty="0" smtClean="0"/>
              <a:t>announced in the Holy Scriptures and proven by </a:t>
            </a:r>
          </a:p>
          <a:p>
            <a:r>
              <a:rPr lang="en-US" dirty="0" smtClean="0"/>
              <a:t>all history, that those nations only are blessed </a:t>
            </a:r>
          </a:p>
          <a:p>
            <a:r>
              <a:rPr lang="en-US" dirty="0" smtClean="0"/>
              <a:t>whose God is the Lord.</a:t>
            </a:r>
          </a:p>
          <a:p>
            <a:endParaRPr lang="en-US" dirty="0" smtClean="0"/>
          </a:p>
          <a:p>
            <a:r>
              <a:rPr lang="en-US" dirty="0" smtClean="0"/>
              <a:t>“The awful calamity of civil war which now desolates </a:t>
            </a:r>
          </a:p>
          <a:p>
            <a:r>
              <a:rPr lang="en-US" dirty="0" smtClean="0"/>
              <a:t>the land may be but a punishment inflicted upon us </a:t>
            </a:r>
          </a:p>
          <a:p>
            <a:r>
              <a:rPr lang="en-US" dirty="0" smtClean="0"/>
              <a:t>for our presumptuous sins, to the needful end of </a:t>
            </a:r>
          </a:p>
          <a:p>
            <a:r>
              <a:rPr lang="en-US" dirty="0" smtClean="0"/>
              <a:t>our national reformation as a whole people.</a:t>
            </a:r>
          </a:p>
          <a:p>
            <a:endParaRPr lang="en-US" dirty="0" smtClean="0"/>
          </a:p>
          <a:p>
            <a:r>
              <a:rPr lang="en-US" dirty="0" smtClean="0"/>
              <a:t>“Intoxicated with unbroken success, we have </a:t>
            </a:r>
          </a:p>
          <a:p>
            <a:r>
              <a:rPr lang="en-US" dirty="0" smtClean="0"/>
              <a:t>become too self-sufficient to feel the necessity, too </a:t>
            </a:r>
          </a:p>
          <a:p>
            <a:r>
              <a:rPr lang="en-US" dirty="0" smtClean="0"/>
              <a:t>proud to pray to the God that made us.</a:t>
            </a:r>
          </a:p>
          <a:p>
            <a:endParaRPr lang="en-US" dirty="0" smtClean="0"/>
          </a:p>
          <a:p>
            <a:r>
              <a:rPr lang="en-US" dirty="0" smtClean="0"/>
              <a:t>“It behooves us, then, to humble ourselves before </a:t>
            </a:r>
          </a:p>
          <a:p>
            <a:r>
              <a:rPr lang="en-US" dirty="0" smtClean="0"/>
              <a:t>the offended Power, to confess our national sins, </a:t>
            </a:r>
          </a:p>
          <a:p>
            <a:r>
              <a:rPr lang="en-US" dirty="0" smtClean="0"/>
              <a:t>and to pray for clemency and forgiveness.”</a:t>
            </a:r>
          </a:p>
          <a:p>
            <a:endParaRPr lang="en-US" b="1" dirty="0" smtClean="0"/>
          </a:p>
          <a:p>
            <a:r>
              <a:rPr lang="en-US" b="0" dirty="0" smtClean="0"/>
              <a:t>[7700, #4965]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6174771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42316485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akroates</a:t>
            </a:r>
            <a:r>
              <a:rPr lang="en-US" sz="1200" i="0" dirty="0" smtClean="0"/>
              <a:t>” literally means “a hearer”, or </a:t>
            </a:r>
          </a:p>
          <a:p>
            <a:r>
              <a:rPr lang="en-US" sz="1200" i="0" dirty="0" smtClean="0"/>
              <a:t>“one who hears”.</a:t>
            </a:r>
          </a:p>
          <a:p>
            <a:endParaRPr lang="en-US" sz="1200" i="0" dirty="0" smtClean="0"/>
          </a:p>
          <a:p>
            <a:r>
              <a:rPr lang="en-US" sz="1200" i="0" dirty="0" smtClean="0"/>
              <a:t>Back</a:t>
            </a:r>
            <a:r>
              <a:rPr lang="en-US" sz="1200" i="0" baseline="0" dirty="0" smtClean="0"/>
              <a:t> when Jesus was alive, and for quite awhile </a:t>
            </a:r>
          </a:p>
          <a:p>
            <a:r>
              <a:rPr lang="en-US" sz="1200" i="0" baseline="0" dirty="0" smtClean="0"/>
              <a:t>thereafter, many people were illiterate.</a:t>
            </a:r>
          </a:p>
          <a:p>
            <a:endParaRPr lang="en-US" sz="1200" i="0" baseline="0" dirty="0" smtClean="0"/>
          </a:p>
          <a:p>
            <a:r>
              <a:rPr lang="en-US" sz="1200" i="0" baseline="0" dirty="0" smtClean="0"/>
              <a:t>And most of those who </a:t>
            </a:r>
            <a:r>
              <a:rPr lang="en-US" sz="1200" b="1" i="0" baseline="0" dirty="0" smtClean="0"/>
              <a:t>could</a:t>
            </a:r>
            <a:r>
              <a:rPr lang="en-US" sz="1200" i="0" baseline="0" dirty="0" smtClean="0"/>
              <a:t> read didn’t have their </a:t>
            </a:r>
          </a:p>
          <a:p>
            <a:r>
              <a:rPr lang="en-US" sz="1200" i="0" baseline="0" dirty="0" smtClean="0"/>
              <a:t>own Bible;</a:t>
            </a:r>
          </a:p>
          <a:p>
            <a:endParaRPr lang="en-US" sz="1200" i="0" baseline="0" dirty="0" smtClean="0"/>
          </a:p>
          <a:p>
            <a:r>
              <a:rPr lang="en-US" sz="1200" i="0" baseline="0" dirty="0" smtClean="0"/>
              <a:t>And they didn’t have their own set of Torah scrolls </a:t>
            </a:r>
          </a:p>
          <a:p>
            <a:r>
              <a:rPr lang="en-US" sz="1200" i="0" baseline="0" dirty="0" smtClean="0"/>
              <a:t>either.</a:t>
            </a:r>
          </a:p>
          <a:p>
            <a:endParaRPr lang="en-US" sz="1200" i="0" baseline="0" dirty="0" smtClean="0"/>
          </a:p>
          <a:p>
            <a:r>
              <a:rPr lang="en-US" sz="1200" i="0" baseline="0" dirty="0" smtClean="0"/>
              <a:t>So, most people didn’t read the law; they listened </a:t>
            </a:r>
          </a:p>
          <a:p>
            <a:r>
              <a:rPr lang="en-US" sz="1200" i="0" baseline="0" dirty="0" smtClean="0"/>
              <a:t>in the synagogue as someone else read it aloud.</a:t>
            </a:r>
          </a:p>
          <a:p>
            <a:endParaRPr lang="en-US" sz="1200" i="0" baseline="0" dirty="0" smtClean="0"/>
          </a:p>
          <a:p>
            <a:r>
              <a:rPr lang="en-US" sz="1200" i="0" baseline="0" dirty="0" smtClean="0"/>
              <a:t>Thus, this verse talks about “hearers” of the law, </a:t>
            </a:r>
          </a:p>
          <a:p>
            <a:r>
              <a:rPr lang="en-US" sz="1200" i="0" baseline="0" dirty="0" smtClean="0"/>
              <a:t>rather than about “readers” of the law.</a:t>
            </a:r>
          </a:p>
          <a:p>
            <a:endParaRPr lang="en-US" sz="1200" i="0" baseline="0" dirty="0" smtClean="0"/>
          </a:p>
          <a:p>
            <a:r>
              <a:rPr lang="en-US" sz="1200" i="0" baseline="0" dirty="0" smtClean="0"/>
              <a:t>But the concept is the same for us today. </a:t>
            </a:r>
          </a:p>
          <a:p>
            <a:endParaRPr lang="en-US" sz="1200" i="0" baseline="0" dirty="0" smtClean="0"/>
          </a:p>
          <a:p>
            <a:r>
              <a:rPr lang="en-US" sz="1200" i="0" baseline="0" dirty="0" smtClean="0"/>
              <a:t>If we just read the “Speed Limit 30” sign, and then </a:t>
            </a:r>
          </a:p>
          <a:p>
            <a:r>
              <a:rPr lang="en-US" sz="1200" i="0" baseline="0" dirty="0" smtClean="0"/>
              <a:t>keep on going 65, the police officer isn’t going to  </a:t>
            </a:r>
          </a:p>
          <a:p>
            <a:r>
              <a:rPr lang="en-US" sz="1200" i="0" baseline="0" dirty="0" smtClean="0"/>
              <a:t>be impressed by the fact that we read the sign!</a:t>
            </a:r>
          </a:p>
          <a:p>
            <a:endParaRPr lang="en-US" sz="1200" i="0" baseline="0" dirty="0" smtClean="0"/>
          </a:p>
          <a:p>
            <a:r>
              <a:rPr lang="en-US" sz="1200" i="0" baseline="0" dirty="0" smtClean="0"/>
              <a:t>We’re expected to </a:t>
            </a:r>
            <a:r>
              <a:rPr lang="en-US" sz="1200" b="1" i="0" baseline="0" dirty="0" smtClean="0"/>
              <a:t>obey</a:t>
            </a:r>
            <a:r>
              <a:rPr lang="en-US" sz="1200" i="0" baseline="0" dirty="0" smtClean="0"/>
              <a:t> the law, not just to know </a:t>
            </a:r>
          </a:p>
          <a:p>
            <a:r>
              <a:rPr lang="en-US" sz="1200" i="0" baseline="0" dirty="0" smtClean="0"/>
              <a:t>what it says.</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3276935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0814992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dirty="0" smtClean="0"/>
              <a:t>Just before President Eisenhower died, </a:t>
            </a:r>
          </a:p>
          <a:p>
            <a:r>
              <a:rPr lang="en-US" dirty="0" smtClean="0"/>
              <a:t>Billy Graham was invited to visit him at Walter Reed </a:t>
            </a:r>
          </a:p>
          <a:p>
            <a:r>
              <a:rPr lang="en-US" dirty="0" smtClean="0"/>
              <a:t>Hospital in Washington, D.C. </a:t>
            </a:r>
          </a:p>
          <a:p>
            <a:endParaRPr lang="en-US" dirty="0" smtClean="0"/>
          </a:p>
          <a:p>
            <a:r>
              <a:rPr lang="en-US" dirty="0" smtClean="0"/>
              <a:t>He was told he could stay thirty minutes. When he </a:t>
            </a:r>
          </a:p>
          <a:p>
            <a:r>
              <a:rPr lang="en-US" dirty="0" smtClean="0"/>
              <a:t>went in, the general was wearing his usual big </a:t>
            </a:r>
          </a:p>
          <a:p>
            <a:r>
              <a:rPr lang="en-US" dirty="0" smtClean="0"/>
              <a:t>smile, even though he knew he didn’t have long </a:t>
            </a:r>
          </a:p>
          <a:p>
            <a:r>
              <a:rPr lang="en-US" dirty="0" smtClean="0"/>
              <a:t>to live.</a:t>
            </a:r>
          </a:p>
          <a:p>
            <a:endParaRPr lang="en-US" dirty="0" smtClean="0"/>
          </a:p>
          <a:p>
            <a:r>
              <a:rPr lang="en-US" dirty="0" smtClean="0"/>
              <a:t>Later Billy Graham told what happened:</a:t>
            </a:r>
          </a:p>
          <a:p>
            <a:endParaRPr lang="en-US" dirty="0" smtClean="0"/>
          </a:p>
          <a:p>
            <a:r>
              <a:rPr lang="en-US" dirty="0" smtClean="0"/>
              <a:t>“When the thirty minutes were up, he asked me to </a:t>
            </a:r>
          </a:p>
          <a:p>
            <a:r>
              <a:rPr lang="en-US" dirty="0" smtClean="0"/>
              <a:t>stay longer and said to me, ‘Billy, I want you to tell </a:t>
            </a:r>
          </a:p>
          <a:p>
            <a:r>
              <a:rPr lang="en-US" dirty="0" smtClean="0"/>
              <a:t>me again how can I be sure my sins were forgiven </a:t>
            </a:r>
          </a:p>
          <a:p>
            <a:r>
              <a:rPr lang="en-US" dirty="0" smtClean="0"/>
              <a:t>and that I am going to heaven, because nothing </a:t>
            </a:r>
          </a:p>
          <a:p>
            <a:r>
              <a:rPr lang="en-US" dirty="0" smtClean="0"/>
              <a:t>else matters now,’</a:t>
            </a:r>
          </a:p>
          <a:p>
            <a:endParaRPr lang="en-US" dirty="0" smtClean="0"/>
          </a:p>
          <a:p>
            <a:r>
              <a:rPr lang="en-US" dirty="0" smtClean="0"/>
              <a:t>“I took my New Testament and read him Scriptures. </a:t>
            </a:r>
          </a:p>
          <a:p>
            <a:r>
              <a:rPr lang="en-US" dirty="0" smtClean="0"/>
              <a:t>I pointed out that we are not going to heaven </a:t>
            </a:r>
          </a:p>
          <a:p>
            <a:r>
              <a:rPr lang="en-US" dirty="0" smtClean="0"/>
              <a:t>because of our good works, or because of money </a:t>
            </a:r>
          </a:p>
          <a:p>
            <a:r>
              <a:rPr lang="en-US" dirty="0" smtClean="0"/>
              <a:t>we’ve given to the church. </a:t>
            </a:r>
          </a:p>
          <a:p>
            <a:endParaRPr lang="en-US" dirty="0" smtClean="0"/>
          </a:p>
          <a:p>
            <a:r>
              <a:rPr lang="en-US" dirty="0" smtClean="0"/>
              <a:t>We are going to heaven totally and completely on </a:t>
            </a:r>
          </a:p>
          <a:p>
            <a:r>
              <a:rPr lang="en-US" dirty="0" smtClean="0"/>
              <a:t>the basis of the merits of what Christ did on the </a:t>
            </a:r>
          </a:p>
          <a:p>
            <a:r>
              <a:rPr lang="en-US" dirty="0" smtClean="0"/>
              <a:t>cross. Therefore he could rest in the comfort that </a:t>
            </a:r>
          </a:p>
          <a:p>
            <a:r>
              <a:rPr lang="en-US" dirty="0" smtClean="0"/>
              <a:t>Jesus paid it all!</a:t>
            </a:r>
          </a:p>
          <a:p>
            <a:endParaRPr lang="en-US" dirty="0" smtClean="0"/>
          </a:p>
          <a:p>
            <a:r>
              <a:rPr lang="en-US" dirty="0" smtClean="0"/>
              <a:t>“After prayer, Ike said, ‘Thank you I’m ready!’ ”</a:t>
            </a:r>
          </a:p>
          <a:p>
            <a:endParaRPr lang="en-US" b="1" dirty="0" smtClean="0"/>
          </a:p>
          <a:p>
            <a:r>
              <a:rPr lang="en-US" b="0" dirty="0" smtClean="0"/>
              <a:t>[7700, #4752].</a:t>
            </a:r>
          </a:p>
          <a:p>
            <a:endParaRPr lang="en-US" b="0" dirty="0" smtClean="0"/>
          </a:p>
          <a:p>
            <a:r>
              <a:rPr lang="en-US" b="0" dirty="0" smtClean="0"/>
              <a:t>President Eisenhower didn’t just listen to the </a:t>
            </a:r>
          </a:p>
          <a:p>
            <a:r>
              <a:rPr lang="en-US" b="0" dirty="0" smtClean="0"/>
              <a:t>Word. He appropriated it and acted upon it!</a:t>
            </a:r>
          </a:p>
          <a:p>
            <a:endParaRPr lang="en-US" b="0" dirty="0" smtClean="0"/>
          </a:p>
          <a:p>
            <a:r>
              <a:rPr lang="en-US" b="0" dirty="0" smtClean="0"/>
              <a:t>*****</a:t>
            </a:r>
            <a:endParaRPr lang="en-US" b="0"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2674604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this context, the Greek </a:t>
            </a:r>
            <a:r>
              <a:rPr lang="en-US" sz="1200" i="0" dirty="0" err="1" smtClean="0"/>
              <a:t>dikaios</a:t>
            </a:r>
            <a:r>
              <a:rPr lang="en-US" sz="1200" i="0" dirty="0" smtClean="0"/>
              <a:t> pertains to </a:t>
            </a:r>
          </a:p>
          <a:p>
            <a:r>
              <a:rPr lang="en-US" sz="1200" i="0" dirty="0" smtClean="0"/>
              <a:t>someone who is in accordance with high standards </a:t>
            </a:r>
          </a:p>
          <a:p>
            <a:r>
              <a:rPr lang="en-US" sz="1200" i="0" dirty="0" smtClean="0"/>
              <a:t>of rectitude; that is, someone who is upright, just, </a:t>
            </a:r>
          </a:p>
          <a:p>
            <a:r>
              <a:rPr lang="en-US" sz="1200" i="0" dirty="0" smtClean="0"/>
              <a:t>and fair.</a:t>
            </a:r>
          </a:p>
          <a:p>
            <a:endParaRPr lang="en-US" sz="1200" i="0" dirty="0" smtClean="0"/>
          </a:p>
          <a:p>
            <a:r>
              <a:rPr lang="en-US" sz="1200" i="0" dirty="0" smtClean="0"/>
              <a:t>Romans 2:13 tells us that, if we are only hearers </a:t>
            </a:r>
          </a:p>
          <a:p>
            <a:r>
              <a:rPr lang="en-US" sz="1200" i="0" dirty="0" smtClean="0"/>
              <a:t>of the law, we are </a:t>
            </a:r>
            <a:r>
              <a:rPr lang="en-US" sz="1200" b="1" i="0" dirty="0" smtClean="0"/>
              <a:t>not</a:t>
            </a:r>
            <a:r>
              <a:rPr lang="en-US" sz="1200" i="0" dirty="0" smtClean="0"/>
              <a:t> </a:t>
            </a:r>
            <a:r>
              <a:rPr lang="en-US" sz="1200" i="0" dirty="0" err="1" smtClean="0"/>
              <a:t>dikaios</a:t>
            </a:r>
            <a:r>
              <a:rPr lang="en-US" sz="1200" i="0" dirty="0" smtClean="0"/>
              <a:t>; </a:t>
            </a:r>
            <a:r>
              <a:rPr lang="en-US" sz="1200" b="1" i="0" dirty="0" smtClean="0"/>
              <a:t>not</a:t>
            </a:r>
            <a:r>
              <a:rPr lang="en-US" sz="1200" i="0" dirty="0" smtClean="0"/>
              <a:t> righteous in </a:t>
            </a:r>
          </a:p>
          <a:p>
            <a:r>
              <a:rPr lang="en-US" sz="1200" i="0" dirty="0" smtClean="0"/>
              <a:t>the sight of God.</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620572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the Greek, a </a:t>
            </a:r>
            <a:r>
              <a:rPr lang="en-US" sz="1200" i="0" dirty="0" err="1" smtClean="0"/>
              <a:t>poietes</a:t>
            </a:r>
            <a:r>
              <a:rPr lang="en-US" sz="1200" i="0" dirty="0" smtClean="0"/>
              <a:t> is one who does what is </a:t>
            </a:r>
          </a:p>
          <a:p>
            <a:r>
              <a:rPr lang="en-US" sz="1200" i="0" dirty="0" smtClean="0"/>
              <a:t>prescribed; a doer,</a:t>
            </a:r>
            <a:r>
              <a:rPr lang="en-US" sz="1200" i="0" baseline="0" dirty="0" smtClean="0"/>
              <a:t> one who obeys.</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337033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dikaioo</a:t>
            </a:r>
            <a:r>
              <a:rPr lang="en-US" sz="1200" i="0" dirty="0" smtClean="0"/>
              <a:t>” is the verb “to render a </a:t>
            </a:r>
          </a:p>
          <a:p>
            <a:r>
              <a:rPr lang="en-US" sz="1200" i="0" dirty="0" smtClean="0"/>
              <a:t>favorable verdict”, that is “to </a:t>
            </a:r>
            <a:r>
              <a:rPr lang="en-US" sz="1200" i="0" dirty="0" err="1" smtClean="0"/>
              <a:t>vidicate</a:t>
            </a:r>
            <a:r>
              <a:rPr lang="en-US" sz="1200" i="0" dirty="0" smtClean="0"/>
              <a:t>”, “to acquit”, </a:t>
            </a:r>
          </a:p>
          <a:p>
            <a:r>
              <a:rPr lang="en-US" sz="1200" i="0" dirty="0" smtClean="0"/>
              <a:t>or “to declare righteous”.</a:t>
            </a:r>
          </a:p>
          <a:p>
            <a:endParaRPr lang="en-US" sz="1200" i="0" dirty="0" smtClean="0"/>
          </a:p>
          <a:p>
            <a:r>
              <a:rPr lang="en-US" sz="1200" i="0" dirty="0" smtClean="0"/>
              <a:t>In the courts of the United States, once a defendant </a:t>
            </a:r>
          </a:p>
          <a:p>
            <a:r>
              <a:rPr lang="en-US" sz="1200" i="0" dirty="0" smtClean="0"/>
              <a:t>is acquitted, once they have</a:t>
            </a:r>
            <a:r>
              <a:rPr lang="en-US" sz="1200" i="0" baseline="0" dirty="0" smtClean="0"/>
              <a:t> been found innocent, </a:t>
            </a:r>
          </a:p>
          <a:p>
            <a:r>
              <a:rPr lang="en-US" sz="1200" i="0" baseline="0" dirty="0" smtClean="0"/>
              <a:t>they are declared forever innocent of that charge; </a:t>
            </a:r>
          </a:p>
          <a:p>
            <a:r>
              <a:rPr lang="en-US" sz="1200" i="0" baseline="0" dirty="0" smtClean="0"/>
              <a:t>they can never be tried for that same crime again.</a:t>
            </a:r>
          </a:p>
          <a:p>
            <a:endParaRPr lang="en-US" sz="1200" i="0" baseline="0" dirty="0" smtClean="0"/>
          </a:p>
          <a:p>
            <a:r>
              <a:rPr lang="en-US" sz="1200" i="0" baseline="0" dirty="0" smtClean="0"/>
              <a:t>Even if the defendant really is guilty...</a:t>
            </a:r>
          </a:p>
          <a:p>
            <a:endParaRPr lang="en-US" sz="1200" i="0" baseline="0" dirty="0" smtClean="0"/>
          </a:p>
          <a:p>
            <a:r>
              <a:rPr lang="en-US" sz="1200" i="0" baseline="0" dirty="0" smtClean="0"/>
              <a:t>Even if the defendant stands up and announces, “I </a:t>
            </a:r>
          </a:p>
          <a:p>
            <a:r>
              <a:rPr lang="en-US" sz="1200" i="0" baseline="0" dirty="0" smtClean="0"/>
              <a:t>really am guilty: I really did do it,” that defendant </a:t>
            </a:r>
          </a:p>
          <a:p>
            <a:r>
              <a:rPr lang="en-US" sz="1200" b="1" i="0" baseline="0" dirty="0" smtClean="0"/>
              <a:t>still</a:t>
            </a:r>
            <a:r>
              <a:rPr lang="en-US" sz="1200" i="0" baseline="0" dirty="0" smtClean="0"/>
              <a:t> can never be tried</a:t>
            </a:r>
            <a:r>
              <a:rPr lang="en-US" sz="1200" i="0" dirty="0" smtClean="0"/>
              <a:t> for that same</a:t>
            </a:r>
            <a:r>
              <a:rPr lang="en-US" sz="1200" i="0" baseline="0" dirty="0" smtClean="0"/>
              <a:t> crime ever </a:t>
            </a:r>
          </a:p>
          <a:p>
            <a:r>
              <a:rPr lang="en-US" sz="1200" i="0" baseline="0" dirty="0" smtClean="0"/>
              <a:t>again.</a:t>
            </a:r>
          </a:p>
          <a:p>
            <a:endParaRPr lang="en-US" sz="1200" i="0" baseline="0" dirty="0" smtClean="0"/>
          </a:p>
          <a:p>
            <a:r>
              <a:rPr lang="en-US" sz="1200" i="0" baseline="0" dirty="0" smtClean="0"/>
              <a:t>There is none righteous; no not one.  No one can </a:t>
            </a:r>
          </a:p>
          <a:p>
            <a:r>
              <a:rPr lang="en-US" sz="1200" i="0" baseline="0" dirty="0" smtClean="0"/>
              <a:t>ever </a:t>
            </a:r>
            <a:r>
              <a:rPr lang="en-US" sz="1200" b="1" i="0" baseline="0" dirty="0" smtClean="0"/>
              <a:t>BE</a:t>
            </a:r>
            <a:r>
              <a:rPr lang="en-US" sz="1200" i="0" baseline="0" dirty="0" smtClean="0"/>
              <a:t> righteous.</a:t>
            </a:r>
            <a:r>
              <a:rPr lang="en-US" sz="1200" i="0" dirty="0" smtClean="0"/>
              <a:t> We have all sinned and have</a:t>
            </a:r>
            <a:r>
              <a:rPr lang="en-US" sz="1200" i="0" baseline="0" dirty="0" smtClean="0"/>
              <a:t> </a:t>
            </a:r>
          </a:p>
          <a:p>
            <a:r>
              <a:rPr lang="en-US" sz="1200" i="0" baseline="0" dirty="0" smtClean="0"/>
              <a:t>fallen short of the Glory of God.</a:t>
            </a:r>
          </a:p>
          <a:p>
            <a:endParaRPr lang="en-US" sz="1200" i="0" baseline="0" dirty="0" smtClean="0"/>
          </a:p>
          <a:p>
            <a:r>
              <a:rPr lang="en-US" sz="1200" i="0" baseline="0" dirty="0" smtClean="0"/>
              <a:t>But, we </a:t>
            </a:r>
            <a:r>
              <a:rPr lang="en-US" sz="1200" b="1" i="0" baseline="0" dirty="0" smtClean="0"/>
              <a:t>CAN</a:t>
            </a:r>
            <a:r>
              <a:rPr lang="en-US" sz="1200" i="0" baseline="0" dirty="0" smtClean="0"/>
              <a:t> be </a:t>
            </a:r>
            <a:r>
              <a:rPr lang="en-US" sz="1200" b="1" i="0" baseline="0" dirty="0" smtClean="0"/>
              <a:t>DECLARED</a:t>
            </a:r>
            <a:r>
              <a:rPr lang="en-US" sz="1200" i="0" baseline="0" dirty="0" smtClean="0"/>
              <a:t> righteous.</a:t>
            </a:r>
          </a:p>
          <a:p>
            <a:endParaRPr lang="en-US" sz="1200" i="0" baseline="0" dirty="0" smtClean="0"/>
          </a:p>
          <a:p>
            <a:r>
              <a:rPr lang="en-US" sz="1200" i="0" baseline="0" dirty="0" smtClean="0"/>
              <a:t>And, so we are when we trade our sins to Jesus </a:t>
            </a:r>
          </a:p>
          <a:p>
            <a:r>
              <a:rPr lang="en-US" sz="1200" i="0" baseline="0" dirty="0" smtClean="0"/>
              <a:t>and are covered by His mantle of righteousness </a:t>
            </a:r>
          </a:p>
          <a:p>
            <a:r>
              <a:rPr lang="en-US" sz="1200" i="0" baseline="0" dirty="0" smtClean="0"/>
              <a:t>in exchange.</a:t>
            </a:r>
          </a:p>
          <a:p>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err="1" smtClean="0"/>
              <a:t>ILLUS</a:t>
            </a:r>
            <a:r>
              <a:rPr lang="en-US" sz="1200" b="1" i="0" baseline="0" dirty="0" smtClean="0"/>
              <a:t>: </a:t>
            </a:r>
            <a:r>
              <a:rPr lang="en-US" sz="1200" i="0" baseline="0" dirty="0" smtClean="0"/>
              <a:t>Paul Tan </a:t>
            </a:r>
            <a:r>
              <a:rPr lang="en-US" dirty="0" smtClean="0"/>
              <a:t>tells us that cloth which has been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dyed red can never be restored to its original purity.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But when a piece of red cloth is viewed through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ruby glass, the color is lost, and it appears white.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sins—red like crimson—are white as wool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the blood of Christ is interposed.</a:t>
            </a:r>
          </a:p>
          <a:p>
            <a:endParaRPr lang="en-US" sz="1200" i="0" dirty="0" smtClean="0"/>
          </a:p>
          <a:p>
            <a:r>
              <a:rPr lang="en-US" sz="1200" i="0" dirty="0" smtClean="0"/>
              <a:t>[7700, #5269].</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4205497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000170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13132386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otan</a:t>
            </a:r>
            <a:r>
              <a:rPr lang="en-US" sz="1200" i="0" dirty="0" smtClean="0"/>
              <a:t>” pertains</a:t>
            </a:r>
            <a:r>
              <a:rPr lang="en-US" sz="1200" i="0" baseline="0" dirty="0" smtClean="0"/>
              <a:t> to </a:t>
            </a:r>
            <a:r>
              <a:rPr lang="en-US" sz="1200" b="0" i="0" dirty="0" smtClean="0"/>
              <a:t>an action that is </a:t>
            </a:r>
          </a:p>
          <a:p>
            <a:r>
              <a:rPr lang="en-US" sz="1200" b="0" i="0" dirty="0" smtClean="0"/>
              <a:t>conditional, possible, and, in many instances, </a:t>
            </a:r>
          </a:p>
          <a:p>
            <a:r>
              <a:rPr lang="en-US" sz="1200" b="0" i="0" dirty="0" smtClean="0"/>
              <a:t>repeated.</a:t>
            </a:r>
          </a:p>
          <a:p>
            <a:endParaRPr lang="en-US" sz="1200" b="0" i="0" dirty="0" smtClean="0"/>
          </a:p>
          <a:p>
            <a:r>
              <a:rPr lang="en-US" sz="1200" b="0" i="0" dirty="0" smtClean="0"/>
              <a:t>It can be translated as “at the time that”, </a:t>
            </a:r>
          </a:p>
          <a:p>
            <a:r>
              <a:rPr lang="en-US" sz="1200" b="0" i="0" dirty="0" smtClean="0"/>
              <a:t>“whenever”, or “when”.</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36689244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met the word “ethnos” in our session three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weeks ago.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“Ethnos” is a general word for “Gentile”.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It refers to </a:t>
            </a:r>
            <a:r>
              <a:rPr lang="en-US" sz="1200" b="0" dirty="0" smtClean="0"/>
              <a:t>any body of persons united by kinship, </a:t>
            </a:r>
          </a:p>
          <a:p>
            <a:r>
              <a:rPr lang="en-US" sz="1200" b="0" dirty="0" smtClean="0"/>
              <a:t>culture, and common traditions, such</a:t>
            </a:r>
            <a:r>
              <a:rPr lang="en-US" sz="1200" b="0" baseline="0" dirty="0" smtClean="0"/>
              <a:t> as</a:t>
            </a:r>
            <a:r>
              <a:rPr lang="en-US" sz="1200" b="0" dirty="0" smtClean="0"/>
              <a:t> </a:t>
            </a:r>
            <a:r>
              <a:rPr lang="en-US" sz="1200" b="0" i="1" dirty="0" smtClean="0"/>
              <a:t>a</a:t>
            </a:r>
            <a:r>
              <a:rPr lang="en-US" sz="1200" b="0" dirty="0" smtClean="0"/>
              <a:t> </a:t>
            </a:r>
            <a:r>
              <a:rPr lang="en-US" sz="1200" b="0" i="1" dirty="0" smtClean="0"/>
              <a:t>nation, </a:t>
            </a:r>
          </a:p>
          <a:p>
            <a:r>
              <a:rPr lang="en-US" sz="1200" b="0" i="0" dirty="0" smtClean="0"/>
              <a:t>or</a:t>
            </a:r>
            <a:r>
              <a:rPr lang="en-US" sz="1200" b="0" i="1" dirty="0" smtClean="0"/>
              <a:t> a people.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was used as by the Jews as a technical term for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all those who were not Jewish.</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0228663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err="1" smtClean="0"/>
              <a:t>ILLUS</a:t>
            </a:r>
            <a:r>
              <a:rPr lang="en-US" b="1" baseline="0" dirty="0" smtClean="0"/>
              <a:t>:</a:t>
            </a:r>
            <a:r>
              <a:rPr lang="en-US" b="0" baseline="0" dirty="0" smtClean="0"/>
              <a:t> C. Philip Green, Pastor of the Faith Bible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smtClean="0"/>
              <a:t>Church in Lyons, Kansas, illustrates this: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Obeying the law justifies no one, Jew or Gentile,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because no one obeys the law. There is no 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righteous, not even one, Romans 3:10 says.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Therefore, the law can only condemn us,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declare us righteous. </a:t>
            </a:r>
            <a:br>
              <a:rPr lang="en-US" dirty="0" smtClean="0"/>
            </a:br>
            <a:r>
              <a:rPr lang="en-US" dirty="0" smtClean="0"/>
              <a:t/>
            </a:r>
            <a:br>
              <a:rPr lang="en-US" dirty="0" smtClean="0"/>
            </a:br>
            <a:r>
              <a:rPr lang="en-US" dirty="0" smtClean="0"/>
              <a:t>For example, (our laws are) very clear: "Do 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write a check for more than what you have in your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checking account." Well, what happens when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 that? What happens when you overdraw your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checking account?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 bank decides to take you to court, the law can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only condemn you. It may impose a fine or send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to jail, but it cannot justify you. It cannot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pretend that you kept the law when in fact you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broke it. The best you can hope for is that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bank honors the check anyway, sends you an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overdraft notice, and requires that you make up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difference along with paying a hefty fine. </a:t>
            </a:r>
            <a:br>
              <a:rPr lang="en-US" dirty="0" smtClean="0"/>
            </a:br>
            <a:r>
              <a:rPr lang="en-US" dirty="0" smtClean="0"/>
              <a:t/>
            </a:r>
            <a:br>
              <a:rPr lang="en-US" dirty="0" smtClean="0"/>
            </a:br>
            <a:r>
              <a:rPr lang="en-US" dirty="0" smtClean="0"/>
              <a:t>But wouldn't it be nice if the bank not only honored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check, but also put millions of dollars in your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checking account to cover the overdraft? You'd be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millionaire and wouldn't have to worry about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any overdraft checks ever again. Your past "sins"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would be taken care of, as well as any future ones! </a:t>
            </a:r>
            <a:br>
              <a:rPr lang="en-US" dirty="0" smtClean="0"/>
            </a:br>
            <a:r>
              <a:rPr lang="en-US" dirty="0" smtClean="0"/>
              <a:t/>
            </a:r>
            <a:br>
              <a:rPr lang="en-US" dirty="0" smtClean="0"/>
            </a:br>
            <a:r>
              <a:rPr lang="en-US" dirty="0" smtClean="0"/>
              <a:t>Well, that's exactly what happens when we put our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faith in Christ! God justifies us. He declares us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righteous! That means He not only covers the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indebtedness, He deposits the righteousness of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Christ in our account, and we become spiritual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millionaires. In other words, God considers us 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righteous as Christ! </a:t>
            </a:r>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0755520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“echo” means to possess</a:t>
            </a:r>
            <a:r>
              <a:rPr lang="en-US" sz="1200" i="0" baseline="0" dirty="0" smtClean="0"/>
              <a:t> or contain </a:t>
            </a:r>
          </a:p>
          <a:p>
            <a:r>
              <a:rPr lang="en-US" sz="1200" i="0" baseline="0" dirty="0" smtClean="0"/>
              <a:t>something, that is to “have” or “own” it.</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951024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4231645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this context, the Greek</a:t>
            </a:r>
            <a:r>
              <a:rPr lang="en-US" sz="1200" i="0" baseline="0" dirty="0" smtClean="0"/>
              <a:t> “</a:t>
            </a:r>
            <a:r>
              <a:rPr lang="en-US" sz="1200" i="0" baseline="0" dirty="0" err="1" smtClean="0"/>
              <a:t>poieo</a:t>
            </a:r>
            <a:r>
              <a:rPr lang="en-US" sz="1200" i="0" baseline="0" dirty="0" smtClean="0"/>
              <a:t>” means </a:t>
            </a:r>
            <a:r>
              <a:rPr lang="en-US" sz="1200" b="0" i="0" dirty="0" smtClean="0"/>
              <a:t>to carry </a:t>
            </a:r>
          </a:p>
          <a:p>
            <a:r>
              <a:rPr lang="en-US" sz="1200" b="0" i="0" dirty="0" smtClean="0"/>
              <a:t>out an obligation of a moral or social nature, that is </a:t>
            </a:r>
          </a:p>
          <a:p>
            <a:r>
              <a:rPr lang="en-US" sz="1200" b="0" i="0" dirty="0" smtClean="0"/>
              <a:t>“to do”, “to keep”, “to carry out”, “to practice”, or </a:t>
            </a:r>
          </a:p>
          <a:p>
            <a:r>
              <a:rPr lang="en-US" sz="1200" b="0" i="0" dirty="0" smtClean="0"/>
              <a:t>“to commit”.</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9578657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this context, the Greek “</a:t>
            </a:r>
            <a:r>
              <a:rPr lang="en-US" sz="1200" i="0" dirty="0" err="1" smtClean="0"/>
              <a:t>phusis</a:t>
            </a:r>
            <a:r>
              <a:rPr lang="en-US" sz="1200" i="0" dirty="0" smtClean="0"/>
              <a:t>” means </a:t>
            </a:r>
            <a:r>
              <a:rPr lang="en-US" sz="1200" b="0" i="0" dirty="0" smtClean="0"/>
              <a:t>the </a:t>
            </a:r>
          </a:p>
          <a:p>
            <a:r>
              <a:rPr lang="en-US" sz="1200" b="0" i="0" dirty="0" smtClean="0"/>
              <a:t>natural character of an entity, or its disposition.</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7995704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5918058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3175668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Here, the Greek</a:t>
            </a:r>
            <a:r>
              <a:rPr lang="en-US" sz="1200" i="0" baseline="0" dirty="0" smtClean="0"/>
              <a:t> “</a:t>
            </a:r>
            <a:r>
              <a:rPr lang="en-US" sz="1200" i="0" baseline="0" dirty="0" err="1" smtClean="0"/>
              <a:t>endeiknumi</a:t>
            </a:r>
            <a:r>
              <a:rPr lang="en-US" sz="1200" i="0" baseline="0" dirty="0" smtClean="0"/>
              <a:t>” means </a:t>
            </a:r>
            <a:r>
              <a:rPr lang="en-US" sz="1200" b="0" i="0" kern="1200" dirty="0" smtClean="0">
                <a:solidFill>
                  <a:schemeClr val="tx1"/>
                </a:solidFill>
                <a:latin typeface="+mn-lt"/>
                <a:ea typeface="+mn-ea"/>
                <a:cs typeface="+mn-cs"/>
              </a:rPr>
              <a:t>to direct </a:t>
            </a:r>
          </a:p>
          <a:p>
            <a:r>
              <a:rPr lang="en-US" sz="1200" b="0" i="0" kern="1200" dirty="0" smtClean="0">
                <a:solidFill>
                  <a:schemeClr val="tx1"/>
                </a:solidFill>
                <a:latin typeface="+mn-lt"/>
                <a:ea typeface="+mn-ea"/>
                <a:cs typeface="+mn-cs"/>
              </a:rPr>
              <a:t>attention to or cause something to become known, </a:t>
            </a:r>
          </a:p>
          <a:p>
            <a:r>
              <a:rPr lang="en-US" sz="1200" b="0" i="0" kern="1200" dirty="0" smtClean="0">
                <a:solidFill>
                  <a:schemeClr val="tx1"/>
                </a:solidFill>
                <a:latin typeface="+mn-lt"/>
                <a:ea typeface="+mn-ea"/>
                <a:cs typeface="+mn-cs"/>
              </a:rPr>
              <a:t>that is “to show” or “to demonstrate”.</a:t>
            </a:r>
          </a:p>
          <a:p>
            <a:endParaRPr lang="en-US" sz="1200" b="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12546052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In this context, the Greek “</a:t>
            </a:r>
            <a:r>
              <a:rPr lang="en-US" sz="1200" i="0" dirty="0" err="1" smtClean="0"/>
              <a:t>ergon</a:t>
            </a:r>
            <a:r>
              <a:rPr lang="en-US" sz="1200" i="0" dirty="0" smtClean="0"/>
              <a:t>” means </a:t>
            </a:r>
            <a:r>
              <a:rPr lang="en-US" sz="1200" b="0" i="0" dirty="0" smtClean="0"/>
              <a:t>that </a:t>
            </a:r>
          </a:p>
          <a:p>
            <a:r>
              <a:rPr lang="en-US" sz="1200" b="0" i="0" dirty="0" smtClean="0"/>
              <a:t>which displays itself in activity of any kind, that is </a:t>
            </a:r>
          </a:p>
          <a:p>
            <a:r>
              <a:rPr lang="en-US" sz="1200" b="0" i="0" dirty="0" smtClean="0"/>
              <a:t>“a deed”, or “an action”.</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22849669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graptos</a:t>
            </a:r>
            <a:r>
              <a:rPr lang="en-US" sz="1200" i="0" dirty="0" smtClean="0"/>
              <a:t>” pertains to being set down in </a:t>
            </a:r>
          </a:p>
          <a:p>
            <a:r>
              <a:rPr lang="en-US" sz="1200" i="0" dirty="0" smtClean="0"/>
              <a:t>writing, that is “something which is written”.</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507439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kardia</a:t>
            </a:r>
            <a:r>
              <a:rPr lang="en-US" sz="1200" i="0" dirty="0" smtClean="0"/>
              <a:t>” means the heart.</a:t>
            </a:r>
          </a:p>
          <a:p>
            <a:endParaRPr lang="en-US" sz="1200" i="0" dirty="0" smtClean="0"/>
          </a:p>
          <a:p>
            <a:r>
              <a:rPr lang="en-US" sz="1200" i="0" dirty="0" smtClean="0"/>
              <a:t>But in the Bible, and in the secular Greek of that</a:t>
            </a:r>
            <a:r>
              <a:rPr lang="en-US" sz="1200" i="0" baseline="0" dirty="0" smtClean="0"/>
              <a:t> </a:t>
            </a:r>
          </a:p>
          <a:p>
            <a:r>
              <a:rPr lang="en-US" sz="1200" i="0" baseline="0" dirty="0" smtClean="0"/>
              <a:t>period, the “</a:t>
            </a:r>
            <a:r>
              <a:rPr lang="en-US" sz="1200" i="0" baseline="0" dirty="0" err="1" smtClean="0"/>
              <a:t>kardia</a:t>
            </a:r>
            <a:r>
              <a:rPr lang="en-US" sz="1200" i="0" baseline="0" dirty="0" smtClean="0"/>
              <a:t>” was not just the physical organ </a:t>
            </a:r>
          </a:p>
          <a:p>
            <a:r>
              <a:rPr lang="en-US" sz="1200" i="0" baseline="0" dirty="0" smtClean="0"/>
              <a:t>which pumped blood throughout the body.</a:t>
            </a:r>
          </a:p>
          <a:p>
            <a:endParaRPr lang="en-US" sz="1200" i="0" baseline="0" dirty="0" smtClean="0"/>
          </a:p>
          <a:p>
            <a:r>
              <a:rPr lang="en-US" sz="1200" i="0" baseline="0" dirty="0" smtClean="0"/>
              <a:t>Instead, the “</a:t>
            </a:r>
            <a:r>
              <a:rPr lang="en-US" sz="1200" i="0" baseline="0" dirty="0" err="1" smtClean="0"/>
              <a:t>kardia</a:t>
            </a:r>
            <a:r>
              <a:rPr lang="en-US" sz="1200" i="0" baseline="0" dirty="0" smtClean="0"/>
              <a:t>” was primarily the “heart” as </a:t>
            </a:r>
          </a:p>
          <a:p>
            <a:r>
              <a:rPr lang="en-US" sz="1200" i="0" baseline="0" dirty="0" smtClean="0"/>
              <a:t>the seat of physical, spiritual, and mental life. </a:t>
            </a:r>
          </a:p>
          <a:p>
            <a:endParaRPr lang="en-US" sz="1200" i="0" baseline="0" dirty="0" smtClean="0"/>
          </a:p>
          <a:p>
            <a:r>
              <a:rPr lang="en-US" sz="1200" i="0" baseline="0" dirty="0" smtClean="0"/>
              <a:t>In this context, it refers specifically to the human </a:t>
            </a:r>
          </a:p>
          <a:p>
            <a:r>
              <a:rPr lang="en-US" sz="1200" i="0" baseline="0" dirty="0" smtClean="0"/>
              <a:t>will and its decisions. </a:t>
            </a:r>
          </a:p>
          <a:p>
            <a:endParaRPr lang="en-US" sz="1200" i="0" baseline="0" dirty="0" smtClean="0"/>
          </a:p>
          <a:p>
            <a:r>
              <a:rPr lang="en-US" sz="1200" i="0" baseline="0" dirty="0" smtClean="0"/>
              <a:t>Of particular interest here is the fact that the </a:t>
            </a:r>
          </a:p>
          <a:p>
            <a:r>
              <a:rPr lang="en-US" sz="1200" b="1" i="0" baseline="0" dirty="0" smtClean="0"/>
              <a:t>requirements</a:t>
            </a:r>
            <a:r>
              <a:rPr lang="en-US" sz="1200" i="0" baseline="0" dirty="0" smtClean="0"/>
              <a:t> of the law are written on their </a:t>
            </a:r>
          </a:p>
          <a:p>
            <a:r>
              <a:rPr lang="en-US" sz="1200" i="0" baseline="0" dirty="0" smtClean="0"/>
              <a:t>hearts.</a:t>
            </a:r>
          </a:p>
          <a:p>
            <a:endParaRPr lang="en-US" sz="1200" i="0" baseline="0" dirty="0" smtClean="0"/>
          </a:p>
          <a:p>
            <a:pPr rtl="0"/>
            <a:r>
              <a:rPr lang="en-US" sz="1200" i="0" baseline="0" dirty="0" smtClean="0"/>
              <a:t>This isn’t the same thing as the new covenant of </a:t>
            </a:r>
          </a:p>
          <a:p>
            <a:pPr rtl="0"/>
            <a:r>
              <a:rPr lang="en-US" sz="1200" i="0" baseline="0" dirty="0" smtClean="0"/>
              <a:t>Jeremiah 31:31-34, where it says in Jeremiah 31:33, </a:t>
            </a:r>
          </a:p>
          <a:p>
            <a:pPr rtl="0"/>
            <a:r>
              <a:rPr lang="en-US" sz="1200" i="0" baseline="0" dirty="0" smtClean="0"/>
              <a:t>“</a:t>
            </a:r>
            <a:r>
              <a:rPr lang="en-US" sz="1200" baseline="30000" dirty="0" smtClean="0"/>
              <a:t>33</a:t>
            </a:r>
            <a:r>
              <a:rPr lang="en-US" sz="1200" baseline="0" dirty="0" smtClean="0"/>
              <a:t> “’This is the covenant I will make with the house </a:t>
            </a:r>
          </a:p>
          <a:p>
            <a:pPr rtl="0"/>
            <a:r>
              <a:rPr lang="en-US" sz="1200" baseline="0" dirty="0" smtClean="0"/>
              <a:t>of Israel</a:t>
            </a:r>
            <a:r>
              <a:rPr lang="en-US" sz="1200" baseline="30000" dirty="0" smtClean="0"/>
              <a:t> </a:t>
            </a:r>
            <a:r>
              <a:rPr lang="en-US" sz="1200" dirty="0" smtClean="0"/>
              <a:t>after that time,’ declares the Lord. ‘I will put </a:t>
            </a:r>
          </a:p>
          <a:p>
            <a:pPr rtl="0"/>
            <a:r>
              <a:rPr lang="en-US" sz="1200" dirty="0" smtClean="0"/>
              <a:t>my law in their minds and write it on their hearts. I </a:t>
            </a:r>
          </a:p>
          <a:p>
            <a:pPr rtl="0"/>
            <a:r>
              <a:rPr lang="en-US" sz="1200" dirty="0" smtClean="0"/>
              <a:t>will be their God, and they will be my people.’” </a:t>
            </a:r>
          </a:p>
          <a:p>
            <a:pPr rtl="0"/>
            <a:endParaRPr lang="en-US" sz="1200" dirty="0" smtClean="0"/>
          </a:p>
          <a:p>
            <a:pPr rtl="0"/>
            <a:r>
              <a:rPr lang="en-US" sz="1200" dirty="0" smtClean="0"/>
              <a:t>Here</a:t>
            </a:r>
            <a:r>
              <a:rPr lang="en-US" sz="1200" baseline="0" dirty="0" smtClean="0"/>
              <a:t> in Romans 2:15, it is the </a:t>
            </a:r>
            <a:r>
              <a:rPr lang="en-US" sz="1200" b="1" baseline="0" dirty="0" smtClean="0"/>
              <a:t>requirements</a:t>
            </a:r>
            <a:r>
              <a:rPr lang="en-US" sz="1200" baseline="0" dirty="0" smtClean="0"/>
              <a:t> of the </a:t>
            </a:r>
          </a:p>
          <a:p>
            <a:pPr rtl="0"/>
            <a:r>
              <a:rPr lang="en-US" sz="1200" baseline="0" dirty="0" smtClean="0"/>
              <a:t>law which are written on their hearts.</a:t>
            </a:r>
          </a:p>
          <a:p>
            <a:pPr rtl="0"/>
            <a:endParaRPr lang="en-US" sz="1200" baseline="0" dirty="0" smtClean="0"/>
          </a:p>
          <a:p>
            <a:pPr rtl="0"/>
            <a:r>
              <a:rPr lang="en-US" sz="1200" baseline="0" dirty="0" smtClean="0"/>
              <a:t>In Jeremiah 31:33, it is the law </a:t>
            </a:r>
            <a:r>
              <a:rPr lang="en-US" sz="1200" b="1" baseline="0" dirty="0" smtClean="0"/>
              <a:t>itself</a:t>
            </a:r>
            <a:r>
              <a:rPr lang="en-US" sz="1200" baseline="0" dirty="0" smtClean="0"/>
              <a:t> which is </a:t>
            </a:r>
          </a:p>
          <a:p>
            <a:pPr rtl="0"/>
            <a:r>
              <a:rPr lang="en-US" sz="1200" baseline="0" dirty="0" smtClean="0"/>
              <a:t>written on their hearts.</a:t>
            </a:r>
          </a:p>
          <a:p>
            <a:pPr rtl="0"/>
            <a:endParaRPr lang="en-US" sz="1200" baseline="0" dirty="0" smtClean="0"/>
          </a:p>
          <a:p>
            <a:pPr rtl="0"/>
            <a:r>
              <a:rPr lang="en-US" sz="1200" baseline="0" dirty="0" smtClean="0"/>
              <a:t>In Romans 2:15, people understand when </a:t>
            </a:r>
          </a:p>
          <a:p>
            <a:pPr rtl="0"/>
            <a:r>
              <a:rPr lang="en-US" sz="1200" baseline="0" dirty="0" smtClean="0"/>
              <a:t>something which they have done is either right </a:t>
            </a:r>
          </a:p>
          <a:p>
            <a:pPr rtl="0"/>
            <a:r>
              <a:rPr lang="en-US" sz="1200" baseline="0" dirty="0" smtClean="0"/>
              <a:t>or wrong.</a:t>
            </a:r>
          </a:p>
          <a:p>
            <a:pPr rtl="0"/>
            <a:endParaRPr lang="en-US" sz="1200" baseline="0" dirty="0" smtClean="0"/>
          </a:p>
          <a:p>
            <a:pPr rtl="0"/>
            <a:r>
              <a:rPr lang="en-US" sz="1200" baseline="0" dirty="0" smtClean="0"/>
              <a:t>But, in Jeremiah 31:33 the law itself is the </a:t>
            </a:r>
          </a:p>
          <a:p>
            <a:pPr rtl="0"/>
            <a:r>
              <a:rPr lang="en-US" sz="1200" baseline="0" dirty="0" smtClean="0"/>
              <a:t>commanding joy of their hearts; it’s what they </a:t>
            </a:r>
          </a:p>
          <a:p>
            <a:pPr rtl="0"/>
            <a:r>
              <a:rPr lang="en-US" sz="1200" baseline="0" dirty="0" smtClean="0"/>
              <a:t>delight in doing.</a:t>
            </a:r>
            <a:endParaRPr lang="en-US" sz="120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8958717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syneidesis</a:t>
            </a:r>
            <a:r>
              <a:rPr lang="en-US" sz="1200" i="0" dirty="0" smtClean="0"/>
              <a:t>” is </a:t>
            </a:r>
            <a:r>
              <a:rPr lang="en-US" sz="1200" b="0" i="0" dirty="0" smtClean="0"/>
              <a:t>the inward faculty of </a:t>
            </a:r>
          </a:p>
          <a:p>
            <a:r>
              <a:rPr lang="en-US" sz="1200" b="0" i="0" dirty="0" smtClean="0"/>
              <a:t>distinguishing right and wrong, that is “the moral </a:t>
            </a:r>
          </a:p>
          <a:p>
            <a:r>
              <a:rPr lang="en-US" sz="1200" b="0" i="0" dirty="0" smtClean="0"/>
              <a:t>consciousness” or “the conscience”.</a:t>
            </a:r>
          </a:p>
          <a:p>
            <a:endParaRPr lang="en-US" sz="1200" b="0" i="0" dirty="0" smtClean="0"/>
          </a:p>
          <a:p>
            <a:r>
              <a:rPr lang="en-US" sz="1200" b="1" i="0" dirty="0" err="1" smtClean="0"/>
              <a:t>ILLUS</a:t>
            </a:r>
            <a:r>
              <a:rPr lang="en-US" sz="1200" b="1" i="0" dirty="0" smtClean="0"/>
              <a:t>:</a:t>
            </a:r>
            <a:r>
              <a:rPr lang="en-US" sz="1200" b="0" i="0" dirty="0" smtClean="0"/>
              <a:t> </a:t>
            </a:r>
            <a:r>
              <a:rPr lang="en-US" dirty="0" smtClean="0"/>
              <a:t>Throughout his administration, Abraham </a:t>
            </a:r>
          </a:p>
          <a:p>
            <a:r>
              <a:rPr lang="en-US" dirty="0" smtClean="0"/>
              <a:t>Lincoln was a president under fire, especially </a:t>
            </a:r>
          </a:p>
          <a:p>
            <a:r>
              <a:rPr lang="en-US" dirty="0" smtClean="0"/>
              <a:t>during the scarring years of the Civil War. </a:t>
            </a:r>
          </a:p>
          <a:p>
            <a:endParaRPr lang="en-US" dirty="0" smtClean="0"/>
          </a:p>
          <a:p>
            <a:r>
              <a:rPr lang="en-US" dirty="0" smtClean="0"/>
              <a:t>And though he knew he would make errors of </a:t>
            </a:r>
          </a:p>
          <a:p>
            <a:r>
              <a:rPr lang="en-US" dirty="0" smtClean="0"/>
              <a:t>office, he resolved never to compromise his integrity. </a:t>
            </a:r>
          </a:p>
          <a:p>
            <a:endParaRPr lang="en-US" dirty="0" smtClean="0"/>
          </a:p>
          <a:p>
            <a:r>
              <a:rPr lang="en-US" dirty="0" smtClean="0"/>
              <a:t>So strong was this resolve that he once said, "I </a:t>
            </a:r>
          </a:p>
          <a:p>
            <a:r>
              <a:rPr lang="en-US" dirty="0" smtClean="0"/>
              <a:t>desire so to conduct the affairs of this </a:t>
            </a:r>
          </a:p>
          <a:p>
            <a:r>
              <a:rPr lang="en-US" dirty="0" smtClean="0"/>
              <a:t>administration that if at the end, when I come to </a:t>
            </a:r>
          </a:p>
          <a:p>
            <a:r>
              <a:rPr lang="en-US" dirty="0" smtClean="0"/>
              <a:t>lay down the reins of power, I have lost every </a:t>
            </a:r>
          </a:p>
          <a:p>
            <a:r>
              <a:rPr lang="en-US" dirty="0" smtClean="0"/>
              <a:t>other friend on earth, I shall at least have one </a:t>
            </a:r>
          </a:p>
          <a:p>
            <a:r>
              <a:rPr lang="en-US" dirty="0" smtClean="0"/>
              <a:t>friend left, and that friend shall be down inside </a:t>
            </a:r>
          </a:p>
          <a:p>
            <a:r>
              <a:rPr lang="en-US" dirty="0" smtClean="0"/>
              <a:t>of me."  </a:t>
            </a:r>
          </a:p>
          <a:p>
            <a:endParaRPr lang="en-US" i="0" dirty="0" smtClean="0"/>
          </a:p>
          <a:p>
            <a:r>
              <a:rPr lang="en-US" i="0" dirty="0" smtClean="0"/>
              <a:t>[</a:t>
            </a:r>
            <a:r>
              <a:rPr lang="en-US" i="1" dirty="0" smtClean="0"/>
              <a:t>Today In The Word</a:t>
            </a:r>
            <a:r>
              <a:rPr lang="en-US" dirty="0" smtClean="0"/>
              <a:t>, August, 1989, p. 21]. </a:t>
            </a:r>
          </a:p>
          <a:p>
            <a:endParaRPr lang="en-US" sz="1200" b="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15711035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summartureo</a:t>
            </a:r>
            <a:r>
              <a:rPr lang="en-US" sz="1200" i="0" dirty="0" smtClean="0"/>
              <a:t>” means </a:t>
            </a:r>
            <a:r>
              <a:rPr lang="en-US" sz="1200" b="0" i="0" dirty="0" smtClean="0"/>
              <a:t>to provide </a:t>
            </a:r>
          </a:p>
          <a:p>
            <a:r>
              <a:rPr lang="en-US" sz="1200" b="0" i="0" dirty="0" smtClean="0"/>
              <a:t>supporting evidence by testifying, that is “to </a:t>
            </a:r>
          </a:p>
          <a:p>
            <a:r>
              <a:rPr lang="en-US" sz="1200" b="0" i="0" dirty="0" smtClean="0"/>
              <a:t>confirm” or “to support by testimony”.</a:t>
            </a:r>
          </a:p>
          <a:p>
            <a:endParaRPr lang="en-US" sz="1200" b="0" i="0" dirty="0" smtClean="0"/>
          </a:p>
          <a:p>
            <a:r>
              <a:rPr lang="en-US" sz="1200" b="1" i="0" dirty="0" err="1" smtClean="0"/>
              <a:t>ILLUS</a:t>
            </a:r>
            <a:r>
              <a:rPr lang="en-US" sz="1200" b="1" i="0" dirty="0" smtClean="0"/>
              <a:t>:</a:t>
            </a:r>
            <a:r>
              <a:rPr lang="en-US" sz="1200" b="0" i="0" dirty="0" smtClean="0"/>
              <a:t> </a:t>
            </a:r>
            <a:r>
              <a:rPr lang="en-US" dirty="0" smtClean="0"/>
              <a:t>Robert Robinson, author of the hymn </a:t>
            </a:r>
          </a:p>
          <a:p>
            <a:r>
              <a:rPr lang="en-US" dirty="0" smtClean="0"/>
              <a:t>“Come, Thou Fount of Every Blessing,” lost the </a:t>
            </a:r>
          </a:p>
          <a:p>
            <a:r>
              <a:rPr lang="en-US" dirty="0" smtClean="0"/>
              <a:t>happy communion with the Savior he had once </a:t>
            </a:r>
          </a:p>
          <a:p>
            <a:r>
              <a:rPr lang="en-US" dirty="0" smtClean="0"/>
              <a:t>enjoyed, and in his declining years he wandered </a:t>
            </a:r>
          </a:p>
          <a:p>
            <a:r>
              <a:rPr lang="en-US" dirty="0" smtClean="0"/>
              <a:t>into the by-ways of sin. </a:t>
            </a:r>
          </a:p>
          <a:p>
            <a:endParaRPr lang="en-US" dirty="0" smtClean="0"/>
          </a:p>
          <a:p>
            <a:r>
              <a:rPr lang="en-US" dirty="0" smtClean="0"/>
              <a:t>As a result, he became deeply troubled in spirit. </a:t>
            </a:r>
          </a:p>
          <a:p>
            <a:r>
              <a:rPr lang="en-US" dirty="0" smtClean="0"/>
              <a:t>Hoping to relieve his mind, he decided to travel.</a:t>
            </a:r>
          </a:p>
          <a:p>
            <a:endParaRPr lang="en-US" dirty="0" smtClean="0"/>
          </a:p>
          <a:p>
            <a:r>
              <a:rPr lang="en-US" dirty="0" smtClean="0"/>
              <a:t>In the course of his journeys, he became acquainted </a:t>
            </a:r>
          </a:p>
          <a:p>
            <a:r>
              <a:rPr lang="en-US" dirty="0" smtClean="0"/>
              <a:t>with a young woman on spiritual matters, and so </a:t>
            </a:r>
          </a:p>
          <a:p>
            <a:r>
              <a:rPr lang="en-US" dirty="0" smtClean="0"/>
              <a:t>she asked him what he thought of a hymn she had </a:t>
            </a:r>
          </a:p>
          <a:p>
            <a:r>
              <a:rPr lang="en-US" dirty="0" smtClean="0"/>
              <a:t>just been reading. To his astonishment he found it </a:t>
            </a:r>
          </a:p>
          <a:p>
            <a:r>
              <a:rPr lang="en-US" dirty="0" smtClean="0"/>
              <a:t>to be none other than his own composition. He </a:t>
            </a:r>
          </a:p>
          <a:p>
            <a:r>
              <a:rPr lang="en-US" dirty="0" smtClean="0"/>
              <a:t>tried to evade her question, but she continued to </a:t>
            </a:r>
          </a:p>
          <a:p>
            <a:r>
              <a:rPr lang="en-US" dirty="0" smtClean="0"/>
              <a:t>press him for a response.</a:t>
            </a:r>
          </a:p>
          <a:p>
            <a:endParaRPr lang="en-US" dirty="0" smtClean="0"/>
          </a:p>
          <a:p>
            <a:r>
              <a:rPr lang="en-US" dirty="0" smtClean="0"/>
              <a:t>Suddenly he began to weep. With tears streaming </a:t>
            </a:r>
          </a:p>
          <a:p>
            <a:r>
              <a:rPr lang="en-US" dirty="0" smtClean="0"/>
              <a:t>down his cheeks, he said, “I am the man who wrote </a:t>
            </a:r>
          </a:p>
          <a:p>
            <a:r>
              <a:rPr lang="en-US" dirty="0" smtClean="0"/>
              <a:t>that hymn many years ago. I’d give anything to </a:t>
            </a:r>
          </a:p>
          <a:p>
            <a:r>
              <a:rPr lang="en-US" dirty="0" smtClean="0"/>
              <a:t>experience again the joy I knew then.” </a:t>
            </a:r>
          </a:p>
          <a:p>
            <a:endParaRPr lang="en-US" dirty="0" smtClean="0"/>
          </a:p>
          <a:p>
            <a:r>
              <a:rPr lang="en-US" dirty="0" smtClean="0"/>
              <a:t>Although greatly surprised, she reassured him that </a:t>
            </a:r>
          </a:p>
          <a:p>
            <a:r>
              <a:rPr lang="en-US" dirty="0" smtClean="0"/>
              <a:t>the “streams of mercy” mentioned in his song still </a:t>
            </a:r>
          </a:p>
          <a:p>
            <a:r>
              <a:rPr lang="en-US" dirty="0" smtClean="0"/>
              <a:t>flowed. Mr. Robinson was deeply touched. Turning </a:t>
            </a:r>
          </a:p>
          <a:p>
            <a:r>
              <a:rPr lang="en-US" dirty="0" smtClean="0"/>
              <a:t>his “wandering heart” to the Lord, he was restored </a:t>
            </a:r>
          </a:p>
          <a:p>
            <a:r>
              <a:rPr lang="en-US" dirty="0" smtClean="0"/>
              <a:t>to full fellowship.</a:t>
            </a:r>
          </a:p>
          <a:p>
            <a:endParaRPr lang="en-US" sz="1200" b="1" i="0" dirty="0" smtClean="0"/>
          </a:p>
          <a:p>
            <a:r>
              <a:rPr lang="en-US" sz="1200" b="0" i="0" dirty="0" smtClean="0"/>
              <a:t>[7700, #377].</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276586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70999287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There are two Greek words at this point in Romans </a:t>
            </a:r>
          </a:p>
          <a:p>
            <a:r>
              <a:rPr lang="en-US" sz="1200" i="0" dirty="0" smtClean="0"/>
              <a:t>2:15, “</a:t>
            </a:r>
            <a:r>
              <a:rPr lang="en-US" sz="1200" i="0" dirty="0" err="1" smtClean="0"/>
              <a:t>metaxu</a:t>
            </a:r>
            <a:r>
              <a:rPr lang="en-US" sz="1200" i="0" dirty="0" smtClean="0"/>
              <a:t>” and “</a:t>
            </a:r>
            <a:r>
              <a:rPr lang="en-US" sz="1200" i="0" dirty="0" err="1" smtClean="0"/>
              <a:t>allelon</a:t>
            </a:r>
            <a:r>
              <a:rPr lang="en-US" sz="1200" i="0" dirty="0" smtClean="0"/>
              <a:t>”, which the New </a:t>
            </a:r>
          </a:p>
          <a:p>
            <a:r>
              <a:rPr lang="en-US" sz="1200" i="0" dirty="0" smtClean="0"/>
              <a:t>International Version does not translate.</a:t>
            </a:r>
          </a:p>
          <a:p>
            <a:endParaRPr lang="en-US" sz="1200" i="0" dirty="0" smtClean="0"/>
          </a:p>
          <a:p>
            <a:r>
              <a:rPr lang="en-US" sz="1200" i="0" dirty="0" smtClean="0"/>
              <a:t>They mean “one after another” and indicate that </a:t>
            </a:r>
          </a:p>
          <a:p>
            <a:r>
              <a:rPr lang="en-US" sz="1200" i="0" dirty="0" smtClean="0"/>
              <a:t>people’s thoughts come right on the heels of </a:t>
            </a:r>
          </a:p>
          <a:p>
            <a:r>
              <a:rPr lang="en-US" sz="1200" i="0" dirty="0" smtClean="0"/>
              <a:t>other thoughts: Some of those thoughts of</a:t>
            </a:r>
            <a:r>
              <a:rPr lang="en-US" sz="1200" i="0" baseline="0" dirty="0" smtClean="0"/>
              <a:t> their </a:t>
            </a:r>
          </a:p>
          <a:p>
            <a:r>
              <a:rPr lang="en-US" sz="1200" i="0" baseline="0" dirty="0" smtClean="0"/>
              <a:t>consciences testify that what they have done is </a:t>
            </a:r>
          </a:p>
          <a:p>
            <a:r>
              <a:rPr lang="en-US" sz="1200" i="0" baseline="0" dirty="0" smtClean="0"/>
              <a:t>wrong, while other thoughts sometimes testify that</a:t>
            </a:r>
          </a:p>
          <a:p>
            <a:r>
              <a:rPr lang="en-US" sz="1200" i="0" baseline="0" dirty="0" smtClean="0"/>
              <a:t>what they have done is right.</a:t>
            </a:r>
            <a:r>
              <a:rPr lang="en-US" sz="1200" i="0" dirty="0" smtClean="0"/>
              <a:t>  </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40449816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logismos</a:t>
            </a:r>
            <a:r>
              <a:rPr lang="en-US" sz="1200" i="0" dirty="0" smtClean="0"/>
              <a:t>” is </a:t>
            </a:r>
            <a:r>
              <a:rPr lang="en-US" sz="1200" b="0" i="0" kern="1200" dirty="0" smtClean="0">
                <a:solidFill>
                  <a:schemeClr val="tx1"/>
                </a:solidFill>
                <a:latin typeface="+mn-lt"/>
                <a:ea typeface="+mn-ea"/>
                <a:cs typeface="+mn-cs"/>
              </a:rPr>
              <a:t>the product of a cognitive </a:t>
            </a:r>
          </a:p>
          <a:p>
            <a:r>
              <a:rPr lang="en-US" sz="1200" b="0" i="0" kern="1200" dirty="0" smtClean="0">
                <a:solidFill>
                  <a:schemeClr val="tx1"/>
                </a:solidFill>
                <a:latin typeface="+mn-lt"/>
                <a:ea typeface="+mn-ea"/>
                <a:cs typeface="+mn-cs"/>
              </a:rPr>
              <a:t>process, that is “a calculation”, “some reasoning”, </a:t>
            </a:r>
          </a:p>
          <a:p>
            <a:r>
              <a:rPr lang="en-US" sz="1200" b="0" i="0" kern="1200" dirty="0" smtClean="0">
                <a:solidFill>
                  <a:schemeClr val="tx1"/>
                </a:solidFill>
                <a:latin typeface="+mn-lt"/>
                <a:ea typeface="+mn-ea"/>
                <a:cs typeface="+mn-cs"/>
              </a:rPr>
              <a:t>“some reflection”, or “a thought”.</a:t>
            </a:r>
          </a:p>
          <a:p>
            <a:endParaRPr lang="en-US" sz="1200" b="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2766953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New International Version inserts the English </a:t>
            </a:r>
          </a:p>
          <a:p>
            <a:r>
              <a:rPr lang="en-US" sz="1200" i="0" dirty="0" smtClean="0"/>
              <a:t>word “now” at two locations here, in order to make </a:t>
            </a:r>
          </a:p>
          <a:p>
            <a:r>
              <a:rPr lang="en-US" sz="1200" i="0" dirty="0" smtClean="0"/>
              <a:t>the verse read more smoothly in English.</a:t>
            </a:r>
          </a:p>
          <a:p>
            <a:endParaRPr lang="en-US" sz="1200" i="0" dirty="0" smtClean="0"/>
          </a:p>
          <a:p>
            <a:r>
              <a:rPr lang="en-US" sz="1200" i="0" dirty="0" smtClean="0"/>
              <a:t>There are no</a:t>
            </a:r>
            <a:r>
              <a:rPr lang="en-US" sz="1200" i="0" baseline="0" dirty="0" smtClean="0"/>
              <a:t> Greek words corresponding to these </a:t>
            </a:r>
          </a:p>
          <a:p>
            <a:r>
              <a:rPr lang="en-US" sz="1200" i="0" baseline="0" dirty="0" smtClean="0"/>
              <a:t>“</a:t>
            </a:r>
            <a:r>
              <a:rPr lang="en-US" sz="1200" i="0" baseline="0" dirty="0" err="1" smtClean="0"/>
              <a:t>now”s</a:t>
            </a:r>
            <a:r>
              <a:rPr lang="en-US" sz="1200" i="0" baseline="0" dirty="0" smtClean="0"/>
              <a:t> in the original.</a:t>
            </a:r>
          </a:p>
          <a:p>
            <a:endParaRPr lang="en-US" sz="1200" i="0" baseline="0" dirty="0" smtClean="0"/>
          </a:p>
          <a:p>
            <a:r>
              <a:rPr lang="en-US" sz="1200" i="0" baseline="0" dirty="0" smtClean="0"/>
              <a:t>Thus, the verse does not express the same </a:t>
            </a:r>
          </a:p>
          <a:p>
            <a:r>
              <a:rPr lang="en-US" sz="1200" i="0" baseline="0" dirty="0" smtClean="0"/>
              <a:t>immediacy in the Greek as it does here in the </a:t>
            </a:r>
          </a:p>
          <a:p>
            <a:r>
              <a:rPr lang="en-US" sz="1200" i="0" baseline="0" dirty="0" smtClean="0"/>
              <a:t>New International Version; it is more of a </a:t>
            </a:r>
          </a:p>
          <a:p>
            <a:r>
              <a:rPr lang="en-US" sz="1200" i="0" baseline="0" dirty="0" smtClean="0"/>
              <a:t>timeless nature in the Greek.</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19518925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As used here, the Greek “</a:t>
            </a:r>
            <a:r>
              <a:rPr lang="en-US" sz="1200" i="0" dirty="0" err="1" smtClean="0"/>
              <a:t>kateyoreo</a:t>
            </a:r>
            <a:r>
              <a:rPr lang="en-US" sz="1200" i="0" dirty="0" smtClean="0"/>
              <a:t>” means to </a:t>
            </a:r>
          </a:p>
          <a:p>
            <a:r>
              <a:rPr lang="en-US" sz="1200" i="0" dirty="0" smtClean="0"/>
              <a:t>accuse or reproach, without necessarily having any </a:t>
            </a:r>
          </a:p>
          <a:p>
            <a:r>
              <a:rPr lang="en-US" sz="1200" i="0" dirty="0" smtClean="0"/>
              <a:t>legal connotation.</a:t>
            </a:r>
          </a:p>
          <a:p>
            <a:endParaRPr lang="en-US" sz="1200" i="0" dirty="0" smtClean="0"/>
          </a:p>
          <a:p>
            <a:r>
              <a:rPr lang="en-US" sz="1200" i="0" dirty="0" smtClean="0"/>
              <a:t>Everywhere else in the New Testament, however,</a:t>
            </a:r>
            <a:r>
              <a:rPr lang="en-US" sz="1200" i="0" baseline="0" dirty="0" smtClean="0"/>
              <a:t> </a:t>
            </a:r>
          </a:p>
          <a:p>
            <a:r>
              <a:rPr lang="en-US" sz="1200" i="0" baseline="0" dirty="0" smtClean="0"/>
              <a:t>“</a:t>
            </a:r>
            <a:r>
              <a:rPr lang="en-US" sz="1200" i="0" baseline="0" dirty="0" err="1" smtClean="0"/>
              <a:t>kateyoreo</a:t>
            </a:r>
            <a:r>
              <a:rPr lang="en-US" sz="1200" i="0" baseline="0" dirty="0" smtClean="0"/>
              <a:t>” means to bring charges in court.</a:t>
            </a:r>
          </a:p>
          <a:p>
            <a:endParaRPr lang="en-US" sz="1200" i="0" baseline="0" dirty="0" smtClean="0"/>
          </a:p>
          <a:p>
            <a:r>
              <a:rPr lang="en-US" sz="1200" i="0" baseline="0" dirty="0" smtClean="0"/>
              <a:t>So, here we might think of the conscience as the </a:t>
            </a:r>
          </a:p>
          <a:p>
            <a:r>
              <a:rPr lang="en-US" sz="1200" i="0" baseline="0" dirty="0" smtClean="0"/>
              <a:t>prosecuting attorney and the mind as the judge. </a:t>
            </a:r>
          </a:p>
          <a:p>
            <a:r>
              <a:rPr lang="en-US" sz="1200" i="0" baseline="0" dirty="0" smtClean="0"/>
              <a:t>The conscience accuses us and we judge that we </a:t>
            </a:r>
          </a:p>
          <a:p>
            <a:r>
              <a:rPr lang="en-US" sz="1200" i="0" baseline="0" dirty="0" smtClean="0"/>
              <a:t>are guilty of doing something wrong.</a:t>
            </a:r>
          </a:p>
          <a:p>
            <a:endParaRPr lang="en-US" sz="120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baseline="0" dirty="0" err="1" smtClean="0"/>
              <a:t>ILLUS</a:t>
            </a:r>
            <a:r>
              <a:rPr lang="en-US" sz="1200" b="1" i="0" baseline="0" dirty="0" smtClean="0"/>
              <a:t>:</a:t>
            </a:r>
            <a:r>
              <a:rPr lang="en-US" sz="1200" i="0" baseline="0" dirty="0" smtClean="0"/>
              <a:t> </a:t>
            </a:r>
            <a:r>
              <a:rPr lang="en-US" dirty="0" smtClean="0"/>
              <a:t>One of the stories told by that beloved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Texas pastor, the late Dr. George W. </a:t>
            </a:r>
            <a:r>
              <a:rPr lang="en-US" dirty="0" err="1" smtClean="0"/>
              <a:t>Truett</a:t>
            </a:r>
            <a:r>
              <a:rPr lang="en-US" dirty="0" smtClean="0"/>
              <a:t>, was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of a young lady brought before the church for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discipline because of a violation of the church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covenant.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was suggested that she be dropped from the roll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the church. As the debate developed the pastor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said, “Let us also call the church treasurer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have him read the record of the giving of every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member, and let us vote to drop everyone who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has violated God’s law against covetousness.”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That bombshell cleared the air of accusers, as did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reminder of Jesus in John 8:7: “He that is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without sin among you, let him first cast a stone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her”.</a:t>
            </a:r>
          </a:p>
          <a:p>
            <a:endParaRPr lang="en-US" sz="1200" i="0" baseline="0" dirty="0" smtClean="0"/>
          </a:p>
          <a:p>
            <a:r>
              <a:rPr lang="en-US" sz="1200" i="0" baseline="0" dirty="0" smtClean="0"/>
              <a:t>[7700, #2841].</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6325897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apologeomai</a:t>
            </a:r>
            <a:r>
              <a:rPr lang="en-US" sz="1200" i="0" dirty="0" smtClean="0"/>
              <a:t>” means </a:t>
            </a:r>
            <a:r>
              <a:rPr lang="en-US" sz="1200" b="0" i="0" dirty="0" smtClean="0"/>
              <a:t>to speak in one’s </a:t>
            </a:r>
          </a:p>
          <a:p>
            <a:r>
              <a:rPr lang="en-US" sz="1200" b="0" i="0" dirty="0" smtClean="0"/>
              <a:t>own defense against charges presumed to be false, </a:t>
            </a:r>
          </a:p>
          <a:p>
            <a:r>
              <a:rPr lang="en-US" sz="1200" b="0" i="0" dirty="0" smtClean="0"/>
              <a:t>that is “to defend oneself”.</a:t>
            </a:r>
          </a:p>
          <a:p>
            <a:endParaRPr lang="en-US" sz="1200" b="0" i="0" dirty="0" smtClean="0"/>
          </a:p>
          <a:p>
            <a:r>
              <a:rPr lang="en-US" sz="1200" b="0" i="0" dirty="0" smtClean="0"/>
              <a:t>Here, the conscience is acting more as the defense </a:t>
            </a:r>
          </a:p>
          <a:p>
            <a:r>
              <a:rPr lang="en-US" sz="1200" b="0" i="0" dirty="0" smtClean="0"/>
              <a:t>attorney rather than as the prosecuting attorney.</a:t>
            </a:r>
          </a:p>
          <a:p>
            <a:endParaRPr lang="en-US" sz="1200" b="0" i="0" dirty="0" smtClean="0"/>
          </a:p>
          <a:p>
            <a:r>
              <a:rPr lang="en-US" sz="1200" b="1" i="0" dirty="0" err="1" smtClean="0"/>
              <a:t>ILLUS</a:t>
            </a:r>
            <a:r>
              <a:rPr lang="en-US" sz="1200" b="1" i="0" dirty="0" smtClean="0"/>
              <a:t>:</a:t>
            </a:r>
            <a:r>
              <a:rPr lang="en-US" sz="1200" b="0" i="0" dirty="0" smtClean="0"/>
              <a:t> </a:t>
            </a:r>
            <a:r>
              <a:rPr lang="en-US" dirty="0" smtClean="0"/>
              <a:t>An interesting thing happened one day in </a:t>
            </a:r>
          </a:p>
          <a:p>
            <a:r>
              <a:rPr lang="en-US" dirty="0" smtClean="0"/>
              <a:t>a church where the great American businessman </a:t>
            </a:r>
          </a:p>
          <a:p>
            <a:r>
              <a:rPr lang="en-US" dirty="0" smtClean="0"/>
              <a:t>Samuel Colgate was a member. </a:t>
            </a:r>
          </a:p>
          <a:p>
            <a:endParaRPr lang="en-US" dirty="0" smtClean="0"/>
          </a:p>
          <a:p>
            <a:r>
              <a:rPr lang="en-US" dirty="0" smtClean="0"/>
              <a:t>During an evangelistic campaign a prostitute came </a:t>
            </a:r>
          </a:p>
          <a:p>
            <a:r>
              <a:rPr lang="en-US" dirty="0" smtClean="0"/>
              <a:t>forward and confessed her sins. She was broken-</a:t>
            </a:r>
          </a:p>
          <a:p>
            <a:r>
              <a:rPr lang="en-US" dirty="0" smtClean="0"/>
              <a:t>hearted and wept openly. she asked God to save </a:t>
            </a:r>
          </a:p>
          <a:p>
            <a:r>
              <a:rPr lang="en-US" dirty="0" smtClean="0"/>
              <a:t>her soul and expressed a desire to join the church. </a:t>
            </a:r>
          </a:p>
          <a:p>
            <a:r>
              <a:rPr lang="en-US" dirty="0" smtClean="0"/>
              <a:t>“I’ll gladly sit in some back corner,” she said. </a:t>
            </a:r>
          </a:p>
          <a:p>
            <a:endParaRPr lang="en-US" dirty="0" smtClean="0"/>
          </a:p>
          <a:p>
            <a:r>
              <a:rPr lang="en-US" dirty="0" smtClean="0"/>
              <a:t>The preacher hesitated to call for a motion to accept </a:t>
            </a:r>
          </a:p>
          <a:p>
            <a:r>
              <a:rPr lang="en-US" dirty="0" smtClean="0"/>
              <a:t>her into membership, and for a few moments the </a:t>
            </a:r>
          </a:p>
          <a:p>
            <a:r>
              <a:rPr lang="en-US" dirty="0" smtClean="0"/>
              <a:t>silence was oppressive. Finally, a member stood up </a:t>
            </a:r>
          </a:p>
          <a:p>
            <a:r>
              <a:rPr lang="en-US" dirty="0" smtClean="0"/>
              <a:t>and suggested that action on her request be </a:t>
            </a:r>
          </a:p>
          <a:p>
            <a:r>
              <a:rPr lang="en-US" dirty="0" smtClean="0"/>
              <a:t>postponed. </a:t>
            </a:r>
          </a:p>
          <a:p>
            <a:endParaRPr lang="en-US" dirty="0" smtClean="0"/>
          </a:p>
          <a:p>
            <a:r>
              <a:rPr lang="en-US" dirty="0" smtClean="0"/>
              <a:t>At that point Mr. Colgate arose and said with an </a:t>
            </a:r>
          </a:p>
          <a:p>
            <a:r>
              <a:rPr lang="en-US" dirty="0" smtClean="0"/>
              <a:t>undertone of sarcasm, “I guess we blundered when </a:t>
            </a:r>
          </a:p>
          <a:p>
            <a:r>
              <a:rPr lang="en-US" dirty="0" smtClean="0"/>
              <a:t>we prayed that the Lord would save sinners. We </a:t>
            </a:r>
          </a:p>
          <a:p>
            <a:r>
              <a:rPr lang="en-US" dirty="0" smtClean="0"/>
              <a:t>forgot to specify </a:t>
            </a:r>
            <a:r>
              <a:rPr lang="en-US" b="1" dirty="0" smtClean="0"/>
              <a:t>what kind. </a:t>
            </a:r>
            <a:r>
              <a:rPr lang="en-US" dirty="0" smtClean="0"/>
              <a:t>We’d better ask Him to </a:t>
            </a:r>
          </a:p>
          <a:p>
            <a:r>
              <a:rPr lang="en-US" dirty="0" smtClean="0"/>
              <a:t>forgive us for this oversight. </a:t>
            </a:r>
          </a:p>
          <a:p>
            <a:endParaRPr lang="en-US" dirty="0" smtClean="0"/>
          </a:p>
          <a:p>
            <a:r>
              <a:rPr lang="en-US" dirty="0" smtClean="0"/>
              <a:t>“The Holy Spirit has touched this woman and </a:t>
            </a:r>
          </a:p>
          <a:p>
            <a:r>
              <a:rPr lang="en-US" dirty="0" smtClean="0"/>
              <a:t>made her truly repentant, but apparently the Lord </a:t>
            </a:r>
          </a:p>
          <a:p>
            <a:r>
              <a:rPr lang="en-US" dirty="0" smtClean="0"/>
              <a:t>doesn’t understand she isn’t the type we want Him </a:t>
            </a:r>
          </a:p>
          <a:p>
            <a:r>
              <a:rPr lang="en-US" dirty="0" smtClean="0"/>
              <a:t>to rescue.” </a:t>
            </a:r>
          </a:p>
          <a:p>
            <a:endParaRPr lang="en-US" dirty="0" smtClean="0"/>
          </a:p>
          <a:p>
            <a:r>
              <a:rPr lang="en-US" dirty="0" smtClean="0"/>
              <a:t>Many in the audience blushed with shame. They </a:t>
            </a:r>
          </a:p>
          <a:p>
            <a:r>
              <a:rPr lang="en-US" dirty="0" smtClean="0"/>
              <a:t>had been guilty of judging like the Pharisee in the </a:t>
            </a:r>
          </a:p>
          <a:p>
            <a:r>
              <a:rPr lang="en-US" dirty="0" smtClean="0"/>
              <a:t>temple in Luke 18:11 who exclaimed self-</a:t>
            </a:r>
          </a:p>
          <a:p>
            <a:r>
              <a:rPr lang="en-US" dirty="0" smtClean="0"/>
              <a:t>righteously, “God, I thank You that I am not as </a:t>
            </a:r>
          </a:p>
          <a:p>
            <a:r>
              <a:rPr lang="en-US" dirty="0" smtClean="0"/>
              <a:t>other men are, (extortionists), unjust, adulterers”. </a:t>
            </a:r>
          </a:p>
          <a:p>
            <a:endParaRPr lang="en-US" dirty="0" smtClean="0"/>
          </a:p>
          <a:p>
            <a:r>
              <a:rPr lang="en-US" dirty="0" smtClean="0"/>
              <a:t>Another motion was made and the woman was </a:t>
            </a:r>
          </a:p>
          <a:p>
            <a:r>
              <a:rPr lang="en-US" dirty="0" smtClean="0"/>
              <a:t>unanimously received into the fellowship. </a:t>
            </a:r>
          </a:p>
          <a:p>
            <a:endParaRPr lang="en-US" dirty="0" smtClean="0"/>
          </a:p>
          <a:p>
            <a:r>
              <a:rPr lang="en-US" dirty="0" smtClean="0"/>
              <a:t>[</a:t>
            </a:r>
            <a:r>
              <a:rPr lang="en-US" i="1" dirty="0" smtClean="0"/>
              <a:t>Our Daily Bread, September 14</a:t>
            </a:r>
            <a:r>
              <a:rPr lang="en-US" i="0" dirty="0" smtClean="0"/>
              <a:t>].</a:t>
            </a:r>
            <a:endParaRPr lang="en-US" i="1" dirty="0" smtClean="0"/>
          </a:p>
          <a:p>
            <a:endParaRPr lang="en-US" sz="1200" b="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35711573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6553080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0408627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These are some additional words the New </a:t>
            </a:r>
          </a:p>
          <a:p>
            <a:r>
              <a:rPr lang="en-US" sz="1200" i="0" dirty="0" smtClean="0"/>
              <a:t>International Version adds</a:t>
            </a:r>
            <a:r>
              <a:rPr lang="en-US" sz="1200" i="0" baseline="0" dirty="0" smtClean="0"/>
              <a:t> to make the English read </a:t>
            </a:r>
          </a:p>
          <a:p>
            <a:r>
              <a:rPr lang="en-US" sz="1200" i="0" baseline="0" dirty="0" smtClean="0"/>
              <a:t>more smoothly.</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1214685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hemera</a:t>
            </a:r>
            <a:r>
              <a:rPr lang="en-US" sz="1200" i="0" dirty="0" smtClean="0"/>
              <a:t>” literally means “day”.</a:t>
            </a:r>
          </a:p>
          <a:p>
            <a:endParaRPr lang="en-US" sz="1200" i="0" dirty="0" smtClean="0"/>
          </a:p>
          <a:p>
            <a:r>
              <a:rPr lang="en-US" sz="1200" i="0" dirty="0" smtClean="0"/>
              <a:t>But this is the eschatological Day of the Lord and </a:t>
            </a:r>
          </a:p>
          <a:p>
            <a:r>
              <a:rPr lang="en-US" sz="1200" i="0" dirty="0" smtClean="0"/>
              <a:t>may extend for a period longer than just a single </a:t>
            </a:r>
          </a:p>
          <a:p>
            <a:r>
              <a:rPr lang="en-US" sz="1200" i="0" dirty="0" smtClean="0"/>
              <a:t>terrestrial day.</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39515074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English word “will” is</a:t>
            </a:r>
            <a:r>
              <a:rPr lang="en-US" sz="1200" i="0" baseline="0" dirty="0" smtClean="0"/>
              <a:t> inserted by the New </a:t>
            </a:r>
          </a:p>
          <a:p>
            <a:r>
              <a:rPr lang="en-US" sz="1200" i="0" baseline="0" dirty="0" smtClean="0"/>
              <a:t>International Version to stress the </a:t>
            </a:r>
            <a:r>
              <a:rPr lang="en-US" sz="1200" i="0" baseline="0" dirty="0" err="1" smtClean="0"/>
              <a:t>futureness</a:t>
            </a:r>
            <a:r>
              <a:rPr lang="en-US" sz="1200" i="0" baseline="0" dirty="0" smtClean="0"/>
              <a:t> of the </a:t>
            </a:r>
          </a:p>
          <a:p>
            <a:r>
              <a:rPr lang="en-US" sz="1200" i="0" baseline="0" dirty="0" smtClean="0"/>
              <a:t>coming judgment.</a:t>
            </a:r>
            <a:endParaRPr lang="en-US" sz="1200" i="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512095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five verses are among the most difficult in the </a:t>
            </a:r>
          </a:p>
          <a:p>
            <a:r>
              <a:rPr lang="en-US" dirty="0" smtClean="0"/>
              <a:t>book of Romans.</a:t>
            </a:r>
          </a:p>
          <a:p>
            <a:endParaRPr lang="en-US" dirty="0" smtClean="0"/>
          </a:p>
          <a:p>
            <a:r>
              <a:rPr lang="en-US" dirty="0" smtClean="0"/>
              <a:t>Part of the reason is the ambiguity of how the </a:t>
            </a:r>
          </a:p>
          <a:p>
            <a:r>
              <a:rPr lang="en-US" dirty="0" smtClean="0"/>
              <a:t>passage is structured.</a:t>
            </a:r>
          </a:p>
          <a:p>
            <a:endParaRPr lang="en-US" dirty="0" smtClean="0"/>
          </a:p>
          <a:p>
            <a:r>
              <a:rPr lang="en-US" dirty="0" smtClean="0"/>
              <a:t>The New International Version sees verses 14 and 15 </a:t>
            </a:r>
          </a:p>
          <a:p>
            <a:r>
              <a:rPr lang="en-US" dirty="0" smtClean="0"/>
              <a:t>as being a parenthesis between verses 13 and 16. </a:t>
            </a:r>
          </a:p>
          <a:p>
            <a:endParaRPr lang="en-US" dirty="0" smtClean="0"/>
          </a:p>
          <a:p>
            <a:r>
              <a:rPr lang="en-US" dirty="0" smtClean="0"/>
              <a:t>In the 1995 </a:t>
            </a:r>
            <a:r>
              <a:rPr lang="en-US" i="1" dirty="0" smtClean="0"/>
              <a:t>New American Commentary  </a:t>
            </a:r>
            <a:r>
              <a:rPr lang="en-US" i="0" dirty="0" smtClean="0"/>
              <a:t>volume on </a:t>
            </a:r>
          </a:p>
          <a:p>
            <a:r>
              <a:rPr lang="en-US" i="0" dirty="0" smtClean="0"/>
              <a:t>“Romans”</a:t>
            </a:r>
            <a:r>
              <a:rPr lang="en-US" dirty="0" smtClean="0"/>
              <a:t>, </a:t>
            </a:r>
            <a:r>
              <a:rPr lang="en-US" b="1" dirty="0" smtClean="0"/>
              <a:t>Robert </a:t>
            </a:r>
            <a:r>
              <a:rPr lang="en-US" b="1" dirty="0" err="1" smtClean="0"/>
              <a:t>Mounce</a:t>
            </a:r>
            <a:r>
              <a:rPr lang="en-US" dirty="0" smtClean="0"/>
              <a:t> says, “</a:t>
            </a:r>
            <a:r>
              <a:rPr lang="en-US" sz="1200" kern="1200" dirty="0" smtClean="0">
                <a:solidFill>
                  <a:schemeClr val="tx1"/>
                </a:solidFill>
                <a:latin typeface="+mn-lt"/>
                <a:ea typeface="+mn-ea"/>
                <a:cs typeface="+mn-cs"/>
              </a:rPr>
              <a:t>The NIV </a:t>
            </a:r>
          </a:p>
          <a:p>
            <a:r>
              <a:rPr lang="en-US" sz="1200" kern="1200" dirty="0" smtClean="0">
                <a:solidFill>
                  <a:schemeClr val="tx1"/>
                </a:solidFill>
                <a:latin typeface="+mn-lt"/>
                <a:ea typeface="+mn-ea"/>
                <a:cs typeface="+mn-cs"/>
              </a:rPr>
              <a:t>considers vv. 14–15 to be a parenthetical remark. </a:t>
            </a:r>
          </a:p>
          <a:p>
            <a:r>
              <a:rPr lang="en-US" sz="1200" kern="1200" dirty="0" smtClean="0">
                <a:solidFill>
                  <a:schemeClr val="tx1"/>
                </a:solidFill>
                <a:latin typeface="+mn-lt"/>
                <a:ea typeface="+mn-ea"/>
                <a:cs typeface="+mn-cs"/>
              </a:rPr>
              <a:t>Thus v. 16 continues the thought of v. 13 and </a:t>
            </a:r>
          </a:p>
          <a:p>
            <a:r>
              <a:rPr lang="en-US" sz="1200" kern="1200" dirty="0" smtClean="0">
                <a:solidFill>
                  <a:schemeClr val="tx1"/>
                </a:solidFill>
                <a:latin typeface="+mn-lt"/>
                <a:ea typeface="+mn-ea"/>
                <a:cs typeface="+mn-cs"/>
              </a:rPr>
              <a:t>specifies the time when God will declare righteous </a:t>
            </a:r>
          </a:p>
          <a:p>
            <a:r>
              <a:rPr lang="en-US" sz="1200" kern="1200" dirty="0" smtClean="0">
                <a:solidFill>
                  <a:schemeClr val="tx1"/>
                </a:solidFill>
                <a:latin typeface="+mn-lt"/>
                <a:ea typeface="+mn-ea"/>
                <a:cs typeface="+mn-cs"/>
              </a:rPr>
              <a:t>those who have obeyed the law. The Greek text is </a:t>
            </a:r>
          </a:p>
          <a:p>
            <a:r>
              <a:rPr lang="en-US" sz="1200" kern="1200" dirty="0" smtClean="0">
                <a:solidFill>
                  <a:schemeClr val="tx1"/>
                </a:solidFill>
                <a:latin typeface="+mn-lt"/>
                <a:ea typeface="+mn-ea"/>
                <a:cs typeface="+mn-cs"/>
              </a:rPr>
              <a:t>less clear. It appears to link v. 16 with what </a:t>
            </a:r>
          </a:p>
          <a:p>
            <a:r>
              <a:rPr lang="en-US" sz="1200" kern="1200" dirty="0" smtClean="0">
                <a:solidFill>
                  <a:schemeClr val="tx1"/>
                </a:solidFill>
                <a:latin typeface="+mn-lt"/>
                <a:ea typeface="+mn-ea"/>
                <a:cs typeface="+mn-cs"/>
              </a:rPr>
              <a:t>immediately precedes. This latter alternative is </a:t>
            </a:r>
          </a:p>
          <a:p>
            <a:r>
              <a:rPr lang="en-US" sz="1200" kern="1200" dirty="0" smtClean="0">
                <a:solidFill>
                  <a:schemeClr val="tx1"/>
                </a:solidFill>
                <a:latin typeface="+mn-lt"/>
                <a:ea typeface="+mn-ea"/>
                <a:cs typeface="+mn-cs"/>
              </a:rPr>
              <a:t>preferable and means that one’s conscience will bear </a:t>
            </a:r>
          </a:p>
          <a:p>
            <a:r>
              <a:rPr lang="en-US" sz="1200" kern="1200" dirty="0" smtClean="0">
                <a:solidFill>
                  <a:schemeClr val="tx1"/>
                </a:solidFill>
                <a:latin typeface="+mn-lt"/>
                <a:ea typeface="+mn-ea"/>
                <a:cs typeface="+mn-cs"/>
              </a:rPr>
              <a:t>witness on the day when God </a:t>
            </a:r>
            <a:r>
              <a:rPr lang="en-US" sz="1200" kern="1200" baseline="0" dirty="0" smtClean="0">
                <a:solidFill>
                  <a:schemeClr val="tx1"/>
                </a:solidFill>
                <a:latin typeface="+mn-lt"/>
                <a:ea typeface="+mn-ea"/>
                <a:cs typeface="+mn-cs"/>
              </a:rPr>
              <a:t>judges the things that</a:t>
            </a:r>
          </a:p>
          <a:p>
            <a:r>
              <a:rPr lang="en-US" sz="1200" kern="1200" baseline="0" dirty="0" smtClean="0">
                <a:solidFill>
                  <a:schemeClr val="tx1"/>
                </a:solidFill>
                <a:latin typeface="+mn-lt"/>
                <a:ea typeface="+mn-ea"/>
                <a:cs typeface="+mn-cs"/>
              </a:rPr>
              <a:t> they have kept secret.”</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Handley </a:t>
            </a:r>
            <a:r>
              <a:rPr lang="en-US" sz="1200" b="1" kern="1200" baseline="0" dirty="0" err="1" smtClean="0">
                <a:solidFill>
                  <a:schemeClr val="tx1"/>
                </a:solidFill>
                <a:latin typeface="+mn-lt"/>
                <a:ea typeface="+mn-ea"/>
                <a:cs typeface="+mn-cs"/>
              </a:rPr>
              <a:t>Moule</a:t>
            </a:r>
            <a:r>
              <a:rPr lang="en-US" sz="1200" kern="1200" baseline="0" dirty="0" smtClean="0">
                <a:solidFill>
                  <a:schemeClr val="tx1"/>
                </a:solidFill>
                <a:latin typeface="+mn-lt"/>
                <a:ea typeface="+mn-ea"/>
                <a:cs typeface="+mn-cs"/>
              </a:rPr>
              <a:t>, the Bishop of Durham from 1901 </a:t>
            </a:r>
          </a:p>
          <a:p>
            <a:r>
              <a:rPr lang="en-US" sz="1200" kern="1200" baseline="0" dirty="0" smtClean="0">
                <a:solidFill>
                  <a:schemeClr val="tx1"/>
                </a:solidFill>
                <a:latin typeface="+mn-lt"/>
                <a:ea typeface="+mn-ea"/>
                <a:cs typeface="+mn-cs"/>
              </a:rPr>
              <a:t>to 1920, concurred with this latter view which sees </a:t>
            </a:r>
          </a:p>
          <a:p>
            <a:r>
              <a:rPr lang="en-US" sz="1200" kern="1200" baseline="0" dirty="0" smtClean="0">
                <a:solidFill>
                  <a:schemeClr val="tx1"/>
                </a:solidFill>
                <a:latin typeface="+mn-lt"/>
                <a:ea typeface="+mn-ea"/>
                <a:cs typeface="+mn-cs"/>
              </a:rPr>
              <a:t>all five verses proceeding linearly, one after the </a:t>
            </a:r>
          </a:p>
          <a:p>
            <a:r>
              <a:rPr lang="en-US" sz="1200" kern="1200" baseline="0" dirty="0" smtClean="0">
                <a:solidFill>
                  <a:schemeClr val="tx1"/>
                </a:solidFill>
                <a:latin typeface="+mn-lt"/>
                <a:ea typeface="+mn-ea"/>
                <a:cs typeface="+mn-cs"/>
              </a:rPr>
              <a:t>other, much as they are presented without comment </a:t>
            </a:r>
          </a:p>
          <a:p>
            <a:r>
              <a:rPr lang="en-US" sz="1200" kern="1200" baseline="0" dirty="0" smtClean="0">
                <a:solidFill>
                  <a:schemeClr val="tx1"/>
                </a:solidFill>
                <a:latin typeface="+mn-lt"/>
                <a:ea typeface="+mn-ea"/>
                <a:cs typeface="+mn-cs"/>
              </a:rPr>
              <a:t>in the King James Version and in the New American </a:t>
            </a:r>
          </a:p>
          <a:p>
            <a:r>
              <a:rPr lang="en-US" sz="1200" kern="1200" baseline="0" dirty="0" smtClean="0">
                <a:solidFill>
                  <a:schemeClr val="tx1"/>
                </a:solidFill>
                <a:latin typeface="+mn-lt"/>
                <a:ea typeface="+mn-ea"/>
                <a:cs typeface="+mn-cs"/>
              </a:rPr>
              <a:t>Standard Bible. Doctor </a:t>
            </a:r>
            <a:r>
              <a:rPr lang="en-US" sz="1200" kern="1200" baseline="0" dirty="0" err="1" smtClean="0">
                <a:solidFill>
                  <a:schemeClr val="tx1"/>
                </a:solidFill>
                <a:latin typeface="+mn-lt"/>
                <a:ea typeface="+mn-ea"/>
                <a:cs typeface="+mn-cs"/>
              </a:rPr>
              <a:t>Moule</a:t>
            </a:r>
            <a:r>
              <a:rPr lang="en-US" sz="1200" kern="1200" baseline="0" dirty="0" smtClean="0">
                <a:solidFill>
                  <a:schemeClr val="tx1"/>
                </a:solidFill>
                <a:latin typeface="+mn-lt"/>
                <a:ea typeface="+mn-ea"/>
                <a:cs typeface="+mn-cs"/>
              </a:rPr>
              <a:t> says, “</a:t>
            </a:r>
            <a:r>
              <a:rPr lang="en-US" sz="1200" dirty="0" smtClean="0"/>
              <a:t>And all this </a:t>
            </a:r>
          </a:p>
          <a:p>
            <a:r>
              <a:rPr lang="en-US" sz="1200" dirty="0" smtClean="0"/>
              <a:t>makes one vast phenomenon, pregnant with lessons </a:t>
            </a:r>
          </a:p>
          <a:p>
            <a:r>
              <a:rPr lang="en-US" sz="1200" dirty="0" smtClean="0"/>
              <a:t>of accountability, and ominous of a judgment </a:t>
            </a:r>
          </a:p>
          <a:p>
            <a:r>
              <a:rPr lang="en-US" sz="1200" dirty="0" smtClean="0"/>
              <a:t>coming; </a:t>
            </a:r>
            <a:r>
              <a:rPr lang="en-US" sz="1200" b="0" dirty="0" smtClean="0"/>
              <a:t>in the day when God shall judge the secret </a:t>
            </a:r>
          </a:p>
          <a:p>
            <a:r>
              <a:rPr lang="en-US" sz="1200" b="0" dirty="0" smtClean="0"/>
              <a:t>things of men”.</a:t>
            </a:r>
          </a:p>
          <a:p>
            <a:endParaRPr lang="en-US" sz="1200" b="0" dirty="0" smtClean="0"/>
          </a:p>
          <a:p>
            <a:pPr rtl="0"/>
            <a:r>
              <a:rPr lang="en-US" sz="1200" b="1" i="0" dirty="0" smtClean="0"/>
              <a:t>Zane Hodges</a:t>
            </a:r>
            <a:r>
              <a:rPr lang="en-US" sz="1200" b="0" i="0" dirty="0" smtClean="0"/>
              <a:t>, the late Chairman of the New</a:t>
            </a:r>
            <a:r>
              <a:rPr lang="en-US" sz="1200" b="0" i="0" baseline="0" dirty="0" smtClean="0"/>
              <a:t> </a:t>
            </a:r>
          </a:p>
          <a:p>
            <a:pPr rtl="0"/>
            <a:r>
              <a:rPr lang="en-US" sz="1200" b="0" i="0" baseline="0" dirty="0" smtClean="0"/>
              <a:t>Testament Department at Dallas Theological </a:t>
            </a:r>
          </a:p>
          <a:p>
            <a:pPr rtl="0"/>
            <a:r>
              <a:rPr lang="en-US" sz="1200" b="0" i="0" baseline="0" dirty="0" smtClean="0"/>
              <a:t>Seminary, held that verse 13 is almost a parenthesis </a:t>
            </a:r>
          </a:p>
          <a:p>
            <a:pPr rtl="0"/>
            <a:r>
              <a:rPr lang="en-US" sz="1200" b="0" i="0" baseline="0" dirty="0" smtClean="0"/>
              <a:t>between verses 12 and 14. He wrote, “</a:t>
            </a:r>
            <a:r>
              <a:rPr lang="en-US" sz="1200" b="0" i="0" dirty="0" smtClean="0"/>
              <a:t>The initial </a:t>
            </a:r>
          </a:p>
          <a:p>
            <a:pPr rtl="0"/>
            <a:r>
              <a:rPr lang="en-US" sz="1200" b="0" i="0" dirty="0" smtClean="0"/>
              <a:t>conjunction in v 14 (gar) is rendered in my </a:t>
            </a:r>
          </a:p>
          <a:p>
            <a:pPr rtl="0"/>
            <a:r>
              <a:rPr lang="en-US" sz="1200" b="0" i="0" dirty="0" smtClean="0"/>
              <a:t>translation by ‘however’. To render it ‘for’ (as in </a:t>
            </a:r>
          </a:p>
          <a:p>
            <a:pPr rtl="0"/>
            <a:r>
              <a:rPr lang="en-US" sz="1200" b="0" i="0" dirty="0" smtClean="0"/>
              <a:t>KJV, </a:t>
            </a:r>
            <a:r>
              <a:rPr lang="en-US" sz="1200" b="0" i="0" dirty="0" err="1" smtClean="0"/>
              <a:t>NKJV</a:t>
            </a:r>
            <a:r>
              <a:rPr lang="en-US" sz="1200" b="0" i="0" dirty="0" smtClean="0"/>
              <a:t>) produces a somewhat misleading sense, </a:t>
            </a:r>
          </a:p>
          <a:p>
            <a:pPr rtl="0"/>
            <a:r>
              <a:rPr lang="en-US" sz="1200" b="0" i="0" dirty="0" smtClean="0"/>
              <a:t>as though it connected directly to the previous verse. </a:t>
            </a:r>
          </a:p>
          <a:p>
            <a:pPr rtl="0"/>
            <a:r>
              <a:rPr lang="en-US" sz="1200" b="0" i="0" dirty="0" smtClean="0"/>
              <a:t>But v 13 is almost (though not quite) parenthetical, </a:t>
            </a:r>
          </a:p>
          <a:p>
            <a:pPr rtl="0"/>
            <a:r>
              <a:rPr lang="en-US" sz="1200" b="0" i="0" dirty="0" smtClean="0"/>
              <a:t>and Paul now returns in </a:t>
            </a:r>
            <a:r>
              <a:rPr lang="en-US" sz="1200" b="0" i="0" dirty="0" err="1" smtClean="0"/>
              <a:t>vv</a:t>
            </a:r>
            <a:r>
              <a:rPr lang="en-US" sz="1200" b="0" i="0" dirty="0" smtClean="0"/>
              <a:t> 14–15 to the idea of </a:t>
            </a:r>
          </a:p>
          <a:p>
            <a:pPr rtl="0"/>
            <a:r>
              <a:rPr lang="en-US" sz="1200" b="0" i="0" dirty="0" smtClean="0"/>
              <a:t>judgment ‘without the law’ for Gentiles that he had </a:t>
            </a:r>
          </a:p>
          <a:p>
            <a:pPr rtl="0"/>
            <a:r>
              <a:rPr lang="en-US" sz="1200" b="0" i="0" dirty="0" smtClean="0"/>
              <a:t>set over against judgment ‘under the law’ for Jews, </a:t>
            </a:r>
          </a:p>
          <a:p>
            <a:pPr rtl="0"/>
            <a:r>
              <a:rPr lang="en-US" sz="1200" b="0" i="0" dirty="0" smtClean="0"/>
              <a:t>as stated in v 12.</a:t>
            </a:r>
          </a:p>
          <a:p>
            <a:pPr rtl="0"/>
            <a:endParaRPr lang="en-US" sz="1200" b="0" i="0" dirty="0" smtClean="0"/>
          </a:p>
          <a:p>
            <a:pPr rtl="0"/>
            <a:r>
              <a:rPr lang="en-US" sz="1200" b="0" i="0" dirty="0" smtClean="0"/>
              <a:t>“Some modern translators show an awareness of the </a:t>
            </a:r>
          </a:p>
          <a:p>
            <a:pPr rtl="0"/>
            <a:r>
              <a:rPr lang="en-US" sz="1200" b="0" i="0" dirty="0" smtClean="0"/>
              <a:t>problem just mentioned. (The New Advent Catholic</a:t>
            </a:r>
            <a:r>
              <a:rPr lang="en-US" sz="1200" b="0" i="0" baseline="0" dirty="0" smtClean="0"/>
              <a:t> </a:t>
            </a:r>
          </a:p>
          <a:p>
            <a:pPr rtl="0"/>
            <a:r>
              <a:rPr lang="en-US" sz="1200" b="0" i="0" baseline="0" dirty="0" smtClean="0"/>
              <a:t>Encyclopedia of </a:t>
            </a:r>
            <a:r>
              <a:rPr lang="en-US" sz="1200" b="0" i="0" dirty="0" smtClean="0"/>
              <a:t>1961) omits the conjunction </a:t>
            </a:r>
          </a:p>
          <a:p>
            <a:pPr rtl="0"/>
            <a:r>
              <a:rPr lang="en-US" sz="1200" b="0" i="0" dirty="0" smtClean="0"/>
              <a:t>altogether; (The Jerusalem Bible of 1968) translates </a:t>
            </a:r>
          </a:p>
          <a:p>
            <a:pPr rtl="0"/>
            <a:r>
              <a:rPr lang="en-US" sz="1200" b="0" i="0" dirty="0" smtClean="0"/>
              <a:t>it “for instance;” while, strangely, the NIV (1985) </a:t>
            </a:r>
          </a:p>
          <a:p>
            <a:pPr rtl="0"/>
            <a:r>
              <a:rPr lang="en-US" sz="1200" b="0" i="0" dirty="0" smtClean="0"/>
              <a:t>turns </a:t>
            </a:r>
            <a:r>
              <a:rPr lang="en-US" sz="1200" b="0" i="0" dirty="0" err="1" smtClean="0"/>
              <a:t>vv</a:t>
            </a:r>
            <a:r>
              <a:rPr lang="en-US" sz="1200" b="0" i="0" dirty="0" smtClean="0"/>
              <a:t> 14–15 themselves into a parenthesis, </a:t>
            </a:r>
          </a:p>
          <a:p>
            <a:pPr rtl="0"/>
            <a:r>
              <a:rPr lang="en-US" sz="1200" b="0" i="0" dirty="0" smtClean="0"/>
              <a:t>translating the conjunction by “indeed.” How then, </a:t>
            </a:r>
          </a:p>
          <a:p>
            <a:pPr rtl="0"/>
            <a:r>
              <a:rPr lang="en-US" sz="1200" b="0" i="0" dirty="0" smtClean="0"/>
              <a:t>one might ask, can God fairly judge the Gentile world </a:t>
            </a:r>
          </a:p>
          <a:p>
            <a:pPr rtl="0"/>
            <a:r>
              <a:rPr lang="en-US" sz="1200" b="0" i="0" dirty="0" smtClean="0"/>
              <a:t>if they have no law to be judged by and, </a:t>
            </a:r>
          </a:p>
          <a:p>
            <a:pPr rtl="0"/>
            <a:r>
              <a:rPr lang="en-US" sz="1200" b="0" i="0" dirty="0" smtClean="0"/>
              <a:t>furthermore, if only ‘the doers of the law shall be </a:t>
            </a:r>
          </a:p>
          <a:p>
            <a:pPr rtl="0"/>
            <a:r>
              <a:rPr lang="en-US" sz="1200" b="0" i="0" dirty="0" smtClean="0"/>
              <a:t>justified’? How is Gentile judgment possible at all?”</a:t>
            </a:r>
          </a:p>
          <a:p>
            <a:pPr rtl="0"/>
            <a:endParaRPr lang="en-US" sz="1200" b="0" i="0" dirty="0" smtClean="0"/>
          </a:p>
          <a:p>
            <a:r>
              <a:rPr lang="en-US" sz="1200" b="1" i="0" dirty="0" smtClean="0"/>
              <a:t>Thomas Schreiner</a:t>
            </a:r>
            <a:r>
              <a:rPr lang="en-US" sz="1200" b="0" i="0" dirty="0" smtClean="0"/>
              <a:t>, author of the 1998 “Romans” </a:t>
            </a:r>
          </a:p>
          <a:p>
            <a:r>
              <a:rPr lang="en-US" sz="1200" b="0" i="0" dirty="0" smtClean="0"/>
              <a:t>volume of the Baker Exegetical Commentary on the </a:t>
            </a:r>
          </a:p>
          <a:p>
            <a:r>
              <a:rPr lang="en-US" sz="1200" b="0" i="0" dirty="0" smtClean="0"/>
              <a:t>New Testament, says, “</a:t>
            </a:r>
            <a:r>
              <a:rPr lang="en-US" sz="1200" i="0" dirty="0" smtClean="0"/>
              <a:t>The relationship of verse 16 t</a:t>
            </a:r>
          </a:p>
          <a:p>
            <a:r>
              <a:rPr lang="en-US" sz="1200" i="0" dirty="0" smtClean="0"/>
              <a:t>o verses 14–15 is problematic because verse 15 </a:t>
            </a:r>
          </a:p>
          <a:p>
            <a:r>
              <a:rPr lang="en-US" sz="1200" i="0" dirty="0" smtClean="0"/>
              <a:t>refers to the accusing and defending work of the </a:t>
            </a:r>
          </a:p>
          <a:p>
            <a:r>
              <a:rPr lang="en-US" sz="1200" i="0" dirty="0" smtClean="0"/>
              <a:t>conscience in the present, while verse 16 appears </a:t>
            </a:r>
          </a:p>
          <a:p>
            <a:r>
              <a:rPr lang="en-US" sz="1200" i="0" dirty="0" smtClean="0"/>
              <a:t>at first glance to refer to the final judgment...</a:t>
            </a:r>
          </a:p>
          <a:p>
            <a:endParaRPr lang="en-US" sz="1200" i="0" dirty="0" smtClean="0"/>
          </a:p>
          <a:p>
            <a:r>
              <a:rPr lang="en-US" sz="1200" i="0" kern="1200" dirty="0" smtClean="0">
                <a:solidFill>
                  <a:schemeClr val="tx1"/>
                </a:solidFill>
                <a:latin typeface="+mn-lt"/>
                <a:ea typeface="+mn-ea"/>
                <a:cs typeface="+mn-cs"/>
              </a:rPr>
              <a:t>“The present tense of (‘judge’ in verse 16) calls into </a:t>
            </a:r>
          </a:p>
          <a:p>
            <a:r>
              <a:rPr lang="en-US" sz="1200" i="0" kern="1200" dirty="0" smtClean="0">
                <a:solidFill>
                  <a:schemeClr val="tx1"/>
                </a:solidFill>
                <a:latin typeface="+mn-lt"/>
                <a:ea typeface="+mn-ea"/>
                <a:cs typeface="+mn-cs"/>
              </a:rPr>
              <a:t>question the legitimacy of this interpretation...</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t>
            </a:r>
            <a:r>
              <a:rPr lang="en-US" sz="1200" i="0" kern="1200" dirty="0" err="1" smtClean="0">
                <a:solidFill>
                  <a:schemeClr val="tx1"/>
                </a:solidFill>
                <a:latin typeface="+mn-lt"/>
                <a:ea typeface="+mn-ea"/>
                <a:cs typeface="+mn-cs"/>
              </a:rPr>
              <a:t>Reicke</a:t>
            </a:r>
            <a:r>
              <a:rPr lang="en-US" sz="1200" i="0" kern="1200" dirty="0" smtClean="0">
                <a:solidFill>
                  <a:schemeClr val="tx1"/>
                </a:solidFill>
                <a:latin typeface="+mn-lt"/>
                <a:ea typeface="+mn-ea"/>
                <a:cs typeface="+mn-cs"/>
              </a:rPr>
              <a:t> () suggests that the final judgment is not in </a:t>
            </a:r>
          </a:p>
          <a:p>
            <a:r>
              <a:rPr lang="en-US" sz="1200" i="0" kern="1200" dirty="0" smtClean="0">
                <a:solidFill>
                  <a:schemeClr val="tx1"/>
                </a:solidFill>
                <a:latin typeface="+mn-lt"/>
                <a:ea typeface="+mn-ea"/>
                <a:cs typeface="+mn-cs"/>
              </a:rPr>
              <a:t>view at all. The present tense of (‘judge’) and the </a:t>
            </a:r>
          </a:p>
          <a:p>
            <a:r>
              <a:rPr lang="en-US" sz="1200" i="0" kern="1200" dirty="0" smtClean="0">
                <a:solidFill>
                  <a:schemeClr val="tx1"/>
                </a:solidFill>
                <a:latin typeface="+mn-lt"/>
                <a:ea typeface="+mn-ea"/>
                <a:cs typeface="+mn-cs"/>
              </a:rPr>
              <a:t>reference to Paul’s gospel lead him to conclude that </a:t>
            </a:r>
          </a:p>
          <a:p>
            <a:r>
              <a:rPr lang="en-US" sz="1200" i="0" kern="1200" dirty="0" smtClean="0">
                <a:solidFill>
                  <a:schemeClr val="tx1"/>
                </a:solidFill>
                <a:latin typeface="+mn-lt"/>
                <a:ea typeface="+mn-ea"/>
                <a:cs typeface="+mn-cs"/>
              </a:rPr>
              <a:t>Paul describes the conviction occurring when the </a:t>
            </a:r>
          </a:p>
          <a:p>
            <a:r>
              <a:rPr lang="en-US" sz="1200" i="0" kern="1200" dirty="0" smtClean="0">
                <a:solidFill>
                  <a:schemeClr val="tx1"/>
                </a:solidFill>
                <a:latin typeface="+mn-lt"/>
                <a:ea typeface="+mn-ea"/>
                <a:cs typeface="+mn-cs"/>
              </a:rPr>
              <a:t>gospel is preached. This is an attractive option, but </a:t>
            </a:r>
          </a:p>
          <a:p>
            <a:r>
              <a:rPr lang="en-US" sz="1200" i="0" kern="1200" dirty="0" smtClean="0">
                <a:solidFill>
                  <a:schemeClr val="tx1"/>
                </a:solidFill>
                <a:latin typeface="+mn-lt"/>
                <a:ea typeface="+mn-ea"/>
                <a:cs typeface="+mn-cs"/>
              </a:rPr>
              <a:t>it must be rejected because the use of (‘day’) in </a:t>
            </a:r>
          </a:p>
          <a:p>
            <a:r>
              <a:rPr lang="en-US" sz="1200" i="0" kern="1200" dirty="0" smtClean="0">
                <a:solidFill>
                  <a:schemeClr val="tx1"/>
                </a:solidFill>
                <a:latin typeface="+mn-lt"/>
                <a:ea typeface="+mn-ea"/>
                <a:cs typeface="+mn-cs"/>
              </a:rPr>
              <a:t>Paul definitely points to the eschatological day of </a:t>
            </a:r>
          </a:p>
          <a:p>
            <a:r>
              <a:rPr lang="en-US" sz="1200" i="0" kern="1200" dirty="0" smtClean="0">
                <a:solidFill>
                  <a:schemeClr val="tx1"/>
                </a:solidFill>
                <a:latin typeface="+mn-lt"/>
                <a:ea typeface="+mn-ea"/>
                <a:cs typeface="+mn-cs"/>
              </a:rPr>
              <a:t>the Lord...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“Others have postulated that verses 14–15 are a </a:t>
            </a:r>
          </a:p>
          <a:p>
            <a:r>
              <a:rPr lang="en-US" sz="1200" i="0" kern="1200" dirty="0" smtClean="0">
                <a:solidFill>
                  <a:schemeClr val="tx1"/>
                </a:solidFill>
                <a:latin typeface="+mn-lt"/>
                <a:ea typeface="+mn-ea"/>
                <a:cs typeface="+mn-cs"/>
              </a:rPr>
              <a:t>parenthesis, and that verse 16 follows immediately </a:t>
            </a:r>
          </a:p>
          <a:p>
            <a:r>
              <a:rPr lang="en-US" sz="1200" i="0" kern="1200" dirty="0" smtClean="0">
                <a:solidFill>
                  <a:schemeClr val="tx1"/>
                </a:solidFill>
                <a:latin typeface="+mn-lt"/>
                <a:ea typeface="+mn-ea"/>
                <a:cs typeface="+mn-cs"/>
              </a:rPr>
              <a:t>upon verse 13 (as in the NIV). The close connection </a:t>
            </a:r>
          </a:p>
          <a:p>
            <a:r>
              <a:rPr lang="en-US" sz="1200" i="0" kern="1200" dirty="0" smtClean="0">
                <a:solidFill>
                  <a:schemeClr val="tx1"/>
                </a:solidFill>
                <a:latin typeface="+mn-lt"/>
                <a:ea typeface="+mn-ea"/>
                <a:cs typeface="+mn-cs"/>
              </a:rPr>
              <a:t>between verses 14–15 and verse 13 (witness the </a:t>
            </a:r>
          </a:p>
          <a:p>
            <a:r>
              <a:rPr lang="el-GR" sz="1200" i="0" kern="1200" dirty="0" smtClean="0">
                <a:solidFill>
                  <a:schemeClr val="tx1"/>
                </a:solidFill>
                <a:latin typeface="+mn-lt"/>
                <a:ea typeface="+mn-ea"/>
                <a:cs typeface="+mn-cs"/>
              </a:rPr>
              <a:t>γάρ</a:t>
            </a:r>
            <a:r>
              <a:rPr lang="en-US" sz="1200" i="0" kern="1200" dirty="0" smtClean="0">
                <a:solidFill>
                  <a:schemeClr val="tx1"/>
                </a:solidFill>
                <a:latin typeface="+mn-lt"/>
                <a:ea typeface="+mn-ea"/>
                <a:cs typeface="+mn-cs"/>
              </a:rPr>
              <a:t> joining the two sections) renders this solution </a:t>
            </a:r>
          </a:p>
          <a:p>
            <a:r>
              <a:rPr lang="en-US" sz="1200" i="0" kern="1200" dirty="0" smtClean="0">
                <a:solidFill>
                  <a:schemeClr val="tx1"/>
                </a:solidFill>
                <a:latin typeface="+mn-lt"/>
                <a:ea typeface="+mn-ea"/>
                <a:cs typeface="+mn-cs"/>
              </a:rPr>
              <a:t>unlikely.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“The most satisfactory resolution is to see a close </a:t>
            </a:r>
          </a:p>
          <a:p>
            <a:r>
              <a:rPr lang="en-US" sz="1200" i="0" kern="1200" dirty="0" smtClean="0">
                <a:solidFill>
                  <a:schemeClr val="tx1"/>
                </a:solidFill>
                <a:latin typeface="+mn-lt"/>
                <a:ea typeface="+mn-ea"/>
                <a:cs typeface="+mn-cs"/>
              </a:rPr>
              <a:t>link between verses 15 and 16, with verse 15 </a:t>
            </a:r>
          </a:p>
          <a:p>
            <a:r>
              <a:rPr lang="en-US" sz="1200" i="0" kern="1200" dirty="0" smtClean="0">
                <a:solidFill>
                  <a:schemeClr val="tx1"/>
                </a:solidFill>
                <a:latin typeface="+mn-lt"/>
                <a:ea typeface="+mn-ea"/>
                <a:cs typeface="+mn-cs"/>
              </a:rPr>
              <a:t>describing the present work of conscience and verse </a:t>
            </a:r>
          </a:p>
          <a:p>
            <a:r>
              <a:rPr lang="en-US" sz="1200" i="0" kern="1200" dirty="0" smtClean="0">
                <a:solidFill>
                  <a:schemeClr val="tx1"/>
                </a:solidFill>
                <a:latin typeface="+mn-lt"/>
                <a:ea typeface="+mn-ea"/>
                <a:cs typeface="+mn-cs"/>
              </a:rPr>
              <a:t>16 the final judgment.”</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Dr. Schreiner’s position would also be supported by </a:t>
            </a:r>
          </a:p>
          <a:p>
            <a:r>
              <a:rPr lang="en-US" sz="1200" i="0" kern="1200" dirty="0" smtClean="0">
                <a:solidFill>
                  <a:schemeClr val="tx1"/>
                </a:solidFill>
                <a:latin typeface="+mn-lt"/>
                <a:ea typeface="+mn-ea"/>
                <a:cs typeface="+mn-cs"/>
              </a:rPr>
              <a:t>the fact that, in Greek, verses 15 and 16 are all </a:t>
            </a:r>
          </a:p>
          <a:p>
            <a:r>
              <a:rPr lang="en-US" sz="1200" i="0" kern="1200" dirty="0" smtClean="0">
                <a:solidFill>
                  <a:schemeClr val="tx1"/>
                </a:solidFill>
                <a:latin typeface="+mn-lt"/>
                <a:ea typeface="+mn-ea"/>
                <a:cs typeface="+mn-cs"/>
              </a:rPr>
              <a:t>one sentence.</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I, however, tend to agree with </a:t>
            </a:r>
            <a:r>
              <a:rPr lang="en-US" sz="1200" b="1" i="0" kern="1200" dirty="0" smtClean="0">
                <a:solidFill>
                  <a:schemeClr val="tx1"/>
                </a:solidFill>
                <a:latin typeface="+mn-lt"/>
                <a:ea typeface="+mn-ea"/>
                <a:cs typeface="+mn-cs"/>
              </a:rPr>
              <a:t>Charles Hodge</a:t>
            </a:r>
            <a:r>
              <a:rPr lang="en-US" sz="1200" i="0" kern="1200" dirty="0" smtClean="0">
                <a:solidFill>
                  <a:schemeClr val="tx1"/>
                </a:solidFill>
                <a:latin typeface="+mn-lt"/>
                <a:ea typeface="+mn-ea"/>
                <a:cs typeface="+mn-cs"/>
              </a:rPr>
              <a:t>, </a:t>
            </a:r>
          </a:p>
          <a:p>
            <a:r>
              <a:rPr lang="en-US" sz="1200" i="0" kern="1200" dirty="0" smtClean="0">
                <a:solidFill>
                  <a:schemeClr val="tx1"/>
                </a:solidFill>
                <a:latin typeface="+mn-lt"/>
                <a:ea typeface="+mn-ea"/>
                <a:cs typeface="+mn-cs"/>
              </a:rPr>
              <a:t>Professor of Biblical Languages and Principal of </a:t>
            </a:r>
            <a:r>
              <a:rPr lang="en-US" dirty="0" smtClean="0"/>
              <a:t> </a:t>
            </a:r>
          </a:p>
          <a:p>
            <a:r>
              <a:rPr lang="en-US" dirty="0" smtClean="0"/>
              <a:t>Princeton Theological Seminary from 1851 to 1878, </a:t>
            </a:r>
          </a:p>
          <a:p>
            <a:r>
              <a:rPr lang="en-US" dirty="0" smtClean="0"/>
              <a:t>back before Princeton</a:t>
            </a:r>
            <a:r>
              <a:rPr lang="en-US" baseline="0" dirty="0" smtClean="0"/>
              <a:t> turned liberal and it was still </a:t>
            </a:r>
          </a:p>
          <a:p>
            <a:r>
              <a:rPr lang="en-US" baseline="0" dirty="0" smtClean="0"/>
              <a:t>a bastion of Presbyterian Reformed theology. He </a:t>
            </a:r>
          </a:p>
          <a:p>
            <a:r>
              <a:rPr lang="en-US" baseline="0" dirty="0" smtClean="0"/>
              <a:t>sees all of verses 13, 14, and 15 as a parenthesis </a:t>
            </a:r>
          </a:p>
          <a:p>
            <a:r>
              <a:rPr lang="en-US" baseline="0" dirty="0" smtClean="0"/>
              <a:t>between verses 12 and 16. He writes, “</a:t>
            </a:r>
            <a:r>
              <a:rPr lang="en-US" sz="1200" dirty="0" smtClean="0"/>
              <a:t>The greatest </a:t>
            </a:r>
          </a:p>
          <a:p>
            <a:r>
              <a:rPr lang="en-US" sz="1200" dirty="0" smtClean="0"/>
              <a:t>difficulty in relation to this (16</a:t>
            </a:r>
            <a:r>
              <a:rPr lang="en-US" sz="1200" baseline="30000" dirty="0" smtClean="0"/>
              <a:t>th</a:t>
            </a:r>
            <a:r>
              <a:rPr lang="en-US" sz="1200" dirty="0" smtClean="0"/>
              <a:t>) verse is to </a:t>
            </a:r>
          </a:p>
          <a:p>
            <a:r>
              <a:rPr lang="en-US" sz="1200" dirty="0" smtClean="0"/>
              <a:t>determine its connection with the preceding context. </a:t>
            </a:r>
          </a:p>
          <a:p>
            <a:r>
              <a:rPr lang="en-US" sz="1200" dirty="0" smtClean="0"/>
              <a:t>In the common copies of our Bible, vs. 13, 14, 15, </a:t>
            </a:r>
          </a:p>
          <a:p>
            <a:r>
              <a:rPr lang="en-US" sz="1200" dirty="0" smtClean="0"/>
              <a:t>are marked as a parenthesis, and ver. 16 is placed </a:t>
            </a:r>
          </a:p>
          <a:p>
            <a:r>
              <a:rPr lang="en-US" sz="1200" dirty="0" smtClean="0"/>
              <a:t>in connection with ver. 12: ‘The heathen shall be </a:t>
            </a:r>
          </a:p>
          <a:p>
            <a:r>
              <a:rPr lang="en-US" sz="1200" dirty="0" smtClean="0"/>
              <a:t>judged without the law, and the Jews by the law, </a:t>
            </a:r>
          </a:p>
          <a:p>
            <a:r>
              <a:rPr lang="en-US" sz="1200" dirty="0" smtClean="0"/>
              <a:t>in the day when God shall judge the secrets of </a:t>
            </a:r>
          </a:p>
          <a:p>
            <a:r>
              <a:rPr lang="en-US" sz="1200" dirty="0" smtClean="0"/>
              <a:t>men...</a:t>
            </a:r>
          </a:p>
          <a:p>
            <a:endParaRPr lang="en-US" sz="1200" dirty="0" smtClean="0"/>
          </a:p>
          <a:p>
            <a:r>
              <a:rPr lang="en-US" sz="1200" dirty="0" smtClean="0"/>
              <a:t>“The objections to this explanation are, first, the </a:t>
            </a:r>
          </a:p>
          <a:p>
            <a:r>
              <a:rPr lang="en-US" sz="1200" dirty="0" smtClean="0"/>
              <a:t>distance at which this verse stands from ver. 12; and </a:t>
            </a:r>
          </a:p>
          <a:p>
            <a:r>
              <a:rPr lang="en-US" sz="1200" dirty="0" smtClean="0"/>
              <a:t>secondly, that the intervening verses have not the </a:t>
            </a:r>
          </a:p>
          <a:p>
            <a:r>
              <a:rPr lang="en-US" sz="1200" dirty="0" smtClean="0"/>
              <a:t>nature of a parenthesis, but are intimately connected </a:t>
            </a:r>
          </a:p>
          <a:p>
            <a:r>
              <a:rPr lang="en-US" sz="1200" dirty="0" smtClean="0"/>
              <a:t>with the idea contained in ver. 12...</a:t>
            </a:r>
          </a:p>
          <a:p>
            <a:endParaRPr lang="en-US" sz="1200" dirty="0" smtClean="0"/>
          </a:p>
          <a:p>
            <a:r>
              <a:rPr lang="en-US" sz="1200" dirty="0" smtClean="0"/>
              <a:t>“The difficulty </a:t>
            </a:r>
            <a:r>
              <a:rPr lang="en-US" sz="1200" b="1" dirty="0" smtClean="0"/>
              <a:t>then</a:t>
            </a:r>
            <a:r>
              <a:rPr lang="en-US" sz="1200" dirty="0" smtClean="0"/>
              <a:t> is, that the verb and participles </a:t>
            </a:r>
          </a:p>
          <a:p>
            <a:r>
              <a:rPr lang="en-US" sz="1200" dirty="0" smtClean="0"/>
              <a:t>of verse 15 are in the present tense, whereas ‘judge’ </a:t>
            </a:r>
          </a:p>
          <a:p>
            <a:r>
              <a:rPr lang="en-US" sz="1200" dirty="0" smtClean="0"/>
              <a:t>of this (16</a:t>
            </a:r>
            <a:r>
              <a:rPr lang="en-US" sz="1200" baseline="30000" dirty="0" smtClean="0"/>
              <a:t>th</a:t>
            </a:r>
            <a:r>
              <a:rPr lang="en-US" sz="1200" dirty="0" smtClean="0"/>
              <a:t>) verse is future: ‘Their thoughts </a:t>
            </a:r>
          </a:p>
          <a:p>
            <a:r>
              <a:rPr lang="en-US" sz="1200" dirty="0" smtClean="0"/>
              <a:t>accusing or excusing in the day when God shall </a:t>
            </a:r>
          </a:p>
          <a:p>
            <a:r>
              <a:rPr lang="en-US" sz="1200" dirty="0" smtClean="0"/>
              <a:t>judge the secrets of men...</a:t>
            </a:r>
          </a:p>
          <a:p>
            <a:endParaRPr lang="en-US" sz="1200" dirty="0" smtClean="0"/>
          </a:p>
          <a:p>
            <a:r>
              <a:rPr lang="en-US" sz="1200" dirty="0" smtClean="0"/>
              <a:t>“But the main objection to this connection is, that </a:t>
            </a:r>
          </a:p>
          <a:p>
            <a:r>
              <a:rPr lang="en-US" sz="1200" dirty="0" smtClean="0"/>
              <a:t>the sense thus expressed is not suited to the </a:t>
            </a:r>
          </a:p>
          <a:p>
            <a:r>
              <a:rPr lang="en-US" sz="1200" dirty="0" smtClean="0"/>
              <a:t>apostle’s object. He designs to prove that the </a:t>
            </a:r>
          </a:p>
          <a:p>
            <a:r>
              <a:rPr lang="en-US" sz="1200" dirty="0" smtClean="0"/>
              <a:t>Gentiles are a law to themselves. This is proved by </a:t>
            </a:r>
          </a:p>
          <a:p>
            <a:r>
              <a:rPr lang="en-US" sz="1200" dirty="0" smtClean="0"/>
              <a:t>the present operation of conscience, which </a:t>
            </a:r>
          </a:p>
          <a:p>
            <a:r>
              <a:rPr lang="en-US" sz="1200" dirty="0" smtClean="0"/>
              <a:t>approves or condemns their conduct. But it seems </a:t>
            </a:r>
          </a:p>
          <a:p>
            <a:r>
              <a:rPr lang="en-US" sz="1200" dirty="0" smtClean="0"/>
              <a:t>forced to bring that proof from what conscience will </a:t>
            </a:r>
          </a:p>
          <a:p>
            <a:r>
              <a:rPr lang="en-US" sz="1200" dirty="0" smtClean="0"/>
              <a:t>do on the day of judgment.</a:t>
            </a:r>
          </a:p>
          <a:p>
            <a:endParaRPr lang="en-US" sz="1200" dirty="0" smtClean="0"/>
          </a:p>
          <a:p>
            <a:r>
              <a:rPr lang="en-US" sz="1200" i="0" dirty="0" smtClean="0"/>
              <a:t>“It seems best therefore to refer this verse back to </a:t>
            </a:r>
          </a:p>
          <a:p>
            <a:r>
              <a:rPr lang="en-US" sz="1200" i="0" dirty="0" smtClean="0"/>
              <a:t>ver. 12. God, it is said, will judge the secrets of </a:t>
            </a:r>
          </a:p>
          <a:p>
            <a:r>
              <a:rPr lang="en-US" sz="1200" i="0" dirty="0" smtClean="0"/>
              <a:t>men; the things which have escaped the </a:t>
            </a:r>
          </a:p>
          <a:p>
            <a:r>
              <a:rPr lang="en-US" sz="1200" i="0" dirty="0" smtClean="0"/>
              <a:t>knowledge of others; those hidden deeds of the </a:t>
            </a:r>
          </a:p>
          <a:p>
            <a:r>
              <a:rPr lang="en-US" sz="1200" i="0" dirty="0" smtClean="0"/>
              <a:t>heart and life, which are the surest criterion of </a:t>
            </a:r>
          </a:p>
          <a:p>
            <a:r>
              <a:rPr lang="en-US" sz="1200" i="0" dirty="0" smtClean="0"/>
              <a:t>character.”</a:t>
            </a:r>
          </a:p>
          <a:p>
            <a:endParaRPr lang="en-US" sz="1200" i="0" dirty="0" smtClean="0"/>
          </a:p>
          <a:p>
            <a:r>
              <a:rPr lang="en-US" sz="1200" i="0" dirty="0" smtClean="0"/>
              <a:t>*****</a:t>
            </a:r>
          </a:p>
          <a:p>
            <a:endParaRPr lang="en-US" sz="1200" i="0" dirty="0" smtClean="0"/>
          </a:p>
          <a:p>
            <a:endParaRPr lang="en-US" sz="1200" i="0" dirty="0" smtClean="0"/>
          </a:p>
          <a:p>
            <a:pPr lvl="1"/>
            <a:r>
              <a:rPr lang="en-US" dirty="0" smtClean="0"/>
              <a:t> </a:t>
            </a:r>
            <a:r>
              <a:rPr lang="en-US" sz="1200" b="0" i="0" dirty="0" smtClean="0"/>
              <a:t>  </a:t>
            </a:r>
          </a:p>
          <a:p>
            <a:endParaRPr lang="en-US" sz="1200" b="0" dirty="0" smtClean="0"/>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18039178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But the Greek “</a:t>
            </a:r>
            <a:r>
              <a:rPr lang="en-US" sz="1200" i="0" dirty="0" err="1" smtClean="0"/>
              <a:t>krino</a:t>
            </a:r>
            <a:r>
              <a:rPr lang="en-US" sz="1200" i="0" dirty="0" smtClean="0"/>
              <a:t>”, to judge, is actually in the </a:t>
            </a:r>
          </a:p>
          <a:p>
            <a:r>
              <a:rPr lang="en-US" sz="1200" i="0" dirty="0" smtClean="0"/>
              <a:t>present tense here.</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91355618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The Greek “</a:t>
            </a:r>
            <a:r>
              <a:rPr lang="en-US" sz="1200" i="0" dirty="0" err="1" smtClean="0"/>
              <a:t>kruptos</a:t>
            </a:r>
            <a:r>
              <a:rPr lang="en-US" sz="1200" i="0" dirty="0" smtClean="0"/>
              <a:t>” means a hidden entity, that </a:t>
            </a:r>
          </a:p>
          <a:p>
            <a:r>
              <a:rPr lang="en-US" sz="1200" i="0" dirty="0" smtClean="0"/>
              <a:t>is “something which is hidden”.</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1191518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2:16.</a:t>
            </a:r>
          </a:p>
          <a:p>
            <a:endParaRPr lang="en-US" dirty="0" smtClean="0"/>
          </a:p>
          <a:p>
            <a:r>
              <a:rPr lang="en-US" b="1" dirty="0" err="1" smtClean="0"/>
              <a:t>ILLUS</a:t>
            </a:r>
            <a:r>
              <a:rPr lang="en-US" b="1" dirty="0" smtClean="0"/>
              <a:t>:</a:t>
            </a:r>
            <a:r>
              <a:rPr lang="en-US" dirty="0" smtClean="0"/>
              <a:t> Donald Grey </a:t>
            </a:r>
            <a:r>
              <a:rPr lang="en-US" dirty="0" err="1" smtClean="0"/>
              <a:t>Barnhouse</a:t>
            </a:r>
            <a:r>
              <a:rPr lang="en-US" dirty="0" smtClean="0"/>
              <a:t> wrote:</a:t>
            </a:r>
          </a:p>
          <a:p>
            <a:endParaRPr lang="en-US" dirty="0" smtClean="0"/>
          </a:p>
          <a:p>
            <a:r>
              <a:rPr lang="en-US" dirty="0" smtClean="0"/>
              <a:t>I was driving with my children to my wife's funeral </a:t>
            </a:r>
          </a:p>
          <a:p>
            <a:r>
              <a:rPr lang="en-US" dirty="0" smtClean="0"/>
              <a:t>where I was to preach the sermon. As we came </a:t>
            </a:r>
          </a:p>
          <a:p>
            <a:r>
              <a:rPr lang="en-US" dirty="0" smtClean="0"/>
              <a:t>into one small town there strode down in front of </a:t>
            </a:r>
          </a:p>
          <a:p>
            <a:r>
              <a:rPr lang="en-US" dirty="0" smtClean="0"/>
              <a:t>us a truck that came to stop before a red light. </a:t>
            </a:r>
          </a:p>
          <a:p>
            <a:endParaRPr lang="en-US" dirty="0" smtClean="0"/>
          </a:p>
          <a:p>
            <a:r>
              <a:rPr lang="en-US" dirty="0" smtClean="0"/>
              <a:t>It was the biggest truck I ever saw in my life, and </a:t>
            </a:r>
          </a:p>
          <a:p>
            <a:r>
              <a:rPr lang="en-US" dirty="0" smtClean="0"/>
              <a:t>the sun was shining on it at just the right angle </a:t>
            </a:r>
          </a:p>
          <a:p>
            <a:r>
              <a:rPr lang="en-US" dirty="0" smtClean="0"/>
              <a:t>that took its shadow and spread it across the snow </a:t>
            </a:r>
          </a:p>
          <a:p>
            <a:r>
              <a:rPr lang="en-US" dirty="0" smtClean="0"/>
              <a:t>on the field beside it. </a:t>
            </a:r>
          </a:p>
          <a:p>
            <a:endParaRPr lang="en-US" dirty="0" smtClean="0"/>
          </a:p>
          <a:p>
            <a:r>
              <a:rPr lang="en-US" dirty="0" smtClean="0"/>
              <a:t>As the shadow covered that field, I said, "Look </a:t>
            </a:r>
          </a:p>
          <a:p>
            <a:r>
              <a:rPr lang="en-US" dirty="0" smtClean="0"/>
              <a:t>children at that truck, and look at its shadow. If </a:t>
            </a:r>
          </a:p>
          <a:p>
            <a:r>
              <a:rPr lang="en-US" dirty="0" smtClean="0"/>
              <a:t>you had to be run over, which would you rather be </a:t>
            </a:r>
          </a:p>
          <a:p>
            <a:r>
              <a:rPr lang="en-US" dirty="0" smtClean="0"/>
              <a:t>run over by? Would you rather be run over by the </a:t>
            </a:r>
          </a:p>
          <a:p>
            <a:r>
              <a:rPr lang="en-US" dirty="0" smtClean="0"/>
              <a:t>truck or by the shadow?" </a:t>
            </a:r>
          </a:p>
          <a:p>
            <a:endParaRPr lang="en-US" dirty="0" smtClean="0"/>
          </a:p>
          <a:p>
            <a:r>
              <a:rPr lang="en-US" dirty="0" smtClean="0"/>
              <a:t>My youngest child said, "The shadow couldn't hurt </a:t>
            </a:r>
          </a:p>
          <a:p>
            <a:r>
              <a:rPr lang="en-US" dirty="0" smtClean="0"/>
              <a:t>anybody." "That's right," I continued, "and death is </a:t>
            </a:r>
          </a:p>
          <a:p>
            <a:r>
              <a:rPr lang="en-US" dirty="0" smtClean="0"/>
              <a:t>a truck, but the shadow is all that ever touches the </a:t>
            </a:r>
          </a:p>
          <a:p>
            <a:r>
              <a:rPr lang="en-US" dirty="0" smtClean="0"/>
              <a:t>Christian. The truck ran over the Lord Jesus. </a:t>
            </a:r>
          </a:p>
          <a:p>
            <a:r>
              <a:rPr lang="en-US" dirty="0" smtClean="0"/>
              <a:t>Only the shadow is gone over mother.“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dirty="0" smtClean="0"/>
              <a:t> Elsewhere, Paul tells us to live victoriously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and to avoid excesses of the flesh.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 L. Moody once illustrated this truth as follows: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“Tell me,” he said to his audience, “How can I get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air out of this glass?”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One man said, “Suck it out with a pump.”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Moody replied, “That would create a vacuum and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shatter the glass.”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After many impossible suggestions, Moody smiled,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picked up a pitcher of water, and filled the glass.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he said, “all the air is now removed.” He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then went on to show that victory in the Christian </a:t>
            </a:r>
          </a:p>
          <a:p>
            <a:pPr marL="0" marR="0" indent="0" algn="l" defTabSz="914400" rtl="0" eaLnBrk="1" fontAlgn="auto" latinLnBrk="0" hangingPunct="1">
              <a:lnSpc>
                <a:spcPct val="100000"/>
              </a:lnSpc>
              <a:spcBef>
                <a:spcPts val="0"/>
              </a:spcBef>
              <a:spcAft>
                <a:spcPts val="0"/>
              </a:spcAft>
              <a:buClrTx/>
              <a:buSzTx/>
              <a:buFontTx/>
              <a:buNone/>
              <a:tabLst/>
              <a:defRPr/>
            </a:pPr>
            <a:r>
              <a:rPr lang="en-US" smtClean="0"/>
              <a:t>life </a:t>
            </a:r>
            <a:r>
              <a:rPr lang="en-US" dirty="0" smtClean="0"/>
              <a:t>is not by “sucking out a sin here and there</a:t>
            </a:r>
            <a:r>
              <a:rPr lang="en-US"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mtClean="0"/>
              <a:t>but </a:t>
            </a:r>
            <a:r>
              <a:rPr lang="en-US" dirty="0" smtClean="0"/>
              <a:t>rather by being filled with the Spirit.</a:t>
            </a:r>
          </a:p>
          <a:p>
            <a:endParaRPr lang="en-US" dirty="0" smtClean="0"/>
          </a:p>
          <a:p>
            <a:r>
              <a:rPr lang="en-US" dirty="0" smtClean="0"/>
              <a:t>[7700, #2233].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95085837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i="0" kern="1200" dirty="0" smtClean="0">
                <a:solidFill>
                  <a:schemeClr val="tx1"/>
                </a:solidFill>
                <a:latin typeface="+mn-lt"/>
                <a:ea typeface="+mn-ea"/>
                <a:cs typeface="+mn-cs"/>
              </a:rPr>
              <a:t>In November 1991, Jerry Jenkins </a:t>
            </a:r>
          </a:p>
          <a:p>
            <a:pPr rtl="0"/>
            <a:r>
              <a:rPr lang="en-US" sz="1200" b="0" i="0" kern="1200" dirty="0" smtClean="0">
                <a:solidFill>
                  <a:schemeClr val="tx1"/>
                </a:solidFill>
                <a:latin typeface="+mn-lt"/>
                <a:ea typeface="+mn-ea"/>
                <a:cs typeface="+mn-cs"/>
              </a:rPr>
              <a:t>wrote a bizarre true story about a man </a:t>
            </a:r>
          </a:p>
          <a:p>
            <a:pPr rtl="0"/>
            <a:r>
              <a:rPr lang="en-US" sz="1200" b="0" i="0" kern="1200" dirty="0" smtClean="0">
                <a:solidFill>
                  <a:schemeClr val="tx1"/>
                </a:solidFill>
                <a:latin typeface="+mn-lt"/>
                <a:ea typeface="+mn-ea"/>
                <a:cs typeface="+mn-cs"/>
              </a:rPr>
              <a:t>awakened in the middle of the night by a </a:t>
            </a:r>
          </a:p>
          <a:p>
            <a:pPr rtl="0"/>
            <a:r>
              <a:rPr lang="en-US" sz="1200" b="0" i="0" kern="1200" dirty="0" smtClean="0">
                <a:solidFill>
                  <a:schemeClr val="tx1"/>
                </a:solidFill>
                <a:latin typeface="+mn-lt"/>
                <a:ea typeface="+mn-ea"/>
                <a:cs typeface="+mn-cs"/>
              </a:rPr>
              <a:t>phone call. He was groggy. The girl on </a:t>
            </a:r>
          </a:p>
          <a:p>
            <a:pPr rtl="0"/>
            <a:r>
              <a:rPr lang="en-US" sz="1200" b="0" i="0" kern="1200" dirty="0" smtClean="0">
                <a:solidFill>
                  <a:schemeClr val="tx1"/>
                </a:solidFill>
                <a:latin typeface="+mn-lt"/>
                <a:ea typeface="+mn-ea"/>
                <a:cs typeface="+mn-cs"/>
              </a:rPr>
              <a:t>the other end was weeping. “Daddy,” she </a:t>
            </a:r>
          </a:p>
          <a:p>
            <a:pPr rtl="0"/>
            <a:r>
              <a:rPr lang="en-US" sz="1200" b="0" i="0" kern="1200" dirty="0" smtClean="0">
                <a:solidFill>
                  <a:schemeClr val="tx1"/>
                </a:solidFill>
                <a:latin typeface="+mn-lt"/>
                <a:ea typeface="+mn-ea"/>
                <a:cs typeface="+mn-cs"/>
              </a:rPr>
              <a:t>said, “I’m pregnant.”</a:t>
            </a:r>
          </a:p>
          <a:p>
            <a:pPr rtl="0"/>
            <a:endParaRPr lang="en-US" sz="1200" b="0" i="0" kern="1200" dirty="0" smtClean="0">
              <a:solidFill>
                <a:schemeClr val="tx1"/>
              </a:solidFill>
              <a:latin typeface="+mn-lt"/>
              <a:ea typeface="+mn-ea"/>
              <a:cs typeface="+mn-cs"/>
            </a:endParaRPr>
          </a:p>
          <a:p>
            <a:pPr rtl="0"/>
            <a:r>
              <a:rPr lang="en-US" sz="1200" i="0" dirty="0" smtClean="0"/>
              <a:t>Though stunned beyond belief, he forgave</a:t>
            </a:r>
          </a:p>
          <a:p>
            <a:pPr rtl="0"/>
            <a:r>
              <a:rPr lang="en-US" sz="1200" i="0" dirty="0" smtClean="0"/>
              <a:t>her and prayed with her. The next day he </a:t>
            </a:r>
          </a:p>
          <a:p>
            <a:pPr rtl="0"/>
            <a:r>
              <a:rPr lang="en-US" sz="1200" i="0" dirty="0" smtClean="0"/>
              <a:t>and his wife wrote her two letters of </a:t>
            </a:r>
          </a:p>
          <a:p>
            <a:pPr rtl="0"/>
            <a:r>
              <a:rPr lang="en-US" sz="1200" i="0" dirty="0" smtClean="0"/>
              <a:t>counsel and love.</a:t>
            </a:r>
          </a:p>
          <a:p>
            <a:pPr rtl="0"/>
            <a:endParaRPr lang="en-US" sz="1200" i="0" dirty="0" smtClean="0"/>
          </a:p>
          <a:p>
            <a:pPr rtl="0"/>
            <a:r>
              <a:rPr lang="en-US" sz="1200" i="0" dirty="0" smtClean="0"/>
              <a:t>Three days later the man received another </a:t>
            </a:r>
          </a:p>
          <a:p>
            <a:pPr rtl="0"/>
            <a:r>
              <a:rPr lang="en-US" sz="1200" i="0" dirty="0" smtClean="0"/>
              <a:t>phone call. His daughter was shocked by </a:t>
            </a:r>
          </a:p>
          <a:p>
            <a:pPr rtl="0"/>
            <a:r>
              <a:rPr lang="en-US" sz="1200" i="0" dirty="0" smtClean="0"/>
              <a:t>the letters. She was not the one who had </a:t>
            </a:r>
          </a:p>
          <a:p>
            <a:pPr rtl="0"/>
            <a:r>
              <a:rPr lang="en-US" sz="1200" i="0" dirty="0" smtClean="0"/>
              <a:t>called earlier.… Apparently some other girl </a:t>
            </a:r>
          </a:p>
          <a:p>
            <a:pPr rtl="0"/>
            <a:r>
              <a:rPr lang="en-US" sz="1200" i="0" dirty="0" smtClean="0"/>
              <a:t>had dialed a wrong number.</a:t>
            </a:r>
          </a:p>
          <a:p>
            <a:pPr rtl="0"/>
            <a:endParaRPr lang="en-US" sz="1200" i="0" dirty="0" smtClean="0"/>
          </a:p>
          <a:p>
            <a:pPr rtl="0"/>
            <a:r>
              <a:rPr lang="en-US" sz="1200" i="0" dirty="0" smtClean="0"/>
              <a:t>“These letters are my treasure,” the </a:t>
            </a:r>
          </a:p>
          <a:p>
            <a:pPr rtl="0"/>
            <a:r>
              <a:rPr lang="en-US" sz="1200" i="0" dirty="0" smtClean="0"/>
              <a:t>daughter later said, “real love letters </a:t>
            </a:r>
          </a:p>
          <a:p>
            <a:pPr rtl="0"/>
            <a:r>
              <a:rPr lang="en-US" sz="1200" i="0" dirty="0" smtClean="0"/>
              <a:t>written by a godly father who never </a:t>
            </a:r>
          </a:p>
          <a:p>
            <a:pPr rtl="0"/>
            <a:r>
              <a:rPr lang="en-US" sz="1200" i="0" dirty="0" smtClean="0"/>
              <a:t>imagined he would have to write them </a:t>
            </a:r>
          </a:p>
          <a:p>
            <a:pPr rtl="0"/>
            <a:r>
              <a:rPr lang="en-US" sz="1200" i="0" dirty="0" smtClean="0"/>
              <a:t>to his own daughter.”</a:t>
            </a:r>
          </a:p>
          <a:p>
            <a:pPr rtl="0"/>
            <a:endParaRPr lang="en-US" sz="1200" i="0" dirty="0" smtClean="0"/>
          </a:p>
          <a:p>
            <a:pPr rtl="0"/>
            <a:r>
              <a:rPr lang="en-US" sz="1200" i="0" dirty="0" smtClean="0"/>
              <a:t>Here are a few excerpts:</a:t>
            </a:r>
          </a:p>
          <a:p>
            <a:pPr rtl="0"/>
            <a:endParaRPr lang="en-US" sz="1200" i="0" dirty="0" smtClean="0"/>
          </a:p>
          <a:p>
            <a:pPr rtl="0"/>
            <a:r>
              <a:rPr lang="en-US" sz="1200" i="0" dirty="0" smtClean="0"/>
              <a:t>Part of me seemed to die last night. Not </a:t>
            </a:r>
          </a:p>
          <a:p>
            <a:pPr rtl="0"/>
            <a:r>
              <a:rPr lang="en-US" sz="1200" i="0" dirty="0" smtClean="0"/>
              <a:t>because of what it means to me as much </a:t>
            </a:r>
          </a:p>
          <a:p>
            <a:pPr rtl="0"/>
            <a:r>
              <a:rPr lang="en-US" sz="1200" i="0" dirty="0" smtClean="0"/>
              <a:t>as what it means to you. You were free to </a:t>
            </a:r>
          </a:p>
          <a:p>
            <a:pPr rtl="0"/>
            <a:r>
              <a:rPr lang="en-US" sz="1200" i="0" dirty="0" smtClean="0"/>
              <a:t>make all kinds of choices. Now you are </a:t>
            </a:r>
          </a:p>
          <a:p>
            <a:pPr rtl="0"/>
            <a:r>
              <a:rPr lang="en-US" sz="1200" i="0" dirty="0" smtClean="0"/>
              <a:t>shut up to a few, and none of them to </a:t>
            </a:r>
          </a:p>
          <a:p>
            <a:pPr rtl="0"/>
            <a:r>
              <a:rPr lang="en-US" sz="1200" i="0" dirty="0" smtClean="0"/>
              <a:t>your liking. But God will see you—and </a:t>
            </a:r>
          </a:p>
          <a:p>
            <a:pPr rtl="0"/>
            <a:r>
              <a:rPr lang="en-US" sz="1200" i="0" dirty="0" smtClean="0"/>
              <a:t>us—through.</a:t>
            </a:r>
          </a:p>
          <a:p>
            <a:pPr rtl="0"/>
            <a:endParaRPr lang="en-US" sz="1200" i="0" dirty="0" smtClean="0"/>
          </a:p>
          <a:p>
            <a:pPr rtl="0"/>
            <a:r>
              <a:rPr lang="en-US" sz="1200" i="0" dirty="0" smtClean="0"/>
              <a:t>Though I weep inside, I can’t condemn </a:t>
            </a:r>
          </a:p>
          <a:p>
            <a:pPr rtl="0"/>
            <a:r>
              <a:rPr lang="en-US" sz="1200" i="0" dirty="0" smtClean="0"/>
              <a:t>you, because I sin too. Your transgression </a:t>
            </a:r>
          </a:p>
          <a:p>
            <a:pPr rtl="0"/>
            <a:r>
              <a:rPr lang="en-US" sz="1200" i="0" dirty="0" smtClean="0"/>
              <a:t>here is no worse than mine. It’s just </a:t>
            </a:r>
          </a:p>
          <a:p>
            <a:pPr rtl="0"/>
            <a:r>
              <a:rPr lang="en-US" sz="1200" i="0" dirty="0" smtClean="0"/>
              <a:t>different. Even if my heart did not shout </a:t>
            </a:r>
          </a:p>
          <a:p>
            <a:pPr rtl="0"/>
            <a:r>
              <a:rPr lang="en-US" sz="1200" i="0" dirty="0" smtClean="0"/>
              <a:t>out to love and defend and protect you—</a:t>
            </a:r>
          </a:p>
          <a:p>
            <a:pPr rtl="0"/>
            <a:r>
              <a:rPr lang="en-US" sz="1200" i="0" dirty="0" smtClean="0"/>
              <a:t>as it does—the New Testament tells me </a:t>
            </a:r>
          </a:p>
          <a:p>
            <a:pPr rtl="0"/>
            <a:r>
              <a:rPr lang="en-US" sz="1200" i="0" dirty="0" smtClean="0"/>
              <a:t>I can’t take forgiveness myself and </a:t>
            </a:r>
          </a:p>
          <a:p>
            <a:pPr rtl="0"/>
            <a:r>
              <a:rPr lang="en-US" sz="1200" i="0" dirty="0" smtClean="0"/>
              <a:t>withhold it from others.</a:t>
            </a:r>
          </a:p>
          <a:p>
            <a:pPr rtl="0"/>
            <a:endParaRPr lang="en-US" sz="1200" i="0" dirty="0" smtClean="0"/>
          </a:p>
          <a:p>
            <a:pPr rtl="0"/>
            <a:r>
              <a:rPr lang="en-US" sz="1200" i="0" dirty="0" smtClean="0"/>
              <a:t>We think of sin as acts. But sin is a </a:t>
            </a:r>
          </a:p>
          <a:p>
            <a:pPr rtl="0"/>
            <a:r>
              <a:rPr lang="en-US" sz="1200" i="0" dirty="0" smtClean="0"/>
              <a:t>package, an attitude that expresses itself </a:t>
            </a:r>
          </a:p>
          <a:p>
            <a:pPr rtl="0"/>
            <a:r>
              <a:rPr lang="en-US" sz="1200" i="0" dirty="0" smtClean="0"/>
              <a:t>in different ways and to different degrees. </a:t>
            </a:r>
          </a:p>
          <a:p>
            <a:pPr rtl="0"/>
            <a:r>
              <a:rPr lang="en-US" sz="1200" i="0" dirty="0" smtClean="0"/>
              <a:t>But it all comes from the same sin </a:t>
            </a:r>
          </a:p>
          <a:p>
            <a:pPr rtl="0"/>
            <a:r>
              <a:rPr lang="en-US" sz="1200" i="0" dirty="0" smtClean="0"/>
              <a:t>package you inherited through us. Christ </a:t>
            </a:r>
          </a:p>
          <a:p>
            <a:pPr rtl="0"/>
            <a:r>
              <a:rPr lang="en-US" sz="1200" i="0" dirty="0" smtClean="0"/>
              <a:t>is the only difference.</a:t>
            </a:r>
          </a:p>
          <a:p>
            <a:pPr rtl="0"/>
            <a:endParaRPr lang="en-US" sz="1200" i="0" dirty="0" smtClean="0"/>
          </a:p>
          <a:p>
            <a:pPr rtl="0"/>
            <a:r>
              <a:rPr lang="en-US" sz="1200" i="0" dirty="0" smtClean="0"/>
              <a:t>God forgives this sin as well as others—</a:t>
            </a:r>
          </a:p>
          <a:p>
            <a:pPr rtl="0"/>
            <a:r>
              <a:rPr lang="en-US" sz="1200" i="0" dirty="0" smtClean="0"/>
              <a:t>really forgives and cleanses. David was a </a:t>
            </a:r>
          </a:p>
          <a:p>
            <a:pPr rtl="0"/>
            <a:r>
              <a:rPr lang="en-US" sz="1200" i="0" dirty="0" smtClean="0"/>
              <a:t>man of God when he went into his </a:t>
            </a:r>
          </a:p>
          <a:p>
            <a:pPr rtl="0"/>
            <a:r>
              <a:rPr lang="en-US" sz="1200" i="0" dirty="0" smtClean="0"/>
              <a:t>experience with Bathsheba and in the </a:t>
            </a:r>
          </a:p>
          <a:p>
            <a:pPr rtl="0"/>
            <a:r>
              <a:rPr lang="en-US" sz="1200" i="0" dirty="0" smtClean="0"/>
              <a:t>grace of God he came out a man of God. </a:t>
            </a:r>
          </a:p>
          <a:p>
            <a:pPr rtl="0"/>
            <a:r>
              <a:rPr lang="en-US" sz="1200" i="0" dirty="0" smtClean="0"/>
              <a:t>And his sin included murder!</a:t>
            </a:r>
          </a:p>
          <a:p>
            <a:pPr rtl="0"/>
            <a:endParaRPr lang="en-US" sz="1200" i="0" dirty="0" smtClean="0"/>
          </a:p>
          <a:p>
            <a:pPr rtl="0"/>
            <a:r>
              <a:rPr lang="en-US" sz="1200" i="0" dirty="0" smtClean="0"/>
              <a:t>Satan has no doubt tried to tell you that </a:t>
            </a:r>
          </a:p>
          <a:p>
            <a:pPr rtl="0"/>
            <a:r>
              <a:rPr lang="en-US" sz="1200" i="0" dirty="0" smtClean="0"/>
              <a:t>this affects your standing before God. It </a:t>
            </a:r>
          </a:p>
          <a:p>
            <a:pPr rtl="0"/>
            <a:r>
              <a:rPr lang="en-US" sz="1200" i="0" dirty="0" smtClean="0"/>
              <a:t>doesn’t, but it will affect your relationship </a:t>
            </a:r>
          </a:p>
          <a:p>
            <a:pPr rtl="0"/>
            <a:r>
              <a:rPr lang="en-US" sz="1200" i="0" dirty="0" smtClean="0"/>
              <a:t>till you bring the whole matter to Him. </a:t>
            </a:r>
          </a:p>
          <a:p>
            <a:pPr rtl="0"/>
            <a:r>
              <a:rPr lang="en-US" sz="1200" i="0" dirty="0" smtClean="0"/>
              <a:t>There will be a coolness, a separation, an </a:t>
            </a:r>
          </a:p>
          <a:p>
            <a:pPr rtl="0"/>
            <a:r>
              <a:rPr lang="en-US" sz="1200" i="0" dirty="0" smtClean="0"/>
              <a:t>estrangement, until you open the </a:t>
            </a:r>
          </a:p>
          <a:p>
            <a:pPr rtl="0"/>
            <a:r>
              <a:rPr lang="en-US" sz="1200" i="0" dirty="0" smtClean="0"/>
              <a:t>problem by confessing and asking </a:t>
            </a:r>
          </a:p>
          <a:p>
            <a:pPr rtl="0"/>
            <a:r>
              <a:rPr lang="en-US" sz="1200" i="0" dirty="0" smtClean="0"/>
              <a:t>forgiveness.</a:t>
            </a:r>
          </a:p>
          <a:p>
            <a:pPr rtl="0"/>
            <a:endParaRPr lang="en-US" sz="1200" i="0" dirty="0" smtClean="0"/>
          </a:p>
          <a:p>
            <a:pPr rtl="0"/>
            <a:r>
              <a:rPr lang="en-US" sz="1200" i="0" dirty="0" smtClean="0"/>
              <a:t>I will not reproach you or [your boyfriend]. </a:t>
            </a:r>
          </a:p>
          <a:p>
            <a:pPr rtl="0"/>
            <a:r>
              <a:rPr lang="en-US" sz="1200" i="0" dirty="0" smtClean="0"/>
              <a:t>I will not even dare to look down at you </a:t>
            </a:r>
          </a:p>
          <a:p>
            <a:pPr rtl="0"/>
            <a:r>
              <a:rPr lang="en-US" sz="1200" i="0" dirty="0" smtClean="0"/>
              <a:t>in my innermost heart, but it is not </a:t>
            </a:r>
          </a:p>
          <a:p>
            <a:pPr rtl="0"/>
            <a:r>
              <a:rPr lang="en-US" sz="1200" i="0" dirty="0" smtClean="0"/>
              <a:t>because the issue doesn’t matter. The </a:t>
            </a:r>
          </a:p>
          <a:p>
            <a:pPr rtl="0"/>
            <a:r>
              <a:rPr lang="en-US" sz="1200" i="0" dirty="0" smtClean="0"/>
              <a:t>responsibility is his no less than yours. </a:t>
            </a:r>
          </a:p>
          <a:p>
            <a:pPr rtl="0"/>
            <a:r>
              <a:rPr lang="en-US" sz="1200" i="0" dirty="0" smtClean="0"/>
              <a:t>This is not an ideal basis for marriage. </a:t>
            </a:r>
          </a:p>
          <a:p>
            <a:pPr rtl="0"/>
            <a:r>
              <a:rPr lang="en-US" sz="1200" i="0" dirty="0" smtClean="0"/>
              <a:t>You want a husband who takes you by </a:t>
            </a:r>
          </a:p>
          <a:p>
            <a:pPr rtl="0"/>
            <a:r>
              <a:rPr lang="en-US" sz="1200" i="0" dirty="0" smtClean="0"/>
              <a:t>choice. But if you face the issue and God </a:t>
            </a:r>
          </a:p>
          <a:p>
            <a:pPr rtl="0"/>
            <a:r>
              <a:rPr lang="en-US" sz="1200" i="0" dirty="0" smtClean="0"/>
              <a:t>so leads, He could build a solid marriage. </a:t>
            </a:r>
          </a:p>
          <a:p>
            <a:pPr rtl="0"/>
            <a:r>
              <a:rPr lang="en-US" sz="1200" i="0" dirty="0" smtClean="0"/>
              <a:t>We stand ready to do whatever we can.</a:t>
            </a:r>
          </a:p>
          <a:p>
            <a:pPr rtl="0"/>
            <a:endParaRPr lang="en-US" sz="1200" i="0" dirty="0" smtClean="0"/>
          </a:p>
          <a:p>
            <a:pPr rtl="0"/>
            <a:r>
              <a:rPr lang="en-US" sz="1200" i="0" dirty="0" smtClean="0"/>
              <a:t>We’re praying much. We love you more </a:t>
            </a:r>
          </a:p>
          <a:p>
            <a:pPr rtl="0"/>
            <a:r>
              <a:rPr lang="en-US" sz="1200" i="0" dirty="0" smtClean="0"/>
              <a:t>than I can say. And respect you, too, as </a:t>
            </a:r>
          </a:p>
          <a:p>
            <a:pPr rtl="0"/>
            <a:r>
              <a:rPr lang="en-US" sz="1200" i="0" dirty="0" smtClean="0"/>
              <a:t>always.</a:t>
            </a:r>
          </a:p>
          <a:p>
            <a:pPr rtl="0"/>
            <a:endParaRPr lang="en-US" sz="1200" i="0" dirty="0" smtClean="0"/>
          </a:p>
          <a:p>
            <a:pPr rtl="0"/>
            <a:r>
              <a:rPr lang="en-US" sz="1200" i="0" dirty="0" smtClean="0"/>
              <a:t>Saturday I was very downcast. I tried to </a:t>
            </a:r>
          </a:p>
          <a:p>
            <a:pPr rtl="0"/>
            <a:r>
              <a:rPr lang="en-US" sz="1200" i="0" dirty="0" smtClean="0"/>
              <a:t>sing as I worked outside, and then, </a:t>
            </a:r>
          </a:p>
          <a:p>
            <a:pPr rtl="0"/>
            <a:r>
              <a:rPr lang="en-US" sz="1200" i="0" dirty="0" smtClean="0"/>
              <a:t>increasingly, I seemed to see a calm and </a:t>
            </a:r>
          </a:p>
          <a:p>
            <a:pPr rtl="0"/>
            <a:r>
              <a:rPr lang="en-US" sz="1200" i="0" dirty="0" smtClean="0"/>
              <a:t>loving face I knew was Jesus. It was no </a:t>
            </a:r>
          </a:p>
          <a:p>
            <a:pPr rtl="0"/>
            <a:r>
              <a:rPr lang="en-US" sz="1200" i="0" dirty="0" smtClean="0"/>
              <a:t>vision—I didn’t see details—but it was a </a:t>
            </a:r>
          </a:p>
          <a:p>
            <a:pPr rtl="0"/>
            <a:r>
              <a:rPr lang="en-US" sz="1200" i="0" dirty="0" smtClean="0"/>
              <a:t>strong reminder that He is with us and </a:t>
            </a:r>
          </a:p>
          <a:p>
            <a:pPr rtl="0"/>
            <a:r>
              <a:rPr lang="en-US" sz="1200" i="0" dirty="0" smtClean="0"/>
              <a:t>waiting for us to remember this. He loves </a:t>
            </a:r>
          </a:p>
          <a:p>
            <a:pPr rtl="0"/>
            <a:r>
              <a:rPr lang="en-US" sz="1200" i="0" dirty="0" smtClean="0"/>
              <a:t>us and will help us through, especially </a:t>
            </a:r>
          </a:p>
          <a:p>
            <a:pPr rtl="0"/>
            <a:r>
              <a:rPr lang="en-US" sz="1200" i="0" dirty="0" smtClean="0"/>
              <a:t>you. It’s great to know Jesus is walking </a:t>
            </a:r>
          </a:p>
          <a:p>
            <a:pPr rtl="0"/>
            <a:r>
              <a:rPr lang="en-US" sz="1200" i="0" dirty="0" smtClean="0"/>
              <a:t>with you.</a:t>
            </a:r>
          </a:p>
          <a:p>
            <a:pPr rtl="0"/>
            <a:endParaRPr lang="en-US" sz="1200" i="0" dirty="0" smtClean="0"/>
          </a:p>
          <a:p>
            <a:pPr rtl="0"/>
            <a:r>
              <a:rPr lang="en-US" sz="1200" i="0" dirty="0" smtClean="0"/>
              <a:t>While we can’t say that God causes </a:t>
            </a:r>
          </a:p>
          <a:p>
            <a:pPr rtl="0"/>
            <a:r>
              <a:rPr lang="en-US" sz="1200" i="0" dirty="0" smtClean="0"/>
              <a:t>failures, He does permit them, and I think </a:t>
            </a:r>
          </a:p>
          <a:p>
            <a:pPr rtl="0"/>
            <a:r>
              <a:rPr lang="en-US" sz="1200" i="0" dirty="0" smtClean="0"/>
              <a:t>it’s clear He uses them to build character </a:t>
            </a:r>
          </a:p>
          <a:p>
            <a:pPr rtl="0"/>
            <a:r>
              <a:rPr lang="en-US" sz="1200" i="0" dirty="0" smtClean="0"/>
              <a:t>and beauty that we’d never have without </a:t>
            </a:r>
          </a:p>
          <a:p>
            <a:pPr rtl="0"/>
            <a:r>
              <a:rPr lang="en-US" sz="1200" i="0" dirty="0" smtClean="0"/>
              <a:t>them. Remember, God’s love is in even </a:t>
            </a:r>
          </a:p>
          <a:p>
            <a:pPr rtl="0"/>
            <a:r>
              <a:rPr lang="en-US" sz="1200" i="0" dirty="0" smtClean="0"/>
              <a:t>this, maybe especially in this.</a:t>
            </a:r>
          </a:p>
          <a:p>
            <a:pPr rtl="0"/>
            <a:endParaRPr lang="en-US" sz="1200" i="0" dirty="0" smtClean="0"/>
          </a:p>
          <a:p>
            <a:pPr rtl="0"/>
            <a:r>
              <a:rPr lang="en-US" sz="1200" i="0" dirty="0" smtClean="0"/>
              <a:t>We’re glad that in a measure, at least, we </a:t>
            </a:r>
          </a:p>
          <a:p>
            <a:pPr rtl="0"/>
            <a:r>
              <a:rPr lang="en-US" sz="1200" i="0" dirty="0" smtClean="0"/>
              <a:t>can help the daughter we love so much. </a:t>
            </a:r>
          </a:p>
          <a:p>
            <a:pPr rtl="0"/>
            <a:r>
              <a:rPr lang="en-US" sz="1200" i="0" dirty="0" smtClean="0"/>
              <a:t>This is a day of testing, but hold our </a:t>
            </a:r>
          </a:p>
          <a:p>
            <a:pPr rtl="0"/>
            <a:r>
              <a:rPr lang="en-US" sz="1200" i="0" dirty="0" smtClean="0"/>
              <a:t>ground we must. God will give us the </a:t>
            </a:r>
          </a:p>
          <a:p>
            <a:pPr rtl="0"/>
            <a:r>
              <a:rPr lang="en-US" sz="1200" i="0" dirty="0" smtClean="0"/>
              <a:t>victory. That’s wonderful. We’re looking </a:t>
            </a:r>
          </a:p>
          <a:p>
            <a:pPr rtl="0"/>
            <a:r>
              <a:rPr lang="en-US" sz="1200" i="0" dirty="0" smtClean="0"/>
              <a:t>forward to your being at home. </a:t>
            </a:r>
          </a:p>
          <a:p>
            <a:pPr rtl="0"/>
            <a:endParaRPr lang="en-US" sz="1200" i="0" dirty="0" smtClean="0"/>
          </a:p>
          <a:p>
            <a:pPr rtl="0"/>
            <a:r>
              <a:rPr lang="en-US" sz="1200" i="0" dirty="0" smtClean="0"/>
              <a:t>Love, Dad.</a:t>
            </a:r>
          </a:p>
          <a:p>
            <a:pPr rtl="0"/>
            <a:endParaRPr lang="en-US" sz="1200" i="1" dirty="0" smtClean="0"/>
          </a:p>
          <a:p>
            <a:pPr rtl="0"/>
            <a:r>
              <a:rPr lang="en-US" dirty="0" smtClean="0"/>
              <a:t>[Morgan, R. J. (2000). Nelsons complete book of stories, illustrations, and quotes (electronic ed., pp. 366367). Nashville: Thomas Nelson Publishers].</a:t>
            </a:r>
          </a:p>
          <a:p>
            <a:pPr rtl="0"/>
            <a:endParaRPr lang="en-US" dirty="0" smtClean="0"/>
          </a:p>
          <a:p>
            <a:r>
              <a:rPr lang="en-US" sz="1200" i="0" dirty="0" smtClean="0"/>
              <a:t>*** END ***</a:t>
            </a:r>
          </a:p>
          <a:p>
            <a:endParaRPr lang="en-US" sz="1200" i="0" dirty="0" smtClean="0"/>
          </a:p>
          <a:p>
            <a:pPr rtl="0"/>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4095312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Much of the difficulty in understanding these five </a:t>
            </a:r>
          </a:p>
          <a:p>
            <a:r>
              <a:rPr lang="en-US" sz="1200" i="0" dirty="0" smtClean="0"/>
              <a:t>verses comes from the</a:t>
            </a:r>
            <a:r>
              <a:rPr lang="en-US" sz="1200" i="0" baseline="0" dirty="0" smtClean="0"/>
              <a:t> three “</a:t>
            </a:r>
            <a:r>
              <a:rPr lang="en-US" sz="1200" i="0" baseline="0" dirty="0" err="1" smtClean="0"/>
              <a:t>for”s</a:t>
            </a:r>
            <a:r>
              <a:rPr lang="en-US" sz="1200" i="0" baseline="0" dirty="0" smtClean="0"/>
              <a:t> in the three </a:t>
            </a:r>
          </a:p>
          <a:p>
            <a:r>
              <a:rPr lang="en-US" sz="1200" i="0" baseline="0" dirty="0" smtClean="0"/>
              <a:t>opening verses 12, 13, and 14. Our English “for” </a:t>
            </a:r>
          </a:p>
          <a:p>
            <a:r>
              <a:rPr lang="en-US" sz="1200" i="0" baseline="0" dirty="0" smtClean="0"/>
              <a:t>translates the Greek “gar”.</a:t>
            </a:r>
          </a:p>
          <a:p>
            <a:endParaRPr lang="en-US" sz="1200" i="0" baseline="0" dirty="0" smtClean="0"/>
          </a:p>
          <a:p>
            <a:r>
              <a:rPr lang="en-US" sz="1200" i="0" baseline="0" dirty="0" smtClean="0"/>
              <a:t>Actually, there’s a fourth “for” in close proximity. </a:t>
            </a:r>
          </a:p>
          <a:p>
            <a:r>
              <a:rPr lang="en-US" sz="1200" i="0" baseline="0" dirty="0" smtClean="0"/>
              <a:t>Verse 11 also begins with “for”. In verse 11, the </a:t>
            </a:r>
          </a:p>
          <a:p>
            <a:r>
              <a:rPr lang="en-US" sz="1200" i="0" baseline="0" dirty="0" smtClean="0"/>
              <a:t>“for” is explaining why all people will be judged </a:t>
            </a:r>
          </a:p>
          <a:p>
            <a:r>
              <a:rPr lang="en-US" sz="1200" i="0" baseline="0" dirty="0" smtClean="0"/>
              <a:t>according to their works: it’s because of the </a:t>
            </a:r>
          </a:p>
          <a:p>
            <a:r>
              <a:rPr lang="en-US" sz="1200" i="0" baseline="0" dirty="0" smtClean="0"/>
              <a:t>impartiality of God.  </a:t>
            </a:r>
          </a:p>
          <a:p>
            <a:endParaRPr lang="en-US" sz="1200" i="0" baseline="0" dirty="0" smtClean="0"/>
          </a:p>
          <a:p>
            <a:r>
              <a:rPr lang="en-US" sz="1200" i="0" baseline="0" dirty="0" smtClean="0"/>
              <a:t>Verse 12 is connected to verse 11 with another </a:t>
            </a:r>
          </a:p>
          <a:p>
            <a:r>
              <a:rPr lang="en-US" sz="1200" i="0" baseline="0" dirty="0" smtClean="0"/>
              <a:t>“for”. But, the New International Version does not </a:t>
            </a:r>
          </a:p>
          <a:p>
            <a:r>
              <a:rPr lang="en-US" sz="1200" i="0" baseline="0" dirty="0" smtClean="0"/>
              <a:t>translate the first “for” in the 12</a:t>
            </a:r>
            <a:r>
              <a:rPr lang="en-US" sz="1200" i="0" baseline="30000" dirty="0" smtClean="0"/>
              <a:t>th</a:t>
            </a:r>
            <a:r>
              <a:rPr lang="en-US" sz="1200" i="0" baseline="0" dirty="0" smtClean="0"/>
              <a:t> verse. </a:t>
            </a:r>
          </a:p>
          <a:p>
            <a:endParaRPr lang="en-US" sz="1200" i="0" baseline="0" dirty="0" smtClean="0"/>
          </a:p>
          <a:p>
            <a:r>
              <a:rPr lang="en-US" sz="1200" b="1" i="0" baseline="0" dirty="0" smtClean="0"/>
              <a:t>Thomas Schreiner</a:t>
            </a:r>
            <a:r>
              <a:rPr lang="en-US" sz="1200" i="0" baseline="0" dirty="0" smtClean="0"/>
              <a:t> says, “(</a:t>
            </a:r>
            <a:r>
              <a:rPr lang="en-US" sz="1200" dirty="0" smtClean="0"/>
              <a:t>Gar) in verse 12 does not </a:t>
            </a:r>
          </a:p>
          <a:p>
            <a:r>
              <a:rPr lang="en-US" sz="1200" dirty="0" smtClean="0"/>
              <a:t>appear to give a reason for God’s impartiality (in </a:t>
            </a:r>
          </a:p>
          <a:p>
            <a:r>
              <a:rPr lang="en-US" sz="1200" dirty="0" smtClean="0"/>
              <a:t>verse 11). Indeed, verse 12 could more easily be </a:t>
            </a:r>
          </a:p>
          <a:p>
            <a:r>
              <a:rPr lang="en-US" sz="1200" dirty="0" smtClean="0"/>
              <a:t>construed as an inference drawn from God’s </a:t>
            </a:r>
          </a:p>
          <a:p>
            <a:r>
              <a:rPr lang="en-US" sz="1200" dirty="0" smtClean="0"/>
              <a:t>impartiality (that is., God is impartial, therefore </a:t>
            </a:r>
          </a:p>
          <a:p>
            <a:r>
              <a:rPr lang="en-US" sz="1200" dirty="0" smtClean="0"/>
              <a:t>sinners will be judged by the standard they </a:t>
            </a:r>
          </a:p>
          <a:p>
            <a:r>
              <a:rPr lang="en-US" sz="1200" dirty="0" smtClean="0"/>
              <a:t>possess) rather than a ground for it. But (gar) is </a:t>
            </a:r>
          </a:p>
          <a:p>
            <a:r>
              <a:rPr lang="en-US" sz="1200" dirty="0" smtClean="0"/>
              <a:t>rarely inferential, and thus verse 12 probably </a:t>
            </a:r>
          </a:p>
          <a:p>
            <a:r>
              <a:rPr lang="en-US" sz="1200" dirty="0" smtClean="0"/>
              <a:t>functions as an illustration or further explanation </a:t>
            </a:r>
          </a:p>
          <a:p>
            <a:r>
              <a:rPr lang="en-US" sz="1200" dirty="0" smtClean="0"/>
              <a:t>of God’s impartiality. The relationship between the </a:t>
            </a:r>
          </a:p>
          <a:p>
            <a:r>
              <a:rPr lang="en-US" sz="1200" dirty="0" smtClean="0"/>
              <a:t>two verses could (thus) be portrayed as follows:</a:t>
            </a:r>
          </a:p>
          <a:p>
            <a:endParaRPr lang="en-US" sz="1200" dirty="0" smtClean="0"/>
          </a:p>
          <a:p>
            <a:r>
              <a:rPr lang="en-US" sz="1200" dirty="0" smtClean="0"/>
              <a:t>“God is impartial (verse 11).</a:t>
            </a:r>
          </a:p>
          <a:p>
            <a:endParaRPr lang="en-US" sz="1200" dirty="0" smtClean="0"/>
          </a:p>
          <a:p>
            <a:r>
              <a:rPr lang="en-US" sz="1200" dirty="0" smtClean="0"/>
              <a:t>“In other words, those who sin without the law will </a:t>
            </a:r>
          </a:p>
          <a:p>
            <a:r>
              <a:rPr lang="en-US" sz="1200" dirty="0" smtClean="0"/>
              <a:t>perish without the law (verse </a:t>
            </a:r>
            <a:r>
              <a:rPr lang="en-US" sz="1200" dirty="0" err="1" smtClean="0"/>
              <a:t>12a</a:t>
            </a:r>
            <a:r>
              <a:rPr lang="en-US" sz="1200" dirty="0" smtClean="0"/>
              <a:t>),</a:t>
            </a:r>
          </a:p>
          <a:p>
            <a:endParaRPr lang="en-US" sz="1200" dirty="0" smtClean="0"/>
          </a:p>
          <a:p>
            <a:r>
              <a:rPr lang="en-US" sz="1200" dirty="0" smtClean="0"/>
              <a:t>“and those who sin with the law will be judged </a:t>
            </a:r>
          </a:p>
          <a:p>
            <a:r>
              <a:rPr lang="en-US" sz="1200" dirty="0" smtClean="0"/>
              <a:t>through the law (verse </a:t>
            </a:r>
            <a:r>
              <a:rPr lang="en-US" sz="1200" dirty="0" err="1" smtClean="0"/>
              <a:t>12b</a:t>
            </a:r>
            <a:r>
              <a:rPr lang="en-US" sz="1200" dirty="0" smtClean="0"/>
              <a:t>).”</a:t>
            </a: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1436765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baseline="0" dirty="0" smtClean="0"/>
              <a:t>The second “for” opens verse 13.</a:t>
            </a:r>
          </a:p>
          <a:p>
            <a:endParaRPr lang="en-US" sz="1200" b="1" i="0" baseline="0" dirty="0" smtClean="0"/>
          </a:p>
          <a:p>
            <a:r>
              <a:rPr lang="en-US" sz="1200" b="1" i="0" baseline="0" dirty="0" smtClean="0"/>
              <a:t>Thomas Schreiner</a:t>
            </a:r>
            <a:r>
              <a:rPr lang="en-US" sz="1200" i="0" baseline="0" dirty="0" smtClean="0"/>
              <a:t> says, “</a:t>
            </a:r>
            <a:r>
              <a:rPr lang="en-US" sz="1200" dirty="0" smtClean="0"/>
              <a:t>Verse 13 also </a:t>
            </a:r>
          </a:p>
          <a:p>
            <a:r>
              <a:rPr lang="en-US" sz="1200" dirty="0" smtClean="0"/>
              <a:t>commences with (gar). In this case, a reason for </a:t>
            </a:r>
          </a:p>
          <a:p>
            <a:r>
              <a:rPr lang="en-US" sz="1200" dirty="0" smtClean="0"/>
              <a:t>what is said in verse </a:t>
            </a:r>
            <a:r>
              <a:rPr lang="en-US" sz="1200" dirty="0" err="1" smtClean="0"/>
              <a:t>12b</a:t>
            </a:r>
            <a:r>
              <a:rPr lang="en-US" sz="1200" dirty="0" smtClean="0"/>
              <a:t> seems to be provided, </a:t>
            </a:r>
          </a:p>
          <a:p>
            <a:r>
              <a:rPr lang="en-US" sz="1200" dirty="0" smtClean="0"/>
              <a:t>showing that the real object of Paul’s concern was </a:t>
            </a:r>
          </a:p>
          <a:p>
            <a:r>
              <a:rPr lang="en-US" sz="1200" dirty="0" smtClean="0"/>
              <a:t>the Jews. </a:t>
            </a:r>
          </a:p>
          <a:p>
            <a:endParaRPr lang="en-US" sz="1200" dirty="0" smtClean="0"/>
          </a:p>
          <a:p>
            <a:r>
              <a:rPr lang="en-US" sz="1200" dirty="0" smtClean="0"/>
              <a:t>The Jews should not deceive themselves into </a:t>
            </a:r>
          </a:p>
          <a:p>
            <a:r>
              <a:rPr lang="en-US" sz="1200" dirty="0" smtClean="0"/>
              <a:t>believing that possession of the law is a badge of </a:t>
            </a:r>
          </a:p>
          <a:p>
            <a:r>
              <a:rPr lang="en-US" sz="1200" dirty="0" smtClean="0"/>
              <a:t>favored status so that they will be exempt from </a:t>
            </a:r>
          </a:p>
          <a:p>
            <a:r>
              <a:rPr lang="en-US" sz="1200" dirty="0" smtClean="0"/>
              <a:t>judgment (verse 12). The reason for this is that the </a:t>
            </a:r>
          </a:p>
          <a:p>
            <a:r>
              <a:rPr lang="en-US" sz="1200" dirty="0" smtClean="0"/>
              <a:t>mere hearing of the law does not constitute </a:t>
            </a:r>
          </a:p>
          <a:p>
            <a:r>
              <a:rPr lang="en-US" sz="1200" dirty="0" smtClean="0"/>
              <a:t>righteousness before </a:t>
            </a:r>
            <a:r>
              <a:rPr lang="en-US" sz="1200" kern="1200" dirty="0" smtClean="0">
                <a:solidFill>
                  <a:schemeClr val="tx1"/>
                </a:solidFill>
                <a:latin typeface="+mn-lt"/>
                <a:ea typeface="+mn-ea"/>
                <a:cs typeface="+mn-cs"/>
              </a:rPr>
              <a:t>God (verse </a:t>
            </a:r>
            <a:r>
              <a:rPr lang="en-US" sz="1200" kern="1200" dirty="0" err="1" smtClean="0">
                <a:solidFill>
                  <a:schemeClr val="tx1"/>
                </a:solidFill>
                <a:latin typeface="+mn-lt"/>
                <a:ea typeface="+mn-ea"/>
                <a:cs typeface="+mn-cs"/>
              </a:rPr>
              <a:t>13a</a:t>
            </a:r>
            <a:r>
              <a:rPr lang="en-US" sz="1200" kern="1200" dirty="0" smtClean="0">
                <a:solidFill>
                  <a:schemeClr val="tx1"/>
                </a:solidFill>
                <a:latin typeface="+mn-lt"/>
                <a:ea typeface="+mn-ea"/>
                <a:cs typeface="+mn-cs"/>
              </a:rPr>
              <a:t>). Only those </a:t>
            </a:r>
          </a:p>
          <a:p>
            <a:r>
              <a:rPr lang="en-US" sz="1200" kern="1200" dirty="0" smtClean="0">
                <a:solidFill>
                  <a:schemeClr val="tx1"/>
                </a:solidFill>
                <a:latin typeface="+mn-lt"/>
                <a:ea typeface="+mn-ea"/>
                <a:cs typeface="+mn-cs"/>
              </a:rPr>
              <a:t>who do what the law says will be declared </a:t>
            </a:r>
          </a:p>
          <a:p>
            <a:r>
              <a:rPr lang="en-US" sz="1200" kern="1200" dirty="0" smtClean="0">
                <a:solidFill>
                  <a:schemeClr val="tx1"/>
                </a:solidFill>
                <a:latin typeface="+mn-lt"/>
                <a:ea typeface="+mn-ea"/>
                <a:cs typeface="+mn-cs"/>
              </a:rPr>
              <a:t>righteous (verse </a:t>
            </a:r>
            <a:r>
              <a:rPr lang="en-US" sz="1200" kern="1200" dirty="0" err="1" smtClean="0">
                <a:solidFill>
                  <a:schemeClr val="tx1"/>
                </a:solidFill>
                <a:latin typeface="+mn-lt"/>
                <a:ea typeface="+mn-ea"/>
                <a:cs typeface="+mn-cs"/>
              </a:rPr>
              <a:t>13b</a:t>
            </a:r>
            <a:r>
              <a:rPr lang="en-US" sz="1200" kern="1200" dirty="0" smtClean="0">
                <a:solidFill>
                  <a:schemeClr val="tx1"/>
                </a:solidFill>
                <a:latin typeface="+mn-lt"/>
                <a:ea typeface="+mn-ea"/>
                <a:cs typeface="+mn-cs"/>
              </a:rPr>
              <a:t>). The connection between </a:t>
            </a:r>
          </a:p>
          <a:p>
            <a:r>
              <a:rPr lang="en-US" sz="1200" kern="1200" dirty="0" smtClean="0">
                <a:solidFill>
                  <a:schemeClr val="tx1"/>
                </a:solidFill>
                <a:latin typeface="+mn-lt"/>
                <a:ea typeface="+mn-ea"/>
                <a:cs typeface="+mn-cs"/>
              </a:rPr>
              <a:t>verses 12 and 13 is (thus) as follows:</a:t>
            </a:r>
          </a:p>
          <a:p>
            <a:endParaRPr lang="en-US" sz="1200" kern="1200" dirty="0" smtClean="0">
              <a:solidFill>
                <a:schemeClr val="tx1"/>
              </a:solidFill>
              <a:latin typeface="+mn-lt"/>
              <a:ea typeface="+mn-ea"/>
              <a:cs typeface="+mn-cs"/>
            </a:endParaRPr>
          </a:p>
          <a:p>
            <a:r>
              <a:rPr lang="en-US" sz="1200" dirty="0" smtClean="0"/>
              <a:t>Those who sin with the law will be judged through </a:t>
            </a:r>
          </a:p>
          <a:p>
            <a:r>
              <a:rPr lang="en-US" sz="1200" dirty="0" smtClean="0"/>
              <a:t>the law (verse </a:t>
            </a:r>
            <a:r>
              <a:rPr lang="en-US" sz="1200" dirty="0" err="1" smtClean="0"/>
              <a:t>12b</a:t>
            </a:r>
            <a:r>
              <a:rPr lang="en-US" sz="1200" dirty="0" smtClean="0"/>
              <a:t>).</a:t>
            </a:r>
          </a:p>
          <a:p>
            <a:endParaRPr lang="en-US" sz="1200" dirty="0" smtClean="0"/>
          </a:p>
          <a:p>
            <a:r>
              <a:rPr lang="en-US" sz="1200" dirty="0" smtClean="0"/>
              <a:t>For the hearers of the law are not justified before </a:t>
            </a:r>
          </a:p>
          <a:p>
            <a:r>
              <a:rPr lang="en-US" sz="1200" dirty="0" smtClean="0"/>
              <a:t>God (verse </a:t>
            </a:r>
            <a:r>
              <a:rPr lang="en-US" sz="1200" dirty="0" err="1" smtClean="0"/>
              <a:t>13a</a:t>
            </a:r>
            <a:r>
              <a:rPr lang="en-US" sz="1200" dirty="0" smtClean="0"/>
              <a:t>),</a:t>
            </a:r>
          </a:p>
          <a:p>
            <a:endParaRPr lang="en-US" sz="1200" dirty="0" smtClean="0"/>
          </a:p>
          <a:p>
            <a:r>
              <a:rPr lang="en-US" sz="1200" dirty="0" smtClean="0"/>
              <a:t>but the doers of the law will be justified </a:t>
            </a:r>
          </a:p>
          <a:p>
            <a:r>
              <a:rPr lang="en-US" sz="1200" dirty="0" smtClean="0"/>
              <a:t>(</a:t>
            </a:r>
            <a:r>
              <a:rPr lang="en-US" sz="1200" dirty="0" err="1" smtClean="0"/>
              <a:t>verse13b</a:t>
            </a:r>
            <a:r>
              <a:rPr lang="en-US" sz="1200" dirty="0" smtClean="0"/>
              <a:t>).</a:t>
            </a:r>
            <a:endParaRPr lang="en-US" sz="1200" kern="1200" dirty="0" smtClean="0">
              <a:solidFill>
                <a:schemeClr val="tx1"/>
              </a:solidFill>
              <a:latin typeface="+mn-lt"/>
              <a:ea typeface="+mn-ea"/>
              <a:cs typeface="+mn-cs"/>
            </a:endParaRPr>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543763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dirty="0" smtClean="0"/>
              <a:t>And the third “for” begins the 14</a:t>
            </a:r>
            <a:r>
              <a:rPr lang="en-US" sz="1200" i="0" baseline="30000" dirty="0" smtClean="0"/>
              <a:t>th</a:t>
            </a:r>
            <a:r>
              <a:rPr lang="en-US" sz="1200" i="0" baseline="0" dirty="0" smtClean="0"/>
              <a:t> verse. Here the </a:t>
            </a:r>
          </a:p>
          <a:p>
            <a:r>
              <a:rPr lang="en-US" sz="1200" i="0" baseline="0" dirty="0" smtClean="0"/>
              <a:t>New International Version translates the Greek “gar” </a:t>
            </a:r>
          </a:p>
          <a:p>
            <a:r>
              <a:rPr lang="en-US" sz="1200" i="0" baseline="0" dirty="0" smtClean="0"/>
              <a:t>as “Indeed”.</a:t>
            </a:r>
          </a:p>
          <a:p>
            <a:endParaRPr lang="en-US" sz="1200" i="0" baseline="0" dirty="0" smtClean="0"/>
          </a:p>
          <a:p>
            <a:r>
              <a:rPr lang="en-US" sz="1200" b="1" i="0" baseline="0" dirty="0" smtClean="0"/>
              <a:t>Thomas Schreiner</a:t>
            </a:r>
            <a:r>
              <a:rPr lang="en-US" sz="1200" i="0" baseline="0" dirty="0" smtClean="0"/>
              <a:t> says, “</a:t>
            </a:r>
            <a:r>
              <a:rPr lang="en-US" sz="1200" dirty="0" smtClean="0"/>
              <a:t>How verses 14 to 16 relate to the overall argument is particularly difficult and controverted. </a:t>
            </a:r>
          </a:p>
          <a:p>
            <a:endParaRPr lang="en-US" sz="1200" dirty="0" smtClean="0"/>
          </a:p>
          <a:p>
            <a:r>
              <a:rPr lang="en-US" sz="1200" dirty="0" smtClean="0"/>
              <a:t>Once again a (gar) connects these verses to what precedes, although there is scarcely unanimous agreement as to the logical connection established here. It seems most likely that the (gar) in verse 14 connects to the statement made in verse </a:t>
            </a:r>
            <a:r>
              <a:rPr lang="en-US" sz="1200" dirty="0" err="1" smtClean="0"/>
              <a:t>13a</a:t>
            </a:r>
            <a:r>
              <a:rPr lang="en-US" sz="1200" dirty="0" smtClean="0"/>
              <a:t>, that those who hear the law are not righteous before God. </a:t>
            </a:r>
          </a:p>
          <a:p>
            <a:endParaRPr lang="en-US" sz="1200" dirty="0" smtClean="0"/>
          </a:p>
          <a:p>
            <a:r>
              <a:rPr lang="en-US" sz="1200" i="0" dirty="0" smtClean="0"/>
              <a:t>But </a:t>
            </a:r>
            <a:r>
              <a:rPr lang="en-US" sz="1200" b="1" i="0" dirty="0" smtClean="0"/>
              <a:t>Charles Hodge</a:t>
            </a:r>
            <a:r>
              <a:rPr lang="en-US" sz="1200" i="0" dirty="0" smtClean="0"/>
              <a:t> disagrees.</a:t>
            </a:r>
            <a:r>
              <a:rPr lang="en-US" sz="1200" i="0" baseline="0" dirty="0" smtClean="0"/>
              <a:t> He says, “</a:t>
            </a:r>
            <a:r>
              <a:rPr lang="en-US" sz="1200" dirty="0" smtClean="0"/>
              <a:t>‘The doers of the law,’ says the apostle, ‘shall be justified; but the heathen do the law, therefore they shall be justified.’ This, however, is </a:t>
            </a:r>
            <a:r>
              <a:rPr lang="en-US" sz="1200" b="1" dirty="0" smtClean="0"/>
              <a:t>(not)</a:t>
            </a:r>
            <a:r>
              <a:rPr lang="en-US" sz="1200" dirty="0" smtClean="0"/>
              <a:t> the conclusion at which the apostle is aiming. </a:t>
            </a:r>
          </a:p>
          <a:p>
            <a:endParaRPr lang="en-US" sz="1200" dirty="0" smtClean="0"/>
          </a:p>
          <a:p>
            <a:r>
              <a:rPr lang="en-US" sz="1200" dirty="0" smtClean="0"/>
              <a:t>He is not teaching the method of justification, (nor) arguing to prove that the Gentiles as well as the Jews may be doers of the law, and thus be justified in the sight of God. </a:t>
            </a:r>
          </a:p>
          <a:p>
            <a:endParaRPr lang="en-US" sz="1200" dirty="0" smtClean="0"/>
          </a:p>
          <a:p>
            <a:r>
              <a:rPr lang="en-US" sz="1200" dirty="0" smtClean="0"/>
              <a:t>He is expounding the law; he is showing the principles by which God will judge the world, Gentiles as well as Jews. Those who are without the written law, he will judge without any reference to that law; and those who are under the law, he will judge by that law. </a:t>
            </a:r>
          </a:p>
          <a:p>
            <a:endParaRPr lang="en-US" sz="1200" dirty="0" smtClean="0"/>
          </a:p>
          <a:p>
            <a:r>
              <a:rPr lang="en-US" sz="1200" dirty="0" smtClean="0"/>
              <a:t>This general proposition he confirms first by saying, in verse 13, that the mere possession of the law is not enough; and secondly by saying, in verse 14, that the Gentiles have a law by which they may be judged. </a:t>
            </a:r>
          </a:p>
          <a:p>
            <a:endParaRPr lang="en-US" sz="1200" dirty="0" smtClean="0"/>
          </a:p>
          <a:p>
            <a:r>
              <a:rPr lang="en-US" sz="1200" dirty="0" smtClean="0"/>
              <a:t>The logical connection of verse 14, therefore, is not with verse 13, but with verse 12.</a:t>
            </a:r>
          </a:p>
          <a:p>
            <a:endParaRPr lang="en-US" sz="1200" dirty="0" smtClean="0"/>
          </a:p>
          <a:p>
            <a:r>
              <a:rPr lang="en-US" sz="1200" b="1" dirty="0" smtClean="0"/>
              <a:t>MDJ:</a:t>
            </a:r>
            <a:r>
              <a:rPr lang="en-US" sz="1200" dirty="0" smtClean="0"/>
              <a:t> I find</a:t>
            </a:r>
            <a:r>
              <a:rPr lang="en-US" sz="1200" baseline="0" dirty="0" smtClean="0"/>
              <a:t> Charles Hodges’ arguments more persuasive here. Specifically:</a:t>
            </a:r>
            <a:endParaRPr lang="en-US" sz="1200" dirty="0" smtClean="0"/>
          </a:p>
          <a:p>
            <a:endParaRPr lang="en-US" sz="1200" i="0" dirty="0" smtClean="0"/>
          </a:p>
          <a:p>
            <a:r>
              <a:rPr lang="en-US" sz="1200" i="0" dirty="0" smtClean="0"/>
              <a:t>*****</a:t>
            </a:r>
          </a:p>
          <a:p>
            <a:endParaRPr lang="en-US" sz="1200" i="0"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1377254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10/14/2014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10/14/2014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10/14/2014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10/14/2014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2:12-16</a:t>
            </a:r>
            <a:r>
              <a:rPr lang="en-US" sz="3600" dirty="0" smtClean="0"/>
              <a:t/>
            </a:r>
            <a:br>
              <a:rPr lang="en-US" sz="3600" dirty="0" smtClean="0"/>
            </a:br>
            <a:r>
              <a:rPr lang="en-US" sz="3600" dirty="0" smtClean="0"/>
              <a:t>---</a:t>
            </a:r>
            <a:br>
              <a:rPr lang="en-US" sz="3600" dirty="0" smtClean="0"/>
            </a:br>
            <a:r>
              <a:rPr lang="en-US" sz="3600" dirty="0" smtClean="0"/>
              <a:t>God’s Judgment and the Law</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1" dirty="0" smtClean="0">
                <a:solidFill>
                  <a:srgbClr val="FF0000"/>
                </a:solidFill>
              </a:rPr>
              <a:t>No Law of Moses? </a:t>
            </a:r>
            <a:r>
              <a:rPr lang="en-US" b="1" dirty="0" smtClean="0">
                <a:solidFill>
                  <a:srgbClr val="FF0000"/>
                </a:solidFill>
                <a:sym typeface="Wingdings" panose="05000000000000000000" pitchFamily="2" charset="2"/>
              </a:rPr>
              <a:t> Judged by law on heart.</a:t>
            </a:r>
          </a:p>
          <a:p>
            <a:pPr marL="0" indent="0">
              <a:lnSpc>
                <a:spcPts val="4800"/>
              </a:lnSpc>
              <a:buNone/>
            </a:pPr>
            <a:r>
              <a:rPr lang="en-US" b="1" dirty="0" smtClean="0">
                <a:solidFill>
                  <a:srgbClr val="FF0000"/>
                </a:solidFill>
                <a:sym typeface="Wingdings" panose="05000000000000000000" pitchFamily="2" charset="2"/>
              </a:rPr>
              <a:t>Have Law of Moses?  Judged by that Law.</a:t>
            </a:r>
            <a:endParaRPr lang="en-US" b="1" baseline="30000" dirty="0" smtClean="0">
              <a:solidFill>
                <a:srgbClr val="FF0000"/>
              </a:solidFill>
            </a:endParaRPr>
          </a:p>
          <a:p>
            <a:pPr marL="0" indent="0">
              <a:buNone/>
            </a:pPr>
            <a:endParaRPr lang="en-US" baseline="30000" dirty="0"/>
          </a:p>
          <a:p>
            <a:pPr marL="0" indent="0">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Tree>
    <p:extLst>
      <p:ext uri="{BB962C8B-B14F-4D97-AF65-F5344CB8AC3E}">
        <p14:creationId xmlns:p14="http://schemas.microsoft.com/office/powerpoint/2010/main" val="3298662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lgn="ctr">
              <a:buNone/>
            </a:pPr>
            <a:r>
              <a:rPr lang="en-US" dirty="0" smtClean="0">
                <a:solidFill>
                  <a:schemeClr val="accent5">
                    <a:lumMod val="75000"/>
                  </a:schemeClr>
                </a:solidFill>
              </a:rPr>
              <a:t>(BEGIN PARENTHESIS)</a:t>
            </a:r>
          </a:p>
          <a:p>
            <a:pPr marL="0" indent="0" algn="ctr">
              <a:lnSpc>
                <a:spcPts val="1200"/>
              </a:lnSpc>
              <a:buNone/>
            </a:pPr>
            <a:endParaRPr lang="en-US" dirty="0">
              <a:solidFill>
                <a:schemeClr val="accent5">
                  <a:lumMod val="75000"/>
                </a:schemeClr>
              </a:solidFill>
            </a:endParaRPr>
          </a:p>
          <a:p>
            <a:pPr marL="0" indent="0">
              <a:buNone/>
            </a:pPr>
            <a:r>
              <a:rPr lang="en-US" b="1" dirty="0" smtClean="0">
                <a:solidFill>
                  <a:srgbClr val="FF0000"/>
                </a:solidFill>
              </a:rPr>
              <a:t>Hearers Only </a:t>
            </a:r>
            <a:r>
              <a:rPr lang="en-US" b="1" dirty="0" smtClean="0">
                <a:solidFill>
                  <a:srgbClr val="FF0000"/>
                </a:solidFill>
                <a:sym typeface="Wingdings" panose="05000000000000000000" pitchFamily="2" charset="2"/>
              </a:rPr>
              <a:t> Not Righteous;  </a:t>
            </a:r>
          </a:p>
          <a:p>
            <a:pPr marL="0" indent="0">
              <a:buNone/>
            </a:pPr>
            <a:endParaRPr lang="en-US" b="1" dirty="0">
              <a:solidFill>
                <a:srgbClr val="FF0000"/>
              </a:solidFill>
              <a:sym typeface="Wingdings" panose="05000000000000000000" pitchFamily="2" charset="2"/>
            </a:endParaRPr>
          </a:p>
          <a:p>
            <a:pPr marL="0" indent="0">
              <a:buNone/>
            </a:pPr>
            <a:r>
              <a:rPr lang="en-US" b="1" dirty="0" smtClean="0">
                <a:solidFill>
                  <a:srgbClr val="FF0000"/>
                </a:solidFill>
                <a:sym typeface="Wingdings" panose="05000000000000000000" pitchFamily="2" charset="2"/>
              </a:rPr>
              <a:t>Those who do and obey  Righteous</a:t>
            </a:r>
            <a:endParaRPr lang="en-US" b="1" dirty="0">
              <a:solidFill>
                <a:srgbClr val="FF0000"/>
              </a:solidFill>
            </a:endParaRPr>
          </a:p>
          <a:p>
            <a:pPr marL="0" indent="0">
              <a:buNone/>
            </a:pPr>
            <a:endParaRPr lang="en-US" baseline="30000" dirty="0" smtClean="0"/>
          </a:p>
          <a:p>
            <a:pPr marL="0" indent="0">
              <a:buNone/>
            </a:pPr>
            <a:r>
              <a:rPr lang="en-US" sz="3500" b="1" dirty="0" smtClean="0">
                <a:solidFill>
                  <a:schemeClr val="accent5">
                    <a:lumMod val="75000"/>
                  </a:schemeClr>
                </a:solidFill>
              </a:rPr>
              <a:t>(</a:t>
            </a:r>
            <a:r>
              <a:rPr lang="en-US" sz="3500" baseline="30000" dirty="0" smtClean="0"/>
              <a:t>13</a:t>
            </a:r>
            <a:r>
              <a:rPr lang="en-US" sz="3500" dirty="0" smtClean="0"/>
              <a:t> </a:t>
            </a:r>
            <a:r>
              <a:rPr lang="en-US" sz="3500" dirty="0"/>
              <a:t>For it is not those who hear the law who are righteous in God's sight, but it is those who obey the law who will be declared righteous. </a:t>
            </a:r>
          </a:p>
        </p:txBody>
      </p:sp>
    </p:spTree>
    <p:extLst>
      <p:ext uri="{BB962C8B-B14F-4D97-AF65-F5344CB8AC3E}">
        <p14:creationId xmlns:p14="http://schemas.microsoft.com/office/powerpoint/2010/main" val="19914839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lnSpcReduction="10000"/>
          </a:bodyPr>
          <a:lstStyle/>
          <a:p>
            <a:pPr marL="0" indent="0" algn="ctr">
              <a:buNone/>
            </a:pPr>
            <a:r>
              <a:rPr lang="en-US" dirty="0" smtClean="0">
                <a:solidFill>
                  <a:schemeClr val="accent5">
                    <a:lumMod val="75000"/>
                  </a:schemeClr>
                </a:solidFill>
              </a:rPr>
              <a:t>(CONTINUE PARENTHESIS)</a:t>
            </a:r>
          </a:p>
          <a:p>
            <a:pPr marL="0" indent="0" algn="ctr">
              <a:buNone/>
            </a:pPr>
            <a:endParaRPr lang="en-US" dirty="0">
              <a:solidFill>
                <a:schemeClr val="accent5">
                  <a:lumMod val="75000"/>
                </a:schemeClr>
              </a:solidFill>
            </a:endParaRPr>
          </a:p>
          <a:p>
            <a:pPr marL="0" indent="0">
              <a:buNone/>
            </a:pPr>
            <a:r>
              <a:rPr lang="en-US" b="1" dirty="0" smtClean="0">
                <a:solidFill>
                  <a:srgbClr val="FF0000"/>
                </a:solidFill>
              </a:rPr>
              <a:t>Those who obey </a:t>
            </a:r>
            <a:r>
              <a:rPr lang="en-US" b="1" dirty="0" smtClean="0">
                <a:solidFill>
                  <a:srgbClr val="FF0000"/>
                </a:solidFill>
                <a:sym typeface="Wingdings" panose="05000000000000000000" pitchFamily="2" charset="2"/>
              </a:rPr>
              <a:t> Declared Righteous even if</a:t>
            </a:r>
          </a:p>
          <a:p>
            <a:pPr marL="0" indent="0">
              <a:buNone/>
            </a:pPr>
            <a:r>
              <a:rPr lang="en-US" b="1" dirty="0" smtClean="0">
                <a:solidFill>
                  <a:srgbClr val="FF0000"/>
                </a:solidFill>
                <a:sym typeface="Wingdings" panose="05000000000000000000" pitchFamily="2" charset="2"/>
              </a:rPr>
              <a:t>they don’t have the written Law of Moses.</a:t>
            </a:r>
            <a:endParaRPr lang="en-US" b="1" dirty="0">
              <a:solidFill>
                <a:srgbClr val="FF0000"/>
              </a:solidFill>
            </a:endParaRPr>
          </a:p>
          <a:p>
            <a:pPr marL="0" indent="0">
              <a:buNone/>
            </a:pPr>
            <a:endParaRPr lang="en-US" baseline="30000" dirty="0" smtClean="0"/>
          </a:p>
          <a:p>
            <a:pPr marL="0" indent="0">
              <a:buNone/>
            </a:pPr>
            <a:r>
              <a:rPr lang="en-US" baseline="30000" dirty="0" smtClean="0"/>
              <a:t>14</a:t>
            </a:r>
            <a:r>
              <a:rPr lang="en-US" dirty="0" smtClean="0"/>
              <a:t> Indeed</a:t>
            </a:r>
            <a:r>
              <a:rPr lang="en-US" dirty="0"/>
              <a:t>, when Gentiles, who do not have the law, do by nature things required by the law, they are a law for themselves, even though they do not have the law, </a:t>
            </a:r>
            <a:endParaRPr lang="en-US" dirty="0" smtClean="0"/>
          </a:p>
        </p:txBody>
      </p:sp>
    </p:spTree>
    <p:extLst>
      <p:ext uri="{BB962C8B-B14F-4D97-AF65-F5344CB8AC3E}">
        <p14:creationId xmlns:p14="http://schemas.microsoft.com/office/powerpoint/2010/main" val="16911608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endParaRPr lang="en-US" dirty="0" smtClean="0"/>
          </a:p>
          <a:p>
            <a:pPr marL="0" indent="0">
              <a:buNone/>
            </a:pPr>
            <a:r>
              <a:rPr lang="en-US" sz="3500" b="1" dirty="0" smtClean="0">
                <a:solidFill>
                  <a:srgbClr val="FF0000"/>
                </a:solidFill>
              </a:rPr>
              <a:t>Their actions show that the requirements of</a:t>
            </a:r>
          </a:p>
          <a:p>
            <a:pPr marL="0" indent="0">
              <a:buNone/>
            </a:pPr>
            <a:r>
              <a:rPr lang="en-US" sz="3500" b="1" dirty="0" smtClean="0">
                <a:solidFill>
                  <a:srgbClr val="FF0000"/>
                </a:solidFill>
              </a:rPr>
              <a:t>the Law are written on their hearts.</a:t>
            </a:r>
          </a:p>
          <a:p>
            <a:pPr marL="0" indent="0">
              <a:buNone/>
            </a:pPr>
            <a:endParaRPr lang="en-US" sz="3500" baseline="30000" dirty="0" smtClean="0"/>
          </a:p>
          <a:p>
            <a:pPr marL="0" indent="0">
              <a:buNone/>
            </a:pPr>
            <a:r>
              <a:rPr lang="en-US" sz="3500" baseline="30000" dirty="0" smtClean="0"/>
              <a:t>15</a:t>
            </a:r>
            <a:r>
              <a:rPr lang="en-US" sz="3500" dirty="0" smtClean="0"/>
              <a:t> </a:t>
            </a:r>
            <a:r>
              <a:rPr lang="en-US" sz="3500" dirty="0"/>
              <a:t>since they show that the requirements of the law are written on their hearts, their consciences also bearing witness, and their thoughts now accusing, now even defending them.</a:t>
            </a:r>
            <a:r>
              <a:rPr lang="en-US" sz="3500" b="1" dirty="0">
                <a:solidFill>
                  <a:schemeClr val="accent5">
                    <a:lumMod val="75000"/>
                  </a:schemeClr>
                </a:solidFill>
              </a:rPr>
              <a:t>)</a:t>
            </a:r>
            <a:r>
              <a:rPr lang="en-US" sz="3500" dirty="0"/>
              <a:t> </a:t>
            </a:r>
            <a:endParaRPr lang="en-US" sz="3500" dirty="0" smtClean="0"/>
          </a:p>
          <a:p>
            <a:pPr marL="0" indent="0" algn="ctr">
              <a:buNone/>
            </a:pPr>
            <a:r>
              <a:rPr lang="en-US" sz="3500" dirty="0" smtClean="0">
                <a:solidFill>
                  <a:schemeClr val="accent5">
                    <a:lumMod val="75000"/>
                  </a:schemeClr>
                </a:solidFill>
              </a:rPr>
              <a:t>(END PARENTHESIS</a:t>
            </a:r>
            <a:r>
              <a:rPr lang="en-US" dirty="0" smtClean="0">
                <a:solidFill>
                  <a:schemeClr val="accent5">
                    <a:lumMod val="75000"/>
                  </a:schemeClr>
                </a:solidFill>
              </a:rPr>
              <a:t>)</a:t>
            </a:r>
            <a:endParaRPr lang="en-US" dirty="0">
              <a:solidFill>
                <a:schemeClr val="accent5">
                  <a:lumMod val="75000"/>
                </a:schemeClr>
              </a:solidFill>
            </a:endParaRPr>
          </a:p>
        </p:txBody>
      </p:sp>
    </p:spTree>
    <p:extLst>
      <p:ext uri="{BB962C8B-B14F-4D97-AF65-F5344CB8AC3E}">
        <p14:creationId xmlns:p14="http://schemas.microsoft.com/office/powerpoint/2010/main" val="1985636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endParaRPr lang="en-US" baseline="30000" dirty="0" smtClean="0"/>
          </a:p>
          <a:p>
            <a:pPr marL="0" indent="0">
              <a:buNone/>
            </a:pPr>
            <a:endParaRPr lang="en-US" baseline="30000" dirty="0" smtClean="0"/>
          </a:p>
          <a:p>
            <a:pPr marL="0" indent="0">
              <a:buNone/>
            </a:pPr>
            <a:r>
              <a:rPr lang="en-US" sz="3800" baseline="30000" dirty="0"/>
              <a:t>12</a:t>
            </a:r>
            <a:r>
              <a:rPr lang="en-US" sz="3800" dirty="0"/>
              <a:t> All who sin apart from the law will also perish apart from the law, and all who sin under the law will be judged by the law. </a:t>
            </a:r>
          </a:p>
          <a:p>
            <a:pPr marL="0" indent="0">
              <a:lnSpc>
                <a:spcPts val="1600"/>
              </a:lnSpc>
              <a:buNone/>
            </a:pPr>
            <a:endParaRPr lang="en-US" sz="4100" dirty="0" smtClean="0"/>
          </a:p>
          <a:p>
            <a:pPr marL="0" indent="0" algn="ctr">
              <a:buNone/>
            </a:pPr>
            <a:r>
              <a:rPr lang="en-US" sz="4000" b="1" dirty="0" smtClean="0">
                <a:solidFill>
                  <a:srgbClr val="FF0000"/>
                </a:solidFill>
                <a:latin typeface="Wingdings 3" panose="05040102010807070707" pitchFamily="18" charset="2"/>
              </a:rPr>
              <a:t>ã</a:t>
            </a:r>
            <a:endParaRPr lang="en-US" sz="4100" b="1" dirty="0">
              <a:solidFill>
                <a:srgbClr val="FF0000"/>
              </a:solidFill>
              <a:latin typeface="Wingdings 3" panose="05040102010807070707" pitchFamily="18" charset="2"/>
            </a:endParaRPr>
          </a:p>
          <a:p>
            <a:pPr marL="0" indent="0" algn="ctr">
              <a:lnSpc>
                <a:spcPts val="1600"/>
              </a:lnSpc>
              <a:buNone/>
            </a:pPr>
            <a:endParaRPr lang="en-US" sz="4100" dirty="0"/>
          </a:p>
          <a:p>
            <a:pPr marL="0" indent="0">
              <a:buNone/>
            </a:pPr>
            <a:r>
              <a:rPr lang="en-US" sz="3800" baseline="30000" dirty="0" smtClean="0"/>
              <a:t>16</a:t>
            </a:r>
            <a:r>
              <a:rPr lang="en-US" sz="3800" dirty="0" smtClean="0"/>
              <a:t> </a:t>
            </a:r>
            <a:r>
              <a:rPr lang="en-US" sz="3800" dirty="0"/>
              <a:t>This will take place on the day when God will judge men's secrets through Jesus Christ, as my gospel declares.</a:t>
            </a:r>
          </a:p>
        </p:txBody>
      </p:sp>
    </p:spTree>
    <p:extLst>
      <p:ext uri="{BB962C8B-B14F-4D97-AF65-F5344CB8AC3E}">
        <p14:creationId xmlns:p14="http://schemas.microsoft.com/office/powerpoint/2010/main" val="4122668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77279"/>
          </a:xfrm>
          <a:prstGeom prst="rect">
            <a:avLst/>
          </a:prstGeom>
        </p:spPr>
      </p:pic>
    </p:spTree>
    <p:extLst>
      <p:ext uri="{BB962C8B-B14F-4D97-AF65-F5344CB8AC3E}">
        <p14:creationId xmlns:p14="http://schemas.microsoft.com/office/powerpoint/2010/main" val="3588512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Tree>
    <p:extLst>
      <p:ext uri="{BB962C8B-B14F-4D97-AF65-F5344CB8AC3E}">
        <p14:creationId xmlns:p14="http://schemas.microsoft.com/office/powerpoint/2010/main" val="33006415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1" dirty="0" smtClean="0"/>
              <a:t>	</a:t>
            </a:r>
            <a:r>
              <a:rPr lang="el-GR" dirty="0" smtClean="0"/>
              <a:t>ὅσος</a:t>
            </a:r>
            <a:endParaRPr lang="en-US" dirty="0" smtClean="0"/>
          </a:p>
          <a:p>
            <a:pPr marL="0" indent="0">
              <a:buNone/>
            </a:pPr>
            <a:r>
              <a:rPr lang="en-US" dirty="0"/>
              <a:t>	</a:t>
            </a:r>
            <a:r>
              <a:rPr lang="en-US" dirty="0" smtClean="0"/>
              <a:t>(</a:t>
            </a:r>
            <a:r>
              <a:rPr lang="en-US" dirty="0" err="1" smtClean="0"/>
              <a:t>hosos</a:t>
            </a:r>
            <a:r>
              <a:rPr lang="en-US" dirty="0" smtClean="0"/>
              <a:t>)</a:t>
            </a:r>
          </a:p>
          <a:p>
            <a:pPr marL="0" indent="0">
              <a:buNone/>
            </a:pPr>
            <a:endParaRPr lang="en-US" baseline="30000" dirty="0"/>
          </a:p>
          <a:p>
            <a:pPr marL="0" indent="0">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
        <p:nvSpPr>
          <p:cNvPr id="4" name="Oval 3"/>
          <p:cNvSpPr/>
          <p:nvPr/>
        </p:nvSpPr>
        <p:spPr>
          <a:xfrm>
            <a:off x="1059678" y="1956987"/>
            <a:ext cx="1871529" cy="13758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820396" y="4025069"/>
            <a:ext cx="606752" cy="4785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905" y="4511319"/>
            <a:ext cx="538385"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a:stCxn id="5" idx="0"/>
            <a:endCxn id="4" idx="3"/>
          </p:cNvCxnSpPr>
          <p:nvPr/>
        </p:nvCxnSpPr>
        <p:spPr>
          <a:xfrm flipV="1">
            <a:off x="1123772" y="3131368"/>
            <a:ext cx="209985" cy="89370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4" idx="5"/>
          </p:cNvCxnSpPr>
          <p:nvPr/>
        </p:nvCxnSpPr>
        <p:spPr>
          <a:xfrm flipH="1" flipV="1">
            <a:off x="2657128" y="3131368"/>
            <a:ext cx="1872143" cy="146626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9241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4" name="Oval 3"/>
          <p:cNvSpPr/>
          <p:nvPr/>
        </p:nvSpPr>
        <p:spPr>
          <a:xfrm>
            <a:off x="2811567" y="1956987"/>
            <a:ext cx="2811567" cy="16237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144994" y="4161802"/>
            <a:ext cx="649481" cy="4358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7"/>
            <a:endCxn id="4" idx="3"/>
          </p:cNvCxnSpPr>
          <p:nvPr/>
        </p:nvCxnSpPr>
        <p:spPr>
          <a:xfrm flipV="1">
            <a:off x="2699361" y="3342902"/>
            <a:ext cx="523950" cy="882727"/>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1277" y="4637682"/>
            <a:ext cx="669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2050" idx="0"/>
            <a:endCxn id="4" idx="5"/>
          </p:cNvCxnSpPr>
          <p:nvPr/>
        </p:nvCxnSpPr>
        <p:spPr>
          <a:xfrm flipH="1" flipV="1">
            <a:off x="5211390" y="3342902"/>
            <a:ext cx="804850" cy="129478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idx="1"/>
          </p:nvPr>
        </p:nvSpPr>
        <p:spPr>
          <a:ln w="31750">
            <a:noFill/>
          </a:ln>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ἁμαρτάνω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hamartanō</a:t>
            </a:r>
            <a:r>
              <a:rPr lang="en-US" sz="4800" baseline="30000" dirty="0" smtClean="0"/>
              <a:t>)</a:t>
            </a:r>
            <a:endParaRPr lang="en-US" baseline="30000" dirty="0" smtClean="0"/>
          </a:p>
          <a:p>
            <a:pPr marL="0" indent="0">
              <a:lnSpc>
                <a:spcPts val="1200"/>
              </a:lnSpc>
              <a:buNone/>
            </a:pPr>
            <a:endParaRPr lang="en-US" baseline="30000" dirty="0"/>
          </a:p>
          <a:p>
            <a:pPr marL="0" indent="0">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Tree>
    <p:extLst>
      <p:ext uri="{BB962C8B-B14F-4D97-AF65-F5344CB8AC3E}">
        <p14:creationId xmlns:p14="http://schemas.microsoft.com/office/powerpoint/2010/main" val="817905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10:26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a:t>			</a:t>
            </a:r>
            <a:r>
              <a:rPr lang="el-GR" dirty="0"/>
              <a:t>ἁμαρτάνω</a:t>
            </a:r>
            <a:endParaRPr lang="en-US" dirty="0"/>
          </a:p>
          <a:p>
            <a:pPr marL="0" indent="0">
              <a:lnSpc>
                <a:spcPts val="4800"/>
              </a:lnSpc>
              <a:buNone/>
            </a:pPr>
            <a:r>
              <a:rPr lang="en-US" dirty="0"/>
              <a:t>			(</a:t>
            </a:r>
            <a:r>
              <a:rPr lang="en-US" dirty="0" err="1"/>
              <a:t>hamartanō</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26 </a:t>
            </a:r>
            <a:r>
              <a:rPr lang="en-US" dirty="0"/>
              <a:t>If we deliberately keep on sinning after we have received the knowledge of the truth, no sacrifice for sins is left,</a:t>
            </a:r>
          </a:p>
          <a:p>
            <a:pPr marL="0" indent="0">
              <a:buNone/>
            </a:pPr>
            <a:endParaRPr lang="en-US" dirty="0"/>
          </a:p>
        </p:txBody>
      </p:sp>
      <p:sp>
        <p:nvSpPr>
          <p:cNvPr id="4" name="Oval 3"/>
          <p:cNvSpPr/>
          <p:nvPr/>
        </p:nvSpPr>
        <p:spPr>
          <a:xfrm>
            <a:off x="2732182" y="1927952"/>
            <a:ext cx="3051673" cy="17186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77928" y="4307595"/>
            <a:ext cx="1288973" cy="42965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5336948" y="3394895"/>
            <a:ext cx="485467" cy="91270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8267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55200" cy="6858000"/>
          </a:xfrm>
          <a:prstGeom prst="rect">
            <a:avLst/>
          </a:prstGeom>
        </p:spPr>
      </p:pic>
    </p:spTree>
    <p:extLst>
      <p:ext uri="{BB962C8B-B14F-4D97-AF65-F5344CB8AC3E}">
        <p14:creationId xmlns:p14="http://schemas.microsoft.com/office/powerpoint/2010/main" val="30879581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5:16</a:t>
            </a:r>
            <a:endParaRPr lang="en-US" dirty="0"/>
          </a:p>
        </p:txBody>
      </p:sp>
      <p:sp>
        <p:nvSpPr>
          <p:cNvPr id="3" name="Content Placeholder 2"/>
          <p:cNvSpPr>
            <a:spLocks noGrp="1"/>
          </p:cNvSpPr>
          <p:nvPr>
            <p:ph idx="1"/>
          </p:nvPr>
        </p:nvSpPr>
        <p:spPr/>
        <p:txBody>
          <a:bodyPr>
            <a:normAutofit lnSpcReduction="10000"/>
          </a:bodyPr>
          <a:lstStyle/>
          <a:p>
            <a:pPr marL="0" indent="0">
              <a:lnSpc>
                <a:spcPts val="4800"/>
              </a:lnSpc>
              <a:buNone/>
            </a:pPr>
            <a:r>
              <a:rPr lang="en-US" baseline="30000" dirty="0"/>
              <a:t>			</a:t>
            </a:r>
            <a:r>
              <a:rPr lang="el-GR" dirty="0"/>
              <a:t>ἁμαρτάνω</a:t>
            </a:r>
            <a:endParaRPr lang="en-US" dirty="0"/>
          </a:p>
          <a:p>
            <a:pPr marL="0" indent="0">
              <a:lnSpc>
                <a:spcPts val="4800"/>
              </a:lnSpc>
              <a:buNone/>
            </a:pPr>
            <a:r>
              <a:rPr lang="en-US" dirty="0"/>
              <a:t>			(</a:t>
            </a:r>
            <a:r>
              <a:rPr lang="en-US" dirty="0" err="1"/>
              <a:t>hamartanō</a:t>
            </a:r>
            <a:r>
              <a:rPr lang="en-US" dirty="0"/>
              <a:t>)</a:t>
            </a:r>
          </a:p>
          <a:p>
            <a:pPr marL="0" indent="0">
              <a:buNone/>
            </a:pPr>
            <a:endParaRPr lang="en-US" baseline="30000" dirty="0" smtClean="0"/>
          </a:p>
          <a:p>
            <a:pPr marL="0" indent="0">
              <a:buNone/>
            </a:pPr>
            <a:r>
              <a:rPr lang="en-US" baseline="30000" dirty="0" smtClean="0"/>
              <a:t>16 </a:t>
            </a:r>
            <a:r>
              <a:rPr lang="en-US" dirty="0"/>
              <a:t>If anyone sees his brother commit a sin that does not lead to death, he should pray and God will give him life. I refer to those whose sin does not lead to death. There is a sin that leads to death. I am not saying that he should pray about that.</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9585" y="1545498"/>
            <a:ext cx="3078163"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155894" y="3426246"/>
            <a:ext cx="2236424" cy="4516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95712" y="4274545"/>
            <a:ext cx="649995" cy="4847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p:cNvCxnSpPr>
          <p:nvPr/>
        </p:nvCxnSpPr>
        <p:spPr>
          <a:xfrm flipH="1" flipV="1">
            <a:off x="5244029" y="3051672"/>
            <a:ext cx="1030077" cy="374574"/>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5739788" y="2423711"/>
            <a:ext cx="2071374" cy="1850834"/>
          </a:xfrm>
          <a:custGeom>
            <a:avLst/>
            <a:gdLst>
              <a:gd name="connsiteX0" fmla="*/ 1652530 w 2071374"/>
              <a:gd name="connsiteY0" fmla="*/ 1850834 h 1850834"/>
              <a:gd name="connsiteX1" fmla="*/ 1961002 w 2071374"/>
              <a:gd name="connsiteY1" fmla="*/ 749147 h 1850834"/>
              <a:gd name="connsiteX2" fmla="*/ 0 w 2071374"/>
              <a:gd name="connsiteY2" fmla="*/ 0 h 1850834"/>
            </a:gdLst>
            <a:ahLst/>
            <a:cxnLst>
              <a:cxn ang="0">
                <a:pos x="connsiteX0" y="connsiteY0"/>
              </a:cxn>
              <a:cxn ang="0">
                <a:pos x="connsiteX1" y="connsiteY1"/>
              </a:cxn>
              <a:cxn ang="0">
                <a:pos x="connsiteX2" y="connsiteY2"/>
              </a:cxn>
            </a:cxnLst>
            <a:rect l="l" t="t" r="r" b="b"/>
            <a:pathLst>
              <a:path w="2071374" h="1850834">
                <a:moveTo>
                  <a:pt x="1652530" y="1850834"/>
                </a:moveTo>
                <a:cubicBezTo>
                  <a:pt x="1944477" y="1454226"/>
                  <a:pt x="2236424" y="1057619"/>
                  <a:pt x="1961002" y="749147"/>
                </a:cubicBezTo>
                <a:cubicBezTo>
                  <a:pt x="1685580" y="440675"/>
                  <a:pt x="842790" y="220337"/>
                  <a:pt x="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83143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ἀνόμος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anomos</a:t>
            </a:r>
            <a:r>
              <a:rPr lang="en-US" sz="4800" baseline="30000" dirty="0" smtClean="0"/>
              <a:t>)</a:t>
            </a:r>
            <a:endParaRPr lang="en-US" baseline="30000" dirty="0" smtClean="0"/>
          </a:p>
          <a:p>
            <a:pPr marL="0" indent="0">
              <a:buNone/>
            </a:pPr>
            <a:endParaRPr lang="en-US" baseline="30000" dirty="0"/>
          </a:p>
          <a:p>
            <a:pPr marL="0" indent="0">
              <a:lnSpc>
                <a:spcPts val="1200"/>
              </a:lnSpc>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
        <p:nvSpPr>
          <p:cNvPr id="5" name="Oval 4"/>
          <p:cNvSpPr/>
          <p:nvPr/>
        </p:nvSpPr>
        <p:spPr>
          <a:xfrm>
            <a:off x="3819970" y="2076628"/>
            <a:ext cx="2162086" cy="13416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2760292" y="4153256"/>
            <a:ext cx="3179035" cy="4358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066" y="4625961"/>
            <a:ext cx="320040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a:stCxn id="1026" idx="0"/>
            <a:endCxn id="5" idx="2"/>
          </p:cNvCxnSpPr>
          <p:nvPr/>
        </p:nvCxnSpPr>
        <p:spPr>
          <a:xfrm flipV="1">
            <a:off x="2102266" y="2747473"/>
            <a:ext cx="1717704" cy="1878488"/>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4" idx="0"/>
            <a:endCxn id="5" idx="4"/>
          </p:cNvCxnSpPr>
          <p:nvPr/>
        </p:nvCxnSpPr>
        <p:spPr>
          <a:xfrm flipV="1">
            <a:off x="4349810" y="3418318"/>
            <a:ext cx="551203" cy="73493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936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7:9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ἀνόμος</a:t>
            </a:r>
            <a:endParaRPr lang="en-US" dirty="0"/>
          </a:p>
          <a:p>
            <a:pPr marL="0" indent="0">
              <a:buNone/>
            </a:pPr>
            <a:r>
              <a:rPr lang="en-US" dirty="0"/>
              <a:t>				(</a:t>
            </a:r>
            <a:r>
              <a:rPr lang="en-US" dirty="0" err="1"/>
              <a:t>anomos</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9 </a:t>
            </a:r>
            <a:r>
              <a:rPr lang="en-US" dirty="0"/>
              <a:t>Once I was alive apart from law; but when the commandment came, sin sprang to life and I died.</a:t>
            </a:r>
          </a:p>
          <a:p>
            <a:pPr marL="0" indent="0">
              <a:buNone/>
            </a:pP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3357" y="1998816"/>
            <a:ext cx="2182813"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426246" y="4054207"/>
            <a:ext cx="2566930" cy="4516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42" idx="2"/>
          </p:cNvCxnSpPr>
          <p:nvPr/>
        </p:nvCxnSpPr>
        <p:spPr>
          <a:xfrm flipV="1">
            <a:off x="4709711" y="3364066"/>
            <a:ext cx="225053" cy="69014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6822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ἀπόλλυμι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apollumi</a:t>
            </a:r>
            <a:r>
              <a:rPr lang="en-US" sz="4800" baseline="30000" dirty="0" smtClean="0"/>
              <a:t>)</a:t>
            </a:r>
          </a:p>
          <a:p>
            <a:pPr marL="0" indent="0">
              <a:lnSpc>
                <a:spcPts val="4800"/>
              </a:lnSpc>
              <a:buNone/>
            </a:pPr>
            <a:endParaRPr lang="en-US" baseline="30000" dirty="0" smtClean="0"/>
          </a:p>
          <a:p>
            <a:pPr marL="0" indent="0">
              <a:lnSpc>
                <a:spcPts val="1200"/>
              </a:lnSpc>
              <a:buNone/>
            </a:pPr>
            <a:endParaRPr lang="en-US" baseline="30000" dirty="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
        <p:nvSpPr>
          <p:cNvPr id="4" name="Oval 3"/>
          <p:cNvSpPr/>
          <p:nvPr/>
        </p:nvSpPr>
        <p:spPr>
          <a:xfrm>
            <a:off x="5640223" y="2008263"/>
            <a:ext cx="2315910" cy="14271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298108" y="4375447"/>
            <a:ext cx="1187865" cy="5982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5" idx="0"/>
            <a:endCxn id="4" idx="4"/>
          </p:cNvCxnSpPr>
          <p:nvPr/>
        </p:nvCxnSpPr>
        <p:spPr>
          <a:xfrm flipH="1" flipV="1">
            <a:off x="6798178" y="3435410"/>
            <a:ext cx="1093863" cy="9400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4962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26:52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a:t>ἀπόλλυμι</a:t>
            </a:r>
            <a:endParaRPr lang="en-US" dirty="0"/>
          </a:p>
          <a:p>
            <a:pPr marL="0" indent="0">
              <a:buNone/>
            </a:pPr>
            <a:r>
              <a:rPr lang="en-US" baseline="30000" dirty="0"/>
              <a:t>						</a:t>
            </a:r>
            <a:r>
              <a:rPr lang="en-US" dirty="0"/>
              <a:t>(</a:t>
            </a:r>
            <a:r>
              <a:rPr lang="en-US" dirty="0" err="1"/>
              <a:t>apollumi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52 </a:t>
            </a:r>
            <a:r>
              <a:rPr lang="en-US" dirty="0"/>
              <a:t>“</a:t>
            </a:r>
            <a:r>
              <a:rPr lang="en-US" dirty="0">
                <a:solidFill>
                  <a:srgbClr val="FF0000"/>
                </a:solidFill>
              </a:rPr>
              <a:t>Put your sword back in its place</a:t>
            </a:r>
            <a:r>
              <a:rPr lang="en-US" dirty="0"/>
              <a:t>,” Jesus said to him, “</a:t>
            </a:r>
            <a:r>
              <a:rPr lang="en-US" dirty="0">
                <a:solidFill>
                  <a:srgbClr val="FF0000"/>
                </a:solidFill>
              </a:rPr>
              <a:t>for all who draw the sword will die by the sword</a:t>
            </a:r>
            <a:r>
              <a:rPr lang="en-US" dirty="0"/>
              <a:t>.</a:t>
            </a:r>
          </a:p>
          <a:p>
            <a:pPr marL="0"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9900" y="1919728"/>
            <a:ext cx="2341563"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7072828" y="4538949"/>
            <a:ext cx="661012" cy="4737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1266" idx="2"/>
          </p:cNvCxnSpPr>
          <p:nvPr/>
        </p:nvCxnSpPr>
        <p:spPr>
          <a:xfrm flipH="1" flipV="1">
            <a:off x="6840682" y="3377053"/>
            <a:ext cx="562652" cy="116189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5473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a:xfrm>
            <a:off x="457199" y="1600200"/>
            <a:ext cx="8413335" cy="4525963"/>
          </a:xfrm>
        </p:spPr>
        <p:txBody>
          <a:bodyPr>
            <a:normAutofit lnSpcReduction="10000"/>
          </a:bodyPr>
          <a:lstStyle/>
          <a:p>
            <a:pPr marL="0" indent="0">
              <a:buNone/>
            </a:pPr>
            <a:endParaRPr lang="en-US" baseline="30000" dirty="0" smtClean="0"/>
          </a:p>
          <a:p>
            <a:pPr marL="0" indent="0">
              <a:lnSpc>
                <a:spcPts val="4800"/>
              </a:lnSpc>
              <a:buNone/>
            </a:pPr>
            <a:r>
              <a:rPr lang="en-US" baseline="30000" dirty="0" smtClean="0"/>
              <a:t>		</a:t>
            </a:r>
          </a:p>
          <a:p>
            <a:pPr marL="0" indent="0">
              <a:buNone/>
            </a:pPr>
            <a:r>
              <a:rPr lang="en-US" dirty="0" smtClean="0"/>
              <a:t>		</a:t>
            </a:r>
            <a:r>
              <a:rPr lang="el-GR" dirty="0" smtClean="0"/>
              <a:t>διὰ  νόμος</a:t>
            </a:r>
            <a:r>
              <a:rPr lang="en-US" dirty="0" smtClean="0"/>
              <a:t>			</a:t>
            </a:r>
            <a:r>
              <a:rPr lang="el-GR" dirty="0" smtClean="0"/>
              <a:t>ε</a:t>
            </a:r>
            <a:r>
              <a:rPr lang="el-GR" dirty="0"/>
              <a:t>̓</a:t>
            </a:r>
            <a:r>
              <a:rPr lang="el-GR" dirty="0" smtClean="0"/>
              <a:t>ν  νόμος</a:t>
            </a:r>
          </a:p>
          <a:p>
            <a:pPr marL="0" indent="0">
              <a:buNone/>
            </a:pPr>
            <a:r>
              <a:rPr lang="el-GR" baseline="30000" dirty="0" smtClean="0"/>
              <a:t>		</a:t>
            </a:r>
            <a:r>
              <a:rPr lang="en-US" dirty="0" smtClean="0"/>
              <a:t>(</a:t>
            </a:r>
            <a:r>
              <a:rPr lang="en-US" dirty="0" err="1" smtClean="0"/>
              <a:t>dia</a:t>
            </a:r>
            <a:r>
              <a:rPr lang="en-US" dirty="0" smtClean="0"/>
              <a:t>  </a:t>
            </a:r>
            <a:r>
              <a:rPr lang="en-US" dirty="0" err="1" smtClean="0"/>
              <a:t>nomos</a:t>
            </a:r>
            <a:r>
              <a:rPr lang="en-US" dirty="0" smtClean="0"/>
              <a:t>)		(</a:t>
            </a:r>
            <a:r>
              <a:rPr lang="en-US" dirty="0" err="1" smtClean="0"/>
              <a:t>en</a:t>
            </a:r>
            <a:r>
              <a:rPr lang="en-US" dirty="0" smtClean="0"/>
              <a:t>  </a:t>
            </a:r>
            <a:r>
              <a:rPr lang="en-US" dirty="0" err="1" smtClean="0"/>
              <a:t>nomos</a:t>
            </a:r>
            <a:r>
              <a:rPr lang="en-US" dirty="0" smtClean="0"/>
              <a:t>)		</a:t>
            </a:r>
            <a:endParaRPr lang="en-US" baseline="30000" dirty="0" smtClean="0"/>
          </a:p>
          <a:p>
            <a:pPr marL="0" indent="0">
              <a:buNone/>
            </a:pPr>
            <a:endParaRPr lang="en-US" baseline="30000" dirty="0"/>
          </a:p>
          <a:p>
            <a:pPr marL="0" indent="0">
              <a:buNone/>
            </a:pPr>
            <a:r>
              <a:rPr lang="en-US" baseline="30000" dirty="0" smtClean="0"/>
              <a:t>12</a:t>
            </a:r>
            <a:r>
              <a:rPr lang="en-US" dirty="0" smtClean="0"/>
              <a:t> </a:t>
            </a:r>
            <a:r>
              <a:rPr lang="en-US" dirty="0"/>
              <a:t>All who sin apart from the law will also perish apart from the law, and all who sin </a:t>
            </a:r>
            <a:r>
              <a:rPr lang="en-US" dirty="0" smtClean="0"/>
              <a:t>under </a:t>
            </a:r>
            <a:r>
              <a:rPr lang="en-US" dirty="0"/>
              <a:t>the law will be judged by the law. </a:t>
            </a:r>
            <a:endParaRPr lang="en-US" dirty="0" smtClean="0"/>
          </a:p>
        </p:txBody>
      </p:sp>
      <p:sp>
        <p:nvSpPr>
          <p:cNvPr id="4" name="Rounded Rectangle 3"/>
          <p:cNvSpPr/>
          <p:nvPr/>
        </p:nvSpPr>
        <p:spPr>
          <a:xfrm>
            <a:off x="2256090" y="2615013"/>
            <a:ext cx="2264635" cy="11964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284" y="2598798"/>
            <a:ext cx="22923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6298250" y="5024927"/>
            <a:ext cx="2409914"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888479" y="5452217"/>
            <a:ext cx="1811708"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3388408" y="3811424"/>
            <a:ext cx="405925" cy="1640793"/>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6146" idx="2"/>
          </p:cNvCxnSpPr>
          <p:nvPr/>
        </p:nvCxnSpPr>
        <p:spPr>
          <a:xfrm flipH="1" flipV="1">
            <a:off x="6990459" y="3817998"/>
            <a:ext cx="512748" cy="120692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41474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a:t>
            </a:r>
            <a:r>
              <a:rPr lang="en-US" smtClean="0"/>
              <a:t>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κρίνω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krinō</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
        <p:nvSpPr>
          <p:cNvPr id="4" name="Oval 3"/>
          <p:cNvSpPr/>
          <p:nvPr/>
        </p:nvSpPr>
        <p:spPr>
          <a:xfrm>
            <a:off x="2982482" y="2059536"/>
            <a:ext cx="1768980" cy="130750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298819" y="5110385"/>
            <a:ext cx="1281869"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V="1">
            <a:off x="2939754" y="3367043"/>
            <a:ext cx="927218" cy="174334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04203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2:10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10 </a:t>
            </a:r>
            <a:r>
              <a:rPr lang="en-US" dirty="0"/>
              <a:t>For whoever keeps the whole law and </a:t>
            </a:r>
            <a:r>
              <a:rPr lang="en-US" b="1" dirty="0">
                <a:solidFill>
                  <a:schemeClr val="accent6">
                    <a:lumMod val="75000"/>
                  </a:schemeClr>
                </a:solidFill>
              </a:rPr>
              <a:t>yet stumbles at just one point</a:t>
            </a:r>
            <a:r>
              <a:rPr lang="en-US" dirty="0"/>
              <a:t> is guilty of breaking all of it.</a:t>
            </a:r>
          </a:p>
          <a:p>
            <a:pPr marL="0" indent="0">
              <a:buNone/>
            </a:pPr>
            <a:endParaRPr lang="en-US" dirty="0"/>
          </a:p>
        </p:txBody>
      </p:sp>
    </p:spTree>
    <p:extLst>
      <p:ext uri="{BB962C8B-B14F-4D97-AF65-F5344CB8AC3E}">
        <p14:creationId xmlns:p14="http://schemas.microsoft.com/office/powerpoint/2010/main" val="9739009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Tree>
    <p:extLst>
      <p:ext uri="{BB962C8B-B14F-4D97-AF65-F5344CB8AC3E}">
        <p14:creationId xmlns:p14="http://schemas.microsoft.com/office/powerpoint/2010/main" val="20191132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ἀκροατής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akroatēs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
        <p:nvSpPr>
          <p:cNvPr id="4" name="Oval 3"/>
          <p:cNvSpPr/>
          <p:nvPr/>
        </p:nvSpPr>
        <p:spPr>
          <a:xfrm>
            <a:off x="2922662" y="1948441"/>
            <a:ext cx="2375731" cy="14869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820112" y="4119073"/>
            <a:ext cx="2683380"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4"/>
          </p:cNvCxnSpPr>
          <p:nvPr/>
        </p:nvCxnSpPr>
        <p:spPr>
          <a:xfrm flipH="1" flipV="1">
            <a:off x="4110528" y="3435409"/>
            <a:ext cx="51274" cy="68366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90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2:12-16</a:t>
            </a:r>
          </a:p>
        </p:txBody>
      </p:sp>
      <p:sp>
        <p:nvSpPr>
          <p:cNvPr id="3" name="Content Placeholder 2"/>
          <p:cNvSpPr>
            <a:spLocks noGrp="1"/>
          </p:cNvSpPr>
          <p:nvPr>
            <p:ph idx="1"/>
          </p:nvPr>
        </p:nvSpPr>
        <p:spPr/>
        <p:txBody>
          <a:bodyPr/>
          <a:lstStyle/>
          <a:p>
            <a:pPr marL="0" indent="0">
              <a:buNone/>
            </a:pPr>
            <a:r>
              <a:rPr lang="en-US" baseline="30000" dirty="0"/>
              <a:t>12</a:t>
            </a:r>
            <a:r>
              <a:rPr lang="en-US" dirty="0"/>
              <a:t> All who sin apart from the law will also perish apart from the law, and all who sin under the law will be judged by the law. </a:t>
            </a:r>
            <a:endParaRPr lang="en-US" dirty="0" smtClean="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Tree>
    <p:extLst>
      <p:ext uri="{BB962C8B-B14F-4D97-AF65-F5344CB8AC3E}">
        <p14:creationId xmlns:p14="http://schemas.microsoft.com/office/powerpoint/2010/main" val="26008182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1:22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r>
              <a:rPr lang="en-US" baseline="30000" dirty="0"/>
              <a:t>			</a:t>
            </a:r>
            <a:r>
              <a:rPr lang="el-GR" dirty="0"/>
              <a:t>ἀκροατής</a:t>
            </a:r>
            <a:endParaRPr lang="en-US" dirty="0"/>
          </a:p>
          <a:p>
            <a:pPr marL="0" indent="0">
              <a:buNone/>
            </a:pPr>
            <a:r>
              <a:rPr lang="en-US" dirty="0"/>
              <a:t>			(</a:t>
            </a:r>
            <a:r>
              <a:rPr lang="en-US" dirty="0" err="1"/>
              <a:t>akroatēs</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22 </a:t>
            </a:r>
            <a:r>
              <a:rPr lang="en-US" dirty="0"/>
              <a:t>Do not merely listen to the word, and so deceive yourselves. Do what it says.</a:t>
            </a:r>
          </a:p>
          <a:p>
            <a:pPr marL="0" indent="0">
              <a:buNone/>
            </a:pP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6537" y="1881723"/>
            <a:ext cx="2401887"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3305060" y="4021157"/>
            <a:ext cx="947451" cy="45169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2290" idx="2"/>
          </p:cNvCxnSpPr>
          <p:nvPr/>
        </p:nvCxnSpPr>
        <p:spPr>
          <a:xfrm flipV="1">
            <a:off x="3778786" y="3393023"/>
            <a:ext cx="318695" cy="62813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97455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δίκαιος</a:t>
            </a:r>
            <a:endParaRPr lang="en-US" dirty="0" smtClean="0"/>
          </a:p>
          <a:p>
            <a:pPr marL="0" indent="0">
              <a:buNone/>
            </a:pPr>
            <a:r>
              <a:rPr lang="en-US" dirty="0"/>
              <a:t>	</a:t>
            </a:r>
            <a:r>
              <a:rPr lang="en-US" dirty="0" smtClean="0"/>
              <a:t>		(</a:t>
            </a:r>
            <a:r>
              <a:rPr lang="en-US" dirty="0" err="1" smtClean="0"/>
              <a:t>dikaios</a:t>
            </a:r>
            <a:r>
              <a:rPr lang="en-US" dirty="0" smtClean="0"/>
              <a:t>)</a:t>
            </a: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smtClean="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
        <p:nvSpPr>
          <p:cNvPr id="4" name="Oval 3"/>
          <p:cNvSpPr/>
          <p:nvPr/>
        </p:nvSpPr>
        <p:spPr>
          <a:xfrm>
            <a:off x="2854296" y="1521152"/>
            <a:ext cx="2187723" cy="14271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5656" y="4546363"/>
            <a:ext cx="1649338"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802452" y="4033615"/>
            <a:ext cx="1495514"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110811" y="3339752"/>
            <a:ext cx="5435125" cy="1223702"/>
          </a:xfrm>
          <a:custGeom>
            <a:avLst/>
            <a:gdLst>
              <a:gd name="connsiteX0" fmla="*/ 0 w 5435125"/>
              <a:gd name="connsiteY0" fmla="*/ 1223702 h 1223702"/>
              <a:gd name="connsiteX1" fmla="*/ 982767 w 5435125"/>
              <a:gd name="connsiteY1" fmla="*/ 522947 h 1223702"/>
              <a:gd name="connsiteX2" fmla="*/ 3939611 w 5435125"/>
              <a:gd name="connsiteY2" fmla="*/ 1654 h 1223702"/>
              <a:gd name="connsiteX3" fmla="*/ 5435125 w 5435125"/>
              <a:gd name="connsiteY3" fmla="*/ 693863 h 1223702"/>
            </a:gdLst>
            <a:ahLst/>
            <a:cxnLst>
              <a:cxn ang="0">
                <a:pos x="connsiteX0" y="connsiteY0"/>
              </a:cxn>
              <a:cxn ang="0">
                <a:pos x="connsiteX1" y="connsiteY1"/>
              </a:cxn>
              <a:cxn ang="0">
                <a:pos x="connsiteX2" y="connsiteY2"/>
              </a:cxn>
              <a:cxn ang="0">
                <a:pos x="connsiteX3" y="connsiteY3"/>
              </a:cxn>
            </a:cxnLst>
            <a:rect l="l" t="t" r="r" b="b"/>
            <a:pathLst>
              <a:path w="5435125" h="1223702">
                <a:moveTo>
                  <a:pt x="0" y="1223702"/>
                </a:moveTo>
                <a:cubicBezTo>
                  <a:pt x="163082" y="975162"/>
                  <a:pt x="326165" y="726622"/>
                  <a:pt x="982767" y="522947"/>
                </a:cubicBezTo>
                <a:cubicBezTo>
                  <a:pt x="1639369" y="319272"/>
                  <a:pt x="3197551" y="-26832"/>
                  <a:pt x="3939611" y="1654"/>
                </a:cubicBezTo>
                <a:cubicBezTo>
                  <a:pt x="4681671" y="30140"/>
                  <a:pt x="5058398" y="362001"/>
                  <a:pt x="5435125" y="69386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4" idx="4"/>
          </p:cNvCxnSpPr>
          <p:nvPr/>
        </p:nvCxnSpPr>
        <p:spPr>
          <a:xfrm>
            <a:off x="3948158" y="2948300"/>
            <a:ext cx="410197" cy="60675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56904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ποιητής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poiētēs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
        <p:nvSpPr>
          <p:cNvPr id="4" name="Oval 3"/>
          <p:cNvSpPr/>
          <p:nvPr/>
        </p:nvSpPr>
        <p:spPr>
          <a:xfrm>
            <a:off x="4777099" y="1982624"/>
            <a:ext cx="2119357" cy="149551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62415" y="4597637"/>
            <a:ext cx="2768837" cy="4956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6586083" y="3259125"/>
            <a:ext cx="660751" cy="133851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8994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r>
              <a:rPr lang="en-US" baseline="30000" dirty="0" smtClean="0"/>
              <a:t>			</a:t>
            </a:r>
            <a:r>
              <a:rPr lang="el-GR" dirty="0" smtClean="0"/>
              <a:t>δικαιόω</a:t>
            </a:r>
            <a:endParaRPr lang="en-US" dirty="0" smtClean="0"/>
          </a:p>
          <a:p>
            <a:pPr marL="0" indent="0">
              <a:buNone/>
            </a:pPr>
            <a:r>
              <a:rPr lang="en-US" dirty="0"/>
              <a:t>	</a:t>
            </a:r>
            <a:r>
              <a:rPr lang="en-US" dirty="0" smtClean="0"/>
              <a:t>		(</a:t>
            </a:r>
            <a:r>
              <a:rPr lang="en-US" dirty="0" err="1" smtClean="0"/>
              <a:t>dikaio</a:t>
            </a:r>
            <a:r>
              <a:rPr lang="en-US" dirty="0" err="1">
                <a:latin typeface="Times New Roman"/>
              </a:rPr>
              <a:t>ō</a:t>
            </a:r>
            <a:r>
              <a:rPr lang="en-US" dirty="0" smtClean="0"/>
              <a:t>)</a:t>
            </a:r>
          </a:p>
          <a:p>
            <a:pPr marL="0" indent="0">
              <a:buNone/>
            </a:pPr>
            <a:endParaRPr lang="en-US" baseline="30000" dirty="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sp>
        <p:nvSpPr>
          <p:cNvPr id="4" name="Oval 3"/>
          <p:cNvSpPr/>
          <p:nvPr/>
        </p:nvSpPr>
        <p:spPr>
          <a:xfrm>
            <a:off x="2956845" y="2281727"/>
            <a:ext cx="2196269" cy="14784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97921" y="4990744"/>
            <a:ext cx="4418176" cy="5042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054980" y="3760150"/>
            <a:ext cx="752029" cy="1230594"/>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56904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3:11-12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11 </a:t>
            </a:r>
            <a:r>
              <a:rPr lang="en-US" dirty="0"/>
              <a:t>Clearly </a:t>
            </a:r>
            <a:r>
              <a:rPr lang="en-US" b="1" dirty="0">
                <a:solidFill>
                  <a:schemeClr val="accent6">
                    <a:lumMod val="75000"/>
                  </a:schemeClr>
                </a:solidFill>
              </a:rPr>
              <a:t>no one is justified before God by the law</a:t>
            </a:r>
            <a:r>
              <a:rPr lang="en-US" dirty="0"/>
              <a:t>, because, “The righteous will live by faith.” </a:t>
            </a:r>
            <a:r>
              <a:rPr lang="en-US" baseline="30000" dirty="0"/>
              <a:t>12</a:t>
            </a:r>
            <a:r>
              <a:rPr lang="en-US" dirty="0"/>
              <a:t> The law is not based on faith; on the contrary, “The man who does these things will live by them.”</a:t>
            </a:r>
          </a:p>
          <a:p>
            <a:pPr marL="0" indent="0">
              <a:buNone/>
            </a:pPr>
            <a:endParaRPr lang="en-US" dirty="0"/>
          </a:p>
        </p:txBody>
      </p:sp>
    </p:spTree>
    <p:extLst>
      <p:ext uri="{BB962C8B-B14F-4D97-AF65-F5344CB8AC3E}">
        <p14:creationId xmlns:p14="http://schemas.microsoft.com/office/powerpoint/2010/main" val="11414204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Tree>
    <p:extLst>
      <p:ext uri="{BB962C8B-B14F-4D97-AF65-F5344CB8AC3E}">
        <p14:creationId xmlns:p14="http://schemas.microsoft.com/office/powerpoint/2010/main" val="18180985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ὅταν</a:t>
            </a:r>
            <a:endParaRPr lang="en-US" dirty="0" smtClean="0"/>
          </a:p>
          <a:p>
            <a:pPr marL="0" indent="0">
              <a:buNone/>
            </a:pPr>
            <a:r>
              <a:rPr lang="en-US" dirty="0"/>
              <a:t>	</a:t>
            </a:r>
            <a:r>
              <a:rPr lang="en-US" dirty="0" smtClean="0"/>
              <a:t>		(</a:t>
            </a:r>
            <a:r>
              <a:rPr lang="en-US" dirty="0" err="1" smtClean="0"/>
              <a:t>hotan</a:t>
            </a:r>
            <a:r>
              <a:rPr lang="en-US" dirty="0" smtClean="0"/>
              <a:t>)</a:t>
            </a:r>
          </a:p>
          <a:p>
            <a:pPr marL="0" indent="0">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
        <p:nvSpPr>
          <p:cNvPr id="4" name="Oval 3"/>
          <p:cNvSpPr/>
          <p:nvPr/>
        </p:nvSpPr>
        <p:spPr>
          <a:xfrm>
            <a:off x="2905571" y="1956988"/>
            <a:ext cx="1888620" cy="13758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33002" y="3666146"/>
            <a:ext cx="1016949"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841477" y="3131368"/>
            <a:ext cx="340676" cy="53477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6399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ἔθνος</a:t>
            </a:r>
            <a:endParaRPr lang="en-US" sz="4800" dirty="0" smtClean="0"/>
          </a:p>
          <a:p>
            <a:pPr marL="0" indent="0">
              <a:lnSpc>
                <a:spcPts val="4800"/>
              </a:lnSpc>
              <a:buNone/>
            </a:pPr>
            <a:r>
              <a:rPr lang="en-US" sz="4800" baseline="30000" dirty="0"/>
              <a:t>	</a:t>
            </a:r>
            <a:r>
              <a:rPr lang="en-US" sz="4800" baseline="30000" dirty="0" smtClean="0"/>
              <a:t>	(ethnos)</a:t>
            </a:r>
            <a:endParaRPr lang="en-US" baseline="30000" dirty="0"/>
          </a:p>
          <a:p>
            <a:pPr marL="0" indent="0">
              <a:lnSpc>
                <a:spcPts val="1200"/>
              </a:lnSpc>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
        <p:nvSpPr>
          <p:cNvPr id="4" name="Oval 3"/>
          <p:cNvSpPr/>
          <p:nvPr/>
        </p:nvSpPr>
        <p:spPr>
          <a:xfrm>
            <a:off x="1999716" y="2008261"/>
            <a:ext cx="2102265" cy="13673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49951" y="3751604"/>
            <a:ext cx="1444240" cy="4443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5"/>
          </p:cNvCxnSpPr>
          <p:nvPr/>
        </p:nvCxnSpPr>
        <p:spPr>
          <a:xfrm flipH="1" flipV="1">
            <a:off x="3794111" y="3175348"/>
            <a:ext cx="277960" cy="57625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4748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21:25</a:t>
            </a:r>
            <a:endParaRPr lang="en-US" dirty="0"/>
          </a:p>
        </p:txBody>
      </p:sp>
      <p:sp>
        <p:nvSpPr>
          <p:cNvPr id="3" name="Content Placeholder 2"/>
          <p:cNvSpPr>
            <a:spLocks noGrp="1"/>
          </p:cNvSpPr>
          <p:nvPr>
            <p:ph idx="1"/>
          </p:nvPr>
        </p:nvSpPr>
        <p:spPr/>
        <p:txBody>
          <a:bodyPr/>
          <a:lstStyle/>
          <a:p>
            <a:pPr marL="0" indent="0">
              <a:buNone/>
            </a:pPr>
            <a:r>
              <a:rPr lang="en-US" baseline="30000" dirty="0" smtClean="0"/>
              <a:t>		</a:t>
            </a:r>
            <a:r>
              <a:rPr lang="el-GR" dirty="0" smtClean="0"/>
              <a:t>ἔθνος</a:t>
            </a:r>
            <a:endParaRPr lang="en-US" dirty="0" smtClean="0"/>
          </a:p>
          <a:p>
            <a:pPr marL="0" indent="0">
              <a:buNone/>
            </a:pPr>
            <a:r>
              <a:rPr lang="en-US" baseline="30000" dirty="0"/>
              <a:t>	 </a:t>
            </a:r>
            <a:r>
              <a:rPr lang="en-US" dirty="0" smtClean="0"/>
              <a:t>       (ethnos)</a:t>
            </a:r>
            <a:endParaRPr lang="en-US" dirty="0"/>
          </a:p>
          <a:p>
            <a:pPr marL="0" indent="0">
              <a:buNone/>
            </a:pPr>
            <a:endParaRPr lang="en-US" baseline="30000" dirty="0" smtClean="0"/>
          </a:p>
          <a:p>
            <a:pPr marL="0" indent="0">
              <a:buNone/>
            </a:pPr>
            <a:r>
              <a:rPr lang="en-US" baseline="30000" dirty="0" smtClean="0"/>
              <a:t>25 </a:t>
            </a:r>
            <a:r>
              <a:rPr lang="en-US" dirty="0"/>
              <a:t>As for the Gentile believers, we have written to them our decision that they should abstain from food sacrificed to idols, from blood, from the meat of strangled animals and from sexual immorality.” </a:t>
            </a:r>
          </a:p>
        </p:txBody>
      </p:sp>
      <p:sp>
        <p:nvSpPr>
          <p:cNvPr id="4" name="Oval 3"/>
          <p:cNvSpPr/>
          <p:nvPr/>
        </p:nvSpPr>
        <p:spPr>
          <a:xfrm>
            <a:off x="1931349" y="1521152"/>
            <a:ext cx="1854438"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Rounded Rectangle 4"/>
          <p:cNvSpPr/>
          <p:nvPr/>
        </p:nvSpPr>
        <p:spPr>
          <a:xfrm>
            <a:off x="2521009" y="3238856"/>
            <a:ext cx="1307507" cy="4614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7" name="Straight Connector 6"/>
          <p:cNvCxnSpPr>
            <a:stCxn id="5" idx="0"/>
            <a:endCxn id="4" idx="4"/>
          </p:cNvCxnSpPr>
          <p:nvPr/>
        </p:nvCxnSpPr>
        <p:spPr>
          <a:xfrm flipH="1" flipV="1">
            <a:off x="2858568" y="2939754"/>
            <a:ext cx="316195" cy="29910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57894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smtClean="0"/>
              <a:t>				</a:t>
            </a:r>
            <a:r>
              <a:rPr lang="el-GR" dirty="0" smtClean="0"/>
              <a:t>ἔχω</a:t>
            </a:r>
            <a:endParaRPr lang="en-US" dirty="0" smtClean="0"/>
          </a:p>
          <a:p>
            <a:pPr marL="0" indent="0">
              <a:buNone/>
            </a:pPr>
            <a:r>
              <a:rPr lang="en-US" dirty="0"/>
              <a:t>	</a:t>
            </a:r>
            <a:r>
              <a:rPr lang="en-US" dirty="0" smtClean="0"/>
              <a:t>			(</a:t>
            </a:r>
            <a:r>
              <a:rPr lang="en-US" dirty="0" err="1" smtClean="0"/>
              <a:t>ech</a:t>
            </a:r>
            <a:r>
              <a:rPr lang="en-US" dirty="0" err="1">
                <a:latin typeface="Times New Roman"/>
              </a:rPr>
              <a:t>ō</a:t>
            </a:r>
            <a:r>
              <a:rPr lang="en-US" dirty="0" smtClean="0"/>
              <a:t>)</a:t>
            </a:r>
            <a:endParaRPr lang="en-US" baseline="30000" dirty="0"/>
          </a:p>
          <a:p>
            <a:pPr marL="0" indent="0">
              <a:buNone/>
            </a:pPr>
            <a:endParaRPr lang="en-US" baseline="30000" dirty="0" smtClean="0"/>
          </a:p>
          <a:p>
            <a:pPr marL="0" indent="0">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
        <p:nvSpPr>
          <p:cNvPr id="5" name="Oval 4"/>
          <p:cNvSpPr/>
          <p:nvPr/>
        </p:nvSpPr>
        <p:spPr>
          <a:xfrm>
            <a:off x="3811424" y="1580973"/>
            <a:ext cx="1751888" cy="132459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887909" y="3631963"/>
            <a:ext cx="888763"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2157" y="5073517"/>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7170" idx="0"/>
            <a:endCxn id="5" idx="3"/>
          </p:cNvCxnSpPr>
          <p:nvPr/>
        </p:nvCxnSpPr>
        <p:spPr>
          <a:xfrm flipV="1">
            <a:off x="2119357" y="2711588"/>
            <a:ext cx="1948625" cy="2361929"/>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5" idx="5"/>
          </p:cNvCxnSpPr>
          <p:nvPr/>
        </p:nvCxnSpPr>
        <p:spPr>
          <a:xfrm flipH="1" flipV="1">
            <a:off x="5306754" y="2711588"/>
            <a:ext cx="2025537" cy="92037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639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2:12-16</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14</a:t>
            </a:r>
            <a:r>
              <a:rPr lang="en-US" dirty="0"/>
              <a:t> (Indeed, when Gentiles, who do not have the law, do by nature things required by the law, they are a law for themselves, even though they do not have the law, </a:t>
            </a:r>
            <a:endParaRPr lang="en-US" dirty="0" smtClean="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Tree>
    <p:extLst>
      <p:ext uri="{BB962C8B-B14F-4D97-AF65-F5344CB8AC3E}">
        <p14:creationId xmlns:p14="http://schemas.microsoft.com/office/powerpoint/2010/main" val="6843837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ποιέω</a:t>
            </a:r>
            <a:endParaRPr lang="en-US" dirty="0" smtClean="0"/>
          </a:p>
          <a:p>
            <a:pPr marL="0" indent="0">
              <a:buNone/>
            </a:pPr>
            <a:r>
              <a:rPr lang="en-US" dirty="0"/>
              <a:t>	</a:t>
            </a:r>
            <a:r>
              <a:rPr lang="en-US" dirty="0" smtClean="0"/>
              <a:t>(</a:t>
            </a:r>
            <a:r>
              <a:rPr lang="en-US" dirty="0" err="1" smtClean="0"/>
              <a:t>poie</a:t>
            </a:r>
            <a:r>
              <a:rPr lang="en-US" dirty="0" err="1">
                <a:latin typeface="Times New Roman"/>
              </a:rPr>
              <a:t>ō</a:t>
            </a:r>
            <a:r>
              <a:rPr lang="en-US" dirty="0" smtClean="0"/>
              <a:t>) </a:t>
            </a:r>
            <a:endParaRPr lang="en-US" dirty="0"/>
          </a:p>
          <a:p>
            <a:pPr marL="0" indent="0">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
        <p:nvSpPr>
          <p:cNvPr id="4" name="Oval 3"/>
          <p:cNvSpPr/>
          <p:nvPr/>
        </p:nvSpPr>
        <p:spPr>
          <a:xfrm>
            <a:off x="1119500" y="1939895"/>
            <a:ext cx="1837345" cy="141860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30594" y="4170348"/>
            <a:ext cx="529840" cy="4016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495514" y="3358497"/>
            <a:ext cx="542659" cy="81185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6399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φύσις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physis</a:t>
            </a:r>
            <a:r>
              <a:rPr lang="en-US" sz="4800" baseline="30000" dirty="0" smtClean="0"/>
              <a:t>)</a:t>
            </a:r>
            <a:endParaRPr lang="en-US" baseline="30000" dirty="0"/>
          </a:p>
          <a:p>
            <a:pPr marL="0" indent="0">
              <a:lnSpc>
                <a:spcPts val="1200"/>
              </a:lnSpc>
              <a:buNone/>
            </a:pPr>
            <a:endParaRPr lang="en-US" baseline="30000" dirty="0" smtClean="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sp>
        <p:nvSpPr>
          <p:cNvPr id="4" name="Oval 3"/>
          <p:cNvSpPr/>
          <p:nvPr/>
        </p:nvSpPr>
        <p:spPr>
          <a:xfrm>
            <a:off x="2939753" y="2025353"/>
            <a:ext cx="1897167" cy="1410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204814" y="4221622"/>
            <a:ext cx="1273324" cy="5127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3"/>
          </p:cNvCxnSpPr>
          <p:nvPr/>
        </p:nvCxnSpPr>
        <p:spPr>
          <a:xfrm flipV="1">
            <a:off x="2841476" y="3228911"/>
            <a:ext cx="376111" cy="99271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48933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10:34-35</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34 </a:t>
            </a:r>
            <a:r>
              <a:rPr lang="en-US" dirty="0"/>
              <a:t>Then Peter began to speak: “I now realize how true it is that God does not show favoritism </a:t>
            </a:r>
            <a:r>
              <a:rPr lang="en-US" baseline="30000" dirty="0"/>
              <a:t>35</a:t>
            </a:r>
            <a:r>
              <a:rPr lang="en-US" dirty="0"/>
              <a:t> but accepts men from every nation </a:t>
            </a:r>
            <a:r>
              <a:rPr lang="en-US" b="1" dirty="0">
                <a:solidFill>
                  <a:schemeClr val="accent6">
                    <a:lumMod val="75000"/>
                  </a:schemeClr>
                </a:solidFill>
              </a:rPr>
              <a:t>who fear him and do what is right</a:t>
            </a:r>
            <a:r>
              <a:rPr lang="en-US" dirty="0"/>
              <a:t>.</a:t>
            </a:r>
          </a:p>
          <a:p>
            <a:pPr marL="0" indent="0">
              <a:buNone/>
            </a:pPr>
            <a:endParaRPr lang="en-US" dirty="0"/>
          </a:p>
        </p:txBody>
      </p:sp>
    </p:spTree>
    <p:extLst>
      <p:ext uri="{BB962C8B-B14F-4D97-AF65-F5344CB8AC3E}">
        <p14:creationId xmlns:p14="http://schemas.microsoft.com/office/powerpoint/2010/main" val="34847459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Tree>
    <p:extLst>
      <p:ext uri="{BB962C8B-B14F-4D97-AF65-F5344CB8AC3E}">
        <p14:creationId xmlns:p14="http://schemas.microsoft.com/office/powerpoint/2010/main" val="39153939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ἐνδείκνυμι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endeiknumi</a:t>
            </a:r>
            <a:r>
              <a:rPr lang="en-US" sz="4800" baseline="30000" dirty="0" smtClean="0"/>
              <a:t>)</a:t>
            </a:r>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2179178" y="1615155"/>
            <a:ext cx="2580830" cy="12989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606467" y="3255947"/>
            <a:ext cx="991312" cy="5725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102123" y="2914115"/>
            <a:ext cx="367470" cy="34183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4748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ἔργον</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ergon</a:t>
            </a:r>
            <a:r>
              <a:rPr lang="en-US" sz="4800" baseline="30000" dirty="0" smtClean="0"/>
              <a:t>)</a:t>
            </a:r>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Oval 3"/>
          <p:cNvSpPr/>
          <p:nvPr/>
        </p:nvSpPr>
        <p:spPr>
          <a:xfrm>
            <a:off x="4717278" y="1606609"/>
            <a:ext cx="1837346" cy="13673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16381" y="3349951"/>
            <a:ext cx="2358640" cy="452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635951" y="2973936"/>
            <a:ext cx="559750" cy="3760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6929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smtClean="0"/>
              <a:t>		</a:t>
            </a:r>
            <a:r>
              <a:rPr lang="el-GR" dirty="0" smtClean="0"/>
              <a:t>γραπτός</a:t>
            </a:r>
            <a:endParaRPr lang="en-US" dirty="0" smtClean="0"/>
          </a:p>
          <a:p>
            <a:pPr marL="0" indent="0">
              <a:buNone/>
            </a:pPr>
            <a:r>
              <a:rPr lang="en-US" dirty="0"/>
              <a:t>	</a:t>
            </a:r>
            <a:r>
              <a:rPr lang="en-US" dirty="0" smtClean="0"/>
              <a:t>	(</a:t>
            </a:r>
            <a:r>
              <a:rPr lang="en-US" dirty="0" err="1" smtClean="0"/>
              <a:t>graptos</a:t>
            </a:r>
            <a:r>
              <a:rPr lang="en-US" dirty="0" smtClean="0"/>
              <a:t>)</a:t>
            </a:r>
            <a:endParaRPr lang="en-US" dirty="0"/>
          </a:p>
          <a:p>
            <a:pPr marL="0" indent="0">
              <a:buNone/>
            </a:pPr>
            <a:endParaRPr lang="en-US" baseline="30000" dirty="0" smtClean="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Oval 3"/>
          <p:cNvSpPr/>
          <p:nvPr/>
        </p:nvSpPr>
        <p:spPr>
          <a:xfrm>
            <a:off x="1922804" y="1598064"/>
            <a:ext cx="2307364" cy="14015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768979" y="3768695"/>
            <a:ext cx="1298961" cy="3760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418460" y="2999574"/>
            <a:ext cx="658026" cy="76912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3474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καρδία</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kardia</a:t>
            </a:r>
            <a:r>
              <a:rPr lang="en-US" sz="4800" baseline="30000" dirty="0" smtClean="0"/>
              <a:t>)</a:t>
            </a:r>
            <a:endParaRPr lang="en-US" baseline="30000" dirty="0" smtClean="0"/>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Oval 3"/>
          <p:cNvSpPr/>
          <p:nvPr/>
        </p:nvSpPr>
        <p:spPr>
          <a:xfrm>
            <a:off x="3854153" y="1649338"/>
            <a:ext cx="1948441" cy="12818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86542" y="3802879"/>
            <a:ext cx="1187865" cy="4272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H="1" flipV="1">
            <a:off x="4828374" y="2931207"/>
            <a:ext cx="252101" cy="871672"/>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56294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συνείδησις</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dirty="0" err="1"/>
              <a:t>syneidēsis</a:t>
            </a:r>
            <a:r>
              <a:rPr lang="en-US" sz="4800" baseline="30000" dirty="0" smtClean="0"/>
              <a:t>)</a:t>
            </a:r>
            <a:endParaRPr lang="en-US" baseline="30000" dirty="0" smtClean="0"/>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2247544" y="1709159"/>
            <a:ext cx="2230452" cy="11878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7110" y="4324172"/>
            <a:ext cx="2085174" cy="4272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29697" y="2897024"/>
            <a:ext cx="1833073" cy="142714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53939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smtClean="0"/>
              <a:t>		</a:t>
            </a:r>
            <a:r>
              <a:rPr lang="el-GR" dirty="0" smtClean="0"/>
              <a:t>συμμαρτυρέω</a:t>
            </a:r>
            <a:endParaRPr lang="en-US" dirty="0" smtClean="0"/>
          </a:p>
          <a:p>
            <a:pPr marL="0" indent="0">
              <a:buNone/>
            </a:pPr>
            <a:r>
              <a:rPr lang="en-US" dirty="0"/>
              <a:t>	</a:t>
            </a:r>
            <a:r>
              <a:rPr lang="en-US" dirty="0" smtClean="0"/>
              <a:t>	(</a:t>
            </a:r>
            <a:r>
              <a:rPr lang="en-US" dirty="0" err="1" smtClean="0"/>
              <a:t>summarture</a:t>
            </a:r>
            <a:r>
              <a:rPr lang="en-US" dirty="0" err="1">
                <a:latin typeface="Times New Roman"/>
              </a:rPr>
              <a:t>ō</a:t>
            </a:r>
            <a:r>
              <a:rPr lang="en-US" dirty="0" smtClean="0"/>
              <a:t>)</a:t>
            </a:r>
          </a:p>
          <a:p>
            <a:pPr marL="0" indent="0">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2187723" y="1683521"/>
            <a:ext cx="2888479" cy="11622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90131" y="4204531"/>
            <a:ext cx="2751746" cy="4871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631963" y="2845750"/>
            <a:ext cx="1034041" cy="1358781"/>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54461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2:12-16</a:t>
            </a:r>
          </a:p>
        </p:txBody>
      </p:sp>
      <p:sp>
        <p:nvSpPr>
          <p:cNvPr id="3" name="Content Placeholder 2"/>
          <p:cNvSpPr>
            <a:spLocks noGrp="1"/>
          </p:cNvSpPr>
          <p:nvPr>
            <p:ph idx="1"/>
          </p:nvPr>
        </p:nvSpPr>
        <p:spPr/>
        <p:txBody>
          <a:bodyPr/>
          <a:lstStyle/>
          <a:p>
            <a:pPr marL="0" indent="0">
              <a:buNone/>
            </a:pPr>
            <a:r>
              <a:rPr lang="en-US" baseline="30000" dirty="0"/>
              <a:t>16</a:t>
            </a:r>
            <a:r>
              <a:rPr lang="en-US" dirty="0"/>
              <a:t> This will take place on the day when God will judge men's secrets through Jesus Christ, as my gospel declares.</a:t>
            </a:r>
          </a:p>
        </p:txBody>
      </p:sp>
    </p:spTree>
    <p:extLst>
      <p:ext uri="{BB962C8B-B14F-4D97-AF65-F5344CB8AC3E}">
        <p14:creationId xmlns:p14="http://schemas.microsoft.com/office/powerpoint/2010/main" val="12907181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baseline="30000" dirty="0" smtClean="0"/>
              <a:t>	</a:t>
            </a:r>
            <a:r>
              <a:rPr lang="el-GR" dirty="0" smtClean="0"/>
              <a:t>μεταξύ</a:t>
            </a:r>
            <a:r>
              <a:rPr lang="en-US" dirty="0" smtClean="0"/>
              <a:t>  </a:t>
            </a:r>
            <a:r>
              <a:rPr lang="el-GR" dirty="0" smtClean="0"/>
              <a:t>ἀλλήλων</a:t>
            </a:r>
            <a:endParaRPr lang="en-US" dirty="0" smtClean="0"/>
          </a:p>
          <a:p>
            <a:pPr marL="0" indent="0">
              <a:buNone/>
            </a:pPr>
            <a:r>
              <a:rPr lang="en-US" dirty="0"/>
              <a:t>	</a:t>
            </a:r>
            <a:r>
              <a:rPr lang="en-US" dirty="0" smtClean="0"/>
              <a:t>(</a:t>
            </a:r>
            <a:r>
              <a:rPr lang="en-US" dirty="0" err="1" smtClean="0"/>
              <a:t>metaxu</a:t>
            </a:r>
            <a:r>
              <a:rPr lang="en-US" dirty="0" smtClean="0"/>
              <a:t>  </a:t>
            </a:r>
            <a:r>
              <a:rPr lang="en-US" dirty="0" err="1" smtClean="0"/>
              <a:t>all</a:t>
            </a:r>
            <a:r>
              <a:rPr lang="en-US" dirty="0" err="1" smtClean="0">
                <a:latin typeface="Times New Roman"/>
              </a:rPr>
              <a:t>ē</a:t>
            </a:r>
            <a:r>
              <a:rPr lang="en-US" dirty="0" err="1" smtClean="0"/>
              <a:t>l</a:t>
            </a:r>
            <a:r>
              <a:rPr lang="en-US" dirty="0" err="1" smtClean="0">
                <a:latin typeface="Times New Roman"/>
              </a:rPr>
              <a:t>ō</a:t>
            </a:r>
            <a:r>
              <a:rPr lang="en-US" dirty="0" err="1" smtClean="0"/>
              <a:t>n</a:t>
            </a:r>
            <a:r>
              <a:rPr lang="en-US" dirty="0" smtClean="0"/>
              <a:t>)</a:t>
            </a:r>
          </a:p>
          <a:p>
            <a:pPr marL="0" indent="0">
              <a:buNone/>
            </a:pPr>
            <a:endParaRPr lang="en-US" baseline="30000" dirty="0"/>
          </a:p>
          <a:p>
            <a:pPr marL="0" indent="0">
              <a:buNone/>
            </a:pPr>
            <a:r>
              <a:rPr lang="en-US" baseline="30000" dirty="0" smtClean="0"/>
              <a:t>			</a:t>
            </a:r>
            <a:r>
              <a:rPr lang="en-US" dirty="0" smtClean="0"/>
              <a:t>one after another</a:t>
            </a:r>
          </a:p>
          <a:p>
            <a:pPr marL="0" indent="0">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1264778" y="1649338"/>
            <a:ext cx="3008119" cy="11536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61944" y="3136307"/>
            <a:ext cx="3016665" cy="495656"/>
          </a:xfrm>
          <a:prstGeom prst="round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urved Connector 8"/>
          <p:cNvCxnSpPr>
            <a:stCxn id="5" idx="2"/>
          </p:cNvCxnSpPr>
          <p:nvPr/>
        </p:nvCxnSpPr>
        <p:spPr>
          <a:xfrm rot="5400000">
            <a:off x="3484548" y="3941748"/>
            <a:ext cx="1495514" cy="875944"/>
          </a:xfrm>
          <a:prstGeom prst="curvedConnector3">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0"/>
          </p:cNvCxnSpPr>
          <p:nvPr/>
        </p:nvCxnSpPr>
        <p:spPr>
          <a:xfrm flipH="1" flipV="1">
            <a:off x="4221622" y="2760292"/>
            <a:ext cx="448655" cy="37601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5182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smtClean="0"/>
              <a:t>	</a:t>
            </a:r>
            <a:r>
              <a:rPr lang="el-GR" dirty="0" smtClean="0"/>
              <a:t>λογισμός</a:t>
            </a:r>
            <a:endParaRPr lang="en-US" dirty="0" smtClean="0"/>
          </a:p>
          <a:p>
            <a:pPr marL="0" indent="0">
              <a:buNone/>
            </a:pPr>
            <a:r>
              <a:rPr lang="en-US" dirty="0"/>
              <a:t>	</a:t>
            </a:r>
            <a:r>
              <a:rPr lang="en-US" dirty="0" smtClean="0"/>
              <a:t>(</a:t>
            </a:r>
            <a:r>
              <a:rPr lang="en-US" dirty="0" err="1" smtClean="0"/>
              <a:t>logismos</a:t>
            </a:r>
            <a:r>
              <a:rPr lang="en-US" dirty="0" smtClean="0"/>
              <a:t>)</a:t>
            </a:r>
            <a:endParaRPr lang="en-US" dirty="0"/>
          </a:p>
          <a:p>
            <a:pPr marL="0" indent="0">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1290415" y="1666430"/>
            <a:ext cx="1991170" cy="11707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8564" y="4691641"/>
            <a:ext cx="1572427" cy="4700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endCxn id="4" idx="2"/>
          </p:cNvCxnSpPr>
          <p:nvPr/>
        </p:nvCxnSpPr>
        <p:spPr>
          <a:xfrm flipV="1">
            <a:off x="1273323" y="2837204"/>
            <a:ext cx="1012677" cy="1837346"/>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36514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2059536" y="4751462"/>
            <a:ext cx="837488" cy="427289"/>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3620" y="4748777"/>
            <a:ext cx="8588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19126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κατηγορέω</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a:t>(</a:t>
            </a:r>
            <a:r>
              <a:rPr lang="en-US" sz="4800" baseline="30000" smtClean="0"/>
              <a:t>katēgoreō</a:t>
            </a:r>
            <a:r>
              <a:rPr lang="en-US" sz="4800" baseline="30000" dirty="0" smtClean="0"/>
              <a:t>)</a:t>
            </a:r>
            <a:endParaRPr lang="en-US" baseline="30000" dirty="0" smtClean="0"/>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Oval 3"/>
          <p:cNvSpPr/>
          <p:nvPr/>
        </p:nvSpPr>
        <p:spPr>
          <a:xfrm>
            <a:off x="1931349" y="1546789"/>
            <a:ext cx="2854296" cy="14613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97025" y="4785645"/>
            <a:ext cx="1512605" cy="4529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358497" y="3008120"/>
            <a:ext cx="294831" cy="177752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30353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2:15</a:t>
            </a:r>
            <a:endParaRPr lang="en-US" dirty="0"/>
          </a:p>
        </p:txBody>
      </p:sp>
      <p:sp>
        <p:nvSpPr>
          <p:cNvPr id="3" name="Content Placeholder 2"/>
          <p:cNvSpPr>
            <a:spLocks noGrp="1"/>
          </p:cNvSpPr>
          <p:nvPr>
            <p:ph idx="1"/>
          </p:nvPr>
        </p:nvSpPr>
        <p:spPr/>
        <p:txBody>
          <a:bodyPr>
            <a:normAutofit/>
          </a:bodyPr>
          <a:lstStyle/>
          <a:p>
            <a:pPr marL="0" indent="0">
              <a:lnSpc>
                <a:spcPts val="4800"/>
              </a:lnSpc>
              <a:buNone/>
            </a:pPr>
            <a:r>
              <a:rPr lang="en-US" baseline="30000" dirty="0" smtClean="0"/>
              <a:t>					</a:t>
            </a:r>
            <a:r>
              <a:rPr lang="el-GR" dirty="0" smtClean="0"/>
              <a:t>ἀπολογέομαι</a:t>
            </a:r>
            <a:endParaRPr lang="en-US" sz="4800" dirty="0" smtClean="0"/>
          </a:p>
          <a:p>
            <a:pPr marL="0" indent="0">
              <a:lnSpc>
                <a:spcPts val="4800"/>
              </a:lnSpc>
              <a:buNone/>
            </a:pPr>
            <a:r>
              <a:rPr lang="en-US" sz="4800" baseline="30000" dirty="0"/>
              <a:t>	</a:t>
            </a:r>
            <a:r>
              <a:rPr lang="en-US" sz="4800" baseline="30000" dirty="0" smtClean="0"/>
              <a:t>				(</a:t>
            </a:r>
            <a:r>
              <a:rPr lang="en-US" sz="4800" baseline="30000" dirty="0" err="1" smtClean="0"/>
              <a:t>apologeomai</a:t>
            </a:r>
            <a:r>
              <a:rPr lang="en-US" sz="4800" baseline="30000" dirty="0" smtClean="0"/>
              <a:t>)</a:t>
            </a:r>
            <a:endParaRPr lang="en-US" baseline="30000" dirty="0" smtClean="0"/>
          </a:p>
          <a:p>
            <a:pPr marL="0" indent="0">
              <a:lnSpc>
                <a:spcPts val="1200"/>
              </a:lnSpc>
              <a:buNone/>
            </a:pPr>
            <a:endParaRPr lang="en-US" baseline="30000" dirty="0"/>
          </a:p>
          <a:p>
            <a:pPr marL="0" indent="0">
              <a:buNone/>
            </a:pPr>
            <a:r>
              <a:rPr lang="en-US" baseline="30000" dirty="0" smtClean="0"/>
              <a:t>15</a:t>
            </a:r>
            <a:r>
              <a:rPr lang="en-US" dirty="0" smtClean="0"/>
              <a:t> </a:t>
            </a:r>
            <a:r>
              <a:rPr lang="en-US" dirty="0"/>
              <a:t>since they show that the requirements of the law are written on their hearts, their consciences also bearing witness, and their thoughts now accusing, now even defending them.) </a:t>
            </a:r>
          </a:p>
        </p:txBody>
      </p:sp>
      <p:sp>
        <p:nvSpPr>
          <p:cNvPr id="4" name="Rounded Rectangle 3"/>
          <p:cNvSpPr/>
          <p:nvPr/>
        </p:nvSpPr>
        <p:spPr>
          <a:xfrm>
            <a:off x="4956561" y="1692067"/>
            <a:ext cx="2709017" cy="122204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78609" y="4768553"/>
            <a:ext cx="1811709" cy="512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311070" y="2914116"/>
            <a:ext cx="773394" cy="1854437"/>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539399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24:16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 </a:t>
            </a:r>
            <a:r>
              <a:rPr lang="en-US" dirty="0"/>
              <a:t>So I strive always to </a:t>
            </a:r>
            <a:r>
              <a:rPr lang="en-US" b="1" dirty="0">
                <a:solidFill>
                  <a:schemeClr val="accent6">
                    <a:lumMod val="75000"/>
                  </a:schemeClr>
                </a:solidFill>
              </a:rPr>
              <a:t>keep my conscience clear </a:t>
            </a:r>
            <a:r>
              <a:rPr lang="en-US" dirty="0"/>
              <a:t>before God and man. </a:t>
            </a:r>
          </a:p>
          <a:p>
            <a:pPr marL="0" indent="0">
              <a:buNone/>
            </a:pPr>
            <a:endParaRPr lang="en-US" dirty="0"/>
          </a:p>
        </p:txBody>
      </p:sp>
    </p:spTree>
    <p:extLst>
      <p:ext uri="{BB962C8B-B14F-4D97-AF65-F5344CB8AC3E}">
        <p14:creationId xmlns:p14="http://schemas.microsoft.com/office/powerpoint/2010/main" val="204174975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Tree>
    <p:extLst>
      <p:ext uri="{BB962C8B-B14F-4D97-AF65-F5344CB8AC3E}">
        <p14:creationId xmlns:p14="http://schemas.microsoft.com/office/powerpoint/2010/main" val="323695432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
        <p:nvSpPr>
          <p:cNvPr id="4" name="Rounded Rectangle 3"/>
          <p:cNvSpPr/>
          <p:nvPr/>
        </p:nvSpPr>
        <p:spPr>
          <a:xfrm>
            <a:off x="846034" y="4050707"/>
            <a:ext cx="3213218" cy="452927"/>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36781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ἡμέρα</a:t>
            </a:r>
            <a:endParaRPr lang="en-US" dirty="0" smtClean="0"/>
          </a:p>
          <a:p>
            <a:pPr marL="0" indent="0">
              <a:buNone/>
            </a:pPr>
            <a:r>
              <a:rPr lang="en-US" dirty="0"/>
              <a:t>	</a:t>
            </a:r>
            <a:r>
              <a:rPr lang="en-US" dirty="0" smtClean="0"/>
              <a:t>			(</a:t>
            </a:r>
            <a:r>
              <a:rPr lang="en-US" dirty="0" err="1" smtClean="0"/>
              <a:t>h</a:t>
            </a:r>
            <a:r>
              <a:rPr lang="en-US" dirty="0" err="1" smtClean="0">
                <a:latin typeface="Times New Roman"/>
              </a:rPr>
              <a:t>ē</a:t>
            </a:r>
            <a:r>
              <a:rPr lang="en-US" dirty="0" err="1" smtClean="0"/>
              <a:t>mera</a:t>
            </a:r>
            <a:r>
              <a:rPr lang="en-US" dirty="0" smtClean="0"/>
              <a:t>)</a:t>
            </a:r>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
        <p:nvSpPr>
          <p:cNvPr id="4" name="Oval 3"/>
          <p:cNvSpPr/>
          <p:nvPr/>
        </p:nvSpPr>
        <p:spPr>
          <a:xfrm>
            <a:off x="3837062" y="1956987"/>
            <a:ext cx="2144995" cy="14015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187297" y="4033615"/>
            <a:ext cx="743484" cy="5212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909560" y="3358497"/>
            <a:ext cx="649479" cy="67511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57876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
        <p:nvSpPr>
          <p:cNvPr id="4" name="Rounded Rectangle 3"/>
          <p:cNvSpPr/>
          <p:nvPr/>
        </p:nvSpPr>
        <p:spPr>
          <a:xfrm>
            <a:off x="7665578" y="4025069"/>
            <a:ext cx="700755" cy="435836"/>
          </a:xfrm>
          <a:prstGeom prst="round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07568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Romans 2:12-16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NIV:				12 13 </a:t>
            </a:r>
            <a:r>
              <a:rPr lang="en-US" b="1" dirty="0" smtClean="0">
                <a:solidFill>
                  <a:srgbClr val="FF0000"/>
                </a:solidFill>
              </a:rPr>
              <a:t>(</a:t>
            </a:r>
            <a:r>
              <a:rPr lang="en-US" dirty="0" smtClean="0"/>
              <a:t>14 15</a:t>
            </a:r>
            <a:r>
              <a:rPr lang="en-US" b="1" dirty="0" smtClean="0">
                <a:solidFill>
                  <a:srgbClr val="FF0000"/>
                </a:solidFill>
              </a:rPr>
              <a:t>)</a:t>
            </a:r>
            <a:r>
              <a:rPr lang="en-US" dirty="0" smtClean="0"/>
              <a:t> 16</a:t>
            </a:r>
            <a:endParaRPr lang="en-US" dirty="0"/>
          </a:p>
          <a:p>
            <a:pPr marL="0" indent="0">
              <a:buNone/>
            </a:pPr>
            <a:r>
              <a:rPr lang="en-US" dirty="0"/>
              <a:t>H. C. G. </a:t>
            </a:r>
            <a:r>
              <a:rPr lang="en-US" dirty="0" err="1"/>
              <a:t>Moule</a:t>
            </a:r>
            <a:r>
              <a:rPr lang="en-US" dirty="0"/>
              <a:t>		12 13 14 15 16</a:t>
            </a:r>
          </a:p>
          <a:p>
            <a:pPr marL="0" indent="0">
              <a:buNone/>
            </a:pPr>
            <a:r>
              <a:rPr lang="en-US" dirty="0" smtClean="0"/>
              <a:t>Zane Hodges:		12 </a:t>
            </a:r>
            <a:r>
              <a:rPr lang="en-US" b="1" dirty="0" smtClean="0">
                <a:solidFill>
                  <a:srgbClr val="FF0000"/>
                </a:solidFill>
              </a:rPr>
              <a:t>(</a:t>
            </a:r>
            <a:r>
              <a:rPr lang="en-US" dirty="0" smtClean="0"/>
              <a:t>13</a:t>
            </a:r>
            <a:r>
              <a:rPr lang="en-US" b="1" dirty="0" smtClean="0">
                <a:solidFill>
                  <a:srgbClr val="FF0000"/>
                </a:solidFill>
              </a:rPr>
              <a:t>)</a:t>
            </a:r>
            <a:r>
              <a:rPr lang="en-US" dirty="0" smtClean="0"/>
              <a:t> 14 15 16</a:t>
            </a:r>
          </a:p>
          <a:p>
            <a:pPr marL="0" indent="0">
              <a:buNone/>
            </a:pPr>
            <a:r>
              <a:rPr lang="en-US" dirty="0"/>
              <a:t>Thomas Schreiner	12 13 14 </a:t>
            </a:r>
            <a:r>
              <a:rPr lang="en-US" b="1" dirty="0">
                <a:solidFill>
                  <a:srgbClr val="00B0F0"/>
                </a:solidFill>
              </a:rPr>
              <a:t>[</a:t>
            </a:r>
            <a:r>
              <a:rPr lang="en-US" dirty="0"/>
              <a:t>15 16</a:t>
            </a:r>
            <a:r>
              <a:rPr lang="en-US" b="1" dirty="0" smtClean="0">
                <a:solidFill>
                  <a:srgbClr val="00B0F0"/>
                </a:solidFill>
              </a:rPr>
              <a:t>]</a:t>
            </a:r>
          </a:p>
          <a:p>
            <a:pPr marL="0" indent="0">
              <a:buNone/>
            </a:pPr>
            <a:r>
              <a:rPr lang="en-US" dirty="0" smtClean="0"/>
              <a:t>Charles Hodge		12 </a:t>
            </a:r>
            <a:r>
              <a:rPr lang="en-US" b="1" dirty="0" smtClean="0">
                <a:solidFill>
                  <a:srgbClr val="FF0000"/>
                </a:solidFill>
              </a:rPr>
              <a:t>(</a:t>
            </a:r>
            <a:r>
              <a:rPr lang="en-US" dirty="0" smtClean="0"/>
              <a:t>13 14 15</a:t>
            </a:r>
            <a:r>
              <a:rPr lang="en-US" b="1" dirty="0" smtClean="0">
                <a:solidFill>
                  <a:srgbClr val="FF0000"/>
                </a:solidFill>
              </a:rPr>
              <a:t>)</a:t>
            </a:r>
            <a:r>
              <a:rPr lang="en-US" dirty="0" smtClean="0"/>
              <a:t> 16</a:t>
            </a:r>
          </a:p>
          <a:p>
            <a:pPr marL="0" indent="0">
              <a:buNone/>
            </a:pPr>
            <a:endParaRPr lang="en-US" b="1" dirty="0">
              <a:solidFill>
                <a:srgbClr val="00B0F0"/>
              </a:solidFill>
            </a:endParaRPr>
          </a:p>
        </p:txBody>
      </p:sp>
    </p:spTree>
    <p:extLst>
      <p:ext uri="{BB962C8B-B14F-4D97-AF65-F5344CB8AC3E}">
        <p14:creationId xmlns:p14="http://schemas.microsoft.com/office/powerpoint/2010/main" val="1812804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κρίνω</a:t>
            </a:r>
            <a:endParaRPr lang="en-US" dirty="0" smtClean="0"/>
          </a:p>
          <a:p>
            <a:pPr marL="0" indent="0">
              <a:buNone/>
            </a:pPr>
            <a:r>
              <a:rPr lang="en-US" dirty="0"/>
              <a:t>	</a:t>
            </a:r>
            <a:r>
              <a:rPr lang="en-US" dirty="0" smtClean="0"/>
              <a:t>(</a:t>
            </a:r>
            <a:r>
              <a:rPr lang="en-US" dirty="0" err="1" smtClean="0"/>
              <a:t>krin</a:t>
            </a:r>
            <a:r>
              <a:rPr lang="en-US" dirty="0" err="1">
                <a:latin typeface="Times New Roman"/>
              </a:rPr>
              <a:t>ō</a:t>
            </a:r>
            <a:r>
              <a:rPr lang="en-US" dirty="0" smtClean="0"/>
              <a:t>)</a:t>
            </a:r>
            <a:endParaRPr lang="en-US" dirty="0"/>
          </a:p>
          <a:p>
            <a:pPr marL="0" indent="0">
              <a:buNone/>
            </a:pPr>
            <a:endParaRPr lang="en-US" baseline="30000" dirty="0" smtClean="0"/>
          </a:p>
          <a:p>
            <a:pPr marL="0" indent="0">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
        <p:nvSpPr>
          <p:cNvPr id="4" name="Oval 3"/>
          <p:cNvSpPr/>
          <p:nvPr/>
        </p:nvSpPr>
        <p:spPr>
          <a:xfrm>
            <a:off x="1102407" y="1991170"/>
            <a:ext cx="1828800" cy="13502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2927" y="4512179"/>
            <a:ext cx="1068224" cy="52129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987039" y="3341406"/>
            <a:ext cx="1029768" cy="1170773"/>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07568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2:16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lnSpc>
                <a:spcPts val="4800"/>
              </a:lnSpc>
              <a:buNone/>
            </a:pPr>
            <a:r>
              <a:rPr lang="en-US" baseline="30000" dirty="0" smtClean="0"/>
              <a:t>			</a:t>
            </a:r>
            <a:r>
              <a:rPr lang="el-GR" dirty="0" smtClean="0"/>
              <a:t>κρυπτός</a:t>
            </a:r>
            <a:endParaRPr lang="en-US" sz="4800" dirty="0" smtClean="0"/>
          </a:p>
          <a:p>
            <a:pPr marL="0" indent="0">
              <a:lnSpc>
                <a:spcPts val="4800"/>
              </a:lnSpc>
              <a:buNone/>
            </a:pPr>
            <a:r>
              <a:rPr lang="en-US" sz="4800" baseline="30000" dirty="0"/>
              <a:t>	</a:t>
            </a:r>
            <a:r>
              <a:rPr lang="en-US" sz="4800" baseline="30000" dirty="0" smtClean="0"/>
              <a:t>		(</a:t>
            </a:r>
            <a:r>
              <a:rPr lang="en-US" sz="4800" baseline="30000" smtClean="0"/>
              <a:t>kruptos</a:t>
            </a:r>
            <a:r>
              <a:rPr lang="en-US" sz="4800" baseline="30000" dirty="0" smtClean="0"/>
              <a:t>)</a:t>
            </a:r>
            <a:endParaRPr lang="en-US" baseline="30000" dirty="0"/>
          </a:p>
          <a:p>
            <a:pPr marL="0" indent="0">
              <a:buNone/>
            </a:pPr>
            <a:endParaRPr lang="en-US" baseline="30000" dirty="0" smtClean="0"/>
          </a:p>
          <a:p>
            <a:pPr marL="0" indent="0">
              <a:lnSpc>
                <a:spcPts val="1200"/>
              </a:lnSpc>
              <a:buNone/>
            </a:pPr>
            <a:endParaRPr lang="en-US" baseline="30000" dirty="0"/>
          </a:p>
          <a:p>
            <a:pPr marL="0" indent="0">
              <a:buNone/>
            </a:pPr>
            <a:r>
              <a:rPr lang="en-US" baseline="30000" dirty="0" smtClean="0"/>
              <a:t>16</a:t>
            </a:r>
            <a:r>
              <a:rPr lang="en-US" dirty="0" smtClean="0"/>
              <a:t> </a:t>
            </a:r>
            <a:r>
              <a:rPr lang="en-US" dirty="0"/>
              <a:t>This will take place on the day when God will judge men's secrets through Jesus Christ, as my gospel declares.</a:t>
            </a:r>
          </a:p>
        </p:txBody>
      </p:sp>
      <p:sp>
        <p:nvSpPr>
          <p:cNvPr id="4" name="Oval 3"/>
          <p:cNvSpPr/>
          <p:nvPr/>
        </p:nvSpPr>
        <p:spPr>
          <a:xfrm>
            <a:off x="2888479" y="2050991"/>
            <a:ext cx="2264635" cy="13758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06467" y="4666004"/>
            <a:ext cx="1247686" cy="4101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230310" y="3426864"/>
            <a:ext cx="790487" cy="1239140"/>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4147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17:30-31</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30 </a:t>
            </a:r>
            <a:r>
              <a:rPr lang="en-US" dirty="0"/>
              <a:t>In the past God overlooked such ignorance, but now he commands all people everywhere to repent. </a:t>
            </a:r>
            <a:r>
              <a:rPr lang="en-US" baseline="30000" dirty="0"/>
              <a:t>31</a:t>
            </a:r>
            <a:r>
              <a:rPr lang="en-US" dirty="0"/>
              <a:t> For he has set a day when he will judge the world with justice </a:t>
            </a:r>
            <a:r>
              <a:rPr lang="en-US" b="1" dirty="0">
                <a:solidFill>
                  <a:schemeClr val="accent6">
                    <a:lumMod val="75000"/>
                  </a:schemeClr>
                </a:solidFill>
              </a:rPr>
              <a:t>by the man he has appointed</a:t>
            </a:r>
            <a:r>
              <a:rPr lang="en-US" dirty="0"/>
              <a:t>. He has given proof of this to all men by raising him from the dead.” </a:t>
            </a:r>
          </a:p>
          <a:p>
            <a:pPr marL="0" indent="0">
              <a:buNone/>
            </a:pPr>
            <a:endParaRPr lang="en-US" dirty="0"/>
          </a:p>
        </p:txBody>
      </p:sp>
    </p:spTree>
    <p:extLst>
      <p:ext uri="{BB962C8B-B14F-4D97-AF65-F5344CB8AC3E}">
        <p14:creationId xmlns:p14="http://schemas.microsoft.com/office/powerpoint/2010/main" val="290323318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7" y="0"/>
            <a:ext cx="10687957" cy="6858000"/>
          </a:xfrm>
          <a:prstGeom prst="rect">
            <a:avLst/>
          </a:prstGeom>
        </p:spPr>
      </p:pic>
    </p:spTree>
    <p:extLst>
      <p:ext uri="{BB962C8B-B14F-4D97-AF65-F5344CB8AC3E}">
        <p14:creationId xmlns:p14="http://schemas.microsoft.com/office/powerpoint/2010/main" val="42238088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 “</a:t>
            </a:r>
            <a:r>
              <a:rPr lang="en-US" b="1" dirty="0" err="1" smtClean="0">
                <a:solidFill>
                  <a:srgbClr val="FF0000"/>
                </a:solidFill>
              </a:rPr>
              <a:t>for</a:t>
            </a:r>
            <a:r>
              <a:rPr lang="en-US" dirty="0" err="1" smtClean="0"/>
              <a:t>”s</a:t>
            </a:r>
            <a:r>
              <a:rPr lang="en-US" dirty="0" smtClean="0"/>
              <a:t>: Romans 2:12</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smtClean="0"/>
              <a:t>			</a:t>
            </a:r>
            <a:r>
              <a:rPr lang="el-GR" dirty="0" smtClean="0"/>
              <a:t>γάρ</a:t>
            </a:r>
            <a:endParaRPr lang="en-US" dirty="0" smtClean="0"/>
          </a:p>
          <a:p>
            <a:pPr marL="0" indent="0">
              <a:buNone/>
            </a:pPr>
            <a:r>
              <a:rPr lang="en-US" dirty="0"/>
              <a:t>	</a:t>
            </a:r>
            <a:r>
              <a:rPr lang="en-US" dirty="0" smtClean="0"/>
              <a:t>		(gar)</a:t>
            </a:r>
          </a:p>
          <a:p>
            <a:pPr marL="0" indent="0">
              <a:buNone/>
            </a:pPr>
            <a:r>
              <a:rPr lang="en-US" baseline="30000" dirty="0" smtClean="0"/>
              <a:t>	</a:t>
            </a:r>
            <a:r>
              <a:rPr lang="en-US" dirty="0" smtClean="0"/>
              <a:t>For</a:t>
            </a:r>
            <a:endParaRPr lang="en-US" dirty="0"/>
          </a:p>
          <a:p>
            <a:pPr marL="0" indent="0">
              <a:lnSpc>
                <a:spcPts val="2400"/>
              </a:lnSpc>
              <a:buNone/>
            </a:pPr>
            <a:endParaRPr lang="en-US" baseline="30000" dirty="0" smtClean="0"/>
          </a:p>
          <a:p>
            <a:pPr marL="0" indent="0">
              <a:buNone/>
            </a:pPr>
            <a:r>
              <a:rPr lang="en-US" baseline="30000" dirty="0" smtClean="0"/>
              <a:t>12</a:t>
            </a:r>
            <a:r>
              <a:rPr lang="en-US" dirty="0" smtClean="0"/>
              <a:t> </a:t>
            </a:r>
            <a:r>
              <a:rPr lang="en-US" dirty="0"/>
              <a:t>All who sin apart from the law will also perish apart from the law, and all who sin under the law will be judged by the law. </a:t>
            </a:r>
            <a:endParaRPr lang="en-US" dirty="0" smtClean="0"/>
          </a:p>
        </p:txBody>
      </p:sp>
      <p:sp>
        <p:nvSpPr>
          <p:cNvPr id="9" name="Oval 8"/>
          <p:cNvSpPr/>
          <p:nvPr/>
        </p:nvSpPr>
        <p:spPr>
          <a:xfrm>
            <a:off x="1213503" y="3153398"/>
            <a:ext cx="1051133" cy="692209"/>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1" name="Curved Connector 10"/>
          <p:cNvCxnSpPr>
            <a:stCxn id="9" idx="3"/>
          </p:cNvCxnSpPr>
          <p:nvPr/>
        </p:nvCxnSpPr>
        <p:spPr>
          <a:xfrm rot="5400000">
            <a:off x="812495" y="3829048"/>
            <a:ext cx="639757" cy="470130"/>
          </a:xfrm>
          <a:prstGeom prst="curvedConnector3">
            <a:avLst>
              <a:gd name="adj1" fmla="val 52672"/>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2854295" y="2042445"/>
            <a:ext cx="1572426" cy="13160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6" name="Straight Connector 15"/>
          <p:cNvCxnSpPr>
            <a:stCxn id="9" idx="7"/>
            <a:endCxn id="14" idx="2"/>
          </p:cNvCxnSpPr>
          <p:nvPr/>
        </p:nvCxnSpPr>
        <p:spPr>
          <a:xfrm flipV="1">
            <a:off x="2110701" y="2700471"/>
            <a:ext cx="743594" cy="554299"/>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7160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Three “</a:t>
            </a:r>
            <a:r>
              <a:rPr lang="en-US" b="1" dirty="0" err="1">
                <a:solidFill>
                  <a:srgbClr val="FF0000"/>
                </a:solidFill>
              </a:rPr>
              <a:t>for</a:t>
            </a:r>
            <a:r>
              <a:rPr lang="en-US" dirty="0" err="1"/>
              <a:t>”s</a:t>
            </a:r>
            <a:r>
              <a:rPr lang="en-US" dirty="0"/>
              <a:t>: Romans </a:t>
            </a:r>
            <a:r>
              <a:rPr lang="en-US" dirty="0" smtClean="0"/>
              <a:t>2:13</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baseline="30000" dirty="0"/>
              <a:t>	</a:t>
            </a:r>
            <a:r>
              <a:rPr lang="el-GR" dirty="0" smtClean="0"/>
              <a:t>γάρ</a:t>
            </a:r>
            <a:endParaRPr lang="en-US" dirty="0"/>
          </a:p>
          <a:p>
            <a:pPr marL="0" indent="0">
              <a:buNone/>
            </a:pPr>
            <a:r>
              <a:rPr lang="en-US" dirty="0" smtClean="0"/>
              <a:t>	(gar)</a:t>
            </a:r>
          </a:p>
          <a:p>
            <a:pPr marL="0" indent="0">
              <a:buNone/>
            </a:pPr>
            <a:endParaRPr lang="en-US" baseline="30000" dirty="0" smtClean="0"/>
          </a:p>
          <a:p>
            <a:pPr marL="0" indent="0">
              <a:buNone/>
            </a:pPr>
            <a:endParaRPr lang="en-US" baseline="30000" dirty="0" smtClean="0"/>
          </a:p>
          <a:p>
            <a:pPr marL="0" indent="0">
              <a:buNone/>
            </a:pPr>
            <a:r>
              <a:rPr lang="en-US" baseline="30000" dirty="0" smtClean="0"/>
              <a:t>13</a:t>
            </a:r>
            <a:r>
              <a:rPr lang="en-US" dirty="0" smtClean="0"/>
              <a:t> </a:t>
            </a:r>
            <a:r>
              <a:rPr lang="en-US" dirty="0"/>
              <a:t>For it is not those who hear the law who are righteous in God's sight, but it is those who obey the law who will be declared righteous.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288" y="1991542"/>
            <a:ext cx="1597025"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71671" y="4050707"/>
            <a:ext cx="632389" cy="4358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6" name="Straight Connector 5"/>
          <p:cNvCxnSpPr>
            <a:stCxn id="4" idx="0"/>
            <a:endCxn id="3074" idx="2"/>
          </p:cNvCxnSpPr>
          <p:nvPr/>
        </p:nvCxnSpPr>
        <p:spPr>
          <a:xfrm flipV="1">
            <a:off x="1187866" y="3332979"/>
            <a:ext cx="640935" cy="717728"/>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12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Three “</a:t>
            </a:r>
            <a:r>
              <a:rPr lang="en-US" b="1" dirty="0" err="1">
                <a:solidFill>
                  <a:srgbClr val="FF0000"/>
                </a:solidFill>
              </a:rPr>
              <a:t>for</a:t>
            </a:r>
            <a:r>
              <a:rPr lang="en-US" dirty="0" err="1"/>
              <a:t>”s</a:t>
            </a:r>
            <a:r>
              <a:rPr lang="en-US" dirty="0"/>
              <a:t>: Romans </a:t>
            </a:r>
            <a:r>
              <a:rPr lang="en-US" dirty="0" smtClean="0"/>
              <a:t>2:14</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a:t>			</a:t>
            </a:r>
            <a:r>
              <a:rPr lang="el-GR" dirty="0"/>
              <a:t>γάρ</a:t>
            </a:r>
            <a:endParaRPr lang="en-US" dirty="0"/>
          </a:p>
          <a:p>
            <a:pPr marL="0" indent="0">
              <a:buNone/>
            </a:pPr>
            <a:r>
              <a:rPr lang="en-US" dirty="0"/>
              <a:t>			(gar)</a:t>
            </a:r>
          </a:p>
          <a:p>
            <a:pPr marL="0" indent="0">
              <a:buNone/>
            </a:pPr>
            <a:r>
              <a:rPr lang="en-US" baseline="30000" dirty="0"/>
              <a:t>	</a:t>
            </a:r>
            <a:r>
              <a:rPr lang="en-US" dirty="0"/>
              <a:t>For</a:t>
            </a:r>
          </a:p>
          <a:p>
            <a:pPr marL="0" indent="0">
              <a:buNone/>
            </a:pPr>
            <a:endParaRPr lang="en-US" baseline="30000" dirty="0"/>
          </a:p>
          <a:p>
            <a:pPr marL="0" indent="0">
              <a:buNone/>
            </a:pPr>
            <a:r>
              <a:rPr lang="en-US" baseline="30000" dirty="0" smtClean="0"/>
              <a:t>14</a:t>
            </a:r>
            <a:r>
              <a:rPr lang="en-US" dirty="0" smtClean="0"/>
              <a:t> </a:t>
            </a:r>
            <a:r>
              <a:rPr lang="en-US" dirty="0"/>
              <a:t>(Indeed, when Gentiles, who do not have the law, do by nature things required by the law, they are a law for themselves, even though they do not have the law, </a:t>
            </a:r>
            <a:endParaRPr lang="en-US"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5225" y="1601788"/>
            <a:ext cx="3236913"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34041" y="3854153"/>
            <a:ext cx="1204957" cy="3931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1636520" y="3418318"/>
            <a:ext cx="55547" cy="435835"/>
          </a:xfrm>
          <a:prstGeom prst="line">
            <a:avLst/>
          </a:prstGeom>
          <a:ln w="317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706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17963</TotalTime>
  <Words>8451</Words>
  <Application>Microsoft Office PowerPoint</Application>
  <PresentationFormat>On-screen Show (4:3)</PresentationFormat>
  <Paragraphs>1577</Paragraphs>
  <Slides>63</Slides>
  <Notes>63</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Romans 2:12-16 --- God’s Judgment and the Law</vt:lpstr>
      <vt:lpstr>PowerPoint Presentation</vt:lpstr>
      <vt:lpstr>Romans 2:12-16</vt:lpstr>
      <vt:lpstr>Romans 2:12-16</vt:lpstr>
      <vt:lpstr>Romans 2:12-16</vt:lpstr>
      <vt:lpstr>Structure of Romans 2:12-16</vt:lpstr>
      <vt:lpstr>The Three “for”s: Romans 2:12</vt:lpstr>
      <vt:lpstr>The Three “for”s: Romans 2:13</vt:lpstr>
      <vt:lpstr>The Three “for”s: Romans 2:14</vt:lpstr>
      <vt:lpstr>Romans 2:12</vt:lpstr>
      <vt:lpstr>Romans 2:13</vt:lpstr>
      <vt:lpstr>Romans 2:14</vt:lpstr>
      <vt:lpstr>Romans 2:15</vt:lpstr>
      <vt:lpstr>Romans 2:16</vt:lpstr>
      <vt:lpstr>PowerPoint Presentation</vt:lpstr>
      <vt:lpstr>Romans 2:12</vt:lpstr>
      <vt:lpstr>Romans 2:12</vt:lpstr>
      <vt:lpstr>Romans 2:12</vt:lpstr>
      <vt:lpstr>Hebrews 10:26</vt:lpstr>
      <vt:lpstr>1 John 5:16</vt:lpstr>
      <vt:lpstr>Romans 2:12</vt:lpstr>
      <vt:lpstr>Romans 7:9</vt:lpstr>
      <vt:lpstr>Romans 2:12</vt:lpstr>
      <vt:lpstr>Matthew 26:52</vt:lpstr>
      <vt:lpstr>Romans 2:12</vt:lpstr>
      <vt:lpstr>Romans 2:12</vt:lpstr>
      <vt:lpstr>Cross-Reference James 2:10</vt:lpstr>
      <vt:lpstr>Romans 2:13</vt:lpstr>
      <vt:lpstr>Romans 2:13</vt:lpstr>
      <vt:lpstr>James 1:22</vt:lpstr>
      <vt:lpstr>Romans 2:13</vt:lpstr>
      <vt:lpstr>Romans 2:13</vt:lpstr>
      <vt:lpstr>Romans 2:13</vt:lpstr>
      <vt:lpstr>Cross-Reference Galatians 3:11-12</vt:lpstr>
      <vt:lpstr>Romans 2:14</vt:lpstr>
      <vt:lpstr>Romans 2:14</vt:lpstr>
      <vt:lpstr>Romans 2:14</vt:lpstr>
      <vt:lpstr>Acts 21:25</vt:lpstr>
      <vt:lpstr>Romans 2:14</vt:lpstr>
      <vt:lpstr>Romans 2:14</vt:lpstr>
      <vt:lpstr>Romans 2:14</vt:lpstr>
      <vt:lpstr>Cross-Reference Acts 10:34-35</vt:lpstr>
      <vt:lpstr>Romans 2:15</vt:lpstr>
      <vt:lpstr>Romans 2:15</vt:lpstr>
      <vt:lpstr>Romans 2:15</vt:lpstr>
      <vt:lpstr>Romans 2:15</vt:lpstr>
      <vt:lpstr>Romans 2:15</vt:lpstr>
      <vt:lpstr>Romans 2:15</vt:lpstr>
      <vt:lpstr>Romans 2:15</vt:lpstr>
      <vt:lpstr>Romans 2:15</vt:lpstr>
      <vt:lpstr>Romans 2:15</vt:lpstr>
      <vt:lpstr>Romans 2:15</vt:lpstr>
      <vt:lpstr>Romans 2:15</vt:lpstr>
      <vt:lpstr>Romans 2:15</vt:lpstr>
      <vt:lpstr>Cross-Reference Acts 24:16</vt:lpstr>
      <vt:lpstr>Romans 2:16</vt:lpstr>
      <vt:lpstr>Romans 2:16</vt:lpstr>
      <vt:lpstr>Romans 2:16</vt:lpstr>
      <vt:lpstr>Romans 2:16</vt:lpstr>
      <vt:lpstr>Romans 2:16</vt:lpstr>
      <vt:lpstr>Romans 2:16</vt:lpstr>
      <vt:lpstr>Cross-Reference Acts 17:30-31</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169</cp:revision>
  <dcterms:created xsi:type="dcterms:W3CDTF">2014-03-14T14:55:41Z</dcterms:created>
  <dcterms:modified xsi:type="dcterms:W3CDTF">2014-10-14T14:22:04Z</dcterms:modified>
</cp:coreProperties>
</file>