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5"/>
  </p:notesMasterIdLst>
  <p:sldIdLst>
    <p:sldId id="398" r:id="rId2"/>
    <p:sldId id="399" r:id="rId3"/>
    <p:sldId id="400" r:id="rId4"/>
    <p:sldId id="401" r:id="rId5"/>
    <p:sldId id="402" r:id="rId6"/>
    <p:sldId id="320" r:id="rId7"/>
    <p:sldId id="393" r:id="rId8"/>
    <p:sldId id="321" r:id="rId9"/>
    <p:sldId id="322" r:id="rId10"/>
    <p:sldId id="323" r:id="rId11"/>
    <p:sldId id="324" r:id="rId12"/>
    <p:sldId id="325" r:id="rId13"/>
    <p:sldId id="326" r:id="rId14"/>
    <p:sldId id="346" r:id="rId15"/>
    <p:sldId id="327" r:id="rId16"/>
    <p:sldId id="364" r:id="rId17"/>
    <p:sldId id="365" r:id="rId18"/>
    <p:sldId id="359" r:id="rId19"/>
    <p:sldId id="366" r:id="rId20"/>
    <p:sldId id="367" r:id="rId21"/>
    <p:sldId id="415" r:id="rId22"/>
    <p:sldId id="414" r:id="rId23"/>
    <p:sldId id="347" r:id="rId24"/>
    <p:sldId id="328" r:id="rId25"/>
    <p:sldId id="368" r:id="rId26"/>
    <p:sldId id="369" r:id="rId27"/>
    <p:sldId id="370" r:id="rId28"/>
    <p:sldId id="371" r:id="rId29"/>
    <p:sldId id="372" r:id="rId30"/>
    <p:sldId id="417" r:id="rId31"/>
    <p:sldId id="416" r:id="rId32"/>
    <p:sldId id="348" r:id="rId33"/>
    <p:sldId id="329" r:id="rId34"/>
    <p:sldId id="373" r:id="rId35"/>
    <p:sldId id="374" r:id="rId36"/>
    <p:sldId id="418" r:id="rId37"/>
    <p:sldId id="419" r:id="rId38"/>
    <p:sldId id="361" r:id="rId39"/>
    <p:sldId id="376" r:id="rId40"/>
    <p:sldId id="379" r:id="rId41"/>
    <p:sldId id="375" r:id="rId42"/>
    <p:sldId id="380" r:id="rId43"/>
    <p:sldId id="381" r:id="rId44"/>
    <p:sldId id="378" r:id="rId45"/>
    <p:sldId id="382" r:id="rId46"/>
    <p:sldId id="383" r:id="rId47"/>
    <p:sldId id="377" r:id="rId48"/>
    <p:sldId id="384" r:id="rId49"/>
    <p:sldId id="385" r:id="rId50"/>
    <p:sldId id="360" r:id="rId51"/>
    <p:sldId id="386" r:id="rId52"/>
    <p:sldId id="420" r:id="rId53"/>
    <p:sldId id="362" r:id="rId54"/>
    <p:sldId id="387" r:id="rId55"/>
    <p:sldId id="388" r:id="rId56"/>
    <p:sldId id="389" r:id="rId57"/>
    <p:sldId id="421" r:id="rId58"/>
    <p:sldId id="363" r:id="rId59"/>
    <p:sldId id="390" r:id="rId60"/>
    <p:sldId id="391" r:id="rId61"/>
    <p:sldId id="392" r:id="rId62"/>
    <p:sldId id="332" r:id="rId63"/>
    <p:sldId id="395" r:id="rId64"/>
    <p:sldId id="351" r:id="rId65"/>
    <p:sldId id="423" r:id="rId66"/>
    <p:sldId id="422" r:id="rId67"/>
    <p:sldId id="352" r:id="rId68"/>
    <p:sldId id="333" r:id="rId69"/>
    <p:sldId id="396" r:id="rId70"/>
    <p:sldId id="397" r:id="rId71"/>
    <p:sldId id="424" r:id="rId72"/>
    <p:sldId id="353" r:id="rId73"/>
    <p:sldId id="334" r:id="rId74"/>
    <p:sldId id="403" r:id="rId75"/>
    <p:sldId id="404" r:id="rId76"/>
    <p:sldId id="425" r:id="rId77"/>
    <p:sldId id="426" r:id="rId78"/>
    <p:sldId id="354" r:id="rId79"/>
    <p:sldId id="335" r:id="rId80"/>
    <p:sldId id="405" r:id="rId81"/>
    <p:sldId id="406" r:id="rId82"/>
    <p:sldId id="407" r:id="rId83"/>
    <p:sldId id="408" r:id="rId84"/>
    <p:sldId id="427" r:id="rId85"/>
    <p:sldId id="355" r:id="rId86"/>
    <p:sldId id="336" r:id="rId87"/>
    <p:sldId id="410" r:id="rId88"/>
    <p:sldId id="409" r:id="rId89"/>
    <p:sldId id="428" r:id="rId90"/>
    <p:sldId id="429" r:id="rId91"/>
    <p:sldId id="356" r:id="rId92"/>
    <p:sldId id="357" r:id="rId93"/>
    <p:sldId id="338" r:id="rId94"/>
    <p:sldId id="411" r:id="rId95"/>
    <p:sldId id="430" r:id="rId96"/>
    <p:sldId id="431" r:id="rId97"/>
    <p:sldId id="358" r:id="rId98"/>
    <p:sldId id="339" r:id="rId99"/>
    <p:sldId id="412" r:id="rId100"/>
    <p:sldId id="413" r:id="rId101"/>
    <p:sldId id="432" r:id="rId102"/>
    <p:sldId id="433" r:id="rId103"/>
    <p:sldId id="394" r:id="rId10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73714" autoAdjust="0"/>
  </p:normalViewPr>
  <p:slideViewPr>
    <p:cSldViewPr snapToGrid="0">
      <p:cViewPr varScale="1">
        <p:scale>
          <a:sx n="85" d="100"/>
          <a:sy n="85" d="100"/>
        </p:scale>
        <p:origin x="-2340"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viewProps" Target="view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10/16/2014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17492742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405731963"/>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dirty="0" err="1" smtClean="0"/>
              <a:t>ILLUS</a:t>
            </a:r>
            <a:r>
              <a:rPr lang="en-US" sz="1200" b="1" dirty="0" smtClean="0"/>
              <a:t>:</a:t>
            </a:r>
            <a:r>
              <a:rPr lang="en-US" sz="1200" b="0" dirty="0" smtClean="0"/>
              <a:t> He made free use of Christian vocabulary. </a:t>
            </a:r>
          </a:p>
          <a:p>
            <a:pPr rtl="0"/>
            <a:r>
              <a:rPr lang="en-US" sz="1200" b="0" dirty="0" smtClean="0"/>
              <a:t>He talked about the blessing of the Almighty and </a:t>
            </a:r>
          </a:p>
          <a:p>
            <a:pPr rtl="0"/>
            <a:r>
              <a:rPr lang="en-US" sz="1200" b="0" dirty="0" smtClean="0"/>
              <a:t>the Christian confessions which would become the </a:t>
            </a:r>
          </a:p>
          <a:p>
            <a:pPr rtl="0"/>
            <a:r>
              <a:rPr lang="en-US" sz="1200" b="0" dirty="0" smtClean="0"/>
              <a:t>pillars of the new government. </a:t>
            </a:r>
          </a:p>
          <a:p>
            <a:pPr rtl="0"/>
            <a:endParaRPr lang="en-US" sz="1200" b="0" dirty="0" smtClean="0"/>
          </a:p>
          <a:p>
            <a:pPr rtl="0"/>
            <a:r>
              <a:rPr lang="en-US" sz="1200" b="0" dirty="0" smtClean="0"/>
              <a:t>He assumed the earnestness of a man weighed </a:t>
            </a:r>
          </a:p>
          <a:p>
            <a:pPr rtl="0"/>
            <a:r>
              <a:rPr lang="en-US" sz="1200" b="0" dirty="0" smtClean="0"/>
              <a:t>down by historic responsibility. He handed out pious </a:t>
            </a:r>
          </a:p>
          <a:p>
            <a:pPr rtl="0"/>
            <a:r>
              <a:rPr lang="en-US" sz="1200" b="0" dirty="0" smtClean="0"/>
              <a:t>stories to the press, especially to the church papers. </a:t>
            </a:r>
          </a:p>
          <a:p>
            <a:pPr rtl="0"/>
            <a:r>
              <a:rPr lang="en-US" sz="1200" b="0" dirty="0" smtClean="0"/>
              <a:t>He showed his tattered Bible and declared that he </a:t>
            </a:r>
          </a:p>
          <a:p>
            <a:pPr rtl="0"/>
            <a:r>
              <a:rPr lang="en-US" sz="1200" b="0" dirty="0" smtClean="0"/>
              <a:t>drew the strength for his great work from it as </a:t>
            </a:r>
          </a:p>
          <a:p>
            <a:pPr rtl="0"/>
            <a:r>
              <a:rPr lang="en-US" sz="1200" b="0" dirty="0" smtClean="0"/>
              <a:t>scores of pious people welcomed him as a man sent </a:t>
            </a:r>
          </a:p>
          <a:p>
            <a:pPr rtl="0"/>
            <a:r>
              <a:rPr lang="en-US" sz="1200" b="0" dirty="0" smtClean="0"/>
              <a:t>from God. </a:t>
            </a:r>
          </a:p>
          <a:p>
            <a:pPr rtl="0"/>
            <a:endParaRPr lang="en-US" sz="1200" b="0" dirty="0" smtClean="0"/>
          </a:p>
          <a:p>
            <a:pPr rtl="0"/>
            <a:r>
              <a:rPr lang="en-US" sz="1200" b="0" dirty="0" smtClean="0"/>
              <a:t>Indeed, Adolf Hitler was a master of outward </a:t>
            </a:r>
          </a:p>
          <a:p>
            <a:pPr rtl="0"/>
            <a:r>
              <a:rPr lang="en-US" sz="1200" b="0" dirty="0" smtClean="0"/>
              <a:t>religiosity—with no inward reality! </a:t>
            </a:r>
          </a:p>
          <a:p>
            <a:pPr rtl="0"/>
            <a:endParaRPr lang="en-US" sz="1200" dirty="0" smtClean="0"/>
          </a:p>
          <a:p>
            <a:pPr rtl="0"/>
            <a:r>
              <a:rPr lang="en-US" sz="1200" dirty="0" smtClean="0"/>
              <a:t>[Today in the Word, June 3, 1989 -</a:t>
            </a:r>
            <a:r>
              <a:rPr lang="en-US" dirty="0" smtClean="0"/>
              <a:t> </a:t>
            </a:r>
            <a:r>
              <a:rPr lang="en-US" dirty="0" err="1" smtClean="0"/>
              <a:t>Galaxie</a:t>
            </a:r>
            <a:r>
              <a:rPr lang="en-US" dirty="0" smtClean="0"/>
              <a:t> </a:t>
            </a:r>
          </a:p>
          <a:p>
            <a:pPr rtl="0"/>
            <a:r>
              <a:rPr lang="en-US" dirty="0" smtClean="0"/>
              <a:t>Software. (2002). 10,000 Sermon Illustrations. </a:t>
            </a:r>
          </a:p>
          <a:p>
            <a:pPr rtl="0"/>
            <a:r>
              <a:rPr lang="en-US"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1474899317"/>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2:29.</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45803018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2:29.</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102</a:t>
            </a:fld>
            <a:endParaRPr lang="en-US"/>
          </a:p>
        </p:txBody>
      </p:sp>
    </p:spTree>
    <p:extLst>
      <p:ext uri="{BB962C8B-B14F-4D97-AF65-F5344CB8AC3E}">
        <p14:creationId xmlns:p14="http://schemas.microsoft.com/office/powerpoint/2010/main" val="234177582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smtClean="0"/>
              <a:t>There was once a town drunk who gave his </a:t>
            </a:r>
          </a:p>
          <a:p>
            <a:r>
              <a:rPr lang="en-US" dirty="0" smtClean="0"/>
              <a:t>heart to Jesus Christ. He immediately stopped </a:t>
            </a:r>
          </a:p>
          <a:p>
            <a:r>
              <a:rPr lang="en-US" dirty="0" smtClean="0"/>
              <a:t>drinking and began to look for a church and had </a:t>
            </a:r>
          </a:p>
          <a:p>
            <a:r>
              <a:rPr lang="en-US" dirty="0" smtClean="0"/>
              <a:t>purposed in his heart that he would attend the first </a:t>
            </a:r>
          </a:p>
          <a:p>
            <a:r>
              <a:rPr lang="en-US" dirty="0" smtClean="0"/>
              <a:t>church he found. </a:t>
            </a:r>
          </a:p>
          <a:p>
            <a:endParaRPr lang="en-US" dirty="0" smtClean="0"/>
          </a:p>
          <a:p>
            <a:r>
              <a:rPr lang="en-US" dirty="0" smtClean="0"/>
              <a:t>Determined to turn his life around he found a </a:t>
            </a:r>
          </a:p>
          <a:p>
            <a:r>
              <a:rPr lang="en-US" dirty="0" smtClean="0"/>
              <a:t>church and went in. He was met at the door by a </a:t>
            </a:r>
          </a:p>
          <a:p>
            <a:r>
              <a:rPr lang="en-US" dirty="0" smtClean="0"/>
              <a:t>couple of ushers and they told the man, "Please go </a:t>
            </a:r>
          </a:p>
          <a:p>
            <a:r>
              <a:rPr lang="en-US" dirty="0" smtClean="0"/>
              <a:t>home and clean up, take a bath, cut your hair, shave </a:t>
            </a:r>
          </a:p>
          <a:p>
            <a:r>
              <a:rPr lang="en-US" dirty="0" smtClean="0"/>
              <a:t>your beard and then you can come back to church." </a:t>
            </a:r>
          </a:p>
          <a:p>
            <a:r>
              <a:rPr lang="en-US" dirty="0" smtClean="0"/>
              <a:t>The man left and did what they asked and came </a:t>
            </a:r>
          </a:p>
          <a:p>
            <a:r>
              <a:rPr lang="en-US" dirty="0" smtClean="0"/>
              <a:t>back to the same church the next week. </a:t>
            </a:r>
            <a:br>
              <a:rPr lang="en-US" dirty="0" smtClean="0"/>
            </a:br>
            <a:r>
              <a:rPr lang="en-US" dirty="0" smtClean="0"/>
              <a:t/>
            </a:r>
            <a:br>
              <a:rPr lang="en-US" dirty="0" smtClean="0"/>
            </a:br>
            <a:r>
              <a:rPr lang="en-US" dirty="0" smtClean="0"/>
              <a:t>Once again, he was met at the door by the ushers. </a:t>
            </a:r>
          </a:p>
          <a:p>
            <a:r>
              <a:rPr lang="en-US" dirty="0" smtClean="0"/>
              <a:t>The former drunk said, "I have done what you </a:t>
            </a:r>
          </a:p>
          <a:p>
            <a:r>
              <a:rPr lang="en-US" dirty="0" smtClean="0"/>
              <a:t>asked, I am clean, my hair cut and combed, I am </a:t>
            </a:r>
          </a:p>
          <a:p>
            <a:r>
              <a:rPr lang="en-US" dirty="0" smtClean="0"/>
              <a:t>clean shaven and I am ready to come to church."</a:t>
            </a:r>
            <a:br>
              <a:rPr lang="en-US" dirty="0" smtClean="0"/>
            </a:br>
            <a:r>
              <a:rPr lang="en-US" dirty="0" smtClean="0"/>
              <a:t/>
            </a:r>
            <a:br>
              <a:rPr lang="en-US" dirty="0" smtClean="0"/>
            </a:br>
            <a:r>
              <a:rPr lang="en-US" dirty="0" smtClean="0"/>
              <a:t>The ushers said to the man, "That is good but your </a:t>
            </a:r>
          </a:p>
          <a:p>
            <a:r>
              <a:rPr lang="en-US" dirty="0" smtClean="0"/>
              <a:t>clothes are dirty and torn up. Go get a suit so that </a:t>
            </a:r>
          </a:p>
          <a:p>
            <a:r>
              <a:rPr lang="en-US" dirty="0" smtClean="0"/>
              <a:t>you will look nice for church." A little sad, the man </a:t>
            </a:r>
          </a:p>
          <a:p>
            <a:r>
              <a:rPr lang="en-US" dirty="0" smtClean="0"/>
              <a:t>decided to do what they asked, after all this was </a:t>
            </a:r>
          </a:p>
          <a:p>
            <a:r>
              <a:rPr lang="en-US" dirty="0" smtClean="0"/>
              <a:t>the church he felt he was supposed to attend. So </a:t>
            </a:r>
          </a:p>
          <a:p>
            <a:r>
              <a:rPr lang="en-US" dirty="0" smtClean="0"/>
              <a:t>he went out and bought a nice suit, determined </a:t>
            </a:r>
          </a:p>
          <a:p>
            <a:r>
              <a:rPr lang="en-US" dirty="0" smtClean="0"/>
              <a:t>that this time they would let him in so he could </a:t>
            </a:r>
          </a:p>
          <a:p>
            <a:r>
              <a:rPr lang="en-US" dirty="0" smtClean="0"/>
              <a:t>worship God. </a:t>
            </a:r>
            <a:br>
              <a:rPr lang="en-US" dirty="0" smtClean="0"/>
            </a:br>
            <a:r>
              <a:rPr lang="en-US" dirty="0" smtClean="0"/>
              <a:t/>
            </a:r>
            <a:br>
              <a:rPr lang="en-US" dirty="0" smtClean="0"/>
            </a:br>
            <a:r>
              <a:rPr lang="en-US" dirty="0" smtClean="0"/>
              <a:t>The next Sunday the former drunk returned to that </a:t>
            </a:r>
          </a:p>
          <a:p>
            <a:r>
              <a:rPr lang="en-US" dirty="0" smtClean="0"/>
              <a:t>same church but this time the man was met by the </a:t>
            </a:r>
          </a:p>
          <a:p>
            <a:r>
              <a:rPr lang="en-US" dirty="0" smtClean="0"/>
              <a:t>two ushers and the senior pastor. Together, the </a:t>
            </a:r>
          </a:p>
          <a:p>
            <a:r>
              <a:rPr lang="en-US" dirty="0" smtClean="0"/>
              <a:t>three of them explained to the man that he could </a:t>
            </a:r>
          </a:p>
          <a:p>
            <a:r>
              <a:rPr lang="en-US" dirty="0" smtClean="0"/>
              <a:t>not come into the church because of his past. How </a:t>
            </a:r>
          </a:p>
          <a:p>
            <a:r>
              <a:rPr lang="en-US" dirty="0" smtClean="0"/>
              <a:t>would it look if the town drunk came to their </a:t>
            </a:r>
          </a:p>
          <a:p>
            <a:r>
              <a:rPr lang="en-US" dirty="0" smtClean="0"/>
              <a:t>church? The man walked out of the church totally </a:t>
            </a:r>
          </a:p>
          <a:p>
            <a:r>
              <a:rPr lang="en-US" dirty="0" smtClean="0"/>
              <a:t>dejected because he desired to worship God in a </a:t>
            </a:r>
          </a:p>
          <a:p>
            <a:r>
              <a:rPr lang="en-US" dirty="0" smtClean="0"/>
              <a:t>house of worship with the men and women of God. </a:t>
            </a:r>
          </a:p>
          <a:p>
            <a:r>
              <a:rPr lang="en-US" dirty="0" smtClean="0"/>
              <a:t>He sat down on the steps in front of the church </a:t>
            </a:r>
          </a:p>
          <a:p>
            <a:r>
              <a:rPr lang="en-US" dirty="0" smtClean="0"/>
              <a:t>and put his head in his hands and began to cry. </a:t>
            </a:r>
            <a:br>
              <a:rPr lang="en-US" dirty="0" smtClean="0"/>
            </a:br>
            <a:r>
              <a:rPr lang="en-US" dirty="0" smtClean="0"/>
              <a:t/>
            </a:r>
            <a:br>
              <a:rPr lang="en-US" dirty="0" smtClean="0"/>
            </a:br>
            <a:r>
              <a:rPr lang="en-US" dirty="0" smtClean="0"/>
              <a:t>As he sat there, he felt the hand of someone touch </a:t>
            </a:r>
          </a:p>
          <a:p>
            <a:r>
              <a:rPr lang="en-US" dirty="0" smtClean="0"/>
              <a:t>his shoulder. Before he could look up he heard a </a:t>
            </a:r>
          </a:p>
          <a:p>
            <a:r>
              <a:rPr lang="en-US" dirty="0" smtClean="0"/>
              <a:t>voice say, "Don't worry my friend, I’ve been trying </a:t>
            </a:r>
          </a:p>
          <a:p>
            <a:r>
              <a:rPr lang="en-US" dirty="0" smtClean="0"/>
              <a:t>to get into that church for years and they won't let </a:t>
            </a:r>
          </a:p>
          <a:p>
            <a:r>
              <a:rPr lang="en-US" dirty="0" smtClean="0"/>
              <a:t>me in either." </a:t>
            </a:r>
          </a:p>
          <a:p>
            <a:endParaRPr lang="en-US" dirty="0" smtClean="0"/>
          </a:p>
          <a:p>
            <a:r>
              <a:rPr lang="en-US" dirty="0" smtClean="0"/>
              <a:t>The former drunk looked up and saw a man </a:t>
            </a:r>
          </a:p>
          <a:p>
            <a:r>
              <a:rPr lang="en-US" dirty="0" smtClean="0"/>
              <a:t>dressed in a white robe with nail pierced hands. </a:t>
            </a:r>
            <a:br>
              <a:rPr lang="en-US" dirty="0" smtClean="0"/>
            </a:br>
            <a:r>
              <a:rPr lang="en-US" dirty="0" smtClean="0"/>
              <a:t/>
            </a:r>
            <a:br>
              <a:rPr lang="en-US" dirty="0" smtClean="0"/>
            </a:br>
            <a:r>
              <a:rPr lang="en-US" dirty="0" smtClean="0"/>
              <a:t>(From a sermon by Greg </a:t>
            </a:r>
            <a:r>
              <a:rPr lang="en-US" dirty="0" err="1" smtClean="0"/>
              <a:t>Carr</a:t>
            </a:r>
            <a:r>
              <a:rPr lang="en-US" dirty="0" smtClean="0"/>
              <a:t>, Sheep or Goat, </a:t>
            </a:r>
          </a:p>
          <a:p>
            <a:r>
              <a:rPr lang="en-US" dirty="0" smtClean="0"/>
              <a:t>8/10/2011) </a:t>
            </a:r>
          </a:p>
          <a:p>
            <a:endParaRPr lang="en-US" dirty="0" smtClean="0"/>
          </a:p>
          <a:p>
            <a:r>
              <a:rPr lang="en-US" dirty="0" smtClean="0"/>
              <a:t>*** </a:t>
            </a:r>
            <a:r>
              <a:rPr lang="en-US" dirty="0" smtClean="0"/>
              <a:t>END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103</a:t>
            </a:fld>
            <a:endParaRPr lang="en-US"/>
          </a:p>
        </p:txBody>
      </p:sp>
    </p:spTree>
    <p:extLst>
      <p:ext uri="{BB962C8B-B14F-4D97-AF65-F5344CB8AC3E}">
        <p14:creationId xmlns:p14="http://schemas.microsoft.com/office/powerpoint/2010/main" val="2061559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1074223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32271312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258476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late James Montgomery </a:t>
            </a:r>
            <a:r>
              <a:rPr lang="en-US" dirty="0" err="1" smtClean="0"/>
              <a:t>Boice</a:t>
            </a:r>
            <a:r>
              <a:rPr lang="en-US" dirty="0" smtClean="0"/>
              <a:t> says of this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passage: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a:t>
            </a:r>
            <a:r>
              <a:rPr lang="en-US" sz="1200" i="0" dirty="0" smtClean="0"/>
              <a:t>We have suppressed the knowledge of God </a:t>
            </a:r>
          </a:p>
          <a:p>
            <a:r>
              <a:rPr lang="en-US" sz="1200" i="0" dirty="0" smtClean="0"/>
              <a:t>disclosed to us in nature and have therefore </a:t>
            </a:r>
          </a:p>
          <a:p>
            <a:r>
              <a:rPr lang="en-US" sz="1200" i="0" dirty="0" smtClean="0"/>
              <a:t>launched ourselves along the path of moral and s</a:t>
            </a:r>
          </a:p>
          <a:p>
            <a:r>
              <a:rPr lang="en-US" sz="1200" i="0" dirty="0" err="1" smtClean="0"/>
              <a:t>piritual</a:t>
            </a:r>
            <a:r>
              <a:rPr lang="en-US" sz="1200" i="0" dirty="0" smtClean="0"/>
              <a:t> decline (that Chapter 1 of Romans) </a:t>
            </a:r>
          </a:p>
          <a:p>
            <a:r>
              <a:rPr lang="en-US" sz="1200" i="0" dirty="0" smtClean="0"/>
              <a:t>describes. The </a:t>
            </a:r>
            <a:r>
              <a:rPr lang="en-US" sz="1200" i="0" kern="1200" dirty="0" smtClean="0">
                <a:solidFill>
                  <a:schemeClr val="tx1"/>
                </a:solidFill>
                <a:latin typeface="+mn-lt"/>
                <a:ea typeface="+mn-ea"/>
                <a:cs typeface="+mn-cs"/>
              </a:rPr>
              <a:t>propensity to condemn others for </a:t>
            </a:r>
          </a:p>
          <a:p>
            <a:r>
              <a:rPr lang="en-US" sz="1200" i="0" kern="1200" dirty="0" smtClean="0">
                <a:solidFill>
                  <a:schemeClr val="tx1"/>
                </a:solidFill>
                <a:latin typeface="+mn-lt"/>
                <a:ea typeface="+mn-ea"/>
                <a:cs typeface="+mn-cs"/>
              </a:rPr>
              <a:t>what we ourselves do, which is unfolded in </a:t>
            </a:r>
          </a:p>
          <a:p>
            <a:r>
              <a:rPr lang="en-US" sz="1200" i="0" kern="1200" dirty="0" smtClean="0">
                <a:solidFill>
                  <a:schemeClr val="tx1"/>
                </a:solidFill>
                <a:latin typeface="+mn-lt"/>
                <a:ea typeface="+mn-ea"/>
                <a:cs typeface="+mn-cs"/>
              </a:rPr>
              <a:t>Romans 2, also describes us.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a:t>
            </a:r>
            <a:r>
              <a:rPr lang="en-US" sz="1200" dirty="0" smtClean="0"/>
              <a:t>The new distinction, the one that enters in here, is </a:t>
            </a:r>
          </a:p>
          <a:p>
            <a:r>
              <a:rPr lang="en-US" sz="1200" dirty="0" smtClean="0"/>
              <a:t>made by individuals who consider themselves to be </a:t>
            </a:r>
          </a:p>
          <a:p>
            <a:r>
              <a:rPr lang="en-US" sz="1200" dirty="0" smtClean="0"/>
              <a:t>religious.”</a:t>
            </a:r>
          </a:p>
          <a:p>
            <a:endParaRPr lang="en-US" sz="1200" dirty="0" smtClean="0"/>
          </a:p>
          <a:p>
            <a:r>
              <a:rPr lang="en-US" sz="1200" dirty="0" smtClean="0"/>
              <a:t>In Romans 2:17-29, Paul is expressly addressing the </a:t>
            </a:r>
          </a:p>
          <a:p>
            <a:r>
              <a:rPr lang="en-US" sz="1200" dirty="0" smtClean="0"/>
              <a:t>Jews. But what he has to say is applicable today to</a:t>
            </a:r>
            <a:r>
              <a:rPr lang="en-US" sz="1200" baseline="0" dirty="0" smtClean="0"/>
              <a:t> </a:t>
            </a:r>
          </a:p>
          <a:p>
            <a:r>
              <a:rPr lang="en-US" sz="1200" baseline="0" dirty="0" smtClean="0"/>
              <a:t>all who consider themselves safe from God’s wrath </a:t>
            </a:r>
          </a:p>
          <a:p>
            <a:r>
              <a:rPr lang="en-US" sz="1200" baseline="0" dirty="0" smtClean="0"/>
              <a:t>because they’re religious, because they attend </a:t>
            </a:r>
          </a:p>
          <a:p>
            <a:r>
              <a:rPr lang="en-US" sz="1200" baseline="0" dirty="0" smtClean="0"/>
              <a:t>church, because they read their Bibles, or because </a:t>
            </a:r>
          </a:p>
          <a:p>
            <a:r>
              <a:rPr lang="en-US" sz="1200" baseline="0" dirty="0" smtClean="0"/>
              <a:t>they teach Sunday School or do other good works, </a:t>
            </a:r>
          </a:p>
          <a:p>
            <a:r>
              <a:rPr lang="en-US" sz="1200" baseline="0" dirty="0" smtClean="0"/>
              <a:t>but have not actually repented of their sins and </a:t>
            </a:r>
          </a:p>
          <a:p>
            <a:r>
              <a:rPr lang="en-US" sz="1200" baseline="0" dirty="0" smtClean="0"/>
              <a:t>turned to Jesus for forgiveness and salvation.</a:t>
            </a:r>
          </a:p>
          <a:p>
            <a:endParaRPr lang="en-US" sz="1200" baseline="0" dirty="0" smtClean="0"/>
          </a:p>
          <a:p>
            <a:r>
              <a:rPr lang="en-US" sz="1200" baseline="0" dirty="0" smtClean="0"/>
              <a:t>Richard Owen Roberts, a retired pastor who was </a:t>
            </a:r>
          </a:p>
          <a:p>
            <a:r>
              <a:rPr lang="en-US" sz="1200" baseline="0" dirty="0" smtClean="0"/>
              <a:t>deeply involved in establishing the Billy Graham </a:t>
            </a:r>
          </a:p>
          <a:p>
            <a:r>
              <a:rPr lang="en-US" sz="1200" baseline="0" dirty="0" smtClean="0"/>
              <a:t>Center’s Library at Wheaton College writes:</a:t>
            </a:r>
          </a:p>
          <a:p>
            <a:endParaRPr lang="en-US" sz="1200" baseline="0" dirty="0" smtClean="0"/>
          </a:p>
          <a:p>
            <a:r>
              <a:rPr lang="en-US" sz="1200" baseline="0" dirty="0" smtClean="0"/>
              <a:t>“The first word of the gospel is not ‘love’. It is not </a:t>
            </a:r>
          </a:p>
          <a:p>
            <a:r>
              <a:rPr lang="en-US" sz="1200" baseline="0" dirty="0" smtClean="0"/>
              <a:t>even ‘grace’. The first word of the gospel is ‘repent’. </a:t>
            </a:r>
          </a:p>
          <a:p>
            <a:r>
              <a:rPr lang="en-US" sz="1200" baseline="0" dirty="0" smtClean="0"/>
              <a:t>From Matthew through the Revelation, repentance </a:t>
            </a:r>
          </a:p>
          <a:p>
            <a:r>
              <a:rPr lang="en-US" sz="1200" baseline="0" dirty="0" smtClean="0"/>
              <a:t>is an urgent and indispensable theme that is kept </a:t>
            </a:r>
          </a:p>
          <a:p>
            <a:r>
              <a:rPr lang="en-US" sz="1200" baseline="0" dirty="0" smtClean="0"/>
              <a:t>at the very forefront of the gospel message....</a:t>
            </a:r>
          </a:p>
          <a:p>
            <a:endParaRPr lang="en-US" sz="1200" baseline="0" dirty="0" smtClean="0"/>
          </a:p>
          <a:p>
            <a:r>
              <a:rPr lang="en-US" sz="1200" baseline="0" dirty="0" smtClean="0"/>
              <a:t>“Not only is the word </a:t>
            </a:r>
            <a:r>
              <a:rPr lang="en-US" sz="1200" i="1" baseline="0" dirty="0" smtClean="0"/>
              <a:t>repen</a:t>
            </a:r>
            <a:r>
              <a:rPr lang="en-US" sz="1200" baseline="0" dirty="0" smtClean="0"/>
              <a:t>t the dominant note in </a:t>
            </a:r>
          </a:p>
          <a:p>
            <a:r>
              <a:rPr lang="en-US" sz="1200" baseline="0" dirty="0" smtClean="0"/>
              <a:t>(John the Baptist’s) message, but he made the </a:t>
            </a:r>
          </a:p>
          <a:p>
            <a:r>
              <a:rPr lang="en-US" sz="1200" baseline="0" dirty="0" smtClean="0"/>
              <a:t>concept of repentance absolutely clear. Repentance </a:t>
            </a:r>
          </a:p>
          <a:p>
            <a:r>
              <a:rPr lang="en-US" sz="1200" baseline="0" dirty="0" smtClean="0"/>
              <a:t>makes the path straight between the Lord and the </a:t>
            </a:r>
          </a:p>
          <a:p>
            <a:r>
              <a:rPr lang="en-US" sz="1200" baseline="0" dirty="0" smtClean="0"/>
              <a:t>repenting person. Repentance is like clearing a </a:t>
            </a:r>
          </a:p>
          <a:p>
            <a:r>
              <a:rPr lang="en-US" sz="1200" baseline="0" dirty="0" smtClean="0"/>
              <a:t>highway of holiness to and from God....</a:t>
            </a:r>
          </a:p>
          <a:p>
            <a:endParaRPr lang="en-US" sz="1200" baseline="0" dirty="0" smtClean="0"/>
          </a:p>
          <a:p>
            <a:r>
              <a:rPr lang="en-US" sz="1200" baseline="0" dirty="0" smtClean="0"/>
              <a:t>“This is the pattern for Christ’s church in every </a:t>
            </a:r>
          </a:p>
          <a:p>
            <a:r>
              <a:rPr lang="en-US" sz="1200" baseline="0" dirty="0" smtClean="0"/>
              <a:t>century: repent, believe, and be baptized.”</a:t>
            </a:r>
          </a:p>
          <a:p>
            <a:endParaRPr lang="en-US" sz="1200" baseline="0" dirty="0" smtClean="0"/>
          </a:p>
          <a:p>
            <a:r>
              <a:rPr lang="en-US" sz="1200" baseline="0" dirty="0" smtClean="0"/>
              <a:t>We all begin life by going our own way. If we’re </a:t>
            </a:r>
          </a:p>
          <a:p>
            <a:r>
              <a:rPr lang="en-US" sz="1200" baseline="0" dirty="0" smtClean="0"/>
              <a:t>going our own way, we can’t be going God’s way. </a:t>
            </a:r>
          </a:p>
          <a:p>
            <a:r>
              <a:rPr lang="en-US" sz="1200" baseline="0" dirty="0" smtClean="0"/>
              <a:t>If we’re going our own way, we have our backs </a:t>
            </a:r>
          </a:p>
          <a:p>
            <a:r>
              <a:rPr lang="en-US" sz="1200" baseline="0" dirty="0" smtClean="0"/>
              <a:t>turned to God. We need to repent and turn around. </a:t>
            </a:r>
          </a:p>
          <a:p>
            <a:r>
              <a:rPr lang="en-US" sz="1200" baseline="0" dirty="0" smtClean="0"/>
              <a:t>We need to turn our faces to God and start going </a:t>
            </a:r>
          </a:p>
          <a:p>
            <a:r>
              <a:rPr lang="en-US" sz="1200" baseline="0" dirty="0" smtClean="0"/>
              <a:t>His way instead.</a:t>
            </a:r>
          </a:p>
          <a:p>
            <a:endParaRPr lang="en-US" sz="1200" baseline="0" dirty="0" smtClean="0"/>
          </a:p>
          <a:p>
            <a:r>
              <a:rPr lang="en-US" sz="1200" baseline="0" dirty="0" smtClean="0"/>
              <a:t>That’s what repentance is: turning around and </a:t>
            </a:r>
          </a:p>
          <a:p>
            <a:r>
              <a:rPr lang="en-US" sz="1200" baseline="0" dirty="0" smtClean="0"/>
              <a:t>going the other way. </a:t>
            </a:r>
          </a:p>
          <a:p>
            <a:endParaRPr lang="en-US" sz="1200" baseline="0" dirty="0" smtClean="0"/>
          </a:p>
          <a:p>
            <a:r>
              <a:rPr lang="en-US" sz="1200" baseline="0" dirty="0" smtClean="0"/>
              <a:t>Faith and repentance are two sides of the same </a:t>
            </a:r>
          </a:p>
          <a:p>
            <a:r>
              <a:rPr lang="en-US" sz="1200" baseline="0" dirty="0" smtClean="0"/>
              <a:t>coin. All men are called to repent and believe. But </a:t>
            </a:r>
          </a:p>
          <a:p>
            <a:r>
              <a:rPr lang="en-US" sz="1200" baseline="0" dirty="0" smtClean="0"/>
              <a:t>we are saved by grace. Roberts says, “Neither </a:t>
            </a:r>
          </a:p>
          <a:p>
            <a:r>
              <a:rPr lang="en-US" sz="1200" baseline="0" dirty="0" smtClean="0"/>
              <a:t>repentance nor faith are meritorious: repentance is </a:t>
            </a:r>
          </a:p>
          <a:p>
            <a:r>
              <a:rPr lang="en-US" sz="1200" baseline="0" dirty="0" smtClean="0"/>
              <a:t>the fulfillment of negative duty, faith is the </a:t>
            </a:r>
          </a:p>
          <a:p>
            <a:r>
              <a:rPr lang="en-US" sz="1200" baseline="0" dirty="0" smtClean="0"/>
              <a:t>fulfillment of positive duty; the merit is in Jesus </a:t>
            </a:r>
          </a:p>
          <a:p>
            <a:r>
              <a:rPr lang="en-US" sz="1200" baseline="0" dirty="0" smtClean="0"/>
              <a:t>Christ and His death, burial, and resurrection.... </a:t>
            </a:r>
          </a:p>
          <a:p>
            <a:r>
              <a:rPr lang="en-US" sz="1200" baseline="0" dirty="0" smtClean="0"/>
              <a:t>Both repentance and faith are mandatory to </a:t>
            </a:r>
          </a:p>
          <a:p>
            <a:r>
              <a:rPr lang="en-US" sz="1200" baseline="0" dirty="0" smtClean="0"/>
              <a:t>salvation. You must turn from your sin in order </a:t>
            </a:r>
          </a:p>
          <a:p>
            <a:r>
              <a:rPr lang="en-US" sz="1200" baseline="0" dirty="0" smtClean="0"/>
              <a:t>to turn to Jesus Christ....</a:t>
            </a:r>
          </a:p>
          <a:p>
            <a:endParaRPr lang="en-US" sz="1200" baseline="0" dirty="0" smtClean="0"/>
          </a:p>
          <a:p>
            <a:r>
              <a:rPr lang="en-US" sz="1200" baseline="0" dirty="0" smtClean="0"/>
              <a:t>“It is a dreadful mistake to suppose that the wrath </a:t>
            </a:r>
          </a:p>
          <a:p>
            <a:r>
              <a:rPr lang="en-US" sz="1200" baseline="0" dirty="0" smtClean="0"/>
              <a:t>of God rests only on certain sinners of a very evil </a:t>
            </a:r>
          </a:p>
          <a:p>
            <a:r>
              <a:rPr lang="en-US" sz="1200" baseline="0" dirty="0" smtClean="0"/>
              <a:t>nature.... There is something very arrogant about </a:t>
            </a:r>
          </a:p>
          <a:p>
            <a:r>
              <a:rPr lang="en-US" sz="1200" baseline="0" dirty="0" smtClean="0"/>
              <a:t>thinking of our sins as less offensive to God than </a:t>
            </a:r>
          </a:p>
          <a:p>
            <a:r>
              <a:rPr lang="en-US" sz="1200" baseline="0" dirty="0" smtClean="0"/>
              <a:t>the sins of other people. The demand of Scripture </a:t>
            </a:r>
          </a:p>
          <a:p>
            <a:r>
              <a:rPr lang="en-US" sz="1200" baseline="0" dirty="0" smtClean="0"/>
              <a:t>is not that we live better than some around us, but, </a:t>
            </a:r>
          </a:p>
          <a:p>
            <a:r>
              <a:rPr lang="en-US" sz="1200" baseline="0" dirty="0" smtClean="0"/>
              <a:t>‘You are to be perfect, as your heavenly Father is </a:t>
            </a:r>
          </a:p>
          <a:p>
            <a:r>
              <a:rPr lang="en-US" sz="1200" baseline="0" dirty="0" smtClean="0"/>
              <a:t>perfect’ (Matthew 5:48).</a:t>
            </a:r>
          </a:p>
          <a:p>
            <a:endParaRPr lang="en-US" sz="1200" baseline="0" dirty="0" smtClean="0"/>
          </a:p>
          <a:p>
            <a:r>
              <a:rPr lang="en-US" sz="1200" baseline="0" dirty="0" smtClean="0"/>
              <a:t>“For every sin (we) have committed is as wicked </a:t>
            </a:r>
          </a:p>
          <a:p>
            <a:r>
              <a:rPr lang="en-US" sz="1200" baseline="0" dirty="0" smtClean="0"/>
              <a:t>and loathsome in God’s sight as the worst sins of </a:t>
            </a:r>
          </a:p>
          <a:p>
            <a:r>
              <a:rPr lang="en-US" sz="1200" baseline="0" dirty="0" smtClean="0"/>
              <a:t>the most vile sinner who ever lived. </a:t>
            </a:r>
          </a:p>
          <a:p>
            <a:endParaRPr lang="en-US" sz="1200" baseline="0" dirty="0" smtClean="0"/>
          </a:p>
          <a:p>
            <a:r>
              <a:rPr lang="en-US" sz="1200" baseline="0" dirty="0" smtClean="0"/>
              <a:t>“Under the Old Covenant it was plainly stated, </a:t>
            </a:r>
          </a:p>
          <a:p>
            <a:r>
              <a:rPr lang="en-US" sz="1200" baseline="0" dirty="0" smtClean="0"/>
              <a:t>‘Cursed is he who does not confirm the words of </a:t>
            </a:r>
          </a:p>
          <a:p>
            <a:r>
              <a:rPr lang="en-US" sz="1200" baseline="0" dirty="0" smtClean="0"/>
              <a:t>this law by doing them’ (Deuteronomy 27:26). The </a:t>
            </a:r>
          </a:p>
          <a:p>
            <a:r>
              <a:rPr lang="en-US" sz="1200" baseline="0" dirty="0" smtClean="0"/>
              <a:t>New Covenant is just as clear: ‘For whoever keeps </a:t>
            </a:r>
          </a:p>
          <a:p>
            <a:r>
              <a:rPr lang="en-US" sz="1200" baseline="0" dirty="0" smtClean="0"/>
              <a:t>the whole law and yet stumbles in </a:t>
            </a:r>
            <a:r>
              <a:rPr lang="en-US" sz="1200" i="1" baseline="0" dirty="0" smtClean="0"/>
              <a:t>one</a:t>
            </a:r>
            <a:r>
              <a:rPr lang="en-US" sz="1200" baseline="0" dirty="0" smtClean="0"/>
              <a:t> point, he </a:t>
            </a:r>
          </a:p>
          <a:p>
            <a:r>
              <a:rPr lang="en-US" sz="1200" baseline="0" dirty="0" smtClean="0"/>
              <a:t>has become guilty of </a:t>
            </a:r>
            <a:r>
              <a:rPr lang="en-US" sz="1200" i="1" baseline="0" dirty="0" smtClean="0"/>
              <a:t>all</a:t>
            </a:r>
            <a:r>
              <a:rPr lang="en-US" sz="1200" baseline="0" dirty="0" smtClean="0"/>
              <a:t>’ (James 2:10).</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25670466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a:t>
            </a:r>
            <a:r>
              <a:rPr lang="en-US" dirty="0" err="1" smtClean="0"/>
              <a:t>epanapauoma</a:t>
            </a:r>
            <a:r>
              <a:rPr lang="en-US" dirty="0" smtClean="0"/>
              <a:t> means </a:t>
            </a:r>
            <a:r>
              <a:rPr lang="en-US" sz="1200" b="0" i="0" dirty="0" smtClean="0"/>
              <a:t>to </a:t>
            </a:r>
          </a:p>
          <a:p>
            <a:r>
              <a:rPr lang="en-US" sz="1200" b="0" i="0" dirty="0" smtClean="0"/>
              <a:t>find well-being or inner security in something, to find </a:t>
            </a:r>
          </a:p>
          <a:p>
            <a:r>
              <a:rPr lang="en-US" sz="1200" b="0" i="0" dirty="0" smtClean="0"/>
              <a:t>rest in something, to find comfort in something, or to </a:t>
            </a:r>
          </a:p>
          <a:p>
            <a:r>
              <a:rPr lang="en-US" sz="1200" b="0" i="0" dirty="0" smtClean="0"/>
              <a:t>find support in something.</a:t>
            </a:r>
          </a:p>
          <a:p>
            <a:endParaRPr lang="en-US" sz="1200" b="0" i="0" dirty="0" smtClean="0"/>
          </a:p>
          <a:p>
            <a:r>
              <a:rPr lang="en-US" sz="1200" b="0" i="0" dirty="0" smtClean="0"/>
              <a:t>Romans 2:17 is the only place in</a:t>
            </a:r>
            <a:r>
              <a:rPr lang="en-US" sz="1200" b="0" i="0" baseline="0" dirty="0" smtClean="0"/>
              <a:t> the New Testament </a:t>
            </a:r>
          </a:p>
          <a:p>
            <a:r>
              <a:rPr lang="en-US" sz="1200" b="0" i="0" baseline="0" dirty="0" smtClean="0"/>
              <a:t>where </a:t>
            </a:r>
            <a:r>
              <a:rPr lang="en-US" sz="1200" b="0" i="0" baseline="0" dirty="0" err="1" smtClean="0"/>
              <a:t>epanapauoma</a:t>
            </a:r>
            <a:r>
              <a:rPr lang="en-US" sz="1200" b="0" i="0" baseline="0" dirty="0" smtClean="0"/>
              <a:t> is used in this fashion.</a:t>
            </a:r>
            <a:endParaRPr lang="en-US" sz="1200" b="0" i="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41021268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Epanapauoma</a:t>
            </a:r>
            <a:r>
              <a:rPr lang="en-US" dirty="0" smtClean="0"/>
              <a:t> is used in two other verses in a </a:t>
            </a:r>
          </a:p>
          <a:p>
            <a:r>
              <a:rPr lang="en-US" dirty="0" smtClean="0"/>
              <a:t>somewhat similar fashion; to mean </a:t>
            </a:r>
            <a:r>
              <a:rPr lang="en-US" sz="1200" b="0" i="0" dirty="0" smtClean="0"/>
              <a:t>to be in a state </a:t>
            </a:r>
          </a:p>
          <a:p>
            <a:r>
              <a:rPr lang="en-US" sz="1200" b="0" i="0" dirty="0" smtClean="0"/>
              <a:t>or condition of repose, to rest, or to take one’s rest.</a:t>
            </a:r>
          </a:p>
          <a:p>
            <a:endParaRPr lang="en-US" sz="1200" b="0" i="0" dirty="0" smtClean="0"/>
          </a:p>
          <a:p>
            <a:r>
              <a:rPr lang="en-US" sz="1200" b="0" i="0" dirty="0" smtClean="0"/>
              <a:t>In Luke 20:5-6, Jesus is sending out</a:t>
            </a:r>
            <a:r>
              <a:rPr lang="en-US" sz="1200" b="0" i="0" baseline="0" dirty="0" smtClean="0"/>
              <a:t> 72 advance </a:t>
            </a:r>
          </a:p>
          <a:p>
            <a:r>
              <a:rPr lang="en-US" sz="1200" b="0" i="0" baseline="0" dirty="0" smtClean="0"/>
              <a:t>men, two-by-two, to every town and place where </a:t>
            </a:r>
          </a:p>
          <a:p>
            <a:r>
              <a:rPr lang="en-US" sz="1200" b="0" i="0" baseline="0" dirty="0" smtClean="0"/>
              <a:t>He, Jesus, was planning to go.</a:t>
            </a:r>
          </a:p>
          <a:p>
            <a:endParaRPr lang="en-US" b="0" i="0" dirty="0" smtClean="0"/>
          </a:p>
          <a:p>
            <a:r>
              <a:rPr lang="en-US" b="0" i="0" dirty="0" smtClean="0"/>
              <a:t>*****</a:t>
            </a:r>
            <a:endParaRPr lang="en-US" b="0" i="0"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30608253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 1 Peter 4:14, Peter tells</a:t>
            </a:r>
            <a:r>
              <a:rPr lang="en-US" baseline="0" dirty="0" smtClean="0"/>
              <a:t> us that the Spirit </a:t>
            </a:r>
          </a:p>
          <a:p>
            <a:r>
              <a:rPr lang="en-US" baseline="0" dirty="0" smtClean="0"/>
              <a:t>rests on us when we are insulted by someone </a:t>
            </a:r>
          </a:p>
          <a:p>
            <a:r>
              <a:rPr lang="en-US" baseline="0" dirty="0" smtClean="0"/>
              <a:t>because we hold to the Name of Christ</a:t>
            </a:r>
            <a:r>
              <a:rPr lang="en-US" baseline="0" dirty="0" smtClean="0"/>
              <a:t>.</a:t>
            </a:r>
          </a:p>
          <a:p>
            <a:endParaRPr lang="en-US" baseline="0" dirty="0" smtClean="0"/>
          </a:p>
          <a:p>
            <a:r>
              <a:rPr lang="en-US" baseline="0" dirty="0" smtClean="0"/>
              <a:t>The Jews relied upon the law. And, they had good </a:t>
            </a:r>
          </a:p>
          <a:p>
            <a:r>
              <a:rPr lang="en-US" baseline="0" dirty="0" smtClean="0"/>
              <a:t>reason to do so: God had indeed kept them from </a:t>
            </a:r>
          </a:p>
          <a:p>
            <a:r>
              <a:rPr lang="en-US" baseline="0" dirty="0" smtClean="0"/>
              <a:t>harm whenever they sincerely submitted themselves </a:t>
            </a:r>
          </a:p>
          <a:p>
            <a:r>
              <a:rPr lang="en-US" baseline="0" dirty="0" smtClean="0"/>
              <a:t>to the law and its guidance.</a:t>
            </a:r>
          </a:p>
          <a:p>
            <a:endParaRPr lang="en-US" baseline="0" dirty="0" smtClean="0"/>
          </a:p>
          <a:p>
            <a:r>
              <a:rPr lang="en-US" b="1" baseline="0" dirty="0" err="1" smtClean="0"/>
              <a:t>ILLUS</a:t>
            </a:r>
            <a:r>
              <a:rPr lang="en-US" b="1" baseline="0" dirty="0" smtClean="0"/>
              <a:t>:</a:t>
            </a:r>
            <a:r>
              <a:rPr lang="en-US" baseline="0" dirty="0" smtClean="0"/>
              <a:t> </a:t>
            </a:r>
            <a:r>
              <a:rPr lang="en-US" b="0" dirty="0" smtClean="0"/>
              <a:t>K. Edward Skidmore, pastor of the </a:t>
            </a:r>
            <a:r>
              <a:rPr lang="en-US" dirty="0" smtClean="0"/>
              <a:t>Castle </a:t>
            </a:r>
          </a:p>
          <a:p>
            <a:r>
              <a:rPr lang="en-US" dirty="0" smtClean="0"/>
              <a:t>Hills Christian Church</a:t>
            </a:r>
            <a:r>
              <a:rPr lang="en-US" baseline="0" dirty="0" smtClean="0"/>
              <a:t> in </a:t>
            </a:r>
            <a:r>
              <a:rPr lang="en-US" dirty="0" smtClean="0"/>
              <a:t>San Antonio, Texas </a:t>
            </a:r>
          </a:p>
          <a:p>
            <a:r>
              <a:rPr lang="en-US" dirty="0" smtClean="0"/>
              <a:t>comments on the old adage that </a:t>
            </a:r>
            <a:r>
              <a:rPr lang="en-US" dirty="0" smtClean="0"/>
              <a:t>“There are no </a:t>
            </a:r>
          </a:p>
          <a:p>
            <a:r>
              <a:rPr lang="en-US" dirty="0" smtClean="0"/>
              <a:t>atheists in foxholes.” </a:t>
            </a:r>
          </a:p>
          <a:p>
            <a:endParaRPr lang="en-US" dirty="0" smtClean="0"/>
          </a:p>
          <a:p>
            <a:r>
              <a:rPr lang="en-US" dirty="0" smtClean="0"/>
              <a:t>It’s true that a man who ignored God all his life will </a:t>
            </a:r>
          </a:p>
          <a:p>
            <a:r>
              <a:rPr lang="en-US" dirty="0" smtClean="0"/>
              <a:t>probably call out to Him when he’s facing enemy </a:t>
            </a:r>
          </a:p>
          <a:p>
            <a:r>
              <a:rPr lang="en-US" dirty="0" smtClean="0"/>
              <a:t>fire. But how much better to be like Lt. General Sir </a:t>
            </a:r>
          </a:p>
          <a:p>
            <a:r>
              <a:rPr lang="en-US" dirty="0" smtClean="0"/>
              <a:t>William Dobbie who was Governor General of Malta </a:t>
            </a:r>
          </a:p>
          <a:p>
            <a:r>
              <a:rPr lang="en-US" dirty="0" smtClean="0"/>
              <a:t>during the Second World War – at a time when the</a:t>
            </a:r>
          </a:p>
          <a:p>
            <a:r>
              <a:rPr lang="en-US" dirty="0" smtClean="0"/>
              <a:t> defense of Malta was at its darkest hour.</a:t>
            </a:r>
            <a:br>
              <a:rPr lang="en-US" dirty="0" smtClean="0"/>
            </a:br>
            <a:r>
              <a:rPr lang="en-US" dirty="0" smtClean="0"/>
              <a:t/>
            </a:r>
            <a:br>
              <a:rPr lang="en-US" dirty="0" smtClean="0"/>
            </a:br>
            <a:r>
              <a:rPr lang="en-US" dirty="0" smtClean="0"/>
              <a:t>The Italian forces had overwhelming superiority, </a:t>
            </a:r>
          </a:p>
          <a:p>
            <a:r>
              <a:rPr lang="en-US" dirty="0" smtClean="0"/>
              <a:t>both in numbers and firepower. In fact, Historians </a:t>
            </a:r>
          </a:p>
          <a:p>
            <a:r>
              <a:rPr lang="en-US" dirty="0" smtClean="0"/>
              <a:t>still cannot understand why Malta was able to hold </a:t>
            </a:r>
          </a:p>
          <a:p>
            <a:r>
              <a:rPr lang="en-US" dirty="0" smtClean="0"/>
              <a:t>out against the Italians. </a:t>
            </a:r>
          </a:p>
          <a:p>
            <a:endParaRPr lang="en-US" dirty="0" smtClean="0"/>
          </a:p>
          <a:p>
            <a:r>
              <a:rPr lang="en-US" dirty="0" smtClean="0"/>
              <a:t>The answer to that might lie in General Dobbie’s first</a:t>
            </a:r>
          </a:p>
          <a:p>
            <a:r>
              <a:rPr lang="en-US" dirty="0" smtClean="0"/>
              <a:t> “Special Order of the Day.” Here is what he wrote </a:t>
            </a:r>
          </a:p>
          <a:p>
            <a:r>
              <a:rPr lang="en-US" dirty="0" smtClean="0"/>
              <a:t>when he took command in Malta: "The decision of </a:t>
            </a:r>
          </a:p>
          <a:p>
            <a:r>
              <a:rPr lang="en-US" dirty="0" smtClean="0"/>
              <a:t>His Majesty’s Government to fight until our enemies </a:t>
            </a:r>
          </a:p>
          <a:p>
            <a:r>
              <a:rPr lang="en-US" dirty="0" smtClean="0"/>
              <a:t>are defeated will have been heard with the greatest </a:t>
            </a:r>
          </a:p>
          <a:p>
            <a:r>
              <a:rPr lang="en-US" dirty="0" smtClean="0"/>
              <a:t>satisfaction by all ranks of the garrison of Malta. </a:t>
            </a:r>
          </a:p>
          <a:p>
            <a:endParaRPr lang="en-US" dirty="0" smtClean="0"/>
          </a:p>
          <a:p>
            <a:r>
              <a:rPr lang="en-US" dirty="0" smtClean="0"/>
              <a:t>“It may be that hard times lie ahead of us, but </a:t>
            </a:r>
          </a:p>
          <a:p>
            <a:r>
              <a:rPr lang="en-US" dirty="0" smtClean="0"/>
              <a:t>however hard they may be, I know that the courage </a:t>
            </a:r>
          </a:p>
          <a:p>
            <a:r>
              <a:rPr lang="en-US" dirty="0" smtClean="0"/>
              <a:t>and determination of all ranks will not falter and that </a:t>
            </a:r>
          </a:p>
          <a:p>
            <a:r>
              <a:rPr lang="en-US" dirty="0" smtClean="0"/>
              <a:t>with God’s help we will maintain the security of this </a:t>
            </a:r>
          </a:p>
          <a:p>
            <a:r>
              <a:rPr lang="en-US" dirty="0" smtClean="0"/>
              <a:t>fortress. I therefore call upon all officers and other </a:t>
            </a:r>
          </a:p>
          <a:p>
            <a:r>
              <a:rPr lang="en-US" dirty="0" smtClean="0"/>
              <a:t>ranks humbly to seek God’s help and then, in </a:t>
            </a:r>
          </a:p>
          <a:p>
            <a:r>
              <a:rPr lang="en-US" dirty="0" smtClean="0"/>
              <a:t>reliance upon Him, to do their duty unflinchingly. </a:t>
            </a:r>
          </a:p>
          <a:p>
            <a:endParaRPr lang="en-US" dirty="0" smtClean="0"/>
          </a:p>
          <a:p>
            <a:r>
              <a:rPr lang="en-US" dirty="0" smtClean="0"/>
              <a:t>[A Very Present Help – Sir William Dobbie p. 11-12]. </a:t>
            </a:r>
            <a:br>
              <a:rPr lang="en-US" dirty="0" smtClean="0"/>
            </a:br>
            <a:r>
              <a:rPr lang="en-US" dirty="0" smtClean="0"/>
              <a:t/>
            </a:r>
            <a:br>
              <a:rPr lang="en-US" dirty="0" smtClean="0"/>
            </a:br>
            <a:r>
              <a:rPr lang="en-US" dirty="0" smtClean="0"/>
              <a:t>These are the words of a man who had learned to </a:t>
            </a:r>
          </a:p>
          <a:p>
            <a:r>
              <a:rPr lang="en-US" dirty="0" smtClean="0"/>
              <a:t>seek God early on. He did not wait until the day of </a:t>
            </a:r>
          </a:p>
          <a:p>
            <a:r>
              <a:rPr lang="en-US" dirty="0" smtClean="0"/>
              <a:t>Battle. His FIRST official act was to seek God’s help. </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42178203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kauchaomai</a:t>
            </a:r>
            <a:r>
              <a:rPr lang="en-US" dirty="0" smtClean="0"/>
              <a:t>” means </a:t>
            </a:r>
            <a:r>
              <a:rPr lang="en-US" sz="1200" b="0" i="0" kern="1200" dirty="0" smtClean="0">
                <a:solidFill>
                  <a:schemeClr val="tx1"/>
                </a:solidFill>
                <a:latin typeface="+mn-lt"/>
                <a:ea typeface="+mn-ea"/>
                <a:cs typeface="+mn-cs"/>
              </a:rPr>
              <a:t>to take pride in </a:t>
            </a:r>
          </a:p>
          <a:p>
            <a:r>
              <a:rPr lang="en-US" sz="1200" b="0" i="0" kern="1200" dirty="0" smtClean="0">
                <a:solidFill>
                  <a:schemeClr val="tx1"/>
                </a:solidFill>
                <a:latin typeface="+mn-lt"/>
                <a:ea typeface="+mn-ea"/>
                <a:cs typeface="+mn-cs"/>
              </a:rPr>
              <a:t>something, to boast, to glory, to pride oneself, or to </a:t>
            </a:r>
          </a:p>
          <a:p>
            <a:r>
              <a:rPr lang="en-US" sz="1200" b="0" i="0" kern="1200" dirty="0" smtClean="0">
                <a:solidFill>
                  <a:schemeClr val="tx1"/>
                </a:solidFill>
                <a:latin typeface="+mn-lt"/>
                <a:ea typeface="+mn-ea"/>
                <a:cs typeface="+mn-cs"/>
              </a:rPr>
              <a:t>brag.</a:t>
            </a:r>
          </a:p>
          <a:p>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12483033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3555478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New International Commentary on the New </a:t>
            </a:r>
          </a:p>
          <a:p>
            <a:r>
              <a:rPr lang="en-US" dirty="0" smtClean="0"/>
              <a:t>Testament, F.</a:t>
            </a:r>
            <a:r>
              <a:rPr lang="en-US" baseline="0" dirty="0" smtClean="0"/>
              <a:t> </a:t>
            </a:r>
            <a:r>
              <a:rPr lang="en-US" dirty="0" smtClean="0"/>
              <a:t>F. Bruce writes that the problem with </a:t>
            </a:r>
          </a:p>
          <a:p>
            <a:r>
              <a:rPr lang="en-US" dirty="0" smtClean="0"/>
              <a:t>eating meat of strangled animals is that the blood </a:t>
            </a:r>
          </a:p>
          <a:p>
            <a:r>
              <a:rPr lang="en-US" dirty="0" smtClean="0"/>
              <a:t>would not have been completely drained away. </a:t>
            </a:r>
          </a:p>
          <a:p>
            <a:endParaRPr lang="en-US" dirty="0" smtClean="0"/>
          </a:p>
          <a:p>
            <a:r>
              <a:rPr lang="en-US" dirty="0" smtClean="0"/>
              <a:t>In Acts 15:21, James said that this,</a:t>
            </a:r>
            <a:r>
              <a:rPr lang="en-US" baseline="0" dirty="0" smtClean="0"/>
              <a:t> and the other </a:t>
            </a:r>
          </a:p>
          <a:p>
            <a:r>
              <a:rPr lang="en-US" baseline="0" dirty="0" smtClean="0"/>
              <a:t>items (food sacrificed to idols, blood, and sexual </a:t>
            </a:r>
          </a:p>
          <a:p>
            <a:r>
              <a:rPr lang="en-US" baseline="0" dirty="0" smtClean="0"/>
              <a:t>immorality) were to be avoided because:</a:t>
            </a:r>
          </a:p>
          <a:p>
            <a:endParaRPr lang="en-US" baseline="0" dirty="0" smtClean="0"/>
          </a:p>
          <a:p>
            <a:r>
              <a:rPr lang="en-US" baseline="0" dirty="0" smtClean="0"/>
              <a:t>*****</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36966039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smtClean="0"/>
              <a:t>A sightseeing bus was making the rounds </a:t>
            </a:r>
          </a:p>
          <a:p>
            <a:r>
              <a:rPr lang="en-US" dirty="0" smtClean="0"/>
              <a:t>through Washington, D.C., and the driver was </a:t>
            </a:r>
          </a:p>
          <a:p>
            <a:r>
              <a:rPr lang="en-US" dirty="0" smtClean="0"/>
              <a:t>pointing out spots of interest. </a:t>
            </a:r>
          </a:p>
          <a:p>
            <a:endParaRPr lang="en-US" dirty="0" smtClean="0"/>
          </a:p>
          <a:p>
            <a:r>
              <a:rPr lang="en-US" dirty="0" smtClean="0"/>
              <a:t>As they passed the Pentagon building, he mentioned </a:t>
            </a:r>
          </a:p>
          <a:p>
            <a:r>
              <a:rPr lang="en-US" dirty="0" smtClean="0"/>
              <a:t>that it cost taxpayers millions of dollars and that it </a:t>
            </a:r>
          </a:p>
          <a:p>
            <a:r>
              <a:rPr lang="en-US" dirty="0" smtClean="0"/>
              <a:t>took a year and a half to build. While everyone was </a:t>
            </a:r>
          </a:p>
          <a:p>
            <a:r>
              <a:rPr lang="en-US" dirty="0" smtClean="0"/>
              <a:t>looking at it, a little old woman piped up: "In Peoria </a:t>
            </a:r>
          </a:p>
          <a:p>
            <a:r>
              <a:rPr lang="en-US" dirty="0" smtClean="0"/>
              <a:t>we could have built the same building for less, and </a:t>
            </a:r>
          </a:p>
          <a:p>
            <a:r>
              <a:rPr lang="en-US" dirty="0" smtClean="0"/>
              <a:t>it would have been completed even sooner than </a:t>
            </a:r>
          </a:p>
          <a:p>
            <a:r>
              <a:rPr lang="en-US" dirty="0" smtClean="0"/>
              <a:t>that!" </a:t>
            </a:r>
          </a:p>
          <a:p>
            <a:endParaRPr lang="en-US" dirty="0" smtClean="0"/>
          </a:p>
          <a:p>
            <a:r>
              <a:rPr lang="en-US" dirty="0" smtClean="0"/>
              <a:t>The next sight on the tour was the Justice </a:t>
            </a:r>
          </a:p>
          <a:p>
            <a:r>
              <a:rPr lang="en-US" dirty="0" smtClean="0"/>
              <a:t>Department building. Once again the bus driver said </a:t>
            </a:r>
          </a:p>
          <a:p>
            <a:r>
              <a:rPr lang="en-US" dirty="0" smtClean="0"/>
              <a:t>that it cost so many millions to build and took </a:t>
            </a:r>
          </a:p>
          <a:p>
            <a:r>
              <a:rPr lang="en-US" dirty="0" smtClean="0"/>
              <a:t>almost two years to complete. The woman repeated: </a:t>
            </a:r>
          </a:p>
          <a:p>
            <a:r>
              <a:rPr lang="en-US" dirty="0" smtClean="0"/>
              <a:t>"In Peoria we would have done it for less money, </a:t>
            </a:r>
          </a:p>
          <a:p>
            <a:r>
              <a:rPr lang="en-US" dirty="0" smtClean="0"/>
              <a:t>and it would have been finished much sooner." </a:t>
            </a:r>
          </a:p>
          <a:p>
            <a:endParaRPr lang="en-US" dirty="0" smtClean="0"/>
          </a:p>
          <a:p>
            <a:r>
              <a:rPr lang="en-US" dirty="0" smtClean="0"/>
              <a:t>The tour finally came to the Washington Monument, </a:t>
            </a:r>
          </a:p>
          <a:p>
            <a:r>
              <a:rPr lang="en-US" dirty="0" smtClean="0"/>
              <a:t>and the driver just passed slowly by without saying </a:t>
            </a:r>
          </a:p>
          <a:p>
            <a:r>
              <a:rPr lang="en-US" dirty="0" smtClean="0"/>
              <a:t>a word. The old woman was curious. "Hey," she </a:t>
            </a:r>
          </a:p>
          <a:p>
            <a:r>
              <a:rPr lang="en-US" dirty="0" smtClean="0"/>
              <a:t>shouted to the driver, "what's that tall white </a:t>
            </a:r>
          </a:p>
          <a:p>
            <a:r>
              <a:rPr lang="en-US" dirty="0" smtClean="0"/>
              <a:t>building back there?" </a:t>
            </a:r>
          </a:p>
          <a:p>
            <a:endParaRPr lang="en-US" dirty="0" smtClean="0"/>
          </a:p>
          <a:p>
            <a:r>
              <a:rPr lang="en-US" dirty="0" smtClean="0"/>
              <a:t>The driver looked out the window, waited a minute </a:t>
            </a:r>
          </a:p>
          <a:p>
            <a:r>
              <a:rPr lang="en-US" dirty="0" smtClean="0"/>
              <a:t>and then said, "Search me, lady. It wasn't there </a:t>
            </a:r>
          </a:p>
          <a:p>
            <a:r>
              <a:rPr lang="en-US" dirty="0" smtClean="0"/>
              <a:t>yesterday." </a:t>
            </a:r>
            <a:endParaRPr lang="en-US" dirty="0" smtClean="0"/>
          </a:p>
          <a:p>
            <a:endParaRPr lang="en-US" dirty="0" smtClean="0"/>
          </a:p>
          <a:p>
            <a:r>
              <a:rPr lang="en-US" dirty="0" smtClean="0"/>
              <a:t>[</a:t>
            </a:r>
            <a:r>
              <a:rPr lang="en-US" dirty="0" smtClean="0"/>
              <a:t>Source Unknown].</a:t>
            </a:r>
            <a:endParaRPr lang="en-US" dirty="0" smtClean="0"/>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13387063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2:17.</a:t>
            </a:r>
          </a:p>
          <a:p>
            <a:endParaRPr lang="en-US" baseline="0" dirty="0" smtClean="0"/>
          </a:p>
          <a:p>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27483197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2:17.</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42301463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a:t>
            </a:r>
            <a:r>
              <a:rPr lang="en-US" baseline="0" dirty="0" smtClean="0"/>
              <a:t> the New International Commentary on the New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Testament, Douglas Moo writes: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“Paul is implicitly contesting the traditional Jewish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understanding of the covenant. Whereas Jews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tended to rely on their election and works of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law, Paul insists that it is faith – only and always –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that is the basis for a righteous standing with God.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Therefore, the (signs) of election – the law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circumcision – are of no value without this faith.”</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Jews were not wrong in boasting about their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privileges. The did indeed belong to the chosen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people. They did indeed have the law to rely on.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They did indeed have a special relationship with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God. The </a:t>
            </a:r>
            <a:r>
              <a:rPr lang="en-US" baseline="0" dirty="0" err="1" smtClean="0"/>
              <a:t>jews’</a:t>
            </a:r>
            <a:r>
              <a:rPr lang="en-US" baseline="0" dirty="0" smtClean="0"/>
              <a:t> boasting in God was not itself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wrong. But it was wrong that they thought their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reliance on the law would exempt them from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judgment.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Here in verse 18, we see two more legitimate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distinguishing marks of the Jews. They knew God’s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will, and they approved those things which were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best. These were theirs because the law instructed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them so.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31696542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diaphero</a:t>
            </a:r>
            <a:r>
              <a:rPr lang="en-US" dirty="0" smtClean="0"/>
              <a:t>” means </a:t>
            </a:r>
            <a:r>
              <a:rPr lang="en-US" sz="1200" b="0" i="0" dirty="0" smtClean="0"/>
              <a:t>differ to one’s </a:t>
            </a:r>
          </a:p>
          <a:p>
            <a:r>
              <a:rPr lang="en-US" sz="1200" b="0" i="0" dirty="0" smtClean="0"/>
              <a:t>advantage from someone or something, that is “to </a:t>
            </a:r>
          </a:p>
          <a:p>
            <a:r>
              <a:rPr lang="en-US" sz="1200" b="0" i="0" dirty="0" smtClean="0"/>
              <a:t>be worth more than”, or “to be superior to” </a:t>
            </a:r>
          </a:p>
          <a:p>
            <a:r>
              <a:rPr lang="en-US" sz="1200" b="0" i="0" dirty="0" smtClean="0"/>
              <a:t>someone or something.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3204959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23840057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John Wanamaker, one of the country’s </a:t>
            </a:r>
          </a:p>
          <a:p>
            <a:pPr rtl="0"/>
            <a:r>
              <a:rPr lang="en-US" sz="1200" dirty="0" smtClean="0"/>
              <a:t>greatest merchants, said: “I have of course made </a:t>
            </a:r>
          </a:p>
          <a:p>
            <a:pPr rtl="0"/>
            <a:r>
              <a:rPr lang="en-US" sz="1200" dirty="0" smtClean="0"/>
              <a:t>large purchases of property in my lifetime … and </a:t>
            </a:r>
          </a:p>
          <a:p>
            <a:pPr rtl="0"/>
            <a:r>
              <a:rPr lang="en-US" sz="1200" dirty="0" smtClean="0"/>
              <a:t>the buildings and grounds in which we are now </a:t>
            </a:r>
          </a:p>
          <a:p>
            <a:pPr rtl="0"/>
            <a:r>
              <a:rPr lang="en-US" sz="1200" dirty="0" smtClean="0"/>
              <a:t>meeting represent a value of approximately twenty </a:t>
            </a:r>
          </a:p>
          <a:p>
            <a:pPr rtl="0"/>
            <a:r>
              <a:rPr lang="en-US" sz="1200" dirty="0" smtClean="0"/>
              <a:t>billion dollars.</a:t>
            </a:r>
          </a:p>
          <a:p>
            <a:pPr rtl="0"/>
            <a:endParaRPr lang="en-US" sz="1200" dirty="0" smtClean="0"/>
          </a:p>
          <a:p>
            <a:pPr rtl="0"/>
            <a:r>
              <a:rPr lang="en-US" sz="1200" dirty="0" smtClean="0"/>
              <a:t>“But it was as a boy in the country, at eleven years </a:t>
            </a:r>
          </a:p>
          <a:p>
            <a:pPr rtl="0"/>
            <a:r>
              <a:rPr lang="en-US" sz="1200" dirty="0" smtClean="0"/>
              <a:t>of age, that I made my biggest purchase. In a little </a:t>
            </a:r>
          </a:p>
          <a:p>
            <a:pPr rtl="0"/>
            <a:r>
              <a:rPr lang="en-US" sz="1200" dirty="0" smtClean="0"/>
              <a:t>mission Sunday school, I bought from my teacher a </a:t>
            </a:r>
          </a:p>
          <a:p>
            <a:pPr rtl="0"/>
            <a:r>
              <a:rPr lang="en-US" sz="1200" dirty="0" smtClean="0"/>
              <a:t>small, red, leather Bible. The Bible cost me $2.75—</a:t>
            </a:r>
          </a:p>
          <a:p>
            <a:pPr rtl="0"/>
            <a:r>
              <a:rPr lang="en-US" sz="1200" dirty="0" smtClean="0"/>
              <a:t>which I paid in small installments as I saved. That </a:t>
            </a:r>
          </a:p>
          <a:p>
            <a:pPr rtl="0"/>
            <a:r>
              <a:rPr lang="en-US" sz="1200" dirty="0" smtClean="0"/>
              <a:t>was my greatest purchase, for that Bible made me </a:t>
            </a:r>
          </a:p>
          <a:p>
            <a:pPr rtl="0"/>
            <a:r>
              <a:rPr lang="en-US" sz="1200" dirty="0" smtClean="0"/>
              <a:t>what I am today.”</a:t>
            </a:r>
          </a:p>
          <a:p>
            <a:endParaRPr lang="en-US" dirty="0" smtClean="0"/>
          </a:p>
          <a:p>
            <a:r>
              <a:rPr lang="en-US" dirty="0" smtClean="0"/>
              <a:t>[7700, #409].</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27918261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dirty="0" err="1" smtClean="0"/>
              <a:t>Katecheo</a:t>
            </a:r>
            <a:r>
              <a:rPr lang="en-US" dirty="0" smtClean="0"/>
              <a:t>” means to teach or to instruct.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get the English word catechism</a:t>
            </a:r>
            <a:r>
              <a:rPr lang="en-US" baseline="0" dirty="0" smtClean="0"/>
              <a:t> from this Greek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word.</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1696542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16461816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Romans 2:18 reads, “if you know his will and </a:t>
            </a:r>
          </a:p>
          <a:p>
            <a:r>
              <a:rPr lang="en-US" dirty="0" smtClean="0"/>
              <a:t>approve of what is superior because you are </a:t>
            </a:r>
          </a:p>
          <a:p>
            <a:r>
              <a:rPr lang="en-US" dirty="0" smtClean="0"/>
              <a:t>instructed by the law”</a:t>
            </a:r>
          </a:p>
          <a:p>
            <a:endParaRPr lang="en-US" dirty="0" smtClean="0"/>
          </a:p>
          <a:p>
            <a:r>
              <a:rPr lang="en-US" dirty="0" smtClean="0"/>
              <a:t>Being instructed by the law is good. But note the </a:t>
            </a:r>
          </a:p>
          <a:p>
            <a:r>
              <a:rPr lang="en-US" dirty="0" smtClean="0"/>
              <a:t>word “if”.</a:t>
            </a:r>
          </a:p>
          <a:p>
            <a:endParaRPr lang="en-US" dirty="0" smtClean="0"/>
          </a:p>
          <a:p>
            <a:r>
              <a:rPr lang="en-US" dirty="0" smtClean="0"/>
              <a:t>“IF you know his will and approve of what is </a:t>
            </a:r>
          </a:p>
          <a:p>
            <a:r>
              <a:rPr lang="en-US" dirty="0" smtClean="0"/>
              <a:t>superior because you are instructed by the law”</a:t>
            </a:r>
          </a:p>
          <a:p>
            <a:endParaRPr lang="en-US" dirty="0" smtClean="0"/>
          </a:p>
          <a:p>
            <a:r>
              <a:rPr lang="en-US" dirty="0" smtClean="0"/>
              <a:t>The instruction isn’t worth much if you don’t pay </a:t>
            </a:r>
          </a:p>
          <a:p>
            <a:r>
              <a:rPr lang="en-US" dirty="0" smtClean="0"/>
              <a:t>attention to it.</a:t>
            </a:r>
          </a:p>
          <a:p>
            <a:endParaRPr lang="en-US" dirty="0" smtClean="0"/>
          </a:p>
          <a:p>
            <a:pPr rtl="0"/>
            <a:r>
              <a:rPr lang="en-US" b="1" dirty="0" err="1" smtClean="0"/>
              <a:t>ILLUS</a:t>
            </a:r>
            <a:r>
              <a:rPr lang="en-US" b="1" dirty="0" smtClean="0"/>
              <a:t>:</a:t>
            </a:r>
            <a:r>
              <a:rPr lang="en-US" dirty="0" smtClean="0"/>
              <a:t> </a:t>
            </a:r>
            <a:r>
              <a:rPr lang="en-US" sz="1200" dirty="0" smtClean="0"/>
              <a:t>W. B. Riley used to tell the story of a man </a:t>
            </a:r>
          </a:p>
          <a:p>
            <a:pPr rtl="0"/>
            <a:r>
              <a:rPr lang="en-US" sz="1200" dirty="0" smtClean="0"/>
              <a:t>who had walked the streets of Philadelphia </a:t>
            </a:r>
          </a:p>
          <a:p>
            <a:pPr rtl="0"/>
            <a:r>
              <a:rPr lang="en-US" sz="1200" dirty="0" smtClean="0"/>
              <a:t>searching for employment. </a:t>
            </a:r>
          </a:p>
          <a:p>
            <a:pPr rtl="0"/>
            <a:endParaRPr lang="en-US" sz="1200" dirty="0" smtClean="0"/>
          </a:p>
          <a:p>
            <a:pPr rtl="0"/>
            <a:r>
              <a:rPr lang="en-US" sz="1200" dirty="0" smtClean="0"/>
              <a:t>One day he happened to go into the office of a </a:t>
            </a:r>
          </a:p>
          <a:p>
            <a:pPr rtl="0"/>
            <a:r>
              <a:rPr lang="en-US" sz="1200" dirty="0" smtClean="0"/>
              <a:t>well-known businessman by the name of Girard. </a:t>
            </a:r>
          </a:p>
          <a:p>
            <a:pPr rtl="0"/>
            <a:r>
              <a:rPr lang="en-US" sz="1200" dirty="0" smtClean="0"/>
              <a:t>When he asked for a job, Mr. Girard answered, “Yes, </a:t>
            </a:r>
          </a:p>
          <a:p>
            <a:pPr rtl="0"/>
            <a:r>
              <a:rPr lang="en-US" sz="1200" dirty="0" smtClean="0"/>
              <a:t>I can give you work. See that pile of bricks out </a:t>
            </a:r>
          </a:p>
          <a:p>
            <a:pPr rtl="0"/>
            <a:r>
              <a:rPr lang="en-US" sz="1200" dirty="0" smtClean="0"/>
              <a:t>there? Carry them over to the other end of the </a:t>
            </a:r>
          </a:p>
          <a:p>
            <a:pPr rtl="0"/>
            <a:r>
              <a:rPr lang="en-US" sz="1200" dirty="0" smtClean="0"/>
              <a:t>yard and stack them up.”</a:t>
            </a:r>
          </a:p>
          <a:p>
            <a:pPr rtl="0"/>
            <a:endParaRPr lang="en-US" sz="1200" dirty="0" smtClean="0"/>
          </a:p>
          <a:p>
            <a:pPr rtl="0"/>
            <a:r>
              <a:rPr lang="en-US" sz="1200" dirty="0" smtClean="0"/>
              <a:t>By nightfall the man reported that the project was </a:t>
            </a:r>
          </a:p>
          <a:p>
            <a:pPr rtl="0"/>
            <a:r>
              <a:rPr lang="en-US" sz="1200" dirty="0" smtClean="0"/>
              <a:t>completed and received his pay. When asked if there </a:t>
            </a:r>
          </a:p>
          <a:p>
            <a:pPr rtl="0"/>
            <a:r>
              <a:rPr lang="en-US" sz="1200" dirty="0" smtClean="0"/>
              <a:t>would be more work the next day, his employer said, </a:t>
            </a:r>
          </a:p>
          <a:p>
            <a:pPr rtl="0"/>
            <a:r>
              <a:rPr lang="en-US" sz="1200" dirty="0" smtClean="0"/>
              <a:t>“Yes, come in tomorrow and carry those same bricks </a:t>
            </a:r>
          </a:p>
          <a:p>
            <a:pPr rtl="0"/>
            <a:r>
              <a:rPr lang="en-US" sz="1200" dirty="0" smtClean="0"/>
              <a:t>back to where you found them.” </a:t>
            </a:r>
          </a:p>
          <a:p>
            <a:pPr rtl="0"/>
            <a:endParaRPr lang="en-US" sz="1200" dirty="0" smtClean="0"/>
          </a:p>
          <a:p>
            <a:pPr rtl="0"/>
            <a:r>
              <a:rPr lang="en-US" sz="1200" dirty="0" smtClean="0"/>
              <a:t>The following morning he came in early and got </a:t>
            </a:r>
          </a:p>
          <a:p>
            <a:pPr rtl="0"/>
            <a:r>
              <a:rPr lang="en-US" sz="1200" dirty="0" smtClean="0"/>
              <a:t>busy without a word. For more than a week he was </a:t>
            </a:r>
          </a:p>
          <a:p>
            <a:pPr rtl="0"/>
            <a:r>
              <a:rPr lang="en-US" sz="1200" dirty="0" smtClean="0"/>
              <a:t>instructed to carry bricks back and forth until it was </a:t>
            </a:r>
          </a:p>
          <a:p>
            <a:pPr rtl="0"/>
            <a:r>
              <a:rPr lang="en-US" sz="1200" dirty="0" smtClean="0"/>
              <a:t>evident that he could be trusted to do exactly what </a:t>
            </a:r>
          </a:p>
          <a:p>
            <a:pPr rtl="0"/>
            <a:r>
              <a:rPr lang="en-US" sz="1200" dirty="0" smtClean="0"/>
              <a:t>he was told.</a:t>
            </a:r>
          </a:p>
          <a:p>
            <a:pPr rtl="0"/>
            <a:endParaRPr lang="en-US" sz="1200" dirty="0" smtClean="0"/>
          </a:p>
          <a:p>
            <a:pPr rtl="0"/>
            <a:r>
              <a:rPr lang="en-US" sz="1200" dirty="0" smtClean="0"/>
              <a:t>Then he was given a new and bigger responsibility—</a:t>
            </a:r>
          </a:p>
          <a:p>
            <a:pPr rtl="0"/>
            <a:r>
              <a:rPr lang="en-US" sz="1200" dirty="0" smtClean="0"/>
              <a:t>to go downtown and bid on a large quantity of </a:t>
            </a:r>
          </a:p>
          <a:p>
            <a:pPr rtl="0"/>
            <a:r>
              <a:rPr lang="en-US" sz="1200" dirty="0" smtClean="0"/>
              <a:t>sugar. Not recognizing him, the people at the </a:t>
            </a:r>
          </a:p>
          <a:p>
            <a:pPr rtl="0"/>
            <a:r>
              <a:rPr lang="en-US" sz="1200" dirty="0" smtClean="0"/>
              <a:t>auction were surprised by the bid of this total </a:t>
            </a:r>
          </a:p>
          <a:p>
            <a:pPr rtl="0"/>
            <a:r>
              <a:rPr lang="en-US" sz="1200" dirty="0" smtClean="0"/>
              <a:t>stranger. When it was accepted, the auctioneer </a:t>
            </a:r>
          </a:p>
          <a:p>
            <a:pPr rtl="0"/>
            <a:r>
              <a:rPr lang="en-US" sz="1200" dirty="0" smtClean="0"/>
              <a:t>asked who would pay the bill. “Mr. Girard,” the man </a:t>
            </a:r>
          </a:p>
          <a:p>
            <a:pPr rtl="0"/>
            <a:r>
              <a:rPr lang="en-US" sz="1200" dirty="0" smtClean="0"/>
              <a:t>replied. “I am his agent.” He had earned this position </a:t>
            </a:r>
          </a:p>
          <a:p>
            <a:pPr rtl="0"/>
            <a:r>
              <a:rPr lang="en-US" sz="1200" dirty="0" smtClean="0"/>
              <a:t>by being faithful in a menial task.</a:t>
            </a:r>
          </a:p>
          <a:p>
            <a:endParaRPr lang="en-US" dirty="0" smtClean="0"/>
          </a:p>
          <a:p>
            <a:r>
              <a:rPr lang="en-US" dirty="0" smtClean="0"/>
              <a:t>[7700, #3926].</a:t>
            </a:r>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1184271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that the underlying reason was not to offend the </a:t>
            </a:r>
          </a:p>
          <a:p>
            <a:r>
              <a:rPr lang="en-US" dirty="0" smtClean="0"/>
              <a:t>Jews who might be insulted</a:t>
            </a:r>
            <a:r>
              <a:rPr lang="en-US" baseline="0" dirty="0" smtClean="0"/>
              <a:t> by such behavior, and </a:t>
            </a:r>
          </a:p>
          <a:p>
            <a:r>
              <a:rPr lang="en-US" baseline="0" dirty="0" smtClean="0"/>
              <a:t>would thus be hardened against the Gospel Message.</a:t>
            </a:r>
          </a:p>
          <a:p>
            <a:endParaRPr lang="en-US" baseline="0" dirty="0" smtClean="0"/>
          </a:p>
          <a:p>
            <a:r>
              <a:rPr lang="en-US" baseline="0" dirty="0" smtClean="0"/>
              <a:t>In the Communicator’s Commentary, Lloyd John </a:t>
            </a:r>
          </a:p>
          <a:p>
            <a:r>
              <a:rPr lang="en-US" baseline="0" dirty="0" smtClean="0"/>
              <a:t>Ogilvie says that they were “concerned about </a:t>
            </a:r>
          </a:p>
          <a:p>
            <a:r>
              <a:rPr lang="en-US" baseline="0" dirty="0" smtClean="0"/>
              <a:t>unnecessarily offending Jews scattered in the </a:t>
            </a:r>
          </a:p>
          <a:p>
            <a:r>
              <a:rPr lang="en-US" baseline="0" dirty="0" smtClean="0"/>
              <a:t>Gentile world by a flagrant disregard for those rules </a:t>
            </a:r>
          </a:p>
          <a:p>
            <a:r>
              <a:rPr lang="en-US" baseline="0" dirty="0" smtClean="0"/>
              <a:t>which were so sacred to them”.</a:t>
            </a:r>
          </a:p>
          <a:p>
            <a:endParaRPr lang="en-US" baseline="0" dirty="0" smtClean="0"/>
          </a:p>
          <a:p>
            <a:r>
              <a:rPr lang="en-US" baseline="0" dirty="0" smtClean="0"/>
              <a:t>The reason the meat from strangled animals would </a:t>
            </a:r>
          </a:p>
          <a:p>
            <a:r>
              <a:rPr lang="en-US" baseline="0" dirty="0" smtClean="0"/>
              <a:t>be objectionable was because, as far back as </a:t>
            </a:r>
          </a:p>
          <a:p>
            <a:r>
              <a:rPr lang="en-US" baseline="0" dirty="0" smtClean="0"/>
              <a:t>Genesis 9:4, God had said:</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14007666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2:18.</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38767112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2:18.</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9541070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Because</a:t>
            </a:r>
            <a:r>
              <a:rPr lang="en-US" baseline="0" dirty="0" smtClean="0"/>
              <a:t> of the five </a:t>
            </a:r>
            <a:r>
              <a:rPr lang="en-US" baseline="0" dirty="0" err="1" smtClean="0"/>
              <a:t>priveleges</a:t>
            </a:r>
            <a:r>
              <a:rPr lang="en-US" baseline="0" dirty="0" smtClean="0"/>
              <a:t> listed in verses 17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18, the Jews also enjoyed four </a:t>
            </a:r>
            <a:r>
              <a:rPr lang="en-US" baseline="0" dirty="0" err="1" smtClean="0"/>
              <a:t>perogatives</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smtClean="0"/>
              <a:t>They were to be a guide to the blind,</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 They were to be a light for those who are in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darkness,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3. They were to be instructors of the foolish, and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4. They were to be teachers of the immature.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Before the church came into being at Pentecost,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salvation was available for Gentiles, but only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through Judaism.</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That is, if a Gentile wished to be saved, the way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was to proselytize and become a Jew.</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Today, of course, the only way for a Jew to be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saved is to convert, that is to repent, believe,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become a Christian.</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1630610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this context, the Greek “</a:t>
            </a:r>
            <a:r>
              <a:rPr lang="en-US" dirty="0" err="1" smtClean="0"/>
              <a:t>peitho</a:t>
            </a:r>
            <a:r>
              <a:rPr lang="en-US" dirty="0" smtClean="0"/>
              <a:t>” means</a:t>
            </a:r>
            <a:r>
              <a:rPr lang="en-US" baseline="0" dirty="0" smtClean="0"/>
              <a:t> to be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convinced, to be sure, or to be certain.</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26464893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35439929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dirty="0" smtClean="0"/>
              <a:t>During the terrible days of the Blitz, a </a:t>
            </a:r>
          </a:p>
          <a:p>
            <a:pPr rtl="0"/>
            <a:r>
              <a:rPr lang="en-US" sz="1200" b="0" dirty="0" smtClean="0"/>
              <a:t>father, holding his small son by  the hand, ran from </a:t>
            </a:r>
          </a:p>
          <a:p>
            <a:pPr rtl="0"/>
            <a:r>
              <a:rPr lang="en-US" sz="1200" b="0" dirty="0" smtClean="0"/>
              <a:t>a building that had been struck by a bomb. </a:t>
            </a:r>
          </a:p>
          <a:p>
            <a:pPr rtl="0"/>
            <a:endParaRPr lang="en-US" sz="1200" b="0" dirty="0" smtClean="0"/>
          </a:p>
          <a:p>
            <a:pPr rtl="0"/>
            <a:r>
              <a:rPr lang="en-US" sz="1200" b="0" dirty="0" smtClean="0"/>
              <a:t>In the front yard was a shell hole. Seeking shelter </a:t>
            </a:r>
          </a:p>
          <a:p>
            <a:pPr rtl="0"/>
            <a:r>
              <a:rPr lang="en-US" sz="1200" b="0" dirty="0" smtClean="0"/>
              <a:t>as quickly as possible, the father jumped into the </a:t>
            </a:r>
          </a:p>
          <a:p>
            <a:pPr rtl="0"/>
            <a:r>
              <a:rPr lang="en-US" sz="1200" b="0" dirty="0" smtClean="0"/>
              <a:t>hole and held up his arms for his son to follow.</a:t>
            </a:r>
          </a:p>
          <a:p>
            <a:pPr rtl="0"/>
            <a:endParaRPr lang="en-US" sz="1200" b="0" dirty="0" smtClean="0"/>
          </a:p>
          <a:p>
            <a:pPr rtl="0"/>
            <a:r>
              <a:rPr lang="en-US" sz="1200" dirty="0" smtClean="0"/>
              <a:t>Terrified, yet hearing his father’s voice telling him to </a:t>
            </a:r>
          </a:p>
          <a:p>
            <a:pPr rtl="0"/>
            <a:r>
              <a:rPr lang="en-US" sz="1200" dirty="0" smtClean="0"/>
              <a:t>jump, the boy replied, “I can’t see you!”</a:t>
            </a:r>
          </a:p>
          <a:p>
            <a:pPr rtl="0"/>
            <a:endParaRPr lang="en-US" sz="1200" dirty="0" smtClean="0"/>
          </a:p>
          <a:p>
            <a:pPr rtl="0"/>
            <a:r>
              <a:rPr lang="en-US" sz="1200" dirty="0" smtClean="0"/>
              <a:t>The father, looking up against the sky tinted red by </a:t>
            </a:r>
          </a:p>
          <a:p>
            <a:pPr rtl="0"/>
            <a:r>
              <a:rPr lang="en-US" sz="1200" dirty="0" smtClean="0"/>
              <a:t>the burning buildings, called to the silhouette of his </a:t>
            </a:r>
          </a:p>
          <a:p>
            <a:pPr rtl="0"/>
            <a:r>
              <a:rPr lang="en-US" sz="1200" dirty="0" smtClean="0"/>
              <a:t>son, “But I can see you. Jump!”</a:t>
            </a:r>
          </a:p>
          <a:p>
            <a:pPr rtl="0"/>
            <a:endParaRPr lang="en-US" sz="1200" dirty="0" smtClean="0"/>
          </a:p>
          <a:p>
            <a:pPr rtl="0"/>
            <a:r>
              <a:rPr lang="en-US" sz="1200" dirty="0" smtClean="0"/>
              <a:t>The boy jumped, because he trusted his father.</a:t>
            </a:r>
          </a:p>
          <a:p>
            <a:pPr rtl="0"/>
            <a:endParaRPr lang="en-US" sz="1200" dirty="0" smtClean="0"/>
          </a:p>
          <a:p>
            <a:pPr rtl="0"/>
            <a:r>
              <a:rPr lang="en-US" sz="1200" dirty="0" smtClean="0"/>
              <a:t>The Christian faith enables us to face life or meet </a:t>
            </a:r>
          </a:p>
          <a:p>
            <a:pPr rtl="0"/>
            <a:r>
              <a:rPr lang="en-US" sz="1200" dirty="0" smtClean="0"/>
              <a:t>death, not because we can see, but with the </a:t>
            </a:r>
          </a:p>
          <a:p>
            <a:pPr rtl="0"/>
            <a:r>
              <a:rPr lang="en-US" sz="1200" dirty="0" smtClean="0"/>
              <a:t>certainty that we are seen; not that we know all </a:t>
            </a:r>
          </a:p>
          <a:p>
            <a:pPr rtl="0"/>
            <a:r>
              <a:rPr lang="en-US" sz="1200" dirty="0" smtClean="0"/>
              <a:t>the answers, but that we are known.</a:t>
            </a:r>
          </a:p>
          <a:p>
            <a:pPr rtl="0"/>
            <a:endParaRPr lang="en-US" sz="1200" dirty="0" smtClean="0"/>
          </a:p>
          <a:p>
            <a:pPr rtl="0"/>
            <a:r>
              <a:rPr lang="en-US" sz="1200" dirty="0" smtClean="0"/>
              <a:t>[Donner Atwood].</a:t>
            </a:r>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6666227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2:19.</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21161644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2:19.</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278592513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 we see the second two of the </a:t>
            </a:r>
            <a:r>
              <a:rPr lang="en-US" dirty="0" err="1" smtClean="0"/>
              <a:t>perogatives</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3. They were to be instructors of the foolish, and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4. They were to be teachers of the immature.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Moo says, “Paul has asserted that all people,</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including especially those without special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revelation, have access to ‘knowledge’ and ‘truth’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(Romans 1:18-32) and are hence ‘without excuse’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they turn from it. The Jew has this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knowledge and truth embodied in far clearer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more detailed form in the law, a claim 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acknowledges, and indeed boasts of. Even more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than the Gentile, therefore, the Jewish person 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‘without excuse’ before God.”</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4186483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word “</a:t>
            </a:r>
            <a:r>
              <a:rPr lang="en-US" dirty="0" err="1" smtClean="0"/>
              <a:t>paideutes</a:t>
            </a:r>
            <a:r>
              <a:rPr lang="en-US" dirty="0" smtClean="0"/>
              <a:t>” only appears twice 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New Testament.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means an instructor,</a:t>
            </a:r>
            <a:r>
              <a:rPr lang="en-US" baseline="0" dirty="0" smtClean="0"/>
              <a:t> or a teacher, with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connotation of one who chastises or disciplines.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418648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brought</a:t>
            </a:r>
            <a:r>
              <a:rPr lang="en-US" baseline="0" dirty="0" smtClean="0"/>
              <a:t> out with even more clarity in the </a:t>
            </a:r>
          </a:p>
          <a:p>
            <a:r>
              <a:rPr lang="en-US" baseline="0" dirty="0" smtClean="0"/>
              <a:t>King James Version:</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13368168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only other place </a:t>
            </a:r>
            <a:r>
              <a:rPr lang="en-US" dirty="0" err="1" smtClean="0"/>
              <a:t>paideutes</a:t>
            </a:r>
            <a:r>
              <a:rPr lang="en-US" baseline="0" dirty="0" smtClean="0"/>
              <a:t> appears is in </a:t>
            </a:r>
          </a:p>
          <a:p>
            <a:r>
              <a:rPr lang="en-US" baseline="0" dirty="0" smtClean="0"/>
              <a:t>Hebrews 12:9.</a:t>
            </a:r>
            <a:endParaRPr lang="en-US" dirty="0" smtClean="0"/>
          </a:p>
          <a:p>
            <a:endParaRPr lang="en-US" dirty="0" smtClean="0"/>
          </a:p>
          <a:p>
            <a:r>
              <a:rPr lang="en-US" b="1" dirty="0" err="1" smtClean="0"/>
              <a:t>ILLUS</a:t>
            </a:r>
            <a:r>
              <a:rPr lang="en-US" b="1" dirty="0" smtClean="0"/>
              <a:t>:</a:t>
            </a:r>
            <a:r>
              <a:rPr lang="en-US" dirty="0" smtClean="0"/>
              <a:t> In his commentary on the Gospel of </a:t>
            </a:r>
          </a:p>
          <a:p>
            <a:r>
              <a:rPr lang="en-US" dirty="0" smtClean="0"/>
              <a:t>Matthew, William Barclay relates:</a:t>
            </a:r>
          </a:p>
          <a:p>
            <a:endParaRPr lang="en-US" dirty="0" smtClean="0"/>
          </a:p>
          <a:p>
            <a:r>
              <a:rPr lang="en-US" dirty="0" smtClean="0"/>
              <a:t>Coleridge is the supreme example of tragedy of </a:t>
            </a:r>
          </a:p>
          <a:p>
            <a:r>
              <a:rPr lang="en-US" dirty="0" smtClean="0"/>
              <a:t>indiscipline. Never did so great a mind produce so </a:t>
            </a:r>
          </a:p>
          <a:p>
            <a:r>
              <a:rPr lang="en-US" dirty="0" smtClean="0"/>
              <a:t>little. </a:t>
            </a:r>
          </a:p>
          <a:p>
            <a:endParaRPr lang="en-US" dirty="0" smtClean="0"/>
          </a:p>
          <a:p>
            <a:r>
              <a:rPr lang="en-US" dirty="0" smtClean="0"/>
              <a:t>He left Cambridge University to join the army; he </a:t>
            </a:r>
          </a:p>
          <a:p>
            <a:r>
              <a:rPr lang="en-US" dirty="0" smtClean="0"/>
              <a:t>left the army because he could not rub down a </a:t>
            </a:r>
          </a:p>
          <a:p>
            <a:r>
              <a:rPr lang="en-US" dirty="0" smtClean="0"/>
              <a:t>horse; he returned to Oxford and left without a </a:t>
            </a:r>
          </a:p>
          <a:p>
            <a:r>
              <a:rPr lang="en-US" dirty="0" smtClean="0"/>
              <a:t>degree. </a:t>
            </a:r>
          </a:p>
          <a:p>
            <a:endParaRPr lang="en-US" dirty="0" smtClean="0"/>
          </a:p>
          <a:p>
            <a:r>
              <a:rPr lang="en-US" dirty="0" smtClean="0"/>
              <a:t>He began a paper called "The Watchman" which </a:t>
            </a:r>
          </a:p>
          <a:p>
            <a:r>
              <a:rPr lang="en-US" dirty="0" smtClean="0"/>
              <a:t>lived for ten (issues) and then died. It has been </a:t>
            </a:r>
          </a:p>
          <a:p>
            <a:r>
              <a:rPr lang="en-US" dirty="0" smtClean="0"/>
              <a:t>said of him, "he lost himself in visions of work to be </a:t>
            </a:r>
          </a:p>
          <a:p>
            <a:r>
              <a:rPr lang="en-US" dirty="0" smtClean="0"/>
              <a:t>done, that always remained to be done. </a:t>
            </a:r>
          </a:p>
          <a:p>
            <a:endParaRPr lang="en-US" dirty="0" smtClean="0"/>
          </a:p>
          <a:p>
            <a:r>
              <a:rPr lang="en-US" dirty="0" smtClean="0"/>
              <a:t>Coleridge had every poetic gift but one--the gift of </a:t>
            </a:r>
          </a:p>
          <a:p>
            <a:r>
              <a:rPr lang="en-US" dirty="0" smtClean="0"/>
              <a:t>sustained and concentrated effort." In his head and </a:t>
            </a:r>
          </a:p>
          <a:p>
            <a:r>
              <a:rPr lang="en-US" dirty="0" smtClean="0"/>
              <a:t>in his mind he had all kinds of books, as he said, </a:t>
            </a:r>
          </a:p>
          <a:p>
            <a:r>
              <a:rPr lang="en-US" dirty="0" smtClean="0"/>
              <a:t>"completed save for transcription." But the books </a:t>
            </a:r>
          </a:p>
          <a:p>
            <a:r>
              <a:rPr lang="en-US" dirty="0" smtClean="0"/>
              <a:t>were never composed outside of Coleridge's mind, </a:t>
            </a:r>
          </a:p>
          <a:p>
            <a:r>
              <a:rPr lang="en-US" dirty="0" smtClean="0"/>
              <a:t>because he would not face the discipline of sitting </a:t>
            </a:r>
          </a:p>
          <a:p>
            <a:r>
              <a:rPr lang="en-US" dirty="0" smtClean="0"/>
              <a:t>down to write them out. </a:t>
            </a:r>
          </a:p>
          <a:p>
            <a:endParaRPr lang="en-US" dirty="0" smtClean="0"/>
          </a:p>
          <a:p>
            <a:r>
              <a:rPr lang="en-US" dirty="0" smtClean="0"/>
              <a:t>No one has ever reached any eminence, and no </a:t>
            </a:r>
          </a:p>
          <a:p>
            <a:r>
              <a:rPr lang="en-US" dirty="0" smtClean="0"/>
              <a:t>one having reached it ever maintained it, </a:t>
            </a:r>
          </a:p>
          <a:p>
            <a:r>
              <a:rPr lang="en-US" dirty="0" smtClean="0"/>
              <a:t>without discipline. </a:t>
            </a:r>
          </a:p>
          <a:p>
            <a:r>
              <a:rPr lang="en-US" dirty="0" smtClean="0"/>
              <a:t> </a:t>
            </a:r>
          </a:p>
          <a:p>
            <a:r>
              <a:rPr lang="en-US" dirty="0" smtClean="0"/>
              <a:t>[Wm. Barclay, </a:t>
            </a:r>
            <a:r>
              <a:rPr lang="en-US" u="sng" dirty="0" smtClean="0"/>
              <a:t>The Gospel of Matthew</a:t>
            </a:r>
            <a:r>
              <a:rPr lang="en-US" dirty="0" smtClean="0"/>
              <a:t>, p. 280]. </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211902522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word “</a:t>
            </a:r>
            <a:r>
              <a:rPr lang="en-US" dirty="0" err="1" smtClean="0"/>
              <a:t>aphron</a:t>
            </a:r>
            <a:r>
              <a:rPr lang="en-US" dirty="0" smtClean="0"/>
              <a:t>” pertains to a lack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prudence or good judgment, that is “to be foolish”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 “to be ignorant”.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4186483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Aphron</a:t>
            </a:r>
            <a:r>
              <a:rPr lang="en-US" dirty="0" smtClean="0"/>
              <a:t> is also used by Jesus in the Parable of the </a:t>
            </a:r>
          </a:p>
          <a:p>
            <a:r>
              <a:rPr lang="en-US" dirty="0" smtClean="0"/>
              <a:t>Rich Fool.</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60003661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Sir Isaac Newton had a replica of our solar </a:t>
            </a:r>
          </a:p>
          <a:p>
            <a:pPr rtl="0"/>
            <a:r>
              <a:rPr lang="en-US" sz="1200" dirty="0" smtClean="0"/>
              <a:t>system made in miniature. In the center was the sun </a:t>
            </a:r>
          </a:p>
          <a:p>
            <a:pPr rtl="0"/>
            <a:r>
              <a:rPr lang="en-US" sz="1200" dirty="0" smtClean="0"/>
              <a:t>with its retinue of planets revolving around it. </a:t>
            </a:r>
          </a:p>
          <a:p>
            <a:pPr rtl="0"/>
            <a:endParaRPr lang="en-US" sz="1200" dirty="0" smtClean="0"/>
          </a:p>
          <a:p>
            <a:pPr rtl="0"/>
            <a:r>
              <a:rPr lang="en-US" sz="1200" dirty="0" smtClean="0"/>
              <a:t>A scientist entered Newton’s study one day, and </a:t>
            </a:r>
          </a:p>
          <a:p>
            <a:pPr rtl="0"/>
            <a:r>
              <a:rPr lang="en-US" sz="1200" dirty="0" smtClean="0"/>
              <a:t>exclaimed, “My! what an exquisite thing this is! Who </a:t>
            </a:r>
          </a:p>
          <a:p>
            <a:pPr rtl="0"/>
            <a:r>
              <a:rPr lang="en-US" sz="1200" dirty="0" smtClean="0"/>
              <a:t>made it?” </a:t>
            </a:r>
          </a:p>
          <a:p>
            <a:pPr rtl="0"/>
            <a:endParaRPr lang="en-US" sz="1200" dirty="0" smtClean="0"/>
          </a:p>
          <a:p>
            <a:pPr rtl="0"/>
            <a:r>
              <a:rPr lang="en-US" sz="1200" dirty="0" smtClean="0"/>
              <a:t>“Nobody!” replied Newton to the questioner who </a:t>
            </a:r>
          </a:p>
          <a:p>
            <a:pPr rtl="0"/>
            <a:r>
              <a:rPr lang="en-US" sz="1200" dirty="0" smtClean="0"/>
              <a:t>was an unbeliever. </a:t>
            </a:r>
          </a:p>
          <a:p>
            <a:pPr rtl="0"/>
            <a:endParaRPr lang="en-US" sz="1200" dirty="0" smtClean="0"/>
          </a:p>
          <a:p>
            <a:pPr rtl="0"/>
            <a:r>
              <a:rPr lang="en-US" sz="1200" dirty="0" smtClean="0"/>
              <a:t>“You must think I am a fool. Of course somebody </a:t>
            </a:r>
          </a:p>
          <a:p>
            <a:pPr rtl="0"/>
            <a:r>
              <a:rPr lang="en-US" sz="1200" dirty="0" smtClean="0"/>
              <a:t>made it, and he is a genius.”</a:t>
            </a:r>
          </a:p>
          <a:p>
            <a:pPr rtl="0"/>
            <a:endParaRPr lang="en-US" sz="1200" dirty="0" smtClean="0"/>
          </a:p>
          <a:p>
            <a:pPr rtl="0"/>
            <a:r>
              <a:rPr lang="en-US" sz="1200" dirty="0" smtClean="0"/>
              <a:t>Laying his book aside, Newton arose and laid a hand </a:t>
            </a:r>
          </a:p>
          <a:p>
            <a:pPr rtl="0"/>
            <a:r>
              <a:rPr lang="en-US" sz="1200" dirty="0" smtClean="0"/>
              <a:t>on his friend’s shoulder and said: “This thing is but </a:t>
            </a:r>
          </a:p>
          <a:p>
            <a:pPr rtl="0"/>
            <a:r>
              <a:rPr lang="en-US" sz="1200" dirty="0" smtClean="0"/>
              <a:t>a puny imitation of a much grander system whose </a:t>
            </a:r>
          </a:p>
          <a:p>
            <a:pPr rtl="0"/>
            <a:r>
              <a:rPr lang="en-US" sz="1200" dirty="0" smtClean="0"/>
              <a:t>laws you and I know, and I am not able to convince </a:t>
            </a:r>
          </a:p>
          <a:p>
            <a:pPr rtl="0"/>
            <a:r>
              <a:rPr lang="en-US" sz="1200" dirty="0" smtClean="0"/>
              <a:t>you that this mere toy is without a designer and </a:t>
            </a:r>
          </a:p>
          <a:p>
            <a:pPr rtl="0"/>
            <a:r>
              <a:rPr lang="en-US" sz="1200" dirty="0" smtClean="0"/>
              <a:t>maker; yet you profess to believe that the great </a:t>
            </a:r>
          </a:p>
          <a:p>
            <a:pPr rtl="0"/>
            <a:r>
              <a:rPr lang="en-US" sz="1200" dirty="0" smtClean="0"/>
              <a:t>original from which the design is taken has come </a:t>
            </a:r>
          </a:p>
          <a:p>
            <a:pPr rtl="0"/>
            <a:r>
              <a:rPr lang="en-US" sz="1200" dirty="0" smtClean="0"/>
              <a:t>into being without either designer or maker. Now tell </a:t>
            </a:r>
          </a:p>
          <a:p>
            <a:pPr rtl="0"/>
            <a:r>
              <a:rPr lang="en-US" sz="1200" dirty="0" smtClean="0"/>
              <a:t>me, by what sort of reasoning do you reach such </a:t>
            </a:r>
          </a:p>
          <a:p>
            <a:pPr rtl="0"/>
            <a:r>
              <a:rPr lang="en-US" sz="1200" dirty="0" smtClean="0"/>
              <a:t>incongruous conclusions?”</a:t>
            </a:r>
          </a:p>
          <a:p>
            <a:endParaRPr lang="en-US" dirty="0" smtClean="0"/>
          </a:p>
          <a:p>
            <a:r>
              <a:rPr lang="en-US" dirty="0" smtClean="0"/>
              <a:t>[7700, #1467]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4722576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dirty="0" err="1" smtClean="0"/>
              <a:t>Didaskolos</a:t>
            </a:r>
            <a:r>
              <a:rPr lang="en-US" dirty="0" smtClean="0"/>
              <a:t>” is the more common Greek word</a:t>
            </a:r>
            <a:r>
              <a:rPr lang="en-US" baseline="0" dirty="0" smtClean="0"/>
              <a:t> for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“teacher”.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Unlike </a:t>
            </a:r>
            <a:r>
              <a:rPr lang="en-US" dirty="0" smtClean="0"/>
              <a:t>“</a:t>
            </a:r>
            <a:r>
              <a:rPr lang="en-US" dirty="0" err="1" smtClean="0"/>
              <a:t>paideutes</a:t>
            </a:r>
            <a:r>
              <a:rPr lang="en-US" dirty="0" smtClean="0"/>
              <a:t>”,</a:t>
            </a:r>
            <a:r>
              <a:rPr lang="en-US" baseline="0" dirty="0" smtClean="0"/>
              <a:t> it does not carry the connotation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of one who chastises or disciplines.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Instead, it often paints the picture of one who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leads and guides.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appears some 59 times in the New Testament, it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is often translated as “Teacher” as a form of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addressing Jesus (in those locations, it’s translated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as “Master” in the King James Version).</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4186483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9413545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Clarence Hall, a World War II correspondent, </a:t>
            </a:r>
          </a:p>
          <a:p>
            <a:pPr rtl="0"/>
            <a:r>
              <a:rPr lang="en-US" sz="1200" dirty="0" smtClean="0"/>
              <a:t>gave this remarkable testimony:</a:t>
            </a:r>
          </a:p>
          <a:p>
            <a:pPr rtl="0"/>
            <a:endParaRPr lang="en-US" sz="1200" dirty="0" smtClean="0"/>
          </a:p>
          <a:p>
            <a:pPr rtl="0"/>
            <a:r>
              <a:rPr lang="en-US" sz="1200" dirty="0" smtClean="0"/>
              <a:t>“I can never think of the boons and benefits that the </a:t>
            </a:r>
          </a:p>
          <a:p>
            <a:pPr rtl="0"/>
            <a:r>
              <a:rPr lang="en-US" sz="1200" dirty="0" smtClean="0"/>
              <a:t>Bible invariably brings without thinking of </a:t>
            </a:r>
          </a:p>
          <a:p>
            <a:pPr rtl="0"/>
            <a:r>
              <a:rPr lang="en-US" sz="1200" dirty="0" err="1" smtClean="0"/>
              <a:t>Shimmabuke</a:t>
            </a:r>
            <a:r>
              <a:rPr lang="en-US" sz="1200" dirty="0" smtClean="0"/>
              <a:t>, a tiny village I came upon as a war </a:t>
            </a:r>
          </a:p>
          <a:p>
            <a:pPr rtl="0"/>
            <a:r>
              <a:rPr lang="en-US" sz="1200" dirty="0" smtClean="0"/>
              <a:t>correspondent in Okinawa.</a:t>
            </a:r>
          </a:p>
          <a:p>
            <a:pPr rtl="0"/>
            <a:endParaRPr lang="en-US" sz="1200" dirty="0" smtClean="0"/>
          </a:p>
          <a:p>
            <a:pPr rtl="0"/>
            <a:r>
              <a:rPr lang="en-US" sz="1200" dirty="0" smtClean="0"/>
              <a:t>“Thirty years before, an American missionary </a:t>
            </a:r>
            <a:r>
              <a:rPr lang="en-US" sz="1200" dirty="0" err="1" smtClean="0"/>
              <a:t>en</a:t>
            </a:r>
            <a:r>
              <a:rPr lang="en-US" sz="1200" dirty="0" smtClean="0"/>
              <a:t> </a:t>
            </a:r>
          </a:p>
          <a:p>
            <a:pPr rtl="0"/>
            <a:r>
              <a:rPr lang="en-US" sz="1200" dirty="0" smtClean="0"/>
              <a:t>route to Japan had stopped there just long enough </a:t>
            </a:r>
          </a:p>
          <a:p>
            <a:pPr rtl="0"/>
            <a:r>
              <a:rPr lang="en-US" sz="1200" dirty="0" smtClean="0"/>
              <a:t>to make two converts—</a:t>
            </a:r>
            <a:r>
              <a:rPr lang="en-US" sz="1200" dirty="0" err="1" smtClean="0"/>
              <a:t>Shosei</a:t>
            </a:r>
            <a:r>
              <a:rPr lang="en-US" sz="1200" dirty="0" smtClean="0"/>
              <a:t> Kina and his brother </a:t>
            </a:r>
          </a:p>
          <a:p>
            <a:pPr rtl="0"/>
            <a:r>
              <a:rPr lang="en-US" sz="1200" dirty="0" err="1" smtClean="0"/>
              <a:t>Mojon</a:t>
            </a:r>
            <a:r>
              <a:rPr lang="en-US" sz="1200" dirty="0" smtClean="0"/>
              <a:t>. He left a Bible with them and passed on. </a:t>
            </a:r>
          </a:p>
          <a:p>
            <a:pPr rtl="0"/>
            <a:endParaRPr lang="en-US" sz="1200" dirty="0" smtClean="0"/>
          </a:p>
          <a:p>
            <a:pPr rtl="0"/>
            <a:r>
              <a:rPr lang="en-US" sz="1200" dirty="0" smtClean="0"/>
              <a:t>For thirty years they had no contact with any other </a:t>
            </a:r>
          </a:p>
          <a:p>
            <a:pPr rtl="0"/>
            <a:r>
              <a:rPr lang="en-US" sz="1200" dirty="0" smtClean="0"/>
              <a:t>Christian missionary, but they made the Bible come </a:t>
            </a:r>
          </a:p>
          <a:p>
            <a:pPr rtl="0"/>
            <a:r>
              <a:rPr lang="en-US" sz="1200" dirty="0" smtClean="0"/>
              <a:t>alive! They taught the other villagers until every </a:t>
            </a:r>
          </a:p>
          <a:p>
            <a:pPr rtl="0"/>
            <a:r>
              <a:rPr lang="en-US" sz="1200" dirty="0" smtClean="0"/>
              <a:t>man, woman, and child in </a:t>
            </a:r>
            <a:r>
              <a:rPr lang="en-US" sz="1200" dirty="0" err="1" smtClean="0"/>
              <a:t>Shimmabuke</a:t>
            </a:r>
            <a:r>
              <a:rPr lang="en-US" sz="1200" dirty="0" smtClean="0"/>
              <a:t> became a </a:t>
            </a:r>
          </a:p>
          <a:p>
            <a:pPr rtl="0"/>
            <a:r>
              <a:rPr lang="en-US" sz="1200" dirty="0" smtClean="0"/>
              <a:t>Christian.</a:t>
            </a:r>
          </a:p>
          <a:p>
            <a:pPr rtl="0"/>
            <a:endParaRPr lang="en-US" sz="1200" dirty="0" smtClean="0"/>
          </a:p>
          <a:p>
            <a:pPr rtl="0"/>
            <a:r>
              <a:rPr lang="en-US" sz="1200" dirty="0" smtClean="0"/>
              <a:t>“</a:t>
            </a:r>
            <a:r>
              <a:rPr lang="en-US" sz="1200" dirty="0" err="1" smtClean="0"/>
              <a:t>Shosei</a:t>
            </a:r>
            <a:r>
              <a:rPr lang="en-US" sz="1200" dirty="0" smtClean="0"/>
              <a:t> Kina became the headman of the village, </a:t>
            </a:r>
          </a:p>
          <a:p>
            <a:pPr rtl="0"/>
            <a:r>
              <a:rPr lang="en-US" sz="1200" dirty="0" smtClean="0"/>
              <a:t>and </a:t>
            </a:r>
            <a:r>
              <a:rPr lang="en-US" sz="1200" dirty="0" err="1" smtClean="0"/>
              <a:t>Mojon</a:t>
            </a:r>
            <a:r>
              <a:rPr lang="en-US" sz="1200" dirty="0" smtClean="0"/>
              <a:t> the chief teacher. In the school the Bible </a:t>
            </a:r>
          </a:p>
          <a:p>
            <a:pPr rtl="0"/>
            <a:r>
              <a:rPr lang="en-US" sz="1200" dirty="0" smtClean="0"/>
              <a:t>was read daily. The precepts of the Bible were law in </a:t>
            </a:r>
          </a:p>
          <a:p>
            <a:pPr rtl="0"/>
            <a:r>
              <a:rPr lang="en-US" sz="1200" dirty="0" smtClean="0"/>
              <a:t>the village. In those thirty years there developed a </a:t>
            </a:r>
          </a:p>
          <a:p>
            <a:pPr rtl="0"/>
            <a:r>
              <a:rPr lang="en-US" sz="1200" dirty="0" smtClean="0"/>
              <a:t>Christian democracy in its purest form.</a:t>
            </a:r>
          </a:p>
          <a:p>
            <a:pPr rtl="0"/>
            <a:endParaRPr lang="en-US" sz="1200" dirty="0" smtClean="0"/>
          </a:p>
          <a:p>
            <a:pPr rtl="0"/>
            <a:r>
              <a:rPr lang="en-US" sz="1200" dirty="0" smtClean="0"/>
              <a:t>“When the American army came across the island, </a:t>
            </a:r>
          </a:p>
          <a:p>
            <a:pPr rtl="0"/>
            <a:r>
              <a:rPr lang="en-US" sz="1200" dirty="0" smtClean="0"/>
              <a:t>an advance patrol swept up to the village compound </a:t>
            </a:r>
          </a:p>
          <a:p>
            <a:pPr rtl="0"/>
            <a:r>
              <a:rPr lang="en-US" sz="1200" dirty="0" smtClean="0"/>
              <a:t>with guns leveled. The two old men stepped forth, </a:t>
            </a:r>
          </a:p>
          <a:p>
            <a:pPr rtl="0"/>
            <a:r>
              <a:rPr lang="en-US" sz="1200" dirty="0" smtClean="0"/>
              <a:t>bowed low, and began to speak. An interpreter </a:t>
            </a:r>
          </a:p>
          <a:p>
            <a:pPr rtl="0"/>
            <a:r>
              <a:rPr lang="en-US" sz="1200" dirty="0" smtClean="0"/>
              <a:t>explained that the old men were welcoming the </a:t>
            </a:r>
          </a:p>
          <a:p>
            <a:pPr rtl="0"/>
            <a:r>
              <a:rPr lang="en-US" sz="1200" dirty="0" smtClean="0"/>
              <a:t>Americans as fellow Christians!</a:t>
            </a:r>
          </a:p>
          <a:p>
            <a:pPr rtl="0"/>
            <a:endParaRPr lang="en-US" sz="1200" dirty="0" smtClean="0"/>
          </a:p>
          <a:p>
            <a:pPr rtl="0"/>
            <a:r>
              <a:rPr lang="en-US" sz="1200" dirty="0" smtClean="0"/>
              <a:t>“The flabbergasted GIs sent for their chaplain. He </a:t>
            </a:r>
          </a:p>
          <a:p>
            <a:pPr rtl="0"/>
            <a:r>
              <a:rPr lang="en-US" sz="1200" dirty="0" smtClean="0"/>
              <a:t>came with officers of the Intelligence Service. They </a:t>
            </a:r>
          </a:p>
          <a:p>
            <a:pPr rtl="0"/>
            <a:r>
              <a:rPr lang="en-US" sz="1200" dirty="0" smtClean="0"/>
              <a:t>toured the village. They were astounded at the </a:t>
            </a:r>
          </a:p>
          <a:p>
            <a:pPr rtl="0"/>
            <a:r>
              <a:rPr lang="en-US" sz="1200" dirty="0" smtClean="0"/>
              <a:t>spotlessly clean homes and streets and the gentility </a:t>
            </a:r>
          </a:p>
          <a:p>
            <a:pPr rtl="0"/>
            <a:r>
              <a:rPr lang="en-US" sz="1200" dirty="0" smtClean="0"/>
              <a:t>of the inhabitants. The other Okinawan villages they </a:t>
            </a:r>
          </a:p>
          <a:p>
            <a:pPr rtl="0"/>
            <a:r>
              <a:rPr lang="en-US" sz="1200" dirty="0" smtClean="0"/>
              <a:t>had seen were filthy, and the people were ignorant </a:t>
            </a:r>
          </a:p>
          <a:p>
            <a:pPr rtl="0"/>
            <a:r>
              <a:rPr lang="en-US" sz="1200" dirty="0" smtClean="0"/>
              <a:t>and poverty-stricken.</a:t>
            </a:r>
          </a:p>
          <a:p>
            <a:pPr rtl="0"/>
            <a:endParaRPr lang="en-US" sz="1200" dirty="0" smtClean="0"/>
          </a:p>
          <a:p>
            <a:pPr rtl="0"/>
            <a:r>
              <a:rPr lang="en-US" sz="1200" dirty="0" smtClean="0"/>
              <a:t>“Later I strolled through </a:t>
            </a:r>
            <a:r>
              <a:rPr lang="en-US" sz="1200" dirty="0" err="1" smtClean="0"/>
              <a:t>Shimmabuke</a:t>
            </a:r>
            <a:r>
              <a:rPr lang="en-US" sz="1200" dirty="0" smtClean="0"/>
              <a:t> with a tough </a:t>
            </a:r>
          </a:p>
          <a:p>
            <a:pPr rtl="0"/>
            <a:r>
              <a:rPr lang="en-US" sz="1200" dirty="0" smtClean="0"/>
              <a:t>army sergeant. He said, “I can’t figure it out—this </a:t>
            </a:r>
          </a:p>
          <a:p>
            <a:pPr rtl="0"/>
            <a:r>
              <a:rPr lang="en-US" sz="1200" dirty="0" smtClean="0"/>
              <a:t>kind of people coming from a Bible and a couple of </a:t>
            </a:r>
          </a:p>
          <a:p>
            <a:pPr rtl="0"/>
            <a:r>
              <a:rPr lang="en-US" sz="1200" dirty="0" smtClean="0"/>
              <a:t>old guys who wanted to be like Jesus Christ. </a:t>
            </a:r>
          </a:p>
          <a:p>
            <a:pPr rtl="0"/>
            <a:endParaRPr lang="en-US" sz="1200" dirty="0" smtClean="0"/>
          </a:p>
          <a:p>
            <a:pPr rtl="0"/>
            <a:r>
              <a:rPr lang="en-US" sz="1200" dirty="0" smtClean="0"/>
              <a:t>Maybe we have been using the wrong kind of </a:t>
            </a:r>
          </a:p>
          <a:p>
            <a:pPr rtl="0"/>
            <a:r>
              <a:rPr lang="en-US" sz="1200" dirty="0" smtClean="0"/>
              <a:t>weapons to make the world over!” ”</a:t>
            </a:r>
          </a:p>
          <a:p>
            <a:endParaRPr lang="en-US" dirty="0" smtClean="0"/>
          </a:p>
          <a:p>
            <a:r>
              <a:rPr lang="en-US" dirty="0" smtClean="0"/>
              <a:t>[7700, #857].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38399927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nepios</a:t>
            </a:r>
            <a:r>
              <a:rPr lang="en-US" dirty="0" smtClean="0"/>
              <a:t>” refers to an infant or very young child;</a:t>
            </a:r>
            <a:r>
              <a:rPr lang="en-US" baseline="0" dirty="0" smtClean="0"/>
              <a:t> that is, to one who is immature.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this context, it means one who is not very far advanced in their Christian life.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41864837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72437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dirty="0" smtClean="0"/>
              <a:t>John Wesley was about 21 years of age </a:t>
            </a:r>
          </a:p>
          <a:p>
            <a:pPr rtl="0"/>
            <a:r>
              <a:rPr lang="en-US" sz="1200" b="0" dirty="0" smtClean="0"/>
              <a:t>when he went to Oxford University. He came from a </a:t>
            </a:r>
          </a:p>
          <a:p>
            <a:pPr rtl="0"/>
            <a:r>
              <a:rPr lang="en-US" sz="1200" b="0" dirty="0" smtClean="0"/>
              <a:t>Christian home, and he was gifted with a keen mind </a:t>
            </a:r>
          </a:p>
          <a:p>
            <a:pPr rtl="0"/>
            <a:r>
              <a:rPr lang="en-US" sz="1200" b="0" dirty="0" smtClean="0"/>
              <a:t>and good looks. Yet in those days he was a bit </a:t>
            </a:r>
          </a:p>
          <a:p>
            <a:pPr rtl="0"/>
            <a:r>
              <a:rPr lang="en-US" sz="1200" b="0" dirty="0" smtClean="0"/>
              <a:t>snobbish and sarcastic. </a:t>
            </a:r>
          </a:p>
          <a:p>
            <a:pPr rtl="0"/>
            <a:endParaRPr lang="en-US" sz="1200" b="0" dirty="0" smtClean="0"/>
          </a:p>
          <a:p>
            <a:pPr rtl="0"/>
            <a:r>
              <a:rPr lang="en-US" sz="1200" b="0" dirty="0" smtClean="0"/>
              <a:t>One night, however, something happened that set </a:t>
            </a:r>
          </a:p>
          <a:p>
            <a:pPr rtl="0"/>
            <a:r>
              <a:rPr lang="en-US" sz="1200" b="0" dirty="0" smtClean="0"/>
              <a:t>in motion a change in Wesley’s heart. While </a:t>
            </a:r>
          </a:p>
          <a:p>
            <a:pPr rtl="0"/>
            <a:r>
              <a:rPr lang="en-US" sz="1200" b="0" dirty="0" smtClean="0"/>
              <a:t>speaking with a porter, he discovered that the poor </a:t>
            </a:r>
          </a:p>
          <a:p>
            <a:pPr rtl="0"/>
            <a:r>
              <a:rPr lang="en-US" sz="1200" b="0" dirty="0" smtClean="0"/>
              <a:t>fellow had only one coat and lived in such </a:t>
            </a:r>
          </a:p>
          <a:p>
            <a:pPr rtl="0"/>
            <a:r>
              <a:rPr lang="en-US" sz="1200" b="0" dirty="0" smtClean="0"/>
              <a:t>impoverished conditions that he didn’t even have </a:t>
            </a:r>
          </a:p>
          <a:p>
            <a:pPr rtl="0"/>
            <a:r>
              <a:rPr lang="en-US" sz="1200" b="0" dirty="0" smtClean="0"/>
              <a:t>a bed. </a:t>
            </a:r>
          </a:p>
          <a:p>
            <a:pPr rtl="0"/>
            <a:endParaRPr lang="en-US" sz="1200" b="0" dirty="0" smtClean="0"/>
          </a:p>
          <a:p>
            <a:pPr rtl="0"/>
            <a:r>
              <a:rPr lang="en-US" sz="1200" b="0" dirty="0" smtClean="0"/>
              <a:t>Yet he was an unusually happy person , filled with </a:t>
            </a:r>
          </a:p>
          <a:p>
            <a:pPr rtl="0"/>
            <a:r>
              <a:rPr lang="en-US" sz="1200" b="0" dirty="0" smtClean="0"/>
              <a:t>gratitude to God. Wesley, being immature, </a:t>
            </a:r>
          </a:p>
          <a:p>
            <a:pPr rtl="0"/>
            <a:r>
              <a:rPr lang="en-US" sz="1200" b="0" dirty="0" smtClean="0"/>
              <a:t>thoughtlessly joked about the man’s misfortunes. </a:t>
            </a:r>
          </a:p>
          <a:p>
            <a:pPr rtl="0"/>
            <a:r>
              <a:rPr lang="en-US" sz="1200" b="0" dirty="0" smtClean="0"/>
              <a:t>“And what else do you thank God for?” he said </a:t>
            </a:r>
          </a:p>
          <a:p>
            <a:pPr rtl="0"/>
            <a:r>
              <a:rPr lang="en-US" sz="1200" b="0" dirty="0" smtClean="0"/>
              <a:t>with a touch of sarcasm. </a:t>
            </a:r>
          </a:p>
          <a:p>
            <a:pPr rtl="0"/>
            <a:endParaRPr lang="en-US" sz="1200" b="0" dirty="0" smtClean="0"/>
          </a:p>
          <a:p>
            <a:pPr rtl="0"/>
            <a:r>
              <a:rPr lang="en-US" sz="1200" b="0" dirty="0" smtClean="0"/>
              <a:t>The porter smiled, and in the spirit of meekness </a:t>
            </a:r>
          </a:p>
          <a:p>
            <a:pPr rtl="0"/>
            <a:r>
              <a:rPr lang="en-US" sz="1200" b="0" dirty="0" smtClean="0"/>
              <a:t>replied with joy, “I thank Him that He has given me </a:t>
            </a:r>
          </a:p>
          <a:p>
            <a:pPr rtl="0"/>
            <a:r>
              <a:rPr lang="en-US" sz="1200" b="0" dirty="0" smtClean="0"/>
              <a:t>my life and being, a heart to love Him, and above </a:t>
            </a:r>
          </a:p>
          <a:p>
            <a:pPr rtl="0"/>
            <a:r>
              <a:rPr lang="en-US" sz="1200" b="0" dirty="0" smtClean="0"/>
              <a:t>all a constant desire to serve Him!” </a:t>
            </a:r>
          </a:p>
          <a:p>
            <a:pPr rtl="0"/>
            <a:endParaRPr lang="en-US" sz="1200" b="0" dirty="0" smtClean="0"/>
          </a:p>
          <a:p>
            <a:pPr rtl="0"/>
            <a:r>
              <a:rPr lang="en-US" sz="1200" dirty="0" smtClean="0"/>
              <a:t>Deeply moved, Wesley recognized that this man </a:t>
            </a:r>
          </a:p>
          <a:p>
            <a:pPr rtl="0"/>
            <a:r>
              <a:rPr lang="en-US" sz="1200" dirty="0" smtClean="0"/>
              <a:t>knew the meaning of true thankfulness. Many years </a:t>
            </a:r>
          </a:p>
          <a:p>
            <a:pPr rtl="0"/>
            <a:r>
              <a:rPr lang="en-US" sz="1200" dirty="0" smtClean="0"/>
              <a:t>later, in 1791, John Wesley lay on his deathbed at </a:t>
            </a:r>
          </a:p>
          <a:p>
            <a:pPr rtl="0"/>
            <a:r>
              <a:rPr lang="en-US" sz="1200" dirty="0" smtClean="0"/>
              <a:t>the age of 88. Those who gathered around him </a:t>
            </a:r>
          </a:p>
          <a:p>
            <a:pPr rtl="0"/>
            <a:r>
              <a:rPr lang="en-US" sz="1200" dirty="0" smtClean="0"/>
              <a:t>realized how well he had learned the lesson of </a:t>
            </a:r>
          </a:p>
          <a:p>
            <a:pPr rtl="0"/>
            <a:r>
              <a:rPr lang="en-US" sz="1200" dirty="0" smtClean="0"/>
              <a:t>praising God in every circumstance. Despite Wesley’s </a:t>
            </a:r>
          </a:p>
          <a:p>
            <a:pPr rtl="0"/>
            <a:r>
              <a:rPr lang="en-US" sz="1200" dirty="0" smtClean="0"/>
              <a:t>extreme weakness, he began singing the hymn, </a:t>
            </a:r>
          </a:p>
          <a:p>
            <a:pPr rtl="0"/>
            <a:r>
              <a:rPr lang="en-US" sz="1200" dirty="0" smtClean="0"/>
              <a:t>“I’ll Praise My Maker While I’ve Breath.” </a:t>
            </a:r>
          </a:p>
          <a:p>
            <a:pPr rtl="0"/>
            <a:endParaRPr lang="en-US" sz="1200" dirty="0" smtClean="0"/>
          </a:p>
          <a:p>
            <a:pPr rtl="0"/>
            <a:r>
              <a:rPr lang="en-US" sz="1200" dirty="0" smtClean="0"/>
              <a:t>[Our Daily Bread, December 12 - </a:t>
            </a:r>
            <a:r>
              <a:rPr lang="en-US" dirty="0" err="1" smtClean="0"/>
              <a:t>Galaxie</a:t>
            </a:r>
            <a:r>
              <a:rPr lang="en-US" dirty="0" smtClean="0"/>
              <a:t> Software. </a:t>
            </a:r>
          </a:p>
          <a:p>
            <a:pPr rtl="0"/>
            <a:r>
              <a:rPr lang="en-US" dirty="0" smtClean="0"/>
              <a:t>(2002). 10,000 Sermon Illustrations. Biblical </a:t>
            </a:r>
          </a:p>
          <a:p>
            <a:pPr rtl="0"/>
            <a:r>
              <a:rPr lang="en-US" dirty="0" smtClean="0"/>
              <a:t>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3993487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Expositor’s Bible Commentary, Richard </a:t>
            </a:r>
          </a:p>
          <a:p>
            <a:r>
              <a:rPr lang="en-US" dirty="0" err="1" smtClean="0"/>
              <a:t>Longenecker</a:t>
            </a:r>
            <a:r>
              <a:rPr lang="en-US" dirty="0" smtClean="0"/>
              <a:t> comments on Acts 21:25, that</a:t>
            </a:r>
            <a:r>
              <a:rPr lang="en-US" baseline="0" dirty="0" smtClean="0"/>
              <a:t> the four </a:t>
            </a:r>
          </a:p>
          <a:p>
            <a:r>
              <a:rPr lang="en-US" baseline="0" dirty="0" smtClean="0"/>
              <a:t>injunctions were given “for the sake of harmony </a:t>
            </a:r>
          </a:p>
          <a:p>
            <a:r>
              <a:rPr lang="en-US" baseline="0" dirty="0" smtClean="0"/>
              <a:t>within the church and in order not to impede the </a:t>
            </a:r>
          </a:p>
          <a:p>
            <a:r>
              <a:rPr lang="en-US" baseline="0" dirty="0" smtClean="0"/>
              <a:t>progress of the Jewish Christian mission”.</a:t>
            </a:r>
          </a:p>
          <a:p>
            <a:endParaRPr lang="en-US" baseline="0"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321416433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morphosis</a:t>
            </a:r>
            <a:r>
              <a:rPr lang="en-US" dirty="0" smtClean="0"/>
              <a:t>” indicates </a:t>
            </a:r>
            <a:r>
              <a:rPr lang="en-US" sz="1200" b="0" i="0" dirty="0" smtClean="0"/>
              <a:t>the state of being </a:t>
            </a:r>
          </a:p>
          <a:p>
            <a:r>
              <a:rPr lang="en-US" sz="1200" b="0" i="0" dirty="0" smtClean="0"/>
              <a:t>formally structured;</a:t>
            </a:r>
            <a:r>
              <a:rPr lang="en-US" sz="1200" b="0" i="0" baseline="0" dirty="0" smtClean="0"/>
              <a:t> that is, “an </a:t>
            </a:r>
            <a:r>
              <a:rPr lang="en-US" sz="1200" b="0" i="0" dirty="0" smtClean="0"/>
              <a:t>embodiment”, “a </a:t>
            </a:r>
          </a:p>
          <a:p>
            <a:r>
              <a:rPr lang="en-US" sz="1200" b="0" i="0" dirty="0" smtClean="0"/>
              <a:t>formulation”, or “a form”.</a:t>
            </a:r>
          </a:p>
          <a:p>
            <a:endParaRPr lang="en-US" sz="1200" b="0" i="0" dirty="0" smtClean="0"/>
          </a:p>
          <a:p>
            <a:r>
              <a:rPr lang="en-US" sz="1200" b="0" i="0" dirty="0" smtClean="0"/>
              <a:t>We</a:t>
            </a:r>
            <a:r>
              <a:rPr lang="en-US" sz="1200" b="0" i="0" baseline="0" dirty="0" smtClean="0"/>
              <a:t> get the English word “morphology” from </a:t>
            </a:r>
          </a:p>
          <a:p>
            <a:r>
              <a:rPr lang="en-US" sz="1200" b="0" i="0" baseline="0" dirty="0" smtClean="0"/>
              <a:t>“</a:t>
            </a:r>
            <a:r>
              <a:rPr lang="en-US" sz="1200" b="0" i="0" baseline="0" dirty="0" err="1" smtClean="0"/>
              <a:t>morphosis</a:t>
            </a:r>
            <a:r>
              <a:rPr lang="en-US" sz="1200" b="0" i="0" baseline="0" dirty="0" smtClean="0"/>
              <a:t>”. Also compare the English word </a:t>
            </a:r>
          </a:p>
          <a:p>
            <a:r>
              <a:rPr lang="en-US" sz="1200" b="0" i="0" baseline="0" dirty="0" smtClean="0"/>
              <a:t>“metamorphosis”; when a caterpillar changes into </a:t>
            </a:r>
          </a:p>
          <a:p>
            <a:r>
              <a:rPr lang="en-US" sz="1200" b="0" i="0" baseline="0" dirty="0" smtClean="0"/>
              <a:t>a butterfly.</a:t>
            </a:r>
            <a:endParaRPr lang="en-US" sz="1200" b="0" i="0" dirty="0" smtClean="0"/>
          </a:p>
          <a:p>
            <a:endParaRPr lang="en-US" sz="1200" b="0" i="0" dirty="0" smtClean="0"/>
          </a:p>
          <a:p>
            <a:r>
              <a:rPr lang="en-US" sz="1200" b="0" i="0" dirty="0" smtClean="0"/>
              <a:t>The only other place </a:t>
            </a:r>
            <a:r>
              <a:rPr lang="en-US" sz="1200" b="0" i="0" baseline="0" dirty="0" smtClean="0"/>
              <a:t>“</a:t>
            </a:r>
            <a:r>
              <a:rPr lang="en-US" sz="1200" b="0" i="0" baseline="0" dirty="0" err="1" smtClean="0"/>
              <a:t>morphosis</a:t>
            </a:r>
            <a:r>
              <a:rPr lang="en-US" sz="1200" b="0" i="0" baseline="0" dirty="0" smtClean="0"/>
              <a:t>”</a:t>
            </a:r>
            <a:r>
              <a:rPr lang="en-US" sz="1200" b="0" i="0" dirty="0" smtClean="0"/>
              <a:t> is used in the </a:t>
            </a:r>
          </a:p>
          <a:p>
            <a:r>
              <a:rPr lang="en-US" sz="1200" b="0" i="0" dirty="0" smtClean="0"/>
              <a:t>New Testament is 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5527087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kern="1200" dirty="0" smtClean="0">
                <a:solidFill>
                  <a:schemeClr val="tx1"/>
                </a:solidFill>
                <a:latin typeface="+mn-lt"/>
                <a:ea typeface="+mn-ea"/>
                <a:cs typeface="+mn-cs"/>
              </a:rPr>
              <a:t>Just after World War II, Elton </a:t>
            </a:r>
            <a:r>
              <a:rPr lang="en-US" sz="1200" b="0" kern="1200" dirty="0" err="1" smtClean="0">
                <a:solidFill>
                  <a:schemeClr val="tx1"/>
                </a:solidFill>
                <a:latin typeface="+mn-lt"/>
                <a:ea typeface="+mn-ea"/>
                <a:cs typeface="+mn-cs"/>
              </a:rPr>
              <a:t>Trueblood</a:t>
            </a:r>
            <a:r>
              <a:rPr lang="en-US" sz="1200" b="0" kern="1200" dirty="0" smtClean="0">
                <a:solidFill>
                  <a:schemeClr val="tx1"/>
                </a:solidFill>
                <a:latin typeface="+mn-lt"/>
                <a:ea typeface="+mn-ea"/>
                <a:cs typeface="+mn-cs"/>
              </a:rPr>
              <a:t> </a:t>
            </a:r>
          </a:p>
          <a:p>
            <a:pPr rtl="0"/>
            <a:r>
              <a:rPr lang="en-US" sz="1200" b="0" kern="1200" dirty="0" smtClean="0">
                <a:solidFill>
                  <a:schemeClr val="tx1"/>
                </a:solidFill>
                <a:latin typeface="+mn-lt"/>
                <a:ea typeface="+mn-ea"/>
                <a:cs typeface="+mn-cs"/>
              </a:rPr>
              <a:t>wrote a book called </a:t>
            </a:r>
            <a:r>
              <a:rPr lang="en-US" sz="1200" b="0" i="1" kern="1200" dirty="0" smtClean="0">
                <a:solidFill>
                  <a:schemeClr val="tx1"/>
                </a:solidFill>
                <a:latin typeface="+mn-lt"/>
                <a:ea typeface="+mn-ea"/>
                <a:cs typeface="+mn-cs"/>
              </a:rPr>
              <a:t>Foundations For Reconstruction, </a:t>
            </a:r>
          </a:p>
          <a:p>
            <a:pPr rtl="0"/>
            <a:r>
              <a:rPr lang="en-US" sz="1200" b="0" i="0" kern="1200" dirty="0" smtClean="0">
                <a:solidFill>
                  <a:schemeClr val="tx1"/>
                </a:solidFill>
                <a:latin typeface="+mn-lt"/>
                <a:ea typeface="+mn-ea"/>
                <a:cs typeface="+mn-cs"/>
              </a:rPr>
              <a:t>telling the nation that the recovery and restoration </a:t>
            </a:r>
          </a:p>
          <a:p>
            <a:pPr rtl="0"/>
            <a:r>
              <a:rPr lang="en-US" sz="1200" b="0" i="0" kern="1200" dirty="0" smtClean="0">
                <a:solidFill>
                  <a:schemeClr val="tx1"/>
                </a:solidFill>
                <a:latin typeface="+mn-lt"/>
                <a:ea typeface="+mn-ea"/>
                <a:cs typeface="+mn-cs"/>
              </a:rPr>
              <a:t>of world order depended on the solid moral </a:t>
            </a:r>
          </a:p>
          <a:p>
            <a:pPr rtl="0"/>
            <a:r>
              <a:rPr lang="en-US" sz="1200" b="0" i="0" kern="1200" dirty="0" smtClean="0">
                <a:solidFill>
                  <a:schemeClr val="tx1"/>
                </a:solidFill>
                <a:latin typeface="+mn-lt"/>
                <a:ea typeface="+mn-ea"/>
                <a:cs typeface="+mn-cs"/>
              </a:rPr>
              <a:t>foundations embodied in the Ten Commandments.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He warned:</a:t>
            </a:r>
          </a:p>
          <a:p>
            <a:pPr rtl="0"/>
            <a:endParaRPr lang="en-US" sz="1200" b="0" i="0" kern="1200" dirty="0" smtClean="0">
              <a:solidFill>
                <a:schemeClr val="tx1"/>
              </a:solidFill>
              <a:latin typeface="+mn-lt"/>
              <a:ea typeface="+mn-ea"/>
              <a:cs typeface="+mn-cs"/>
            </a:endParaRPr>
          </a:p>
          <a:p>
            <a:pPr rtl="0"/>
            <a:r>
              <a:rPr lang="en-US" sz="1200" i="0" dirty="0" smtClean="0"/>
              <a:t>We prize our democracy but, for the most part, we </a:t>
            </a:r>
          </a:p>
          <a:p>
            <a:pPr rtl="0"/>
            <a:r>
              <a:rPr lang="en-US" sz="1200" i="0" dirty="0" smtClean="0"/>
              <a:t>pay no attention to the deeper convictions without</a:t>
            </a:r>
          </a:p>
          <a:p>
            <a:pPr rtl="0"/>
            <a:r>
              <a:rPr lang="en-US" sz="1200" i="0" dirty="0" smtClean="0"/>
              <a:t> which our vaunted democracy is practically </a:t>
            </a:r>
          </a:p>
          <a:p>
            <a:pPr rtl="0"/>
            <a:r>
              <a:rPr lang="en-US" sz="1200" i="0" dirty="0" smtClean="0"/>
              <a:t>meaningless and without which it could not have </a:t>
            </a:r>
          </a:p>
          <a:p>
            <a:pPr rtl="0"/>
            <a:r>
              <a:rPr lang="en-US" sz="1200" i="0" dirty="0" smtClean="0"/>
              <a:t>been produced in the first place. The mandatory </a:t>
            </a:r>
          </a:p>
          <a:p>
            <a:pPr rtl="0"/>
            <a:r>
              <a:rPr lang="en-US" sz="1200" i="0" dirty="0" smtClean="0"/>
              <a:t>need of our time is the discovery or recovery of an </a:t>
            </a:r>
          </a:p>
          <a:p>
            <a:pPr rtl="0"/>
            <a:r>
              <a:rPr lang="en-US" sz="1200" i="0" dirty="0" smtClean="0"/>
              <a:t>ethical creed that can give Western man … steady </a:t>
            </a:r>
          </a:p>
          <a:p>
            <a:pPr rtl="0"/>
            <a:r>
              <a:rPr lang="en-US" sz="1200" i="0" dirty="0" smtClean="0"/>
              <a:t>moral guidance. </a:t>
            </a:r>
          </a:p>
          <a:p>
            <a:pPr rtl="0"/>
            <a:endParaRPr lang="en-US" sz="1200" i="0" dirty="0" smtClean="0"/>
          </a:p>
          <a:p>
            <a:pPr rtl="0"/>
            <a:r>
              <a:rPr lang="en-US" sz="1200" i="0" dirty="0" smtClean="0"/>
              <a:t>Fortunately, we do not need to hunt for such an </a:t>
            </a:r>
          </a:p>
          <a:p>
            <a:pPr rtl="0"/>
            <a:r>
              <a:rPr lang="en-US" sz="1200" i="0" dirty="0" smtClean="0"/>
              <a:t>ethical creed. We already have it. The Ten </a:t>
            </a:r>
          </a:p>
          <a:p>
            <a:pPr rtl="0"/>
            <a:r>
              <a:rPr lang="en-US" sz="1200" i="0" dirty="0" smtClean="0"/>
              <a:t>Commandments constitute the most memorable </a:t>
            </a:r>
          </a:p>
          <a:p>
            <a:pPr rtl="0"/>
            <a:r>
              <a:rPr lang="en-US" sz="1200" i="0" dirty="0" smtClean="0"/>
              <a:t>and succinct extant formulation of the ethical creed </a:t>
            </a:r>
          </a:p>
          <a:p>
            <a:pPr rtl="0"/>
            <a:r>
              <a:rPr lang="en-US" sz="1200" i="0" dirty="0" smtClean="0"/>
              <a:t>of the West.</a:t>
            </a:r>
          </a:p>
          <a:p>
            <a:pPr rtl="0"/>
            <a:endParaRPr lang="en-US" sz="1200" i="0" dirty="0" smtClean="0"/>
          </a:p>
          <a:p>
            <a:pPr rtl="0"/>
            <a:r>
              <a:rPr lang="en-US" sz="1200" i="0" dirty="0" smtClean="0"/>
              <a:t>Unfortunately, the post-war generation responded </a:t>
            </a:r>
          </a:p>
          <a:p>
            <a:pPr rtl="0"/>
            <a:r>
              <a:rPr lang="en-US" sz="1200" i="0" dirty="0" smtClean="0"/>
              <a:t>to the Ten Commandments by seeking to have </a:t>
            </a:r>
          </a:p>
          <a:p>
            <a:pPr rtl="0"/>
            <a:r>
              <a:rPr lang="en-US" sz="1200" i="0" dirty="0" smtClean="0"/>
              <a:t>them banned from America’s classrooms and </a:t>
            </a:r>
          </a:p>
          <a:p>
            <a:pPr rtl="0"/>
            <a:r>
              <a:rPr lang="en-US" sz="1200" i="0" dirty="0" smtClean="0"/>
              <a:t>courthouses.</a:t>
            </a:r>
            <a:r>
              <a:rPr lang="en-US" i="0" dirty="0" smtClean="0"/>
              <a:t> </a:t>
            </a:r>
          </a:p>
          <a:p>
            <a:pPr rtl="0"/>
            <a:endParaRPr lang="en-US" dirty="0" smtClean="0"/>
          </a:p>
          <a:p>
            <a:pPr rtl="0"/>
            <a:r>
              <a:rPr lang="en-US" dirty="0" smtClean="0"/>
              <a:t>[Morgan, R. J. (2000). Nelsons complete book of </a:t>
            </a:r>
          </a:p>
          <a:p>
            <a:pPr rtl="0"/>
            <a:r>
              <a:rPr lang="en-US" dirty="0" smtClean="0"/>
              <a:t>stories, illustrations, and quotes (electronic ed., </a:t>
            </a:r>
          </a:p>
          <a:p>
            <a:pPr rtl="0"/>
            <a:r>
              <a:rPr lang="en-US" dirty="0" smtClean="0"/>
              <a:t>p. 730). Nashville: Thomas Nelson 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34072892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2:20.</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321364844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four rhetorical</a:t>
            </a:r>
            <a:r>
              <a:rPr lang="en-US" baseline="0" dirty="0" smtClean="0"/>
              <a:t> questions in verses 21 and 22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expose the Jews, who have made the lofty but l</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egitimate</a:t>
            </a:r>
            <a:r>
              <a:rPr lang="en-US" baseline="0" dirty="0" smtClean="0"/>
              <a:t> claims of verses 17 to 20, as inconsistent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hypocrites.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Moo says, “All the privileges, distinctions, and gifts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that the Jew may claim are meaningless if they are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 responded to with a sincere and consistent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obedience. And it is just this obedience that is lacking.”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charge that the Jews, who teach others, do not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teach themselves, is broken down into three specific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examples: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1. Stealing,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 Adultery, and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3. Robbing temples.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269922431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Greek “</a:t>
            </a:r>
            <a:r>
              <a:rPr lang="en-US" dirty="0" err="1" smtClean="0"/>
              <a:t>klepto</a:t>
            </a:r>
            <a:r>
              <a:rPr lang="en-US" dirty="0" smtClean="0"/>
              <a:t>” literally means “to steal”.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get the English word</a:t>
            </a:r>
            <a:r>
              <a:rPr lang="en-US" baseline="0" dirty="0" smtClean="0"/>
              <a:t> “kleptomaniac”; that 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one who steals pathologically, from the Greek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baseline="0" dirty="0" err="1" smtClean="0"/>
              <a:t>klepto</a:t>
            </a:r>
            <a:r>
              <a:rPr lang="en-US" baseline="0" dirty="0" smtClean="0"/>
              <a: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269922431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103328948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In a certain bank there was a trust </a:t>
            </a:r>
          </a:p>
          <a:p>
            <a:pPr rtl="0"/>
            <a:r>
              <a:rPr lang="en-US" sz="1200" dirty="0" smtClean="0"/>
              <a:t>department in which four young men and one older </a:t>
            </a:r>
          </a:p>
          <a:p>
            <a:pPr rtl="0"/>
            <a:r>
              <a:rPr lang="en-US" sz="1200" dirty="0" smtClean="0"/>
              <a:t>man were employed. It was decided by the </a:t>
            </a:r>
          </a:p>
          <a:p>
            <a:pPr rtl="0"/>
            <a:r>
              <a:rPr lang="en-US" sz="1200" dirty="0" smtClean="0"/>
              <a:t>directors that they would promote the older </a:t>
            </a:r>
          </a:p>
          <a:p>
            <a:pPr rtl="0"/>
            <a:r>
              <a:rPr lang="en-US" sz="1200" dirty="0" smtClean="0"/>
              <a:t>employee and also promote one of the younger men </a:t>
            </a:r>
          </a:p>
          <a:p>
            <a:pPr rtl="0"/>
            <a:r>
              <a:rPr lang="en-US" sz="1200" dirty="0" smtClean="0"/>
              <a:t>to have charge of the trust department after the </a:t>
            </a:r>
          </a:p>
          <a:p>
            <a:pPr rtl="0"/>
            <a:r>
              <a:rPr lang="en-US" sz="1200" dirty="0" smtClean="0"/>
              <a:t>older gentleman was removed to his new position. </a:t>
            </a:r>
          </a:p>
          <a:p>
            <a:pPr rtl="0"/>
            <a:endParaRPr lang="en-US" sz="1200" dirty="0" smtClean="0"/>
          </a:p>
          <a:p>
            <a:pPr rtl="0"/>
            <a:r>
              <a:rPr lang="en-US" sz="1200" dirty="0" smtClean="0"/>
              <a:t>After considering the merits of each of the men, one </a:t>
            </a:r>
          </a:p>
          <a:p>
            <a:pPr rtl="0"/>
            <a:r>
              <a:rPr lang="en-US" sz="1200" dirty="0" smtClean="0"/>
              <a:t>of the four younger men was selected for the new </a:t>
            </a:r>
          </a:p>
          <a:p>
            <a:pPr rtl="0"/>
            <a:r>
              <a:rPr lang="en-US" sz="1200" dirty="0" smtClean="0"/>
              <a:t>position and to receive a substantial increase in </a:t>
            </a:r>
          </a:p>
          <a:p>
            <a:pPr rtl="0"/>
            <a:r>
              <a:rPr lang="en-US" sz="1200" dirty="0" smtClean="0"/>
              <a:t>salary. It was decided to notify him of the </a:t>
            </a:r>
          </a:p>
          <a:p>
            <a:pPr rtl="0"/>
            <a:r>
              <a:rPr lang="en-US" sz="1200" dirty="0" smtClean="0"/>
              <a:t>promotion that afternoon at four o’clock.</a:t>
            </a:r>
          </a:p>
          <a:p>
            <a:pPr rtl="0"/>
            <a:endParaRPr lang="en-US" sz="1200" dirty="0" smtClean="0"/>
          </a:p>
          <a:p>
            <a:pPr rtl="0"/>
            <a:r>
              <a:rPr lang="en-US" sz="1200" dirty="0" smtClean="0"/>
              <a:t>At the noon hour the young man went to a </a:t>
            </a:r>
          </a:p>
          <a:p>
            <a:pPr rtl="0"/>
            <a:r>
              <a:rPr lang="en-US" sz="1200" dirty="0" smtClean="0"/>
              <a:t>cafeteria for lunch. One of the directors was behind </a:t>
            </a:r>
          </a:p>
          <a:p>
            <a:pPr rtl="0"/>
            <a:r>
              <a:rPr lang="en-US" sz="1200" dirty="0" smtClean="0"/>
              <a:t>him in the line with several other customers in </a:t>
            </a:r>
          </a:p>
          <a:p>
            <a:pPr rtl="0"/>
            <a:r>
              <a:rPr lang="en-US" sz="1200" dirty="0" smtClean="0"/>
              <a:t>between. The director saw the young man select </a:t>
            </a:r>
          </a:p>
          <a:p>
            <a:pPr rtl="0"/>
            <a:r>
              <a:rPr lang="en-US" sz="1200" dirty="0" smtClean="0"/>
              <a:t>his food including a small piece of butter. The butter, </a:t>
            </a:r>
          </a:p>
          <a:p>
            <a:pPr rtl="0"/>
            <a:r>
              <a:rPr lang="en-US" sz="1200" dirty="0" smtClean="0"/>
              <a:t>he flipped on his plate, and threw some food on top </a:t>
            </a:r>
          </a:p>
          <a:p>
            <a:pPr rtl="0"/>
            <a:r>
              <a:rPr lang="en-US" sz="1200" dirty="0" smtClean="0"/>
              <a:t>of it to hide it from the cashier. In this way he lied </a:t>
            </a:r>
          </a:p>
          <a:p>
            <a:pPr rtl="0"/>
            <a:r>
              <a:rPr lang="en-US" sz="1200" dirty="0" smtClean="0"/>
              <a:t>to the cashier about what was on his plate.</a:t>
            </a:r>
          </a:p>
          <a:p>
            <a:pPr rtl="0"/>
            <a:endParaRPr lang="en-US" sz="1200" dirty="0" smtClean="0"/>
          </a:p>
          <a:p>
            <a:pPr rtl="0"/>
            <a:r>
              <a:rPr lang="en-US" sz="1200" dirty="0" smtClean="0"/>
              <a:t>That afternoon the directors met to notify the </a:t>
            </a:r>
          </a:p>
          <a:p>
            <a:pPr rtl="0"/>
            <a:r>
              <a:rPr lang="en-US" sz="1200" dirty="0" smtClean="0"/>
              <a:t>young man that they had intended giving him the </a:t>
            </a:r>
          </a:p>
          <a:p>
            <a:pPr rtl="0"/>
            <a:r>
              <a:rPr lang="en-US" sz="1200" dirty="0" smtClean="0"/>
              <a:t>promotion, but that because of what had been seen </a:t>
            </a:r>
          </a:p>
          <a:p>
            <a:pPr rtl="0"/>
            <a:r>
              <a:rPr lang="en-US" sz="1200" dirty="0" smtClean="0"/>
              <a:t>in the cafeteria, they must discharge him. They felt </a:t>
            </a:r>
          </a:p>
          <a:p>
            <a:pPr rtl="0"/>
            <a:r>
              <a:rPr lang="en-US" sz="1200" dirty="0" smtClean="0"/>
              <a:t>that they could not have as the head of their trust </a:t>
            </a:r>
          </a:p>
          <a:p>
            <a:pPr rtl="0"/>
            <a:r>
              <a:rPr lang="en-US" sz="1200" dirty="0" smtClean="0"/>
              <a:t>department one who would lie and steal.</a:t>
            </a:r>
          </a:p>
          <a:p>
            <a:endParaRPr lang="en-US" dirty="0" smtClean="0"/>
          </a:p>
          <a:p>
            <a:r>
              <a:rPr lang="en-US" dirty="0" smtClean="0"/>
              <a:t>[7700, #2269].</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154160179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2:21.</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351045701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 we see the last two examples of the Jews’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failure to teach themselves against: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 Adultery, and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3. Robbing temples.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Stealing and adultery are, of course, both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prohibited by</a:t>
            </a:r>
            <a:r>
              <a:rPr lang="en-US" baseline="0" dirty="0" smtClean="0"/>
              <a:t> the Ten Commandments.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the third example, “You who abhor idols, do you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rob temples?” is not as easy to understand.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By the time Paul was writing the book of Romans,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practice of Idolatry, in the technical sense, had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become essentially unknown among the Jews.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exile had burned it out of them.</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are perhaps three ways to interpret this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example: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First, it could be interpreted literally; as a charge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that they actually robbed temples. But there is very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little evidence to suggest that,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Second, Paul might be saying they were robbing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Jerusalem Temple by not paying the temple tax that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was required of every Jew, or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Third, Paul might be referring to sacrilege in general.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both the second and third possibilities suffer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from the weakness that they are not contradictions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 the Jew’s abhorrence of idols.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First interpretation may be the best, even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though the literal instance of robbing temples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appeared to be rare.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Moo says, “Why has Paul chosen examples of such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serious and relatively infrequent activities to accuse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Jews generally of failing to live out the law they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reverence? How could his accusations be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convincing to those Jews, surely in the majority,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who had never stolen, committed adultery, or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robbed a temple? Some interpreters conclude that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Paul must view each of these activities in the light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of the ‘deepening’ of the law taught be Jesus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(Matt. 5:21-48). ‘When theft, adultery,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sacrilege are strictly and radically understood,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is no man who is not guilty of all three.’”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331830033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dirty="0" err="1" smtClean="0"/>
              <a:t>Moicheuo</a:t>
            </a:r>
            <a:r>
              <a:rPr lang="en-US" dirty="0" smtClean="0"/>
              <a:t>” literally means “to commit adultery”.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3318300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347976476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8571103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Then, there’s the one about </a:t>
            </a:r>
            <a:r>
              <a:rPr lang="en-US" sz="1200" b="0" kern="1200" dirty="0" smtClean="0">
                <a:solidFill>
                  <a:schemeClr val="tx1"/>
                </a:solidFill>
                <a:latin typeface="+mn-lt"/>
                <a:ea typeface="+mn-ea"/>
                <a:cs typeface="+mn-cs"/>
              </a:rPr>
              <a:t>the church </a:t>
            </a:r>
          </a:p>
          <a:p>
            <a:pPr rtl="0"/>
            <a:r>
              <a:rPr lang="en-US" sz="1200" b="0" kern="1200" dirty="0" smtClean="0">
                <a:solidFill>
                  <a:schemeClr val="tx1"/>
                </a:solidFill>
                <a:latin typeface="+mn-lt"/>
                <a:ea typeface="+mn-ea"/>
                <a:cs typeface="+mn-cs"/>
              </a:rPr>
              <a:t>minister who told his deacon that someone had </a:t>
            </a:r>
          </a:p>
          <a:p>
            <a:pPr rtl="0"/>
            <a:r>
              <a:rPr lang="en-US" sz="1200" b="0" kern="1200" dirty="0" smtClean="0">
                <a:solidFill>
                  <a:schemeClr val="tx1"/>
                </a:solidFill>
                <a:latin typeface="+mn-lt"/>
                <a:ea typeface="+mn-ea"/>
                <a:cs typeface="+mn-cs"/>
              </a:rPr>
              <a:t>stolen his bicycle and he suspected that the thief </a:t>
            </a:r>
          </a:p>
          <a:p>
            <a:pPr rtl="0"/>
            <a:r>
              <a:rPr lang="en-US" sz="1200" b="0" kern="1200" dirty="0" smtClean="0">
                <a:solidFill>
                  <a:schemeClr val="tx1"/>
                </a:solidFill>
                <a:latin typeface="+mn-lt"/>
                <a:ea typeface="+mn-ea"/>
                <a:cs typeface="+mn-cs"/>
              </a:rPr>
              <a:t>was a member of his congregation.</a:t>
            </a:r>
          </a:p>
          <a:p>
            <a:pPr rtl="0"/>
            <a:endParaRPr lang="en-US" sz="1200" b="0" kern="1200" dirty="0" smtClean="0">
              <a:solidFill>
                <a:schemeClr val="tx1"/>
              </a:solidFill>
              <a:latin typeface="+mn-lt"/>
              <a:ea typeface="+mn-ea"/>
              <a:cs typeface="+mn-cs"/>
            </a:endParaRPr>
          </a:p>
          <a:p>
            <a:pPr rtl="0"/>
            <a:r>
              <a:rPr lang="en-US" sz="1200" dirty="0" smtClean="0"/>
              <a:t>The next Sunday he decided to preach a sermon </a:t>
            </a:r>
          </a:p>
          <a:p>
            <a:pPr rtl="0"/>
            <a:r>
              <a:rPr lang="en-US" sz="1200" dirty="0" smtClean="0"/>
              <a:t>about the Ten Commandments because he felt that</a:t>
            </a:r>
          </a:p>
          <a:p>
            <a:pPr rtl="0"/>
            <a:r>
              <a:rPr lang="en-US" sz="1200" dirty="0" smtClean="0"/>
              <a:t> when he got to the commandment that says, </a:t>
            </a:r>
          </a:p>
          <a:p>
            <a:pPr rtl="0"/>
            <a:r>
              <a:rPr lang="en-US" sz="1200" dirty="0" smtClean="0"/>
              <a:t>“Thou shall not steal,” the thief would be shamed</a:t>
            </a:r>
          </a:p>
          <a:p>
            <a:pPr rtl="0"/>
            <a:r>
              <a:rPr lang="en-US" sz="1200" dirty="0" smtClean="0"/>
              <a:t> into returning the bicycle.”</a:t>
            </a:r>
          </a:p>
          <a:p>
            <a:pPr rtl="0"/>
            <a:endParaRPr lang="en-US" sz="1200" dirty="0" smtClean="0"/>
          </a:p>
          <a:p>
            <a:pPr rtl="0"/>
            <a:r>
              <a:rPr lang="en-US" sz="1200" dirty="0" smtClean="0"/>
              <a:t>But about halfway through his sermon, he abruptly </a:t>
            </a:r>
          </a:p>
          <a:p>
            <a:pPr rtl="0"/>
            <a:r>
              <a:rPr lang="en-US" sz="1200" dirty="0" smtClean="0"/>
              <a:t>switched his sermon to another subject.</a:t>
            </a:r>
          </a:p>
          <a:p>
            <a:pPr rtl="0"/>
            <a:endParaRPr lang="en-US" sz="1200" dirty="0" smtClean="0"/>
          </a:p>
          <a:p>
            <a:pPr rtl="0"/>
            <a:r>
              <a:rPr lang="en-US" sz="1200" dirty="0" smtClean="0"/>
              <a:t>Later his deacon asked him why he had changed </a:t>
            </a:r>
          </a:p>
          <a:p>
            <a:pPr rtl="0"/>
            <a:r>
              <a:rPr lang="en-US" sz="1200" dirty="0" smtClean="0"/>
              <a:t>his sermon. “Well,” the minister said, “when I got </a:t>
            </a:r>
          </a:p>
          <a:p>
            <a:pPr rtl="0"/>
            <a:r>
              <a:rPr lang="en-US" sz="1200" dirty="0" smtClean="0"/>
              <a:t>to the commandment that says, ‘Thou shall not </a:t>
            </a:r>
          </a:p>
          <a:p>
            <a:pPr rtl="0"/>
            <a:r>
              <a:rPr lang="en-US" sz="1200" dirty="0" smtClean="0"/>
              <a:t>commit adultery,’ I remembered where I left my </a:t>
            </a:r>
          </a:p>
          <a:p>
            <a:pPr rtl="0"/>
            <a:r>
              <a:rPr lang="en-US" sz="1200" dirty="0" smtClean="0"/>
              <a:t>bicycle.”</a:t>
            </a:r>
          </a:p>
          <a:p>
            <a:pPr rtl="0"/>
            <a:endParaRPr lang="en-US" sz="1200" dirty="0" smtClean="0"/>
          </a:p>
          <a:p>
            <a:pPr rtl="0"/>
            <a:r>
              <a:rPr lang="en-US" sz="1200" dirty="0" smtClean="0"/>
              <a:t>[</a:t>
            </a:r>
            <a:r>
              <a:rPr lang="en-US" dirty="0" smtClean="0"/>
              <a:t>Morgan, R. J. (2000). Nelsons complete book of </a:t>
            </a:r>
          </a:p>
          <a:p>
            <a:pPr rtl="0"/>
            <a:r>
              <a:rPr lang="en-US" dirty="0" smtClean="0"/>
              <a:t>stories, illustrations, and quotes (electronic ed., </a:t>
            </a:r>
          </a:p>
          <a:p>
            <a:pPr rtl="0"/>
            <a:r>
              <a:rPr lang="en-US" dirty="0" smtClean="0"/>
              <a:t>p. 731). Nashville: Thomas Nelson Publishers].</a:t>
            </a:r>
          </a:p>
          <a:p>
            <a:pPr rtl="0"/>
            <a:endParaRPr lang="en-US" dirty="0" smtClean="0"/>
          </a:p>
          <a:p>
            <a:pPr rtl="0"/>
            <a:r>
              <a:rPr lang="en-US" b="1" dirty="0" err="1" smtClean="0"/>
              <a:t>ILLUS</a:t>
            </a:r>
            <a:r>
              <a:rPr lang="en-US" b="1" dirty="0" smtClean="0"/>
              <a:t>:</a:t>
            </a:r>
            <a:r>
              <a:rPr lang="en-US" dirty="0" smtClean="0"/>
              <a:t> Hypocrisy shows up in all areas of life:</a:t>
            </a:r>
          </a:p>
          <a:p>
            <a:pPr rtl="0"/>
            <a:endParaRPr lang="en-US" dirty="0" smtClean="0"/>
          </a:p>
          <a:p>
            <a:pPr rtl="0"/>
            <a:r>
              <a:rPr lang="en-US" dirty="0" smtClean="0"/>
              <a:t>Simon was an Orthodox Jew. He had a Gentile </a:t>
            </a:r>
          </a:p>
          <a:p>
            <a:pPr rtl="0"/>
            <a:r>
              <a:rPr lang="en-US" dirty="0" smtClean="0"/>
              <a:t>friend, James, who noticed that Simon owned four </a:t>
            </a:r>
          </a:p>
          <a:p>
            <a:pPr rtl="0"/>
            <a:r>
              <a:rPr lang="en-US" dirty="0" smtClean="0"/>
              <a:t>sets of false teeth.</a:t>
            </a:r>
            <a:br>
              <a:rPr lang="en-US" dirty="0" smtClean="0"/>
            </a:br>
            <a:r>
              <a:rPr lang="en-US" dirty="0" smtClean="0"/>
              <a:t/>
            </a:r>
            <a:br>
              <a:rPr lang="en-US" dirty="0" smtClean="0"/>
            </a:br>
            <a:r>
              <a:rPr lang="en-US" dirty="0" smtClean="0"/>
              <a:t>One day James asked his friend why he had so </a:t>
            </a:r>
          </a:p>
          <a:p>
            <a:pPr rtl="0"/>
            <a:r>
              <a:rPr lang="en-US" dirty="0" smtClean="0"/>
              <a:t>many sets of false teeth. Surprised by the question, </a:t>
            </a:r>
          </a:p>
          <a:p>
            <a:pPr rtl="0"/>
            <a:r>
              <a:rPr lang="en-US" dirty="0" smtClean="0"/>
              <a:t>Simon explained, "My friend, as you know, I keep </a:t>
            </a:r>
          </a:p>
          <a:p>
            <a:pPr rtl="0"/>
            <a:r>
              <a:rPr lang="en-US" dirty="0" smtClean="0"/>
              <a:t>kosher. I have one set of teeth I wear when I eat </a:t>
            </a:r>
          </a:p>
          <a:p>
            <a:pPr rtl="0"/>
            <a:r>
              <a:rPr lang="en-US" dirty="0" smtClean="0"/>
              <a:t>milk products; I have another set for meat products; </a:t>
            </a:r>
          </a:p>
          <a:p>
            <a:pPr rtl="0"/>
            <a:r>
              <a:rPr lang="en-US" dirty="0" smtClean="0"/>
              <a:t>and the third set I use for Passover." </a:t>
            </a:r>
          </a:p>
          <a:p>
            <a:pPr rtl="0"/>
            <a:endParaRPr lang="en-US" dirty="0" smtClean="0"/>
          </a:p>
          <a:p>
            <a:pPr rtl="0"/>
            <a:r>
              <a:rPr lang="en-US" dirty="0" smtClean="0"/>
              <a:t>After a moment of silence, James pressed further, </a:t>
            </a:r>
          </a:p>
          <a:p>
            <a:pPr rtl="0"/>
            <a:r>
              <a:rPr lang="en-US" dirty="0" smtClean="0"/>
              <a:t>"Well, then, what about the fourth set?" Simon </a:t>
            </a:r>
          </a:p>
          <a:p>
            <a:pPr rtl="0"/>
            <a:r>
              <a:rPr lang="en-US" dirty="0" smtClean="0"/>
              <a:t>snapped in response, "Is it any of your business if </a:t>
            </a:r>
          </a:p>
          <a:p>
            <a:pPr rtl="0"/>
            <a:r>
              <a:rPr lang="en-US" dirty="0" smtClean="0"/>
              <a:t>I want to eat a ham and cheese sandwich once in </a:t>
            </a:r>
          </a:p>
          <a:p>
            <a:pPr rtl="0"/>
            <a:r>
              <a:rPr lang="en-US" dirty="0" smtClean="0"/>
              <a:t>a while?" </a:t>
            </a:r>
            <a:br>
              <a:rPr lang="en-US" dirty="0" smtClean="0"/>
            </a:br>
            <a:r>
              <a:rPr lang="en-US" dirty="0" smtClean="0"/>
              <a:t/>
            </a:r>
            <a:br>
              <a:rPr lang="en-US" dirty="0" smtClean="0"/>
            </a:br>
            <a:r>
              <a:rPr lang="en-US" dirty="0" smtClean="0"/>
              <a:t>[Source: From the Messianic Devotional, "The Word </a:t>
            </a:r>
          </a:p>
          <a:p>
            <a:pPr rtl="0"/>
            <a:r>
              <a:rPr lang="en-US" dirty="0" smtClean="0"/>
              <a:t>of the Lord“]. </a:t>
            </a:r>
            <a:endParaRPr lang="en-US" dirty="0" smtClean="0"/>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38074340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bdelussomai</a:t>
            </a:r>
            <a:r>
              <a:rPr lang="en-US" dirty="0" smtClean="0"/>
              <a:t>” means </a:t>
            </a:r>
            <a:r>
              <a:rPr lang="en-US" sz="1200" dirty="0" smtClean="0"/>
              <a:t>p. 9, 9) </a:t>
            </a:r>
            <a:r>
              <a:rPr lang="en-US" sz="1200" b="0" i="0" dirty="0" smtClean="0"/>
              <a:t>to </a:t>
            </a:r>
          </a:p>
          <a:p>
            <a:r>
              <a:rPr lang="en-US" sz="1200" b="0" i="0" dirty="0" smtClean="0"/>
              <a:t>detest something because it is utterly offensive or </a:t>
            </a:r>
          </a:p>
          <a:p>
            <a:r>
              <a:rPr lang="en-US" sz="1200" b="0" i="0" dirty="0" smtClean="0"/>
              <a:t>loathsome; that</a:t>
            </a:r>
            <a:r>
              <a:rPr lang="en-US" sz="1200" b="0" i="0" baseline="0" dirty="0" smtClean="0"/>
              <a:t> is “to </a:t>
            </a:r>
            <a:r>
              <a:rPr lang="en-US" sz="1200" b="0" i="0" dirty="0" smtClean="0"/>
              <a:t>abhor”, or</a:t>
            </a:r>
            <a:r>
              <a:rPr lang="en-US" sz="1200" b="0" i="0" baseline="0" dirty="0" smtClean="0"/>
              <a:t> “to </a:t>
            </a:r>
            <a:r>
              <a:rPr lang="en-US" sz="1200" b="0" i="0" dirty="0" smtClean="0"/>
              <a:t>detest”.</a:t>
            </a:r>
          </a:p>
          <a:p>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417073896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only other place </a:t>
            </a:r>
            <a:r>
              <a:rPr lang="en-US" dirty="0" err="1" smtClean="0"/>
              <a:t>bdelussomai</a:t>
            </a:r>
            <a:r>
              <a:rPr lang="en-US" dirty="0" smtClean="0"/>
              <a:t> appears in the </a:t>
            </a:r>
          </a:p>
          <a:p>
            <a:r>
              <a:rPr lang="en-US" dirty="0" smtClean="0"/>
              <a:t>New Testament is at Revelation 21:8.</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a:t>
            </a:r>
            <a:r>
              <a:rPr lang="en-US" dirty="0" smtClean="0"/>
              <a:t>The story is told of an eastern ascetic holy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man who covered himself with ashes as a sign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humility and regularly sat on a prominent street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corner of his city. When tourists asked permission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take his picture, the mystic would rearrange 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ashes to give the best image of destitution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humility.</a:t>
            </a:r>
            <a:br>
              <a:rPr lang="en-US" dirty="0" smtClean="0"/>
            </a:br>
            <a:r>
              <a:rPr lang="en-US" dirty="0" smtClean="0"/>
              <a:t/>
            </a:r>
            <a:br>
              <a:rPr lang="en-US" dirty="0" smtClean="0"/>
            </a:br>
            <a:r>
              <a:rPr lang="en-US" dirty="0" smtClean="0"/>
              <a:t>A great deal of religion amounts to nothing more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than rearranging religious "ashes" to impress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world with one's supposed humility and devotion.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problem, of course, is that the humility is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sham, and the devotion is to self, not to God. Such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religion is nothing more than a game of pretense,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game at which the scribes and Pharisees of Jesus'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day were masters.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Because their religion was mostly an act, and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mockery of God's true revealed way for His people,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Jesus' most blistering denunciations were reserved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them.</a:t>
            </a:r>
            <a:br>
              <a:rPr lang="en-US" dirty="0" smtClean="0"/>
            </a:br>
            <a:r>
              <a:rPr lang="en-US" dirty="0" smtClean="0"/>
              <a:t/>
            </a:r>
            <a:br>
              <a:rPr lang="en-US" dirty="0" smtClean="0"/>
            </a:br>
            <a:r>
              <a:rPr lang="en-US" dirty="0" smtClean="0"/>
              <a:t>[From a sermon by Matthew </a:t>
            </a:r>
            <a:r>
              <a:rPr lang="en-US" dirty="0" err="1" smtClean="0"/>
              <a:t>Kratz</a:t>
            </a:r>
            <a:r>
              <a:rPr lang="en-US" dirty="0" smtClean="0"/>
              <a:t>, Pursuing God in Giving, 1/31/2010].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6972951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Romans 2:22</a:t>
            </a:r>
            <a:r>
              <a:rPr lang="en-US" baseline="0" dirty="0" smtClean="0"/>
              <a:t> is the only place in the New Testament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where the Greek word “</a:t>
            </a:r>
            <a:r>
              <a:rPr lang="en-US" dirty="0" err="1" smtClean="0"/>
              <a:t>Hierosyleo</a:t>
            </a:r>
            <a:r>
              <a:rPr lang="en-US" dirty="0" smtClean="0"/>
              <a:t>” appears.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It means </a:t>
            </a:r>
            <a:r>
              <a:rPr lang="en-US" sz="1200" b="0" i="0" dirty="0" smtClean="0"/>
              <a:t>to take objects from a temple by force or </a:t>
            </a:r>
          </a:p>
          <a:p>
            <a:r>
              <a:rPr lang="en-US" sz="1200" b="0" i="0" dirty="0" smtClean="0"/>
              <a:t>stealth, that is “to rob temples”.</a:t>
            </a:r>
          </a:p>
          <a:p>
            <a:endParaRPr lang="en-US" sz="1200" b="0" i="0" baseline="0" dirty="0" smtClean="0"/>
          </a:p>
          <a:p>
            <a:r>
              <a:rPr lang="en-US" sz="1200" b="0" i="0" baseline="0" dirty="0" smtClean="0"/>
              <a:t>It can also more generally mean </a:t>
            </a:r>
            <a:r>
              <a:rPr lang="en-US" sz="1200" b="0" i="0" dirty="0" smtClean="0"/>
              <a:t>to commit irreverent </a:t>
            </a:r>
          </a:p>
          <a:p>
            <a:r>
              <a:rPr lang="en-US" sz="1200" b="0" i="0" dirty="0" smtClean="0"/>
              <a:t>acts, that is “to commit sacrilege”.</a:t>
            </a:r>
          </a:p>
          <a:p>
            <a:endParaRPr lang="en-US" sz="1200"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err="1" smtClean="0"/>
              <a:t>ILLUS</a:t>
            </a:r>
            <a:r>
              <a:rPr lang="en-US" sz="1200" b="1" i="0" dirty="0" smtClean="0"/>
              <a:t>:</a:t>
            </a:r>
            <a:r>
              <a:rPr lang="en-US" sz="1200" b="0" i="0" dirty="0" smtClean="0"/>
              <a:t> </a:t>
            </a:r>
            <a:r>
              <a:rPr lang="en-US" dirty="0" smtClean="0"/>
              <a:t>Despite the mind-numbing brutality of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Joseph Stalin regime in the Soviet Union, 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propaganda machine did its job well. Many Russians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hailed him as a hero and a savior, including a young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school girl who was chosen to greet Stalin on one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occasion.</a:t>
            </a:r>
            <a:br>
              <a:rPr lang="en-US" dirty="0" smtClean="0"/>
            </a:br>
            <a:r>
              <a:rPr lang="en-US" dirty="0" smtClean="0"/>
              <a:t/>
            </a:r>
            <a:br>
              <a:rPr lang="en-US" dirty="0" smtClean="0"/>
            </a:br>
            <a:r>
              <a:rPr lang="en-US" dirty="0" smtClean="0"/>
              <a:t>Years later, this woman recalled Stalin taking her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onto his lap, smiling like a loving father. She was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starry-eyed, and she cherished the moment for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many years. Only later did she learn that during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period, Stalin had her parents arrested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sent to the labor camps, never to be seen again. </a:t>
            </a:r>
            <a:br>
              <a:rPr lang="en-US" dirty="0" smtClean="0"/>
            </a:br>
            <a:r>
              <a:rPr lang="en-US" dirty="0" smtClean="0"/>
              <a:t/>
            </a:r>
            <a:br>
              <a:rPr lang="en-US" dirty="0" smtClean="0"/>
            </a:br>
            <a:r>
              <a:rPr lang="en-US" dirty="0" smtClean="0"/>
              <a:t>[Today in the Word, October, 1997, p. 36].</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341650525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2:22.</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234724954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2:22.</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1454721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the Greek, this verse is probably a statement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rather than another rhetorical question.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Boasting in the Law does not bring honor to God.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Only</a:t>
            </a:r>
            <a:r>
              <a:rPr lang="en-US" baseline="0" dirty="0" smtClean="0"/>
              <a:t> obeying the law brings honor to God.</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193676634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Atimazo</a:t>
            </a:r>
            <a:r>
              <a:rPr lang="en-US" dirty="0" smtClean="0"/>
              <a:t> means </a:t>
            </a:r>
            <a:r>
              <a:rPr lang="en-US" sz="1200" b="0" i="0" dirty="0" smtClean="0"/>
              <a:t>deprive someone of honor or respect, </a:t>
            </a:r>
          </a:p>
          <a:p>
            <a:r>
              <a:rPr lang="en-US" sz="1200" b="0" i="0" dirty="0" smtClean="0"/>
              <a:t>that is “to dishonor”, or “to shame”.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182152196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2003547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a:t>
            </a:r>
            <a:r>
              <a:rPr lang="en-US" b="1" dirty="0" err="1" smtClean="0"/>
              <a:t>LLUS</a:t>
            </a:r>
            <a:r>
              <a:rPr lang="en-US" b="1" dirty="0" smtClean="0"/>
              <a:t>: </a:t>
            </a:r>
            <a:r>
              <a:rPr lang="en-US" b="0" dirty="0" smtClean="0"/>
              <a:t>In 2007, </a:t>
            </a:r>
            <a:r>
              <a:rPr lang="en-US" dirty="0" smtClean="0"/>
              <a:t>Mike </a:t>
            </a:r>
            <a:r>
              <a:rPr lang="en-US" dirty="0" err="1" smtClean="0"/>
              <a:t>Guglielmucci</a:t>
            </a:r>
            <a:r>
              <a:rPr lang="en-US" dirty="0" smtClean="0"/>
              <a:t> wrote the song </a:t>
            </a:r>
          </a:p>
          <a:p>
            <a:r>
              <a:rPr lang="en-US" dirty="0" smtClean="0"/>
              <a:t>“Healer”.</a:t>
            </a:r>
            <a:br>
              <a:rPr lang="en-US" dirty="0" smtClean="0"/>
            </a:br>
            <a:r>
              <a:rPr lang="en-US" dirty="0" smtClean="0"/>
              <a:t/>
            </a:r>
            <a:br>
              <a:rPr lang="en-US" dirty="0" smtClean="0"/>
            </a:br>
            <a:r>
              <a:rPr lang="en-US" dirty="0" smtClean="0"/>
              <a:t>J. Lee Grady of Charisma Magazine writes “I play the </a:t>
            </a:r>
          </a:p>
          <a:p>
            <a:r>
              <a:rPr lang="en-US" dirty="0" smtClean="0"/>
              <a:t>song ‘Healer’ all the time in my car. I can't get the </a:t>
            </a:r>
          </a:p>
          <a:p>
            <a:r>
              <a:rPr lang="en-US" dirty="0" smtClean="0"/>
              <a:t>tune out of my head”. </a:t>
            </a:r>
          </a:p>
          <a:p>
            <a:endParaRPr lang="en-US" dirty="0" smtClean="0"/>
          </a:p>
          <a:p>
            <a:r>
              <a:rPr lang="en-US" dirty="0" smtClean="0"/>
              <a:t>You may know the words: </a:t>
            </a:r>
            <a:br>
              <a:rPr lang="en-US" dirty="0" smtClean="0"/>
            </a:br>
            <a:endParaRPr lang="en-US" dirty="0" smtClean="0"/>
          </a:p>
          <a:p>
            <a:r>
              <a:rPr lang="en-US" dirty="0" smtClean="0"/>
              <a:t>I believe You're my healer </a:t>
            </a:r>
            <a:br>
              <a:rPr lang="en-US" dirty="0" smtClean="0"/>
            </a:br>
            <a:r>
              <a:rPr lang="en-US" dirty="0" smtClean="0"/>
              <a:t>I believe You are all I need </a:t>
            </a:r>
            <a:br>
              <a:rPr lang="en-US" dirty="0" smtClean="0"/>
            </a:br>
            <a:r>
              <a:rPr lang="en-US" dirty="0" smtClean="0"/>
              <a:t>I believe You're my portion </a:t>
            </a:r>
            <a:br>
              <a:rPr lang="en-US" dirty="0" smtClean="0"/>
            </a:br>
            <a:r>
              <a:rPr lang="en-US" dirty="0" smtClean="0"/>
              <a:t>I believe You're more than enough for me </a:t>
            </a:r>
            <a:br>
              <a:rPr lang="en-US" dirty="0" smtClean="0"/>
            </a:br>
            <a:r>
              <a:rPr lang="en-US" dirty="0" smtClean="0"/>
              <a:t>Jesus You're all I need. </a:t>
            </a:r>
            <a:br>
              <a:rPr lang="en-US" dirty="0" smtClean="0"/>
            </a:br>
            <a:r>
              <a:rPr lang="en-US" dirty="0" smtClean="0"/>
              <a:t/>
            </a:r>
            <a:br>
              <a:rPr lang="en-US" dirty="0" smtClean="0"/>
            </a:br>
            <a:r>
              <a:rPr lang="en-US" dirty="0" smtClean="0"/>
              <a:t>Thousands of churches had been singing the </a:t>
            </a:r>
          </a:p>
          <a:p>
            <a:r>
              <a:rPr lang="en-US" dirty="0" smtClean="0"/>
              <a:t>popular worship chorus since Australian youth </a:t>
            </a:r>
          </a:p>
          <a:p>
            <a:r>
              <a:rPr lang="en-US" dirty="0" smtClean="0"/>
              <a:t>pastor Michael </a:t>
            </a:r>
            <a:r>
              <a:rPr lang="en-US" dirty="0" err="1" smtClean="0"/>
              <a:t>Guglielmucci</a:t>
            </a:r>
            <a:r>
              <a:rPr lang="en-US" dirty="0" smtClean="0"/>
              <a:t> wrote it. The Aussie </a:t>
            </a:r>
          </a:p>
          <a:p>
            <a:r>
              <a:rPr lang="en-US" dirty="0" smtClean="0"/>
              <a:t>worship band </a:t>
            </a:r>
            <a:r>
              <a:rPr lang="en-US" dirty="0" err="1" smtClean="0"/>
              <a:t>Hillsong</a:t>
            </a:r>
            <a:r>
              <a:rPr lang="en-US" dirty="0" smtClean="0"/>
              <a:t> United has made it a global </a:t>
            </a:r>
          </a:p>
          <a:p>
            <a:r>
              <a:rPr lang="en-US" dirty="0" smtClean="0"/>
              <a:t>anthem, and it's especially popular among people </a:t>
            </a:r>
          </a:p>
          <a:p>
            <a:r>
              <a:rPr lang="en-US" dirty="0" smtClean="0"/>
              <a:t>battling illness. </a:t>
            </a:r>
          </a:p>
          <a:p>
            <a:r>
              <a:rPr lang="en-US" dirty="0" smtClean="0"/>
              <a:t>But the song took on a darker meaning when </a:t>
            </a:r>
          </a:p>
          <a:p>
            <a:r>
              <a:rPr lang="en-US" dirty="0" err="1" smtClean="0"/>
              <a:t>Guglielmucci</a:t>
            </a:r>
            <a:r>
              <a:rPr lang="en-US" dirty="0" smtClean="0"/>
              <a:t> admitted it was part of an elaborate </a:t>
            </a:r>
          </a:p>
          <a:p>
            <a:r>
              <a:rPr lang="en-US" dirty="0" smtClean="0"/>
              <a:t>hoax he created. When we sing "Healer' from now </a:t>
            </a:r>
          </a:p>
          <a:p>
            <a:r>
              <a:rPr lang="en-US" dirty="0" smtClean="0"/>
              <a:t>on, let's remember that Jesus wasn't lying when He </a:t>
            </a:r>
          </a:p>
          <a:p>
            <a:r>
              <a:rPr lang="en-US" dirty="0" smtClean="0"/>
              <a:t>promised to heal our broken soul.</a:t>
            </a:r>
            <a:br>
              <a:rPr lang="en-US" dirty="0" smtClean="0"/>
            </a:br>
            <a:r>
              <a:rPr lang="en-US" dirty="0" smtClean="0"/>
              <a:t/>
            </a:r>
            <a:br>
              <a:rPr lang="en-US" dirty="0" smtClean="0"/>
            </a:br>
            <a:r>
              <a:rPr lang="en-US" dirty="0" smtClean="0"/>
              <a:t>Christians around the world felt shocked and </a:t>
            </a:r>
          </a:p>
          <a:p>
            <a:r>
              <a:rPr lang="en-US" dirty="0" smtClean="0"/>
              <a:t>betrayed when the 29-year-old minister admitted he </a:t>
            </a:r>
          </a:p>
          <a:p>
            <a:r>
              <a:rPr lang="en-US" dirty="0" smtClean="0"/>
              <a:t>had faked cancer for two years in a strange ploy to </a:t>
            </a:r>
          </a:p>
          <a:p>
            <a:r>
              <a:rPr lang="en-US" dirty="0" smtClean="0"/>
              <a:t>hide his secret pornography addiction. The fiasco </a:t>
            </a:r>
          </a:p>
          <a:p>
            <a:r>
              <a:rPr lang="en-US" dirty="0" smtClean="0"/>
              <a:t>(became) one of the biggest scandals to rock </a:t>
            </a:r>
          </a:p>
          <a:p>
            <a:r>
              <a:rPr lang="en-US" dirty="0" smtClean="0"/>
              <a:t>Australia's Christian community in years. </a:t>
            </a:r>
            <a:br>
              <a:rPr lang="en-US" dirty="0" smtClean="0"/>
            </a:br>
            <a:r>
              <a:rPr lang="en-US" dirty="0" smtClean="0"/>
              <a:t/>
            </a:r>
            <a:br>
              <a:rPr lang="en-US" dirty="0" smtClean="0"/>
            </a:br>
            <a:r>
              <a:rPr lang="en-US" dirty="0" smtClean="0"/>
              <a:t>In a tearful apology aired on Australian television, </a:t>
            </a:r>
          </a:p>
          <a:p>
            <a:r>
              <a:rPr lang="en-US" dirty="0" err="1" smtClean="0"/>
              <a:t>Guglielmucci</a:t>
            </a:r>
            <a:r>
              <a:rPr lang="en-US" dirty="0" smtClean="0"/>
              <a:t> said he faked symptoms and wrote </a:t>
            </a:r>
          </a:p>
          <a:p>
            <a:r>
              <a:rPr lang="en-US" dirty="0" smtClean="0"/>
              <a:t>bogus e-mails from doctors. He sat in waiting </a:t>
            </a:r>
          </a:p>
          <a:p>
            <a:r>
              <a:rPr lang="en-US" dirty="0" smtClean="0"/>
              <a:t>rooms alone while his family assumed he was </a:t>
            </a:r>
          </a:p>
          <a:p>
            <a:r>
              <a:rPr lang="en-US" dirty="0" smtClean="0"/>
              <a:t>getting treatment. He appeared in church concerts </a:t>
            </a:r>
          </a:p>
          <a:p>
            <a:r>
              <a:rPr lang="en-US" dirty="0" smtClean="0"/>
              <a:t>with an oxygen tube in his nose, deceiving </a:t>
            </a:r>
          </a:p>
          <a:p>
            <a:r>
              <a:rPr lang="en-US" dirty="0" smtClean="0"/>
              <a:t>thousands of mostly teenage fans into believing </a:t>
            </a:r>
          </a:p>
          <a:p>
            <a:r>
              <a:rPr lang="en-US" dirty="0" smtClean="0"/>
              <a:t>he needed a physical healing. </a:t>
            </a:r>
            <a:br>
              <a:rPr lang="en-US" dirty="0" smtClean="0"/>
            </a:br>
            <a:r>
              <a:rPr lang="en-US" dirty="0" smtClean="0"/>
              <a:t/>
            </a:r>
            <a:br>
              <a:rPr lang="en-US" dirty="0" smtClean="0"/>
            </a:br>
            <a:r>
              <a:rPr lang="en-US" dirty="0" smtClean="0"/>
              <a:t>This talented but tormented young man eventually </a:t>
            </a:r>
          </a:p>
          <a:p>
            <a:r>
              <a:rPr lang="en-US" dirty="0" smtClean="0"/>
              <a:t>trapped himself in his own deceptive web. Church </a:t>
            </a:r>
          </a:p>
          <a:p>
            <a:r>
              <a:rPr lang="en-US" dirty="0" smtClean="0"/>
              <a:t>leaders asked him to confess his lies to the police, </a:t>
            </a:r>
          </a:p>
          <a:p>
            <a:r>
              <a:rPr lang="en-US" dirty="0" smtClean="0"/>
              <a:t>since he used the story to raise funds. He was s</a:t>
            </a:r>
          </a:p>
          <a:p>
            <a:r>
              <a:rPr lang="en-US" dirty="0" smtClean="0"/>
              <a:t>tripped of his ministerial credentials and is now </a:t>
            </a:r>
          </a:p>
          <a:p>
            <a:r>
              <a:rPr lang="en-US" dirty="0" smtClean="0"/>
              <a:t>receiving psychiatric (treatment). Aussie church </a:t>
            </a:r>
          </a:p>
          <a:p>
            <a:r>
              <a:rPr lang="en-US" dirty="0" smtClean="0"/>
              <a:t>leaders, including pastor Brian Houston of </a:t>
            </a:r>
            <a:r>
              <a:rPr lang="en-US" dirty="0" err="1" smtClean="0"/>
              <a:t>Hillsong</a:t>
            </a:r>
            <a:r>
              <a:rPr lang="en-US" dirty="0" smtClean="0"/>
              <a:t> </a:t>
            </a:r>
          </a:p>
          <a:p>
            <a:r>
              <a:rPr lang="en-US" dirty="0" smtClean="0"/>
              <a:t>Church in Sydney, had to make public statements </a:t>
            </a:r>
          </a:p>
          <a:p>
            <a:r>
              <a:rPr lang="en-US" dirty="0" smtClean="0"/>
              <a:t>to calm distraught churchgoers who (felt) betrayed </a:t>
            </a:r>
          </a:p>
          <a:p>
            <a:r>
              <a:rPr lang="en-US" dirty="0" smtClean="0"/>
              <a:t>and, in some cases, defrauded of their money. </a:t>
            </a:r>
            <a:br>
              <a:rPr lang="en-US" dirty="0" smtClean="0"/>
            </a:br>
            <a:r>
              <a:rPr lang="en-US" dirty="0" smtClean="0"/>
              <a:t/>
            </a:r>
            <a:br>
              <a:rPr lang="en-US" dirty="0" smtClean="0"/>
            </a:br>
            <a:r>
              <a:rPr lang="en-US" dirty="0" smtClean="0"/>
              <a:t>I can't begin to imagine the pain that </a:t>
            </a:r>
            <a:r>
              <a:rPr lang="en-US" dirty="0" err="1" smtClean="0"/>
              <a:t>Guglielmucci's</a:t>
            </a:r>
            <a:r>
              <a:rPr lang="en-US" dirty="0" smtClean="0"/>
              <a:t> </a:t>
            </a:r>
          </a:p>
          <a:p>
            <a:r>
              <a:rPr lang="en-US" dirty="0" smtClean="0"/>
              <a:t>parents (felt). (His father is an Assemblies of God </a:t>
            </a:r>
          </a:p>
          <a:p>
            <a:r>
              <a:rPr lang="en-US" dirty="0" smtClean="0"/>
              <a:t>pastor who read his son's apology to a stunned </a:t>
            </a:r>
          </a:p>
          <a:p>
            <a:r>
              <a:rPr lang="en-US" dirty="0" smtClean="0"/>
              <a:t>congregation outside Adelaide). I am sure trust has </a:t>
            </a:r>
          </a:p>
          <a:p>
            <a:r>
              <a:rPr lang="en-US" dirty="0" smtClean="0"/>
              <a:t>been severely damaged among members of </a:t>
            </a:r>
          </a:p>
          <a:p>
            <a:r>
              <a:rPr lang="en-US" dirty="0" err="1" smtClean="0"/>
              <a:t>Guglielmucci's</a:t>
            </a:r>
            <a:r>
              <a:rPr lang="en-US" dirty="0" smtClean="0"/>
              <a:t> family. But how do we respond when </a:t>
            </a:r>
          </a:p>
          <a:p>
            <a:r>
              <a:rPr lang="en-US" dirty="0" smtClean="0"/>
              <a:t>a leader fails us like this? </a:t>
            </a:r>
            <a:br>
              <a:rPr lang="en-US" dirty="0" smtClean="0"/>
            </a:br>
            <a:r>
              <a:rPr lang="en-US" dirty="0" smtClean="0"/>
              <a:t/>
            </a:r>
            <a:br>
              <a:rPr lang="en-US" dirty="0" smtClean="0"/>
            </a:br>
            <a:r>
              <a:rPr lang="en-US" dirty="0" smtClean="0"/>
              <a:t>Thankfully, in </a:t>
            </a:r>
            <a:r>
              <a:rPr lang="en-US" dirty="0" err="1" smtClean="0"/>
              <a:t>Guglielmucci's</a:t>
            </a:r>
            <a:r>
              <a:rPr lang="en-US" dirty="0" smtClean="0"/>
              <a:t> case, he did not justify </a:t>
            </a:r>
          </a:p>
          <a:p>
            <a:r>
              <a:rPr lang="en-US" dirty="0" smtClean="0"/>
              <a:t>his behavior. His apology was read in churches all </a:t>
            </a:r>
          </a:p>
          <a:p>
            <a:r>
              <a:rPr lang="en-US" dirty="0" smtClean="0"/>
              <a:t>over Australia. He told a news reporter: "I'm so </a:t>
            </a:r>
          </a:p>
          <a:p>
            <a:r>
              <a:rPr lang="en-US" dirty="0" smtClean="0"/>
              <a:t>sorry not just for lying to my friends and family even </a:t>
            </a:r>
          </a:p>
          <a:p>
            <a:r>
              <a:rPr lang="en-US" dirty="0" smtClean="0"/>
              <a:t>about a sickness, but I'm sorry for a life of saying I </a:t>
            </a:r>
          </a:p>
          <a:p>
            <a:r>
              <a:rPr lang="en-US" dirty="0" smtClean="0"/>
              <a:t>was something when I'm not. From this day on I'm </a:t>
            </a:r>
          </a:p>
          <a:p>
            <a:r>
              <a:rPr lang="en-US" dirty="0" smtClean="0"/>
              <a:t>telling the truth.“</a:t>
            </a:r>
          </a:p>
          <a:p>
            <a:r>
              <a:rPr lang="en-US" dirty="0" smtClean="0"/>
              <a:t> </a:t>
            </a:r>
            <a:br>
              <a:rPr lang="en-US" dirty="0" smtClean="0"/>
            </a:br>
            <a:r>
              <a:rPr lang="en-US" dirty="0" err="1" smtClean="0"/>
              <a:t>Guglielmucci</a:t>
            </a:r>
            <a:r>
              <a:rPr lang="en-US" dirty="0" smtClean="0"/>
              <a:t> admitted that he began to weave his </a:t>
            </a:r>
          </a:p>
          <a:p>
            <a:r>
              <a:rPr lang="en-US" dirty="0" smtClean="0"/>
              <a:t>false story of illness in order to mask his addiction. </a:t>
            </a:r>
          </a:p>
          <a:p>
            <a:r>
              <a:rPr lang="en-US" dirty="0" smtClean="0"/>
              <a:t>Sometimes he felt so guilty after looking at porn </a:t>
            </a:r>
          </a:p>
          <a:p>
            <a:r>
              <a:rPr lang="en-US" dirty="0" smtClean="0"/>
              <a:t>that he couldn't go to work--so he called in sick. He </a:t>
            </a:r>
          </a:p>
          <a:p>
            <a:r>
              <a:rPr lang="en-US" dirty="0" smtClean="0"/>
              <a:t>dug himself deeper every day. His little lies grew to </a:t>
            </a:r>
          </a:p>
          <a:p>
            <a:r>
              <a:rPr lang="en-US" dirty="0" smtClean="0"/>
              <a:t>become a monstrous con job. </a:t>
            </a:r>
            <a:br>
              <a:rPr lang="en-US" dirty="0" smtClean="0"/>
            </a:br>
            <a:r>
              <a:rPr lang="en-US" dirty="0" smtClean="0"/>
              <a:t/>
            </a:r>
            <a:br>
              <a:rPr lang="en-US" dirty="0" smtClean="0"/>
            </a:br>
            <a:r>
              <a:rPr lang="en-US" dirty="0" smtClean="0"/>
              <a:t>This man's pretend sickness was caused by a </a:t>
            </a:r>
          </a:p>
          <a:p>
            <a:r>
              <a:rPr lang="en-US" dirty="0" smtClean="0"/>
              <a:t>disease of the soul that plagues millions of people </a:t>
            </a:r>
          </a:p>
          <a:p>
            <a:r>
              <a:rPr lang="en-US" dirty="0" smtClean="0"/>
              <a:t>today, including many Christian men who wear </a:t>
            </a:r>
          </a:p>
          <a:p>
            <a:r>
              <a:rPr lang="en-US" dirty="0" smtClean="0"/>
              <a:t>masks to church to hide their shame. </a:t>
            </a:r>
          </a:p>
          <a:p>
            <a:endParaRPr lang="en-US" dirty="0" smtClean="0"/>
          </a:p>
          <a:p>
            <a:r>
              <a:rPr lang="en-US" dirty="0" smtClean="0"/>
              <a:t>(Source: J. Lee Grady, Charisma Magazine.)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227055530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a:t>
            </a:r>
            <a:r>
              <a:rPr lang="en-US" dirty="0" smtClean="0"/>
              <a:t>Hypocrisy is like the 12-year-old boy who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was waiting for his first orthodontist appointment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was a bit nervous.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Apparently he wanted to impress the dentist. 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patient questionnaire, in the space marked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"Hobbies," he had written, "Swimming, riding my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bike, and flossing."</a:t>
            </a:r>
            <a:br>
              <a:rPr lang="en-US" dirty="0" smtClean="0"/>
            </a:br>
            <a:r>
              <a:rPr lang="en-US" dirty="0" smtClean="0"/>
              <a:t/>
            </a:r>
            <a:br>
              <a:rPr lang="en-US" dirty="0" smtClean="0"/>
            </a:br>
            <a:r>
              <a:rPr lang="en-US" dirty="0" smtClean="0"/>
              <a:t>[From a sermon by Stephen Collins, "A Deadly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Game“].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196385227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2:23.</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348651258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“God’s name is blasphemed among</a:t>
            </a:r>
            <a:r>
              <a:rPr lang="en-US" baseline="0" dirty="0" smtClean="0"/>
              <a:t> the Gentiles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because of you.”</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err="1" smtClean="0"/>
              <a:t>Boice</a:t>
            </a:r>
            <a:r>
              <a:rPr lang="en-US" baseline="0" dirty="0" smtClean="0"/>
              <a:t> says, “</a:t>
            </a:r>
            <a:r>
              <a:rPr lang="en-US" sz="1200" dirty="0" smtClean="0"/>
              <a:t>This is always the case when ostensibly </a:t>
            </a:r>
          </a:p>
          <a:p>
            <a:r>
              <a:rPr lang="en-US" sz="1200" dirty="0" smtClean="0"/>
              <a:t>devout persons violate the very standards they </a:t>
            </a:r>
          </a:p>
          <a:p>
            <a:r>
              <a:rPr lang="en-US" sz="1200" dirty="0" smtClean="0"/>
              <a:t>proclaim. It is a terrible thing!</a:t>
            </a:r>
          </a:p>
          <a:p>
            <a:endParaRPr lang="en-US" sz="1200" dirty="0" smtClean="0"/>
          </a:p>
          <a:p>
            <a:r>
              <a:rPr lang="en-US" sz="1200" dirty="0" smtClean="0"/>
              <a:t>“But there is something even more terrible, and that </a:t>
            </a:r>
          </a:p>
          <a:p>
            <a:r>
              <a:rPr lang="en-US" sz="1200" dirty="0" smtClean="0"/>
              <a:t>is for these same persons to continue nevertheless </a:t>
            </a:r>
          </a:p>
          <a:p>
            <a:r>
              <a:rPr lang="en-US" sz="1200" dirty="0" smtClean="0"/>
              <a:t>along this wrong path, supposing that they are on</a:t>
            </a:r>
          </a:p>
          <a:p>
            <a:r>
              <a:rPr lang="en-US" sz="1200" dirty="0" smtClean="0"/>
              <a:t> the best of standings with God—just because they </a:t>
            </a:r>
          </a:p>
          <a:p>
            <a:r>
              <a:rPr lang="en-US" sz="1200" dirty="0" smtClean="0"/>
              <a:t>are religious— when actually they are, like the utter </a:t>
            </a:r>
          </a:p>
          <a:p>
            <a:r>
              <a:rPr lang="en-US" sz="1200" dirty="0" smtClean="0"/>
              <a:t>pagans around them, on a swift journey to </a:t>
            </a:r>
          </a:p>
          <a:p>
            <a:r>
              <a:rPr lang="en-US" sz="1200" dirty="0" smtClean="0"/>
              <a:t>destruction. </a:t>
            </a:r>
          </a:p>
          <a:p>
            <a:endParaRPr lang="en-US" sz="1200" dirty="0" smtClean="0"/>
          </a:p>
          <a:p>
            <a:r>
              <a:rPr lang="en-US" sz="1200" dirty="0" smtClean="0"/>
              <a:t>“William Barclay begins his discussion of these </a:t>
            </a:r>
          </a:p>
          <a:p>
            <a:r>
              <a:rPr lang="en-US" sz="1200" dirty="0" smtClean="0"/>
              <a:t>verses with the words: ‘To a Jew a passage like </a:t>
            </a:r>
          </a:p>
          <a:p>
            <a:r>
              <a:rPr lang="en-US" sz="1200" dirty="0" smtClean="0"/>
              <a:t>this must have come as a shattering experience.’ He </a:t>
            </a:r>
          </a:p>
          <a:p>
            <a:r>
              <a:rPr lang="en-US" sz="1200" dirty="0" smtClean="0"/>
              <a:t>is right, of course. But it is not only for the Jew that </a:t>
            </a:r>
          </a:p>
          <a:p>
            <a:r>
              <a:rPr lang="en-US" sz="1200" dirty="0" smtClean="0"/>
              <a:t>a passage like this is or should be shattering. It </a:t>
            </a:r>
          </a:p>
          <a:p>
            <a:r>
              <a:rPr lang="en-US" sz="1200" dirty="0" smtClean="0"/>
              <a:t>should be shattering to us all, particularly if we </a:t>
            </a:r>
          </a:p>
          <a:p>
            <a:r>
              <a:rPr lang="en-US" sz="1200" dirty="0" smtClean="0"/>
              <a:t>find ourselves thinking that our case is somehow </a:t>
            </a:r>
          </a:p>
          <a:p>
            <a:r>
              <a:rPr lang="en-US" sz="1200" dirty="0" smtClean="0"/>
              <a:t>different from that of other persons—because of </a:t>
            </a:r>
          </a:p>
          <a:p>
            <a:r>
              <a:rPr lang="en-US" sz="1200" dirty="0" smtClean="0"/>
              <a:t>our religious leanings.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rtl="0"/>
            <a:r>
              <a:rPr lang="en-US" sz="1200" dirty="0" smtClean="0"/>
              <a:t>“If you have been trusting in your baptism,</a:t>
            </a:r>
          </a:p>
          <a:p>
            <a:pPr rtl="0"/>
            <a:endParaRPr lang="en-US" sz="1200" dirty="0" smtClean="0"/>
          </a:p>
          <a:p>
            <a:pPr rtl="0"/>
            <a:r>
              <a:rPr lang="en-US" sz="1200" dirty="0" smtClean="0"/>
              <a:t>“If you have been trusting in your confirmation,</a:t>
            </a:r>
          </a:p>
          <a:p>
            <a:pPr rtl="0"/>
            <a:endParaRPr lang="en-US" sz="1200" dirty="0" smtClean="0"/>
          </a:p>
          <a:p>
            <a:pPr rtl="0"/>
            <a:r>
              <a:rPr lang="en-US" sz="1200" dirty="0" smtClean="0"/>
              <a:t>“If you have been trusting in your church </a:t>
            </a:r>
          </a:p>
          <a:p>
            <a:pPr rtl="0"/>
            <a:r>
              <a:rPr lang="en-US" sz="1200" dirty="0" smtClean="0"/>
              <a:t>membership, or your knowledge of the Bible or </a:t>
            </a:r>
          </a:p>
          <a:p>
            <a:pPr rtl="0"/>
            <a:r>
              <a:rPr lang="en-US" sz="1200" dirty="0" smtClean="0"/>
              <a:t>doctrine, or in your generous stewardship,</a:t>
            </a:r>
          </a:p>
          <a:p>
            <a:pPr rtl="0"/>
            <a:endParaRPr lang="en-US" sz="1200" dirty="0" smtClean="0"/>
          </a:p>
          <a:p>
            <a:pPr rtl="0"/>
            <a:r>
              <a:rPr lang="en-US" sz="1200" dirty="0" smtClean="0"/>
              <a:t>“If you have been trusting in your Christian </a:t>
            </a:r>
          </a:p>
          <a:p>
            <a:pPr rtl="0"/>
            <a:r>
              <a:rPr lang="en-US" sz="1200" dirty="0" smtClean="0"/>
              <a:t>upbringing,</a:t>
            </a:r>
          </a:p>
          <a:p>
            <a:pPr rtl="0"/>
            <a:endParaRPr lang="en-US" sz="1200" dirty="0" smtClean="0"/>
          </a:p>
          <a:p>
            <a:pPr rtl="0"/>
            <a:r>
              <a:rPr lang="en-US" sz="1200" dirty="0" smtClean="0"/>
              <a:t>“If you have been trusting in </a:t>
            </a:r>
            <a:r>
              <a:rPr lang="en-US" sz="1200" i="1" dirty="0" smtClean="0"/>
              <a:t>anything other than </a:t>
            </a:r>
          </a:p>
          <a:p>
            <a:pPr rtl="0"/>
            <a:r>
              <a:rPr lang="en-US" sz="1200" i="1" dirty="0" smtClean="0"/>
              <a:t>Jesus Christ and his death upon the cross in your </a:t>
            </a:r>
          </a:p>
          <a:p>
            <a:pPr rtl="0"/>
            <a:r>
              <a:rPr lang="en-US" sz="1200" i="1" dirty="0" smtClean="0"/>
              <a:t>place, throw whatever it is completely out of your </a:t>
            </a:r>
          </a:p>
          <a:p>
            <a:pPr rtl="0"/>
            <a:r>
              <a:rPr lang="en-US" sz="1200" i="1" dirty="0" smtClean="0"/>
              <a:t>mind. Abandon it. Stamp upon it. Grind it down. </a:t>
            </a:r>
          </a:p>
          <a:p>
            <a:pPr rtl="0"/>
            <a:r>
              <a:rPr lang="en-US" sz="1200" i="1" dirty="0" smtClean="0"/>
              <a:t>Dust off the place where it lay.</a:t>
            </a:r>
          </a:p>
          <a:p>
            <a:pPr rtl="0"/>
            <a:endParaRPr lang="en-US" sz="1200" dirty="0" smtClean="0"/>
          </a:p>
          <a:p>
            <a:pPr rtl="0"/>
            <a:r>
              <a:rPr lang="en-US" sz="1200" dirty="0" smtClean="0"/>
              <a:t>“Then turn to Jesus Christ alone, and trust him </a:t>
            </a:r>
          </a:p>
          <a:p>
            <a:pPr rtl="0"/>
            <a:r>
              <a:rPr lang="en-US" sz="1200" dirty="0" smtClean="0"/>
              <a:t>only.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414217082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blasphemeo</a:t>
            </a:r>
            <a:r>
              <a:rPr lang="en-US" dirty="0" smtClean="0"/>
              <a:t>” means </a:t>
            </a:r>
            <a:r>
              <a:rPr lang="en-US" sz="1200" b="0" dirty="0" smtClean="0"/>
              <a:t>to speak in a </a:t>
            </a:r>
          </a:p>
          <a:p>
            <a:r>
              <a:rPr lang="en-US" sz="1200" b="0" dirty="0" smtClean="0"/>
              <a:t>disrespectful way that demeans, denigrates, or </a:t>
            </a:r>
          </a:p>
          <a:p>
            <a:r>
              <a:rPr lang="en-US" sz="1200" b="0" dirty="0" smtClean="0"/>
              <a:t>maligns.</a:t>
            </a:r>
          </a:p>
          <a:p>
            <a:endParaRPr lang="en-US" sz="1200" b="0" dirty="0" smtClean="0"/>
          </a:p>
          <a:p>
            <a:r>
              <a:rPr lang="en-US" sz="1200" b="0" dirty="0" smtClean="0"/>
              <a:t>That is, “</a:t>
            </a:r>
            <a:r>
              <a:rPr lang="en-US" sz="1200" dirty="0" smtClean="0"/>
              <a:t>to </a:t>
            </a:r>
            <a:r>
              <a:rPr lang="en-US" sz="1200" b="0" i="0" dirty="0" smtClean="0"/>
              <a:t>slander”, “to revile”, “to defame”, “to</a:t>
            </a:r>
            <a:r>
              <a:rPr lang="en-US" sz="1200" b="0" i="0" baseline="0" dirty="0" smtClean="0"/>
              <a:t> </a:t>
            </a:r>
          </a:p>
          <a:p>
            <a:r>
              <a:rPr lang="en-US" sz="1200" b="0" i="0" dirty="0" smtClean="0"/>
              <a:t>speak irreverently of or about”, “to speak impiously </a:t>
            </a:r>
          </a:p>
          <a:p>
            <a:r>
              <a:rPr lang="en-US" sz="1200" b="0" i="0" dirty="0" smtClean="0"/>
              <a:t>of or about” or</a:t>
            </a:r>
            <a:r>
              <a:rPr lang="en-US" sz="1200" b="0" i="0" baseline="0" dirty="0" smtClean="0"/>
              <a:t> “to speak </a:t>
            </a:r>
            <a:r>
              <a:rPr lang="en-US" sz="1200" b="0" i="0" dirty="0" smtClean="0"/>
              <a:t>disrespectfully of or about”.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73106546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199216556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dirty="0" smtClean="0"/>
              <a:t>During one of his political campaigns, a </a:t>
            </a:r>
          </a:p>
          <a:p>
            <a:r>
              <a:rPr lang="en-US" dirty="0" smtClean="0"/>
              <a:t>delegation called on Theodore Roosevelt at his </a:t>
            </a:r>
          </a:p>
          <a:p>
            <a:r>
              <a:rPr lang="en-US" dirty="0" smtClean="0"/>
              <a:t>home in Oyster Bay, Long Island. The President </a:t>
            </a:r>
          </a:p>
          <a:p>
            <a:r>
              <a:rPr lang="en-US" dirty="0" smtClean="0"/>
              <a:t>met them with his coat off and his sleeves rolled </a:t>
            </a:r>
          </a:p>
          <a:p>
            <a:r>
              <a:rPr lang="en-US" dirty="0" smtClean="0"/>
              <a:t>up.</a:t>
            </a:r>
          </a:p>
          <a:p>
            <a:endParaRPr lang="en-US" dirty="0" smtClean="0"/>
          </a:p>
          <a:p>
            <a:r>
              <a:rPr lang="en-US" dirty="0" smtClean="0"/>
              <a:t>"Ah, gentlemen," he said, "come down to the barn </a:t>
            </a:r>
          </a:p>
          <a:p>
            <a:r>
              <a:rPr lang="en-US" dirty="0" smtClean="0"/>
              <a:t>and we will talk while I do some work.“</a:t>
            </a:r>
          </a:p>
          <a:p>
            <a:endParaRPr lang="en-US" dirty="0" smtClean="0"/>
          </a:p>
          <a:p>
            <a:r>
              <a:rPr lang="en-US" dirty="0" smtClean="0"/>
              <a:t>At the barn, Roosevelt picked up a pitchfork and </a:t>
            </a:r>
          </a:p>
          <a:p>
            <a:r>
              <a:rPr lang="en-US" dirty="0" smtClean="0"/>
              <a:t>looked around for the hay. Then he called out, </a:t>
            </a:r>
          </a:p>
          <a:p>
            <a:r>
              <a:rPr lang="en-US" dirty="0" smtClean="0"/>
              <a:t>"John, where's all the hay?“</a:t>
            </a:r>
          </a:p>
          <a:p>
            <a:endParaRPr lang="en-US" dirty="0" smtClean="0"/>
          </a:p>
          <a:p>
            <a:r>
              <a:rPr lang="en-US" dirty="0" smtClean="0"/>
              <a:t>"Sorry, sir," John called down from the hayloft. "I </a:t>
            </a:r>
          </a:p>
          <a:p>
            <a:r>
              <a:rPr lang="en-US" dirty="0" err="1" smtClean="0"/>
              <a:t>ain't</a:t>
            </a:r>
            <a:r>
              <a:rPr lang="en-US" dirty="0" smtClean="0"/>
              <a:t> had time to toss it back down again after you </a:t>
            </a:r>
          </a:p>
          <a:p>
            <a:r>
              <a:rPr lang="en-US" dirty="0" smtClean="0"/>
              <a:t>pitched it up while the Iowa folks were here." </a:t>
            </a:r>
          </a:p>
          <a:p>
            <a:endParaRPr lang="en-US" dirty="0" smtClean="0"/>
          </a:p>
          <a:p>
            <a:r>
              <a:rPr lang="en-US" dirty="0" smtClean="0"/>
              <a:t>[</a:t>
            </a:r>
            <a:r>
              <a:rPr lang="en-US" i="1" dirty="0" smtClean="0"/>
              <a:t>Bits &amp; Pieces</a:t>
            </a:r>
            <a:r>
              <a:rPr lang="en-US" dirty="0" smtClean="0"/>
              <a:t>, November 12, 1992, pp. 19-20].</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371923189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2:24.</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317795190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2:24.</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320737258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Verses 17-24 have argued</a:t>
            </a:r>
            <a:r>
              <a:rPr lang="en-US" baseline="0" dirty="0" smtClean="0"/>
              <a:t> that the law is of no use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don’t obey 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Now, verses 25-29 argue that circumcision is also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of no value unless the law is obeyed.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Later Judaism, in the Genesis </a:t>
            </a:r>
            <a:r>
              <a:rPr lang="en-US" baseline="0" dirty="0" err="1" smtClean="0"/>
              <a:t>Rabbah</a:t>
            </a:r>
            <a:r>
              <a:rPr lang="en-US" baseline="0" dirty="0" smtClean="0"/>
              <a:t>, in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Exodus </a:t>
            </a:r>
            <a:r>
              <a:rPr lang="en-US" baseline="0" dirty="0" err="1" smtClean="0"/>
              <a:t>Rabbah</a:t>
            </a:r>
            <a:r>
              <a:rPr lang="en-US" baseline="0" dirty="0" smtClean="0"/>
              <a:t>, and in the </a:t>
            </a:r>
            <a:r>
              <a:rPr lang="en-US" baseline="0" dirty="0" err="1" smtClean="0"/>
              <a:t>Tanchana</a:t>
            </a:r>
            <a:r>
              <a:rPr lang="en-US" baseline="0" dirty="0" smtClean="0"/>
              <a:t> Buber; which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were all </a:t>
            </a:r>
            <a:r>
              <a:rPr lang="en-US" dirty="0" smtClean="0"/>
              <a:t>midrash comprising a collection of ancient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rabbinical </a:t>
            </a:r>
            <a:r>
              <a:rPr lang="en-US" dirty="0" err="1" smtClean="0"/>
              <a:t>homiletical</a:t>
            </a:r>
            <a:r>
              <a:rPr lang="en-US" dirty="0" smtClean="0"/>
              <a:t> interpretations,</a:t>
            </a:r>
            <a:r>
              <a:rPr lang="en-US" baseline="0" dirty="0" smtClean="0"/>
              <a:t> claimed “no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person who is circumcised will go down to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Gehenna</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Paul contests this idea. He instead says that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circumcision has no efficacy in shielding the Jew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from the wrath of God.</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5517634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1949091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85385391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80</a:t>
            </a:fld>
            <a:endParaRPr lang="en-US">
              <a:solidFill>
                <a:prstClr val="black"/>
              </a:solidFill>
            </a:endParaRPr>
          </a:p>
        </p:txBody>
      </p:sp>
    </p:spTree>
    <p:extLst>
      <p:ext uri="{BB962C8B-B14F-4D97-AF65-F5344CB8AC3E}">
        <p14:creationId xmlns:p14="http://schemas.microsoft.com/office/powerpoint/2010/main" val="5517634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394855771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408571521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b="0" dirty="0" smtClean="0"/>
              <a:t>Curry </a:t>
            </a:r>
            <a:r>
              <a:rPr lang="en-US" b="0" dirty="0" err="1" smtClean="0"/>
              <a:t>Pikkaart</a:t>
            </a:r>
            <a:r>
              <a:rPr lang="en-US" b="0" dirty="0" smtClean="0"/>
              <a:t>,</a:t>
            </a:r>
            <a:r>
              <a:rPr lang="en-US" b="0" baseline="0" dirty="0" smtClean="0"/>
              <a:t> </a:t>
            </a:r>
            <a:r>
              <a:rPr lang="en-US" b="0" dirty="0" smtClean="0"/>
              <a:t>Pastor of  </a:t>
            </a:r>
            <a:r>
              <a:rPr lang="en-US" dirty="0" smtClean="0"/>
              <a:t>Hope Reformed </a:t>
            </a:r>
          </a:p>
          <a:p>
            <a:r>
              <a:rPr lang="en-US" dirty="0" smtClean="0"/>
              <a:t>in South Haven, Michigan writes:</a:t>
            </a:r>
          </a:p>
          <a:p>
            <a:endParaRPr lang="en-US" dirty="0" smtClean="0"/>
          </a:p>
          <a:p>
            <a:r>
              <a:rPr lang="en-US" dirty="0" smtClean="0"/>
              <a:t>Some believed that because they were circumcised </a:t>
            </a:r>
          </a:p>
          <a:p>
            <a:r>
              <a:rPr lang="en-US" dirty="0" smtClean="0"/>
              <a:t>they were saved. But God never intended </a:t>
            </a:r>
          </a:p>
          <a:p>
            <a:r>
              <a:rPr lang="en-US" dirty="0" smtClean="0"/>
              <a:t>circumcision to do anything. It was a label.</a:t>
            </a:r>
            <a:br>
              <a:rPr lang="en-US" dirty="0" smtClean="0"/>
            </a:br>
            <a:r>
              <a:rPr lang="en-US" dirty="0" smtClean="0"/>
              <a:t/>
            </a:r>
            <a:br>
              <a:rPr lang="en-US" dirty="0" smtClean="0"/>
            </a:br>
            <a:r>
              <a:rPr lang="en-US" dirty="0" smtClean="0"/>
              <a:t>Consider, for example, other</a:t>
            </a:r>
            <a:r>
              <a:rPr lang="en-US" baseline="0" dirty="0" smtClean="0"/>
              <a:t> </a:t>
            </a:r>
            <a:r>
              <a:rPr lang="en-US" dirty="0" smtClean="0"/>
              <a:t>labels. They name </a:t>
            </a:r>
          </a:p>
          <a:p>
            <a:r>
              <a:rPr lang="en-US" dirty="0" smtClean="0"/>
              <a:t>the products, but they do not bring them into </a:t>
            </a:r>
          </a:p>
          <a:p>
            <a:r>
              <a:rPr lang="en-US" dirty="0" smtClean="0"/>
              <a:t>being. </a:t>
            </a:r>
          </a:p>
          <a:p>
            <a:endParaRPr lang="en-US" dirty="0" smtClean="0"/>
          </a:p>
          <a:p>
            <a:r>
              <a:rPr lang="en-US" dirty="0" smtClean="0"/>
              <a:t>So with circumcision: Circumcision could label you </a:t>
            </a:r>
          </a:p>
          <a:p>
            <a:r>
              <a:rPr lang="en-US" dirty="0" smtClean="0"/>
              <a:t>a Jew, but it didn’t make you live like one. Wearing </a:t>
            </a:r>
          </a:p>
          <a:p>
            <a:r>
              <a:rPr lang="en-US" dirty="0" smtClean="0"/>
              <a:t>a wedding ring labels me a husband, but it doesn’t </a:t>
            </a:r>
          </a:p>
          <a:p>
            <a:r>
              <a:rPr lang="en-US" dirty="0" smtClean="0"/>
              <a:t>make me live like a husband. Carrying a Bible </a:t>
            </a:r>
          </a:p>
          <a:p>
            <a:r>
              <a:rPr lang="en-US" dirty="0" smtClean="0"/>
              <a:t>around may label me a Christian, but it doesn’t </a:t>
            </a:r>
          </a:p>
          <a:p>
            <a:r>
              <a:rPr lang="en-US" dirty="0" smtClean="0"/>
              <a:t>make me live like a Christian.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47771931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2:25.</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111920861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Moo says, “Who are these uncircumcised Gentiles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who keep the law and are saved on the day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judgment? We have already dismissed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possibility that Paul would describe Gentiles apart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from faith in Christ as saved through obedience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light they have received.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therefore conclude that Paul is again here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citing God’s standard of judgment apart from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gospel as a means of erasing the distinction at this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point between Jew and Gentile. Paul is not pointing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way to salvation but is showing Jews that their</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position, despite their covenant privileges, 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essentially no different from that of the Gentiles: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disobedience brings condemnation; obedience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brings salvation.”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Although this sounds like obedience is a way of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salvation, it actually isn’t because nobody obeys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perfectly. And perfect obedience is required.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In Matthew 5:48, Jesus said, “</a:t>
            </a:r>
            <a:r>
              <a:rPr lang="en-US" sz="1200" dirty="0" smtClean="0"/>
              <a:t>Be perfect, </a:t>
            </a:r>
          </a:p>
          <a:p>
            <a:r>
              <a:rPr lang="en-US" sz="1200" dirty="0" smtClean="0"/>
              <a:t>therefore, as your heavenly Father is perfect.”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410199025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logizomai</a:t>
            </a:r>
            <a:r>
              <a:rPr lang="en-US" dirty="0" smtClean="0"/>
              <a:t>” means </a:t>
            </a:r>
            <a:r>
              <a:rPr lang="en-US" sz="1200" b="0" i="0" dirty="0" smtClean="0"/>
              <a:t>to determine by </a:t>
            </a:r>
          </a:p>
          <a:p>
            <a:r>
              <a:rPr lang="en-US" sz="1200" b="0" i="0" dirty="0" smtClean="0"/>
              <a:t>mathematical process, that is “to reckon”</a:t>
            </a:r>
            <a:r>
              <a:rPr lang="en-US" sz="1200" b="0" i="0" baseline="0" dirty="0" smtClean="0"/>
              <a:t> or “to</a:t>
            </a:r>
            <a:r>
              <a:rPr lang="en-US" sz="1200" b="0" i="0" dirty="0" smtClean="0"/>
              <a:t> </a:t>
            </a:r>
          </a:p>
          <a:p>
            <a:r>
              <a:rPr lang="en-US" sz="1200" b="0" i="0" dirty="0" smtClean="0"/>
              <a:t>calculate”. </a:t>
            </a:r>
          </a:p>
          <a:p>
            <a:endParaRPr lang="en-US" sz="1200" b="0" i="0" dirty="0" smtClean="0"/>
          </a:p>
          <a:p>
            <a:r>
              <a:rPr lang="en-US" sz="1200" b="0" i="0" dirty="0" smtClean="0"/>
              <a:t>In this context, </a:t>
            </a:r>
            <a:r>
              <a:rPr lang="en-US" sz="1200" dirty="0" smtClean="0"/>
              <a:t>as a result of the </a:t>
            </a:r>
            <a:r>
              <a:rPr lang="en-US" sz="1200" i="0" dirty="0" smtClean="0"/>
              <a:t>calculation, “to </a:t>
            </a:r>
          </a:p>
          <a:p>
            <a:r>
              <a:rPr lang="en-US" sz="1200" i="0" dirty="0" smtClean="0"/>
              <a:t>evaluate”, “to estimate”, “to look upon as”, or “to </a:t>
            </a:r>
          </a:p>
          <a:p>
            <a:r>
              <a:rPr lang="en-US" sz="1200" i="0" dirty="0" smtClean="0"/>
              <a:t>consider”.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413110535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200983913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Actions speak louder than words.</a:t>
            </a:r>
          </a:p>
          <a:p>
            <a:endParaRPr lang="en-US" dirty="0" smtClean="0"/>
          </a:p>
          <a:p>
            <a:r>
              <a:rPr lang="en-US" dirty="0" smtClean="0"/>
              <a:t>Actions</a:t>
            </a:r>
            <a:r>
              <a:rPr lang="en-US" baseline="0" dirty="0" smtClean="0"/>
              <a:t> also speak louder than labels.</a:t>
            </a:r>
            <a:r>
              <a:rPr lang="en-US" dirty="0" smtClean="0"/>
              <a:t> </a:t>
            </a:r>
          </a:p>
          <a:p>
            <a:endParaRPr lang="en-US" dirty="0" smtClean="0"/>
          </a:p>
          <a:p>
            <a:r>
              <a:rPr lang="en-US" dirty="0" smtClean="0"/>
              <a:t>What you call something is not as important as what </a:t>
            </a:r>
          </a:p>
          <a:p>
            <a:r>
              <a:rPr lang="en-US" dirty="0" smtClean="0"/>
              <a:t>it does.</a:t>
            </a:r>
          </a:p>
          <a:p>
            <a:endParaRPr lang="en-US" dirty="0" smtClean="0"/>
          </a:p>
          <a:p>
            <a:r>
              <a:rPr lang="en-US" b="1" dirty="0" err="1" smtClean="0"/>
              <a:t>ILLUS</a:t>
            </a:r>
            <a:r>
              <a:rPr lang="en-US" b="1" dirty="0" smtClean="0"/>
              <a:t>:</a:t>
            </a:r>
            <a:r>
              <a:rPr lang="en-US" dirty="0" smtClean="0"/>
              <a:t> The Weather Bureau has changed its name </a:t>
            </a:r>
          </a:p>
          <a:p>
            <a:r>
              <a:rPr lang="en-US" dirty="0" smtClean="0"/>
              <a:t>to the Environmental Science Services </a:t>
            </a:r>
          </a:p>
          <a:p>
            <a:r>
              <a:rPr lang="en-US" dirty="0" smtClean="0"/>
              <a:t>Administration, but we still get six inches of snow </a:t>
            </a:r>
          </a:p>
          <a:p>
            <a:r>
              <a:rPr lang="en-US" dirty="0" smtClean="0"/>
              <a:t>when the forecast says partly cloudy.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392115214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2:26.</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4240122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248522792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2:26.</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1076413306"/>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Jew and the Gentile are equal with respect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judgment.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Moo says, “Paul is arguing ...</a:t>
            </a:r>
            <a:r>
              <a:rPr lang="en-US" baseline="0" dirty="0" smtClean="0"/>
              <a:t> that Jews cannot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depend on their covenant status, symbolized by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law and circumcision, for salvation. And the reason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they cannot, he argues, is that they have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transgressed the law by disobeying its precepts....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is not at the level of understanding but at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level of </a:t>
            </a:r>
            <a:r>
              <a:rPr lang="en-US" i="1" baseline="0" dirty="0" smtClean="0"/>
              <a:t>doing</a:t>
            </a:r>
            <a:r>
              <a:rPr lang="en-US" baseline="0" dirty="0" smtClean="0"/>
              <a:t> that the problem lies.”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236543503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is a contrast between the outer things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which people can see, and the inward things which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only God can see.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2433799972"/>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phaneros</a:t>
            </a:r>
            <a:r>
              <a:rPr lang="en-US" dirty="0" smtClean="0"/>
              <a:t>” pertains to </a:t>
            </a:r>
            <a:r>
              <a:rPr lang="en-US" sz="1200" b="0" i="0" dirty="0" smtClean="0"/>
              <a:t>that which is </a:t>
            </a:r>
          </a:p>
          <a:p>
            <a:r>
              <a:rPr lang="en-US" sz="1200" b="0" i="0" dirty="0" smtClean="0"/>
              <a:t>exposed to general view or knowledge;</a:t>
            </a:r>
            <a:r>
              <a:rPr lang="en-US" sz="1200" b="0" i="0" baseline="0" dirty="0" smtClean="0"/>
              <a:t> that is </a:t>
            </a:r>
          </a:p>
          <a:p>
            <a:r>
              <a:rPr lang="en-US" sz="1200" b="0" i="0" baseline="0" dirty="0" smtClean="0"/>
              <a:t>pertaining to that which is</a:t>
            </a:r>
            <a:r>
              <a:rPr lang="en-US" sz="1200" b="0" i="0" dirty="0" smtClean="0"/>
              <a:t> “in the open”, or for which </a:t>
            </a:r>
          </a:p>
          <a:p>
            <a:r>
              <a:rPr lang="en-US" sz="1200" b="0" i="0" dirty="0" smtClean="0"/>
              <a:t>“public notice” has been given.</a:t>
            </a:r>
          </a:p>
          <a:p>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161544337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For many centuries genuine pearls </a:t>
            </a:r>
          </a:p>
          <a:p>
            <a:pPr rtl="0"/>
            <a:r>
              <a:rPr lang="en-US" sz="1200" dirty="0" smtClean="0"/>
              <a:t>commanded a high price because of their scarcity. </a:t>
            </a:r>
          </a:p>
          <a:p>
            <a:pPr rtl="0"/>
            <a:r>
              <a:rPr lang="en-US" sz="1200" dirty="0" smtClean="0"/>
              <a:t>Great quantities of oysters had to be examined </a:t>
            </a:r>
          </a:p>
          <a:p>
            <a:pPr rtl="0"/>
            <a:r>
              <a:rPr lang="en-US" sz="1200" dirty="0" smtClean="0"/>
              <a:t>before a few could be found that contained the </a:t>
            </a:r>
          </a:p>
          <a:p>
            <a:pPr rtl="0"/>
            <a:r>
              <a:rPr lang="en-US" sz="1200" dirty="0" smtClean="0"/>
              <a:t>coveted treasures. </a:t>
            </a:r>
          </a:p>
          <a:p>
            <a:pPr rtl="0"/>
            <a:endParaRPr lang="en-US" sz="1200" dirty="0" smtClean="0"/>
          </a:p>
          <a:p>
            <a:pPr rtl="0"/>
            <a:r>
              <a:rPr lang="en-US" sz="1200" dirty="0" smtClean="0"/>
              <a:t>Then suddenly the market became flooded with </a:t>
            </a:r>
          </a:p>
          <a:p>
            <a:pPr rtl="0"/>
            <a:r>
              <a:rPr lang="en-US" sz="1200" dirty="0" smtClean="0"/>
              <a:t>them. After some investigation the mystery of the </a:t>
            </a:r>
          </a:p>
          <a:p>
            <a:pPr rtl="0"/>
            <a:r>
              <a:rPr lang="en-US" sz="1200" dirty="0" smtClean="0"/>
              <a:t>abundant supply was revealed. Enterprising </a:t>
            </a:r>
          </a:p>
          <a:p>
            <a:pPr rtl="0"/>
            <a:r>
              <a:rPr lang="en-US" sz="1200" dirty="0" smtClean="0"/>
              <a:t>individuals had discovered that if a foreign object </a:t>
            </a:r>
          </a:p>
          <a:p>
            <a:pPr rtl="0"/>
            <a:r>
              <a:rPr lang="en-US" sz="1200" dirty="0" smtClean="0"/>
              <a:t>is lodged in its tender flesh, the oyster will form a </a:t>
            </a:r>
          </a:p>
          <a:p>
            <a:pPr rtl="0"/>
            <a:r>
              <a:rPr lang="en-US" sz="1200" dirty="0" smtClean="0"/>
              <a:t>glistening pearl around the source of discomfort.</a:t>
            </a:r>
          </a:p>
          <a:p>
            <a:pPr rtl="0"/>
            <a:endParaRPr lang="en-US" sz="1200" dirty="0" smtClean="0"/>
          </a:p>
          <a:p>
            <a:pPr rtl="0"/>
            <a:r>
              <a:rPr lang="en-US" sz="1200" dirty="0" smtClean="0"/>
              <a:t>Deciding to help nature along, these men artificially </a:t>
            </a:r>
          </a:p>
          <a:p>
            <a:pPr rtl="0"/>
            <a:r>
              <a:rPr lang="en-US" sz="1200" dirty="0" smtClean="0"/>
              <a:t>induced the process by inserting irritants such as </a:t>
            </a:r>
          </a:p>
          <a:p>
            <a:pPr rtl="0"/>
            <a:r>
              <a:rPr lang="en-US" sz="1200" dirty="0" smtClean="0"/>
              <a:t>tiny beads and buckshot into the shells. When the </a:t>
            </a:r>
          </a:p>
          <a:p>
            <a:pPr rtl="0"/>
            <a:r>
              <a:rPr lang="en-US" sz="1200" dirty="0" smtClean="0"/>
              <a:t>pearls had formed, they were carefully harvested. </a:t>
            </a:r>
          </a:p>
          <a:p>
            <a:pPr rtl="0"/>
            <a:endParaRPr lang="en-US" sz="1200" dirty="0" smtClean="0"/>
          </a:p>
          <a:p>
            <a:pPr rtl="0"/>
            <a:r>
              <a:rPr lang="en-US" sz="1200" dirty="0" smtClean="0"/>
              <a:t>Wealthy patrons became suspicious, however, and </a:t>
            </a:r>
          </a:p>
          <a:p>
            <a:pPr rtl="0"/>
            <a:r>
              <a:rPr lang="en-US" sz="1200" dirty="0" smtClean="0"/>
              <a:t>insisted that the lustrous jewels be subjected to </a:t>
            </a:r>
          </a:p>
          <a:p>
            <a:pPr rtl="0"/>
            <a:r>
              <a:rPr lang="en-US" sz="1200" dirty="0" smtClean="0"/>
              <a:t>special tests. Though outwardly they seemed </a:t>
            </a:r>
          </a:p>
          <a:p>
            <a:pPr rtl="0"/>
            <a:r>
              <a:rPr lang="en-US" sz="1200" dirty="0" smtClean="0"/>
              <a:t>perfect, the x-ray showed their impurity, for they </a:t>
            </a:r>
          </a:p>
          <a:p>
            <a:pPr rtl="0"/>
            <a:r>
              <a:rPr lang="en-US" sz="1200" dirty="0" smtClean="0"/>
              <a:t>had “false hearts” of lead or glass.</a:t>
            </a:r>
          </a:p>
          <a:p>
            <a:endParaRPr lang="en-US" dirty="0" smtClean="0"/>
          </a:p>
          <a:p>
            <a:r>
              <a:rPr lang="en-US" dirty="0" smtClean="0"/>
              <a:t>[7700, #2805].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2584177789"/>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2:27-28.</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338916331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2:27-28.</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1307537117"/>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 Paul alludes to Christians; those who have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had their heart circumscribed,</a:t>
            </a:r>
            <a:r>
              <a:rPr lang="en-US" baseline="0" dirty="0" smtClean="0"/>
              <a:t> and have been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turned from going their own way to face God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His way instead.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Here is the definition, as </a:t>
            </a:r>
            <a:r>
              <a:rPr lang="en-US" baseline="0" dirty="0" err="1" smtClean="0"/>
              <a:t>Ridderbos</a:t>
            </a:r>
            <a:r>
              <a:rPr lang="en-US" baseline="0" dirty="0" smtClean="0"/>
              <a:t> puts it, of </a:t>
            </a:r>
            <a:r>
              <a:rPr lang="en-US" baseline="0" smtClean="0"/>
              <a:t>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smtClean="0"/>
              <a:t>essence </a:t>
            </a:r>
            <a:r>
              <a:rPr lang="en-US" baseline="0" dirty="0" smtClean="0"/>
              <a:t>of the people of God.</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657698393"/>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this context, “</a:t>
            </a:r>
            <a:r>
              <a:rPr lang="en-US" dirty="0" err="1" smtClean="0"/>
              <a:t>kruptos</a:t>
            </a:r>
            <a:r>
              <a:rPr lang="en-US" dirty="0" smtClean="0"/>
              <a:t>” means “a hidden place”</a:t>
            </a:r>
            <a:r>
              <a:rPr lang="en-US" baseline="0" dirty="0" smtClean="0"/>
              <a:t> or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something “in secret”.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3628384853"/>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3559749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10/16/2014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10/16/2014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10/16/2014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10/16/2014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10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5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6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8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3.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Bob’s Question</a:t>
            </a:r>
            <a:endParaRPr lang="en-US" dirty="0"/>
          </a:p>
        </p:txBody>
      </p:sp>
      <p:sp>
        <p:nvSpPr>
          <p:cNvPr id="3" name="Subtitle 2"/>
          <p:cNvSpPr>
            <a:spLocks noGrp="1"/>
          </p:cNvSpPr>
          <p:nvPr>
            <p:ph type="subTitle" idx="1"/>
          </p:nvPr>
        </p:nvSpPr>
        <p:spPr/>
        <p:txBody>
          <a:bodyPr/>
          <a:lstStyle/>
          <a:p>
            <a:r>
              <a:rPr lang="en-US" dirty="0" smtClean="0">
                <a:solidFill>
                  <a:schemeClr val="tx1"/>
                </a:solidFill>
              </a:rPr>
              <a:t>Acts 21:25</a:t>
            </a:r>
          </a:p>
          <a:p>
            <a:r>
              <a:rPr lang="en-US" dirty="0" smtClean="0">
                <a:solidFill>
                  <a:schemeClr val="tx1"/>
                </a:solidFill>
              </a:rPr>
              <a:t>Strangled Meat</a:t>
            </a:r>
            <a:endParaRPr lang="en-US" dirty="0">
              <a:solidFill>
                <a:schemeClr val="tx1"/>
              </a:solidFill>
            </a:endParaRPr>
          </a:p>
        </p:txBody>
      </p:sp>
    </p:spTree>
    <p:extLst>
      <p:ext uri="{BB962C8B-B14F-4D97-AF65-F5344CB8AC3E}">
        <p14:creationId xmlns:p14="http://schemas.microsoft.com/office/powerpoint/2010/main" val="334514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2:17-29</a:t>
            </a:r>
          </a:p>
        </p:txBody>
      </p:sp>
      <p:sp>
        <p:nvSpPr>
          <p:cNvPr id="3" name="Content Placeholder 2"/>
          <p:cNvSpPr>
            <a:spLocks noGrp="1"/>
          </p:cNvSpPr>
          <p:nvPr>
            <p:ph idx="1"/>
          </p:nvPr>
        </p:nvSpPr>
        <p:spPr/>
        <p:txBody>
          <a:bodyPr/>
          <a:lstStyle/>
          <a:p>
            <a:pPr marL="0" indent="0">
              <a:buNone/>
            </a:pPr>
            <a:r>
              <a:rPr lang="en-US" baseline="30000" dirty="0"/>
              <a:t>21</a:t>
            </a:r>
            <a:r>
              <a:rPr lang="en-US" dirty="0"/>
              <a:t> you, then, who teach others, do you not teach yourself ? You who preach against stealing, do you steal? </a:t>
            </a:r>
            <a:endParaRPr lang="en-US" dirty="0" smtClean="0"/>
          </a:p>
          <a:p>
            <a:pPr marL="0" indent="0">
              <a:buNone/>
            </a:pPr>
            <a:r>
              <a:rPr lang="en-US" baseline="30000" dirty="0" smtClean="0"/>
              <a:t>22</a:t>
            </a:r>
            <a:r>
              <a:rPr lang="en-US" dirty="0" smtClean="0"/>
              <a:t> </a:t>
            </a:r>
            <a:r>
              <a:rPr lang="en-US" dirty="0"/>
              <a:t>You who say that people should not commit adultery, do you commit adultery? You who abhor idols, do you rob temples?</a:t>
            </a:r>
          </a:p>
        </p:txBody>
      </p:sp>
    </p:spTree>
    <p:extLst>
      <p:ext uri="{BB962C8B-B14F-4D97-AF65-F5344CB8AC3E}">
        <p14:creationId xmlns:p14="http://schemas.microsoft.com/office/powerpoint/2010/main" val="63052223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18:20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κρυπτός</a:t>
            </a:r>
            <a:endParaRPr lang="en-US" dirty="0"/>
          </a:p>
          <a:p>
            <a:pPr marL="0" indent="0">
              <a:lnSpc>
                <a:spcPct val="110000"/>
              </a:lnSpc>
              <a:buNone/>
            </a:pPr>
            <a:r>
              <a:rPr lang="en-US" baseline="30000" dirty="0"/>
              <a:t>			</a:t>
            </a:r>
            <a:r>
              <a:rPr lang="en-US" dirty="0"/>
              <a:t>(</a:t>
            </a:r>
            <a:r>
              <a:rPr lang="en-US" dirty="0" err="1"/>
              <a:t>kruptos</a:t>
            </a:r>
            <a:r>
              <a:rPr lang="en-US" dirty="0"/>
              <a:t>)</a:t>
            </a:r>
          </a:p>
          <a:p>
            <a:pPr marL="0" indent="0">
              <a:buNone/>
            </a:pPr>
            <a:endParaRPr lang="en-US" baseline="30000" dirty="0" smtClean="0"/>
          </a:p>
          <a:p>
            <a:pPr marL="0" indent="0">
              <a:buNone/>
            </a:pPr>
            <a:r>
              <a:rPr lang="en-US" baseline="30000" dirty="0" smtClean="0"/>
              <a:t>20 </a:t>
            </a:r>
            <a:r>
              <a:rPr lang="en-US" dirty="0"/>
              <a:t>“</a:t>
            </a:r>
            <a:r>
              <a:rPr lang="en-US" dirty="0">
                <a:solidFill>
                  <a:srgbClr val="FF0000"/>
                </a:solidFill>
              </a:rPr>
              <a:t>I have spoken openly to the world</a:t>
            </a:r>
            <a:r>
              <a:rPr lang="en-US" dirty="0"/>
              <a:t>,” Jesus replied. “</a:t>
            </a:r>
            <a:r>
              <a:rPr lang="en-US" dirty="0">
                <a:solidFill>
                  <a:srgbClr val="FF0000"/>
                </a:solidFill>
              </a:rPr>
              <a:t>I always taught in synagogues or at the temple, where all the Jews come together. I said nothing in secret.</a:t>
            </a:r>
          </a:p>
          <a:p>
            <a:pPr marL="0" indent="0">
              <a:buNone/>
            </a:pP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3704" y="2045475"/>
            <a:ext cx="2262187"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252546" y="5252224"/>
            <a:ext cx="1137425" cy="4348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3314" idx="2"/>
          </p:cNvCxnSpPr>
          <p:nvPr/>
        </p:nvCxnSpPr>
        <p:spPr>
          <a:xfrm flipV="1">
            <a:off x="2821259" y="3429775"/>
            <a:ext cx="1203539" cy="182244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318985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Cross-Ref. Deuteronomy 30:6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6 </a:t>
            </a:r>
            <a:r>
              <a:rPr lang="en-US" b="1" dirty="0">
                <a:solidFill>
                  <a:schemeClr val="accent6">
                    <a:lumMod val="75000"/>
                  </a:schemeClr>
                </a:solidFill>
              </a:rPr>
              <a:t>The Lord your God will circumcise your</a:t>
            </a:r>
            <a:r>
              <a:rPr lang="en-US" dirty="0"/>
              <a:t> </a:t>
            </a:r>
            <a:r>
              <a:rPr lang="en-US" b="1" dirty="0">
                <a:solidFill>
                  <a:schemeClr val="accent6">
                    <a:lumMod val="75000"/>
                  </a:schemeClr>
                </a:solidFill>
              </a:rPr>
              <a:t>hearts</a:t>
            </a:r>
            <a:r>
              <a:rPr lang="en-US" dirty="0"/>
              <a:t> and the hearts of your descendants, so that you may love him with all your heart and with all your soul, and live.</a:t>
            </a:r>
          </a:p>
          <a:p>
            <a:pPr marL="0" indent="0">
              <a:buNone/>
            </a:pPr>
            <a:endParaRPr lang="en-US" dirty="0"/>
          </a:p>
        </p:txBody>
      </p:sp>
    </p:spTree>
    <p:extLst>
      <p:ext uri="{BB962C8B-B14F-4D97-AF65-F5344CB8AC3E}">
        <p14:creationId xmlns:p14="http://schemas.microsoft.com/office/powerpoint/2010/main" val="304601600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Cross-Reference 1 Corinthians 10:18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18 </a:t>
            </a:r>
            <a:r>
              <a:rPr lang="en-US" dirty="0"/>
              <a:t>For it is not the one who commends himself who is </a:t>
            </a:r>
            <a:r>
              <a:rPr lang="en-US" b="1" dirty="0">
                <a:solidFill>
                  <a:schemeClr val="accent6">
                    <a:lumMod val="75000"/>
                  </a:schemeClr>
                </a:solidFill>
              </a:rPr>
              <a:t>approved</a:t>
            </a:r>
            <a:r>
              <a:rPr lang="en-US" dirty="0"/>
              <a:t>, but </a:t>
            </a:r>
            <a:r>
              <a:rPr lang="en-US" b="1" dirty="0">
                <a:solidFill>
                  <a:schemeClr val="accent6">
                    <a:lumMod val="75000"/>
                  </a:schemeClr>
                </a:solidFill>
              </a:rPr>
              <a:t>the one whom the Lord commends</a:t>
            </a:r>
            <a:r>
              <a:rPr lang="en-US" dirty="0"/>
              <a:t>. </a:t>
            </a:r>
          </a:p>
          <a:p>
            <a:pPr marL="0" indent="0">
              <a:buNone/>
            </a:pPr>
            <a:endParaRPr lang="en-US" dirty="0"/>
          </a:p>
        </p:txBody>
      </p:sp>
    </p:spTree>
    <p:extLst>
      <p:ext uri="{BB962C8B-B14F-4D97-AF65-F5344CB8AC3E}">
        <p14:creationId xmlns:p14="http://schemas.microsoft.com/office/powerpoint/2010/main" val="92713890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7738" cy="6857999"/>
          </a:xfrm>
          <a:prstGeom prst="rect">
            <a:avLst/>
          </a:prstGeom>
        </p:spPr>
      </p:pic>
    </p:spTree>
    <p:extLst>
      <p:ext uri="{BB962C8B-B14F-4D97-AF65-F5344CB8AC3E}">
        <p14:creationId xmlns:p14="http://schemas.microsoft.com/office/powerpoint/2010/main" val="4140133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2:17-29</a:t>
            </a:r>
          </a:p>
        </p:txBody>
      </p:sp>
      <p:sp>
        <p:nvSpPr>
          <p:cNvPr id="3" name="Content Placeholder 2"/>
          <p:cNvSpPr>
            <a:spLocks noGrp="1"/>
          </p:cNvSpPr>
          <p:nvPr>
            <p:ph idx="1"/>
          </p:nvPr>
        </p:nvSpPr>
        <p:spPr/>
        <p:txBody>
          <a:bodyPr/>
          <a:lstStyle/>
          <a:p>
            <a:pPr marL="0" indent="0">
              <a:buNone/>
            </a:pPr>
            <a:r>
              <a:rPr lang="en-US" baseline="30000" dirty="0"/>
              <a:t>23</a:t>
            </a:r>
            <a:r>
              <a:rPr lang="en-US" dirty="0"/>
              <a:t> You who brag about the law, do you dishonor God by breaking the law? </a:t>
            </a:r>
            <a:endParaRPr lang="en-US" dirty="0" smtClean="0"/>
          </a:p>
          <a:p>
            <a:pPr marL="0" indent="0">
              <a:buNone/>
            </a:pPr>
            <a:r>
              <a:rPr lang="en-US" baseline="30000" dirty="0" smtClean="0"/>
              <a:t>24</a:t>
            </a:r>
            <a:r>
              <a:rPr lang="en-US" dirty="0" smtClean="0"/>
              <a:t> </a:t>
            </a:r>
            <a:r>
              <a:rPr lang="en-US" dirty="0"/>
              <a:t>As it is written: "God's name is blasphemed among the Gentiles because of you." </a:t>
            </a:r>
            <a:endParaRPr lang="en-US" dirty="0" smtClean="0"/>
          </a:p>
          <a:p>
            <a:pPr marL="0" indent="0">
              <a:buNone/>
            </a:pPr>
            <a:r>
              <a:rPr lang="en-US" baseline="30000" dirty="0" smtClean="0"/>
              <a:t>25</a:t>
            </a:r>
            <a:r>
              <a:rPr lang="en-US" dirty="0" smtClean="0"/>
              <a:t> </a:t>
            </a:r>
            <a:r>
              <a:rPr lang="en-US" dirty="0"/>
              <a:t>Circumcision has value if you observe the law, but if you break the law, you have become as though you had not been circumcised.</a:t>
            </a:r>
          </a:p>
        </p:txBody>
      </p:sp>
    </p:spTree>
    <p:extLst>
      <p:ext uri="{BB962C8B-B14F-4D97-AF65-F5344CB8AC3E}">
        <p14:creationId xmlns:p14="http://schemas.microsoft.com/office/powerpoint/2010/main" val="23822862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2:17-29</a:t>
            </a:r>
          </a:p>
        </p:txBody>
      </p:sp>
      <p:sp>
        <p:nvSpPr>
          <p:cNvPr id="3" name="Content Placeholder 2"/>
          <p:cNvSpPr>
            <a:spLocks noGrp="1"/>
          </p:cNvSpPr>
          <p:nvPr>
            <p:ph idx="1"/>
          </p:nvPr>
        </p:nvSpPr>
        <p:spPr/>
        <p:txBody>
          <a:bodyPr/>
          <a:lstStyle/>
          <a:p>
            <a:pPr marL="0" indent="0">
              <a:buNone/>
            </a:pPr>
            <a:r>
              <a:rPr lang="en-US" baseline="30000" dirty="0"/>
              <a:t>26</a:t>
            </a:r>
            <a:r>
              <a:rPr lang="en-US" dirty="0"/>
              <a:t> If those who are not circumcised keep the law's requirements, will they not be regarded as though they were circumcised? </a:t>
            </a:r>
            <a:endParaRPr lang="en-US" dirty="0" smtClean="0"/>
          </a:p>
          <a:p>
            <a:pPr marL="0" indent="0">
              <a:buNone/>
            </a:pPr>
            <a:r>
              <a:rPr lang="en-US" baseline="30000" dirty="0" smtClean="0"/>
              <a:t>27</a:t>
            </a:r>
            <a:r>
              <a:rPr lang="en-US" dirty="0" smtClean="0"/>
              <a:t> </a:t>
            </a:r>
            <a:r>
              <a:rPr lang="en-US" dirty="0"/>
              <a:t>The one who is not circumcised physically and yet obeys the law will condemn you who, even though you have the written code and circumcision, are a lawbreaker. </a:t>
            </a:r>
          </a:p>
        </p:txBody>
      </p:sp>
    </p:spTree>
    <p:extLst>
      <p:ext uri="{BB962C8B-B14F-4D97-AF65-F5344CB8AC3E}">
        <p14:creationId xmlns:p14="http://schemas.microsoft.com/office/powerpoint/2010/main" val="30897156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2:17-29</a:t>
            </a:r>
          </a:p>
        </p:txBody>
      </p:sp>
      <p:sp>
        <p:nvSpPr>
          <p:cNvPr id="3" name="Content Placeholder 2"/>
          <p:cNvSpPr>
            <a:spLocks noGrp="1"/>
          </p:cNvSpPr>
          <p:nvPr>
            <p:ph idx="1"/>
          </p:nvPr>
        </p:nvSpPr>
        <p:spPr/>
        <p:txBody>
          <a:bodyPr/>
          <a:lstStyle/>
          <a:p>
            <a:pPr marL="0" indent="0">
              <a:buNone/>
            </a:pPr>
            <a:r>
              <a:rPr lang="en-US" baseline="30000" dirty="0"/>
              <a:t>28</a:t>
            </a:r>
            <a:r>
              <a:rPr lang="en-US" dirty="0"/>
              <a:t> A man is not a Jew if he is only one outwardly, nor is circumcision merely outward and physical. </a:t>
            </a:r>
            <a:endParaRPr lang="en-US" dirty="0" smtClean="0"/>
          </a:p>
          <a:p>
            <a:pPr marL="0" indent="0">
              <a:buNone/>
            </a:pPr>
            <a:r>
              <a:rPr lang="en-US" baseline="30000" dirty="0" smtClean="0"/>
              <a:t>29</a:t>
            </a:r>
            <a:r>
              <a:rPr lang="en-US" dirty="0" smtClean="0"/>
              <a:t> </a:t>
            </a:r>
            <a:r>
              <a:rPr lang="en-US" dirty="0"/>
              <a:t>No, a man is a Jew if he is one inwardly; and circumcision is circumcision of the heart, by the Spirit, not by the written code. Such a man's praise is not from men, but from God.</a:t>
            </a:r>
          </a:p>
        </p:txBody>
      </p:sp>
    </p:spTree>
    <p:extLst>
      <p:ext uri="{BB962C8B-B14F-4D97-AF65-F5344CB8AC3E}">
        <p14:creationId xmlns:p14="http://schemas.microsoft.com/office/powerpoint/2010/main" val="18417360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17</a:t>
            </a:r>
            <a:r>
              <a:rPr lang="en-US" dirty="0" smtClean="0"/>
              <a:t> </a:t>
            </a:r>
            <a:r>
              <a:rPr lang="en-US" dirty="0"/>
              <a:t>Now you, if you call yourself a Jew; if you rely on the law and brag about your relationship to God; </a:t>
            </a:r>
            <a:endParaRPr lang="en-US" dirty="0" smtClean="0"/>
          </a:p>
        </p:txBody>
      </p:sp>
    </p:spTree>
    <p:extLst>
      <p:ext uri="{BB962C8B-B14F-4D97-AF65-F5344CB8AC3E}">
        <p14:creationId xmlns:p14="http://schemas.microsoft.com/office/powerpoint/2010/main" val="38787127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ἐπαναπαύομα</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epanapauoma</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17</a:t>
            </a:r>
            <a:r>
              <a:rPr lang="en-US" dirty="0" smtClean="0"/>
              <a:t> </a:t>
            </a:r>
            <a:r>
              <a:rPr lang="en-US" dirty="0"/>
              <a:t>Now you, if you call yourself a Jew; if you rely on the law and brag about your relationship to God; </a:t>
            </a:r>
            <a:endParaRPr lang="en-US" dirty="0" smtClean="0"/>
          </a:p>
        </p:txBody>
      </p:sp>
      <p:sp>
        <p:nvSpPr>
          <p:cNvPr id="4" name="Oval 3"/>
          <p:cNvSpPr/>
          <p:nvPr/>
        </p:nvSpPr>
        <p:spPr>
          <a:xfrm>
            <a:off x="7682670" y="4127619"/>
            <a:ext cx="760576" cy="5042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48015" y="2102265"/>
            <a:ext cx="2922662" cy="12135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1"/>
            <a:endCxn id="5" idx="2"/>
          </p:cNvCxnSpPr>
          <p:nvPr/>
        </p:nvCxnSpPr>
        <p:spPr>
          <a:xfrm flipH="1" flipV="1">
            <a:off x="6409346" y="3315768"/>
            <a:ext cx="1384708" cy="88569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86847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10:5-6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ἐπαναπαύομα</a:t>
            </a:r>
            <a:endParaRPr lang="en-US" dirty="0"/>
          </a:p>
          <a:p>
            <a:pPr marL="0" indent="0">
              <a:lnSpc>
                <a:spcPct val="110000"/>
              </a:lnSpc>
              <a:buNone/>
            </a:pPr>
            <a:r>
              <a:rPr lang="en-US" baseline="30000" dirty="0"/>
              <a:t>			</a:t>
            </a:r>
            <a:r>
              <a:rPr lang="en-US" dirty="0" smtClean="0"/>
              <a:t>(</a:t>
            </a:r>
            <a:r>
              <a:rPr lang="en-US" dirty="0" err="1"/>
              <a:t>epanapauoma</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5 </a:t>
            </a:r>
            <a:r>
              <a:rPr lang="en-US" dirty="0">
                <a:solidFill>
                  <a:srgbClr val="FF0000"/>
                </a:solidFill>
              </a:rPr>
              <a:t>“When you enter a house, first say, ‘Peace to this house.’ </a:t>
            </a:r>
            <a:r>
              <a:rPr lang="en-US" baseline="30000" dirty="0"/>
              <a:t>6</a:t>
            </a:r>
            <a:r>
              <a:rPr lang="en-US" dirty="0">
                <a:solidFill>
                  <a:srgbClr val="FF0000"/>
                </a:solidFill>
              </a:rPr>
              <a:t> If a man of peace is there, your peace will rest on him; if not, it will return to you.</a:t>
            </a:r>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1103" y="2085046"/>
            <a:ext cx="2944813"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241395" y="5163015"/>
            <a:ext cx="724829" cy="4014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6" idx="2"/>
          </p:cNvCxnSpPr>
          <p:nvPr/>
        </p:nvCxnSpPr>
        <p:spPr>
          <a:xfrm flipV="1">
            <a:off x="2603810" y="3323296"/>
            <a:ext cx="1989700" cy="183971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00659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4:14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ἐπαναπαύομα</a:t>
            </a:r>
            <a:endParaRPr lang="en-US" dirty="0"/>
          </a:p>
          <a:p>
            <a:pPr marL="0" indent="0">
              <a:lnSpc>
                <a:spcPct val="110000"/>
              </a:lnSpc>
              <a:buNone/>
            </a:pPr>
            <a:r>
              <a:rPr lang="en-US" baseline="30000" dirty="0"/>
              <a:t>			</a:t>
            </a:r>
            <a:r>
              <a:rPr lang="en-US" dirty="0"/>
              <a:t>(</a:t>
            </a:r>
            <a:r>
              <a:rPr lang="en-US" dirty="0" err="1"/>
              <a:t>epanapauoma</a:t>
            </a:r>
            <a:r>
              <a:rPr lang="en-US" dirty="0"/>
              <a:t>)</a:t>
            </a:r>
          </a:p>
          <a:p>
            <a:pPr marL="0" indent="0">
              <a:buNone/>
            </a:pPr>
            <a:endParaRPr lang="en-US" baseline="30000" dirty="0" smtClean="0"/>
          </a:p>
          <a:p>
            <a:pPr marL="0" indent="0">
              <a:buNone/>
            </a:pPr>
            <a:r>
              <a:rPr lang="en-US" baseline="30000" dirty="0" smtClean="0"/>
              <a:t>14 </a:t>
            </a:r>
            <a:r>
              <a:rPr lang="en-US" dirty="0"/>
              <a:t>If you are insulted because of the name of Christ, you are blessed, for the Spirit of glory and of God rests on you.</a:t>
            </a:r>
          </a:p>
          <a:p>
            <a:pPr marL="0" indent="0">
              <a:buNone/>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9951" y="2475338"/>
            <a:ext cx="2944813"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419815" y="5151863"/>
            <a:ext cx="903248" cy="44604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50" idx="2"/>
          </p:cNvCxnSpPr>
          <p:nvPr/>
        </p:nvCxnSpPr>
        <p:spPr>
          <a:xfrm flipV="1">
            <a:off x="2871439" y="3713588"/>
            <a:ext cx="1710919" cy="143827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31039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καυχάομαι</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kauchaomai</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17</a:t>
            </a:r>
            <a:r>
              <a:rPr lang="en-US" dirty="0" smtClean="0"/>
              <a:t> </a:t>
            </a:r>
            <a:r>
              <a:rPr lang="en-US" dirty="0"/>
              <a:t>Now you, if you call yourself a Jew; if you rely on the law and brag about your relationship to God; </a:t>
            </a:r>
            <a:endParaRPr lang="en-US" dirty="0" smtClean="0"/>
          </a:p>
        </p:txBody>
      </p:sp>
      <p:sp>
        <p:nvSpPr>
          <p:cNvPr id="4" name="Rounded Rectangle 3"/>
          <p:cNvSpPr/>
          <p:nvPr/>
        </p:nvSpPr>
        <p:spPr>
          <a:xfrm>
            <a:off x="3144852" y="2162086"/>
            <a:ext cx="2521010" cy="11194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50849" y="4606183"/>
            <a:ext cx="828942" cy="4785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465320" y="3281585"/>
            <a:ext cx="940037" cy="132459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37883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1:31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l-GR" dirty="0"/>
              <a:t>καυχάομαι</a:t>
            </a:r>
            <a:endParaRPr lang="en-US" dirty="0"/>
          </a:p>
          <a:p>
            <a:pPr marL="0" indent="0">
              <a:buNone/>
            </a:pPr>
            <a:r>
              <a:rPr lang="en-US" baseline="30000" dirty="0"/>
              <a:t>			</a:t>
            </a:r>
            <a:r>
              <a:rPr lang="en-US" dirty="0"/>
              <a:t>(</a:t>
            </a:r>
            <a:r>
              <a:rPr lang="en-US" dirty="0" err="1"/>
              <a:t>kauchaomai</a:t>
            </a:r>
            <a:r>
              <a:rPr lang="en-US" dirty="0"/>
              <a:t>)</a:t>
            </a:r>
          </a:p>
          <a:p>
            <a:pPr marL="0" indent="0">
              <a:buNone/>
            </a:pPr>
            <a:endParaRPr lang="en-US" baseline="30000" dirty="0" smtClean="0"/>
          </a:p>
          <a:p>
            <a:pPr marL="0" indent="0">
              <a:buNone/>
            </a:pPr>
            <a:r>
              <a:rPr lang="en-US" baseline="30000" dirty="0" smtClean="0"/>
              <a:t>31 </a:t>
            </a:r>
            <a:r>
              <a:rPr lang="en-US" dirty="0"/>
              <a:t>Therefore, as it is written: “Let him who boasts boast in the Lord.”</a:t>
            </a:r>
          </a:p>
          <a:p>
            <a:pPr marL="0" indent="0">
              <a:buNone/>
            </a:pP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7388" y="2513400"/>
            <a:ext cx="2541587"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01805" y="4538546"/>
            <a:ext cx="1126273"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94985" y="4549698"/>
            <a:ext cx="970156" cy="4460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3074" idx="2"/>
          </p:cNvCxnSpPr>
          <p:nvPr/>
        </p:nvCxnSpPr>
        <p:spPr>
          <a:xfrm flipV="1">
            <a:off x="2180063" y="3653225"/>
            <a:ext cx="2168119" cy="896473"/>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4" idx="0"/>
            <a:endCxn id="3074" idx="1"/>
          </p:cNvCxnSpPr>
          <p:nvPr/>
        </p:nvCxnSpPr>
        <p:spPr>
          <a:xfrm flipV="1">
            <a:off x="1064942" y="3083313"/>
            <a:ext cx="2012446" cy="145523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1381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21:25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25 </a:t>
            </a:r>
            <a:r>
              <a:rPr lang="en-US" dirty="0"/>
              <a:t>As for the Gentile believers, we have written to them our decision that they should abstain from food sacrificed to idols, from blood, from the </a:t>
            </a:r>
            <a:r>
              <a:rPr lang="en-US" b="1" dirty="0">
                <a:solidFill>
                  <a:schemeClr val="accent6">
                    <a:lumMod val="75000"/>
                  </a:schemeClr>
                </a:solidFill>
              </a:rPr>
              <a:t>meat of strangled animals</a:t>
            </a:r>
            <a:r>
              <a:rPr lang="en-US" dirty="0"/>
              <a:t> and from sexual immorality.”</a:t>
            </a:r>
          </a:p>
          <a:p>
            <a:pPr marL="0" indent="0">
              <a:buNone/>
            </a:pPr>
            <a:endParaRPr lang="en-US" dirty="0"/>
          </a:p>
        </p:txBody>
      </p:sp>
    </p:spTree>
    <p:extLst>
      <p:ext uri="{BB962C8B-B14F-4D97-AF65-F5344CB8AC3E}">
        <p14:creationId xmlns:p14="http://schemas.microsoft.com/office/powerpoint/2010/main" val="13812378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6:14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l-GR" dirty="0"/>
              <a:t>καυχάομαι</a:t>
            </a:r>
            <a:endParaRPr lang="en-US" dirty="0"/>
          </a:p>
          <a:p>
            <a:pPr marL="0" indent="0">
              <a:buNone/>
            </a:pPr>
            <a:r>
              <a:rPr lang="en-US" baseline="30000" dirty="0"/>
              <a:t>			</a:t>
            </a:r>
            <a:r>
              <a:rPr lang="en-US" dirty="0"/>
              <a:t>(</a:t>
            </a:r>
            <a:r>
              <a:rPr lang="en-US" dirty="0" err="1"/>
              <a:t>kauchaomai</a:t>
            </a:r>
            <a:r>
              <a:rPr lang="en-US" dirty="0"/>
              <a:t>)</a:t>
            </a:r>
          </a:p>
          <a:p>
            <a:pPr marL="0" indent="0">
              <a:buNone/>
            </a:pPr>
            <a:endParaRPr lang="en-US" baseline="30000" dirty="0" smtClean="0"/>
          </a:p>
          <a:p>
            <a:pPr marL="0" indent="0">
              <a:buNone/>
            </a:pPr>
            <a:r>
              <a:rPr lang="en-US" baseline="30000" dirty="0" smtClean="0"/>
              <a:t>14 </a:t>
            </a:r>
            <a:r>
              <a:rPr lang="en-US" dirty="0"/>
              <a:t>May I never boast except in the cross of our Lord Jesus Christ, through which the world has been crucified to me, and I to the world.</a:t>
            </a:r>
          </a:p>
          <a:p>
            <a:pPr marL="0" indent="0">
              <a:buNone/>
            </a:pP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3935" y="2491097"/>
            <a:ext cx="2541587"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1933" y="4038368"/>
            <a:ext cx="9937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4099" idx="0"/>
            <a:endCxn id="4098" idx="2"/>
          </p:cNvCxnSpPr>
          <p:nvPr/>
        </p:nvCxnSpPr>
        <p:spPr>
          <a:xfrm flipV="1">
            <a:off x="3378821" y="3630922"/>
            <a:ext cx="935908" cy="40744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55378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135:4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4</a:t>
            </a:r>
            <a:r>
              <a:rPr lang="en-US" dirty="0" smtClean="0"/>
              <a:t> For </a:t>
            </a:r>
            <a:r>
              <a:rPr lang="en-US" dirty="0"/>
              <a:t>the Lord has </a:t>
            </a:r>
            <a:r>
              <a:rPr lang="en-US" b="1" dirty="0">
                <a:solidFill>
                  <a:schemeClr val="accent6">
                    <a:lumMod val="75000"/>
                  </a:schemeClr>
                </a:solidFill>
              </a:rPr>
              <a:t>chosen Jacob to be his own</a:t>
            </a:r>
            <a:r>
              <a:rPr lang="en-US" dirty="0"/>
              <a:t>, </a:t>
            </a:r>
            <a:r>
              <a:rPr lang="en-US" dirty="0" smtClean="0"/>
              <a:t>Israel </a:t>
            </a:r>
            <a:r>
              <a:rPr lang="en-US" dirty="0"/>
              <a:t>to be his treasured possession. </a:t>
            </a:r>
          </a:p>
          <a:p>
            <a:pPr marL="0" indent="0">
              <a:buNone/>
            </a:pPr>
            <a:endParaRPr lang="en-US" dirty="0"/>
          </a:p>
        </p:txBody>
      </p:sp>
    </p:spTree>
    <p:extLst>
      <p:ext uri="{BB962C8B-B14F-4D97-AF65-F5344CB8AC3E}">
        <p14:creationId xmlns:p14="http://schemas.microsoft.com/office/powerpoint/2010/main" val="11374297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Matthew 3:9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9 </a:t>
            </a:r>
            <a:r>
              <a:rPr lang="en-US" dirty="0"/>
              <a:t>And do not think you can say to yourselves, ‘</a:t>
            </a:r>
            <a:r>
              <a:rPr lang="en-US" b="1" dirty="0">
                <a:solidFill>
                  <a:schemeClr val="accent6">
                    <a:lumMod val="75000"/>
                  </a:schemeClr>
                </a:solidFill>
              </a:rPr>
              <a:t>We have Abraham as our father</a:t>
            </a:r>
            <a:r>
              <a:rPr lang="en-US" dirty="0"/>
              <a:t>.’ I tell you that out of these stones God can raise up children for Abraham.</a:t>
            </a:r>
          </a:p>
          <a:p>
            <a:pPr marL="0" indent="0">
              <a:buNone/>
            </a:pPr>
            <a:endParaRPr lang="en-US" dirty="0"/>
          </a:p>
        </p:txBody>
      </p:sp>
    </p:spTree>
    <p:extLst>
      <p:ext uri="{BB962C8B-B14F-4D97-AF65-F5344CB8AC3E}">
        <p14:creationId xmlns:p14="http://schemas.microsoft.com/office/powerpoint/2010/main" val="38658840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18</a:t>
            </a:r>
            <a:r>
              <a:rPr lang="en-US" dirty="0" smtClean="0"/>
              <a:t> </a:t>
            </a:r>
            <a:r>
              <a:rPr lang="en-US" dirty="0"/>
              <a:t>if you know his will and approve of what is superior because you are instructed by the law; </a:t>
            </a:r>
          </a:p>
        </p:txBody>
      </p:sp>
    </p:spTree>
    <p:extLst>
      <p:ext uri="{BB962C8B-B14F-4D97-AF65-F5344CB8AC3E}">
        <p14:creationId xmlns:p14="http://schemas.microsoft.com/office/powerpoint/2010/main" val="16114137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διαφέρω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diapherō</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18</a:t>
            </a:r>
            <a:r>
              <a:rPr lang="en-US" dirty="0" smtClean="0"/>
              <a:t> </a:t>
            </a:r>
            <a:r>
              <a:rPr lang="en-US" dirty="0"/>
              <a:t>if you know his will and approve of what is superior because you are instructed by the law; </a:t>
            </a:r>
          </a:p>
        </p:txBody>
      </p:sp>
      <p:sp>
        <p:nvSpPr>
          <p:cNvPr id="4" name="Oval 3"/>
          <p:cNvSpPr/>
          <p:nvPr/>
        </p:nvSpPr>
        <p:spPr>
          <a:xfrm>
            <a:off x="2033899" y="1956987"/>
            <a:ext cx="2367185" cy="154678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70019" y="5016381"/>
            <a:ext cx="1521151"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4"/>
          </p:cNvCxnSpPr>
          <p:nvPr/>
        </p:nvCxnSpPr>
        <p:spPr>
          <a:xfrm flipV="1">
            <a:off x="1230595" y="3503776"/>
            <a:ext cx="1986897" cy="151260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86847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1:9-10</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baseline="30000" dirty="0" smtClean="0"/>
          </a:p>
          <a:p>
            <a:pPr marL="0" indent="0">
              <a:buNone/>
            </a:pPr>
            <a:endParaRPr lang="en-US" baseline="30000" dirty="0"/>
          </a:p>
          <a:p>
            <a:pPr marL="0" indent="0">
              <a:lnSpc>
                <a:spcPct val="110000"/>
              </a:lnSpc>
              <a:buNone/>
            </a:pPr>
            <a:r>
              <a:rPr lang="en-US" sz="3500" baseline="30000" dirty="0"/>
              <a:t>		</a:t>
            </a:r>
            <a:r>
              <a:rPr lang="el-GR" sz="3500" dirty="0"/>
              <a:t>διαφέρω</a:t>
            </a:r>
            <a:endParaRPr lang="en-US" sz="3500" dirty="0"/>
          </a:p>
          <a:p>
            <a:pPr marL="0" indent="0">
              <a:lnSpc>
                <a:spcPct val="110000"/>
              </a:lnSpc>
              <a:buNone/>
            </a:pPr>
            <a:r>
              <a:rPr lang="en-US" sz="3500" baseline="30000" dirty="0"/>
              <a:t>		</a:t>
            </a:r>
            <a:r>
              <a:rPr lang="en-US" sz="3500" dirty="0"/>
              <a:t>(</a:t>
            </a:r>
            <a:r>
              <a:rPr lang="en-US" sz="3500" dirty="0" err="1"/>
              <a:t>diapherō</a:t>
            </a:r>
            <a:r>
              <a:rPr lang="en-US" sz="3500" dirty="0"/>
              <a:t>)</a:t>
            </a:r>
          </a:p>
          <a:p>
            <a:pPr marL="0" indent="0">
              <a:buNone/>
            </a:pPr>
            <a:endParaRPr lang="en-US" sz="3500" baseline="30000" dirty="0" smtClean="0"/>
          </a:p>
          <a:p>
            <a:pPr marL="0" indent="0">
              <a:buNone/>
            </a:pPr>
            <a:r>
              <a:rPr lang="en-US" sz="3500" baseline="30000" dirty="0" smtClean="0"/>
              <a:t>9 </a:t>
            </a:r>
            <a:r>
              <a:rPr lang="en-US" sz="3500" dirty="0"/>
              <a:t>And this is my prayer: that your love may abound more and more in knowledge and depth of insight, </a:t>
            </a:r>
            <a:r>
              <a:rPr lang="en-US" sz="3500" baseline="30000" dirty="0"/>
              <a:t>10</a:t>
            </a:r>
            <a:r>
              <a:rPr lang="en-US" sz="3500" dirty="0"/>
              <a:t> so that you may be able to discern what is best and may be pure and blameless until the day of Christ</a:t>
            </a:r>
            <a:r>
              <a:rPr lang="en-US" sz="3500" dirty="0" smtClean="0"/>
              <a:t>,</a:t>
            </a:r>
            <a:endParaRPr lang="en-US" sz="3500" dirty="0"/>
          </a:p>
          <a:p>
            <a:pPr marL="0" indent="0">
              <a:buNone/>
            </a:pP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1559" y="2195551"/>
            <a:ext cx="2389187" cy="157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761893" y="5207620"/>
            <a:ext cx="802887" cy="4237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5122" idx="2"/>
          </p:cNvCxnSpPr>
          <p:nvPr/>
        </p:nvCxnSpPr>
        <p:spPr>
          <a:xfrm flipV="1">
            <a:off x="2163337" y="3768764"/>
            <a:ext cx="1002816" cy="143885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46018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12:7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a:t>διαφέρω</a:t>
            </a:r>
            <a:endParaRPr lang="en-US" dirty="0"/>
          </a:p>
          <a:p>
            <a:pPr marL="0" indent="0">
              <a:lnSpc>
                <a:spcPct val="110000"/>
              </a:lnSpc>
              <a:buNone/>
            </a:pPr>
            <a:r>
              <a:rPr lang="en-US" baseline="30000" dirty="0"/>
              <a:t>		</a:t>
            </a:r>
            <a:r>
              <a:rPr lang="en-US" dirty="0"/>
              <a:t>(</a:t>
            </a:r>
            <a:r>
              <a:rPr lang="en-US" dirty="0" err="1"/>
              <a:t>diapherō</a:t>
            </a:r>
            <a:r>
              <a:rPr lang="en-US" dirty="0"/>
              <a:t>)</a:t>
            </a:r>
          </a:p>
          <a:p>
            <a:pPr marL="0" indent="0">
              <a:buNone/>
            </a:pPr>
            <a:endParaRPr lang="en-US" baseline="30000" dirty="0" smtClean="0"/>
          </a:p>
          <a:p>
            <a:pPr marL="0" indent="0">
              <a:buNone/>
            </a:pPr>
            <a:r>
              <a:rPr lang="en-US" baseline="30000" dirty="0" smtClean="0"/>
              <a:t>7 </a:t>
            </a:r>
            <a:r>
              <a:rPr lang="en-US" dirty="0">
                <a:solidFill>
                  <a:srgbClr val="FF0000"/>
                </a:solidFill>
              </a:rPr>
              <a:t>Indeed, the very hairs of your head are all numbered. Don’t be afraid; you are </a:t>
            </a:r>
            <a:endParaRPr lang="en-US" dirty="0" smtClean="0">
              <a:solidFill>
                <a:srgbClr val="FF0000"/>
              </a:solidFill>
            </a:endParaRPr>
          </a:p>
          <a:p>
            <a:pPr marL="0" indent="0">
              <a:buNone/>
            </a:pPr>
            <a:r>
              <a:rPr lang="en-US" dirty="0" smtClean="0">
                <a:solidFill>
                  <a:srgbClr val="FF0000"/>
                </a:solidFill>
              </a:rPr>
              <a:t>worth </a:t>
            </a:r>
            <a:r>
              <a:rPr lang="en-US" dirty="0">
                <a:solidFill>
                  <a:srgbClr val="FF0000"/>
                </a:solidFill>
              </a:rPr>
              <a:t>more than many sparrows. </a:t>
            </a:r>
          </a:p>
          <a:p>
            <a:pPr marL="0" indent="0">
              <a:buNone/>
            </a:pP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3862" y="2307064"/>
            <a:ext cx="2389187" cy="157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8351" y="5218771"/>
            <a:ext cx="2943922" cy="4906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6146" idx="2"/>
          </p:cNvCxnSpPr>
          <p:nvPr/>
        </p:nvCxnSpPr>
        <p:spPr>
          <a:xfrm flipV="1">
            <a:off x="1940312" y="3880277"/>
            <a:ext cx="1248144" cy="133849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40471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dirty="0" smtClean="0"/>
              <a:t>κατηχέω</a:t>
            </a:r>
            <a:endParaRPr lang="en-US" dirty="0" smtClean="0"/>
          </a:p>
          <a:p>
            <a:pPr marL="0" indent="0">
              <a:buNone/>
            </a:pPr>
            <a:r>
              <a:rPr lang="en-US" dirty="0"/>
              <a:t>	</a:t>
            </a:r>
            <a:r>
              <a:rPr lang="en-US" dirty="0" smtClean="0"/>
              <a:t>			(</a:t>
            </a:r>
            <a:r>
              <a:rPr lang="en-US" dirty="0" err="1" smtClean="0"/>
              <a:t>katē</a:t>
            </a:r>
            <a:r>
              <a:rPr lang="en-US" dirty="0" err="1"/>
              <a:t>cheō</a:t>
            </a:r>
            <a:r>
              <a:rPr lang="en-US" dirty="0"/>
              <a:t>)</a:t>
            </a:r>
            <a:endParaRPr lang="en-US" baseline="30000" dirty="0"/>
          </a:p>
          <a:p>
            <a:pPr marL="0" indent="0">
              <a:buNone/>
            </a:pPr>
            <a:endParaRPr lang="en-US" baseline="30000" dirty="0" smtClean="0"/>
          </a:p>
          <a:p>
            <a:pPr marL="0" indent="0">
              <a:buNone/>
            </a:pPr>
            <a:endParaRPr lang="en-US" baseline="30000" dirty="0" smtClean="0"/>
          </a:p>
          <a:p>
            <a:pPr marL="0" indent="0">
              <a:buNone/>
            </a:pPr>
            <a:r>
              <a:rPr lang="en-US" baseline="30000" dirty="0" smtClean="0"/>
              <a:t>18</a:t>
            </a:r>
            <a:r>
              <a:rPr lang="en-US" dirty="0" smtClean="0"/>
              <a:t> </a:t>
            </a:r>
            <a:r>
              <a:rPr lang="en-US" dirty="0"/>
              <a:t>if you know his will and approve of what is superior because you are instructed by the law; </a:t>
            </a:r>
          </a:p>
        </p:txBody>
      </p:sp>
      <p:sp>
        <p:nvSpPr>
          <p:cNvPr id="4" name="Oval 3"/>
          <p:cNvSpPr/>
          <p:nvPr/>
        </p:nvSpPr>
        <p:spPr>
          <a:xfrm>
            <a:off x="3824868" y="2241396"/>
            <a:ext cx="2397512" cy="16838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16966" y="4939990"/>
            <a:ext cx="1817649" cy="44604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023624" y="3925230"/>
            <a:ext cx="602167" cy="101476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86858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14:18-19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a:t>				</a:t>
            </a:r>
            <a:r>
              <a:rPr lang="el-GR" dirty="0"/>
              <a:t>κατηχέω</a:t>
            </a:r>
            <a:endParaRPr lang="en-US" dirty="0"/>
          </a:p>
          <a:p>
            <a:pPr marL="0" indent="0">
              <a:buNone/>
            </a:pPr>
            <a:r>
              <a:rPr lang="en-US" dirty="0"/>
              <a:t>				(</a:t>
            </a:r>
            <a:r>
              <a:rPr lang="en-US" dirty="0" err="1"/>
              <a:t>katēcheō</a:t>
            </a:r>
            <a:r>
              <a:rPr lang="en-US" dirty="0"/>
              <a:t>)</a:t>
            </a:r>
            <a:endParaRPr lang="en-US" baseline="30000" dirty="0"/>
          </a:p>
          <a:p>
            <a:pPr marL="0" indent="0">
              <a:buNone/>
            </a:pPr>
            <a:endParaRPr lang="en-US" baseline="30000" dirty="0" smtClean="0"/>
          </a:p>
          <a:p>
            <a:pPr marL="0" indent="0">
              <a:buNone/>
            </a:pPr>
            <a:r>
              <a:rPr lang="en-US" baseline="30000" dirty="0" smtClean="0"/>
              <a:t>18 </a:t>
            </a:r>
            <a:r>
              <a:rPr lang="en-US" dirty="0"/>
              <a:t>I thank God that I speak in tongues more than all of you. </a:t>
            </a:r>
            <a:r>
              <a:rPr lang="en-US" baseline="30000" dirty="0"/>
              <a:t>19</a:t>
            </a:r>
            <a:r>
              <a:rPr lang="en-US" dirty="0"/>
              <a:t> But in the church I would rather speak five intelligible words to instruct others than ten thousand words in a tongue. </a:t>
            </a:r>
          </a:p>
          <a:p>
            <a:pPr marL="0" indent="0">
              <a:buNone/>
            </a:pP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8291" y="2229238"/>
            <a:ext cx="2425700" cy="1706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553307" y="5006898"/>
            <a:ext cx="1393903" cy="4795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7170" idx="2"/>
          </p:cNvCxnSpPr>
          <p:nvPr/>
        </p:nvCxnSpPr>
        <p:spPr>
          <a:xfrm flipH="1" flipV="1">
            <a:off x="4951141" y="3935801"/>
            <a:ext cx="1299118" cy="107109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68692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1:3-4</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aseline="30000" dirty="0"/>
              <a:t>		</a:t>
            </a:r>
            <a:r>
              <a:rPr lang="el-GR" dirty="0"/>
              <a:t>κατηχέω</a:t>
            </a:r>
            <a:endParaRPr lang="en-US" dirty="0"/>
          </a:p>
          <a:p>
            <a:pPr marL="0" indent="0">
              <a:buNone/>
            </a:pPr>
            <a:r>
              <a:rPr lang="en-US" dirty="0"/>
              <a:t>		(</a:t>
            </a:r>
            <a:r>
              <a:rPr lang="en-US" dirty="0" err="1"/>
              <a:t>katēcheō</a:t>
            </a:r>
            <a:r>
              <a:rPr lang="en-US" dirty="0"/>
              <a:t>)</a:t>
            </a:r>
            <a:endParaRPr lang="en-US" baseline="30000" dirty="0"/>
          </a:p>
          <a:p>
            <a:pPr marL="0" indent="0">
              <a:buNone/>
            </a:pPr>
            <a:endParaRPr lang="en-US" baseline="30000" dirty="0" smtClean="0"/>
          </a:p>
          <a:p>
            <a:pPr marL="0" indent="0">
              <a:buNone/>
            </a:pPr>
            <a:r>
              <a:rPr lang="en-US" baseline="30000" dirty="0" smtClean="0"/>
              <a:t>3 </a:t>
            </a:r>
            <a:r>
              <a:rPr lang="en-US" dirty="0"/>
              <a:t>Therefore, since I myself have carefully investigated everything from the beginning, it seemed good also to me to write an orderly account for you, most excellent </a:t>
            </a:r>
            <a:r>
              <a:rPr lang="en-US" dirty="0" err="1"/>
              <a:t>Theophilus</a:t>
            </a:r>
            <a:r>
              <a:rPr lang="en-US" dirty="0"/>
              <a:t>, </a:t>
            </a:r>
            <a:r>
              <a:rPr lang="en-US" baseline="30000" dirty="0"/>
              <a:t>4</a:t>
            </a:r>
            <a:r>
              <a:rPr lang="en-US" dirty="0"/>
              <a:t> so that you may know the certainty of the things you have been taught.</a:t>
            </a:r>
            <a:r>
              <a:rPr lang="en-US" baseline="30000" dirty="0"/>
              <a:t> </a:t>
            </a:r>
          </a:p>
          <a:p>
            <a:pPr marL="0" indent="0">
              <a:buNone/>
            </a:pP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6399" y="1359442"/>
            <a:ext cx="2425700" cy="1706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988527" y="5296829"/>
            <a:ext cx="1170878" cy="4348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8194" idx="2"/>
          </p:cNvCxnSpPr>
          <p:nvPr/>
        </p:nvCxnSpPr>
        <p:spPr>
          <a:xfrm flipH="1" flipV="1">
            <a:off x="3189249" y="3066005"/>
            <a:ext cx="384717" cy="223082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621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15:21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21 </a:t>
            </a:r>
            <a:r>
              <a:rPr lang="en-US" dirty="0"/>
              <a:t>For </a:t>
            </a:r>
            <a:r>
              <a:rPr lang="en-US" b="1" dirty="0">
                <a:solidFill>
                  <a:schemeClr val="accent6">
                    <a:lumMod val="75000"/>
                  </a:schemeClr>
                </a:solidFill>
              </a:rPr>
              <a:t>Moses has been preached</a:t>
            </a:r>
            <a:r>
              <a:rPr lang="en-US" dirty="0"/>
              <a:t> in every city from the earliest times and is read in the synagogues on every Sabbath.”</a:t>
            </a:r>
            <a:r>
              <a:rPr lang="en-US" baseline="30000" dirty="0"/>
              <a:t> </a:t>
            </a:r>
          </a:p>
          <a:p>
            <a:pPr marL="0" indent="0">
              <a:buNone/>
            </a:pPr>
            <a:endParaRPr lang="en-US" dirty="0"/>
          </a:p>
        </p:txBody>
      </p:sp>
    </p:spTree>
    <p:extLst>
      <p:ext uri="{BB962C8B-B14F-4D97-AF65-F5344CB8AC3E}">
        <p14:creationId xmlns:p14="http://schemas.microsoft.com/office/powerpoint/2010/main" val="1473520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119:98-100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98</a:t>
            </a:r>
            <a:r>
              <a:rPr lang="en-US" dirty="0" smtClean="0"/>
              <a:t> Your </a:t>
            </a:r>
            <a:r>
              <a:rPr lang="en-US" dirty="0"/>
              <a:t>commands </a:t>
            </a:r>
            <a:r>
              <a:rPr lang="en-US" b="1" dirty="0">
                <a:solidFill>
                  <a:schemeClr val="accent6">
                    <a:lumMod val="75000"/>
                  </a:schemeClr>
                </a:solidFill>
              </a:rPr>
              <a:t>make me wiser </a:t>
            </a:r>
            <a:r>
              <a:rPr lang="en-US" dirty="0"/>
              <a:t>than my </a:t>
            </a:r>
            <a:r>
              <a:rPr lang="en-US" dirty="0" smtClean="0"/>
              <a:t>enemies</a:t>
            </a:r>
            <a:r>
              <a:rPr lang="en-US" dirty="0"/>
              <a:t>, </a:t>
            </a:r>
            <a:r>
              <a:rPr lang="en-US" dirty="0" smtClean="0"/>
              <a:t>for </a:t>
            </a:r>
            <a:r>
              <a:rPr lang="en-US" dirty="0"/>
              <a:t>they are ever with me. </a:t>
            </a:r>
            <a:r>
              <a:rPr lang="en-US" baseline="30000" dirty="0" smtClean="0"/>
              <a:t>99</a:t>
            </a:r>
            <a:r>
              <a:rPr lang="en-US" dirty="0" smtClean="0"/>
              <a:t> </a:t>
            </a:r>
            <a:r>
              <a:rPr lang="en-US" b="1" dirty="0" smtClean="0">
                <a:solidFill>
                  <a:schemeClr val="accent6">
                    <a:lumMod val="75000"/>
                  </a:schemeClr>
                </a:solidFill>
              </a:rPr>
              <a:t>I </a:t>
            </a:r>
            <a:r>
              <a:rPr lang="en-US" b="1" dirty="0">
                <a:solidFill>
                  <a:schemeClr val="accent6">
                    <a:lumMod val="75000"/>
                  </a:schemeClr>
                </a:solidFill>
              </a:rPr>
              <a:t>have more insight</a:t>
            </a:r>
            <a:r>
              <a:rPr lang="en-US" dirty="0"/>
              <a:t> than all my teachers, </a:t>
            </a:r>
            <a:r>
              <a:rPr lang="en-US" dirty="0" smtClean="0"/>
              <a:t>for </a:t>
            </a:r>
            <a:r>
              <a:rPr lang="en-US" dirty="0"/>
              <a:t>I meditate on your statutes. </a:t>
            </a:r>
            <a:r>
              <a:rPr lang="en-US" baseline="30000" dirty="0" smtClean="0"/>
              <a:t>100</a:t>
            </a:r>
            <a:r>
              <a:rPr lang="en-US" dirty="0" smtClean="0"/>
              <a:t> </a:t>
            </a:r>
            <a:r>
              <a:rPr lang="en-US" b="1" dirty="0" smtClean="0">
                <a:solidFill>
                  <a:schemeClr val="accent6">
                    <a:lumMod val="75000"/>
                  </a:schemeClr>
                </a:solidFill>
              </a:rPr>
              <a:t>I </a:t>
            </a:r>
            <a:r>
              <a:rPr lang="en-US" b="1" dirty="0">
                <a:solidFill>
                  <a:schemeClr val="accent6">
                    <a:lumMod val="75000"/>
                  </a:schemeClr>
                </a:solidFill>
              </a:rPr>
              <a:t>have more understanding </a:t>
            </a:r>
            <a:r>
              <a:rPr lang="en-US" dirty="0"/>
              <a:t>than the elders, </a:t>
            </a:r>
            <a:r>
              <a:rPr lang="en-US" dirty="0" smtClean="0"/>
              <a:t>for </a:t>
            </a:r>
            <a:r>
              <a:rPr lang="en-US" dirty="0"/>
              <a:t>I obey your precepts. </a:t>
            </a:r>
          </a:p>
          <a:p>
            <a:pPr marL="0" indent="0">
              <a:buNone/>
            </a:pPr>
            <a:endParaRPr lang="en-US" dirty="0"/>
          </a:p>
        </p:txBody>
      </p:sp>
    </p:spTree>
    <p:extLst>
      <p:ext uri="{BB962C8B-B14F-4D97-AF65-F5344CB8AC3E}">
        <p14:creationId xmlns:p14="http://schemas.microsoft.com/office/powerpoint/2010/main" val="27253509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13:17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17 </a:t>
            </a:r>
            <a:r>
              <a:rPr lang="en-US" dirty="0"/>
              <a:t>Now that you know these things, </a:t>
            </a:r>
            <a:r>
              <a:rPr lang="en-US" b="1" dirty="0">
                <a:solidFill>
                  <a:schemeClr val="accent6">
                    <a:lumMod val="75000"/>
                  </a:schemeClr>
                </a:solidFill>
              </a:rPr>
              <a:t>you will be blessed if you do them</a:t>
            </a:r>
            <a:r>
              <a:rPr lang="en-US" dirty="0"/>
              <a:t>. </a:t>
            </a:r>
          </a:p>
          <a:p>
            <a:pPr marL="0" indent="0">
              <a:buNone/>
            </a:pPr>
            <a:endParaRPr lang="en-US" dirty="0"/>
          </a:p>
        </p:txBody>
      </p:sp>
    </p:spTree>
    <p:extLst>
      <p:ext uri="{BB962C8B-B14F-4D97-AF65-F5344CB8AC3E}">
        <p14:creationId xmlns:p14="http://schemas.microsoft.com/office/powerpoint/2010/main" val="20825536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19</a:t>
            </a:r>
            <a:r>
              <a:rPr lang="en-US" dirty="0" smtClean="0"/>
              <a:t> </a:t>
            </a:r>
            <a:r>
              <a:rPr lang="en-US" dirty="0"/>
              <a:t>if you are convinced that you are a guide for the blind, a light for those who are in the dark, </a:t>
            </a:r>
            <a:endParaRPr lang="en-US" dirty="0" smtClean="0"/>
          </a:p>
        </p:txBody>
      </p:sp>
    </p:spTree>
    <p:extLst>
      <p:ext uri="{BB962C8B-B14F-4D97-AF65-F5344CB8AC3E}">
        <p14:creationId xmlns:p14="http://schemas.microsoft.com/office/powerpoint/2010/main" val="4255420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πείθω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peithō</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19</a:t>
            </a:r>
            <a:r>
              <a:rPr lang="en-US" dirty="0" smtClean="0"/>
              <a:t> </a:t>
            </a:r>
            <a:r>
              <a:rPr lang="en-US" dirty="0"/>
              <a:t>if you are convinced that you are a guide for the blind, a light for those who are in the dark, </a:t>
            </a:r>
            <a:endParaRPr lang="en-US" dirty="0" smtClean="0"/>
          </a:p>
        </p:txBody>
      </p:sp>
      <p:sp>
        <p:nvSpPr>
          <p:cNvPr id="4" name="Oval 3"/>
          <p:cNvSpPr/>
          <p:nvPr/>
        </p:nvSpPr>
        <p:spPr>
          <a:xfrm>
            <a:off x="3862700" y="2016807"/>
            <a:ext cx="1914258" cy="138441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03918" y="4512179"/>
            <a:ext cx="1777525" cy="452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392681" y="3401226"/>
            <a:ext cx="1427148" cy="111095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18223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πείθω</a:t>
            </a:r>
            <a:endParaRPr lang="en-US" dirty="0"/>
          </a:p>
          <a:p>
            <a:pPr marL="0" indent="0">
              <a:buNone/>
            </a:pPr>
            <a:r>
              <a:rPr lang="en-US" baseline="30000" dirty="0"/>
              <a:t>		</a:t>
            </a:r>
            <a:r>
              <a:rPr lang="en-US" dirty="0"/>
              <a:t>(</a:t>
            </a:r>
            <a:r>
              <a:rPr lang="en-US" dirty="0" err="1"/>
              <a:t>peithō</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6 </a:t>
            </a:r>
            <a:r>
              <a:rPr lang="en-US" dirty="0"/>
              <a:t>being confident of this, that he who began a good work in you will carry it on to completion until the day of Christ Jesus.</a:t>
            </a:r>
            <a:r>
              <a:rPr lang="en-US" baseline="30000" dirty="0"/>
              <a:t> </a:t>
            </a:r>
          </a:p>
          <a:p>
            <a:pPr marL="0" indent="0">
              <a:buNone/>
            </a:pP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7415" y="1943565"/>
            <a:ext cx="1938337"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717288" y="4137102"/>
            <a:ext cx="1661532" cy="50180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9218" idx="2"/>
          </p:cNvCxnSpPr>
          <p:nvPr/>
        </p:nvCxnSpPr>
        <p:spPr>
          <a:xfrm flipV="1">
            <a:off x="2548054" y="3351678"/>
            <a:ext cx="428530" cy="78542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70695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13:18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n-US" baseline="30000" dirty="0"/>
              <a:t>		</a:t>
            </a:r>
            <a:r>
              <a:rPr lang="el-GR" dirty="0" smtClean="0"/>
              <a:t>πείθω</a:t>
            </a:r>
            <a:endParaRPr lang="en-US" dirty="0"/>
          </a:p>
          <a:p>
            <a:pPr marL="0" indent="0">
              <a:buNone/>
            </a:pPr>
            <a:r>
              <a:rPr lang="en-US" baseline="30000" dirty="0" smtClean="0"/>
              <a:t>	</a:t>
            </a:r>
            <a:r>
              <a:rPr lang="en-US" baseline="30000" dirty="0"/>
              <a:t>		</a:t>
            </a:r>
            <a:r>
              <a:rPr lang="en-US" dirty="0"/>
              <a:t>(</a:t>
            </a:r>
            <a:r>
              <a:rPr lang="en-US" dirty="0" err="1"/>
              <a:t>peithō</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18 </a:t>
            </a:r>
            <a:r>
              <a:rPr lang="en-US" dirty="0"/>
              <a:t>Pray for us. We are sure that we have a clear conscience and desire to live honorably in every way.</a:t>
            </a:r>
          </a:p>
          <a:p>
            <a:pPr marL="0" indent="0">
              <a:buNone/>
            </a:pP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814" y="1965867"/>
            <a:ext cx="1938337" cy="140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4003288" y="4003288"/>
            <a:ext cx="892097" cy="5910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42" idx="2"/>
          </p:cNvCxnSpPr>
          <p:nvPr/>
        </p:nvCxnSpPr>
        <p:spPr>
          <a:xfrm flipH="1" flipV="1">
            <a:off x="3890983" y="3373980"/>
            <a:ext cx="558354" cy="62930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55495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9:40-41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40 </a:t>
            </a:r>
            <a:r>
              <a:rPr lang="en-US" dirty="0"/>
              <a:t>Some Pharisees who were with him heard him say this and asked, “What? </a:t>
            </a:r>
            <a:r>
              <a:rPr lang="en-US" b="1" dirty="0">
                <a:solidFill>
                  <a:schemeClr val="accent6">
                    <a:lumMod val="75000"/>
                  </a:schemeClr>
                </a:solidFill>
              </a:rPr>
              <a:t>Are we blind too</a:t>
            </a:r>
            <a:r>
              <a:rPr lang="en-US" dirty="0"/>
              <a:t>?” </a:t>
            </a:r>
          </a:p>
          <a:p>
            <a:pPr marL="0" indent="0">
              <a:buNone/>
            </a:pPr>
            <a:r>
              <a:rPr lang="en-US" baseline="30000" dirty="0"/>
              <a:t>41 </a:t>
            </a:r>
            <a:r>
              <a:rPr lang="en-US" dirty="0"/>
              <a:t>Jesus said, “</a:t>
            </a:r>
            <a:r>
              <a:rPr lang="en-US" dirty="0">
                <a:solidFill>
                  <a:srgbClr val="FF0000"/>
                </a:solidFill>
              </a:rPr>
              <a:t>If you were blind, you would not be guilty of sin; but now that you claim you can see, </a:t>
            </a:r>
            <a:r>
              <a:rPr lang="en-US" b="1" dirty="0">
                <a:solidFill>
                  <a:schemeClr val="tx2">
                    <a:lumMod val="60000"/>
                    <a:lumOff val="40000"/>
                  </a:schemeClr>
                </a:solidFill>
              </a:rPr>
              <a:t>your guilt remains</a:t>
            </a:r>
            <a:r>
              <a:rPr lang="en-US" dirty="0">
                <a:solidFill>
                  <a:srgbClr val="FF0000"/>
                </a:solidFill>
              </a:rPr>
              <a:t>.</a:t>
            </a:r>
            <a:r>
              <a:rPr lang="en-US" dirty="0"/>
              <a:t> </a:t>
            </a:r>
          </a:p>
          <a:p>
            <a:pPr marL="0" indent="0">
              <a:buNone/>
            </a:pPr>
            <a:endParaRPr lang="en-US" dirty="0"/>
          </a:p>
        </p:txBody>
      </p:sp>
    </p:spTree>
    <p:extLst>
      <p:ext uri="{BB962C8B-B14F-4D97-AF65-F5344CB8AC3E}">
        <p14:creationId xmlns:p14="http://schemas.microsoft.com/office/powerpoint/2010/main" val="5988543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Matthew 15:14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14 </a:t>
            </a:r>
            <a:r>
              <a:rPr lang="en-US" dirty="0">
                <a:solidFill>
                  <a:srgbClr val="FF0000"/>
                </a:solidFill>
              </a:rPr>
              <a:t>Leave them; they are blind guides. If a blind man leads a blind man</a:t>
            </a:r>
            <a:r>
              <a:rPr lang="en-US" dirty="0"/>
              <a:t>, </a:t>
            </a:r>
            <a:r>
              <a:rPr lang="en-US" b="1" dirty="0">
                <a:solidFill>
                  <a:schemeClr val="tx2">
                    <a:lumMod val="60000"/>
                    <a:lumOff val="40000"/>
                  </a:schemeClr>
                </a:solidFill>
              </a:rPr>
              <a:t>both will fall into a pit.</a:t>
            </a:r>
            <a:r>
              <a:rPr lang="en-US" dirty="0"/>
              <a:t>” </a:t>
            </a:r>
          </a:p>
          <a:p>
            <a:pPr marL="0" indent="0">
              <a:buNone/>
            </a:pPr>
            <a:endParaRPr lang="en-US" dirty="0"/>
          </a:p>
        </p:txBody>
      </p:sp>
    </p:spTree>
    <p:extLst>
      <p:ext uri="{BB962C8B-B14F-4D97-AF65-F5344CB8AC3E}">
        <p14:creationId xmlns:p14="http://schemas.microsoft.com/office/powerpoint/2010/main" val="5401565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20</a:t>
            </a:r>
            <a:r>
              <a:rPr lang="en-US" dirty="0" smtClean="0"/>
              <a:t> </a:t>
            </a:r>
            <a:r>
              <a:rPr lang="en-US" dirty="0"/>
              <a:t>an instructor of the foolish, a teacher of infants, because you have in the law the embodiment of knowledge and truth-- </a:t>
            </a:r>
          </a:p>
        </p:txBody>
      </p:sp>
    </p:spTree>
    <p:extLst>
      <p:ext uri="{BB962C8B-B14F-4D97-AF65-F5344CB8AC3E}">
        <p14:creationId xmlns:p14="http://schemas.microsoft.com/office/powerpoint/2010/main" val="41464378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smtClean="0"/>
              <a:t>	</a:t>
            </a:r>
            <a:r>
              <a:rPr lang="el-GR" dirty="0" smtClean="0"/>
              <a:t>παιδευτής</a:t>
            </a:r>
            <a:endParaRPr lang="en-US" dirty="0" smtClean="0"/>
          </a:p>
          <a:p>
            <a:pPr marL="0" indent="0">
              <a:lnSpc>
                <a:spcPct val="110000"/>
              </a:lnSpc>
              <a:buNone/>
            </a:pPr>
            <a:r>
              <a:rPr lang="en-US" baseline="30000" dirty="0"/>
              <a:t>	</a:t>
            </a:r>
            <a:r>
              <a:rPr lang="en-US" dirty="0"/>
              <a:t>(</a:t>
            </a:r>
            <a:r>
              <a:rPr lang="en-US" dirty="0" err="1"/>
              <a:t>paideutēs</a:t>
            </a:r>
            <a:r>
              <a:rPr lang="en-US" dirty="0" smtClean="0"/>
              <a:t>)</a:t>
            </a:r>
          </a:p>
          <a:p>
            <a:pPr marL="0" indent="0">
              <a:buNone/>
            </a:pPr>
            <a:endParaRPr lang="en-US" baseline="30000" dirty="0" smtClean="0"/>
          </a:p>
          <a:p>
            <a:pPr marL="0" indent="0">
              <a:buNone/>
            </a:pPr>
            <a:endParaRPr lang="en-US" baseline="30000" dirty="0"/>
          </a:p>
          <a:p>
            <a:pPr marL="0" indent="0">
              <a:buNone/>
            </a:pPr>
            <a:r>
              <a:rPr lang="en-US" baseline="30000" dirty="0" smtClean="0"/>
              <a:t>20</a:t>
            </a:r>
            <a:r>
              <a:rPr lang="en-US" dirty="0" smtClean="0"/>
              <a:t> </a:t>
            </a:r>
            <a:r>
              <a:rPr lang="en-US" dirty="0"/>
              <a:t>an instructor of the foolish, a teacher of infants, because you have in the law the embodiment of knowledge and truth-- </a:t>
            </a:r>
          </a:p>
        </p:txBody>
      </p:sp>
      <p:sp>
        <p:nvSpPr>
          <p:cNvPr id="4" name="Oval 3"/>
          <p:cNvSpPr/>
          <p:nvPr/>
        </p:nvSpPr>
        <p:spPr>
          <a:xfrm>
            <a:off x="1070517" y="1918009"/>
            <a:ext cx="2587083" cy="16503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360449" y="4170556"/>
            <a:ext cx="1717288" cy="4237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219093" y="3568390"/>
            <a:ext cx="144966" cy="60216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75837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Genesis 9:4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4 </a:t>
            </a:r>
            <a:r>
              <a:rPr lang="en-US" dirty="0"/>
              <a:t>“But you must not eat meat that has its </a:t>
            </a:r>
            <a:r>
              <a:rPr lang="en-US" b="1" dirty="0">
                <a:solidFill>
                  <a:schemeClr val="accent6">
                    <a:lumMod val="75000"/>
                  </a:schemeClr>
                </a:solidFill>
              </a:rPr>
              <a:t>lifeblood</a:t>
            </a:r>
            <a:r>
              <a:rPr lang="en-US" dirty="0"/>
              <a:t> still in it.</a:t>
            </a:r>
          </a:p>
          <a:p>
            <a:pPr marL="0" indent="0">
              <a:buNone/>
            </a:pPr>
            <a:endParaRPr lang="en-US" dirty="0"/>
          </a:p>
        </p:txBody>
      </p:sp>
    </p:spTree>
    <p:extLst>
      <p:ext uri="{BB962C8B-B14F-4D97-AF65-F5344CB8AC3E}">
        <p14:creationId xmlns:p14="http://schemas.microsoft.com/office/powerpoint/2010/main" val="23565977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12:9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παιδευτής</a:t>
            </a:r>
            <a:endParaRPr lang="en-US" dirty="0"/>
          </a:p>
          <a:p>
            <a:pPr marL="0" indent="0">
              <a:lnSpc>
                <a:spcPct val="110000"/>
              </a:lnSpc>
              <a:buNone/>
            </a:pPr>
            <a:r>
              <a:rPr lang="en-US" baseline="30000" dirty="0"/>
              <a:t>	</a:t>
            </a:r>
            <a:r>
              <a:rPr lang="en-US" dirty="0"/>
              <a:t>(</a:t>
            </a:r>
            <a:r>
              <a:rPr lang="en-US" dirty="0" err="1"/>
              <a:t>paideutēs</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9 </a:t>
            </a:r>
            <a:r>
              <a:rPr lang="en-US" dirty="0"/>
              <a:t>Moreover, we have all had human fathers who disciplined us and we respected them for it. How much more should we submit to the Father of our spirits and live!</a:t>
            </a:r>
          </a:p>
          <a:p>
            <a:pPr marL="0" indent="0">
              <a:buNone/>
            </a:pP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9135" y="1891448"/>
            <a:ext cx="2609850" cy="167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34898" y="4616605"/>
            <a:ext cx="1929161" cy="4795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1266" idx="2"/>
          </p:cNvCxnSpPr>
          <p:nvPr/>
        </p:nvCxnSpPr>
        <p:spPr>
          <a:xfrm flipV="1">
            <a:off x="1399479" y="3561498"/>
            <a:ext cx="964581" cy="105510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74306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smtClean="0"/>
              <a:t>ἄφρων</a:t>
            </a:r>
            <a:endParaRPr lang="en-US" dirty="0" smtClean="0"/>
          </a:p>
          <a:p>
            <a:pPr marL="0" indent="0">
              <a:buNone/>
            </a:pPr>
            <a:r>
              <a:rPr lang="en-US" dirty="0"/>
              <a:t>	</a:t>
            </a:r>
            <a:r>
              <a:rPr lang="en-US" dirty="0" smtClean="0"/>
              <a:t>		</a:t>
            </a:r>
            <a:r>
              <a:rPr lang="en-US" dirty="0"/>
              <a:t>(</a:t>
            </a:r>
            <a:r>
              <a:rPr lang="en-US" dirty="0" err="1"/>
              <a:t>aphrōn</a:t>
            </a:r>
            <a:r>
              <a:rPr lang="en-US" dirty="0" smtClean="0"/>
              <a:t>)</a:t>
            </a:r>
          </a:p>
          <a:p>
            <a:pPr marL="0" indent="0">
              <a:buNone/>
            </a:pPr>
            <a:endParaRPr lang="en-US" baseline="30000" dirty="0" smtClean="0"/>
          </a:p>
          <a:p>
            <a:pPr marL="0" indent="0">
              <a:buNone/>
            </a:pPr>
            <a:endParaRPr lang="en-US" baseline="30000" dirty="0"/>
          </a:p>
          <a:p>
            <a:pPr marL="0" indent="0">
              <a:buNone/>
            </a:pPr>
            <a:r>
              <a:rPr lang="en-US" baseline="30000" dirty="0" smtClean="0"/>
              <a:t>20</a:t>
            </a:r>
            <a:r>
              <a:rPr lang="en-US" dirty="0" smtClean="0"/>
              <a:t> </a:t>
            </a:r>
            <a:r>
              <a:rPr lang="en-US" dirty="0"/>
              <a:t>an instructor of the foolish, a teacher of infants, because you have in the law the embodiment of knowledge and truth-- </a:t>
            </a:r>
          </a:p>
        </p:txBody>
      </p:sp>
      <p:sp>
        <p:nvSpPr>
          <p:cNvPr id="4" name="Oval 3"/>
          <p:cNvSpPr/>
          <p:nvPr/>
        </p:nvSpPr>
        <p:spPr>
          <a:xfrm>
            <a:off x="2776654" y="1895707"/>
            <a:ext cx="2419814" cy="15611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125951" y="4059044"/>
            <a:ext cx="1226634" cy="4348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986561" y="3456878"/>
            <a:ext cx="752707" cy="60216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75837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12:20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ἄφρων</a:t>
            </a:r>
            <a:endParaRPr lang="en-US" dirty="0"/>
          </a:p>
          <a:p>
            <a:pPr marL="0" indent="0">
              <a:buNone/>
            </a:pPr>
            <a:r>
              <a:rPr lang="en-US" dirty="0"/>
              <a:t>			</a:t>
            </a:r>
            <a:r>
              <a:rPr lang="en-US" dirty="0" smtClean="0"/>
              <a:t>	(</a:t>
            </a:r>
            <a:r>
              <a:rPr lang="en-US" dirty="0" err="1"/>
              <a:t>aphrōn</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20 </a:t>
            </a:r>
            <a:r>
              <a:rPr lang="en-US" dirty="0">
                <a:solidFill>
                  <a:srgbClr val="FF0000"/>
                </a:solidFill>
              </a:rPr>
              <a:t>“But God said to him, ‘You fool! This very night your life will be demanded from you. Then who will get what you have prepared for yourself?’</a:t>
            </a:r>
            <a:r>
              <a:rPr lang="en-US" baseline="30000" dirty="0"/>
              <a:t> </a:t>
            </a:r>
          </a:p>
          <a:p>
            <a:pPr marL="0" indent="0">
              <a:buNone/>
            </a:pP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7254" y="1900857"/>
            <a:ext cx="2444750"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252224" y="4059044"/>
            <a:ext cx="780586" cy="4237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2290" idx="2"/>
          </p:cNvCxnSpPr>
          <p:nvPr/>
        </p:nvCxnSpPr>
        <p:spPr>
          <a:xfrm flipH="1" flipV="1">
            <a:off x="4839629" y="3485182"/>
            <a:ext cx="802888" cy="57386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08036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2:15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ἄφρων</a:t>
            </a:r>
            <a:endParaRPr lang="en-US" dirty="0"/>
          </a:p>
          <a:p>
            <a:pPr marL="0" indent="0">
              <a:buNone/>
            </a:pPr>
            <a:r>
              <a:rPr lang="en-US" dirty="0"/>
              <a:t>			</a:t>
            </a:r>
            <a:r>
              <a:rPr lang="en-US" dirty="0" smtClean="0"/>
              <a:t>		(</a:t>
            </a:r>
            <a:r>
              <a:rPr lang="en-US" dirty="0" err="1"/>
              <a:t>aphrōn</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15 </a:t>
            </a:r>
            <a:r>
              <a:rPr lang="en-US" dirty="0"/>
              <a:t>For it is God’s will that by doing good you should silence the ignorant talk of foolish men. </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3957" y="1867403"/>
            <a:ext cx="2444750"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5618" y="4549698"/>
            <a:ext cx="1249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Connector 9"/>
          <p:cNvCxnSpPr>
            <a:stCxn id="13315" idx="0"/>
            <a:endCxn id="13314" idx="2"/>
          </p:cNvCxnSpPr>
          <p:nvPr/>
        </p:nvCxnSpPr>
        <p:spPr>
          <a:xfrm flipH="1" flipV="1">
            <a:off x="5776332" y="3451728"/>
            <a:ext cx="1013968" cy="109797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6602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smtClean="0"/>
              <a:t>διδάσκαλος</a:t>
            </a:r>
            <a:endParaRPr lang="en-US" dirty="0" smtClean="0"/>
          </a:p>
          <a:p>
            <a:pPr marL="0" indent="0">
              <a:buNone/>
            </a:pPr>
            <a:r>
              <a:rPr lang="en-US" dirty="0"/>
              <a:t>	</a:t>
            </a:r>
            <a:r>
              <a:rPr lang="en-US" dirty="0" smtClean="0"/>
              <a:t>				(</a:t>
            </a:r>
            <a:r>
              <a:rPr lang="en-US" dirty="0" err="1" smtClean="0"/>
              <a:t>didaskalos</a:t>
            </a:r>
            <a:r>
              <a:rPr lang="en-US" dirty="0" smtClean="0"/>
              <a:t>)</a:t>
            </a: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20</a:t>
            </a:r>
            <a:r>
              <a:rPr lang="en-US" dirty="0" smtClean="0"/>
              <a:t> </a:t>
            </a:r>
            <a:r>
              <a:rPr lang="en-US" dirty="0"/>
              <a:t>an instructor of the foolish, a teacher of infants, because you have in the law the embodiment of knowledge and truth-- </a:t>
            </a:r>
          </a:p>
        </p:txBody>
      </p:sp>
      <p:sp>
        <p:nvSpPr>
          <p:cNvPr id="4" name="Rounded Rectangle 3"/>
          <p:cNvSpPr/>
          <p:nvPr/>
        </p:nvSpPr>
        <p:spPr>
          <a:xfrm>
            <a:off x="4951141" y="2040673"/>
            <a:ext cx="2263698" cy="11931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09424" y="4092498"/>
            <a:ext cx="1382752" cy="4014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82990" y="3233854"/>
            <a:ext cx="317810" cy="85864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75837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19:16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διδάσκαλος</a:t>
            </a:r>
            <a:endParaRPr lang="en-US" dirty="0"/>
          </a:p>
          <a:p>
            <a:pPr marL="0" indent="0">
              <a:buNone/>
            </a:pPr>
            <a:r>
              <a:rPr lang="en-US" dirty="0"/>
              <a:t>	(</a:t>
            </a:r>
            <a:r>
              <a:rPr lang="en-US" dirty="0" err="1"/>
              <a:t>didaskalos</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16 </a:t>
            </a:r>
            <a:r>
              <a:rPr lang="en-US" dirty="0"/>
              <a:t>Now a man came up to Jesus and asked, “Teacher, what good thing must I do to get eternal life?” </a:t>
            </a:r>
          </a:p>
          <a:p>
            <a:pPr marL="0" indent="0">
              <a:buNone/>
            </a:pP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4791" y="2041990"/>
            <a:ext cx="229235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80224" y="4549698"/>
            <a:ext cx="1382752"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4338" idx="2"/>
          </p:cNvCxnSpPr>
          <p:nvPr/>
        </p:nvCxnSpPr>
        <p:spPr>
          <a:xfrm flipV="1">
            <a:off x="1371600" y="3254840"/>
            <a:ext cx="1059366" cy="129485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595064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3:1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διδάσκαλος</a:t>
            </a:r>
            <a:endParaRPr lang="en-US" dirty="0"/>
          </a:p>
          <a:p>
            <a:pPr marL="0" indent="0">
              <a:buNone/>
            </a:pPr>
            <a:r>
              <a:rPr lang="en-US" dirty="0"/>
              <a:t>	(</a:t>
            </a:r>
            <a:r>
              <a:rPr lang="en-US" dirty="0" err="1"/>
              <a:t>didaskalos</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a:t>
            </a:r>
            <a:r>
              <a:rPr lang="en-US" dirty="0" smtClean="0"/>
              <a:t> Not </a:t>
            </a:r>
            <a:r>
              <a:rPr lang="en-US" dirty="0"/>
              <a:t>many of you should presume to be teachers, my brothers, because you know that we who teach will be judged more strictly.</a:t>
            </a:r>
          </a:p>
          <a:p>
            <a:pPr marL="0" indent="0">
              <a:buNone/>
            </a:pP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3639" y="2053141"/>
            <a:ext cx="229235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79502" y="4560849"/>
            <a:ext cx="1527718" cy="42374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5362" idx="2"/>
          </p:cNvCxnSpPr>
          <p:nvPr/>
        </p:nvCxnSpPr>
        <p:spPr>
          <a:xfrm flipV="1">
            <a:off x="1243361" y="3265991"/>
            <a:ext cx="1176453" cy="129485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41375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smtClean="0"/>
              <a:t>νήπιος</a:t>
            </a:r>
            <a:endParaRPr lang="en-US" dirty="0" smtClean="0"/>
          </a:p>
          <a:p>
            <a:pPr marL="0" indent="0">
              <a:buNone/>
            </a:pPr>
            <a:r>
              <a:rPr lang="en-US" dirty="0"/>
              <a:t>	(</a:t>
            </a:r>
            <a:r>
              <a:rPr lang="en-US" dirty="0" err="1"/>
              <a:t>nēpios</a:t>
            </a:r>
            <a:r>
              <a:rPr lang="en-US" dirty="0" smtClean="0"/>
              <a:t>)</a:t>
            </a: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20</a:t>
            </a:r>
            <a:r>
              <a:rPr lang="en-US" dirty="0" smtClean="0"/>
              <a:t> </a:t>
            </a:r>
            <a:r>
              <a:rPr lang="en-US" dirty="0"/>
              <a:t>an instructor of the foolish, a teacher of infants, because you have in the law the embodiment of knowledge and truth-- </a:t>
            </a:r>
          </a:p>
        </p:txBody>
      </p:sp>
      <p:sp>
        <p:nvSpPr>
          <p:cNvPr id="4" name="Oval 3"/>
          <p:cNvSpPr/>
          <p:nvPr/>
        </p:nvSpPr>
        <p:spPr>
          <a:xfrm>
            <a:off x="1014761" y="1973766"/>
            <a:ext cx="2141034" cy="144965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7200" y="4527395"/>
            <a:ext cx="1237785"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076093" y="3423425"/>
            <a:ext cx="1009185" cy="110397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758376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3:1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smtClean="0"/>
              <a:t>		</a:t>
            </a:r>
            <a:r>
              <a:rPr lang="en-US" baseline="30000" dirty="0"/>
              <a:t>	</a:t>
            </a:r>
            <a:r>
              <a:rPr lang="el-GR" dirty="0"/>
              <a:t>νήπιος</a:t>
            </a:r>
            <a:endParaRPr lang="en-US" dirty="0"/>
          </a:p>
          <a:p>
            <a:pPr marL="0" indent="0">
              <a:buNone/>
            </a:pPr>
            <a:r>
              <a:rPr lang="en-US" dirty="0" smtClean="0"/>
              <a:t>		</a:t>
            </a:r>
            <a:r>
              <a:rPr lang="en-US" dirty="0"/>
              <a:t>	(</a:t>
            </a:r>
            <a:r>
              <a:rPr lang="en-US" dirty="0" err="1"/>
              <a:t>nēpios</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a:t>
            </a:r>
            <a:r>
              <a:rPr lang="en-US" dirty="0" smtClean="0"/>
              <a:t> Brothers</a:t>
            </a:r>
            <a:r>
              <a:rPr lang="en-US" dirty="0"/>
              <a:t>, I could not address you as spiritual but as worldly—mere infants in Christ.</a:t>
            </a:r>
          </a:p>
          <a:p>
            <a:pPr marL="0" indent="0">
              <a:buNone/>
            </a:pPr>
            <a:endParaRPr lang="en-US"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8228" y="1954833"/>
            <a:ext cx="2170113" cy="147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9746" y="4525847"/>
            <a:ext cx="1262063"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6387" idx="0"/>
            <a:endCxn id="16386" idx="2"/>
          </p:cNvCxnSpPr>
          <p:nvPr/>
        </p:nvCxnSpPr>
        <p:spPr>
          <a:xfrm flipH="1" flipV="1">
            <a:off x="3913285" y="3429620"/>
            <a:ext cx="847493" cy="109622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65803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4:14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νήπιος</a:t>
            </a:r>
            <a:endParaRPr lang="en-US" dirty="0"/>
          </a:p>
          <a:p>
            <a:pPr marL="0" indent="0">
              <a:buNone/>
            </a:pPr>
            <a:r>
              <a:rPr lang="en-US" dirty="0"/>
              <a:t>			</a:t>
            </a:r>
            <a:r>
              <a:rPr lang="en-US" dirty="0" smtClean="0"/>
              <a:t>	(</a:t>
            </a:r>
            <a:r>
              <a:rPr lang="en-US" dirty="0" err="1"/>
              <a:t>nēpios</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14 </a:t>
            </a:r>
            <a:r>
              <a:rPr lang="en-US" dirty="0"/>
              <a:t>Then we will no longer be infants, tossed back and forth by the waves, and blown here and there by every wind of teaching and by the cunning and craftiness of men in their deceitful scheming.</a:t>
            </a:r>
          </a:p>
          <a:p>
            <a:pPr marL="0" indent="0">
              <a:buNone/>
            </a:pPr>
            <a:endParaRPr lang="en-US"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9175" y="1832169"/>
            <a:ext cx="2170113" cy="147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6810" y="3801018"/>
            <a:ext cx="1262063"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7411" idx="0"/>
            <a:endCxn id="17410" idx="2"/>
          </p:cNvCxnSpPr>
          <p:nvPr/>
        </p:nvCxnSpPr>
        <p:spPr>
          <a:xfrm flipH="1" flipV="1">
            <a:off x="4794232" y="3306956"/>
            <a:ext cx="1003610" cy="49406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1451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Genesis 9:4 (KJV)</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4</a:t>
            </a:r>
            <a:r>
              <a:rPr lang="en-US" baseline="30000" dirty="0"/>
              <a:t> </a:t>
            </a:r>
            <a:r>
              <a:rPr lang="en-US" dirty="0"/>
              <a:t>But flesh with </a:t>
            </a:r>
            <a:r>
              <a:rPr lang="en-US" b="1" dirty="0">
                <a:solidFill>
                  <a:schemeClr val="accent6">
                    <a:lumMod val="75000"/>
                  </a:schemeClr>
                </a:solidFill>
              </a:rPr>
              <a:t>the life</a:t>
            </a:r>
            <a:r>
              <a:rPr lang="en-US" dirty="0"/>
              <a:t> thereof, </a:t>
            </a:r>
            <a:r>
              <a:rPr lang="en-US" b="1" i="1" dirty="0">
                <a:solidFill>
                  <a:schemeClr val="accent6">
                    <a:lumMod val="75000"/>
                  </a:schemeClr>
                </a:solidFill>
              </a:rPr>
              <a:t>which is the blood</a:t>
            </a:r>
            <a:r>
              <a:rPr lang="en-US" i="1" dirty="0"/>
              <a:t> thereof, shall ye not eat.</a:t>
            </a:r>
          </a:p>
          <a:p>
            <a:pPr marL="0" indent="0">
              <a:buNone/>
            </a:pPr>
            <a:endParaRPr lang="en-US" dirty="0"/>
          </a:p>
        </p:txBody>
      </p:sp>
    </p:spTree>
    <p:extLst>
      <p:ext uri="{BB962C8B-B14F-4D97-AF65-F5344CB8AC3E}">
        <p14:creationId xmlns:p14="http://schemas.microsoft.com/office/powerpoint/2010/main" val="60291744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μόρφωσις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morphōsis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20</a:t>
            </a:r>
            <a:r>
              <a:rPr lang="en-US" dirty="0" smtClean="0"/>
              <a:t> </a:t>
            </a:r>
            <a:r>
              <a:rPr lang="en-US" dirty="0"/>
              <a:t>an instructor of the foolish, a teacher of infants, because you have in the law the embodiment of knowledge and truth-- </a:t>
            </a:r>
          </a:p>
        </p:txBody>
      </p:sp>
      <p:sp>
        <p:nvSpPr>
          <p:cNvPr id="4" name="Oval 3"/>
          <p:cNvSpPr/>
          <p:nvPr/>
        </p:nvSpPr>
        <p:spPr>
          <a:xfrm>
            <a:off x="1931350" y="2025353"/>
            <a:ext cx="2811566" cy="14698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5656" y="5067656"/>
            <a:ext cx="2238998" cy="4956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615155" y="3495230"/>
            <a:ext cx="1721978" cy="157242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643789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3:5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μόρφωσις</a:t>
            </a:r>
            <a:endParaRPr lang="en-US" dirty="0"/>
          </a:p>
          <a:p>
            <a:pPr marL="0" indent="0">
              <a:buNone/>
            </a:pPr>
            <a:r>
              <a:rPr lang="en-US" baseline="30000" dirty="0"/>
              <a:t>		</a:t>
            </a:r>
            <a:r>
              <a:rPr lang="en-US" dirty="0"/>
              <a:t>(</a:t>
            </a:r>
            <a:r>
              <a:rPr lang="en-US" dirty="0" err="1"/>
              <a:t>morphōsis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5 </a:t>
            </a:r>
            <a:r>
              <a:rPr lang="en-US" dirty="0"/>
              <a:t>having a form of godliness but denying its power. Have nothing to do with them.</a:t>
            </a:r>
          </a:p>
          <a:p>
            <a:pPr marL="0" indent="0">
              <a:buNone/>
            </a:pPr>
            <a:endParaRPr lang="en-US"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0822" y="1956459"/>
            <a:ext cx="2835275" cy="149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141034" y="4036741"/>
            <a:ext cx="936703"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8434" idx="2"/>
          </p:cNvCxnSpPr>
          <p:nvPr/>
        </p:nvCxnSpPr>
        <p:spPr>
          <a:xfrm flipV="1">
            <a:off x="2609386" y="3450296"/>
            <a:ext cx="669074" cy="58644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392098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Matthew 11:25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25 </a:t>
            </a:r>
            <a:r>
              <a:rPr lang="en-US" dirty="0"/>
              <a:t>At that time Jesus said, “</a:t>
            </a:r>
            <a:r>
              <a:rPr lang="en-US" dirty="0">
                <a:solidFill>
                  <a:srgbClr val="FF0000"/>
                </a:solidFill>
              </a:rPr>
              <a:t>I praise you, Father, Lord of heaven and earth, because you have hidden these things from the wise and learned, and </a:t>
            </a:r>
            <a:r>
              <a:rPr lang="en-US" b="1" dirty="0">
                <a:solidFill>
                  <a:schemeClr val="tx2">
                    <a:lumMod val="60000"/>
                    <a:lumOff val="40000"/>
                  </a:schemeClr>
                </a:solidFill>
              </a:rPr>
              <a:t>revealed them to little children</a:t>
            </a:r>
            <a:r>
              <a:rPr lang="en-US" dirty="0">
                <a:solidFill>
                  <a:srgbClr val="FF0000"/>
                </a:solidFill>
              </a:rPr>
              <a:t>.</a:t>
            </a:r>
          </a:p>
          <a:p>
            <a:pPr marL="0" indent="0">
              <a:buNone/>
            </a:pPr>
            <a:endParaRPr lang="en-US" dirty="0"/>
          </a:p>
        </p:txBody>
      </p:sp>
    </p:spTree>
    <p:extLst>
      <p:ext uri="{BB962C8B-B14F-4D97-AF65-F5344CB8AC3E}">
        <p14:creationId xmlns:p14="http://schemas.microsoft.com/office/powerpoint/2010/main" val="291197885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21</a:t>
            </a:r>
            <a:r>
              <a:rPr lang="en-US" dirty="0" smtClean="0"/>
              <a:t> </a:t>
            </a:r>
            <a:r>
              <a:rPr lang="en-US" dirty="0"/>
              <a:t>you, then, who teach others, do you not teach yourself ? You who preach against stealing, do you steal? </a:t>
            </a:r>
            <a:endParaRPr lang="en-US" dirty="0" smtClean="0"/>
          </a:p>
        </p:txBody>
      </p:sp>
    </p:spTree>
    <p:extLst>
      <p:ext uri="{BB962C8B-B14F-4D97-AF65-F5344CB8AC3E}">
        <p14:creationId xmlns:p14="http://schemas.microsoft.com/office/powerpoint/2010/main" val="385005774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smtClean="0"/>
              <a:t>κλέπτω</a:t>
            </a:r>
            <a:endParaRPr lang="en-US" dirty="0" smtClean="0"/>
          </a:p>
          <a:p>
            <a:pPr marL="0" indent="0">
              <a:buNone/>
            </a:pPr>
            <a:r>
              <a:rPr lang="en-US" dirty="0"/>
              <a:t>	</a:t>
            </a:r>
            <a:r>
              <a:rPr lang="en-US" dirty="0" smtClean="0"/>
              <a:t>		</a:t>
            </a:r>
            <a:r>
              <a:rPr lang="en-US" dirty="0"/>
              <a:t>(</a:t>
            </a:r>
            <a:r>
              <a:rPr lang="en-US" dirty="0" err="1"/>
              <a:t>kleptō</a:t>
            </a:r>
            <a:r>
              <a:rPr lang="en-US" dirty="0"/>
              <a:t>)</a:t>
            </a:r>
            <a:endParaRPr lang="en-US" baseline="30000" dirty="0" smtClean="0"/>
          </a:p>
          <a:p>
            <a:pPr marL="0" indent="0">
              <a:buNone/>
            </a:pPr>
            <a:endParaRPr lang="en-US" baseline="30000" dirty="0" smtClean="0"/>
          </a:p>
          <a:p>
            <a:pPr marL="0" indent="0">
              <a:buNone/>
            </a:pPr>
            <a:endParaRPr lang="en-US" baseline="30000" dirty="0"/>
          </a:p>
          <a:p>
            <a:pPr marL="0" indent="0">
              <a:buNone/>
            </a:pPr>
            <a:r>
              <a:rPr lang="en-US" baseline="30000" dirty="0" smtClean="0"/>
              <a:t>21</a:t>
            </a:r>
            <a:r>
              <a:rPr lang="en-US" dirty="0" smtClean="0"/>
              <a:t> </a:t>
            </a:r>
            <a:r>
              <a:rPr lang="en-US" dirty="0"/>
              <a:t>you, then, who teach others, do you not teach yourself ? You who preach against stealing, do you steal? </a:t>
            </a:r>
            <a:endParaRPr lang="en-US" dirty="0" smtClean="0"/>
          </a:p>
        </p:txBody>
      </p:sp>
      <p:sp>
        <p:nvSpPr>
          <p:cNvPr id="4" name="Oval 3"/>
          <p:cNvSpPr/>
          <p:nvPr/>
        </p:nvSpPr>
        <p:spPr>
          <a:xfrm>
            <a:off x="2854712" y="1951463"/>
            <a:ext cx="2107581" cy="140505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188927" y="4572000"/>
            <a:ext cx="1382751" cy="46835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193180" y="5073805"/>
            <a:ext cx="903249" cy="3902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3"/>
          </p:cNvCxnSpPr>
          <p:nvPr/>
        </p:nvCxnSpPr>
        <p:spPr>
          <a:xfrm flipV="1">
            <a:off x="1644805" y="3150752"/>
            <a:ext cx="1518555" cy="1923053"/>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5" idx="0"/>
            <a:endCxn id="4" idx="5"/>
          </p:cNvCxnSpPr>
          <p:nvPr/>
        </p:nvCxnSpPr>
        <p:spPr>
          <a:xfrm flipH="1" flipV="1">
            <a:off x="4653645" y="3150752"/>
            <a:ext cx="2226658" cy="142124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145359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6:19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κλέπτω</a:t>
            </a:r>
            <a:endParaRPr lang="en-US" dirty="0"/>
          </a:p>
          <a:p>
            <a:pPr marL="0" indent="0">
              <a:buNone/>
            </a:pPr>
            <a:r>
              <a:rPr lang="en-US" dirty="0"/>
              <a:t>			(</a:t>
            </a:r>
            <a:r>
              <a:rPr lang="en-US" dirty="0" err="1"/>
              <a:t>kleptō</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19 </a:t>
            </a:r>
            <a:r>
              <a:rPr lang="en-US" dirty="0"/>
              <a:t>“Do not store up for yourselves treasures on earth, where moth and rust destroy, and where thieves break in and </a:t>
            </a:r>
            <a:r>
              <a:rPr lang="en-US" dirty="0" smtClean="0"/>
              <a:t>steal.</a:t>
            </a:r>
            <a:endParaRPr lang="en-US"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1883" y="1932453"/>
            <a:ext cx="21336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7728" y="5038687"/>
            <a:ext cx="927100" cy="41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9459" idx="0"/>
            <a:endCxn id="19458" idx="2"/>
          </p:cNvCxnSpPr>
          <p:nvPr/>
        </p:nvCxnSpPr>
        <p:spPr>
          <a:xfrm flipH="1" flipV="1">
            <a:off x="3958683" y="3364378"/>
            <a:ext cx="412595" cy="167430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491497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10:10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κλέπτω</a:t>
            </a:r>
            <a:endParaRPr lang="en-US" dirty="0"/>
          </a:p>
          <a:p>
            <a:pPr marL="0" indent="0">
              <a:buNone/>
            </a:pPr>
            <a:r>
              <a:rPr lang="en-US" dirty="0"/>
              <a:t>			</a:t>
            </a:r>
            <a:r>
              <a:rPr lang="en-US" dirty="0" smtClean="0"/>
              <a:t>	(</a:t>
            </a:r>
            <a:r>
              <a:rPr lang="en-US" dirty="0" err="1"/>
              <a:t>kleptō</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10 </a:t>
            </a:r>
            <a:r>
              <a:rPr lang="en-US" dirty="0">
                <a:solidFill>
                  <a:srgbClr val="FF0000"/>
                </a:solidFill>
              </a:rPr>
              <a:t>The thief comes only to steal and kill and destroy; I have come that they may have life, and have it to the full. </a:t>
            </a:r>
          </a:p>
          <a:p>
            <a:pPr marL="0" indent="0">
              <a:buNone/>
            </a:pPr>
            <a:endParaRPr lang="en-US"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0526" y="1977058"/>
            <a:ext cx="21336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674" y="4068530"/>
            <a:ext cx="927100" cy="41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0483" idx="0"/>
            <a:endCxn id="20482" idx="2"/>
          </p:cNvCxnSpPr>
          <p:nvPr/>
        </p:nvCxnSpPr>
        <p:spPr>
          <a:xfrm flipH="1" flipV="1">
            <a:off x="4817326" y="3408983"/>
            <a:ext cx="434898" cy="65954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352974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Luke 11:46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46 </a:t>
            </a:r>
            <a:r>
              <a:rPr lang="en-US" dirty="0"/>
              <a:t>Jesus replied, “</a:t>
            </a:r>
            <a:r>
              <a:rPr lang="en-US" dirty="0">
                <a:solidFill>
                  <a:srgbClr val="FF0000"/>
                </a:solidFill>
              </a:rPr>
              <a:t>And you experts in the law, woe to you, because you load people down with burdens they can hardly carry, and </a:t>
            </a:r>
            <a:r>
              <a:rPr lang="en-US" b="1" dirty="0">
                <a:solidFill>
                  <a:schemeClr val="tx2">
                    <a:lumMod val="60000"/>
                    <a:lumOff val="40000"/>
                  </a:schemeClr>
                </a:solidFill>
              </a:rPr>
              <a:t>you yourselves will not lift one finger</a:t>
            </a:r>
            <a:r>
              <a:rPr lang="en-US" dirty="0">
                <a:solidFill>
                  <a:srgbClr val="FF0000"/>
                </a:solidFill>
              </a:rPr>
              <a:t> to help them</a:t>
            </a:r>
            <a:r>
              <a:rPr lang="en-US" dirty="0"/>
              <a:t>. </a:t>
            </a:r>
          </a:p>
          <a:p>
            <a:pPr marL="0" indent="0">
              <a:buNone/>
            </a:pPr>
            <a:endParaRPr lang="en-US" dirty="0"/>
          </a:p>
        </p:txBody>
      </p:sp>
    </p:spTree>
    <p:extLst>
      <p:ext uri="{BB962C8B-B14F-4D97-AF65-F5344CB8AC3E}">
        <p14:creationId xmlns:p14="http://schemas.microsoft.com/office/powerpoint/2010/main" val="23529935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22</a:t>
            </a:r>
            <a:r>
              <a:rPr lang="en-US" dirty="0" smtClean="0"/>
              <a:t> </a:t>
            </a:r>
            <a:r>
              <a:rPr lang="en-US" dirty="0"/>
              <a:t>You who say that people should not commit adultery, do you commit adultery? You who abhor idols, do you rob temples?</a:t>
            </a:r>
          </a:p>
        </p:txBody>
      </p:sp>
    </p:spTree>
    <p:extLst>
      <p:ext uri="{BB962C8B-B14F-4D97-AF65-F5344CB8AC3E}">
        <p14:creationId xmlns:p14="http://schemas.microsoft.com/office/powerpoint/2010/main" val="377191625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smtClean="0"/>
              <a:t>μοιχεύω</a:t>
            </a:r>
            <a:endParaRPr lang="en-US" dirty="0" smtClean="0"/>
          </a:p>
          <a:p>
            <a:pPr marL="0" indent="0">
              <a:buNone/>
            </a:pPr>
            <a:r>
              <a:rPr lang="en-US" dirty="0"/>
              <a:t>	</a:t>
            </a:r>
            <a:r>
              <a:rPr lang="en-US" dirty="0" smtClean="0"/>
              <a:t>	</a:t>
            </a:r>
            <a:r>
              <a:rPr lang="en-US" dirty="0"/>
              <a:t>(</a:t>
            </a:r>
            <a:r>
              <a:rPr lang="en-US" dirty="0" err="1"/>
              <a:t>moicheuō</a:t>
            </a:r>
            <a:r>
              <a:rPr lang="en-US" dirty="0"/>
              <a:t>)</a:t>
            </a: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22</a:t>
            </a:r>
            <a:r>
              <a:rPr lang="en-US" dirty="0" smtClean="0"/>
              <a:t> </a:t>
            </a:r>
            <a:r>
              <a:rPr lang="en-US" dirty="0"/>
              <a:t>You who say that people should not commit adultery, do you commit adultery? You who abhor idols, do you rob temples?</a:t>
            </a:r>
          </a:p>
        </p:txBody>
      </p:sp>
      <p:sp>
        <p:nvSpPr>
          <p:cNvPr id="5" name="Oval 4"/>
          <p:cNvSpPr/>
          <p:nvPr/>
        </p:nvSpPr>
        <p:spPr>
          <a:xfrm>
            <a:off x="1996068" y="1940312"/>
            <a:ext cx="2542478" cy="15611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7200" y="4560849"/>
            <a:ext cx="1516566" cy="44604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2212" y="4554499"/>
            <a:ext cx="1543050"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a:stCxn id="21506" idx="0"/>
            <a:endCxn id="5" idx="5"/>
          </p:cNvCxnSpPr>
          <p:nvPr/>
        </p:nvCxnSpPr>
        <p:spPr>
          <a:xfrm flipH="1" flipV="1">
            <a:off x="4166209" y="3272855"/>
            <a:ext cx="1197528" cy="1281644"/>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6" idx="0"/>
            <a:endCxn id="5" idx="3"/>
          </p:cNvCxnSpPr>
          <p:nvPr/>
        </p:nvCxnSpPr>
        <p:spPr>
          <a:xfrm flipV="1">
            <a:off x="1215483" y="3272855"/>
            <a:ext cx="1152922" cy="128799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1922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2:17-29</a:t>
            </a:r>
            <a:r>
              <a:rPr lang="en-US" sz="3600" dirty="0" smtClean="0"/>
              <a:t/>
            </a:r>
            <a:br>
              <a:rPr lang="en-US" sz="3600" dirty="0" smtClean="0"/>
            </a:br>
            <a:r>
              <a:rPr lang="en-US" sz="3600" dirty="0" smtClean="0"/>
              <a:t>---</a:t>
            </a:r>
            <a:br>
              <a:rPr lang="en-US" sz="3600" dirty="0" smtClean="0"/>
            </a:br>
            <a:r>
              <a:rPr lang="en-US" sz="3600" dirty="0" smtClean="0"/>
              <a:t>The Jews and the Law</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16:18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μοιχεύω</a:t>
            </a:r>
            <a:endParaRPr lang="en-US" dirty="0"/>
          </a:p>
          <a:p>
            <a:pPr marL="0" indent="0">
              <a:buNone/>
            </a:pPr>
            <a:r>
              <a:rPr lang="en-US" dirty="0"/>
              <a:t>		(</a:t>
            </a:r>
            <a:r>
              <a:rPr lang="en-US" dirty="0" err="1"/>
              <a:t>moicheuō</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18 </a:t>
            </a:r>
            <a:r>
              <a:rPr lang="en-US" dirty="0">
                <a:solidFill>
                  <a:srgbClr val="FF0000"/>
                </a:solidFill>
              </a:rPr>
              <a:t>“Anyone who divorces his wife and marries another woman commits adultery, and the man who marries a divorced woman commits adultery. </a:t>
            </a:r>
          </a:p>
          <a:p>
            <a:pPr marL="0" indent="0">
              <a:buNone/>
            </a:pPr>
            <a:endParaRPr lang="en-US" dirty="0"/>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7543" y="1912009"/>
            <a:ext cx="2573337"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714" y="5502352"/>
            <a:ext cx="1543050"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6027" y="4576801"/>
            <a:ext cx="1543050"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2531" idx="0"/>
          </p:cNvCxnSpPr>
          <p:nvPr/>
        </p:nvCxnSpPr>
        <p:spPr>
          <a:xfrm flipV="1">
            <a:off x="1271239" y="3311912"/>
            <a:ext cx="1148576" cy="219044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22532" idx="0"/>
          </p:cNvCxnSpPr>
          <p:nvPr/>
        </p:nvCxnSpPr>
        <p:spPr>
          <a:xfrm flipH="1" flipV="1">
            <a:off x="4159405" y="3256157"/>
            <a:ext cx="1338147" cy="132064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72099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5:28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μοιχεύω</a:t>
            </a:r>
            <a:endParaRPr lang="en-US" dirty="0"/>
          </a:p>
          <a:p>
            <a:pPr marL="0" indent="0">
              <a:buNone/>
            </a:pPr>
            <a:r>
              <a:rPr lang="en-US" dirty="0"/>
              <a:t>		</a:t>
            </a:r>
            <a:r>
              <a:rPr lang="en-US" dirty="0" smtClean="0"/>
              <a:t>				(</a:t>
            </a:r>
            <a:r>
              <a:rPr lang="en-US" dirty="0" err="1"/>
              <a:t>moicheuō</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28 </a:t>
            </a:r>
            <a:r>
              <a:rPr lang="en-US" dirty="0">
                <a:solidFill>
                  <a:srgbClr val="FF0000"/>
                </a:solidFill>
              </a:rPr>
              <a:t>But I tell you that anyone who looks at a woman lustfully has already committed adultery with her in his heart.</a:t>
            </a:r>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8597" y="1900857"/>
            <a:ext cx="2573337"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8933" y="4532197"/>
            <a:ext cx="1543050"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027" idx="0"/>
            <a:endCxn id="1026" idx="2"/>
          </p:cNvCxnSpPr>
          <p:nvPr/>
        </p:nvCxnSpPr>
        <p:spPr>
          <a:xfrm flipH="1" flipV="1">
            <a:off x="6935266" y="3485182"/>
            <a:ext cx="915192" cy="104701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212776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βδελύσσομαι</a:t>
            </a:r>
            <a:endParaRPr lang="en-US" sz="4800" dirty="0" smtClean="0"/>
          </a:p>
          <a:p>
            <a:pPr marL="0" indent="0">
              <a:lnSpc>
                <a:spcPts val="4800"/>
              </a:lnSpc>
              <a:buNone/>
            </a:pPr>
            <a:r>
              <a:rPr lang="en-US" sz="4800" baseline="30000" dirty="0"/>
              <a:t>	</a:t>
            </a:r>
            <a:r>
              <a:rPr lang="en-US" sz="4800" baseline="30000" dirty="0" smtClean="0"/>
              <a:t>(</a:t>
            </a:r>
            <a:r>
              <a:rPr lang="en-US" sz="4800" baseline="30000" dirty="0" err="1" smtClean="0"/>
              <a:t>bdelussomai</a:t>
            </a:r>
            <a:r>
              <a:rPr lang="en-US" sz="4800" baseline="30000" dirty="0" smtClean="0"/>
              <a:t>)</a:t>
            </a:r>
            <a:endParaRPr lang="en-US" baseline="30000" dirty="0"/>
          </a:p>
          <a:p>
            <a:pPr marL="0" indent="0">
              <a:lnSpc>
                <a:spcPts val="1200"/>
              </a:lnSpc>
              <a:buNone/>
            </a:pPr>
            <a:endParaRPr lang="en-US" baseline="30000" dirty="0" smtClean="0"/>
          </a:p>
          <a:p>
            <a:pPr marL="0" indent="0">
              <a:buNone/>
            </a:pPr>
            <a:endParaRPr lang="en-US" baseline="30000" dirty="0"/>
          </a:p>
          <a:p>
            <a:pPr marL="0" indent="0">
              <a:buNone/>
            </a:pPr>
            <a:r>
              <a:rPr lang="en-US" baseline="30000" dirty="0" smtClean="0"/>
              <a:t>22</a:t>
            </a:r>
            <a:r>
              <a:rPr lang="en-US" dirty="0" smtClean="0"/>
              <a:t> </a:t>
            </a:r>
            <a:r>
              <a:rPr lang="en-US" dirty="0"/>
              <a:t>You who say that people should not commit adultery, do you commit adultery? You who abhor idols, do you rob temples?</a:t>
            </a:r>
          </a:p>
        </p:txBody>
      </p:sp>
      <p:sp>
        <p:nvSpPr>
          <p:cNvPr id="4" name="Rounded Rectangle 3"/>
          <p:cNvSpPr/>
          <p:nvPr/>
        </p:nvSpPr>
        <p:spPr>
          <a:xfrm>
            <a:off x="1316052" y="2076628"/>
            <a:ext cx="2589376" cy="12562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0019" y="5101839"/>
            <a:ext cx="1119499" cy="4785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29769" y="3332860"/>
            <a:ext cx="1580971" cy="176897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197564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21:8</a:t>
            </a:r>
            <a:endParaRPr lang="en-US" dirty="0"/>
          </a:p>
        </p:txBody>
      </p:sp>
      <p:sp>
        <p:nvSpPr>
          <p:cNvPr id="3" name="Content Placeholder 2"/>
          <p:cNvSpPr>
            <a:spLocks noGrp="1"/>
          </p:cNvSpPr>
          <p:nvPr>
            <p:ph idx="1"/>
          </p:nvPr>
        </p:nvSpPr>
        <p:spPr/>
        <p:txBody>
          <a:bodyPr>
            <a:normAutofit lnSpcReduction="10000"/>
          </a:bodyPr>
          <a:lstStyle/>
          <a:p>
            <a:pPr marL="0" indent="0">
              <a:lnSpc>
                <a:spcPct val="120000"/>
              </a:lnSpc>
              <a:buNone/>
            </a:pPr>
            <a:r>
              <a:rPr lang="en-US" baseline="30000" dirty="0" smtClean="0"/>
              <a:t>				</a:t>
            </a:r>
            <a:r>
              <a:rPr lang="en-US" baseline="30000" dirty="0"/>
              <a:t>	</a:t>
            </a:r>
            <a:r>
              <a:rPr lang="el-GR" dirty="0"/>
              <a:t>βδελύσσομαι</a:t>
            </a:r>
            <a:endParaRPr lang="en-US" dirty="0"/>
          </a:p>
          <a:p>
            <a:pPr marL="0" indent="0">
              <a:lnSpc>
                <a:spcPct val="120000"/>
              </a:lnSpc>
              <a:buNone/>
            </a:pPr>
            <a:r>
              <a:rPr lang="en-US" baseline="30000" dirty="0" smtClean="0"/>
              <a:t>				</a:t>
            </a:r>
            <a:r>
              <a:rPr lang="en-US" baseline="30000" dirty="0"/>
              <a:t>	</a:t>
            </a:r>
            <a:r>
              <a:rPr lang="en-US" dirty="0"/>
              <a:t>(</a:t>
            </a:r>
            <a:r>
              <a:rPr lang="en-US" dirty="0" err="1"/>
              <a:t>bdelussomai</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8 </a:t>
            </a:r>
            <a:r>
              <a:rPr lang="en-US" dirty="0"/>
              <a:t>But the cowardly, the unbelieving, the vile, the murderers, the sexually immoral, those who practice magic arts, the idolaters and all liars—their place will be in the fiery lake of burning sulfur. This is the second death.” </a:t>
            </a:r>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7734" y="1640663"/>
            <a:ext cx="2616200"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7047571" y="3612995"/>
            <a:ext cx="702527"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6" idx="2"/>
          </p:cNvCxnSpPr>
          <p:nvPr/>
        </p:nvCxnSpPr>
        <p:spPr>
          <a:xfrm flipH="1" flipV="1">
            <a:off x="6255834" y="2920188"/>
            <a:ext cx="1143001" cy="69280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585404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ἱεροσυλέω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hierosyleō</a:t>
            </a:r>
            <a:r>
              <a:rPr lang="en-US" sz="4800" baseline="30000" dirty="0" smtClean="0"/>
              <a:t>)</a:t>
            </a:r>
            <a:endParaRPr lang="en-US" baseline="30000" dirty="0"/>
          </a:p>
          <a:p>
            <a:pPr marL="0" indent="0">
              <a:lnSpc>
                <a:spcPts val="1200"/>
              </a:lnSpc>
              <a:buNone/>
            </a:pPr>
            <a:endParaRPr lang="en-US" baseline="30000" dirty="0" smtClean="0"/>
          </a:p>
          <a:p>
            <a:pPr marL="0" indent="0">
              <a:buNone/>
            </a:pPr>
            <a:endParaRPr lang="en-US" baseline="30000" dirty="0"/>
          </a:p>
          <a:p>
            <a:pPr marL="0" indent="0">
              <a:buNone/>
            </a:pPr>
            <a:r>
              <a:rPr lang="en-US" baseline="30000" dirty="0" smtClean="0"/>
              <a:t>22</a:t>
            </a:r>
            <a:r>
              <a:rPr lang="en-US" dirty="0" smtClean="0"/>
              <a:t> </a:t>
            </a:r>
            <a:r>
              <a:rPr lang="en-US" dirty="0"/>
              <a:t>You who say that people should not commit adultery, do you commit adultery? You who abhor idols, do you rob temples?</a:t>
            </a:r>
          </a:p>
        </p:txBody>
      </p:sp>
      <p:sp>
        <p:nvSpPr>
          <p:cNvPr id="4" name="Rounded Rectangle 3"/>
          <p:cNvSpPr/>
          <p:nvPr/>
        </p:nvSpPr>
        <p:spPr>
          <a:xfrm>
            <a:off x="3144852" y="2093720"/>
            <a:ext cx="2256090" cy="123059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785787" y="5110385"/>
            <a:ext cx="2033899" cy="4529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272897" y="3324314"/>
            <a:ext cx="529840" cy="178607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61550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Jeremiah 7:9-10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9 </a:t>
            </a:r>
            <a:r>
              <a:rPr lang="en-US" dirty="0"/>
              <a:t>“ ‘Will you </a:t>
            </a:r>
            <a:r>
              <a:rPr lang="en-US" b="1" dirty="0">
                <a:solidFill>
                  <a:schemeClr val="accent6">
                    <a:lumMod val="75000"/>
                  </a:schemeClr>
                </a:solidFill>
              </a:rPr>
              <a:t>steal</a:t>
            </a:r>
            <a:r>
              <a:rPr lang="en-US" dirty="0"/>
              <a:t> and murder, </a:t>
            </a:r>
            <a:r>
              <a:rPr lang="en-US" b="1" dirty="0">
                <a:solidFill>
                  <a:schemeClr val="accent6">
                    <a:lumMod val="75000"/>
                  </a:schemeClr>
                </a:solidFill>
              </a:rPr>
              <a:t>commit adultery</a:t>
            </a:r>
            <a:r>
              <a:rPr lang="en-US" dirty="0"/>
              <a:t> and perjury, burn incense to Baal and follow other gods you have not known, </a:t>
            </a:r>
            <a:r>
              <a:rPr lang="en-US" baseline="30000" dirty="0"/>
              <a:t>10</a:t>
            </a:r>
            <a:r>
              <a:rPr lang="en-US" dirty="0"/>
              <a:t> </a:t>
            </a:r>
            <a:r>
              <a:rPr lang="en-US" b="1" dirty="0">
                <a:solidFill>
                  <a:schemeClr val="accent6">
                    <a:lumMod val="75000"/>
                  </a:schemeClr>
                </a:solidFill>
              </a:rPr>
              <a:t>and then come and stand before me in this house</a:t>
            </a:r>
            <a:r>
              <a:rPr lang="en-US" dirty="0"/>
              <a:t>, which bears my Name, and say, “We are safe”—safe to do all these detestable things? </a:t>
            </a:r>
          </a:p>
          <a:p>
            <a:pPr marL="0" indent="0">
              <a:buNone/>
            </a:pPr>
            <a:endParaRPr lang="en-US" dirty="0"/>
          </a:p>
        </p:txBody>
      </p:sp>
    </p:spTree>
    <p:extLst>
      <p:ext uri="{BB962C8B-B14F-4D97-AF65-F5344CB8AC3E}">
        <p14:creationId xmlns:p14="http://schemas.microsoft.com/office/powerpoint/2010/main" val="245658665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Mark 11:17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17 </a:t>
            </a:r>
            <a:r>
              <a:rPr lang="en-US" dirty="0"/>
              <a:t>And as he taught them, he said, “</a:t>
            </a:r>
            <a:r>
              <a:rPr lang="en-US" dirty="0">
                <a:solidFill>
                  <a:srgbClr val="FF0000"/>
                </a:solidFill>
              </a:rPr>
              <a:t>Is it not written: </a:t>
            </a:r>
            <a:r>
              <a:rPr lang="en-US" dirty="0" smtClean="0">
                <a:solidFill>
                  <a:srgbClr val="FF0000"/>
                </a:solidFill>
              </a:rPr>
              <a:t>“ </a:t>
            </a:r>
            <a:r>
              <a:rPr lang="en-US" dirty="0">
                <a:solidFill>
                  <a:srgbClr val="FF0000"/>
                </a:solidFill>
              </a:rPr>
              <a:t>‘My house will be called </a:t>
            </a:r>
            <a:r>
              <a:rPr lang="en-US" dirty="0" smtClean="0">
                <a:solidFill>
                  <a:srgbClr val="FF0000"/>
                </a:solidFill>
              </a:rPr>
              <a:t>a </a:t>
            </a:r>
            <a:r>
              <a:rPr lang="en-US" dirty="0">
                <a:solidFill>
                  <a:srgbClr val="FF0000"/>
                </a:solidFill>
              </a:rPr>
              <a:t>house of prayer for all nations’? </a:t>
            </a:r>
            <a:r>
              <a:rPr lang="en-US" dirty="0" smtClean="0">
                <a:solidFill>
                  <a:srgbClr val="FF0000"/>
                </a:solidFill>
              </a:rPr>
              <a:t>But </a:t>
            </a:r>
            <a:r>
              <a:rPr lang="en-US" dirty="0">
                <a:solidFill>
                  <a:srgbClr val="FF0000"/>
                </a:solidFill>
              </a:rPr>
              <a:t>you have made it ‘a </a:t>
            </a:r>
            <a:r>
              <a:rPr lang="en-US" b="1" dirty="0">
                <a:solidFill>
                  <a:schemeClr val="tx2">
                    <a:lumMod val="60000"/>
                    <a:lumOff val="40000"/>
                  </a:schemeClr>
                </a:solidFill>
              </a:rPr>
              <a:t>den of robbers</a:t>
            </a:r>
            <a:r>
              <a:rPr lang="en-US" dirty="0">
                <a:solidFill>
                  <a:srgbClr val="FF0000"/>
                </a:solidFill>
              </a:rPr>
              <a:t>.’” </a:t>
            </a:r>
          </a:p>
          <a:p>
            <a:pPr marL="0" indent="0">
              <a:buNone/>
            </a:pPr>
            <a:endParaRPr lang="en-US" dirty="0"/>
          </a:p>
        </p:txBody>
      </p:sp>
    </p:spTree>
    <p:extLst>
      <p:ext uri="{BB962C8B-B14F-4D97-AF65-F5344CB8AC3E}">
        <p14:creationId xmlns:p14="http://schemas.microsoft.com/office/powerpoint/2010/main" val="238804588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23</a:t>
            </a:r>
            <a:r>
              <a:rPr lang="en-US" dirty="0" smtClean="0"/>
              <a:t> </a:t>
            </a:r>
            <a:r>
              <a:rPr lang="en-US" dirty="0"/>
              <a:t>You who brag about the law, do you dishonor God by breaking the law? </a:t>
            </a:r>
            <a:endParaRPr lang="en-US" dirty="0" smtClean="0"/>
          </a:p>
        </p:txBody>
      </p:sp>
    </p:spTree>
    <p:extLst>
      <p:ext uri="{BB962C8B-B14F-4D97-AF65-F5344CB8AC3E}">
        <p14:creationId xmlns:p14="http://schemas.microsoft.com/office/powerpoint/2010/main" val="285344989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ἀτιμάζω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atimazō</a:t>
            </a:r>
            <a:r>
              <a:rPr lang="en-US" sz="4800" baseline="30000" dirty="0" smtClean="0"/>
              <a:t>)</a:t>
            </a:r>
          </a:p>
          <a:p>
            <a:pPr marL="0" indent="0">
              <a:buNone/>
            </a:pPr>
            <a:endParaRPr lang="en-US" baseline="30000" dirty="0"/>
          </a:p>
          <a:p>
            <a:pPr marL="0" indent="0">
              <a:buNone/>
            </a:pPr>
            <a:endParaRPr lang="en-US" baseline="30000" dirty="0" smtClean="0"/>
          </a:p>
          <a:p>
            <a:pPr marL="0" indent="0">
              <a:lnSpc>
                <a:spcPts val="1200"/>
              </a:lnSpc>
              <a:buNone/>
            </a:pPr>
            <a:endParaRPr lang="en-US" baseline="30000" dirty="0" smtClean="0"/>
          </a:p>
          <a:p>
            <a:pPr marL="0" indent="0">
              <a:buNone/>
            </a:pPr>
            <a:r>
              <a:rPr lang="en-US" baseline="30000" dirty="0" smtClean="0"/>
              <a:t>23</a:t>
            </a:r>
            <a:r>
              <a:rPr lang="en-US" dirty="0" smtClean="0"/>
              <a:t> </a:t>
            </a:r>
            <a:r>
              <a:rPr lang="en-US" dirty="0"/>
              <a:t>You who brag about the law, do you dishonor God by breaking the law? </a:t>
            </a:r>
            <a:endParaRPr lang="en-US" dirty="0" smtClean="0"/>
          </a:p>
        </p:txBody>
      </p:sp>
      <p:sp>
        <p:nvSpPr>
          <p:cNvPr id="4" name="Oval 3"/>
          <p:cNvSpPr/>
          <p:nvPr/>
        </p:nvSpPr>
        <p:spPr>
          <a:xfrm>
            <a:off x="5759865" y="1974079"/>
            <a:ext cx="2059537" cy="14613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862273" y="4452359"/>
            <a:ext cx="1615155" cy="5212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6789634" y="3435410"/>
            <a:ext cx="880217" cy="101694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7135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5:41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ἀτιμάζω</a:t>
            </a:r>
            <a:endParaRPr lang="en-US" dirty="0"/>
          </a:p>
          <a:p>
            <a:pPr marL="0" indent="0">
              <a:lnSpc>
                <a:spcPct val="110000"/>
              </a:lnSpc>
              <a:buNone/>
            </a:pPr>
            <a:r>
              <a:rPr lang="en-US" baseline="30000" dirty="0"/>
              <a:t>		</a:t>
            </a:r>
            <a:r>
              <a:rPr lang="en-US" dirty="0"/>
              <a:t>(</a:t>
            </a:r>
            <a:r>
              <a:rPr lang="en-US" dirty="0" err="1"/>
              <a:t>atimazō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41 </a:t>
            </a:r>
            <a:r>
              <a:rPr lang="en-US" dirty="0"/>
              <a:t>The apostles left the Sanhedrin, rejoicing because they had been counted worthy of suffering disgrace for the Name.</a:t>
            </a:r>
          </a:p>
          <a:p>
            <a:pPr marL="0" indent="0">
              <a:buNone/>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9355" y="1970785"/>
            <a:ext cx="2084387" cy="148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018371" y="5140712"/>
            <a:ext cx="1460809"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50" idx="2"/>
          </p:cNvCxnSpPr>
          <p:nvPr/>
        </p:nvCxnSpPr>
        <p:spPr>
          <a:xfrm flipV="1">
            <a:off x="2748776" y="3458272"/>
            <a:ext cx="372773" cy="168244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11074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3815"/>
            <a:ext cx="9141566" cy="6592125"/>
          </a:xfrm>
          <a:prstGeom prst="rect">
            <a:avLst/>
          </a:prstGeom>
        </p:spPr>
      </p:pic>
    </p:spTree>
    <p:extLst>
      <p:ext uri="{BB962C8B-B14F-4D97-AF65-F5344CB8AC3E}">
        <p14:creationId xmlns:p14="http://schemas.microsoft.com/office/powerpoint/2010/main" val="92511820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8:49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ἀτιμάζω</a:t>
            </a:r>
            <a:endParaRPr lang="en-US" dirty="0"/>
          </a:p>
          <a:p>
            <a:pPr marL="0" indent="0">
              <a:buNone/>
            </a:pPr>
            <a:r>
              <a:rPr lang="en-US" baseline="30000" dirty="0"/>
              <a:t>		</a:t>
            </a:r>
            <a:r>
              <a:rPr lang="en-US" baseline="30000" dirty="0" smtClean="0"/>
              <a:t>			</a:t>
            </a:r>
            <a:r>
              <a:rPr lang="en-US" dirty="0" smtClean="0"/>
              <a:t>(</a:t>
            </a:r>
            <a:r>
              <a:rPr lang="en-US" dirty="0" err="1"/>
              <a:t>atimazō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49 </a:t>
            </a:r>
            <a:r>
              <a:rPr lang="en-US" dirty="0"/>
              <a:t>“</a:t>
            </a:r>
            <a:r>
              <a:rPr lang="en-US" dirty="0">
                <a:solidFill>
                  <a:srgbClr val="FF0000"/>
                </a:solidFill>
              </a:rPr>
              <a:t>I am not possessed by a demon</a:t>
            </a:r>
            <a:r>
              <a:rPr lang="en-US" dirty="0"/>
              <a:t>,” said Jesus, “</a:t>
            </a:r>
            <a:r>
              <a:rPr lang="en-US" dirty="0">
                <a:solidFill>
                  <a:srgbClr val="FF0000"/>
                </a:solidFill>
              </a:rPr>
              <a:t>but I honor my Father and you dishonor me.</a:t>
            </a:r>
          </a:p>
          <a:p>
            <a:pPr marL="0" indent="0">
              <a:buNone/>
            </a:pP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252" y="1937332"/>
            <a:ext cx="2084387" cy="148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765180" y="4560849"/>
            <a:ext cx="1550020" cy="44604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4" idx="2"/>
          </p:cNvCxnSpPr>
          <p:nvPr/>
        </p:nvCxnSpPr>
        <p:spPr>
          <a:xfrm flipH="1" flipV="1">
            <a:off x="5842446" y="3424819"/>
            <a:ext cx="697744" cy="113603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986052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James 4:16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16 </a:t>
            </a:r>
            <a:r>
              <a:rPr lang="en-US" dirty="0"/>
              <a:t>As it is, you </a:t>
            </a:r>
            <a:r>
              <a:rPr lang="en-US" b="1" dirty="0">
                <a:solidFill>
                  <a:schemeClr val="accent6">
                    <a:lumMod val="75000"/>
                  </a:schemeClr>
                </a:solidFill>
              </a:rPr>
              <a:t>boast</a:t>
            </a:r>
            <a:r>
              <a:rPr lang="en-US" dirty="0"/>
              <a:t> and brag. All such boasting is evil. </a:t>
            </a:r>
            <a:r>
              <a:rPr lang="en-US" baseline="30000" dirty="0"/>
              <a:t>17 </a:t>
            </a:r>
            <a:r>
              <a:rPr lang="en-US" dirty="0"/>
              <a:t>Anyone, then, who knows the good he ought to do and </a:t>
            </a:r>
            <a:r>
              <a:rPr lang="en-US" b="1" dirty="0">
                <a:solidFill>
                  <a:schemeClr val="accent6">
                    <a:lumMod val="75000"/>
                  </a:schemeClr>
                </a:solidFill>
              </a:rPr>
              <a:t>doesn’t do it</a:t>
            </a:r>
            <a:r>
              <a:rPr lang="en-US" dirty="0"/>
              <a:t>, sins. </a:t>
            </a:r>
          </a:p>
          <a:p>
            <a:pPr marL="0" indent="0">
              <a:buNone/>
            </a:pPr>
            <a:endParaRPr lang="en-US" dirty="0"/>
          </a:p>
        </p:txBody>
      </p:sp>
    </p:spTree>
    <p:extLst>
      <p:ext uri="{BB962C8B-B14F-4D97-AF65-F5344CB8AC3E}">
        <p14:creationId xmlns:p14="http://schemas.microsoft.com/office/powerpoint/2010/main" val="140446420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24</a:t>
            </a:r>
            <a:r>
              <a:rPr lang="en-US" dirty="0" smtClean="0"/>
              <a:t> </a:t>
            </a:r>
            <a:r>
              <a:rPr lang="en-US" dirty="0"/>
              <a:t>As it is written: "God's name is blasphemed among the Gentiles because of you." </a:t>
            </a:r>
            <a:endParaRPr lang="en-US" dirty="0" smtClean="0"/>
          </a:p>
        </p:txBody>
      </p:sp>
    </p:spTree>
    <p:extLst>
      <p:ext uri="{BB962C8B-B14F-4D97-AF65-F5344CB8AC3E}">
        <p14:creationId xmlns:p14="http://schemas.microsoft.com/office/powerpoint/2010/main" val="301425228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βλασφημέω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blasphēmeō</a:t>
            </a:r>
            <a:r>
              <a:rPr lang="en-US" sz="4800" baseline="30000" dirty="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24</a:t>
            </a:r>
            <a:r>
              <a:rPr lang="en-US" dirty="0" smtClean="0"/>
              <a:t> </a:t>
            </a:r>
            <a:r>
              <a:rPr lang="en-US" dirty="0"/>
              <a:t>As it is written: "God's name is blasphemed among the Gentiles because of you." </a:t>
            </a:r>
            <a:endParaRPr lang="en-US" dirty="0" smtClean="0"/>
          </a:p>
        </p:txBody>
      </p:sp>
      <p:sp>
        <p:nvSpPr>
          <p:cNvPr id="4" name="Rounded Rectangle 3"/>
          <p:cNvSpPr/>
          <p:nvPr/>
        </p:nvSpPr>
        <p:spPr>
          <a:xfrm>
            <a:off x="5016381" y="2102265"/>
            <a:ext cx="2478281" cy="117077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964964" y="4512179"/>
            <a:ext cx="2196270"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255522" y="3273039"/>
            <a:ext cx="807577" cy="123914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71356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6:1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ts val="4800"/>
              </a:lnSpc>
              <a:buNone/>
            </a:pPr>
            <a:r>
              <a:rPr lang="en-US" baseline="30000" dirty="0"/>
              <a:t>	</a:t>
            </a:r>
            <a:r>
              <a:rPr lang="el-GR" dirty="0"/>
              <a:t>βλασφημέω</a:t>
            </a:r>
            <a:endParaRPr lang="en-US" dirty="0"/>
          </a:p>
          <a:p>
            <a:pPr marL="0" indent="0">
              <a:lnSpc>
                <a:spcPct val="120000"/>
              </a:lnSpc>
              <a:buNone/>
            </a:pPr>
            <a:r>
              <a:rPr lang="en-US" baseline="30000" dirty="0"/>
              <a:t>	</a:t>
            </a:r>
            <a:r>
              <a:rPr lang="en-US" dirty="0"/>
              <a:t>(</a:t>
            </a:r>
            <a:r>
              <a:rPr lang="en-US" dirty="0" err="1"/>
              <a:t>blasphēmeō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a:t>
            </a:r>
            <a:r>
              <a:rPr lang="en-US" dirty="0" smtClean="0"/>
              <a:t> All </a:t>
            </a:r>
            <a:r>
              <a:rPr lang="en-US" dirty="0"/>
              <a:t>who are under the yoke of slavery should consider their masters worthy of full respect, so that God’s name and our teaching may not be slandered.</a:t>
            </a:r>
          </a:p>
          <a:p>
            <a:pPr marL="0" indent="0">
              <a:buNone/>
            </a:pP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074" y="2116835"/>
            <a:ext cx="2500313" cy="119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8351" y="5408341"/>
            <a:ext cx="1806498" cy="4348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4098" idx="2"/>
          </p:cNvCxnSpPr>
          <p:nvPr/>
        </p:nvCxnSpPr>
        <p:spPr>
          <a:xfrm flipV="1">
            <a:off x="1371600" y="3312222"/>
            <a:ext cx="1136631" cy="209611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28783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16:9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βλασφημέω</a:t>
            </a:r>
            <a:endParaRPr lang="en-US" dirty="0"/>
          </a:p>
          <a:p>
            <a:pPr marL="0" indent="0">
              <a:lnSpc>
                <a:spcPct val="110000"/>
              </a:lnSpc>
              <a:buNone/>
            </a:pPr>
            <a:r>
              <a:rPr lang="en-US" baseline="30000" dirty="0"/>
              <a:t>	</a:t>
            </a:r>
            <a:r>
              <a:rPr lang="en-US" dirty="0"/>
              <a:t>(</a:t>
            </a:r>
            <a:r>
              <a:rPr lang="en-US" dirty="0" err="1"/>
              <a:t>blasphēmeō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9 </a:t>
            </a:r>
            <a:r>
              <a:rPr lang="en-US" dirty="0"/>
              <a:t>They were seared by the intense heat and they cursed the name of God, who had control over these plagues, but they refused to repent and glorify him. </a:t>
            </a:r>
          </a:p>
          <a:p>
            <a:pPr marL="0" indent="0">
              <a:buNone/>
            </a:pP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8790" y="2105684"/>
            <a:ext cx="2505075" cy="119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01805" y="4661210"/>
            <a:ext cx="1182029" cy="4125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5122" idx="2"/>
          </p:cNvCxnSpPr>
          <p:nvPr/>
        </p:nvCxnSpPr>
        <p:spPr>
          <a:xfrm flipV="1">
            <a:off x="1092820" y="3301071"/>
            <a:ext cx="1438508" cy="136013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561969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Samuel 12:14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14 </a:t>
            </a:r>
            <a:r>
              <a:rPr lang="en-US" dirty="0"/>
              <a:t>But because by doing this you have made the enemies of the Lord </a:t>
            </a:r>
            <a:r>
              <a:rPr lang="en-US" b="1" dirty="0">
                <a:solidFill>
                  <a:schemeClr val="accent6">
                    <a:lumMod val="75000"/>
                  </a:schemeClr>
                </a:solidFill>
              </a:rPr>
              <a:t>show utter contempt</a:t>
            </a:r>
            <a:r>
              <a:rPr lang="en-US" dirty="0"/>
              <a:t>, the son born to you will die.” </a:t>
            </a:r>
          </a:p>
          <a:p>
            <a:pPr marL="0" indent="0">
              <a:buNone/>
            </a:pPr>
            <a:endParaRPr lang="en-US" dirty="0"/>
          </a:p>
        </p:txBody>
      </p:sp>
    </p:spTree>
    <p:extLst>
      <p:ext uri="{BB962C8B-B14F-4D97-AF65-F5344CB8AC3E}">
        <p14:creationId xmlns:p14="http://schemas.microsoft.com/office/powerpoint/2010/main" val="196622646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 2 Samuel 12:14 (KJV)</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14</a:t>
            </a:r>
            <a:r>
              <a:rPr lang="en-US" baseline="30000" dirty="0"/>
              <a:t> </a:t>
            </a:r>
            <a:r>
              <a:rPr lang="en-US" dirty="0"/>
              <a:t>Howbeit, because by this deed thou hast given great occasion to the enemies of the Lord to </a:t>
            </a:r>
            <a:r>
              <a:rPr lang="en-US" b="1" dirty="0">
                <a:solidFill>
                  <a:schemeClr val="accent6">
                    <a:lumMod val="75000"/>
                  </a:schemeClr>
                </a:solidFill>
              </a:rPr>
              <a:t>blaspheme</a:t>
            </a:r>
            <a:r>
              <a:rPr lang="en-US" dirty="0"/>
              <a:t>, the child also </a:t>
            </a:r>
            <a:r>
              <a:rPr lang="en-US" i="1" dirty="0"/>
              <a:t>that is born unto thee shall surely die. </a:t>
            </a:r>
          </a:p>
          <a:p>
            <a:pPr marL="0" indent="0">
              <a:buNone/>
            </a:pPr>
            <a:endParaRPr lang="en-US" dirty="0"/>
          </a:p>
        </p:txBody>
      </p:sp>
    </p:spTree>
    <p:extLst>
      <p:ext uri="{BB962C8B-B14F-4D97-AF65-F5344CB8AC3E}">
        <p14:creationId xmlns:p14="http://schemas.microsoft.com/office/powerpoint/2010/main" val="249548862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25</a:t>
            </a:r>
            <a:r>
              <a:rPr lang="en-US" dirty="0" smtClean="0"/>
              <a:t> </a:t>
            </a:r>
            <a:r>
              <a:rPr lang="en-US" dirty="0"/>
              <a:t>Circumcision has value if you observe the law, but if you break the law, you have become as though you had not been circumcised.</a:t>
            </a:r>
          </a:p>
        </p:txBody>
      </p:sp>
    </p:spTree>
    <p:extLst>
      <p:ext uri="{BB962C8B-B14F-4D97-AF65-F5344CB8AC3E}">
        <p14:creationId xmlns:p14="http://schemas.microsoft.com/office/powerpoint/2010/main" val="47913232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περιτομή</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perotomē</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25</a:t>
            </a:r>
            <a:r>
              <a:rPr lang="en-US" dirty="0" smtClean="0"/>
              <a:t> </a:t>
            </a:r>
            <a:r>
              <a:rPr lang="en-US" dirty="0"/>
              <a:t>Circumcision has value if you observe the law, but if you break the law, you have become as though you had not been circumcised.</a:t>
            </a:r>
          </a:p>
        </p:txBody>
      </p:sp>
      <p:sp>
        <p:nvSpPr>
          <p:cNvPr id="4" name="Oval 3"/>
          <p:cNvSpPr/>
          <p:nvPr/>
        </p:nvSpPr>
        <p:spPr>
          <a:xfrm>
            <a:off x="1965533" y="2025353"/>
            <a:ext cx="2597922" cy="14527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54579" y="4144710"/>
            <a:ext cx="2213361" cy="4529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961260" y="3478138"/>
            <a:ext cx="1303234" cy="66657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7135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2:17-29</a:t>
            </a:r>
          </a:p>
        </p:txBody>
      </p:sp>
      <p:sp>
        <p:nvSpPr>
          <p:cNvPr id="3" name="Content Placeholder 2"/>
          <p:cNvSpPr>
            <a:spLocks noGrp="1"/>
          </p:cNvSpPr>
          <p:nvPr>
            <p:ph idx="1"/>
          </p:nvPr>
        </p:nvSpPr>
        <p:spPr/>
        <p:txBody>
          <a:bodyPr/>
          <a:lstStyle/>
          <a:p>
            <a:pPr marL="0" indent="0">
              <a:buNone/>
            </a:pPr>
            <a:r>
              <a:rPr lang="en-US" baseline="30000" dirty="0"/>
              <a:t>17</a:t>
            </a:r>
            <a:r>
              <a:rPr lang="en-US" dirty="0"/>
              <a:t> Now you, if you call yourself a Jew; if you rely on the law and brag about your relationship to God; </a:t>
            </a:r>
            <a:endParaRPr lang="en-US" dirty="0" smtClean="0"/>
          </a:p>
          <a:p>
            <a:pPr marL="0" indent="0">
              <a:buNone/>
            </a:pPr>
            <a:r>
              <a:rPr lang="en-US" baseline="30000" dirty="0" smtClean="0"/>
              <a:t>18</a:t>
            </a:r>
            <a:r>
              <a:rPr lang="en-US" dirty="0" smtClean="0"/>
              <a:t> </a:t>
            </a:r>
            <a:r>
              <a:rPr lang="en-US" dirty="0"/>
              <a:t>if you know his will and approve of what is superior because you are instructed by the law; </a:t>
            </a:r>
          </a:p>
        </p:txBody>
      </p:sp>
    </p:spTree>
    <p:extLst>
      <p:ext uri="{BB962C8B-B14F-4D97-AF65-F5344CB8AC3E}">
        <p14:creationId xmlns:p14="http://schemas.microsoft.com/office/powerpoint/2010/main" val="111187049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dirty="0" smtClean="0"/>
              <a:t>			</a:t>
            </a:r>
            <a:r>
              <a:rPr lang="el-GR" dirty="0" smtClean="0"/>
              <a:t>ἀκροβυστία</a:t>
            </a:r>
            <a:endParaRPr lang="en-US" dirty="0" smtClean="0"/>
          </a:p>
          <a:p>
            <a:pPr marL="0" indent="0">
              <a:lnSpc>
                <a:spcPct val="110000"/>
              </a:lnSpc>
              <a:buNone/>
            </a:pPr>
            <a:r>
              <a:rPr lang="en-US" dirty="0" smtClean="0"/>
              <a:t>			(</a:t>
            </a:r>
            <a:r>
              <a:rPr lang="en-US" dirty="0" err="1" smtClean="0"/>
              <a:t>akrobustia</a:t>
            </a:r>
            <a:r>
              <a:rPr lang="en-US" dirty="0" smtClean="0"/>
              <a:t>)</a:t>
            </a:r>
            <a:endParaRPr lang="en-US" dirty="0"/>
          </a:p>
          <a:p>
            <a:pPr marL="0" indent="0">
              <a:buNone/>
            </a:pPr>
            <a:endParaRPr lang="en-US" baseline="30000" dirty="0" smtClean="0"/>
          </a:p>
          <a:p>
            <a:pPr marL="0" indent="0">
              <a:buNone/>
            </a:pPr>
            <a:endParaRPr lang="en-US" baseline="30000" dirty="0"/>
          </a:p>
          <a:p>
            <a:pPr marL="0" indent="0">
              <a:buNone/>
            </a:pPr>
            <a:r>
              <a:rPr lang="en-US" baseline="30000" dirty="0" smtClean="0"/>
              <a:t>25</a:t>
            </a:r>
            <a:r>
              <a:rPr lang="en-US" dirty="0" smtClean="0"/>
              <a:t> </a:t>
            </a:r>
            <a:r>
              <a:rPr lang="en-US" dirty="0"/>
              <a:t>Circumcision has value if you observe the law, but if you break the law, you have become as though you had not been circumcised.</a:t>
            </a:r>
          </a:p>
        </p:txBody>
      </p:sp>
      <p:sp>
        <p:nvSpPr>
          <p:cNvPr id="4" name="Rounded Rectangle 3"/>
          <p:cNvSpPr/>
          <p:nvPr/>
        </p:nvSpPr>
        <p:spPr>
          <a:xfrm>
            <a:off x="3144644" y="2040673"/>
            <a:ext cx="2308302" cy="12935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11551" y="5129562"/>
            <a:ext cx="3579542" cy="46835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298795" y="3334215"/>
            <a:ext cx="702527" cy="179534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587447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2:25</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r>
              <a:rPr lang="el-GR" dirty="0" smtClean="0"/>
              <a:t>περιτομή</a:t>
            </a:r>
            <a:r>
              <a:rPr lang="en-US" dirty="0" smtClean="0"/>
              <a:t>  </a:t>
            </a:r>
            <a:r>
              <a:rPr lang="el-GR" dirty="0" smtClean="0"/>
              <a:t>   </a:t>
            </a:r>
            <a:r>
              <a:rPr lang="en-US" dirty="0" smtClean="0"/>
              <a:t>    </a:t>
            </a:r>
            <a:r>
              <a:rPr lang="el-GR" dirty="0" smtClean="0"/>
              <a:t>σύ</a:t>
            </a:r>
            <a:r>
              <a:rPr lang="en-US" dirty="0" smtClean="0"/>
              <a:t>  </a:t>
            </a:r>
            <a:r>
              <a:rPr lang="el-GR" dirty="0" smtClean="0"/>
              <a:t>   </a:t>
            </a:r>
            <a:r>
              <a:rPr lang="en-US" dirty="0" smtClean="0"/>
              <a:t>  </a:t>
            </a:r>
            <a:r>
              <a:rPr lang="el-GR" dirty="0" smtClean="0"/>
              <a:t>ἀκροβυστία</a:t>
            </a:r>
            <a:r>
              <a:rPr lang="en-US" dirty="0" smtClean="0"/>
              <a:t>  </a:t>
            </a:r>
            <a:r>
              <a:rPr lang="el-GR" dirty="0" smtClean="0"/>
              <a:t>   </a:t>
            </a:r>
            <a:r>
              <a:rPr lang="en-US" dirty="0" smtClean="0"/>
              <a:t>   </a:t>
            </a:r>
            <a:r>
              <a:rPr lang="el-GR" dirty="0" smtClean="0"/>
              <a:t>γέγονεν</a:t>
            </a:r>
          </a:p>
          <a:p>
            <a:pPr marL="0" indent="0">
              <a:buNone/>
            </a:pPr>
            <a:r>
              <a:rPr lang="en-US" sz="2800" dirty="0" smtClean="0"/>
              <a:t>circumcision       your     </a:t>
            </a:r>
            <a:r>
              <a:rPr lang="en-US" sz="2800" dirty="0" err="1" smtClean="0"/>
              <a:t>uncircumcision</a:t>
            </a:r>
            <a:r>
              <a:rPr lang="en-US" sz="2800" dirty="0" smtClean="0"/>
              <a:t>       has become</a:t>
            </a:r>
          </a:p>
          <a:p>
            <a:pPr marL="0" indent="0">
              <a:buNone/>
            </a:pPr>
            <a:endParaRPr lang="en-US" sz="2800" dirty="0"/>
          </a:p>
          <a:p>
            <a:pPr marL="0" indent="0" algn="ctr">
              <a:buNone/>
            </a:pPr>
            <a:r>
              <a:rPr lang="en-US" sz="2800" dirty="0" smtClean="0"/>
              <a:t>i.e.</a:t>
            </a:r>
          </a:p>
          <a:p>
            <a:pPr marL="0" indent="0" algn="ctr">
              <a:buNone/>
            </a:pPr>
            <a:endParaRPr lang="en-US" sz="2800" dirty="0"/>
          </a:p>
          <a:p>
            <a:pPr marL="0" indent="0" algn="ctr">
              <a:buNone/>
            </a:pPr>
            <a:r>
              <a:rPr lang="en-US" sz="2800" dirty="0" smtClean="0"/>
              <a:t>Your circumcision has become </a:t>
            </a:r>
            <a:r>
              <a:rPr lang="en-US" sz="2800" dirty="0" err="1" smtClean="0"/>
              <a:t>uncircumcision</a:t>
            </a:r>
            <a:r>
              <a:rPr lang="en-US" sz="2800" dirty="0" smtClean="0"/>
              <a:t>.</a:t>
            </a:r>
            <a:endParaRPr lang="en-US" sz="2800" dirty="0"/>
          </a:p>
        </p:txBody>
      </p:sp>
    </p:spTree>
    <p:extLst>
      <p:ext uri="{BB962C8B-B14F-4D97-AF65-F5344CB8AC3E}">
        <p14:creationId xmlns:p14="http://schemas.microsoft.com/office/powerpoint/2010/main" val="373709601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7:19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a:p>
          <a:p>
            <a:pPr marL="0" indent="0">
              <a:lnSpc>
                <a:spcPct val="120000"/>
              </a:lnSpc>
              <a:buNone/>
            </a:pPr>
            <a:r>
              <a:rPr lang="en-US" dirty="0" smtClean="0"/>
              <a:t>	</a:t>
            </a:r>
            <a:r>
              <a:rPr lang="el-GR" dirty="0" smtClean="0"/>
              <a:t>περιτομή</a:t>
            </a:r>
            <a:r>
              <a:rPr lang="en-US" dirty="0" smtClean="0"/>
              <a:t>			</a:t>
            </a:r>
            <a:r>
              <a:rPr lang="el-GR" dirty="0"/>
              <a:t>ἀκροβυστία</a:t>
            </a:r>
            <a:endParaRPr lang="en-US" dirty="0"/>
          </a:p>
          <a:p>
            <a:pPr marL="0" indent="0">
              <a:lnSpc>
                <a:spcPct val="120000"/>
              </a:lnSpc>
              <a:buNone/>
            </a:pPr>
            <a:r>
              <a:rPr lang="en-US" baseline="30000" dirty="0" smtClean="0"/>
              <a:t>	</a:t>
            </a:r>
            <a:r>
              <a:rPr lang="en-US" dirty="0" smtClean="0"/>
              <a:t>(</a:t>
            </a:r>
            <a:r>
              <a:rPr lang="en-US" dirty="0" err="1"/>
              <a:t>perotomē</a:t>
            </a:r>
            <a:r>
              <a:rPr lang="en-US" dirty="0" smtClean="0"/>
              <a:t>)		(</a:t>
            </a:r>
            <a:r>
              <a:rPr lang="en-US" dirty="0" err="1"/>
              <a:t>akrobustia</a:t>
            </a:r>
            <a:r>
              <a:rPr lang="en-US" dirty="0"/>
              <a:t>)</a:t>
            </a:r>
          </a:p>
          <a:p>
            <a:pPr marL="0" indent="0">
              <a:buNone/>
            </a:pPr>
            <a:endParaRPr lang="en-US" dirty="0"/>
          </a:p>
          <a:p>
            <a:pPr marL="0" indent="0">
              <a:buNone/>
            </a:pPr>
            <a:r>
              <a:rPr lang="en-US" baseline="30000" dirty="0" smtClean="0"/>
              <a:t>19 </a:t>
            </a:r>
            <a:r>
              <a:rPr lang="en-US" dirty="0"/>
              <a:t>Circumcision is nothing and </a:t>
            </a:r>
            <a:r>
              <a:rPr lang="en-US" dirty="0" err="1"/>
              <a:t>uncircumcision</a:t>
            </a:r>
            <a:r>
              <a:rPr lang="en-US" dirty="0"/>
              <a:t> is nothing. Keeping God’s commands is what counts. </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3853" y="2063169"/>
            <a:ext cx="2627313"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2468" y="2123418"/>
            <a:ext cx="2335213"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814039" y="4059044"/>
            <a:ext cx="2196790" cy="44604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464098" y="4059044"/>
            <a:ext cx="2553629" cy="4906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7170" idx="2"/>
          </p:cNvCxnSpPr>
          <p:nvPr/>
        </p:nvCxnSpPr>
        <p:spPr>
          <a:xfrm flipV="1">
            <a:off x="1912434" y="3544306"/>
            <a:ext cx="395076" cy="514738"/>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5" idx="0"/>
            <a:endCxn id="7171" idx="2"/>
          </p:cNvCxnSpPr>
          <p:nvPr/>
        </p:nvCxnSpPr>
        <p:spPr>
          <a:xfrm flipH="1" flipV="1">
            <a:off x="6110075" y="3441043"/>
            <a:ext cx="630838" cy="61800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469498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smtClean="0"/>
              <a:t>ἀκροβυστία</a:t>
            </a:r>
            <a:r>
              <a:rPr lang="en-US" dirty="0" smtClean="0"/>
              <a:t>	</a:t>
            </a:r>
            <a:r>
              <a:rPr lang="el-GR" dirty="0" smtClean="0"/>
              <a:t>περιτομή</a:t>
            </a:r>
            <a:r>
              <a:rPr lang="en-US" dirty="0"/>
              <a:t>			</a:t>
            </a:r>
            <a:endParaRPr lang="en-US" dirty="0" smtClean="0"/>
          </a:p>
          <a:p>
            <a:pPr marL="0" indent="0">
              <a:buNone/>
            </a:pPr>
            <a:r>
              <a:rPr lang="en-US" dirty="0"/>
              <a:t>	(</a:t>
            </a:r>
            <a:r>
              <a:rPr lang="en-US" dirty="0" err="1"/>
              <a:t>akrobustia</a:t>
            </a:r>
            <a:r>
              <a:rPr lang="en-US" dirty="0" smtClean="0"/>
              <a:t>)	(</a:t>
            </a:r>
            <a:r>
              <a:rPr lang="en-US" dirty="0" err="1"/>
              <a:t>perotomē</a:t>
            </a:r>
            <a:r>
              <a:rPr lang="en-US" dirty="0"/>
              <a:t>)		</a:t>
            </a:r>
          </a:p>
          <a:p>
            <a:pPr marL="0" indent="0">
              <a:buNone/>
            </a:pPr>
            <a:endParaRPr lang="en-US" baseline="30000" dirty="0" smtClean="0"/>
          </a:p>
          <a:p>
            <a:pPr marL="0" indent="0">
              <a:buNone/>
            </a:pPr>
            <a:r>
              <a:rPr lang="en-US" baseline="30000" dirty="0" smtClean="0"/>
              <a:t>6 </a:t>
            </a:r>
            <a:r>
              <a:rPr lang="en-US" dirty="0"/>
              <a:t>For in Christ Jesus neither circumcision nor </a:t>
            </a:r>
            <a:r>
              <a:rPr lang="en-US" dirty="0" err="1"/>
              <a:t>uncircumcision</a:t>
            </a:r>
            <a:r>
              <a:rPr lang="en-US" dirty="0"/>
              <a:t> has any value. The only thing that counts is faith expressing itself through love.</a:t>
            </a:r>
          </a:p>
          <a:p>
            <a:pPr marL="0" indent="0">
              <a:buNone/>
            </a:pP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8322" y="2011905"/>
            <a:ext cx="2335213"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1657" y="1951658"/>
            <a:ext cx="2627313"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0055" y="3673553"/>
            <a:ext cx="2219325"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3994" y="4153132"/>
            <a:ext cx="2578100"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8197" idx="0"/>
            <a:endCxn id="8194" idx="2"/>
          </p:cNvCxnSpPr>
          <p:nvPr/>
        </p:nvCxnSpPr>
        <p:spPr>
          <a:xfrm flipV="1">
            <a:off x="1773044" y="3329530"/>
            <a:ext cx="712885" cy="823602"/>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8196" idx="0"/>
          </p:cNvCxnSpPr>
          <p:nvPr/>
        </p:nvCxnSpPr>
        <p:spPr>
          <a:xfrm flipH="1" flipV="1">
            <a:off x="5832088" y="3289610"/>
            <a:ext cx="267630" cy="38394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260203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5:3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 </a:t>
            </a:r>
            <a:r>
              <a:rPr lang="en-US" dirty="0"/>
              <a:t>Again I declare to every man who lets himself be circumcised that he is </a:t>
            </a:r>
            <a:r>
              <a:rPr lang="en-US" b="1" dirty="0">
                <a:solidFill>
                  <a:schemeClr val="accent6">
                    <a:lumMod val="75000"/>
                  </a:schemeClr>
                </a:solidFill>
              </a:rPr>
              <a:t>obligated to obey the whole law</a:t>
            </a:r>
            <a:r>
              <a:rPr lang="en-US" dirty="0"/>
              <a:t>.</a:t>
            </a:r>
          </a:p>
          <a:p>
            <a:pPr marL="0" indent="0">
              <a:buNone/>
            </a:pPr>
            <a:endParaRPr lang="en-US" dirty="0"/>
          </a:p>
        </p:txBody>
      </p:sp>
    </p:spTree>
    <p:extLst>
      <p:ext uri="{BB962C8B-B14F-4D97-AF65-F5344CB8AC3E}">
        <p14:creationId xmlns:p14="http://schemas.microsoft.com/office/powerpoint/2010/main" val="347699163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26</a:t>
            </a:r>
            <a:r>
              <a:rPr lang="en-US" dirty="0" smtClean="0"/>
              <a:t> </a:t>
            </a:r>
            <a:r>
              <a:rPr lang="en-US" dirty="0"/>
              <a:t>If those who are not circumcised keep the law's requirements, will they not be regarded as though they were circumcised? </a:t>
            </a:r>
            <a:endParaRPr lang="en-US" dirty="0" smtClean="0"/>
          </a:p>
        </p:txBody>
      </p:sp>
    </p:spTree>
    <p:extLst>
      <p:ext uri="{BB962C8B-B14F-4D97-AF65-F5344CB8AC3E}">
        <p14:creationId xmlns:p14="http://schemas.microsoft.com/office/powerpoint/2010/main" val="179615147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λογίζομαι</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logizomai</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26</a:t>
            </a:r>
            <a:r>
              <a:rPr lang="en-US" dirty="0" smtClean="0"/>
              <a:t> </a:t>
            </a:r>
            <a:r>
              <a:rPr lang="en-US" dirty="0"/>
              <a:t>If those who are not circumcised keep the law's requirements, will they not be regarded as though they were circumcised? </a:t>
            </a:r>
            <a:endParaRPr lang="en-US" dirty="0" smtClean="0"/>
          </a:p>
        </p:txBody>
      </p:sp>
      <p:sp>
        <p:nvSpPr>
          <p:cNvPr id="4" name="Rounded Rectangle 3"/>
          <p:cNvSpPr/>
          <p:nvPr/>
        </p:nvSpPr>
        <p:spPr>
          <a:xfrm>
            <a:off x="4965107" y="2127903"/>
            <a:ext cx="2093719" cy="11964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503350" y="4640366"/>
            <a:ext cx="1589517" cy="4272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11967" y="3324314"/>
            <a:ext cx="1286142" cy="131605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113569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4:3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λογίζομαι</a:t>
            </a:r>
            <a:endParaRPr lang="en-US" dirty="0"/>
          </a:p>
          <a:p>
            <a:pPr marL="0" indent="0">
              <a:buNone/>
            </a:pPr>
            <a:r>
              <a:rPr lang="en-US" baseline="30000" dirty="0"/>
              <a:t>		</a:t>
            </a:r>
            <a:r>
              <a:rPr lang="en-US" baseline="30000" dirty="0" smtClean="0"/>
              <a:t>	</a:t>
            </a:r>
            <a:r>
              <a:rPr lang="en-US" dirty="0" smtClean="0"/>
              <a:t>(</a:t>
            </a:r>
            <a:r>
              <a:rPr lang="en-US" dirty="0" err="1"/>
              <a:t>logizomai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3 </a:t>
            </a:r>
            <a:r>
              <a:rPr lang="en-US" dirty="0"/>
              <a:t>What does the Scripture say? “Abraham believed God, and it was credited to him as righteousness.”</a:t>
            </a:r>
          </a:p>
          <a:p>
            <a:pPr marL="0" indent="0">
              <a:buNone/>
            </a:pP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6652" y="2049966"/>
            <a:ext cx="21209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38907" y="4549698"/>
            <a:ext cx="146081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42" idx="2"/>
          </p:cNvCxnSpPr>
          <p:nvPr/>
        </p:nvCxnSpPr>
        <p:spPr>
          <a:xfrm flipH="1" flipV="1">
            <a:off x="4137102" y="3269166"/>
            <a:ext cx="1232210" cy="128053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97028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4:8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λογίζομαι</a:t>
            </a:r>
            <a:endParaRPr lang="en-US" dirty="0"/>
          </a:p>
          <a:p>
            <a:pPr marL="0" indent="0">
              <a:buNone/>
            </a:pPr>
            <a:r>
              <a:rPr lang="en-US" baseline="30000" dirty="0"/>
              <a:t>		</a:t>
            </a:r>
            <a:r>
              <a:rPr lang="en-US" dirty="0"/>
              <a:t>(</a:t>
            </a:r>
            <a:r>
              <a:rPr lang="en-US" dirty="0" err="1"/>
              <a:t>logizomai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8</a:t>
            </a:r>
            <a:r>
              <a:rPr lang="en-US" dirty="0" smtClean="0"/>
              <a:t> Blessed </a:t>
            </a:r>
            <a:r>
              <a:rPr lang="en-US" dirty="0"/>
              <a:t>is the man </a:t>
            </a:r>
            <a:r>
              <a:rPr lang="en-US" dirty="0" smtClean="0"/>
              <a:t>whose </a:t>
            </a:r>
            <a:r>
              <a:rPr lang="en-US" dirty="0"/>
              <a:t>sin the Lord will never count against him</a:t>
            </a:r>
            <a:r>
              <a:rPr lang="en-US" dirty="0" smtClean="0"/>
              <a:t>.”</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4555" y="2049966"/>
            <a:ext cx="21209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1527717" y="4560849"/>
            <a:ext cx="1037063"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9218" idx="2"/>
          </p:cNvCxnSpPr>
          <p:nvPr/>
        </p:nvCxnSpPr>
        <p:spPr>
          <a:xfrm flipV="1">
            <a:off x="2046249" y="3269166"/>
            <a:ext cx="1198756" cy="129168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947499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Corinthians 7:19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19 </a:t>
            </a:r>
            <a:r>
              <a:rPr lang="en-US" dirty="0"/>
              <a:t>Circumcision is nothing and </a:t>
            </a:r>
            <a:r>
              <a:rPr lang="en-US" dirty="0" err="1"/>
              <a:t>uncircumcision</a:t>
            </a:r>
            <a:r>
              <a:rPr lang="en-US" dirty="0"/>
              <a:t> is nothing. </a:t>
            </a:r>
            <a:r>
              <a:rPr lang="en-US" b="1" dirty="0">
                <a:solidFill>
                  <a:schemeClr val="accent6">
                    <a:lumMod val="75000"/>
                  </a:schemeClr>
                </a:solidFill>
              </a:rPr>
              <a:t>Keeping God’s commands is what </a:t>
            </a:r>
            <a:r>
              <a:rPr lang="en-US" b="1" dirty="0" smtClean="0">
                <a:solidFill>
                  <a:schemeClr val="accent6">
                    <a:lumMod val="75000"/>
                  </a:schemeClr>
                </a:solidFill>
              </a:rPr>
              <a:t>counts.</a:t>
            </a:r>
            <a:endParaRPr lang="en-US" b="1" dirty="0">
              <a:solidFill>
                <a:schemeClr val="accent6">
                  <a:lumMod val="75000"/>
                </a:schemeClr>
              </a:solidFill>
            </a:endParaRPr>
          </a:p>
          <a:p>
            <a:pPr marL="0" indent="0">
              <a:buNone/>
            </a:pPr>
            <a:endParaRPr lang="en-US" dirty="0"/>
          </a:p>
        </p:txBody>
      </p:sp>
    </p:spTree>
    <p:extLst>
      <p:ext uri="{BB962C8B-B14F-4D97-AF65-F5344CB8AC3E}">
        <p14:creationId xmlns:p14="http://schemas.microsoft.com/office/powerpoint/2010/main" val="15472464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2:17-29</a:t>
            </a:r>
          </a:p>
        </p:txBody>
      </p:sp>
      <p:sp>
        <p:nvSpPr>
          <p:cNvPr id="3" name="Content Placeholder 2"/>
          <p:cNvSpPr>
            <a:spLocks noGrp="1"/>
          </p:cNvSpPr>
          <p:nvPr>
            <p:ph idx="1"/>
          </p:nvPr>
        </p:nvSpPr>
        <p:spPr/>
        <p:txBody>
          <a:bodyPr/>
          <a:lstStyle/>
          <a:p>
            <a:pPr marL="0" indent="0">
              <a:buNone/>
            </a:pPr>
            <a:r>
              <a:rPr lang="en-US" baseline="30000" dirty="0"/>
              <a:t>19</a:t>
            </a:r>
            <a:r>
              <a:rPr lang="en-US" dirty="0"/>
              <a:t> if you are convinced that you are a guide for the blind, a light for those who are in the dark, </a:t>
            </a:r>
            <a:endParaRPr lang="en-US" dirty="0" smtClean="0"/>
          </a:p>
          <a:p>
            <a:pPr marL="0" indent="0">
              <a:buNone/>
            </a:pPr>
            <a:r>
              <a:rPr lang="en-US" baseline="30000" dirty="0" smtClean="0"/>
              <a:t>20</a:t>
            </a:r>
            <a:r>
              <a:rPr lang="en-US" dirty="0" smtClean="0"/>
              <a:t> </a:t>
            </a:r>
            <a:r>
              <a:rPr lang="en-US" dirty="0"/>
              <a:t>an instructor of the foolish, a teacher of infants, because you have in the law the embodiment of knowledge and truth-- </a:t>
            </a:r>
          </a:p>
        </p:txBody>
      </p:sp>
    </p:spTree>
    <p:extLst>
      <p:ext uri="{BB962C8B-B14F-4D97-AF65-F5344CB8AC3E}">
        <p14:creationId xmlns:p14="http://schemas.microsoft.com/office/powerpoint/2010/main" val="117279619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Acts 10:34-35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34 </a:t>
            </a:r>
            <a:r>
              <a:rPr lang="en-US" dirty="0"/>
              <a:t>Then Peter began to speak: “I now realize how true it is that God does not show favoritism 35 but </a:t>
            </a:r>
            <a:r>
              <a:rPr lang="en-US" b="1" dirty="0">
                <a:solidFill>
                  <a:schemeClr val="accent6">
                    <a:lumMod val="75000"/>
                  </a:schemeClr>
                </a:solidFill>
              </a:rPr>
              <a:t>accepts men from every nation who fear him and do what is right</a:t>
            </a:r>
            <a:r>
              <a:rPr lang="en-US" dirty="0"/>
              <a:t>.</a:t>
            </a:r>
          </a:p>
          <a:p>
            <a:pPr marL="0" indent="0">
              <a:buNone/>
            </a:pPr>
            <a:endParaRPr lang="en-US" dirty="0"/>
          </a:p>
        </p:txBody>
      </p:sp>
    </p:spTree>
    <p:extLst>
      <p:ext uri="{BB962C8B-B14F-4D97-AF65-F5344CB8AC3E}">
        <p14:creationId xmlns:p14="http://schemas.microsoft.com/office/powerpoint/2010/main" val="372170696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27</a:t>
            </a:r>
            <a:r>
              <a:rPr lang="en-US" dirty="0" smtClean="0"/>
              <a:t> </a:t>
            </a:r>
            <a:r>
              <a:rPr lang="en-US" dirty="0"/>
              <a:t>The one who is not circumcised physically and yet obeys the law will condemn you who, even though you have the written code and circumcision, are a lawbreaker. </a:t>
            </a:r>
          </a:p>
        </p:txBody>
      </p:sp>
    </p:spTree>
    <p:extLst>
      <p:ext uri="{BB962C8B-B14F-4D97-AF65-F5344CB8AC3E}">
        <p14:creationId xmlns:p14="http://schemas.microsoft.com/office/powerpoint/2010/main" val="72566811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28</a:t>
            </a:r>
            <a:r>
              <a:rPr lang="en-US" dirty="0" smtClean="0"/>
              <a:t> </a:t>
            </a:r>
            <a:r>
              <a:rPr lang="en-US" dirty="0"/>
              <a:t>A man is not a Jew if he is only one outwardly, nor is circumcision merely outward and physical. </a:t>
            </a:r>
            <a:endParaRPr lang="en-US" dirty="0" smtClean="0"/>
          </a:p>
        </p:txBody>
      </p:sp>
    </p:spTree>
    <p:extLst>
      <p:ext uri="{BB962C8B-B14F-4D97-AF65-F5344CB8AC3E}">
        <p14:creationId xmlns:p14="http://schemas.microsoft.com/office/powerpoint/2010/main" val="29192619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2:28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φανερός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phaneros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28</a:t>
            </a:r>
            <a:r>
              <a:rPr lang="en-US" dirty="0" smtClean="0"/>
              <a:t> </a:t>
            </a:r>
            <a:r>
              <a:rPr lang="en-US" dirty="0"/>
              <a:t>A man is not a Jew if he is only one outwardly, nor is circumcision merely outward and physical. </a:t>
            </a:r>
            <a:endParaRPr lang="en-US" dirty="0" smtClean="0"/>
          </a:p>
        </p:txBody>
      </p:sp>
      <p:sp>
        <p:nvSpPr>
          <p:cNvPr id="4" name="Oval 3"/>
          <p:cNvSpPr/>
          <p:nvPr/>
        </p:nvSpPr>
        <p:spPr>
          <a:xfrm>
            <a:off x="4674550" y="1999716"/>
            <a:ext cx="2563738" cy="1495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691358" y="4520724"/>
            <a:ext cx="1777524" cy="4871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6862837" y="3276217"/>
            <a:ext cx="717283" cy="1244507"/>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4895385" y="5029200"/>
            <a:ext cx="1471961" cy="4348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6" idx="0"/>
            <a:endCxn id="4" idx="4"/>
          </p:cNvCxnSpPr>
          <p:nvPr/>
        </p:nvCxnSpPr>
        <p:spPr>
          <a:xfrm flipV="1">
            <a:off x="5631366" y="3495230"/>
            <a:ext cx="325053" cy="153397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36010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8:17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smtClean="0"/>
              <a:t>φανερός</a:t>
            </a:r>
            <a:endParaRPr lang="en-US" dirty="0"/>
          </a:p>
          <a:p>
            <a:pPr marL="0" indent="0">
              <a:lnSpc>
                <a:spcPct val="110000"/>
              </a:lnSpc>
              <a:buNone/>
            </a:pPr>
            <a:r>
              <a:rPr lang="en-US" baseline="30000" dirty="0"/>
              <a:t>			</a:t>
            </a:r>
            <a:r>
              <a:rPr lang="en-US" dirty="0" smtClean="0"/>
              <a:t>(</a:t>
            </a:r>
            <a:r>
              <a:rPr lang="en-US" dirty="0" err="1"/>
              <a:t>phaneros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17 </a:t>
            </a:r>
            <a:r>
              <a:rPr lang="en-US" dirty="0">
                <a:solidFill>
                  <a:srgbClr val="FF0000"/>
                </a:solidFill>
              </a:rPr>
              <a:t>For there is nothing hidden that will not be disclosed, and nothing concealed that will not be known or brought out into the open.</a:t>
            </a:r>
          </a:p>
          <a:p>
            <a:pPr marL="0" indent="0">
              <a:buNone/>
            </a:pP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9121" y="1978800"/>
            <a:ext cx="2584450" cy="151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57200" y="4605454"/>
            <a:ext cx="1639229" cy="4906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099717" y="5174166"/>
            <a:ext cx="981307" cy="4348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p:cNvCxnSpPr>
          <p:nvPr/>
        </p:nvCxnSpPr>
        <p:spPr>
          <a:xfrm flipH="1" flipV="1">
            <a:off x="4962293" y="3289610"/>
            <a:ext cx="1628078" cy="1884556"/>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4" idx="0"/>
          </p:cNvCxnSpPr>
          <p:nvPr/>
        </p:nvCxnSpPr>
        <p:spPr>
          <a:xfrm flipV="1">
            <a:off x="1276815" y="3300761"/>
            <a:ext cx="1934736" cy="130469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697481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6:15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15 </a:t>
            </a:r>
            <a:r>
              <a:rPr lang="en-US" b="1" dirty="0">
                <a:solidFill>
                  <a:schemeClr val="accent6">
                    <a:lumMod val="75000"/>
                  </a:schemeClr>
                </a:solidFill>
              </a:rPr>
              <a:t>Neither</a:t>
            </a:r>
            <a:r>
              <a:rPr lang="en-US" dirty="0"/>
              <a:t> circumcision nor </a:t>
            </a:r>
            <a:r>
              <a:rPr lang="en-US" dirty="0" err="1"/>
              <a:t>uncircumcision</a:t>
            </a:r>
            <a:r>
              <a:rPr lang="en-US" dirty="0"/>
              <a:t> means anything; </a:t>
            </a:r>
            <a:r>
              <a:rPr lang="en-US" b="1" dirty="0">
                <a:solidFill>
                  <a:schemeClr val="accent6">
                    <a:lumMod val="75000"/>
                  </a:schemeClr>
                </a:solidFill>
              </a:rPr>
              <a:t>what counts is a new creation</a:t>
            </a:r>
            <a:r>
              <a:rPr lang="en-US" dirty="0"/>
              <a:t>.</a:t>
            </a:r>
          </a:p>
          <a:p>
            <a:pPr marL="0" indent="0">
              <a:buNone/>
            </a:pPr>
            <a:endParaRPr lang="en-US" dirty="0"/>
          </a:p>
        </p:txBody>
      </p:sp>
    </p:spTree>
    <p:extLst>
      <p:ext uri="{BB962C8B-B14F-4D97-AF65-F5344CB8AC3E}">
        <p14:creationId xmlns:p14="http://schemas.microsoft.com/office/powerpoint/2010/main" val="76576590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8:39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39 </a:t>
            </a:r>
            <a:r>
              <a:rPr lang="en-US" dirty="0"/>
              <a:t>“Abraham is our father,” they answered. </a:t>
            </a:r>
            <a:r>
              <a:rPr lang="en-US" dirty="0" smtClean="0"/>
              <a:t>“</a:t>
            </a:r>
            <a:r>
              <a:rPr lang="en-US" b="1" dirty="0" smtClean="0">
                <a:solidFill>
                  <a:schemeClr val="tx2">
                    <a:lumMod val="60000"/>
                    <a:lumOff val="40000"/>
                  </a:schemeClr>
                </a:solidFill>
              </a:rPr>
              <a:t>If </a:t>
            </a:r>
            <a:r>
              <a:rPr lang="en-US" b="1" dirty="0">
                <a:solidFill>
                  <a:schemeClr val="tx2">
                    <a:lumMod val="60000"/>
                    <a:lumOff val="40000"/>
                  </a:schemeClr>
                </a:solidFill>
              </a:rPr>
              <a:t>you were</a:t>
            </a:r>
            <a:r>
              <a:rPr lang="en-US" dirty="0">
                <a:solidFill>
                  <a:srgbClr val="FF0000"/>
                </a:solidFill>
              </a:rPr>
              <a:t> Abraham’s children,</a:t>
            </a:r>
            <a:r>
              <a:rPr lang="en-US" dirty="0"/>
              <a:t>” said Jesus, “</a:t>
            </a:r>
            <a:r>
              <a:rPr lang="en-US" b="1" dirty="0">
                <a:solidFill>
                  <a:schemeClr val="tx2">
                    <a:lumMod val="60000"/>
                    <a:lumOff val="40000"/>
                  </a:schemeClr>
                </a:solidFill>
              </a:rPr>
              <a:t>then you would do</a:t>
            </a:r>
            <a:r>
              <a:rPr lang="en-US" dirty="0">
                <a:solidFill>
                  <a:srgbClr val="FF0000"/>
                </a:solidFill>
              </a:rPr>
              <a:t> the things Abraham did</a:t>
            </a:r>
            <a:r>
              <a:rPr lang="en-US" dirty="0"/>
              <a:t>. </a:t>
            </a:r>
          </a:p>
        </p:txBody>
      </p:sp>
    </p:spTree>
    <p:extLst>
      <p:ext uri="{BB962C8B-B14F-4D97-AF65-F5344CB8AC3E}">
        <p14:creationId xmlns:p14="http://schemas.microsoft.com/office/powerpoint/2010/main" val="31672260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2:29</a:t>
            </a:r>
            <a:endParaRPr lang="en-US"/>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29</a:t>
            </a:r>
            <a:r>
              <a:rPr lang="en-US" dirty="0" smtClean="0"/>
              <a:t> </a:t>
            </a:r>
            <a:r>
              <a:rPr lang="en-US" dirty="0"/>
              <a:t>No, a man is a Jew if he is one inwardly; and circumcision is circumcision of the heart, by the Spirit, not by the written code. Such a man's praise is not from men, but from God.</a:t>
            </a:r>
          </a:p>
        </p:txBody>
      </p:sp>
    </p:spTree>
    <p:extLst>
      <p:ext uri="{BB962C8B-B14F-4D97-AF65-F5344CB8AC3E}">
        <p14:creationId xmlns:p14="http://schemas.microsoft.com/office/powerpoint/2010/main" val="51441342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2:29</a:t>
            </a:r>
            <a:endParaRPr lang="en-US"/>
          </a:p>
        </p:txBody>
      </p:sp>
      <p:sp>
        <p:nvSpPr>
          <p:cNvPr id="3" name="Content Placeholder 2"/>
          <p:cNvSpPr>
            <a:spLocks noGrp="1"/>
          </p:cNvSpPr>
          <p:nvPr>
            <p:ph idx="1"/>
          </p:nvPr>
        </p:nvSpPr>
        <p:spPr/>
        <p:txBody>
          <a:bodyPr>
            <a:normAutofit/>
          </a:bodyPr>
          <a:lstStyle/>
          <a:p>
            <a:pPr marL="0" indent="0">
              <a:lnSpc>
                <a:spcPts val="4800"/>
              </a:lnSpc>
              <a:buNone/>
            </a:pPr>
            <a:r>
              <a:rPr lang="en-US" baseline="30000" dirty="0" smtClean="0"/>
              <a:t>					</a:t>
            </a:r>
            <a:r>
              <a:rPr lang="el-GR" dirty="0" smtClean="0"/>
              <a:t>κρυπτός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kruptos</a:t>
            </a:r>
            <a:r>
              <a:rPr lang="en-US" sz="4800" baseline="30000" dirty="0" smtClean="0"/>
              <a:t>)</a:t>
            </a:r>
            <a:endParaRPr lang="en-US" baseline="30000" dirty="0"/>
          </a:p>
          <a:p>
            <a:pPr marL="0" indent="0">
              <a:lnSpc>
                <a:spcPts val="1200"/>
              </a:lnSpc>
              <a:buNone/>
            </a:pPr>
            <a:endParaRPr lang="en-US" baseline="30000" dirty="0" smtClean="0"/>
          </a:p>
          <a:p>
            <a:pPr marL="0" indent="0">
              <a:buNone/>
            </a:pPr>
            <a:endParaRPr lang="en-US" baseline="30000" dirty="0" smtClean="0"/>
          </a:p>
          <a:p>
            <a:pPr marL="0" indent="0">
              <a:buNone/>
            </a:pPr>
            <a:r>
              <a:rPr lang="en-US" baseline="30000" dirty="0" smtClean="0"/>
              <a:t>29</a:t>
            </a:r>
            <a:r>
              <a:rPr lang="en-US" dirty="0" smtClean="0"/>
              <a:t> </a:t>
            </a:r>
            <a:r>
              <a:rPr lang="en-US" dirty="0"/>
              <a:t>No, a man is a Jew if he is one inwardly; and circumcision is circumcision of the heart, by the Spirit, not by the written code. Such a man's praise is not from men, but from God.</a:t>
            </a:r>
          </a:p>
        </p:txBody>
      </p:sp>
      <p:sp>
        <p:nvSpPr>
          <p:cNvPr id="4" name="Oval 3"/>
          <p:cNvSpPr/>
          <p:nvPr/>
        </p:nvSpPr>
        <p:spPr>
          <a:xfrm>
            <a:off x="4734369" y="1632247"/>
            <a:ext cx="2238999" cy="13587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70961" y="3717422"/>
            <a:ext cx="1538243" cy="4700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853869" y="2991028"/>
            <a:ext cx="786214" cy="72639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36010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11:33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20000"/>
              </a:lnSpc>
              <a:buNone/>
            </a:pPr>
            <a:r>
              <a:rPr lang="en-US" baseline="30000" dirty="0"/>
              <a:t>			</a:t>
            </a:r>
            <a:r>
              <a:rPr lang="el-GR" dirty="0"/>
              <a:t>κρυπτός</a:t>
            </a:r>
            <a:endParaRPr lang="en-US" dirty="0"/>
          </a:p>
          <a:p>
            <a:pPr marL="0" indent="0">
              <a:lnSpc>
                <a:spcPct val="120000"/>
              </a:lnSpc>
              <a:buNone/>
            </a:pPr>
            <a:r>
              <a:rPr lang="en-US" baseline="30000" dirty="0"/>
              <a:t>			</a:t>
            </a:r>
            <a:r>
              <a:rPr lang="en-US" dirty="0"/>
              <a:t>(</a:t>
            </a:r>
            <a:r>
              <a:rPr lang="en-US" dirty="0" err="1"/>
              <a:t>kruptos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33 </a:t>
            </a:r>
            <a:r>
              <a:rPr lang="en-US" dirty="0"/>
              <a:t>“</a:t>
            </a:r>
            <a:r>
              <a:rPr lang="en-US" dirty="0">
                <a:solidFill>
                  <a:srgbClr val="FF0000"/>
                </a:solidFill>
              </a:rPr>
              <a:t>No one lights a lamp and puts it in a place where it will be hidden, or under a bowl. Instead he puts it on its stand, so that those who come in may see the light.</a:t>
            </a:r>
          </a:p>
          <a:p>
            <a:pPr marL="0" indent="0">
              <a:buNone/>
            </a:pPr>
            <a:endParaRPr lang="en-US" dirty="0"/>
          </a:p>
        </p:txBody>
      </p:sp>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1401" y="1989718"/>
            <a:ext cx="2262187"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111190" y="4460488"/>
            <a:ext cx="1271239" cy="4348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2292" idx="2"/>
          </p:cNvCxnSpPr>
          <p:nvPr/>
        </p:nvCxnSpPr>
        <p:spPr>
          <a:xfrm flipV="1">
            <a:off x="3746810" y="3374018"/>
            <a:ext cx="255685" cy="108647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97167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17246</TotalTime>
  <Words>8873</Words>
  <Application>Microsoft Office PowerPoint</Application>
  <PresentationFormat>On-screen Show (4:3)</PresentationFormat>
  <Paragraphs>2065</Paragraphs>
  <Slides>103</Slides>
  <Notes>103</Notes>
  <HiddenSlides>0</HiddenSlides>
  <MMClips>0</MMClips>
  <ScaleCrop>false</ScaleCrop>
  <HeadingPairs>
    <vt:vector size="4" baseType="variant">
      <vt:variant>
        <vt:lpstr>Theme</vt:lpstr>
      </vt:variant>
      <vt:variant>
        <vt:i4>1</vt:i4>
      </vt:variant>
      <vt:variant>
        <vt:lpstr>Slide Titles</vt:lpstr>
      </vt:variant>
      <vt:variant>
        <vt:i4>103</vt:i4>
      </vt:variant>
    </vt:vector>
  </HeadingPairs>
  <TitlesOfParts>
    <vt:vector size="104" baseType="lpstr">
      <vt:lpstr>Office Theme</vt:lpstr>
      <vt:lpstr>Bob’s Question</vt:lpstr>
      <vt:lpstr>Acts 21:25</vt:lpstr>
      <vt:lpstr>Acts 15:21</vt:lpstr>
      <vt:lpstr>Genesis 9:4</vt:lpstr>
      <vt:lpstr>Genesis 9:4 (KJV)</vt:lpstr>
      <vt:lpstr>Romans 2:17-29 --- The Jews and the Law</vt:lpstr>
      <vt:lpstr>PowerPoint Presentation</vt:lpstr>
      <vt:lpstr>Romans 2:17-29</vt:lpstr>
      <vt:lpstr>Romans 2:17-29</vt:lpstr>
      <vt:lpstr>Romans 2:17-29</vt:lpstr>
      <vt:lpstr>Romans 2:17-29</vt:lpstr>
      <vt:lpstr>Romans 2:17-29</vt:lpstr>
      <vt:lpstr>Romans 2:17-29</vt:lpstr>
      <vt:lpstr>Romans 2:17</vt:lpstr>
      <vt:lpstr>Romans 2:17</vt:lpstr>
      <vt:lpstr>Luke 10:5-6</vt:lpstr>
      <vt:lpstr>1 Peter 4:14</vt:lpstr>
      <vt:lpstr>Romans 2:17</vt:lpstr>
      <vt:lpstr>1 Corinthians 1:31</vt:lpstr>
      <vt:lpstr>Galatians 6:14</vt:lpstr>
      <vt:lpstr>Cross-Reference Psalm 135:4</vt:lpstr>
      <vt:lpstr>Cross-Reference Matthew 3:9</vt:lpstr>
      <vt:lpstr>Romans 2:18</vt:lpstr>
      <vt:lpstr>Romans 2:18</vt:lpstr>
      <vt:lpstr>Philippians 1:9-10</vt:lpstr>
      <vt:lpstr>Luke 12:7</vt:lpstr>
      <vt:lpstr>Romans 2:18</vt:lpstr>
      <vt:lpstr>1 Corinthians 14:18-19</vt:lpstr>
      <vt:lpstr>Luke 1:3-4</vt:lpstr>
      <vt:lpstr>Cross-Reference Psalm 119:98-100</vt:lpstr>
      <vt:lpstr>Cross-Reference John 13:17</vt:lpstr>
      <vt:lpstr>Romans 2:19</vt:lpstr>
      <vt:lpstr>Romans 2:19</vt:lpstr>
      <vt:lpstr>Philippians 1:6</vt:lpstr>
      <vt:lpstr>Hebrews 13:18</vt:lpstr>
      <vt:lpstr>Cross-Reference John 9:40-41</vt:lpstr>
      <vt:lpstr>Cross-Reference Matthew 15:14</vt:lpstr>
      <vt:lpstr>Romans 2:20</vt:lpstr>
      <vt:lpstr>Romans 2:20</vt:lpstr>
      <vt:lpstr>Hebrews 12:9</vt:lpstr>
      <vt:lpstr>Romans 2:20</vt:lpstr>
      <vt:lpstr>Luke 12:20</vt:lpstr>
      <vt:lpstr>1 Peter 2:15</vt:lpstr>
      <vt:lpstr>Romans 2:20</vt:lpstr>
      <vt:lpstr>Matthew 19:16</vt:lpstr>
      <vt:lpstr>James 3:1</vt:lpstr>
      <vt:lpstr>Romans 2:20</vt:lpstr>
      <vt:lpstr>1 Corinthians 3:1</vt:lpstr>
      <vt:lpstr>Ephesians 4:14</vt:lpstr>
      <vt:lpstr>Romans 2:20</vt:lpstr>
      <vt:lpstr>2 Timothy 3:5</vt:lpstr>
      <vt:lpstr>Cross-Reference Matthew 11:25</vt:lpstr>
      <vt:lpstr>Romans 2:21</vt:lpstr>
      <vt:lpstr>Romans 2:21</vt:lpstr>
      <vt:lpstr>Matthew 6:19</vt:lpstr>
      <vt:lpstr>John 10:10</vt:lpstr>
      <vt:lpstr>Cross-Reference Luke 11:46</vt:lpstr>
      <vt:lpstr>Romans 2:22</vt:lpstr>
      <vt:lpstr>Romans 2:22</vt:lpstr>
      <vt:lpstr>Luke 16:18</vt:lpstr>
      <vt:lpstr>Matthew 5:28</vt:lpstr>
      <vt:lpstr>Romans 2:22</vt:lpstr>
      <vt:lpstr>Revelation 21:8</vt:lpstr>
      <vt:lpstr>Romans 2:22</vt:lpstr>
      <vt:lpstr>Cross-Reference Jeremiah 7:9-10</vt:lpstr>
      <vt:lpstr>Cross-Reference Mark 11:17</vt:lpstr>
      <vt:lpstr>Romans 2:23</vt:lpstr>
      <vt:lpstr>Romans 2:23</vt:lpstr>
      <vt:lpstr>Acts 5:41</vt:lpstr>
      <vt:lpstr>John 8:49</vt:lpstr>
      <vt:lpstr>Cross-Reference James 4:16</vt:lpstr>
      <vt:lpstr>Romans 2:24</vt:lpstr>
      <vt:lpstr>Romans 2:24</vt:lpstr>
      <vt:lpstr>1 Timothy 6:1</vt:lpstr>
      <vt:lpstr>Revelation 16:9</vt:lpstr>
      <vt:lpstr>Cross-Reference 2 Samuel 12:14</vt:lpstr>
      <vt:lpstr>Cross-Ref. 2 Samuel 12:14 (KJV)</vt:lpstr>
      <vt:lpstr>Romans 2:25</vt:lpstr>
      <vt:lpstr>Romans 2:25</vt:lpstr>
      <vt:lpstr>Romans 2:25</vt:lpstr>
      <vt:lpstr>Romans 2:25</vt:lpstr>
      <vt:lpstr>1 Corinthians 7:19</vt:lpstr>
      <vt:lpstr>Galatians 5:6</vt:lpstr>
      <vt:lpstr>Cross-Reference Galatians 5:3</vt:lpstr>
      <vt:lpstr>Romans 2:26</vt:lpstr>
      <vt:lpstr>Romans 2:26</vt:lpstr>
      <vt:lpstr>Romans 4:3</vt:lpstr>
      <vt:lpstr>Romans 4:8</vt:lpstr>
      <vt:lpstr>Cross-Reference 1 Corinthians 7:19</vt:lpstr>
      <vt:lpstr>Cross-Reference Acts 10:34-35</vt:lpstr>
      <vt:lpstr>Romans 2:27</vt:lpstr>
      <vt:lpstr>Romans 2:28</vt:lpstr>
      <vt:lpstr>Romans 2:28</vt:lpstr>
      <vt:lpstr>Luke 8:17</vt:lpstr>
      <vt:lpstr>Cross-Reference Galatians 6:15</vt:lpstr>
      <vt:lpstr>Cross-Reference John 8:39</vt:lpstr>
      <vt:lpstr>Romans 2:29</vt:lpstr>
      <vt:lpstr>Romans 2:29</vt:lpstr>
      <vt:lpstr>Luke 11:33</vt:lpstr>
      <vt:lpstr>John 18:20</vt:lpstr>
      <vt:lpstr>Cross-Ref. Deuteronomy 30:6</vt:lpstr>
      <vt:lpstr>Cross-Reference 1 Corinthians 10:18</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184</cp:revision>
  <dcterms:created xsi:type="dcterms:W3CDTF">2014-03-14T14:55:41Z</dcterms:created>
  <dcterms:modified xsi:type="dcterms:W3CDTF">2014-10-18T12:04:53Z</dcterms:modified>
</cp:coreProperties>
</file>