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sldIdLst>
    <p:sldId id="320" r:id="rId2"/>
    <p:sldId id="356" r:id="rId3"/>
    <p:sldId id="321" r:id="rId4"/>
    <p:sldId id="322" r:id="rId5"/>
    <p:sldId id="323" r:id="rId6"/>
    <p:sldId id="324" r:id="rId7"/>
    <p:sldId id="338" r:id="rId8"/>
    <p:sldId id="325" r:id="rId9"/>
    <p:sldId id="387" r:id="rId10"/>
    <p:sldId id="388" r:id="rId11"/>
    <p:sldId id="389" r:id="rId12"/>
    <p:sldId id="390" r:id="rId13"/>
    <p:sldId id="391" r:id="rId14"/>
    <p:sldId id="337" r:id="rId15"/>
    <p:sldId id="392" r:id="rId16"/>
    <p:sldId id="393" r:id="rId17"/>
    <p:sldId id="394" r:id="rId18"/>
    <p:sldId id="340" r:id="rId19"/>
    <p:sldId id="395" r:id="rId20"/>
    <p:sldId id="396" r:id="rId21"/>
    <p:sldId id="398" r:id="rId22"/>
    <p:sldId id="399" r:id="rId23"/>
    <p:sldId id="326" r:id="rId24"/>
    <p:sldId id="400" r:id="rId25"/>
    <p:sldId id="401" r:id="rId26"/>
    <p:sldId id="397" r:id="rId27"/>
    <p:sldId id="402" r:id="rId28"/>
    <p:sldId id="403" r:id="rId29"/>
    <p:sldId id="404" r:id="rId30"/>
    <p:sldId id="361" r:id="rId31"/>
    <p:sldId id="405" r:id="rId32"/>
    <p:sldId id="406" r:id="rId33"/>
    <p:sldId id="342" r:id="rId34"/>
    <p:sldId id="362" r:id="rId35"/>
    <p:sldId id="407" r:id="rId36"/>
    <p:sldId id="408" r:id="rId37"/>
    <p:sldId id="409" r:id="rId38"/>
    <p:sldId id="410" r:id="rId39"/>
    <p:sldId id="327" r:id="rId40"/>
    <p:sldId id="411" r:id="rId41"/>
    <p:sldId id="412" r:id="rId42"/>
    <p:sldId id="413" r:id="rId43"/>
    <p:sldId id="414" r:id="rId44"/>
    <p:sldId id="344" r:id="rId45"/>
    <p:sldId id="415" r:id="rId46"/>
    <p:sldId id="416" r:id="rId47"/>
    <p:sldId id="417" r:id="rId48"/>
    <p:sldId id="418" r:id="rId49"/>
    <p:sldId id="328" r:id="rId50"/>
    <p:sldId id="419" r:id="rId51"/>
    <p:sldId id="420" r:id="rId52"/>
    <p:sldId id="343" r:id="rId53"/>
    <p:sldId id="421" r:id="rId54"/>
    <p:sldId id="422" r:id="rId55"/>
    <p:sldId id="353" r:id="rId56"/>
    <p:sldId id="423" r:id="rId57"/>
    <p:sldId id="354" r:id="rId58"/>
    <p:sldId id="425" r:id="rId59"/>
    <p:sldId id="424" r:id="rId60"/>
    <p:sldId id="426" r:id="rId61"/>
    <p:sldId id="427" r:id="rId62"/>
    <p:sldId id="346" r:id="rId63"/>
    <p:sldId id="329" r:id="rId64"/>
    <p:sldId id="428" r:id="rId65"/>
    <p:sldId id="429" r:id="rId66"/>
    <p:sldId id="355" r:id="rId67"/>
    <p:sldId id="430" r:id="rId68"/>
    <p:sldId id="431" r:id="rId69"/>
    <p:sldId id="345" r:id="rId70"/>
    <p:sldId id="432" r:id="rId71"/>
    <p:sldId id="433" r:id="rId72"/>
    <p:sldId id="434" r:id="rId73"/>
    <p:sldId id="435" r:id="rId74"/>
    <p:sldId id="348" r:id="rId75"/>
    <p:sldId id="330" r:id="rId76"/>
    <p:sldId id="436" r:id="rId77"/>
    <p:sldId id="437" r:id="rId78"/>
    <p:sldId id="350" r:id="rId79"/>
    <p:sldId id="331" r:id="rId80"/>
    <p:sldId id="439" r:id="rId81"/>
    <p:sldId id="438" r:id="rId82"/>
    <p:sldId id="349" r:id="rId83"/>
    <p:sldId id="440" r:id="rId84"/>
    <p:sldId id="441" r:id="rId85"/>
    <p:sldId id="442" r:id="rId86"/>
    <p:sldId id="443" r:id="rId87"/>
    <p:sldId id="352" r:id="rId88"/>
    <p:sldId id="332" r:id="rId89"/>
    <p:sldId id="444" r:id="rId90"/>
    <p:sldId id="445" r:id="rId91"/>
    <p:sldId id="351" r:id="rId92"/>
    <p:sldId id="446" r:id="rId93"/>
    <p:sldId id="447" r:id="rId94"/>
    <p:sldId id="448" r:id="rId95"/>
    <p:sldId id="449" r:id="rId96"/>
    <p:sldId id="357"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8171" autoAdjust="0"/>
  </p:normalViewPr>
  <p:slideViewPr>
    <p:cSldViewPr snapToGrid="0">
      <p:cViewPr varScale="1">
        <p:scale>
          <a:sx n="91" d="100"/>
          <a:sy n="91" d="100"/>
        </p:scale>
        <p:origin x="-2214" y="-96"/>
      </p:cViewPr>
      <p:guideLst>
        <p:guide orient="horz" pos="2160"/>
        <p:guide pos="2880"/>
      </p:guideLst>
    </p:cSldViewPr>
  </p:slideViewPr>
  <p:outlineViewPr>
    <p:cViewPr>
      <p:scale>
        <a:sx n="33" d="100"/>
        <a:sy n="33" d="100"/>
      </p:scale>
      <p:origin x="0" y="0"/>
    </p:cViewPr>
  </p:outlineViewPr>
  <p:notesTextViewPr>
    <p:cViewPr>
      <p:scale>
        <a:sx n="1" d="1"/>
        <a:sy n="1" d="1"/>
      </p:scale>
      <p:origin x="0" y="3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10/19/2014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346574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John 10:10, “</a:t>
            </a:r>
            <a:r>
              <a:rPr lang="en-US" dirty="0" err="1" smtClean="0"/>
              <a:t>perissos</a:t>
            </a:r>
            <a:r>
              <a:rPr lang="en-US" dirty="0" smtClean="0"/>
              <a:t>” is used with respect </a:t>
            </a:r>
          </a:p>
          <a:p>
            <a:r>
              <a:rPr lang="en-US" dirty="0" smtClean="0"/>
              <a:t>to something being extraordinary in amount;</a:t>
            </a:r>
            <a:r>
              <a:rPr lang="en-US" baseline="0" dirty="0" smtClean="0"/>
              <a:t> </a:t>
            </a:r>
          </a:p>
          <a:p>
            <a:r>
              <a:rPr lang="en-US" baseline="0" dirty="0" smtClean="0"/>
              <a:t>that is “to be abundant” or “to be profuse”.</a:t>
            </a:r>
          </a:p>
          <a:p>
            <a:endParaRPr lang="en-US" baseline="0" dirty="0" smtClean="0"/>
          </a:p>
          <a:p>
            <a:r>
              <a:rPr lang="en-US" baseline="0" dirty="0" smtClean="0"/>
              <a:t>In the King James Version, this verse reads, </a:t>
            </a:r>
          </a:p>
          <a:p>
            <a:r>
              <a:rPr lang="en-US" i="0" baseline="0" dirty="0" smtClean="0"/>
              <a:t>“</a:t>
            </a:r>
            <a:r>
              <a:rPr lang="en-US" sz="1200" i="0" baseline="30000" dirty="0" smtClean="0"/>
              <a:t>10 </a:t>
            </a:r>
            <a:r>
              <a:rPr lang="en-US" sz="1200" i="0" baseline="0" dirty="0" smtClean="0"/>
              <a:t>The thief cometh not, but for to steal, and </a:t>
            </a:r>
          </a:p>
          <a:p>
            <a:r>
              <a:rPr lang="en-US" sz="1200" i="0" baseline="0" dirty="0" smtClean="0"/>
              <a:t>to kill, and to destroy: I am come that they </a:t>
            </a:r>
          </a:p>
          <a:p>
            <a:r>
              <a:rPr lang="en-US" sz="1200" i="0" baseline="0" dirty="0" smtClean="0"/>
              <a:t>might have life, and that they might have it </a:t>
            </a:r>
          </a:p>
          <a:p>
            <a:r>
              <a:rPr lang="en-US" sz="1200" i="0" baseline="0" dirty="0" smtClean="0"/>
              <a:t>more abundantly.”</a:t>
            </a:r>
          </a:p>
          <a:p>
            <a:endParaRPr lang="en-US" sz="1200" i="0" baseline="0" dirty="0" smtClean="0"/>
          </a:p>
          <a:p>
            <a:r>
              <a:rPr lang="en-US" sz="1200" i="0" baseline="0" dirty="0" smtClean="0"/>
              <a:t>*****</a:t>
            </a:r>
          </a:p>
          <a:p>
            <a:endParaRPr lang="en-US" sz="1200" i="0" baseline="0"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360334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 Corinthians 9:1, “</a:t>
            </a:r>
            <a:r>
              <a:rPr lang="en-US" dirty="0" err="1" smtClean="0"/>
              <a:t>perissos</a:t>
            </a:r>
            <a:r>
              <a:rPr lang="en-US" dirty="0" smtClean="0"/>
              <a:t>” is used in the </a:t>
            </a:r>
          </a:p>
          <a:p>
            <a:r>
              <a:rPr lang="en-US" dirty="0" smtClean="0"/>
              <a:t>sense</a:t>
            </a:r>
            <a:r>
              <a:rPr lang="en-US" baseline="0" dirty="0" smtClean="0"/>
              <a:t> of something which is superfluous or </a:t>
            </a:r>
          </a:p>
          <a:p>
            <a:r>
              <a:rPr lang="en-US" baseline="0" dirty="0" smtClean="0"/>
              <a:t>unnecessary.</a:t>
            </a:r>
          </a:p>
          <a:p>
            <a:endParaRPr lang="en-US" baseline="0" dirty="0" smtClean="0"/>
          </a:p>
          <a:p>
            <a:r>
              <a:rPr lang="en-US" baseline="0" dirty="0" smtClean="0"/>
              <a:t>In the King James Version, 2 Corinthians 9:1 </a:t>
            </a:r>
          </a:p>
          <a:p>
            <a:r>
              <a:rPr lang="en-US" baseline="0" dirty="0" smtClean="0"/>
              <a:t>reads, “</a:t>
            </a:r>
            <a:r>
              <a:rPr lang="en-US" sz="1200" dirty="0" smtClean="0"/>
              <a:t>For as touching the ministering to the </a:t>
            </a:r>
          </a:p>
          <a:p>
            <a:r>
              <a:rPr lang="en-US" sz="1200" dirty="0" smtClean="0"/>
              <a:t>saints, it is superfluous for me to write to you”.</a:t>
            </a:r>
          </a:p>
          <a:p>
            <a:endParaRPr lang="en-US" sz="1200" dirty="0" smtClean="0"/>
          </a:p>
          <a:p>
            <a:r>
              <a:rPr lang="en-US" sz="1200" dirty="0" smtClean="0"/>
              <a:t>And the English Standard Version reads, </a:t>
            </a:r>
          </a:p>
          <a:p>
            <a:r>
              <a:rPr lang="en-US" sz="1200" dirty="0" smtClean="0"/>
              <a:t>“</a:t>
            </a:r>
            <a:r>
              <a:rPr lang="en-US" sz="1200" b="0" dirty="0" smtClean="0"/>
              <a:t>Now it is superfluous for me to write to you </a:t>
            </a:r>
          </a:p>
          <a:p>
            <a:r>
              <a:rPr lang="en-US" sz="1200" b="0" dirty="0" smtClean="0"/>
              <a:t>about the ministry for the saints”.</a:t>
            </a:r>
          </a:p>
          <a:p>
            <a:endParaRPr lang="en-US" sz="1200" b="0" dirty="0" smtClean="0"/>
          </a:p>
          <a:p>
            <a:r>
              <a:rPr lang="en-US" sz="1200" b="0" dirty="0" smtClean="0"/>
              <a:t>*****</a:t>
            </a:r>
          </a:p>
          <a:p>
            <a:endParaRPr lang="en-US" sz="1200" b="0"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1341119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Perissos</a:t>
            </a:r>
            <a:r>
              <a:rPr lang="en-US" dirty="0" smtClean="0"/>
              <a:t>” can also be used comparatively,</a:t>
            </a:r>
            <a:r>
              <a:rPr lang="en-US" baseline="0" dirty="0" smtClean="0"/>
              <a:t> as in </a:t>
            </a:r>
          </a:p>
          <a:p>
            <a:r>
              <a:rPr lang="en-US" baseline="0" dirty="0" smtClean="0"/>
              <a:t>Mark 6:51.</a:t>
            </a:r>
          </a:p>
          <a:p>
            <a:endParaRPr lang="en-US" baseline="0" dirty="0" smtClean="0"/>
          </a:p>
          <a:p>
            <a:r>
              <a:rPr lang="en-US" baseline="0" dirty="0" smtClean="0"/>
              <a:t>In the English Standard Version, Mark 6:51 </a:t>
            </a:r>
          </a:p>
          <a:p>
            <a:r>
              <a:rPr lang="en-US" baseline="0" dirty="0" smtClean="0"/>
              <a:t>reads, </a:t>
            </a:r>
            <a:r>
              <a:rPr lang="en-US" b="0" baseline="0" dirty="0" smtClean="0"/>
              <a:t>“</a:t>
            </a:r>
            <a:r>
              <a:rPr lang="en-US" sz="1200" b="0" kern="1200" baseline="30000" dirty="0" smtClean="0">
                <a:solidFill>
                  <a:schemeClr val="tx1"/>
                </a:solidFill>
                <a:latin typeface="+mn-lt"/>
                <a:ea typeface="+mn-ea"/>
                <a:cs typeface="+mn-cs"/>
              </a:rPr>
              <a:t>51 </a:t>
            </a:r>
            <a:r>
              <a:rPr lang="en-US" sz="1200" b="0" kern="1200" baseline="0" dirty="0" smtClean="0">
                <a:solidFill>
                  <a:schemeClr val="tx1"/>
                </a:solidFill>
                <a:latin typeface="+mn-lt"/>
                <a:ea typeface="+mn-ea"/>
                <a:cs typeface="+mn-cs"/>
              </a:rPr>
              <a:t>And he got into the boat with them, </a:t>
            </a:r>
          </a:p>
          <a:p>
            <a:r>
              <a:rPr lang="en-US" sz="1200" b="0" kern="1200" baseline="0" dirty="0" smtClean="0">
                <a:solidFill>
                  <a:schemeClr val="tx1"/>
                </a:solidFill>
                <a:latin typeface="+mn-lt"/>
                <a:ea typeface="+mn-ea"/>
                <a:cs typeface="+mn-cs"/>
              </a:rPr>
              <a:t>and the wind ceased. And they were utterly </a:t>
            </a:r>
          </a:p>
          <a:p>
            <a:r>
              <a:rPr lang="en-US" sz="1200" b="0" kern="1200" baseline="0" dirty="0" smtClean="0">
                <a:solidFill>
                  <a:schemeClr val="tx1"/>
                </a:solidFill>
                <a:latin typeface="+mn-lt"/>
                <a:ea typeface="+mn-ea"/>
                <a:cs typeface="+mn-cs"/>
              </a:rPr>
              <a:t>astounded”.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And, in the King James Version, it’s “</a:t>
            </a:r>
            <a:r>
              <a:rPr lang="en-US" sz="1200" dirty="0" smtClean="0"/>
              <a:t>And he went </a:t>
            </a:r>
          </a:p>
          <a:p>
            <a:r>
              <a:rPr lang="en-US" sz="1200" dirty="0" smtClean="0"/>
              <a:t>up unto them into the ship; and the wind ceased: </a:t>
            </a:r>
          </a:p>
          <a:p>
            <a:r>
              <a:rPr lang="en-US" sz="1200" dirty="0" smtClean="0"/>
              <a:t>and they were sore amazed in themselves </a:t>
            </a:r>
          </a:p>
          <a:p>
            <a:r>
              <a:rPr lang="en-US" sz="1200" dirty="0" smtClean="0"/>
              <a:t>beyond measure, and wondered.”</a:t>
            </a:r>
          </a:p>
          <a:p>
            <a:endParaRPr lang="en-US" sz="1200" b="0" kern="1200" baseline="0" dirty="0" smtClean="0">
              <a:solidFill>
                <a:schemeClr val="tx1"/>
              </a:solidFill>
              <a:latin typeface="+mn-lt"/>
              <a:ea typeface="+mn-ea"/>
              <a:cs typeface="+mn-cs"/>
            </a:endParaRPr>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4121926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recap, in Romans 3:1, “</a:t>
            </a:r>
            <a:r>
              <a:rPr lang="en-US" dirty="0" err="1" smtClean="0"/>
              <a:t>perissos</a:t>
            </a:r>
            <a:r>
              <a:rPr lang="en-US" dirty="0" smtClean="0"/>
              <a:t>” means what</a:t>
            </a:r>
            <a:r>
              <a:rPr lang="en-US" baseline="0" dirty="0" smtClean="0"/>
              <a:t> </a:t>
            </a:r>
          </a:p>
          <a:p>
            <a:r>
              <a:rPr lang="en-US" baseline="0" dirty="0" smtClean="0"/>
              <a:t>“advantage” or “what’s so special”?</a:t>
            </a:r>
          </a:p>
          <a:p>
            <a:endParaRPr lang="en-US" sz="1200" b="0" i="0" baseline="0" dirty="0" smtClean="0"/>
          </a:p>
          <a:p>
            <a:r>
              <a:rPr lang="en-US" sz="1200" b="0" i="0" baseline="0" dirty="0" smtClean="0"/>
              <a:t>Having God’s word, or any other information for </a:t>
            </a:r>
          </a:p>
          <a:p>
            <a:r>
              <a:rPr lang="en-US" sz="1200" b="0" i="0" baseline="0" dirty="0" smtClean="0"/>
              <a:t>that matter, is only an advantage if you make </a:t>
            </a:r>
          </a:p>
          <a:p>
            <a:r>
              <a:rPr lang="en-US" sz="1200" b="0" i="0" baseline="0" dirty="0" smtClean="0"/>
              <a:t>use of it.</a:t>
            </a:r>
          </a:p>
          <a:p>
            <a:endParaRPr lang="en-US" sz="1200" b="1" i="0" baseline="0" dirty="0" smtClean="0"/>
          </a:p>
          <a:p>
            <a:r>
              <a:rPr lang="en-US" sz="1200" b="1" i="0" baseline="0" dirty="0" err="1" smtClean="0"/>
              <a:t>ILLUS</a:t>
            </a:r>
            <a:r>
              <a:rPr lang="en-US" sz="1200" b="1" i="0" baseline="0" dirty="0" smtClean="0"/>
              <a:t>: </a:t>
            </a:r>
            <a:r>
              <a:rPr lang="en-US" sz="1200" b="0" i="0" baseline="0" dirty="0" smtClean="0"/>
              <a:t>Pastor Michael </a:t>
            </a:r>
            <a:r>
              <a:rPr lang="en-US" sz="1200" b="0" i="0" baseline="0" dirty="0" err="1" smtClean="0"/>
              <a:t>Cassara</a:t>
            </a:r>
            <a:r>
              <a:rPr lang="en-US" sz="1200" b="0" i="0" baseline="0" dirty="0" smtClean="0"/>
              <a:t> of the </a:t>
            </a:r>
          </a:p>
          <a:p>
            <a:r>
              <a:rPr lang="en-US" sz="1200" b="0" i="0" baseline="0" dirty="0" smtClean="0"/>
              <a:t>Nesconset Christian Church in Nesconset, </a:t>
            </a:r>
          </a:p>
          <a:p>
            <a:r>
              <a:rPr lang="en-US" sz="1200" b="0" i="0" baseline="0" dirty="0" smtClean="0"/>
              <a:t>New York tells about </a:t>
            </a:r>
            <a:r>
              <a:rPr lang="en-US" dirty="0" smtClean="0"/>
              <a:t>Tony </a:t>
            </a:r>
            <a:r>
              <a:rPr lang="en-US" dirty="0" err="1" smtClean="0"/>
              <a:t>Campolo</a:t>
            </a:r>
            <a:r>
              <a:rPr lang="en-US" dirty="0" smtClean="0"/>
              <a:t>, A Baptist </a:t>
            </a:r>
          </a:p>
          <a:p>
            <a:r>
              <a:rPr lang="en-US" dirty="0" smtClean="0"/>
              <a:t>minister, who was invited to speak at a college </a:t>
            </a:r>
          </a:p>
          <a:p>
            <a:r>
              <a:rPr lang="en-US" dirty="0" smtClean="0"/>
              <a:t>in Valley Forge Pennsylvania. He drove to the </a:t>
            </a:r>
          </a:p>
          <a:p>
            <a:r>
              <a:rPr lang="en-US" dirty="0" smtClean="0"/>
              <a:t>college and before he spoke several men took </a:t>
            </a:r>
          </a:p>
          <a:p>
            <a:r>
              <a:rPr lang="en-US" dirty="0" smtClean="0"/>
              <a:t>him in the back room and began to pray for </a:t>
            </a:r>
          </a:p>
          <a:p>
            <a:r>
              <a:rPr lang="en-US" dirty="0" smtClean="0"/>
              <a:t>him, that God would use his (message). </a:t>
            </a:r>
            <a:br>
              <a:rPr lang="en-US" dirty="0" smtClean="0"/>
            </a:br>
            <a:r>
              <a:rPr lang="en-US" dirty="0" smtClean="0"/>
              <a:t/>
            </a:r>
            <a:br>
              <a:rPr lang="en-US" dirty="0" smtClean="0"/>
            </a:br>
            <a:r>
              <a:rPr lang="en-US" dirty="0" smtClean="0"/>
              <a:t>While these men were praying, one man, just </a:t>
            </a:r>
          </a:p>
          <a:p>
            <a:r>
              <a:rPr lang="en-US" dirty="0" smtClean="0"/>
              <a:t>off the cuff began praying "And Lord, about</a:t>
            </a:r>
          </a:p>
          <a:p>
            <a:r>
              <a:rPr lang="en-US" dirty="0" smtClean="0"/>
              <a:t> Burt Harris. Lord, Burt Harris needs you really </a:t>
            </a:r>
          </a:p>
          <a:p>
            <a:r>
              <a:rPr lang="en-US" dirty="0" smtClean="0"/>
              <a:t>badly. Because he lives in that trailer down the </a:t>
            </a:r>
          </a:p>
          <a:p>
            <a:r>
              <a:rPr lang="en-US" dirty="0" smtClean="0"/>
              <a:t>street and he is considering leaving his wife </a:t>
            </a:r>
          </a:p>
          <a:p>
            <a:r>
              <a:rPr lang="en-US" dirty="0" smtClean="0"/>
              <a:t>and family. And Lord if you could just get </a:t>
            </a:r>
          </a:p>
          <a:p>
            <a:r>
              <a:rPr lang="en-US" dirty="0" smtClean="0"/>
              <a:t>through to Burt Harris...that would be great." </a:t>
            </a:r>
          </a:p>
          <a:p>
            <a:r>
              <a:rPr lang="en-US" dirty="0" smtClean="0"/>
              <a:t>and then went on with his prayer. </a:t>
            </a:r>
          </a:p>
          <a:p>
            <a:r>
              <a:rPr lang="en-US" dirty="0" smtClean="0"/>
              <a:t/>
            </a:r>
            <a:br>
              <a:rPr lang="en-US" dirty="0" smtClean="0"/>
            </a:br>
            <a:r>
              <a:rPr lang="en-US" dirty="0" err="1" smtClean="0"/>
              <a:t>Campolo</a:t>
            </a:r>
            <a:r>
              <a:rPr lang="en-US" dirty="0" smtClean="0"/>
              <a:t> thought, "that is strange that he </a:t>
            </a:r>
          </a:p>
          <a:p>
            <a:r>
              <a:rPr lang="en-US" dirty="0" smtClean="0"/>
              <a:t>should pray that here." He went out and he </a:t>
            </a:r>
          </a:p>
          <a:p>
            <a:r>
              <a:rPr lang="en-US" dirty="0" smtClean="0"/>
              <a:t>spoke and finished his message and then he </a:t>
            </a:r>
          </a:p>
          <a:p>
            <a:r>
              <a:rPr lang="en-US" dirty="0" smtClean="0"/>
              <a:t>got in his car and was driving home. And he </a:t>
            </a:r>
          </a:p>
          <a:p>
            <a:r>
              <a:rPr lang="en-US" dirty="0" smtClean="0"/>
              <a:t>picked up a hitch hiker. </a:t>
            </a:r>
          </a:p>
          <a:p>
            <a:endParaRPr lang="en-US" dirty="0" smtClean="0"/>
          </a:p>
          <a:p>
            <a:r>
              <a:rPr lang="en-US" dirty="0" smtClean="0"/>
              <a:t>He said he knew that he wasn’t supposed to </a:t>
            </a:r>
          </a:p>
          <a:p>
            <a:r>
              <a:rPr lang="en-US" dirty="0" smtClean="0"/>
              <a:t>pick up hitch hikers, but he thought, ’being a </a:t>
            </a:r>
          </a:p>
          <a:p>
            <a:r>
              <a:rPr lang="en-US" dirty="0" smtClean="0"/>
              <a:t>preacher, anytime I can get a captive audience, </a:t>
            </a:r>
          </a:p>
          <a:p>
            <a:r>
              <a:rPr lang="en-US" dirty="0" smtClean="0"/>
              <a:t>I’ll take advantage of it." </a:t>
            </a:r>
          </a:p>
          <a:p>
            <a:r>
              <a:rPr lang="en-US" dirty="0" smtClean="0"/>
              <a:t/>
            </a:r>
            <a:br>
              <a:rPr lang="en-US" dirty="0" smtClean="0"/>
            </a:br>
            <a:r>
              <a:rPr lang="en-US" dirty="0" smtClean="0"/>
              <a:t>So he gets this guy in the car and he is talking </a:t>
            </a:r>
          </a:p>
          <a:p>
            <a:r>
              <a:rPr lang="en-US" dirty="0" smtClean="0"/>
              <a:t>to him and he says, "By the way, what is your </a:t>
            </a:r>
          </a:p>
          <a:p>
            <a:r>
              <a:rPr lang="en-US" dirty="0" smtClean="0"/>
              <a:t>name?" and the man said, "Burt Harris". </a:t>
            </a:r>
          </a:p>
          <a:p>
            <a:endParaRPr lang="en-US" dirty="0" smtClean="0"/>
          </a:p>
          <a:p>
            <a:r>
              <a:rPr lang="en-US" dirty="0" err="1" smtClean="0"/>
              <a:t>Campolo</a:t>
            </a:r>
            <a:r>
              <a:rPr lang="en-US" dirty="0" smtClean="0"/>
              <a:t> stopped the car, turned it around and </a:t>
            </a:r>
          </a:p>
          <a:p>
            <a:r>
              <a:rPr lang="en-US" dirty="0" smtClean="0"/>
              <a:t>immediately headed the opposite direction. </a:t>
            </a:r>
          </a:p>
          <a:p>
            <a:endParaRPr lang="en-US" dirty="0" smtClean="0"/>
          </a:p>
          <a:p>
            <a:r>
              <a:rPr lang="en-US" dirty="0" smtClean="0"/>
              <a:t>The man looked at him and said, "What are </a:t>
            </a:r>
          </a:p>
          <a:p>
            <a:r>
              <a:rPr lang="en-US" dirty="0" smtClean="0"/>
              <a:t>you doing?" </a:t>
            </a:r>
            <a:r>
              <a:rPr lang="en-US" dirty="0" err="1" smtClean="0"/>
              <a:t>Campolo</a:t>
            </a:r>
            <a:r>
              <a:rPr lang="en-US" dirty="0" smtClean="0"/>
              <a:t> said, "I am taking you </a:t>
            </a:r>
          </a:p>
          <a:p>
            <a:r>
              <a:rPr lang="en-US" dirty="0" smtClean="0"/>
              <a:t>back to your wife and family whom you are </a:t>
            </a:r>
          </a:p>
          <a:p>
            <a:r>
              <a:rPr lang="en-US" dirty="0" smtClean="0"/>
              <a:t>trying to leave." </a:t>
            </a:r>
            <a:br>
              <a:rPr lang="en-US" dirty="0" smtClean="0"/>
            </a:br>
            <a:endParaRPr lang="en-US" dirty="0" smtClean="0"/>
          </a:p>
          <a:p>
            <a:r>
              <a:rPr lang="en-US" dirty="0" smtClean="0"/>
              <a:t>The man went white! He never said another </a:t>
            </a:r>
          </a:p>
          <a:p>
            <a:r>
              <a:rPr lang="en-US" dirty="0" smtClean="0"/>
              <a:t>word, he sat there speechless and </a:t>
            </a:r>
            <a:r>
              <a:rPr lang="en-US" dirty="0" err="1" smtClean="0"/>
              <a:t>Campolo</a:t>
            </a:r>
            <a:r>
              <a:rPr lang="en-US" dirty="0" smtClean="0"/>
              <a:t> </a:t>
            </a:r>
          </a:p>
          <a:p>
            <a:r>
              <a:rPr lang="en-US" dirty="0" smtClean="0"/>
              <a:t>drove him straight up to this guys trailer. </a:t>
            </a:r>
          </a:p>
          <a:p>
            <a:endParaRPr lang="en-US" dirty="0" smtClean="0"/>
          </a:p>
          <a:p>
            <a:r>
              <a:rPr lang="en-US" dirty="0" smtClean="0"/>
              <a:t>And the guy says, "How do you know where </a:t>
            </a:r>
          </a:p>
          <a:p>
            <a:r>
              <a:rPr lang="en-US" dirty="0" smtClean="0"/>
              <a:t>I live?" </a:t>
            </a:r>
            <a:r>
              <a:rPr lang="en-US" dirty="0" err="1" smtClean="0"/>
              <a:t>Campolo</a:t>
            </a:r>
            <a:r>
              <a:rPr lang="en-US" dirty="0" smtClean="0"/>
              <a:t> said, "God told me." </a:t>
            </a:r>
          </a:p>
          <a:p>
            <a:r>
              <a:rPr lang="en-US" dirty="0" smtClean="0"/>
              <a:t>(in a way He really had.) </a:t>
            </a:r>
          </a:p>
          <a:p>
            <a:r>
              <a:rPr lang="en-US" dirty="0" smtClean="0"/>
              <a:t/>
            </a:r>
            <a:br>
              <a:rPr lang="en-US" dirty="0" smtClean="0"/>
            </a:br>
            <a:r>
              <a:rPr lang="en-US" dirty="0" err="1" smtClean="0"/>
              <a:t>Campolo</a:t>
            </a:r>
            <a:r>
              <a:rPr lang="en-US" dirty="0" smtClean="0"/>
              <a:t> said "I took this guy inside his home </a:t>
            </a:r>
          </a:p>
          <a:p>
            <a:r>
              <a:rPr lang="en-US" dirty="0" smtClean="0"/>
              <a:t>and the family and marriage was restored and </a:t>
            </a:r>
          </a:p>
          <a:p>
            <a:r>
              <a:rPr lang="en-US" dirty="0" smtClean="0"/>
              <a:t>God did an exciting thing." </a:t>
            </a:r>
            <a:endParaRPr lang="en-US" sz="1200" b="0" i="0" dirty="0" smtClean="0"/>
          </a:p>
          <a:p>
            <a:endParaRPr lang="en-US" sz="1200"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058278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opheleia</a:t>
            </a:r>
            <a:r>
              <a:rPr lang="en-US" dirty="0" smtClean="0"/>
              <a:t>” means “use”, “gain” </a:t>
            </a:r>
          </a:p>
          <a:p>
            <a:r>
              <a:rPr lang="en-US" dirty="0" smtClean="0"/>
              <a:t>or “advantage”.</a:t>
            </a:r>
          </a:p>
          <a:p>
            <a:endParaRPr lang="en-US" dirty="0" smtClean="0"/>
          </a:p>
          <a:p>
            <a:r>
              <a:rPr lang="en-US" dirty="0" smtClean="0"/>
              <a:t>Another way of expressing this question would </a:t>
            </a:r>
          </a:p>
          <a:p>
            <a:r>
              <a:rPr lang="en-US" dirty="0" smtClean="0"/>
              <a:t>be “What use is circumcision?” or “What’s the </a:t>
            </a:r>
          </a:p>
          <a:p>
            <a:r>
              <a:rPr lang="en-US" dirty="0" smtClean="0"/>
              <a:t>point of circumcision?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288119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only other place at</a:t>
            </a:r>
            <a:r>
              <a:rPr lang="en-US" baseline="0" dirty="0" smtClean="0"/>
              <a:t> which “</a:t>
            </a:r>
            <a:r>
              <a:rPr lang="en-US" baseline="0" dirty="0" err="1" smtClean="0"/>
              <a:t>opheleia</a:t>
            </a:r>
            <a:r>
              <a:rPr lang="en-US" baseline="0" dirty="0" smtClean="0"/>
              <a:t>” is used </a:t>
            </a:r>
          </a:p>
          <a:p>
            <a:r>
              <a:rPr lang="en-US" baseline="0" dirty="0" smtClean="0"/>
              <a:t>in the New Testament is in the 16</a:t>
            </a:r>
            <a:r>
              <a:rPr lang="en-US" baseline="30000" dirty="0" smtClean="0"/>
              <a:t>th</a:t>
            </a:r>
            <a:r>
              <a:rPr lang="en-US" baseline="0" dirty="0" smtClean="0"/>
              <a:t> verse of Jude.</a:t>
            </a:r>
          </a:p>
          <a:p>
            <a:endParaRPr lang="en-US" baseline="0" dirty="0" smtClean="0"/>
          </a:p>
          <a:p>
            <a:r>
              <a:rPr lang="en-US" baseline="0" dirty="0" smtClean="0"/>
              <a:t>What value is there in circumcision? </a:t>
            </a:r>
          </a:p>
          <a:p>
            <a:endParaRPr lang="en-US" baseline="0" dirty="0" smtClean="0"/>
          </a:p>
          <a:p>
            <a:r>
              <a:rPr lang="en-US" baseline="0" dirty="0" smtClean="0"/>
              <a:t>I suppose it depends upon how you count value.</a:t>
            </a:r>
          </a:p>
          <a:p>
            <a:endParaRPr lang="en-US" baseline="0" dirty="0" smtClean="0"/>
          </a:p>
          <a:p>
            <a:r>
              <a:rPr lang="en-US" b="1" baseline="0" dirty="0" err="1" smtClean="0"/>
              <a:t>ILLUS</a:t>
            </a:r>
            <a:r>
              <a:rPr lang="en-US" b="1" baseline="0" dirty="0" smtClean="0"/>
              <a:t>:</a:t>
            </a:r>
            <a:r>
              <a:rPr lang="en-US" baseline="0" dirty="0" smtClean="0"/>
              <a:t> </a:t>
            </a:r>
            <a:r>
              <a:rPr lang="en-US" dirty="0" smtClean="0"/>
              <a:t>(Once there was) a man who loved old </a:t>
            </a:r>
          </a:p>
          <a:p>
            <a:r>
              <a:rPr lang="en-US" dirty="0" smtClean="0"/>
              <a:t>books. He met an acquaintance who had just </a:t>
            </a:r>
          </a:p>
          <a:p>
            <a:r>
              <a:rPr lang="en-US" dirty="0" smtClean="0"/>
              <a:t>thrown away a Bible that had been stored in </a:t>
            </a:r>
          </a:p>
          <a:p>
            <a:r>
              <a:rPr lang="en-US" dirty="0" smtClean="0"/>
              <a:t>the attic of his ancestral home for generations. </a:t>
            </a:r>
          </a:p>
          <a:p>
            <a:endParaRPr lang="en-US" dirty="0" smtClean="0"/>
          </a:p>
          <a:p>
            <a:r>
              <a:rPr lang="en-US" dirty="0" smtClean="0"/>
              <a:t>"I couldn't read it," the friend explained. </a:t>
            </a:r>
          </a:p>
          <a:p>
            <a:r>
              <a:rPr lang="en-US" dirty="0" smtClean="0"/>
              <a:t>"Somebody named </a:t>
            </a:r>
            <a:r>
              <a:rPr lang="en-US" dirty="0" err="1" smtClean="0"/>
              <a:t>Guten</a:t>
            </a:r>
            <a:r>
              <a:rPr lang="en-US" dirty="0" smtClean="0"/>
              <a:t>-something had </a:t>
            </a:r>
          </a:p>
          <a:p>
            <a:r>
              <a:rPr lang="en-US" dirty="0" smtClean="0"/>
              <a:t>printed it." </a:t>
            </a:r>
          </a:p>
          <a:p>
            <a:endParaRPr lang="en-US" dirty="0" smtClean="0"/>
          </a:p>
          <a:p>
            <a:r>
              <a:rPr lang="en-US" dirty="0" smtClean="0"/>
              <a:t>"Not Gutenberg!" the book lover exclaimed in </a:t>
            </a:r>
          </a:p>
          <a:p>
            <a:r>
              <a:rPr lang="en-US" dirty="0" smtClean="0"/>
              <a:t>horror. "That Bible was one of the first books </a:t>
            </a:r>
          </a:p>
          <a:p>
            <a:r>
              <a:rPr lang="en-US" dirty="0" smtClean="0"/>
              <a:t>ever printed. Why, a copy just sold for over </a:t>
            </a:r>
          </a:p>
          <a:p>
            <a:r>
              <a:rPr lang="en-US" dirty="0" smtClean="0"/>
              <a:t>two million dollars!" </a:t>
            </a:r>
          </a:p>
          <a:p>
            <a:endParaRPr lang="en-US" dirty="0" smtClean="0"/>
          </a:p>
          <a:p>
            <a:r>
              <a:rPr lang="en-US" dirty="0" smtClean="0"/>
              <a:t>His friend was unimpressed. "Mine wouldn't </a:t>
            </a:r>
          </a:p>
          <a:p>
            <a:r>
              <a:rPr lang="en-US" dirty="0" smtClean="0"/>
              <a:t>have brought a dollar. Some fellow named </a:t>
            </a:r>
          </a:p>
          <a:p>
            <a:r>
              <a:rPr lang="en-US" dirty="0" smtClean="0"/>
              <a:t>Martin Luther had scribbled all over it in </a:t>
            </a:r>
          </a:p>
          <a:p>
            <a:r>
              <a:rPr lang="en-US" dirty="0" smtClean="0"/>
              <a:t>German.“ </a:t>
            </a:r>
          </a:p>
          <a:p>
            <a:endParaRPr lang="en-US" dirty="0" smtClean="0"/>
          </a:p>
          <a:p>
            <a:r>
              <a:rPr lang="en-US" dirty="0" smtClean="0"/>
              <a:t>[</a:t>
            </a:r>
            <a:r>
              <a:rPr lang="en-US" i="1" dirty="0" smtClean="0"/>
              <a:t>Our Daily Bread</a:t>
            </a:r>
            <a:r>
              <a:rPr lang="en-US" dirty="0" smtClean="0"/>
              <a:t>, June 7, 1994].</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4213096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084699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1456301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reading Chapter Two, we might expect </a:t>
            </a:r>
          </a:p>
          <a:p>
            <a:r>
              <a:rPr lang="en-US" baseline="0" dirty="0" smtClean="0"/>
              <a:t>Paul to reply to this question by saying “None </a:t>
            </a:r>
          </a:p>
          <a:p>
            <a:r>
              <a:rPr lang="en-US" baseline="0" dirty="0" smtClean="0"/>
              <a:t>whatsoever; the Jews have NO advantage.”</a:t>
            </a:r>
          </a:p>
          <a:p>
            <a:endParaRPr lang="en-US" baseline="0" dirty="0" smtClean="0"/>
          </a:p>
          <a:p>
            <a:r>
              <a:rPr lang="en-US" baseline="0" dirty="0" smtClean="0"/>
              <a:t>But, that’s not what he says.</a:t>
            </a:r>
          </a:p>
          <a:p>
            <a:endParaRPr lang="en-US" baseline="0" dirty="0" smtClean="0"/>
          </a:p>
          <a:p>
            <a:r>
              <a:rPr lang="en-US" baseline="0" dirty="0" smtClean="0"/>
              <a:t>Instead, he says they have many advantages, </a:t>
            </a:r>
          </a:p>
          <a:p>
            <a:r>
              <a:rPr lang="en-US" baseline="0" dirty="0" smtClean="0"/>
              <a:t>and the first of those advantages is that God </a:t>
            </a:r>
          </a:p>
          <a:p>
            <a:r>
              <a:rPr lang="en-US" baseline="0" dirty="0" smtClean="0"/>
              <a:t>entrusted them with His very words.</a:t>
            </a:r>
          </a:p>
          <a:p>
            <a:endParaRPr lang="en-US" baseline="0" dirty="0" smtClean="0"/>
          </a:p>
          <a:p>
            <a:r>
              <a:rPr lang="en-US" dirty="0" smtClean="0"/>
              <a:t>This</a:t>
            </a:r>
            <a:r>
              <a:rPr lang="en-US" baseline="0" dirty="0" smtClean="0"/>
              <a:t> is a great privilege.  </a:t>
            </a:r>
          </a:p>
          <a:p>
            <a:endParaRPr lang="en-US" baseline="0" dirty="0" smtClean="0"/>
          </a:p>
          <a:p>
            <a:r>
              <a:rPr lang="en-US" b="1" baseline="0" dirty="0" err="1" smtClean="0"/>
              <a:t>ILLUS</a:t>
            </a:r>
            <a:r>
              <a:rPr lang="en-US" b="1" baseline="0" dirty="0" smtClean="0"/>
              <a:t>:</a:t>
            </a:r>
            <a:r>
              <a:rPr lang="en-US" baseline="0" dirty="0" smtClean="0"/>
              <a:t> (But, Stuart Briscoe tells us that) </a:t>
            </a:r>
          </a:p>
          <a:p>
            <a:r>
              <a:rPr lang="en-US" baseline="0" dirty="0" smtClean="0"/>
              <a:t>privilege, to be rightly handled, must be </a:t>
            </a:r>
          </a:p>
          <a:p>
            <a:r>
              <a:rPr lang="en-US" baseline="0" dirty="0" smtClean="0"/>
              <a:t>correctly perceived. </a:t>
            </a:r>
          </a:p>
          <a:p>
            <a:endParaRPr lang="en-US" baseline="0" dirty="0" smtClean="0"/>
          </a:p>
          <a:p>
            <a:r>
              <a:rPr lang="en-US" baseline="0" dirty="0" smtClean="0"/>
              <a:t>When Queen Elizabeth, the Queen Mother (that </a:t>
            </a:r>
          </a:p>
          <a:p>
            <a:r>
              <a:rPr lang="en-US" baseline="0" dirty="0" smtClean="0"/>
              <a:t>is the widow of King George VI and the mother </a:t>
            </a:r>
          </a:p>
          <a:p>
            <a:r>
              <a:rPr lang="en-US" baseline="0" dirty="0" smtClean="0"/>
              <a:t>of the present Queen Elizabeth), celebrated her </a:t>
            </a:r>
          </a:p>
          <a:p>
            <a:r>
              <a:rPr lang="en-US" baseline="0" dirty="0" smtClean="0"/>
              <a:t>eightieth birthday (in 1980), the British, who </a:t>
            </a:r>
          </a:p>
          <a:p>
            <a:r>
              <a:rPr lang="en-US" baseline="0" dirty="0" smtClean="0"/>
              <a:t>have not been reticent to criticize members of </a:t>
            </a:r>
          </a:p>
          <a:p>
            <a:r>
              <a:rPr lang="en-US" baseline="0" dirty="0" smtClean="0"/>
              <a:t>the royal family at times, expressed so much </a:t>
            </a:r>
          </a:p>
          <a:p>
            <a:r>
              <a:rPr lang="en-US" baseline="0" dirty="0" smtClean="0"/>
              <a:t>affection for the Queen Mother that they took </a:t>
            </a:r>
          </a:p>
          <a:p>
            <a:r>
              <a:rPr lang="en-US" baseline="0" dirty="0" smtClean="0"/>
              <a:t>most people by surprise.</a:t>
            </a:r>
          </a:p>
          <a:p>
            <a:endParaRPr lang="en-US" baseline="0" dirty="0" smtClean="0"/>
          </a:p>
          <a:p>
            <a:r>
              <a:rPr lang="en-US" baseline="0" dirty="0" smtClean="0"/>
              <a:t>Many commentators endeavoring to analyze the </a:t>
            </a:r>
          </a:p>
          <a:p>
            <a:r>
              <a:rPr lang="en-US" baseline="0" dirty="0" smtClean="0"/>
              <a:t>reasons for this public reaction pointed to the </a:t>
            </a:r>
          </a:p>
          <a:p>
            <a:r>
              <a:rPr lang="en-US" baseline="0" dirty="0" smtClean="0"/>
              <a:t>Queen Mother’s attitude to her privileged </a:t>
            </a:r>
          </a:p>
          <a:p>
            <a:r>
              <a:rPr lang="en-US" baseline="0" dirty="0" smtClean="0"/>
              <a:t>position.’’</a:t>
            </a:r>
          </a:p>
          <a:p>
            <a:endParaRPr lang="en-US" baseline="0" dirty="0" smtClean="0"/>
          </a:p>
          <a:p>
            <a:r>
              <a:rPr lang="en-US" baseline="0" dirty="0" smtClean="0"/>
              <a:t>She perceived her position as a platform for </a:t>
            </a:r>
          </a:p>
          <a:p>
            <a:r>
              <a:rPr lang="en-US" baseline="0" dirty="0" smtClean="0"/>
              <a:t>service, and her commitment could be </a:t>
            </a:r>
          </a:p>
          <a:p>
            <a:r>
              <a:rPr lang="en-US" baseline="0" dirty="0" smtClean="0"/>
              <a:t>measured by the fact that she had not missed </a:t>
            </a:r>
          </a:p>
          <a:p>
            <a:r>
              <a:rPr lang="en-US" baseline="0" dirty="0" smtClean="0"/>
              <a:t>a single engagement through illness for over </a:t>
            </a:r>
          </a:p>
          <a:p>
            <a:r>
              <a:rPr lang="en-US" baseline="0" dirty="0" smtClean="0"/>
              <a:t>twenty-five years.</a:t>
            </a:r>
          </a:p>
          <a:p>
            <a:endParaRPr lang="en-US" baseline="0" dirty="0" smtClean="0"/>
          </a:p>
          <a:p>
            <a:r>
              <a:rPr lang="en-US" baseline="0" dirty="0" smtClean="0"/>
              <a:t>In the </a:t>
            </a:r>
            <a:r>
              <a:rPr lang="en-US" i="1" baseline="0" dirty="0" smtClean="0"/>
              <a:t>Expositor’s Bible Commentary</a:t>
            </a:r>
            <a:r>
              <a:rPr lang="en-US" baseline="0" dirty="0" smtClean="0"/>
              <a:t>, Everett </a:t>
            </a:r>
          </a:p>
          <a:p>
            <a:r>
              <a:rPr lang="en-US" baseline="0" dirty="0" smtClean="0"/>
              <a:t>Harrison tells us that “To be ‘entrusted’ with the </a:t>
            </a:r>
          </a:p>
          <a:p>
            <a:r>
              <a:rPr lang="en-US" baseline="0" dirty="0" smtClean="0"/>
              <a:t>(very words of God) obviously means more than </a:t>
            </a:r>
          </a:p>
          <a:p>
            <a:r>
              <a:rPr lang="en-US" baseline="0" dirty="0" smtClean="0"/>
              <a:t>to be the recipient of them. Actually it means </a:t>
            </a:r>
          </a:p>
          <a:p>
            <a:r>
              <a:rPr lang="en-US" baseline="0" dirty="0" smtClean="0"/>
              <a:t>more even than to be the custodian and </a:t>
            </a:r>
          </a:p>
          <a:p>
            <a:r>
              <a:rPr lang="en-US" baseline="0" dirty="0" smtClean="0"/>
              <a:t>transmitter of them. What is called for ... is faith </a:t>
            </a:r>
          </a:p>
          <a:p>
            <a:r>
              <a:rPr lang="en-US" baseline="0" dirty="0" smtClean="0"/>
              <a:t>and obedience. </a:t>
            </a:r>
          </a:p>
          <a:p>
            <a:endParaRPr lang="en-US" baseline="0" dirty="0" smtClean="0"/>
          </a:p>
          <a:p>
            <a:r>
              <a:rPr lang="en-US" b="1" baseline="0" dirty="0" smtClean="0"/>
              <a:t>MDJ:</a:t>
            </a:r>
            <a:r>
              <a:rPr lang="en-US" baseline="0" dirty="0" smtClean="0"/>
              <a:t> And, it was at just this point that the </a:t>
            </a:r>
          </a:p>
          <a:p>
            <a:r>
              <a:rPr lang="en-US" baseline="0" dirty="0" smtClean="0"/>
              <a:t>Jews failed. But that didn’t mean that the </a:t>
            </a:r>
          </a:p>
          <a:p>
            <a:r>
              <a:rPr lang="en-US" baseline="0" dirty="0" smtClean="0"/>
              <a:t>advantages were any the less real.</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845246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a:t>
            </a:r>
            <a:r>
              <a:rPr lang="en-US" baseline="0" dirty="0" smtClean="0"/>
              <a:t> “</a:t>
            </a:r>
            <a:r>
              <a:rPr lang="en-US" baseline="0" dirty="0" err="1" smtClean="0"/>
              <a:t>polu</a:t>
            </a:r>
            <a:r>
              <a:rPr lang="en-US" baseline="0" dirty="0" smtClean="0"/>
              <a:t>” means “much”, “kata” </a:t>
            </a:r>
          </a:p>
          <a:p>
            <a:r>
              <a:rPr lang="en-US" baseline="0" dirty="0" smtClean="0"/>
              <a:t>means “in”, “</a:t>
            </a:r>
            <a:r>
              <a:rPr lang="en-US" baseline="0" dirty="0" err="1" smtClean="0"/>
              <a:t>panta</a:t>
            </a:r>
            <a:r>
              <a:rPr lang="en-US" baseline="0" dirty="0" smtClean="0"/>
              <a:t>” means “every”, and “</a:t>
            </a:r>
            <a:r>
              <a:rPr lang="en-US" baseline="0" dirty="0" err="1" smtClean="0"/>
              <a:t>tropon</a:t>
            </a:r>
            <a:r>
              <a:rPr lang="en-US" baseline="0" dirty="0" smtClean="0"/>
              <a:t>” </a:t>
            </a:r>
          </a:p>
          <a:p>
            <a:r>
              <a:rPr lang="en-US" baseline="0" dirty="0" smtClean="0"/>
              <a:t>means “way”.</a:t>
            </a:r>
          </a:p>
          <a:p>
            <a:endParaRPr lang="en-US" baseline="0" dirty="0" smtClean="0"/>
          </a:p>
          <a:p>
            <a:r>
              <a:rPr lang="en-US" baseline="0" dirty="0" smtClean="0"/>
              <a:t>So, “</a:t>
            </a:r>
            <a:r>
              <a:rPr lang="en-US" baseline="0" dirty="0" err="1" smtClean="0"/>
              <a:t>polu</a:t>
            </a:r>
            <a:r>
              <a:rPr lang="en-US" baseline="0" dirty="0" smtClean="0"/>
              <a:t> kata </a:t>
            </a:r>
            <a:r>
              <a:rPr lang="en-US" baseline="0" dirty="0" err="1" smtClean="0"/>
              <a:t>panta</a:t>
            </a:r>
            <a:r>
              <a:rPr lang="en-US" baseline="0" dirty="0" smtClean="0"/>
              <a:t> </a:t>
            </a:r>
            <a:r>
              <a:rPr lang="en-US" baseline="0" dirty="0" err="1" smtClean="0"/>
              <a:t>tropon</a:t>
            </a:r>
            <a:r>
              <a:rPr lang="en-US" baseline="0" dirty="0" smtClean="0"/>
              <a:t>” means “much in </a:t>
            </a:r>
          </a:p>
          <a:p>
            <a:r>
              <a:rPr lang="en-US" baseline="0" dirty="0" smtClean="0"/>
              <a:t>every way”.</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845246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affair had been going on for years. The </a:t>
            </a:r>
          </a:p>
          <a:p>
            <a:r>
              <a:rPr lang="en-US" dirty="0" smtClean="0"/>
              <a:t>attraction and eventual surrender to </a:t>
            </a:r>
          </a:p>
          <a:p>
            <a:r>
              <a:rPr lang="en-US" dirty="0" smtClean="0"/>
              <a:t>unfaithfulness had actually surprised both </a:t>
            </a:r>
          </a:p>
          <a:p>
            <a:r>
              <a:rPr lang="en-US" dirty="0" smtClean="0"/>
              <a:t>people. They thought of themselves as </a:t>
            </a:r>
          </a:p>
          <a:p>
            <a:r>
              <a:rPr lang="en-US" dirty="0" smtClean="0"/>
              <a:t>honorable. </a:t>
            </a:r>
          </a:p>
          <a:p>
            <a:endParaRPr lang="en-US" dirty="0" smtClean="0"/>
          </a:p>
          <a:p>
            <a:r>
              <a:rPr lang="en-US" dirty="0" smtClean="0"/>
              <a:t>The woman was happily married, living in </a:t>
            </a:r>
          </a:p>
          <a:p>
            <a:r>
              <a:rPr lang="en-US" dirty="0" smtClean="0"/>
              <a:t>enviable circumstances with a truly great man. </a:t>
            </a:r>
          </a:p>
          <a:p>
            <a:r>
              <a:rPr lang="en-US" dirty="0" smtClean="0"/>
              <a:t>Her lover was an achiever at the highest level. </a:t>
            </a:r>
          </a:p>
          <a:p>
            <a:r>
              <a:rPr lang="en-US" dirty="0" smtClean="0"/>
              <a:t>He was a most trusted friend and compatriot of </a:t>
            </a:r>
          </a:p>
          <a:p>
            <a:r>
              <a:rPr lang="en-US" dirty="0" smtClean="0"/>
              <a:t>her husband. If they were ever discovered, what </a:t>
            </a:r>
          </a:p>
          <a:p>
            <a:r>
              <a:rPr lang="en-US" dirty="0" smtClean="0"/>
              <a:t>would the husband do? The laws of the land </a:t>
            </a:r>
          </a:p>
          <a:p>
            <a:r>
              <a:rPr lang="en-US" dirty="0" smtClean="0"/>
              <a:t>required capital punishment in the case of </a:t>
            </a:r>
          </a:p>
          <a:p>
            <a:r>
              <a:rPr lang="en-US" dirty="0" smtClean="0"/>
              <a:t>unfaithfulness. And now you know that the </a:t>
            </a:r>
          </a:p>
          <a:p>
            <a:r>
              <a:rPr lang="en-US" dirty="0" smtClean="0"/>
              <a:t>situation I'm describing happened a long time </a:t>
            </a:r>
          </a:p>
          <a:p>
            <a:r>
              <a:rPr lang="en-US" dirty="0" smtClean="0"/>
              <a:t>ago.</a:t>
            </a:r>
          </a:p>
          <a:p>
            <a:endParaRPr lang="en-US" dirty="0" smtClean="0"/>
          </a:p>
          <a:p>
            <a:r>
              <a:rPr lang="en-US" dirty="0" smtClean="0"/>
              <a:t>This is the story of Arthur, Guinevere, and </a:t>
            </a:r>
          </a:p>
          <a:p>
            <a:r>
              <a:rPr lang="en-US" dirty="0" smtClean="0"/>
              <a:t>Lancelot in T. H. White's novel </a:t>
            </a:r>
            <a:r>
              <a:rPr lang="en-US" i="1" dirty="0" smtClean="0"/>
              <a:t>The Once and </a:t>
            </a:r>
          </a:p>
          <a:p>
            <a:r>
              <a:rPr lang="en-US" i="1" dirty="0" smtClean="0"/>
              <a:t>Future King</a:t>
            </a:r>
            <a:r>
              <a:rPr lang="en-US" dirty="0" smtClean="0"/>
              <a:t>, better known as the basis for the </a:t>
            </a:r>
          </a:p>
          <a:p>
            <a:r>
              <a:rPr lang="en-US" dirty="0" smtClean="0"/>
              <a:t>famous movie musical, Camelot. </a:t>
            </a:r>
          </a:p>
          <a:p>
            <a:endParaRPr lang="en-US" dirty="0" smtClean="0"/>
          </a:p>
          <a:p>
            <a:r>
              <a:rPr lang="en-US" dirty="0" smtClean="0"/>
              <a:t>In the book, Arthur's illegitimate son, Mordred, </a:t>
            </a:r>
          </a:p>
          <a:p>
            <a:r>
              <a:rPr lang="en-US" dirty="0" smtClean="0"/>
              <a:t>exposes the affair, forcing Arthur to confront </a:t>
            </a:r>
          </a:p>
          <a:p>
            <a:r>
              <a:rPr lang="en-US" dirty="0" smtClean="0"/>
              <a:t>the incredible dilemma of bringing justice to </a:t>
            </a:r>
          </a:p>
          <a:p>
            <a:r>
              <a:rPr lang="en-US" dirty="0" smtClean="0"/>
              <a:t>bear on those he loves the most. Before the </a:t>
            </a:r>
          </a:p>
          <a:p>
            <a:r>
              <a:rPr lang="en-US" dirty="0" smtClean="0"/>
              <a:t>affair was exposed, Arthur had explained the </a:t>
            </a:r>
          </a:p>
          <a:p>
            <a:r>
              <a:rPr lang="en-US" dirty="0" smtClean="0"/>
              <a:t>need for justice to Guinevere and Lancelot.</a:t>
            </a:r>
          </a:p>
          <a:p>
            <a:endParaRPr lang="en-US" dirty="0" smtClean="0"/>
          </a:p>
          <a:p>
            <a:r>
              <a:rPr lang="en-US" dirty="0" smtClean="0"/>
              <a:t>"You will find," Arthur said, "that when kings </a:t>
            </a:r>
          </a:p>
          <a:p>
            <a:r>
              <a:rPr lang="en-US" dirty="0" smtClean="0"/>
              <a:t>are bullies who believe in force, the people are </a:t>
            </a:r>
          </a:p>
          <a:p>
            <a:r>
              <a:rPr lang="en-US" dirty="0" smtClean="0"/>
              <a:t>bullies too. If I don't stand for law, I won't </a:t>
            </a:r>
          </a:p>
          <a:p>
            <a:r>
              <a:rPr lang="en-US" dirty="0" smtClean="0"/>
              <a:t>have law among my people. You see, Lance, </a:t>
            </a:r>
          </a:p>
          <a:p>
            <a:r>
              <a:rPr lang="en-US" dirty="0" smtClean="0"/>
              <a:t>I have to be absolutely just. Far from being </a:t>
            </a:r>
          </a:p>
          <a:p>
            <a:r>
              <a:rPr lang="en-US" dirty="0" smtClean="0"/>
              <a:t>willing to execute his enemies, a real king </a:t>
            </a:r>
          </a:p>
          <a:p>
            <a:r>
              <a:rPr lang="en-US" dirty="0" smtClean="0"/>
              <a:t>must be willing to execute his friends.“</a:t>
            </a:r>
          </a:p>
          <a:p>
            <a:endParaRPr lang="en-US" dirty="0" smtClean="0"/>
          </a:p>
          <a:p>
            <a:r>
              <a:rPr lang="en-US" dirty="0" smtClean="0"/>
              <a:t>That dilemma of the king's justice pitted against </a:t>
            </a:r>
          </a:p>
          <a:p>
            <a:r>
              <a:rPr lang="en-US" dirty="0" smtClean="0"/>
              <a:t>the king's love is captured in the musical </a:t>
            </a:r>
          </a:p>
          <a:p>
            <a:r>
              <a:rPr lang="en-US" dirty="0" smtClean="0"/>
              <a:t>Camelot when Mordred sings, "Arthur, what a </a:t>
            </a:r>
          </a:p>
          <a:p>
            <a:r>
              <a:rPr lang="en-US" dirty="0" smtClean="0"/>
              <a:t>magnificent dilemma. Let her die and your life </a:t>
            </a:r>
          </a:p>
          <a:p>
            <a:r>
              <a:rPr lang="en-US" dirty="0" smtClean="0"/>
              <a:t>is over; let her live and your life's a fraud. Which </a:t>
            </a:r>
          </a:p>
          <a:p>
            <a:r>
              <a:rPr lang="en-US" dirty="0" smtClean="0"/>
              <a:t>will it be, Arthur? Do you kill the queen or kill </a:t>
            </a:r>
          </a:p>
          <a:p>
            <a:r>
              <a:rPr lang="en-US" dirty="0" smtClean="0"/>
              <a:t>the law?“</a:t>
            </a:r>
          </a:p>
          <a:p>
            <a:endParaRPr lang="en-US" dirty="0" smtClean="0"/>
          </a:p>
          <a:p>
            <a:r>
              <a:rPr lang="en-US" dirty="0" smtClean="0"/>
              <a:t>We could actually say this is God's dilemma also, </a:t>
            </a:r>
          </a:p>
          <a:p>
            <a:r>
              <a:rPr lang="en-US" dirty="0" smtClean="0"/>
              <a:t>because God created us. God loves us. God </a:t>
            </a:r>
          </a:p>
          <a:p>
            <a:r>
              <a:rPr lang="en-US" dirty="0" smtClean="0"/>
              <a:t>cherishes us. God formed us in the dust of the </a:t>
            </a:r>
          </a:p>
          <a:p>
            <a:r>
              <a:rPr lang="en-US" dirty="0" smtClean="0"/>
              <a:t>earth in his own image, and then he breathed </a:t>
            </a:r>
          </a:p>
          <a:p>
            <a:r>
              <a:rPr lang="en-US" dirty="0" smtClean="0"/>
              <a:t>into us the breath of life. You can't get any </a:t>
            </a:r>
          </a:p>
          <a:p>
            <a:r>
              <a:rPr lang="en-US" dirty="0" smtClean="0"/>
              <a:t>more intimate, any more personal, any more </a:t>
            </a:r>
          </a:p>
          <a:p>
            <a:r>
              <a:rPr lang="en-US" dirty="0" smtClean="0"/>
              <a:t>caring than that. </a:t>
            </a:r>
          </a:p>
          <a:p>
            <a:endParaRPr lang="en-US" dirty="0" smtClean="0"/>
          </a:p>
          <a:p>
            <a:r>
              <a:rPr lang="en-US" dirty="0" smtClean="0"/>
              <a:t>And yet, we have gone our own way. We </a:t>
            </a:r>
          </a:p>
          <a:p>
            <a:r>
              <a:rPr lang="en-US" dirty="0" smtClean="0"/>
              <a:t>deliberately defy his commands and also </a:t>
            </a:r>
          </a:p>
          <a:p>
            <a:r>
              <a:rPr lang="en-US" dirty="0" smtClean="0"/>
              <a:t>refuse his overtures of love and reconciliation.</a:t>
            </a:r>
          </a:p>
          <a:p>
            <a:endParaRPr lang="en-US" dirty="0" smtClean="0"/>
          </a:p>
          <a:p>
            <a:r>
              <a:rPr lang="en-US" dirty="0" smtClean="0"/>
              <a:t>[Preaching Today]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3751121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protos</a:t>
            </a:r>
            <a:r>
              <a:rPr lang="en-US" dirty="0" smtClean="0"/>
              <a:t>” means first.</a:t>
            </a:r>
            <a:r>
              <a:rPr lang="en-US" baseline="0" dirty="0" smtClean="0"/>
              <a:t> Here in Romans </a:t>
            </a:r>
          </a:p>
          <a:p>
            <a:r>
              <a:rPr lang="en-US" baseline="0" dirty="0" smtClean="0"/>
              <a:t>3:2, we have the neuter adverb “proton” which </a:t>
            </a:r>
          </a:p>
          <a:p>
            <a:r>
              <a:rPr lang="en-US" baseline="0" dirty="0" smtClean="0"/>
              <a:t>comes from “</a:t>
            </a:r>
            <a:r>
              <a:rPr lang="en-US" baseline="0" dirty="0" err="1" smtClean="0"/>
              <a:t>protos</a:t>
            </a:r>
            <a:r>
              <a:rPr lang="en-US" baseline="0" dirty="0" smtClean="0"/>
              <a:t>”.</a:t>
            </a:r>
          </a:p>
          <a:p>
            <a:endParaRPr lang="en-US" baseline="0" dirty="0" smtClean="0"/>
          </a:p>
          <a:p>
            <a:r>
              <a:rPr lang="en-US" baseline="0" dirty="0" smtClean="0"/>
              <a:t>“proton” means first in a sequence of </a:t>
            </a:r>
          </a:p>
          <a:p>
            <a:r>
              <a:rPr lang="en-US" baseline="0" dirty="0" smtClean="0"/>
              <a:t>enumerations.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845246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5111768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Don’t miss that which is of first importance.</a:t>
            </a:r>
          </a:p>
          <a:p>
            <a:endParaRPr lang="en-US" dirty="0" smtClean="0"/>
          </a:p>
          <a:p>
            <a:pPr rtl="0"/>
            <a:r>
              <a:rPr lang="en-US" b="1" dirty="0" err="1" smtClean="0"/>
              <a:t>ILLUS</a:t>
            </a:r>
            <a:r>
              <a:rPr lang="en-US" b="1" dirty="0" smtClean="0"/>
              <a:t>:</a:t>
            </a:r>
            <a:r>
              <a:rPr lang="en-US" dirty="0" smtClean="0"/>
              <a:t> </a:t>
            </a:r>
            <a:r>
              <a:rPr lang="en-US" sz="1200" dirty="0" smtClean="0"/>
              <a:t>A United Press release in a </a:t>
            </a:r>
            <a:r>
              <a:rPr lang="en-US" sz="1200" dirty="0" err="1" smtClean="0"/>
              <a:t>midwestern</a:t>
            </a:r>
            <a:r>
              <a:rPr lang="en-US" sz="1200" dirty="0" smtClean="0"/>
              <a:t> </a:t>
            </a:r>
          </a:p>
          <a:p>
            <a:pPr rtl="0"/>
            <a:r>
              <a:rPr lang="en-US" sz="1200" dirty="0" smtClean="0"/>
              <a:t>city told of a hospital where officials discovered </a:t>
            </a:r>
          </a:p>
          <a:p>
            <a:pPr rtl="0"/>
            <a:r>
              <a:rPr lang="en-US" sz="1200" dirty="0" smtClean="0"/>
              <a:t>that the fire-fighting equipment had never been </a:t>
            </a:r>
          </a:p>
          <a:p>
            <a:pPr rtl="0"/>
            <a:r>
              <a:rPr lang="en-US" sz="1200" dirty="0" smtClean="0"/>
              <a:t>connected. </a:t>
            </a:r>
          </a:p>
          <a:p>
            <a:pPr rtl="0"/>
            <a:endParaRPr lang="en-US" sz="1200" dirty="0" smtClean="0"/>
          </a:p>
          <a:p>
            <a:pPr rtl="0"/>
            <a:r>
              <a:rPr lang="en-US" sz="1200" dirty="0" smtClean="0"/>
              <a:t>For 35 years it had been relied upon for the </a:t>
            </a:r>
          </a:p>
          <a:p>
            <a:pPr rtl="0"/>
            <a:r>
              <a:rPr lang="en-US" sz="1200" dirty="0" smtClean="0"/>
              <a:t>safety of the patients in case of emergency. </a:t>
            </a:r>
          </a:p>
          <a:p>
            <a:pPr rtl="0"/>
            <a:r>
              <a:rPr lang="en-US" sz="1200" dirty="0" smtClean="0"/>
              <a:t>But it had never been attached to the city’s </a:t>
            </a:r>
          </a:p>
          <a:p>
            <a:pPr rtl="0"/>
            <a:r>
              <a:rPr lang="en-US" sz="1200" dirty="0" smtClean="0"/>
              <a:t>water main. </a:t>
            </a:r>
          </a:p>
          <a:p>
            <a:pPr rtl="0"/>
            <a:endParaRPr lang="en-US" sz="1200" dirty="0" smtClean="0"/>
          </a:p>
          <a:p>
            <a:pPr rtl="0"/>
            <a:r>
              <a:rPr lang="en-US" sz="1200" dirty="0" smtClean="0"/>
              <a:t>The pipe that led from the building extended </a:t>
            </a:r>
          </a:p>
          <a:p>
            <a:pPr rtl="0"/>
            <a:r>
              <a:rPr lang="en-US" sz="1200" dirty="0" smtClean="0"/>
              <a:t>4 feet underground—and there it stopped!</a:t>
            </a:r>
          </a:p>
          <a:p>
            <a:pPr rtl="0"/>
            <a:endParaRPr lang="en-US" sz="1200" dirty="0" smtClean="0"/>
          </a:p>
          <a:p>
            <a:pPr rtl="0"/>
            <a:r>
              <a:rPr lang="en-US" sz="1200" dirty="0" smtClean="0"/>
              <a:t>The medical staff and the patients had felt </a:t>
            </a:r>
          </a:p>
          <a:p>
            <a:pPr rtl="0"/>
            <a:r>
              <a:rPr lang="en-US" sz="1200" dirty="0" smtClean="0"/>
              <a:t>complete confidence in the system. They </a:t>
            </a:r>
          </a:p>
          <a:p>
            <a:pPr rtl="0"/>
            <a:r>
              <a:rPr lang="en-US" sz="1200" dirty="0" smtClean="0"/>
              <a:t>thought that if a blaze broke out, they could </a:t>
            </a:r>
          </a:p>
          <a:p>
            <a:pPr rtl="0"/>
            <a:r>
              <a:rPr lang="en-US" sz="1200" dirty="0" smtClean="0"/>
              <a:t>depend on a nearby hose to extinguish it. </a:t>
            </a:r>
          </a:p>
          <a:p>
            <a:pPr rtl="0"/>
            <a:endParaRPr lang="en-US" sz="1200" dirty="0" smtClean="0"/>
          </a:p>
          <a:p>
            <a:pPr rtl="0"/>
            <a:r>
              <a:rPr lang="en-US" sz="1200" dirty="0" smtClean="0"/>
              <a:t>But theirs was a false security. Although the </a:t>
            </a:r>
          </a:p>
          <a:p>
            <a:pPr rtl="0"/>
            <a:r>
              <a:rPr lang="en-US" sz="1200" dirty="0" smtClean="0"/>
              <a:t>costly equipment with its polished valves and </a:t>
            </a:r>
          </a:p>
          <a:p>
            <a:pPr rtl="0"/>
            <a:r>
              <a:rPr lang="en-US" sz="1200" dirty="0" smtClean="0"/>
              <a:t>well-placed outlets was adequate for the </a:t>
            </a:r>
          </a:p>
          <a:p>
            <a:pPr rtl="0"/>
            <a:r>
              <a:rPr lang="en-US" sz="1200" dirty="0" smtClean="0"/>
              <a:t>building, it lacked the most important thing—</a:t>
            </a:r>
          </a:p>
          <a:p>
            <a:pPr rtl="0"/>
            <a:r>
              <a:rPr lang="en-US" sz="1200" dirty="0" smtClean="0"/>
              <a:t>WATER!</a:t>
            </a:r>
          </a:p>
          <a:p>
            <a:endParaRPr lang="en-US" dirty="0" smtClean="0"/>
          </a:p>
          <a:p>
            <a:r>
              <a:rPr lang="en-US" dirty="0" smtClean="0"/>
              <a:t>[7700, #1693].</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1321549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used in the active voice, “</a:t>
            </a:r>
            <a:r>
              <a:rPr lang="en-US" dirty="0" err="1" smtClean="0"/>
              <a:t>pisteuo</a:t>
            </a:r>
            <a:r>
              <a:rPr lang="en-US" dirty="0" smtClean="0"/>
              <a:t>” means </a:t>
            </a:r>
          </a:p>
          <a:p>
            <a:r>
              <a:rPr lang="en-US" dirty="0" smtClean="0"/>
              <a:t>“to trust”, “to have faith in”, or “to believe”.</a:t>
            </a:r>
          </a:p>
          <a:p>
            <a:endParaRPr lang="en-US" dirty="0" smtClean="0"/>
          </a:p>
          <a:p>
            <a:r>
              <a:rPr lang="en-US" dirty="0" smtClean="0"/>
              <a:t>When used in the passive voice , as it is here in </a:t>
            </a:r>
          </a:p>
          <a:p>
            <a:r>
              <a:rPr lang="en-US" dirty="0" smtClean="0"/>
              <a:t>Romans 3:2, “</a:t>
            </a:r>
            <a:r>
              <a:rPr lang="en-US" dirty="0" err="1" smtClean="0"/>
              <a:t>pisteuo</a:t>
            </a:r>
            <a:r>
              <a:rPr lang="en-US" dirty="0" smtClean="0"/>
              <a:t>” means “to</a:t>
            </a:r>
            <a:r>
              <a:rPr lang="en-US" baseline="0" dirty="0" smtClean="0"/>
              <a:t> entrust </a:t>
            </a:r>
          </a:p>
          <a:p>
            <a:r>
              <a:rPr lang="en-US" baseline="0" dirty="0" smtClean="0"/>
              <a:t>someone with something”.</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191967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043625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A distinguished public man of Indiana </a:t>
            </a:r>
          </a:p>
          <a:p>
            <a:pPr rtl="0"/>
            <a:r>
              <a:rPr lang="en-US" sz="1200" dirty="0" smtClean="0"/>
              <a:t>told how in his youth, he was entrusted with </a:t>
            </a:r>
          </a:p>
          <a:p>
            <a:pPr rtl="0"/>
            <a:r>
              <a:rPr lang="en-US" sz="1200" dirty="0" smtClean="0"/>
              <a:t>$22,000 to take to Cincinnati, by horseback. </a:t>
            </a:r>
          </a:p>
          <a:p>
            <a:pPr rtl="0"/>
            <a:endParaRPr lang="en-US" sz="1200" dirty="0" smtClean="0"/>
          </a:p>
          <a:p>
            <a:pPr rtl="0"/>
            <a:r>
              <a:rPr lang="en-US" sz="1200" dirty="0" smtClean="0"/>
              <a:t>He rode for days, and then one day, “there was </a:t>
            </a:r>
          </a:p>
          <a:p>
            <a:pPr rtl="0"/>
            <a:r>
              <a:rPr lang="en-US" sz="1200" dirty="0" smtClean="0"/>
              <a:t>a moment, a supreme and critical one, when </a:t>
            </a:r>
          </a:p>
          <a:p>
            <a:pPr rtl="0"/>
            <a:r>
              <a:rPr lang="en-US" sz="1200" dirty="0" smtClean="0"/>
              <a:t>the voice of the tempter penetrated my ear. It </a:t>
            </a:r>
          </a:p>
          <a:p>
            <a:pPr rtl="0"/>
            <a:r>
              <a:rPr lang="en-US" sz="1200" dirty="0" smtClean="0"/>
              <a:t>was when I reached the crown of those imperial </a:t>
            </a:r>
          </a:p>
          <a:p>
            <a:pPr rtl="0"/>
            <a:r>
              <a:rPr lang="en-US" sz="1200" dirty="0" smtClean="0"/>
              <a:t>hills that overlook the Ohio River when </a:t>
            </a:r>
          </a:p>
          <a:p>
            <a:pPr rtl="0"/>
            <a:r>
              <a:rPr lang="en-US" sz="1200" dirty="0" smtClean="0"/>
              <a:t>approaching Lawrenceburg from the interior. </a:t>
            </a:r>
          </a:p>
          <a:p>
            <a:pPr rtl="0"/>
            <a:endParaRPr lang="en-US" sz="1200" dirty="0" smtClean="0"/>
          </a:p>
          <a:p>
            <a:pPr rtl="0"/>
            <a:r>
              <a:rPr lang="en-US" sz="1200" dirty="0" smtClean="0"/>
              <a:t>What a </a:t>
            </a:r>
            <a:r>
              <a:rPr lang="en-US" sz="1200" strike="dblStrike" baseline="0" dirty="0" smtClean="0"/>
              <a:t>gay</a:t>
            </a:r>
            <a:r>
              <a:rPr lang="en-US" sz="1200" dirty="0" smtClean="0"/>
              <a:t> spectacle it presented, flashing in </a:t>
            </a:r>
          </a:p>
          <a:p>
            <a:pPr rtl="0"/>
            <a:r>
              <a:rPr lang="en-US" sz="1200" dirty="0" smtClean="0"/>
              <a:t>the bright sunlight, covered with flatboats, and </a:t>
            </a:r>
          </a:p>
          <a:p>
            <a:pPr rtl="0"/>
            <a:r>
              <a:rPr lang="en-US" sz="1200" strike="dblStrike" baseline="0" dirty="0" smtClean="0"/>
              <a:t>gay-</a:t>
            </a:r>
            <a:r>
              <a:rPr lang="en-US" sz="1200" dirty="0" smtClean="0"/>
              <a:t>painted steamers. I had but to sell my horse </a:t>
            </a:r>
          </a:p>
          <a:p>
            <a:pPr rtl="0"/>
            <a:r>
              <a:rPr lang="en-US" sz="1200" dirty="0" smtClean="0"/>
              <a:t>and go aboard one of these with my treasure, </a:t>
            </a:r>
          </a:p>
          <a:p>
            <a:pPr rtl="0"/>
            <a:r>
              <a:rPr lang="en-US" sz="1200" dirty="0" smtClean="0"/>
              <a:t>and I was absolutely beyond the reach of </a:t>
            </a:r>
          </a:p>
          <a:p>
            <a:pPr rtl="0"/>
            <a:r>
              <a:rPr lang="en-US" sz="1200" dirty="0" smtClean="0"/>
              <a:t>pursuit. </a:t>
            </a:r>
          </a:p>
          <a:p>
            <a:pPr rtl="0"/>
            <a:endParaRPr lang="en-US" sz="1200" dirty="0" smtClean="0"/>
          </a:p>
          <a:p>
            <a:pPr rtl="0"/>
            <a:r>
              <a:rPr lang="en-US" sz="1200" dirty="0" smtClean="0"/>
              <a:t>The world was before me, and I was in </a:t>
            </a:r>
          </a:p>
          <a:p>
            <a:pPr rtl="0"/>
            <a:r>
              <a:rPr lang="en-US" sz="1200" dirty="0" smtClean="0"/>
              <a:t>possession of a fortune for those early days.</a:t>
            </a:r>
          </a:p>
          <a:p>
            <a:pPr rtl="0"/>
            <a:endParaRPr lang="en-US" sz="1200" dirty="0" smtClean="0"/>
          </a:p>
          <a:p>
            <a:pPr rtl="0"/>
            <a:r>
              <a:rPr lang="en-US" sz="1200" dirty="0" smtClean="0"/>
              <a:t>“I recall the fact that this thought was a tenant </a:t>
            </a:r>
          </a:p>
          <a:p>
            <a:pPr rtl="0"/>
            <a:r>
              <a:rPr lang="en-US" sz="1200" dirty="0" smtClean="0"/>
              <a:t>in my mind for a moment, and for a moment </a:t>
            </a:r>
          </a:p>
          <a:p>
            <a:pPr rtl="0"/>
            <a:r>
              <a:rPr lang="en-US" sz="1200" dirty="0" smtClean="0"/>
              <a:t>only. Bless God, it found no hospitable </a:t>
            </a:r>
          </a:p>
          <a:p>
            <a:pPr rtl="0"/>
            <a:r>
              <a:rPr lang="en-US" sz="1200" dirty="0" err="1" smtClean="0"/>
              <a:t>lodgement</a:t>
            </a:r>
            <a:r>
              <a:rPr lang="en-US" sz="1200" dirty="0" smtClean="0"/>
              <a:t> any longer. </a:t>
            </a:r>
          </a:p>
          <a:p>
            <a:pPr rtl="0"/>
            <a:endParaRPr lang="en-US" sz="1200" dirty="0" smtClean="0"/>
          </a:p>
          <a:p>
            <a:pPr rtl="0"/>
            <a:r>
              <a:rPr lang="en-US" sz="1200" dirty="0" smtClean="0"/>
              <a:t>And what think you, were associate thoughts </a:t>
            </a:r>
          </a:p>
          <a:p>
            <a:pPr rtl="0"/>
            <a:r>
              <a:rPr lang="en-US" sz="1200" dirty="0" smtClean="0"/>
              <a:t>that came to my rescue? Away over rivers and </a:t>
            </a:r>
          </a:p>
          <a:p>
            <a:pPr rtl="0"/>
            <a:r>
              <a:rPr lang="en-US" sz="1200" dirty="0" smtClean="0"/>
              <a:t>mountains, a thousand miles distant, in a </a:t>
            </a:r>
          </a:p>
          <a:p>
            <a:pPr rtl="0"/>
            <a:r>
              <a:rPr lang="en-US" sz="1200" dirty="0" smtClean="0"/>
              <a:t>humble farmhouse, on a bench, an aged </a:t>
            </a:r>
          </a:p>
          <a:p>
            <a:pPr rtl="0"/>
            <a:r>
              <a:rPr lang="en-US" sz="1200" dirty="0" smtClean="0"/>
              <a:t>mother reading to her boy from the oracles </a:t>
            </a:r>
          </a:p>
          <a:p>
            <a:pPr rtl="0"/>
            <a:r>
              <a:rPr lang="en-US" sz="1200" dirty="0" smtClean="0"/>
              <a:t>of God.” </a:t>
            </a:r>
          </a:p>
          <a:p>
            <a:pPr rtl="0"/>
            <a:endParaRPr lang="en-US" sz="1200" dirty="0" smtClean="0"/>
          </a:p>
          <a:p>
            <a:pPr rtl="0"/>
            <a:r>
              <a:rPr lang="en-US" sz="1200" dirty="0" smtClean="0"/>
              <a:t>At this point his voice choked, his emotions </a:t>
            </a:r>
          </a:p>
          <a:p>
            <a:pPr rtl="0"/>
            <a:r>
              <a:rPr lang="en-US" sz="1200" dirty="0" smtClean="0"/>
              <a:t>overcame him, and he said to his daughter, “We </a:t>
            </a:r>
          </a:p>
          <a:p>
            <a:pPr rtl="0"/>
            <a:r>
              <a:rPr lang="en-US" sz="1200" dirty="0" smtClean="0"/>
              <a:t>will finish this at another time,” laid his back on </a:t>
            </a:r>
          </a:p>
          <a:p>
            <a:pPr rtl="0"/>
            <a:r>
              <a:rPr lang="en-US" sz="1200" dirty="0" smtClean="0"/>
              <a:t>his chair, and died.</a:t>
            </a:r>
          </a:p>
          <a:p>
            <a:endParaRPr lang="en-US" dirty="0" smtClean="0"/>
          </a:p>
          <a:p>
            <a:r>
              <a:rPr lang="en-US" dirty="0" smtClean="0"/>
              <a:t>[7700, #3636].</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2469035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“logion” means “a saying”.</a:t>
            </a:r>
          </a:p>
          <a:p>
            <a:endParaRPr lang="en-US" dirty="0" smtClean="0"/>
          </a:p>
          <a:p>
            <a:r>
              <a:rPr lang="en-US" dirty="0" smtClean="0"/>
              <a:t>In the Bible, it is only used in the plural, as in a </a:t>
            </a:r>
          </a:p>
          <a:p>
            <a:r>
              <a:rPr lang="en-US" dirty="0" smtClean="0"/>
              <a:t>collection of “sayings”.</a:t>
            </a:r>
          </a:p>
          <a:p>
            <a:endParaRPr lang="en-US" dirty="0" smtClean="0"/>
          </a:p>
          <a:p>
            <a:r>
              <a:rPr lang="en-US" dirty="0" smtClean="0"/>
              <a:t>And, in the Bible, it is only used to refer to the </a:t>
            </a:r>
          </a:p>
          <a:p>
            <a:r>
              <a:rPr lang="en-US" dirty="0" smtClean="0"/>
              <a:t>words of God.</a:t>
            </a:r>
          </a:p>
          <a:p>
            <a:endParaRPr lang="en-US" dirty="0" smtClean="0"/>
          </a:p>
          <a:p>
            <a:r>
              <a:rPr lang="en-US" dirty="0" smtClean="0"/>
              <a:t>As such, it refers specifically to short divine </a:t>
            </a:r>
          </a:p>
          <a:p>
            <a:r>
              <a:rPr lang="en-US" dirty="0" smtClean="0"/>
              <a:t>sayings, or “oracles”.</a:t>
            </a:r>
          </a:p>
          <a:p>
            <a:endParaRPr lang="en-US" dirty="0" smtClean="0"/>
          </a:p>
          <a:p>
            <a:r>
              <a:rPr lang="en-US" dirty="0" smtClean="0"/>
              <a:t>In the King James Version, Romans 3:2 reads, </a:t>
            </a:r>
          </a:p>
          <a:p>
            <a:r>
              <a:rPr lang="en-US" dirty="0" smtClean="0"/>
              <a:t>“</a:t>
            </a:r>
            <a:r>
              <a:rPr lang="en-US" sz="1200" dirty="0" smtClean="0"/>
              <a:t>Much every way: chiefly, because that unto </a:t>
            </a:r>
          </a:p>
          <a:p>
            <a:r>
              <a:rPr lang="en-US" sz="1200" dirty="0" smtClean="0"/>
              <a:t>them were committed the oracles of God.”</a:t>
            </a:r>
          </a:p>
          <a:p>
            <a:endParaRPr lang="en-US" sz="1200" dirty="0" smtClean="0"/>
          </a:p>
          <a:p>
            <a:r>
              <a:rPr lang="en-US" sz="1200" dirty="0" smtClean="0"/>
              <a:t>And, in the New American Standard Bible, it </a:t>
            </a:r>
          </a:p>
          <a:p>
            <a:r>
              <a:rPr lang="en-US" sz="1200" dirty="0" smtClean="0"/>
              <a:t>reads “Great in every respect. First of all, that </a:t>
            </a:r>
          </a:p>
          <a:p>
            <a:r>
              <a:rPr lang="en-US" sz="1200" dirty="0" smtClean="0"/>
              <a:t>they were entrusted with the oracles of God.”</a:t>
            </a:r>
          </a:p>
          <a:p>
            <a:endParaRPr lang="en-US" sz="1200" dirty="0" smtClean="0"/>
          </a:p>
          <a:p>
            <a:r>
              <a:rPr lang="en-US" sz="1200" dirty="0" smtClean="0"/>
              <a:t>“Logion is used in three other verses in the New </a:t>
            </a:r>
          </a:p>
          <a:p>
            <a:r>
              <a:rPr lang="en-US" sz="1200" dirty="0" smtClean="0"/>
              <a:t>Testament:</a:t>
            </a:r>
          </a:p>
          <a:p>
            <a:endParaRPr lang="en-US" sz="1200" dirty="0" smtClean="0"/>
          </a:p>
          <a:p>
            <a:r>
              <a:rPr lang="en-US" sz="1200"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845246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King James Version, this verse reads, “</a:t>
            </a:r>
            <a:r>
              <a:rPr lang="en-US" sz="1200" i="0" dirty="0" smtClean="0"/>
              <a:t>This </a:t>
            </a:r>
          </a:p>
          <a:p>
            <a:r>
              <a:rPr lang="en-US" sz="1200" i="0" dirty="0" smtClean="0"/>
              <a:t>is he, that was in the church in the wilderness </a:t>
            </a:r>
          </a:p>
          <a:p>
            <a:r>
              <a:rPr lang="en-US" sz="1200" i="0" dirty="0" smtClean="0"/>
              <a:t>with the angel which </a:t>
            </a:r>
            <a:r>
              <a:rPr lang="en-US" sz="1200" i="0" dirty="0" err="1" smtClean="0"/>
              <a:t>spake</a:t>
            </a:r>
            <a:r>
              <a:rPr lang="en-US" sz="1200" i="0" dirty="0" smtClean="0"/>
              <a:t> to him in the mount </a:t>
            </a:r>
          </a:p>
          <a:p>
            <a:r>
              <a:rPr lang="en-US" sz="1200" i="0" dirty="0" err="1" smtClean="0"/>
              <a:t>Sina</a:t>
            </a:r>
            <a:r>
              <a:rPr lang="en-US" sz="1200" i="0" dirty="0" smtClean="0"/>
              <a:t>, and with our fathers: who received the </a:t>
            </a:r>
          </a:p>
          <a:p>
            <a:r>
              <a:rPr lang="en-US" sz="1200" i="0" dirty="0" smtClean="0"/>
              <a:t>lively oracles to give unto us”.</a:t>
            </a:r>
          </a:p>
          <a:p>
            <a:endParaRPr lang="en-US" sz="1200" i="0" dirty="0" smtClean="0"/>
          </a:p>
          <a:p>
            <a:r>
              <a:rPr lang="en-US" sz="1200" i="0" dirty="0" smtClean="0"/>
              <a:t>And, in the English Standard Version, it reads,</a:t>
            </a:r>
            <a:r>
              <a:rPr lang="en-US" sz="1200" i="0" baseline="0" dirty="0" smtClean="0"/>
              <a:t> </a:t>
            </a:r>
          </a:p>
          <a:p>
            <a:r>
              <a:rPr lang="en-US" sz="1200" b="0" i="0" baseline="0" dirty="0" smtClean="0"/>
              <a:t>“</a:t>
            </a:r>
            <a:r>
              <a:rPr lang="en-US" sz="1200" b="0" kern="1200" baseline="0" dirty="0" smtClean="0">
                <a:solidFill>
                  <a:schemeClr val="tx1"/>
                </a:solidFill>
                <a:latin typeface="+mn-lt"/>
                <a:ea typeface="+mn-ea"/>
                <a:cs typeface="+mn-cs"/>
              </a:rPr>
              <a:t>This is the one who was in the congregation in </a:t>
            </a:r>
          </a:p>
          <a:p>
            <a:r>
              <a:rPr lang="en-US" sz="1200" b="0" kern="1200" baseline="0" dirty="0" smtClean="0">
                <a:solidFill>
                  <a:schemeClr val="tx1"/>
                </a:solidFill>
                <a:latin typeface="+mn-lt"/>
                <a:ea typeface="+mn-ea"/>
                <a:cs typeface="+mn-cs"/>
              </a:rPr>
              <a:t>the wilderness with the angel who spoke to him </a:t>
            </a:r>
          </a:p>
          <a:p>
            <a:r>
              <a:rPr lang="en-US" sz="1200" b="0" kern="1200" baseline="0" dirty="0" smtClean="0">
                <a:solidFill>
                  <a:schemeClr val="tx1"/>
                </a:solidFill>
                <a:latin typeface="+mn-lt"/>
                <a:ea typeface="+mn-ea"/>
                <a:cs typeface="+mn-cs"/>
              </a:rPr>
              <a:t>at Mount Sinai, and with our fathers. He </a:t>
            </a:r>
          </a:p>
          <a:p>
            <a:r>
              <a:rPr lang="en-US" sz="1200" b="0" kern="1200" baseline="0" dirty="0" smtClean="0">
                <a:solidFill>
                  <a:schemeClr val="tx1"/>
                </a:solidFill>
                <a:latin typeface="+mn-lt"/>
                <a:ea typeface="+mn-ea"/>
                <a:cs typeface="+mn-cs"/>
              </a:rPr>
              <a:t>received living oracles to give to us.”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0529188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King James Version, this verse reads, “</a:t>
            </a:r>
            <a:r>
              <a:rPr lang="en-US" sz="1200" i="0" dirty="0" smtClean="0"/>
              <a:t>For </a:t>
            </a:r>
          </a:p>
          <a:p>
            <a:r>
              <a:rPr lang="en-US" sz="1200" i="0" dirty="0" smtClean="0"/>
              <a:t>when for the time ye ought to be teachers, ye </a:t>
            </a:r>
          </a:p>
          <a:p>
            <a:r>
              <a:rPr lang="en-US" sz="1200" i="0" dirty="0" smtClean="0"/>
              <a:t>have need that one teach you again which be the </a:t>
            </a:r>
          </a:p>
          <a:p>
            <a:r>
              <a:rPr lang="en-US" sz="1200" i="0" dirty="0" smtClean="0"/>
              <a:t>first principles of the oracles of God; and are </a:t>
            </a:r>
          </a:p>
          <a:p>
            <a:r>
              <a:rPr lang="en-US" sz="1200" i="0" dirty="0" smtClean="0"/>
              <a:t>become such as </a:t>
            </a:r>
            <a:r>
              <a:rPr lang="en-US" sz="1200" i="0" kern="1200" dirty="0" smtClean="0">
                <a:solidFill>
                  <a:schemeClr val="tx1"/>
                </a:solidFill>
                <a:latin typeface="+mn-lt"/>
                <a:ea typeface="+mn-ea"/>
                <a:cs typeface="+mn-cs"/>
              </a:rPr>
              <a:t>have need of milk, and not of </a:t>
            </a:r>
          </a:p>
          <a:p>
            <a:r>
              <a:rPr lang="en-US" sz="1200" i="0" kern="1200" dirty="0" smtClean="0">
                <a:solidFill>
                  <a:schemeClr val="tx1"/>
                </a:solidFill>
                <a:latin typeface="+mn-lt"/>
                <a:ea typeface="+mn-ea"/>
                <a:cs typeface="+mn-cs"/>
              </a:rPr>
              <a:t>strong meat.”</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And, in the English Standard Version, it reads,</a:t>
            </a:r>
          </a:p>
          <a:p>
            <a:r>
              <a:rPr lang="en-US" sz="1200" b="0" i="0" kern="1200" baseline="0" dirty="0" smtClean="0">
                <a:solidFill>
                  <a:schemeClr val="tx1"/>
                </a:solidFill>
                <a:latin typeface="+mn-lt"/>
                <a:ea typeface="+mn-ea"/>
                <a:cs typeface="+mn-cs"/>
              </a:rPr>
              <a:t>“</a:t>
            </a:r>
            <a:r>
              <a:rPr lang="en-US" sz="1200" b="0" kern="1200" baseline="0" dirty="0" smtClean="0">
                <a:solidFill>
                  <a:schemeClr val="tx1"/>
                </a:solidFill>
                <a:latin typeface="+mn-lt"/>
                <a:ea typeface="+mn-ea"/>
                <a:cs typeface="+mn-cs"/>
              </a:rPr>
              <a:t>For though by this time you ought to be </a:t>
            </a:r>
          </a:p>
          <a:p>
            <a:r>
              <a:rPr lang="en-US" sz="1200" b="0" kern="1200" baseline="0" dirty="0" smtClean="0">
                <a:solidFill>
                  <a:schemeClr val="tx1"/>
                </a:solidFill>
                <a:latin typeface="+mn-lt"/>
                <a:ea typeface="+mn-ea"/>
                <a:cs typeface="+mn-cs"/>
              </a:rPr>
              <a:t>teachers, you need someone to teach you again </a:t>
            </a:r>
          </a:p>
          <a:p>
            <a:r>
              <a:rPr lang="en-US" sz="1200" b="0" kern="1200" baseline="0" dirty="0" smtClean="0">
                <a:solidFill>
                  <a:schemeClr val="tx1"/>
                </a:solidFill>
                <a:latin typeface="+mn-lt"/>
                <a:ea typeface="+mn-ea"/>
                <a:cs typeface="+mn-cs"/>
              </a:rPr>
              <a:t>the basic principles of the oracles of God. You </a:t>
            </a:r>
          </a:p>
          <a:p>
            <a:r>
              <a:rPr lang="en-US" sz="1200" b="0" kern="1200" baseline="0" dirty="0" smtClean="0">
                <a:solidFill>
                  <a:schemeClr val="tx1"/>
                </a:solidFill>
                <a:latin typeface="+mn-lt"/>
                <a:ea typeface="+mn-ea"/>
                <a:cs typeface="+mn-cs"/>
              </a:rPr>
              <a:t>need milk, not solid food”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a:t>
            </a:r>
          </a:p>
          <a:p>
            <a:endParaRPr lang="en-US" sz="1200" b="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39617248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In the King James Version, we find, “</a:t>
            </a:r>
            <a:r>
              <a:rPr lang="en-US" sz="1200" i="0" dirty="0" smtClean="0"/>
              <a:t>If any man </a:t>
            </a:r>
          </a:p>
          <a:p>
            <a:r>
              <a:rPr lang="en-US" sz="1200" i="0" dirty="0" smtClean="0"/>
              <a:t>speak, let him speak as the oracles of God; if any </a:t>
            </a:r>
          </a:p>
          <a:p>
            <a:r>
              <a:rPr lang="en-US" sz="1200" i="0" dirty="0" smtClean="0"/>
              <a:t>man minister, let him do it as of the ability which </a:t>
            </a:r>
          </a:p>
          <a:p>
            <a:r>
              <a:rPr lang="en-US" sz="1200" i="0" dirty="0" smtClean="0"/>
              <a:t>God </a:t>
            </a:r>
            <a:r>
              <a:rPr lang="en-US" sz="1200" i="0" dirty="0" err="1" smtClean="0"/>
              <a:t>giveth</a:t>
            </a:r>
            <a:r>
              <a:rPr lang="en-US" sz="1200" i="0" dirty="0" smtClean="0"/>
              <a:t>: that God in all things may be </a:t>
            </a:r>
          </a:p>
          <a:p>
            <a:r>
              <a:rPr lang="en-US" sz="1200" i="0" dirty="0" smtClean="0"/>
              <a:t>glorified through Jesus Christ, to whom be praise </a:t>
            </a:r>
          </a:p>
          <a:p>
            <a:r>
              <a:rPr lang="en-US" sz="1200" i="0" dirty="0" smtClean="0"/>
              <a:t>and dominion for ever and ever. Amen.”</a:t>
            </a:r>
          </a:p>
          <a:p>
            <a:endParaRPr lang="en-US" sz="1200" i="0" dirty="0" smtClean="0"/>
          </a:p>
          <a:p>
            <a:r>
              <a:rPr lang="en-US" sz="1200" i="0" dirty="0" smtClean="0"/>
              <a:t>And, in the English Standard Version, </a:t>
            </a:r>
            <a:r>
              <a:rPr lang="en-US" sz="1200" b="0" i="0" baseline="0" dirty="0" smtClean="0"/>
              <a:t>“</a:t>
            </a:r>
            <a:r>
              <a:rPr lang="en-US" sz="1200" b="0" kern="1200" baseline="0" dirty="0" smtClean="0">
                <a:solidFill>
                  <a:schemeClr val="tx1"/>
                </a:solidFill>
                <a:latin typeface="+mn-lt"/>
                <a:ea typeface="+mn-ea"/>
                <a:cs typeface="+mn-cs"/>
              </a:rPr>
              <a:t>whoever </a:t>
            </a:r>
          </a:p>
          <a:p>
            <a:r>
              <a:rPr lang="en-US" sz="1200" b="0" kern="1200" baseline="0" dirty="0" smtClean="0">
                <a:solidFill>
                  <a:schemeClr val="tx1"/>
                </a:solidFill>
                <a:latin typeface="+mn-lt"/>
                <a:ea typeface="+mn-ea"/>
                <a:cs typeface="+mn-cs"/>
              </a:rPr>
              <a:t>speaks, as one who speaks oracles of God; </a:t>
            </a:r>
          </a:p>
          <a:p>
            <a:r>
              <a:rPr lang="en-US" sz="1200" b="0" kern="1200" baseline="0" dirty="0" smtClean="0">
                <a:solidFill>
                  <a:schemeClr val="tx1"/>
                </a:solidFill>
                <a:latin typeface="+mn-lt"/>
                <a:ea typeface="+mn-ea"/>
                <a:cs typeface="+mn-cs"/>
              </a:rPr>
              <a:t>whoever serves, as one who serves by the </a:t>
            </a:r>
          </a:p>
          <a:p>
            <a:r>
              <a:rPr lang="en-US" sz="1200" b="0" kern="1200" baseline="0" dirty="0" smtClean="0">
                <a:solidFill>
                  <a:schemeClr val="tx1"/>
                </a:solidFill>
                <a:latin typeface="+mn-lt"/>
                <a:ea typeface="+mn-ea"/>
                <a:cs typeface="+mn-cs"/>
              </a:rPr>
              <a:t>strength that God supplies—in order that in </a:t>
            </a:r>
          </a:p>
          <a:p>
            <a:r>
              <a:rPr lang="en-US" sz="1200" b="0" kern="1200" baseline="0" dirty="0" smtClean="0">
                <a:solidFill>
                  <a:schemeClr val="tx1"/>
                </a:solidFill>
                <a:latin typeface="+mn-lt"/>
                <a:ea typeface="+mn-ea"/>
                <a:cs typeface="+mn-cs"/>
              </a:rPr>
              <a:t>everything God may be glorified through Jesus </a:t>
            </a:r>
          </a:p>
          <a:p>
            <a:r>
              <a:rPr lang="en-US" sz="1200" b="0" kern="1200" baseline="0" dirty="0" smtClean="0">
                <a:solidFill>
                  <a:schemeClr val="tx1"/>
                </a:solidFill>
                <a:latin typeface="+mn-lt"/>
                <a:ea typeface="+mn-ea"/>
                <a:cs typeface="+mn-cs"/>
              </a:rPr>
              <a:t>Christ. To him belong glory and dominion </a:t>
            </a:r>
          </a:p>
          <a:p>
            <a:r>
              <a:rPr lang="en-US" sz="1200" b="0" kern="1200" baseline="0" dirty="0" smtClean="0">
                <a:solidFill>
                  <a:schemeClr val="tx1"/>
                </a:solidFill>
                <a:latin typeface="+mn-lt"/>
                <a:ea typeface="+mn-ea"/>
                <a:cs typeface="+mn-cs"/>
              </a:rPr>
              <a:t>forever and ever. Amen. “</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a:t>
            </a:r>
          </a:p>
          <a:p>
            <a:endParaRPr lang="en-US" sz="1200" b="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3565564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6588567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Recapping, Romans 3:2 reads, “Much in every </a:t>
            </a:r>
          </a:p>
          <a:p>
            <a:r>
              <a:rPr lang="en-US" dirty="0" smtClean="0"/>
              <a:t>way! First of all, they have been entrusted with </a:t>
            </a:r>
          </a:p>
          <a:p>
            <a:r>
              <a:rPr lang="en-US" dirty="0" smtClean="0"/>
              <a:t>the very words of God.”</a:t>
            </a:r>
          </a:p>
          <a:p>
            <a:endParaRPr lang="en-US" dirty="0" smtClean="0"/>
          </a:p>
          <a:p>
            <a:r>
              <a:rPr lang="en-US" dirty="0" smtClean="0"/>
              <a:t>As we’ve seen, the wording and structure </a:t>
            </a:r>
          </a:p>
          <a:p>
            <a:r>
              <a:rPr lang="en-US" dirty="0" smtClean="0"/>
              <a:t>indicates that the “very words of God”, that is</a:t>
            </a:r>
            <a:r>
              <a:rPr lang="en-US" baseline="0" dirty="0" smtClean="0"/>
              <a:t> </a:t>
            </a:r>
          </a:p>
          <a:p>
            <a:r>
              <a:rPr lang="en-US" baseline="0" dirty="0" smtClean="0"/>
              <a:t>the “Oracles of God”, should be the first item in </a:t>
            </a:r>
          </a:p>
          <a:p>
            <a:r>
              <a:rPr lang="en-US" baseline="0" dirty="0" smtClean="0"/>
              <a:t>an enumerated list with other advantages.</a:t>
            </a:r>
          </a:p>
          <a:p>
            <a:endParaRPr lang="en-US" baseline="0" dirty="0" smtClean="0"/>
          </a:p>
          <a:p>
            <a:r>
              <a:rPr lang="en-US" baseline="0" dirty="0" smtClean="0"/>
              <a:t>But, Paul doesn’t continue the list here. He </a:t>
            </a:r>
          </a:p>
          <a:p>
            <a:r>
              <a:rPr lang="en-US" baseline="0" dirty="0" smtClean="0"/>
              <a:t>stops after the “Oracles of God”, the first item </a:t>
            </a:r>
          </a:p>
          <a:p>
            <a:r>
              <a:rPr lang="en-US" baseline="0" dirty="0" smtClean="0"/>
              <a:t>in the list, in order to discuss something that he </a:t>
            </a:r>
          </a:p>
          <a:p>
            <a:r>
              <a:rPr lang="en-US" baseline="0" dirty="0" smtClean="0"/>
              <a:t>considers to be even more important: The </a:t>
            </a:r>
          </a:p>
          <a:p>
            <a:r>
              <a:rPr lang="en-US" baseline="0" dirty="0" smtClean="0"/>
              <a:t>righteousness of God.</a:t>
            </a:r>
          </a:p>
          <a:p>
            <a:endParaRPr lang="en-US" baseline="0" dirty="0" smtClean="0"/>
          </a:p>
          <a:p>
            <a:r>
              <a:rPr lang="en-US" baseline="0" dirty="0" smtClean="0"/>
              <a:t>That doesn’t mean there’s only one item on the </a:t>
            </a:r>
          </a:p>
          <a:p>
            <a:r>
              <a:rPr lang="en-US" baseline="0" dirty="0" smtClean="0"/>
              <a:t>list. Paul eventually continues and completes </a:t>
            </a:r>
          </a:p>
          <a:p>
            <a:r>
              <a:rPr lang="en-US" baseline="0" dirty="0" smtClean="0"/>
              <a:t>the list in Romans 9:4-5:</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4012448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3:2.</a:t>
            </a:r>
          </a:p>
          <a:p>
            <a:endParaRPr lang="en-US" baseline="0" dirty="0" smtClean="0"/>
          </a:p>
          <a:p>
            <a:r>
              <a:rPr lang="en-US" baseline="0" dirty="0" smtClean="0"/>
              <a:t>Paul began his list of the advantages had by the </a:t>
            </a:r>
          </a:p>
          <a:p>
            <a:r>
              <a:rPr lang="en-US" baseline="0" dirty="0" smtClean="0"/>
              <a:t>Jew in Romans 3:2. There, he broke off after the </a:t>
            </a:r>
          </a:p>
          <a:p>
            <a:r>
              <a:rPr lang="en-US" baseline="0" dirty="0" smtClean="0"/>
              <a:t>first item in the enumeration, the “Oracles of </a:t>
            </a:r>
          </a:p>
          <a:p>
            <a:r>
              <a:rPr lang="en-US" baseline="0" dirty="0" smtClean="0"/>
              <a:t>God” in order to write an excursus on God’s </a:t>
            </a:r>
          </a:p>
          <a:p>
            <a:r>
              <a:rPr lang="en-US" baseline="0" dirty="0" smtClean="0"/>
              <a:t>righteousness. Here, in Romans 9:4-5, he </a:t>
            </a:r>
          </a:p>
          <a:p>
            <a:r>
              <a:rPr lang="en-US" baseline="0" dirty="0" smtClean="0"/>
              <a:t>continues that enumeration.</a:t>
            </a:r>
          </a:p>
          <a:p>
            <a:endParaRPr lang="en-US" baseline="0" dirty="0" smtClean="0"/>
          </a:p>
          <a:p>
            <a:r>
              <a:rPr lang="en-US" baseline="0" dirty="0" smtClean="0"/>
              <a:t>James </a:t>
            </a:r>
            <a:r>
              <a:rPr lang="en-US" baseline="0" dirty="0" err="1" smtClean="0"/>
              <a:t>Boice</a:t>
            </a:r>
            <a:r>
              <a:rPr lang="en-US" baseline="0" dirty="0" smtClean="0"/>
              <a:t> details these advantages:</a:t>
            </a:r>
          </a:p>
          <a:p>
            <a:endParaRPr lang="en-US" baseline="0" dirty="0" smtClean="0"/>
          </a:p>
          <a:p>
            <a:pPr marL="228600" indent="-228600" rtl="0">
              <a:buAutoNum type="arabicPeriod"/>
            </a:pPr>
            <a:r>
              <a:rPr lang="en-US" sz="1200" i="0" dirty="0" smtClean="0"/>
              <a:t>The adoption as sons. This first term </a:t>
            </a:r>
          </a:p>
          <a:p>
            <a:pPr marL="0" indent="0" rtl="0">
              <a:buNone/>
            </a:pPr>
            <a:r>
              <a:rPr lang="en-US" sz="1200" i="0" dirty="0" smtClean="0"/>
              <a:t>embraces what follows, for it speaks of a </a:t>
            </a:r>
          </a:p>
          <a:p>
            <a:pPr marL="0" indent="0" rtl="0">
              <a:buNone/>
            </a:pPr>
            <a:r>
              <a:rPr lang="en-US" sz="1200" i="0" dirty="0" smtClean="0"/>
              <a:t>sovereign act of God, who—for his own good </a:t>
            </a:r>
          </a:p>
          <a:p>
            <a:pPr marL="0" indent="0" rtl="0">
              <a:buNone/>
            </a:pPr>
            <a:r>
              <a:rPr lang="en-US" sz="1200" i="0" dirty="0" smtClean="0"/>
              <a:t>reasons and according to his own good </a:t>
            </a:r>
          </a:p>
          <a:p>
            <a:pPr marL="0" indent="0" rtl="0">
              <a:buNone/>
            </a:pPr>
            <a:r>
              <a:rPr lang="en-US" sz="1200" i="0" dirty="0" smtClean="0"/>
              <a:t>pleasure—drew the Jewish people into a special </a:t>
            </a:r>
          </a:p>
          <a:p>
            <a:pPr marL="0" indent="0" rtl="0">
              <a:buNone/>
            </a:pPr>
            <a:r>
              <a:rPr lang="en-US" sz="1200" i="0" dirty="0" smtClean="0"/>
              <a:t>family relationship with himself. There is a real </a:t>
            </a:r>
          </a:p>
          <a:p>
            <a:pPr marL="0" indent="0" rtl="0">
              <a:buNone/>
            </a:pPr>
            <a:r>
              <a:rPr lang="en-US" sz="1200" i="0" dirty="0" smtClean="0"/>
              <a:t>difference between Jews, who were adopted </a:t>
            </a:r>
          </a:p>
          <a:p>
            <a:pPr marL="0" indent="0" rtl="0">
              <a:buNone/>
            </a:pPr>
            <a:r>
              <a:rPr lang="en-US" sz="1200" i="0" dirty="0" smtClean="0"/>
              <a:t>into God’s family, and Christians (both Jews </a:t>
            </a:r>
          </a:p>
          <a:p>
            <a:pPr marL="0" indent="0" rtl="0">
              <a:buNone/>
            </a:pPr>
            <a:r>
              <a:rPr lang="en-US" sz="1200" i="0" dirty="0" smtClean="0"/>
              <a:t>and Gentiles), who enter the family of God by </a:t>
            </a:r>
          </a:p>
          <a:p>
            <a:pPr marL="0" indent="0" rtl="0">
              <a:buNone/>
            </a:pPr>
            <a:r>
              <a:rPr lang="en-US" sz="1200" i="0" dirty="0" smtClean="0"/>
              <a:t>a new birth, being born again. But the </a:t>
            </a:r>
          </a:p>
          <a:p>
            <a:pPr marL="0" indent="0" rtl="0">
              <a:buNone/>
            </a:pPr>
            <a:r>
              <a:rPr lang="en-US" sz="1200" i="0" dirty="0" smtClean="0"/>
              <a:t>advantages are similar. Among them, obviously, </a:t>
            </a:r>
          </a:p>
          <a:p>
            <a:pPr marL="0" indent="0" rtl="0">
              <a:buNone/>
            </a:pPr>
            <a:r>
              <a:rPr lang="en-US" sz="1200" i="0" dirty="0" smtClean="0"/>
              <a:t>is the privilege of approaching God directly as </a:t>
            </a:r>
          </a:p>
          <a:p>
            <a:pPr marL="0" indent="0" rtl="0">
              <a:buNone/>
            </a:pPr>
            <a:r>
              <a:rPr lang="en-US" sz="1200" i="0" dirty="0" smtClean="0"/>
              <a:t>one’s Father.</a:t>
            </a:r>
          </a:p>
          <a:p>
            <a:pPr rtl="0"/>
            <a:endParaRPr lang="en-US" sz="1200" i="0" dirty="0" smtClean="0"/>
          </a:p>
          <a:p>
            <a:pPr rtl="0"/>
            <a:r>
              <a:rPr lang="en-US" sz="1200" i="0" dirty="0" smtClean="0"/>
              <a:t>2. The divine glory. In the context of Jewish</a:t>
            </a:r>
          </a:p>
          <a:p>
            <a:pPr rtl="0"/>
            <a:r>
              <a:rPr lang="en-US" sz="1200" i="0" dirty="0" smtClean="0"/>
              <a:t> history, this phrase refers to God’s revelation </a:t>
            </a:r>
          </a:p>
          <a:p>
            <a:pPr rtl="0"/>
            <a:r>
              <a:rPr lang="en-US" sz="1200" i="0" dirty="0" smtClean="0"/>
              <a:t>of himself in glory on Mount Sinai at the time of </a:t>
            </a:r>
          </a:p>
          <a:p>
            <a:pPr rtl="0"/>
            <a:r>
              <a:rPr lang="en-US" sz="1200" i="0" dirty="0" smtClean="0"/>
              <a:t>the giving of the law, in the Most Holy Place of </a:t>
            </a:r>
          </a:p>
          <a:p>
            <a:pPr rtl="0"/>
            <a:r>
              <a:rPr lang="en-US" sz="1200" i="0" dirty="0" smtClean="0"/>
              <a:t>the Jewish temple, and in a few other places. </a:t>
            </a:r>
          </a:p>
          <a:p>
            <a:pPr rtl="0"/>
            <a:r>
              <a:rPr lang="en-US" sz="1200" i="0" dirty="0" smtClean="0"/>
              <a:t>No other nation had this privilege.</a:t>
            </a:r>
          </a:p>
          <a:p>
            <a:pPr rtl="0"/>
            <a:endParaRPr lang="en-US" sz="1200" i="0" dirty="0" smtClean="0"/>
          </a:p>
          <a:p>
            <a:pPr rtl="0"/>
            <a:r>
              <a:rPr lang="en-US" sz="1200" i="0" dirty="0" smtClean="0"/>
              <a:t>3. The covenants. This word is plural, so it </a:t>
            </a:r>
          </a:p>
          <a:p>
            <a:pPr rtl="0"/>
            <a:r>
              <a:rPr lang="en-US" sz="1200" i="0" dirty="0" smtClean="0"/>
              <a:t>probably refers to the full scope of those special </a:t>
            </a:r>
          </a:p>
          <a:p>
            <a:pPr rtl="0"/>
            <a:r>
              <a:rPr lang="en-US" sz="1200" i="0" dirty="0" err="1" smtClean="0"/>
              <a:t>bondings</a:t>
            </a:r>
            <a:r>
              <a:rPr lang="en-US" sz="1200" i="0" dirty="0" smtClean="0"/>
              <a:t> of God to Israel generally known as </a:t>
            </a:r>
          </a:p>
          <a:p>
            <a:pPr rtl="0"/>
            <a:r>
              <a:rPr lang="en-US" sz="1200" i="0" dirty="0" smtClean="0"/>
              <a:t>the Abrahamic covenant, the Mosaic covenant, </a:t>
            </a:r>
          </a:p>
          <a:p>
            <a:pPr rtl="0"/>
            <a:r>
              <a:rPr lang="en-US" sz="1200" i="0" dirty="0" smtClean="0"/>
              <a:t>and the Davidic covenant. In </a:t>
            </a:r>
            <a:r>
              <a:rPr lang="en-US" sz="1200" i="0" kern="1200" dirty="0" smtClean="0">
                <a:solidFill>
                  <a:schemeClr val="tx1"/>
                </a:solidFill>
                <a:latin typeface="+mn-lt"/>
                <a:ea typeface="+mn-ea"/>
                <a:cs typeface="+mn-cs"/>
              </a:rPr>
              <a:t>each case, God </a:t>
            </a:r>
          </a:p>
          <a:p>
            <a:pPr rtl="0"/>
            <a:r>
              <a:rPr lang="en-US" sz="1200" i="0" kern="1200" dirty="0" smtClean="0">
                <a:solidFill>
                  <a:schemeClr val="tx1"/>
                </a:solidFill>
                <a:latin typeface="+mn-lt"/>
                <a:ea typeface="+mn-ea"/>
                <a:cs typeface="+mn-cs"/>
              </a:rPr>
              <a:t>promised to be certain things to his people and </a:t>
            </a:r>
          </a:p>
          <a:p>
            <a:pPr rtl="0"/>
            <a:r>
              <a:rPr lang="en-US" sz="1200" i="0" kern="1200" dirty="0" smtClean="0">
                <a:solidFill>
                  <a:schemeClr val="tx1"/>
                </a:solidFill>
                <a:latin typeface="+mn-lt"/>
                <a:ea typeface="+mn-ea"/>
                <a:cs typeface="+mn-cs"/>
              </a:rPr>
              <a:t>to do certain things for them, not because of </a:t>
            </a:r>
          </a:p>
          <a:p>
            <a:pPr rtl="0"/>
            <a:r>
              <a:rPr lang="en-US" sz="1200" i="0" kern="1200" dirty="0" smtClean="0">
                <a:solidFill>
                  <a:schemeClr val="tx1"/>
                </a:solidFill>
                <a:latin typeface="+mn-lt"/>
                <a:ea typeface="+mn-ea"/>
                <a:cs typeface="+mn-cs"/>
              </a:rPr>
              <a:t>any good in them or in anticipation of any </a:t>
            </a:r>
          </a:p>
          <a:p>
            <a:pPr rtl="0"/>
            <a:r>
              <a:rPr lang="en-US" sz="1200" i="0" kern="1200" dirty="0" smtClean="0">
                <a:solidFill>
                  <a:schemeClr val="tx1"/>
                </a:solidFill>
                <a:latin typeface="+mn-lt"/>
                <a:ea typeface="+mn-ea"/>
                <a:cs typeface="+mn-cs"/>
              </a:rPr>
              <a:t>special performance on their part, but solely </a:t>
            </a:r>
          </a:p>
          <a:p>
            <a:pPr rtl="0"/>
            <a:r>
              <a:rPr lang="en-US" sz="1200" i="0" kern="1200" dirty="0" smtClean="0">
                <a:solidFill>
                  <a:schemeClr val="tx1"/>
                </a:solidFill>
                <a:latin typeface="+mn-lt"/>
                <a:ea typeface="+mn-ea"/>
                <a:cs typeface="+mn-cs"/>
              </a:rPr>
              <a:t>for his own good pleasure.</a:t>
            </a:r>
          </a:p>
          <a:p>
            <a:pPr rtl="0"/>
            <a:endParaRPr lang="en-US" sz="1200" i="0" dirty="0" smtClean="0"/>
          </a:p>
          <a:p>
            <a:pPr rtl="0"/>
            <a:r>
              <a:rPr lang="en-US" sz="1200" i="0" dirty="0" smtClean="0"/>
              <a:t>4. The receiving of the law. This is the item Paul </a:t>
            </a:r>
          </a:p>
          <a:p>
            <a:pPr rtl="0"/>
            <a:r>
              <a:rPr lang="en-US" sz="1200" i="0" dirty="0" smtClean="0"/>
              <a:t>refers to as “first of all” or “chiefly” in Romans </a:t>
            </a:r>
          </a:p>
          <a:p>
            <a:r>
              <a:rPr lang="en-US" sz="1200" i="0" dirty="0" smtClean="0"/>
              <a:t>3:2. (This) is the most important advantage </a:t>
            </a:r>
          </a:p>
          <a:p>
            <a:r>
              <a:rPr lang="en-US" sz="1200" i="0" dirty="0" smtClean="0"/>
              <a:t>(because the Bible...) </a:t>
            </a:r>
            <a:r>
              <a:rPr lang="en-US" sz="1200" dirty="0" smtClean="0"/>
              <a:t>not merely contains, but is </a:t>
            </a:r>
          </a:p>
          <a:p>
            <a:r>
              <a:rPr lang="en-US" sz="1200" dirty="0" smtClean="0"/>
              <a:t>the “utterance,” the very Word of God. .... </a:t>
            </a:r>
            <a:r>
              <a:rPr lang="en-US" sz="1200" b="0" dirty="0" smtClean="0"/>
              <a:t>The </a:t>
            </a:r>
          </a:p>
          <a:p>
            <a:r>
              <a:rPr lang="en-US" sz="1200" b="0" dirty="0" smtClean="0"/>
              <a:t>point at issue is that if the Scriptures of the Old </a:t>
            </a:r>
          </a:p>
          <a:p>
            <a:r>
              <a:rPr lang="en-US" sz="1200" b="0" dirty="0" smtClean="0"/>
              <a:t>and New Testaments are the Word of God, as </a:t>
            </a:r>
          </a:p>
          <a:p>
            <a:r>
              <a:rPr lang="en-US" sz="1200" b="0" dirty="0" smtClean="0"/>
              <a:t>Paul affirms by the use of the word </a:t>
            </a:r>
            <a:r>
              <a:rPr lang="en-US" sz="1200" b="0" i="0" dirty="0" smtClean="0"/>
              <a:t>logia in </a:t>
            </a:r>
          </a:p>
          <a:p>
            <a:r>
              <a:rPr lang="en-US" sz="1200" b="0" i="0" dirty="0" smtClean="0"/>
              <a:t>Romans 3:2, then they inevitably bear within </a:t>
            </a:r>
          </a:p>
          <a:p>
            <a:r>
              <a:rPr lang="en-US" sz="1200" b="0" i="0" dirty="0" smtClean="0"/>
              <a:t>themselves the truth, authority, and power </a:t>
            </a:r>
          </a:p>
          <a:p>
            <a:r>
              <a:rPr lang="en-US" sz="1200" b="0" i="0" dirty="0" smtClean="0"/>
              <a:t>of God.</a:t>
            </a:r>
          </a:p>
          <a:p>
            <a:pPr rtl="0"/>
            <a:endParaRPr lang="en-US" sz="1200" i="0" dirty="0" smtClean="0"/>
          </a:p>
          <a:p>
            <a:pPr rtl="0"/>
            <a:r>
              <a:rPr lang="en-US" sz="1200" i="0" dirty="0" smtClean="0"/>
              <a:t>5. The temple worship. This was an obvious </a:t>
            </a:r>
          </a:p>
          <a:p>
            <a:pPr rtl="0"/>
            <a:r>
              <a:rPr lang="en-US" sz="1200" i="0" dirty="0" smtClean="0"/>
              <a:t>advantage because, in the early days, God </a:t>
            </a:r>
          </a:p>
          <a:p>
            <a:pPr rtl="0"/>
            <a:r>
              <a:rPr lang="en-US" sz="1200" i="0" dirty="0" smtClean="0"/>
              <a:t>actually manifested himself in the tabernacle </a:t>
            </a:r>
          </a:p>
          <a:p>
            <a:pPr rtl="0"/>
            <a:r>
              <a:rPr lang="en-US" sz="1200" i="0" dirty="0" smtClean="0"/>
              <a:t>or temple. However, since the emphasis here is </a:t>
            </a:r>
          </a:p>
          <a:p>
            <a:pPr rtl="0"/>
            <a:r>
              <a:rPr lang="en-US" sz="1200" i="0" dirty="0" smtClean="0"/>
              <a:t>on “worship,” the advantage actually referred to </a:t>
            </a:r>
          </a:p>
          <a:p>
            <a:pPr rtl="0"/>
            <a:r>
              <a:rPr lang="en-US" sz="1200" i="0" dirty="0" smtClean="0"/>
              <a:t>is the way in which this worship pointed the </a:t>
            </a:r>
          </a:p>
          <a:p>
            <a:pPr rtl="0"/>
            <a:r>
              <a:rPr lang="en-US" sz="1200" i="0" dirty="0" smtClean="0"/>
              <a:t>pathway to God by atoning sacrifices for sin, </a:t>
            </a:r>
          </a:p>
          <a:p>
            <a:pPr rtl="0"/>
            <a:r>
              <a:rPr lang="en-US" sz="1200" i="0" dirty="0" smtClean="0"/>
              <a:t>which prefigured the only perfect sacrifice of </a:t>
            </a:r>
          </a:p>
          <a:p>
            <a:pPr rtl="0"/>
            <a:r>
              <a:rPr lang="en-US" sz="1200" i="0" dirty="0" smtClean="0"/>
              <a:t>Jesus Christ. Indeed, each item in the temple </a:t>
            </a:r>
          </a:p>
          <a:p>
            <a:pPr rtl="0"/>
            <a:r>
              <a:rPr lang="en-US" sz="1200" i="0" dirty="0" smtClean="0"/>
              <a:t>design and furnishings pointed forward to </a:t>
            </a:r>
          </a:p>
          <a:p>
            <a:pPr rtl="0"/>
            <a:r>
              <a:rPr lang="en-US" sz="1200" i="0" dirty="0" smtClean="0"/>
              <a:t>Jesus and was fulfilled by him.</a:t>
            </a:r>
          </a:p>
          <a:p>
            <a:pPr rtl="0"/>
            <a:endParaRPr lang="en-US" sz="1200" i="0" dirty="0" smtClean="0"/>
          </a:p>
          <a:p>
            <a:pPr rtl="0"/>
            <a:r>
              <a:rPr lang="en-US" sz="1200" i="0" dirty="0" smtClean="0"/>
              <a:t>6. The promises. The Old Testament (like the </a:t>
            </a:r>
          </a:p>
          <a:p>
            <a:pPr rtl="0"/>
            <a:r>
              <a:rPr lang="en-US" sz="1200" i="0" dirty="0" smtClean="0"/>
              <a:t>New Testament) is filled with promises to God’s </a:t>
            </a:r>
          </a:p>
          <a:p>
            <a:pPr rtl="0"/>
            <a:r>
              <a:rPr lang="en-US" sz="1200" i="0" dirty="0" smtClean="0"/>
              <a:t>people. These are of very wide scope, covering </a:t>
            </a:r>
          </a:p>
          <a:p>
            <a:pPr rtl="0"/>
            <a:r>
              <a:rPr lang="en-US" sz="1200" i="0" dirty="0" smtClean="0"/>
              <a:t>all we could possibly need. They are sure and </a:t>
            </a:r>
          </a:p>
          <a:p>
            <a:pPr rtl="0"/>
            <a:r>
              <a:rPr lang="en-US" sz="1200" i="0" dirty="0" smtClean="0"/>
              <a:t>reliable, since it is God who has made and </a:t>
            </a:r>
          </a:p>
          <a:p>
            <a:pPr rtl="0"/>
            <a:r>
              <a:rPr lang="en-US" sz="1200" i="0" dirty="0" smtClean="0"/>
              <a:t>spoken them.</a:t>
            </a:r>
          </a:p>
          <a:p>
            <a:pPr rtl="0"/>
            <a:endParaRPr lang="en-US" sz="1200" i="0" dirty="0" smtClean="0"/>
          </a:p>
          <a:p>
            <a:pPr rtl="0"/>
            <a:r>
              <a:rPr lang="en-US" sz="1200" i="0" dirty="0" smtClean="0"/>
              <a:t>7. The patriarchs. This word means “fathers” </a:t>
            </a:r>
          </a:p>
          <a:p>
            <a:pPr rtl="0"/>
            <a:r>
              <a:rPr lang="en-US" sz="1200" i="0" dirty="0" smtClean="0"/>
              <a:t>and can refer to any one of the giants of </a:t>
            </a:r>
          </a:p>
          <a:p>
            <a:pPr rtl="0"/>
            <a:r>
              <a:rPr lang="en-US" sz="1200" i="0" dirty="0" smtClean="0"/>
              <a:t>Israel’s past. Chiefly it refers to the first three </a:t>
            </a:r>
          </a:p>
          <a:p>
            <a:pPr rtl="0"/>
            <a:r>
              <a:rPr lang="en-US" sz="1200" i="0" dirty="0" smtClean="0"/>
              <a:t>fathers: Abraham, Isaac, and Jacob (or Israel). </a:t>
            </a:r>
          </a:p>
          <a:p>
            <a:pPr rtl="0"/>
            <a:r>
              <a:rPr lang="en-US" sz="1200" i="0" dirty="0" smtClean="0"/>
              <a:t>God calls himself by their name, saying to </a:t>
            </a:r>
          </a:p>
          <a:p>
            <a:pPr rtl="0"/>
            <a:r>
              <a:rPr lang="en-US" sz="1200" i="0" dirty="0" smtClean="0"/>
              <a:t>Moses, “I am the God of your father, the God </a:t>
            </a:r>
          </a:p>
          <a:p>
            <a:pPr rtl="0"/>
            <a:r>
              <a:rPr lang="en-US" sz="1200" i="0" dirty="0" smtClean="0"/>
              <a:t>of Abraham, the God of Isaac and the God of </a:t>
            </a:r>
          </a:p>
          <a:p>
            <a:pPr rtl="0"/>
            <a:r>
              <a:rPr lang="en-US" sz="1200" i="0" dirty="0" smtClean="0"/>
              <a:t>Jacob” (Exod. 3:6; cf. Matt. 22:32). It was an </a:t>
            </a:r>
          </a:p>
          <a:p>
            <a:pPr rtl="0"/>
            <a:r>
              <a:rPr lang="en-US" sz="1200" i="0" dirty="0" smtClean="0"/>
              <a:t>advantage to have had such ancestry, because </a:t>
            </a:r>
          </a:p>
          <a:p>
            <a:pPr rtl="0"/>
            <a:r>
              <a:rPr lang="en-US" sz="1200" i="0" dirty="0" smtClean="0"/>
              <a:t>God had worked through these men greatly. </a:t>
            </a:r>
          </a:p>
          <a:p>
            <a:pPr rtl="0"/>
            <a:r>
              <a:rPr lang="en-US" sz="1200" i="0" dirty="0" smtClean="0"/>
              <a:t>Also, they were models of faith and godliness </a:t>
            </a:r>
          </a:p>
          <a:p>
            <a:pPr rtl="0"/>
            <a:r>
              <a:rPr lang="en-US" sz="1200" i="0" dirty="0" smtClean="0"/>
              <a:t>to their descendants.</a:t>
            </a:r>
          </a:p>
          <a:p>
            <a:pPr rtl="0"/>
            <a:endParaRPr lang="en-US" sz="1200" i="0" dirty="0" smtClean="0"/>
          </a:p>
          <a:p>
            <a:pPr rtl="0"/>
            <a:r>
              <a:rPr lang="en-US" sz="1200" i="0" dirty="0" smtClean="0"/>
              <a:t>(Finally) 8. The human ancestry of Jesus Christ. </a:t>
            </a:r>
          </a:p>
          <a:p>
            <a:pPr rtl="0"/>
            <a:r>
              <a:rPr lang="en-US" sz="1200" i="0" dirty="0" smtClean="0"/>
              <a:t>Being related to Christ did not secure salvation </a:t>
            </a:r>
          </a:p>
          <a:p>
            <a:pPr rtl="0"/>
            <a:r>
              <a:rPr lang="en-US" sz="1200" i="0" dirty="0" smtClean="0"/>
              <a:t>for Jewish people, but it was still better to be </a:t>
            </a:r>
          </a:p>
          <a:p>
            <a:pPr rtl="0"/>
            <a:r>
              <a:rPr lang="en-US" sz="1200" i="0" dirty="0" smtClean="0"/>
              <a:t>close to him and his ministry in this way than </a:t>
            </a:r>
          </a:p>
          <a:p>
            <a:pPr rtl="0"/>
            <a:r>
              <a:rPr lang="en-US" sz="1200" i="0" dirty="0" smtClean="0"/>
              <a:t>to be far from him. If nothing else, there was </a:t>
            </a:r>
          </a:p>
          <a:p>
            <a:pPr rtl="0"/>
            <a:r>
              <a:rPr lang="en-US" sz="1200" i="0" dirty="0" smtClean="0"/>
              <a:t>at least a cultural affinity out of which it was </a:t>
            </a:r>
          </a:p>
          <a:p>
            <a:pPr rtl="0"/>
            <a:r>
              <a:rPr lang="en-US" sz="1200" i="0" dirty="0" smtClean="0"/>
              <a:t>easier to understand the meaning of his </a:t>
            </a:r>
          </a:p>
          <a:p>
            <a:pPr rtl="0"/>
            <a:r>
              <a:rPr lang="en-US" sz="1200" i="0" dirty="0" smtClean="0"/>
              <a:t>teaching.</a:t>
            </a:r>
          </a:p>
          <a:p>
            <a:endParaRPr lang="en-US" i="0" baseline="0" dirty="0" smtClean="0"/>
          </a:p>
          <a:p>
            <a:r>
              <a:rPr lang="en-US" i="0" baseline="0" dirty="0" smtClean="0"/>
              <a:t>*****   </a:t>
            </a:r>
            <a:endParaRPr lang="en-US" i="0"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825974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3:2.</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35931061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5234080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his </a:t>
            </a:r>
            <a:r>
              <a:rPr lang="en-US" i="1" dirty="0" smtClean="0"/>
              <a:t>High Definition Commentary on Romans</a:t>
            </a:r>
            <a:r>
              <a:rPr lang="en-US" dirty="0" smtClean="0"/>
              <a:t>, </a:t>
            </a:r>
          </a:p>
          <a:p>
            <a:r>
              <a:rPr lang="en-US" dirty="0" smtClean="0"/>
              <a:t>Steven </a:t>
            </a:r>
            <a:r>
              <a:rPr lang="en-US" dirty="0" err="1" smtClean="0"/>
              <a:t>Runge</a:t>
            </a:r>
            <a:r>
              <a:rPr lang="en-US" dirty="0" smtClean="0"/>
              <a:t> writes, “</a:t>
            </a:r>
            <a:r>
              <a:rPr lang="en-US" sz="1200" kern="1200" dirty="0" smtClean="0">
                <a:solidFill>
                  <a:schemeClr val="tx1"/>
                </a:solidFill>
                <a:latin typeface="+mn-lt"/>
                <a:ea typeface="+mn-ea"/>
                <a:cs typeface="+mn-cs"/>
              </a:rPr>
              <a:t>Paul introduces his next </a:t>
            </a:r>
          </a:p>
          <a:p>
            <a:r>
              <a:rPr lang="en-US" sz="1200" kern="1200" dirty="0" smtClean="0">
                <a:solidFill>
                  <a:schemeClr val="tx1"/>
                </a:solidFill>
                <a:latin typeface="+mn-lt"/>
                <a:ea typeface="+mn-ea"/>
                <a:cs typeface="+mn-cs"/>
              </a:rPr>
              <a:t>big idea using a rhetorical question. Have the </a:t>
            </a:r>
          </a:p>
          <a:p>
            <a:r>
              <a:rPr lang="en-US" sz="1200" kern="1200" dirty="0" smtClean="0">
                <a:solidFill>
                  <a:schemeClr val="tx1"/>
                </a:solidFill>
                <a:latin typeface="+mn-lt"/>
                <a:ea typeface="+mn-ea"/>
                <a:cs typeface="+mn-cs"/>
              </a:rPr>
              <a:t>promises that have been trusted for so long </a:t>
            </a:r>
          </a:p>
          <a:p>
            <a:r>
              <a:rPr lang="en-US" sz="1200" kern="1200" dirty="0" smtClean="0">
                <a:solidFill>
                  <a:schemeClr val="tx1"/>
                </a:solidFill>
                <a:latin typeface="+mn-lt"/>
                <a:ea typeface="+mn-ea"/>
                <a:cs typeface="+mn-cs"/>
              </a:rPr>
              <a:t>been nullified? Is there some kind of fine print </a:t>
            </a:r>
          </a:p>
          <a:p>
            <a:r>
              <a:rPr lang="en-US" sz="1200" kern="1200" dirty="0" smtClean="0">
                <a:solidFill>
                  <a:schemeClr val="tx1"/>
                </a:solidFill>
                <a:latin typeface="+mn-lt"/>
                <a:ea typeface="+mn-ea"/>
                <a:cs typeface="+mn-cs"/>
              </a:rPr>
              <a:t>that would allow God to renege on His </a:t>
            </a:r>
          </a:p>
          <a:p>
            <a:r>
              <a:rPr lang="en-US" sz="1200" kern="1200" dirty="0" smtClean="0">
                <a:solidFill>
                  <a:schemeClr val="tx1"/>
                </a:solidFill>
                <a:latin typeface="+mn-lt"/>
                <a:ea typeface="+mn-ea"/>
                <a:cs typeface="+mn-cs"/>
              </a:rPr>
              <a:t>promises because of Israel’s disobedience? </a:t>
            </a:r>
          </a:p>
          <a:p>
            <a:r>
              <a:rPr lang="en-US" sz="1200" kern="1200" dirty="0" smtClean="0">
                <a:solidFill>
                  <a:schemeClr val="tx1"/>
                </a:solidFill>
                <a:latin typeface="+mn-lt"/>
                <a:ea typeface="+mn-ea"/>
                <a:cs typeface="+mn-cs"/>
              </a:rPr>
              <a:t>No way. ....</a:t>
            </a:r>
          </a:p>
          <a:p>
            <a:endParaRPr lang="en-US" dirty="0" smtClean="0"/>
          </a:p>
          <a:p>
            <a:r>
              <a:rPr lang="en-US" sz="1200" dirty="0" smtClean="0"/>
              <a:t>Paul first discusses the relationship of faith and </a:t>
            </a:r>
          </a:p>
          <a:p>
            <a:r>
              <a:rPr lang="en-US" sz="1200" dirty="0" smtClean="0"/>
              <a:t>belief to God’s response. Notice how he frames </a:t>
            </a:r>
          </a:p>
          <a:p>
            <a:r>
              <a:rPr lang="en-US" sz="1200" dirty="0" smtClean="0"/>
              <a:t>verse 3. He does not ask whether some have </a:t>
            </a:r>
          </a:p>
          <a:p>
            <a:r>
              <a:rPr lang="en-US" sz="1200" dirty="0" smtClean="0"/>
              <a:t>not believed, but rather what will happen to </a:t>
            </a:r>
          </a:p>
          <a:p>
            <a:r>
              <a:rPr lang="en-US" sz="1200" dirty="0" smtClean="0"/>
              <a:t>those who don’t believe. He presupposes that </a:t>
            </a:r>
          </a:p>
          <a:p>
            <a:r>
              <a:rPr lang="en-US" sz="1200" dirty="0" smtClean="0"/>
              <a:t>disbelief exists and that it might affect the </a:t>
            </a:r>
          </a:p>
          <a:p>
            <a:r>
              <a:rPr lang="en-US" sz="1200" dirty="0" smtClean="0"/>
              <a:t>community’s covenant relationship with </a:t>
            </a:r>
          </a:p>
          <a:p>
            <a:r>
              <a:rPr lang="en-US" sz="1200" dirty="0" smtClean="0"/>
              <a:t>God. ....</a:t>
            </a:r>
          </a:p>
          <a:p>
            <a:endParaRPr lang="en-US" sz="1200" dirty="0" smtClean="0"/>
          </a:p>
          <a:p>
            <a:r>
              <a:rPr lang="en-US" sz="1200" dirty="0" smtClean="0"/>
              <a:t>Instead of affirming that the nation will be </a:t>
            </a:r>
          </a:p>
          <a:p>
            <a:r>
              <a:rPr lang="en-US" sz="1200" dirty="0" smtClean="0"/>
              <a:t>saved on the basis of the covenant alone—</a:t>
            </a:r>
          </a:p>
          <a:p>
            <a:r>
              <a:rPr lang="en-US" sz="1200" dirty="0" smtClean="0"/>
              <a:t>without belief—Paul argues to the contrary. </a:t>
            </a:r>
          </a:p>
          <a:p>
            <a:r>
              <a:rPr lang="en-US" sz="1200" dirty="0" smtClean="0"/>
              <a:t>Salvation involves more than simply </a:t>
            </a:r>
          </a:p>
          <a:p>
            <a:r>
              <a:rPr lang="en-US" sz="1200" dirty="0" smtClean="0"/>
              <a:t>law-keeping membership in the covenant </a:t>
            </a:r>
          </a:p>
          <a:p>
            <a:r>
              <a:rPr lang="en-US" sz="1200" dirty="0" smtClean="0"/>
              <a:t>community. God always intended that final </a:t>
            </a:r>
          </a:p>
          <a:p>
            <a:r>
              <a:rPr lang="en-US" sz="1200" dirty="0" smtClean="0"/>
              <a:t>judgment would be based on faith in His </a:t>
            </a:r>
          </a:p>
          <a:p>
            <a:r>
              <a:rPr lang="en-US" sz="1200" dirty="0" smtClean="0"/>
              <a:t>provision.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0704138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Greek, the word “</a:t>
            </a:r>
            <a:r>
              <a:rPr lang="en-US" dirty="0" err="1" smtClean="0"/>
              <a:t>apisteo</a:t>
            </a:r>
            <a:r>
              <a:rPr lang="en-US" dirty="0" smtClean="0"/>
              <a:t>” means “to </a:t>
            </a:r>
          </a:p>
          <a:p>
            <a:r>
              <a:rPr lang="en-US" dirty="0" smtClean="0"/>
              <a:t>disbelieve” or “to refuse to believe”.</a:t>
            </a:r>
          </a:p>
          <a:p>
            <a:endParaRPr lang="en-US" dirty="0" smtClean="0"/>
          </a:p>
          <a:p>
            <a:r>
              <a:rPr lang="en-US" dirty="0" smtClean="0"/>
              <a:t>This is stronger than the New International </a:t>
            </a:r>
          </a:p>
          <a:p>
            <a:r>
              <a:rPr lang="en-US" dirty="0" smtClean="0"/>
              <a:t>Version’s “did not have faith”. The NIV sounds</a:t>
            </a:r>
            <a:r>
              <a:rPr lang="en-US" baseline="0" dirty="0" smtClean="0"/>
              <a:t> </a:t>
            </a:r>
          </a:p>
          <a:p>
            <a:r>
              <a:rPr lang="en-US" baseline="0" dirty="0" smtClean="0"/>
              <a:t>like faith was simply missing. But the Greek </a:t>
            </a:r>
          </a:p>
          <a:p>
            <a:r>
              <a:rPr lang="en-US" baseline="0" dirty="0" smtClean="0"/>
              <a:t>brings out the force of their active rejection of </a:t>
            </a:r>
          </a:p>
          <a:p>
            <a:r>
              <a:rPr lang="en-US" baseline="0" dirty="0" smtClean="0"/>
              <a:t>Christ.</a:t>
            </a:r>
            <a:endParaRPr lang="en-US" dirty="0" smtClean="0"/>
          </a:p>
          <a:p>
            <a:endParaRPr lang="en-US" dirty="0" smtClean="0"/>
          </a:p>
          <a:p>
            <a:r>
              <a:rPr lang="en-US" dirty="0" smtClean="0"/>
              <a:t>The English</a:t>
            </a:r>
            <a:r>
              <a:rPr lang="en-US" baseline="0" dirty="0" smtClean="0"/>
              <a:t> Standard Version gives and alternate </a:t>
            </a:r>
          </a:p>
          <a:p>
            <a:r>
              <a:rPr lang="en-US" baseline="0" dirty="0" smtClean="0"/>
              <a:t>interpretation of this word. It reads, “</a:t>
            </a:r>
            <a:r>
              <a:rPr lang="en-US" sz="1200" b="0" kern="1200" baseline="30000" dirty="0" smtClean="0">
                <a:solidFill>
                  <a:schemeClr val="tx1"/>
                </a:solidFill>
                <a:latin typeface="+mn-lt"/>
                <a:ea typeface="+mn-ea"/>
                <a:cs typeface="+mn-cs"/>
              </a:rPr>
              <a:t>3 </a:t>
            </a:r>
            <a:r>
              <a:rPr lang="en-US" sz="1200" b="0" kern="1200" baseline="0" dirty="0" smtClean="0">
                <a:solidFill>
                  <a:schemeClr val="tx1"/>
                </a:solidFill>
                <a:latin typeface="+mn-lt"/>
                <a:ea typeface="+mn-ea"/>
                <a:cs typeface="+mn-cs"/>
              </a:rPr>
              <a:t>What if </a:t>
            </a:r>
          </a:p>
          <a:p>
            <a:r>
              <a:rPr lang="en-US" sz="1200" b="0" kern="1200" baseline="0" dirty="0" smtClean="0">
                <a:solidFill>
                  <a:schemeClr val="tx1"/>
                </a:solidFill>
                <a:latin typeface="+mn-lt"/>
                <a:ea typeface="+mn-ea"/>
                <a:cs typeface="+mn-cs"/>
              </a:rPr>
              <a:t>some were unfaithful? Does their faithlessness </a:t>
            </a:r>
          </a:p>
          <a:p>
            <a:r>
              <a:rPr lang="en-US" sz="1200" b="0" kern="1200" baseline="0" dirty="0" smtClean="0">
                <a:solidFill>
                  <a:schemeClr val="tx1"/>
                </a:solidFill>
                <a:latin typeface="+mn-lt"/>
                <a:ea typeface="+mn-ea"/>
                <a:cs typeface="+mn-cs"/>
              </a:rPr>
              <a:t>nullify the faithfulness of God?”</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Here, the interpretation is not that they rejected </a:t>
            </a:r>
          </a:p>
          <a:p>
            <a:r>
              <a:rPr lang="en-US" sz="1200" b="0" kern="1200" baseline="0" dirty="0" smtClean="0">
                <a:solidFill>
                  <a:schemeClr val="tx1"/>
                </a:solidFill>
                <a:latin typeface="+mn-lt"/>
                <a:ea typeface="+mn-ea"/>
                <a:cs typeface="+mn-cs"/>
              </a:rPr>
              <a:t>Christ (which is nevertheless elsewhere amply </a:t>
            </a:r>
          </a:p>
          <a:p>
            <a:r>
              <a:rPr lang="en-US" sz="1200" b="0" kern="1200" baseline="0" dirty="0" smtClean="0">
                <a:solidFill>
                  <a:schemeClr val="tx1"/>
                </a:solidFill>
                <a:latin typeface="+mn-lt"/>
                <a:ea typeface="+mn-ea"/>
                <a:cs typeface="+mn-cs"/>
              </a:rPr>
              <a:t>testified to in the Scriptures), but that they were </a:t>
            </a:r>
          </a:p>
          <a:p>
            <a:r>
              <a:rPr lang="en-US" sz="1200" b="0" kern="1200" baseline="0" dirty="0" smtClean="0">
                <a:solidFill>
                  <a:schemeClr val="tx1"/>
                </a:solidFill>
                <a:latin typeface="+mn-lt"/>
                <a:ea typeface="+mn-ea"/>
                <a:cs typeface="+mn-cs"/>
              </a:rPr>
              <a:t>unfaithful to the covenants they had with God. </a:t>
            </a:r>
          </a:p>
          <a:p>
            <a:r>
              <a:rPr lang="en-US" sz="1200" b="0" kern="1200" baseline="0" dirty="0" smtClean="0">
                <a:solidFill>
                  <a:schemeClr val="tx1"/>
                </a:solidFill>
                <a:latin typeface="+mn-lt"/>
                <a:ea typeface="+mn-ea"/>
                <a:cs typeface="+mn-cs"/>
              </a:rPr>
              <a:t>Some see this interpretation of the word as </a:t>
            </a:r>
          </a:p>
          <a:p>
            <a:r>
              <a:rPr lang="en-US" sz="1200" b="0" kern="1200" baseline="0" dirty="0" smtClean="0">
                <a:solidFill>
                  <a:schemeClr val="tx1"/>
                </a:solidFill>
                <a:latin typeface="+mn-lt"/>
                <a:ea typeface="+mn-ea"/>
                <a:cs typeface="+mn-cs"/>
              </a:rPr>
              <a:t>more likely because their unfaithfulness is </a:t>
            </a:r>
          </a:p>
          <a:p>
            <a:r>
              <a:rPr lang="en-US" sz="1200" b="0" kern="1200" baseline="0" dirty="0" smtClean="0">
                <a:solidFill>
                  <a:schemeClr val="tx1"/>
                </a:solidFill>
                <a:latin typeface="+mn-lt"/>
                <a:ea typeface="+mn-ea"/>
                <a:cs typeface="+mn-cs"/>
              </a:rPr>
              <a:t>thereby contrasted with God’s faithfulness which </a:t>
            </a:r>
          </a:p>
          <a:p>
            <a:r>
              <a:rPr lang="en-US" sz="1200" b="0" kern="1200" baseline="0" dirty="0" smtClean="0">
                <a:solidFill>
                  <a:schemeClr val="tx1"/>
                </a:solidFill>
                <a:latin typeface="+mn-lt"/>
                <a:ea typeface="+mn-ea"/>
                <a:cs typeface="+mn-cs"/>
              </a:rPr>
              <a:t>is mentioned at the end of the verse.</a:t>
            </a:r>
          </a:p>
          <a:p>
            <a:endParaRPr lang="en-US" sz="1200" b="0" kern="1200" baseline="0" dirty="0" smtClean="0">
              <a:solidFill>
                <a:schemeClr val="tx1"/>
              </a:solidFill>
              <a:latin typeface="+mn-lt"/>
              <a:ea typeface="+mn-ea"/>
              <a:cs typeface="+mn-cs"/>
            </a:endParaRPr>
          </a:p>
          <a:p>
            <a:r>
              <a:rPr lang="en-US" sz="1200" b="0" kern="1200" baseline="0" dirty="0" err="1" smtClean="0">
                <a:solidFill>
                  <a:schemeClr val="tx1"/>
                </a:solidFill>
                <a:latin typeface="+mn-lt"/>
                <a:ea typeface="+mn-ea"/>
                <a:cs typeface="+mn-cs"/>
              </a:rPr>
              <a:t>Apisteo</a:t>
            </a:r>
            <a:r>
              <a:rPr lang="en-US" sz="1200" b="0" kern="1200" baseline="0" dirty="0" smtClean="0">
                <a:solidFill>
                  <a:schemeClr val="tx1"/>
                </a:solidFill>
                <a:latin typeface="+mn-lt"/>
                <a:ea typeface="+mn-ea"/>
                <a:cs typeface="+mn-cs"/>
              </a:rPr>
              <a:t> is also used with this alternate meaning </a:t>
            </a:r>
          </a:p>
          <a:p>
            <a:r>
              <a:rPr lang="en-US" sz="1200" b="0" kern="1200" baseline="0" dirty="0" smtClean="0">
                <a:solidFill>
                  <a:schemeClr val="tx1"/>
                </a:solidFill>
                <a:latin typeface="+mn-lt"/>
                <a:ea typeface="+mn-ea"/>
                <a:cs typeface="+mn-cs"/>
              </a:rPr>
              <a:t>in: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5234080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a:t>
            </a:r>
            <a:r>
              <a:rPr lang="en-US" dirty="0" err="1" smtClean="0"/>
              <a:t>apisteo</a:t>
            </a:r>
            <a:r>
              <a:rPr lang="en-US" dirty="0" smtClean="0"/>
              <a:t>” is used in the strong “refused </a:t>
            </a:r>
          </a:p>
          <a:p>
            <a:r>
              <a:rPr lang="en-US" dirty="0" smtClean="0"/>
              <a:t>to believe” sense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1816161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580536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refusal to believe has horrendous </a:t>
            </a:r>
          </a:p>
          <a:p>
            <a:r>
              <a:rPr lang="en-US" baseline="0" dirty="0" smtClean="0"/>
              <a:t>consequences.</a:t>
            </a:r>
          </a:p>
          <a:p>
            <a:endParaRPr lang="en-US" baseline="0" dirty="0" smtClean="0"/>
          </a:p>
          <a:p>
            <a:r>
              <a:rPr lang="en-US" baseline="0" dirty="0" smtClean="0"/>
              <a:t>But many take the threat of such consequences </a:t>
            </a:r>
          </a:p>
          <a:p>
            <a:r>
              <a:rPr lang="en-US" baseline="0" dirty="0" smtClean="0"/>
              <a:t>in stride, and laugh them off. </a:t>
            </a:r>
          </a:p>
          <a:p>
            <a:endParaRPr lang="en-US" baseline="0" dirty="0" smtClean="0"/>
          </a:p>
          <a:p>
            <a:r>
              <a:rPr lang="en-US" baseline="0" dirty="0" smtClean="0"/>
              <a:t>And, yet, we often shudder over lesser refusals </a:t>
            </a:r>
          </a:p>
          <a:p>
            <a:r>
              <a:rPr lang="en-US" baseline="0" dirty="0" smtClean="0"/>
              <a:t>which only mar the course of temporal affairs.</a:t>
            </a:r>
          </a:p>
          <a:p>
            <a:endParaRPr lang="en-US" baseline="0" dirty="0" smtClean="0"/>
          </a:p>
          <a:p>
            <a:pPr rtl="0"/>
            <a:r>
              <a:rPr lang="en-US" b="1" baseline="0" dirty="0" err="1" smtClean="0"/>
              <a:t>ILLUS</a:t>
            </a:r>
            <a:r>
              <a:rPr lang="en-US" b="1" baseline="0" dirty="0" smtClean="0"/>
              <a:t>:</a:t>
            </a:r>
            <a:r>
              <a:rPr lang="en-US" baseline="0" dirty="0" smtClean="0"/>
              <a:t> </a:t>
            </a:r>
            <a:r>
              <a:rPr lang="en-US" sz="1200" dirty="0" smtClean="0"/>
              <a:t>King Henry VIII of England sent a </a:t>
            </a:r>
          </a:p>
          <a:p>
            <a:pPr rtl="0"/>
            <a:r>
              <a:rPr lang="en-US" sz="1200" dirty="0" smtClean="0"/>
              <a:t>delegation to the Vatican to patch up the </a:t>
            </a:r>
          </a:p>
          <a:p>
            <a:pPr rtl="0"/>
            <a:r>
              <a:rPr lang="en-US" sz="1200" dirty="0" smtClean="0"/>
              <a:t>political differences between himself and the </a:t>
            </a:r>
          </a:p>
          <a:p>
            <a:pPr rtl="0"/>
            <a:r>
              <a:rPr lang="en-US" sz="1200" dirty="0" smtClean="0"/>
              <a:t>Pope. </a:t>
            </a:r>
          </a:p>
          <a:p>
            <a:pPr rtl="0"/>
            <a:endParaRPr lang="en-US" sz="1200" dirty="0" smtClean="0"/>
          </a:p>
          <a:p>
            <a:pPr rtl="0"/>
            <a:r>
              <a:rPr lang="en-US" sz="1200" dirty="0" smtClean="0"/>
              <a:t>The delegation was led by the Earl of Wiltshire, </a:t>
            </a:r>
          </a:p>
          <a:p>
            <a:pPr rtl="0"/>
            <a:r>
              <a:rPr lang="en-US" sz="1200" dirty="0" smtClean="0"/>
              <a:t>who took along his dog.</a:t>
            </a:r>
          </a:p>
          <a:p>
            <a:pPr rtl="0"/>
            <a:endParaRPr lang="en-US" sz="1200" dirty="0" smtClean="0"/>
          </a:p>
          <a:p>
            <a:pPr rtl="0"/>
            <a:r>
              <a:rPr lang="en-US" sz="1200" dirty="0" smtClean="0"/>
              <a:t>As was customary at that time, the Earl </a:t>
            </a:r>
          </a:p>
          <a:p>
            <a:pPr rtl="0"/>
            <a:r>
              <a:rPr lang="en-US" sz="1200" dirty="0" smtClean="0"/>
              <a:t>prostrated himself before the Pope and was </a:t>
            </a:r>
          </a:p>
          <a:p>
            <a:pPr rtl="0"/>
            <a:r>
              <a:rPr lang="en-US" sz="1200" dirty="0" smtClean="0"/>
              <a:t>about to kiss the Pope’s toe. </a:t>
            </a:r>
          </a:p>
          <a:p>
            <a:pPr rtl="0"/>
            <a:endParaRPr lang="en-US" sz="1200" dirty="0" smtClean="0"/>
          </a:p>
          <a:p>
            <a:pPr rtl="0"/>
            <a:r>
              <a:rPr lang="en-US" sz="1200" dirty="0" smtClean="0"/>
              <a:t>The pope, willing to receive the homage, thrust </a:t>
            </a:r>
          </a:p>
          <a:p>
            <a:pPr rtl="0"/>
            <a:r>
              <a:rPr lang="en-US" sz="1200" dirty="0" smtClean="0"/>
              <a:t>his foot toward the Earl, and his dog, watching, </a:t>
            </a:r>
          </a:p>
          <a:p>
            <a:pPr rtl="0"/>
            <a:r>
              <a:rPr lang="en-US" sz="1200" dirty="0" smtClean="0"/>
              <a:t>misunderstood the action and went to the </a:t>
            </a:r>
          </a:p>
          <a:p>
            <a:pPr rtl="0"/>
            <a:r>
              <a:rPr lang="en-US" sz="1200" dirty="0" smtClean="0"/>
              <a:t>defense of his master. </a:t>
            </a:r>
          </a:p>
          <a:p>
            <a:pPr rtl="0"/>
            <a:endParaRPr lang="en-US" sz="1200" dirty="0" smtClean="0"/>
          </a:p>
          <a:p>
            <a:pPr rtl="0"/>
            <a:r>
              <a:rPr lang="en-US" sz="1200" dirty="0" smtClean="0"/>
              <a:t>Instead of a kiss, the Pope got a bite on the toe!</a:t>
            </a:r>
          </a:p>
          <a:p>
            <a:pPr rtl="0"/>
            <a:endParaRPr lang="en-US" sz="1200" dirty="0" smtClean="0"/>
          </a:p>
          <a:p>
            <a:pPr rtl="0"/>
            <a:r>
              <a:rPr lang="en-US" sz="1200" dirty="0" smtClean="0"/>
              <a:t>This enraged the Swiss guard and they killed </a:t>
            </a:r>
          </a:p>
          <a:p>
            <a:pPr rtl="0"/>
            <a:r>
              <a:rPr lang="en-US" sz="1200" dirty="0" smtClean="0"/>
              <a:t>the dog. And this so angered the Earl that he </a:t>
            </a:r>
          </a:p>
          <a:p>
            <a:pPr rtl="0"/>
            <a:r>
              <a:rPr lang="en-US" sz="1200" dirty="0" smtClean="0"/>
              <a:t>refused to proceed with the mission for which </a:t>
            </a:r>
          </a:p>
          <a:p>
            <a:pPr rtl="0"/>
            <a:r>
              <a:rPr lang="en-US" sz="1200" dirty="0" smtClean="0"/>
              <a:t>he had been sent—and he returned home </a:t>
            </a:r>
          </a:p>
          <a:p>
            <a:pPr rtl="0"/>
            <a:r>
              <a:rPr lang="en-US" sz="1200" dirty="0" smtClean="0"/>
              <a:t>without having accomplished anything. </a:t>
            </a:r>
          </a:p>
          <a:p>
            <a:pPr rtl="0"/>
            <a:endParaRPr lang="en-US" sz="1200" dirty="0" smtClean="0"/>
          </a:p>
          <a:p>
            <a:pPr rtl="0"/>
            <a:r>
              <a:rPr lang="en-US" sz="1200" dirty="0" smtClean="0"/>
              <a:t>After his return to England, King Henry VIII </a:t>
            </a:r>
          </a:p>
          <a:p>
            <a:pPr rtl="0"/>
            <a:r>
              <a:rPr lang="en-US" sz="1200" dirty="0" smtClean="0"/>
              <a:t>took steps to separate England from the </a:t>
            </a:r>
          </a:p>
          <a:p>
            <a:pPr rtl="0"/>
            <a:r>
              <a:rPr lang="en-US" sz="1200" dirty="0" smtClean="0"/>
              <a:t>jurisdiction of Rome.</a:t>
            </a:r>
          </a:p>
          <a:p>
            <a:endParaRPr lang="en-US" dirty="0" smtClean="0"/>
          </a:p>
          <a:p>
            <a:r>
              <a:rPr lang="en-US" dirty="0" smtClean="0"/>
              <a:t>[7700, #121].</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230593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katargeo</a:t>
            </a:r>
            <a:r>
              <a:rPr lang="en-US" dirty="0" smtClean="0"/>
              <a:t>” means </a:t>
            </a:r>
            <a:r>
              <a:rPr lang="en-US" sz="1200" b="0" i="0" kern="1200" dirty="0" smtClean="0">
                <a:solidFill>
                  <a:schemeClr val="tx1"/>
                </a:solidFill>
                <a:latin typeface="+mn-lt"/>
                <a:ea typeface="+mn-ea"/>
                <a:cs typeface="+mn-cs"/>
              </a:rPr>
              <a:t>to </a:t>
            </a:r>
          </a:p>
          <a:p>
            <a:r>
              <a:rPr lang="en-US" sz="1200" b="0" i="0" kern="1200" dirty="0" smtClean="0">
                <a:solidFill>
                  <a:schemeClr val="tx1"/>
                </a:solidFill>
                <a:latin typeface="+mn-lt"/>
                <a:ea typeface="+mn-ea"/>
                <a:cs typeface="+mn-cs"/>
              </a:rPr>
              <a:t>cause something to lose its power or </a:t>
            </a:r>
          </a:p>
          <a:p>
            <a:r>
              <a:rPr lang="en-US" sz="1200" b="0" i="0" kern="1200" dirty="0" smtClean="0">
                <a:solidFill>
                  <a:schemeClr val="tx1"/>
                </a:solidFill>
                <a:latin typeface="+mn-lt"/>
                <a:ea typeface="+mn-ea"/>
                <a:cs typeface="+mn-cs"/>
              </a:rPr>
              <a:t>effectiveness, that is “to invalidate” or “to make </a:t>
            </a:r>
          </a:p>
          <a:p>
            <a:r>
              <a:rPr lang="en-US" sz="1200" b="0" i="0" kern="1200" dirty="0" smtClean="0">
                <a:solidFill>
                  <a:schemeClr val="tx1"/>
                </a:solidFill>
                <a:latin typeface="+mn-lt"/>
                <a:ea typeface="+mn-ea"/>
                <a:cs typeface="+mn-cs"/>
              </a:rPr>
              <a:t>powerless”.</a:t>
            </a:r>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534211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484143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42807393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nullify</a:t>
            </a:r>
            <a:r>
              <a:rPr lang="en-US" baseline="0" dirty="0" smtClean="0"/>
              <a:t> something is to defeat it and make it </a:t>
            </a:r>
          </a:p>
          <a:p>
            <a:r>
              <a:rPr lang="en-US" baseline="0" dirty="0" smtClean="0"/>
              <a:t>of no effect.</a:t>
            </a:r>
          </a:p>
          <a:p>
            <a:endParaRPr lang="en-US" baseline="0" dirty="0" smtClean="0"/>
          </a:p>
          <a:p>
            <a:r>
              <a:rPr lang="en-US" baseline="0" dirty="0" smtClean="0"/>
              <a:t>But, we can’t nullify, we can’t abolish, we can’t </a:t>
            </a:r>
          </a:p>
          <a:p>
            <a:r>
              <a:rPr lang="en-US" baseline="0" dirty="0" smtClean="0"/>
              <a:t>defeat God’s faithfulness.</a:t>
            </a:r>
          </a:p>
          <a:p>
            <a:endParaRPr lang="en-US" baseline="0" dirty="0" smtClean="0"/>
          </a:p>
          <a:p>
            <a:r>
              <a:rPr lang="en-US" baseline="0" dirty="0" smtClean="0"/>
              <a:t>How could we defeat anything God is intent </a:t>
            </a:r>
          </a:p>
          <a:p>
            <a:r>
              <a:rPr lang="en-US" baseline="0" dirty="0" smtClean="0"/>
              <a:t>upon? Sometimes, we can’t even defeat the </a:t>
            </a:r>
          </a:p>
          <a:p>
            <a:r>
              <a:rPr lang="en-US" baseline="0" dirty="0" smtClean="0"/>
              <a:t>defeated.</a:t>
            </a:r>
          </a:p>
          <a:p>
            <a:endParaRPr lang="en-US" baseline="0" dirty="0" smtClean="0"/>
          </a:p>
          <a:p>
            <a:r>
              <a:rPr lang="en-US" b="1" baseline="0" dirty="0" err="1" smtClean="0"/>
              <a:t>ILLUS</a:t>
            </a:r>
            <a:r>
              <a:rPr lang="en-US" b="1" baseline="0" dirty="0" smtClean="0"/>
              <a:t>:</a:t>
            </a:r>
            <a:r>
              <a:rPr lang="en-US" baseline="0" dirty="0" smtClean="0"/>
              <a:t> (You probably don’t remember the </a:t>
            </a:r>
          </a:p>
          <a:p>
            <a:r>
              <a:rPr lang="en-US" baseline="0" dirty="0" smtClean="0"/>
              <a:t>name of) </a:t>
            </a:r>
            <a:r>
              <a:rPr lang="en-US" dirty="0" err="1" smtClean="0"/>
              <a:t>Vinko</a:t>
            </a:r>
            <a:r>
              <a:rPr lang="en-US" dirty="0" smtClean="0"/>
              <a:t> </a:t>
            </a:r>
            <a:r>
              <a:rPr lang="en-US" dirty="0" err="1" smtClean="0"/>
              <a:t>Bogatej</a:t>
            </a:r>
            <a:r>
              <a:rPr lang="en-US" dirty="0" smtClean="0"/>
              <a:t>? He was a ski-jumper </a:t>
            </a:r>
          </a:p>
          <a:p>
            <a:r>
              <a:rPr lang="en-US" dirty="0" smtClean="0"/>
              <a:t>from Yugoslavia who, while competing in the </a:t>
            </a:r>
          </a:p>
          <a:p>
            <a:r>
              <a:rPr lang="en-US" dirty="0" smtClean="0"/>
              <a:t>1970 World Ski-Flying Championship in </a:t>
            </a:r>
          </a:p>
          <a:p>
            <a:r>
              <a:rPr lang="en-US" dirty="0" err="1" smtClean="0"/>
              <a:t>Obertsdorf</a:t>
            </a:r>
            <a:r>
              <a:rPr lang="en-US" dirty="0" smtClean="0"/>
              <a:t>, West Germany, fell off the takeoff </a:t>
            </a:r>
          </a:p>
          <a:p>
            <a:r>
              <a:rPr lang="en-US" dirty="0" smtClean="0"/>
              <a:t>ramp and landed on his head. </a:t>
            </a:r>
          </a:p>
          <a:p>
            <a:endParaRPr lang="en-US" dirty="0" smtClean="0"/>
          </a:p>
          <a:p>
            <a:r>
              <a:rPr lang="en-US" dirty="0" smtClean="0"/>
              <a:t>(For years afterward), the accident (was) used </a:t>
            </a:r>
          </a:p>
          <a:p>
            <a:r>
              <a:rPr lang="en-US" dirty="0" smtClean="0"/>
              <a:t>to highlight "the thrill of victory, and the agony </a:t>
            </a:r>
          </a:p>
          <a:p>
            <a:r>
              <a:rPr lang="en-US" dirty="0" smtClean="0"/>
              <a:t>of defeat" on ABC's "Wide World of Sports." </a:t>
            </a:r>
          </a:p>
          <a:p>
            <a:endParaRPr lang="en-US" dirty="0" smtClean="0"/>
          </a:p>
          <a:p>
            <a:r>
              <a:rPr lang="en-US" dirty="0" err="1" smtClean="0"/>
              <a:t>Bogatej</a:t>
            </a:r>
            <a:r>
              <a:rPr lang="en-US" dirty="0" smtClean="0"/>
              <a:t> was hospitalized after the spill, but he </a:t>
            </a:r>
          </a:p>
          <a:p>
            <a:r>
              <a:rPr lang="en-US" dirty="0" smtClean="0"/>
              <a:t>recovered and (went to work) in a foundry in </a:t>
            </a:r>
          </a:p>
          <a:p>
            <a:r>
              <a:rPr lang="en-US" dirty="0" smtClean="0"/>
              <a:t>Yugoslavia. </a:t>
            </a:r>
          </a:p>
          <a:p>
            <a:endParaRPr lang="en-US" dirty="0" smtClean="0"/>
          </a:p>
          <a:p>
            <a:r>
              <a:rPr lang="en-US" dirty="0" smtClean="0"/>
              <a:t>(In 1980), Doug Wilson, a producer for ABC, </a:t>
            </a:r>
          </a:p>
          <a:p>
            <a:r>
              <a:rPr lang="en-US" dirty="0" smtClean="0"/>
              <a:t>interviewed him </a:t>
            </a:r>
            <a:r>
              <a:rPr lang="en-US" strike="dblStrike" baseline="0" dirty="0" smtClean="0"/>
              <a:t>last year</a:t>
            </a:r>
            <a:r>
              <a:rPr lang="en-US" dirty="0" smtClean="0"/>
              <a:t> for a special </a:t>
            </a:r>
          </a:p>
          <a:p>
            <a:r>
              <a:rPr lang="en-US" dirty="0" smtClean="0"/>
              <a:t>anniversary edition of the show. </a:t>
            </a:r>
          </a:p>
          <a:p>
            <a:endParaRPr lang="en-US" dirty="0" smtClean="0"/>
          </a:p>
          <a:p>
            <a:r>
              <a:rPr lang="en-US" dirty="0" smtClean="0"/>
              <a:t>"When we told him he's been on the program </a:t>
            </a:r>
          </a:p>
          <a:p>
            <a:r>
              <a:rPr lang="en-US" dirty="0" smtClean="0"/>
              <a:t>ever since 1970," (said) Wilson, "he couldn't </a:t>
            </a:r>
          </a:p>
          <a:p>
            <a:r>
              <a:rPr lang="en-US" dirty="0" smtClean="0"/>
              <a:t>believe it. He (was happy that he was </a:t>
            </a:r>
          </a:p>
          <a:p>
            <a:r>
              <a:rPr lang="en-US" dirty="0" smtClean="0"/>
              <a:t>appearing) on Television 130 times a year."  </a:t>
            </a:r>
          </a:p>
          <a:p>
            <a:endParaRPr lang="en-US" dirty="0" smtClean="0"/>
          </a:p>
          <a:p>
            <a:r>
              <a:rPr lang="en-US" dirty="0" smtClean="0"/>
              <a:t>[Thomas Rogers in </a:t>
            </a:r>
            <a:r>
              <a:rPr lang="en-US" i="1" dirty="0" smtClean="0"/>
              <a:t>N.Y. Times</a:t>
            </a:r>
            <a:r>
              <a:rPr lang="en-US" dirty="0" smtClean="0"/>
              <a:t>, quoted in </a:t>
            </a:r>
          </a:p>
          <a:p>
            <a:r>
              <a:rPr lang="en-US" i="1" dirty="0" smtClean="0"/>
              <a:t>Reader's Digest</a:t>
            </a:r>
            <a:r>
              <a:rPr lang="en-US" dirty="0" smtClean="0"/>
              <a:t>, December, 1980].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866586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3:3.</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5943656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3:3.</a:t>
            </a:r>
          </a:p>
          <a:p>
            <a:endParaRPr lang="en-US" baseline="0" dirty="0" smtClean="0"/>
          </a:p>
          <a:p>
            <a:r>
              <a:rPr lang="en-US" baseline="0"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35060961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verses one through three, Paul is addressing </a:t>
            </a:r>
          </a:p>
          <a:p>
            <a:r>
              <a:rPr lang="en-US" dirty="0" smtClean="0"/>
              <a:t>the status of the Jews. Not only does he </a:t>
            </a:r>
          </a:p>
          <a:p>
            <a:r>
              <a:rPr lang="en-US" dirty="0" smtClean="0"/>
              <a:t>specifically refer to them as Jews, but in verse </a:t>
            </a:r>
          </a:p>
          <a:p>
            <a:r>
              <a:rPr lang="en-US" dirty="0" smtClean="0"/>
              <a:t>two, he says that THEY have been entrusted...</a:t>
            </a:r>
          </a:p>
          <a:p>
            <a:endParaRPr lang="en-US" dirty="0" smtClean="0"/>
          </a:p>
          <a:p>
            <a:r>
              <a:rPr lang="en-US" dirty="0" smtClean="0"/>
              <a:t>But</a:t>
            </a:r>
            <a:r>
              <a:rPr lang="en-US" baseline="0" dirty="0" smtClean="0"/>
              <a:t> now, here in verse four, Paul expands his </a:t>
            </a:r>
          </a:p>
          <a:p>
            <a:r>
              <a:rPr lang="en-US" baseline="0" dirty="0" smtClean="0"/>
              <a:t>argument to include all of mankind instead of </a:t>
            </a:r>
          </a:p>
          <a:p>
            <a:r>
              <a:rPr lang="en-US" baseline="0" dirty="0" smtClean="0"/>
              <a:t>just the Jews. This is expressed by the use of </a:t>
            </a:r>
          </a:p>
          <a:p>
            <a:r>
              <a:rPr lang="en-US" baseline="0" dirty="0" smtClean="0"/>
              <a:t>the term “EVERY MAN”.</a:t>
            </a:r>
          </a:p>
          <a:p>
            <a:endParaRPr lang="en-US" baseline="0" dirty="0" smtClean="0"/>
          </a:p>
          <a:p>
            <a:r>
              <a:rPr lang="en-US" baseline="0" dirty="0" smtClean="0"/>
              <a:t>And it’s further supported by his use of “</a:t>
            </a:r>
            <a:r>
              <a:rPr lang="en-US" sz="1200" dirty="0" smtClean="0"/>
              <a:t>But if </a:t>
            </a:r>
          </a:p>
          <a:p>
            <a:r>
              <a:rPr lang="en-US" sz="1200" dirty="0" smtClean="0"/>
              <a:t>OUR unrighteousness” at the beginning of </a:t>
            </a:r>
          </a:p>
          <a:p>
            <a:r>
              <a:rPr lang="en-US" sz="1200" dirty="0" smtClean="0"/>
              <a:t>verse five.</a:t>
            </a:r>
          </a:p>
          <a:p>
            <a:endParaRPr lang="en-US" sz="1200" dirty="0" smtClean="0"/>
          </a:p>
          <a:p>
            <a:r>
              <a:rPr lang="en-US" sz="1200" dirty="0" smtClean="0"/>
              <a:t>Also note that, here in verse four, the three </a:t>
            </a:r>
          </a:p>
          <a:p>
            <a:r>
              <a:rPr lang="en-US" sz="1200" dirty="0" smtClean="0"/>
              <a:t>appearances of “YOU” are</a:t>
            </a:r>
            <a:r>
              <a:rPr lang="en-US" sz="1200" baseline="0" dirty="0" smtClean="0"/>
              <a:t> all referring to God, </a:t>
            </a:r>
          </a:p>
          <a:p>
            <a:r>
              <a:rPr lang="en-US" sz="1200" baseline="0" dirty="0" smtClean="0"/>
              <a:t>that is “</a:t>
            </a:r>
            <a:r>
              <a:rPr lang="en-US" dirty="0" smtClean="0"/>
              <a:t>So that GOD may be proved right </a:t>
            </a:r>
          </a:p>
          <a:p>
            <a:r>
              <a:rPr lang="en-US" dirty="0" smtClean="0"/>
              <a:t>when HE speaks and prevail when HE judges”. </a:t>
            </a:r>
          </a:p>
          <a:p>
            <a:endParaRPr lang="en-US" dirty="0" smtClean="0"/>
          </a:p>
          <a:p>
            <a:r>
              <a:rPr lang="en-US" dirty="0" smtClean="0"/>
              <a:t>Everett Harrison writes, “We should </a:t>
            </a:r>
          </a:p>
          <a:p>
            <a:r>
              <a:rPr lang="en-US" dirty="0" smtClean="0"/>
              <a:t>understand ‘the faithfulness of God’ in terms </a:t>
            </a:r>
          </a:p>
          <a:p>
            <a:r>
              <a:rPr lang="en-US" dirty="0" smtClean="0"/>
              <a:t>of the covenant aspect</a:t>
            </a:r>
            <a:r>
              <a:rPr lang="en-US" baseline="0" dirty="0" smtClean="0"/>
              <a:t> </a:t>
            </a:r>
            <a:r>
              <a:rPr lang="en-US" baseline="0" dirty="0" err="1" smtClean="0"/>
              <a:t>og</a:t>
            </a:r>
            <a:r>
              <a:rPr lang="en-US" baseline="0" dirty="0" smtClean="0"/>
              <a:t> God’s dealings </a:t>
            </a:r>
          </a:p>
          <a:p>
            <a:r>
              <a:rPr lang="en-US" baseline="0" dirty="0" smtClean="0"/>
              <a:t>with Israel.... When Israel fractured the </a:t>
            </a:r>
          </a:p>
          <a:p>
            <a:r>
              <a:rPr lang="en-US" baseline="0" dirty="0" err="1" smtClean="0"/>
              <a:t>Sinaitic</a:t>
            </a:r>
            <a:r>
              <a:rPr lang="en-US" baseline="0" dirty="0" smtClean="0"/>
              <a:t> covenant, God’s very faithfulness </a:t>
            </a:r>
          </a:p>
          <a:p>
            <a:r>
              <a:rPr lang="en-US" baseline="0" dirty="0" smtClean="0"/>
              <a:t>compelled him to judge his people by </a:t>
            </a:r>
          </a:p>
          <a:p>
            <a:r>
              <a:rPr lang="en-US" baseline="0" dirty="0" smtClean="0"/>
              <a:t>sending them into captivity.”</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9285057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Greek, Paul uses “me </a:t>
            </a:r>
            <a:r>
              <a:rPr lang="en-US" dirty="0" err="1" smtClean="0"/>
              <a:t>genoito</a:t>
            </a:r>
            <a:r>
              <a:rPr lang="en-US" dirty="0" smtClean="0"/>
              <a:t>”, which </a:t>
            </a:r>
          </a:p>
          <a:p>
            <a:r>
              <a:rPr lang="en-US" dirty="0" smtClean="0"/>
              <a:t>literally means “May it never be”</a:t>
            </a:r>
            <a:r>
              <a:rPr lang="en-US" baseline="0" dirty="0" smtClean="0"/>
              <a:t> as an </a:t>
            </a:r>
          </a:p>
          <a:p>
            <a:r>
              <a:rPr lang="en-US" baseline="0" dirty="0" smtClean="0"/>
              <a:t>extremely strong negation of the preceding </a:t>
            </a:r>
          </a:p>
          <a:p>
            <a:r>
              <a:rPr lang="en-US" baseline="0" dirty="0" smtClean="0"/>
              <a:t>thought. It is an exclamation of absolute denial.</a:t>
            </a:r>
          </a:p>
          <a:p>
            <a:endParaRPr lang="en-US" baseline="0" dirty="0" smtClean="0"/>
          </a:p>
          <a:p>
            <a:r>
              <a:rPr lang="en-US" baseline="0" dirty="0" smtClean="0"/>
              <a:t>The King James Version translates the phrase </a:t>
            </a:r>
          </a:p>
          <a:p>
            <a:r>
              <a:rPr lang="en-US" baseline="0" dirty="0" smtClean="0"/>
              <a:t>as “God forbid!”</a:t>
            </a:r>
          </a:p>
          <a:p>
            <a:endParaRPr lang="en-US" baseline="0" dirty="0" smtClean="0"/>
          </a:p>
          <a:p>
            <a:r>
              <a:rPr lang="en-US" baseline="0" dirty="0" smtClean="0"/>
              <a:t>And the English Standard Version translates </a:t>
            </a:r>
          </a:p>
          <a:p>
            <a:r>
              <a:rPr lang="en-US" baseline="0" dirty="0" smtClean="0"/>
              <a:t>it as “By no means!”</a:t>
            </a:r>
          </a:p>
          <a:p>
            <a:endParaRPr lang="en-US" baseline="0" dirty="0" smtClean="0"/>
          </a:p>
          <a:p>
            <a:r>
              <a:rPr lang="en-US" baseline="0" dirty="0" smtClean="0"/>
              <a:t>“Me </a:t>
            </a:r>
            <a:r>
              <a:rPr lang="en-US" baseline="0" dirty="0" err="1" smtClean="0"/>
              <a:t>genoito</a:t>
            </a:r>
            <a:r>
              <a:rPr lang="en-US" baseline="0" dirty="0" smtClean="0"/>
              <a:t>” is used fifteen times in the New </a:t>
            </a:r>
          </a:p>
          <a:p>
            <a:r>
              <a:rPr lang="en-US" baseline="0" dirty="0" smtClean="0"/>
              <a:t>Testament. Fourteen of those appearances are </a:t>
            </a:r>
          </a:p>
          <a:p>
            <a:r>
              <a:rPr lang="en-US" baseline="0" dirty="0" smtClean="0"/>
              <a:t>in Paul; ten of them in Romans alone.</a:t>
            </a:r>
          </a:p>
          <a:p>
            <a:endParaRPr lang="en-US" baseline="0" dirty="0" smtClean="0"/>
          </a:p>
          <a:p>
            <a:r>
              <a:rPr lang="en-US" baseline="0" dirty="0" smtClean="0"/>
              <a:t>Paul uses this strong denial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9285057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forbid!</a:t>
            </a:r>
          </a:p>
          <a:p>
            <a:endParaRPr lang="en-US" dirty="0" smtClean="0"/>
          </a:p>
          <a:p>
            <a:r>
              <a:rPr lang="en-US" dirty="0" smtClean="0"/>
              <a:t>Paul also uses it in:</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33724122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forbid!</a:t>
            </a:r>
          </a:p>
          <a:p>
            <a:endParaRPr lang="en-US" dirty="0" smtClean="0"/>
          </a:p>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4666651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forbid!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19735951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alethes</a:t>
            </a:r>
            <a:r>
              <a:rPr lang="en-US" dirty="0" smtClean="0"/>
              <a:t>” pertains </a:t>
            </a:r>
            <a:r>
              <a:rPr lang="en-US" sz="1200" b="0" i="0" dirty="0" smtClean="0"/>
              <a:t>to being </a:t>
            </a:r>
          </a:p>
          <a:p>
            <a:r>
              <a:rPr lang="en-US" sz="1200" b="0" i="0" dirty="0" smtClean="0"/>
              <a:t>truthful, honest, and righteous.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4266583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780987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318898021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is true. God is reliable. And, as in so many </a:t>
            </a:r>
          </a:p>
          <a:p>
            <a:r>
              <a:rPr lang="en-US" dirty="0" smtClean="0"/>
              <a:t>other walks of life, reliability is more important </a:t>
            </a:r>
          </a:p>
          <a:p>
            <a:r>
              <a:rPr lang="en-US" dirty="0" smtClean="0"/>
              <a:t>than flash and style.</a:t>
            </a:r>
          </a:p>
          <a:p>
            <a:endParaRPr lang="en-US" dirty="0" smtClean="0"/>
          </a:p>
          <a:p>
            <a:r>
              <a:rPr lang="en-US" b="1" dirty="0" err="1" smtClean="0"/>
              <a:t>ILLUS</a:t>
            </a:r>
            <a:r>
              <a:rPr lang="en-US" b="1" dirty="0" smtClean="0"/>
              <a:t>: </a:t>
            </a:r>
            <a:r>
              <a:rPr lang="en-US" dirty="0" smtClean="0"/>
              <a:t>For an extraordinary pitcher he </a:t>
            </a:r>
          </a:p>
          <a:p>
            <a:r>
              <a:rPr lang="en-US" dirty="0" smtClean="0"/>
              <a:t>performed few extraordinary feats. Though a </a:t>
            </a:r>
          </a:p>
          <a:p>
            <a:r>
              <a:rPr lang="en-US" dirty="0" smtClean="0"/>
              <a:t>veteran of 21 seasons, in only one did he win </a:t>
            </a:r>
          </a:p>
          <a:p>
            <a:r>
              <a:rPr lang="en-US" dirty="0" smtClean="0"/>
              <a:t>more than 20 games. </a:t>
            </a:r>
          </a:p>
          <a:p>
            <a:endParaRPr lang="en-US" dirty="0" smtClean="0"/>
          </a:p>
          <a:p>
            <a:r>
              <a:rPr lang="en-US" dirty="0" smtClean="0"/>
              <a:t>He never pitched a no-hitter and only once did </a:t>
            </a:r>
          </a:p>
          <a:p>
            <a:r>
              <a:rPr lang="en-US" dirty="0" smtClean="0"/>
              <a:t>he lead the league in any category (2.21 ERA, </a:t>
            </a:r>
          </a:p>
          <a:p>
            <a:r>
              <a:rPr lang="en-US" dirty="0" smtClean="0"/>
              <a:t>1980). </a:t>
            </a:r>
          </a:p>
          <a:p>
            <a:endParaRPr lang="en-US" dirty="0" smtClean="0"/>
          </a:p>
          <a:p>
            <a:r>
              <a:rPr lang="en-US" dirty="0" smtClean="0"/>
              <a:t>Yet on June 21, 1986, Don Sutton rubbed </a:t>
            </a:r>
          </a:p>
          <a:p>
            <a:r>
              <a:rPr lang="en-US" dirty="0" smtClean="0"/>
              <a:t>pitching elbows with the true legends of </a:t>
            </a:r>
          </a:p>
          <a:p>
            <a:r>
              <a:rPr lang="en-US" dirty="0" smtClean="0"/>
              <a:t>baseball by becoming the 13th pitcher to win </a:t>
            </a:r>
          </a:p>
          <a:p>
            <a:r>
              <a:rPr lang="en-US" dirty="0" smtClean="0"/>
              <a:t>300 games. </a:t>
            </a:r>
          </a:p>
          <a:p>
            <a:r>
              <a:rPr lang="en-US" dirty="0" smtClean="0"/>
              <a:t>His analysis of his success is worth noting. "A </a:t>
            </a:r>
          </a:p>
          <a:p>
            <a:r>
              <a:rPr lang="en-US" dirty="0" smtClean="0"/>
              <a:t>grinder and a mechanic" is what he calls </a:t>
            </a:r>
          </a:p>
          <a:p>
            <a:r>
              <a:rPr lang="en-US" dirty="0" smtClean="0"/>
              <a:t>himself. "I never considered myself flamboyant </a:t>
            </a:r>
          </a:p>
          <a:p>
            <a:r>
              <a:rPr lang="en-US" dirty="0" smtClean="0"/>
              <a:t>or exceptional. But all my life I've found a way </a:t>
            </a:r>
          </a:p>
          <a:p>
            <a:r>
              <a:rPr lang="en-US" dirty="0" smtClean="0"/>
              <a:t>to get the job done." </a:t>
            </a:r>
          </a:p>
          <a:p>
            <a:endParaRPr lang="en-US" dirty="0" smtClean="0"/>
          </a:p>
          <a:p>
            <a:r>
              <a:rPr lang="en-US" dirty="0" smtClean="0"/>
              <a:t>And get it done he did. Through two decades, </a:t>
            </a:r>
          </a:p>
          <a:p>
            <a:r>
              <a:rPr lang="en-US" dirty="0" smtClean="0"/>
              <a:t>six presidential terms, and four trades, he </a:t>
            </a:r>
          </a:p>
          <a:p>
            <a:r>
              <a:rPr lang="en-US" dirty="0" smtClean="0"/>
              <a:t>consistently did what pitchers are supposed to </a:t>
            </a:r>
          </a:p>
          <a:p>
            <a:r>
              <a:rPr lang="en-US" dirty="0" smtClean="0"/>
              <a:t>do: win games. With tunnel vision devotion, he </a:t>
            </a:r>
          </a:p>
          <a:p>
            <a:r>
              <a:rPr lang="en-US" dirty="0" smtClean="0"/>
              <a:t>spent 21 seasons redefining greatness. He has </a:t>
            </a:r>
          </a:p>
          <a:p>
            <a:r>
              <a:rPr lang="en-US" dirty="0" smtClean="0"/>
              <a:t>been called the "family sedan" of baseball's </a:t>
            </a:r>
          </a:p>
          <a:p>
            <a:r>
              <a:rPr lang="en-US" dirty="0" smtClean="0"/>
              <a:t>men on the mound.</a:t>
            </a:r>
          </a:p>
          <a:p>
            <a:endParaRPr lang="en-US" dirty="0" smtClean="0"/>
          </a:p>
          <a:p>
            <a:r>
              <a:rPr lang="en-US" dirty="0" smtClean="0"/>
              <a:t>[Max </a:t>
            </a:r>
            <a:r>
              <a:rPr lang="en-US" dirty="0" err="1" smtClean="0"/>
              <a:t>Lucado</a:t>
            </a:r>
            <a:r>
              <a:rPr lang="en-US" dirty="0" smtClean="0"/>
              <a:t>, </a:t>
            </a:r>
            <a:r>
              <a:rPr lang="en-US" u="sng" dirty="0" smtClean="0"/>
              <a:t>God Came Near</a:t>
            </a:r>
            <a:r>
              <a:rPr lang="en-US" dirty="0" smtClean="0"/>
              <a:t>, Multnomah </a:t>
            </a:r>
          </a:p>
          <a:p>
            <a:r>
              <a:rPr lang="en-US" dirty="0" smtClean="0"/>
              <a:t>Press, 1987, p. 133].</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96127611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pseustes</a:t>
            </a:r>
            <a:r>
              <a:rPr lang="en-US" dirty="0" smtClean="0"/>
              <a:t>” literally means</a:t>
            </a:r>
            <a:r>
              <a:rPr lang="en-US" baseline="0" dirty="0" smtClean="0"/>
              <a:t> “liar”.</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11345386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41359681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IS always true.</a:t>
            </a:r>
          </a:p>
          <a:p>
            <a:endParaRPr lang="en-US" dirty="0" smtClean="0"/>
          </a:p>
          <a:p>
            <a:r>
              <a:rPr lang="en-US" dirty="0" smtClean="0"/>
              <a:t>But, human beings are</a:t>
            </a:r>
            <a:r>
              <a:rPr lang="en-US" baseline="0" dirty="0" smtClean="0"/>
              <a:t> indeed liars.</a:t>
            </a:r>
          </a:p>
          <a:p>
            <a:endParaRPr lang="en-US" baseline="0" dirty="0" smtClean="0"/>
          </a:p>
          <a:p>
            <a:r>
              <a:rPr lang="en-US" b="1" baseline="0" dirty="0" err="1" smtClean="0"/>
              <a:t>ILLUS</a:t>
            </a:r>
            <a:r>
              <a:rPr lang="en-US" b="1" baseline="0" dirty="0" smtClean="0"/>
              <a:t>:</a:t>
            </a:r>
            <a:r>
              <a:rPr lang="en-US" baseline="0" dirty="0" smtClean="0"/>
              <a:t> </a:t>
            </a:r>
            <a:r>
              <a:rPr lang="en-US" dirty="0" smtClean="0"/>
              <a:t>Lying seems to be a way of life for </a:t>
            </a:r>
          </a:p>
          <a:p>
            <a:r>
              <a:rPr lang="en-US" dirty="0" smtClean="0"/>
              <a:t>many people. We lie at the drop of a hat. </a:t>
            </a:r>
          </a:p>
          <a:p>
            <a:endParaRPr lang="en-US" dirty="0" smtClean="0"/>
          </a:p>
          <a:p>
            <a:r>
              <a:rPr lang="en-US" dirty="0" smtClean="0"/>
              <a:t>The book </a:t>
            </a:r>
            <a:r>
              <a:rPr lang="en-US" i="1" u="none" baseline="0" dirty="0" smtClean="0"/>
              <a:t>The Day America Told the Truth</a:t>
            </a:r>
            <a:r>
              <a:rPr lang="en-US" dirty="0" smtClean="0"/>
              <a:t> says </a:t>
            </a:r>
          </a:p>
          <a:p>
            <a:r>
              <a:rPr lang="en-US" dirty="0" smtClean="0"/>
              <a:t>that 91 percent of those surveyed lie routinely </a:t>
            </a:r>
          </a:p>
          <a:p>
            <a:r>
              <a:rPr lang="en-US" dirty="0" smtClean="0"/>
              <a:t>about matters they consider trivial, and 36 </a:t>
            </a:r>
          </a:p>
          <a:p>
            <a:r>
              <a:rPr lang="en-US" dirty="0" smtClean="0"/>
              <a:t>percent lie about important matters; 86 percent </a:t>
            </a:r>
          </a:p>
          <a:p>
            <a:r>
              <a:rPr lang="en-US" dirty="0" smtClean="0"/>
              <a:t>lie regularly to parents, 75 percent to friends, </a:t>
            </a:r>
          </a:p>
          <a:p>
            <a:r>
              <a:rPr lang="en-US" dirty="0" smtClean="0"/>
              <a:t>73 percent to siblings, and 69 percent to </a:t>
            </a:r>
          </a:p>
          <a:p>
            <a:r>
              <a:rPr lang="en-US" dirty="0" smtClean="0"/>
              <a:t>spouses.</a:t>
            </a:r>
          </a:p>
          <a:p>
            <a:endParaRPr lang="en-US" dirty="0" smtClean="0"/>
          </a:p>
          <a:p>
            <a:r>
              <a:rPr lang="en-US" dirty="0" smtClean="0"/>
              <a:t>[</a:t>
            </a:r>
            <a:r>
              <a:rPr lang="en-US" i="1" dirty="0" smtClean="0"/>
              <a:t>Daily Bread</a:t>
            </a:r>
            <a:r>
              <a:rPr lang="en-US" dirty="0" smtClean="0"/>
              <a:t>, August 28, 1992].</a:t>
            </a:r>
          </a:p>
          <a:p>
            <a:endParaRPr lang="en-US" dirty="0" smtClean="0"/>
          </a:p>
          <a:p>
            <a:r>
              <a:rPr lang="en-US" b="1" dirty="0" err="1" smtClean="0"/>
              <a:t>ILLUS</a:t>
            </a:r>
            <a:r>
              <a:rPr lang="en-US" b="1" dirty="0" smtClean="0"/>
              <a:t>:</a:t>
            </a:r>
            <a:r>
              <a:rPr lang="en-US" dirty="0" smtClean="0"/>
              <a:t> Famous American Fibs include:</a:t>
            </a:r>
          </a:p>
          <a:p>
            <a:endParaRPr lang="en-US" dirty="0" smtClean="0">
              <a:effectLst/>
            </a:endParaRPr>
          </a:p>
          <a:p>
            <a:pPr marL="171450" indent="-171450">
              <a:buFontTx/>
              <a:buChar char="-"/>
            </a:pPr>
            <a:r>
              <a:rPr lang="en-US" dirty="0" smtClean="0">
                <a:effectLst/>
              </a:rPr>
              <a:t>The check is in the mail.</a:t>
            </a:r>
          </a:p>
          <a:p>
            <a:pPr marL="171450" indent="-171450">
              <a:buFontTx/>
              <a:buChar char="-"/>
            </a:pPr>
            <a:endParaRPr lang="en-US" dirty="0" smtClean="0">
              <a:effectLst/>
            </a:endParaRPr>
          </a:p>
          <a:p>
            <a:pPr marL="171450" indent="-171450">
              <a:buFontTx/>
              <a:buChar char="-"/>
            </a:pPr>
            <a:r>
              <a:rPr lang="en-US" dirty="0" smtClean="0">
                <a:effectLst/>
              </a:rPr>
              <a:t>I'll start my diet tomorrow.</a:t>
            </a:r>
          </a:p>
          <a:p>
            <a:pPr marL="171450" indent="-171450">
              <a:buFontTx/>
              <a:buChar char="-"/>
            </a:pPr>
            <a:endParaRPr lang="en-US" dirty="0" smtClean="0">
              <a:effectLst/>
            </a:endParaRPr>
          </a:p>
          <a:p>
            <a:pPr marL="171450" indent="-171450">
              <a:buFontTx/>
              <a:buChar char="-"/>
            </a:pPr>
            <a:r>
              <a:rPr lang="en-US" dirty="0" smtClean="0">
                <a:effectLst/>
              </a:rPr>
              <a:t>We service what we sell.</a:t>
            </a:r>
          </a:p>
          <a:p>
            <a:pPr marL="0" indent="0">
              <a:buFontTx/>
              <a:buNone/>
            </a:pPr>
            <a:endParaRPr lang="en-US" dirty="0" smtClean="0">
              <a:effectLst/>
            </a:endParaRPr>
          </a:p>
          <a:p>
            <a:pPr marL="171450" indent="-171450">
              <a:buFontTx/>
              <a:buChar char="-"/>
            </a:pPr>
            <a:r>
              <a:rPr lang="en-US" dirty="0" smtClean="0">
                <a:effectLst/>
              </a:rPr>
              <a:t>Give me your number and the doctor will </a:t>
            </a:r>
          </a:p>
          <a:p>
            <a:pPr marL="0" indent="0">
              <a:buFontTx/>
              <a:buNone/>
            </a:pPr>
            <a:r>
              <a:rPr lang="en-US" baseline="0" dirty="0" smtClean="0">
                <a:effectLst/>
              </a:rPr>
              <a:t>       </a:t>
            </a:r>
            <a:r>
              <a:rPr lang="en-US" dirty="0" smtClean="0">
                <a:effectLst/>
              </a:rPr>
              <a:t>call you right back.</a:t>
            </a:r>
          </a:p>
          <a:p>
            <a:pPr marL="0" indent="0">
              <a:buFontTx/>
              <a:buNone/>
            </a:pPr>
            <a:endParaRPr lang="en-US" dirty="0" smtClean="0">
              <a:effectLst/>
            </a:endParaRPr>
          </a:p>
          <a:p>
            <a:pPr marL="171450" indent="-171450">
              <a:buFontTx/>
              <a:buChar char="-"/>
            </a:pPr>
            <a:r>
              <a:rPr lang="en-US" dirty="0" smtClean="0">
                <a:effectLst/>
              </a:rPr>
              <a:t>Money cheerfully refunded.</a:t>
            </a:r>
          </a:p>
          <a:p>
            <a:pPr marL="171450" indent="-171450">
              <a:buFontTx/>
              <a:buChar char="-"/>
            </a:pPr>
            <a:endParaRPr lang="en-US" dirty="0" smtClean="0">
              <a:effectLst/>
            </a:endParaRPr>
          </a:p>
          <a:p>
            <a:pPr marL="171450" indent="-171450">
              <a:buFontTx/>
              <a:buChar char="-"/>
            </a:pPr>
            <a:r>
              <a:rPr lang="en-US" dirty="0" smtClean="0">
                <a:effectLst/>
              </a:rPr>
              <a:t>One size fits all.</a:t>
            </a:r>
          </a:p>
          <a:p>
            <a:pPr marL="171450" indent="-171450">
              <a:buFontTx/>
              <a:buChar char="-"/>
            </a:pPr>
            <a:endParaRPr lang="en-US" dirty="0" smtClean="0">
              <a:effectLst/>
            </a:endParaRPr>
          </a:p>
          <a:p>
            <a:pPr marL="171450" indent="-171450">
              <a:buFontTx/>
              <a:buChar char="-"/>
            </a:pPr>
            <a:r>
              <a:rPr lang="en-US" dirty="0" smtClean="0">
                <a:effectLst/>
              </a:rPr>
              <a:t>This offer limited to the first 100 people who </a:t>
            </a:r>
          </a:p>
          <a:p>
            <a:pPr marL="0" indent="0">
              <a:buFontTx/>
              <a:buNone/>
            </a:pPr>
            <a:r>
              <a:rPr lang="en-US" dirty="0" smtClean="0">
                <a:effectLst/>
              </a:rPr>
              <a:t>       call in.</a:t>
            </a:r>
          </a:p>
          <a:p>
            <a:pPr marL="0" indent="0">
              <a:buFontTx/>
              <a:buNone/>
            </a:pPr>
            <a:endParaRPr lang="en-US" dirty="0" smtClean="0">
              <a:effectLst/>
            </a:endParaRPr>
          </a:p>
          <a:p>
            <a:pPr marL="171450" indent="-171450">
              <a:buFontTx/>
              <a:buChar char="-"/>
            </a:pPr>
            <a:r>
              <a:rPr lang="en-US" dirty="0" smtClean="0">
                <a:effectLst/>
              </a:rPr>
              <a:t>Your luggage isn't lost, it's only misplaced.</a:t>
            </a:r>
          </a:p>
          <a:p>
            <a:pPr marL="171450" indent="-171450">
              <a:buFontTx/>
              <a:buChar char="-"/>
            </a:pPr>
            <a:endParaRPr lang="en-US" dirty="0" smtClean="0">
              <a:effectLst/>
            </a:endParaRPr>
          </a:p>
          <a:p>
            <a:pPr marL="171450" indent="-171450">
              <a:buFontTx/>
              <a:buChar char="-"/>
            </a:pPr>
            <a:r>
              <a:rPr lang="en-US" dirty="0" smtClean="0">
                <a:effectLst/>
              </a:rPr>
              <a:t>Leave your resume and we'll keep it on file.</a:t>
            </a:r>
          </a:p>
          <a:p>
            <a:pPr marL="171450" indent="-171450">
              <a:buFontTx/>
              <a:buChar char="-"/>
            </a:pPr>
            <a:endParaRPr lang="en-US" dirty="0" smtClean="0">
              <a:effectLst/>
            </a:endParaRPr>
          </a:p>
          <a:p>
            <a:pPr marL="171450" indent="-171450">
              <a:buFontTx/>
              <a:buChar char="-"/>
            </a:pPr>
            <a:r>
              <a:rPr lang="en-US" dirty="0" smtClean="0">
                <a:effectLst/>
              </a:rPr>
              <a:t>This hurts me more than it hurts you.</a:t>
            </a:r>
          </a:p>
          <a:p>
            <a:pPr marL="171450" indent="-171450">
              <a:buFontTx/>
              <a:buChar char="-"/>
            </a:pPr>
            <a:endParaRPr lang="en-US" dirty="0" smtClean="0">
              <a:effectLst/>
            </a:endParaRPr>
          </a:p>
          <a:p>
            <a:pPr marL="171450" indent="-171450">
              <a:buFontTx/>
              <a:buChar char="-"/>
            </a:pPr>
            <a:r>
              <a:rPr lang="en-US" dirty="0" smtClean="0">
                <a:effectLst/>
              </a:rPr>
              <a:t>I just need five minutes of your time.</a:t>
            </a:r>
          </a:p>
          <a:p>
            <a:pPr marL="171450" indent="-171450">
              <a:buFontTx/>
              <a:buChar char="-"/>
            </a:pPr>
            <a:endParaRPr lang="en-US" dirty="0" smtClean="0">
              <a:effectLst/>
            </a:endParaRPr>
          </a:p>
          <a:p>
            <a:pPr marL="171450" indent="-171450">
              <a:buFontTx/>
              <a:buChar char="-"/>
            </a:pPr>
            <a:r>
              <a:rPr lang="en-US" dirty="0" smtClean="0">
                <a:effectLst/>
              </a:rPr>
              <a:t>Your table will be ready in a few minutes.</a:t>
            </a:r>
          </a:p>
          <a:p>
            <a:pPr marL="171450" indent="-171450">
              <a:buFontTx/>
              <a:buChar char="-"/>
            </a:pPr>
            <a:endParaRPr lang="en-US" dirty="0" smtClean="0">
              <a:effectLst/>
            </a:endParaRPr>
          </a:p>
          <a:p>
            <a:pPr marL="171450" indent="-171450">
              <a:buFontTx/>
              <a:buChar char="-"/>
            </a:pPr>
            <a:r>
              <a:rPr lang="en-US" dirty="0" smtClean="0">
                <a:effectLst/>
              </a:rPr>
              <a:t>Open wide, (This) won't hurt a bit.</a:t>
            </a:r>
          </a:p>
          <a:p>
            <a:pPr marL="171450" indent="-171450">
              <a:buFontTx/>
              <a:buChar char="-"/>
            </a:pPr>
            <a:endParaRPr lang="en-US" dirty="0" smtClean="0">
              <a:effectLst/>
            </a:endParaRPr>
          </a:p>
          <a:p>
            <a:pPr marL="171450" indent="-171450">
              <a:buFontTx/>
              <a:buChar char="-"/>
            </a:pPr>
            <a:r>
              <a:rPr lang="en-US" dirty="0" smtClean="0">
                <a:effectLst/>
              </a:rPr>
              <a:t>Let's have lunch sometime.</a:t>
            </a:r>
          </a:p>
          <a:p>
            <a:pPr marL="171450" indent="-171450">
              <a:buFontTx/>
              <a:buChar char="-"/>
            </a:pPr>
            <a:endParaRPr lang="en-US" dirty="0" smtClean="0">
              <a:effectLst/>
            </a:endParaRPr>
          </a:p>
          <a:p>
            <a:pPr marL="171450" indent="-171450">
              <a:buFontTx/>
              <a:buChar char="-"/>
            </a:pPr>
            <a:r>
              <a:rPr lang="en-US" dirty="0" smtClean="0">
                <a:effectLst/>
              </a:rPr>
              <a:t>It's not the money, it's the principle.</a:t>
            </a:r>
          </a:p>
          <a:p>
            <a:pPr marL="171450" indent="-171450">
              <a:buFontTx/>
              <a:buChar char="-"/>
            </a:pPr>
            <a:endParaRPr lang="en-US" dirty="0" smtClean="0">
              <a:effectLst/>
            </a:endParaRPr>
          </a:p>
          <a:p>
            <a:pPr marL="0" indent="0">
              <a:buFontTx/>
              <a:buNone/>
            </a:pPr>
            <a:r>
              <a:rPr lang="en-US" dirty="0" smtClean="0">
                <a:effectLst/>
              </a:rPr>
              <a:t>[</a:t>
            </a:r>
            <a:r>
              <a:rPr lang="en-US" i="1" dirty="0" smtClean="0"/>
              <a:t>Bits &amp; Pieces</a:t>
            </a:r>
            <a:r>
              <a:rPr lang="en-US" dirty="0" smtClean="0"/>
              <a:t>, December 9, 1993, pp. 12-13].</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3483370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dikaioo</a:t>
            </a:r>
            <a:r>
              <a:rPr lang="en-US" dirty="0" smtClean="0"/>
              <a:t>” means </a:t>
            </a:r>
            <a:r>
              <a:rPr lang="en-US" sz="1200" b="0" i="0" dirty="0" smtClean="0"/>
              <a:t>to </a:t>
            </a:r>
          </a:p>
          <a:p>
            <a:r>
              <a:rPr lang="en-US" sz="1200" b="0" i="0" dirty="0" smtClean="0"/>
              <a:t>demonstrate to be morally right, or to prove to </a:t>
            </a:r>
          </a:p>
          <a:p>
            <a:r>
              <a:rPr lang="en-US" sz="1200" b="0" i="0" dirty="0" smtClean="0"/>
              <a:t>be right.</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4586502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King James Version is more explicit.</a:t>
            </a:r>
          </a:p>
          <a:p>
            <a:endParaRPr lang="en-US" dirty="0" smtClean="0"/>
          </a:p>
          <a:p>
            <a:r>
              <a:rPr lang="en-US" dirty="0" smtClean="0"/>
              <a:t>Instead of “He appeared in a body” and “was </a:t>
            </a:r>
          </a:p>
          <a:p>
            <a:r>
              <a:rPr lang="en-US" dirty="0" smtClean="0"/>
              <a:t>“vindicated by the Spirit”, it reads, “God was </a:t>
            </a:r>
          </a:p>
          <a:p>
            <a:r>
              <a:rPr lang="en-US" dirty="0" smtClean="0"/>
              <a:t>manifest in the flesh” and was,</a:t>
            </a:r>
            <a:r>
              <a:rPr lang="en-US" baseline="0" dirty="0" smtClean="0"/>
              <a:t> “justified in the </a:t>
            </a:r>
          </a:p>
          <a:p>
            <a:r>
              <a:rPr lang="en-US" baseline="0" dirty="0" smtClean="0"/>
              <a:t>Spirit”.</a:t>
            </a:r>
          </a:p>
          <a:p>
            <a:endParaRPr lang="en-US" baseline="0" dirty="0" smtClean="0"/>
          </a:p>
          <a:p>
            <a:r>
              <a:rPr lang="en-US" baseline="0" dirty="0" smtClean="0"/>
              <a:t>The difference between “He” in the NIV and </a:t>
            </a:r>
          </a:p>
          <a:p>
            <a:r>
              <a:rPr lang="en-US" baseline="0" dirty="0" smtClean="0"/>
              <a:t>“God” in the King James, is based on a question </a:t>
            </a:r>
          </a:p>
          <a:p>
            <a:r>
              <a:rPr lang="en-US" baseline="0" dirty="0" smtClean="0"/>
              <a:t>of textual criticism, the study of the available </a:t>
            </a:r>
          </a:p>
          <a:p>
            <a:r>
              <a:rPr lang="en-US" baseline="0" dirty="0" smtClean="0"/>
              <a:t>manuscripts to determine, as closely as possible, </a:t>
            </a:r>
          </a:p>
          <a:p>
            <a:r>
              <a:rPr lang="en-US" baseline="0" dirty="0" smtClean="0"/>
              <a:t>what the original autographs actually said.</a:t>
            </a:r>
          </a:p>
          <a:p>
            <a:endParaRPr lang="en-US" baseline="0" dirty="0" smtClean="0"/>
          </a:p>
          <a:p>
            <a:r>
              <a:rPr lang="en-US" baseline="0" dirty="0" smtClean="0"/>
              <a:t>Modern scholarship finds the Greek </a:t>
            </a:r>
          </a:p>
          <a:p>
            <a:r>
              <a:rPr lang="en-US" baseline="0" dirty="0" smtClean="0"/>
              <a:t>“hos” = “He” to be more likely, on the basis of </a:t>
            </a:r>
          </a:p>
          <a:p>
            <a:r>
              <a:rPr lang="en-US" baseline="0" dirty="0" smtClean="0"/>
              <a:t>three older manuscripts.</a:t>
            </a:r>
          </a:p>
          <a:p>
            <a:endParaRPr lang="en-US" baseline="0" dirty="0" smtClean="0"/>
          </a:p>
          <a:p>
            <a:r>
              <a:rPr lang="en-US" baseline="0" dirty="0" smtClean="0"/>
              <a:t>But earlier scholarship found the Greek </a:t>
            </a:r>
          </a:p>
          <a:p>
            <a:r>
              <a:rPr lang="en-US" baseline="0" dirty="0" smtClean="0"/>
              <a:t>“</a:t>
            </a:r>
            <a:r>
              <a:rPr lang="en-US" baseline="0" dirty="0" err="1" smtClean="0"/>
              <a:t>theos</a:t>
            </a:r>
            <a:r>
              <a:rPr lang="en-US" baseline="0" dirty="0" smtClean="0"/>
              <a:t>” = “God” to be more likely, on the basis </a:t>
            </a:r>
          </a:p>
          <a:p>
            <a:r>
              <a:rPr lang="en-US" baseline="0" dirty="0" smtClean="0"/>
              <a:t>of the overwhelming majority of the manuscripts</a:t>
            </a:r>
          </a:p>
          <a:p>
            <a:r>
              <a:rPr lang="en-US" baseline="0" dirty="0" smtClean="0"/>
              <a:t> and several other of the older manuscripts.</a:t>
            </a:r>
          </a:p>
          <a:p>
            <a:endParaRPr lang="en-US" baseline="0" dirty="0" smtClean="0"/>
          </a:p>
          <a:p>
            <a:r>
              <a:rPr lang="en-US" baseline="0" dirty="0" smtClean="0"/>
              <a:t>Modern scholarship says that older manuscripts, </a:t>
            </a:r>
          </a:p>
          <a:p>
            <a:r>
              <a:rPr lang="en-US" baseline="0" dirty="0" smtClean="0"/>
              <a:t>being closer in time to the original autographs, </a:t>
            </a:r>
          </a:p>
          <a:p>
            <a:r>
              <a:rPr lang="en-US" baseline="0" dirty="0" smtClean="0"/>
              <a:t>are more likely to be correct copies.</a:t>
            </a:r>
          </a:p>
          <a:p>
            <a:endParaRPr lang="en-US" baseline="0" dirty="0" smtClean="0"/>
          </a:p>
          <a:p>
            <a:r>
              <a:rPr lang="en-US" baseline="0" dirty="0" smtClean="0"/>
              <a:t>But in this case, one of the most prominent of </a:t>
            </a:r>
          </a:p>
          <a:p>
            <a:r>
              <a:rPr lang="en-US" baseline="0" dirty="0" smtClean="0"/>
              <a:t>the older manuscripts, also shows “</a:t>
            </a:r>
            <a:r>
              <a:rPr lang="en-US" baseline="0" dirty="0" err="1" smtClean="0"/>
              <a:t>theos</a:t>
            </a:r>
            <a:r>
              <a:rPr lang="en-US" baseline="0" dirty="0" smtClean="0"/>
              <a:t>” </a:t>
            </a:r>
          </a:p>
          <a:p>
            <a:r>
              <a:rPr lang="en-US" baseline="0" dirty="0" smtClean="0"/>
              <a:t>instead of “hos”.</a:t>
            </a:r>
          </a:p>
          <a:p>
            <a:endParaRPr lang="en-US" baseline="0" dirty="0" smtClean="0"/>
          </a:p>
          <a:p>
            <a:r>
              <a:rPr lang="en-US" baseline="0" dirty="0" smtClean="0"/>
              <a:t>And, even the most prominent of the three older </a:t>
            </a:r>
          </a:p>
          <a:p>
            <a:r>
              <a:rPr lang="en-US" baseline="0" dirty="0" smtClean="0"/>
              <a:t>manuscripts upon which the modern scholars are </a:t>
            </a:r>
          </a:p>
          <a:p>
            <a:r>
              <a:rPr lang="en-US" baseline="0" dirty="0" smtClean="0"/>
              <a:t>relying, shows a correction, in a later hand, </a:t>
            </a:r>
          </a:p>
          <a:p>
            <a:r>
              <a:rPr lang="en-US" baseline="0" dirty="0" smtClean="0"/>
              <a:t>from “hos” to “</a:t>
            </a:r>
            <a:r>
              <a:rPr lang="en-US" baseline="0" dirty="0" err="1" smtClean="0"/>
              <a:t>theos</a:t>
            </a:r>
            <a:r>
              <a:rPr lang="en-US" baseline="0" dirty="0" smtClean="0"/>
              <a:t>”.</a:t>
            </a:r>
          </a:p>
          <a:p>
            <a:endParaRPr lang="en-US" baseline="0" dirty="0" smtClean="0"/>
          </a:p>
          <a:p>
            <a:r>
              <a:rPr lang="en-US" baseline="0" dirty="0" smtClean="0"/>
              <a:t>Therefore, I agree with the earlier scholars. The </a:t>
            </a:r>
          </a:p>
          <a:p>
            <a:r>
              <a:rPr lang="en-US" baseline="0" dirty="0" smtClean="0"/>
              <a:t>word here is most likely “</a:t>
            </a:r>
            <a:r>
              <a:rPr lang="en-US" baseline="0" dirty="0" err="1" smtClean="0"/>
              <a:t>theos</a:t>
            </a:r>
            <a:r>
              <a:rPr lang="en-US" baseline="0" dirty="0" smtClean="0"/>
              <a:t>” = “God”.</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107751757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nikao</a:t>
            </a:r>
            <a:r>
              <a:rPr lang="en-US" dirty="0" smtClean="0"/>
              <a:t>” means </a:t>
            </a:r>
            <a:r>
              <a:rPr lang="en-US" sz="1200" b="0" i="0" dirty="0" smtClean="0"/>
              <a:t>to win </a:t>
            </a:r>
          </a:p>
          <a:p>
            <a:r>
              <a:rPr lang="en-US" sz="1200" b="0" i="0" dirty="0" smtClean="0"/>
              <a:t>in the face of obstacles, that is “to be the victor”, </a:t>
            </a:r>
          </a:p>
          <a:p>
            <a:r>
              <a:rPr lang="en-US" sz="1200" b="0" i="0" dirty="0" smtClean="0"/>
              <a:t>“to conquer”, “to overcome”, or</a:t>
            </a:r>
            <a:r>
              <a:rPr lang="en-US" sz="1200" b="0" i="0" baseline="0" dirty="0" smtClean="0"/>
              <a:t> “to </a:t>
            </a:r>
            <a:r>
              <a:rPr lang="en-US" sz="1200" b="0" i="0" dirty="0" smtClean="0"/>
              <a:t>prevail”.</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2052182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27077519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George Frederick Handel, the great </a:t>
            </a:r>
          </a:p>
          <a:p>
            <a:r>
              <a:rPr lang="en-US" sz="1200" dirty="0" smtClean="0"/>
              <a:t>musician, lost his health; his right side was </a:t>
            </a:r>
          </a:p>
          <a:p>
            <a:r>
              <a:rPr lang="en-US" sz="1200" dirty="0" smtClean="0"/>
              <a:t>paralyzed; his money was gone; and his </a:t>
            </a:r>
          </a:p>
          <a:p>
            <a:r>
              <a:rPr lang="en-US" sz="1200" dirty="0" smtClean="0"/>
              <a:t>creditors seized and threatened to imprison </a:t>
            </a:r>
          </a:p>
          <a:p>
            <a:r>
              <a:rPr lang="en-US" sz="1200" dirty="0" smtClean="0"/>
              <a:t>him. </a:t>
            </a:r>
          </a:p>
          <a:p>
            <a:endParaRPr lang="en-US" sz="1200" dirty="0" smtClean="0"/>
          </a:p>
          <a:p>
            <a:r>
              <a:rPr lang="en-US" sz="1200" dirty="0" smtClean="0"/>
              <a:t>Handel was so disheartened by his tragic </a:t>
            </a:r>
          </a:p>
          <a:p>
            <a:r>
              <a:rPr lang="en-US" sz="1200" dirty="0" smtClean="0"/>
              <a:t>experience that he almost despaired for a </a:t>
            </a:r>
          </a:p>
          <a:p>
            <a:r>
              <a:rPr lang="en-US" sz="1200" dirty="0" smtClean="0"/>
              <a:t>brief time. But his faith prevailed, and he </a:t>
            </a:r>
          </a:p>
          <a:p>
            <a:r>
              <a:rPr lang="en-US" sz="1200" dirty="0" smtClean="0"/>
              <a:t>composed his greatest work, “The Hallelujah </a:t>
            </a:r>
          </a:p>
          <a:p>
            <a:r>
              <a:rPr lang="en-US" sz="1200" dirty="0" smtClean="0"/>
              <a:t>Chorus,” which is part of his great Messiah. </a:t>
            </a:r>
          </a:p>
          <a:p>
            <a:endParaRPr lang="en-US" sz="1200" dirty="0" smtClean="0"/>
          </a:p>
          <a:p>
            <a:r>
              <a:rPr lang="en-US" sz="1200" dirty="0" smtClean="0"/>
              <a:t>The Apostle John wrote, “This is the victory </a:t>
            </a:r>
          </a:p>
          <a:p>
            <a:r>
              <a:rPr lang="en-US" sz="1200" dirty="0" smtClean="0"/>
              <a:t>that </a:t>
            </a:r>
            <a:r>
              <a:rPr lang="en-US" sz="1200" dirty="0" err="1" smtClean="0"/>
              <a:t>overcometh</a:t>
            </a:r>
            <a:r>
              <a:rPr lang="en-US" sz="1200" dirty="0" smtClean="0"/>
              <a:t> the world, even our faith.” </a:t>
            </a:r>
          </a:p>
          <a:p>
            <a:r>
              <a:rPr lang="en-US" sz="1200" dirty="0" smtClean="0"/>
              <a:t>(1 John 5:4)</a:t>
            </a:r>
          </a:p>
          <a:p>
            <a:endParaRPr lang="en-US" dirty="0" smtClean="0"/>
          </a:p>
          <a:p>
            <a:r>
              <a:rPr lang="en-US" dirty="0" smtClean="0"/>
              <a:t>[7700, #4137].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415211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36742448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a:t>
            </a:r>
            <a:r>
              <a:rPr lang="en-US" baseline="0" dirty="0" smtClean="0"/>
              <a:t> to Romans 3:4.</a:t>
            </a:r>
          </a:p>
          <a:p>
            <a:endParaRPr lang="en-US" dirty="0" smtClean="0"/>
          </a:p>
          <a:p>
            <a:r>
              <a:rPr lang="en-US" dirty="0" smtClean="0"/>
              <a:t>Paul</a:t>
            </a:r>
            <a:r>
              <a:rPr lang="en-US" baseline="0" dirty="0" smtClean="0"/>
              <a:t> quotes the latter half of Psalm 51:4 in </a:t>
            </a:r>
          </a:p>
          <a:p>
            <a:r>
              <a:rPr lang="en-US" baseline="0" dirty="0" smtClean="0"/>
              <a:t>Romans 3:4, “</a:t>
            </a:r>
            <a:r>
              <a:rPr lang="en-US" dirty="0" smtClean="0"/>
              <a:t>So that you may be proved right </a:t>
            </a:r>
          </a:p>
          <a:p>
            <a:r>
              <a:rPr lang="en-US" dirty="0" smtClean="0"/>
              <a:t>when you speak and prevail when you judge.“</a:t>
            </a:r>
          </a:p>
          <a:p>
            <a:endParaRPr lang="en-US" dirty="0" smtClean="0"/>
          </a:p>
          <a:p>
            <a:r>
              <a:rPr lang="en-US" dirty="0" smtClean="0"/>
              <a:t>Psalm 51 is David’s poignant lament over his </a:t>
            </a:r>
          </a:p>
          <a:p>
            <a:r>
              <a:rPr lang="en-US" dirty="0" smtClean="0"/>
              <a:t>sin with Bathsheba. </a:t>
            </a:r>
          </a:p>
          <a:p>
            <a:endParaRPr lang="en-US" dirty="0" smtClean="0"/>
          </a:p>
          <a:p>
            <a:r>
              <a:rPr lang="en-US" dirty="0" smtClean="0"/>
              <a:t>The wording seems just a little bit different here. </a:t>
            </a:r>
          </a:p>
          <a:p>
            <a:r>
              <a:rPr lang="en-US" dirty="0" smtClean="0"/>
              <a:t>But that’s because the Bible</a:t>
            </a:r>
            <a:r>
              <a:rPr lang="en-US" baseline="0" dirty="0" smtClean="0"/>
              <a:t> translates Psalm </a:t>
            </a:r>
          </a:p>
          <a:p>
            <a:r>
              <a:rPr lang="en-US" baseline="0" dirty="0" smtClean="0"/>
              <a:t>51:4 directly from the Masoretic Hebrew </a:t>
            </a:r>
          </a:p>
          <a:p>
            <a:r>
              <a:rPr lang="en-US" baseline="0" dirty="0" smtClean="0"/>
              <a:t>original.</a:t>
            </a:r>
          </a:p>
          <a:p>
            <a:endParaRPr lang="en-US" baseline="0" dirty="0" smtClean="0"/>
          </a:p>
          <a:p>
            <a:r>
              <a:rPr lang="en-US" baseline="0" dirty="0" smtClean="0"/>
              <a:t>But Paul was quoting from the Septuagint, the </a:t>
            </a:r>
          </a:p>
          <a:p>
            <a:r>
              <a:rPr lang="en-US" baseline="0" dirty="0" smtClean="0"/>
              <a:t>Greek translation from the Hebrew made about </a:t>
            </a:r>
          </a:p>
          <a:p>
            <a:r>
              <a:rPr lang="en-US" baseline="0" dirty="0" smtClean="0"/>
              <a:t>the Third Century BC.</a:t>
            </a:r>
          </a:p>
          <a:p>
            <a:endParaRPr lang="en-US" baseline="0" dirty="0" smtClean="0"/>
          </a:p>
          <a:p>
            <a:r>
              <a:rPr lang="en-US" baseline="0" dirty="0" smtClean="0"/>
              <a:t>In the Greek, the quotation in Romans 3:4 </a:t>
            </a:r>
          </a:p>
          <a:p>
            <a:r>
              <a:rPr lang="en-US" baseline="0" dirty="0" smtClean="0"/>
              <a:t>matches exactly the wording of Psalm 51:4 in </a:t>
            </a:r>
          </a:p>
          <a:p>
            <a:r>
              <a:rPr lang="en-US" baseline="0" dirty="0" smtClean="0"/>
              <a:t>the Septuagint.</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38272038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a:t>
            </a:r>
            <a:r>
              <a:rPr lang="en-US" baseline="0" dirty="0" smtClean="0"/>
              <a:t> to Romans 3:4.</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14735336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Steven </a:t>
            </a:r>
            <a:r>
              <a:rPr lang="en-US" dirty="0" err="1" smtClean="0"/>
              <a:t>Runge</a:t>
            </a:r>
            <a:r>
              <a:rPr lang="en-US" dirty="0" smtClean="0"/>
              <a:t> says that </a:t>
            </a:r>
            <a:r>
              <a:rPr lang="en-US" sz="1200" dirty="0" smtClean="0"/>
              <a:t>In verses 5–8 Paul </a:t>
            </a:r>
          </a:p>
          <a:p>
            <a:pPr rtl="0"/>
            <a:r>
              <a:rPr lang="en-US" sz="1200" dirty="0" smtClean="0"/>
              <a:t>outlines his complex logical argument exploring </a:t>
            </a:r>
          </a:p>
          <a:p>
            <a:pPr rtl="0"/>
            <a:r>
              <a:rPr lang="en-US" sz="1200" dirty="0" smtClean="0"/>
              <a:t>some of the implications of unrighteousness. </a:t>
            </a:r>
          </a:p>
          <a:p>
            <a:pPr rtl="0"/>
            <a:endParaRPr lang="en-US" sz="1200" dirty="0" smtClean="0"/>
          </a:p>
          <a:p>
            <a:pPr rtl="0"/>
            <a:r>
              <a:rPr lang="en-US" sz="1200" dirty="0" smtClean="0"/>
              <a:t>Paul does not advocate unrighteousness here; </a:t>
            </a:r>
          </a:p>
          <a:p>
            <a:pPr rtl="0"/>
            <a:r>
              <a:rPr lang="en-US" sz="1200" dirty="0" smtClean="0"/>
              <a:t>he derails the notion that our unrighteousness </a:t>
            </a:r>
          </a:p>
          <a:p>
            <a:pPr rtl="0"/>
            <a:r>
              <a:rPr lang="en-US" sz="1200" dirty="0" smtClean="0"/>
              <a:t>makes God’s righteousness stand out all the </a:t>
            </a:r>
          </a:p>
          <a:p>
            <a:pPr rtl="0"/>
            <a:r>
              <a:rPr lang="en-US" sz="1200" dirty="0" smtClean="0"/>
              <a:t>more.</a:t>
            </a:r>
          </a:p>
          <a:p>
            <a:pPr rtl="0"/>
            <a:endParaRPr lang="en-US" sz="1200" dirty="0" smtClean="0"/>
          </a:p>
          <a:p>
            <a:pPr rtl="0"/>
            <a:r>
              <a:rPr lang="en-US" sz="1200" dirty="0" smtClean="0"/>
              <a:t>This question stems from the notion that </a:t>
            </a:r>
          </a:p>
          <a:p>
            <a:pPr rtl="0"/>
            <a:r>
              <a:rPr lang="en-US" sz="1200" dirty="0" smtClean="0"/>
              <a:t>people exist to bring glory to God. If this </a:t>
            </a:r>
          </a:p>
          <a:p>
            <a:pPr rtl="0"/>
            <a:r>
              <a:rPr lang="en-US" sz="1200" dirty="0" smtClean="0"/>
              <a:t>concept is true, then perhaps sinning more </a:t>
            </a:r>
          </a:p>
          <a:p>
            <a:pPr rtl="0"/>
            <a:r>
              <a:rPr lang="en-US" sz="1200" dirty="0" smtClean="0"/>
              <a:t>might be a good way to put God in a better </a:t>
            </a:r>
          </a:p>
          <a:p>
            <a:pPr rtl="0"/>
            <a:r>
              <a:rPr lang="en-US" sz="1200" dirty="0" smtClean="0"/>
              <a:t>light. </a:t>
            </a:r>
          </a:p>
          <a:p>
            <a:pPr rtl="0"/>
            <a:endParaRPr lang="en-US" sz="1200" dirty="0" smtClean="0"/>
          </a:p>
          <a:p>
            <a:pPr rtl="0"/>
            <a:r>
              <a:rPr lang="en-US" sz="1200" dirty="0" smtClean="0"/>
              <a:t>Paul answers in 3:6 with the same “No way!” </a:t>
            </a:r>
          </a:p>
          <a:p>
            <a:pPr rtl="0"/>
            <a:r>
              <a:rPr lang="en-US" sz="1200" dirty="0" smtClean="0"/>
              <a:t>line he uses throughout the book. He also </a:t>
            </a:r>
          </a:p>
          <a:p>
            <a:pPr rtl="0"/>
            <a:r>
              <a:rPr lang="en-US" sz="1200" dirty="0" smtClean="0"/>
              <a:t>makes clear at the end of 3:5 that this is </a:t>
            </a:r>
          </a:p>
          <a:p>
            <a:pPr rtl="0"/>
            <a:r>
              <a:rPr lang="en-US" sz="1200" dirty="0" smtClean="0"/>
              <a:t>purely a hypothetical notion that seems </a:t>
            </a:r>
          </a:p>
          <a:p>
            <a:pPr rtl="0"/>
            <a:r>
              <a:rPr lang="en-US" sz="1200" dirty="0" smtClean="0"/>
              <a:t>logical from a human perspective.</a:t>
            </a:r>
          </a:p>
          <a:p>
            <a:pPr rtl="0"/>
            <a:endParaRPr lang="en-US" sz="1200" dirty="0" smtClean="0"/>
          </a:p>
          <a:p>
            <a:pPr rtl="0"/>
            <a:r>
              <a:rPr lang="en-US" sz="1200" dirty="0" smtClean="0"/>
              <a:t>However, there are problems with this </a:t>
            </a:r>
          </a:p>
          <a:p>
            <a:pPr rtl="0"/>
            <a:r>
              <a:rPr lang="en-US" sz="1200" dirty="0" smtClean="0"/>
              <a:t>proposed strategy. The first concerns why </a:t>
            </a:r>
          </a:p>
          <a:p>
            <a:pPr rtl="0"/>
            <a:r>
              <a:rPr lang="en-US" sz="1200" dirty="0" smtClean="0"/>
              <a:t>God created us in the first place—to be in </a:t>
            </a:r>
          </a:p>
          <a:p>
            <a:pPr rtl="0"/>
            <a:r>
              <a:rPr lang="en-US" sz="1200" dirty="0" smtClean="0"/>
              <a:t>fellowship with Him. </a:t>
            </a:r>
          </a:p>
          <a:p>
            <a:pPr rtl="0"/>
            <a:endParaRPr lang="en-US" sz="1200" dirty="0" smtClean="0"/>
          </a:p>
          <a:p>
            <a:pPr rtl="0"/>
            <a:r>
              <a:rPr lang="en-US" sz="1200" dirty="0" smtClean="0"/>
              <a:t>The choice to sin made that impossible. In </a:t>
            </a:r>
          </a:p>
          <a:p>
            <a:pPr rtl="0"/>
            <a:r>
              <a:rPr lang="en-US" sz="1200" dirty="0" smtClean="0"/>
              <a:t>Romans, Paul details God’s plan to redeem the </a:t>
            </a:r>
          </a:p>
          <a:p>
            <a:pPr rtl="0"/>
            <a:r>
              <a:rPr lang="en-US" sz="1200" dirty="0" smtClean="0"/>
              <a:t>relationship (and the world) from the </a:t>
            </a:r>
          </a:p>
          <a:p>
            <a:pPr rtl="0"/>
            <a:r>
              <a:rPr lang="en-US" sz="1200" dirty="0" smtClean="0"/>
              <a:t>destructive consequences of sin and bring </a:t>
            </a:r>
          </a:p>
          <a:p>
            <a:pPr rtl="0"/>
            <a:r>
              <a:rPr lang="en-US" sz="1200" dirty="0" smtClean="0"/>
              <a:t>everything back to its original order. A big part </a:t>
            </a:r>
          </a:p>
          <a:p>
            <a:pPr rtl="0"/>
            <a:r>
              <a:rPr lang="en-US" sz="1200" dirty="0" smtClean="0"/>
              <a:t>of that restoration involves judging sin and </a:t>
            </a:r>
          </a:p>
          <a:p>
            <a:pPr rtl="0"/>
            <a:r>
              <a:rPr lang="en-US" sz="1200" dirty="0" smtClean="0"/>
              <a:t>removing it from His creation.</a:t>
            </a:r>
          </a:p>
          <a:p>
            <a:pPr rtl="0"/>
            <a:endParaRPr lang="en-US" sz="1200" dirty="0" smtClean="0"/>
          </a:p>
          <a:p>
            <a:pPr rtl="0"/>
            <a:r>
              <a:rPr lang="en-US" sz="1200" dirty="0" smtClean="0"/>
              <a:t>In </a:t>
            </a:r>
            <a:r>
              <a:rPr lang="en-US" sz="1200" i="1" dirty="0" smtClean="0"/>
              <a:t>The</a:t>
            </a:r>
            <a:r>
              <a:rPr lang="en-US" sz="1200" i="1" baseline="0" dirty="0" smtClean="0"/>
              <a:t> New International Commentary on </a:t>
            </a:r>
          </a:p>
          <a:p>
            <a:pPr rtl="0"/>
            <a:r>
              <a:rPr lang="en-US" sz="1200" i="1" baseline="0" dirty="0" smtClean="0"/>
              <a:t>the New Testament</a:t>
            </a:r>
            <a:r>
              <a:rPr lang="en-US" sz="1200" baseline="0" dirty="0" smtClean="0"/>
              <a:t>, Douglas Moo writes,</a:t>
            </a:r>
          </a:p>
          <a:p>
            <a:pPr rtl="0"/>
            <a:r>
              <a:rPr lang="en-US" sz="1200" baseline="0" dirty="0" smtClean="0"/>
              <a:t> “The only way to make sense of the </a:t>
            </a:r>
          </a:p>
          <a:p>
            <a:pPr rtl="0"/>
            <a:r>
              <a:rPr lang="en-US" sz="1200" baseline="0" dirty="0" smtClean="0"/>
              <a:t>sequence of thought, then, is to view the </a:t>
            </a:r>
          </a:p>
          <a:p>
            <a:pPr rtl="0"/>
            <a:r>
              <a:rPr lang="en-US" sz="1200" baseline="0" dirty="0" smtClean="0"/>
              <a:t>issue in (verse) 5 as the ‘justness’ of God’s </a:t>
            </a:r>
          </a:p>
          <a:p>
            <a:pPr rtl="0"/>
            <a:r>
              <a:rPr lang="en-US" sz="1200" baseline="0" dirty="0" smtClean="0"/>
              <a:t>condemning </a:t>
            </a:r>
            <a:r>
              <a:rPr lang="en-US" sz="1200" strike="dblStrike" baseline="0" dirty="0" smtClean="0"/>
              <a:t>Jews</a:t>
            </a:r>
            <a:r>
              <a:rPr lang="en-US" sz="1200" baseline="0" dirty="0" smtClean="0"/>
              <a:t> (us) for sins that manifest </a:t>
            </a:r>
          </a:p>
          <a:p>
            <a:pPr rtl="0"/>
            <a:r>
              <a:rPr lang="en-US" sz="1200" baseline="0" dirty="0" smtClean="0"/>
              <a:t>his righteousness. This ‘justness,’ in keeping </a:t>
            </a:r>
          </a:p>
          <a:p>
            <a:pPr rtl="0"/>
            <a:r>
              <a:rPr lang="en-US" sz="1200" baseline="0" dirty="0" smtClean="0"/>
              <a:t>with the theocentric focus of Scripture, is not </a:t>
            </a:r>
          </a:p>
          <a:p>
            <a:pPr rtl="0"/>
            <a:r>
              <a:rPr lang="en-US" sz="1200" baseline="0" dirty="0" smtClean="0"/>
              <a:t>God’s conformity to some external norm, but </a:t>
            </a:r>
          </a:p>
          <a:p>
            <a:pPr rtl="0"/>
            <a:r>
              <a:rPr lang="en-US" sz="1200" baseline="0" dirty="0" smtClean="0"/>
              <a:t>his acting in accordance with his own </a:t>
            </a:r>
          </a:p>
          <a:p>
            <a:pPr rtl="0"/>
            <a:r>
              <a:rPr lang="en-US" sz="1200" baseline="0" dirty="0" smtClean="0"/>
              <a:t>character.” </a:t>
            </a:r>
            <a:endParaRPr lang="en-US" sz="120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1670799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sunistemi</a:t>
            </a:r>
            <a:r>
              <a:rPr lang="en-US" dirty="0" smtClean="0"/>
              <a:t>” generally means </a:t>
            </a:r>
            <a:r>
              <a:rPr lang="en-US" sz="1200" b="0" i="0" dirty="0" smtClean="0"/>
              <a:t>to bring </a:t>
            </a:r>
          </a:p>
          <a:p>
            <a:r>
              <a:rPr lang="en-US" sz="1200" b="0" i="0" dirty="0" smtClean="0"/>
              <a:t>together by gathering; that is “to unite” or “to </a:t>
            </a:r>
          </a:p>
          <a:p>
            <a:r>
              <a:rPr lang="en-US" sz="1200" b="0" i="0" dirty="0" smtClean="0"/>
              <a:t>collect”.</a:t>
            </a:r>
          </a:p>
          <a:p>
            <a:endParaRPr lang="en-US" sz="1200" b="0" i="0" dirty="0" smtClean="0"/>
          </a:p>
          <a:p>
            <a:r>
              <a:rPr lang="en-US" sz="1200" b="0" i="0" dirty="0" smtClean="0"/>
              <a:t>In this context, it specifically means to provide </a:t>
            </a:r>
          </a:p>
          <a:p>
            <a:r>
              <a:rPr lang="en-US" sz="1200" b="0" i="0" dirty="0" smtClean="0"/>
              <a:t>evidence of a personal characteristic or claim </a:t>
            </a:r>
          </a:p>
          <a:p>
            <a:r>
              <a:rPr lang="en-US" sz="1200" b="0" i="0" dirty="0" smtClean="0"/>
              <a:t>through action; that is “to demonstrate”, </a:t>
            </a:r>
          </a:p>
          <a:p>
            <a:r>
              <a:rPr lang="en-US" sz="1200" b="0" i="0" dirty="0" smtClean="0"/>
              <a:t>“to show”, or “to bring out”.</a:t>
            </a:r>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37077260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7848492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Einstein gave grudging acceptance to </a:t>
            </a:r>
          </a:p>
          <a:p>
            <a:r>
              <a:rPr lang="en-US" dirty="0" smtClean="0"/>
              <a:t>“the necessity for a beginning” and eventually, </a:t>
            </a:r>
          </a:p>
          <a:p>
            <a:r>
              <a:rPr lang="en-US" dirty="0" smtClean="0"/>
              <a:t>to “the presence of a superior reasoning power,” </a:t>
            </a:r>
          </a:p>
          <a:p>
            <a:r>
              <a:rPr lang="en-US" dirty="0" smtClean="0"/>
              <a:t>but never did he accept the doctrine of a </a:t>
            </a:r>
          </a:p>
          <a:p>
            <a:r>
              <a:rPr lang="en-US" dirty="0" smtClean="0"/>
              <a:t>personal God. </a:t>
            </a:r>
          </a:p>
          <a:p>
            <a:endParaRPr lang="en-US" dirty="0" smtClean="0"/>
          </a:p>
          <a:p>
            <a:r>
              <a:rPr lang="en-US" dirty="0" smtClean="0"/>
              <a:t>Two specific obstacles blocked his way. </a:t>
            </a:r>
          </a:p>
          <a:p>
            <a:r>
              <a:rPr lang="en-US" dirty="0" smtClean="0"/>
              <a:t>According to his journal writings, Einstein </a:t>
            </a:r>
          </a:p>
          <a:p>
            <a:r>
              <a:rPr lang="en-US" dirty="0" smtClean="0"/>
              <a:t>wrestled with a deeply felt bitterness toward </a:t>
            </a:r>
          </a:p>
          <a:p>
            <a:r>
              <a:rPr lang="en-US" dirty="0" smtClean="0"/>
              <a:t>the clergy, toward priests in particular, and with </a:t>
            </a:r>
          </a:p>
          <a:p>
            <a:r>
              <a:rPr lang="en-US" dirty="0" smtClean="0"/>
              <a:t>his inability to resolve the paradox of God’s </a:t>
            </a:r>
          </a:p>
          <a:p>
            <a:r>
              <a:rPr lang="en-US" dirty="0" smtClean="0"/>
              <a:t>omnipotence and man’s responsibility for </a:t>
            </a:r>
          </a:p>
          <a:p>
            <a:r>
              <a:rPr lang="en-US" dirty="0" smtClean="0"/>
              <a:t>his choices. </a:t>
            </a:r>
          </a:p>
          <a:p>
            <a:endParaRPr lang="en-US" dirty="0" smtClean="0"/>
          </a:p>
          <a:p>
            <a:r>
              <a:rPr lang="en-US" dirty="0" smtClean="0"/>
              <a:t>“If this being is omnipotent, then every </a:t>
            </a:r>
          </a:p>
          <a:p>
            <a:r>
              <a:rPr lang="en-US" dirty="0" smtClean="0"/>
              <a:t>occurrence, including every human action, </a:t>
            </a:r>
          </a:p>
          <a:p>
            <a:r>
              <a:rPr lang="en-US" dirty="0" smtClean="0"/>
              <a:t>every human thought, and every human </a:t>
            </a:r>
          </a:p>
          <a:p>
            <a:r>
              <a:rPr lang="en-US" dirty="0" smtClean="0"/>
              <a:t>feeling and aspiration is also His work; how is </a:t>
            </a:r>
          </a:p>
          <a:p>
            <a:r>
              <a:rPr lang="en-US" dirty="0" smtClean="0"/>
              <a:t>it possible to think of holding men responsible </a:t>
            </a:r>
          </a:p>
          <a:p>
            <a:r>
              <a:rPr lang="en-US" dirty="0" smtClean="0"/>
              <a:t>for their deeds and thoughts before such an </a:t>
            </a:r>
          </a:p>
          <a:p>
            <a:r>
              <a:rPr lang="en-US" dirty="0" smtClean="0"/>
              <a:t>almighty being? </a:t>
            </a:r>
          </a:p>
          <a:p>
            <a:endParaRPr lang="en-US" dirty="0" smtClean="0"/>
          </a:p>
          <a:p>
            <a:r>
              <a:rPr lang="en-US" dirty="0" smtClean="0"/>
              <a:t>“In giving out punishment and rewards He </a:t>
            </a:r>
          </a:p>
          <a:p>
            <a:r>
              <a:rPr lang="en-US" dirty="0" smtClean="0"/>
              <a:t>would to a certain extent be passing judgment </a:t>
            </a:r>
          </a:p>
          <a:p>
            <a:r>
              <a:rPr lang="en-US" dirty="0" smtClean="0"/>
              <a:t>on Himself. How can this be combined with the </a:t>
            </a:r>
          </a:p>
          <a:p>
            <a:r>
              <a:rPr lang="en-US" dirty="0" smtClean="0"/>
              <a:t>goodness and righteousness ascribed to Him?”</a:t>
            </a:r>
          </a:p>
          <a:p>
            <a:endParaRPr lang="en-US" dirty="0" smtClean="0"/>
          </a:p>
          <a:p>
            <a:r>
              <a:rPr lang="en-US" dirty="0" smtClean="0"/>
              <a:t>Seeing no solution to this paradox, Einstein, </a:t>
            </a:r>
          </a:p>
          <a:p>
            <a:r>
              <a:rPr lang="en-US" dirty="0" smtClean="0"/>
              <a:t>like many other powerful intellects through </a:t>
            </a:r>
          </a:p>
          <a:p>
            <a:r>
              <a:rPr lang="en-US" dirty="0" smtClean="0"/>
              <a:t>the centuries, ruled out the existence of a </a:t>
            </a:r>
          </a:p>
          <a:p>
            <a:r>
              <a:rPr lang="en-US" dirty="0" smtClean="0"/>
              <a:t>personal God.</a:t>
            </a:r>
          </a:p>
          <a:p>
            <a:endParaRPr lang="en-US" dirty="0" smtClean="0"/>
          </a:p>
          <a:p>
            <a:r>
              <a:rPr lang="en-US" dirty="0" smtClean="0"/>
              <a:t>[</a:t>
            </a:r>
            <a:r>
              <a:rPr lang="en-US" i="1" dirty="0" smtClean="0"/>
              <a:t>The Finger of God, Hugh Ross, Promise </a:t>
            </a:r>
          </a:p>
          <a:p>
            <a:r>
              <a:rPr lang="en-US" i="1" dirty="0" smtClean="0"/>
              <a:t>Pub., 1991, p. 59</a:t>
            </a:r>
            <a:r>
              <a:rPr lang="en-US" i="0" dirty="0" smtClean="0"/>
              <a:t>].</a:t>
            </a:r>
            <a:endParaRPr lang="en-US" i="1"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21290176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epiphero</a:t>
            </a:r>
            <a:r>
              <a:rPr lang="en-US" dirty="0" smtClean="0"/>
              <a:t>” means to </a:t>
            </a:r>
          </a:p>
          <a:p>
            <a:r>
              <a:rPr lang="en-US" dirty="0" smtClean="0"/>
              <a:t>cause someone or something to undergo</a:t>
            </a:r>
            <a:r>
              <a:rPr lang="en-US" baseline="0" dirty="0" smtClean="0"/>
              <a:t> </a:t>
            </a:r>
          </a:p>
          <a:p>
            <a:r>
              <a:rPr lang="en-US" baseline="0" dirty="0" smtClean="0"/>
              <a:t>something adverse; that is “to bring on”, </a:t>
            </a:r>
          </a:p>
          <a:p>
            <a:r>
              <a:rPr lang="en-US" baseline="0" dirty="0" smtClean="0"/>
              <a:t>“to bring about”, or “to inflict”.</a:t>
            </a:r>
          </a:p>
          <a:p>
            <a:endParaRPr lang="en-US" baseline="0" dirty="0" smtClean="0"/>
          </a:p>
          <a:p>
            <a:r>
              <a:rPr lang="en-US" baseline="0" dirty="0" smtClean="0"/>
              <a:t>This is the only verse in the New Testament </a:t>
            </a:r>
          </a:p>
          <a:p>
            <a:r>
              <a:rPr lang="en-US" baseline="0" dirty="0" smtClean="0"/>
              <a:t>where “</a:t>
            </a:r>
            <a:r>
              <a:rPr lang="en-US" baseline="0" dirty="0" err="1" smtClean="0"/>
              <a:t>epiphero</a:t>
            </a:r>
            <a:r>
              <a:rPr lang="en-US" baseline="0" dirty="0" smtClean="0"/>
              <a:t>” is used in this fashion.</a:t>
            </a:r>
          </a:p>
          <a:p>
            <a:endParaRPr lang="en-US" baseline="0" dirty="0" smtClean="0"/>
          </a:p>
          <a:p>
            <a:r>
              <a:rPr lang="en-US" baseline="0" dirty="0" smtClean="0"/>
              <a:t>Elsewhere, it is used of making or pronouncing </a:t>
            </a:r>
          </a:p>
          <a:p>
            <a:r>
              <a:rPr lang="en-US" baseline="0" dirty="0" smtClean="0"/>
              <a:t>charges, or of bringing accusations, as in:</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4239098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15449778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John was driving home late one night </a:t>
            </a:r>
          </a:p>
          <a:p>
            <a:r>
              <a:rPr lang="en-US" dirty="0" smtClean="0"/>
              <a:t>when he picked up a hitchhiker. As they rode </a:t>
            </a:r>
          </a:p>
          <a:p>
            <a:r>
              <a:rPr lang="en-US" dirty="0" smtClean="0"/>
              <a:t>along, he began to be suspicious of his </a:t>
            </a:r>
          </a:p>
          <a:p>
            <a:r>
              <a:rPr lang="en-US" dirty="0" smtClean="0"/>
              <a:t>passenger. </a:t>
            </a:r>
          </a:p>
          <a:p>
            <a:endParaRPr lang="en-US" dirty="0" smtClean="0"/>
          </a:p>
          <a:p>
            <a:r>
              <a:rPr lang="en-US" dirty="0" smtClean="0"/>
              <a:t>John checked to see if his wallet was safe in </a:t>
            </a:r>
          </a:p>
          <a:p>
            <a:r>
              <a:rPr lang="en-US" dirty="0" smtClean="0"/>
              <a:t>the pocket of his coat that was on the seat </a:t>
            </a:r>
          </a:p>
          <a:p>
            <a:r>
              <a:rPr lang="en-US" dirty="0" smtClean="0"/>
              <a:t>between them, but it wasn't there! </a:t>
            </a:r>
          </a:p>
          <a:p>
            <a:endParaRPr lang="en-US" dirty="0" smtClean="0"/>
          </a:p>
          <a:p>
            <a:r>
              <a:rPr lang="en-US" dirty="0" smtClean="0"/>
              <a:t>So he slammed on the brakes, ordered the </a:t>
            </a:r>
          </a:p>
          <a:p>
            <a:r>
              <a:rPr lang="en-US" dirty="0" smtClean="0"/>
              <a:t>hitchhiker out, and said, "Hand over the wallet</a:t>
            </a:r>
          </a:p>
          <a:p>
            <a:r>
              <a:rPr lang="en-US" dirty="0" smtClean="0"/>
              <a:t> immediately!" The frightened hitchhiker </a:t>
            </a:r>
          </a:p>
          <a:p>
            <a:r>
              <a:rPr lang="en-US" dirty="0" smtClean="0"/>
              <a:t>handed over a billfold, and John drove off. </a:t>
            </a:r>
          </a:p>
          <a:p>
            <a:endParaRPr lang="en-US" dirty="0" smtClean="0"/>
          </a:p>
          <a:p>
            <a:r>
              <a:rPr lang="en-US" dirty="0" smtClean="0"/>
              <a:t>When he arrived home, he started to tell his </a:t>
            </a:r>
          </a:p>
          <a:p>
            <a:r>
              <a:rPr lang="en-US" dirty="0" smtClean="0"/>
              <a:t>wife about the experience, but she interrupted </a:t>
            </a:r>
          </a:p>
          <a:p>
            <a:r>
              <a:rPr lang="en-US" dirty="0" smtClean="0"/>
              <a:t>him, saying, "Before I forget, John, do you </a:t>
            </a:r>
          </a:p>
          <a:p>
            <a:r>
              <a:rPr lang="en-US" dirty="0" smtClean="0"/>
              <a:t>know that you left your wallet at home this </a:t>
            </a:r>
          </a:p>
          <a:p>
            <a:r>
              <a:rPr lang="en-US" dirty="0" smtClean="0"/>
              <a:t>morning?" </a:t>
            </a:r>
          </a:p>
          <a:p>
            <a:endParaRPr lang="en-US" dirty="0" smtClean="0"/>
          </a:p>
          <a:p>
            <a:r>
              <a:rPr lang="en-US" dirty="0" smtClean="0"/>
              <a:t>[</a:t>
            </a:r>
            <a:r>
              <a:rPr lang="en-US" i="1" dirty="0" smtClean="0"/>
              <a:t>Our Daily Bread</a:t>
            </a:r>
            <a:r>
              <a:rPr lang="en-US" dirty="0" smtClean="0"/>
              <a:t>, October 2, 1992].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239246627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seen before, the Greek “</a:t>
            </a:r>
            <a:r>
              <a:rPr lang="en-US" dirty="0" err="1" smtClean="0"/>
              <a:t>orge</a:t>
            </a:r>
            <a:r>
              <a:rPr lang="en-US" dirty="0" smtClean="0"/>
              <a:t>” means </a:t>
            </a:r>
          </a:p>
          <a:p>
            <a:r>
              <a:rPr lang="en-US" sz="1200" b="0" kern="1200" dirty="0" smtClean="0">
                <a:solidFill>
                  <a:schemeClr val="tx1"/>
                </a:solidFill>
                <a:latin typeface="+mn-lt"/>
                <a:ea typeface="+mn-ea"/>
                <a:cs typeface="+mn-cs"/>
              </a:rPr>
              <a:t>strong indignation directed at wrongdoing, with </a:t>
            </a:r>
          </a:p>
          <a:p>
            <a:r>
              <a:rPr lang="en-US" sz="1200" b="0" kern="1200" dirty="0" smtClean="0">
                <a:solidFill>
                  <a:schemeClr val="tx1"/>
                </a:solidFill>
                <a:latin typeface="+mn-lt"/>
                <a:ea typeface="+mn-ea"/>
                <a:cs typeface="+mn-cs"/>
              </a:rPr>
              <a:t>the focus being on retribution.</a:t>
            </a:r>
            <a:endParaRPr lang="en-US" sz="1200" b="0" i="1" kern="1200" dirty="0" smtClean="0">
              <a:solidFill>
                <a:schemeClr val="tx1"/>
              </a:solidFill>
              <a:latin typeface="+mn-lt"/>
              <a:ea typeface="+mn-ea"/>
              <a:cs typeface="+mn-cs"/>
            </a:endParaRP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476180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asks “What advantage then”?</a:t>
            </a:r>
          </a:p>
          <a:p>
            <a:endParaRPr lang="en-US" dirty="0" smtClean="0"/>
          </a:p>
          <a:p>
            <a:r>
              <a:rPr lang="en-US" dirty="0" smtClean="0"/>
              <a:t>Paul frequently uses “What ... then” questions</a:t>
            </a:r>
            <a:r>
              <a:rPr lang="en-US" baseline="0" dirty="0" smtClean="0"/>
              <a:t> </a:t>
            </a:r>
          </a:p>
          <a:p>
            <a:r>
              <a:rPr lang="en-US" baseline="0" dirty="0" smtClean="0"/>
              <a:t>in Romans.</a:t>
            </a:r>
          </a:p>
          <a:p>
            <a:endParaRPr lang="en-US" baseline="0" dirty="0" smtClean="0"/>
          </a:p>
          <a:p>
            <a:r>
              <a:rPr lang="en-US" baseline="0" dirty="0" smtClean="0"/>
              <a:t>These questions enable him to look deeper into </a:t>
            </a:r>
          </a:p>
          <a:p>
            <a:r>
              <a:rPr lang="en-US" baseline="0" dirty="0" smtClean="0"/>
              <a:t>what he’s already written, and to bring out </a:t>
            </a:r>
          </a:p>
          <a:p>
            <a:r>
              <a:rPr lang="en-US" baseline="0" dirty="0" smtClean="0"/>
              <a:t>further details of his argument.</a:t>
            </a:r>
          </a:p>
          <a:p>
            <a:endParaRPr lang="en-US" baseline="0" dirty="0" smtClean="0"/>
          </a:p>
          <a:p>
            <a:r>
              <a:rPr lang="en-US" baseline="0" dirty="0" smtClean="0"/>
              <a:t>This is a rhetorical tool. He pretends to be his </a:t>
            </a:r>
          </a:p>
          <a:p>
            <a:r>
              <a:rPr lang="en-US" baseline="0" dirty="0" smtClean="0"/>
              <a:t>own opponent and raises questions and </a:t>
            </a:r>
          </a:p>
          <a:p>
            <a:r>
              <a:rPr lang="en-US" baseline="0" dirty="0" smtClean="0"/>
              <a:t>objections, so that he can use his answers to </a:t>
            </a:r>
          </a:p>
          <a:p>
            <a:r>
              <a:rPr lang="en-US" baseline="0" dirty="0" smtClean="0"/>
              <a:t>lead his readers into a clearer understanding of </a:t>
            </a:r>
          </a:p>
          <a:p>
            <a:r>
              <a:rPr lang="en-US" baseline="0" dirty="0" smtClean="0"/>
              <a:t>his doctrine.</a:t>
            </a:r>
          </a:p>
          <a:p>
            <a:endParaRPr lang="en-US" baseline="0" dirty="0" smtClean="0"/>
          </a:p>
          <a:p>
            <a:r>
              <a:rPr lang="en-US" baseline="0" dirty="0" smtClean="0"/>
              <a:t>In Chapter Two, Paul looked at humanity from </a:t>
            </a:r>
          </a:p>
          <a:p>
            <a:r>
              <a:rPr lang="en-US" baseline="0" dirty="0" smtClean="0"/>
              <a:t>the viewpoint of salvation history. He concluded </a:t>
            </a:r>
          </a:p>
          <a:p>
            <a:r>
              <a:rPr lang="en-US" baseline="0" dirty="0" smtClean="0"/>
              <a:t>that possessing the Law and being circumcised, </a:t>
            </a:r>
          </a:p>
          <a:p>
            <a:r>
              <a:rPr lang="en-US" baseline="0" dirty="0" smtClean="0"/>
              <a:t>that is - being Jewish - , will not really make any </a:t>
            </a:r>
          </a:p>
          <a:p>
            <a:r>
              <a:rPr lang="en-US" baseline="0" dirty="0" smtClean="0"/>
              <a:t>difference at the Great White Throne Judgment. </a:t>
            </a:r>
          </a:p>
          <a:p>
            <a:r>
              <a:rPr lang="en-US" baseline="0" dirty="0" smtClean="0"/>
              <a:t>And, that’s because nobody, Jew or Gentile, is </a:t>
            </a:r>
          </a:p>
          <a:p>
            <a:r>
              <a:rPr lang="en-US" baseline="0" dirty="0" smtClean="0"/>
              <a:t>actually righteous.</a:t>
            </a:r>
          </a:p>
          <a:p>
            <a:endParaRPr lang="en-US" baseline="0" dirty="0" smtClean="0"/>
          </a:p>
          <a:p>
            <a:r>
              <a:rPr lang="en-US" baseline="0" dirty="0" smtClean="0"/>
              <a:t>So, what’s the point of being Jewish? What’s it </a:t>
            </a:r>
          </a:p>
          <a:p>
            <a:r>
              <a:rPr lang="en-US" baseline="0" dirty="0" smtClean="0"/>
              <a:t>good for? What’s its value?</a:t>
            </a:r>
          </a:p>
          <a:p>
            <a:endParaRPr lang="en-US" baseline="0" dirty="0" smtClean="0"/>
          </a:p>
          <a:p>
            <a:r>
              <a:rPr lang="en-US" baseline="0" dirty="0" smtClean="0"/>
              <a:t>Paul is here addressing the other side of the </a:t>
            </a:r>
          </a:p>
          <a:p>
            <a:r>
              <a:rPr lang="en-US" baseline="0" dirty="0" smtClean="0"/>
              <a:t>question, so to speak.</a:t>
            </a:r>
          </a:p>
          <a:p>
            <a:endParaRPr lang="en-US" baseline="0" dirty="0" smtClean="0"/>
          </a:p>
          <a:p>
            <a:r>
              <a:rPr lang="en-US" baseline="0" dirty="0" smtClean="0"/>
              <a:t>When we take a position, and argue in favor of a </a:t>
            </a:r>
          </a:p>
          <a:p>
            <a:r>
              <a:rPr lang="en-US" baseline="0" dirty="0" smtClean="0"/>
              <a:t>particular viewpoint, there’s always the danger </a:t>
            </a:r>
          </a:p>
          <a:p>
            <a:r>
              <a:rPr lang="en-US" baseline="0" dirty="0" smtClean="0"/>
              <a:t>that, in our enthusiasm, we may ignore valid </a:t>
            </a:r>
          </a:p>
          <a:p>
            <a:r>
              <a:rPr lang="en-US" baseline="0" dirty="0" smtClean="0"/>
              <a:t>arguments coming from the opposite viewpoint. </a:t>
            </a:r>
          </a:p>
          <a:p>
            <a:endParaRPr lang="en-US" baseline="0" dirty="0" smtClean="0"/>
          </a:p>
          <a:p>
            <a:r>
              <a:rPr lang="en-US" baseline="0" dirty="0" smtClean="0"/>
              <a:t>This is especially obvious in election years. </a:t>
            </a:r>
          </a:p>
          <a:p>
            <a:r>
              <a:rPr lang="en-US" baseline="0" dirty="0" smtClean="0"/>
              <a:t>Democrats and Republicans are masters of </a:t>
            </a:r>
          </a:p>
          <a:p>
            <a:r>
              <a:rPr lang="en-US" baseline="0" dirty="0" smtClean="0"/>
              <a:t>accentuating the positive and eliminating the </a:t>
            </a:r>
          </a:p>
          <a:p>
            <a:r>
              <a:rPr lang="en-US" baseline="0" dirty="0" smtClean="0"/>
              <a:t>negative.</a:t>
            </a:r>
          </a:p>
          <a:p>
            <a:endParaRPr lang="en-US" baseline="0" dirty="0" smtClean="0"/>
          </a:p>
          <a:p>
            <a:r>
              <a:rPr lang="en-US" baseline="0" dirty="0" smtClean="0"/>
              <a:t>But Paul doesn’t do that here. Instead, he </a:t>
            </a:r>
          </a:p>
          <a:p>
            <a:r>
              <a:rPr lang="en-US" baseline="0" dirty="0" smtClean="0"/>
              <a:t>intends to take a close look at the opposite </a:t>
            </a:r>
          </a:p>
          <a:p>
            <a:r>
              <a:rPr lang="en-US" baseline="0" dirty="0" smtClean="0"/>
              <a:t>viewpoint, and show forth its position as well.</a:t>
            </a:r>
          </a:p>
          <a:p>
            <a:endParaRPr lang="en-US" baseline="0" dirty="0" smtClean="0"/>
          </a:p>
          <a:p>
            <a:pPr rtl="0"/>
            <a:r>
              <a:rPr lang="en-US" b="1" baseline="0" dirty="0" err="1" smtClean="0"/>
              <a:t>ILLUS</a:t>
            </a:r>
            <a:r>
              <a:rPr lang="en-US" b="1" baseline="0" dirty="0" smtClean="0"/>
              <a:t>: </a:t>
            </a:r>
            <a:r>
              <a:rPr lang="en-US" baseline="0" dirty="0" smtClean="0"/>
              <a:t>James </a:t>
            </a:r>
            <a:r>
              <a:rPr lang="en-US" baseline="0" dirty="0" err="1" smtClean="0"/>
              <a:t>Boice</a:t>
            </a:r>
            <a:r>
              <a:rPr lang="en-US" baseline="0" dirty="0" smtClean="0"/>
              <a:t> </a:t>
            </a:r>
            <a:r>
              <a:rPr lang="en-US" sz="1200" i="0" dirty="0" smtClean="0"/>
              <a:t>tells the story of a novice </a:t>
            </a:r>
          </a:p>
          <a:p>
            <a:pPr rtl="0"/>
            <a:r>
              <a:rPr lang="en-US" sz="1200" i="0" dirty="0" smtClean="0"/>
              <a:t>attorney defending a man accused of biting </a:t>
            </a:r>
          </a:p>
          <a:p>
            <a:pPr rtl="0"/>
            <a:r>
              <a:rPr lang="en-US" sz="1200" i="0" dirty="0" smtClean="0"/>
              <a:t>another man’s ear off during a barroom brawl. </a:t>
            </a:r>
          </a:p>
          <a:p>
            <a:pPr rtl="0"/>
            <a:endParaRPr lang="en-US" sz="1200" i="0" dirty="0" smtClean="0"/>
          </a:p>
          <a:p>
            <a:pPr rtl="0"/>
            <a:r>
              <a:rPr lang="en-US" sz="1200" i="0" dirty="0" smtClean="0"/>
              <a:t>A witness to the fight was on the stand, and the </a:t>
            </a:r>
          </a:p>
          <a:p>
            <a:pPr rtl="0"/>
            <a:r>
              <a:rPr lang="en-US" sz="1200" i="0" dirty="0" smtClean="0"/>
              <a:t>lawyer was cross-examining him. “Did you </a:t>
            </a:r>
          </a:p>
          <a:p>
            <a:pPr rtl="0"/>
            <a:r>
              <a:rPr lang="en-US" sz="1200" i="0" dirty="0" smtClean="0"/>
              <a:t>actually see the defendant bite this man’s ear </a:t>
            </a:r>
          </a:p>
          <a:p>
            <a:pPr rtl="0"/>
            <a:r>
              <a:rPr lang="en-US" sz="1200" i="0" dirty="0" smtClean="0"/>
              <a:t>off?” the young attorney asked.</a:t>
            </a:r>
          </a:p>
          <a:p>
            <a:pPr rtl="0"/>
            <a:endParaRPr lang="en-US" sz="1200" i="0" dirty="0" smtClean="0"/>
          </a:p>
          <a:p>
            <a:pPr rtl="0"/>
            <a:r>
              <a:rPr lang="en-US" sz="1200" dirty="0" smtClean="0"/>
              <a:t>“No, sir,” the witness replied.</a:t>
            </a:r>
          </a:p>
          <a:p>
            <a:pPr rtl="0"/>
            <a:endParaRPr lang="en-US" sz="1200" dirty="0" smtClean="0"/>
          </a:p>
          <a:p>
            <a:pPr rtl="0"/>
            <a:r>
              <a:rPr lang="en-US" sz="1200" dirty="0" smtClean="0"/>
              <a:t>That was the answer the attorney wanted and </a:t>
            </a:r>
          </a:p>
          <a:p>
            <a:pPr rtl="0"/>
            <a:r>
              <a:rPr lang="en-US" sz="1200" dirty="0" smtClean="0"/>
              <a:t>needed, but he made a mistake not uncommon </a:t>
            </a:r>
          </a:p>
          <a:p>
            <a:pPr rtl="0"/>
            <a:r>
              <a:rPr lang="en-US" sz="1200" dirty="0" smtClean="0"/>
              <a:t>to young lawyers. </a:t>
            </a:r>
          </a:p>
          <a:p>
            <a:pPr rtl="0"/>
            <a:endParaRPr lang="en-US" sz="1200" dirty="0" smtClean="0"/>
          </a:p>
          <a:p>
            <a:pPr rtl="0"/>
            <a:r>
              <a:rPr lang="en-US" sz="1200" dirty="0" smtClean="0"/>
              <a:t>Instead of ending his cross examination when </a:t>
            </a:r>
          </a:p>
          <a:p>
            <a:pPr rtl="0"/>
            <a:r>
              <a:rPr lang="en-US" sz="1200" dirty="0" smtClean="0"/>
              <a:t>he was ahead and on a winning track, he </a:t>
            </a:r>
          </a:p>
          <a:p>
            <a:pPr rtl="0"/>
            <a:r>
              <a:rPr lang="en-US" sz="1200" dirty="0" smtClean="0"/>
              <a:t>continued to ask questions.</a:t>
            </a:r>
          </a:p>
          <a:p>
            <a:pPr rtl="0"/>
            <a:endParaRPr lang="en-US" sz="1200" dirty="0" smtClean="0"/>
          </a:p>
          <a:p>
            <a:pPr rtl="0"/>
            <a:r>
              <a:rPr lang="en-US" sz="1200" dirty="0" smtClean="0"/>
              <a:t>“What exactly did you see?” he queried.</a:t>
            </a:r>
          </a:p>
          <a:p>
            <a:pPr rtl="0"/>
            <a:endParaRPr lang="en-US" sz="1200" dirty="0" smtClean="0"/>
          </a:p>
          <a:p>
            <a:pPr rtl="0"/>
            <a:r>
              <a:rPr lang="en-US" sz="1200" dirty="0" smtClean="0"/>
              <a:t>“I saw him spit it out,” said the witness.</a:t>
            </a:r>
          </a:p>
          <a:p>
            <a:pPr rtl="0"/>
            <a:endParaRPr lang="en-US" sz="1200" dirty="0" smtClean="0"/>
          </a:p>
          <a:p>
            <a:pPr rtl="0"/>
            <a:r>
              <a:rPr lang="en-US" sz="1200" dirty="0" smtClean="0"/>
              <a:t>The point is that going too far or failing to quit </a:t>
            </a:r>
          </a:p>
          <a:p>
            <a:pPr rtl="0"/>
            <a:r>
              <a:rPr lang="en-US" sz="1200" dirty="0" smtClean="0"/>
              <a:t>when you’re ahead is a mistake in legal </a:t>
            </a:r>
          </a:p>
          <a:p>
            <a:pPr rtl="0"/>
            <a:r>
              <a:rPr lang="en-US" sz="1200" dirty="0" smtClean="0"/>
              <a:t>squabbling.</a:t>
            </a:r>
          </a:p>
          <a:p>
            <a:endParaRPr lang="en-US" dirty="0" smtClean="0"/>
          </a:p>
          <a:p>
            <a:r>
              <a:rPr lang="en-US" b="1" dirty="0" smtClean="0"/>
              <a:t>MDJ:</a:t>
            </a:r>
            <a:r>
              <a:rPr lang="en-US" dirty="0" smtClean="0"/>
              <a:t> But, Paul isn’t interested in legal </a:t>
            </a:r>
          </a:p>
          <a:p>
            <a:r>
              <a:rPr lang="en-US" dirty="0" smtClean="0"/>
              <a:t>squabbling here. He’s interested in providing his </a:t>
            </a:r>
          </a:p>
          <a:p>
            <a:r>
              <a:rPr lang="en-US" dirty="0" smtClean="0"/>
              <a:t>readers with the WHOLE</a:t>
            </a:r>
            <a:r>
              <a:rPr lang="en-US" baseline="0" dirty="0" smtClean="0"/>
              <a:t> counsel of God.</a:t>
            </a:r>
          </a:p>
          <a:p>
            <a:endParaRPr lang="en-US" baseline="0" dirty="0" smtClean="0"/>
          </a:p>
          <a:p>
            <a:r>
              <a:rPr lang="en-US" sz="1200" b="0" dirty="0" smtClean="0"/>
              <a:t>He has said, “There will be trouble and distress </a:t>
            </a:r>
          </a:p>
          <a:p>
            <a:r>
              <a:rPr lang="en-US" sz="1200" b="0" dirty="0" smtClean="0"/>
              <a:t>for every human being who does evil: first for </a:t>
            </a:r>
          </a:p>
          <a:p>
            <a:r>
              <a:rPr lang="en-US" sz="1200" b="0" dirty="0" smtClean="0"/>
              <a:t>the Jew, then for the Gentile; but glory, honor </a:t>
            </a:r>
          </a:p>
          <a:p>
            <a:r>
              <a:rPr lang="en-US" sz="1200" b="0" dirty="0" smtClean="0"/>
              <a:t>and peace for everyone who does good: first </a:t>
            </a:r>
          </a:p>
          <a:p>
            <a:r>
              <a:rPr lang="en-US" sz="1200" b="0" dirty="0" smtClean="0"/>
              <a:t>for the Jew, then for the Gentile. For God does </a:t>
            </a:r>
          </a:p>
          <a:p>
            <a:r>
              <a:rPr lang="en-US" sz="1200" b="0" dirty="0" smtClean="0"/>
              <a:t>not show favoritism” (Rom. 2:9–11). </a:t>
            </a:r>
          </a:p>
          <a:p>
            <a:endParaRPr lang="en-US" sz="1200" b="0" dirty="0" smtClean="0"/>
          </a:p>
          <a:p>
            <a:r>
              <a:rPr lang="en-US" sz="1200" b="0" dirty="0" smtClean="0"/>
              <a:t>Then, when he reaches the end of the chapter, </a:t>
            </a:r>
          </a:p>
          <a:p>
            <a:r>
              <a:rPr lang="en-US" sz="1200" b="0" dirty="0" smtClean="0"/>
              <a:t>he defines Jewishness in a way that has virtually </a:t>
            </a:r>
          </a:p>
          <a:p>
            <a:r>
              <a:rPr lang="en-US" sz="1200" b="0" dirty="0" smtClean="0"/>
              <a:t>nothing whatever to do with a person’s religious </a:t>
            </a:r>
          </a:p>
          <a:p>
            <a:r>
              <a:rPr lang="en-US" sz="1200" b="0" dirty="0" smtClean="0"/>
              <a:t>or ethnic heritage: “A man is a Jew if he is one </a:t>
            </a:r>
          </a:p>
          <a:p>
            <a:r>
              <a:rPr lang="en-US" sz="1200" b="0" dirty="0" smtClean="0"/>
              <a:t>inwardly; and circumcision is circumcision of the</a:t>
            </a:r>
          </a:p>
          <a:p>
            <a:r>
              <a:rPr lang="en-US" sz="1200" b="0" dirty="0" smtClean="0"/>
              <a:t> heart, by the Spirit, not by the written code …” </a:t>
            </a:r>
          </a:p>
          <a:p>
            <a:r>
              <a:rPr lang="en-US" sz="1200" b="0" dirty="0" smtClean="0"/>
              <a:t>(v. 29). [</a:t>
            </a:r>
            <a:r>
              <a:rPr lang="en-US" sz="1200" b="0" dirty="0" err="1" smtClean="0"/>
              <a:t>Boice</a:t>
            </a:r>
            <a:r>
              <a:rPr lang="en-US" sz="1200" b="0" dirty="0" smtClean="0"/>
              <a:t>].</a:t>
            </a:r>
          </a:p>
          <a:p>
            <a:endParaRPr lang="en-US" sz="1200" b="0" dirty="0" smtClean="0"/>
          </a:p>
          <a:p>
            <a:r>
              <a:rPr lang="en-US" sz="1200" b="0" dirty="0" smtClean="0"/>
              <a:t>But, if God treats the Jews</a:t>
            </a:r>
            <a:r>
              <a:rPr lang="en-US" sz="1200" b="0" baseline="0" dirty="0" smtClean="0"/>
              <a:t> and the Gentiles </a:t>
            </a:r>
          </a:p>
          <a:p>
            <a:r>
              <a:rPr lang="en-US" sz="1200" b="0" baseline="0" dirty="0" smtClean="0"/>
              <a:t>exactly alike, then what’s the point of being a </a:t>
            </a:r>
          </a:p>
          <a:p>
            <a:r>
              <a:rPr lang="en-US" sz="1200" b="0" baseline="0" dirty="0" smtClean="0"/>
              <a:t>Jew? Or, more generally, what’s the point of </a:t>
            </a:r>
          </a:p>
          <a:p>
            <a:r>
              <a:rPr lang="en-US" sz="1200" b="0" baseline="0" dirty="0" smtClean="0"/>
              <a:t>being religious at all?</a:t>
            </a:r>
          </a:p>
          <a:p>
            <a:endParaRPr lang="en-US" sz="1200" b="0" baseline="0" dirty="0" smtClean="0"/>
          </a:p>
          <a:p>
            <a:r>
              <a:rPr lang="en-US" sz="1200" b="0" baseline="0" dirty="0" smtClean="0"/>
              <a:t>If that’s the case, why was the Old Testament </a:t>
            </a:r>
          </a:p>
          <a:p>
            <a:r>
              <a:rPr lang="en-US" sz="1200" b="0" baseline="0" dirty="0" smtClean="0"/>
              <a:t>even written? Why did God bother to choose </a:t>
            </a:r>
          </a:p>
          <a:p>
            <a:r>
              <a:rPr lang="en-US" sz="1200" b="0" baseline="0" dirty="0" smtClean="0"/>
              <a:t>Abraham and his descendants?</a:t>
            </a:r>
            <a:endParaRPr lang="en-US" sz="1200"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203358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5856118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An English soldier was converted in </a:t>
            </a:r>
          </a:p>
          <a:p>
            <a:r>
              <a:rPr lang="en-US" sz="1200" dirty="0" smtClean="0"/>
              <a:t>the trenches during the first World War and </a:t>
            </a:r>
          </a:p>
          <a:p>
            <a:r>
              <a:rPr lang="en-US" sz="1200" dirty="0" smtClean="0"/>
              <a:t>wrote home to his mother, “This war had to </a:t>
            </a:r>
          </a:p>
          <a:p>
            <a:r>
              <a:rPr lang="en-US" sz="1200" dirty="0" smtClean="0"/>
              <a:t>occur that I might be saved.” </a:t>
            </a:r>
          </a:p>
          <a:p>
            <a:endParaRPr lang="en-US" sz="1200" dirty="0" smtClean="0"/>
          </a:p>
          <a:p>
            <a:r>
              <a:rPr lang="en-US" sz="1200" dirty="0" smtClean="0"/>
              <a:t>The mother showed the letter to her minister, </a:t>
            </a:r>
          </a:p>
          <a:p>
            <a:r>
              <a:rPr lang="en-US" sz="1200" dirty="0" smtClean="0"/>
              <a:t>remarking that her boy was unduly magnifying </a:t>
            </a:r>
          </a:p>
          <a:p>
            <a:r>
              <a:rPr lang="en-US" sz="1200" dirty="0" smtClean="0"/>
              <a:t>the importance of his salvation. </a:t>
            </a:r>
          </a:p>
          <a:p>
            <a:endParaRPr lang="en-US" sz="1200" dirty="0" smtClean="0"/>
          </a:p>
          <a:p>
            <a:r>
              <a:rPr lang="en-US" sz="1200" dirty="0" smtClean="0"/>
              <a:t>The minister agreed with the boy. “Madam,” he </a:t>
            </a:r>
          </a:p>
          <a:p>
            <a:r>
              <a:rPr lang="en-US" sz="1200" dirty="0" smtClean="0"/>
              <a:t>said, “not only this war, but Calvary, had to </a:t>
            </a:r>
          </a:p>
          <a:p>
            <a:r>
              <a:rPr lang="en-US" sz="1200" dirty="0" smtClean="0"/>
              <a:t>occur to save your boy.” </a:t>
            </a:r>
          </a:p>
          <a:p>
            <a:endParaRPr lang="en-US" sz="1200" dirty="0" smtClean="0"/>
          </a:p>
          <a:p>
            <a:r>
              <a:rPr lang="en-US" sz="1200" dirty="0" smtClean="0"/>
              <a:t>God used the wrath which raged both at </a:t>
            </a:r>
          </a:p>
          <a:p>
            <a:r>
              <a:rPr lang="en-US" sz="1200" dirty="0" smtClean="0"/>
              <a:t>Calvary and through that awful war experience </a:t>
            </a:r>
          </a:p>
          <a:p>
            <a:r>
              <a:rPr lang="en-US" sz="1200" dirty="0" smtClean="0"/>
              <a:t>to bring the lad to his </a:t>
            </a:r>
            <a:r>
              <a:rPr lang="en-US" sz="1200" dirty="0" err="1" smtClean="0"/>
              <a:t>Saviour</a:t>
            </a:r>
            <a:r>
              <a:rPr lang="en-US" sz="1200" dirty="0" smtClean="0"/>
              <a:t>.</a:t>
            </a:r>
          </a:p>
          <a:p>
            <a:endParaRPr lang="en-US" dirty="0" smtClean="0"/>
          </a:p>
          <a:p>
            <a:r>
              <a:rPr lang="en-US" dirty="0" smtClean="0"/>
              <a:t>[7700, #5350].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92800115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37138050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3:5.</a:t>
            </a:r>
          </a:p>
          <a:p>
            <a:endParaRPr lang="en-US" dirty="0" smtClean="0"/>
          </a:p>
          <a:p>
            <a:r>
              <a:rPr lang="en-US" dirty="0" smtClean="0"/>
              <a:t>Not at all</a:t>
            </a:r>
            <a:r>
              <a:rPr lang="en-US" baseline="0" dirty="0" smtClean="0"/>
              <a:t> – “me </a:t>
            </a:r>
            <a:r>
              <a:rPr lang="en-US" baseline="0" dirty="0" err="1" smtClean="0"/>
              <a:t>genoito</a:t>
            </a:r>
            <a:r>
              <a:rPr lang="en-US" baseline="0" dirty="0" smtClean="0"/>
              <a:t>” – God forbid.</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176165820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James </a:t>
            </a:r>
            <a:r>
              <a:rPr lang="en-US" dirty="0" err="1" smtClean="0"/>
              <a:t>Boice</a:t>
            </a:r>
            <a:r>
              <a:rPr lang="en-US" dirty="0" smtClean="0"/>
              <a:t> writes</a:t>
            </a:r>
            <a:r>
              <a:rPr lang="en-US" baseline="0" dirty="0" smtClean="0"/>
              <a:t> that t</a:t>
            </a:r>
            <a:r>
              <a:rPr lang="en-US" sz="1200" i="0" dirty="0" smtClean="0"/>
              <a:t>he first form of the </a:t>
            </a:r>
          </a:p>
          <a:p>
            <a:pPr rtl="0"/>
            <a:r>
              <a:rPr lang="en-US" sz="1200" i="0" dirty="0" smtClean="0"/>
              <a:t>question has to do with God’s role as judge of </a:t>
            </a:r>
          </a:p>
          <a:p>
            <a:pPr rtl="0"/>
            <a:r>
              <a:rPr lang="en-US" sz="1200" i="0" dirty="0" smtClean="0"/>
              <a:t>all the earth and could be rephrased as asking, </a:t>
            </a:r>
          </a:p>
          <a:p>
            <a:pPr rtl="0"/>
            <a:r>
              <a:rPr lang="en-US" sz="1200" i="0" dirty="0" smtClean="0"/>
              <a:t>“If our unrighteousness (or sin) is the </a:t>
            </a:r>
          </a:p>
          <a:p>
            <a:pPr rtl="0"/>
            <a:r>
              <a:rPr lang="en-US" sz="1200" i="0" dirty="0" smtClean="0"/>
              <a:t>necessary background against which God </a:t>
            </a:r>
          </a:p>
          <a:p>
            <a:pPr rtl="0"/>
            <a:r>
              <a:rPr lang="en-US" sz="1200" i="0" dirty="0" smtClean="0"/>
              <a:t>displays his wisdom, love, and mercy in </a:t>
            </a:r>
          </a:p>
          <a:p>
            <a:pPr rtl="0"/>
            <a:r>
              <a:rPr lang="en-US" sz="1200" i="0" dirty="0" smtClean="0"/>
              <a:t>salvation, how can God judge us for what </a:t>
            </a:r>
          </a:p>
          <a:p>
            <a:pPr rtl="0"/>
            <a:r>
              <a:rPr lang="en-US" sz="1200" i="0" dirty="0" smtClean="0"/>
              <a:t>therefore obviously has a good end?” </a:t>
            </a:r>
          </a:p>
          <a:p>
            <a:pPr rtl="0"/>
            <a:endParaRPr lang="en-US" sz="1200" i="0" dirty="0" smtClean="0"/>
          </a:p>
          <a:p>
            <a:pPr rtl="0"/>
            <a:r>
              <a:rPr lang="en-US" sz="1200" i="0" dirty="0" smtClean="0"/>
              <a:t>We might think at this point that Paul would </a:t>
            </a:r>
          </a:p>
          <a:p>
            <a:pPr rtl="0"/>
            <a:r>
              <a:rPr lang="en-US" sz="1200" i="0" dirty="0" smtClean="0"/>
              <a:t>reply with some carefully reasoned distinction </a:t>
            </a:r>
          </a:p>
          <a:p>
            <a:pPr rtl="0"/>
            <a:r>
              <a:rPr lang="en-US" sz="1200" i="0" dirty="0" smtClean="0"/>
              <a:t>or with some truth that has formerly been </a:t>
            </a:r>
          </a:p>
          <a:p>
            <a:pPr rtl="0"/>
            <a:r>
              <a:rPr lang="en-US" sz="1200" i="0" dirty="0" smtClean="0"/>
              <a:t>hidden from us. He might reply that a good </a:t>
            </a:r>
          </a:p>
          <a:p>
            <a:pPr rtl="0"/>
            <a:r>
              <a:rPr lang="en-US" sz="1200" i="0" dirty="0" smtClean="0"/>
              <a:t>end does not justify a bad means, much the </a:t>
            </a:r>
          </a:p>
          <a:p>
            <a:pPr rtl="0"/>
            <a:r>
              <a:rPr lang="en-US" sz="1200" i="0" dirty="0" smtClean="0"/>
              <a:t>way Godet does at this point in his </a:t>
            </a:r>
          </a:p>
          <a:p>
            <a:pPr rtl="0"/>
            <a:r>
              <a:rPr lang="en-US" sz="1200" i="0" dirty="0" smtClean="0"/>
              <a:t>commentary. </a:t>
            </a:r>
          </a:p>
          <a:p>
            <a:pPr rtl="0"/>
            <a:endParaRPr lang="en-US" sz="1200" i="0" dirty="0" smtClean="0"/>
          </a:p>
          <a:p>
            <a:pPr rtl="0"/>
            <a:r>
              <a:rPr lang="en-US" sz="1200" i="0" dirty="0" smtClean="0"/>
              <a:t>Godet refers to this logical error as </a:t>
            </a:r>
          </a:p>
          <a:p>
            <a:pPr rtl="0"/>
            <a:r>
              <a:rPr lang="en-US" sz="1200" i="0" dirty="0" smtClean="0"/>
              <a:t>utilitarianism:</a:t>
            </a:r>
          </a:p>
          <a:p>
            <a:pPr rtl="0"/>
            <a:endParaRPr lang="en-US" sz="1200" i="0" dirty="0" smtClean="0"/>
          </a:p>
          <a:p>
            <a:pPr rtl="0"/>
            <a:r>
              <a:rPr lang="en-US" sz="1200" i="0" dirty="0" smtClean="0"/>
              <a:t>It [the argument that good ends justify evil </a:t>
            </a:r>
          </a:p>
          <a:p>
            <a:pPr rtl="0"/>
            <a:r>
              <a:rPr lang="en-US" sz="1200" i="0" dirty="0" smtClean="0"/>
              <a:t>means] has always been sought to justify the </a:t>
            </a:r>
          </a:p>
          <a:p>
            <a:pPr rtl="0"/>
            <a:r>
              <a:rPr lang="en-US" sz="1200" i="0" dirty="0" smtClean="0"/>
              <a:t>greatest crimes in history by representing the </a:t>
            </a:r>
          </a:p>
          <a:p>
            <a:pPr rtl="0"/>
            <a:r>
              <a:rPr lang="en-US" sz="1200" i="0" dirty="0" smtClean="0"/>
              <a:t>advantages they have resulted to the cause </a:t>
            </a:r>
          </a:p>
          <a:p>
            <a:pPr rtl="0"/>
            <a:r>
              <a:rPr lang="en-US" sz="1200" i="0" dirty="0" smtClean="0"/>
              <a:t>of humanity.... </a:t>
            </a:r>
          </a:p>
          <a:p>
            <a:pPr rtl="0"/>
            <a:endParaRPr lang="en-US" sz="1200" i="0" dirty="0" smtClean="0"/>
          </a:p>
          <a:p>
            <a:pPr rtl="0"/>
            <a:r>
              <a:rPr lang="en-US" sz="1200" i="0" dirty="0" smtClean="0"/>
              <a:t>But to make (this) valid, one would require </a:t>
            </a:r>
          </a:p>
          <a:p>
            <a:pPr rtl="0"/>
            <a:r>
              <a:rPr lang="en-US" sz="1200" i="0" dirty="0" smtClean="0"/>
              <a:t>to begin by proving that the useful result </a:t>
            </a:r>
          </a:p>
          <a:p>
            <a:pPr rtl="0"/>
            <a:r>
              <a:rPr lang="en-US" sz="1200" i="0" dirty="0" smtClean="0"/>
              <a:t>sprang from the evil committed as its </a:t>
            </a:r>
          </a:p>
          <a:p>
            <a:pPr rtl="0"/>
            <a:r>
              <a:rPr lang="en-US" sz="1200" i="0" dirty="0" smtClean="0"/>
              <a:t>principle. Such is the teaching of Pantheism. </a:t>
            </a:r>
          </a:p>
          <a:p>
            <a:pPr rtl="0"/>
            <a:endParaRPr lang="en-US" sz="1200" i="0" dirty="0" smtClean="0"/>
          </a:p>
          <a:p>
            <a:pPr rtl="0"/>
            <a:r>
              <a:rPr lang="en-US" sz="1200" i="0" dirty="0" smtClean="0"/>
              <a:t>Living Theism, on the contrary, teaches that </a:t>
            </a:r>
          </a:p>
          <a:p>
            <a:pPr rtl="0"/>
            <a:r>
              <a:rPr lang="en-US" sz="1200" i="0" dirty="0" smtClean="0"/>
              <a:t>this transformation of the bad deed into a </a:t>
            </a:r>
          </a:p>
          <a:p>
            <a:pPr rtl="0"/>
            <a:r>
              <a:rPr lang="en-US" sz="1200" i="0" dirty="0" smtClean="0"/>
              <a:t>means of progress, is the miracle of God’s </a:t>
            </a:r>
          </a:p>
          <a:p>
            <a:pPr rtl="0"/>
            <a:r>
              <a:rPr lang="en-US" sz="1200" i="0" dirty="0" smtClean="0"/>
              <a:t>wisdom and power continually laying hold of </a:t>
            </a:r>
          </a:p>
          <a:p>
            <a:pPr rtl="0"/>
            <a:r>
              <a:rPr lang="en-US" sz="1200" i="0" dirty="0" smtClean="0"/>
              <a:t>human sin to derive from it a result contrary </a:t>
            </a:r>
          </a:p>
          <a:p>
            <a:pPr rtl="0"/>
            <a:r>
              <a:rPr lang="en-US" sz="1200" i="0" dirty="0" smtClean="0"/>
              <a:t>to its nature. </a:t>
            </a:r>
          </a:p>
          <a:p>
            <a:pPr rtl="0"/>
            <a:endParaRPr lang="en-US" sz="1200" i="0" dirty="0" smtClean="0"/>
          </a:p>
          <a:p>
            <a:pPr rtl="0"/>
            <a:r>
              <a:rPr lang="en-US" sz="1200" i="0" dirty="0" smtClean="0"/>
              <a:t>On the first view, all human responsibility is at </a:t>
            </a:r>
          </a:p>
          <a:p>
            <a:pPr rtl="0"/>
            <a:r>
              <a:rPr lang="en-US" sz="1200" i="0" dirty="0" smtClean="0"/>
              <a:t>an end, and the judgment becomes a nullity. </a:t>
            </a:r>
          </a:p>
          <a:p>
            <a:pPr rtl="0"/>
            <a:endParaRPr lang="en-US" sz="1200" i="0" dirty="0" smtClean="0"/>
          </a:p>
          <a:p>
            <a:pPr rtl="0"/>
            <a:r>
              <a:rPr lang="en-US" sz="1200" i="0" dirty="0" smtClean="0"/>
              <a:t>On the second, man remains fully responsible </a:t>
            </a:r>
          </a:p>
          <a:p>
            <a:pPr rtl="0"/>
            <a:r>
              <a:rPr lang="en-US" sz="1200" i="0" dirty="0" smtClean="0"/>
              <a:t>to God for the bad deed as an expression of </a:t>
            </a:r>
          </a:p>
          <a:p>
            <a:pPr rtl="0"/>
            <a:r>
              <a:rPr lang="en-US" sz="1200" i="0" dirty="0" smtClean="0"/>
              <a:t>the evil will of its author, and despite the good </a:t>
            </a:r>
          </a:p>
          <a:p>
            <a:pPr rtl="0"/>
            <a:r>
              <a:rPr lang="en-US" sz="1200" i="0" dirty="0" smtClean="0"/>
              <a:t>which God is pleased to extract from it. Such </a:t>
            </a:r>
          </a:p>
          <a:p>
            <a:pPr rtl="0"/>
            <a:r>
              <a:rPr lang="en-US" sz="1200" i="0" dirty="0" smtClean="0"/>
              <a:t>is scriptural optimism, which alone reconciles </a:t>
            </a:r>
          </a:p>
          <a:p>
            <a:pPr rtl="0"/>
            <a:r>
              <a:rPr lang="en-US" sz="1200" i="0" dirty="0" smtClean="0"/>
              <a:t>man’s moral responsibility with the doctrine </a:t>
            </a:r>
          </a:p>
          <a:p>
            <a:pPr rtl="0"/>
            <a:r>
              <a:rPr lang="en-US" sz="1200" i="0" dirty="0" smtClean="0"/>
              <a:t>of providential progress.</a:t>
            </a:r>
          </a:p>
          <a:p>
            <a:pPr rtl="0"/>
            <a:endParaRPr lang="en-US" sz="1200" i="0" dirty="0" smtClean="0"/>
          </a:p>
          <a:p>
            <a:pPr rtl="0"/>
            <a:r>
              <a:rPr lang="en-US" sz="1200" i="0" dirty="0" smtClean="0"/>
              <a:t>This is an argument Paul might have used to </a:t>
            </a:r>
          </a:p>
          <a:p>
            <a:pPr rtl="0"/>
            <a:r>
              <a:rPr lang="en-US" sz="1200" i="0" dirty="0" smtClean="0"/>
              <a:t>answer the quibble of his opponent. But, as I </a:t>
            </a:r>
          </a:p>
          <a:p>
            <a:pPr rtl="0"/>
            <a:r>
              <a:rPr lang="en-US" sz="1200" i="0" dirty="0" smtClean="0"/>
              <a:t>say, he does not. Instead, he replies merely by </a:t>
            </a:r>
          </a:p>
          <a:p>
            <a:pPr rtl="0"/>
            <a:r>
              <a:rPr lang="en-US" sz="1200" i="0" dirty="0" smtClean="0"/>
              <a:t>a categorical statement regarding the certainty </a:t>
            </a:r>
          </a:p>
          <a:p>
            <a:pPr rtl="0"/>
            <a:r>
              <a:rPr lang="en-US" sz="1200" i="0" dirty="0" smtClean="0"/>
              <a:t>of God’s judgment. “Certainly not! If that were </a:t>
            </a:r>
          </a:p>
          <a:p>
            <a:pPr rtl="0"/>
            <a:r>
              <a:rPr lang="en-US" sz="1200" i="0" dirty="0" smtClean="0"/>
              <a:t>so, how could God judge the world?” (v. 6). </a:t>
            </a:r>
          </a:p>
          <a:p>
            <a:pPr rtl="0"/>
            <a:endParaRPr lang="en-US" sz="1200" i="0" dirty="0" smtClean="0"/>
          </a:p>
          <a:p>
            <a:pPr rtl="0"/>
            <a:r>
              <a:rPr lang="en-US" sz="1200" i="0" dirty="0" smtClean="0"/>
              <a:t>The argument is: If there is a world, there </a:t>
            </a:r>
          </a:p>
          <a:p>
            <a:pPr rtl="0"/>
            <a:r>
              <a:rPr lang="en-US" sz="1200" i="0" dirty="0" smtClean="0"/>
              <a:t>must be a God who made it, to whom all who </a:t>
            </a:r>
          </a:p>
          <a:p>
            <a:pPr rtl="0"/>
            <a:r>
              <a:rPr lang="en-US" sz="1200" i="0" dirty="0" smtClean="0"/>
              <a:t>live and act in this world are responsible. </a:t>
            </a:r>
          </a:p>
          <a:p>
            <a:pPr rtl="0"/>
            <a:r>
              <a:rPr lang="en-US" sz="1200" i="0" dirty="0" smtClean="0"/>
              <a:t>Therefore the judgment of God is a given, </a:t>
            </a:r>
          </a:p>
          <a:p>
            <a:pPr rtl="0"/>
            <a:r>
              <a:rPr lang="en-US" sz="1200" i="0" dirty="0" smtClean="0"/>
              <a:t>and any argument that would suggest it is </a:t>
            </a:r>
          </a:p>
          <a:p>
            <a:pPr rtl="0"/>
            <a:r>
              <a:rPr lang="en-US" sz="1200" i="0" dirty="0" smtClean="0"/>
              <a:t>not is fallacious.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356476938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3:5 asked the question, “What shall we </a:t>
            </a:r>
          </a:p>
          <a:p>
            <a:r>
              <a:rPr lang="en-US" dirty="0" smtClean="0"/>
              <a:t>say? That God is unjust in bringing his wrath </a:t>
            </a:r>
          </a:p>
          <a:p>
            <a:r>
              <a:rPr lang="en-US" dirty="0" smtClean="0"/>
              <a:t>on us?”</a:t>
            </a:r>
          </a:p>
          <a:p>
            <a:endParaRPr lang="en-US" dirty="0" smtClean="0"/>
          </a:p>
          <a:p>
            <a:r>
              <a:rPr lang="en-US" dirty="0" smtClean="0"/>
              <a:t>And Romans 3:6 answers, “Certainly not – </a:t>
            </a:r>
          </a:p>
          <a:p>
            <a:r>
              <a:rPr lang="en-US" dirty="0" smtClean="0"/>
              <a:t>“me </a:t>
            </a:r>
            <a:r>
              <a:rPr lang="en-US" dirty="0" err="1" smtClean="0"/>
              <a:t>genoito</a:t>
            </a:r>
            <a:r>
              <a:rPr lang="en-US" dirty="0" smtClean="0"/>
              <a:t>” – God forbid”.</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87235009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339158395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198373841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in a slightly different vein, Paul suggests </a:t>
            </a:r>
          </a:p>
          <a:p>
            <a:r>
              <a:rPr lang="en-US" dirty="0" smtClean="0"/>
              <a:t>the old fallacy that the end</a:t>
            </a:r>
            <a:r>
              <a:rPr lang="en-US" baseline="0" dirty="0" smtClean="0"/>
              <a:t> justifies the means.</a:t>
            </a:r>
          </a:p>
          <a:p>
            <a:endParaRPr lang="en-US" baseline="0" dirty="0" smtClean="0"/>
          </a:p>
          <a:p>
            <a:r>
              <a:rPr lang="en-US" baseline="0" dirty="0" smtClean="0"/>
              <a:t>Again, the concern is between our </a:t>
            </a:r>
          </a:p>
          <a:p>
            <a:r>
              <a:rPr lang="en-US" baseline="0" dirty="0" smtClean="0"/>
              <a:t>unrighteousness and God’s righteousness </a:t>
            </a:r>
          </a:p>
          <a:p>
            <a:r>
              <a:rPr lang="en-US" baseline="0" dirty="0" smtClean="0"/>
              <a:t>and glory.</a:t>
            </a:r>
          </a:p>
          <a:p>
            <a:endParaRPr lang="en-US" baseline="0" dirty="0" smtClean="0"/>
          </a:p>
          <a:p>
            <a:r>
              <a:rPr lang="en-US" baseline="0" dirty="0" smtClean="0"/>
              <a:t>Paul doesn’t answer this question immediately. </a:t>
            </a:r>
          </a:p>
          <a:p>
            <a:r>
              <a:rPr lang="en-US" baseline="0" dirty="0" smtClean="0"/>
              <a:t>He simply moves on in verse 8 to the even </a:t>
            </a:r>
          </a:p>
          <a:p>
            <a:r>
              <a:rPr lang="en-US" baseline="0" dirty="0" smtClean="0"/>
              <a:t>more awful statement of this question’s </a:t>
            </a:r>
          </a:p>
          <a:p>
            <a:r>
              <a:rPr lang="en-US" baseline="0" dirty="0" smtClean="0"/>
              <a:t>underlying philosophy.</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104766713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perisseuo</a:t>
            </a:r>
            <a:r>
              <a:rPr lang="en-US" dirty="0" smtClean="0"/>
              <a:t>” means “to be in </a:t>
            </a:r>
          </a:p>
          <a:p>
            <a:r>
              <a:rPr lang="en-US" dirty="0" smtClean="0"/>
              <a:t>abundance”, “to abound”, “to be extremely</a:t>
            </a:r>
            <a:r>
              <a:rPr lang="en-US" baseline="0" dirty="0" smtClean="0"/>
              <a:t> rich” </a:t>
            </a:r>
          </a:p>
          <a:p>
            <a:r>
              <a:rPr lang="en-US" baseline="0" dirty="0" smtClean="0"/>
              <a:t>or “to overflow”.</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7828148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perissos</a:t>
            </a:r>
            <a:r>
              <a:rPr lang="en-US" dirty="0" smtClean="0"/>
              <a:t>” pertains to</a:t>
            </a:r>
            <a:r>
              <a:rPr lang="en-US" baseline="0" dirty="0" smtClean="0"/>
              <a:t> </a:t>
            </a:r>
            <a:r>
              <a:rPr lang="en-US" sz="1200" b="0" i="0" dirty="0" smtClean="0"/>
              <a:t>that which </a:t>
            </a:r>
          </a:p>
          <a:p>
            <a:r>
              <a:rPr lang="en-US" sz="1200" b="0" i="0" dirty="0" smtClean="0"/>
              <a:t>is not ordinarily encountered, that is “something </a:t>
            </a:r>
          </a:p>
          <a:p>
            <a:r>
              <a:rPr lang="en-US" sz="1200" b="0" i="0" dirty="0" smtClean="0"/>
              <a:t>extraordinary” or “something remarkable”.</a:t>
            </a:r>
          </a:p>
          <a:p>
            <a:endParaRPr lang="en-US" sz="1200" b="0" i="0" dirty="0" smtClean="0"/>
          </a:p>
          <a:p>
            <a:r>
              <a:rPr lang="en-US" sz="1200" b="0" i="0" dirty="0" smtClean="0"/>
              <a:t>Another way of expressing the question here </a:t>
            </a:r>
          </a:p>
          <a:p>
            <a:r>
              <a:rPr lang="en-US" sz="1200" b="0" i="0" dirty="0" smtClean="0"/>
              <a:t>would be to ask, “Then what’s so special about </a:t>
            </a:r>
          </a:p>
          <a:p>
            <a:r>
              <a:rPr lang="en-US" sz="1200" b="0" i="0" dirty="0" smtClean="0"/>
              <a:t>being a Jew?”</a:t>
            </a:r>
          </a:p>
          <a:p>
            <a:endParaRPr lang="en-US" sz="1200" b="0" i="0" dirty="0" smtClean="0"/>
          </a:p>
          <a:p>
            <a:r>
              <a:rPr lang="en-US" sz="1200" b="0" i="0" dirty="0" smtClean="0"/>
              <a:t>Or, “In what way does the Jew surpass the </a:t>
            </a:r>
          </a:p>
          <a:p>
            <a:r>
              <a:rPr lang="en-US" sz="1200" b="0" i="0" dirty="0" smtClean="0"/>
              <a:t>average person?”</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105827894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01494352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 just for increase’s sake is not always </a:t>
            </a:r>
          </a:p>
          <a:p>
            <a:r>
              <a:rPr lang="en-US" dirty="0" smtClean="0"/>
              <a:t>good.</a:t>
            </a:r>
          </a:p>
          <a:p>
            <a:endParaRPr lang="en-US" dirty="0" smtClean="0"/>
          </a:p>
          <a:p>
            <a:pPr rtl="0"/>
            <a:r>
              <a:rPr lang="en-US" b="1" dirty="0" err="1" smtClean="0"/>
              <a:t>ILLUS</a:t>
            </a:r>
            <a:r>
              <a:rPr lang="en-US" b="1" dirty="0" smtClean="0"/>
              <a:t>: </a:t>
            </a:r>
            <a:r>
              <a:rPr lang="en-US" sz="1200" dirty="0" smtClean="0"/>
              <a:t>On the night of November 16, 1930, </a:t>
            </a:r>
          </a:p>
          <a:p>
            <a:pPr rtl="0"/>
            <a:r>
              <a:rPr lang="en-US" sz="1200" dirty="0" smtClean="0"/>
              <a:t>Mrs. Henrietta Garrett, a lonely 81-year-old </a:t>
            </a:r>
          </a:p>
          <a:p>
            <a:pPr rtl="0"/>
            <a:r>
              <a:rPr lang="en-US" sz="1200" dirty="0" smtClean="0"/>
              <a:t>widow, died in her home in Philadelphia and, </a:t>
            </a:r>
          </a:p>
          <a:p>
            <a:pPr rtl="0"/>
            <a:r>
              <a:rPr lang="en-US" sz="1200" dirty="0" smtClean="0"/>
              <a:t>unwillingly, started the most fantastic case </a:t>
            </a:r>
          </a:p>
          <a:p>
            <a:pPr rtl="0"/>
            <a:r>
              <a:rPr lang="en-US" sz="1200" dirty="0" smtClean="0"/>
              <a:t>of inheritance litigation in history.</a:t>
            </a:r>
          </a:p>
          <a:p>
            <a:pPr rtl="0"/>
            <a:endParaRPr lang="en-US" sz="1200" dirty="0" smtClean="0"/>
          </a:p>
          <a:p>
            <a:pPr rtl="0"/>
            <a:r>
              <a:rPr lang="en-US" sz="1200" dirty="0" smtClean="0"/>
              <a:t>She had failed to leave a will, or no will was </a:t>
            </a:r>
          </a:p>
          <a:p>
            <a:pPr rtl="0"/>
            <a:r>
              <a:rPr lang="en-US" sz="1200" dirty="0" smtClean="0"/>
              <a:t>found, to her $17,000,000 estate; a mystery </a:t>
            </a:r>
          </a:p>
          <a:p>
            <a:pPr rtl="0"/>
            <a:r>
              <a:rPr lang="en-US" sz="1200" dirty="0" smtClean="0"/>
              <a:t>left unsolved. </a:t>
            </a:r>
          </a:p>
          <a:p>
            <a:pPr rtl="0"/>
            <a:endParaRPr lang="en-US" sz="1200" dirty="0" smtClean="0"/>
          </a:p>
          <a:p>
            <a:pPr rtl="0"/>
            <a:r>
              <a:rPr lang="en-US" sz="1200" dirty="0" smtClean="0"/>
              <a:t>She had expertly handled her financial affairs </a:t>
            </a:r>
          </a:p>
          <a:p>
            <a:pPr rtl="0"/>
            <a:r>
              <a:rPr lang="en-US" sz="1200" dirty="0" smtClean="0"/>
              <a:t>since the death of her husband in 1895 and, </a:t>
            </a:r>
          </a:p>
          <a:p>
            <a:pPr rtl="0"/>
            <a:r>
              <a:rPr lang="en-US" sz="1200" dirty="0" smtClean="0"/>
              <a:t>therefore, she must have realized that, without </a:t>
            </a:r>
          </a:p>
          <a:p>
            <a:pPr rtl="0"/>
            <a:r>
              <a:rPr lang="en-US" sz="1200" dirty="0" smtClean="0"/>
              <a:t>a will, her fortune would become involved in </a:t>
            </a:r>
          </a:p>
          <a:p>
            <a:pPr rtl="0"/>
            <a:r>
              <a:rPr lang="en-US" sz="1200" dirty="0" smtClean="0"/>
              <a:t>many legal battles. </a:t>
            </a:r>
          </a:p>
          <a:p>
            <a:pPr rtl="0"/>
            <a:endParaRPr lang="en-US" sz="1200" dirty="0" smtClean="0"/>
          </a:p>
          <a:p>
            <a:pPr rtl="0"/>
            <a:r>
              <a:rPr lang="en-US" sz="1200" dirty="0" smtClean="0"/>
              <a:t>Although Mrs. Garret had, at the time of her </a:t>
            </a:r>
          </a:p>
          <a:p>
            <a:pPr rtl="0"/>
            <a:r>
              <a:rPr lang="en-US" sz="1200" dirty="0" smtClean="0"/>
              <a:t>death, only one known relative, a second cousin, </a:t>
            </a:r>
          </a:p>
          <a:p>
            <a:pPr rtl="0"/>
            <a:r>
              <a:rPr lang="en-US" sz="1200" dirty="0" smtClean="0"/>
              <a:t>and less than a dozen friends, attempts to </a:t>
            </a:r>
          </a:p>
          <a:p>
            <a:pPr rtl="0"/>
            <a:r>
              <a:rPr lang="en-US" sz="1200" dirty="0" smtClean="0"/>
              <a:t>prove relationship to her and to claim a part or </a:t>
            </a:r>
          </a:p>
          <a:p>
            <a:pPr rtl="0"/>
            <a:r>
              <a:rPr lang="en-US" sz="1200" dirty="0" smtClean="0"/>
              <a:t>all her estate have since been made by more </a:t>
            </a:r>
          </a:p>
          <a:p>
            <a:pPr rtl="0"/>
            <a:r>
              <a:rPr lang="en-US" sz="1200" dirty="0" smtClean="0"/>
              <a:t>than 26,000 persons from 47 states and 29 </a:t>
            </a:r>
          </a:p>
          <a:p>
            <a:pPr rtl="0"/>
            <a:r>
              <a:rPr lang="en-US" sz="1200" dirty="0" smtClean="0"/>
              <a:t>foreign countries, represented by more than </a:t>
            </a:r>
          </a:p>
          <a:p>
            <a:pPr rtl="0"/>
            <a:r>
              <a:rPr lang="en-US" sz="1200" dirty="0" smtClean="0"/>
              <a:t>3,000 lawyers.</a:t>
            </a:r>
          </a:p>
          <a:p>
            <a:pPr rtl="0"/>
            <a:endParaRPr lang="en-US" sz="1200" dirty="0" smtClean="0"/>
          </a:p>
          <a:p>
            <a:pPr rtl="0"/>
            <a:r>
              <a:rPr lang="en-US" sz="1200" dirty="0" smtClean="0"/>
              <a:t>In their frantic efforts, these alleged relatives </a:t>
            </a:r>
          </a:p>
          <a:p>
            <a:pPr rtl="0"/>
            <a:r>
              <a:rPr lang="en-US" sz="1200" dirty="0" smtClean="0"/>
              <a:t>have committed perjury, faked family records, </a:t>
            </a:r>
          </a:p>
          <a:p>
            <a:pPr rtl="0"/>
            <a:r>
              <a:rPr lang="en-US" sz="1200" dirty="0" smtClean="0"/>
              <a:t>changed their own names, altered data in </a:t>
            </a:r>
          </a:p>
          <a:p>
            <a:pPr rtl="0"/>
            <a:r>
              <a:rPr lang="en-US" sz="1200" dirty="0" smtClean="0"/>
              <a:t>church Bibles and concocted absurd tales of </a:t>
            </a:r>
          </a:p>
          <a:p>
            <a:pPr rtl="0"/>
            <a:r>
              <a:rPr lang="en-US" sz="1200" dirty="0" smtClean="0"/>
              <a:t>illegitimacy. </a:t>
            </a:r>
          </a:p>
          <a:p>
            <a:pPr rtl="0"/>
            <a:endParaRPr lang="en-US" sz="1200" dirty="0" smtClean="0"/>
          </a:p>
          <a:p>
            <a:pPr rtl="0"/>
            <a:r>
              <a:rPr lang="en-US" sz="1200" dirty="0" smtClean="0"/>
              <a:t>As a result, twelve were fined, ten received jail </a:t>
            </a:r>
          </a:p>
          <a:p>
            <a:pPr rtl="0"/>
            <a:r>
              <a:rPr lang="en-US" sz="1200" dirty="0" smtClean="0"/>
              <a:t>sentences, two committed suicide and three </a:t>
            </a:r>
          </a:p>
          <a:p>
            <a:pPr rtl="0"/>
            <a:r>
              <a:rPr lang="en-US" sz="1200" dirty="0" smtClean="0"/>
              <a:t>were murdered. In the meantime, the estate </a:t>
            </a:r>
          </a:p>
          <a:p>
            <a:pPr rtl="0"/>
            <a:r>
              <a:rPr lang="en-US" sz="1200" dirty="0" smtClean="0"/>
              <a:t>increased to $30,000,000.</a:t>
            </a:r>
          </a:p>
          <a:p>
            <a:pPr rtl="0"/>
            <a:endParaRPr lang="en-US" dirty="0" smtClean="0"/>
          </a:p>
          <a:p>
            <a:r>
              <a:rPr lang="en-US" dirty="0" smtClean="0"/>
              <a:t>[7700, #910].</a:t>
            </a:r>
          </a:p>
          <a:p>
            <a:endParaRPr lang="en-US" dirty="0" smtClean="0"/>
          </a:p>
          <a:p>
            <a:r>
              <a:rPr lang="en-US" dirty="0" smtClean="0"/>
              <a:t>On January 5, 1953, the court issued a decree </a:t>
            </a:r>
          </a:p>
          <a:p>
            <a:r>
              <a:rPr lang="en-US" dirty="0" smtClean="0"/>
              <a:t>that Henrietta Garrett was legally survived by </a:t>
            </a:r>
          </a:p>
          <a:p>
            <a:r>
              <a:rPr lang="en-US" dirty="0" smtClean="0"/>
              <a:t>only three cousins.</a:t>
            </a:r>
          </a:p>
          <a:p>
            <a:endParaRPr lang="en-US" dirty="0" smtClean="0"/>
          </a:p>
          <a:p>
            <a:r>
              <a:rPr lang="en-US" dirty="0" smtClean="0"/>
              <a:t>[http://</a:t>
            </a:r>
            <a:r>
              <a:rPr lang="en-US" dirty="0" err="1" smtClean="0"/>
              <a:t>leagle.com</a:t>
            </a:r>
            <a:r>
              <a:rPr lang="en-US" dirty="0" smtClean="0"/>
              <a:t>/decision/</a:t>
            </a:r>
            <a:r>
              <a:rPr lang="en-US" dirty="0" err="1" smtClean="0"/>
              <a:t>1953810372Pa438</a:t>
            </a:r>
            <a:endParaRPr lang="en-US" dirty="0" smtClean="0"/>
          </a:p>
          <a:p>
            <a:r>
              <a:rPr lang="en-US" dirty="0" smtClean="0"/>
              <a:t>_</a:t>
            </a:r>
            <a:r>
              <a:rPr lang="en-US" dirty="0" err="1" smtClean="0"/>
              <a:t>1761.xml</a:t>
            </a:r>
            <a:r>
              <a:rPr lang="en-US" dirty="0" smtClean="0"/>
              <a:t>/</a:t>
            </a:r>
            <a:r>
              <a:rPr lang="en-US" dirty="0" err="1" smtClean="0"/>
              <a:t>GARRETT%20ESTATE</a:t>
            </a:r>
            <a:r>
              <a:rPr lang="en-US" dirty="0" smtClean="0"/>
              <a:t>, accessed </a:t>
            </a:r>
          </a:p>
          <a:p>
            <a:r>
              <a:rPr lang="en-US" dirty="0" smtClean="0"/>
              <a:t>2014/10/25].</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32197494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hamartolos</a:t>
            </a:r>
            <a:r>
              <a:rPr lang="en-US" dirty="0" smtClean="0"/>
              <a:t>” </a:t>
            </a:r>
          </a:p>
          <a:p>
            <a:r>
              <a:rPr lang="en-US" dirty="0" smtClean="0"/>
              <a:t>means a sinner; that is, one who engages in </a:t>
            </a:r>
          </a:p>
          <a:p>
            <a:r>
              <a:rPr lang="en-US" sz="1200" b="0" dirty="0" smtClean="0"/>
              <a:t>behavior or activity that does not measure up </a:t>
            </a:r>
          </a:p>
          <a:p>
            <a:r>
              <a:rPr lang="en-US" sz="1200" b="0" dirty="0" smtClean="0"/>
              <a:t>to standard moral or cultic expectations.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392858284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45610642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i="0" dirty="0" smtClean="0"/>
              <a:t>Copernicus was a great mathematician. </a:t>
            </a:r>
          </a:p>
          <a:p>
            <a:pPr rtl="0"/>
            <a:r>
              <a:rPr lang="en-US" sz="1200" i="0" dirty="0" smtClean="0"/>
              <a:t>His studies and calculations revolutionized the </a:t>
            </a:r>
          </a:p>
          <a:p>
            <a:pPr rtl="0"/>
            <a:r>
              <a:rPr lang="en-US" sz="1200" i="0" dirty="0" smtClean="0"/>
              <a:t>thinking of mankind about the universe. </a:t>
            </a:r>
          </a:p>
          <a:p>
            <a:pPr rtl="0"/>
            <a:endParaRPr lang="en-US" sz="1200" i="0" dirty="0" smtClean="0"/>
          </a:p>
          <a:p>
            <a:pPr rtl="0"/>
            <a:r>
              <a:rPr lang="en-US" sz="1200" i="0" dirty="0" smtClean="0"/>
              <a:t>When he lay dying, </a:t>
            </a:r>
            <a:r>
              <a:rPr lang="en-US" sz="1200" i="1" dirty="0" smtClean="0"/>
              <a:t>The Revolution of the </a:t>
            </a:r>
          </a:p>
          <a:p>
            <a:pPr rtl="0"/>
            <a:r>
              <a:rPr lang="en-US" sz="1200" i="1" dirty="0" smtClean="0"/>
              <a:t>Heavenly Body</a:t>
            </a:r>
            <a:r>
              <a:rPr lang="en-US" sz="1200" i="0" dirty="0" smtClean="0"/>
              <a:t> was placed in his hands. It had </a:t>
            </a:r>
          </a:p>
          <a:p>
            <a:pPr rtl="0"/>
            <a:r>
              <a:rPr lang="en-US" sz="1200" i="0" dirty="0" smtClean="0"/>
              <a:t>just been printed. </a:t>
            </a:r>
          </a:p>
          <a:p>
            <a:pPr rtl="0"/>
            <a:endParaRPr lang="en-US" sz="1200" i="0" dirty="0" smtClean="0"/>
          </a:p>
          <a:p>
            <a:pPr rtl="0"/>
            <a:r>
              <a:rPr lang="en-US" sz="1200" i="0" dirty="0" smtClean="0"/>
              <a:t>At death’s door, he saw himself, not as a great </a:t>
            </a:r>
          </a:p>
          <a:p>
            <a:pPr rtl="0"/>
            <a:r>
              <a:rPr lang="en-US" sz="1200" i="0" dirty="0" smtClean="0"/>
              <a:t>scholar, or astronomer, but only as a sinner in </a:t>
            </a:r>
          </a:p>
          <a:p>
            <a:pPr rtl="0"/>
            <a:r>
              <a:rPr lang="en-US" sz="1200" i="0" dirty="0" smtClean="0"/>
              <a:t>need of the </a:t>
            </a:r>
            <a:r>
              <a:rPr lang="en-US" sz="1200" i="0" dirty="0" err="1" smtClean="0"/>
              <a:t>Saviour</a:t>
            </a:r>
            <a:r>
              <a:rPr lang="en-US" sz="1200" i="0" dirty="0" smtClean="0"/>
              <a:t>.</a:t>
            </a:r>
          </a:p>
          <a:p>
            <a:pPr rtl="0"/>
            <a:endParaRPr lang="en-US" sz="1200" i="0" dirty="0" smtClean="0"/>
          </a:p>
          <a:p>
            <a:pPr rtl="0"/>
            <a:r>
              <a:rPr lang="en-US" sz="1200" i="0" dirty="0" smtClean="0"/>
              <a:t>On the tombstone at his grave at </a:t>
            </a:r>
            <a:r>
              <a:rPr lang="en-US" sz="1200" i="0" dirty="0" err="1" smtClean="0"/>
              <a:t>Frauenberg</a:t>
            </a:r>
            <a:r>
              <a:rPr lang="en-US" sz="1200" i="0" dirty="0" smtClean="0"/>
              <a:t> </a:t>
            </a:r>
          </a:p>
          <a:p>
            <a:pPr rtl="0"/>
            <a:r>
              <a:rPr lang="en-US" sz="1200" i="0" dirty="0" smtClean="0"/>
              <a:t>are carved the following words which he chose </a:t>
            </a:r>
          </a:p>
          <a:p>
            <a:pPr rtl="0"/>
            <a:r>
              <a:rPr lang="en-US" sz="1200" i="0" dirty="0" smtClean="0"/>
              <a:t>for his epitaph: “I do not seek a kindness </a:t>
            </a:r>
          </a:p>
          <a:p>
            <a:pPr rtl="0"/>
            <a:r>
              <a:rPr lang="en-US" sz="1200" i="0" dirty="0" smtClean="0"/>
              <a:t>equal to that given to Paul. Nor do I ask the </a:t>
            </a:r>
          </a:p>
          <a:p>
            <a:pPr rtl="0"/>
            <a:r>
              <a:rPr lang="en-US" sz="1200" i="0" dirty="0" smtClean="0"/>
              <a:t>grace granted to Peter. But that forgiveness </a:t>
            </a:r>
          </a:p>
          <a:p>
            <a:pPr rtl="0"/>
            <a:r>
              <a:rPr lang="en-US" sz="1200" i="0" dirty="0" smtClean="0"/>
              <a:t>which Thou didst grant to the robber—that, </a:t>
            </a:r>
          </a:p>
          <a:p>
            <a:pPr rtl="0"/>
            <a:r>
              <a:rPr lang="en-US" sz="1200" i="0" dirty="0" smtClean="0"/>
              <a:t>earnestly I crave!”</a:t>
            </a:r>
          </a:p>
          <a:p>
            <a:endParaRPr lang="en-US" i="0" dirty="0" smtClean="0"/>
          </a:p>
          <a:p>
            <a:r>
              <a:rPr lang="en-US" dirty="0" smtClean="0"/>
              <a:t>[7700, #2309].</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93724626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12282672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04343778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a:t>
            </a:r>
            <a:r>
              <a:rPr lang="en-US" dirty="0" err="1" smtClean="0"/>
              <a:t>Boice</a:t>
            </a:r>
            <a:r>
              <a:rPr lang="en-US" dirty="0" smtClean="0"/>
              <a:t> comments: </a:t>
            </a:r>
            <a:r>
              <a:rPr lang="en-US" sz="1200" dirty="0" smtClean="0"/>
              <a:t>‘Let us do evil that </a:t>
            </a:r>
          </a:p>
          <a:p>
            <a:r>
              <a:rPr lang="en-US" sz="1200" dirty="0" smtClean="0"/>
              <a:t>good may result’?” ... That is, the more one </a:t>
            </a:r>
          </a:p>
          <a:p>
            <a:r>
              <a:rPr lang="en-US" sz="1200" dirty="0" smtClean="0"/>
              <a:t>sins, the more God is glorified. I believe this is </a:t>
            </a:r>
          </a:p>
          <a:p>
            <a:r>
              <a:rPr lang="en-US" sz="1200" dirty="0" smtClean="0"/>
              <a:t>the most extreme form of the question because, </a:t>
            </a:r>
          </a:p>
          <a:p>
            <a:r>
              <a:rPr lang="en-US" sz="1200" dirty="0" smtClean="0"/>
              <a:t>in addition merely to dismissing the judgment </a:t>
            </a:r>
          </a:p>
          <a:p>
            <a:r>
              <a:rPr lang="en-US" sz="1200" dirty="0" smtClean="0"/>
              <a:t>of God or excusing sin, this argument actually </a:t>
            </a:r>
          </a:p>
          <a:p>
            <a:r>
              <a:rPr lang="en-US" sz="1200" dirty="0" smtClean="0"/>
              <a:t>encourages the indulgence of the sinful nature </a:t>
            </a:r>
          </a:p>
          <a:p>
            <a:r>
              <a:rPr lang="en-US" sz="1200" dirty="0" smtClean="0"/>
              <a:t>and appetite by allegedly Christian people.</a:t>
            </a:r>
          </a:p>
          <a:p>
            <a:endParaRPr lang="en-US" dirty="0" smtClean="0"/>
          </a:p>
          <a:p>
            <a:r>
              <a:rPr lang="en-US" sz="1200" dirty="0" smtClean="0"/>
              <a:t>You have heard this argument, too. It goes by </a:t>
            </a:r>
          </a:p>
          <a:p>
            <a:r>
              <a:rPr lang="en-US" sz="1200" dirty="0" smtClean="0"/>
              <a:t>the theological name of Antinomianism: “If we </a:t>
            </a:r>
          </a:p>
          <a:p>
            <a:r>
              <a:rPr lang="en-US" sz="1200" dirty="0" smtClean="0"/>
              <a:t>are saved by grace through faith, entirely apart </a:t>
            </a:r>
          </a:p>
          <a:p>
            <a:r>
              <a:rPr lang="en-US" sz="1200" dirty="0" smtClean="0"/>
              <a:t>from any works of the law, then what does it </a:t>
            </a:r>
          </a:p>
          <a:p>
            <a:r>
              <a:rPr lang="en-US" sz="1200" dirty="0" smtClean="0"/>
              <a:t>matter whether we live righteous lives or not? </a:t>
            </a:r>
          </a:p>
          <a:p>
            <a:r>
              <a:rPr lang="en-US" sz="1200" dirty="0" smtClean="0"/>
              <a:t>Indeed, isn’t it good that we sin, because then </a:t>
            </a:r>
          </a:p>
          <a:p>
            <a:r>
              <a:rPr lang="en-US" sz="1200" dirty="0" smtClean="0"/>
              <a:t>God is given even greater glory as our Savior?”</a:t>
            </a:r>
          </a:p>
          <a:p>
            <a:endParaRPr lang="en-US" sz="1200" dirty="0" smtClean="0"/>
          </a:p>
          <a:p>
            <a:r>
              <a:rPr lang="en-US" sz="1200" dirty="0" smtClean="0"/>
              <a:t>Douglas Moo sums up: Paul begins by warning </a:t>
            </a:r>
          </a:p>
          <a:p>
            <a:r>
              <a:rPr lang="en-US" sz="1200" dirty="0" smtClean="0"/>
              <a:t>his readers not to draw the wrong conclusion </a:t>
            </a:r>
          </a:p>
          <a:p>
            <a:r>
              <a:rPr lang="en-US" sz="1200" dirty="0" smtClean="0"/>
              <a:t>from his invective against Jewish presumption </a:t>
            </a:r>
          </a:p>
          <a:p>
            <a:r>
              <a:rPr lang="en-US" sz="1200" dirty="0" smtClean="0"/>
              <a:t>of salvation</a:t>
            </a:r>
            <a:r>
              <a:rPr lang="en-US" sz="1200" baseline="0" dirty="0" smtClean="0"/>
              <a:t> through circumcision and the law....</a:t>
            </a:r>
          </a:p>
          <a:p>
            <a:endParaRPr lang="en-US" sz="1200" baseline="0" dirty="0" smtClean="0"/>
          </a:p>
          <a:p>
            <a:r>
              <a:rPr lang="en-US" sz="1200" baseline="0" dirty="0" smtClean="0"/>
              <a:t>God’s faithfulness is ultimately not to Israel but </a:t>
            </a:r>
          </a:p>
          <a:p>
            <a:r>
              <a:rPr lang="en-US" sz="1200" baseline="0" dirty="0" smtClean="0"/>
              <a:t>to his own person and promises. God is </a:t>
            </a:r>
          </a:p>
          <a:p>
            <a:r>
              <a:rPr lang="en-US" sz="1200" baseline="0" dirty="0" smtClean="0"/>
              <a:t>therefore “righteous” when he punishes his </a:t>
            </a:r>
          </a:p>
          <a:p>
            <a:r>
              <a:rPr lang="en-US" sz="1200" baseline="0" dirty="0" smtClean="0"/>
              <a:t>people for their sin as well as when he rewards </a:t>
            </a:r>
          </a:p>
          <a:p>
            <a:r>
              <a:rPr lang="en-US" sz="1200" baseline="0" dirty="0" smtClean="0"/>
              <a:t>them for obedience.</a:t>
            </a:r>
          </a:p>
          <a:p>
            <a:endParaRPr lang="en-US" sz="1200" baseline="0" dirty="0" smtClean="0"/>
          </a:p>
          <a:p>
            <a:r>
              <a:rPr lang="en-US" sz="1200" baseline="0" dirty="0" smtClean="0"/>
              <a:t>But this does not mean, Paul concludes, that we </a:t>
            </a:r>
          </a:p>
          <a:p>
            <a:r>
              <a:rPr lang="en-US" sz="1200" baseline="0" dirty="0" smtClean="0"/>
              <a:t>should excuse sin simply because it always </a:t>
            </a:r>
          </a:p>
          <a:p>
            <a:r>
              <a:rPr lang="en-US" sz="1200" baseline="0" dirty="0" smtClean="0"/>
              <a:t>magnifies God’s righteousness. Such an attitude </a:t>
            </a:r>
          </a:p>
          <a:p>
            <a:r>
              <a:rPr lang="en-US" sz="1200" baseline="0" dirty="0" smtClean="0"/>
              <a:t>brings God’s own name into disrepute....</a:t>
            </a:r>
          </a:p>
          <a:p>
            <a:endParaRPr lang="en-US" sz="1200" baseline="0" dirty="0" smtClean="0"/>
          </a:p>
          <a:p>
            <a:r>
              <a:rPr lang="en-US" sz="1200" baseline="0" dirty="0" smtClean="0"/>
              <a:t>All too often we Christians have presumed that </a:t>
            </a:r>
          </a:p>
          <a:p>
            <a:r>
              <a:rPr lang="en-US" sz="1200" baseline="0" dirty="0" smtClean="0"/>
              <a:t>God’s grace to us exempts us from any concern </a:t>
            </a:r>
          </a:p>
          <a:p>
            <a:r>
              <a:rPr lang="en-US" sz="1200" baseline="0" dirty="0" smtClean="0"/>
              <a:t>about our sin. Particularly is this a danger </a:t>
            </a:r>
          </a:p>
          <a:p>
            <a:r>
              <a:rPr lang="en-US" sz="1200" baseline="0" dirty="0" smtClean="0"/>
              <a:t>among Christians who share with me the </a:t>
            </a:r>
          </a:p>
          <a:p>
            <a:r>
              <a:rPr lang="en-US" sz="1200" baseline="0" dirty="0" smtClean="0"/>
              <a:t>belief that God sovereignly maintains the </a:t>
            </a:r>
          </a:p>
          <a:p>
            <a:r>
              <a:rPr lang="en-US" sz="1200" baseline="0" dirty="0" smtClean="0"/>
              <a:t>regenerate in their salvation till the end. </a:t>
            </a:r>
          </a:p>
          <a:p>
            <a:endParaRPr lang="en-US" sz="1200" baseline="0" dirty="0" smtClean="0"/>
          </a:p>
          <a:p>
            <a:r>
              <a:rPr lang="en-US" sz="1200" baseline="0" dirty="0" smtClean="0"/>
              <a:t>Too easily do we forget that God’s ultimate </a:t>
            </a:r>
          </a:p>
          <a:p>
            <a:r>
              <a:rPr lang="en-US" sz="1200" baseline="0" dirty="0" smtClean="0"/>
              <a:t>concern is for his own glory and not for our </a:t>
            </a:r>
          </a:p>
          <a:p>
            <a:r>
              <a:rPr lang="en-US" sz="1200" baseline="0" dirty="0" smtClean="0"/>
              <a:t>blessing...</a:t>
            </a:r>
          </a:p>
          <a:p>
            <a:endParaRPr lang="en-US" sz="1200" baseline="0" dirty="0" smtClean="0"/>
          </a:p>
          <a:p>
            <a:r>
              <a:rPr lang="en-US" sz="1200" baseline="0" dirty="0" smtClean="0"/>
              <a:t>We want to “stand on the promises” – and this </a:t>
            </a:r>
          </a:p>
          <a:p>
            <a:r>
              <a:rPr lang="en-US" sz="1200" baseline="0" dirty="0" smtClean="0"/>
              <a:t>is entirely appropriate. But we must not forget </a:t>
            </a:r>
          </a:p>
          <a:p>
            <a:r>
              <a:rPr lang="en-US" sz="1200" baseline="0" dirty="0" smtClean="0"/>
              <a:t>that God promises (in the NT as well as in the </a:t>
            </a:r>
          </a:p>
          <a:p>
            <a:r>
              <a:rPr lang="en-US" sz="1200" baseline="0" dirty="0" smtClean="0"/>
              <a:t>OT) to rebuke and chastise his people for sin</a:t>
            </a:r>
          </a:p>
          <a:p>
            <a:r>
              <a:rPr lang="en-US" sz="1200" baseline="0" dirty="0" smtClean="0"/>
              <a:t> as well as to bless them out of the abundance </a:t>
            </a:r>
          </a:p>
          <a:p>
            <a:r>
              <a:rPr lang="en-US" sz="1200" baseline="0" dirty="0" smtClean="0"/>
              <a:t>of his grace.</a:t>
            </a:r>
          </a:p>
          <a:p>
            <a:endParaRPr lang="en-US" sz="1200" baseline="0" dirty="0" smtClean="0"/>
          </a:p>
          <a:p>
            <a:r>
              <a:rPr lang="en-US" sz="1200" baseline="0" dirty="0" smtClean="0"/>
              <a:t>In Revelation 3:19, Jesus said, “</a:t>
            </a:r>
            <a:r>
              <a:rPr lang="en-US" sz="1200" dirty="0" smtClean="0"/>
              <a:t>Those whom I </a:t>
            </a:r>
          </a:p>
          <a:p>
            <a:r>
              <a:rPr lang="en-US" sz="1200" dirty="0" smtClean="0"/>
              <a:t>love I rebuke and discipline. So be earnest, </a:t>
            </a:r>
          </a:p>
          <a:p>
            <a:r>
              <a:rPr lang="en-US" sz="1200" dirty="0" smtClean="0"/>
              <a:t>and repent.”</a:t>
            </a:r>
          </a:p>
          <a:p>
            <a:endParaRPr lang="en-US" sz="1200" dirty="0" smtClean="0"/>
          </a:p>
          <a:p>
            <a:r>
              <a:rPr lang="en-US" sz="1200" dirty="0" smtClean="0"/>
              <a:t>In the King James Version, it reads, “</a:t>
            </a:r>
            <a:r>
              <a:rPr lang="en-US" sz="1200" kern="1200" dirty="0" smtClean="0">
                <a:solidFill>
                  <a:schemeClr val="tx1"/>
                </a:solidFill>
                <a:latin typeface="+mn-lt"/>
                <a:ea typeface="+mn-ea"/>
                <a:cs typeface="+mn-cs"/>
              </a:rPr>
              <a:t>As many </a:t>
            </a:r>
          </a:p>
          <a:p>
            <a:r>
              <a:rPr lang="en-US" sz="1200" kern="1200" dirty="0" smtClean="0">
                <a:solidFill>
                  <a:schemeClr val="tx1"/>
                </a:solidFill>
                <a:latin typeface="+mn-lt"/>
                <a:ea typeface="+mn-ea"/>
                <a:cs typeface="+mn-cs"/>
              </a:rPr>
              <a:t>as I love, I rebuke and chasten: be zealous </a:t>
            </a:r>
          </a:p>
          <a:p>
            <a:r>
              <a:rPr lang="en-US" sz="1200" kern="1200" dirty="0" smtClean="0">
                <a:solidFill>
                  <a:schemeClr val="tx1"/>
                </a:solidFill>
                <a:latin typeface="+mn-lt"/>
                <a:ea typeface="+mn-ea"/>
                <a:cs typeface="+mn-cs"/>
              </a:rPr>
              <a:t>therefore, and repent.”</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370377121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blasphemeo</a:t>
            </a:r>
            <a:r>
              <a:rPr lang="en-US" dirty="0" smtClean="0"/>
              <a:t>”, as we have seen</a:t>
            </a:r>
          </a:p>
          <a:p>
            <a:r>
              <a:rPr lang="en-US" dirty="0" smtClean="0"/>
              <a:t> before, generally means </a:t>
            </a:r>
            <a:r>
              <a:rPr lang="en-US" sz="1200" b="0" dirty="0" smtClean="0"/>
              <a:t>to speak in a </a:t>
            </a:r>
          </a:p>
          <a:p>
            <a:r>
              <a:rPr lang="en-US" sz="1200" b="0" dirty="0" smtClean="0"/>
              <a:t>disrespectful way that demeans, denigrates, </a:t>
            </a:r>
          </a:p>
          <a:p>
            <a:r>
              <a:rPr lang="en-US" sz="1200" b="0" dirty="0" smtClean="0"/>
              <a:t>or maligns.</a:t>
            </a:r>
          </a:p>
          <a:p>
            <a:endParaRPr lang="en-US" sz="1200" b="0" dirty="0" smtClean="0"/>
          </a:p>
          <a:p>
            <a:r>
              <a:rPr lang="en-US" sz="1200" b="0" dirty="0" smtClean="0"/>
              <a:t>With respect to speaking about God, it </a:t>
            </a:r>
          </a:p>
          <a:p>
            <a:r>
              <a:rPr lang="en-US" sz="1200" b="0" dirty="0" smtClean="0"/>
              <a:t>specifically means “to </a:t>
            </a:r>
            <a:r>
              <a:rPr lang="en-US" sz="1200" b="0" i="0" dirty="0" smtClean="0"/>
              <a:t>slander”, “to revile”, </a:t>
            </a:r>
          </a:p>
          <a:p>
            <a:r>
              <a:rPr lang="en-US" sz="1200" b="0" i="0" dirty="0" smtClean="0"/>
              <a:t>“to defame”, or</a:t>
            </a:r>
            <a:r>
              <a:rPr lang="en-US" sz="1200" b="0" i="0" baseline="0" dirty="0" smtClean="0"/>
              <a:t> “to </a:t>
            </a:r>
            <a:r>
              <a:rPr lang="en-US" sz="1200" b="0" i="0" dirty="0" smtClean="0"/>
              <a:t>speak irreverently, </a:t>
            </a:r>
          </a:p>
          <a:p>
            <a:r>
              <a:rPr lang="en-US" sz="1200" b="0" i="0" dirty="0" smtClean="0"/>
              <a:t>impiously, or disrespectfully of or about”.</a:t>
            </a:r>
          </a:p>
          <a:p>
            <a:endParaRPr lang="en-US" sz="1200" b="0" i="0" dirty="0" smtClean="0"/>
          </a:p>
          <a:p>
            <a:r>
              <a:rPr lang="en-US" sz="1200" b="0" i="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109470379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1825453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“What are you doing that is remarkable?”</a:t>
            </a:r>
          </a:p>
          <a:p>
            <a:endParaRPr lang="en-US" dirty="0" smtClean="0"/>
          </a:p>
          <a:p>
            <a:r>
              <a:rPr lang="en-US" dirty="0" smtClean="0"/>
              <a:t>Matthew</a:t>
            </a:r>
            <a:r>
              <a:rPr lang="en-US" baseline="0" dirty="0" smtClean="0"/>
              <a:t> 5:47 and Romans 3:1 are the only two </a:t>
            </a:r>
          </a:p>
          <a:p>
            <a:r>
              <a:rPr lang="en-US" baseline="0" dirty="0" smtClean="0"/>
              <a:t>places in the New Testament where “</a:t>
            </a:r>
            <a:r>
              <a:rPr lang="en-US" baseline="0" dirty="0" err="1" smtClean="0"/>
              <a:t>perissos</a:t>
            </a:r>
            <a:r>
              <a:rPr lang="en-US" baseline="0" dirty="0" smtClean="0"/>
              <a:t>” is </a:t>
            </a:r>
          </a:p>
          <a:p>
            <a:r>
              <a:rPr lang="en-US" baseline="0" dirty="0" smtClean="0"/>
              <a:t>used in this manner. </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36553516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Those who blaspheme; Those who slander </a:t>
            </a:r>
          </a:p>
          <a:p>
            <a:r>
              <a:rPr lang="en-US" dirty="0" smtClean="0"/>
              <a:t>God, only do damage</a:t>
            </a:r>
            <a:r>
              <a:rPr lang="en-US" baseline="0" dirty="0" smtClean="0"/>
              <a:t> to themselves.</a:t>
            </a:r>
          </a:p>
          <a:p>
            <a:endParaRPr lang="en-US" baseline="0" dirty="0" smtClean="0"/>
          </a:p>
          <a:p>
            <a:pPr rtl="0"/>
            <a:r>
              <a:rPr lang="en-US" b="1" baseline="0" dirty="0" err="1" smtClean="0"/>
              <a:t>ILLUS</a:t>
            </a:r>
            <a:r>
              <a:rPr lang="en-US" b="1" baseline="0" dirty="0" smtClean="0"/>
              <a:t>:</a:t>
            </a:r>
            <a:r>
              <a:rPr lang="en-US" baseline="0" dirty="0" smtClean="0"/>
              <a:t> </a:t>
            </a:r>
            <a:r>
              <a:rPr lang="en-US" sz="1200" dirty="0" smtClean="0"/>
              <a:t>Peter McKenzie, the famous Methodist </a:t>
            </a:r>
          </a:p>
          <a:p>
            <a:pPr rtl="0"/>
            <a:r>
              <a:rPr lang="en-US" sz="1200" dirty="0" smtClean="0"/>
              <a:t>preacher, was being shown over Madame </a:t>
            </a:r>
          </a:p>
          <a:p>
            <a:pPr rtl="0"/>
            <a:r>
              <a:rPr lang="en-US" sz="1200" dirty="0" err="1" smtClean="0"/>
              <a:t>Tussaud’s</a:t>
            </a:r>
            <a:r>
              <a:rPr lang="en-US" sz="1200" dirty="0" smtClean="0"/>
              <a:t> Waxworks in London. </a:t>
            </a:r>
          </a:p>
          <a:p>
            <a:pPr rtl="0"/>
            <a:endParaRPr lang="en-US" sz="1200" dirty="0" smtClean="0"/>
          </a:p>
          <a:p>
            <a:pPr rtl="0"/>
            <a:r>
              <a:rPr lang="en-US" sz="1200" dirty="0" smtClean="0"/>
              <a:t>Coming to one object, his guide said, “This is </a:t>
            </a:r>
          </a:p>
          <a:p>
            <a:pPr rtl="0"/>
            <a:r>
              <a:rPr lang="en-US" sz="1200" dirty="0" smtClean="0"/>
              <a:t>the chair in which Voltaire sat and wrote his </a:t>
            </a:r>
          </a:p>
          <a:p>
            <a:pPr rtl="0"/>
            <a:r>
              <a:rPr lang="en-US" sz="1200" dirty="0" smtClean="0"/>
              <a:t>atheistic blasphemies.”</a:t>
            </a:r>
          </a:p>
          <a:p>
            <a:pPr rtl="0"/>
            <a:endParaRPr lang="en-US" sz="1200" dirty="0" smtClean="0"/>
          </a:p>
          <a:p>
            <a:pPr rtl="0"/>
            <a:r>
              <a:rPr lang="en-US" sz="1200" dirty="0" smtClean="0"/>
              <a:t>“Is that the chair?” asked Peter; and then, </a:t>
            </a:r>
          </a:p>
          <a:p>
            <a:pPr rtl="0"/>
            <a:r>
              <a:rPr lang="en-US" sz="1200" dirty="0" smtClean="0"/>
              <a:t>without seeking permission, he stepped over </a:t>
            </a:r>
          </a:p>
          <a:p>
            <a:pPr rtl="0"/>
            <a:r>
              <a:rPr lang="en-US" sz="1200" dirty="0" smtClean="0"/>
              <a:t>the cord, sat down on the chair, and sang as </a:t>
            </a:r>
          </a:p>
          <a:p>
            <a:pPr rtl="0"/>
            <a:r>
              <a:rPr lang="en-US" sz="1200" dirty="0" smtClean="0"/>
              <a:t>only a real believer could:</a:t>
            </a:r>
          </a:p>
          <a:p>
            <a:pPr rtl="0"/>
            <a:endParaRPr lang="en-US" sz="1200" dirty="0" smtClean="0"/>
          </a:p>
          <a:p>
            <a:pPr rtl="0"/>
            <a:r>
              <a:rPr lang="en-US" sz="1200" dirty="0" smtClean="0"/>
              <a:t>Jesus shall reign </a:t>
            </a:r>
            <a:r>
              <a:rPr lang="en-US" sz="1200" dirty="0" err="1" smtClean="0"/>
              <a:t>where’er</a:t>
            </a:r>
            <a:r>
              <a:rPr lang="en-US" sz="1200" dirty="0" smtClean="0"/>
              <a:t> the sun</a:t>
            </a:r>
          </a:p>
          <a:p>
            <a:pPr rtl="0"/>
            <a:r>
              <a:rPr lang="en-US" sz="1200" dirty="0" smtClean="0"/>
              <a:t>Doth His successive journeys run;</a:t>
            </a:r>
          </a:p>
          <a:p>
            <a:pPr rtl="0"/>
            <a:r>
              <a:rPr lang="en-US" sz="1200" dirty="0" smtClean="0"/>
              <a:t>His kingdom stretch from shore to shore</a:t>
            </a:r>
          </a:p>
          <a:p>
            <a:pPr rtl="0"/>
            <a:r>
              <a:rPr lang="en-US" sz="1200" dirty="0" smtClean="0"/>
              <a:t>Till moons shall wax and wane no more.</a:t>
            </a:r>
          </a:p>
          <a:p>
            <a:endParaRPr lang="en-US" baseline="0" dirty="0" smtClean="0"/>
          </a:p>
          <a:p>
            <a:r>
              <a:rPr lang="en-US" baseline="0" dirty="0" smtClean="0"/>
              <a:t>[7700, #7406].</a:t>
            </a:r>
            <a:endParaRPr lang="en-US" dirty="0" smtClean="0"/>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7154019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context, the Greek word “</a:t>
            </a:r>
            <a:r>
              <a:rPr lang="en-US" baseline="0" dirty="0" err="1" smtClean="0"/>
              <a:t>krima</a:t>
            </a:r>
            <a:r>
              <a:rPr lang="en-US" baseline="0" dirty="0" smtClean="0"/>
              <a:t>” means </a:t>
            </a:r>
          </a:p>
          <a:p>
            <a:r>
              <a:rPr lang="en-US" baseline="0" dirty="0" smtClean="0"/>
              <a:t>a legal decision rendered by a judge; that is </a:t>
            </a:r>
          </a:p>
          <a:p>
            <a:r>
              <a:rPr lang="en-US" baseline="0" dirty="0" smtClean="0"/>
              <a:t>“a judicial verdict”, usually, as in this case, in an </a:t>
            </a:r>
          </a:p>
          <a:p>
            <a:r>
              <a:rPr lang="en-US" baseline="0" dirty="0" smtClean="0"/>
              <a:t>unfavorable sense – a condemnatory verdict.</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5680038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32833140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A poor criminal stood before an Eastern </a:t>
            </a:r>
          </a:p>
          <a:p>
            <a:pPr rtl="0"/>
            <a:r>
              <a:rPr lang="en-US" sz="1200" dirty="0" smtClean="0"/>
              <a:t>monarch, trembling for his life. A moment later </a:t>
            </a:r>
          </a:p>
          <a:p>
            <a:pPr rtl="0"/>
            <a:r>
              <a:rPr lang="en-US" sz="1200" dirty="0" smtClean="0"/>
              <a:t>his head was to be severed from his body. </a:t>
            </a:r>
          </a:p>
          <a:p>
            <a:pPr rtl="0"/>
            <a:endParaRPr lang="en-US" sz="1200" dirty="0" smtClean="0"/>
          </a:p>
          <a:p>
            <a:pPr rtl="0"/>
            <a:r>
              <a:rPr lang="en-US" sz="1200" dirty="0" smtClean="0"/>
              <a:t>He asked for a drink of water. They brought it, </a:t>
            </a:r>
          </a:p>
          <a:p>
            <a:pPr rtl="0"/>
            <a:r>
              <a:rPr lang="en-US" sz="1200" dirty="0" smtClean="0"/>
              <a:t>but his hand trembled so that he could not drink. </a:t>
            </a:r>
          </a:p>
          <a:p>
            <a:pPr rtl="0"/>
            <a:endParaRPr lang="en-US" sz="1200" dirty="0" smtClean="0"/>
          </a:p>
          <a:p>
            <a:pPr rtl="0"/>
            <a:r>
              <a:rPr lang="en-US" sz="1200" dirty="0" smtClean="0"/>
              <a:t>The king cried to him, “Do not be so alarmed; </a:t>
            </a:r>
          </a:p>
          <a:p>
            <a:pPr rtl="0"/>
            <a:r>
              <a:rPr lang="en-US" sz="1200" dirty="0" smtClean="0"/>
              <a:t>your life is safe till you drink that water.”</a:t>
            </a:r>
          </a:p>
          <a:p>
            <a:pPr rtl="0"/>
            <a:endParaRPr lang="en-US" sz="1200" dirty="0" smtClean="0"/>
          </a:p>
          <a:p>
            <a:pPr rtl="0"/>
            <a:r>
              <a:rPr lang="en-US" sz="1200" dirty="0" smtClean="0"/>
              <a:t>In an instant the glass was (shattered) on the </a:t>
            </a:r>
          </a:p>
          <a:p>
            <a:pPr rtl="0"/>
            <a:r>
              <a:rPr lang="en-US" sz="1200" dirty="0" smtClean="0"/>
              <a:t>pavement and the water untasted, and looking </a:t>
            </a:r>
          </a:p>
          <a:p>
            <a:pPr rtl="0"/>
            <a:r>
              <a:rPr lang="en-US" sz="1200" dirty="0" smtClean="0"/>
              <a:t>boldly up to the king, the condemned man </a:t>
            </a:r>
          </a:p>
          <a:p>
            <a:pPr rtl="0"/>
            <a:r>
              <a:rPr lang="en-US" sz="1200" dirty="0" smtClean="0"/>
              <a:t>claimed the royal word. </a:t>
            </a:r>
          </a:p>
          <a:p>
            <a:pPr rtl="0"/>
            <a:endParaRPr lang="en-US" sz="1200" dirty="0" smtClean="0"/>
          </a:p>
          <a:p>
            <a:pPr rtl="0"/>
            <a:r>
              <a:rPr lang="en-US" sz="1200" dirty="0" smtClean="0"/>
              <a:t>The monarch smiled bitterly, and said, “You </a:t>
            </a:r>
          </a:p>
          <a:p>
            <a:pPr rtl="0"/>
            <a:r>
              <a:rPr lang="en-US" sz="1200" dirty="0" smtClean="0"/>
              <a:t>have fairly won your life: I cannot break my </a:t>
            </a:r>
          </a:p>
          <a:p>
            <a:pPr rtl="0"/>
            <a:r>
              <a:rPr lang="en-US" sz="1200" dirty="0" smtClean="0"/>
              <a:t>word even to you. You are saved.”</a:t>
            </a:r>
          </a:p>
          <a:p>
            <a:endParaRPr lang="en-US" dirty="0" smtClean="0"/>
          </a:p>
          <a:p>
            <a:r>
              <a:rPr lang="en-US" dirty="0" smtClean="0"/>
              <a:t>[7700, #2013].</a:t>
            </a:r>
          </a:p>
          <a:p>
            <a:endParaRPr lang="en-US" dirty="0" smtClean="0"/>
          </a:p>
          <a:p>
            <a:r>
              <a:rPr lang="en-US" dirty="0" smtClean="0"/>
              <a:t>But, when we claim God’s promise of salvation, </a:t>
            </a:r>
          </a:p>
          <a:p>
            <a:r>
              <a:rPr lang="en-US" dirty="0" smtClean="0"/>
              <a:t>there is no such bitterness.</a:t>
            </a:r>
          </a:p>
          <a:p>
            <a:endParaRPr lang="en-US" dirty="0" smtClean="0"/>
          </a:p>
          <a:p>
            <a:r>
              <a:rPr lang="en-US" dirty="0" smtClean="0"/>
              <a:t>In Luke 15:7, Jesus said, “</a:t>
            </a:r>
            <a:r>
              <a:rPr lang="en-US" sz="1200" dirty="0" smtClean="0"/>
              <a:t>I tell you that in </a:t>
            </a:r>
          </a:p>
          <a:p>
            <a:r>
              <a:rPr lang="en-US" sz="1200" dirty="0" smtClean="0"/>
              <a:t>the same way there will be more rejoicing in </a:t>
            </a:r>
          </a:p>
          <a:p>
            <a:r>
              <a:rPr lang="en-US" sz="1200" dirty="0" smtClean="0"/>
              <a:t>heaven over one sinner who repents than </a:t>
            </a:r>
          </a:p>
          <a:p>
            <a:r>
              <a:rPr lang="en-US" sz="1200" dirty="0" smtClean="0"/>
              <a:t>over ninety-nine righteous persons who do not </a:t>
            </a:r>
          </a:p>
          <a:p>
            <a:r>
              <a:rPr lang="en-US" sz="1200" dirty="0" smtClean="0"/>
              <a:t>need to repent.”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216912371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3:8.</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32884739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3:8.</a:t>
            </a:r>
          </a:p>
          <a:p>
            <a:endParaRPr lang="en-US" dirty="0" smtClean="0"/>
          </a:p>
          <a:p>
            <a:r>
              <a:rPr lang="en-US" dirty="0" smtClean="0"/>
              <a:t>By no means – “me </a:t>
            </a:r>
            <a:r>
              <a:rPr lang="en-US" dirty="0" err="1" smtClean="0"/>
              <a:t>genoito</a:t>
            </a:r>
            <a:r>
              <a:rPr lang="en-US" dirty="0" smtClean="0"/>
              <a:t>” – God forbid.”</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93803594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i="0" dirty="0" smtClean="0"/>
              <a:t>It was the Saturday before the August </a:t>
            </a:r>
          </a:p>
          <a:p>
            <a:r>
              <a:rPr lang="en-US" i="0" dirty="0" smtClean="0"/>
              <a:t>Bank Holiday when the Polish S.S. </a:t>
            </a:r>
            <a:r>
              <a:rPr lang="en-US" i="0" dirty="0" err="1" smtClean="0"/>
              <a:t>Dabrowski</a:t>
            </a:r>
            <a:r>
              <a:rPr lang="en-US" i="0" dirty="0" smtClean="0"/>
              <a:t> </a:t>
            </a:r>
          </a:p>
          <a:p>
            <a:r>
              <a:rPr lang="en-US" i="0" dirty="0" smtClean="0"/>
              <a:t>berthed by London Bridge, and English </a:t>
            </a:r>
          </a:p>
          <a:p>
            <a:r>
              <a:rPr lang="en-US" i="0" dirty="0" smtClean="0"/>
              <a:t>stevedores moving the cargo found the Polish </a:t>
            </a:r>
          </a:p>
          <a:p>
            <a:r>
              <a:rPr lang="en-US" i="0" dirty="0" smtClean="0"/>
              <a:t>stowaway, </a:t>
            </a:r>
            <a:r>
              <a:rPr lang="en-US" i="0" dirty="0" err="1" smtClean="0"/>
              <a:t>Antoni</a:t>
            </a:r>
            <a:r>
              <a:rPr lang="en-US" i="0" dirty="0" smtClean="0"/>
              <a:t> </a:t>
            </a:r>
            <a:r>
              <a:rPr lang="en-US" i="0" dirty="0" err="1" smtClean="0"/>
              <a:t>Klimowicz</a:t>
            </a:r>
            <a:r>
              <a:rPr lang="en-US" i="0" dirty="0" smtClean="0"/>
              <a:t>. </a:t>
            </a:r>
          </a:p>
          <a:p>
            <a:endParaRPr lang="en-US" i="0" dirty="0" smtClean="0"/>
          </a:p>
          <a:p>
            <a:r>
              <a:rPr lang="en-US" i="0" dirty="0" smtClean="0"/>
              <a:t>Fainting with hunger and thirst, he just </a:t>
            </a:r>
          </a:p>
          <a:p>
            <a:r>
              <a:rPr lang="en-US" i="0" dirty="0" smtClean="0"/>
              <a:t>managed to cry, “Tell the English police!” when </a:t>
            </a:r>
          </a:p>
          <a:p>
            <a:r>
              <a:rPr lang="en-US" i="0" dirty="0" smtClean="0"/>
              <a:t>the Captain and the political Commissar seized </a:t>
            </a:r>
          </a:p>
          <a:p>
            <a:r>
              <a:rPr lang="en-US" i="0" dirty="0" smtClean="0"/>
              <a:t>him, and locked him in a cabin.</a:t>
            </a:r>
          </a:p>
          <a:p>
            <a:endParaRPr lang="en-US" i="0" dirty="0" smtClean="0"/>
          </a:p>
          <a:p>
            <a:r>
              <a:rPr lang="en-US" i="0" dirty="0" smtClean="0"/>
              <a:t>Saturday, Sunday, and Bank Holiday Monday, </a:t>
            </a:r>
          </a:p>
          <a:p>
            <a:r>
              <a:rPr lang="en-US" i="0" dirty="0" smtClean="0"/>
              <a:t>the London newspapers bore sensational </a:t>
            </a:r>
          </a:p>
          <a:p>
            <a:r>
              <a:rPr lang="en-US" i="0" dirty="0" smtClean="0"/>
              <a:t>headlines, “Can </a:t>
            </a:r>
            <a:r>
              <a:rPr lang="en-US" i="0" dirty="0" err="1" smtClean="0"/>
              <a:t>Klimowicz</a:t>
            </a:r>
            <a:r>
              <a:rPr lang="en-US" i="0" dirty="0" smtClean="0"/>
              <a:t> be saved?” It </a:t>
            </a:r>
          </a:p>
          <a:p>
            <a:r>
              <a:rPr lang="en-US" i="0" dirty="0" smtClean="0"/>
              <a:t>appeared there were diplomatic difficulties. </a:t>
            </a:r>
          </a:p>
          <a:p>
            <a:r>
              <a:rPr lang="en-US" i="0" dirty="0" smtClean="0"/>
              <a:t>The Polish Captain refused to surrender him. </a:t>
            </a:r>
          </a:p>
          <a:p>
            <a:r>
              <a:rPr lang="en-US" i="0" dirty="0" smtClean="0"/>
              <a:t>Thousands of Polish refugees swelled a fund to </a:t>
            </a:r>
          </a:p>
          <a:p>
            <a:r>
              <a:rPr lang="en-US" i="0" dirty="0" smtClean="0"/>
              <a:t>engage the best lawyers.</a:t>
            </a:r>
          </a:p>
          <a:p>
            <a:endParaRPr lang="en-US" i="0" dirty="0" smtClean="0"/>
          </a:p>
          <a:p>
            <a:r>
              <a:rPr lang="en-US" i="0" dirty="0" smtClean="0"/>
              <a:t>But on Monday, the captive stowaway felt the </a:t>
            </a:r>
          </a:p>
          <a:p>
            <a:r>
              <a:rPr lang="en-US" i="0" dirty="0" smtClean="0"/>
              <a:t>ship casting off, and soon, to his dismay, he </a:t>
            </a:r>
          </a:p>
          <a:p>
            <a:r>
              <a:rPr lang="en-US" i="0" dirty="0" smtClean="0"/>
              <a:t>saw the Thames growing wider and wider as </a:t>
            </a:r>
          </a:p>
          <a:p>
            <a:r>
              <a:rPr lang="en-US" i="0" dirty="0" smtClean="0"/>
              <a:t>the ship went down towards the sea. Soon the </a:t>
            </a:r>
          </a:p>
          <a:p>
            <a:r>
              <a:rPr lang="en-US" i="0" dirty="0" smtClean="0"/>
              <a:t>friendly shores of Britain would disappear, and </a:t>
            </a:r>
          </a:p>
          <a:p>
            <a:r>
              <a:rPr lang="en-US" i="0" dirty="0" smtClean="0"/>
              <a:t>then it would be the open sea—and what </a:t>
            </a:r>
          </a:p>
          <a:p>
            <a:r>
              <a:rPr lang="en-US" i="0" dirty="0" smtClean="0"/>
              <a:t>beyond? Imprisonment, perhaps worse!</a:t>
            </a:r>
          </a:p>
          <a:p>
            <a:endParaRPr lang="en-US" i="0" dirty="0" smtClean="0"/>
          </a:p>
          <a:p>
            <a:r>
              <a:rPr lang="en-US" i="0" dirty="0" smtClean="0"/>
              <a:t>And yet, salvation was near. The greatest </a:t>
            </a:r>
          </a:p>
          <a:p>
            <a:r>
              <a:rPr lang="en-US" i="0" dirty="0" smtClean="0"/>
              <a:t>legal mind in the land—that of Lord Goddard, </a:t>
            </a:r>
          </a:p>
          <a:p>
            <a:r>
              <a:rPr lang="en-US" i="0" dirty="0" smtClean="0"/>
              <a:t>the Lord Chief Justice, had been searching for </a:t>
            </a:r>
          </a:p>
          <a:p>
            <a:r>
              <a:rPr lang="en-US" i="0" dirty="0" smtClean="0"/>
              <a:t>a way to be just and the justifier of the man </a:t>
            </a:r>
          </a:p>
          <a:p>
            <a:r>
              <a:rPr lang="en-US" i="0" dirty="0" smtClean="0"/>
              <a:t>who had appealed for mercy. </a:t>
            </a:r>
          </a:p>
          <a:p>
            <a:endParaRPr lang="en-US" i="0" dirty="0" smtClean="0"/>
          </a:p>
          <a:p>
            <a:r>
              <a:rPr lang="en-US" i="0" dirty="0" smtClean="0"/>
              <a:t>It was discovered that on a previous visit </a:t>
            </a:r>
          </a:p>
          <a:p>
            <a:r>
              <a:rPr lang="en-US" i="0" dirty="0" err="1" smtClean="0"/>
              <a:t>Antoni</a:t>
            </a:r>
            <a:r>
              <a:rPr lang="en-US" i="0" dirty="0" smtClean="0"/>
              <a:t> </a:t>
            </a:r>
            <a:r>
              <a:rPr lang="en-US" i="0" dirty="0" err="1" smtClean="0"/>
              <a:t>Klimowicz</a:t>
            </a:r>
            <a:r>
              <a:rPr lang="en-US" i="0" dirty="0" smtClean="0"/>
              <a:t>, as a sailor, had attempted to </a:t>
            </a:r>
          </a:p>
          <a:p>
            <a:r>
              <a:rPr lang="en-US" i="0" dirty="0" smtClean="0"/>
              <a:t>smuggle something, and the police had </a:t>
            </a:r>
          </a:p>
          <a:p>
            <a:r>
              <a:rPr lang="en-US" i="0" dirty="0" smtClean="0"/>
              <a:t>refrained from prosecuting. So he COULD be </a:t>
            </a:r>
          </a:p>
          <a:p>
            <a:r>
              <a:rPr lang="en-US" i="0" dirty="0" smtClean="0"/>
              <a:t>lawfully brought to a British court-of-law to </a:t>
            </a:r>
          </a:p>
          <a:p>
            <a:r>
              <a:rPr lang="en-US" i="0" dirty="0" smtClean="0"/>
              <a:t>answer for his misdeed.</a:t>
            </a:r>
          </a:p>
          <a:p>
            <a:endParaRPr lang="en-US" i="0" dirty="0" smtClean="0"/>
          </a:p>
          <a:p>
            <a:r>
              <a:rPr lang="en-US" i="0" dirty="0" smtClean="0"/>
              <a:t>Four hundred policemen raced down the </a:t>
            </a:r>
          </a:p>
          <a:p>
            <a:r>
              <a:rPr lang="en-US" i="0" dirty="0" smtClean="0"/>
              <a:t>Thames, and boarded the Polish ship. The </a:t>
            </a:r>
          </a:p>
          <a:p>
            <a:r>
              <a:rPr lang="en-US" i="0" dirty="0" smtClean="0"/>
              <a:t>cabin door was broken down. </a:t>
            </a:r>
          </a:p>
          <a:p>
            <a:endParaRPr lang="en-US" i="0" dirty="0" smtClean="0"/>
          </a:p>
          <a:p>
            <a:r>
              <a:rPr lang="en-US" i="0" dirty="0" smtClean="0"/>
              <a:t>Did the poor stowaway protest that he was </a:t>
            </a:r>
          </a:p>
          <a:p>
            <a:r>
              <a:rPr lang="en-US" i="0" dirty="0" smtClean="0"/>
              <a:t>innocent of the charge of smuggling? Did he </a:t>
            </a:r>
          </a:p>
          <a:p>
            <a:r>
              <a:rPr lang="en-US" i="0" dirty="0" smtClean="0"/>
              <a:t>go about to establish his own righteousness? </a:t>
            </a:r>
          </a:p>
          <a:p>
            <a:r>
              <a:rPr lang="en-US" i="0" dirty="0" smtClean="0"/>
              <a:t>No, he gladly submitted to justice.</a:t>
            </a:r>
          </a:p>
          <a:p>
            <a:endParaRPr lang="en-US" i="0" dirty="0" smtClean="0"/>
          </a:p>
          <a:p>
            <a:r>
              <a:rPr lang="en-US" i="0" dirty="0" smtClean="0"/>
              <a:t>“Guilty! Fined one farthing!” Ten thousand </a:t>
            </a:r>
          </a:p>
          <a:p>
            <a:r>
              <a:rPr lang="en-US" i="0" dirty="0" smtClean="0"/>
              <a:t>refugees in Britain would willingly have paid </a:t>
            </a:r>
          </a:p>
          <a:p>
            <a:r>
              <a:rPr lang="en-US" i="0" dirty="0" smtClean="0"/>
              <a:t>his fine ten thousand times. </a:t>
            </a:r>
          </a:p>
          <a:p>
            <a:endParaRPr lang="en-US" i="0" dirty="0" smtClean="0"/>
          </a:p>
          <a:p>
            <a:r>
              <a:rPr lang="en-US" i="0" dirty="0" err="1" smtClean="0"/>
              <a:t>Antoni</a:t>
            </a:r>
            <a:r>
              <a:rPr lang="en-US" i="0" dirty="0" smtClean="0"/>
              <a:t> </a:t>
            </a:r>
            <a:r>
              <a:rPr lang="en-US" i="0" dirty="0" err="1" smtClean="0"/>
              <a:t>Klimowicz</a:t>
            </a:r>
            <a:r>
              <a:rPr lang="en-US" i="0" dirty="0" smtClean="0"/>
              <a:t> walked out of the court—</a:t>
            </a:r>
          </a:p>
          <a:p>
            <a:r>
              <a:rPr lang="en-US" i="0" dirty="0" smtClean="0"/>
              <a:t>back to bondage? No! For what his own </a:t>
            </a:r>
          </a:p>
          <a:p>
            <a:r>
              <a:rPr lang="en-US" i="0" dirty="0" smtClean="0"/>
              <a:t>fulfilling of the law could never do, mercy had </a:t>
            </a:r>
          </a:p>
          <a:p>
            <a:r>
              <a:rPr lang="en-US" i="0" dirty="0" smtClean="0"/>
              <a:t>done—giving him liberty and a new life in </a:t>
            </a:r>
          </a:p>
          <a:p>
            <a:r>
              <a:rPr lang="en-US" i="0" dirty="0" smtClean="0"/>
              <a:t>Britain. He was free.</a:t>
            </a:r>
          </a:p>
          <a:p>
            <a:endParaRPr lang="en-US" i="0" dirty="0" smtClean="0"/>
          </a:p>
          <a:p>
            <a:r>
              <a:rPr lang="en-US" i="0" dirty="0" smtClean="0"/>
              <a:t>Shortly afterwards he invited to tea the two </a:t>
            </a:r>
          </a:p>
          <a:p>
            <a:r>
              <a:rPr lang="en-US" i="0" dirty="0" smtClean="0"/>
              <a:t>London stevedores who carried his desperate </a:t>
            </a:r>
          </a:p>
          <a:p>
            <a:r>
              <a:rPr lang="en-US" i="0" dirty="0" smtClean="0"/>
              <a:t>plea to the authorities. </a:t>
            </a:r>
          </a:p>
          <a:p>
            <a:endParaRPr lang="en-US" i="0" dirty="0" smtClean="0"/>
          </a:p>
          <a:p>
            <a:r>
              <a:rPr lang="en-US" i="0" dirty="0" smtClean="0"/>
              <a:t>How much we owe to the One Who heard </a:t>
            </a:r>
          </a:p>
          <a:p>
            <a:r>
              <a:rPr lang="en-US" i="0" dirty="0" smtClean="0"/>
              <a:t>our cry as sinners and Who never turns away </a:t>
            </a:r>
          </a:p>
          <a:p>
            <a:r>
              <a:rPr lang="en-US" i="0" dirty="0" smtClean="0"/>
              <a:t>anyone who seeks refuge with Him! Perhaps </a:t>
            </a:r>
          </a:p>
          <a:p>
            <a:r>
              <a:rPr lang="en-US" i="0" dirty="0" err="1" smtClean="0"/>
              <a:t>Antoni</a:t>
            </a:r>
            <a:r>
              <a:rPr lang="en-US" i="0" dirty="0" smtClean="0"/>
              <a:t> </a:t>
            </a:r>
            <a:r>
              <a:rPr lang="en-US" i="0" dirty="0" err="1" smtClean="0"/>
              <a:t>Klimowicz</a:t>
            </a:r>
            <a:r>
              <a:rPr lang="en-US" i="0" dirty="0" smtClean="0"/>
              <a:t> learned of that </a:t>
            </a:r>
            <a:r>
              <a:rPr lang="en-US" i="0" dirty="0" err="1" smtClean="0"/>
              <a:t>Saviour’s</a:t>
            </a:r>
            <a:r>
              <a:rPr lang="en-US" i="0" dirty="0" smtClean="0"/>
              <a:t> love </a:t>
            </a:r>
          </a:p>
          <a:p>
            <a:r>
              <a:rPr lang="en-US" i="0" dirty="0" smtClean="0"/>
              <a:t>from the Polish New Testament, which he </a:t>
            </a:r>
          </a:p>
          <a:p>
            <a:r>
              <a:rPr lang="en-US" i="0" dirty="0" smtClean="0"/>
              <a:t>gratefully received (that day).</a:t>
            </a:r>
          </a:p>
          <a:p>
            <a:endParaRPr lang="en-US" dirty="0" smtClean="0"/>
          </a:p>
          <a:p>
            <a:r>
              <a:rPr lang="en-US" dirty="0" smtClean="0"/>
              <a:t>[7700, #5343]</a:t>
            </a:r>
          </a:p>
          <a:p>
            <a:endParaRPr lang="en-US" dirty="0" smtClean="0"/>
          </a:p>
          <a:p>
            <a:r>
              <a:rPr lang="en-US" dirty="0" smtClean="0"/>
              <a:t>*** 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3480465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8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9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3.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9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3:1-8</a:t>
            </a:r>
            <a:r>
              <a:rPr lang="en-US" sz="3600" dirty="0" smtClean="0"/>
              <a:t/>
            </a:r>
            <a:br>
              <a:rPr lang="en-US" sz="3600" dirty="0" smtClean="0"/>
            </a:br>
            <a:r>
              <a:rPr lang="en-US" sz="3600" dirty="0" smtClean="0"/>
              <a:t>---</a:t>
            </a:r>
            <a:br>
              <a:rPr lang="en-US" sz="3600" dirty="0" smtClean="0"/>
            </a:br>
            <a:r>
              <a:rPr lang="en-US" sz="3600" dirty="0" smtClean="0"/>
              <a:t>God’s Righteousness Upheld</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10:10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περισσός</a:t>
            </a:r>
            <a:endParaRPr lang="en-US" dirty="0"/>
          </a:p>
          <a:p>
            <a:pPr marL="0" indent="0">
              <a:lnSpc>
                <a:spcPct val="110000"/>
              </a:lnSpc>
              <a:buNone/>
            </a:pPr>
            <a:r>
              <a:rPr lang="en-US" baseline="30000" dirty="0"/>
              <a:t>			</a:t>
            </a:r>
            <a:r>
              <a:rPr lang="en-US" dirty="0"/>
              <a:t>(</a:t>
            </a:r>
            <a:r>
              <a:rPr lang="en-US" dirty="0" err="1"/>
              <a:t>perissos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solidFill>
                  <a:srgbClr val="FF0000"/>
                </a:solidFill>
              </a:rPr>
              <a:t>The thief comes only to steal and kill and destroy; I have come that they may have life, and have it to the full. </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6624" y="1986236"/>
            <a:ext cx="24622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478924" y="5118538"/>
            <a:ext cx="662152" cy="4204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V="1">
            <a:off x="3810000" y="3424511"/>
            <a:ext cx="277731" cy="16940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264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9:1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nSpc>
                <a:spcPct val="110000"/>
              </a:lnSpc>
              <a:buNone/>
            </a:pPr>
            <a:r>
              <a:rPr lang="en-US" baseline="30000" dirty="0"/>
              <a:t>			</a:t>
            </a:r>
            <a:r>
              <a:rPr lang="el-GR" dirty="0"/>
              <a:t>περισσός</a:t>
            </a:r>
            <a:endParaRPr lang="en-US" dirty="0"/>
          </a:p>
          <a:p>
            <a:pPr marL="0" indent="0">
              <a:lnSpc>
                <a:spcPct val="110000"/>
              </a:lnSpc>
              <a:buNone/>
            </a:pPr>
            <a:r>
              <a:rPr lang="en-US" baseline="30000" dirty="0"/>
              <a:t>			</a:t>
            </a:r>
            <a:r>
              <a:rPr lang="en-US" dirty="0"/>
              <a:t>(</a:t>
            </a:r>
            <a:r>
              <a:rPr lang="en-US" dirty="0" err="1"/>
              <a:t>perissos</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a:t>
            </a:r>
            <a:r>
              <a:rPr lang="en-US" dirty="0" smtClean="0"/>
              <a:t> There </a:t>
            </a:r>
            <a:r>
              <a:rPr lang="en-US" dirty="0"/>
              <a:t>is no need for me to write to you about this service to the saints</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8155" y="1986236"/>
            <a:ext cx="24622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02069" y="4130566"/>
            <a:ext cx="1460938"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2832538" y="3237187"/>
            <a:ext cx="457200" cy="89337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6755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6:51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smtClean="0"/>
              <a:t>		</a:t>
            </a:r>
            <a:r>
              <a:rPr lang="en-US" baseline="30000" dirty="0"/>
              <a:t>			</a:t>
            </a:r>
            <a:r>
              <a:rPr lang="el-GR" dirty="0"/>
              <a:t>περισσός</a:t>
            </a:r>
            <a:endParaRPr lang="en-US" dirty="0"/>
          </a:p>
          <a:p>
            <a:pPr marL="0" indent="0">
              <a:lnSpc>
                <a:spcPct val="110000"/>
              </a:lnSpc>
              <a:buNone/>
            </a:pPr>
            <a:r>
              <a:rPr lang="en-US" baseline="30000" dirty="0" smtClean="0"/>
              <a:t>		</a:t>
            </a:r>
            <a:r>
              <a:rPr lang="en-US" baseline="30000" dirty="0"/>
              <a:t>			</a:t>
            </a:r>
            <a:r>
              <a:rPr lang="en-US" dirty="0"/>
              <a:t>(</a:t>
            </a:r>
            <a:r>
              <a:rPr lang="en-US" dirty="0" err="1"/>
              <a:t>perissos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51 </a:t>
            </a:r>
            <a:r>
              <a:rPr lang="en-US" dirty="0"/>
              <a:t>Then he climbed into the boat with them, and the wind died down. They were completely amazed</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4914" y="1965215"/>
            <a:ext cx="246221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812221" y="4666593"/>
            <a:ext cx="1933903"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H="1" flipV="1">
            <a:off x="5906021" y="3403490"/>
            <a:ext cx="873152" cy="12631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663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περισσός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perissos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a:t>
            </a:r>
            <a:r>
              <a:rPr lang="en-US" dirty="0" smtClean="0"/>
              <a:t> </a:t>
            </a:r>
            <a:r>
              <a:rPr lang="en-US" dirty="0"/>
              <a:t>What advantage, then, is there in being a Jew, or what value is there in circumcision? </a:t>
            </a:r>
            <a:endParaRPr lang="en-US" dirty="0" smtClean="0"/>
          </a:p>
        </p:txBody>
      </p:sp>
      <p:sp>
        <p:nvSpPr>
          <p:cNvPr id="4" name="Oval 3"/>
          <p:cNvSpPr/>
          <p:nvPr/>
        </p:nvSpPr>
        <p:spPr>
          <a:xfrm>
            <a:off x="2854295" y="2025353"/>
            <a:ext cx="2444098" cy="1410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ounded Rectangle 4"/>
          <p:cNvSpPr/>
          <p:nvPr/>
        </p:nvSpPr>
        <p:spPr>
          <a:xfrm>
            <a:off x="1751888" y="4486542"/>
            <a:ext cx="1777525" cy="512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7" name="Straight Connector 6"/>
          <p:cNvCxnSpPr>
            <a:stCxn id="5" idx="0"/>
            <a:endCxn id="4" idx="4"/>
          </p:cNvCxnSpPr>
          <p:nvPr/>
        </p:nvCxnSpPr>
        <p:spPr>
          <a:xfrm flipV="1">
            <a:off x="2640651" y="3435409"/>
            <a:ext cx="1435693" cy="105113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2921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ὠφέλεια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	(</a:t>
            </a:r>
            <a:r>
              <a:rPr lang="en-US" sz="4800" baseline="30000" dirty="0" err="1"/>
              <a:t>ōpheleia</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a:t>
            </a:r>
            <a:r>
              <a:rPr lang="en-US" dirty="0" smtClean="0"/>
              <a:t> </a:t>
            </a:r>
            <a:r>
              <a:rPr lang="en-US" dirty="0"/>
              <a:t>What advantage, then, is there in being a Jew, or what value is there in circumcision? </a:t>
            </a:r>
            <a:endParaRPr lang="en-US" dirty="0" smtClean="0"/>
          </a:p>
        </p:txBody>
      </p:sp>
      <p:sp>
        <p:nvSpPr>
          <p:cNvPr id="4" name="Oval 3"/>
          <p:cNvSpPr/>
          <p:nvPr/>
        </p:nvSpPr>
        <p:spPr>
          <a:xfrm>
            <a:off x="2905570" y="1999716"/>
            <a:ext cx="2427005"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845892" y="4982198"/>
            <a:ext cx="1016950" cy="5127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4"/>
          </p:cNvCxnSpPr>
          <p:nvPr/>
        </p:nvCxnSpPr>
        <p:spPr>
          <a:xfrm flipV="1">
            <a:off x="2713913" y="3452501"/>
            <a:ext cx="1405160" cy="16047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5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Jude 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ὠφέλεια</a:t>
            </a:r>
            <a:endParaRPr lang="en-US" dirty="0"/>
          </a:p>
          <a:p>
            <a:pPr marL="0" indent="0">
              <a:lnSpc>
                <a:spcPct val="120000"/>
              </a:lnSpc>
              <a:buNone/>
            </a:pPr>
            <a:r>
              <a:rPr lang="en-US" baseline="30000" dirty="0"/>
              <a:t>		</a:t>
            </a:r>
            <a:r>
              <a:rPr lang="en-US" dirty="0"/>
              <a:t>(</a:t>
            </a:r>
            <a:r>
              <a:rPr lang="en-US" dirty="0" err="1"/>
              <a:t>ōpheleia</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16 </a:t>
            </a:r>
            <a:r>
              <a:rPr lang="en-US" dirty="0"/>
              <a:t>These men are grumblers and faultfinders; they follow their own evil desires; they boast about themselves and flatter others for their own advantage. </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8574" y="1958264"/>
            <a:ext cx="2451100"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303283" y="5349766"/>
            <a:ext cx="1849820" cy="441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V="1">
            <a:off x="2228193" y="3433051"/>
            <a:ext cx="945931" cy="19167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6421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Genesis 25:32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32 </a:t>
            </a:r>
            <a:r>
              <a:rPr lang="en-US" dirty="0"/>
              <a:t>“Look, I am about to die,” Esau said. “</a:t>
            </a:r>
            <a:r>
              <a:rPr lang="en-US" b="1" dirty="0">
                <a:solidFill>
                  <a:schemeClr val="accent6">
                    <a:lumMod val="75000"/>
                  </a:schemeClr>
                </a:solidFill>
              </a:rPr>
              <a:t>What good</a:t>
            </a:r>
            <a:r>
              <a:rPr lang="en-US" dirty="0"/>
              <a:t> is the birthright to me?” </a:t>
            </a:r>
          </a:p>
          <a:p>
            <a:pPr marL="0" indent="0">
              <a:buNone/>
            </a:pPr>
            <a:endParaRPr lang="en-US" dirty="0"/>
          </a:p>
        </p:txBody>
      </p:sp>
    </p:spTree>
    <p:extLst>
      <p:ext uri="{BB962C8B-B14F-4D97-AF65-F5344CB8AC3E}">
        <p14:creationId xmlns:p14="http://schemas.microsoft.com/office/powerpoint/2010/main" val="5718558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Malachi 3:14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t>“You have said, ‘It is futile to serve God. </a:t>
            </a:r>
            <a:r>
              <a:rPr lang="en-US" b="1" dirty="0">
                <a:solidFill>
                  <a:schemeClr val="accent6">
                    <a:lumMod val="75000"/>
                  </a:schemeClr>
                </a:solidFill>
              </a:rPr>
              <a:t>What did we gain</a:t>
            </a:r>
            <a:r>
              <a:rPr lang="en-US" dirty="0"/>
              <a:t> by carrying out his requirements and going about like mourners before the Lord Almighty?</a:t>
            </a:r>
          </a:p>
          <a:p>
            <a:pPr marL="0" indent="0">
              <a:buNone/>
            </a:pPr>
            <a:endParaRPr lang="en-US" dirty="0"/>
          </a:p>
        </p:txBody>
      </p:sp>
    </p:spTree>
    <p:extLst>
      <p:ext uri="{BB962C8B-B14F-4D97-AF65-F5344CB8AC3E}">
        <p14:creationId xmlns:p14="http://schemas.microsoft.com/office/powerpoint/2010/main" val="2269858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p:txBody>
      </p:sp>
    </p:spTree>
    <p:extLst>
      <p:ext uri="{BB962C8B-B14F-4D97-AF65-F5344CB8AC3E}">
        <p14:creationId xmlns:p14="http://schemas.microsoft.com/office/powerpoint/2010/main" val="31260948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l-GR" dirty="0" smtClean="0"/>
              <a:t>	πολὺ     κατὰ     πάντα     τρόπον</a:t>
            </a:r>
            <a:endParaRPr lang="en-US" dirty="0" smtClean="0"/>
          </a:p>
          <a:p>
            <a:pPr marL="0" indent="0">
              <a:buNone/>
            </a:pPr>
            <a:r>
              <a:rPr lang="el-GR" dirty="0" smtClean="0"/>
              <a:t>	</a:t>
            </a:r>
            <a:r>
              <a:rPr lang="en-US" dirty="0" smtClean="0"/>
              <a:t>(</a:t>
            </a:r>
            <a:r>
              <a:rPr lang="en-US" dirty="0" err="1" smtClean="0"/>
              <a:t>polu</a:t>
            </a:r>
            <a:r>
              <a:rPr lang="en-US" dirty="0" smtClean="0"/>
              <a:t>     kata      </a:t>
            </a:r>
            <a:r>
              <a:rPr lang="en-US" dirty="0" err="1" smtClean="0"/>
              <a:t>panta</a:t>
            </a:r>
            <a:r>
              <a:rPr lang="en-US" dirty="0" smtClean="0"/>
              <a:t>      </a:t>
            </a:r>
            <a:r>
              <a:rPr lang="en-US" dirty="0" err="1" smtClean="0"/>
              <a:t>tropon</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p:txBody>
      </p:sp>
      <p:sp>
        <p:nvSpPr>
          <p:cNvPr id="4" name="Rounded Rectangle 3"/>
          <p:cNvSpPr/>
          <p:nvPr/>
        </p:nvSpPr>
        <p:spPr>
          <a:xfrm>
            <a:off x="1292772" y="2017986"/>
            <a:ext cx="5780690" cy="13243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5214" y="4414345"/>
            <a:ext cx="3258207" cy="5150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54318" y="3342290"/>
            <a:ext cx="1828799" cy="107205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1438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936827"/>
          </a:xfrm>
          <a:prstGeom prst="rect">
            <a:avLst/>
          </a:prstGeom>
        </p:spPr>
      </p:pic>
    </p:spTree>
    <p:extLst>
      <p:ext uri="{BB962C8B-B14F-4D97-AF65-F5344CB8AC3E}">
        <p14:creationId xmlns:p14="http://schemas.microsoft.com/office/powerpoint/2010/main" val="15649020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smtClean="0"/>
              <a:t>	</a:t>
            </a:r>
            <a:r>
              <a:rPr lang="el-GR" dirty="0" smtClean="0"/>
              <a:t>πρῶτος		πρῶτον</a:t>
            </a:r>
            <a:endParaRPr lang="en-US" dirty="0" smtClean="0"/>
          </a:p>
          <a:p>
            <a:pPr marL="0" indent="0">
              <a:lnSpc>
                <a:spcPct val="110000"/>
              </a:lnSpc>
              <a:buNone/>
            </a:pPr>
            <a:r>
              <a:rPr lang="en-US" baseline="30000" dirty="0"/>
              <a:t>	</a:t>
            </a:r>
            <a:r>
              <a:rPr lang="en-US" dirty="0"/>
              <a:t>(</a:t>
            </a:r>
            <a:r>
              <a:rPr lang="en-US" dirty="0" err="1" smtClean="0"/>
              <a:t>protos</a:t>
            </a:r>
            <a:r>
              <a:rPr lang="en-US" dirty="0" smtClean="0"/>
              <a:t>)</a:t>
            </a:r>
            <a:r>
              <a:rPr lang="en-US" baseline="30000" dirty="0" smtClean="0"/>
              <a:t>		</a:t>
            </a:r>
            <a:r>
              <a:rPr lang="en-US" dirty="0" smtClean="0"/>
              <a:t>(proton)</a:t>
            </a:r>
            <a:endParaRPr lang="en-US" dirty="0" smtClean="0"/>
          </a:p>
          <a:p>
            <a:pPr marL="0" indent="0">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p:txBody>
      </p:sp>
      <p:sp>
        <p:nvSpPr>
          <p:cNvPr id="4" name="Oval 3"/>
          <p:cNvSpPr/>
          <p:nvPr/>
        </p:nvSpPr>
        <p:spPr>
          <a:xfrm>
            <a:off x="3710152" y="2312276"/>
            <a:ext cx="2301765" cy="16185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35972" y="4550979"/>
            <a:ext cx="1744718"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861035" y="3930869"/>
            <a:ext cx="47296" cy="620110"/>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530" y="2292953"/>
            <a:ext cx="2322513"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p:cNvCxnSpPr>
            <a:stCxn id="10242" idx="3"/>
            <a:endCxn id="4" idx="2"/>
          </p:cNvCxnSpPr>
          <p:nvPr/>
        </p:nvCxnSpPr>
        <p:spPr>
          <a:xfrm>
            <a:off x="3273043" y="3116072"/>
            <a:ext cx="437109" cy="55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87499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12:28</a:t>
            </a:r>
            <a:endParaRPr lang="en-US" dirty="0"/>
          </a:p>
        </p:txBody>
      </p:sp>
      <p:sp>
        <p:nvSpPr>
          <p:cNvPr id="3" name="Content Placeholder 2"/>
          <p:cNvSpPr>
            <a:spLocks noGrp="1"/>
          </p:cNvSpPr>
          <p:nvPr>
            <p:ph idx="1"/>
          </p:nvPr>
        </p:nvSpPr>
        <p:spPr/>
        <p:txBody>
          <a:bodyPr>
            <a:normAutofit fontScale="92500" lnSpcReduction="10000"/>
          </a:bodyPr>
          <a:lstStyle/>
          <a:p>
            <a:pPr marL="0" indent="0">
              <a:lnSpc>
                <a:spcPct val="110000"/>
              </a:lnSpc>
              <a:buNone/>
            </a:pPr>
            <a:r>
              <a:rPr lang="en-US" baseline="30000" dirty="0" smtClean="0"/>
              <a:t>		</a:t>
            </a:r>
            <a:r>
              <a:rPr lang="en-US" baseline="30000" dirty="0"/>
              <a:t>	</a:t>
            </a:r>
            <a:r>
              <a:rPr lang="el-GR" dirty="0"/>
              <a:t>πρῶτος		πρῶτον</a:t>
            </a:r>
            <a:endParaRPr lang="en-US" dirty="0"/>
          </a:p>
          <a:p>
            <a:pPr marL="0" indent="0">
              <a:lnSpc>
                <a:spcPct val="110000"/>
              </a:lnSpc>
              <a:buNone/>
            </a:pPr>
            <a:r>
              <a:rPr lang="en-US" baseline="30000" dirty="0" smtClean="0"/>
              <a:t>		</a:t>
            </a:r>
            <a:r>
              <a:rPr lang="en-US" baseline="30000" dirty="0"/>
              <a:t>	</a:t>
            </a:r>
            <a:r>
              <a:rPr lang="en-US" dirty="0"/>
              <a:t>(</a:t>
            </a:r>
            <a:r>
              <a:rPr lang="en-US" dirty="0" err="1"/>
              <a:t>protos</a:t>
            </a:r>
            <a:r>
              <a:rPr lang="en-US" dirty="0"/>
              <a:t>)</a:t>
            </a:r>
            <a:r>
              <a:rPr lang="en-US" baseline="30000" dirty="0"/>
              <a:t>		</a:t>
            </a:r>
            <a:r>
              <a:rPr lang="en-US" dirty="0"/>
              <a:t>(proton)</a:t>
            </a:r>
          </a:p>
          <a:p>
            <a:pPr marL="0" indent="0">
              <a:buNone/>
            </a:pPr>
            <a:endParaRPr lang="en-US" baseline="30000" dirty="0" smtClean="0"/>
          </a:p>
          <a:p>
            <a:pPr marL="0" indent="0">
              <a:buNone/>
            </a:pPr>
            <a:endParaRPr lang="en-US" baseline="30000" dirty="0"/>
          </a:p>
          <a:p>
            <a:pPr marL="0" indent="0">
              <a:buNone/>
            </a:pPr>
            <a:r>
              <a:rPr lang="en-US" baseline="30000" dirty="0" smtClean="0"/>
              <a:t>28 </a:t>
            </a:r>
            <a:r>
              <a:rPr lang="en-US" dirty="0"/>
              <a:t>And in the church God has appointed first of all apostles, second prophets, third teachers, then workers of miracles, also those having gifts of healing, those able to help others, those with gifts of administration, and those speaking in different kinds of tongues</a:t>
            </a:r>
            <a:r>
              <a:rPr lang="en-US" dirty="0" smtClean="0"/>
              <a:t>.</a:t>
            </a:r>
            <a:endParaRPr lang="en-US" dirty="0"/>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6306" y="1396399"/>
            <a:ext cx="5072063"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632028" y="3405352"/>
            <a:ext cx="1555531" cy="3888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7189076" y="2921876"/>
            <a:ext cx="220718" cy="48347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4165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3:17</a:t>
            </a:r>
            <a:endParaRPr lang="en-US" dirty="0"/>
          </a:p>
        </p:txBody>
      </p:sp>
      <p:sp>
        <p:nvSpPr>
          <p:cNvPr id="3" name="Content Placeholder 2"/>
          <p:cNvSpPr>
            <a:spLocks noGrp="1"/>
          </p:cNvSpPr>
          <p:nvPr>
            <p:ph idx="1"/>
          </p:nvPr>
        </p:nvSpPr>
        <p:spPr/>
        <p:txBody>
          <a:bodyPr>
            <a:normAutofit/>
          </a:bodyPr>
          <a:lstStyle/>
          <a:p>
            <a:pPr marL="0" indent="0">
              <a:lnSpc>
                <a:spcPct val="110000"/>
              </a:lnSpc>
              <a:buNone/>
            </a:pPr>
            <a:r>
              <a:rPr lang="en-US" baseline="30000" dirty="0"/>
              <a:t>	</a:t>
            </a:r>
            <a:r>
              <a:rPr lang="el-GR" dirty="0"/>
              <a:t>πρῶτος		πρῶτον</a:t>
            </a:r>
            <a:endParaRPr lang="en-US" dirty="0"/>
          </a:p>
          <a:p>
            <a:pPr marL="0" indent="0">
              <a:lnSpc>
                <a:spcPct val="110000"/>
              </a:lnSpc>
              <a:buNone/>
            </a:pPr>
            <a:r>
              <a:rPr lang="en-US" baseline="30000" dirty="0"/>
              <a:t>	</a:t>
            </a:r>
            <a:r>
              <a:rPr lang="en-US" dirty="0"/>
              <a:t>(</a:t>
            </a:r>
            <a:r>
              <a:rPr lang="en-US" dirty="0" err="1"/>
              <a:t>protos</a:t>
            </a:r>
            <a:r>
              <a:rPr lang="en-US" dirty="0"/>
              <a:t>)</a:t>
            </a:r>
            <a:r>
              <a:rPr lang="en-US" baseline="30000" dirty="0"/>
              <a:t>		</a:t>
            </a:r>
            <a:r>
              <a:rPr lang="en-US" dirty="0"/>
              <a:t>(proton)</a:t>
            </a:r>
          </a:p>
          <a:p>
            <a:pPr marL="0" indent="0">
              <a:buNone/>
            </a:pPr>
            <a:endParaRPr lang="en-US" baseline="30000" dirty="0" smtClean="0"/>
          </a:p>
          <a:p>
            <a:pPr marL="0" indent="0">
              <a:buNone/>
            </a:pPr>
            <a:endParaRPr lang="en-US" baseline="30000" dirty="0" smtClean="0"/>
          </a:p>
          <a:p>
            <a:pPr marL="0" indent="0">
              <a:buNone/>
            </a:pPr>
            <a:r>
              <a:rPr lang="en-US" baseline="30000" dirty="0" smtClean="0"/>
              <a:t>17 </a:t>
            </a:r>
            <a:r>
              <a:rPr lang="en-US" dirty="0"/>
              <a:t>But the wisdom that comes from heaven is first of all pure; then peace-loving, considerate, submissive, full of mercy and good fruit, impartial and sincere.</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671" y="1438439"/>
            <a:ext cx="5072063" cy="165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93986" y="4183117"/>
            <a:ext cx="1650124" cy="4939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2123090" y="2911366"/>
            <a:ext cx="2091558" cy="12822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07428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πιστεύω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pisteuō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p:txBody>
      </p:sp>
      <p:sp>
        <p:nvSpPr>
          <p:cNvPr id="4" name="Oval 3"/>
          <p:cNvSpPr/>
          <p:nvPr/>
        </p:nvSpPr>
        <p:spPr>
          <a:xfrm>
            <a:off x="2008262" y="1974079"/>
            <a:ext cx="2204815"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2748" y="5007836"/>
            <a:ext cx="1683521"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354509" y="3426864"/>
            <a:ext cx="1756161" cy="15809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1138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16:11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n-US" dirty="0"/>
              <a:t>	</a:t>
            </a:r>
            <a:r>
              <a:rPr lang="el-GR" dirty="0"/>
              <a:t>πιστεύω</a:t>
            </a:r>
            <a:endParaRPr lang="en-US" dirty="0"/>
          </a:p>
          <a:p>
            <a:pPr marL="0" indent="0">
              <a:buNone/>
            </a:pPr>
            <a:r>
              <a:rPr lang="en-US" dirty="0" smtClean="0"/>
              <a:t>			</a:t>
            </a:r>
            <a:r>
              <a:rPr lang="en-US" dirty="0"/>
              <a:t>		(</a:t>
            </a:r>
            <a:r>
              <a:rPr lang="en-US" dirty="0" err="1"/>
              <a:t>pisteuō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11 </a:t>
            </a:r>
            <a:r>
              <a:rPr lang="en-US" dirty="0">
                <a:solidFill>
                  <a:srgbClr val="FF0000"/>
                </a:solidFill>
              </a:rPr>
              <a:t>So if you have not been trustworthy in handling worldly wealth, who will trust you with true riches?</a:t>
            </a:r>
          </a:p>
          <a:p>
            <a:pPr marL="0" indent="0">
              <a:buNone/>
            </a:pP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7230" y="1947753"/>
            <a:ext cx="2232025"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148552" y="4582510"/>
            <a:ext cx="893379" cy="3993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H="1" flipV="1">
            <a:off x="5833243" y="3422540"/>
            <a:ext cx="761999" cy="115997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15412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On the contrary, they saw that I had been entrusted with the task of preaching the gospel to the Gentiles, just as Peter had been to the Jews.</a:t>
            </a:r>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139" y="1938830"/>
            <a:ext cx="2232025"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270" y="4522514"/>
            <a:ext cx="1706563"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4339" idx="0"/>
            <a:endCxn id="14338" idx="2"/>
          </p:cNvCxnSpPr>
          <p:nvPr/>
        </p:nvCxnSpPr>
        <p:spPr>
          <a:xfrm flipV="1">
            <a:off x="1365552" y="3408855"/>
            <a:ext cx="820600" cy="111365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3621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smtClean="0"/>
              <a:t>				</a:t>
            </a:r>
            <a:r>
              <a:rPr lang="el-GR" dirty="0" smtClean="0"/>
              <a:t>λόγιον</a:t>
            </a:r>
            <a:endParaRPr lang="en-US" dirty="0" smtClean="0"/>
          </a:p>
          <a:p>
            <a:pPr marL="0" indent="0">
              <a:lnSpc>
                <a:spcPct val="110000"/>
              </a:lnSpc>
              <a:buNone/>
            </a:pPr>
            <a:r>
              <a:rPr lang="en-US" baseline="30000" dirty="0"/>
              <a:t>	</a:t>
            </a:r>
            <a:r>
              <a:rPr lang="en-US" baseline="30000" dirty="0" smtClean="0"/>
              <a:t>			</a:t>
            </a:r>
            <a:r>
              <a:rPr lang="en-US" dirty="0" smtClean="0"/>
              <a:t>(logion)</a:t>
            </a: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p:txBody>
      </p:sp>
      <p:sp>
        <p:nvSpPr>
          <p:cNvPr id="4" name="Oval 3"/>
          <p:cNvSpPr/>
          <p:nvPr/>
        </p:nvSpPr>
        <p:spPr>
          <a:xfrm>
            <a:off x="3678621" y="2354317"/>
            <a:ext cx="2175642" cy="15765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57600" y="5044967"/>
            <a:ext cx="1954924" cy="4519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635062" y="3930869"/>
            <a:ext cx="131380" cy="11140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1387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7:38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λόγιον</a:t>
            </a:r>
            <a:endParaRPr lang="en-US" dirty="0"/>
          </a:p>
          <a:p>
            <a:pPr marL="0" indent="0">
              <a:lnSpc>
                <a:spcPct val="110000"/>
              </a:lnSpc>
              <a:buNone/>
            </a:pPr>
            <a:r>
              <a:rPr lang="en-US" baseline="30000" dirty="0"/>
              <a:t>				</a:t>
            </a:r>
            <a:r>
              <a:rPr lang="en-US" dirty="0"/>
              <a:t>(logion)</a:t>
            </a:r>
            <a:endParaRPr lang="en-US" baseline="30000" dirty="0"/>
          </a:p>
          <a:p>
            <a:pPr marL="0" indent="0">
              <a:buNone/>
            </a:pPr>
            <a:endParaRPr lang="en-US" baseline="30000" dirty="0" smtClean="0"/>
          </a:p>
          <a:p>
            <a:pPr marL="0" indent="0">
              <a:buNone/>
            </a:pPr>
            <a:r>
              <a:rPr lang="en-US" baseline="30000" dirty="0" smtClean="0"/>
              <a:t>38 </a:t>
            </a:r>
            <a:r>
              <a:rPr lang="en-US" dirty="0"/>
              <a:t>He was in the assembly in the desert, with the angel who spoke to him on Mount Sinai, and with our fathers; and he received living words to pass on to us. </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1049" y="1872155"/>
            <a:ext cx="2200275"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064469" y="4740166"/>
            <a:ext cx="2081048"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H="1" flipV="1">
            <a:off x="5549462" y="3226676"/>
            <a:ext cx="1555531" cy="151349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33554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5:12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λόγιον</a:t>
            </a:r>
            <a:endParaRPr lang="en-US" dirty="0"/>
          </a:p>
          <a:p>
            <a:pPr marL="0" indent="0">
              <a:lnSpc>
                <a:spcPct val="110000"/>
              </a:lnSpc>
              <a:buNone/>
            </a:pPr>
            <a:r>
              <a:rPr lang="en-US" baseline="30000" dirty="0"/>
              <a:t>				</a:t>
            </a:r>
            <a:r>
              <a:rPr lang="en-US" dirty="0"/>
              <a:t>(logion)</a:t>
            </a:r>
            <a:endParaRPr lang="en-US" baseline="30000" dirty="0"/>
          </a:p>
          <a:p>
            <a:pPr marL="0" indent="0">
              <a:buNone/>
            </a:pPr>
            <a:endParaRPr lang="en-US" baseline="30000" dirty="0"/>
          </a:p>
          <a:p>
            <a:pPr marL="0" indent="0">
              <a:buNone/>
            </a:pPr>
            <a:r>
              <a:rPr lang="en-US" baseline="30000" dirty="0" smtClean="0"/>
              <a:t>12 </a:t>
            </a:r>
            <a:r>
              <a:rPr lang="en-US" dirty="0"/>
              <a:t>In fact, though by this time you ought to be teachers, you need someone to teach you the elementary truths of God’s word all over again. You need milk, not solid food</a:t>
            </a:r>
            <a:r>
              <a:rPr lang="en-US" dirty="0" smtClean="0"/>
              <a:t>!</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9518" y="1903686"/>
            <a:ext cx="2200275"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013434" y="4740165"/>
            <a:ext cx="956442"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6386" idx="2"/>
          </p:cNvCxnSpPr>
          <p:nvPr/>
        </p:nvCxnSpPr>
        <p:spPr>
          <a:xfrm flipH="1" flipV="1">
            <a:off x="4729656" y="3507061"/>
            <a:ext cx="761999" cy="123310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73628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4:11</a:t>
            </a:r>
            <a:endParaRPr lang="en-US" dirty="0"/>
          </a:p>
        </p:txBody>
      </p:sp>
      <p:sp>
        <p:nvSpPr>
          <p:cNvPr id="3" name="Content Placeholder 2"/>
          <p:cNvSpPr>
            <a:spLocks noGrp="1"/>
          </p:cNvSpPr>
          <p:nvPr>
            <p:ph idx="1"/>
          </p:nvPr>
        </p:nvSpPr>
        <p:spPr/>
        <p:txBody>
          <a:bodyPr>
            <a:normAutofit lnSpcReduction="10000"/>
          </a:bodyPr>
          <a:lstStyle/>
          <a:p>
            <a:pPr marL="0" indent="0">
              <a:lnSpc>
                <a:spcPct val="110000"/>
              </a:lnSpc>
              <a:buNone/>
            </a:pPr>
            <a:r>
              <a:rPr lang="en-US" baseline="30000" dirty="0"/>
              <a:t>			</a:t>
            </a:r>
            <a:r>
              <a:rPr lang="el-GR" dirty="0"/>
              <a:t>λόγιον</a:t>
            </a:r>
            <a:endParaRPr lang="en-US" dirty="0"/>
          </a:p>
          <a:p>
            <a:pPr marL="0" indent="0">
              <a:lnSpc>
                <a:spcPct val="110000"/>
              </a:lnSpc>
              <a:buNone/>
            </a:pPr>
            <a:r>
              <a:rPr lang="en-US" baseline="30000" dirty="0"/>
              <a:t>			</a:t>
            </a:r>
            <a:r>
              <a:rPr lang="en-US" dirty="0"/>
              <a:t>(logion)</a:t>
            </a:r>
            <a:endParaRPr lang="en-US" baseline="30000" dirty="0"/>
          </a:p>
          <a:p>
            <a:pPr marL="0" indent="0">
              <a:buNone/>
            </a:pPr>
            <a:endParaRPr lang="en-US" baseline="30000" dirty="0" smtClean="0"/>
          </a:p>
          <a:p>
            <a:pPr marL="0" indent="0">
              <a:buNone/>
            </a:pPr>
            <a:r>
              <a:rPr lang="en-US" baseline="30000" dirty="0" smtClean="0"/>
              <a:t>11 </a:t>
            </a:r>
            <a:r>
              <a:rPr lang="en-US" dirty="0"/>
              <a:t>If anyone speaks, he should do it as one speaking the very words of God. If anyone serves, he should do it with the strength God provides, so that in all things God may be praised through Jesus Christ. To him be the glory and the power for ever and ever. Amen. </a:t>
            </a:r>
          </a:p>
          <a:p>
            <a:pPr marL="0" indent="0">
              <a:buNone/>
            </a:pP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690" y="1430720"/>
            <a:ext cx="2200275"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669628" y="3615560"/>
            <a:ext cx="1933903" cy="4519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7410" idx="2"/>
          </p:cNvCxnSpPr>
          <p:nvPr/>
        </p:nvCxnSpPr>
        <p:spPr>
          <a:xfrm flipV="1">
            <a:off x="3636580" y="3034095"/>
            <a:ext cx="252248" cy="58146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745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3:1-8</a:t>
            </a:r>
          </a:p>
        </p:txBody>
      </p:sp>
      <p:sp>
        <p:nvSpPr>
          <p:cNvPr id="3" name="Content Placeholder 2"/>
          <p:cNvSpPr>
            <a:spLocks noGrp="1"/>
          </p:cNvSpPr>
          <p:nvPr>
            <p:ph idx="1"/>
          </p:nvPr>
        </p:nvSpPr>
        <p:spPr/>
        <p:txBody>
          <a:bodyPr/>
          <a:lstStyle/>
          <a:p>
            <a:pPr marL="0" indent="0">
              <a:buNone/>
            </a:pPr>
            <a:r>
              <a:rPr lang="en-US" baseline="30000" dirty="0"/>
              <a:t>1</a:t>
            </a:r>
            <a:r>
              <a:rPr lang="en-US" dirty="0"/>
              <a:t> What advantage, then, is there in being a Jew, or what value is there in circumcision? </a:t>
            </a:r>
            <a:endParaRPr lang="en-US" dirty="0" smtClean="0"/>
          </a:p>
          <a:p>
            <a:pPr marL="0" indent="0">
              <a:buNone/>
            </a:pPr>
            <a:r>
              <a:rPr lang="en-US" baseline="30000" dirty="0" smtClean="0"/>
              <a:t>2</a:t>
            </a:r>
            <a:r>
              <a:rPr lang="en-US" dirty="0" smtClean="0"/>
              <a:t> </a:t>
            </a:r>
            <a:r>
              <a:rPr lang="en-US" dirty="0"/>
              <a:t>Much in every way! First of all, they have been entrusted with the very words of God. </a:t>
            </a:r>
            <a:endParaRPr lang="en-US" dirty="0" smtClean="0"/>
          </a:p>
          <a:p>
            <a:pPr marL="0" indent="0">
              <a:buNone/>
            </a:pPr>
            <a:r>
              <a:rPr lang="en-US" baseline="30000" dirty="0" smtClean="0"/>
              <a:t>3</a:t>
            </a:r>
            <a:r>
              <a:rPr lang="en-US" dirty="0" smtClean="0"/>
              <a:t> </a:t>
            </a:r>
            <a:r>
              <a:rPr lang="en-US" dirty="0"/>
              <a:t>What if some did not have faith? Will their lack of faith nullify God's faithfulness?</a:t>
            </a:r>
          </a:p>
        </p:txBody>
      </p:sp>
    </p:spTree>
    <p:extLst>
      <p:ext uri="{BB962C8B-B14F-4D97-AF65-F5344CB8AC3E}">
        <p14:creationId xmlns:p14="http://schemas.microsoft.com/office/powerpoint/2010/main" val="10923792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9750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a:t>
            </a:r>
            <a:r>
              <a:rPr lang="en-US" dirty="0" err="1" smtClean="0"/>
              <a:t>Referernce</a:t>
            </a:r>
            <a:r>
              <a:rPr lang="en-US" dirty="0" smtClean="0"/>
              <a:t> Romans 9:4-5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 </a:t>
            </a:r>
            <a:r>
              <a:rPr lang="en-US" dirty="0"/>
              <a:t>the people of Israel. Theirs is the </a:t>
            </a:r>
            <a:r>
              <a:rPr lang="en-US" b="1" dirty="0">
                <a:solidFill>
                  <a:schemeClr val="accent6">
                    <a:lumMod val="75000"/>
                  </a:schemeClr>
                </a:solidFill>
              </a:rPr>
              <a:t>adoption</a:t>
            </a:r>
            <a:r>
              <a:rPr lang="en-US" dirty="0"/>
              <a:t> as sons; theirs the </a:t>
            </a:r>
            <a:r>
              <a:rPr lang="en-US" b="1" dirty="0">
                <a:solidFill>
                  <a:schemeClr val="accent6">
                    <a:lumMod val="75000"/>
                  </a:schemeClr>
                </a:solidFill>
              </a:rPr>
              <a:t>divine glory</a:t>
            </a:r>
            <a:r>
              <a:rPr lang="en-US" dirty="0"/>
              <a:t>, the </a:t>
            </a:r>
            <a:r>
              <a:rPr lang="en-US" b="1" dirty="0">
                <a:solidFill>
                  <a:schemeClr val="accent6">
                    <a:lumMod val="75000"/>
                  </a:schemeClr>
                </a:solidFill>
              </a:rPr>
              <a:t>covenants</a:t>
            </a:r>
            <a:r>
              <a:rPr lang="en-US" dirty="0"/>
              <a:t>, the receiving of the </a:t>
            </a:r>
            <a:r>
              <a:rPr lang="en-US" b="1" dirty="0">
                <a:solidFill>
                  <a:schemeClr val="accent6">
                    <a:lumMod val="75000"/>
                  </a:schemeClr>
                </a:solidFill>
              </a:rPr>
              <a:t>law</a:t>
            </a:r>
            <a:r>
              <a:rPr lang="en-US" dirty="0"/>
              <a:t>, the </a:t>
            </a:r>
            <a:r>
              <a:rPr lang="en-US" b="1" dirty="0">
                <a:solidFill>
                  <a:schemeClr val="accent6">
                    <a:lumMod val="75000"/>
                  </a:schemeClr>
                </a:solidFill>
              </a:rPr>
              <a:t>temple worship</a:t>
            </a:r>
            <a:r>
              <a:rPr lang="en-US" dirty="0"/>
              <a:t> and the </a:t>
            </a:r>
            <a:r>
              <a:rPr lang="en-US" b="1" dirty="0">
                <a:solidFill>
                  <a:schemeClr val="accent6">
                    <a:lumMod val="75000"/>
                  </a:schemeClr>
                </a:solidFill>
              </a:rPr>
              <a:t>promises</a:t>
            </a:r>
            <a:r>
              <a:rPr lang="en-US" dirty="0"/>
              <a:t>. </a:t>
            </a:r>
            <a:r>
              <a:rPr lang="en-US" baseline="30000" dirty="0"/>
              <a:t>5</a:t>
            </a:r>
            <a:r>
              <a:rPr lang="en-US" dirty="0"/>
              <a:t> Theirs are the </a:t>
            </a:r>
            <a:r>
              <a:rPr lang="en-US" b="1" dirty="0">
                <a:solidFill>
                  <a:schemeClr val="accent6">
                    <a:lumMod val="75000"/>
                  </a:schemeClr>
                </a:solidFill>
              </a:rPr>
              <a:t>patriarchs</a:t>
            </a:r>
            <a:r>
              <a:rPr lang="en-US" dirty="0"/>
              <a:t>, and from them is traced </a:t>
            </a:r>
            <a:r>
              <a:rPr lang="en-US" b="1" dirty="0">
                <a:solidFill>
                  <a:schemeClr val="accent6">
                    <a:lumMod val="75000"/>
                  </a:schemeClr>
                </a:solidFill>
              </a:rPr>
              <a:t>the human ancestry of Christ</a:t>
            </a:r>
            <a:r>
              <a:rPr lang="en-US" dirty="0"/>
              <a:t>, who is God over all, forever praised! Amen. </a:t>
            </a:r>
          </a:p>
          <a:p>
            <a:pPr marL="0" indent="0">
              <a:buNone/>
            </a:pPr>
            <a:endParaRPr lang="en-US" dirty="0"/>
          </a:p>
        </p:txBody>
      </p:sp>
    </p:spTree>
    <p:extLst>
      <p:ext uri="{BB962C8B-B14F-4D97-AF65-F5344CB8AC3E}">
        <p14:creationId xmlns:p14="http://schemas.microsoft.com/office/powerpoint/2010/main" val="17910227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Psalms 147:19-20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a:t>
            </a:r>
            <a:r>
              <a:rPr lang="en-US" dirty="0" smtClean="0"/>
              <a:t> He </a:t>
            </a:r>
            <a:r>
              <a:rPr lang="en-US" dirty="0"/>
              <a:t>has </a:t>
            </a:r>
            <a:r>
              <a:rPr lang="en-US" b="1" dirty="0">
                <a:solidFill>
                  <a:schemeClr val="accent6">
                    <a:lumMod val="75000"/>
                  </a:schemeClr>
                </a:solidFill>
              </a:rPr>
              <a:t>revealed his word to Jacob</a:t>
            </a:r>
            <a:r>
              <a:rPr lang="en-US" dirty="0"/>
              <a:t>, </a:t>
            </a:r>
            <a:r>
              <a:rPr lang="en-US" dirty="0" smtClean="0"/>
              <a:t>his </a:t>
            </a:r>
            <a:r>
              <a:rPr lang="en-US" b="1" dirty="0">
                <a:solidFill>
                  <a:schemeClr val="accent6">
                    <a:lumMod val="75000"/>
                  </a:schemeClr>
                </a:solidFill>
              </a:rPr>
              <a:t>laws</a:t>
            </a:r>
            <a:r>
              <a:rPr lang="en-US" dirty="0"/>
              <a:t> and </a:t>
            </a:r>
            <a:r>
              <a:rPr lang="en-US" b="1" dirty="0">
                <a:solidFill>
                  <a:schemeClr val="accent6">
                    <a:lumMod val="75000"/>
                  </a:schemeClr>
                </a:solidFill>
              </a:rPr>
              <a:t>decrees</a:t>
            </a:r>
            <a:r>
              <a:rPr lang="en-US" dirty="0"/>
              <a:t> to Israel. </a:t>
            </a:r>
            <a:r>
              <a:rPr lang="en-US" baseline="30000" dirty="0" smtClean="0"/>
              <a:t>20</a:t>
            </a:r>
            <a:r>
              <a:rPr lang="en-US" dirty="0" smtClean="0"/>
              <a:t> He </a:t>
            </a:r>
            <a:r>
              <a:rPr lang="en-US" dirty="0"/>
              <a:t>has done this for no other nation; </a:t>
            </a:r>
            <a:r>
              <a:rPr lang="en-US" dirty="0" smtClean="0"/>
              <a:t>they </a:t>
            </a:r>
            <a:r>
              <a:rPr lang="en-US" dirty="0"/>
              <a:t>do not know his laws. </a:t>
            </a:r>
            <a:r>
              <a:rPr lang="en-US" dirty="0" smtClean="0"/>
              <a:t>Praise </a:t>
            </a:r>
            <a:r>
              <a:rPr lang="en-US" dirty="0"/>
              <a:t>the Lord. </a:t>
            </a:r>
          </a:p>
        </p:txBody>
      </p:sp>
    </p:spTree>
    <p:extLst>
      <p:ext uri="{BB962C8B-B14F-4D97-AF65-F5344CB8AC3E}">
        <p14:creationId xmlns:p14="http://schemas.microsoft.com/office/powerpoint/2010/main" val="5933685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a:t>
            </a:r>
            <a:r>
              <a:rPr lang="en-US" dirty="0" smtClean="0"/>
              <a:t> </a:t>
            </a:r>
            <a:r>
              <a:rPr lang="en-US" dirty="0"/>
              <a:t>What if some did not have faith? Will their lack of faith nullify God's faithfulness?</a:t>
            </a:r>
          </a:p>
        </p:txBody>
      </p:sp>
    </p:spTree>
    <p:extLst>
      <p:ext uri="{BB962C8B-B14F-4D97-AF65-F5344CB8AC3E}">
        <p14:creationId xmlns:p14="http://schemas.microsoft.com/office/powerpoint/2010/main" val="31668741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29242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dirty="0" smtClean="0"/>
              <a:t>			</a:t>
            </a:r>
            <a:r>
              <a:rPr lang="el-GR" dirty="0" smtClean="0"/>
              <a:t>ἀπιστέω</a:t>
            </a:r>
            <a:endParaRPr lang="en-US" dirty="0" smtClean="0"/>
          </a:p>
          <a:p>
            <a:pPr marL="0" indent="0">
              <a:lnSpc>
                <a:spcPct val="110000"/>
              </a:lnSpc>
              <a:buNone/>
            </a:pPr>
            <a:r>
              <a:rPr lang="en-US" dirty="0"/>
              <a:t>	</a:t>
            </a:r>
            <a:r>
              <a:rPr lang="en-US" dirty="0" smtClean="0"/>
              <a:t>		</a:t>
            </a:r>
            <a:r>
              <a:rPr lang="en-US" dirty="0"/>
              <a:t>(</a:t>
            </a:r>
            <a:r>
              <a:rPr lang="en-US" dirty="0" err="1"/>
              <a:t>apisteō</a:t>
            </a:r>
            <a:r>
              <a:rPr lang="en-US" dirty="0"/>
              <a:t>)</a:t>
            </a:r>
            <a:endParaRPr lang="en-US" dirty="0" smtClean="0"/>
          </a:p>
          <a:p>
            <a:pPr marL="0" indent="0">
              <a:buNone/>
            </a:pPr>
            <a:endParaRPr lang="en-US" baseline="30000" dirty="0"/>
          </a:p>
          <a:p>
            <a:pPr marL="0" indent="0">
              <a:buNone/>
            </a:pPr>
            <a:endParaRPr lang="en-US" baseline="30000" dirty="0" smtClean="0"/>
          </a:p>
          <a:p>
            <a:pPr marL="0" indent="0">
              <a:buNone/>
            </a:pPr>
            <a:r>
              <a:rPr lang="en-US" baseline="30000" dirty="0" smtClean="0"/>
              <a:t>3</a:t>
            </a:r>
            <a:r>
              <a:rPr lang="en-US" dirty="0" smtClean="0"/>
              <a:t> </a:t>
            </a:r>
            <a:r>
              <a:rPr lang="en-US" dirty="0"/>
              <a:t>What if some did not have faith? Will their lack of faith nullify God's faithfulness?</a:t>
            </a:r>
          </a:p>
        </p:txBody>
      </p:sp>
      <p:sp>
        <p:nvSpPr>
          <p:cNvPr id="4" name="Oval 3"/>
          <p:cNvSpPr/>
          <p:nvPr/>
        </p:nvSpPr>
        <p:spPr>
          <a:xfrm>
            <a:off x="2911366" y="2354317"/>
            <a:ext cx="2186151" cy="153451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05959" y="4540469"/>
            <a:ext cx="3058510"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004442" y="3888828"/>
            <a:ext cx="530772" cy="65164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338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2:13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dirty="0"/>
              <a:t>			</a:t>
            </a:r>
            <a:r>
              <a:rPr lang="el-GR" dirty="0"/>
              <a:t>ἀπιστέω</a:t>
            </a:r>
            <a:endParaRPr lang="en-US" dirty="0"/>
          </a:p>
          <a:p>
            <a:pPr marL="0" indent="0">
              <a:lnSpc>
                <a:spcPct val="110000"/>
              </a:lnSpc>
              <a:buNone/>
            </a:pPr>
            <a:r>
              <a:rPr lang="en-US" dirty="0"/>
              <a:t>			(</a:t>
            </a:r>
            <a:r>
              <a:rPr lang="en-US" dirty="0" err="1"/>
              <a:t>apisteō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13</a:t>
            </a:r>
            <a:r>
              <a:rPr lang="en-US" dirty="0" smtClean="0"/>
              <a:t> if </a:t>
            </a:r>
            <a:r>
              <a:rPr lang="en-US" dirty="0"/>
              <a:t>we are faithless, </a:t>
            </a:r>
            <a:r>
              <a:rPr lang="en-US" dirty="0" smtClean="0"/>
              <a:t>he </a:t>
            </a:r>
            <a:r>
              <a:rPr lang="en-US" dirty="0"/>
              <a:t>will remain faithful, </a:t>
            </a:r>
            <a:r>
              <a:rPr lang="en-US" dirty="0" smtClean="0"/>
              <a:t>for </a:t>
            </a:r>
            <a:r>
              <a:rPr lang="en-US" dirty="0"/>
              <a:t>he cannot disown himself. </a:t>
            </a:r>
          </a:p>
          <a:p>
            <a:pPr marL="0" indent="0">
              <a:buNone/>
            </a:pP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0619" y="2314794"/>
            <a:ext cx="2206625"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64828" y="4540469"/>
            <a:ext cx="1524000"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3126828" y="3762704"/>
            <a:ext cx="320565" cy="77776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2896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24:11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dirty="0"/>
              <a:t>			</a:t>
            </a:r>
            <a:r>
              <a:rPr lang="el-GR" dirty="0"/>
              <a:t>ἀπιστέω</a:t>
            </a:r>
            <a:endParaRPr lang="en-US" dirty="0"/>
          </a:p>
          <a:p>
            <a:pPr marL="0" indent="0">
              <a:lnSpc>
                <a:spcPct val="110000"/>
              </a:lnSpc>
              <a:buNone/>
            </a:pPr>
            <a:r>
              <a:rPr lang="en-US" dirty="0"/>
              <a:t>			(</a:t>
            </a:r>
            <a:r>
              <a:rPr lang="en-US" dirty="0" err="1"/>
              <a:t>apisteō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11 </a:t>
            </a:r>
            <a:r>
              <a:rPr lang="en-US" dirty="0"/>
              <a:t>But they did not believe the women, because their words seemed to them like nonsense.</a:t>
            </a:r>
          </a:p>
          <a:p>
            <a:pPr marL="0" indent="0">
              <a:buNone/>
            </a:pP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9599" y="2304283"/>
            <a:ext cx="2206625"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01766" y="4519448"/>
            <a:ext cx="2585544" cy="4729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9458" idx="2"/>
          </p:cNvCxnSpPr>
          <p:nvPr/>
        </p:nvCxnSpPr>
        <p:spPr>
          <a:xfrm flipV="1">
            <a:off x="3594538" y="3864796"/>
            <a:ext cx="378374" cy="65465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9734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28:24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lnSpc>
                <a:spcPct val="110000"/>
              </a:lnSpc>
              <a:buNone/>
            </a:pPr>
            <a:r>
              <a:rPr lang="en-US" dirty="0"/>
              <a:t>			</a:t>
            </a:r>
            <a:r>
              <a:rPr lang="el-GR" dirty="0"/>
              <a:t>ἀπιστέω</a:t>
            </a:r>
            <a:endParaRPr lang="en-US" dirty="0"/>
          </a:p>
          <a:p>
            <a:pPr marL="0" indent="0">
              <a:lnSpc>
                <a:spcPct val="110000"/>
              </a:lnSpc>
              <a:buNone/>
            </a:pPr>
            <a:r>
              <a:rPr lang="en-US" dirty="0"/>
              <a:t>			(</a:t>
            </a:r>
            <a:r>
              <a:rPr lang="en-US" dirty="0" err="1"/>
              <a:t>apisteō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24 </a:t>
            </a:r>
            <a:r>
              <a:rPr lang="en-US" dirty="0"/>
              <a:t>Some were convinced by what he said, but others would not believe. </a:t>
            </a:r>
          </a:p>
          <a:p>
            <a:pPr marL="0" indent="0">
              <a:buNone/>
            </a:pP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2661" y="2335814"/>
            <a:ext cx="2206625"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618593" y="5023945"/>
            <a:ext cx="3111062"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482" idx="2"/>
          </p:cNvCxnSpPr>
          <p:nvPr/>
        </p:nvCxnSpPr>
        <p:spPr>
          <a:xfrm flipV="1">
            <a:off x="3174124" y="3896327"/>
            <a:ext cx="861850" cy="112761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88031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καταργέω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katargeō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3</a:t>
            </a:r>
            <a:r>
              <a:rPr lang="en-US" dirty="0" smtClean="0"/>
              <a:t> </a:t>
            </a:r>
            <a:r>
              <a:rPr lang="en-US" dirty="0"/>
              <a:t>What if some did not have faith? Will their lack of faith nullify God's faithfulness?</a:t>
            </a:r>
          </a:p>
        </p:txBody>
      </p:sp>
      <p:sp>
        <p:nvSpPr>
          <p:cNvPr id="4" name="Rounded Rectangle 3"/>
          <p:cNvSpPr/>
          <p:nvPr/>
        </p:nvSpPr>
        <p:spPr>
          <a:xfrm>
            <a:off x="3196127" y="2144994"/>
            <a:ext cx="1897166" cy="113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777525" y="4999290"/>
            <a:ext cx="1145137"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350094" y="3281585"/>
            <a:ext cx="1794616" cy="171770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1138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3:1-8</a:t>
            </a:r>
          </a:p>
        </p:txBody>
      </p:sp>
      <p:sp>
        <p:nvSpPr>
          <p:cNvPr id="3" name="Content Placeholder 2"/>
          <p:cNvSpPr>
            <a:spLocks noGrp="1"/>
          </p:cNvSpPr>
          <p:nvPr>
            <p:ph idx="1"/>
          </p:nvPr>
        </p:nvSpPr>
        <p:spPr/>
        <p:txBody>
          <a:bodyPr/>
          <a:lstStyle/>
          <a:p>
            <a:pPr marL="0" indent="0">
              <a:buNone/>
            </a:pPr>
            <a:r>
              <a:rPr lang="en-US" baseline="30000" dirty="0"/>
              <a:t>4</a:t>
            </a:r>
            <a:r>
              <a:rPr lang="en-US" dirty="0"/>
              <a:t> Not at all! Let God be true, and every man a liar. As it is written: "So that you may be proved right when you speak and prevail when you judge." </a:t>
            </a:r>
            <a:endParaRPr lang="en-US" dirty="0" smtClean="0"/>
          </a:p>
          <a:p>
            <a:pPr marL="0" indent="0">
              <a:buNone/>
            </a:pPr>
            <a:r>
              <a:rPr lang="en-US" baseline="30000" dirty="0" smtClean="0"/>
              <a:t>5</a:t>
            </a:r>
            <a:r>
              <a:rPr lang="en-US" dirty="0" smtClean="0"/>
              <a:t> </a:t>
            </a:r>
            <a:r>
              <a:rPr lang="en-US" dirty="0"/>
              <a:t>But if our unrighteousness brings out God's righteousness more clearly, what shall we say? That God is unjust in bringing his wrath on us? (I am using a human argument.)</a:t>
            </a:r>
          </a:p>
        </p:txBody>
      </p:sp>
    </p:spTree>
    <p:extLst>
      <p:ext uri="{BB962C8B-B14F-4D97-AF65-F5344CB8AC3E}">
        <p14:creationId xmlns:p14="http://schemas.microsoft.com/office/powerpoint/2010/main" val="29775272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3:17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n-US" baseline="30000" dirty="0" smtClean="0"/>
              <a:t>			</a:t>
            </a:r>
            <a:r>
              <a:rPr lang="el-GR" dirty="0" smtClean="0"/>
              <a:t>καταργέω</a:t>
            </a:r>
            <a:endParaRPr lang="en-US" dirty="0"/>
          </a:p>
          <a:p>
            <a:pPr marL="0" indent="0">
              <a:lnSpc>
                <a:spcPct val="120000"/>
              </a:lnSpc>
              <a:buNone/>
            </a:pPr>
            <a:r>
              <a:rPr lang="en-US" baseline="30000" dirty="0"/>
              <a:t>			</a:t>
            </a:r>
            <a:r>
              <a:rPr lang="en-US" baseline="30000" dirty="0" smtClean="0"/>
              <a:t>			</a:t>
            </a:r>
            <a:r>
              <a:rPr lang="en-US" dirty="0" smtClean="0"/>
              <a:t>(</a:t>
            </a:r>
            <a:r>
              <a:rPr lang="en-US" dirty="0" err="1"/>
              <a:t>katargeō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What I mean is this: The law, introduced 430 years later, does not set aside the covenant previously established by God and thus do away with the promise.</a:t>
            </a:r>
          </a:p>
          <a:p>
            <a:pPr marL="0" indent="0">
              <a:buNone/>
            </a:pPr>
            <a:endParaRPr 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0153" y="2094406"/>
            <a:ext cx="192722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7041931" y="4897821"/>
            <a:ext cx="1513490"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1506" idx="2"/>
          </p:cNvCxnSpPr>
          <p:nvPr/>
        </p:nvCxnSpPr>
        <p:spPr>
          <a:xfrm flipH="1" flipV="1">
            <a:off x="6873766" y="3253281"/>
            <a:ext cx="924910" cy="16445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006618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2:15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καταργέω</a:t>
            </a:r>
            <a:endParaRPr lang="en-US" dirty="0"/>
          </a:p>
          <a:p>
            <a:pPr marL="0" indent="0">
              <a:lnSpc>
                <a:spcPct val="120000"/>
              </a:lnSpc>
              <a:buNone/>
            </a:pPr>
            <a:r>
              <a:rPr lang="en-US" baseline="30000" dirty="0"/>
              <a:t>	</a:t>
            </a:r>
            <a:r>
              <a:rPr lang="en-US" dirty="0"/>
              <a:t>(</a:t>
            </a:r>
            <a:r>
              <a:rPr lang="en-US" dirty="0" err="1"/>
              <a:t>katargeō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by abolishing in his flesh the law with its commandments and regulations. His purpose was to create in himself one new man out of the two, thus making peace</a:t>
            </a:r>
          </a:p>
          <a:p>
            <a:pPr marL="0" indent="0">
              <a:buNone/>
            </a:pPr>
            <a:endParaRPr lang="en-US"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8664" y="2083895"/>
            <a:ext cx="1927225"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324303" y="4004441"/>
            <a:ext cx="1807780" cy="4834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2530" idx="2"/>
          </p:cNvCxnSpPr>
          <p:nvPr/>
        </p:nvCxnSpPr>
        <p:spPr>
          <a:xfrm flipV="1">
            <a:off x="2228193" y="3242770"/>
            <a:ext cx="84084" cy="76167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1892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24:35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35 </a:t>
            </a:r>
            <a:r>
              <a:rPr lang="en-US" dirty="0">
                <a:solidFill>
                  <a:srgbClr val="FF0000"/>
                </a:solidFill>
              </a:rPr>
              <a:t>Heaven and earth will pass away, but my words </a:t>
            </a:r>
            <a:r>
              <a:rPr lang="en-US" b="1" dirty="0">
                <a:solidFill>
                  <a:schemeClr val="tx2">
                    <a:lumMod val="60000"/>
                    <a:lumOff val="40000"/>
                  </a:schemeClr>
                </a:solidFill>
              </a:rPr>
              <a:t>will never pass away</a:t>
            </a:r>
            <a:r>
              <a:rPr lang="en-US" dirty="0">
                <a:solidFill>
                  <a:srgbClr val="FF0000"/>
                </a:solidFill>
              </a:rPr>
              <a:t>. </a:t>
            </a:r>
          </a:p>
          <a:p>
            <a:pPr marL="0" indent="0">
              <a:buNone/>
            </a:pPr>
            <a:endParaRPr lang="en-US" dirty="0"/>
          </a:p>
        </p:txBody>
      </p:sp>
    </p:spTree>
    <p:extLst>
      <p:ext uri="{BB962C8B-B14F-4D97-AF65-F5344CB8AC3E}">
        <p14:creationId xmlns:p14="http://schemas.microsoft.com/office/powerpoint/2010/main" val="41721655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Numbers 23:19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19</a:t>
            </a:r>
            <a:r>
              <a:rPr lang="en-US" dirty="0" smtClean="0"/>
              <a:t> God </a:t>
            </a:r>
            <a:r>
              <a:rPr lang="en-US" dirty="0"/>
              <a:t>is not a man, that he should lie, </a:t>
            </a:r>
            <a:r>
              <a:rPr lang="en-US" dirty="0" smtClean="0"/>
              <a:t>nor </a:t>
            </a:r>
            <a:r>
              <a:rPr lang="en-US" dirty="0"/>
              <a:t>a son of man, that he should change his mind. </a:t>
            </a:r>
            <a:r>
              <a:rPr lang="en-US" dirty="0" smtClean="0"/>
              <a:t>Does </a:t>
            </a:r>
            <a:r>
              <a:rPr lang="en-US" dirty="0"/>
              <a:t>he speak and then not act? </a:t>
            </a:r>
            <a:r>
              <a:rPr lang="en-US" b="1" dirty="0" smtClean="0">
                <a:solidFill>
                  <a:schemeClr val="accent6">
                    <a:lumMod val="75000"/>
                  </a:schemeClr>
                </a:solidFill>
              </a:rPr>
              <a:t>Does </a:t>
            </a:r>
            <a:r>
              <a:rPr lang="en-US" b="1" dirty="0">
                <a:solidFill>
                  <a:schemeClr val="accent6">
                    <a:lumMod val="75000"/>
                  </a:schemeClr>
                </a:solidFill>
              </a:rPr>
              <a:t>he promise and not fulfill? </a:t>
            </a:r>
          </a:p>
          <a:p>
            <a:pPr marL="0" indent="0">
              <a:buNone/>
            </a:pPr>
            <a:endParaRPr lang="en-US" dirty="0"/>
          </a:p>
        </p:txBody>
      </p:sp>
    </p:spTree>
    <p:extLst>
      <p:ext uri="{BB962C8B-B14F-4D97-AF65-F5344CB8AC3E}">
        <p14:creationId xmlns:p14="http://schemas.microsoft.com/office/powerpoint/2010/main" val="39081880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Tree>
    <p:extLst>
      <p:ext uri="{BB962C8B-B14F-4D97-AF65-F5344CB8AC3E}">
        <p14:creationId xmlns:p14="http://schemas.microsoft.com/office/powerpoint/2010/main" val="21835861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l-GR" dirty="0" smtClean="0"/>
              <a:t>	μὴ     γένοιτο</a:t>
            </a:r>
          </a:p>
          <a:p>
            <a:pPr marL="0" indent="0">
              <a:buNone/>
            </a:pPr>
            <a:r>
              <a:rPr lang="el-GR" dirty="0"/>
              <a:t>	</a:t>
            </a:r>
            <a:r>
              <a:rPr lang="en-US" dirty="0"/>
              <a:t>(</a:t>
            </a:r>
            <a:r>
              <a:rPr lang="en-US" dirty="0" err="1"/>
              <a:t>mē</a:t>
            </a:r>
            <a:r>
              <a:rPr lang="en-US" dirty="0"/>
              <a:t>   </a:t>
            </a:r>
            <a:r>
              <a:rPr lang="en-US" dirty="0" err="1" smtClean="0"/>
              <a:t>genoito</a:t>
            </a:r>
            <a:r>
              <a:rPr lang="en-US" dirty="0" smtClean="0"/>
              <a:t>)</a:t>
            </a:r>
            <a:endParaRPr lang="en-US" dirty="0"/>
          </a:p>
          <a:p>
            <a:pPr marL="0" indent="0">
              <a:buNone/>
            </a:pPr>
            <a:r>
              <a:rPr lang="en-US" dirty="0" smtClean="0"/>
              <a:t>	</a:t>
            </a:r>
            <a:endParaRPr lang="en-US"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
        <p:nvSpPr>
          <p:cNvPr id="4" name="Rounded Rectangle 3"/>
          <p:cNvSpPr/>
          <p:nvPr/>
        </p:nvSpPr>
        <p:spPr>
          <a:xfrm>
            <a:off x="1282262" y="2007476"/>
            <a:ext cx="2669628" cy="13032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735724" y="3867807"/>
            <a:ext cx="1755228"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1613338" y="3310759"/>
            <a:ext cx="1003738" cy="5570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9492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l-GR" dirty="0"/>
              <a:t>	μὴ     γένοιτο</a:t>
            </a:r>
          </a:p>
          <a:p>
            <a:pPr marL="0" indent="0">
              <a:buNone/>
            </a:pPr>
            <a:r>
              <a:rPr lang="el-GR" dirty="0"/>
              <a:t>	</a:t>
            </a:r>
            <a:r>
              <a:rPr lang="en-US" dirty="0"/>
              <a:t>(</a:t>
            </a:r>
            <a:r>
              <a:rPr lang="en-US" dirty="0" err="1"/>
              <a:t>mē</a:t>
            </a:r>
            <a:r>
              <a:rPr lang="en-US" dirty="0"/>
              <a:t>   </a:t>
            </a:r>
            <a:r>
              <a:rPr lang="en-US" dirty="0" err="1"/>
              <a:t>genoito</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31 </a:t>
            </a:r>
            <a:r>
              <a:rPr lang="en-US" dirty="0"/>
              <a:t>Do we, then, nullify the law by this faith? </a:t>
            </a:r>
            <a:endParaRPr lang="en-US" dirty="0" smtClean="0"/>
          </a:p>
          <a:p>
            <a:pPr marL="0" indent="0">
              <a:buNone/>
            </a:pPr>
            <a:r>
              <a:rPr lang="en-US" dirty="0" smtClean="0"/>
              <a:t>Not </a:t>
            </a:r>
            <a:r>
              <a:rPr lang="en-US" dirty="0"/>
              <a:t>at all! Rather, we uphold the law. </a:t>
            </a:r>
          </a:p>
          <a:p>
            <a:pPr marL="0" indent="0">
              <a:buNone/>
            </a:pPr>
            <a:endParaRPr lang="en-US"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696" y="2388641"/>
            <a:ext cx="26939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226" y="5009164"/>
            <a:ext cx="1779587"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3555" idx="0"/>
            <a:endCxn id="23554" idx="2"/>
          </p:cNvCxnSpPr>
          <p:nvPr/>
        </p:nvCxnSpPr>
        <p:spPr>
          <a:xfrm flipV="1">
            <a:off x="1334020" y="3717378"/>
            <a:ext cx="1187670" cy="12917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4338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smtClean="0"/>
          </a:p>
          <a:p>
            <a:pPr marL="0" indent="0">
              <a:buNone/>
            </a:pPr>
            <a:r>
              <a:rPr lang="en-US" dirty="0" smtClean="0"/>
              <a:t>			</a:t>
            </a:r>
            <a:r>
              <a:rPr lang="el-GR" dirty="0"/>
              <a:t>	μὴ     γένοιτο</a:t>
            </a:r>
          </a:p>
          <a:p>
            <a:pPr marL="0" indent="0">
              <a:buNone/>
            </a:pPr>
            <a:r>
              <a:rPr lang="en-US" dirty="0" smtClean="0"/>
              <a:t>			</a:t>
            </a:r>
            <a:r>
              <a:rPr lang="el-GR" dirty="0"/>
              <a:t>	</a:t>
            </a:r>
            <a:r>
              <a:rPr lang="en-US" dirty="0"/>
              <a:t>(</a:t>
            </a:r>
            <a:r>
              <a:rPr lang="en-US" dirty="0" err="1"/>
              <a:t>mē</a:t>
            </a:r>
            <a:r>
              <a:rPr lang="en-US" dirty="0"/>
              <a:t>   </a:t>
            </a:r>
            <a:r>
              <a:rPr lang="en-US" dirty="0" err="1"/>
              <a:t>genoito</a:t>
            </a:r>
            <a:r>
              <a:rPr lang="en-US" dirty="0"/>
              <a:t>)</a:t>
            </a:r>
          </a:p>
          <a:p>
            <a:pPr marL="0" indent="0">
              <a:buNone/>
            </a:pPr>
            <a:endParaRPr lang="en-US" baseline="30000" dirty="0" smtClean="0"/>
          </a:p>
          <a:p>
            <a:pPr marL="0" indent="0">
              <a:buNone/>
            </a:pPr>
            <a:endParaRPr lang="en-US" baseline="30000" dirty="0" smtClean="0"/>
          </a:p>
          <a:p>
            <a:pPr marL="0" indent="0">
              <a:buNone/>
            </a:pPr>
            <a:r>
              <a:rPr lang="en-US" baseline="30000" dirty="0" smtClean="0"/>
              <a:t>15 </a:t>
            </a:r>
            <a:r>
              <a:rPr lang="en-US" dirty="0"/>
              <a:t>What then? Shall we sin because we are not under law but under grace? By no means!</a:t>
            </a:r>
          </a:p>
          <a:p>
            <a:pPr marL="0" indent="0">
              <a:buNone/>
            </a:pP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2489" y="2409662"/>
            <a:ext cx="26939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139559" y="4950372"/>
            <a:ext cx="2375338" cy="4624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4578" idx="2"/>
          </p:cNvCxnSpPr>
          <p:nvPr/>
        </p:nvCxnSpPr>
        <p:spPr>
          <a:xfrm flipH="1" flipV="1">
            <a:off x="5359483" y="3738399"/>
            <a:ext cx="967745" cy="12119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3937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6:15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	μὴ     γένοιτο</a:t>
            </a:r>
          </a:p>
          <a:p>
            <a:pPr marL="0" indent="0">
              <a:buNone/>
            </a:pPr>
            <a:r>
              <a:rPr lang="en-US" dirty="0"/>
              <a:t>	</a:t>
            </a:r>
            <a:r>
              <a:rPr lang="el-GR" dirty="0"/>
              <a:t>	</a:t>
            </a:r>
            <a:r>
              <a:rPr lang="en-US" dirty="0"/>
              <a:t>(</a:t>
            </a:r>
            <a:r>
              <a:rPr lang="en-US" dirty="0" err="1"/>
              <a:t>mē</a:t>
            </a:r>
            <a:r>
              <a:rPr lang="en-US" dirty="0"/>
              <a:t>   </a:t>
            </a:r>
            <a:r>
              <a:rPr lang="en-US" dirty="0" err="1"/>
              <a:t>genoito</a:t>
            </a:r>
            <a:r>
              <a:rPr lang="en-US" dirty="0"/>
              <a:t>)</a:t>
            </a:r>
          </a:p>
          <a:p>
            <a:pPr marL="0" indent="0">
              <a:buNone/>
            </a:pPr>
            <a:endParaRPr lang="en-US" baseline="30000" dirty="0" smtClean="0"/>
          </a:p>
          <a:p>
            <a:pPr marL="0" indent="0">
              <a:buNone/>
            </a:pPr>
            <a:r>
              <a:rPr lang="en-US" baseline="30000" dirty="0" smtClean="0"/>
              <a:t>15 </a:t>
            </a:r>
            <a:r>
              <a:rPr lang="en-US" dirty="0"/>
              <a:t>Do you not know that your bodies are members of Christ himself? Shall I then take the members of Christ and unite them with a prostitute? Never!</a:t>
            </a:r>
          </a:p>
          <a:p>
            <a:pPr marL="0" indent="0">
              <a:buNone/>
            </a:pPr>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5220" y="2020778"/>
            <a:ext cx="2693987"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96359" y="5118538"/>
            <a:ext cx="1250731" cy="4834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5602" idx="2"/>
          </p:cNvCxnSpPr>
          <p:nvPr/>
        </p:nvCxnSpPr>
        <p:spPr>
          <a:xfrm flipV="1">
            <a:off x="3021725" y="3349515"/>
            <a:ext cx="540489" cy="176902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8531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ἀληθής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alēthēs</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
        <p:nvSpPr>
          <p:cNvPr id="4" name="Oval 3"/>
          <p:cNvSpPr/>
          <p:nvPr/>
        </p:nvSpPr>
        <p:spPr>
          <a:xfrm>
            <a:off x="4785644" y="2008262"/>
            <a:ext cx="2110811"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98535" y="3683237"/>
            <a:ext cx="897308" cy="5554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4747189" y="3219115"/>
            <a:ext cx="347576" cy="4641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292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3:1-8</a:t>
            </a:r>
          </a:p>
        </p:txBody>
      </p:sp>
      <p:sp>
        <p:nvSpPr>
          <p:cNvPr id="3" name="Content Placeholder 2"/>
          <p:cNvSpPr>
            <a:spLocks noGrp="1"/>
          </p:cNvSpPr>
          <p:nvPr>
            <p:ph idx="1"/>
          </p:nvPr>
        </p:nvSpPr>
        <p:spPr/>
        <p:txBody>
          <a:bodyPr/>
          <a:lstStyle/>
          <a:p>
            <a:pPr marL="0" indent="0">
              <a:buNone/>
            </a:pPr>
            <a:r>
              <a:rPr lang="en-US" baseline="30000" dirty="0"/>
              <a:t>6</a:t>
            </a:r>
            <a:r>
              <a:rPr lang="en-US" dirty="0"/>
              <a:t> Certainly not! If that were so, how could God judge the world? </a:t>
            </a:r>
            <a:endParaRPr lang="en-US" dirty="0" smtClean="0"/>
          </a:p>
          <a:p>
            <a:pPr marL="0" indent="0">
              <a:buNone/>
            </a:pPr>
            <a:r>
              <a:rPr lang="en-US" baseline="30000" dirty="0" smtClean="0"/>
              <a:t>7</a:t>
            </a:r>
            <a:r>
              <a:rPr lang="en-US" dirty="0" smtClean="0"/>
              <a:t> </a:t>
            </a:r>
            <a:r>
              <a:rPr lang="en-US" dirty="0"/>
              <a:t>Someone might argue, "If my falsehood enhances God's truthfulness and so increases his glory, why am I still condemned as a sinner</a:t>
            </a:r>
            <a:r>
              <a:rPr lang="en-US" dirty="0" smtClean="0"/>
              <a:t>?"</a:t>
            </a:r>
            <a:endParaRPr lang="en-US" dirty="0"/>
          </a:p>
        </p:txBody>
      </p:sp>
    </p:spTree>
    <p:extLst>
      <p:ext uri="{BB962C8B-B14F-4D97-AF65-F5344CB8AC3E}">
        <p14:creationId xmlns:p14="http://schemas.microsoft.com/office/powerpoint/2010/main" val="15510474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7:28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ἀληθής</a:t>
            </a:r>
            <a:endParaRPr lang="en-US" dirty="0"/>
          </a:p>
          <a:p>
            <a:pPr marL="0" indent="0">
              <a:lnSpc>
                <a:spcPct val="120000"/>
              </a:lnSpc>
              <a:buNone/>
            </a:pPr>
            <a:r>
              <a:rPr lang="en-US" baseline="30000" dirty="0"/>
              <a:t>			</a:t>
            </a:r>
            <a:r>
              <a:rPr lang="en-US" dirty="0"/>
              <a:t>(</a:t>
            </a:r>
            <a:r>
              <a:rPr lang="en-US" dirty="0" err="1"/>
              <a:t>alēthēs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28</a:t>
            </a:r>
            <a:r>
              <a:rPr lang="en-US" dirty="0" smtClean="0"/>
              <a:t> Then </a:t>
            </a:r>
            <a:r>
              <a:rPr lang="en-US" dirty="0"/>
              <a:t>Jesus, still teaching in the temple courts, cried out, “</a:t>
            </a:r>
            <a:r>
              <a:rPr lang="en-US" dirty="0">
                <a:solidFill>
                  <a:srgbClr val="FF0000"/>
                </a:solidFill>
              </a:rPr>
              <a:t>Yes, you know me, and you know where I am from. I am not here on my own, but he who sent me is true. You do not know him,</a:t>
            </a:r>
          </a:p>
          <a:p>
            <a:pPr marL="0" indent="0">
              <a:buNone/>
            </a:pPr>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6110" y="1951530"/>
            <a:ext cx="2133600"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4067" y="5264753"/>
            <a:ext cx="9207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6627" idx="0"/>
            <a:endCxn id="26626" idx="2"/>
          </p:cNvCxnSpPr>
          <p:nvPr/>
        </p:nvCxnSpPr>
        <p:spPr>
          <a:xfrm flipH="1" flipV="1">
            <a:off x="3972910" y="3396155"/>
            <a:ext cx="31532" cy="186859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05369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20000"/>
              </a:lnSpc>
              <a:buNone/>
            </a:pPr>
            <a:r>
              <a:rPr lang="en-US" baseline="30000" dirty="0"/>
              <a:t>			</a:t>
            </a:r>
            <a:r>
              <a:rPr lang="el-GR" dirty="0"/>
              <a:t>ἀληθής</a:t>
            </a:r>
            <a:endParaRPr lang="en-US" dirty="0"/>
          </a:p>
          <a:p>
            <a:pPr marL="0" indent="0">
              <a:lnSpc>
                <a:spcPct val="120000"/>
              </a:lnSpc>
              <a:buNone/>
            </a:pPr>
            <a:r>
              <a:rPr lang="en-US" baseline="30000" dirty="0"/>
              <a:t>			</a:t>
            </a:r>
            <a:r>
              <a:rPr lang="en-US" dirty="0"/>
              <a:t>(</a:t>
            </a:r>
            <a:r>
              <a:rPr lang="en-US" dirty="0" err="1"/>
              <a:t>alēthēs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26 </a:t>
            </a:r>
            <a:r>
              <a:rPr lang="en-US" dirty="0"/>
              <a:t>“</a:t>
            </a:r>
            <a:r>
              <a:rPr lang="en-US" dirty="0">
                <a:solidFill>
                  <a:srgbClr val="FF0000"/>
                </a:solidFill>
              </a:rPr>
              <a:t>I have much to say in judgment of you. But he who sent me is reliable, and what I have heard from him I tell the world.</a:t>
            </a:r>
            <a:r>
              <a:rPr lang="en-US" dirty="0"/>
              <a:t>”</a:t>
            </a:r>
          </a:p>
          <a:p>
            <a:pPr marL="0" indent="0">
              <a:buNone/>
            </a:pPr>
            <a:endParaRPr lang="en-US" dirty="0"/>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6111" y="2035612"/>
            <a:ext cx="2133600"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563007" y="4750676"/>
            <a:ext cx="1355834" cy="4309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7650" idx="2"/>
          </p:cNvCxnSpPr>
          <p:nvPr/>
        </p:nvCxnSpPr>
        <p:spPr>
          <a:xfrm flipH="1" flipV="1">
            <a:off x="3972911" y="3480237"/>
            <a:ext cx="268013" cy="12704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43917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ψεύστης</a:t>
            </a:r>
            <a:endParaRPr lang="en-US" sz="4800" dirty="0" smtClean="0"/>
          </a:p>
          <a:p>
            <a:pPr marL="0" indent="0">
              <a:lnSpc>
                <a:spcPts val="4800"/>
              </a:lnSpc>
              <a:buNone/>
            </a:pPr>
            <a:r>
              <a:rPr lang="en-US" sz="4800" baseline="30000" dirty="0"/>
              <a:t>	(</a:t>
            </a:r>
            <a:r>
              <a:rPr lang="en-US" sz="4800" baseline="30000" dirty="0" err="1"/>
              <a:t>pseustēs</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
        <p:nvSpPr>
          <p:cNvPr id="4" name="Oval 3"/>
          <p:cNvSpPr/>
          <p:nvPr/>
        </p:nvSpPr>
        <p:spPr>
          <a:xfrm>
            <a:off x="1076771" y="2025353"/>
            <a:ext cx="2435551" cy="13929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8564" y="4195985"/>
            <a:ext cx="649481" cy="4358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803305" y="3214323"/>
            <a:ext cx="630144" cy="9816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35861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8:55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n-US" baseline="30000" dirty="0" smtClean="0"/>
              <a:t>		</a:t>
            </a:r>
            <a:r>
              <a:rPr lang="el-GR" dirty="0" smtClean="0"/>
              <a:t>ψεύστης</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pseustēs</a:t>
            </a:r>
            <a:r>
              <a:rPr lang="en-US" dirty="0"/>
              <a:t>)</a:t>
            </a:r>
          </a:p>
          <a:p>
            <a:pPr marL="0" indent="0">
              <a:buNone/>
            </a:pPr>
            <a:endParaRPr lang="en-US" baseline="30000" dirty="0" smtClean="0"/>
          </a:p>
          <a:p>
            <a:pPr marL="0" indent="0">
              <a:buNone/>
            </a:pPr>
            <a:r>
              <a:rPr lang="en-US" baseline="30000" dirty="0" smtClean="0"/>
              <a:t>55 </a:t>
            </a:r>
            <a:r>
              <a:rPr lang="en-US" dirty="0">
                <a:solidFill>
                  <a:srgbClr val="FF0000"/>
                </a:solidFill>
              </a:rPr>
              <a:t>Though you do not know him, I know him. If I said I did not, I would be a liar like you, but I do know him and keep his word.</a:t>
            </a:r>
          </a:p>
          <a:p>
            <a:pPr marL="0" indent="0">
              <a:buNone/>
            </a:pPr>
            <a:endParaRPr lang="en-US"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0309" y="2006272"/>
            <a:ext cx="2457450"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9190" y="4239337"/>
            <a:ext cx="6699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8675" idx="0"/>
            <a:endCxn id="28674" idx="2"/>
          </p:cNvCxnSpPr>
          <p:nvPr/>
        </p:nvCxnSpPr>
        <p:spPr>
          <a:xfrm flipH="1" flipV="1">
            <a:off x="4099034" y="3427085"/>
            <a:ext cx="1135119" cy="81225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98572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1:10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lnSpc>
                <a:spcPct val="110000"/>
              </a:lnSpc>
              <a:buNone/>
            </a:pPr>
            <a:r>
              <a:rPr lang="en-US" baseline="30000" dirty="0"/>
              <a:t>		</a:t>
            </a:r>
            <a:r>
              <a:rPr lang="el-GR" dirty="0" smtClean="0"/>
              <a:t>ψεύστης</a:t>
            </a:r>
            <a:endParaRPr lang="en-US" dirty="0"/>
          </a:p>
          <a:p>
            <a:pPr marL="0" indent="0">
              <a:lnSpc>
                <a:spcPct val="110000"/>
              </a:lnSpc>
              <a:buNone/>
            </a:pPr>
            <a:r>
              <a:rPr lang="en-US" baseline="30000" dirty="0"/>
              <a:t>		</a:t>
            </a:r>
            <a:r>
              <a:rPr lang="en-US" dirty="0" smtClean="0"/>
              <a:t>(</a:t>
            </a:r>
            <a:r>
              <a:rPr lang="en-US" dirty="0" err="1"/>
              <a:t>pseustēs</a:t>
            </a:r>
            <a:r>
              <a:rPr lang="en-US" dirty="0"/>
              <a:t>)</a:t>
            </a:r>
          </a:p>
          <a:p>
            <a:pPr marL="0" indent="0">
              <a:buNone/>
            </a:pPr>
            <a:endParaRPr lang="en-US" baseline="30000" dirty="0" smtClean="0"/>
          </a:p>
          <a:p>
            <a:pPr marL="0" indent="0">
              <a:buNone/>
            </a:pPr>
            <a:r>
              <a:rPr lang="en-US" baseline="30000" dirty="0" smtClean="0"/>
              <a:t>10 </a:t>
            </a:r>
            <a:r>
              <a:rPr lang="en-US" dirty="0"/>
              <a:t>If we claim we have not sinned, we make him out to be a liar and his word has no place in our lives. </a:t>
            </a:r>
          </a:p>
          <a:p>
            <a:pPr marL="0" indent="0">
              <a:buNone/>
            </a:pPr>
            <a:endParaRPr lang="en-US" dirty="0"/>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399" y="2395154"/>
            <a:ext cx="2457450"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7218" y="4617709"/>
            <a:ext cx="6699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9699" idx="0"/>
            <a:endCxn id="29698" idx="2"/>
          </p:cNvCxnSpPr>
          <p:nvPr/>
        </p:nvCxnSpPr>
        <p:spPr>
          <a:xfrm flipV="1">
            <a:off x="2722181" y="3815967"/>
            <a:ext cx="451943" cy="8017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51468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δικαιόω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dikaioō</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
        <p:nvSpPr>
          <p:cNvPr id="4" name="Oval 3"/>
          <p:cNvSpPr/>
          <p:nvPr/>
        </p:nvSpPr>
        <p:spPr>
          <a:xfrm>
            <a:off x="5682954" y="1991170"/>
            <a:ext cx="2136448" cy="14271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161376" y="4230168"/>
            <a:ext cx="1298960"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87110" y="4717279"/>
            <a:ext cx="905854"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392964" y="4734370"/>
            <a:ext cx="6836636" cy="1242203"/>
          </a:xfrm>
          <a:custGeom>
            <a:avLst/>
            <a:gdLst>
              <a:gd name="connsiteX0" fmla="*/ 0 w 6836636"/>
              <a:gd name="connsiteY0" fmla="*/ 316194 h 1242203"/>
              <a:gd name="connsiteX1" fmla="*/ 1410057 w 6836636"/>
              <a:gd name="connsiteY1" fmla="*/ 1196411 h 1242203"/>
              <a:gd name="connsiteX2" fmla="*/ 5870961 w 6836636"/>
              <a:gd name="connsiteY2" fmla="*/ 999858 h 1242203"/>
              <a:gd name="connsiteX3" fmla="*/ 6836636 w 6836636"/>
              <a:gd name="connsiteY3" fmla="*/ 0 h 1242203"/>
            </a:gdLst>
            <a:ahLst/>
            <a:cxnLst>
              <a:cxn ang="0">
                <a:pos x="connsiteX0" y="connsiteY0"/>
              </a:cxn>
              <a:cxn ang="0">
                <a:pos x="connsiteX1" y="connsiteY1"/>
              </a:cxn>
              <a:cxn ang="0">
                <a:pos x="connsiteX2" y="connsiteY2"/>
              </a:cxn>
              <a:cxn ang="0">
                <a:pos x="connsiteX3" y="connsiteY3"/>
              </a:cxn>
            </a:cxnLst>
            <a:rect l="l" t="t" r="r" b="b"/>
            <a:pathLst>
              <a:path w="6836636" h="1242203">
                <a:moveTo>
                  <a:pt x="0" y="316194"/>
                </a:moveTo>
                <a:cubicBezTo>
                  <a:pt x="215782" y="699330"/>
                  <a:pt x="431564" y="1082467"/>
                  <a:pt x="1410057" y="1196411"/>
                </a:cubicBezTo>
                <a:cubicBezTo>
                  <a:pt x="2388551" y="1310355"/>
                  <a:pt x="4966531" y="1199260"/>
                  <a:pt x="5870961" y="999858"/>
                </a:cubicBezTo>
                <a:cubicBezTo>
                  <a:pt x="6775391" y="800456"/>
                  <a:pt x="6806013" y="400228"/>
                  <a:pt x="683663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5" idx="0"/>
            <a:endCxn id="4" idx="4"/>
          </p:cNvCxnSpPr>
          <p:nvPr/>
        </p:nvCxnSpPr>
        <p:spPr>
          <a:xfrm flipH="1" flipV="1">
            <a:off x="6751178" y="3418318"/>
            <a:ext cx="1059678" cy="81185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8164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3:16</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lnSpc>
                <a:spcPct val="110000"/>
              </a:lnSpc>
              <a:buNone/>
            </a:pPr>
            <a:r>
              <a:rPr lang="en-US" sz="3500" baseline="30000" dirty="0"/>
              <a:t>	</a:t>
            </a:r>
            <a:r>
              <a:rPr lang="en-US" sz="3500" baseline="30000" dirty="0" smtClean="0"/>
              <a:t>    </a:t>
            </a:r>
            <a:r>
              <a:rPr lang="el-GR" sz="3500" dirty="0" smtClean="0"/>
              <a:t>ὁς</a:t>
            </a:r>
            <a:r>
              <a:rPr lang="en-US" sz="3500" dirty="0" smtClean="0"/>
              <a:t>    - or -   </a:t>
            </a:r>
            <a:r>
              <a:rPr lang="el-GR" sz="3500" dirty="0" smtClean="0"/>
              <a:t>θεος</a:t>
            </a:r>
            <a:r>
              <a:rPr lang="en-US" sz="3500" dirty="0" smtClean="0"/>
              <a:t>?</a:t>
            </a:r>
            <a:r>
              <a:rPr lang="en-US" sz="3500" baseline="30000" dirty="0"/>
              <a:t>		</a:t>
            </a:r>
            <a:r>
              <a:rPr lang="el-GR" sz="3500" dirty="0"/>
              <a:t>δικαιόω</a:t>
            </a:r>
            <a:endParaRPr lang="en-US" sz="3500" dirty="0"/>
          </a:p>
          <a:p>
            <a:pPr marL="0" indent="0">
              <a:lnSpc>
                <a:spcPct val="110000"/>
              </a:lnSpc>
              <a:buNone/>
            </a:pPr>
            <a:r>
              <a:rPr lang="en-US" sz="3500" baseline="30000" dirty="0"/>
              <a:t>	</a:t>
            </a:r>
            <a:r>
              <a:rPr lang="en-US" sz="3500" dirty="0" smtClean="0"/>
              <a:t>“He”  - or - “God”?</a:t>
            </a:r>
            <a:r>
              <a:rPr lang="en-US" sz="3500" baseline="30000" dirty="0"/>
              <a:t>		</a:t>
            </a:r>
            <a:r>
              <a:rPr lang="en-US" sz="3500" dirty="0"/>
              <a:t>(</a:t>
            </a:r>
            <a:r>
              <a:rPr lang="en-US" sz="3500" dirty="0" err="1"/>
              <a:t>dikaioō</a:t>
            </a:r>
            <a:r>
              <a:rPr lang="en-US" sz="3500" dirty="0"/>
              <a:t>)</a:t>
            </a:r>
          </a:p>
          <a:p>
            <a:pPr marL="0" indent="0">
              <a:buNone/>
            </a:pPr>
            <a:endParaRPr lang="en-US" sz="3500" baseline="30000" dirty="0"/>
          </a:p>
          <a:p>
            <a:pPr marL="0" indent="0">
              <a:buNone/>
            </a:pPr>
            <a:endParaRPr lang="en-US" sz="3500" baseline="30000" dirty="0" smtClean="0"/>
          </a:p>
          <a:p>
            <a:pPr marL="0" indent="0">
              <a:buNone/>
            </a:pPr>
            <a:r>
              <a:rPr lang="en-US" sz="3500" baseline="30000" dirty="0" smtClean="0"/>
              <a:t>16 </a:t>
            </a:r>
            <a:r>
              <a:rPr lang="en-US" sz="3500" dirty="0"/>
              <a:t>Beyond all question, the mystery of godliness is great: </a:t>
            </a:r>
            <a:r>
              <a:rPr lang="en-US" sz="3500" dirty="0" smtClean="0"/>
              <a:t>He </a:t>
            </a:r>
            <a:r>
              <a:rPr lang="en-US" sz="3500" dirty="0"/>
              <a:t>appeared in a body</a:t>
            </a:r>
            <a:r>
              <a:rPr lang="en-US" sz="3500" dirty="0" smtClean="0"/>
              <a:t>, was </a:t>
            </a:r>
            <a:r>
              <a:rPr lang="en-US" sz="3500" dirty="0"/>
              <a:t>vindicated by the Spirit</a:t>
            </a:r>
            <a:r>
              <a:rPr lang="en-US" sz="3500" dirty="0" smtClean="0"/>
              <a:t>, was </a:t>
            </a:r>
            <a:r>
              <a:rPr lang="en-US" sz="3500" dirty="0"/>
              <a:t>seen by angels, </a:t>
            </a:r>
            <a:r>
              <a:rPr lang="en-US" sz="3500" dirty="0" smtClean="0"/>
              <a:t>was </a:t>
            </a:r>
            <a:r>
              <a:rPr lang="en-US" sz="3500" dirty="0"/>
              <a:t>preached among the nations, </a:t>
            </a:r>
            <a:r>
              <a:rPr lang="en-US" sz="3500" dirty="0" smtClean="0"/>
              <a:t>was </a:t>
            </a:r>
            <a:r>
              <a:rPr lang="en-US" sz="3500" dirty="0"/>
              <a:t>believed on in the world, </a:t>
            </a:r>
            <a:r>
              <a:rPr lang="en-US" sz="3500" dirty="0" smtClean="0"/>
              <a:t>was </a:t>
            </a:r>
            <a:r>
              <a:rPr lang="en-US" sz="3500" dirty="0"/>
              <a:t>taken up in glory. </a:t>
            </a:r>
          </a:p>
          <a:p>
            <a:endParaRPr lang="en-US"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5477" y="1780190"/>
            <a:ext cx="2163763"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516414" y="4088524"/>
            <a:ext cx="1870841" cy="3888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22" idx="2"/>
          </p:cNvCxnSpPr>
          <p:nvPr/>
        </p:nvCxnSpPr>
        <p:spPr>
          <a:xfrm flipH="1" flipV="1">
            <a:off x="6757359" y="3231165"/>
            <a:ext cx="694476" cy="85735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355834" y="1839310"/>
            <a:ext cx="3279228" cy="12717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891862" y="4067503"/>
            <a:ext cx="567559" cy="4099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7" idx="2"/>
          </p:cNvCxnSpPr>
          <p:nvPr/>
        </p:nvCxnSpPr>
        <p:spPr>
          <a:xfrm flipV="1">
            <a:off x="2175642" y="3111062"/>
            <a:ext cx="819806" cy="95644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615748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νικάω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nikaō</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4</a:t>
            </a:r>
            <a:r>
              <a:rPr lang="en-US" dirty="0" smtClean="0"/>
              <a:t> </a:t>
            </a:r>
            <a:r>
              <a:rPr lang="en-US" dirty="0"/>
              <a:t>Not at all! Let God be true, and every man a liar. As it is written: "So that you may be proved right when you speak and prevail when you judge." </a:t>
            </a:r>
            <a:endParaRPr lang="en-US" dirty="0" smtClean="0"/>
          </a:p>
        </p:txBody>
      </p:sp>
      <p:sp>
        <p:nvSpPr>
          <p:cNvPr id="4" name="Oval 3"/>
          <p:cNvSpPr/>
          <p:nvPr/>
        </p:nvSpPr>
        <p:spPr>
          <a:xfrm>
            <a:off x="3905428" y="2042445"/>
            <a:ext cx="1717705" cy="13929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19828" y="4700187"/>
            <a:ext cx="1264777" cy="512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764281" y="3435409"/>
            <a:ext cx="687936" cy="12647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8164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2:7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n-US" baseline="30000" dirty="0" smtClean="0"/>
              <a:t>		</a:t>
            </a:r>
            <a:r>
              <a:rPr lang="el-GR" dirty="0" smtClean="0"/>
              <a:t>νικάω</a:t>
            </a:r>
            <a:endParaRPr lang="en-US" dirty="0"/>
          </a:p>
          <a:p>
            <a:pPr marL="0" indent="0">
              <a:lnSpc>
                <a:spcPct val="120000"/>
              </a:lnSpc>
              <a:buNone/>
            </a:pPr>
            <a:r>
              <a:rPr lang="en-US" baseline="30000" dirty="0"/>
              <a:t>				</a:t>
            </a:r>
            <a:r>
              <a:rPr lang="en-US" baseline="30000" dirty="0" smtClean="0"/>
              <a:t>		</a:t>
            </a:r>
            <a:r>
              <a:rPr lang="en-US" dirty="0" smtClean="0"/>
              <a:t>(</a:t>
            </a:r>
            <a:r>
              <a:rPr lang="en-US" dirty="0" err="1"/>
              <a:t>nikaō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solidFill>
                  <a:srgbClr val="FF0000"/>
                </a:solidFill>
              </a:rPr>
              <a:t>He who has an ear, let him hear what the Spirit says to the churches. To him who overcomes, I will give the right to eat from the tree of life, which is in the paradise of God.  </a:t>
            </a:r>
          </a:p>
          <a:p>
            <a:pPr marL="0" indent="0">
              <a:buNone/>
            </a:pPr>
            <a:endParaRPr lang="en-US" dirty="0"/>
          </a:p>
        </p:txBody>
      </p:sp>
      <p:pic>
        <p:nvPicPr>
          <p:cNvPr id="32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2135" y="1995762"/>
            <a:ext cx="1736725"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043448" y="4466897"/>
            <a:ext cx="1933904" cy="441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2770" idx="2"/>
          </p:cNvCxnSpPr>
          <p:nvPr/>
        </p:nvCxnSpPr>
        <p:spPr>
          <a:xfrm flipH="1" flipV="1">
            <a:off x="6600498" y="3416575"/>
            <a:ext cx="409902" cy="10503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43637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5:5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νικάω</a:t>
            </a:r>
            <a:endParaRPr lang="en-US" dirty="0"/>
          </a:p>
          <a:p>
            <a:pPr marL="0" indent="0">
              <a:lnSpc>
                <a:spcPct val="120000"/>
              </a:lnSpc>
              <a:buNone/>
            </a:pPr>
            <a:r>
              <a:rPr lang="en-US" baseline="30000" dirty="0"/>
              <a:t>				</a:t>
            </a:r>
            <a:r>
              <a:rPr lang="en-US" dirty="0"/>
              <a:t>(</a:t>
            </a:r>
            <a:r>
              <a:rPr lang="en-US" dirty="0" err="1"/>
              <a:t>nikaō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t>Then one of the elders said to me, “Do not weep! See, the Lion of the tribe of Judah, the Root of David, has triumphed. He is able to open the scroll and its seven seals.” </a:t>
            </a:r>
          </a:p>
          <a:p>
            <a:pPr marL="0" indent="0">
              <a:buNone/>
            </a:pPr>
            <a:endParaRPr lang="en-US" dirty="0"/>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1293" y="1985250"/>
            <a:ext cx="1736725"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563007" y="4887310"/>
            <a:ext cx="1891862"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1746" idx="2"/>
          </p:cNvCxnSpPr>
          <p:nvPr/>
        </p:nvCxnSpPr>
        <p:spPr>
          <a:xfrm flipV="1">
            <a:off x="4508938" y="3406063"/>
            <a:ext cx="220718" cy="14812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02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3:1-8</a:t>
            </a:r>
          </a:p>
        </p:txBody>
      </p:sp>
      <p:sp>
        <p:nvSpPr>
          <p:cNvPr id="3" name="Content Placeholder 2"/>
          <p:cNvSpPr>
            <a:spLocks noGrp="1"/>
          </p:cNvSpPr>
          <p:nvPr>
            <p:ph idx="1"/>
          </p:nvPr>
        </p:nvSpPr>
        <p:spPr/>
        <p:txBody>
          <a:bodyPr/>
          <a:lstStyle/>
          <a:p>
            <a:pPr marL="0" indent="0">
              <a:buNone/>
            </a:pPr>
            <a:r>
              <a:rPr lang="en-US" baseline="30000" dirty="0"/>
              <a:t>8</a:t>
            </a:r>
            <a:r>
              <a:rPr lang="en-US" dirty="0"/>
              <a:t> Why not say--as we are being slanderously reported as saying and as some claim that we say--"Let us do evil that good may result"? Their condemnation is deserved. </a:t>
            </a:r>
          </a:p>
        </p:txBody>
      </p:sp>
    </p:spTree>
    <p:extLst>
      <p:ext uri="{BB962C8B-B14F-4D97-AF65-F5344CB8AC3E}">
        <p14:creationId xmlns:p14="http://schemas.microsoft.com/office/powerpoint/2010/main" val="39120183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51:4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a:t>
            </a:r>
            <a:r>
              <a:rPr lang="en-US" dirty="0" smtClean="0"/>
              <a:t> Against </a:t>
            </a:r>
            <a:r>
              <a:rPr lang="en-US" dirty="0"/>
              <a:t>you, you only, have I sinned </a:t>
            </a:r>
            <a:r>
              <a:rPr lang="en-US" dirty="0" smtClean="0"/>
              <a:t>and </a:t>
            </a:r>
            <a:r>
              <a:rPr lang="en-US" dirty="0"/>
              <a:t>done what is evil in your sight, </a:t>
            </a:r>
            <a:r>
              <a:rPr lang="en-US" b="1" dirty="0" smtClean="0">
                <a:solidFill>
                  <a:schemeClr val="accent6">
                    <a:lumMod val="75000"/>
                  </a:schemeClr>
                </a:solidFill>
              </a:rPr>
              <a:t>so </a:t>
            </a:r>
            <a:r>
              <a:rPr lang="en-US" b="1" dirty="0">
                <a:solidFill>
                  <a:schemeClr val="accent6">
                    <a:lumMod val="75000"/>
                  </a:schemeClr>
                </a:solidFill>
              </a:rPr>
              <a:t>that you are proved right when you speak </a:t>
            </a:r>
            <a:r>
              <a:rPr lang="en-US" b="1" dirty="0" smtClean="0">
                <a:solidFill>
                  <a:schemeClr val="accent6">
                    <a:lumMod val="75000"/>
                  </a:schemeClr>
                </a:solidFill>
              </a:rPr>
              <a:t>and </a:t>
            </a:r>
            <a:r>
              <a:rPr lang="en-US" b="1" dirty="0">
                <a:solidFill>
                  <a:schemeClr val="accent6">
                    <a:lumMod val="75000"/>
                  </a:schemeClr>
                </a:solidFill>
              </a:rPr>
              <a:t>justified when you judge.</a:t>
            </a:r>
            <a:r>
              <a:rPr lang="en-US" dirty="0"/>
              <a:t> </a:t>
            </a:r>
          </a:p>
          <a:p>
            <a:pPr marL="0" indent="0">
              <a:buNone/>
            </a:pPr>
            <a:endParaRPr lang="en-US" dirty="0"/>
          </a:p>
        </p:txBody>
      </p:sp>
    </p:spTree>
    <p:extLst>
      <p:ext uri="{BB962C8B-B14F-4D97-AF65-F5344CB8AC3E}">
        <p14:creationId xmlns:p14="http://schemas.microsoft.com/office/powerpoint/2010/main" val="16707615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3:33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33 </a:t>
            </a:r>
            <a:r>
              <a:rPr lang="en-US" dirty="0"/>
              <a:t>The man who has accepted it has certified that God is </a:t>
            </a:r>
            <a:r>
              <a:rPr lang="en-US" b="1" dirty="0">
                <a:solidFill>
                  <a:schemeClr val="accent6">
                    <a:lumMod val="75000"/>
                  </a:schemeClr>
                </a:solidFill>
              </a:rPr>
              <a:t>truthful</a:t>
            </a:r>
            <a:r>
              <a:rPr lang="en-US" dirty="0"/>
              <a:t>.</a:t>
            </a:r>
          </a:p>
          <a:p>
            <a:pPr marL="0" indent="0">
              <a:buNone/>
            </a:pPr>
            <a:endParaRPr lang="en-US" dirty="0"/>
          </a:p>
        </p:txBody>
      </p:sp>
    </p:spTree>
    <p:extLst>
      <p:ext uri="{BB962C8B-B14F-4D97-AF65-F5344CB8AC3E}">
        <p14:creationId xmlns:p14="http://schemas.microsoft.com/office/powerpoint/2010/main" val="126719746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5</a:t>
            </a:r>
            <a:r>
              <a:rPr lang="en-US" dirty="0" smtClean="0"/>
              <a:t> </a:t>
            </a:r>
            <a:r>
              <a:rPr lang="en-US" dirty="0"/>
              <a:t>But if our unrighteousness brings out God's righteousness more clearly, what shall we say? That God is unjust in bringing his wrath on us? (I am using a human argument.)</a:t>
            </a:r>
          </a:p>
        </p:txBody>
      </p:sp>
    </p:spTree>
    <p:extLst>
      <p:ext uri="{BB962C8B-B14F-4D97-AF65-F5344CB8AC3E}">
        <p14:creationId xmlns:p14="http://schemas.microsoft.com/office/powerpoint/2010/main" val="230237110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a:t>συνίστημι</a:t>
            </a:r>
            <a:r>
              <a:rPr lang="en-US" dirty="0"/>
              <a:t> </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sunistēmi</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5</a:t>
            </a:r>
            <a:r>
              <a:rPr lang="en-US" dirty="0" smtClean="0"/>
              <a:t> </a:t>
            </a:r>
            <a:r>
              <a:rPr lang="en-US" dirty="0"/>
              <a:t>But if our unrighteousness brings out God's righteousness more clearly, what shall we say? That God is unjust in bringing his wrath on us? (I am using a human argument.)</a:t>
            </a:r>
          </a:p>
        </p:txBody>
      </p:sp>
      <p:sp>
        <p:nvSpPr>
          <p:cNvPr id="4" name="Rounded Rectangle 3"/>
          <p:cNvSpPr/>
          <p:nvPr/>
        </p:nvSpPr>
        <p:spPr>
          <a:xfrm>
            <a:off x="4059252" y="2127903"/>
            <a:ext cx="2110812" cy="1145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53114" y="3734512"/>
            <a:ext cx="1828800"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871387" y="4221622"/>
            <a:ext cx="2144994" cy="4871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016381" y="4187439"/>
            <a:ext cx="162370" cy="76912"/>
          </a:xfrm>
          <a:custGeom>
            <a:avLst/>
            <a:gdLst>
              <a:gd name="connsiteX0" fmla="*/ 0 w 162370"/>
              <a:gd name="connsiteY0" fmla="*/ 76912 h 76912"/>
              <a:gd name="connsiteX1" fmla="*/ 162370 w 162370"/>
              <a:gd name="connsiteY1" fmla="*/ 0 h 76912"/>
              <a:gd name="connsiteX2" fmla="*/ 162370 w 162370"/>
              <a:gd name="connsiteY2" fmla="*/ 0 h 76912"/>
            </a:gdLst>
            <a:ahLst/>
            <a:cxnLst>
              <a:cxn ang="0">
                <a:pos x="connsiteX0" y="connsiteY0"/>
              </a:cxn>
              <a:cxn ang="0">
                <a:pos x="connsiteX1" y="connsiteY1"/>
              </a:cxn>
              <a:cxn ang="0">
                <a:pos x="connsiteX2" y="connsiteY2"/>
              </a:cxn>
            </a:cxnLst>
            <a:rect l="l" t="t" r="r" b="b"/>
            <a:pathLst>
              <a:path w="162370" h="76912">
                <a:moveTo>
                  <a:pt x="0" y="76912"/>
                </a:moveTo>
                <a:lnTo>
                  <a:pt x="162370" y="0"/>
                </a:lnTo>
                <a:lnTo>
                  <a:pt x="16237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4" idx="2"/>
          </p:cNvCxnSpPr>
          <p:nvPr/>
        </p:nvCxnSpPr>
        <p:spPr>
          <a:xfrm flipH="1" flipV="1">
            <a:off x="5114658" y="3273039"/>
            <a:ext cx="952856" cy="461473"/>
          </a:xfrm>
          <a:prstGeom prst="line">
            <a:avLst/>
          </a:prstGeom>
          <a:ln w="3048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292684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συνίστημι</a:t>
            </a:r>
            <a:r>
              <a:rPr lang="en-US" dirty="0"/>
              <a:t> </a:t>
            </a:r>
          </a:p>
          <a:p>
            <a:pPr marL="0" indent="0">
              <a:buNone/>
            </a:pPr>
            <a:r>
              <a:rPr lang="en-US" baseline="30000" dirty="0"/>
              <a:t>		</a:t>
            </a:r>
            <a:r>
              <a:rPr lang="en-US" dirty="0"/>
              <a:t>(</a:t>
            </a:r>
            <a:r>
              <a:rPr lang="en-US" dirty="0" err="1"/>
              <a:t>sunistēmi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But God demonstrates his own love for us in this: While we were still sinners, Christ died for us. </a:t>
            </a:r>
          </a:p>
          <a:p>
            <a:pPr marL="0" indent="0">
              <a:buNone/>
            </a:pPr>
            <a:endParaRPr lang="en-US" dirty="0"/>
          </a:p>
        </p:txBody>
      </p:sp>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939" y="2089642"/>
            <a:ext cx="213360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154621" y="4035972"/>
            <a:ext cx="2375338" cy="4729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3794" idx="2"/>
          </p:cNvCxnSpPr>
          <p:nvPr/>
        </p:nvCxnSpPr>
        <p:spPr>
          <a:xfrm flipH="1" flipV="1">
            <a:off x="3289739" y="3259629"/>
            <a:ext cx="52551" cy="7763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34551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			</a:t>
            </a:r>
            <a:r>
              <a:rPr lang="en-US" baseline="30000" dirty="0"/>
              <a:t>		</a:t>
            </a:r>
            <a:r>
              <a:rPr lang="el-GR" dirty="0"/>
              <a:t>συνίστημι</a:t>
            </a:r>
            <a:r>
              <a:rPr lang="en-US" dirty="0"/>
              <a:t> </a:t>
            </a:r>
          </a:p>
          <a:p>
            <a:pPr marL="0" indent="0">
              <a:buNone/>
            </a:pPr>
            <a:r>
              <a:rPr lang="en-US" baseline="30000" dirty="0" smtClean="0"/>
              <a:t>			</a:t>
            </a:r>
            <a:r>
              <a:rPr lang="en-US" baseline="30000" dirty="0"/>
              <a:t>		</a:t>
            </a:r>
            <a:r>
              <a:rPr lang="en-US" dirty="0"/>
              <a:t>(</a:t>
            </a:r>
            <a:r>
              <a:rPr lang="en-US" dirty="0" err="1"/>
              <a:t>sunistēmi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If I rebuild what I destroyed, I prove that I am a lawbreaker.</a:t>
            </a:r>
          </a:p>
          <a:p>
            <a:pPr marL="0" indent="0">
              <a:buNone/>
            </a:pPr>
            <a:endParaRPr lang="en-US" dirty="0"/>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5117" y="2068623"/>
            <a:ext cx="213360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759669" y="4109545"/>
            <a:ext cx="1061545" cy="4519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4818" idx="2"/>
          </p:cNvCxnSpPr>
          <p:nvPr/>
        </p:nvCxnSpPr>
        <p:spPr>
          <a:xfrm flipH="1" flipV="1">
            <a:off x="6011917" y="3238610"/>
            <a:ext cx="278525" cy="8709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88006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ἐπιφέρω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epipherō</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5</a:t>
            </a:r>
            <a:r>
              <a:rPr lang="en-US" dirty="0" smtClean="0"/>
              <a:t> </a:t>
            </a:r>
            <a:r>
              <a:rPr lang="en-US" dirty="0"/>
              <a:t>But if our unrighteousness brings out God's righteousness more clearly, what shall we say? That God is unjust in bringing his wrath on us? (I am using a human argument.)</a:t>
            </a:r>
          </a:p>
        </p:txBody>
      </p:sp>
      <p:sp>
        <p:nvSpPr>
          <p:cNvPr id="4" name="Rounded Rectangle 3"/>
          <p:cNvSpPr/>
          <p:nvPr/>
        </p:nvSpPr>
        <p:spPr>
          <a:xfrm>
            <a:off x="3153398" y="2144994"/>
            <a:ext cx="1965533" cy="11109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39611" y="4708733"/>
            <a:ext cx="1512606" cy="4785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36165" y="3255947"/>
            <a:ext cx="559749" cy="14527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04233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25:18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ἐπιφέρω</a:t>
            </a:r>
            <a:endParaRPr lang="en-US" dirty="0"/>
          </a:p>
          <a:p>
            <a:pPr marL="0" indent="0">
              <a:buNone/>
            </a:pPr>
            <a:r>
              <a:rPr lang="en-US" baseline="30000" dirty="0"/>
              <a:t>	</a:t>
            </a:r>
            <a:r>
              <a:rPr lang="en-US" dirty="0"/>
              <a:t>(</a:t>
            </a:r>
            <a:r>
              <a:rPr lang="en-US" dirty="0" err="1"/>
              <a:t>epipherō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When his accusers got up to speak, they did not charge him with any of the crimes I had expected.</a:t>
            </a:r>
          </a:p>
          <a:p>
            <a:pPr marL="0" indent="0">
              <a:buNone/>
            </a:pPr>
            <a:endParaRPr lang="en-US" dirty="0"/>
          </a:p>
        </p:txBody>
      </p:sp>
      <p:pic>
        <p:nvPicPr>
          <p:cNvPr id="358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2264" y="2086085"/>
            <a:ext cx="199390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166648" y="4529959"/>
            <a:ext cx="1198180" cy="5044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5842" idx="2"/>
          </p:cNvCxnSpPr>
          <p:nvPr/>
        </p:nvCxnSpPr>
        <p:spPr>
          <a:xfrm flipV="1">
            <a:off x="1765738" y="3219560"/>
            <a:ext cx="483476" cy="13103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62634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Jude 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baseline="30000" dirty="0"/>
              <a:t>	</a:t>
            </a:r>
            <a:r>
              <a:rPr lang="el-GR" dirty="0"/>
              <a:t>ἐπιφέρω</a:t>
            </a:r>
            <a:endParaRPr lang="en-US" dirty="0"/>
          </a:p>
          <a:p>
            <a:pPr marL="0" indent="0">
              <a:buNone/>
            </a:pPr>
            <a:r>
              <a:rPr lang="en-US" baseline="30000" dirty="0"/>
              <a:t>	</a:t>
            </a:r>
            <a:r>
              <a:rPr lang="en-US" dirty="0"/>
              <a:t>(</a:t>
            </a:r>
            <a:r>
              <a:rPr lang="en-US" dirty="0" err="1"/>
              <a:t>epipherō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But even the archangel Michael, when he was disputing with the devil about the body of Moses, did not dare to bring a slanderous accusation against him, but said, “The Lord rebuke you!”</a:t>
            </a:r>
          </a:p>
          <a:p>
            <a:pPr marL="0" indent="0">
              <a:buNone/>
            </a:pPr>
            <a:endParaRPr lang="en-US"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640" y="1980981"/>
            <a:ext cx="200025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2455" y="5139559"/>
            <a:ext cx="1902373" cy="4519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6866" idx="2"/>
          </p:cNvCxnSpPr>
          <p:nvPr/>
        </p:nvCxnSpPr>
        <p:spPr>
          <a:xfrm flipV="1">
            <a:off x="1413642" y="3114456"/>
            <a:ext cx="888123" cy="202510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02757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ὀργή</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orgē</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5</a:t>
            </a:r>
            <a:r>
              <a:rPr lang="en-US" dirty="0" smtClean="0"/>
              <a:t> </a:t>
            </a:r>
            <a:r>
              <a:rPr lang="en-US" dirty="0"/>
              <a:t>But if our unrighteousness brings out God's righteousness more clearly, what shall we say? That God is unjust in bringing his wrath on us? (I am using a human argument.)</a:t>
            </a:r>
          </a:p>
        </p:txBody>
      </p:sp>
      <p:sp>
        <p:nvSpPr>
          <p:cNvPr id="4" name="Oval 3"/>
          <p:cNvSpPr/>
          <p:nvPr/>
        </p:nvSpPr>
        <p:spPr>
          <a:xfrm>
            <a:off x="4854011" y="2008262"/>
            <a:ext cx="1495514" cy="14271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973510" y="4657458"/>
            <a:ext cx="1093862" cy="5896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01768" y="3435409"/>
            <a:ext cx="918673" cy="122204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2371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a:t>
            </a:r>
            <a:r>
              <a:rPr lang="en-US" dirty="0"/>
              <a:t>What advantage, then, is there in being a Jew, or what value is there in circumcision? </a:t>
            </a:r>
            <a:endParaRPr lang="en-US" dirty="0" smtClean="0"/>
          </a:p>
        </p:txBody>
      </p:sp>
    </p:spTree>
    <p:extLst>
      <p:ext uri="{BB962C8B-B14F-4D97-AF65-F5344CB8AC3E}">
        <p14:creationId xmlns:p14="http://schemas.microsoft.com/office/powerpoint/2010/main" val="1379534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ὀργή</a:t>
            </a:r>
            <a:endParaRPr lang="en-US" dirty="0"/>
          </a:p>
          <a:p>
            <a:pPr marL="0" indent="0">
              <a:buNone/>
            </a:pPr>
            <a:r>
              <a:rPr lang="en-US" baseline="30000" dirty="0"/>
              <a:t>					</a:t>
            </a:r>
            <a:r>
              <a:rPr lang="en-US" dirty="0"/>
              <a:t>(</a:t>
            </a:r>
            <a:r>
              <a:rPr lang="en-US" dirty="0" err="1"/>
              <a:t>orgē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11</a:t>
            </a:r>
            <a:r>
              <a:rPr lang="en-US" dirty="0" smtClean="0"/>
              <a:t> So </a:t>
            </a:r>
            <a:r>
              <a:rPr lang="en-US" dirty="0"/>
              <a:t>I declared on oath in my anger, </a:t>
            </a:r>
            <a:r>
              <a:rPr lang="en-US" dirty="0" smtClean="0"/>
              <a:t>‘</a:t>
            </a:r>
            <a:r>
              <a:rPr lang="en-US" dirty="0"/>
              <a:t>They shall never enter my rest.’ ”</a:t>
            </a:r>
          </a:p>
          <a:p>
            <a:pPr marL="0" indent="0">
              <a:buNone/>
            </a:pPr>
            <a:endParaRPr lang="en-US" dirty="0"/>
          </a:p>
        </p:txBody>
      </p:sp>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1034" y="1934670"/>
            <a:ext cx="15240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433848" y="4109545"/>
            <a:ext cx="1072055" cy="4204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7890" idx="2"/>
          </p:cNvCxnSpPr>
          <p:nvPr/>
        </p:nvCxnSpPr>
        <p:spPr>
          <a:xfrm flipH="1" flipV="1">
            <a:off x="5623034" y="3391995"/>
            <a:ext cx="346842" cy="71755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450417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12:19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ὀργή</a:t>
            </a:r>
            <a:endParaRPr lang="en-US" dirty="0"/>
          </a:p>
          <a:p>
            <a:pPr marL="0" indent="0">
              <a:buNone/>
            </a:pPr>
            <a:r>
              <a:rPr lang="en-US" baseline="30000" dirty="0"/>
              <a:t>			</a:t>
            </a:r>
            <a:r>
              <a:rPr lang="en-US" dirty="0"/>
              <a:t>(</a:t>
            </a:r>
            <a:r>
              <a:rPr lang="en-US" dirty="0" err="1"/>
              <a:t>orgē</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19 </a:t>
            </a:r>
            <a:r>
              <a:rPr lang="en-US" dirty="0"/>
              <a:t>Do not take revenge, my friends, but leave room for God’s wrath, for it is written: “It is mine to avenge; I will repay,” says the Lord.</a:t>
            </a:r>
          </a:p>
          <a:p>
            <a:pPr marL="0" indent="0">
              <a:buNone/>
            </a:pPr>
            <a:endParaRPr lang="en-US"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9172" y="1913650"/>
            <a:ext cx="152400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738" y="4467937"/>
            <a:ext cx="1116013"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8915" idx="0"/>
            <a:endCxn id="38914" idx="2"/>
          </p:cNvCxnSpPr>
          <p:nvPr/>
        </p:nvCxnSpPr>
        <p:spPr>
          <a:xfrm flipV="1">
            <a:off x="3593745" y="3370975"/>
            <a:ext cx="137427" cy="10969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719286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a:t>
            </a:r>
            <a:r>
              <a:rPr lang="en-US" dirty="0" smtClean="0"/>
              <a:t> What </a:t>
            </a:r>
            <a:r>
              <a:rPr lang="en-US" dirty="0"/>
              <a:t>shall we say, then? </a:t>
            </a:r>
            <a:r>
              <a:rPr lang="en-US" b="1" dirty="0">
                <a:solidFill>
                  <a:schemeClr val="accent6">
                    <a:lumMod val="75000"/>
                  </a:schemeClr>
                </a:solidFill>
              </a:rPr>
              <a:t>Shall we go on sinning</a:t>
            </a:r>
            <a:r>
              <a:rPr lang="en-US" dirty="0"/>
              <a:t> so that grace may increase?</a:t>
            </a:r>
          </a:p>
          <a:p>
            <a:pPr marL="0" indent="0">
              <a:buNone/>
            </a:pPr>
            <a:endParaRPr lang="en-US" dirty="0"/>
          </a:p>
        </p:txBody>
      </p:sp>
    </p:spTree>
    <p:extLst>
      <p:ext uri="{BB962C8B-B14F-4D97-AF65-F5344CB8AC3E}">
        <p14:creationId xmlns:p14="http://schemas.microsoft.com/office/powerpoint/2010/main" val="280182577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9:14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t>What then shall we say? </a:t>
            </a:r>
            <a:r>
              <a:rPr lang="en-US" b="1" dirty="0">
                <a:solidFill>
                  <a:schemeClr val="accent6">
                    <a:lumMod val="75000"/>
                  </a:schemeClr>
                </a:solidFill>
              </a:rPr>
              <a:t>Is God unjust?</a:t>
            </a:r>
            <a:r>
              <a:rPr lang="en-US" dirty="0"/>
              <a:t> </a:t>
            </a:r>
            <a:endParaRPr lang="en-US" dirty="0" smtClean="0"/>
          </a:p>
          <a:p>
            <a:pPr marL="0" indent="0">
              <a:buNone/>
            </a:pPr>
            <a:r>
              <a:rPr lang="en-US" b="1" dirty="0" smtClean="0">
                <a:solidFill>
                  <a:srgbClr val="C00000"/>
                </a:solidFill>
              </a:rPr>
              <a:t>Not </a:t>
            </a:r>
            <a:r>
              <a:rPr lang="en-US" b="1" dirty="0">
                <a:solidFill>
                  <a:srgbClr val="C00000"/>
                </a:solidFill>
              </a:rPr>
              <a:t>at all!</a:t>
            </a:r>
          </a:p>
          <a:p>
            <a:pPr marL="0" indent="0">
              <a:buNone/>
            </a:pPr>
            <a:endParaRPr lang="en-US" dirty="0"/>
          </a:p>
        </p:txBody>
      </p:sp>
    </p:spTree>
    <p:extLst>
      <p:ext uri="{BB962C8B-B14F-4D97-AF65-F5344CB8AC3E}">
        <p14:creationId xmlns:p14="http://schemas.microsoft.com/office/powerpoint/2010/main" val="110957796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6</a:t>
            </a:r>
            <a:r>
              <a:rPr lang="en-US" dirty="0" smtClean="0"/>
              <a:t> </a:t>
            </a:r>
            <a:r>
              <a:rPr lang="en-US" dirty="0"/>
              <a:t>Certainly not! If that were so, how could God judge the world? </a:t>
            </a:r>
            <a:endParaRPr lang="en-US" dirty="0" smtClean="0"/>
          </a:p>
        </p:txBody>
      </p:sp>
    </p:spTree>
    <p:extLst>
      <p:ext uri="{BB962C8B-B14F-4D97-AF65-F5344CB8AC3E}">
        <p14:creationId xmlns:p14="http://schemas.microsoft.com/office/powerpoint/2010/main" val="237289788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sz="4800" baseline="30000" dirty="0" smtClean="0"/>
              <a:t>μὴ γένοιτο</a:t>
            </a:r>
            <a:endParaRPr lang="en-US" sz="4800" baseline="30000" dirty="0" smtClean="0"/>
          </a:p>
          <a:p>
            <a:pPr marL="0" indent="0">
              <a:buNone/>
            </a:pPr>
            <a:r>
              <a:rPr lang="en-US" sz="4800" baseline="30000" dirty="0"/>
              <a:t>	</a:t>
            </a:r>
            <a:r>
              <a:rPr lang="en-US" sz="4800" baseline="30000" dirty="0" smtClean="0"/>
              <a:t>	</a:t>
            </a:r>
            <a:r>
              <a:rPr lang="en-US" sz="4800" baseline="30000" dirty="0"/>
              <a:t>(</a:t>
            </a:r>
            <a:r>
              <a:rPr lang="en-US" sz="4800" baseline="30000" dirty="0" err="1"/>
              <a:t>mē</a:t>
            </a:r>
            <a:r>
              <a:rPr lang="en-US" sz="4800" baseline="30000" dirty="0"/>
              <a:t> </a:t>
            </a:r>
            <a:r>
              <a:rPr lang="en-US" sz="4800" baseline="30000" dirty="0" err="1" smtClean="0"/>
              <a:t>genoito</a:t>
            </a:r>
            <a:r>
              <a:rPr lang="en-US" sz="4800" baseline="30000" dirty="0" smtClean="0"/>
              <a:t>)</a:t>
            </a:r>
            <a:endParaRPr lang="el-GR" sz="4800" baseline="30000" dirty="0" smtClean="0"/>
          </a:p>
          <a:p>
            <a:pPr marL="0" indent="0">
              <a:buNone/>
            </a:pPr>
            <a:r>
              <a:rPr lang="el-GR" sz="4800" baseline="30000" dirty="0"/>
              <a:t>	</a:t>
            </a:r>
            <a:r>
              <a:rPr lang="el-GR" sz="4800" baseline="30000" dirty="0" smtClean="0"/>
              <a:t>	</a:t>
            </a:r>
            <a:endParaRPr lang="en-US" baseline="30000" dirty="0"/>
          </a:p>
          <a:p>
            <a:pPr marL="0" indent="0">
              <a:buNone/>
            </a:pPr>
            <a:endParaRPr lang="en-US" baseline="30000" dirty="0" smtClean="0"/>
          </a:p>
          <a:p>
            <a:pPr marL="0" indent="0">
              <a:buNone/>
            </a:pPr>
            <a:r>
              <a:rPr lang="en-US" baseline="30000" dirty="0" smtClean="0"/>
              <a:t>6</a:t>
            </a:r>
            <a:r>
              <a:rPr lang="en-US" dirty="0" smtClean="0"/>
              <a:t> </a:t>
            </a:r>
            <a:r>
              <a:rPr lang="en-US" dirty="0"/>
              <a:t>Certainly not! If that were so, how could God judge the world? </a:t>
            </a:r>
            <a:endParaRPr lang="en-US" dirty="0" smtClean="0"/>
          </a:p>
        </p:txBody>
      </p:sp>
      <p:sp>
        <p:nvSpPr>
          <p:cNvPr id="6" name="Rounded Rectangle 5"/>
          <p:cNvSpPr/>
          <p:nvPr/>
        </p:nvSpPr>
        <p:spPr>
          <a:xfrm>
            <a:off x="2247544" y="1880076"/>
            <a:ext cx="2398028" cy="11994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749378" y="4263959"/>
            <a:ext cx="2375731"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6" idx="2"/>
          </p:cNvCxnSpPr>
          <p:nvPr/>
        </p:nvCxnSpPr>
        <p:spPr>
          <a:xfrm flipV="1">
            <a:off x="1937244" y="3079532"/>
            <a:ext cx="1509314" cy="11844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792743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Genesis 18:25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 </a:t>
            </a:r>
            <a:r>
              <a:rPr lang="en-US" b="1" dirty="0">
                <a:solidFill>
                  <a:schemeClr val="accent6">
                    <a:lumMod val="75000"/>
                  </a:schemeClr>
                </a:solidFill>
              </a:rPr>
              <a:t>Far be it from you to do such a thing</a:t>
            </a:r>
            <a:r>
              <a:rPr lang="en-US" dirty="0"/>
              <a:t>—to kill the righteous with the wicked, treating the righteous and the wicked alike. Far be it from you! </a:t>
            </a:r>
            <a:r>
              <a:rPr lang="en-US" b="1" dirty="0">
                <a:solidFill>
                  <a:schemeClr val="accent6">
                    <a:lumMod val="75000"/>
                  </a:schemeClr>
                </a:solidFill>
              </a:rPr>
              <a:t>Will not the Judge of all the earth do right?” </a:t>
            </a:r>
          </a:p>
          <a:p>
            <a:pPr marL="0" indent="0">
              <a:buNone/>
            </a:pPr>
            <a:endParaRPr lang="en-US" dirty="0"/>
          </a:p>
        </p:txBody>
      </p:sp>
    </p:spTree>
    <p:extLst>
      <p:ext uri="{BB962C8B-B14F-4D97-AF65-F5344CB8AC3E}">
        <p14:creationId xmlns:p14="http://schemas.microsoft.com/office/powerpoint/2010/main" val="19863834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Psalms 50:6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a:t>
            </a:r>
            <a:r>
              <a:rPr lang="en-US" dirty="0" smtClean="0"/>
              <a:t> And </a:t>
            </a:r>
            <a:r>
              <a:rPr lang="en-US" dirty="0"/>
              <a:t>the heavens proclaim his </a:t>
            </a:r>
            <a:r>
              <a:rPr lang="en-US" b="1" dirty="0">
                <a:solidFill>
                  <a:schemeClr val="accent6">
                    <a:lumMod val="75000"/>
                  </a:schemeClr>
                </a:solidFill>
              </a:rPr>
              <a:t>righteousness</a:t>
            </a:r>
            <a:r>
              <a:rPr lang="en-US" dirty="0"/>
              <a:t>, </a:t>
            </a:r>
            <a:r>
              <a:rPr lang="en-US" dirty="0" smtClean="0"/>
              <a:t>for </a:t>
            </a:r>
            <a:r>
              <a:rPr lang="en-US" dirty="0"/>
              <a:t>God himself is </a:t>
            </a:r>
            <a:r>
              <a:rPr lang="en-US" b="1" dirty="0" smtClean="0">
                <a:solidFill>
                  <a:schemeClr val="accent6">
                    <a:lumMod val="75000"/>
                  </a:schemeClr>
                </a:solidFill>
              </a:rPr>
              <a:t>judge</a:t>
            </a:r>
            <a:r>
              <a:rPr lang="en-US" dirty="0" smtClean="0"/>
              <a:t>. </a:t>
            </a:r>
            <a:r>
              <a:rPr lang="en-US" i="1" dirty="0" smtClean="0"/>
              <a:t>Selah </a:t>
            </a:r>
            <a:endParaRPr lang="en-US" i="1" dirty="0"/>
          </a:p>
          <a:p>
            <a:pPr marL="0" indent="0">
              <a:buNone/>
            </a:pPr>
            <a:endParaRPr lang="en-US" dirty="0"/>
          </a:p>
        </p:txBody>
      </p:sp>
    </p:spTree>
    <p:extLst>
      <p:ext uri="{BB962C8B-B14F-4D97-AF65-F5344CB8AC3E}">
        <p14:creationId xmlns:p14="http://schemas.microsoft.com/office/powerpoint/2010/main" val="179598105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7</a:t>
            </a:r>
            <a:r>
              <a:rPr lang="en-US" dirty="0" smtClean="0"/>
              <a:t> </a:t>
            </a:r>
            <a:r>
              <a:rPr lang="en-US" dirty="0"/>
              <a:t>Someone might argue, "If my falsehood enhances God's truthfulness and so increases his glory, why am I still condemned as a sinner</a:t>
            </a:r>
            <a:r>
              <a:rPr lang="en-US" dirty="0" smtClean="0"/>
              <a:t>?"</a:t>
            </a:r>
            <a:endParaRPr lang="en-US" dirty="0"/>
          </a:p>
        </p:txBody>
      </p:sp>
    </p:spTree>
    <p:extLst>
      <p:ext uri="{BB962C8B-B14F-4D97-AF65-F5344CB8AC3E}">
        <p14:creationId xmlns:p14="http://schemas.microsoft.com/office/powerpoint/2010/main" val="6727292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περισσεύω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perisseuō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7</a:t>
            </a:r>
            <a:r>
              <a:rPr lang="en-US" dirty="0" smtClean="0"/>
              <a:t> </a:t>
            </a:r>
            <a:r>
              <a:rPr lang="en-US" dirty="0"/>
              <a:t>Someone might argue, "If my falsehood enhances God's truthfulness and so increases his glory, why am I still condemned as a sinner</a:t>
            </a:r>
            <a:r>
              <a:rPr lang="en-US" dirty="0" smtClean="0"/>
              <a:t>?"</a:t>
            </a:r>
            <a:endParaRPr lang="en-US" dirty="0"/>
          </a:p>
        </p:txBody>
      </p:sp>
      <p:sp>
        <p:nvSpPr>
          <p:cNvPr id="4" name="Rounded Rectangle 3"/>
          <p:cNvSpPr/>
          <p:nvPr/>
        </p:nvSpPr>
        <p:spPr>
          <a:xfrm>
            <a:off x="5905144" y="2170632"/>
            <a:ext cx="2204815" cy="10425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52075" y="4614729"/>
            <a:ext cx="1709159"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007552" y="3213219"/>
            <a:ext cx="299103" cy="140151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7927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περισσός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perissos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a:t>
            </a:r>
            <a:r>
              <a:rPr lang="en-US" dirty="0" smtClean="0"/>
              <a:t> </a:t>
            </a:r>
            <a:r>
              <a:rPr lang="en-US" dirty="0"/>
              <a:t>What advantage, then, is there in being a Jew, or what value is there in circumcision? </a:t>
            </a:r>
            <a:endParaRPr lang="en-US" dirty="0" smtClean="0"/>
          </a:p>
        </p:txBody>
      </p:sp>
      <p:sp>
        <p:nvSpPr>
          <p:cNvPr id="4" name="Oval 3"/>
          <p:cNvSpPr/>
          <p:nvPr/>
        </p:nvSpPr>
        <p:spPr>
          <a:xfrm>
            <a:off x="2854295" y="2025353"/>
            <a:ext cx="2444098" cy="1410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751888" y="4486542"/>
            <a:ext cx="1777525" cy="512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640651" y="3435409"/>
            <a:ext cx="1435693" cy="105113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11388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8:2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n-US" baseline="30000" dirty="0"/>
              <a:t>	</a:t>
            </a:r>
            <a:r>
              <a:rPr lang="el-GR" dirty="0"/>
              <a:t>περισσεύω</a:t>
            </a:r>
            <a:endParaRPr lang="en-US" dirty="0"/>
          </a:p>
          <a:p>
            <a:pPr marL="0" indent="0">
              <a:buNone/>
            </a:pPr>
            <a:r>
              <a:rPr lang="en-US" baseline="30000" dirty="0" smtClean="0"/>
              <a:t>					</a:t>
            </a:r>
            <a:r>
              <a:rPr lang="en-US" baseline="30000" dirty="0"/>
              <a:t>	</a:t>
            </a:r>
            <a:r>
              <a:rPr lang="en-US" dirty="0"/>
              <a:t>(</a:t>
            </a:r>
            <a:r>
              <a:rPr lang="en-US" dirty="0" err="1"/>
              <a:t>perisseuō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 </a:t>
            </a:r>
            <a:r>
              <a:rPr lang="en-US" dirty="0"/>
              <a:t>Out of the most severe trial, their overflowing joy and their extreme poverty welled up in rich generosity.</a:t>
            </a:r>
          </a:p>
          <a:p>
            <a:pPr marL="0" indent="0">
              <a:buNone/>
            </a:pPr>
            <a:endParaRPr lang="en-US"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5521" y="2092434"/>
            <a:ext cx="2225675" cy="112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415" y="4056884"/>
            <a:ext cx="2097087"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63" idx="0"/>
            <a:endCxn id="40962" idx="2"/>
          </p:cNvCxnSpPr>
          <p:nvPr/>
        </p:nvCxnSpPr>
        <p:spPr>
          <a:xfrm flipH="1" flipV="1">
            <a:off x="6968359" y="3214797"/>
            <a:ext cx="398600" cy="8420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754643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9:12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περισσεύω</a:t>
            </a:r>
            <a:endParaRPr lang="en-US" dirty="0"/>
          </a:p>
          <a:p>
            <a:pPr marL="0" indent="0">
              <a:buNone/>
            </a:pPr>
            <a:r>
              <a:rPr lang="en-US" baseline="30000" dirty="0"/>
              <a:t>	</a:t>
            </a:r>
            <a:r>
              <a:rPr lang="en-US" dirty="0"/>
              <a:t>(</a:t>
            </a:r>
            <a:r>
              <a:rPr lang="en-US" dirty="0" err="1"/>
              <a:t>perisseuō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12 </a:t>
            </a:r>
            <a:r>
              <a:rPr lang="en-US" dirty="0"/>
              <a:t>This service that you perform is not only supplying the needs of God’s people but is also overflowing in many expressions of thanks to God.</a:t>
            </a:r>
          </a:p>
          <a:p>
            <a:pPr marL="0" indent="0">
              <a:buNone/>
            </a:pPr>
            <a:endParaRPr lang="en-US"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501" y="2098401"/>
            <a:ext cx="2225675" cy="11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5518" y="5044966"/>
            <a:ext cx="2070537"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9938" idx="2"/>
          </p:cNvCxnSpPr>
          <p:nvPr/>
        </p:nvCxnSpPr>
        <p:spPr>
          <a:xfrm flipV="1">
            <a:off x="1560787" y="3216166"/>
            <a:ext cx="814552" cy="18288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195777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ἁμαρτωλός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hamartōlos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7</a:t>
            </a:r>
            <a:r>
              <a:rPr lang="en-US" dirty="0" smtClean="0"/>
              <a:t> </a:t>
            </a:r>
            <a:r>
              <a:rPr lang="en-US" dirty="0"/>
              <a:t>Someone might argue, "If my falsehood enhances God's truthfulness and so increases his glory, why am I still condemned as a sinner</a:t>
            </a:r>
            <a:r>
              <a:rPr lang="en-US" dirty="0" smtClean="0"/>
              <a:t>?"</a:t>
            </a:r>
            <a:endParaRPr lang="en-US" dirty="0"/>
          </a:p>
        </p:txBody>
      </p:sp>
      <p:sp>
        <p:nvSpPr>
          <p:cNvPr id="4" name="Rounded Rectangle 3"/>
          <p:cNvSpPr/>
          <p:nvPr/>
        </p:nvSpPr>
        <p:spPr>
          <a:xfrm>
            <a:off x="5913690" y="2110811"/>
            <a:ext cx="2384276" cy="12391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75918" y="5110385"/>
            <a:ext cx="1136590"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105828" y="3349951"/>
            <a:ext cx="538385" cy="176043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729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5:32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l-GR" dirty="0" smtClean="0"/>
              <a:t>ἁμαρτωλός</a:t>
            </a:r>
            <a:endParaRPr lang="en-US" dirty="0"/>
          </a:p>
          <a:p>
            <a:pPr marL="0" indent="0">
              <a:buNone/>
            </a:pPr>
            <a:r>
              <a:rPr lang="en-US" dirty="0" smtClean="0"/>
              <a:t>(</a:t>
            </a:r>
            <a:r>
              <a:rPr lang="en-US" dirty="0" err="1"/>
              <a:t>hamartōlos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32 </a:t>
            </a:r>
            <a:r>
              <a:rPr lang="en-US" dirty="0">
                <a:solidFill>
                  <a:srgbClr val="FF0000"/>
                </a:solidFill>
              </a:rPr>
              <a:t>I have not come to call the righteous, but sinners to repentance.</a:t>
            </a:r>
            <a:r>
              <a:rPr lang="en-US" dirty="0"/>
              <a:t>” </a:t>
            </a:r>
          </a:p>
          <a:p>
            <a:pPr marL="0" indent="0">
              <a:buNone/>
            </a:pPr>
            <a:endParaRPr lang="en-US" dirty="0"/>
          </a:p>
        </p:txBody>
      </p:sp>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81" y="2029920"/>
            <a:ext cx="2408237"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0924" y="4561490"/>
            <a:ext cx="1345324" cy="4414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1986" idx="2"/>
          </p:cNvCxnSpPr>
          <p:nvPr/>
        </p:nvCxnSpPr>
        <p:spPr>
          <a:xfrm flipV="1">
            <a:off x="1103586" y="3298333"/>
            <a:ext cx="514214" cy="126315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48182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ἁμαρτωλός</a:t>
            </a:r>
            <a:endParaRPr lang="en-US" dirty="0"/>
          </a:p>
          <a:p>
            <a:pPr marL="0" indent="0">
              <a:buNone/>
            </a:pPr>
            <a:r>
              <a:rPr lang="en-US" dirty="0" smtClean="0"/>
              <a:t>				(</a:t>
            </a:r>
            <a:r>
              <a:rPr lang="en-US" dirty="0" err="1"/>
              <a:t>hamartōlos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Come near to God and he will come near to you. Wash your hands, you sinners, and purify your hearts, you double-minded.</a:t>
            </a:r>
          </a:p>
          <a:p>
            <a:pPr marL="0" indent="0">
              <a:buNone/>
            </a:pPr>
            <a:endParaRPr lang="en-US" dirty="0"/>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1792" y="2040430"/>
            <a:ext cx="2408237"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4492" y="4551472"/>
            <a:ext cx="1365250" cy="46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3011" idx="0"/>
            <a:endCxn id="43010" idx="2"/>
          </p:cNvCxnSpPr>
          <p:nvPr/>
        </p:nvCxnSpPr>
        <p:spPr>
          <a:xfrm flipH="1" flipV="1">
            <a:off x="5285911" y="3308843"/>
            <a:ext cx="421206" cy="12426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965763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9:19-20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19 </a:t>
            </a:r>
            <a:r>
              <a:rPr lang="en-US" dirty="0"/>
              <a:t>One of you will say to me: “</a:t>
            </a:r>
            <a:r>
              <a:rPr lang="en-US" b="1" dirty="0">
                <a:solidFill>
                  <a:schemeClr val="accent6">
                    <a:lumMod val="75000"/>
                  </a:schemeClr>
                </a:solidFill>
              </a:rPr>
              <a:t>Then why does God still blame us? For who resists his will?</a:t>
            </a:r>
            <a:r>
              <a:rPr lang="en-US" dirty="0"/>
              <a:t>” </a:t>
            </a:r>
            <a:r>
              <a:rPr lang="en-US" baseline="30000" dirty="0"/>
              <a:t>20</a:t>
            </a:r>
            <a:r>
              <a:rPr lang="en-US" dirty="0"/>
              <a:t> But who are you, O man, to talk back to God? “Shall what is formed say to him who formed it, ‘Why did you make me like this?’ ”</a:t>
            </a:r>
          </a:p>
          <a:p>
            <a:pPr marL="0" indent="0">
              <a:buNone/>
            </a:pPr>
            <a:endParaRPr lang="en-US" dirty="0"/>
          </a:p>
        </p:txBody>
      </p:sp>
    </p:spTree>
    <p:extLst>
      <p:ext uri="{BB962C8B-B14F-4D97-AF65-F5344CB8AC3E}">
        <p14:creationId xmlns:p14="http://schemas.microsoft.com/office/powerpoint/2010/main" val="37911743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 1 Corinthians 11:32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32 </a:t>
            </a:r>
            <a:r>
              <a:rPr lang="en-US" dirty="0"/>
              <a:t>When we are judged by the Lord, we are being disciplined so that we will not be </a:t>
            </a:r>
            <a:r>
              <a:rPr lang="en-US" b="1" dirty="0">
                <a:solidFill>
                  <a:schemeClr val="accent6">
                    <a:lumMod val="75000"/>
                  </a:schemeClr>
                </a:solidFill>
              </a:rPr>
              <a:t>condemned</a:t>
            </a:r>
            <a:r>
              <a:rPr lang="en-US" dirty="0"/>
              <a:t> with the world.</a:t>
            </a:r>
          </a:p>
          <a:p>
            <a:pPr marL="0" indent="0">
              <a:buNone/>
            </a:pPr>
            <a:endParaRPr lang="en-US" dirty="0"/>
          </a:p>
        </p:txBody>
      </p:sp>
    </p:spTree>
    <p:extLst>
      <p:ext uri="{BB962C8B-B14F-4D97-AF65-F5344CB8AC3E}">
        <p14:creationId xmlns:p14="http://schemas.microsoft.com/office/powerpoint/2010/main" val="190289785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8</a:t>
            </a:r>
            <a:r>
              <a:rPr lang="en-US" dirty="0" smtClean="0"/>
              <a:t> </a:t>
            </a:r>
            <a:r>
              <a:rPr lang="en-US" dirty="0"/>
              <a:t>Why not say--as we are being slanderously reported as saying and as some claim that we say--"Let us do evil that good may result"? Their condemnation is deserved. </a:t>
            </a:r>
          </a:p>
        </p:txBody>
      </p:sp>
    </p:spTree>
    <p:extLst>
      <p:ext uri="{BB962C8B-B14F-4D97-AF65-F5344CB8AC3E}">
        <p14:creationId xmlns:p14="http://schemas.microsoft.com/office/powerpoint/2010/main" val="173518674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βλασφημέω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blasphēmeō</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8</a:t>
            </a:r>
            <a:r>
              <a:rPr lang="en-US" dirty="0" smtClean="0"/>
              <a:t> </a:t>
            </a:r>
            <a:r>
              <a:rPr lang="en-US" dirty="0"/>
              <a:t>Why not say--as we are being slanderously reported as saying and as some claim that we say--"Let us do evil that good may result"? Their condemnation is deserved. </a:t>
            </a:r>
          </a:p>
        </p:txBody>
      </p:sp>
      <p:sp>
        <p:nvSpPr>
          <p:cNvPr id="4" name="Rounded Rectangle 3"/>
          <p:cNvSpPr/>
          <p:nvPr/>
        </p:nvSpPr>
        <p:spPr>
          <a:xfrm>
            <a:off x="5016381" y="2127903"/>
            <a:ext cx="2478281" cy="11536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65862" y="3751604"/>
            <a:ext cx="2187723"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21293" y="4221622"/>
            <a:ext cx="1546789" cy="4785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068082" y="4230168"/>
            <a:ext cx="4691641" cy="1870732"/>
          </a:xfrm>
          <a:custGeom>
            <a:avLst/>
            <a:gdLst>
              <a:gd name="connsiteX0" fmla="*/ 0 w 4691641"/>
              <a:gd name="connsiteY0" fmla="*/ 333286 h 1870732"/>
              <a:gd name="connsiteX1" fmla="*/ 1794617 w 4691641"/>
              <a:gd name="connsiteY1" fmla="*/ 1777525 h 1870732"/>
              <a:gd name="connsiteX2" fmla="*/ 3708875 w 4691641"/>
              <a:gd name="connsiteY2" fmla="*/ 1538243 h 1870732"/>
              <a:gd name="connsiteX3" fmla="*/ 4691641 w 4691641"/>
              <a:gd name="connsiteY3" fmla="*/ 0 h 1870732"/>
            </a:gdLst>
            <a:ahLst/>
            <a:cxnLst>
              <a:cxn ang="0">
                <a:pos x="connsiteX0" y="connsiteY0"/>
              </a:cxn>
              <a:cxn ang="0">
                <a:pos x="connsiteX1" y="connsiteY1"/>
              </a:cxn>
              <a:cxn ang="0">
                <a:pos x="connsiteX2" y="connsiteY2"/>
              </a:cxn>
              <a:cxn ang="0">
                <a:pos x="connsiteX3" y="connsiteY3"/>
              </a:cxn>
            </a:cxnLst>
            <a:rect l="l" t="t" r="r" b="b"/>
            <a:pathLst>
              <a:path w="4691641" h="1870732">
                <a:moveTo>
                  <a:pt x="0" y="333286"/>
                </a:moveTo>
                <a:cubicBezTo>
                  <a:pt x="588235" y="954992"/>
                  <a:pt x="1176471" y="1576699"/>
                  <a:pt x="1794617" y="1777525"/>
                </a:cubicBezTo>
                <a:cubicBezTo>
                  <a:pt x="2412763" y="1978351"/>
                  <a:pt x="3226038" y="1834497"/>
                  <a:pt x="3708875" y="1538243"/>
                </a:cubicBezTo>
                <a:cubicBezTo>
                  <a:pt x="4191712" y="1241989"/>
                  <a:pt x="4441676" y="620994"/>
                  <a:pt x="469164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H="1" flipV="1">
            <a:off x="6255522" y="3281585"/>
            <a:ext cx="504202" cy="47001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901026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2:6-7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βλασφημέω</a:t>
            </a:r>
            <a:endParaRPr lang="en-US" dirty="0"/>
          </a:p>
          <a:p>
            <a:pPr marL="0" indent="0">
              <a:lnSpc>
                <a:spcPct val="110000"/>
              </a:lnSpc>
              <a:buNone/>
            </a:pPr>
            <a:r>
              <a:rPr lang="en-US" baseline="30000" dirty="0"/>
              <a:t>				</a:t>
            </a:r>
            <a:r>
              <a:rPr lang="en-US" dirty="0"/>
              <a:t>(</a:t>
            </a:r>
            <a:r>
              <a:rPr lang="en-US" dirty="0" err="1"/>
              <a:t>blasphēmeō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6 </a:t>
            </a:r>
            <a:r>
              <a:rPr lang="en-US" dirty="0"/>
              <a:t>Now some teachers of the law were sitting there, thinking to themselves, </a:t>
            </a:r>
            <a:r>
              <a:rPr lang="en-US" baseline="30000" dirty="0"/>
              <a:t>7</a:t>
            </a:r>
            <a:r>
              <a:rPr lang="en-US" dirty="0"/>
              <a:t> “Why does this fellow talk like that? He’s blaspheming! Who can forgive sins but God alone?” </a:t>
            </a:r>
          </a:p>
          <a:p>
            <a:pPr marL="0" indent="0">
              <a:buNone/>
            </a:pPr>
            <a:endParaRPr lang="en-US" dirty="0"/>
          </a:p>
        </p:txBody>
      </p:sp>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7795" y="2096978"/>
            <a:ext cx="2500313"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66593" y="5118538"/>
            <a:ext cx="2280745" cy="472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4034" idx="2"/>
          </p:cNvCxnSpPr>
          <p:nvPr/>
        </p:nvCxnSpPr>
        <p:spPr>
          <a:xfrm flipH="1" flipV="1">
            <a:off x="5327952" y="3273315"/>
            <a:ext cx="479014" cy="184522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5331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5:47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περισσός</a:t>
            </a:r>
            <a:endParaRPr lang="en-US" dirty="0"/>
          </a:p>
          <a:p>
            <a:pPr marL="0" indent="0">
              <a:lnSpc>
                <a:spcPct val="110000"/>
              </a:lnSpc>
              <a:buNone/>
            </a:pPr>
            <a:r>
              <a:rPr lang="en-US" baseline="30000" dirty="0"/>
              <a:t>			</a:t>
            </a:r>
            <a:r>
              <a:rPr lang="en-US" dirty="0"/>
              <a:t>(</a:t>
            </a:r>
            <a:r>
              <a:rPr lang="en-US" dirty="0" err="1"/>
              <a:t>perissos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47 </a:t>
            </a:r>
            <a:r>
              <a:rPr lang="en-US" dirty="0">
                <a:solidFill>
                  <a:srgbClr val="FF0000"/>
                </a:solidFill>
              </a:rPr>
              <a:t>And if you greet only your brothers, what are you doing more than others? Do not even pagans do that?</a:t>
            </a:r>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4470" y="1986236"/>
            <a:ext cx="2468563"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28193" y="4687613"/>
            <a:ext cx="1008994" cy="3888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V="1">
            <a:off x="2732690" y="3424511"/>
            <a:ext cx="1376062" cy="126310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985176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1:20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βλασφημέω</a:t>
            </a:r>
            <a:endParaRPr lang="en-US" dirty="0"/>
          </a:p>
          <a:p>
            <a:pPr marL="0" indent="0">
              <a:lnSpc>
                <a:spcPct val="110000"/>
              </a:lnSpc>
              <a:buNone/>
            </a:pPr>
            <a:r>
              <a:rPr lang="en-US" baseline="30000" dirty="0"/>
              <a:t>	</a:t>
            </a:r>
            <a:r>
              <a:rPr lang="en-US" dirty="0"/>
              <a:t>(</a:t>
            </a:r>
            <a:r>
              <a:rPr lang="en-US" dirty="0" err="1"/>
              <a:t>blasphēmeō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20 </a:t>
            </a:r>
            <a:r>
              <a:rPr lang="en-US" dirty="0"/>
              <a:t>Among them are </a:t>
            </a:r>
            <a:r>
              <a:rPr lang="en-US" dirty="0" err="1"/>
              <a:t>Hymenaeus</a:t>
            </a:r>
            <a:r>
              <a:rPr lang="en-US" dirty="0"/>
              <a:t> and Alexander, whom I have handed over to Satan to be taught not to blaspheme. </a:t>
            </a:r>
          </a:p>
          <a:p>
            <a:pPr marL="0" indent="0">
              <a:buNone/>
            </a:pPr>
            <a:endParaRPr lang="en-US" dirty="0"/>
          </a:p>
        </p:txBody>
      </p:sp>
      <p:pic>
        <p:nvPicPr>
          <p:cNvPr id="450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574" y="2107489"/>
            <a:ext cx="2500313" cy="117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587062" y="5118538"/>
            <a:ext cx="1944414" cy="4939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5058" idx="2"/>
          </p:cNvCxnSpPr>
          <p:nvPr/>
        </p:nvCxnSpPr>
        <p:spPr>
          <a:xfrm flipV="1">
            <a:off x="2559269" y="3283826"/>
            <a:ext cx="4462" cy="183471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751661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κρίμα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krima</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8</a:t>
            </a:r>
            <a:r>
              <a:rPr lang="en-US" dirty="0" smtClean="0"/>
              <a:t> </a:t>
            </a:r>
            <a:r>
              <a:rPr lang="en-US" dirty="0"/>
              <a:t>Why not say--as we are being slanderously reported as saying and as some claim that we say--"Let us do evil that good may result"? Their condemnation is deserved. </a:t>
            </a:r>
          </a:p>
        </p:txBody>
      </p:sp>
      <p:sp>
        <p:nvSpPr>
          <p:cNvPr id="4" name="Oval 3"/>
          <p:cNvSpPr/>
          <p:nvPr/>
        </p:nvSpPr>
        <p:spPr>
          <a:xfrm>
            <a:off x="2050991" y="2050991"/>
            <a:ext cx="1803162" cy="13160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 y="5178751"/>
            <a:ext cx="2503918" cy="4871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747615" y="3367043"/>
            <a:ext cx="1204957" cy="181170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518674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2:3</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lnSpc>
                <a:spcPct val="120000"/>
              </a:lnSpc>
              <a:buNone/>
            </a:pPr>
            <a:r>
              <a:rPr lang="en-US" sz="3500" baseline="30000" dirty="0"/>
              <a:t>		</a:t>
            </a:r>
            <a:r>
              <a:rPr lang="el-GR" sz="3500" dirty="0"/>
              <a:t>κρίμα</a:t>
            </a:r>
            <a:endParaRPr lang="en-US" sz="3500" dirty="0"/>
          </a:p>
          <a:p>
            <a:pPr marL="0" indent="0">
              <a:lnSpc>
                <a:spcPct val="120000"/>
              </a:lnSpc>
              <a:buNone/>
            </a:pPr>
            <a:r>
              <a:rPr lang="en-US" sz="3500" baseline="30000" dirty="0"/>
              <a:t>		</a:t>
            </a:r>
            <a:r>
              <a:rPr lang="en-US" sz="3500" dirty="0"/>
              <a:t>(</a:t>
            </a:r>
            <a:r>
              <a:rPr lang="en-US" sz="3500" dirty="0" err="1"/>
              <a:t>krima</a:t>
            </a:r>
            <a:r>
              <a:rPr lang="en-US" sz="3500" dirty="0"/>
              <a:t>)</a:t>
            </a:r>
          </a:p>
          <a:p>
            <a:pPr marL="0" indent="0">
              <a:buNone/>
            </a:pPr>
            <a:endParaRPr lang="en-US" sz="3500" baseline="30000" dirty="0"/>
          </a:p>
          <a:p>
            <a:pPr marL="0" indent="0">
              <a:buNone/>
            </a:pPr>
            <a:endParaRPr lang="en-US" sz="3500" baseline="30000" dirty="0" smtClean="0"/>
          </a:p>
          <a:p>
            <a:pPr marL="0" indent="0">
              <a:buNone/>
            </a:pPr>
            <a:r>
              <a:rPr lang="en-US" sz="3500" baseline="30000" dirty="0" smtClean="0"/>
              <a:t>3 </a:t>
            </a:r>
            <a:r>
              <a:rPr lang="en-US" sz="3500" dirty="0"/>
              <a:t>In their greed these teachers will exploit you with stories they have made up. Their condemnation has long been hanging over them, and their destruction has not been sleeping. </a:t>
            </a:r>
          </a:p>
          <a:p>
            <a:pPr marL="0" indent="0">
              <a:buNone/>
            </a:pPr>
            <a:endParaRPr lang="en-US" dirty="0"/>
          </a:p>
        </p:txBody>
      </p:sp>
      <p:pic>
        <p:nvPicPr>
          <p:cNvPr id="460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9517" y="1919835"/>
            <a:ext cx="1828800"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990" y="4523499"/>
            <a:ext cx="253047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6083" idx="0"/>
            <a:endCxn id="46082" idx="2"/>
          </p:cNvCxnSpPr>
          <p:nvPr/>
        </p:nvCxnSpPr>
        <p:spPr>
          <a:xfrm flipV="1">
            <a:off x="1755228" y="3261272"/>
            <a:ext cx="1208689" cy="126222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393884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Jude 4</a:t>
            </a:r>
            <a:endParaRPr lang="en-US" dirty="0"/>
          </a:p>
        </p:txBody>
      </p:sp>
      <p:sp>
        <p:nvSpPr>
          <p:cNvPr id="3" name="Content Placeholder 2"/>
          <p:cNvSpPr>
            <a:spLocks noGrp="1"/>
          </p:cNvSpPr>
          <p:nvPr>
            <p:ph idx="1"/>
          </p:nvPr>
        </p:nvSpPr>
        <p:spPr/>
        <p:txBody>
          <a:bodyPr>
            <a:normAutofit lnSpcReduction="10000"/>
          </a:bodyPr>
          <a:lstStyle/>
          <a:p>
            <a:pPr marL="0" indent="0">
              <a:lnSpc>
                <a:spcPct val="110000"/>
              </a:lnSpc>
              <a:buNone/>
            </a:pPr>
            <a:r>
              <a:rPr lang="en-US" baseline="30000" dirty="0"/>
              <a:t>	</a:t>
            </a:r>
            <a:r>
              <a:rPr lang="en-US" baseline="30000" dirty="0" smtClean="0"/>
              <a:t>			</a:t>
            </a:r>
            <a:r>
              <a:rPr lang="en-US" baseline="30000" dirty="0"/>
              <a:t>	</a:t>
            </a:r>
            <a:r>
              <a:rPr lang="el-GR" dirty="0"/>
              <a:t>κρίμα</a:t>
            </a:r>
            <a:endParaRPr lang="en-US" dirty="0"/>
          </a:p>
          <a:p>
            <a:pPr marL="0" indent="0">
              <a:lnSpc>
                <a:spcPct val="110000"/>
              </a:lnSpc>
              <a:buNone/>
            </a:pPr>
            <a:r>
              <a:rPr lang="en-US" baseline="30000" dirty="0"/>
              <a:t>	</a:t>
            </a:r>
            <a:r>
              <a:rPr lang="en-US" baseline="30000" dirty="0" smtClean="0"/>
              <a:t>			</a:t>
            </a:r>
            <a:r>
              <a:rPr lang="en-US" baseline="30000" dirty="0"/>
              <a:t>	</a:t>
            </a:r>
            <a:r>
              <a:rPr lang="en-US" dirty="0"/>
              <a:t>(</a:t>
            </a:r>
            <a:r>
              <a:rPr lang="en-US" dirty="0" err="1"/>
              <a:t>krima</a:t>
            </a:r>
            <a:r>
              <a:rPr lang="en-US" dirty="0"/>
              <a:t>)</a:t>
            </a:r>
          </a:p>
          <a:p>
            <a:pPr marL="0" indent="0">
              <a:buNone/>
            </a:pPr>
            <a:endParaRPr lang="en-US" baseline="30000" dirty="0" smtClean="0"/>
          </a:p>
          <a:p>
            <a:pPr marL="0" indent="0">
              <a:buNone/>
            </a:pPr>
            <a:r>
              <a:rPr lang="en-US" baseline="30000" dirty="0" smtClean="0"/>
              <a:t>4 </a:t>
            </a:r>
            <a:r>
              <a:rPr lang="en-US" dirty="0"/>
              <a:t>For certain men whose condemnation was written about long ago have secretly slipped in among you. They are godless men, who change the grace of our God into a license for immorality and deny Jesus Christ our only Sovereign and Lord. </a:t>
            </a:r>
          </a:p>
          <a:p>
            <a:pPr marL="0" indent="0">
              <a:buNone/>
            </a:pPr>
            <a:endParaRPr lang="en-US" dirty="0"/>
          </a:p>
        </p:txBody>
      </p:sp>
      <p:pic>
        <p:nvPicPr>
          <p:cNvPr id="471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206" y="1583504"/>
            <a:ext cx="1828800"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8004" y="3157154"/>
            <a:ext cx="253047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7107" idx="0"/>
            <a:endCxn id="47106" idx="2"/>
          </p:cNvCxnSpPr>
          <p:nvPr/>
        </p:nvCxnSpPr>
        <p:spPr>
          <a:xfrm flipH="1" flipV="1">
            <a:off x="5696606" y="2924941"/>
            <a:ext cx="136636" cy="23221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568174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a:t>
            </a:r>
            <a:r>
              <a:rPr lang="en-US" dirty="0" smtClean="0"/>
              <a:t> What </a:t>
            </a:r>
            <a:r>
              <a:rPr lang="en-US" dirty="0"/>
              <a:t>shall we say, then? </a:t>
            </a:r>
            <a:r>
              <a:rPr lang="en-US" b="1" dirty="0">
                <a:solidFill>
                  <a:schemeClr val="accent6">
                    <a:lumMod val="75000"/>
                  </a:schemeClr>
                </a:solidFill>
              </a:rPr>
              <a:t>Shall we go on sinning so that grace may increase</a:t>
            </a:r>
            <a:r>
              <a:rPr lang="en-US" dirty="0"/>
              <a:t>?</a:t>
            </a:r>
          </a:p>
          <a:p>
            <a:pPr marL="0" indent="0">
              <a:buNone/>
            </a:pPr>
            <a:endParaRPr lang="en-US" dirty="0"/>
          </a:p>
        </p:txBody>
      </p:sp>
    </p:spTree>
    <p:extLst>
      <p:ext uri="{BB962C8B-B14F-4D97-AF65-F5344CB8AC3E}">
        <p14:creationId xmlns:p14="http://schemas.microsoft.com/office/powerpoint/2010/main" val="22710436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6:15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dirty="0"/>
              <a:t>What then? </a:t>
            </a:r>
            <a:r>
              <a:rPr lang="en-US" b="1" dirty="0">
                <a:solidFill>
                  <a:schemeClr val="accent6">
                    <a:lumMod val="75000"/>
                  </a:schemeClr>
                </a:solidFill>
              </a:rPr>
              <a:t>Shall we sin because we are not under law but under grace? </a:t>
            </a:r>
            <a:r>
              <a:rPr lang="en-US" b="1" dirty="0">
                <a:solidFill>
                  <a:srgbClr val="C00000"/>
                </a:solidFill>
              </a:rPr>
              <a:t>By no means!</a:t>
            </a:r>
          </a:p>
          <a:p>
            <a:pPr marL="0" indent="0">
              <a:buNone/>
            </a:pPr>
            <a:endParaRPr lang="en-US" dirty="0"/>
          </a:p>
        </p:txBody>
      </p:sp>
    </p:spTree>
    <p:extLst>
      <p:ext uri="{BB962C8B-B14F-4D97-AF65-F5344CB8AC3E}">
        <p14:creationId xmlns:p14="http://schemas.microsoft.com/office/powerpoint/2010/main" val="41198012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 y="0"/>
            <a:ext cx="9143732" cy="6858000"/>
          </a:xfrm>
          <a:prstGeom prst="rect">
            <a:avLst/>
          </a:prstGeom>
        </p:spPr>
      </p:pic>
    </p:spTree>
    <p:extLst>
      <p:ext uri="{BB962C8B-B14F-4D97-AF65-F5344CB8AC3E}">
        <p14:creationId xmlns:p14="http://schemas.microsoft.com/office/powerpoint/2010/main" val="170202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16731</TotalTime>
  <Words>10553</Words>
  <Application>Microsoft Office PowerPoint</Application>
  <PresentationFormat>On-screen Show (4:3)</PresentationFormat>
  <Paragraphs>2329</Paragraphs>
  <Slides>96</Slides>
  <Notes>96</Notes>
  <HiddenSlides>0</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Office Theme</vt:lpstr>
      <vt:lpstr>Romans 3:1-8 --- God’s Righteousness Upheld</vt:lpstr>
      <vt:lpstr>PowerPoint Presentation</vt:lpstr>
      <vt:lpstr>Romans 3:1-8</vt:lpstr>
      <vt:lpstr>Romans 3:1-8</vt:lpstr>
      <vt:lpstr>Romans 3:1-8</vt:lpstr>
      <vt:lpstr>Romans 3:1-8</vt:lpstr>
      <vt:lpstr>Romans 3:1</vt:lpstr>
      <vt:lpstr>Romans 3:1</vt:lpstr>
      <vt:lpstr>Matthew 5:47</vt:lpstr>
      <vt:lpstr>John 10:10</vt:lpstr>
      <vt:lpstr>2 Corinthians 9:1</vt:lpstr>
      <vt:lpstr>Mark 6:51</vt:lpstr>
      <vt:lpstr>Romans 3:1</vt:lpstr>
      <vt:lpstr>Romans 3:1</vt:lpstr>
      <vt:lpstr>Jude 16</vt:lpstr>
      <vt:lpstr>Cross-Reference Genesis 25:32</vt:lpstr>
      <vt:lpstr>Cross-Reference Malachi 3:14</vt:lpstr>
      <vt:lpstr>Romans 3:2</vt:lpstr>
      <vt:lpstr>Romans 3:2</vt:lpstr>
      <vt:lpstr>Romans 3:2</vt:lpstr>
      <vt:lpstr>1 Corinthians 12:28</vt:lpstr>
      <vt:lpstr>James 3:17</vt:lpstr>
      <vt:lpstr>Romans 3:2</vt:lpstr>
      <vt:lpstr>Luke 16:11</vt:lpstr>
      <vt:lpstr>Galatians 2:7</vt:lpstr>
      <vt:lpstr>Romans 3:2</vt:lpstr>
      <vt:lpstr>Acts 7:38</vt:lpstr>
      <vt:lpstr>Hebrews 5:12</vt:lpstr>
      <vt:lpstr>1 Peter 4:11</vt:lpstr>
      <vt:lpstr>PowerPoint Presentation</vt:lpstr>
      <vt:lpstr>Cross-Referernce Romans 9:4-5</vt:lpstr>
      <vt:lpstr>Cross-Reference Psalms 147:19-20</vt:lpstr>
      <vt:lpstr>Romans 3:3</vt:lpstr>
      <vt:lpstr>PowerPoint Presentation</vt:lpstr>
      <vt:lpstr>Romans 3:3</vt:lpstr>
      <vt:lpstr>2 Timothy 2:13</vt:lpstr>
      <vt:lpstr>Luke 24:11</vt:lpstr>
      <vt:lpstr>Acts 28:24</vt:lpstr>
      <vt:lpstr>Romans 3:3</vt:lpstr>
      <vt:lpstr>Galatians 3:17</vt:lpstr>
      <vt:lpstr>Ephesians 2:15</vt:lpstr>
      <vt:lpstr>Cross-Reference Matthew 24:35</vt:lpstr>
      <vt:lpstr>Cross-Reference Numbers 23:19</vt:lpstr>
      <vt:lpstr>Romans 3:4</vt:lpstr>
      <vt:lpstr>Romans 3:4</vt:lpstr>
      <vt:lpstr>Romans 3:31</vt:lpstr>
      <vt:lpstr>Romans 6:15</vt:lpstr>
      <vt:lpstr>1 Corinthians 6:15</vt:lpstr>
      <vt:lpstr>Romans 3:4</vt:lpstr>
      <vt:lpstr>John 7:28</vt:lpstr>
      <vt:lpstr>John 8:26</vt:lpstr>
      <vt:lpstr>Romans 3:4</vt:lpstr>
      <vt:lpstr>John 8:55</vt:lpstr>
      <vt:lpstr>1 John 1:10</vt:lpstr>
      <vt:lpstr>Romans 3:4</vt:lpstr>
      <vt:lpstr>1 Timothy 3:16</vt:lpstr>
      <vt:lpstr>Romans 3:4</vt:lpstr>
      <vt:lpstr>Revelation 2:7</vt:lpstr>
      <vt:lpstr>Revelation 5:5</vt:lpstr>
      <vt:lpstr>Cross-Reference Psalm 51:4</vt:lpstr>
      <vt:lpstr>Cross Reference John 3:33</vt:lpstr>
      <vt:lpstr>Romans 3:5</vt:lpstr>
      <vt:lpstr>Romans 3:5</vt:lpstr>
      <vt:lpstr>Romans 5:8</vt:lpstr>
      <vt:lpstr>Galatians 2:18</vt:lpstr>
      <vt:lpstr>Romans 3:5</vt:lpstr>
      <vt:lpstr>Acts 25:18</vt:lpstr>
      <vt:lpstr>Jude 9</vt:lpstr>
      <vt:lpstr>Romans 3:5</vt:lpstr>
      <vt:lpstr>Hebrews 3:11</vt:lpstr>
      <vt:lpstr>Romans 12:19</vt:lpstr>
      <vt:lpstr>Cross-Reference Romans 6:1</vt:lpstr>
      <vt:lpstr>Cross-Reference Romans 9:14</vt:lpstr>
      <vt:lpstr>Romans 3:6</vt:lpstr>
      <vt:lpstr>Romans 3:6</vt:lpstr>
      <vt:lpstr>Cross-Reference Genesis 18:25</vt:lpstr>
      <vt:lpstr>Cross-Reference Psalms 50:6</vt:lpstr>
      <vt:lpstr>Romans 3:7</vt:lpstr>
      <vt:lpstr>Romans 3:7</vt:lpstr>
      <vt:lpstr>2 Corinthians 8:2</vt:lpstr>
      <vt:lpstr>2 Corinthians 9:12</vt:lpstr>
      <vt:lpstr>Romans 3:7</vt:lpstr>
      <vt:lpstr>Luke 5:32</vt:lpstr>
      <vt:lpstr>James 4:8</vt:lpstr>
      <vt:lpstr>Cross-Reference Romans 9:19-20</vt:lpstr>
      <vt:lpstr>Cross-Ref. 1 Corinthians 11:32</vt:lpstr>
      <vt:lpstr>Romans 3:8</vt:lpstr>
      <vt:lpstr>Romans 3:8</vt:lpstr>
      <vt:lpstr>Mark 2:6-7</vt:lpstr>
      <vt:lpstr>1 Timothy 1:20</vt:lpstr>
      <vt:lpstr>Romans 3:8</vt:lpstr>
      <vt:lpstr>2 Peter 2:3</vt:lpstr>
      <vt:lpstr>Jude 4</vt:lpstr>
      <vt:lpstr>Cross-Reference Romans 6:1</vt:lpstr>
      <vt:lpstr>Cross-Reference Romans 6:15</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190</cp:revision>
  <dcterms:created xsi:type="dcterms:W3CDTF">2014-03-14T14:55:41Z</dcterms:created>
  <dcterms:modified xsi:type="dcterms:W3CDTF">2014-10-25T10:34:31Z</dcterms:modified>
</cp:coreProperties>
</file>