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8"/>
  </p:notesMasterIdLst>
  <p:sldIdLst>
    <p:sldId id="320" r:id="rId2"/>
    <p:sldId id="379" r:id="rId3"/>
    <p:sldId id="321" r:id="rId4"/>
    <p:sldId id="322" r:id="rId5"/>
    <p:sldId id="323" r:id="rId6"/>
    <p:sldId id="324" r:id="rId7"/>
    <p:sldId id="341" r:id="rId8"/>
    <p:sldId id="381" r:id="rId9"/>
    <p:sldId id="387" r:id="rId10"/>
    <p:sldId id="388" r:id="rId11"/>
    <p:sldId id="389" r:id="rId12"/>
    <p:sldId id="390" r:id="rId13"/>
    <p:sldId id="391" r:id="rId14"/>
    <p:sldId id="325" r:id="rId15"/>
    <p:sldId id="382" r:id="rId16"/>
    <p:sldId id="392" r:id="rId17"/>
    <p:sldId id="385" r:id="rId18"/>
    <p:sldId id="383" r:id="rId19"/>
    <p:sldId id="384" r:id="rId20"/>
    <p:sldId id="394" r:id="rId21"/>
    <p:sldId id="395" r:id="rId22"/>
    <p:sldId id="396" r:id="rId23"/>
    <p:sldId id="428" r:id="rId24"/>
    <p:sldId id="429" r:id="rId25"/>
    <p:sldId id="342" r:id="rId26"/>
    <p:sldId id="386" r:id="rId27"/>
    <p:sldId id="397" r:id="rId28"/>
    <p:sldId id="398" r:id="rId29"/>
    <p:sldId id="326" r:id="rId30"/>
    <p:sldId id="399" r:id="rId31"/>
    <p:sldId id="400" r:id="rId32"/>
    <p:sldId id="431" r:id="rId33"/>
    <p:sldId id="430" r:id="rId34"/>
    <p:sldId id="353" r:id="rId35"/>
    <p:sldId id="327" r:id="rId36"/>
    <p:sldId id="402" r:id="rId37"/>
    <p:sldId id="401" r:id="rId38"/>
    <p:sldId id="343" r:id="rId39"/>
    <p:sldId id="404" r:id="rId40"/>
    <p:sldId id="403" r:id="rId41"/>
    <p:sldId id="432" r:id="rId42"/>
    <p:sldId id="433" r:id="rId43"/>
    <p:sldId id="355" r:id="rId44"/>
    <p:sldId id="328" r:id="rId45"/>
    <p:sldId id="405" r:id="rId46"/>
    <p:sldId id="406" r:id="rId47"/>
    <p:sldId id="344" r:id="rId48"/>
    <p:sldId id="354" r:id="rId49"/>
    <p:sldId id="407" r:id="rId50"/>
    <p:sldId id="408" r:id="rId51"/>
    <p:sldId id="434" r:id="rId52"/>
    <p:sldId id="435" r:id="rId53"/>
    <p:sldId id="345" r:id="rId54"/>
    <p:sldId id="329" r:id="rId55"/>
    <p:sldId id="410" r:id="rId56"/>
    <p:sldId id="411" r:id="rId57"/>
    <p:sldId id="412" r:id="rId58"/>
    <p:sldId id="413" r:id="rId59"/>
    <p:sldId id="414" r:id="rId60"/>
    <p:sldId id="409" r:id="rId61"/>
    <p:sldId id="436" r:id="rId62"/>
    <p:sldId id="437" r:id="rId63"/>
    <p:sldId id="346" r:id="rId64"/>
    <p:sldId id="415" r:id="rId65"/>
    <p:sldId id="330" r:id="rId66"/>
    <p:sldId id="416" r:id="rId67"/>
    <p:sldId id="438" r:id="rId68"/>
    <p:sldId id="439" r:id="rId69"/>
    <p:sldId id="347" r:id="rId70"/>
    <p:sldId id="331" r:id="rId71"/>
    <p:sldId id="418" r:id="rId72"/>
    <p:sldId id="417" r:id="rId73"/>
    <p:sldId id="440" r:id="rId74"/>
    <p:sldId id="441" r:id="rId75"/>
    <p:sldId id="356" r:id="rId76"/>
    <p:sldId id="332" r:id="rId77"/>
    <p:sldId id="348" r:id="rId78"/>
    <p:sldId id="419" r:id="rId79"/>
    <p:sldId id="442" r:id="rId80"/>
    <p:sldId id="443" r:id="rId81"/>
    <p:sldId id="349" r:id="rId82"/>
    <p:sldId id="333" r:id="rId83"/>
    <p:sldId id="420" r:id="rId84"/>
    <p:sldId id="421" r:id="rId85"/>
    <p:sldId id="444" r:id="rId86"/>
    <p:sldId id="445" r:id="rId87"/>
    <p:sldId id="350" r:id="rId88"/>
    <p:sldId id="334" r:id="rId89"/>
    <p:sldId id="422" r:id="rId90"/>
    <p:sldId id="423" r:id="rId91"/>
    <p:sldId id="446" r:id="rId92"/>
    <p:sldId id="447" r:id="rId93"/>
    <p:sldId id="351" r:id="rId94"/>
    <p:sldId id="336" r:id="rId95"/>
    <p:sldId id="424" r:id="rId96"/>
    <p:sldId id="425" r:id="rId97"/>
    <p:sldId id="449" r:id="rId98"/>
    <p:sldId id="450" r:id="rId99"/>
    <p:sldId id="352" r:id="rId100"/>
    <p:sldId id="453" r:id="rId101"/>
    <p:sldId id="335" r:id="rId102"/>
    <p:sldId id="427" r:id="rId103"/>
    <p:sldId id="426" r:id="rId104"/>
    <p:sldId id="452" r:id="rId105"/>
    <p:sldId id="451" r:id="rId106"/>
    <p:sldId id="380" r:id="rId10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73" autoAdjust="0"/>
    <p:restoredTop sz="75771" autoAdjust="0"/>
  </p:normalViewPr>
  <p:slideViewPr>
    <p:cSldViewPr snapToGrid="0">
      <p:cViewPr varScale="1">
        <p:scale>
          <a:sx n="88" d="100"/>
          <a:sy n="88" d="100"/>
        </p:scale>
        <p:origin x="-2280"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presProps" Target="presProps.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EF59A7-57A4-4529-AB87-B3AA26DD69DC}" type="datetimeFigureOut">
              <a:rPr lang="en-US" smtClean="0"/>
              <a:t>11/3/2014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4102A9-26DF-4918-9F45-F7076CE57E46}" type="slidenum">
              <a:rPr lang="en-US" smtClean="0"/>
              <a:t>‹#›</a:t>
            </a:fld>
            <a:endParaRPr lang="en-US"/>
          </a:p>
        </p:txBody>
      </p:sp>
    </p:spTree>
    <p:extLst>
      <p:ext uri="{BB962C8B-B14F-4D97-AF65-F5344CB8AC3E}">
        <p14:creationId xmlns:p14="http://schemas.microsoft.com/office/powerpoint/2010/main" val="3522141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3" Type="http://schemas.openxmlformats.org/officeDocument/2006/relationships/hyperlink" Target="http://www.sermoncentral.com/contributors/michael-mccartney-sermons-2963.asp" TargetMode="External"/><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a:t>
            </a:fld>
            <a:endParaRPr lang="en-US"/>
          </a:p>
        </p:txBody>
      </p:sp>
    </p:spTree>
    <p:extLst>
      <p:ext uri="{BB962C8B-B14F-4D97-AF65-F5344CB8AC3E}">
        <p14:creationId xmlns:p14="http://schemas.microsoft.com/office/powerpoint/2010/main" val="15502017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order in the Greek is “</a:t>
            </a:r>
            <a:r>
              <a:rPr lang="en-US" baseline="0" dirty="0" err="1" smtClean="0"/>
              <a:t>Ti</a:t>
            </a:r>
            <a:r>
              <a:rPr lang="en-US" baseline="0" dirty="0" smtClean="0"/>
              <a:t> </a:t>
            </a:r>
            <a:r>
              <a:rPr lang="en-US" baseline="0" dirty="0" err="1" smtClean="0"/>
              <a:t>oun</a:t>
            </a:r>
            <a:r>
              <a:rPr lang="en-US" baseline="0" dirty="0" smtClean="0"/>
              <a:t> </a:t>
            </a:r>
            <a:r>
              <a:rPr lang="en-US" baseline="0" dirty="0" err="1" smtClean="0"/>
              <a:t>poisomen</a:t>
            </a:r>
            <a:r>
              <a:rPr lang="en-US" baseline="0" dirty="0" smtClean="0"/>
              <a:t>”; </a:t>
            </a:r>
          </a:p>
          <a:p>
            <a:r>
              <a:rPr lang="en-US" baseline="0" dirty="0" smtClean="0"/>
              <a:t>literally “What then should we do?”</a:t>
            </a:r>
            <a:endParaRPr lang="en-US" dirty="0" smtClean="0"/>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a:t>
            </a:fld>
            <a:endParaRPr lang="en-US"/>
          </a:p>
        </p:txBody>
      </p:sp>
    </p:spTree>
    <p:extLst>
      <p:ext uri="{BB962C8B-B14F-4D97-AF65-F5344CB8AC3E}">
        <p14:creationId xmlns:p14="http://schemas.microsoft.com/office/powerpoint/2010/main" val="2710985598"/>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102</a:t>
            </a:fld>
            <a:endParaRPr lang="en-US"/>
          </a:p>
        </p:txBody>
      </p:sp>
    </p:spTree>
    <p:extLst>
      <p:ext uri="{BB962C8B-B14F-4D97-AF65-F5344CB8AC3E}">
        <p14:creationId xmlns:p14="http://schemas.microsoft.com/office/powerpoint/2010/main" val="3800236447"/>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 W. Tozer tells us that </a:t>
            </a:r>
            <a:r>
              <a:rPr lang="en-US" sz="1200" i="0" dirty="0" smtClean="0"/>
              <a:t>those first </a:t>
            </a:r>
          </a:p>
          <a:p>
            <a:pPr rtl="0"/>
            <a:r>
              <a:rPr lang="en-US" sz="1200" i="0" dirty="0" smtClean="0"/>
              <a:t>believers turned to Christ with the full </a:t>
            </a:r>
          </a:p>
          <a:p>
            <a:pPr rtl="0"/>
            <a:r>
              <a:rPr lang="en-US" sz="1200" i="0" dirty="0" smtClean="0"/>
              <a:t>understanding that they were espousing an </a:t>
            </a:r>
          </a:p>
          <a:p>
            <a:pPr rtl="0"/>
            <a:r>
              <a:rPr lang="en-US" sz="1200" i="0" dirty="0" smtClean="0"/>
              <a:t>unpopular cause that could cost them everything. </a:t>
            </a:r>
          </a:p>
          <a:p>
            <a:pPr rtl="0"/>
            <a:endParaRPr lang="en-US" sz="1200" i="0" dirty="0" smtClean="0"/>
          </a:p>
          <a:p>
            <a:pPr rtl="0"/>
            <a:r>
              <a:rPr lang="en-US" sz="1200" i="0" dirty="0" smtClean="0"/>
              <a:t>Shortly after Pentecost some were jailed, many </a:t>
            </a:r>
          </a:p>
          <a:p>
            <a:pPr rtl="0"/>
            <a:r>
              <a:rPr lang="en-US" sz="1200" i="0" dirty="0" smtClean="0"/>
              <a:t>lost all their earthly goods, a few were slain, </a:t>
            </a:r>
          </a:p>
          <a:p>
            <a:pPr rtl="0"/>
            <a:r>
              <a:rPr lang="en-US" sz="1200" i="0" dirty="0" smtClean="0"/>
              <a:t>hundreds were ‘scattered abroad.’ </a:t>
            </a:r>
          </a:p>
          <a:p>
            <a:pPr rtl="0"/>
            <a:endParaRPr lang="en-US" sz="1200" i="0" dirty="0" smtClean="0"/>
          </a:p>
          <a:p>
            <a:pPr rtl="0"/>
            <a:r>
              <a:rPr lang="en-US" sz="1200" i="0" dirty="0" smtClean="0"/>
              <a:t>They could have escaped all this by the simple </a:t>
            </a:r>
          </a:p>
          <a:p>
            <a:pPr rtl="0"/>
            <a:r>
              <a:rPr lang="en-US" sz="1200" i="0" dirty="0" smtClean="0"/>
              <a:t>expedient of denying their faith and turning back </a:t>
            </a:r>
          </a:p>
          <a:p>
            <a:pPr rtl="0"/>
            <a:r>
              <a:rPr lang="en-US" sz="1200" i="0" dirty="0" smtClean="0"/>
              <a:t>to the world. </a:t>
            </a:r>
          </a:p>
          <a:p>
            <a:pPr rtl="0"/>
            <a:endParaRPr lang="en-US" sz="1200" i="0" dirty="0" smtClean="0"/>
          </a:p>
          <a:p>
            <a:pPr rtl="0"/>
            <a:r>
              <a:rPr lang="en-US" sz="1200" i="0" dirty="0" smtClean="0"/>
              <a:t>This they steadfastly refused to do.</a:t>
            </a:r>
          </a:p>
          <a:p>
            <a:pPr rtl="0"/>
            <a:endParaRPr lang="en-US" sz="1200" i="0" dirty="0" smtClean="0"/>
          </a:p>
          <a:p>
            <a:pPr rtl="0"/>
            <a:r>
              <a:rPr lang="en-US" sz="1200" dirty="0" smtClean="0"/>
              <a:t>To make converts, we are tempted to play down </a:t>
            </a:r>
          </a:p>
          <a:p>
            <a:pPr rtl="0"/>
            <a:r>
              <a:rPr lang="en-US" sz="1200" dirty="0" smtClean="0"/>
              <a:t>the difficulties and play up the peace of mind and </a:t>
            </a:r>
          </a:p>
          <a:p>
            <a:pPr rtl="0"/>
            <a:r>
              <a:rPr lang="en-US" sz="1200" dirty="0" smtClean="0"/>
              <a:t>worldly success enjoyed by those who accept </a:t>
            </a:r>
          </a:p>
          <a:p>
            <a:pPr rtl="0"/>
            <a:r>
              <a:rPr lang="en-US" sz="1200" dirty="0" smtClean="0"/>
              <a:t>Christ. </a:t>
            </a:r>
          </a:p>
          <a:p>
            <a:pPr rtl="0"/>
            <a:endParaRPr lang="en-US" sz="1200" dirty="0" smtClean="0"/>
          </a:p>
          <a:p>
            <a:pPr rtl="0"/>
            <a:r>
              <a:rPr lang="en-US" sz="1200" dirty="0" smtClean="0"/>
              <a:t>We will never be completely honest with our </a:t>
            </a:r>
          </a:p>
          <a:p>
            <a:pPr rtl="0"/>
            <a:r>
              <a:rPr lang="en-US" sz="1200" dirty="0" smtClean="0"/>
              <a:t>hearers until we tell them the blunt truth that, as </a:t>
            </a:r>
          </a:p>
          <a:p>
            <a:pPr rtl="0"/>
            <a:r>
              <a:rPr lang="en-US" sz="1200" dirty="0" smtClean="0"/>
              <a:t>members of a race of moral rebels, they are in a </a:t>
            </a:r>
          </a:p>
          <a:p>
            <a:pPr rtl="0"/>
            <a:r>
              <a:rPr lang="en-US" sz="1200" dirty="0" smtClean="0"/>
              <a:t>serious jam, and one they will not get out of </a:t>
            </a:r>
          </a:p>
          <a:p>
            <a:pPr rtl="0"/>
            <a:r>
              <a:rPr lang="en-US" sz="1200" dirty="0" smtClean="0"/>
              <a:t>easily. </a:t>
            </a:r>
          </a:p>
          <a:p>
            <a:pPr rtl="0"/>
            <a:endParaRPr lang="en-US" sz="1200" dirty="0" smtClean="0"/>
          </a:p>
          <a:p>
            <a:pPr rtl="0"/>
            <a:r>
              <a:rPr lang="en-US" sz="1200" dirty="0" smtClean="0"/>
              <a:t>If they refuse to repent and believe on Christ, </a:t>
            </a:r>
          </a:p>
          <a:p>
            <a:pPr rtl="0"/>
            <a:r>
              <a:rPr lang="en-US" sz="1200" dirty="0" smtClean="0"/>
              <a:t>they will most surely perish. </a:t>
            </a:r>
          </a:p>
          <a:p>
            <a:pPr rtl="0"/>
            <a:endParaRPr lang="en-US" sz="1200" dirty="0" smtClean="0"/>
          </a:p>
          <a:p>
            <a:pPr rtl="0"/>
            <a:r>
              <a:rPr lang="en-US" sz="1200" dirty="0" smtClean="0"/>
              <a:t>If they do turn to Him, the same enemies that </a:t>
            </a:r>
          </a:p>
          <a:p>
            <a:pPr rtl="0"/>
            <a:r>
              <a:rPr lang="en-US" sz="1200" dirty="0" smtClean="0"/>
              <a:t>crucified Him will try to crucify them.</a:t>
            </a:r>
          </a:p>
          <a:p>
            <a:pPr rtl="0"/>
            <a:endParaRPr lang="en-US" dirty="0" smtClean="0"/>
          </a:p>
          <a:p>
            <a:pPr rtl="0"/>
            <a:r>
              <a:rPr lang="en-US" dirty="0" smtClean="0"/>
              <a:t>[</a:t>
            </a:r>
            <a:r>
              <a:rPr lang="en-US" dirty="0" err="1" smtClean="0"/>
              <a:t>Galaxie</a:t>
            </a:r>
            <a:r>
              <a:rPr lang="en-US" dirty="0" smtClean="0"/>
              <a:t> Software. (2002). 10,000 Sermon Illustrations. Biblical Studies Press].</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103</a:t>
            </a:fld>
            <a:endParaRPr lang="en-US"/>
          </a:p>
        </p:txBody>
      </p:sp>
    </p:spTree>
    <p:extLst>
      <p:ext uri="{BB962C8B-B14F-4D97-AF65-F5344CB8AC3E}">
        <p14:creationId xmlns:p14="http://schemas.microsoft.com/office/powerpoint/2010/main" val="2061227257"/>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3:20.</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104</a:t>
            </a:fld>
            <a:endParaRPr lang="en-US"/>
          </a:p>
        </p:txBody>
      </p:sp>
    </p:spTree>
    <p:extLst>
      <p:ext uri="{BB962C8B-B14F-4D97-AF65-F5344CB8AC3E}">
        <p14:creationId xmlns:p14="http://schemas.microsoft.com/office/powerpoint/2010/main" val="4093589566"/>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3:20.</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105</a:t>
            </a:fld>
            <a:endParaRPr lang="en-US"/>
          </a:p>
        </p:txBody>
      </p:sp>
    </p:spTree>
    <p:extLst>
      <p:ext uri="{BB962C8B-B14F-4D97-AF65-F5344CB8AC3E}">
        <p14:creationId xmlns:p14="http://schemas.microsoft.com/office/powerpoint/2010/main" val="2526336829"/>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err="1" smtClean="0"/>
              <a:t>ILLUS</a:t>
            </a:r>
            <a:r>
              <a:rPr lang="en-US" b="1" dirty="0" smtClean="0"/>
              <a:t>:</a:t>
            </a:r>
            <a:r>
              <a:rPr lang="en-US" dirty="0" smtClean="0"/>
              <a:t> A preacher was called to the bedside of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 man who was seriously ill. After a few words of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greeting, the minister asked, "My friend, are you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prepared to meet God if you don't recover from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this sickness?"</a:t>
            </a:r>
            <a:br>
              <a:rPr lang="en-US" dirty="0" smtClean="0"/>
            </a:br>
            <a:r>
              <a:rPr lang="en-US" dirty="0" smtClean="0"/>
              <a:t/>
            </a:r>
            <a:br>
              <a:rPr lang="en-US" dirty="0" smtClean="0"/>
            </a:br>
            <a:r>
              <a:rPr lang="en-US" dirty="0" smtClean="0"/>
              <a:t>"I think so," was the reply. "I've always given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generously to worthy causes, and I've been a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good father and a faithful husband." </a:t>
            </a:r>
            <a:br>
              <a:rPr lang="en-US" dirty="0" smtClean="0"/>
            </a:br>
            <a:r>
              <a:rPr lang="en-US" dirty="0" smtClean="0"/>
              <a:t/>
            </a:r>
            <a:br>
              <a:rPr lang="en-US" dirty="0" smtClean="0"/>
            </a:br>
            <a:r>
              <a:rPr lang="en-US" dirty="0" smtClean="0"/>
              <a:t>"But my dear friend that will never get you to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Heaven!"</a:t>
            </a:r>
            <a:br>
              <a:rPr lang="en-US" dirty="0" smtClean="0"/>
            </a:br>
            <a:r>
              <a:rPr lang="en-US" dirty="0" smtClean="0"/>
              <a:t/>
            </a:r>
            <a:br>
              <a:rPr lang="en-US" dirty="0" smtClean="0"/>
            </a:br>
            <a:r>
              <a:rPr lang="en-US" dirty="0" smtClean="0"/>
              <a:t>"Oh, but I have many other good works to my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credit," protested the man. The preacher realized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he needed to puncture the balloon of this sinner's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self-righteousness, so he changed his line of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questioning. "Tell me," he said. "What do you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think people do there?" </a:t>
            </a:r>
            <a:br>
              <a:rPr lang="en-US" dirty="0" smtClean="0"/>
            </a:br>
            <a:r>
              <a:rPr lang="en-US" dirty="0" smtClean="0"/>
              <a:t/>
            </a:r>
            <a:br>
              <a:rPr lang="en-US" dirty="0" smtClean="0"/>
            </a:br>
            <a:r>
              <a:rPr lang="en-US" dirty="0" smtClean="0"/>
              <a:t>"Well, they're occupied with the things of God,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and I guess they sing a lot!" </a:t>
            </a:r>
            <a:br>
              <a:rPr lang="en-US" dirty="0" smtClean="0"/>
            </a:br>
            <a:r>
              <a:rPr lang="en-US" dirty="0" smtClean="0"/>
              <a:t/>
            </a:r>
            <a:br>
              <a:rPr lang="en-US" dirty="0" smtClean="0"/>
            </a:br>
            <a:r>
              <a:rPr lang="en-US" dirty="0" smtClean="0"/>
              <a:t>"Ah," said the preacher, "I'm glad you mentioned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that." Opening his Bible to Revelation 5, he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pointed out that the song of the redeemed was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all about Jesus and His wondrous atonement.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"Notice, there's not one word about the saint's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accomplishments," explained the minister.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"Nothing you've told me fits into this picture.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You've talked about what you have done, but the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inhabitants of Glory speak only of what Christ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has done!"</a:t>
            </a:r>
            <a:br>
              <a:rPr lang="en-US" dirty="0" smtClean="0"/>
            </a:br>
            <a:r>
              <a:rPr lang="en-US" dirty="0" smtClean="0"/>
              <a:t/>
            </a:r>
            <a:br>
              <a:rPr lang="en-US" dirty="0" smtClean="0"/>
            </a:br>
            <a:r>
              <a:rPr lang="en-US" dirty="0" smtClean="0"/>
              <a:t>Suddenly the man saw the folly of trusting in his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own goodness. Looking to the Lord for salvation,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he found peace in believing. When he died, his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greatest comfort was found in these words: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"...Unto him that loved us, and washed us from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our sins in his own blood." (Rev. 1:5)</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[unknown]</a:t>
            </a:r>
          </a:p>
          <a:p>
            <a:endParaRPr lang="en-US" dirty="0" smtClean="0"/>
          </a:p>
          <a:p>
            <a:r>
              <a:rPr lang="en-US" dirty="0" smtClean="0"/>
              <a:t>*** </a:t>
            </a:r>
            <a:r>
              <a:rPr lang="en-US" dirty="0" smtClean="0"/>
              <a:t>END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106</a:t>
            </a:fld>
            <a:endParaRPr lang="en-US"/>
          </a:p>
        </p:txBody>
      </p:sp>
    </p:spTree>
    <p:extLst>
      <p:ext uri="{BB962C8B-B14F-4D97-AF65-F5344CB8AC3E}">
        <p14:creationId xmlns:p14="http://schemas.microsoft.com/office/powerpoint/2010/main" val="10206213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“By no</a:t>
            </a:r>
            <a:r>
              <a:rPr lang="en-US" baseline="0" dirty="0" smtClean="0"/>
              <a:t> means – me </a:t>
            </a:r>
            <a:r>
              <a:rPr lang="en-US" baseline="0" dirty="0" err="1" smtClean="0"/>
              <a:t>genoito</a:t>
            </a:r>
            <a:r>
              <a:rPr lang="en-US" baseline="0" dirty="0" smtClean="0"/>
              <a:t> – God forbid”.</a:t>
            </a:r>
          </a:p>
          <a:p>
            <a:endParaRPr lang="en-US" baseline="0" dirty="0" smtClean="0"/>
          </a:p>
          <a:p>
            <a:r>
              <a:rPr lang="en-US" baseline="0"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a:t>
            </a:fld>
            <a:endParaRPr lang="en-US"/>
          </a:p>
        </p:txBody>
      </p:sp>
    </p:spTree>
    <p:extLst>
      <p:ext uri="{BB962C8B-B14F-4D97-AF65-F5344CB8AC3E}">
        <p14:creationId xmlns:p14="http://schemas.microsoft.com/office/powerpoint/2010/main" val="35091624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err="1" smtClean="0"/>
              <a:t>ILLUS</a:t>
            </a:r>
            <a:r>
              <a:rPr lang="en-US" b="1" dirty="0" smtClean="0"/>
              <a:t>: </a:t>
            </a:r>
            <a:r>
              <a:rPr lang="en-US" dirty="0" err="1" smtClean="0"/>
              <a:t>G.K</a:t>
            </a:r>
            <a:r>
              <a:rPr lang="en-US" dirty="0" smtClean="0"/>
              <a:t>. Chesterton once said, "It is often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supposed that when people stop believing in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God, they believe in nothing.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a:r>
            <a:br>
              <a:rPr lang="en-US" dirty="0" smtClean="0"/>
            </a:br>
            <a:r>
              <a:rPr lang="en-US" dirty="0" smtClean="0"/>
              <a:t>Alas, it is worse than that. When they stop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believing in God, they believe in anything."</a:t>
            </a:r>
            <a:br>
              <a:rPr lang="en-US" dirty="0" smtClean="0"/>
            </a:br>
            <a:r>
              <a:rPr lang="en-US" dirty="0" smtClean="0"/>
              <a:t/>
            </a:r>
            <a:br>
              <a:rPr lang="en-US" dirty="0" smtClean="0"/>
            </a:br>
            <a:r>
              <a:rPr lang="en-US" dirty="0" smtClean="0"/>
              <a:t>Without God the only standard of TRUST - of right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and wrong - is what appeals to you. And that's a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shifting standard. It all depends on what I want,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what I like, what I accept, what pleases me.</a:t>
            </a:r>
            <a:br>
              <a:rPr lang="en-US" dirty="0" smtClean="0"/>
            </a:br>
            <a:r>
              <a:rPr lang="en-US" dirty="0" smtClean="0"/>
              <a:t/>
            </a:r>
            <a:br>
              <a:rPr lang="en-US" dirty="0" smtClean="0"/>
            </a:br>
            <a:r>
              <a:rPr lang="en-US" dirty="0" smtClean="0"/>
              <a:t>But scripture says: "All have sinned and fallen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short of the glory of God" My standards are all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warped. My morality is riddled with impurity. And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if I base what I TRUST on that </a:t>
            </a:r>
            <a:r>
              <a:rPr lang="en-US" dirty="0" err="1" smtClean="0"/>
              <a:t>warpedness</a:t>
            </a:r>
            <a:r>
              <a:rPr lang="en-US" dirty="0" smtClean="0"/>
              <a:t> and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impurity, then I'm going to embrace whatever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gods allow me to do what I want to do.</a:t>
            </a:r>
            <a:br>
              <a:rPr lang="en-US" dirty="0" smtClean="0"/>
            </a:br>
            <a:r>
              <a:rPr lang="en-US" dirty="0" smtClean="0"/>
              <a:t/>
            </a:r>
            <a:br>
              <a:rPr lang="en-US" dirty="0" smtClean="0"/>
            </a:br>
            <a:r>
              <a:rPr lang="en-US" dirty="0" smtClean="0"/>
              <a:t>It's insanity. When I stop trusting in the God of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Scripture... I'll believe in anything, and eventually</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that will lead me to destruction.</a:t>
            </a:r>
            <a:br>
              <a:rPr lang="en-US" dirty="0" smtClean="0"/>
            </a:br>
            <a:r>
              <a:rPr lang="en-US" dirty="0" smtClean="0"/>
              <a:t/>
            </a:r>
            <a:br>
              <a:rPr lang="en-US" dirty="0" smtClean="0"/>
            </a:br>
            <a:r>
              <a:rPr lang="en-US" dirty="0" smtClean="0"/>
              <a:t>But now, by contrast, if I trust in the God of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Scripture I'm no longer led by MY righteousness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and holiness. Instead I'm trusting a God who is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so holy and so righteous that my tendency will be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 build my life around Him (rather than Him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around me).</a:t>
            </a:r>
            <a:br>
              <a:rPr lang="en-US" dirty="0" smtClean="0"/>
            </a:br>
            <a:r>
              <a:rPr lang="en-US" dirty="0" smtClean="0"/>
              <a:t/>
            </a:r>
            <a:br>
              <a:rPr lang="en-US" dirty="0" smtClean="0"/>
            </a:br>
            <a:r>
              <a:rPr lang="en-US" dirty="0" smtClean="0"/>
              <a:t>I'll use His standards of right and wrong -- not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mine.</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a:r>
            <a:br>
              <a:rPr lang="en-US" dirty="0" smtClean="0"/>
            </a:br>
            <a:r>
              <a:rPr lang="en-US" dirty="0" smtClean="0"/>
              <a:t>I'll build on His morality in my life -- not mine.</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a:r>
            <a:br>
              <a:rPr lang="en-US" dirty="0" smtClean="0"/>
            </a:br>
            <a:r>
              <a:rPr lang="en-US" dirty="0" smtClean="0"/>
              <a:t>I'll build on His expectations for me... not mine.</a:t>
            </a:r>
            <a:br>
              <a:rPr lang="en-US" dirty="0" smtClean="0"/>
            </a:br>
            <a:r>
              <a:rPr lang="en-US" dirty="0" smtClean="0"/>
              <a:t/>
            </a:r>
            <a:br>
              <a:rPr lang="en-US" dirty="0" smtClean="0"/>
            </a:br>
            <a:r>
              <a:rPr lang="en-US" dirty="0" smtClean="0"/>
              <a:t>AND I know if I trust in Him in these matters...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 will be blessed.</a:t>
            </a:r>
          </a:p>
          <a:p>
            <a:endParaRPr lang="en-US" dirty="0" smtClean="0"/>
          </a:p>
          <a:p>
            <a:r>
              <a:rPr lang="en-US"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13</a:t>
            </a:fld>
            <a:endParaRPr lang="en-US"/>
          </a:p>
        </p:txBody>
      </p:sp>
    </p:spTree>
    <p:extLst>
      <p:ext uri="{BB962C8B-B14F-4D97-AF65-F5344CB8AC3E}">
        <p14:creationId xmlns:p14="http://schemas.microsoft.com/office/powerpoint/2010/main" val="16944811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Romans 3:9 is the only place in the Bible where </a:t>
            </a:r>
          </a:p>
          <a:p>
            <a:r>
              <a:rPr lang="en-US" dirty="0" smtClean="0"/>
              <a:t>“</a:t>
            </a:r>
            <a:r>
              <a:rPr lang="en-US" dirty="0" err="1" smtClean="0"/>
              <a:t>proechometha</a:t>
            </a:r>
            <a:r>
              <a:rPr lang="en-US" dirty="0" smtClean="0"/>
              <a:t>” is used.</a:t>
            </a:r>
          </a:p>
          <a:p>
            <a:endParaRPr lang="en-US" dirty="0" smtClean="0"/>
          </a:p>
          <a:p>
            <a:r>
              <a:rPr lang="en-US" dirty="0" smtClean="0"/>
              <a:t>It means</a:t>
            </a:r>
            <a:r>
              <a:rPr lang="en-US" baseline="0" dirty="0" smtClean="0"/>
              <a:t> </a:t>
            </a:r>
            <a:r>
              <a:rPr lang="en-US" sz="1200" b="0" dirty="0" smtClean="0"/>
              <a:t>to be in a prominent position</a:t>
            </a:r>
            <a:r>
              <a:rPr lang="en-US" sz="1200" b="0" i="0" dirty="0" smtClean="0"/>
              <a:t>, that is </a:t>
            </a:r>
          </a:p>
          <a:p>
            <a:r>
              <a:rPr lang="en-US" sz="1200" b="0" i="0" dirty="0" smtClean="0"/>
              <a:t>“to jut out”, “to excel”, “to be first”, or </a:t>
            </a:r>
          </a:p>
          <a:p>
            <a:r>
              <a:rPr lang="en-US" sz="1200" b="0" i="0" dirty="0" smtClean="0"/>
              <a:t>“to have an advantage</a:t>
            </a:r>
            <a:r>
              <a:rPr lang="en-US" sz="1200" b="0" i="0" dirty="0" smtClean="0"/>
              <a:t>”.</a:t>
            </a:r>
          </a:p>
          <a:p>
            <a:endParaRPr lang="en-US" sz="1200" b="0" i="0" dirty="0" smtClean="0"/>
          </a:p>
          <a:p>
            <a:pPr rtl="0"/>
            <a:r>
              <a:rPr lang="en-US" sz="1200" b="1" i="0" dirty="0" err="1" smtClean="0"/>
              <a:t>ILLUS</a:t>
            </a:r>
            <a:r>
              <a:rPr lang="en-US" sz="1200" b="1" i="0" dirty="0" smtClean="0"/>
              <a:t>: </a:t>
            </a:r>
            <a:r>
              <a:rPr lang="en-US" sz="1200" dirty="0" smtClean="0"/>
              <a:t>The late Baron de Rothschild is said once </a:t>
            </a:r>
          </a:p>
          <a:p>
            <a:pPr rtl="0"/>
            <a:r>
              <a:rPr lang="en-US" sz="1200" dirty="0" smtClean="0"/>
              <a:t>to have employed an excellent valet who, for a </a:t>
            </a:r>
          </a:p>
          <a:p>
            <a:pPr rtl="0"/>
            <a:r>
              <a:rPr lang="en-US" sz="1200" dirty="0" smtClean="0"/>
              <a:t>time became persuaded by the tenets of socialism, </a:t>
            </a:r>
          </a:p>
          <a:p>
            <a:pPr rtl="0"/>
            <a:r>
              <a:rPr lang="en-US" sz="1200" dirty="0" smtClean="0"/>
              <a:t>and met regularly with a group who advocated </a:t>
            </a:r>
          </a:p>
          <a:p>
            <a:pPr rtl="0"/>
            <a:r>
              <a:rPr lang="en-US" sz="1200" dirty="0" smtClean="0"/>
              <a:t>this social reform.</a:t>
            </a:r>
          </a:p>
          <a:p>
            <a:pPr rtl="0"/>
            <a:endParaRPr lang="en-US" sz="1200" dirty="0" smtClean="0"/>
          </a:p>
          <a:p>
            <a:pPr rtl="0"/>
            <a:r>
              <a:rPr lang="en-US" sz="1200" dirty="0" smtClean="0"/>
              <a:t>Some time later the Baron, noting that Alphonse </a:t>
            </a:r>
          </a:p>
          <a:p>
            <a:pPr rtl="0"/>
            <a:r>
              <a:rPr lang="en-US" sz="1200" dirty="0" smtClean="0"/>
              <a:t>no longer attended these meetings, asked the </a:t>
            </a:r>
          </a:p>
          <a:p>
            <a:pPr rtl="0"/>
            <a:r>
              <a:rPr lang="en-US" sz="1200" dirty="0" smtClean="0"/>
              <a:t>valet if he had lost interest. </a:t>
            </a:r>
          </a:p>
          <a:p>
            <a:pPr rtl="0"/>
            <a:endParaRPr lang="en-US" sz="1200" dirty="0" smtClean="0"/>
          </a:p>
          <a:p>
            <a:pPr rtl="0"/>
            <a:r>
              <a:rPr lang="en-US" sz="1200" dirty="0" smtClean="0"/>
              <a:t>“Sir,” he was told, “some of my former colleagues </a:t>
            </a:r>
          </a:p>
          <a:p>
            <a:pPr rtl="0"/>
            <a:r>
              <a:rPr lang="en-US" sz="1200" dirty="0" smtClean="0"/>
              <a:t>have calculated that if all the wealth of France </a:t>
            </a:r>
          </a:p>
          <a:p>
            <a:pPr rtl="0"/>
            <a:r>
              <a:rPr lang="en-US" sz="1200" dirty="0" smtClean="0"/>
              <a:t>were divided equally, each individual would be </a:t>
            </a:r>
          </a:p>
          <a:p>
            <a:pPr rtl="0"/>
            <a:r>
              <a:rPr lang="en-US" sz="1200" dirty="0" smtClean="0"/>
              <a:t>the possessor of 2,000 francs.”</a:t>
            </a:r>
          </a:p>
          <a:p>
            <a:pPr rtl="0"/>
            <a:endParaRPr lang="en-US" sz="1200" dirty="0" smtClean="0"/>
          </a:p>
          <a:p>
            <a:pPr rtl="0"/>
            <a:r>
              <a:rPr lang="en-US" sz="1200" dirty="0" smtClean="0"/>
              <a:t>“Well,” said the Baron, “what of that?”</a:t>
            </a:r>
          </a:p>
          <a:p>
            <a:pPr rtl="0"/>
            <a:endParaRPr lang="en-US" sz="1200" dirty="0" smtClean="0"/>
          </a:p>
          <a:p>
            <a:pPr rtl="0"/>
            <a:r>
              <a:rPr lang="en-US" sz="1200" dirty="0" smtClean="0"/>
              <a:t>“Sir,” said the enlightened Alphonse, “I now </a:t>
            </a:r>
          </a:p>
          <a:p>
            <a:pPr rtl="0"/>
            <a:r>
              <a:rPr lang="en-US" sz="1200" dirty="0" smtClean="0"/>
              <a:t>have 5,000 francs.”</a:t>
            </a:r>
          </a:p>
          <a:p>
            <a:endParaRPr lang="en-US" sz="1200" b="0" i="0" dirty="0" smtClean="0"/>
          </a:p>
          <a:p>
            <a:r>
              <a:rPr lang="en-US" sz="1200" b="0" i="0" dirty="0" smtClean="0"/>
              <a:t>[7700,</a:t>
            </a:r>
            <a:r>
              <a:rPr lang="en-US" sz="1200" b="0" i="0" baseline="0" dirty="0" smtClean="0"/>
              <a:t> #740].</a:t>
            </a:r>
            <a:endParaRPr lang="en-US" sz="1200" b="0" i="0" dirty="0" smtClean="0"/>
          </a:p>
          <a:p>
            <a:endParaRPr lang="en-US" sz="1200" b="0" i="0"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14</a:t>
            </a:fld>
            <a:endParaRPr lang="en-US"/>
          </a:p>
        </p:txBody>
      </p:sp>
    </p:spTree>
    <p:extLst>
      <p:ext uri="{BB962C8B-B14F-4D97-AF65-F5344CB8AC3E}">
        <p14:creationId xmlns:p14="http://schemas.microsoft.com/office/powerpoint/2010/main" val="22142294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individual Greek words, “</a:t>
            </a:r>
            <a:r>
              <a:rPr lang="en-US" dirty="0" err="1" smtClean="0"/>
              <a:t>ou</a:t>
            </a:r>
            <a:r>
              <a:rPr lang="en-US" dirty="0" smtClean="0"/>
              <a:t>” meaning “no” or </a:t>
            </a:r>
          </a:p>
          <a:p>
            <a:r>
              <a:rPr lang="en-US" dirty="0" smtClean="0"/>
              <a:t>“not”, and “</a:t>
            </a:r>
            <a:r>
              <a:rPr lang="en-US" dirty="0" err="1" smtClean="0"/>
              <a:t>pantos</a:t>
            </a:r>
            <a:r>
              <a:rPr lang="en-US" dirty="0" smtClean="0"/>
              <a:t>” meaning “all”, when combined </a:t>
            </a:r>
          </a:p>
          <a:p>
            <a:r>
              <a:rPr lang="en-US" dirty="0" smtClean="0"/>
              <a:t>into the phrase “</a:t>
            </a:r>
            <a:r>
              <a:rPr lang="en-US" dirty="0" err="1" smtClean="0"/>
              <a:t>ou</a:t>
            </a:r>
            <a:r>
              <a:rPr lang="en-US" dirty="0" smtClean="0"/>
              <a:t> </a:t>
            </a:r>
            <a:r>
              <a:rPr lang="en-US" dirty="0" err="1" smtClean="0"/>
              <a:t>pantos</a:t>
            </a:r>
            <a:r>
              <a:rPr lang="en-US" dirty="0" smtClean="0"/>
              <a:t>” means “not at all”.</a:t>
            </a:r>
          </a:p>
          <a:p>
            <a:endParaRPr lang="en-US" dirty="0" smtClean="0"/>
          </a:p>
          <a:p>
            <a:r>
              <a:rPr lang="en-US" dirty="0" smtClean="0"/>
              <a:t>The only other place in the New Testament where </a:t>
            </a:r>
          </a:p>
          <a:p>
            <a:r>
              <a:rPr lang="en-US" dirty="0" smtClean="0"/>
              <a:t>“</a:t>
            </a:r>
            <a:r>
              <a:rPr lang="en-US" dirty="0" err="1" smtClean="0"/>
              <a:t>ou</a:t>
            </a:r>
            <a:r>
              <a:rPr lang="en-US" dirty="0" smtClean="0"/>
              <a:t> </a:t>
            </a:r>
            <a:r>
              <a:rPr lang="en-US" dirty="0" err="1" smtClean="0"/>
              <a:t>pantos</a:t>
            </a:r>
            <a:r>
              <a:rPr lang="en-US" dirty="0" smtClean="0"/>
              <a:t>” appears, is in:</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solidFill>
                  <a:prstClr val="black"/>
                </a:solidFill>
              </a:rPr>
              <a:pPr/>
              <a:t>15</a:t>
            </a:fld>
            <a:endParaRPr lang="en-US">
              <a:solidFill>
                <a:prstClr val="black"/>
              </a:solidFill>
            </a:endParaRPr>
          </a:p>
        </p:txBody>
      </p:sp>
    </p:spTree>
    <p:extLst>
      <p:ext uri="{BB962C8B-B14F-4D97-AF65-F5344CB8AC3E}">
        <p14:creationId xmlns:p14="http://schemas.microsoft.com/office/powerpoint/2010/main" val="42570079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err="1" smtClean="0"/>
              <a:t>ILLUS</a:t>
            </a:r>
            <a:r>
              <a:rPr lang="en-US" b="1" dirty="0" smtClean="0"/>
              <a:t>:</a:t>
            </a:r>
            <a:r>
              <a:rPr lang="en-US" dirty="0" smtClean="0"/>
              <a:t> The early church leader Augustine was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once accosted by a heathen who showed him his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idol and said, "Here is my god; where is thine?"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Augustine replied, "I cannot show you my God;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not because there is no God to show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but because you have no eyes to see Him."</a:t>
            </a:r>
          </a:p>
          <a:p>
            <a:endParaRPr lang="en-US" dirty="0" smtClean="0"/>
          </a:p>
          <a:p>
            <a:r>
              <a:rPr lang="en-US" dirty="0" smtClean="0"/>
              <a:t>[unknown]</a:t>
            </a:r>
          </a:p>
          <a:p>
            <a:endParaRPr lang="en-US" dirty="0" smtClean="0"/>
          </a:p>
          <a:p>
            <a:r>
              <a:rPr lang="en-US"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16</a:t>
            </a:fld>
            <a:endParaRPr lang="en-US"/>
          </a:p>
        </p:txBody>
      </p:sp>
    </p:spTree>
    <p:extLst>
      <p:ext uri="{BB962C8B-B14F-4D97-AF65-F5344CB8AC3E}">
        <p14:creationId xmlns:p14="http://schemas.microsoft.com/office/powerpoint/2010/main" val="15764045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Greek word “</a:t>
            </a:r>
            <a:r>
              <a:rPr lang="en-US" dirty="0" err="1" smtClean="0"/>
              <a:t>proaitiaomai</a:t>
            </a:r>
            <a:r>
              <a:rPr lang="en-US" dirty="0" smtClean="0"/>
              <a:t>” means </a:t>
            </a:r>
            <a:r>
              <a:rPr lang="en-US" sz="1200" b="0" i="0" dirty="0" smtClean="0"/>
              <a:t>to reach a </a:t>
            </a:r>
          </a:p>
          <a:p>
            <a:r>
              <a:rPr lang="en-US" sz="1200" b="0" i="0" dirty="0" smtClean="0"/>
              <a:t>charge of guilt prior to an implied time, that is </a:t>
            </a:r>
          </a:p>
          <a:p>
            <a:r>
              <a:rPr lang="en-US" sz="1200" b="0" i="0" dirty="0" smtClean="0"/>
              <a:t>“to accuse beforehand”.</a:t>
            </a:r>
          </a:p>
          <a:p>
            <a:endParaRPr lang="en-US" sz="1200" b="0" i="0" dirty="0" smtClean="0"/>
          </a:p>
          <a:p>
            <a:r>
              <a:rPr lang="en-US" sz="1200" b="0" i="0" dirty="0" smtClean="0"/>
              <a:t>Romans</a:t>
            </a:r>
            <a:r>
              <a:rPr lang="en-US" sz="1200" b="0" i="0" baseline="0" dirty="0" smtClean="0"/>
              <a:t> 3:9 is the only place in the Bible where </a:t>
            </a:r>
          </a:p>
          <a:p>
            <a:r>
              <a:rPr lang="en-US" sz="1200" b="0" i="0" baseline="0" dirty="0" smtClean="0"/>
              <a:t>this word appears</a:t>
            </a:r>
            <a:r>
              <a:rPr lang="en-US" sz="1200" b="0" i="0" baseline="0" dirty="0" smtClean="0"/>
              <a:t>.</a:t>
            </a:r>
          </a:p>
          <a:p>
            <a:endParaRPr lang="en-US" sz="1200" b="0" i="0" baseline="0" dirty="0" smtClean="0"/>
          </a:p>
          <a:p>
            <a:pPr rtl="0"/>
            <a:r>
              <a:rPr lang="en-US" sz="1200" b="1" i="0" baseline="0" dirty="0" err="1" smtClean="0"/>
              <a:t>ILLUS</a:t>
            </a:r>
            <a:r>
              <a:rPr lang="en-US" sz="1200" b="1" i="0" baseline="0" dirty="0" smtClean="0"/>
              <a:t>: </a:t>
            </a:r>
            <a:r>
              <a:rPr lang="en-US" sz="1200" dirty="0" smtClean="0"/>
              <a:t>There is a legend of Martin Luther, that, </a:t>
            </a:r>
          </a:p>
          <a:p>
            <a:pPr rtl="0"/>
            <a:r>
              <a:rPr lang="en-US" sz="1200" dirty="0" smtClean="0"/>
              <a:t>during a serious illness, the Evil One entered his </a:t>
            </a:r>
          </a:p>
          <a:p>
            <a:pPr rtl="0"/>
            <a:r>
              <a:rPr lang="en-US" sz="1200" dirty="0" smtClean="0"/>
              <a:t>sickroom and, looking at him with a triumphant </a:t>
            </a:r>
          </a:p>
          <a:p>
            <a:pPr rtl="0"/>
            <a:r>
              <a:rPr lang="en-US" sz="1200" dirty="0" smtClean="0"/>
              <a:t>smile, unrolled a big scroll which he carried in </a:t>
            </a:r>
          </a:p>
          <a:p>
            <a:pPr rtl="0"/>
            <a:r>
              <a:rPr lang="en-US" sz="1200" dirty="0" smtClean="0"/>
              <a:t>his arms.</a:t>
            </a:r>
          </a:p>
          <a:p>
            <a:pPr rtl="0"/>
            <a:endParaRPr lang="en-US" sz="1200" dirty="0" smtClean="0"/>
          </a:p>
          <a:p>
            <a:pPr rtl="0"/>
            <a:r>
              <a:rPr lang="en-US" sz="1200" dirty="0" smtClean="0"/>
              <a:t>As the fiend threw one end of it on the floor, it </a:t>
            </a:r>
          </a:p>
          <a:p>
            <a:pPr rtl="0"/>
            <a:r>
              <a:rPr lang="en-US" sz="1200" dirty="0" smtClean="0"/>
              <a:t>unwound by itself. Luther’s eyes read the long, </a:t>
            </a:r>
          </a:p>
          <a:p>
            <a:pPr rtl="0"/>
            <a:r>
              <a:rPr lang="en-US" sz="1200" dirty="0" smtClean="0"/>
              <a:t>fearful record of his own sins, one by one. That </a:t>
            </a:r>
          </a:p>
          <a:p>
            <a:pPr rtl="0"/>
            <a:r>
              <a:rPr lang="en-US" sz="1200" dirty="0" smtClean="0"/>
              <a:t>stout heart quailed before the ghastly roll.</a:t>
            </a:r>
          </a:p>
          <a:p>
            <a:pPr rtl="0"/>
            <a:endParaRPr lang="en-US" sz="1200" dirty="0" smtClean="0"/>
          </a:p>
          <a:p>
            <a:pPr rtl="0"/>
            <a:r>
              <a:rPr lang="en-US" sz="1200" dirty="0" smtClean="0"/>
              <a:t>Suddenly it flashed into Luther’s mind that there </a:t>
            </a:r>
          </a:p>
          <a:p>
            <a:pPr rtl="0"/>
            <a:r>
              <a:rPr lang="en-US" sz="1200" dirty="0" smtClean="0"/>
              <a:t>was one thing not written there. He cried aloud: </a:t>
            </a:r>
          </a:p>
          <a:p>
            <a:pPr rtl="0"/>
            <a:r>
              <a:rPr lang="en-US" sz="1200" dirty="0" smtClean="0"/>
              <a:t>“One thing you have forgotten. The rest is all </a:t>
            </a:r>
          </a:p>
          <a:p>
            <a:pPr rtl="0"/>
            <a:r>
              <a:rPr lang="en-US" sz="1200" dirty="0" smtClean="0"/>
              <a:t>true, but one thing you have forgotten: ‘The </a:t>
            </a:r>
          </a:p>
          <a:p>
            <a:pPr rtl="0"/>
            <a:r>
              <a:rPr lang="en-US" sz="1200" dirty="0" smtClean="0"/>
              <a:t>blood of Jesus Christ his Son </a:t>
            </a:r>
            <a:r>
              <a:rPr lang="en-US" sz="1200" dirty="0" err="1" smtClean="0"/>
              <a:t>cleanseth</a:t>
            </a:r>
            <a:r>
              <a:rPr lang="en-US" sz="1200" dirty="0" smtClean="0"/>
              <a:t> us from </a:t>
            </a:r>
          </a:p>
          <a:p>
            <a:pPr rtl="0"/>
            <a:r>
              <a:rPr lang="en-US" sz="1200" dirty="0" smtClean="0"/>
              <a:t>all sin.’ ” </a:t>
            </a:r>
          </a:p>
          <a:p>
            <a:pPr rtl="0"/>
            <a:endParaRPr lang="en-US" sz="1200" dirty="0" smtClean="0"/>
          </a:p>
          <a:p>
            <a:pPr rtl="0"/>
            <a:r>
              <a:rPr lang="en-US" sz="1200" dirty="0" smtClean="0"/>
              <a:t>And as he said this, the Accuser of the Brethren</a:t>
            </a:r>
          </a:p>
          <a:p>
            <a:pPr rtl="0"/>
            <a:r>
              <a:rPr lang="en-US" sz="1200" dirty="0" smtClean="0"/>
              <a:t> and his heavy roll disappeared.</a:t>
            </a:r>
          </a:p>
          <a:p>
            <a:endParaRPr lang="en-US" sz="1200" b="0" i="0" baseline="0" dirty="0" smtClean="0"/>
          </a:p>
          <a:p>
            <a:r>
              <a:rPr lang="en-US" sz="1200" b="0" i="0" baseline="0" dirty="0" smtClean="0"/>
              <a:t>[7700. #480].</a:t>
            </a:r>
            <a:endParaRPr lang="en-US" sz="1200" b="0" i="0" dirty="0" smtClean="0"/>
          </a:p>
          <a:p>
            <a:endParaRPr lang="en-US" b="0" i="0"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solidFill>
                  <a:prstClr val="black"/>
                </a:solidFill>
              </a:rPr>
              <a:pPr/>
              <a:t>17</a:t>
            </a:fld>
            <a:endParaRPr lang="en-US">
              <a:solidFill>
                <a:prstClr val="black"/>
              </a:solidFill>
            </a:endParaRPr>
          </a:p>
        </p:txBody>
      </p:sp>
    </p:spTree>
    <p:extLst>
      <p:ext uri="{BB962C8B-B14F-4D97-AF65-F5344CB8AC3E}">
        <p14:creationId xmlns:p14="http://schemas.microsoft.com/office/powerpoint/2010/main" val="42570079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Greek “</a:t>
            </a:r>
            <a:r>
              <a:rPr lang="en-US" dirty="0" err="1" smtClean="0"/>
              <a:t>hupo</a:t>
            </a:r>
            <a:r>
              <a:rPr lang="en-US" dirty="0" smtClean="0"/>
              <a:t>” literally means “under”.</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18</a:t>
            </a:fld>
            <a:endParaRPr lang="en-US"/>
          </a:p>
        </p:txBody>
      </p:sp>
    </p:spTree>
    <p:extLst>
      <p:ext uri="{BB962C8B-B14F-4D97-AF65-F5344CB8AC3E}">
        <p14:creationId xmlns:p14="http://schemas.microsoft.com/office/powerpoint/2010/main" val="42570079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Greek “hamartia” means sin;</a:t>
            </a:r>
            <a:r>
              <a:rPr lang="en-US" baseline="0" dirty="0" smtClean="0"/>
              <a:t> that is a departure </a:t>
            </a:r>
          </a:p>
          <a:p>
            <a:r>
              <a:rPr lang="en-US" baseline="0" dirty="0" smtClean="0"/>
              <a:t>from divine standards of uprightness, a destructive </a:t>
            </a:r>
          </a:p>
          <a:p>
            <a:r>
              <a:rPr lang="en-US" baseline="0" dirty="0" smtClean="0"/>
              <a:t>evil power.</a:t>
            </a:r>
          </a:p>
          <a:p>
            <a:endParaRPr lang="en-US" baseline="0" dirty="0" smtClean="0"/>
          </a:p>
          <a:p>
            <a:r>
              <a:rPr lang="en-US" baseline="0" dirty="0" smtClean="0"/>
              <a:t>This is the first place where the word “sin” is used </a:t>
            </a:r>
          </a:p>
          <a:p>
            <a:r>
              <a:rPr lang="en-US" baseline="0" dirty="0" smtClean="0"/>
              <a:t>in the Book of Romans.</a:t>
            </a:r>
          </a:p>
          <a:p>
            <a:endParaRPr lang="en-US" baseline="0" dirty="0" smtClean="0"/>
          </a:p>
          <a:p>
            <a:r>
              <a:rPr lang="en-US" baseline="0" dirty="0" smtClean="0"/>
              <a:t>Paul thinks of sin almost in personal terms, as a </a:t>
            </a:r>
          </a:p>
          <a:p>
            <a:r>
              <a:rPr lang="en-US" baseline="0" dirty="0" smtClean="0"/>
              <a:t>ruling power that invades the world and takes </a:t>
            </a:r>
          </a:p>
          <a:p>
            <a:r>
              <a:rPr lang="en-US" baseline="0" dirty="0" smtClean="0"/>
              <a:t>human beings captive. They are under its control; </a:t>
            </a:r>
          </a:p>
          <a:p>
            <a:r>
              <a:rPr lang="en-US" baseline="0" dirty="0" smtClean="0"/>
              <a:t>they serve it; they are its slaves.</a:t>
            </a:r>
          </a:p>
          <a:p>
            <a:endParaRPr lang="en-US" baseline="0" dirty="0" smtClean="0"/>
          </a:p>
          <a:p>
            <a:r>
              <a:rPr lang="en-US" baseline="0" dirty="0" smtClean="0"/>
              <a:t>They have no power to escape from sin. Only the </a:t>
            </a:r>
          </a:p>
          <a:p>
            <a:r>
              <a:rPr lang="en-US" baseline="0" dirty="0" smtClean="0"/>
              <a:t>blood of Jesus can set them free.</a:t>
            </a:r>
          </a:p>
          <a:p>
            <a:endParaRPr lang="en-US" baseline="0" dirty="0" smtClean="0"/>
          </a:p>
          <a:p>
            <a:r>
              <a:rPr lang="en-US" baseline="0" dirty="0" smtClean="0"/>
              <a:t>In fact, it hides deep within us. Often, people don’t </a:t>
            </a:r>
          </a:p>
          <a:p>
            <a:r>
              <a:rPr lang="en-US" baseline="0" dirty="0" smtClean="0"/>
              <a:t>even comprehend it’s existence until God’s Law </a:t>
            </a:r>
          </a:p>
          <a:p>
            <a:r>
              <a:rPr lang="en-US" baseline="0" dirty="0" smtClean="0"/>
              <a:t>points it out.</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solidFill>
                  <a:prstClr val="black"/>
                </a:solidFill>
              </a:rPr>
              <a:pPr/>
              <a:t>19</a:t>
            </a:fld>
            <a:endParaRPr lang="en-US">
              <a:solidFill>
                <a:prstClr val="black"/>
              </a:solidFill>
            </a:endParaRPr>
          </a:p>
        </p:txBody>
      </p:sp>
    </p:spTree>
    <p:extLst>
      <p:ext uri="{BB962C8B-B14F-4D97-AF65-F5344CB8AC3E}">
        <p14:creationId xmlns:p14="http://schemas.microsoft.com/office/powerpoint/2010/main" val="42570079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further clarified in Romans 5:20-21 which </a:t>
            </a:r>
          </a:p>
          <a:p>
            <a:r>
              <a:rPr lang="en-US" dirty="0" smtClean="0"/>
              <a:t>read, “</a:t>
            </a:r>
            <a:r>
              <a:rPr lang="en-US" sz="1200" baseline="30000" dirty="0" smtClean="0"/>
              <a:t>20 </a:t>
            </a:r>
            <a:r>
              <a:rPr lang="en-US" sz="1200" baseline="0" dirty="0" smtClean="0"/>
              <a:t>The law was added so that the trespass </a:t>
            </a:r>
          </a:p>
          <a:p>
            <a:r>
              <a:rPr lang="en-US" sz="1200" baseline="0" dirty="0" smtClean="0"/>
              <a:t>might increase. But where sin increased, grace </a:t>
            </a:r>
          </a:p>
          <a:p>
            <a:r>
              <a:rPr lang="en-US" sz="1200" baseline="0" dirty="0" smtClean="0"/>
              <a:t>increased all the more, </a:t>
            </a:r>
            <a:r>
              <a:rPr lang="en-US" sz="1200" baseline="30000" dirty="0" smtClean="0"/>
              <a:t>21</a:t>
            </a:r>
            <a:r>
              <a:rPr lang="en-US" sz="1200" baseline="0" dirty="0" smtClean="0"/>
              <a:t> so that, just as sin </a:t>
            </a:r>
          </a:p>
          <a:p>
            <a:r>
              <a:rPr lang="en-US" sz="1200" baseline="0" dirty="0" smtClean="0"/>
              <a:t>reigned in death, so also grace might reign </a:t>
            </a:r>
          </a:p>
          <a:p>
            <a:r>
              <a:rPr lang="en-US" sz="1200" baseline="0" dirty="0" smtClean="0"/>
              <a:t>through righteousness to bring eternal life </a:t>
            </a:r>
          </a:p>
          <a:p>
            <a:r>
              <a:rPr lang="en-US" sz="1200" baseline="0" dirty="0" smtClean="0"/>
              <a:t>through Jesus Christ our Lord.”</a:t>
            </a:r>
            <a:r>
              <a:rPr lang="en-US" sz="1200" baseline="30000" dirty="0" smtClean="0"/>
              <a:t> </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solidFill>
                  <a:prstClr val="black"/>
                </a:solidFill>
              </a:rPr>
              <a:pPr/>
              <a:t>20</a:t>
            </a:fld>
            <a:endParaRPr lang="en-US">
              <a:solidFill>
                <a:prstClr val="black"/>
              </a:solidFill>
            </a:endParaRPr>
          </a:p>
        </p:txBody>
      </p:sp>
    </p:spTree>
    <p:extLst>
      <p:ext uri="{BB962C8B-B14F-4D97-AF65-F5344CB8AC3E}">
        <p14:creationId xmlns:p14="http://schemas.microsoft.com/office/powerpoint/2010/main" val="21616627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err="1" smtClean="0"/>
              <a:t>ILLUS</a:t>
            </a:r>
            <a:r>
              <a:rPr lang="en-US" b="1" dirty="0" smtClean="0"/>
              <a:t>:</a:t>
            </a:r>
            <a:r>
              <a:rPr lang="en-US" b="0" dirty="0" smtClean="0"/>
              <a:t> </a:t>
            </a:r>
            <a:r>
              <a:rPr lang="en-US" dirty="0" smtClean="0"/>
              <a:t>In May of 1846, 187 men, women and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children left from Missouri in a wagon train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headed to California. There was nothing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exceptional about the group or this journey and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we would have never known about them had they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not made the decision to try a shortcut.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“Hastings Cutoff”, as it was known, was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indeed a shorter route to their destination but it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had only been tried on horseback. No wagon had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made the journey. This group, now known as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Donner Party”, would not complete their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journey.</a:t>
            </a:r>
            <a:br>
              <a:rPr lang="en-US" dirty="0" smtClean="0"/>
            </a:br>
            <a:r>
              <a:rPr lang="en-US" dirty="0" smtClean="0"/>
              <a:t/>
            </a:r>
            <a:br>
              <a:rPr lang="en-US" dirty="0" smtClean="0"/>
            </a:br>
            <a:r>
              <a:rPr lang="en-US" dirty="0" smtClean="0"/>
              <a:t>This group is famous because of allegations of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cannibalism that occurred within the group while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waiting for rescue. We find the thought repugnant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and disgusting. We like to believe that, no matter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what, we would never do such a thing.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It would be more accurate to say, “I have not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been that hungry yet” than to say “I would never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eat that.” The survivors were high in the Sierra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Madre for three months with no food at all.</a:t>
            </a:r>
            <a:br>
              <a:rPr lang="en-US" dirty="0" smtClean="0"/>
            </a:br>
            <a:r>
              <a:rPr lang="en-US" dirty="0" smtClean="0"/>
              <a:t/>
            </a:r>
            <a:br>
              <a:rPr lang="en-US" dirty="0" smtClean="0"/>
            </a:br>
            <a:r>
              <a:rPr lang="en-US" dirty="0" smtClean="0"/>
              <a:t>I have heard people make the observation that,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 wasn’t fed at church.” I assume they mean that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they didn’t learn anything useful or that they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didn’t feel the presence of God.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 also have heard the charge that, “I don’t like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doing it this way” or “I don’t like that version of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Bible.”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 compare this to my kids coming to me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complaining that there is nothing to eat in the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house. When I point out various options, they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exclaim, “I don’t like that.” My response is always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same. Then you aren’t truly hungry yet.</a:t>
            </a:r>
            <a:br>
              <a:rPr lang="en-US" dirty="0" smtClean="0"/>
            </a:br>
            <a:r>
              <a:rPr lang="en-US" dirty="0" smtClean="0"/>
              <a:t/>
            </a:r>
            <a:br>
              <a:rPr lang="en-US" dirty="0" smtClean="0"/>
            </a:br>
            <a:r>
              <a:rPr lang="en-US" dirty="0" smtClean="0"/>
              <a:t>You know who doesn’t like what is spread on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God’s table? The one that isn’t hungry. The one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seeking self satisfaction and validation.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Who wants to pick and choose the ways they will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worship? The one that doesn’t think they need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God. They are full... of themselves. </a:t>
            </a:r>
            <a:br>
              <a:rPr lang="en-US" dirty="0" smtClean="0"/>
            </a:br>
            <a:r>
              <a:rPr lang="en-US" dirty="0" smtClean="0"/>
              <a:t/>
            </a:r>
            <a:br>
              <a:rPr lang="en-US" dirty="0" smtClean="0"/>
            </a:br>
            <a:r>
              <a:rPr lang="en-US" dirty="0" smtClean="0"/>
              <a:t>In Matthew 5:6, Jesus commends the one that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“hungers and thirsts” for righteousness. Think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Donner Party hungry. Desperate. Without pride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or will. With one goal and one goal only, to be fed.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 eat readily from whatever it is God lays on the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table. To accept whatever condition, correction or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assignment He throws at us without hesitation.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When we come to Church and worship in such a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way, according to Jesus, we will leave filled and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content.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So when we leave still hungry and discontent,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whose fault is it?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t>[unknown]</a:t>
            </a:r>
          </a:p>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err="1" smtClean="0"/>
              <a:t>ILLUS</a:t>
            </a:r>
            <a:r>
              <a:rPr lang="en-US" b="1" dirty="0" smtClean="0"/>
              <a:t>: </a:t>
            </a:r>
            <a:r>
              <a:rPr lang="en-US" dirty="0" smtClean="0"/>
              <a:t>One time, years ago, Dr. Harry </a:t>
            </a:r>
            <a:r>
              <a:rPr lang="en-US" dirty="0" err="1" smtClean="0"/>
              <a:t>Ironside</a:t>
            </a:r>
            <a:r>
              <a:rPr lang="en-US"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was visiting a sheep ranch in Texas and he saw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most peculiar animal.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It looked like it had two heads, not one, four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front feet instead of two and four back feet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instead of two.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Then the rancher explained, "We had a sheep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give birth to a lamb and the lamb died. We had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another sheep that gave birth but the mother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died.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That lamb needed a mother but the other mother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would not accept it because she knew it was not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her own.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So we took the skin or her dead lamb and draped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it over the skin of the living lamb. As soon as we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put it in the pen she seemed to walk over to it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and say, “That’s mine.’"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Bible is saying the moment you put your trust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 Christ God takes His Son’s perfection, His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righteousness and He clothes you with it. Your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faith is accounted for righteousness.</a:t>
            </a:r>
          </a:p>
          <a:p>
            <a:endParaRPr lang="en-US" dirty="0" smtClean="0"/>
          </a:p>
          <a:p>
            <a:r>
              <a:rPr lang="en-US" dirty="0" smtClean="0"/>
              <a:t>[unknown]</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a:t>
            </a:fld>
            <a:endParaRPr lang="en-US"/>
          </a:p>
        </p:txBody>
      </p:sp>
    </p:spTree>
    <p:extLst>
      <p:ext uri="{BB962C8B-B14F-4D97-AF65-F5344CB8AC3E}">
        <p14:creationId xmlns:p14="http://schemas.microsoft.com/office/powerpoint/2010/main" val="23011576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Paul goes on later in Romans to tell us that Sin </a:t>
            </a:r>
          </a:p>
          <a:p>
            <a:r>
              <a:rPr lang="en-US" dirty="0" smtClean="0"/>
              <a:t>and Death came into the world through one man, </a:t>
            </a:r>
          </a:p>
          <a:p>
            <a:r>
              <a:rPr lang="en-US" dirty="0" smtClean="0"/>
              <a:t>Adam.</a:t>
            </a:r>
          </a:p>
          <a:p>
            <a:endParaRPr lang="en-US" dirty="0" smtClean="0"/>
          </a:p>
          <a:p>
            <a:r>
              <a:rPr lang="en-US" dirty="0" smtClean="0"/>
              <a:t>But life came into the world through Jesus Christ.</a:t>
            </a:r>
          </a:p>
          <a:p>
            <a:endParaRPr lang="en-US" dirty="0" smtClean="0"/>
          </a:p>
          <a:p>
            <a:r>
              <a:rPr lang="en-US" dirty="0" smtClean="0"/>
              <a:t>Romans 5:12-14 reads, “</a:t>
            </a:r>
            <a:r>
              <a:rPr lang="en-US" sz="1200" baseline="30000" dirty="0" smtClean="0"/>
              <a:t>12 </a:t>
            </a:r>
            <a:r>
              <a:rPr lang="en-US" sz="1200" baseline="0" dirty="0" smtClean="0"/>
              <a:t>Therefore, just as sin </a:t>
            </a:r>
          </a:p>
          <a:p>
            <a:r>
              <a:rPr lang="en-US" sz="1200" baseline="0" dirty="0" smtClean="0"/>
              <a:t>entered the world through one man, and death </a:t>
            </a:r>
          </a:p>
          <a:p>
            <a:r>
              <a:rPr lang="en-US" sz="1200" baseline="0" dirty="0" smtClean="0"/>
              <a:t>through sin, and in this way death came to all </a:t>
            </a:r>
          </a:p>
          <a:p>
            <a:r>
              <a:rPr lang="en-US" sz="1200" baseline="0" dirty="0" smtClean="0"/>
              <a:t>men, because all sinned— </a:t>
            </a:r>
            <a:r>
              <a:rPr lang="en-US" sz="1200" baseline="30000" dirty="0" smtClean="0"/>
              <a:t>13</a:t>
            </a:r>
            <a:r>
              <a:rPr lang="en-US" sz="1200" baseline="0" dirty="0" smtClean="0"/>
              <a:t> for before the law </a:t>
            </a:r>
          </a:p>
          <a:p>
            <a:r>
              <a:rPr lang="en-US" sz="1200" baseline="0" dirty="0" smtClean="0"/>
              <a:t>was given, sin was in the world. But sin is not </a:t>
            </a:r>
          </a:p>
          <a:p>
            <a:r>
              <a:rPr lang="en-US" sz="1200" baseline="0" dirty="0" smtClean="0"/>
              <a:t>taken into account when there is no law. </a:t>
            </a:r>
          </a:p>
          <a:p>
            <a:r>
              <a:rPr lang="en-US" sz="1200" baseline="30000" dirty="0" smtClean="0"/>
              <a:t>14</a:t>
            </a:r>
            <a:r>
              <a:rPr lang="en-US" sz="1200" baseline="0" dirty="0" smtClean="0"/>
              <a:t> Nevertheless, death reigned from the time of </a:t>
            </a:r>
          </a:p>
          <a:p>
            <a:r>
              <a:rPr lang="en-US" sz="1200" baseline="0" dirty="0" smtClean="0"/>
              <a:t>Adam to the time of Moses, even over those </a:t>
            </a:r>
          </a:p>
          <a:p>
            <a:r>
              <a:rPr lang="en-US" sz="1200" baseline="0" dirty="0" smtClean="0"/>
              <a:t>who did not sin by breaking a command, as did </a:t>
            </a:r>
          </a:p>
          <a:p>
            <a:r>
              <a:rPr lang="en-US" sz="1200" baseline="0" dirty="0" smtClean="0"/>
              <a:t>Adam, who was a pattern of the one to come.” </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21</a:t>
            </a:fld>
            <a:endParaRPr lang="en-US"/>
          </a:p>
        </p:txBody>
      </p:sp>
    </p:spTree>
    <p:extLst>
      <p:ext uri="{BB962C8B-B14F-4D97-AF65-F5344CB8AC3E}">
        <p14:creationId xmlns:p14="http://schemas.microsoft.com/office/powerpoint/2010/main" val="2347439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a:t>
            </a:r>
            <a:r>
              <a:rPr lang="en-US" dirty="0" smtClean="0"/>
              <a:t>Dr. A. T. Schofield used to point out that </a:t>
            </a:r>
          </a:p>
          <a:p>
            <a:r>
              <a:rPr lang="en-US" dirty="0" smtClean="0"/>
              <a:t>there were three sorts of dogs in his city of </a:t>
            </a:r>
          </a:p>
          <a:p>
            <a:r>
              <a:rPr lang="en-US" dirty="0" smtClean="0"/>
              <a:t>London: </a:t>
            </a:r>
          </a:p>
          <a:p>
            <a:endParaRPr lang="en-US" dirty="0" smtClean="0"/>
          </a:p>
          <a:p>
            <a:pPr marL="228600" indent="-228600">
              <a:buAutoNum type="arabicPeriod"/>
            </a:pPr>
            <a:r>
              <a:rPr lang="en-US" dirty="0" smtClean="0"/>
              <a:t>the wild, </a:t>
            </a:r>
            <a:r>
              <a:rPr lang="en-US" dirty="0" err="1" smtClean="0"/>
              <a:t>masterless</a:t>
            </a:r>
            <a:r>
              <a:rPr lang="en-US" dirty="0" smtClean="0"/>
              <a:t> dog that roamed the streets </a:t>
            </a:r>
          </a:p>
          <a:p>
            <a:pPr marL="0" indent="0">
              <a:buNone/>
            </a:pPr>
            <a:r>
              <a:rPr lang="en-US" dirty="0" smtClean="0"/>
              <a:t>at will, stole his meals from garbage pails, and </a:t>
            </a:r>
          </a:p>
          <a:p>
            <a:pPr marL="0" indent="0">
              <a:buNone/>
            </a:pPr>
            <a:r>
              <a:rPr lang="en-US" dirty="0" smtClean="0"/>
              <a:t>often came to an inglorious end in the lethal </a:t>
            </a:r>
          </a:p>
          <a:p>
            <a:pPr marL="0" indent="0">
              <a:buNone/>
            </a:pPr>
            <a:r>
              <a:rPr lang="en-US" dirty="0" smtClean="0"/>
              <a:t>chamber of the humane society; </a:t>
            </a:r>
          </a:p>
          <a:p>
            <a:pPr marL="0" indent="0">
              <a:buNone/>
            </a:pPr>
            <a:endParaRPr lang="en-US" dirty="0" smtClean="0"/>
          </a:p>
          <a:p>
            <a:pPr marL="0" indent="0">
              <a:buNone/>
            </a:pPr>
            <a:r>
              <a:rPr lang="en-US" dirty="0" smtClean="0"/>
              <a:t>2. the chained dog, which could not be trusted for </a:t>
            </a:r>
          </a:p>
          <a:p>
            <a:pPr marL="0" indent="0">
              <a:buNone/>
            </a:pPr>
            <a:r>
              <a:rPr lang="en-US" dirty="0" smtClean="0"/>
              <a:t>more than a few feet; and </a:t>
            </a:r>
          </a:p>
          <a:p>
            <a:pPr marL="0" indent="0">
              <a:buNone/>
            </a:pPr>
            <a:endParaRPr lang="en-US" dirty="0" smtClean="0"/>
          </a:p>
          <a:p>
            <a:pPr marL="0" indent="0">
              <a:buNone/>
            </a:pPr>
            <a:r>
              <a:rPr lang="en-US" dirty="0" smtClean="0"/>
              <a:t>3. the dog that knew and loved his master and </a:t>
            </a:r>
          </a:p>
          <a:p>
            <a:pPr marL="0" indent="0">
              <a:buNone/>
            </a:pPr>
            <a:r>
              <a:rPr lang="en-US" dirty="0" smtClean="0"/>
              <a:t>responded obediently to his voice. </a:t>
            </a:r>
          </a:p>
          <a:p>
            <a:pPr marL="0" indent="0">
              <a:buNone/>
            </a:pPr>
            <a:endParaRPr lang="en-US" dirty="0" smtClean="0"/>
          </a:p>
          <a:p>
            <a:pPr marL="0" indent="0">
              <a:buNone/>
            </a:pPr>
            <a:r>
              <a:rPr lang="en-US" dirty="0" smtClean="0"/>
              <a:t>The first of these had liberty but no law; the </a:t>
            </a:r>
          </a:p>
          <a:p>
            <a:pPr marL="0" indent="0">
              <a:buNone/>
            </a:pPr>
            <a:r>
              <a:rPr lang="en-US" dirty="0" smtClean="0"/>
              <a:t>second had law but no liberty; whereas the last </a:t>
            </a:r>
          </a:p>
          <a:p>
            <a:pPr marL="0" indent="0">
              <a:buNone/>
            </a:pPr>
            <a:r>
              <a:rPr lang="en-US" dirty="0" smtClean="0"/>
              <a:t>enjoyed the perfect law of liberty.</a:t>
            </a:r>
          </a:p>
          <a:p>
            <a:pPr marL="0" indent="0">
              <a:buNone/>
            </a:pPr>
            <a:endParaRPr lang="en-US" dirty="0" smtClean="0"/>
          </a:p>
          <a:p>
            <a:r>
              <a:rPr lang="en-US" dirty="0" smtClean="0"/>
              <a:t>All men seem to be like one of these three dogs. </a:t>
            </a:r>
          </a:p>
          <a:p>
            <a:endParaRPr lang="en-US" dirty="0" smtClean="0"/>
          </a:p>
          <a:p>
            <a:pPr marL="228600" indent="-228600">
              <a:buAutoNum type="arabicPeriod"/>
            </a:pPr>
            <a:r>
              <a:rPr lang="en-US" dirty="0" smtClean="0"/>
              <a:t>The masses are utterly lawless when it comes </a:t>
            </a:r>
          </a:p>
          <a:p>
            <a:pPr marL="0" indent="0">
              <a:buNone/>
            </a:pPr>
            <a:r>
              <a:rPr lang="en-US" dirty="0" smtClean="0"/>
              <a:t>to the authority of God. They are dominated by </a:t>
            </a:r>
          </a:p>
          <a:p>
            <a:pPr marL="0" indent="0">
              <a:buNone/>
            </a:pPr>
            <a:r>
              <a:rPr lang="en-US" dirty="0" smtClean="0"/>
              <a:t>sin, and “sin is lawlessness” (1 John 3:4). </a:t>
            </a:r>
          </a:p>
          <a:p>
            <a:pPr marL="0" indent="0">
              <a:buNone/>
            </a:pPr>
            <a:endParaRPr lang="en-US" dirty="0" smtClean="0"/>
          </a:p>
          <a:p>
            <a:pPr marL="0" indent="0">
              <a:buNone/>
            </a:pPr>
            <a:r>
              <a:rPr lang="en-US" dirty="0" smtClean="0"/>
              <a:t>2. And then, there are many who are like the dog </a:t>
            </a:r>
          </a:p>
          <a:p>
            <a:pPr marL="0" indent="0">
              <a:buNone/>
            </a:pPr>
            <a:r>
              <a:rPr lang="en-US" dirty="0" smtClean="0"/>
              <a:t>on the leash—they have law, but no liberty. These </a:t>
            </a:r>
          </a:p>
          <a:p>
            <a:pPr marL="0" indent="0">
              <a:buNone/>
            </a:pPr>
            <a:r>
              <a:rPr lang="en-US" dirty="0" smtClean="0"/>
              <a:t>are legalists in the religious realm. The cheerless </a:t>
            </a:r>
          </a:p>
          <a:p>
            <a:pPr marL="0" indent="0">
              <a:buNone/>
            </a:pPr>
            <a:r>
              <a:rPr lang="en-US" dirty="0" smtClean="0"/>
              <a:t>Pharisee is the representative of thousands who, </a:t>
            </a:r>
          </a:p>
          <a:p>
            <a:pPr marL="0" indent="0">
              <a:buNone/>
            </a:pPr>
            <a:r>
              <a:rPr lang="en-US" dirty="0" smtClean="0"/>
              <a:t>“being ignorant of God’s righteousness, and going </a:t>
            </a:r>
          </a:p>
          <a:p>
            <a:pPr marL="0" indent="0">
              <a:buNone/>
            </a:pPr>
            <a:r>
              <a:rPr lang="en-US" dirty="0" smtClean="0"/>
              <a:t>about to establish their own righteousness, have </a:t>
            </a:r>
          </a:p>
          <a:p>
            <a:pPr marL="0" indent="0">
              <a:buNone/>
            </a:pPr>
            <a:r>
              <a:rPr lang="en-US" dirty="0" smtClean="0"/>
              <a:t>not submitted themselves unto the righteousness </a:t>
            </a:r>
          </a:p>
          <a:p>
            <a:pPr marL="0" indent="0">
              <a:buNone/>
            </a:pPr>
            <a:r>
              <a:rPr lang="en-US" dirty="0" smtClean="0"/>
              <a:t>of God” (Rom. 10:3). </a:t>
            </a:r>
          </a:p>
          <a:p>
            <a:pPr marL="0" indent="0">
              <a:buNone/>
            </a:pPr>
            <a:endParaRPr lang="en-US" dirty="0" smtClean="0"/>
          </a:p>
          <a:p>
            <a:pPr marL="0" indent="0">
              <a:buNone/>
            </a:pPr>
            <a:r>
              <a:rPr lang="en-US" dirty="0" smtClean="0"/>
              <a:t>3. But the Christian who knows the truth of New </a:t>
            </a:r>
          </a:p>
          <a:p>
            <a:pPr marL="0" indent="0">
              <a:buNone/>
            </a:pPr>
            <a:r>
              <a:rPr lang="en-US" dirty="0" smtClean="0"/>
              <a:t>Testament deliverance is like the third dog. He </a:t>
            </a:r>
          </a:p>
          <a:p>
            <a:pPr marL="0" indent="0">
              <a:buNone/>
            </a:pPr>
            <a:r>
              <a:rPr lang="en-US" dirty="0" smtClean="0"/>
              <a:t>needs no chain but is guided by his Master’s eye </a:t>
            </a:r>
          </a:p>
          <a:p>
            <a:pPr marL="0" indent="0">
              <a:buNone/>
            </a:pPr>
            <a:r>
              <a:rPr lang="en-US" dirty="0" smtClean="0"/>
              <a:t>and his Master’s voice.</a:t>
            </a:r>
          </a:p>
          <a:p>
            <a:endParaRPr lang="en-US" dirty="0" smtClean="0"/>
          </a:p>
          <a:p>
            <a:r>
              <a:rPr lang="en-US" dirty="0" smtClean="0"/>
              <a:t>[C. Ernest </a:t>
            </a:r>
            <a:r>
              <a:rPr lang="en-US" dirty="0" err="1" smtClean="0"/>
              <a:t>Tatham</a:t>
            </a:r>
            <a:r>
              <a:rPr lang="en-US" dirty="0" smtClean="0"/>
              <a:t>, from the book, “How May I.”, </a:t>
            </a:r>
          </a:p>
          <a:p>
            <a:r>
              <a:rPr lang="en-US" dirty="0" smtClean="0"/>
              <a:t>in Confident Living, January, 1988, p. 14  </a:t>
            </a:r>
            <a:r>
              <a:rPr lang="en-US" dirty="0" err="1" smtClean="0"/>
              <a:t>Galaxie</a:t>
            </a:r>
            <a:r>
              <a:rPr lang="en-US" dirty="0" smtClean="0"/>
              <a:t> </a:t>
            </a:r>
          </a:p>
          <a:p>
            <a:r>
              <a:rPr lang="en-US" dirty="0" smtClean="0"/>
              <a:t>Software. (2002). 10,000 Sermon Illustrations. </a:t>
            </a:r>
          </a:p>
          <a:p>
            <a:r>
              <a:rPr lang="en-US" dirty="0" smtClean="0"/>
              <a:t>Biblical Studies Press.]</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22</a:t>
            </a:fld>
            <a:endParaRPr lang="en-US"/>
          </a:p>
        </p:txBody>
      </p:sp>
    </p:spTree>
    <p:extLst>
      <p:ext uri="{BB962C8B-B14F-4D97-AF65-F5344CB8AC3E}">
        <p14:creationId xmlns:p14="http://schemas.microsoft.com/office/powerpoint/2010/main" val="8639790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3:9.</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23</a:t>
            </a:fld>
            <a:endParaRPr lang="en-US"/>
          </a:p>
        </p:txBody>
      </p:sp>
    </p:spTree>
    <p:extLst>
      <p:ext uri="{BB962C8B-B14F-4D97-AF65-F5344CB8AC3E}">
        <p14:creationId xmlns:p14="http://schemas.microsoft.com/office/powerpoint/2010/main" val="25087770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3:9.</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24</a:t>
            </a:fld>
            <a:endParaRPr lang="en-US"/>
          </a:p>
        </p:txBody>
      </p:sp>
    </p:spTree>
    <p:extLst>
      <p:ext uri="{BB962C8B-B14F-4D97-AF65-F5344CB8AC3E}">
        <p14:creationId xmlns:p14="http://schemas.microsoft.com/office/powerpoint/2010/main" val="26642216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verses 10 through 18, Paul quotes six Old </a:t>
            </a:r>
          </a:p>
          <a:p>
            <a:r>
              <a:rPr lang="en-US" dirty="0" smtClean="0"/>
              <a:t>Testament</a:t>
            </a:r>
            <a:r>
              <a:rPr lang="en-US" baseline="0" dirty="0" smtClean="0"/>
              <a:t> passages; five from the Psalms and </a:t>
            </a:r>
          </a:p>
          <a:p>
            <a:r>
              <a:rPr lang="en-US" baseline="0" dirty="0" smtClean="0"/>
              <a:t>one from Isaiah. Clearly, his intention is to </a:t>
            </a:r>
          </a:p>
          <a:p>
            <a:r>
              <a:rPr lang="en-US" baseline="0" dirty="0" smtClean="0"/>
              <a:t>provide evidence to support the accusation, in </a:t>
            </a:r>
          </a:p>
          <a:p>
            <a:r>
              <a:rPr lang="en-US" baseline="0" dirty="0" smtClean="0"/>
              <a:t>verse 9, that everyone is under sin.</a:t>
            </a:r>
          </a:p>
          <a:p>
            <a:endParaRPr lang="en-US" baseline="0" dirty="0" smtClean="0"/>
          </a:p>
          <a:p>
            <a:r>
              <a:rPr lang="en-US" baseline="0" dirty="0" smtClean="0"/>
              <a:t>In verses 10 through 12, he quotes Psalm 14:1-3.</a:t>
            </a:r>
          </a:p>
          <a:p>
            <a:endParaRPr lang="en-US" baseline="0" dirty="0" smtClean="0"/>
          </a:p>
          <a:p>
            <a:r>
              <a:rPr lang="en-US" baseline="0" dirty="0" smtClean="0"/>
              <a:t>Each of his quotations, except for one, closely </a:t>
            </a:r>
          </a:p>
          <a:p>
            <a:r>
              <a:rPr lang="en-US" baseline="0" dirty="0" smtClean="0"/>
              <a:t>follows the wording of the source passage in the </a:t>
            </a:r>
          </a:p>
          <a:p>
            <a:r>
              <a:rPr lang="en-US" baseline="0" dirty="0" smtClean="0"/>
              <a:t>Septuagint, the Greek version of the Old </a:t>
            </a:r>
          </a:p>
          <a:p>
            <a:r>
              <a:rPr lang="en-US" baseline="0" dirty="0" smtClean="0"/>
              <a:t>Testament. That exception is here in verse 10.  </a:t>
            </a:r>
          </a:p>
          <a:p>
            <a:endParaRPr lang="en-US" baseline="0" dirty="0" smtClean="0"/>
          </a:p>
          <a:p>
            <a:r>
              <a:rPr lang="en-US" baseline="0" dirty="0" smtClean="0"/>
              <a:t>Because of some ancient differences in chapter </a:t>
            </a:r>
          </a:p>
          <a:p>
            <a:r>
              <a:rPr lang="en-US" baseline="0" dirty="0" smtClean="0"/>
              <a:t>and verse numbering, Psalm 14:1 in the Masoretic </a:t>
            </a:r>
          </a:p>
          <a:p>
            <a:r>
              <a:rPr lang="en-US" baseline="0" dirty="0" smtClean="0"/>
              <a:t>Hebrew Old Testament corresponds to Psalm 13:1 </a:t>
            </a:r>
          </a:p>
          <a:p>
            <a:r>
              <a:rPr lang="en-US" baseline="0" dirty="0" smtClean="0"/>
              <a:t>in the Septuagint. That verse reads, in part, </a:t>
            </a:r>
          </a:p>
          <a:p>
            <a:r>
              <a:rPr lang="en-US" baseline="0" dirty="0" smtClean="0"/>
              <a:t>“There is none that does goodness”, </a:t>
            </a:r>
          </a:p>
          <a:p>
            <a:r>
              <a:rPr lang="en-US" baseline="0" dirty="0" smtClean="0"/>
              <a:t>corresponding to the Hebrew, </a:t>
            </a:r>
          </a:p>
          <a:p>
            <a:r>
              <a:rPr lang="en-US" baseline="0" dirty="0" smtClean="0"/>
              <a:t>“There is not one that does good”.</a:t>
            </a:r>
          </a:p>
          <a:p>
            <a:endParaRPr lang="en-US" baseline="0" dirty="0" smtClean="0"/>
          </a:p>
          <a:p>
            <a:r>
              <a:rPr lang="en-US" baseline="0" dirty="0" smtClean="0"/>
              <a:t>But Paul changes that, here in Romans 3:10, to </a:t>
            </a:r>
          </a:p>
          <a:p>
            <a:r>
              <a:rPr lang="en-US" baseline="0" dirty="0" smtClean="0"/>
              <a:t>“There is no one righteous.”</a:t>
            </a:r>
          </a:p>
          <a:p>
            <a:endParaRPr lang="en-US" baseline="0" dirty="0" smtClean="0"/>
          </a:p>
          <a:p>
            <a:r>
              <a:rPr lang="en-US" baseline="0" dirty="0" smtClean="0"/>
              <a:t>This change is part of Paul’s specifically forensic </a:t>
            </a:r>
          </a:p>
          <a:p>
            <a:r>
              <a:rPr lang="en-US" baseline="0" dirty="0" smtClean="0"/>
              <a:t>nuance. That is, what he means is that, apart </a:t>
            </a:r>
          </a:p>
          <a:p>
            <a:r>
              <a:rPr lang="en-US" baseline="0" dirty="0" smtClean="0"/>
              <a:t>from God’s grace through Jesus Christ, there is </a:t>
            </a:r>
          </a:p>
          <a:p>
            <a:r>
              <a:rPr lang="en-US" baseline="0" dirty="0" smtClean="0"/>
              <a:t>not one single person in all of creation who is </a:t>
            </a:r>
          </a:p>
          <a:p>
            <a:r>
              <a:rPr lang="en-US" baseline="0" dirty="0" smtClean="0"/>
              <a:t>“upright” before God. </a:t>
            </a:r>
          </a:p>
          <a:p>
            <a:endParaRPr lang="en-US" baseline="0" dirty="0" smtClean="0"/>
          </a:p>
          <a:p>
            <a:pPr rtl="0"/>
            <a:r>
              <a:rPr lang="en-US" baseline="0" dirty="0" smtClean="0"/>
              <a:t>James </a:t>
            </a:r>
            <a:r>
              <a:rPr lang="en-US" baseline="0" dirty="0" err="1" smtClean="0"/>
              <a:t>Boice</a:t>
            </a:r>
            <a:r>
              <a:rPr lang="en-US" baseline="0" dirty="0" smtClean="0"/>
              <a:t> says that, “</a:t>
            </a:r>
            <a:r>
              <a:rPr lang="en-US" sz="1200" dirty="0" smtClean="0"/>
              <a:t>This is a serious charge, </a:t>
            </a:r>
          </a:p>
          <a:p>
            <a:pPr rtl="0"/>
            <a:r>
              <a:rPr lang="en-US" sz="1200" dirty="0" smtClean="0"/>
              <a:t>indeed a devastating picture of the race, because </a:t>
            </a:r>
          </a:p>
          <a:p>
            <a:pPr rtl="0"/>
            <a:r>
              <a:rPr lang="en-US" sz="1200" dirty="0" smtClean="0"/>
              <a:t>it portrays human beings as unable to do even a </a:t>
            </a:r>
          </a:p>
          <a:p>
            <a:pPr rtl="0"/>
            <a:r>
              <a:rPr lang="en-US" sz="1200" dirty="0" smtClean="0"/>
              <a:t>single thing either to please, understand, or seek </a:t>
            </a:r>
          </a:p>
          <a:p>
            <a:pPr rtl="0"/>
            <a:r>
              <a:rPr lang="en-US" sz="1200" dirty="0" smtClean="0"/>
              <a:t>after God. </a:t>
            </a:r>
          </a:p>
          <a:p>
            <a:pPr rtl="0"/>
            <a:endParaRPr lang="en-US" sz="1200" dirty="0" smtClean="0"/>
          </a:p>
          <a:p>
            <a:pPr rtl="0"/>
            <a:r>
              <a:rPr lang="en-US" sz="1200" dirty="0" smtClean="0"/>
              <a:t>“It is an expression of what theologians rightly </a:t>
            </a:r>
          </a:p>
          <a:p>
            <a:pPr rtl="0"/>
            <a:r>
              <a:rPr lang="en-US" sz="1200" dirty="0" smtClean="0"/>
              <a:t>call man’s ‘</a:t>
            </a:r>
            <a:r>
              <a:rPr lang="en-US" sz="1200" kern="1200" dirty="0" smtClean="0">
                <a:solidFill>
                  <a:schemeClr val="tx1"/>
                </a:solidFill>
                <a:latin typeface="+mn-lt"/>
                <a:ea typeface="+mn-ea"/>
                <a:cs typeface="+mn-cs"/>
              </a:rPr>
              <a:t>total depravity’.</a:t>
            </a:r>
          </a:p>
          <a:p>
            <a:pPr rtl="0"/>
            <a:endParaRPr lang="en-US" sz="1200" dirty="0" smtClean="0"/>
          </a:p>
          <a:p>
            <a:pPr rtl="0"/>
            <a:r>
              <a:rPr lang="en-US" sz="1200" dirty="0" smtClean="0"/>
              <a:t>“The doctrine of total depravity is hard for the </a:t>
            </a:r>
          </a:p>
          <a:p>
            <a:pPr rtl="0"/>
            <a:r>
              <a:rPr lang="en-US" sz="1200" dirty="0" smtClean="0"/>
              <a:t>human race to accept, of course, for one of the </a:t>
            </a:r>
          </a:p>
          <a:p>
            <a:pPr rtl="0"/>
            <a:r>
              <a:rPr lang="en-US" sz="1200" dirty="0" smtClean="0"/>
              <a:t>results of our being sinners is that we tend to </a:t>
            </a:r>
          </a:p>
          <a:p>
            <a:pPr rtl="0"/>
            <a:r>
              <a:rPr lang="en-US" sz="1200" dirty="0" smtClean="0"/>
              <a:t>treat sin</a:t>
            </a:r>
            <a:r>
              <a:rPr lang="en-US" sz="900" kern="1200" dirty="0" smtClean="0">
                <a:solidFill>
                  <a:schemeClr val="tx1"/>
                </a:solidFill>
                <a:latin typeface="+mn-lt"/>
                <a:ea typeface="+mn-ea"/>
                <a:cs typeface="+mn-cs"/>
              </a:rPr>
              <a:t> </a:t>
            </a:r>
            <a:r>
              <a:rPr lang="en-US" sz="1200" kern="1200" dirty="0" smtClean="0">
                <a:solidFill>
                  <a:schemeClr val="tx1"/>
                </a:solidFill>
                <a:latin typeface="+mn-lt"/>
                <a:ea typeface="+mn-ea"/>
                <a:cs typeface="+mn-cs"/>
              </a:rPr>
              <a:t>lightly.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“Most people are willing to admit that they are not </a:t>
            </a:r>
          </a:p>
          <a:p>
            <a:pPr rtl="0"/>
            <a:r>
              <a:rPr lang="en-US" sz="1200" kern="1200" dirty="0" smtClean="0">
                <a:solidFill>
                  <a:schemeClr val="tx1"/>
                </a:solidFill>
                <a:latin typeface="+mn-lt"/>
                <a:ea typeface="+mn-ea"/>
                <a:cs typeface="+mn-cs"/>
              </a:rPr>
              <a:t>perfect. It takes an extraordinary supply of </a:t>
            </a:r>
          </a:p>
          <a:p>
            <a:pPr rtl="0"/>
            <a:r>
              <a:rPr lang="en-US" sz="1200" kern="1200" dirty="0" smtClean="0">
                <a:solidFill>
                  <a:schemeClr val="tx1"/>
                </a:solidFill>
                <a:latin typeface="+mn-lt"/>
                <a:ea typeface="+mn-ea"/>
                <a:cs typeface="+mn-cs"/>
              </a:rPr>
              <a:t>arrogance for any mere human being to pretend </a:t>
            </a:r>
          </a:p>
          <a:p>
            <a:pPr rtl="0"/>
            <a:r>
              <a:rPr lang="en-US" sz="1200" kern="1200" dirty="0" smtClean="0">
                <a:solidFill>
                  <a:schemeClr val="tx1"/>
                </a:solidFill>
                <a:latin typeface="+mn-lt"/>
                <a:ea typeface="+mn-ea"/>
                <a:cs typeface="+mn-cs"/>
              </a:rPr>
              <a:t>that he or she has no flaws. Generally we do not </a:t>
            </a:r>
          </a:p>
          <a:p>
            <a:pPr rtl="0"/>
            <a:r>
              <a:rPr lang="en-US" sz="1200" kern="1200" dirty="0" smtClean="0">
                <a:solidFill>
                  <a:schemeClr val="tx1"/>
                </a:solidFill>
                <a:latin typeface="+mn-lt"/>
                <a:ea typeface="+mn-ea"/>
                <a:cs typeface="+mn-cs"/>
              </a:rPr>
              <a:t>do that.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“But this is far different from admitting that we </a:t>
            </a:r>
          </a:p>
          <a:p>
            <a:pPr rtl="0"/>
            <a:r>
              <a:rPr lang="en-US" sz="1200" kern="1200" dirty="0" smtClean="0">
                <a:solidFill>
                  <a:schemeClr val="tx1"/>
                </a:solidFill>
                <a:latin typeface="+mn-lt"/>
                <a:ea typeface="+mn-ea"/>
                <a:cs typeface="+mn-cs"/>
              </a:rPr>
              <a:t>are utterly depraved so far as our having any </a:t>
            </a:r>
          </a:p>
          <a:p>
            <a:pPr rtl="0"/>
            <a:r>
              <a:rPr lang="en-US" sz="1200" kern="1200" dirty="0" smtClean="0">
                <a:solidFill>
                  <a:schemeClr val="tx1"/>
                </a:solidFill>
                <a:latin typeface="+mn-lt"/>
                <a:ea typeface="+mn-ea"/>
                <a:cs typeface="+mn-cs"/>
              </a:rPr>
              <a:t>natural ability to please God is concerned.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“We are willing to admit that we are not perfect, </a:t>
            </a:r>
          </a:p>
          <a:p>
            <a:pPr rtl="0"/>
            <a:r>
              <a:rPr lang="en-US" sz="1200" kern="1200" dirty="0" smtClean="0">
                <a:solidFill>
                  <a:schemeClr val="tx1"/>
                </a:solidFill>
                <a:latin typeface="+mn-lt"/>
                <a:ea typeface="+mn-ea"/>
                <a:cs typeface="+mn-cs"/>
              </a:rPr>
              <a:t>but not that we are not righteous.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“We are willing to admit that there are things </a:t>
            </a:r>
          </a:p>
          <a:p>
            <a:pPr rtl="0"/>
            <a:r>
              <a:rPr lang="en-US" sz="1200" kern="1200" dirty="0" smtClean="0">
                <a:solidFill>
                  <a:schemeClr val="tx1"/>
                </a:solidFill>
                <a:latin typeface="+mn-lt"/>
                <a:ea typeface="+mn-ea"/>
                <a:cs typeface="+mn-cs"/>
              </a:rPr>
              <a:t>not known to us, but not that we are devoid of </a:t>
            </a:r>
          </a:p>
          <a:p>
            <a:pPr rtl="0"/>
            <a:r>
              <a:rPr lang="en-US" sz="1200" kern="1200" dirty="0" smtClean="0">
                <a:solidFill>
                  <a:schemeClr val="tx1"/>
                </a:solidFill>
                <a:latin typeface="+mn-lt"/>
                <a:ea typeface="+mn-ea"/>
                <a:cs typeface="+mn-cs"/>
              </a:rPr>
              <a:t>all spiritual understanding.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“We are willing to admit that we wander off the </a:t>
            </a:r>
          </a:p>
          <a:p>
            <a:pPr rtl="0"/>
            <a:r>
              <a:rPr lang="en-US" sz="1200" kern="1200" dirty="0" smtClean="0">
                <a:solidFill>
                  <a:schemeClr val="tx1"/>
                </a:solidFill>
                <a:latin typeface="+mn-lt"/>
                <a:ea typeface="+mn-ea"/>
                <a:cs typeface="+mn-cs"/>
              </a:rPr>
              <a:t>true path at times, but not that we are not even </a:t>
            </a:r>
          </a:p>
          <a:p>
            <a:pPr rtl="0"/>
            <a:r>
              <a:rPr lang="en-US" sz="1200" kern="1200" dirty="0" smtClean="0">
                <a:solidFill>
                  <a:schemeClr val="tx1"/>
                </a:solidFill>
                <a:latin typeface="+mn-lt"/>
                <a:ea typeface="+mn-ea"/>
                <a:cs typeface="+mn-cs"/>
              </a:rPr>
              <a:t>on the right path.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“Instead of admitting that we are running away </a:t>
            </a:r>
          </a:p>
          <a:p>
            <a:pPr rtl="0"/>
            <a:r>
              <a:rPr lang="en-US" sz="1200" kern="1200" dirty="0" smtClean="0">
                <a:solidFill>
                  <a:schemeClr val="tx1"/>
                </a:solidFill>
                <a:latin typeface="+mn-lt"/>
                <a:ea typeface="+mn-ea"/>
                <a:cs typeface="+mn-cs"/>
              </a:rPr>
              <a:t>from God, we pretend that we are seeking him.”</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25</a:t>
            </a:fld>
            <a:endParaRPr lang="en-US"/>
          </a:p>
        </p:txBody>
      </p:sp>
    </p:spTree>
    <p:extLst>
      <p:ext uri="{BB962C8B-B14F-4D97-AF65-F5344CB8AC3E}">
        <p14:creationId xmlns:p14="http://schemas.microsoft.com/office/powerpoint/2010/main" val="149899958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phrase “</a:t>
            </a:r>
            <a:r>
              <a:rPr lang="en-US" dirty="0" err="1" smtClean="0"/>
              <a:t>kathos</a:t>
            </a:r>
            <a:r>
              <a:rPr lang="en-US" dirty="0" smtClean="0"/>
              <a:t> </a:t>
            </a:r>
            <a:r>
              <a:rPr lang="en-US" dirty="0" err="1" smtClean="0"/>
              <a:t>gegraptai</a:t>
            </a:r>
            <a:r>
              <a:rPr lang="en-US" dirty="0" smtClean="0"/>
              <a:t>”, meaning “as it is </a:t>
            </a:r>
          </a:p>
          <a:p>
            <a:r>
              <a:rPr lang="en-US" dirty="0" smtClean="0"/>
              <a:t>written”, is Paul’s usual method of introducing Old </a:t>
            </a:r>
          </a:p>
          <a:p>
            <a:r>
              <a:rPr lang="en-US" dirty="0" smtClean="0"/>
              <a:t>Testament quotations.</a:t>
            </a:r>
          </a:p>
          <a:p>
            <a:endParaRPr lang="en-US" dirty="0" smtClean="0"/>
          </a:p>
          <a:p>
            <a:r>
              <a:rPr lang="en-US" dirty="0" smtClean="0"/>
              <a:t>Here, it introduces</a:t>
            </a:r>
            <a:r>
              <a:rPr lang="en-US" baseline="0" dirty="0" smtClean="0"/>
              <a:t> a series of six quotations, all </a:t>
            </a:r>
          </a:p>
          <a:p>
            <a:r>
              <a:rPr lang="en-US" baseline="0" dirty="0" smtClean="0"/>
              <a:t>in a row.</a:t>
            </a:r>
          </a:p>
          <a:p>
            <a:endParaRPr lang="en-US" baseline="0" dirty="0" smtClean="0"/>
          </a:p>
          <a:p>
            <a:r>
              <a:rPr lang="en-US" baseline="0" dirty="0" smtClean="0"/>
              <a:t>Romans 3:10-12 quote Psalm 14:1-3.</a:t>
            </a:r>
          </a:p>
          <a:p>
            <a:endParaRPr lang="en-US" baseline="0" dirty="0" smtClean="0"/>
          </a:p>
          <a:p>
            <a:r>
              <a:rPr lang="en-US" baseline="0" dirty="0" smtClean="0"/>
              <a:t>The first half of verse 13 quotes Psalm 5:9</a:t>
            </a:r>
            <a:r>
              <a:rPr lang="en-US" dirty="0" smtClean="0"/>
              <a:t> </a:t>
            </a:r>
          </a:p>
          <a:p>
            <a:endParaRPr lang="en-US" dirty="0" smtClean="0"/>
          </a:p>
          <a:p>
            <a:r>
              <a:rPr lang="en-US" dirty="0" smtClean="0"/>
              <a:t>The second half of verse 13 quotes Psalm 140:3.</a:t>
            </a:r>
          </a:p>
          <a:p>
            <a:endParaRPr lang="en-US" dirty="0" smtClean="0"/>
          </a:p>
          <a:p>
            <a:r>
              <a:rPr lang="en-US" dirty="0" smtClean="0"/>
              <a:t>Verse 14 quotes Psalm 10:7.</a:t>
            </a:r>
          </a:p>
          <a:p>
            <a:endParaRPr lang="en-US" dirty="0" smtClean="0"/>
          </a:p>
          <a:p>
            <a:r>
              <a:rPr lang="en-US" dirty="0" smtClean="0"/>
              <a:t>Verses 15 through 17 quote Isaiah 59:7-8.</a:t>
            </a:r>
          </a:p>
          <a:p>
            <a:endParaRPr lang="en-US" dirty="0" smtClean="0"/>
          </a:p>
          <a:p>
            <a:r>
              <a:rPr lang="en-US" dirty="0" smtClean="0"/>
              <a:t>And, verse 18 quotes Psalm 36:1.</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solidFill>
                  <a:prstClr val="black"/>
                </a:solidFill>
              </a:rPr>
              <a:pPr/>
              <a:t>26</a:t>
            </a:fld>
            <a:endParaRPr lang="en-US">
              <a:solidFill>
                <a:prstClr val="black"/>
              </a:solidFill>
            </a:endParaRPr>
          </a:p>
        </p:txBody>
      </p:sp>
    </p:spTree>
    <p:extLst>
      <p:ext uri="{BB962C8B-B14F-4D97-AF65-F5344CB8AC3E}">
        <p14:creationId xmlns:p14="http://schemas.microsoft.com/office/powerpoint/2010/main" val="14989995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Paul uses the phrase “</a:t>
            </a:r>
            <a:r>
              <a:rPr lang="en-US" dirty="0" err="1" smtClean="0"/>
              <a:t>kathos</a:t>
            </a:r>
            <a:r>
              <a:rPr lang="en-US" dirty="0" smtClean="0"/>
              <a:t> </a:t>
            </a:r>
            <a:r>
              <a:rPr lang="en-US" dirty="0" err="1" smtClean="0"/>
              <a:t>gegraptai</a:t>
            </a:r>
            <a:r>
              <a:rPr lang="en-US" dirty="0" smtClean="0"/>
              <a:t>” to </a:t>
            </a:r>
          </a:p>
          <a:p>
            <a:r>
              <a:rPr lang="en-US" dirty="0" smtClean="0"/>
              <a:t>introduce a quote of Psalm 44:23 in Romans 8:36.</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27</a:t>
            </a:fld>
            <a:endParaRPr lang="en-US"/>
          </a:p>
        </p:txBody>
      </p:sp>
    </p:spTree>
    <p:extLst>
      <p:ext uri="{BB962C8B-B14F-4D97-AF65-F5344CB8AC3E}">
        <p14:creationId xmlns:p14="http://schemas.microsoft.com/office/powerpoint/2010/main" val="302657355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 also uses it to introduce a quote of Exodus </a:t>
            </a:r>
          </a:p>
          <a:p>
            <a:r>
              <a:rPr lang="en-US" dirty="0" smtClean="0"/>
              <a:t>16:18 in 2 Corinthians 8:15.</a:t>
            </a:r>
          </a:p>
          <a:p>
            <a:endParaRPr lang="en-US" dirty="0" smtClean="0"/>
          </a:p>
          <a:p>
            <a:pPr rtl="0"/>
            <a:r>
              <a:rPr lang="en-US" b="1" dirty="0" err="1" smtClean="0"/>
              <a:t>ILLUS</a:t>
            </a:r>
            <a:r>
              <a:rPr lang="en-US" b="1" dirty="0" smtClean="0"/>
              <a:t>: </a:t>
            </a:r>
            <a:r>
              <a:rPr lang="en-US" sz="1200" dirty="0" smtClean="0"/>
              <a:t>Thomas Paine, an immigrant to America </a:t>
            </a:r>
          </a:p>
          <a:p>
            <a:pPr rtl="0"/>
            <a:r>
              <a:rPr lang="en-US" sz="1200" dirty="0" smtClean="0"/>
              <a:t>in 1787, had leaped from obscurity to fame after </a:t>
            </a:r>
          </a:p>
          <a:p>
            <a:pPr rtl="0"/>
            <a:r>
              <a:rPr lang="en-US" sz="1200" dirty="0" smtClean="0"/>
              <a:t>writing some brilliant pamphlets on freedom. </a:t>
            </a:r>
          </a:p>
          <a:p>
            <a:pPr rtl="0"/>
            <a:endParaRPr lang="en-US" sz="1200" dirty="0" smtClean="0"/>
          </a:p>
          <a:p>
            <a:pPr rtl="0"/>
            <a:r>
              <a:rPr lang="en-US" sz="1200" dirty="0" smtClean="0"/>
              <a:t>But then he made a fatal mistake. He began to </a:t>
            </a:r>
          </a:p>
          <a:p>
            <a:pPr rtl="0"/>
            <a:r>
              <a:rPr lang="en-US" sz="1200" dirty="0" smtClean="0"/>
              <a:t>write his “masterpiece” called </a:t>
            </a:r>
            <a:r>
              <a:rPr lang="en-US" sz="1200" i="1" dirty="0" smtClean="0"/>
              <a:t>The Age of Reason</a:t>
            </a:r>
            <a:r>
              <a:rPr lang="en-US" sz="1200" dirty="0" smtClean="0"/>
              <a:t> </a:t>
            </a:r>
          </a:p>
          <a:p>
            <a:pPr rtl="0"/>
            <a:r>
              <a:rPr lang="en-US" sz="1200" dirty="0" smtClean="0"/>
              <a:t>which scoffed at Christianity.</a:t>
            </a:r>
          </a:p>
          <a:p>
            <a:pPr rtl="0"/>
            <a:endParaRPr lang="en-US" sz="1200" dirty="0" smtClean="0"/>
          </a:p>
          <a:p>
            <a:pPr rtl="0"/>
            <a:r>
              <a:rPr lang="en-US" sz="1200" dirty="0" smtClean="0"/>
              <a:t>“This will destroy the Bible,” he predicted. “Within </a:t>
            </a:r>
          </a:p>
          <a:p>
            <a:pPr rtl="0"/>
            <a:r>
              <a:rPr lang="en-US" sz="1200" dirty="0" smtClean="0"/>
              <a:t>100 years, Bibles will be found only in museums </a:t>
            </a:r>
          </a:p>
          <a:p>
            <a:pPr rtl="0"/>
            <a:r>
              <a:rPr lang="en-US" sz="1200" dirty="0" smtClean="0"/>
              <a:t>or in musty corners of second-hand bookstores.” </a:t>
            </a:r>
          </a:p>
          <a:p>
            <a:pPr rtl="0"/>
            <a:endParaRPr lang="en-US" sz="1200" dirty="0" smtClean="0"/>
          </a:p>
          <a:p>
            <a:pPr rtl="0"/>
            <a:r>
              <a:rPr lang="en-US" sz="1200" dirty="0" smtClean="0"/>
              <a:t>His book was published in London in 1794. But it </a:t>
            </a:r>
          </a:p>
          <a:p>
            <a:pPr rtl="0"/>
            <a:r>
              <a:rPr lang="en-US" sz="1200" dirty="0" smtClean="0"/>
              <a:t>brought him so much misery and loneliness that </a:t>
            </a:r>
          </a:p>
          <a:p>
            <a:pPr rtl="0"/>
            <a:r>
              <a:rPr lang="en-US" sz="1200" dirty="0" smtClean="0"/>
              <a:t>he once said: “I would give worlds, if I had them, </a:t>
            </a:r>
          </a:p>
          <a:p>
            <a:pPr rtl="0"/>
            <a:r>
              <a:rPr lang="en-US" sz="1200" dirty="0" smtClean="0"/>
              <a:t>had </a:t>
            </a:r>
            <a:r>
              <a:rPr lang="en-US" sz="1200" i="1" dirty="0" smtClean="0"/>
              <a:t>The Age of Reason</a:t>
            </a:r>
            <a:r>
              <a:rPr lang="en-US" sz="1200" dirty="0" smtClean="0"/>
              <a:t> never been written.”</a:t>
            </a:r>
          </a:p>
          <a:p>
            <a:pPr rtl="0"/>
            <a:endParaRPr lang="en-US" sz="1200" dirty="0" smtClean="0"/>
          </a:p>
          <a:p>
            <a:pPr rtl="0"/>
            <a:r>
              <a:rPr lang="en-US" sz="1200" dirty="0" smtClean="0"/>
              <a:t>Paine became a bedridden invalid until his death, </a:t>
            </a:r>
          </a:p>
          <a:p>
            <a:pPr rtl="0"/>
            <a:r>
              <a:rPr lang="en-US" sz="1200" dirty="0" smtClean="0"/>
              <a:t>friendless and alone, in 1809. </a:t>
            </a:r>
          </a:p>
          <a:p>
            <a:pPr rtl="0"/>
            <a:endParaRPr lang="en-US" sz="1200" dirty="0" smtClean="0"/>
          </a:p>
          <a:p>
            <a:pPr rtl="0"/>
            <a:r>
              <a:rPr lang="en-US" sz="1200" dirty="0" smtClean="0"/>
              <a:t>The Bible remained a best-seller.</a:t>
            </a:r>
          </a:p>
          <a:p>
            <a:endParaRPr lang="en-US" dirty="0" smtClean="0"/>
          </a:p>
          <a:p>
            <a:r>
              <a:rPr lang="en-US" dirty="0" smtClean="0"/>
              <a:t>[7700, #337].</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28</a:t>
            </a:fld>
            <a:endParaRPr lang="en-US"/>
          </a:p>
        </p:txBody>
      </p:sp>
    </p:spTree>
    <p:extLst>
      <p:ext uri="{BB962C8B-B14F-4D97-AF65-F5344CB8AC3E}">
        <p14:creationId xmlns:p14="http://schemas.microsoft.com/office/powerpoint/2010/main" val="3317086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Greek word “</a:t>
            </a:r>
            <a:r>
              <a:rPr lang="en-US" dirty="0" err="1" smtClean="0"/>
              <a:t>dikaios</a:t>
            </a:r>
            <a:r>
              <a:rPr lang="en-US" dirty="0" smtClean="0"/>
              <a:t>” pertains to someone who </a:t>
            </a:r>
          </a:p>
          <a:p>
            <a:r>
              <a:rPr lang="en-US" dirty="0" smtClean="0"/>
              <a:t>is in accordance with high standards of rectitude; </a:t>
            </a:r>
          </a:p>
          <a:p>
            <a:r>
              <a:rPr lang="en-US" dirty="0" smtClean="0"/>
              <a:t>that is,</a:t>
            </a:r>
            <a:r>
              <a:rPr lang="en-US" baseline="0" dirty="0" smtClean="0"/>
              <a:t> someone who is upright, just, and fair.</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29</a:t>
            </a:fld>
            <a:endParaRPr lang="en-US"/>
          </a:p>
        </p:txBody>
      </p:sp>
    </p:spTree>
    <p:extLst>
      <p:ext uri="{BB962C8B-B14F-4D97-AF65-F5344CB8AC3E}">
        <p14:creationId xmlns:p14="http://schemas.microsoft.com/office/powerpoint/2010/main" val="354820160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30</a:t>
            </a:fld>
            <a:endParaRPr lang="en-US"/>
          </a:p>
        </p:txBody>
      </p:sp>
    </p:spTree>
    <p:extLst>
      <p:ext uri="{BB962C8B-B14F-4D97-AF65-F5344CB8AC3E}">
        <p14:creationId xmlns:p14="http://schemas.microsoft.com/office/powerpoint/2010/main" val="18262084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a:t>
            </a:fld>
            <a:endParaRPr lang="en-US"/>
          </a:p>
        </p:txBody>
      </p:sp>
    </p:spTree>
    <p:extLst>
      <p:ext uri="{BB962C8B-B14F-4D97-AF65-F5344CB8AC3E}">
        <p14:creationId xmlns:p14="http://schemas.microsoft.com/office/powerpoint/2010/main" val="30461607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a:t>
            </a:r>
            <a:r>
              <a:rPr lang="en-US" dirty="0" smtClean="0"/>
              <a:t>Bryan </a:t>
            </a:r>
            <a:r>
              <a:rPr lang="en-US" dirty="0" err="1" smtClean="0"/>
              <a:t>Chapell</a:t>
            </a:r>
            <a:r>
              <a:rPr lang="en-US" dirty="0" smtClean="0"/>
              <a:t> tells a story about learning </a:t>
            </a:r>
          </a:p>
          <a:p>
            <a:r>
              <a:rPr lang="en-US" dirty="0" smtClean="0"/>
              <a:t>to use a crosscut saw with his father. </a:t>
            </a:r>
          </a:p>
          <a:p>
            <a:endParaRPr lang="en-US" dirty="0" smtClean="0"/>
          </a:p>
          <a:p>
            <a:r>
              <a:rPr lang="en-US" dirty="0" smtClean="0"/>
              <a:t>As Bryan and his father were sawing through a </a:t>
            </a:r>
          </a:p>
          <a:p>
            <a:r>
              <a:rPr lang="en-US" dirty="0" smtClean="0"/>
              <a:t>log that had a rotten core, a piece of wood </a:t>
            </a:r>
          </a:p>
          <a:p>
            <a:r>
              <a:rPr lang="en-US" dirty="0" smtClean="0"/>
              <a:t>sheared off that looked just like a horse's head. </a:t>
            </a:r>
          </a:p>
          <a:p>
            <a:endParaRPr lang="en-US" dirty="0" smtClean="0"/>
          </a:p>
          <a:p>
            <a:r>
              <a:rPr lang="en-US" dirty="0" smtClean="0"/>
              <a:t>So Bryan took it home and then later on gave </a:t>
            </a:r>
          </a:p>
          <a:p>
            <a:r>
              <a:rPr lang="en-US" dirty="0" smtClean="0"/>
              <a:t>it to his dad as a present. </a:t>
            </a:r>
          </a:p>
          <a:p>
            <a:endParaRPr lang="en-US" dirty="0" smtClean="0"/>
          </a:p>
          <a:p>
            <a:r>
              <a:rPr lang="en-US" dirty="0" err="1" smtClean="0"/>
              <a:t>Chapell</a:t>
            </a:r>
            <a:r>
              <a:rPr lang="en-US" dirty="0" smtClean="0"/>
              <a:t> continues: I attached a length of </a:t>
            </a:r>
          </a:p>
          <a:p>
            <a:r>
              <a:rPr lang="en-US" dirty="0" smtClean="0"/>
              <a:t>two-by-four board to that log head, attached a </a:t>
            </a:r>
          </a:p>
          <a:p>
            <a:r>
              <a:rPr lang="en-US" dirty="0" smtClean="0"/>
              <a:t>rope tail, and stuck on some sticks to act as legs. </a:t>
            </a:r>
          </a:p>
          <a:p>
            <a:endParaRPr lang="en-US" dirty="0" smtClean="0"/>
          </a:p>
          <a:p>
            <a:r>
              <a:rPr lang="en-US" dirty="0" smtClean="0"/>
              <a:t>Then I halfway hammered in a dozen or so nails </a:t>
            </a:r>
          </a:p>
          <a:p>
            <a:r>
              <a:rPr lang="en-US" dirty="0" smtClean="0"/>
              <a:t>down the two-by-four body of that "horse," </a:t>
            </a:r>
          </a:p>
          <a:p>
            <a:r>
              <a:rPr lang="en-US" dirty="0" smtClean="0"/>
              <a:t>wrapped the whole thing in butcher block paper, </a:t>
            </a:r>
          </a:p>
          <a:p>
            <a:r>
              <a:rPr lang="en-US" dirty="0" smtClean="0"/>
              <a:t>put a bow on it, and presented it to my father. </a:t>
            </a:r>
          </a:p>
          <a:p>
            <a:endParaRPr lang="en-US" dirty="0" smtClean="0"/>
          </a:p>
          <a:p>
            <a:r>
              <a:rPr lang="en-US" dirty="0" smtClean="0"/>
              <a:t>When he took off the wrapping, he smiled and </a:t>
            </a:r>
          </a:p>
          <a:p>
            <a:r>
              <a:rPr lang="en-US" dirty="0" smtClean="0"/>
              <a:t>said, "Thank you, it's wonderful … what is it?" </a:t>
            </a:r>
          </a:p>
          <a:p>
            <a:endParaRPr lang="en-US" dirty="0" smtClean="0"/>
          </a:p>
          <a:p>
            <a:r>
              <a:rPr lang="en-US" dirty="0" smtClean="0"/>
              <a:t>"It's a tie rack, Dad," I said. "See, you can put </a:t>
            </a:r>
          </a:p>
          <a:p>
            <a:r>
              <a:rPr lang="en-US" dirty="0" smtClean="0"/>
              <a:t>your ties on those nails going clown the side of </a:t>
            </a:r>
          </a:p>
          <a:p>
            <a:r>
              <a:rPr lang="en-US" dirty="0" smtClean="0"/>
              <a:t>the horse's body." </a:t>
            </a:r>
          </a:p>
          <a:p>
            <a:endParaRPr lang="en-US" dirty="0" smtClean="0"/>
          </a:p>
          <a:p>
            <a:r>
              <a:rPr lang="en-US" dirty="0" smtClean="0"/>
              <a:t>My father smiled again and thanked me. Then he </a:t>
            </a:r>
          </a:p>
          <a:p>
            <a:r>
              <a:rPr lang="en-US" dirty="0" smtClean="0"/>
              <a:t>leaned the horse against his closet wall (because </a:t>
            </a:r>
          </a:p>
          <a:p>
            <a:r>
              <a:rPr lang="en-US" dirty="0" smtClean="0"/>
              <a:t>the stick legs could not keep it standing upright), </a:t>
            </a:r>
          </a:p>
          <a:p>
            <a:r>
              <a:rPr lang="en-US" dirty="0" smtClean="0"/>
              <a:t>and for years he used it as a tie rack. </a:t>
            </a:r>
          </a:p>
          <a:p>
            <a:endParaRPr lang="en-US" dirty="0" smtClean="0"/>
          </a:p>
          <a:p>
            <a:r>
              <a:rPr lang="en-US" dirty="0" smtClean="0"/>
              <a:t>Now, when I first gave my father that </a:t>
            </a:r>
          </a:p>
          <a:p>
            <a:r>
              <a:rPr lang="en-US" dirty="0" smtClean="0"/>
              <a:t>rotten-log-horse-head tie rack, I really thought it </a:t>
            </a:r>
          </a:p>
          <a:p>
            <a:r>
              <a:rPr lang="en-US" dirty="0" smtClean="0"/>
              <a:t>was "good." In my childish mind this creation was </a:t>
            </a:r>
          </a:p>
          <a:p>
            <a:r>
              <a:rPr lang="en-US" dirty="0" smtClean="0"/>
              <a:t>a work of art ready for the Metropolitan Museum. </a:t>
            </a:r>
          </a:p>
          <a:p>
            <a:endParaRPr lang="en-US" dirty="0" smtClean="0"/>
          </a:p>
          <a:p>
            <a:r>
              <a:rPr lang="en-US" dirty="0" smtClean="0"/>
              <a:t>But as I matured, I realized that my work was not </a:t>
            </a:r>
          </a:p>
          <a:p>
            <a:r>
              <a:rPr lang="en-US" dirty="0" smtClean="0"/>
              <a:t>nearly as good as I had once thought. In fact, I </a:t>
            </a:r>
          </a:p>
          <a:p>
            <a:r>
              <a:rPr lang="en-US" dirty="0" smtClean="0"/>
              <a:t>understood ultimately that my father had received </a:t>
            </a:r>
          </a:p>
          <a:p>
            <a:r>
              <a:rPr lang="en-US" dirty="0" smtClean="0"/>
              <a:t>and used my gift not because of its goodness </a:t>
            </a:r>
          </a:p>
          <a:p>
            <a:r>
              <a:rPr lang="en-US" dirty="0" smtClean="0"/>
              <a:t>but out of </a:t>
            </a:r>
            <a:r>
              <a:rPr lang="en-US" i="1" dirty="0" smtClean="0"/>
              <a:t>his</a:t>
            </a:r>
            <a:r>
              <a:rPr lang="en-US" dirty="0" smtClean="0"/>
              <a:t> goodness. </a:t>
            </a:r>
          </a:p>
          <a:p>
            <a:endParaRPr lang="en-US" dirty="0" smtClean="0"/>
          </a:p>
          <a:p>
            <a:r>
              <a:rPr lang="en-US" dirty="0" smtClean="0"/>
              <a:t>In a similar way our heavenly Father receives our </a:t>
            </a:r>
          </a:p>
          <a:p>
            <a:r>
              <a:rPr lang="en-US" dirty="0" smtClean="0"/>
              <a:t>gifts not so much because they deserve his love, </a:t>
            </a:r>
          </a:p>
          <a:p>
            <a:r>
              <a:rPr lang="en-US" dirty="0" smtClean="0"/>
              <a:t>but because he </a:t>
            </a:r>
            <a:r>
              <a:rPr lang="en-US" i="1" dirty="0" smtClean="0"/>
              <a:t>is</a:t>
            </a:r>
            <a:r>
              <a:rPr lang="en-US" dirty="0" smtClean="0"/>
              <a:t> love.</a:t>
            </a:r>
          </a:p>
          <a:p>
            <a:endParaRPr lang="en-US" dirty="0" smtClean="0"/>
          </a:p>
          <a:p>
            <a:r>
              <a:rPr lang="en-US" dirty="0" smtClean="0"/>
              <a:t>[Preaching Today]</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31</a:t>
            </a:fld>
            <a:endParaRPr lang="en-US"/>
          </a:p>
        </p:txBody>
      </p:sp>
    </p:spTree>
    <p:extLst>
      <p:ext uri="{BB962C8B-B14F-4D97-AF65-F5344CB8AC3E}">
        <p14:creationId xmlns:p14="http://schemas.microsoft.com/office/powerpoint/2010/main" val="196451353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3:10.</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32</a:t>
            </a:fld>
            <a:endParaRPr lang="en-US"/>
          </a:p>
        </p:txBody>
      </p:sp>
    </p:spTree>
    <p:extLst>
      <p:ext uri="{BB962C8B-B14F-4D97-AF65-F5344CB8AC3E}">
        <p14:creationId xmlns:p14="http://schemas.microsoft.com/office/powerpoint/2010/main" val="218927127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3:10.</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33</a:t>
            </a:fld>
            <a:endParaRPr lang="en-US"/>
          </a:p>
        </p:txBody>
      </p:sp>
    </p:spTree>
    <p:extLst>
      <p:ext uri="{BB962C8B-B14F-4D97-AF65-F5344CB8AC3E}">
        <p14:creationId xmlns:p14="http://schemas.microsoft.com/office/powerpoint/2010/main" val="289018449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doctrine of Total Depravity does not mean </a:t>
            </a:r>
          </a:p>
          <a:p>
            <a:r>
              <a:rPr lang="en-US" dirty="0" smtClean="0"/>
              <a:t>that we are all as bad and as evil as we can </a:t>
            </a:r>
          </a:p>
          <a:p>
            <a:r>
              <a:rPr lang="en-US" dirty="0" smtClean="0"/>
              <a:t>possibly be. </a:t>
            </a:r>
          </a:p>
          <a:p>
            <a:endParaRPr lang="en-US" dirty="0" smtClean="0"/>
          </a:p>
          <a:p>
            <a:r>
              <a:rPr lang="en-US" dirty="0" smtClean="0"/>
              <a:t>What</a:t>
            </a:r>
            <a:r>
              <a:rPr lang="en-US" baseline="0" dirty="0" smtClean="0"/>
              <a:t> it does mean is </a:t>
            </a:r>
            <a:r>
              <a:rPr lang="en-US" dirty="0" smtClean="0"/>
              <a:t>that all human beings are </a:t>
            </a:r>
          </a:p>
          <a:p>
            <a:r>
              <a:rPr lang="en-US" dirty="0" smtClean="0"/>
              <a:t>affected by sin in every area of thought and </a:t>
            </a:r>
          </a:p>
          <a:p>
            <a:r>
              <a:rPr lang="en-US" dirty="0" smtClean="0"/>
              <a:t>conduct so that nothing that comes out of </a:t>
            </a:r>
          </a:p>
          <a:p>
            <a:r>
              <a:rPr lang="en-US" dirty="0" smtClean="0"/>
              <a:t>anyone apart from the regenerating grace of </a:t>
            </a:r>
          </a:p>
          <a:p>
            <a:r>
              <a:rPr lang="en-US" dirty="0" smtClean="0"/>
              <a:t>God can please God. </a:t>
            </a:r>
          </a:p>
          <a:p>
            <a:endParaRPr lang="en-US" dirty="0" smtClean="0"/>
          </a:p>
          <a:p>
            <a:r>
              <a:rPr lang="en-US" dirty="0" smtClean="0"/>
              <a:t>That is, Total Depravity does not mean</a:t>
            </a:r>
            <a:r>
              <a:rPr lang="en-US" baseline="0" dirty="0" smtClean="0"/>
              <a:t> that there </a:t>
            </a:r>
          </a:p>
          <a:p>
            <a:r>
              <a:rPr lang="en-US" baseline="0" dirty="0" smtClean="0"/>
              <a:t>is no good in man whatsoever. But, what it </a:t>
            </a:r>
            <a:r>
              <a:rPr lang="en-US" i="1" baseline="0" dirty="0" smtClean="0"/>
              <a:t>does</a:t>
            </a:r>
            <a:r>
              <a:rPr lang="en-US" baseline="0" dirty="0" smtClean="0"/>
              <a:t> </a:t>
            </a:r>
          </a:p>
          <a:p>
            <a:r>
              <a:rPr lang="en-US" baseline="0" dirty="0" smtClean="0"/>
              <a:t>mean is that there is no good in man which is </a:t>
            </a:r>
          </a:p>
          <a:p>
            <a:r>
              <a:rPr lang="en-US" baseline="0" dirty="0" smtClean="0"/>
              <a:t>good enough to satisfy God.</a:t>
            </a:r>
            <a:endParaRPr lang="en-US" dirty="0" smtClean="0"/>
          </a:p>
          <a:p>
            <a:endParaRPr lang="en-US" dirty="0" smtClean="0"/>
          </a:p>
          <a:p>
            <a:r>
              <a:rPr lang="en-US" dirty="0" smtClean="0"/>
              <a:t>As far as our relationships to God are concerned, </a:t>
            </a:r>
          </a:p>
          <a:p>
            <a:r>
              <a:rPr lang="en-US" dirty="0" smtClean="0"/>
              <a:t>we are all so ruined by sin that no one can </a:t>
            </a:r>
          </a:p>
          <a:p>
            <a:r>
              <a:rPr lang="en-US" dirty="0" smtClean="0"/>
              <a:t>properly understand either God or God's ways. </a:t>
            </a:r>
          </a:p>
          <a:p>
            <a:endParaRPr lang="en-US" dirty="0" smtClean="0"/>
          </a:p>
          <a:p>
            <a:r>
              <a:rPr lang="en-US" dirty="0" smtClean="0"/>
              <a:t>Nor do we seek God, unless He is first at work </a:t>
            </a:r>
          </a:p>
          <a:p>
            <a:r>
              <a:rPr lang="en-US" dirty="0" smtClean="0"/>
              <a:t>within us to lead us to do so.</a:t>
            </a:r>
          </a:p>
          <a:p>
            <a:endParaRPr lang="en-US" dirty="0" smtClean="0"/>
          </a:p>
          <a:p>
            <a:r>
              <a:rPr lang="en-US" dirty="0" smtClean="0"/>
              <a:t>There</a:t>
            </a:r>
            <a:r>
              <a:rPr lang="en-US" baseline="0" dirty="0" smtClean="0"/>
              <a:t> are, of course, many people who would say </a:t>
            </a:r>
          </a:p>
          <a:p>
            <a:r>
              <a:rPr lang="en-US" baseline="0" dirty="0" smtClean="0"/>
              <a:t>that they </a:t>
            </a:r>
            <a:r>
              <a:rPr lang="en-US" i="1" baseline="0" dirty="0" smtClean="0"/>
              <a:t>are</a:t>
            </a:r>
            <a:r>
              <a:rPr lang="en-US" baseline="0" dirty="0" smtClean="0"/>
              <a:t> seeking for God. But, generally, what </a:t>
            </a:r>
          </a:p>
          <a:p>
            <a:r>
              <a:rPr lang="en-US" baseline="0" dirty="0" smtClean="0"/>
              <a:t>they’re seeking for is not the God who is, the God </a:t>
            </a:r>
          </a:p>
          <a:p>
            <a:r>
              <a:rPr lang="en-US" baseline="0" dirty="0" smtClean="0"/>
              <a:t>who sets standards for them to obey, the God </a:t>
            </a:r>
          </a:p>
          <a:p>
            <a:r>
              <a:rPr lang="en-US" baseline="0" dirty="0" smtClean="0"/>
              <a:t>who demands that they turn to Him in repentance </a:t>
            </a:r>
          </a:p>
          <a:p>
            <a:r>
              <a:rPr lang="en-US" baseline="0" dirty="0" smtClean="0"/>
              <a:t>and throw themselves upon His mercy, the God </a:t>
            </a:r>
          </a:p>
          <a:p>
            <a:r>
              <a:rPr lang="en-US" baseline="0" dirty="0" smtClean="0"/>
              <a:t>who says Jesus is the way, the truth, and the life; </a:t>
            </a:r>
          </a:p>
          <a:p>
            <a:r>
              <a:rPr lang="en-US" baseline="0" dirty="0" smtClean="0"/>
              <a:t>no one comes to Me except through Him.</a:t>
            </a:r>
          </a:p>
          <a:p>
            <a:endParaRPr lang="en-US" baseline="0" dirty="0" smtClean="0"/>
          </a:p>
          <a:p>
            <a:r>
              <a:rPr lang="en-US" baseline="0" dirty="0" smtClean="0"/>
              <a:t>No, they are not seeking the God of Heaven. They </a:t>
            </a:r>
          </a:p>
          <a:p>
            <a:r>
              <a:rPr lang="en-US" baseline="0" dirty="0" smtClean="0"/>
              <a:t>are not seeking the Jesus of the cross.</a:t>
            </a:r>
          </a:p>
          <a:p>
            <a:endParaRPr lang="en-US" baseline="0" dirty="0" smtClean="0"/>
          </a:p>
          <a:p>
            <a:r>
              <a:rPr lang="en-US" baseline="0" dirty="0" smtClean="0"/>
              <a:t>What they are seeking for, rather, is a god of their </a:t>
            </a:r>
          </a:p>
          <a:p>
            <a:r>
              <a:rPr lang="en-US" baseline="0" dirty="0" smtClean="0"/>
              <a:t>own making; a </a:t>
            </a:r>
            <a:r>
              <a:rPr lang="en-US" baseline="0" dirty="0" err="1" smtClean="0"/>
              <a:t>jello</a:t>
            </a:r>
            <a:r>
              <a:rPr lang="en-US" baseline="0" dirty="0" smtClean="0"/>
              <a:t>-Jesus that they can fit into </a:t>
            </a:r>
          </a:p>
          <a:p>
            <a:r>
              <a:rPr lang="en-US" baseline="0" dirty="0" smtClean="0"/>
              <a:t>their own mold; a god who will bless them and </a:t>
            </a:r>
          </a:p>
          <a:p>
            <a:r>
              <a:rPr lang="en-US" baseline="0" dirty="0" smtClean="0"/>
              <a:t>affirm them in whatever it is that they want to do, </a:t>
            </a:r>
          </a:p>
          <a:p>
            <a:r>
              <a:rPr lang="en-US" baseline="0" dirty="0" smtClean="0"/>
              <a:t>regardless of whether it is otherwise good, bad, </a:t>
            </a:r>
          </a:p>
          <a:p>
            <a:r>
              <a:rPr lang="en-US" baseline="0" dirty="0" smtClean="0"/>
              <a:t>or indifferent.</a:t>
            </a:r>
          </a:p>
          <a:p>
            <a:endParaRPr lang="en-US" baseline="0"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34</a:t>
            </a:fld>
            <a:endParaRPr lang="en-US"/>
          </a:p>
        </p:txBody>
      </p:sp>
    </p:spTree>
    <p:extLst>
      <p:ext uri="{BB962C8B-B14F-4D97-AF65-F5344CB8AC3E}">
        <p14:creationId xmlns:p14="http://schemas.microsoft.com/office/powerpoint/2010/main" val="42130521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Greek word “</a:t>
            </a:r>
            <a:r>
              <a:rPr lang="en-US" dirty="0" err="1" smtClean="0"/>
              <a:t>suniemi</a:t>
            </a:r>
            <a:r>
              <a:rPr lang="en-US" dirty="0" smtClean="0"/>
              <a:t>” means </a:t>
            </a:r>
            <a:r>
              <a:rPr lang="en-US" sz="1200" b="0" i="0" dirty="0" smtClean="0"/>
              <a:t>to have an </a:t>
            </a:r>
          </a:p>
          <a:p>
            <a:r>
              <a:rPr lang="en-US" sz="1200" b="0" i="0" dirty="0" smtClean="0"/>
              <a:t>intelligent grasp of something that challenges </a:t>
            </a:r>
          </a:p>
          <a:p>
            <a:r>
              <a:rPr lang="en-US" sz="1200" b="0" i="0" dirty="0" smtClean="0"/>
              <a:t>one’s thinking or practice; that is “to understand” </a:t>
            </a:r>
          </a:p>
          <a:p>
            <a:r>
              <a:rPr lang="en-US" sz="1200" b="0" i="0" dirty="0" smtClean="0"/>
              <a:t>or “to comprehend”.</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35</a:t>
            </a:fld>
            <a:endParaRPr lang="en-US"/>
          </a:p>
        </p:txBody>
      </p:sp>
    </p:spTree>
    <p:extLst>
      <p:ext uri="{BB962C8B-B14F-4D97-AF65-F5344CB8AC3E}">
        <p14:creationId xmlns:p14="http://schemas.microsoft.com/office/powerpoint/2010/main" val="269192724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36</a:t>
            </a:fld>
            <a:endParaRPr lang="en-US"/>
          </a:p>
        </p:txBody>
      </p:sp>
    </p:spTree>
    <p:extLst>
      <p:ext uri="{BB962C8B-B14F-4D97-AF65-F5344CB8AC3E}">
        <p14:creationId xmlns:p14="http://schemas.microsoft.com/office/powerpoint/2010/main" val="255098360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a:t>
            </a:r>
            <a:r>
              <a:rPr lang="en-US" dirty="0" smtClean="0"/>
              <a:t>William Jennings Bryan,</a:t>
            </a:r>
            <a:r>
              <a:rPr lang="en-US" baseline="0" dirty="0" smtClean="0"/>
              <a:t> the Democratic </a:t>
            </a:r>
          </a:p>
          <a:p>
            <a:r>
              <a:rPr lang="en-US" baseline="0" dirty="0" smtClean="0"/>
              <a:t>Congressman from Nebraska who ran for </a:t>
            </a:r>
          </a:p>
          <a:p>
            <a:r>
              <a:rPr lang="en-US" baseline="0" dirty="0" smtClean="0"/>
              <a:t>President three times; losing to William McKinley </a:t>
            </a:r>
          </a:p>
          <a:p>
            <a:r>
              <a:rPr lang="en-US" baseline="0" dirty="0" smtClean="0"/>
              <a:t>in 1896 and 1900, and to William Howard Taft in </a:t>
            </a:r>
          </a:p>
          <a:p>
            <a:r>
              <a:rPr lang="en-US" baseline="0" dirty="0" smtClean="0"/>
              <a:t>1908; used to tell this story:</a:t>
            </a:r>
            <a:endParaRPr lang="en-US" dirty="0" smtClean="0"/>
          </a:p>
          <a:p>
            <a:endParaRPr lang="en-US" dirty="0" smtClean="0"/>
          </a:p>
          <a:p>
            <a:r>
              <a:rPr lang="en-US" dirty="0" smtClean="0"/>
              <a:t>I have observed the power of the watermelon </a:t>
            </a:r>
          </a:p>
          <a:p>
            <a:r>
              <a:rPr lang="en-US" dirty="0" smtClean="0"/>
              <a:t>seed. It has the power of drawing from the </a:t>
            </a:r>
          </a:p>
          <a:p>
            <a:r>
              <a:rPr lang="en-US" dirty="0" smtClean="0"/>
              <a:t>ground and through itself 200,000 times its </a:t>
            </a:r>
          </a:p>
          <a:p>
            <a:r>
              <a:rPr lang="en-US" dirty="0" smtClean="0"/>
              <a:t>weight.</a:t>
            </a:r>
          </a:p>
          <a:p>
            <a:r>
              <a:rPr lang="en-US" dirty="0" smtClean="0"/>
              <a:t> </a:t>
            </a:r>
          </a:p>
          <a:p>
            <a:r>
              <a:rPr lang="en-US" dirty="0" smtClean="0"/>
              <a:t>When you can tell me how it takes this material </a:t>
            </a:r>
          </a:p>
          <a:p>
            <a:r>
              <a:rPr lang="en-US" dirty="0" smtClean="0"/>
              <a:t>and out of it colors an outside surface beyond the </a:t>
            </a:r>
          </a:p>
          <a:p>
            <a:r>
              <a:rPr lang="en-US" dirty="0" smtClean="0"/>
              <a:t>imitation of art, and then forms inside of it a </a:t>
            </a:r>
          </a:p>
          <a:p>
            <a:r>
              <a:rPr lang="en-US" dirty="0" smtClean="0"/>
              <a:t>white rind and within that again a red heart, </a:t>
            </a:r>
          </a:p>
          <a:p>
            <a:r>
              <a:rPr lang="en-US" dirty="0" smtClean="0"/>
              <a:t>thickly inlaid with black seeds, each one of which </a:t>
            </a:r>
          </a:p>
          <a:p>
            <a:r>
              <a:rPr lang="en-US" dirty="0" smtClean="0"/>
              <a:t>in turn is capable of drawing through itself </a:t>
            </a:r>
          </a:p>
          <a:p>
            <a:r>
              <a:rPr lang="en-US" dirty="0" smtClean="0"/>
              <a:t>200,000 times its weight—</a:t>
            </a:r>
          </a:p>
          <a:p>
            <a:endParaRPr lang="en-US" dirty="0" smtClean="0"/>
          </a:p>
          <a:p>
            <a:r>
              <a:rPr lang="en-US" dirty="0" smtClean="0"/>
              <a:t>when you can explain to me the mystery of a </a:t>
            </a:r>
          </a:p>
          <a:p>
            <a:r>
              <a:rPr lang="en-US" dirty="0" smtClean="0"/>
              <a:t>watermelon, you can ask me to explain the </a:t>
            </a:r>
          </a:p>
          <a:p>
            <a:r>
              <a:rPr lang="en-US" dirty="0" smtClean="0"/>
              <a:t>mystery of God.  </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37</a:t>
            </a:fld>
            <a:endParaRPr lang="en-US"/>
          </a:p>
        </p:txBody>
      </p:sp>
    </p:spTree>
    <p:extLst>
      <p:ext uri="{BB962C8B-B14F-4D97-AF65-F5344CB8AC3E}">
        <p14:creationId xmlns:p14="http://schemas.microsoft.com/office/powerpoint/2010/main" val="413622927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Greek word “</a:t>
            </a:r>
            <a:r>
              <a:rPr lang="en-US" dirty="0" err="1" smtClean="0"/>
              <a:t>ekzeteo</a:t>
            </a:r>
            <a:r>
              <a:rPr lang="en-US" dirty="0" smtClean="0"/>
              <a:t>” means to exert effort to </a:t>
            </a:r>
          </a:p>
          <a:p>
            <a:r>
              <a:rPr lang="en-US" dirty="0" smtClean="0"/>
              <a:t>find out or learn something; that is “to seek out” </a:t>
            </a:r>
          </a:p>
          <a:p>
            <a:r>
              <a:rPr lang="en-US" dirty="0" smtClean="0"/>
              <a:t>or “to search for”.</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38</a:t>
            </a:fld>
            <a:endParaRPr lang="en-US"/>
          </a:p>
        </p:txBody>
      </p:sp>
    </p:spTree>
    <p:extLst>
      <p:ext uri="{BB962C8B-B14F-4D97-AF65-F5344CB8AC3E}">
        <p14:creationId xmlns:p14="http://schemas.microsoft.com/office/powerpoint/2010/main" val="4054187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39</a:t>
            </a:fld>
            <a:endParaRPr lang="en-US"/>
          </a:p>
        </p:txBody>
      </p:sp>
    </p:spTree>
    <p:extLst>
      <p:ext uri="{BB962C8B-B14F-4D97-AF65-F5344CB8AC3E}">
        <p14:creationId xmlns:p14="http://schemas.microsoft.com/office/powerpoint/2010/main" val="296604498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Speaking of Esau, Jacob’s brother.</a:t>
            </a:r>
          </a:p>
          <a:p>
            <a:endParaRPr lang="en-US" dirty="0" smtClean="0"/>
          </a:p>
          <a:p>
            <a:r>
              <a:rPr lang="en-US" b="1" dirty="0" err="1" smtClean="0"/>
              <a:t>ILLUS</a:t>
            </a:r>
            <a:r>
              <a:rPr lang="en-US" b="1" dirty="0" smtClean="0"/>
              <a:t>: </a:t>
            </a:r>
            <a:r>
              <a:rPr lang="en-US" dirty="0" smtClean="0"/>
              <a:t>When Scottish theologian John Baillie </a:t>
            </a:r>
          </a:p>
          <a:p>
            <a:r>
              <a:rPr lang="en-US" dirty="0" smtClean="0"/>
              <a:t>taught at Edinburgh University, he made it a </a:t>
            </a:r>
          </a:p>
          <a:p>
            <a:r>
              <a:rPr lang="en-US" dirty="0" smtClean="0"/>
              <a:t>practice to open his course on the doctrine of </a:t>
            </a:r>
          </a:p>
          <a:p>
            <a:r>
              <a:rPr lang="en-US" dirty="0" smtClean="0"/>
              <a:t>God with these words: </a:t>
            </a:r>
          </a:p>
          <a:p>
            <a:endParaRPr lang="en-US" dirty="0" smtClean="0"/>
          </a:p>
          <a:p>
            <a:r>
              <a:rPr lang="en-US" dirty="0" smtClean="0"/>
              <a:t>"We must remember, in discussing God, that we </a:t>
            </a:r>
          </a:p>
          <a:p>
            <a:r>
              <a:rPr lang="en-US" dirty="0" smtClean="0"/>
              <a:t>cannot talk about Him without His hearing every </a:t>
            </a:r>
          </a:p>
          <a:p>
            <a:r>
              <a:rPr lang="en-US" dirty="0" smtClean="0"/>
              <a:t>word we say. We may be able to talk about </a:t>
            </a:r>
          </a:p>
          <a:p>
            <a:r>
              <a:rPr lang="en-US" dirty="0" smtClean="0"/>
              <a:t>others behind their backs, but God is </a:t>
            </a:r>
          </a:p>
          <a:p>
            <a:r>
              <a:rPr lang="en-US" dirty="0" smtClean="0"/>
              <a:t>everywhere, yes, even in this classroom. </a:t>
            </a:r>
          </a:p>
          <a:p>
            <a:endParaRPr lang="en-US" dirty="0" smtClean="0"/>
          </a:p>
          <a:p>
            <a:r>
              <a:rPr lang="en-US" dirty="0" smtClean="0"/>
              <a:t>Therefore, in all our discussions we must be </a:t>
            </a:r>
          </a:p>
          <a:p>
            <a:r>
              <a:rPr lang="en-US" dirty="0" smtClean="0"/>
              <a:t>aware of His infinite presence, and talk about </a:t>
            </a:r>
          </a:p>
          <a:p>
            <a:r>
              <a:rPr lang="en-US" dirty="0" smtClean="0"/>
              <a:t>Him, as it were, before His face."</a:t>
            </a:r>
            <a:endParaRPr lang="en-US" b="1" dirty="0" smtClean="0"/>
          </a:p>
          <a:p>
            <a:endParaRPr lang="en-US" dirty="0" smtClean="0"/>
          </a:p>
          <a:p>
            <a:r>
              <a:rPr lang="en-US" dirty="0" smtClean="0"/>
              <a:t>[unknown]</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40</a:t>
            </a:fld>
            <a:endParaRPr lang="en-US"/>
          </a:p>
        </p:txBody>
      </p:sp>
    </p:spTree>
    <p:extLst>
      <p:ext uri="{BB962C8B-B14F-4D97-AF65-F5344CB8AC3E}">
        <p14:creationId xmlns:p14="http://schemas.microsoft.com/office/powerpoint/2010/main" val="35756724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a:t>
            </a:fld>
            <a:endParaRPr lang="en-US"/>
          </a:p>
        </p:txBody>
      </p:sp>
    </p:spTree>
    <p:extLst>
      <p:ext uri="{BB962C8B-B14F-4D97-AF65-F5344CB8AC3E}">
        <p14:creationId xmlns:p14="http://schemas.microsoft.com/office/powerpoint/2010/main" val="345272801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3:11.</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41</a:t>
            </a:fld>
            <a:endParaRPr lang="en-US"/>
          </a:p>
        </p:txBody>
      </p:sp>
    </p:spTree>
    <p:extLst>
      <p:ext uri="{BB962C8B-B14F-4D97-AF65-F5344CB8AC3E}">
        <p14:creationId xmlns:p14="http://schemas.microsoft.com/office/powerpoint/2010/main" val="282411304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3:11.</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42</a:t>
            </a:fld>
            <a:endParaRPr lang="en-US"/>
          </a:p>
        </p:txBody>
      </p:sp>
    </p:spTree>
    <p:extLst>
      <p:ext uri="{BB962C8B-B14F-4D97-AF65-F5344CB8AC3E}">
        <p14:creationId xmlns:p14="http://schemas.microsoft.com/office/powerpoint/2010/main" val="16250685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 we think that some of our deeds are good?</a:t>
            </a:r>
          </a:p>
          <a:p>
            <a:endParaRPr lang="en-US" dirty="0" smtClean="0"/>
          </a:p>
          <a:p>
            <a:r>
              <a:rPr lang="en-US" dirty="0" smtClean="0"/>
              <a:t>If we do, it’s only because we’re comparing those, </a:t>
            </a:r>
          </a:p>
          <a:p>
            <a:r>
              <a:rPr lang="en-US" dirty="0" smtClean="0"/>
              <a:t>so-called,</a:t>
            </a:r>
            <a:r>
              <a:rPr lang="en-US" baseline="0" dirty="0" smtClean="0"/>
              <a:t> good deeds to other deeds which we </a:t>
            </a:r>
          </a:p>
          <a:p>
            <a:r>
              <a:rPr lang="en-US" baseline="0" dirty="0" smtClean="0"/>
              <a:t>call bad; or at least, not quite so good.</a:t>
            </a:r>
          </a:p>
          <a:p>
            <a:endParaRPr lang="en-US" baseline="0" dirty="0" smtClean="0"/>
          </a:p>
          <a:p>
            <a:r>
              <a:rPr lang="en-US" dirty="0" smtClean="0"/>
              <a:t>If we could see clearly; if we could see God’s true </a:t>
            </a:r>
          </a:p>
          <a:p>
            <a:r>
              <a:rPr lang="en-US" dirty="0" smtClean="0"/>
              <a:t>definition of “good”;</a:t>
            </a:r>
            <a:r>
              <a:rPr lang="en-US" baseline="0" dirty="0" smtClean="0"/>
              <a:t> we’d see that our own </a:t>
            </a:r>
          </a:p>
          <a:p>
            <a:r>
              <a:rPr lang="en-US" baseline="0" dirty="0" smtClean="0"/>
              <a:t>definition of good falls far short.</a:t>
            </a:r>
          </a:p>
          <a:p>
            <a:endParaRPr lang="en-US" baseline="0" dirty="0" smtClean="0"/>
          </a:p>
          <a:p>
            <a:r>
              <a:rPr lang="en-US" baseline="0" dirty="0" smtClean="0"/>
              <a:t>The problem is: We </a:t>
            </a:r>
            <a:r>
              <a:rPr lang="en-US" i="1" baseline="0" dirty="0" smtClean="0"/>
              <a:t>don’t</a:t>
            </a:r>
            <a:r>
              <a:rPr lang="en-US" baseline="0" dirty="0" smtClean="0"/>
              <a:t> see God’s true definition </a:t>
            </a:r>
          </a:p>
          <a:p>
            <a:r>
              <a:rPr lang="en-US" baseline="0" dirty="0" smtClean="0"/>
              <a:t>of “good” clearly. And, so, all we have left to </a:t>
            </a:r>
          </a:p>
          <a:p>
            <a:r>
              <a:rPr lang="en-US" baseline="0" dirty="0" smtClean="0"/>
              <a:t>compare our own deeds to, are the deeds of </a:t>
            </a:r>
          </a:p>
          <a:p>
            <a:r>
              <a:rPr lang="en-US" baseline="0" dirty="0" smtClean="0"/>
              <a:t>others.</a:t>
            </a:r>
          </a:p>
          <a:p>
            <a:endParaRPr lang="en-US" baseline="0" dirty="0" smtClean="0"/>
          </a:p>
          <a:p>
            <a:r>
              <a:rPr lang="en-US" baseline="0" dirty="0" smtClean="0"/>
              <a:t>So we can think in or hearts, “Well, okay, I’m not </a:t>
            </a:r>
          </a:p>
          <a:p>
            <a:r>
              <a:rPr lang="en-US" baseline="0" dirty="0" smtClean="0"/>
              <a:t>quite as good as Sam, but I’m certainly better </a:t>
            </a:r>
          </a:p>
          <a:p>
            <a:r>
              <a:rPr lang="en-US" baseline="0" dirty="0" smtClean="0"/>
              <a:t>than Mary, and I’m </a:t>
            </a:r>
            <a:r>
              <a:rPr lang="en-US" i="1" baseline="0" dirty="0" smtClean="0"/>
              <a:t>way</a:t>
            </a:r>
            <a:r>
              <a:rPr lang="en-US" baseline="0" dirty="0" smtClean="0"/>
              <a:t> better than Joe.”</a:t>
            </a:r>
          </a:p>
          <a:p>
            <a:endParaRPr lang="en-US" baseline="0" dirty="0" smtClean="0"/>
          </a:p>
          <a:p>
            <a:r>
              <a:rPr lang="en-US" baseline="0" dirty="0" smtClean="0"/>
              <a:t>But God is so far beyond us in goodness, that it’s </a:t>
            </a:r>
          </a:p>
          <a:p>
            <a:r>
              <a:rPr lang="en-US" baseline="0" dirty="0" smtClean="0"/>
              <a:t>a goodness of an entirely different kind. When </a:t>
            </a:r>
          </a:p>
          <a:p>
            <a:r>
              <a:rPr lang="en-US" baseline="0" dirty="0" smtClean="0"/>
              <a:t>God looks on our so-called goodness, He sees no </a:t>
            </a:r>
          </a:p>
          <a:p>
            <a:r>
              <a:rPr lang="en-US" baseline="0" dirty="0" smtClean="0"/>
              <a:t>difference between us: “All have sinned and </a:t>
            </a:r>
          </a:p>
          <a:p>
            <a:r>
              <a:rPr lang="en-US" baseline="0" dirty="0" smtClean="0"/>
              <a:t>come short of the glory of God.”</a:t>
            </a:r>
          </a:p>
          <a:p>
            <a:endParaRPr lang="en-US" baseline="0" dirty="0" smtClean="0"/>
          </a:p>
          <a:p>
            <a:r>
              <a:rPr lang="en-US" baseline="0" dirty="0" smtClean="0"/>
              <a:t>Suppose we were to relate our comparative levels </a:t>
            </a:r>
          </a:p>
          <a:p>
            <a:r>
              <a:rPr lang="en-US" baseline="0" dirty="0" smtClean="0"/>
              <a:t>of goodness to the surface of the Earth. I might </a:t>
            </a:r>
          </a:p>
          <a:p>
            <a:r>
              <a:rPr lang="en-US" baseline="0" dirty="0" smtClean="0"/>
              <a:t>say, “Well, okay, I’m not quite as good as Sam. </a:t>
            </a:r>
          </a:p>
          <a:p>
            <a:r>
              <a:rPr lang="en-US" baseline="0" dirty="0" smtClean="0"/>
              <a:t>I’m standing on top of Mount </a:t>
            </a:r>
            <a:r>
              <a:rPr lang="en-US" baseline="0" dirty="0" err="1" smtClean="0"/>
              <a:t>Kilamanjaro</a:t>
            </a:r>
            <a:r>
              <a:rPr lang="en-US" baseline="0" dirty="0" smtClean="0"/>
              <a:t>, and </a:t>
            </a:r>
          </a:p>
          <a:p>
            <a:r>
              <a:rPr lang="en-US" baseline="0" dirty="0" smtClean="0"/>
              <a:t>he’s up on top of Mount Everest. Yes, I can see </a:t>
            </a:r>
          </a:p>
          <a:p>
            <a:r>
              <a:rPr lang="en-US" baseline="0" dirty="0" smtClean="0"/>
              <a:t>that he’s a little bit higher than I am. But, Mary’s </a:t>
            </a:r>
          </a:p>
          <a:p>
            <a:r>
              <a:rPr lang="en-US" baseline="0" dirty="0" smtClean="0"/>
              <a:t>down on the plains of Kansas. I’m way higher </a:t>
            </a:r>
          </a:p>
          <a:p>
            <a:r>
              <a:rPr lang="en-US" baseline="0" dirty="0" smtClean="0"/>
              <a:t>than her. And, Joe’s down in the Marianas </a:t>
            </a:r>
          </a:p>
          <a:p>
            <a:r>
              <a:rPr lang="en-US" baseline="0" dirty="0" smtClean="0"/>
              <a:t>Trench, the lowest spot on the floor of the </a:t>
            </a:r>
          </a:p>
          <a:p>
            <a:r>
              <a:rPr lang="en-US" baseline="0" dirty="0" smtClean="0"/>
              <a:t>Pacific Ocean. I, mean, really!”</a:t>
            </a:r>
          </a:p>
          <a:p>
            <a:endParaRPr lang="en-US" baseline="0" dirty="0" smtClean="0"/>
          </a:p>
          <a:p>
            <a:r>
              <a:rPr lang="en-US" baseline="0" dirty="0" smtClean="0"/>
              <a:t>That’s my viewpoint, from on top of Mount </a:t>
            </a:r>
          </a:p>
          <a:p>
            <a:r>
              <a:rPr lang="en-US" baseline="0" dirty="0" err="1" smtClean="0"/>
              <a:t>Kilamanjaro</a:t>
            </a:r>
            <a:r>
              <a:rPr lang="en-US" baseline="0" dirty="0" smtClean="0"/>
              <a:t>. But, suppose you’re on the Moon </a:t>
            </a:r>
          </a:p>
          <a:p>
            <a:r>
              <a:rPr lang="en-US" baseline="0" dirty="0" smtClean="0"/>
              <a:t>looking down on Sam, Mary, Joe, and me. How </a:t>
            </a:r>
          </a:p>
          <a:p>
            <a:r>
              <a:rPr lang="en-US" baseline="0" dirty="0" smtClean="0"/>
              <a:t>much difference would you see in our </a:t>
            </a:r>
          </a:p>
          <a:p>
            <a:r>
              <a:rPr lang="en-US" baseline="0" dirty="0" smtClean="0"/>
              <a:t>comparative elevations?</a:t>
            </a:r>
          </a:p>
          <a:p>
            <a:endParaRPr lang="en-US" baseline="0" dirty="0" smtClean="0"/>
          </a:p>
          <a:p>
            <a:r>
              <a:rPr lang="en-US" baseline="0" dirty="0" smtClean="0"/>
              <a:t>From the Moon, the Earth looks to be roughly the </a:t>
            </a:r>
          </a:p>
          <a:p>
            <a:r>
              <a:rPr lang="en-US" baseline="0" dirty="0" smtClean="0"/>
              <a:t>size of a billiard ball. Mount Everest rises five </a:t>
            </a:r>
          </a:p>
          <a:p>
            <a:r>
              <a:rPr lang="en-US" baseline="0" dirty="0" smtClean="0"/>
              <a:t>miles above sea level on the Earth, which is </a:t>
            </a:r>
          </a:p>
          <a:p>
            <a:r>
              <a:rPr lang="en-US" baseline="0" dirty="0" smtClean="0"/>
              <a:t>about 8,000 miles in diameter. </a:t>
            </a:r>
          </a:p>
          <a:p>
            <a:endParaRPr lang="en-US" baseline="0" dirty="0" smtClean="0"/>
          </a:p>
          <a:p>
            <a:r>
              <a:rPr lang="en-US" baseline="0" dirty="0" smtClean="0"/>
              <a:t>A billiard ball is two and a half inches in diameter. </a:t>
            </a:r>
          </a:p>
          <a:p>
            <a:r>
              <a:rPr lang="en-US" baseline="0" dirty="0" smtClean="0"/>
              <a:t>On a billiard ball, something proportional to </a:t>
            </a:r>
          </a:p>
          <a:p>
            <a:r>
              <a:rPr lang="en-US" baseline="0" dirty="0" smtClean="0"/>
              <a:t>Mount Everest on the Earth would only be less </a:t>
            </a:r>
          </a:p>
          <a:p>
            <a:r>
              <a:rPr lang="en-US" baseline="0" dirty="0" smtClean="0"/>
              <a:t>than one-six hundredth of an inch high.</a:t>
            </a:r>
          </a:p>
          <a:p>
            <a:endParaRPr lang="en-US" baseline="0" dirty="0" smtClean="0"/>
          </a:p>
          <a:p>
            <a:r>
              <a:rPr lang="en-US" baseline="0" dirty="0" smtClean="0"/>
              <a:t>There are no human eyes and no human fingers </a:t>
            </a:r>
          </a:p>
          <a:p>
            <a:r>
              <a:rPr lang="en-US" baseline="0" dirty="0" smtClean="0"/>
              <a:t>sensitive enough to detect such a ridge on the </a:t>
            </a:r>
          </a:p>
          <a:p>
            <a:r>
              <a:rPr lang="en-US" baseline="0" dirty="0" smtClean="0"/>
              <a:t>surface of a billiard ball.</a:t>
            </a:r>
          </a:p>
          <a:p>
            <a:endParaRPr lang="en-US" baseline="0" dirty="0" smtClean="0"/>
          </a:p>
          <a:p>
            <a:r>
              <a:rPr lang="en-US" baseline="0" dirty="0" smtClean="0"/>
              <a:t>The mountains of the Earth are towering and </a:t>
            </a:r>
          </a:p>
          <a:p>
            <a:r>
              <a:rPr lang="en-US" baseline="0" dirty="0" smtClean="0"/>
              <a:t>majestic when we view them from down in the </a:t>
            </a:r>
          </a:p>
          <a:p>
            <a:r>
              <a:rPr lang="en-US" baseline="0" dirty="0" smtClean="0"/>
              <a:t>valleys. But from up on the Moon, they are </a:t>
            </a:r>
          </a:p>
          <a:p>
            <a:r>
              <a:rPr lang="en-US" baseline="0" dirty="0" smtClean="0"/>
              <a:t>undetectable.</a:t>
            </a:r>
          </a:p>
          <a:p>
            <a:endParaRPr lang="en-US" baseline="0" dirty="0" smtClean="0"/>
          </a:p>
          <a:p>
            <a:r>
              <a:rPr lang="en-US" baseline="0" dirty="0" smtClean="0"/>
              <a:t>So it is when we compare our deeds to the deeds </a:t>
            </a:r>
          </a:p>
          <a:p>
            <a:r>
              <a:rPr lang="en-US" baseline="0" dirty="0" smtClean="0"/>
              <a:t>of others, we can always find somebody else to </a:t>
            </a:r>
          </a:p>
          <a:p>
            <a:r>
              <a:rPr lang="en-US" baseline="0" dirty="0" smtClean="0"/>
              <a:t>look down on.</a:t>
            </a:r>
          </a:p>
          <a:p>
            <a:endParaRPr lang="en-US" baseline="0" dirty="0" smtClean="0"/>
          </a:p>
          <a:p>
            <a:r>
              <a:rPr lang="en-US" baseline="0" dirty="0" smtClean="0"/>
              <a:t>But, when we look at those deeds from the </a:t>
            </a:r>
          </a:p>
          <a:p>
            <a:r>
              <a:rPr lang="en-US" baseline="0" dirty="0" smtClean="0"/>
              <a:t>viewpoint of the Bible’s definition of God’s </a:t>
            </a:r>
          </a:p>
          <a:p>
            <a:r>
              <a:rPr lang="en-US" baseline="0" dirty="0" smtClean="0"/>
              <a:t>perfect righteousness, we see that all our efforts </a:t>
            </a:r>
          </a:p>
          <a:p>
            <a:r>
              <a:rPr lang="en-US" baseline="0" dirty="0" smtClean="0"/>
              <a:t>are just vain imaginings of good.</a:t>
            </a:r>
          </a:p>
          <a:p>
            <a:endParaRPr lang="en-US" baseline="0" dirty="0" smtClean="0"/>
          </a:p>
          <a:p>
            <a:r>
              <a:rPr lang="en-US" baseline="0" dirty="0" smtClean="0"/>
              <a:t>There is no one who does good, not even one. </a:t>
            </a:r>
          </a:p>
          <a:p>
            <a:endParaRPr lang="en-US" baseline="0"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43</a:t>
            </a:fld>
            <a:endParaRPr lang="en-US"/>
          </a:p>
        </p:txBody>
      </p:sp>
    </p:spTree>
    <p:extLst>
      <p:ext uri="{BB962C8B-B14F-4D97-AF65-F5344CB8AC3E}">
        <p14:creationId xmlns:p14="http://schemas.microsoft.com/office/powerpoint/2010/main" val="295829373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the Greek “</a:t>
            </a:r>
            <a:r>
              <a:rPr lang="en-US" dirty="0" err="1" smtClean="0"/>
              <a:t>ekklino</a:t>
            </a:r>
            <a:r>
              <a:rPr lang="en-US" dirty="0" smtClean="0"/>
              <a:t>” means to keep </a:t>
            </a:r>
          </a:p>
          <a:p>
            <a:r>
              <a:rPr lang="en-US" dirty="0" smtClean="0"/>
              <a:t>away from something or to turn away from it. It’s </a:t>
            </a:r>
          </a:p>
          <a:p>
            <a:r>
              <a:rPr lang="en-US" dirty="0" smtClean="0"/>
              <a:t>used here specifically of those who turn away from </a:t>
            </a:r>
          </a:p>
          <a:p>
            <a:r>
              <a:rPr lang="en-US" dirty="0" smtClean="0"/>
              <a:t>seeking God’s interests.</a:t>
            </a:r>
          </a:p>
          <a:p>
            <a:endParaRPr lang="en-US" dirty="0" smtClean="0"/>
          </a:p>
          <a:p>
            <a:r>
              <a:rPr lang="en-US" dirty="0" smtClean="0"/>
              <a:t>This is the only place in the New Testament</a:t>
            </a:r>
            <a:r>
              <a:rPr lang="en-US" baseline="0" dirty="0" smtClean="0"/>
              <a:t> where </a:t>
            </a:r>
          </a:p>
          <a:p>
            <a:r>
              <a:rPr lang="en-US" baseline="0" dirty="0" smtClean="0"/>
              <a:t>it is used with this particular connotation.</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44</a:t>
            </a:fld>
            <a:endParaRPr lang="en-US"/>
          </a:p>
        </p:txBody>
      </p:sp>
    </p:spTree>
    <p:extLst>
      <p:ext uri="{BB962C8B-B14F-4D97-AF65-F5344CB8AC3E}">
        <p14:creationId xmlns:p14="http://schemas.microsoft.com/office/powerpoint/2010/main" val="89272104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Romans 16:17, “</a:t>
            </a:r>
            <a:r>
              <a:rPr lang="en-US" dirty="0" err="1" smtClean="0"/>
              <a:t>ekklino</a:t>
            </a:r>
            <a:r>
              <a:rPr lang="en-US" dirty="0" smtClean="0"/>
              <a:t>” is used with the </a:t>
            </a:r>
          </a:p>
          <a:p>
            <a:r>
              <a:rPr lang="en-US" dirty="0" smtClean="0"/>
              <a:t>connotation of staying away from or of avoiding </a:t>
            </a:r>
          </a:p>
          <a:p>
            <a:r>
              <a:rPr lang="en-US" dirty="0" smtClean="0"/>
              <a:t>something.</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45</a:t>
            </a:fld>
            <a:endParaRPr lang="en-US"/>
          </a:p>
        </p:txBody>
      </p:sp>
    </p:spTree>
    <p:extLst>
      <p:ext uri="{BB962C8B-B14F-4D97-AF65-F5344CB8AC3E}">
        <p14:creationId xmlns:p14="http://schemas.microsoft.com/office/powerpoint/2010/main" val="266649818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1 Peter 3:11, “</a:t>
            </a:r>
            <a:r>
              <a:rPr lang="en-US" dirty="0" err="1" smtClean="0"/>
              <a:t>ekklino</a:t>
            </a:r>
            <a:r>
              <a:rPr lang="en-US" dirty="0" smtClean="0"/>
              <a:t>” is used with the </a:t>
            </a:r>
          </a:p>
          <a:p>
            <a:r>
              <a:rPr lang="en-US" dirty="0" smtClean="0"/>
              <a:t>connotation of to stop doing something; that is, to </a:t>
            </a:r>
          </a:p>
          <a:p>
            <a:r>
              <a:rPr lang="en-US" dirty="0" smtClean="0"/>
              <a:t>cease from doing it.</a:t>
            </a:r>
          </a:p>
          <a:p>
            <a:endParaRPr lang="en-US" dirty="0" smtClean="0"/>
          </a:p>
          <a:p>
            <a:r>
              <a:rPr lang="en-US" dirty="0" smtClean="0"/>
              <a:t>Romans 3:12; Romans 16:17; and</a:t>
            </a:r>
            <a:r>
              <a:rPr lang="en-US" baseline="0" dirty="0" smtClean="0"/>
              <a:t> 1 Peter 3:11 are </a:t>
            </a:r>
          </a:p>
          <a:p>
            <a:r>
              <a:rPr lang="en-US" baseline="0" dirty="0" smtClean="0"/>
              <a:t>the only three places in the New Testament where </a:t>
            </a:r>
          </a:p>
          <a:p>
            <a:r>
              <a:rPr lang="en-US" baseline="0" dirty="0" smtClean="0"/>
              <a:t>the word “</a:t>
            </a:r>
            <a:r>
              <a:rPr lang="en-US" baseline="0" dirty="0" err="1" smtClean="0"/>
              <a:t>ekklino</a:t>
            </a:r>
            <a:r>
              <a:rPr lang="en-US" baseline="0" dirty="0" smtClean="0"/>
              <a:t>” is used.</a:t>
            </a:r>
          </a:p>
          <a:p>
            <a:endParaRPr lang="en-US" baseline="0" dirty="0" smtClean="0"/>
          </a:p>
          <a:p>
            <a:r>
              <a:rPr lang="en-US" b="1" baseline="0" dirty="0" err="1" smtClean="0"/>
              <a:t>ILLUS</a:t>
            </a:r>
            <a:r>
              <a:rPr lang="en-US" b="1" baseline="0" dirty="0" smtClean="0"/>
              <a:t>: </a:t>
            </a:r>
            <a:r>
              <a:rPr lang="en-US" dirty="0" smtClean="0"/>
              <a:t>When Pastor Joe Wright was asked to </a:t>
            </a:r>
          </a:p>
          <a:p>
            <a:r>
              <a:rPr lang="en-US" dirty="0" smtClean="0"/>
              <a:t>open the new session of the Kansas Senate on </a:t>
            </a:r>
          </a:p>
          <a:p>
            <a:r>
              <a:rPr lang="en-US" dirty="0" smtClean="0"/>
              <a:t>January 26, 1996, everyone was expecting the </a:t>
            </a:r>
          </a:p>
          <a:p>
            <a:r>
              <a:rPr lang="en-US" dirty="0" smtClean="0"/>
              <a:t>usual politically correct generalities. </a:t>
            </a:r>
          </a:p>
          <a:p>
            <a:endParaRPr lang="en-US" dirty="0" smtClean="0"/>
          </a:p>
          <a:p>
            <a:r>
              <a:rPr lang="en-US" dirty="0" smtClean="0"/>
              <a:t>But, what they heard instead was a stirring prayer, </a:t>
            </a:r>
          </a:p>
          <a:p>
            <a:r>
              <a:rPr lang="en-US" dirty="0" smtClean="0"/>
              <a:t>passionately calling our country to repentance and </a:t>
            </a:r>
          </a:p>
          <a:p>
            <a:r>
              <a:rPr lang="en-US" dirty="0" smtClean="0"/>
              <a:t>righteousness.</a:t>
            </a:r>
          </a:p>
          <a:p>
            <a:endParaRPr lang="en-US" dirty="0" smtClean="0"/>
          </a:p>
          <a:p>
            <a:r>
              <a:rPr lang="en-US" dirty="0" smtClean="0"/>
              <a:t>The response was immediate and a number of </a:t>
            </a:r>
          </a:p>
          <a:p>
            <a:r>
              <a:rPr lang="en-US" dirty="0" smtClean="0"/>
              <a:t>legislators walked out during the prayer. In six </a:t>
            </a:r>
          </a:p>
          <a:p>
            <a:r>
              <a:rPr lang="en-US" dirty="0" smtClean="0"/>
              <a:t>short weeks, the Central Christian Church (USA) </a:t>
            </a:r>
          </a:p>
          <a:p>
            <a:r>
              <a:rPr lang="en-US" dirty="0" smtClean="0"/>
              <a:t>had logged more than 5,000 phone calls, with </a:t>
            </a:r>
          </a:p>
          <a:p>
            <a:r>
              <a:rPr lang="en-US" dirty="0" smtClean="0"/>
              <a:t>only 47 of those calls responding negatively. </a:t>
            </a:r>
          </a:p>
          <a:p>
            <a:endParaRPr lang="en-US" dirty="0" smtClean="0"/>
          </a:p>
          <a:p>
            <a:r>
              <a:rPr lang="en-US" dirty="0" smtClean="0"/>
              <a:t>Commentator Paul Harvey aired the prayer on the</a:t>
            </a:r>
          </a:p>
          <a:p>
            <a:r>
              <a:rPr lang="en-US" dirty="0" smtClean="0"/>
              <a:t> radio and received a larger response to this </a:t>
            </a:r>
          </a:p>
          <a:p>
            <a:r>
              <a:rPr lang="en-US" dirty="0" smtClean="0"/>
              <a:t>program than any other program he has ever aired. </a:t>
            </a:r>
          </a:p>
          <a:p>
            <a:endParaRPr lang="en-US" dirty="0" smtClean="0"/>
          </a:p>
          <a:p>
            <a:r>
              <a:rPr lang="en-US" dirty="0" smtClean="0"/>
              <a:t>The Central Christian Church has received </a:t>
            </a:r>
          </a:p>
          <a:p>
            <a:r>
              <a:rPr lang="en-US" dirty="0" smtClean="0"/>
              <a:t>international requests for copies of this prayer </a:t>
            </a:r>
          </a:p>
          <a:p>
            <a:r>
              <a:rPr lang="en-US" dirty="0" smtClean="0"/>
              <a:t>from as far away as India, Africa, and Korea.</a:t>
            </a:r>
          </a:p>
          <a:p>
            <a:endParaRPr lang="en-US" dirty="0" smtClean="0"/>
          </a:p>
          <a:p>
            <a:r>
              <a:rPr lang="en-US" dirty="0" smtClean="0"/>
              <a:t>The Prayer:</a:t>
            </a:r>
          </a:p>
          <a:p>
            <a:endParaRPr lang="en-US" dirty="0" smtClean="0"/>
          </a:p>
          <a:p>
            <a:r>
              <a:rPr lang="en-US" dirty="0" smtClean="0"/>
              <a:t>“Heavenly Father, we come before you today to </a:t>
            </a:r>
          </a:p>
          <a:p>
            <a:r>
              <a:rPr lang="en-US" dirty="0" smtClean="0"/>
              <a:t>ask your forgiveness and seek Your direction and </a:t>
            </a:r>
          </a:p>
          <a:p>
            <a:r>
              <a:rPr lang="en-US" dirty="0" smtClean="0"/>
              <a:t>guidance. </a:t>
            </a:r>
          </a:p>
          <a:p>
            <a:endParaRPr lang="en-US" dirty="0" smtClean="0"/>
          </a:p>
          <a:p>
            <a:r>
              <a:rPr lang="en-US" dirty="0" smtClean="0"/>
              <a:t>We know your Word says, ‘Woe on those who call </a:t>
            </a:r>
          </a:p>
          <a:p>
            <a:r>
              <a:rPr lang="en-US" dirty="0" smtClean="0"/>
              <a:t>evil good,’ but that’s exactly what we have done. </a:t>
            </a:r>
          </a:p>
          <a:p>
            <a:r>
              <a:rPr lang="en-US" dirty="0" smtClean="0"/>
              <a:t>We have lost our spiritual equilibrium and inverted </a:t>
            </a:r>
          </a:p>
          <a:p>
            <a:r>
              <a:rPr lang="en-US" dirty="0" smtClean="0"/>
              <a:t>our values.</a:t>
            </a:r>
          </a:p>
          <a:p>
            <a:endParaRPr lang="en-US" dirty="0" smtClean="0"/>
          </a:p>
          <a:p>
            <a:r>
              <a:rPr lang="en-US" dirty="0" smtClean="0"/>
              <a:t>We confess that:</a:t>
            </a:r>
          </a:p>
          <a:p>
            <a:endParaRPr lang="en-US" dirty="0" smtClean="0"/>
          </a:p>
          <a:p>
            <a:r>
              <a:rPr lang="en-US" dirty="0" smtClean="0"/>
              <a:t>We ridiculed the absolute truth of your Word and </a:t>
            </a:r>
          </a:p>
          <a:p>
            <a:r>
              <a:rPr lang="en-US" dirty="0" smtClean="0"/>
              <a:t>called it pluralism.</a:t>
            </a:r>
          </a:p>
          <a:p>
            <a:r>
              <a:rPr lang="en-US" dirty="0" smtClean="0"/>
              <a:t/>
            </a:r>
            <a:br>
              <a:rPr lang="en-US" dirty="0" smtClean="0"/>
            </a:br>
            <a:r>
              <a:rPr lang="en-US" dirty="0" smtClean="0"/>
              <a:t>We have worshipped other gods and called it </a:t>
            </a:r>
          </a:p>
          <a:p>
            <a:r>
              <a:rPr lang="en-US" dirty="0" smtClean="0"/>
              <a:t>multiculturalism.</a:t>
            </a:r>
          </a:p>
          <a:p>
            <a:r>
              <a:rPr lang="en-US" dirty="0" smtClean="0"/>
              <a:t/>
            </a:r>
            <a:br>
              <a:rPr lang="en-US" dirty="0" smtClean="0"/>
            </a:br>
            <a:r>
              <a:rPr lang="en-US" dirty="0" smtClean="0"/>
              <a:t>We have endorsed perversion and called it an </a:t>
            </a:r>
          </a:p>
          <a:p>
            <a:r>
              <a:rPr lang="en-US" dirty="0" smtClean="0"/>
              <a:t>alternative lifestyle.</a:t>
            </a:r>
          </a:p>
          <a:p>
            <a:r>
              <a:rPr lang="en-US" dirty="0" smtClean="0"/>
              <a:t/>
            </a:r>
            <a:br>
              <a:rPr lang="en-US" dirty="0" smtClean="0"/>
            </a:br>
            <a:r>
              <a:rPr lang="en-US" dirty="0" smtClean="0"/>
              <a:t>We have exploited the poor and called it the </a:t>
            </a:r>
          </a:p>
          <a:p>
            <a:r>
              <a:rPr lang="en-US" dirty="0" smtClean="0"/>
              <a:t>lottery.</a:t>
            </a:r>
          </a:p>
          <a:p>
            <a:r>
              <a:rPr lang="en-US" dirty="0" smtClean="0"/>
              <a:t/>
            </a:r>
            <a:br>
              <a:rPr lang="en-US" dirty="0" smtClean="0"/>
            </a:br>
            <a:r>
              <a:rPr lang="en-US" dirty="0" smtClean="0"/>
              <a:t>We have neglected the needy and called it </a:t>
            </a:r>
          </a:p>
          <a:p>
            <a:r>
              <a:rPr lang="en-US" dirty="0" smtClean="0"/>
              <a:t>self-preservation.</a:t>
            </a:r>
          </a:p>
          <a:p>
            <a:r>
              <a:rPr lang="en-US" dirty="0" smtClean="0"/>
              <a:t/>
            </a:r>
            <a:br>
              <a:rPr lang="en-US" dirty="0" smtClean="0"/>
            </a:br>
            <a:r>
              <a:rPr lang="en-US" dirty="0" smtClean="0"/>
              <a:t>We have rewarded laziness and called it welfare.</a:t>
            </a:r>
          </a:p>
          <a:p>
            <a:r>
              <a:rPr lang="en-US" dirty="0" smtClean="0"/>
              <a:t/>
            </a:r>
            <a:br>
              <a:rPr lang="en-US" dirty="0" smtClean="0"/>
            </a:br>
            <a:r>
              <a:rPr lang="en-US" dirty="0" smtClean="0"/>
              <a:t>We have killed our unborn and called it choice.</a:t>
            </a:r>
          </a:p>
          <a:p>
            <a:r>
              <a:rPr lang="en-US" dirty="0" smtClean="0"/>
              <a:t/>
            </a:r>
            <a:br>
              <a:rPr lang="en-US" dirty="0" smtClean="0"/>
            </a:br>
            <a:r>
              <a:rPr lang="en-US" dirty="0" smtClean="0"/>
              <a:t>We have shot abortionists and called it justifiable.</a:t>
            </a:r>
          </a:p>
          <a:p>
            <a:r>
              <a:rPr lang="en-US" dirty="0" smtClean="0"/>
              <a:t/>
            </a:r>
            <a:br>
              <a:rPr lang="en-US" dirty="0" smtClean="0"/>
            </a:br>
            <a:r>
              <a:rPr lang="en-US" dirty="0" smtClean="0"/>
              <a:t>We have neglected to discipline our children and </a:t>
            </a:r>
          </a:p>
          <a:p>
            <a:r>
              <a:rPr lang="en-US" dirty="0" smtClean="0"/>
              <a:t>called it building self-esteem.</a:t>
            </a:r>
          </a:p>
          <a:p>
            <a:r>
              <a:rPr lang="en-US" dirty="0" smtClean="0"/>
              <a:t/>
            </a:r>
            <a:br>
              <a:rPr lang="en-US" dirty="0" smtClean="0"/>
            </a:br>
            <a:r>
              <a:rPr lang="en-US" dirty="0" smtClean="0"/>
              <a:t>We have abused power and called it political savvy.</a:t>
            </a:r>
          </a:p>
          <a:p>
            <a:r>
              <a:rPr lang="en-US" dirty="0" smtClean="0"/>
              <a:t/>
            </a:r>
            <a:br>
              <a:rPr lang="en-US" dirty="0" smtClean="0"/>
            </a:br>
            <a:r>
              <a:rPr lang="en-US" dirty="0" smtClean="0"/>
              <a:t>We have coveted our neighbor’s possessions and </a:t>
            </a:r>
          </a:p>
          <a:p>
            <a:r>
              <a:rPr lang="en-US" dirty="0" smtClean="0"/>
              <a:t>called it ambition.</a:t>
            </a:r>
          </a:p>
          <a:p>
            <a:r>
              <a:rPr lang="en-US" dirty="0" smtClean="0"/>
              <a:t/>
            </a:r>
            <a:br>
              <a:rPr lang="en-US" dirty="0" smtClean="0"/>
            </a:br>
            <a:r>
              <a:rPr lang="en-US" dirty="0" smtClean="0"/>
              <a:t>We have polluted the air with profanity and </a:t>
            </a:r>
          </a:p>
          <a:p>
            <a:r>
              <a:rPr lang="en-US" dirty="0" smtClean="0"/>
              <a:t>pornography and called it freedom of expression.</a:t>
            </a:r>
          </a:p>
          <a:p>
            <a:r>
              <a:rPr lang="en-US" dirty="0" smtClean="0"/>
              <a:t/>
            </a:r>
            <a:br>
              <a:rPr lang="en-US" dirty="0" smtClean="0"/>
            </a:br>
            <a:r>
              <a:rPr lang="en-US" dirty="0" smtClean="0"/>
              <a:t>We have ridiculed the time-honored values of </a:t>
            </a:r>
          </a:p>
          <a:p>
            <a:r>
              <a:rPr lang="en-US" dirty="0" smtClean="0"/>
              <a:t>our forefathers and called it enlightenment.</a:t>
            </a:r>
          </a:p>
          <a:p>
            <a:endParaRPr lang="en-US" dirty="0" smtClean="0"/>
          </a:p>
          <a:p>
            <a:r>
              <a:rPr lang="en-US" dirty="0" smtClean="0"/>
              <a:t>Search us, O God, and know our hearts today; </a:t>
            </a:r>
          </a:p>
          <a:p>
            <a:r>
              <a:rPr lang="en-US" dirty="0" smtClean="0"/>
              <a:t>cleanse us from every sin and set us free. </a:t>
            </a:r>
          </a:p>
          <a:p>
            <a:endParaRPr lang="en-US" dirty="0" smtClean="0"/>
          </a:p>
          <a:p>
            <a:r>
              <a:rPr lang="en-US" dirty="0" smtClean="0"/>
              <a:t>Guide and bless these men and women who have </a:t>
            </a:r>
          </a:p>
          <a:p>
            <a:r>
              <a:rPr lang="en-US" dirty="0" smtClean="0"/>
              <a:t>been sent here by the people of Kansas, and who </a:t>
            </a:r>
          </a:p>
          <a:p>
            <a:r>
              <a:rPr lang="en-US" dirty="0" smtClean="0"/>
              <a:t>have been ordained by you to govern this great </a:t>
            </a:r>
          </a:p>
          <a:p>
            <a:r>
              <a:rPr lang="en-US" dirty="0" smtClean="0"/>
              <a:t>state. </a:t>
            </a:r>
          </a:p>
          <a:p>
            <a:endParaRPr lang="en-US" dirty="0" smtClean="0"/>
          </a:p>
          <a:p>
            <a:r>
              <a:rPr lang="en-US" dirty="0" smtClean="0"/>
              <a:t>Grant them the wisdom to rule, and may their </a:t>
            </a:r>
          </a:p>
          <a:p>
            <a:r>
              <a:rPr lang="en-US" dirty="0" smtClean="0"/>
              <a:t>decisions direct us to the center of your will. </a:t>
            </a:r>
          </a:p>
          <a:p>
            <a:endParaRPr lang="en-US" dirty="0" smtClean="0"/>
          </a:p>
          <a:p>
            <a:r>
              <a:rPr lang="en-US" dirty="0" smtClean="0"/>
              <a:t>I ask it in the name of your Son, the Living </a:t>
            </a:r>
          </a:p>
          <a:p>
            <a:r>
              <a:rPr lang="en-US" dirty="0" smtClean="0"/>
              <a:t>Savior, Jesus Christ, Amen.”</a:t>
            </a:r>
          </a:p>
          <a:p>
            <a:endParaRPr lang="en-US" dirty="0" smtClean="0"/>
          </a:p>
          <a:p>
            <a:r>
              <a:rPr lang="en-US" dirty="0" smtClean="0"/>
              <a:t>[</a:t>
            </a:r>
            <a:r>
              <a:rPr lang="en-US" dirty="0" err="1" smtClean="0"/>
              <a:t>Galaxie</a:t>
            </a:r>
            <a:r>
              <a:rPr lang="en-US" dirty="0" smtClean="0"/>
              <a:t> Software. (2002). 10,000 Sermon </a:t>
            </a:r>
          </a:p>
          <a:p>
            <a:r>
              <a:rPr lang="en-US" dirty="0" smtClean="0"/>
              <a:t>Illustrations. Biblical Studies Press].</a:t>
            </a:r>
          </a:p>
          <a:p>
            <a:endParaRPr lang="en-US" dirty="0" smtClean="0"/>
          </a:p>
          <a:p>
            <a:r>
              <a:rPr lang="en-US" baseline="0"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46</a:t>
            </a:fld>
            <a:endParaRPr lang="en-US"/>
          </a:p>
        </p:txBody>
      </p:sp>
    </p:spTree>
    <p:extLst>
      <p:ext uri="{BB962C8B-B14F-4D97-AF65-F5344CB8AC3E}">
        <p14:creationId xmlns:p14="http://schemas.microsoft.com/office/powerpoint/2010/main" val="96426043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Romans 3:12 is the only place in the New </a:t>
            </a:r>
          </a:p>
          <a:p>
            <a:r>
              <a:rPr lang="en-US" dirty="0" smtClean="0"/>
              <a:t>Testament where the Greek word “</a:t>
            </a:r>
            <a:r>
              <a:rPr lang="en-US" dirty="0" err="1" smtClean="0"/>
              <a:t>achreioo</a:t>
            </a:r>
            <a:r>
              <a:rPr lang="en-US" dirty="0" smtClean="0"/>
              <a:t>” </a:t>
            </a:r>
          </a:p>
          <a:p>
            <a:r>
              <a:rPr lang="en-US" dirty="0" smtClean="0"/>
              <a:t>appears. </a:t>
            </a:r>
          </a:p>
          <a:p>
            <a:endParaRPr lang="en-US" dirty="0" smtClean="0"/>
          </a:p>
          <a:p>
            <a:r>
              <a:rPr lang="en-US" dirty="0" smtClean="0"/>
              <a:t>It means to become a liability to society because </a:t>
            </a:r>
          </a:p>
          <a:p>
            <a:r>
              <a:rPr lang="en-US" dirty="0" smtClean="0"/>
              <a:t>of moral depravity; that is, to become depraved </a:t>
            </a:r>
          </a:p>
          <a:p>
            <a:r>
              <a:rPr lang="en-US" dirty="0" smtClean="0"/>
              <a:t>or worthless.</a:t>
            </a:r>
          </a:p>
          <a:p>
            <a:endParaRPr lang="en-US" dirty="0" smtClean="0"/>
          </a:p>
          <a:p>
            <a:r>
              <a:rPr lang="en-US" b="1" dirty="0" err="1" smtClean="0"/>
              <a:t>ILLUS</a:t>
            </a:r>
            <a:r>
              <a:rPr lang="en-US" b="1" dirty="0" smtClean="0"/>
              <a:t>:</a:t>
            </a:r>
            <a:r>
              <a:rPr lang="en-US" dirty="0" smtClean="0"/>
              <a:t> A common example of worthlessness is </a:t>
            </a:r>
          </a:p>
          <a:p>
            <a:r>
              <a:rPr lang="en-US" dirty="0" smtClean="0"/>
              <a:t>Confederate money.</a:t>
            </a:r>
          </a:p>
          <a:p>
            <a:endParaRPr lang="en-US" dirty="0" smtClean="0"/>
          </a:p>
          <a:p>
            <a:r>
              <a:rPr lang="en-US" sz="1200" dirty="0" smtClean="0"/>
              <a:t>After Jefferson Davis fled from Richmond, three </a:t>
            </a:r>
          </a:p>
          <a:p>
            <a:r>
              <a:rPr lang="en-US" sz="1200" dirty="0" smtClean="0"/>
              <a:t>wagons, loaded with Confederate paper money, </a:t>
            </a:r>
          </a:p>
          <a:p>
            <a:r>
              <a:rPr lang="en-US" sz="1200" dirty="0" smtClean="0"/>
              <a:t>were captured on the edge of the mountains. </a:t>
            </a:r>
          </a:p>
          <a:p>
            <a:endParaRPr lang="en-US" sz="1200" dirty="0" smtClean="0"/>
          </a:p>
          <a:p>
            <a:r>
              <a:rPr lang="en-US" sz="1200" dirty="0" smtClean="0"/>
              <a:t>With amazement, the handful of Union soldiers </a:t>
            </a:r>
          </a:p>
          <a:p>
            <a:r>
              <a:rPr lang="en-US" sz="1200" dirty="0" smtClean="0"/>
              <a:t>gazed at bills—bills piled up like bales of cotton. </a:t>
            </a:r>
          </a:p>
          <a:p>
            <a:endParaRPr lang="en-US" sz="1200" dirty="0" smtClean="0"/>
          </a:p>
          <a:p>
            <a:r>
              <a:rPr lang="en-US" sz="1200" dirty="0" smtClean="0"/>
              <a:t>Being cold and cheerless, they pitched quoits that </a:t>
            </a:r>
          </a:p>
          <a:p>
            <a:r>
              <a:rPr lang="en-US" sz="1200" dirty="0" smtClean="0"/>
              <a:t>night for stakes. They played for one hundred </a:t>
            </a:r>
          </a:p>
          <a:p>
            <a:r>
              <a:rPr lang="en-US" sz="1200" dirty="0" smtClean="0"/>
              <a:t>thousand dollars a game—Confederate money. </a:t>
            </a:r>
          </a:p>
          <a:p>
            <a:endParaRPr lang="en-US" sz="1200" dirty="0" smtClean="0"/>
          </a:p>
          <a:p>
            <a:r>
              <a:rPr lang="en-US" sz="1200" dirty="0" smtClean="0"/>
              <a:t>The next morning, one soldier bought a gray </a:t>
            </a:r>
          </a:p>
          <a:p>
            <a:r>
              <a:rPr lang="en-US" sz="1200" dirty="0" smtClean="0"/>
              <a:t>mule for three hundred thousand dollars and </a:t>
            </a:r>
          </a:p>
          <a:p>
            <a:r>
              <a:rPr lang="en-US" sz="1200" dirty="0" smtClean="0"/>
              <a:t>paid another hundred thousand to put one </a:t>
            </a:r>
          </a:p>
          <a:p>
            <a:r>
              <a:rPr lang="en-US" sz="1200" dirty="0" smtClean="0"/>
              <a:t>shoe on it. </a:t>
            </a:r>
          </a:p>
          <a:p>
            <a:endParaRPr lang="en-US" sz="1200" dirty="0" smtClean="0"/>
          </a:p>
          <a:p>
            <a:r>
              <a:rPr lang="en-US" sz="1200" dirty="0" smtClean="0"/>
              <a:t>Meanwhile, the soldiers were cold and hungry </a:t>
            </a:r>
          </a:p>
          <a:p>
            <a:r>
              <a:rPr lang="en-US" sz="1200" dirty="0" smtClean="0"/>
              <a:t>and houseless. </a:t>
            </a:r>
          </a:p>
          <a:p>
            <a:endParaRPr lang="en-US" sz="1200" dirty="0" smtClean="0"/>
          </a:p>
          <a:p>
            <a:r>
              <a:rPr lang="en-US" dirty="0" smtClean="0"/>
              <a:t>[7700, #3577].</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47</a:t>
            </a:fld>
            <a:endParaRPr lang="en-US"/>
          </a:p>
        </p:txBody>
      </p:sp>
    </p:spTree>
    <p:extLst>
      <p:ext uri="{BB962C8B-B14F-4D97-AF65-F5344CB8AC3E}">
        <p14:creationId xmlns:p14="http://schemas.microsoft.com/office/powerpoint/2010/main" val="160342841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the Greek “</a:t>
            </a:r>
            <a:r>
              <a:rPr lang="en-US" dirty="0" err="1" smtClean="0"/>
              <a:t>chrestotes</a:t>
            </a:r>
            <a:r>
              <a:rPr lang="en-US" dirty="0" smtClean="0"/>
              <a:t>” means </a:t>
            </a:r>
          </a:p>
          <a:p>
            <a:r>
              <a:rPr lang="en-US" sz="1200" b="0" kern="1200" dirty="0" smtClean="0">
                <a:solidFill>
                  <a:schemeClr val="tx1"/>
                </a:solidFill>
                <a:latin typeface="+mn-lt"/>
                <a:ea typeface="+mn-ea"/>
                <a:cs typeface="+mn-cs"/>
              </a:rPr>
              <a:t>uprightness in one’s relations with others. This is </a:t>
            </a:r>
          </a:p>
          <a:p>
            <a:r>
              <a:rPr lang="en-US" sz="1200" b="0" kern="1200" dirty="0" smtClean="0">
                <a:solidFill>
                  <a:schemeClr val="tx1"/>
                </a:solidFill>
                <a:latin typeface="+mn-lt"/>
                <a:ea typeface="+mn-ea"/>
                <a:cs typeface="+mn-cs"/>
              </a:rPr>
              <a:t>the only verse in the Bible where</a:t>
            </a:r>
            <a:r>
              <a:rPr lang="en-US" sz="1200" b="0" kern="1200" baseline="0" dirty="0" smtClean="0">
                <a:solidFill>
                  <a:schemeClr val="tx1"/>
                </a:solidFill>
                <a:latin typeface="+mn-lt"/>
                <a:ea typeface="+mn-ea"/>
                <a:cs typeface="+mn-cs"/>
              </a:rPr>
              <a:t> “</a:t>
            </a:r>
            <a:r>
              <a:rPr lang="en-US" sz="1200" b="0" kern="1200" baseline="0" dirty="0" err="1" smtClean="0">
                <a:solidFill>
                  <a:schemeClr val="tx1"/>
                </a:solidFill>
                <a:latin typeface="+mn-lt"/>
                <a:ea typeface="+mn-ea"/>
                <a:cs typeface="+mn-cs"/>
              </a:rPr>
              <a:t>chrestotes</a:t>
            </a:r>
            <a:r>
              <a:rPr lang="en-US" sz="1200" b="0" kern="1200" baseline="0" dirty="0" smtClean="0">
                <a:solidFill>
                  <a:schemeClr val="tx1"/>
                </a:solidFill>
                <a:latin typeface="+mn-lt"/>
                <a:ea typeface="+mn-ea"/>
                <a:cs typeface="+mn-cs"/>
              </a:rPr>
              <a:t>” is </a:t>
            </a:r>
          </a:p>
          <a:p>
            <a:r>
              <a:rPr lang="en-US" sz="1200" b="0" kern="1200" baseline="0" dirty="0" smtClean="0">
                <a:solidFill>
                  <a:schemeClr val="tx1"/>
                </a:solidFill>
                <a:latin typeface="+mn-lt"/>
                <a:ea typeface="+mn-ea"/>
                <a:cs typeface="+mn-cs"/>
              </a:rPr>
              <a:t>used with this specific meaning.</a:t>
            </a:r>
            <a:endParaRPr lang="en-US" sz="1200" b="0" kern="1200" dirty="0" smtClean="0">
              <a:solidFill>
                <a:schemeClr val="tx1"/>
              </a:solidFill>
              <a:latin typeface="+mn-lt"/>
              <a:ea typeface="+mn-ea"/>
              <a:cs typeface="+mn-cs"/>
            </a:endParaRPr>
          </a:p>
          <a:p>
            <a:endParaRPr lang="en-US" sz="1200" b="0" i="0" kern="1200" dirty="0" smtClean="0">
              <a:solidFill>
                <a:schemeClr val="tx1"/>
              </a:solidFill>
              <a:latin typeface="+mn-lt"/>
              <a:ea typeface="+mn-ea"/>
              <a:cs typeface="+mn-cs"/>
            </a:endParaRPr>
          </a:p>
          <a:p>
            <a:r>
              <a:rPr lang="en-US" sz="1200" b="0" i="0" kern="1200" dirty="0" smtClean="0">
                <a:solidFill>
                  <a:schemeClr val="tx1"/>
                </a:solidFill>
                <a:latin typeface="+mn-lt"/>
                <a:ea typeface="+mn-ea"/>
                <a:cs typeface="+mn-cs"/>
              </a:rPr>
              <a:t>Elsewhere, it’s used of the quality of being </a:t>
            </a:r>
          </a:p>
          <a:p>
            <a:r>
              <a:rPr lang="en-US" sz="1200" b="0" i="0" kern="1200" dirty="0" smtClean="0">
                <a:solidFill>
                  <a:schemeClr val="tx1"/>
                </a:solidFill>
                <a:latin typeface="+mn-lt"/>
                <a:ea typeface="+mn-ea"/>
                <a:cs typeface="+mn-cs"/>
              </a:rPr>
              <a:t>helpful or beneficial; that is: goodness, kindness, </a:t>
            </a:r>
          </a:p>
          <a:p>
            <a:r>
              <a:rPr lang="en-US" sz="1200" b="0" i="0" kern="1200" dirty="0" smtClean="0">
                <a:solidFill>
                  <a:schemeClr val="tx1"/>
                </a:solidFill>
                <a:latin typeface="+mn-lt"/>
                <a:ea typeface="+mn-ea"/>
                <a:cs typeface="+mn-cs"/>
              </a:rPr>
              <a:t>or generosity. It is so used in:</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48</a:t>
            </a:fld>
            <a:endParaRPr lang="en-US"/>
          </a:p>
        </p:txBody>
      </p:sp>
    </p:spTree>
    <p:extLst>
      <p:ext uri="{BB962C8B-B14F-4D97-AF65-F5344CB8AC3E}">
        <p14:creationId xmlns:p14="http://schemas.microsoft.com/office/powerpoint/2010/main" val="224207506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in:</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49</a:t>
            </a:fld>
            <a:endParaRPr lang="en-US"/>
          </a:p>
        </p:txBody>
      </p:sp>
    </p:spTree>
    <p:extLst>
      <p:ext uri="{BB962C8B-B14F-4D97-AF65-F5344CB8AC3E}">
        <p14:creationId xmlns:p14="http://schemas.microsoft.com/office/powerpoint/2010/main" val="94267586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err="1" smtClean="0"/>
              <a:t>ILLUS</a:t>
            </a:r>
            <a:r>
              <a:rPr lang="en-US" b="1" dirty="0" smtClean="0"/>
              <a:t>: </a:t>
            </a:r>
            <a:r>
              <a:rPr lang="en-US" dirty="0" err="1" smtClean="0"/>
              <a:t>Corrie</a:t>
            </a:r>
            <a:r>
              <a:rPr lang="en-US" dirty="0" smtClean="0"/>
              <a:t> Ten Boom once wrote:</a:t>
            </a:r>
          </a:p>
          <a:p>
            <a:endParaRPr lang="en-US" b="1" dirty="0" smtClean="0"/>
          </a:p>
          <a:p>
            <a:r>
              <a:rPr lang="en-US" dirty="0" smtClean="0"/>
              <a:t>Often I have heard people say, "How good God is! </a:t>
            </a:r>
          </a:p>
          <a:p>
            <a:r>
              <a:rPr lang="en-US" dirty="0" smtClean="0"/>
              <a:t>We prayed that it would not rain for our church </a:t>
            </a:r>
          </a:p>
          <a:p>
            <a:r>
              <a:rPr lang="en-US" dirty="0" smtClean="0"/>
              <a:t>picnic, and look at the lovely weather!'" </a:t>
            </a:r>
          </a:p>
          <a:p>
            <a:endParaRPr lang="en-US" dirty="0" smtClean="0"/>
          </a:p>
          <a:p>
            <a:r>
              <a:rPr lang="en-US" dirty="0" smtClean="0"/>
              <a:t>Yes, God is good when He sends good weather. </a:t>
            </a:r>
          </a:p>
          <a:p>
            <a:endParaRPr lang="en-US" dirty="0" smtClean="0"/>
          </a:p>
          <a:p>
            <a:r>
              <a:rPr lang="en-US" dirty="0" smtClean="0"/>
              <a:t>But God was also good when He allowed my </a:t>
            </a:r>
          </a:p>
          <a:p>
            <a:r>
              <a:rPr lang="en-US" dirty="0" smtClean="0"/>
              <a:t>sister, </a:t>
            </a:r>
            <a:r>
              <a:rPr lang="en-US" dirty="0" err="1" smtClean="0"/>
              <a:t>Betsie</a:t>
            </a:r>
            <a:r>
              <a:rPr lang="en-US" dirty="0" smtClean="0"/>
              <a:t>, to starve to death before my eyes </a:t>
            </a:r>
          </a:p>
          <a:p>
            <a:r>
              <a:rPr lang="en-US" dirty="0" smtClean="0"/>
              <a:t>in a German concentration camp. </a:t>
            </a:r>
          </a:p>
          <a:p>
            <a:endParaRPr lang="en-US" dirty="0" smtClean="0"/>
          </a:p>
          <a:p>
            <a:r>
              <a:rPr lang="en-US" dirty="0" smtClean="0"/>
              <a:t>I remember one occasion when I was very </a:t>
            </a:r>
          </a:p>
          <a:p>
            <a:r>
              <a:rPr lang="en-US" dirty="0" smtClean="0"/>
              <a:t>discouraged there. Everything around us was </a:t>
            </a:r>
          </a:p>
          <a:p>
            <a:r>
              <a:rPr lang="en-US" dirty="0" smtClean="0"/>
              <a:t>dark, and there was darkness in my heart. I </a:t>
            </a:r>
          </a:p>
          <a:p>
            <a:r>
              <a:rPr lang="en-US" dirty="0" smtClean="0"/>
              <a:t>remember telling </a:t>
            </a:r>
            <a:r>
              <a:rPr lang="en-US" dirty="0" err="1" smtClean="0"/>
              <a:t>Betsie</a:t>
            </a:r>
            <a:r>
              <a:rPr lang="en-US" dirty="0" smtClean="0"/>
              <a:t> that I thought God had </a:t>
            </a:r>
          </a:p>
          <a:p>
            <a:r>
              <a:rPr lang="en-US" dirty="0" smtClean="0"/>
              <a:t>forgotten us. </a:t>
            </a:r>
          </a:p>
          <a:p>
            <a:endParaRPr lang="en-US" dirty="0" smtClean="0"/>
          </a:p>
          <a:p>
            <a:r>
              <a:rPr lang="en-US" dirty="0" smtClean="0"/>
              <a:t>"No, </a:t>
            </a:r>
            <a:r>
              <a:rPr lang="en-US" dirty="0" err="1" smtClean="0"/>
              <a:t>Corrie</a:t>
            </a:r>
            <a:r>
              <a:rPr lang="en-US" dirty="0" smtClean="0"/>
              <a:t>," said </a:t>
            </a:r>
            <a:r>
              <a:rPr lang="en-US" dirty="0" err="1" smtClean="0"/>
              <a:t>Betsie</a:t>
            </a:r>
            <a:r>
              <a:rPr lang="en-US" dirty="0" smtClean="0"/>
              <a:t>, "He has not forgotten us. </a:t>
            </a:r>
          </a:p>
          <a:p>
            <a:r>
              <a:rPr lang="en-US" dirty="0" smtClean="0"/>
              <a:t>Remember His Word: 'For as the heavens are high </a:t>
            </a:r>
          </a:p>
          <a:p>
            <a:r>
              <a:rPr lang="en-US" dirty="0" smtClean="0"/>
              <a:t>above the earth, so great is His steadfast love </a:t>
            </a:r>
          </a:p>
          <a:p>
            <a:r>
              <a:rPr lang="en-US" dirty="0" smtClean="0"/>
              <a:t>toward those who fear Him.'" </a:t>
            </a:r>
          </a:p>
          <a:p>
            <a:endParaRPr lang="en-US" dirty="0" smtClean="0"/>
          </a:p>
          <a:p>
            <a:r>
              <a:rPr lang="en-US" dirty="0" err="1" smtClean="0"/>
              <a:t>Corrie</a:t>
            </a:r>
            <a:r>
              <a:rPr lang="en-US" dirty="0" smtClean="0"/>
              <a:t> concluded, "There is an ocean of God's </a:t>
            </a:r>
          </a:p>
          <a:p>
            <a:r>
              <a:rPr lang="en-US" dirty="0" smtClean="0"/>
              <a:t>love available--there is plenty for everyone. May </a:t>
            </a:r>
          </a:p>
          <a:p>
            <a:r>
              <a:rPr lang="en-US" dirty="0" smtClean="0"/>
              <a:t>God grant you never to doubt that victorious </a:t>
            </a:r>
          </a:p>
          <a:p>
            <a:r>
              <a:rPr lang="en-US" dirty="0" smtClean="0"/>
              <a:t>love--whatever the circumstances." </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50</a:t>
            </a:fld>
            <a:endParaRPr lang="en-US"/>
          </a:p>
        </p:txBody>
      </p:sp>
    </p:spTree>
    <p:extLst>
      <p:ext uri="{BB962C8B-B14F-4D97-AF65-F5344CB8AC3E}">
        <p14:creationId xmlns:p14="http://schemas.microsoft.com/office/powerpoint/2010/main" val="1285628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a:t>
            </a:fld>
            <a:endParaRPr lang="en-US"/>
          </a:p>
        </p:txBody>
      </p:sp>
    </p:spTree>
    <p:extLst>
      <p:ext uri="{BB962C8B-B14F-4D97-AF65-F5344CB8AC3E}">
        <p14:creationId xmlns:p14="http://schemas.microsoft.com/office/powerpoint/2010/main" val="342976503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3:12.</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51</a:t>
            </a:fld>
            <a:endParaRPr lang="en-US"/>
          </a:p>
        </p:txBody>
      </p:sp>
    </p:spTree>
    <p:extLst>
      <p:ext uri="{BB962C8B-B14F-4D97-AF65-F5344CB8AC3E}">
        <p14:creationId xmlns:p14="http://schemas.microsoft.com/office/powerpoint/2010/main" val="217012500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3:12.</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52</a:t>
            </a:fld>
            <a:endParaRPr lang="en-US"/>
          </a:p>
        </p:txBody>
      </p:sp>
    </p:spTree>
    <p:extLst>
      <p:ext uri="{BB962C8B-B14F-4D97-AF65-F5344CB8AC3E}">
        <p14:creationId xmlns:p14="http://schemas.microsoft.com/office/powerpoint/2010/main" val="71970387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Verse 13, Paul quotes Psalm 5:9 and </a:t>
            </a:r>
          </a:p>
          <a:p>
            <a:r>
              <a:rPr lang="en-US" dirty="0" smtClean="0"/>
              <a:t>Psalm 140:3.</a:t>
            </a:r>
          </a:p>
          <a:p>
            <a:endParaRPr lang="en-US" dirty="0" smtClean="0"/>
          </a:p>
          <a:p>
            <a:r>
              <a:rPr lang="en-US" dirty="0" smtClean="0"/>
              <a:t>The order of the quotations in verses 13 and 14 </a:t>
            </a:r>
          </a:p>
          <a:p>
            <a:r>
              <a:rPr lang="en-US" dirty="0" smtClean="0"/>
              <a:t>seems to be following the sequence of the </a:t>
            </a:r>
          </a:p>
          <a:p>
            <a:r>
              <a:rPr lang="en-US" dirty="0" smtClean="0"/>
              <a:t>organs involved in producing speech: throat, </a:t>
            </a:r>
          </a:p>
          <a:p>
            <a:r>
              <a:rPr lang="en-US" dirty="0" smtClean="0"/>
              <a:t>tongue, lips, and mouth. </a:t>
            </a:r>
          </a:p>
          <a:p>
            <a:endParaRPr lang="en-US" dirty="0" smtClean="0"/>
          </a:p>
          <a:p>
            <a:r>
              <a:rPr lang="en-US" dirty="0" smtClean="0"/>
              <a:t>Their throats are open graves – The profane </a:t>
            </a:r>
          </a:p>
          <a:p>
            <a:r>
              <a:rPr lang="en-US" dirty="0" smtClean="0"/>
              <a:t>and obscene language which many throw </a:t>
            </a:r>
          </a:p>
          <a:p>
            <a:r>
              <a:rPr lang="en-US" dirty="0" smtClean="0"/>
              <a:t>about so casually today is no more palatable </a:t>
            </a:r>
          </a:p>
          <a:p>
            <a:r>
              <a:rPr lang="en-US" dirty="0" smtClean="0"/>
              <a:t>than the barren deadness and corruption we</a:t>
            </a:r>
            <a:r>
              <a:rPr lang="en-US" baseline="0" dirty="0" smtClean="0"/>
              <a:t> </a:t>
            </a:r>
          </a:p>
          <a:p>
            <a:r>
              <a:rPr lang="en-US" baseline="0" dirty="0" smtClean="0"/>
              <a:t>would find if we exhumed a corpse.</a:t>
            </a:r>
            <a:r>
              <a:rPr lang="en-US" dirty="0" smtClean="0"/>
              <a:t> </a:t>
            </a:r>
          </a:p>
          <a:p>
            <a:endParaRPr lang="en-US" dirty="0" smtClean="0"/>
          </a:p>
          <a:p>
            <a:r>
              <a:rPr lang="en-US" dirty="0" smtClean="0"/>
              <a:t>Their tongues practice deceit – Instead of crude </a:t>
            </a:r>
          </a:p>
          <a:p>
            <a:r>
              <a:rPr lang="en-US" dirty="0" smtClean="0"/>
              <a:t>curses, others may speak sweetly and smoothly. </a:t>
            </a:r>
          </a:p>
          <a:p>
            <a:r>
              <a:rPr lang="en-US" dirty="0" smtClean="0"/>
              <a:t>Stuart Briscoe says, “Sugar-coated statements </a:t>
            </a:r>
          </a:p>
          <a:p>
            <a:r>
              <a:rPr lang="en-US" dirty="0" smtClean="0"/>
              <a:t>and well-buttered platitudes expressed in </a:t>
            </a:r>
          </a:p>
          <a:p>
            <a:r>
              <a:rPr lang="en-US" dirty="0" smtClean="0"/>
              <a:t>cultured, modulated perfection are no less </a:t>
            </a:r>
          </a:p>
          <a:p>
            <a:r>
              <a:rPr lang="en-US" dirty="0" smtClean="0"/>
              <a:t>demonstrations of human perversity because </a:t>
            </a:r>
          </a:p>
          <a:p>
            <a:r>
              <a:rPr lang="en-US" dirty="0" smtClean="0"/>
              <a:t>they are designed for deception. David, whose </a:t>
            </a:r>
          </a:p>
          <a:p>
            <a:r>
              <a:rPr lang="en-US" dirty="0" smtClean="0"/>
              <a:t>Psalm Paul quotes at</a:t>
            </a:r>
            <a:r>
              <a:rPr lang="en-US" baseline="0" dirty="0" smtClean="0"/>
              <a:t> this point, knew from </a:t>
            </a:r>
          </a:p>
          <a:p>
            <a:r>
              <a:rPr lang="en-US" baseline="0" dirty="0" smtClean="0"/>
              <a:t>bitter experience with King Saul how </a:t>
            </a:r>
          </a:p>
          <a:p>
            <a:r>
              <a:rPr lang="en-US" baseline="0" dirty="0" smtClean="0"/>
              <a:t>devastating hostility could be cloaked in </a:t>
            </a:r>
          </a:p>
          <a:p>
            <a:r>
              <a:rPr lang="en-US" baseline="0" dirty="0" smtClean="0"/>
              <a:t>smooth civility.”</a:t>
            </a:r>
          </a:p>
          <a:p>
            <a:endParaRPr lang="en-US" baseline="0" dirty="0" smtClean="0"/>
          </a:p>
          <a:p>
            <a:r>
              <a:rPr lang="en-US" baseline="0" dirty="0" smtClean="0"/>
              <a:t>The poison of vipers is on their lips – The viper </a:t>
            </a:r>
          </a:p>
          <a:p>
            <a:r>
              <a:rPr lang="en-US" baseline="0" dirty="0" smtClean="0"/>
              <a:t>has a small sac of deadly poison in its mouth </a:t>
            </a:r>
          </a:p>
          <a:p>
            <a:r>
              <a:rPr lang="en-US" baseline="0" dirty="0" smtClean="0"/>
              <a:t>which can paralyze or even kill the victim of its </a:t>
            </a:r>
          </a:p>
          <a:p>
            <a:r>
              <a:rPr lang="en-US" baseline="0" dirty="0" smtClean="0"/>
              <a:t>bite.</a:t>
            </a:r>
            <a:endParaRPr lang="en-US" dirty="0" smtClean="0"/>
          </a:p>
          <a:p>
            <a:endParaRPr lang="en-US" dirty="0" smtClean="0"/>
          </a:p>
          <a:p>
            <a:r>
              <a:rPr lang="en-US" dirty="0" smtClean="0"/>
              <a:t>Donald Grey </a:t>
            </a:r>
            <a:r>
              <a:rPr lang="en-US" dirty="0" err="1" smtClean="0"/>
              <a:t>Barnhouse</a:t>
            </a:r>
            <a:r>
              <a:rPr lang="en-US" dirty="0" smtClean="0"/>
              <a:t> writes that, “The </a:t>
            </a:r>
          </a:p>
          <a:p>
            <a:r>
              <a:rPr lang="en-US" dirty="0" smtClean="0"/>
              <a:t>fundamental</a:t>
            </a:r>
            <a:r>
              <a:rPr lang="en-US" baseline="0" dirty="0" smtClean="0"/>
              <a:t> difference between man’s natural </a:t>
            </a:r>
          </a:p>
          <a:p>
            <a:r>
              <a:rPr lang="en-US" baseline="0" dirty="0" smtClean="0"/>
              <a:t>opinion of himself and God’s declarations </a:t>
            </a:r>
          </a:p>
          <a:p>
            <a:r>
              <a:rPr lang="en-US" baseline="0" dirty="0" smtClean="0"/>
              <a:t>concerning humanity is that man starts off with </a:t>
            </a:r>
          </a:p>
          <a:p>
            <a:r>
              <a:rPr lang="en-US" baseline="0" dirty="0" smtClean="0"/>
              <a:t>the premise that there is something good in </a:t>
            </a:r>
          </a:p>
          <a:p>
            <a:r>
              <a:rPr lang="en-US" baseline="0" dirty="0" smtClean="0"/>
              <a:t>himself that can be polished and perfected, </a:t>
            </a:r>
          </a:p>
          <a:p>
            <a:r>
              <a:rPr lang="en-US" baseline="0" dirty="0" smtClean="0"/>
              <a:t>while the Word of God starts off with the </a:t>
            </a:r>
          </a:p>
          <a:p>
            <a:r>
              <a:rPr lang="en-US" baseline="0" dirty="0" smtClean="0"/>
              <a:t>premise that everything in man must be </a:t>
            </a:r>
          </a:p>
          <a:p>
            <a:r>
              <a:rPr lang="en-US" baseline="0" dirty="0" smtClean="0"/>
              <a:t>condemned and that God must begin with </a:t>
            </a:r>
          </a:p>
          <a:p>
            <a:r>
              <a:rPr lang="en-US" baseline="0" dirty="0" smtClean="0"/>
              <a:t>a new creation within the human heart.”</a:t>
            </a:r>
          </a:p>
          <a:p>
            <a:endParaRPr lang="en-US" baseline="0" dirty="0" smtClean="0"/>
          </a:p>
          <a:p>
            <a:pPr rtl="0"/>
            <a:r>
              <a:rPr lang="en-US" baseline="0" dirty="0" smtClean="0"/>
              <a:t>James </a:t>
            </a:r>
            <a:r>
              <a:rPr lang="en-US" baseline="0" dirty="0" err="1" smtClean="0"/>
              <a:t>Boice</a:t>
            </a:r>
            <a:r>
              <a:rPr lang="en-US" baseline="0" dirty="0" smtClean="0"/>
              <a:t> says that, “</a:t>
            </a:r>
            <a:r>
              <a:rPr lang="en-US" sz="1200" kern="1200" dirty="0" smtClean="0">
                <a:solidFill>
                  <a:schemeClr val="tx1"/>
                </a:solidFill>
                <a:latin typeface="+mn-lt"/>
                <a:ea typeface="+mn-ea"/>
                <a:cs typeface="+mn-cs"/>
              </a:rPr>
              <a:t>The uniqueness of the </a:t>
            </a:r>
          </a:p>
          <a:p>
            <a:pPr rtl="0"/>
            <a:r>
              <a:rPr lang="en-US" sz="1200" kern="1200" dirty="0" smtClean="0">
                <a:solidFill>
                  <a:schemeClr val="tx1"/>
                </a:solidFill>
                <a:latin typeface="+mn-lt"/>
                <a:ea typeface="+mn-ea"/>
                <a:cs typeface="+mn-cs"/>
              </a:rPr>
              <a:t>Bible’s teaching can be seen by noting that in the </a:t>
            </a:r>
          </a:p>
          <a:p>
            <a:pPr rtl="0"/>
            <a:r>
              <a:rPr lang="en-US" sz="1200" kern="1200" dirty="0" smtClean="0">
                <a:solidFill>
                  <a:schemeClr val="tx1"/>
                </a:solidFill>
                <a:latin typeface="+mn-lt"/>
                <a:ea typeface="+mn-ea"/>
                <a:cs typeface="+mn-cs"/>
              </a:rPr>
              <a:t>long history of the human race there have been </a:t>
            </a:r>
          </a:p>
          <a:p>
            <a:pPr rtl="0"/>
            <a:r>
              <a:rPr lang="en-US" sz="1200" kern="1200" dirty="0" smtClean="0">
                <a:solidFill>
                  <a:schemeClr val="tx1"/>
                </a:solidFill>
                <a:latin typeface="+mn-lt"/>
                <a:ea typeface="+mn-ea"/>
                <a:cs typeface="+mn-cs"/>
              </a:rPr>
              <a:t>only three basic views of human nature: (1) that </a:t>
            </a:r>
          </a:p>
          <a:p>
            <a:pPr rtl="0"/>
            <a:r>
              <a:rPr lang="en-US" sz="1200" kern="1200" dirty="0" smtClean="0">
                <a:solidFill>
                  <a:schemeClr val="tx1"/>
                </a:solidFill>
                <a:latin typeface="+mn-lt"/>
                <a:ea typeface="+mn-ea"/>
                <a:cs typeface="+mn-cs"/>
              </a:rPr>
              <a:t>man is well; (2) that man is sick; and (3) that </a:t>
            </a:r>
          </a:p>
          <a:p>
            <a:pPr rtl="0"/>
            <a:r>
              <a:rPr lang="en-US" sz="1200" kern="1200" dirty="0" smtClean="0">
                <a:solidFill>
                  <a:schemeClr val="tx1"/>
                </a:solidFill>
                <a:latin typeface="+mn-lt"/>
                <a:ea typeface="+mn-ea"/>
                <a:cs typeface="+mn-cs"/>
              </a:rPr>
              <a:t>man is dead.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“There are variations in these views, of course. </a:t>
            </a:r>
          </a:p>
          <a:p>
            <a:pPr rtl="0"/>
            <a:r>
              <a:rPr lang="en-US" sz="1200" kern="1200" dirty="0" smtClean="0">
                <a:solidFill>
                  <a:schemeClr val="tx1"/>
                </a:solidFill>
                <a:latin typeface="+mn-lt"/>
                <a:ea typeface="+mn-ea"/>
                <a:cs typeface="+mn-cs"/>
              </a:rPr>
              <a:t>Optimists will say that man is well, but they may </a:t>
            </a:r>
          </a:p>
          <a:p>
            <a:pPr rtl="0"/>
            <a:r>
              <a:rPr lang="en-US" sz="1200" kern="1200" dirty="0" smtClean="0">
                <a:solidFill>
                  <a:schemeClr val="tx1"/>
                </a:solidFill>
                <a:latin typeface="+mn-lt"/>
                <a:ea typeface="+mn-ea"/>
                <a:cs typeface="+mn-cs"/>
              </a:rPr>
              <a:t>disagree on exactly how well he is; perhaps he </a:t>
            </a:r>
          </a:p>
          <a:p>
            <a:pPr rtl="0"/>
            <a:r>
              <a:rPr lang="en-US" sz="1200" kern="1200" dirty="0" smtClean="0">
                <a:solidFill>
                  <a:schemeClr val="tx1"/>
                </a:solidFill>
                <a:latin typeface="+mn-lt"/>
                <a:ea typeface="+mn-ea"/>
                <a:cs typeface="+mn-cs"/>
              </a:rPr>
              <a:t>might not be as well as he possibly could be.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“Or again, although more pessimistic observers </a:t>
            </a:r>
          </a:p>
          <a:p>
            <a:pPr rtl="0"/>
            <a:r>
              <a:rPr lang="en-US" sz="1200" kern="1200" dirty="0" smtClean="0">
                <a:solidFill>
                  <a:schemeClr val="tx1"/>
                </a:solidFill>
                <a:latin typeface="+mn-lt"/>
                <a:ea typeface="+mn-ea"/>
                <a:cs typeface="+mn-cs"/>
              </a:rPr>
              <a:t>will agree that man is sick—that there is </a:t>
            </a:r>
          </a:p>
          <a:p>
            <a:pPr rtl="0"/>
            <a:r>
              <a:rPr lang="en-US" sz="1200" kern="1200" dirty="0" smtClean="0">
                <a:solidFill>
                  <a:schemeClr val="tx1"/>
                </a:solidFill>
                <a:latin typeface="+mn-lt"/>
                <a:ea typeface="+mn-ea"/>
                <a:cs typeface="+mn-cs"/>
              </a:rPr>
              <a:t>something wrong with him—they will differ over </a:t>
            </a:r>
          </a:p>
          <a:p>
            <a:pPr rtl="0"/>
            <a:r>
              <a:rPr lang="en-US" sz="1200" kern="1200" dirty="0" smtClean="0">
                <a:solidFill>
                  <a:schemeClr val="tx1"/>
                </a:solidFill>
                <a:latin typeface="+mn-lt"/>
                <a:ea typeface="+mn-ea"/>
                <a:cs typeface="+mn-cs"/>
              </a:rPr>
              <a:t>how serious the illness is. Man may be acutely </a:t>
            </a:r>
          </a:p>
          <a:p>
            <a:pPr rtl="0"/>
            <a:r>
              <a:rPr lang="en-US" sz="1200" kern="1200" dirty="0" smtClean="0">
                <a:solidFill>
                  <a:schemeClr val="tx1"/>
                </a:solidFill>
                <a:latin typeface="+mn-lt"/>
                <a:ea typeface="+mn-ea"/>
                <a:cs typeface="+mn-cs"/>
              </a:rPr>
              <a:t>sick, critically sick, mortally sick, and so on.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“In spite of these variations, there are </a:t>
            </a:r>
          </a:p>
          <a:p>
            <a:pPr rtl="0"/>
            <a:r>
              <a:rPr lang="en-US" sz="1200" kern="1200" dirty="0" smtClean="0">
                <a:solidFill>
                  <a:schemeClr val="tx1"/>
                </a:solidFill>
                <a:latin typeface="+mn-lt"/>
                <a:ea typeface="+mn-ea"/>
                <a:cs typeface="+mn-cs"/>
              </a:rPr>
              <a:t>nevertheless only three basic views.</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The first view—that man is essentially well—is the </a:t>
            </a:r>
          </a:p>
          <a:p>
            <a:pPr rtl="0"/>
            <a:r>
              <a:rPr lang="en-US" sz="1200" kern="1200" dirty="0" smtClean="0">
                <a:solidFill>
                  <a:schemeClr val="tx1"/>
                </a:solidFill>
                <a:latin typeface="+mn-lt"/>
                <a:ea typeface="+mn-ea"/>
                <a:cs typeface="+mn-cs"/>
              </a:rPr>
              <a:t>view of Liberalism and, for that matter, of most </a:t>
            </a:r>
          </a:p>
          <a:p>
            <a:pPr rtl="0"/>
            <a:r>
              <a:rPr lang="en-US" sz="1200" kern="1200" dirty="0" smtClean="0">
                <a:solidFill>
                  <a:schemeClr val="tx1"/>
                </a:solidFill>
                <a:latin typeface="+mn-lt"/>
                <a:ea typeface="+mn-ea"/>
                <a:cs typeface="+mn-cs"/>
              </a:rPr>
              <a:t>persons today. If people admit that anything at </a:t>
            </a:r>
          </a:p>
          <a:p>
            <a:pPr rtl="0"/>
            <a:r>
              <a:rPr lang="en-US" sz="1200" kern="1200" dirty="0" smtClean="0">
                <a:solidFill>
                  <a:schemeClr val="tx1"/>
                </a:solidFill>
                <a:latin typeface="+mn-lt"/>
                <a:ea typeface="+mn-ea"/>
                <a:cs typeface="+mn-cs"/>
              </a:rPr>
              <a:t>all is wrong with man, generally it is only that he </a:t>
            </a:r>
          </a:p>
          <a:p>
            <a:pPr rtl="0"/>
            <a:r>
              <a:rPr lang="en-US" sz="1200" kern="1200" dirty="0" smtClean="0">
                <a:solidFill>
                  <a:schemeClr val="tx1"/>
                </a:solidFill>
                <a:latin typeface="+mn-lt"/>
                <a:ea typeface="+mn-ea"/>
                <a:cs typeface="+mn-cs"/>
              </a:rPr>
              <a:t>is not as fully healthy as he could perhaps be.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“This view holds that, morally and spiritually </a:t>
            </a:r>
          </a:p>
          <a:p>
            <a:pPr rtl="0"/>
            <a:r>
              <a:rPr lang="en-US" sz="1200" kern="1200" dirty="0" smtClean="0">
                <a:solidFill>
                  <a:schemeClr val="tx1"/>
                </a:solidFill>
                <a:latin typeface="+mn-lt"/>
                <a:ea typeface="+mn-ea"/>
                <a:cs typeface="+mn-cs"/>
              </a:rPr>
              <a:t>speaking, all people need is a little exercise, </a:t>
            </a:r>
          </a:p>
          <a:p>
            <a:pPr rtl="0"/>
            <a:r>
              <a:rPr lang="en-US" sz="1200" kern="1200" dirty="0" smtClean="0">
                <a:solidFill>
                  <a:schemeClr val="tx1"/>
                </a:solidFill>
                <a:latin typeface="+mn-lt"/>
                <a:ea typeface="+mn-ea"/>
                <a:cs typeface="+mn-cs"/>
              </a:rPr>
              <a:t>spiritual vitamins, perhaps a psychological </a:t>
            </a:r>
          </a:p>
          <a:p>
            <a:pPr rtl="0"/>
            <a:r>
              <a:rPr lang="en-US" sz="1200" kern="1200" dirty="0" smtClean="0">
                <a:solidFill>
                  <a:schemeClr val="tx1"/>
                </a:solidFill>
                <a:latin typeface="+mn-lt"/>
                <a:ea typeface="+mn-ea"/>
                <a:cs typeface="+mn-cs"/>
              </a:rPr>
              <a:t>checkup once a year, and so on. Many would say </a:t>
            </a:r>
          </a:p>
          <a:p>
            <a:pPr rtl="0"/>
            <a:r>
              <a:rPr lang="en-US" sz="1200" kern="1200" dirty="0" smtClean="0">
                <a:solidFill>
                  <a:schemeClr val="tx1"/>
                </a:solidFill>
                <a:latin typeface="+mn-lt"/>
                <a:ea typeface="+mn-ea"/>
                <a:cs typeface="+mn-cs"/>
              </a:rPr>
              <a:t>that the human race is even getting better and </a:t>
            </a:r>
          </a:p>
          <a:p>
            <a:pPr rtl="0"/>
            <a:r>
              <a:rPr lang="en-US" sz="1200" kern="1200" dirty="0" smtClean="0">
                <a:solidFill>
                  <a:schemeClr val="tx1"/>
                </a:solidFill>
                <a:latin typeface="+mn-lt"/>
                <a:ea typeface="+mn-ea"/>
                <a:cs typeface="+mn-cs"/>
              </a:rPr>
              <a:t>better. This is the view of all optimists.</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“The second view—that man is sick—is the view </a:t>
            </a:r>
          </a:p>
          <a:p>
            <a:pPr rtl="0"/>
            <a:r>
              <a:rPr lang="en-US" sz="1200" kern="1200" dirty="0" smtClean="0">
                <a:solidFill>
                  <a:schemeClr val="tx1"/>
                </a:solidFill>
                <a:latin typeface="+mn-lt"/>
                <a:ea typeface="+mn-ea"/>
                <a:cs typeface="+mn-cs"/>
              </a:rPr>
              <a:t>of the pessimist, which is to say: anyone who has </a:t>
            </a:r>
          </a:p>
          <a:p>
            <a:pPr rtl="0"/>
            <a:r>
              <a:rPr lang="en-US" sz="1200" kern="1200" dirty="0" smtClean="0">
                <a:solidFill>
                  <a:schemeClr val="tx1"/>
                </a:solidFill>
                <a:latin typeface="+mn-lt"/>
                <a:ea typeface="+mn-ea"/>
                <a:cs typeface="+mn-cs"/>
              </a:rPr>
              <a:t>reflected seriously on the true facts of human </a:t>
            </a:r>
          </a:p>
          <a:p>
            <a:pPr rtl="0"/>
            <a:r>
              <a:rPr lang="en-US" sz="1200" kern="1200" dirty="0" smtClean="0">
                <a:solidFill>
                  <a:schemeClr val="tx1"/>
                </a:solidFill>
                <a:latin typeface="+mn-lt"/>
                <a:ea typeface="+mn-ea"/>
                <a:cs typeface="+mn-cs"/>
              </a:rPr>
              <a:t>nature.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“Those who believe that man is sick have looked </a:t>
            </a:r>
          </a:p>
          <a:p>
            <a:pPr rtl="0"/>
            <a:r>
              <a:rPr lang="en-US" sz="1200" kern="1200" dirty="0" smtClean="0">
                <a:solidFill>
                  <a:schemeClr val="tx1"/>
                </a:solidFill>
                <a:latin typeface="+mn-lt"/>
                <a:ea typeface="+mn-ea"/>
                <a:cs typeface="+mn-cs"/>
              </a:rPr>
              <a:t>at the general optimism of the last hundred years </a:t>
            </a:r>
          </a:p>
          <a:p>
            <a:pPr rtl="0"/>
            <a:r>
              <a:rPr lang="en-US" sz="1200" kern="1200" dirty="0" smtClean="0">
                <a:solidFill>
                  <a:schemeClr val="tx1"/>
                </a:solidFill>
                <a:latin typeface="+mn-lt"/>
                <a:ea typeface="+mn-ea"/>
                <a:cs typeface="+mn-cs"/>
              </a:rPr>
              <a:t>and have found it wanting.... </a:t>
            </a:r>
          </a:p>
          <a:p>
            <a:pPr rtl="0"/>
            <a:endParaRPr lang="en-US" sz="1200" dirty="0" smtClean="0"/>
          </a:p>
          <a:p>
            <a:pPr rtl="0"/>
            <a:r>
              <a:rPr lang="en-US" sz="1200" kern="1200" dirty="0" smtClean="0">
                <a:solidFill>
                  <a:schemeClr val="tx1"/>
                </a:solidFill>
                <a:latin typeface="+mn-lt"/>
                <a:ea typeface="+mn-ea"/>
                <a:cs typeface="+mn-cs"/>
              </a:rPr>
              <a:t>The third view, the one the Bible presents, is that </a:t>
            </a:r>
          </a:p>
          <a:p>
            <a:pPr rtl="0"/>
            <a:r>
              <a:rPr lang="en-US" sz="1200" kern="1200" dirty="0" smtClean="0">
                <a:solidFill>
                  <a:schemeClr val="tx1"/>
                </a:solidFill>
                <a:latin typeface="+mn-lt"/>
                <a:ea typeface="+mn-ea"/>
                <a:cs typeface="+mn-cs"/>
              </a:rPr>
              <a:t>we humans are not well, nor even sick. We are </a:t>
            </a:r>
          </a:p>
          <a:p>
            <a:pPr rtl="0"/>
            <a:r>
              <a:rPr lang="en-US" sz="1200" kern="1200" dirty="0" smtClean="0">
                <a:solidFill>
                  <a:schemeClr val="tx1"/>
                </a:solidFill>
                <a:latin typeface="+mn-lt"/>
                <a:ea typeface="+mn-ea"/>
                <a:cs typeface="+mn-cs"/>
              </a:rPr>
              <a:t>dead so far as our being able to do anything to </a:t>
            </a:r>
          </a:p>
          <a:p>
            <a:pPr rtl="0"/>
            <a:r>
              <a:rPr lang="en-US" sz="1200" kern="1200" dirty="0" smtClean="0">
                <a:solidFill>
                  <a:schemeClr val="tx1"/>
                </a:solidFill>
                <a:latin typeface="+mn-lt"/>
                <a:ea typeface="+mn-ea"/>
                <a:cs typeface="+mn-cs"/>
              </a:rPr>
              <a:t>please, understand, or find God is concerned.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“That is, we are as God declared we would be </a:t>
            </a:r>
          </a:p>
          <a:p>
            <a:pPr rtl="0"/>
            <a:r>
              <a:rPr lang="en-US" sz="1200" kern="1200" dirty="0" smtClean="0">
                <a:solidFill>
                  <a:schemeClr val="tx1"/>
                </a:solidFill>
                <a:latin typeface="+mn-lt"/>
                <a:ea typeface="+mn-ea"/>
                <a:cs typeface="+mn-cs"/>
              </a:rPr>
              <a:t>when he warned Adam and Eve against eating </a:t>
            </a:r>
          </a:p>
          <a:p>
            <a:pPr rtl="0"/>
            <a:r>
              <a:rPr lang="en-US" sz="1200" kern="1200" dirty="0" smtClean="0">
                <a:solidFill>
                  <a:schemeClr val="tx1"/>
                </a:solidFill>
                <a:latin typeface="+mn-lt"/>
                <a:ea typeface="+mn-ea"/>
                <a:cs typeface="+mn-cs"/>
              </a:rPr>
              <a:t>of the tree of the knowledge of good and evil.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“God said, ‘… you must not eat from the tree of </a:t>
            </a:r>
          </a:p>
          <a:p>
            <a:pPr rtl="0"/>
            <a:r>
              <a:rPr lang="en-US" sz="1200" kern="1200" dirty="0" smtClean="0">
                <a:solidFill>
                  <a:schemeClr val="tx1"/>
                </a:solidFill>
                <a:latin typeface="+mn-lt"/>
                <a:ea typeface="+mn-ea"/>
                <a:cs typeface="+mn-cs"/>
              </a:rPr>
              <a:t>the knowledge of good and evil, for when you </a:t>
            </a:r>
          </a:p>
          <a:p>
            <a:pPr rtl="0"/>
            <a:r>
              <a:rPr lang="en-US" sz="1200" kern="1200" dirty="0" smtClean="0">
                <a:solidFill>
                  <a:schemeClr val="tx1"/>
                </a:solidFill>
                <a:latin typeface="+mn-lt"/>
                <a:ea typeface="+mn-ea"/>
                <a:cs typeface="+mn-cs"/>
              </a:rPr>
              <a:t>eat of it you will surely die’ (Gen. 2:17).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“Our first parents did eat of it, and they did die. </a:t>
            </a:r>
          </a:p>
          <a:p>
            <a:pPr rtl="0"/>
            <a:r>
              <a:rPr lang="en-US" sz="1200" kern="1200" dirty="0" smtClean="0">
                <a:solidFill>
                  <a:schemeClr val="tx1"/>
                </a:solidFill>
                <a:latin typeface="+mn-lt"/>
                <a:ea typeface="+mn-ea"/>
                <a:cs typeface="+mn-cs"/>
              </a:rPr>
              <a:t>Thus it is true of us, as Paul said in writing to </a:t>
            </a:r>
          </a:p>
          <a:p>
            <a:pPr rtl="0"/>
            <a:r>
              <a:rPr lang="en-US" sz="1200" kern="1200" dirty="0" smtClean="0">
                <a:solidFill>
                  <a:schemeClr val="tx1"/>
                </a:solidFill>
                <a:latin typeface="+mn-lt"/>
                <a:ea typeface="+mn-ea"/>
                <a:cs typeface="+mn-cs"/>
              </a:rPr>
              <a:t>the Ephesians, that we are ‘dead in [our] </a:t>
            </a:r>
          </a:p>
          <a:p>
            <a:pPr rtl="0"/>
            <a:r>
              <a:rPr lang="en-US" sz="1200" kern="1200" dirty="0" smtClean="0">
                <a:solidFill>
                  <a:schemeClr val="tx1"/>
                </a:solidFill>
                <a:latin typeface="+mn-lt"/>
                <a:ea typeface="+mn-ea"/>
                <a:cs typeface="+mn-cs"/>
              </a:rPr>
              <a:t>transgressions and sins’ (Eph. 2:1).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“Of ourselves we are as unable to respond to </a:t>
            </a:r>
          </a:p>
          <a:p>
            <a:pPr rtl="0"/>
            <a:r>
              <a:rPr lang="en-US" sz="1200" kern="1200" dirty="0" smtClean="0">
                <a:solidFill>
                  <a:schemeClr val="tx1"/>
                </a:solidFill>
                <a:latin typeface="+mn-lt"/>
                <a:ea typeface="+mn-ea"/>
                <a:cs typeface="+mn-cs"/>
              </a:rPr>
              <a:t>God as any corpse would be if someone, </a:t>
            </a:r>
          </a:p>
          <a:p>
            <a:pPr rtl="0"/>
            <a:r>
              <a:rPr lang="en-US" sz="1200" kern="1200" dirty="0" smtClean="0">
                <a:solidFill>
                  <a:schemeClr val="tx1"/>
                </a:solidFill>
                <a:latin typeface="+mn-lt"/>
                <a:ea typeface="+mn-ea"/>
                <a:cs typeface="+mn-cs"/>
              </a:rPr>
              <a:t>believing it alive, told it to do </a:t>
            </a:r>
            <a:r>
              <a:rPr lang="en-US" sz="1200" i="1" kern="1200" dirty="0" smtClean="0">
                <a:solidFill>
                  <a:schemeClr val="tx1"/>
                </a:solidFill>
                <a:latin typeface="+mn-lt"/>
                <a:ea typeface="+mn-ea"/>
                <a:cs typeface="+mn-cs"/>
              </a:rPr>
              <a:t>anything.”</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53</a:t>
            </a:fld>
            <a:endParaRPr lang="en-US"/>
          </a:p>
        </p:txBody>
      </p:sp>
    </p:spTree>
    <p:extLst>
      <p:ext uri="{BB962C8B-B14F-4D97-AF65-F5344CB8AC3E}">
        <p14:creationId xmlns:p14="http://schemas.microsoft.com/office/powerpoint/2010/main" val="60431618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Greek “</a:t>
            </a:r>
            <a:r>
              <a:rPr lang="en-US" dirty="0" err="1" smtClean="0"/>
              <a:t>taphos</a:t>
            </a:r>
            <a:r>
              <a:rPr lang="en-US" dirty="0" smtClean="0"/>
              <a:t>” is a site or receptacle for </a:t>
            </a:r>
          </a:p>
          <a:p>
            <a:r>
              <a:rPr lang="en-US" dirty="0" smtClean="0"/>
              <a:t>interment; that is, a grave or a tomb.</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54</a:t>
            </a:fld>
            <a:endParaRPr lang="en-US"/>
          </a:p>
        </p:txBody>
      </p:sp>
    </p:spTree>
    <p:extLst>
      <p:ext uri="{BB962C8B-B14F-4D97-AF65-F5344CB8AC3E}">
        <p14:creationId xmlns:p14="http://schemas.microsoft.com/office/powerpoint/2010/main" val="234323041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55</a:t>
            </a:fld>
            <a:endParaRPr lang="en-US"/>
          </a:p>
        </p:txBody>
      </p:sp>
    </p:spTree>
    <p:extLst>
      <p:ext uri="{BB962C8B-B14F-4D97-AF65-F5344CB8AC3E}">
        <p14:creationId xmlns:p14="http://schemas.microsoft.com/office/powerpoint/2010/main" val="309969654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 </a:t>
            </a:r>
            <a:r>
              <a:rPr lang="en-US" dirty="0" err="1" smtClean="0"/>
              <a:t>Abijah</a:t>
            </a:r>
            <a:r>
              <a:rPr lang="en-US" dirty="0" smtClean="0"/>
              <a:t> Powers felt moderately sure </a:t>
            </a:r>
          </a:p>
          <a:p>
            <a:r>
              <a:rPr lang="en-US" dirty="0" smtClean="0"/>
              <a:t>nobody would recognize him when he registered </a:t>
            </a:r>
          </a:p>
          <a:p>
            <a:r>
              <a:rPr lang="en-US" dirty="0" smtClean="0"/>
              <a:t>under an assumed name at the little inn. </a:t>
            </a:r>
          </a:p>
          <a:p>
            <a:endParaRPr lang="en-US" dirty="0" smtClean="0"/>
          </a:p>
          <a:p>
            <a:r>
              <a:rPr lang="en-US" dirty="0" smtClean="0"/>
              <a:t>It was more than twenty years since he had left </a:t>
            </a:r>
          </a:p>
          <a:p>
            <a:r>
              <a:rPr lang="en-US" dirty="0" smtClean="0"/>
              <a:t>the town--a hard, reckless boy, running away </a:t>
            </a:r>
          </a:p>
          <a:p>
            <a:r>
              <a:rPr lang="en-US" dirty="0" smtClean="0"/>
              <a:t>from a good father and a devoted mother </a:t>
            </a:r>
          </a:p>
          <a:p>
            <a:r>
              <a:rPr lang="en-US" dirty="0" smtClean="0"/>
              <a:t>because he hated goodness and loved </a:t>
            </a:r>
          </a:p>
          <a:p>
            <a:r>
              <a:rPr lang="en-US" dirty="0" smtClean="0"/>
              <a:t>lawlessness and his own way.</a:t>
            </a:r>
            <a:br>
              <a:rPr lang="en-US" dirty="0" smtClean="0"/>
            </a:br>
            <a:r>
              <a:rPr lang="en-US" dirty="0" smtClean="0"/>
              <a:t/>
            </a:r>
            <a:br>
              <a:rPr lang="en-US" dirty="0" smtClean="0"/>
            </a:br>
            <a:r>
              <a:rPr lang="en-US" dirty="0" smtClean="0"/>
              <a:t>For years he had led the life of a vagabond. Then </a:t>
            </a:r>
          </a:p>
          <a:p>
            <a:r>
              <a:rPr lang="en-US" dirty="0" smtClean="0"/>
              <a:t>the spirit of adventure was aroused in him by the </a:t>
            </a:r>
          </a:p>
          <a:p>
            <a:r>
              <a:rPr lang="en-US" dirty="0" smtClean="0"/>
              <a:t>stories of the wealth of the Klondike. He joined </a:t>
            </a:r>
          </a:p>
          <a:p>
            <a:r>
              <a:rPr lang="en-US" dirty="0" smtClean="0"/>
              <a:t>one of the earliest parties, in that hazardous </a:t>
            </a:r>
          </a:p>
          <a:p>
            <a:r>
              <a:rPr lang="en-US" dirty="0" smtClean="0"/>
              <a:t>search for gold, and succeeded beyond his </a:t>
            </a:r>
          </a:p>
          <a:p>
            <a:r>
              <a:rPr lang="en-US" dirty="0" smtClean="0"/>
              <a:t>dreams. </a:t>
            </a:r>
          </a:p>
          <a:p>
            <a:endParaRPr lang="en-US" dirty="0" smtClean="0"/>
          </a:p>
          <a:p>
            <a:r>
              <a:rPr lang="en-US" dirty="0" smtClean="0"/>
              <a:t>Now he had come back, with his old instincts, </a:t>
            </a:r>
          </a:p>
          <a:p>
            <a:r>
              <a:rPr lang="en-US" dirty="0" smtClean="0"/>
              <a:t>but with the wealth of a millionaire, and some </a:t>
            </a:r>
          </a:p>
          <a:p>
            <a:r>
              <a:rPr lang="en-US" dirty="0" smtClean="0"/>
              <a:t>strange compulsion led him to the village where </a:t>
            </a:r>
          </a:p>
          <a:p>
            <a:r>
              <a:rPr lang="en-US" dirty="0" smtClean="0"/>
              <a:t>he first drew breath.</a:t>
            </a:r>
            <a:br>
              <a:rPr lang="en-US" dirty="0" smtClean="0"/>
            </a:br>
            <a:r>
              <a:rPr lang="en-US" dirty="0" smtClean="0"/>
              <a:t/>
            </a:r>
            <a:br>
              <a:rPr lang="en-US" dirty="0" smtClean="0"/>
            </a:br>
            <a:r>
              <a:rPr lang="en-US" dirty="0" smtClean="0"/>
              <a:t>He did not even know whether his parents were</a:t>
            </a:r>
          </a:p>
          <a:p>
            <a:r>
              <a:rPr lang="en-US" dirty="0" smtClean="0"/>
              <a:t> living or dead. It was altogether likely they were </a:t>
            </a:r>
          </a:p>
          <a:p>
            <a:r>
              <a:rPr lang="en-US" dirty="0" smtClean="0"/>
              <a:t>dead. With that conviction and without asking a </a:t>
            </a:r>
          </a:p>
          <a:p>
            <a:r>
              <a:rPr lang="en-US" dirty="0" smtClean="0"/>
              <a:t>question, he made his way in the August twilight </a:t>
            </a:r>
          </a:p>
          <a:p>
            <a:r>
              <a:rPr lang="en-US" dirty="0" smtClean="0"/>
              <a:t>to the graveyard, and to the spot where for three </a:t>
            </a:r>
          </a:p>
          <a:p>
            <a:r>
              <a:rPr lang="en-US" dirty="0" smtClean="0"/>
              <a:t>generations his ancestors had been laid.</a:t>
            </a:r>
            <a:br>
              <a:rPr lang="en-US" dirty="0" smtClean="0"/>
            </a:br>
            <a:r>
              <a:rPr lang="en-US" dirty="0" smtClean="0"/>
              <a:t/>
            </a:r>
            <a:br>
              <a:rPr lang="en-US" dirty="0" smtClean="0"/>
            </a:br>
            <a:r>
              <a:rPr lang="en-US" dirty="0" smtClean="0"/>
              <a:t>Yes, there were new stones placed since he had </a:t>
            </a:r>
          </a:p>
          <a:p>
            <a:r>
              <a:rPr lang="en-US" dirty="0" smtClean="0"/>
              <a:t>been there. The sight moved him strangely. He </a:t>
            </a:r>
          </a:p>
          <a:p>
            <a:r>
              <a:rPr lang="en-US" dirty="0" smtClean="0"/>
              <a:t>bent to read the inscription on the first one. It </a:t>
            </a:r>
          </a:p>
          <a:p>
            <a:r>
              <a:rPr lang="en-US" dirty="0" smtClean="0"/>
              <a:t>was to the memory of his father, "Died, 1884. </a:t>
            </a:r>
          </a:p>
          <a:p>
            <a:r>
              <a:rPr lang="en-US" dirty="0" smtClean="0"/>
              <a:t>’Blessed are the dead who die in the Lord.’"</a:t>
            </a:r>
            <a:br>
              <a:rPr lang="en-US" dirty="0" smtClean="0"/>
            </a:br>
            <a:r>
              <a:rPr lang="en-US" dirty="0" smtClean="0"/>
              <a:t/>
            </a:r>
            <a:br>
              <a:rPr lang="en-US" dirty="0" smtClean="0"/>
            </a:br>
            <a:r>
              <a:rPr lang="en-US" dirty="0" smtClean="0"/>
              <a:t>The date cut the man to the heart. His father had </a:t>
            </a:r>
          </a:p>
          <a:p>
            <a:r>
              <a:rPr lang="en-US" dirty="0" smtClean="0"/>
              <a:t>died a year after the only son had run away! And </a:t>
            </a:r>
          </a:p>
          <a:p>
            <a:r>
              <a:rPr lang="en-US" dirty="0" smtClean="0"/>
              <a:t>his mother had been left alone! But perhaps she </a:t>
            </a:r>
          </a:p>
          <a:p>
            <a:r>
              <a:rPr lang="en-US" dirty="0" smtClean="0"/>
              <a:t>had followed her husband mercifully soon. Again </a:t>
            </a:r>
          </a:p>
          <a:p>
            <a:r>
              <a:rPr lang="en-US" dirty="0" smtClean="0"/>
              <a:t>he bent to read, this time with tear-filled eyes, </a:t>
            </a:r>
          </a:p>
          <a:p>
            <a:r>
              <a:rPr lang="en-US" dirty="0" smtClean="0"/>
              <a:t>"Died, 1902. ’And God shall wipe away all tears </a:t>
            </a:r>
          </a:p>
          <a:p>
            <a:r>
              <a:rPr lang="en-US" dirty="0" smtClean="0"/>
              <a:t>from their eyes.’"</a:t>
            </a:r>
            <a:br>
              <a:rPr lang="en-US" dirty="0" smtClean="0"/>
            </a:br>
            <a:r>
              <a:rPr lang="en-US" dirty="0" smtClean="0"/>
              <a:t/>
            </a:r>
            <a:br>
              <a:rPr lang="en-US" dirty="0" smtClean="0"/>
            </a:br>
            <a:r>
              <a:rPr lang="en-US" dirty="0" smtClean="0"/>
              <a:t>His mother had been alone for eighteen years! </a:t>
            </a:r>
          </a:p>
          <a:p>
            <a:r>
              <a:rPr lang="en-US" dirty="0" smtClean="0"/>
              <a:t>She was but just dead -- in poverty, perhaps; </a:t>
            </a:r>
          </a:p>
          <a:p>
            <a:r>
              <a:rPr lang="en-US" dirty="0" smtClean="0"/>
              <a:t>certainly in loneliness. He drew himself up as if </a:t>
            </a:r>
          </a:p>
          <a:p>
            <a:r>
              <a:rPr lang="en-US" dirty="0" smtClean="0"/>
              <a:t>to shake off a hideous dream.</a:t>
            </a:r>
            <a:br>
              <a:rPr lang="en-US" dirty="0" smtClean="0"/>
            </a:br>
            <a:r>
              <a:rPr lang="en-US" dirty="0" smtClean="0"/>
              <a:t/>
            </a:r>
            <a:br>
              <a:rPr lang="en-US" dirty="0" smtClean="0"/>
            </a:br>
            <a:r>
              <a:rPr lang="en-US" dirty="0" smtClean="0"/>
              <a:t>But the other stone - whose grave could that </a:t>
            </a:r>
          </a:p>
          <a:p>
            <a:r>
              <a:rPr lang="en-US" dirty="0" smtClean="0"/>
              <a:t>mark? They had no relatives except some distant </a:t>
            </a:r>
          </a:p>
          <a:p>
            <a:r>
              <a:rPr lang="en-US" dirty="0" smtClean="0"/>
              <a:t>cousins. Perhaps some one of them had done for </a:t>
            </a:r>
          </a:p>
          <a:p>
            <a:r>
              <a:rPr lang="en-US" dirty="0" smtClean="0"/>
              <a:t>his mother what he ought to have done in her </a:t>
            </a:r>
          </a:p>
          <a:p>
            <a:r>
              <a:rPr lang="en-US" dirty="0" smtClean="0"/>
              <a:t>long, desolate years. Again he stooped to read – </a:t>
            </a:r>
          </a:p>
          <a:p>
            <a:r>
              <a:rPr lang="en-US" dirty="0" smtClean="0"/>
              <a:t>his own name. "</a:t>
            </a:r>
            <a:r>
              <a:rPr lang="en-US" dirty="0" err="1" smtClean="0"/>
              <a:t>Abijah</a:t>
            </a:r>
            <a:r>
              <a:rPr lang="en-US" dirty="0" smtClean="0"/>
              <a:t> Powers. Born 1870; died--. </a:t>
            </a:r>
          </a:p>
          <a:p>
            <a:r>
              <a:rPr lang="en-US" dirty="0" smtClean="0"/>
              <a:t>’The only son of his mother, and she was a </a:t>
            </a:r>
          </a:p>
          <a:p>
            <a:r>
              <a:rPr lang="en-US" dirty="0" smtClean="0"/>
              <a:t>widow.’"</a:t>
            </a:r>
            <a:br>
              <a:rPr lang="en-US" dirty="0" smtClean="0"/>
            </a:br>
            <a:r>
              <a:rPr lang="en-US" dirty="0" smtClean="0"/>
              <a:t/>
            </a:r>
            <a:br>
              <a:rPr lang="en-US" dirty="0" smtClean="0"/>
            </a:br>
            <a:r>
              <a:rPr lang="en-US" dirty="0" smtClean="0"/>
              <a:t>It was his own gravestone, set up by his mother </a:t>
            </a:r>
          </a:p>
          <a:p>
            <a:r>
              <a:rPr lang="en-US" dirty="0" smtClean="0"/>
              <a:t>when her hope of his return was dead. Out of the </a:t>
            </a:r>
          </a:p>
          <a:p>
            <a:r>
              <a:rPr lang="en-US" dirty="0" smtClean="0"/>
              <a:t>depth of his memory there flashed up the story </a:t>
            </a:r>
          </a:p>
          <a:p>
            <a:r>
              <a:rPr lang="en-US" dirty="0" smtClean="0"/>
              <a:t>of the widow of Nain, and the gracious presence </a:t>
            </a:r>
          </a:p>
          <a:p>
            <a:r>
              <a:rPr lang="en-US" dirty="0" smtClean="0"/>
              <a:t>which spoke the word of life to her dead son. </a:t>
            </a:r>
          </a:p>
          <a:p>
            <a:endParaRPr lang="en-US" dirty="0" smtClean="0"/>
          </a:p>
          <a:p>
            <a:r>
              <a:rPr lang="en-US" dirty="0" smtClean="0"/>
              <a:t>How many times his mother must have read and </a:t>
            </a:r>
          </a:p>
          <a:p>
            <a:r>
              <a:rPr lang="en-US" dirty="0" smtClean="0"/>
              <a:t>re-read the page, and how frequently she must </a:t>
            </a:r>
          </a:p>
          <a:p>
            <a:r>
              <a:rPr lang="en-US" dirty="0" smtClean="0"/>
              <a:t>have prayed that her boy, bone of her bone, and </a:t>
            </a:r>
          </a:p>
          <a:p>
            <a:r>
              <a:rPr lang="en-US" dirty="0" smtClean="0"/>
              <a:t>flesh of her flesh, might be given back to her </a:t>
            </a:r>
          </a:p>
          <a:p>
            <a:r>
              <a:rPr lang="en-US" dirty="0" smtClean="0"/>
              <a:t>arms!</a:t>
            </a:r>
            <a:br>
              <a:rPr lang="en-US" dirty="0" smtClean="0"/>
            </a:br>
            <a:r>
              <a:rPr lang="en-US" dirty="0" smtClean="0"/>
              <a:t/>
            </a:r>
            <a:br>
              <a:rPr lang="en-US" dirty="0" smtClean="0"/>
            </a:br>
            <a:r>
              <a:rPr lang="en-US" dirty="0" smtClean="0"/>
              <a:t>The thought was anguish to the graceless son, </a:t>
            </a:r>
          </a:p>
          <a:p>
            <a:r>
              <a:rPr lang="en-US" dirty="0" smtClean="0"/>
              <a:t>and it brought him to his knees beside his own </a:t>
            </a:r>
          </a:p>
          <a:p>
            <a:r>
              <a:rPr lang="en-US" dirty="0" smtClean="0"/>
              <a:t>empty grave. With his hand resting over his </a:t>
            </a:r>
          </a:p>
          <a:p>
            <a:r>
              <a:rPr lang="en-US" dirty="0" smtClean="0"/>
              <a:t>mother’s head he wept as he had not wept since </a:t>
            </a:r>
          </a:p>
          <a:p>
            <a:r>
              <a:rPr lang="en-US" dirty="0" smtClean="0"/>
              <a:t>he was a child. </a:t>
            </a:r>
          </a:p>
          <a:p>
            <a:endParaRPr lang="en-US" dirty="0" smtClean="0"/>
          </a:p>
          <a:p>
            <a:r>
              <a:rPr lang="en-US" dirty="0" smtClean="0"/>
              <a:t>They were gracious drops. Out of the mother’s </a:t>
            </a:r>
          </a:p>
          <a:p>
            <a:r>
              <a:rPr lang="en-US" dirty="0" smtClean="0"/>
              <a:t>love, which had found its cold comfort in the </a:t>
            </a:r>
          </a:p>
          <a:p>
            <a:r>
              <a:rPr lang="en-US" dirty="0" smtClean="0"/>
              <a:t>words of scripture for the grave that was no </a:t>
            </a:r>
          </a:p>
          <a:p>
            <a:r>
              <a:rPr lang="en-US" dirty="0" smtClean="0"/>
              <a:t>grave, there came, indeed, the resurrection </a:t>
            </a:r>
          </a:p>
          <a:p>
            <a:r>
              <a:rPr lang="en-US" dirty="0" smtClean="0"/>
              <a:t>of the real, living soul.</a:t>
            </a:r>
            <a:br>
              <a:rPr lang="en-US" dirty="0" smtClean="0"/>
            </a:br>
            <a:r>
              <a:rPr lang="en-US" dirty="0" smtClean="0"/>
              <a:t/>
            </a:r>
            <a:br>
              <a:rPr lang="en-US" dirty="0" smtClean="0"/>
            </a:br>
            <a:r>
              <a:rPr lang="en-US" dirty="0" smtClean="0"/>
              <a:t>The widow’s son went out of the graveyard that </a:t>
            </a:r>
          </a:p>
          <a:p>
            <a:r>
              <a:rPr lang="en-US" dirty="0" smtClean="0"/>
              <a:t>night a new man. The world wondered what had </a:t>
            </a:r>
          </a:p>
          <a:p>
            <a:r>
              <a:rPr lang="en-US" dirty="0" smtClean="0"/>
              <a:t>happened to him. Money did not often make a </a:t>
            </a:r>
          </a:p>
          <a:p>
            <a:r>
              <a:rPr lang="en-US" dirty="0" smtClean="0"/>
              <a:t>man over from a devil to a saint; but that miracle </a:t>
            </a:r>
          </a:p>
          <a:p>
            <a:r>
              <a:rPr lang="en-US" dirty="0" smtClean="0"/>
              <a:t>seemed to have been worked in </a:t>
            </a:r>
            <a:r>
              <a:rPr lang="en-US" dirty="0" err="1" smtClean="0"/>
              <a:t>Abijah</a:t>
            </a:r>
            <a:r>
              <a:rPr lang="en-US" dirty="0" smtClean="0"/>
              <a:t> Powers. </a:t>
            </a:r>
          </a:p>
          <a:p>
            <a:endParaRPr lang="en-US" dirty="0" smtClean="0"/>
          </a:p>
          <a:p>
            <a:r>
              <a:rPr lang="en-US" dirty="0" smtClean="0"/>
              <a:t>Nobody knew that the transformation did not </a:t>
            </a:r>
          </a:p>
          <a:p>
            <a:r>
              <a:rPr lang="en-US" dirty="0" smtClean="0"/>
              <a:t>come from the touch of Klondike gold, but from </a:t>
            </a:r>
          </a:p>
          <a:p>
            <a:r>
              <a:rPr lang="en-US" dirty="0" smtClean="0"/>
              <a:t>the power of love -- reaching from beyond the </a:t>
            </a:r>
          </a:p>
          <a:p>
            <a:r>
              <a:rPr lang="en-US" dirty="0" smtClean="0"/>
              <a:t>vale, and speaking from the cold marble of a </a:t>
            </a:r>
          </a:p>
          <a:p>
            <a:r>
              <a:rPr lang="en-US" dirty="0" smtClean="0"/>
              <a:t>gravestone.</a:t>
            </a:r>
          </a:p>
          <a:p>
            <a:r>
              <a:rPr lang="en-US" dirty="0" smtClean="0"/>
              <a:t/>
            </a:r>
            <a:br>
              <a:rPr lang="en-US" dirty="0" smtClean="0"/>
            </a:br>
            <a:r>
              <a:rPr lang="en-US" dirty="0" smtClean="0"/>
              <a:t>[--Youth’s Companion, </a:t>
            </a:r>
            <a:r>
              <a:rPr lang="en-US" b="0" u="none" dirty="0" smtClean="0">
                <a:solidFill>
                  <a:schemeClr val="tx1"/>
                </a:solidFill>
                <a:hlinkClick r:id="rId3" tooltip="View Michael McCartney's page on SermonCentral"/>
              </a:rPr>
              <a:t>Michael McCartney</a:t>
            </a:r>
            <a:r>
              <a:rPr lang="en-US" b="1" dirty="0" smtClean="0"/>
              <a:t>, </a:t>
            </a:r>
            <a:r>
              <a:rPr lang="en-US" b="0" dirty="0" smtClean="0"/>
              <a:t>Pastor, </a:t>
            </a:r>
          </a:p>
          <a:p>
            <a:r>
              <a:rPr lang="en-US" dirty="0" smtClean="0"/>
              <a:t>Christian Hills Church, Orland Hills, IL].</a:t>
            </a:r>
          </a:p>
          <a:p>
            <a:r>
              <a:rPr lang="en-US" dirty="0" smtClean="0"/>
              <a:t> </a:t>
            </a:r>
            <a:endParaRPr lang="en-US" b="1"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56</a:t>
            </a:fld>
            <a:endParaRPr lang="en-US"/>
          </a:p>
        </p:txBody>
      </p:sp>
    </p:spTree>
    <p:extLst>
      <p:ext uri="{BB962C8B-B14F-4D97-AF65-F5344CB8AC3E}">
        <p14:creationId xmlns:p14="http://schemas.microsoft.com/office/powerpoint/2010/main" val="303703621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Greek “</a:t>
            </a:r>
            <a:r>
              <a:rPr lang="en-US" dirty="0" err="1" smtClean="0"/>
              <a:t>anoigo</a:t>
            </a:r>
            <a:r>
              <a:rPr lang="en-US" dirty="0" smtClean="0"/>
              <a:t>” refers not simply to something </a:t>
            </a:r>
          </a:p>
          <a:p>
            <a:r>
              <a:rPr lang="en-US" dirty="0" smtClean="0"/>
              <a:t>which is open, but rather to something which was </a:t>
            </a:r>
          </a:p>
          <a:p>
            <a:r>
              <a:rPr lang="en-US" dirty="0" smtClean="0"/>
              <a:t>previously closed and has now been opened.</a:t>
            </a:r>
          </a:p>
          <a:p>
            <a:endParaRPr lang="en-US" dirty="0" smtClean="0"/>
          </a:p>
          <a:p>
            <a:r>
              <a:rPr lang="en-US" dirty="0" smtClean="0"/>
              <a:t>Thus, the</a:t>
            </a:r>
            <a:r>
              <a:rPr lang="en-US" baseline="0" dirty="0" smtClean="0"/>
              <a:t> open grave spoken of here is not just </a:t>
            </a:r>
          </a:p>
          <a:p>
            <a:r>
              <a:rPr lang="en-US" baseline="0" dirty="0" smtClean="0"/>
              <a:t>an open hole ready to receive a dead body.</a:t>
            </a:r>
          </a:p>
          <a:p>
            <a:endParaRPr lang="en-US" baseline="0" dirty="0" smtClean="0"/>
          </a:p>
          <a:p>
            <a:r>
              <a:rPr lang="en-US" baseline="0" dirty="0" smtClean="0"/>
              <a:t>Instead, it is an existing grave which has been </a:t>
            </a:r>
          </a:p>
          <a:p>
            <a:r>
              <a:rPr lang="en-US" baseline="0" dirty="0" smtClean="0"/>
              <a:t>opened to expose the corruption and putrefaction </a:t>
            </a:r>
          </a:p>
          <a:p>
            <a:r>
              <a:rPr lang="en-US" baseline="0" dirty="0" smtClean="0"/>
              <a:t>within.</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solidFill>
                  <a:prstClr val="black"/>
                </a:solidFill>
              </a:rPr>
              <a:pPr/>
              <a:t>57</a:t>
            </a:fld>
            <a:endParaRPr lang="en-US">
              <a:solidFill>
                <a:prstClr val="black"/>
              </a:solidFill>
            </a:endParaRPr>
          </a:p>
        </p:txBody>
      </p:sp>
    </p:spTree>
    <p:extLst>
      <p:ext uri="{BB962C8B-B14F-4D97-AF65-F5344CB8AC3E}">
        <p14:creationId xmlns:p14="http://schemas.microsoft.com/office/powerpoint/2010/main" val="60431618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58</a:t>
            </a:fld>
            <a:endParaRPr lang="en-US"/>
          </a:p>
        </p:txBody>
      </p:sp>
    </p:spTree>
    <p:extLst>
      <p:ext uri="{BB962C8B-B14F-4D97-AF65-F5344CB8AC3E}">
        <p14:creationId xmlns:p14="http://schemas.microsoft.com/office/powerpoint/2010/main" val="1808485734"/>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Pastor Peter </a:t>
            </a:r>
            <a:r>
              <a:rPr lang="en-US" dirty="0" err="1" smtClean="0"/>
              <a:t>Loughman</a:t>
            </a:r>
            <a:r>
              <a:rPr lang="en-US" dirty="0" smtClean="0"/>
              <a:t> of Anchorage, </a:t>
            </a:r>
          </a:p>
          <a:p>
            <a:r>
              <a:rPr lang="en-US" dirty="0" smtClean="0"/>
              <a:t>Texas tells this story:</a:t>
            </a:r>
          </a:p>
          <a:p>
            <a:endParaRPr lang="en-US" dirty="0" smtClean="0"/>
          </a:p>
          <a:p>
            <a:r>
              <a:rPr lang="en-US" dirty="0" smtClean="0"/>
              <a:t>There we stood bracing ourselves against the cold </a:t>
            </a:r>
          </a:p>
          <a:p>
            <a:r>
              <a:rPr lang="en-US" dirty="0" smtClean="0"/>
              <a:t>wind. It was cloudy, it was icy, the wind was </a:t>
            </a:r>
          </a:p>
          <a:p>
            <a:r>
              <a:rPr lang="en-US" dirty="0" smtClean="0"/>
              <a:t>blowing hard, it was not a pleasant day. The </a:t>
            </a:r>
          </a:p>
          <a:p>
            <a:r>
              <a:rPr lang="en-US" dirty="0" smtClean="0"/>
              <a:t>funeral director said to me, "Peter, I think we </a:t>
            </a:r>
          </a:p>
          <a:p>
            <a:r>
              <a:rPr lang="en-US" dirty="0" smtClean="0"/>
              <a:t>should get started now."</a:t>
            </a:r>
            <a:br>
              <a:rPr lang="en-US" dirty="0" smtClean="0"/>
            </a:br>
            <a:r>
              <a:rPr lang="en-US" dirty="0" smtClean="0"/>
              <a:t/>
            </a:r>
            <a:br>
              <a:rPr lang="en-US" dirty="0" smtClean="0"/>
            </a:br>
            <a:r>
              <a:rPr lang="en-US" dirty="0" smtClean="0"/>
              <a:t>There were three of us there, myself, the funeral </a:t>
            </a:r>
          </a:p>
          <a:p>
            <a:r>
              <a:rPr lang="en-US" dirty="0" smtClean="0"/>
              <a:t>director and the man we were placing in the grave. </a:t>
            </a:r>
          </a:p>
          <a:p>
            <a:r>
              <a:rPr lang="en-US" dirty="0" smtClean="0"/>
              <a:t>I did not know who the man in the casket was, </a:t>
            </a:r>
          </a:p>
          <a:p>
            <a:r>
              <a:rPr lang="en-US" dirty="0" smtClean="0"/>
              <a:t>the funeral director did not know who the man </a:t>
            </a:r>
          </a:p>
          <a:p>
            <a:r>
              <a:rPr lang="en-US" dirty="0" smtClean="0"/>
              <a:t>was either - I mean we had a first name, and we </a:t>
            </a:r>
          </a:p>
          <a:p>
            <a:r>
              <a:rPr lang="en-US" dirty="0" smtClean="0"/>
              <a:t>had a body, but that is all we had. We weren’t </a:t>
            </a:r>
          </a:p>
          <a:p>
            <a:r>
              <a:rPr lang="en-US" dirty="0" smtClean="0"/>
              <a:t>even sure the name we had was the man’s real </a:t>
            </a:r>
          </a:p>
          <a:p>
            <a:r>
              <a:rPr lang="en-US" dirty="0" smtClean="0"/>
              <a:t>name.</a:t>
            </a:r>
            <a:br>
              <a:rPr lang="en-US" dirty="0" smtClean="0"/>
            </a:br>
            <a:r>
              <a:rPr lang="en-US" dirty="0" smtClean="0"/>
              <a:t/>
            </a:r>
            <a:br>
              <a:rPr lang="en-US" dirty="0" smtClean="0"/>
            </a:br>
            <a:r>
              <a:rPr lang="en-US" dirty="0" smtClean="0"/>
              <a:t>I don’t know the whole story, but I do know that </a:t>
            </a:r>
          </a:p>
          <a:p>
            <a:r>
              <a:rPr lang="en-US" dirty="0" smtClean="0"/>
              <a:t>he was found alone in a field just outside of town. </a:t>
            </a:r>
          </a:p>
          <a:p>
            <a:r>
              <a:rPr lang="en-US" dirty="0" smtClean="0"/>
              <a:t>There didn’t appear to be any foul play, he was </a:t>
            </a:r>
          </a:p>
          <a:p>
            <a:r>
              <a:rPr lang="en-US" dirty="0" smtClean="0"/>
              <a:t>one of those people who drifted in and out of </a:t>
            </a:r>
          </a:p>
          <a:p>
            <a:r>
              <a:rPr lang="en-US" dirty="0" smtClean="0"/>
              <a:t>town. The police called the funeral director and </a:t>
            </a:r>
          </a:p>
          <a:p>
            <a:r>
              <a:rPr lang="en-US" dirty="0" smtClean="0"/>
              <a:t>the funeral director called me, "Peter, can you </a:t>
            </a:r>
          </a:p>
          <a:p>
            <a:r>
              <a:rPr lang="en-US" dirty="0" smtClean="0"/>
              <a:t>help me with another one."</a:t>
            </a:r>
            <a:br>
              <a:rPr lang="en-US" dirty="0" smtClean="0"/>
            </a:br>
            <a:r>
              <a:rPr lang="en-US" dirty="0" smtClean="0"/>
              <a:t/>
            </a:r>
            <a:br>
              <a:rPr lang="en-US" dirty="0" smtClean="0"/>
            </a:br>
            <a:r>
              <a:rPr lang="en-US" dirty="0" smtClean="0"/>
              <a:t>No one came forward to claim this man, no one </a:t>
            </a:r>
          </a:p>
          <a:p>
            <a:r>
              <a:rPr lang="en-US" dirty="0" smtClean="0"/>
              <a:t>made last arrangements with the mortuary, no </a:t>
            </a:r>
          </a:p>
          <a:p>
            <a:r>
              <a:rPr lang="en-US" dirty="0" smtClean="0"/>
              <a:t>one came to say their last good-byes, no one. </a:t>
            </a:r>
            <a:br>
              <a:rPr lang="en-US" dirty="0" smtClean="0"/>
            </a:br>
            <a:r>
              <a:rPr lang="en-US" dirty="0" smtClean="0"/>
              <a:t/>
            </a:r>
            <a:br>
              <a:rPr lang="en-US" dirty="0" smtClean="0"/>
            </a:br>
            <a:r>
              <a:rPr lang="en-US" dirty="0" smtClean="0"/>
              <a:t>I have to say, I really respected this particular </a:t>
            </a:r>
          </a:p>
          <a:p>
            <a:r>
              <a:rPr lang="en-US" dirty="0" smtClean="0"/>
              <a:t>funeral director. He was the only one in town </a:t>
            </a:r>
          </a:p>
          <a:p>
            <a:r>
              <a:rPr lang="en-US" dirty="0" smtClean="0"/>
              <a:t>willing to put together a funeral for the very poor </a:t>
            </a:r>
          </a:p>
          <a:p>
            <a:r>
              <a:rPr lang="en-US" dirty="0" smtClean="0"/>
              <a:t>and pay for it himself. He did this so often, </a:t>
            </a:r>
          </a:p>
          <a:p>
            <a:r>
              <a:rPr lang="en-US" dirty="0" smtClean="0"/>
              <a:t>sometimes I wondered how he stayed afloat. And </a:t>
            </a:r>
          </a:p>
          <a:p>
            <a:r>
              <a:rPr lang="en-US" dirty="0" smtClean="0"/>
              <a:t>so together we would conspire to do one final </a:t>
            </a:r>
          </a:p>
          <a:p>
            <a:r>
              <a:rPr lang="en-US" dirty="0" smtClean="0"/>
              <a:t>act - even if no one else cared.</a:t>
            </a:r>
            <a:br>
              <a:rPr lang="en-US" dirty="0" smtClean="0"/>
            </a:br>
            <a:r>
              <a:rPr lang="en-US" dirty="0" smtClean="0"/>
              <a:t/>
            </a:r>
            <a:br>
              <a:rPr lang="en-US" dirty="0" smtClean="0"/>
            </a:br>
            <a:r>
              <a:rPr lang="en-US" dirty="0" smtClean="0"/>
              <a:t>So, there we were, our backs to the icy wind, </a:t>
            </a:r>
          </a:p>
          <a:p>
            <a:r>
              <a:rPr lang="en-US" dirty="0" smtClean="0"/>
              <a:t>standing over an open grave, looking at the </a:t>
            </a:r>
          </a:p>
          <a:p>
            <a:r>
              <a:rPr lang="en-US" dirty="0" smtClean="0"/>
              <a:t>casket of a man we didn’t know. What in the </a:t>
            </a:r>
          </a:p>
          <a:p>
            <a:r>
              <a:rPr lang="en-US" dirty="0" smtClean="0"/>
              <a:t>world do you say at a time like this? What is it </a:t>
            </a:r>
          </a:p>
          <a:p>
            <a:r>
              <a:rPr lang="en-US" dirty="0" smtClean="0"/>
              <a:t>that can be said to do this man justice? Who was </a:t>
            </a:r>
          </a:p>
          <a:p>
            <a:r>
              <a:rPr lang="en-US" dirty="0" smtClean="0"/>
              <a:t>this man? Where was his family? Who did he </a:t>
            </a:r>
          </a:p>
          <a:p>
            <a:r>
              <a:rPr lang="en-US" dirty="0" smtClean="0"/>
              <a:t>love? Did he have faith? Why are we all alone?</a:t>
            </a:r>
            <a:br>
              <a:rPr lang="en-US" dirty="0" smtClean="0"/>
            </a:br>
            <a:r>
              <a:rPr lang="en-US" dirty="0" smtClean="0"/>
              <a:t/>
            </a:r>
            <a:br>
              <a:rPr lang="en-US" dirty="0" smtClean="0"/>
            </a:br>
            <a:r>
              <a:rPr lang="en-US" dirty="0" smtClean="0"/>
              <a:t>I did my best to say what needed to be said and </a:t>
            </a:r>
          </a:p>
          <a:p>
            <a:r>
              <a:rPr lang="en-US" dirty="0" smtClean="0"/>
              <a:t>we did what we could to give this man a decent </a:t>
            </a:r>
          </a:p>
          <a:p>
            <a:r>
              <a:rPr lang="en-US" dirty="0" smtClean="0"/>
              <a:t>burial. But, I tell you, the walk back through the </a:t>
            </a:r>
          </a:p>
          <a:p>
            <a:r>
              <a:rPr lang="en-US" dirty="0" smtClean="0"/>
              <a:t>cemetery that icy day was a very lonely walk.</a:t>
            </a:r>
            <a:br>
              <a:rPr lang="en-US" dirty="0" smtClean="0"/>
            </a:br>
            <a:r>
              <a:rPr lang="en-US" dirty="0" smtClean="0"/>
              <a:t/>
            </a:r>
            <a:br>
              <a:rPr lang="en-US" dirty="0" smtClean="0"/>
            </a:br>
            <a:r>
              <a:rPr lang="en-US" dirty="0" smtClean="0"/>
              <a:t>But the truth is, that ultimately, we will all go </a:t>
            </a:r>
          </a:p>
          <a:p>
            <a:r>
              <a:rPr lang="en-US" dirty="0" smtClean="0"/>
              <a:t>before God alone.</a:t>
            </a:r>
          </a:p>
          <a:p>
            <a:endParaRPr lang="en-US" dirty="0" smtClean="0"/>
          </a:p>
          <a:p>
            <a:r>
              <a:rPr lang="en-US" dirty="0" smtClean="0"/>
              <a:t>Are you ready? </a:t>
            </a:r>
          </a:p>
          <a:p>
            <a:endParaRPr lang="en-US" dirty="0" smtClean="0"/>
          </a:p>
          <a:p>
            <a:r>
              <a:rPr lang="en-US" dirty="0" smtClean="0"/>
              <a:t>[</a:t>
            </a:r>
            <a:r>
              <a:rPr lang="en-US" dirty="0" err="1" smtClean="0"/>
              <a:t>SermonCentral</a:t>
            </a:r>
            <a:r>
              <a:rPr lang="en-US" dirty="0" smtClean="0"/>
              <a:t>]</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59</a:t>
            </a:fld>
            <a:endParaRPr lang="en-US"/>
          </a:p>
        </p:txBody>
      </p:sp>
    </p:spTree>
    <p:extLst>
      <p:ext uri="{BB962C8B-B14F-4D97-AF65-F5344CB8AC3E}">
        <p14:creationId xmlns:p14="http://schemas.microsoft.com/office/powerpoint/2010/main" val="393500081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Romans 3:13 is the only place in the New </a:t>
            </a:r>
          </a:p>
          <a:p>
            <a:r>
              <a:rPr lang="en-US" dirty="0" smtClean="0"/>
              <a:t>Testament where the Greek “</a:t>
            </a:r>
            <a:r>
              <a:rPr lang="en-US" dirty="0" err="1" smtClean="0"/>
              <a:t>aspis</a:t>
            </a:r>
            <a:r>
              <a:rPr lang="en-US" dirty="0" smtClean="0"/>
              <a:t>” appears.</a:t>
            </a:r>
          </a:p>
          <a:p>
            <a:endParaRPr lang="en-US" dirty="0" smtClean="0"/>
          </a:p>
          <a:p>
            <a:r>
              <a:rPr lang="en-US" dirty="0" smtClean="0"/>
              <a:t>It specifically refers to the asp; that is, the </a:t>
            </a:r>
          </a:p>
          <a:p>
            <a:r>
              <a:rPr lang="en-US" dirty="0" smtClean="0"/>
              <a:t>Egyptian cobra.</a:t>
            </a:r>
          </a:p>
          <a:p>
            <a:endParaRPr lang="en-US" dirty="0" smtClean="0"/>
          </a:p>
          <a:p>
            <a:r>
              <a:rPr lang="en-US" b="1" dirty="0" err="1" smtClean="0"/>
              <a:t>ILLUS</a:t>
            </a:r>
            <a:r>
              <a:rPr lang="en-US" b="1" dirty="0" smtClean="0"/>
              <a:t>: </a:t>
            </a:r>
            <a:r>
              <a:rPr lang="en-US" b="0" dirty="0" smtClean="0"/>
              <a:t>Once upon a time, a rabbit and a snake </a:t>
            </a:r>
          </a:p>
          <a:p>
            <a:r>
              <a:rPr lang="en-US" b="0" dirty="0" smtClean="0"/>
              <a:t>met each other while traveling through the forest.</a:t>
            </a:r>
          </a:p>
          <a:p>
            <a:endParaRPr lang="en-US" b="0" dirty="0" smtClean="0"/>
          </a:p>
          <a:p>
            <a:r>
              <a:rPr lang="en-US" dirty="0" smtClean="0"/>
              <a:t>The rabbit said, "We don’t know how we look. </a:t>
            </a:r>
          </a:p>
          <a:p>
            <a:r>
              <a:rPr lang="en-US" dirty="0" smtClean="0"/>
              <a:t>Why don’t we describe each other to the other so </a:t>
            </a:r>
          </a:p>
          <a:p>
            <a:r>
              <a:rPr lang="en-US" dirty="0" smtClean="0"/>
              <a:t>we’ll know how we look?" </a:t>
            </a:r>
          </a:p>
          <a:p>
            <a:endParaRPr lang="en-US" dirty="0" smtClean="0"/>
          </a:p>
          <a:p>
            <a:r>
              <a:rPr lang="en-US" dirty="0" smtClean="0"/>
              <a:t>The snake said, "Good idea. You’ve got a pink </a:t>
            </a:r>
          </a:p>
          <a:p>
            <a:r>
              <a:rPr lang="en-US" dirty="0" smtClean="0"/>
              <a:t>nose, long ears, and a fluffy little tail." The rabbit </a:t>
            </a:r>
          </a:p>
          <a:p>
            <a:r>
              <a:rPr lang="en-US" dirty="0" smtClean="0"/>
              <a:t>liked that, and he said, "I’m a rabbit! I’m a rabbit! </a:t>
            </a:r>
          </a:p>
          <a:p>
            <a:r>
              <a:rPr lang="en-US" dirty="0" smtClean="0"/>
              <a:t>I’m a rabbit!" </a:t>
            </a:r>
          </a:p>
          <a:p>
            <a:endParaRPr lang="en-US" dirty="0" smtClean="0"/>
          </a:p>
          <a:p>
            <a:r>
              <a:rPr lang="en-US" dirty="0" smtClean="0"/>
              <a:t>The snake said, "Okay, you describe me.“</a:t>
            </a:r>
          </a:p>
          <a:p>
            <a:r>
              <a:rPr lang="en-US" dirty="0" smtClean="0"/>
              <a:t/>
            </a:r>
            <a:br>
              <a:rPr lang="en-US" dirty="0" smtClean="0"/>
            </a:br>
            <a:r>
              <a:rPr lang="en-US" dirty="0" smtClean="0"/>
              <a:t>The rabbit said, "Well, you have a forked tongue, </a:t>
            </a:r>
          </a:p>
          <a:p>
            <a:r>
              <a:rPr lang="en-US" dirty="0" smtClean="0"/>
              <a:t>shifty eyes, and diamonds all over you." </a:t>
            </a:r>
          </a:p>
          <a:p>
            <a:endParaRPr lang="en-US" dirty="0" smtClean="0"/>
          </a:p>
          <a:p>
            <a:r>
              <a:rPr lang="en-US" dirty="0" smtClean="0"/>
              <a:t>The snake said, "Oh no, I’m a politician!”</a:t>
            </a:r>
          </a:p>
          <a:p>
            <a:endParaRPr lang="en-US" dirty="0" smtClean="0"/>
          </a:p>
          <a:p>
            <a:r>
              <a:rPr lang="en-US" dirty="0" smtClean="0"/>
              <a:t>[Bob Joyce, Pastor, Shady Shores Baptist </a:t>
            </a:r>
          </a:p>
          <a:p>
            <a:r>
              <a:rPr lang="en-US" dirty="0" smtClean="0"/>
              <a:t>Church, Shady Shores, TX – as modified by </a:t>
            </a:r>
          </a:p>
          <a:p>
            <a:r>
              <a:rPr lang="en-US" dirty="0" smtClean="0"/>
              <a:t>MDJ]. </a:t>
            </a:r>
            <a:endParaRPr lang="en-US" b="0"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solidFill>
                  <a:prstClr val="black"/>
                </a:solidFill>
              </a:rPr>
              <a:pPr/>
              <a:t>60</a:t>
            </a:fld>
            <a:endParaRPr lang="en-US">
              <a:solidFill>
                <a:prstClr val="black"/>
              </a:solidFill>
            </a:endParaRPr>
          </a:p>
        </p:txBody>
      </p:sp>
    </p:spTree>
    <p:extLst>
      <p:ext uri="{BB962C8B-B14F-4D97-AF65-F5344CB8AC3E}">
        <p14:creationId xmlns:p14="http://schemas.microsoft.com/office/powerpoint/2010/main" val="6043161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a:t>
            </a:fld>
            <a:endParaRPr lang="en-US"/>
          </a:p>
        </p:txBody>
      </p:sp>
    </p:spTree>
    <p:extLst>
      <p:ext uri="{BB962C8B-B14F-4D97-AF65-F5344CB8AC3E}">
        <p14:creationId xmlns:p14="http://schemas.microsoft.com/office/powerpoint/2010/main" val="3737333779"/>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3:13.</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61</a:t>
            </a:fld>
            <a:endParaRPr lang="en-US"/>
          </a:p>
        </p:txBody>
      </p:sp>
    </p:spTree>
    <p:extLst>
      <p:ext uri="{BB962C8B-B14F-4D97-AF65-F5344CB8AC3E}">
        <p14:creationId xmlns:p14="http://schemas.microsoft.com/office/powerpoint/2010/main" val="3054527657"/>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3:13.</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62</a:t>
            </a:fld>
            <a:endParaRPr lang="en-US"/>
          </a:p>
        </p:txBody>
      </p:sp>
    </p:spTree>
    <p:extLst>
      <p:ext uri="{BB962C8B-B14F-4D97-AF65-F5344CB8AC3E}">
        <p14:creationId xmlns:p14="http://schemas.microsoft.com/office/powerpoint/2010/main" val="30137637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verse 14, Paul quotes Psalm 10:7.</a:t>
            </a:r>
          </a:p>
          <a:p>
            <a:endParaRPr lang="en-US" dirty="0" smtClean="0"/>
          </a:p>
          <a:p>
            <a:r>
              <a:rPr lang="en-US" dirty="0" smtClean="0"/>
              <a:t>Cursing and bitterness – In New Testament times, </a:t>
            </a:r>
          </a:p>
          <a:p>
            <a:r>
              <a:rPr lang="en-US" dirty="0" smtClean="0"/>
              <a:t>the “curse” was not a “swear word”, so much as a </a:t>
            </a:r>
          </a:p>
          <a:p>
            <a:r>
              <a:rPr lang="en-US" dirty="0" smtClean="0"/>
              <a:t>malediction. </a:t>
            </a:r>
          </a:p>
          <a:p>
            <a:endParaRPr lang="en-US" dirty="0" smtClean="0"/>
          </a:p>
          <a:p>
            <a:r>
              <a:rPr lang="en-US" dirty="0" smtClean="0"/>
              <a:t>In the 13</a:t>
            </a:r>
            <a:r>
              <a:rPr lang="en-US" baseline="30000" dirty="0" smtClean="0"/>
              <a:t>th</a:t>
            </a:r>
            <a:r>
              <a:rPr lang="en-US" dirty="0" smtClean="0"/>
              <a:t> Chapter</a:t>
            </a:r>
            <a:r>
              <a:rPr lang="en-US" baseline="0" dirty="0" smtClean="0"/>
              <a:t> of Acts, Paul and Barnabas </a:t>
            </a:r>
          </a:p>
          <a:p>
            <a:r>
              <a:rPr lang="en-US" baseline="0" dirty="0" smtClean="0"/>
              <a:t>were on the island of Cyprus and </a:t>
            </a:r>
            <a:r>
              <a:rPr lang="en-US" baseline="0" dirty="0" err="1" smtClean="0"/>
              <a:t>Elymas</a:t>
            </a:r>
            <a:r>
              <a:rPr lang="en-US" baseline="0" dirty="0" smtClean="0"/>
              <a:t> the </a:t>
            </a:r>
          </a:p>
          <a:p>
            <a:r>
              <a:rPr lang="en-US" baseline="0" dirty="0" smtClean="0"/>
              <a:t>Sorcerer withstood them and their message. Paul </a:t>
            </a:r>
          </a:p>
          <a:p>
            <a:r>
              <a:rPr lang="en-US" baseline="0" dirty="0" smtClean="0"/>
              <a:t>cursed him in verses 9 through 11, “</a:t>
            </a:r>
            <a:r>
              <a:rPr lang="en-US" sz="1200" baseline="30000" dirty="0" smtClean="0"/>
              <a:t>9 </a:t>
            </a:r>
            <a:r>
              <a:rPr lang="en-US" sz="1200" baseline="0" dirty="0" smtClean="0"/>
              <a:t>Then Saul, </a:t>
            </a:r>
          </a:p>
          <a:p>
            <a:r>
              <a:rPr lang="en-US" sz="1200" baseline="0" dirty="0" smtClean="0"/>
              <a:t>who was also called Paul, filled with the Holy </a:t>
            </a:r>
          </a:p>
          <a:p>
            <a:r>
              <a:rPr lang="en-US" sz="1200" baseline="0" dirty="0" smtClean="0"/>
              <a:t>Spirit, looked straight at </a:t>
            </a:r>
            <a:r>
              <a:rPr lang="en-US" sz="1200" baseline="0" dirty="0" err="1" smtClean="0"/>
              <a:t>Elymas</a:t>
            </a:r>
            <a:r>
              <a:rPr lang="en-US" sz="1200" baseline="0" dirty="0" smtClean="0"/>
              <a:t> and said, </a:t>
            </a:r>
            <a:r>
              <a:rPr lang="en-US" sz="1200" baseline="30000" dirty="0" smtClean="0"/>
              <a:t>10</a:t>
            </a:r>
            <a:r>
              <a:rPr lang="en-US" sz="1200" baseline="0" dirty="0" smtClean="0"/>
              <a:t> “You </a:t>
            </a:r>
          </a:p>
          <a:p>
            <a:r>
              <a:rPr lang="en-US" sz="1200" baseline="0" dirty="0" smtClean="0"/>
              <a:t>are a child of the devil and an enemy of </a:t>
            </a:r>
          </a:p>
          <a:p>
            <a:r>
              <a:rPr lang="en-US" sz="1200" baseline="0" dirty="0" smtClean="0"/>
              <a:t>everything that is right! You are full of all kinds </a:t>
            </a:r>
          </a:p>
          <a:p>
            <a:r>
              <a:rPr lang="en-US" sz="1200" baseline="0" dirty="0" smtClean="0"/>
              <a:t>of deceit and trickery. Will you never stop </a:t>
            </a:r>
          </a:p>
          <a:p>
            <a:r>
              <a:rPr lang="en-US" sz="1200" baseline="0" dirty="0" smtClean="0"/>
              <a:t>perverting the right ways of the Lord? </a:t>
            </a:r>
            <a:r>
              <a:rPr lang="en-US" sz="1200" baseline="30000" dirty="0" smtClean="0"/>
              <a:t>11</a:t>
            </a:r>
            <a:r>
              <a:rPr lang="en-US" sz="1200" baseline="0" dirty="0" smtClean="0"/>
              <a:t> Now the </a:t>
            </a:r>
          </a:p>
          <a:p>
            <a:r>
              <a:rPr lang="en-US" sz="1200" baseline="0" dirty="0" smtClean="0"/>
              <a:t>hand of the Lord is against you. You are going to </a:t>
            </a:r>
          </a:p>
          <a:p>
            <a:r>
              <a:rPr lang="en-US" sz="1200" baseline="0" dirty="0" smtClean="0"/>
              <a:t>be blind, and for a time you will be unable to see </a:t>
            </a:r>
          </a:p>
          <a:p>
            <a:r>
              <a:rPr lang="en-US" sz="1200" baseline="0" dirty="0" smtClean="0"/>
              <a:t>the light of the sun.” </a:t>
            </a:r>
          </a:p>
          <a:p>
            <a:endParaRPr lang="en-US" sz="1200" baseline="0" dirty="0" smtClean="0"/>
          </a:p>
          <a:p>
            <a:r>
              <a:rPr lang="en-US" sz="1200" baseline="0" dirty="0" smtClean="0"/>
              <a:t>This was a legitimate curse because it came from </a:t>
            </a:r>
          </a:p>
          <a:p>
            <a:r>
              <a:rPr lang="en-US" sz="1200" baseline="0" dirty="0" smtClean="0"/>
              <a:t>the Lord.</a:t>
            </a:r>
          </a:p>
          <a:p>
            <a:endParaRPr lang="en-US" sz="1200" baseline="0" dirty="0" smtClean="0"/>
          </a:p>
          <a:p>
            <a:r>
              <a:rPr lang="en-US" sz="1200" baseline="0" dirty="0" smtClean="0"/>
              <a:t>But there are also illegitimate, evil, and </a:t>
            </a:r>
          </a:p>
          <a:p>
            <a:r>
              <a:rPr lang="en-US" sz="1200" baseline="0" dirty="0" smtClean="0"/>
              <a:t>blasphemous curses which are all too common in </a:t>
            </a:r>
          </a:p>
          <a:p>
            <a:r>
              <a:rPr lang="en-US" sz="1200" baseline="0" dirty="0" smtClean="0"/>
              <a:t>today’s parlance.</a:t>
            </a:r>
          </a:p>
          <a:p>
            <a:endParaRPr lang="en-US" sz="1200" baseline="0" dirty="0" smtClean="0"/>
          </a:p>
          <a:p>
            <a:r>
              <a:rPr lang="en-US" sz="1200" baseline="0" dirty="0" smtClean="0"/>
              <a:t>Taking the Lord’s Name in vain is one of the </a:t>
            </a:r>
          </a:p>
          <a:p>
            <a:r>
              <a:rPr lang="en-US" sz="1200" baseline="0" dirty="0" smtClean="0"/>
              <a:t>most prevalent.</a:t>
            </a:r>
          </a:p>
          <a:p>
            <a:endParaRPr lang="en-US" sz="1200" baseline="0" dirty="0" smtClean="0"/>
          </a:p>
          <a:p>
            <a:r>
              <a:rPr lang="en-US" sz="1200" baseline="0" dirty="0" smtClean="0"/>
              <a:t>There are many today who can’t seem to string </a:t>
            </a:r>
          </a:p>
          <a:p>
            <a:r>
              <a:rPr lang="en-US" sz="1200" baseline="0" dirty="0" smtClean="0"/>
              <a:t>two sentences together without misusing our </a:t>
            </a:r>
          </a:p>
          <a:p>
            <a:r>
              <a:rPr lang="en-US" sz="1200" baseline="0" dirty="0" smtClean="0"/>
              <a:t>Lord’s name several times in the space of a few </a:t>
            </a:r>
          </a:p>
          <a:p>
            <a:r>
              <a:rPr lang="en-US" sz="1200" baseline="0" dirty="0" smtClean="0"/>
              <a:t>dozen words. This kind of cursing has become </a:t>
            </a:r>
          </a:p>
          <a:p>
            <a:r>
              <a:rPr lang="en-US" sz="1200" baseline="0" dirty="0" smtClean="0"/>
              <a:t>habitual.</a:t>
            </a:r>
          </a:p>
          <a:p>
            <a:endParaRPr lang="en-US" sz="1200" baseline="0" dirty="0" smtClean="0"/>
          </a:p>
          <a:p>
            <a:r>
              <a:rPr lang="en-US" sz="1200" baseline="0" dirty="0" smtClean="0"/>
              <a:t>Is it any wonder that so many of the types of </a:t>
            </a:r>
          </a:p>
          <a:p>
            <a:r>
              <a:rPr lang="en-US" sz="1200" baseline="0" dirty="0" smtClean="0"/>
              <a:t>relationships we used to hold sacred have been </a:t>
            </a:r>
          </a:p>
          <a:p>
            <a:r>
              <a:rPr lang="en-US" sz="1200" baseline="0" dirty="0" smtClean="0"/>
              <a:t>corrupted and polluted? Society can be no better </a:t>
            </a:r>
          </a:p>
          <a:p>
            <a:r>
              <a:rPr lang="en-US" sz="1200" baseline="0" dirty="0" smtClean="0"/>
              <a:t>than those who constitute it.</a:t>
            </a:r>
          </a:p>
          <a:p>
            <a:endParaRPr lang="en-US" sz="1200" baseline="0" dirty="0" smtClean="0"/>
          </a:p>
          <a:p>
            <a:r>
              <a:rPr lang="en-US" sz="1200" baseline="0" dirty="0" smtClean="0"/>
              <a:t>Remember the old saying we learned as children, </a:t>
            </a:r>
          </a:p>
          <a:p>
            <a:r>
              <a:rPr lang="en-US" sz="1200" baseline="0" dirty="0" smtClean="0"/>
              <a:t>“Sticks and stones may break my bones, but </a:t>
            </a:r>
          </a:p>
          <a:p>
            <a:r>
              <a:rPr lang="en-US" sz="1200" baseline="0" dirty="0" smtClean="0"/>
              <a:t>words will never hurt me.”</a:t>
            </a:r>
          </a:p>
          <a:p>
            <a:endParaRPr lang="en-US" sz="1200" baseline="0" dirty="0" smtClean="0"/>
          </a:p>
          <a:p>
            <a:r>
              <a:rPr lang="en-US" sz="1200" baseline="0" dirty="0" smtClean="0"/>
              <a:t>That is a lie. It is manifestly untrue.</a:t>
            </a:r>
          </a:p>
          <a:p>
            <a:endParaRPr lang="en-US" sz="1200" baseline="0" dirty="0" smtClean="0"/>
          </a:p>
          <a:p>
            <a:r>
              <a:rPr lang="en-US" sz="1200" baseline="0" dirty="0" smtClean="0"/>
              <a:t>We were taught this little saying to strengthen us </a:t>
            </a:r>
          </a:p>
          <a:p>
            <a:r>
              <a:rPr lang="en-US" sz="1200" baseline="0" dirty="0" smtClean="0"/>
              <a:t>and to help us through the difficulties of </a:t>
            </a:r>
          </a:p>
          <a:p>
            <a:r>
              <a:rPr lang="en-US" sz="1200" baseline="0" dirty="0" smtClean="0"/>
              <a:t>childhood. But it couldn’t be more false.</a:t>
            </a:r>
          </a:p>
          <a:p>
            <a:endParaRPr lang="en-US" sz="1200" baseline="0" dirty="0" smtClean="0"/>
          </a:p>
          <a:p>
            <a:r>
              <a:rPr lang="en-US" sz="1200" baseline="0" dirty="0" smtClean="0"/>
              <a:t>Words do hurt us. They hurt us deeply.</a:t>
            </a:r>
          </a:p>
          <a:p>
            <a:endParaRPr lang="en-US" sz="1200" baseline="0" dirty="0" smtClean="0"/>
          </a:p>
          <a:p>
            <a:r>
              <a:rPr lang="en-US" sz="1200" baseline="0" dirty="0" smtClean="0"/>
              <a:t>Sticks and stones may break my bones, </a:t>
            </a:r>
          </a:p>
          <a:p>
            <a:r>
              <a:rPr lang="en-US" sz="1200" baseline="0" dirty="0" smtClean="0"/>
              <a:t>but broken bones will heal.</a:t>
            </a:r>
          </a:p>
          <a:p>
            <a:endParaRPr lang="en-US" sz="1200" baseline="0" dirty="0" smtClean="0"/>
          </a:p>
          <a:p>
            <a:r>
              <a:rPr lang="en-US" sz="1200" baseline="0" dirty="0" smtClean="0"/>
              <a:t>But words can wound us forever.</a:t>
            </a:r>
          </a:p>
          <a:p>
            <a:endParaRPr lang="en-US" sz="1200" baseline="0" dirty="0" smtClean="0"/>
          </a:p>
          <a:p>
            <a:r>
              <a:rPr lang="en-US" sz="1200" baseline="0" dirty="0" smtClean="0"/>
              <a:t>But, beyond this, Martin Luther </a:t>
            </a:r>
            <a:r>
              <a:rPr lang="en-US" sz="1200" dirty="0" smtClean="0"/>
              <a:t>relates these evil </a:t>
            </a:r>
          </a:p>
          <a:p>
            <a:r>
              <a:rPr lang="en-US" sz="1200" dirty="0" smtClean="0"/>
              <a:t>words not just to hurtful things someone may say </a:t>
            </a:r>
          </a:p>
          <a:p>
            <a:r>
              <a:rPr lang="en-US" sz="1200" dirty="0" smtClean="0"/>
              <a:t>to us, but to false teachings or heresy, which are </a:t>
            </a:r>
          </a:p>
          <a:p>
            <a:r>
              <a:rPr lang="en-US" sz="1200" dirty="0" smtClean="0"/>
              <a:t>able to kill the soul. </a:t>
            </a:r>
          </a:p>
          <a:p>
            <a:endParaRPr lang="en-US" sz="1200" dirty="0" smtClean="0"/>
          </a:p>
          <a:p>
            <a:r>
              <a:rPr lang="en-US" sz="1200" dirty="0" smtClean="0"/>
              <a:t>Luther says that such false teachings do three </a:t>
            </a:r>
          </a:p>
          <a:p>
            <a:r>
              <a:rPr lang="en-US" sz="1200" dirty="0" smtClean="0"/>
              <a:t>things:</a:t>
            </a:r>
          </a:p>
          <a:p>
            <a:endParaRPr lang="en-US" sz="1200" dirty="0" smtClean="0"/>
          </a:p>
          <a:p>
            <a:pPr marL="228600" indent="-228600">
              <a:buAutoNum type="arabicPeriod"/>
            </a:pPr>
            <a:r>
              <a:rPr lang="en-US" sz="1200" dirty="0" smtClean="0"/>
              <a:t>They devour the dead. That means that they </a:t>
            </a:r>
          </a:p>
          <a:p>
            <a:pPr marL="228600" indent="-228600">
              <a:buAutoNum type="arabicPeriod"/>
            </a:pPr>
            <a:r>
              <a:rPr lang="en-US" sz="1200" dirty="0" smtClean="0"/>
              <a:t>just swallow-up</a:t>
            </a:r>
            <a:r>
              <a:rPr lang="en-US" sz="1200" baseline="0" dirty="0" smtClean="0"/>
              <a:t> those who are already </a:t>
            </a:r>
          </a:p>
          <a:p>
            <a:pPr marL="228600" indent="-228600">
              <a:buAutoNum type="arabicPeriod"/>
            </a:pPr>
            <a:r>
              <a:rPr lang="en-US" sz="1200" baseline="0" dirty="0" smtClean="0"/>
              <a:t>spiritually dead. Josh McDowell says “</a:t>
            </a:r>
            <a:r>
              <a:rPr lang="en-US" sz="1200" dirty="0" smtClean="0"/>
              <a:t>that the </a:t>
            </a:r>
          </a:p>
          <a:p>
            <a:pPr marL="228600" indent="-228600">
              <a:buAutoNum type="arabicPeriod"/>
            </a:pPr>
            <a:r>
              <a:rPr lang="en-US" sz="1200" dirty="0" smtClean="0"/>
              <a:t>average young person today will have seen </a:t>
            </a:r>
          </a:p>
          <a:p>
            <a:pPr marL="228600" indent="-228600">
              <a:buAutoNum type="arabicPeriod"/>
            </a:pPr>
            <a:r>
              <a:rPr lang="en-US" sz="1200" dirty="0" smtClean="0"/>
              <a:t>more than ninety thousand explicit sexual </a:t>
            </a:r>
          </a:p>
          <a:p>
            <a:pPr marL="228600" indent="-228600">
              <a:buAutoNum type="arabicPeriod"/>
            </a:pPr>
            <a:r>
              <a:rPr lang="en-US" sz="1200" dirty="0" smtClean="0"/>
              <a:t>encounters on television before he or she </a:t>
            </a:r>
          </a:p>
          <a:p>
            <a:pPr marL="228600" indent="-228600">
              <a:buAutoNum type="arabicPeriod"/>
            </a:pPr>
            <a:r>
              <a:rPr lang="en-US" sz="1200" dirty="0" smtClean="0"/>
              <a:t>reaches the age of nineteen.” How is a </a:t>
            </a:r>
          </a:p>
          <a:p>
            <a:pPr marL="228600" indent="-228600">
              <a:buAutoNum type="arabicPeriod"/>
            </a:pPr>
            <a:r>
              <a:rPr lang="en-US" sz="1200" dirty="0" smtClean="0"/>
              <a:t>once-a-week Sunday School supposed to </a:t>
            </a:r>
          </a:p>
          <a:p>
            <a:pPr marL="228600" indent="-228600">
              <a:buAutoNum type="arabicPeriod"/>
            </a:pPr>
            <a:r>
              <a:rPr lang="en-US" sz="1200" dirty="0" smtClean="0"/>
              <a:t>compete with that?</a:t>
            </a:r>
          </a:p>
          <a:p>
            <a:pPr marL="228600" indent="-228600">
              <a:buAutoNum type="arabicPeriod"/>
            </a:pPr>
            <a:endParaRPr lang="en-US" sz="1200" dirty="0" smtClean="0"/>
          </a:p>
          <a:p>
            <a:r>
              <a:rPr lang="en-US" sz="1200" dirty="0" smtClean="0"/>
              <a:t>2. They teach deceitfully. To teach ‘deceitfully’ is to </a:t>
            </a:r>
          </a:p>
          <a:p>
            <a:r>
              <a:rPr lang="en-US" sz="1200" dirty="0" smtClean="0"/>
              <a:t>teach a pleasing and wanton doctrine, as if it were </a:t>
            </a:r>
          </a:p>
          <a:p>
            <a:r>
              <a:rPr lang="en-US" sz="1200" dirty="0" smtClean="0"/>
              <a:t>holy, salutary, and from God, so that people who </a:t>
            </a:r>
          </a:p>
          <a:p>
            <a:r>
              <a:rPr lang="en-US" sz="1200" dirty="0" smtClean="0"/>
              <a:t>have been thus deceived hear this doctrine as if</a:t>
            </a:r>
          </a:p>
          <a:p>
            <a:r>
              <a:rPr lang="en-US" sz="1200" dirty="0" smtClean="0"/>
              <a:t> from God and believe that they are hearing him.</a:t>
            </a:r>
          </a:p>
          <a:p>
            <a:endParaRPr lang="en-US" sz="1200" dirty="0" smtClean="0"/>
          </a:p>
          <a:p>
            <a:r>
              <a:rPr lang="en-US" sz="1200" dirty="0" smtClean="0"/>
              <a:t>3. They kill those who have been taught such </a:t>
            </a:r>
          </a:p>
          <a:p>
            <a:r>
              <a:rPr lang="en-US" sz="1200" dirty="0" smtClean="0"/>
              <a:t>things. This … same flattering and pleasing </a:t>
            </a:r>
          </a:p>
          <a:p>
            <a:r>
              <a:rPr lang="en-US" sz="1200" dirty="0" smtClean="0"/>
              <a:t>doctrine … not only does not make alive those </a:t>
            </a:r>
          </a:p>
          <a:p>
            <a:r>
              <a:rPr lang="en-US" sz="1200" dirty="0" smtClean="0"/>
              <a:t>who believe it but [it] actually kills them. And it </a:t>
            </a:r>
          </a:p>
          <a:p>
            <a:r>
              <a:rPr lang="en-US" sz="1200" dirty="0" smtClean="0"/>
              <a:t>kills them in such a way that they are beyond </a:t>
            </a:r>
          </a:p>
          <a:p>
            <a:r>
              <a:rPr lang="en-US" sz="1200" dirty="0" smtClean="0"/>
              <a:t>recovery.</a:t>
            </a:r>
          </a:p>
          <a:p>
            <a:endParaRPr lang="en-US" sz="1200" dirty="0" smtClean="0"/>
          </a:p>
          <a:p>
            <a:r>
              <a:rPr lang="en-US" sz="1200" dirty="0" smtClean="0"/>
              <a:t>Romans 6:23 begins with “For the wages of sin </a:t>
            </a:r>
          </a:p>
          <a:p>
            <a:r>
              <a:rPr lang="en-US" sz="1200" dirty="0" smtClean="0"/>
              <a:t>is death,”</a:t>
            </a:r>
          </a:p>
          <a:p>
            <a:endParaRPr lang="en-US" sz="1200" dirty="0" smtClean="0"/>
          </a:p>
          <a:p>
            <a:r>
              <a:rPr lang="en-US" sz="1200" dirty="0" smtClean="0"/>
              <a:t>Thank God that it doesn’t end there, but </a:t>
            </a:r>
          </a:p>
          <a:p>
            <a:r>
              <a:rPr lang="en-US" sz="1200" dirty="0" smtClean="0"/>
              <a:t>continues with “but the gift of God is eternal life </a:t>
            </a:r>
          </a:p>
          <a:p>
            <a:r>
              <a:rPr lang="en-US" sz="1200" dirty="0" smtClean="0"/>
              <a:t>in Christ Jesus our Lord.”</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63</a:t>
            </a:fld>
            <a:endParaRPr lang="en-US"/>
          </a:p>
        </p:txBody>
      </p:sp>
    </p:spTree>
    <p:extLst>
      <p:ext uri="{BB962C8B-B14F-4D97-AF65-F5344CB8AC3E}">
        <p14:creationId xmlns:p14="http://schemas.microsoft.com/office/powerpoint/2010/main" val="147552502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Greek word “</a:t>
            </a:r>
            <a:r>
              <a:rPr lang="en-US" dirty="0" err="1" smtClean="0"/>
              <a:t>ara</a:t>
            </a:r>
            <a:r>
              <a:rPr lang="en-US" dirty="0" smtClean="0"/>
              <a:t>” means a prayer or vow</a:t>
            </a:r>
            <a:r>
              <a:rPr lang="en-US" baseline="0" dirty="0" smtClean="0"/>
              <a:t> of </a:t>
            </a:r>
          </a:p>
          <a:p>
            <a:r>
              <a:rPr lang="en-US" baseline="0" dirty="0" smtClean="0"/>
              <a:t>malediction; that is, “a curse”.</a:t>
            </a:r>
          </a:p>
          <a:p>
            <a:endParaRPr lang="en-US" baseline="0" dirty="0" smtClean="0"/>
          </a:p>
          <a:p>
            <a:r>
              <a:rPr lang="en-US" baseline="0" dirty="0" smtClean="0"/>
              <a:t>This is the only place where “</a:t>
            </a:r>
            <a:r>
              <a:rPr lang="en-US" baseline="0" dirty="0" err="1" smtClean="0"/>
              <a:t>ara</a:t>
            </a:r>
            <a:r>
              <a:rPr lang="en-US" baseline="0" dirty="0" smtClean="0"/>
              <a:t>” appears in the </a:t>
            </a:r>
          </a:p>
          <a:p>
            <a:r>
              <a:rPr lang="en-US" baseline="0" dirty="0" smtClean="0"/>
              <a:t>New Testament.</a:t>
            </a:r>
          </a:p>
          <a:p>
            <a:endParaRPr lang="en-US" baseline="0" dirty="0" smtClean="0"/>
          </a:p>
          <a:p>
            <a:pPr rtl="0"/>
            <a:r>
              <a:rPr lang="en-US" baseline="0" dirty="0" err="1" smtClean="0"/>
              <a:t>ILLUS</a:t>
            </a:r>
            <a:r>
              <a:rPr lang="en-US" baseline="0" dirty="0" smtClean="0"/>
              <a:t>: D. L. Moody used to tell this story:</a:t>
            </a:r>
          </a:p>
          <a:p>
            <a:pPr rtl="0"/>
            <a:endParaRPr lang="en-US" sz="1200" b="0" baseline="0" dirty="0" smtClean="0"/>
          </a:p>
          <a:p>
            <a:pPr rtl="0"/>
            <a:r>
              <a:rPr lang="en-US" sz="1200" b="0" dirty="0" smtClean="0"/>
              <a:t>A young man enlisted, and was sent to his </a:t>
            </a:r>
          </a:p>
          <a:p>
            <a:pPr rtl="0"/>
            <a:r>
              <a:rPr lang="en-US" sz="1200" b="0" dirty="0" smtClean="0"/>
              <a:t>regiment. The first night he was in the barracks </a:t>
            </a:r>
          </a:p>
          <a:p>
            <a:pPr rtl="0"/>
            <a:r>
              <a:rPr lang="en-US" sz="1200" b="0" dirty="0" smtClean="0"/>
              <a:t>with about fifteen other young men, who passed </a:t>
            </a:r>
          </a:p>
          <a:p>
            <a:pPr rtl="0"/>
            <a:r>
              <a:rPr lang="en-US" sz="1200" b="0" dirty="0" smtClean="0"/>
              <a:t>the time playing cards and gambling. </a:t>
            </a:r>
          </a:p>
          <a:p>
            <a:pPr rtl="0"/>
            <a:endParaRPr lang="en-US" sz="1200" b="0" dirty="0" smtClean="0"/>
          </a:p>
          <a:p>
            <a:pPr rtl="0"/>
            <a:r>
              <a:rPr lang="en-US" sz="1200" b="0" dirty="0" smtClean="0"/>
              <a:t>Before retiring, he fell on his knees and prayed, </a:t>
            </a:r>
          </a:p>
          <a:p>
            <a:pPr rtl="0"/>
            <a:r>
              <a:rPr lang="en-US" sz="1200" b="0" dirty="0" smtClean="0"/>
              <a:t>and they began to curse him and jeer at him </a:t>
            </a:r>
          </a:p>
          <a:p>
            <a:pPr rtl="0"/>
            <a:r>
              <a:rPr lang="en-US" sz="1200" b="0" dirty="0" smtClean="0"/>
              <a:t>and throw boots at him. So it went on the next </a:t>
            </a:r>
          </a:p>
          <a:p>
            <a:pPr rtl="0"/>
            <a:r>
              <a:rPr lang="en-US" sz="1200" b="0" dirty="0" smtClean="0"/>
              <a:t>night and the next, and finally the young man </a:t>
            </a:r>
          </a:p>
          <a:p>
            <a:pPr rtl="0"/>
            <a:r>
              <a:rPr lang="en-US" sz="1200" b="0" dirty="0" smtClean="0"/>
              <a:t>went and told the chaplain what had taken </a:t>
            </a:r>
          </a:p>
          <a:p>
            <a:pPr rtl="0"/>
            <a:r>
              <a:rPr lang="en-US" sz="1200" b="0" dirty="0" smtClean="0"/>
              <a:t>place, and asked what he should do.</a:t>
            </a:r>
          </a:p>
          <a:p>
            <a:pPr rtl="0"/>
            <a:endParaRPr lang="en-US" sz="1200" b="0" dirty="0" smtClean="0"/>
          </a:p>
          <a:p>
            <a:pPr rtl="0"/>
            <a:r>
              <a:rPr lang="en-US" sz="1200" dirty="0" smtClean="0"/>
              <a:t>“Well,” said the chaplain, “you are not at home </a:t>
            </a:r>
          </a:p>
          <a:p>
            <a:pPr rtl="0"/>
            <a:r>
              <a:rPr lang="en-US" sz="1200" dirty="0" smtClean="0"/>
              <a:t>now, and the other men have just as much right </a:t>
            </a:r>
          </a:p>
          <a:p>
            <a:pPr rtl="0"/>
            <a:r>
              <a:rPr lang="en-US" sz="1200" dirty="0" smtClean="0"/>
              <a:t>to the barracks as you have. It makes them mad </a:t>
            </a:r>
          </a:p>
          <a:p>
            <a:pPr rtl="0"/>
            <a:r>
              <a:rPr lang="en-US" sz="1200" dirty="0" smtClean="0"/>
              <a:t>to hear you pray, and the Lord will hear you just </a:t>
            </a:r>
          </a:p>
          <a:p>
            <a:pPr rtl="0"/>
            <a:r>
              <a:rPr lang="en-US" sz="1200" dirty="0" smtClean="0"/>
              <a:t>as well if you say your prayers in bed and don’t </a:t>
            </a:r>
          </a:p>
          <a:p>
            <a:pPr rtl="0"/>
            <a:r>
              <a:rPr lang="en-US" sz="1200" dirty="0" smtClean="0"/>
              <a:t>provoke them.”</a:t>
            </a:r>
          </a:p>
          <a:p>
            <a:pPr rtl="0"/>
            <a:endParaRPr lang="en-US" sz="1200" dirty="0" smtClean="0"/>
          </a:p>
          <a:p>
            <a:pPr rtl="0"/>
            <a:r>
              <a:rPr lang="en-US" sz="1200" dirty="0" smtClean="0"/>
              <a:t>For weeks after the chaplain did not see the </a:t>
            </a:r>
          </a:p>
          <a:p>
            <a:pPr rtl="0"/>
            <a:r>
              <a:rPr lang="en-US" sz="1200" dirty="0" smtClean="0"/>
              <a:t>young man again, but one day he met him, and </a:t>
            </a:r>
          </a:p>
          <a:p>
            <a:pPr rtl="0"/>
            <a:r>
              <a:rPr lang="en-US" sz="1200" dirty="0" smtClean="0"/>
              <a:t>asked —”By the way, did you take my advice?”</a:t>
            </a:r>
          </a:p>
          <a:p>
            <a:pPr rtl="0"/>
            <a:endParaRPr lang="en-US" sz="1200" dirty="0" smtClean="0"/>
          </a:p>
          <a:p>
            <a:pPr rtl="0"/>
            <a:r>
              <a:rPr lang="en-US" sz="1200" dirty="0" smtClean="0"/>
              <a:t>“I did, for two or three nights.” </a:t>
            </a:r>
          </a:p>
          <a:p>
            <a:pPr rtl="0"/>
            <a:endParaRPr lang="en-US" sz="1200" dirty="0" smtClean="0"/>
          </a:p>
          <a:p>
            <a:pPr rtl="0"/>
            <a:r>
              <a:rPr lang="en-US" sz="1200" dirty="0" smtClean="0"/>
              <a:t>“How did it work?”</a:t>
            </a:r>
          </a:p>
          <a:p>
            <a:pPr rtl="0"/>
            <a:endParaRPr lang="en-US" sz="1200" dirty="0" smtClean="0"/>
          </a:p>
          <a:p>
            <a:pPr rtl="0"/>
            <a:r>
              <a:rPr lang="en-US" sz="1200" dirty="0" smtClean="0"/>
              <a:t>“Well,” said the young man, “I felt like a whipped </a:t>
            </a:r>
          </a:p>
          <a:p>
            <a:pPr rtl="0"/>
            <a:r>
              <a:rPr lang="en-US" sz="1200" dirty="0" smtClean="0"/>
              <a:t>hound and the third night I got out of bed, knelt </a:t>
            </a:r>
          </a:p>
          <a:p>
            <a:pPr rtl="0"/>
            <a:r>
              <a:rPr lang="en-US" sz="1200" dirty="0" smtClean="0"/>
              <a:t>down and prayed.”</a:t>
            </a:r>
          </a:p>
          <a:p>
            <a:pPr rtl="0"/>
            <a:endParaRPr lang="en-US" sz="1200" dirty="0" smtClean="0"/>
          </a:p>
          <a:p>
            <a:pPr rtl="0"/>
            <a:r>
              <a:rPr lang="en-US" sz="1200" dirty="0" smtClean="0"/>
              <a:t>“Well,” asked the chaplain, “How did that work?”</a:t>
            </a:r>
          </a:p>
          <a:p>
            <a:pPr rtl="0"/>
            <a:endParaRPr lang="en-US" sz="1200" dirty="0" smtClean="0"/>
          </a:p>
          <a:p>
            <a:pPr rtl="0"/>
            <a:r>
              <a:rPr lang="en-US" sz="1200" dirty="0" smtClean="0"/>
              <a:t>The young soldier answered: “We have a prayer </a:t>
            </a:r>
          </a:p>
          <a:p>
            <a:pPr rtl="0"/>
            <a:r>
              <a:rPr lang="en-US" sz="1200" dirty="0" smtClean="0"/>
              <a:t>meeting there now every night, and three have </a:t>
            </a:r>
          </a:p>
          <a:p>
            <a:pPr rtl="0"/>
            <a:r>
              <a:rPr lang="en-US" sz="1200" dirty="0" smtClean="0"/>
              <a:t>been converted, and we are praying for the rest.”</a:t>
            </a:r>
          </a:p>
          <a:p>
            <a:pPr rtl="0"/>
            <a:endParaRPr lang="en-US" sz="1200" dirty="0" smtClean="0"/>
          </a:p>
          <a:p>
            <a:pPr rtl="0"/>
            <a:r>
              <a:rPr lang="en-US" sz="1200" dirty="0" smtClean="0"/>
              <a:t>Oh, friends, I am so tired of weak Christianity. </a:t>
            </a:r>
          </a:p>
          <a:p>
            <a:pPr rtl="0"/>
            <a:r>
              <a:rPr lang="en-US" sz="1200" dirty="0" smtClean="0"/>
              <a:t>Let us be out and out for Christ; let us give no </a:t>
            </a:r>
          </a:p>
          <a:p>
            <a:pPr rtl="0"/>
            <a:r>
              <a:rPr lang="en-US" sz="1200" dirty="0" smtClean="0"/>
              <a:t>uncertain sound. If the world wants to call us </a:t>
            </a:r>
          </a:p>
          <a:p>
            <a:pPr rtl="0"/>
            <a:r>
              <a:rPr lang="en-US" sz="1200" dirty="0" smtClean="0"/>
              <a:t>fools, let them to it. It is only a little while; the </a:t>
            </a:r>
          </a:p>
          <a:p>
            <a:pPr rtl="0"/>
            <a:r>
              <a:rPr lang="en-US" sz="1200" dirty="0" smtClean="0"/>
              <a:t>crowning day is coming. Thank God for the </a:t>
            </a:r>
          </a:p>
          <a:p>
            <a:pPr rtl="0"/>
            <a:r>
              <a:rPr lang="en-US" sz="1200" dirty="0" smtClean="0"/>
              <a:t>privilege we have of confessing Christ. </a:t>
            </a:r>
          </a:p>
          <a:p>
            <a:pPr rtl="0"/>
            <a:endParaRPr lang="en-US" dirty="0" smtClean="0"/>
          </a:p>
          <a:p>
            <a:pPr rtl="0"/>
            <a:r>
              <a:rPr lang="en-US" dirty="0" smtClean="0"/>
              <a:t>[</a:t>
            </a:r>
            <a:r>
              <a:rPr lang="en-US" dirty="0" err="1" smtClean="0"/>
              <a:t>Galaxie</a:t>
            </a:r>
            <a:r>
              <a:rPr lang="en-US" dirty="0" smtClean="0"/>
              <a:t> Software. (2002). 10,000 Sermon </a:t>
            </a:r>
          </a:p>
          <a:p>
            <a:pPr rtl="0"/>
            <a:r>
              <a:rPr lang="en-US" dirty="0" smtClean="0"/>
              <a:t>Illustrations. Biblical Studies Press].</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solidFill>
                  <a:prstClr val="black"/>
                </a:solidFill>
              </a:rPr>
              <a:pPr/>
              <a:t>64</a:t>
            </a:fld>
            <a:endParaRPr lang="en-US">
              <a:solidFill>
                <a:prstClr val="black"/>
              </a:solidFill>
            </a:endParaRPr>
          </a:p>
        </p:txBody>
      </p:sp>
    </p:spTree>
    <p:extLst>
      <p:ext uri="{BB962C8B-B14F-4D97-AF65-F5344CB8AC3E}">
        <p14:creationId xmlns:p14="http://schemas.microsoft.com/office/powerpoint/2010/main" val="1475525026"/>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the Greek word “</a:t>
            </a:r>
            <a:r>
              <a:rPr lang="en-US" dirty="0" err="1" smtClean="0"/>
              <a:t>pikria</a:t>
            </a:r>
            <a:r>
              <a:rPr lang="en-US" dirty="0" smtClean="0"/>
              <a:t>” means </a:t>
            </a:r>
          </a:p>
          <a:p>
            <a:r>
              <a:rPr lang="en-US" dirty="0" smtClean="0"/>
              <a:t>bitterness, animosity, anger,</a:t>
            </a:r>
            <a:r>
              <a:rPr lang="en-US" baseline="0" dirty="0" smtClean="0"/>
              <a:t> or harshness.</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65</a:t>
            </a:fld>
            <a:endParaRPr lang="en-US"/>
          </a:p>
        </p:txBody>
      </p:sp>
    </p:spTree>
    <p:extLst>
      <p:ext uri="{BB962C8B-B14F-4D97-AF65-F5344CB8AC3E}">
        <p14:creationId xmlns:p14="http://schemas.microsoft.com/office/powerpoint/2010/main" val="72855534"/>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Romans 3:14</a:t>
            </a:r>
            <a:r>
              <a:rPr lang="en-US" baseline="0" dirty="0" smtClean="0"/>
              <a:t> and Ephesians 4:31 are the only </a:t>
            </a:r>
          </a:p>
          <a:p>
            <a:r>
              <a:rPr lang="en-US" baseline="0" dirty="0" smtClean="0"/>
              <a:t>places in the New Testament where “</a:t>
            </a:r>
            <a:r>
              <a:rPr lang="en-US" baseline="0" dirty="0" err="1" smtClean="0"/>
              <a:t>pikria</a:t>
            </a:r>
            <a:r>
              <a:rPr lang="en-US" baseline="0" dirty="0" smtClean="0"/>
              <a:t>” is </a:t>
            </a:r>
          </a:p>
          <a:p>
            <a:r>
              <a:rPr lang="en-US" baseline="0" dirty="0" smtClean="0"/>
              <a:t>used with this meaning.</a:t>
            </a:r>
          </a:p>
          <a:p>
            <a:endParaRPr lang="en-US" baseline="0" dirty="0" smtClean="0"/>
          </a:p>
          <a:p>
            <a:r>
              <a:rPr lang="en-US" baseline="0" dirty="0" smtClean="0"/>
              <a:t>Elsewhere, it’s used to refer to something which </a:t>
            </a:r>
          </a:p>
          <a:p>
            <a:r>
              <a:rPr lang="en-US" baseline="0" dirty="0" smtClean="0"/>
              <a:t>has a bitter taste.</a:t>
            </a:r>
          </a:p>
          <a:p>
            <a:endParaRPr lang="en-US" baseline="0" dirty="0" smtClean="0"/>
          </a:p>
          <a:p>
            <a:r>
              <a:rPr lang="en-US" b="1" baseline="0" dirty="0" err="1" smtClean="0"/>
              <a:t>ILLUS</a:t>
            </a:r>
            <a:r>
              <a:rPr lang="en-US" b="1" baseline="0" dirty="0" smtClean="0"/>
              <a:t>:</a:t>
            </a:r>
            <a:r>
              <a:rPr lang="en-US" baseline="0" dirty="0" smtClean="0"/>
              <a:t> </a:t>
            </a:r>
            <a:r>
              <a:rPr lang="en-US" dirty="0" smtClean="0"/>
              <a:t>A rattlesnake, if cornered, will sometimes </a:t>
            </a:r>
          </a:p>
          <a:p>
            <a:r>
              <a:rPr lang="en-US" dirty="0" smtClean="0"/>
              <a:t>become so angry it will bite itself. That is exactly </a:t>
            </a:r>
          </a:p>
          <a:p>
            <a:r>
              <a:rPr lang="en-US" dirty="0" smtClean="0"/>
              <a:t>what the harboring of hate and resentment</a:t>
            </a:r>
          </a:p>
          <a:p>
            <a:r>
              <a:rPr lang="en-US" dirty="0" smtClean="0"/>
              <a:t> against others is--a biting of oneself. </a:t>
            </a:r>
          </a:p>
          <a:p>
            <a:endParaRPr lang="en-US" dirty="0" smtClean="0"/>
          </a:p>
          <a:p>
            <a:r>
              <a:rPr lang="en-US" dirty="0" smtClean="0"/>
              <a:t>We think that we are harming others in holding </a:t>
            </a:r>
          </a:p>
          <a:p>
            <a:r>
              <a:rPr lang="en-US" dirty="0" smtClean="0"/>
              <a:t>these spites and hates, but the deeper harm is </a:t>
            </a:r>
          </a:p>
          <a:p>
            <a:r>
              <a:rPr lang="en-US" dirty="0" smtClean="0"/>
              <a:t>to ourselves. </a:t>
            </a:r>
          </a:p>
          <a:p>
            <a:r>
              <a:rPr lang="en-US" dirty="0" smtClean="0"/>
              <a:t> </a:t>
            </a:r>
          </a:p>
          <a:p>
            <a:r>
              <a:rPr lang="en-US" dirty="0" smtClean="0"/>
              <a:t>[E. Stanley Jones, </a:t>
            </a:r>
            <a:r>
              <a:rPr lang="en-US" i="1" dirty="0" smtClean="0"/>
              <a:t>Reader's Digest</a:t>
            </a:r>
            <a:r>
              <a:rPr lang="en-US" dirty="0" smtClean="0"/>
              <a:t>, December </a:t>
            </a:r>
          </a:p>
          <a:p>
            <a:r>
              <a:rPr lang="en-US" dirty="0" smtClean="0"/>
              <a:t>1981]. </a:t>
            </a:r>
          </a:p>
          <a:p>
            <a:endParaRPr lang="en-US" baseline="0" dirty="0" smtClean="0"/>
          </a:p>
          <a:p>
            <a:r>
              <a:rPr lang="en-US" baseline="0" dirty="0" smtClean="0"/>
              <a:t>*****</a:t>
            </a:r>
          </a:p>
          <a:p>
            <a:r>
              <a:rPr lang="en-US" dirty="0" smtClean="0"/>
              <a:t> </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66</a:t>
            </a:fld>
            <a:endParaRPr lang="en-US"/>
          </a:p>
        </p:txBody>
      </p:sp>
    </p:spTree>
    <p:extLst>
      <p:ext uri="{BB962C8B-B14F-4D97-AF65-F5344CB8AC3E}">
        <p14:creationId xmlns:p14="http://schemas.microsoft.com/office/powerpoint/2010/main" val="1377921675"/>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3:14.</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67</a:t>
            </a:fld>
            <a:endParaRPr lang="en-US"/>
          </a:p>
        </p:txBody>
      </p:sp>
    </p:spTree>
    <p:extLst>
      <p:ext uri="{BB962C8B-B14F-4D97-AF65-F5344CB8AC3E}">
        <p14:creationId xmlns:p14="http://schemas.microsoft.com/office/powerpoint/2010/main" val="1208393789"/>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3:14.</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68</a:t>
            </a:fld>
            <a:endParaRPr lang="en-US"/>
          </a:p>
        </p:txBody>
      </p:sp>
    </p:spTree>
    <p:extLst>
      <p:ext uri="{BB962C8B-B14F-4D97-AF65-F5344CB8AC3E}">
        <p14:creationId xmlns:p14="http://schemas.microsoft.com/office/powerpoint/2010/main" val="2262027762"/>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Romans 3:15-17, Paul quotes Isaiah 59:7-8.</a:t>
            </a:r>
          </a:p>
          <a:p>
            <a:endParaRPr lang="en-US" dirty="0" smtClean="0"/>
          </a:p>
          <a:p>
            <a:r>
              <a:rPr lang="en-US" dirty="0" smtClean="0"/>
              <a:t>Herschel Hobbs says that, “The path of man is </a:t>
            </a:r>
          </a:p>
          <a:p>
            <a:r>
              <a:rPr lang="en-US" dirty="0" smtClean="0"/>
              <a:t>marked by shed blood, destruction, and misery. </a:t>
            </a:r>
          </a:p>
          <a:p>
            <a:r>
              <a:rPr lang="en-US" dirty="0" smtClean="0"/>
              <a:t>This suggests man’s warlike nature. He has </a:t>
            </a:r>
          </a:p>
          <a:p>
            <a:r>
              <a:rPr lang="en-US" dirty="0" smtClean="0"/>
              <a:t>never known the way of peace, but continually </a:t>
            </a:r>
          </a:p>
          <a:p>
            <a:r>
              <a:rPr lang="en-US" dirty="0" smtClean="0"/>
              <a:t>treads the way of violence. Furthermore, in his </a:t>
            </a:r>
          </a:p>
          <a:p>
            <a:r>
              <a:rPr lang="en-US" dirty="0" smtClean="0"/>
              <a:t>rebellious nature, he has no fear of God.</a:t>
            </a:r>
          </a:p>
          <a:p>
            <a:endParaRPr lang="en-US" dirty="0" smtClean="0"/>
          </a:p>
          <a:p>
            <a:r>
              <a:rPr lang="en-US" dirty="0" smtClean="0"/>
              <a:t>“The entire description shows how man’s spirit, </a:t>
            </a:r>
          </a:p>
          <a:p>
            <a:r>
              <a:rPr lang="en-US" dirty="0" smtClean="0"/>
              <a:t>body, and will are captivated by evil. </a:t>
            </a:r>
          </a:p>
          <a:p>
            <a:endParaRPr lang="en-US" dirty="0" smtClean="0"/>
          </a:p>
          <a:p>
            <a:r>
              <a:rPr lang="en-US" dirty="0" smtClean="0"/>
              <a:t>“Barclay quotes Vaughan to the effect that these </a:t>
            </a:r>
          </a:p>
          <a:p>
            <a:r>
              <a:rPr lang="en-US" dirty="0" smtClean="0"/>
              <a:t>three verses describe three</a:t>
            </a:r>
            <a:r>
              <a:rPr lang="en-US" baseline="0" dirty="0" smtClean="0"/>
              <a:t> things: </a:t>
            </a:r>
          </a:p>
          <a:p>
            <a:endParaRPr lang="en-US" baseline="0" dirty="0" smtClean="0"/>
          </a:p>
          <a:p>
            <a:r>
              <a:rPr lang="en-US" baseline="0" dirty="0" smtClean="0"/>
              <a:t>“</a:t>
            </a:r>
            <a:r>
              <a:rPr lang="en-US" baseline="0" dirty="0" err="1" smtClean="0"/>
              <a:t>i</a:t>
            </a:r>
            <a:r>
              <a:rPr lang="en-US" baseline="0" dirty="0" smtClean="0"/>
              <a:t>. A </a:t>
            </a:r>
            <a:r>
              <a:rPr lang="en-US" i="1" baseline="0" dirty="0" smtClean="0"/>
              <a:t>character</a:t>
            </a:r>
            <a:r>
              <a:rPr lang="en-US" baseline="0" dirty="0" smtClean="0"/>
              <a:t> whose characteristics are </a:t>
            </a:r>
          </a:p>
          <a:p>
            <a:r>
              <a:rPr lang="en-US" baseline="0" dirty="0" smtClean="0"/>
              <a:t>ignorance, indifference, crookedness, and </a:t>
            </a:r>
          </a:p>
          <a:p>
            <a:r>
              <a:rPr lang="en-US" baseline="0" dirty="0" err="1" smtClean="0"/>
              <a:t>unprofitableness</a:t>
            </a:r>
            <a:r>
              <a:rPr lang="en-US" baseline="0" dirty="0" smtClean="0"/>
              <a:t>. </a:t>
            </a:r>
          </a:p>
          <a:p>
            <a:endParaRPr lang="en-US" baseline="0" dirty="0" smtClean="0"/>
          </a:p>
          <a:p>
            <a:r>
              <a:rPr lang="en-US" baseline="0" dirty="0" smtClean="0"/>
              <a:t>“ii. A </a:t>
            </a:r>
            <a:r>
              <a:rPr lang="en-US" i="1" baseline="0" dirty="0" smtClean="0"/>
              <a:t>tongue</a:t>
            </a:r>
            <a:r>
              <a:rPr lang="en-US" baseline="0" dirty="0" smtClean="0"/>
              <a:t> whose notes are destructive, </a:t>
            </a:r>
          </a:p>
          <a:p>
            <a:r>
              <a:rPr lang="en-US" baseline="0" dirty="0" smtClean="0"/>
              <a:t>deceitful, (and) malignant. (and) </a:t>
            </a:r>
          </a:p>
          <a:p>
            <a:endParaRPr lang="en-US" baseline="0" dirty="0" smtClean="0"/>
          </a:p>
          <a:p>
            <a:r>
              <a:rPr lang="en-US" baseline="0" dirty="0" smtClean="0"/>
              <a:t>“iii. A </a:t>
            </a:r>
            <a:r>
              <a:rPr lang="en-US" i="1" baseline="0" dirty="0" smtClean="0"/>
              <a:t>conduct</a:t>
            </a:r>
            <a:r>
              <a:rPr lang="en-US" baseline="0" dirty="0" smtClean="0"/>
              <a:t> whose marks are oppression, </a:t>
            </a:r>
          </a:p>
          <a:p>
            <a:r>
              <a:rPr lang="en-US" baseline="0" dirty="0" smtClean="0"/>
              <a:t>injuriousness, (and) implacability. </a:t>
            </a:r>
          </a:p>
          <a:p>
            <a:endParaRPr lang="en-US" baseline="0" dirty="0" smtClean="0"/>
          </a:p>
          <a:p>
            <a:r>
              <a:rPr lang="en-US" baseline="0" dirty="0" smtClean="0"/>
              <a:t>“These things are the result of disregard </a:t>
            </a:r>
          </a:p>
          <a:p>
            <a:r>
              <a:rPr lang="en-US" baseline="0" dirty="0" smtClean="0"/>
              <a:t>(for) God.”</a:t>
            </a:r>
          </a:p>
          <a:p>
            <a:endParaRPr lang="en-US" baseline="0" dirty="0" smtClean="0"/>
          </a:p>
          <a:p>
            <a:r>
              <a:rPr lang="en-US" baseline="0" dirty="0" smtClean="0"/>
              <a:t>Leon Morris says that, “Paul picks out their speed </a:t>
            </a:r>
          </a:p>
          <a:p>
            <a:r>
              <a:rPr lang="en-US" baseline="0" dirty="0" smtClean="0"/>
              <a:t>to engage in homicide. It is not that, when </a:t>
            </a:r>
          </a:p>
          <a:p>
            <a:r>
              <a:rPr lang="en-US" baseline="0" dirty="0" smtClean="0"/>
              <a:t>driven to it, they would take desperate </a:t>
            </a:r>
          </a:p>
          <a:p>
            <a:r>
              <a:rPr lang="en-US" baseline="0" dirty="0" smtClean="0"/>
              <a:t>measures; rather they were eager for this form </a:t>
            </a:r>
          </a:p>
          <a:p>
            <a:r>
              <a:rPr lang="en-US" baseline="0" dirty="0" smtClean="0"/>
              <a:t>of wrongdoing. Naturally enough, </a:t>
            </a:r>
            <a:r>
              <a:rPr lang="en-US" i="1" baseline="0" dirty="0" smtClean="0"/>
              <a:t>ruin and </a:t>
            </a:r>
          </a:p>
          <a:p>
            <a:r>
              <a:rPr lang="en-US" i="1" baseline="0" dirty="0" smtClean="0"/>
              <a:t>misery</a:t>
            </a:r>
            <a:r>
              <a:rPr lang="en-US" baseline="0" dirty="0" smtClean="0"/>
              <a:t> result.”</a:t>
            </a:r>
          </a:p>
          <a:p>
            <a:endParaRPr lang="en-US" baseline="0" dirty="0" smtClean="0"/>
          </a:p>
          <a:p>
            <a:r>
              <a:rPr lang="en-US" baseline="0" dirty="0" smtClean="0"/>
              <a:t>And, Donald Grey </a:t>
            </a:r>
            <a:r>
              <a:rPr lang="en-US" baseline="0" dirty="0" err="1" smtClean="0"/>
              <a:t>Barnhouse</a:t>
            </a:r>
            <a:r>
              <a:rPr lang="en-US" baseline="0" dirty="0" smtClean="0"/>
              <a:t> says that, “Once </a:t>
            </a:r>
          </a:p>
          <a:p>
            <a:r>
              <a:rPr lang="en-US" baseline="0" dirty="0" smtClean="0"/>
              <a:t>more there will be those who do not think that </a:t>
            </a:r>
          </a:p>
          <a:p>
            <a:r>
              <a:rPr lang="en-US" baseline="0" dirty="0" smtClean="0"/>
              <a:t>the description is apt for each individual. </a:t>
            </a:r>
          </a:p>
          <a:p>
            <a:endParaRPr lang="en-US" baseline="0" dirty="0" smtClean="0"/>
          </a:p>
          <a:p>
            <a:r>
              <a:rPr lang="en-US" baseline="0" dirty="0" smtClean="0"/>
              <a:t>“There will be those who know that they have </a:t>
            </a:r>
          </a:p>
          <a:p>
            <a:r>
              <a:rPr lang="en-US" baseline="0" dirty="0" smtClean="0"/>
              <a:t>never given poison to anyone, that they have </a:t>
            </a:r>
          </a:p>
          <a:p>
            <a:r>
              <a:rPr lang="en-US" baseline="0" dirty="0" smtClean="0"/>
              <a:t>never stuck a knife between another’s ribs, or </a:t>
            </a:r>
          </a:p>
          <a:p>
            <a:r>
              <a:rPr lang="en-US" baseline="0" dirty="0" smtClean="0"/>
              <a:t>shot a bullet into a prostrate form, and who </a:t>
            </a:r>
          </a:p>
          <a:p>
            <a:r>
              <a:rPr lang="en-US" baseline="0" dirty="0" smtClean="0"/>
              <a:t>will think that, therefore, they are not guilty of </a:t>
            </a:r>
          </a:p>
          <a:p>
            <a:r>
              <a:rPr lang="en-US" baseline="0" dirty="0" smtClean="0"/>
              <a:t>the commandment against murder. </a:t>
            </a:r>
          </a:p>
          <a:p>
            <a:endParaRPr lang="en-US" baseline="0" dirty="0" smtClean="0"/>
          </a:p>
          <a:p>
            <a:r>
              <a:rPr lang="en-US" baseline="0" dirty="0" smtClean="0"/>
              <a:t>“In the Sermon on the Mount, the Lord Jesus </a:t>
            </a:r>
          </a:p>
          <a:p>
            <a:r>
              <a:rPr lang="en-US" baseline="0" dirty="0" smtClean="0"/>
              <a:t>Christ disposed of such arguments by pointing </a:t>
            </a:r>
          </a:p>
          <a:p>
            <a:r>
              <a:rPr lang="en-US" baseline="0" dirty="0" smtClean="0"/>
              <a:t>out that in the sight of God, murder was not </a:t>
            </a:r>
          </a:p>
          <a:p>
            <a:r>
              <a:rPr lang="en-US" baseline="0" dirty="0" smtClean="0"/>
              <a:t>a matter of fact, but murder was the root of </a:t>
            </a:r>
          </a:p>
          <a:p>
            <a:r>
              <a:rPr lang="en-US" baseline="0" dirty="0" smtClean="0"/>
              <a:t>hatred in the heart of each individual. </a:t>
            </a:r>
          </a:p>
          <a:p>
            <a:endParaRPr lang="en-US" baseline="0" dirty="0" smtClean="0"/>
          </a:p>
          <a:p>
            <a:r>
              <a:rPr lang="en-US" baseline="0" dirty="0" smtClean="0"/>
              <a:t>“Just as the oak tree is in the acorn, so the act </a:t>
            </a:r>
          </a:p>
          <a:p>
            <a:r>
              <a:rPr lang="en-US" baseline="0" dirty="0" smtClean="0"/>
              <a:t>is in the thought.”</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69</a:t>
            </a:fld>
            <a:endParaRPr lang="en-US"/>
          </a:p>
        </p:txBody>
      </p:sp>
    </p:spTree>
    <p:extLst>
      <p:ext uri="{BB962C8B-B14F-4D97-AF65-F5344CB8AC3E}">
        <p14:creationId xmlns:p14="http://schemas.microsoft.com/office/powerpoint/2010/main" val="136420999"/>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Greek “</a:t>
            </a:r>
            <a:r>
              <a:rPr lang="en-US" dirty="0" err="1" smtClean="0"/>
              <a:t>ekcheo</a:t>
            </a:r>
            <a:r>
              <a:rPr lang="en-US" dirty="0" smtClean="0"/>
              <a:t>” means to cause to be emitted </a:t>
            </a:r>
          </a:p>
          <a:p>
            <a:r>
              <a:rPr lang="en-US" dirty="0" smtClean="0"/>
              <a:t>in quantity; that is, to pour out.</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70</a:t>
            </a:fld>
            <a:endParaRPr lang="en-US"/>
          </a:p>
        </p:txBody>
      </p:sp>
    </p:spTree>
    <p:extLst>
      <p:ext uri="{BB962C8B-B14F-4D97-AF65-F5344CB8AC3E}">
        <p14:creationId xmlns:p14="http://schemas.microsoft.com/office/powerpoint/2010/main" val="32911445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Paul concludes that the Jews are</a:t>
            </a:r>
            <a:r>
              <a:rPr lang="en-US" baseline="0" dirty="0" smtClean="0"/>
              <a:t> not better than </a:t>
            </a:r>
          </a:p>
          <a:p>
            <a:r>
              <a:rPr lang="en-US" baseline="0" dirty="0" smtClean="0"/>
              <a:t>the Gentiles, but neither are the Gentiles any </a:t>
            </a:r>
          </a:p>
          <a:p>
            <a:r>
              <a:rPr lang="en-US" baseline="0" dirty="0" smtClean="0"/>
              <a:t>better than the Jews.</a:t>
            </a:r>
          </a:p>
          <a:p>
            <a:endParaRPr lang="en-US" baseline="0" dirty="0" smtClean="0"/>
          </a:p>
          <a:p>
            <a:r>
              <a:rPr lang="en-US" baseline="0" dirty="0" smtClean="0"/>
              <a:t>Every human being, apart from the Grace of God </a:t>
            </a:r>
          </a:p>
          <a:p>
            <a:r>
              <a:rPr lang="en-US" baseline="0" dirty="0" smtClean="0"/>
              <a:t>in Jesus Christ, is under sin and is subject to the </a:t>
            </a:r>
          </a:p>
          <a:p>
            <a:r>
              <a:rPr lang="en-US" baseline="0" dirty="0" smtClean="0"/>
              <a:t>wrath and judgment of God.</a:t>
            </a:r>
          </a:p>
          <a:p>
            <a:endParaRPr lang="en-US" baseline="0" dirty="0" smtClean="0"/>
          </a:p>
          <a:p>
            <a:r>
              <a:rPr lang="en-US" baseline="0" dirty="0" smtClean="0"/>
              <a:t>Donald Grey </a:t>
            </a:r>
            <a:r>
              <a:rPr lang="en-US" baseline="0" dirty="0" err="1" smtClean="0"/>
              <a:t>Barnhouse</a:t>
            </a:r>
            <a:r>
              <a:rPr lang="en-US" baseline="0" dirty="0" smtClean="0"/>
              <a:t> tells us that, “One of the </a:t>
            </a:r>
          </a:p>
          <a:p>
            <a:r>
              <a:rPr lang="en-US" baseline="0" dirty="0" smtClean="0"/>
              <a:t>most obvious marks of an inferiority complex is </a:t>
            </a:r>
          </a:p>
          <a:p>
            <a:r>
              <a:rPr lang="en-US" baseline="0" dirty="0" smtClean="0"/>
              <a:t>the proclaiming of (the) inferiority of someone </a:t>
            </a:r>
          </a:p>
          <a:p>
            <a:r>
              <a:rPr lang="en-US" baseline="0" dirty="0" smtClean="0"/>
              <a:t>else.</a:t>
            </a:r>
          </a:p>
          <a:p>
            <a:endParaRPr lang="en-US" baseline="0" dirty="0" smtClean="0"/>
          </a:p>
          <a:p>
            <a:r>
              <a:rPr lang="en-US" baseline="0" dirty="0" smtClean="0"/>
              <a:t>“To create the idea of an inferior race, class, </a:t>
            </a:r>
          </a:p>
          <a:p>
            <a:r>
              <a:rPr lang="en-US" baseline="0" dirty="0" smtClean="0"/>
              <a:t>group, or individual, is to relieve the pressure of </a:t>
            </a:r>
          </a:p>
          <a:p>
            <a:r>
              <a:rPr lang="en-US" baseline="0" dirty="0" smtClean="0"/>
              <a:t>one’s own sense of imperfection.</a:t>
            </a:r>
          </a:p>
          <a:p>
            <a:endParaRPr lang="en-US" baseline="0" dirty="0" smtClean="0"/>
          </a:p>
          <a:p>
            <a:r>
              <a:rPr lang="en-US" baseline="0" dirty="0" smtClean="0"/>
              <a:t>“The world must have such release because it </a:t>
            </a:r>
          </a:p>
          <a:p>
            <a:r>
              <a:rPr lang="en-US" baseline="0" dirty="0" smtClean="0"/>
              <a:t>does not have the release that comes from the</a:t>
            </a:r>
          </a:p>
          <a:p>
            <a:r>
              <a:rPr lang="en-US" baseline="0" dirty="0" smtClean="0"/>
              <a:t> miracle work of being joined to Christ through </a:t>
            </a:r>
          </a:p>
          <a:p>
            <a:r>
              <a:rPr lang="en-US" baseline="0" dirty="0" smtClean="0"/>
              <a:t>faith in the finished work of Calvary’s cross....</a:t>
            </a:r>
          </a:p>
          <a:p>
            <a:endParaRPr lang="en-US" baseline="0" dirty="0" smtClean="0"/>
          </a:p>
          <a:p>
            <a:r>
              <a:rPr lang="en-US" dirty="0" smtClean="0"/>
              <a:t>“Despising other members of the human race is a </a:t>
            </a:r>
          </a:p>
          <a:p>
            <a:r>
              <a:rPr lang="en-US" dirty="0" smtClean="0"/>
              <a:t>(release) that lets pressure out of a mind that is </a:t>
            </a:r>
          </a:p>
          <a:p>
            <a:r>
              <a:rPr lang="en-US" dirty="0" smtClean="0"/>
              <a:t>swollen with the rage of its own insufficiency.”</a:t>
            </a:r>
          </a:p>
          <a:p>
            <a:endParaRPr lang="en-US" dirty="0" smtClean="0"/>
          </a:p>
          <a:p>
            <a:r>
              <a:rPr lang="en-US" dirty="0" smtClean="0"/>
              <a:t>This point is of first importance. All people are </a:t>
            </a:r>
          </a:p>
          <a:p>
            <a:r>
              <a:rPr lang="en-US" dirty="0" smtClean="0"/>
              <a:t>sinners. Leon</a:t>
            </a:r>
            <a:r>
              <a:rPr lang="en-US" baseline="0" dirty="0" smtClean="0"/>
              <a:t> Morris puts it quite bluntly; “Unless </a:t>
            </a:r>
          </a:p>
          <a:p>
            <a:r>
              <a:rPr lang="en-US" baseline="0" dirty="0" smtClean="0"/>
              <a:t>there is something to be saved from, there is no </a:t>
            </a:r>
          </a:p>
          <a:p>
            <a:r>
              <a:rPr lang="en-US" baseline="0" dirty="0" smtClean="0"/>
              <a:t>point in preaching salvation (or in embracing it).”</a:t>
            </a:r>
          </a:p>
          <a:p>
            <a:endParaRPr lang="en-US" baseline="0" dirty="0" smtClean="0"/>
          </a:p>
          <a:p>
            <a:r>
              <a:rPr lang="en-US" baseline="0" dirty="0" smtClean="0"/>
              <a:t>Everett Harrison says, “To be under sin is to be </a:t>
            </a:r>
          </a:p>
          <a:p>
            <a:r>
              <a:rPr lang="en-US" baseline="0" dirty="0" smtClean="0"/>
              <a:t>under its sway and condemnation.”</a:t>
            </a:r>
          </a:p>
          <a:p>
            <a:endParaRPr lang="en-US" baseline="0" dirty="0" smtClean="0"/>
          </a:p>
          <a:p>
            <a:r>
              <a:rPr lang="en-US" baseline="0" dirty="0" smtClean="0"/>
              <a:t>And Stuart Briscoe writes, “Overriding all </a:t>
            </a:r>
          </a:p>
          <a:p>
            <a:r>
              <a:rPr lang="en-US" baseline="0" dirty="0" smtClean="0"/>
              <a:t>differences of class, creed, and culture is the </a:t>
            </a:r>
          </a:p>
          <a:p>
            <a:r>
              <a:rPr lang="en-US" baseline="0" dirty="0" smtClean="0"/>
              <a:t>somber fact that all are ‘</a:t>
            </a:r>
            <a:r>
              <a:rPr lang="en-US" i="1" baseline="0" dirty="0" smtClean="0"/>
              <a:t>under sin</a:t>
            </a:r>
            <a:r>
              <a:rPr lang="en-US" baseline="0" dirty="0" smtClean="0"/>
              <a:t>’. This statement </a:t>
            </a:r>
          </a:p>
          <a:p>
            <a:r>
              <a:rPr lang="en-US" baseline="0" dirty="0" smtClean="0"/>
              <a:t>is presented as a ‘charge’, that is, a legal </a:t>
            </a:r>
          </a:p>
          <a:p>
            <a:r>
              <a:rPr lang="en-US" baseline="0" dirty="0" smtClean="0"/>
              <a:t>accusation, presumably made in the name of God </a:t>
            </a:r>
          </a:p>
          <a:p>
            <a:r>
              <a:rPr lang="en-US" baseline="0" dirty="0" smtClean="0"/>
              <a:t>against His own created beings....</a:t>
            </a:r>
          </a:p>
          <a:p>
            <a:endParaRPr lang="en-US" baseline="0" dirty="0" smtClean="0"/>
          </a:p>
          <a:p>
            <a:r>
              <a:rPr lang="en-US" baseline="0" dirty="0" smtClean="0"/>
              <a:t>“Paul described the relationship between a </a:t>
            </a:r>
          </a:p>
          <a:p>
            <a:r>
              <a:rPr lang="en-US" baseline="0" dirty="0" smtClean="0"/>
              <a:t>schoolboy and his teacher in Galatians 3:25 as </a:t>
            </a:r>
          </a:p>
          <a:p>
            <a:r>
              <a:rPr lang="en-US" baseline="0" dirty="0" smtClean="0"/>
              <a:t>being ‘under a schoolmaster’.</a:t>
            </a:r>
          </a:p>
          <a:p>
            <a:endParaRPr lang="en-US" baseline="0" dirty="0" smtClean="0"/>
          </a:p>
          <a:p>
            <a:r>
              <a:rPr lang="en-US" baseline="0" dirty="0" smtClean="0"/>
              <a:t>“In I Timothy 6:1, he said slaves were ‘under </a:t>
            </a:r>
          </a:p>
          <a:p>
            <a:r>
              <a:rPr lang="en-US" baseline="0" dirty="0" smtClean="0"/>
              <a:t>the yoke’.</a:t>
            </a:r>
          </a:p>
          <a:p>
            <a:endParaRPr lang="en-US" baseline="0" dirty="0" smtClean="0"/>
          </a:p>
          <a:p>
            <a:r>
              <a:rPr lang="en-US" baseline="0" dirty="0" smtClean="0"/>
              <a:t>“In all these instances, to be ‘under’ means </a:t>
            </a:r>
          </a:p>
          <a:p>
            <a:r>
              <a:rPr lang="en-US" baseline="0" dirty="0" smtClean="0"/>
              <a:t>‘to be dominated by or under the authority of’.</a:t>
            </a:r>
          </a:p>
          <a:p>
            <a:endParaRPr lang="en-US" baseline="0" dirty="0" smtClean="0"/>
          </a:p>
          <a:p>
            <a:r>
              <a:rPr lang="en-US" baseline="0" dirty="0" smtClean="0"/>
              <a:t>“There is a major difference between ‘sin’ and </a:t>
            </a:r>
          </a:p>
          <a:p>
            <a:r>
              <a:rPr lang="en-US" baseline="0" dirty="0" smtClean="0"/>
              <a:t>‘sins’, so we must be careful not to confuse </a:t>
            </a:r>
          </a:p>
          <a:p>
            <a:r>
              <a:rPr lang="en-US" baseline="0" dirty="0" smtClean="0"/>
              <a:t>‘doing things that are not right’ with the fact that </a:t>
            </a:r>
          </a:p>
          <a:p>
            <a:r>
              <a:rPr lang="en-US" baseline="0" dirty="0" smtClean="0"/>
              <a:t>we are dominated by a fundamentally evil </a:t>
            </a:r>
          </a:p>
          <a:p>
            <a:r>
              <a:rPr lang="en-US" baseline="0" dirty="0" smtClean="0"/>
              <a:t>dynamic.`</a:t>
            </a:r>
          </a:p>
          <a:p>
            <a:endParaRPr lang="en-US" baseline="0" dirty="0" smtClean="0"/>
          </a:p>
          <a:p>
            <a:r>
              <a:rPr lang="en-US" baseline="0" dirty="0" smtClean="0"/>
              <a:t>“In the </a:t>
            </a:r>
            <a:r>
              <a:rPr lang="en-US" baseline="0" dirty="0" err="1" smtClean="0"/>
              <a:t>Christless</a:t>
            </a:r>
            <a:r>
              <a:rPr lang="en-US" baseline="0" dirty="0" smtClean="0"/>
              <a:t> state, (we are) under the </a:t>
            </a:r>
          </a:p>
          <a:p>
            <a:r>
              <a:rPr lang="en-US" baseline="0" dirty="0" smtClean="0"/>
              <a:t>command, under the authority, under the </a:t>
            </a:r>
          </a:p>
          <a:p>
            <a:r>
              <a:rPr lang="en-US" baseline="0" dirty="0" smtClean="0"/>
              <a:t>control of sin, and helpless to escape from it.”</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a:t>
            </a:fld>
            <a:endParaRPr lang="en-US"/>
          </a:p>
        </p:txBody>
      </p:sp>
    </p:spTree>
    <p:extLst>
      <p:ext uri="{BB962C8B-B14F-4D97-AF65-F5344CB8AC3E}">
        <p14:creationId xmlns:p14="http://schemas.microsoft.com/office/powerpoint/2010/main" val="4257007945"/>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 </a:t>
            </a:r>
            <a:r>
              <a:rPr lang="en-US" sz="1200" dirty="0" smtClean="0"/>
              <a:t>At the close of a Gospel service an </a:t>
            </a:r>
          </a:p>
          <a:p>
            <a:pPr rtl="0"/>
            <a:r>
              <a:rPr lang="en-US" sz="1200" dirty="0" smtClean="0"/>
              <a:t>intelligent-looking man came to the minister and </a:t>
            </a:r>
          </a:p>
          <a:p>
            <a:pPr rtl="0"/>
            <a:r>
              <a:rPr lang="en-US" sz="1200" dirty="0" smtClean="0"/>
              <a:t>said, “I do not see any necessity for the Blood of </a:t>
            </a:r>
          </a:p>
          <a:p>
            <a:pPr rtl="0"/>
            <a:r>
              <a:rPr lang="en-US" sz="1200" dirty="0" smtClean="0"/>
              <a:t>Christ in my salvation. I can be saved without </a:t>
            </a:r>
          </a:p>
          <a:p>
            <a:pPr rtl="0"/>
            <a:r>
              <a:rPr lang="en-US" sz="1200" dirty="0" smtClean="0"/>
              <a:t>believing in His shed Blood.”</a:t>
            </a:r>
          </a:p>
          <a:p>
            <a:pPr rtl="0"/>
            <a:endParaRPr lang="en-US" sz="1200" dirty="0" smtClean="0"/>
          </a:p>
          <a:p>
            <a:pPr rtl="0"/>
            <a:r>
              <a:rPr lang="en-US" sz="1200" dirty="0" smtClean="0"/>
              <a:t>“Very well,” said the minister, “how then do you </a:t>
            </a:r>
          </a:p>
          <a:p>
            <a:pPr rtl="0"/>
            <a:r>
              <a:rPr lang="en-US" sz="1200" dirty="0" smtClean="0"/>
              <a:t>propose to be saved?”</a:t>
            </a:r>
          </a:p>
          <a:p>
            <a:pPr rtl="0"/>
            <a:endParaRPr lang="en-US" sz="1200" dirty="0" smtClean="0"/>
          </a:p>
          <a:p>
            <a:pPr rtl="0"/>
            <a:r>
              <a:rPr lang="en-US" sz="1200" dirty="0" smtClean="0"/>
              <a:t>“By following His example,” was the answer. </a:t>
            </a:r>
          </a:p>
          <a:p>
            <a:pPr rtl="0"/>
            <a:r>
              <a:rPr lang="en-US" sz="1200" dirty="0" smtClean="0"/>
              <a:t>“That is enough for any man.”</a:t>
            </a:r>
          </a:p>
          <a:p>
            <a:pPr rtl="0"/>
            <a:endParaRPr lang="en-US" sz="1200" dirty="0" smtClean="0"/>
          </a:p>
          <a:p>
            <a:pPr rtl="0"/>
            <a:r>
              <a:rPr lang="en-US" sz="1200" dirty="0" smtClean="0"/>
              <a:t>“I suppose it is,” said the minister. “And you </a:t>
            </a:r>
          </a:p>
          <a:p>
            <a:pPr rtl="0"/>
            <a:r>
              <a:rPr lang="en-US" sz="1200" dirty="0" smtClean="0"/>
              <a:t>propose to do just that in your life?”</a:t>
            </a:r>
          </a:p>
          <a:p>
            <a:pPr rtl="0"/>
            <a:endParaRPr lang="en-US" sz="1200" dirty="0" smtClean="0"/>
          </a:p>
          <a:p>
            <a:pPr rtl="0"/>
            <a:r>
              <a:rPr lang="en-US" sz="1200" dirty="0" smtClean="0"/>
              <a:t>“I do, and I am sure that that is enough.”</a:t>
            </a:r>
          </a:p>
          <a:p>
            <a:pPr rtl="0"/>
            <a:endParaRPr lang="en-US" sz="1200" dirty="0" smtClean="0"/>
          </a:p>
          <a:p>
            <a:pPr rtl="0"/>
            <a:r>
              <a:rPr lang="en-US" sz="1200" dirty="0" smtClean="0"/>
              <a:t>“Very well. I am sure that you want to begin right. </a:t>
            </a:r>
          </a:p>
          <a:p>
            <a:pPr rtl="0"/>
            <a:r>
              <a:rPr lang="en-US" sz="1200" dirty="0" smtClean="0"/>
              <a:t>The Word of God tells us how to do that. I read </a:t>
            </a:r>
          </a:p>
          <a:p>
            <a:pPr rtl="0"/>
            <a:r>
              <a:rPr lang="en-US" sz="1200" dirty="0" smtClean="0"/>
              <a:t>here concerning Christ, “Who did no sin, neither </a:t>
            </a:r>
          </a:p>
          <a:p>
            <a:pPr rtl="0"/>
            <a:r>
              <a:rPr lang="en-US" sz="1200" dirty="0" smtClean="0"/>
              <a:t>was guile found in His mouth.” I suppose that you </a:t>
            </a:r>
          </a:p>
          <a:p>
            <a:pPr rtl="0"/>
            <a:r>
              <a:rPr lang="en-US" sz="1200" dirty="0" smtClean="0"/>
              <a:t>can say that of yourself too?”</a:t>
            </a:r>
          </a:p>
          <a:p>
            <a:pPr rtl="0"/>
            <a:endParaRPr lang="en-US" sz="1200" dirty="0" smtClean="0"/>
          </a:p>
          <a:p>
            <a:pPr rtl="0"/>
            <a:r>
              <a:rPr lang="en-US" sz="1200" dirty="0" smtClean="0"/>
              <a:t>The man became visibly embarrassed. “Well,” he </a:t>
            </a:r>
          </a:p>
          <a:p>
            <a:pPr rtl="0"/>
            <a:r>
              <a:rPr lang="en-US" sz="1200" dirty="0" smtClean="0"/>
              <a:t>said, “I cannot say that exactly. I have sometimes </a:t>
            </a:r>
          </a:p>
          <a:p>
            <a:pPr rtl="0"/>
            <a:r>
              <a:rPr lang="en-US" sz="1200" dirty="0" smtClean="0"/>
              <a:t>sinned.”</a:t>
            </a:r>
          </a:p>
          <a:p>
            <a:pPr rtl="0"/>
            <a:endParaRPr lang="en-US" sz="1200" dirty="0" smtClean="0"/>
          </a:p>
          <a:p>
            <a:pPr rtl="0"/>
            <a:r>
              <a:rPr lang="en-US" sz="1200" dirty="0" smtClean="0"/>
              <a:t>“In that case you do not need an Example, but a </a:t>
            </a:r>
          </a:p>
          <a:p>
            <a:pPr rtl="0"/>
            <a:r>
              <a:rPr lang="en-US" sz="1200" dirty="0" err="1" smtClean="0"/>
              <a:t>Saviour</a:t>
            </a:r>
            <a:r>
              <a:rPr lang="en-US" sz="1200" dirty="0" smtClean="0"/>
              <a:t>; and the only way of salvation is by His </a:t>
            </a:r>
          </a:p>
          <a:p>
            <a:pPr rtl="0"/>
            <a:r>
              <a:rPr lang="en-US" sz="1200" dirty="0" smtClean="0"/>
              <a:t>shed Blood.”</a:t>
            </a:r>
          </a:p>
          <a:p>
            <a:endParaRPr lang="en-US" dirty="0" smtClean="0"/>
          </a:p>
          <a:p>
            <a:r>
              <a:rPr lang="en-US" dirty="0" smtClean="0"/>
              <a:t>[7700, #5260]</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72</a:t>
            </a:fld>
            <a:endParaRPr lang="en-US"/>
          </a:p>
        </p:txBody>
      </p:sp>
    </p:spTree>
    <p:extLst>
      <p:ext uri="{BB962C8B-B14F-4D97-AF65-F5344CB8AC3E}">
        <p14:creationId xmlns:p14="http://schemas.microsoft.com/office/powerpoint/2010/main" val="426831943"/>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3:15.</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73</a:t>
            </a:fld>
            <a:endParaRPr lang="en-US"/>
          </a:p>
        </p:txBody>
      </p:sp>
    </p:spTree>
    <p:extLst>
      <p:ext uri="{BB962C8B-B14F-4D97-AF65-F5344CB8AC3E}">
        <p14:creationId xmlns:p14="http://schemas.microsoft.com/office/powerpoint/2010/main" val="170032094"/>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3:15.</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74</a:t>
            </a:fld>
            <a:endParaRPr lang="en-US"/>
          </a:p>
        </p:txBody>
      </p:sp>
    </p:spTree>
    <p:extLst>
      <p:ext uri="{BB962C8B-B14F-4D97-AF65-F5344CB8AC3E}">
        <p14:creationId xmlns:p14="http://schemas.microsoft.com/office/powerpoint/2010/main" val="862379808"/>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Leon Morris tells us that “ruin and misery result </a:t>
            </a:r>
          </a:p>
          <a:p>
            <a:r>
              <a:rPr lang="en-US" dirty="0" smtClean="0"/>
              <a:t>(from feet that are swift to shed blood). Both </a:t>
            </a:r>
          </a:p>
          <a:p>
            <a:r>
              <a:rPr lang="en-US" dirty="0" smtClean="0"/>
              <a:t>words are uncommon...</a:t>
            </a:r>
            <a:r>
              <a:rPr lang="en-US" baseline="0" dirty="0" smtClean="0"/>
              <a:t> </a:t>
            </a:r>
          </a:p>
          <a:p>
            <a:endParaRPr lang="en-US" baseline="0" dirty="0" smtClean="0"/>
          </a:p>
          <a:p>
            <a:r>
              <a:rPr lang="en-US" baseline="0" dirty="0" smtClean="0"/>
              <a:t>“The first points to destructive activities, and the </a:t>
            </a:r>
          </a:p>
          <a:p>
            <a:r>
              <a:rPr lang="en-US" baseline="0" dirty="0" smtClean="0"/>
              <a:t>second to the wretchedness that follows. The </a:t>
            </a:r>
          </a:p>
          <a:p>
            <a:r>
              <a:rPr lang="en-US" baseline="0" dirty="0" smtClean="0"/>
              <a:t>combination adds up to bad business. Their </a:t>
            </a:r>
          </a:p>
          <a:p>
            <a:r>
              <a:rPr lang="en-US" i="1" baseline="0" dirty="0" smtClean="0"/>
              <a:t>ways</a:t>
            </a:r>
            <a:r>
              <a:rPr lang="en-US" baseline="0" dirty="0" smtClean="0"/>
              <a:t> are their manner of life; they not only </a:t>
            </a:r>
          </a:p>
          <a:p>
            <a:r>
              <a:rPr lang="en-US" baseline="0" dirty="0" smtClean="0"/>
              <a:t>engage in wrong acts from time to time, but </a:t>
            </a:r>
          </a:p>
          <a:p>
            <a:r>
              <a:rPr lang="en-US" baseline="0" dirty="0" smtClean="0"/>
              <a:t>live in such a way that destruction and </a:t>
            </a:r>
          </a:p>
          <a:p>
            <a:r>
              <a:rPr lang="en-US" baseline="0" dirty="0" smtClean="0"/>
              <a:t>unhappiness are characteristic.”</a:t>
            </a:r>
          </a:p>
          <a:p>
            <a:endParaRPr lang="en-US" baseline="0" dirty="0" smtClean="0"/>
          </a:p>
          <a:p>
            <a:r>
              <a:rPr lang="en-US" baseline="0" dirty="0" smtClean="0"/>
              <a:t>James </a:t>
            </a:r>
            <a:r>
              <a:rPr lang="en-US" baseline="0" dirty="0" err="1" smtClean="0"/>
              <a:t>Boice</a:t>
            </a:r>
            <a:r>
              <a:rPr lang="en-US" baseline="0" dirty="0" smtClean="0"/>
              <a:t> says, “</a:t>
            </a:r>
            <a:r>
              <a:rPr lang="en-US" sz="1200" dirty="0" smtClean="0"/>
              <a:t>Again, this is something </a:t>
            </a:r>
          </a:p>
          <a:p>
            <a:r>
              <a:rPr lang="en-US" sz="1200" dirty="0" smtClean="0"/>
              <a:t>wicked persons experience themselves; their </a:t>
            </a:r>
          </a:p>
          <a:p>
            <a:r>
              <a:rPr lang="en-US" sz="1200" dirty="0" smtClean="0"/>
              <a:t>way is misery and ruin. But it is also something </a:t>
            </a:r>
          </a:p>
          <a:p>
            <a:r>
              <a:rPr lang="en-US" sz="1200" dirty="0" smtClean="0"/>
              <a:t>they bring on others. </a:t>
            </a:r>
          </a:p>
          <a:p>
            <a:endParaRPr lang="en-US" sz="1200" dirty="0" smtClean="0"/>
          </a:p>
          <a:p>
            <a:r>
              <a:rPr lang="en-US" sz="1200" dirty="0" smtClean="0"/>
              <a:t>“In other words, this verse has an active and not </a:t>
            </a:r>
          </a:p>
          <a:p>
            <a:r>
              <a:rPr lang="en-US" sz="1200" dirty="0" smtClean="0"/>
              <a:t>just a passive sense. Without a changed nature, </a:t>
            </a:r>
          </a:p>
          <a:p>
            <a:r>
              <a:rPr lang="en-US" sz="1200" dirty="0" smtClean="0"/>
              <a:t>human beings naturally labor to destroy and ruin </a:t>
            </a:r>
          </a:p>
          <a:p>
            <a:r>
              <a:rPr lang="en-US" sz="1200" dirty="0" smtClean="0"/>
              <a:t>one another, as Paul has already shown earlier.</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75</a:t>
            </a:fld>
            <a:endParaRPr lang="en-US"/>
          </a:p>
        </p:txBody>
      </p:sp>
    </p:spTree>
    <p:extLst>
      <p:ext uri="{BB962C8B-B14F-4D97-AF65-F5344CB8AC3E}">
        <p14:creationId xmlns:p14="http://schemas.microsoft.com/office/powerpoint/2010/main" val="2104238195"/>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Greek “</a:t>
            </a:r>
            <a:r>
              <a:rPr lang="en-US" dirty="0" err="1" smtClean="0"/>
              <a:t>suntrimma</a:t>
            </a:r>
            <a:r>
              <a:rPr lang="en-US" dirty="0" smtClean="0"/>
              <a:t>” means destruction or ruin.</a:t>
            </a:r>
          </a:p>
          <a:p>
            <a:endParaRPr lang="en-US" dirty="0" smtClean="0"/>
          </a:p>
          <a:p>
            <a:r>
              <a:rPr lang="en-US" dirty="0" smtClean="0"/>
              <a:t>Romans 3:16 is the only place where it appears in </a:t>
            </a:r>
          </a:p>
          <a:p>
            <a:r>
              <a:rPr lang="en-US" dirty="0" smtClean="0"/>
              <a:t>the New Testament.</a:t>
            </a:r>
          </a:p>
          <a:p>
            <a:endParaRPr lang="en-US" dirty="0" smtClean="0"/>
          </a:p>
          <a:p>
            <a:r>
              <a:rPr lang="en-US" b="1" dirty="0" err="1" smtClean="0"/>
              <a:t>ILLUS</a:t>
            </a:r>
            <a:r>
              <a:rPr lang="en-US" b="1" dirty="0" smtClean="0"/>
              <a:t>:</a:t>
            </a:r>
            <a:r>
              <a:rPr lang="en-US" dirty="0" smtClean="0"/>
              <a:t> J. Oswald Sanders tells us about t</a:t>
            </a:r>
            <a:r>
              <a:rPr lang="en-US" b="0" dirty="0" smtClean="0"/>
              <a:t>he </a:t>
            </a:r>
          </a:p>
          <a:p>
            <a:r>
              <a:rPr lang="en-US" b="0" dirty="0" smtClean="0"/>
              <a:t>Devil’s Strategy:</a:t>
            </a:r>
          </a:p>
          <a:p>
            <a:endParaRPr lang="en-US" b="0" dirty="0" smtClean="0"/>
          </a:p>
          <a:p>
            <a:r>
              <a:rPr lang="en-US" i="0" dirty="0" smtClean="0"/>
              <a:t>His overall strategy is to supersede and overthrow </a:t>
            </a:r>
          </a:p>
          <a:p>
            <a:r>
              <a:rPr lang="en-US" i="0" dirty="0" smtClean="0"/>
              <a:t>the kingdom of God. It is a strategy of destruction. </a:t>
            </a:r>
          </a:p>
          <a:p>
            <a:r>
              <a:rPr lang="en-US" i="0" dirty="0" smtClean="0"/>
              <a:t>If he was too clever for man in his perfection in </a:t>
            </a:r>
          </a:p>
          <a:p>
            <a:r>
              <a:rPr lang="en-US" i="0" dirty="0" smtClean="0"/>
              <a:t>Eden, he has a much greater advantage over man </a:t>
            </a:r>
          </a:p>
          <a:p>
            <a:r>
              <a:rPr lang="en-US" i="0" dirty="0" smtClean="0"/>
              <a:t>in his fallen state.</a:t>
            </a:r>
          </a:p>
          <a:p>
            <a:endParaRPr lang="en-US" i="0" dirty="0" smtClean="0"/>
          </a:p>
          <a:p>
            <a:r>
              <a:rPr lang="en-US" i="0" dirty="0" smtClean="0"/>
              <a:t>It has been said that he plans to destroy human </a:t>
            </a:r>
          </a:p>
          <a:p>
            <a:r>
              <a:rPr lang="en-US" i="0" dirty="0" smtClean="0"/>
              <a:t>government through anarchy. Any student of </a:t>
            </a:r>
          </a:p>
          <a:p>
            <a:r>
              <a:rPr lang="en-US" i="0" dirty="0" smtClean="0"/>
              <a:t>history can trace this stratagem of the devil, the </a:t>
            </a:r>
          </a:p>
          <a:p>
            <a:r>
              <a:rPr lang="en-US" i="0" dirty="0" smtClean="0"/>
              <a:t>pervading activity of a malign power, poisoning the </a:t>
            </a:r>
          </a:p>
          <a:p>
            <a:r>
              <a:rPr lang="en-US" i="0" dirty="0" smtClean="0"/>
              <a:t>stream of human history. He is the mastermind </a:t>
            </a:r>
          </a:p>
          <a:p>
            <a:r>
              <a:rPr lang="en-US" i="0" dirty="0" smtClean="0"/>
              <a:t>behind the present world system with its lust for</a:t>
            </a:r>
          </a:p>
          <a:p>
            <a:r>
              <a:rPr lang="en-US" i="0" dirty="0" smtClean="0"/>
              <a:t> power and its political and economic intrigue.</a:t>
            </a:r>
          </a:p>
          <a:p>
            <a:endParaRPr lang="en-US" i="0" dirty="0" smtClean="0"/>
          </a:p>
          <a:p>
            <a:r>
              <a:rPr lang="en-US" i="0" dirty="0" smtClean="0"/>
              <a:t>He purposes to destroy human society through </a:t>
            </a:r>
          </a:p>
          <a:p>
            <a:r>
              <a:rPr lang="en-US" i="0" dirty="0" smtClean="0"/>
              <a:t>debauchery. Any student of sociology can trace a </a:t>
            </a:r>
          </a:p>
          <a:p>
            <a:r>
              <a:rPr lang="en-US" i="0" dirty="0" smtClean="0"/>
              <a:t>similar pattern in the cycles of human history. In </a:t>
            </a:r>
          </a:p>
          <a:p>
            <a:r>
              <a:rPr lang="en-US" i="0" dirty="0" smtClean="0"/>
              <a:t>our own day we have seen the world flooded with </a:t>
            </a:r>
          </a:p>
          <a:p>
            <a:r>
              <a:rPr lang="en-US" i="0" dirty="0" smtClean="0"/>
              <a:t>moral filth to a degree inconceivable fifty years </a:t>
            </a:r>
          </a:p>
          <a:p>
            <a:r>
              <a:rPr lang="en-US" i="0" dirty="0" smtClean="0"/>
              <a:t>ago.</a:t>
            </a:r>
          </a:p>
          <a:p>
            <a:endParaRPr lang="en-US" i="0" dirty="0" smtClean="0"/>
          </a:p>
          <a:p>
            <a:r>
              <a:rPr lang="en-US" i="0" dirty="0" smtClean="0"/>
              <a:t>He aims to destroy true religion through apostasy. </a:t>
            </a:r>
          </a:p>
          <a:p>
            <a:r>
              <a:rPr lang="en-US" i="0" dirty="0" smtClean="0"/>
              <a:t>Any student of theology and church history can </a:t>
            </a:r>
          </a:p>
          <a:p>
            <a:r>
              <a:rPr lang="en-US" i="0" dirty="0" smtClean="0"/>
              <a:t>discern recurring heresies and apostasies through </a:t>
            </a:r>
          </a:p>
          <a:p>
            <a:r>
              <a:rPr lang="en-US" i="0" dirty="0" smtClean="0"/>
              <a:t>the centuries. And in our own day there has been </a:t>
            </a:r>
          </a:p>
          <a:p>
            <a:r>
              <a:rPr lang="en-US" i="0" dirty="0" smtClean="0"/>
              <a:t>a widespread recrudescence of many of the old </a:t>
            </a:r>
          </a:p>
          <a:p>
            <a:r>
              <a:rPr lang="en-US" i="0" dirty="0" smtClean="0"/>
              <a:t>heresies in the heretical cults which have been </a:t>
            </a:r>
          </a:p>
          <a:p>
            <a:r>
              <a:rPr lang="en-US" i="0" dirty="0" smtClean="0"/>
              <a:t>spawned and are now encircling the globe.</a:t>
            </a:r>
          </a:p>
          <a:p>
            <a:endParaRPr lang="en-US" i="0" dirty="0" smtClean="0"/>
          </a:p>
          <a:p>
            <a:r>
              <a:rPr lang="en-US" i="0" dirty="0" smtClean="0"/>
              <a:t>As the god of this age, he has set up a complete </a:t>
            </a:r>
          </a:p>
          <a:p>
            <a:r>
              <a:rPr lang="en-US" i="0" dirty="0" smtClean="0"/>
              <a:t>counterfeit of Christianity. Not without reason did </a:t>
            </a:r>
          </a:p>
          <a:p>
            <a:r>
              <a:rPr lang="en-US" i="0" dirty="0" smtClean="0"/>
              <a:t>Augustine term him </a:t>
            </a:r>
            <a:r>
              <a:rPr lang="en-US" i="0" dirty="0" err="1" smtClean="0"/>
              <a:t>Simius</a:t>
            </a:r>
            <a:r>
              <a:rPr lang="en-US" i="0" dirty="0" smtClean="0"/>
              <a:t> Dei, the ape of God. </a:t>
            </a:r>
          </a:p>
          <a:p>
            <a:endParaRPr lang="en-US" i="0" dirty="0" smtClean="0"/>
          </a:p>
          <a:p>
            <a:r>
              <a:rPr lang="en-US" i="0" dirty="0" smtClean="0"/>
              <a:t>He has his own trinity—the devil, the beast, and </a:t>
            </a:r>
          </a:p>
          <a:p>
            <a:r>
              <a:rPr lang="en-US" i="0" dirty="0" smtClean="0"/>
              <a:t>the false prophet; his own church—the synagogue </a:t>
            </a:r>
          </a:p>
          <a:p>
            <a:r>
              <a:rPr lang="en-US" i="0" dirty="0" smtClean="0"/>
              <a:t>of Satan (Rev. 2:9); his own ministers—ministers </a:t>
            </a:r>
          </a:p>
          <a:p>
            <a:r>
              <a:rPr lang="en-US" i="0" dirty="0" smtClean="0"/>
              <a:t>of Satan (II Cor. 11:15); his own gospel—another </a:t>
            </a:r>
          </a:p>
          <a:p>
            <a:r>
              <a:rPr lang="en-US" i="0" dirty="0" smtClean="0"/>
              <a:t>gospel (Gal. 1:6); his own theology—doctrines of </a:t>
            </a:r>
          </a:p>
          <a:p>
            <a:r>
              <a:rPr lang="en-US" i="0" dirty="0" smtClean="0"/>
              <a:t>devils (I Tim. 4:1); his own sacrifices—sacrifices </a:t>
            </a:r>
          </a:p>
          <a:p>
            <a:r>
              <a:rPr lang="en-US" i="0" dirty="0" smtClean="0"/>
              <a:t>offered to demons (I Cor. 10:21); his own table </a:t>
            </a:r>
          </a:p>
          <a:p>
            <a:r>
              <a:rPr lang="en-US" i="0" dirty="0" smtClean="0"/>
              <a:t>and cup (I Cor. 10:21–22).</a:t>
            </a:r>
          </a:p>
          <a:p>
            <a:endParaRPr lang="en-US" i="0" dirty="0" smtClean="0"/>
          </a:p>
          <a:p>
            <a:r>
              <a:rPr lang="en-US" i="0" dirty="0" smtClean="0"/>
              <a:t>Everything about him is false. He uses false and </a:t>
            </a:r>
          </a:p>
          <a:p>
            <a:r>
              <a:rPr lang="en-US" i="0" dirty="0" smtClean="0"/>
              <a:t>counterfeit instruments to achieve his purpose. </a:t>
            </a:r>
          </a:p>
          <a:p>
            <a:endParaRPr lang="en-US" i="0" dirty="0" smtClean="0"/>
          </a:p>
          <a:p>
            <a:r>
              <a:rPr lang="en-US" i="0" dirty="0" smtClean="0"/>
              <a:t>He employs false teachers (Acts 20:30; </a:t>
            </a:r>
          </a:p>
          <a:p>
            <a:r>
              <a:rPr lang="en-US" i="0" dirty="0" smtClean="0"/>
              <a:t>II Peter 2:1) who specialize in his theology and </a:t>
            </a:r>
          </a:p>
          <a:p>
            <a:r>
              <a:rPr lang="en-US" i="0" dirty="0" smtClean="0"/>
              <a:t>“bring in damnable heresies.” They “creep in </a:t>
            </a:r>
          </a:p>
          <a:p>
            <a:r>
              <a:rPr lang="en-US" i="0" dirty="0" err="1" smtClean="0"/>
              <a:t>privily</a:t>
            </a:r>
            <a:r>
              <a:rPr lang="en-US" i="0" dirty="0" smtClean="0"/>
              <a:t>” into the churches and subtly mix truth </a:t>
            </a:r>
          </a:p>
          <a:p>
            <a:r>
              <a:rPr lang="en-US" i="0" dirty="0" smtClean="0"/>
              <a:t>with error. </a:t>
            </a:r>
          </a:p>
          <a:p>
            <a:endParaRPr lang="en-US" i="0" dirty="0" smtClean="0"/>
          </a:p>
          <a:p>
            <a:r>
              <a:rPr lang="en-US" i="0" dirty="0" smtClean="0"/>
              <a:t>He enlists the support of false prophets </a:t>
            </a:r>
          </a:p>
          <a:p>
            <a:r>
              <a:rPr lang="en-US" i="0" dirty="0" smtClean="0"/>
              <a:t>(II Peter 2:1; Matt. 24:11). Professing to have a </a:t>
            </a:r>
          </a:p>
          <a:p>
            <a:r>
              <a:rPr lang="en-US" i="0" dirty="0" smtClean="0"/>
              <a:t>message from God, they in reality draw their </a:t>
            </a:r>
          </a:p>
          <a:p>
            <a:r>
              <a:rPr lang="en-US" i="0" dirty="0" smtClean="0"/>
              <a:t>inspiration from hell. </a:t>
            </a:r>
          </a:p>
          <a:p>
            <a:endParaRPr lang="en-US" i="0" dirty="0" smtClean="0"/>
          </a:p>
          <a:p>
            <a:r>
              <a:rPr lang="en-US" i="0" dirty="0" smtClean="0"/>
              <a:t>He promotes false </a:t>
            </a:r>
            <a:r>
              <a:rPr lang="en-US" i="0" dirty="0" err="1" smtClean="0"/>
              <a:t>Christs</a:t>
            </a:r>
            <a:r>
              <a:rPr lang="en-US" i="0" dirty="0" smtClean="0"/>
              <a:t> (Matt. 24:4–5), self-</a:t>
            </a:r>
          </a:p>
          <a:p>
            <a:r>
              <a:rPr lang="en-US" i="0" dirty="0" smtClean="0"/>
              <a:t>constituted messiahs and deliverers. He [is] </a:t>
            </a:r>
          </a:p>
          <a:p>
            <a:r>
              <a:rPr lang="en-US" i="0" dirty="0" smtClean="0"/>
              <a:t>aided by false apostles, deceitful workers </a:t>
            </a:r>
          </a:p>
          <a:p>
            <a:r>
              <a:rPr lang="en-US" i="0" dirty="0" smtClean="0"/>
              <a:t>(II Cor. 11, 13), and false brethren (Gal. 2:4–5) </a:t>
            </a:r>
          </a:p>
          <a:p>
            <a:r>
              <a:rPr lang="en-US" i="0" dirty="0" smtClean="0"/>
              <a:t>who steal in to spy out the liberty of believers, </a:t>
            </a:r>
          </a:p>
          <a:p>
            <a:r>
              <a:rPr lang="en-US" i="0" dirty="0" smtClean="0"/>
              <a:t>in order to draw them back into legal bondage.</a:t>
            </a:r>
          </a:p>
          <a:p>
            <a:endParaRPr lang="en-US" i="0" dirty="0" smtClean="0"/>
          </a:p>
          <a:p>
            <a:r>
              <a:rPr lang="en-US" i="0" dirty="0" smtClean="0"/>
              <a:t>Paul sums up this aspect of the devil’s activities in </a:t>
            </a:r>
          </a:p>
          <a:p>
            <a:r>
              <a:rPr lang="en-US" i="0" dirty="0" smtClean="0"/>
              <a:t>these words: “And no marvel; for Satan himself is </a:t>
            </a:r>
          </a:p>
          <a:p>
            <a:r>
              <a:rPr lang="en-US" i="0" dirty="0" smtClean="0"/>
              <a:t>transformed into an angel of light. </a:t>
            </a:r>
          </a:p>
          <a:p>
            <a:endParaRPr lang="en-US" i="0" dirty="0" smtClean="0"/>
          </a:p>
          <a:p>
            <a:r>
              <a:rPr lang="en-US" i="0" dirty="0" smtClean="0"/>
              <a:t>Therefore it is no great thing if his ministers also </a:t>
            </a:r>
          </a:p>
          <a:p>
            <a:r>
              <a:rPr lang="en-US" i="0" dirty="0" smtClean="0"/>
              <a:t>be transformed as the ministers of righteousness; </a:t>
            </a:r>
          </a:p>
          <a:p>
            <a:r>
              <a:rPr lang="en-US" i="0" dirty="0" smtClean="0"/>
              <a:t>whose end shall be according to their works” </a:t>
            </a:r>
          </a:p>
          <a:p>
            <a:r>
              <a:rPr lang="en-US" i="0" dirty="0" smtClean="0"/>
              <a:t>(II Cor. 11:14–15).</a:t>
            </a:r>
          </a:p>
          <a:p>
            <a:endParaRPr lang="en-US" dirty="0" smtClean="0"/>
          </a:p>
          <a:p>
            <a:r>
              <a:rPr lang="en-US" dirty="0" smtClean="0"/>
              <a:t>[J. Oswald Sanders, </a:t>
            </a:r>
            <a:r>
              <a:rPr lang="en-US" i="1" dirty="0" smtClean="0"/>
              <a:t>Cultivation of Christian </a:t>
            </a:r>
          </a:p>
          <a:p>
            <a:r>
              <a:rPr lang="en-US" i="1" dirty="0" smtClean="0"/>
              <a:t>Character</a:t>
            </a:r>
            <a:r>
              <a:rPr lang="en-US" dirty="0" smtClean="0"/>
              <a:t>, (Moody Press, Chicago; 1965), </a:t>
            </a:r>
          </a:p>
          <a:p>
            <a:r>
              <a:rPr lang="en-US" dirty="0" smtClean="0"/>
              <a:t>pp. 81-83 </a:t>
            </a:r>
            <a:r>
              <a:rPr lang="en-US" dirty="0" err="1" smtClean="0"/>
              <a:t>Galaxie</a:t>
            </a:r>
            <a:r>
              <a:rPr lang="en-US" dirty="0" smtClean="0"/>
              <a:t> Software. (2002). 10,000 </a:t>
            </a:r>
          </a:p>
          <a:p>
            <a:r>
              <a:rPr lang="en-US" dirty="0" smtClean="0"/>
              <a:t>Sermon Illustrations. Biblical Studies Press].</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76</a:t>
            </a:fld>
            <a:endParaRPr lang="en-US"/>
          </a:p>
        </p:txBody>
      </p:sp>
    </p:spTree>
    <p:extLst>
      <p:ext uri="{BB962C8B-B14F-4D97-AF65-F5344CB8AC3E}">
        <p14:creationId xmlns:p14="http://schemas.microsoft.com/office/powerpoint/2010/main" val="109723089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Greek word “</a:t>
            </a:r>
            <a:r>
              <a:rPr lang="en-US" dirty="0" err="1" smtClean="0"/>
              <a:t>talaiporia</a:t>
            </a:r>
            <a:r>
              <a:rPr lang="en-US" dirty="0" smtClean="0"/>
              <a:t>” means wretchedness, </a:t>
            </a:r>
          </a:p>
          <a:p>
            <a:r>
              <a:rPr lang="en-US" dirty="0" smtClean="0"/>
              <a:t>distress, trouble, or misery.</a:t>
            </a:r>
          </a:p>
          <a:p>
            <a:endParaRPr lang="en-US" dirty="0" smtClean="0"/>
          </a:p>
          <a:p>
            <a:r>
              <a:rPr lang="en-US" dirty="0" smtClean="0"/>
              <a:t>The only other place in the New Testament where </a:t>
            </a:r>
          </a:p>
          <a:p>
            <a:r>
              <a:rPr lang="en-US" dirty="0" smtClean="0"/>
              <a:t>it appears is:</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77</a:t>
            </a:fld>
            <a:endParaRPr lang="en-US"/>
          </a:p>
        </p:txBody>
      </p:sp>
    </p:spTree>
    <p:extLst>
      <p:ext uri="{BB962C8B-B14F-4D97-AF65-F5344CB8AC3E}">
        <p14:creationId xmlns:p14="http://schemas.microsoft.com/office/powerpoint/2010/main" val="3211675885"/>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Oh, such misery!</a:t>
            </a:r>
          </a:p>
          <a:p>
            <a:endParaRPr lang="en-US" dirty="0" smtClean="0"/>
          </a:p>
          <a:p>
            <a:r>
              <a:rPr lang="en-US" dirty="0" smtClean="0"/>
              <a:t>He had been summoned. What could he do? </a:t>
            </a:r>
          </a:p>
          <a:p>
            <a:r>
              <a:rPr lang="en-US" dirty="0" smtClean="0"/>
              <a:t>There was no higher authority to appeal to, no </a:t>
            </a:r>
          </a:p>
          <a:p>
            <a:r>
              <a:rPr lang="en-US" dirty="0" smtClean="0"/>
              <a:t>one to mediate. He had been bidden to come – </a:t>
            </a:r>
          </a:p>
          <a:p>
            <a:r>
              <a:rPr lang="en-US" dirty="0" smtClean="0"/>
              <a:t>and go he must.</a:t>
            </a:r>
          </a:p>
          <a:p>
            <a:r>
              <a:rPr lang="en-US" dirty="0" smtClean="0"/>
              <a:t> </a:t>
            </a:r>
            <a:br>
              <a:rPr lang="en-US" dirty="0" smtClean="0"/>
            </a:br>
            <a:r>
              <a:rPr lang="en-US" dirty="0" smtClean="0"/>
              <a:t>Most people looked on him with contempt because </a:t>
            </a:r>
          </a:p>
          <a:p>
            <a:r>
              <a:rPr lang="en-US" dirty="0" smtClean="0"/>
              <a:t>of his physical appearance. Some even derisively</a:t>
            </a:r>
          </a:p>
          <a:p>
            <a:r>
              <a:rPr lang="en-US" dirty="0" smtClean="0"/>
              <a:t> spat out the word “cripple” as he passed them by. </a:t>
            </a:r>
          </a:p>
          <a:p>
            <a:endParaRPr lang="en-US" dirty="0" smtClean="0"/>
          </a:p>
          <a:p>
            <a:r>
              <a:rPr lang="en-US" dirty="0" smtClean="0"/>
              <a:t>He hated the stares of the people who watched </a:t>
            </a:r>
          </a:p>
          <a:p>
            <a:r>
              <a:rPr lang="en-US" dirty="0" smtClean="0"/>
              <a:t>his rocking body lumber and jerk as he </a:t>
            </a:r>
          </a:p>
          <a:p>
            <a:r>
              <a:rPr lang="en-US" dirty="0" smtClean="0"/>
              <a:t>approached the throne – the throne of a man </a:t>
            </a:r>
          </a:p>
          <a:p>
            <a:r>
              <a:rPr lang="en-US" dirty="0" smtClean="0"/>
              <a:t>who he was sure desired his death.</a:t>
            </a:r>
          </a:p>
          <a:p>
            <a:r>
              <a:rPr lang="en-US" dirty="0" smtClean="0"/>
              <a:t/>
            </a:r>
            <a:br>
              <a:rPr lang="en-US" dirty="0" smtClean="0"/>
            </a:br>
            <a:r>
              <a:rPr lang="en-US" dirty="0" smtClean="0"/>
              <a:t>He sweated profusely. The fear churning within </a:t>
            </a:r>
          </a:p>
          <a:p>
            <a:r>
              <a:rPr lang="en-US" dirty="0" smtClean="0"/>
              <a:t>caused his hands to tremble. He clenched them </a:t>
            </a:r>
          </a:p>
          <a:p>
            <a:r>
              <a:rPr lang="en-US" dirty="0" smtClean="0"/>
              <a:t>together to hide the misery from the watchful </a:t>
            </a:r>
          </a:p>
          <a:p>
            <a:r>
              <a:rPr lang="en-US" dirty="0" smtClean="0"/>
              <a:t>eyes. But it was no use – both shook.</a:t>
            </a:r>
          </a:p>
          <a:p>
            <a:r>
              <a:rPr lang="en-US" dirty="0" smtClean="0"/>
              <a:t/>
            </a:r>
            <a:br>
              <a:rPr lang="en-US" dirty="0" smtClean="0"/>
            </a:br>
            <a:r>
              <a:rPr lang="en-US" dirty="0" smtClean="0"/>
              <a:t>Bitterness had hardened his countenance, but </a:t>
            </a:r>
          </a:p>
          <a:p>
            <a:r>
              <a:rPr lang="en-US" dirty="0" smtClean="0"/>
              <a:t>inside he felt as spongy as mud and as worthless </a:t>
            </a:r>
          </a:p>
          <a:p>
            <a:r>
              <a:rPr lang="en-US" dirty="0" smtClean="0"/>
              <a:t>as dirt.</a:t>
            </a:r>
          </a:p>
          <a:p>
            <a:r>
              <a:rPr lang="en-US" dirty="0" smtClean="0"/>
              <a:t> </a:t>
            </a:r>
            <a:br>
              <a:rPr lang="en-US" dirty="0" smtClean="0"/>
            </a:br>
            <a:r>
              <a:rPr lang="en-US" dirty="0" smtClean="0"/>
              <a:t>He felt cheated by life, ignored by God.</a:t>
            </a:r>
          </a:p>
          <a:p>
            <a:r>
              <a:rPr lang="en-US" dirty="0" smtClean="0"/>
              <a:t/>
            </a:r>
            <a:br>
              <a:rPr lang="en-US" dirty="0" smtClean="0"/>
            </a:br>
            <a:r>
              <a:rPr lang="en-US" dirty="0" smtClean="0"/>
              <a:t>Robbed of a bright and seemingly certain future </a:t>
            </a:r>
          </a:p>
          <a:p>
            <a:r>
              <a:rPr lang="en-US" dirty="0" smtClean="0"/>
              <a:t>at the age of five, when his father and </a:t>
            </a:r>
          </a:p>
          <a:p>
            <a:r>
              <a:rPr lang="en-US" dirty="0" smtClean="0"/>
              <a:t>grandfather were killed suddenly in battle, he had </a:t>
            </a:r>
          </a:p>
          <a:p>
            <a:r>
              <a:rPr lang="en-US" dirty="0" smtClean="0"/>
              <a:t>spent his life in an out of the way village.</a:t>
            </a:r>
          </a:p>
          <a:p>
            <a:r>
              <a:rPr lang="en-US" dirty="0" smtClean="0"/>
              <a:t/>
            </a:r>
            <a:br>
              <a:rPr lang="en-US" dirty="0" smtClean="0"/>
            </a:br>
            <a:r>
              <a:rPr lang="en-US" dirty="0" smtClean="0"/>
              <a:t>All his life he had successfully hidden from this</a:t>
            </a:r>
          </a:p>
          <a:p>
            <a:r>
              <a:rPr lang="en-US" dirty="0" smtClean="0"/>
              <a:t> man – a man who, he had heard from his </a:t>
            </a:r>
          </a:p>
          <a:p>
            <a:r>
              <a:rPr lang="en-US" dirty="0" smtClean="0"/>
              <a:t>grandfather, could never be trusted. </a:t>
            </a:r>
          </a:p>
          <a:p>
            <a:endParaRPr lang="en-US" dirty="0" smtClean="0"/>
          </a:p>
          <a:p>
            <a:r>
              <a:rPr lang="en-US" dirty="0" smtClean="0"/>
              <a:t>Now this man had found him! “How much worse </a:t>
            </a:r>
          </a:p>
          <a:p>
            <a:r>
              <a:rPr lang="en-US" dirty="0" smtClean="0"/>
              <a:t>could it be?” he wondered in irony… and heard </a:t>
            </a:r>
          </a:p>
          <a:p>
            <a:r>
              <a:rPr lang="en-US" dirty="0" smtClean="0"/>
              <a:t>his angry heart respond with a refusal to weaken.</a:t>
            </a:r>
          </a:p>
          <a:p>
            <a:r>
              <a:rPr lang="en-US" dirty="0" smtClean="0"/>
              <a:t/>
            </a:r>
            <a:br>
              <a:rPr lang="en-US" dirty="0" smtClean="0"/>
            </a:br>
            <a:r>
              <a:rPr lang="en-US" dirty="0" smtClean="0"/>
              <a:t>He didn’t know it, but in a matter of minutes he </a:t>
            </a:r>
          </a:p>
          <a:p>
            <a:r>
              <a:rPr lang="en-US" dirty="0" smtClean="0"/>
              <a:t>would discover how needless his years of </a:t>
            </a:r>
          </a:p>
          <a:p>
            <a:r>
              <a:rPr lang="en-US" dirty="0" smtClean="0"/>
              <a:t>bitterness, fear, poverty, and hiding had been. </a:t>
            </a:r>
          </a:p>
          <a:p>
            <a:r>
              <a:rPr lang="en-US" dirty="0" smtClean="0"/>
              <a:t>Even his physical disabilities could have been </a:t>
            </a:r>
          </a:p>
          <a:p>
            <a:r>
              <a:rPr lang="en-US" dirty="0" smtClean="0"/>
              <a:t>avoided had he and others known one thing – </a:t>
            </a:r>
          </a:p>
          <a:p>
            <a:r>
              <a:rPr lang="en-US" dirty="0" smtClean="0"/>
              <a:t>the covenant that had been made on his behalf! </a:t>
            </a:r>
          </a:p>
          <a:p>
            <a:endParaRPr lang="en-US" dirty="0" smtClean="0"/>
          </a:p>
          <a:p>
            <a:r>
              <a:rPr lang="en-US" dirty="0" smtClean="0"/>
              <a:t>King David had made a covenant with </a:t>
            </a:r>
          </a:p>
          <a:p>
            <a:r>
              <a:rPr lang="en-US" dirty="0" err="1" smtClean="0"/>
              <a:t>Mephibosheth’s</a:t>
            </a:r>
            <a:r>
              <a:rPr lang="en-US" dirty="0" smtClean="0"/>
              <a:t> father to care for his</a:t>
            </a:r>
          </a:p>
          <a:p>
            <a:r>
              <a:rPr lang="en-US" dirty="0" smtClean="0"/>
              <a:t> descendants. And David made good this </a:t>
            </a:r>
          </a:p>
          <a:p>
            <a:r>
              <a:rPr lang="en-US" dirty="0" smtClean="0"/>
              <a:t>covenant! If </a:t>
            </a:r>
            <a:r>
              <a:rPr lang="en-US" dirty="0" err="1" smtClean="0"/>
              <a:t>Mephibosheth</a:t>
            </a:r>
            <a:r>
              <a:rPr lang="en-US" dirty="0" smtClean="0"/>
              <a:t> had continued to live </a:t>
            </a:r>
          </a:p>
          <a:p>
            <a:r>
              <a:rPr lang="en-US" dirty="0" smtClean="0"/>
              <a:t>in the darkness of his lie, he would have died </a:t>
            </a:r>
          </a:p>
          <a:p>
            <a:r>
              <a:rPr lang="en-US" dirty="0" smtClean="0"/>
              <a:t>never knowing the home that awaited him in </a:t>
            </a:r>
          </a:p>
          <a:p>
            <a:r>
              <a:rPr lang="en-US" dirty="0" smtClean="0"/>
              <a:t>the palace of the king.</a:t>
            </a:r>
          </a:p>
          <a:p>
            <a:endParaRPr lang="en-US" dirty="0" smtClean="0"/>
          </a:p>
          <a:p>
            <a:r>
              <a:rPr lang="en-US" dirty="0" smtClean="0"/>
              <a:t>[Kay Arthur]</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78</a:t>
            </a:fld>
            <a:endParaRPr lang="en-US"/>
          </a:p>
        </p:txBody>
      </p:sp>
    </p:spTree>
    <p:extLst>
      <p:ext uri="{BB962C8B-B14F-4D97-AF65-F5344CB8AC3E}">
        <p14:creationId xmlns:p14="http://schemas.microsoft.com/office/powerpoint/2010/main" val="2582242399"/>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3:16.</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79</a:t>
            </a:fld>
            <a:endParaRPr lang="en-US"/>
          </a:p>
        </p:txBody>
      </p:sp>
    </p:spTree>
    <p:extLst>
      <p:ext uri="{BB962C8B-B14F-4D97-AF65-F5344CB8AC3E}">
        <p14:creationId xmlns:p14="http://schemas.microsoft.com/office/powerpoint/2010/main" val="3236726706"/>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3:16.</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80</a:t>
            </a:fld>
            <a:endParaRPr lang="en-US"/>
          </a:p>
        </p:txBody>
      </p:sp>
    </p:spTree>
    <p:extLst>
      <p:ext uri="{BB962C8B-B14F-4D97-AF65-F5344CB8AC3E}">
        <p14:creationId xmlns:p14="http://schemas.microsoft.com/office/powerpoint/2010/main" val="1814520144"/>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smtClean="0"/>
              <a:t>James </a:t>
            </a:r>
            <a:r>
              <a:rPr lang="en-US" dirty="0" err="1" smtClean="0"/>
              <a:t>Boice</a:t>
            </a:r>
            <a:r>
              <a:rPr lang="en-US" dirty="0" smtClean="0"/>
              <a:t> writes that “</a:t>
            </a:r>
            <a:r>
              <a:rPr lang="en-US" sz="1200" i="0" dirty="0" smtClean="0"/>
              <a:t>This relates to people as </a:t>
            </a:r>
          </a:p>
          <a:p>
            <a:pPr rtl="0"/>
            <a:r>
              <a:rPr lang="en-US" sz="1200" i="0" dirty="0" smtClean="0"/>
              <a:t>they are in themselves apart from God. They </a:t>
            </a:r>
          </a:p>
          <a:p>
            <a:pPr rtl="0"/>
            <a:r>
              <a:rPr lang="en-US" sz="1200" i="0" dirty="0" smtClean="0"/>
              <a:t>know no personal peace—“… the wicked are like </a:t>
            </a:r>
          </a:p>
          <a:p>
            <a:pPr rtl="0"/>
            <a:r>
              <a:rPr lang="en-US" sz="1200" i="0" dirty="0" smtClean="0"/>
              <a:t>the tossing sea, which cannot rest, whose waves </a:t>
            </a:r>
          </a:p>
          <a:p>
            <a:pPr rtl="0"/>
            <a:r>
              <a:rPr lang="en-US" sz="1200" i="0" dirty="0" smtClean="0"/>
              <a:t>cast up mire and mud” (Isa. 57:20). </a:t>
            </a:r>
          </a:p>
          <a:p>
            <a:pPr rtl="0"/>
            <a:endParaRPr lang="en-US" sz="1200" i="0" dirty="0" smtClean="0"/>
          </a:p>
          <a:p>
            <a:pPr rtl="0"/>
            <a:r>
              <a:rPr lang="en-US" sz="1200" i="0" dirty="0" smtClean="0"/>
              <a:t>“But this also describes the effects such persons </a:t>
            </a:r>
          </a:p>
          <a:p>
            <a:pPr rtl="0"/>
            <a:r>
              <a:rPr lang="en-US" sz="1200" i="0" dirty="0" smtClean="0"/>
              <a:t>have upon others. Having no peace themselves, </a:t>
            </a:r>
          </a:p>
          <a:p>
            <a:pPr rtl="0"/>
            <a:r>
              <a:rPr lang="en-US" sz="1200" i="0" dirty="0" smtClean="0"/>
              <a:t>they disrupt the peace of other people. </a:t>
            </a:r>
          </a:p>
          <a:p>
            <a:pPr rtl="0"/>
            <a:endParaRPr lang="en-US" sz="1200" i="0" dirty="0" smtClean="0"/>
          </a:p>
          <a:p>
            <a:pPr rtl="0"/>
            <a:r>
              <a:rPr lang="en-US" sz="1200" i="0" dirty="0" smtClean="0"/>
              <a:t>“Commentator Haldane says rightly, ‘Such is a just </a:t>
            </a:r>
          </a:p>
          <a:p>
            <a:pPr rtl="0"/>
            <a:r>
              <a:rPr lang="en-US" sz="1200" i="0" dirty="0" smtClean="0"/>
              <a:t>description of man’s ferocity, which fills the world </a:t>
            </a:r>
          </a:p>
          <a:p>
            <a:pPr rtl="0"/>
            <a:r>
              <a:rPr lang="en-US" sz="1200" i="0" dirty="0" smtClean="0"/>
              <a:t>with animosities, quarrels and hatred in the private </a:t>
            </a:r>
          </a:p>
          <a:p>
            <a:pPr rtl="0"/>
            <a:r>
              <a:rPr lang="en-US" sz="1200" i="0" dirty="0" smtClean="0"/>
              <a:t>connections of families and neighborhoods; and </a:t>
            </a:r>
          </a:p>
          <a:p>
            <a:pPr rtl="0"/>
            <a:r>
              <a:rPr lang="en-US" sz="1200" i="0" dirty="0" smtClean="0"/>
              <a:t>with revolution, wars and murders among nations. </a:t>
            </a:r>
          </a:p>
          <a:p>
            <a:pPr rtl="0"/>
            <a:r>
              <a:rPr lang="en-US" sz="1200" i="0" dirty="0" smtClean="0"/>
              <a:t>The most savage animals do not destroy so many </a:t>
            </a:r>
          </a:p>
          <a:p>
            <a:pPr rtl="0"/>
            <a:r>
              <a:rPr lang="en-US" sz="1200" i="0" dirty="0" smtClean="0"/>
              <a:t>of their own species to appease their hunger, as </a:t>
            </a:r>
          </a:p>
          <a:p>
            <a:pPr rtl="0"/>
            <a:r>
              <a:rPr lang="en-US" sz="1200" i="0" dirty="0" smtClean="0"/>
              <a:t>man destroys of his fellows to satiate his ambition, </a:t>
            </a:r>
          </a:p>
          <a:p>
            <a:pPr rtl="0"/>
            <a:r>
              <a:rPr lang="en-US" sz="1200" i="0" dirty="0" smtClean="0"/>
              <a:t>revenge or cupidity.’</a:t>
            </a:r>
          </a:p>
          <a:p>
            <a:pPr rtl="0"/>
            <a:endParaRPr lang="en-US" sz="1200" i="0" dirty="0" smtClean="0"/>
          </a:p>
          <a:p>
            <a:pPr rtl="0"/>
            <a:r>
              <a:rPr lang="en-US" sz="1200" i="0" dirty="0" smtClean="0"/>
              <a:t>“There are three ways in which men and women </a:t>
            </a:r>
          </a:p>
          <a:p>
            <a:pPr rtl="0"/>
            <a:r>
              <a:rPr lang="en-US" sz="1200" i="0" dirty="0" smtClean="0"/>
              <a:t>lack peace apart from God. First, they are not at </a:t>
            </a:r>
          </a:p>
          <a:p>
            <a:pPr rtl="0"/>
            <a:r>
              <a:rPr lang="en-US" sz="1200" i="0" dirty="0" smtClean="0"/>
              <a:t>peace with God; they are at war with him. </a:t>
            </a:r>
          </a:p>
          <a:p>
            <a:pPr rtl="0"/>
            <a:endParaRPr lang="en-US" sz="1200" i="0" dirty="0" smtClean="0"/>
          </a:p>
          <a:p>
            <a:pPr rtl="0"/>
            <a:r>
              <a:rPr lang="en-US" sz="1200" i="0" dirty="0" smtClean="0"/>
              <a:t>“Second, they are not at peace with one another; </a:t>
            </a:r>
          </a:p>
          <a:p>
            <a:pPr rtl="0"/>
            <a:r>
              <a:rPr lang="en-US" sz="1200" i="0" dirty="0" smtClean="0"/>
              <a:t>they hate and attack one another. </a:t>
            </a:r>
          </a:p>
          <a:p>
            <a:pPr rtl="0"/>
            <a:endParaRPr lang="en-US" sz="1200" i="0" dirty="0" smtClean="0"/>
          </a:p>
          <a:p>
            <a:pPr rtl="0"/>
            <a:r>
              <a:rPr lang="en-US" sz="1200" i="0" dirty="0" smtClean="0"/>
              <a:t>“Third, they are not at peace in themselves; they </a:t>
            </a:r>
          </a:p>
          <a:p>
            <a:pPr rtl="0"/>
            <a:r>
              <a:rPr lang="en-US" sz="1200" i="0" dirty="0" smtClean="0"/>
              <a:t>are restless and distressed. </a:t>
            </a:r>
          </a:p>
          <a:p>
            <a:pPr rtl="0"/>
            <a:endParaRPr lang="en-US" sz="1200" i="0" dirty="0" smtClean="0"/>
          </a:p>
          <a:p>
            <a:pPr rtl="0"/>
            <a:r>
              <a:rPr lang="en-US" sz="1200" i="0" dirty="0" smtClean="0"/>
              <a:t>“The only way we can find peace is by coming to </a:t>
            </a:r>
          </a:p>
          <a:p>
            <a:pPr rtl="0"/>
            <a:r>
              <a:rPr lang="en-US" sz="1200" i="0" dirty="0" smtClean="0"/>
              <a:t>the cross of Christ, where God has himself </a:t>
            </a:r>
          </a:p>
          <a:p>
            <a:pPr rtl="0"/>
            <a:r>
              <a:rPr lang="en-US" sz="1200" i="0" dirty="0" smtClean="0"/>
              <a:t>bridged the gap to man and has made peace. </a:t>
            </a:r>
          </a:p>
          <a:p>
            <a:pPr rtl="0"/>
            <a:r>
              <a:rPr lang="en-US" sz="1200" i="0" dirty="0" smtClean="0"/>
              <a:t>There sinners find peace with God and within </a:t>
            </a:r>
          </a:p>
          <a:p>
            <a:pPr rtl="0"/>
            <a:r>
              <a:rPr lang="en-US" sz="1200" i="0" dirty="0" smtClean="0"/>
              <a:t>themselves. And they are drawn together into </a:t>
            </a:r>
          </a:p>
          <a:p>
            <a:pPr rtl="0"/>
            <a:r>
              <a:rPr lang="en-US" sz="1200" i="0" dirty="0" smtClean="0"/>
              <a:t>fellowship with those who have likewise found </a:t>
            </a:r>
          </a:p>
          <a:p>
            <a:pPr rtl="0"/>
            <a:r>
              <a:rPr lang="en-US" sz="1200" i="0" dirty="0" smtClean="0"/>
              <a:t>peace and who are therefore able to live in </a:t>
            </a:r>
          </a:p>
          <a:p>
            <a:pPr rtl="0"/>
            <a:r>
              <a:rPr lang="en-US" sz="1200" i="0" dirty="0" smtClean="0"/>
              <a:t>peace with one another.”</a:t>
            </a:r>
          </a:p>
          <a:p>
            <a:pPr rtl="0"/>
            <a:endParaRPr lang="en-US" sz="1200" i="0" dirty="0" smtClean="0"/>
          </a:p>
          <a:p>
            <a:pPr rtl="0"/>
            <a:r>
              <a:rPr lang="en-US" sz="1200" i="0" dirty="0" smtClean="0"/>
              <a:t>Isaiah 57:21 declares, “’There </a:t>
            </a:r>
            <a:r>
              <a:rPr lang="en-US" sz="1200" dirty="0" smtClean="0"/>
              <a:t>is no peace,’ says </a:t>
            </a:r>
          </a:p>
          <a:p>
            <a:pPr rtl="0"/>
            <a:r>
              <a:rPr lang="en-US" sz="1200" dirty="0" smtClean="0"/>
              <a:t>my God, ‘for the wicked’.” </a:t>
            </a:r>
            <a:endParaRPr lang="en-US" sz="1200" i="0"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81</a:t>
            </a:fld>
            <a:endParaRPr lang="en-US"/>
          </a:p>
        </p:txBody>
      </p:sp>
    </p:spTree>
    <p:extLst>
      <p:ext uri="{BB962C8B-B14F-4D97-AF65-F5344CB8AC3E}">
        <p14:creationId xmlns:p14="http://schemas.microsoft.com/office/powerpoint/2010/main" val="20893720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Greek phrase, “</a:t>
            </a:r>
            <a:r>
              <a:rPr lang="en-US" dirty="0" err="1" smtClean="0"/>
              <a:t>Ti</a:t>
            </a:r>
            <a:r>
              <a:rPr lang="en-US" dirty="0" smtClean="0"/>
              <a:t> </a:t>
            </a:r>
            <a:r>
              <a:rPr lang="en-US" dirty="0" err="1" smtClean="0"/>
              <a:t>oun</a:t>
            </a:r>
            <a:r>
              <a:rPr lang="en-US" dirty="0" smtClean="0"/>
              <a:t>” literally</a:t>
            </a:r>
            <a:r>
              <a:rPr lang="en-US" baseline="0" dirty="0" smtClean="0"/>
              <a:t> means simply </a:t>
            </a:r>
          </a:p>
          <a:p>
            <a:r>
              <a:rPr lang="en-US" baseline="0" dirty="0" smtClean="0"/>
              <a:t>“What then?” or “Why then”.</a:t>
            </a:r>
          </a:p>
          <a:p>
            <a:endParaRPr lang="en-US" baseline="0" dirty="0" smtClean="0"/>
          </a:p>
          <a:p>
            <a:r>
              <a:rPr lang="en-US" baseline="0" dirty="0" smtClean="0"/>
              <a:t>The phrase is used 29 times in the New </a:t>
            </a:r>
          </a:p>
          <a:p>
            <a:r>
              <a:rPr lang="en-US" baseline="0" dirty="0" smtClean="0"/>
              <a:t>Testament; 14 of those times by Paul.</a:t>
            </a:r>
          </a:p>
          <a:p>
            <a:endParaRPr lang="en-US" baseline="0" dirty="0" smtClean="0"/>
          </a:p>
          <a:p>
            <a:r>
              <a:rPr lang="en-US" baseline="0" dirty="0" smtClean="0"/>
              <a:t>Of the 14 times Paul uses this phrase, ten of its </a:t>
            </a:r>
          </a:p>
          <a:p>
            <a:r>
              <a:rPr lang="en-US" baseline="0" dirty="0" smtClean="0"/>
              <a:t>appearances are in Romans.</a:t>
            </a:r>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4257007945"/>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the Greek word “</a:t>
            </a:r>
            <a:r>
              <a:rPr lang="en-US" dirty="0" err="1" smtClean="0"/>
              <a:t>hodos</a:t>
            </a:r>
            <a:r>
              <a:rPr lang="en-US" dirty="0" smtClean="0"/>
              <a:t>” means </a:t>
            </a:r>
          </a:p>
          <a:p>
            <a:r>
              <a:rPr lang="en-US" dirty="0" smtClean="0"/>
              <a:t>“course of behavior” or “way of life”.</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82</a:t>
            </a:fld>
            <a:endParaRPr lang="en-US"/>
          </a:p>
        </p:txBody>
      </p:sp>
    </p:spTree>
    <p:extLst>
      <p:ext uri="{BB962C8B-B14F-4D97-AF65-F5344CB8AC3E}">
        <p14:creationId xmlns:p14="http://schemas.microsoft.com/office/powerpoint/2010/main" val="2796009663"/>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83</a:t>
            </a:fld>
            <a:endParaRPr lang="en-US"/>
          </a:p>
        </p:txBody>
      </p:sp>
    </p:spTree>
    <p:extLst>
      <p:ext uri="{BB962C8B-B14F-4D97-AF65-F5344CB8AC3E}">
        <p14:creationId xmlns:p14="http://schemas.microsoft.com/office/powerpoint/2010/main" val="1699268098"/>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 </a:t>
            </a:r>
            <a:r>
              <a:rPr lang="en-US" i="0" dirty="0" smtClean="0"/>
              <a:t>One of the greatest challenges </a:t>
            </a:r>
          </a:p>
          <a:p>
            <a:r>
              <a:rPr lang="en-US" i="0" dirty="0" smtClean="0"/>
              <a:t>confronting believers today is to communicate the </a:t>
            </a:r>
          </a:p>
          <a:p>
            <a:r>
              <a:rPr lang="en-US" i="0" dirty="0" smtClean="0"/>
              <a:t>message of Christ in terms that everyday people </a:t>
            </a:r>
          </a:p>
          <a:p>
            <a:r>
              <a:rPr lang="en-US" i="0" dirty="0" smtClean="0"/>
              <a:t>can understand. </a:t>
            </a:r>
          </a:p>
          <a:p>
            <a:endParaRPr lang="en-US" i="0" dirty="0" smtClean="0"/>
          </a:p>
          <a:p>
            <a:r>
              <a:rPr lang="en-US" i="0" dirty="0" smtClean="0"/>
              <a:t>Words like “Righteousness” have become </a:t>
            </a:r>
          </a:p>
          <a:p>
            <a:r>
              <a:rPr lang="en-US" i="0" dirty="0" smtClean="0"/>
              <a:t>unrecognizable to many in our culture, and even </a:t>
            </a:r>
          </a:p>
          <a:p>
            <a:r>
              <a:rPr lang="en-US" i="0" dirty="0" smtClean="0"/>
              <a:t>to many in the church.</a:t>
            </a:r>
          </a:p>
          <a:p>
            <a:endParaRPr lang="en-US" i="0" dirty="0" smtClean="0"/>
          </a:p>
          <a:p>
            <a:r>
              <a:rPr lang="en-US" i="0" dirty="0" smtClean="0"/>
              <a:t>Yet it’s hard to talk about the gospel—and </a:t>
            </a:r>
          </a:p>
          <a:p>
            <a:r>
              <a:rPr lang="en-US" i="0" dirty="0" smtClean="0"/>
              <a:t>virtually impossible to understand Romans—</a:t>
            </a:r>
          </a:p>
          <a:p>
            <a:r>
              <a:rPr lang="en-US" i="0" dirty="0" smtClean="0"/>
              <a:t>without coming to terms with the word </a:t>
            </a:r>
          </a:p>
          <a:p>
            <a:r>
              <a:rPr lang="en-US" i="0" dirty="0" smtClean="0"/>
              <a:t>“righteousness”. In fact, the New Testament uses </a:t>
            </a:r>
          </a:p>
          <a:p>
            <a:r>
              <a:rPr lang="en-US" i="0" dirty="0" smtClean="0"/>
              <a:t>the term in one form or another no less than 228 </a:t>
            </a:r>
          </a:p>
          <a:p>
            <a:r>
              <a:rPr lang="en-US" i="0" dirty="0" smtClean="0"/>
              <a:t>times, at least 40 in Romans. </a:t>
            </a:r>
          </a:p>
          <a:p>
            <a:endParaRPr lang="en-US" i="0" dirty="0" smtClean="0"/>
          </a:p>
          <a:p>
            <a:r>
              <a:rPr lang="en-US" i="0" dirty="0" smtClean="0"/>
              <a:t>What, then, does “righteousness” mean and how </a:t>
            </a:r>
          </a:p>
          <a:p>
            <a:r>
              <a:rPr lang="en-US" i="0" dirty="0" smtClean="0"/>
              <a:t>does the gospel reveal “the righteousness of God”?</a:t>
            </a:r>
          </a:p>
          <a:p>
            <a:endParaRPr lang="en-US" i="0" dirty="0" smtClean="0"/>
          </a:p>
          <a:p>
            <a:r>
              <a:rPr lang="en-US" i="0" dirty="0" smtClean="0"/>
              <a:t>The word “righteous” goes back to a base, </a:t>
            </a:r>
            <a:r>
              <a:rPr lang="en-US" i="0" dirty="0" err="1" smtClean="0"/>
              <a:t>reg</a:t>
            </a:r>
            <a:r>
              <a:rPr lang="en-US" i="0" dirty="0" smtClean="0"/>
              <a:t>, </a:t>
            </a:r>
          </a:p>
          <a:p>
            <a:r>
              <a:rPr lang="en-US" i="0" dirty="0" smtClean="0"/>
              <a:t>meaning “move in a straight line.” </a:t>
            </a:r>
          </a:p>
          <a:p>
            <a:endParaRPr lang="en-US" i="0" dirty="0" smtClean="0"/>
          </a:p>
          <a:p>
            <a:r>
              <a:rPr lang="en-US" i="0" dirty="0" smtClean="0"/>
              <a:t>Thus, “righteous” (</a:t>
            </a:r>
            <a:r>
              <a:rPr lang="en-US" i="0" dirty="0" err="1" smtClean="0"/>
              <a:t>rightwise</a:t>
            </a:r>
            <a:r>
              <a:rPr lang="en-US" i="0" dirty="0" smtClean="0"/>
              <a:t>) means “in the </a:t>
            </a:r>
          </a:p>
          <a:p>
            <a:r>
              <a:rPr lang="en-US" i="0" dirty="0" smtClean="0"/>
              <a:t>straight (or right) way.” Used with reference to </a:t>
            </a:r>
          </a:p>
          <a:p>
            <a:r>
              <a:rPr lang="en-US" i="0" dirty="0" smtClean="0"/>
              <a:t>morality, “righteous” means living or acting in the </a:t>
            </a:r>
          </a:p>
          <a:p>
            <a:r>
              <a:rPr lang="en-US" i="0" dirty="0" smtClean="0"/>
              <a:t>right way.</a:t>
            </a:r>
          </a:p>
          <a:p>
            <a:endParaRPr lang="en-US" i="0" dirty="0" smtClean="0"/>
          </a:p>
          <a:p>
            <a:r>
              <a:rPr lang="en-US" i="0" dirty="0" smtClean="0"/>
              <a:t>But what is the “right” way? In our society, people </a:t>
            </a:r>
          </a:p>
          <a:p>
            <a:r>
              <a:rPr lang="en-US" i="0" dirty="0" smtClean="0"/>
              <a:t>commonly say that everyone must determine what </a:t>
            </a:r>
          </a:p>
          <a:p>
            <a:r>
              <a:rPr lang="en-US" i="0" dirty="0" smtClean="0"/>
              <a:t>is right for oneself. </a:t>
            </a:r>
          </a:p>
          <a:p>
            <a:endParaRPr lang="en-US" i="0" dirty="0" smtClean="0"/>
          </a:p>
          <a:p>
            <a:r>
              <a:rPr lang="en-US" i="0" dirty="0" smtClean="0"/>
              <a:t>However, Scripture offers a different standard—</a:t>
            </a:r>
          </a:p>
          <a:p>
            <a:r>
              <a:rPr lang="en-US" i="0" dirty="0" smtClean="0"/>
              <a:t>indeed, the ultimate standard of rightness or </a:t>
            </a:r>
          </a:p>
          <a:p>
            <a:r>
              <a:rPr lang="en-US" i="0" dirty="0" smtClean="0"/>
              <a:t>“righteousness,” God Himself. God’s character</a:t>
            </a:r>
          </a:p>
          <a:p>
            <a:r>
              <a:rPr lang="en-US" i="0" dirty="0" smtClean="0"/>
              <a:t> reveals what is absolutely right. He is the </a:t>
            </a:r>
          </a:p>
          <a:p>
            <a:r>
              <a:rPr lang="en-US" i="0" dirty="0" smtClean="0"/>
              <a:t>measure of moral right and wrong.</a:t>
            </a:r>
          </a:p>
          <a:p>
            <a:endParaRPr lang="en-US" i="0" dirty="0" smtClean="0"/>
          </a:p>
          <a:p>
            <a:r>
              <a:rPr lang="en-US" i="0" dirty="0" smtClean="0"/>
              <a:t>He is also the source of right living. It’s important </a:t>
            </a:r>
          </a:p>
          <a:p>
            <a:r>
              <a:rPr lang="en-US" i="0" dirty="0" smtClean="0"/>
              <a:t>to understand that righteousness involves more </a:t>
            </a:r>
          </a:p>
          <a:p>
            <a:r>
              <a:rPr lang="en-US" i="0" dirty="0" smtClean="0"/>
              <a:t>than just determining whether or not one has </a:t>
            </a:r>
          </a:p>
          <a:p>
            <a:r>
              <a:rPr lang="en-US" i="0" dirty="0" smtClean="0"/>
              <a:t>lived up to the perfect standard that God sets. </a:t>
            </a:r>
          </a:p>
          <a:p>
            <a:endParaRPr lang="en-US" i="0" dirty="0" smtClean="0"/>
          </a:p>
          <a:p>
            <a:r>
              <a:rPr lang="en-US" i="0" dirty="0" smtClean="0"/>
              <a:t>The fact is, no one has except Jesus (Rom. 3:23; </a:t>
            </a:r>
          </a:p>
          <a:p>
            <a:r>
              <a:rPr lang="en-US" i="0" dirty="0" smtClean="0"/>
              <a:t>5:18–21). Thus, in a legal sense, all of us stand </a:t>
            </a:r>
          </a:p>
          <a:p>
            <a:r>
              <a:rPr lang="en-US" i="0" dirty="0" smtClean="0"/>
              <a:t>guilty before God. We are all “unrighteous.” We </a:t>
            </a:r>
          </a:p>
          <a:p>
            <a:r>
              <a:rPr lang="en-US" i="0" dirty="0" smtClean="0"/>
              <a:t>have all “sinned” (literally, “missed the mark”).</a:t>
            </a:r>
          </a:p>
          <a:p>
            <a:endParaRPr lang="en-US" i="0" dirty="0" smtClean="0"/>
          </a:p>
          <a:p>
            <a:r>
              <a:rPr lang="en-US" i="0" dirty="0" smtClean="0"/>
              <a:t>But the message of Romans is that God has done </a:t>
            </a:r>
          </a:p>
          <a:p>
            <a:r>
              <a:rPr lang="en-US" i="0" dirty="0" smtClean="0"/>
              <a:t>and is doing everything that needs to be done to </a:t>
            </a:r>
          </a:p>
          <a:p>
            <a:r>
              <a:rPr lang="en-US" i="0" dirty="0" smtClean="0"/>
              <a:t>restore things to the way He originally intended—</a:t>
            </a:r>
          </a:p>
          <a:p>
            <a:r>
              <a:rPr lang="en-US" i="0" dirty="0" smtClean="0"/>
              <a:t>to the right way. For example, He dealt with sin </a:t>
            </a:r>
          </a:p>
          <a:p>
            <a:r>
              <a:rPr lang="en-US" i="0" dirty="0" smtClean="0"/>
              <a:t>through Jesus’ death on the cross (5:6–11), and </a:t>
            </a:r>
          </a:p>
          <a:p>
            <a:r>
              <a:rPr lang="en-US" i="0" dirty="0" smtClean="0"/>
              <a:t>He transfers the righteousness of Christ to those </a:t>
            </a:r>
          </a:p>
          <a:p>
            <a:r>
              <a:rPr lang="en-US" i="0" dirty="0" smtClean="0"/>
              <a:t>who trust in Him (5:1–2). </a:t>
            </a:r>
          </a:p>
          <a:p>
            <a:endParaRPr lang="en-US" i="0" dirty="0" smtClean="0"/>
          </a:p>
          <a:p>
            <a:r>
              <a:rPr lang="en-US" i="0" dirty="0" smtClean="0"/>
              <a:t>As believers, we can enjoy a restored relationship </a:t>
            </a:r>
          </a:p>
          <a:p>
            <a:r>
              <a:rPr lang="en-US" i="0" dirty="0" smtClean="0"/>
              <a:t>with God.</a:t>
            </a:r>
          </a:p>
          <a:p>
            <a:endParaRPr lang="en-US" i="0" dirty="0" smtClean="0"/>
          </a:p>
          <a:p>
            <a:r>
              <a:rPr lang="en-US" i="0" dirty="0" smtClean="0"/>
              <a:t>That means that we can begin to live with </a:t>
            </a:r>
          </a:p>
          <a:p>
            <a:r>
              <a:rPr lang="en-US" i="0" dirty="0" smtClean="0"/>
              <a:t>righteousness, that is, in a way that pleases God </a:t>
            </a:r>
          </a:p>
          <a:p>
            <a:r>
              <a:rPr lang="en-US" i="0" dirty="0" smtClean="0"/>
              <a:t>and fulfills His purposes for us. We can do that </a:t>
            </a:r>
          </a:p>
          <a:p>
            <a:r>
              <a:rPr lang="en-US" i="0" dirty="0" smtClean="0"/>
              <a:t>because He gives us the ability to do it (8:1–17). </a:t>
            </a:r>
          </a:p>
          <a:p>
            <a:endParaRPr lang="en-US" i="0" dirty="0" smtClean="0"/>
          </a:p>
          <a:p>
            <a:r>
              <a:rPr lang="en-US" i="0" dirty="0" smtClean="0"/>
              <a:t>Rather than trying to “prove” ourselves good </a:t>
            </a:r>
          </a:p>
          <a:p>
            <a:r>
              <a:rPr lang="en-US" i="0" dirty="0" smtClean="0"/>
              <a:t>enough for Him or live up to impossible moral </a:t>
            </a:r>
          </a:p>
          <a:p>
            <a:r>
              <a:rPr lang="en-US" i="0" dirty="0" smtClean="0"/>
              <a:t>standards, we can relate to Him in love, </a:t>
            </a:r>
          </a:p>
          <a:p>
            <a:r>
              <a:rPr lang="en-US" i="0" dirty="0" smtClean="0"/>
              <a:t>expecting Him to help us as we make choices </a:t>
            </a:r>
          </a:p>
          <a:p>
            <a:r>
              <a:rPr lang="en-US" i="0" dirty="0" smtClean="0"/>
              <a:t>about how to live.</a:t>
            </a:r>
          </a:p>
          <a:p>
            <a:endParaRPr lang="en-US" i="0" dirty="0" smtClean="0"/>
          </a:p>
          <a:p>
            <a:r>
              <a:rPr lang="en-US" i="0" dirty="0" smtClean="0"/>
              <a:t>The gospel, then, is “good news” because it </a:t>
            </a:r>
          </a:p>
          <a:p>
            <a:r>
              <a:rPr lang="en-US" i="0" dirty="0" smtClean="0"/>
              <a:t>reveals God’s right way. It tells us that He is a </a:t>
            </a:r>
          </a:p>
          <a:p>
            <a:r>
              <a:rPr lang="en-US" i="0" dirty="0" smtClean="0"/>
              <a:t>good God who, in love and mercy, has done </a:t>
            </a:r>
          </a:p>
          <a:p>
            <a:r>
              <a:rPr lang="en-US" i="0" dirty="0" smtClean="0"/>
              <a:t>something about the wrong way that the world </a:t>
            </a:r>
          </a:p>
          <a:p>
            <a:r>
              <a:rPr lang="en-US" i="0" dirty="0" smtClean="0"/>
              <a:t>has taken. How have you responded to that </a:t>
            </a:r>
          </a:p>
          <a:p>
            <a:r>
              <a:rPr lang="en-US" i="0" dirty="0" smtClean="0"/>
              <a:t>good news of God’s righteousness?</a:t>
            </a:r>
          </a:p>
          <a:p>
            <a:endParaRPr lang="en-US" i="1" dirty="0" smtClean="0"/>
          </a:p>
          <a:p>
            <a:r>
              <a:rPr lang="en-US" i="0" dirty="0" smtClean="0"/>
              <a:t>[</a:t>
            </a:r>
            <a:r>
              <a:rPr lang="en-US" i="1" dirty="0" smtClean="0"/>
              <a:t>The Word in Life Study Bible, </a:t>
            </a:r>
            <a:r>
              <a:rPr lang="en-US" i="0" dirty="0" smtClean="0"/>
              <a:t>New Testament </a:t>
            </a:r>
          </a:p>
          <a:p>
            <a:r>
              <a:rPr lang="en-US" i="0" dirty="0" smtClean="0"/>
              <a:t>Edition, (Thomas Nelson Publishers, Nashville; </a:t>
            </a:r>
          </a:p>
          <a:p>
            <a:r>
              <a:rPr lang="en-US" i="0" dirty="0" smtClean="0"/>
              <a:t>1993), pp. 538-539.</a:t>
            </a:r>
            <a:r>
              <a:rPr lang="en-US" i="1" dirty="0" smtClean="0"/>
              <a:t> </a:t>
            </a:r>
            <a:r>
              <a:rPr lang="en-US" dirty="0" err="1" smtClean="0"/>
              <a:t>Galaxie</a:t>
            </a:r>
            <a:r>
              <a:rPr lang="en-US" dirty="0" smtClean="0"/>
              <a:t> Software. (2002). </a:t>
            </a:r>
          </a:p>
          <a:p>
            <a:r>
              <a:rPr lang="en-US" dirty="0" smtClean="0"/>
              <a:t>10,000 Sermon Illustrations. Biblical Studies </a:t>
            </a:r>
          </a:p>
          <a:p>
            <a:r>
              <a:rPr lang="en-US" dirty="0" smtClean="0"/>
              <a:t>Press].</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84</a:t>
            </a:fld>
            <a:endParaRPr lang="en-US"/>
          </a:p>
        </p:txBody>
      </p:sp>
    </p:spTree>
    <p:extLst>
      <p:ext uri="{BB962C8B-B14F-4D97-AF65-F5344CB8AC3E}">
        <p14:creationId xmlns:p14="http://schemas.microsoft.com/office/powerpoint/2010/main" val="4126688260"/>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3:17.</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85</a:t>
            </a:fld>
            <a:endParaRPr lang="en-US"/>
          </a:p>
        </p:txBody>
      </p:sp>
    </p:spTree>
    <p:extLst>
      <p:ext uri="{BB962C8B-B14F-4D97-AF65-F5344CB8AC3E}">
        <p14:creationId xmlns:p14="http://schemas.microsoft.com/office/powerpoint/2010/main" val="3428827909"/>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3:17.</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86</a:t>
            </a:fld>
            <a:endParaRPr lang="en-US"/>
          </a:p>
        </p:txBody>
      </p:sp>
    </p:spTree>
    <p:extLst>
      <p:ext uri="{BB962C8B-B14F-4D97-AF65-F5344CB8AC3E}">
        <p14:creationId xmlns:p14="http://schemas.microsoft.com/office/powerpoint/2010/main" val="4052697138"/>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verse 18, Paul quotes Psalm 36:1.</a:t>
            </a:r>
          </a:p>
          <a:p>
            <a:endParaRPr lang="en-US" dirty="0" smtClean="0"/>
          </a:p>
          <a:p>
            <a:r>
              <a:rPr lang="en-US" dirty="0" smtClean="0"/>
              <a:t>This verse caps the list of six quotations and </a:t>
            </a:r>
          </a:p>
          <a:p>
            <a:r>
              <a:rPr lang="en-US" dirty="0" smtClean="0"/>
              <a:t>presents the basic root error which causes all the </a:t>
            </a:r>
          </a:p>
          <a:p>
            <a:r>
              <a:rPr lang="en-US" dirty="0" smtClean="0"/>
              <a:t>problems in the combined list.</a:t>
            </a:r>
          </a:p>
          <a:p>
            <a:endParaRPr lang="en-US" dirty="0" smtClean="0"/>
          </a:p>
          <a:p>
            <a:r>
              <a:rPr lang="en-US" dirty="0" smtClean="0"/>
              <a:t>This error lies at the root of all of the sins of </a:t>
            </a:r>
          </a:p>
          <a:p>
            <a:r>
              <a:rPr lang="en-US" dirty="0" smtClean="0"/>
              <a:t>humanity. It is because they have no fear of </a:t>
            </a:r>
          </a:p>
          <a:p>
            <a:r>
              <a:rPr lang="en-US" dirty="0" smtClean="0"/>
              <a:t>God; no reverence for God that their depravity </a:t>
            </a:r>
          </a:p>
          <a:p>
            <a:r>
              <a:rPr lang="en-US" dirty="0" smtClean="0"/>
              <a:t>has become total, invasive, and pervasive.</a:t>
            </a:r>
          </a:p>
          <a:p>
            <a:endParaRPr lang="en-US" dirty="0" smtClean="0"/>
          </a:p>
          <a:p>
            <a:r>
              <a:rPr lang="en-US" dirty="0" smtClean="0"/>
              <a:t>Donald Grey </a:t>
            </a:r>
            <a:r>
              <a:rPr lang="en-US" dirty="0" err="1" smtClean="0"/>
              <a:t>Barnhouse</a:t>
            </a:r>
            <a:r>
              <a:rPr lang="en-US" dirty="0" smtClean="0"/>
              <a:t> complains,</a:t>
            </a:r>
            <a:r>
              <a:rPr lang="en-US" baseline="0" dirty="0" smtClean="0"/>
              <a:t> “What folly to </a:t>
            </a:r>
          </a:p>
          <a:p>
            <a:r>
              <a:rPr lang="en-US" baseline="0" dirty="0" smtClean="0"/>
              <a:t>think that the sons of Adam can change their </a:t>
            </a:r>
          </a:p>
          <a:p>
            <a:r>
              <a:rPr lang="en-US" baseline="0" dirty="0" smtClean="0"/>
              <a:t>natures, when the Ethiopian cannot change his </a:t>
            </a:r>
          </a:p>
          <a:p>
            <a:r>
              <a:rPr lang="en-US" baseline="0" dirty="0" smtClean="0"/>
              <a:t>skin, nor the leopard change his spots. </a:t>
            </a:r>
          </a:p>
          <a:p>
            <a:endParaRPr lang="en-US" baseline="0" dirty="0" smtClean="0"/>
          </a:p>
          <a:p>
            <a:r>
              <a:rPr lang="en-US" baseline="0" dirty="0" smtClean="0"/>
              <a:t>“Murder and war are but symptoms. No doctor in </a:t>
            </a:r>
          </a:p>
          <a:p>
            <a:r>
              <a:rPr lang="en-US" baseline="0" dirty="0" smtClean="0"/>
              <a:t>his senses would ever deal with symptoms. He </a:t>
            </a:r>
          </a:p>
          <a:p>
            <a:r>
              <a:rPr lang="en-US" baseline="0" dirty="0" smtClean="0"/>
              <a:t>must deal with causes, and we must deal with </a:t>
            </a:r>
          </a:p>
          <a:p>
            <a:r>
              <a:rPr lang="en-US" baseline="0" dirty="0" smtClean="0"/>
              <a:t>causes. </a:t>
            </a:r>
          </a:p>
          <a:p>
            <a:endParaRPr lang="en-US" baseline="0" dirty="0" smtClean="0"/>
          </a:p>
          <a:p>
            <a:r>
              <a:rPr lang="en-US" baseline="0" dirty="0" smtClean="0"/>
              <a:t>“Or rather, we must deal with one cause, namely </a:t>
            </a:r>
          </a:p>
          <a:p>
            <a:r>
              <a:rPr lang="en-US" baseline="0" dirty="0" smtClean="0"/>
              <a:t>the indwelling sin in the heart of man. And yet </a:t>
            </a:r>
          </a:p>
          <a:p>
            <a:r>
              <a:rPr lang="en-US" baseline="0" dirty="0" smtClean="0"/>
              <a:t>we cannot deal with it.</a:t>
            </a:r>
          </a:p>
          <a:p>
            <a:endParaRPr lang="en-US" baseline="0" dirty="0" smtClean="0"/>
          </a:p>
          <a:p>
            <a:r>
              <a:rPr lang="en-US" baseline="0" dirty="0" smtClean="0"/>
              <a:t>“Even God has declared it to be incurable, and </a:t>
            </a:r>
          </a:p>
          <a:p>
            <a:r>
              <a:rPr lang="en-US" baseline="0" dirty="0" smtClean="0"/>
              <a:t>He Himself will not try to change the heart of </a:t>
            </a:r>
          </a:p>
          <a:p>
            <a:r>
              <a:rPr lang="en-US" baseline="0" dirty="0" smtClean="0"/>
              <a:t>man. Rather, He must take the old heart of </a:t>
            </a:r>
          </a:p>
          <a:p>
            <a:r>
              <a:rPr lang="en-US" baseline="0" dirty="0" smtClean="0"/>
              <a:t>stone and give a new heart of flesh in its place </a:t>
            </a:r>
          </a:p>
          <a:p>
            <a:r>
              <a:rPr lang="en-US" baseline="0" dirty="0" smtClean="0"/>
              <a:t>because the old heart in incurable wicked </a:t>
            </a:r>
          </a:p>
          <a:p>
            <a:r>
              <a:rPr lang="en-US" baseline="0" dirty="0" smtClean="0"/>
              <a:t>(Jer. 17:9).”</a:t>
            </a:r>
          </a:p>
          <a:p>
            <a:endParaRPr lang="en-US" baseline="0" dirty="0" smtClean="0"/>
          </a:p>
          <a:p>
            <a:pPr rtl="0"/>
            <a:r>
              <a:rPr lang="en-US" baseline="0" dirty="0" smtClean="0"/>
              <a:t>James </a:t>
            </a:r>
            <a:r>
              <a:rPr lang="en-US" baseline="0" dirty="0" err="1" smtClean="0"/>
              <a:t>Boice</a:t>
            </a:r>
            <a:r>
              <a:rPr lang="en-US" baseline="0" dirty="0" smtClean="0"/>
              <a:t> concludes that “</a:t>
            </a:r>
            <a:r>
              <a:rPr lang="en-US" sz="1200" i="0" dirty="0" smtClean="0"/>
              <a:t>You know, I am sure, </a:t>
            </a:r>
          </a:p>
          <a:p>
            <a:pPr rtl="0"/>
            <a:r>
              <a:rPr lang="en-US" sz="1200" i="0" dirty="0" smtClean="0"/>
              <a:t>that the word fear in this sentence does not mean </a:t>
            </a:r>
          </a:p>
          <a:p>
            <a:pPr rtl="0"/>
            <a:r>
              <a:rPr lang="en-US" sz="1200" i="0" dirty="0" smtClean="0"/>
              <a:t>exactly what we usually mean by the word. </a:t>
            </a:r>
          </a:p>
          <a:p>
            <a:pPr rtl="0"/>
            <a:endParaRPr lang="en-US" sz="1200" i="0" dirty="0" smtClean="0"/>
          </a:p>
          <a:p>
            <a:pPr rtl="0"/>
            <a:r>
              <a:rPr lang="en-US" sz="1200" i="0" dirty="0" smtClean="0"/>
              <a:t>“We mean ‘fright’ or ‘terror,’ but in the Bible the </a:t>
            </a:r>
          </a:p>
          <a:p>
            <a:pPr rtl="0"/>
            <a:r>
              <a:rPr lang="en-US" sz="1200" i="0" dirty="0" smtClean="0"/>
              <a:t>word fear, when used of God, denotes a right and </a:t>
            </a:r>
          </a:p>
          <a:p>
            <a:pPr rtl="0"/>
            <a:r>
              <a:rPr lang="en-US" sz="1200" i="0" dirty="0" smtClean="0"/>
              <a:t>reverential frame of </a:t>
            </a:r>
            <a:r>
              <a:rPr lang="en-US" sz="1200" i="0" kern="1200" dirty="0" smtClean="0">
                <a:solidFill>
                  <a:schemeClr val="tx1"/>
                </a:solidFill>
                <a:latin typeface="+mn-lt"/>
                <a:ea typeface="+mn-ea"/>
                <a:cs typeface="+mn-cs"/>
              </a:rPr>
              <a:t>mind before him. It has to do </a:t>
            </a:r>
          </a:p>
          <a:p>
            <a:pPr rtl="0"/>
            <a:r>
              <a:rPr lang="en-US" sz="1200" i="0" kern="1200" dirty="0" smtClean="0">
                <a:solidFill>
                  <a:schemeClr val="tx1"/>
                </a:solidFill>
                <a:latin typeface="+mn-lt"/>
                <a:ea typeface="+mn-ea"/>
                <a:cs typeface="+mn-cs"/>
              </a:rPr>
              <a:t>with worshiping him, obeying him, and departing </a:t>
            </a:r>
          </a:p>
          <a:p>
            <a:pPr rtl="0"/>
            <a:r>
              <a:rPr lang="en-US" sz="1200" i="0" kern="1200" dirty="0" smtClean="0">
                <a:solidFill>
                  <a:schemeClr val="tx1"/>
                </a:solidFill>
                <a:latin typeface="+mn-lt"/>
                <a:ea typeface="+mn-ea"/>
                <a:cs typeface="+mn-cs"/>
              </a:rPr>
              <a:t>from evil.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“That is why we read in Proverbs 9:10: ‘The fear </a:t>
            </a:r>
          </a:p>
          <a:p>
            <a:pPr rtl="0"/>
            <a:r>
              <a:rPr lang="en-US" sz="1200" i="0" kern="1200" dirty="0" smtClean="0">
                <a:solidFill>
                  <a:schemeClr val="tx1"/>
                </a:solidFill>
                <a:latin typeface="+mn-lt"/>
                <a:ea typeface="+mn-ea"/>
                <a:cs typeface="+mn-cs"/>
              </a:rPr>
              <a:t>of the Lord is the beginning of wisdom, and </a:t>
            </a:r>
          </a:p>
          <a:p>
            <a:pPr rtl="0"/>
            <a:r>
              <a:rPr lang="en-US" sz="1200" i="0" kern="1200" dirty="0" smtClean="0">
                <a:solidFill>
                  <a:schemeClr val="tx1"/>
                </a:solidFill>
                <a:latin typeface="+mn-lt"/>
                <a:ea typeface="+mn-ea"/>
                <a:cs typeface="+mn-cs"/>
              </a:rPr>
              <a:t>knowledge of the Holy One is understanding.’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“This means that if we approach God rightly, all </a:t>
            </a:r>
          </a:p>
          <a:p>
            <a:pPr rtl="0"/>
            <a:r>
              <a:rPr lang="en-US" sz="1200" i="0" kern="1200" dirty="0" smtClean="0">
                <a:solidFill>
                  <a:schemeClr val="tx1"/>
                </a:solidFill>
                <a:latin typeface="+mn-lt"/>
                <a:ea typeface="+mn-ea"/>
                <a:cs typeface="+mn-cs"/>
              </a:rPr>
              <a:t>other things will fall into their proper places. When </a:t>
            </a:r>
          </a:p>
          <a:p>
            <a:pPr rtl="0"/>
            <a:r>
              <a:rPr lang="en-US" sz="1200" i="0" kern="1200" dirty="0" smtClean="0">
                <a:solidFill>
                  <a:schemeClr val="tx1"/>
                </a:solidFill>
                <a:latin typeface="+mn-lt"/>
                <a:ea typeface="+mn-ea"/>
                <a:cs typeface="+mn-cs"/>
              </a:rPr>
              <a:t>Romans 3:18 declares that the human race has </a:t>
            </a:r>
          </a:p>
          <a:p>
            <a:pPr rtl="0"/>
            <a:r>
              <a:rPr lang="en-US" sz="1200" i="0" kern="1200" dirty="0" smtClean="0">
                <a:solidFill>
                  <a:schemeClr val="tx1"/>
                </a:solidFill>
                <a:latin typeface="+mn-lt"/>
                <a:ea typeface="+mn-ea"/>
                <a:cs typeface="+mn-cs"/>
              </a:rPr>
              <a:t>not done this, it is saying what Paul has been </a:t>
            </a:r>
          </a:p>
          <a:p>
            <a:pPr rtl="0"/>
            <a:r>
              <a:rPr lang="en-US" sz="1200" i="0" kern="1200" dirty="0" smtClean="0">
                <a:solidFill>
                  <a:schemeClr val="tx1"/>
                </a:solidFill>
                <a:latin typeface="+mn-lt"/>
                <a:ea typeface="+mn-ea"/>
                <a:cs typeface="+mn-cs"/>
              </a:rPr>
              <a:t>stating all along.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“Because men and women will not know God, </a:t>
            </a:r>
          </a:p>
          <a:p>
            <a:pPr rtl="0"/>
            <a:r>
              <a:rPr lang="en-US" sz="1200" i="0" kern="1200" dirty="0" smtClean="0">
                <a:solidFill>
                  <a:schemeClr val="tx1"/>
                </a:solidFill>
                <a:latin typeface="+mn-lt"/>
                <a:ea typeface="+mn-ea"/>
                <a:cs typeface="+mn-cs"/>
              </a:rPr>
              <a:t>choosing rather to suppress the truth about him, </a:t>
            </a:r>
          </a:p>
          <a:p>
            <a:pPr rtl="0"/>
            <a:r>
              <a:rPr lang="en-US" sz="1200" i="0" kern="1200" dirty="0" smtClean="0">
                <a:solidFill>
                  <a:schemeClr val="tx1"/>
                </a:solidFill>
                <a:latin typeface="+mn-lt"/>
                <a:ea typeface="+mn-ea"/>
                <a:cs typeface="+mn-cs"/>
              </a:rPr>
              <a:t>their minds are darkened and they become fools.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“They claimed to be wise but ‘exchanged the glory </a:t>
            </a:r>
          </a:p>
          <a:p>
            <a:pPr rtl="0"/>
            <a:r>
              <a:rPr lang="en-US" sz="1200" i="0" kern="1200" dirty="0" smtClean="0">
                <a:solidFill>
                  <a:schemeClr val="tx1"/>
                </a:solidFill>
                <a:latin typeface="+mn-lt"/>
                <a:ea typeface="+mn-ea"/>
                <a:cs typeface="+mn-cs"/>
              </a:rPr>
              <a:t>of the immortal God for images made to look like </a:t>
            </a:r>
          </a:p>
          <a:p>
            <a:pPr rtl="0"/>
            <a:r>
              <a:rPr lang="en-US" sz="1200" i="0" kern="1200" dirty="0" smtClean="0">
                <a:solidFill>
                  <a:schemeClr val="tx1"/>
                </a:solidFill>
                <a:latin typeface="+mn-lt"/>
                <a:ea typeface="+mn-ea"/>
                <a:cs typeface="+mn-cs"/>
              </a:rPr>
              <a:t>mortal man and birds and animals and reptiles’ </a:t>
            </a:r>
          </a:p>
          <a:p>
            <a:pPr rtl="0"/>
            <a:r>
              <a:rPr lang="en-US" sz="1200" i="0" kern="1200" dirty="0" smtClean="0">
                <a:solidFill>
                  <a:schemeClr val="tx1"/>
                </a:solidFill>
                <a:latin typeface="+mn-lt"/>
                <a:ea typeface="+mn-ea"/>
                <a:cs typeface="+mn-cs"/>
              </a:rPr>
              <a:t>(Rom. 1:22)....</a:t>
            </a:r>
          </a:p>
          <a:p>
            <a:pPr rtl="0"/>
            <a:endParaRPr lang="en-US" sz="1200" i="0" kern="1200" dirty="0" smtClean="0">
              <a:solidFill>
                <a:schemeClr val="tx1"/>
              </a:solidFill>
              <a:latin typeface="+mn-lt"/>
              <a:ea typeface="+mn-ea"/>
              <a:cs typeface="+mn-cs"/>
            </a:endParaRPr>
          </a:p>
          <a:p>
            <a:pPr rtl="0"/>
            <a:r>
              <a:rPr lang="en-US" sz="1200" i="0" dirty="0" smtClean="0"/>
              <a:t>“I find it interesting, however, that Paul here also </a:t>
            </a:r>
          </a:p>
          <a:p>
            <a:pPr rtl="0"/>
            <a:r>
              <a:rPr lang="en-US" sz="1200" i="0" dirty="0" smtClean="0"/>
              <a:t>refers to ‘eyes.’ This is the sixth of the specific </a:t>
            </a:r>
          </a:p>
          <a:p>
            <a:pPr rtl="0"/>
            <a:r>
              <a:rPr lang="en-US" sz="1200" i="0" dirty="0" smtClean="0"/>
              <a:t>body references Paul makes in these verses in </a:t>
            </a:r>
          </a:p>
          <a:p>
            <a:pPr rtl="0"/>
            <a:r>
              <a:rPr lang="en-US" sz="1200" i="0" dirty="0" smtClean="0"/>
              <a:t>order to make his accusations vivid. </a:t>
            </a:r>
          </a:p>
          <a:p>
            <a:pPr rtl="0"/>
            <a:endParaRPr lang="en-US" sz="1200" i="0" dirty="0" smtClean="0"/>
          </a:p>
          <a:p>
            <a:pPr rtl="0"/>
            <a:r>
              <a:rPr lang="en-US" sz="1200" i="0" dirty="0" smtClean="0"/>
              <a:t>“He has referred to throats, tongues, lips, mouths, </a:t>
            </a:r>
          </a:p>
          <a:p>
            <a:pPr rtl="0"/>
            <a:r>
              <a:rPr lang="en-US" sz="1200" i="0" dirty="0" smtClean="0"/>
              <a:t>and feet. Now he mentions eyes.</a:t>
            </a:r>
          </a:p>
          <a:p>
            <a:pPr rtl="0"/>
            <a:endParaRPr lang="en-US" sz="1200" i="0" dirty="0" smtClean="0"/>
          </a:p>
          <a:p>
            <a:pPr rtl="0"/>
            <a:r>
              <a:rPr lang="en-US" sz="1200" i="0" dirty="0" smtClean="0"/>
              <a:t>“Since eyes are our organs of vision, to have the </a:t>
            </a:r>
          </a:p>
          <a:p>
            <a:pPr rtl="0"/>
            <a:r>
              <a:rPr lang="en-US" sz="1200" i="0" dirty="0" smtClean="0"/>
              <a:t>fear of God before our eyes means that we have </a:t>
            </a:r>
          </a:p>
          <a:p>
            <a:pPr rtl="0"/>
            <a:r>
              <a:rPr lang="en-US" sz="1200" i="0" dirty="0" smtClean="0"/>
              <a:t>God constantly in our thoughts and in a central </a:t>
            </a:r>
          </a:p>
          <a:p>
            <a:pPr rtl="0"/>
            <a:r>
              <a:rPr lang="en-US" sz="1200" i="0" dirty="0" smtClean="0"/>
              <a:t>position in everything that concerns us. </a:t>
            </a:r>
          </a:p>
          <a:p>
            <a:pPr rtl="0"/>
            <a:endParaRPr lang="en-US" sz="1200" i="0" dirty="0" smtClean="0"/>
          </a:p>
          <a:p>
            <a:pPr rtl="0"/>
            <a:r>
              <a:rPr lang="en-US" sz="1200" i="0" dirty="0" smtClean="0"/>
              <a:t>“It.... is our destiny as those made in God’s </a:t>
            </a:r>
          </a:p>
          <a:p>
            <a:pPr rtl="0"/>
            <a:r>
              <a:rPr lang="en-US" sz="1200" i="0" dirty="0" smtClean="0"/>
              <a:t>image to look up to the heavenly beings and </a:t>
            </a:r>
          </a:p>
          <a:p>
            <a:pPr rtl="0"/>
            <a:r>
              <a:rPr lang="en-US" sz="1200" i="0" dirty="0" smtClean="0"/>
              <a:t>beyond them to God and thus become </a:t>
            </a:r>
          </a:p>
          <a:p>
            <a:pPr rtl="0"/>
            <a:r>
              <a:rPr lang="en-US" sz="1200" i="0" dirty="0" smtClean="0"/>
              <a:t>increasingly like God. </a:t>
            </a:r>
          </a:p>
          <a:p>
            <a:pPr rtl="0"/>
            <a:endParaRPr lang="en-US" sz="1200" i="0" dirty="0" smtClean="0"/>
          </a:p>
          <a:p>
            <a:pPr rtl="0"/>
            <a:r>
              <a:rPr lang="en-US" sz="1200" i="0" dirty="0" smtClean="0"/>
              <a:t>“To have the “fear of God before [our] eyes” is </a:t>
            </a:r>
          </a:p>
          <a:p>
            <a:pPr rtl="0"/>
            <a:r>
              <a:rPr lang="en-US" sz="1200" i="0" dirty="0" smtClean="0"/>
              <a:t>to do just that. It is the way of all blessing, </a:t>
            </a:r>
          </a:p>
          <a:p>
            <a:pPr rtl="0"/>
            <a:r>
              <a:rPr lang="en-US" sz="1200" i="0" dirty="0" smtClean="0"/>
              <a:t>growth, and knowledge. But if we will not do that, </a:t>
            </a:r>
          </a:p>
          <a:p>
            <a:pPr rtl="0"/>
            <a:r>
              <a:rPr lang="en-US" sz="1200" i="0" dirty="0" smtClean="0"/>
              <a:t>we will inevitably look down and become like the </a:t>
            </a:r>
          </a:p>
          <a:p>
            <a:pPr rtl="0"/>
            <a:r>
              <a:rPr lang="en-US" sz="1200" i="0" dirty="0" smtClean="0"/>
              <a:t>beasts who are below us.</a:t>
            </a:r>
          </a:p>
          <a:p>
            <a:endParaRPr lang="en-US" i="0" dirty="0" smtClean="0"/>
          </a:p>
          <a:p>
            <a:r>
              <a:rPr lang="en-US" i="0" dirty="0" smtClean="0"/>
              <a:t>*****</a:t>
            </a:r>
            <a:endParaRPr lang="en-US" i="0"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87</a:t>
            </a:fld>
            <a:endParaRPr lang="en-US"/>
          </a:p>
        </p:txBody>
      </p:sp>
    </p:spTree>
    <p:extLst>
      <p:ext uri="{BB962C8B-B14F-4D97-AF65-F5344CB8AC3E}">
        <p14:creationId xmlns:p14="http://schemas.microsoft.com/office/powerpoint/2010/main" val="3193396938"/>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r>
              <a:rPr lang="en-US" dirty="0" err="1" smtClean="0"/>
              <a:t>Phobos</a:t>
            </a:r>
            <a:r>
              <a:rPr lang="en-US" dirty="0" smtClean="0"/>
              <a:t>” is the Greek word from which we get </a:t>
            </a:r>
          </a:p>
          <a:p>
            <a:r>
              <a:rPr lang="en-US" dirty="0" smtClean="0"/>
              <a:t>the English “phobia”.</a:t>
            </a:r>
          </a:p>
          <a:p>
            <a:endParaRPr lang="en-US" dirty="0" smtClean="0"/>
          </a:p>
          <a:p>
            <a:r>
              <a:rPr lang="en-US" dirty="0" smtClean="0"/>
              <a:t>And in some contexts, it does indeed mean just </a:t>
            </a:r>
          </a:p>
          <a:p>
            <a:r>
              <a:rPr lang="en-US" dirty="0" smtClean="0"/>
              <a:t>that kind</a:t>
            </a:r>
            <a:r>
              <a:rPr lang="en-US" baseline="0" dirty="0" smtClean="0"/>
              <a:t> of unreasoning terror, alarm, fright, </a:t>
            </a:r>
          </a:p>
          <a:p>
            <a:r>
              <a:rPr lang="en-US" baseline="0" dirty="0" smtClean="0"/>
              <a:t>or fear.</a:t>
            </a:r>
          </a:p>
          <a:p>
            <a:endParaRPr lang="en-US" baseline="0" dirty="0" smtClean="0"/>
          </a:p>
          <a:p>
            <a:r>
              <a:rPr lang="en-US" baseline="0" dirty="0" smtClean="0"/>
              <a:t>But, in the context of Romans 3:18, it means </a:t>
            </a:r>
          </a:p>
          <a:p>
            <a:r>
              <a:rPr lang="en-US" baseline="0" dirty="0" smtClean="0"/>
              <a:t>reverence or respect.</a:t>
            </a:r>
          </a:p>
          <a:p>
            <a:endParaRPr lang="en-US" baseline="0" dirty="0" smtClean="0"/>
          </a:p>
          <a:p>
            <a:r>
              <a:rPr lang="en-US" baseline="0" dirty="0" smtClean="0"/>
              <a:t>“</a:t>
            </a:r>
            <a:r>
              <a:rPr lang="en-US" baseline="0" dirty="0" err="1" smtClean="0"/>
              <a:t>Phobos</a:t>
            </a:r>
            <a:r>
              <a:rPr lang="en-US" baseline="0" dirty="0" smtClean="0"/>
              <a:t>” is also used to mean reverence or </a:t>
            </a:r>
          </a:p>
          <a:p>
            <a:r>
              <a:rPr lang="en-US" baseline="0" dirty="0" smtClean="0"/>
              <a:t>respect in:</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88</a:t>
            </a:fld>
            <a:endParaRPr lang="en-US"/>
          </a:p>
        </p:txBody>
      </p:sp>
    </p:spTree>
    <p:extLst>
      <p:ext uri="{BB962C8B-B14F-4D97-AF65-F5344CB8AC3E}">
        <p14:creationId xmlns:p14="http://schemas.microsoft.com/office/powerpoint/2010/main" val="4087940766"/>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89</a:t>
            </a:fld>
            <a:endParaRPr lang="en-US"/>
          </a:p>
        </p:txBody>
      </p:sp>
    </p:spTree>
    <p:extLst>
      <p:ext uri="{BB962C8B-B14F-4D97-AF65-F5344CB8AC3E}">
        <p14:creationId xmlns:p14="http://schemas.microsoft.com/office/powerpoint/2010/main" val="1742764843"/>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In the </a:t>
            </a:r>
            <a:r>
              <a:rPr lang="en-US" dirty="0" err="1" smtClean="0"/>
              <a:t>Screwtape</a:t>
            </a:r>
            <a:r>
              <a:rPr lang="en-US" dirty="0" smtClean="0"/>
              <a:t> Letters, C. S. Lewis has </a:t>
            </a:r>
          </a:p>
          <a:p>
            <a:r>
              <a:rPr lang="en-US" dirty="0" smtClean="0"/>
              <a:t>the Elder Demon speaking to his junior apprentice </a:t>
            </a:r>
          </a:p>
          <a:p>
            <a:r>
              <a:rPr lang="en-US" dirty="0" smtClean="0"/>
              <a:t>on the subject of</a:t>
            </a:r>
            <a:r>
              <a:rPr lang="en-US" baseline="0" dirty="0" smtClean="0"/>
              <a:t> reverence:</a:t>
            </a:r>
          </a:p>
          <a:p>
            <a:endParaRPr lang="en-US" baseline="0" dirty="0" smtClean="0"/>
          </a:p>
          <a:p>
            <a:r>
              <a:rPr lang="en-US" dirty="0" smtClean="0"/>
              <a:t>“The humans do not start from that direct </a:t>
            </a:r>
          </a:p>
          <a:p>
            <a:r>
              <a:rPr lang="en-US" dirty="0" smtClean="0"/>
              <a:t>perception of Him which we, unhappily, cannot </a:t>
            </a:r>
          </a:p>
          <a:p>
            <a:r>
              <a:rPr lang="en-US" dirty="0" smtClean="0"/>
              <a:t>avoid. </a:t>
            </a:r>
          </a:p>
          <a:p>
            <a:endParaRPr lang="en-US" dirty="0" smtClean="0"/>
          </a:p>
          <a:p>
            <a:r>
              <a:rPr lang="en-US" dirty="0" smtClean="0"/>
              <a:t>They have never known that ghastly luminosity, </a:t>
            </a:r>
          </a:p>
          <a:p>
            <a:r>
              <a:rPr lang="en-US" dirty="0" smtClean="0"/>
              <a:t>that stabbing and searing glare which makes the </a:t>
            </a:r>
          </a:p>
          <a:p>
            <a:r>
              <a:rPr lang="en-US" dirty="0" smtClean="0"/>
              <a:t>background of permanent pain to our lives. </a:t>
            </a:r>
          </a:p>
          <a:p>
            <a:endParaRPr lang="en-US" dirty="0" smtClean="0"/>
          </a:p>
          <a:p>
            <a:r>
              <a:rPr lang="en-US" dirty="0" smtClean="0"/>
              <a:t>If you look into your patient’s mind when he is </a:t>
            </a:r>
          </a:p>
          <a:p>
            <a:r>
              <a:rPr lang="en-US" dirty="0" smtClean="0"/>
              <a:t>praying, you will not find that. If you examine the </a:t>
            </a:r>
          </a:p>
          <a:p>
            <a:r>
              <a:rPr lang="en-US" dirty="0" smtClean="0"/>
              <a:t>object to which he is attending, you will find that </a:t>
            </a:r>
          </a:p>
          <a:p>
            <a:r>
              <a:rPr lang="en-US" dirty="0" smtClean="0"/>
              <a:t>it is a composite object containing many quite </a:t>
            </a:r>
          </a:p>
          <a:p>
            <a:r>
              <a:rPr lang="en-US" dirty="0" smtClean="0"/>
              <a:t>ridiculous ingredients. </a:t>
            </a:r>
          </a:p>
          <a:p>
            <a:endParaRPr lang="en-US" dirty="0" smtClean="0"/>
          </a:p>
          <a:p>
            <a:r>
              <a:rPr lang="en-US" dirty="0" smtClean="0"/>
              <a:t>There will be images derived from pictures of the </a:t>
            </a:r>
          </a:p>
          <a:p>
            <a:r>
              <a:rPr lang="en-US" dirty="0" smtClean="0"/>
              <a:t>Enemy as He appeared during the discreditable </a:t>
            </a:r>
          </a:p>
          <a:p>
            <a:r>
              <a:rPr lang="en-US" dirty="0" smtClean="0"/>
              <a:t>episode known as the Incarnation: there will be </a:t>
            </a:r>
          </a:p>
          <a:p>
            <a:r>
              <a:rPr lang="en-US" dirty="0" smtClean="0"/>
              <a:t>vaguer—perhaps quite savage and puerile—</a:t>
            </a:r>
          </a:p>
          <a:p>
            <a:r>
              <a:rPr lang="en-US" dirty="0" smtClean="0"/>
              <a:t>images associated with the other two Persons. </a:t>
            </a:r>
          </a:p>
          <a:p>
            <a:endParaRPr lang="en-US" dirty="0" smtClean="0"/>
          </a:p>
          <a:p>
            <a:r>
              <a:rPr lang="en-US" dirty="0" smtClean="0"/>
              <a:t>There will even be some of his own reverence </a:t>
            </a:r>
          </a:p>
          <a:p>
            <a:r>
              <a:rPr lang="en-US" dirty="0" smtClean="0"/>
              <a:t>(and of bodily sensations accompanying it) </a:t>
            </a:r>
          </a:p>
          <a:p>
            <a:r>
              <a:rPr lang="en-US" dirty="0" smtClean="0"/>
              <a:t>objectified and attributed to the object revered. </a:t>
            </a:r>
          </a:p>
          <a:p>
            <a:endParaRPr lang="en-US" dirty="0" smtClean="0"/>
          </a:p>
          <a:p>
            <a:r>
              <a:rPr lang="en-US" dirty="0" smtClean="0"/>
              <a:t>I have known cases where what the patient called </a:t>
            </a:r>
          </a:p>
          <a:p>
            <a:r>
              <a:rPr lang="en-US" dirty="0" smtClean="0"/>
              <a:t>his "God" was actually located—up and to the left </a:t>
            </a:r>
          </a:p>
          <a:p>
            <a:r>
              <a:rPr lang="en-US" dirty="0" smtClean="0"/>
              <a:t>at the corner of the bedroom ceiling, or inside his </a:t>
            </a:r>
          </a:p>
          <a:p>
            <a:r>
              <a:rPr lang="en-US" dirty="0" smtClean="0"/>
              <a:t>own head, or in a crucifix on the wall. </a:t>
            </a:r>
          </a:p>
          <a:p>
            <a:endParaRPr lang="en-US" dirty="0" smtClean="0"/>
          </a:p>
          <a:p>
            <a:r>
              <a:rPr lang="en-US" dirty="0" smtClean="0"/>
              <a:t>But whatever the nature of the composite object, </a:t>
            </a:r>
          </a:p>
          <a:p>
            <a:r>
              <a:rPr lang="en-US" dirty="0" smtClean="0"/>
              <a:t>you must keep him praying to it—to the thing that </a:t>
            </a:r>
          </a:p>
          <a:p>
            <a:r>
              <a:rPr lang="en-US" dirty="0" smtClean="0"/>
              <a:t>he has made, not to the Person who has made </a:t>
            </a:r>
          </a:p>
          <a:p>
            <a:r>
              <a:rPr lang="en-US" dirty="0" smtClean="0"/>
              <a:t>him. </a:t>
            </a:r>
          </a:p>
          <a:p>
            <a:endParaRPr lang="en-US" dirty="0" smtClean="0"/>
          </a:p>
          <a:p>
            <a:r>
              <a:rPr lang="en-US" dirty="0" smtClean="0"/>
              <a:t>You may even encourage him to attach great </a:t>
            </a:r>
          </a:p>
          <a:p>
            <a:r>
              <a:rPr lang="en-US" dirty="0" smtClean="0"/>
              <a:t>importance to the correction and improvement of </a:t>
            </a:r>
          </a:p>
          <a:p>
            <a:r>
              <a:rPr lang="en-US" dirty="0" smtClean="0"/>
              <a:t>his composite object, and to keeping it steadily </a:t>
            </a:r>
          </a:p>
          <a:p>
            <a:r>
              <a:rPr lang="en-US" dirty="0" smtClean="0"/>
              <a:t>before his imagination during the whole prayer. </a:t>
            </a:r>
          </a:p>
          <a:p>
            <a:endParaRPr lang="en-US" dirty="0" smtClean="0"/>
          </a:p>
          <a:p>
            <a:r>
              <a:rPr lang="en-US" dirty="0" smtClean="0"/>
              <a:t>For if he ever comes to make the distinction, if </a:t>
            </a:r>
          </a:p>
          <a:p>
            <a:r>
              <a:rPr lang="en-US" dirty="0" smtClean="0"/>
              <a:t>ever he consciously directs his prayers "Not to </a:t>
            </a:r>
          </a:p>
          <a:p>
            <a:r>
              <a:rPr lang="en-US" dirty="0" smtClean="0"/>
              <a:t>what I think thou art but to what thou </a:t>
            </a:r>
            <a:r>
              <a:rPr lang="en-US" dirty="0" err="1" smtClean="0"/>
              <a:t>knowest</a:t>
            </a:r>
            <a:r>
              <a:rPr lang="en-US" dirty="0" smtClean="0"/>
              <a:t> </a:t>
            </a:r>
          </a:p>
          <a:p>
            <a:r>
              <a:rPr lang="en-US" dirty="0" smtClean="0"/>
              <a:t>thyself to be", our situation is, for the moment, </a:t>
            </a:r>
          </a:p>
          <a:p>
            <a:r>
              <a:rPr lang="en-US" dirty="0" smtClean="0"/>
              <a:t>desperate. </a:t>
            </a:r>
          </a:p>
          <a:p>
            <a:endParaRPr lang="en-US" dirty="0" smtClean="0"/>
          </a:p>
          <a:p>
            <a:r>
              <a:rPr lang="en-US" dirty="0" smtClean="0"/>
              <a:t>Once all his thoughts and images have been flung </a:t>
            </a:r>
          </a:p>
          <a:p>
            <a:r>
              <a:rPr lang="en-US" dirty="0" smtClean="0"/>
              <a:t>aside […] and the man trusts himself to the </a:t>
            </a:r>
          </a:p>
          <a:p>
            <a:r>
              <a:rPr lang="en-US" dirty="0" smtClean="0"/>
              <a:t>completely real, external, invisible Presence, </a:t>
            </a:r>
          </a:p>
          <a:p>
            <a:r>
              <a:rPr lang="en-US" dirty="0" smtClean="0"/>
              <a:t>there with him in the room and never knowable </a:t>
            </a:r>
          </a:p>
          <a:p>
            <a:r>
              <a:rPr lang="en-US" dirty="0" smtClean="0"/>
              <a:t>by him as he is known by it—why, then it is that </a:t>
            </a:r>
          </a:p>
          <a:p>
            <a:r>
              <a:rPr lang="en-US" dirty="0" smtClean="0"/>
              <a:t>the incalculable may occur.”</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90</a:t>
            </a:fld>
            <a:endParaRPr lang="en-US"/>
          </a:p>
        </p:txBody>
      </p:sp>
    </p:spTree>
    <p:extLst>
      <p:ext uri="{BB962C8B-B14F-4D97-AF65-F5344CB8AC3E}">
        <p14:creationId xmlns:p14="http://schemas.microsoft.com/office/powerpoint/2010/main" val="971146733"/>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3:18.</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91</a:t>
            </a:fld>
            <a:endParaRPr lang="en-US"/>
          </a:p>
        </p:txBody>
      </p:sp>
    </p:spTree>
    <p:extLst>
      <p:ext uri="{BB962C8B-B14F-4D97-AF65-F5344CB8AC3E}">
        <p14:creationId xmlns:p14="http://schemas.microsoft.com/office/powerpoint/2010/main" val="8904679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a:t>
            </a:fld>
            <a:endParaRPr lang="en-US"/>
          </a:p>
        </p:txBody>
      </p:sp>
    </p:spTree>
    <p:extLst>
      <p:ext uri="{BB962C8B-B14F-4D97-AF65-F5344CB8AC3E}">
        <p14:creationId xmlns:p14="http://schemas.microsoft.com/office/powerpoint/2010/main" val="2448316424"/>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3:18.</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92</a:t>
            </a:fld>
            <a:endParaRPr lang="en-US"/>
          </a:p>
        </p:txBody>
      </p:sp>
    </p:spTree>
    <p:extLst>
      <p:ext uri="{BB962C8B-B14F-4D97-AF65-F5344CB8AC3E}">
        <p14:creationId xmlns:p14="http://schemas.microsoft.com/office/powerpoint/2010/main" val="1823279871"/>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purpose of the law is “that every mouth may </a:t>
            </a:r>
          </a:p>
          <a:p>
            <a:r>
              <a:rPr lang="en-US" dirty="0" smtClean="0"/>
              <a:t>be silenced and the whole world held accountable </a:t>
            </a:r>
          </a:p>
          <a:p>
            <a:r>
              <a:rPr lang="en-US" dirty="0" smtClean="0"/>
              <a:t>to God.”</a:t>
            </a:r>
          </a:p>
          <a:p>
            <a:endParaRPr lang="en-US" dirty="0" smtClean="0"/>
          </a:p>
          <a:p>
            <a:r>
              <a:rPr lang="en-US" dirty="0" smtClean="0"/>
              <a:t>Douglas Moo says, “The terminology of this clause </a:t>
            </a:r>
          </a:p>
          <a:p>
            <a:r>
              <a:rPr lang="en-US" dirty="0" smtClean="0"/>
              <a:t>reflects</a:t>
            </a:r>
            <a:r>
              <a:rPr lang="en-US" baseline="0" dirty="0" smtClean="0"/>
              <a:t> the imagery of the courtroom. ‘Shutting </a:t>
            </a:r>
          </a:p>
          <a:p>
            <a:r>
              <a:rPr lang="en-US" baseline="0" dirty="0" smtClean="0"/>
              <a:t>the mouth’ connotes the situation of the </a:t>
            </a:r>
          </a:p>
          <a:p>
            <a:r>
              <a:rPr lang="en-US" baseline="0" dirty="0" smtClean="0"/>
              <a:t>defendant who has no more to say in response </a:t>
            </a:r>
          </a:p>
          <a:p>
            <a:r>
              <a:rPr lang="en-US" baseline="0" dirty="0" smtClean="0"/>
              <a:t>to the charges brought against him or her.</a:t>
            </a:r>
          </a:p>
          <a:p>
            <a:endParaRPr lang="en-US" baseline="0" dirty="0" smtClean="0"/>
          </a:p>
          <a:p>
            <a:r>
              <a:rPr lang="en-US" baseline="0" dirty="0" smtClean="0"/>
              <a:t>“The Greek word translated ‘accountable’ occurs </a:t>
            </a:r>
          </a:p>
          <a:p>
            <a:r>
              <a:rPr lang="en-US" baseline="0" dirty="0" smtClean="0"/>
              <a:t>nowhere else in the Scriptures, but it is used in </a:t>
            </a:r>
          </a:p>
          <a:p>
            <a:r>
              <a:rPr lang="en-US" baseline="0" dirty="0" smtClean="0"/>
              <a:t>extra-biblical Greek to mean ‘answerable to’ or </a:t>
            </a:r>
          </a:p>
          <a:p>
            <a:r>
              <a:rPr lang="en-US" baseline="0" dirty="0" smtClean="0"/>
              <a:t>‘liable to prosecution’...</a:t>
            </a:r>
          </a:p>
          <a:p>
            <a:endParaRPr lang="en-US" baseline="0" dirty="0" smtClean="0"/>
          </a:p>
          <a:p>
            <a:r>
              <a:rPr lang="en-US" baseline="0" dirty="0" smtClean="0"/>
              <a:t>“Paul pictures God both as the one offended and </a:t>
            </a:r>
          </a:p>
          <a:p>
            <a:r>
              <a:rPr lang="en-US" baseline="0" dirty="0" smtClean="0"/>
              <a:t>as the judge who weighs the evidence and </a:t>
            </a:r>
          </a:p>
          <a:p>
            <a:r>
              <a:rPr lang="en-US" baseline="0" dirty="0" smtClean="0"/>
              <a:t>pronounces the verdict.</a:t>
            </a:r>
          </a:p>
          <a:p>
            <a:endParaRPr lang="en-US" baseline="0" dirty="0" smtClean="0"/>
          </a:p>
          <a:p>
            <a:r>
              <a:rPr lang="en-US" baseline="0" dirty="0" smtClean="0"/>
              <a:t>“The image, then, is of all humanity standing </a:t>
            </a:r>
          </a:p>
          <a:p>
            <a:r>
              <a:rPr lang="en-US" baseline="0" dirty="0" smtClean="0"/>
              <a:t>before God, accountable to him for willful and </a:t>
            </a:r>
          </a:p>
          <a:p>
            <a:r>
              <a:rPr lang="en-US" baseline="0" dirty="0" smtClean="0"/>
              <a:t>inexcusable violations of his will, awaiting the </a:t>
            </a:r>
          </a:p>
          <a:p>
            <a:r>
              <a:rPr lang="en-US" baseline="0" dirty="0" smtClean="0"/>
              <a:t>sentence of condemnation that their actions </a:t>
            </a:r>
          </a:p>
          <a:p>
            <a:r>
              <a:rPr lang="en-US" baseline="0" dirty="0" smtClean="0"/>
              <a:t>deserve.</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93</a:t>
            </a:fld>
            <a:endParaRPr lang="en-US"/>
          </a:p>
        </p:txBody>
      </p:sp>
    </p:spTree>
    <p:extLst>
      <p:ext uri="{BB962C8B-B14F-4D97-AF65-F5344CB8AC3E}">
        <p14:creationId xmlns:p14="http://schemas.microsoft.com/office/powerpoint/2010/main" val="4283103875"/>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the Greek word “</a:t>
            </a:r>
            <a:r>
              <a:rPr lang="en-US" dirty="0" err="1" smtClean="0"/>
              <a:t>phrasso</a:t>
            </a:r>
            <a:r>
              <a:rPr lang="en-US" dirty="0" smtClean="0"/>
              <a:t>” means </a:t>
            </a:r>
          </a:p>
          <a:p>
            <a:r>
              <a:rPr lang="en-US" dirty="0" smtClean="0"/>
              <a:t>to close or keep from opening; here used </a:t>
            </a:r>
          </a:p>
          <a:p>
            <a:r>
              <a:rPr lang="en-US" dirty="0" smtClean="0"/>
              <a:t>figuratively of closing the mouth so that the </a:t>
            </a:r>
          </a:p>
          <a:p>
            <a:r>
              <a:rPr lang="en-US" dirty="0" smtClean="0"/>
              <a:t>person must remain silent.</a:t>
            </a:r>
          </a:p>
          <a:p>
            <a:endParaRPr lang="en-US" dirty="0" smtClean="0"/>
          </a:p>
          <a:p>
            <a:r>
              <a:rPr lang="en-US" dirty="0" smtClean="0"/>
              <a:t>The</a:t>
            </a:r>
            <a:r>
              <a:rPr lang="en-US" baseline="0" dirty="0" smtClean="0"/>
              <a:t> word is also used with this figurative sense in:</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94</a:t>
            </a:fld>
            <a:endParaRPr lang="en-US"/>
          </a:p>
        </p:txBody>
      </p:sp>
    </p:spTree>
    <p:extLst>
      <p:ext uri="{BB962C8B-B14F-4D97-AF65-F5344CB8AC3E}">
        <p14:creationId xmlns:p14="http://schemas.microsoft.com/office/powerpoint/2010/main" val="1463347022"/>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Paul is here boasting on the brothers from </a:t>
            </a:r>
          </a:p>
          <a:p>
            <a:r>
              <a:rPr lang="en-US" dirty="0" smtClean="0"/>
              <a:t>Macedonia who provided</a:t>
            </a:r>
            <a:r>
              <a:rPr lang="en-US" baseline="0" dirty="0" smtClean="0"/>
              <a:t> for his needs so that he </a:t>
            </a:r>
          </a:p>
          <a:p>
            <a:r>
              <a:rPr lang="en-US" baseline="0" dirty="0" smtClean="0"/>
              <a:t>wouldn’t be a burden on the Corinthians.</a:t>
            </a:r>
          </a:p>
          <a:p>
            <a:endParaRPr lang="en-US" baseline="0" dirty="0" smtClean="0"/>
          </a:p>
          <a:p>
            <a:r>
              <a:rPr lang="en-US" baseline="0" dirty="0" smtClean="0"/>
              <a:t>“</a:t>
            </a:r>
            <a:r>
              <a:rPr lang="en-US" baseline="0" dirty="0" err="1" smtClean="0"/>
              <a:t>Phrasso</a:t>
            </a:r>
            <a:r>
              <a:rPr lang="en-US" baseline="0" dirty="0" smtClean="0"/>
              <a:t>” is used in a more literal sense in:</a:t>
            </a:r>
          </a:p>
          <a:p>
            <a:endParaRPr lang="en-US" baseline="0" dirty="0" smtClean="0"/>
          </a:p>
          <a:p>
            <a:r>
              <a:rPr lang="en-US" baseline="0"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95</a:t>
            </a:fld>
            <a:endParaRPr lang="en-US"/>
          </a:p>
        </p:txBody>
      </p:sp>
    </p:spTree>
    <p:extLst>
      <p:ext uri="{BB962C8B-B14F-4D97-AF65-F5344CB8AC3E}">
        <p14:creationId xmlns:p14="http://schemas.microsoft.com/office/powerpoint/2010/main" val="2959596557"/>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which is part of the great 11</a:t>
            </a:r>
            <a:r>
              <a:rPr lang="en-US" baseline="30000" dirty="0" smtClean="0"/>
              <a:t>th</a:t>
            </a:r>
            <a:r>
              <a:rPr lang="en-US" dirty="0" smtClean="0"/>
              <a:t> Chapter on the </a:t>
            </a:r>
          </a:p>
          <a:p>
            <a:r>
              <a:rPr lang="en-US" dirty="0" smtClean="0"/>
              <a:t>Heroes of the faith.</a:t>
            </a:r>
          </a:p>
          <a:p>
            <a:endParaRPr lang="en-US" dirty="0" smtClean="0"/>
          </a:p>
          <a:p>
            <a:r>
              <a:rPr lang="en-US" b="1" dirty="0" err="1" smtClean="0"/>
              <a:t>ILLUS</a:t>
            </a:r>
            <a:r>
              <a:rPr lang="en-US" b="1" dirty="0" smtClean="0"/>
              <a:t>: </a:t>
            </a:r>
            <a:r>
              <a:rPr lang="en-US" sz="1200" dirty="0" smtClean="0"/>
              <a:t>A flippant youth asked a preacher, “You </a:t>
            </a:r>
          </a:p>
          <a:p>
            <a:r>
              <a:rPr lang="en-US" sz="1200" dirty="0" smtClean="0"/>
              <a:t>say that unsaved people carry a weight of sin. I </a:t>
            </a:r>
          </a:p>
          <a:p>
            <a:r>
              <a:rPr lang="en-US" sz="1200" dirty="0" smtClean="0"/>
              <a:t>feel nothing. How heavy is sin? Is it ten pounds? </a:t>
            </a:r>
          </a:p>
          <a:p>
            <a:r>
              <a:rPr lang="en-US" sz="1200" dirty="0" smtClean="0"/>
              <a:t>Eighty pounds?” </a:t>
            </a:r>
          </a:p>
          <a:p>
            <a:endParaRPr lang="en-US" sz="1200" dirty="0" smtClean="0"/>
          </a:p>
          <a:p>
            <a:r>
              <a:rPr lang="en-US" sz="1200" dirty="0" smtClean="0"/>
              <a:t>The preacher replied by asking the youth, “If you </a:t>
            </a:r>
          </a:p>
          <a:p>
            <a:r>
              <a:rPr lang="en-US" sz="1200" dirty="0" smtClean="0"/>
              <a:t>laid a four-hundred-pound weight on a corpse, </a:t>
            </a:r>
          </a:p>
          <a:p>
            <a:r>
              <a:rPr lang="en-US" sz="1200" dirty="0" smtClean="0"/>
              <a:t>would it feel the load?” </a:t>
            </a:r>
          </a:p>
          <a:p>
            <a:endParaRPr lang="en-US" sz="1200" dirty="0" smtClean="0"/>
          </a:p>
          <a:p>
            <a:r>
              <a:rPr lang="en-US" sz="1200" dirty="0" smtClean="0"/>
              <a:t>The youth replied, “It would feel nothing, because </a:t>
            </a:r>
          </a:p>
          <a:p>
            <a:r>
              <a:rPr lang="en-US" sz="1200" dirty="0" smtClean="0"/>
              <a:t>it is dead.” </a:t>
            </a:r>
          </a:p>
          <a:p>
            <a:endParaRPr lang="en-US" sz="1200" dirty="0" smtClean="0"/>
          </a:p>
          <a:p>
            <a:r>
              <a:rPr lang="en-US" sz="1200" dirty="0" smtClean="0"/>
              <a:t>The preacher concluded, “That spirit, too, is </a:t>
            </a:r>
          </a:p>
          <a:p>
            <a:r>
              <a:rPr lang="en-US" sz="1200" dirty="0" smtClean="0"/>
              <a:t>indeed dead which feels no load of sin or is </a:t>
            </a:r>
          </a:p>
          <a:p>
            <a:r>
              <a:rPr lang="en-US" sz="1200" dirty="0" smtClean="0"/>
              <a:t>indifferent to its burden and flippant about its </a:t>
            </a:r>
          </a:p>
          <a:p>
            <a:r>
              <a:rPr lang="en-US" sz="1200" dirty="0" smtClean="0"/>
              <a:t>presence.” </a:t>
            </a:r>
          </a:p>
          <a:p>
            <a:endParaRPr lang="en-US" sz="1200" dirty="0" smtClean="0"/>
          </a:p>
          <a:p>
            <a:r>
              <a:rPr lang="en-US" sz="1200" dirty="0" smtClean="0"/>
              <a:t>The youth was silenced!</a:t>
            </a:r>
          </a:p>
          <a:p>
            <a:endParaRPr lang="en-US" dirty="0" smtClean="0"/>
          </a:p>
          <a:p>
            <a:r>
              <a:rPr lang="en-US" dirty="0" smtClean="0"/>
              <a:t>[7700, #5707].</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96</a:t>
            </a:fld>
            <a:endParaRPr lang="en-US"/>
          </a:p>
        </p:txBody>
      </p:sp>
    </p:spTree>
    <p:extLst>
      <p:ext uri="{BB962C8B-B14F-4D97-AF65-F5344CB8AC3E}">
        <p14:creationId xmlns:p14="http://schemas.microsoft.com/office/powerpoint/2010/main" val="1725765710"/>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3:19</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97</a:t>
            </a:fld>
            <a:endParaRPr lang="en-US"/>
          </a:p>
        </p:txBody>
      </p:sp>
    </p:spTree>
    <p:extLst>
      <p:ext uri="{BB962C8B-B14F-4D97-AF65-F5344CB8AC3E}">
        <p14:creationId xmlns:p14="http://schemas.microsoft.com/office/powerpoint/2010/main" val="3270133906"/>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3:19</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98</a:t>
            </a:fld>
            <a:endParaRPr lang="en-US"/>
          </a:p>
        </p:txBody>
      </p:sp>
    </p:spTree>
    <p:extLst>
      <p:ext uri="{BB962C8B-B14F-4D97-AF65-F5344CB8AC3E}">
        <p14:creationId xmlns:p14="http://schemas.microsoft.com/office/powerpoint/2010/main" val="1674398175"/>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99</a:t>
            </a:fld>
            <a:endParaRPr lang="en-US"/>
          </a:p>
        </p:txBody>
      </p:sp>
    </p:spTree>
    <p:extLst>
      <p:ext uri="{BB962C8B-B14F-4D97-AF65-F5344CB8AC3E}">
        <p14:creationId xmlns:p14="http://schemas.microsoft.com/office/powerpoint/2010/main" val="2161662771"/>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dirty="0" smtClean="0"/>
              <a:t>Steven </a:t>
            </a:r>
            <a:r>
              <a:rPr lang="en-US" i="0" dirty="0" err="1" smtClean="0"/>
              <a:t>Runge</a:t>
            </a:r>
            <a:r>
              <a:rPr lang="en-US" i="0" dirty="0" smtClean="0"/>
              <a:t> says that “</a:t>
            </a:r>
            <a:r>
              <a:rPr lang="en-US" sz="1200" i="0" dirty="0" smtClean="0"/>
              <a:t>In the Old Testament, </a:t>
            </a:r>
          </a:p>
          <a:p>
            <a:r>
              <a:rPr lang="en-US" sz="1200" i="0" dirty="0" smtClean="0"/>
              <a:t>the Jews’ appeal to God for salvation and </a:t>
            </a:r>
          </a:p>
          <a:p>
            <a:r>
              <a:rPr lang="en-US" sz="1200" i="0" dirty="0" smtClean="0"/>
              <a:t>forgiveness is typically grounded in His loving-</a:t>
            </a:r>
          </a:p>
          <a:p>
            <a:r>
              <a:rPr lang="en-US" sz="1200" i="0" dirty="0" smtClean="0"/>
              <a:t>kindness. </a:t>
            </a:r>
          </a:p>
          <a:p>
            <a:endParaRPr lang="en-US" sz="1200" i="0" dirty="0" smtClean="0"/>
          </a:p>
          <a:p>
            <a:r>
              <a:rPr lang="en-US" sz="1200" i="0" dirty="0" smtClean="0"/>
              <a:t>“Paul offers his comment in (Romans) 3:20—</a:t>
            </a:r>
          </a:p>
          <a:p>
            <a:r>
              <a:rPr lang="en-US" sz="1200" i="0" dirty="0" smtClean="0"/>
              <a:t>that no flesh shall be justified by works of the </a:t>
            </a:r>
          </a:p>
          <a:p>
            <a:r>
              <a:rPr lang="en-US" sz="1200" i="0" dirty="0" smtClean="0"/>
              <a:t>law—as if it is common, well-accepted </a:t>
            </a:r>
          </a:p>
          <a:p>
            <a:r>
              <a:rPr lang="en-US" sz="1200" i="0" dirty="0" smtClean="0"/>
              <a:t>information that all could agree on. </a:t>
            </a:r>
          </a:p>
          <a:p>
            <a:endParaRPr lang="en-US" sz="1200" i="0" dirty="0" smtClean="0"/>
          </a:p>
          <a:p>
            <a:r>
              <a:rPr lang="en-US" sz="1200" i="0" dirty="0" smtClean="0"/>
              <a:t>“Paul is not making a new assertion; he is </a:t>
            </a:r>
          </a:p>
          <a:p>
            <a:r>
              <a:rPr lang="en-US" sz="1200" i="0" dirty="0" smtClean="0"/>
              <a:t>essentially asking a multiple-choice question </a:t>
            </a:r>
          </a:p>
          <a:p>
            <a:r>
              <a:rPr lang="en-US" sz="1200" i="0" dirty="0" smtClean="0"/>
              <a:t>nearly anyone of that time would have gotten </a:t>
            </a:r>
          </a:p>
          <a:p>
            <a:r>
              <a:rPr lang="en-US" sz="1200" i="0" dirty="0" smtClean="0"/>
              <a:t>correct.</a:t>
            </a:r>
          </a:p>
          <a:p>
            <a:endParaRPr lang="en-US" i="0" dirty="0" smtClean="0"/>
          </a:p>
          <a:p>
            <a:r>
              <a:rPr lang="en-US" i="0" dirty="0" smtClean="0"/>
              <a:t>“</a:t>
            </a:r>
            <a:r>
              <a:rPr lang="en-US" sz="1200" i="0" kern="1200" dirty="0" smtClean="0">
                <a:solidFill>
                  <a:schemeClr val="tx1"/>
                </a:solidFill>
                <a:latin typeface="+mn-lt"/>
                <a:ea typeface="+mn-ea"/>
                <a:cs typeface="+mn-cs"/>
              </a:rPr>
              <a:t>Paul is countering the notion that anyone can </a:t>
            </a:r>
          </a:p>
          <a:p>
            <a:r>
              <a:rPr lang="en-US" sz="1200" i="0" kern="1200" dirty="0" smtClean="0">
                <a:solidFill>
                  <a:schemeClr val="tx1"/>
                </a:solidFill>
                <a:latin typeface="+mn-lt"/>
                <a:ea typeface="+mn-ea"/>
                <a:cs typeface="+mn-cs"/>
              </a:rPr>
              <a:t>be justified by works of the law. Neither Jew </a:t>
            </a:r>
          </a:p>
          <a:p>
            <a:r>
              <a:rPr lang="en-US" sz="1200" i="0" kern="1200" dirty="0" smtClean="0">
                <a:solidFill>
                  <a:schemeClr val="tx1"/>
                </a:solidFill>
                <a:latin typeface="+mn-lt"/>
                <a:ea typeface="+mn-ea"/>
                <a:cs typeface="+mn-cs"/>
              </a:rPr>
              <a:t>nor Gentile nor anyone else can be justified </a:t>
            </a:r>
          </a:p>
          <a:p>
            <a:r>
              <a:rPr lang="en-US" sz="1200" i="0" kern="1200" dirty="0" smtClean="0">
                <a:solidFill>
                  <a:schemeClr val="tx1"/>
                </a:solidFill>
                <a:latin typeface="+mn-lt"/>
                <a:ea typeface="+mn-ea"/>
                <a:cs typeface="+mn-cs"/>
              </a:rPr>
              <a:t>before God by anything other than faith.</a:t>
            </a:r>
          </a:p>
          <a:p>
            <a:endParaRPr lang="en-US" sz="1200" i="0" kern="1200" dirty="0" smtClean="0">
              <a:solidFill>
                <a:schemeClr val="tx1"/>
              </a:solidFill>
              <a:latin typeface="+mn-lt"/>
              <a:ea typeface="+mn-ea"/>
              <a:cs typeface="+mn-cs"/>
            </a:endParaRPr>
          </a:p>
          <a:p>
            <a:r>
              <a:rPr lang="en-US" sz="1200" i="0" kern="1200" dirty="0" smtClean="0">
                <a:solidFill>
                  <a:schemeClr val="tx1"/>
                </a:solidFill>
                <a:latin typeface="+mn-lt"/>
                <a:ea typeface="+mn-ea"/>
                <a:cs typeface="+mn-cs"/>
              </a:rPr>
              <a:t>Douglas Moo caps this by saying that “The heart </a:t>
            </a:r>
          </a:p>
          <a:p>
            <a:r>
              <a:rPr lang="en-US" sz="1200" i="0" kern="1200" dirty="0" smtClean="0">
                <a:solidFill>
                  <a:schemeClr val="tx1"/>
                </a:solidFill>
                <a:latin typeface="+mn-lt"/>
                <a:ea typeface="+mn-ea"/>
                <a:cs typeface="+mn-cs"/>
              </a:rPr>
              <a:t>of (Paul’s) contention is that </a:t>
            </a:r>
            <a:r>
              <a:rPr lang="en-US" sz="1200" i="1" kern="1200" dirty="0" smtClean="0">
                <a:solidFill>
                  <a:schemeClr val="tx1"/>
                </a:solidFill>
                <a:latin typeface="+mn-lt"/>
                <a:ea typeface="+mn-ea"/>
                <a:cs typeface="+mn-cs"/>
              </a:rPr>
              <a:t>no one</a:t>
            </a:r>
            <a:r>
              <a:rPr lang="en-US" sz="1200" i="0" kern="1200" dirty="0" smtClean="0">
                <a:solidFill>
                  <a:schemeClr val="tx1"/>
                </a:solidFill>
                <a:latin typeface="+mn-lt"/>
                <a:ea typeface="+mn-ea"/>
                <a:cs typeface="+mn-cs"/>
              </a:rPr>
              <a:t> is capable of </a:t>
            </a:r>
          </a:p>
          <a:p>
            <a:r>
              <a:rPr lang="en-US" sz="1200" i="0" kern="1200" dirty="0" smtClean="0">
                <a:solidFill>
                  <a:schemeClr val="tx1"/>
                </a:solidFill>
                <a:latin typeface="+mn-lt"/>
                <a:ea typeface="+mn-ea"/>
                <a:cs typeface="+mn-cs"/>
              </a:rPr>
              <a:t>doing </a:t>
            </a:r>
            <a:r>
              <a:rPr lang="en-US" sz="1200" i="1" kern="1200" dirty="0" smtClean="0">
                <a:solidFill>
                  <a:schemeClr val="tx1"/>
                </a:solidFill>
                <a:latin typeface="+mn-lt"/>
                <a:ea typeface="+mn-ea"/>
                <a:cs typeface="+mn-cs"/>
              </a:rPr>
              <a:t>anything</a:t>
            </a:r>
            <a:r>
              <a:rPr lang="en-US" sz="1200" i="0" kern="1200" dirty="0" smtClean="0">
                <a:solidFill>
                  <a:schemeClr val="tx1"/>
                </a:solidFill>
                <a:latin typeface="+mn-lt"/>
                <a:ea typeface="+mn-ea"/>
                <a:cs typeface="+mn-cs"/>
              </a:rPr>
              <a:t> to gain acceptance with God; this </a:t>
            </a:r>
          </a:p>
          <a:p>
            <a:r>
              <a:rPr lang="en-US" sz="1200" i="0" kern="1200" dirty="0" smtClean="0">
                <a:solidFill>
                  <a:schemeClr val="tx1"/>
                </a:solidFill>
                <a:latin typeface="+mn-lt"/>
                <a:ea typeface="+mn-ea"/>
                <a:cs typeface="+mn-cs"/>
              </a:rPr>
              <a:t>is why for </a:t>
            </a:r>
            <a:r>
              <a:rPr lang="en-US" sz="1200" i="1" kern="1200" dirty="0" smtClean="0">
                <a:solidFill>
                  <a:schemeClr val="tx1"/>
                </a:solidFill>
                <a:latin typeface="+mn-lt"/>
                <a:ea typeface="+mn-ea"/>
                <a:cs typeface="+mn-cs"/>
              </a:rPr>
              <a:t>everyone</a:t>
            </a:r>
            <a:r>
              <a:rPr lang="en-US" sz="1200" i="0" kern="1200" dirty="0" smtClean="0">
                <a:solidFill>
                  <a:schemeClr val="tx1"/>
                </a:solidFill>
                <a:latin typeface="+mn-lt"/>
                <a:ea typeface="+mn-ea"/>
                <a:cs typeface="+mn-cs"/>
              </a:rPr>
              <a:t>,</a:t>
            </a:r>
            <a:r>
              <a:rPr lang="en-US" sz="1200" i="0" kern="1200" baseline="0" dirty="0" smtClean="0">
                <a:solidFill>
                  <a:schemeClr val="tx1"/>
                </a:solidFill>
                <a:latin typeface="+mn-lt"/>
                <a:ea typeface="+mn-ea"/>
                <a:cs typeface="+mn-cs"/>
              </a:rPr>
              <a:t> faith in Christ is the only </a:t>
            </a:r>
          </a:p>
          <a:p>
            <a:r>
              <a:rPr lang="en-US" sz="1200" i="0" kern="1200" baseline="0" dirty="0" smtClean="0">
                <a:solidFill>
                  <a:schemeClr val="tx1"/>
                </a:solidFill>
                <a:latin typeface="+mn-lt"/>
                <a:ea typeface="+mn-ea"/>
                <a:cs typeface="+mn-cs"/>
              </a:rPr>
              <a:t>possible way to God.”</a:t>
            </a:r>
          </a:p>
          <a:p>
            <a:endParaRPr lang="en-US" sz="1200" i="0" kern="1200" baseline="0" dirty="0" smtClean="0">
              <a:solidFill>
                <a:schemeClr val="tx1"/>
              </a:solidFill>
              <a:latin typeface="+mn-lt"/>
              <a:ea typeface="+mn-ea"/>
              <a:cs typeface="+mn-cs"/>
            </a:endParaRPr>
          </a:p>
          <a:p>
            <a:r>
              <a:rPr lang="en-US" sz="1200" i="0" kern="1200" baseline="0" dirty="0" smtClean="0">
                <a:solidFill>
                  <a:schemeClr val="tx1"/>
                </a:solidFill>
                <a:latin typeface="+mn-lt"/>
                <a:ea typeface="+mn-ea"/>
                <a:cs typeface="+mn-cs"/>
              </a:rPr>
              <a:t>And, finally, James </a:t>
            </a:r>
            <a:r>
              <a:rPr lang="en-US" sz="1200" i="0" kern="1200" baseline="0" dirty="0" err="1" smtClean="0">
                <a:solidFill>
                  <a:schemeClr val="tx1"/>
                </a:solidFill>
                <a:latin typeface="+mn-lt"/>
                <a:ea typeface="+mn-ea"/>
                <a:cs typeface="+mn-cs"/>
              </a:rPr>
              <a:t>Boice</a:t>
            </a:r>
            <a:r>
              <a:rPr lang="en-US" sz="1200" i="0" kern="1200" baseline="0" dirty="0" smtClean="0">
                <a:solidFill>
                  <a:schemeClr val="tx1"/>
                </a:solidFill>
                <a:latin typeface="+mn-lt"/>
                <a:ea typeface="+mn-ea"/>
                <a:cs typeface="+mn-cs"/>
              </a:rPr>
              <a:t> says that “</a:t>
            </a:r>
            <a:r>
              <a:rPr lang="en-US" sz="1200" dirty="0" smtClean="0"/>
              <a:t>the second </a:t>
            </a:r>
          </a:p>
          <a:p>
            <a:r>
              <a:rPr lang="en-US" sz="1200" dirty="0" smtClean="0"/>
              <a:t>half of the sentence contains a great positive </a:t>
            </a:r>
          </a:p>
          <a:p>
            <a:r>
              <a:rPr lang="en-US" sz="1200" kern="1200" dirty="0" smtClean="0">
                <a:solidFill>
                  <a:schemeClr val="tx1"/>
                </a:solidFill>
                <a:latin typeface="+mn-lt"/>
                <a:ea typeface="+mn-ea"/>
                <a:cs typeface="+mn-cs"/>
              </a:rPr>
              <a:t>statement, telling us that, although the law is </a:t>
            </a:r>
          </a:p>
          <a:p>
            <a:r>
              <a:rPr lang="en-US" sz="1200" kern="1200" dirty="0" smtClean="0">
                <a:solidFill>
                  <a:schemeClr val="tx1"/>
                </a:solidFill>
                <a:latin typeface="+mn-lt"/>
                <a:ea typeface="+mn-ea"/>
                <a:cs typeface="+mn-cs"/>
              </a:rPr>
              <a:t>unable to justify anybody, all of us being </a:t>
            </a:r>
          </a:p>
          <a:p>
            <a:r>
              <a:rPr lang="en-US" sz="1200" kern="1200" dirty="0" smtClean="0">
                <a:solidFill>
                  <a:schemeClr val="tx1"/>
                </a:solidFill>
                <a:latin typeface="+mn-lt"/>
                <a:ea typeface="+mn-ea"/>
                <a:cs typeface="+mn-cs"/>
              </a:rPr>
              <a:t>sinners, it is nevertheless able to show where </a:t>
            </a:r>
          </a:p>
          <a:p>
            <a:r>
              <a:rPr lang="en-US" sz="1200" kern="1200" dirty="0" smtClean="0">
                <a:solidFill>
                  <a:schemeClr val="tx1"/>
                </a:solidFill>
                <a:latin typeface="+mn-lt"/>
                <a:ea typeface="+mn-ea"/>
                <a:cs typeface="+mn-cs"/>
              </a:rPr>
              <a:t>we fall short of God’s standards and thus point </a:t>
            </a:r>
          </a:p>
          <a:p>
            <a:r>
              <a:rPr lang="en-US" sz="1200" kern="1200" dirty="0" smtClean="0">
                <a:solidFill>
                  <a:schemeClr val="tx1"/>
                </a:solidFill>
                <a:latin typeface="+mn-lt"/>
                <a:ea typeface="+mn-ea"/>
                <a:cs typeface="+mn-cs"/>
              </a:rPr>
              <a:t>us to the Lord Jesus Christ, in whom alone </a:t>
            </a:r>
          </a:p>
          <a:p>
            <a:r>
              <a:rPr lang="en-US" sz="1200" kern="1200" dirty="0" smtClean="0">
                <a:solidFill>
                  <a:schemeClr val="tx1"/>
                </a:solidFill>
                <a:latin typeface="+mn-lt"/>
                <a:ea typeface="+mn-ea"/>
                <a:cs typeface="+mn-cs"/>
              </a:rPr>
              <a:t>God provides salvation....</a:t>
            </a:r>
          </a:p>
          <a:p>
            <a:endParaRPr lang="en-US" sz="1200" kern="1200" dirty="0" smtClean="0">
              <a:solidFill>
                <a:schemeClr val="tx1"/>
              </a:solidFill>
              <a:latin typeface="+mn-lt"/>
              <a:ea typeface="+mn-ea"/>
              <a:cs typeface="+mn-cs"/>
            </a:endParaRPr>
          </a:p>
          <a:p>
            <a:r>
              <a:rPr lang="en-US" sz="1200" dirty="0" smtClean="0"/>
              <a:t>“One commentator has compared the law of </a:t>
            </a:r>
          </a:p>
          <a:p>
            <a:r>
              <a:rPr lang="en-US" sz="1200" dirty="0" smtClean="0"/>
              <a:t>God to a mirror. What happens when you look </a:t>
            </a:r>
          </a:p>
          <a:p>
            <a:r>
              <a:rPr lang="en-US" sz="1200" dirty="0" smtClean="0"/>
              <a:t>into a mirror? You see yourself, don’t you? </a:t>
            </a:r>
          </a:p>
          <a:p>
            <a:endParaRPr lang="en-US" sz="1200" dirty="0" smtClean="0"/>
          </a:p>
          <a:p>
            <a:r>
              <a:rPr lang="en-US" sz="1200" dirty="0" smtClean="0"/>
              <a:t>“And what happens if your face is dirty and you </a:t>
            </a:r>
          </a:p>
          <a:p>
            <a:r>
              <a:rPr lang="en-US" sz="1200" dirty="0" smtClean="0"/>
              <a:t>look into a mirror? The answer is that you see </a:t>
            </a:r>
          </a:p>
          <a:p>
            <a:r>
              <a:rPr lang="en-US" sz="1200" dirty="0" smtClean="0"/>
              <a:t>that you should wash your dirty face. Does the </a:t>
            </a:r>
          </a:p>
          <a:p>
            <a:r>
              <a:rPr lang="en-US" sz="1200" dirty="0" smtClean="0"/>
              <a:t>mirror clean your face? No. The mirror’s </a:t>
            </a:r>
          </a:p>
          <a:p>
            <a:r>
              <a:rPr lang="en-US" sz="1200" dirty="0" smtClean="0"/>
              <a:t>function is to drive you to the soap and water </a:t>
            </a:r>
          </a:p>
          <a:p>
            <a:r>
              <a:rPr lang="en-US" sz="1200" dirty="0" smtClean="0"/>
              <a:t>that will clean you up.”</a:t>
            </a:r>
          </a:p>
          <a:p>
            <a:endParaRPr lang="en-US" i="0" dirty="0" smtClean="0"/>
          </a:p>
          <a:p>
            <a:r>
              <a:rPr lang="en-US" i="0" dirty="0" smtClean="0"/>
              <a:t>*****</a:t>
            </a:r>
          </a:p>
          <a:p>
            <a:endParaRPr lang="en-US" i="0" dirty="0"/>
          </a:p>
        </p:txBody>
      </p:sp>
      <p:sp>
        <p:nvSpPr>
          <p:cNvPr id="4" name="Slide Number Placeholder 3"/>
          <p:cNvSpPr>
            <a:spLocks noGrp="1"/>
          </p:cNvSpPr>
          <p:nvPr>
            <p:ph type="sldNum" sz="quarter" idx="10"/>
          </p:nvPr>
        </p:nvSpPr>
        <p:spPr/>
        <p:txBody>
          <a:bodyPr/>
          <a:lstStyle/>
          <a:p>
            <a:fld id="{094102A9-26DF-4918-9F45-F7076CE57E46}" type="slidenum">
              <a:rPr lang="en-US" smtClean="0"/>
              <a:t>100</a:t>
            </a:fld>
            <a:endParaRPr lang="en-US"/>
          </a:p>
        </p:txBody>
      </p:sp>
    </p:spTree>
    <p:extLst>
      <p:ext uri="{BB962C8B-B14F-4D97-AF65-F5344CB8AC3E}">
        <p14:creationId xmlns:p14="http://schemas.microsoft.com/office/powerpoint/2010/main" val="1826608716"/>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Greek word “</a:t>
            </a:r>
            <a:r>
              <a:rPr lang="en-US" dirty="0" err="1" smtClean="0"/>
              <a:t>epignosis</a:t>
            </a:r>
            <a:r>
              <a:rPr lang="en-US" dirty="0" smtClean="0"/>
              <a:t>” literally means </a:t>
            </a:r>
          </a:p>
          <a:p>
            <a:r>
              <a:rPr lang="en-US" dirty="0" smtClean="0"/>
              <a:t>knowledge or recognition.</a:t>
            </a:r>
          </a:p>
          <a:p>
            <a:endParaRPr lang="en-US" dirty="0" smtClean="0"/>
          </a:p>
          <a:p>
            <a:r>
              <a:rPr lang="en-US" dirty="0" smtClean="0"/>
              <a:t>This word</a:t>
            </a:r>
            <a:r>
              <a:rPr lang="en-US" baseline="0" dirty="0" smtClean="0"/>
              <a:t> is a combination of the preposition </a:t>
            </a:r>
          </a:p>
          <a:p>
            <a:r>
              <a:rPr lang="en-US" baseline="0" dirty="0" smtClean="0"/>
              <a:t>“</a:t>
            </a:r>
            <a:r>
              <a:rPr lang="en-US" baseline="0" dirty="0" err="1" smtClean="0"/>
              <a:t>epi</a:t>
            </a:r>
            <a:r>
              <a:rPr lang="en-US" baseline="0" dirty="0" smtClean="0"/>
              <a:t>” which means “upon” or “on top of”, with </a:t>
            </a:r>
          </a:p>
          <a:p>
            <a:r>
              <a:rPr lang="en-US" baseline="0" dirty="0" smtClean="0"/>
              <a:t>the word “gnosis” which means knowledge.</a:t>
            </a:r>
          </a:p>
          <a:p>
            <a:endParaRPr lang="en-US" baseline="0" dirty="0" smtClean="0"/>
          </a:p>
          <a:p>
            <a:r>
              <a:rPr lang="en-US" baseline="0" dirty="0" smtClean="0"/>
              <a:t>So the connotation of “</a:t>
            </a:r>
            <a:r>
              <a:rPr lang="en-US" baseline="0" dirty="0" err="1" smtClean="0"/>
              <a:t>epignosis</a:t>
            </a:r>
            <a:r>
              <a:rPr lang="en-US" baseline="0" dirty="0" smtClean="0"/>
              <a:t>” is that of full </a:t>
            </a:r>
          </a:p>
          <a:p>
            <a:r>
              <a:rPr lang="en-US" baseline="0" dirty="0" smtClean="0"/>
              <a:t>or complete knowledge, versus gnosis which </a:t>
            </a:r>
          </a:p>
          <a:p>
            <a:r>
              <a:rPr lang="en-US" baseline="0" dirty="0" smtClean="0"/>
              <a:t>simply means knowledge without any particular </a:t>
            </a:r>
          </a:p>
          <a:p>
            <a:r>
              <a:rPr lang="en-US" baseline="0" dirty="0" smtClean="0"/>
              <a:t>emphasis.</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101</a:t>
            </a:fld>
            <a:endParaRPr lang="en-US"/>
          </a:p>
        </p:txBody>
      </p:sp>
    </p:spTree>
    <p:extLst>
      <p:ext uri="{BB962C8B-B14F-4D97-AF65-F5344CB8AC3E}">
        <p14:creationId xmlns:p14="http://schemas.microsoft.com/office/powerpoint/2010/main" val="33894543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11/3/2014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40126404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11/3/2014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2980390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11/3/2014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46461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11/3/2014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733528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25A8FD-85E9-4177-9140-372F96C45026}" type="datetimeFigureOut">
              <a:rPr lang="en-US" smtClean="0"/>
              <a:t>11/3/2014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1171564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825A8FD-85E9-4177-9140-372F96C45026}" type="datetimeFigureOut">
              <a:rPr lang="en-US" smtClean="0"/>
              <a:t>11/3/2014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742876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825A8FD-85E9-4177-9140-372F96C45026}" type="datetimeFigureOut">
              <a:rPr lang="en-US" smtClean="0"/>
              <a:t>11/3/2014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208659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825A8FD-85E9-4177-9140-372F96C45026}" type="datetimeFigureOut">
              <a:rPr lang="en-US" smtClean="0"/>
              <a:t>11/3/2014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9158856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25A8FD-85E9-4177-9140-372F96C45026}" type="datetimeFigureOut">
              <a:rPr lang="en-US" smtClean="0"/>
              <a:t>11/3/2014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1816749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25A8FD-85E9-4177-9140-372F96C45026}" type="datetimeFigureOut">
              <a:rPr lang="en-US" smtClean="0"/>
              <a:t>11/3/2014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913519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25A8FD-85E9-4177-9140-372F96C45026}" type="datetimeFigureOut">
              <a:rPr lang="en-US" smtClean="0"/>
              <a:t>11/3/2014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9586476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25A8FD-85E9-4177-9140-372F96C45026}" type="datetimeFigureOut">
              <a:rPr lang="en-US" smtClean="0"/>
              <a:t>11/3/2014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DE4765-53F9-45BC-86CD-B8977D89C3C6}" type="slidenum">
              <a:rPr lang="en-US" smtClean="0"/>
              <a:t>‹#›</a:t>
            </a:fld>
            <a:endParaRPr lang="en-US"/>
          </a:p>
        </p:txBody>
      </p:sp>
    </p:spTree>
    <p:extLst>
      <p:ext uri="{BB962C8B-B14F-4D97-AF65-F5344CB8AC3E}">
        <p14:creationId xmlns:p14="http://schemas.microsoft.com/office/powerpoint/2010/main" val="28528857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98.xml"/><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3" Type="http://schemas.openxmlformats.org/officeDocument/2006/relationships/image" Target="../media/image55.jpg"/><Relationship Id="rId2" Type="http://schemas.openxmlformats.org/officeDocument/2006/relationships/notesSlide" Target="../notesSlides/notesSlide104.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3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57.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5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65.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70.xml"/><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76.xml"/><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81.xml"/><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8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82.xml"/><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88.xml"/><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2792" y="1799122"/>
            <a:ext cx="7772400" cy="3143939"/>
          </a:xfrm>
        </p:spPr>
        <p:txBody>
          <a:bodyPr/>
          <a:lstStyle/>
          <a:p>
            <a:r>
              <a:rPr lang="en-US" sz="7200" dirty="0" smtClean="0"/>
              <a:t>Romans 3:9-20</a:t>
            </a:r>
            <a:r>
              <a:rPr lang="en-US" sz="3600" dirty="0" smtClean="0"/>
              <a:t/>
            </a:r>
            <a:br>
              <a:rPr lang="en-US" sz="3600" dirty="0" smtClean="0"/>
            </a:br>
            <a:r>
              <a:rPr lang="en-US" sz="3600" dirty="0" smtClean="0"/>
              <a:t>---</a:t>
            </a:r>
            <a:br>
              <a:rPr lang="en-US" sz="3600" dirty="0" smtClean="0"/>
            </a:br>
            <a:r>
              <a:rPr lang="en-US" sz="3600" dirty="0" smtClean="0"/>
              <a:t>No One is Righteous</a:t>
            </a:r>
            <a:endParaRPr lang="en-US" sz="7200" dirty="0"/>
          </a:p>
        </p:txBody>
      </p:sp>
    </p:spTree>
    <p:extLst>
      <p:ext uri="{BB962C8B-B14F-4D97-AF65-F5344CB8AC3E}">
        <p14:creationId xmlns:p14="http://schemas.microsoft.com/office/powerpoint/2010/main" val="14773162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Luke 3:10</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r>
              <a:rPr lang="en-US" baseline="30000" dirty="0"/>
              <a:t>	</a:t>
            </a:r>
            <a:r>
              <a:rPr lang="el-GR" dirty="0"/>
              <a:t>Τί  </a:t>
            </a:r>
            <a:r>
              <a:rPr lang="en-US" dirty="0"/>
              <a:t> </a:t>
            </a:r>
            <a:r>
              <a:rPr lang="el-GR" dirty="0"/>
              <a:t>οὖν</a:t>
            </a:r>
            <a:endParaRPr lang="en-US" dirty="0"/>
          </a:p>
          <a:p>
            <a:pPr marL="0" indent="0">
              <a:buNone/>
            </a:pPr>
            <a:r>
              <a:rPr lang="en-US" baseline="30000" dirty="0"/>
              <a:t>	</a:t>
            </a:r>
            <a:r>
              <a:rPr lang="en-US" dirty="0"/>
              <a:t>(</a:t>
            </a:r>
            <a:r>
              <a:rPr lang="en-US" dirty="0" err="1"/>
              <a:t>Ti</a:t>
            </a:r>
            <a:r>
              <a:rPr lang="en-US" dirty="0"/>
              <a:t>  </a:t>
            </a:r>
            <a:r>
              <a:rPr lang="en-US" dirty="0" err="1"/>
              <a:t>oun</a:t>
            </a:r>
            <a:r>
              <a:rPr lang="en-US" dirty="0"/>
              <a:t>)</a:t>
            </a:r>
            <a:endParaRPr lang="en-US" baseline="30000" dirty="0"/>
          </a:p>
          <a:p>
            <a:pPr marL="0" indent="0">
              <a:buNone/>
            </a:pPr>
            <a:endParaRPr lang="en-US" baseline="30000" dirty="0"/>
          </a:p>
          <a:p>
            <a:pPr marL="0" indent="0">
              <a:buNone/>
            </a:pPr>
            <a:endParaRPr lang="en-US" baseline="30000" dirty="0" smtClean="0"/>
          </a:p>
          <a:p>
            <a:pPr marL="0" indent="0">
              <a:buNone/>
            </a:pPr>
            <a:r>
              <a:rPr lang="en-US" baseline="30000" dirty="0" smtClean="0"/>
              <a:t>10 </a:t>
            </a:r>
            <a:r>
              <a:rPr lang="en-US" dirty="0"/>
              <a:t>“What should we do then?” the crowd asked. </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2850" y="2017032"/>
            <a:ext cx="1841500" cy="1212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990600" y="4060371"/>
            <a:ext cx="1034143" cy="44631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278086" y="4049486"/>
            <a:ext cx="881743" cy="44631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4" idx="0"/>
            <a:endCxn id="2050" idx="2"/>
          </p:cNvCxnSpPr>
          <p:nvPr/>
        </p:nvCxnSpPr>
        <p:spPr>
          <a:xfrm flipV="1">
            <a:off x="1507672" y="3229882"/>
            <a:ext cx="625928" cy="830489"/>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8" name="Freeform 7"/>
          <p:cNvSpPr/>
          <p:nvPr/>
        </p:nvSpPr>
        <p:spPr>
          <a:xfrm>
            <a:off x="1524000" y="4484914"/>
            <a:ext cx="3200400" cy="801280"/>
          </a:xfrm>
          <a:custGeom>
            <a:avLst/>
            <a:gdLst>
              <a:gd name="connsiteX0" fmla="*/ 3200400 w 3200400"/>
              <a:gd name="connsiteY0" fmla="*/ 0 h 801280"/>
              <a:gd name="connsiteX1" fmla="*/ 2667000 w 3200400"/>
              <a:gd name="connsiteY1" fmla="*/ 511629 h 801280"/>
              <a:gd name="connsiteX2" fmla="*/ 936171 w 3200400"/>
              <a:gd name="connsiteY2" fmla="*/ 783772 h 801280"/>
              <a:gd name="connsiteX3" fmla="*/ 0 w 3200400"/>
              <a:gd name="connsiteY3" fmla="*/ 21772 h 801280"/>
            </a:gdLst>
            <a:ahLst/>
            <a:cxnLst>
              <a:cxn ang="0">
                <a:pos x="connsiteX0" y="connsiteY0"/>
              </a:cxn>
              <a:cxn ang="0">
                <a:pos x="connsiteX1" y="connsiteY1"/>
              </a:cxn>
              <a:cxn ang="0">
                <a:pos x="connsiteX2" y="connsiteY2"/>
              </a:cxn>
              <a:cxn ang="0">
                <a:pos x="connsiteX3" y="connsiteY3"/>
              </a:cxn>
            </a:cxnLst>
            <a:rect l="l" t="t" r="r" b="b"/>
            <a:pathLst>
              <a:path w="3200400" h="801280">
                <a:moveTo>
                  <a:pt x="3200400" y="0"/>
                </a:moveTo>
                <a:cubicBezTo>
                  <a:pt x="3122385" y="190500"/>
                  <a:pt x="3044371" y="381000"/>
                  <a:pt x="2667000" y="511629"/>
                </a:cubicBezTo>
                <a:cubicBezTo>
                  <a:pt x="2289629" y="642258"/>
                  <a:pt x="1380671" y="865415"/>
                  <a:pt x="936171" y="783772"/>
                </a:cubicBezTo>
                <a:cubicBezTo>
                  <a:pt x="491671" y="702129"/>
                  <a:pt x="245835" y="361950"/>
                  <a:pt x="0" y="2177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37010807"/>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000" y="381000"/>
            <a:ext cx="8128000" cy="609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19815270"/>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3:20</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ἐπίγνωσις</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a:t>(</a:t>
            </a:r>
            <a:r>
              <a:rPr lang="en-US" sz="4800" baseline="30000" dirty="0" err="1"/>
              <a:t>epignōsis</a:t>
            </a:r>
            <a:r>
              <a:rPr lang="en-US" sz="4800" baseline="30000" dirty="0" smtClean="0"/>
              <a:t>)</a:t>
            </a:r>
            <a:endParaRPr lang="en-US" baseline="30000" dirty="0"/>
          </a:p>
          <a:p>
            <a:pPr marL="0" indent="0">
              <a:buNone/>
            </a:pPr>
            <a:endParaRPr lang="en-US" baseline="30000" dirty="0" smtClean="0"/>
          </a:p>
          <a:p>
            <a:pPr marL="0" indent="0">
              <a:lnSpc>
                <a:spcPts val="1200"/>
              </a:lnSpc>
              <a:buNone/>
            </a:pPr>
            <a:endParaRPr lang="en-US" baseline="30000" dirty="0"/>
          </a:p>
          <a:p>
            <a:pPr marL="0" indent="0">
              <a:buNone/>
            </a:pPr>
            <a:r>
              <a:rPr lang="en-US" baseline="30000" dirty="0" smtClean="0"/>
              <a:t>20</a:t>
            </a:r>
            <a:r>
              <a:rPr lang="en-US" dirty="0" smtClean="0"/>
              <a:t> </a:t>
            </a:r>
            <a:r>
              <a:rPr lang="en-US" dirty="0"/>
              <a:t>Therefore no one will be declared righteous in his sight by observing the law; rather, through the law we become conscious of sin.</a:t>
            </a:r>
          </a:p>
        </p:txBody>
      </p:sp>
      <p:sp>
        <p:nvSpPr>
          <p:cNvPr id="4" name="Rounded Rectangle 3"/>
          <p:cNvSpPr/>
          <p:nvPr/>
        </p:nvSpPr>
        <p:spPr>
          <a:xfrm>
            <a:off x="3170490" y="2127903"/>
            <a:ext cx="2059536" cy="112804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802879" y="5144568"/>
            <a:ext cx="1726250" cy="40165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4200258" y="3255948"/>
            <a:ext cx="465746" cy="1888620"/>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68792415"/>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Colossians 2:2</a:t>
            </a:r>
            <a:endParaRPr lang="en-US" dirty="0"/>
          </a:p>
        </p:txBody>
      </p:sp>
      <p:sp>
        <p:nvSpPr>
          <p:cNvPr id="3" name="Content Placeholder 2"/>
          <p:cNvSpPr>
            <a:spLocks noGrp="1"/>
          </p:cNvSpPr>
          <p:nvPr>
            <p:ph idx="1"/>
          </p:nvPr>
        </p:nvSpPr>
        <p:spPr/>
        <p:txBody>
          <a:bodyPr>
            <a:normAutofit fontScale="92500"/>
          </a:bodyPr>
          <a:lstStyle/>
          <a:p>
            <a:pPr marL="0" indent="0">
              <a:buNone/>
            </a:pPr>
            <a:endParaRPr lang="en-US" baseline="30000" dirty="0" smtClean="0"/>
          </a:p>
          <a:p>
            <a:pPr marL="0" indent="0">
              <a:lnSpc>
                <a:spcPct val="110000"/>
              </a:lnSpc>
              <a:buNone/>
            </a:pPr>
            <a:r>
              <a:rPr lang="en-US" baseline="30000" dirty="0"/>
              <a:t>			</a:t>
            </a:r>
            <a:r>
              <a:rPr lang="el-GR" dirty="0"/>
              <a:t>ἐπίγνωσις</a:t>
            </a:r>
            <a:endParaRPr lang="en-US" dirty="0"/>
          </a:p>
          <a:p>
            <a:pPr marL="0" indent="0">
              <a:lnSpc>
                <a:spcPct val="110000"/>
              </a:lnSpc>
              <a:buNone/>
            </a:pPr>
            <a:r>
              <a:rPr lang="en-US" baseline="30000" dirty="0"/>
              <a:t>			</a:t>
            </a:r>
            <a:r>
              <a:rPr lang="en-US" dirty="0"/>
              <a:t>(</a:t>
            </a:r>
            <a:r>
              <a:rPr lang="en-US" dirty="0" err="1"/>
              <a:t>epignōsis</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2 </a:t>
            </a:r>
            <a:r>
              <a:rPr lang="en-US" dirty="0"/>
              <a:t>My purpose is that they may be encouraged in heart and united in love, so that they may have the full riches of complete understanding, in order that they may know the mystery of God, namely, Christ</a:t>
            </a:r>
          </a:p>
          <a:p>
            <a:pPr marL="0" indent="0">
              <a:buNone/>
            </a:pPr>
            <a:endParaRPr lang="en-US" dirty="0"/>
          </a:p>
        </p:txBody>
      </p:sp>
      <p:pic>
        <p:nvPicPr>
          <p:cNvPr id="307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50042" y="2047195"/>
            <a:ext cx="2084387"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2481943" y="4909457"/>
            <a:ext cx="3864428"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30722" idx="2"/>
          </p:cNvCxnSpPr>
          <p:nvPr/>
        </p:nvCxnSpPr>
        <p:spPr>
          <a:xfrm flipH="1" flipV="1">
            <a:off x="4092236" y="3199720"/>
            <a:ext cx="321921" cy="1709737"/>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941981"/>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Philemon 6</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ct val="110000"/>
              </a:lnSpc>
              <a:buNone/>
            </a:pPr>
            <a:r>
              <a:rPr lang="en-US" baseline="30000" dirty="0"/>
              <a:t>			</a:t>
            </a:r>
            <a:r>
              <a:rPr lang="en-US" baseline="30000" dirty="0" smtClean="0"/>
              <a:t>			</a:t>
            </a:r>
            <a:r>
              <a:rPr lang="el-GR" dirty="0" smtClean="0"/>
              <a:t>ἐπίγνωσις</a:t>
            </a:r>
            <a:endParaRPr lang="en-US" dirty="0"/>
          </a:p>
          <a:p>
            <a:pPr marL="0" indent="0">
              <a:lnSpc>
                <a:spcPct val="110000"/>
              </a:lnSpc>
              <a:buNone/>
            </a:pPr>
            <a:r>
              <a:rPr lang="en-US" baseline="30000" dirty="0"/>
              <a:t>			</a:t>
            </a:r>
            <a:r>
              <a:rPr lang="en-US" baseline="30000" dirty="0" smtClean="0"/>
              <a:t>			</a:t>
            </a:r>
            <a:r>
              <a:rPr lang="en-US" dirty="0" smtClean="0"/>
              <a:t>(</a:t>
            </a:r>
            <a:r>
              <a:rPr lang="en-US" dirty="0" err="1"/>
              <a:t>epignōsis</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6 </a:t>
            </a:r>
            <a:r>
              <a:rPr lang="en-US" dirty="0"/>
              <a:t>I pray that you may be active in sharing your faith, so that you will have a full understanding of every good thing we have in Christ.</a:t>
            </a:r>
          </a:p>
          <a:p>
            <a:pPr marL="0" indent="0">
              <a:buNone/>
            </a:pPr>
            <a:endParaRPr lang="en-US" dirty="0"/>
          </a:p>
        </p:txBody>
      </p:sp>
      <p:pic>
        <p:nvPicPr>
          <p:cNvPr id="296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25899" y="2112509"/>
            <a:ext cx="2084387"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5203371" y="4626429"/>
            <a:ext cx="3113315" cy="50074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29698" idx="2"/>
          </p:cNvCxnSpPr>
          <p:nvPr/>
        </p:nvCxnSpPr>
        <p:spPr>
          <a:xfrm flipV="1">
            <a:off x="6760029" y="3265034"/>
            <a:ext cx="108064" cy="1361395"/>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14832946"/>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James 2:10</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10 </a:t>
            </a:r>
            <a:r>
              <a:rPr lang="en-US" dirty="0"/>
              <a:t>For whoever keeps the whole law and yet </a:t>
            </a:r>
            <a:r>
              <a:rPr lang="en-US" b="1" dirty="0">
                <a:solidFill>
                  <a:schemeClr val="accent6">
                    <a:lumMod val="75000"/>
                  </a:schemeClr>
                </a:solidFill>
              </a:rPr>
              <a:t>stumbles at just one point</a:t>
            </a:r>
            <a:r>
              <a:rPr lang="en-US" dirty="0"/>
              <a:t> is guilty of breaking all of it.</a:t>
            </a:r>
          </a:p>
          <a:p>
            <a:pPr marL="0" indent="0">
              <a:buNone/>
            </a:pPr>
            <a:endParaRPr lang="en-US" dirty="0"/>
          </a:p>
        </p:txBody>
      </p:sp>
    </p:spTree>
    <p:extLst>
      <p:ext uri="{BB962C8B-B14F-4D97-AF65-F5344CB8AC3E}">
        <p14:creationId xmlns:p14="http://schemas.microsoft.com/office/powerpoint/2010/main" val="2574769450"/>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Galatians 2:15-16</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r>
              <a:rPr lang="en-US" baseline="30000" dirty="0" smtClean="0"/>
              <a:t>15 </a:t>
            </a:r>
            <a:r>
              <a:rPr lang="en-US" dirty="0"/>
              <a:t>“We who are Jews by birth and not ‘Gentile sinners’ </a:t>
            </a:r>
            <a:r>
              <a:rPr lang="en-US" baseline="30000" dirty="0"/>
              <a:t>16</a:t>
            </a:r>
            <a:r>
              <a:rPr lang="en-US" dirty="0"/>
              <a:t> know that a man is </a:t>
            </a:r>
            <a:r>
              <a:rPr lang="en-US" b="1" dirty="0">
                <a:solidFill>
                  <a:schemeClr val="accent6">
                    <a:lumMod val="75000"/>
                  </a:schemeClr>
                </a:solidFill>
              </a:rPr>
              <a:t>not justified by observing the law</a:t>
            </a:r>
            <a:r>
              <a:rPr lang="en-US" dirty="0"/>
              <a:t>, but by faith in Jesus Christ. So we, too, have put our faith in Christ Jesus that we may be justified by faith in Christ and </a:t>
            </a:r>
            <a:r>
              <a:rPr lang="en-US" b="1" dirty="0">
                <a:solidFill>
                  <a:schemeClr val="accent6">
                    <a:lumMod val="75000"/>
                  </a:schemeClr>
                </a:solidFill>
              </a:rPr>
              <a:t>not by observing the law</a:t>
            </a:r>
            <a:r>
              <a:rPr lang="en-US" dirty="0"/>
              <a:t>, because </a:t>
            </a:r>
            <a:r>
              <a:rPr lang="en-US" b="1" dirty="0">
                <a:solidFill>
                  <a:schemeClr val="accent6">
                    <a:lumMod val="75000"/>
                  </a:schemeClr>
                </a:solidFill>
              </a:rPr>
              <a:t>by observing the law no one will be justified</a:t>
            </a:r>
            <a:r>
              <a:rPr lang="en-US" dirty="0"/>
              <a:t>. </a:t>
            </a:r>
          </a:p>
          <a:p>
            <a:pPr marL="0" indent="0">
              <a:buNone/>
            </a:pPr>
            <a:endParaRPr lang="en-US" dirty="0"/>
          </a:p>
        </p:txBody>
      </p:sp>
    </p:spTree>
    <p:extLst>
      <p:ext uri="{BB962C8B-B14F-4D97-AF65-F5344CB8AC3E}">
        <p14:creationId xmlns:p14="http://schemas.microsoft.com/office/powerpoint/2010/main" val="258842821"/>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72920" cy="6858000"/>
          </a:xfrm>
          <a:prstGeom prst="rect">
            <a:avLst/>
          </a:prstGeom>
        </p:spPr>
      </p:pic>
    </p:spTree>
    <p:extLst>
      <p:ext uri="{BB962C8B-B14F-4D97-AF65-F5344CB8AC3E}">
        <p14:creationId xmlns:p14="http://schemas.microsoft.com/office/powerpoint/2010/main" val="10170901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6:15</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r>
              <a:rPr lang="en-US" baseline="30000" dirty="0"/>
              <a:t>	</a:t>
            </a:r>
            <a:r>
              <a:rPr lang="el-GR" dirty="0"/>
              <a:t>Τί  </a:t>
            </a:r>
            <a:r>
              <a:rPr lang="en-US" dirty="0"/>
              <a:t> </a:t>
            </a:r>
            <a:r>
              <a:rPr lang="el-GR" dirty="0"/>
              <a:t>οὖν</a:t>
            </a:r>
            <a:endParaRPr lang="en-US" dirty="0"/>
          </a:p>
          <a:p>
            <a:pPr marL="0" indent="0">
              <a:buNone/>
            </a:pPr>
            <a:r>
              <a:rPr lang="en-US" baseline="30000" dirty="0"/>
              <a:t>	</a:t>
            </a:r>
            <a:r>
              <a:rPr lang="en-US" dirty="0"/>
              <a:t>(</a:t>
            </a:r>
            <a:r>
              <a:rPr lang="en-US" dirty="0" err="1"/>
              <a:t>Ti</a:t>
            </a:r>
            <a:r>
              <a:rPr lang="en-US" dirty="0"/>
              <a:t>  </a:t>
            </a:r>
            <a:r>
              <a:rPr lang="en-US" dirty="0" err="1"/>
              <a:t>oun</a:t>
            </a:r>
            <a:r>
              <a:rPr lang="en-US" dirty="0"/>
              <a:t>)</a:t>
            </a:r>
            <a:endParaRPr lang="en-US" baseline="30000" dirty="0"/>
          </a:p>
          <a:p>
            <a:pPr marL="0" indent="0">
              <a:buNone/>
            </a:pPr>
            <a:endParaRPr lang="en-US" baseline="30000" dirty="0"/>
          </a:p>
          <a:p>
            <a:pPr marL="0" indent="0">
              <a:buNone/>
            </a:pPr>
            <a:endParaRPr lang="en-US" baseline="30000" dirty="0" smtClean="0"/>
          </a:p>
          <a:p>
            <a:pPr marL="0" indent="0">
              <a:buNone/>
            </a:pPr>
            <a:r>
              <a:rPr lang="en-US" baseline="30000" dirty="0" smtClean="0"/>
              <a:t>15 </a:t>
            </a:r>
            <a:r>
              <a:rPr lang="en-US" dirty="0"/>
              <a:t>What then? Shall we sin because we are not under law but under grace? By no means</a:t>
            </a:r>
            <a:r>
              <a:rPr lang="en-US" dirty="0" smtClean="0"/>
              <a:t>!</a:t>
            </a:r>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0193" y="2017032"/>
            <a:ext cx="1841500" cy="1212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838200" y="4027714"/>
            <a:ext cx="1861457" cy="48985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3074" idx="2"/>
          </p:cNvCxnSpPr>
          <p:nvPr/>
        </p:nvCxnSpPr>
        <p:spPr>
          <a:xfrm flipV="1">
            <a:off x="1768929" y="3229882"/>
            <a:ext cx="332014" cy="797832"/>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9" name="Rounded Rectangle 8"/>
          <p:cNvSpPr/>
          <p:nvPr/>
        </p:nvSpPr>
        <p:spPr>
          <a:xfrm>
            <a:off x="5159830" y="4506686"/>
            <a:ext cx="2362200" cy="522514"/>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85605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8:31</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r>
              <a:rPr lang="en-US" baseline="30000" dirty="0"/>
              <a:t>	</a:t>
            </a:r>
            <a:r>
              <a:rPr lang="el-GR" dirty="0"/>
              <a:t>Τί  </a:t>
            </a:r>
            <a:r>
              <a:rPr lang="en-US" dirty="0"/>
              <a:t> </a:t>
            </a:r>
            <a:r>
              <a:rPr lang="el-GR" dirty="0"/>
              <a:t>οὖν</a:t>
            </a:r>
            <a:endParaRPr lang="en-US" dirty="0"/>
          </a:p>
          <a:p>
            <a:pPr marL="0" indent="0">
              <a:buNone/>
            </a:pPr>
            <a:r>
              <a:rPr lang="en-US" baseline="30000" dirty="0"/>
              <a:t>	</a:t>
            </a:r>
            <a:r>
              <a:rPr lang="en-US" dirty="0"/>
              <a:t>(</a:t>
            </a:r>
            <a:r>
              <a:rPr lang="en-US" dirty="0" err="1"/>
              <a:t>Ti</a:t>
            </a:r>
            <a:r>
              <a:rPr lang="en-US" dirty="0"/>
              <a:t>  </a:t>
            </a:r>
            <a:r>
              <a:rPr lang="en-US" dirty="0" err="1"/>
              <a:t>oun</a:t>
            </a:r>
            <a:r>
              <a:rPr lang="en-US" dirty="0"/>
              <a:t>)</a:t>
            </a:r>
            <a:endParaRPr lang="en-US" baseline="30000" dirty="0"/>
          </a:p>
          <a:p>
            <a:pPr marL="0" indent="0">
              <a:buNone/>
            </a:pPr>
            <a:endParaRPr lang="en-US" baseline="30000" dirty="0"/>
          </a:p>
          <a:p>
            <a:pPr marL="0" indent="0">
              <a:buNone/>
            </a:pPr>
            <a:endParaRPr lang="en-US" baseline="30000" dirty="0" smtClean="0"/>
          </a:p>
          <a:p>
            <a:pPr marL="0" indent="0">
              <a:buNone/>
            </a:pPr>
            <a:r>
              <a:rPr lang="en-US" baseline="30000" dirty="0" smtClean="0"/>
              <a:t>31 </a:t>
            </a:r>
            <a:r>
              <a:rPr lang="en-US" dirty="0"/>
              <a:t>What, then, shall we say in response to this? If God is for us, who can be against us?</a:t>
            </a:r>
          </a:p>
          <a:p>
            <a:pPr marL="0" indent="0">
              <a:buNone/>
            </a:pP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1079" y="2006146"/>
            <a:ext cx="1841500" cy="1212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816429" y="4060371"/>
            <a:ext cx="1992085"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4098" idx="2"/>
          </p:cNvCxnSpPr>
          <p:nvPr/>
        </p:nvCxnSpPr>
        <p:spPr>
          <a:xfrm flipV="1">
            <a:off x="1812472" y="3218996"/>
            <a:ext cx="299357" cy="841375"/>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193864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Galatians 3:19</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baseline="30000" dirty="0" smtClean="0"/>
          </a:p>
          <a:p>
            <a:pPr marL="0" indent="0">
              <a:buNone/>
            </a:pPr>
            <a:r>
              <a:rPr lang="en-US" baseline="30000" dirty="0"/>
              <a:t>	</a:t>
            </a:r>
            <a:r>
              <a:rPr lang="el-GR" dirty="0"/>
              <a:t>Τί  </a:t>
            </a:r>
            <a:r>
              <a:rPr lang="en-US" dirty="0"/>
              <a:t> </a:t>
            </a:r>
            <a:r>
              <a:rPr lang="el-GR" dirty="0"/>
              <a:t>οὖν</a:t>
            </a:r>
            <a:endParaRPr lang="en-US" dirty="0"/>
          </a:p>
          <a:p>
            <a:pPr marL="0" indent="0">
              <a:buNone/>
            </a:pPr>
            <a:r>
              <a:rPr lang="en-US" baseline="30000" dirty="0"/>
              <a:t>	</a:t>
            </a:r>
            <a:r>
              <a:rPr lang="en-US" dirty="0"/>
              <a:t>(</a:t>
            </a:r>
            <a:r>
              <a:rPr lang="en-US" dirty="0" err="1"/>
              <a:t>Ti</a:t>
            </a:r>
            <a:r>
              <a:rPr lang="en-US" dirty="0"/>
              <a:t>  </a:t>
            </a:r>
            <a:r>
              <a:rPr lang="en-US" dirty="0" err="1"/>
              <a:t>oun</a:t>
            </a:r>
            <a:r>
              <a:rPr lang="en-US" dirty="0"/>
              <a:t>)</a:t>
            </a:r>
            <a:endParaRPr lang="en-US" baseline="30000" dirty="0"/>
          </a:p>
          <a:p>
            <a:pPr marL="0" indent="0">
              <a:buNone/>
            </a:pPr>
            <a:endParaRPr lang="en-US" baseline="30000" dirty="0"/>
          </a:p>
          <a:p>
            <a:pPr marL="0" indent="0">
              <a:buNone/>
            </a:pPr>
            <a:endParaRPr lang="en-US" baseline="30000" dirty="0" smtClean="0"/>
          </a:p>
          <a:p>
            <a:pPr marL="0" indent="0">
              <a:buNone/>
            </a:pPr>
            <a:r>
              <a:rPr lang="en-US" baseline="30000" dirty="0" smtClean="0"/>
              <a:t>19 </a:t>
            </a:r>
            <a:r>
              <a:rPr lang="en-US" dirty="0"/>
              <a:t>What, then, was the purpose of the law? It was added because of transgressions until the Seed to whom the promise referred had come. The law was put into effect through angels by a mediator.</a:t>
            </a:r>
          </a:p>
          <a:p>
            <a:pPr marL="0" indent="0">
              <a:buNone/>
            </a:pPr>
            <a:endParaRPr 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91079" y="1897289"/>
            <a:ext cx="1841500" cy="1212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1807" y="3786414"/>
            <a:ext cx="2017713" cy="481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5123" idx="0"/>
            <a:endCxn id="5122" idx="2"/>
          </p:cNvCxnSpPr>
          <p:nvPr/>
        </p:nvCxnSpPr>
        <p:spPr>
          <a:xfrm flipV="1">
            <a:off x="1860664" y="3110139"/>
            <a:ext cx="251165" cy="676275"/>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050508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3:9</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προέχομεθα</a:t>
            </a:r>
            <a:endParaRPr lang="en-US" sz="4800" dirty="0" smtClean="0"/>
          </a:p>
          <a:p>
            <a:pPr marL="0" indent="0">
              <a:lnSpc>
                <a:spcPts val="4800"/>
              </a:lnSpc>
              <a:buNone/>
            </a:pPr>
            <a:r>
              <a:rPr lang="en-US" sz="4800" baseline="30000" dirty="0" smtClean="0"/>
              <a:t>	</a:t>
            </a:r>
            <a:r>
              <a:rPr lang="en-US" sz="4800" baseline="30000" dirty="0"/>
              <a:t>(</a:t>
            </a:r>
            <a:r>
              <a:rPr lang="en-US" sz="4800" baseline="30000" dirty="0" err="1" smtClean="0"/>
              <a:t>proechometha</a:t>
            </a:r>
            <a:r>
              <a:rPr lang="en-US" sz="4800" baseline="30000" dirty="0" smtClean="0"/>
              <a:t>)</a:t>
            </a:r>
            <a:endParaRPr lang="en-US" baseline="30000" dirty="0"/>
          </a:p>
          <a:p>
            <a:pPr marL="0" indent="0">
              <a:lnSpc>
                <a:spcPts val="1200"/>
              </a:lnSpc>
              <a:buNone/>
            </a:pPr>
            <a:endParaRPr lang="en-US" baseline="30000" dirty="0" smtClean="0"/>
          </a:p>
          <a:p>
            <a:pPr marL="0" indent="0">
              <a:buNone/>
            </a:pPr>
            <a:r>
              <a:rPr lang="en-US" baseline="30000" dirty="0" smtClean="0"/>
              <a:t>9</a:t>
            </a:r>
            <a:r>
              <a:rPr lang="en-US" dirty="0" smtClean="0"/>
              <a:t> </a:t>
            </a:r>
            <a:r>
              <a:rPr lang="en-US" dirty="0"/>
              <a:t>What shall we conclude then? Are we any better ? Not at all! We have already made the charge that Jews and Gentiles alike are all under sin. </a:t>
            </a:r>
            <a:endParaRPr lang="en-US" dirty="0" smtClean="0"/>
          </a:p>
        </p:txBody>
      </p:sp>
      <p:sp>
        <p:nvSpPr>
          <p:cNvPr id="4" name="Oval 3"/>
          <p:cNvSpPr/>
          <p:nvPr/>
        </p:nvSpPr>
        <p:spPr>
          <a:xfrm>
            <a:off x="1141981" y="1988831"/>
            <a:ext cx="3244961" cy="146987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87110" y="4204531"/>
            <a:ext cx="1153683" cy="47001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3"/>
          </p:cNvCxnSpPr>
          <p:nvPr/>
        </p:nvCxnSpPr>
        <p:spPr>
          <a:xfrm flipV="1">
            <a:off x="1063952" y="3243449"/>
            <a:ext cx="553243" cy="961082"/>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6" name="Rounded Rectangle 5"/>
          <p:cNvSpPr/>
          <p:nvPr/>
        </p:nvSpPr>
        <p:spPr>
          <a:xfrm>
            <a:off x="5780314" y="3722914"/>
            <a:ext cx="1981200" cy="48985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055914" y="4201886"/>
            <a:ext cx="5715000" cy="1689023"/>
          </a:xfrm>
          <a:custGeom>
            <a:avLst/>
            <a:gdLst>
              <a:gd name="connsiteX0" fmla="*/ 5715000 w 5715000"/>
              <a:gd name="connsiteY0" fmla="*/ 0 h 1689023"/>
              <a:gd name="connsiteX1" fmla="*/ 4702629 w 5715000"/>
              <a:gd name="connsiteY1" fmla="*/ 1349828 h 1689023"/>
              <a:gd name="connsiteX2" fmla="*/ 1349829 w 5715000"/>
              <a:gd name="connsiteY2" fmla="*/ 1632857 h 1689023"/>
              <a:gd name="connsiteX3" fmla="*/ 0 w 5715000"/>
              <a:gd name="connsiteY3" fmla="*/ 468085 h 1689023"/>
            </a:gdLst>
            <a:ahLst/>
            <a:cxnLst>
              <a:cxn ang="0">
                <a:pos x="connsiteX0" y="connsiteY0"/>
              </a:cxn>
              <a:cxn ang="0">
                <a:pos x="connsiteX1" y="connsiteY1"/>
              </a:cxn>
              <a:cxn ang="0">
                <a:pos x="connsiteX2" y="connsiteY2"/>
              </a:cxn>
              <a:cxn ang="0">
                <a:pos x="connsiteX3" y="connsiteY3"/>
              </a:cxn>
            </a:cxnLst>
            <a:rect l="l" t="t" r="r" b="b"/>
            <a:pathLst>
              <a:path w="5715000" h="1689023">
                <a:moveTo>
                  <a:pt x="5715000" y="0"/>
                </a:moveTo>
                <a:cubicBezTo>
                  <a:pt x="5572578" y="538842"/>
                  <a:pt x="5430157" y="1077685"/>
                  <a:pt x="4702629" y="1349828"/>
                </a:cubicBezTo>
                <a:cubicBezTo>
                  <a:pt x="3975101" y="1621971"/>
                  <a:pt x="2133600" y="1779814"/>
                  <a:pt x="1349829" y="1632857"/>
                </a:cubicBezTo>
                <a:cubicBezTo>
                  <a:pt x="566058" y="1485900"/>
                  <a:pt x="283029" y="976992"/>
                  <a:pt x="0" y="46808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756760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3:9</a:t>
            </a:r>
            <a:endParaRPr lang="en-US" dirty="0"/>
          </a:p>
        </p:txBody>
      </p:sp>
      <p:sp>
        <p:nvSpPr>
          <p:cNvPr id="3" name="Content Placeholder 2"/>
          <p:cNvSpPr>
            <a:spLocks noGrp="1"/>
          </p:cNvSpPr>
          <p:nvPr>
            <p:ph idx="1"/>
          </p:nvPr>
        </p:nvSpPr>
        <p:spPr/>
        <p:txBody>
          <a:bodyPr/>
          <a:lstStyle/>
          <a:p>
            <a:pPr marL="0" indent="0">
              <a:buNone/>
            </a:pPr>
            <a:endParaRPr lang="en-US" baseline="30000" dirty="0"/>
          </a:p>
          <a:p>
            <a:pPr marL="0" indent="0">
              <a:buNone/>
            </a:pPr>
            <a:r>
              <a:rPr lang="en-US" baseline="30000" dirty="0" smtClean="0"/>
              <a:t>	</a:t>
            </a:r>
            <a:r>
              <a:rPr lang="el-GR" dirty="0" smtClean="0"/>
              <a:t>οὐ  πάντως</a:t>
            </a:r>
            <a:endParaRPr lang="en-US" baseline="30000" dirty="0" smtClean="0"/>
          </a:p>
          <a:p>
            <a:pPr marL="0" indent="0">
              <a:buNone/>
            </a:pPr>
            <a:r>
              <a:rPr lang="el-GR" baseline="30000" dirty="0" smtClean="0"/>
              <a:t>	</a:t>
            </a:r>
            <a:r>
              <a:rPr lang="en-US" dirty="0" smtClean="0"/>
              <a:t>(</a:t>
            </a:r>
            <a:r>
              <a:rPr lang="en-US" dirty="0" err="1" smtClean="0"/>
              <a:t>ou</a:t>
            </a:r>
            <a:r>
              <a:rPr lang="en-US" dirty="0"/>
              <a:t> </a:t>
            </a:r>
            <a:r>
              <a:rPr lang="en-US" dirty="0" err="1"/>
              <a:t>pantōs</a:t>
            </a:r>
            <a:r>
              <a:rPr lang="en-US" dirty="0" smtClean="0"/>
              <a:t>)</a:t>
            </a:r>
            <a:endParaRPr lang="en-US" baseline="30000" dirty="0"/>
          </a:p>
          <a:p>
            <a:pPr marL="0" indent="0">
              <a:buNone/>
            </a:pPr>
            <a:endParaRPr lang="en-US" baseline="30000" dirty="0" smtClean="0"/>
          </a:p>
          <a:p>
            <a:pPr marL="0" indent="0">
              <a:buNone/>
            </a:pPr>
            <a:r>
              <a:rPr lang="en-US" baseline="30000" dirty="0" smtClean="0"/>
              <a:t>9</a:t>
            </a:r>
            <a:r>
              <a:rPr lang="en-US" dirty="0" smtClean="0"/>
              <a:t> </a:t>
            </a:r>
            <a:r>
              <a:rPr lang="en-US" dirty="0"/>
              <a:t>What shall we conclude then? Are we any </a:t>
            </a:r>
            <a:r>
              <a:rPr lang="en-US" dirty="0" smtClean="0"/>
              <a:t>better? </a:t>
            </a:r>
            <a:r>
              <a:rPr lang="en-US" dirty="0"/>
              <a:t>Not at all! We have already made the charge that Jews and Gentiles alike are all under sin. </a:t>
            </a:r>
            <a:endParaRPr lang="en-US" dirty="0" smtClean="0"/>
          </a:p>
        </p:txBody>
      </p:sp>
      <p:sp>
        <p:nvSpPr>
          <p:cNvPr id="4" name="Rounded Rectangle 3"/>
          <p:cNvSpPr/>
          <p:nvPr/>
        </p:nvSpPr>
        <p:spPr>
          <a:xfrm>
            <a:off x="1251857" y="2035629"/>
            <a:ext cx="2286000" cy="124097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1774371" y="4158343"/>
            <a:ext cx="1643743" cy="46808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6" idx="0"/>
            <a:endCxn id="4" idx="2"/>
          </p:cNvCxnSpPr>
          <p:nvPr/>
        </p:nvCxnSpPr>
        <p:spPr>
          <a:xfrm flipH="1" flipV="1">
            <a:off x="2394857" y="3276600"/>
            <a:ext cx="201386" cy="881743"/>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901523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5:10</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a:t>	</a:t>
            </a:r>
            <a:r>
              <a:rPr lang="el-GR" dirty="0"/>
              <a:t>οὐ  πάντως</a:t>
            </a:r>
            <a:endParaRPr lang="en-US" baseline="30000" dirty="0"/>
          </a:p>
          <a:p>
            <a:pPr marL="0" indent="0">
              <a:buNone/>
            </a:pPr>
            <a:r>
              <a:rPr lang="el-GR" baseline="30000" dirty="0"/>
              <a:t>	</a:t>
            </a:r>
            <a:r>
              <a:rPr lang="en-US" dirty="0"/>
              <a:t>(</a:t>
            </a:r>
            <a:r>
              <a:rPr lang="en-US" dirty="0" err="1"/>
              <a:t>ou</a:t>
            </a:r>
            <a:r>
              <a:rPr lang="en-US" dirty="0"/>
              <a:t> </a:t>
            </a:r>
            <a:r>
              <a:rPr lang="en-US" dirty="0" err="1"/>
              <a:t>pantōs</a:t>
            </a:r>
            <a:r>
              <a:rPr lang="en-US" dirty="0"/>
              <a:t>)</a:t>
            </a:r>
            <a:endParaRPr lang="en-US" baseline="30000" dirty="0"/>
          </a:p>
          <a:p>
            <a:pPr marL="0" indent="0">
              <a:buNone/>
            </a:pPr>
            <a:endParaRPr lang="en-US" baseline="30000" dirty="0"/>
          </a:p>
          <a:p>
            <a:pPr marL="0" indent="0">
              <a:buNone/>
            </a:pPr>
            <a:endParaRPr lang="en-US" baseline="30000" dirty="0" smtClean="0"/>
          </a:p>
          <a:p>
            <a:pPr marL="0" indent="0">
              <a:buNone/>
            </a:pPr>
            <a:r>
              <a:rPr lang="en-US" baseline="30000" dirty="0" smtClean="0"/>
              <a:t>10 </a:t>
            </a:r>
            <a:r>
              <a:rPr lang="en-US" dirty="0"/>
              <a:t>not at all meaning the people of this world who are immoral, or the greedy and swindlers, or idolaters. In that case you would have to leave this world.</a:t>
            </a:r>
          </a:p>
          <a:p>
            <a:pPr marL="0" indent="0">
              <a:buNone/>
            </a:pPr>
            <a:endParaRPr lang="en-US"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0043" y="2032000"/>
            <a:ext cx="2309813" cy="1268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199" y="4030435"/>
            <a:ext cx="1575253"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6147" idx="0"/>
            <a:endCxn id="6146" idx="2"/>
          </p:cNvCxnSpPr>
          <p:nvPr/>
        </p:nvCxnSpPr>
        <p:spPr>
          <a:xfrm flipV="1">
            <a:off x="1625826" y="3300413"/>
            <a:ext cx="779124" cy="730022"/>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7450482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3:9</a:t>
            </a:r>
            <a:endParaRPr lang="en-US" dirty="0"/>
          </a:p>
        </p:txBody>
      </p:sp>
      <p:sp>
        <p:nvSpPr>
          <p:cNvPr id="3" name="Content Placeholder 2"/>
          <p:cNvSpPr>
            <a:spLocks noGrp="1"/>
          </p:cNvSpPr>
          <p:nvPr>
            <p:ph idx="1"/>
          </p:nvPr>
        </p:nvSpPr>
        <p:spPr/>
        <p:txBody>
          <a:bodyPr>
            <a:normAutofit/>
          </a:bodyPr>
          <a:lstStyle/>
          <a:p>
            <a:pPr marL="0" indent="0">
              <a:buNone/>
            </a:pPr>
            <a:r>
              <a:rPr lang="en-US" baseline="30000" dirty="0" smtClean="0"/>
              <a:t>				</a:t>
            </a:r>
            <a:r>
              <a:rPr lang="el-GR" dirty="0" smtClean="0"/>
              <a:t>προαιτιάομαι</a:t>
            </a:r>
            <a:endParaRPr lang="en-US" dirty="0" smtClean="0"/>
          </a:p>
          <a:p>
            <a:pPr marL="0" indent="0">
              <a:buNone/>
            </a:pPr>
            <a:r>
              <a:rPr lang="en-US" dirty="0"/>
              <a:t>	</a:t>
            </a:r>
            <a:r>
              <a:rPr lang="en-US" dirty="0" smtClean="0"/>
              <a:t>			(</a:t>
            </a:r>
            <a:r>
              <a:rPr lang="en-US" dirty="0" err="1" smtClean="0"/>
              <a:t>proaitiaomai</a:t>
            </a:r>
            <a:r>
              <a:rPr lang="en-US" dirty="0" smtClean="0"/>
              <a:t>)</a:t>
            </a:r>
          </a:p>
          <a:p>
            <a:pPr marL="0" indent="0">
              <a:buNone/>
            </a:pPr>
            <a:endParaRPr lang="en-US" baseline="30000" dirty="0"/>
          </a:p>
          <a:p>
            <a:pPr marL="0" indent="0">
              <a:buNone/>
            </a:pPr>
            <a:endParaRPr lang="en-US" baseline="30000" dirty="0" smtClean="0"/>
          </a:p>
          <a:p>
            <a:pPr marL="0" indent="0">
              <a:buNone/>
            </a:pPr>
            <a:r>
              <a:rPr lang="en-US" baseline="30000" dirty="0" smtClean="0"/>
              <a:t>9</a:t>
            </a:r>
            <a:r>
              <a:rPr lang="en-US" dirty="0" smtClean="0"/>
              <a:t> </a:t>
            </a:r>
            <a:r>
              <a:rPr lang="en-US" dirty="0"/>
              <a:t>What shall we conclude then? Are we any better ? Not at all! We have already made the charge that Jews and Gentiles alike are all under sin. </a:t>
            </a:r>
            <a:endParaRPr lang="en-US" dirty="0" smtClean="0"/>
          </a:p>
        </p:txBody>
      </p:sp>
      <p:sp>
        <p:nvSpPr>
          <p:cNvPr id="4" name="Rounded Rectangle 3"/>
          <p:cNvSpPr/>
          <p:nvPr/>
        </p:nvSpPr>
        <p:spPr>
          <a:xfrm>
            <a:off x="4027714" y="1676401"/>
            <a:ext cx="2645229" cy="113211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635828" y="4103914"/>
            <a:ext cx="4561115" cy="46808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446315" y="4637314"/>
            <a:ext cx="1219200" cy="44631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5" idx="0"/>
            <a:endCxn id="4" idx="2"/>
          </p:cNvCxnSpPr>
          <p:nvPr/>
        </p:nvCxnSpPr>
        <p:spPr>
          <a:xfrm flipH="1" flipV="1">
            <a:off x="5350329" y="2808515"/>
            <a:ext cx="566057" cy="1295399"/>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14" name="Freeform 13"/>
          <p:cNvSpPr/>
          <p:nvPr/>
        </p:nvSpPr>
        <p:spPr>
          <a:xfrm>
            <a:off x="1045029" y="4561114"/>
            <a:ext cx="5087254" cy="1387586"/>
          </a:xfrm>
          <a:custGeom>
            <a:avLst/>
            <a:gdLst>
              <a:gd name="connsiteX0" fmla="*/ 4887685 w 5087254"/>
              <a:gd name="connsiteY0" fmla="*/ 0 h 1387586"/>
              <a:gd name="connsiteX1" fmla="*/ 4637314 w 5087254"/>
              <a:gd name="connsiteY1" fmla="*/ 838200 h 1387586"/>
              <a:gd name="connsiteX2" fmla="*/ 925285 w 5087254"/>
              <a:gd name="connsiteY2" fmla="*/ 1382486 h 1387586"/>
              <a:gd name="connsiteX3" fmla="*/ 0 w 5087254"/>
              <a:gd name="connsiteY3" fmla="*/ 522515 h 1387586"/>
            </a:gdLst>
            <a:ahLst/>
            <a:cxnLst>
              <a:cxn ang="0">
                <a:pos x="connsiteX0" y="connsiteY0"/>
              </a:cxn>
              <a:cxn ang="0">
                <a:pos x="connsiteX1" y="connsiteY1"/>
              </a:cxn>
              <a:cxn ang="0">
                <a:pos x="connsiteX2" y="connsiteY2"/>
              </a:cxn>
              <a:cxn ang="0">
                <a:pos x="connsiteX3" y="connsiteY3"/>
              </a:cxn>
            </a:cxnLst>
            <a:rect l="l" t="t" r="r" b="b"/>
            <a:pathLst>
              <a:path w="5087254" h="1387586">
                <a:moveTo>
                  <a:pt x="4887685" y="0"/>
                </a:moveTo>
                <a:cubicBezTo>
                  <a:pt x="5092699" y="303893"/>
                  <a:pt x="5297714" y="607786"/>
                  <a:pt x="4637314" y="838200"/>
                </a:cubicBezTo>
                <a:cubicBezTo>
                  <a:pt x="3976914" y="1068614"/>
                  <a:pt x="1698171" y="1435100"/>
                  <a:pt x="925285" y="1382486"/>
                </a:cubicBezTo>
                <a:cubicBezTo>
                  <a:pt x="152399" y="1329872"/>
                  <a:pt x="0" y="522515"/>
                  <a:pt x="0" y="52251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3994162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3:9</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r>
              <a:rPr lang="en-US" baseline="30000" dirty="0" smtClean="0"/>
              <a:t>							</a:t>
            </a:r>
            <a:r>
              <a:rPr lang="el-GR" dirty="0"/>
              <a:t>ὑπό</a:t>
            </a:r>
            <a:r>
              <a:rPr lang="en-US" b="1" dirty="0"/>
              <a:t> </a:t>
            </a:r>
            <a:endParaRPr lang="en-US" baseline="30000" dirty="0" smtClean="0"/>
          </a:p>
          <a:p>
            <a:pPr marL="0" indent="0">
              <a:buNone/>
            </a:pPr>
            <a:r>
              <a:rPr lang="en-US" dirty="0" smtClean="0"/>
              <a:t>							</a:t>
            </a:r>
            <a:r>
              <a:rPr lang="en-US" dirty="0" smtClean="0"/>
              <a:t>(</a:t>
            </a:r>
            <a:r>
              <a:rPr lang="en-US" dirty="0" err="1" smtClean="0"/>
              <a:t>hupo</a:t>
            </a:r>
            <a:r>
              <a:rPr lang="en-US" dirty="0" smtClean="0"/>
              <a:t>)</a:t>
            </a:r>
            <a:endParaRPr lang="en-US" dirty="0"/>
          </a:p>
          <a:p>
            <a:pPr marL="0" indent="0">
              <a:buNone/>
            </a:pPr>
            <a:endParaRPr lang="en-US" baseline="30000" dirty="0" smtClean="0"/>
          </a:p>
          <a:p>
            <a:pPr marL="0" indent="0">
              <a:buNone/>
            </a:pPr>
            <a:r>
              <a:rPr lang="en-US" baseline="30000" dirty="0" smtClean="0"/>
              <a:t>9</a:t>
            </a:r>
            <a:r>
              <a:rPr lang="en-US" dirty="0" smtClean="0"/>
              <a:t> </a:t>
            </a:r>
            <a:r>
              <a:rPr lang="en-US" dirty="0"/>
              <a:t>What shall we conclude then? Are we any better ? Not at all! We have already made the charge that Jews and Gentiles alike are all under sin. </a:t>
            </a:r>
            <a:endParaRPr lang="en-US" dirty="0" smtClean="0"/>
          </a:p>
        </p:txBody>
      </p:sp>
      <p:sp>
        <p:nvSpPr>
          <p:cNvPr id="4" name="Oval 3"/>
          <p:cNvSpPr/>
          <p:nvPr/>
        </p:nvSpPr>
        <p:spPr>
          <a:xfrm>
            <a:off x="6662057" y="1817914"/>
            <a:ext cx="1556657" cy="168728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7434943" y="4637314"/>
            <a:ext cx="1088571"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7440386" y="3505200"/>
            <a:ext cx="538843" cy="1132114"/>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994162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3:9</a:t>
            </a:r>
            <a:endParaRPr lang="en-US" dirty="0"/>
          </a:p>
        </p:txBody>
      </p:sp>
      <p:sp>
        <p:nvSpPr>
          <p:cNvPr id="3" name="Content Placeholder 2"/>
          <p:cNvSpPr>
            <a:spLocks noGrp="1"/>
          </p:cNvSpPr>
          <p:nvPr>
            <p:ph idx="1"/>
          </p:nvPr>
        </p:nvSpPr>
        <p:spPr/>
        <p:txBody>
          <a:bodyPr>
            <a:normAutofit/>
          </a:bodyPr>
          <a:lstStyle/>
          <a:p>
            <a:pPr marL="0" indent="0">
              <a:buNone/>
            </a:pPr>
            <a:r>
              <a:rPr lang="el-GR" dirty="0" smtClean="0"/>
              <a:t>ἁμαρτία</a:t>
            </a:r>
            <a:endParaRPr lang="en-US" dirty="0" smtClean="0"/>
          </a:p>
          <a:p>
            <a:pPr marL="0" indent="0">
              <a:buNone/>
            </a:pPr>
            <a:r>
              <a:rPr lang="en-US" dirty="0" smtClean="0"/>
              <a:t>(hamartia)</a:t>
            </a:r>
            <a:endParaRPr lang="en-US" dirty="0"/>
          </a:p>
          <a:p>
            <a:pPr marL="0" indent="0">
              <a:buNone/>
            </a:pPr>
            <a:endParaRPr lang="en-US" baseline="30000" dirty="0" smtClean="0"/>
          </a:p>
          <a:p>
            <a:pPr marL="0" indent="0">
              <a:buNone/>
            </a:pPr>
            <a:endParaRPr lang="en-US" baseline="30000" dirty="0" smtClean="0"/>
          </a:p>
          <a:p>
            <a:pPr marL="0" indent="0">
              <a:buNone/>
            </a:pPr>
            <a:r>
              <a:rPr lang="en-US" baseline="30000" dirty="0" smtClean="0"/>
              <a:t>9</a:t>
            </a:r>
            <a:r>
              <a:rPr lang="en-US" dirty="0" smtClean="0"/>
              <a:t> </a:t>
            </a:r>
            <a:r>
              <a:rPr lang="en-US" dirty="0"/>
              <a:t>What shall we conclude then? Are we any better ? Not at all! We have already made the charge that Jews and Gentiles alike are all under sin. </a:t>
            </a:r>
            <a:endParaRPr lang="en-US" dirty="0" smtClean="0"/>
          </a:p>
        </p:txBody>
      </p:sp>
      <p:sp>
        <p:nvSpPr>
          <p:cNvPr id="4" name="Rounded Rectangle 3"/>
          <p:cNvSpPr/>
          <p:nvPr/>
        </p:nvSpPr>
        <p:spPr>
          <a:xfrm>
            <a:off x="446314" y="1643743"/>
            <a:ext cx="1970315" cy="1219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424543" y="5061857"/>
            <a:ext cx="740228" cy="55517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794657" y="2862943"/>
            <a:ext cx="636815" cy="2198914"/>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99416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66582" y="0"/>
            <a:ext cx="4810836" cy="6858000"/>
          </a:xfrm>
          <a:prstGeom prst="rect">
            <a:avLst/>
          </a:prstGeom>
        </p:spPr>
      </p:pic>
    </p:spTree>
    <p:extLst>
      <p:ext uri="{BB962C8B-B14F-4D97-AF65-F5344CB8AC3E}">
        <p14:creationId xmlns:p14="http://schemas.microsoft.com/office/powerpoint/2010/main" val="389638430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3:20</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dirty="0" smtClean="0"/>
              <a:t>				</a:t>
            </a:r>
            <a:r>
              <a:rPr lang="el-GR" dirty="0" smtClean="0"/>
              <a:t>ἁμαρτία</a:t>
            </a:r>
            <a:endParaRPr lang="en-US" dirty="0"/>
          </a:p>
          <a:p>
            <a:pPr marL="0" indent="0">
              <a:buNone/>
            </a:pPr>
            <a:r>
              <a:rPr lang="en-US" dirty="0" smtClean="0"/>
              <a:t>				(</a:t>
            </a:r>
            <a:r>
              <a:rPr lang="en-US" dirty="0"/>
              <a:t>hamartia)</a:t>
            </a:r>
          </a:p>
          <a:p>
            <a:pPr marL="0" indent="0">
              <a:buNone/>
            </a:pPr>
            <a:endParaRPr lang="en-US" baseline="30000" dirty="0" smtClean="0"/>
          </a:p>
          <a:p>
            <a:pPr marL="0" indent="0">
              <a:buNone/>
            </a:pPr>
            <a:endParaRPr lang="en-US" baseline="30000" dirty="0"/>
          </a:p>
          <a:p>
            <a:pPr marL="0" indent="0">
              <a:buNone/>
            </a:pPr>
            <a:r>
              <a:rPr lang="en-US" baseline="30000" dirty="0" smtClean="0"/>
              <a:t>20</a:t>
            </a:r>
            <a:r>
              <a:rPr lang="en-US" dirty="0" smtClean="0"/>
              <a:t> </a:t>
            </a:r>
            <a:r>
              <a:rPr lang="en-US" dirty="0"/>
              <a:t>Therefore no one will be declared righteous in his sight by observing the law; rather, through the law we become conscious of sin.</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10478" y="1990272"/>
            <a:ext cx="1993900" cy="1243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78285" y="4978173"/>
            <a:ext cx="76200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1027" idx="0"/>
            <a:endCxn id="1026" idx="2"/>
          </p:cNvCxnSpPr>
          <p:nvPr/>
        </p:nvCxnSpPr>
        <p:spPr>
          <a:xfrm flipH="1" flipV="1">
            <a:off x="5007428" y="3233285"/>
            <a:ext cx="1251857" cy="174488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7754961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4:7-8</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dirty="0"/>
              <a:t>			</a:t>
            </a:r>
            <a:r>
              <a:rPr lang="el-GR" dirty="0"/>
              <a:t>ἁμαρτία</a:t>
            </a:r>
            <a:endParaRPr lang="en-US" dirty="0"/>
          </a:p>
          <a:p>
            <a:pPr marL="0" indent="0">
              <a:buNone/>
            </a:pPr>
            <a:r>
              <a:rPr lang="en-US" dirty="0"/>
              <a:t>			(hamartia)</a:t>
            </a:r>
          </a:p>
          <a:p>
            <a:pPr marL="0" indent="0">
              <a:buNone/>
            </a:pPr>
            <a:endParaRPr lang="en-US" baseline="30000" dirty="0"/>
          </a:p>
          <a:p>
            <a:pPr marL="0" indent="0">
              <a:buNone/>
            </a:pPr>
            <a:endParaRPr lang="en-US" baseline="30000" dirty="0" smtClean="0"/>
          </a:p>
          <a:p>
            <a:pPr marL="0" indent="0">
              <a:buNone/>
            </a:pPr>
            <a:r>
              <a:rPr lang="en-US" baseline="30000" dirty="0" smtClean="0"/>
              <a:t>7 </a:t>
            </a:r>
            <a:r>
              <a:rPr lang="en-US" dirty="0" smtClean="0"/>
              <a:t>“Blessed </a:t>
            </a:r>
            <a:r>
              <a:rPr lang="en-US" dirty="0"/>
              <a:t>are they </a:t>
            </a:r>
            <a:r>
              <a:rPr lang="en-US" dirty="0" smtClean="0"/>
              <a:t>whose </a:t>
            </a:r>
            <a:r>
              <a:rPr lang="en-US" dirty="0"/>
              <a:t>transgressions are forgiven, </a:t>
            </a:r>
            <a:r>
              <a:rPr lang="en-US" dirty="0" smtClean="0"/>
              <a:t>whose </a:t>
            </a:r>
            <a:r>
              <a:rPr lang="en-US" dirty="0"/>
              <a:t>sins are covered. </a:t>
            </a:r>
            <a:r>
              <a:rPr lang="en-US" baseline="30000" dirty="0" smtClean="0"/>
              <a:t>8</a:t>
            </a:r>
            <a:r>
              <a:rPr lang="en-US" dirty="0" smtClean="0"/>
              <a:t> Blessed </a:t>
            </a:r>
            <a:r>
              <a:rPr lang="en-US" dirty="0"/>
              <a:t>is the man </a:t>
            </a:r>
            <a:r>
              <a:rPr lang="en-US" dirty="0" smtClean="0"/>
              <a:t>whose </a:t>
            </a:r>
            <a:r>
              <a:rPr lang="en-US" dirty="0"/>
              <a:t>sin the Lord will never count against him.”</a:t>
            </a:r>
          </a:p>
          <a:p>
            <a:pPr marL="0" indent="0">
              <a:buNone/>
            </a:pPr>
            <a:endParaRPr lang="en-US" dirty="0"/>
          </a:p>
          <a:p>
            <a:pPr marL="0" indent="0">
              <a:buNone/>
            </a:pP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8736" y="2022929"/>
            <a:ext cx="1993900" cy="1243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Oval 3"/>
          <p:cNvSpPr/>
          <p:nvPr/>
        </p:nvSpPr>
        <p:spPr>
          <a:xfrm>
            <a:off x="3178629" y="4539343"/>
            <a:ext cx="762000" cy="533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2050" idx="2"/>
          </p:cNvCxnSpPr>
          <p:nvPr/>
        </p:nvCxnSpPr>
        <p:spPr>
          <a:xfrm flipV="1">
            <a:off x="3559629" y="3265942"/>
            <a:ext cx="566057" cy="1273401"/>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7" name="Oval 6"/>
          <p:cNvSpPr/>
          <p:nvPr/>
        </p:nvSpPr>
        <p:spPr>
          <a:xfrm>
            <a:off x="2492829" y="5050971"/>
            <a:ext cx="555171" cy="47897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stCxn id="7" idx="0"/>
            <a:endCxn id="2050" idx="2"/>
          </p:cNvCxnSpPr>
          <p:nvPr/>
        </p:nvCxnSpPr>
        <p:spPr>
          <a:xfrm flipV="1">
            <a:off x="2770415" y="3265942"/>
            <a:ext cx="1355271" cy="1785029"/>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00560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Galatians 3:21-22</a:t>
            </a:r>
            <a:endParaRPr lang="en-US" dirty="0"/>
          </a:p>
        </p:txBody>
      </p:sp>
      <p:sp>
        <p:nvSpPr>
          <p:cNvPr id="3" name="Content Placeholder 2"/>
          <p:cNvSpPr>
            <a:spLocks noGrp="1"/>
          </p:cNvSpPr>
          <p:nvPr>
            <p:ph idx="1"/>
          </p:nvPr>
        </p:nvSpPr>
        <p:spPr/>
        <p:txBody>
          <a:bodyPr/>
          <a:lstStyle/>
          <a:p>
            <a:pPr marL="0" indent="0">
              <a:buNone/>
            </a:pPr>
            <a:r>
              <a:rPr lang="en-US" baseline="30000" dirty="0"/>
              <a:t>21 </a:t>
            </a:r>
            <a:r>
              <a:rPr lang="en-US" dirty="0"/>
              <a:t>Is the law, therefore, opposed to the promises of God? Absolutely not! For if a law had been given that could impart life, then righteousness would certainly have come by the law. </a:t>
            </a:r>
            <a:r>
              <a:rPr lang="en-US" baseline="30000" dirty="0"/>
              <a:t>22</a:t>
            </a:r>
            <a:r>
              <a:rPr lang="en-US" dirty="0"/>
              <a:t> But the Scripture declares that the whole world is a prisoner of</a:t>
            </a:r>
            <a:r>
              <a:rPr lang="en-US" b="1" dirty="0"/>
              <a:t> sin, </a:t>
            </a:r>
            <a:r>
              <a:rPr lang="en-US" dirty="0"/>
              <a:t>so that what was promised, being given through faith in Jesus Christ, might be given to those who believe. </a:t>
            </a:r>
          </a:p>
          <a:p>
            <a:pPr marL="0" indent="0">
              <a:buNone/>
            </a:pPr>
            <a:endParaRPr lang="en-US" dirty="0"/>
          </a:p>
        </p:txBody>
      </p:sp>
      <p:sp>
        <p:nvSpPr>
          <p:cNvPr id="4" name="Rounded Rectangle 3"/>
          <p:cNvSpPr/>
          <p:nvPr/>
        </p:nvSpPr>
        <p:spPr>
          <a:xfrm>
            <a:off x="2394857" y="4158343"/>
            <a:ext cx="598714" cy="402771"/>
          </a:xfrm>
          <a:prstGeom prst="roundRect">
            <a:avLst/>
          </a:prstGeom>
          <a:solidFill>
            <a:srgbClr val="FFFF00">
              <a:alpha val="2902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5293689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Galatians 3:10</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10 </a:t>
            </a:r>
            <a:r>
              <a:rPr lang="en-US" dirty="0"/>
              <a:t>All who rely on observing the law are under a curse, for it is written: “Cursed is </a:t>
            </a:r>
            <a:r>
              <a:rPr lang="en-US" b="1" dirty="0">
                <a:solidFill>
                  <a:schemeClr val="accent6">
                    <a:lumMod val="75000"/>
                  </a:schemeClr>
                </a:solidFill>
              </a:rPr>
              <a:t>everyone</a:t>
            </a:r>
            <a:r>
              <a:rPr lang="en-US" dirty="0"/>
              <a:t> who does not continue to do everything written in the Book of the Law.”</a:t>
            </a:r>
          </a:p>
          <a:p>
            <a:pPr marL="0" indent="0">
              <a:buNone/>
            </a:pPr>
            <a:endParaRPr lang="en-US" dirty="0"/>
          </a:p>
        </p:txBody>
      </p:sp>
    </p:spTree>
    <p:extLst>
      <p:ext uri="{BB962C8B-B14F-4D97-AF65-F5344CB8AC3E}">
        <p14:creationId xmlns:p14="http://schemas.microsoft.com/office/powerpoint/2010/main" val="48160706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Romans 11:32</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32 </a:t>
            </a:r>
            <a:r>
              <a:rPr lang="en-US" dirty="0"/>
              <a:t>For God has bound </a:t>
            </a:r>
            <a:r>
              <a:rPr lang="en-US" b="1" dirty="0">
                <a:solidFill>
                  <a:schemeClr val="accent6">
                    <a:lumMod val="75000"/>
                  </a:schemeClr>
                </a:solidFill>
              </a:rPr>
              <a:t>all men </a:t>
            </a:r>
            <a:r>
              <a:rPr lang="en-US" dirty="0"/>
              <a:t>over to disobedience so that he may have mercy on them all.</a:t>
            </a:r>
          </a:p>
          <a:p>
            <a:pPr marL="0" indent="0">
              <a:buNone/>
            </a:pPr>
            <a:endParaRPr lang="en-US" dirty="0"/>
          </a:p>
        </p:txBody>
      </p:sp>
    </p:spTree>
    <p:extLst>
      <p:ext uri="{BB962C8B-B14F-4D97-AF65-F5344CB8AC3E}">
        <p14:creationId xmlns:p14="http://schemas.microsoft.com/office/powerpoint/2010/main" val="101100321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3:10</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10</a:t>
            </a:r>
            <a:r>
              <a:rPr lang="en-US" dirty="0" smtClean="0"/>
              <a:t> </a:t>
            </a:r>
            <a:r>
              <a:rPr lang="en-US" dirty="0"/>
              <a:t>As it is written: "There is no one righteous, not even one; </a:t>
            </a:r>
            <a:endParaRPr lang="en-US" dirty="0" smtClean="0"/>
          </a:p>
        </p:txBody>
      </p:sp>
    </p:spTree>
    <p:extLst>
      <p:ext uri="{BB962C8B-B14F-4D97-AF65-F5344CB8AC3E}">
        <p14:creationId xmlns:p14="http://schemas.microsoft.com/office/powerpoint/2010/main" val="84380840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3:10</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r>
              <a:rPr lang="el-GR" dirty="0"/>
              <a:t>Καθὼς </a:t>
            </a:r>
            <a:r>
              <a:rPr lang="en-US" dirty="0" smtClean="0"/>
              <a:t>  </a:t>
            </a:r>
            <a:r>
              <a:rPr lang="el-GR" dirty="0" smtClean="0"/>
              <a:t>γέγραπται</a:t>
            </a:r>
            <a:endParaRPr lang="en-US" dirty="0" smtClean="0"/>
          </a:p>
          <a:p>
            <a:pPr marL="0" indent="0">
              <a:buNone/>
            </a:pPr>
            <a:r>
              <a:rPr lang="en-US" dirty="0"/>
              <a:t>(</a:t>
            </a:r>
            <a:r>
              <a:rPr lang="en-US" dirty="0" err="1"/>
              <a:t>Kathōs</a:t>
            </a:r>
            <a:r>
              <a:rPr lang="en-US" dirty="0"/>
              <a:t>  </a:t>
            </a:r>
            <a:r>
              <a:rPr lang="en-US" dirty="0" err="1" smtClean="0"/>
              <a:t>gegraptai</a:t>
            </a:r>
            <a:r>
              <a:rPr lang="en-US" dirty="0" smtClean="0"/>
              <a:t>)</a:t>
            </a:r>
            <a:endParaRPr lang="en-US" dirty="0"/>
          </a:p>
          <a:p>
            <a:pPr marL="0" indent="0">
              <a:buNone/>
            </a:pPr>
            <a:endParaRPr lang="en-US" baseline="30000" dirty="0" smtClean="0"/>
          </a:p>
          <a:p>
            <a:pPr marL="0" indent="0">
              <a:buNone/>
            </a:pPr>
            <a:endParaRPr lang="en-US" baseline="30000" dirty="0" smtClean="0"/>
          </a:p>
          <a:p>
            <a:pPr marL="0" indent="0">
              <a:buNone/>
            </a:pPr>
            <a:r>
              <a:rPr lang="en-US" baseline="30000" dirty="0" smtClean="0"/>
              <a:t>10</a:t>
            </a:r>
            <a:r>
              <a:rPr lang="en-US" dirty="0" smtClean="0"/>
              <a:t> </a:t>
            </a:r>
            <a:r>
              <a:rPr lang="en-US" dirty="0"/>
              <a:t>As it is written: "There is no one righteous, not even one; </a:t>
            </a:r>
            <a:endParaRPr lang="en-US" dirty="0" smtClean="0"/>
          </a:p>
        </p:txBody>
      </p:sp>
      <p:sp>
        <p:nvSpPr>
          <p:cNvPr id="4" name="Rounded Rectangle 3"/>
          <p:cNvSpPr/>
          <p:nvPr/>
        </p:nvSpPr>
        <p:spPr>
          <a:xfrm>
            <a:off x="446314" y="2449286"/>
            <a:ext cx="3309257" cy="1219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870857" y="4452257"/>
            <a:ext cx="2536372"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2100943" y="3668486"/>
            <a:ext cx="38100" cy="783771"/>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9862050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8:36</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l-GR" dirty="0"/>
              <a:t>Καθὼς </a:t>
            </a:r>
            <a:r>
              <a:rPr lang="en-US" dirty="0"/>
              <a:t>  </a:t>
            </a:r>
            <a:r>
              <a:rPr lang="el-GR" dirty="0"/>
              <a:t>γέγραπται</a:t>
            </a:r>
            <a:endParaRPr lang="en-US" dirty="0"/>
          </a:p>
          <a:p>
            <a:pPr marL="0" indent="0">
              <a:buNone/>
            </a:pPr>
            <a:r>
              <a:rPr lang="en-US" dirty="0"/>
              <a:t>(</a:t>
            </a:r>
            <a:r>
              <a:rPr lang="en-US" dirty="0" err="1"/>
              <a:t>Kathōs</a:t>
            </a:r>
            <a:r>
              <a:rPr lang="en-US" dirty="0"/>
              <a:t>  </a:t>
            </a:r>
            <a:r>
              <a:rPr lang="en-US" dirty="0" err="1"/>
              <a:t>gegraptai</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36 </a:t>
            </a:r>
            <a:r>
              <a:rPr lang="en-US" dirty="0"/>
              <a:t>As it is written: </a:t>
            </a:r>
            <a:r>
              <a:rPr lang="en-US" dirty="0" smtClean="0"/>
              <a:t>“</a:t>
            </a:r>
            <a:r>
              <a:rPr lang="en-US" dirty="0"/>
              <a:t>For your sake we face death all day long; </a:t>
            </a:r>
            <a:r>
              <a:rPr lang="en-US" dirty="0" smtClean="0"/>
              <a:t>we </a:t>
            </a:r>
            <a:r>
              <a:rPr lang="en-US" dirty="0"/>
              <a:t>are considered as sheep to be slaughtered.”</a:t>
            </a:r>
          </a:p>
          <a:p>
            <a:pPr marL="0" indent="0">
              <a:buNone/>
            </a:pPr>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596" y="2033814"/>
            <a:ext cx="3335337" cy="1243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2488" y="4058557"/>
            <a:ext cx="2560637" cy="481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3075" idx="0"/>
            <a:endCxn id="3074" idx="2"/>
          </p:cNvCxnSpPr>
          <p:nvPr/>
        </p:nvCxnSpPr>
        <p:spPr>
          <a:xfrm flipH="1" flipV="1">
            <a:off x="2089265" y="3276827"/>
            <a:ext cx="43542" cy="781730"/>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080259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Corinthians 8:15</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l-GR" dirty="0"/>
              <a:t>Καθὼς </a:t>
            </a:r>
            <a:r>
              <a:rPr lang="en-US" dirty="0"/>
              <a:t>  </a:t>
            </a:r>
            <a:r>
              <a:rPr lang="el-GR" dirty="0"/>
              <a:t>γέγραπται</a:t>
            </a:r>
            <a:endParaRPr lang="en-US" dirty="0"/>
          </a:p>
          <a:p>
            <a:pPr marL="0" indent="0">
              <a:buNone/>
            </a:pPr>
            <a:r>
              <a:rPr lang="en-US" dirty="0"/>
              <a:t>(</a:t>
            </a:r>
            <a:r>
              <a:rPr lang="en-US" dirty="0" err="1"/>
              <a:t>Kathōs</a:t>
            </a:r>
            <a:r>
              <a:rPr lang="en-US" dirty="0"/>
              <a:t>  </a:t>
            </a:r>
            <a:r>
              <a:rPr lang="en-US" dirty="0" err="1"/>
              <a:t>gegraptai</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15 </a:t>
            </a:r>
            <a:r>
              <a:rPr lang="en-US" dirty="0"/>
              <a:t>as it is written: “He who gathered much did not have too much, and he who gathered little did not have too little.”</a:t>
            </a:r>
          </a:p>
          <a:p>
            <a:pPr marL="0" indent="0">
              <a:buNone/>
            </a:pPr>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824" y="2012043"/>
            <a:ext cx="3335337" cy="1243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0717" y="4036786"/>
            <a:ext cx="2560637" cy="481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4099" idx="0"/>
            <a:endCxn id="4098" idx="2"/>
          </p:cNvCxnSpPr>
          <p:nvPr/>
        </p:nvCxnSpPr>
        <p:spPr>
          <a:xfrm flipH="1" flipV="1">
            <a:off x="2067493" y="3255056"/>
            <a:ext cx="43543" cy="781730"/>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80396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3:10</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δίκαιος</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err="1" smtClean="0"/>
              <a:t>dikaios</a:t>
            </a:r>
            <a:r>
              <a:rPr lang="en-US" sz="4800" baseline="30000" dirty="0" smtClean="0"/>
              <a:t>)</a:t>
            </a:r>
            <a:endParaRPr lang="en-US" baseline="30000" dirty="0"/>
          </a:p>
          <a:p>
            <a:pPr marL="0" indent="0">
              <a:buNone/>
            </a:pPr>
            <a:endParaRPr lang="en-US" baseline="30000" dirty="0" smtClean="0"/>
          </a:p>
          <a:p>
            <a:pPr marL="0" indent="0">
              <a:lnSpc>
                <a:spcPts val="1200"/>
              </a:lnSpc>
              <a:buNone/>
            </a:pPr>
            <a:endParaRPr lang="en-US" baseline="30000" dirty="0"/>
          </a:p>
          <a:p>
            <a:pPr marL="0" indent="0">
              <a:buNone/>
            </a:pPr>
            <a:endParaRPr lang="en-US" baseline="30000" dirty="0" smtClean="0"/>
          </a:p>
          <a:p>
            <a:pPr marL="0" indent="0">
              <a:buNone/>
            </a:pPr>
            <a:r>
              <a:rPr lang="en-US" baseline="30000" dirty="0" smtClean="0"/>
              <a:t>10</a:t>
            </a:r>
            <a:r>
              <a:rPr lang="en-US" dirty="0" smtClean="0"/>
              <a:t> </a:t>
            </a:r>
            <a:r>
              <a:rPr lang="en-US" dirty="0"/>
              <a:t>As it is written: "There is no one righteous, not even one; </a:t>
            </a:r>
            <a:endParaRPr lang="en-US" dirty="0" smtClean="0"/>
          </a:p>
        </p:txBody>
      </p:sp>
      <p:sp>
        <p:nvSpPr>
          <p:cNvPr id="4" name="Oval 3"/>
          <p:cNvSpPr/>
          <p:nvPr/>
        </p:nvSpPr>
        <p:spPr>
          <a:xfrm>
            <a:off x="4691641" y="2016807"/>
            <a:ext cx="2110812" cy="141860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212793" y="4529271"/>
            <a:ext cx="1666429" cy="46147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5747047" y="3435409"/>
            <a:ext cx="1298961" cy="1093862"/>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756760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3:9-20</a:t>
            </a:r>
          </a:p>
        </p:txBody>
      </p:sp>
      <p:sp>
        <p:nvSpPr>
          <p:cNvPr id="3" name="Content Placeholder 2"/>
          <p:cNvSpPr>
            <a:spLocks noGrp="1"/>
          </p:cNvSpPr>
          <p:nvPr>
            <p:ph idx="1"/>
          </p:nvPr>
        </p:nvSpPr>
        <p:spPr/>
        <p:txBody>
          <a:bodyPr/>
          <a:lstStyle/>
          <a:p>
            <a:pPr marL="0" indent="0">
              <a:buNone/>
            </a:pPr>
            <a:r>
              <a:rPr lang="en-US" baseline="30000" dirty="0"/>
              <a:t>9</a:t>
            </a:r>
            <a:r>
              <a:rPr lang="en-US" dirty="0"/>
              <a:t> What shall we conclude then? Are we any better ? Not at all! We have already made the charge that Jews and Gentiles alike are all under sin. </a:t>
            </a:r>
            <a:endParaRPr lang="en-US" dirty="0" smtClean="0"/>
          </a:p>
          <a:p>
            <a:pPr marL="0" indent="0">
              <a:buNone/>
            </a:pPr>
            <a:r>
              <a:rPr lang="en-US" baseline="30000" dirty="0" smtClean="0"/>
              <a:t>10</a:t>
            </a:r>
            <a:r>
              <a:rPr lang="en-US" dirty="0" smtClean="0"/>
              <a:t> </a:t>
            </a:r>
            <a:r>
              <a:rPr lang="en-US" dirty="0"/>
              <a:t>As it is written: "There is no one righteous, not even one; </a:t>
            </a:r>
            <a:endParaRPr lang="en-US" dirty="0" smtClean="0"/>
          </a:p>
          <a:p>
            <a:pPr marL="0" indent="0">
              <a:buNone/>
            </a:pPr>
            <a:r>
              <a:rPr lang="en-US" baseline="30000" dirty="0" smtClean="0"/>
              <a:t>11</a:t>
            </a:r>
            <a:r>
              <a:rPr lang="en-US" dirty="0" smtClean="0"/>
              <a:t> </a:t>
            </a:r>
            <a:r>
              <a:rPr lang="en-US" dirty="0"/>
              <a:t>there is no one who understands, no one who seeks God. </a:t>
            </a:r>
          </a:p>
        </p:txBody>
      </p:sp>
    </p:spTree>
    <p:extLst>
      <p:ext uri="{BB962C8B-B14F-4D97-AF65-F5344CB8AC3E}">
        <p14:creationId xmlns:p14="http://schemas.microsoft.com/office/powerpoint/2010/main" val="133646296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Galatians 3:11</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r>
              <a:rPr lang="en-US" baseline="30000" dirty="0"/>
              <a:t>			</a:t>
            </a:r>
            <a:r>
              <a:rPr lang="el-GR" dirty="0" smtClean="0"/>
              <a:t>δίκαιος</a:t>
            </a:r>
            <a:endParaRPr lang="en-US" dirty="0"/>
          </a:p>
          <a:p>
            <a:pPr marL="0" indent="0">
              <a:buNone/>
            </a:pPr>
            <a:r>
              <a:rPr lang="en-US" baseline="30000" dirty="0"/>
              <a:t>			</a:t>
            </a:r>
            <a:r>
              <a:rPr lang="en-US" dirty="0" smtClean="0"/>
              <a:t>(</a:t>
            </a:r>
            <a:r>
              <a:rPr lang="en-US" dirty="0" err="1"/>
              <a:t>dikaios</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11 </a:t>
            </a:r>
            <a:r>
              <a:rPr lang="en-US" dirty="0"/>
              <a:t>Clearly no one is justified before God by the law, because, “The righteous will live by faith.”</a:t>
            </a:r>
          </a:p>
          <a:p>
            <a:pPr marL="0" indent="0">
              <a:buNone/>
            </a:pPr>
            <a:endParaRPr 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5600" y="1933803"/>
            <a:ext cx="2133600" cy="1444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48075" y="4534354"/>
            <a:ext cx="1695450"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5123" idx="0"/>
            <a:endCxn id="5122" idx="2"/>
          </p:cNvCxnSpPr>
          <p:nvPr/>
        </p:nvCxnSpPr>
        <p:spPr>
          <a:xfrm flipH="1" flipV="1">
            <a:off x="3962400" y="3378428"/>
            <a:ext cx="533400" cy="1155926"/>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666062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Peter 4:18</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a:t>	</a:t>
            </a:r>
            <a:r>
              <a:rPr lang="en-US" baseline="30000" dirty="0" smtClean="0"/>
              <a:t>	</a:t>
            </a:r>
            <a:r>
              <a:rPr lang="en-US" baseline="30000" dirty="0"/>
              <a:t>		</a:t>
            </a:r>
            <a:r>
              <a:rPr lang="el-GR" dirty="0"/>
              <a:t>δίκαιος</a:t>
            </a:r>
            <a:endParaRPr lang="en-US" dirty="0"/>
          </a:p>
          <a:p>
            <a:pPr marL="0" indent="0">
              <a:buNone/>
            </a:pPr>
            <a:r>
              <a:rPr lang="en-US" baseline="30000" dirty="0"/>
              <a:t>	</a:t>
            </a:r>
            <a:r>
              <a:rPr lang="en-US" baseline="30000" dirty="0" smtClean="0"/>
              <a:t>	</a:t>
            </a:r>
            <a:r>
              <a:rPr lang="en-US" baseline="30000" dirty="0"/>
              <a:t>		</a:t>
            </a:r>
            <a:r>
              <a:rPr lang="en-US" dirty="0"/>
              <a:t>(</a:t>
            </a:r>
            <a:r>
              <a:rPr lang="en-US" dirty="0" err="1"/>
              <a:t>dikaios</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18 </a:t>
            </a:r>
            <a:r>
              <a:rPr lang="en-US" dirty="0"/>
              <a:t>And, </a:t>
            </a:r>
            <a:r>
              <a:rPr lang="en-US" dirty="0" smtClean="0"/>
              <a:t>“</a:t>
            </a:r>
            <a:r>
              <a:rPr lang="en-US" dirty="0"/>
              <a:t>If it is hard for the righteous to be saved, </a:t>
            </a:r>
            <a:r>
              <a:rPr lang="en-US" dirty="0" smtClean="0"/>
              <a:t>what </a:t>
            </a:r>
            <a:r>
              <a:rPr lang="en-US" dirty="0"/>
              <a:t>will become of the ungodly and the sinner?”</a:t>
            </a:r>
          </a:p>
          <a:p>
            <a:pPr marL="0" indent="0">
              <a:buNone/>
            </a:pPr>
            <a:endParaRPr lang="en-US"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99115" y="1922917"/>
            <a:ext cx="2133600" cy="1444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85871" y="4066267"/>
            <a:ext cx="1700213"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6147" idx="0"/>
            <a:endCxn id="6146" idx="2"/>
          </p:cNvCxnSpPr>
          <p:nvPr/>
        </p:nvCxnSpPr>
        <p:spPr>
          <a:xfrm flipH="1" flipV="1">
            <a:off x="4865915" y="3367542"/>
            <a:ext cx="870063" cy="698725"/>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731923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Job 25:4</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4</a:t>
            </a:r>
            <a:r>
              <a:rPr lang="en-US" dirty="0" smtClean="0"/>
              <a:t> How </a:t>
            </a:r>
            <a:r>
              <a:rPr lang="en-US" dirty="0"/>
              <a:t>then can a man be </a:t>
            </a:r>
            <a:r>
              <a:rPr lang="en-US" b="1" dirty="0">
                <a:solidFill>
                  <a:schemeClr val="accent6">
                    <a:lumMod val="75000"/>
                  </a:schemeClr>
                </a:solidFill>
              </a:rPr>
              <a:t>righteous</a:t>
            </a:r>
            <a:r>
              <a:rPr lang="en-US" dirty="0"/>
              <a:t> before God? </a:t>
            </a:r>
            <a:r>
              <a:rPr lang="en-US" dirty="0" smtClean="0"/>
              <a:t>How </a:t>
            </a:r>
            <a:r>
              <a:rPr lang="en-US" dirty="0"/>
              <a:t>can one born of woman be </a:t>
            </a:r>
            <a:r>
              <a:rPr lang="en-US" b="1" dirty="0">
                <a:solidFill>
                  <a:schemeClr val="accent6">
                    <a:lumMod val="75000"/>
                  </a:schemeClr>
                </a:solidFill>
              </a:rPr>
              <a:t>pure</a:t>
            </a:r>
            <a:r>
              <a:rPr lang="en-US" dirty="0"/>
              <a:t>? </a:t>
            </a:r>
          </a:p>
          <a:p>
            <a:pPr marL="0" indent="0">
              <a:buNone/>
            </a:pPr>
            <a:endParaRPr lang="en-US" dirty="0"/>
          </a:p>
        </p:txBody>
      </p:sp>
    </p:spTree>
    <p:extLst>
      <p:ext uri="{BB962C8B-B14F-4D97-AF65-F5344CB8AC3E}">
        <p14:creationId xmlns:p14="http://schemas.microsoft.com/office/powerpoint/2010/main" val="290390757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Romans 3:23</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23 </a:t>
            </a:r>
            <a:r>
              <a:rPr lang="en-US" dirty="0"/>
              <a:t>for </a:t>
            </a:r>
            <a:r>
              <a:rPr lang="en-US" b="1" dirty="0">
                <a:solidFill>
                  <a:schemeClr val="accent6">
                    <a:lumMod val="75000"/>
                  </a:schemeClr>
                </a:solidFill>
              </a:rPr>
              <a:t>all</a:t>
            </a:r>
            <a:r>
              <a:rPr lang="en-US" dirty="0"/>
              <a:t> </a:t>
            </a:r>
            <a:r>
              <a:rPr lang="en-US" b="1" dirty="0">
                <a:solidFill>
                  <a:schemeClr val="accent6">
                    <a:lumMod val="75000"/>
                  </a:schemeClr>
                </a:solidFill>
              </a:rPr>
              <a:t>have sinned </a:t>
            </a:r>
            <a:r>
              <a:rPr lang="en-US" dirty="0"/>
              <a:t>and fall short of the glory of God</a:t>
            </a:r>
          </a:p>
          <a:p>
            <a:pPr marL="0" indent="0">
              <a:buNone/>
            </a:pPr>
            <a:endParaRPr lang="en-US" dirty="0"/>
          </a:p>
        </p:txBody>
      </p:sp>
    </p:spTree>
    <p:extLst>
      <p:ext uri="{BB962C8B-B14F-4D97-AF65-F5344CB8AC3E}">
        <p14:creationId xmlns:p14="http://schemas.microsoft.com/office/powerpoint/2010/main" val="37132723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3:11</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11</a:t>
            </a:r>
            <a:r>
              <a:rPr lang="en-US" dirty="0" smtClean="0"/>
              <a:t> </a:t>
            </a:r>
            <a:r>
              <a:rPr lang="en-US" dirty="0"/>
              <a:t>there is no one who understands, no one who seeks God. </a:t>
            </a:r>
          </a:p>
        </p:txBody>
      </p:sp>
    </p:spTree>
    <p:extLst>
      <p:ext uri="{BB962C8B-B14F-4D97-AF65-F5344CB8AC3E}">
        <p14:creationId xmlns:p14="http://schemas.microsoft.com/office/powerpoint/2010/main" val="34341975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3:11</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συνίημι</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a:t>(</a:t>
            </a:r>
            <a:r>
              <a:rPr lang="en-US" sz="4800" baseline="30000" dirty="0" err="1"/>
              <a:t>suniēmi</a:t>
            </a:r>
            <a:r>
              <a:rPr lang="en-US" sz="4800" baseline="30000" dirty="0" smtClean="0"/>
              <a:t>)</a:t>
            </a:r>
            <a:endParaRPr lang="en-US" baseline="30000" dirty="0"/>
          </a:p>
          <a:p>
            <a:pPr marL="0" indent="0">
              <a:buNone/>
            </a:pPr>
            <a:endParaRPr lang="en-US" baseline="30000" dirty="0" smtClean="0"/>
          </a:p>
          <a:p>
            <a:pPr marL="0" indent="0">
              <a:lnSpc>
                <a:spcPts val="1200"/>
              </a:lnSpc>
              <a:buNone/>
            </a:pPr>
            <a:endParaRPr lang="en-US" baseline="30000" dirty="0"/>
          </a:p>
          <a:p>
            <a:pPr marL="0" indent="0">
              <a:buNone/>
            </a:pPr>
            <a:endParaRPr lang="en-US" baseline="30000" dirty="0" smtClean="0"/>
          </a:p>
          <a:p>
            <a:pPr marL="0" indent="0">
              <a:buNone/>
            </a:pPr>
            <a:r>
              <a:rPr lang="en-US" baseline="30000" dirty="0" smtClean="0"/>
              <a:t>11</a:t>
            </a:r>
            <a:r>
              <a:rPr lang="en-US" dirty="0" smtClean="0"/>
              <a:t> </a:t>
            </a:r>
            <a:r>
              <a:rPr lang="en-US" dirty="0"/>
              <a:t>there is no one who understands, no one who seeks God. </a:t>
            </a:r>
          </a:p>
        </p:txBody>
      </p:sp>
      <p:sp>
        <p:nvSpPr>
          <p:cNvPr id="4" name="Rounded Rectangle 3"/>
          <p:cNvSpPr/>
          <p:nvPr/>
        </p:nvSpPr>
        <p:spPr>
          <a:xfrm>
            <a:off x="4093436" y="2127903"/>
            <a:ext cx="1777525" cy="119641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247260" y="4503634"/>
            <a:ext cx="2127903" cy="48711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4982199" y="3324314"/>
            <a:ext cx="329013" cy="1179320"/>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7567601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13:13</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ct val="110000"/>
              </a:lnSpc>
              <a:buNone/>
            </a:pPr>
            <a:r>
              <a:rPr lang="en-US" baseline="30000" dirty="0"/>
              <a:t>				</a:t>
            </a:r>
            <a:r>
              <a:rPr lang="el-GR" dirty="0"/>
              <a:t>συνίημι</a:t>
            </a:r>
            <a:endParaRPr lang="en-US" dirty="0"/>
          </a:p>
          <a:p>
            <a:pPr marL="0" indent="0">
              <a:lnSpc>
                <a:spcPct val="110000"/>
              </a:lnSpc>
              <a:buNone/>
            </a:pPr>
            <a:r>
              <a:rPr lang="en-US" baseline="30000" dirty="0"/>
              <a:t>				</a:t>
            </a:r>
            <a:r>
              <a:rPr lang="en-US" dirty="0"/>
              <a:t>(</a:t>
            </a:r>
            <a:r>
              <a:rPr lang="en-US" dirty="0" err="1"/>
              <a:t>suniēmi</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13 </a:t>
            </a:r>
            <a:r>
              <a:rPr lang="en-US" dirty="0"/>
              <a:t>This is why I speak to them in parables: </a:t>
            </a:r>
            <a:r>
              <a:rPr lang="en-US" dirty="0" smtClean="0"/>
              <a:t>“</a:t>
            </a:r>
            <a:r>
              <a:rPr lang="en-US" dirty="0"/>
              <a:t>Though seeing, they do not see; </a:t>
            </a:r>
            <a:r>
              <a:rPr lang="en-US" dirty="0" smtClean="0"/>
              <a:t>though </a:t>
            </a:r>
            <a:r>
              <a:rPr lang="en-US" dirty="0"/>
              <a:t>hearing, they do not hear or understand. </a:t>
            </a:r>
          </a:p>
          <a:p>
            <a:pPr marL="0" indent="0">
              <a:buNone/>
            </a:pPr>
            <a:endParaRPr lang="en-US"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17056" y="2079172"/>
            <a:ext cx="1804987"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34214" y="5128533"/>
            <a:ext cx="2005013"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8195" idx="0"/>
            <a:endCxn id="8194" idx="2"/>
          </p:cNvCxnSpPr>
          <p:nvPr/>
        </p:nvCxnSpPr>
        <p:spPr>
          <a:xfrm flipH="1" flipV="1">
            <a:off x="4919550" y="3298372"/>
            <a:ext cx="1317171" cy="1830161"/>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305323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Luke 18:34</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ct val="110000"/>
              </a:lnSpc>
              <a:buNone/>
            </a:pPr>
            <a:r>
              <a:rPr lang="en-US" baseline="30000" dirty="0"/>
              <a:t>				</a:t>
            </a:r>
            <a:r>
              <a:rPr lang="el-GR" dirty="0"/>
              <a:t>συνίημι</a:t>
            </a:r>
            <a:endParaRPr lang="en-US" dirty="0"/>
          </a:p>
          <a:p>
            <a:pPr marL="0" indent="0">
              <a:lnSpc>
                <a:spcPct val="110000"/>
              </a:lnSpc>
              <a:buNone/>
            </a:pPr>
            <a:r>
              <a:rPr lang="en-US" baseline="30000" dirty="0"/>
              <a:t>				</a:t>
            </a:r>
            <a:r>
              <a:rPr lang="en-US" dirty="0"/>
              <a:t>(</a:t>
            </a:r>
            <a:r>
              <a:rPr lang="en-US" dirty="0" err="1"/>
              <a:t>suniēmi</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34 </a:t>
            </a:r>
            <a:r>
              <a:rPr lang="en-US" dirty="0"/>
              <a:t>The disciples did not understand any of this. Its meaning was hidden from them, and they did not know what he was talking about. </a:t>
            </a:r>
          </a:p>
          <a:p>
            <a:pPr marL="0" indent="0">
              <a:buNone/>
            </a:pPr>
            <a:endParaRPr lang="en-US"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27942" y="2100943"/>
            <a:ext cx="1804987"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4288971" y="4147457"/>
            <a:ext cx="1981200" cy="44631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7170" idx="2"/>
          </p:cNvCxnSpPr>
          <p:nvPr/>
        </p:nvCxnSpPr>
        <p:spPr>
          <a:xfrm flipH="1" flipV="1">
            <a:off x="4930436" y="3320143"/>
            <a:ext cx="349135" cy="827314"/>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541375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3:11</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ἐκζητέω</a:t>
            </a:r>
            <a:endParaRPr lang="en-US" sz="4800" dirty="0" smtClean="0"/>
          </a:p>
          <a:p>
            <a:pPr marL="0" indent="0">
              <a:lnSpc>
                <a:spcPts val="4800"/>
              </a:lnSpc>
              <a:buNone/>
            </a:pPr>
            <a:r>
              <a:rPr lang="en-US" sz="4800" baseline="30000" dirty="0"/>
              <a:t>	(</a:t>
            </a:r>
            <a:r>
              <a:rPr lang="en-US" sz="4800" baseline="30000" dirty="0" err="1" smtClean="0"/>
              <a:t>ekzēteō</a:t>
            </a:r>
            <a:r>
              <a:rPr lang="en-US" sz="4800" baseline="30000" dirty="0" smtClean="0"/>
              <a:t>)</a:t>
            </a:r>
            <a:endParaRPr lang="en-US" baseline="30000" dirty="0"/>
          </a:p>
          <a:p>
            <a:pPr marL="0" indent="0">
              <a:buNone/>
            </a:pPr>
            <a:endParaRPr lang="en-US" baseline="30000" dirty="0" smtClean="0"/>
          </a:p>
          <a:p>
            <a:pPr marL="0" indent="0">
              <a:lnSpc>
                <a:spcPts val="1200"/>
              </a:lnSpc>
              <a:buNone/>
            </a:pPr>
            <a:endParaRPr lang="en-US" baseline="30000" dirty="0"/>
          </a:p>
          <a:p>
            <a:pPr marL="0" indent="0">
              <a:buNone/>
            </a:pPr>
            <a:endParaRPr lang="en-US" baseline="30000" dirty="0" smtClean="0"/>
          </a:p>
          <a:p>
            <a:pPr marL="0" indent="0">
              <a:buNone/>
            </a:pPr>
            <a:r>
              <a:rPr lang="en-US" baseline="30000" dirty="0" smtClean="0"/>
              <a:t>11</a:t>
            </a:r>
            <a:r>
              <a:rPr lang="en-US" dirty="0" smtClean="0"/>
              <a:t> </a:t>
            </a:r>
            <a:r>
              <a:rPr lang="en-US" dirty="0"/>
              <a:t>there is no one who understands, no one who seeks God. </a:t>
            </a:r>
          </a:p>
        </p:txBody>
      </p:sp>
      <p:sp>
        <p:nvSpPr>
          <p:cNvPr id="4" name="Oval 3"/>
          <p:cNvSpPr/>
          <p:nvPr/>
        </p:nvSpPr>
        <p:spPr>
          <a:xfrm>
            <a:off x="1076770" y="1965533"/>
            <a:ext cx="2230452" cy="152115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478564" y="4913832"/>
            <a:ext cx="1034042" cy="6494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995585" y="3486684"/>
            <a:ext cx="1196411" cy="142714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7330640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Hebrews 11:6</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baseline="30000" dirty="0" smtClean="0"/>
          </a:p>
          <a:p>
            <a:pPr marL="0" indent="0">
              <a:lnSpc>
                <a:spcPct val="120000"/>
              </a:lnSpc>
              <a:buNone/>
            </a:pPr>
            <a:r>
              <a:rPr lang="en-US" baseline="30000" dirty="0"/>
              <a:t>	</a:t>
            </a:r>
            <a:r>
              <a:rPr lang="en-US" baseline="30000" dirty="0" smtClean="0"/>
              <a:t>	</a:t>
            </a:r>
            <a:r>
              <a:rPr lang="el-GR" dirty="0" smtClean="0"/>
              <a:t>ἐκζητέω</a:t>
            </a:r>
            <a:endParaRPr lang="en-US" dirty="0"/>
          </a:p>
          <a:p>
            <a:pPr marL="0" indent="0">
              <a:lnSpc>
                <a:spcPct val="120000"/>
              </a:lnSpc>
              <a:buNone/>
            </a:pPr>
            <a:r>
              <a:rPr lang="en-US" baseline="30000" dirty="0"/>
              <a:t>	</a:t>
            </a:r>
            <a:r>
              <a:rPr lang="en-US" baseline="30000" dirty="0" smtClean="0"/>
              <a:t>	</a:t>
            </a:r>
            <a:r>
              <a:rPr lang="en-US" dirty="0" smtClean="0"/>
              <a:t>(</a:t>
            </a:r>
            <a:r>
              <a:rPr lang="en-US" dirty="0" err="1"/>
              <a:t>ekzēteō</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6 </a:t>
            </a:r>
            <a:r>
              <a:rPr lang="en-US" dirty="0"/>
              <a:t>And without faith it is impossible to please God, because anyone who comes to him must believe that he exists and that he rewards those who earnestly seek him. </a:t>
            </a:r>
          </a:p>
          <a:p>
            <a:pPr marL="0" indent="0">
              <a:buNone/>
            </a:pPr>
            <a:endParaRPr lang="en-US" dirty="0"/>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3717" y="1881415"/>
            <a:ext cx="2255837" cy="1547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2928257" y="5334000"/>
            <a:ext cx="827314" cy="42454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0242" idx="2"/>
          </p:cNvCxnSpPr>
          <p:nvPr/>
        </p:nvCxnSpPr>
        <p:spPr>
          <a:xfrm flipH="1" flipV="1">
            <a:off x="3101636" y="3429228"/>
            <a:ext cx="240278" cy="1904772"/>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13223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3:9-20</a:t>
            </a:r>
          </a:p>
        </p:txBody>
      </p:sp>
      <p:sp>
        <p:nvSpPr>
          <p:cNvPr id="3" name="Content Placeholder 2"/>
          <p:cNvSpPr>
            <a:spLocks noGrp="1"/>
          </p:cNvSpPr>
          <p:nvPr>
            <p:ph idx="1"/>
          </p:nvPr>
        </p:nvSpPr>
        <p:spPr/>
        <p:txBody>
          <a:bodyPr/>
          <a:lstStyle/>
          <a:p>
            <a:pPr marL="0" indent="0">
              <a:buNone/>
            </a:pPr>
            <a:r>
              <a:rPr lang="en-US" baseline="30000" dirty="0"/>
              <a:t>12</a:t>
            </a:r>
            <a:r>
              <a:rPr lang="en-US" dirty="0"/>
              <a:t> All have turned away, they have together become worthless; there is no one who does good, not even one." </a:t>
            </a:r>
            <a:endParaRPr lang="en-US" dirty="0" smtClean="0"/>
          </a:p>
          <a:p>
            <a:pPr marL="0" indent="0">
              <a:buNone/>
            </a:pPr>
            <a:r>
              <a:rPr lang="en-US" baseline="30000" dirty="0" smtClean="0"/>
              <a:t>13</a:t>
            </a:r>
            <a:r>
              <a:rPr lang="en-US" dirty="0" smtClean="0"/>
              <a:t> </a:t>
            </a:r>
            <a:r>
              <a:rPr lang="en-US" dirty="0"/>
              <a:t>"Their throats are open graves; their tongues practice deceit." "The poison of vipers is on their lips." </a:t>
            </a:r>
            <a:endParaRPr lang="en-US" dirty="0" smtClean="0"/>
          </a:p>
          <a:p>
            <a:pPr marL="0" indent="0">
              <a:buNone/>
            </a:pPr>
            <a:r>
              <a:rPr lang="en-US" baseline="30000" dirty="0" smtClean="0"/>
              <a:t>14</a:t>
            </a:r>
            <a:r>
              <a:rPr lang="en-US" dirty="0" smtClean="0"/>
              <a:t> </a:t>
            </a:r>
            <a:r>
              <a:rPr lang="en-US" dirty="0"/>
              <a:t>"Their mouths are full of cursing and bitterness."</a:t>
            </a:r>
          </a:p>
        </p:txBody>
      </p:sp>
    </p:spTree>
    <p:extLst>
      <p:ext uri="{BB962C8B-B14F-4D97-AF65-F5344CB8AC3E}">
        <p14:creationId xmlns:p14="http://schemas.microsoft.com/office/powerpoint/2010/main" val="74893617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Hebrews 12:17</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baseline="30000" dirty="0" smtClean="0"/>
          </a:p>
          <a:p>
            <a:pPr marL="0" indent="0">
              <a:lnSpc>
                <a:spcPct val="120000"/>
              </a:lnSpc>
              <a:buNone/>
            </a:pPr>
            <a:r>
              <a:rPr lang="en-US" baseline="30000" dirty="0"/>
              <a:t>	</a:t>
            </a:r>
            <a:r>
              <a:rPr lang="el-GR" dirty="0"/>
              <a:t>ἐκζητέω</a:t>
            </a:r>
            <a:endParaRPr lang="en-US" dirty="0"/>
          </a:p>
          <a:p>
            <a:pPr marL="0" indent="0">
              <a:lnSpc>
                <a:spcPct val="120000"/>
              </a:lnSpc>
              <a:buNone/>
            </a:pPr>
            <a:r>
              <a:rPr lang="en-US" baseline="30000" dirty="0"/>
              <a:t>	</a:t>
            </a:r>
            <a:r>
              <a:rPr lang="en-US" dirty="0"/>
              <a:t>(</a:t>
            </a:r>
            <a:r>
              <a:rPr lang="en-US" dirty="0" err="1"/>
              <a:t>ekzēteō</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17 </a:t>
            </a:r>
            <a:r>
              <a:rPr lang="en-US" dirty="0"/>
              <a:t>Afterward, as you know, when he wanted to inherit this blessing, he was rejected. He could bring about no change of mind, though he sought the blessing with tears.</a:t>
            </a:r>
          </a:p>
          <a:p>
            <a:pPr marL="0" indent="0">
              <a:buNone/>
            </a:pPr>
            <a:endParaRPr lang="en-US"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0202" y="1903186"/>
            <a:ext cx="2255837" cy="1547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489857" y="5334000"/>
            <a:ext cx="1230086"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9218" idx="2"/>
          </p:cNvCxnSpPr>
          <p:nvPr/>
        </p:nvCxnSpPr>
        <p:spPr>
          <a:xfrm flipV="1">
            <a:off x="1104900" y="3450999"/>
            <a:ext cx="1093221" cy="1883001"/>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7167924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Psalm 53:2</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2</a:t>
            </a:r>
            <a:r>
              <a:rPr lang="en-US" dirty="0" smtClean="0"/>
              <a:t> God </a:t>
            </a:r>
            <a:r>
              <a:rPr lang="en-US" dirty="0"/>
              <a:t>looks down from heaven </a:t>
            </a:r>
            <a:r>
              <a:rPr lang="en-US" dirty="0" smtClean="0"/>
              <a:t>on </a:t>
            </a:r>
            <a:r>
              <a:rPr lang="en-US" dirty="0"/>
              <a:t>the sons of men </a:t>
            </a:r>
            <a:r>
              <a:rPr lang="en-US" dirty="0" smtClean="0"/>
              <a:t>to </a:t>
            </a:r>
            <a:r>
              <a:rPr lang="en-US" dirty="0"/>
              <a:t>see if there are any who </a:t>
            </a:r>
            <a:r>
              <a:rPr lang="en-US" b="1" dirty="0">
                <a:solidFill>
                  <a:schemeClr val="accent6">
                    <a:lumMod val="75000"/>
                  </a:schemeClr>
                </a:solidFill>
              </a:rPr>
              <a:t>understand</a:t>
            </a:r>
            <a:r>
              <a:rPr lang="en-US" dirty="0"/>
              <a:t>, </a:t>
            </a:r>
            <a:r>
              <a:rPr lang="en-US" dirty="0" smtClean="0"/>
              <a:t>any </a:t>
            </a:r>
            <a:r>
              <a:rPr lang="en-US" dirty="0"/>
              <a:t>who </a:t>
            </a:r>
            <a:r>
              <a:rPr lang="en-US" b="1" dirty="0">
                <a:solidFill>
                  <a:schemeClr val="accent6">
                    <a:lumMod val="75000"/>
                  </a:schemeClr>
                </a:solidFill>
              </a:rPr>
              <a:t>seek</a:t>
            </a:r>
            <a:r>
              <a:rPr lang="en-US" dirty="0"/>
              <a:t> God. </a:t>
            </a:r>
          </a:p>
          <a:p>
            <a:pPr marL="0" indent="0">
              <a:buNone/>
            </a:pPr>
            <a:endParaRPr lang="en-US" dirty="0"/>
          </a:p>
        </p:txBody>
      </p:sp>
    </p:spTree>
    <p:extLst>
      <p:ext uri="{BB962C8B-B14F-4D97-AF65-F5344CB8AC3E}">
        <p14:creationId xmlns:p14="http://schemas.microsoft.com/office/powerpoint/2010/main" val="181882031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1 John 5:20</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20 </a:t>
            </a:r>
            <a:r>
              <a:rPr lang="en-US" dirty="0"/>
              <a:t>We know also that the Son of God has come and has given us </a:t>
            </a:r>
            <a:r>
              <a:rPr lang="en-US" b="1" dirty="0">
                <a:solidFill>
                  <a:schemeClr val="accent6">
                    <a:lumMod val="75000"/>
                  </a:schemeClr>
                </a:solidFill>
              </a:rPr>
              <a:t>understanding</a:t>
            </a:r>
            <a:r>
              <a:rPr lang="en-US" dirty="0"/>
              <a:t>, so that we may know him who is true. And we are in him who is true—even in his Son Jesus Christ. He is the true God and eternal life. </a:t>
            </a:r>
          </a:p>
          <a:p>
            <a:pPr marL="0" indent="0">
              <a:buNone/>
            </a:pPr>
            <a:endParaRPr lang="en-US" dirty="0"/>
          </a:p>
        </p:txBody>
      </p:sp>
    </p:spTree>
    <p:extLst>
      <p:ext uri="{BB962C8B-B14F-4D97-AF65-F5344CB8AC3E}">
        <p14:creationId xmlns:p14="http://schemas.microsoft.com/office/powerpoint/2010/main" val="307196168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3:12</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12</a:t>
            </a:r>
            <a:r>
              <a:rPr lang="en-US" dirty="0" smtClean="0"/>
              <a:t> </a:t>
            </a:r>
            <a:r>
              <a:rPr lang="en-US" dirty="0"/>
              <a:t>All have turned away, they have together become worthless; there is no one who does good, not even one." </a:t>
            </a:r>
            <a:endParaRPr lang="en-US" dirty="0" smtClean="0"/>
          </a:p>
        </p:txBody>
      </p:sp>
    </p:spTree>
    <p:extLst>
      <p:ext uri="{BB962C8B-B14F-4D97-AF65-F5344CB8AC3E}">
        <p14:creationId xmlns:p14="http://schemas.microsoft.com/office/powerpoint/2010/main" val="28208120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3:12</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ἐκκλίνω</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a:t>(</a:t>
            </a:r>
            <a:r>
              <a:rPr lang="en-US" sz="4800" baseline="30000" dirty="0" err="1"/>
              <a:t>ekklinō</a:t>
            </a:r>
            <a:r>
              <a:rPr lang="en-US" sz="4800" baseline="30000" dirty="0" smtClean="0"/>
              <a:t>)</a:t>
            </a:r>
            <a:endParaRPr lang="en-US" baseline="30000" dirty="0"/>
          </a:p>
          <a:p>
            <a:pPr marL="0" indent="0">
              <a:buNone/>
            </a:pPr>
            <a:endParaRPr lang="en-US" baseline="30000" dirty="0" smtClean="0"/>
          </a:p>
          <a:p>
            <a:pPr marL="0" indent="0">
              <a:lnSpc>
                <a:spcPts val="1200"/>
              </a:lnSpc>
              <a:buNone/>
            </a:pPr>
            <a:endParaRPr lang="en-US" baseline="30000" dirty="0"/>
          </a:p>
          <a:p>
            <a:pPr marL="0" indent="0">
              <a:buNone/>
            </a:pPr>
            <a:r>
              <a:rPr lang="en-US" baseline="30000" dirty="0" smtClean="0"/>
              <a:t>12</a:t>
            </a:r>
            <a:r>
              <a:rPr lang="en-US" dirty="0" smtClean="0"/>
              <a:t> </a:t>
            </a:r>
            <a:r>
              <a:rPr lang="en-US" dirty="0"/>
              <a:t>All have turned away, they have together become worthless; there is no one who does good, not even one." </a:t>
            </a:r>
            <a:endParaRPr lang="en-US" dirty="0" smtClean="0"/>
          </a:p>
        </p:txBody>
      </p:sp>
      <p:sp>
        <p:nvSpPr>
          <p:cNvPr id="4" name="Oval 3"/>
          <p:cNvSpPr/>
          <p:nvPr/>
        </p:nvSpPr>
        <p:spPr>
          <a:xfrm>
            <a:off x="2965391" y="1982624"/>
            <a:ext cx="2050990" cy="145278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256090" y="4127619"/>
            <a:ext cx="2162086" cy="47001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3337133" y="3435409"/>
            <a:ext cx="653753" cy="692210"/>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131906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16:17</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baseline="30000" dirty="0" smtClean="0"/>
          </a:p>
          <a:p>
            <a:pPr marL="0" indent="0">
              <a:lnSpc>
                <a:spcPct val="120000"/>
              </a:lnSpc>
              <a:buNone/>
            </a:pPr>
            <a:r>
              <a:rPr lang="en-US" baseline="30000" dirty="0"/>
              <a:t>			</a:t>
            </a:r>
            <a:r>
              <a:rPr lang="el-GR" dirty="0"/>
              <a:t>ἐκκλίνω</a:t>
            </a:r>
            <a:endParaRPr lang="en-US" dirty="0"/>
          </a:p>
          <a:p>
            <a:pPr marL="0" indent="0">
              <a:lnSpc>
                <a:spcPct val="120000"/>
              </a:lnSpc>
              <a:buNone/>
            </a:pPr>
            <a:r>
              <a:rPr lang="en-US" baseline="30000" dirty="0"/>
              <a:t>			</a:t>
            </a:r>
            <a:r>
              <a:rPr lang="en-US" dirty="0"/>
              <a:t>(</a:t>
            </a:r>
            <a:r>
              <a:rPr lang="en-US" dirty="0" err="1"/>
              <a:t>ekklinō</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17 </a:t>
            </a:r>
            <a:r>
              <a:rPr lang="en-US" dirty="0"/>
              <a:t>I urge you, brothers, to watch out for those who cause divisions and put obstacles in your way that are contrary to the teaching you have learned. Keep away from them</a:t>
            </a:r>
            <a:r>
              <a:rPr lang="en-US" dirty="0" smtClean="0"/>
              <a:t>.</a:t>
            </a:r>
            <a:endParaRPr lang="en-US" dirty="0"/>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55245" y="1925638"/>
            <a:ext cx="2079625" cy="1481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1926771" y="5334000"/>
            <a:ext cx="1894115" cy="44631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4" idx="0"/>
            <a:endCxn id="11266" idx="2"/>
          </p:cNvCxnSpPr>
          <p:nvPr/>
        </p:nvCxnSpPr>
        <p:spPr>
          <a:xfrm flipV="1">
            <a:off x="2873829" y="3406775"/>
            <a:ext cx="1121229" cy="1927225"/>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136151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Peter 3:11</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lnSpc>
                <a:spcPct val="120000"/>
              </a:lnSpc>
              <a:buNone/>
            </a:pPr>
            <a:r>
              <a:rPr lang="en-US" baseline="30000" dirty="0"/>
              <a:t>		</a:t>
            </a:r>
            <a:r>
              <a:rPr lang="el-GR" dirty="0"/>
              <a:t>ἐκκλίνω</a:t>
            </a:r>
            <a:endParaRPr lang="en-US" dirty="0"/>
          </a:p>
          <a:p>
            <a:pPr marL="0" indent="0">
              <a:lnSpc>
                <a:spcPct val="120000"/>
              </a:lnSpc>
              <a:buNone/>
            </a:pPr>
            <a:r>
              <a:rPr lang="en-US" baseline="30000" dirty="0"/>
              <a:t>		</a:t>
            </a:r>
            <a:r>
              <a:rPr lang="en-US" dirty="0"/>
              <a:t>(</a:t>
            </a:r>
            <a:r>
              <a:rPr lang="en-US" dirty="0" err="1"/>
              <a:t>ekklinō</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11</a:t>
            </a:r>
            <a:r>
              <a:rPr lang="en-US" dirty="0" smtClean="0"/>
              <a:t> He </a:t>
            </a:r>
            <a:r>
              <a:rPr lang="en-US" dirty="0"/>
              <a:t>must turn from evil and do good; </a:t>
            </a:r>
            <a:r>
              <a:rPr lang="en-US" dirty="0" smtClean="0"/>
              <a:t>he </a:t>
            </a:r>
            <a:r>
              <a:rPr lang="en-US" dirty="0"/>
              <a:t>must seek peace and pursue it. </a:t>
            </a:r>
          </a:p>
          <a:p>
            <a:pPr marL="0" indent="0">
              <a:buNone/>
            </a:pPr>
            <a:endParaRPr lang="en-US" dirty="0"/>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97302" y="2034495"/>
            <a:ext cx="2079625" cy="1481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2340429" y="4256314"/>
            <a:ext cx="1698171" cy="43542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2290" idx="2"/>
          </p:cNvCxnSpPr>
          <p:nvPr/>
        </p:nvCxnSpPr>
        <p:spPr>
          <a:xfrm flipH="1" flipV="1">
            <a:off x="3037115" y="3515632"/>
            <a:ext cx="152400" cy="740682"/>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8174271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3:12</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ἀχρειόω</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a:t>(</a:t>
            </a:r>
            <a:r>
              <a:rPr lang="en-US" sz="4800" baseline="30000" dirty="0" err="1"/>
              <a:t>achreioō</a:t>
            </a:r>
            <a:r>
              <a:rPr lang="en-US" sz="4800" baseline="30000" dirty="0" smtClean="0"/>
              <a:t>)</a:t>
            </a:r>
            <a:endParaRPr lang="en-US" baseline="30000" dirty="0"/>
          </a:p>
          <a:p>
            <a:pPr marL="0" indent="0">
              <a:lnSpc>
                <a:spcPts val="1200"/>
              </a:lnSpc>
              <a:buNone/>
            </a:pPr>
            <a:endParaRPr lang="en-US" baseline="30000" dirty="0" smtClean="0"/>
          </a:p>
          <a:p>
            <a:pPr marL="0" indent="0">
              <a:buNone/>
            </a:pPr>
            <a:endParaRPr lang="en-US" baseline="30000" dirty="0"/>
          </a:p>
          <a:p>
            <a:pPr marL="0" indent="0">
              <a:buNone/>
            </a:pPr>
            <a:r>
              <a:rPr lang="en-US" baseline="30000" dirty="0" smtClean="0"/>
              <a:t>12</a:t>
            </a:r>
            <a:r>
              <a:rPr lang="en-US" dirty="0" smtClean="0"/>
              <a:t> </a:t>
            </a:r>
            <a:r>
              <a:rPr lang="en-US" dirty="0"/>
              <a:t>All have turned away, they have together become worthless; there is no one who does good, not even one." </a:t>
            </a:r>
            <a:endParaRPr lang="en-US" dirty="0" smtClean="0"/>
          </a:p>
        </p:txBody>
      </p:sp>
      <p:sp>
        <p:nvSpPr>
          <p:cNvPr id="4" name="Rounded Rectangle 3"/>
          <p:cNvSpPr/>
          <p:nvPr/>
        </p:nvSpPr>
        <p:spPr>
          <a:xfrm>
            <a:off x="3144852" y="2076628"/>
            <a:ext cx="1991170" cy="127332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931350" y="4640366"/>
            <a:ext cx="1700613" cy="42729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2781657" y="3349951"/>
            <a:ext cx="1358780" cy="1290415"/>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201195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3:12</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χρηστότης</a:t>
            </a:r>
            <a:endParaRPr lang="en-US" sz="4800" dirty="0" smtClean="0"/>
          </a:p>
          <a:p>
            <a:pPr marL="0" indent="0">
              <a:lnSpc>
                <a:spcPts val="4800"/>
              </a:lnSpc>
              <a:buNone/>
            </a:pPr>
            <a:r>
              <a:rPr lang="en-US" sz="4800" baseline="30000" dirty="0"/>
              <a:t>	(</a:t>
            </a:r>
            <a:r>
              <a:rPr lang="en-US" sz="4800" baseline="30000" dirty="0" err="1"/>
              <a:t>chrēstotēs</a:t>
            </a:r>
            <a:r>
              <a:rPr lang="en-US" sz="4800" baseline="30000" dirty="0" smtClean="0"/>
              <a:t>)</a:t>
            </a:r>
            <a:endParaRPr lang="en-US" baseline="30000" dirty="0"/>
          </a:p>
          <a:p>
            <a:pPr marL="0" indent="0">
              <a:buNone/>
            </a:pPr>
            <a:endParaRPr lang="en-US" baseline="30000" dirty="0" smtClean="0"/>
          </a:p>
          <a:p>
            <a:pPr marL="0" indent="0">
              <a:lnSpc>
                <a:spcPts val="1200"/>
              </a:lnSpc>
              <a:buNone/>
            </a:pPr>
            <a:endParaRPr lang="en-US" baseline="30000" dirty="0"/>
          </a:p>
          <a:p>
            <a:pPr marL="0" indent="0">
              <a:buNone/>
            </a:pPr>
            <a:r>
              <a:rPr lang="en-US" baseline="30000" dirty="0" smtClean="0"/>
              <a:t>12</a:t>
            </a:r>
            <a:r>
              <a:rPr lang="en-US" dirty="0" smtClean="0"/>
              <a:t> </a:t>
            </a:r>
            <a:r>
              <a:rPr lang="en-US" dirty="0"/>
              <a:t>All have turned away, they have together become worthless; there is no one who does good, not even one." </a:t>
            </a:r>
            <a:endParaRPr lang="en-US" dirty="0" smtClean="0"/>
          </a:p>
        </p:txBody>
      </p:sp>
      <p:sp>
        <p:nvSpPr>
          <p:cNvPr id="4" name="Rounded Rectangle 3"/>
          <p:cNvSpPr/>
          <p:nvPr/>
        </p:nvSpPr>
        <p:spPr>
          <a:xfrm>
            <a:off x="1367327" y="2162086"/>
            <a:ext cx="2153540" cy="111949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452927" y="5118931"/>
            <a:ext cx="982766" cy="46147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6" idx="0"/>
            <a:endCxn id="4" idx="2"/>
          </p:cNvCxnSpPr>
          <p:nvPr/>
        </p:nvCxnSpPr>
        <p:spPr>
          <a:xfrm flipV="1">
            <a:off x="944310" y="3281585"/>
            <a:ext cx="1499787" cy="1837346"/>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08120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Galatians 5:22</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r>
              <a:rPr lang="en-US" baseline="30000" dirty="0"/>
              <a:t>	</a:t>
            </a:r>
            <a:r>
              <a:rPr lang="el-GR" dirty="0"/>
              <a:t>χρηστότης</a:t>
            </a:r>
            <a:endParaRPr lang="en-US" dirty="0"/>
          </a:p>
          <a:p>
            <a:pPr marL="0" indent="0">
              <a:buNone/>
            </a:pPr>
            <a:r>
              <a:rPr lang="en-US" baseline="30000" dirty="0"/>
              <a:t>	</a:t>
            </a:r>
            <a:r>
              <a:rPr lang="en-US" dirty="0"/>
              <a:t>(</a:t>
            </a:r>
            <a:r>
              <a:rPr lang="en-US" dirty="0" err="1"/>
              <a:t>chrēstotēs</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22 </a:t>
            </a:r>
            <a:r>
              <a:rPr lang="en-US" dirty="0"/>
              <a:t>But the fruit of the Spirit is love, joy, peace, patience, kindness, goodness, </a:t>
            </a:r>
            <a:r>
              <a:rPr lang="en-US" dirty="0" smtClean="0"/>
              <a:t>faithfulness</a:t>
            </a:r>
            <a:endParaRPr lang="en-US" dirty="0"/>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3543" y="2107974"/>
            <a:ext cx="2182813"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2068286" y="4495800"/>
            <a:ext cx="1567543" cy="51162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3314" idx="2"/>
          </p:cNvCxnSpPr>
          <p:nvPr/>
        </p:nvCxnSpPr>
        <p:spPr>
          <a:xfrm flipH="1" flipV="1">
            <a:off x="2404950" y="3247799"/>
            <a:ext cx="447108" cy="1248001"/>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963975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3:9-20</a:t>
            </a:r>
          </a:p>
        </p:txBody>
      </p:sp>
      <p:sp>
        <p:nvSpPr>
          <p:cNvPr id="3" name="Content Placeholder 2"/>
          <p:cNvSpPr>
            <a:spLocks noGrp="1"/>
          </p:cNvSpPr>
          <p:nvPr>
            <p:ph idx="1"/>
          </p:nvPr>
        </p:nvSpPr>
        <p:spPr/>
        <p:txBody>
          <a:bodyPr/>
          <a:lstStyle/>
          <a:p>
            <a:pPr marL="0" indent="0">
              <a:buNone/>
            </a:pPr>
            <a:r>
              <a:rPr lang="en-US" baseline="30000" dirty="0"/>
              <a:t>15</a:t>
            </a:r>
            <a:r>
              <a:rPr lang="en-US" dirty="0"/>
              <a:t> "Their feet are swift to shed blood; </a:t>
            </a:r>
            <a:endParaRPr lang="en-US" dirty="0" smtClean="0"/>
          </a:p>
          <a:p>
            <a:pPr marL="0" indent="0">
              <a:buNone/>
            </a:pPr>
            <a:r>
              <a:rPr lang="en-US" baseline="30000" dirty="0" smtClean="0"/>
              <a:t>16</a:t>
            </a:r>
            <a:r>
              <a:rPr lang="en-US" dirty="0" smtClean="0"/>
              <a:t> </a:t>
            </a:r>
            <a:r>
              <a:rPr lang="en-US" dirty="0"/>
              <a:t>ruin and misery mark their ways, </a:t>
            </a:r>
            <a:endParaRPr lang="en-US" dirty="0" smtClean="0"/>
          </a:p>
          <a:p>
            <a:pPr marL="0" indent="0">
              <a:buNone/>
            </a:pPr>
            <a:r>
              <a:rPr lang="en-US" baseline="30000" dirty="0" smtClean="0"/>
              <a:t>17</a:t>
            </a:r>
            <a:r>
              <a:rPr lang="en-US" dirty="0" smtClean="0"/>
              <a:t> </a:t>
            </a:r>
            <a:r>
              <a:rPr lang="en-US" dirty="0"/>
              <a:t>and the way of peace they do not know." </a:t>
            </a:r>
            <a:endParaRPr lang="en-US" dirty="0" smtClean="0"/>
          </a:p>
          <a:p>
            <a:pPr marL="0" indent="0">
              <a:buNone/>
            </a:pPr>
            <a:r>
              <a:rPr lang="en-US" baseline="30000" dirty="0" smtClean="0"/>
              <a:t>18</a:t>
            </a:r>
            <a:r>
              <a:rPr lang="en-US" dirty="0" smtClean="0"/>
              <a:t> </a:t>
            </a:r>
            <a:r>
              <a:rPr lang="en-US" dirty="0"/>
              <a:t>"There is no fear of God before their eyes</a:t>
            </a:r>
            <a:r>
              <a:rPr lang="en-US" dirty="0" smtClean="0"/>
              <a:t>.“</a:t>
            </a:r>
          </a:p>
          <a:p>
            <a:pPr marL="0" indent="0">
              <a:buNone/>
            </a:pPr>
            <a:r>
              <a:rPr lang="en-US" baseline="30000" dirty="0"/>
              <a:t>19</a:t>
            </a:r>
            <a:r>
              <a:rPr lang="en-US" dirty="0"/>
              <a:t> Now we know that whatever the law says, it says to those who are under the law, so that every mouth may be silenced and the whole world held accountable to God.</a:t>
            </a:r>
          </a:p>
        </p:txBody>
      </p:sp>
    </p:spTree>
    <p:extLst>
      <p:ext uri="{BB962C8B-B14F-4D97-AF65-F5344CB8AC3E}">
        <p14:creationId xmlns:p14="http://schemas.microsoft.com/office/powerpoint/2010/main" val="183476881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Ephesians 2:7</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a:t>	</a:t>
            </a:r>
            <a:r>
              <a:rPr lang="el-GR" dirty="0"/>
              <a:t>χρηστότης</a:t>
            </a:r>
            <a:endParaRPr lang="en-US" dirty="0"/>
          </a:p>
          <a:p>
            <a:pPr marL="0" indent="0">
              <a:buNone/>
            </a:pPr>
            <a:r>
              <a:rPr lang="en-US" baseline="30000" dirty="0"/>
              <a:t>	</a:t>
            </a:r>
            <a:r>
              <a:rPr lang="en-US" dirty="0"/>
              <a:t>(</a:t>
            </a:r>
            <a:r>
              <a:rPr lang="en-US" dirty="0" err="1"/>
              <a:t>chrēstotēs</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7 </a:t>
            </a:r>
            <a:r>
              <a:rPr lang="en-US" dirty="0"/>
              <a:t>in order that in the coming ages he might show the incomparable riches of his grace, expressed in his kindness to us in Christ Jesus.</a:t>
            </a:r>
          </a:p>
          <a:p>
            <a:pPr marL="0" indent="0">
              <a:buNone/>
            </a:pPr>
            <a:endParaRPr lang="en-US" dirty="0"/>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9482" y="2086202"/>
            <a:ext cx="2189163"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3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92692" y="4992688"/>
            <a:ext cx="1590675"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14339" idx="0"/>
            <a:endCxn id="14338" idx="2"/>
          </p:cNvCxnSpPr>
          <p:nvPr/>
        </p:nvCxnSpPr>
        <p:spPr>
          <a:xfrm flipV="1">
            <a:off x="2188030" y="3226027"/>
            <a:ext cx="206034" cy="1766661"/>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127197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Ecclesiastes 7:20</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20</a:t>
            </a:r>
            <a:r>
              <a:rPr lang="en-US" dirty="0" smtClean="0"/>
              <a:t> There </a:t>
            </a:r>
            <a:r>
              <a:rPr lang="en-US" dirty="0"/>
              <a:t>is </a:t>
            </a:r>
            <a:r>
              <a:rPr lang="en-US" b="1" dirty="0">
                <a:solidFill>
                  <a:schemeClr val="accent6">
                    <a:lumMod val="75000"/>
                  </a:schemeClr>
                </a:solidFill>
              </a:rPr>
              <a:t>not</a:t>
            </a:r>
            <a:r>
              <a:rPr lang="en-US" dirty="0"/>
              <a:t> a righteous man on earth </a:t>
            </a:r>
            <a:r>
              <a:rPr lang="en-US" b="1" dirty="0" smtClean="0">
                <a:solidFill>
                  <a:schemeClr val="accent6">
                    <a:lumMod val="75000"/>
                  </a:schemeClr>
                </a:solidFill>
              </a:rPr>
              <a:t>who </a:t>
            </a:r>
            <a:r>
              <a:rPr lang="en-US" b="1" dirty="0">
                <a:solidFill>
                  <a:schemeClr val="accent6">
                    <a:lumMod val="75000"/>
                  </a:schemeClr>
                </a:solidFill>
              </a:rPr>
              <a:t>does what is right</a:t>
            </a:r>
            <a:r>
              <a:rPr lang="en-US" dirty="0"/>
              <a:t> and never sins. </a:t>
            </a:r>
          </a:p>
          <a:p>
            <a:pPr marL="0" indent="0">
              <a:buNone/>
            </a:pPr>
            <a:endParaRPr lang="en-US" dirty="0"/>
          </a:p>
        </p:txBody>
      </p:sp>
    </p:spTree>
    <p:extLst>
      <p:ext uri="{BB962C8B-B14F-4D97-AF65-F5344CB8AC3E}">
        <p14:creationId xmlns:p14="http://schemas.microsoft.com/office/powerpoint/2010/main" val="360914700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1 Peter 2:25</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25 </a:t>
            </a:r>
            <a:r>
              <a:rPr lang="en-US" dirty="0"/>
              <a:t>For you were like sheep </a:t>
            </a:r>
            <a:r>
              <a:rPr lang="en-US" b="1" dirty="0">
                <a:solidFill>
                  <a:schemeClr val="accent6">
                    <a:lumMod val="75000"/>
                  </a:schemeClr>
                </a:solidFill>
              </a:rPr>
              <a:t>going astray</a:t>
            </a:r>
            <a:r>
              <a:rPr lang="en-US" dirty="0"/>
              <a:t>, but now you have returned to the Shepherd and Overseer of your souls. </a:t>
            </a:r>
          </a:p>
          <a:p>
            <a:pPr marL="0" indent="0">
              <a:buNone/>
            </a:pPr>
            <a:endParaRPr lang="en-US" dirty="0"/>
          </a:p>
        </p:txBody>
      </p:sp>
    </p:spTree>
    <p:extLst>
      <p:ext uri="{BB962C8B-B14F-4D97-AF65-F5344CB8AC3E}">
        <p14:creationId xmlns:p14="http://schemas.microsoft.com/office/powerpoint/2010/main" val="9643258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3:13</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13</a:t>
            </a:r>
            <a:r>
              <a:rPr lang="en-US" dirty="0" smtClean="0"/>
              <a:t> </a:t>
            </a:r>
            <a:r>
              <a:rPr lang="en-US" dirty="0"/>
              <a:t>"Their throats are open graves; their tongues practice deceit." "The poison of vipers is on their lips." </a:t>
            </a:r>
            <a:endParaRPr lang="en-US" dirty="0" smtClean="0"/>
          </a:p>
        </p:txBody>
      </p:sp>
    </p:spTree>
    <p:extLst>
      <p:ext uri="{BB962C8B-B14F-4D97-AF65-F5344CB8AC3E}">
        <p14:creationId xmlns:p14="http://schemas.microsoft.com/office/powerpoint/2010/main" val="130755146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3:13</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τάφος</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err="1" smtClean="0"/>
              <a:t>taphos</a:t>
            </a:r>
            <a:r>
              <a:rPr lang="en-US" sz="4800" baseline="30000" dirty="0" smtClean="0"/>
              <a:t>)</a:t>
            </a:r>
            <a:endParaRPr lang="en-US" baseline="30000" dirty="0"/>
          </a:p>
          <a:p>
            <a:pPr marL="0" indent="0">
              <a:buNone/>
            </a:pPr>
            <a:endParaRPr lang="en-US" baseline="30000" dirty="0" smtClean="0"/>
          </a:p>
          <a:p>
            <a:pPr marL="0" indent="0">
              <a:lnSpc>
                <a:spcPts val="1200"/>
              </a:lnSpc>
              <a:buNone/>
            </a:pPr>
            <a:endParaRPr lang="en-US" baseline="30000" dirty="0"/>
          </a:p>
          <a:p>
            <a:pPr marL="0" indent="0">
              <a:buNone/>
            </a:pPr>
            <a:r>
              <a:rPr lang="en-US" baseline="30000" dirty="0" smtClean="0"/>
              <a:t>13</a:t>
            </a:r>
            <a:r>
              <a:rPr lang="en-US" dirty="0" smtClean="0"/>
              <a:t> </a:t>
            </a:r>
            <a:r>
              <a:rPr lang="en-US" dirty="0"/>
              <a:t>"Their throats are open graves; their tongues practice deceit." "The poison of vipers is on their lips." </a:t>
            </a:r>
            <a:endParaRPr lang="en-US" dirty="0" smtClean="0"/>
          </a:p>
        </p:txBody>
      </p:sp>
      <p:sp>
        <p:nvSpPr>
          <p:cNvPr id="4" name="Oval 3"/>
          <p:cNvSpPr/>
          <p:nvPr/>
        </p:nvSpPr>
        <p:spPr>
          <a:xfrm>
            <a:off x="3922519" y="2016807"/>
            <a:ext cx="1931350" cy="135878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4751462" y="4127619"/>
            <a:ext cx="1273323" cy="54693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4888194" y="3375589"/>
            <a:ext cx="499930" cy="752030"/>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131906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23:27</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endParaRPr lang="en-US" baseline="30000" dirty="0" smtClean="0"/>
          </a:p>
          <a:p>
            <a:pPr marL="0" indent="0">
              <a:lnSpc>
                <a:spcPct val="110000"/>
              </a:lnSpc>
              <a:buNone/>
            </a:pPr>
            <a:r>
              <a:rPr lang="en-US" sz="3500" baseline="30000" dirty="0"/>
              <a:t>		</a:t>
            </a:r>
            <a:r>
              <a:rPr lang="el-GR" sz="3500" dirty="0"/>
              <a:t>τάφος</a:t>
            </a:r>
            <a:endParaRPr lang="en-US" sz="3500" dirty="0"/>
          </a:p>
          <a:p>
            <a:pPr marL="0" indent="0">
              <a:lnSpc>
                <a:spcPct val="110000"/>
              </a:lnSpc>
              <a:buNone/>
            </a:pPr>
            <a:r>
              <a:rPr lang="en-US" sz="3500" baseline="30000" dirty="0"/>
              <a:t>		</a:t>
            </a:r>
            <a:r>
              <a:rPr lang="en-US" sz="3500" dirty="0"/>
              <a:t>(</a:t>
            </a:r>
            <a:r>
              <a:rPr lang="en-US" sz="3500" dirty="0" err="1"/>
              <a:t>taphos</a:t>
            </a:r>
            <a:r>
              <a:rPr lang="en-US" sz="3500" dirty="0"/>
              <a:t>)</a:t>
            </a:r>
          </a:p>
          <a:p>
            <a:pPr marL="0" indent="0">
              <a:buNone/>
            </a:pPr>
            <a:endParaRPr lang="en-US" sz="3500" baseline="30000" dirty="0"/>
          </a:p>
          <a:p>
            <a:pPr marL="0" indent="0">
              <a:buNone/>
            </a:pPr>
            <a:endParaRPr lang="en-US" sz="3500" baseline="30000" dirty="0" smtClean="0"/>
          </a:p>
          <a:p>
            <a:pPr marL="0" indent="0">
              <a:buNone/>
            </a:pPr>
            <a:r>
              <a:rPr lang="en-US" sz="3500" baseline="30000" dirty="0" smtClean="0"/>
              <a:t>27 </a:t>
            </a:r>
            <a:r>
              <a:rPr lang="en-US" sz="3500" dirty="0">
                <a:solidFill>
                  <a:srgbClr val="FF0000"/>
                </a:solidFill>
              </a:rPr>
              <a:t>“Woe to you, teachers of the law and Pharisees, you hypocrites! You are like whitewashed tombs, which look beautiful on the outside but on the inside are full of dead men’s bones and everything unclean.</a:t>
            </a:r>
          </a:p>
          <a:p>
            <a:pPr marL="0" indent="0">
              <a:buNone/>
            </a:pPr>
            <a:endParaRPr lang="en-US" dirty="0"/>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24970" y="1822450"/>
            <a:ext cx="1957387" cy="138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2764971" y="4441371"/>
            <a:ext cx="1197429" cy="46808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5362" idx="2"/>
          </p:cNvCxnSpPr>
          <p:nvPr/>
        </p:nvCxnSpPr>
        <p:spPr>
          <a:xfrm flipH="1" flipV="1">
            <a:off x="3003664" y="3206750"/>
            <a:ext cx="360022" cy="1234621"/>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0112286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28:1</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ct val="110000"/>
              </a:lnSpc>
              <a:buNone/>
            </a:pPr>
            <a:r>
              <a:rPr lang="en-US" baseline="30000" dirty="0" smtClean="0"/>
              <a:t>	</a:t>
            </a:r>
            <a:r>
              <a:rPr lang="en-US" baseline="30000" dirty="0"/>
              <a:t>		</a:t>
            </a:r>
            <a:r>
              <a:rPr lang="el-GR" dirty="0"/>
              <a:t>τάφος</a:t>
            </a:r>
            <a:endParaRPr lang="en-US" dirty="0"/>
          </a:p>
          <a:p>
            <a:pPr marL="0" indent="0">
              <a:lnSpc>
                <a:spcPct val="110000"/>
              </a:lnSpc>
              <a:buNone/>
            </a:pPr>
            <a:r>
              <a:rPr lang="en-US" baseline="30000" dirty="0" smtClean="0"/>
              <a:t>	</a:t>
            </a:r>
            <a:r>
              <a:rPr lang="en-US" baseline="30000" dirty="0"/>
              <a:t>		</a:t>
            </a:r>
            <a:r>
              <a:rPr lang="en-US" dirty="0"/>
              <a:t>(</a:t>
            </a:r>
            <a:r>
              <a:rPr lang="en-US" dirty="0" err="1"/>
              <a:t>taphos</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1</a:t>
            </a:r>
            <a:r>
              <a:rPr lang="en-US" dirty="0" smtClean="0"/>
              <a:t> After the </a:t>
            </a:r>
            <a:r>
              <a:rPr lang="en-US" dirty="0"/>
              <a:t>Sabbath, at dawn on the first day of the week, Mary Magdalene and the other Mary went to look at the tomb.</a:t>
            </a:r>
          </a:p>
          <a:p>
            <a:pPr marL="0" indent="0">
              <a:buNone/>
            </a:pPr>
            <a:endParaRPr lang="en-US" dirty="0"/>
          </a:p>
        </p:txBody>
      </p:sp>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2027" y="2018393"/>
            <a:ext cx="1957387" cy="138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3701143" y="5159829"/>
            <a:ext cx="1045028" cy="40277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6386" idx="2"/>
          </p:cNvCxnSpPr>
          <p:nvPr/>
        </p:nvCxnSpPr>
        <p:spPr>
          <a:xfrm flipH="1" flipV="1">
            <a:off x="3950721" y="3402693"/>
            <a:ext cx="272936" cy="1757136"/>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778006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3:13</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dirty="0" smtClean="0"/>
              <a:t>			</a:t>
            </a:r>
            <a:r>
              <a:rPr lang="el-GR" dirty="0" smtClean="0"/>
              <a:t>ἀνοίγω</a:t>
            </a:r>
            <a:endParaRPr lang="en-US" dirty="0" smtClean="0"/>
          </a:p>
          <a:p>
            <a:pPr marL="0" indent="0">
              <a:buNone/>
            </a:pPr>
            <a:r>
              <a:rPr lang="en-US" dirty="0" smtClean="0"/>
              <a:t>			(</a:t>
            </a:r>
            <a:r>
              <a:rPr lang="en-US" dirty="0" err="1"/>
              <a:t>anoigō</a:t>
            </a:r>
            <a:r>
              <a:rPr lang="en-US" dirty="0"/>
              <a:t>)</a:t>
            </a:r>
            <a:endParaRPr lang="en-US" dirty="0"/>
          </a:p>
          <a:p>
            <a:pPr marL="0" indent="0">
              <a:buNone/>
            </a:pPr>
            <a:endParaRPr lang="en-US" baseline="30000" dirty="0" smtClean="0"/>
          </a:p>
          <a:p>
            <a:pPr marL="0" indent="0">
              <a:buNone/>
            </a:pPr>
            <a:endParaRPr lang="en-US" baseline="30000" dirty="0"/>
          </a:p>
          <a:p>
            <a:pPr marL="0" indent="0">
              <a:buNone/>
            </a:pPr>
            <a:r>
              <a:rPr lang="en-US" baseline="30000" dirty="0" smtClean="0"/>
              <a:t>13</a:t>
            </a:r>
            <a:r>
              <a:rPr lang="en-US" dirty="0" smtClean="0"/>
              <a:t> </a:t>
            </a:r>
            <a:r>
              <a:rPr lang="en-US" dirty="0"/>
              <a:t>"Their throats are open graves; their tongues practice deceit." "The poison of vipers is on their lips." </a:t>
            </a:r>
            <a:endParaRPr lang="en-US" dirty="0" smtClean="0"/>
          </a:p>
        </p:txBody>
      </p:sp>
      <p:sp>
        <p:nvSpPr>
          <p:cNvPr id="4" name="Oval 3"/>
          <p:cNvSpPr/>
          <p:nvPr/>
        </p:nvSpPr>
        <p:spPr>
          <a:xfrm>
            <a:off x="2993571" y="1926771"/>
            <a:ext cx="1948543" cy="149134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875314" y="4114800"/>
            <a:ext cx="925286" cy="39188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3967843" y="3418114"/>
            <a:ext cx="370114" cy="696686"/>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1372987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Acts 16:26</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dirty="0" smtClean="0"/>
              <a:t>		</a:t>
            </a:r>
            <a:r>
              <a:rPr lang="en-US" dirty="0"/>
              <a:t>			</a:t>
            </a:r>
            <a:r>
              <a:rPr lang="el-GR" dirty="0"/>
              <a:t>ἀνοίγω</a:t>
            </a:r>
            <a:endParaRPr lang="en-US" dirty="0"/>
          </a:p>
          <a:p>
            <a:pPr marL="0" indent="0">
              <a:buNone/>
            </a:pPr>
            <a:r>
              <a:rPr lang="en-US" dirty="0" smtClean="0"/>
              <a:t>		</a:t>
            </a:r>
            <a:r>
              <a:rPr lang="en-US" dirty="0"/>
              <a:t>			(</a:t>
            </a:r>
            <a:r>
              <a:rPr lang="en-US" dirty="0" err="1"/>
              <a:t>anoigō</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26 </a:t>
            </a:r>
            <a:r>
              <a:rPr lang="en-US" dirty="0"/>
              <a:t>Suddenly there was such a violent earthquake that the foundations of the prison were shaken. At once all the prison doors flew open, and everybody’s chains came loose.</a:t>
            </a:r>
          </a:p>
          <a:p>
            <a:pPr marL="0" indent="0">
              <a:buNone/>
            </a:pPr>
            <a:endParaRPr lang="en-US" dirty="0"/>
          </a:p>
        </p:txBody>
      </p:sp>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3775" y="1886404"/>
            <a:ext cx="1974850" cy="151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41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02778" y="5082496"/>
            <a:ext cx="950913" cy="414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17411" idx="0"/>
            <a:endCxn id="17410" idx="2"/>
          </p:cNvCxnSpPr>
          <p:nvPr/>
        </p:nvCxnSpPr>
        <p:spPr>
          <a:xfrm flipH="1" flipV="1">
            <a:off x="5791200" y="3404054"/>
            <a:ext cx="587035" cy="1678442"/>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357004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Revelation 3:20</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dirty="0"/>
              <a:t>					</a:t>
            </a:r>
            <a:r>
              <a:rPr lang="el-GR" dirty="0"/>
              <a:t>ἀνοίγω</a:t>
            </a:r>
            <a:endParaRPr lang="en-US" dirty="0"/>
          </a:p>
          <a:p>
            <a:pPr marL="0" indent="0">
              <a:buNone/>
            </a:pPr>
            <a:r>
              <a:rPr lang="en-US" dirty="0"/>
              <a:t>					(</a:t>
            </a:r>
            <a:r>
              <a:rPr lang="en-US" dirty="0" err="1"/>
              <a:t>anoigō</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20 </a:t>
            </a:r>
            <a:r>
              <a:rPr lang="en-US" dirty="0">
                <a:solidFill>
                  <a:srgbClr val="FF0000"/>
                </a:solidFill>
              </a:rPr>
              <a:t>Here I am! I stand at the door and knock. If anyone hears my voice and opens the door, I will come in and eat with him, and he with me. </a:t>
            </a:r>
          </a:p>
          <a:p>
            <a:pPr marL="0" indent="0">
              <a:buNone/>
            </a:pPr>
            <a:endParaRPr lang="en-US" dirty="0"/>
          </a:p>
        </p:txBody>
      </p:sp>
      <p:pic>
        <p:nvPicPr>
          <p:cNvPr id="184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60232" y="1897290"/>
            <a:ext cx="1974850" cy="151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5061857" y="4604657"/>
            <a:ext cx="1099457" cy="40277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8434" idx="2"/>
          </p:cNvCxnSpPr>
          <p:nvPr/>
        </p:nvCxnSpPr>
        <p:spPr>
          <a:xfrm flipV="1">
            <a:off x="5611586" y="3414940"/>
            <a:ext cx="136071" cy="1189717"/>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695669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3:9-20</a:t>
            </a:r>
          </a:p>
        </p:txBody>
      </p:sp>
      <p:sp>
        <p:nvSpPr>
          <p:cNvPr id="3" name="Content Placeholder 2"/>
          <p:cNvSpPr>
            <a:spLocks noGrp="1"/>
          </p:cNvSpPr>
          <p:nvPr>
            <p:ph idx="1"/>
          </p:nvPr>
        </p:nvSpPr>
        <p:spPr/>
        <p:txBody>
          <a:bodyPr/>
          <a:lstStyle/>
          <a:p>
            <a:pPr marL="0" indent="0">
              <a:buNone/>
            </a:pPr>
            <a:r>
              <a:rPr lang="en-US" baseline="30000" dirty="0"/>
              <a:t>20</a:t>
            </a:r>
            <a:r>
              <a:rPr lang="en-US" dirty="0"/>
              <a:t> Therefore no one will be declared righteous in his sight by observing the law; rather, through the law we become conscious of sin.</a:t>
            </a:r>
          </a:p>
        </p:txBody>
      </p:sp>
    </p:spTree>
    <p:extLst>
      <p:ext uri="{BB962C8B-B14F-4D97-AF65-F5344CB8AC3E}">
        <p14:creationId xmlns:p14="http://schemas.microsoft.com/office/powerpoint/2010/main" val="129757919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3:13</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dirty="0" smtClean="0"/>
              <a:t>					</a:t>
            </a:r>
            <a:r>
              <a:rPr lang="el-GR" dirty="0" smtClean="0"/>
              <a:t>ἀσπίς</a:t>
            </a:r>
            <a:endParaRPr lang="en-US" dirty="0" smtClean="0"/>
          </a:p>
          <a:p>
            <a:pPr marL="0" indent="0">
              <a:buNone/>
            </a:pPr>
            <a:r>
              <a:rPr lang="en-US" dirty="0"/>
              <a:t>	</a:t>
            </a:r>
            <a:r>
              <a:rPr lang="en-US" dirty="0" smtClean="0"/>
              <a:t>				(</a:t>
            </a:r>
            <a:r>
              <a:rPr lang="en-US" dirty="0" err="1" smtClean="0"/>
              <a:t>aspis</a:t>
            </a:r>
            <a:r>
              <a:rPr lang="en-US" dirty="0" smtClean="0"/>
              <a:t>)</a:t>
            </a:r>
            <a:endParaRPr lang="en-US" dirty="0"/>
          </a:p>
          <a:p>
            <a:pPr marL="0" indent="0">
              <a:buNone/>
            </a:pPr>
            <a:endParaRPr lang="en-US" baseline="30000" dirty="0" smtClean="0"/>
          </a:p>
          <a:p>
            <a:pPr marL="0" indent="0">
              <a:buNone/>
            </a:pPr>
            <a:endParaRPr lang="en-US" baseline="30000" dirty="0"/>
          </a:p>
          <a:p>
            <a:pPr marL="0" indent="0">
              <a:buNone/>
            </a:pPr>
            <a:r>
              <a:rPr lang="en-US" baseline="30000" dirty="0" smtClean="0"/>
              <a:t>13</a:t>
            </a:r>
            <a:r>
              <a:rPr lang="en-US" dirty="0" smtClean="0"/>
              <a:t> </a:t>
            </a:r>
            <a:r>
              <a:rPr lang="en-US" dirty="0"/>
              <a:t>"Their throats are open graves; their tongues practice deceit." "The poison of vipers is on their lips." </a:t>
            </a:r>
            <a:endParaRPr lang="en-US" dirty="0" smtClean="0"/>
          </a:p>
        </p:txBody>
      </p:sp>
      <p:sp>
        <p:nvSpPr>
          <p:cNvPr id="4" name="Oval 3"/>
          <p:cNvSpPr/>
          <p:nvPr/>
        </p:nvSpPr>
        <p:spPr>
          <a:xfrm>
            <a:off x="4724400" y="1970314"/>
            <a:ext cx="1796143" cy="141514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791200" y="4550229"/>
            <a:ext cx="1066800" cy="44631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5622472" y="3385457"/>
            <a:ext cx="702128" cy="1164772"/>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28216605"/>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Psalm 140:3</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3</a:t>
            </a:r>
            <a:r>
              <a:rPr lang="en-US" dirty="0" smtClean="0"/>
              <a:t> They </a:t>
            </a:r>
            <a:r>
              <a:rPr lang="en-US" dirty="0"/>
              <a:t>make their tongues as sharp as a serpent’s; </a:t>
            </a:r>
            <a:r>
              <a:rPr lang="en-US" dirty="0" smtClean="0"/>
              <a:t>the </a:t>
            </a:r>
            <a:r>
              <a:rPr lang="en-US" b="1" dirty="0">
                <a:solidFill>
                  <a:schemeClr val="accent6">
                    <a:lumMod val="75000"/>
                  </a:schemeClr>
                </a:solidFill>
              </a:rPr>
              <a:t>poison of vipers</a:t>
            </a:r>
            <a:r>
              <a:rPr lang="en-US" dirty="0"/>
              <a:t> is on their lips</a:t>
            </a:r>
            <a:r>
              <a:rPr lang="en-US" dirty="0" smtClean="0"/>
              <a:t>. </a:t>
            </a:r>
            <a:r>
              <a:rPr lang="en-US" i="1" dirty="0" smtClean="0"/>
              <a:t>Selah </a:t>
            </a:r>
            <a:endParaRPr lang="en-US" i="1" dirty="0"/>
          </a:p>
          <a:p>
            <a:pPr marL="0" indent="0">
              <a:buNone/>
            </a:pPr>
            <a:endParaRPr lang="en-US" dirty="0"/>
          </a:p>
        </p:txBody>
      </p:sp>
    </p:spTree>
    <p:extLst>
      <p:ext uri="{BB962C8B-B14F-4D97-AF65-F5344CB8AC3E}">
        <p14:creationId xmlns:p14="http://schemas.microsoft.com/office/powerpoint/2010/main" val="41192736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Matthew 12:34-35</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34 </a:t>
            </a:r>
            <a:r>
              <a:rPr lang="en-US" dirty="0">
                <a:solidFill>
                  <a:srgbClr val="FF0000"/>
                </a:solidFill>
              </a:rPr>
              <a:t>You </a:t>
            </a:r>
            <a:r>
              <a:rPr lang="en-US" b="1" dirty="0">
                <a:solidFill>
                  <a:schemeClr val="tx2">
                    <a:lumMod val="60000"/>
                    <a:lumOff val="40000"/>
                  </a:schemeClr>
                </a:solidFill>
              </a:rPr>
              <a:t>brood of vipers</a:t>
            </a:r>
            <a:r>
              <a:rPr lang="en-US" dirty="0">
                <a:solidFill>
                  <a:srgbClr val="FF0000"/>
                </a:solidFill>
              </a:rPr>
              <a:t>, how can you who are evil say anything good? For out of the overflow of the heart the mouth speaks. </a:t>
            </a:r>
            <a:r>
              <a:rPr lang="en-US" baseline="30000" dirty="0">
                <a:solidFill>
                  <a:srgbClr val="FF0000"/>
                </a:solidFill>
              </a:rPr>
              <a:t>35</a:t>
            </a:r>
            <a:r>
              <a:rPr lang="en-US" dirty="0">
                <a:solidFill>
                  <a:srgbClr val="FF0000"/>
                </a:solidFill>
              </a:rPr>
              <a:t> The good man brings good things out of the good stored up in him, and the evil man brings evil things out of the evil stored up in him.</a:t>
            </a:r>
          </a:p>
          <a:p>
            <a:pPr marL="0" indent="0">
              <a:buNone/>
            </a:pPr>
            <a:endParaRPr lang="en-US" dirty="0"/>
          </a:p>
        </p:txBody>
      </p:sp>
    </p:spTree>
    <p:extLst>
      <p:ext uri="{BB962C8B-B14F-4D97-AF65-F5344CB8AC3E}">
        <p14:creationId xmlns:p14="http://schemas.microsoft.com/office/powerpoint/2010/main" val="309804656"/>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3:14</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14</a:t>
            </a:r>
            <a:r>
              <a:rPr lang="en-US" dirty="0" smtClean="0"/>
              <a:t> </a:t>
            </a:r>
            <a:r>
              <a:rPr lang="en-US" dirty="0"/>
              <a:t>"Their mouths are full of cursing and bitterness."</a:t>
            </a:r>
          </a:p>
        </p:txBody>
      </p:sp>
    </p:spTree>
    <p:extLst>
      <p:ext uri="{BB962C8B-B14F-4D97-AF65-F5344CB8AC3E}">
        <p14:creationId xmlns:p14="http://schemas.microsoft.com/office/powerpoint/2010/main" val="383281458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3:14</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ct val="110000"/>
              </a:lnSpc>
              <a:buNone/>
            </a:pPr>
            <a:r>
              <a:rPr lang="en-US" dirty="0" smtClean="0"/>
              <a:t>				</a:t>
            </a:r>
            <a:r>
              <a:rPr lang="el-GR" dirty="0" smtClean="0"/>
              <a:t>ἀρά</a:t>
            </a:r>
            <a:endParaRPr lang="en-US" dirty="0" smtClean="0"/>
          </a:p>
          <a:p>
            <a:pPr marL="0" indent="0">
              <a:lnSpc>
                <a:spcPct val="110000"/>
              </a:lnSpc>
              <a:buNone/>
            </a:pPr>
            <a:r>
              <a:rPr lang="en-US" dirty="0"/>
              <a:t>	</a:t>
            </a:r>
            <a:r>
              <a:rPr lang="en-US" dirty="0" smtClean="0"/>
              <a:t>			(</a:t>
            </a:r>
            <a:r>
              <a:rPr lang="en-US" dirty="0" err="1" smtClean="0"/>
              <a:t>ara</a:t>
            </a:r>
            <a:r>
              <a:rPr lang="en-US" dirty="0" smtClean="0"/>
              <a:t>)</a:t>
            </a:r>
            <a:endParaRPr lang="en-US"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14</a:t>
            </a:r>
            <a:r>
              <a:rPr lang="en-US" dirty="0" smtClean="0"/>
              <a:t> </a:t>
            </a:r>
            <a:r>
              <a:rPr lang="en-US" dirty="0"/>
              <a:t>"Their mouths are full of cursing and bitterness."</a:t>
            </a:r>
          </a:p>
        </p:txBody>
      </p:sp>
      <p:sp>
        <p:nvSpPr>
          <p:cNvPr id="4" name="Oval 3"/>
          <p:cNvSpPr/>
          <p:nvPr/>
        </p:nvSpPr>
        <p:spPr>
          <a:xfrm>
            <a:off x="4016829" y="1872343"/>
            <a:ext cx="1110342" cy="171994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029200" y="4561114"/>
            <a:ext cx="1240971" cy="47897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5"/>
          </p:cNvCxnSpPr>
          <p:nvPr/>
        </p:nvCxnSpPr>
        <p:spPr>
          <a:xfrm flipH="1" flipV="1">
            <a:off x="4964565" y="3340406"/>
            <a:ext cx="685121" cy="122070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5210853"/>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3:14</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πικρία</a:t>
            </a:r>
            <a:endParaRPr lang="en-US" sz="4800" dirty="0" smtClean="0"/>
          </a:p>
          <a:p>
            <a:pPr marL="0" indent="0">
              <a:lnSpc>
                <a:spcPts val="4800"/>
              </a:lnSpc>
              <a:buNone/>
            </a:pPr>
            <a:r>
              <a:rPr lang="en-US" sz="4800" baseline="30000" dirty="0"/>
              <a:t>	</a:t>
            </a:r>
            <a:r>
              <a:rPr lang="en-US" sz="4800" baseline="30000" dirty="0" smtClean="0"/>
              <a:t>(</a:t>
            </a:r>
            <a:r>
              <a:rPr lang="en-US" sz="4800" baseline="30000" dirty="0" err="1" smtClean="0"/>
              <a:t>pikria</a:t>
            </a:r>
            <a:r>
              <a:rPr lang="en-US" sz="4800" baseline="30000" dirty="0" smtClean="0"/>
              <a:t>)</a:t>
            </a:r>
            <a:endParaRPr lang="en-US" baseline="30000" dirty="0"/>
          </a:p>
          <a:p>
            <a:pPr marL="0" indent="0">
              <a:buNone/>
            </a:pPr>
            <a:endParaRPr lang="en-US" baseline="30000" dirty="0" smtClean="0"/>
          </a:p>
          <a:p>
            <a:pPr marL="0" indent="0">
              <a:lnSpc>
                <a:spcPts val="1200"/>
              </a:lnSpc>
              <a:buNone/>
            </a:pPr>
            <a:endParaRPr lang="en-US" baseline="30000" dirty="0"/>
          </a:p>
          <a:p>
            <a:pPr marL="0" indent="0">
              <a:buNone/>
            </a:pPr>
            <a:endParaRPr lang="en-US" baseline="30000" dirty="0" smtClean="0"/>
          </a:p>
          <a:p>
            <a:pPr marL="0" indent="0">
              <a:buNone/>
            </a:pPr>
            <a:r>
              <a:rPr lang="en-US" baseline="30000" dirty="0" smtClean="0"/>
              <a:t>14</a:t>
            </a:r>
            <a:r>
              <a:rPr lang="en-US" dirty="0" smtClean="0"/>
              <a:t> </a:t>
            </a:r>
            <a:r>
              <a:rPr lang="en-US" dirty="0"/>
              <a:t>"Their mouths are full of cursing and bitterness."</a:t>
            </a:r>
          </a:p>
        </p:txBody>
      </p:sp>
      <p:sp>
        <p:nvSpPr>
          <p:cNvPr id="4" name="Oval 3"/>
          <p:cNvSpPr/>
          <p:nvPr/>
        </p:nvSpPr>
        <p:spPr>
          <a:xfrm>
            <a:off x="1170774" y="2059536"/>
            <a:ext cx="1768979" cy="129896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95656" y="4973652"/>
            <a:ext cx="1760434" cy="49565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1375873" y="3358497"/>
            <a:ext cx="679391" cy="1615155"/>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131906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Ephesians 4:31</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a:t>	</a:t>
            </a:r>
            <a:r>
              <a:rPr lang="en-US" baseline="30000" dirty="0" smtClean="0"/>
              <a:t>	</a:t>
            </a:r>
            <a:r>
              <a:rPr lang="el-GR" dirty="0" smtClean="0"/>
              <a:t>πικρία</a:t>
            </a:r>
            <a:endParaRPr lang="en-US" dirty="0"/>
          </a:p>
          <a:p>
            <a:pPr marL="0" indent="0">
              <a:buNone/>
            </a:pPr>
            <a:r>
              <a:rPr lang="en-US" baseline="30000" dirty="0"/>
              <a:t>	</a:t>
            </a:r>
            <a:r>
              <a:rPr lang="en-US" baseline="30000" dirty="0" smtClean="0"/>
              <a:t>	</a:t>
            </a:r>
            <a:r>
              <a:rPr lang="en-US" dirty="0" smtClean="0"/>
              <a:t>(</a:t>
            </a:r>
            <a:r>
              <a:rPr lang="en-US" dirty="0" err="1"/>
              <a:t>pikria</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31 </a:t>
            </a:r>
            <a:r>
              <a:rPr lang="en-US" dirty="0"/>
              <a:t>Get rid of all bitterness, rage and anger, brawling and slander, along with every form of malice.</a:t>
            </a:r>
          </a:p>
          <a:p>
            <a:pPr marL="0" indent="0">
              <a:buNone/>
            </a:pPr>
            <a:endParaRPr lang="en-US" dirty="0"/>
          </a:p>
        </p:txBody>
      </p:sp>
      <p:pic>
        <p:nvPicPr>
          <p:cNvPr id="194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3091" y="2005013"/>
            <a:ext cx="1792287" cy="1322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45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92438" y="4019323"/>
            <a:ext cx="1785937"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19459" idx="0"/>
          </p:cNvCxnSpPr>
          <p:nvPr/>
        </p:nvCxnSpPr>
        <p:spPr>
          <a:xfrm flipH="1" flipV="1">
            <a:off x="3450772" y="3211287"/>
            <a:ext cx="434635" cy="808036"/>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002881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Psalm 59:12</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12</a:t>
            </a:r>
            <a:r>
              <a:rPr lang="en-US" dirty="0" smtClean="0"/>
              <a:t> For </a:t>
            </a:r>
            <a:r>
              <a:rPr lang="en-US" dirty="0"/>
              <a:t>the sins of their mouths, </a:t>
            </a:r>
            <a:r>
              <a:rPr lang="en-US" dirty="0" smtClean="0"/>
              <a:t>for </a:t>
            </a:r>
            <a:r>
              <a:rPr lang="en-US" dirty="0"/>
              <a:t>the words of their lips, </a:t>
            </a:r>
            <a:r>
              <a:rPr lang="en-US" dirty="0" smtClean="0"/>
              <a:t>let </a:t>
            </a:r>
            <a:r>
              <a:rPr lang="en-US" dirty="0"/>
              <a:t>them be caught in their pride. </a:t>
            </a:r>
            <a:r>
              <a:rPr lang="en-US" dirty="0" smtClean="0"/>
              <a:t>For </a:t>
            </a:r>
            <a:r>
              <a:rPr lang="en-US" dirty="0"/>
              <a:t>the </a:t>
            </a:r>
            <a:r>
              <a:rPr lang="en-US" b="1" dirty="0">
                <a:solidFill>
                  <a:schemeClr val="accent6">
                    <a:lumMod val="75000"/>
                  </a:schemeClr>
                </a:solidFill>
              </a:rPr>
              <a:t>curses</a:t>
            </a:r>
            <a:r>
              <a:rPr lang="en-US" dirty="0"/>
              <a:t> and lies they utter</a:t>
            </a:r>
            <a:r>
              <a:rPr lang="en-US" dirty="0" smtClean="0"/>
              <a:t>,</a:t>
            </a:r>
            <a:endParaRPr lang="en-US" dirty="0"/>
          </a:p>
        </p:txBody>
      </p:sp>
    </p:spTree>
    <p:extLst>
      <p:ext uri="{BB962C8B-B14F-4D97-AF65-F5344CB8AC3E}">
        <p14:creationId xmlns:p14="http://schemas.microsoft.com/office/powerpoint/2010/main" val="1833896681"/>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James 3:10</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10 </a:t>
            </a:r>
            <a:r>
              <a:rPr lang="en-US" dirty="0"/>
              <a:t>Out of the same mouth come praise and </a:t>
            </a:r>
            <a:r>
              <a:rPr lang="en-US" b="1" dirty="0">
                <a:solidFill>
                  <a:schemeClr val="accent6">
                    <a:lumMod val="75000"/>
                  </a:schemeClr>
                </a:solidFill>
              </a:rPr>
              <a:t>cursing</a:t>
            </a:r>
            <a:r>
              <a:rPr lang="en-US" dirty="0"/>
              <a:t>. My brothers, this should not be.</a:t>
            </a:r>
          </a:p>
          <a:p>
            <a:pPr marL="0" indent="0">
              <a:buNone/>
            </a:pPr>
            <a:endParaRPr lang="en-US" dirty="0"/>
          </a:p>
        </p:txBody>
      </p:sp>
    </p:spTree>
    <p:extLst>
      <p:ext uri="{BB962C8B-B14F-4D97-AF65-F5344CB8AC3E}">
        <p14:creationId xmlns:p14="http://schemas.microsoft.com/office/powerpoint/2010/main" val="184565298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3:15</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15</a:t>
            </a:r>
            <a:r>
              <a:rPr lang="en-US" dirty="0" smtClean="0"/>
              <a:t> </a:t>
            </a:r>
            <a:r>
              <a:rPr lang="en-US" dirty="0"/>
              <a:t>"Their feet are swift to shed blood; </a:t>
            </a:r>
            <a:endParaRPr lang="en-US" dirty="0" smtClean="0"/>
          </a:p>
        </p:txBody>
      </p:sp>
    </p:spTree>
    <p:extLst>
      <p:ext uri="{BB962C8B-B14F-4D97-AF65-F5344CB8AC3E}">
        <p14:creationId xmlns:p14="http://schemas.microsoft.com/office/powerpoint/2010/main" val="2138661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3:9</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9</a:t>
            </a:r>
            <a:r>
              <a:rPr lang="en-US" dirty="0" smtClean="0"/>
              <a:t> </a:t>
            </a:r>
            <a:r>
              <a:rPr lang="en-US" dirty="0"/>
              <a:t>What shall we conclude then? Are we any better ? Not at all! We have already made the charge that Jews and Gentiles alike are all under sin. </a:t>
            </a:r>
            <a:endParaRPr lang="en-US" dirty="0" smtClean="0"/>
          </a:p>
        </p:txBody>
      </p:sp>
    </p:spTree>
    <p:extLst>
      <p:ext uri="{BB962C8B-B14F-4D97-AF65-F5344CB8AC3E}">
        <p14:creationId xmlns:p14="http://schemas.microsoft.com/office/powerpoint/2010/main" val="3636257631"/>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3:15</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ἐκχέω</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a:t>(</a:t>
            </a:r>
            <a:r>
              <a:rPr lang="en-US" sz="4800" baseline="30000" dirty="0" err="1"/>
              <a:t>ekcheō</a:t>
            </a:r>
            <a:r>
              <a:rPr lang="en-US" sz="4800" baseline="30000" dirty="0" smtClean="0"/>
              <a:t>)</a:t>
            </a:r>
            <a:endParaRPr lang="en-US" baseline="30000" dirty="0"/>
          </a:p>
          <a:p>
            <a:pPr marL="0" indent="0">
              <a:buNone/>
            </a:pPr>
            <a:endParaRPr lang="en-US" baseline="30000" dirty="0" smtClean="0"/>
          </a:p>
          <a:p>
            <a:pPr marL="0" indent="0">
              <a:buNone/>
            </a:pPr>
            <a:endParaRPr lang="en-US" baseline="30000" dirty="0"/>
          </a:p>
          <a:p>
            <a:pPr marL="0" indent="0">
              <a:lnSpc>
                <a:spcPts val="1200"/>
              </a:lnSpc>
              <a:buNone/>
            </a:pPr>
            <a:endParaRPr lang="en-US" baseline="30000" dirty="0" smtClean="0"/>
          </a:p>
          <a:p>
            <a:pPr marL="0" indent="0">
              <a:buNone/>
            </a:pPr>
            <a:endParaRPr lang="en-US" baseline="30000" dirty="0"/>
          </a:p>
          <a:p>
            <a:pPr marL="0" indent="0">
              <a:buNone/>
            </a:pPr>
            <a:r>
              <a:rPr lang="en-US" baseline="30000" dirty="0" smtClean="0"/>
              <a:t>15</a:t>
            </a:r>
            <a:r>
              <a:rPr lang="en-US" dirty="0" smtClean="0"/>
              <a:t> </a:t>
            </a:r>
            <a:r>
              <a:rPr lang="en-US" dirty="0"/>
              <a:t>"Their feet are swift to shed blood; </a:t>
            </a:r>
            <a:endParaRPr lang="en-US" dirty="0" smtClean="0"/>
          </a:p>
        </p:txBody>
      </p:sp>
      <p:sp>
        <p:nvSpPr>
          <p:cNvPr id="4" name="Rounded Rectangle 3"/>
          <p:cNvSpPr/>
          <p:nvPr/>
        </p:nvSpPr>
        <p:spPr>
          <a:xfrm>
            <a:off x="4119073" y="2136449"/>
            <a:ext cx="1615155" cy="111949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4666003" y="4828374"/>
            <a:ext cx="914400" cy="60675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4926651" y="3255948"/>
            <a:ext cx="196552" cy="1572426"/>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92876856"/>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26:28</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lnSpc>
                <a:spcPct val="110000"/>
              </a:lnSpc>
              <a:buNone/>
            </a:pPr>
            <a:r>
              <a:rPr lang="en-US" baseline="30000" dirty="0"/>
              <a:t>	</a:t>
            </a:r>
            <a:r>
              <a:rPr lang="el-GR" dirty="0"/>
              <a:t>ἐκχέω</a:t>
            </a:r>
            <a:endParaRPr lang="en-US" dirty="0"/>
          </a:p>
          <a:p>
            <a:pPr marL="0" indent="0">
              <a:lnSpc>
                <a:spcPct val="110000"/>
              </a:lnSpc>
              <a:buNone/>
            </a:pPr>
            <a:r>
              <a:rPr lang="en-US" baseline="30000" dirty="0"/>
              <a:t>	</a:t>
            </a:r>
            <a:r>
              <a:rPr lang="en-US" dirty="0"/>
              <a:t>(</a:t>
            </a:r>
            <a:r>
              <a:rPr lang="en-US" dirty="0" err="1"/>
              <a:t>ekcheō</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28 </a:t>
            </a:r>
            <a:r>
              <a:rPr lang="en-US" dirty="0">
                <a:solidFill>
                  <a:srgbClr val="FF0000"/>
                </a:solidFill>
              </a:rPr>
              <a:t>This is my blood of the covenant, which is poured out for many for the forgiveness of sins.</a:t>
            </a:r>
          </a:p>
          <a:p>
            <a:pPr marL="0" indent="0">
              <a:buNone/>
            </a:pPr>
            <a:endParaRPr lang="en-US" dirty="0"/>
          </a:p>
        </p:txBody>
      </p: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1092" y="2137456"/>
            <a:ext cx="1639887" cy="1146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468086" y="4648200"/>
            <a:ext cx="1981200" cy="46808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21506" idx="2"/>
          </p:cNvCxnSpPr>
          <p:nvPr/>
        </p:nvCxnSpPr>
        <p:spPr>
          <a:xfrm flipV="1">
            <a:off x="1458686" y="3283631"/>
            <a:ext cx="652350" cy="1364569"/>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6841763"/>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Acts 22:20</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ct val="110000"/>
              </a:lnSpc>
              <a:buNone/>
            </a:pPr>
            <a:r>
              <a:rPr lang="en-US" baseline="30000" dirty="0"/>
              <a:t>	</a:t>
            </a:r>
            <a:r>
              <a:rPr lang="el-GR" dirty="0"/>
              <a:t>ἐκχέω</a:t>
            </a:r>
            <a:endParaRPr lang="en-US" dirty="0"/>
          </a:p>
          <a:p>
            <a:pPr marL="0" indent="0">
              <a:lnSpc>
                <a:spcPct val="110000"/>
              </a:lnSpc>
              <a:buNone/>
            </a:pPr>
            <a:r>
              <a:rPr lang="en-US" baseline="30000" dirty="0"/>
              <a:t>	</a:t>
            </a:r>
            <a:r>
              <a:rPr lang="en-US" dirty="0"/>
              <a:t>(</a:t>
            </a:r>
            <a:r>
              <a:rPr lang="en-US" dirty="0" err="1"/>
              <a:t>ekcheō</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20 </a:t>
            </a:r>
            <a:r>
              <a:rPr lang="en-US" dirty="0"/>
              <a:t>And when the blood of your martyr Stephen was shed, I stood there giving my approval and guarding the clothes of those who were killing him.’ </a:t>
            </a:r>
          </a:p>
          <a:p>
            <a:pPr marL="0" indent="0">
              <a:buNone/>
            </a:pPr>
            <a:endParaRPr lang="en-US" dirty="0"/>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01977" y="2126570"/>
            <a:ext cx="1639887" cy="1146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48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06500" y="4548414"/>
            <a:ext cx="938213" cy="633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20483" idx="0"/>
            <a:endCxn id="20482" idx="2"/>
          </p:cNvCxnSpPr>
          <p:nvPr/>
        </p:nvCxnSpPr>
        <p:spPr>
          <a:xfrm flipV="1">
            <a:off x="1675607" y="3272745"/>
            <a:ext cx="446314" cy="1275669"/>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0014880"/>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Proverbs 1:16</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16</a:t>
            </a:r>
            <a:r>
              <a:rPr lang="en-US" dirty="0" smtClean="0"/>
              <a:t> for </a:t>
            </a:r>
            <a:r>
              <a:rPr lang="en-US" dirty="0"/>
              <a:t>their feet rush into sin, </a:t>
            </a:r>
            <a:r>
              <a:rPr lang="en-US" dirty="0" smtClean="0"/>
              <a:t>they </a:t>
            </a:r>
            <a:r>
              <a:rPr lang="en-US" dirty="0"/>
              <a:t>are </a:t>
            </a:r>
            <a:r>
              <a:rPr lang="en-US" b="1" dirty="0">
                <a:solidFill>
                  <a:schemeClr val="accent6">
                    <a:lumMod val="75000"/>
                  </a:schemeClr>
                </a:solidFill>
              </a:rPr>
              <a:t>swift to shed blood</a:t>
            </a:r>
            <a:r>
              <a:rPr lang="en-US" dirty="0"/>
              <a:t>. </a:t>
            </a:r>
          </a:p>
          <a:p>
            <a:pPr marL="0" indent="0">
              <a:buNone/>
            </a:pPr>
            <a:endParaRPr lang="en-US" dirty="0"/>
          </a:p>
        </p:txBody>
      </p:sp>
    </p:spTree>
    <p:extLst>
      <p:ext uri="{BB962C8B-B14F-4D97-AF65-F5344CB8AC3E}">
        <p14:creationId xmlns:p14="http://schemas.microsoft.com/office/powerpoint/2010/main" val="3221449231"/>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Micah 7:2</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2</a:t>
            </a:r>
            <a:r>
              <a:rPr lang="en-US" dirty="0" smtClean="0"/>
              <a:t> The </a:t>
            </a:r>
            <a:r>
              <a:rPr lang="en-US" dirty="0"/>
              <a:t>godly have been swept from the land; </a:t>
            </a:r>
            <a:r>
              <a:rPr lang="en-US" dirty="0" smtClean="0"/>
              <a:t>not </a:t>
            </a:r>
            <a:r>
              <a:rPr lang="en-US" dirty="0"/>
              <a:t>one upright man remains. </a:t>
            </a:r>
            <a:r>
              <a:rPr lang="en-US" dirty="0" smtClean="0"/>
              <a:t>All </a:t>
            </a:r>
            <a:r>
              <a:rPr lang="en-US" dirty="0"/>
              <a:t>men lie in wait to </a:t>
            </a:r>
            <a:r>
              <a:rPr lang="en-US" b="1" dirty="0">
                <a:solidFill>
                  <a:schemeClr val="accent6">
                    <a:lumMod val="75000"/>
                  </a:schemeClr>
                </a:solidFill>
              </a:rPr>
              <a:t>shed blood</a:t>
            </a:r>
            <a:r>
              <a:rPr lang="en-US" dirty="0"/>
              <a:t>; </a:t>
            </a:r>
            <a:r>
              <a:rPr lang="en-US" dirty="0" smtClean="0"/>
              <a:t>each </a:t>
            </a:r>
            <a:r>
              <a:rPr lang="en-US" dirty="0"/>
              <a:t>hunts his brother with a net. </a:t>
            </a:r>
          </a:p>
          <a:p>
            <a:pPr marL="0" indent="0">
              <a:buNone/>
            </a:pPr>
            <a:endParaRPr lang="en-US" dirty="0"/>
          </a:p>
        </p:txBody>
      </p:sp>
    </p:spTree>
    <p:extLst>
      <p:ext uri="{BB962C8B-B14F-4D97-AF65-F5344CB8AC3E}">
        <p14:creationId xmlns:p14="http://schemas.microsoft.com/office/powerpoint/2010/main" val="61783852"/>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3:16</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16</a:t>
            </a:r>
            <a:r>
              <a:rPr lang="en-US" dirty="0" smtClean="0"/>
              <a:t> </a:t>
            </a:r>
            <a:r>
              <a:rPr lang="en-US" dirty="0"/>
              <a:t>ruin and misery mark their ways, </a:t>
            </a:r>
            <a:endParaRPr lang="en-US" dirty="0" smtClean="0"/>
          </a:p>
        </p:txBody>
      </p:sp>
    </p:spTree>
    <p:extLst>
      <p:ext uri="{BB962C8B-B14F-4D97-AF65-F5344CB8AC3E}">
        <p14:creationId xmlns:p14="http://schemas.microsoft.com/office/powerpoint/2010/main" val="4224204664"/>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3:16</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σύντριμμα</a:t>
            </a:r>
            <a:endParaRPr lang="en-US" sz="4800" dirty="0" smtClean="0"/>
          </a:p>
          <a:p>
            <a:pPr marL="0" indent="0">
              <a:lnSpc>
                <a:spcPts val="4800"/>
              </a:lnSpc>
              <a:buNone/>
            </a:pPr>
            <a:r>
              <a:rPr lang="en-US" sz="4800" baseline="30000" dirty="0"/>
              <a:t>	</a:t>
            </a:r>
            <a:r>
              <a:rPr lang="en-US" sz="4800" baseline="30000" dirty="0" smtClean="0"/>
              <a:t>(</a:t>
            </a:r>
            <a:r>
              <a:rPr lang="en-US" sz="4800" baseline="30000" dirty="0" err="1" smtClean="0"/>
              <a:t>suntrimma</a:t>
            </a:r>
            <a:r>
              <a:rPr lang="en-US" sz="4800" baseline="30000" dirty="0" smtClean="0"/>
              <a:t>)</a:t>
            </a:r>
            <a:endParaRPr lang="en-US" baseline="30000" dirty="0"/>
          </a:p>
          <a:p>
            <a:pPr marL="0" indent="0">
              <a:buNone/>
            </a:pPr>
            <a:endParaRPr lang="en-US" baseline="30000" dirty="0" smtClean="0"/>
          </a:p>
          <a:p>
            <a:pPr marL="0" indent="0">
              <a:buNone/>
            </a:pPr>
            <a:endParaRPr lang="en-US" baseline="30000" dirty="0"/>
          </a:p>
          <a:p>
            <a:pPr marL="0" indent="0">
              <a:lnSpc>
                <a:spcPts val="1200"/>
              </a:lnSpc>
              <a:buNone/>
            </a:pPr>
            <a:endParaRPr lang="en-US" baseline="30000" dirty="0" smtClean="0"/>
          </a:p>
          <a:p>
            <a:pPr marL="0" indent="0">
              <a:buNone/>
            </a:pPr>
            <a:endParaRPr lang="en-US" baseline="30000" dirty="0"/>
          </a:p>
          <a:p>
            <a:pPr marL="0" indent="0">
              <a:buNone/>
            </a:pPr>
            <a:r>
              <a:rPr lang="en-US" baseline="30000" dirty="0" smtClean="0"/>
              <a:t>16</a:t>
            </a:r>
            <a:r>
              <a:rPr lang="en-US" dirty="0" smtClean="0"/>
              <a:t> </a:t>
            </a:r>
            <a:r>
              <a:rPr lang="en-US" dirty="0"/>
              <a:t>ruin and misery mark their ways, </a:t>
            </a:r>
            <a:endParaRPr lang="en-US" dirty="0" smtClean="0"/>
          </a:p>
        </p:txBody>
      </p:sp>
      <p:sp>
        <p:nvSpPr>
          <p:cNvPr id="4" name="Rounded Rectangle 3"/>
          <p:cNvSpPr/>
          <p:nvPr/>
        </p:nvSpPr>
        <p:spPr>
          <a:xfrm>
            <a:off x="1358781" y="2144994"/>
            <a:ext cx="2273182" cy="113659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837488" y="4930923"/>
            <a:ext cx="811850" cy="44438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243413" y="3281585"/>
            <a:ext cx="1251959" cy="164933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92876856"/>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3:16</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ταλαιπωρία</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a:t>(</a:t>
            </a:r>
            <a:r>
              <a:rPr lang="en-US" sz="4800" baseline="30000" dirty="0" err="1"/>
              <a:t>talaipōria</a:t>
            </a:r>
            <a:r>
              <a:rPr lang="en-US" sz="4800" baseline="30000" dirty="0" smtClean="0"/>
              <a:t>)</a:t>
            </a:r>
            <a:endParaRPr lang="en-US" baseline="30000" dirty="0"/>
          </a:p>
          <a:p>
            <a:pPr marL="0" indent="0">
              <a:buNone/>
            </a:pPr>
            <a:endParaRPr lang="en-US" baseline="30000" dirty="0" smtClean="0"/>
          </a:p>
          <a:p>
            <a:pPr marL="0" indent="0">
              <a:buNone/>
            </a:pPr>
            <a:endParaRPr lang="en-US" baseline="30000" dirty="0"/>
          </a:p>
          <a:p>
            <a:pPr marL="0" indent="0">
              <a:lnSpc>
                <a:spcPts val="1200"/>
              </a:lnSpc>
              <a:buNone/>
            </a:pPr>
            <a:endParaRPr lang="en-US" baseline="30000" dirty="0" smtClean="0"/>
          </a:p>
          <a:p>
            <a:pPr marL="0" indent="0">
              <a:buNone/>
            </a:pPr>
            <a:endParaRPr lang="en-US" baseline="30000" dirty="0"/>
          </a:p>
          <a:p>
            <a:pPr marL="0" indent="0">
              <a:buNone/>
            </a:pPr>
            <a:r>
              <a:rPr lang="en-US" baseline="30000" dirty="0" smtClean="0"/>
              <a:t>16</a:t>
            </a:r>
            <a:r>
              <a:rPr lang="en-US" dirty="0" smtClean="0"/>
              <a:t> </a:t>
            </a:r>
            <a:r>
              <a:rPr lang="en-US" dirty="0"/>
              <a:t>ruin and misery mark their ways, </a:t>
            </a:r>
            <a:endParaRPr lang="en-US" dirty="0" smtClean="0"/>
          </a:p>
        </p:txBody>
      </p:sp>
      <p:sp>
        <p:nvSpPr>
          <p:cNvPr id="4" name="Rounded Rectangle 3"/>
          <p:cNvSpPr/>
          <p:nvPr/>
        </p:nvSpPr>
        <p:spPr>
          <a:xfrm>
            <a:off x="2221907" y="2102265"/>
            <a:ext cx="2315910" cy="118786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341548" y="4939469"/>
            <a:ext cx="1204957" cy="43583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2944027" y="3290131"/>
            <a:ext cx="435835" cy="164933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3801874"/>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James 5:1</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r>
              <a:rPr lang="en-US" baseline="30000" dirty="0"/>
              <a:t>		</a:t>
            </a:r>
            <a:r>
              <a:rPr lang="el-GR" dirty="0"/>
              <a:t>ταλαιπωρία</a:t>
            </a:r>
            <a:endParaRPr lang="en-US" dirty="0"/>
          </a:p>
          <a:p>
            <a:pPr marL="0" indent="0">
              <a:buNone/>
            </a:pPr>
            <a:r>
              <a:rPr lang="en-US" baseline="30000" dirty="0"/>
              <a:t>		</a:t>
            </a:r>
            <a:r>
              <a:rPr lang="en-US" dirty="0"/>
              <a:t>(</a:t>
            </a:r>
            <a:r>
              <a:rPr lang="en-US" dirty="0" err="1"/>
              <a:t>talaipōria</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1</a:t>
            </a:r>
            <a:r>
              <a:rPr lang="en-US" dirty="0" smtClean="0"/>
              <a:t> Now </a:t>
            </a:r>
            <a:r>
              <a:rPr lang="en-US" dirty="0"/>
              <a:t>listen, you rich people, weep and wail because of the misery that is coming upon you.</a:t>
            </a:r>
          </a:p>
          <a:p>
            <a:pPr marL="0" indent="0">
              <a:buNone/>
            </a:pPr>
            <a:endParaRPr lang="en-US" dirty="0"/>
          </a:p>
        </p:txBody>
      </p:sp>
      <p:pic>
        <p:nvPicPr>
          <p:cNvPr id="2253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81225" y="2038804"/>
            <a:ext cx="2341563" cy="1212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53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98107" y="4557939"/>
            <a:ext cx="1231900"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22531" idx="0"/>
            <a:endCxn id="22530" idx="2"/>
          </p:cNvCxnSpPr>
          <p:nvPr/>
        </p:nvCxnSpPr>
        <p:spPr>
          <a:xfrm flipH="1" flipV="1">
            <a:off x="3352007" y="3251654"/>
            <a:ext cx="262050" cy="1306285"/>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47037731"/>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1 Timothy 6:9</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9 </a:t>
            </a:r>
            <a:r>
              <a:rPr lang="en-US" dirty="0"/>
              <a:t>People who want to get rich fall into temptation and a trap and into many foolish and harmful desires that plunge men into </a:t>
            </a:r>
            <a:r>
              <a:rPr lang="en-US" b="1" dirty="0">
                <a:solidFill>
                  <a:schemeClr val="accent6">
                    <a:lumMod val="75000"/>
                  </a:schemeClr>
                </a:solidFill>
              </a:rPr>
              <a:t>ruin</a:t>
            </a:r>
            <a:r>
              <a:rPr lang="en-US" dirty="0"/>
              <a:t> and destruction</a:t>
            </a:r>
          </a:p>
          <a:p>
            <a:pPr marL="0" indent="0">
              <a:buNone/>
            </a:pPr>
            <a:endParaRPr lang="en-US" dirty="0"/>
          </a:p>
        </p:txBody>
      </p:sp>
    </p:spTree>
    <p:extLst>
      <p:ext uri="{BB962C8B-B14F-4D97-AF65-F5344CB8AC3E}">
        <p14:creationId xmlns:p14="http://schemas.microsoft.com/office/powerpoint/2010/main" val="19635080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3:9</a:t>
            </a:r>
            <a:endParaRPr lang="en-US" dirty="0"/>
          </a:p>
        </p:txBody>
      </p:sp>
      <p:sp>
        <p:nvSpPr>
          <p:cNvPr id="3" name="Content Placeholder 2"/>
          <p:cNvSpPr>
            <a:spLocks noGrp="1"/>
          </p:cNvSpPr>
          <p:nvPr>
            <p:ph idx="1"/>
          </p:nvPr>
        </p:nvSpPr>
        <p:spPr/>
        <p:txBody>
          <a:bodyPr/>
          <a:lstStyle/>
          <a:p>
            <a:pPr marL="0" indent="0">
              <a:buNone/>
            </a:pPr>
            <a:endParaRPr lang="en-US" baseline="30000" dirty="0"/>
          </a:p>
          <a:p>
            <a:pPr marL="0" indent="0">
              <a:buNone/>
            </a:pPr>
            <a:r>
              <a:rPr lang="el-GR" baseline="30000" dirty="0" smtClean="0"/>
              <a:t>		</a:t>
            </a:r>
            <a:r>
              <a:rPr lang="el-GR" dirty="0" smtClean="0"/>
              <a:t>Τί  </a:t>
            </a:r>
            <a:r>
              <a:rPr lang="en-US" dirty="0" smtClean="0"/>
              <a:t> </a:t>
            </a:r>
            <a:r>
              <a:rPr lang="el-GR" dirty="0" smtClean="0"/>
              <a:t>οὖν</a:t>
            </a:r>
            <a:endParaRPr lang="en-US" dirty="0" smtClean="0"/>
          </a:p>
          <a:p>
            <a:pPr marL="0" indent="0">
              <a:buNone/>
            </a:pPr>
            <a:r>
              <a:rPr lang="el-GR" baseline="30000" dirty="0" smtClean="0"/>
              <a:t>		</a:t>
            </a:r>
            <a:r>
              <a:rPr lang="en-US" dirty="0" smtClean="0"/>
              <a:t>(</a:t>
            </a:r>
            <a:r>
              <a:rPr lang="en-US" dirty="0" err="1" smtClean="0"/>
              <a:t>Ti</a:t>
            </a:r>
            <a:r>
              <a:rPr lang="en-US" dirty="0" smtClean="0"/>
              <a:t>  </a:t>
            </a:r>
            <a:r>
              <a:rPr lang="en-US" dirty="0" err="1" smtClean="0"/>
              <a:t>oun</a:t>
            </a:r>
            <a:r>
              <a:rPr lang="en-US" dirty="0" smtClean="0"/>
              <a:t>)</a:t>
            </a:r>
            <a:endParaRPr lang="en-US" baseline="30000" dirty="0"/>
          </a:p>
          <a:p>
            <a:pPr marL="0" indent="0">
              <a:buNone/>
            </a:pPr>
            <a:endParaRPr lang="en-US" baseline="30000" dirty="0" smtClean="0"/>
          </a:p>
          <a:p>
            <a:pPr marL="0" indent="0">
              <a:buNone/>
            </a:pPr>
            <a:r>
              <a:rPr lang="en-US" baseline="30000" dirty="0" smtClean="0"/>
              <a:t>9</a:t>
            </a:r>
            <a:r>
              <a:rPr lang="en-US" dirty="0" smtClean="0"/>
              <a:t> </a:t>
            </a:r>
            <a:r>
              <a:rPr lang="en-US" dirty="0"/>
              <a:t>What shall we conclude then? Are we any better ? Not at all! We have already made the charge that Jews and Gentiles alike are all under sin. </a:t>
            </a:r>
            <a:endParaRPr lang="en-US" dirty="0" smtClean="0"/>
          </a:p>
        </p:txBody>
      </p:sp>
      <p:sp>
        <p:nvSpPr>
          <p:cNvPr id="4" name="Rounded Rectangle 3"/>
          <p:cNvSpPr/>
          <p:nvPr/>
        </p:nvSpPr>
        <p:spPr>
          <a:xfrm>
            <a:off x="2155371" y="2024743"/>
            <a:ext cx="1817914" cy="118654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740228" y="3646714"/>
            <a:ext cx="5050972" cy="43542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3064328" y="3211286"/>
            <a:ext cx="201386" cy="43542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49398555"/>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2 Timothy 2:14</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14 </a:t>
            </a:r>
            <a:r>
              <a:rPr lang="en-US" dirty="0"/>
              <a:t>Keep reminding them of these things. Warn them before God against quarreling about words; it is of no value, and only </a:t>
            </a:r>
            <a:r>
              <a:rPr lang="en-US" b="1" dirty="0">
                <a:solidFill>
                  <a:schemeClr val="accent6">
                    <a:lumMod val="75000"/>
                  </a:schemeClr>
                </a:solidFill>
              </a:rPr>
              <a:t>ruins</a:t>
            </a:r>
            <a:r>
              <a:rPr lang="en-US" dirty="0"/>
              <a:t> those who listen.</a:t>
            </a:r>
          </a:p>
          <a:p>
            <a:pPr marL="0" indent="0">
              <a:buNone/>
            </a:pPr>
            <a:endParaRPr lang="en-US" dirty="0"/>
          </a:p>
        </p:txBody>
      </p:sp>
    </p:spTree>
    <p:extLst>
      <p:ext uri="{BB962C8B-B14F-4D97-AF65-F5344CB8AC3E}">
        <p14:creationId xmlns:p14="http://schemas.microsoft.com/office/powerpoint/2010/main" val="3052989236"/>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3:17</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17</a:t>
            </a:r>
            <a:r>
              <a:rPr lang="en-US" dirty="0" smtClean="0"/>
              <a:t> </a:t>
            </a:r>
            <a:r>
              <a:rPr lang="en-US" dirty="0"/>
              <a:t>and the way of peace they do not know." </a:t>
            </a:r>
            <a:endParaRPr lang="en-US" dirty="0" smtClean="0"/>
          </a:p>
        </p:txBody>
      </p:sp>
    </p:spTree>
    <p:extLst>
      <p:ext uri="{BB962C8B-B14F-4D97-AF65-F5344CB8AC3E}">
        <p14:creationId xmlns:p14="http://schemas.microsoft.com/office/powerpoint/2010/main" val="561374657"/>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3:17</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ὁδός</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err="1" smtClean="0"/>
              <a:t>hodos</a:t>
            </a:r>
            <a:r>
              <a:rPr lang="en-US" sz="4800" baseline="30000" dirty="0" smtClean="0"/>
              <a:t>)</a:t>
            </a:r>
            <a:endParaRPr lang="en-US" sz="4800" baseline="30000" dirty="0"/>
          </a:p>
          <a:p>
            <a:pPr marL="0" indent="0">
              <a:buNone/>
            </a:pPr>
            <a:endParaRPr lang="en-US" baseline="30000" dirty="0" smtClean="0"/>
          </a:p>
          <a:p>
            <a:pPr marL="0" indent="0">
              <a:buNone/>
            </a:pPr>
            <a:endParaRPr lang="en-US" baseline="30000" dirty="0"/>
          </a:p>
          <a:p>
            <a:pPr marL="0" indent="0">
              <a:lnSpc>
                <a:spcPts val="1200"/>
              </a:lnSpc>
              <a:buNone/>
            </a:pPr>
            <a:endParaRPr lang="en-US" baseline="30000" dirty="0" smtClean="0"/>
          </a:p>
          <a:p>
            <a:pPr marL="0" indent="0">
              <a:buNone/>
            </a:pPr>
            <a:endParaRPr lang="en-US" baseline="30000" dirty="0"/>
          </a:p>
          <a:p>
            <a:pPr marL="0" indent="0">
              <a:buNone/>
            </a:pPr>
            <a:r>
              <a:rPr lang="en-US" baseline="30000" dirty="0" smtClean="0"/>
              <a:t>17</a:t>
            </a:r>
            <a:r>
              <a:rPr lang="en-US" dirty="0" smtClean="0"/>
              <a:t> </a:t>
            </a:r>
            <a:r>
              <a:rPr lang="en-US" dirty="0"/>
              <a:t>and the way of peace they do not know." </a:t>
            </a:r>
            <a:endParaRPr lang="en-US" dirty="0" smtClean="0"/>
          </a:p>
        </p:txBody>
      </p:sp>
      <p:sp>
        <p:nvSpPr>
          <p:cNvPr id="4" name="Oval 3"/>
          <p:cNvSpPr/>
          <p:nvPr/>
        </p:nvSpPr>
        <p:spPr>
          <a:xfrm>
            <a:off x="2922662" y="2042445"/>
            <a:ext cx="1956987" cy="131605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204815" y="4879650"/>
            <a:ext cx="803305" cy="55547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2606468" y="3358497"/>
            <a:ext cx="1294688" cy="1521153"/>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92876856"/>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21:32</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endParaRPr lang="en-US" baseline="30000" dirty="0" smtClean="0"/>
          </a:p>
          <a:p>
            <a:pPr marL="0" indent="0">
              <a:lnSpc>
                <a:spcPct val="110000"/>
              </a:lnSpc>
              <a:buNone/>
            </a:pPr>
            <a:r>
              <a:rPr lang="en-US" sz="3500" baseline="30000" dirty="0"/>
              <a:t>	</a:t>
            </a:r>
            <a:r>
              <a:rPr lang="en-US" sz="3500" baseline="30000" dirty="0" smtClean="0"/>
              <a:t>				</a:t>
            </a:r>
            <a:r>
              <a:rPr lang="en-US" sz="3500" baseline="30000" dirty="0"/>
              <a:t>		</a:t>
            </a:r>
            <a:r>
              <a:rPr lang="el-GR" sz="3500" dirty="0"/>
              <a:t>ὁδός</a:t>
            </a:r>
            <a:endParaRPr lang="en-US" sz="3500" dirty="0"/>
          </a:p>
          <a:p>
            <a:pPr marL="0" indent="0">
              <a:lnSpc>
                <a:spcPct val="110000"/>
              </a:lnSpc>
              <a:buNone/>
            </a:pPr>
            <a:r>
              <a:rPr lang="en-US" sz="3500" baseline="30000" dirty="0"/>
              <a:t>		</a:t>
            </a:r>
            <a:r>
              <a:rPr lang="en-US" sz="3500" baseline="30000" dirty="0" smtClean="0"/>
              <a:t>				</a:t>
            </a:r>
            <a:r>
              <a:rPr lang="en-US" sz="3500" baseline="30000" dirty="0"/>
              <a:t>	</a:t>
            </a:r>
            <a:r>
              <a:rPr lang="en-US" sz="3500" dirty="0"/>
              <a:t>(</a:t>
            </a:r>
            <a:r>
              <a:rPr lang="en-US" sz="3500" dirty="0" err="1"/>
              <a:t>hodos</a:t>
            </a:r>
            <a:r>
              <a:rPr lang="en-US" sz="3500" dirty="0"/>
              <a:t>)</a:t>
            </a:r>
          </a:p>
          <a:p>
            <a:pPr marL="0" indent="0">
              <a:buNone/>
            </a:pPr>
            <a:endParaRPr lang="en-US" sz="3500" baseline="30000" dirty="0"/>
          </a:p>
          <a:p>
            <a:pPr marL="0" indent="0">
              <a:buNone/>
            </a:pPr>
            <a:endParaRPr lang="en-US" sz="3500" baseline="30000" dirty="0" smtClean="0"/>
          </a:p>
          <a:p>
            <a:pPr marL="0" indent="0">
              <a:buNone/>
            </a:pPr>
            <a:r>
              <a:rPr lang="en-US" sz="3500" baseline="30000" dirty="0" smtClean="0"/>
              <a:t>32 </a:t>
            </a:r>
            <a:r>
              <a:rPr lang="en-US" sz="3500" dirty="0">
                <a:solidFill>
                  <a:srgbClr val="FF0000"/>
                </a:solidFill>
              </a:rPr>
              <a:t>For John came to you to show you the way of righteousness, and you did not believe him, but the tax collectors and the prostitutes did. And even after you saw this, you did not repent and believe him.</a:t>
            </a:r>
          </a:p>
          <a:p>
            <a:pPr marL="0" indent="0">
              <a:buNone/>
            </a:pPr>
            <a:endParaRPr lang="en-US" sz="3500" dirty="0"/>
          </a:p>
        </p:txBody>
      </p:sp>
      <p:pic>
        <p:nvPicPr>
          <p:cNvPr id="2355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98771" y="1886631"/>
            <a:ext cx="1981200" cy="1341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5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76181" y="3614284"/>
            <a:ext cx="822325" cy="585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23555" idx="0"/>
            <a:endCxn id="23554" idx="2"/>
          </p:cNvCxnSpPr>
          <p:nvPr/>
        </p:nvCxnSpPr>
        <p:spPr>
          <a:xfrm flipH="1" flipV="1">
            <a:off x="7489371" y="3228068"/>
            <a:ext cx="97973" cy="386216"/>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9546108"/>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Peter 2:21</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endParaRPr lang="en-US" baseline="30000" dirty="0" smtClean="0"/>
          </a:p>
          <a:p>
            <a:pPr marL="0" indent="0">
              <a:lnSpc>
                <a:spcPct val="110000"/>
              </a:lnSpc>
              <a:buNone/>
            </a:pPr>
            <a:r>
              <a:rPr lang="en-US" sz="3500" baseline="30000" dirty="0"/>
              <a:t>			</a:t>
            </a:r>
            <a:r>
              <a:rPr lang="el-GR" sz="3500" dirty="0"/>
              <a:t>ὁδός</a:t>
            </a:r>
            <a:endParaRPr lang="en-US" sz="3500" dirty="0"/>
          </a:p>
          <a:p>
            <a:pPr marL="0" indent="0">
              <a:lnSpc>
                <a:spcPct val="110000"/>
              </a:lnSpc>
              <a:buNone/>
            </a:pPr>
            <a:r>
              <a:rPr lang="en-US" sz="3500" baseline="30000" dirty="0"/>
              <a:t>			</a:t>
            </a:r>
            <a:r>
              <a:rPr lang="en-US" sz="3500" dirty="0"/>
              <a:t>(</a:t>
            </a:r>
            <a:r>
              <a:rPr lang="en-US" sz="3500" dirty="0" err="1"/>
              <a:t>hodos</a:t>
            </a:r>
            <a:r>
              <a:rPr lang="en-US" sz="3500" dirty="0"/>
              <a:t>)</a:t>
            </a:r>
          </a:p>
          <a:p>
            <a:pPr marL="0" indent="0">
              <a:buNone/>
            </a:pPr>
            <a:endParaRPr lang="en-US" sz="3500" baseline="30000" dirty="0"/>
          </a:p>
          <a:p>
            <a:pPr marL="0" indent="0">
              <a:buNone/>
            </a:pPr>
            <a:endParaRPr lang="en-US" sz="3500" baseline="30000" dirty="0" smtClean="0"/>
          </a:p>
          <a:p>
            <a:pPr marL="0" indent="0">
              <a:buNone/>
            </a:pPr>
            <a:r>
              <a:rPr lang="en-US" sz="3500" baseline="30000" dirty="0" smtClean="0"/>
              <a:t>21 </a:t>
            </a:r>
            <a:r>
              <a:rPr lang="en-US" sz="3500" dirty="0"/>
              <a:t>It would have been better for them not to have known the way of righteousness, than to have known it and then to turn their backs on the sacred command that was passed on to them.</a:t>
            </a:r>
          </a:p>
          <a:p>
            <a:pPr marL="0" indent="0">
              <a:buNone/>
            </a:pPr>
            <a:endParaRPr lang="en-US" dirty="0"/>
          </a:p>
        </p:txBody>
      </p:sp>
      <p:pic>
        <p:nvPicPr>
          <p:cNvPr id="2457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41172" y="1861684"/>
            <a:ext cx="1981200" cy="1347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57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92009" y="3984399"/>
            <a:ext cx="822325" cy="585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24579" idx="0"/>
            <a:endCxn id="24578" idx="2"/>
          </p:cNvCxnSpPr>
          <p:nvPr/>
        </p:nvCxnSpPr>
        <p:spPr>
          <a:xfrm flipV="1">
            <a:off x="3603172" y="3209471"/>
            <a:ext cx="228600" cy="77492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77820069"/>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Isaiah 57:21</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21</a:t>
            </a:r>
            <a:r>
              <a:rPr lang="en-US" dirty="0" smtClean="0"/>
              <a:t> “There </a:t>
            </a:r>
            <a:r>
              <a:rPr lang="en-US" dirty="0"/>
              <a:t>is no </a:t>
            </a:r>
            <a:r>
              <a:rPr lang="en-US" b="1" dirty="0">
                <a:solidFill>
                  <a:schemeClr val="accent6">
                    <a:lumMod val="75000"/>
                  </a:schemeClr>
                </a:solidFill>
              </a:rPr>
              <a:t>peace</a:t>
            </a:r>
            <a:r>
              <a:rPr lang="en-US" dirty="0"/>
              <a:t>,” says my God, “for the wicked.” </a:t>
            </a:r>
          </a:p>
          <a:p>
            <a:pPr marL="0" indent="0">
              <a:buNone/>
            </a:pPr>
            <a:endParaRPr lang="en-US" dirty="0"/>
          </a:p>
        </p:txBody>
      </p:sp>
    </p:spTree>
    <p:extLst>
      <p:ext uri="{BB962C8B-B14F-4D97-AF65-F5344CB8AC3E}">
        <p14:creationId xmlns:p14="http://schemas.microsoft.com/office/powerpoint/2010/main" val="3597865281"/>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Romans 5:1</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a:t>
            </a:r>
            <a:r>
              <a:rPr lang="en-US" dirty="0" smtClean="0"/>
              <a:t> Therefore</a:t>
            </a:r>
            <a:r>
              <a:rPr lang="en-US" dirty="0"/>
              <a:t>, since we have been justified through faith, we have </a:t>
            </a:r>
            <a:r>
              <a:rPr lang="en-US" b="1" dirty="0">
                <a:solidFill>
                  <a:schemeClr val="accent6">
                    <a:lumMod val="75000"/>
                  </a:schemeClr>
                </a:solidFill>
              </a:rPr>
              <a:t>peace</a:t>
            </a:r>
            <a:r>
              <a:rPr lang="en-US" dirty="0"/>
              <a:t> with God through our Lord Jesus Christ</a:t>
            </a:r>
          </a:p>
          <a:p>
            <a:pPr marL="0" indent="0">
              <a:buNone/>
            </a:pPr>
            <a:endParaRPr lang="en-US" dirty="0"/>
          </a:p>
        </p:txBody>
      </p:sp>
    </p:spTree>
    <p:extLst>
      <p:ext uri="{BB962C8B-B14F-4D97-AF65-F5344CB8AC3E}">
        <p14:creationId xmlns:p14="http://schemas.microsoft.com/office/powerpoint/2010/main" val="2138503706"/>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3:18</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18</a:t>
            </a:r>
            <a:r>
              <a:rPr lang="en-US" dirty="0" smtClean="0"/>
              <a:t> </a:t>
            </a:r>
            <a:r>
              <a:rPr lang="en-US" dirty="0"/>
              <a:t>"There is no fear of God before their eyes</a:t>
            </a:r>
            <a:r>
              <a:rPr lang="en-US" dirty="0" smtClean="0"/>
              <a:t>.“</a:t>
            </a:r>
          </a:p>
        </p:txBody>
      </p:sp>
    </p:spTree>
    <p:extLst>
      <p:ext uri="{BB962C8B-B14F-4D97-AF65-F5344CB8AC3E}">
        <p14:creationId xmlns:p14="http://schemas.microsoft.com/office/powerpoint/2010/main" val="1898541057"/>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3:18</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φόβος</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err="1" smtClean="0"/>
              <a:t>phobos</a:t>
            </a:r>
            <a:r>
              <a:rPr lang="en-US" sz="4800" baseline="30000" dirty="0" smtClean="0"/>
              <a:t>)</a:t>
            </a:r>
            <a:endParaRPr lang="en-US" baseline="30000" dirty="0"/>
          </a:p>
          <a:p>
            <a:pPr marL="0" indent="0">
              <a:buNone/>
            </a:pPr>
            <a:endParaRPr lang="en-US" baseline="30000" dirty="0" smtClean="0"/>
          </a:p>
          <a:p>
            <a:pPr marL="0" indent="0">
              <a:buNone/>
            </a:pPr>
            <a:endParaRPr lang="en-US" baseline="30000" dirty="0"/>
          </a:p>
          <a:p>
            <a:pPr marL="0" indent="0">
              <a:lnSpc>
                <a:spcPts val="1200"/>
              </a:lnSpc>
              <a:buNone/>
            </a:pPr>
            <a:endParaRPr lang="en-US" baseline="30000" dirty="0" smtClean="0"/>
          </a:p>
          <a:p>
            <a:pPr marL="0" indent="0">
              <a:buNone/>
            </a:pPr>
            <a:endParaRPr lang="en-US" baseline="30000" dirty="0"/>
          </a:p>
          <a:p>
            <a:pPr marL="0" indent="0">
              <a:buNone/>
            </a:pPr>
            <a:r>
              <a:rPr lang="en-US" baseline="30000" dirty="0" smtClean="0"/>
              <a:t>18</a:t>
            </a:r>
            <a:r>
              <a:rPr lang="en-US" dirty="0" smtClean="0"/>
              <a:t> </a:t>
            </a:r>
            <a:r>
              <a:rPr lang="en-US" dirty="0"/>
              <a:t>"There is no fear of God before their eyes</a:t>
            </a:r>
            <a:r>
              <a:rPr lang="en-US" dirty="0" smtClean="0"/>
              <a:t>.“</a:t>
            </a:r>
          </a:p>
        </p:txBody>
      </p:sp>
      <p:sp>
        <p:nvSpPr>
          <p:cNvPr id="4" name="Oval 3"/>
          <p:cNvSpPr/>
          <p:nvPr/>
        </p:nvSpPr>
        <p:spPr>
          <a:xfrm>
            <a:off x="2939754" y="2033899"/>
            <a:ext cx="2119357" cy="135878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939753" y="4896741"/>
            <a:ext cx="769122" cy="46147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3324314" y="3392680"/>
            <a:ext cx="675119" cy="1504061"/>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92876856"/>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Corinthians 7:1</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baseline="30000" dirty="0" smtClean="0"/>
          </a:p>
          <a:p>
            <a:pPr marL="0" indent="0">
              <a:lnSpc>
                <a:spcPct val="120000"/>
              </a:lnSpc>
              <a:buNone/>
            </a:pPr>
            <a:r>
              <a:rPr lang="en-US" baseline="30000" dirty="0"/>
              <a:t>			</a:t>
            </a:r>
            <a:r>
              <a:rPr lang="el-GR" dirty="0"/>
              <a:t>φόβος</a:t>
            </a:r>
            <a:endParaRPr lang="en-US" dirty="0"/>
          </a:p>
          <a:p>
            <a:pPr marL="0" indent="0">
              <a:lnSpc>
                <a:spcPct val="120000"/>
              </a:lnSpc>
              <a:buNone/>
            </a:pPr>
            <a:r>
              <a:rPr lang="en-US" baseline="30000" dirty="0"/>
              <a:t>			</a:t>
            </a:r>
            <a:r>
              <a:rPr lang="en-US" dirty="0"/>
              <a:t>(</a:t>
            </a:r>
            <a:r>
              <a:rPr lang="en-US" dirty="0" err="1"/>
              <a:t>phobos</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1</a:t>
            </a:r>
            <a:r>
              <a:rPr lang="en-US" dirty="0" smtClean="0"/>
              <a:t> Since </a:t>
            </a:r>
            <a:r>
              <a:rPr lang="en-US" dirty="0"/>
              <a:t>we have these promises, dear friends, let us purify ourselves from everything that contaminates body and spirit, perfecting holiness out of reverence for God. </a:t>
            </a:r>
          </a:p>
          <a:p>
            <a:pPr marL="0" indent="0">
              <a:buNone/>
            </a:pPr>
            <a:endParaRPr lang="en-US" dirty="0"/>
          </a:p>
        </p:txBody>
      </p:sp>
      <p:pic>
        <p:nvPicPr>
          <p:cNvPr id="2560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00136" y="2007507"/>
            <a:ext cx="2146300" cy="138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3037114" y="5355771"/>
            <a:ext cx="1730829" cy="42454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25602" idx="2"/>
          </p:cNvCxnSpPr>
          <p:nvPr/>
        </p:nvCxnSpPr>
        <p:spPr>
          <a:xfrm flipV="1">
            <a:off x="3902529" y="3391807"/>
            <a:ext cx="70757" cy="1963964"/>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688251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17:10</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l-GR" baseline="30000" dirty="0"/>
              <a:t>		</a:t>
            </a:r>
            <a:r>
              <a:rPr lang="en-US" baseline="30000" dirty="0" smtClean="0"/>
              <a:t>		</a:t>
            </a:r>
            <a:r>
              <a:rPr lang="el-GR" dirty="0" smtClean="0"/>
              <a:t>Τί  </a:t>
            </a:r>
            <a:r>
              <a:rPr lang="en-US" dirty="0" smtClean="0"/>
              <a:t> </a:t>
            </a:r>
            <a:r>
              <a:rPr lang="el-GR" dirty="0"/>
              <a:t>οὖν</a:t>
            </a:r>
            <a:endParaRPr lang="en-US" dirty="0"/>
          </a:p>
          <a:p>
            <a:pPr marL="0" indent="0">
              <a:buNone/>
            </a:pPr>
            <a:r>
              <a:rPr lang="el-GR" baseline="30000" dirty="0"/>
              <a:t>		</a:t>
            </a:r>
            <a:r>
              <a:rPr lang="en-US" baseline="30000" dirty="0" smtClean="0"/>
              <a:t>		</a:t>
            </a:r>
            <a:r>
              <a:rPr lang="en-US" dirty="0" smtClean="0"/>
              <a:t>(</a:t>
            </a:r>
            <a:r>
              <a:rPr lang="en-US" dirty="0" err="1"/>
              <a:t>Ti</a:t>
            </a:r>
            <a:r>
              <a:rPr lang="en-US" dirty="0"/>
              <a:t>  </a:t>
            </a:r>
            <a:r>
              <a:rPr lang="en-US" dirty="0" err="1"/>
              <a:t>oun</a:t>
            </a:r>
            <a:r>
              <a:rPr lang="en-US" dirty="0"/>
              <a:t>)</a:t>
            </a:r>
            <a:endParaRPr lang="en-US" baseline="30000" dirty="0"/>
          </a:p>
          <a:p>
            <a:pPr marL="0" indent="0">
              <a:buNone/>
            </a:pPr>
            <a:endParaRPr lang="en-US" baseline="30000" dirty="0"/>
          </a:p>
          <a:p>
            <a:pPr marL="0" indent="0">
              <a:buNone/>
            </a:pPr>
            <a:endParaRPr lang="en-US" baseline="30000" dirty="0" smtClean="0"/>
          </a:p>
          <a:p>
            <a:pPr marL="0" indent="0">
              <a:buNone/>
            </a:pPr>
            <a:r>
              <a:rPr lang="en-US" baseline="30000" dirty="0" smtClean="0"/>
              <a:t>10 </a:t>
            </a:r>
            <a:r>
              <a:rPr lang="en-US" dirty="0"/>
              <a:t>The disciples asked him, “Why then do the teachers of the law say that Elijah must come first?” </a:t>
            </a:r>
          </a:p>
          <a:p>
            <a:pPr marL="0" indent="0">
              <a:buNone/>
            </a:pP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01622" y="1995262"/>
            <a:ext cx="1841500" cy="1212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5029200" y="4049486"/>
            <a:ext cx="1763486" cy="46808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026" idx="2"/>
          </p:cNvCxnSpPr>
          <p:nvPr/>
        </p:nvCxnSpPr>
        <p:spPr>
          <a:xfrm flipH="1" flipV="1">
            <a:off x="4822372" y="3208112"/>
            <a:ext cx="1088571" cy="841374"/>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5012708"/>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Ephesians 5:21</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lnSpc>
                <a:spcPct val="120000"/>
              </a:lnSpc>
              <a:buNone/>
            </a:pPr>
            <a:r>
              <a:rPr lang="en-US" baseline="30000" dirty="0"/>
              <a:t>			</a:t>
            </a:r>
            <a:r>
              <a:rPr lang="en-US" baseline="30000" dirty="0" smtClean="0"/>
              <a:t>		</a:t>
            </a:r>
            <a:r>
              <a:rPr lang="el-GR" dirty="0" smtClean="0"/>
              <a:t>φόβος</a:t>
            </a:r>
            <a:endParaRPr lang="en-US" dirty="0"/>
          </a:p>
          <a:p>
            <a:pPr marL="0" indent="0">
              <a:lnSpc>
                <a:spcPct val="120000"/>
              </a:lnSpc>
              <a:buNone/>
            </a:pPr>
            <a:r>
              <a:rPr lang="en-US" baseline="30000" dirty="0"/>
              <a:t>			</a:t>
            </a:r>
            <a:r>
              <a:rPr lang="en-US" baseline="30000" dirty="0" smtClean="0"/>
              <a:t>		</a:t>
            </a:r>
            <a:r>
              <a:rPr lang="en-US" dirty="0" smtClean="0"/>
              <a:t>(</a:t>
            </a:r>
            <a:r>
              <a:rPr lang="en-US" dirty="0" err="1"/>
              <a:t>phobos</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21 </a:t>
            </a:r>
            <a:r>
              <a:rPr lang="en-US" dirty="0"/>
              <a:t>Submit to one another out of reverence for Christ. </a:t>
            </a:r>
          </a:p>
          <a:p>
            <a:pPr marL="0" indent="0">
              <a:buNone/>
            </a:pPr>
            <a:endParaRPr lang="en-US" dirty="0"/>
          </a:p>
        </p:txBody>
      </p:sp>
      <p:pic>
        <p:nvPicPr>
          <p:cNvPr id="266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8936" y="2072821"/>
            <a:ext cx="2146300" cy="138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6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62399" y="4262665"/>
            <a:ext cx="1755775" cy="44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26627" idx="0"/>
            <a:endCxn id="26626" idx="2"/>
          </p:cNvCxnSpPr>
          <p:nvPr/>
        </p:nvCxnSpPr>
        <p:spPr>
          <a:xfrm flipH="1" flipV="1">
            <a:off x="5802086" y="3457121"/>
            <a:ext cx="838201" cy="805544"/>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2840199"/>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Proverbs 9:10</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10</a:t>
            </a:r>
            <a:r>
              <a:rPr lang="en-US" dirty="0" smtClean="0"/>
              <a:t> “The </a:t>
            </a:r>
            <a:r>
              <a:rPr lang="en-US" b="1" dirty="0">
                <a:solidFill>
                  <a:schemeClr val="accent6">
                    <a:lumMod val="75000"/>
                  </a:schemeClr>
                </a:solidFill>
              </a:rPr>
              <a:t>fear of the Lord</a:t>
            </a:r>
            <a:r>
              <a:rPr lang="en-US" dirty="0"/>
              <a:t> is the beginning of wisdom, </a:t>
            </a:r>
            <a:r>
              <a:rPr lang="en-US" dirty="0" smtClean="0"/>
              <a:t>and knowledge </a:t>
            </a:r>
            <a:r>
              <a:rPr lang="en-US" dirty="0"/>
              <a:t>of the Holy One is understanding. </a:t>
            </a:r>
          </a:p>
          <a:p>
            <a:pPr marL="0" indent="0">
              <a:buNone/>
            </a:pPr>
            <a:endParaRPr lang="en-US" dirty="0"/>
          </a:p>
        </p:txBody>
      </p:sp>
    </p:spTree>
    <p:extLst>
      <p:ext uri="{BB962C8B-B14F-4D97-AF65-F5344CB8AC3E}">
        <p14:creationId xmlns:p14="http://schemas.microsoft.com/office/powerpoint/2010/main" val="951473840"/>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Luke 23:40</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40 </a:t>
            </a:r>
            <a:r>
              <a:rPr lang="en-US" dirty="0"/>
              <a:t>But the other criminal rebuked him. “Don’t you </a:t>
            </a:r>
            <a:r>
              <a:rPr lang="en-US" b="1" dirty="0">
                <a:solidFill>
                  <a:schemeClr val="accent6">
                    <a:lumMod val="75000"/>
                  </a:schemeClr>
                </a:solidFill>
              </a:rPr>
              <a:t>fear God</a:t>
            </a:r>
            <a:r>
              <a:rPr lang="en-US" dirty="0"/>
              <a:t>,” he said, “since you are under the same sentence?</a:t>
            </a:r>
          </a:p>
          <a:p>
            <a:pPr marL="0" indent="0">
              <a:buNone/>
            </a:pPr>
            <a:endParaRPr lang="en-US" dirty="0"/>
          </a:p>
        </p:txBody>
      </p:sp>
    </p:spTree>
    <p:extLst>
      <p:ext uri="{BB962C8B-B14F-4D97-AF65-F5344CB8AC3E}">
        <p14:creationId xmlns:p14="http://schemas.microsoft.com/office/powerpoint/2010/main" val="508720453"/>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3:19</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19</a:t>
            </a:r>
            <a:r>
              <a:rPr lang="en-US" dirty="0" smtClean="0"/>
              <a:t> </a:t>
            </a:r>
            <a:r>
              <a:rPr lang="en-US" dirty="0"/>
              <a:t>Now we know that whatever the law says, it says to those who are under the law, so that every mouth may be silenced and the whole world held accountable to God.</a:t>
            </a:r>
          </a:p>
        </p:txBody>
      </p:sp>
    </p:spTree>
    <p:extLst>
      <p:ext uri="{BB962C8B-B14F-4D97-AF65-F5344CB8AC3E}">
        <p14:creationId xmlns:p14="http://schemas.microsoft.com/office/powerpoint/2010/main" val="3966369046"/>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3:19</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φράσσω</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a:t>(</a:t>
            </a:r>
            <a:r>
              <a:rPr lang="en-US" sz="4800" baseline="30000" dirty="0" err="1"/>
              <a:t>phrassō</a:t>
            </a:r>
            <a:r>
              <a:rPr lang="en-US" sz="4800" baseline="30000" dirty="0" smtClean="0"/>
              <a:t>)</a:t>
            </a:r>
            <a:endParaRPr lang="en-US" baseline="30000" dirty="0"/>
          </a:p>
          <a:p>
            <a:pPr marL="0" indent="0">
              <a:lnSpc>
                <a:spcPts val="1200"/>
              </a:lnSpc>
              <a:buNone/>
            </a:pPr>
            <a:endParaRPr lang="en-US" baseline="30000" dirty="0" smtClean="0"/>
          </a:p>
          <a:p>
            <a:pPr marL="0" indent="0">
              <a:buNone/>
            </a:pPr>
            <a:r>
              <a:rPr lang="en-US" baseline="30000" dirty="0" smtClean="0"/>
              <a:t>19</a:t>
            </a:r>
            <a:r>
              <a:rPr lang="en-US" dirty="0" smtClean="0"/>
              <a:t> </a:t>
            </a:r>
            <a:r>
              <a:rPr lang="en-US" dirty="0"/>
              <a:t>Now we know that whatever the law says, it says to those who are under the law, so that every mouth may be silenced and the whole world held accountable to God.</a:t>
            </a:r>
          </a:p>
        </p:txBody>
      </p:sp>
      <p:sp>
        <p:nvSpPr>
          <p:cNvPr id="4" name="Rounded Rectangle 3"/>
          <p:cNvSpPr/>
          <p:nvPr/>
        </p:nvSpPr>
        <p:spPr>
          <a:xfrm>
            <a:off x="3144852" y="2162086"/>
            <a:ext cx="1854438" cy="106822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973794" y="4700187"/>
            <a:ext cx="1478423" cy="44438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4072071" y="3230310"/>
            <a:ext cx="640935" cy="1469877"/>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1015300"/>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Corinthians 11:10</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ct val="110000"/>
              </a:lnSpc>
              <a:buNone/>
            </a:pPr>
            <a:r>
              <a:rPr lang="en-US" baseline="30000" dirty="0"/>
              <a:t>			</a:t>
            </a:r>
            <a:r>
              <a:rPr lang="en-US" baseline="30000" dirty="0" smtClean="0"/>
              <a:t>		</a:t>
            </a:r>
            <a:r>
              <a:rPr lang="el-GR" dirty="0" smtClean="0"/>
              <a:t>φράσσω</a:t>
            </a:r>
            <a:endParaRPr lang="en-US" dirty="0"/>
          </a:p>
          <a:p>
            <a:pPr marL="0" indent="0">
              <a:lnSpc>
                <a:spcPct val="110000"/>
              </a:lnSpc>
              <a:buNone/>
            </a:pPr>
            <a:r>
              <a:rPr lang="en-US" baseline="30000" dirty="0"/>
              <a:t>			</a:t>
            </a:r>
            <a:r>
              <a:rPr lang="en-US" baseline="30000" dirty="0" smtClean="0"/>
              <a:t>		</a:t>
            </a:r>
            <a:r>
              <a:rPr lang="en-US" dirty="0" smtClean="0"/>
              <a:t>(</a:t>
            </a:r>
            <a:r>
              <a:rPr lang="en-US" dirty="0" err="1"/>
              <a:t>phrassō</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10 </a:t>
            </a:r>
            <a:r>
              <a:rPr lang="en-US" dirty="0"/>
              <a:t>As surely as the truth of Christ is in me, nobody in the regions of Achaia will stop this boasting of mine.</a:t>
            </a:r>
          </a:p>
          <a:p>
            <a:pPr marL="0" indent="0">
              <a:buNone/>
            </a:pPr>
            <a:endParaRPr lang="en-US" dirty="0"/>
          </a:p>
        </p:txBody>
      </p:sp>
      <p:pic>
        <p:nvPicPr>
          <p:cNvPr id="276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8486" y="2142671"/>
            <a:ext cx="1878013" cy="1090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6455229" y="4669971"/>
            <a:ext cx="849085" cy="44631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27650" idx="2"/>
          </p:cNvCxnSpPr>
          <p:nvPr/>
        </p:nvCxnSpPr>
        <p:spPr>
          <a:xfrm flipH="1" flipV="1">
            <a:off x="5877493" y="3233284"/>
            <a:ext cx="1002279" cy="1436687"/>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5356378"/>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Hebrews 11:33</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ct val="110000"/>
              </a:lnSpc>
              <a:buNone/>
            </a:pPr>
            <a:r>
              <a:rPr lang="en-US" baseline="30000" dirty="0"/>
              <a:t>		</a:t>
            </a:r>
            <a:r>
              <a:rPr lang="el-GR" dirty="0"/>
              <a:t>φράσσω</a:t>
            </a:r>
            <a:endParaRPr lang="en-US" dirty="0"/>
          </a:p>
          <a:p>
            <a:pPr marL="0" indent="0">
              <a:lnSpc>
                <a:spcPct val="110000"/>
              </a:lnSpc>
              <a:buNone/>
            </a:pPr>
            <a:r>
              <a:rPr lang="en-US" baseline="30000" dirty="0"/>
              <a:t>		</a:t>
            </a:r>
            <a:r>
              <a:rPr lang="en-US" dirty="0"/>
              <a:t>(</a:t>
            </a:r>
            <a:r>
              <a:rPr lang="en-US" dirty="0" err="1"/>
              <a:t>phrassō</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33 </a:t>
            </a:r>
            <a:r>
              <a:rPr lang="en-US" dirty="0"/>
              <a:t>who through faith conquered kingdoms, administered justice, and gained what was promised; who shut the mouths of lions</a:t>
            </a:r>
          </a:p>
          <a:p>
            <a:pPr marL="0" indent="0">
              <a:buNone/>
            </a:pPr>
            <a:endParaRPr lang="en-US" dirty="0"/>
          </a:p>
        </p:txBody>
      </p:sp>
      <p:pic>
        <p:nvPicPr>
          <p:cNvPr id="286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3514" y="2131786"/>
            <a:ext cx="1878013" cy="1090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3037114" y="5116286"/>
            <a:ext cx="849086" cy="47897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28674" idx="2"/>
          </p:cNvCxnSpPr>
          <p:nvPr/>
        </p:nvCxnSpPr>
        <p:spPr>
          <a:xfrm flipH="1" flipV="1">
            <a:off x="3112521" y="3222399"/>
            <a:ext cx="349136" cy="1893887"/>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8102061"/>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Ezekiel 16:63</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63 </a:t>
            </a:r>
            <a:r>
              <a:rPr lang="en-US" dirty="0"/>
              <a:t>Then, when I make atonement for you for all you have done, you will remember and be ashamed and </a:t>
            </a:r>
            <a:r>
              <a:rPr lang="en-US" b="1" dirty="0">
                <a:solidFill>
                  <a:schemeClr val="accent6">
                    <a:lumMod val="75000"/>
                  </a:schemeClr>
                </a:solidFill>
              </a:rPr>
              <a:t>never again open your mouth</a:t>
            </a:r>
            <a:r>
              <a:rPr lang="en-US" dirty="0"/>
              <a:t> because of your humiliation, declares the Sovereign Lord.’ ”</a:t>
            </a:r>
          </a:p>
          <a:p>
            <a:pPr marL="0" indent="0">
              <a:buNone/>
            </a:pPr>
            <a:endParaRPr lang="en-US" dirty="0"/>
          </a:p>
        </p:txBody>
      </p:sp>
    </p:spTree>
    <p:extLst>
      <p:ext uri="{BB962C8B-B14F-4D97-AF65-F5344CB8AC3E}">
        <p14:creationId xmlns:p14="http://schemas.microsoft.com/office/powerpoint/2010/main" val="2513076765"/>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1 Corinthians 1:29</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29 </a:t>
            </a:r>
            <a:r>
              <a:rPr lang="en-US" dirty="0"/>
              <a:t>so that </a:t>
            </a:r>
            <a:r>
              <a:rPr lang="en-US" b="1" dirty="0">
                <a:solidFill>
                  <a:schemeClr val="accent6">
                    <a:lumMod val="75000"/>
                  </a:schemeClr>
                </a:solidFill>
              </a:rPr>
              <a:t>no one may boast</a:t>
            </a:r>
            <a:r>
              <a:rPr lang="en-US" dirty="0"/>
              <a:t> before him.</a:t>
            </a:r>
          </a:p>
        </p:txBody>
      </p:sp>
    </p:spTree>
    <p:extLst>
      <p:ext uri="{BB962C8B-B14F-4D97-AF65-F5344CB8AC3E}">
        <p14:creationId xmlns:p14="http://schemas.microsoft.com/office/powerpoint/2010/main" val="3825511157"/>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3:20</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20</a:t>
            </a:r>
            <a:r>
              <a:rPr lang="en-US" dirty="0" smtClean="0"/>
              <a:t> </a:t>
            </a:r>
            <a:r>
              <a:rPr lang="en-US" dirty="0"/>
              <a:t>Therefore no one will be declared righteous in his sight by observing the law; rather, through the law we become conscious of sin.</a:t>
            </a:r>
          </a:p>
        </p:txBody>
      </p:sp>
    </p:spTree>
    <p:extLst>
      <p:ext uri="{BB962C8B-B14F-4D97-AF65-F5344CB8AC3E}">
        <p14:creationId xmlns:p14="http://schemas.microsoft.com/office/powerpoint/2010/main" val="386514094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19600</TotalTime>
  <Words>13510</Words>
  <Application>Microsoft Office PowerPoint</Application>
  <PresentationFormat>On-screen Show (4:3)</PresentationFormat>
  <Paragraphs>2976</Paragraphs>
  <Slides>106</Slides>
  <Notes>104</Notes>
  <HiddenSlides>0</HiddenSlides>
  <MMClips>0</MMClips>
  <ScaleCrop>false</ScaleCrop>
  <HeadingPairs>
    <vt:vector size="4" baseType="variant">
      <vt:variant>
        <vt:lpstr>Theme</vt:lpstr>
      </vt:variant>
      <vt:variant>
        <vt:i4>1</vt:i4>
      </vt:variant>
      <vt:variant>
        <vt:lpstr>Slide Titles</vt:lpstr>
      </vt:variant>
      <vt:variant>
        <vt:i4>106</vt:i4>
      </vt:variant>
    </vt:vector>
  </HeadingPairs>
  <TitlesOfParts>
    <vt:vector size="107" baseType="lpstr">
      <vt:lpstr>Office Theme</vt:lpstr>
      <vt:lpstr>Romans 3:9-20 --- No One is Righteous</vt:lpstr>
      <vt:lpstr>PowerPoint Presentation</vt:lpstr>
      <vt:lpstr>Romans 3:9-20</vt:lpstr>
      <vt:lpstr>Romans 3:9-20</vt:lpstr>
      <vt:lpstr>Romans 3:9-20</vt:lpstr>
      <vt:lpstr>Romans 3:9-20</vt:lpstr>
      <vt:lpstr>Romans 3:9</vt:lpstr>
      <vt:lpstr>Romans 3:9</vt:lpstr>
      <vt:lpstr>Matthew 17:10</vt:lpstr>
      <vt:lpstr>Luke 3:10</vt:lpstr>
      <vt:lpstr>Romans 6:15</vt:lpstr>
      <vt:lpstr>Romans 8:31</vt:lpstr>
      <vt:lpstr>Galatians 3:19</vt:lpstr>
      <vt:lpstr>Romans 3:9</vt:lpstr>
      <vt:lpstr>Romans 3:9</vt:lpstr>
      <vt:lpstr>1 Corinthians 5:10</vt:lpstr>
      <vt:lpstr>Romans 3:9</vt:lpstr>
      <vt:lpstr>Romans 3:9</vt:lpstr>
      <vt:lpstr>Romans 3:9</vt:lpstr>
      <vt:lpstr>Romans 3:20</vt:lpstr>
      <vt:lpstr>Romans 4:7-8</vt:lpstr>
      <vt:lpstr>Galatians 3:21-22</vt:lpstr>
      <vt:lpstr>Cross-Reference Galatians 3:10</vt:lpstr>
      <vt:lpstr>Cross-Reference Romans 11:32</vt:lpstr>
      <vt:lpstr>Romans 3:10</vt:lpstr>
      <vt:lpstr>Romans 3:10</vt:lpstr>
      <vt:lpstr>Romans 8:36</vt:lpstr>
      <vt:lpstr>2 Corinthians 8:15</vt:lpstr>
      <vt:lpstr>Romans 3:10</vt:lpstr>
      <vt:lpstr>Galatians 3:11</vt:lpstr>
      <vt:lpstr>1 Peter 4:18</vt:lpstr>
      <vt:lpstr>Cross-Reference Job 25:4</vt:lpstr>
      <vt:lpstr>Cross-Reference Romans 3:23</vt:lpstr>
      <vt:lpstr>Romans 3:11</vt:lpstr>
      <vt:lpstr>Romans 3:11</vt:lpstr>
      <vt:lpstr>Matthew 13:13</vt:lpstr>
      <vt:lpstr>Luke 18:34</vt:lpstr>
      <vt:lpstr>Romans 3:11</vt:lpstr>
      <vt:lpstr>Hebrews 11:6</vt:lpstr>
      <vt:lpstr>Hebrews 12:17</vt:lpstr>
      <vt:lpstr>Cross-Reference Psalm 53:2</vt:lpstr>
      <vt:lpstr>Cross-Reference 1 John 5:20</vt:lpstr>
      <vt:lpstr>Romans 3:12</vt:lpstr>
      <vt:lpstr>Romans 3:12</vt:lpstr>
      <vt:lpstr>Romans 16:17</vt:lpstr>
      <vt:lpstr>1 Peter 3:11</vt:lpstr>
      <vt:lpstr>Romans 3:12</vt:lpstr>
      <vt:lpstr>Romans 3:12</vt:lpstr>
      <vt:lpstr>Galatians 5:22</vt:lpstr>
      <vt:lpstr>Ephesians 2:7</vt:lpstr>
      <vt:lpstr>Cross-Reference Ecclesiastes 7:20</vt:lpstr>
      <vt:lpstr>Cross-Reference 1 Peter 2:25</vt:lpstr>
      <vt:lpstr>Romans 3:13</vt:lpstr>
      <vt:lpstr>Romans 3:13</vt:lpstr>
      <vt:lpstr>Matthew 23:27</vt:lpstr>
      <vt:lpstr>Matthew 28:1</vt:lpstr>
      <vt:lpstr>Romans 3:13</vt:lpstr>
      <vt:lpstr>Acts 16:26</vt:lpstr>
      <vt:lpstr>Revelation 3:20</vt:lpstr>
      <vt:lpstr>Romans 3:13</vt:lpstr>
      <vt:lpstr>Cross-Reference Psalm 140:3</vt:lpstr>
      <vt:lpstr>Cross-Reference Matthew 12:34-35</vt:lpstr>
      <vt:lpstr>Romans 3:14</vt:lpstr>
      <vt:lpstr>Romans 3:14</vt:lpstr>
      <vt:lpstr>Romans 3:14</vt:lpstr>
      <vt:lpstr>Ephesians 4:31</vt:lpstr>
      <vt:lpstr>Cross-Reference Psalm 59:12</vt:lpstr>
      <vt:lpstr>Cross-Reference James 3:10</vt:lpstr>
      <vt:lpstr>Romans 3:15</vt:lpstr>
      <vt:lpstr>Romans 3:15</vt:lpstr>
      <vt:lpstr>Matthew 26:28</vt:lpstr>
      <vt:lpstr>Acts 22:20</vt:lpstr>
      <vt:lpstr>Cross-Reference Proverbs 1:16</vt:lpstr>
      <vt:lpstr>Cross-Reference Micah 7:2</vt:lpstr>
      <vt:lpstr>Romans 3:16</vt:lpstr>
      <vt:lpstr>Romans 3:16</vt:lpstr>
      <vt:lpstr>Romans 3:16</vt:lpstr>
      <vt:lpstr>James 5:1</vt:lpstr>
      <vt:lpstr>Cross-Reference 1 Timothy 6:9</vt:lpstr>
      <vt:lpstr>Cross-Reference 2 Timothy 2:14</vt:lpstr>
      <vt:lpstr>Romans 3:17</vt:lpstr>
      <vt:lpstr>Romans 3:17</vt:lpstr>
      <vt:lpstr>Matthew 21:32</vt:lpstr>
      <vt:lpstr>2 Peter 2:21</vt:lpstr>
      <vt:lpstr>Cross-Reference Isaiah 57:21</vt:lpstr>
      <vt:lpstr>Cross-Reference Romans 5:1</vt:lpstr>
      <vt:lpstr>Romans 3:18</vt:lpstr>
      <vt:lpstr>Romans 3:18</vt:lpstr>
      <vt:lpstr>2 Corinthians 7:1</vt:lpstr>
      <vt:lpstr>Ephesians 5:21</vt:lpstr>
      <vt:lpstr>Cross-Reference Proverbs 9:10</vt:lpstr>
      <vt:lpstr>Cross-Reference Luke 23:40</vt:lpstr>
      <vt:lpstr>Romans 3:19</vt:lpstr>
      <vt:lpstr>Romans 3:19</vt:lpstr>
      <vt:lpstr>2 Corinthians 11:10</vt:lpstr>
      <vt:lpstr>Hebrews 11:33</vt:lpstr>
      <vt:lpstr>Cross-Reference Ezekiel 16:63</vt:lpstr>
      <vt:lpstr>Cross-Reference 1 Corinthians 1:29</vt:lpstr>
      <vt:lpstr>Romans 3:20</vt:lpstr>
      <vt:lpstr>PowerPoint Presentation</vt:lpstr>
      <vt:lpstr>Romans 3:20</vt:lpstr>
      <vt:lpstr>Colossians 2:2</vt:lpstr>
      <vt:lpstr>Philemon 6</vt:lpstr>
      <vt:lpstr>Cross-Reference James 2:10</vt:lpstr>
      <vt:lpstr>Cross-Reference Galatians 2:15-16</vt:lpstr>
      <vt:lpstr>PowerPoint Presentation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Romans 1:1-7</dc:title>
  <dc:creator>MDJ</dc:creator>
  <cp:lastModifiedBy>MDJ</cp:lastModifiedBy>
  <cp:revision>191</cp:revision>
  <dcterms:created xsi:type="dcterms:W3CDTF">2014-03-14T14:55:41Z</dcterms:created>
  <dcterms:modified xsi:type="dcterms:W3CDTF">2014-11-08T11:48:12Z</dcterms:modified>
</cp:coreProperties>
</file>