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6"/>
  </p:notesMasterIdLst>
  <p:sldIdLst>
    <p:sldId id="320" r:id="rId2"/>
    <p:sldId id="428" r:id="rId3"/>
    <p:sldId id="321" r:id="rId4"/>
    <p:sldId id="322" r:id="rId5"/>
    <p:sldId id="323" r:id="rId6"/>
    <p:sldId id="324" r:id="rId7"/>
    <p:sldId id="380" r:id="rId8"/>
    <p:sldId id="351" r:id="rId9"/>
    <p:sldId id="357" r:id="rId10"/>
    <p:sldId id="358" r:id="rId11"/>
    <p:sldId id="359" r:id="rId12"/>
    <p:sldId id="325" r:id="rId13"/>
    <p:sldId id="360" r:id="rId14"/>
    <p:sldId id="361" r:id="rId15"/>
    <p:sldId id="373" r:id="rId16"/>
    <p:sldId id="374" r:id="rId17"/>
    <p:sldId id="375" r:id="rId18"/>
    <p:sldId id="376" r:id="rId19"/>
    <p:sldId id="377" r:id="rId20"/>
    <p:sldId id="378" r:id="rId21"/>
    <p:sldId id="379" r:id="rId22"/>
    <p:sldId id="381" r:id="rId23"/>
    <p:sldId id="362" r:id="rId24"/>
    <p:sldId id="363" r:id="rId25"/>
    <p:sldId id="364" r:id="rId26"/>
    <p:sldId id="340" r:id="rId27"/>
    <p:sldId id="365" r:id="rId28"/>
    <p:sldId id="366" r:id="rId29"/>
    <p:sldId id="367" r:id="rId30"/>
    <p:sldId id="368" r:id="rId31"/>
    <p:sldId id="369" r:id="rId32"/>
    <p:sldId id="341" r:id="rId33"/>
    <p:sldId id="383" r:id="rId34"/>
    <p:sldId id="326" r:id="rId35"/>
    <p:sldId id="384" r:id="rId36"/>
    <p:sldId id="385" r:id="rId37"/>
    <p:sldId id="389" r:id="rId38"/>
    <p:sldId id="382" r:id="rId39"/>
    <p:sldId id="390" r:id="rId40"/>
    <p:sldId id="391" r:id="rId41"/>
    <p:sldId id="352" r:id="rId42"/>
    <p:sldId id="392" r:id="rId43"/>
    <p:sldId id="393" r:id="rId44"/>
    <p:sldId id="342" r:id="rId45"/>
    <p:sldId id="327" r:id="rId46"/>
    <p:sldId id="394" r:id="rId47"/>
    <p:sldId id="395" r:id="rId48"/>
    <p:sldId id="353" r:id="rId49"/>
    <p:sldId id="328" r:id="rId50"/>
    <p:sldId id="430" r:id="rId51"/>
    <p:sldId id="431" r:id="rId52"/>
    <p:sldId id="398" r:id="rId53"/>
    <p:sldId id="399" r:id="rId54"/>
    <p:sldId id="397" r:id="rId55"/>
    <p:sldId id="400" r:id="rId56"/>
    <p:sldId id="343" r:id="rId57"/>
    <p:sldId id="401" r:id="rId58"/>
    <p:sldId id="402" r:id="rId59"/>
    <p:sldId id="386" r:id="rId60"/>
    <p:sldId id="344" r:id="rId61"/>
    <p:sldId id="403" r:id="rId62"/>
    <p:sldId id="405" r:id="rId63"/>
    <p:sldId id="404" r:id="rId64"/>
    <p:sldId id="406" r:id="rId65"/>
    <p:sldId id="410" r:id="rId66"/>
    <p:sldId id="411" r:id="rId67"/>
    <p:sldId id="409" r:id="rId68"/>
    <p:sldId id="407" r:id="rId69"/>
    <p:sldId id="408" r:id="rId70"/>
    <p:sldId id="329" r:id="rId71"/>
    <p:sldId id="413" r:id="rId72"/>
    <p:sldId id="412" r:id="rId73"/>
    <p:sldId id="345" r:id="rId74"/>
    <p:sldId id="330" r:id="rId75"/>
    <p:sldId id="415" r:id="rId76"/>
    <p:sldId id="416" r:id="rId77"/>
    <p:sldId id="414" r:id="rId78"/>
    <p:sldId id="387" r:id="rId79"/>
    <p:sldId id="354" r:id="rId80"/>
    <p:sldId id="331" r:id="rId81"/>
    <p:sldId id="418" r:id="rId82"/>
    <p:sldId id="417" r:id="rId83"/>
    <p:sldId id="346" r:id="rId84"/>
    <p:sldId id="419" r:id="rId85"/>
    <p:sldId id="388" r:id="rId86"/>
    <p:sldId id="347" r:id="rId87"/>
    <p:sldId id="332" r:id="rId88"/>
    <p:sldId id="420" r:id="rId89"/>
    <p:sldId id="421" r:id="rId90"/>
    <p:sldId id="348" r:id="rId91"/>
    <p:sldId id="333" r:id="rId92"/>
    <p:sldId id="422" r:id="rId93"/>
    <p:sldId id="423" r:id="rId94"/>
    <p:sldId id="349" r:id="rId95"/>
    <p:sldId id="334" r:id="rId96"/>
    <p:sldId id="355" r:id="rId97"/>
    <p:sldId id="350" r:id="rId98"/>
    <p:sldId id="356" r:id="rId99"/>
    <p:sldId id="424" r:id="rId100"/>
    <p:sldId id="425" r:id="rId101"/>
    <p:sldId id="335" r:id="rId102"/>
    <p:sldId id="426" r:id="rId103"/>
    <p:sldId id="427" r:id="rId104"/>
    <p:sldId id="429" r:id="rId10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3" autoAdjust="0"/>
    <p:restoredTop sz="76343" autoAdjust="0"/>
  </p:normalViewPr>
  <p:slideViewPr>
    <p:cSldViewPr snapToGrid="0">
      <p:cViewPr varScale="1">
        <p:scale>
          <a:sx n="88" d="100"/>
          <a:sy n="88" d="100"/>
        </p:scale>
        <p:origin x="-2280" y="-1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presProps" Target="pres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11/12/2014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1870315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4029141427"/>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Faith does not nullify the Law.</a:t>
            </a:r>
          </a:p>
          <a:p>
            <a:endParaRPr lang="en-US" dirty="0" smtClean="0"/>
          </a:p>
          <a:p>
            <a:r>
              <a:rPr lang="en-US" dirty="0" smtClean="0"/>
              <a:t>Faith does not destroy the Law.</a:t>
            </a:r>
          </a:p>
          <a:p>
            <a:endParaRPr lang="en-US" dirty="0" smtClean="0"/>
          </a:p>
          <a:p>
            <a:r>
              <a:rPr lang="en-US" dirty="0" smtClean="0"/>
              <a:t>Faith makes the Law yet more beautiful to us.</a:t>
            </a:r>
          </a:p>
          <a:p>
            <a:endParaRPr lang="en-US" b="1" dirty="0" smtClean="0"/>
          </a:p>
          <a:p>
            <a:pPr rtl="0"/>
            <a:r>
              <a:rPr lang="en-US" b="1" dirty="0" err="1" smtClean="0"/>
              <a:t>ILLUS</a:t>
            </a:r>
            <a:r>
              <a:rPr lang="en-US" b="1" dirty="0" smtClean="0"/>
              <a:t>: </a:t>
            </a:r>
            <a:r>
              <a:rPr lang="en-US" sz="1200" dirty="0" smtClean="0"/>
              <a:t>In France, there once lived a poor, blind </a:t>
            </a:r>
          </a:p>
          <a:p>
            <a:pPr rtl="0"/>
            <a:r>
              <a:rPr lang="en-US" sz="1200" dirty="0" smtClean="0"/>
              <a:t>girl who obtained the Gospel of Mark in raised </a:t>
            </a:r>
          </a:p>
          <a:p>
            <a:pPr rtl="0"/>
            <a:r>
              <a:rPr lang="en-US" sz="1200" dirty="0" smtClean="0"/>
              <a:t>letters and learned to read it by the tips of her </a:t>
            </a:r>
          </a:p>
          <a:p>
            <a:pPr rtl="0"/>
            <a:r>
              <a:rPr lang="en-US" sz="1200" dirty="0" smtClean="0"/>
              <a:t>fingers. </a:t>
            </a:r>
          </a:p>
          <a:p>
            <a:pPr rtl="0"/>
            <a:endParaRPr lang="en-US" sz="1200" dirty="0" smtClean="0"/>
          </a:p>
          <a:p>
            <a:pPr rtl="0"/>
            <a:r>
              <a:rPr lang="en-US" sz="1200" dirty="0" smtClean="0"/>
              <a:t>By constant reading, her fingers became calloused, </a:t>
            </a:r>
          </a:p>
          <a:p>
            <a:pPr rtl="0"/>
            <a:r>
              <a:rPr lang="en-US" sz="1200" dirty="0" smtClean="0"/>
              <a:t>and her sense of touch diminished until she could </a:t>
            </a:r>
          </a:p>
          <a:p>
            <a:pPr rtl="0"/>
            <a:r>
              <a:rPr lang="en-US" sz="1200" dirty="0" smtClean="0"/>
              <a:t>not distinguish the characters. </a:t>
            </a:r>
          </a:p>
          <a:p>
            <a:pPr rtl="0"/>
            <a:endParaRPr lang="en-US" sz="1200" dirty="0" smtClean="0"/>
          </a:p>
          <a:p>
            <a:pPr rtl="0"/>
            <a:r>
              <a:rPr lang="en-US" sz="1200" dirty="0" smtClean="0"/>
              <a:t>One day, she cut the skin from the ends of her </a:t>
            </a:r>
          </a:p>
          <a:p>
            <a:pPr rtl="0"/>
            <a:r>
              <a:rPr lang="en-US" sz="1200" dirty="0" smtClean="0"/>
              <a:t>fingers to increase their sensitivity, but instead it </a:t>
            </a:r>
          </a:p>
          <a:p>
            <a:pPr rtl="0"/>
            <a:r>
              <a:rPr lang="en-US" sz="1200" dirty="0" smtClean="0"/>
              <a:t>only destroyed their sensitivity.</a:t>
            </a:r>
          </a:p>
          <a:p>
            <a:pPr rtl="0"/>
            <a:endParaRPr lang="en-US" sz="1200" dirty="0" smtClean="0"/>
          </a:p>
          <a:p>
            <a:pPr rtl="0"/>
            <a:r>
              <a:rPr lang="en-US" sz="1200" dirty="0" smtClean="0"/>
              <a:t>She felt that she must now give up her beloved </a:t>
            </a:r>
          </a:p>
          <a:p>
            <a:pPr rtl="0"/>
            <a:r>
              <a:rPr lang="en-US" sz="1200" dirty="0" smtClean="0"/>
              <a:t>Book, and weeping, pressed it to her lips, saying </a:t>
            </a:r>
          </a:p>
          <a:p>
            <a:pPr rtl="0"/>
            <a:r>
              <a:rPr lang="en-US" sz="1200" dirty="0" smtClean="0"/>
              <a:t>“Farewell, farewell, sweet word of my Heavenly </a:t>
            </a:r>
          </a:p>
          <a:p>
            <a:pPr rtl="0"/>
            <a:r>
              <a:rPr lang="en-US" sz="1200" dirty="0" smtClean="0"/>
              <a:t>Father!” </a:t>
            </a:r>
          </a:p>
          <a:p>
            <a:pPr rtl="0"/>
            <a:endParaRPr lang="en-US" sz="1200" dirty="0" smtClean="0"/>
          </a:p>
          <a:p>
            <a:pPr rtl="0"/>
            <a:r>
              <a:rPr lang="en-US" sz="1200" dirty="0" smtClean="0"/>
              <a:t>To her surprise, her lips, more delicate than her </a:t>
            </a:r>
          </a:p>
          <a:p>
            <a:pPr rtl="0"/>
            <a:r>
              <a:rPr lang="en-US" sz="1200" dirty="0" smtClean="0"/>
              <a:t>fingers, discerned the form of the letters. All night </a:t>
            </a:r>
          </a:p>
          <a:p>
            <a:pPr rtl="0"/>
            <a:r>
              <a:rPr lang="en-US" sz="1200" dirty="0" smtClean="0"/>
              <a:t>she perused with her lips the Word of God and </a:t>
            </a:r>
          </a:p>
          <a:p>
            <a:pPr rtl="0"/>
            <a:r>
              <a:rPr lang="en-US" sz="1200" dirty="0" smtClean="0"/>
              <a:t>overflowed with joy at this new acquisition.</a:t>
            </a:r>
          </a:p>
          <a:p>
            <a:endParaRPr lang="en-US" dirty="0" smtClean="0"/>
          </a:p>
          <a:p>
            <a:r>
              <a:rPr lang="en-US" dirty="0" smtClean="0"/>
              <a:t>[7700, #410].</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313961038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a:t>
            </a:r>
            <a:r>
              <a:rPr lang="en-US" dirty="0" err="1" smtClean="0"/>
              <a:t>histemi</a:t>
            </a:r>
            <a:r>
              <a:rPr lang="en-US" dirty="0" smtClean="0"/>
              <a:t>” means </a:t>
            </a:r>
          </a:p>
          <a:p>
            <a:r>
              <a:rPr lang="en-US" dirty="0" smtClean="0"/>
              <a:t>to </a:t>
            </a:r>
            <a:r>
              <a:rPr lang="en-US" sz="1200" b="0" i="0" kern="1200" dirty="0" smtClean="0">
                <a:solidFill>
                  <a:schemeClr val="tx1"/>
                </a:solidFill>
                <a:latin typeface="+mn-lt"/>
                <a:ea typeface="+mn-ea"/>
                <a:cs typeface="+mn-cs"/>
              </a:rPr>
              <a:t>validate something that is in force or in practice; </a:t>
            </a:r>
          </a:p>
          <a:p>
            <a:r>
              <a:rPr lang="en-US" sz="1200" b="0" i="0" kern="1200" dirty="0" smtClean="0">
                <a:solidFill>
                  <a:schemeClr val="tx1"/>
                </a:solidFill>
                <a:latin typeface="+mn-lt"/>
                <a:ea typeface="+mn-ea"/>
                <a:cs typeface="+mn-cs"/>
              </a:rPr>
              <a:t>that is, “to reinforce the validity of”, “to uphold”, </a:t>
            </a:r>
          </a:p>
          <a:p>
            <a:r>
              <a:rPr lang="en-US" sz="1200" b="0" i="0" kern="1200" dirty="0" smtClean="0">
                <a:solidFill>
                  <a:schemeClr val="tx1"/>
                </a:solidFill>
                <a:latin typeface="+mn-lt"/>
                <a:ea typeface="+mn-ea"/>
                <a:cs typeface="+mn-cs"/>
              </a:rPr>
              <a:t>“to maintain”, or “to validate”.</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The only other place in the New Testament where </a:t>
            </a:r>
          </a:p>
          <a:p>
            <a:r>
              <a:rPr lang="en-US" sz="1200" b="0" i="0" kern="1200" dirty="0" smtClean="0">
                <a:solidFill>
                  <a:schemeClr val="tx1"/>
                </a:solidFill>
                <a:latin typeface="+mn-lt"/>
                <a:ea typeface="+mn-ea"/>
                <a:cs typeface="+mn-cs"/>
              </a:rPr>
              <a:t>“</a:t>
            </a:r>
            <a:r>
              <a:rPr lang="en-US" sz="1200" b="0" i="0" kern="1200" dirty="0" err="1" smtClean="0">
                <a:solidFill>
                  <a:schemeClr val="tx1"/>
                </a:solidFill>
                <a:latin typeface="+mn-lt"/>
                <a:ea typeface="+mn-ea"/>
                <a:cs typeface="+mn-cs"/>
              </a:rPr>
              <a:t>histemi</a:t>
            </a:r>
            <a:r>
              <a:rPr lang="en-US" sz="1200" b="0" i="0" kern="1200" dirty="0" smtClean="0">
                <a:solidFill>
                  <a:schemeClr val="tx1"/>
                </a:solidFill>
                <a:latin typeface="+mn-lt"/>
                <a:ea typeface="+mn-ea"/>
                <a:cs typeface="+mn-cs"/>
              </a:rPr>
              <a:t>” is used with this meaning is in: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101</a:t>
            </a:fld>
            <a:endParaRPr lang="en-US"/>
          </a:p>
        </p:txBody>
      </p:sp>
    </p:spTree>
    <p:extLst>
      <p:ext uri="{BB962C8B-B14F-4D97-AF65-F5344CB8AC3E}">
        <p14:creationId xmlns:p14="http://schemas.microsoft.com/office/powerpoint/2010/main" val="3379212122"/>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word “observe” in the New International </a:t>
            </a:r>
          </a:p>
          <a:p>
            <a:r>
              <a:rPr lang="en-US" dirty="0" smtClean="0"/>
              <a:t>Version could</a:t>
            </a:r>
            <a:r>
              <a:rPr lang="en-US" baseline="0" dirty="0" smtClean="0"/>
              <a:t> be translated more literally as </a:t>
            </a:r>
          </a:p>
          <a:p>
            <a:r>
              <a:rPr lang="en-US" baseline="0" dirty="0" smtClean="0"/>
              <a:t>“maintained”.</a:t>
            </a:r>
          </a:p>
          <a:p>
            <a:endParaRPr lang="en-US" baseline="0" dirty="0" smtClean="0"/>
          </a:p>
          <a:p>
            <a:r>
              <a:rPr lang="en-US" baseline="0" dirty="0" smtClean="0"/>
              <a:t>In the English Standard Version, it is translated </a:t>
            </a:r>
          </a:p>
          <a:p>
            <a:r>
              <a:rPr lang="en-US" baseline="0" dirty="0" smtClean="0"/>
              <a:t>as:</a:t>
            </a:r>
            <a:endParaRPr lang="en-US" dirty="0" smtClean="0"/>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102</a:t>
            </a:fld>
            <a:endParaRPr lang="en-US"/>
          </a:p>
        </p:txBody>
      </p:sp>
    </p:spTree>
    <p:extLst>
      <p:ext uri="{BB962C8B-B14F-4D97-AF65-F5344CB8AC3E}">
        <p14:creationId xmlns:p14="http://schemas.microsoft.com/office/powerpoint/2010/main" val="2875211242"/>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“establish”.</a:t>
            </a:r>
          </a:p>
          <a:p>
            <a:endParaRPr lang="en-US" dirty="0" smtClean="0"/>
          </a:p>
          <a:p>
            <a:r>
              <a:rPr lang="en-US" b="1" dirty="0" err="1" smtClean="0"/>
              <a:t>ILLUS</a:t>
            </a:r>
            <a:r>
              <a:rPr lang="en-US" b="1" dirty="0" smtClean="0"/>
              <a:t>: </a:t>
            </a:r>
            <a:r>
              <a:rPr lang="en-US" dirty="0" smtClean="0"/>
              <a:t>A. W. Tozer tells us that:</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Bible recognizes no faith that does not lead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obedience, nor does it recognize any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obedience that does not spring from faith.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two are opposite sides of the same coin. </a:t>
            </a:r>
          </a:p>
          <a:p>
            <a:endParaRPr lang="en-US" dirty="0" smtClean="0"/>
          </a:p>
          <a:p>
            <a:r>
              <a:rPr lang="en-US" dirty="0" smtClean="0"/>
              <a:t>[</a:t>
            </a:r>
            <a:r>
              <a:rPr lang="en-US" dirty="0" err="1" smtClean="0"/>
              <a:t>www.sermonillustrations.com</a:t>
            </a:r>
            <a:r>
              <a:rPr lang="en-US" dirty="0" smtClean="0"/>
              <a:t>].</a:t>
            </a:r>
            <a:endParaRPr lang="en-US" dirty="0" smtClean="0"/>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103</a:t>
            </a:fld>
            <a:endParaRPr lang="en-US"/>
          </a:p>
        </p:txBody>
      </p:sp>
    </p:spTree>
    <p:extLst>
      <p:ext uri="{BB962C8B-B14F-4D97-AF65-F5344CB8AC3E}">
        <p14:creationId xmlns:p14="http://schemas.microsoft.com/office/powerpoint/2010/main" val="68174826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Fairness is a doctrine that we have gone </a:t>
            </a:r>
          </a:p>
          <a:p>
            <a:r>
              <a:rPr lang="en-US" dirty="0" smtClean="0"/>
              <a:t>hog-wild with. We seem as a people possessed </a:t>
            </a:r>
          </a:p>
          <a:p>
            <a:r>
              <a:rPr lang="en-US" dirty="0" smtClean="0"/>
              <a:t>by a sense of “all things being equal.” </a:t>
            </a:r>
          </a:p>
          <a:p>
            <a:endParaRPr lang="en-US" dirty="0" smtClean="0"/>
          </a:p>
          <a:p>
            <a:r>
              <a:rPr lang="en-US" dirty="0" smtClean="0"/>
              <a:t>Unfortunately, we are so captivated by a sense of </a:t>
            </a:r>
          </a:p>
          <a:p>
            <a:r>
              <a:rPr lang="en-US" dirty="0" smtClean="0"/>
              <a:t>justice at all costs, we often lose sight of the fact </a:t>
            </a:r>
          </a:p>
          <a:p>
            <a:r>
              <a:rPr lang="en-US" dirty="0" smtClean="0"/>
              <a:t>that a doctrine of fairness is itself subject to </a:t>
            </a:r>
          </a:p>
          <a:p>
            <a:r>
              <a:rPr lang="en-US" dirty="0" smtClean="0"/>
              <a:t>inequities by the very nature of the fact that it is </a:t>
            </a:r>
          </a:p>
          <a:p>
            <a:r>
              <a:rPr lang="en-US" dirty="0" smtClean="0"/>
              <a:t>only as perfect as those who conceive of it. Last </a:t>
            </a:r>
          </a:p>
          <a:p>
            <a:r>
              <a:rPr lang="en-US" dirty="0" smtClean="0"/>
              <a:t>time I looked, perfection was a bit hard to find, </a:t>
            </a:r>
          </a:p>
          <a:p>
            <a:r>
              <a:rPr lang="en-US" dirty="0" smtClean="0"/>
              <a:t>in a legislative seat or a judicial bench.</a:t>
            </a:r>
            <a:br>
              <a:rPr lang="en-US" dirty="0" smtClean="0"/>
            </a:br>
            <a:r>
              <a:rPr lang="en-US" dirty="0" smtClean="0"/>
              <a:t/>
            </a:r>
            <a:br>
              <a:rPr lang="en-US" dirty="0" smtClean="0"/>
            </a:br>
            <a:r>
              <a:rPr lang="en-US" dirty="0" smtClean="0"/>
              <a:t>In </a:t>
            </a:r>
            <a:r>
              <a:rPr lang="en-US" dirty="0" smtClean="0"/>
              <a:t>Psalm 93:5, t</a:t>
            </a:r>
            <a:r>
              <a:rPr lang="en-US" dirty="0" smtClean="0"/>
              <a:t>he Bible, on the other hand, tells </a:t>
            </a:r>
          </a:p>
          <a:p>
            <a:r>
              <a:rPr lang="en-US" dirty="0" smtClean="0"/>
              <a:t>us that God is perfectly just; that He is “adorned” </a:t>
            </a:r>
          </a:p>
          <a:p>
            <a:r>
              <a:rPr lang="en-US" dirty="0" smtClean="0"/>
              <a:t>in holiness and His perfection is complete.</a:t>
            </a:r>
          </a:p>
          <a:p>
            <a:endParaRPr lang="en-US" dirty="0" smtClean="0"/>
          </a:p>
          <a:p>
            <a:r>
              <a:rPr lang="en-US" dirty="0" smtClean="0"/>
              <a:t>The standard for perfection here is very clear. </a:t>
            </a:r>
          </a:p>
          <a:p>
            <a:r>
              <a:rPr lang="en-US" dirty="0" smtClean="0"/>
              <a:t>Since God is perfect, His holiness is perfect. And, </a:t>
            </a:r>
          </a:p>
          <a:p>
            <a:r>
              <a:rPr lang="en-US" dirty="0" smtClean="0"/>
              <a:t>therefore, His justice is without question--perfect. </a:t>
            </a:r>
          </a:p>
          <a:p>
            <a:endParaRPr lang="en-US" dirty="0" smtClean="0"/>
          </a:p>
          <a:p>
            <a:r>
              <a:rPr lang="en-US" dirty="0" smtClean="0"/>
              <a:t>Why is it then that God gives some to be righteous </a:t>
            </a:r>
          </a:p>
          <a:p>
            <a:r>
              <a:rPr lang="en-US" dirty="0" smtClean="0"/>
              <a:t>throughout their lives while others, ignorant of or </a:t>
            </a:r>
          </a:p>
          <a:p>
            <a:r>
              <a:rPr lang="en-US" dirty="0" smtClean="0"/>
              <a:t>even defiant of God, are given to righteousness </a:t>
            </a:r>
          </a:p>
          <a:p>
            <a:r>
              <a:rPr lang="en-US" dirty="0" smtClean="0"/>
              <a:t>only in the latter part of their lives? </a:t>
            </a:r>
            <a:br>
              <a:rPr lang="en-US" dirty="0" smtClean="0"/>
            </a:br>
            <a:r>
              <a:rPr lang="en-US" dirty="0" smtClean="0"/>
              <a:t/>
            </a:r>
            <a:br>
              <a:rPr lang="en-US" dirty="0" smtClean="0"/>
            </a:br>
            <a:r>
              <a:rPr lang="en-US" dirty="0" smtClean="0"/>
              <a:t>A man once bought a home with a tree in the </a:t>
            </a:r>
          </a:p>
          <a:p>
            <a:r>
              <a:rPr lang="en-US" dirty="0" smtClean="0"/>
              <a:t>backyard. It was winter, and nothing marked this </a:t>
            </a:r>
          </a:p>
          <a:p>
            <a:r>
              <a:rPr lang="en-US" dirty="0" smtClean="0"/>
              <a:t>tree as different from any other tree. </a:t>
            </a:r>
          </a:p>
          <a:p>
            <a:endParaRPr lang="en-US" dirty="0" smtClean="0"/>
          </a:p>
          <a:p>
            <a:r>
              <a:rPr lang="en-US" dirty="0" smtClean="0"/>
              <a:t>When spring came, the tree grew leaves and tiny </a:t>
            </a:r>
          </a:p>
          <a:p>
            <a:r>
              <a:rPr lang="en-US" dirty="0" smtClean="0"/>
              <a:t>pink buds. “How wonderful,” thought the man. “A </a:t>
            </a:r>
          </a:p>
          <a:p>
            <a:r>
              <a:rPr lang="en-US" dirty="0" smtClean="0"/>
              <a:t>flower tree! I will enjoy its beauty all summer.” </a:t>
            </a:r>
          </a:p>
          <a:p>
            <a:endParaRPr lang="en-US" dirty="0" smtClean="0"/>
          </a:p>
          <a:p>
            <a:r>
              <a:rPr lang="en-US" dirty="0" smtClean="0"/>
              <a:t>But before he had time to enjoy the flowers, the </a:t>
            </a:r>
          </a:p>
          <a:p>
            <a:r>
              <a:rPr lang="en-US" dirty="0" smtClean="0"/>
              <a:t>wind began to blow and soon all the petals were </a:t>
            </a:r>
          </a:p>
          <a:p>
            <a:r>
              <a:rPr lang="en-US" dirty="0" smtClean="0"/>
              <a:t>strewn in the yard. “What a mess,” he thought. </a:t>
            </a:r>
          </a:p>
          <a:p>
            <a:r>
              <a:rPr lang="en-US" dirty="0" smtClean="0"/>
              <a:t>“This tree isn’t any use after all.” </a:t>
            </a:r>
          </a:p>
          <a:p>
            <a:endParaRPr lang="en-US" dirty="0" smtClean="0"/>
          </a:p>
          <a:p>
            <a:r>
              <a:rPr lang="en-US" dirty="0" smtClean="0"/>
              <a:t>The summer passed, and one day the man </a:t>
            </a:r>
          </a:p>
          <a:p>
            <a:r>
              <a:rPr lang="en-US" dirty="0" smtClean="0"/>
              <a:t>noticed the tree was full of green fruit the size of </a:t>
            </a:r>
          </a:p>
          <a:p>
            <a:r>
              <a:rPr lang="en-US" dirty="0" smtClean="0"/>
              <a:t>large nuts. He picked one and took a bite. </a:t>
            </a:r>
          </a:p>
          <a:p>
            <a:r>
              <a:rPr lang="en-US" dirty="0" smtClean="0"/>
              <a:t>“</a:t>
            </a:r>
            <a:r>
              <a:rPr lang="en-US" dirty="0" err="1" smtClean="0"/>
              <a:t>Bleagh</a:t>
            </a:r>
            <a:r>
              <a:rPr lang="en-US" dirty="0" smtClean="0"/>
              <a:t>!” he cried and threw it to the ground. </a:t>
            </a:r>
          </a:p>
          <a:p>
            <a:r>
              <a:rPr lang="en-US" dirty="0" smtClean="0"/>
              <a:t>“What a horrible taste! This tree is worthless. Its </a:t>
            </a:r>
          </a:p>
          <a:p>
            <a:r>
              <a:rPr lang="en-US" dirty="0" smtClean="0"/>
              <a:t>flowers are so fragile the wind blows them away, </a:t>
            </a:r>
          </a:p>
          <a:p>
            <a:r>
              <a:rPr lang="en-US" dirty="0" smtClean="0"/>
              <a:t>and its fruit is terrible and bitter. When winter </a:t>
            </a:r>
          </a:p>
          <a:p>
            <a:r>
              <a:rPr lang="en-US" dirty="0" smtClean="0"/>
              <a:t>comes, I’m cutting it down. </a:t>
            </a:r>
          </a:p>
          <a:p>
            <a:endParaRPr lang="en-US" dirty="0" smtClean="0"/>
          </a:p>
          <a:p>
            <a:r>
              <a:rPr lang="en-US" dirty="0" smtClean="0"/>
              <a:t>But the tree took no notice of the man and </a:t>
            </a:r>
          </a:p>
          <a:p>
            <a:r>
              <a:rPr lang="en-US" dirty="0" smtClean="0"/>
              <a:t>continued to draw water from the ground and </a:t>
            </a:r>
          </a:p>
          <a:p>
            <a:r>
              <a:rPr lang="en-US" dirty="0" smtClean="0"/>
              <a:t>warmth from the sun and in late fall produced </a:t>
            </a:r>
          </a:p>
          <a:p>
            <a:r>
              <a:rPr lang="en-US" dirty="0" smtClean="0"/>
              <a:t>crisp red apples. </a:t>
            </a:r>
          </a:p>
          <a:p>
            <a:endParaRPr lang="en-US" dirty="0" smtClean="0"/>
          </a:p>
          <a:p>
            <a:r>
              <a:rPr lang="en-US" dirty="0" smtClean="0"/>
              <a:t>Some of us see Christians with their early </a:t>
            </a:r>
          </a:p>
          <a:p>
            <a:r>
              <a:rPr lang="en-US" dirty="0" smtClean="0"/>
              <a:t>blossoms of happiness and think they should be </a:t>
            </a:r>
          </a:p>
          <a:p>
            <a:r>
              <a:rPr lang="en-US" dirty="0" smtClean="0"/>
              <a:t>that way forever. Or we see bitterness in their </a:t>
            </a:r>
          </a:p>
          <a:p>
            <a:r>
              <a:rPr lang="en-US" dirty="0" smtClean="0"/>
              <a:t>lives, and we’re sure they will never bear the </a:t>
            </a:r>
          </a:p>
          <a:p>
            <a:r>
              <a:rPr lang="en-US" dirty="0" smtClean="0"/>
              <a:t>better fruit of joy. Could it be that we forget </a:t>
            </a:r>
          </a:p>
          <a:p>
            <a:r>
              <a:rPr lang="en-US" dirty="0" smtClean="0"/>
              <a:t>some of the best fruit ripens late? </a:t>
            </a:r>
          </a:p>
          <a:p>
            <a:r>
              <a:rPr lang="en-US" dirty="0" smtClean="0"/>
              <a:t/>
            </a:r>
            <a:br>
              <a:rPr lang="en-US" dirty="0" smtClean="0"/>
            </a:br>
            <a:r>
              <a:rPr lang="en-US" dirty="0" smtClean="0"/>
              <a:t>It’s hard as Christians to understand sometimes </a:t>
            </a:r>
          </a:p>
          <a:p>
            <a:r>
              <a:rPr lang="en-US" dirty="0" smtClean="0"/>
              <a:t>why God gives some to walk the narrow road of </a:t>
            </a:r>
          </a:p>
          <a:p>
            <a:r>
              <a:rPr lang="en-US" dirty="0" smtClean="0"/>
              <a:t>righteousness from youth on and others only find </a:t>
            </a:r>
          </a:p>
          <a:p>
            <a:r>
              <a:rPr lang="en-US" dirty="0" smtClean="0"/>
              <a:t>the path much later in life. </a:t>
            </a:r>
          </a:p>
          <a:p>
            <a:endParaRPr lang="en-US" dirty="0" smtClean="0"/>
          </a:p>
          <a:p>
            <a:r>
              <a:rPr lang="en-US" dirty="0" smtClean="0"/>
              <a:t>From a standard of earthly “fairness” this may not </a:t>
            </a:r>
          </a:p>
          <a:p>
            <a:r>
              <a:rPr lang="en-US" dirty="0" smtClean="0"/>
              <a:t>seem all that just. Why should someone who has </a:t>
            </a:r>
          </a:p>
          <a:p>
            <a:r>
              <a:rPr lang="en-US" dirty="0" smtClean="0"/>
              <a:t>borne no fruit of holiness in their early lives </a:t>
            </a:r>
          </a:p>
          <a:p>
            <a:r>
              <a:rPr lang="en-US" dirty="0" smtClean="0"/>
              <a:t>receive the same grace that someone who has </a:t>
            </a:r>
          </a:p>
          <a:p>
            <a:r>
              <a:rPr lang="en-US" dirty="0" smtClean="0"/>
              <a:t>borne much fruit for many years? </a:t>
            </a:r>
          </a:p>
          <a:p>
            <a:endParaRPr lang="en-US" dirty="0" smtClean="0"/>
          </a:p>
          <a:p>
            <a:r>
              <a:rPr lang="en-US" dirty="0" smtClean="0"/>
              <a:t>Perhaps, just as in nature God gives all creation </a:t>
            </a:r>
          </a:p>
          <a:p>
            <a:r>
              <a:rPr lang="en-US" dirty="0" smtClean="0"/>
              <a:t>a time in which to blossom and fruit, He has also </a:t>
            </a:r>
          </a:p>
          <a:p>
            <a:r>
              <a:rPr lang="en-US" dirty="0" smtClean="0"/>
              <a:t>done so for us. </a:t>
            </a:r>
          </a:p>
          <a:p>
            <a:endParaRPr lang="en-US" dirty="0" smtClean="0"/>
          </a:p>
          <a:p>
            <a:r>
              <a:rPr lang="en-US" dirty="0" smtClean="0"/>
              <a:t>Ultimately it is not when the fruit is ripe but </a:t>
            </a:r>
          </a:p>
          <a:p>
            <a:r>
              <a:rPr lang="en-US" dirty="0" smtClean="0"/>
              <a:t>simply that it’s harvested.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t>
            </a:r>
            <a:r>
              <a:rPr lang="en-US" dirty="0" smtClean="0"/>
              <a:t>(Misty </a:t>
            </a:r>
            <a:r>
              <a:rPr lang="en-US" dirty="0" err="1" smtClean="0"/>
              <a:t>Mowrey</a:t>
            </a:r>
            <a:r>
              <a:rPr lang="en-US" dirty="0" smtClean="0"/>
              <a:t>), </a:t>
            </a:r>
            <a:r>
              <a:rPr lang="de-DE" dirty="0" smtClean="0"/>
              <a:t>Mark Brunner, </a:t>
            </a:r>
            <a:r>
              <a:rPr lang="en-US" b="0" dirty="0" smtClean="0"/>
              <a:t>Lay Minister, </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Beech Springs Academy, </a:t>
            </a:r>
            <a:r>
              <a:rPr lang="en-US" dirty="0" smtClean="0"/>
              <a:t>Kewaskum, Wisconsin,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a:t>
            </a:r>
            <a:r>
              <a:rPr lang="en-US" dirty="0" err="1" smtClean="0"/>
              <a:t>www.sermoncentral.com</a:t>
            </a:r>
            <a:r>
              <a:rPr lang="en-US" dirty="0" smtClean="0"/>
              <a:t>].</a:t>
            </a:r>
            <a:endParaRPr lang="de-DE"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104</a:t>
            </a:fld>
            <a:endParaRPr lang="en-US"/>
          </a:p>
        </p:txBody>
      </p:sp>
    </p:spTree>
    <p:extLst>
      <p:ext uri="{BB962C8B-B14F-4D97-AF65-F5344CB8AC3E}">
        <p14:creationId xmlns:p14="http://schemas.microsoft.com/office/powerpoint/2010/main" val="22067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b="0" dirty="0" smtClean="0"/>
              <a:t>But Now –</a:t>
            </a:r>
          </a:p>
          <a:p>
            <a:endParaRPr lang="en-US" b="0" dirty="0" smtClean="0"/>
          </a:p>
          <a:p>
            <a:r>
              <a:rPr lang="en-US" dirty="0" smtClean="0"/>
              <a:t>The difference between a lump of coal and a </a:t>
            </a:r>
          </a:p>
          <a:p>
            <a:r>
              <a:rPr lang="en-US" dirty="0" smtClean="0"/>
              <a:t>perfect diamond is simply that although they are </a:t>
            </a:r>
          </a:p>
          <a:p>
            <a:r>
              <a:rPr lang="en-US" dirty="0" smtClean="0"/>
              <a:t>both carbon, and although they are both </a:t>
            </a:r>
          </a:p>
          <a:p>
            <a:r>
              <a:rPr lang="en-US" dirty="0" smtClean="0"/>
              <a:t>crystal-like in structure, the lump of coal is dark </a:t>
            </a:r>
          </a:p>
          <a:p>
            <a:r>
              <a:rPr lang="en-US" dirty="0" smtClean="0"/>
              <a:t>and dirty, while the perfect diamond lets the light </a:t>
            </a:r>
          </a:p>
          <a:p>
            <a:r>
              <a:rPr lang="en-US" dirty="0" smtClean="0"/>
              <a:t>shine through. </a:t>
            </a:r>
          </a:p>
          <a:p>
            <a:endParaRPr lang="en-US" dirty="0" smtClean="0"/>
          </a:p>
          <a:p>
            <a:r>
              <a:rPr lang="en-US" dirty="0" smtClean="0"/>
              <a:t>The diamond is carbon that has been crushed and </a:t>
            </a:r>
          </a:p>
          <a:p>
            <a:r>
              <a:rPr lang="en-US" dirty="0" smtClean="0"/>
              <a:t>heated under tremendous temperature and </a:t>
            </a:r>
          </a:p>
          <a:p>
            <a:r>
              <a:rPr lang="en-US" dirty="0" smtClean="0"/>
              <a:t>pressure to remove any impurities. </a:t>
            </a:r>
            <a:br>
              <a:rPr lang="en-US" dirty="0" smtClean="0"/>
            </a:br>
            <a:r>
              <a:rPr lang="en-US" dirty="0" smtClean="0"/>
              <a:t/>
            </a:r>
            <a:br>
              <a:rPr lang="en-US" dirty="0" smtClean="0"/>
            </a:br>
            <a:r>
              <a:rPr lang="en-US" dirty="0" smtClean="0"/>
              <a:t>The Christian is called to be diamond-like. Unlike </a:t>
            </a:r>
          </a:p>
          <a:p>
            <a:r>
              <a:rPr lang="en-US" dirty="0" smtClean="0"/>
              <a:t>rocks and stones, we are living stones, called out </a:t>
            </a:r>
          </a:p>
          <a:p>
            <a:r>
              <a:rPr lang="en-US" dirty="0" smtClean="0"/>
              <a:t>of the coal black darkness into a wonderful light. </a:t>
            </a:r>
          </a:p>
          <a:p>
            <a:endParaRPr lang="en-US" dirty="0" smtClean="0"/>
          </a:p>
          <a:p>
            <a:r>
              <a:rPr lang="en-US" dirty="0" smtClean="0"/>
              <a:t>And we are being processed from lumps of coal </a:t>
            </a:r>
          </a:p>
          <a:p>
            <a:r>
              <a:rPr lang="en-US" dirty="0" smtClean="0"/>
              <a:t>into diamonds. And the living of the Christian life </a:t>
            </a:r>
          </a:p>
          <a:p>
            <a:r>
              <a:rPr lang="en-US" dirty="0" smtClean="0"/>
              <a:t>means we leave the old life. </a:t>
            </a:r>
          </a:p>
          <a:p>
            <a:endParaRPr lang="en-US" dirty="0" smtClean="0"/>
          </a:p>
          <a:p>
            <a:r>
              <a:rPr lang="en-US" dirty="0" smtClean="0"/>
              <a:t>And that is pressure as we are called to live as </a:t>
            </a:r>
          </a:p>
          <a:p>
            <a:r>
              <a:rPr lang="en-US" dirty="0" smtClean="0"/>
              <a:t>strangers to the world; as we reject the sinful </a:t>
            </a:r>
          </a:p>
          <a:p>
            <a:r>
              <a:rPr lang="en-US" dirty="0" smtClean="0"/>
              <a:t>desires that war against our soul,</a:t>
            </a:r>
            <a:r>
              <a:rPr lang="en-US" baseline="0" dirty="0" smtClean="0"/>
              <a:t> (and are led</a:t>
            </a:r>
          </a:p>
          <a:p>
            <a:r>
              <a:rPr lang="en-US" baseline="0" dirty="0" smtClean="0"/>
              <a:t>forward to growth in God’s righteousness </a:t>
            </a:r>
          </a:p>
          <a:p>
            <a:r>
              <a:rPr lang="en-US" baseline="0" dirty="0" smtClean="0"/>
              <a:t>through faith).</a:t>
            </a:r>
            <a:r>
              <a:rPr lang="en-US" dirty="0" smtClean="0"/>
              <a:t> </a:t>
            </a:r>
          </a:p>
          <a:p>
            <a:endParaRPr lang="en-US" dirty="0" smtClean="0"/>
          </a:p>
          <a:p>
            <a:r>
              <a:rPr lang="en-US" b="0" dirty="0" smtClean="0"/>
              <a:t>[Colin</a:t>
            </a:r>
            <a:r>
              <a:rPr lang="en-US" b="0" baseline="0" dirty="0" smtClean="0"/>
              <a:t> Bain, Pastor, Barrie Salvation Army, </a:t>
            </a:r>
          </a:p>
          <a:p>
            <a:r>
              <a:rPr lang="en-US" b="0" baseline="0" dirty="0" smtClean="0"/>
              <a:t>Barrie, ON].</a:t>
            </a:r>
            <a:endParaRPr lang="en-US" b="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2921453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a:t>
            </a:r>
            <a:r>
              <a:rPr lang="en-US" dirty="0" err="1" smtClean="0"/>
              <a:t>dikaiosune</a:t>
            </a:r>
            <a:r>
              <a:rPr lang="en-US" dirty="0" smtClean="0"/>
              <a:t>” is the </a:t>
            </a:r>
          </a:p>
          <a:p>
            <a:r>
              <a:rPr lang="en-US" sz="1200" b="0" i="0" kern="1200" dirty="0" smtClean="0">
                <a:solidFill>
                  <a:schemeClr val="tx1"/>
                </a:solidFill>
                <a:latin typeface="+mn-lt"/>
                <a:ea typeface="+mn-ea"/>
                <a:cs typeface="+mn-cs"/>
              </a:rPr>
              <a:t>quality or state of juridical correctness with focus </a:t>
            </a:r>
          </a:p>
          <a:p>
            <a:r>
              <a:rPr lang="en-US" sz="1200" b="0" i="0" kern="1200" dirty="0" smtClean="0">
                <a:solidFill>
                  <a:schemeClr val="tx1"/>
                </a:solidFill>
                <a:latin typeface="+mn-lt"/>
                <a:ea typeface="+mn-ea"/>
                <a:cs typeface="+mn-cs"/>
              </a:rPr>
              <a:t>on redemptive action, that is “righteousness”.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1850674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37915572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b="0" dirty="0" smtClean="0"/>
              <a:t> </a:t>
            </a:r>
            <a:r>
              <a:rPr lang="en-US" dirty="0" smtClean="0"/>
              <a:t>Have you ever heard of the Lotus Effect? </a:t>
            </a:r>
          </a:p>
          <a:p>
            <a:endParaRPr lang="en-US" dirty="0" smtClean="0"/>
          </a:p>
          <a:p>
            <a:r>
              <a:rPr lang="en-US" dirty="0" smtClean="0"/>
              <a:t>The lotus is a beautiful blossom with dazzling </a:t>
            </a:r>
          </a:p>
          <a:p>
            <a:r>
              <a:rPr lang="en-US" dirty="0" smtClean="0"/>
              <a:t>whiteness. It is the national flower of India, the </a:t>
            </a:r>
          </a:p>
          <a:p>
            <a:r>
              <a:rPr lang="en-US" dirty="0" smtClean="0"/>
              <a:t>sacred flower of Hinduism, and prominent in </a:t>
            </a:r>
          </a:p>
          <a:p>
            <a:r>
              <a:rPr lang="en-US" dirty="0" smtClean="0"/>
              <a:t>Buddhism. </a:t>
            </a:r>
          </a:p>
          <a:p>
            <a:endParaRPr lang="en-US" dirty="0" smtClean="0"/>
          </a:p>
          <a:p>
            <a:r>
              <a:rPr lang="en-US" dirty="0" smtClean="0"/>
              <a:t>It begins its life in the mud of a pond, shoots up </a:t>
            </a:r>
          </a:p>
          <a:p>
            <a:r>
              <a:rPr lang="en-US" dirty="0" smtClean="0"/>
              <a:t>through the muck and scum, and blossoms with </a:t>
            </a:r>
          </a:p>
          <a:p>
            <a:r>
              <a:rPr lang="en-US" dirty="0" smtClean="0"/>
              <a:t>a dazzling white flower.</a:t>
            </a:r>
          </a:p>
          <a:p>
            <a:r>
              <a:rPr lang="en-US" dirty="0" smtClean="0"/>
              <a:t> </a:t>
            </a:r>
            <a:br>
              <a:rPr lang="en-US" dirty="0" smtClean="0"/>
            </a:br>
            <a:r>
              <a:rPr lang="en-US" dirty="0" smtClean="0"/>
              <a:t>How does it stay so clean in such an environment? </a:t>
            </a:r>
          </a:p>
          <a:p>
            <a:endParaRPr lang="en-US" dirty="0" smtClean="0"/>
          </a:p>
          <a:p>
            <a:r>
              <a:rPr lang="en-US" dirty="0" smtClean="0"/>
              <a:t>Dr. </a:t>
            </a:r>
            <a:r>
              <a:rPr lang="en-US" dirty="0" err="1" smtClean="0"/>
              <a:t>Welhelm</a:t>
            </a:r>
            <a:r>
              <a:rPr lang="en-US" dirty="0" smtClean="0"/>
              <a:t> </a:t>
            </a:r>
            <a:r>
              <a:rPr lang="en-US" dirty="0" err="1" smtClean="0"/>
              <a:t>Barthlott</a:t>
            </a:r>
            <a:r>
              <a:rPr lang="en-US" dirty="0" smtClean="0"/>
              <a:t> of the University of Bonn </a:t>
            </a:r>
          </a:p>
          <a:p>
            <a:r>
              <a:rPr lang="en-US" dirty="0" smtClean="0"/>
              <a:t>began to study the phenomenon, and he </a:t>
            </a:r>
          </a:p>
          <a:p>
            <a:r>
              <a:rPr lang="en-US" dirty="0" smtClean="0"/>
              <a:t>discovered what he calls the Lotus Effect. </a:t>
            </a:r>
          </a:p>
          <a:p>
            <a:endParaRPr lang="en-US" dirty="0" smtClean="0"/>
          </a:p>
          <a:p>
            <a:r>
              <a:rPr lang="en-US" dirty="0" smtClean="0"/>
              <a:t>The key is surface roughness. For example, </a:t>
            </a:r>
          </a:p>
          <a:p>
            <a:r>
              <a:rPr lang="en-US" dirty="0" smtClean="0"/>
              <a:t>imagine a board full of nails. If a piece of paper </a:t>
            </a:r>
          </a:p>
          <a:p>
            <a:r>
              <a:rPr lang="en-US" dirty="0" smtClean="0"/>
              <a:t>should float down onto the nails, it will not stick; </a:t>
            </a:r>
          </a:p>
          <a:p>
            <a:r>
              <a:rPr lang="en-US" dirty="0" smtClean="0"/>
              <a:t>in fact, a drop of water flowing down the nails </a:t>
            </a:r>
          </a:p>
          <a:p>
            <a:r>
              <a:rPr lang="en-US" dirty="0" smtClean="0"/>
              <a:t>will dislodge the paper. </a:t>
            </a:r>
            <a:br>
              <a:rPr lang="en-US" dirty="0" smtClean="0"/>
            </a:br>
            <a:r>
              <a:rPr lang="en-US" dirty="0" smtClean="0"/>
              <a:t/>
            </a:r>
            <a:br>
              <a:rPr lang="en-US" dirty="0" smtClean="0"/>
            </a:br>
            <a:r>
              <a:rPr lang="en-US" dirty="0" smtClean="0"/>
              <a:t>This is how the lotus blossom stays clean. If dirt </a:t>
            </a:r>
          </a:p>
          <a:p>
            <a:r>
              <a:rPr lang="en-US" dirty="0" smtClean="0"/>
              <a:t>particles should lodge on the petals, the morning </a:t>
            </a:r>
          </a:p>
          <a:p>
            <a:r>
              <a:rPr lang="en-US" dirty="0" smtClean="0"/>
              <a:t>dew will sweep them away without even getting </a:t>
            </a:r>
          </a:p>
          <a:p>
            <a:r>
              <a:rPr lang="en-US" dirty="0" smtClean="0"/>
              <a:t>the petals wet. </a:t>
            </a:r>
          </a:p>
          <a:p>
            <a:endParaRPr lang="en-US" dirty="0" smtClean="0"/>
          </a:p>
          <a:p>
            <a:r>
              <a:rPr lang="en-US" dirty="0" smtClean="0"/>
              <a:t>By the same analogy, when we clothe ourselves </a:t>
            </a:r>
          </a:p>
          <a:p>
            <a:r>
              <a:rPr lang="en-US" dirty="0" smtClean="0"/>
              <a:t>with the righteousness of Christ, it takes and </a:t>
            </a:r>
          </a:p>
          <a:p>
            <a:r>
              <a:rPr lang="en-US" dirty="0" smtClean="0"/>
              <a:t>changes our spiritual epidermis so that the filth </a:t>
            </a:r>
          </a:p>
          <a:p>
            <a:r>
              <a:rPr lang="en-US" dirty="0" smtClean="0"/>
              <a:t>rolls off because it can’t stick. </a:t>
            </a:r>
          </a:p>
          <a:p>
            <a:endParaRPr lang="en-US" dirty="0" smtClean="0"/>
          </a:p>
          <a:p>
            <a:r>
              <a:rPr lang="en-US" dirty="0" smtClean="0"/>
              <a:t>[Howard Flynn, Pastor, Long Beach Seventh-day </a:t>
            </a:r>
          </a:p>
          <a:p>
            <a:r>
              <a:rPr lang="en-US" dirty="0" smtClean="0"/>
              <a:t>Adventist Church,</a:t>
            </a:r>
            <a:r>
              <a:rPr lang="en-US" baseline="0" dirty="0" smtClean="0"/>
              <a:t> </a:t>
            </a:r>
            <a:r>
              <a:rPr lang="en-US" dirty="0" smtClean="0"/>
              <a:t>Long Beach, California, </a:t>
            </a:r>
          </a:p>
          <a:p>
            <a:r>
              <a:rPr lang="en-US" dirty="0" err="1" smtClean="0"/>
              <a:t>www.sermoncentral.com</a:t>
            </a:r>
            <a:r>
              <a:rPr lang="en-US" dirty="0" smtClean="0"/>
              <a:t>].</a:t>
            </a:r>
          </a:p>
          <a:p>
            <a:endParaRPr lang="en-US"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9965639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go back to Romans 3:21 and look at </a:t>
            </a:r>
          </a:p>
          <a:p>
            <a:r>
              <a:rPr lang="en-US" dirty="0" smtClean="0"/>
              <a:t>“</a:t>
            </a:r>
            <a:r>
              <a:rPr lang="en-US" dirty="0" err="1" smtClean="0"/>
              <a:t>dikaosune</a:t>
            </a:r>
            <a:r>
              <a:rPr lang="en-US" dirty="0" smtClean="0"/>
              <a:t>” again.</a:t>
            </a:r>
          </a:p>
          <a:p>
            <a:endParaRPr lang="en-US" dirty="0" smtClean="0"/>
          </a:p>
          <a:p>
            <a:r>
              <a:rPr lang="en-US" dirty="0" smtClean="0"/>
              <a:t>The next word after “</a:t>
            </a:r>
            <a:r>
              <a:rPr lang="en-US" dirty="0" err="1" smtClean="0"/>
              <a:t>dikaiosune</a:t>
            </a:r>
            <a:r>
              <a:rPr lang="en-US" dirty="0" smtClean="0"/>
              <a:t>” is “</a:t>
            </a:r>
            <a:r>
              <a:rPr lang="en-US" dirty="0" err="1" smtClean="0"/>
              <a:t>theou</a:t>
            </a:r>
            <a:r>
              <a:rPr lang="en-US" dirty="0" smtClean="0"/>
              <a:t>” which </a:t>
            </a:r>
          </a:p>
          <a:p>
            <a:r>
              <a:rPr lang="en-US" dirty="0" smtClean="0"/>
              <a:t>is the genitive form of the word “</a:t>
            </a:r>
            <a:r>
              <a:rPr lang="en-US" dirty="0" err="1" smtClean="0"/>
              <a:t>theos</a:t>
            </a:r>
            <a:r>
              <a:rPr lang="en-US" dirty="0" smtClean="0"/>
              <a:t>” which </a:t>
            </a:r>
          </a:p>
          <a:p>
            <a:r>
              <a:rPr lang="en-US" dirty="0" smtClean="0"/>
              <a:t>means “God”. The “u” on the end of “</a:t>
            </a:r>
            <a:r>
              <a:rPr lang="en-US" dirty="0" err="1" smtClean="0"/>
              <a:t>theou</a:t>
            </a:r>
            <a:r>
              <a:rPr lang="en-US" dirty="0" smtClean="0"/>
              <a:t>” is </a:t>
            </a:r>
          </a:p>
          <a:p>
            <a:r>
              <a:rPr lang="en-US" dirty="0" smtClean="0"/>
              <a:t>what makes it a genitive.</a:t>
            </a:r>
          </a:p>
          <a:p>
            <a:endParaRPr lang="en-US" dirty="0" smtClean="0"/>
          </a:p>
          <a:p>
            <a:r>
              <a:rPr lang="en-US" dirty="0" smtClean="0"/>
              <a:t>This same phrase also appears in the next verse, </a:t>
            </a:r>
          </a:p>
          <a:p>
            <a:r>
              <a:rPr lang="en-US" dirty="0" smtClean="0"/>
              <a:t>Romans 3:22 --</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2775868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functionally identical phrase, “</a:t>
            </a:r>
            <a:r>
              <a:rPr lang="en-US" dirty="0" err="1" smtClean="0"/>
              <a:t>dikaiosune</a:t>
            </a:r>
            <a:r>
              <a:rPr lang="en-US" dirty="0" smtClean="0"/>
              <a:t> </a:t>
            </a:r>
          </a:p>
          <a:p>
            <a:r>
              <a:rPr lang="en-US" dirty="0" err="1" smtClean="0"/>
              <a:t>autou</a:t>
            </a:r>
            <a:r>
              <a:rPr lang="en-US" dirty="0" smtClean="0"/>
              <a:t>” appears in Romans 3:25</a:t>
            </a:r>
            <a:r>
              <a:rPr lang="en-US" baseline="0" dirty="0" smtClean="0"/>
              <a:t> --</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4681613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the Greek “</a:t>
            </a:r>
            <a:r>
              <a:rPr lang="en-US" baseline="0" dirty="0" err="1" smtClean="0"/>
              <a:t>autou</a:t>
            </a:r>
            <a:r>
              <a:rPr lang="en-US" baseline="0" dirty="0" smtClean="0"/>
              <a:t>” is the pronoun “his” </a:t>
            </a:r>
          </a:p>
          <a:p>
            <a:r>
              <a:rPr lang="en-US" baseline="0" dirty="0" smtClean="0"/>
              <a:t>which is substituting for “God’s”, that is, the </a:t>
            </a:r>
          </a:p>
          <a:p>
            <a:r>
              <a:rPr lang="en-US" baseline="0" dirty="0" smtClean="0"/>
              <a:t>phrase “his justice” is substituting for the phrase </a:t>
            </a:r>
          </a:p>
          <a:p>
            <a:r>
              <a:rPr lang="en-US" baseline="0" dirty="0" smtClean="0"/>
              <a:t>“God’s justice”. </a:t>
            </a:r>
          </a:p>
          <a:p>
            <a:endParaRPr lang="en-US" baseline="0" dirty="0" smtClean="0"/>
          </a:p>
          <a:p>
            <a:r>
              <a:rPr lang="en-US" baseline="0" dirty="0" smtClean="0"/>
              <a:t>This same phrase also appears in Romans 3:26 --</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19248177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this phrase is the same though all four </a:t>
            </a:r>
          </a:p>
          <a:p>
            <a:r>
              <a:rPr lang="en-US" dirty="0" smtClean="0"/>
              <a:t>verses; Romans 3:21, 22, 25, and 26.</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10179359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go back to the 21</a:t>
            </a:r>
            <a:r>
              <a:rPr lang="en-US" baseline="30000" dirty="0" smtClean="0"/>
              <a:t>st</a:t>
            </a:r>
            <a:r>
              <a:rPr lang="en-US" dirty="0" smtClean="0"/>
              <a:t> </a:t>
            </a:r>
            <a:r>
              <a:rPr lang="en-US" dirty="0" smtClean="0"/>
              <a:t>verse again.</a:t>
            </a:r>
            <a:endParaRPr lang="en-US" dirty="0" smtClean="0"/>
          </a:p>
          <a:p>
            <a:endParaRPr lang="en-US" dirty="0" smtClean="0"/>
          </a:p>
          <a:p>
            <a:r>
              <a:rPr lang="en-US" dirty="0" smtClean="0"/>
              <a:t>Words perform different functions in sentences. </a:t>
            </a:r>
          </a:p>
          <a:p>
            <a:endParaRPr lang="en-US" dirty="0" smtClean="0"/>
          </a:p>
          <a:p>
            <a:r>
              <a:rPr lang="en-US" dirty="0" smtClean="0"/>
              <a:t>These</a:t>
            </a:r>
            <a:r>
              <a:rPr lang="en-US" baseline="0" dirty="0" smtClean="0"/>
              <a:t> different functions are called cases. </a:t>
            </a:r>
          </a:p>
          <a:p>
            <a:endParaRPr lang="en-US" baseline="0" dirty="0" smtClean="0"/>
          </a:p>
          <a:p>
            <a:r>
              <a:rPr lang="en-US" baseline="0" dirty="0" smtClean="0"/>
              <a:t>In English, there are three cases: subjective, </a:t>
            </a:r>
          </a:p>
          <a:p>
            <a:r>
              <a:rPr lang="en-US" baseline="0" dirty="0" smtClean="0"/>
              <a:t>objective, and possessive.</a:t>
            </a:r>
          </a:p>
          <a:p>
            <a:endParaRPr lang="en-US" baseline="0" dirty="0" smtClean="0"/>
          </a:p>
          <a:p>
            <a:r>
              <a:rPr lang="en-US" baseline="0" dirty="0" smtClean="0"/>
              <a:t>If a word is the subject of a sentence, it is in the </a:t>
            </a:r>
          </a:p>
          <a:p>
            <a:r>
              <a:rPr lang="en-US" baseline="0" dirty="0" smtClean="0"/>
              <a:t>subjective case. If the word is the direct object of </a:t>
            </a:r>
          </a:p>
          <a:p>
            <a:r>
              <a:rPr lang="en-US" baseline="0" dirty="0" smtClean="0"/>
              <a:t>a sentence, it is in the objective case. If the word </a:t>
            </a:r>
          </a:p>
          <a:p>
            <a:r>
              <a:rPr lang="en-US" baseline="0" dirty="0" smtClean="0"/>
              <a:t>shows possession, it’s in the possessive case.</a:t>
            </a:r>
          </a:p>
          <a:p>
            <a:endParaRPr lang="en-US" baseline="0" dirty="0" smtClean="0"/>
          </a:p>
          <a:p>
            <a:r>
              <a:rPr lang="en-US" baseline="0" dirty="0" smtClean="0"/>
              <a:t>In the sentence “The ball broke the window by  </a:t>
            </a:r>
          </a:p>
          <a:p>
            <a:r>
              <a:rPr lang="en-US" baseline="0" dirty="0" smtClean="0"/>
              <a:t>Sam’s bed”, “ball” is the subject, and it’s in the </a:t>
            </a:r>
          </a:p>
          <a:p>
            <a:r>
              <a:rPr lang="en-US" baseline="0" dirty="0" smtClean="0"/>
              <a:t>subjective case.</a:t>
            </a:r>
          </a:p>
          <a:p>
            <a:endParaRPr lang="en-US" baseline="0" dirty="0" smtClean="0"/>
          </a:p>
          <a:p>
            <a:r>
              <a:rPr lang="en-US" baseline="0" dirty="0" smtClean="0"/>
              <a:t>“Window” is the direct object of the </a:t>
            </a:r>
          </a:p>
          <a:p>
            <a:r>
              <a:rPr lang="en-US" baseline="0" dirty="0" smtClean="0"/>
              <a:t>sentence, and it’s in the objective case.</a:t>
            </a:r>
          </a:p>
          <a:p>
            <a:endParaRPr lang="en-US" baseline="0" dirty="0" smtClean="0"/>
          </a:p>
          <a:p>
            <a:r>
              <a:rPr lang="en-US" baseline="0" dirty="0" smtClean="0"/>
              <a:t>And, “Sam’s” shows possession and is </a:t>
            </a:r>
          </a:p>
          <a:p>
            <a:r>
              <a:rPr lang="en-US" baseline="0" dirty="0" smtClean="0"/>
              <a:t>therefore in the possessive case.</a:t>
            </a:r>
          </a:p>
          <a:p>
            <a:endParaRPr lang="en-US" baseline="0" dirty="0" smtClean="0"/>
          </a:p>
          <a:p>
            <a:r>
              <a:rPr lang="en-US" baseline="0" dirty="0" smtClean="0"/>
              <a:t>In Greek, there are five cases: nominative, </a:t>
            </a:r>
          </a:p>
          <a:p>
            <a:r>
              <a:rPr lang="en-US" baseline="0" dirty="0" smtClean="0"/>
              <a:t>accusative, genitive, dative, and vocative.</a:t>
            </a:r>
          </a:p>
          <a:p>
            <a:endParaRPr lang="en-US" baseline="0" dirty="0" smtClean="0"/>
          </a:p>
          <a:p>
            <a:r>
              <a:rPr lang="en-US" baseline="0" dirty="0" smtClean="0"/>
              <a:t>The Greek nominative is like the English subjective. </a:t>
            </a:r>
          </a:p>
          <a:p>
            <a:r>
              <a:rPr lang="en-US" baseline="0" dirty="0" smtClean="0"/>
              <a:t>In Greek, the subject of a sentence is in the </a:t>
            </a:r>
          </a:p>
          <a:p>
            <a:r>
              <a:rPr lang="en-US" baseline="0" dirty="0" smtClean="0"/>
              <a:t>nominative case.</a:t>
            </a:r>
          </a:p>
          <a:p>
            <a:endParaRPr lang="en-US" baseline="0" dirty="0" smtClean="0"/>
          </a:p>
          <a:p>
            <a:r>
              <a:rPr lang="en-US" baseline="0" dirty="0" smtClean="0"/>
              <a:t>And, the Greek accusative is like the English </a:t>
            </a:r>
          </a:p>
          <a:p>
            <a:r>
              <a:rPr lang="en-US" baseline="0" dirty="0" smtClean="0"/>
              <a:t>objective. In Greek, the direct object of a sentence </a:t>
            </a:r>
          </a:p>
          <a:p>
            <a:r>
              <a:rPr lang="en-US" baseline="0" dirty="0" smtClean="0"/>
              <a:t>is in the accusative case.</a:t>
            </a:r>
          </a:p>
          <a:p>
            <a:endParaRPr lang="en-US" baseline="0" dirty="0" smtClean="0"/>
          </a:p>
          <a:p>
            <a:r>
              <a:rPr lang="en-US" baseline="0" dirty="0" smtClean="0"/>
              <a:t>The Greek genitive case is like the English </a:t>
            </a:r>
          </a:p>
          <a:p>
            <a:r>
              <a:rPr lang="en-US" baseline="0" dirty="0" smtClean="0"/>
              <a:t>possessive. In Greek, if the word shows </a:t>
            </a:r>
          </a:p>
          <a:p>
            <a:r>
              <a:rPr lang="en-US" baseline="0" dirty="0" smtClean="0"/>
              <a:t>possession, it is in the genitive case.</a:t>
            </a:r>
          </a:p>
          <a:p>
            <a:endParaRPr lang="en-US" baseline="0" dirty="0" smtClean="0"/>
          </a:p>
          <a:p>
            <a:r>
              <a:rPr lang="en-US" baseline="0" dirty="0" smtClean="0"/>
              <a:t>But, the Greek genitive case is used for more </a:t>
            </a:r>
          </a:p>
          <a:p>
            <a:r>
              <a:rPr lang="en-US" baseline="0" dirty="0" smtClean="0"/>
              <a:t>than just possession. </a:t>
            </a:r>
          </a:p>
          <a:p>
            <a:endParaRPr lang="en-US" baseline="0" dirty="0" smtClean="0"/>
          </a:p>
          <a:p>
            <a:r>
              <a:rPr lang="en-US" baseline="0" dirty="0" smtClean="0"/>
              <a:t>It’s also used for separation, and sometimes it’s </a:t>
            </a:r>
          </a:p>
          <a:p>
            <a:r>
              <a:rPr lang="en-US" baseline="0" dirty="0" smtClean="0"/>
              <a:t>difficult to tell whether a word in the genitive </a:t>
            </a:r>
          </a:p>
          <a:p>
            <a:r>
              <a:rPr lang="en-US" baseline="0" dirty="0" smtClean="0"/>
              <a:t>case is supposed to indicate possession, or if it’s </a:t>
            </a:r>
          </a:p>
          <a:p>
            <a:r>
              <a:rPr lang="en-US" baseline="0" dirty="0" smtClean="0"/>
              <a:t>supposed to indicate separation.</a:t>
            </a:r>
          </a:p>
          <a:p>
            <a:endParaRPr lang="en-US" baseline="0" dirty="0" smtClean="0"/>
          </a:p>
          <a:p>
            <a:r>
              <a:rPr lang="en-US" baseline="0" dirty="0" smtClean="0"/>
              <a:t>This is the situation in this verse and also in the </a:t>
            </a:r>
          </a:p>
          <a:p>
            <a:r>
              <a:rPr lang="en-US" baseline="0" dirty="0" smtClean="0"/>
              <a:t>equivalent phrases in Romans 3:22, 25, and 26. </a:t>
            </a:r>
          </a:p>
          <a:p>
            <a:endParaRPr lang="en-US" baseline="0" dirty="0" smtClean="0"/>
          </a:p>
          <a:p>
            <a:r>
              <a:rPr lang="en-US" baseline="0" dirty="0" smtClean="0"/>
              <a:t>If the genitive “</a:t>
            </a:r>
            <a:r>
              <a:rPr lang="en-US" baseline="0" dirty="0" err="1" smtClean="0"/>
              <a:t>theou</a:t>
            </a:r>
            <a:r>
              <a:rPr lang="en-US" baseline="0" dirty="0" smtClean="0"/>
              <a:t>” is indicating separation, </a:t>
            </a:r>
          </a:p>
          <a:p>
            <a:r>
              <a:rPr lang="en-US" baseline="0" dirty="0" smtClean="0"/>
              <a:t>then it should be translated as “from God” as it </a:t>
            </a:r>
          </a:p>
          <a:p>
            <a:r>
              <a:rPr lang="en-US" baseline="0" dirty="0" smtClean="0"/>
              <a:t>is here in the New International Version.</a:t>
            </a:r>
          </a:p>
          <a:p>
            <a:endParaRPr lang="en-US" baseline="0" dirty="0" smtClean="0"/>
          </a:p>
          <a:p>
            <a:r>
              <a:rPr lang="en-US" baseline="0" dirty="0" smtClean="0"/>
              <a:t>But, if the genitive “</a:t>
            </a:r>
            <a:r>
              <a:rPr lang="en-US" baseline="0" dirty="0" err="1" smtClean="0"/>
              <a:t>theou</a:t>
            </a:r>
            <a:r>
              <a:rPr lang="en-US" baseline="0" dirty="0" smtClean="0"/>
              <a:t>” is indicating possession, </a:t>
            </a:r>
          </a:p>
          <a:p>
            <a:r>
              <a:rPr lang="en-US" baseline="0" dirty="0" smtClean="0"/>
              <a:t>then it should be translated “of God” as it is in the </a:t>
            </a:r>
          </a:p>
          <a:p>
            <a:r>
              <a:rPr lang="en-US" baseline="0" dirty="0" smtClean="0"/>
              <a:t>King James Version, in the New American Standard </a:t>
            </a:r>
          </a:p>
          <a:p>
            <a:r>
              <a:rPr lang="en-US" baseline="0" dirty="0" smtClean="0"/>
              <a:t>Bible, and in the English Standard Version:</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2775868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b="0" dirty="0" smtClean="0"/>
              <a:t>John 17:25 tells us that </a:t>
            </a:r>
            <a:r>
              <a:rPr lang="en-US" dirty="0" smtClean="0"/>
              <a:t>Righteousness is </a:t>
            </a:r>
          </a:p>
          <a:p>
            <a:r>
              <a:rPr lang="en-US" dirty="0" smtClean="0"/>
              <a:t>an attribute of moral purity belonging to God </a:t>
            </a:r>
          </a:p>
          <a:p>
            <a:r>
              <a:rPr lang="en-US" dirty="0" smtClean="0"/>
              <a:t>alone.</a:t>
            </a:r>
          </a:p>
          <a:p>
            <a:endParaRPr lang="en-US" dirty="0" smtClean="0"/>
          </a:p>
          <a:p>
            <a:r>
              <a:rPr lang="en-US" dirty="0" smtClean="0"/>
              <a:t>It is He alone who is truly righteous. No one in </a:t>
            </a:r>
          </a:p>
          <a:p>
            <a:r>
              <a:rPr lang="en-US" dirty="0" smtClean="0"/>
              <a:t>the world is righteous in the eyes of the Lord, </a:t>
            </a:r>
          </a:p>
          <a:p>
            <a:r>
              <a:rPr lang="en-US" dirty="0" smtClean="0"/>
              <a:t>that is, except the Christian. </a:t>
            </a:r>
          </a:p>
          <a:p>
            <a:endParaRPr lang="en-US" dirty="0" smtClean="0"/>
          </a:p>
          <a:p>
            <a:r>
              <a:rPr lang="en-US" dirty="0" smtClean="0"/>
              <a:t>Philippians 3:9 tells us that we are counted </a:t>
            </a:r>
          </a:p>
          <a:p>
            <a:r>
              <a:rPr lang="en-US" dirty="0" smtClean="0"/>
              <a:t>righteous in the eyes of God when we receive </a:t>
            </a:r>
          </a:p>
          <a:p>
            <a:r>
              <a:rPr lang="en-US" dirty="0" smtClean="0"/>
              <a:t>Jesus by faith. </a:t>
            </a:r>
          </a:p>
          <a:p>
            <a:endParaRPr lang="en-US" dirty="0" smtClean="0"/>
          </a:p>
          <a:p>
            <a:r>
              <a:rPr lang="en-US" dirty="0" smtClean="0"/>
              <a:t>Our righteousness is based on what Jesus did on </a:t>
            </a:r>
          </a:p>
          <a:p>
            <a:r>
              <a:rPr lang="en-US" dirty="0" smtClean="0"/>
              <a:t>the cross. The righteousness that was Christ’s is </a:t>
            </a:r>
          </a:p>
          <a:p>
            <a:r>
              <a:rPr lang="en-US" dirty="0" smtClean="0"/>
              <a:t>counted to us. We, then, are seen as righteous in </a:t>
            </a:r>
          </a:p>
          <a:p>
            <a:r>
              <a:rPr lang="en-US" dirty="0" smtClean="0"/>
              <a:t>the eyes of God. </a:t>
            </a:r>
          </a:p>
          <a:p>
            <a:endParaRPr lang="en-US" dirty="0" smtClean="0"/>
          </a:p>
          <a:p>
            <a:r>
              <a:rPr lang="en-US" dirty="0" smtClean="0"/>
              <a:t>Isaiah 61:10 tells us that though we are actually </a:t>
            </a:r>
          </a:p>
          <a:p>
            <a:r>
              <a:rPr lang="en-US" dirty="0" smtClean="0"/>
              <a:t>worthy of damnation, we are made righteous by </a:t>
            </a:r>
          </a:p>
          <a:p>
            <a:r>
              <a:rPr lang="en-US" dirty="0" smtClean="0"/>
              <a:t>Jesus’ sacrifice on the cross. </a:t>
            </a:r>
          </a:p>
          <a:p>
            <a:endParaRPr lang="en-US" dirty="0" smtClean="0"/>
          </a:p>
          <a:p>
            <a:r>
              <a:rPr lang="en-US" dirty="0" smtClean="0"/>
              <a:t>As a result, will spend eternity in the presence of </a:t>
            </a:r>
          </a:p>
          <a:p>
            <a:r>
              <a:rPr lang="en-US" dirty="0" smtClean="0"/>
              <a:t>the holy, pure, loving, kind, gentle, and righteous </a:t>
            </a:r>
          </a:p>
          <a:p>
            <a:r>
              <a:rPr lang="en-US" dirty="0" smtClean="0"/>
              <a:t>God. </a:t>
            </a:r>
          </a:p>
          <a:p>
            <a:endParaRPr lang="en-US" dirty="0" smtClean="0"/>
          </a:p>
          <a:p>
            <a:r>
              <a:rPr lang="en-US" dirty="0" smtClean="0"/>
              <a:t>Our righteousness.</a:t>
            </a:r>
          </a:p>
          <a:p>
            <a:endParaRPr lang="en-US" dirty="0" smtClean="0"/>
          </a:p>
          <a:p>
            <a:r>
              <a:rPr lang="en-US" dirty="0" smtClean="0"/>
              <a:t>[Source unknown </a:t>
            </a:r>
            <a:r>
              <a:rPr lang="en-US" dirty="0" err="1" smtClean="0"/>
              <a:t>Galaxie</a:t>
            </a:r>
            <a:r>
              <a:rPr lang="en-US" dirty="0" smtClean="0"/>
              <a:t> Software. (2002). </a:t>
            </a:r>
          </a:p>
          <a:p>
            <a:r>
              <a:rPr lang="en-US" dirty="0" smtClean="0"/>
              <a:t>10,000 Sermon Illustrations. Biblical Studies </a:t>
            </a:r>
          </a:p>
          <a:p>
            <a:r>
              <a:rPr lang="en-US" dirty="0" smtClean="0"/>
              <a:t>Press].</a:t>
            </a:r>
          </a:p>
          <a:p>
            <a:endParaRPr lang="en-US" b="1" dirty="0" smtClean="0"/>
          </a:p>
          <a:p>
            <a:r>
              <a:rPr lang="en-US" b="1" dirty="0" err="1" smtClean="0"/>
              <a:t>ILLUS</a:t>
            </a:r>
            <a:r>
              <a:rPr lang="en-US" b="1" dirty="0" smtClean="0"/>
              <a:t>: </a:t>
            </a:r>
            <a:r>
              <a:rPr lang="en-US" dirty="0" smtClean="0"/>
              <a:t>In 1547 Ivan the IV became Grand Duke </a:t>
            </a:r>
          </a:p>
          <a:p>
            <a:r>
              <a:rPr lang="en-US" dirty="0" smtClean="0"/>
              <a:t>of Russia, and he proclaimed himself "Czar" which </a:t>
            </a:r>
          </a:p>
          <a:p>
            <a:r>
              <a:rPr lang="en-US" dirty="0" smtClean="0"/>
              <a:t>is a form of the word "Caesar." </a:t>
            </a:r>
          </a:p>
          <a:p>
            <a:endParaRPr lang="en-US" dirty="0" smtClean="0"/>
          </a:p>
          <a:p>
            <a:r>
              <a:rPr lang="en-US" dirty="0" smtClean="0"/>
              <a:t>He actually claimed to be god on the earth. He </a:t>
            </a:r>
          </a:p>
          <a:p>
            <a:r>
              <a:rPr lang="en-US" dirty="0" smtClean="0"/>
              <a:t>later became known as Ivan the Terrible, because </a:t>
            </a:r>
          </a:p>
          <a:p>
            <a:r>
              <a:rPr lang="en-US" dirty="0" smtClean="0"/>
              <a:t>he was a cruel, vicious leader. He not only had </a:t>
            </a:r>
          </a:p>
          <a:p>
            <a:r>
              <a:rPr lang="en-US" dirty="0" smtClean="0"/>
              <a:t>his critics murdered, but family members as well. </a:t>
            </a:r>
          </a:p>
          <a:p>
            <a:endParaRPr lang="en-US" dirty="0" smtClean="0"/>
          </a:p>
          <a:p>
            <a:r>
              <a:rPr lang="en-US" dirty="0" smtClean="0"/>
              <a:t>He was one of the most brutal leaders in history. </a:t>
            </a:r>
          </a:p>
          <a:p>
            <a:r>
              <a:rPr lang="en-US" dirty="0" smtClean="0"/>
              <a:t>He had seven wives and abused all of them. He </a:t>
            </a:r>
          </a:p>
          <a:p>
            <a:r>
              <a:rPr lang="en-US" dirty="0" smtClean="0"/>
              <a:t>had thousands of Russians massacred. In a fit of </a:t>
            </a:r>
          </a:p>
          <a:p>
            <a:r>
              <a:rPr lang="en-US" dirty="0" smtClean="0"/>
              <a:t>rage, he killed his eldest son, who was heir to </a:t>
            </a:r>
          </a:p>
          <a:p>
            <a:r>
              <a:rPr lang="en-US" dirty="0" smtClean="0"/>
              <a:t>the throne. </a:t>
            </a:r>
            <a:br>
              <a:rPr lang="en-US" dirty="0" smtClean="0"/>
            </a:br>
            <a:r>
              <a:rPr lang="en-US" dirty="0" smtClean="0"/>
              <a:t/>
            </a:r>
            <a:br>
              <a:rPr lang="en-US" dirty="0" smtClean="0"/>
            </a:br>
            <a:r>
              <a:rPr lang="en-US" dirty="0" smtClean="0"/>
              <a:t>He lived a wicked life, but just before he died, </a:t>
            </a:r>
          </a:p>
          <a:p>
            <a:r>
              <a:rPr lang="en-US" dirty="0" smtClean="0"/>
              <a:t>Ivan requested his head be shaved and he be </a:t>
            </a:r>
          </a:p>
          <a:p>
            <a:r>
              <a:rPr lang="en-US" dirty="0" smtClean="0"/>
              <a:t>ordained as a monk. </a:t>
            </a:r>
          </a:p>
          <a:p>
            <a:endParaRPr lang="en-US" dirty="0" smtClean="0"/>
          </a:p>
          <a:p>
            <a:r>
              <a:rPr lang="en-US" dirty="0" smtClean="0"/>
              <a:t>Some say he was truly sorry for his sins, but </a:t>
            </a:r>
          </a:p>
          <a:p>
            <a:r>
              <a:rPr lang="en-US" dirty="0" smtClean="0"/>
              <a:t>the popular opinion is he wanted to be buried in </a:t>
            </a:r>
          </a:p>
          <a:p>
            <a:r>
              <a:rPr lang="en-US" dirty="0" smtClean="0"/>
              <a:t>the clothes of a simple monk in hopes God </a:t>
            </a:r>
          </a:p>
          <a:p>
            <a:r>
              <a:rPr lang="en-US" dirty="0" smtClean="0"/>
              <a:t>wouldn't recognize him, and he would slip into </a:t>
            </a:r>
          </a:p>
          <a:p>
            <a:r>
              <a:rPr lang="en-US" dirty="0" smtClean="0"/>
              <a:t>heaven under God's radar. </a:t>
            </a:r>
          </a:p>
          <a:p>
            <a:endParaRPr lang="en-US" dirty="0" smtClean="0"/>
          </a:p>
          <a:p>
            <a:r>
              <a:rPr lang="en-US" dirty="0" smtClean="0"/>
              <a:t>If that's why he was buried in the clothing of a </a:t>
            </a:r>
          </a:p>
          <a:p>
            <a:r>
              <a:rPr lang="en-US" dirty="0" smtClean="0"/>
              <a:t>monk, then he should have been called </a:t>
            </a:r>
          </a:p>
          <a:p>
            <a:r>
              <a:rPr lang="en-US" dirty="0" smtClean="0"/>
              <a:t>Ivan the Stupid. </a:t>
            </a:r>
            <a:br>
              <a:rPr lang="en-US" dirty="0" smtClean="0"/>
            </a:br>
            <a:r>
              <a:rPr lang="en-US" dirty="0" smtClean="0"/>
              <a:t/>
            </a:r>
            <a:br>
              <a:rPr lang="en-US" dirty="0" smtClean="0"/>
            </a:br>
            <a:r>
              <a:rPr lang="en-US" dirty="0" smtClean="0"/>
              <a:t>The only clothes acceptable in heaven are the </a:t>
            </a:r>
          </a:p>
          <a:p>
            <a:r>
              <a:rPr lang="en-US" dirty="0" smtClean="0"/>
              <a:t>clothes of the righteousness of Jesus--and they </a:t>
            </a:r>
          </a:p>
          <a:p>
            <a:r>
              <a:rPr lang="en-US" dirty="0" smtClean="0"/>
              <a:t>aren't for sale. The King supplies them as a gift.</a:t>
            </a:r>
          </a:p>
          <a:p>
            <a:endParaRPr lang="en-US" dirty="0" smtClean="0"/>
          </a:p>
          <a:p>
            <a:r>
              <a:rPr lang="en-US" dirty="0" smtClean="0"/>
              <a:t>(And, the King.</a:t>
            </a:r>
            <a:r>
              <a:rPr lang="en-US" baseline="0" dirty="0" smtClean="0"/>
              <a:t> also as a gift, also supplies us</a:t>
            </a:r>
          </a:p>
          <a:p>
            <a:r>
              <a:rPr lang="en-US" baseline="0" dirty="0" smtClean="0"/>
              <a:t>with the faith through which to appropriate</a:t>
            </a:r>
          </a:p>
          <a:p>
            <a:r>
              <a:rPr lang="en-US" baseline="0" dirty="0" smtClean="0"/>
              <a:t>that righteousness).</a:t>
            </a:r>
            <a:r>
              <a:rPr lang="en-US" dirty="0" smtClean="0"/>
              <a:t/>
            </a:r>
            <a:br>
              <a:rPr lang="en-US" dirty="0" smtClean="0"/>
            </a:br>
            <a:r>
              <a:rPr lang="en-US" dirty="0" smtClean="0"/>
              <a:t/>
            </a:r>
            <a:br>
              <a:rPr lang="en-US" dirty="0" smtClean="0"/>
            </a:br>
            <a:r>
              <a:rPr lang="en-US" dirty="0" smtClean="0"/>
              <a:t>[David Dykes, Your Invitation to the Royal </a:t>
            </a:r>
          </a:p>
          <a:p>
            <a:r>
              <a:rPr lang="en-US" dirty="0" smtClean="0"/>
              <a:t>Wedding, 8/20/2012)].</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23926787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this verse is translated, as per the NIV,</a:t>
            </a:r>
            <a:r>
              <a:rPr lang="en-US" baseline="0" dirty="0" smtClean="0"/>
              <a:t> “the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righteousness </a:t>
            </a:r>
            <a:r>
              <a:rPr lang="en-US" baseline="0" dirty="0" smtClean="0"/>
              <a:t>FROM God”, then it would mean a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righteousness </a:t>
            </a:r>
            <a:r>
              <a:rPr lang="en-US" baseline="0" dirty="0" smtClean="0"/>
              <a:t>which God gives to men. It might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or </a:t>
            </a:r>
            <a:r>
              <a:rPr lang="en-US" baseline="0" dirty="0" smtClean="0"/>
              <a:t>might not be the same thing as God’s own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righteousness</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if the verse is translated, as per the </a:t>
            </a:r>
            <a:r>
              <a:rPr lang="en-US" baseline="0" dirty="0" err="1" smtClean="0"/>
              <a:t>ESV</a:t>
            </a:r>
            <a:r>
              <a:rPr lang="en-US" baseline="0" dirty="0" smtClean="0"/>
              <a:t>, “the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righteousness </a:t>
            </a:r>
            <a:r>
              <a:rPr lang="en-US" baseline="0" dirty="0" smtClean="0"/>
              <a:t>OF God”, then it’s God’s OWN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righteousness </a:t>
            </a:r>
            <a:r>
              <a:rPr lang="en-US" baseline="0" dirty="0" smtClean="0"/>
              <a:t>which He gives to men. I favor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a:t>
            </a:r>
            <a:r>
              <a:rPr lang="en-US" baseline="0" dirty="0" smtClean="0"/>
              <a:t>meaning; that it is God’s OWN righteousness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which </a:t>
            </a:r>
            <a:r>
              <a:rPr lang="en-US" baseline="0" dirty="0" smtClean="0"/>
              <a:t>He gives to men.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is also supported by the fact that, even in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a:t>
            </a:r>
            <a:r>
              <a:rPr lang="en-US" baseline="0" dirty="0" smtClean="0"/>
              <a:t>NIV, the phrase is translated as a possessive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a:t>
            </a:r>
            <a:r>
              <a:rPr lang="en-US" baseline="0" dirty="0" smtClean="0"/>
              <a:t>Romans 3:25 and 26 where we read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r>
              <a:rPr lang="en-US" baseline="0" dirty="0" smtClean="0"/>
              <a:t>HIS justice” in both verses. (In the </a:t>
            </a:r>
            <a:r>
              <a:rPr lang="en-US" baseline="0" dirty="0" err="1" smtClean="0"/>
              <a:t>ESV</a:t>
            </a:r>
            <a:r>
              <a:rPr lang="en-US" baseline="0" dirty="0" smtClean="0"/>
              <a:t>, we read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r>
              <a:rPr lang="en-US" baseline="0" dirty="0" smtClean="0"/>
              <a:t>God’s righteousness” in Romans 3:25, and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r>
              <a:rPr lang="en-US" baseline="0" dirty="0" smtClean="0"/>
              <a:t>His righteousness” in Romans 3:26.</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this is further supported by the fact that,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a:t>
            </a:r>
            <a:r>
              <a:rPr lang="en-US" baseline="0" dirty="0" smtClean="0"/>
              <a:t>Paul WANTS to express separation in a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similar </a:t>
            </a:r>
            <a:r>
              <a:rPr lang="en-US" baseline="0" dirty="0" smtClean="0"/>
              <a:t>context, as in Philippians 3:9 --  </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7267989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 adds the word “</a:t>
            </a:r>
            <a:r>
              <a:rPr lang="en-US" dirty="0" err="1" smtClean="0"/>
              <a:t>ek</a:t>
            </a:r>
            <a:r>
              <a:rPr lang="en-US" dirty="0" smtClean="0"/>
              <a:t>” which is the </a:t>
            </a:r>
            <a:r>
              <a:rPr lang="en-US" sz="1200" b="0" i="0" kern="1200" dirty="0" smtClean="0">
                <a:solidFill>
                  <a:schemeClr val="tx1"/>
                </a:solidFill>
                <a:latin typeface="+mn-lt"/>
                <a:ea typeface="+mn-ea"/>
                <a:cs typeface="+mn-cs"/>
              </a:rPr>
              <a:t>marker </a:t>
            </a:r>
          </a:p>
          <a:p>
            <a:r>
              <a:rPr lang="en-US" sz="1200" b="0" i="0" kern="1200" dirty="0" smtClean="0">
                <a:solidFill>
                  <a:schemeClr val="tx1"/>
                </a:solidFill>
                <a:latin typeface="+mn-lt"/>
                <a:ea typeface="+mn-ea"/>
                <a:cs typeface="+mn-cs"/>
              </a:rPr>
              <a:t>specifically DENOTING separation, that is “from”, </a:t>
            </a:r>
          </a:p>
          <a:p>
            <a:r>
              <a:rPr lang="en-US" sz="1200" b="0" i="0" kern="1200" dirty="0" smtClean="0">
                <a:solidFill>
                  <a:schemeClr val="tx1"/>
                </a:solidFill>
                <a:latin typeface="+mn-lt"/>
                <a:ea typeface="+mn-ea"/>
                <a:cs typeface="+mn-cs"/>
              </a:rPr>
              <a:t>“out of”, or “away from”.</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2190943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latin typeface="+mn-lt"/>
                <a:ea typeface="+mn-ea"/>
                <a:cs typeface="+mn-cs"/>
              </a:rPr>
              <a:t>So...</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The righteousness which comes through faith in </a:t>
            </a:r>
          </a:p>
          <a:p>
            <a:r>
              <a:rPr lang="en-US" sz="1200" b="0" i="0" kern="1200" dirty="0" smtClean="0">
                <a:solidFill>
                  <a:schemeClr val="tx1"/>
                </a:solidFill>
                <a:latin typeface="+mn-lt"/>
                <a:ea typeface="+mn-ea"/>
                <a:cs typeface="+mn-cs"/>
              </a:rPr>
              <a:t>Christ, the righteousness which God gives to men, </a:t>
            </a:r>
          </a:p>
          <a:p>
            <a:r>
              <a:rPr lang="en-US" sz="1200" b="0" i="0" kern="1200" dirty="0" smtClean="0">
                <a:solidFill>
                  <a:schemeClr val="tx1"/>
                </a:solidFill>
                <a:latin typeface="+mn-lt"/>
                <a:ea typeface="+mn-ea"/>
                <a:cs typeface="+mn-cs"/>
              </a:rPr>
              <a:t>is His OWN righteousness.</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Romans</a:t>
            </a:r>
            <a:r>
              <a:rPr lang="en-US" sz="1200" b="0" i="0" kern="1200" baseline="0" dirty="0" smtClean="0">
                <a:solidFill>
                  <a:schemeClr val="tx1"/>
                </a:solidFill>
                <a:latin typeface="+mn-lt"/>
                <a:ea typeface="+mn-ea"/>
                <a:cs typeface="+mn-cs"/>
              </a:rPr>
              <a:t> 8:29 tells us that God </a:t>
            </a:r>
            <a:r>
              <a:rPr lang="en-US" sz="1200" dirty="0" smtClean="0"/>
              <a:t>predestined us to </a:t>
            </a:r>
          </a:p>
          <a:p>
            <a:r>
              <a:rPr lang="en-US" sz="1200" dirty="0" smtClean="0"/>
              <a:t>be conformed to the image of his Son Jesus. The </a:t>
            </a:r>
          </a:p>
          <a:p>
            <a:r>
              <a:rPr lang="en-US" sz="1200" dirty="0" smtClean="0"/>
              <a:t>only way for that to happen would be for us to </a:t>
            </a:r>
          </a:p>
          <a:p>
            <a:r>
              <a:rPr lang="en-US" sz="1200" dirty="0" smtClean="0"/>
              <a:t>have the same righteousness as Jesus. </a:t>
            </a:r>
          </a:p>
          <a:p>
            <a:endParaRPr lang="en-US" sz="1200" dirty="0" smtClean="0"/>
          </a:p>
          <a:p>
            <a:r>
              <a:rPr lang="en-US" sz="1200" dirty="0" smtClean="0"/>
              <a:t>...</a:t>
            </a:r>
          </a:p>
          <a:p>
            <a:endParaRPr lang="en-US" sz="1200" dirty="0" smtClean="0"/>
          </a:p>
          <a:p>
            <a:r>
              <a:rPr lang="en-US" sz="1200" dirty="0" smtClean="0"/>
              <a:t>And, by definition, since Jesus is God, in order to </a:t>
            </a:r>
          </a:p>
          <a:p>
            <a:r>
              <a:rPr lang="en-US" sz="1200" dirty="0" smtClean="0"/>
              <a:t>be conformed to the image of Jesus, we must </a:t>
            </a:r>
          </a:p>
          <a:p>
            <a:r>
              <a:rPr lang="en-US" sz="1200" dirty="0" smtClean="0"/>
              <a:t>have God’s OWN righteousness</a:t>
            </a:r>
            <a:r>
              <a:rPr lang="en-US" sz="1200" dirty="0" smtClean="0"/>
              <a:t>.</a:t>
            </a:r>
          </a:p>
          <a:p>
            <a:endParaRPr lang="en-US" sz="1200" dirty="0" smtClean="0"/>
          </a:p>
          <a:p>
            <a:r>
              <a:rPr lang="en-US" sz="1200" dirty="0" smtClean="0"/>
              <a:t>Steven </a:t>
            </a:r>
            <a:r>
              <a:rPr lang="en-US" sz="1200" dirty="0" err="1" smtClean="0"/>
              <a:t>Runge</a:t>
            </a:r>
            <a:r>
              <a:rPr lang="en-US" sz="1200" dirty="0" smtClean="0"/>
              <a:t> confirms that “</a:t>
            </a:r>
            <a:r>
              <a:rPr lang="en-US" sz="1200" dirty="0" smtClean="0"/>
              <a:t>Paul explains that </a:t>
            </a:r>
          </a:p>
          <a:p>
            <a:r>
              <a:rPr lang="en-US" sz="1200" dirty="0" smtClean="0"/>
              <a:t>this righteousness is not some new thing, </a:t>
            </a:r>
          </a:p>
          <a:p>
            <a:r>
              <a:rPr lang="en-US" sz="1200" dirty="0" smtClean="0"/>
              <a:t>although it has been anticipated throughout the </a:t>
            </a:r>
          </a:p>
          <a:p>
            <a:r>
              <a:rPr lang="en-US" sz="1200" dirty="0" smtClean="0"/>
              <a:t>Old Testament. </a:t>
            </a:r>
          </a:p>
          <a:p>
            <a:endParaRPr lang="en-US" sz="1200" dirty="0" smtClean="0"/>
          </a:p>
          <a:p>
            <a:r>
              <a:rPr lang="en-US" sz="1200" dirty="0" smtClean="0"/>
              <a:t>“Instead of restricting this righteousness to a </a:t>
            </a:r>
          </a:p>
          <a:p>
            <a:r>
              <a:rPr lang="en-US" sz="1200" dirty="0" smtClean="0"/>
              <a:t>chosen group, God has made it freely available </a:t>
            </a:r>
          </a:p>
          <a:p>
            <a:r>
              <a:rPr lang="en-US" sz="1200" dirty="0" smtClean="0"/>
              <a:t>to all who believe in Jesus.”</a:t>
            </a:r>
          </a:p>
          <a:p>
            <a:endParaRPr lang="en-US" sz="1200" b="1" dirty="0" smtClean="0"/>
          </a:p>
          <a:p>
            <a:r>
              <a:rPr lang="en-US" sz="1200" b="1" dirty="0" err="1" smtClean="0"/>
              <a:t>ILLUS</a:t>
            </a:r>
            <a:r>
              <a:rPr lang="en-US" sz="1200" b="1" dirty="0" smtClean="0"/>
              <a:t>: </a:t>
            </a:r>
            <a:r>
              <a:rPr lang="en-US" dirty="0" smtClean="0"/>
              <a:t>In the Antarctic summer of 1908-9, Sir </a:t>
            </a:r>
          </a:p>
          <a:p>
            <a:r>
              <a:rPr lang="en-US" dirty="0" smtClean="0"/>
              <a:t>Ernest </a:t>
            </a:r>
            <a:r>
              <a:rPr lang="en-US" dirty="0" err="1" smtClean="0"/>
              <a:t>Shackleton</a:t>
            </a:r>
            <a:r>
              <a:rPr lang="en-US" dirty="0" smtClean="0"/>
              <a:t> and three companions </a:t>
            </a:r>
          </a:p>
          <a:p>
            <a:r>
              <a:rPr lang="en-US" dirty="0" smtClean="0"/>
              <a:t>attempted to travel to the South Pole from their </a:t>
            </a:r>
          </a:p>
          <a:p>
            <a:r>
              <a:rPr lang="en-US" dirty="0" smtClean="0"/>
              <a:t>winter quarters. </a:t>
            </a:r>
          </a:p>
          <a:p>
            <a:endParaRPr lang="en-US" dirty="0" smtClean="0"/>
          </a:p>
          <a:p>
            <a:r>
              <a:rPr lang="en-US" dirty="0" smtClean="0"/>
              <a:t>They set off with four ponies to help carry the </a:t>
            </a:r>
          </a:p>
          <a:p>
            <a:r>
              <a:rPr lang="en-US" dirty="0" smtClean="0"/>
              <a:t>load. Weeks later, their ponies dead, rations all </a:t>
            </a:r>
          </a:p>
          <a:p>
            <a:r>
              <a:rPr lang="en-US" dirty="0" smtClean="0"/>
              <a:t>but exhausted, they turned back toward their </a:t>
            </a:r>
          </a:p>
          <a:p>
            <a:r>
              <a:rPr lang="en-US" dirty="0" smtClean="0"/>
              <a:t>base, their goal not accomplished.</a:t>
            </a:r>
          </a:p>
          <a:p>
            <a:r>
              <a:rPr lang="en-US" dirty="0" smtClean="0"/>
              <a:t> </a:t>
            </a:r>
          </a:p>
          <a:p>
            <a:r>
              <a:rPr lang="en-US" dirty="0" smtClean="0"/>
              <a:t>Altogether, they trekked 127 days. On the return </a:t>
            </a:r>
          </a:p>
          <a:p>
            <a:r>
              <a:rPr lang="en-US" dirty="0" smtClean="0"/>
              <a:t>journey, as </a:t>
            </a:r>
            <a:r>
              <a:rPr lang="en-US" dirty="0" err="1" smtClean="0"/>
              <a:t>Shackleton</a:t>
            </a:r>
            <a:r>
              <a:rPr lang="en-US" dirty="0" smtClean="0"/>
              <a:t> records in </a:t>
            </a:r>
            <a:r>
              <a:rPr lang="en-US" u="sng" dirty="0" smtClean="0"/>
              <a:t>The Heart of </a:t>
            </a:r>
          </a:p>
          <a:p>
            <a:r>
              <a:rPr lang="en-US" u="sng" dirty="0" smtClean="0"/>
              <a:t>the Antarctic</a:t>
            </a:r>
            <a:r>
              <a:rPr lang="en-US" dirty="0" smtClean="0"/>
              <a:t>, the time was spent talking about </a:t>
            </a:r>
          </a:p>
          <a:p>
            <a:r>
              <a:rPr lang="en-US" dirty="0" smtClean="0"/>
              <a:t>food -- elaborate feasts, gourmet delights, </a:t>
            </a:r>
          </a:p>
          <a:p>
            <a:r>
              <a:rPr lang="en-US" dirty="0" smtClean="0"/>
              <a:t>sumptuous menus. </a:t>
            </a:r>
          </a:p>
          <a:p>
            <a:endParaRPr lang="en-US" dirty="0" smtClean="0"/>
          </a:p>
          <a:p>
            <a:r>
              <a:rPr lang="en-US" dirty="0" smtClean="0"/>
              <a:t>As they staggered along, suffering from </a:t>
            </a:r>
          </a:p>
          <a:p>
            <a:r>
              <a:rPr lang="en-US" dirty="0" smtClean="0"/>
              <a:t>dysentery, not knowing whether they would </a:t>
            </a:r>
          </a:p>
          <a:p>
            <a:r>
              <a:rPr lang="en-US" dirty="0" smtClean="0"/>
              <a:t>survive, every waking hour was occupied with </a:t>
            </a:r>
          </a:p>
          <a:p>
            <a:r>
              <a:rPr lang="en-US" dirty="0" smtClean="0"/>
              <a:t>thoughts of eating. </a:t>
            </a:r>
          </a:p>
          <a:p>
            <a:endParaRPr lang="en-US" dirty="0" smtClean="0"/>
          </a:p>
          <a:p>
            <a:r>
              <a:rPr lang="en-US" dirty="0" smtClean="0"/>
              <a:t>Jesus, who also knew the ravages of food </a:t>
            </a:r>
          </a:p>
          <a:p>
            <a:r>
              <a:rPr lang="en-US" dirty="0" smtClean="0"/>
              <a:t>deprivation, said, "Blessed are those who hunger </a:t>
            </a:r>
          </a:p>
          <a:p>
            <a:r>
              <a:rPr lang="en-US" dirty="0" smtClean="0"/>
              <a:t>and thirst for RIGHTEOUSNESS." </a:t>
            </a:r>
          </a:p>
          <a:p>
            <a:endParaRPr lang="en-US" dirty="0" smtClean="0"/>
          </a:p>
          <a:p>
            <a:r>
              <a:rPr lang="en-US" dirty="0" smtClean="0"/>
              <a:t>We can understand </a:t>
            </a:r>
            <a:r>
              <a:rPr lang="en-US" dirty="0" err="1" smtClean="0"/>
              <a:t>Shackleton's</a:t>
            </a:r>
            <a:r>
              <a:rPr lang="en-US" dirty="0" smtClean="0"/>
              <a:t> obsession with </a:t>
            </a:r>
          </a:p>
          <a:p>
            <a:r>
              <a:rPr lang="en-US" dirty="0" smtClean="0"/>
              <a:t>food, which offers a glimpse of the passion Jesus </a:t>
            </a:r>
          </a:p>
          <a:p>
            <a:r>
              <a:rPr lang="en-US" dirty="0" smtClean="0"/>
              <a:t>intends for our quest for righteousness. </a:t>
            </a:r>
          </a:p>
          <a:p>
            <a:endParaRPr lang="en-US" dirty="0" smtClean="0"/>
          </a:p>
          <a:p>
            <a:r>
              <a:rPr lang="en-US" dirty="0" smtClean="0"/>
              <a:t>[Unknown,</a:t>
            </a:r>
            <a:r>
              <a:rPr lang="en-US" baseline="0" dirty="0" smtClean="0"/>
              <a:t> </a:t>
            </a:r>
            <a:r>
              <a:rPr lang="en-US" dirty="0" err="1" smtClean="0"/>
              <a:t>www.sermonillustrations.com</a:t>
            </a:r>
            <a:r>
              <a:rPr lang="en-US" dirty="0" smtClean="0"/>
              <a:t>].</a:t>
            </a:r>
          </a:p>
          <a:p>
            <a:endParaRPr lang="en-US" sz="1200" dirty="0" smtClean="0"/>
          </a:p>
          <a:p>
            <a:r>
              <a:rPr lang="en-US" sz="1200" dirty="0" smtClean="0"/>
              <a:t>*****</a:t>
            </a:r>
          </a:p>
          <a:p>
            <a:endParaRPr lang="en-US" sz="1200" b="0" i="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8786908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choris</a:t>
            </a:r>
            <a:r>
              <a:rPr lang="en-US" dirty="0" smtClean="0"/>
              <a:t>” </a:t>
            </a:r>
            <a:r>
              <a:rPr lang="en-US" sz="1200" b="0" i="0" dirty="0" smtClean="0"/>
              <a:t>pertains to the absence or </a:t>
            </a:r>
          </a:p>
          <a:p>
            <a:r>
              <a:rPr lang="en-US" sz="1200" b="0" i="0" dirty="0" smtClean="0"/>
              <a:t>lack of something; that</a:t>
            </a:r>
            <a:r>
              <a:rPr lang="en-US" sz="1200" b="0" i="0" baseline="0" dirty="0" smtClean="0"/>
              <a:t> is</a:t>
            </a:r>
            <a:r>
              <a:rPr lang="en-US" sz="1200" b="0" i="0" dirty="0" smtClean="0"/>
              <a:t> “without”, “apart from”, </a:t>
            </a:r>
          </a:p>
          <a:p>
            <a:r>
              <a:rPr lang="en-US" sz="1200" b="0" i="0" dirty="0" smtClean="0"/>
              <a:t>or “independent of”.</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27758686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31753585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Righteousness from God, apart from the Law:</a:t>
            </a:r>
          </a:p>
          <a:p>
            <a:endParaRPr lang="en-US" dirty="0" smtClean="0"/>
          </a:p>
          <a:p>
            <a:r>
              <a:rPr lang="en-US" b="1" dirty="0" err="1" smtClean="0"/>
              <a:t>ILLUS</a:t>
            </a:r>
            <a:r>
              <a:rPr lang="en-US" b="1" dirty="0" smtClean="0"/>
              <a:t>: </a:t>
            </a:r>
            <a:r>
              <a:rPr lang="en-US" dirty="0" smtClean="0"/>
              <a:t>Among the Greeks, righteousness was an </a:t>
            </a:r>
          </a:p>
          <a:p>
            <a:r>
              <a:rPr lang="en-US" dirty="0" smtClean="0"/>
              <a:t>ethical virtue. That’s righteousness BY the Law.</a:t>
            </a:r>
          </a:p>
          <a:p>
            <a:endParaRPr lang="en-US" dirty="0" smtClean="0"/>
          </a:p>
          <a:p>
            <a:r>
              <a:rPr lang="en-US" dirty="0" smtClean="0"/>
              <a:t>Among the Hebrews it was a legal concept; the </a:t>
            </a:r>
          </a:p>
          <a:p>
            <a:r>
              <a:rPr lang="en-US" dirty="0" smtClean="0"/>
              <a:t>righteous man was the one who got the verdict of </a:t>
            </a:r>
          </a:p>
          <a:p>
            <a:r>
              <a:rPr lang="en-US" dirty="0" smtClean="0"/>
              <a:t>acceptability when tried at the bar of God’s </a:t>
            </a:r>
          </a:p>
          <a:p>
            <a:r>
              <a:rPr lang="en-US" dirty="0" smtClean="0"/>
              <a:t>justice. That’s righteousness from God, APART </a:t>
            </a:r>
          </a:p>
          <a:p>
            <a:r>
              <a:rPr lang="en-US" dirty="0" smtClean="0"/>
              <a:t>from the Law.</a:t>
            </a:r>
          </a:p>
          <a:p>
            <a:endParaRPr lang="en-US" dirty="0" smtClean="0"/>
          </a:p>
          <a:p>
            <a:r>
              <a:rPr lang="en-US" dirty="0" smtClean="0"/>
              <a:t>Christ’s death took away our sins and made it </a:t>
            </a:r>
          </a:p>
          <a:p>
            <a:r>
              <a:rPr lang="en-US" dirty="0" smtClean="0"/>
              <a:t>possible for sinners to have “the righteousness </a:t>
            </a:r>
          </a:p>
          <a:p>
            <a:r>
              <a:rPr lang="en-US" dirty="0" smtClean="0"/>
              <a:t>of God,” that is, right standing before God. We see </a:t>
            </a:r>
          </a:p>
          <a:p>
            <a:r>
              <a:rPr lang="en-US" dirty="0" smtClean="0"/>
              <a:t>this in Romans 1:16–17; 3:22; and 5:17. </a:t>
            </a:r>
          </a:p>
          <a:p>
            <a:endParaRPr lang="en-US" dirty="0" smtClean="0"/>
          </a:p>
          <a:p>
            <a:r>
              <a:rPr lang="en-US" dirty="0" smtClean="0"/>
              <a:t>Romans 6:13-14 tells us that that gift of </a:t>
            </a:r>
          </a:p>
          <a:p>
            <a:r>
              <a:rPr lang="en-US" dirty="0" smtClean="0"/>
              <a:t>righteousness is to be followed by upright living.</a:t>
            </a:r>
          </a:p>
          <a:p>
            <a:endParaRPr lang="en-US" dirty="0" smtClean="0"/>
          </a:p>
          <a:p>
            <a:r>
              <a:rPr lang="en-US" dirty="0" smtClean="0"/>
              <a:t>[The Shaw Pocket Bible Handbook, Walter A. </a:t>
            </a:r>
          </a:p>
          <a:p>
            <a:r>
              <a:rPr lang="en-US" dirty="0" smtClean="0"/>
              <a:t>Elwell, Editor, (Harold Shaw Publ., Wheaton, IL; </a:t>
            </a:r>
          </a:p>
          <a:p>
            <a:r>
              <a:rPr lang="en-US" dirty="0" smtClean="0"/>
              <a:t>1984), p. 356, </a:t>
            </a:r>
            <a:r>
              <a:rPr lang="en-US" dirty="0" err="1" smtClean="0"/>
              <a:t>Galaxie</a:t>
            </a:r>
            <a:r>
              <a:rPr lang="en-US" dirty="0" smtClean="0"/>
              <a:t> Software. (2002). </a:t>
            </a:r>
          </a:p>
          <a:p>
            <a:r>
              <a:rPr lang="en-US" dirty="0" smtClean="0"/>
              <a:t>10,000 Sermon Illustrations. Biblical Studies </a:t>
            </a:r>
          </a:p>
          <a:p>
            <a:r>
              <a:rPr lang="en-US" dirty="0" smtClean="0"/>
              <a:t>Press].</a:t>
            </a:r>
          </a:p>
          <a:p>
            <a:endParaRPr lang="en-US" b="1"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41156017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used here, the Greek “</a:t>
            </a:r>
            <a:r>
              <a:rPr lang="en-US" dirty="0" err="1" smtClean="0"/>
              <a:t>phaneroo</a:t>
            </a:r>
            <a:r>
              <a:rPr lang="en-US" dirty="0" smtClean="0"/>
              <a:t>” is in the </a:t>
            </a:r>
          </a:p>
          <a:p>
            <a:r>
              <a:rPr lang="en-US" dirty="0" smtClean="0"/>
              <a:t>passive voice rather than in the active voice.</a:t>
            </a:r>
          </a:p>
          <a:p>
            <a:endParaRPr lang="en-US" dirty="0" smtClean="0"/>
          </a:p>
          <a:p>
            <a:r>
              <a:rPr lang="en-US" dirty="0" smtClean="0"/>
              <a:t>In the passive voice, it means “to </a:t>
            </a:r>
            <a:r>
              <a:rPr lang="en-US" sz="1200" i="0" dirty="0" smtClean="0"/>
              <a:t>become public </a:t>
            </a:r>
          </a:p>
          <a:p>
            <a:r>
              <a:rPr lang="en-US" sz="1200" i="0" dirty="0" smtClean="0"/>
              <a:t>knowledge”, “to be disclosed”, or “to become </a:t>
            </a:r>
          </a:p>
          <a:p>
            <a:r>
              <a:rPr lang="en-US" sz="1200" i="0" dirty="0" smtClean="0"/>
              <a:t>known”.</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1582486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22486104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righteousness from God, apart from law, has </a:t>
            </a:r>
          </a:p>
          <a:p>
            <a:r>
              <a:rPr lang="en-US" dirty="0" smtClean="0"/>
              <a:t>been made known. </a:t>
            </a:r>
          </a:p>
          <a:p>
            <a:endParaRPr lang="en-US" dirty="0" smtClean="0"/>
          </a:p>
          <a:p>
            <a:r>
              <a:rPr lang="en-US" dirty="0" smtClean="0"/>
              <a:t>The</a:t>
            </a:r>
            <a:r>
              <a:rPr lang="en-US" baseline="0" dirty="0" smtClean="0"/>
              <a:t> Law and the prophets testify to it.</a:t>
            </a:r>
          </a:p>
          <a:p>
            <a:endParaRPr lang="en-US" baseline="0" dirty="0" smtClean="0"/>
          </a:p>
          <a:p>
            <a:r>
              <a:rPr lang="en-US" baseline="0" dirty="0" smtClean="0"/>
              <a:t>Jesus and the Apostles testify to it.</a:t>
            </a:r>
          </a:p>
          <a:p>
            <a:endParaRPr lang="en-US" baseline="0" dirty="0" smtClean="0"/>
          </a:p>
          <a:p>
            <a:r>
              <a:rPr lang="en-US" baseline="0" dirty="0" smtClean="0"/>
              <a:t>It’s preached in thousands of pulpits every </a:t>
            </a:r>
          </a:p>
          <a:p>
            <a:r>
              <a:rPr lang="en-US" baseline="0" dirty="0" smtClean="0"/>
              <a:t>Sunday morning.</a:t>
            </a:r>
          </a:p>
          <a:p>
            <a:endParaRPr lang="en-US" baseline="0" dirty="0" smtClean="0"/>
          </a:p>
          <a:p>
            <a:r>
              <a:rPr lang="en-US" baseline="0" dirty="0" smtClean="0"/>
              <a:t>And, yet, very few know about it.</a:t>
            </a:r>
          </a:p>
          <a:p>
            <a:endParaRPr lang="en-US" baseline="0" dirty="0" smtClean="0"/>
          </a:p>
          <a:p>
            <a:r>
              <a:rPr lang="en-US" b="1" baseline="0" dirty="0" err="1" smtClean="0"/>
              <a:t>ILLUS</a:t>
            </a:r>
            <a:r>
              <a:rPr lang="en-US" b="1" baseline="0" dirty="0" smtClean="0"/>
              <a:t>: </a:t>
            </a:r>
            <a:r>
              <a:rPr lang="en-US" dirty="0" smtClean="0"/>
              <a:t>George </a:t>
            </a:r>
            <a:r>
              <a:rPr lang="en-US" dirty="0" err="1" smtClean="0"/>
              <a:t>Barna</a:t>
            </a:r>
            <a:r>
              <a:rPr lang="en-US" dirty="0" smtClean="0"/>
              <a:t> wrote The State of the </a:t>
            </a:r>
          </a:p>
          <a:p>
            <a:r>
              <a:rPr lang="en-US" dirty="0" smtClean="0"/>
              <a:t>Church in 2002. </a:t>
            </a:r>
          </a:p>
          <a:p>
            <a:endParaRPr lang="en-US" dirty="0" smtClean="0"/>
          </a:p>
          <a:p>
            <a:r>
              <a:rPr lang="en-US" dirty="0" err="1" smtClean="0"/>
              <a:t>Barna</a:t>
            </a:r>
            <a:r>
              <a:rPr lang="en-US" dirty="0" smtClean="0"/>
              <a:t> conducted a survey of self-pronounced </a:t>
            </a:r>
          </a:p>
          <a:p>
            <a:r>
              <a:rPr lang="en-US" dirty="0" smtClean="0"/>
              <a:t>Christians and here’s what he found about their </a:t>
            </a:r>
          </a:p>
          <a:p>
            <a:r>
              <a:rPr lang="en-US" dirty="0" smtClean="0"/>
              <a:t>knowledge of the Bible. </a:t>
            </a:r>
          </a:p>
          <a:p>
            <a:endParaRPr lang="en-US" dirty="0" smtClean="0"/>
          </a:p>
          <a:p>
            <a:r>
              <a:rPr lang="en-US" dirty="0" smtClean="0"/>
              <a:t>And, remember, these are people who call </a:t>
            </a:r>
          </a:p>
          <a:p>
            <a:r>
              <a:rPr lang="en-US" dirty="0" smtClean="0"/>
              <a:t>themselves Christians.</a:t>
            </a:r>
            <a:br>
              <a:rPr lang="en-US" dirty="0" smtClean="0"/>
            </a:br>
            <a:r>
              <a:rPr lang="en-US" dirty="0" smtClean="0"/>
              <a:t/>
            </a:r>
            <a:br>
              <a:rPr lang="en-US" dirty="0" smtClean="0"/>
            </a:br>
            <a:r>
              <a:rPr lang="en-US" dirty="0" smtClean="0"/>
              <a:t>• 48% could not name the four Gospels.</a:t>
            </a:r>
          </a:p>
          <a:p>
            <a:r>
              <a:rPr lang="en-US" dirty="0" smtClean="0"/>
              <a:t/>
            </a:r>
            <a:br>
              <a:rPr lang="en-US" dirty="0" smtClean="0"/>
            </a:br>
            <a:r>
              <a:rPr lang="en-US" dirty="0" smtClean="0"/>
              <a:t>• 52% couldn’t identify more than two or three of </a:t>
            </a:r>
          </a:p>
          <a:p>
            <a:r>
              <a:rPr lang="en-US" dirty="0" smtClean="0"/>
              <a:t>Jesus’ disciples.</a:t>
            </a:r>
          </a:p>
          <a:p>
            <a:r>
              <a:rPr lang="en-US" dirty="0" smtClean="0"/>
              <a:t/>
            </a:r>
            <a:br>
              <a:rPr lang="en-US" dirty="0" smtClean="0"/>
            </a:br>
            <a:r>
              <a:rPr lang="en-US" dirty="0" smtClean="0"/>
              <a:t>• 60% of American Christians </a:t>
            </a:r>
            <a:r>
              <a:rPr lang="en-US" dirty="0" smtClean="0"/>
              <a:t>couldn’t</a:t>
            </a:r>
            <a:r>
              <a:rPr lang="en-US" dirty="0" smtClean="0"/>
              <a:t> name </a:t>
            </a:r>
          </a:p>
          <a:p>
            <a:r>
              <a:rPr lang="en-US" dirty="0" smtClean="0"/>
              <a:t>even five of the 10 Commandments.</a:t>
            </a:r>
          </a:p>
          <a:p>
            <a:r>
              <a:rPr lang="en-US" dirty="0" smtClean="0"/>
              <a:t/>
            </a:r>
            <a:br>
              <a:rPr lang="en-US" dirty="0" smtClean="0"/>
            </a:br>
            <a:r>
              <a:rPr lang="en-US" dirty="0" smtClean="0"/>
              <a:t>• 61% of American Christians thought the Sermon </a:t>
            </a:r>
          </a:p>
          <a:p>
            <a:r>
              <a:rPr lang="en-US" dirty="0" smtClean="0"/>
              <a:t>on the Mount was preached by Billy Graham.</a:t>
            </a:r>
          </a:p>
          <a:p>
            <a:r>
              <a:rPr lang="en-US" dirty="0" smtClean="0"/>
              <a:t/>
            </a:r>
            <a:br>
              <a:rPr lang="en-US" dirty="0" smtClean="0"/>
            </a:br>
            <a:r>
              <a:rPr lang="en-US" dirty="0" smtClean="0"/>
              <a:t>• 71% of American Christians </a:t>
            </a:r>
            <a:r>
              <a:rPr lang="en-US" dirty="0" smtClean="0"/>
              <a:t>thought</a:t>
            </a:r>
            <a:r>
              <a:rPr lang="en-US" dirty="0" smtClean="0"/>
              <a:t> “God helps </a:t>
            </a:r>
          </a:p>
          <a:p>
            <a:r>
              <a:rPr lang="en-US" dirty="0" smtClean="0"/>
              <a:t>those who help themselves” is a Bible verse.</a:t>
            </a:r>
          </a:p>
          <a:p>
            <a:r>
              <a:rPr lang="en-US" dirty="0" smtClean="0"/>
              <a:t/>
            </a:r>
            <a:br>
              <a:rPr lang="en-US" dirty="0" smtClean="0"/>
            </a:br>
            <a:r>
              <a:rPr lang="en-US" dirty="0" smtClean="0"/>
              <a:t>George </a:t>
            </a:r>
            <a:r>
              <a:rPr lang="en-US" dirty="0" err="1" smtClean="0"/>
              <a:t>Barna</a:t>
            </a:r>
            <a:r>
              <a:rPr lang="en-US" dirty="0" smtClean="0"/>
              <a:t> said, "Americans revere the Bible, </a:t>
            </a:r>
          </a:p>
          <a:p>
            <a:r>
              <a:rPr lang="en-US" dirty="0" smtClean="0"/>
              <a:t>but by and large they don’t know what it says. </a:t>
            </a:r>
          </a:p>
          <a:p>
            <a:r>
              <a:rPr lang="en-US" dirty="0" smtClean="0"/>
              <a:t>And because they don’t know it, they have </a:t>
            </a:r>
          </a:p>
          <a:p>
            <a:r>
              <a:rPr lang="en-US" dirty="0" smtClean="0"/>
              <a:t>become a nation of biblical illiterates." </a:t>
            </a:r>
          </a:p>
          <a:p>
            <a:endParaRPr lang="en-US" dirty="0" smtClean="0"/>
          </a:p>
          <a:p>
            <a:r>
              <a:rPr lang="en-US" dirty="0" smtClean="0"/>
              <a:t>Many say that it’s no wonder that Christians by </a:t>
            </a:r>
          </a:p>
          <a:p>
            <a:r>
              <a:rPr lang="en-US" dirty="0" smtClean="0"/>
              <a:t>the thousands are falling prey to the false </a:t>
            </a:r>
          </a:p>
          <a:p>
            <a:r>
              <a:rPr lang="en-US" dirty="0" smtClean="0"/>
              <a:t>teachers of our day. </a:t>
            </a:r>
          </a:p>
          <a:p>
            <a:endParaRPr lang="en-US" dirty="0" smtClean="0"/>
          </a:p>
          <a:p>
            <a:r>
              <a:rPr lang="en-US" dirty="0" smtClean="0"/>
              <a:t>They are being fed junk food and don’t feed </a:t>
            </a:r>
          </a:p>
          <a:p>
            <a:r>
              <a:rPr lang="en-US" dirty="0" smtClean="0"/>
              <a:t>themselves on the Word of God. They are </a:t>
            </a:r>
          </a:p>
          <a:p>
            <a:r>
              <a:rPr lang="en-US" dirty="0" smtClean="0"/>
              <a:t>desperately in need of a solid diet of good food, </a:t>
            </a:r>
          </a:p>
          <a:p>
            <a:r>
              <a:rPr lang="en-US" dirty="0" smtClean="0"/>
              <a:t>Scripture. We need to get into "spiritual shape"!</a:t>
            </a:r>
          </a:p>
          <a:p>
            <a:endParaRPr lang="en-US" dirty="0" smtClean="0"/>
          </a:p>
          <a:p>
            <a:r>
              <a:rPr lang="en-US" dirty="0" smtClean="0"/>
              <a:t>But, while I’m certain these things are true of </a:t>
            </a:r>
          </a:p>
          <a:p>
            <a:r>
              <a:rPr lang="en-US" dirty="0" smtClean="0"/>
              <a:t>many who merely call themselves Christians, I’d </a:t>
            </a:r>
          </a:p>
          <a:p>
            <a:r>
              <a:rPr lang="en-US" dirty="0" smtClean="0"/>
              <a:t>like to suggest that there’s another factor which </a:t>
            </a:r>
          </a:p>
          <a:p>
            <a:r>
              <a:rPr lang="en-US" dirty="0" smtClean="0"/>
              <a:t>is besetting even those</a:t>
            </a:r>
            <a:r>
              <a:rPr lang="en-US" baseline="0" dirty="0" smtClean="0"/>
              <a:t> who are truly committed </a:t>
            </a:r>
          </a:p>
          <a:p>
            <a:r>
              <a:rPr lang="en-US" baseline="0" dirty="0" smtClean="0"/>
              <a:t>to our Lord and Savior.</a:t>
            </a:r>
            <a:r>
              <a:rPr lang="en-US" dirty="0" smtClean="0"/>
              <a:t> </a:t>
            </a:r>
          </a:p>
          <a:p>
            <a:endParaRPr lang="en-US" dirty="0" smtClean="0"/>
          </a:p>
          <a:p>
            <a:r>
              <a:rPr lang="en-US" dirty="0" smtClean="0"/>
              <a:t>What I’m talking about is the information </a:t>
            </a:r>
          </a:p>
          <a:p>
            <a:r>
              <a:rPr lang="en-US" dirty="0" smtClean="0"/>
              <a:t>overload which we have to contend with every </a:t>
            </a:r>
          </a:p>
          <a:p>
            <a:r>
              <a:rPr lang="en-US" dirty="0" smtClean="0"/>
              <a:t>day. We have to scramble to keep up in order to </a:t>
            </a:r>
          </a:p>
          <a:p>
            <a:r>
              <a:rPr lang="en-US" dirty="0" smtClean="0"/>
              <a:t>stay employed and in order to keep our families </a:t>
            </a:r>
          </a:p>
          <a:p>
            <a:r>
              <a:rPr lang="en-US" dirty="0" smtClean="0"/>
              <a:t>housed</a:t>
            </a:r>
            <a:r>
              <a:rPr lang="en-US" baseline="0" dirty="0" smtClean="0"/>
              <a:t> and fed. In this day and age, we need </a:t>
            </a:r>
          </a:p>
          <a:p>
            <a:r>
              <a:rPr lang="en-US" baseline="0" dirty="0" smtClean="0"/>
              <a:t>God’s grace and mercy more than ever.</a:t>
            </a:r>
          </a:p>
          <a:p>
            <a:endParaRPr lang="en-US" baseline="0" dirty="0" smtClean="0"/>
          </a:p>
          <a:p>
            <a:r>
              <a:rPr lang="en-US" baseline="0" dirty="0" smtClean="0"/>
              <a:t>In the English Standard Version, Daniel 12:4 </a:t>
            </a:r>
          </a:p>
          <a:p>
            <a:r>
              <a:rPr lang="en-US" baseline="0" dirty="0" smtClean="0"/>
              <a:t>says, “</a:t>
            </a:r>
            <a:r>
              <a:rPr lang="en-US" sz="1200" b="1" kern="1200" baseline="300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But you, Daniel, shut up the words and </a:t>
            </a:r>
          </a:p>
          <a:p>
            <a:r>
              <a:rPr lang="en-US" sz="1200" kern="1200" dirty="0" smtClean="0">
                <a:solidFill>
                  <a:schemeClr val="tx1"/>
                </a:solidFill>
                <a:effectLst/>
                <a:latin typeface="+mn-lt"/>
                <a:ea typeface="+mn-ea"/>
                <a:cs typeface="+mn-cs"/>
              </a:rPr>
              <a:t>seal the book, until the time of the end. Many </a:t>
            </a:r>
          </a:p>
          <a:p>
            <a:r>
              <a:rPr lang="en-US" sz="1200" kern="1200" dirty="0" smtClean="0">
                <a:solidFill>
                  <a:schemeClr val="tx1"/>
                </a:solidFill>
                <a:effectLst/>
                <a:latin typeface="+mn-lt"/>
                <a:ea typeface="+mn-ea"/>
                <a:cs typeface="+mn-cs"/>
              </a:rPr>
              <a:t>shall run to and fro, and knowledge shall </a:t>
            </a:r>
          </a:p>
          <a:p>
            <a:r>
              <a:rPr lang="en-US" sz="1200" kern="1200" dirty="0" smtClean="0">
                <a:solidFill>
                  <a:schemeClr val="tx1"/>
                </a:solidFill>
                <a:effectLst/>
                <a:latin typeface="+mn-lt"/>
                <a:ea typeface="+mn-ea"/>
                <a:cs typeface="+mn-cs"/>
              </a:rPr>
              <a:t>increase.” </a:t>
            </a:r>
          </a:p>
          <a:p>
            <a:endParaRPr lang="en-US" sz="1200" kern="1200" dirty="0" smtClean="0">
              <a:solidFill>
                <a:schemeClr val="tx1"/>
              </a:solidFill>
              <a:effectLst/>
              <a:latin typeface="+mn-lt"/>
              <a:ea typeface="+mn-ea"/>
              <a:cs typeface="+mn-cs"/>
            </a:endParaRPr>
          </a:p>
          <a:p>
            <a:r>
              <a:rPr lang="en-US" sz="1200" b="1" kern="1200" dirty="0" err="1" smtClean="0">
                <a:solidFill>
                  <a:schemeClr val="tx1"/>
                </a:solidFill>
                <a:effectLst/>
                <a:latin typeface="+mn-lt"/>
                <a:ea typeface="+mn-ea"/>
                <a:cs typeface="+mn-cs"/>
              </a:rPr>
              <a:t>ILLUS</a:t>
            </a:r>
            <a:r>
              <a:rPr lang="en-US" sz="1200" b="1" kern="120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In</a:t>
            </a:r>
            <a:r>
              <a:rPr lang="en-US" sz="1200" b="0" kern="1200" baseline="0" dirty="0" smtClean="0">
                <a:solidFill>
                  <a:schemeClr val="tx1"/>
                </a:solidFill>
                <a:effectLst/>
                <a:latin typeface="+mn-lt"/>
                <a:ea typeface="+mn-ea"/>
                <a:cs typeface="+mn-cs"/>
              </a:rPr>
              <a:t> 1977, the Science Fiction author, </a:t>
            </a:r>
          </a:p>
          <a:p>
            <a:r>
              <a:rPr lang="en-US" sz="1200" b="0" kern="1200" baseline="0" dirty="0" smtClean="0">
                <a:solidFill>
                  <a:schemeClr val="tx1"/>
                </a:solidFill>
                <a:effectLst/>
                <a:latin typeface="+mn-lt"/>
                <a:ea typeface="+mn-ea"/>
                <a:cs typeface="+mn-cs"/>
              </a:rPr>
              <a:t>Arthur C. Clarke wrote:</a:t>
            </a:r>
          </a:p>
          <a:p>
            <a:endParaRPr lang="en-US" sz="1200" b="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 every man, education should be a process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which continues all his life. We have to abandon,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swiftly as possible, the idea that schooling 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something restricted to youth.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How can it be, in a world where half the things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man knows at 20 are no longer true at 40--and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half the things he knows at 40 hadn't been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discovered when he was 20?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MDJ – Knowledge is indeed increasing, just 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 told Daniel it would. And it’s increasing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 increasing rate.</a:t>
            </a:r>
          </a:p>
          <a:p>
            <a:endParaRPr lang="en-US" sz="1200" kern="1200" dirty="0" smtClean="0">
              <a:solidFill>
                <a:schemeClr val="tx1"/>
              </a:solidFill>
              <a:effectLst/>
              <a:latin typeface="+mn-lt"/>
              <a:ea typeface="+mn-ea"/>
              <a:cs typeface="+mn-cs"/>
            </a:endParaRPr>
          </a:p>
          <a:p>
            <a:r>
              <a:rPr lang="en-US" sz="1200" b="1" kern="1200" dirty="0" err="1" smtClean="0">
                <a:solidFill>
                  <a:schemeClr val="tx1"/>
                </a:solidFill>
                <a:effectLst/>
                <a:latin typeface="+mn-lt"/>
                <a:ea typeface="+mn-ea"/>
                <a:cs typeface="+mn-cs"/>
              </a:rPr>
              <a:t>ILLUS</a:t>
            </a:r>
            <a:r>
              <a:rPr lang="en-US" sz="1200" b="1" kern="1200" dirty="0" smtClean="0">
                <a:solidFill>
                  <a:schemeClr val="tx1"/>
                </a:solidFill>
                <a:effectLst/>
                <a:latin typeface="+mn-lt"/>
                <a:ea typeface="+mn-ea"/>
                <a:cs typeface="+mn-cs"/>
              </a:rPr>
              <a:t>:</a:t>
            </a:r>
            <a:r>
              <a:rPr lang="en-US" sz="1200" b="0" kern="1200" dirty="0" smtClean="0">
                <a:solidFill>
                  <a:schemeClr val="tx1"/>
                </a:solidFill>
                <a:effectLst/>
                <a:latin typeface="+mn-lt"/>
                <a:ea typeface="+mn-ea"/>
                <a:cs typeface="+mn-cs"/>
              </a:rPr>
              <a:t> In the February 1979 issue of Campus</a:t>
            </a:r>
            <a:r>
              <a:rPr lang="en-US" sz="1200" b="0" kern="1200" baseline="0" dirty="0" smtClean="0">
                <a:solidFill>
                  <a:schemeClr val="tx1"/>
                </a:solidFill>
                <a:effectLst/>
                <a:latin typeface="+mn-lt"/>
                <a:ea typeface="+mn-ea"/>
                <a:cs typeface="+mn-cs"/>
              </a:rPr>
              <a:t> </a:t>
            </a:r>
          </a:p>
          <a:p>
            <a:r>
              <a:rPr lang="en-US" sz="1200" b="0" kern="1200" baseline="0" dirty="0" smtClean="0">
                <a:solidFill>
                  <a:schemeClr val="tx1"/>
                </a:solidFill>
                <a:effectLst/>
                <a:latin typeface="+mn-lt"/>
                <a:ea typeface="+mn-ea"/>
                <a:cs typeface="+mn-cs"/>
              </a:rPr>
              <a:t>Life, it was declared that:</a:t>
            </a:r>
          </a:p>
          <a:p>
            <a:endParaRPr lang="en-US" sz="1200" b="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Knowledge is exploding at such a rate--more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than 2000 pages a minute--that even Einstein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couldn't keep up.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fact, if you read 24 hours a day, from age 21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70, and retained all you read, you would be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one and a half million years behind when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finished.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MDJ – In 1982, the philosopher R. Buckminster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Fuller developed something he called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Knowledge Doubling Curve.</a:t>
            </a:r>
            <a:r>
              <a:rPr lang="en-US" baseline="0" dirty="0" smtClean="0"/>
              <a:t> The curve shows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rate, from year-to-year, at which human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knowledge is increasing.</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sz="1200" b="1" kern="1200" dirty="0" smtClean="0">
                <a:solidFill>
                  <a:schemeClr val="tx1"/>
                </a:solidFill>
                <a:effectLst/>
                <a:latin typeface="+mn-lt"/>
                <a:ea typeface="+mn-ea"/>
                <a:cs typeface="+mn-cs"/>
              </a:rPr>
              <a:t>MDJ </a:t>
            </a:r>
            <a:r>
              <a:rPr lang="en-US" sz="1200" b="1" kern="1200" dirty="0" err="1" smtClean="0">
                <a:solidFill>
                  <a:schemeClr val="tx1"/>
                </a:solidFill>
                <a:effectLst/>
                <a:latin typeface="+mn-lt"/>
                <a:ea typeface="+mn-ea"/>
                <a:cs typeface="+mn-cs"/>
              </a:rPr>
              <a:t>ILLUS</a:t>
            </a:r>
            <a:r>
              <a:rPr lang="en-US" sz="1200" b="1" kern="1200" dirty="0" smtClean="0">
                <a:solidFill>
                  <a:schemeClr val="tx1"/>
                </a:solidFill>
                <a:effectLst/>
                <a:latin typeface="+mn-lt"/>
                <a:ea typeface="+mn-ea"/>
                <a:cs typeface="+mn-cs"/>
              </a:rPr>
              <a:t>:</a:t>
            </a:r>
            <a:r>
              <a:rPr lang="en-US" sz="1200" b="0" kern="1200" dirty="0" smtClean="0">
                <a:solidFill>
                  <a:schemeClr val="tx1"/>
                </a:solidFill>
                <a:effectLst/>
                <a:latin typeface="+mn-lt"/>
                <a:ea typeface="+mn-ea"/>
                <a:cs typeface="+mn-cs"/>
              </a:rPr>
              <a:t> Using</a:t>
            </a:r>
            <a:r>
              <a:rPr lang="en-US" sz="1200" b="0" kern="1200" baseline="0" dirty="0" smtClean="0">
                <a:solidFill>
                  <a:schemeClr val="tx1"/>
                </a:solidFill>
                <a:effectLst/>
                <a:latin typeface="+mn-lt"/>
                <a:ea typeface="+mn-ea"/>
                <a:cs typeface="+mn-cs"/>
              </a:rPr>
              <a:t> this curve and building upon </a:t>
            </a:r>
          </a:p>
          <a:p>
            <a:r>
              <a:rPr lang="en-US" sz="1200" b="0" kern="1200" baseline="0" dirty="0" smtClean="0">
                <a:solidFill>
                  <a:schemeClr val="tx1"/>
                </a:solidFill>
                <a:effectLst/>
                <a:latin typeface="+mn-lt"/>
                <a:ea typeface="+mn-ea"/>
                <a:cs typeface="+mn-cs"/>
              </a:rPr>
              <a:t>a 1976 example provided by John McArthur, I </a:t>
            </a:r>
          </a:p>
          <a:p>
            <a:r>
              <a:rPr lang="en-US" sz="1200" b="0" kern="1200" baseline="0" dirty="0" smtClean="0">
                <a:solidFill>
                  <a:schemeClr val="tx1"/>
                </a:solidFill>
                <a:effectLst/>
                <a:latin typeface="+mn-lt"/>
                <a:ea typeface="+mn-ea"/>
                <a:cs typeface="+mn-cs"/>
              </a:rPr>
              <a:t>generated the following rough statistics:</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If we could represent the sum total of man’s gain </a:t>
            </a:r>
          </a:p>
          <a:p>
            <a:r>
              <a:rPr lang="en-US" sz="1200" b="0" kern="1200" baseline="0" dirty="0" smtClean="0">
                <a:solidFill>
                  <a:schemeClr val="tx1"/>
                </a:solidFill>
                <a:effectLst/>
                <a:latin typeface="+mn-lt"/>
                <a:ea typeface="+mn-ea"/>
                <a:cs typeface="+mn-cs"/>
              </a:rPr>
              <a:t>in knowledge from the beginning of history until </a:t>
            </a:r>
          </a:p>
          <a:p>
            <a:r>
              <a:rPr lang="en-US" sz="1200" b="0" kern="1200" baseline="0" dirty="0" smtClean="0">
                <a:solidFill>
                  <a:schemeClr val="tx1"/>
                </a:solidFill>
                <a:effectLst/>
                <a:latin typeface="+mn-lt"/>
                <a:ea typeface="+mn-ea"/>
                <a:cs typeface="+mn-cs"/>
              </a:rPr>
              <a:t>1845 by a bar on a graph which is one inch high,</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Then, the total additional knowledge gained </a:t>
            </a:r>
          </a:p>
          <a:p>
            <a:r>
              <a:rPr lang="en-US" sz="1200" b="0" kern="1200" baseline="0" dirty="0" smtClean="0">
                <a:solidFill>
                  <a:schemeClr val="tx1"/>
                </a:solidFill>
                <a:effectLst/>
                <a:latin typeface="+mn-lt"/>
                <a:ea typeface="+mn-ea"/>
                <a:cs typeface="+mn-cs"/>
              </a:rPr>
              <a:t>between 1845 and 1945, a period of 100 years, </a:t>
            </a:r>
          </a:p>
          <a:p>
            <a:r>
              <a:rPr lang="en-US" sz="1200" b="0" kern="1200" baseline="0" dirty="0" smtClean="0">
                <a:solidFill>
                  <a:schemeClr val="tx1"/>
                </a:solidFill>
                <a:effectLst/>
                <a:latin typeface="+mn-lt"/>
                <a:ea typeface="+mn-ea"/>
                <a:cs typeface="+mn-cs"/>
              </a:rPr>
              <a:t>would be represented by a bar which would be </a:t>
            </a:r>
          </a:p>
          <a:p>
            <a:r>
              <a:rPr lang="en-US" sz="1200" b="0" kern="1200" baseline="0" dirty="0" smtClean="0">
                <a:solidFill>
                  <a:schemeClr val="tx1"/>
                </a:solidFill>
                <a:effectLst/>
                <a:latin typeface="+mn-lt"/>
                <a:ea typeface="+mn-ea"/>
                <a:cs typeface="+mn-cs"/>
              </a:rPr>
              <a:t>three inches high,</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The total additional knowledge gained between </a:t>
            </a:r>
          </a:p>
          <a:p>
            <a:r>
              <a:rPr lang="en-US" sz="1200" b="0" kern="1200" baseline="0" dirty="0" smtClean="0">
                <a:solidFill>
                  <a:schemeClr val="tx1"/>
                </a:solidFill>
                <a:effectLst/>
                <a:latin typeface="+mn-lt"/>
                <a:ea typeface="+mn-ea"/>
                <a:cs typeface="+mn-cs"/>
              </a:rPr>
              <a:t>1945 and 1975, a period of 30 years, would be a </a:t>
            </a:r>
          </a:p>
          <a:p>
            <a:r>
              <a:rPr lang="en-US" sz="1200" b="0" kern="1200" baseline="0" dirty="0" smtClean="0">
                <a:solidFill>
                  <a:schemeClr val="tx1"/>
                </a:solidFill>
                <a:effectLst/>
                <a:latin typeface="+mn-lt"/>
                <a:ea typeface="+mn-ea"/>
                <a:cs typeface="+mn-cs"/>
              </a:rPr>
              <a:t>bar as high as the Washington Monument,</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For 1975 to 2000, 25 years, the bar would be as </a:t>
            </a:r>
          </a:p>
          <a:p>
            <a:r>
              <a:rPr lang="en-US" sz="1200" b="0" kern="1200" baseline="0" dirty="0" smtClean="0">
                <a:solidFill>
                  <a:schemeClr val="tx1"/>
                </a:solidFill>
                <a:effectLst/>
                <a:latin typeface="+mn-lt"/>
                <a:ea typeface="+mn-ea"/>
                <a:cs typeface="+mn-cs"/>
              </a:rPr>
              <a:t>high as the Sears Tower,</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For 2000 to 2015, 15 years, bringing us down to </a:t>
            </a:r>
          </a:p>
          <a:p>
            <a:r>
              <a:rPr lang="en-US" sz="1200" b="0" kern="1200" baseline="0" dirty="0" smtClean="0">
                <a:solidFill>
                  <a:schemeClr val="tx1"/>
                </a:solidFill>
                <a:effectLst/>
                <a:latin typeface="+mn-lt"/>
                <a:ea typeface="+mn-ea"/>
                <a:cs typeface="+mn-cs"/>
              </a:rPr>
              <a:t>today, the bar would be as high as the distance </a:t>
            </a:r>
          </a:p>
          <a:p>
            <a:r>
              <a:rPr lang="en-US" sz="1200" b="0" kern="1200" baseline="0" dirty="0" smtClean="0">
                <a:solidFill>
                  <a:schemeClr val="tx1"/>
                </a:solidFill>
                <a:effectLst/>
                <a:latin typeface="+mn-lt"/>
                <a:ea typeface="+mn-ea"/>
                <a:cs typeface="+mn-cs"/>
              </a:rPr>
              <a:t>from Chicago to Cedar Rapids, Iowa,</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Today, the total sum of man’s knowledge is </a:t>
            </a:r>
          </a:p>
          <a:p>
            <a:r>
              <a:rPr lang="en-US" sz="1200" b="0" kern="1200" baseline="0" dirty="0" smtClean="0">
                <a:solidFill>
                  <a:schemeClr val="tx1"/>
                </a:solidFill>
                <a:effectLst/>
                <a:latin typeface="+mn-lt"/>
                <a:ea typeface="+mn-ea"/>
                <a:cs typeface="+mn-cs"/>
              </a:rPr>
              <a:t>doubling every twelve months.</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For 2015 to 2020, five years, the bar will be as </a:t>
            </a:r>
          </a:p>
          <a:p>
            <a:r>
              <a:rPr lang="en-US" sz="1200" b="0" kern="1200" baseline="0" dirty="0" smtClean="0">
                <a:solidFill>
                  <a:schemeClr val="tx1"/>
                </a:solidFill>
                <a:effectLst/>
                <a:latin typeface="+mn-lt"/>
                <a:ea typeface="+mn-ea"/>
                <a:cs typeface="+mn-cs"/>
              </a:rPr>
              <a:t>high as the distance from New York City to Tokyo,</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And, for 2020 to 2025, five more years, the bar </a:t>
            </a:r>
          </a:p>
          <a:p>
            <a:r>
              <a:rPr lang="en-US" sz="1200" b="0" kern="1200" baseline="0" dirty="0" smtClean="0">
                <a:solidFill>
                  <a:schemeClr val="tx1"/>
                </a:solidFill>
                <a:effectLst/>
                <a:latin typeface="+mn-lt"/>
                <a:ea typeface="+mn-ea"/>
                <a:cs typeface="+mn-cs"/>
              </a:rPr>
              <a:t>will be as high as the distance from the Earth </a:t>
            </a:r>
          </a:p>
          <a:p>
            <a:r>
              <a:rPr lang="en-US" sz="1200" b="0" kern="1200" baseline="0" dirty="0" smtClean="0">
                <a:solidFill>
                  <a:schemeClr val="tx1"/>
                </a:solidFill>
                <a:effectLst/>
                <a:latin typeface="+mn-lt"/>
                <a:ea typeface="+mn-ea"/>
                <a:cs typeface="+mn-cs"/>
              </a:rPr>
              <a:t>to the Moon.</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And, what’s more, at that point, only ten years </a:t>
            </a:r>
          </a:p>
          <a:p>
            <a:r>
              <a:rPr lang="en-US" sz="1200" b="0" kern="1200" baseline="0" dirty="0" smtClean="0">
                <a:solidFill>
                  <a:schemeClr val="tx1"/>
                </a:solidFill>
                <a:effectLst/>
                <a:latin typeface="+mn-lt"/>
                <a:ea typeface="+mn-ea"/>
                <a:cs typeface="+mn-cs"/>
              </a:rPr>
              <a:t>from now, the total sum of man’s knowledge may </a:t>
            </a:r>
          </a:p>
          <a:p>
            <a:r>
              <a:rPr lang="en-US" sz="1200" b="0" kern="1200" baseline="0" dirty="0" smtClean="0">
                <a:solidFill>
                  <a:schemeClr val="tx1"/>
                </a:solidFill>
                <a:effectLst/>
                <a:latin typeface="+mn-lt"/>
                <a:ea typeface="+mn-ea"/>
                <a:cs typeface="+mn-cs"/>
              </a:rPr>
              <a:t>be doubling every twelve hours.</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That’s just insane !!!</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No amount of study and commitment will allow us </a:t>
            </a:r>
          </a:p>
          <a:p>
            <a:r>
              <a:rPr lang="en-US" sz="1200" b="0" kern="1200" baseline="0" dirty="0" smtClean="0">
                <a:solidFill>
                  <a:schemeClr val="tx1"/>
                </a:solidFill>
                <a:effectLst/>
                <a:latin typeface="+mn-lt"/>
                <a:ea typeface="+mn-ea"/>
                <a:cs typeface="+mn-cs"/>
              </a:rPr>
              <a:t>to keep up.</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I am convinced that our only effective course of </a:t>
            </a:r>
          </a:p>
          <a:p>
            <a:r>
              <a:rPr lang="en-US" sz="1200" b="0" kern="1200" baseline="0" dirty="0" smtClean="0">
                <a:solidFill>
                  <a:schemeClr val="tx1"/>
                </a:solidFill>
                <a:effectLst/>
                <a:latin typeface="+mn-lt"/>
                <a:ea typeface="+mn-ea"/>
                <a:cs typeface="+mn-cs"/>
              </a:rPr>
              <a:t>action is to begin praying for revival today. </a:t>
            </a:r>
          </a:p>
          <a:p>
            <a:r>
              <a:rPr lang="en-US" sz="1200" b="0" kern="1200" baseline="0" dirty="0" smtClean="0">
                <a:solidFill>
                  <a:schemeClr val="tx1"/>
                </a:solidFill>
                <a:effectLst/>
                <a:latin typeface="+mn-lt"/>
                <a:ea typeface="+mn-ea"/>
                <a:cs typeface="+mn-cs"/>
              </a:rPr>
              <a:t>Revival is not something we can bring about. It </a:t>
            </a:r>
          </a:p>
          <a:p>
            <a:r>
              <a:rPr lang="en-US" sz="1200" b="0" kern="1200" baseline="0" dirty="0" smtClean="0">
                <a:solidFill>
                  <a:schemeClr val="tx1"/>
                </a:solidFill>
                <a:effectLst/>
                <a:latin typeface="+mn-lt"/>
                <a:ea typeface="+mn-ea"/>
                <a:cs typeface="+mn-cs"/>
              </a:rPr>
              <a:t>is not humanly possible.</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Only God can do it. If we are to have revival, He </a:t>
            </a:r>
          </a:p>
          <a:p>
            <a:r>
              <a:rPr lang="en-US" sz="1200" b="0" kern="1200" baseline="0" dirty="0" smtClean="0">
                <a:solidFill>
                  <a:schemeClr val="tx1"/>
                </a:solidFill>
                <a:effectLst/>
                <a:latin typeface="+mn-lt"/>
                <a:ea typeface="+mn-ea"/>
                <a:cs typeface="+mn-cs"/>
              </a:rPr>
              <a:t>must send it.</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Even so, Come Lord Jesus ! </a:t>
            </a:r>
          </a:p>
          <a:p>
            <a:endParaRPr lang="en-US" sz="1200" b="0" kern="1200" baseline="0" dirty="0" smtClean="0">
              <a:solidFill>
                <a:schemeClr val="tx1"/>
              </a:solidFill>
              <a:effectLst/>
              <a:latin typeface="+mn-lt"/>
              <a:ea typeface="+mn-ea"/>
              <a:cs typeface="+mn-cs"/>
            </a:endParaRPr>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23194667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In this context, the Greek word “</a:t>
            </a:r>
            <a:r>
              <a:rPr lang="en-US" dirty="0" err="1" smtClean="0"/>
              <a:t>martureo</a:t>
            </a:r>
            <a:r>
              <a:rPr lang="en-US" dirty="0" smtClean="0"/>
              <a:t>” means </a:t>
            </a:r>
          </a:p>
          <a:p>
            <a:pPr rtl="0"/>
            <a:r>
              <a:rPr lang="en-US" sz="1200" b="0" i="0" kern="1200" dirty="0" smtClean="0">
                <a:solidFill>
                  <a:schemeClr val="tx1"/>
                </a:solidFill>
                <a:latin typeface="+mn-lt"/>
                <a:ea typeface="+mn-ea"/>
                <a:cs typeface="+mn-cs"/>
              </a:rPr>
              <a:t>to confirm or attest to something on the basis of </a:t>
            </a:r>
          </a:p>
          <a:p>
            <a:pPr rtl="0"/>
            <a:r>
              <a:rPr lang="en-US" sz="1200" b="0" i="0" kern="1200" dirty="0" smtClean="0">
                <a:solidFill>
                  <a:schemeClr val="tx1"/>
                </a:solidFill>
                <a:latin typeface="+mn-lt"/>
                <a:ea typeface="+mn-ea"/>
                <a:cs typeface="+mn-cs"/>
              </a:rPr>
              <a:t>personal knowledge or belief; that is “to bear </a:t>
            </a:r>
          </a:p>
          <a:p>
            <a:pPr rtl="0"/>
            <a:r>
              <a:rPr lang="en-US" sz="1200" b="0" i="0" kern="1200" dirty="0" smtClean="0">
                <a:solidFill>
                  <a:schemeClr val="tx1"/>
                </a:solidFill>
                <a:latin typeface="+mn-lt"/>
                <a:ea typeface="+mn-ea"/>
                <a:cs typeface="+mn-cs"/>
              </a:rPr>
              <a:t>witness”, “to be a witness”, or “</a:t>
            </a:r>
            <a:r>
              <a:rPr lang="en-US" sz="1200" kern="1200" dirty="0" smtClean="0">
                <a:solidFill>
                  <a:schemeClr val="tx1"/>
                </a:solidFill>
                <a:latin typeface="+mn-lt"/>
                <a:ea typeface="+mn-ea"/>
                <a:cs typeface="+mn-cs"/>
              </a:rPr>
              <a:t>to offer </a:t>
            </a:r>
          </a:p>
          <a:p>
            <a:pPr rtl="0"/>
            <a:r>
              <a:rPr lang="en-US" sz="1200" kern="1200" dirty="0" smtClean="0">
                <a:solidFill>
                  <a:schemeClr val="tx1"/>
                </a:solidFill>
                <a:latin typeface="+mn-lt"/>
                <a:ea typeface="+mn-ea"/>
                <a:cs typeface="+mn-cs"/>
              </a:rPr>
              <a:t>testimony”.</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2775868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4940436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4575258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Law and the Prophets testify to the </a:t>
            </a:r>
          </a:p>
          <a:p>
            <a:r>
              <a:rPr lang="en-US" dirty="0" smtClean="0"/>
              <a:t>righteousness of God, apart from the law.</a:t>
            </a:r>
          </a:p>
          <a:p>
            <a:endParaRPr lang="en-US" dirty="0" smtClean="0"/>
          </a:p>
          <a:p>
            <a:r>
              <a:rPr lang="en-US" dirty="0" smtClean="0"/>
              <a:t>Jesus and the Apostles testify to it.</a:t>
            </a:r>
          </a:p>
          <a:p>
            <a:endParaRPr lang="en-US" dirty="0" smtClean="0"/>
          </a:p>
          <a:p>
            <a:r>
              <a:rPr lang="en-US" dirty="0" smtClean="0"/>
              <a:t>But most people ignore that testimony.</a:t>
            </a:r>
          </a:p>
          <a:p>
            <a:endParaRPr lang="en-US" dirty="0" smtClean="0"/>
          </a:p>
          <a:p>
            <a:r>
              <a:rPr lang="en-US" dirty="0" smtClean="0"/>
              <a:t>Just like today’s Administrators,</a:t>
            </a:r>
            <a:r>
              <a:rPr lang="en-US" baseline="0" dirty="0" smtClean="0"/>
              <a:t> Professors, and </a:t>
            </a:r>
          </a:p>
          <a:p>
            <a:r>
              <a:rPr lang="en-US" baseline="0" dirty="0" smtClean="0"/>
              <a:t>students at Harvard University ignore the </a:t>
            </a:r>
          </a:p>
          <a:p>
            <a:r>
              <a:rPr lang="en-US" baseline="0" dirty="0" smtClean="0"/>
              <a:t>testimony of its founders:</a:t>
            </a:r>
          </a:p>
          <a:p>
            <a:endParaRPr lang="en-US" baseline="0" dirty="0" smtClean="0"/>
          </a:p>
          <a:p>
            <a:pPr rtl="0"/>
            <a:r>
              <a:rPr lang="en-US" b="1" baseline="0" dirty="0" err="1" smtClean="0"/>
              <a:t>ILLUS</a:t>
            </a:r>
            <a:r>
              <a:rPr lang="en-US" b="1" baseline="0" dirty="0" smtClean="0"/>
              <a:t>: </a:t>
            </a:r>
            <a:r>
              <a:rPr lang="en-US" sz="1200" dirty="0" smtClean="0"/>
              <a:t>The first college, HARVARD, was </a:t>
            </a:r>
          </a:p>
          <a:p>
            <a:pPr rtl="0"/>
            <a:r>
              <a:rPr lang="en-US" sz="1200" dirty="0" smtClean="0"/>
              <a:t>established for “Christ and the Church.” In his </a:t>
            </a:r>
          </a:p>
          <a:p>
            <a:pPr rtl="0"/>
            <a:r>
              <a:rPr lang="en-US" sz="1200" dirty="0" smtClean="0"/>
              <a:t>bequest of the first large gift to what is now </a:t>
            </a:r>
          </a:p>
          <a:p>
            <a:pPr rtl="0"/>
            <a:r>
              <a:rPr lang="en-US" sz="1200" dirty="0" smtClean="0"/>
              <a:t>Harvard University, John Harvard said:</a:t>
            </a:r>
          </a:p>
          <a:p>
            <a:pPr rtl="0"/>
            <a:endParaRPr lang="en-US" sz="1200" dirty="0" smtClean="0"/>
          </a:p>
          <a:p>
            <a:pPr rtl="0"/>
            <a:r>
              <a:rPr lang="en-US" sz="1200" dirty="0" smtClean="0"/>
              <a:t>“Let every student be plainly instructed and </a:t>
            </a:r>
          </a:p>
          <a:p>
            <a:pPr rtl="0"/>
            <a:r>
              <a:rPr lang="en-US" sz="1200" dirty="0" smtClean="0"/>
              <a:t>earnestly pressed to consider well the main ends </a:t>
            </a:r>
          </a:p>
          <a:p>
            <a:pPr rtl="0"/>
            <a:r>
              <a:rPr lang="en-US" sz="1200" dirty="0" smtClean="0"/>
              <a:t>of his life and studies; to know God and Jesus </a:t>
            </a:r>
          </a:p>
          <a:p>
            <a:pPr rtl="0"/>
            <a:r>
              <a:rPr lang="en-US" sz="1200" dirty="0" smtClean="0"/>
              <a:t>Christ, which is eternal life, and therefore to lay </a:t>
            </a:r>
          </a:p>
          <a:p>
            <a:pPr rtl="0"/>
            <a:r>
              <a:rPr lang="en-US" sz="1200" dirty="0" smtClean="0"/>
              <a:t>Christ in the bottom as the only foundation of all </a:t>
            </a:r>
          </a:p>
          <a:p>
            <a:pPr rtl="0"/>
            <a:r>
              <a:rPr lang="en-US" sz="1200" dirty="0" smtClean="0"/>
              <a:t>knowledge and learning and see that the Lord </a:t>
            </a:r>
          </a:p>
          <a:p>
            <a:pPr rtl="0"/>
            <a:r>
              <a:rPr lang="en-US" sz="1200" dirty="0" smtClean="0"/>
              <a:t>only </a:t>
            </a:r>
            <a:r>
              <a:rPr lang="en-US" sz="1200" dirty="0" err="1" smtClean="0"/>
              <a:t>giveth</a:t>
            </a:r>
            <a:r>
              <a:rPr lang="en-US" sz="1200" dirty="0" smtClean="0"/>
              <a:t> wisdom. Let everyone seriously set </a:t>
            </a:r>
          </a:p>
          <a:p>
            <a:pPr rtl="0"/>
            <a:r>
              <a:rPr lang="en-US" sz="1200" dirty="0" smtClean="0"/>
              <a:t>himself by prayer in secret to see Christ as Lord </a:t>
            </a:r>
          </a:p>
          <a:p>
            <a:pPr rtl="0"/>
            <a:r>
              <a:rPr lang="en-US" sz="1200" dirty="0" smtClean="0"/>
              <a:t>and Master.”</a:t>
            </a:r>
          </a:p>
          <a:p>
            <a:pPr rtl="0"/>
            <a:endParaRPr lang="en-US" sz="1200" dirty="0" smtClean="0"/>
          </a:p>
          <a:p>
            <a:pPr rtl="0"/>
            <a:r>
              <a:rPr lang="en-US" sz="1200" dirty="0" smtClean="0"/>
              <a:t>Above Harvard’s gates are etched today these </a:t>
            </a:r>
          </a:p>
          <a:p>
            <a:pPr rtl="0"/>
            <a:r>
              <a:rPr lang="en-US" sz="1200" dirty="0" smtClean="0"/>
              <a:t>words: “After God had carried us safe to New </a:t>
            </a:r>
          </a:p>
          <a:p>
            <a:pPr rtl="0"/>
            <a:r>
              <a:rPr lang="en-US" sz="1200" dirty="0" smtClean="0"/>
              <a:t>England, and we had built our houses, provided </a:t>
            </a:r>
          </a:p>
          <a:p>
            <a:pPr rtl="0"/>
            <a:r>
              <a:rPr lang="en-US" sz="1200" dirty="0" smtClean="0"/>
              <a:t>necessities for our livelihood, reared convenient </a:t>
            </a:r>
          </a:p>
          <a:p>
            <a:pPr rtl="0"/>
            <a:r>
              <a:rPr lang="en-US" sz="1200" dirty="0" smtClean="0"/>
              <a:t>places for God’s worship, and settled the civil </a:t>
            </a:r>
          </a:p>
          <a:p>
            <a:pPr rtl="0"/>
            <a:r>
              <a:rPr lang="en-US" sz="1200" dirty="0" smtClean="0"/>
              <a:t>government; one of the next things we longed </a:t>
            </a:r>
          </a:p>
          <a:p>
            <a:pPr rtl="0"/>
            <a:r>
              <a:rPr lang="en-US" sz="1200" dirty="0" smtClean="0"/>
              <a:t>for, and looked after was to advance learning, </a:t>
            </a:r>
          </a:p>
          <a:p>
            <a:pPr rtl="0"/>
            <a:r>
              <a:rPr lang="en-US" sz="1200" dirty="0" smtClean="0"/>
              <a:t>and perpetuate it to posterity; dreading to leave </a:t>
            </a:r>
          </a:p>
          <a:p>
            <a:pPr rtl="0"/>
            <a:r>
              <a:rPr lang="en-US" sz="1200" dirty="0" smtClean="0"/>
              <a:t>an illiterate ministry to the churches, when our </a:t>
            </a:r>
          </a:p>
          <a:p>
            <a:pPr rtl="0"/>
            <a:r>
              <a:rPr lang="en-US" sz="1200" dirty="0" smtClean="0"/>
              <a:t>present ministers shall lie in the dust.”</a:t>
            </a:r>
          </a:p>
          <a:p>
            <a:endParaRPr lang="en-US" dirty="0" smtClean="0"/>
          </a:p>
          <a:p>
            <a:r>
              <a:rPr lang="en-US" dirty="0" smtClean="0"/>
              <a:t>[7700, #249].</a:t>
            </a:r>
          </a:p>
          <a:p>
            <a:endParaRPr lang="en-US"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35753474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Herschel Hobbs charges us to “Keep in mind the </a:t>
            </a:r>
          </a:p>
          <a:p>
            <a:r>
              <a:rPr lang="en-US" dirty="0" smtClean="0"/>
              <a:t>meaning of ‘righteousness’ in Romans...</a:t>
            </a:r>
          </a:p>
          <a:p>
            <a:endParaRPr lang="en-US" dirty="0" smtClean="0"/>
          </a:p>
          <a:p>
            <a:r>
              <a:rPr lang="en-US" dirty="0" smtClean="0"/>
              <a:t>“Since man within himself could not achieve the </a:t>
            </a:r>
          </a:p>
          <a:p>
            <a:r>
              <a:rPr lang="en-US" dirty="0" smtClean="0"/>
              <a:t>righteousness demanded by God, God has </a:t>
            </a:r>
          </a:p>
          <a:p>
            <a:r>
              <a:rPr lang="en-US" dirty="0" smtClean="0"/>
              <a:t>provided in Christ the God-kind-of-righteousness.</a:t>
            </a:r>
          </a:p>
          <a:p>
            <a:endParaRPr lang="en-US" dirty="0" smtClean="0"/>
          </a:p>
          <a:p>
            <a:r>
              <a:rPr lang="en-US" dirty="0" smtClean="0"/>
              <a:t>“Even though man is not righteous within </a:t>
            </a:r>
          </a:p>
          <a:p>
            <a:r>
              <a:rPr lang="en-US" dirty="0" smtClean="0"/>
              <a:t>himself, God chooses to see him as such in </a:t>
            </a:r>
          </a:p>
          <a:p>
            <a:r>
              <a:rPr lang="en-US" dirty="0" smtClean="0"/>
              <a:t>Christ.</a:t>
            </a:r>
          </a:p>
          <a:p>
            <a:endParaRPr lang="en-US" dirty="0" smtClean="0"/>
          </a:p>
          <a:p>
            <a:r>
              <a:rPr lang="en-US" dirty="0" smtClean="0"/>
              <a:t>“Actually, this purpose of God is nothing new. For </a:t>
            </a:r>
          </a:p>
          <a:p>
            <a:r>
              <a:rPr lang="en-US" dirty="0" smtClean="0"/>
              <a:t>‘the law and the prophets’ ({that is, the} Old </a:t>
            </a:r>
          </a:p>
          <a:p>
            <a:r>
              <a:rPr lang="en-US" dirty="0" smtClean="0"/>
              <a:t>Testament) give witness to it. It was there the </a:t>
            </a:r>
          </a:p>
          <a:p>
            <a:r>
              <a:rPr lang="en-US" dirty="0" smtClean="0"/>
              <a:t>whole time if men had only seen it..., but now in </a:t>
            </a:r>
          </a:p>
          <a:p>
            <a:r>
              <a:rPr lang="en-US" dirty="0" smtClean="0"/>
              <a:t>Christ it is fully revealed.</a:t>
            </a:r>
          </a:p>
          <a:p>
            <a:endParaRPr lang="en-US" dirty="0" smtClean="0"/>
          </a:p>
          <a:p>
            <a:r>
              <a:rPr lang="en-US" dirty="0" smtClean="0"/>
              <a:t>“It is God’s righteousness made available to all but </a:t>
            </a:r>
          </a:p>
          <a:p>
            <a:r>
              <a:rPr lang="en-US" dirty="0" smtClean="0"/>
              <a:t>is effected only ‘through faith in Jesus Christ”...</a:t>
            </a:r>
          </a:p>
          <a:p>
            <a:endParaRPr lang="en-US" dirty="0" smtClean="0"/>
          </a:p>
          <a:p>
            <a:r>
              <a:rPr lang="en-US" dirty="0" smtClean="0"/>
              <a:t>“There is no difference in God’s sight between </a:t>
            </a:r>
          </a:p>
          <a:p>
            <a:r>
              <a:rPr lang="en-US" dirty="0" smtClean="0"/>
              <a:t>Jew and Gentile, good and bad. It is necessary </a:t>
            </a:r>
          </a:p>
          <a:p>
            <a:r>
              <a:rPr lang="en-US" dirty="0" smtClean="0"/>
              <a:t>for all; it is available to all....</a:t>
            </a:r>
          </a:p>
          <a:p>
            <a:endParaRPr lang="en-US" dirty="0" smtClean="0"/>
          </a:p>
          <a:p>
            <a:r>
              <a:rPr lang="en-US" dirty="0" smtClean="0"/>
              <a:t>“It means belief, trust, and commitment. One </a:t>
            </a:r>
          </a:p>
          <a:p>
            <a:r>
              <a:rPr lang="en-US" dirty="0" smtClean="0"/>
              <a:t>believes ABOUT Christ, trusts IN him,</a:t>
            </a:r>
            <a:r>
              <a:rPr lang="en-US" baseline="0" dirty="0" smtClean="0"/>
              <a:t> and </a:t>
            </a:r>
          </a:p>
          <a:p>
            <a:r>
              <a:rPr lang="en-US" baseline="0" dirty="0" smtClean="0"/>
              <a:t>commits himself TO him.</a:t>
            </a:r>
          </a:p>
          <a:p>
            <a:endParaRPr lang="en-US" baseline="0" dirty="0" smtClean="0"/>
          </a:p>
          <a:p>
            <a:r>
              <a:rPr lang="en-US" baseline="0" dirty="0" smtClean="0"/>
              <a:t>“This is more than intellectual assent to the facts </a:t>
            </a:r>
          </a:p>
          <a:p>
            <a:r>
              <a:rPr lang="en-US" baseline="0" dirty="0" smtClean="0"/>
              <a:t>about Jesus Christ. It much reach down into the </a:t>
            </a:r>
          </a:p>
          <a:p>
            <a:r>
              <a:rPr lang="en-US" baseline="0" dirty="0" smtClean="0"/>
              <a:t>will and involve the entire person.”</a:t>
            </a:r>
          </a:p>
          <a:p>
            <a:endParaRPr lang="en-US" baseline="0" dirty="0" smtClean="0"/>
          </a:p>
          <a:p>
            <a:r>
              <a:rPr lang="en-US" baseline="0" dirty="0" smtClean="0"/>
              <a:t>Everett Harrison adds that “Incidentally, it is </a:t>
            </a:r>
          </a:p>
          <a:p>
            <a:r>
              <a:rPr lang="en-US" baseline="0" dirty="0" smtClean="0"/>
              <a:t>never said that men are saved on account of their </a:t>
            </a:r>
          </a:p>
          <a:p>
            <a:r>
              <a:rPr lang="en-US" baseline="0" dirty="0" smtClean="0"/>
              <a:t>faith in Christ, a construction that might </a:t>
            </a:r>
          </a:p>
          <a:p>
            <a:r>
              <a:rPr lang="en-US" baseline="0" dirty="0" smtClean="0"/>
              <a:t>encourage the notion that faith makes a </a:t>
            </a:r>
          </a:p>
          <a:p>
            <a:r>
              <a:rPr lang="en-US" baseline="0" dirty="0" smtClean="0"/>
              <a:t>contribution and has some merit.</a:t>
            </a:r>
          </a:p>
          <a:p>
            <a:endParaRPr lang="en-US" baseline="0" dirty="0" smtClean="0"/>
          </a:p>
          <a:p>
            <a:r>
              <a:rPr lang="en-US" baseline="0" dirty="0" smtClean="0"/>
              <a:t>“On the contrary, faith is simply ‘the hand of the</a:t>
            </a:r>
          </a:p>
          <a:p>
            <a:r>
              <a:rPr lang="en-US" baseline="0" dirty="0" smtClean="0"/>
              <a:t> heart’... It takes what God bestows but adds </a:t>
            </a:r>
          </a:p>
          <a:p>
            <a:r>
              <a:rPr lang="en-US" baseline="0" dirty="0" smtClean="0"/>
              <a:t>nothing to the gift.”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4681613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a:t>
            </a:r>
            <a:r>
              <a:rPr lang="en-US" dirty="0" err="1" smtClean="0"/>
              <a:t>dia</a:t>
            </a:r>
            <a:r>
              <a:rPr lang="en-US" dirty="0" smtClean="0"/>
              <a:t>” is the </a:t>
            </a:r>
          </a:p>
          <a:p>
            <a:r>
              <a:rPr lang="en-US" dirty="0" smtClean="0"/>
              <a:t>prepositional </a:t>
            </a:r>
            <a:r>
              <a:rPr lang="en-US" sz="1200" b="0" i="0" dirty="0" smtClean="0"/>
              <a:t>marker of instrumentality or </a:t>
            </a:r>
          </a:p>
          <a:p>
            <a:r>
              <a:rPr lang="en-US" sz="1200" b="0" i="0" dirty="0" smtClean="0"/>
              <a:t>circumstance whereby something is accomplished </a:t>
            </a:r>
          </a:p>
          <a:p>
            <a:r>
              <a:rPr lang="en-US" sz="1200" b="0" i="0" dirty="0" smtClean="0"/>
              <a:t>or effected; that is, “by”, “via”, or “through”.</a:t>
            </a:r>
          </a:p>
          <a:p>
            <a:endParaRPr lang="en-US" b="0" i="0" dirty="0" smtClean="0"/>
          </a:p>
          <a:p>
            <a:r>
              <a:rPr lang="en-US" b="0" i="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4681613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a:t>
            </a:r>
            <a:r>
              <a:rPr lang="en-US" dirty="0" err="1" smtClean="0"/>
              <a:t>pistis</a:t>
            </a:r>
            <a:r>
              <a:rPr lang="en-US" dirty="0" smtClean="0"/>
              <a:t>” is the </a:t>
            </a:r>
            <a:r>
              <a:rPr lang="en-US" sz="1200" b="0" i="0" kern="1200" dirty="0" smtClean="0">
                <a:solidFill>
                  <a:schemeClr val="tx1"/>
                </a:solidFill>
                <a:latin typeface="+mn-lt"/>
                <a:ea typeface="+mn-ea"/>
                <a:cs typeface="+mn-cs"/>
              </a:rPr>
              <a:t>state </a:t>
            </a:r>
          </a:p>
          <a:p>
            <a:r>
              <a:rPr lang="en-US" sz="1200" b="0" i="0" kern="1200" dirty="0" smtClean="0">
                <a:solidFill>
                  <a:schemeClr val="tx1"/>
                </a:solidFill>
                <a:latin typeface="+mn-lt"/>
                <a:ea typeface="+mn-ea"/>
                <a:cs typeface="+mn-cs"/>
              </a:rPr>
              <a:t>of believing on the basis of the reliability of the </a:t>
            </a:r>
          </a:p>
          <a:p>
            <a:r>
              <a:rPr lang="en-US" sz="1200" b="0" i="0" kern="1200" dirty="0" smtClean="0">
                <a:solidFill>
                  <a:schemeClr val="tx1"/>
                </a:solidFill>
                <a:latin typeface="+mn-lt"/>
                <a:ea typeface="+mn-ea"/>
                <a:cs typeface="+mn-cs"/>
              </a:rPr>
              <a:t>one trusted; that is “trust”, “confidence”, or “faith”.</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32639165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Pistis</a:t>
            </a:r>
            <a:r>
              <a:rPr lang="en-US" dirty="0" smtClean="0"/>
              <a:t>” is also used in Romans 3:26 in today’s Bible Study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10179359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2296600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dirty="0" smtClean="0"/>
              <a:t>Sir Wilfred Grenfell, medical missionary in </a:t>
            </a:r>
          </a:p>
          <a:p>
            <a:r>
              <a:rPr lang="en-US" dirty="0" smtClean="0"/>
              <a:t>Labrador, found himself adrift on an ice flow, </a:t>
            </a:r>
          </a:p>
          <a:p>
            <a:r>
              <a:rPr lang="en-US" dirty="0" smtClean="0"/>
              <a:t>headed out to sea. </a:t>
            </a:r>
          </a:p>
          <a:p>
            <a:endParaRPr lang="en-US" dirty="0" smtClean="0"/>
          </a:p>
          <a:p>
            <a:r>
              <a:rPr lang="en-US" dirty="0" smtClean="0"/>
              <a:t>He mercifully killed his dogs, made a coat out of </a:t>
            </a:r>
          </a:p>
          <a:p>
            <a:r>
              <a:rPr lang="en-US" dirty="0" smtClean="0"/>
              <a:t>their hides, put up a distress flag, and lay down </a:t>
            </a:r>
          </a:p>
          <a:p>
            <a:r>
              <a:rPr lang="en-US" dirty="0" smtClean="0"/>
              <a:t>and slept. </a:t>
            </a:r>
          </a:p>
          <a:p>
            <a:endParaRPr lang="en-US" dirty="0" smtClean="0"/>
          </a:p>
          <a:p>
            <a:r>
              <a:rPr lang="en-US" dirty="0" smtClean="0"/>
              <a:t>Later he said, "There was nothing to fear. I had </a:t>
            </a:r>
          </a:p>
          <a:p>
            <a:r>
              <a:rPr lang="en-US" dirty="0" smtClean="0"/>
              <a:t>done all I could, the rest lay in God's hands." </a:t>
            </a:r>
          </a:p>
          <a:p>
            <a:endParaRPr lang="en-US" dirty="0" smtClean="0"/>
          </a:p>
          <a:p>
            <a:r>
              <a:rPr lang="en-US" dirty="0" smtClean="0"/>
              <a:t>[Donald Campbell, </a:t>
            </a:r>
            <a:r>
              <a:rPr lang="en-US" u="sng" dirty="0" smtClean="0"/>
              <a:t>Daniel, Decoder of Dreams</a:t>
            </a:r>
            <a:r>
              <a:rPr lang="en-US" dirty="0" smtClean="0"/>
              <a:t>, p. 20. </a:t>
            </a:r>
            <a:r>
              <a:rPr lang="en-US" dirty="0" err="1" smtClean="0"/>
              <a:t>www.sermonillustrations.com</a:t>
            </a:r>
            <a:r>
              <a:rPr lang="en-US" dirty="0" smtClean="0"/>
              <a:t>].</a:t>
            </a:r>
          </a:p>
          <a:p>
            <a:endParaRPr lang="en-US" dirty="0" smtClean="0"/>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40723756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a:t>
            </a:r>
            <a:r>
              <a:rPr lang="en-US" dirty="0" err="1" smtClean="0"/>
              <a:t>pisteuo</a:t>
            </a:r>
            <a:r>
              <a:rPr lang="en-US" dirty="0" smtClean="0"/>
              <a:t>” is</a:t>
            </a:r>
            <a:r>
              <a:rPr lang="en-US" baseline="0" dirty="0" smtClean="0"/>
              <a:t> the </a:t>
            </a:r>
          </a:p>
          <a:p>
            <a:r>
              <a:rPr lang="en-US" baseline="0" dirty="0" smtClean="0"/>
              <a:t>verb which means </a:t>
            </a:r>
            <a:r>
              <a:rPr lang="en-US" sz="1200" b="0" i="0" dirty="0" smtClean="0"/>
              <a:t>to entrust oneself to an entity </a:t>
            </a:r>
          </a:p>
          <a:p>
            <a:r>
              <a:rPr lang="en-US" sz="1200" b="0" i="0" dirty="0" smtClean="0"/>
              <a:t>in complete confidence, that is “to believe”, </a:t>
            </a:r>
          </a:p>
          <a:p>
            <a:r>
              <a:rPr lang="en-US" sz="1200" b="0" i="0" dirty="0" smtClean="0"/>
              <a:t>“to believe in”, or “to trust”.</a:t>
            </a:r>
          </a:p>
          <a:p>
            <a:endParaRPr lang="en-US" sz="1200" b="0" i="0" dirty="0" smtClean="0"/>
          </a:p>
          <a:p>
            <a:r>
              <a:rPr lang="en-US" sz="1200" b="0" i="0" dirty="0" smtClean="0"/>
              <a:t>“</a:t>
            </a:r>
            <a:r>
              <a:rPr lang="en-US" sz="1200" b="0" i="0" dirty="0" err="1" smtClean="0"/>
              <a:t>Pisteuo</a:t>
            </a:r>
            <a:r>
              <a:rPr lang="en-US" sz="1200" b="0" i="0" dirty="0" smtClean="0"/>
              <a:t>” is the verb from which comes the </a:t>
            </a:r>
          </a:p>
          <a:p>
            <a:r>
              <a:rPr lang="en-US" sz="1200" b="0" i="0" dirty="0" smtClean="0"/>
              <a:t>cognate noun “</a:t>
            </a:r>
            <a:r>
              <a:rPr lang="en-US" sz="1200" b="0" i="0" dirty="0" err="1" smtClean="0"/>
              <a:t>pistis</a:t>
            </a:r>
            <a:r>
              <a:rPr lang="en-US" sz="1200" b="0" i="0" dirty="0" smtClean="0"/>
              <a:t>”, which we were just looking </a:t>
            </a:r>
          </a:p>
          <a:p>
            <a:r>
              <a:rPr lang="en-US" sz="1200" b="0" i="0" dirty="0" smtClean="0"/>
              <a:t>at a moment ago.</a:t>
            </a:r>
          </a:p>
          <a:p>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4681613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1001294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6868905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b="0" dirty="0" smtClean="0"/>
              <a:t>C. S. Lewis wrote:</a:t>
            </a:r>
          </a:p>
          <a:p>
            <a:endParaRPr lang="en-US" b="0" dirty="0" smtClean="0"/>
          </a:p>
          <a:p>
            <a:r>
              <a:rPr lang="en-US" dirty="0" smtClean="0"/>
              <a:t>You never know how much you really believe </a:t>
            </a:r>
          </a:p>
          <a:p>
            <a:r>
              <a:rPr lang="en-US" dirty="0" smtClean="0"/>
              <a:t>anything until its truth or falsehood becomes a </a:t>
            </a:r>
          </a:p>
          <a:p>
            <a:r>
              <a:rPr lang="en-US" dirty="0" smtClean="0"/>
              <a:t>matter of life and death. </a:t>
            </a:r>
          </a:p>
          <a:p>
            <a:endParaRPr lang="en-US" dirty="0" smtClean="0"/>
          </a:p>
          <a:p>
            <a:r>
              <a:rPr lang="en-US" dirty="0" smtClean="0"/>
              <a:t>It is easy to say you believe a rope to be strong </a:t>
            </a:r>
          </a:p>
          <a:p>
            <a:r>
              <a:rPr lang="en-US" dirty="0" smtClean="0"/>
              <a:t>as long as you are merely using it to cord a box. </a:t>
            </a:r>
          </a:p>
          <a:p>
            <a:r>
              <a:rPr lang="en-US" dirty="0" smtClean="0"/>
              <a:t>But suppose you had to hang by that rope over </a:t>
            </a:r>
          </a:p>
          <a:p>
            <a:r>
              <a:rPr lang="en-US" dirty="0" smtClean="0"/>
              <a:t>a precipice. Wouldn't you then first discover how </a:t>
            </a:r>
          </a:p>
          <a:p>
            <a:r>
              <a:rPr lang="en-US" dirty="0" smtClean="0"/>
              <a:t>much you really trusted it?  </a:t>
            </a:r>
          </a:p>
          <a:p>
            <a:endParaRPr lang="en-US" dirty="0" smtClean="0"/>
          </a:p>
          <a:p>
            <a:r>
              <a:rPr lang="en-US" dirty="0" smtClean="0"/>
              <a:t>[</a:t>
            </a:r>
            <a:r>
              <a:rPr lang="en-US" dirty="0" err="1" smtClean="0"/>
              <a:t>C.S</a:t>
            </a:r>
            <a:r>
              <a:rPr lang="en-US" dirty="0" smtClean="0"/>
              <a:t>. Lewis, </a:t>
            </a:r>
            <a:r>
              <a:rPr lang="en-US" u="sng" dirty="0" smtClean="0"/>
              <a:t>A Grief Observed]</a:t>
            </a:r>
            <a:r>
              <a:rPr lang="en-US" dirty="0" smtClean="0"/>
              <a:t>. </a:t>
            </a:r>
          </a:p>
          <a:p>
            <a:endParaRPr lang="en-US" dirty="0" smtClean="0"/>
          </a:p>
          <a:p>
            <a:r>
              <a:rPr lang="en-US" b="1" dirty="0" err="1" smtClean="0"/>
              <a:t>ILLUS</a:t>
            </a:r>
            <a:r>
              <a:rPr lang="en-US" b="1" dirty="0" smtClean="0"/>
              <a:t>: </a:t>
            </a:r>
            <a:r>
              <a:rPr lang="en-US" b="0" dirty="0" smtClean="0"/>
              <a:t>Lewis also says:</a:t>
            </a:r>
          </a:p>
          <a:p>
            <a:endParaRPr lang="en-US" b="0" dirty="0" smtClean="0"/>
          </a:p>
          <a:p>
            <a:r>
              <a:rPr lang="en-US" dirty="0" smtClean="0"/>
              <a:t>Believing things 'on authority' only means </a:t>
            </a:r>
          </a:p>
          <a:p>
            <a:r>
              <a:rPr lang="en-US" dirty="0" smtClean="0"/>
              <a:t>believing them because you have been told them </a:t>
            </a:r>
          </a:p>
          <a:p>
            <a:r>
              <a:rPr lang="en-US" dirty="0" smtClean="0"/>
              <a:t>by someone you think trustworthy. </a:t>
            </a:r>
          </a:p>
          <a:p>
            <a:endParaRPr lang="en-US" dirty="0" smtClean="0"/>
          </a:p>
          <a:p>
            <a:r>
              <a:rPr lang="en-US" dirty="0" smtClean="0"/>
              <a:t>Ninety-nine percent of the things you believe are </a:t>
            </a:r>
          </a:p>
          <a:p>
            <a:r>
              <a:rPr lang="en-US" dirty="0" smtClean="0"/>
              <a:t>believed on authority. I believe there is such a </a:t>
            </a:r>
          </a:p>
          <a:p>
            <a:r>
              <a:rPr lang="en-US" dirty="0" smtClean="0"/>
              <a:t>place as New York. I could not prove by abstract </a:t>
            </a:r>
          </a:p>
          <a:p>
            <a:r>
              <a:rPr lang="en-US" dirty="0" smtClean="0"/>
              <a:t>reasoning that there is such a place. I believe it </a:t>
            </a:r>
          </a:p>
          <a:p>
            <a:r>
              <a:rPr lang="en-US" dirty="0" smtClean="0"/>
              <a:t>because reliable people have told me so. </a:t>
            </a:r>
          </a:p>
          <a:p>
            <a:endParaRPr lang="en-US" dirty="0" smtClean="0"/>
          </a:p>
          <a:p>
            <a:r>
              <a:rPr lang="en-US" dirty="0" smtClean="0"/>
              <a:t>The ordinary person believes in the solar system, </a:t>
            </a:r>
          </a:p>
          <a:p>
            <a:r>
              <a:rPr lang="en-US" dirty="0" smtClean="0"/>
              <a:t>atoms, and the circulation of the blood on </a:t>
            </a:r>
          </a:p>
          <a:p>
            <a:r>
              <a:rPr lang="en-US" dirty="0" smtClean="0"/>
              <a:t>authority--because the scientists say so. </a:t>
            </a:r>
          </a:p>
          <a:p>
            <a:endParaRPr lang="en-US" dirty="0" smtClean="0"/>
          </a:p>
          <a:p>
            <a:r>
              <a:rPr lang="en-US" dirty="0" smtClean="0"/>
              <a:t>Every historical statement is believed on authority. </a:t>
            </a:r>
          </a:p>
          <a:p>
            <a:r>
              <a:rPr lang="en-US" dirty="0" smtClean="0"/>
              <a:t>None of us has seen the Norman Conquest or the </a:t>
            </a:r>
          </a:p>
          <a:p>
            <a:r>
              <a:rPr lang="en-US" dirty="0" smtClean="0"/>
              <a:t>defeat of the Spanish Armada. But we believe </a:t>
            </a:r>
          </a:p>
          <a:p>
            <a:r>
              <a:rPr lang="en-US" dirty="0" smtClean="0"/>
              <a:t>them simply because people who did see them </a:t>
            </a:r>
          </a:p>
          <a:p>
            <a:r>
              <a:rPr lang="en-US" dirty="0" smtClean="0"/>
              <a:t>have left writings that tell us about them; in fact, </a:t>
            </a:r>
          </a:p>
          <a:p>
            <a:r>
              <a:rPr lang="en-US" dirty="0" smtClean="0"/>
              <a:t>on authority. </a:t>
            </a:r>
          </a:p>
          <a:p>
            <a:endParaRPr lang="en-US" dirty="0" smtClean="0"/>
          </a:p>
          <a:p>
            <a:r>
              <a:rPr lang="en-US" dirty="0" smtClean="0"/>
              <a:t>A person who balked at authority in other things, </a:t>
            </a:r>
          </a:p>
          <a:p>
            <a:r>
              <a:rPr lang="en-US" dirty="0" smtClean="0"/>
              <a:t>as some people do in religion, would have to be </a:t>
            </a:r>
          </a:p>
          <a:p>
            <a:r>
              <a:rPr lang="en-US" dirty="0" smtClean="0"/>
              <a:t>content to know nothing all his life.  </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13669549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“diastole” means “difference” or </a:t>
            </a:r>
          </a:p>
          <a:p>
            <a:r>
              <a:rPr lang="en-US" dirty="0" smtClean="0"/>
              <a:t>“distinction”.</a:t>
            </a:r>
          </a:p>
          <a:p>
            <a:endParaRPr lang="en-US" dirty="0" smtClean="0"/>
          </a:p>
          <a:p>
            <a:r>
              <a:rPr lang="en-US" dirty="0" smtClean="0"/>
              <a:t>It only appears in the New Testament in three </a:t>
            </a:r>
          </a:p>
          <a:p>
            <a:r>
              <a:rPr lang="en-US" dirty="0" smtClean="0"/>
              <a:t>locations. Here in Romans 3:22 and also in: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3617653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also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49249322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dirty="0" smtClean="0"/>
              <a:t>Jeffrey Dahmer was a convicted murderer </a:t>
            </a:r>
          </a:p>
          <a:p>
            <a:r>
              <a:rPr lang="en-US" dirty="0" smtClean="0"/>
              <a:t>and cannibal who cooked and ate his victims. You </a:t>
            </a:r>
          </a:p>
          <a:p>
            <a:r>
              <a:rPr lang="en-US" dirty="0" smtClean="0"/>
              <a:t>don’t really get much more heinous than that. </a:t>
            </a:r>
          </a:p>
          <a:p>
            <a:endParaRPr lang="en-US" dirty="0" smtClean="0"/>
          </a:p>
          <a:p>
            <a:r>
              <a:rPr lang="en-US" dirty="0" smtClean="0"/>
              <a:t>He was awarded 16 life sentences. While in </a:t>
            </a:r>
          </a:p>
          <a:p>
            <a:r>
              <a:rPr lang="en-US" dirty="0" smtClean="0"/>
              <a:t>prison, Dahmer met with Roy Ratcliff, a minister </a:t>
            </a:r>
          </a:p>
          <a:p>
            <a:r>
              <a:rPr lang="en-US" dirty="0" smtClean="0"/>
              <a:t>with the Church of Christ in Madison, Wisconsin, </a:t>
            </a:r>
          </a:p>
          <a:p>
            <a:r>
              <a:rPr lang="en-US" dirty="0" smtClean="0"/>
              <a:t>and turned his life over to Jesus Christ. </a:t>
            </a:r>
          </a:p>
          <a:p>
            <a:endParaRPr lang="en-US" dirty="0" smtClean="0"/>
          </a:p>
          <a:p>
            <a:r>
              <a:rPr lang="en-US" dirty="0" smtClean="0"/>
              <a:t>He was baptized in prison, knowing that he would </a:t>
            </a:r>
          </a:p>
          <a:p>
            <a:r>
              <a:rPr lang="en-US" dirty="0" smtClean="0"/>
              <a:t>never leave prison alive. He had nothing to gain in </a:t>
            </a:r>
          </a:p>
          <a:p>
            <a:r>
              <a:rPr lang="en-US" dirty="0" smtClean="0"/>
              <a:t>this life, but everything to gain in the next. </a:t>
            </a:r>
            <a:br>
              <a:rPr lang="en-US" dirty="0" smtClean="0"/>
            </a:br>
            <a:r>
              <a:rPr lang="en-US" dirty="0" smtClean="0"/>
              <a:t/>
            </a:r>
            <a:br>
              <a:rPr lang="en-US" dirty="0" smtClean="0"/>
            </a:br>
            <a:r>
              <a:rPr lang="en-US" dirty="0" smtClean="0"/>
              <a:t>We may scoff at jailhouse conversions, but within </a:t>
            </a:r>
          </a:p>
          <a:p>
            <a:r>
              <a:rPr lang="en-US" dirty="0" smtClean="0"/>
              <a:t>months of Dahmer’s baptism, people noticed a </a:t>
            </a:r>
          </a:p>
          <a:p>
            <a:r>
              <a:rPr lang="en-US" dirty="0" smtClean="0"/>
              <a:t>Christian spirit in him. His father and pen pals </a:t>
            </a:r>
          </a:p>
          <a:p>
            <a:r>
              <a:rPr lang="en-US" dirty="0" smtClean="0"/>
              <a:t>noticed the difference, and his father, who had </a:t>
            </a:r>
          </a:p>
          <a:p>
            <a:r>
              <a:rPr lang="en-US" dirty="0" smtClean="0"/>
              <a:t>left the church, was since restored as a faithful </a:t>
            </a:r>
          </a:p>
          <a:p>
            <a:r>
              <a:rPr lang="en-US" dirty="0" smtClean="0"/>
              <a:t>member. Dahmer’s younger brother also had a </a:t>
            </a:r>
          </a:p>
          <a:p>
            <a:r>
              <a:rPr lang="en-US" dirty="0" smtClean="0"/>
              <a:t>conversion experience of his own. </a:t>
            </a:r>
            <a:br>
              <a:rPr lang="en-US" dirty="0" smtClean="0"/>
            </a:br>
            <a:r>
              <a:rPr lang="en-US" dirty="0" smtClean="0"/>
              <a:t/>
            </a:r>
            <a:br>
              <a:rPr lang="en-US" dirty="0" smtClean="0"/>
            </a:br>
            <a:r>
              <a:rPr lang="en-US" dirty="0" smtClean="0"/>
              <a:t>Dahmer was killed in prison by a fellow inmate a </a:t>
            </a:r>
          </a:p>
          <a:p>
            <a:r>
              <a:rPr lang="en-US" dirty="0" smtClean="0"/>
              <a:t>few months after his baptism. At his memorial </a:t>
            </a:r>
          </a:p>
          <a:p>
            <a:r>
              <a:rPr lang="en-US" dirty="0" smtClean="0"/>
              <a:t>service, along with his own family and several </a:t>
            </a:r>
          </a:p>
          <a:p>
            <a:r>
              <a:rPr lang="en-US" dirty="0" smtClean="0"/>
              <a:t>Christians, two sisters of one of his victims </a:t>
            </a:r>
          </a:p>
          <a:p>
            <a:r>
              <a:rPr lang="en-US" dirty="0" smtClean="0"/>
              <a:t>attended, having grown close to Dahmer’s </a:t>
            </a:r>
          </a:p>
          <a:p>
            <a:r>
              <a:rPr lang="en-US" dirty="0" smtClean="0"/>
              <a:t>family after their brother’s death. </a:t>
            </a:r>
            <a:br>
              <a:rPr lang="en-US" dirty="0" smtClean="0"/>
            </a:br>
            <a:r>
              <a:rPr lang="en-US" dirty="0" smtClean="0"/>
              <a:t/>
            </a:r>
            <a:br>
              <a:rPr lang="en-US" dirty="0" smtClean="0"/>
            </a:br>
            <a:r>
              <a:rPr lang="en-US" dirty="0" smtClean="0"/>
              <a:t>That may have been Dahmer’s last chance for </a:t>
            </a:r>
          </a:p>
          <a:p>
            <a:r>
              <a:rPr lang="en-US" dirty="0" smtClean="0"/>
              <a:t>repentance, and he took it. But many of us think </a:t>
            </a:r>
          </a:p>
          <a:p>
            <a:r>
              <a:rPr lang="en-US" dirty="0" smtClean="0"/>
              <a:t>he shouldn’t have been given another chance. </a:t>
            </a:r>
          </a:p>
          <a:p>
            <a:endParaRPr lang="en-US" dirty="0" smtClean="0"/>
          </a:p>
          <a:p>
            <a:r>
              <a:rPr lang="en-US" dirty="0" smtClean="0"/>
              <a:t>He didn’t deserve it. And that’s true. He didn’t </a:t>
            </a:r>
          </a:p>
          <a:p>
            <a:r>
              <a:rPr lang="en-US" dirty="0" smtClean="0"/>
              <a:t>deserve another chance... </a:t>
            </a:r>
          </a:p>
          <a:p>
            <a:endParaRPr lang="en-US" dirty="0" smtClean="0"/>
          </a:p>
          <a:p>
            <a:r>
              <a:rPr lang="en-US" dirty="0" smtClean="0"/>
              <a:t>But neither do we. </a:t>
            </a:r>
          </a:p>
          <a:p>
            <a:endParaRPr lang="en-US" dirty="0" smtClean="0"/>
          </a:p>
          <a:p>
            <a:r>
              <a:rPr lang="en-US" dirty="0" smtClean="0"/>
              <a:t>[Austin Mansfield, Pastor, Holy Faith Anglican </a:t>
            </a:r>
          </a:p>
          <a:p>
            <a:r>
              <a:rPr lang="en-US" dirty="0" smtClean="0"/>
              <a:t>Church, San Diego, California, </a:t>
            </a:r>
          </a:p>
          <a:p>
            <a:r>
              <a:rPr lang="en-US" dirty="0" err="1" smtClean="0"/>
              <a:t>www.sermoncentral.com</a:t>
            </a:r>
            <a:r>
              <a:rPr lang="en-US" dirty="0" smtClean="0"/>
              <a:t>].</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17099332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Donald Grey </a:t>
            </a:r>
            <a:r>
              <a:rPr lang="en-US" dirty="0" err="1" smtClean="0"/>
              <a:t>Barnhouse</a:t>
            </a:r>
            <a:r>
              <a:rPr lang="en-US" dirty="0" smtClean="0"/>
              <a:t> says that this “statement </a:t>
            </a:r>
          </a:p>
          <a:p>
            <a:r>
              <a:rPr lang="en-US" dirty="0" smtClean="0"/>
              <a:t>presents to us God’s verdict as to the universality </a:t>
            </a:r>
          </a:p>
          <a:p>
            <a:r>
              <a:rPr lang="en-US" dirty="0" smtClean="0"/>
              <a:t>of sin, the nature of man’s shortcoming, and the </a:t>
            </a:r>
          </a:p>
          <a:p>
            <a:r>
              <a:rPr lang="en-US" dirty="0" smtClean="0"/>
              <a:t>goal which he has failed to reach.</a:t>
            </a:r>
          </a:p>
          <a:p>
            <a:endParaRPr lang="en-US" dirty="0" smtClean="0"/>
          </a:p>
          <a:p>
            <a:r>
              <a:rPr lang="en-US" dirty="0" smtClean="0"/>
              <a:t>“At this point,...</a:t>
            </a:r>
            <a:r>
              <a:rPr lang="en-US" baseline="0" dirty="0" smtClean="0"/>
              <a:t> God is declaring all men to be </a:t>
            </a:r>
          </a:p>
          <a:p>
            <a:r>
              <a:rPr lang="en-US" baseline="0" dirty="0" smtClean="0"/>
              <a:t>sinners in a different way from that which He </a:t>
            </a:r>
          </a:p>
          <a:p>
            <a:r>
              <a:rPr lang="en-US" baseline="0" dirty="0" smtClean="0"/>
              <a:t>has employed in the previous statements </a:t>
            </a:r>
          </a:p>
          <a:p>
            <a:r>
              <a:rPr lang="en-US" baseline="0" dirty="0" smtClean="0"/>
              <a:t>presenting this doctrine.</a:t>
            </a:r>
          </a:p>
          <a:p>
            <a:endParaRPr lang="en-US" baseline="0" dirty="0" smtClean="0"/>
          </a:p>
          <a:p>
            <a:r>
              <a:rPr lang="en-US" baseline="0" dirty="0" smtClean="0"/>
              <a:t>“In the first chapter man was declared to be a </a:t>
            </a:r>
          </a:p>
          <a:p>
            <a:r>
              <a:rPr lang="en-US" baseline="0" dirty="0" smtClean="0"/>
              <a:t>sinner, and examples of his depravity were </a:t>
            </a:r>
          </a:p>
          <a:p>
            <a:r>
              <a:rPr lang="en-US" baseline="0" dirty="0" smtClean="0"/>
              <a:t>brought forth to prove it.</a:t>
            </a:r>
          </a:p>
          <a:p>
            <a:endParaRPr lang="en-US" baseline="0" dirty="0" smtClean="0"/>
          </a:p>
          <a:p>
            <a:r>
              <a:rPr lang="en-US" baseline="0" dirty="0" smtClean="0"/>
              <a:t>“In the second chapter (all of humanity) was </a:t>
            </a:r>
          </a:p>
          <a:p>
            <a:r>
              <a:rPr lang="en-US" baseline="0" dirty="0" smtClean="0"/>
              <a:t>declared to be sinful, and (one-by-one) the </a:t>
            </a:r>
          </a:p>
          <a:p>
            <a:r>
              <a:rPr lang="en-US" baseline="0" dirty="0" smtClean="0"/>
              <a:t>hiding places of (those) who sought to deny the </a:t>
            </a:r>
          </a:p>
          <a:p>
            <a:r>
              <a:rPr lang="en-US" baseline="0" dirty="0" smtClean="0"/>
              <a:t>truth in one way or another were laid bare and </a:t>
            </a:r>
          </a:p>
          <a:p>
            <a:r>
              <a:rPr lang="en-US" baseline="0" dirty="0" smtClean="0"/>
              <a:t>the nakedness of their false position was made </a:t>
            </a:r>
          </a:p>
          <a:p>
            <a:r>
              <a:rPr lang="en-US" baseline="0" dirty="0" smtClean="0"/>
              <a:t>obvious.</a:t>
            </a:r>
          </a:p>
          <a:p>
            <a:endParaRPr lang="en-US" baseline="0" dirty="0" smtClean="0"/>
          </a:p>
          <a:p>
            <a:r>
              <a:rPr lang="en-US" baseline="0" dirty="0" smtClean="0"/>
              <a:t>“In the third chapter the doctrine was presented </a:t>
            </a:r>
          </a:p>
          <a:p>
            <a:r>
              <a:rPr lang="en-US" baseline="0" dirty="0" smtClean="0"/>
              <a:t>yet again, and the whole of the nature and being </a:t>
            </a:r>
          </a:p>
          <a:p>
            <a:r>
              <a:rPr lang="en-US" baseline="0" dirty="0" smtClean="0"/>
              <a:t>of man was dissected by the divine scalpel and </a:t>
            </a:r>
          </a:p>
          <a:p>
            <a:r>
              <a:rPr lang="en-US" baseline="0" dirty="0" smtClean="0"/>
              <a:t>the sinfulness of every member made manifest.</a:t>
            </a:r>
          </a:p>
          <a:p>
            <a:endParaRPr lang="en-US" baseline="0" dirty="0" smtClean="0"/>
          </a:p>
          <a:p>
            <a:r>
              <a:rPr lang="en-US" baseline="0" dirty="0" smtClean="0"/>
              <a:t>“Now the declaration is of a different nature. The </a:t>
            </a:r>
          </a:p>
          <a:p>
            <a:r>
              <a:rPr lang="en-US" baseline="0" dirty="0" smtClean="0"/>
              <a:t>key... lies in the true meaning of the phrase, </a:t>
            </a:r>
          </a:p>
          <a:p>
            <a:r>
              <a:rPr lang="en-US" baseline="0" dirty="0" smtClean="0"/>
              <a:t>‘There is no difference’ (at the end of verse 22).</a:t>
            </a:r>
          </a:p>
          <a:p>
            <a:endParaRPr lang="en-US" baseline="0" dirty="0" smtClean="0"/>
          </a:p>
          <a:p>
            <a:r>
              <a:rPr lang="en-US" baseline="0" dirty="0" smtClean="0"/>
              <a:t>“God announces: ‘I, the Lord God Almighty, say </a:t>
            </a:r>
          </a:p>
          <a:p>
            <a:r>
              <a:rPr lang="en-US" baseline="0" dirty="0" smtClean="0"/>
              <a:t>what is good and what is bad; I am the One who </a:t>
            </a:r>
          </a:p>
          <a:p>
            <a:r>
              <a:rPr lang="en-US" baseline="0" dirty="0" smtClean="0"/>
              <a:t>announces what is holy and what is unholy. It is </a:t>
            </a:r>
          </a:p>
          <a:p>
            <a:r>
              <a:rPr lang="en-US" baseline="0" dirty="0" smtClean="0"/>
              <a:t>My Word which decides who is sinful and who is </a:t>
            </a:r>
          </a:p>
          <a:p>
            <a:r>
              <a:rPr lang="en-US" baseline="0" dirty="0" smtClean="0"/>
              <a:t>righteous.</a:t>
            </a:r>
          </a:p>
          <a:p>
            <a:endParaRPr lang="en-US" baseline="0" dirty="0" smtClean="0"/>
          </a:p>
          <a:p>
            <a:r>
              <a:rPr lang="en-US" baseline="0" dirty="0" smtClean="0"/>
              <a:t>“’I am the Lord who searches the hearts and tries </a:t>
            </a:r>
          </a:p>
          <a:p>
            <a:r>
              <a:rPr lang="en-US" baseline="0" dirty="0" smtClean="0"/>
              <a:t>the hearts; therefore, I the Lord shall be the only </a:t>
            </a:r>
          </a:p>
          <a:p>
            <a:r>
              <a:rPr lang="en-US" baseline="0" dirty="0" smtClean="0"/>
              <a:t>one to say what is righteous and what is sinful.</a:t>
            </a:r>
          </a:p>
          <a:p>
            <a:endParaRPr lang="en-US" baseline="0" dirty="0" smtClean="0"/>
          </a:p>
          <a:p>
            <a:r>
              <a:rPr lang="en-US" baseline="0" dirty="0" smtClean="0"/>
              <a:t>“’THERE IS NO DIFFERENCE between the method </a:t>
            </a:r>
          </a:p>
          <a:p>
            <a:r>
              <a:rPr lang="en-US" baseline="0" dirty="0" smtClean="0"/>
              <a:t>by which I announce men are sinners and the </a:t>
            </a:r>
          </a:p>
          <a:p>
            <a:r>
              <a:rPr lang="en-US" baseline="0" dirty="0" smtClean="0"/>
              <a:t>method by which I declare men righteous.</a:t>
            </a:r>
          </a:p>
          <a:p>
            <a:endParaRPr lang="en-US" baseline="0" dirty="0" smtClean="0"/>
          </a:p>
          <a:p>
            <a:r>
              <a:rPr lang="en-US" baseline="0" dirty="0" smtClean="0"/>
              <a:t>“’And in this text I declare that all have sinned. I </a:t>
            </a:r>
          </a:p>
          <a:p>
            <a:r>
              <a:rPr lang="en-US" baseline="0" dirty="0" smtClean="0"/>
              <a:t>would not have to bring a single proof if I did not </a:t>
            </a:r>
          </a:p>
          <a:p>
            <a:r>
              <a:rPr lang="en-US" baseline="0" dirty="0" smtClean="0"/>
              <a:t>wish to do so. It would be enough that I say that </a:t>
            </a:r>
          </a:p>
          <a:p>
            <a:r>
              <a:rPr lang="en-US" baseline="0" dirty="0" smtClean="0"/>
              <a:t>men displease Me. </a:t>
            </a:r>
          </a:p>
          <a:p>
            <a:endParaRPr lang="en-US" baseline="0" dirty="0" smtClean="0"/>
          </a:p>
          <a:p>
            <a:r>
              <a:rPr lang="en-US" baseline="0" dirty="0" smtClean="0"/>
              <a:t>“’Who is there to argue the case? To what court </a:t>
            </a:r>
          </a:p>
          <a:p>
            <a:r>
              <a:rPr lang="en-US" baseline="0" dirty="0" smtClean="0"/>
              <a:t>would they appeal for a hearing? To what law </a:t>
            </a:r>
          </a:p>
          <a:p>
            <a:r>
              <a:rPr lang="en-US" baseline="0" dirty="0" smtClean="0"/>
              <a:t>would they resort to bolster their case? </a:t>
            </a:r>
          </a:p>
          <a:p>
            <a:endParaRPr lang="en-US" baseline="0" dirty="0" smtClean="0"/>
          </a:p>
          <a:p>
            <a:r>
              <a:rPr lang="en-US" baseline="0" dirty="0" smtClean="0"/>
              <a:t>“’I am the Lord and beside Me there is no other. </a:t>
            </a:r>
          </a:p>
          <a:p>
            <a:r>
              <a:rPr lang="en-US" baseline="0" dirty="0" smtClean="0"/>
              <a:t>Therefore, hear the Word of the Lord: All have </a:t>
            </a:r>
          </a:p>
          <a:p>
            <a:r>
              <a:rPr lang="en-US" baseline="0" dirty="0" smtClean="0"/>
              <a:t>sinned.’</a:t>
            </a:r>
          </a:p>
          <a:p>
            <a:endParaRPr lang="en-US" baseline="0" dirty="0" smtClean="0"/>
          </a:p>
          <a:p>
            <a:r>
              <a:rPr lang="en-US" baseline="0" dirty="0" smtClean="0"/>
              <a:t>“This is the flat declaration of the Creator of the </a:t>
            </a:r>
          </a:p>
          <a:p>
            <a:r>
              <a:rPr lang="en-US" baseline="0" dirty="0" smtClean="0"/>
              <a:t>universe and the Author of the supernatural </a:t>
            </a:r>
          </a:p>
          <a:p>
            <a:r>
              <a:rPr lang="en-US" baseline="0" dirty="0" smtClean="0"/>
              <a:t>Word. All have sinned. </a:t>
            </a:r>
          </a:p>
          <a:p>
            <a:endParaRPr lang="en-US" baseline="0" dirty="0" smtClean="0"/>
          </a:p>
          <a:p>
            <a:r>
              <a:rPr lang="en-US" baseline="0" dirty="0" smtClean="0"/>
              <a:t>“It makes no difference what your thought is </a:t>
            </a:r>
          </a:p>
          <a:p>
            <a:r>
              <a:rPr lang="en-US" baseline="0" dirty="0" smtClean="0"/>
              <a:t>about the matter: all have sinned.</a:t>
            </a:r>
          </a:p>
          <a:p>
            <a:endParaRPr lang="en-US" baseline="0" dirty="0" smtClean="0"/>
          </a:p>
          <a:p>
            <a:r>
              <a:rPr lang="en-US" baseline="0" dirty="0" smtClean="0"/>
              <a:t>“It makes no difference what your religious </a:t>
            </a:r>
          </a:p>
          <a:p>
            <a:r>
              <a:rPr lang="en-US" baseline="0" dirty="0" smtClean="0"/>
              <a:t>ideas: all have sinned.</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 makes no difference if you declare that sin is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 error of mortal mind: all have sinned.</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“You may attempt to do away with the idea of sin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by philosophical speculation. It makes no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difference: all have sinned.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the Communists came to power in Russia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(back in 1917) they published a new dictionary.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Under the Russian word for ‘sin’ was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definition: ‘archaic and bourgeois word denoting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transgression of a mythical divine law.’ Such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definitions make no difference: all have sinned.”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Romans 3:23 also tells us that all have fallen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short of the glory of God. The concept is one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of complete lack; in the sense of being entirely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devoid of such glory.</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Barnhouse</a:t>
            </a:r>
            <a:r>
              <a:rPr lang="en-US" baseline="0" dirty="0" smtClean="0"/>
              <a:t> says that “The papyri discoveries in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Egypt show the word was used in the very days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of Christ for an illiterate – in which case we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would translate our text: All have sinned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are illiterate of the knowledge of God.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again, even while our Lord was alive on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Earth, the word was used to express the idea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of missing the season, when a farmer failed to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get his seed in the ground on time, and thus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failed to get a crop.</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“Thus we might read the text: for all have sinned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have missed the season of the glory of God.”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How far short do we fall?  Suppose I took you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out to the end of Navy Pier in Chicago and told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you to jump to Detroit.  Some of you might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make it a few inches off the end of the pier.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With a running head start, one or two of you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might make it ten, or perhaps even twenty feet.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none of you would make it to Detroit.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Is this how far short we fall?</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 better approximation might be if I had told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you to jump to the end of the universe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instead.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268851066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a:t>
            </a:r>
            <a:r>
              <a:rPr lang="en-US" baseline="0" dirty="0" smtClean="0"/>
              <a:t> the Greek “</a:t>
            </a:r>
            <a:r>
              <a:rPr lang="en-US" baseline="0" dirty="0" err="1" smtClean="0"/>
              <a:t>hustareo</a:t>
            </a:r>
            <a:r>
              <a:rPr lang="en-US" baseline="0" dirty="0" smtClean="0"/>
              <a:t>” means </a:t>
            </a:r>
            <a:r>
              <a:rPr lang="en-US" sz="1200" b="0" i="0" dirty="0" smtClean="0"/>
              <a:t>to </a:t>
            </a:r>
          </a:p>
          <a:p>
            <a:r>
              <a:rPr lang="en-US" sz="1200" b="0" i="0" dirty="0" smtClean="0"/>
              <a:t>experience deficiency in something advantageous </a:t>
            </a:r>
          </a:p>
          <a:p>
            <a:r>
              <a:rPr lang="en-US" sz="1200" b="0" i="0" dirty="0" smtClean="0"/>
              <a:t>or desirable; that is, “to lack”, “to be lacking”, </a:t>
            </a:r>
          </a:p>
          <a:p>
            <a:r>
              <a:rPr lang="en-US" sz="1200" b="0" i="0" dirty="0" smtClean="0"/>
              <a:t>“to go without”, or “to come or fall short of”.</a:t>
            </a:r>
          </a:p>
          <a:p>
            <a:pPr lvl="1"/>
            <a:r>
              <a:rPr lang="en-US" b="0" i="0" dirty="0" smtClean="0"/>
              <a:t> </a:t>
            </a:r>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32268618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Rich Young Ruler asks Jesus...</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42911772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b="0" dirty="0" smtClean="0"/>
              <a:t> </a:t>
            </a:r>
            <a:r>
              <a:rPr lang="en-US" dirty="0" smtClean="0"/>
              <a:t>You see, the Witch knew of the Deep </a:t>
            </a:r>
          </a:p>
          <a:p>
            <a:r>
              <a:rPr lang="en-US" dirty="0" smtClean="0"/>
              <a:t>Magic from the Dawn of Time. But she was not </a:t>
            </a:r>
          </a:p>
          <a:p>
            <a:r>
              <a:rPr lang="en-US" dirty="0" smtClean="0"/>
              <a:t>aware of the Deeper Magic from Before the Dawn </a:t>
            </a:r>
          </a:p>
          <a:p>
            <a:r>
              <a:rPr lang="en-US" dirty="0" smtClean="0"/>
              <a:t>of Time, as Aslan explained it to Susan and Lucy.</a:t>
            </a:r>
          </a:p>
          <a:p>
            <a:r>
              <a:rPr lang="en-US" dirty="0" smtClean="0"/>
              <a:t/>
            </a:r>
            <a:br>
              <a:rPr lang="en-US" dirty="0" smtClean="0"/>
            </a:br>
            <a:r>
              <a:rPr lang="en-US" dirty="0" smtClean="0"/>
              <a:t>He said that according to a decree from before </a:t>
            </a:r>
          </a:p>
          <a:p>
            <a:r>
              <a:rPr lang="en-US" dirty="0" smtClean="0"/>
              <a:t>the Witch’s time, “when a willing victim who had </a:t>
            </a:r>
          </a:p>
          <a:p>
            <a:r>
              <a:rPr lang="en-US" dirty="0" smtClean="0"/>
              <a:t>committed no treachery was killed in a traitor’s </a:t>
            </a:r>
          </a:p>
          <a:p>
            <a:r>
              <a:rPr lang="en-US" dirty="0" smtClean="0"/>
              <a:t>stead, the Table would crack and Death itself </a:t>
            </a:r>
          </a:p>
          <a:p>
            <a:r>
              <a:rPr lang="en-US" dirty="0" smtClean="0"/>
              <a:t>would start working backwards.”</a:t>
            </a:r>
          </a:p>
          <a:p>
            <a:r>
              <a:rPr lang="en-US" dirty="0" smtClean="0"/>
              <a:t/>
            </a:r>
            <a:br>
              <a:rPr lang="en-US" dirty="0" smtClean="0"/>
            </a:br>
            <a:r>
              <a:rPr lang="en-US" dirty="0" smtClean="0"/>
              <a:t>And “all have sinned and fall short of the glory of </a:t>
            </a:r>
          </a:p>
          <a:p>
            <a:r>
              <a:rPr lang="en-US" dirty="0" smtClean="0"/>
              <a:t>God” says Romans 3:23, but verse 24 goes on to </a:t>
            </a:r>
          </a:p>
          <a:p>
            <a:r>
              <a:rPr lang="en-US" dirty="0" smtClean="0"/>
              <a:t>say that we are made right with God “...as a gift </a:t>
            </a:r>
          </a:p>
          <a:p>
            <a:r>
              <a:rPr lang="en-US" dirty="0" smtClean="0"/>
              <a:t>by His grace through the redemption which is in </a:t>
            </a:r>
          </a:p>
          <a:p>
            <a:r>
              <a:rPr lang="en-US" dirty="0" smtClean="0"/>
              <a:t>Christ Jesus...”</a:t>
            </a:r>
          </a:p>
          <a:p>
            <a:r>
              <a:rPr lang="en-US" dirty="0" smtClean="0"/>
              <a:t/>
            </a:r>
            <a:br>
              <a:rPr lang="en-US" dirty="0" smtClean="0"/>
            </a:br>
            <a:r>
              <a:rPr lang="en-US" dirty="0" smtClean="0"/>
              <a:t>That’s right. Jesus Christ came to us as a Lamb </a:t>
            </a:r>
          </a:p>
          <a:p>
            <a:r>
              <a:rPr lang="en-US" dirty="0" smtClean="0"/>
              <a:t>for sacrifice, and just when Satan thought he had </a:t>
            </a:r>
          </a:p>
          <a:p>
            <a:r>
              <a:rPr lang="en-US" dirty="0" smtClean="0"/>
              <a:t>won, when God seemed momentarily weak and </a:t>
            </a:r>
          </a:p>
          <a:p>
            <a:r>
              <a:rPr lang="en-US" dirty="0" smtClean="0"/>
              <a:t>the devil held all the cards, in that very moment </a:t>
            </a:r>
          </a:p>
          <a:p>
            <a:r>
              <a:rPr lang="en-US" dirty="0" smtClean="0"/>
              <a:t>God was working the Deeper Magic from Before </a:t>
            </a:r>
          </a:p>
          <a:p>
            <a:r>
              <a:rPr lang="en-US" dirty="0" smtClean="0"/>
              <a:t>the Dawn of Time, determined in the Divine </a:t>
            </a:r>
          </a:p>
          <a:p>
            <a:r>
              <a:rPr lang="en-US" dirty="0" smtClean="0"/>
              <a:t>Council of the Trinity before the foundation of </a:t>
            </a:r>
          </a:p>
          <a:p>
            <a:r>
              <a:rPr lang="en-US" dirty="0" smtClean="0"/>
              <a:t>the world (I Pet 1:18-21).</a:t>
            </a:r>
          </a:p>
          <a:p>
            <a:endParaRPr lang="en-US" dirty="0" smtClean="0"/>
          </a:p>
          <a:p>
            <a:r>
              <a:rPr lang="en-US" dirty="0" smtClean="0"/>
              <a:t>And when the first hammer struck the first spike </a:t>
            </a:r>
          </a:p>
          <a:p>
            <a:r>
              <a:rPr lang="en-US" dirty="0" smtClean="0"/>
              <a:t>to nail down the hands of the Savior, God was </a:t>
            </a:r>
          </a:p>
          <a:p>
            <a:r>
              <a:rPr lang="en-US" dirty="0" smtClean="0"/>
              <a:t>striking His blow against Satan and Sin and Death </a:t>
            </a:r>
          </a:p>
          <a:p>
            <a:r>
              <a:rPr lang="en-US" dirty="0" smtClean="0"/>
              <a:t>and the Grave and from that moment on Death</a:t>
            </a:r>
          </a:p>
          <a:p>
            <a:r>
              <a:rPr lang="en-US" dirty="0" smtClean="0"/>
              <a:t> has begun to work backward.</a:t>
            </a:r>
          </a:p>
          <a:p>
            <a:endParaRPr lang="en-US" b="1" dirty="0" smtClean="0"/>
          </a:p>
          <a:p>
            <a:r>
              <a:rPr lang="en-US" b="0" dirty="0" smtClean="0"/>
              <a:t>[Clark</a:t>
            </a:r>
            <a:r>
              <a:rPr lang="en-US" b="0" baseline="0" dirty="0" smtClean="0"/>
              <a:t> Tanner, Lay Minister, </a:t>
            </a:r>
            <a:r>
              <a:rPr lang="en-US" dirty="0" smtClean="0"/>
              <a:t>Cornerstone Christian </a:t>
            </a:r>
          </a:p>
          <a:p>
            <a:r>
              <a:rPr lang="en-US" dirty="0" smtClean="0"/>
              <a:t>Chapel Online, Port Angeles, Washington, </a:t>
            </a:r>
          </a:p>
          <a:p>
            <a:r>
              <a:rPr lang="en-US" dirty="0" err="1" smtClean="0"/>
              <a:t>www.sermoncentral.com</a:t>
            </a:r>
            <a:r>
              <a:rPr lang="en-US" dirty="0" smtClean="0"/>
              <a:t>].</a:t>
            </a:r>
            <a:endParaRPr lang="en-US" b="0" dirty="0" smtClean="0"/>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2101714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Everett Harrison writes</a:t>
            </a:r>
            <a:r>
              <a:rPr lang="en-US" baseline="0" dirty="0" smtClean="0"/>
              <a:t> that “As Paul uses it in </a:t>
            </a:r>
          </a:p>
          <a:p>
            <a:pPr rtl="0"/>
            <a:r>
              <a:rPr lang="en-US" baseline="0" dirty="0" smtClean="0"/>
              <a:t>(this context), the verb ‘justify’ means not ‘to </a:t>
            </a:r>
          </a:p>
          <a:p>
            <a:pPr rtl="0"/>
            <a:r>
              <a:rPr lang="en-US" baseline="0" dirty="0" smtClean="0"/>
              <a:t>make righteous’ (in an ethical sense) nor simply </a:t>
            </a:r>
          </a:p>
          <a:p>
            <a:pPr rtl="0"/>
            <a:r>
              <a:rPr lang="en-US" baseline="0" dirty="0" smtClean="0"/>
              <a:t>‘to treat as righteous’ (though one is really not </a:t>
            </a:r>
          </a:p>
          <a:p>
            <a:pPr rtl="0"/>
            <a:r>
              <a:rPr lang="en-US" baseline="0" dirty="0" smtClean="0"/>
              <a:t>righteous), but ‘to declare righteous’.</a:t>
            </a:r>
          </a:p>
          <a:p>
            <a:pPr rtl="0"/>
            <a:endParaRPr lang="en-US" baseline="0" dirty="0" smtClean="0"/>
          </a:p>
          <a:p>
            <a:pPr rtl="0"/>
            <a:r>
              <a:rPr lang="en-US" baseline="0" dirty="0" smtClean="0"/>
              <a:t>“No ‘legal fiction’, but a legal REALITY of the </a:t>
            </a:r>
          </a:p>
          <a:p>
            <a:pPr rtl="0"/>
            <a:r>
              <a:rPr lang="en-US" baseline="0" dirty="0" smtClean="0"/>
              <a:t>utmost significance, ‘to be justified’ means to be </a:t>
            </a:r>
          </a:p>
          <a:p>
            <a:pPr rtl="0"/>
            <a:r>
              <a:rPr lang="en-US" baseline="0" dirty="0" smtClean="0"/>
              <a:t>acquitted by God from all ‘charges’ that could be </a:t>
            </a:r>
          </a:p>
          <a:p>
            <a:pPr rtl="0"/>
            <a:r>
              <a:rPr lang="en-US" baseline="0" dirty="0" smtClean="0"/>
              <a:t>brought against a person because of his or </a:t>
            </a:r>
          </a:p>
          <a:p>
            <a:pPr rtl="0"/>
            <a:r>
              <a:rPr lang="en-US" baseline="0" dirty="0" smtClean="0"/>
              <a:t>her sins.”</a:t>
            </a:r>
            <a:endParaRPr lang="en-US" dirty="0" smtClean="0"/>
          </a:p>
          <a:p>
            <a:pPr rtl="0"/>
            <a:endParaRPr lang="en-US" dirty="0" smtClean="0"/>
          </a:p>
          <a:p>
            <a:pPr rtl="0"/>
            <a:r>
              <a:rPr lang="en-US" dirty="0" err="1" smtClean="0"/>
              <a:t>Boice</a:t>
            </a:r>
            <a:r>
              <a:rPr lang="en-US" dirty="0" smtClean="0"/>
              <a:t> tells us that “</a:t>
            </a:r>
            <a:r>
              <a:rPr lang="en-US" sz="1200" i="0" dirty="0" smtClean="0"/>
              <a:t>On September 17, 1915, the </a:t>
            </a:r>
          </a:p>
          <a:p>
            <a:pPr rtl="0"/>
            <a:r>
              <a:rPr lang="en-US" sz="1200" i="0" dirty="0" smtClean="0"/>
              <a:t>distinguished Professor of Didactic and Polemic </a:t>
            </a:r>
          </a:p>
          <a:p>
            <a:pPr rtl="0"/>
            <a:r>
              <a:rPr lang="en-US" sz="1200" i="0" dirty="0" smtClean="0"/>
              <a:t>Theology at Princeton Theological Seminary, </a:t>
            </a:r>
          </a:p>
          <a:p>
            <a:pPr rtl="0"/>
            <a:r>
              <a:rPr lang="en-US" sz="1200" i="0" dirty="0" smtClean="0"/>
              <a:t>Benjamin Breckinridge Warfield, stood in Miller </a:t>
            </a:r>
          </a:p>
          <a:p>
            <a:pPr rtl="0"/>
            <a:r>
              <a:rPr lang="en-US" sz="1200" i="0" dirty="0" smtClean="0"/>
              <a:t>Chapel to deliver an address to the newly arrived </a:t>
            </a:r>
          </a:p>
          <a:p>
            <a:pPr rtl="0"/>
            <a:r>
              <a:rPr lang="en-US" sz="1200" i="0" dirty="0" smtClean="0"/>
              <a:t>students. </a:t>
            </a:r>
          </a:p>
          <a:p>
            <a:pPr rtl="0"/>
            <a:endParaRPr lang="en-US" sz="1200" i="0" dirty="0" smtClean="0"/>
          </a:p>
          <a:p>
            <a:pPr rtl="0"/>
            <a:r>
              <a:rPr lang="en-US" sz="1200" i="0" dirty="0" smtClean="0"/>
              <a:t>“The subject had been announced: {‘Redeemer’ </a:t>
            </a:r>
          </a:p>
          <a:p>
            <a:pPr rtl="0"/>
            <a:r>
              <a:rPr lang="en-US" sz="1200" i="0" dirty="0" smtClean="0"/>
              <a:t>and ‘Redemption,’} and the young men were </a:t>
            </a:r>
          </a:p>
          <a:p>
            <a:pPr rtl="0"/>
            <a:r>
              <a:rPr lang="en-US" sz="1200" i="0" dirty="0" smtClean="0"/>
              <a:t>probably prepared for a difficult and weighty </a:t>
            </a:r>
          </a:p>
          <a:p>
            <a:pPr rtl="0"/>
            <a:r>
              <a:rPr lang="en-US" sz="1200" i="0" dirty="0" smtClean="0"/>
              <a:t>presentation. </a:t>
            </a:r>
          </a:p>
          <a:p>
            <a:pPr rtl="0"/>
            <a:endParaRPr lang="en-US" sz="1200" i="0" dirty="0" smtClean="0"/>
          </a:p>
          <a:p>
            <a:pPr rtl="0"/>
            <a:r>
              <a:rPr lang="en-US" sz="1200" i="0" dirty="0" smtClean="0"/>
              <a:t>“Instead Warfield talked about how wonderful </a:t>
            </a:r>
          </a:p>
          <a:p>
            <a:pPr rtl="0"/>
            <a:r>
              <a:rPr lang="en-US" sz="1200" i="0" dirty="0" smtClean="0"/>
              <a:t>the two words Redeemer and redemption are.</a:t>
            </a:r>
          </a:p>
          <a:p>
            <a:pPr rtl="0"/>
            <a:endParaRPr lang="en-US" sz="1200" i="0" dirty="0" smtClean="0"/>
          </a:p>
          <a:p>
            <a:pPr rtl="0"/>
            <a:r>
              <a:rPr lang="en-US" sz="1200" dirty="0" smtClean="0"/>
              <a:t>“‘There is no one of the titles of Christ which is </a:t>
            </a:r>
          </a:p>
          <a:p>
            <a:pPr rtl="0"/>
            <a:r>
              <a:rPr lang="en-US" sz="1200" dirty="0" smtClean="0"/>
              <a:t>more precious to Christian hearts than </a:t>
            </a:r>
          </a:p>
          <a:p>
            <a:pPr rtl="0"/>
            <a:r>
              <a:rPr lang="en-US" sz="1200" dirty="0" smtClean="0"/>
              <a:t>{Redeemer,}’ the professor began. True, other </a:t>
            </a:r>
          </a:p>
          <a:p>
            <a:pPr rtl="0"/>
            <a:r>
              <a:rPr lang="en-US" sz="1200" dirty="0" smtClean="0"/>
              <a:t>titles are more often on our lips: ‘Lord,’ </a:t>
            </a:r>
          </a:p>
          <a:p>
            <a:pPr rtl="0"/>
            <a:r>
              <a:rPr lang="en-US" sz="1200" dirty="0" smtClean="0"/>
              <a:t>‘Savior,’ others. </a:t>
            </a:r>
          </a:p>
          <a:p>
            <a:pPr rtl="0"/>
            <a:endParaRPr lang="en-US" sz="1200" dirty="0" smtClean="0"/>
          </a:p>
          <a:p>
            <a:pPr rtl="0"/>
            <a:r>
              <a:rPr lang="en-US" sz="1200" dirty="0" smtClean="0"/>
              <a:t>“But ‘Redeemer’ is more intimate and therefore </a:t>
            </a:r>
          </a:p>
          <a:p>
            <a:pPr rtl="0"/>
            <a:r>
              <a:rPr lang="en-US" sz="1200" dirty="0" smtClean="0"/>
              <a:t>more precious. </a:t>
            </a:r>
          </a:p>
          <a:p>
            <a:pPr rtl="0"/>
            <a:endParaRPr lang="en-US" sz="1200" dirty="0" smtClean="0"/>
          </a:p>
          <a:p>
            <a:pPr rtl="0"/>
            <a:r>
              <a:rPr lang="en-US" sz="1200" dirty="0" smtClean="0"/>
              <a:t>“Warfield explained:</a:t>
            </a:r>
          </a:p>
          <a:p>
            <a:pPr rtl="0"/>
            <a:endParaRPr lang="en-US" sz="1200" dirty="0" smtClean="0"/>
          </a:p>
          <a:p>
            <a:pPr rtl="0"/>
            <a:r>
              <a:rPr lang="en-US" sz="1200" dirty="0" smtClean="0"/>
              <a:t>“’It gives expression not merely to our sense </a:t>
            </a:r>
          </a:p>
          <a:p>
            <a:pPr rtl="0"/>
            <a:r>
              <a:rPr lang="en-US" sz="1200" dirty="0" smtClean="0"/>
              <a:t>that we have received salvation from [Jesus], </a:t>
            </a:r>
          </a:p>
          <a:p>
            <a:pPr rtl="0"/>
            <a:r>
              <a:rPr lang="en-US" sz="1200" dirty="0" smtClean="0"/>
              <a:t>but also to our appreciation of what it cost him </a:t>
            </a:r>
          </a:p>
          <a:p>
            <a:pPr rtl="0"/>
            <a:r>
              <a:rPr lang="en-US" sz="1200" dirty="0" smtClean="0"/>
              <a:t>to procure this salvation for us. </a:t>
            </a:r>
          </a:p>
          <a:p>
            <a:pPr rtl="0"/>
            <a:endParaRPr lang="en-US" sz="1200" dirty="0" smtClean="0"/>
          </a:p>
          <a:p>
            <a:pPr rtl="0"/>
            <a:r>
              <a:rPr lang="en-US" sz="1200" dirty="0" smtClean="0"/>
              <a:t>“’It is the name specifically of the Christ of the </a:t>
            </a:r>
          </a:p>
          <a:p>
            <a:pPr rtl="0"/>
            <a:r>
              <a:rPr lang="en-US" sz="1200" dirty="0" smtClean="0"/>
              <a:t>cross. Whenever we pronounce it, the cross is </a:t>
            </a:r>
          </a:p>
          <a:p>
            <a:pPr rtl="0"/>
            <a:r>
              <a:rPr lang="en-US" sz="1200" dirty="0" smtClean="0"/>
              <a:t>placarded before our eyes and our hearts are </a:t>
            </a:r>
          </a:p>
          <a:p>
            <a:pPr rtl="0"/>
            <a:r>
              <a:rPr lang="en-US" sz="1200" dirty="0" smtClean="0"/>
              <a:t>filled with loving remembrance not only that </a:t>
            </a:r>
          </a:p>
          <a:p>
            <a:pPr rtl="0"/>
            <a:r>
              <a:rPr lang="en-US" sz="1200" dirty="0" smtClean="0"/>
              <a:t>Christ has given us salvation but that he paid a </a:t>
            </a:r>
          </a:p>
          <a:p>
            <a:pPr rtl="0"/>
            <a:r>
              <a:rPr lang="en-US" sz="1200" dirty="0" smtClean="0"/>
              <a:t>mighty price for it.”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117216683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dorean</a:t>
            </a:r>
            <a:r>
              <a:rPr lang="en-US" dirty="0" smtClean="0"/>
              <a:t>” pertains </a:t>
            </a:r>
            <a:r>
              <a:rPr lang="en-US" sz="1200" b="0" i="0" dirty="0" smtClean="0"/>
              <a:t>to being freely </a:t>
            </a:r>
          </a:p>
          <a:p>
            <a:r>
              <a:rPr lang="en-US" sz="1200" b="0" i="0" dirty="0" smtClean="0"/>
              <a:t>given, as a gift, without payment, gratis.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804409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4892116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215007308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dirty="0" err="1" smtClean="0"/>
              <a:t>ILLUS</a:t>
            </a:r>
            <a:r>
              <a:rPr lang="en-US" sz="1200" b="1" dirty="0" smtClean="0"/>
              <a:t>: </a:t>
            </a:r>
            <a:r>
              <a:rPr lang="en-US" sz="1200" b="0" dirty="0" smtClean="0"/>
              <a:t>During the Spanish-American War, Clara </a:t>
            </a:r>
          </a:p>
          <a:p>
            <a:pPr rtl="0"/>
            <a:r>
              <a:rPr lang="en-US" sz="1200" b="0" dirty="0" smtClean="0"/>
              <a:t>Barton was overseeing the work of the Red Cross </a:t>
            </a:r>
          </a:p>
          <a:p>
            <a:pPr rtl="0"/>
            <a:r>
              <a:rPr lang="en-US" sz="1200" b="0" dirty="0" smtClean="0"/>
              <a:t>in Cuba. </a:t>
            </a:r>
          </a:p>
          <a:p>
            <a:pPr rtl="0"/>
            <a:endParaRPr lang="en-US" sz="1200" b="0" dirty="0" smtClean="0"/>
          </a:p>
          <a:p>
            <a:pPr rtl="0"/>
            <a:r>
              <a:rPr lang="en-US" sz="1200" b="0" dirty="0" smtClean="0"/>
              <a:t>One day Colonel Theodore Roosevelt came to her, </a:t>
            </a:r>
          </a:p>
          <a:p>
            <a:pPr rtl="0"/>
            <a:r>
              <a:rPr lang="en-US" sz="1200" b="0" dirty="0" smtClean="0"/>
              <a:t>wanting to buy food for his sick and wounded </a:t>
            </a:r>
          </a:p>
          <a:p>
            <a:pPr rtl="0"/>
            <a:r>
              <a:rPr lang="en-US" sz="1200" b="0" dirty="0" smtClean="0"/>
              <a:t>Rough Riders. </a:t>
            </a:r>
          </a:p>
          <a:p>
            <a:pPr rtl="0"/>
            <a:endParaRPr lang="en-US" sz="1200" b="0" dirty="0" smtClean="0"/>
          </a:p>
          <a:p>
            <a:pPr rtl="0"/>
            <a:r>
              <a:rPr lang="en-US" sz="1200" b="0" dirty="0" smtClean="0"/>
              <a:t>But she refused to sell him any. Roosevelt was </a:t>
            </a:r>
          </a:p>
          <a:p>
            <a:pPr rtl="0"/>
            <a:r>
              <a:rPr lang="en-US" sz="1200" b="0" dirty="0" smtClean="0"/>
              <a:t>perplexed. His men needed the help and he was </a:t>
            </a:r>
          </a:p>
          <a:p>
            <a:pPr rtl="0"/>
            <a:r>
              <a:rPr lang="en-US" sz="1200" b="0" dirty="0" smtClean="0"/>
              <a:t>prepared to pay out of his own funds. </a:t>
            </a:r>
          </a:p>
          <a:p>
            <a:pPr rtl="0"/>
            <a:endParaRPr lang="en-US" sz="1200" b="0" dirty="0" smtClean="0"/>
          </a:p>
          <a:p>
            <a:pPr rtl="0"/>
            <a:r>
              <a:rPr lang="en-US" sz="1200" b="0" dirty="0" smtClean="0"/>
              <a:t>When he asked someone why he could not buy </a:t>
            </a:r>
          </a:p>
          <a:p>
            <a:pPr rtl="0"/>
            <a:r>
              <a:rPr lang="en-US" sz="1200" b="0" dirty="0" smtClean="0"/>
              <a:t>the supplies, he was told, “Colonel, just ask for it!” </a:t>
            </a:r>
          </a:p>
          <a:p>
            <a:pPr rtl="0"/>
            <a:endParaRPr lang="en-US" sz="1200" b="0" dirty="0" smtClean="0"/>
          </a:p>
          <a:p>
            <a:pPr rtl="0"/>
            <a:r>
              <a:rPr lang="en-US" sz="1200" b="0" dirty="0" smtClean="0"/>
              <a:t>A smile broke over Roosevelt’s face. Now he </a:t>
            </a:r>
          </a:p>
          <a:p>
            <a:pPr rtl="0"/>
            <a:r>
              <a:rPr lang="en-US" sz="1200" b="0" dirty="0" smtClean="0"/>
              <a:t>understood—the provisions were not for sale. </a:t>
            </a:r>
          </a:p>
          <a:p>
            <a:pPr rtl="0"/>
            <a:r>
              <a:rPr lang="en-US" sz="1200" b="0" dirty="0" smtClean="0"/>
              <a:t>All he had to do was simply ask and they would </a:t>
            </a:r>
          </a:p>
          <a:p>
            <a:pPr rtl="0"/>
            <a:r>
              <a:rPr lang="en-US" sz="1200" b="0" dirty="0" smtClean="0"/>
              <a:t>be given freely.</a:t>
            </a:r>
          </a:p>
          <a:p>
            <a:pPr rtl="0"/>
            <a:endParaRPr lang="en-US" sz="1200" dirty="0" smtClean="0"/>
          </a:p>
          <a:p>
            <a:pPr rtl="0"/>
            <a:r>
              <a:rPr lang="en-US" sz="1200" dirty="0" smtClean="0"/>
              <a:t>[Our Daily Bread, October 11, 1992, </a:t>
            </a:r>
            <a:r>
              <a:rPr lang="en-US" dirty="0" err="1" smtClean="0"/>
              <a:t>Galaxie</a:t>
            </a:r>
            <a:r>
              <a:rPr lang="en-US" dirty="0" smtClean="0"/>
              <a:t> </a:t>
            </a:r>
          </a:p>
          <a:p>
            <a:pPr rtl="0"/>
            <a:r>
              <a:rPr lang="en-US" dirty="0" smtClean="0"/>
              <a:t>Software. (2002). 10,000 Sermon Illustrations. </a:t>
            </a:r>
          </a:p>
          <a:p>
            <a:pPr rtl="0"/>
            <a:r>
              <a:rPr lang="en-US" dirty="0" smtClean="0"/>
              <a:t>Biblical Studies Press].</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374491211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chariti</a:t>
            </a:r>
            <a:r>
              <a:rPr lang="en-US" dirty="0" smtClean="0"/>
              <a:t>” is the dative</a:t>
            </a:r>
            <a:r>
              <a:rPr lang="en-US" baseline="0" dirty="0" smtClean="0"/>
              <a:t> form of the noun</a:t>
            </a:r>
          </a:p>
          <a:p>
            <a:r>
              <a:rPr lang="en-US" baseline="0" dirty="0" smtClean="0"/>
              <a:t> “</a:t>
            </a:r>
            <a:r>
              <a:rPr lang="en-US" baseline="0" dirty="0" err="1" smtClean="0"/>
              <a:t>charis</a:t>
            </a:r>
            <a:r>
              <a:rPr lang="en-US" baseline="0" dirty="0" smtClean="0"/>
              <a:t>” which means </a:t>
            </a:r>
            <a:r>
              <a:rPr lang="en-US" sz="1200" b="0" i="0" dirty="0" smtClean="0"/>
              <a:t>a beneficent disposition </a:t>
            </a:r>
          </a:p>
          <a:p>
            <a:r>
              <a:rPr lang="en-US" sz="1200" b="0" i="0" dirty="0" smtClean="0"/>
              <a:t>toward someone; that is,  “favor”, “grace”, </a:t>
            </a:r>
          </a:p>
          <a:p>
            <a:r>
              <a:rPr lang="en-US" sz="1200" b="0" i="0" dirty="0" smtClean="0"/>
              <a:t>“gracious care or help”, or “goodwill”.</a:t>
            </a:r>
          </a:p>
          <a:p>
            <a:endParaRPr lang="en-US" sz="1200" b="0" i="0" dirty="0" smtClean="0"/>
          </a:p>
          <a:p>
            <a:r>
              <a:rPr lang="en-US" sz="1200" b="0" i="0" dirty="0" smtClean="0"/>
              <a:t>The dative form is used here to indicate </a:t>
            </a:r>
          </a:p>
          <a:p>
            <a:r>
              <a:rPr lang="en-US" sz="1200" b="0" i="0" dirty="0" smtClean="0"/>
              <a:t>instrumentality: it is BY grace that those who have </a:t>
            </a:r>
          </a:p>
          <a:p>
            <a:r>
              <a:rPr lang="en-US" sz="1200" b="0" i="0" dirty="0" smtClean="0"/>
              <a:t>sinned and fallen short of the glory of God are </a:t>
            </a:r>
          </a:p>
          <a:p>
            <a:r>
              <a:rPr lang="en-US" sz="1200" b="0" i="0" dirty="0" smtClean="0"/>
              <a:t>freely justified.</a:t>
            </a:r>
          </a:p>
          <a:p>
            <a:endParaRPr lang="en-US" sz="1200" b="0" i="0" dirty="0" smtClean="0"/>
          </a:p>
          <a:p>
            <a:r>
              <a:rPr lang="en-US" sz="1200" b="0" i="0" dirty="0" smtClean="0"/>
              <a:t>They are freely</a:t>
            </a:r>
            <a:r>
              <a:rPr lang="en-US" sz="1200" b="0" i="0" baseline="0" dirty="0" smtClean="0"/>
              <a:t> justified BY grace THROUGH the </a:t>
            </a:r>
          </a:p>
          <a:p>
            <a:r>
              <a:rPr lang="en-US" sz="1200" b="0" i="0" baseline="0" dirty="0" smtClean="0"/>
              <a:t>redemption which is in Christ Jesus.</a:t>
            </a:r>
          </a:p>
          <a:p>
            <a:endParaRPr lang="en-US" sz="1200" b="0" i="0" baseline="0" dirty="0" smtClean="0"/>
          </a:p>
          <a:p>
            <a:r>
              <a:rPr lang="en-US" sz="1200" b="0" i="0" baseline="0" dirty="0" smtClean="0"/>
              <a:t>Note that the words “that came by”, in the New </a:t>
            </a:r>
          </a:p>
          <a:p>
            <a:r>
              <a:rPr lang="en-US" sz="1200" b="0" i="0" baseline="0" dirty="0" smtClean="0"/>
              <a:t>International Version, translate the Greek </a:t>
            </a:r>
          </a:p>
          <a:p>
            <a:r>
              <a:rPr lang="en-US" sz="1200" b="0" i="0" baseline="0" dirty="0" smtClean="0"/>
              <a:t>“</a:t>
            </a:r>
            <a:r>
              <a:rPr lang="en-US" sz="1200" b="0" i="0" baseline="0" dirty="0" err="1" smtClean="0"/>
              <a:t>tes</a:t>
            </a:r>
            <a:r>
              <a:rPr lang="en-US" sz="1200" b="0" i="0" baseline="0" dirty="0" smtClean="0"/>
              <a:t> </a:t>
            </a:r>
            <a:r>
              <a:rPr lang="en-US" sz="1200" b="0" i="0" baseline="0" dirty="0" err="1" smtClean="0"/>
              <a:t>en</a:t>
            </a:r>
            <a:r>
              <a:rPr lang="en-US" sz="1200" b="0" i="0" baseline="0" dirty="0" smtClean="0"/>
              <a:t>”. </a:t>
            </a:r>
          </a:p>
          <a:p>
            <a:endParaRPr lang="en-US" sz="1200" b="0" i="0" baseline="0" dirty="0" smtClean="0"/>
          </a:p>
          <a:p>
            <a:r>
              <a:rPr lang="en-US" sz="1200" b="0" i="0" baseline="0" dirty="0" smtClean="0"/>
              <a:t>And, “</a:t>
            </a:r>
            <a:r>
              <a:rPr lang="en-US" sz="1200" b="0" i="0" baseline="0" dirty="0" err="1" smtClean="0"/>
              <a:t>tes</a:t>
            </a:r>
            <a:r>
              <a:rPr lang="en-US" sz="1200" b="0" i="0" baseline="0" dirty="0" smtClean="0"/>
              <a:t> </a:t>
            </a:r>
            <a:r>
              <a:rPr lang="en-US" sz="1200" b="0" i="0" baseline="0" dirty="0" err="1" smtClean="0"/>
              <a:t>en</a:t>
            </a:r>
            <a:r>
              <a:rPr lang="en-US" sz="1200" b="0" i="0" baseline="0" dirty="0" smtClean="0"/>
              <a:t>” literally means “that is in”.</a:t>
            </a:r>
          </a:p>
          <a:p>
            <a:endParaRPr lang="en-US" sz="1200" b="0" i="0" baseline="0" dirty="0" smtClean="0"/>
          </a:p>
          <a:p>
            <a:r>
              <a:rPr lang="en-US" sz="1200" b="0" i="0" baseline="0" dirty="0" smtClean="0"/>
              <a:t>Also, the Greek “</a:t>
            </a:r>
            <a:r>
              <a:rPr lang="en-US" sz="1200" b="0" i="0" baseline="0" dirty="0" err="1" smtClean="0"/>
              <a:t>dia</a:t>
            </a:r>
            <a:r>
              <a:rPr lang="en-US" sz="1200" b="0" i="0" baseline="0" dirty="0" smtClean="0"/>
              <a:t>” literally means “through”.</a:t>
            </a:r>
          </a:p>
          <a:p>
            <a:endParaRPr lang="en-US" sz="1200" b="0" i="0" baseline="0" dirty="0" smtClean="0"/>
          </a:p>
          <a:p>
            <a:r>
              <a:rPr lang="en-US" sz="1200" b="0" i="0" baseline="0" dirty="0" smtClean="0"/>
              <a:t>Thus, </a:t>
            </a:r>
            <a:r>
              <a:rPr lang="en-US" sz="1200" b="0" i="0" dirty="0" smtClean="0"/>
              <a:t>it is BY grace that those who have </a:t>
            </a:r>
          </a:p>
          <a:p>
            <a:r>
              <a:rPr lang="en-US" sz="1200" b="0" i="0" dirty="0" smtClean="0"/>
              <a:t>sinned and fallen short of the glory of God are </a:t>
            </a:r>
          </a:p>
          <a:p>
            <a:r>
              <a:rPr lang="en-US" sz="1200" b="0" i="0" dirty="0" smtClean="0"/>
              <a:t>freely justified</a:t>
            </a:r>
            <a:r>
              <a:rPr lang="en-US" sz="1200" b="0" i="0" baseline="0" dirty="0" smtClean="0"/>
              <a:t> THROUGH the redemption that is </a:t>
            </a:r>
          </a:p>
          <a:p>
            <a:r>
              <a:rPr lang="en-US" sz="1200" b="0" i="0" baseline="0" dirty="0" smtClean="0"/>
              <a:t>IN Christ Jesus.</a:t>
            </a:r>
          </a:p>
          <a:p>
            <a:endParaRPr lang="en-US" sz="1200" b="0" i="0" baseline="0" dirty="0" smtClean="0"/>
          </a:p>
          <a:p>
            <a:r>
              <a:rPr lang="en-US" sz="1200" b="0" i="0" baseline="0" dirty="0" smtClean="0"/>
              <a:t>This is seen more clearly in the King James </a:t>
            </a:r>
          </a:p>
          <a:p>
            <a:r>
              <a:rPr lang="en-US" sz="1200" b="0" i="0" baseline="0" dirty="0" smtClean="0"/>
              <a:t>Version:</a:t>
            </a:r>
          </a:p>
          <a:p>
            <a:endParaRPr lang="en-US" sz="1200"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117216683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dirty="0" smtClean="0"/>
              <a:t>It is BY grace that those who have sinned and </a:t>
            </a:r>
          </a:p>
          <a:p>
            <a:r>
              <a:rPr lang="en-US" sz="1200" b="0" i="0" dirty="0" smtClean="0"/>
              <a:t>fallen short of the glory of God are freely justified</a:t>
            </a:r>
            <a:r>
              <a:rPr lang="en-US" sz="1200" b="0" i="0" baseline="0" dirty="0" smtClean="0"/>
              <a:t> </a:t>
            </a:r>
          </a:p>
          <a:p>
            <a:r>
              <a:rPr lang="en-US" sz="1200" b="0" i="0" baseline="0" dirty="0" smtClean="0"/>
              <a:t>THROUGH the redemption that is IN Christ Jesus.</a:t>
            </a:r>
          </a:p>
          <a:p>
            <a:endParaRPr lang="en-US" dirty="0" smtClean="0"/>
          </a:p>
          <a:p>
            <a:r>
              <a:rPr lang="en-US" sz="1200" b="0" i="0" dirty="0" smtClean="0"/>
              <a:t>And, this </a:t>
            </a:r>
            <a:r>
              <a:rPr lang="en-US" sz="1200" b="0" i="0" baseline="0" dirty="0" smtClean="0"/>
              <a:t>reinforces the testimony of:</a:t>
            </a:r>
            <a:endParaRPr lang="en-US" sz="1200" b="0" i="0" dirty="0" smtClean="0"/>
          </a:p>
          <a:p>
            <a:pPr lvl="1"/>
            <a:r>
              <a:rPr lang="en-US" b="0" i="0" dirty="0" smtClean="0"/>
              <a:t> </a:t>
            </a:r>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42604649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Faith itself is a gift.</a:t>
            </a:r>
          </a:p>
          <a:p>
            <a:endParaRPr lang="en-US" dirty="0" smtClean="0"/>
          </a:p>
          <a:p>
            <a:r>
              <a:rPr lang="en-US" dirty="0" smtClean="0"/>
              <a:t>It is a gift of God, BY grace.</a:t>
            </a:r>
          </a:p>
          <a:p>
            <a:endParaRPr lang="en-US" dirty="0" smtClean="0"/>
          </a:p>
          <a:p>
            <a:r>
              <a:rPr lang="en-US" dirty="0" smtClean="0"/>
              <a:t>“</a:t>
            </a:r>
            <a:r>
              <a:rPr lang="en-US" dirty="0" err="1" smtClean="0"/>
              <a:t>Chariti</a:t>
            </a:r>
            <a:r>
              <a:rPr lang="en-US" dirty="0" smtClean="0"/>
              <a:t>” is also used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138042844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b="0" dirty="0" smtClean="0"/>
              <a:t> </a:t>
            </a:r>
            <a:r>
              <a:rPr lang="en-US" dirty="0" smtClean="0"/>
              <a:t>When Billy Graham was driving through a </a:t>
            </a:r>
          </a:p>
          <a:p>
            <a:r>
              <a:rPr lang="en-US" dirty="0" smtClean="0"/>
              <a:t>small southern town, he was stopped by a </a:t>
            </a:r>
          </a:p>
          <a:p>
            <a:r>
              <a:rPr lang="en-US" dirty="0" smtClean="0"/>
              <a:t>policeman and charged with speeding. </a:t>
            </a:r>
          </a:p>
          <a:p>
            <a:endParaRPr lang="en-US" dirty="0" smtClean="0"/>
          </a:p>
          <a:p>
            <a:r>
              <a:rPr lang="en-US" dirty="0" smtClean="0"/>
              <a:t>Graham admitted his guilt, and was told by the </a:t>
            </a:r>
          </a:p>
          <a:p>
            <a:r>
              <a:rPr lang="en-US" dirty="0" smtClean="0"/>
              <a:t>officer that he would have to appear in court.</a:t>
            </a:r>
          </a:p>
          <a:p>
            <a:endParaRPr lang="en-US" dirty="0" smtClean="0"/>
          </a:p>
          <a:p>
            <a:r>
              <a:rPr lang="en-US" dirty="0" smtClean="0"/>
              <a:t>The judge asked, "Guilty, or not guilty?" When </a:t>
            </a:r>
          </a:p>
          <a:p>
            <a:r>
              <a:rPr lang="en-US" dirty="0" smtClean="0"/>
              <a:t>Graham pleaded guilty, the judge replied, "That'll </a:t>
            </a:r>
          </a:p>
          <a:p>
            <a:r>
              <a:rPr lang="en-US" dirty="0" smtClean="0"/>
              <a:t>be ten dollars -- a dollar for every mile you went </a:t>
            </a:r>
          </a:p>
          <a:p>
            <a:r>
              <a:rPr lang="en-US" dirty="0" smtClean="0"/>
              <a:t>over the limit.“</a:t>
            </a:r>
          </a:p>
          <a:p>
            <a:endParaRPr lang="en-US" dirty="0" smtClean="0"/>
          </a:p>
          <a:p>
            <a:r>
              <a:rPr lang="en-US" dirty="0" smtClean="0"/>
              <a:t>Suddenly the judge recognized the famous </a:t>
            </a:r>
          </a:p>
          <a:p>
            <a:r>
              <a:rPr lang="en-US" dirty="0" smtClean="0"/>
              <a:t>minister. "You have violated the law," he said. </a:t>
            </a:r>
          </a:p>
          <a:p>
            <a:r>
              <a:rPr lang="en-US" dirty="0" smtClean="0"/>
              <a:t>"The fine must be paid--but I am going to pay it </a:t>
            </a:r>
          </a:p>
          <a:p>
            <a:r>
              <a:rPr lang="en-US" dirty="0" smtClean="0"/>
              <a:t>for you." He took a ten dollar bill from his own </a:t>
            </a:r>
          </a:p>
          <a:p>
            <a:r>
              <a:rPr lang="en-US" dirty="0" smtClean="0"/>
              <a:t>wallet, attached it to the ticket, and then took </a:t>
            </a:r>
          </a:p>
          <a:p>
            <a:r>
              <a:rPr lang="en-US" dirty="0" smtClean="0"/>
              <a:t>Graham out and bought him a steak dinner! </a:t>
            </a:r>
          </a:p>
          <a:p>
            <a:endParaRPr lang="en-US" dirty="0" smtClean="0"/>
          </a:p>
          <a:p>
            <a:r>
              <a:rPr lang="en-US" dirty="0" smtClean="0"/>
              <a:t>"That," said Billy Graham, "is how God treats </a:t>
            </a:r>
          </a:p>
          <a:p>
            <a:r>
              <a:rPr lang="en-US" dirty="0" smtClean="0"/>
              <a:t>repentant sinners!" </a:t>
            </a:r>
          </a:p>
          <a:p>
            <a:endParaRPr lang="en-US" dirty="0" smtClean="0"/>
          </a:p>
          <a:p>
            <a:r>
              <a:rPr lang="en-US" dirty="0" smtClean="0"/>
              <a:t>[</a:t>
            </a:r>
            <a:r>
              <a:rPr lang="en-US" i="1" dirty="0" smtClean="0"/>
              <a:t>Progress Magazine</a:t>
            </a:r>
            <a:r>
              <a:rPr lang="en-US" dirty="0" smtClean="0"/>
              <a:t>, December 14, 1992, </a:t>
            </a:r>
          </a:p>
          <a:p>
            <a:r>
              <a:rPr lang="en-US" dirty="0" err="1" smtClean="0"/>
              <a:t>www.sermonillustrations.com</a:t>
            </a:r>
            <a:r>
              <a:rPr lang="en-US" dirty="0" smtClean="0"/>
              <a:t>].</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384017455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a:t>
            </a:r>
            <a:r>
              <a:rPr lang="en-US" dirty="0" err="1" smtClean="0"/>
              <a:t>apolutrosis</a:t>
            </a:r>
            <a:r>
              <a:rPr lang="en-US" dirty="0" smtClean="0"/>
              <a:t>” </a:t>
            </a:r>
          </a:p>
          <a:p>
            <a:r>
              <a:rPr lang="en-US" dirty="0" smtClean="0"/>
              <a:t>means </a:t>
            </a:r>
            <a:r>
              <a:rPr lang="en-US" sz="1200" b="0" i="0" kern="1200" dirty="0" smtClean="0">
                <a:solidFill>
                  <a:schemeClr val="tx1"/>
                </a:solidFill>
                <a:latin typeface="+mn-lt"/>
                <a:ea typeface="+mn-ea"/>
                <a:cs typeface="+mn-cs"/>
              </a:rPr>
              <a:t>release from a captive condition; that is </a:t>
            </a:r>
          </a:p>
          <a:p>
            <a:r>
              <a:rPr lang="en-US" sz="1200" b="0" i="0" kern="1200" dirty="0" smtClean="0">
                <a:solidFill>
                  <a:schemeClr val="tx1"/>
                </a:solidFill>
                <a:latin typeface="+mn-lt"/>
                <a:ea typeface="+mn-ea"/>
                <a:cs typeface="+mn-cs"/>
              </a:rPr>
              <a:t>“release”, “redemption”, or “deliverance”.</a:t>
            </a:r>
          </a:p>
          <a:p>
            <a:endParaRPr lang="en-US" sz="1200" b="0" i="0" kern="1200" dirty="0" smtClean="0">
              <a:solidFill>
                <a:schemeClr val="tx1"/>
              </a:solidFill>
              <a:latin typeface="+mn-lt"/>
              <a:ea typeface="+mn-ea"/>
              <a:cs typeface="+mn-cs"/>
            </a:endParaRPr>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10327265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369616242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b="0" dirty="0" smtClean="0"/>
              <a:t> </a:t>
            </a:r>
            <a:r>
              <a:rPr lang="en-US" dirty="0" smtClean="0"/>
              <a:t>Tom carried his new boat to the edge of </a:t>
            </a:r>
          </a:p>
          <a:p>
            <a:r>
              <a:rPr lang="en-US" dirty="0" smtClean="0"/>
              <a:t>the river. He carefully placed it in the water and </a:t>
            </a:r>
          </a:p>
          <a:p>
            <a:r>
              <a:rPr lang="en-US" dirty="0" smtClean="0"/>
              <a:t>slowly let out the string. </a:t>
            </a:r>
          </a:p>
          <a:p>
            <a:endParaRPr lang="en-US" dirty="0" smtClean="0"/>
          </a:p>
          <a:p>
            <a:r>
              <a:rPr lang="en-US" dirty="0" smtClean="0"/>
              <a:t>How smoothly the boat sailed! Tom sat in the </a:t>
            </a:r>
          </a:p>
          <a:p>
            <a:r>
              <a:rPr lang="en-US" dirty="0" smtClean="0"/>
              <a:t>warm sunshine, admiring the little boat that he </a:t>
            </a:r>
          </a:p>
          <a:p>
            <a:r>
              <a:rPr lang="en-US" dirty="0" smtClean="0"/>
              <a:t>had built. </a:t>
            </a:r>
          </a:p>
          <a:p>
            <a:endParaRPr lang="en-US" dirty="0" smtClean="0"/>
          </a:p>
          <a:p>
            <a:r>
              <a:rPr lang="en-US" dirty="0" smtClean="0"/>
              <a:t>Suddenly a strong current caught the boat. Tom </a:t>
            </a:r>
          </a:p>
          <a:p>
            <a:r>
              <a:rPr lang="en-US" dirty="0" smtClean="0"/>
              <a:t>tried to pull it back to shore, but the string broke. </a:t>
            </a:r>
          </a:p>
          <a:p>
            <a:r>
              <a:rPr lang="en-US" dirty="0" smtClean="0"/>
              <a:t>The little boat raced downstream.</a:t>
            </a:r>
          </a:p>
          <a:p>
            <a:endParaRPr lang="en-US" dirty="0" smtClean="0"/>
          </a:p>
          <a:p>
            <a:r>
              <a:rPr lang="en-US" dirty="0" smtClean="0"/>
              <a:t>Tom ran along the sandy shore as fast as he could. </a:t>
            </a:r>
          </a:p>
          <a:p>
            <a:r>
              <a:rPr lang="en-US" dirty="0" smtClean="0"/>
              <a:t>But his little boat soon slipped out of sight. All </a:t>
            </a:r>
          </a:p>
          <a:p>
            <a:r>
              <a:rPr lang="en-US" dirty="0" smtClean="0"/>
              <a:t>afternoon he searched for the boat. Finally, when </a:t>
            </a:r>
          </a:p>
          <a:p>
            <a:r>
              <a:rPr lang="en-US" dirty="0" smtClean="0"/>
              <a:t>it was too dark to look any longer, Tom sadly went </a:t>
            </a:r>
          </a:p>
          <a:p>
            <a:r>
              <a:rPr lang="en-US" dirty="0" smtClean="0"/>
              <a:t>home.</a:t>
            </a:r>
          </a:p>
          <a:p>
            <a:endParaRPr lang="en-US" dirty="0" smtClean="0"/>
          </a:p>
          <a:p>
            <a:r>
              <a:rPr lang="en-US" dirty="0" smtClean="0"/>
              <a:t>A few days later, on the way home from school, </a:t>
            </a:r>
          </a:p>
          <a:p>
            <a:r>
              <a:rPr lang="en-US" dirty="0" smtClean="0"/>
              <a:t>Tom spotted a boat just like his in a store window. </a:t>
            </a:r>
          </a:p>
          <a:p>
            <a:r>
              <a:rPr lang="en-US" dirty="0" smtClean="0"/>
              <a:t>When he got closer, he could see – </a:t>
            </a:r>
          </a:p>
          <a:p>
            <a:r>
              <a:rPr lang="en-US" dirty="0" smtClean="0"/>
              <a:t>sure enough -- it was his!</a:t>
            </a:r>
          </a:p>
          <a:p>
            <a:endParaRPr lang="en-US" dirty="0" smtClean="0"/>
          </a:p>
          <a:p>
            <a:r>
              <a:rPr lang="en-US" dirty="0" smtClean="0"/>
              <a:t>Tom hurried to the store manager: "Sir, that's my </a:t>
            </a:r>
          </a:p>
          <a:p>
            <a:r>
              <a:rPr lang="en-US" dirty="0" smtClean="0"/>
              <a:t>boat in your window! I made it!“</a:t>
            </a:r>
          </a:p>
          <a:p>
            <a:endParaRPr lang="en-US" dirty="0" smtClean="0"/>
          </a:p>
          <a:p>
            <a:r>
              <a:rPr lang="en-US" dirty="0" smtClean="0"/>
              <a:t>"Sorry, son, but someone else brought it in this </a:t>
            </a:r>
          </a:p>
          <a:p>
            <a:r>
              <a:rPr lang="en-US" dirty="0" smtClean="0"/>
              <a:t>morning. If you want it, you'll have to buy it for </a:t>
            </a:r>
          </a:p>
          <a:p>
            <a:r>
              <a:rPr lang="en-US" dirty="0" smtClean="0"/>
              <a:t>one dollar.“</a:t>
            </a:r>
          </a:p>
          <a:p>
            <a:endParaRPr lang="en-US" dirty="0" smtClean="0"/>
          </a:p>
          <a:p>
            <a:r>
              <a:rPr lang="en-US" dirty="0" smtClean="0"/>
              <a:t>Tom ran home and counted all his money. Exactly </a:t>
            </a:r>
          </a:p>
          <a:p>
            <a:r>
              <a:rPr lang="en-US" dirty="0" smtClean="0"/>
              <a:t>one dollar! When he reached the store, he rushed </a:t>
            </a:r>
          </a:p>
          <a:p>
            <a:r>
              <a:rPr lang="en-US" dirty="0" smtClean="0"/>
              <a:t>to the counter. "Here's the money for my boat." </a:t>
            </a:r>
          </a:p>
          <a:p>
            <a:endParaRPr lang="en-US" dirty="0" smtClean="0"/>
          </a:p>
          <a:p>
            <a:r>
              <a:rPr lang="en-US" dirty="0" smtClean="0"/>
              <a:t>As he left the store, Tom hugged his boat and </a:t>
            </a:r>
          </a:p>
          <a:p>
            <a:r>
              <a:rPr lang="en-US" dirty="0" smtClean="0"/>
              <a:t>said, "Now you're twice mine. First, I made you </a:t>
            </a:r>
          </a:p>
          <a:p>
            <a:r>
              <a:rPr lang="en-US" dirty="0" smtClean="0"/>
              <a:t>and now I bought you." </a:t>
            </a:r>
          </a:p>
          <a:p>
            <a:endParaRPr lang="en-US" dirty="0" smtClean="0"/>
          </a:p>
          <a:p>
            <a:r>
              <a:rPr lang="en-US" dirty="0" smtClean="0"/>
              <a:t>[Good News Publishers, Westchester, IL, </a:t>
            </a:r>
          </a:p>
          <a:p>
            <a:r>
              <a:rPr lang="en-US" dirty="0" err="1" smtClean="0"/>
              <a:t>www.sermonillustrations.com</a:t>
            </a:r>
            <a:r>
              <a:rPr lang="en-US" dirty="0" smtClean="0"/>
              <a:t>].</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56795373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Steven </a:t>
            </a:r>
            <a:r>
              <a:rPr lang="en-US" dirty="0" err="1" smtClean="0"/>
              <a:t>Runge</a:t>
            </a:r>
            <a:r>
              <a:rPr lang="en-US" dirty="0" smtClean="0"/>
              <a:t> explains that “</a:t>
            </a:r>
            <a:r>
              <a:rPr lang="en-US" sz="1200" dirty="0" smtClean="0"/>
              <a:t>Paul supports the </a:t>
            </a:r>
          </a:p>
          <a:p>
            <a:r>
              <a:rPr lang="en-US" sz="1200" dirty="0" smtClean="0"/>
              <a:t>universal availability of this righteousness with </a:t>
            </a:r>
          </a:p>
          <a:p>
            <a:r>
              <a:rPr lang="en-US" sz="1200" dirty="0" smtClean="0"/>
              <a:t>the assertion in verse 22 that there is no </a:t>
            </a:r>
          </a:p>
          <a:p>
            <a:r>
              <a:rPr lang="en-US" sz="1200" dirty="0" smtClean="0"/>
              <a:t>distinction among people. </a:t>
            </a:r>
          </a:p>
          <a:p>
            <a:endParaRPr lang="en-US" sz="1200" dirty="0" smtClean="0"/>
          </a:p>
          <a:p>
            <a:r>
              <a:rPr lang="en-US" sz="1200" dirty="0" smtClean="0"/>
              <a:t>“How is it that no distinction can be made? He </a:t>
            </a:r>
          </a:p>
          <a:p>
            <a:r>
              <a:rPr lang="en-US" sz="1200" dirty="0" smtClean="0"/>
              <a:t>offers further support in 3:23, reiterating what </a:t>
            </a:r>
          </a:p>
          <a:p>
            <a:r>
              <a:rPr lang="en-US" sz="1200" dirty="0" smtClean="0"/>
              <a:t>has already been demonstrated. All have sinned </a:t>
            </a:r>
          </a:p>
          <a:p>
            <a:r>
              <a:rPr lang="en-US" sz="1200" dirty="0" smtClean="0"/>
              <a:t>and fallen short; therefore, all share the same </a:t>
            </a:r>
          </a:p>
          <a:p>
            <a:r>
              <a:rPr lang="en-US" sz="1200" dirty="0" smtClean="0"/>
              <a:t>need for righteousness from God. </a:t>
            </a:r>
          </a:p>
          <a:p>
            <a:endParaRPr lang="en-US" sz="1200" dirty="0" smtClean="0"/>
          </a:p>
          <a:p>
            <a:r>
              <a:rPr lang="en-US" sz="1200" dirty="0" smtClean="0"/>
              <a:t>“Thankfully, it is available to all who believe, </a:t>
            </a:r>
          </a:p>
          <a:p>
            <a:r>
              <a:rPr lang="en-US" sz="1200" dirty="0" smtClean="0"/>
              <a:t>without distinction being made between Jew </a:t>
            </a:r>
          </a:p>
          <a:p>
            <a:r>
              <a:rPr lang="en-US" sz="1200" dirty="0" smtClean="0"/>
              <a:t>and Gentile. Paul elaborates in verse 24 about </a:t>
            </a:r>
          </a:p>
          <a:p>
            <a:r>
              <a:rPr lang="en-US" sz="1200" dirty="0" smtClean="0"/>
              <a:t>how this righteousness actually comes about: </a:t>
            </a:r>
          </a:p>
          <a:p>
            <a:r>
              <a:rPr lang="en-US" sz="1200" dirty="0" smtClean="0"/>
              <a:t>The justification has been made available by a </a:t>
            </a:r>
          </a:p>
          <a:p>
            <a:r>
              <a:rPr lang="en-US" sz="1200" dirty="0" smtClean="0"/>
              <a:t>gift of God’s grace. </a:t>
            </a:r>
          </a:p>
          <a:p>
            <a:endParaRPr lang="en-US" sz="1200" dirty="0" smtClean="0"/>
          </a:p>
          <a:p>
            <a:r>
              <a:rPr lang="en-US" sz="1200" dirty="0" smtClean="0"/>
              <a:t>“This grace is manifested in the redemption </a:t>
            </a:r>
          </a:p>
          <a:p>
            <a:r>
              <a:rPr lang="en-US" sz="1200" dirty="0" smtClean="0"/>
              <a:t>available in Jesus Christ. </a:t>
            </a:r>
          </a:p>
          <a:p>
            <a:endParaRPr lang="en-US" sz="1200" dirty="0" smtClean="0"/>
          </a:p>
          <a:p>
            <a:r>
              <a:rPr lang="en-US" sz="1200" dirty="0" smtClean="0"/>
              <a:t>“In 3:24 Paul states what is essentially a </a:t>
            </a:r>
          </a:p>
          <a:p>
            <a:r>
              <a:rPr lang="en-US" sz="1200" dirty="0" smtClean="0"/>
              <a:t>corollary to the claim that all fall short of God’s </a:t>
            </a:r>
          </a:p>
          <a:p>
            <a:r>
              <a:rPr lang="en-US" sz="1200" dirty="0" smtClean="0"/>
              <a:t>glory, that this is not the end of the story.”</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4154678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260068008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understand the concepts presented in Romans </a:t>
            </a:r>
          </a:p>
          <a:p>
            <a:r>
              <a:rPr lang="en-US" dirty="0" smtClean="0"/>
              <a:t>3:25, we have to understand the meanings </a:t>
            </a:r>
          </a:p>
          <a:p>
            <a:r>
              <a:rPr lang="en-US" dirty="0" smtClean="0"/>
              <a:t>attached to it’s difficult wording.</a:t>
            </a:r>
          </a:p>
          <a:p>
            <a:endParaRPr lang="en-US" dirty="0" smtClean="0"/>
          </a:p>
          <a:p>
            <a:r>
              <a:rPr lang="en-US" dirty="0" smtClean="0"/>
              <a:t>So, let’s jump right in: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192481776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Greek, the word “</a:t>
            </a:r>
            <a:r>
              <a:rPr lang="en-US" dirty="0" err="1" smtClean="0"/>
              <a:t>hilasterion</a:t>
            </a:r>
            <a:r>
              <a:rPr lang="en-US" dirty="0" smtClean="0"/>
              <a:t>” pertains</a:t>
            </a:r>
            <a:r>
              <a:rPr lang="en-US" baseline="0" dirty="0" smtClean="0"/>
              <a:t> to </a:t>
            </a:r>
          </a:p>
          <a:p>
            <a:r>
              <a:rPr lang="en-US" baseline="0" dirty="0" smtClean="0"/>
              <a:t>the “means of expiation” or the “place of </a:t>
            </a:r>
          </a:p>
          <a:p>
            <a:r>
              <a:rPr lang="en-US" baseline="0" dirty="0" smtClean="0"/>
              <a:t>propitiation”.</a:t>
            </a:r>
          </a:p>
          <a:p>
            <a:endParaRPr lang="en-US" baseline="0" dirty="0" smtClean="0"/>
          </a:p>
          <a:p>
            <a:r>
              <a:rPr lang="en-US" baseline="0" dirty="0" smtClean="0"/>
              <a:t>The New International Version translates the </a:t>
            </a:r>
          </a:p>
          <a:p>
            <a:r>
              <a:rPr lang="en-US" baseline="0" dirty="0" smtClean="0"/>
              <a:t>word here in Romans 3:25 as “sacrifice of </a:t>
            </a:r>
          </a:p>
          <a:p>
            <a:r>
              <a:rPr lang="en-US" baseline="0" dirty="0" smtClean="0"/>
              <a:t>atonement”, presumably because the words </a:t>
            </a:r>
          </a:p>
          <a:p>
            <a:r>
              <a:rPr lang="en-US" baseline="0" dirty="0" smtClean="0"/>
              <a:t>“expiation” and “propitiation” are no longer </a:t>
            </a:r>
          </a:p>
          <a:p>
            <a:r>
              <a:rPr lang="en-US" baseline="0" dirty="0" smtClean="0"/>
              <a:t>very familiar to the English-speaking </a:t>
            </a:r>
          </a:p>
          <a:p>
            <a:r>
              <a:rPr lang="en-US" baseline="0" dirty="0" smtClean="0"/>
              <a:t>population.</a:t>
            </a:r>
          </a:p>
          <a:p>
            <a:endParaRPr lang="en-US" baseline="0" dirty="0" smtClean="0"/>
          </a:p>
          <a:p>
            <a:r>
              <a:rPr lang="en-US" baseline="0" dirty="0" smtClean="0"/>
              <a:t>In the </a:t>
            </a:r>
            <a:r>
              <a:rPr lang="en-US" baseline="0" dirty="0" err="1" smtClean="0"/>
              <a:t>hilasterion’s</a:t>
            </a:r>
            <a:r>
              <a:rPr lang="en-US" baseline="0" dirty="0" smtClean="0"/>
              <a:t> only other appearance in the </a:t>
            </a:r>
          </a:p>
          <a:p>
            <a:r>
              <a:rPr lang="en-US" baseline="0" dirty="0" smtClean="0"/>
              <a:t>New Testament, in Hebrews 9:5, the New </a:t>
            </a:r>
          </a:p>
          <a:p>
            <a:r>
              <a:rPr lang="en-US" baseline="0" dirty="0" smtClean="0"/>
              <a:t>International Version translates the word as </a:t>
            </a:r>
          </a:p>
          <a:p>
            <a:r>
              <a:rPr lang="en-US" baseline="0" dirty="0" smtClean="0"/>
              <a:t>“atonement cover”. </a:t>
            </a:r>
          </a:p>
          <a:p>
            <a:endParaRPr lang="en-US" baseline="0" dirty="0" smtClean="0"/>
          </a:p>
          <a:p>
            <a:r>
              <a:rPr lang="en-US" baseline="0" dirty="0" smtClean="0"/>
              <a:t>This is what is known in the King James Version </a:t>
            </a:r>
          </a:p>
          <a:p>
            <a:r>
              <a:rPr lang="en-US" baseline="0" dirty="0" smtClean="0"/>
              <a:t>and other versions as the “mercy seat”; that is </a:t>
            </a:r>
          </a:p>
          <a:p>
            <a:r>
              <a:rPr lang="en-US" baseline="0" dirty="0" smtClean="0"/>
              <a:t>the lid for the Hebrew’s Ark of the Covenant </a:t>
            </a:r>
          </a:p>
          <a:p>
            <a:r>
              <a:rPr lang="en-US" baseline="0" dirty="0" smtClean="0"/>
              <a:t>which was kept in the Holy of Holies in the </a:t>
            </a:r>
          </a:p>
          <a:p>
            <a:r>
              <a:rPr lang="en-US" baseline="0" dirty="0" smtClean="0"/>
              <a:t>Tabernacle and, later, in the Jerusalem Temple.</a:t>
            </a:r>
          </a:p>
          <a:p>
            <a:endParaRPr lang="en-US" baseline="0" dirty="0" smtClean="0"/>
          </a:p>
          <a:p>
            <a:r>
              <a:rPr lang="en-US" baseline="0" dirty="0" smtClean="0"/>
              <a:t>In addition to Hebrews 9:5, “mercy seat” is the </a:t>
            </a:r>
          </a:p>
          <a:p>
            <a:r>
              <a:rPr lang="en-US" baseline="0" dirty="0" smtClean="0"/>
              <a:t>meaning of “</a:t>
            </a:r>
            <a:r>
              <a:rPr lang="en-US" baseline="0" dirty="0" err="1" smtClean="0"/>
              <a:t>hilasterion</a:t>
            </a:r>
            <a:r>
              <a:rPr lang="en-US" baseline="0" dirty="0" smtClean="0"/>
              <a:t>” in 21 of its 27 </a:t>
            </a:r>
          </a:p>
          <a:p>
            <a:r>
              <a:rPr lang="en-US" baseline="0" dirty="0" smtClean="0"/>
              <a:t>appearances in the Septuagint, the ancient </a:t>
            </a:r>
          </a:p>
          <a:p>
            <a:r>
              <a:rPr lang="en-US" baseline="0" dirty="0" smtClean="0"/>
              <a:t>Greek translation of the Hebrew Old Testament.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192481776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Hilasterion</a:t>
            </a:r>
            <a:r>
              <a:rPr lang="en-US" dirty="0" smtClean="0"/>
              <a:t>” is translated as “propitiation” in </a:t>
            </a:r>
          </a:p>
          <a:p>
            <a:r>
              <a:rPr lang="en-US" dirty="0" smtClean="0"/>
              <a:t>the English Standard Version, and as:</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14965219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“expiating” in the New English Bible.</a:t>
            </a:r>
          </a:p>
          <a:p>
            <a:endParaRPr lang="en-US" dirty="0" smtClean="0"/>
          </a:p>
          <a:p>
            <a:r>
              <a:rPr lang="en-US" dirty="0" smtClean="0"/>
              <a:t>The only other place where “</a:t>
            </a:r>
            <a:r>
              <a:rPr lang="en-US" dirty="0" err="1" smtClean="0"/>
              <a:t>hilasterion</a:t>
            </a:r>
            <a:r>
              <a:rPr lang="en-US" dirty="0" smtClean="0"/>
              <a:t>” appears </a:t>
            </a:r>
          </a:p>
          <a:p>
            <a:r>
              <a:rPr lang="en-US" dirty="0" smtClean="0"/>
              <a:t>in the New Testament is:</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195626076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New International Version’s translation, </a:t>
            </a:r>
          </a:p>
          <a:p>
            <a:r>
              <a:rPr lang="en-US" dirty="0" smtClean="0"/>
              <a:t>“atonement cover” comes from its</a:t>
            </a:r>
            <a:r>
              <a:rPr lang="en-US" baseline="0" dirty="0" smtClean="0"/>
              <a:t> own translation </a:t>
            </a:r>
          </a:p>
          <a:p>
            <a:r>
              <a:rPr lang="en-US" baseline="0" dirty="0" smtClean="0"/>
              <a:t>of:</a:t>
            </a:r>
            <a:endParaRPr lang="en-US" dirty="0" smtClean="0"/>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93032759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Hebrew “</a:t>
            </a:r>
            <a:r>
              <a:rPr lang="en-US" dirty="0" err="1" smtClean="0"/>
              <a:t>kapporet</a:t>
            </a:r>
            <a:r>
              <a:rPr lang="en-US" dirty="0" smtClean="0"/>
              <a:t>” as “atonement cover” in </a:t>
            </a:r>
          </a:p>
          <a:p>
            <a:r>
              <a:rPr lang="en-US" dirty="0" smtClean="0"/>
              <a:t>such passages</a:t>
            </a:r>
            <a:r>
              <a:rPr lang="en-US" baseline="0" dirty="0" smtClean="0"/>
              <a:t> as Exodus 25:17, which is </a:t>
            </a:r>
          </a:p>
          <a:p>
            <a:r>
              <a:rPr lang="en-US" baseline="0" dirty="0" smtClean="0"/>
              <a:t>translated as:</a:t>
            </a:r>
            <a:endParaRPr lang="en-US" dirty="0" smtClean="0"/>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294623308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“mercy seat: in the English Standard Version,</a:t>
            </a:r>
            <a:r>
              <a:rPr lang="en-US" baseline="0" dirty="0" smtClean="0"/>
              <a:t> </a:t>
            </a:r>
          </a:p>
          <a:p>
            <a:r>
              <a:rPr lang="en-US" baseline="0" dirty="0" smtClean="0"/>
              <a:t>which, in turn, corresponds to “</a:t>
            </a:r>
            <a:r>
              <a:rPr lang="en-US" baseline="0" dirty="0" err="1" smtClean="0"/>
              <a:t>hilasterion</a:t>
            </a:r>
            <a:r>
              <a:rPr lang="en-US" baseline="0" dirty="0" smtClean="0"/>
              <a:t>” in the:</a:t>
            </a:r>
            <a:endParaRPr lang="en-US" dirty="0" smtClean="0"/>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57058093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Septuagint version of Exodus 25:16.</a:t>
            </a:r>
          </a:p>
          <a:p>
            <a:endParaRPr lang="en-US" dirty="0" smtClean="0"/>
          </a:p>
          <a:p>
            <a:r>
              <a:rPr lang="en-US" dirty="0" smtClean="0"/>
              <a:t>(Due to numbering differences, Exodus 25:16 in </a:t>
            </a:r>
          </a:p>
          <a:p>
            <a:r>
              <a:rPr lang="en-US" dirty="0" smtClean="0"/>
              <a:t>the Septuagint is the same verse as Exodus </a:t>
            </a:r>
          </a:p>
          <a:p>
            <a:r>
              <a:rPr lang="en-US" dirty="0" smtClean="0"/>
              <a:t>25:17</a:t>
            </a:r>
            <a:r>
              <a:rPr lang="en-US" baseline="0" dirty="0" smtClean="0"/>
              <a:t> in the Masoretic Hebrew original, as well </a:t>
            </a:r>
          </a:p>
          <a:p>
            <a:r>
              <a:rPr lang="en-US" baseline="0" dirty="0" smtClean="0"/>
              <a:t>as in our modern versions).</a:t>
            </a:r>
          </a:p>
          <a:p>
            <a:endParaRPr lang="en-US" baseline="0" dirty="0" smtClean="0"/>
          </a:p>
          <a:p>
            <a:r>
              <a:rPr lang="en-US" baseline="0" dirty="0" smtClean="0"/>
              <a:t>(By the way, the word “Septuagint” means </a:t>
            </a:r>
          </a:p>
          <a:p>
            <a:r>
              <a:rPr lang="en-US" baseline="0" dirty="0" smtClean="0"/>
              <a:t>“The Seventy” which is the traditional number </a:t>
            </a:r>
          </a:p>
          <a:p>
            <a:r>
              <a:rPr lang="en-US" baseline="0" dirty="0" smtClean="0"/>
              <a:t>of scholars who supposedly translated it from </a:t>
            </a:r>
          </a:p>
          <a:p>
            <a:r>
              <a:rPr lang="en-US" baseline="0" dirty="0" smtClean="0"/>
              <a:t>the Hebrew. </a:t>
            </a:r>
          </a:p>
          <a:p>
            <a:endParaRPr lang="en-US" baseline="0" dirty="0" smtClean="0"/>
          </a:p>
          <a:p>
            <a:r>
              <a:rPr lang="en-US" baseline="0" dirty="0" smtClean="0"/>
              <a:t>The letters “LXX” which are the usual shorthand </a:t>
            </a:r>
          </a:p>
          <a:p>
            <a:r>
              <a:rPr lang="en-US" baseline="0" dirty="0" smtClean="0"/>
              <a:t>for the Septuagint, form the Roman numeral </a:t>
            </a:r>
          </a:p>
          <a:p>
            <a:r>
              <a:rPr lang="en-US" baseline="0" dirty="0" smtClean="0"/>
              <a:t>seventy).</a:t>
            </a:r>
          </a:p>
          <a:p>
            <a:endParaRPr lang="en-US" baseline="0" dirty="0" smtClean="0"/>
          </a:p>
          <a:p>
            <a:r>
              <a:rPr lang="en-US" baseline="0" dirty="0" smtClean="0"/>
              <a:t>And, since “</a:t>
            </a:r>
            <a:r>
              <a:rPr lang="en-US" baseline="0" dirty="0" err="1" smtClean="0"/>
              <a:t>hilasterion</a:t>
            </a:r>
            <a:r>
              <a:rPr lang="en-US" baseline="0" dirty="0" smtClean="0"/>
              <a:t>” means “mercy seat” in </a:t>
            </a:r>
          </a:p>
          <a:p>
            <a:r>
              <a:rPr lang="en-US" baseline="0" dirty="0" smtClean="0"/>
              <a:t>the English Standard Version of Exodus 25:16, </a:t>
            </a:r>
          </a:p>
          <a:p>
            <a:r>
              <a:rPr lang="en-US" baseline="0" dirty="0" smtClean="0"/>
              <a:t>it is also translated as:</a:t>
            </a:r>
            <a:endParaRPr lang="en-US" dirty="0" smtClean="0"/>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41005829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“mercy seat” in the English Standard Version of </a:t>
            </a:r>
          </a:p>
          <a:p>
            <a:r>
              <a:rPr lang="en-US" dirty="0" smtClean="0"/>
              <a:t>Hebrews 9:5, and also as the:</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59493756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“place of expiation” in the New English Bible’s </a:t>
            </a:r>
          </a:p>
          <a:p>
            <a:r>
              <a:rPr lang="en-US" b="0" dirty="0" smtClean="0"/>
              <a:t>Hebrews 9:5.</a:t>
            </a:r>
          </a:p>
          <a:p>
            <a:endParaRPr lang="en-US" b="1" dirty="0" smtClean="0"/>
          </a:p>
          <a:p>
            <a:r>
              <a:rPr lang="en-US" b="1" dirty="0" err="1" smtClean="0"/>
              <a:t>ILLUS</a:t>
            </a:r>
            <a:r>
              <a:rPr lang="en-US" b="1" dirty="0" smtClean="0"/>
              <a:t>:</a:t>
            </a:r>
            <a:r>
              <a:rPr lang="en-US" b="0" dirty="0" smtClean="0"/>
              <a:t> </a:t>
            </a:r>
            <a:r>
              <a:rPr lang="en-US" dirty="0" smtClean="0"/>
              <a:t>The word expiation begins with the prefix </a:t>
            </a:r>
          </a:p>
          <a:p>
            <a:r>
              <a:rPr lang="en-US" dirty="0" smtClean="0"/>
              <a:t>ex, which means "out of" or "from." Expiation </a:t>
            </a:r>
          </a:p>
          <a:p>
            <a:r>
              <a:rPr lang="en-US" dirty="0" smtClean="0"/>
              <a:t>means to remove something. In biblical theology </a:t>
            </a:r>
          </a:p>
          <a:p>
            <a:r>
              <a:rPr lang="en-US" dirty="0" smtClean="0"/>
              <a:t>it has to do with taking away or removing guilt by </a:t>
            </a:r>
          </a:p>
          <a:p>
            <a:r>
              <a:rPr lang="en-US" dirty="0" smtClean="0"/>
              <a:t>means of paying a ransom or offering an </a:t>
            </a:r>
          </a:p>
          <a:p>
            <a:r>
              <a:rPr lang="en-US" dirty="0" smtClean="0"/>
              <a:t>atonement. </a:t>
            </a:r>
          </a:p>
          <a:p>
            <a:endParaRPr lang="en-US" dirty="0" smtClean="0"/>
          </a:p>
          <a:p>
            <a:r>
              <a:rPr lang="en-US" dirty="0" smtClean="0"/>
              <a:t>It means to pay the penalty for something. Thus, </a:t>
            </a:r>
          </a:p>
          <a:p>
            <a:r>
              <a:rPr lang="en-US" dirty="0" smtClean="0"/>
              <a:t>the act of expiation removes the problem by </a:t>
            </a:r>
          </a:p>
          <a:p>
            <a:r>
              <a:rPr lang="en-US" dirty="0" smtClean="0"/>
              <a:t>paying for it in some way, in order to satisfy some </a:t>
            </a:r>
          </a:p>
          <a:p>
            <a:r>
              <a:rPr lang="en-US" dirty="0" smtClean="0"/>
              <a:t>demand. </a:t>
            </a:r>
          </a:p>
          <a:p>
            <a:endParaRPr lang="en-US" dirty="0" smtClean="0"/>
          </a:p>
          <a:p>
            <a:r>
              <a:rPr lang="en-US" dirty="0" smtClean="0"/>
              <a:t>Christ's expiation of our sin means that He paid </a:t>
            </a:r>
          </a:p>
          <a:p>
            <a:r>
              <a:rPr lang="en-US" dirty="0" smtClean="0"/>
              <a:t>the penalty for it and removed it from </a:t>
            </a:r>
          </a:p>
          <a:p>
            <a:r>
              <a:rPr lang="en-US" dirty="0" smtClean="0"/>
              <a:t>consideration against us.</a:t>
            </a:r>
          </a:p>
          <a:p>
            <a:r>
              <a:rPr lang="en-US" dirty="0" smtClean="0"/>
              <a:t>  </a:t>
            </a:r>
          </a:p>
          <a:p>
            <a:r>
              <a:rPr lang="en-US" dirty="0" smtClean="0"/>
              <a:t>On the other hand, propitiation has to do with the </a:t>
            </a:r>
          </a:p>
          <a:p>
            <a:r>
              <a:rPr lang="en-US" dirty="0" smtClean="0"/>
              <a:t>object of the expiation. The prefix in this case is</a:t>
            </a:r>
          </a:p>
          <a:p>
            <a:r>
              <a:rPr lang="en-US" dirty="0" smtClean="0"/>
              <a:t> pro, which means "for." </a:t>
            </a:r>
          </a:p>
          <a:p>
            <a:endParaRPr lang="en-US" dirty="0" smtClean="0"/>
          </a:p>
          <a:p>
            <a:r>
              <a:rPr lang="en-US" dirty="0" smtClean="0"/>
              <a:t>Propitiation has to do with what brings about a </a:t>
            </a:r>
          </a:p>
          <a:p>
            <a:r>
              <a:rPr lang="en-US" dirty="0" smtClean="0"/>
              <a:t>change in God's attitude toward us, so that we </a:t>
            </a:r>
          </a:p>
          <a:p>
            <a:r>
              <a:rPr lang="en-US" dirty="0" smtClean="0"/>
              <a:t>are restored to the fellowship and favor of God. </a:t>
            </a:r>
          </a:p>
          <a:p>
            <a:r>
              <a:rPr lang="en-US" dirty="0" smtClean="0"/>
              <a:t>In a sense, propitiation points to God's being </a:t>
            </a:r>
          </a:p>
          <a:p>
            <a:r>
              <a:rPr lang="en-US" dirty="0" smtClean="0"/>
              <a:t>appeased.</a:t>
            </a:r>
          </a:p>
          <a:p>
            <a:endParaRPr lang="en-US" dirty="0" smtClean="0"/>
          </a:p>
          <a:p>
            <a:r>
              <a:rPr lang="en-US" dirty="0" smtClean="0"/>
              <a:t>If I am angry because you have offended me, </a:t>
            </a:r>
          </a:p>
          <a:p>
            <a:r>
              <a:rPr lang="en-US" dirty="0" smtClean="0"/>
              <a:t>but you then appease me, the problem will be </a:t>
            </a:r>
          </a:p>
          <a:p>
            <a:r>
              <a:rPr lang="en-US" dirty="0" smtClean="0"/>
              <a:t>removed. </a:t>
            </a:r>
          </a:p>
          <a:p>
            <a:endParaRPr lang="en-US" dirty="0" smtClean="0"/>
          </a:p>
          <a:p>
            <a:r>
              <a:rPr lang="en-US" dirty="0" smtClean="0"/>
              <a:t>Thus propitiation brings in the personal element </a:t>
            </a:r>
          </a:p>
          <a:p>
            <a:r>
              <a:rPr lang="en-US" dirty="0" smtClean="0"/>
              <a:t>and stresses that God is no longer angry with us. </a:t>
            </a:r>
          </a:p>
          <a:p>
            <a:endParaRPr lang="en-US" dirty="0" smtClean="0"/>
          </a:p>
          <a:p>
            <a:r>
              <a:rPr lang="en-US" dirty="0" smtClean="0"/>
              <a:t>Propitiation is the result of expiation. The </a:t>
            </a:r>
          </a:p>
          <a:p>
            <a:r>
              <a:rPr lang="en-US" dirty="0" smtClean="0"/>
              <a:t>expiation is the act that results in God's changing </a:t>
            </a:r>
          </a:p>
          <a:p>
            <a:r>
              <a:rPr lang="en-US" dirty="0" smtClean="0"/>
              <a:t>His attitude toward us. </a:t>
            </a:r>
          </a:p>
          <a:p>
            <a:endParaRPr lang="en-US" dirty="0" smtClean="0"/>
          </a:p>
          <a:p>
            <a:r>
              <a:rPr lang="en-US" dirty="0" smtClean="0"/>
              <a:t>Expiation is what Christ did on the cross. The </a:t>
            </a:r>
          </a:p>
          <a:p>
            <a:r>
              <a:rPr lang="en-US" dirty="0" smtClean="0"/>
              <a:t>result of Christ's act of expiation is that God is </a:t>
            </a:r>
          </a:p>
          <a:p>
            <a:r>
              <a:rPr lang="en-US" dirty="0" smtClean="0"/>
              <a:t>propitiated. It is the difference between the </a:t>
            </a:r>
          </a:p>
          <a:p>
            <a:r>
              <a:rPr lang="en-US" dirty="0" smtClean="0"/>
              <a:t>ransom that is paid and the attitude of the One </a:t>
            </a:r>
          </a:p>
          <a:p>
            <a:r>
              <a:rPr lang="en-US" dirty="0" smtClean="0"/>
              <a:t>receiving the ransom. </a:t>
            </a:r>
          </a:p>
          <a:p>
            <a:endParaRPr lang="en-US" dirty="0" smtClean="0"/>
          </a:p>
          <a:p>
            <a:r>
              <a:rPr lang="en-US" dirty="0" smtClean="0"/>
              <a:t>[</a:t>
            </a:r>
            <a:r>
              <a:rPr lang="en-US" i="1" dirty="0" err="1" smtClean="0">
                <a:effectLst/>
              </a:rPr>
              <a:t>Tabletalk</a:t>
            </a:r>
            <a:r>
              <a:rPr lang="en-US" dirty="0" smtClean="0">
                <a:effectLst/>
              </a:rPr>
              <a:t>, June 13, 1990. </a:t>
            </a:r>
          </a:p>
          <a:p>
            <a:r>
              <a:rPr lang="en-US" b="0" dirty="0" err="1" smtClean="0"/>
              <a:t>www.sermonillustrations.com</a:t>
            </a:r>
            <a:endParaRPr lang="en-US" b="0" dirty="0" smtClean="0"/>
          </a:p>
          <a:p>
            <a:endParaRPr lang="en-US" b="0" dirty="0" smtClean="0"/>
          </a:p>
          <a:p>
            <a:r>
              <a:rPr lang="en-US" b="0" dirty="0" smtClean="0"/>
              <a:t>“Propitiation” has been the most common</a:t>
            </a:r>
          </a:p>
          <a:p>
            <a:r>
              <a:rPr lang="en-US" b="0" dirty="0" smtClean="0"/>
              <a:t> translation of “</a:t>
            </a:r>
            <a:r>
              <a:rPr lang="en-US" b="0" dirty="0" err="1" smtClean="0"/>
              <a:t>hilasterion</a:t>
            </a:r>
            <a:r>
              <a:rPr lang="en-US" b="0" dirty="0" smtClean="0"/>
              <a:t>’ throughout the </a:t>
            </a:r>
          </a:p>
          <a:p>
            <a:r>
              <a:rPr lang="en-US" b="0" dirty="0" smtClean="0"/>
              <a:t>history of English Translations. </a:t>
            </a:r>
          </a:p>
          <a:p>
            <a:endParaRPr lang="en-US" b="0" dirty="0" smtClean="0"/>
          </a:p>
          <a:p>
            <a:r>
              <a:rPr lang="en-US" b="0" dirty="0" smtClean="0"/>
              <a:t>But in the early part of the twentieth century, </a:t>
            </a:r>
          </a:p>
          <a:p>
            <a:r>
              <a:rPr lang="en-US" b="0" dirty="0" smtClean="0"/>
              <a:t>Charles Dodd, Professor of Divinity at Cambridge </a:t>
            </a:r>
          </a:p>
          <a:p>
            <a:r>
              <a:rPr lang="en-US" b="0" dirty="0" smtClean="0"/>
              <a:t>University, claimed</a:t>
            </a:r>
            <a:r>
              <a:rPr lang="en-US" b="0" baseline="0" dirty="0" smtClean="0"/>
              <a:t> that “expiation” was a better </a:t>
            </a:r>
          </a:p>
          <a:p>
            <a:r>
              <a:rPr lang="en-US" b="0" baseline="0" dirty="0" smtClean="0"/>
              <a:t>translation. It was his influence which led to </a:t>
            </a:r>
          </a:p>
          <a:p>
            <a:r>
              <a:rPr lang="en-US" b="0" baseline="0" dirty="0" smtClean="0"/>
              <a:t>“expiation” appearing in the New English Bible </a:t>
            </a:r>
          </a:p>
          <a:p>
            <a:r>
              <a:rPr lang="en-US" b="0" baseline="0" dirty="0" smtClean="0"/>
              <a:t>which was published by Oxford and Cambridge </a:t>
            </a:r>
          </a:p>
          <a:p>
            <a:r>
              <a:rPr lang="en-US" b="0" baseline="0" dirty="0" smtClean="0"/>
              <a:t>in 1961.</a:t>
            </a:r>
          </a:p>
          <a:p>
            <a:endParaRPr lang="en-US" b="0" baseline="0" dirty="0" smtClean="0"/>
          </a:p>
          <a:p>
            <a:r>
              <a:rPr lang="en-US" b="0" baseline="0" dirty="0" smtClean="0"/>
              <a:t>Everett Harrison says that Professor Dodd argued </a:t>
            </a:r>
          </a:p>
          <a:p>
            <a:r>
              <a:rPr lang="en-US" b="0" baseline="0" dirty="0" smtClean="0"/>
              <a:t>that “’Propitiation’ has reference to the turning </a:t>
            </a:r>
          </a:p>
          <a:p>
            <a:r>
              <a:rPr lang="en-US" b="0" baseline="0" dirty="0" smtClean="0"/>
              <a:t>away of wrath, and the appeasement of the </a:t>
            </a:r>
          </a:p>
          <a:p>
            <a:r>
              <a:rPr lang="en-US" b="0" baseline="0" dirty="0" smtClean="0"/>
              <a:t>‘wrath of the gods’ by various means is a </a:t>
            </a:r>
          </a:p>
          <a:p>
            <a:r>
              <a:rPr lang="en-US" b="0" baseline="0" dirty="0" smtClean="0"/>
              <a:t>frequent theme in Greek literature.</a:t>
            </a:r>
          </a:p>
          <a:p>
            <a:endParaRPr lang="en-US" b="0" baseline="0" dirty="0" smtClean="0"/>
          </a:p>
          <a:p>
            <a:r>
              <a:rPr lang="en-US" b="0" baseline="0" dirty="0" smtClean="0"/>
              <a:t>“This theme Dodd finds totally absent in the Bible. </a:t>
            </a:r>
          </a:p>
          <a:p>
            <a:r>
              <a:rPr lang="en-US" b="0" baseline="0" dirty="0" smtClean="0"/>
              <a:t>The verb cognate to ‘</a:t>
            </a:r>
            <a:r>
              <a:rPr lang="en-US" b="0" baseline="0" dirty="0" err="1" smtClean="0"/>
              <a:t>hilasterion</a:t>
            </a:r>
            <a:r>
              <a:rPr lang="en-US" b="0" baseline="0" dirty="0" smtClean="0"/>
              <a:t>’ in the </a:t>
            </a:r>
          </a:p>
          <a:p>
            <a:r>
              <a:rPr lang="en-US" b="0" baseline="0" dirty="0" smtClean="0"/>
              <a:t>(Septuagint) has as its object sin, not God.</a:t>
            </a:r>
          </a:p>
          <a:p>
            <a:endParaRPr lang="en-US" b="0" baseline="0" dirty="0" smtClean="0"/>
          </a:p>
          <a:p>
            <a:r>
              <a:rPr lang="en-US" b="0" baseline="0" dirty="0" smtClean="0"/>
              <a:t>“The idea conveyed by the word and its cognates </a:t>
            </a:r>
          </a:p>
          <a:p>
            <a:r>
              <a:rPr lang="en-US" b="0" baseline="0" dirty="0" smtClean="0"/>
              <a:t>is thus, Dodd argues, the ‘covering’ or forgiving, </a:t>
            </a:r>
          </a:p>
          <a:p>
            <a:r>
              <a:rPr lang="en-US" b="0" baseline="0" dirty="0" smtClean="0"/>
              <a:t>of sins, not the appeasing of God’s wrath.... </a:t>
            </a:r>
          </a:p>
          <a:p>
            <a:endParaRPr lang="en-US" b="0" baseline="0" dirty="0" smtClean="0"/>
          </a:p>
          <a:p>
            <a:r>
              <a:rPr lang="en-US" b="0" dirty="0" smtClean="0"/>
              <a:t>“But Dodd is almost certainly wrong on this point. </a:t>
            </a:r>
          </a:p>
          <a:p>
            <a:r>
              <a:rPr lang="en-US" b="0" dirty="0" smtClean="0"/>
              <a:t>The (Old Testament) frequently connects the </a:t>
            </a:r>
          </a:p>
          <a:p>
            <a:r>
              <a:rPr lang="en-US" b="0" dirty="0" smtClean="0"/>
              <a:t>“covering” or forgiving, of sins with the removal </a:t>
            </a:r>
          </a:p>
          <a:p>
            <a:r>
              <a:rPr lang="en-US" b="0" dirty="0" smtClean="0"/>
              <a:t>of God’s wrath....</a:t>
            </a:r>
          </a:p>
          <a:p>
            <a:endParaRPr lang="en-US" b="0" dirty="0" smtClean="0"/>
          </a:p>
          <a:p>
            <a:r>
              <a:rPr lang="en-US" b="0" dirty="0" smtClean="0"/>
              <a:t>“This propitiation is, of course, altogether </a:t>
            </a:r>
          </a:p>
          <a:p>
            <a:r>
              <a:rPr lang="en-US" b="0" dirty="0" smtClean="0"/>
              <a:t>different</a:t>
            </a:r>
            <a:r>
              <a:rPr lang="en-US" b="0" baseline="0" dirty="0" smtClean="0"/>
              <a:t> from pagan notions of propitiation.</a:t>
            </a:r>
          </a:p>
          <a:p>
            <a:endParaRPr lang="en-US" b="0" baseline="0" dirty="0" smtClean="0"/>
          </a:p>
          <a:p>
            <a:r>
              <a:rPr lang="en-US" b="0" baseline="0" dirty="0" smtClean="0"/>
              <a:t>“First,... the biblical conception of the wrath of </a:t>
            </a:r>
          </a:p>
          <a:p>
            <a:r>
              <a:rPr lang="en-US" b="0" baseline="0" dirty="0" smtClean="0"/>
              <a:t>God is far removed from the pagan picture of a </a:t>
            </a:r>
          </a:p>
          <a:p>
            <a:r>
              <a:rPr lang="en-US" b="0" baseline="0" dirty="0" smtClean="0"/>
              <a:t>capricious and often vindictive deity. God’s wrath </a:t>
            </a:r>
          </a:p>
          <a:p>
            <a:r>
              <a:rPr lang="en-US" b="0" baseline="0" dirty="0" smtClean="0"/>
              <a:t>is the inevitable and necessary reaction of </a:t>
            </a:r>
          </a:p>
          <a:p>
            <a:r>
              <a:rPr lang="en-US" b="0" baseline="0" dirty="0" smtClean="0"/>
              <a:t>absolute holiness to sin.</a:t>
            </a:r>
          </a:p>
          <a:p>
            <a:endParaRPr lang="en-US" b="0" baseline="0" dirty="0" smtClean="0"/>
          </a:p>
          <a:p>
            <a:r>
              <a:rPr lang="en-US" b="0" baseline="0" dirty="0" smtClean="0"/>
              <a:t>“Second, in contract to the secular religious </a:t>
            </a:r>
          </a:p>
          <a:p>
            <a:r>
              <a:rPr lang="en-US" b="0" baseline="0" dirty="0" smtClean="0"/>
              <a:t>tradition, it is God himself who initiates the </a:t>
            </a:r>
          </a:p>
          <a:p>
            <a:r>
              <a:rPr lang="en-US" b="0" baseline="0" dirty="0" smtClean="0"/>
              <a:t>propitiatory offering.</a:t>
            </a:r>
          </a:p>
          <a:p>
            <a:endParaRPr lang="en-US" b="0" baseline="0" dirty="0" smtClean="0"/>
          </a:p>
          <a:p>
            <a:r>
              <a:rPr lang="en-US" b="0" baseline="0" dirty="0" smtClean="0"/>
              <a:t>“In the heathen view, expiation renders the gods </a:t>
            </a:r>
          </a:p>
          <a:p>
            <a:r>
              <a:rPr lang="en-US" b="0" baseline="0" dirty="0" smtClean="0"/>
              <a:t>willing to forgive; in the Biblical view expiation </a:t>
            </a:r>
          </a:p>
          <a:p>
            <a:r>
              <a:rPr lang="en-US" b="0" baseline="0" dirty="0" smtClean="0"/>
              <a:t>enables God, consistently with his holiness, to do </a:t>
            </a:r>
          </a:p>
          <a:p>
            <a:r>
              <a:rPr lang="en-US" b="0" baseline="0" dirty="0" smtClean="0"/>
              <a:t>what he was never unwilling to do.</a:t>
            </a:r>
          </a:p>
          <a:p>
            <a:endParaRPr lang="en-US" b="0" baseline="0" dirty="0" smtClean="0"/>
          </a:p>
          <a:p>
            <a:r>
              <a:rPr lang="en-US" b="0" baseline="0" dirty="0" smtClean="0"/>
              <a:t>“In the former view sacrifice changes the </a:t>
            </a:r>
          </a:p>
          <a:p>
            <a:r>
              <a:rPr lang="en-US" b="0" baseline="0" dirty="0" smtClean="0"/>
              <a:t>sentiments of the gods towards men; in the </a:t>
            </a:r>
          </a:p>
          <a:p>
            <a:r>
              <a:rPr lang="en-US" b="0" baseline="0" dirty="0" smtClean="0"/>
              <a:t>latter it affects the consistency of his procedure </a:t>
            </a:r>
          </a:p>
          <a:p>
            <a:r>
              <a:rPr lang="en-US" b="0" baseline="0" dirty="0" smtClean="0"/>
              <a:t>in relation to sin.”</a:t>
            </a:r>
          </a:p>
          <a:p>
            <a:endParaRPr lang="en-US" b="0" baseline="0" dirty="0" smtClean="0"/>
          </a:p>
          <a:p>
            <a:r>
              <a:rPr lang="en-US" b="0" baseline="0" dirty="0" smtClean="0"/>
              <a:t>In other words, in pagan religions, propitiation </a:t>
            </a:r>
          </a:p>
          <a:p>
            <a:r>
              <a:rPr lang="en-US" b="0" baseline="0" dirty="0" smtClean="0"/>
              <a:t>changes the gods’ plans for PUNISHING </a:t>
            </a:r>
          </a:p>
          <a:p>
            <a:r>
              <a:rPr lang="en-US" b="0" baseline="0" dirty="0" smtClean="0"/>
              <a:t>mankind.</a:t>
            </a:r>
          </a:p>
          <a:p>
            <a:endParaRPr lang="en-US" b="0" baseline="0" dirty="0" smtClean="0"/>
          </a:p>
          <a:p>
            <a:r>
              <a:rPr lang="en-US" b="0" baseline="0" dirty="0" smtClean="0"/>
              <a:t>But, in the Biblical view, propitiation allows our </a:t>
            </a:r>
          </a:p>
          <a:p>
            <a:r>
              <a:rPr lang="en-US" b="0" baseline="0" dirty="0" smtClean="0"/>
              <a:t>God to go ahead with His plan for RESCUING </a:t>
            </a:r>
          </a:p>
          <a:p>
            <a:r>
              <a:rPr lang="en-US" b="0" baseline="0" dirty="0" smtClean="0"/>
              <a:t>mankind, even though that plan would have </a:t>
            </a:r>
          </a:p>
          <a:p>
            <a:r>
              <a:rPr lang="en-US" b="0" baseline="0" dirty="0" smtClean="0"/>
              <a:t>otherwise compromised His integrity.</a:t>
            </a:r>
            <a:endParaRPr lang="en-US" b="0" dirty="0" smtClean="0"/>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2590080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Last time, in our study on Romans 3:9-20, we </a:t>
            </a:r>
          </a:p>
          <a:p>
            <a:r>
              <a:rPr lang="en-US" dirty="0" smtClean="0"/>
              <a:t>learned that there was no justification; no </a:t>
            </a:r>
          </a:p>
          <a:p>
            <a:r>
              <a:rPr lang="en-US" dirty="0" smtClean="0"/>
              <a:t>salvation to be had through obedience to the </a:t>
            </a:r>
          </a:p>
          <a:p>
            <a:r>
              <a:rPr lang="en-US" dirty="0" smtClean="0"/>
              <a:t>Law. </a:t>
            </a:r>
          </a:p>
          <a:p>
            <a:endParaRPr lang="en-US" dirty="0" smtClean="0"/>
          </a:p>
          <a:p>
            <a:r>
              <a:rPr lang="en-US" dirty="0" smtClean="0"/>
              <a:t>The Law makes us accountable</a:t>
            </a:r>
            <a:r>
              <a:rPr lang="en-US" baseline="0" dirty="0" smtClean="0"/>
              <a:t> and shows us how </a:t>
            </a:r>
          </a:p>
          <a:p>
            <a:r>
              <a:rPr lang="en-US" baseline="0" dirty="0" smtClean="0"/>
              <a:t>far short we fall with respect to God’s Glory.</a:t>
            </a:r>
          </a:p>
          <a:p>
            <a:endParaRPr lang="en-US" baseline="0" dirty="0" smtClean="0"/>
          </a:p>
          <a:p>
            <a:r>
              <a:rPr lang="en-US" baseline="0" dirty="0" smtClean="0"/>
              <a:t>But it cannot save us. What it DOES do is silence </a:t>
            </a:r>
          </a:p>
          <a:p>
            <a:r>
              <a:rPr lang="en-US" baseline="0" dirty="0" smtClean="0"/>
              <a:t>all our excuses</a:t>
            </a:r>
            <a:r>
              <a:rPr lang="en-US" baseline="0" dirty="0" smtClean="0"/>
              <a:t>.</a:t>
            </a:r>
          </a:p>
          <a:p>
            <a:endParaRPr lang="en-US" baseline="0" dirty="0" smtClean="0"/>
          </a:p>
          <a:p>
            <a:r>
              <a:rPr lang="en-US" baseline="0" dirty="0" smtClean="0"/>
              <a:t>We have inherited Adam’s fallen nature, and </a:t>
            </a:r>
          </a:p>
          <a:p>
            <a:r>
              <a:rPr lang="en-US" baseline="0" dirty="0" smtClean="0"/>
              <a:t>there’s nothing that we, ourselves, can do about</a:t>
            </a:r>
          </a:p>
          <a:p>
            <a:r>
              <a:rPr lang="en-US" baseline="0" dirty="0" smtClean="0"/>
              <a:t>it.</a:t>
            </a:r>
          </a:p>
          <a:p>
            <a:endParaRPr lang="en-US" baseline="0" dirty="0" smtClean="0"/>
          </a:p>
          <a:p>
            <a:r>
              <a:rPr lang="en-US" baseline="0" dirty="0" smtClean="0"/>
              <a:t>Steven </a:t>
            </a:r>
            <a:r>
              <a:rPr lang="en-US" baseline="0" dirty="0" err="1" smtClean="0"/>
              <a:t>Runge</a:t>
            </a:r>
            <a:r>
              <a:rPr lang="en-US" baseline="0" dirty="0" smtClean="0"/>
              <a:t> tells us that “</a:t>
            </a:r>
            <a:r>
              <a:rPr lang="en-US" sz="1200" dirty="0" smtClean="0"/>
              <a:t>God never intended </a:t>
            </a:r>
          </a:p>
          <a:p>
            <a:r>
              <a:rPr lang="en-US" sz="1200" dirty="0" smtClean="0"/>
              <a:t>for the law to provide a means for us to obtain a </a:t>
            </a:r>
          </a:p>
          <a:p>
            <a:r>
              <a:rPr lang="en-US" sz="1200" dirty="0" smtClean="0"/>
              <a:t>righteous standing before God, nor do we have </a:t>
            </a:r>
          </a:p>
          <a:p>
            <a:r>
              <a:rPr lang="en-US" sz="1200" dirty="0" smtClean="0"/>
              <a:t>any indication this is how Jews regarded the law </a:t>
            </a:r>
          </a:p>
          <a:p>
            <a:r>
              <a:rPr lang="en-US" sz="1200" dirty="0" smtClean="0"/>
              <a:t>in the Old Testament. </a:t>
            </a:r>
          </a:p>
          <a:p>
            <a:endParaRPr lang="en-US" sz="1200" dirty="0" smtClean="0"/>
          </a:p>
          <a:p>
            <a:r>
              <a:rPr lang="en-US" sz="1200" dirty="0" smtClean="0"/>
              <a:t>“The law revealed God’s holy character by </a:t>
            </a:r>
          </a:p>
          <a:p>
            <a:r>
              <a:rPr lang="en-US" sz="1200" dirty="0" smtClean="0"/>
              <a:t>promoting our knowledge of sin. Knowing we </a:t>
            </a:r>
          </a:p>
          <a:p>
            <a:r>
              <a:rPr lang="en-US" sz="1200" dirty="0" smtClean="0"/>
              <a:t>are sinful, we have no grounds for criticizing </a:t>
            </a:r>
          </a:p>
          <a:p>
            <a:r>
              <a:rPr lang="en-US" sz="1200" dirty="0" smtClean="0"/>
              <a:t>God when He holds us accountable.”</a:t>
            </a:r>
          </a:p>
          <a:p>
            <a:endParaRPr lang="en-US" baseline="0" dirty="0" smtClean="0"/>
          </a:p>
          <a:p>
            <a:r>
              <a:rPr lang="en-US" b="1" baseline="0" dirty="0" err="1" smtClean="0"/>
              <a:t>ILLUS</a:t>
            </a:r>
            <a:r>
              <a:rPr lang="en-US" b="1" baseline="0" dirty="0" smtClean="0"/>
              <a:t>: </a:t>
            </a:r>
            <a:r>
              <a:rPr lang="en-US" dirty="0" smtClean="0"/>
              <a:t>Adam’s sin altered our DNA (if you will). </a:t>
            </a:r>
          </a:p>
          <a:p>
            <a:r>
              <a:rPr lang="en-US" dirty="0" smtClean="0"/>
              <a:t>His sin bent us toward limping in our </a:t>
            </a:r>
          </a:p>
          <a:p>
            <a:r>
              <a:rPr lang="en-US" dirty="0" smtClean="0"/>
              <a:t>righteousness.</a:t>
            </a:r>
            <a:br>
              <a:rPr lang="en-US" dirty="0" smtClean="0"/>
            </a:br>
            <a:r>
              <a:rPr lang="en-US" dirty="0" smtClean="0"/>
              <a:t/>
            </a:r>
            <a:br>
              <a:rPr lang="en-US" dirty="0" smtClean="0"/>
            </a:br>
            <a:r>
              <a:rPr lang="en-US" dirty="0" smtClean="0"/>
              <a:t>Once upon a time, a doctor who was teaching a </a:t>
            </a:r>
          </a:p>
          <a:p>
            <a:r>
              <a:rPr lang="en-US" dirty="0" smtClean="0"/>
              <a:t>group of medical students. She pointed to an </a:t>
            </a:r>
          </a:p>
          <a:p>
            <a:r>
              <a:rPr lang="en-US" dirty="0" smtClean="0"/>
              <a:t>x-ray and said, "As you can see, the patient </a:t>
            </a:r>
          </a:p>
          <a:p>
            <a:r>
              <a:rPr lang="en-US" dirty="0" smtClean="0"/>
              <a:t>limps because his left fibula and tibia are </a:t>
            </a:r>
          </a:p>
          <a:p>
            <a:r>
              <a:rPr lang="en-US" dirty="0" smtClean="0"/>
              <a:t>radically arched."</a:t>
            </a:r>
            <a:br>
              <a:rPr lang="en-US" dirty="0" smtClean="0"/>
            </a:br>
            <a:r>
              <a:rPr lang="en-US" dirty="0" smtClean="0"/>
              <a:t/>
            </a:r>
            <a:br>
              <a:rPr lang="en-US" dirty="0" smtClean="0"/>
            </a:br>
            <a:r>
              <a:rPr lang="en-US" dirty="0" smtClean="0"/>
              <a:t>Turning to one of the students, she asked, </a:t>
            </a:r>
          </a:p>
          <a:p>
            <a:r>
              <a:rPr lang="en-US" dirty="0" smtClean="0"/>
              <a:t>"Michael, what would you do in a case like this?" </a:t>
            </a:r>
            <a:br>
              <a:rPr lang="en-US" dirty="0" smtClean="0"/>
            </a:br>
            <a:r>
              <a:rPr lang="en-US" dirty="0" smtClean="0"/>
              <a:t/>
            </a:r>
            <a:br>
              <a:rPr lang="en-US" dirty="0" smtClean="0"/>
            </a:br>
            <a:r>
              <a:rPr lang="en-US" dirty="0" smtClean="0"/>
              <a:t>He thought for a moment and then said, </a:t>
            </a:r>
          </a:p>
          <a:p>
            <a:r>
              <a:rPr lang="en-US" dirty="0" smtClean="0"/>
              <a:t>"Well, I suppose I'd limp too." </a:t>
            </a:r>
          </a:p>
          <a:p>
            <a:endParaRPr lang="en-US" dirty="0" smtClean="0"/>
          </a:p>
          <a:p>
            <a:r>
              <a:rPr lang="en-US" dirty="0" smtClean="0"/>
              <a:t>[Jeff </a:t>
            </a:r>
            <a:r>
              <a:rPr lang="en-US" dirty="0" err="1" smtClean="0"/>
              <a:t>Strite</a:t>
            </a:r>
            <a:r>
              <a:rPr lang="en-US" dirty="0" smtClean="0"/>
              <a:t>, Missionary, Church of Christ at </a:t>
            </a:r>
          </a:p>
          <a:p>
            <a:r>
              <a:rPr lang="en-US" dirty="0" smtClean="0"/>
              <a:t>Logansport Indiana, </a:t>
            </a:r>
            <a:r>
              <a:rPr lang="en-US" dirty="0" err="1" smtClean="0"/>
              <a:t>www.sermoncentral.com</a:t>
            </a:r>
            <a:r>
              <a:rPr lang="en-US" dirty="0" smtClean="0"/>
              <a:t>].</a:t>
            </a:r>
            <a:endParaRPr lang="en-US" b="1" baseline="0" dirty="0" smtClean="0"/>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398671211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anoche</a:t>
            </a:r>
            <a:r>
              <a:rPr lang="en-US" dirty="0" smtClean="0"/>
              <a:t>” is </a:t>
            </a:r>
            <a:r>
              <a:rPr lang="en-US" sz="1200" b="0" i="0" kern="1200" dirty="0" smtClean="0">
                <a:solidFill>
                  <a:schemeClr val="tx1"/>
                </a:solidFill>
                <a:latin typeface="+mn-lt"/>
                <a:ea typeface="+mn-ea"/>
                <a:cs typeface="+mn-cs"/>
              </a:rPr>
              <a:t>the act of being </a:t>
            </a:r>
          </a:p>
          <a:p>
            <a:r>
              <a:rPr lang="en-US" sz="1200" b="0" i="0" kern="1200" dirty="0" smtClean="0">
                <a:solidFill>
                  <a:schemeClr val="tx1"/>
                </a:solidFill>
                <a:latin typeface="+mn-lt"/>
                <a:ea typeface="+mn-ea"/>
                <a:cs typeface="+mn-cs"/>
              </a:rPr>
              <a:t>forbearing; that is “forbearance”, “clemency”, </a:t>
            </a:r>
          </a:p>
          <a:p>
            <a:r>
              <a:rPr lang="en-US" sz="1200" b="0" i="0" kern="1200" dirty="0" smtClean="0">
                <a:solidFill>
                  <a:schemeClr val="tx1"/>
                </a:solidFill>
                <a:latin typeface="+mn-lt"/>
                <a:ea typeface="+mn-ea"/>
                <a:cs typeface="+mn-cs"/>
              </a:rPr>
              <a:t>or “tolerance”</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The only other place in the</a:t>
            </a:r>
            <a:r>
              <a:rPr lang="en-US" sz="1200" b="0" i="0" kern="1200" baseline="0" dirty="0" smtClean="0">
                <a:solidFill>
                  <a:schemeClr val="tx1"/>
                </a:solidFill>
                <a:latin typeface="+mn-lt"/>
                <a:ea typeface="+mn-ea"/>
                <a:cs typeface="+mn-cs"/>
              </a:rPr>
              <a:t> New Testament </a:t>
            </a:r>
          </a:p>
          <a:p>
            <a:r>
              <a:rPr lang="en-US" sz="1200" b="0" i="0" kern="1200" baseline="0" dirty="0" smtClean="0">
                <a:solidFill>
                  <a:schemeClr val="tx1"/>
                </a:solidFill>
                <a:latin typeface="+mn-lt"/>
                <a:ea typeface="+mn-ea"/>
                <a:cs typeface="+mn-cs"/>
              </a:rPr>
              <a:t>where “</a:t>
            </a:r>
            <a:r>
              <a:rPr lang="en-US" sz="1200" b="0" i="0" kern="1200" baseline="0" dirty="0" err="1" smtClean="0">
                <a:solidFill>
                  <a:schemeClr val="tx1"/>
                </a:solidFill>
                <a:latin typeface="+mn-lt"/>
                <a:ea typeface="+mn-ea"/>
                <a:cs typeface="+mn-cs"/>
              </a:rPr>
              <a:t>anoche</a:t>
            </a:r>
            <a:r>
              <a:rPr lang="en-US" sz="1200" b="0" i="0" kern="1200" baseline="0" dirty="0" smtClean="0">
                <a:solidFill>
                  <a:schemeClr val="tx1"/>
                </a:solidFill>
                <a:latin typeface="+mn-lt"/>
                <a:ea typeface="+mn-ea"/>
                <a:cs typeface="+mn-cs"/>
              </a:rPr>
              <a:t>” appears is:</a:t>
            </a:r>
            <a:endParaRPr lang="en-US" sz="1200" b="0" i="0" kern="1200" dirty="0" smtClean="0">
              <a:solidFill>
                <a:schemeClr val="tx1"/>
              </a:solidFill>
              <a:latin typeface="+mn-lt"/>
              <a:ea typeface="+mn-ea"/>
              <a:cs typeface="+mn-cs"/>
            </a:endParaRP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141942411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b="0" dirty="0" smtClean="0"/>
              <a:t> </a:t>
            </a:r>
            <a:r>
              <a:rPr lang="en-US" dirty="0" smtClean="0"/>
              <a:t>According to a traditional Hebrew story, </a:t>
            </a:r>
          </a:p>
          <a:p>
            <a:r>
              <a:rPr lang="en-US" dirty="0" smtClean="0"/>
              <a:t>Abraham was sitting outside his tent one evening </a:t>
            </a:r>
          </a:p>
          <a:p>
            <a:r>
              <a:rPr lang="en-US" dirty="0" smtClean="0"/>
              <a:t>when he saw an old man, weary from age and </a:t>
            </a:r>
          </a:p>
          <a:p>
            <a:r>
              <a:rPr lang="en-US" dirty="0" smtClean="0"/>
              <a:t>journey, coming toward him. </a:t>
            </a:r>
          </a:p>
          <a:p>
            <a:endParaRPr lang="en-US" dirty="0" smtClean="0"/>
          </a:p>
          <a:p>
            <a:r>
              <a:rPr lang="en-US" dirty="0" smtClean="0"/>
              <a:t>Abraham rushed out, greeted him, and then </a:t>
            </a:r>
          </a:p>
          <a:p>
            <a:r>
              <a:rPr lang="en-US" dirty="0" smtClean="0"/>
              <a:t>invited him into his tent. There he washed the </a:t>
            </a:r>
          </a:p>
          <a:p>
            <a:r>
              <a:rPr lang="en-US" dirty="0" smtClean="0"/>
              <a:t>old man's feet and gave him food and drink. </a:t>
            </a:r>
          </a:p>
          <a:p>
            <a:endParaRPr lang="en-US" dirty="0" smtClean="0"/>
          </a:p>
          <a:p>
            <a:r>
              <a:rPr lang="en-US" dirty="0" smtClean="0"/>
              <a:t>The old man immediately began eating without </a:t>
            </a:r>
          </a:p>
          <a:p>
            <a:r>
              <a:rPr lang="en-US" dirty="0" smtClean="0"/>
              <a:t>saying any prayer or blessing. So Abraham asked </a:t>
            </a:r>
          </a:p>
          <a:p>
            <a:r>
              <a:rPr lang="en-US" dirty="0" smtClean="0"/>
              <a:t>him, "Don't you worship God?" </a:t>
            </a:r>
          </a:p>
          <a:p>
            <a:endParaRPr lang="en-US" dirty="0" smtClean="0"/>
          </a:p>
          <a:p>
            <a:r>
              <a:rPr lang="en-US" dirty="0" smtClean="0"/>
              <a:t>The old traveler replied, "I worship fire only and </a:t>
            </a:r>
          </a:p>
          <a:p>
            <a:r>
              <a:rPr lang="en-US" dirty="0" smtClean="0"/>
              <a:t>reverence no other god." </a:t>
            </a:r>
          </a:p>
          <a:p>
            <a:endParaRPr lang="en-US" dirty="0" smtClean="0"/>
          </a:p>
          <a:p>
            <a:r>
              <a:rPr lang="en-US" dirty="0" smtClean="0"/>
              <a:t>When he heard this, Abraham became incensed, </a:t>
            </a:r>
          </a:p>
          <a:p>
            <a:r>
              <a:rPr lang="en-US" dirty="0" smtClean="0"/>
              <a:t>grabbed the old man by the shoulders, and threw </a:t>
            </a:r>
          </a:p>
          <a:p>
            <a:r>
              <a:rPr lang="en-US" dirty="0" smtClean="0"/>
              <a:t>him out his his tent into the cold night air. </a:t>
            </a:r>
          </a:p>
          <a:p>
            <a:endParaRPr lang="en-US" dirty="0" smtClean="0"/>
          </a:p>
          <a:p>
            <a:r>
              <a:rPr lang="en-US" dirty="0" smtClean="0"/>
              <a:t>When the old man had departed, God called to </a:t>
            </a:r>
          </a:p>
          <a:p>
            <a:r>
              <a:rPr lang="en-US" dirty="0" smtClean="0"/>
              <a:t>his friend Abraham and asked where the </a:t>
            </a:r>
          </a:p>
          <a:p>
            <a:r>
              <a:rPr lang="en-US" dirty="0" smtClean="0"/>
              <a:t>stranger was. </a:t>
            </a:r>
          </a:p>
          <a:p>
            <a:endParaRPr lang="en-US" dirty="0" smtClean="0"/>
          </a:p>
          <a:p>
            <a:r>
              <a:rPr lang="en-US" dirty="0" smtClean="0"/>
              <a:t>Abraham replied, "I forced him out because he </a:t>
            </a:r>
          </a:p>
          <a:p>
            <a:r>
              <a:rPr lang="en-US" dirty="0" smtClean="0"/>
              <a:t>did not worship you." </a:t>
            </a:r>
          </a:p>
          <a:p>
            <a:endParaRPr lang="en-US" dirty="0" smtClean="0"/>
          </a:p>
          <a:p>
            <a:r>
              <a:rPr lang="en-US" dirty="0" smtClean="0"/>
              <a:t>God answered, "I have suffered him these </a:t>
            </a:r>
          </a:p>
          <a:p>
            <a:r>
              <a:rPr lang="en-US" dirty="0" smtClean="0"/>
              <a:t>eighty years although he dishonors me. Could </a:t>
            </a:r>
          </a:p>
          <a:p>
            <a:r>
              <a:rPr lang="en-US" dirty="0" smtClean="0"/>
              <a:t>you not endure him one night?" </a:t>
            </a:r>
          </a:p>
          <a:p>
            <a:endParaRPr lang="en-US" dirty="0" smtClean="0"/>
          </a:p>
          <a:p>
            <a:r>
              <a:rPr lang="en-US" dirty="0" smtClean="0"/>
              <a:t>[Thomas Lindberg. </a:t>
            </a:r>
            <a:r>
              <a:rPr lang="en-US" dirty="0" err="1" smtClean="0"/>
              <a:t>www.sermonillustrations.com</a:t>
            </a:r>
            <a:r>
              <a:rPr lang="en-US" dirty="0" smtClean="0"/>
              <a:t>].</a:t>
            </a:r>
          </a:p>
          <a:p>
            <a:endParaRPr lang="en-US" b="1"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23178582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“paresis” means the “</a:t>
            </a:r>
            <a:r>
              <a:rPr lang="en-US" sz="1200" b="0" i="0" dirty="0" smtClean="0"/>
              <a:t>deliberate </a:t>
            </a:r>
          </a:p>
          <a:p>
            <a:r>
              <a:rPr lang="en-US" sz="1200" b="0" i="0" dirty="0" smtClean="0"/>
              <a:t>disregard”, the “passing over”, or the “letting go </a:t>
            </a:r>
          </a:p>
          <a:p>
            <a:r>
              <a:rPr lang="en-US" sz="1200" b="0" i="0" dirty="0" smtClean="0"/>
              <a:t>unpunished” of some deed. </a:t>
            </a:r>
          </a:p>
          <a:p>
            <a:endParaRPr lang="en-US" sz="1200" b="0" i="0" dirty="0" smtClean="0"/>
          </a:p>
          <a:p>
            <a:r>
              <a:rPr lang="en-US" sz="1200" b="0" i="0" dirty="0" smtClean="0"/>
              <a:t>This is the only place in the New Testament </a:t>
            </a:r>
          </a:p>
          <a:p>
            <a:r>
              <a:rPr lang="en-US" sz="1200" b="0" i="0" dirty="0" smtClean="0"/>
              <a:t>where “paresis” appears.</a:t>
            </a:r>
          </a:p>
          <a:p>
            <a:endParaRPr lang="en-US" sz="1200" b="0" i="0" dirty="0" smtClean="0"/>
          </a:p>
          <a:p>
            <a:r>
              <a:rPr lang="en-US" sz="1200" b="0" i="0" dirty="0" smtClean="0"/>
              <a:t>The King James Version says that God sacrificed </a:t>
            </a:r>
          </a:p>
          <a:p>
            <a:r>
              <a:rPr lang="en-US" sz="1200" b="0" i="0" dirty="0" smtClean="0"/>
              <a:t>Jesus in order to “</a:t>
            </a:r>
            <a:r>
              <a:rPr lang="en-US" sz="1200" dirty="0" smtClean="0"/>
              <a:t>to declare his righteousness for </a:t>
            </a:r>
          </a:p>
          <a:p>
            <a:r>
              <a:rPr lang="en-US" sz="1200" dirty="0" smtClean="0"/>
              <a:t>the remission of sins that are past, through the </a:t>
            </a:r>
          </a:p>
          <a:p>
            <a:r>
              <a:rPr lang="en-US" sz="1200" dirty="0" smtClean="0"/>
              <a:t>forbearance of God”.</a:t>
            </a:r>
          </a:p>
          <a:p>
            <a:endParaRPr lang="en-US" sz="1200" dirty="0" smtClean="0"/>
          </a:p>
          <a:p>
            <a:r>
              <a:rPr lang="en-US" sz="1200" dirty="0" smtClean="0"/>
              <a:t>God is absolutely just. He is absolutely righteous.</a:t>
            </a:r>
            <a:r>
              <a:rPr lang="en-US" sz="1200" baseline="0" dirty="0" smtClean="0"/>
              <a:t> </a:t>
            </a:r>
          </a:p>
          <a:p>
            <a:r>
              <a:rPr lang="en-US" sz="1200" baseline="0" dirty="0" smtClean="0"/>
              <a:t>But it would be very unjust; it would be very </a:t>
            </a:r>
          </a:p>
          <a:p>
            <a:r>
              <a:rPr lang="en-US" sz="1200" baseline="0" dirty="0" smtClean="0"/>
              <a:t>wicked and unrighteous to allow sin to go </a:t>
            </a:r>
          </a:p>
          <a:p>
            <a:r>
              <a:rPr lang="en-US" sz="1200" baseline="0" dirty="0" smtClean="0"/>
              <a:t>unpunished.</a:t>
            </a:r>
          </a:p>
          <a:p>
            <a:endParaRPr lang="en-US" sz="1200" baseline="0" dirty="0" smtClean="0"/>
          </a:p>
          <a:p>
            <a:r>
              <a:rPr lang="en-US" sz="1200" baseline="0" dirty="0" smtClean="0"/>
              <a:t>For example, how could a righteous God allow </a:t>
            </a:r>
          </a:p>
          <a:p>
            <a:r>
              <a:rPr lang="en-US" sz="1200" baseline="0" dirty="0" smtClean="0"/>
              <a:t>King David to go unpunished after both </a:t>
            </a:r>
          </a:p>
          <a:p>
            <a:r>
              <a:rPr lang="en-US" sz="1200" baseline="0" dirty="0" smtClean="0"/>
              <a:t>committing adultery with Uriah’s wife and then </a:t>
            </a:r>
          </a:p>
          <a:p>
            <a:r>
              <a:rPr lang="en-US" sz="1200" baseline="0" dirty="0" smtClean="0"/>
              <a:t>also killing Uriah to cover up that earlier sin?</a:t>
            </a:r>
          </a:p>
          <a:p>
            <a:endParaRPr lang="en-US" sz="1200" baseline="0" dirty="0" smtClean="0"/>
          </a:p>
          <a:p>
            <a:r>
              <a:rPr lang="en-US" sz="1200" baseline="0" dirty="0" smtClean="0"/>
              <a:t>How could a righteous God allow Abraham to go </a:t>
            </a:r>
          </a:p>
          <a:p>
            <a:r>
              <a:rPr lang="en-US" sz="1200" baseline="0" dirty="0" smtClean="0"/>
              <a:t>unpunished after he lied about Sarah being his </a:t>
            </a:r>
          </a:p>
          <a:p>
            <a:r>
              <a:rPr lang="en-US" sz="1200" baseline="0" dirty="0" smtClean="0"/>
              <a:t>wife, and called her his sister instead, thus </a:t>
            </a:r>
          </a:p>
          <a:p>
            <a:r>
              <a:rPr lang="en-US" sz="1200" baseline="0" dirty="0" smtClean="0"/>
              <a:t>allowing her to be sold into adultery?</a:t>
            </a:r>
          </a:p>
          <a:p>
            <a:endParaRPr lang="en-US" sz="1200" baseline="0" dirty="0" smtClean="0"/>
          </a:p>
          <a:p>
            <a:r>
              <a:rPr lang="en-US" sz="1200" baseline="0" dirty="0" smtClean="0"/>
              <a:t>How could a righteous God not kill Adam and Eve </a:t>
            </a:r>
          </a:p>
          <a:p>
            <a:r>
              <a:rPr lang="en-US" sz="1200" baseline="0" dirty="0" smtClean="0"/>
              <a:t>immediately after they disobeyed Him? How could </a:t>
            </a:r>
          </a:p>
          <a:p>
            <a:r>
              <a:rPr lang="en-US" sz="1200" baseline="0" dirty="0" smtClean="0"/>
              <a:t>He not immediately keep His promise that they </a:t>
            </a:r>
          </a:p>
          <a:p>
            <a:r>
              <a:rPr lang="en-US" sz="1200" baseline="0" dirty="0" smtClean="0"/>
              <a:t>would die if they disobeyed?</a:t>
            </a:r>
          </a:p>
          <a:p>
            <a:endParaRPr lang="en-US" sz="1200" baseline="0" dirty="0" smtClean="0"/>
          </a:p>
          <a:p>
            <a:r>
              <a:rPr lang="en-US" sz="1200" dirty="0" smtClean="0"/>
              <a:t>God is absolutely just. He is absolutely righteous.</a:t>
            </a:r>
            <a:r>
              <a:rPr lang="en-US" sz="1200" baseline="0" dirty="0" smtClean="0"/>
              <a:t> </a:t>
            </a:r>
          </a:p>
          <a:p>
            <a:r>
              <a:rPr lang="en-US" sz="1200" baseline="0" dirty="0" smtClean="0"/>
              <a:t>He Himself had prescribed the penalties. How </a:t>
            </a:r>
          </a:p>
          <a:p>
            <a:r>
              <a:rPr lang="en-US" sz="1200" baseline="0" dirty="0" smtClean="0"/>
              <a:t>could He avoid imposing those penalties?</a:t>
            </a:r>
          </a:p>
          <a:p>
            <a:endParaRPr lang="en-US" sz="1200" baseline="0" dirty="0" smtClean="0"/>
          </a:p>
          <a:p>
            <a:r>
              <a:rPr lang="en-US" sz="1200" baseline="0" dirty="0" smtClean="0"/>
              <a:t>He DIDN’T avoid imposing the penalties. Instead </a:t>
            </a:r>
          </a:p>
          <a:p>
            <a:r>
              <a:rPr lang="en-US" sz="1200" baseline="0" dirty="0" smtClean="0"/>
              <a:t>He merely postponed them. The penalties WERE </a:t>
            </a:r>
          </a:p>
          <a:p>
            <a:r>
              <a:rPr lang="en-US" sz="1200" baseline="0" dirty="0" smtClean="0"/>
              <a:t>imposed. On Jesus at the cross. </a:t>
            </a:r>
          </a:p>
          <a:p>
            <a:endParaRPr lang="en-US" sz="1200" baseline="0" dirty="0" smtClean="0"/>
          </a:p>
          <a:p>
            <a:r>
              <a:rPr lang="en-US" sz="1200" baseline="0" dirty="0" smtClean="0"/>
              <a:t>Jesus paid it all !!! </a:t>
            </a:r>
          </a:p>
          <a:p>
            <a:r>
              <a:rPr lang="en-US" sz="1200" baseline="0" dirty="0" smtClean="0"/>
              <a:t>All to Him I owe !!!</a:t>
            </a:r>
          </a:p>
          <a:p>
            <a:r>
              <a:rPr lang="en-US" sz="1200" baseline="0" dirty="0" smtClean="0"/>
              <a:t>Sin had left a crimson stain.</a:t>
            </a:r>
          </a:p>
          <a:p>
            <a:r>
              <a:rPr lang="en-US" sz="1200" baseline="0" dirty="0" smtClean="0"/>
              <a:t>He washed it white as snow.</a:t>
            </a:r>
          </a:p>
          <a:p>
            <a:endParaRPr lang="en-US" sz="1200" baseline="0" dirty="0" smtClean="0"/>
          </a:p>
          <a:p>
            <a:r>
              <a:rPr lang="en-US" sz="1200" baseline="0" dirty="0" smtClean="0"/>
              <a:t>ALL sin is punished !!! No one gets away with </a:t>
            </a:r>
          </a:p>
          <a:p>
            <a:r>
              <a:rPr lang="en-US" sz="1200" baseline="0" dirty="0" smtClean="0"/>
              <a:t>anything !!! Either we are covered by Jesus’ </a:t>
            </a:r>
          </a:p>
          <a:p>
            <a:r>
              <a:rPr lang="en-US" sz="1200" baseline="0" dirty="0" smtClean="0"/>
              <a:t>mantle of righteousness which He gives us in </a:t>
            </a:r>
          </a:p>
          <a:p>
            <a:r>
              <a:rPr lang="en-US" sz="1200" baseline="0" dirty="0" smtClean="0"/>
              <a:t>exchange for our sins, for which He was punished </a:t>
            </a:r>
          </a:p>
          <a:p>
            <a:r>
              <a:rPr lang="en-US" sz="1200" baseline="0" dirty="0" smtClean="0"/>
              <a:t>on the cross; or we retain our sins and will be </a:t>
            </a:r>
          </a:p>
          <a:p>
            <a:r>
              <a:rPr lang="en-US" sz="1200" baseline="0" dirty="0" smtClean="0"/>
              <a:t>punished them ourselves.</a:t>
            </a:r>
          </a:p>
          <a:p>
            <a:endParaRPr lang="en-US" sz="1200" baseline="0" dirty="0" smtClean="0"/>
          </a:p>
          <a:p>
            <a:r>
              <a:rPr lang="en-US" sz="1200" b="1" baseline="0" dirty="0" err="1" smtClean="0"/>
              <a:t>ILLUS</a:t>
            </a:r>
            <a:r>
              <a:rPr lang="en-US" sz="1200" b="1" baseline="0" dirty="0" smtClean="0"/>
              <a:t>:</a:t>
            </a:r>
            <a:r>
              <a:rPr lang="en-US" sz="1200" b="0" baseline="0" dirty="0" smtClean="0"/>
              <a:t> </a:t>
            </a:r>
            <a:r>
              <a:rPr lang="en-US" dirty="0" smtClean="0"/>
              <a:t>Once there was a man who was such a </a:t>
            </a:r>
          </a:p>
          <a:p>
            <a:r>
              <a:rPr lang="en-US" dirty="0" smtClean="0"/>
              <a:t>golf addict that he was neglecting his job. </a:t>
            </a:r>
          </a:p>
          <a:p>
            <a:r>
              <a:rPr lang="en-US" dirty="0" smtClean="0"/>
              <a:t>Frequently he would call in sick as an excuse to </a:t>
            </a:r>
          </a:p>
          <a:p>
            <a:r>
              <a:rPr lang="en-US" dirty="0" smtClean="0"/>
              <a:t>play. </a:t>
            </a:r>
          </a:p>
          <a:p>
            <a:endParaRPr lang="en-US" dirty="0" smtClean="0"/>
          </a:p>
          <a:p>
            <a:r>
              <a:rPr lang="en-US" dirty="0" smtClean="0"/>
              <a:t>One morning, after making his usual call to the </a:t>
            </a:r>
          </a:p>
          <a:p>
            <a:r>
              <a:rPr lang="en-US" dirty="0" smtClean="0"/>
              <a:t>office, an angel up above spotted him on the way </a:t>
            </a:r>
          </a:p>
          <a:p>
            <a:r>
              <a:rPr lang="en-US" dirty="0" smtClean="0"/>
              <a:t>to the golf course and decided to teach him a </a:t>
            </a:r>
          </a:p>
          <a:p>
            <a:r>
              <a:rPr lang="en-US" dirty="0" smtClean="0"/>
              <a:t>lesson. </a:t>
            </a:r>
          </a:p>
          <a:p>
            <a:endParaRPr lang="en-US" dirty="0" smtClean="0"/>
          </a:p>
          <a:p>
            <a:r>
              <a:rPr lang="en-US" dirty="0" smtClean="0"/>
              <a:t>"If you play golf today, you will be punished," the </a:t>
            </a:r>
          </a:p>
          <a:p>
            <a:r>
              <a:rPr lang="en-US" dirty="0" smtClean="0"/>
              <a:t>angel whispered in his ear.</a:t>
            </a:r>
          </a:p>
          <a:p>
            <a:r>
              <a:rPr lang="en-US" dirty="0" smtClean="0"/>
              <a:t>  </a:t>
            </a:r>
          </a:p>
          <a:p>
            <a:r>
              <a:rPr lang="en-US" dirty="0" smtClean="0"/>
              <a:t>Thinking it was only his conscience, which he had </a:t>
            </a:r>
          </a:p>
          <a:p>
            <a:r>
              <a:rPr lang="en-US" dirty="0" smtClean="0"/>
              <a:t>successfully whipped in the past, the fellow just </a:t>
            </a:r>
          </a:p>
          <a:p>
            <a:r>
              <a:rPr lang="en-US" dirty="0" smtClean="0"/>
              <a:t>smiled. "No," he said, "I've been doing this for</a:t>
            </a:r>
          </a:p>
          <a:p>
            <a:r>
              <a:rPr lang="en-US" dirty="0" smtClean="0"/>
              <a:t> years. No one will ever know. I won't be </a:t>
            </a:r>
          </a:p>
          <a:p>
            <a:r>
              <a:rPr lang="en-US" dirty="0" smtClean="0"/>
              <a:t>punished." </a:t>
            </a:r>
          </a:p>
          <a:p>
            <a:endParaRPr lang="en-US" dirty="0" smtClean="0"/>
          </a:p>
          <a:p>
            <a:r>
              <a:rPr lang="en-US" dirty="0" smtClean="0"/>
              <a:t>The angel said no more and the fellow stepped </a:t>
            </a:r>
          </a:p>
          <a:p>
            <a:r>
              <a:rPr lang="en-US" dirty="0" smtClean="0"/>
              <a:t>up to the first tee where he promptly whacked </a:t>
            </a:r>
          </a:p>
          <a:p>
            <a:r>
              <a:rPr lang="en-US" dirty="0" smtClean="0"/>
              <a:t>the ball 300 yards straight down the middle of the </a:t>
            </a:r>
          </a:p>
          <a:p>
            <a:r>
              <a:rPr lang="en-US" dirty="0" smtClean="0"/>
              <a:t>fairway. </a:t>
            </a:r>
          </a:p>
          <a:p>
            <a:endParaRPr lang="en-US" dirty="0" smtClean="0"/>
          </a:p>
          <a:p>
            <a:r>
              <a:rPr lang="en-US" dirty="0" smtClean="0"/>
              <a:t>Since he had never driven the ball more than </a:t>
            </a:r>
          </a:p>
          <a:p>
            <a:r>
              <a:rPr lang="en-US" dirty="0" smtClean="0"/>
              <a:t>200 yards, he couldn't believe it. Yet, there it was. </a:t>
            </a:r>
          </a:p>
          <a:p>
            <a:r>
              <a:rPr lang="en-US" dirty="0" smtClean="0"/>
              <a:t>And his luck continued. Long drives on every </a:t>
            </a:r>
          </a:p>
          <a:p>
            <a:r>
              <a:rPr lang="en-US" dirty="0" smtClean="0"/>
              <a:t>hole, perfect putting. </a:t>
            </a:r>
          </a:p>
          <a:p>
            <a:endParaRPr lang="en-US" dirty="0" smtClean="0"/>
          </a:p>
          <a:p>
            <a:r>
              <a:rPr lang="en-US" dirty="0" smtClean="0"/>
              <a:t>By the ninth hole he was six under par and was </a:t>
            </a:r>
          </a:p>
          <a:p>
            <a:r>
              <a:rPr lang="en-US" dirty="0" smtClean="0"/>
              <a:t>playing near-perfect golf. The fellow was walking </a:t>
            </a:r>
          </a:p>
          <a:p>
            <a:r>
              <a:rPr lang="en-US" dirty="0" smtClean="0"/>
              <a:t>on air. He wound up with an amazing 61, about </a:t>
            </a:r>
          </a:p>
          <a:p>
            <a:r>
              <a:rPr lang="en-US" dirty="0" smtClean="0"/>
              <a:t>30 strokes under his usual game. </a:t>
            </a:r>
          </a:p>
          <a:p>
            <a:endParaRPr lang="en-US" dirty="0" smtClean="0"/>
          </a:p>
          <a:p>
            <a:r>
              <a:rPr lang="en-US" dirty="0" smtClean="0"/>
              <a:t>Wait until he got back to the office and told them </a:t>
            </a:r>
          </a:p>
          <a:p>
            <a:r>
              <a:rPr lang="en-US" dirty="0" smtClean="0"/>
              <a:t>about this! But, suddenly, his face fell. He couldn't </a:t>
            </a:r>
          </a:p>
          <a:p>
            <a:r>
              <a:rPr lang="en-US" dirty="0" smtClean="0"/>
              <a:t>tell them. He could never tell anyone. </a:t>
            </a:r>
          </a:p>
          <a:p>
            <a:endParaRPr lang="en-US" dirty="0" smtClean="0"/>
          </a:p>
          <a:p>
            <a:r>
              <a:rPr lang="en-US" dirty="0" smtClean="0"/>
              <a:t>The angel smiled.</a:t>
            </a:r>
          </a:p>
          <a:p>
            <a:endParaRPr lang="en-US" dirty="0" smtClean="0"/>
          </a:p>
          <a:p>
            <a:r>
              <a:rPr lang="en-US" dirty="0" smtClean="0"/>
              <a:t>[</a:t>
            </a:r>
            <a:r>
              <a:rPr lang="en-US" i="1" dirty="0" smtClean="0">
                <a:effectLst/>
              </a:rPr>
              <a:t>Bits &amp; Pieces</a:t>
            </a:r>
            <a:r>
              <a:rPr lang="en-US" dirty="0" smtClean="0">
                <a:effectLst/>
              </a:rPr>
              <a:t>, August 22, 1991.</a:t>
            </a:r>
            <a:r>
              <a:rPr lang="en-US" baseline="0" dirty="0" smtClean="0">
                <a:effectLst/>
              </a:rPr>
              <a:t> </a:t>
            </a:r>
          </a:p>
          <a:p>
            <a:r>
              <a:rPr lang="en-US" baseline="0" dirty="0" err="1" smtClean="0">
                <a:effectLst/>
              </a:rPr>
              <a:t>www.sermonillustrations.com</a:t>
            </a:r>
            <a:r>
              <a:rPr lang="en-US" baseline="0" dirty="0" smtClean="0">
                <a:effectLst/>
              </a:rPr>
              <a:t>].</a:t>
            </a:r>
            <a:endParaRPr lang="en-US" dirty="0" smtClean="0">
              <a:effectLst/>
            </a:endParaRPr>
          </a:p>
          <a:p>
            <a:endParaRPr lang="en-US" sz="1200" b="1" baseline="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72</a:t>
            </a:fld>
            <a:endParaRPr lang="en-US">
              <a:solidFill>
                <a:prstClr val="black"/>
              </a:solidFill>
            </a:endParaRPr>
          </a:p>
        </p:txBody>
      </p:sp>
    </p:spTree>
    <p:extLst>
      <p:ext uri="{BB962C8B-B14F-4D97-AF65-F5344CB8AC3E}">
        <p14:creationId xmlns:p14="http://schemas.microsoft.com/office/powerpoint/2010/main" val="141942411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Douglas Moo tells us that “It is likely that ‘the </a:t>
            </a:r>
          </a:p>
          <a:p>
            <a:r>
              <a:rPr lang="en-US" dirty="0" smtClean="0"/>
              <a:t>justifier’ is not coordinate with ‘just’ – ‘just AND </a:t>
            </a:r>
          </a:p>
          <a:p>
            <a:r>
              <a:rPr lang="en-US" dirty="0" smtClean="0"/>
              <a:t>justifying’,</a:t>
            </a:r>
          </a:p>
          <a:p>
            <a:endParaRPr lang="en-US" dirty="0" smtClean="0"/>
          </a:p>
          <a:p>
            <a:r>
              <a:rPr lang="en-US" dirty="0" smtClean="0"/>
              <a:t>“Nor instrumental to it – ‘just BY MEANS OF </a:t>
            </a:r>
          </a:p>
          <a:p>
            <a:r>
              <a:rPr lang="en-US" dirty="0" smtClean="0"/>
              <a:t>justifying’,</a:t>
            </a:r>
          </a:p>
          <a:p>
            <a:endParaRPr lang="en-US" dirty="0" smtClean="0"/>
          </a:p>
          <a:p>
            <a:r>
              <a:rPr lang="en-US" dirty="0" smtClean="0"/>
              <a:t>“but concessive – ‘just EVEN IN justifying’.</a:t>
            </a:r>
          </a:p>
          <a:p>
            <a:endParaRPr lang="en-US" dirty="0" smtClean="0"/>
          </a:p>
          <a:p>
            <a:r>
              <a:rPr lang="en-US" dirty="0" smtClean="0"/>
              <a:t>“Paul’s point is that God can maintain his </a:t>
            </a:r>
          </a:p>
          <a:p>
            <a:r>
              <a:rPr lang="en-US" dirty="0" smtClean="0"/>
              <a:t>righteous</a:t>
            </a:r>
            <a:r>
              <a:rPr lang="en-US" baseline="0" dirty="0" smtClean="0"/>
              <a:t> character... even while he acts to </a:t>
            </a:r>
          </a:p>
          <a:p>
            <a:r>
              <a:rPr lang="en-US" baseline="0" dirty="0" smtClean="0"/>
              <a:t>justify sinful people because Christ, in his </a:t>
            </a:r>
          </a:p>
          <a:p>
            <a:r>
              <a:rPr lang="en-US" baseline="0" dirty="0" smtClean="0"/>
              <a:t>propitiatory sacrifice, provides full satisfaction of </a:t>
            </a:r>
          </a:p>
          <a:p>
            <a:r>
              <a:rPr lang="en-US" baseline="0" dirty="0" smtClean="0"/>
              <a:t>the demands of God’s impartial, invariable </a:t>
            </a:r>
          </a:p>
          <a:p>
            <a:r>
              <a:rPr lang="en-US" baseline="0" dirty="0" smtClean="0"/>
              <a:t>justice....</a:t>
            </a:r>
          </a:p>
          <a:p>
            <a:endParaRPr lang="en-US" baseline="0" dirty="0" smtClean="0"/>
          </a:p>
          <a:p>
            <a:r>
              <a:rPr lang="en-US" baseline="0" dirty="0" smtClean="0"/>
              <a:t>“(The) emphasis on the divine character as </a:t>
            </a:r>
          </a:p>
          <a:p>
            <a:r>
              <a:rPr lang="en-US" baseline="0" dirty="0" smtClean="0"/>
              <a:t>incapable of dismissing sin lightly is a vital </a:t>
            </a:r>
          </a:p>
          <a:p>
            <a:r>
              <a:rPr lang="en-US" baseline="0" dirty="0" smtClean="0"/>
              <a:t>component in the biblical doctrine of God....</a:t>
            </a:r>
          </a:p>
          <a:p>
            <a:endParaRPr lang="en-US" baseline="0" dirty="0" smtClean="0"/>
          </a:p>
          <a:p>
            <a:r>
              <a:rPr lang="en-US" baseline="0" dirty="0" smtClean="0"/>
              <a:t>“Luther called this paragraph ‘the chief point... of </a:t>
            </a:r>
          </a:p>
          <a:p>
            <a:r>
              <a:rPr lang="en-US" baseline="0" dirty="0" smtClean="0"/>
              <a:t>the whole Bible’... because it focuses on what </a:t>
            </a:r>
          </a:p>
          <a:p>
            <a:r>
              <a:rPr lang="en-US" baseline="0" dirty="0" smtClean="0"/>
              <a:t>Luther thought was the heart of the Bible: </a:t>
            </a:r>
          </a:p>
          <a:p>
            <a:r>
              <a:rPr lang="en-US" baseline="0" dirty="0" smtClean="0"/>
              <a:t>justification by faith....</a:t>
            </a:r>
          </a:p>
          <a:p>
            <a:endParaRPr lang="en-US" baseline="0" dirty="0" smtClean="0"/>
          </a:p>
          <a:p>
            <a:r>
              <a:rPr lang="en-US" baseline="0" dirty="0" smtClean="0"/>
              <a:t>“In Luther’s day, </a:t>
            </a:r>
            <a:r>
              <a:rPr lang="en-US" baseline="0" dirty="0" err="1" smtClean="0"/>
              <a:t>ofcourse</a:t>
            </a:r>
            <a:r>
              <a:rPr lang="en-US" baseline="0" dirty="0" smtClean="0"/>
              <a:t>, ‘justification by faith’ </a:t>
            </a:r>
          </a:p>
          <a:p>
            <a:r>
              <a:rPr lang="en-US" baseline="0" dirty="0" smtClean="0"/>
              <a:t>was a polemical thrust against a Roman </a:t>
            </a:r>
          </a:p>
          <a:p>
            <a:r>
              <a:rPr lang="en-US" baseline="0" dirty="0" smtClean="0"/>
              <a:t>Catholic teaching that insisted on the place of </a:t>
            </a:r>
          </a:p>
          <a:p>
            <a:r>
              <a:rPr lang="en-US" baseline="0" dirty="0" smtClean="0"/>
              <a:t>human cooperation in the grace of justification.</a:t>
            </a:r>
          </a:p>
          <a:p>
            <a:endParaRPr lang="en-US" baseline="0" dirty="0" smtClean="0"/>
          </a:p>
          <a:p>
            <a:r>
              <a:rPr lang="en-US" baseline="0" dirty="0" smtClean="0"/>
              <a:t>“Hence to the ‘sola fide’ of the Reformers was </a:t>
            </a:r>
          </a:p>
          <a:p>
            <a:r>
              <a:rPr lang="en-US" baseline="0" dirty="0" smtClean="0"/>
              <a:t>added ‘sola gratia’ – ‘by grace alone’. </a:t>
            </a:r>
          </a:p>
          <a:p>
            <a:endParaRPr lang="en-US" baseline="0" dirty="0" smtClean="0"/>
          </a:p>
          <a:p>
            <a:r>
              <a:rPr lang="en-US" baseline="0" dirty="0" smtClean="0"/>
              <a:t>“With these phrases, the Reformers expressed </a:t>
            </a:r>
          </a:p>
          <a:p>
            <a:r>
              <a:rPr lang="en-US" baseline="0" dirty="0" smtClean="0"/>
              <a:t>their conviction that justification is, from first </a:t>
            </a:r>
          </a:p>
          <a:p>
            <a:r>
              <a:rPr lang="en-US" baseline="0" dirty="0" smtClean="0"/>
              <a:t>to last, a matter of God’s own doing, to which </a:t>
            </a:r>
          </a:p>
          <a:p>
            <a:r>
              <a:rPr lang="en-US" baseline="0" dirty="0" smtClean="0"/>
              <a:t>human beings must respond but to which they </a:t>
            </a:r>
          </a:p>
          <a:p>
            <a:r>
              <a:rPr lang="en-US" baseline="0" dirty="0" smtClean="0"/>
              <a:t>can add nothing.</a:t>
            </a:r>
          </a:p>
          <a:p>
            <a:endParaRPr lang="en-US" baseline="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101793599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a:t>
            </a:r>
            <a:r>
              <a:rPr lang="en-US" dirty="0" err="1" smtClean="0"/>
              <a:t>endeixis</a:t>
            </a:r>
            <a:r>
              <a:rPr lang="en-US" dirty="0" smtClean="0"/>
              <a:t>” means </a:t>
            </a:r>
          </a:p>
          <a:p>
            <a:r>
              <a:rPr lang="en-US" sz="1200" b="0" i="0" kern="1200" dirty="0" smtClean="0">
                <a:solidFill>
                  <a:schemeClr val="tx1"/>
                </a:solidFill>
                <a:latin typeface="+mn-lt"/>
                <a:ea typeface="+mn-ea"/>
                <a:cs typeface="+mn-cs"/>
              </a:rPr>
              <a:t>something that compels the acceptance of </a:t>
            </a:r>
          </a:p>
          <a:p>
            <a:r>
              <a:rPr lang="en-US" sz="1200" b="0" i="0" kern="1200" dirty="0" smtClean="0">
                <a:solidFill>
                  <a:schemeClr val="tx1"/>
                </a:solidFill>
                <a:latin typeface="+mn-lt"/>
                <a:ea typeface="+mn-ea"/>
                <a:cs typeface="+mn-cs"/>
              </a:rPr>
              <a:t>something mentally or emotionally; that</a:t>
            </a:r>
            <a:r>
              <a:rPr lang="en-US" sz="1200" b="0" i="0" kern="1200" baseline="0" dirty="0" smtClean="0">
                <a:solidFill>
                  <a:schemeClr val="tx1"/>
                </a:solidFill>
                <a:latin typeface="+mn-lt"/>
                <a:ea typeface="+mn-ea"/>
                <a:cs typeface="+mn-cs"/>
              </a:rPr>
              <a:t> is, </a:t>
            </a:r>
          </a:p>
          <a:p>
            <a:r>
              <a:rPr lang="en-US" sz="1200" b="0" i="0" kern="1200" baseline="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demonstration” or “proof”.</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It has the same meaning in: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397110926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Endeixis</a:t>
            </a:r>
            <a:r>
              <a:rPr lang="en-US" dirty="0" smtClean="0"/>
              <a:t>” appears in one more place in the New </a:t>
            </a:r>
          </a:p>
          <a:p>
            <a:r>
              <a:rPr lang="en-US" dirty="0" smtClean="0"/>
              <a:t>Testament, in:</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106033949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 it (rather</a:t>
            </a:r>
            <a:r>
              <a:rPr lang="en-US" baseline="0" dirty="0" smtClean="0"/>
              <a:t> similarly) </a:t>
            </a:r>
            <a:r>
              <a:rPr lang="en-US" dirty="0" smtClean="0"/>
              <a:t>means </a:t>
            </a:r>
            <a:r>
              <a:rPr lang="en-US" sz="1200" b="0" i="0" kern="1200" dirty="0" smtClean="0">
                <a:solidFill>
                  <a:schemeClr val="tx1"/>
                </a:solidFill>
                <a:latin typeface="+mn-lt"/>
                <a:ea typeface="+mn-ea"/>
                <a:cs typeface="+mn-cs"/>
              </a:rPr>
              <a:t>something that </a:t>
            </a:r>
          </a:p>
          <a:p>
            <a:r>
              <a:rPr lang="en-US" sz="1200" b="0" i="0" kern="1200" dirty="0" smtClean="0">
                <a:solidFill>
                  <a:schemeClr val="tx1"/>
                </a:solidFill>
                <a:latin typeface="+mn-lt"/>
                <a:ea typeface="+mn-ea"/>
                <a:cs typeface="+mn-cs"/>
              </a:rPr>
              <a:t>points to or serves as an indicator of something;</a:t>
            </a:r>
            <a:r>
              <a:rPr lang="en-US" sz="1200" b="0" i="0" kern="1200" baseline="0" dirty="0" smtClean="0">
                <a:solidFill>
                  <a:schemeClr val="tx1"/>
                </a:solidFill>
                <a:latin typeface="+mn-lt"/>
                <a:ea typeface="+mn-ea"/>
                <a:cs typeface="+mn-cs"/>
              </a:rPr>
              <a:t> </a:t>
            </a:r>
          </a:p>
          <a:p>
            <a:r>
              <a:rPr lang="en-US" sz="1200" b="0" i="0" kern="1200" baseline="0" dirty="0" smtClean="0">
                <a:solidFill>
                  <a:schemeClr val="tx1"/>
                </a:solidFill>
                <a:latin typeface="+mn-lt"/>
                <a:ea typeface="+mn-ea"/>
                <a:cs typeface="+mn-cs"/>
              </a:rPr>
              <a:t>that is a</a:t>
            </a:r>
            <a:r>
              <a:rPr lang="en-US" sz="1200" b="0" i="0" kern="1200" dirty="0" smtClean="0">
                <a:solidFill>
                  <a:schemeClr val="tx1"/>
                </a:solidFill>
                <a:latin typeface="+mn-lt"/>
                <a:ea typeface="+mn-ea"/>
                <a:cs typeface="+mn-cs"/>
              </a:rPr>
              <a:t> “sign”, or an “omen”.</a:t>
            </a:r>
          </a:p>
          <a:p>
            <a:endParaRPr lang="en-US" sz="1200" b="0" i="0" kern="1200" dirty="0" smtClean="0">
              <a:solidFill>
                <a:schemeClr val="tx1"/>
              </a:solidFill>
              <a:latin typeface="+mn-lt"/>
              <a:ea typeface="+mn-ea"/>
              <a:cs typeface="+mn-cs"/>
            </a:endParaRPr>
          </a:p>
          <a:p>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 </a:t>
            </a:r>
            <a:r>
              <a:rPr lang="en-US" dirty="0" smtClean="0"/>
              <a:t>A young American engineer was sent to </a:t>
            </a:r>
          </a:p>
          <a:p>
            <a:r>
              <a:rPr lang="en-US" dirty="0" smtClean="0"/>
              <a:t>Ireland by his company to work in a new </a:t>
            </a:r>
          </a:p>
          <a:p>
            <a:r>
              <a:rPr lang="en-US" dirty="0" smtClean="0"/>
              <a:t>electronics plant. It was a two-year assignment </a:t>
            </a:r>
          </a:p>
          <a:p>
            <a:r>
              <a:rPr lang="en-US" dirty="0" smtClean="0"/>
              <a:t>that he had accepted because it would enable </a:t>
            </a:r>
          </a:p>
          <a:p>
            <a:r>
              <a:rPr lang="en-US" dirty="0" smtClean="0"/>
              <a:t>him to earn enough to marry his long-time </a:t>
            </a:r>
          </a:p>
          <a:p>
            <a:r>
              <a:rPr lang="en-US" dirty="0" smtClean="0"/>
              <a:t>girlfriend. </a:t>
            </a:r>
          </a:p>
          <a:p>
            <a:endParaRPr lang="en-US" dirty="0" smtClean="0"/>
          </a:p>
          <a:p>
            <a:r>
              <a:rPr lang="en-US" dirty="0" smtClean="0"/>
              <a:t>She had a job near her home in Tennessee, and </a:t>
            </a:r>
          </a:p>
          <a:p>
            <a:r>
              <a:rPr lang="en-US" dirty="0" smtClean="0"/>
              <a:t>their plan was to pool their resources and put a </a:t>
            </a:r>
          </a:p>
          <a:p>
            <a:r>
              <a:rPr lang="en-US" dirty="0" smtClean="0"/>
              <a:t>down payment on a house when he returned. </a:t>
            </a:r>
          </a:p>
          <a:p>
            <a:endParaRPr lang="en-US" dirty="0" smtClean="0"/>
          </a:p>
          <a:p>
            <a:r>
              <a:rPr lang="en-US" dirty="0" smtClean="0"/>
              <a:t>They corresponded often, but as the lonely weeks</a:t>
            </a:r>
          </a:p>
          <a:p>
            <a:r>
              <a:rPr lang="en-US" dirty="0" smtClean="0"/>
              <a:t> went by, she began expressing doubts that he </a:t>
            </a:r>
          </a:p>
          <a:p>
            <a:r>
              <a:rPr lang="en-US" dirty="0" smtClean="0"/>
              <a:t>was being true to her, exposed as he was to </a:t>
            </a:r>
          </a:p>
          <a:p>
            <a:r>
              <a:rPr lang="en-US" dirty="0" smtClean="0"/>
              <a:t>comely Irish lasses. </a:t>
            </a:r>
          </a:p>
          <a:p>
            <a:endParaRPr lang="en-US" dirty="0" smtClean="0"/>
          </a:p>
          <a:p>
            <a:r>
              <a:rPr lang="en-US" dirty="0" smtClean="0"/>
              <a:t>The young engineer wrote back, declaring with </a:t>
            </a:r>
          </a:p>
          <a:p>
            <a:r>
              <a:rPr lang="en-US" dirty="0" smtClean="0"/>
              <a:t>some passion that he was paying absolutely no </a:t>
            </a:r>
          </a:p>
          <a:p>
            <a:r>
              <a:rPr lang="en-US" dirty="0" smtClean="0"/>
              <a:t>attention to the local girls. "I admit," he wrote, </a:t>
            </a:r>
          </a:p>
          <a:p>
            <a:r>
              <a:rPr lang="en-US" dirty="0" smtClean="0"/>
              <a:t>"that sometimes I'm tempted. But I fight it. I'm </a:t>
            </a:r>
          </a:p>
          <a:p>
            <a:r>
              <a:rPr lang="en-US" dirty="0" smtClean="0"/>
              <a:t>keeping myself for you." </a:t>
            </a:r>
          </a:p>
          <a:p>
            <a:endParaRPr lang="en-US" dirty="0" smtClean="0"/>
          </a:p>
          <a:p>
            <a:r>
              <a:rPr lang="en-US" dirty="0" smtClean="0"/>
              <a:t>In the next mail, the engineer received a package. </a:t>
            </a:r>
          </a:p>
          <a:p>
            <a:r>
              <a:rPr lang="en-US" dirty="0" smtClean="0"/>
              <a:t>It contained a note from his girl and a harmonica. </a:t>
            </a:r>
          </a:p>
          <a:p>
            <a:r>
              <a:rPr lang="en-US" dirty="0" smtClean="0"/>
              <a:t>"I'm sending this to you," she wrote, "so you can </a:t>
            </a:r>
          </a:p>
          <a:p>
            <a:r>
              <a:rPr lang="en-US" dirty="0" smtClean="0"/>
              <a:t>learn to play it and have something to take your </a:t>
            </a:r>
          </a:p>
          <a:p>
            <a:r>
              <a:rPr lang="en-US" dirty="0" smtClean="0"/>
              <a:t>mind off those girls." </a:t>
            </a:r>
          </a:p>
          <a:p>
            <a:r>
              <a:rPr lang="en-US" dirty="0" smtClean="0"/>
              <a:t> </a:t>
            </a:r>
          </a:p>
          <a:p>
            <a:r>
              <a:rPr lang="en-US" dirty="0" smtClean="0"/>
              <a:t>The engineer replied, "Thanks for the harmonica. </a:t>
            </a:r>
          </a:p>
          <a:p>
            <a:r>
              <a:rPr lang="en-US" dirty="0" smtClean="0"/>
              <a:t>I'm practicing on it every night and thinking of </a:t>
            </a:r>
          </a:p>
          <a:p>
            <a:r>
              <a:rPr lang="en-US" dirty="0" smtClean="0"/>
              <a:t>you." </a:t>
            </a:r>
          </a:p>
          <a:p>
            <a:endParaRPr lang="en-US" dirty="0" smtClean="0"/>
          </a:p>
          <a:p>
            <a:r>
              <a:rPr lang="en-US" dirty="0" smtClean="0"/>
              <a:t>At the end of his two-year stint, the engineer was </a:t>
            </a:r>
          </a:p>
          <a:p>
            <a:r>
              <a:rPr lang="en-US" dirty="0" smtClean="0"/>
              <a:t>transferred back to company headquarters. He </a:t>
            </a:r>
          </a:p>
          <a:p>
            <a:r>
              <a:rPr lang="en-US" dirty="0" smtClean="0"/>
              <a:t>took the first plane to Tennessee to be reunited </a:t>
            </a:r>
          </a:p>
          <a:p>
            <a:r>
              <a:rPr lang="en-US" dirty="0" smtClean="0"/>
              <a:t>with his girl. </a:t>
            </a:r>
          </a:p>
          <a:p>
            <a:endParaRPr lang="en-US" dirty="0" smtClean="0"/>
          </a:p>
          <a:p>
            <a:r>
              <a:rPr lang="en-US" dirty="0" smtClean="0"/>
              <a:t>Her whole family was with her, but as he rushed </a:t>
            </a:r>
          </a:p>
          <a:p>
            <a:r>
              <a:rPr lang="en-US" dirty="0" smtClean="0"/>
              <a:t>forward to embrace her, she held up a restraining </a:t>
            </a:r>
          </a:p>
          <a:p>
            <a:r>
              <a:rPr lang="en-US" dirty="0" smtClean="0"/>
              <a:t>hand and said sternly, "Just hold on there a </a:t>
            </a:r>
          </a:p>
          <a:p>
            <a:r>
              <a:rPr lang="en-US" dirty="0" smtClean="0"/>
              <a:t>minute, Billy Bob. Before any serious </a:t>
            </a:r>
            <a:r>
              <a:rPr lang="en-US" dirty="0" err="1" smtClean="0"/>
              <a:t>kissin</a:t>
            </a:r>
            <a:r>
              <a:rPr lang="en-US" dirty="0" smtClean="0"/>
              <a:t>' and </a:t>
            </a:r>
          </a:p>
          <a:p>
            <a:r>
              <a:rPr lang="en-US" dirty="0" err="1" smtClean="0"/>
              <a:t>huggin</a:t>
            </a:r>
            <a:r>
              <a:rPr lang="en-US" dirty="0" smtClean="0"/>
              <a:t>' gets started here, let me hear you play </a:t>
            </a:r>
          </a:p>
          <a:p>
            <a:r>
              <a:rPr lang="en-US" dirty="0" smtClean="0"/>
              <a:t>that harmonica!" </a:t>
            </a:r>
          </a:p>
          <a:p>
            <a:endParaRPr lang="en-US" dirty="0" smtClean="0"/>
          </a:p>
          <a:p>
            <a:r>
              <a:rPr lang="en-US" dirty="0" smtClean="0"/>
              <a:t>[</a:t>
            </a:r>
            <a:r>
              <a:rPr lang="en-US" i="1" dirty="0" smtClean="0"/>
              <a:t>Bits &amp; Pieces</a:t>
            </a:r>
            <a:r>
              <a:rPr lang="en-US" dirty="0" smtClean="0"/>
              <a:t>, October 15, 1992, pp. 17-18. </a:t>
            </a:r>
          </a:p>
          <a:p>
            <a:r>
              <a:rPr lang="en-US" dirty="0" err="1" smtClean="0"/>
              <a:t>www.sermonillustrations.com</a:t>
            </a:r>
            <a:r>
              <a:rPr lang="en-US" dirty="0" smtClean="0"/>
              <a:t>].</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a:t>
            </a:r>
          </a:p>
          <a:p>
            <a:endParaRPr lang="en-US" b="0" i="0"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112704236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met the Greek “</a:t>
            </a:r>
            <a:r>
              <a:rPr lang="en-US" dirty="0" err="1" smtClean="0"/>
              <a:t>dikai</a:t>
            </a:r>
            <a:r>
              <a:rPr lang="en-US" dirty="0" smtClean="0"/>
              <a:t>—” family before:</a:t>
            </a:r>
          </a:p>
          <a:p>
            <a:endParaRPr lang="en-US" dirty="0" smtClean="0"/>
          </a:p>
          <a:p>
            <a:r>
              <a:rPr lang="en-US" dirty="0" smtClean="0"/>
              <a:t>“</a:t>
            </a:r>
            <a:r>
              <a:rPr lang="en-US" dirty="0" err="1" smtClean="0"/>
              <a:t>dikaioo</a:t>
            </a:r>
            <a:r>
              <a:rPr lang="en-US" dirty="0" smtClean="0"/>
              <a:t>” is the verb meaning “to justify”,</a:t>
            </a:r>
          </a:p>
          <a:p>
            <a:endParaRPr lang="en-US" dirty="0" smtClean="0"/>
          </a:p>
          <a:p>
            <a:r>
              <a:rPr lang="en-US" dirty="0" smtClean="0"/>
              <a:t>“</a:t>
            </a:r>
            <a:r>
              <a:rPr lang="en-US" dirty="0" err="1" smtClean="0"/>
              <a:t>dikaiosune</a:t>
            </a:r>
            <a:r>
              <a:rPr lang="en-US" dirty="0" smtClean="0"/>
              <a:t>” is the noun meaning</a:t>
            </a:r>
            <a:r>
              <a:rPr lang="en-US" baseline="0" dirty="0" smtClean="0"/>
              <a:t> “righteousness”,</a:t>
            </a:r>
          </a:p>
          <a:p>
            <a:endParaRPr lang="en-US" baseline="0" dirty="0" smtClean="0"/>
          </a:p>
          <a:p>
            <a:r>
              <a:rPr lang="en-US" baseline="0" dirty="0" smtClean="0"/>
              <a:t>and “</a:t>
            </a:r>
            <a:r>
              <a:rPr lang="en-US" baseline="0" dirty="0" err="1" smtClean="0"/>
              <a:t>dikaios</a:t>
            </a:r>
            <a:r>
              <a:rPr lang="en-US" baseline="0" dirty="0" smtClean="0"/>
              <a:t>” is the adjective meaning “just” or</a:t>
            </a:r>
          </a:p>
          <a:p>
            <a:r>
              <a:rPr lang="en-US" baseline="0" dirty="0" smtClean="0"/>
              <a:t>“upright”.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77</a:t>
            </a:fld>
            <a:endParaRPr lang="en-US">
              <a:solidFill>
                <a:prstClr val="black"/>
              </a:solidFill>
            </a:endParaRPr>
          </a:p>
        </p:txBody>
      </p:sp>
    </p:spTree>
    <p:extLst>
      <p:ext uri="{BB962C8B-B14F-4D97-AF65-F5344CB8AC3E}">
        <p14:creationId xmlns:p14="http://schemas.microsoft.com/office/powerpoint/2010/main" val="101793599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Steven </a:t>
            </a:r>
            <a:r>
              <a:rPr lang="en-US" dirty="0" err="1" smtClean="0"/>
              <a:t>Runge</a:t>
            </a:r>
            <a:r>
              <a:rPr lang="en-US" dirty="0" smtClean="0"/>
              <a:t> asks, “</a:t>
            </a:r>
            <a:r>
              <a:rPr lang="en-US" sz="1200" b="0" kern="1200" dirty="0" smtClean="0">
                <a:solidFill>
                  <a:schemeClr val="tx1"/>
                </a:solidFill>
                <a:latin typeface="+mn-lt"/>
                <a:ea typeface="+mn-ea"/>
                <a:cs typeface="+mn-cs"/>
              </a:rPr>
              <a:t>What if God had simply </a:t>
            </a:r>
          </a:p>
          <a:p>
            <a:r>
              <a:rPr lang="en-US" sz="1200" b="0" kern="1200" dirty="0" smtClean="0">
                <a:solidFill>
                  <a:schemeClr val="tx1"/>
                </a:solidFill>
                <a:latin typeface="+mn-lt"/>
                <a:ea typeface="+mn-ea"/>
                <a:cs typeface="+mn-cs"/>
              </a:rPr>
              <a:t>swept our sin under the rug and ignored it? He </a:t>
            </a:r>
          </a:p>
          <a:p>
            <a:r>
              <a:rPr lang="en-US" sz="1200" b="0" kern="1200" dirty="0" smtClean="0">
                <a:solidFill>
                  <a:schemeClr val="tx1"/>
                </a:solidFill>
                <a:latin typeface="+mn-lt"/>
                <a:ea typeface="+mn-ea"/>
                <a:cs typeface="+mn-cs"/>
              </a:rPr>
              <a:t>would be unjust for leaving sin unjudged, for not </a:t>
            </a:r>
          </a:p>
          <a:p>
            <a:r>
              <a:rPr lang="en-US" sz="1200" b="0" kern="1200" dirty="0" smtClean="0">
                <a:solidFill>
                  <a:schemeClr val="tx1"/>
                </a:solidFill>
                <a:latin typeface="+mn-lt"/>
                <a:ea typeface="+mn-ea"/>
                <a:cs typeface="+mn-cs"/>
              </a:rPr>
              <a:t>addressing its penalty. </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“But providing His own righteousness enables Him </a:t>
            </a:r>
          </a:p>
          <a:p>
            <a:r>
              <a:rPr lang="en-US" sz="1200" b="0" kern="1200" dirty="0" smtClean="0">
                <a:solidFill>
                  <a:schemeClr val="tx1"/>
                </a:solidFill>
                <a:latin typeface="+mn-lt"/>
                <a:ea typeface="+mn-ea"/>
                <a:cs typeface="+mn-cs"/>
              </a:rPr>
              <a:t>to be both just and the one who justifies us.</a:t>
            </a:r>
          </a:p>
          <a:p>
            <a:endParaRPr lang="en-US" sz="1200" b="0" kern="1200" dirty="0" smtClean="0">
              <a:solidFill>
                <a:schemeClr val="tx1"/>
              </a:solidFill>
              <a:latin typeface="+mn-lt"/>
              <a:ea typeface="+mn-ea"/>
              <a:cs typeface="+mn-cs"/>
            </a:endParaRPr>
          </a:p>
          <a:p>
            <a:pPr rtl="0"/>
            <a:r>
              <a:rPr lang="en-US" sz="1200" dirty="0" smtClean="0"/>
              <a:t>“In 3:25, Paul provides a thematically loaded </a:t>
            </a:r>
          </a:p>
          <a:p>
            <a:pPr rtl="0"/>
            <a:r>
              <a:rPr lang="en-US" sz="1200" dirty="0" smtClean="0"/>
              <a:t>description of Jesus, even though it is already </a:t>
            </a:r>
          </a:p>
          <a:p>
            <a:pPr rtl="0"/>
            <a:r>
              <a:rPr lang="en-US" sz="1200" dirty="0" smtClean="0"/>
              <a:t>clear about whom Paul is speaking. </a:t>
            </a:r>
          </a:p>
          <a:p>
            <a:pPr rtl="0"/>
            <a:endParaRPr lang="en-US" sz="1200" dirty="0" smtClean="0"/>
          </a:p>
          <a:p>
            <a:pPr rtl="0"/>
            <a:r>
              <a:rPr lang="en-US" sz="1200" dirty="0" smtClean="0"/>
              <a:t>“This characterization evokes a complementary </a:t>
            </a:r>
          </a:p>
          <a:p>
            <a:pPr rtl="0"/>
            <a:r>
              <a:rPr lang="en-US" sz="1200" dirty="0" smtClean="0"/>
              <a:t>picture of Him as God’s means of atonement for </a:t>
            </a:r>
          </a:p>
          <a:p>
            <a:pPr rtl="0"/>
            <a:r>
              <a:rPr lang="en-US" sz="1200" dirty="0" smtClean="0"/>
              <a:t>all those who believe. This atonement provided </a:t>
            </a:r>
          </a:p>
          <a:p>
            <a:pPr rtl="0"/>
            <a:r>
              <a:rPr lang="en-US" sz="1200" dirty="0" smtClean="0"/>
              <a:t>an important public demonstration of God’s </a:t>
            </a:r>
          </a:p>
          <a:p>
            <a:pPr rtl="0"/>
            <a:r>
              <a:rPr lang="en-US" sz="1200" dirty="0" smtClean="0"/>
              <a:t>righteousness. Why was it important?</a:t>
            </a:r>
          </a:p>
          <a:p>
            <a:pPr rtl="0"/>
            <a:endParaRPr lang="en-US" sz="1200" dirty="0" smtClean="0"/>
          </a:p>
          <a:p>
            <a:pPr rtl="0"/>
            <a:r>
              <a:rPr lang="en-US" sz="1200" dirty="0" smtClean="0"/>
              <a:t>“If God had simply ignored the sin and swept it </a:t>
            </a:r>
          </a:p>
          <a:p>
            <a:pPr rtl="0"/>
            <a:r>
              <a:rPr lang="en-US" sz="1200" dirty="0" smtClean="0"/>
              <a:t>under the rug, He would have acted unjustly. His </a:t>
            </a:r>
          </a:p>
          <a:p>
            <a:pPr rtl="0"/>
            <a:r>
              <a:rPr lang="en-US" sz="1200" dirty="0" smtClean="0"/>
              <a:t>character demands payment for the sins </a:t>
            </a:r>
          </a:p>
          <a:p>
            <a:pPr rtl="0"/>
            <a:r>
              <a:rPr lang="en-US" sz="1200" dirty="0" smtClean="0"/>
              <a:t>committed; anything short of that would have </a:t>
            </a:r>
          </a:p>
          <a:p>
            <a:pPr rtl="0"/>
            <a:r>
              <a:rPr lang="en-US" sz="1200" dirty="0" smtClean="0"/>
              <a:t>impugned His character. </a:t>
            </a:r>
          </a:p>
          <a:p>
            <a:pPr rtl="0"/>
            <a:endParaRPr lang="en-US" sz="1200" dirty="0" smtClean="0"/>
          </a:p>
          <a:p>
            <a:pPr rtl="0"/>
            <a:r>
              <a:rPr lang="en-US" sz="1200" dirty="0" smtClean="0"/>
              <a:t>“(Romans 6:23 tells us that) Our lives are the </a:t>
            </a:r>
          </a:p>
          <a:p>
            <a:pPr rtl="0"/>
            <a:r>
              <a:rPr lang="en-US" sz="1200" dirty="0" smtClean="0"/>
              <a:t>obvious payment for sin. But God chose a </a:t>
            </a:r>
          </a:p>
          <a:p>
            <a:pPr rtl="0"/>
            <a:r>
              <a:rPr lang="en-US" sz="1200" dirty="0" smtClean="0"/>
              <a:t>different path, one in which he remained just </a:t>
            </a:r>
          </a:p>
          <a:p>
            <a:pPr rtl="0"/>
            <a:r>
              <a:rPr lang="en-US" sz="1200" dirty="0" smtClean="0"/>
              <a:t>and also justified us. </a:t>
            </a:r>
          </a:p>
          <a:p>
            <a:pPr rtl="0"/>
            <a:endParaRPr lang="en-US" sz="1200" dirty="0" smtClean="0"/>
          </a:p>
          <a:p>
            <a:pPr rtl="0"/>
            <a:r>
              <a:rPr lang="en-US" sz="1200" dirty="0" smtClean="0"/>
              <a:t>“This option was very costly, since it required the </a:t>
            </a:r>
          </a:p>
          <a:p>
            <a:pPr rtl="0"/>
            <a:r>
              <a:rPr lang="en-US" sz="1200" dirty="0" smtClean="0"/>
              <a:t>death of His Son as the atoning sacrifice.</a:t>
            </a:r>
          </a:p>
          <a:p>
            <a:endParaRPr lang="en-US" sz="1200" b="0" kern="1200" dirty="0" smtClean="0">
              <a:solidFill>
                <a:schemeClr val="tx1"/>
              </a:solidFill>
              <a:latin typeface="+mn-lt"/>
              <a:ea typeface="+mn-ea"/>
              <a:cs typeface="+mn-cs"/>
            </a:endParaRPr>
          </a:p>
          <a:p>
            <a:r>
              <a:rPr lang="en-US" dirty="0" smtClean="0"/>
              <a:t>“</a:t>
            </a:r>
            <a:r>
              <a:rPr lang="en-US" sz="1200" dirty="0" smtClean="0"/>
              <a:t>Even though sweeping our sin under the rug </a:t>
            </a:r>
          </a:p>
          <a:p>
            <a:r>
              <a:rPr lang="en-US" sz="1200" dirty="0" smtClean="0"/>
              <a:t>seems like a viable option from a human </a:t>
            </a:r>
          </a:p>
          <a:p>
            <a:r>
              <a:rPr lang="en-US" sz="1200" dirty="0" smtClean="0"/>
              <a:t>perspective, it is not from God’s. </a:t>
            </a:r>
          </a:p>
          <a:p>
            <a:endParaRPr lang="en-US" sz="1200" dirty="0" smtClean="0"/>
          </a:p>
          <a:p>
            <a:r>
              <a:rPr lang="en-US" sz="1200" dirty="0" smtClean="0"/>
              <a:t>“The sin we incur demands payment. Yet God </a:t>
            </a:r>
          </a:p>
          <a:p>
            <a:r>
              <a:rPr lang="en-US" sz="1200" dirty="0" smtClean="0"/>
              <a:t>exercises extreme forbearance and chooses to </a:t>
            </a:r>
          </a:p>
          <a:p>
            <a:r>
              <a:rPr lang="en-US" sz="1200" dirty="0" smtClean="0"/>
              <a:t>defer His wrath from the time of the fall until </a:t>
            </a:r>
          </a:p>
          <a:p>
            <a:r>
              <a:rPr lang="en-US" sz="1200" dirty="0" smtClean="0"/>
              <a:t>Jesus’ death and resurrection (and beyond) to </a:t>
            </a:r>
          </a:p>
          <a:p>
            <a:r>
              <a:rPr lang="en-US" sz="1200" dirty="0" smtClean="0"/>
              <a:t>provide an alternative to our death. </a:t>
            </a:r>
          </a:p>
          <a:p>
            <a:endParaRPr lang="en-US" sz="1200" dirty="0" smtClean="0"/>
          </a:p>
          <a:p>
            <a:r>
              <a:rPr lang="en-US" sz="1200" dirty="0" smtClean="0"/>
              <a:t>“In (Romans) 3:25–26 Paul makes clear that </a:t>
            </a:r>
          </a:p>
          <a:p>
            <a:r>
              <a:rPr lang="en-US" sz="1200" dirty="0" smtClean="0"/>
              <a:t>God’s plan of sending Jesus to die on our behalf </a:t>
            </a:r>
          </a:p>
          <a:p>
            <a:r>
              <a:rPr lang="en-US" sz="1200" dirty="0" smtClean="0"/>
              <a:t>was not intended only to achieve our justification. </a:t>
            </a:r>
          </a:p>
          <a:p>
            <a:r>
              <a:rPr lang="en-US" sz="1200" dirty="0" smtClean="0"/>
              <a:t>It allowed God to satisfy the penalty of sin while </a:t>
            </a:r>
          </a:p>
          <a:p>
            <a:r>
              <a:rPr lang="en-US" sz="1200" dirty="0" smtClean="0"/>
              <a:t>remaining just regarding His righteous </a:t>
            </a:r>
          </a:p>
          <a:p>
            <a:r>
              <a:rPr lang="en-US" sz="1200" dirty="0" smtClean="0"/>
              <a:t>requirements.”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213080870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Barnhouse</a:t>
            </a:r>
            <a:r>
              <a:rPr lang="en-US" dirty="0" smtClean="0"/>
              <a:t> tells us that “All phases of human </a:t>
            </a:r>
          </a:p>
          <a:p>
            <a:r>
              <a:rPr lang="en-US" dirty="0" smtClean="0"/>
              <a:t>religion have</a:t>
            </a:r>
            <a:r>
              <a:rPr lang="en-US" baseline="0" dirty="0" smtClean="0"/>
              <a:t> an element of human pride: </a:t>
            </a:r>
          </a:p>
          <a:p>
            <a:r>
              <a:rPr lang="en-US" baseline="0" dirty="0" smtClean="0"/>
              <a:t>Christianity alone – that is Biblical Christianity – </a:t>
            </a:r>
          </a:p>
          <a:p>
            <a:r>
              <a:rPr lang="en-US" baseline="0" dirty="0" smtClean="0"/>
              <a:t>has no place for pride.</a:t>
            </a:r>
          </a:p>
          <a:p>
            <a:endParaRPr lang="en-US" baseline="0" dirty="0" smtClean="0"/>
          </a:p>
          <a:p>
            <a:r>
              <a:rPr lang="en-US" baseline="0" dirty="0" smtClean="0"/>
              <a:t>“Phillips has (paraphrased) this same verse in a </a:t>
            </a:r>
          </a:p>
          <a:p>
            <a:r>
              <a:rPr lang="en-US" baseline="0" dirty="0" smtClean="0"/>
              <a:t>trenchant (that is ‘clear-cut’) way.:</a:t>
            </a:r>
          </a:p>
          <a:p>
            <a:endParaRPr lang="en-US" baseline="0" dirty="0" smtClean="0"/>
          </a:p>
          <a:p>
            <a:r>
              <a:rPr lang="en-US" baseline="0" dirty="0" smtClean="0"/>
              <a:t>“’What happens now to human pride of </a:t>
            </a:r>
          </a:p>
          <a:p>
            <a:r>
              <a:rPr lang="en-US" baseline="0" dirty="0" smtClean="0"/>
              <a:t>achievement? There is no more room for it. </a:t>
            </a:r>
          </a:p>
          <a:p>
            <a:r>
              <a:rPr lang="en-US" baseline="0" dirty="0" smtClean="0"/>
              <a:t>Why, because failure to keep the Law has killed </a:t>
            </a:r>
          </a:p>
          <a:p>
            <a:r>
              <a:rPr lang="en-US" baseline="0" dirty="0" smtClean="0"/>
              <a:t>it? Not at all, but because the whole matter is </a:t>
            </a:r>
          </a:p>
          <a:p>
            <a:r>
              <a:rPr lang="en-US" baseline="0" dirty="0" smtClean="0"/>
              <a:t>now on a different plane – believing instead of </a:t>
            </a:r>
          </a:p>
          <a:p>
            <a:r>
              <a:rPr lang="en-US" baseline="0" dirty="0" smtClean="0"/>
              <a:t>achieving.’</a:t>
            </a:r>
          </a:p>
          <a:p>
            <a:endParaRPr lang="en-US" baseline="0" dirty="0" smtClean="0"/>
          </a:p>
          <a:p>
            <a:r>
              <a:rPr lang="en-US" baseline="0" dirty="0" smtClean="0"/>
              <a:t>“Man is almost incurably addicted to the principle </a:t>
            </a:r>
          </a:p>
          <a:p>
            <a:r>
              <a:rPr lang="en-US" baseline="0" dirty="0" smtClean="0"/>
              <a:t>of doing something toward his own salvation. I </a:t>
            </a:r>
          </a:p>
          <a:p>
            <a:r>
              <a:rPr lang="en-US" baseline="0" dirty="0" smtClean="0"/>
              <a:t>will change that and make it even stronger.</a:t>
            </a:r>
          </a:p>
          <a:p>
            <a:endParaRPr lang="en-US" baseline="0" dirty="0" smtClean="0"/>
          </a:p>
          <a:p>
            <a:r>
              <a:rPr lang="en-US" baseline="0" dirty="0" smtClean="0"/>
              <a:t>“It is not that man is almost incurably addicted to </a:t>
            </a:r>
          </a:p>
          <a:p>
            <a:r>
              <a:rPr lang="en-US" baseline="0" dirty="0" smtClean="0"/>
              <a:t>self-help in salvation, but that by himself he is </a:t>
            </a:r>
          </a:p>
          <a:p>
            <a:r>
              <a:rPr lang="en-US" baseline="0" dirty="0" smtClean="0"/>
              <a:t>absolutely and unchangeably addicted to that </a:t>
            </a:r>
          </a:p>
          <a:p>
            <a:r>
              <a:rPr lang="en-US" baseline="0" dirty="0" smtClean="0"/>
              <a:t>principle of lifting himself by his own bootstraps.</a:t>
            </a:r>
          </a:p>
          <a:p>
            <a:endParaRPr lang="en-US" baseline="0" dirty="0" smtClean="0"/>
          </a:p>
          <a:p>
            <a:r>
              <a:rPr lang="en-US" baseline="0" dirty="0" smtClean="0"/>
              <a:t>“The fact that no man has ever succeeded in </a:t>
            </a:r>
          </a:p>
          <a:p>
            <a:r>
              <a:rPr lang="en-US" baseline="0" dirty="0" smtClean="0"/>
              <a:t>doing it does not seem to deter him.</a:t>
            </a:r>
          </a:p>
          <a:p>
            <a:endParaRPr lang="en-US" baseline="0" dirty="0" smtClean="0"/>
          </a:p>
          <a:p>
            <a:r>
              <a:rPr lang="en-US" baseline="0" dirty="0" smtClean="0"/>
              <a:t>“It is all an illustration of the nature of the </a:t>
            </a:r>
          </a:p>
          <a:p>
            <a:r>
              <a:rPr lang="en-US" baseline="0" dirty="0" smtClean="0"/>
              <a:t>human heart and an example of the distance </a:t>
            </a:r>
          </a:p>
          <a:p>
            <a:r>
              <a:rPr lang="en-US" baseline="0" dirty="0" smtClean="0"/>
              <a:t>to which sin has flung man from the </a:t>
            </a:r>
          </a:p>
          <a:p>
            <a:r>
              <a:rPr lang="en-US" baseline="0" dirty="0" smtClean="0"/>
              <a:t>righteousness of God.</a:t>
            </a:r>
          </a:p>
          <a:p>
            <a:endParaRPr lang="en-US" baseline="0" dirty="0" smtClean="0"/>
          </a:p>
          <a:p>
            <a:r>
              <a:rPr lang="en-US" baseline="0" dirty="0" smtClean="0"/>
              <a:t>“When man thinks that he can do something to </a:t>
            </a:r>
          </a:p>
          <a:p>
            <a:r>
              <a:rPr lang="en-US" baseline="0" dirty="0" smtClean="0"/>
              <a:t>bring himself nearer to God he is thereby </a:t>
            </a:r>
          </a:p>
          <a:p>
            <a:r>
              <a:rPr lang="en-US" baseline="0" dirty="0" smtClean="0"/>
              <a:t>confessing his unawareness of his true distance </a:t>
            </a:r>
          </a:p>
          <a:p>
            <a:r>
              <a:rPr lang="en-US" baseline="0" dirty="0" smtClean="0"/>
              <a:t>from God.</a:t>
            </a:r>
          </a:p>
          <a:p>
            <a:endParaRPr lang="en-US" baseline="0" dirty="0" smtClean="0"/>
          </a:p>
          <a:p>
            <a:r>
              <a:rPr lang="en-US" baseline="0" dirty="0" smtClean="0"/>
              <a:t>“And when he thinks that God could be satisfied </a:t>
            </a:r>
          </a:p>
          <a:p>
            <a:r>
              <a:rPr lang="en-US" baseline="0" dirty="0" smtClean="0"/>
              <a:t>by something that comes from the human heart </a:t>
            </a:r>
          </a:p>
          <a:p>
            <a:r>
              <a:rPr lang="en-US" baseline="0" dirty="0" smtClean="0"/>
              <a:t>he is showing that he cannot comprehend the </a:t>
            </a:r>
          </a:p>
          <a:p>
            <a:r>
              <a:rPr lang="en-US" baseline="0" dirty="0" smtClean="0"/>
              <a:t>true holiness of God.”</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879377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4000" i="0" dirty="0" smtClean="0"/>
              <a:t>James Montgomery </a:t>
            </a:r>
            <a:r>
              <a:rPr lang="en-US" sz="4000" i="0" dirty="0" err="1" smtClean="0"/>
              <a:t>Boice</a:t>
            </a:r>
            <a:r>
              <a:rPr lang="en-US" sz="4000" i="0" dirty="0" smtClean="0"/>
              <a:t> tells us that “F</a:t>
            </a:r>
            <a:r>
              <a:rPr lang="en-US" sz="1200" i="0" dirty="0" smtClean="0"/>
              <a:t>or two </a:t>
            </a:r>
          </a:p>
          <a:p>
            <a:r>
              <a:rPr lang="en-US" sz="1200" i="0" dirty="0" smtClean="0"/>
              <a:t>and a half chapters of Romans, we have been </a:t>
            </a:r>
          </a:p>
          <a:p>
            <a:r>
              <a:rPr lang="en-US" sz="1200" i="0" dirty="0" smtClean="0"/>
              <a:t>looking at the sad story of the ruin of humanity </a:t>
            </a:r>
          </a:p>
          <a:p>
            <a:r>
              <a:rPr lang="en-US" sz="1200" i="0" dirty="0" smtClean="0"/>
              <a:t>because of sin. </a:t>
            </a:r>
          </a:p>
          <a:p>
            <a:endParaRPr lang="en-US" sz="1200" i="0" dirty="0" smtClean="0"/>
          </a:p>
          <a:p>
            <a:r>
              <a:rPr lang="en-US" sz="1200" i="0" dirty="0" smtClean="0"/>
              <a:t>“Now we reach a new and glorious point in Paul’s </a:t>
            </a:r>
          </a:p>
          <a:p>
            <a:r>
              <a:rPr lang="en-US" sz="1200" i="0" dirty="0" smtClean="0"/>
              <a:t>letter. Instead of reviewing the grim story of sin </a:t>
            </a:r>
          </a:p>
          <a:p>
            <a:r>
              <a:rPr lang="en-US" sz="1200" i="0" dirty="0" smtClean="0"/>
              <a:t>and God’s wrath, we turn with relief to the </a:t>
            </a:r>
          </a:p>
          <a:p>
            <a:r>
              <a:rPr lang="en-US" sz="1200" i="0" dirty="0" smtClean="0"/>
              <a:t>wonderful news of God’s great grace to sinners </a:t>
            </a:r>
          </a:p>
          <a:p>
            <a:r>
              <a:rPr lang="en-US" sz="1200" i="0" dirty="0" smtClean="0"/>
              <a:t>through the Lord Jesus Christ.</a:t>
            </a:r>
          </a:p>
          <a:p>
            <a:endParaRPr lang="en-US" sz="1200" i="0" dirty="0" smtClean="0"/>
          </a:p>
          <a:p>
            <a:pPr rtl="0"/>
            <a:r>
              <a:rPr lang="en-US" sz="1200" i="0" dirty="0" smtClean="0"/>
              <a:t>“Understanding the Bible depends in no small </a:t>
            </a:r>
          </a:p>
          <a:p>
            <a:pPr rtl="0"/>
            <a:r>
              <a:rPr lang="en-US" sz="1200" i="0" dirty="0" smtClean="0"/>
              <a:t>measure on understanding the Bible’s main </a:t>
            </a:r>
          </a:p>
          <a:p>
            <a:pPr rtl="0"/>
            <a:r>
              <a:rPr lang="en-US" sz="1200" i="0" dirty="0" smtClean="0"/>
              <a:t>words—words like justification, redemption, </a:t>
            </a:r>
          </a:p>
          <a:p>
            <a:pPr rtl="0"/>
            <a:r>
              <a:rPr lang="en-US" sz="1200" i="0" dirty="0" smtClean="0"/>
              <a:t>faith, substitution, obedience, grace, and many </a:t>
            </a:r>
          </a:p>
          <a:p>
            <a:pPr rtl="0"/>
            <a:r>
              <a:rPr lang="en-US" sz="1200" i="0" dirty="0" smtClean="0"/>
              <a:t>others. </a:t>
            </a:r>
          </a:p>
          <a:p>
            <a:pPr rtl="0"/>
            <a:endParaRPr lang="en-US" sz="1200" i="0" dirty="0" smtClean="0"/>
          </a:p>
          <a:p>
            <a:pPr rtl="0"/>
            <a:r>
              <a:rPr lang="en-US" sz="1200" i="0" dirty="0" smtClean="0"/>
              <a:t>“No one can claim really to understand the Bible </a:t>
            </a:r>
          </a:p>
          <a:p>
            <a:pPr rtl="0"/>
            <a:r>
              <a:rPr lang="en-US" sz="1200" i="0" dirty="0" smtClean="0"/>
              <a:t>unless he or she knows something about the </a:t>
            </a:r>
          </a:p>
          <a:p>
            <a:pPr rtl="0"/>
            <a:r>
              <a:rPr lang="en-US" sz="1200" i="0" dirty="0" smtClean="0"/>
              <a:t>meaning of these terms. </a:t>
            </a:r>
          </a:p>
          <a:p>
            <a:pPr rtl="0"/>
            <a:endParaRPr lang="en-US" sz="1200" i="0" dirty="0" smtClean="0"/>
          </a:p>
          <a:p>
            <a:pPr rtl="0"/>
            <a:r>
              <a:rPr lang="en-US" sz="1200" i="0" dirty="0" smtClean="0"/>
              <a:t>“But it is also the case that understanding the </a:t>
            </a:r>
          </a:p>
          <a:p>
            <a:pPr rtl="0"/>
            <a:r>
              <a:rPr lang="en-US" sz="1200" i="0" dirty="0" smtClean="0"/>
              <a:t>Bible sometimes depends on what we might be </a:t>
            </a:r>
          </a:p>
          <a:p>
            <a:pPr rtl="0"/>
            <a:r>
              <a:rPr lang="en-US" sz="1200" i="0" dirty="0" smtClean="0"/>
              <a:t>inclined to think of as less important words. </a:t>
            </a:r>
          </a:p>
          <a:p>
            <a:pPr rtl="0"/>
            <a:endParaRPr lang="en-US" sz="1200" i="0" dirty="0" smtClean="0"/>
          </a:p>
          <a:p>
            <a:pPr rtl="0"/>
            <a:r>
              <a:rPr lang="en-US" sz="1200" i="0" dirty="0" smtClean="0"/>
              <a:t>“I think of the ‘so’ in John 3:16, for instance: ‘For </a:t>
            </a:r>
          </a:p>
          <a:p>
            <a:pPr rtl="0"/>
            <a:r>
              <a:rPr lang="en-US" sz="1200" i="0" dirty="0" smtClean="0"/>
              <a:t>God SO loved the world that he gave his one and </a:t>
            </a:r>
          </a:p>
          <a:p>
            <a:pPr rtl="0"/>
            <a:r>
              <a:rPr lang="en-US" sz="1200" i="0" dirty="0" smtClean="0"/>
              <a:t>only Son.… ‘ </a:t>
            </a:r>
          </a:p>
          <a:p>
            <a:pPr rtl="0"/>
            <a:endParaRPr lang="en-US" sz="1200" i="0" dirty="0" smtClean="0"/>
          </a:p>
          <a:p>
            <a:pPr rtl="0"/>
            <a:r>
              <a:rPr lang="en-US" sz="1200" i="0" dirty="0" smtClean="0"/>
              <a:t>“What does ‘so’ mean? To ask that question and </a:t>
            </a:r>
          </a:p>
          <a:p>
            <a:pPr rtl="0"/>
            <a:r>
              <a:rPr lang="en-US" sz="1200" i="0" dirty="0" smtClean="0"/>
              <a:t>answer it, we must go deeper into the meaning </a:t>
            </a:r>
          </a:p>
          <a:p>
            <a:pPr rtl="0"/>
            <a:r>
              <a:rPr lang="en-US" sz="1200" i="0" dirty="0" smtClean="0"/>
              <a:t>of this most popular verse than we might at first </a:t>
            </a:r>
          </a:p>
          <a:p>
            <a:pPr rtl="0"/>
            <a:r>
              <a:rPr lang="en-US" sz="1200" i="0" dirty="0" smtClean="0"/>
              <a:t>have thought possible.</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“We come to two such words at the beginning of </a:t>
            </a:r>
          </a:p>
          <a:p>
            <a:pPr rtl="0"/>
            <a:r>
              <a:rPr lang="en-US" sz="1200" i="0" kern="1200" dirty="0" smtClean="0">
                <a:solidFill>
                  <a:schemeClr val="tx1"/>
                </a:solidFill>
                <a:latin typeface="+mn-lt"/>
                <a:ea typeface="+mn-ea"/>
                <a:cs typeface="+mn-cs"/>
              </a:rPr>
              <a:t>Romans 3:21: ‘But now’!</a:t>
            </a:r>
          </a:p>
          <a:p>
            <a:pPr rtl="0"/>
            <a:endParaRPr lang="en-US" sz="1200" i="0" kern="1200" dirty="0" smtClean="0">
              <a:solidFill>
                <a:schemeClr val="tx1"/>
              </a:solidFill>
              <a:latin typeface="+mn-lt"/>
              <a:ea typeface="+mn-ea"/>
              <a:cs typeface="+mn-cs"/>
            </a:endParaRPr>
          </a:p>
          <a:p>
            <a:pPr rtl="0"/>
            <a:r>
              <a:rPr lang="en-US" sz="1200" i="0" dirty="0" smtClean="0"/>
              <a:t>“What tremendous words they are! One expositor </a:t>
            </a:r>
          </a:p>
          <a:p>
            <a:pPr rtl="0"/>
            <a:r>
              <a:rPr lang="en-US" sz="1200" i="0" dirty="0" smtClean="0"/>
              <a:t>calls them ‘the great turning point’ in God’s </a:t>
            </a:r>
          </a:p>
          <a:p>
            <a:pPr rtl="0"/>
            <a:r>
              <a:rPr lang="en-US" sz="1200" i="0" dirty="0" smtClean="0"/>
              <a:t>dealings with the human race, and a turning point </a:t>
            </a:r>
          </a:p>
          <a:p>
            <a:pPr rtl="0"/>
            <a:r>
              <a:rPr lang="en-US" sz="1200" i="0" dirty="0" smtClean="0"/>
              <a:t>in the letter. Another calls them ‘God’s great </a:t>
            </a:r>
          </a:p>
          <a:p>
            <a:pPr rtl="0"/>
            <a:r>
              <a:rPr lang="en-US" sz="1200" i="0" dirty="0" smtClean="0"/>
              <a:t>{nevertheless} in the face of man’s failure</a:t>
            </a:r>
            <a:r>
              <a:rPr lang="en-US" sz="1200" i="0" baseline="0" dirty="0" smtClean="0"/>
              <a:t>.’ </a:t>
            </a:r>
          </a:p>
          <a:p>
            <a:pPr rtl="0"/>
            <a:endParaRPr lang="en-US" sz="1200" i="0" baseline="0" dirty="0" smtClean="0"/>
          </a:p>
          <a:p>
            <a:pPr rtl="0"/>
            <a:r>
              <a:rPr lang="en-US" sz="1200" i="0" baseline="0" dirty="0" smtClean="0"/>
              <a:t>“If we had not studied the first two and a half </a:t>
            </a:r>
          </a:p>
          <a:p>
            <a:pPr rtl="0"/>
            <a:r>
              <a:rPr lang="en-US" sz="1200" i="0" baseline="0" dirty="0" smtClean="0"/>
              <a:t>chapters of Romans carefully, we would not be </a:t>
            </a:r>
          </a:p>
          <a:p>
            <a:pPr rtl="0"/>
            <a:r>
              <a:rPr lang="en-US" sz="1200" i="0" baseline="0" dirty="0" smtClean="0"/>
              <a:t>in a position to appreciate these words, because </a:t>
            </a:r>
          </a:p>
          <a:p>
            <a:pPr rtl="0"/>
            <a:r>
              <a:rPr lang="en-US" sz="1200" i="0" baseline="0" dirty="0" smtClean="0"/>
              <a:t>the change they speak of would not seem to be </a:t>
            </a:r>
          </a:p>
          <a:p>
            <a:pPr rtl="0"/>
            <a:r>
              <a:rPr lang="en-US" sz="1200" i="0" baseline="0" dirty="0" smtClean="0"/>
              <a:t>a change at all. </a:t>
            </a:r>
          </a:p>
          <a:p>
            <a:pPr rtl="0"/>
            <a:endParaRPr lang="en-US" sz="1200" i="0" baseline="0" dirty="0" smtClean="0"/>
          </a:p>
          <a:p>
            <a:pPr rtl="0"/>
            <a:r>
              <a:rPr lang="en-US" sz="1200" i="0" baseline="0" dirty="0" smtClean="0"/>
              <a:t>“With no understanding of the past, we can never </a:t>
            </a:r>
          </a:p>
          <a:p>
            <a:pPr rtl="0"/>
            <a:r>
              <a:rPr lang="en-US" sz="1200" i="0" baseline="0" dirty="0" smtClean="0"/>
              <a:t>appreciate the present....</a:t>
            </a:r>
          </a:p>
          <a:p>
            <a:pPr rtl="0"/>
            <a:endParaRPr lang="en-US" sz="1200" i="0" baseline="0" dirty="0" smtClean="0"/>
          </a:p>
          <a:p>
            <a:r>
              <a:rPr lang="en-US" sz="1200" dirty="0" smtClean="0"/>
              <a:t>“The contrast between “then” and “now” is a very </a:t>
            </a:r>
          </a:p>
          <a:p>
            <a:r>
              <a:rPr lang="en-US" sz="1200" dirty="0" smtClean="0"/>
              <a:t>great one for Paul, as a careful study of his </a:t>
            </a:r>
          </a:p>
          <a:p>
            <a:r>
              <a:rPr lang="en-US" sz="1200" dirty="0" smtClean="0"/>
              <a:t>writings shows. The reason is plain. The change </a:t>
            </a:r>
          </a:p>
          <a:p>
            <a:r>
              <a:rPr lang="en-US" sz="1200" dirty="0" smtClean="0"/>
              <a:t>between a past sad state of affairs and a </a:t>
            </a:r>
          </a:p>
          <a:p>
            <a:r>
              <a:rPr lang="en-US" sz="1200" dirty="0" smtClean="0"/>
              <a:t>glorious present state is one that Paul had </a:t>
            </a:r>
          </a:p>
          <a:p>
            <a:r>
              <a:rPr lang="en-US" sz="1200" dirty="0" smtClean="0"/>
              <a:t>himself experienced. </a:t>
            </a:r>
          </a:p>
          <a:p>
            <a:endParaRPr lang="en-US" sz="1200" dirty="0" smtClean="0"/>
          </a:p>
          <a:p>
            <a:r>
              <a:rPr lang="en-US" sz="1200" dirty="0" smtClean="0"/>
              <a:t>“It occurred on the Damascus road. Before that </a:t>
            </a:r>
          </a:p>
          <a:p>
            <a:r>
              <a:rPr lang="en-US" sz="1200" dirty="0" smtClean="0"/>
              <a:t>event, Paul had been an enemy of Jesus Christ </a:t>
            </a:r>
          </a:p>
          <a:p>
            <a:r>
              <a:rPr lang="en-US" sz="1200" dirty="0" smtClean="0"/>
              <a:t>and of his followers....</a:t>
            </a:r>
          </a:p>
          <a:p>
            <a:endParaRPr lang="en-US" sz="1200" dirty="0" smtClean="0"/>
          </a:p>
          <a:p>
            <a:r>
              <a:rPr lang="en-US" sz="1200" dirty="0" smtClean="0"/>
              <a:t>“It was on the road to Damascus that Jesus </a:t>
            </a:r>
          </a:p>
          <a:p>
            <a:r>
              <a:rPr lang="en-US" sz="1200" dirty="0" smtClean="0"/>
              <a:t>appeared to Paul, revealing himself as the Son </a:t>
            </a:r>
          </a:p>
          <a:p>
            <a:r>
              <a:rPr lang="en-US" sz="1200" dirty="0" smtClean="0"/>
              <a:t>of God, the one whom Paul was persecuting....</a:t>
            </a:r>
          </a:p>
          <a:p>
            <a:endParaRPr lang="en-US" sz="1200" dirty="0" smtClean="0"/>
          </a:p>
          <a:p>
            <a:r>
              <a:rPr lang="en-US" sz="1200" dirty="0" smtClean="0"/>
              <a:t>“Meeting Jesus on the way to Damascus, in the </a:t>
            </a:r>
          </a:p>
          <a:p>
            <a:r>
              <a:rPr lang="en-US" sz="1200" dirty="0" smtClean="0"/>
              <a:t>midst of his campaign to arrest and kill Christians, </a:t>
            </a:r>
          </a:p>
          <a:p>
            <a:r>
              <a:rPr lang="en-US" sz="1200" dirty="0" smtClean="0"/>
              <a:t>made all the difference between life and death for </a:t>
            </a:r>
          </a:p>
          <a:p>
            <a:r>
              <a:rPr lang="en-US" sz="1200" dirty="0" smtClean="0"/>
              <a:t>(Paul)....</a:t>
            </a:r>
          </a:p>
          <a:p>
            <a:endParaRPr lang="en-US" sz="1200" dirty="0" smtClean="0"/>
          </a:p>
          <a:p>
            <a:r>
              <a:rPr lang="en-US" sz="1200" b="0" dirty="0" smtClean="0"/>
              <a:t>“Yet, in the context of his letter to the Romans, </a:t>
            </a:r>
          </a:p>
          <a:p>
            <a:r>
              <a:rPr lang="en-US" sz="1200" b="0" dirty="0" smtClean="0"/>
              <a:t>Paul speaks of this great temporal or historical </a:t>
            </a:r>
          </a:p>
          <a:p>
            <a:r>
              <a:rPr lang="en-US" sz="1200" b="0" dirty="0" smtClean="0"/>
              <a:t>change not so much as something that occurred </a:t>
            </a:r>
          </a:p>
          <a:p>
            <a:r>
              <a:rPr lang="en-US" sz="1200" b="0" dirty="0" smtClean="0"/>
              <a:t>to him personally but as something that God had </a:t>
            </a:r>
          </a:p>
          <a:p>
            <a:r>
              <a:rPr lang="en-US" sz="1200" b="0" dirty="0" smtClean="0"/>
              <a:t>done to provide for the salvation of (all humanity). </a:t>
            </a:r>
          </a:p>
          <a:p>
            <a:endParaRPr lang="en-US" sz="1200" b="0" dirty="0" smtClean="0"/>
          </a:p>
          <a:p>
            <a:r>
              <a:rPr lang="en-US" sz="1200" b="0" dirty="0" smtClean="0"/>
              <a:t>“If God had not done this, our present condition </a:t>
            </a:r>
          </a:p>
          <a:p>
            <a:r>
              <a:rPr lang="en-US" sz="1200" b="0" dirty="0" smtClean="0"/>
              <a:t>and future prospects would be bleak. They would </a:t>
            </a:r>
          </a:p>
          <a:p>
            <a:r>
              <a:rPr lang="en-US" sz="1200" b="0" dirty="0" smtClean="0"/>
              <a:t>be only what we have already found in Romans </a:t>
            </a:r>
          </a:p>
          <a:p>
            <a:r>
              <a:rPr lang="en-US" sz="1200" b="0" dirty="0" smtClean="0"/>
              <a:t>1:18 through 3:20. </a:t>
            </a:r>
          </a:p>
          <a:p>
            <a:endParaRPr lang="en-US" sz="1200" b="0" dirty="0" smtClean="0"/>
          </a:p>
          <a:p>
            <a:r>
              <a:rPr lang="en-US" sz="1200" b="0" dirty="0" smtClean="0"/>
              <a:t>“We would be under wrath, in spiritual and moral </a:t>
            </a:r>
          </a:p>
          <a:p>
            <a:r>
              <a:rPr lang="en-US" sz="1200" b="0" dirty="0" smtClean="0"/>
              <a:t>decline, and without any possibility of helping or </a:t>
            </a:r>
          </a:p>
          <a:p>
            <a:r>
              <a:rPr lang="en-US" sz="1200" b="0" dirty="0" smtClean="0"/>
              <a:t>saving ourselves by human righteousness. </a:t>
            </a:r>
          </a:p>
          <a:p>
            <a:endParaRPr lang="en-US" sz="1200" b="0" dirty="0" smtClean="0"/>
          </a:p>
          <a:p>
            <a:r>
              <a:rPr lang="en-US" sz="1200" b="0" dirty="0" smtClean="0"/>
              <a:t>“We would be, as Paul said of the Ephesians in </a:t>
            </a:r>
          </a:p>
          <a:p>
            <a:r>
              <a:rPr lang="en-US" sz="1200" b="0" dirty="0" smtClean="0"/>
              <a:t>their unregenerate state, ‘without hope and </a:t>
            </a:r>
          </a:p>
          <a:p>
            <a:r>
              <a:rPr lang="en-US" sz="1200" b="0" dirty="0" smtClean="0"/>
              <a:t>without God in the world’. That’s Eph. 2:12</a:t>
            </a:r>
            <a:r>
              <a:rPr lang="en-US" sz="1200" b="0" i="0" dirty="0" smtClean="0"/>
              <a:t>. </a:t>
            </a:r>
          </a:p>
          <a:p>
            <a:endParaRPr lang="en-US" sz="1200" b="0" i="0" dirty="0" smtClean="0"/>
          </a:p>
          <a:p>
            <a:r>
              <a:rPr lang="en-US" sz="1200" b="0" i="0" dirty="0" smtClean="0"/>
              <a:t>“”But now things are different. There is hope </a:t>
            </a:r>
          </a:p>
          <a:p>
            <a:r>
              <a:rPr lang="en-US" sz="1200" b="0" i="0" dirty="0" smtClean="0"/>
              <a:t>because of what the Lord Jesus Christ has </a:t>
            </a:r>
          </a:p>
          <a:p>
            <a:r>
              <a:rPr lang="en-US" sz="1200" b="0" i="0" dirty="0" smtClean="0"/>
              <a:t>accomplished. The incarnation, life, death, and </a:t>
            </a:r>
          </a:p>
          <a:p>
            <a:r>
              <a:rPr lang="en-US" sz="1200" b="0" i="0" dirty="0" smtClean="0"/>
              <a:t>resurrection of Jesus have changed everything.</a:t>
            </a:r>
          </a:p>
          <a:p>
            <a:endParaRPr lang="en-US" sz="1200" dirty="0" smtClean="0"/>
          </a:p>
          <a:p>
            <a:r>
              <a:rPr lang="en-US" i="0" dirty="0" smtClean="0"/>
              <a:t>Douglas Moo says that “After a section in which </a:t>
            </a:r>
          </a:p>
          <a:p>
            <a:r>
              <a:rPr lang="en-US" i="0" dirty="0" smtClean="0"/>
              <a:t>the need for this righteousness</a:t>
            </a:r>
            <a:r>
              <a:rPr lang="en-US" i="0" baseline="0" dirty="0" smtClean="0"/>
              <a:t> has been </a:t>
            </a:r>
          </a:p>
          <a:p>
            <a:r>
              <a:rPr lang="en-US" i="0" baseline="0" dirty="0" smtClean="0"/>
              <a:t>demonstrated in detail..., Paul is now prepared </a:t>
            </a:r>
          </a:p>
          <a:p>
            <a:r>
              <a:rPr lang="en-US" i="0" baseline="0" dirty="0" smtClean="0"/>
              <a:t>to explain how the righteousness of God – his </a:t>
            </a:r>
          </a:p>
          <a:p>
            <a:r>
              <a:rPr lang="en-US" i="0" baseline="0" dirty="0" smtClean="0"/>
              <a:t>eschatological justifying activity – empowers </a:t>
            </a:r>
          </a:p>
          <a:p>
            <a:r>
              <a:rPr lang="en-US" i="0" baseline="0" dirty="0" smtClean="0"/>
              <a:t>the gospel to mediate salvation to sinful human </a:t>
            </a:r>
          </a:p>
          <a:p>
            <a:r>
              <a:rPr lang="en-US" i="0" baseline="0" dirty="0" smtClean="0"/>
              <a:t>beings.”</a:t>
            </a:r>
            <a:endParaRPr lang="en-US" i="0" dirty="0" smtClean="0"/>
          </a:p>
          <a:p>
            <a:endParaRPr lang="en-US" i="0" dirty="0" smtClean="0"/>
          </a:p>
          <a:p>
            <a:r>
              <a:rPr lang="en-US" i="0" dirty="0" smtClean="0"/>
              <a:t>*****</a:t>
            </a:r>
            <a:endParaRPr lang="en-US" i="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277586867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kauchesis</a:t>
            </a:r>
            <a:r>
              <a:rPr lang="en-US" dirty="0" smtClean="0"/>
              <a:t>” means </a:t>
            </a:r>
            <a:r>
              <a:rPr lang="en-US" sz="1200" kern="1200" dirty="0" smtClean="0">
                <a:solidFill>
                  <a:schemeClr val="tx1"/>
                </a:solidFill>
                <a:latin typeface="+mn-lt"/>
                <a:ea typeface="+mn-ea"/>
                <a:cs typeface="+mn-cs"/>
              </a:rPr>
              <a:t>the </a:t>
            </a:r>
            <a:r>
              <a:rPr lang="en-US" sz="1200" b="0" kern="1200" dirty="0" smtClean="0">
                <a:solidFill>
                  <a:schemeClr val="tx1"/>
                </a:solidFill>
                <a:latin typeface="+mn-lt"/>
                <a:ea typeface="+mn-ea"/>
                <a:cs typeface="+mn-cs"/>
              </a:rPr>
              <a:t>act of </a:t>
            </a:r>
          </a:p>
          <a:p>
            <a:r>
              <a:rPr lang="en-US" sz="1200" b="0" kern="1200" dirty="0" smtClean="0">
                <a:solidFill>
                  <a:schemeClr val="tx1"/>
                </a:solidFill>
                <a:latin typeface="+mn-lt"/>
                <a:ea typeface="+mn-ea"/>
                <a:cs typeface="+mn-cs"/>
              </a:rPr>
              <a:t>taking pride in something;</a:t>
            </a:r>
            <a:r>
              <a:rPr lang="en-US" sz="1200" b="0" kern="1200" baseline="0" dirty="0" smtClean="0">
                <a:solidFill>
                  <a:schemeClr val="tx1"/>
                </a:solidFill>
                <a:latin typeface="+mn-lt"/>
                <a:ea typeface="+mn-ea"/>
                <a:cs typeface="+mn-cs"/>
              </a:rPr>
              <a:t> that is, boasting.</a:t>
            </a:r>
            <a:endParaRPr lang="en-US" b="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125640290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a:t>
            </a:r>
            <a:r>
              <a:rPr lang="en-US" dirty="0" err="1" smtClean="0"/>
              <a:t>kauchaomai</a:t>
            </a:r>
            <a:r>
              <a:rPr lang="en-US" dirty="0" smtClean="0"/>
              <a:t>” is the verb from which </a:t>
            </a:r>
          </a:p>
          <a:p>
            <a:r>
              <a:rPr lang="en-US" dirty="0" smtClean="0"/>
              <a:t>the noun “</a:t>
            </a:r>
            <a:r>
              <a:rPr lang="en-US" dirty="0" err="1" smtClean="0"/>
              <a:t>kauchesis</a:t>
            </a:r>
            <a:r>
              <a:rPr lang="en-US" dirty="0" smtClean="0"/>
              <a:t>” derives.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300876927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“Glory” in the New International Version</a:t>
            </a:r>
            <a:r>
              <a:rPr lang="en-US" baseline="0" dirty="0" smtClean="0"/>
              <a:t> here,</a:t>
            </a:r>
          </a:p>
          <a:p>
            <a:r>
              <a:rPr lang="en-US" baseline="0" dirty="0" smtClean="0"/>
              <a:t> stands for the literal translation from the Greek: </a:t>
            </a:r>
          </a:p>
          <a:p>
            <a:r>
              <a:rPr lang="en-US" baseline="0" dirty="0" smtClean="0"/>
              <a:t>“reason for boasting”</a:t>
            </a:r>
          </a:p>
          <a:p>
            <a:endParaRPr lang="en-US" baseline="0" dirty="0" smtClean="0"/>
          </a:p>
          <a:p>
            <a:pPr rtl="0"/>
            <a:r>
              <a:rPr lang="en-US" b="1" baseline="0" dirty="0" err="1" smtClean="0"/>
              <a:t>ILLUS</a:t>
            </a:r>
            <a:r>
              <a:rPr lang="en-US" b="1" baseline="0" dirty="0" smtClean="0"/>
              <a:t>: </a:t>
            </a:r>
            <a:r>
              <a:rPr lang="en-US" sz="1200" b="0" dirty="0" smtClean="0"/>
              <a:t>Imagine a man before a judge who has </a:t>
            </a:r>
          </a:p>
          <a:p>
            <a:pPr rtl="0"/>
            <a:r>
              <a:rPr lang="en-US" sz="1200" b="0" dirty="0" smtClean="0"/>
              <a:t>been given the choice of paying a $100 fine, or </a:t>
            </a:r>
          </a:p>
          <a:p>
            <a:pPr rtl="0"/>
            <a:r>
              <a:rPr lang="en-US" sz="1200" b="0" dirty="0" smtClean="0"/>
              <a:t>of serving 90 days in jail.  </a:t>
            </a:r>
          </a:p>
          <a:p>
            <a:pPr rtl="0"/>
            <a:endParaRPr lang="en-US" sz="1200" b="0" dirty="0" smtClean="0"/>
          </a:p>
          <a:p>
            <a:pPr rtl="0"/>
            <a:r>
              <a:rPr lang="en-US" sz="1200" b="0" dirty="0" smtClean="0"/>
              <a:t>The man doesn’t have any money, but does have </a:t>
            </a:r>
          </a:p>
          <a:p>
            <a:pPr rtl="0"/>
            <a:r>
              <a:rPr lang="en-US" sz="1200" b="0" dirty="0" smtClean="0"/>
              <a:t>an invalid wife and five hungry children at home </a:t>
            </a:r>
          </a:p>
          <a:p>
            <a:pPr rtl="0"/>
            <a:r>
              <a:rPr lang="en-US" sz="1200" b="0" dirty="0" smtClean="0"/>
              <a:t>who are depending on him and him alone.  </a:t>
            </a:r>
          </a:p>
          <a:p>
            <a:pPr rtl="0"/>
            <a:endParaRPr lang="en-US" sz="1200" b="0" dirty="0" smtClean="0"/>
          </a:p>
          <a:p>
            <a:pPr rtl="0"/>
            <a:r>
              <a:rPr lang="en-US" sz="1200" b="0" dirty="0" smtClean="0"/>
              <a:t>He tells such a heartrending story that the </a:t>
            </a:r>
          </a:p>
          <a:p>
            <a:pPr rtl="0"/>
            <a:r>
              <a:rPr lang="en-US" sz="1200" b="0" dirty="0" smtClean="0"/>
              <a:t>courtroom spectators are moved with pity and </a:t>
            </a:r>
          </a:p>
          <a:p>
            <a:pPr rtl="0"/>
            <a:r>
              <a:rPr lang="en-US" sz="1200" b="0" dirty="0" smtClean="0"/>
              <a:t>take up a collection to help pay the man’s fine.  </a:t>
            </a:r>
          </a:p>
          <a:p>
            <a:pPr rtl="0"/>
            <a:endParaRPr lang="en-US" sz="1200" b="0" dirty="0" smtClean="0"/>
          </a:p>
          <a:p>
            <a:pPr rtl="0"/>
            <a:r>
              <a:rPr lang="en-US" sz="1200" b="0" dirty="0" smtClean="0"/>
              <a:t>Although it is unlike him, even the judge chips in.  </a:t>
            </a:r>
          </a:p>
          <a:p>
            <a:pPr rtl="0"/>
            <a:r>
              <a:rPr lang="en-US" sz="1200" b="0" dirty="0" smtClean="0"/>
              <a:t>Altogether they raise $99.95.  Even though they </a:t>
            </a:r>
          </a:p>
          <a:p>
            <a:pPr rtl="0"/>
            <a:r>
              <a:rPr lang="en-US" sz="1200" b="0" dirty="0" smtClean="0"/>
              <a:t>are only five cents short, the judge declares that </a:t>
            </a:r>
          </a:p>
          <a:p>
            <a:pPr rtl="0"/>
            <a:r>
              <a:rPr lang="en-US" sz="1200" b="0" dirty="0" smtClean="0"/>
              <a:t>the entire $100 must be paid, and orders the </a:t>
            </a:r>
          </a:p>
          <a:p>
            <a:pPr rtl="0"/>
            <a:r>
              <a:rPr lang="en-US" sz="1200" b="0" dirty="0" smtClean="0"/>
              <a:t>bailiff to take the man to jail.  </a:t>
            </a:r>
          </a:p>
          <a:p>
            <a:pPr rtl="0"/>
            <a:endParaRPr lang="en-US" sz="1200" b="0" dirty="0" smtClean="0"/>
          </a:p>
          <a:p>
            <a:pPr rtl="0"/>
            <a:r>
              <a:rPr lang="en-US" sz="1200" b="0" dirty="0" smtClean="0"/>
              <a:t>He dejectedly walks out of the courtroom, </a:t>
            </a:r>
          </a:p>
          <a:p>
            <a:pPr rtl="0"/>
            <a:r>
              <a:rPr lang="en-US" sz="1200" b="0" dirty="0" smtClean="0"/>
              <a:t>thrusting his hands deep into his pockets...where </a:t>
            </a:r>
          </a:p>
          <a:p>
            <a:pPr rtl="0"/>
            <a:r>
              <a:rPr lang="en-US" sz="1200" b="0" dirty="0" smtClean="0"/>
              <a:t>he finds—A nickel!  </a:t>
            </a:r>
          </a:p>
          <a:p>
            <a:pPr rtl="0"/>
            <a:endParaRPr lang="en-US" sz="1200" b="0" dirty="0" smtClean="0"/>
          </a:p>
          <a:p>
            <a:pPr rtl="0"/>
            <a:r>
              <a:rPr lang="en-US" sz="1200" b="0" dirty="0" smtClean="0"/>
              <a:t>Elated, he rushes back into the courtroom and </a:t>
            </a:r>
          </a:p>
          <a:p>
            <a:pPr rtl="0"/>
            <a:r>
              <a:rPr lang="en-US" sz="1200" b="0" dirty="0" smtClean="0"/>
              <a:t>slaps it on the bar before the judge, declaring </a:t>
            </a:r>
          </a:p>
          <a:p>
            <a:pPr rtl="0"/>
            <a:r>
              <a:rPr lang="en-US" sz="1200" b="0" dirty="0" smtClean="0"/>
              <a:t>“I’m free, I’m free!”  In his mind, what saved </a:t>
            </a:r>
          </a:p>
          <a:p>
            <a:pPr rtl="0"/>
            <a:r>
              <a:rPr lang="en-US" sz="1200" b="0" dirty="0" smtClean="0"/>
              <a:t>him?? The $99.95, or the five cents?</a:t>
            </a:r>
          </a:p>
          <a:p>
            <a:pPr rtl="0"/>
            <a:r>
              <a:rPr lang="en-US" sz="1200" b="0" dirty="0" smtClean="0"/>
              <a:t>  </a:t>
            </a:r>
          </a:p>
          <a:p>
            <a:pPr rtl="0"/>
            <a:r>
              <a:rPr lang="en-US" sz="1200" dirty="0" smtClean="0"/>
              <a:t>If we did anything to merit our salvation, we</a:t>
            </a:r>
          </a:p>
          <a:p>
            <a:pPr rtl="0"/>
            <a:r>
              <a:rPr lang="en-US" sz="1200" dirty="0" smtClean="0"/>
              <a:t> would be forever boasting about it in heaven. </a:t>
            </a:r>
          </a:p>
          <a:p>
            <a:pPr rtl="0"/>
            <a:r>
              <a:rPr lang="en-US" sz="1200" dirty="0" smtClean="0"/>
              <a:t> The fact is that we could do nothing, so Jesus </a:t>
            </a:r>
          </a:p>
          <a:p>
            <a:pPr rtl="0"/>
            <a:r>
              <a:rPr lang="en-US" sz="1200" dirty="0" smtClean="0"/>
              <a:t>paid it all.  </a:t>
            </a:r>
          </a:p>
          <a:p>
            <a:pPr rtl="0"/>
            <a:endParaRPr lang="en-US" sz="1200" dirty="0" smtClean="0"/>
          </a:p>
          <a:p>
            <a:pPr rtl="0"/>
            <a:r>
              <a:rPr lang="en-US" sz="1200" dirty="0" smtClean="0"/>
              <a:t>[Charles Ryrie,</a:t>
            </a:r>
            <a:r>
              <a:rPr lang="en-US" dirty="0" smtClean="0"/>
              <a:t> </a:t>
            </a:r>
            <a:r>
              <a:rPr lang="en-US" dirty="0" err="1" smtClean="0"/>
              <a:t>Galaxie</a:t>
            </a:r>
            <a:r>
              <a:rPr lang="en-US" dirty="0" smtClean="0"/>
              <a:t> Software. (2002). 10,000 </a:t>
            </a:r>
          </a:p>
          <a:p>
            <a:pPr rtl="0"/>
            <a:r>
              <a:rPr lang="en-US" dirty="0" smtClean="0"/>
              <a:t>Sermon Illustrations. Biblical Studies Press].</a:t>
            </a:r>
          </a:p>
          <a:p>
            <a:endParaRPr lang="en-US" b="1"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386967305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verse, the Greek word “</a:t>
            </a:r>
            <a:r>
              <a:rPr lang="en-US" dirty="0" err="1" smtClean="0"/>
              <a:t>ekkleio</a:t>
            </a:r>
            <a:r>
              <a:rPr lang="en-US" dirty="0" smtClean="0"/>
              <a:t>” means </a:t>
            </a:r>
          </a:p>
          <a:p>
            <a:r>
              <a:rPr lang="en-US" dirty="0" smtClean="0"/>
              <a:t>to “make no room for”, to “exclude”, or to </a:t>
            </a:r>
          </a:p>
          <a:p>
            <a:r>
              <a:rPr lang="en-US" dirty="0" smtClean="0"/>
              <a:t>“shut out”.</a:t>
            </a:r>
          </a:p>
          <a:p>
            <a:endParaRPr lang="en-US" dirty="0" smtClean="0"/>
          </a:p>
          <a:p>
            <a:r>
              <a:rPr lang="en-US" dirty="0" smtClean="0"/>
              <a:t>The only other place in the New Testament where </a:t>
            </a:r>
          </a:p>
          <a:p>
            <a:r>
              <a:rPr lang="en-US" dirty="0" smtClean="0"/>
              <a:t>“</a:t>
            </a:r>
            <a:r>
              <a:rPr lang="en-US" dirty="0" err="1" smtClean="0"/>
              <a:t>ekkleio</a:t>
            </a:r>
            <a:r>
              <a:rPr lang="en-US" dirty="0" smtClean="0"/>
              <a:t>” is used is: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388161522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 it means to exclude or withdraw from </a:t>
            </a:r>
          </a:p>
          <a:p>
            <a:r>
              <a:rPr lang="en-US" dirty="0" smtClean="0"/>
              <a:t>fellowship.</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165155289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Boasting is excluded. We can’t rely on anything </a:t>
            </a:r>
          </a:p>
          <a:p>
            <a:r>
              <a:rPr lang="en-US" dirty="0" smtClean="0"/>
              <a:t>we have done, but must wholly rest upon the </a:t>
            </a:r>
          </a:p>
          <a:p>
            <a:r>
              <a:rPr lang="en-US" dirty="0" smtClean="0"/>
              <a:t>grace and mercy of God.</a:t>
            </a:r>
          </a:p>
          <a:p>
            <a:endParaRPr lang="en-US" dirty="0" smtClean="0"/>
          </a:p>
          <a:p>
            <a:r>
              <a:rPr lang="en-US" dirty="0" smtClean="0"/>
              <a:t>Steven </a:t>
            </a:r>
            <a:r>
              <a:rPr lang="en-US" dirty="0" err="1" smtClean="0"/>
              <a:t>Runge</a:t>
            </a:r>
            <a:r>
              <a:rPr lang="en-US" dirty="0" smtClean="0"/>
              <a:t> says</a:t>
            </a:r>
            <a:r>
              <a:rPr lang="en-US" baseline="0" dirty="0" smtClean="0"/>
              <a:t> that “</a:t>
            </a:r>
            <a:r>
              <a:rPr lang="en-US" sz="1200" dirty="0" smtClean="0"/>
              <a:t>The question about </a:t>
            </a:r>
          </a:p>
          <a:p>
            <a:r>
              <a:rPr lang="en-US" sz="1200" dirty="0" smtClean="0"/>
              <a:t>boasting stems from many Jews’ perception that </a:t>
            </a:r>
          </a:p>
          <a:p>
            <a:r>
              <a:rPr lang="en-US" sz="1200" dirty="0" smtClean="0"/>
              <a:t>their covenant faithfulness gave them a special </a:t>
            </a:r>
          </a:p>
          <a:p>
            <a:r>
              <a:rPr lang="en-US" sz="1200" dirty="0" smtClean="0"/>
              <a:t>place in God’s heart—a place no Gentile could </a:t>
            </a:r>
          </a:p>
          <a:p>
            <a:r>
              <a:rPr lang="en-US" sz="1200" dirty="0" smtClean="0"/>
              <a:t>hope to achieve. </a:t>
            </a:r>
          </a:p>
          <a:p>
            <a:endParaRPr lang="en-US" sz="1200" dirty="0" smtClean="0"/>
          </a:p>
          <a:p>
            <a:r>
              <a:rPr lang="en-US" sz="1200" dirty="0" smtClean="0"/>
              <a:t>“God always intended His people to be a light to </a:t>
            </a:r>
          </a:p>
          <a:p>
            <a:r>
              <a:rPr lang="en-US" sz="1200" dirty="0" smtClean="0"/>
              <a:t>draw the Gentiles to Him; instead, they proved </a:t>
            </a:r>
          </a:p>
          <a:p>
            <a:r>
              <a:rPr lang="en-US" sz="1200" dirty="0" smtClean="0"/>
              <a:t>much more likely to adopt the worst of Gentile </a:t>
            </a:r>
          </a:p>
          <a:p>
            <a:r>
              <a:rPr lang="en-US" sz="1200" dirty="0" smtClean="0"/>
              <a:t>ways. </a:t>
            </a:r>
          </a:p>
          <a:p>
            <a:endParaRPr lang="en-US" sz="1200" dirty="0" smtClean="0"/>
          </a:p>
          <a:p>
            <a:r>
              <a:rPr lang="en-US" sz="1200" dirty="0" smtClean="0"/>
              <a:t>“When Israel withdrew from the Gentiles to </a:t>
            </a:r>
          </a:p>
          <a:p>
            <a:r>
              <a:rPr lang="en-US" sz="1200" dirty="0" smtClean="0"/>
              <a:t>ensure their faithfulness to God’s covenant </a:t>
            </a:r>
          </a:p>
          <a:p>
            <a:r>
              <a:rPr lang="en-US" sz="1200" dirty="0" smtClean="0"/>
              <a:t>requirements, they also forsook their mission </a:t>
            </a:r>
          </a:p>
          <a:p>
            <a:r>
              <a:rPr lang="en-US" sz="1200" dirty="0" smtClean="0"/>
              <a:t>to the Gentiles.”</a:t>
            </a:r>
          </a:p>
          <a:p>
            <a:endParaRPr lang="en-US" dirty="0" smtClean="0"/>
          </a:p>
          <a:p>
            <a:r>
              <a:rPr lang="en-US" b="1" dirty="0" err="1" smtClean="0"/>
              <a:t>ILLUS</a:t>
            </a:r>
            <a:r>
              <a:rPr lang="en-US" b="1" dirty="0" smtClean="0"/>
              <a:t>: </a:t>
            </a:r>
            <a:r>
              <a:rPr lang="en-US" b="0" dirty="0" smtClean="0"/>
              <a:t>Back in 2007, </a:t>
            </a:r>
            <a:r>
              <a:rPr lang="en-US" b="0" dirty="0" err="1" smtClean="0"/>
              <a:t>Sherm</a:t>
            </a:r>
            <a:r>
              <a:rPr lang="en-US" b="0" dirty="0" smtClean="0"/>
              <a:t> Nichols, Pastor of </a:t>
            </a:r>
          </a:p>
          <a:p>
            <a:r>
              <a:rPr lang="en-US" b="0" dirty="0" smtClean="0"/>
              <a:t>the Central Christian Church in </a:t>
            </a:r>
            <a:r>
              <a:rPr lang="en-US" dirty="0" smtClean="0"/>
              <a:t>Rockford, Illinois,</a:t>
            </a:r>
            <a:r>
              <a:rPr lang="en-US" baseline="0" dirty="0" smtClean="0"/>
              <a:t> </a:t>
            </a:r>
          </a:p>
          <a:p>
            <a:r>
              <a:rPr lang="en-US" baseline="0" dirty="0" smtClean="0"/>
              <a:t>told this story:</a:t>
            </a:r>
          </a:p>
          <a:p>
            <a:endParaRPr lang="en-US" b="1" baseline="0" dirty="0" smtClean="0"/>
          </a:p>
          <a:p>
            <a:r>
              <a:rPr lang="en-US" dirty="0" smtClean="0"/>
              <a:t>Jerry </a:t>
            </a:r>
            <a:r>
              <a:rPr lang="en-US" dirty="0" err="1" smtClean="0"/>
              <a:t>Falwell</a:t>
            </a:r>
            <a:r>
              <a:rPr lang="en-US" dirty="0" smtClean="0"/>
              <a:t> died this past week. I was driving </a:t>
            </a:r>
          </a:p>
          <a:p>
            <a:r>
              <a:rPr lang="en-US" dirty="0" smtClean="0"/>
              <a:t>home and heard Michael Savage on the radio. He </a:t>
            </a:r>
          </a:p>
          <a:p>
            <a:r>
              <a:rPr lang="en-US" dirty="0" smtClean="0"/>
              <a:t>was playing an interview he had done with Jerry </a:t>
            </a:r>
          </a:p>
          <a:p>
            <a:r>
              <a:rPr lang="en-US" dirty="0" err="1" smtClean="0"/>
              <a:t>Falwell</a:t>
            </a:r>
            <a:r>
              <a:rPr lang="en-US" dirty="0" smtClean="0"/>
              <a:t> some time in the past. </a:t>
            </a:r>
          </a:p>
          <a:p>
            <a:endParaRPr lang="en-US" dirty="0" smtClean="0"/>
          </a:p>
          <a:p>
            <a:r>
              <a:rPr lang="en-US" dirty="0" smtClean="0"/>
              <a:t>Savage was going through some questions, and </a:t>
            </a:r>
          </a:p>
          <a:p>
            <a:r>
              <a:rPr lang="en-US" dirty="0" err="1" smtClean="0"/>
              <a:t>Falwell</a:t>
            </a:r>
            <a:r>
              <a:rPr lang="en-US" dirty="0" smtClean="0"/>
              <a:t> was basically stating what he believed to </a:t>
            </a:r>
          </a:p>
          <a:p>
            <a:r>
              <a:rPr lang="en-US" dirty="0" smtClean="0"/>
              <a:t>be true about Christianity. </a:t>
            </a:r>
          </a:p>
          <a:p>
            <a:endParaRPr lang="en-US" dirty="0" smtClean="0"/>
          </a:p>
          <a:p>
            <a:r>
              <a:rPr lang="en-US" dirty="0" smtClean="0"/>
              <a:t>He quoted Scripture and talked about salvation </a:t>
            </a:r>
          </a:p>
          <a:p>
            <a:r>
              <a:rPr lang="en-US" dirty="0" smtClean="0"/>
              <a:t>through faith in Jesus Christ, not by works of </a:t>
            </a:r>
          </a:p>
          <a:p>
            <a:r>
              <a:rPr lang="en-US" dirty="0" smtClean="0"/>
              <a:t>righteousness that we have done, but only </a:t>
            </a:r>
          </a:p>
          <a:p>
            <a:r>
              <a:rPr lang="en-US" dirty="0" smtClean="0"/>
              <a:t>through Jesus. </a:t>
            </a:r>
          </a:p>
          <a:p>
            <a:endParaRPr lang="en-US" dirty="0" smtClean="0"/>
          </a:p>
          <a:p>
            <a:r>
              <a:rPr lang="en-US" dirty="0" smtClean="0"/>
              <a:t>Savage pressed the question – “You mean, good </a:t>
            </a:r>
          </a:p>
          <a:p>
            <a:r>
              <a:rPr lang="en-US" dirty="0" smtClean="0"/>
              <a:t>Jewish people, good Muslim people, good </a:t>
            </a:r>
          </a:p>
          <a:p>
            <a:r>
              <a:rPr lang="en-US" dirty="0" smtClean="0"/>
              <a:t>Buddhists – they’re less of a person because they </a:t>
            </a:r>
          </a:p>
          <a:p>
            <a:r>
              <a:rPr lang="en-US" dirty="0" smtClean="0"/>
              <a:t>don’t accept Jesus?” </a:t>
            </a:r>
          </a:p>
          <a:p>
            <a:endParaRPr lang="en-US" dirty="0" smtClean="0"/>
          </a:p>
          <a:p>
            <a:r>
              <a:rPr lang="en-US" dirty="0" err="1" smtClean="0"/>
              <a:t>Falwell</a:t>
            </a:r>
            <a:r>
              <a:rPr lang="en-US" dirty="0" smtClean="0"/>
              <a:t> simply repeated what he’d been saying, </a:t>
            </a:r>
          </a:p>
          <a:p>
            <a:r>
              <a:rPr lang="en-US" dirty="0" smtClean="0"/>
              <a:t>quoted Jesus when He said, “I am the way, the </a:t>
            </a:r>
          </a:p>
          <a:p>
            <a:r>
              <a:rPr lang="en-US" dirty="0" smtClean="0"/>
              <a:t>truth, the life. No man comes to the Father but </a:t>
            </a:r>
          </a:p>
          <a:p>
            <a:r>
              <a:rPr lang="en-US" dirty="0" smtClean="0"/>
              <a:t>through Me.” </a:t>
            </a:r>
          </a:p>
          <a:p>
            <a:endParaRPr lang="en-US" dirty="0" smtClean="0"/>
          </a:p>
          <a:p>
            <a:r>
              <a:rPr lang="en-US" dirty="0" smtClean="0"/>
              <a:t>Well, Michael Savage remained polite, but he </a:t>
            </a:r>
          </a:p>
          <a:p>
            <a:r>
              <a:rPr lang="en-US" dirty="0" smtClean="0"/>
              <a:t>concluded that that view was just too narrow and </a:t>
            </a:r>
          </a:p>
          <a:p>
            <a:r>
              <a:rPr lang="en-US" dirty="0" smtClean="0"/>
              <a:t>intolerant – that he doesn’t believe in a God Who </a:t>
            </a:r>
          </a:p>
          <a:p>
            <a:r>
              <a:rPr lang="en-US" dirty="0" smtClean="0"/>
              <a:t>would exclude from heaven people who do lots </a:t>
            </a:r>
          </a:p>
          <a:p>
            <a:r>
              <a:rPr lang="en-US" dirty="0" smtClean="0"/>
              <a:t>of good things. He just couldn’t accept that. </a:t>
            </a:r>
          </a:p>
          <a:p>
            <a:endParaRPr lang="en-US" dirty="0" smtClean="0"/>
          </a:p>
          <a:p>
            <a:r>
              <a:rPr lang="en-US" dirty="0" smtClean="0"/>
              <a:t>The problem with Mr. Savage’s view is that he’s </a:t>
            </a:r>
          </a:p>
          <a:p>
            <a:r>
              <a:rPr lang="en-US" dirty="0" smtClean="0"/>
              <a:t>wrong! He’s trying to set the terms by which we’ll </a:t>
            </a:r>
          </a:p>
          <a:p>
            <a:r>
              <a:rPr lang="en-US" dirty="0" smtClean="0"/>
              <a:t>approach God Almighty! In Savage’s world, God’s </a:t>
            </a:r>
          </a:p>
          <a:p>
            <a:r>
              <a:rPr lang="en-US" dirty="0" smtClean="0"/>
              <a:t>going to have to fit into our mold for Him. </a:t>
            </a:r>
            <a:br>
              <a:rPr lang="en-US" dirty="0" smtClean="0"/>
            </a:br>
            <a:r>
              <a:rPr lang="en-US" dirty="0" smtClean="0"/>
              <a:t/>
            </a:r>
            <a:br>
              <a:rPr lang="en-US" dirty="0" smtClean="0"/>
            </a:br>
            <a:r>
              <a:rPr lang="en-US" dirty="0" smtClean="0"/>
              <a:t>But God doesn’t approach us and say, “I want so </a:t>
            </a:r>
          </a:p>
          <a:p>
            <a:r>
              <a:rPr lang="en-US" dirty="0" smtClean="0"/>
              <a:t>much for you to love Me, I’ll become anything </a:t>
            </a:r>
          </a:p>
          <a:p>
            <a:r>
              <a:rPr lang="en-US" dirty="0" smtClean="0"/>
              <a:t>you want. I’ll do whatever it takes to make you </a:t>
            </a:r>
          </a:p>
          <a:p>
            <a:r>
              <a:rPr lang="en-US" dirty="0" smtClean="0"/>
              <a:t>happy.” </a:t>
            </a:r>
          </a:p>
          <a:p>
            <a:endParaRPr lang="en-US" dirty="0" smtClean="0"/>
          </a:p>
          <a:p>
            <a:r>
              <a:rPr lang="en-US" dirty="0" smtClean="0"/>
              <a:t>God calls for us to change. That means we have </a:t>
            </a:r>
          </a:p>
          <a:p>
            <a:r>
              <a:rPr lang="en-US" dirty="0" smtClean="0"/>
              <a:t>to look at what He says and step into line with it. </a:t>
            </a:r>
          </a:p>
          <a:p>
            <a:endParaRPr lang="en-US" dirty="0" smtClean="0"/>
          </a:p>
          <a:p>
            <a:r>
              <a:rPr lang="en-US" dirty="0" smtClean="0"/>
              <a:t>He’s not the One who’s going to change. </a:t>
            </a:r>
            <a:endParaRPr lang="en-US" b="1"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195813540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a:t>
            </a:r>
            <a:r>
              <a:rPr lang="en-US" dirty="0" err="1" smtClean="0"/>
              <a:t>Barnhouse</a:t>
            </a:r>
            <a:r>
              <a:rPr lang="en-US" dirty="0" smtClean="0"/>
              <a:t> tells us that “The most </a:t>
            </a:r>
          </a:p>
          <a:p>
            <a:r>
              <a:rPr lang="en-US" dirty="0" smtClean="0"/>
              <a:t>common objection raised against the doctrine of </a:t>
            </a:r>
          </a:p>
          <a:p>
            <a:r>
              <a:rPr lang="en-US" dirty="0" smtClean="0"/>
              <a:t>salvation exclusively by faith is brought out of a </a:t>
            </a:r>
          </a:p>
          <a:p>
            <a:r>
              <a:rPr lang="en-US" dirty="0" smtClean="0"/>
              <a:t>misunderstanding of the Epistle of James....</a:t>
            </a:r>
          </a:p>
          <a:p>
            <a:endParaRPr lang="en-US" dirty="0" smtClean="0"/>
          </a:p>
          <a:p>
            <a:r>
              <a:rPr lang="en-US" dirty="0" smtClean="0"/>
              <a:t>“Our text in Romans states flatly, ‘We conclude </a:t>
            </a:r>
          </a:p>
          <a:p>
            <a:r>
              <a:rPr lang="en-US" dirty="0" smtClean="0"/>
              <a:t>that a man is justified by faith without deeds of </a:t>
            </a:r>
          </a:p>
          <a:p>
            <a:r>
              <a:rPr lang="en-US" dirty="0" smtClean="0"/>
              <a:t>the law.’ </a:t>
            </a:r>
          </a:p>
          <a:p>
            <a:endParaRPr lang="en-US" dirty="0" smtClean="0"/>
          </a:p>
          <a:p>
            <a:r>
              <a:rPr lang="en-US" dirty="0" smtClean="0"/>
              <a:t>“The Epistle (of)</a:t>
            </a:r>
            <a:r>
              <a:rPr lang="en-US" baseline="0" dirty="0" smtClean="0"/>
              <a:t> James says something that </a:t>
            </a:r>
          </a:p>
          <a:p>
            <a:r>
              <a:rPr lang="en-US" baseline="0" dirty="0" smtClean="0"/>
              <a:t>seems to contradict this, though it will be seen </a:t>
            </a:r>
          </a:p>
          <a:p>
            <a:r>
              <a:rPr lang="en-US" baseline="0" dirty="0" smtClean="0"/>
              <a:t>that it truly corroborates and establishes the </a:t>
            </a:r>
          </a:p>
          <a:p>
            <a:r>
              <a:rPr lang="en-US" baseline="0" dirty="0" smtClean="0"/>
              <a:t>idea which is set forth in our text.</a:t>
            </a:r>
          </a:p>
          <a:p>
            <a:endParaRPr lang="en-US" baseline="0" dirty="0" smtClean="0"/>
          </a:p>
          <a:p>
            <a:r>
              <a:rPr lang="en-US" baseline="0" dirty="0" smtClean="0"/>
              <a:t>“(In James 2:14, 17-20,) James writes, ‘What </a:t>
            </a:r>
          </a:p>
          <a:p>
            <a:r>
              <a:rPr lang="en-US" baseline="0" dirty="0" smtClean="0"/>
              <a:t>does it profit, my brethren, though a man says he </a:t>
            </a:r>
          </a:p>
          <a:p>
            <a:r>
              <a:rPr lang="en-US" baseline="0" dirty="0" smtClean="0"/>
              <a:t>has faith, and has not works? can [that] faith save </a:t>
            </a:r>
          </a:p>
          <a:p>
            <a:r>
              <a:rPr lang="en-US" baseline="0" dirty="0" smtClean="0"/>
              <a:t>him?... Faith, by itself, if it has no works, is dead.</a:t>
            </a:r>
          </a:p>
          <a:p>
            <a:endParaRPr lang="en-US" baseline="0" dirty="0" smtClean="0"/>
          </a:p>
          <a:p>
            <a:r>
              <a:rPr lang="en-US" baseline="0" dirty="0" smtClean="0"/>
              <a:t>“’But someone will say, you have faith and I have </a:t>
            </a:r>
          </a:p>
          <a:p>
            <a:r>
              <a:rPr lang="en-US" baseline="0" dirty="0" smtClean="0"/>
              <a:t>works. Show me your faith apart from your works </a:t>
            </a:r>
          </a:p>
          <a:p>
            <a:r>
              <a:rPr lang="en-US" baseline="0" dirty="0" smtClean="0"/>
              <a:t>and I by my works will show you my faith...</a:t>
            </a:r>
          </a:p>
          <a:p>
            <a:endParaRPr lang="en-US" baseline="0" dirty="0" smtClean="0"/>
          </a:p>
          <a:p>
            <a:r>
              <a:rPr lang="en-US" baseline="0" dirty="0" smtClean="0"/>
              <a:t>“’faith without works is barren, dead.’....</a:t>
            </a:r>
          </a:p>
          <a:p>
            <a:endParaRPr lang="en-US" baseline="0" dirty="0" smtClean="0"/>
          </a:p>
          <a:p>
            <a:r>
              <a:rPr lang="en-US" baseline="0" dirty="0" smtClean="0"/>
              <a:t>“James is not contradicting salvation by faith, he </a:t>
            </a:r>
          </a:p>
          <a:p>
            <a:r>
              <a:rPr lang="en-US" baseline="0" dirty="0" smtClean="0"/>
              <a:t>is illustrating it. Salvation is not by words, whether </a:t>
            </a:r>
          </a:p>
          <a:p>
            <a:r>
              <a:rPr lang="en-US" baseline="0" dirty="0" smtClean="0"/>
              <a:t>they be mumbled or spoken clearly. If a man says </a:t>
            </a:r>
          </a:p>
          <a:p>
            <a:r>
              <a:rPr lang="en-US" baseline="0" dirty="0" smtClean="0"/>
              <a:t>he has faith, there is only one way to prove that</a:t>
            </a:r>
          </a:p>
          <a:p>
            <a:r>
              <a:rPr lang="en-US" baseline="0" dirty="0" smtClean="0"/>
              <a:t> it is saving faith, and that is for it to show its </a:t>
            </a:r>
          </a:p>
          <a:p>
            <a:r>
              <a:rPr lang="en-US" baseline="0" dirty="0" smtClean="0"/>
              <a:t>fruit....</a:t>
            </a:r>
          </a:p>
          <a:p>
            <a:endParaRPr lang="en-US" baseline="0" dirty="0" smtClean="0"/>
          </a:p>
          <a:p>
            <a:r>
              <a:rPr lang="en-US" dirty="0" smtClean="0"/>
              <a:t>“(I Samuel 16:7 says,) ‘The Lord </a:t>
            </a:r>
            <a:r>
              <a:rPr lang="en-US" dirty="0" err="1" smtClean="0"/>
              <a:t>seeth</a:t>
            </a:r>
            <a:r>
              <a:rPr lang="en-US" dirty="0" smtClean="0"/>
              <a:t> not as </a:t>
            </a:r>
          </a:p>
          <a:p>
            <a:r>
              <a:rPr lang="en-US" dirty="0" smtClean="0"/>
              <a:t>man </a:t>
            </a:r>
            <a:r>
              <a:rPr lang="en-US" dirty="0" err="1" smtClean="0"/>
              <a:t>seeth</a:t>
            </a:r>
            <a:r>
              <a:rPr lang="en-US" dirty="0" smtClean="0"/>
              <a:t>; for man </a:t>
            </a:r>
            <a:r>
              <a:rPr lang="en-US" dirty="0" err="1" smtClean="0"/>
              <a:t>looketh</a:t>
            </a:r>
            <a:r>
              <a:rPr lang="en-US" dirty="0" smtClean="0"/>
              <a:t> on the outward </a:t>
            </a:r>
          </a:p>
          <a:p>
            <a:r>
              <a:rPr lang="en-US" dirty="0" smtClean="0"/>
              <a:t>appearance, but the Lord </a:t>
            </a:r>
            <a:r>
              <a:rPr lang="en-US" dirty="0" err="1" smtClean="0"/>
              <a:t>looketh</a:t>
            </a:r>
            <a:r>
              <a:rPr lang="en-US" dirty="0" smtClean="0"/>
              <a:t> on the heart’.</a:t>
            </a:r>
          </a:p>
          <a:p>
            <a:endParaRPr lang="en-US" dirty="0" smtClean="0"/>
          </a:p>
          <a:p>
            <a:r>
              <a:rPr lang="en-US" dirty="0" smtClean="0"/>
              <a:t>“In much the same way we could say that James </a:t>
            </a:r>
          </a:p>
          <a:p>
            <a:r>
              <a:rPr lang="en-US" dirty="0" smtClean="0"/>
              <a:t>looks upon</a:t>
            </a:r>
            <a:r>
              <a:rPr lang="en-US" baseline="0" dirty="0" smtClean="0"/>
              <a:t> the outward appearance, but Paul </a:t>
            </a:r>
          </a:p>
          <a:p>
            <a:r>
              <a:rPr lang="en-US" baseline="0" dirty="0" smtClean="0"/>
              <a:t>looks upon the heart....</a:t>
            </a:r>
          </a:p>
          <a:p>
            <a:endParaRPr lang="en-US" baseline="0" dirty="0" smtClean="0"/>
          </a:p>
          <a:p>
            <a:r>
              <a:rPr lang="en-US" baseline="0" dirty="0" smtClean="0"/>
              <a:t>“If faith is true faith, it must produce life, and life </a:t>
            </a:r>
          </a:p>
          <a:p>
            <a:r>
              <a:rPr lang="en-US" baseline="0" dirty="0" smtClean="0"/>
              <a:t>consists of living works that glorify God.</a:t>
            </a:r>
          </a:p>
          <a:p>
            <a:endParaRPr lang="en-US" baseline="0" dirty="0" smtClean="0"/>
          </a:p>
          <a:p>
            <a:r>
              <a:rPr lang="en-US" baseline="0" dirty="0" smtClean="0"/>
              <a:t>“All of these things can be counterfeit, and that </a:t>
            </a:r>
          </a:p>
          <a:p>
            <a:r>
              <a:rPr lang="en-US" baseline="0" dirty="0" smtClean="0"/>
              <a:t>is why God alone is capable of telling whether </a:t>
            </a:r>
          </a:p>
          <a:p>
            <a:r>
              <a:rPr lang="en-US" baseline="0" dirty="0" smtClean="0"/>
              <a:t>the faith be real or an illusion.”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207303611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a:t>
            </a:r>
            <a:r>
              <a:rPr lang="en-US" dirty="0" err="1" smtClean="0"/>
              <a:t>logizomai</a:t>
            </a:r>
            <a:r>
              <a:rPr lang="en-US" dirty="0" smtClean="0"/>
              <a:t>” means </a:t>
            </a:r>
          </a:p>
          <a:p>
            <a:r>
              <a:rPr lang="en-US" sz="1200" b="0" i="0" dirty="0" smtClean="0"/>
              <a:t>to hold a view about something; that is, “to think”, </a:t>
            </a:r>
          </a:p>
          <a:p>
            <a:r>
              <a:rPr lang="en-US" sz="1200" b="0" i="0" dirty="0" smtClean="0"/>
              <a:t>“to believe”, or “to be of the opinion that”.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32537094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315419549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 </a:t>
            </a:r>
            <a:r>
              <a:rPr lang="en-US" sz="1200" dirty="0" smtClean="0"/>
              <a:t>In the year 1847, a doctor from Edinburgh, </a:t>
            </a:r>
          </a:p>
          <a:p>
            <a:pPr rtl="0"/>
            <a:r>
              <a:rPr lang="en-US" sz="1200" dirty="0" smtClean="0"/>
              <a:t>Sir James Simpson, discovered that chloroform </a:t>
            </a:r>
          </a:p>
          <a:p>
            <a:pPr rtl="0"/>
            <a:r>
              <a:rPr lang="en-US" sz="1200" dirty="0" smtClean="0"/>
              <a:t>could be used as an anesthetic to render people </a:t>
            </a:r>
          </a:p>
          <a:p>
            <a:pPr rtl="0"/>
            <a:r>
              <a:rPr lang="en-US" sz="1200" dirty="0" smtClean="0"/>
              <a:t>insensible to the pain of surgery. </a:t>
            </a:r>
          </a:p>
          <a:p>
            <a:pPr rtl="0"/>
            <a:endParaRPr lang="en-US" sz="1200" dirty="0" smtClean="0"/>
          </a:p>
          <a:p>
            <a:pPr rtl="0"/>
            <a:r>
              <a:rPr lang="en-US" sz="1200" dirty="0" smtClean="0"/>
              <a:t>From his early experiments, Dr. Simpson made it </a:t>
            </a:r>
          </a:p>
          <a:p>
            <a:pPr rtl="0"/>
            <a:r>
              <a:rPr lang="en-US" sz="1200" dirty="0" smtClean="0"/>
              <a:t>possible for people to go through the most </a:t>
            </a:r>
          </a:p>
          <a:p>
            <a:pPr rtl="0"/>
            <a:r>
              <a:rPr lang="en-US" sz="1200" dirty="0" smtClean="0"/>
              <a:t>dangerous operations without fear of pain and </a:t>
            </a:r>
          </a:p>
          <a:p>
            <a:pPr rtl="0"/>
            <a:r>
              <a:rPr lang="en-US" sz="1200" dirty="0" smtClean="0"/>
              <a:t>suffering. </a:t>
            </a:r>
          </a:p>
          <a:p>
            <a:pPr rtl="0"/>
            <a:endParaRPr lang="en-US" sz="1200" dirty="0" smtClean="0"/>
          </a:p>
          <a:p>
            <a:pPr rtl="0"/>
            <a:r>
              <a:rPr lang="en-US" sz="1200" dirty="0" smtClean="0"/>
              <a:t>Some people even claim that his was one of the </a:t>
            </a:r>
          </a:p>
          <a:p>
            <a:pPr rtl="0"/>
            <a:r>
              <a:rPr lang="en-US" sz="1200" dirty="0" smtClean="0"/>
              <a:t>most significant discoveries of modern medicine.</a:t>
            </a:r>
          </a:p>
          <a:p>
            <a:pPr rtl="0"/>
            <a:endParaRPr lang="en-US" sz="1200" dirty="0" smtClean="0"/>
          </a:p>
          <a:p>
            <a:pPr rtl="0"/>
            <a:r>
              <a:rPr lang="en-US" sz="1200" dirty="0" smtClean="0"/>
              <a:t>Some years later, while lecturing at the University </a:t>
            </a:r>
          </a:p>
          <a:p>
            <a:pPr rtl="0"/>
            <a:r>
              <a:rPr lang="en-US" sz="1200" dirty="0" smtClean="0"/>
              <a:t>of Edinburgh, Dr. Simpson was asked by one of </a:t>
            </a:r>
          </a:p>
          <a:p>
            <a:pPr rtl="0"/>
            <a:r>
              <a:rPr lang="en-US" sz="1200" dirty="0" smtClean="0"/>
              <a:t>his students, “What do you consider to be the </a:t>
            </a:r>
          </a:p>
          <a:p>
            <a:pPr rtl="0"/>
            <a:r>
              <a:rPr lang="en-US" sz="1200" dirty="0" smtClean="0"/>
              <a:t>most valuable discovery of your lifetime?” </a:t>
            </a:r>
          </a:p>
          <a:p>
            <a:pPr rtl="0"/>
            <a:endParaRPr lang="en-US" sz="1200" dirty="0" smtClean="0"/>
          </a:p>
          <a:p>
            <a:pPr rtl="0"/>
            <a:r>
              <a:rPr lang="en-US" sz="1200" dirty="0" smtClean="0"/>
              <a:t>To the surprise of his students, who had expected </a:t>
            </a:r>
          </a:p>
          <a:p>
            <a:pPr rtl="0"/>
            <a:r>
              <a:rPr lang="en-US" sz="1200" dirty="0" smtClean="0"/>
              <a:t>him to refer to chloroform, Dr. Simpson replied, </a:t>
            </a:r>
          </a:p>
          <a:p>
            <a:pPr rtl="0"/>
            <a:r>
              <a:rPr lang="en-US" sz="1200" dirty="0" smtClean="0"/>
              <a:t>“My most valuable discovery was when I </a:t>
            </a:r>
          </a:p>
          <a:p>
            <a:pPr rtl="0"/>
            <a:r>
              <a:rPr lang="en-US" sz="1200" dirty="0" smtClean="0"/>
              <a:t>discovered myself a sinner and that Jesus Christ </a:t>
            </a:r>
          </a:p>
          <a:p>
            <a:pPr rtl="0"/>
            <a:r>
              <a:rPr lang="en-US" sz="1200" dirty="0" smtClean="0"/>
              <a:t>was my </a:t>
            </a:r>
            <a:r>
              <a:rPr lang="en-US" sz="1200" dirty="0" err="1" smtClean="0"/>
              <a:t>Saviour</a:t>
            </a:r>
            <a:r>
              <a:rPr lang="en-US" sz="1200" dirty="0" smtClean="0"/>
              <a:t>.”</a:t>
            </a:r>
          </a:p>
          <a:p>
            <a:endParaRPr lang="en-US" b="0" dirty="0" smtClean="0"/>
          </a:p>
          <a:p>
            <a:r>
              <a:rPr lang="en-US" b="0" dirty="0" smtClean="0"/>
              <a:t>[7700,</a:t>
            </a:r>
            <a:r>
              <a:rPr lang="en-US" b="0" baseline="0" dirty="0" smtClean="0"/>
              <a:t> #2312].</a:t>
            </a:r>
            <a:endParaRPr lang="en-US" b="0" dirty="0" smtClean="0"/>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2902823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a:t>
            </a:r>
            <a:r>
              <a:rPr lang="en-US" baseline="0" dirty="0" smtClean="0"/>
              <a:t> Greek, “</a:t>
            </a:r>
            <a:r>
              <a:rPr lang="en-US" baseline="0" dirty="0" err="1" smtClean="0"/>
              <a:t>nuni</a:t>
            </a:r>
            <a:r>
              <a:rPr lang="en-US" baseline="0" dirty="0" smtClean="0"/>
              <a:t>” is an intensive form of the </a:t>
            </a:r>
          </a:p>
          <a:p>
            <a:r>
              <a:rPr lang="en-US" baseline="0" dirty="0" smtClean="0"/>
              <a:t>word “nun”. “Nun” means “now”.</a:t>
            </a:r>
          </a:p>
          <a:p>
            <a:endParaRPr lang="en-US" baseline="0" dirty="0" smtClean="0"/>
          </a:p>
          <a:p>
            <a:r>
              <a:rPr lang="en-US" baseline="0" dirty="0" smtClean="0"/>
              <a:t>And “de” is a conjunction meaning “But”</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138719878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Leon Morris writes that “Monotheists (those who </a:t>
            </a:r>
          </a:p>
          <a:p>
            <a:r>
              <a:rPr lang="en-US" dirty="0" smtClean="0"/>
              <a:t>believe there is only one God) must beware of </a:t>
            </a:r>
          </a:p>
          <a:p>
            <a:r>
              <a:rPr lang="en-US" dirty="0" smtClean="0"/>
              <a:t>the accusation ‘Your God is too small’.</a:t>
            </a:r>
          </a:p>
          <a:p>
            <a:endParaRPr lang="en-US" dirty="0" smtClean="0"/>
          </a:p>
          <a:p>
            <a:r>
              <a:rPr lang="en-US" dirty="0" smtClean="0"/>
              <a:t>The</a:t>
            </a:r>
            <a:r>
              <a:rPr lang="en-US" baseline="0" dirty="0" smtClean="0"/>
              <a:t> Jews insisted that there was only one God; </a:t>
            </a:r>
          </a:p>
          <a:p>
            <a:r>
              <a:rPr lang="en-US" baseline="0" dirty="0" smtClean="0"/>
              <a:t>they rejected the gods of the heathen as no </a:t>
            </a:r>
          </a:p>
          <a:p>
            <a:r>
              <a:rPr lang="en-US" baseline="0" dirty="0" smtClean="0"/>
              <a:t>more than idols. Very well. Paul invites them to </a:t>
            </a:r>
          </a:p>
          <a:p>
            <a:r>
              <a:rPr lang="en-US" baseline="0" dirty="0" smtClean="0"/>
              <a:t>reflect on what that means....</a:t>
            </a:r>
          </a:p>
          <a:p>
            <a:endParaRPr lang="en-US" baseline="0" dirty="0" smtClean="0"/>
          </a:p>
          <a:p>
            <a:r>
              <a:rPr lang="en-US" baseline="0" dirty="0" smtClean="0"/>
              <a:t>“Can monotheists really hold that the one God is </a:t>
            </a:r>
          </a:p>
          <a:p>
            <a:r>
              <a:rPr lang="en-US" baseline="0" dirty="0" smtClean="0"/>
              <a:t>the God exclusively of any one people?</a:t>
            </a:r>
          </a:p>
          <a:p>
            <a:endParaRPr lang="en-US" baseline="0" dirty="0" smtClean="0"/>
          </a:p>
          <a:p>
            <a:r>
              <a:rPr lang="en-US" baseline="0" dirty="0" smtClean="0"/>
              <a:t>“’Is he not the God of Gentiles too?’ is a question </a:t>
            </a:r>
          </a:p>
          <a:p>
            <a:r>
              <a:rPr lang="en-US" baseline="0" dirty="0" smtClean="0"/>
              <a:t>looking for an affirmative answer, and Paul </a:t>
            </a:r>
          </a:p>
          <a:p>
            <a:r>
              <a:rPr lang="en-US" baseline="0" dirty="0" smtClean="0"/>
              <a:t>obligingly supplies it himself, ‘Yes, of Gentiles </a:t>
            </a:r>
          </a:p>
          <a:p>
            <a:r>
              <a:rPr lang="en-US" baseline="0" dirty="0" smtClean="0"/>
              <a:t>too’....</a:t>
            </a:r>
          </a:p>
          <a:p>
            <a:endParaRPr lang="en-US" baseline="0" dirty="0" smtClean="0"/>
          </a:p>
          <a:p>
            <a:r>
              <a:rPr lang="en-US" baseline="0" dirty="0" smtClean="0"/>
              <a:t>“Monotheism is important to Paul, and so are its </a:t>
            </a:r>
          </a:p>
          <a:p>
            <a:r>
              <a:rPr lang="en-US" baseline="0" dirty="0" smtClean="0"/>
              <a:t>consequences. It means that the God the Jews </a:t>
            </a:r>
          </a:p>
          <a:p>
            <a:r>
              <a:rPr lang="en-US" baseline="0" dirty="0" smtClean="0"/>
              <a:t>had always worshipped is the God of the </a:t>
            </a:r>
          </a:p>
          <a:p>
            <a:r>
              <a:rPr lang="en-US" baseline="0" dirty="0" smtClean="0"/>
              <a:t>Gentiles throughout the world.”</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299269733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“ethnos” is used </a:t>
            </a:r>
          </a:p>
          <a:p>
            <a:r>
              <a:rPr lang="en-US" dirty="0" smtClean="0"/>
              <a:t>to refer to “the nations”, to “gentiles”, and to</a:t>
            </a:r>
            <a:r>
              <a:rPr lang="en-US" baseline="0" dirty="0" smtClean="0"/>
              <a:t> </a:t>
            </a:r>
          </a:p>
          <a:p>
            <a:r>
              <a:rPr lang="en-US" baseline="0" dirty="0" smtClean="0"/>
              <a:t>“unbelievers”.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215292482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207046572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 God the God of Jews only? Is he not the God </a:t>
            </a:r>
          </a:p>
          <a:p>
            <a:r>
              <a:rPr lang="en-US" dirty="0" smtClean="0"/>
              <a:t>of Gentiles too? Yes, of Gentiles too.</a:t>
            </a:r>
          </a:p>
          <a:p>
            <a:endParaRPr lang="en-US" dirty="0" smtClean="0"/>
          </a:p>
          <a:p>
            <a:r>
              <a:rPr lang="en-US" dirty="0" smtClean="0"/>
              <a:t>As the missionary</a:t>
            </a:r>
            <a:r>
              <a:rPr lang="en-US" baseline="0" dirty="0" smtClean="0"/>
              <a:t> song affirms:</a:t>
            </a:r>
          </a:p>
          <a:p>
            <a:endParaRPr lang="en-US" baseline="0" dirty="0" smtClean="0"/>
          </a:p>
          <a:p>
            <a:r>
              <a:rPr lang="en-US" baseline="0" dirty="0" smtClean="0"/>
              <a:t>Red and Yellow, Black and White,</a:t>
            </a:r>
          </a:p>
          <a:p>
            <a:r>
              <a:rPr lang="en-US" baseline="0" dirty="0" smtClean="0"/>
              <a:t>They are precious in His sight.</a:t>
            </a:r>
          </a:p>
          <a:p>
            <a:r>
              <a:rPr lang="en-US" baseline="0" dirty="0" smtClean="0"/>
              <a:t>Jesus loves the little children of the world.</a:t>
            </a:r>
          </a:p>
          <a:p>
            <a:endParaRPr lang="en-US" baseline="0" dirty="0" smtClean="0"/>
          </a:p>
          <a:p>
            <a:r>
              <a:rPr lang="en-US" baseline="0" dirty="0" smtClean="0"/>
              <a:t>We are all one in Jesus.</a:t>
            </a:r>
          </a:p>
          <a:p>
            <a:endParaRPr lang="en-US" baseline="0" dirty="0" smtClean="0"/>
          </a:p>
          <a:p>
            <a:r>
              <a:rPr lang="en-US" baseline="0" dirty="0" smtClean="0"/>
              <a:t>His togetherness overcomes our differences.</a:t>
            </a:r>
          </a:p>
          <a:p>
            <a:endParaRPr lang="en-US" baseline="0" dirty="0" smtClean="0"/>
          </a:p>
          <a:p>
            <a:r>
              <a:rPr lang="en-US" b="1" baseline="0" dirty="0" err="1" smtClean="0"/>
              <a:t>ILLUS</a:t>
            </a:r>
            <a:r>
              <a:rPr lang="en-US" b="1" baseline="0" dirty="0" smtClean="0"/>
              <a:t>: </a:t>
            </a:r>
            <a:r>
              <a:rPr lang="en-US" baseline="0" dirty="0" smtClean="0"/>
              <a:t>Martin Luther King said:</a:t>
            </a:r>
          </a:p>
          <a:p>
            <a:endParaRPr lang="en-US" baseline="0" dirty="0" smtClean="0"/>
          </a:p>
          <a:p>
            <a:r>
              <a:rPr lang="en-US" dirty="0" smtClean="0"/>
              <a:t>"I have a dream that one day on the red hills of </a:t>
            </a:r>
          </a:p>
          <a:p>
            <a:r>
              <a:rPr lang="en-US" dirty="0" smtClean="0"/>
              <a:t>Georgia the sons of former slaves and the sons </a:t>
            </a:r>
          </a:p>
          <a:p>
            <a:r>
              <a:rPr lang="en-US" dirty="0" smtClean="0"/>
              <a:t>of former slave owners will be able to sit down </a:t>
            </a:r>
          </a:p>
          <a:p>
            <a:r>
              <a:rPr lang="en-US" dirty="0" smtClean="0"/>
              <a:t>together at the table of brotherhood.. ...</a:t>
            </a:r>
          </a:p>
          <a:p>
            <a:endParaRPr lang="en-US" dirty="0" smtClean="0"/>
          </a:p>
          <a:p>
            <a:r>
              <a:rPr lang="en-US" dirty="0" smtClean="0"/>
              <a:t>“I have a dream that my four little children will </a:t>
            </a:r>
          </a:p>
          <a:p>
            <a:r>
              <a:rPr lang="en-US" dirty="0" smtClean="0"/>
              <a:t>one day live in a nation where they will not be </a:t>
            </a:r>
          </a:p>
          <a:p>
            <a:r>
              <a:rPr lang="en-US" dirty="0" smtClean="0"/>
              <a:t>judged by the color of their skin but by the </a:t>
            </a:r>
          </a:p>
          <a:p>
            <a:r>
              <a:rPr lang="en-US" dirty="0" smtClean="0"/>
              <a:t>content of their character; </a:t>
            </a:r>
          </a:p>
          <a:p>
            <a:endParaRPr lang="en-US" dirty="0" smtClean="0"/>
          </a:p>
          <a:p>
            <a:r>
              <a:rPr lang="en-US" dirty="0" smtClean="0"/>
              <a:t>“I have a dream that one day every valley shall </a:t>
            </a:r>
          </a:p>
          <a:p>
            <a:r>
              <a:rPr lang="en-US" dirty="0" smtClean="0"/>
              <a:t>be exalted, every hill and mountain shall be </a:t>
            </a:r>
          </a:p>
          <a:p>
            <a:r>
              <a:rPr lang="en-US" dirty="0" smtClean="0"/>
              <a:t>made low, the rough places will be made plain </a:t>
            </a:r>
          </a:p>
          <a:p>
            <a:r>
              <a:rPr lang="en-US" dirty="0" smtClean="0"/>
              <a:t>and the crooked places will be made straight </a:t>
            </a:r>
          </a:p>
          <a:p>
            <a:r>
              <a:rPr lang="en-US" dirty="0" smtClean="0"/>
              <a:t>and the glory of the Lord shall be revealed and </a:t>
            </a:r>
          </a:p>
          <a:p>
            <a:r>
              <a:rPr lang="en-US" dirty="0" smtClean="0"/>
              <a:t>all flesh shall see it together....</a:t>
            </a:r>
          </a:p>
          <a:p>
            <a:endParaRPr lang="en-US" dirty="0" smtClean="0"/>
          </a:p>
          <a:p>
            <a:r>
              <a:rPr lang="en-US" dirty="0" smtClean="0"/>
              <a:t>“When we let freedom ring; when we let it ring </a:t>
            </a:r>
          </a:p>
          <a:p>
            <a:r>
              <a:rPr lang="en-US" dirty="0" smtClean="0"/>
              <a:t>from every village and every hamlet, from every </a:t>
            </a:r>
          </a:p>
          <a:p>
            <a:r>
              <a:rPr lang="en-US" dirty="0" smtClean="0"/>
              <a:t>state and every city, we will be able to speed up </a:t>
            </a:r>
          </a:p>
          <a:p>
            <a:r>
              <a:rPr lang="en-US" dirty="0" smtClean="0"/>
              <a:t>that day when all of God’s children, black men </a:t>
            </a:r>
          </a:p>
          <a:p>
            <a:r>
              <a:rPr lang="en-US" dirty="0" smtClean="0"/>
              <a:t>and white men., black sisters and white sisters, </a:t>
            </a:r>
          </a:p>
          <a:p>
            <a:r>
              <a:rPr lang="en-US" dirty="0" smtClean="0"/>
              <a:t>Jews and Gentiles. Protestants and Catholics will </a:t>
            </a:r>
          </a:p>
          <a:p>
            <a:r>
              <a:rPr lang="en-US" dirty="0" smtClean="0"/>
              <a:t>be able to join hands and sing in the words of the </a:t>
            </a:r>
          </a:p>
          <a:p>
            <a:r>
              <a:rPr lang="en-US" dirty="0" smtClean="0"/>
              <a:t>old Negro spiritual, ’Free at last’! Free at last.!’.!’ </a:t>
            </a:r>
          </a:p>
          <a:p>
            <a:r>
              <a:rPr lang="en-US" dirty="0" smtClean="0"/>
              <a:t>Thank God almighty we are free at last.’”</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15482015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Morris says,</a:t>
            </a:r>
            <a:r>
              <a:rPr lang="en-US" baseline="0" dirty="0" smtClean="0"/>
              <a:t> “Paul carries on with the sentence </a:t>
            </a:r>
          </a:p>
          <a:p>
            <a:r>
              <a:rPr lang="en-US" baseline="0" dirty="0" smtClean="0"/>
              <a:t>he began at the end of the previous verse. </a:t>
            </a:r>
          </a:p>
          <a:p>
            <a:r>
              <a:rPr lang="en-US" baseline="0" dirty="0" smtClean="0"/>
              <a:t>‘Since’ gives the logical ground for seeing </a:t>
            </a:r>
          </a:p>
          <a:p>
            <a:r>
              <a:rPr lang="en-US" baseline="0" dirty="0" smtClean="0"/>
              <a:t>Yahweh as the God of the Gentiles....</a:t>
            </a:r>
          </a:p>
          <a:p>
            <a:endParaRPr lang="en-US" baseline="0" dirty="0" smtClean="0"/>
          </a:p>
          <a:p>
            <a:r>
              <a:rPr lang="en-US" baseline="0" dirty="0" smtClean="0"/>
              <a:t>“It is interesting that as he speaks of the one </a:t>
            </a:r>
          </a:p>
          <a:p>
            <a:r>
              <a:rPr lang="en-US" baseline="0" dirty="0" smtClean="0"/>
              <a:t>God Paul goes on to characterize him in terms </a:t>
            </a:r>
          </a:p>
          <a:p>
            <a:r>
              <a:rPr lang="en-US" baseline="0" dirty="0" smtClean="0"/>
              <a:t>of his activity of justification.</a:t>
            </a:r>
          </a:p>
          <a:p>
            <a:endParaRPr lang="en-US" baseline="0" dirty="0" smtClean="0"/>
          </a:p>
          <a:p>
            <a:r>
              <a:rPr lang="en-US" baseline="0" dirty="0" smtClean="0"/>
              <a:t>“He has shown that no man can secure his own </a:t>
            </a:r>
          </a:p>
          <a:p>
            <a:r>
              <a:rPr lang="en-US" baseline="0" dirty="0" smtClean="0"/>
              <a:t>justification, so that if anyone is justified, be he </a:t>
            </a:r>
          </a:p>
          <a:p>
            <a:r>
              <a:rPr lang="en-US" baseline="0" dirty="0" smtClean="0"/>
              <a:t>Jew or Gentile, it must be by God and there is </a:t>
            </a:r>
          </a:p>
          <a:p>
            <a:r>
              <a:rPr lang="en-US" baseline="0" dirty="0" smtClean="0"/>
              <a:t>but one God....</a:t>
            </a:r>
          </a:p>
          <a:p>
            <a:endParaRPr lang="en-US" baseline="0" dirty="0" smtClean="0"/>
          </a:p>
          <a:p>
            <a:r>
              <a:rPr lang="en-US" dirty="0" smtClean="0"/>
              <a:t>“Paul is not saying that all the circumcised are</a:t>
            </a:r>
          </a:p>
          <a:p>
            <a:r>
              <a:rPr lang="en-US" dirty="0" smtClean="0"/>
              <a:t> justified, but that all the circumcised who are </a:t>
            </a:r>
          </a:p>
          <a:p>
            <a:r>
              <a:rPr lang="en-US" dirty="0" smtClean="0"/>
              <a:t>justified are justified in this way.</a:t>
            </a:r>
          </a:p>
          <a:p>
            <a:endParaRPr lang="en-US" dirty="0" smtClean="0"/>
          </a:p>
          <a:p>
            <a:r>
              <a:rPr lang="en-US" dirty="0" smtClean="0"/>
              <a:t>“And the same God will justify the </a:t>
            </a:r>
          </a:p>
          <a:p>
            <a:r>
              <a:rPr lang="en-US" dirty="0" smtClean="0"/>
              <a:t>uncircumcised... through that same faith....</a:t>
            </a:r>
          </a:p>
          <a:p>
            <a:endParaRPr lang="en-US" dirty="0" smtClean="0"/>
          </a:p>
          <a:p>
            <a:r>
              <a:rPr lang="en-US" dirty="0" smtClean="0"/>
              <a:t>“Paul is saying emphatically that there is no </a:t>
            </a:r>
          </a:p>
          <a:p>
            <a:r>
              <a:rPr lang="en-US" dirty="0" smtClean="0"/>
              <a:t>real difference.</a:t>
            </a:r>
          </a:p>
          <a:p>
            <a:endParaRPr lang="en-US" dirty="0" smtClean="0"/>
          </a:p>
          <a:p>
            <a:r>
              <a:rPr lang="en-US" dirty="0" smtClean="0"/>
              <a:t>“What God requires of the Jew is faith.</a:t>
            </a:r>
          </a:p>
          <a:p>
            <a:endParaRPr lang="en-US" dirty="0" smtClean="0"/>
          </a:p>
          <a:p>
            <a:r>
              <a:rPr lang="en-US" dirty="0" smtClean="0"/>
              <a:t>“What God requires of the Gentile is faith.</a:t>
            </a:r>
          </a:p>
          <a:p>
            <a:endParaRPr lang="en-US" dirty="0" smtClean="0"/>
          </a:p>
          <a:p>
            <a:r>
              <a:rPr lang="en-US" dirty="0" smtClean="0"/>
              <a:t>“Faith is the only way.”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392009313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ek</a:t>
            </a:r>
            <a:r>
              <a:rPr lang="en-US" dirty="0" smtClean="0"/>
              <a:t>” means “out of” or “from”.</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55747479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as we’ve seen before,</a:t>
            </a:r>
            <a:r>
              <a:rPr lang="en-US" baseline="0" dirty="0" smtClean="0"/>
              <a:t> “</a:t>
            </a:r>
            <a:r>
              <a:rPr lang="en-US" baseline="0" dirty="0" err="1" smtClean="0"/>
              <a:t>dia</a:t>
            </a:r>
            <a:r>
              <a:rPr lang="en-US" baseline="0" dirty="0" smtClean="0"/>
              <a:t>” means “through”.</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3822275229"/>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at all – me </a:t>
            </a:r>
            <a:r>
              <a:rPr lang="en-US" dirty="0" err="1" smtClean="0"/>
              <a:t>genoito</a:t>
            </a:r>
            <a:r>
              <a:rPr lang="en-US" dirty="0" smtClean="0"/>
              <a:t> – God forbid.</a:t>
            </a:r>
          </a:p>
          <a:p>
            <a:endParaRPr lang="en-US" dirty="0" smtClean="0"/>
          </a:p>
          <a:p>
            <a:r>
              <a:rPr lang="en-US" dirty="0" smtClean="0"/>
              <a:t>Everett Harrison tells us that “The Gospel </a:t>
            </a:r>
          </a:p>
          <a:p>
            <a:r>
              <a:rPr lang="en-US" dirty="0" smtClean="0"/>
              <a:t>establishes the law in </a:t>
            </a:r>
            <a:r>
              <a:rPr lang="en-US" dirty="0" err="1" smtClean="0"/>
              <a:t>tht</a:t>
            </a:r>
            <a:r>
              <a:rPr lang="en-US" dirty="0" smtClean="0"/>
              <a:t> the latter is vindicated. </a:t>
            </a:r>
          </a:p>
          <a:p>
            <a:r>
              <a:rPr lang="en-US" dirty="0" smtClean="0"/>
              <a:t>The law has  fulfilled a vital role by bringing an </a:t>
            </a:r>
          </a:p>
          <a:p>
            <a:r>
              <a:rPr lang="en-US" dirty="0" smtClean="0"/>
              <a:t>awareness of sin... </a:t>
            </a:r>
          </a:p>
          <a:p>
            <a:endParaRPr lang="en-US" dirty="0" smtClean="0"/>
          </a:p>
          <a:p>
            <a:r>
              <a:rPr lang="en-US" dirty="0" smtClean="0"/>
              <a:t>“A broken law made the redeeming work of </a:t>
            </a:r>
          </a:p>
          <a:p>
            <a:r>
              <a:rPr lang="en-US" dirty="0" smtClean="0"/>
              <a:t>Christ at the cross necessary... One who sees </a:t>
            </a:r>
          </a:p>
          <a:p>
            <a:r>
              <a:rPr lang="en-US" dirty="0" smtClean="0"/>
              <a:t>that the cross</a:t>
            </a:r>
            <a:r>
              <a:rPr lang="en-US" baseline="0" dirty="0" smtClean="0"/>
              <a:t> was a divine necessity will never </a:t>
            </a:r>
          </a:p>
          <a:p>
            <a:r>
              <a:rPr lang="en-US" baseline="0" dirty="0" smtClean="0"/>
              <a:t>feel that he can make himself approved by </a:t>
            </a:r>
          </a:p>
          <a:p>
            <a:r>
              <a:rPr lang="en-US" baseline="0" dirty="0" smtClean="0"/>
              <a:t>God by fulfilling the law’s demands.</a:t>
            </a:r>
          </a:p>
          <a:p>
            <a:endParaRPr lang="en-US" baseline="0" dirty="0" smtClean="0"/>
          </a:p>
          <a:p>
            <a:r>
              <a:rPr lang="en-US" baseline="0" dirty="0" smtClean="0"/>
              <a:t>“If that were possible, Christ would have died in </a:t>
            </a:r>
          </a:p>
          <a:p>
            <a:r>
              <a:rPr lang="en-US" baseline="0" dirty="0" smtClean="0"/>
              <a:t>vain. Since the death of Christ was in terms of </a:t>
            </a:r>
          </a:p>
          <a:p>
            <a:r>
              <a:rPr lang="en-US" baseline="0" dirty="0" smtClean="0"/>
              <a:t>God’s righteousness..., this means that the </a:t>
            </a:r>
          </a:p>
          <a:p>
            <a:r>
              <a:rPr lang="en-US" baseline="0" dirty="0" smtClean="0"/>
              <a:t>demands of the law have not been set aside </a:t>
            </a:r>
          </a:p>
          <a:p>
            <a:r>
              <a:rPr lang="en-US" baseline="0" dirty="0" smtClean="0"/>
              <a:t>in God’s plan of salvation.”</a:t>
            </a:r>
          </a:p>
          <a:p>
            <a:endParaRPr lang="en-US" baseline="0" dirty="0" smtClean="0"/>
          </a:p>
          <a:p>
            <a:r>
              <a:rPr lang="en-US" dirty="0" smtClean="0"/>
              <a:t>And, Herschel Hobbs says,</a:t>
            </a:r>
            <a:r>
              <a:rPr lang="en-US" baseline="0" dirty="0" smtClean="0"/>
              <a:t> “Thus he proved God </a:t>
            </a:r>
          </a:p>
          <a:p>
            <a:r>
              <a:rPr lang="en-US" baseline="0" dirty="0" smtClean="0"/>
              <a:t>‘just’ in his demand upon men for righteousness. </a:t>
            </a:r>
          </a:p>
          <a:p>
            <a:endParaRPr lang="en-US" baseline="0" dirty="0" smtClean="0"/>
          </a:p>
          <a:p>
            <a:r>
              <a:rPr lang="en-US" baseline="0" dirty="0" smtClean="0"/>
              <a:t>“Should a lost soul at the judgment bar accuse </a:t>
            </a:r>
          </a:p>
          <a:p>
            <a:r>
              <a:rPr lang="en-US" baseline="0" dirty="0" smtClean="0"/>
              <a:t>God of injustice in making an impossible </a:t>
            </a:r>
          </a:p>
          <a:p>
            <a:r>
              <a:rPr lang="en-US" baseline="0" dirty="0" smtClean="0"/>
              <a:t>demand which no man can meet, God will </a:t>
            </a:r>
          </a:p>
          <a:p>
            <a:r>
              <a:rPr lang="en-US" baseline="0" dirty="0" smtClean="0"/>
              <a:t>point to his Son, saying, ‘One did. And if he </a:t>
            </a:r>
          </a:p>
          <a:p>
            <a:r>
              <a:rPr lang="en-US" baseline="0" dirty="0" smtClean="0"/>
              <a:t>did then all men could do so.’</a:t>
            </a:r>
          </a:p>
          <a:p>
            <a:endParaRPr lang="en-US" baseline="0" dirty="0" smtClean="0"/>
          </a:p>
          <a:p>
            <a:r>
              <a:rPr lang="en-US" baseline="0" dirty="0" smtClean="0"/>
              <a:t>“Thus men will be without excuse; every mouth </a:t>
            </a:r>
          </a:p>
          <a:p>
            <a:r>
              <a:rPr lang="en-US" baseline="0" dirty="0" smtClean="0"/>
              <a:t>will be stopped....</a:t>
            </a:r>
          </a:p>
          <a:p>
            <a:endParaRPr lang="en-US" baseline="0" dirty="0" smtClean="0"/>
          </a:p>
          <a:p>
            <a:r>
              <a:rPr lang="en-US" dirty="0" smtClean="0"/>
              <a:t>“’Do we then make void the law through</a:t>
            </a:r>
            <a:r>
              <a:rPr lang="en-US" baseline="0" dirty="0" smtClean="0"/>
              <a:t> faith?’ </a:t>
            </a:r>
          </a:p>
          <a:p>
            <a:r>
              <a:rPr lang="en-US" baseline="0" dirty="0" smtClean="0"/>
              <a:t>‘Make void’ mean to render inoperative...</a:t>
            </a:r>
          </a:p>
          <a:p>
            <a:endParaRPr lang="en-US" baseline="0" dirty="0" smtClean="0"/>
          </a:p>
          <a:p>
            <a:r>
              <a:rPr lang="en-US" baseline="0" dirty="0" smtClean="0"/>
              <a:t>(God forbid) !!!</a:t>
            </a:r>
          </a:p>
          <a:p>
            <a:endParaRPr lang="en-US" baseline="0" dirty="0" smtClean="0"/>
          </a:p>
          <a:p>
            <a:r>
              <a:rPr lang="en-US" baseline="0" dirty="0" smtClean="0"/>
              <a:t>“’Yea, we establish the law.’ The primary reference </a:t>
            </a:r>
          </a:p>
          <a:p>
            <a:r>
              <a:rPr lang="en-US" baseline="0" dirty="0" smtClean="0"/>
              <a:t>is to the Mosaic code, but it includes all forms of </a:t>
            </a:r>
          </a:p>
          <a:p>
            <a:r>
              <a:rPr lang="en-US" baseline="0" dirty="0" smtClean="0"/>
              <a:t>legalism. To ‘establish’ the law is to put it on its </a:t>
            </a:r>
          </a:p>
          <a:p>
            <a:r>
              <a:rPr lang="en-US" baseline="0" dirty="0" smtClean="0"/>
              <a:t>proper footing.</a:t>
            </a:r>
          </a:p>
          <a:p>
            <a:endParaRPr lang="en-US" baseline="0" dirty="0" smtClean="0"/>
          </a:p>
          <a:p>
            <a:r>
              <a:rPr lang="en-US" baseline="0" dirty="0" smtClean="0"/>
              <a:t>“Even in the Old Testament law is related to </a:t>
            </a:r>
          </a:p>
          <a:p>
            <a:r>
              <a:rPr lang="en-US" baseline="0" dirty="0" smtClean="0"/>
              <a:t>faith... Abraham was saved by faith....</a:t>
            </a:r>
          </a:p>
          <a:p>
            <a:endParaRPr lang="en-US" baseline="0" dirty="0" smtClean="0"/>
          </a:p>
          <a:p>
            <a:r>
              <a:rPr lang="en-US" baseline="0" dirty="0" smtClean="0"/>
              <a:t>“Apparently (the) Jews accused both Jesus and </a:t>
            </a:r>
          </a:p>
          <a:p>
            <a:r>
              <a:rPr lang="en-US" baseline="0" dirty="0" smtClean="0"/>
              <a:t>Paul of destroying the law... </a:t>
            </a:r>
          </a:p>
          <a:p>
            <a:endParaRPr lang="en-US" baseline="0" dirty="0" smtClean="0"/>
          </a:p>
          <a:p>
            <a:r>
              <a:rPr lang="en-US" baseline="0" dirty="0" smtClean="0"/>
              <a:t>“(But) Jesus himself said that not even the </a:t>
            </a:r>
          </a:p>
          <a:p>
            <a:r>
              <a:rPr lang="en-US" baseline="0" dirty="0" smtClean="0"/>
              <a:t>smallest (brush stroke) in the law would be </a:t>
            </a:r>
          </a:p>
          <a:p>
            <a:r>
              <a:rPr lang="en-US" baseline="0" dirty="0" smtClean="0"/>
              <a:t>done away until all be fulfilled and that he </a:t>
            </a:r>
          </a:p>
          <a:p>
            <a:r>
              <a:rPr lang="en-US" baseline="0" dirty="0" smtClean="0"/>
              <a:t>came not to destroy but to fulfill the law...”</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3201039146"/>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a:t>
            </a:r>
            <a:r>
              <a:rPr lang="en-US" dirty="0" err="1" smtClean="0"/>
              <a:t>katargeo</a:t>
            </a:r>
            <a:r>
              <a:rPr lang="en-US" dirty="0" smtClean="0"/>
              <a:t>” means </a:t>
            </a:r>
          </a:p>
          <a:p>
            <a:r>
              <a:rPr lang="en-US" sz="1200" b="0" i="0" kern="1200" dirty="0" smtClean="0">
                <a:solidFill>
                  <a:schemeClr val="tx1"/>
                </a:solidFill>
                <a:latin typeface="+mn-lt"/>
                <a:ea typeface="+mn-ea"/>
                <a:cs typeface="+mn-cs"/>
              </a:rPr>
              <a:t>to cause something to lose its power or </a:t>
            </a:r>
          </a:p>
          <a:p>
            <a:r>
              <a:rPr lang="en-US" sz="1200" b="0" i="0" kern="1200" dirty="0" smtClean="0">
                <a:solidFill>
                  <a:schemeClr val="tx1"/>
                </a:solidFill>
                <a:latin typeface="+mn-lt"/>
                <a:ea typeface="+mn-ea"/>
                <a:cs typeface="+mn-cs"/>
              </a:rPr>
              <a:t>effectiveness; that is “to invalidate” or </a:t>
            </a:r>
          </a:p>
          <a:p>
            <a:r>
              <a:rPr lang="en-US" sz="1200" b="0" i="0" kern="1200" dirty="0" smtClean="0">
                <a:solidFill>
                  <a:schemeClr val="tx1"/>
                </a:solidFill>
                <a:latin typeface="+mn-lt"/>
                <a:ea typeface="+mn-ea"/>
                <a:cs typeface="+mn-cs"/>
              </a:rPr>
              <a:t>“to make powerless”.</a:t>
            </a:r>
          </a:p>
          <a:p>
            <a:endParaRPr lang="en-US" sz="1200" b="1" i="1" kern="1200" dirty="0" smtClean="0">
              <a:solidFill>
                <a:schemeClr val="tx1"/>
              </a:solidFill>
              <a:latin typeface="+mn-lt"/>
              <a:ea typeface="+mn-ea"/>
              <a:cs typeface="+mn-cs"/>
            </a:endParaRPr>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551041093"/>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1172802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11/12/2014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11/12/2014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11/12/2014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11/12/2014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11/12/2014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11/12/2014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5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5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5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6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89.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93.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3:21-31</a:t>
            </a:r>
            <a:r>
              <a:rPr lang="en-US" sz="3600" dirty="0" smtClean="0"/>
              <a:t/>
            </a:r>
            <a:br>
              <a:rPr lang="en-US" sz="3600" dirty="0" smtClean="0"/>
            </a:br>
            <a:r>
              <a:rPr lang="en-US" sz="3600" dirty="0" smtClean="0"/>
              <a:t>---</a:t>
            </a:r>
            <a:br>
              <a:rPr lang="en-US" sz="3600" dirty="0" smtClean="0"/>
            </a:br>
            <a:r>
              <a:rPr lang="en-US" sz="3600" dirty="0" smtClean="0"/>
              <a:t>Righteousness Through Faith</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6:22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νυνί</a:t>
            </a:r>
            <a:r>
              <a:rPr lang="en-US" dirty="0"/>
              <a:t>    </a:t>
            </a:r>
            <a:r>
              <a:rPr lang="el-GR" dirty="0"/>
              <a:t>δέ</a:t>
            </a:r>
            <a:endParaRPr lang="en-US" dirty="0"/>
          </a:p>
          <a:p>
            <a:pPr marL="0" indent="0">
              <a:buNone/>
            </a:pPr>
            <a:r>
              <a:rPr lang="en-US" dirty="0"/>
              <a:t>	(</a:t>
            </a:r>
            <a:r>
              <a:rPr lang="en-US" dirty="0" err="1"/>
              <a:t>nuni</a:t>
            </a:r>
            <a:r>
              <a:rPr lang="en-US" dirty="0"/>
              <a:t>   de)</a:t>
            </a:r>
          </a:p>
          <a:p>
            <a:pPr marL="0" indent="0">
              <a:buNone/>
            </a:pPr>
            <a:endParaRPr lang="en-US" baseline="30000" dirty="0"/>
          </a:p>
          <a:p>
            <a:pPr marL="0" indent="0">
              <a:buNone/>
            </a:pPr>
            <a:endParaRPr lang="en-US" baseline="30000" dirty="0" smtClean="0"/>
          </a:p>
          <a:p>
            <a:pPr marL="0" indent="0">
              <a:buNone/>
            </a:pPr>
            <a:r>
              <a:rPr lang="en-US" baseline="30000" dirty="0" smtClean="0"/>
              <a:t>22 </a:t>
            </a:r>
            <a:r>
              <a:rPr lang="en-US" dirty="0"/>
              <a:t>But now that you have been set free from sin and have become slaves to God, the benefit you reap leads to holiness, and the result is eternal life.</a:t>
            </a:r>
          </a:p>
          <a:p>
            <a:pPr marL="0"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183" y="2040100"/>
            <a:ext cx="2505075" cy="247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25992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Corinthians 1:28</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smtClean="0"/>
              <a:t>καταργέω</a:t>
            </a:r>
            <a:endParaRPr lang="en-US" sz="4800" dirty="0"/>
          </a:p>
          <a:p>
            <a:pPr marL="0" indent="0">
              <a:buNone/>
            </a:pPr>
            <a:r>
              <a:rPr lang="en-US" dirty="0"/>
              <a:t>	</a:t>
            </a:r>
            <a:r>
              <a:rPr lang="en-US" dirty="0" smtClean="0"/>
              <a:t>(</a:t>
            </a:r>
            <a:r>
              <a:rPr lang="en-US" dirty="0" err="1"/>
              <a:t>katargeō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28 </a:t>
            </a:r>
            <a:r>
              <a:rPr lang="en-US" dirty="0"/>
              <a:t>He chose the lowly things of this world and the despised things—and the things that are not—to nullify the things that are, </a:t>
            </a:r>
          </a:p>
          <a:p>
            <a:endParaRPr lang="en-US" dirty="0"/>
          </a:p>
        </p:txBody>
      </p:sp>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7746" y="2078718"/>
            <a:ext cx="190182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861457" y="5029200"/>
            <a:ext cx="1099457" cy="4789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6866" idx="2"/>
          </p:cNvCxnSpPr>
          <p:nvPr/>
        </p:nvCxnSpPr>
        <p:spPr>
          <a:xfrm flipH="1" flipV="1">
            <a:off x="2318659" y="3188381"/>
            <a:ext cx="92527" cy="184081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088673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3:31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smtClean="0"/>
              <a:t>				</a:t>
            </a:r>
            <a:r>
              <a:rPr lang="el-GR" dirty="0" smtClean="0"/>
              <a:t>ἵστημι</a:t>
            </a:r>
            <a:endParaRPr lang="en-US" sz="4800" dirty="0" smtClean="0"/>
          </a:p>
          <a:p>
            <a:pPr marL="0" indent="0">
              <a:buNone/>
            </a:pPr>
            <a:r>
              <a:rPr lang="en-US" dirty="0"/>
              <a:t>	</a:t>
            </a:r>
            <a:r>
              <a:rPr lang="en-US" dirty="0" smtClean="0"/>
              <a:t>			</a:t>
            </a:r>
            <a:r>
              <a:rPr lang="en-US" dirty="0"/>
              <a:t>(</a:t>
            </a:r>
            <a:r>
              <a:rPr lang="en-US" dirty="0" err="1"/>
              <a:t>histēmi</a:t>
            </a:r>
            <a:r>
              <a:rPr lang="en-US" dirty="0" smtClean="0"/>
              <a:t>)</a:t>
            </a:r>
            <a:endParaRPr lang="en-US"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31</a:t>
            </a:r>
            <a:r>
              <a:rPr lang="en-US" dirty="0" smtClean="0"/>
              <a:t> </a:t>
            </a:r>
            <a:r>
              <a:rPr lang="en-US" dirty="0"/>
              <a:t>Do we, then, nullify the law by this faith? Not at all! Rather, we uphold the law. </a:t>
            </a:r>
          </a:p>
        </p:txBody>
      </p:sp>
      <p:sp>
        <p:nvSpPr>
          <p:cNvPr id="4" name="Rounded Rectangle 3"/>
          <p:cNvSpPr/>
          <p:nvPr/>
        </p:nvSpPr>
        <p:spPr>
          <a:xfrm>
            <a:off x="4067798" y="2085174"/>
            <a:ext cx="1692067" cy="11194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375589" y="4768351"/>
            <a:ext cx="1256232" cy="45292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003705" y="3204673"/>
            <a:ext cx="910127" cy="156367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105553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Mark 7:9</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l-GR" dirty="0" smtClean="0"/>
              <a:t>ἵστημι</a:t>
            </a:r>
            <a:endParaRPr lang="en-US" sz="4800" dirty="0"/>
          </a:p>
          <a:p>
            <a:pPr marL="0" indent="0">
              <a:buNone/>
            </a:pPr>
            <a:r>
              <a:rPr lang="en-US" dirty="0" smtClean="0"/>
              <a:t>(</a:t>
            </a:r>
            <a:r>
              <a:rPr lang="en-US" dirty="0" err="1"/>
              <a:t>histēmi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9 </a:t>
            </a:r>
            <a:r>
              <a:rPr lang="en-US" dirty="0"/>
              <a:t>And he said to them: </a:t>
            </a:r>
            <a:r>
              <a:rPr lang="en-US" dirty="0">
                <a:solidFill>
                  <a:srgbClr val="FF0000"/>
                </a:solidFill>
              </a:rPr>
              <a:t>“You have a fine way of setting aside the commands of God in order to observe your own traditions! </a:t>
            </a:r>
          </a:p>
          <a:p>
            <a:endParaRPr lang="en-US" dirty="0"/>
          </a:p>
        </p:txBody>
      </p:sp>
      <p:pic>
        <p:nvPicPr>
          <p:cNvPr id="378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889" y="2072142"/>
            <a:ext cx="1719263"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8086" y="5018314"/>
            <a:ext cx="1447800" cy="4680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7890" idx="2"/>
          </p:cNvCxnSpPr>
          <p:nvPr/>
        </p:nvCxnSpPr>
        <p:spPr>
          <a:xfrm flipV="1">
            <a:off x="1191986" y="3218317"/>
            <a:ext cx="15535" cy="179999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554687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Mark 7:9 (</a:t>
            </a:r>
            <a:r>
              <a:rPr lang="en-US" dirty="0" err="1"/>
              <a:t>ESV</a:t>
            </a:r>
            <a:r>
              <a:rPr lang="en-US" dirty="0"/>
              <a:t>) </a:t>
            </a:r>
          </a:p>
        </p:txBody>
      </p:sp>
      <p:sp>
        <p:nvSpPr>
          <p:cNvPr id="3" name="Content Placeholder 2"/>
          <p:cNvSpPr>
            <a:spLocks noGrp="1"/>
          </p:cNvSpPr>
          <p:nvPr>
            <p:ph idx="1"/>
          </p:nvPr>
        </p:nvSpPr>
        <p:spPr/>
        <p:txBody>
          <a:bodyPr>
            <a:normAutofit/>
          </a:bodyPr>
          <a:lstStyle/>
          <a:p>
            <a:pPr marL="0" indent="0">
              <a:buNone/>
            </a:pPr>
            <a:endParaRPr lang="en-US" b="1" baseline="30000" dirty="0" smtClean="0"/>
          </a:p>
          <a:p>
            <a:pPr marL="0" indent="0">
              <a:buNone/>
            </a:pPr>
            <a:r>
              <a:rPr lang="el-GR" dirty="0"/>
              <a:t>ἵστημι</a:t>
            </a:r>
            <a:endParaRPr lang="en-US" sz="4800" dirty="0"/>
          </a:p>
          <a:p>
            <a:pPr marL="0" indent="0">
              <a:buNone/>
            </a:pPr>
            <a:r>
              <a:rPr lang="en-US" dirty="0"/>
              <a:t>(</a:t>
            </a:r>
            <a:r>
              <a:rPr lang="en-US" dirty="0" err="1"/>
              <a:t>histēmi</a:t>
            </a:r>
            <a:r>
              <a:rPr lang="en-US" dirty="0"/>
              <a:t>)</a:t>
            </a:r>
          </a:p>
          <a:p>
            <a:pPr marL="0" indent="0">
              <a:buNone/>
            </a:pPr>
            <a:endParaRPr lang="en-US" b="1" baseline="30000" dirty="0"/>
          </a:p>
          <a:p>
            <a:pPr marL="0" indent="0">
              <a:buNone/>
            </a:pPr>
            <a:endParaRPr lang="en-US" b="1" baseline="30000" dirty="0" smtClean="0"/>
          </a:p>
          <a:p>
            <a:pPr marL="0" indent="0">
              <a:buNone/>
            </a:pPr>
            <a:r>
              <a:rPr lang="en-US" b="1" baseline="30000" dirty="0" smtClean="0"/>
              <a:t>9</a:t>
            </a:r>
            <a:r>
              <a:rPr lang="en-US" b="1" baseline="30000" dirty="0"/>
              <a:t> </a:t>
            </a:r>
            <a:r>
              <a:rPr lang="en-US" dirty="0"/>
              <a:t>And he said to them, </a:t>
            </a:r>
            <a:r>
              <a:rPr lang="en-US" dirty="0">
                <a:solidFill>
                  <a:srgbClr val="FF0000"/>
                </a:solidFill>
              </a:rPr>
              <a:t>“You have a fine way of rejecting the commandment of God in order to establish your tradition! </a:t>
            </a:r>
          </a:p>
          <a:p>
            <a:endParaRPr lang="en-US" dirty="0"/>
          </a:p>
        </p:txBody>
      </p:sp>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546" y="2061256"/>
            <a:ext cx="1719263"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8086" y="5050971"/>
            <a:ext cx="1534885" cy="4463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8914" idx="2"/>
          </p:cNvCxnSpPr>
          <p:nvPr/>
        </p:nvCxnSpPr>
        <p:spPr>
          <a:xfrm flipV="1">
            <a:off x="1235529" y="3207431"/>
            <a:ext cx="4649" cy="184354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260673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Tree>
    <p:extLst>
      <p:ext uri="{BB962C8B-B14F-4D97-AF65-F5344CB8AC3E}">
        <p14:creationId xmlns:p14="http://schemas.microsoft.com/office/powerpoint/2010/main" val="34066360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νυνί</a:t>
            </a:r>
            <a:r>
              <a:rPr lang="en-US" dirty="0"/>
              <a:t>    </a:t>
            </a:r>
            <a:r>
              <a:rPr lang="el-GR" dirty="0"/>
              <a:t>δέ</a:t>
            </a:r>
            <a:endParaRPr lang="en-US" dirty="0"/>
          </a:p>
          <a:p>
            <a:pPr marL="0" indent="0">
              <a:buNone/>
            </a:pPr>
            <a:r>
              <a:rPr lang="en-US" dirty="0"/>
              <a:t>	(</a:t>
            </a:r>
            <a:r>
              <a:rPr lang="en-US" dirty="0" err="1"/>
              <a:t>nuni</a:t>
            </a:r>
            <a:r>
              <a:rPr lang="en-US" dirty="0"/>
              <a:t>   de)</a:t>
            </a:r>
          </a:p>
          <a:p>
            <a:pPr marL="0" indent="0">
              <a:buNone/>
            </a:pPr>
            <a:endParaRPr lang="en-US" baseline="30000" dirty="0" smtClean="0"/>
          </a:p>
          <a:p>
            <a:pPr marL="0" indent="0">
              <a:buNone/>
            </a:pPr>
            <a:endParaRPr lang="en-US" baseline="30000" dirty="0" smtClean="0"/>
          </a:p>
          <a:p>
            <a:pPr marL="0" indent="0">
              <a:buNone/>
            </a:pPr>
            <a:r>
              <a:rPr lang="en-US" baseline="30000" dirty="0" smtClean="0"/>
              <a:t>6 </a:t>
            </a:r>
            <a:r>
              <a:rPr lang="en-US" dirty="0"/>
              <a:t>But now, by dying to what once bound us, we have been released from the law so that we serve in the new way of the Spirit, and not in the old way of the written code. </a:t>
            </a:r>
          </a:p>
          <a:p>
            <a:pPr marL="0" indent="0">
              <a:buNone/>
            </a:pP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541" y="2031555"/>
            <a:ext cx="2505075" cy="247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1444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δικαιοσύνη</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dikaiosunē</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21</a:t>
            </a:r>
            <a:r>
              <a:rPr lang="en-US" dirty="0" smtClean="0"/>
              <a:t> </a:t>
            </a:r>
            <a:r>
              <a:rPr lang="en-US" dirty="0"/>
              <a:t>But now a righteousness from God, apart from law, has been made known, to which the Law and the Prophets testify. </a:t>
            </a:r>
            <a:endParaRPr lang="en-US" dirty="0" smtClean="0"/>
          </a:p>
        </p:txBody>
      </p:sp>
      <p:sp>
        <p:nvSpPr>
          <p:cNvPr id="4" name="Rounded Rectangle 3"/>
          <p:cNvSpPr/>
          <p:nvPr/>
        </p:nvSpPr>
        <p:spPr>
          <a:xfrm>
            <a:off x="4093436" y="2136449"/>
            <a:ext cx="2256089" cy="11194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606467" y="4119073"/>
            <a:ext cx="2409914"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811424" y="3255948"/>
            <a:ext cx="1410057" cy="86312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6993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6:18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dirty="0" smtClean="0"/>
              <a:t>			</a:t>
            </a:r>
            <a:r>
              <a:rPr lang="el-GR" dirty="0" smtClean="0"/>
              <a:t>δικαιοσύνη</a:t>
            </a:r>
            <a:endParaRPr lang="en-US" dirty="0"/>
          </a:p>
          <a:p>
            <a:pPr marL="0" indent="0">
              <a:buNone/>
            </a:pPr>
            <a:r>
              <a:rPr lang="en-US" baseline="30000" dirty="0"/>
              <a:t>			</a:t>
            </a:r>
            <a:r>
              <a:rPr lang="en-US" dirty="0" smtClean="0"/>
              <a:t>(</a:t>
            </a:r>
            <a:r>
              <a:rPr lang="en-US" dirty="0" err="1"/>
              <a:t>dikaiosunē</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18 </a:t>
            </a:r>
            <a:r>
              <a:rPr lang="en-US" dirty="0"/>
              <a:t>You have been set free from sin and have become slaves to righteousness</a:t>
            </a:r>
          </a:p>
          <a:p>
            <a:pPr marL="0" indent="0">
              <a:buNone/>
            </a:pP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5086" y="2061256"/>
            <a:ext cx="2286000"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1290" y="4526643"/>
            <a:ext cx="2432050"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3075" idx="0"/>
            <a:endCxn id="3074" idx="2"/>
          </p:cNvCxnSpPr>
          <p:nvPr/>
        </p:nvCxnSpPr>
        <p:spPr>
          <a:xfrm flipH="1" flipV="1">
            <a:off x="4278086" y="3207431"/>
            <a:ext cx="359229" cy="131921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59377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Corinthians 5:21</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l-GR" dirty="0" smtClean="0"/>
              <a:t>δικαιοσύνη</a:t>
            </a:r>
            <a:endParaRPr lang="en-US" dirty="0"/>
          </a:p>
          <a:p>
            <a:pPr marL="0" indent="0">
              <a:buNone/>
            </a:pPr>
            <a:r>
              <a:rPr lang="en-US" dirty="0" smtClean="0"/>
              <a:t>(</a:t>
            </a:r>
            <a:r>
              <a:rPr lang="en-US" dirty="0" err="1"/>
              <a:t>dikaiosunē</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21 </a:t>
            </a:r>
            <a:r>
              <a:rPr lang="en-US" dirty="0"/>
              <a:t>God made him who had no sin to be sin for us, so that in him we might become the righteousness of God. </a:t>
            </a:r>
          </a:p>
          <a:p>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083027"/>
            <a:ext cx="2286000"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260" y="5041447"/>
            <a:ext cx="24320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4099" idx="0"/>
            <a:endCxn id="4098" idx="2"/>
          </p:cNvCxnSpPr>
          <p:nvPr/>
        </p:nvCxnSpPr>
        <p:spPr>
          <a:xfrm flipH="1" flipV="1">
            <a:off x="1524000" y="3229202"/>
            <a:ext cx="163285" cy="181224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1709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smtClean="0"/>
              <a:t>δικαιοσύνη</a:t>
            </a:r>
            <a:r>
              <a:rPr lang="en-US" dirty="0" smtClean="0"/>
              <a:t>	</a:t>
            </a:r>
            <a:r>
              <a:rPr lang="el-GR" dirty="0"/>
              <a:t>θεοῦ</a:t>
            </a:r>
            <a:r>
              <a:rPr lang="en-US" dirty="0"/>
              <a:t>		</a:t>
            </a:r>
            <a:r>
              <a:rPr lang="el-GR" dirty="0" smtClean="0"/>
              <a:t>θεός</a:t>
            </a:r>
            <a:endParaRPr lang="en-US" dirty="0"/>
          </a:p>
          <a:p>
            <a:pPr marL="0" indent="0">
              <a:buNone/>
            </a:pPr>
            <a:r>
              <a:rPr lang="en-US" baseline="30000" dirty="0"/>
              <a:t>		</a:t>
            </a:r>
            <a:r>
              <a:rPr lang="en-US" dirty="0" smtClean="0"/>
              <a:t>(</a:t>
            </a:r>
            <a:r>
              <a:rPr lang="en-US" dirty="0" err="1" smtClean="0"/>
              <a:t>dikaiosunē</a:t>
            </a:r>
            <a:r>
              <a:rPr lang="en-US" dirty="0" smtClean="0"/>
              <a:t>	</a:t>
            </a:r>
            <a:r>
              <a:rPr lang="en-US" dirty="0" err="1" smtClean="0"/>
              <a:t>theou</a:t>
            </a:r>
            <a:r>
              <a:rPr lang="en-US" dirty="0" smtClean="0"/>
              <a:t>)	(</a:t>
            </a:r>
            <a:r>
              <a:rPr lang="en-US" dirty="0" err="1" smtClean="0"/>
              <a:t>theos</a:t>
            </a:r>
            <a:r>
              <a:rPr lang="en-US" dirty="0" smtClean="0"/>
              <a:t>)</a:t>
            </a:r>
            <a:endParaRPr lang="en-US" dirty="0"/>
          </a:p>
          <a:p>
            <a:pPr marL="0" indent="0">
              <a:buNone/>
            </a:pPr>
            <a:endParaRPr lang="en-US" baseline="30000" dirty="0" smtClean="0"/>
          </a:p>
          <a:p>
            <a:pPr marL="0" indent="0">
              <a:buNone/>
            </a:pPr>
            <a:endParaRPr lang="en-US" baseline="30000" dirty="0"/>
          </a:p>
          <a:p>
            <a:pPr marL="0" indent="0">
              <a:buNone/>
            </a:pPr>
            <a:r>
              <a:rPr lang="en-US" baseline="30000" dirty="0" smtClean="0"/>
              <a:t>21</a:t>
            </a:r>
            <a:r>
              <a:rPr lang="en-US" dirty="0" smtClean="0"/>
              <a:t> </a:t>
            </a:r>
            <a:r>
              <a:rPr lang="en-US" dirty="0"/>
              <a:t>But now a righteousness from God, apart from law, has been made known, to which the Law and the Prophets testify. </a:t>
            </a:r>
            <a:endParaRPr lang="en-US" dirty="0" smtClean="0"/>
          </a:p>
        </p:txBody>
      </p:sp>
      <p:sp>
        <p:nvSpPr>
          <p:cNvPr id="4" name="Rounded Rectangle 3"/>
          <p:cNvSpPr/>
          <p:nvPr/>
        </p:nvSpPr>
        <p:spPr>
          <a:xfrm>
            <a:off x="2155371" y="2002971"/>
            <a:ext cx="4234543" cy="13171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634343" y="3995057"/>
            <a:ext cx="4060371" cy="5551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272643" y="3320143"/>
            <a:ext cx="391886" cy="674914"/>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5018314" y="2090057"/>
            <a:ext cx="1240972" cy="1099457"/>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3485" y="2094139"/>
            <a:ext cx="1342572" cy="112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Connector 10"/>
          <p:cNvCxnSpPr>
            <a:stCxn id="13314" idx="1"/>
            <a:endCxn id="9" idx="3"/>
          </p:cNvCxnSpPr>
          <p:nvPr/>
        </p:nvCxnSpPr>
        <p:spPr>
          <a:xfrm flipH="1" flipV="1">
            <a:off x="6259286" y="2639786"/>
            <a:ext cx="584199" cy="15535"/>
          </a:xfrm>
          <a:prstGeom prst="line">
            <a:avLst/>
          </a:prstGeom>
          <a:ln w="31750">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49817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δικαιοσύνη</a:t>
            </a:r>
            <a:r>
              <a:rPr lang="en-US" dirty="0"/>
              <a:t>	</a:t>
            </a:r>
            <a:r>
              <a:rPr lang="el-GR" dirty="0"/>
              <a:t>θεοῦ</a:t>
            </a:r>
            <a:r>
              <a:rPr lang="en-US" dirty="0"/>
              <a:t>		</a:t>
            </a:r>
            <a:r>
              <a:rPr lang="el-GR" dirty="0"/>
              <a:t>θεός</a:t>
            </a:r>
            <a:endParaRPr lang="en-US" dirty="0"/>
          </a:p>
          <a:p>
            <a:pPr marL="0" indent="0">
              <a:buNone/>
            </a:pPr>
            <a:r>
              <a:rPr lang="en-US" baseline="30000" dirty="0"/>
              <a:t>		</a:t>
            </a:r>
            <a:r>
              <a:rPr lang="en-US" dirty="0"/>
              <a:t>(</a:t>
            </a:r>
            <a:r>
              <a:rPr lang="en-US" dirty="0" err="1"/>
              <a:t>dikaiosunē</a:t>
            </a:r>
            <a:r>
              <a:rPr lang="en-US" dirty="0"/>
              <a:t>	</a:t>
            </a:r>
            <a:r>
              <a:rPr lang="en-US" dirty="0" err="1"/>
              <a:t>theou</a:t>
            </a:r>
            <a:r>
              <a:rPr lang="en-US" dirty="0"/>
              <a:t>)	(</a:t>
            </a:r>
            <a:r>
              <a:rPr lang="en-US" dirty="0" err="1"/>
              <a:t>theos</a:t>
            </a:r>
            <a:r>
              <a:rPr lang="en-US" dirty="0"/>
              <a:t>)</a:t>
            </a:r>
          </a:p>
          <a:p>
            <a:pPr marL="0" indent="0">
              <a:buNone/>
            </a:pPr>
            <a:endParaRPr lang="en-US" baseline="30000" dirty="0" smtClean="0"/>
          </a:p>
          <a:p>
            <a:pPr marL="0" indent="0">
              <a:buNone/>
            </a:pPr>
            <a:endParaRPr lang="en-US" baseline="30000" dirty="0"/>
          </a:p>
          <a:p>
            <a:pPr marL="0" indent="0">
              <a:buNone/>
            </a:pPr>
            <a:r>
              <a:rPr lang="en-US" baseline="30000" dirty="0" smtClean="0"/>
              <a:t>22</a:t>
            </a:r>
            <a:r>
              <a:rPr lang="en-US" dirty="0" smtClean="0"/>
              <a:t> </a:t>
            </a:r>
            <a:r>
              <a:rPr lang="en-US" dirty="0"/>
              <a:t>This righteousness from God comes through faith in Jesus Christ to all who believe. There is no difference, </a:t>
            </a:r>
            <a:endParaRPr lang="en-US" dirty="0" smtClean="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7046" y="2028145"/>
            <a:ext cx="6042025"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4488" y="3965802"/>
            <a:ext cx="408463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4339" idx="0"/>
          </p:cNvCxnSpPr>
          <p:nvPr/>
        </p:nvCxnSpPr>
        <p:spPr>
          <a:xfrm flipV="1">
            <a:off x="3656807" y="3363686"/>
            <a:ext cx="501536" cy="60211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83335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3:25</a:t>
            </a:r>
            <a:endParaRPr lang="en-US" dirty="0"/>
          </a:p>
        </p:txBody>
      </p:sp>
      <p:sp>
        <p:nvSpPr>
          <p:cNvPr id="3" name="Content Placeholder 2"/>
          <p:cNvSpPr>
            <a:spLocks noGrp="1"/>
          </p:cNvSpPr>
          <p:nvPr>
            <p:ph idx="1"/>
          </p:nvPr>
        </p:nvSpPr>
        <p:spPr/>
        <p:txBody>
          <a:bodyPr>
            <a:normAutofit fontScale="92500"/>
          </a:bodyPr>
          <a:lstStyle/>
          <a:p>
            <a:pPr marL="0" indent="0">
              <a:buNone/>
            </a:pPr>
            <a:endParaRPr lang="en-US" baseline="30000" dirty="0" smtClean="0"/>
          </a:p>
          <a:p>
            <a:pPr marL="0" indent="0">
              <a:buNone/>
            </a:pPr>
            <a:r>
              <a:rPr lang="en-US" dirty="0"/>
              <a:t>		</a:t>
            </a:r>
            <a:r>
              <a:rPr lang="el-GR" dirty="0"/>
              <a:t>δικαιοσύνη</a:t>
            </a:r>
            <a:r>
              <a:rPr lang="en-US" dirty="0"/>
              <a:t>	</a:t>
            </a:r>
            <a:r>
              <a:rPr lang="en-US" dirty="0" smtClean="0"/>
              <a:t>	</a:t>
            </a:r>
            <a:r>
              <a:rPr lang="el-GR" dirty="0" smtClean="0"/>
              <a:t>αὐτοῦ</a:t>
            </a:r>
            <a:r>
              <a:rPr lang="en-US" dirty="0"/>
              <a:t>	</a:t>
            </a:r>
            <a:r>
              <a:rPr lang="el-GR" dirty="0" smtClean="0"/>
              <a:t>θεός</a:t>
            </a:r>
            <a:endParaRPr lang="en-US" dirty="0"/>
          </a:p>
          <a:p>
            <a:pPr marL="0" indent="0">
              <a:buNone/>
            </a:pPr>
            <a:r>
              <a:rPr lang="en-US" baseline="30000" dirty="0"/>
              <a:t>		</a:t>
            </a:r>
            <a:r>
              <a:rPr lang="en-US" dirty="0"/>
              <a:t>(</a:t>
            </a:r>
            <a:r>
              <a:rPr lang="en-US" dirty="0" err="1"/>
              <a:t>dikaiosunē</a:t>
            </a:r>
            <a:r>
              <a:rPr lang="en-US" dirty="0"/>
              <a:t>	</a:t>
            </a:r>
            <a:r>
              <a:rPr lang="en-US" dirty="0" smtClean="0"/>
              <a:t>	</a:t>
            </a:r>
            <a:r>
              <a:rPr lang="en-US" dirty="0" err="1" smtClean="0"/>
              <a:t>autou</a:t>
            </a:r>
            <a:r>
              <a:rPr lang="en-US" dirty="0"/>
              <a:t>)	(</a:t>
            </a:r>
            <a:r>
              <a:rPr lang="en-US" dirty="0" err="1"/>
              <a:t>theos</a:t>
            </a:r>
            <a:r>
              <a:rPr lang="en-US" dirty="0"/>
              <a:t>)</a:t>
            </a:r>
          </a:p>
          <a:p>
            <a:pPr marL="0" indent="0">
              <a:buNone/>
            </a:pPr>
            <a:endParaRPr lang="en-US" baseline="30000" dirty="0"/>
          </a:p>
          <a:p>
            <a:pPr marL="0" indent="0">
              <a:buNone/>
            </a:pPr>
            <a:r>
              <a:rPr lang="en-US" baseline="30000" dirty="0" smtClean="0"/>
              <a:t>25</a:t>
            </a:r>
            <a:r>
              <a:rPr lang="en-US" dirty="0" smtClean="0"/>
              <a:t> </a:t>
            </a:r>
            <a:r>
              <a:rPr lang="en-US" dirty="0"/>
              <a:t>God presented him as a sacrifice of atonement, through faith in his blood. He did this to demonstrate his justice, because in his forbearance he had left the sins committed beforehand unpunished-- </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3503" y="1919288"/>
            <a:ext cx="6042025"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a:xfrm>
            <a:off x="2547257" y="4441371"/>
            <a:ext cx="1643743"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p:cNvCxnSpPr>
          <p:nvPr/>
        </p:nvCxnSpPr>
        <p:spPr>
          <a:xfrm flipV="1">
            <a:off x="3369129" y="3254829"/>
            <a:ext cx="854528" cy="118654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97743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3:26</a:t>
            </a:r>
            <a:endParaRPr lang="en-US" dirty="0"/>
          </a:p>
        </p:txBody>
      </p:sp>
      <p:sp>
        <p:nvSpPr>
          <p:cNvPr id="3" name="Content Placeholder 2"/>
          <p:cNvSpPr>
            <a:spLocks noGrp="1"/>
          </p:cNvSpPr>
          <p:nvPr>
            <p:ph idx="1"/>
          </p:nvPr>
        </p:nvSpPr>
        <p:spPr/>
        <p:txBody>
          <a:bodyPr>
            <a:normAutofit fontScale="92500"/>
          </a:bodyPr>
          <a:lstStyle/>
          <a:p>
            <a:pPr marL="0" indent="0">
              <a:buNone/>
            </a:pPr>
            <a:endParaRPr lang="en-US" baseline="30000" dirty="0" smtClean="0"/>
          </a:p>
          <a:p>
            <a:pPr marL="0" indent="0">
              <a:buNone/>
            </a:pPr>
            <a:r>
              <a:rPr lang="en-US" dirty="0"/>
              <a:t>		</a:t>
            </a:r>
            <a:r>
              <a:rPr lang="el-GR" dirty="0"/>
              <a:t>δικαιοσύνη</a:t>
            </a:r>
            <a:r>
              <a:rPr lang="en-US" dirty="0"/>
              <a:t>		</a:t>
            </a:r>
            <a:r>
              <a:rPr lang="el-GR" dirty="0"/>
              <a:t>αὐτοῦ</a:t>
            </a:r>
            <a:r>
              <a:rPr lang="en-US" dirty="0"/>
              <a:t>	</a:t>
            </a:r>
            <a:r>
              <a:rPr lang="el-GR" dirty="0"/>
              <a:t>θεός</a:t>
            </a:r>
            <a:endParaRPr lang="en-US" dirty="0"/>
          </a:p>
          <a:p>
            <a:pPr marL="0" indent="0">
              <a:buNone/>
            </a:pPr>
            <a:r>
              <a:rPr lang="en-US" baseline="30000" dirty="0"/>
              <a:t>		</a:t>
            </a:r>
            <a:r>
              <a:rPr lang="en-US" dirty="0"/>
              <a:t>(</a:t>
            </a:r>
            <a:r>
              <a:rPr lang="en-US" dirty="0" err="1"/>
              <a:t>dikaiosunē</a:t>
            </a:r>
            <a:r>
              <a:rPr lang="en-US" dirty="0"/>
              <a:t>		</a:t>
            </a:r>
            <a:r>
              <a:rPr lang="en-US" dirty="0" err="1"/>
              <a:t>autou</a:t>
            </a:r>
            <a:r>
              <a:rPr lang="en-US" dirty="0"/>
              <a:t>)	(</a:t>
            </a:r>
            <a:r>
              <a:rPr lang="en-US" dirty="0" err="1"/>
              <a:t>theos</a:t>
            </a:r>
            <a:r>
              <a:rPr lang="en-US" dirty="0"/>
              <a:t>)</a:t>
            </a:r>
          </a:p>
          <a:p>
            <a:pPr marL="0" indent="0">
              <a:buNone/>
            </a:pPr>
            <a:endParaRPr lang="en-US" baseline="30000" dirty="0" smtClean="0"/>
          </a:p>
          <a:p>
            <a:pPr marL="0" indent="0">
              <a:buNone/>
            </a:pPr>
            <a:endParaRPr lang="en-US" baseline="30000" dirty="0" smtClean="0"/>
          </a:p>
          <a:p>
            <a:pPr marL="0" indent="0">
              <a:buNone/>
            </a:pPr>
            <a:r>
              <a:rPr lang="en-US" sz="3500" baseline="30000" dirty="0" smtClean="0"/>
              <a:t>26</a:t>
            </a:r>
            <a:r>
              <a:rPr lang="en-US" sz="3500" dirty="0" smtClean="0"/>
              <a:t> </a:t>
            </a:r>
            <a:r>
              <a:rPr lang="en-US" sz="3500" dirty="0"/>
              <a:t>he did it to demonstrate his justice at the present time, so as to be just and the one who justifies those who have faith in Jesus. </a:t>
            </a:r>
            <a:endParaRPr lang="en-US" sz="3500" dirty="0" smtClean="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3502" y="1941059"/>
            <a:ext cx="6042025"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942114" y="3886200"/>
            <a:ext cx="1719943" cy="5007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endCxn id="16386" idx="2"/>
          </p:cNvCxnSpPr>
          <p:nvPr/>
        </p:nvCxnSpPr>
        <p:spPr>
          <a:xfrm flipH="1" flipV="1">
            <a:off x="5094515" y="3282496"/>
            <a:ext cx="685799" cy="58193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36978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θεός</a:t>
            </a:r>
            <a:r>
              <a:rPr lang="en-US" dirty="0"/>
              <a:t>			</a:t>
            </a:r>
            <a:r>
              <a:rPr lang="el-GR" dirty="0"/>
              <a:t>θεοῦ</a:t>
            </a:r>
            <a:r>
              <a:rPr lang="en-US" dirty="0"/>
              <a:t>		</a:t>
            </a:r>
          </a:p>
          <a:p>
            <a:pPr marL="0" indent="0">
              <a:buNone/>
            </a:pPr>
            <a:r>
              <a:rPr lang="en-US" dirty="0"/>
              <a:t>	(</a:t>
            </a:r>
            <a:r>
              <a:rPr lang="en-US" dirty="0" err="1"/>
              <a:t>theos</a:t>
            </a:r>
            <a:r>
              <a:rPr lang="en-US" dirty="0"/>
              <a:t>)		(</a:t>
            </a:r>
            <a:r>
              <a:rPr lang="en-US" dirty="0" err="1"/>
              <a:t>theou</a:t>
            </a:r>
            <a:r>
              <a:rPr lang="en-US" dirty="0"/>
              <a:t>)</a:t>
            </a:r>
          </a:p>
          <a:p>
            <a:pPr marL="0" indent="0">
              <a:buNone/>
            </a:pPr>
            <a:endParaRPr lang="en-US" baseline="30000" dirty="0" smtClean="0"/>
          </a:p>
          <a:p>
            <a:pPr marL="0" indent="0">
              <a:buNone/>
            </a:pPr>
            <a:endParaRPr lang="en-US" baseline="30000" dirty="0"/>
          </a:p>
          <a:p>
            <a:pPr marL="0" indent="0">
              <a:buNone/>
            </a:pPr>
            <a:r>
              <a:rPr lang="en-US" baseline="30000" dirty="0" smtClean="0"/>
              <a:t>21</a:t>
            </a:r>
            <a:r>
              <a:rPr lang="en-US" dirty="0" smtClean="0"/>
              <a:t> </a:t>
            </a:r>
            <a:r>
              <a:rPr lang="en-US" dirty="0"/>
              <a:t>But now a righteousness from God, apart from law, has been made known, to which the Law and the Prophets testify. </a:t>
            </a:r>
            <a:endParaRPr lang="en-US" dirty="0" smtClean="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9838" y="2032000"/>
            <a:ext cx="4224337"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985657" y="4038600"/>
            <a:ext cx="1698172" cy="4789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H="1" flipV="1">
            <a:off x="4702629" y="3287486"/>
            <a:ext cx="1132114" cy="75111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29571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Tree>
    <p:extLst>
      <p:ext uri="{BB962C8B-B14F-4D97-AF65-F5344CB8AC3E}">
        <p14:creationId xmlns:p14="http://schemas.microsoft.com/office/powerpoint/2010/main" val="8011343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Romans 3:21 (</a:t>
            </a:r>
            <a:r>
              <a:rPr lang="en-US" dirty="0" err="1"/>
              <a:t>ESV</a:t>
            </a:r>
            <a:r>
              <a:rPr lang="en-US" dirty="0"/>
              <a:t>) </a:t>
            </a:r>
            <a:br>
              <a:rPr lang="en-US" dirty="0"/>
            </a:br>
            <a:endParaRPr lang="en-US" dirty="0"/>
          </a:p>
        </p:txBody>
      </p:sp>
      <p:sp>
        <p:nvSpPr>
          <p:cNvPr id="3" name="Content Placeholder 2"/>
          <p:cNvSpPr>
            <a:spLocks noGrp="1"/>
          </p:cNvSpPr>
          <p:nvPr>
            <p:ph idx="1"/>
          </p:nvPr>
        </p:nvSpPr>
        <p:spPr/>
        <p:txBody>
          <a:bodyPr>
            <a:normAutofit/>
          </a:bodyPr>
          <a:lstStyle/>
          <a:p>
            <a:pPr marL="0" indent="0">
              <a:buNone/>
            </a:pPr>
            <a:endParaRPr lang="en-US" b="1" baseline="30000" dirty="0" smtClean="0"/>
          </a:p>
          <a:p>
            <a:pPr marL="0" indent="0">
              <a:buNone/>
            </a:pPr>
            <a:r>
              <a:rPr lang="en-US" dirty="0"/>
              <a:t>	</a:t>
            </a:r>
            <a:r>
              <a:rPr lang="en-US" dirty="0" smtClean="0"/>
              <a:t>	</a:t>
            </a:r>
            <a:r>
              <a:rPr lang="el-GR" dirty="0" smtClean="0"/>
              <a:t>θεός</a:t>
            </a:r>
            <a:r>
              <a:rPr lang="en-US" dirty="0"/>
              <a:t>			</a:t>
            </a:r>
            <a:r>
              <a:rPr lang="el-GR" dirty="0"/>
              <a:t>θεοῦ</a:t>
            </a:r>
            <a:r>
              <a:rPr lang="en-US" dirty="0"/>
              <a:t>		</a:t>
            </a:r>
          </a:p>
          <a:p>
            <a:pPr marL="0" indent="0">
              <a:buNone/>
            </a:pPr>
            <a:r>
              <a:rPr lang="en-US" dirty="0"/>
              <a:t>	</a:t>
            </a:r>
            <a:r>
              <a:rPr lang="en-US" dirty="0" smtClean="0"/>
              <a:t>	(</a:t>
            </a:r>
            <a:r>
              <a:rPr lang="en-US" dirty="0" err="1"/>
              <a:t>theos</a:t>
            </a:r>
            <a:r>
              <a:rPr lang="en-US" dirty="0"/>
              <a:t>)		(</a:t>
            </a:r>
            <a:r>
              <a:rPr lang="en-US" dirty="0" err="1"/>
              <a:t>theou</a:t>
            </a:r>
            <a:r>
              <a:rPr lang="en-US" dirty="0"/>
              <a:t>)</a:t>
            </a:r>
          </a:p>
          <a:p>
            <a:pPr marL="0" indent="0">
              <a:buNone/>
            </a:pPr>
            <a:endParaRPr lang="en-US" b="1" baseline="30000" dirty="0"/>
          </a:p>
          <a:p>
            <a:pPr marL="0" indent="0">
              <a:buNone/>
            </a:pPr>
            <a:endParaRPr lang="en-US" b="1" baseline="30000" dirty="0" smtClean="0"/>
          </a:p>
          <a:p>
            <a:pPr marL="0" indent="0">
              <a:buNone/>
            </a:pPr>
            <a:r>
              <a:rPr lang="en-US" b="1" baseline="30000" dirty="0" smtClean="0"/>
              <a:t>21</a:t>
            </a:r>
            <a:r>
              <a:rPr lang="en-US" b="1" baseline="30000" dirty="0"/>
              <a:t> </a:t>
            </a:r>
            <a:r>
              <a:rPr lang="en-US" dirty="0"/>
              <a:t>But now the righteousness of God has been manifested apart from the law, although the Law and the Prophets bear witness to it— </a:t>
            </a:r>
          </a:p>
          <a:p>
            <a:endParaRPr lang="en-US"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6009" y="1966686"/>
            <a:ext cx="4224337"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5323114" y="4016829"/>
            <a:ext cx="1230086" cy="4789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p:cNvCxnSpPr>
          <p:nvPr/>
        </p:nvCxnSpPr>
        <p:spPr>
          <a:xfrm flipH="1" flipV="1">
            <a:off x="5638800" y="3222171"/>
            <a:ext cx="299357" cy="79465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6768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Philippians 3:9</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dirty="0" smtClean="0"/>
              <a:t>					</a:t>
            </a:r>
            <a:r>
              <a:rPr lang="el-GR" dirty="0" smtClean="0"/>
              <a:t>ἐκ     θεοῦ</a:t>
            </a:r>
            <a:endParaRPr lang="en-US" dirty="0"/>
          </a:p>
          <a:p>
            <a:pPr marL="0" indent="0">
              <a:buNone/>
            </a:pPr>
            <a:r>
              <a:rPr lang="el-GR" dirty="0" smtClean="0"/>
              <a:t>					</a:t>
            </a:r>
            <a:r>
              <a:rPr lang="en-US" dirty="0" smtClean="0"/>
              <a:t>(</a:t>
            </a:r>
            <a:r>
              <a:rPr lang="en-US" dirty="0" err="1" smtClean="0"/>
              <a:t>ek</a:t>
            </a:r>
            <a:r>
              <a:rPr lang="en-US" dirty="0" smtClean="0"/>
              <a:t>    </a:t>
            </a:r>
            <a:r>
              <a:rPr lang="en-US" dirty="0" err="1" smtClean="0"/>
              <a:t>theou</a:t>
            </a:r>
            <a:r>
              <a:rPr lang="en-US" dirty="0" smtClean="0"/>
              <a:t>)</a:t>
            </a:r>
          </a:p>
          <a:p>
            <a:pPr marL="0" indent="0">
              <a:buNone/>
            </a:pPr>
            <a:endParaRPr lang="en-US" baseline="30000" dirty="0"/>
          </a:p>
          <a:p>
            <a:pPr marL="0" indent="0">
              <a:buNone/>
            </a:pPr>
            <a:r>
              <a:rPr lang="en-US" baseline="30000" dirty="0" smtClean="0"/>
              <a:t>9 </a:t>
            </a:r>
            <a:r>
              <a:rPr lang="en-US" dirty="0"/>
              <a:t>and be found in him, not having a righteousness of my own that comes from the law, but that which is through faith in Christ—the righteousness that comes from God and is by faith. </a:t>
            </a:r>
          </a:p>
          <a:p>
            <a:pPr marL="0" indent="0">
              <a:buNone/>
            </a:pPr>
            <a:endParaRPr lang="en-US" dirty="0"/>
          </a:p>
        </p:txBody>
      </p:sp>
      <p:sp>
        <p:nvSpPr>
          <p:cNvPr id="4" name="Rounded Rectangle 3"/>
          <p:cNvSpPr/>
          <p:nvPr/>
        </p:nvSpPr>
        <p:spPr>
          <a:xfrm>
            <a:off x="4855029" y="1981200"/>
            <a:ext cx="2405742" cy="13062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442857" y="5116286"/>
            <a:ext cx="1719943"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057900" y="3287486"/>
            <a:ext cx="244929" cy="182880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8972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81000"/>
            <a:ext cx="8128000"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60290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dirty="0" smtClean="0"/>
              <a:t>						</a:t>
            </a:r>
            <a:r>
              <a:rPr lang="el-GR" dirty="0" smtClean="0"/>
              <a:t>χωρίς</a:t>
            </a:r>
            <a:endParaRPr lang="en-US" dirty="0"/>
          </a:p>
          <a:p>
            <a:pPr marL="0" indent="0">
              <a:buNone/>
            </a:pPr>
            <a:r>
              <a:rPr lang="en-US" dirty="0" smtClean="0"/>
              <a:t>						</a:t>
            </a:r>
            <a:r>
              <a:rPr lang="en-US" dirty="0"/>
              <a:t>(</a:t>
            </a:r>
            <a:r>
              <a:rPr lang="en-US" dirty="0" err="1"/>
              <a:t>chōris</a:t>
            </a:r>
            <a:r>
              <a:rPr lang="en-US" dirty="0" smtClean="0"/>
              <a:t>)</a:t>
            </a:r>
          </a:p>
          <a:p>
            <a:pPr marL="0" indent="0">
              <a:buNone/>
            </a:pPr>
            <a:endParaRPr lang="en-US" baseline="30000" dirty="0"/>
          </a:p>
          <a:p>
            <a:pPr marL="0" indent="0">
              <a:buNone/>
            </a:pPr>
            <a:r>
              <a:rPr lang="en-US" baseline="30000" dirty="0" smtClean="0"/>
              <a:t>21</a:t>
            </a:r>
            <a:r>
              <a:rPr lang="en-US" dirty="0" smtClean="0"/>
              <a:t> </a:t>
            </a:r>
            <a:r>
              <a:rPr lang="en-US" dirty="0"/>
              <a:t>But now a righteousness from God, apart from law, has been made known, to which the Law and the Prophets testify. </a:t>
            </a:r>
            <a:endParaRPr lang="en-US" dirty="0" smtClean="0"/>
          </a:p>
        </p:txBody>
      </p:sp>
      <p:sp>
        <p:nvSpPr>
          <p:cNvPr id="4" name="Rounded Rectangle 3"/>
          <p:cNvSpPr/>
          <p:nvPr/>
        </p:nvSpPr>
        <p:spPr>
          <a:xfrm>
            <a:off x="5856514" y="2079171"/>
            <a:ext cx="1545772" cy="1143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760029" y="3722914"/>
            <a:ext cx="1023257" cy="3918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629400" y="3222171"/>
            <a:ext cx="642258" cy="50074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87987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John 15:5</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χωρίς</a:t>
            </a:r>
            <a:endParaRPr lang="en-US" dirty="0"/>
          </a:p>
          <a:p>
            <a:pPr marL="0" indent="0">
              <a:buNone/>
            </a:pPr>
            <a:r>
              <a:rPr lang="en-US" dirty="0"/>
              <a:t>	(</a:t>
            </a:r>
            <a:r>
              <a:rPr lang="en-US" dirty="0" err="1"/>
              <a:t>chōris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5 </a:t>
            </a:r>
            <a:r>
              <a:rPr lang="en-US" dirty="0">
                <a:solidFill>
                  <a:srgbClr val="FF0000"/>
                </a:solidFill>
              </a:rPr>
              <a:t>“I am the vine; you are the branches. If a man remains in me and I in him, he will bear much fruit; apart from me you can do nothing. </a:t>
            </a:r>
          </a:p>
          <a:p>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5832" y="2070328"/>
            <a:ext cx="1566863"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1309" y="5082495"/>
            <a:ext cx="1049337" cy="41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5123" idx="0"/>
            <a:endCxn id="5122" idx="2"/>
          </p:cNvCxnSpPr>
          <p:nvPr/>
        </p:nvCxnSpPr>
        <p:spPr>
          <a:xfrm flipV="1">
            <a:off x="1925978" y="3240315"/>
            <a:ext cx="163286" cy="184218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66090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10:14</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n-US" dirty="0" smtClean="0"/>
              <a:t>	</a:t>
            </a:r>
            <a:r>
              <a:rPr lang="el-GR" dirty="0" smtClean="0"/>
              <a:t>χωρίς</a:t>
            </a:r>
            <a:endParaRPr lang="en-US" dirty="0"/>
          </a:p>
          <a:p>
            <a:pPr marL="0" indent="0">
              <a:buNone/>
            </a:pPr>
            <a:r>
              <a:rPr lang="en-US" dirty="0"/>
              <a:t>	</a:t>
            </a:r>
            <a:r>
              <a:rPr lang="en-US" dirty="0" smtClean="0"/>
              <a:t>	(</a:t>
            </a:r>
            <a:r>
              <a:rPr lang="en-US" dirty="0" err="1"/>
              <a:t>chōris</a:t>
            </a:r>
            <a:r>
              <a:rPr lang="en-US" dirty="0"/>
              <a:t>)</a:t>
            </a:r>
          </a:p>
          <a:p>
            <a:pPr marL="0" indent="0">
              <a:buNone/>
            </a:pPr>
            <a:endParaRPr lang="en-US" baseline="30000" dirty="0"/>
          </a:p>
          <a:p>
            <a:pPr marL="0" indent="0">
              <a:buNone/>
            </a:pPr>
            <a:r>
              <a:rPr lang="en-US" baseline="30000" dirty="0" smtClean="0"/>
              <a:t>14 </a:t>
            </a:r>
            <a:r>
              <a:rPr lang="en-US" dirty="0"/>
              <a:t>How, then, can they call on the one they have not believed in? And how can they believe in the one of whom they have not heard? And how can they hear without someone preaching to them? </a:t>
            </a:r>
          </a:p>
          <a:p>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5804" y="2081213"/>
            <a:ext cx="1566863"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144486" y="5127171"/>
            <a:ext cx="1393371" cy="43542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6146" idx="2"/>
          </p:cNvCxnSpPr>
          <p:nvPr/>
        </p:nvCxnSpPr>
        <p:spPr>
          <a:xfrm flipV="1">
            <a:off x="2841172" y="3251200"/>
            <a:ext cx="108064" cy="187597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40485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φανερόω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phaneroō</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21</a:t>
            </a:r>
            <a:r>
              <a:rPr lang="en-US" dirty="0" smtClean="0"/>
              <a:t> </a:t>
            </a:r>
            <a:r>
              <a:rPr lang="en-US" dirty="0"/>
              <a:t>But now a righteousness from God, apart from law, has been made known, to which the Law and the Prophets testify. </a:t>
            </a:r>
            <a:endParaRPr lang="en-US" dirty="0" smtClean="0"/>
          </a:p>
        </p:txBody>
      </p:sp>
      <p:sp>
        <p:nvSpPr>
          <p:cNvPr id="4" name="Rounded Rectangle 3"/>
          <p:cNvSpPr/>
          <p:nvPr/>
        </p:nvSpPr>
        <p:spPr>
          <a:xfrm>
            <a:off x="3170490" y="2162086"/>
            <a:ext cx="2076628" cy="110240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700329" y="4623275"/>
            <a:ext cx="2221907"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208804" y="3264493"/>
            <a:ext cx="602479" cy="135878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09223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John 9:3</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φανερόω</a:t>
            </a:r>
            <a:endParaRPr lang="en-US" dirty="0"/>
          </a:p>
          <a:p>
            <a:pPr marL="0" indent="0">
              <a:lnSpc>
                <a:spcPct val="110000"/>
              </a:lnSpc>
              <a:buNone/>
            </a:pPr>
            <a:r>
              <a:rPr lang="en-US" baseline="30000" dirty="0"/>
              <a:t>			</a:t>
            </a:r>
            <a:r>
              <a:rPr lang="en-US" dirty="0"/>
              <a:t>(</a:t>
            </a:r>
            <a:r>
              <a:rPr lang="en-US" dirty="0" err="1"/>
              <a:t>phaneroō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3 </a:t>
            </a:r>
            <a:r>
              <a:rPr lang="en-US" dirty="0">
                <a:solidFill>
                  <a:srgbClr val="FF0000"/>
                </a:solidFill>
              </a:rPr>
              <a:t>“Neither this man nor his parents sinned,” said Jesus, “but this happened so that the work of God might be displayed in his life. </a:t>
            </a:r>
          </a:p>
          <a:p>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9374" y="2125209"/>
            <a:ext cx="2103437"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808514" y="5116286"/>
            <a:ext cx="1643743" cy="4898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7170" idx="2"/>
          </p:cNvCxnSpPr>
          <p:nvPr/>
        </p:nvCxnSpPr>
        <p:spPr>
          <a:xfrm flipV="1">
            <a:off x="3630386" y="3252334"/>
            <a:ext cx="570707" cy="186395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84126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Timothy 1:10 </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φανερόω</a:t>
            </a:r>
            <a:endParaRPr lang="en-US" dirty="0"/>
          </a:p>
          <a:p>
            <a:pPr marL="0" indent="0">
              <a:lnSpc>
                <a:spcPct val="110000"/>
              </a:lnSpc>
              <a:buNone/>
            </a:pPr>
            <a:r>
              <a:rPr lang="en-US" baseline="30000" dirty="0"/>
              <a:t>			</a:t>
            </a:r>
            <a:r>
              <a:rPr lang="en-US" dirty="0"/>
              <a:t>(</a:t>
            </a:r>
            <a:r>
              <a:rPr lang="en-US" dirty="0" err="1"/>
              <a:t>phaneroō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10 </a:t>
            </a:r>
            <a:r>
              <a:rPr lang="en-US" dirty="0"/>
              <a:t>but it has now been revealed through the appearing of our Savior, Christ Jesus, who has destroyed death and has brought life and immortality to light through the gospel. </a:t>
            </a:r>
          </a:p>
          <a:p>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7603" y="2125209"/>
            <a:ext cx="2103437"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201885" y="4169229"/>
            <a:ext cx="1534886" cy="4245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8194" idx="2"/>
          </p:cNvCxnSpPr>
          <p:nvPr/>
        </p:nvCxnSpPr>
        <p:spPr>
          <a:xfrm flipH="1" flipV="1">
            <a:off x="4179322" y="3252334"/>
            <a:ext cx="790006" cy="91689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13529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dirty="0" smtClean="0"/>
              <a:t>			</a:t>
            </a:r>
            <a:r>
              <a:rPr lang="el-GR" dirty="0" smtClean="0"/>
              <a:t>μαρτυρέω</a:t>
            </a:r>
            <a:endParaRPr lang="en-US" dirty="0"/>
          </a:p>
          <a:p>
            <a:pPr marL="0" indent="0">
              <a:buNone/>
            </a:pPr>
            <a:r>
              <a:rPr lang="en-US" dirty="0" smtClean="0"/>
              <a:t>			</a:t>
            </a:r>
            <a:r>
              <a:rPr lang="en-US" dirty="0"/>
              <a:t>(</a:t>
            </a:r>
            <a:r>
              <a:rPr lang="en-US" dirty="0" err="1"/>
              <a:t>martureō</a:t>
            </a:r>
            <a:r>
              <a:rPr lang="en-US" dirty="0"/>
              <a:t>)</a:t>
            </a:r>
            <a:endParaRPr lang="en-US" dirty="0" smtClean="0"/>
          </a:p>
          <a:p>
            <a:pPr marL="0" indent="0">
              <a:buNone/>
            </a:pPr>
            <a:endParaRPr lang="en-US" baseline="30000" dirty="0" smtClean="0"/>
          </a:p>
          <a:p>
            <a:pPr marL="0" indent="0">
              <a:buNone/>
            </a:pPr>
            <a:endParaRPr lang="en-US" baseline="30000" dirty="0" smtClean="0"/>
          </a:p>
          <a:p>
            <a:pPr marL="0" indent="0">
              <a:buNone/>
            </a:pPr>
            <a:r>
              <a:rPr lang="en-US" baseline="30000" dirty="0" smtClean="0"/>
              <a:t>21</a:t>
            </a:r>
            <a:r>
              <a:rPr lang="en-US" dirty="0" smtClean="0"/>
              <a:t> </a:t>
            </a:r>
            <a:r>
              <a:rPr lang="en-US" dirty="0"/>
              <a:t>But now a righteousness from God, apart from law, has been made known, to which the Law and the Prophets testify. </a:t>
            </a:r>
            <a:endParaRPr lang="en-US" dirty="0" smtClean="0"/>
          </a:p>
        </p:txBody>
      </p:sp>
      <p:sp>
        <p:nvSpPr>
          <p:cNvPr id="5" name="Rounded Rectangle 4"/>
          <p:cNvSpPr/>
          <p:nvPr/>
        </p:nvSpPr>
        <p:spPr>
          <a:xfrm>
            <a:off x="3145971" y="2068286"/>
            <a:ext cx="2068286" cy="11756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158343" y="5040086"/>
            <a:ext cx="1143000" cy="4789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5" idx="2"/>
          </p:cNvCxnSpPr>
          <p:nvPr/>
        </p:nvCxnSpPr>
        <p:spPr>
          <a:xfrm flipH="1" flipV="1">
            <a:off x="4180114" y="3243943"/>
            <a:ext cx="549729" cy="179614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61075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3:21-31</a:t>
            </a:r>
          </a:p>
        </p:txBody>
      </p:sp>
      <p:sp>
        <p:nvSpPr>
          <p:cNvPr id="3" name="Content Placeholder 2"/>
          <p:cNvSpPr>
            <a:spLocks noGrp="1"/>
          </p:cNvSpPr>
          <p:nvPr>
            <p:ph idx="1"/>
          </p:nvPr>
        </p:nvSpPr>
        <p:spPr/>
        <p:txBody>
          <a:bodyPr/>
          <a:lstStyle/>
          <a:p>
            <a:pPr marL="0" indent="0">
              <a:buNone/>
            </a:pPr>
            <a:r>
              <a:rPr lang="en-US" baseline="30000" dirty="0"/>
              <a:t>21</a:t>
            </a:r>
            <a:r>
              <a:rPr lang="en-US" dirty="0"/>
              <a:t> But now a righteousness from God, apart from law, has been made known, to which the Law and the Prophets testify. </a:t>
            </a:r>
            <a:endParaRPr lang="en-US" dirty="0" smtClean="0"/>
          </a:p>
          <a:p>
            <a:pPr marL="0" indent="0">
              <a:buNone/>
            </a:pPr>
            <a:r>
              <a:rPr lang="en-US" baseline="30000" dirty="0" smtClean="0"/>
              <a:t>22</a:t>
            </a:r>
            <a:r>
              <a:rPr lang="en-US" dirty="0" smtClean="0"/>
              <a:t> </a:t>
            </a:r>
            <a:r>
              <a:rPr lang="en-US" dirty="0"/>
              <a:t>This righteousness from God comes through faith in Jesus Christ to all who believe. There is no difference, </a:t>
            </a:r>
            <a:endParaRPr lang="en-US" dirty="0" smtClean="0"/>
          </a:p>
          <a:p>
            <a:pPr marL="0" indent="0">
              <a:buNone/>
            </a:pPr>
            <a:r>
              <a:rPr lang="en-US" baseline="30000" dirty="0" smtClean="0"/>
              <a:t>23</a:t>
            </a:r>
            <a:r>
              <a:rPr lang="en-US" dirty="0" smtClean="0"/>
              <a:t> </a:t>
            </a:r>
            <a:r>
              <a:rPr lang="en-US" dirty="0"/>
              <a:t>for all have sinned and fall short of the glory of God, </a:t>
            </a:r>
          </a:p>
        </p:txBody>
      </p:sp>
    </p:spTree>
    <p:extLst>
      <p:ext uri="{BB962C8B-B14F-4D97-AF65-F5344CB8AC3E}">
        <p14:creationId xmlns:p14="http://schemas.microsoft.com/office/powerpoint/2010/main" val="19921433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John 1:15</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μαρτυρέω</a:t>
            </a:r>
            <a:endParaRPr lang="en-US" dirty="0"/>
          </a:p>
          <a:p>
            <a:pPr marL="0" indent="0">
              <a:buNone/>
            </a:pPr>
            <a:r>
              <a:rPr lang="en-US" dirty="0"/>
              <a:t>	(</a:t>
            </a:r>
            <a:r>
              <a:rPr lang="en-US" dirty="0" err="1"/>
              <a:t>martureō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15 </a:t>
            </a:r>
            <a:r>
              <a:rPr lang="en-US" dirty="0"/>
              <a:t>John testifies concerning him. He cries out, saying, “This was he of whom I said, ‘He who comes after me has surpassed me because he was before me.’ ” </a:t>
            </a:r>
          </a:p>
          <a:p>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1609" y="2043566"/>
            <a:ext cx="2090737" cy="1201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676400" y="4060371"/>
            <a:ext cx="1393371" cy="41365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9218" idx="2"/>
          </p:cNvCxnSpPr>
          <p:nvPr/>
        </p:nvCxnSpPr>
        <p:spPr>
          <a:xfrm flipH="1" flipV="1">
            <a:off x="2306978" y="3245303"/>
            <a:ext cx="66108" cy="81506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53833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Galatians 4:15</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l-GR" dirty="0" smtClean="0"/>
              <a:t>μαρτυρέω</a:t>
            </a:r>
            <a:endParaRPr lang="en-US" dirty="0"/>
          </a:p>
          <a:p>
            <a:pPr marL="0" indent="0">
              <a:buNone/>
            </a:pPr>
            <a:r>
              <a:rPr lang="en-US" dirty="0" smtClean="0"/>
              <a:t>(</a:t>
            </a:r>
            <a:r>
              <a:rPr lang="en-US" dirty="0" err="1"/>
              <a:t>martureō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15 </a:t>
            </a:r>
            <a:r>
              <a:rPr lang="en-US" dirty="0"/>
              <a:t>What has happened to all your joy? I can testify that, if you could have done so, you would have torn out your eyes and given them to me. </a:t>
            </a:r>
          </a:p>
          <a:p>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867" y="2065338"/>
            <a:ext cx="2090737" cy="1201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242" y="4517118"/>
            <a:ext cx="1169987"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0243" idx="0"/>
            <a:endCxn id="10242" idx="2"/>
          </p:cNvCxnSpPr>
          <p:nvPr/>
        </p:nvCxnSpPr>
        <p:spPr>
          <a:xfrm flipV="1">
            <a:off x="1044236" y="3267075"/>
            <a:ext cx="381000" cy="125004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0859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22</a:t>
            </a:r>
            <a:r>
              <a:rPr lang="en-US" dirty="0" smtClean="0"/>
              <a:t> </a:t>
            </a:r>
            <a:r>
              <a:rPr lang="en-US" dirty="0"/>
              <a:t>This righteousness from God comes through faith in Jesus Christ to all who believe. There is no difference, </a:t>
            </a:r>
            <a:endParaRPr lang="en-US" dirty="0" smtClean="0"/>
          </a:p>
        </p:txBody>
      </p:sp>
    </p:spTree>
    <p:extLst>
      <p:ext uri="{BB962C8B-B14F-4D97-AF65-F5344CB8AC3E}">
        <p14:creationId xmlns:p14="http://schemas.microsoft.com/office/powerpoint/2010/main" val="5897816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dirty="0" smtClean="0"/>
              <a:t>							</a:t>
            </a:r>
            <a:r>
              <a:rPr lang="el-GR" dirty="0"/>
              <a:t>διὰ</a:t>
            </a:r>
            <a:endParaRPr lang="en-US" dirty="0"/>
          </a:p>
          <a:p>
            <a:pPr marL="0" indent="0">
              <a:buNone/>
            </a:pPr>
            <a:r>
              <a:rPr lang="en-US" dirty="0" smtClean="0"/>
              <a:t>							(</a:t>
            </a:r>
            <a:r>
              <a:rPr lang="en-US" dirty="0" err="1" smtClean="0"/>
              <a:t>dia</a:t>
            </a:r>
            <a:r>
              <a:rPr lang="en-US" dirty="0" smtClean="0"/>
              <a:t>)</a:t>
            </a:r>
          </a:p>
          <a:p>
            <a:pPr marL="0" indent="0">
              <a:buNone/>
            </a:pPr>
            <a:endParaRPr lang="en-US" baseline="30000" dirty="0"/>
          </a:p>
          <a:p>
            <a:pPr marL="0" indent="0">
              <a:buNone/>
            </a:pPr>
            <a:endParaRPr lang="en-US" baseline="30000" dirty="0"/>
          </a:p>
          <a:p>
            <a:pPr marL="0" indent="0">
              <a:buNone/>
            </a:pPr>
            <a:r>
              <a:rPr lang="en-US" baseline="30000" dirty="0" smtClean="0"/>
              <a:t>22</a:t>
            </a:r>
            <a:r>
              <a:rPr lang="en-US" dirty="0" smtClean="0"/>
              <a:t> </a:t>
            </a:r>
            <a:r>
              <a:rPr lang="en-US" dirty="0"/>
              <a:t>This righteousness from God comes through faith in Jesus Christ to all who believe. There is no difference, </a:t>
            </a:r>
            <a:endParaRPr lang="en-US" dirty="0" smtClean="0"/>
          </a:p>
        </p:txBody>
      </p:sp>
      <p:sp>
        <p:nvSpPr>
          <p:cNvPr id="4" name="Oval 3"/>
          <p:cNvSpPr/>
          <p:nvPr/>
        </p:nvSpPr>
        <p:spPr>
          <a:xfrm>
            <a:off x="6683829" y="1948543"/>
            <a:ext cx="1197428" cy="15131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836229" y="4038601"/>
            <a:ext cx="1436914" cy="4789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7282543" y="3461657"/>
            <a:ext cx="272143" cy="57694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96673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πίστις</a:t>
            </a:r>
            <a:endParaRPr lang="en-US" sz="4800" dirty="0" smtClean="0"/>
          </a:p>
          <a:p>
            <a:pPr marL="0" indent="0">
              <a:lnSpc>
                <a:spcPts val="4800"/>
              </a:lnSpc>
              <a:buNone/>
            </a:pPr>
            <a:r>
              <a:rPr lang="en-US" sz="4800" baseline="30000" dirty="0"/>
              <a:t>	</a:t>
            </a:r>
            <a:r>
              <a:rPr lang="en-US" sz="4800" baseline="30000" dirty="0" smtClean="0"/>
              <a:t>(</a:t>
            </a:r>
            <a:r>
              <a:rPr lang="en-US" sz="4800" baseline="30000" dirty="0" err="1" smtClean="0"/>
              <a:t>pistis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22</a:t>
            </a:r>
            <a:r>
              <a:rPr lang="en-US" dirty="0" smtClean="0"/>
              <a:t> </a:t>
            </a:r>
            <a:r>
              <a:rPr lang="en-US" dirty="0"/>
              <a:t>This righteousness from God comes through faith in Jesus Christ to all who believe. There is no difference, </a:t>
            </a:r>
            <a:endParaRPr lang="en-US" dirty="0" smtClean="0"/>
          </a:p>
        </p:txBody>
      </p:sp>
      <p:sp>
        <p:nvSpPr>
          <p:cNvPr id="4" name="Oval 3"/>
          <p:cNvSpPr/>
          <p:nvPr/>
        </p:nvSpPr>
        <p:spPr>
          <a:xfrm>
            <a:off x="1162228" y="2059536"/>
            <a:ext cx="1709159" cy="12989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0019" y="4623275"/>
            <a:ext cx="871671" cy="4187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905855" y="3358497"/>
            <a:ext cx="1110953" cy="126477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69934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n-US" baseline="30000" dirty="0"/>
              <a:t>	</a:t>
            </a:r>
            <a:r>
              <a:rPr lang="el-GR" dirty="0"/>
              <a:t>πίστις</a:t>
            </a:r>
            <a:endParaRPr lang="en-US" dirty="0"/>
          </a:p>
          <a:p>
            <a:pPr marL="0" indent="0">
              <a:buNone/>
            </a:pPr>
            <a:r>
              <a:rPr lang="en-US" baseline="30000" dirty="0" smtClean="0"/>
              <a:t>			</a:t>
            </a:r>
            <a:r>
              <a:rPr lang="en-US" baseline="30000" dirty="0"/>
              <a:t>	</a:t>
            </a:r>
            <a:r>
              <a:rPr lang="en-US" dirty="0"/>
              <a:t>(</a:t>
            </a:r>
            <a:r>
              <a:rPr lang="en-US" dirty="0" err="1"/>
              <a:t>pistis</a:t>
            </a:r>
            <a:r>
              <a:rPr lang="en-US" dirty="0"/>
              <a:t>)</a:t>
            </a:r>
          </a:p>
          <a:p>
            <a:pPr marL="0" indent="0">
              <a:buNone/>
            </a:pPr>
            <a:endParaRPr lang="en-US" baseline="30000" dirty="0"/>
          </a:p>
          <a:p>
            <a:pPr marL="0" indent="0">
              <a:buNone/>
            </a:pPr>
            <a:endParaRPr lang="en-US" baseline="30000" dirty="0"/>
          </a:p>
          <a:p>
            <a:pPr marL="0" indent="0">
              <a:buNone/>
            </a:pPr>
            <a:r>
              <a:rPr lang="en-US" baseline="30000" dirty="0" smtClean="0"/>
              <a:t>26</a:t>
            </a:r>
            <a:r>
              <a:rPr lang="en-US" dirty="0" smtClean="0"/>
              <a:t> </a:t>
            </a:r>
            <a:r>
              <a:rPr lang="en-US" dirty="0"/>
              <a:t>he did it to demonstrate his justice at the present time, so as to be just and the one who justifies those who have faith in Jesus. </a:t>
            </a:r>
            <a:endParaRPr lang="en-US"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2311" y="2015899"/>
            <a:ext cx="1731963" cy="132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624" y="5035550"/>
            <a:ext cx="896937"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027" idx="0"/>
            <a:endCxn id="1026" idx="2"/>
          </p:cNvCxnSpPr>
          <p:nvPr/>
        </p:nvCxnSpPr>
        <p:spPr>
          <a:xfrm flipH="1" flipV="1">
            <a:off x="4658293" y="3338286"/>
            <a:ext cx="304800" cy="169726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07462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Galatians 2:20</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πίστις</a:t>
            </a:r>
            <a:endParaRPr lang="en-US" dirty="0"/>
          </a:p>
          <a:p>
            <a:pPr marL="0" indent="0">
              <a:buNone/>
            </a:pPr>
            <a:r>
              <a:rPr lang="en-US" baseline="30000" dirty="0"/>
              <a:t>				</a:t>
            </a:r>
            <a:r>
              <a:rPr lang="en-US" dirty="0"/>
              <a:t>(</a:t>
            </a:r>
            <a:r>
              <a:rPr lang="en-US" dirty="0" err="1"/>
              <a:t>pistis</a:t>
            </a:r>
            <a:r>
              <a:rPr lang="en-US" dirty="0"/>
              <a:t>)</a:t>
            </a:r>
          </a:p>
          <a:p>
            <a:pPr marL="0" indent="0">
              <a:buNone/>
            </a:pPr>
            <a:endParaRPr lang="en-US" baseline="30000" dirty="0" smtClean="0"/>
          </a:p>
          <a:p>
            <a:pPr marL="0" indent="0">
              <a:buNone/>
            </a:pPr>
            <a:r>
              <a:rPr lang="en-US" baseline="30000" dirty="0" smtClean="0"/>
              <a:t>20 </a:t>
            </a:r>
            <a:r>
              <a:rPr lang="en-US" dirty="0"/>
              <a:t>I have been crucified with Christ and I no longer live, but Christ lives in me. The life I live in the body, I live by faith in the Son of God, who loved me and gave himself for me. </a:t>
            </a:r>
          </a:p>
          <a:p>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8510" y="1994128"/>
            <a:ext cx="1731963" cy="132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8709" y="4643664"/>
            <a:ext cx="896937"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051" idx="0"/>
            <a:endCxn id="2050" idx="2"/>
          </p:cNvCxnSpPr>
          <p:nvPr/>
        </p:nvCxnSpPr>
        <p:spPr>
          <a:xfrm flipV="1">
            <a:off x="3907178" y="3316515"/>
            <a:ext cx="827314" cy="132714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40114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Ephesians 3:12</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a:t>πίστις</a:t>
            </a:r>
            <a:endParaRPr lang="en-US" dirty="0"/>
          </a:p>
          <a:p>
            <a:pPr marL="0" indent="0">
              <a:buNone/>
            </a:pPr>
            <a:r>
              <a:rPr lang="en-US" baseline="30000" dirty="0"/>
              <a:t>				</a:t>
            </a:r>
            <a:r>
              <a:rPr lang="en-US" dirty="0"/>
              <a:t>(</a:t>
            </a:r>
            <a:r>
              <a:rPr lang="en-US" dirty="0" err="1"/>
              <a:t>pistis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12 </a:t>
            </a:r>
            <a:r>
              <a:rPr lang="en-US" dirty="0"/>
              <a:t>In him and through faith in him we may approach God with freedom and confidence. </a:t>
            </a:r>
          </a:p>
          <a:p>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6739" y="2015898"/>
            <a:ext cx="1731963" cy="132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5835" y="4034064"/>
            <a:ext cx="90170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6147" idx="0"/>
            <a:endCxn id="6146" idx="2"/>
          </p:cNvCxnSpPr>
          <p:nvPr/>
        </p:nvCxnSpPr>
        <p:spPr>
          <a:xfrm flipV="1">
            <a:off x="4506685" y="3338285"/>
            <a:ext cx="206036" cy="69577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15474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dirty="0" smtClean="0"/>
              <a:t>					</a:t>
            </a:r>
            <a:r>
              <a:rPr lang="el-GR" dirty="0" smtClean="0"/>
              <a:t>πιστεύω</a:t>
            </a:r>
            <a:endParaRPr lang="en-US" dirty="0"/>
          </a:p>
          <a:p>
            <a:pPr marL="0" indent="0">
              <a:buNone/>
            </a:pPr>
            <a:r>
              <a:rPr lang="en-US" dirty="0" smtClean="0"/>
              <a:t>					(</a:t>
            </a:r>
            <a:r>
              <a:rPr lang="en-US" dirty="0" err="1"/>
              <a:t>pisteuō</a:t>
            </a:r>
            <a:r>
              <a:rPr lang="en-US" dirty="0"/>
              <a:t>)</a:t>
            </a:r>
            <a:endParaRPr lang="en-US" dirty="0" smtClean="0"/>
          </a:p>
          <a:p>
            <a:pPr marL="0" indent="0">
              <a:buNone/>
            </a:pPr>
            <a:endParaRPr lang="en-US" baseline="30000" dirty="0" smtClean="0"/>
          </a:p>
          <a:p>
            <a:pPr marL="0" indent="0">
              <a:buNone/>
            </a:pPr>
            <a:endParaRPr lang="en-US" baseline="30000" dirty="0"/>
          </a:p>
          <a:p>
            <a:pPr marL="0" indent="0">
              <a:buNone/>
            </a:pPr>
            <a:r>
              <a:rPr lang="en-US" baseline="30000" dirty="0" smtClean="0"/>
              <a:t>22</a:t>
            </a:r>
            <a:r>
              <a:rPr lang="en-US" dirty="0" smtClean="0"/>
              <a:t> </a:t>
            </a:r>
            <a:r>
              <a:rPr lang="en-US" dirty="0"/>
              <a:t>This righteousness from God comes through faith in Jesus Christ to all who believe. There is no difference, </a:t>
            </a:r>
            <a:endParaRPr lang="en-US" dirty="0" smtClean="0"/>
          </a:p>
        </p:txBody>
      </p:sp>
      <p:sp>
        <p:nvSpPr>
          <p:cNvPr id="4" name="Rounded Rectangle 3"/>
          <p:cNvSpPr/>
          <p:nvPr/>
        </p:nvSpPr>
        <p:spPr>
          <a:xfrm>
            <a:off x="4953000" y="2111829"/>
            <a:ext cx="1785257" cy="11103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442857" y="4528457"/>
            <a:ext cx="1306286" cy="4680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845629" y="3222171"/>
            <a:ext cx="250371" cy="130628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966735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10:4</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πιστεύω</a:t>
            </a:r>
            <a:endParaRPr lang="en-US" dirty="0"/>
          </a:p>
          <a:p>
            <a:pPr marL="0" indent="0">
              <a:buNone/>
            </a:pPr>
            <a:r>
              <a:rPr lang="en-US" dirty="0"/>
              <a:t>					(</a:t>
            </a:r>
            <a:r>
              <a:rPr lang="en-US" dirty="0" err="1"/>
              <a:t>pisteuō</a:t>
            </a:r>
            <a:r>
              <a:rPr lang="en-US" dirty="0"/>
              <a:t>)</a:t>
            </a:r>
          </a:p>
          <a:p>
            <a:pPr marL="0" indent="0">
              <a:buNone/>
            </a:pPr>
            <a:endParaRPr lang="en-US" baseline="30000" dirty="0" smtClean="0"/>
          </a:p>
          <a:p>
            <a:pPr marL="0" indent="0">
              <a:buNone/>
            </a:pPr>
            <a:endParaRPr lang="en-US" baseline="30000" dirty="0"/>
          </a:p>
          <a:p>
            <a:pPr marL="0" indent="0">
              <a:buNone/>
            </a:pPr>
            <a:r>
              <a:rPr lang="en-US" baseline="30000" dirty="0" smtClean="0"/>
              <a:t>4 </a:t>
            </a:r>
            <a:r>
              <a:rPr lang="en-US" dirty="0"/>
              <a:t>Christ is the end of the law so that there may be righteousness for everyone who believes. </a:t>
            </a:r>
          </a:p>
          <a:p>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7027" y="2075317"/>
            <a:ext cx="1804987"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368143" y="4528457"/>
            <a:ext cx="1491343" cy="43542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7170" idx="2"/>
          </p:cNvCxnSpPr>
          <p:nvPr/>
        </p:nvCxnSpPr>
        <p:spPr>
          <a:xfrm flipH="1" flipV="1">
            <a:off x="5779521" y="3215142"/>
            <a:ext cx="1334294" cy="131331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4242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3:21-31</a:t>
            </a:r>
          </a:p>
        </p:txBody>
      </p:sp>
      <p:sp>
        <p:nvSpPr>
          <p:cNvPr id="3" name="Content Placeholder 2"/>
          <p:cNvSpPr>
            <a:spLocks noGrp="1"/>
          </p:cNvSpPr>
          <p:nvPr>
            <p:ph idx="1"/>
          </p:nvPr>
        </p:nvSpPr>
        <p:spPr/>
        <p:txBody>
          <a:bodyPr/>
          <a:lstStyle/>
          <a:p>
            <a:pPr marL="0" indent="0">
              <a:buNone/>
            </a:pPr>
            <a:r>
              <a:rPr lang="en-US" baseline="30000" dirty="0"/>
              <a:t>24</a:t>
            </a:r>
            <a:r>
              <a:rPr lang="en-US" dirty="0"/>
              <a:t> and are justified freely by his grace through the redemption that came by Christ Jesus. </a:t>
            </a:r>
            <a:endParaRPr lang="en-US" dirty="0" smtClean="0"/>
          </a:p>
          <a:p>
            <a:pPr marL="0" indent="0">
              <a:buNone/>
            </a:pPr>
            <a:r>
              <a:rPr lang="en-US" baseline="30000" dirty="0" smtClean="0"/>
              <a:t>25</a:t>
            </a:r>
            <a:r>
              <a:rPr lang="en-US" dirty="0" smtClean="0"/>
              <a:t> </a:t>
            </a:r>
            <a:r>
              <a:rPr lang="en-US" dirty="0"/>
              <a:t>God presented him as a sacrifice of atonement, through faith in his blood. He did this to demonstrate his justice, because in his forbearance he had left the sins committed beforehand unpunished-- </a:t>
            </a:r>
          </a:p>
        </p:txBody>
      </p:sp>
    </p:spTree>
    <p:extLst>
      <p:ext uri="{BB962C8B-B14F-4D97-AF65-F5344CB8AC3E}">
        <p14:creationId xmlns:p14="http://schemas.microsoft.com/office/powerpoint/2010/main" val="8172138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Mark 16:16</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πιστεύω</a:t>
            </a:r>
            <a:endParaRPr lang="en-US" dirty="0"/>
          </a:p>
          <a:p>
            <a:pPr marL="0" indent="0">
              <a:buNone/>
            </a:pPr>
            <a:r>
              <a:rPr lang="en-US" dirty="0"/>
              <a:t>		(</a:t>
            </a:r>
            <a:r>
              <a:rPr lang="en-US" dirty="0" err="1"/>
              <a:t>pisteuō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16 </a:t>
            </a:r>
            <a:r>
              <a:rPr lang="en-US" dirty="0">
                <a:solidFill>
                  <a:srgbClr val="FF0000"/>
                </a:solidFill>
              </a:rPr>
              <a:t>Whoever believes and is baptized will be saved, but whoever does not believe will be condemned. </a:t>
            </a:r>
          </a:p>
          <a:p>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9141" y="2075317"/>
            <a:ext cx="1804987"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1207" y="4049486"/>
            <a:ext cx="1511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8195" idx="0"/>
            <a:endCxn id="8194" idx="2"/>
          </p:cNvCxnSpPr>
          <p:nvPr/>
        </p:nvCxnSpPr>
        <p:spPr>
          <a:xfrm flipH="1" flipV="1">
            <a:off x="3101635" y="3215142"/>
            <a:ext cx="55222" cy="83434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51586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διαστολή</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diastolē</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22</a:t>
            </a:r>
            <a:r>
              <a:rPr lang="en-US" dirty="0" smtClean="0"/>
              <a:t> </a:t>
            </a:r>
            <a:r>
              <a:rPr lang="en-US" dirty="0"/>
              <a:t>This righteousness from God comes through faith in Jesus Christ to all who believe. There is no difference, </a:t>
            </a:r>
            <a:endParaRPr lang="en-US" dirty="0" smtClean="0"/>
          </a:p>
        </p:txBody>
      </p:sp>
      <p:sp>
        <p:nvSpPr>
          <p:cNvPr id="4" name="Rounded Rectangle 3"/>
          <p:cNvSpPr/>
          <p:nvPr/>
        </p:nvSpPr>
        <p:spPr>
          <a:xfrm>
            <a:off x="2264636" y="2153540"/>
            <a:ext cx="1786071" cy="11024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016950" y="5101839"/>
            <a:ext cx="1794616" cy="4700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914258" y="3255948"/>
            <a:ext cx="1243414" cy="184589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90124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10:12</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n-US" baseline="30000" dirty="0" smtClean="0"/>
              <a:t>	</a:t>
            </a:r>
            <a:r>
              <a:rPr lang="el-GR" dirty="0" smtClean="0"/>
              <a:t>διαστολή</a:t>
            </a:r>
            <a:endParaRPr lang="en-US" dirty="0"/>
          </a:p>
          <a:p>
            <a:pPr marL="0" indent="0">
              <a:buNone/>
            </a:pPr>
            <a:r>
              <a:rPr lang="en-US" baseline="30000" dirty="0"/>
              <a:t>		</a:t>
            </a:r>
            <a:r>
              <a:rPr lang="en-US" baseline="30000" dirty="0" smtClean="0"/>
              <a:t>	</a:t>
            </a:r>
            <a:r>
              <a:rPr lang="en-US" dirty="0" smtClean="0"/>
              <a:t>(</a:t>
            </a:r>
            <a:r>
              <a:rPr lang="en-US" dirty="0" err="1"/>
              <a:t>diastolē</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12 </a:t>
            </a:r>
            <a:r>
              <a:rPr lang="en-US" dirty="0"/>
              <a:t>For there is no difference between Jew and Gentile—the same Lord is Lord of all and richly blesses all who call on him, </a:t>
            </a:r>
          </a:p>
          <a:p>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1252" y="2070781"/>
            <a:ext cx="1811337"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3836" y="4030436"/>
            <a:ext cx="181610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9219" idx="0"/>
            <a:endCxn id="9218" idx="2"/>
          </p:cNvCxnSpPr>
          <p:nvPr/>
        </p:nvCxnSpPr>
        <p:spPr>
          <a:xfrm flipH="1" flipV="1">
            <a:off x="4026921" y="3197906"/>
            <a:ext cx="174965" cy="83253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93109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Corinthians 14:7</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διαστολή</a:t>
            </a:r>
            <a:endParaRPr lang="en-US" dirty="0"/>
          </a:p>
          <a:p>
            <a:pPr marL="0" indent="0">
              <a:buNone/>
            </a:pPr>
            <a:r>
              <a:rPr lang="en-US" baseline="30000" dirty="0"/>
              <a:t>		</a:t>
            </a:r>
            <a:r>
              <a:rPr lang="en-US" dirty="0" smtClean="0"/>
              <a:t>(</a:t>
            </a:r>
            <a:r>
              <a:rPr lang="en-US" dirty="0" err="1"/>
              <a:t>diastolē</a:t>
            </a:r>
            <a:r>
              <a:rPr lang="en-US" dirty="0"/>
              <a:t>)</a:t>
            </a:r>
          </a:p>
          <a:p>
            <a:pPr marL="0" indent="0">
              <a:buNone/>
            </a:pPr>
            <a:endParaRPr lang="en-US" baseline="30000" dirty="0" smtClean="0"/>
          </a:p>
          <a:p>
            <a:pPr marL="0" indent="0">
              <a:buNone/>
            </a:pPr>
            <a:r>
              <a:rPr lang="en-US" baseline="30000" dirty="0" smtClean="0"/>
              <a:t>7 </a:t>
            </a:r>
            <a:r>
              <a:rPr lang="en-US" dirty="0"/>
              <a:t>Even in the case of lifeless things that make sounds, such as the flute or harp, how will anyone know what tune is being played unless there is a distinction in the notes? </a:t>
            </a:r>
          </a:p>
          <a:p>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9510" y="2049010"/>
            <a:ext cx="1811337"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079171" y="5138057"/>
            <a:ext cx="1850572"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42" idx="2"/>
          </p:cNvCxnSpPr>
          <p:nvPr/>
        </p:nvCxnSpPr>
        <p:spPr>
          <a:xfrm flipV="1">
            <a:off x="3004457" y="3176135"/>
            <a:ext cx="140722" cy="196192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36774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23</a:t>
            </a:r>
            <a:r>
              <a:rPr lang="en-US" dirty="0" smtClean="0"/>
              <a:t> </a:t>
            </a:r>
            <a:r>
              <a:rPr lang="en-US" dirty="0"/>
              <a:t>for all have sinned and fall short of the glory of God, </a:t>
            </a:r>
          </a:p>
        </p:txBody>
      </p:sp>
    </p:spTree>
    <p:extLst>
      <p:ext uri="{BB962C8B-B14F-4D97-AF65-F5344CB8AC3E}">
        <p14:creationId xmlns:p14="http://schemas.microsoft.com/office/powerpoint/2010/main" val="171204037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ὑστερέω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hustereō</a:t>
            </a:r>
            <a:r>
              <a:rPr lang="en-US" sz="4800" baseline="30000" dirty="0" smtClean="0"/>
              <a:t>)</a:t>
            </a:r>
            <a:endParaRPr lang="en-US" baseline="30000" dirty="0"/>
          </a:p>
          <a:p>
            <a:pPr marL="0" indent="0">
              <a:buNone/>
            </a:pPr>
            <a:endParaRPr lang="en-US" baseline="30000" dirty="0" smtClean="0"/>
          </a:p>
          <a:p>
            <a:pPr marL="0" indent="0">
              <a:buNone/>
            </a:pPr>
            <a:endParaRPr lang="en-US" baseline="30000" dirty="0"/>
          </a:p>
          <a:p>
            <a:pPr marL="0" indent="0">
              <a:lnSpc>
                <a:spcPts val="1200"/>
              </a:lnSpc>
              <a:buNone/>
            </a:pPr>
            <a:endParaRPr lang="en-US" baseline="30000" dirty="0" smtClean="0"/>
          </a:p>
          <a:p>
            <a:pPr marL="0" indent="0">
              <a:buNone/>
            </a:pPr>
            <a:r>
              <a:rPr lang="en-US" baseline="30000" dirty="0" smtClean="0"/>
              <a:t>23</a:t>
            </a:r>
            <a:r>
              <a:rPr lang="en-US" dirty="0" smtClean="0"/>
              <a:t> </a:t>
            </a:r>
            <a:r>
              <a:rPr lang="en-US" dirty="0"/>
              <a:t>for all have sinned and fall short of the glory of God, </a:t>
            </a:r>
          </a:p>
        </p:txBody>
      </p:sp>
      <p:sp>
        <p:nvSpPr>
          <p:cNvPr id="4" name="Rounded Rectangle 3"/>
          <p:cNvSpPr/>
          <p:nvPr/>
        </p:nvSpPr>
        <p:spPr>
          <a:xfrm>
            <a:off x="4084890" y="2153540"/>
            <a:ext cx="1982624" cy="11109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57458" y="4503634"/>
            <a:ext cx="1589518"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076202" y="3264494"/>
            <a:ext cx="376015" cy="123914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69934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Matthew 19:20</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smtClean="0"/>
              <a:t>ὑστερέω</a:t>
            </a:r>
            <a:endParaRPr lang="en-US" dirty="0"/>
          </a:p>
          <a:p>
            <a:pPr marL="0" indent="0">
              <a:buNone/>
            </a:pPr>
            <a:r>
              <a:rPr lang="en-US" baseline="30000" dirty="0"/>
              <a:t>		</a:t>
            </a:r>
            <a:r>
              <a:rPr lang="en-US" dirty="0" smtClean="0"/>
              <a:t>(</a:t>
            </a:r>
            <a:r>
              <a:rPr lang="en-US" dirty="0" err="1"/>
              <a:t>hustereō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20 </a:t>
            </a:r>
            <a:r>
              <a:rPr lang="en-US" dirty="0"/>
              <a:t>“All these I have kept,” the young man said. “What do I still lack?” </a:t>
            </a:r>
          </a:p>
          <a:p>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6214" y="2064431"/>
            <a:ext cx="2005013"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015343" y="4550229"/>
            <a:ext cx="772886" cy="4136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1266" idx="2"/>
          </p:cNvCxnSpPr>
          <p:nvPr/>
        </p:nvCxnSpPr>
        <p:spPr>
          <a:xfrm flipH="1" flipV="1">
            <a:off x="3188721" y="3204256"/>
            <a:ext cx="213065" cy="134597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3460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Corinthians 1:7</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n-US" baseline="30000" dirty="0" smtClean="0"/>
              <a:t>	</a:t>
            </a:r>
            <a:r>
              <a:rPr lang="el-GR" dirty="0" smtClean="0"/>
              <a:t>ὑστερέω</a:t>
            </a:r>
            <a:endParaRPr lang="en-US" dirty="0"/>
          </a:p>
          <a:p>
            <a:pPr marL="0" indent="0">
              <a:buNone/>
            </a:pPr>
            <a:r>
              <a:rPr lang="en-US" baseline="30000" dirty="0"/>
              <a:t>		</a:t>
            </a:r>
            <a:r>
              <a:rPr lang="en-US" baseline="30000" dirty="0" smtClean="0"/>
              <a:t>	</a:t>
            </a:r>
            <a:r>
              <a:rPr lang="en-US" dirty="0" smtClean="0"/>
              <a:t>(</a:t>
            </a:r>
            <a:r>
              <a:rPr lang="en-US" dirty="0" err="1"/>
              <a:t>hustereō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7 </a:t>
            </a:r>
            <a:r>
              <a:rPr lang="en-US" dirty="0"/>
              <a:t>Therefore you do not lack any spiritual gift as you eagerly wait for our Lord Jesus Christ to be revealed. </a:t>
            </a:r>
          </a:p>
          <a:p>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1500" y="2075317"/>
            <a:ext cx="2005013"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3097" y="4046538"/>
            <a:ext cx="792163" cy="43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2291" idx="0"/>
            <a:endCxn id="12290" idx="2"/>
          </p:cNvCxnSpPr>
          <p:nvPr/>
        </p:nvCxnSpPr>
        <p:spPr>
          <a:xfrm flipH="1" flipV="1">
            <a:off x="4114007" y="3215142"/>
            <a:ext cx="555172" cy="83139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04651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24</a:t>
            </a:r>
            <a:r>
              <a:rPr lang="en-US" dirty="0" smtClean="0"/>
              <a:t> </a:t>
            </a:r>
            <a:r>
              <a:rPr lang="en-US" dirty="0"/>
              <a:t>and are justified freely by his grace through the redemption that came by Christ Jesus. </a:t>
            </a:r>
            <a:endParaRPr lang="en-US" dirty="0" smtClean="0"/>
          </a:p>
        </p:txBody>
      </p:sp>
    </p:spTree>
    <p:extLst>
      <p:ext uri="{BB962C8B-B14F-4D97-AF65-F5344CB8AC3E}">
        <p14:creationId xmlns:p14="http://schemas.microsoft.com/office/powerpoint/2010/main" val="133088131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smtClean="0"/>
              <a:t>			</a:t>
            </a:r>
            <a:r>
              <a:rPr lang="el-GR" dirty="0" smtClean="0"/>
              <a:t>δωρεάν</a:t>
            </a:r>
            <a:endParaRPr lang="en-US" dirty="0" smtClean="0"/>
          </a:p>
          <a:p>
            <a:pPr marL="0" indent="0">
              <a:buNone/>
            </a:pPr>
            <a:r>
              <a:rPr lang="en-US" dirty="0"/>
              <a:t>	</a:t>
            </a:r>
            <a:r>
              <a:rPr lang="en-US" dirty="0" smtClean="0"/>
              <a:t>		</a:t>
            </a:r>
            <a:r>
              <a:rPr lang="en-US" dirty="0"/>
              <a:t>(</a:t>
            </a:r>
            <a:r>
              <a:rPr lang="en-US" dirty="0" err="1"/>
              <a:t>dōrean</a:t>
            </a:r>
            <a:r>
              <a:rPr lang="en-US" dirty="0" smtClean="0"/>
              <a:t>)</a:t>
            </a:r>
            <a:endParaRPr lang="en-US" dirty="0"/>
          </a:p>
          <a:p>
            <a:pPr marL="0" indent="0">
              <a:buNone/>
            </a:pPr>
            <a:endParaRPr lang="en-US" baseline="30000" dirty="0" smtClean="0"/>
          </a:p>
          <a:p>
            <a:pPr marL="0" indent="0">
              <a:buNone/>
            </a:pPr>
            <a:endParaRPr lang="en-US" baseline="30000" dirty="0"/>
          </a:p>
          <a:p>
            <a:pPr marL="0" indent="0">
              <a:lnSpc>
                <a:spcPts val="1200"/>
              </a:lnSpc>
              <a:buNone/>
            </a:pPr>
            <a:endParaRPr lang="en-US" baseline="30000" dirty="0" smtClean="0"/>
          </a:p>
          <a:p>
            <a:pPr marL="0" indent="0">
              <a:buNone/>
            </a:pPr>
            <a:r>
              <a:rPr lang="en-US" baseline="30000" dirty="0" smtClean="0"/>
              <a:t>24</a:t>
            </a:r>
            <a:r>
              <a:rPr lang="en-US" dirty="0" smtClean="0"/>
              <a:t> </a:t>
            </a:r>
            <a:r>
              <a:rPr lang="en-US" dirty="0"/>
              <a:t>and are justified freely by his grace through the redemption that came by Christ Jesus. </a:t>
            </a:r>
            <a:endParaRPr lang="en-US" dirty="0" smtClean="0"/>
          </a:p>
        </p:txBody>
      </p:sp>
      <p:sp>
        <p:nvSpPr>
          <p:cNvPr id="4" name="Oval 3"/>
          <p:cNvSpPr/>
          <p:nvPr/>
        </p:nvSpPr>
        <p:spPr>
          <a:xfrm>
            <a:off x="3031418" y="1895539"/>
            <a:ext cx="1905712" cy="14613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625757" y="4261807"/>
            <a:ext cx="1051133" cy="4700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984274" y="3356870"/>
            <a:ext cx="167050" cy="90493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85557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3:21-31</a:t>
            </a:r>
          </a:p>
        </p:txBody>
      </p:sp>
      <p:sp>
        <p:nvSpPr>
          <p:cNvPr id="3" name="Content Placeholder 2"/>
          <p:cNvSpPr>
            <a:spLocks noGrp="1"/>
          </p:cNvSpPr>
          <p:nvPr>
            <p:ph idx="1"/>
          </p:nvPr>
        </p:nvSpPr>
        <p:spPr/>
        <p:txBody>
          <a:bodyPr/>
          <a:lstStyle/>
          <a:p>
            <a:pPr marL="0" indent="0">
              <a:buNone/>
            </a:pPr>
            <a:r>
              <a:rPr lang="en-US" baseline="30000" dirty="0"/>
              <a:t>26</a:t>
            </a:r>
            <a:r>
              <a:rPr lang="en-US" dirty="0"/>
              <a:t> he did it to demonstrate his justice at the present time, so as to be just and the one who justifies those who have faith in Jesus. </a:t>
            </a:r>
            <a:endParaRPr lang="en-US" dirty="0" smtClean="0"/>
          </a:p>
          <a:p>
            <a:pPr marL="0" indent="0">
              <a:buNone/>
            </a:pPr>
            <a:r>
              <a:rPr lang="en-US" baseline="30000" dirty="0" smtClean="0"/>
              <a:t>27</a:t>
            </a:r>
            <a:r>
              <a:rPr lang="en-US" dirty="0" smtClean="0"/>
              <a:t> </a:t>
            </a:r>
            <a:r>
              <a:rPr lang="en-US" dirty="0"/>
              <a:t>Where, then, is boasting? It is excluded. On what principle? On that of observing the law? No, but on that of faith. </a:t>
            </a:r>
            <a:endParaRPr lang="en-US" dirty="0" smtClean="0"/>
          </a:p>
          <a:p>
            <a:pPr marL="0" indent="0">
              <a:buNone/>
            </a:pPr>
            <a:r>
              <a:rPr lang="en-US" baseline="30000" dirty="0" smtClean="0"/>
              <a:t>28</a:t>
            </a:r>
            <a:r>
              <a:rPr lang="en-US" dirty="0" smtClean="0"/>
              <a:t> </a:t>
            </a:r>
            <a:r>
              <a:rPr lang="en-US" dirty="0"/>
              <a:t>For we maintain that a man is justified by faith apart from observing the law.</a:t>
            </a:r>
          </a:p>
        </p:txBody>
      </p:sp>
    </p:spTree>
    <p:extLst>
      <p:ext uri="{BB962C8B-B14F-4D97-AF65-F5344CB8AC3E}">
        <p14:creationId xmlns:p14="http://schemas.microsoft.com/office/powerpoint/2010/main" val="385201738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Matthew 10:8</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n-US" dirty="0" smtClean="0"/>
              <a:t>	   </a:t>
            </a:r>
            <a:r>
              <a:rPr lang="el-GR" dirty="0" smtClean="0"/>
              <a:t>δωρεάν</a:t>
            </a:r>
            <a:endParaRPr lang="en-US" dirty="0"/>
          </a:p>
          <a:p>
            <a:pPr marL="0" indent="0">
              <a:buNone/>
            </a:pPr>
            <a:r>
              <a:rPr lang="en-US" dirty="0"/>
              <a:t>			</a:t>
            </a:r>
            <a:r>
              <a:rPr lang="en-US" dirty="0" smtClean="0"/>
              <a:t>	   (</a:t>
            </a:r>
            <a:r>
              <a:rPr lang="en-US" dirty="0" err="1"/>
              <a:t>dōrean</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8 </a:t>
            </a:r>
            <a:r>
              <a:rPr lang="en-US" dirty="0">
                <a:solidFill>
                  <a:srgbClr val="FF0000"/>
                </a:solidFill>
              </a:rPr>
              <a:t>Heal the sick, raise the dead, cleanse those who have leprosy, drive out demons. Freely you have received, freely give. </a:t>
            </a:r>
          </a:p>
          <a:p>
            <a:endParaRPr lang="en-US" dirty="0"/>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1270" y="1933348"/>
            <a:ext cx="1931987" cy="148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47997" y="4531178"/>
            <a:ext cx="107315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5082" y="4999264"/>
            <a:ext cx="107315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39940" idx="0"/>
          </p:cNvCxnSpPr>
          <p:nvPr/>
        </p:nvCxnSpPr>
        <p:spPr>
          <a:xfrm flipV="1">
            <a:off x="3461657" y="3320143"/>
            <a:ext cx="1197429" cy="1679121"/>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39939" idx="0"/>
          </p:cNvCxnSpPr>
          <p:nvPr/>
        </p:nvCxnSpPr>
        <p:spPr>
          <a:xfrm flipH="1" flipV="1">
            <a:off x="5715000" y="3254829"/>
            <a:ext cx="1469572" cy="127634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17564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Revelation 22:17</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δωρεάν</a:t>
            </a:r>
            <a:endParaRPr lang="en-US" dirty="0"/>
          </a:p>
          <a:p>
            <a:pPr marL="0" indent="0">
              <a:buNone/>
            </a:pPr>
            <a:r>
              <a:rPr lang="en-US" dirty="0"/>
              <a:t>	   (</a:t>
            </a:r>
            <a:r>
              <a:rPr lang="en-US" dirty="0" err="1"/>
              <a:t>dōrean</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17 </a:t>
            </a:r>
            <a:r>
              <a:rPr lang="en-US" dirty="0"/>
              <a:t>The Spirit and the bride say, “Come!” And let him who hears say, “Come!” Whoever is thirsty, let him come; and whoever wishes, let him take the free gift of the water of life. </a:t>
            </a:r>
          </a:p>
          <a:p>
            <a:endParaRPr lang="en-US" dirty="0"/>
          </a:p>
        </p:txBody>
      </p:sp>
      <p:pic>
        <p:nvPicPr>
          <p:cNvPr id="409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070" y="1933348"/>
            <a:ext cx="1931987" cy="148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099456" y="5519057"/>
            <a:ext cx="805543" cy="4027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40962" idx="2"/>
          </p:cNvCxnSpPr>
          <p:nvPr/>
        </p:nvCxnSpPr>
        <p:spPr>
          <a:xfrm flipV="1">
            <a:off x="1502228" y="3420835"/>
            <a:ext cx="891836" cy="209822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28099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smtClean="0"/>
              <a:t>				</a:t>
            </a:r>
            <a:r>
              <a:rPr lang="el-GR" dirty="0" smtClean="0"/>
              <a:t>χάριτι</a:t>
            </a:r>
            <a:r>
              <a:rPr lang="en-US" dirty="0" smtClean="0"/>
              <a:t>		</a:t>
            </a:r>
            <a:r>
              <a:rPr lang="el-GR" dirty="0" smtClean="0"/>
              <a:t>χάρις</a:t>
            </a:r>
            <a:endParaRPr lang="en-US" dirty="0"/>
          </a:p>
          <a:p>
            <a:pPr marL="0" indent="0">
              <a:buNone/>
            </a:pPr>
            <a:r>
              <a:rPr lang="en-US" dirty="0" smtClean="0"/>
              <a:t>				(</a:t>
            </a:r>
            <a:r>
              <a:rPr lang="en-US" dirty="0" err="1" smtClean="0"/>
              <a:t>chariti</a:t>
            </a:r>
            <a:r>
              <a:rPr lang="en-US" dirty="0" smtClean="0"/>
              <a:t>)		(</a:t>
            </a:r>
            <a:r>
              <a:rPr lang="en-US" dirty="0" err="1" smtClean="0"/>
              <a:t>charis</a:t>
            </a:r>
            <a:r>
              <a:rPr lang="en-US" dirty="0" smtClean="0"/>
              <a:t>)</a:t>
            </a:r>
            <a:endParaRPr lang="en-US" dirty="0" smtClean="0"/>
          </a:p>
          <a:p>
            <a:pPr marL="0" indent="0">
              <a:buNone/>
            </a:pPr>
            <a:endParaRPr lang="en-US" baseline="30000" dirty="0"/>
          </a:p>
          <a:p>
            <a:pPr marL="0" indent="0">
              <a:buNone/>
            </a:pPr>
            <a:endParaRPr lang="en-US" baseline="30000" dirty="0" smtClean="0"/>
          </a:p>
          <a:p>
            <a:pPr marL="0" indent="0">
              <a:buNone/>
            </a:pPr>
            <a:r>
              <a:rPr lang="en-US" baseline="30000" dirty="0" smtClean="0"/>
              <a:t>24</a:t>
            </a:r>
            <a:r>
              <a:rPr lang="en-US" dirty="0" smtClean="0"/>
              <a:t> </a:t>
            </a:r>
            <a:r>
              <a:rPr lang="en-US" dirty="0"/>
              <a:t>and are justified freely by his grace through </a:t>
            </a:r>
            <a:r>
              <a:rPr lang="en-US" dirty="0" smtClean="0"/>
              <a:t>the redemption </a:t>
            </a:r>
            <a:r>
              <a:rPr lang="en-US" dirty="0"/>
              <a:t>that came by Christ Jesus. </a:t>
            </a:r>
            <a:endParaRPr lang="en-US" dirty="0" smtClean="0"/>
          </a:p>
          <a:p>
            <a:pPr marL="0" indent="0">
              <a:lnSpc>
                <a:spcPts val="1200"/>
              </a:lnSpc>
              <a:buNone/>
            </a:pPr>
            <a:endParaRPr lang="en-US" dirty="0" smtClean="0"/>
          </a:p>
          <a:p>
            <a:pPr marL="0" indent="0">
              <a:buNone/>
            </a:pPr>
            <a:r>
              <a:rPr lang="en-US" dirty="0" smtClean="0"/>
              <a:t>			</a:t>
            </a:r>
            <a:r>
              <a:rPr lang="el-GR" dirty="0" smtClean="0"/>
              <a:t>τῆς</a:t>
            </a:r>
            <a:r>
              <a:rPr lang="en-US" dirty="0" smtClean="0"/>
              <a:t> </a:t>
            </a:r>
            <a:r>
              <a:rPr lang="el-GR" dirty="0"/>
              <a:t>ἐν</a:t>
            </a:r>
            <a:r>
              <a:rPr lang="en-US" dirty="0" smtClean="0"/>
              <a:t>  = “that is in”		</a:t>
            </a:r>
            <a:r>
              <a:rPr lang="el-GR" dirty="0" smtClean="0"/>
              <a:t>διὰ</a:t>
            </a:r>
            <a:r>
              <a:rPr lang="en-US" dirty="0" smtClean="0"/>
              <a:t>                      </a:t>
            </a:r>
            <a:endParaRPr lang="en-US" dirty="0" smtClean="0"/>
          </a:p>
        </p:txBody>
      </p:sp>
      <p:sp>
        <p:nvSpPr>
          <p:cNvPr id="6" name="Rounded Rectangle 5"/>
          <p:cNvSpPr/>
          <p:nvPr/>
        </p:nvSpPr>
        <p:spPr>
          <a:xfrm>
            <a:off x="4136570" y="2079172"/>
            <a:ext cx="1349829" cy="1175658"/>
          </a:xfrm>
          <a:prstGeom prst="round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3053" y="2097995"/>
            <a:ext cx="1377950" cy="1201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7"/>
          <p:cNvCxnSpPr>
            <a:stCxn id="6" idx="3"/>
            <a:endCxn id="13314" idx="1"/>
          </p:cNvCxnSpPr>
          <p:nvPr/>
        </p:nvCxnSpPr>
        <p:spPr>
          <a:xfrm>
            <a:off x="5486399" y="2667001"/>
            <a:ext cx="1346654" cy="31863"/>
          </a:xfrm>
          <a:prstGeom prst="line">
            <a:avLst/>
          </a:prstGeom>
          <a:ln w="31750">
            <a:prstDash val="dash"/>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4637315" y="4060372"/>
            <a:ext cx="522514" cy="4898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0" name="Rounded Rectangle 19"/>
          <p:cNvSpPr/>
          <p:nvPr/>
        </p:nvSpPr>
        <p:spPr>
          <a:xfrm>
            <a:off x="5682344" y="4082143"/>
            <a:ext cx="979714" cy="4463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 name="Freeform 21"/>
          <p:cNvSpPr/>
          <p:nvPr/>
        </p:nvSpPr>
        <p:spPr>
          <a:xfrm>
            <a:off x="5127171" y="3918743"/>
            <a:ext cx="566058" cy="185171"/>
          </a:xfrm>
          <a:custGeom>
            <a:avLst/>
            <a:gdLst>
              <a:gd name="connsiteX0" fmla="*/ 0 w 566058"/>
              <a:gd name="connsiteY0" fmla="*/ 163400 h 185171"/>
              <a:gd name="connsiteX1" fmla="*/ 293915 w 566058"/>
              <a:gd name="connsiteY1" fmla="*/ 114 h 185171"/>
              <a:gd name="connsiteX2" fmla="*/ 566058 w 566058"/>
              <a:gd name="connsiteY2" fmla="*/ 185171 h 185171"/>
            </a:gdLst>
            <a:ahLst/>
            <a:cxnLst>
              <a:cxn ang="0">
                <a:pos x="connsiteX0" y="connsiteY0"/>
              </a:cxn>
              <a:cxn ang="0">
                <a:pos x="connsiteX1" y="connsiteY1"/>
              </a:cxn>
              <a:cxn ang="0">
                <a:pos x="connsiteX2" y="connsiteY2"/>
              </a:cxn>
            </a:cxnLst>
            <a:rect l="l" t="t" r="r" b="b"/>
            <a:pathLst>
              <a:path w="566058" h="185171">
                <a:moveTo>
                  <a:pt x="0" y="163400"/>
                </a:moveTo>
                <a:cubicBezTo>
                  <a:pt x="99786" y="79942"/>
                  <a:pt x="199572" y="-3515"/>
                  <a:pt x="293915" y="114"/>
                </a:cubicBezTo>
                <a:cubicBezTo>
                  <a:pt x="388258" y="3742"/>
                  <a:pt x="477158" y="94456"/>
                  <a:pt x="566058" y="18517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24" name="Straight Connector 23"/>
          <p:cNvCxnSpPr>
            <a:stCxn id="18" idx="0"/>
            <a:endCxn id="6" idx="2"/>
          </p:cNvCxnSpPr>
          <p:nvPr/>
        </p:nvCxnSpPr>
        <p:spPr>
          <a:xfrm flipH="1" flipV="1">
            <a:off x="4811485" y="3254830"/>
            <a:ext cx="87087" cy="805542"/>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4" name="Rounded Rectangle 3"/>
          <p:cNvSpPr/>
          <p:nvPr/>
        </p:nvSpPr>
        <p:spPr>
          <a:xfrm>
            <a:off x="3167743" y="4593773"/>
            <a:ext cx="2264228" cy="4354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78629" y="5388429"/>
            <a:ext cx="1164771" cy="46808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2"/>
          </p:cNvCxnSpPr>
          <p:nvPr/>
        </p:nvCxnSpPr>
        <p:spPr>
          <a:xfrm flipV="1">
            <a:off x="3761015" y="5029201"/>
            <a:ext cx="538842" cy="359228"/>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6727371" y="4093029"/>
            <a:ext cx="1360715" cy="39188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7739743" y="5334000"/>
            <a:ext cx="805543" cy="48985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stCxn id="11" idx="0"/>
            <a:endCxn id="10" idx="2"/>
          </p:cNvCxnSpPr>
          <p:nvPr/>
        </p:nvCxnSpPr>
        <p:spPr>
          <a:xfrm flipH="1" flipV="1">
            <a:off x="7407729" y="4484914"/>
            <a:ext cx="734786" cy="849086"/>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140073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Romans 3:24 (</a:t>
            </a:r>
            <a:r>
              <a:rPr lang="en-US" dirty="0" smtClean="0"/>
              <a:t>KJV) </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smtClean="0"/>
              <a:t>24</a:t>
            </a:r>
            <a:r>
              <a:rPr lang="en-US" baseline="30000" dirty="0"/>
              <a:t> </a:t>
            </a:r>
            <a:r>
              <a:rPr lang="en-US" dirty="0"/>
              <a:t>Being justified </a:t>
            </a:r>
            <a:r>
              <a:rPr lang="en-US" dirty="0" smtClean="0"/>
              <a:t>freely... </a:t>
            </a:r>
          </a:p>
          <a:p>
            <a:pPr marL="0" indent="0">
              <a:buNone/>
            </a:pPr>
            <a:r>
              <a:rPr lang="en-US" b="1" dirty="0">
                <a:solidFill>
                  <a:schemeClr val="accent6">
                    <a:lumMod val="75000"/>
                  </a:schemeClr>
                </a:solidFill>
              </a:rPr>
              <a:t>	</a:t>
            </a:r>
            <a:r>
              <a:rPr lang="en-US" b="1" dirty="0" smtClean="0">
                <a:solidFill>
                  <a:schemeClr val="accent6">
                    <a:lumMod val="75000"/>
                  </a:schemeClr>
                </a:solidFill>
              </a:rPr>
              <a:t>by</a:t>
            </a:r>
            <a:r>
              <a:rPr lang="en-US" dirty="0" smtClean="0"/>
              <a:t> </a:t>
            </a:r>
            <a:r>
              <a:rPr lang="en-US" dirty="0"/>
              <a:t>his </a:t>
            </a:r>
            <a:r>
              <a:rPr lang="en-US" b="1" dirty="0" smtClean="0">
                <a:solidFill>
                  <a:schemeClr val="accent6">
                    <a:lumMod val="75000"/>
                  </a:schemeClr>
                </a:solidFill>
              </a:rPr>
              <a:t>grace</a:t>
            </a:r>
            <a:r>
              <a:rPr lang="en-US" dirty="0" smtClean="0"/>
              <a:t>... </a:t>
            </a:r>
          </a:p>
          <a:p>
            <a:pPr marL="0" indent="0">
              <a:buNone/>
            </a:pPr>
            <a:r>
              <a:rPr lang="en-US" b="1" dirty="0">
                <a:solidFill>
                  <a:schemeClr val="accent6">
                    <a:lumMod val="75000"/>
                  </a:schemeClr>
                </a:solidFill>
              </a:rPr>
              <a:t>	</a:t>
            </a:r>
            <a:r>
              <a:rPr lang="en-US" b="1" dirty="0" smtClean="0">
                <a:solidFill>
                  <a:schemeClr val="accent6">
                    <a:lumMod val="75000"/>
                  </a:schemeClr>
                </a:solidFill>
              </a:rPr>
              <a:t>	through</a:t>
            </a:r>
            <a:r>
              <a:rPr lang="en-US" dirty="0" smtClean="0"/>
              <a:t> </a:t>
            </a:r>
            <a:r>
              <a:rPr lang="en-US" dirty="0"/>
              <a:t>the </a:t>
            </a:r>
            <a:r>
              <a:rPr lang="en-US" b="1" dirty="0" smtClean="0">
                <a:solidFill>
                  <a:schemeClr val="accent6">
                    <a:lumMod val="75000"/>
                  </a:schemeClr>
                </a:solidFill>
              </a:rPr>
              <a:t>redemption</a:t>
            </a:r>
            <a:r>
              <a:rPr lang="en-US" dirty="0" smtClean="0"/>
              <a:t>... </a:t>
            </a:r>
          </a:p>
          <a:p>
            <a:pPr marL="0" indent="0">
              <a:buNone/>
            </a:pPr>
            <a:r>
              <a:rPr lang="en-US" b="1" dirty="0">
                <a:solidFill>
                  <a:schemeClr val="accent6">
                    <a:lumMod val="75000"/>
                  </a:schemeClr>
                </a:solidFill>
              </a:rPr>
              <a:t>	</a:t>
            </a:r>
            <a:r>
              <a:rPr lang="en-US" b="1" dirty="0" smtClean="0">
                <a:solidFill>
                  <a:schemeClr val="accent6">
                    <a:lumMod val="75000"/>
                  </a:schemeClr>
                </a:solidFill>
              </a:rPr>
              <a:t>		that </a:t>
            </a:r>
            <a:r>
              <a:rPr lang="en-US" b="1" dirty="0">
                <a:solidFill>
                  <a:schemeClr val="accent6">
                    <a:lumMod val="75000"/>
                  </a:schemeClr>
                </a:solidFill>
              </a:rPr>
              <a:t>is </a:t>
            </a:r>
            <a:r>
              <a:rPr lang="en-US" b="1" dirty="0" smtClean="0">
                <a:solidFill>
                  <a:schemeClr val="accent6">
                    <a:lumMod val="75000"/>
                  </a:schemeClr>
                </a:solidFill>
              </a:rPr>
              <a:t>in</a:t>
            </a:r>
            <a:r>
              <a:rPr lang="en-US" dirty="0" smtClean="0"/>
              <a:t>...</a:t>
            </a:r>
          </a:p>
          <a:p>
            <a:pPr marL="0" indent="0">
              <a:buNone/>
            </a:pPr>
            <a:r>
              <a:rPr lang="en-US" dirty="0"/>
              <a:t>	</a:t>
            </a:r>
            <a:r>
              <a:rPr lang="en-US" dirty="0" smtClean="0"/>
              <a:t>			Christ </a:t>
            </a:r>
            <a:r>
              <a:rPr lang="en-US" dirty="0"/>
              <a:t>Jesus: </a:t>
            </a:r>
          </a:p>
          <a:p>
            <a:endParaRPr lang="en-US" dirty="0"/>
          </a:p>
        </p:txBody>
      </p:sp>
    </p:spTree>
    <p:extLst>
      <p:ext uri="{BB962C8B-B14F-4D97-AF65-F5344CB8AC3E}">
        <p14:creationId xmlns:p14="http://schemas.microsoft.com/office/powerpoint/2010/main" val="33500131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Ephesians 2:8</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dirty="0"/>
              <a:t>	</a:t>
            </a:r>
            <a:r>
              <a:rPr lang="el-GR" dirty="0" smtClean="0"/>
              <a:t>χάριτι</a:t>
            </a:r>
            <a:r>
              <a:rPr lang="en-US" dirty="0"/>
              <a:t>		</a:t>
            </a:r>
            <a:r>
              <a:rPr lang="el-GR" dirty="0" smtClean="0"/>
              <a:t>χάρις</a:t>
            </a:r>
            <a:r>
              <a:rPr lang="en-US" dirty="0" smtClean="0"/>
              <a:t>			</a:t>
            </a:r>
            <a:endParaRPr lang="en-US" dirty="0"/>
          </a:p>
          <a:p>
            <a:pPr marL="0" indent="0">
              <a:buNone/>
            </a:pPr>
            <a:r>
              <a:rPr lang="en-US" dirty="0"/>
              <a:t>	</a:t>
            </a:r>
            <a:r>
              <a:rPr lang="en-US" dirty="0" err="1" smtClean="0"/>
              <a:t>chariti</a:t>
            </a:r>
            <a:r>
              <a:rPr lang="en-US" dirty="0"/>
              <a:t>)		(</a:t>
            </a:r>
            <a:r>
              <a:rPr lang="en-US" dirty="0" err="1"/>
              <a:t>charis</a:t>
            </a:r>
            <a:r>
              <a:rPr lang="en-US" dirty="0" smtClean="0"/>
              <a:t>)		   </a:t>
            </a:r>
            <a:r>
              <a:rPr lang="el-GR" dirty="0" smtClean="0"/>
              <a:t>διὰ</a:t>
            </a:r>
            <a:endParaRPr lang="en-US" dirty="0"/>
          </a:p>
          <a:p>
            <a:pPr marL="0" indent="0">
              <a:buNone/>
            </a:pPr>
            <a:endParaRPr lang="en-US" baseline="30000" dirty="0"/>
          </a:p>
          <a:p>
            <a:pPr marL="0" indent="0">
              <a:buNone/>
            </a:pPr>
            <a:endParaRPr lang="en-US" baseline="30000" dirty="0" smtClean="0"/>
          </a:p>
          <a:p>
            <a:pPr marL="0" indent="0">
              <a:buNone/>
            </a:pPr>
            <a:r>
              <a:rPr lang="en-US" baseline="30000" dirty="0" smtClean="0"/>
              <a:t>8 </a:t>
            </a:r>
            <a:r>
              <a:rPr lang="en-US" dirty="0"/>
              <a:t>For it is by grace you have been saved, through faith—and this not from yourselves, it is the gift of God— </a:t>
            </a:r>
          </a:p>
          <a:p>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4536" y="2002972"/>
            <a:ext cx="4176713"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970314" y="4038600"/>
            <a:ext cx="1513115" cy="4898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H="1" flipV="1">
            <a:off x="2013857" y="3200400"/>
            <a:ext cx="713015" cy="8382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7086600" y="4071257"/>
            <a:ext cx="1426029" cy="42454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7141029" y="2656114"/>
            <a:ext cx="718457" cy="4789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stCxn id="9" idx="0"/>
            <a:endCxn id="10" idx="2"/>
          </p:cNvCxnSpPr>
          <p:nvPr/>
        </p:nvCxnSpPr>
        <p:spPr>
          <a:xfrm flipH="1" flipV="1">
            <a:off x="7500258" y="3135086"/>
            <a:ext cx="299357" cy="936171"/>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13515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Thessalonians 2:16</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χάριτι</a:t>
            </a:r>
            <a:r>
              <a:rPr lang="en-US" dirty="0"/>
              <a:t>		</a:t>
            </a:r>
            <a:r>
              <a:rPr lang="el-GR" dirty="0"/>
              <a:t>χάρις</a:t>
            </a:r>
            <a:endParaRPr lang="en-US" dirty="0"/>
          </a:p>
          <a:p>
            <a:pPr marL="0" indent="0">
              <a:buNone/>
            </a:pPr>
            <a:r>
              <a:rPr lang="en-US" dirty="0"/>
              <a:t>				(</a:t>
            </a:r>
            <a:r>
              <a:rPr lang="en-US" dirty="0" err="1"/>
              <a:t>chariti</a:t>
            </a:r>
            <a:r>
              <a:rPr lang="en-US" dirty="0"/>
              <a:t>)		(</a:t>
            </a:r>
            <a:r>
              <a:rPr lang="en-US" dirty="0" err="1"/>
              <a:t>charis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16 </a:t>
            </a:r>
            <a:r>
              <a:rPr lang="en-US" dirty="0"/>
              <a:t>May our Lord Jesus Christ himself and God our Father, who loved us and by his grace gave us eternal encouragement and good hope, </a:t>
            </a:r>
          </a:p>
          <a:p>
            <a:endParaRPr lang="en-US"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8202" y="2051050"/>
            <a:ext cx="4084637"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01949" y="4386489"/>
            <a:ext cx="2047875"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a:xfrm flipH="1" flipV="1">
            <a:off x="4778829" y="3243943"/>
            <a:ext cx="185057" cy="129540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79482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ἀπολύτρωσις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apolutrōsis</a:t>
            </a:r>
            <a:r>
              <a:rPr lang="en-US" sz="4800" baseline="30000" dirty="0" smtClean="0"/>
              <a:t>)</a:t>
            </a:r>
            <a:endParaRPr lang="en-US" baseline="30000" dirty="0"/>
          </a:p>
          <a:p>
            <a:pPr marL="0" indent="0">
              <a:buNone/>
            </a:pPr>
            <a:endParaRPr lang="en-US" baseline="30000" dirty="0" smtClean="0"/>
          </a:p>
          <a:p>
            <a:pPr marL="0" indent="0">
              <a:buNone/>
            </a:pPr>
            <a:endParaRPr lang="en-US" baseline="30000" dirty="0"/>
          </a:p>
          <a:p>
            <a:pPr marL="0" indent="0">
              <a:lnSpc>
                <a:spcPts val="1200"/>
              </a:lnSpc>
              <a:buNone/>
            </a:pPr>
            <a:endParaRPr lang="en-US" baseline="30000" dirty="0" smtClean="0"/>
          </a:p>
          <a:p>
            <a:pPr marL="0" indent="0">
              <a:buNone/>
            </a:pPr>
            <a:r>
              <a:rPr lang="en-US" baseline="30000" dirty="0" smtClean="0"/>
              <a:t>24</a:t>
            </a:r>
            <a:r>
              <a:rPr lang="en-US" dirty="0" smtClean="0"/>
              <a:t> </a:t>
            </a:r>
            <a:r>
              <a:rPr lang="en-US" dirty="0"/>
              <a:t>and are justified freely by his grace through the redemption that came by Christ Jesus. </a:t>
            </a:r>
            <a:endParaRPr lang="en-US" dirty="0" smtClean="0"/>
          </a:p>
        </p:txBody>
      </p:sp>
      <p:sp>
        <p:nvSpPr>
          <p:cNvPr id="4" name="Rounded Rectangle 3"/>
          <p:cNvSpPr/>
          <p:nvPr/>
        </p:nvSpPr>
        <p:spPr>
          <a:xfrm>
            <a:off x="2264636" y="2119357"/>
            <a:ext cx="2503917" cy="11536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62228" y="5024927"/>
            <a:ext cx="2016808" cy="45292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170632" y="3273039"/>
            <a:ext cx="1345963" cy="175188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561104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Luke 21:28</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ἀπολύτρωσις</a:t>
            </a:r>
            <a:endParaRPr lang="en-US" dirty="0"/>
          </a:p>
          <a:p>
            <a:pPr marL="0" indent="0">
              <a:buNone/>
            </a:pPr>
            <a:r>
              <a:rPr lang="en-US" baseline="30000" dirty="0"/>
              <a:t>	</a:t>
            </a:r>
            <a:r>
              <a:rPr lang="en-US" dirty="0"/>
              <a:t>(</a:t>
            </a:r>
            <a:r>
              <a:rPr lang="en-US" dirty="0" err="1"/>
              <a:t>apolutrōsis</a:t>
            </a:r>
            <a:r>
              <a:rPr lang="en-US" dirty="0"/>
              <a:t>)</a:t>
            </a:r>
          </a:p>
          <a:p>
            <a:pPr marL="0" indent="0">
              <a:buNone/>
            </a:pPr>
            <a:endParaRPr lang="en-US" baseline="30000" dirty="0" smtClean="0"/>
          </a:p>
          <a:p>
            <a:pPr marL="0" indent="0">
              <a:buNone/>
            </a:pPr>
            <a:r>
              <a:rPr lang="en-US" baseline="30000" dirty="0" smtClean="0"/>
              <a:t>28 </a:t>
            </a:r>
            <a:r>
              <a:rPr lang="en-US" dirty="0">
                <a:solidFill>
                  <a:srgbClr val="FF0000"/>
                </a:solidFill>
              </a:rPr>
              <a:t>When these things begin to take place, stand up and lift up your heads, because your redemption is drawing near.” </a:t>
            </a:r>
          </a:p>
          <a:p>
            <a:endParaRPr lang="en-US"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1134" y="2056267"/>
            <a:ext cx="2530475" cy="1176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939" y="4657272"/>
            <a:ext cx="2036763"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6387" idx="0"/>
            <a:endCxn id="16386" idx="2"/>
          </p:cNvCxnSpPr>
          <p:nvPr/>
        </p:nvCxnSpPr>
        <p:spPr>
          <a:xfrm flipV="1">
            <a:off x="1512321" y="3232604"/>
            <a:ext cx="1024051" cy="142466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68976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Ephesians 1:7</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n-US" baseline="30000" dirty="0" smtClean="0"/>
              <a:t>	</a:t>
            </a:r>
            <a:r>
              <a:rPr lang="el-GR" dirty="0" smtClean="0"/>
              <a:t>ἀπολύτρωσις</a:t>
            </a:r>
            <a:endParaRPr lang="en-US" dirty="0"/>
          </a:p>
          <a:p>
            <a:pPr marL="0" indent="0">
              <a:buNone/>
            </a:pPr>
            <a:r>
              <a:rPr lang="en-US" baseline="30000" dirty="0"/>
              <a:t>	</a:t>
            </a:r>
            <a:r>
              <a:rPr lang="en-US" baseline="30000" dirty="0" smtClean="0"/>
              <a:t>	</a:t>
            </a:r>
            <a:r>
              <a:rPr lang="en-US" dirty="0" smtClean="0"/>
              <a:t>(</a:t>
            </a:r>
            <a:r>
              <a:rPr lang="en-US" dirty="0" err="1"/>
              <a:t>apolutrōsis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7 </a:t>
            </a:r>
            <a:r>
              <a:rPr lang="en-US" dirty="0"/>
              <a:t>In him we have redemption through his blood, the forgiveness of sins, in accordance with the riches of God’s grace </a:t>
            </a:r>
          </a:p>
          <a:p>
            <a:endParaRPr lang="en-US" dirty="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8191" y="2045381"/>
            <a:ext cx="2530475" cy="1176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0682" y="4047671"/>
            <a:ext cx="2036763"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7411" idx="0"/>
            <a:endCxn id="17410" idx="2"/>
          </p:cNvCxnSpPr>
          <p:nvPr/>
        </p:nvCxnSpPr>
        <p:spPr>
          <a:xfrm flipH="1" flipV="1">
            <a:off x="3483429" y="3221718"/>
            <a:ext cx="815635" cy="82595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30138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81000"/>
            <a:ext cx="8128000"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1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3:21-31</a:t>
            </a:r>
          </a:p>
        </p:txBody>
      </p:sp>
      <p:sp>
        <p:nvSpPr>
          <p:cNvPr id="3" name="Content Placeholder 2"/>
          <p:cNvSpPr>
            <a:spLocks noGrp="1"/>
          </p:cNvSpPr>
          <p:nvPr>
            <p:ph idx="1"/>
          </p:nvPr>
        </p:nvSpPr>
        <p:spPr/>
        <p:txBody>
          <a:bodyPr/>
          <a:lstStyle/>
          <a:p>
            <a:pPr marL="0" indent="0">
              <a:buNone/>
            </a:pPr>
            <a:r>
              <a:rPr lang="en-US" baseline="30000" dirty="0"/>
              <a:t>29</a:t>
            </a:r>
            <a:r>
              <a:rPr lang="en-US" dirty="0"/>
              <a:t> Is God the God of Jews only? Is he not the God of Gentiles too? Yes, of Gentiles too, </a:t>
            </a:r>
            <a:endParaRPr lang="en-US" dirty="0" smtClean="0"/>
          </a:p>
          <a:p>
            <a:pPr marL="0" indent="0">
              <a:buNone/>
            </a:pPr>
            <a:r>
              <a:rPr lang="en-US" baseline="30000" dirty="0" smtClean="0"/>
              <a:t>30</a:t>
            </a:r>
            <a:r>
              <a:rPr lang="en-US" dirty="0" smtClean="0"/>
              <a:t> </a:t>
            </a:r>
            <a:r>
              <a:rPr lang="en-US" dirty="0"/>
              <a:t>since there is only one God, who will justify the circumcised by faith and the uncircumcised through that same faith. </a:t>
            </a:r>
            <a:endParaRPr lang="en-US" dirty="0" smtClean="0"/>
          </a:p>
          <a:p>
            <a:pPr marL="0" indent="0">
              <a:buNone/>
            </a:pPr>
            <a:r>
              <a:rPr lang="en-US" baseline="30000" dirty="0" smtClean="0"/>
              <a:t>31</a:t>
            </a:r>
            <a:r>
              <a:rPr lang="en-US" dirty="0" smtClean="0"/>
              <a:t> </a:t>
            </a:r>
            <a:r>
              <a:rPr lang="en-US" dirty="0"/>
              <a:t>Do we, then, nullify the law by this faith? Not at all! Rather, we uphold the law. </a:t>
            </a:r>
          </a:p>
        </p:txBody>
      </p:sp>
    </p:spTree>
    <p:extLst>
      <p:ext uri="{BB962C8B-B14F-4D97-AF65-F5344CB8AC3E}">
        <p14:creationId xmlns:p14="http://schemas.microsoft.com/office/powerpoint/2010/main" val="60416428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25</a:t>
            </a:r>
            <a:r>
              <a:rPr lang="en-US" dirty="0" smtClean="0"/>
              <a:t> </a:t>
            </a:r>
            <a:r>
              <a:rPr lang="en-US" dirty="0"/>
              <a:t>God presented him as a sacrifice of atonement, through faith in his blood. He did this to demonstrate his justice, because in his forbearance he had left the sins committed beforehand unpunished-- </a:t>
            </a:r>
          </a:p>
        </p:txBody>
      </p:sp>
    </p:spTree>
    <p:extLst>
      <p:ext uri="{BB962C8B-B14F-4D97-AF65-F5344CB8AC3E}">
        <p14:creationId xmlns:p14="http://schemas.microsoft.com/office/powerpoint/2010/main" val="54295757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3:25</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		</a:t>
            </a:r>
            <a:r>
              <a:rPr lang="el-GR" dirty="0" smtClean="0"/>
              <a:t>ἱλαστήριον</a:t>
            </a:r>
            <a:endParaRPr lang="en-US" dirty="0" smtClean="0"/>
          </a:p>
          <a:p>
            <a:pPr marL="0" indent="0">
              <a:buNone/>
            </a:pPr>
            <a:r>
              <a:rPr lang="en-US" dirty="0"/>
              <a:t>	</a:t>
            </a:r>
            <a:r>
              <a:rPr lang="en-US" dirty="0" smtClean="0"/>
              <a:t>	</a:t>
            </a:r>
            <a:r>
              <a:rPr lang="en-US" dirty="0"/>
              <a:t>(</a:t>
            </a:r>
            <a:r>
              <a:rPr lang="en-US" dirty="0" err="1"/>
              <a:t>hilastērion</a:t>
            </a:r>
            <a:r>
              <a:rPr lang="en-US" dirty="0" smtClean="0"/>
              <a:t>)</a:t>
            </a:r>
            <a:r>
              <a:rPr lang="en-US" baseline="30000" dirty="0" smtClean="0"/>
              <a:t>		</a:t>
            </a:r>
            <a:endParaRPr lang="en-US" baseline="30000" dirty="0"/>
          </a:p>
          <a:p>
            <a:pPr marL="0" indent="0">
              <a:buNone/>
            </a:pPr>
            <a:endParaRPr lang="en-US" baseline="30000" dirty="0" smtClean="0"/>
          </a:p>
          <a:p>
            <a:pPr marL="0" indent="0">
              <a:buNone/>
            </a:pPr>
            <a:endParaRPr lang="en-US" baseline="30000" dirty="0" smtClean="0"/>
          </a:p>
          <a:p>
            <a:pPr marL="0" indent="0">
              <a:buNone/>
            </a:pPr>
            <a:endParaRPr lang="en-US" baseline="30000" dirty="0"/>
          </a:p>
          <a:p>
            <a:pPr marL="0" indent="0">
              <a:buNone/>
            </a:pPr>
            <a:r>
              <a:rPr lang="en-US" baseline="30000" dirty="0" smtClean="0"/>
              <a:t>25</a:t>
            </a:r>
            <a:r>
              <a:rPr lang="en-US" dirty="0" smtClean="0"/>
              <a:t> </a:t>
            </a:r>
            <a:r>
              <a:rPr lang="en-US" dirty="0"/>
              <a:t>God presented him as a sacrifice of atonement, through faith in his blood. He did this to demonstrate his justice, because in his forbearance he had left the sins committed beforehand unpunished-- </a:t>
            </a:r>
          </a:p>
        </p:txBody>
      </p:sp>
      <p:sp>
        <p:nvSpPr>
          <p:cNvPr id="4" name="Rounded Rectangle 3"/>
          <p:cNvSpPr/>
          <p:nvPr/>
        </p:nvSpPr>
        <p:spPr>
          <a:xfrm>
            <a:off x="4844143" y="3777344"/>
            <a:ext cx="1937657"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8085" y="4223657"/>
            <a:ext cx="1970315" cy="4463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242457" y="1545771"/>
            <a:ext cx="2155372" cy="11647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426029" y="3275406"/>
            <a:ext cx="4397828" cy="948251"/>
          </a:xfrm>
          <a:custGeom>
            <a:avLst/>
            <a:gdLst>
              <a:gd name="connsiteX0" fmla="*/ 0 w 4397828"/>
              <a:gd name="connsiteY0" fmla="*/ 948251 h 948251"/>
              <a:gd name="connsiteX1" fmla="*/ 2166257 w 4397828"/>
              <a:gd name="connsiteY1" fmla="*/ 12080 h 948251"/>
              <a:gd name="connsiteX2" fmla="*/ 4397828 w 4397828"/>
              <a:gd name="connsiteY2" fmla="*/ 501937 h 948251"/>
            </a:gdLst>
            <a:ahLst/>
            <a:cxnLst>
              <a:cxn ang="0">
                <a:pos x="connsiteX0" y="connsiteY0"/>
              </a:cxn>
              <a:cxn ang="0">
                <a:pos x="connsiteX1" y="connsiteY1"/>
              </a:cxn>
              <a:cxn ang="0">
                <a:pos x="connsiteX2" y="connsiteY2"/>
              </a:cxn>
            </a:cxnLst>
            <a:rect l="l" t="t" r="r" b="b"/>
            <a:pathLst>
              <a:path w="4397828" h="948251">
                <a:moveTo>
                  <a:pt x="0" y="948251"/>
                </a:moveTo>
                <a:cubicBezTo>
                  <a:pt x="716643" y="517358"/>
                  <a:pt x="1433286" y="86466"/>
                  <a:pt x="2166257" y="12080"/>
                </a:cubicBezTo>
                <a:cubicBezTo>
                  <a:pt x="2899228" y="-62306"/>
                  <a:pt x="3648528" y="219815"/>
                  <a:pt x="4397828" y="50193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1"/>
            <a:endCxn id="7" idx="2"/>
          </p:cNvCxnSpPr>
          <p:nvPr/>
        </p:nvCxnSpPr>
        <p:spPr>
          <a:xfrm flipH="1" flipV="1">
            <a:off x="3320143" y="2710543"/>
            <a:ext cx="272143" cy="57694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292872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Romans 3:25 (</a:t>
            </a:r>
            <a:r>
              <a:rPr lang="en-US" dirty="0" err="1"/>
              <a:t>ESV</a:t>
            </a:r>
            <a:r>
              <a:rPr lang="en-US" dirty="0"/>
              <a:t>) </a:t>
            </a:r>
          </a:p>
        </p:txBody>
      </p:sp>
      <p:sp>
        <p:nvSpPr>
          <p:cNvPr id="3" name="Content Placeholder 2"/>
          <p:cNvSpPr>
            <a:spLocks noGrp="1"/>
          </p:cNvSpPr>
          <p:nvPr>
            <p:ph idx="1"/>
          </p:nvPr>
        </p:nvSpPr>
        <p:spPr/>
        <p:txBody>
          <a:bodyPr>
            <a:normAutofit/>
          </a:bodyPr>
          <a:lstStyle/>
          <a:p>
            <a:pPr marL="0" indent="0">
              <a:buNone/>
            </a:pPr>
            <a:r>
              <a:rPr lang="en-US" dirty="0"/>
              <a:t>		</a:t>
            </a:r>
            <a:r>
              <a:rPr lang="en-US" dirty="0" smtClean="0"/>
              <a:t>			</a:t>
            </a:r>
            <a:r>
              <a:rPr lang="el-GR" dirty="0" smtClean="0"/>
              <a:t>ἱλαστήριον</a:t>
            </a:r>
            <a:endParaRPr lang="en-US" dirty="0"/>
          </a:p>
          <a:p>
            <a:pPr marL="0" indent="0">
              <a:buNone/>
            </a:pPr>
            <a:r>
              <a:rPr lang="en-US" dirty="0"/>
              <a:t>		</a:t>
            </a:r>
            <a:r>
              <a:rPr lang="en-US" dirty="0" smtClean="0"/>
              <a:t>			(</a:t>
            </a:r>
            <a:r>
              <a:rPr lang="en-US" dirty="0" err="1"/>
              <a:t>hilastērion</a:t>
            </a:r>
            <a:r>
              <a:rPr lang="en-US" dirty="0" smtClean="0"/>
              <a:t>)</a:t>
            </a:r>
            <a:endParaRPr lang="en-US" b="1" baseline="30000" dirty="0"/>
          </a:p>
          <a:p>
            <a:pPr marL="0" indent="0">
              <a:buNone/>
            </a:pPr>
            <a:endParaRPr lang="en-US" b="1" baseline="30000" dirty="0" smtClean="0"/>
          </a:p>
          <a:p>
            <a:pPr marL="0" indent="0">
              <a:buNone/>
            </a:pPr>
            <a:endParaRPr lang="en-US" b="1" baseline="30000" dirty="0" smtClean="0"/>
          </a:p>
          <a:p>
            <a:pPr marL="0" indent="0">
              <a:buNone/>
            </a:pPr>
            <a:r>
              <a:rPr lang="en-US" b="1" baseline="30000" dirty="0" smtClean="0"/>
              <a:t>25</a:t>
            </a:r>
            <a:r>
              <a:rPr lang="en-US" b="1" baseline="30000" dirty="0"/>
              <a:t> </a:t>
            </a:r>
            <a:r>
              <a:rPr lang="en-US" dirty="0"/>
              <a:t>whom God put forward as a propitiation by his blood, to be received by faith. This was to show God’s righteousness, because in his divine forbearance he had passed over former sins. </a:t>
            </a:r>
          </a:p>
          <a:p>
            <a:endParaRPr lang="en-US"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6090" y="1625373"/>
            <a:ext cx="2176463"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529944" y="3635828"/>
            <a:ext cx="2024743" cy="4463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9458" idx="2"/>
          </p:cNvCxnSpPr>
          <p:nvPr/>
        </p:nvCxnSpPr>
        <p:spPr>
          <a:xfrm flipH="1" flipV="1">
            <a:off x="6084322" y="2814410"/>
            <a:ext cx="457994" cy="82141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122832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3:25 (NEB)</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ἱλαστήριον</a:t>
            </a:r>
            <a:endParaRPr lang="en-US" dirty="0"/>
          </a:p>
          <a:p>
            <a:pPr marL="0" indent="0">
              <a:buNone/>
            </a:pPr>
            <a:r>
              <a:rPr lang="en-US" dirty="0"/>
              <a:t>	(</a:t>
            </a:r>
            <a:r>
              <a:rPr lang="en-US" dirty="0" err="1"/>
              <a:t>hilastērion</a:t>
            </a:r>
            <a:r>
              <a:rPr lang="en-US" dirty="0"/>
              <a:t>)</a:t>
            </a:r>
            <a:r>
              <a:rPr lang="en-US" baseline="30000" dirty="0"/>
              <a:t>	</a:t>
            </a:r>
          </a:p>
          <a:p>
            <a:pPr marL="0" indent="0">
              <a:buNone/>
            </a:pPr>
            <a:endParaRPr lang="en-US" baseline="30000" dirty="0" smtClean="0"/>
          </a:p>
          <a:p>
            <a:pPr marL="0" indent="0">
              <a:buNone/>
            </a:pPr>
            <a:endParaRPr lang="en-US" baseline="30000" dirty="0" smtClean="0"/>
          </a:p>
          <a:p>
            <a:pPr marL="0" indent="0">
              <a:buNone/>
            </a:pPr>
            <a:r>
              <a:rPr lang="en-US" baseline="30000" dirty="0" smtClean="0"/>
              <a:t>25</a:t>
            </a:r>
            <a:r>
              <a:rPr lang="en-US" dirty="0" smtClean="0"/>
              <a:t> For God designed him to be the means of expiating sin by his sacrificial death, effective through faith. God meant this to demonstrate his justice, because in his forbearance he had overlooked the sins of the past – </a:t>
            </a:r>
            <a:endParaRPr lang="en-US" baseline="30000"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4946" y="1592716"/>
            <a:ext cx="2176463"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8086" y="4147457"/>
            <a:ext cx="1632857" cy="4463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8434" idx="2"/>
          </p:cNvCxnSpPr>
          <p:nvPr/>
        </p:nvCxnSpPr>
        <p:spPr>
          <a:xfrm flipV="1">
            <a:off x="1284515" y="2781753"/>
            <a:ext cx="1098663" cy="136570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436339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Hebrews 9:5</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n-US" dirty="0" smtClean="0"/>
              <a:t>		</a:t>
            </a:r>
            <a:r>
              <a:rPr lang="el-GR" dirty="0" smtClean="0"/>
              <a:t>ἱλαστήριον</a:t>
            </a:r>
            <a:endParaRPr lang="en-US" dirty="0"/>
          </a:p>
          <a:p>
            <a:pPr marL="0" indent="0">
              <a:buNone/>
            </a:pPr>
            <a:r>
              <a:rPr lang="en-US" dirty="0"/>
              <a:t>	</a:t>
            </a:r>
            <a:r>
              <a:rPr lang="en-US" dirty="0" smtClean="0"/>
              <a:t>		(</a:t>
            </a:r>
            <a:r>
              <a:rPr lang="en-US" dirty="0" err="1"/>
              <a:t>hilastērion</a:t>
            </a:r>
            <a:r>
              <a:rPr lang="en-US" dirty="0"/>
              <a:t>)</a:t>
            </a:r>
            <a:r>
              <a:rPr lang="en-US" baseline="30000" dirty="0"/>
              <a:t>	</a:t>
            </a:r>
          </a:p>
          <a:p>
            <a:pPr marL="0" indent="0">
              <a:buNone/>
            </a:pPr>
            <a:endParaRPr lang="en-US" baseline="30000" dirty="0"/>
          </a:p>
          <a:p>
            <a:pPr marL="0" indent="0">
              <a:buNone/>
            </a:pPr>
            <a:endParaRPr lang="en-US" baseline="30000" dirty="0" smtClean="0"/>
          </a:p>
          <a:p>
            <a:pPr marL="0" indent="0">
              <a:buNone/>
            </a:pPr>
            <a:r>
              <a:rPr lang="en-US" baseline="30000" dirty="0" smtClean="0"/>
              <a:t>5 </a:t>
            </a:r>
            <a:r>
              <a:rPr lang="en-US" dirty="0"/>
              <a:t>Above the ark were the cherubim of the Glory, overshadowing the atonement cover. But we cannot discuss these things in detail now. </a:t>
            </a:r>
          </a:p>
          <a:p>
            <a:endParaRPr lang="en-US"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5517" y="2039030"/>
            <a:ext cx="2176463"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755571" y="4550229"/>
            <a:ext cx="2939143" cy="4245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0482" idx="2"/>
          </p:cNvCxnSpPr>
          <p:nvPr/>
        </p:nvCxnSpPr>
        <p:spPr>
          <a:xfrm flipH="1" flipV="1">
            <a:off x="4233749" y="3228067"/>
            <a:ext cx="991394" cy="132216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07375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Exodus 25:17</a:t>
            </a:r>
          </a:p>
        </p:txBody>
      </p:sp>
      <p:sp>
        <p:nvSpPr>
          <p:cNvPr id="3" name="Content Placeholder 2"/>
          <p:cNvSpPr>
            <a:spLocks noGrp="1"/>
          </p:cNvSpPr>
          <p:nvPr>
            <p:ph idx="1"/>
          </p:nvPr>
        </p:nvSpPr>
        <p:spPr/>
        <p:txBody>
          <a:bodyPr/>
          <a:lstStyle/>
          <a:p>
            <a:pPr marL="0" indent="0">
              <a:buNone/>
            </a:pPr>
            <a:endParaRPr lang="en-US" baseline="30000" dirty="0" smtClean="0"/>
          </a:p>
          <a:p>
            <a:pPr marL="2628900" lvl="6" indent="0">
              <a:buNone/>
            </a:pPr>
            <a:r>
              <a:rPr lang="he-IL" sz="4000" dirty="0">
                <a:cs typeface="+mj-cs"/>
              </a:rPr>
              <a:t>כַּפֹּ֫רֶת</a:t>
            </a:r>
            <a:endParaRPr lang="en-US" sz="4000" dirty="0">
              <a:cs typeface="+mj-cs"/>
            </a:endParaRPr>
          </a:p>
          <a:p>
            <a:pPr marL="0" indent="0">
              <a:buNone/>
            </a:pPr>
            <a:r>
              <a:rPr lang="en-US" dirty="0" smtClean="0"/>
              <a:t>		     (</a:t>
            </a:r>
            <a:r>
              <a:rPr lang="en-US" dirty="0" err="1" smtClean="0"/>
              <a:t>kapporet</a:t>
            </a:r>
            <a:r>
              <a:rPr lang="en-US" dirty="0" smtClean="0"/>
              <a:t>)</a:t>
            </a:r>
          </a:p>
          <a:p>
            <a:pPr marL="0" indent="0">
              <a:buNone/>
            </a:pPr>
            <a:endParaRPr lang="en-US" baseline="30000" dirty="0"/>
          </a:p>
          <a:p>
            <a:pPr marL="0" indent="0">
              <a:buNone/>
            </a:pPr>
            <a:endParaRPr lang="en-US" baseline="30000" dirty="0"/>
          </a:p>
          <a:p>
            <a:pPr marL="0" indent="0">
              <a:buNone/>
            </a:pPr>
            <a:r>
              <a:rPr lang="en-US" baseline="30000" dirty="0" smtClean="0"/>
              <a:t>17 </a:t>
            </a:r>
            <a:r>
              <a:rPr lang="en-US" dirty="0"/>
              <a:t>“Make an </a:t>
            </a:r>
            <a:r>
              <a:rPr lang="en-US" b="1" dirty="0">
                <a:solidFill>
                  <a:schemeClr val="accent6">
                    <a:lumMod val="75000"/>
                  </a:schemeClr>
                </a:solidFill>
              </a:rPr>
              <a:t>atonement cover</a:t>
            </a:r>
            <a:r>
              <a:rPr lang="en-US" dirty="0"/>
              <a:t> of pure gold—two and a half cubits long and a cubit and a half wide. </a:t>
            </a:r>
          </a:p>
          <a:p>
            <a:endParaRPr lang="en-US" dirty="0"/>
          </a:p>
        </p:txBody>
      </p:sp>
      <p:sp>
        <p:nvSpPr>
          <p:cNvPr id="4" name="Rounded Rectangle 3"/>
          <p:cNvSpPr/>
          <p:nvPr/>
        </p:nvSpPr>
        <p:spPr>
          <a:xfrm>
            <a:off x="2645229" y="2090058"/>
            <a:ext cx="2100942" cy="12845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492829" y="4212771"/>
            <a:ext cx="3015342" cy="4789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695700" y="3374572"/>
            <a:ext cx="304800" cy="83819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849157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Exodus 25:17 (</a:t>
            </a:r>
            <a:r>
              <a:rPr lang="en-US" dirty="0" err="1"/>
              <a:t>ESV</a:t>
            </a:r>
            <a:r>
              <a:rPr lang="en-US" dirty="0"/>
              <a:t>) </a:t>
            </a:r>
          </a:p>
        </p:txBody>
      </p:sp>
      <p:sp>
        <p:nvSpPr>
          <p:cNvPr id="3" name="Content Placeholder 2"/>
          <p:cNvSpPr>
            <a:spLocks noGrp="1"/>
          </p:cNvSpPr>
          <p:nvPr>
            <p:ph idx="1"/>
          </p:nvPr>
        </p:nvSpPr>
        <p:spPr/>
        <p:txBody>
          <a:bodyPr>
            <a:normAutofit/>
          </a:bodyPr>
          <a:lstStyle/>
          <a:p>
            <a:pPr marL="0" indent="0">
              <a:buNone/>
            </a:pPr>
            <a:endParaRPr lang="en-US" b="1" baseline="30000" dirty="0" smtClean="0"/>
          </a:p>
          <a:p>
            <a:pPr marL="2628900" lvl="6" indent="0">
              <a:buNone/>
            </a:pPr>
            <a:r>
              <a:rPr lang="he-IL" sz="4000" dirty="0" smtClean="0">
                <a:cs typeface="+mj-cs"/>
              </a:rPr>
              <a:t>כַּפֹּ֫רֶת</a:t>
            </a:r>
            <a:endParaRPr lang="en-US" sz="4000" dirty="0">
              <a:cs typeface="+mj-cs"/>
            </a:endParaRPr>
          </a:p>
          <a:p>
            <a:pPr marL="0" indent="0">
              <a:buNone/>
            </a:pPr>
            <a:r>
              <a:rPr lang="en-US" dirty="0"/>
              <a:t>		    </a:t>
            </a:r>
            <a:r>
              <a:rPr lang="en-US" dirty="0" smtClean="0"/>
              <a:t> (</a:t>
            </a:r>
            <a:r>
              <a:rPr lang="en-US" dirty="0" err="1"/>
              <a:t>kapporet</a:t>
            </a:r>
            <a:r>
              <a:rPr lang="en-US" dirty="0"/>
              <a:t>)</a:t>
            </a:r>
          </a:p>
          <a:p>
            <a:pPr marL="0" indent="0">
              <a:buNone/>
            </a:pPr>
            <a:endParaRPr lang="en-US" b="1" baseline="30000" dirty="0" smtClean="0"/>
          </a:p>
          <a:p>
            <a:pPr marL="0" indent="0">
              <a:buNone/>
            </a:pPr>
            <a:endParaRPr lang="en-US" b="1" baseline="30000" dirty="0" smtClean="0"/>
          </a:p>
          <a:p>
            <a:pPr marL="0" indent="0">
              <a:buNone/>
            </a:pPr>
            <a:r>
              <a:rPr lang="en-US" b="1" baseline="30000" dirty="0" smtClean="0"/>
              <a:t>17</a:t>
            </a:r>
            <a:r>
              <a:rPr lang="en-US" b="1" baseline="30000" dirty="0"/>
              <a:t> </a:t>
            </a:r>
            <a:r>
              <a:rPr lang="en-US" dirty="0"/>
              <a:t>“You shall make a </a:t>
            </a:r>
            <a:r>
              <a:rPr lang="en-US" b="1" dirty="0">
                <a:solidFill>
                  <a:schemeClr val="accent6">
                    <a:lumMod val="75000"/>
                  </a:schemeClr>
                </a:solidFill>
              </a:rPr>
              <a:t>mercy seat </a:t>
            </a:r>
            <a:r>
              <a:rPr lang="en-US" dirty="0"/>
              <a:t>of pure gold. Two cubits and a half shall be its length, and a cubit and a half its breadth. </a:t>
            </a:r>
          </a:p>
          <a:p>
            <a:endParaRPr lang="en-US" dirty="0"/>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5746" y="2065792"/>
            <a:ext cx="212725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820886" y="4256314"/>
            <a:ext cx="1948543"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3554" idx="2"/>
          </p:cNvCxnSpPr>
          <p:nvPr/>
        </p:nvCxnSpPr>
        <p:spPr>
          <a:xfrm flipH="1" flipV="1">
            <a:off x="3679371" y="3377067"/>
            <a:ext cx="1115787" cy="87924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361422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Exodus 25:16 (</a:t>
            </a:r>
            <a:r>
              <a:rPr lang="en-US" dirty="0" smtClean="0"/>
              <a:t>LXX) </a:t>
            </a:r>
            <a:endParaRPr lang="en-US" dirty="0"/>
          </a:p>
        </p:txBody>
      </p:sp>
      <p:sp>
        <p:nvSpPr>
          <p:cNvPr id="3" name="Content Placeholder 2"/>
          <p:cNvSpPr>
            <a:spLocks noGrp="1"/>
          </p:cNvSpPr>
          <p:nvPr>
            <p:ph idx="1"/>
          </p:nvPr>
        </p:nvSpPr>
        <p:spPr/>
        <p:txBody>
          <a:bodyPr/>
          <a:lstStyle/>
          <a:p>
            <a:pPr marL="0" indent="0">
              <a:buNone/>
            </a:pPr>
            <a:endParaRPr lang="en-US" b="1" baseline="30000" dirty="0" smtClean="0"/>
          </a:p>
          <a:p>
            <a:pPr marL="0" indent="0">
              <a:buNone/>
            </a:pPr>
            <a:r>
              <a:rPr lang="en-US" dirty="0" smtClean="0"/>
              <a:t>		</a:t>
            </a:r>
            <a:r>
              <a:rPr lang="en-US" dirty="0"/>
              <a:t>			</a:t>
            </a:r>
            <a:r>
              <a:rPr lang="el-GR" dirty="0"/>
              <a:t>ἱλαστήριον</a:t>
            </a:r>
            <a:endParaRPr lang="en-US" dirty="0"/>
          </a:p>
          <a:p>
            <a:pPr marL="0" indent="0">
              <a:buNone/>
            </a:pPr>
            <a:r>
              <a:rPr lang="en-US" dirty="0" smtClean="0"/>
              <a:t>		</a:t>
            </a:r>
            <a:r>
              <a:rPr lang="en-US" dirty="0"/>
              <a:t>			(</a:t>
            </a:r>
            <a:r>
              <a:rPr lang="en-US" dirty="0" err="1"/>
              <a:t>hilastērion</a:t>
            </a:r>
            <a:r>
              <a:rPr lang="en-US" dirty="0" smtClean="0"/>
              <a:t>)</a:t>
            </a:r>
          </a:p>
          <a:p>
            <a:pPr marL="0" indent="0">
              <a:buNone/>
            </a:pPr>
            <a:endParaRPr lang="en-US" b="1" baseline="30000" dirty="0"/>
          </a:p>
          <a:p>
            <a:pPr marL="0" indent="0">
              <a:buNone/>
            </a:pPr>
            <a:endParaRPr lang="en-US" b="1" baseline="30000" dirty="0" smtClean="0"/>
          </a:p>
          <a:p>
            <a:pPr marL="0" indent="0">
              <a:buNone/>
            </a:pPr>
            <a:r>
              <a:rPr lang="en-US" b="1" baseline="30000" dirty="0" smtClean="0"/>
              <a:t>16 </a:t>
            </a:r>
            <a:r>
              <a:rPr lang="en-US" dirty="0" smtClean="0"/>
              <a:t>And then you will make the </a:t>
            </a:r>
            <a:r>
              <a:rPr lang="en-US" b="1" dirty="0" smtClean="0">
                <a:solidFill>
                  <a:schemeClr val="accent6">
                    <a:lumMod val="75000"/>
                  </a:schemeClr>
                </a:solidFill>
              </a:rPr>
              <a:t>mercy seat</a:t>
            </a:r>
            <a:r>
              <a:rPr lang="en-US" dirty="0" smtClean="0"/>
              <a:t>, a cover of pure gold, two cubits and a half for its length and a cubit and a half for its width. </a:t>
            </a:r>
          </a:p>
          <a:p>
            <a:endParaRPr lang="en-US" dirty="0"/>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3432" y="2046741"/>
            <a:ext cx="2176463" cy="1195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27435" y="4095070"/>
            <a:ext cx="1968500"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4579" idx="0"/>
            <a:endCxn id="24578" idx="2"/>
          </p:cNvCxnSpPr>
          <p:nvPr/>
        </p:nvCxnSpPr>
        <p:spPr>
          <a:xfrm flipH="1" flipV="1">
            <a:off x="6051664" y="3242128"/>
            <a:ext cx="360021" cy="85294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783723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Hebrews 9:5 (</a:t>
            </a:r>
            <a:r>
              <a:rPr lang="en-US" dirty="0" err="1"/>
              <a:t>ESV</a:t>
            </a:r>
            <a:r>
              <a:rPr lang="en-US" dirty="0"/>
              <a:t>) </a:t>
            </a:r>
          </a:p>
        </p:txBody>
      </p:sp>
      <p:sp>
        <p:nvSpPr>
          <p:cNvPr id="3" name="Content Placeholder 2"/>
          <p:cNvSpPr>
            <a:spLocks noGrp="1"/>
          </p:cNvSpPr>
          <p:nvPr>
            <p:ph idx="1"/>
          </p:nvPr>
        </p:nvSpPr>
        <p:spPr/>
        <p:txBody>
          <a:bodyPr>
            <a:normAutofit/>
          </a:bodyPr>
          <a:lstStyle/>
          <a:p>
            <a:pPr marL="0" indent="0">
              <a:buNone/>
            </a:pPr>
            <a:endParaRPr lang="en-US" b="1" baseline="30000" dirty="0" smtClean="0"/>
          </a:p>
          <a:p>
            <a:pPr marL="0" indent="0">
              <a:buNone/>
            </a:pPr>
            <a:r>
              <a:rPr lang="en-US" dirty="0"/>
              <a:t>			</a:t>
            </a:r>
            <a:r>
              <a:rPr lang="el-GR" dirty="0"/>
              <a:t>ἱλαστήριον</a:t>
            </a:r>
            <a:endParaRPr lang="en-US" dirty="0"/>
          </a:p>
          <a:p>
            <a:pPr marL="0" indent="0">
              <a:buNone/>
            </a:pPr>
            <a:r>
              <a:rPr lang="en-US" dirty="0"/>
              <a:t>			(</a:t>
            </a:r>
            <a:r>
              <a:rPr lang="en-US" dirty="0" err="1"/>
              <a:t>hilastērion</a:t>
            </a:r>
            <a:r>
              <a:rPr lang="en-US" dirty="0"/>
              <a:t>)</a:t>
            </a:r>
            <a:r>
              <a:rPr lang="en-US" baseline="30000" dirty="0"/>
              <a:t>	</a:t>
            </a:r>
          </a:p>
          <a:p>
            <a:pPr marL="0" indent="0">
              <a:buNone/>
            </a:pPr>
            <a:endParaRPr lang="en-US" b="1" baseline="30000" dirty="0"/>
          </a:p>
          <a:p>
            <a:pPr marL="0" indent="0">
              <a:buNone/>
            </a:pPr>
            <a:endParaRPr lang="en-US" b="1" baseline="30000" dirty="0" smtClean="0"/>
          </a:p>
          <a:p>
            <a:pPr marL="0" indent="0">
              <a:buNone/>
            </a:pPr>
            <a:r>
              <a:rPr lang="en-US" b="1" baseline="30000" dirty="0" smtClean="0"/>
              <a:t>5</a:t>
            </a:r>
            <a:r>
              <a:rPr lang="en-US" b="1" baseline="30000" dirty="0"/>
              <a:t> </a:t>
            </a:r>
            <a:r>
              <a:rPr lang="en-US" dirty="0"/>
              <a:t>Above it were the cherubim of glory overshadowing the mercy seat. Of these things we cannot now speak in detail. </a:t>
            </a:r>
          </a:p>
          <a:p>
            <a:endParaRPr lang="en-US"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5517" y="2024971"/>
            <a:ext cx="2176463" cy="1195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733800" y="4572000"/>
            <a:ext cx="1959429" cy="4463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1506" idx="2"/>
          </p:cNvCxnSpPr>
          <p:nvPr/>
        </p:nvCxnSpPr>
        <p:spPr>
          <a:xfrm flipH="1" flipV="1">
            <a:off x="4233749" y="3220358"/>
            <a:ext cx="479766" cy="135164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5878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Hebrews 9:5 </a:t>
            </a:r>
            <a:r>
              <a:rPr lang="en-US" dirty="0" smtClean="0"/>
              <a:t>(NEB) </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smtClean="0"/>
              <a:t>ἱλαστήριον</a:t>
            </a:r>
            <a:endParaRPr lang="en-US" dirty="0"/>
          </a:p>
          <a:p>
            <a:pPr marL="0" indent="0">
              <a:buNone/>
            </a:pPr>
            <a:r>
              <a:rPr lang="en-US" dirty="0"/>
              <a:t>			(</a:t>
            </a:r>
            <a:r>
              <a:rPr lang="en-US" dirty="0" err="1"/>
              <a:t>hilastērion</a:t>
            </a:r>
            <a:r>
              <a:rPr lang="en-US" dirty="0"/>
              <a:t>)</a:t>
            </a:r>
            <a:r>
              <a:rPr lang="en-US" baseline="30000" dirty="0"/>
              <a:t>	</a:t>
            </a:r>
          </a:p>
          <a:p>
            <a:pPr marL="0" indent="0">
              <a:buNone/>
            </a:pPr>
            <a:endParaRPr lang="en-US" baseline="30000" dirty="0"/>
          </a:p>
          <a:p>
            <a:pPr marL="0" indent="0">
              <a:buNone/>
            </a:pPr>
            <a:endParaRPr lang="en-US" baseline="30000" dirty="0" smtClean="0"/>
          </a:p>
          <a:p>
            <a:pPr marL="0" indent="0">
              <a:buNone/>
            </a:pPr>
            <a:r>
              <a:rPr lang="en-US" baseline="30000" dirty="0" smtClean="0"/>
              <a:t>5</a:t>
            </a:r>
            <a:r>
              <a:rPr lang="en-US" dirty="0" smtClean="0"/>
              <a:t> and above it the cherubim of God’s glory, overshadowing the place of expiation. On these we cannot now enlarge.</a:t>
            </a:r>
            <a:endParaRPr lang="en-US" baseline="30000" dirty="0"/>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6404" y="2046742"/>
            <a:ext cx="2176463" cy="1195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722914" y="4517571"/>
            <a:ext cx="3026229" cy="5225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2530" idx="2"/>
          </p:cNvCxnSpPr>
          <p:nvPr/>
        </p:nvCxnSpPr>
        <p:spPr>
          <a:xfrm flipH="1" flipV="1">
            <a:off x="4244636" y="3242129"/>
            <a:ext cx="991393" cy="127544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5173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81000"/>
            <a:ext cx="8128000"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990697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3:25</a:t>
            </a:r>
            <a:endParaRPr lang="en-US" dirty="0"/>
          </a:p>
        </p:txBody>
      </p:sp>
      <p:sp>
        <p:nvSpPr>
          <p:cNvPr id="3" name="Content Placeholder 2"/>
          <p:cNvSpPr>
            <a:spLocks noGrp="1"/>
          </p:cNvSpPr>
          <p:nvPr>
            <p:ph idx="1"/>
          </p:nvPr>
        </p:nvSpPr>
        <p:spPr/>
        <p:txBody>
          <a:bodyPr>
            <a:normAutofit/>
          </a:bodyPr>
          <a:lstStyle/>
          <a:p>
            <a:pPr marL="0" indent="0">
              <a:lnSpc>
                <a:spcPts val="4800"/>
              </a:lnSpc>
              <a:buNone/>
            </a:pPr>
            <a:r>
              <a:rPr lang="en-US" baseline="30000" dirty="0" smtClean="0"/>
              <a:t>		</a:t>
            </a:r>
            <a:r>
              <a:rPr lang="el-GR" dirty="0" smtClean="0"/>
              <a:t>ἀνοχή</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anochē</a:t>
            </a:r>
            <a:r>
              <a:rPr lang="en-US" sz="4800" baseline="30000" dirty="0" smtClean="0"/>
              <a:t>)</a:t>
            </a:r>
          </a:p>
          <a:p>
            <a:pPr marL="0" indent="0">
              <a:lnSpc>
                <a:spcPts val="1200"/>
              </a:lnSpc>
              <a:buNone/>
            </a:pPr>
            <a:endParaRPr lang="en-US" baseline="30000" dirty="0"/>
          </a:p>
          <a:p>
            <a:pPr marL="0" indent="0">
              <a:buNone/>
            </a:pPr>
            <a:r>
              <a:rPr lang="en-US" baseline="30000" dirty="0" smtClean="0"/>
              <a:t>25</a:t>
            </a:r>
            <a:r>
              <a:rPr lang="en-US" dirty="0" smtClean="0"/>
              <a:t> </a:t>
            </a:r>
            <a:r>
              <a:rPr lang="en-US" dirty="0"/>
              <a:t>God presented him as a sacrifice of atonement, through faith in his blood. He did this to demonstrate his justice, because in his forbearance he had left the sins committed beforehand unpunished-- </a:t>
            </a:r>
          </a:p>
        </p:txBody>
      </p:sp>
      <p:sp>
        <p:nvSpPr>
          <p:cNvPr id="4" name="Oval 3"/>
          <p:cNvSpPr/>
          <p:nvPr/>
        </p:nvSpPr>
        <p:spPr>
          <a:xfrm>
            <a:off x="2042445" y="1615155"/>
            <a:ext cx="2042445" cy="13331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7110" y="4760007"/>
            <a:ext cx="2119357" cy="4443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546789" y="2948299"/>
            <a:ext cx="1516879" cy="181170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855577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2:4</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ἀνοχή</a:t>
            </a:r>
            <a:endParaRPr lang="en-US" dirty="0"/>
          </a:p>
          <a:p>
            <a:pPr marL="0" indent="0">
              <a:lnSpc>
                <a:spcPct val="110000"/>
              </a:lnSpc>
              <a:buNone/>
            </a:pPr>
            <a:r>
              <a:rPr lang="en-US" baseline="30000" dirty="0"/>
              <a:t>	</a:t>
            </a:r>
            <a:r>
              <a:rPr lang="en-US" dirty="0"/>
              <a:t>	(</a:t>
            </a:r>
            <a:r>
              <a:rPr lang="en-US" dirty="0" err="1"/>
              <a:t>anochē</a:t>
            </a:r>
            <a:r>
              <a:rPr lang="en-US" dirty="0"/>
              <a:t>)</a:t>
            </a:r>
          </a:p>
          <a:p>
            <a:pPr marL="0" indent="0">
              <a:buNone/>
            </a:pPr>
            <a:endParaRPr lang="en-US" baseline="30000" dirty="0"/>
          </a:p>
          <a:p>
            <a:pPr marL="0" indent="0">
              <a:buNone/>
            </a:pPr>
            <a:r>
              <a:rPr lang="en-US" baseline="30000" dirty="0" smtClean="0"/>
              <a:t>4 </a:t>
            </a:r>
            <a:r>
              <a:rPr lang="en-US" dirty="0"/>
              <a:t>Or do you show contempt for the riches of his kindness, tolerance and patience, not realizing that God’s kindness leads you toward repentance? </a:t>
            </a:r>
          </a:p>
          <a:p>
            <a:endParaRPr lang="en-US" dirty="0"/>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3652" y="2009321"/>
            <a:ext cx="2066925"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079171" y="4256314"/>
            <a:ext cx="1730829"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5602" idx="2"/>
          </p:cNvCxnSpPr>
          <p:nvPr/>
        </p:nvCxnSpPr>
        <p:spPr>
          <a:xfrm flipV="1">
            <a:off x="2944586" y="3368221"/>
            <a:ext cx="92529" cy="88809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566606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3:25</a:t>
            </a:r>
            <a:endParaRPr lang="en-US" dirty="0"/>
          </a:p>
        </p:txBody>
      </p:sp>
      <p:sp>
        <p:nvSpPr>
          <p:cNvPr id="3" name="Content Placeholder 2"/>
          <p:cNvSpPr>
            <a:spLocks noGrp="1"/>
          </p:cNvSpPr>
          <p:nvPr>
            <p:ph idx="1"/>
          </p:nvPr>
        </p:nvSpPr>
        <p:spPr/>
        <p:txBody>
          <a:bodyPr>
            <a:normAutofit/>
          </a:bodyPr>
          <a:lstStyle/>
          <a:p>
            <a:pPr marL="0" indent="0">
              <a:lnSpc>
                <a:spcPts val="1200"/>
              </a:lnSpc>
              <a:buNone/>
            </a:pPr>
            <a:endParaRPr lang="en-US" baseline="30000" dirty="0" smtClean="0"/>
          </a:p>
          <a:p>
            <a:pPr marL="0" indent="0">
              <a:buNone/>
            </a:pPr>
            <a:r>
              <a:rPr lang="en-US" dirty="0" smtClean="0"/>
              <a:t>		</a:t>
            </a:r>
            <a:r>
              <a:rPr lang="el-GR" dirty="0" smtClean="0"/>
              <a:t>πάρεσις</a:t>
            </a:r>
            <a:endParaRPr lang="en-US" dirty="0" smtClean="0"/>
          </a:p>
          <a:p>
            <a:pPr marL="0" indent="0">
              <a:buNone/>
            </a:pPr>
            <a:r>
              <a:rPr lang="en-US" dirty="0" smtClean="0"/>
              <a:t>		(paresis)</a:t>
            </a:r>
          </a:p>
          <a:p>
            <a:pPr marL="0" indent="0">
              <a:lnSpc>
                <a:spcPts val="1200"/>
              </a:lnSpc>
              <a:buNone/>
            </a:pPr>
            <a:endParaRPr lang="en-US" baseline="30000" dirty="0"/>
          </a:p>
          <a:p>
            <a:pPr marL="0" indent="0">
              <a:lnSpc>
                <a:spcPts val="1200"/>
              </a:lnSpc>
              <a:buNone/>
            </a:pPr>
            <a:endParaRPr lang="en-US" baseline="30000" dirty="0"/>
          </a:p>
          <a:p>
            <a:pPr marL="0" indent="0">
              <a:buNone/>
            </a:pPr>
            <a:r>
              <a:rPr lang="en-US" baseline="30000" dirty="0" smtClean="0"/>
              <a:t>25</a:t>
            </a:r>
            <a:r>
              <a:rPr lang="en-US" dirty="0" smtClean="0"/>
              <a:t> </a:t>
            </a:r>
            <a:r>
              <a:rPr lang="en-US" dirty="0"/>
              <a:t>God presented him as a sacrifice of atonement, through faith in his blood. He did this to demonstrate his justice, because in his forbearance he had left the sins committed beforehand unpunished-- </a:t>
            </a:r>
          </a:p>
        </p:txBody>
      </p:sp>
      <p:sp>
        <p:nvSpPr>
          <p:cNvPr id="6" name="Rounded Rectangle 5"/>
          <p:cNvSpPr/>
          <p:nvPr/>
        </p:nvSpPr>
        <p:spPr>
          <a:xfrm>
            <a:off x="2220686" y="1883229"/>
            <a:ext cx="1698171" cy="11865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492829" y="5519057"/>
            <a:ext cx="2024742" cy="4136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0"/>
            <a:endCxn id="6" idx="2"/>
          </p:cNvCxnSpPr>
          <p:nvPr/>
        </p:nvCxnSpPr>
        <p:spPr>
          <a:xfrm flipH="1" flipV="1">
            <a:off x="3069772" y="3069771"/>
            <a:ext cx="435428" cy="244928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512535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26</a:t>
            </a:r>
            <a:r>
              <a:rPr lang="en-US" dirty="0" smtClean="0"/>
              <a:t> </a:t>
            </a:r>
            <a:r>
              <a:rPr lang="en-US" dirty="0"/>
              <a:t>he did it to demonstrate his justice at the present time, so as to be just and the one who justifies those who have faith in Jesus. </a:t>
            </a:r>
            <a:endParaRPr lang="en-US" dirty="0" smtClean="0"/>
          </a:p>
        </p:txBody>
      </p:sp>
    </p:spTree>
    <p:extLst>
      <p:ext uri="{BB962C8B-B14F-4D97-AF65-F5344CB8AC3E}">
        <p14:creationId xmlns:p14="http://schemas.microsoft.com/office/powerpoint/2010/main" val="138071044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ἔνδειξις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endeixis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26</a:t>
            </a:r>
            <a:r>
              <a:rPr lang="en-US" dirty="0" smtClean="0"/>
              <a:t> </a:t>
            </a:r>
            <a:r>
              <a:rPr lang="en-US" dirty="0"/>
              <a:t>he did it to demonstrate his justice at the present time, so as to be just and the one who justifies those who have faith in Jesus. </a:t>
            </a:r>
            <a:endParaRPr lang="en-US" dirty="0" smtClean="0"/>
          </a:p>
        </p:txBody>
      </p:sp>
      <p:sp>
        <p:nvSpPr>
          <p:cNvPr id="4" name="Oval 3"/>
          <p:cNvSpPr/>
          <p:nvPr/>
        </p:nvSpPr>
        <p:spPr>
          <a:xfrm>
            <a:off x="2973936" y="1948441"/>
            <a:ext cx="2187724" cy="14613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734654" y="4119073"/>
            <a:ext cx="2238998" cy="4358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854153" y="3409772"/>
            <a:ext cx="213645" cy="70930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250249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Corinthians 8:24</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n-US" baseline="30000" dirty="0" smtClean="0"/>
              <a:t>		</a:t>
            </a:r>
            <a:r>
              <a:rPr lang="el-GR" dirty="0" smtClean="0"/>
              <a:t>ἔνδειξις</a:t>
            </a:r>
            <a:endParaRPr lang="en-US" dirty="0"/>
          </a:p>
          <a:p>
            <a:pPr marL="0" indent="0">
              <a:lnSpc>
                <a:spcPct val="110000"/>
              </a:lnSpc>
              <a:buNone/>
            </a:pPr>
            <a:r>
              <a:rPr lang="en-US" baseline="30000" dirty="0"/>
              <a:t>			</a:t>
            </a:r>
            <a:r>
              <a:rPr lang="en-US" baseline="30000" dirty="0" smtClean="0"/>
              <a:t>		</a:t>
            </a:r>
            <a:r>
              <a:rPr lang="en-US" dirty="0" smtClean="0"/>
              <a:t>(</a:t>
            </a:r>
            <a:r>
              <a:rPr lang="en-US" dirty="0" err="1"/>
              <a:t>endeixis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24 </a:t>
            </a:r>
            <a:r>
              <a:rPr lang="en-US" dirty="0"/>
              <a:t>Therefore show these men the proof of your love and the reason for our pride in you, so that the churches can see it. </a:t>
            </a:r>
          </a:p>
          <a:p>
            <a:endParaRPr lang="en-US" dirty="0"/>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9141" y="1958296"/>
            <a:ext cx="2212975" cy="14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987143" y="4169229"/>
            <a:ext cx="1045028" cy="4680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6626" idx="2"/>
          </p:cNvCxnSpPr>
          <p:nvPr/>
        </p:nvCxnSpPr>
        <p:spPr>
          <a:xfrm flipH="1" flipV="1">
            <a:off x="5845629" y="3439433"/>
            <a:ext cx="664028" cy="72979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28275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Philippians 1:28</a:t>
            </a:r>
          </a:p>
        </p:txBody>
      </p:sp>
      <p:sp>
        <p:nvSpPr>
          <p:cNvPr id="3" name="Content Placeholder 2"/>
          <p:cNvSpPr>
            <a:spLocks noGrp="1"/>
          </p:cNvSpPr>
          <p:nvPr>
            <p:ph idx="1"/>
          </p:nvPr>
        </p:nvSpPr>
        <p:spPr/>
        <p:txBody>
          <a:bodyPr>
            <a:normAutofit/>
          </a:bodyPr>
          <a:lstStyle/>
          <a:p>
            <a:pPr marL="0" indent="0">
              <a:lnSpc>
                <a:spcPct val="110000"/>
              </a:lnSpc>
              <a:buNone/>
            </a:pPr>
            <a:r>
              <a:rPr lang="en-US" baseline="30000" dirty="0"/>
              <a:t>				</a:t>
            </a:r>
            <a:r>
              <a:rPr lang="el-GR" dirty="0"/>
              <a:t>ἔνδειξις</a:t>
            </a:r>
            <a:endParaRPr lang="en-US" dirty="0"/>
          </a:p>
          <a:p>
            <a:pPr marL="0" indent="0">
              <a:lnSpc>
                <a:spcPct val="110000"/>
              </a:lnSpc>
              <a:buNone/>
            </a:pPr>
            <a:r>
              <a:rPr lang="en-US" baseline="30000" dirty="0"/>
              <a:t>				</a:t>
            </a:r>
            <a:r>
              <a:rPr lang="en-US" dirty="0" smtClean="0"/>
              <a:t>(</a:t>
            </a:r>
            <a:r>
              <a:rPr lang="en-US" dirty="0" err="1"/>
              <a:t>endeixis</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28 </a:t>
            </a:r>
            <a:r>
              <a:rPr lang="en-US" dirty="0"/>
              <a:t>without being frightened in any way by those who oppose you. This is a sign to them that they will be destroyed, but that you will be saved—and that by God. </a:t>
            </a:r>
          </a:p>
          <a:p>
            <a:endParaRPr lang="en-US" dirty="0"/>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3856" y="1533752"/>
            <a:ext cx="2212975" cy="14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822371" y="4245429"/>
            <a:ext cx="707572" cy="4136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7650" idx="2"/>
          </p:cNvCxnSpPr>
          <p:nvPr/>
        </p:nvCxnSpPr>
        <p:spPr>
          <a:xfrm flipH="1" flipV="1">
            <a:off x="4920344" y="3014889"/>
            <a:ext cx="255813" cy="123054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864391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dirty="0" smtClean="0"/>
              <a:t>righteousness    =     </a:t>
            </a:r>
            <a:r>
              <a:rPr lang="el-GR" dirty="0" smtClean="0"/>
              <a:t>δικαιοσύνη</a:t>
            </a:r>
            <a:endParaRPr lang="en-US" baseline="30000" dirty="0" smtClean="0"/>
          </a:p>
          <a:p>
            <a:pPr marL="0" indent="0">
              <a:buNone/>
            </a:pPr>
            <a:endParaRPr lang="en-US" baseline="30000" dirty="0"/>
          </a:p>
          <a:p>
            <a:pPr marL="0" indent="0">
              <a:buNone/>
            </a:pPr>
            <a:r>
              <a:rPr lang="en-US" baseline="30000" dirty="0" smtClean="0"/>
              <a:t>26</a:t>
            </a:r>
            <a:r>
              <a:rPr lang="en-US" dirty="0" smtClean="0"/>
              <a:t> </a:t>
            </a:r>
            <a:r>
              <a:rPr lang="en-US" dirty="0"/>
              <a:t>he did it to demonstrate his justice at the present time, so as to be just and the one who </a:t>
            </a:r>
            <a:r>
              <a:rPr lang="en-US" dirty="0" smtClean="0"/>
              <a:t>justifies </a:t>
            </a:r>
            <a:r>
              <a:rPr lang="en-US" dirty="0"/>
              <a:t>those who have faith in Jesus. </a:t>
            </a:r>
            <a:endParaRPr lang="en-US" dirty="0" smtClean="0"/>
          </a:p>
          <a:p>
            <a:pPr marL="0" indent="0">
              <a:lnSpc>
                <a:spcPts val="1800"/>
              </a:lnSpc>
              <a:buNone/>
            </a:pPr>
            <a:endParaRPr lang="en-US" dirty="0" smtClean="0"/>
          </a:p>
          <a:p>
            <a:pPr marL="0" indent="0">
              <a:buNone/>
            </a:pPr>
            <a:r>
              <a:rPr lang="en-US" dirty="0" smtClean="0"/>
              <a:t>	</a:t>
            </a:r>
            <a:r>
              <a:rPr lang="el-GR" dirty="0" smtClean="0"/>
              <a:t>δικαιόω</a:t>
            </a:r>
            <a:r>
              <a:rPr lang="en-US" dirty="0" smtClean="0"/>
              <a:t> 		</a:t>
            </a:r>
            <a:r>
              <a:rPr lang="el-GR" dirty="0" smtClean="0"/>
              <a:t>δίκαιος</a:t>
            </a:r>
            <a:r>
              <a:rPr lang="en-US" dirty="0" smtClean="0"/>
              <a:t>     =    upright</a:t>
            </a:r>
            <a:endParaRPr lang="en-US" dirty="0" smtClean="0"/>
          </a:p>
        </p:txBody>
      </p:sp>
      <p:sp>
        <p:nvSpPr>
          <p:cNvPr id="4" name="Rounded Rectangle 3"/>
          <p:cNvSpPr/>
          <p:nvPr/>
        </p:nvSpPr>
        <p:spPr>
          <a:xfrm>
            <a:off x="3755571" y="2057400"/>
            <a:ext cx="2090058" cy="56605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486400" y="3091543"/>
            <a:ext cx="1208314" cy="44631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637314" y="3559629"/>
            <a:ext cx="740229" cy="44631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78971" y="4060371"/>
            <a:ext cx="1349829" cy="46808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349829" y="4931229"/>
            <a:ext cx="1524000" cy="52251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4103914" y="4920342"/>
            <a:ext cx="1491342" cy="56605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5" idx="0"/>
            <a:endCxn id="4" idx="2"/>
          </p:cNvCxnSpPr>
          <p:nvPr/>
        </p:nvCxnSpPr>
        <p:spPr>
          <a:xfrm flipH="1" flipV="1">
            <a:off x="4800600" y="2623457"/>
            <a:ext cx="1289957" cy="468086"/>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8" idx="0"/>
            <a:endCxn id="7" idx="2"/>
          </p:cNvCxnSpPr>
          <p:nvPr/>
        </p:nvCxnSpPr>
        <p:spPr>
          <a:xfrm flipH="1" flipV="1">
            <a:off x="1153886" y="4528457"/>
            <a:ext cx="957943" cy="40277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9" idx="0"/>
            <a:endCxn id="6" idx="2"/>
          </p:cNvCxnSpPr>
          <p:nvPr/>
        </p:nvCxnSpPr>
        <p:spPr>
          <a:xfrm flipV="1">
            <a:off x="4849585" y="4005943"/>
            <a:ext cx="157844" cy="914399"/>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424543" y="1839686"/>
            <a:ext cx="5736771" cy="9579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3820886" y="4724400"/>
            <a:ext cx="4049485" cy="9361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890622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81000"/>
            <a:ext cx="8128000"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842330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27</a:t>
            </a:r>
            <a:r>
              <a:rPr lang="en-US" dirty="0" smtClean="0"/>
              <a:t> </a:t>
            </a:r>
            <a:r>
              <a:rPr lang="en-US" dirty="0"/>
              <a:t>Where, then, is boasting? It is excluded. On what principle? On that of observing the law? No, but on that of faith. </a:t>
            </a:r>
            <a:endParaRPr lang="en-US" dirty="0" smtClean="0"/>
          </a:p>
        </p:txBody>
      </p:sp>
    </p:spTree>
    <p:extLst>
      <p:ext uri="{BB962C8B-B14F-4D97-AF65-F5344CB8AC3E}">
        <p14:creationId xmlns:p14="http://schemas.microsoft.com/office/powerpoint/2010/main" val="14794768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21</a:t>
            </a:r>
            <a:r>
              <a:rPr lang="en-US" dirty="0" smtClean="0"/>
              <a:t> </a:t>
            </a:r>
            <a:r>
              <a:rPr lang="en-US" dirty="0"/>
              <a:t>But now a righteousness from God, apart from law, has been made known, to which the Law and the Prophets testify. </a:t>
            </a:r>
            <a:endParaRPr lang="en-US" dirty="0" smtClean="0"/>
          </a:p>
        </p:txBody>
      </p:sp>
    </p:spTree>
    <p:extLst>
      <p:ext uri="{BB962C8B-B14F-4D97-AF65-F5344CB8AC3E}">
        <p14:creationId xmlns:p14="http://schemas.microsoft.com/office/powerpoint/2010/main" val="91686344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καύχησις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kauchēsis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27</a:t>
            </a:r>
            <a:r>
              <a:rPr lang="en-US" dirty="0" smtClean="0"/>
              <a:t> </a:t>
            </a:r>
            <a:r>
              <a:rPr lang="en-US" dirty="0"/>
              <a:t>Where, then, is boasting? It is excluded. On what principle? On that of observing the law? No, but on that of faith. </a:t>
            </a:r>
            <a:endParaRPr lang="en-US" dirty="0" smtClean="0"/>
          </a:p>
        </p:txBody>
      </p:sp>
      <p:sp>
        <p:nvSpPr>
          <p:cNvPr id="4" name="Rounded Rectangle 3"/>
          <p:cNvSpPr/>
          <p:nvPr/>
        </p:nvSpPr>
        <p:spPr>
          <a:xfrm>
            <a:off x="4079395" y="2151201"/>
            <a:ext cx="1974079" cy="10938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486683" y="4127619"/>
            <a:ext cx="1529697" cy="4700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251532" y="3245063"/>
            <a:ext cx="814903" cy="88255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250249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Corinthians 7:14</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smtClean="0"/>
              <a:t>	</a:t>
            </a:r>
            <a:r>
              <a:rPr lang="el-GR" dirty="0" smtClean="0"/>
              <a:t>καυχάομαι</a:t>
            </a:r>
            <a:r>
              <a:rPr lang="en-US" dirty="0" smtClean="0"/>
              <a:t>				</a:t>
            </a:r>
            <a:r>
              <a:rPr lang="el-GR" dirty="0" smtClean="0"/>
              <a:t>καύχησις</a:t>
            </a:r>
            <a:endParaRPr lang="en-US" dirty="0"/>
          </a:p>
          <a:p>
            <a:pPr marL="0" indent="0">
              <a:buNone/>
            </a:pPr>
            <a:r>
              <a:rPr lang="en-US" dirty="0" smtClean="0"/>
              <a:t>	(</a:t>
            </a:r>
            <a:r>
              <a:rPr lang="en-US" dirty="0" err="1" smtClean="0"/>
              <a:t>kauchaomai</a:t>
            </a:r>
            <a:r>
              <a:rPr lang="en-US" dirty="0" smtClean="0"/>
              <a:t>)		</a:t>
            </a:r>
            <a:r>
              <a:rPr lang="en-US" baseline="30000" dirty="0"/>
              <a:t>	</a:t>
            </a:r>
            <a:r>
              <a:rPr lang="en-US" dirty="0"/>
              <a:t>(</a:t>
            </a:r>
            <a:r>
              <a:rPr lang="en-US" dirty="0" err="1"/>
              <a:t>kauchēsis</a:t>
            </a:r>
            <a:r>
              <a:rPr lang="en-US" dirty="0"/>
              <a:t>)</a:t>
            </a:r>
          </a:p>
          <a:p>
            <a:pPr marL="0" indent="0">
              <a:buNone/>
            </a:pPr>
            <a:endParaRPr lang="en-US" baseline="30000" dirty="0" smtClean="0"/>
          </a:p>
          <a:p>
            <a:pPr marL="0" indent="0">
              <a:buNone/>
            </a:pPr>
            <a:r>
              <a:rPr lang="en-US" baseline="30000" dirty="0" smtClean="0"/>
              <a:t>14 </a:t>
            </a:r>
            <a:r>
              <a:rPr lang="en-US" dirty="0"/>
              <a:t>I had boasted to him about you, and you have not embarrassed me. But just as everything we said to you was true, so our boasting about you to Titus has proved to be true as well. </a:t>
            </a:r>
          </a:p>
          <a:p>
            <a:endParaRPr lang="en-US" dirty="0"/>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761" y="2075543"/>
            <a:ext cx="2000250" cy="111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1393371" y="2090057"/>
            <a:ext cx="2373086" cy="118654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5116286" y="4626429"/>
            <a:ext cx="1524000" cy="4789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741714" y="3657600"/>
            <a:ext cx="1415143" cy="42454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5" idx="2"/>
          </p:cNvCxnSpPr>
          <p:nvPr/>
        </p:nvCxnSpPr>
        <p:spPr>
          <a:xfrm flipV="1">
            <a:off x="2449286" y="3276600"/>
            <a:ext cx="130628" cy="38100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6" idx="0"/>
            <a:endCxn id="29698" idx="2"/>
          </p:cNvCxnSpPr>
          <p:nvPr/>
        </p:nvCxnSpPr>
        <p:spPr>
          <a:xfrm flipV="1">
            <a:off x="5878286" y="3191556"/>
            <a:ext cx="990600" cy="143487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084203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15:17</a:t>
            </a:r>
          </a:p>
        </p:txBody>
      </p:sp>
      <p:sp>
        <p:nvSpPr>
          <p:cNvPr id="3" name="Content Placeholder 2"/>
          <p:cNvSpPr>
            <a:spLocks noGrp="1"/>
          </p:cNvSpPr>
          <p:nvPr>
            <p:ph idx="1"/>
          </p:nvPr>
        </p:nvSpPr>
        <p:spPr/>
        <p:txBody>
          <a:bodyPr>
            <a:normAutofit lnSpcReduction="10000"/>
          </a:bodyPr>
          <a:lstStyle/>
          <a:p>
            <a:pPr marL="0" indent="0">
              <a:buNone/>
            </a:pPr>
            <a:r>
              <a:rPr lang="en-US" baseline="30000" dirty="0" smtClean="0"/>
              <a:t>17 </a:t>
            </a:r>
            <a:r>
              <a:rPr lang="en-US" dirty="0"/>
              <a:t>Therefore I glory in Christ Jesus in my service to God. </a:t>
            </a:r>
            <a:endParaRPr lang="en-US" dirty="0" smtClean="0"/>
          </a:p>
          <a:p>
            <a:pPr marL="0" indent="0">
              <a:lnSpc>
                <a:spcPct val="120000"/>
              </a:lnSpc>
              <a:buNone/>
            </a:pPr>
            <a:r>
              <a:rPr lang="en-US" baseline="30000" dirty="0" smtClean="0"/>
              <a:t>				</a:t>
            </a:r>
            <a:r>
              <a:rPr lang="el-GR" dirty="0" smtClean="0"/>
              <a:t>καύχησις</a:t>
            </a:r>
            <a:endParaRPr lang="en-US" dirty="0" smtClean="0"/>
          </a:p>
          <a:p>
            <a:pPr marL="0" indent="0">
              <a:lnSpc>
                <a:spcPct val="120000"/>
              </a:lnSpc>
              <a:buNone/>
            </a:pPr>
            <a:r>
              <a:rPr lang="en-US" baseline="30000" dirty="0"/>
              <a:t>				</a:t>
            </a:r>
            <a:r>
              <a:rPr lang="en-US" dirty="0"/>
              <a:t>(</a:t>
            </a:r>
            <a:r>
              <a:rPr lang="en-US" dirty="0" err="1"/>
              <a:t>kauchēsis</a:t>
            </a:r>
            <a:r>
              <a:rPr lang="en-US" dirty="0"/>
              <a:t>)</a:t>
            </a:r>
          </a:p>
          <a:p>
            <a:pPr marL="0" indent="0">
              <a:buNone/>
            </a:pPr>
            <a:r>
              <a:rPr lang="en-US" dirty="0" smtClean="0"/>
              <a:t>-- LITERALLY:</a:t>
            </a:r>
          </a:p>
          <a:p>
            <a:pPr marL="0" indent="0">
              <a:buNone/>
            </a:pPr>
            <a:endParaRPr lang="en-US" sz="3200" dirty="0"/>
          </a:p>
          <a:p>
            <a:pPr marL="0" indent="0">
              <a:buNone/>
            </a:pPr>
            <a:r>
              <a:rPr lang="en-US" baseline="30000" dirty="0" smtClean="0"/>
              <a:t>17</a:t>
            </a:r>
            <a:r>
              <a:rPr lang="en-US" dirty="0" smtClean="0"/>
              <a:t> I have therefore a reason for boasting in Christ Jesus regarding the things concerning God.</a:t>
            </a:r>
            <a:endParaRPr lang="en-US" sz="3200" baseline="30000" dirty="0"/>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2618" y="2685143"/>
            <a:ext cx="2000250" cy="111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743200" y="1611086"/>
            <a:ext cx="914400" cy="4898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2"/>
            <a:endCxn id="28674" idx="1"/>
          </p:cNvCxnSpPr>
          <p:nvPr/>
        </p:nvCxnSpPr>
        <p:spPr>
          <a:xfrm>
            <a:off x="3200400" y="2100943"/>
            <a:ext cx="872218" cy="1142207"/>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3853543" y="4963886"/>
            <a:ext cx="3309257"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28674" idx="2"/>
          </p:cNvCxnSpPr>
          <p:nvPr/>
        </p:nvCxnSpPr>
        <p:spPr>
          <a:xfrm flipH="1" flipV="1">
            <a:off x="5072743" y="3801156"/>
            <a:ext cx="435429" cy="116273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41875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ἐκκλείω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ekkleiō</a:t>
            </a:r>
            <a:r>
              <a:rPr lang="en-US" sz="4800" baseline="30000" dirty="0" smtClean="0"/>
              <a:t>)</a:t>
            </a:r>
          </a:p>
          <a:p>
            <a:pPr marL="0" indent="0">
              <a:lnSpc>
                <a:spcPts val="4800"/>
              </a:lnSpc>
              <a:buNone/>
            </a:pPr>
            <a:endParaRPr lang="en-US" baseline="30000" dirty="0"/>
          </a:p>
          <a:p>
            <a:pPr marL="0" indent="0">
              <a:buNone/>
            </a:pPr>
            <a:r>
              <a:rPr lang="en-US" baseline="30000" dirty="0" smtClean="0"/>
              <a:t>27</a:t>
            </a:r>
            <a:r>
              <a:rPr lang="en-US" dirty="0" smtClean="0"/>
              <a:t> </a:t>
            </a:r>
            <a:r>
              <a:rPr lang="en-US" dirty="0"/>
              <a:t>Where, then, is boasting? It is excluded. On what principle? On that of observing the law? No, but on that of faith. </a:t>
            </a:r>
            <a:endParaRPr lang="en-US" dirty="0" smtClean="0"/>
          </a:p>
        </p:txBody>
      </p:sp>
      <p:sp>
        <p:nvSpPr>
          <p:cNvPr id="4" name="Rounded Rectangle 3"/>
          <p:cNvSpPr/>
          <p:nvPr/>
        </p:nvSpPr>
        <p:spPr>
          <a:xfrm>
            <a:off x="5007836" y="2153540"/>
            <a:ext cx="1640792" cy="105113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53869" y="4187439"/>
            <a:ext cx="1572426" cy="4272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828232" y="3204673"/>
            <a:ext cx="811850" cy="98276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673146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Galatians 4:17</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ἐκκλείω</a:t>
            </a:r>
            <a:endParaRPr lang="en-US" dirty="0"/>
          </a:p>
          <a:p>
            <a:pPr marL="0" indent="0">
              <a:buNone/>
            </a:pPr>
            <a:r>
              <a:rPr lang="en-US" baseline="30000" dirty="0"/>
              <a:t>					</a:t>
            </a:r>
            <a:r>
              <a:rPr lang="en-US" dirty="0"/>
              <a:t>(</a:t>
            </a:r>
            <a:r>
              <a:rPr lang="en-US" dirty="0" err="1"/>
              <a:t>ekkleiō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17 </a:t>
            </a:r>
            <a:r>
              <a:rPr lang="en-US" dirty="0"/>
              <a:t>Those people are zealous to win you over, but for no good. What they want is to alienate you from us, so that you may be zealous for them. </a:t>
            </a:r>
          </a:p>
          <a:p>
            <a:endParaRPr lang="en-US" dirty="0"/>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175" y="2105479"/>
            <a:ext cx="16700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128657" y="4539343"/>
            <a:ext cx="1426029"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0722" idx="2"/>
          </p:cNvCxnSpPr>
          <p:nvPr/>
        </p:nvCxnSpPr>
        <p:spPr>
          <a:xfrm flipH="1" flipV="1">
            <a:off x="5791200" y="3184979"/>
            <a:ext cx="1050472" cy="135436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877000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81000"/>
            <a:ext cx="8128000"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755529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28</a:t>
            </a:r>
            <a:r>
              <a:rPr lang="en-US" dirty="0" smtClean="0"/>
              <a:t> </a:t>
            </a:r>
            <a:r>
              <a:rPr lang="en-US" dirty="0"/>
              <a:t>For we maintain that a man is justified by faith apart from observing the law.</a:t>
            </a:r>
          </a:p>
        </p:txBody>
      </p:sp>
    </p:spTree>
    <p:extLst>
      <p:ext uri="{BB962C8B-B14F-4D97-AF65-F5344CB8AC3E}">
        <p14:creationId xmlns:p14="http://schemas.microsoft.com/office/powerpoint/2010/main" val="103154144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λογίζομαι</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logizomai</a:t>
            </a:r>
            <a:r>
              <a:rPr lang="en-US" sz="4800" baseline="30000" dirty="0" smtClean="0"/>
              <a:t>)</a:t>
            </a:r>
            <a:endParaRPr lang="en-US" baseline="30000" dirty="0"/>
          </a:p>
          <a:p>
            <a:pPr marL="0" indent="0">
              <a:buNone/>
            </a:pPr>
            <a:endParaRPr lang="en-US" baseline="30000" dirty="0" smtClean="0"/>
          </a:p>
          <a:p>
            <a:pPr marL="0" indent="0">
              <a:buNone/>
            </a:pPr>
            <a:endParaRPr lang="en-US" baseline="30000" dirty="0"/>
          </a:p>
          <a:p>
            <a:pPr marL="0" indent="0">
              <a:lnSpc>
                <a:spcPts val="1200"/>
              </a:lnSpc>
              <a:buNone/>
            </a:pPr>
            <a:endParaRPr lang="en-US" baseline="30000" dirty="0" smtClean="0"/>
          </a:p>
          <a:p>
            <a:pPr marL="0" indent="0">
              <a:buNone/>
            </a:pPr>
            <a:r>
              <a:rPr lang="en-US" baseline="30000" dirty="0" smtClean="0"/>
              <a:t>28</a:t>
            </a:r>
            <a:r>
              <a:rPr lang="en-US" dirty="0" smtClean="0"/>
              <a:t> </a:t>
            </a:r>
            <a:r>
              <a:rPr lang="en-US" dirty="0"/>
              <a:t>For we maintain that a man is justified by faith apart from observing the law.</a:t>
            </a:r>
          </a:p>
        </p:txBody>
      </p:sp>
      <p:sp>
        <p:nvSpPr>
          <p:cNvPr id="4" name="Rounded Rectangle 3"/>
          <p:cNvSpPr/>
          <p:nvPr/>
        </p:nvSpPr>
        <p:spPr>
          <a:xfrm>
            <a:off x="3179036" y="2153540"/>
            <a:ext cx="2033899" cy="108531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76628" y="4546363"/>
            <a:ext cx="1555335" cy="3845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854296" y="3238856"/>
            <a:ext cx="1341690" cy="130750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250249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8:18</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λογίζομαι</a:t>
            </a:r>
            <a:endParaRPr lang="en-US" dirty="0"/>
          </a:p>
          <a:p>
            <a:pPr marL="0" indent="0">
              <a:buNone/>
            </a:pPr>
            <a:r>
              <a:rPr lang="en-US" baseline="30000" dirty="0"/>
              <a:t>	</a:t>
            </a:r>
            <a:r>
              <a:rPr lang="en-US" dirty="0"/>
              <a:t>(</a:t>
            </a:r>
            <a:r>
              <a:rPr lang="en-US" dirty="0" err="1"/>
              <a:t>logizomai</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18 </a:t>
            </a:r>
            <a:r>
              <a:rPr lang="en-US" dirty="0"/>
              <a:t>I consider that our present sufferings are not worth comparing with the glory that will be revealed in us. </a:t>
            </a:r>
          </a:p>
          <a:p>
            <a:endParaRPr lang="en-US" dirty="0"/>
          </a:p>
        </p:txBody>
      </p:sp>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9255" y="2078717"/>
            <a:ext cx="20605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023257" y="4060371"/>
            <a:ext cx="1545772" cy="3918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1746" idx="2"/>
          </p:cNvCxnSpPr>
          <p:nvPr/>
        </p:nvCxnSpPr>
        <p:spPr>
          <a:xfrm flipV="1">
            <a:off x="1796143" y="3188380"/>
            <a:ext cx="533400" cy="87199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20045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Philippians 3:13–14</a:t>
            </a:r>
          </a:p>
        </p:txBody>
      </p:sp>
      <p:sp>
        <p:nvSpPr>
          <p:cNvPr id="3" name="Content Placeholder 2"/>
          <p:cNvSpPr>
            <a:spLocks noGrp="1"/>
          </p:cNvSpPr>
          <p:nvPr>
            <p:ph idx="1"/>
          </p:nvPr>
        </p:nvSpPr>
        <p:spPr/>
        <p:txBody>
          <a:bodyPr>
            <a:normAutofit lnSpcReduction="10000"/>
          </a:bodyPr>
          <a:lstStyle/>
          <a:p>
            <a:pPr marL="0" indent="0">
              <a:buNone/>
            </a:pPr>
            <a:r>
              <a:rPr lang="en-US" baseline="30000" dirty="0"/>
              <a:t>	</a:t>
            </a:r>
            <a:r>
              <a:rPr lang="en-US" baseline="30000" dirty="0" smtClean="0"/>
              <a:t>		</a:t>
            </a:r>
            <a:r>
              <a:rPr lang="el-GR" dirty="0" smtClean="0"/>
              <a:t>λογίζομαι</a:t>
            </a:r>
            <a:endParaRPr lang="en-US" dirty="0"/>
          </a:p>
          <a:p>
            <a:pPr marL="0" indent="0">
              <a:buNone/>
            </a:pPr>
            <a:r>
              <a:rPr lang="en-US" baseline="30000" dirty="0"/>
              <a:t>	</a:t>
            </a:r>
            <a:r>
              <a:rPr lang="en-US" baseline="30000" dirty="0" smtClean="0"/>
              <a:t>		</a:t>
            </a:r>
            <a:r>
              <a:rPr lang="en-US" dirty="0" smtClean="0"/>
              <a:t>(</a:t>
            </a:r>
            <a:r>
              <a:rPr lang="en-US" dirty="0" err="1"/>
              <a:t>logizomai</a:t>
            </a:r>
            <a:r>
              <a:rPr lang="en-US" dirty="0"/>
              <a:t>)</a:t>
            </a:r>
          </a:p>
          <a:p>
            <a:pPr marL="0" indent="0">
              <a:buNone/>
            </a:pPr>
            <a:endParaRPr lang="en-US" baseline="30000" dirty="0" smtClean="0"/>
          </a:p>
          <a:p>
            <a:pPr marL="0" indent="0">
              <a:buNone/>
            </a:pPr>
            <a:r>
              <a:rPr lang="en-US" baseline="30000" dirty="0" smtClean="0"/>
              <a:t>13 </a:t>
            </a:r>
            <a:r>
              <a:rPr lang="en-US" dirty="0"/>
              <a:t>Brothers, I do not consider myself yet to have taken hold of it. But one thing I do: Forgetting what is behind and straining toward what is ahead, </a:t>
            </a:r>
            <a:r>
              <a:rPr lang="en-US" baseline="30000" dirty="0"/>
              <a:t>14 </a:t>
            </a:r>
            <a:r>
              <a:rPr lang="en-US" dirty="0"/>
              <a:t>I press on toward the goal to win the prize for which God has called me heavenward in Christ Jesus. </a:t>
            </a:r>
          </a:p>
          <a:p>
            <a:endParaRPr lang="en-US" dirty="0"/>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8055" y="1567089"/>
            <a:ext cx="206057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6004" y="3090409"/>
            <a:ext cx="1566863" cy="41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32771" idx="0"/>
            <a:endCxn id="32770" idx="2"/>
          </p:cNvCxnSpPr>
          <p:nvPr/>
        </p:nvCxnSpPr>
        <p:spPr>
          <a:xfrm flipH="1" flipV="1">
            <a:off x="4158343" y="2676752"/>
            <a:ext cx="391093" cy="41365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7236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dirty="0" smtClean="0"/>
              <a:t>	</a:t>
            </a:r>
            <a:r>
              <a:rPr lang="el-GR" dirty="0" smtClean="0"/>
              <a:t>νυνί</a:t>
            </a:r>
            <a:r>
              <a:rPr lang="en-US" dirty="0" smtClean="0"/>
              <a:t>    </a:t>
            </a:r>
            <a:r>
              <a:rPr lang="el-GR" dirty="0"/>
              <a:t>δέ</a:t>
            </a:r>
            <a:endParaRPr lang="en-US" dirty="0"/>
          </a:p>
          <a:p>
            <a:pPr marL="0" indent="0">
              <a:buNone/>
            </a:pPr>
            <a:r>
              <a:rPr lang="en-US" dirty="0" smtClean="0"/>
              <a:t>	(</a:t>
            </a:r>
            <a:r>
              <a:rPr lang="en-US" dirty="0" err="1" smtClean="0"/>
              <a:t>nuni</a:t>
            </a:r>
            <a:r>
              <a:rPr lang="en-US" dirty="0" smtClean="0"/>
              <a:t>   de)</a:t>
            </a:r>
          </a:p>
          <a:p>
            <a:pPr marL="0" indent="0">
              <a:buNone/>
            </a:pPr>
            <a:endParaRPr lang="en-US" baseline="30000" dirty="0"/>
          </a:p>
          <a:p>
            <a:pPr marL="0" indent="0">
              <a:buNone/>
            </a:pPr>
            <a:endParaRPr lang="en-US" baseline="30000" dirty="0"/>
          </a:p>
          <a:p>
            <a:pPr marL="0" indent="0">
              <a:buNone/>
            </a:pPr>
            <a:r>
              <a:rPr lang="en-US" baseline="30000" dirty="0" smtClean="0"/>
              <a:t>21</a:t>
            </a:r>
            <a:r>
              <a:rPr lang="en-US" dirty="0" smtClean="0"/>
              <a:t> </a:t>
            </a:r>
            <a:r>
              <a:rPr lang="en-US" dirty="0"/>
              <a:t>But now a righteousness from God, apart from law, has been made known, to which the Law and the Prophets testify. </a:t>
            </a:r>
            <a:endParaRPr lang="en-US" dirty="0" smtClean="0"/>
          </a:p>
        </p:txBody>
      </p:sp>
      <p:sp>
        <p:nvSpPr>
          <p:cNvPr id="4" name="Rounded Rectangle 3"/>
          <p:cNvSpPr/>
          <p:nvPr/>
        </p:nvSpPr>
        <p:spPr>
          <a:xfrm>
            <a:off x="1256232" y="2033899"/>
            <a:ext cx="2076628" cy="12391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854579" y="4067798"/>
            <a:ext cx="1495514" cy="4187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602336" y="3273039"/>
            <a:ext cx="692210" cy="79475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530425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29</a:t>
            </a:r>
            <a:r>
              <a:rPr lang="en-US" dirty="0" smtClean="0"/>
              <a:t> </a:t>
            </a:r>
            <a:r>
              <a:rPr lang="en-US" dirty="0"/>
              <a:t>Is God the God of Jews only? Is he not the God of Gentiles too? Yes, of Gentiles too, </a:t>
            </a:r>
            <a:endParaRPr lang="en-US" dirty="0" smtClean="0"/>
          </a:p>
        </p:txBody>
      </p:sp>
    </p:spTree>
    <p:extLst>
      <p:ext uri="{BB962C8B-B14F-4D97-AF65-F5344CB8AC3E}">
        <p14:creationId xmlns:p14="http://schemas.microsoft.com/office/powerpoint/2010/main" val="208947084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ἔθνος</a:t>
            </a:r>
            <a:endParaRPr lang="en-US" sz="4800" dirty="0"/>
          </a:p>
          <a:p>
            <a:pPr marL="0" indent="0">
              <a:lnSpc>
                <a:spcPts val="4800"/>
              </a:lnSpc>
              <a:buNone/>
            </a:pPr>
            <a:r>
              <a:rPr lang="en-US" sz="4800" baseline="30000" dirty="0" smtClean="0"/>
              <a:t>			(ethnos)</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29</a:t>
            </a:r>
            <a:r>
              <a:rPr lang="en-US" dirty="0" smtClean="0"/>
              <a:t> </a:t>
            </a:r>
            <a:r>
              <a:rPr lang="en-US" dirty="0"/>
              <a:t>Is God the God of Jews only? Is he not the God of Gentiles too? Yes, of Gentiles too, </a:t>
            </a:r>
            <a:endParaRPr lang="en-US" dirty="0" smtClean="0"/>
          </a:p>
        </p:txBody>
      </p:sp>
      <p:sp>
        <p:nvSpPr>
          <p:cNvPr id="4" name="Rounded Rectangle 3"/>
          <p:cNvSpPr/>
          <p:nvPr/>
        </p:nvSpPr>
        <p:spPr>
          <a:xfrm>
            <a:off x="1726250" y="4999290"/>
            <a:ext cx="1410057"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2090" y="4990255"/>
            <a:ext cx="1431925"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a:off x="2931207" y="1974079"/>
            <a:ext cx="2016808" cy="14784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3"/>
          </p:cNvCxnSpPr>
          <p:nvPr/>
        </p:nvCxnSpPr>
        <p:spPr>
          <a:xfrm flipV="1">
            <a:off x="2431279" y="3235991"/>
            <a:ext cx="795283" cy="1763299"/>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1026" idx="0"/>
            <a:endCxn id="5" idx="5"/>
          </p:cNvCxnSpPr>
          <p:nvPr/>
        </p:nvCxnSpPr>
        <p:spPr>
          <a:xfrm flipH="1" flipV="1">
            <a:off x="4652660" y="3235991"/>
            <a:ext cx="1235393" cy="175426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105553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Matthew 10:18</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ἔθνος</a:t>
            </a:r>
            <a:endParaRPr lang="en-US" dirty="0"/>
          </a:p>
          <a:p>
            <a:pPr marL="0" indent="0">
              <a:buNone/>
            </a:pPr>
            <a:r>
              <a:rPr lang="en-US" baseline="30000" dirty="0"/>
              <a:t>			</a:t>
            </a:r>
            <a:r>
              <a:rPr lang="en-US" dirty="0"/>
              <a:t>(ethnos)</a:t>
            </a:r>
          </a:p>
          <a:p>
            <a:pPr marL="0" indent="0">
              <a:buNone/>
            </a:pPr>
            <a:endParaRPr lang="en-US" baseline="30000" dirty="0" smtClean="0"/>
          </a:p>
          <a:p>
            <a:pPr marL="0" indent="0">
              <a:buNone/>
            </a:pPr>
            <a:r>
              <a:rPr lang="en-US" baseline="30000" dirty="0" smtClean="0"/>
              <a:t>18 </a:t>
            </a:r>
            <a:r>
              <a:rPr lang="en-US" dirty="0">
                <a:solidFill>
                  <a:srgbClr val="FF0000"/>
                </a:solidFill>
              </a:rPr>
              <a:t>On my account you will be brought before governors and kings as witnesses to them and to the Gentiles. </a:t>
            </a:r>
          </a:p>
          <a:p>
            <a:endParaRPr lang="en-US" dirty="0"/>
          </a:p>
        </p:txBody>
      </p:sp>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2078" y="1926998"/>
            <a:ext cx="2043113" cy="150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132114" y="4626429"/>
            <a:ext cx="1447800" cy="5007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V="1">
            <a:off x="1856014" y="3233057"/>
            <a:ext cx="1333500" cy="139337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313150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15:10</a:t>
            </a:r>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n-US" baseline="30000" dirty="0" smtClean="0"/>
              <a:t>		</a:t>
            </a:r>
            <a:r>
              <a:rPr lang="en-US" baseline="30000" dirty="0"/>
              <a:t>		</a:t>
            </a:r>
            <a:r>
              <a:rPr lang="el-GR" dirty="0"/>
              <a:t>ἔθνος</a:t>
            </a:r>
            <a:endParaRPr lang="en-US" dirty="0"/>
          </a:p>
          <a:p>
            <a:pPr marL="0" indent="0">
              <a:buNone/>
            </a:pPr>
            <a:r>
              <a:rPr lang="en-US" baseline="30000" dirty="0"/>
              <a:t>	</a:t>
            </a:r>
            <a:r>
              <a:rPr lang="en-US" baseline="30000" dirty="0" smtClean="0"/>
              <a:t>	</a:t>
            </a:r>
            <a:r>
              <a:rPr lang="en-US" baseline="30000" dirty="0"/>
              <a:t>	</a:t>
            </a:r>
            <a:r>
              <a:rPr lang="en-US" baseline="30000" dirty="0" smtClean="0"/>
              <a:t>	</a:t>
            </a:r>
            <a:r>
              <a:rPr lang="en-US" baseline="30000" dirty="0"/>
              <a:t>	</a:t>
            </a:r>
            <a:r>
              <a:rPr lang="en-US" dirty="0"/>
              <a:t>(ethnos)</a:t>
            </a:r>
          </a:p>
          <a:p>
            <a:pPr marL="0" indent="0">
              <a:buNone/>
            </a:pPr>
            <a:endParaRPr lang="en-US" baseline="30000" dirty="0"/>
          </a:p>
          <a:p>
            <a:pPr marL="0" indent="0">
              <a:buNone/>
            </a:pPr>
            <a:endParaRPr lang="en-US" baseline="30000" dirty="0" smtClean="0"/>
          </a:p>
          <a:p>
            <a:pPr marL="0" indent="0">
              <a:buNone/>
            </a:pPr>
            <a:r>
              <a:rPr lang="en-US" baseline="30000" dirty="0" smtClean="0"/>
              <a:t>10 </a:t>
            </a:r>
            <a:r>
              <a:rPr lang="en-US" dirty="0"/>
              <a:t>Again, it says, </a:t>
            </a:r>
            <a:r>
              <a:rPr lang="en-US" dirty="0" smtClean="0"/>
              <a:t>“</a:t>
            </a:r>
            <a:r>
              <a:rPr lang="en-US" dirty="0"/>
              <a:t>Rejoice, O Gentiles, with his people.” </a:t>
            </a:r>
          </a:p>
          <a:p>
            <a:endParaRPr lang="en-US" dirty="0"/>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3536" y="1905228"/>
            <a:ext cx="2043113" cy="150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6188" y="4005263"/>
            <a:ext cx="147002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34819" idx="0"/>
            <a:endCxn id="34818" idx="2"/>
          </p:cNvCxnSpPr>
          <p:nvPr/>
        </p:nvCxnSpPr>
        <p:spPr>
          <a:xfrm flipH="1" flipV="1">
            <a:off x="5725093" y="3405415"/>
            <a:ext cx="66108" cy="59984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293634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3:30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30</a:t>
            </a:r>
            <a:r>
              <a:rPr lang="en-US" dirty="0" smtClean="0"/>
              <a:t> </a:t>
            </a:r>
            <a:r>
              <a:rPr lang="en-US" dirty="0"/>
              <a:t>since there is only one God, who will justify the circumcised by faith and the uncircumcised through that same faith. </a:t>
            </a:r>
            <a:endParaRPr lang="en-US" dirty="0" smtClean="0"/>
          </a:p>
        </p:txBody>
      </p:sp>
    </p:spTree>
    <p:extLst>
      <p:ext uri="{BB962C8B-B14F-4D97-AF65-F5344CB8AC3E}">
        <p14:creationId xmlns:p14="http://schemas.microsoft.com/office/powerpoint/2010/main" val="174278024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3:30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ἐκ</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ek</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30</a:t>
            </a:r>
            <a:r>
              <a:rPr lang="en-US" dirty="0" smtClean="0"/>
              <a:t> </a:t>
            </a:r>
            <a:r>
              <a:rPr lang="en-US" dirty="0"/>
              <a:t>since there is only one God, who will justify the circumcised by faith and the uncircumcised through that same faith. </a:t>
            </a:r>
            <a:endParaRPr lang="en-US" dirty="0" smtClean="0"/>
          </a:p>
        </p:txBody>
      </p:sp>
      <p:sp>
        <p:nvSpPr>
          <p:cNvPr id="4" name="Oval 3"/>
          <p:cNvSpPr/>
          <p:nvPr/>
        </p:nvSpPr>
        <p:spPr>
          <a:xfrm>
            <a:off x="2170632" y="2068082"/>
            <a:ext cx="1025495" cy="12562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170490" y="4589092"/>
            <a:ext cx="529839" cy="5127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2683380" y="3324314"/>
            <a:ext cx="752030" cy="126477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105553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3:30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διά</a:t>
            </a:r>
            <a:endParaRPr lang="en-US" sz="4800" dirty="0" smtClean="0"/>
          </a:p>
          <a:p>
            <a:pPr marL="0" indent="0">
              <a:lnSpc>
                <a:spcPts val="4800"/>
              </a:lnSpc>
              <a:buNone/>
            </a:pPr>
            <a:r>
              <a:rPr lang="en-US" sz="4800" baseline="30000" dirty="0"/>
              <a:t>	</a:t>
            </a:r>
            <a:r>
              <a:rPr lang="en-US" sz="4800" baseline="30000" dirty="0" smtClean="0"/>
              <a:t>(</a:t>
            </a:r>
            <a:r>
              <a:rPr lang="en-US" sz="4800" baseline="30000" dirty="0" err="1" smtClean="0"/>
              <a:t>dia</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30</a:t>
            </a:r>
            <a:r>
              <a:rPr lang="en-US" dirty="0" smtClean="0"/>
              <a:t> </a:t>
            </a:r>
            <a:r>
              <a:rPr lang="en-US" dirty="0"/>
              <a:t>since there is only one God, who will justify the circumcised by faith and the uncircumcised through that same faith. </a:t>
            </a:r>
            <a:endParaRPr lang="en-US" dirty="0" smtClean="0"/>
          </a:p>
        </p:txBody>
      </p:sp>
      <p:sp>
        <p:nvSpPr>
          <p:cNvPr id="4" name="Oval 3"/>
          <p:cNvSpPr/>
          <p:nvPr/>
        </p:nvSpPr>
        <p:spPr>
          <a:xfrm>
            <a:off x="1222049" y="1999716"/>
            <a:ext cx="1162228" cy="14186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2927" y="5084748"/>
            <a:ext cx="1478423" cy="4871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192139" y="3418318"/>
            <a:ext cx="611024" cy="166643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37549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3:31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31</a:t>
            </a:r>
            <a:r>
              <a:rPr lang="en-US" dirty="0" smtClean="0"/>
              <a:t> </a:t>
            </a:r>
            <a:r>
              <a:rPr lang="en-US" dirty="0"/>
              <a:t>Do we, then, nullify the law by this faith? Not at all! Rather, we uphold the law. </a:t>
            </a:r>
          </a:p>
        </p:txBody>
      </p:sp>
    </p:spTree>
    <p:extLst>
      <p:ext uri="{BB962C8B-B14F-4D97-AF65-F5344CB8AC3E}">
        <p14:creationId xmlns:p14="http://schemas.microsoft.com/office/powerpoint/2010/main" val="30160555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3:31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dirty="0" smtClean="0"/>
              <a:t>καταργέω</a:t>
            </a:r>
            <a:endParaRPr lang="en-US" sz="4800" dirty="0" smtClean="0"/>
          </a:p>
          <a:p>
            <a:pPr marL="0" indent="0">
              <a:buNone/>
            </a:pPr>
            <a:r>
              <a:rPr lang="en-US" dirty="0"/>
              <a:t>	</a:t>
            </a:r>
            <a:r>
              <a:rPr lang="en-US" dirty="0" smtClean="0"/>
              <a:t>		</a:t>
            </a:r>
            <a:r>
              <a:rPr lang="en-US" dirty="0"/>
              <a:t>(</a:t>
            </a:r>
            <a:r>
              <a:rPr lang="en-US" dirty="0" err="1"/>
              <a:t>katargeō</a:t>
            </a:r>
            <a:r>
              <a:rPr lang="en-US" dirty="0" smtClean="0"/>
              <a:t>)</a:t>
            </a:r>
            <a:endParaRPr lang="en-US"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31</a:t>
            </a:r>
            <a:r>
              <a:rPr lang="en-US" dirty="0" smtClean="0"/>
              <a:t> </a:t>
            </a:r>
            <a:r>
              <a:rPr lang="en-US" dirty="0"/>
              <a:t>Do we, then, nullify the law by this faith? Not at all! Rather, we uphold the law. </a:t>
            </a:r>
          </a:p>
        </p:txBody>
      </p:sp>
      <p:sp>
        <p:nvSpPr>
          <p:cNvPr id="4" name="Rounded Rectangle 3"/>
          <p:cNvSpPr/>
          <p:nvPr/>
        </p:nvSpPr>
        <p:spPr>
          <a:xfrm>
            <a:off x="3191448" y="2096772"/>
            <a:ext cx="1880074" cy="108531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70280" y="4289786"/>
            <a:ext cx="1128045"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634303" y="3182088"/>
            <a:ext cx="497182" cy="110769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505154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Galatians 3:17</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καταργέω</a:t>
            </a:r>
            <a:endParaRPr lang="en-US" sz="4800" dirty="0"/>
          </a:p>
          <a:p>
            <a:pPr marL="0" indent="0">
              <a:buNone/>
            </a:pPr>
            <a:r>
              <a:rPr lang="en-US" dirty="0"/>
              <a:t>			(</a:t>
            </a:r>
            <a:r>
              <a:rPr lang="en-US" dirty="0" err="1"/>
              <a:t>katargeō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17 </a:t>
            </a:r>
            <a:r>
              <a:rPr lang="en-US" dirty="0"/>
              <a:t>What I mean is this: The law, introduced 430 years later, does not set aside the covenant previously established by God and thus do away with the promise. </a:t>
            </a:r>
          </a:p>
          <a:p>
            <a:endParaRPr lang="en-US" dirty="0"/>
          </a:p>
        </p:txBody>
      </p:sp>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5660" y="2089603"/>
            <a:ext cx="1901825" cy="110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907971" y="4550229"/>
            <a:ext cx="1556658" cy="402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5842" idx="2"/>
          </p:cNvCxnSpPr>
          <p:nvPr/>
        </p:nvCxnSpPr>
        <p:spPr>
          <a:xfrm flipH="1" flipV="1">
            <a:off x="4136573" y="3199266"/>
            <a:ext cx="549727" cy="135096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6415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19152</TotalTime>
  <Words>12469</Words>
  <Application>Microsoft Office PowerPoint</Application>
  <PresentationFormat>On-screen Show (4:3)</PresentationFormat>
  <Paragraphs>3096</Paragraphs>
  <Slides>104</Slides>
  <Notes>104</Notes>
  <HiddenSlides>0</HiddenSlides>
  <MMClips>0</MMClips>
  <ScaleCrop>false</ScaleCrop>
  <HeadingPairs>
    <vt:vector size="4" baseType="variant">
      <vt:variant>
        <vt:lpstr>Theme</vt:lpstr>
      </vt:variant>
      <vt:variant>
        <vt:i4>1</vt:i4>
      </vt:variant>
      <vt:variant>
        <vt:lpstr>Slide Titles</vt:lpstr>
      </vt:variant>
      <vt:variant>
        <vt:i4>104</vt:i4>
      </vt:variant>
    </vt:vector>
  </HeadingPairs>
  <TitlesOfParts>
    <vt:vector size="105" baseType="lpstr">
      <vt:lpstr>Office Theme</vt:lpstr>
      <vt:lpstr>Romans 3:21-31 --- Righteousness Through Faith</vt:lpstr>
      <vt:lpstr>PowerPoint Presentation</vt:lpstr>
      <vt:lpstr>Romans 3:21-31</vt:lpstr>
      <vt:lpstr>Romans 3:21-31</vt:lpstr>
      <vt:lpstr>Romans 3:21-31</vt:lpstr>
      <vt:lpstr>Romans 3:21-31</vt:lpstr>
      <vt:lpstr>PowerPoint Presentation</vt:lpstr>
      <vt:lpstr>Romans 3:21</vt:lpstr>
      <vt:lpstr>Romans 3:21</vt:lpstr>
      <vt:lpstr>Romans 6:22</vt:lpstr>
      <vt:lpstr>PowerPoint Presentation</vt:lpstr>
      <vt:lpstr>Romans 3:21</vt:lpstr>
      <vt:lpstr>Romans 6:18</vt:lpstr>
      <vt:lpstr>2 Corinthians 5:21</vt:lpstr>
      <vt:lpstr>Romans 3:21</vt:lpstr>
      <vt:lpstr>Romans 3:22</vt:lpstr>
      <vt:lpstr>Romans 3:25</vt:lpstr>
      <vt:lpstr>Romans 3:26</vt:lpstr>
      <vt:lpstr>Romans 3:21</vt:lpstr>
      <vt:lpstr>Romans 3:21 (ESV)  </vt:lpstr>
      <vt:lpstr>Philippians 3:9</vt:lpstr>
      <vt:lpstr>PowerPoint Presentation</vt:lpstr>
      <vt:lpstr>Romans 3:21</vt:lpstr>
      <vt:lpstr>John 15:5</vt:lpstr>
      <vt:lpstr>Romans 10:14</vt:lpstr>
      <vt:lpstr>Romans 3:21</vt:lpstr>
      <vt:lpstr>John 9:3</vt:lpstr>
      <vt:lpstr>2 Timothy 1:10 </vt:lpstr>
      <vt:lpstr>Romans 3:21</vt:lpstr>
      <vt:lpstr>John 1:15</vt:lpstr>
      <vt:lpstr>Galatians 4:15</vt:lpstr>
      <vt:lpstr>Romans 3:22</vt:lpstr>
      <vt:lpstr>Romans 3:22</vt:lpstr>
      <vt:lpstr>Romans 3:22</vt:lpstr>
      <vt:lpstr>Romans 3:26</vt:lpstr>
      <vt:lpstr>Galatians 2:20</vt:lpstr>
      <vt:lpstr>Ephesians 3:12</vt:lpstr>
      <vt:lpstr>Romans 3:22</vt:lpstr>
      <vt:lpstr>Romans 10:4</vt:lpstr>
      <vt:lpstr>Mark 16:16</vt:lpstr>
      <vt:lpstr>Romans 3:22</vt:lpstr>
      <vt:lpstr>Romans 10:12</vt:lpstr>
      <vt:lpstr>1 Corinthians 14:7</vt:lpstr>
      <vt:lpstr>Romans 3:23</vt:lpstr>
      <vt:lpstr>Romans 3:23</vt:lpstr>
      <vt:lpstr>Matthew 19:20</vt:lpstr>
      <vt:lpstr>1 Corinthians 1:7</vt:lpstr>
      <vt:lpstr>Romans 3:24</vt:lpstr>
      <vt:lpstr>Romans 3:24</vt:lpstr>
      <vt:lpstr>Matthew 10:8</vt:lpstr>
      <vt:lpstr>Revelation 22:17</vt:lpstr>
      <vt:lpstr>Romans 3:24</vt:lpstr>
      <vt:lpstr>Romans 3:24 (KJV) </vt:lpstr>
      <vt:lpstr>Ephesians 2:8</vt:lpstr>
      <vt:lpstr>2 Thessalonians 2:16</vt:lpstr>
      <vt:lpstr>Romans 3:24</vt:lpstr>
      <vt:lpstr>Luke 21:28</vt:lpstr>
      <vt:lpstr>Ephesians 1:7</vt:lpstr>
      <vt:lpstr>PowerPoint Presentation</vt:lpstr>
      <vt:lpstr>Romans 3:25</vt:lpstr>
      <vt:lpstr>Romans 3:25</vt:lpstr>
      <vt:lpstr>Romans 3:25 (ESV) </vt:lpstr>
      <vt:lpstr>Romans 3:25 (NEB)</vt:lpstr>
      <vt:lpstr>Hebrews 9:5</vt:lpstr>
      <vt:lpstr>Exodus 25:17</vt:lpstr>
      <vt:lpstr>Exodus 25:17 (ESV) </vt:lpstr>
      <vt:lpstr>Exodus 25:16 (LXX) </vt:lpstr>
      <vt:lpstr>Hebrews 9:5 (ESV) </vt:lpstr>
      <vt:lpstr>Hebrews 9:5 (NEB) </vt:lpstr>
      <vt:lpstr>Romans 3:25</vt:lpstr>
      <vt:lpstr>Romans 2:4</vt:lpstr>
      <vt:lpstr>Romans 3:25</vt:lpstr>
      <vt:lpstr>Romans 3:26</vt:lpstr>
      <vt:lpstr>Romans 3:26</vt:lpstr>
      <vt:lpstr>2 Corinthians 8:24</vt:lpstr>
      <vt:lpstr>Philippians 1:28</vt:lpstr>
      <vt:lpstr>Romans 3:26</vt:lpstr>
      <vt:lpstr>PowerPoint Presentation</vt:lpstr>
      <vt:lpstr>Romans 3:27</vt:lpstr>
      <vt:lpstr>Romans 3:27</vt:lpstr>
      <vt:lpstr>2 Corinthians 7:14</vt:lpstr>
      <vt:lpstr>Romans 15:17</vt:lpstr>
      <vt:lpstr>Romans 3:27</vt:lpstr>
      <vt:lpstr>Galatians 4:17</vt:lpstr>
      <vt:lpstr>PowerPoint Presentation</vt:lpstr>
      <vt:lpstr>Romans 3:28</vt:lpstr>
      <vt:lpstr>Romans 3:28</vt:lpstr>
      <vt:lpstr>Romans 8:18</vt:lpstr>
      <vt:lpstr>Philippians 3:13–14</vt:lpstr>
      <vt:lpstr>Romans 3:29</vt:lpstr>
      <vt:lpstr>Romans 3:29</vt:lpstr>
      <vt:lpstr>Matthew 10:18</vt:lpstr>
      <vt:lpstr>Romans 15:10</vt:lpstr>
      <vt:lpstr>Romans 3:30</vt:lpstr>
      <vt:lpstr>Romans 3:30</vt:lpstr>
      <vt:lpstr>Romans 3:30</vt:lpstr>
      <vt:lpstr>Romans 3:31</vt:lpstr>
      <vt:lpstr>Romans 3:31</vt:lpstr>
      <vt:lpstr>Galatians 3:17</vt:lpstr>
      <vt:lpstr>1 Corinthians 1:28</vt:lpstr>
      <vt:lpstr>Romans 3:31</vt:lpstr>
      <vt:lpstr>Mark 7:9</vt:lpstr>
      <vt:lpstr>Mark 7:9 (ESV) </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228</cp:revision>
  <dcterms:created xsi:type="dcterms:W3CDTF">2014-03-14T14:55:41Z</dcterms:created>
  <dcterms:modified xsi:type="dcterms:W3CDTF">2014-11-15T12:37:35Z</dcterms:modified>
</cp:coreProperties>
</file>