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4"/>
  </p:notesMasterIdLst>
  <p:sldIdLst>
    <p:sldId id="320" r:id="rId2"/>
    <p:sldId id="366" r:id="rId3"/>
    <p:sldId id="321" r:id="rId4"/>
    <p:sldId id="322" r:id="rId5"/>
    <p:sldId id="323" r:id="rId6"/>
    <p:sldId id="324" r:id="rId7"/>
    <p:sldId id="325" r:id="rId8"/>
    <p:sldId id="495" r:id="rId9"/>
    <p:sldId id="344" r:id="rId10"/>
    <p:sldId id="369" r:id="rId11"/>
    <p:sldId id="431" r:id="rId12"/>
    <p:sldId id="430" r:id="rId13"/>
    <p:sldId id="436" r:id="rId14"/>
    <p:sldId id="437" r:id="rId15"/>
    <p:sldId id="358" r:id="rId16"/>
    <p:sldId id="357" r:id="rId17"/>
    <p:sldId id="438" r:id="rId18"/>
    <p:sldId id="326" r:id="rId19"/>
    <p:sldId id="439" r:id="rId20"/>
    <p:sldId id="440" r:id="rId21"/>
    <p:sldId id="368" r:id="rId22"/>
    <p:sldId id="441" r:id="rId23"/>
    <p:sldId id="442" r:id="rId24"/>
    <p:sldId id="443" r:id="rId25"/>
    <p:sldId id="444" r:id="rId26"/>
    <p:sldId id="445" r:id="rId27"/>
    <p:sldId id="471" r:id="rId28"/>
    <p:sldId id="472" r:id="rId29"/>
    <p:sldId id="446" r:id="rId30"/>
    <p:sldId id="345" r:id="rId31"/>
    <p:sldId id="372" r:id="rId32"/>
    <p:sldId id="371" r:id="rId33"/>
    <p:sldId id="370" r:id="rId34"/>
    <p:sldId id="327" r:id="rId35"/>
    <p:sldId id="447" r:id="rId36"/>
    <p:sldId id="448" r:id="rId37"/>
    <p:sldId id="373" r:id="rId38"/>
    <p:sldId id="473" r:id="rId39"/>
    <p:sldId id="474" r:id="rId40"/>
    <p:sldId id="346" r:id="rId41"/>
    <p:sldId id="379" r:id="rId42"/>
    <p:sldId id="380" r:id="rId43"/>
    <p:sldId id="381" r:id="rId44"/>
    <p:sldId id="382" r:id="rId45"/>
    <p:sldId id="449" r:id="rId46"/>
    <p:sldId id="384" r:id="rId47"/>
    <p:sldId id="328" r:id="rId48"/>
    <p:sldId id="434" r:id="rId49"/>
    <p:sldId id="433" r:id="rId50"/>
    <p:sldId id="432" r:id="rId51"/>
    <p:sldId id="435" r:id="rId52"/>
    <p:sldId id="383" r:id="rId53"/>
    <p:sldId id="476" r:id="rId54"/>
    <p:sldId id="475" r:id="rId55"/>
    <p:sldId id="347" r:id="rId56"/>
    <p:sldId id="385" r:id="rId57"/>
    <p:sldId id="386" r:id="rId58"/>
    <p:sldId id="450" r:id="rId59"/>
    <p:sldId id="451" r:id="rId60"/>
    <p:sldId id="387" r:id="rId61"/>
    <p:sldId id="329" r:id="rId62"/>
    <p:sldId id="359" r:id="rId63"/>
    <p:sldId id="452" r:id="rId64"/>
    <p:sldId id="453" r:id="rId65"/>
    <p:sldId id="477" r:id="rId66"/>
    <p:sldId id="478" r:id="rId67"/>
    <p:sldId id="348" r:id="rId68"/>
    <p:sldId id="388" r:id="rId69"/>
    <p:sldId id="393" r:id="rId70"/>
    <p:sldId id="392" r:id="rId71"/>
    <p:sldId id="391" r:id="rId72"/>
    <p:sldId id="454" r:id="rId73"/>
    <p:sldId id="455" r:id="rId74"/>
    <p:sldId id="389" r:id="rId75"/>
    <p:sldId id="390" r:id="rId76"/>
    <p:sldId id="330" r:id="rId77"/>
    <p:sldId id="480" r:id="rId78"/>
    <p:sldId id="479" r:id="rId79"/>
    <p:sldId id="496" r:id="rId80"/>
    <p:sldId id="497" r:id="rId81"/>
    <p:sldId id="349" r:id="rId82"/>
    <p:sldId id="331" r:id="rId83"/>
    <p:sldId id="456" r:id="rId84"/>
    <p:sldId id="397" r:id="rId85"/>
    <p:sldId id="396" r:id="rId86"/>
    <p:sldId id="395" r:id="rId87"/>
    <p:sldId id="394" r:id="rId88"/>
    <p:sldId id="482" r:id="rId89"/>
    <p:sldId id="481" r:id="rId90"/>
    <p:sldId id="360" r:id="rId91"/>
    <p:sldId id="400" r:id="rId92"/>
    <p:sldId id="399" r:id="rId93"/>
    <p:sldId id="458" r:id="rId94"/>
    <p:sldId id="457" r:id="rId95"/>
    <p:sldId id="332" r:id="rId96"/>
    <p:sldId id="459" r:id="rId97"/>
    <p:sldId id="460" r:id="rId98"/>
    <p:sldId id="398" r:id="rId99"/>
    <p:sldId id="350" r:id="rId100"/>
    <p:sldId id="483" r:id="rId101"/>
    <p:sldId id="484" r:id="rId102"/>
    <p:sldId id="351" r:id="rId103"/>
    <p:sldId id="403" r:id="rId104"/>
    <p:sldId id="402" r:id="rId105"/>
    <p:sldId id="401" r:id="rId106"/>
    <p:sldId id="485" r:id="rId107"/>
    <p:sldId id="486" r:id="rId108"/>
    <p:sldId id="352" r:id="rId109"/>
    <p:sldId id="404" r:id="rId110"/>
    <p:sldId id="405" r:id="rId111"/>
    <p:sldId id="406" r:id="rId112"/>
    <p:sldId id="407" r:id="rId113"/>
    <p:sldId id="409" r:id="rId114"/>
    <p:sldId id="408" r:id="rId115"/>
    <p:sldId id="488" r:id="rId116"/>
    <p:sldId id="487" r:id="rId117"/>
    <p:sldId id="353" r:id="rId118"/>
    <p:sldId id="335" r:id="rId119"/>
    <p:sldId id="414" r:id="rId120"/>
    <p:sldId id="489" r:id="rId121"/>
    <p:sldId id="490" r:id="rId122"/>
    <p:sldId id="361" r:id="rId123"/>
    <p:sldId id="419" r:id="rId124"/>
    <p:sldId id="461" r:id="rId125"/>
    <p:sldId id="462" r:id="rId126"/>
    <p:sldId id="336" r:id="rId127"/>
    <p:sldId id="464" r:id="rId128"/>
    <p:sldId id="463" r:id="rId129"/>
    <p:sldId id="415" r:id="rId130"/>
    <p:sldId id="354" r:id="rId131"/>
    <p:sldId id="465" r:id="rId132"/>
    <p:sldId id="418" r:id="rId133"/>
    <p:sldId id="417" r:id="rId134"/>
    <p:sldId id="416" r:id="rId135"/>
    <p:sldId id="498" r:id="rId136"/>
    <p:sldId id="362" r:id="rId137"/>
    <p:sldId id="420" r:id="rId138"/>
    <p:sldId id="338" r:id="rId139"/>
    <p:sldId id="421" r:id="rId140"/>
    <p:sldId id="422" r:id="rId141"/>
    <p:sldId id="424" r:id="rId142"/>
    <p:sldId id="423" r:id="rId143"/>
    <p:sldId id="355" r:id="rId144"/>
    <p:sldId id="492" r:id="rId145"/>
    <p:sldId id="491" r:id="rId146"/>
    <p:sldId id="356" r:id="rId147"/>
    <p:sldId id="426" r:id="rId148"/>
    <p:sldId id="425" r:id="rId149"/>
    <p:sldId id="337" r:id="rId150"/>
    <p:sldId id="364" r:id="rId151"/>
    <p:sldId id="466" r:id="rId152"/>
    <p:sldId id="467" r:id="rId153"/>
    <p:sldId id="365" r:id="rId154"/>
    <p:sldId id="468" r:id="rId155"/>
    <p:sldId id="469" r:id="rId156"/>
    <p:sldId id="470" r:id="rId157"/>
    <p:sldId id="427" r:id="rId158"/>
    <p:sldId id="429" r:id="rId159"/>
    <p:sldId id="494" r:id="rId160"/>
    <p:sldId id="493" r:id="rId161"/>
    <p:sldId id="499" r:id="rId162"/>
    <p:sldId id="367" r:id="rId1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3" autoAdjust="0"/>
    <p:restoredTop sz="74171" autoAdjust="0"/>
  </p:normalViewPr>
  <p:slideViewPr>
    <p:cSldViewPr snapToGrid="0">
      <p:cViewPr varScale="1">
        <p:scale>
          <a:sx n="86" d="100"/>
          <a:sy n="86" d="100"/>
        </p:scale>
        <p:origin x="-231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9A7-57A4-4529-AB87-B3AA26DD69DC}" type="datetimeFigureOut">
              <a:rPr lang="en-US" smtClean="0"/>
              <a:t>11/19/2014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4102A9-26DF-4918-9F45-F7076CE57E46}" type="slidenum">
              <a:rPr lang="en-US" smtClean="0"/>
              <a:t>‹#›</a:t>
            </a:fld>
            <a:endParaRPr lang="en-US"/>
          </a:p>
        </p:txBody>
      </p:sp>
    </p:spTree>
    <p:extLst>
      <p:ext uri="{BB962C8B-B14F-4D97-AF65-F5344CB8AC3E}">
        <p14:creationId xmlns:p14="http://schemas.microsoft.com/office/powerpoint/2010/main" val="3522141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sermoncentral.com/contributors/bruce-ball-sermons-11250.asp"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a:t>
            </a:fld>
            <a:endParaRPr lang="en-US"/>
          </a:p>
        </p:txBody>
      </p:sp>
    </p:spTree>
    <p:extLst>
      <p:ext uri="{BB962C8B-B14F-4D97-AF65-F5344CB8AC3E}">
        <p14:creationId xmlns:p14="http://schemas.microsoft.com/office/powerpoint/2010/main" val="4096583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phrase, “Tis </a:t>
            </a:r>
            <a:r>
              <a:rPr lang="en-US" dirty="0" err="1" smtClean="0"/>
              <a:t>oun</a:t>
            </a:r>
            <a:r>
              <a:rPr lang="en-US" dirty="0" smtClean="0"/>
              <a:t>” literally</a:t>
            </a:r>
            <a:r>
              <a:rPr lang="en-US" baseline="0" dirty="0" smtClean="0"/>
              <a:t> means simply </a:t>
            </a:r>
          </a:p>
          <a:p>
            <a:r>
              <a:rPr lang="en-US" baseline="0" dirty="0" smtClean="0"/>
              <a:t>“What then?” or “Why then”.</a:t>
            </a:r>
          </a:p>
          <a:p>
            <a:endParaRPr lang="en-US" baseline="0" dirty="0" smtClean="0"/>
          </a:p>
          <a:p>
            <a:r>
              <a:rPr lang="en-US" baseline="0" dirty="0" smtClean="0"/>
              <a:t>The phrase is used 29 times in the New </a:t>
            </a:r>
          </a:p>
          <a:p>
            <a:r>
              <a:rPr lang="en-US" baseline="0" dirty="0" smtClean="0"/>
              <a:t>Testament; 14 of those times by Paul.</a:t>
            </a:r>
          </a:p>
          <a:p>
            <a:endParaRPr lang="en-US" baseline="0" dirty="0" smtClean="0"/>
          </a:p>
          <a:p>
            <a:r>
              <a:rPr lang="en-US" baseline="0" dirty="0" smtClean="0"/>
              <a:t>Of the 14 times Paul uses this phrase, ten of its </a:t>
            </a:r>
          </a:p>
          <a:p>
            <a:r>
              <a:rPr lang="en-US" baseline="0" dirty="0" smtClean="0"/>
              <a:t>appearances are in Romans.</a:t>
            </a:r>
          </a:p>
          <a:p>
            <a:endParaRPr lang="en-US" baseline="0" dirty="0" smtClean="0"/>
          </a:p>
          <a:p>
            <a:r>
              <a:rPr lang="en-US" baseline="0" dirty="0" smtClean="0"/>
              <a:t>The phrase refers back to what has just gone </a:t>
            </a:r>
          </a:p>
          <a:p>
            <a:r>
              <a:rPr lang="en-US" baseline="0" dirty="0" smtClean="0"/>
              <a:t>before.</a:t>
            </a:r>
          </a:p>
          <a:p>
            <a:endParaRPr lang="en-US" baseline="0" dirty="0" smtClean="0"/>
          </a:p>
          <a:p>
            <a:r>
              <a:rPr lang="en-US" baseline="0" dirty="0" smtClean="0"/>
              <a:t>The idea is “What shall we say about Abraham?” </a:t>
            </a:r>
          </a:p>
          <a:p>
            <a:r>
              <a:rPr lang="en-US" baseline="0" dirty="0" smtClean="0"/>
              <a:t>given what we have just read in the previous </a:t>
            </a:r>
          </a:p>
          <a:p>
            <a:r>
              <a:rPr lang="en-US" baseline="0" dirty="0" smtClean="0"/>
              <a:t>paragraph. </a:t>
            </a:r>
          </a:p>
          <a:p>
            <a:endParaRPr lang="en-US" baseline="0" dirty="0" smtClean="0"/>
          </a:p>
          <a:p>
            <a:r>
              <a:rPr lang="en-US" baseline="0" dirty="0" smtClean="0"/>
              <a:t>And, the previous paragraph in question is simply </a:t>
            </a:r>
          </a:p>
          <a:p>
            <a:r>
              <a:rPr lang="en-US" baseline="0" dirty="0" smtClean="0"/>
              <a:t>the last paragraph in our study from last week, </a:t>
            </a:r>
          </a:p>
          <a:p>
            <a:r>
              <a:rPr lang="en-US" baseline="0" dirty="0" smtClean="0"/>
              <a:t>namely:</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64135911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4:7.</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100</a:t>
            </a:fld>
            <a:endParaRPr lang="en-US"/>
          </a:p>
        </p:txBody>
      </p:sp>
    </p:spTree>
    <p:extLst>
      <p:ext uri="{BB962C8B-B14F-4D97-AF65-F5344CB8AC3E}">
        <p14:creationId xmlns:p14="http://schemas.microsoft.com/office/powerpoint/2010/main" val="273255757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4:7.</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101</a:t>
            </a:fld>
            <a:endParaRPr lang="en-US"/>
          </a:p>
        </p:txBody>
      </p:sp>
    </p:spTree>
    <p:extLst>
      <p:ext uri="{BB962C8B-B14F-4D97-AF65-F5344CB8AC3E}">
        <p14:creationId xmlns:p14="http://schemas.microsoft.com/office/powerpoint/2010/main" val="13607735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Once again,</a:t>
            </a:r>
            <a:r>
              <a:rPr lang="en-US" sz="1200" b="0" baseline="0" dirty="0" smtClean="0"/>
              <a:t> </a:t>
            </a:r>
            <a:r>
              <a:rPr lang="en-US" sz="1200" b="0" dirty="0" smtClean="0"/>
              <a:t>David knew three things about God’s</a:t>
            </a:r>
          </a:p>
          <a:p>
            <a:r>
              <a:rPr lang="en-US" sz="1200" b="0" dirty="0" smtClean="0"/>
              <a:t>grace in reference to his sin. </a:t>
            </a:r>
          </a:p>
          <a:p>
            <a:endParaRPr lang="en-US" sz="1200" b="0" dirty="0" smtClean="0"/>
          </a:p>
          <a:p>
            <a:pPr marL="0" indent="0">
              <a:buNone/>
            </a:pPr>
            <a:r>
              <a:rPr lang="en-US" sz="1200" b="0" dirty="0" smtClean="0"/>
              <a:t>1. His sin was forgiven.</a:t>
            </a:r>
          </a:p>
          <a:p>
            <a:pPr marL="0" indent="0">
              <a:buNone/>
            </a:pPr>
            <a:endParaRPr lang="en-US" sz="1200" b="0" dirty="0" smtClean="0"/>
          </a:p>
          <a:p>
            <a:pPr marL="0" indent="0">
              <a:buNone/>
            </a:pPr>
            <a:r>
              <a:rPr lang="en-US" sz="1200" b="0" dirty="0" smtClean="0"/>
              <a:t>2. His sin was covered.</a:t>
            </a:r>
          </a:p>
          <a:p>
            <a:pPr marL="0" indent="0">
              <a:buNone/>
            </a:pPr>
            <a:endParaRPr lang="en-US"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t>3. His sin was not counted against him.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p>
          <a:p>
            <a:pPr rtl="0"/>
            <a:r>
              <a:rPr lang="en-US" sz="1200" b="0" i="0" dirty="0" smtClean="0"/>
              <a:t>There is one... word in Paul’s citation of David’s </a:t>
            </a:r>
          </a:p>
          <a:p>
            <a:pPr rtl="0"/>
            <a:r>
              <a:rPr lang="en-US" sz="1200" b="0" i="0" dirty="0" smtClean="0"/>
              <a:t>testimony that deserves special consideration, </a:t>
            </a:r>
          </a:p>
          <a:p>
            <a:pPr rtl="0"/>
            <a:r>
              <a:rPr lang="en-US" sz="1200" b="0" i="0" dirty="0" smtClean="0"/>
              <a:t>because it contrasts so keenly with things human. </a:t>
            </a:r>
          </a:p>
          <a:p>
            <a:pPr rtl="0"/>
            <a:endParaRPr lang="en-US" sz="1200" b="0" i="0" dirty="0" smtClean="0"/>
          </a:p>
          <a:p>
            <a:pPr rtl="0"/>
            <a:r>
              <a:rPr lang="en-US" sz="1200" b="0" i="0" dirty="0" smtClean="0"/>
              <a:t>It is the word never, which occurs in the sentence, </a:t>
            </a:r>
          </a:p>
          <a:p>
            <a:pPr rtl="0"/>
            <a:r>
              <a:rPr lang="en-US" sz="1200" b="0" i="0" dirty="0" smtClean="0"/>
              <a:t>“Blessed is the man whose sin the Lord will never </a:t>
            </a:r>
          </a:p>
          <a:p>
            <a:pPr rtl="0"/>
            <a:r>
              <a:rPr lang="en-US" sz="1200" b="0" i="0" dirty="0" smtClean="0"/>
              <a:t>count against him.”</a:t>
            </a:r>
          </a:p>
          <a:p>
            <a:pPr rtl="0"/>
            <a:endParaRPr lang="en-US" sz="1200" b="0" i="0" dirty="0" smtClean="0"/>
          </a:p>
          <a:p>
            <a:pPr rtl="0"/>
            <a:r>
              <a:rPr lang="en-US" sz="1200" i="0" dirty="0" smtClean="0"/>
              <a:t>Never means never, and it must be taken at full </a:t>
            </a:r>
          </a:p>
          <a:p>
            <a:pPr rtl="0"/>
            <a:r>
              <a:rPr lang="en-US" sz="1200" i="0" dirty="0" smtClean="0"/>
              <a:t>value here, even though the opposite is almost </a:t>
            </a:r>
          </a:p>
          <a:p>
            <a:pPr rtl="0"/>
            <a:r>
              <a:rPr lang="en-US" sz="1200" i="0" dirty="0" smtClean="0"/>
              <a:t>always the case in human relationships. </a:t>
            </a:r>
          </a:p>
          <a:p>
            <a:pPr rtl="0"/>
            <a:endParaRPr lang="en-US" sz="1200" i="0" dirty="0" smtClean="0"/>
          </a:p>
          <a:p>
            <a:pPr rtl="0"/>
            <a:r>
              <a:rPr lang="en-US" sz="1200" i="0" dirty="0" smtClean="0"/>
              <a:t>We all know the kind of forgiveness in which a </a:t>
            </a:r>
          </a:p>
          <a:p>
            <a:pPr rtl="0"/>
            <a:r>
              <a:rPr lang="en-US" sz="1200" i="0" dirty="0" smtClean="0"/>
              <a:t>person reluctantly accepts our apology and says </a:t>
            </a:r>
          </a:p>
          <a:p>
            <a:pPr rtl="0"/>
            <a:r>
              <a:rPr lang="en-US" sz="1200" i="0" dirty="0" smtClean="0"/>
              <a:t>that he will forgive us. </a:t>
            </a:r>
          </a:p>
          <a:p>
            <a:pPr rtl="0"/>
            <a:endParaRPr lang="en-US" sz="1200" i="0" dirty="0" smtClean="0"/>
          </a:p>
          <a:p>
            <a:pPr rtl="0"/>
            <a:r>
              <a:rPr lang="en-US" sz="1200" i="0" dirty="0" smtClean="0"/>
              <a:t>But we know as he says this that he is not </a:t>
            </a:r>
          </a:p>
          <a:p>
            <a:pPr rtl="0"/>
            <a:r>
              <a:rPr lang="en-US" sz="1200" i="0" dirty="0" smtClean="0"/>
              <a:t>forgetting what happened, that our offense will </a:t>
            </a:r>
          </a:p>
          <a:p>
            <a:pPr rtl="0"/>
            <a:r>
              <a:rPr lang="en-US" sz="1200" i="0" dirty="0" smtClean="0"/>
              <a:t>linger in his mind and will probably be brought </a:t>
            </a:r>
          </a:p>
          <a:p>
            <a:pPr rtl="0"/>
            <a:r>
              <a:rPr lang="en-US" sz="1200" i="0" dirty="0" smtClean="0"/>
              <a:t>out against us in the future. </a:t>
            </a:r>
          </a:p>
          <a:p>
            <a:pPr rtl="0"/>
            <a:endParaRPr lang="en-US" sz="1200" i="0" dirty="0" smtClean="0"/>
          </a:p>
          <a:p>
            <a:pPr rtl="0"/>
            <a:r>
              <a:rPr lang="en-US" sz="1200" i="0" dirty="0" smtClean="0"/>
              <a:t>Parents have a way of doing this with their </a:t>
            </a:r>
          </a:p>
          <a:p>
            <a:pPr rtl="0"/>
            <a:r>
              <a:rPr lang="en-US" sz="1200" i="0" dirty="0" smtClean="0"/>
              <a:t>children, never forgetting some foolish action they </a:t>
            </a:r>
          </a:p>
          <a:p>
            <a:pPr rtl="0"/>
            <a:r>
              <a:rPr lang="en-US" sz="1200" i="0" dirty="0" smtClean="0"/>
              <a:t>did years ago and periodically reminding them </a:t>
            </a:r>
          </a:p>
          <a:p>
            <a:pPr rtl="0"/>
            <a:r>
              <a:rPr lang="en-US" sz="1200" i="0" dirty="0" smtClean="0"/>
              <a:t>of it. We adults do it with one another, and it is </a:t>
            </a:r>
          </a:p>
          <a:p>
            <a:pPr rtl="0"/>
            <a:r>
              <a:rPr lang="en-US" sz="1200" i="0" dirty="0" smtClean="0"/>
              <a:t>harmful.</a:t>
            </a:r>
          </a:p>
          <a:p>
            <a:pPr rtl="0"/>
            <a:endParaRPr lang="en-US" sz="1200" i="0" dirty="0" smtClean="0"/>
          </a:p>
          <a:p>
            <a:pPr rtl="0"/>
            <a:r>
              <a:rPr lang="en-US" sz="1200" i="0" dirty="0" smtClean="0"/>
              <a:t>This text tells us that God is not like that. It tells </a:t>
            </a:r>
          </a:p>
          <a:p>
            <a:pPr rtl="0"/>
            <a:r>
              <a:rPr lang="en-US" sz="1200" i="0" dirty="0" smtClean="0"/>
              <a:t>us that once he has forgiven us for our sin through </a:t>
            </a:r>
          </a:p>
          <a:p>
            <a:pPr rtl="0"/>
            <a:r>
              <a:rPr lang="en-US" sz="1200" i="0" dirty="0" smtClean="0"/>
              <a:t>the work of Christ, he will never, never bring it up </a:t>
            </a:r>
          </a:p>
          <a:p>
            <a:pPr rtl="0"/>
            <a:r>
              <a:rPr lang="en-US" sz="1200" i="0" dirty="0" smtClean="0"/>
              <a:t>to us again. </a:t>
            </a:r>
          </a:p>
          <a:p>
            <a:pPr rtl="0"/>
            <a:endParaRPr lang="en-US" sz="1200" i="0" dirty="0" smtClean="0"/>
          </a:p>
          <a:p>
            <a:pPr rtl="0"/>
            <a:r>
              <a:rPr lang="en-US" sz="1200" i="0" dirty="0" smtClean="0"/>
              <a:t>He will not bring it up in this life, never remind us </a:t>
            </a:r>
          </a:p>
          <a:p>
            <a:pPr rtl="0"/>
            <a:r>
              <a:rPr lang="en-US" sz="1200" i="0" dirty="0" smtClean="0"/>
              <a:t>of something in the past. He will always begin with </a:t>
            </a:r>
          </a:p>
          <a:p>
            <a:pPr rtl="0"/>
            <a:r>
              <a:rPr lang="en-US" sz="1200" i="0" dirty="0" smtClean="0"/>
              <a:t>us precisely where we are in the present. </a:t>
            </a:r>
          </a:p>
          <a:p>
            <a:pPr rtl="0"/>
            <a:endParaRPr lang="en-US" sz="1200" i="0" dirty="0" smtClean="0"/>
          </a:p>
          <a:p>
            <a:pPr rtl="0"/>
            <a:r>
              <a:rPr lang="en-US" sz="1200" i="0" dirty="0" smtClean="0"/>
              <a:t>And he will never bring it up at the day of </a:t>
            </a:r>
          </a:p>
          <a:p>
            <a:pPr rtl="0"/>
            <a:r>
              <a:rPr lang="en-US" sz="1200" i="0" dirty="0" smtClean="0"/>
              <a:t>judgment. Why? Because it is truly forgiven. It </a:t>
            </a:r>
          </a:p>
          <a:p>
            <a:pPr rtl="0"/>
            <a:r>
              <a:rPr lang="en-US" sz="1200" i="0" dirty="0" smtClean="0"/>
              <a:t>will never be remembered anymore.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p>
          <a:p>
            <a:r>
              <a:rPr lang="en-US" dirty="0" smtClean="0"/>
              <a:t>[</a:t>
            </a:r>
            <a:r>
              <a:rPr lang="en-US" dirty="0" err="1" smtClean="0"/>
              <a:t>Boice</a:t>
            </a:r>
            <a:r>
              <a:rPr lang="en-US" dirty="0" smtClean="0"/>
              <a:t>].</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102</a:t>
            </a:fld>
            <a:endParaRPr lang="en-US"/>
          </a:p>
        </p:txBody>
      </p:sp>
    </p:spTree>
    <p:extLst>
      <p:ext uri="{BB962C8B-B14F-4D97-AF65-F5344CB8AC3E}">
        <p14:creationId xmlns:p14="http://schemas.microsoft.com/office/powerpoint/2010/main" val="41656780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as in verse 7, “</a:t>
            </a:r>
            <a:r>
              <a:rPr lang="en-US" dirty="0" err="1" smtClean="0"/>
              <a:t>makarios</a:t>
            </a:r>
            <a:r>
              <a:rPr lang="en-US" dirty="0" smtClean="0"/>
              <a:t>” = “blessed”. </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416567800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“hamartia” = “sin”.</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41656780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 in verse 8, “</a:t>
            </a:r>
            <a:r>
              <a:rPr lang="en-US" dirty="0" err="1" smtClean="0"/>
              <a:t>logizomai</a:t>
            </a:r>
            <a:r>
              <a:rPr lang="en-US" dirty="0" smtClean="0"/>
              <a:t>” is used in its </a:t>
            </a:r>
          </a:p>
          <a:p>
            <a:r>
              <a:rPr lang="en-US" dirty="0" smtClean="0"/>
              <a:t>more general sense of “to reckon”, “to calculate”, </a:t>
            </a:r>
          </a:p>
          <a:p>
            <a:r>
              <a:rPr lang="en-US" dirty="0" smtClean="0"/>
              <a:t>or “to count”.</a:t>
            </a:r>
          </a:p>
          <a:p>
            <a:endParaRPr lang="en-US" dirty="0" smtClean="0"/>
          </a:p>
          <a:p>
            <a:r>
              <a:rPr lang="en-US" dirty="0" smtClean="0"/>
              <a:t>But, it’s still operating in an accounting motif, </a:t>
            </a:r>
          </a:p>
          <a:p>
            <a:r>
              <a:rPr lang="en-US" dirty="0" smtClean="0"/>
              <a:t>because the meaning is specifically that the </a:t>
            </a:r>
          </a:p>
          <a:p>
            <a:r>
              <a:rPr lang="en-US" dirty="0" smtClean="0"/>
              <a:t>person’s sin will not be “debited” from his </a:t>
            </a:r>
          </a:p>
          <a:p>
            <a:r>
              <a:rPr lang="en-US" dirty="0" smtClean="0"/>
              <a:t>account; that is, it will not be counted against </a:t>
            </a:r>
          </a:p>
          <a:p>
            <a:r>
              <a:rPr lang="en-US" dirty="0" smtClean="0"/>
              <a:t>him (or her).</a:t>
            </a:r>
          </a:p>
          <a:p>
            <a:endParaRPr lang="en-US" dirty="0" smtClean="0"/>
          </a:p>
          <a:p>
            <a:r>
              <a:rPr lang="en-US" dirty="0" smtClean="0"/>
              <a:t>The Greek preposition</a:t>
            </a:r>
            <a:r>
              <a:rPr lang="en-US" baseline="0" dirty="0" smtClean="0"/>
              <a:t> “</a:t>
            </a:r>
            <a:r>
              <a:rPr lang="en-US" baseline="0" dirty="0" err="1" smtClean="0"/>
              <a:t>hou</a:t>
            </a:r>
            <a:r>
              <a:rPr lang="en-US" baseline="0" dirty="0" smtClean="0"/>
              <a:t>” generally means </a:t>
            </a:r>
          </a:p>
          <a:p>
            <a:r>
              <a:rPr lang="en-US" baseline="0" dirty="0" smtClean="0"/>
              <a:t>“who”, “which”, “what” or “that”. But, in this </a:t>
            </a:r>
          </a:p>
          <a:p>
            <a:r>
              <a:rPr lang="en-US" baseline="0" dirty="0" smtClean="0"/>
              <a:t>context, it specifically means “against whom”.</a:t>
            </a:r>
          </a:p>
          <a:p>
            <a:endParaRPr lang="en-US" baseline="0" dirty="0" smtClean="0"/>
          </a:p>
          <a:p>
            <a:r>
              <a:rPr lang="en-US" baseline="0" dirty="0" smtClean="0"/>
              <a:t>The Greek particles “</a:t>
            </a:r>
            <a:r>
              <a:rPr lang="en-US" baseline="0" dirty="0" err="1" smtClean="0"/>
              <a:t>ou</a:t>
            </a:r>
            <a:r>
              <a:rPr lang="en-US" baseline="0" dirty="0" smtClean="0"/>
              <a:t>” and “me” are both </a:t>
            </a:r>
          </a:p>
          <a:p>
            <a:r>
              <a:rPr lang="en-US" baseline="0" dirty="0" smtClean="0"/>
              <a:t>particles of negation. Unlike in English where a </a:t>
            </a:r>
          </a:p>
          <a:p>
            <a:r>
              <a:rPr lang="en-US" baseline="0" dirty="0" smtClean="0"/>
              <a:t>double negative is improper and the two </a:t>
            </a:r>
          </a:p>
          <a:p>
            <a:r>
              <a:rPr lang="en-US" baseline="0" dirty="0" smtClean="0"/>
              <a:t>negatives effectively cancel each other out; in </a:t>
            </a:r>
          </a:p>
          <a:p>
            <a:r>
              <a:rPr lang="en-US" baseline="0" dirty="0" smtClean="0"/>
              <a:t>Greek a double negative is quite proper and </a:t>
            </a:r>
          </a:p>
          <a:p>
            <a:r>
              <a:rPr lang="en-US" baseline="0" dirty="0" smtClean="0"/>
              <a:t>indicates exceptional emphasis.</a:t>
            </a:r>
          </a:p>
          <a:p>
            <a:endParaRPr lang="en-US" baseline="0" dirty="0" smtClean="0"/>
          </a:p>
          <a:p>
            <a:pPr marL="0" indent="0">
              <a:lnSpc>
                <a:spcPts val="3200"/>
              </a:lnSpc>
              <a:buNone/>
            </a:pPr>
            <a:r>
              <a:rPr lang="en-US" baseline="0" dirty="0" smtClean="0"/>
              <a:t>So, the verse might well be translated as </a:t>
            </a:r>
          </a:p>
          <a:p>
            <a:pPr marL="0" indent="0">
              <a:lnSpc>
                <a:spcPts val="3200"/>
              </a:lnSpc>
              <a:buNone/>
            </a:pPr>
            <a:r>
              <a:rPr lang="en-US" baseline="0" dirty="0" smtClean="0"/>
              <a:t>“</a:t>
            </a:r>
            <a:r>
              <a:rPr lang="en-US" dirty="0" smtClean="0"/>
              <a:t>Blessed is the man whose sin the Lord will </a:t>
            </a:r>
          </a:p>
          <a:p>
            <a:pPr marL="0" indent="0">
              <a:lnSpc>
                <a:spcPts val="3200"/>
              </a:lnSpc>
              <a:buNone/>
            </a:pPr>
            <a:r>
              <a:rPr lang="en-US" dirty="0" smtClean="0"/>
              <a:t>NEVER EVER count against him. </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416567800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4:8.</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106</a:t>
            </a:fld>
            <a:endParaRPr lang="en-US"/>
          </a:p>
        </p:txBody>
      </p:sp>
    </p:spTree>
    <p:extLst>
      <p:ext uri="{BB962C8B-B14F-4D97-AF65-F5344CB8AC3E}">
        <p14:creationId xmlns:p14="http://schemas.microsoft.com/office/powerpoint/2010/main" val="411270220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4:8.</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107</a:t>
            </a:fld>
            <a:endParaRPr lang="en-US"/>
          </a:p>
        </p:txBody>
      </p:sp>
    </p:spTree>
    <p:extLst>
      <p:ext uri="{BB962C8B-B14F-4D97-AF65-F5344CB8AC3E}">
        <p14:creationId xmlns:p14="http://schemas.microsoft.com/office/powerpoint/2010/main" val="258559966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Moo writes that Quickly returning to </a:t>
            </a:r>
          </a:p>
          <a:p>
            <a:r>
              <a:rPr lang="en-US" dirty="0" smtClean="0"/>
              <a:t>(Genesis</a:t>
            </a:r>
            <a:r>
              <a:rPr lang="en-US" baseline="0" dirty="0" smtClean="0"/>
              <a:t> 15:6), Paul notes another significant </a:t>
            </a:r>
          </a:p>
          <a:p>
            <a:r>
              <a:rPr lang="en-US" baseline="0" dirty="0" smtClean="0"/>
              <a:t>aspect of the reckoning of Abraham’s faith for </a:t>
            </a:r>
          </a:p>
          <a:p>
            <a:r>
              <a:rPr lang="en-US" baseline="0" dirty="0" smtClean="0"/>
              <a:t>righteousness – it took place before he was </a:t>
            </a:r>
          </a:p>
          <a:p>
            <a:r>
              <a:rPr lang="en-US" baseline="0" dirty="0" smtClean="0"/>
              <a:t>circumcised. </a:t>
            </a:r>
          </a:p>
          <a:p>
            <a:endParaRPr lang="en-US" baseline="0" dirty="0" smtClean="0"/>
          </a:p>
          <a:p>
            <a:r>
              <a:rPr lang="en-US" baseline="0" dirty="0" smtClean="0"/>
              <a:t>This circumstance allows Paul to claim Abraham </a:t>
            </a:r>
          </a:p>
          <a:p>
            <a:r>
              <a:rPr lang="en-US" baseline="0" dirty="0" smtClean="0"/>
              <a:t>as the father of (ALL) believers, both circumcised </a:t>
            </a:r>
          </a:p>
          <a:p>
            <a:r>
              <a:rPr lang="en-US" baseline="0" dirty="0" smtClean="0"/>
              <a:t>and uncircumcised.</a:t>
            </a:r>
          </a:p>
          <a:p>
            <a:endParaRPr lang="en-US" baseline="0" dirty="0" smtClean="0"/>
          </a:p>
          <a:p>
            <a:r>
              <a:rPr lang="en-US" baseline="0" dirty="0" smtClean="0"/>
              <a:t>Paul thereby makes clear that it is not necessary </a:t>
            </a:r>
          </a:p>
          <a:p>
            <a:r>
              <a:rPr lang="en-US" baseline="0" dirty="0" smtClean="0"/>
              <a:t>to be Jewish to become a member of the people </a:t>
            </a:r>
          </a:p>
          <a:p>
            <a:r>
              <a:rPr lang="en-US" baseline="0" dirty="0" smtClean="0"/>
              <a:t>of God. Faith alone – apart from works..., apart </a:t>
            </a:r>
          </a:p>
          <a:p>
            <a:r>
              <a:rPr lang="en-US" baseline="0" dirty="0" smtClean="0"/>
              <a:t>from circumcision... – is sufficient to gain </a:t>
            </a:r>
          </a:p>
          <a:p>
            <a:r>
              <a:rPr lang="en-US" baseline="0" dirty="0" smtClean="0"/>
              <a:t>entrance into Abraham’s spiritual “family”.</a:t>
            </a:r>
          </a:p>
          <a:p>
            <a:endParaRPr lang="en-US" baseline="0"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108</a:t>
            </a:fld>
            <a:endParaRPr lang="en-US"/>
          </a:p>
        </p:txBody>
      </p:sp>
    </p:spTree>
    <p:extLst>
      <p:ext uri="{BB962C8B-B14F-4D97-AF65-F5344CB8AC3E}">
        <p14:creationId xmlns:p14="http://schemas.microsoft.com/office/powerpoint/2010/main" val="39964150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a:t>
            </a:r>
            <a:r>
              <a:rPr lang="en-US" dirty="0" err="1" smtClean="0"/>
              <a:t>makarismos</a:t>
            </a:r>
            <a:r>
              <a:rPr lang="en-US" dirty="0" smtClean="0"/>
              <a:t>” = “blessedness”.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109</a:t>
            </a:fld>
            <a:endParaRPr lang="en-US">
              <a:solidFill>
                <a:prstClr val="black"/>
              </a:solidFill>
            </a:endParaRPr>
          </a:p>
        </p:txBody>
      </p:sp>
    </p:spTree>
    <p:extLst>
      <p:ext uri="{BB962C8B-B14F-4D97-AF65-F5344CB8AC3E}">
        <p14:creationId xmlns:p14="http://schemas.microsoft.com/office/powerpoint/2010/main" val="399641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then shall we say about Abraham?</a:t>
            </a:r>
          </a:p>
          <a:p>
            <a:endParaRPr lang="en-US" dirty="0" smtClean="0"/>
          </a:p>
          <a:p>
            <a:r>
              <a:rPr lang="en-US" dirty="0" smtClean="0"/>
              <a:t>Was Abraham entitled to boast?</a:t>
            </a:r>
          </a:p>
          <a:p>
            <a:endParaRPr lang="en-US" dirty="0" smtClean="0"/>
          </a:p>
          <a:p>
            <a:r>
              <a:rPr lang="en-US" dirty="0" smtClean="0"/>
              <a:t>Was Abraham justified by faith, or was he </a:t>
            </a:r>
          </a:p>
          <a:p>
            <a:r>
              <a:rPr lang="en-US" dirty="0" smtClean="0"/>
              <a:t>justified through observing the law?</a:t>
            </a:r>
          </a:p>
          <a:p>
            <a:endParaRPr lang="en-US" dirty="0" smtClean="0"/>
          </a:p>
          <a:p>
            <a:r>
              <a:rPr lang="en-US" dirty="0" smtClean="0"/>
              <a:t>Was Abraham a Jew when he was justified, or </a:t>
            </a:r>
          </a:p>
          <a:p>
            <a:r>
              <a:rPr lang="en-US" dirty="0" smtClean="0"/>
              <a:t>was he a Gentile?</a:t>
            </a:r>
          </a:p>
          <a:p>
            <a:endParaRPr lang="en-US" dirty="0" smtClean="0"/>
          </a:p>
          <a:p>
            <a:r>
              <a:rPr lang="en-US" dirty="0" smtClean="0"/>
              <a:t>Was Abraham circumcised when he was justified, </a:t>
            </a:r>
          </a:p>
          <a:p>
            <a:r>
              <a:rPr lang="en-US" dirty="0" smtClean="0"/>
              <a:t>or was he uncircumcised?</a:t>
            </a:r>
          </a:p>
          <a:p>
            <a:endParaRPr lang="en-US" dirty="0" smtClean="0"/>
          </a:p>
          <a:p>
            <a:r>
              <a:rPr lang="en-US" dirty="0" smtClean="0"/>
              <a:t>Did Abraham’s faith nullify the law, or did it </a:t>
            </a:r>
          </a:p>
          <a:p>
            <a:r>
              <a:rPr lang="en-US" dirty="0" smtClean="0"/>
              <a:t>uphold the law?</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a:t>
            </a:fld>
            <a:endParaRPr lang="en-US"/>
          </a:p>
        </p:txBody>
      </p:sp>
    </p:spTree>
    <p:extLst>
      <p:ext uri="{BB962C8B-B14F-4D97-AF65-F5344CB8AC3E}">
        <p14:creationId xmlns:p14="http://schemas.microsoft.com/office/powerpoint/2010/main" val="11042074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as we have seen in our earlier study </a:t>
            </a:r>
          </a:p>
          <a:p>
            <a:r>
              <a:rPr lang="en-US" dirty="0" smtClean="0"/>
              <a:t>sessions, “</a:t>
            </a:r>
            <a:r>
              <a:rPr lang="en-US" dirty="0" err="1" smtClean="0"/>
              <a:t>peritome</a:t>
            </a:r>
            <a:r>
              <a:rPr lang="en-US" dirty="0" smtClean="0"/>
              <a:t>” = “circumcised”.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110</a:t>
            </a:fld>
            <a:endParaRPr lang="en-US">
              <a:solidFill>
                <a:prstClr val="black"/>
              </a:solidFill>
            </a:endParaRPr>
          </a:p>
        </p:txBody>
      </p:sp>
    </p:spTree>
    <p:extLst>
      <p:ext uri="{BB962C8B-B14F-4D97-AF65-F5344CB8AC3E}">
        <p14:creationId xmlns:p14="http://schemas.microsoft.com/office/powerpoint/2010/main" val="39964150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akrobustia</a:t>
            </a:r>
            <a:r>
              <a:rPr lang="en-US" dirty="0" smtClean="0"/>
              <a:t>” = “uncircumcised”.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111</a:t>
            </a:fld>
            <a:endParaRPr lang="en-US">
              <a:solidFill>
                <a:prstClr val="black"/>
              </a:solidFill>
            </a:endParaRPr>
          </a:p>
        </p:txBody>
      </p:sp>
    </p:spTree>
    <p:extLst>
      <p:ext uri="{BB962C8B-B14F-4D97-AF65-F5344CB8AC3E}">
        <p14:creationId xmlns:p14="http://schemas.microsoft.com/office/powerpoint/2010/main" val="39964150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again, “</a:t>
            </a:r>
            <a:r>
              <a:rPr lang="en-US" dirty="0" err="1" smtClean="0"/>
              <a:t>pistis</a:t>
            </a:r>
            <a:r>
              <a:rPr lang="en-US" dirty="0" smtClean="0"/>
              <a:t>” = “faith”.</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112</a:t>
            </a:fld>
            <a:endParaRPr lang="en-US">
              <a:solidFill>
                <a:prstClr val="black"/>
              </a:solidFill>
            </a:endParaRPr>
          </a:p>
        </p:txBody>
      </p:sp>
    </p:spTree>
    <p:extLst>
      <p:ext uri="{BB962C8B-B14F-4D97-AF65-F5344CB8AC3E}">
        <p14:creationId xmlns:p14="http://schemas.microsoft.com/office/powerpoint/2010/main" val="39964150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logizomai</a:t>
            </a:r>
            <a:r>
              <a:rPr lang="en-US" dirty="0" smtClean="0"/>
              <a:t>” = “credited”.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113</a:t>
            </a:fld>
            <a:endParaRPr lang="en-US">
              <a:solidFill>
                <a:prstClr val="black"/>
              </a:solidFill>
            </a:endParaRPr>
          </a:p>
        </p:txBody>
      </p:sp>
    </p:spTree>
    <p:extLst>
      <p:ext uri="{BB962C8B-B14F-4D97-AF65-F5344CB8AC3E}">
        <p14:creationId xmlns:p14="http://schemas.microsoft.com/office/powerpoint/2010/main" val="3996415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dikaiosune</a:t>
            </a:r>
            <a:r>
              <a:rPr lang="en-US" dirty="0" smtClean="0"/>
              <a:t>” = “righteousness”.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114</a:t>
            </a:fld>
            <a:endParaRPr lang="en-US">
              <a:solidFill>
                <a:prstClr val="black"/>
              </a:solidFill>
            </a:endParaRPr>
          </a:p>
        </p:txBody>
      </p:sp>
    </p:spTree>
    <p:extLst>
      <p:ext uri="{BB962C8B-B14F-4D97-AF65-F5344CB8AC3E}">
        <p14:creationId xmlns:p14="http://schemas.microsoft.com/office/powerpoint/2010/main" val="39964150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4:9.</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115</a:t>
            </a:fld>
            <a:endParaRPr lang="en-US"/>
          </a:p>
        </p:txBody>
      </p:sp>
    </p:spTree>
    <p:extLst>
      <p:ext uri="{BB962C8B-B14F-4D97-AF65-F5344CB8AC3E}">
        <p14:creationId xmlns:p14="http://schemas.microsoft.com/office/powerpoint/2010/main" val="327037671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4:9.</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116</a:t>
            </a:fld>
            <a:endParaRPr lang="en-US"/>
          </a:p>
        </p:txBody>
      </p:sp>
    </p:spTree>
    <p:extLst>
      <p:ext uri="{BB962C8B-B14F-4D97-AF65-F5344CB8AC3E}">
        <p14:creationId xmlns:p14="http://schemas.microsoft.com/office/powerpoint/2010/main" val="427298841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was Abraham saved?</a:t>
            </a:r>
          </a:p>
          <a:p>
            <a:endParaRPr lang="en-US" dirty="0" smtClean="0"/>
          </a:p>
          <a:p>
            <a:r>
              <a:rPr lang="en-US" dirty="0" smtClean="0"/>
              <a:t>The answer shows,</a:t>
            </a:r>
            <a:r>
              <a:rPr lang="en-US" baseline="0" dirty="0" smtClean="0"/>
              <a:t> of course, that he was saved </a:t>
            </a:r>
          </a:p>
          <a:p>
            <a:r>
              <a:rPr lang="en-US" baseline="0" dirty="0" smtClean="0"/>
              <a:t>(430) years before Moses and the giving of the </a:t>
            </a:r>
          </a:p>
          <a:p>
            <a:r>
              <a:rPr lang="en-US" baseline="0" dirty="0" smtClean="0"/>
              <a:t>law. It is evident, then, that Abraham cannot </a:t>
            </a:r>
          </a:p>
          <a:p>
            <a:r>
              <a:rPr lang="en-US" baseline="0" dirty="0" smtClean="0"/>
              <a:t>have been saved by the law.</a:t>
            </a:r>
          </a:p>
          <a:p>
            <a:endParaRPr lang="en-US" baseline="0" dirty="0" smtClean="0"/>
          </a:p>
          <a:p>
            <a:r>
              <a:rPr lang="en-US" baseline="0" dirty="0" smtClean="0"/>
              <a:t>But, someone might argue, God gave to him the </a:t>
            </a:r>
          </a:p>
          <a:p>
            <a:r>
              <a:rPr lang="en-US" baseline="0" dirty="0" smtClean="0"/>
              <a:t>rite of circumcision, and thus Abraham was</a:t>
            </a:r>
          </a:p>
          <a:p>
            <a:r>
              <a:rPr lang="en-US" baseline="0" dirty="0" smtClean="0"/>
              <a:t> identified with the chosen people and the law </a:t>
            </a:r>
          </a:p>
          <a:p>
            <a:r>
              <a:rPr lang="en-US" baseline="0" dirty="0" smtClean="0"/>
              <a:t>that should be given to them, and through them </a:t>
            </a:r>
          </a:p>
          <a:p>
            <a:r>
              <a:rPr lang="en-US" baseline="0" dirty="0" smtClean="0"/>
              <a:t>to the world much later.</a:t>
            </a:r>
          </a:p>
          <a:p>
            <a:endParaRPr lang="en-US" baseline="0" dirty="0" smtClean="0"/>
          </a:p>
          <a:p>
            <a:r>
              <a:rPr lang="en-US" baseline="0" dirty="0" smtClean="0"/>
              <a:t>But now the calendar is brought out in proof that </a:t>
            </a:r>
          </a:p>
          <a:p>
            <a:r>
              <a:rPr lang="en-US" baseline="0" dirty="0" smtClean="0"/>
              <a:t>this argument is not true. </a:t>
            </a:r>
          </a:p>
          <a:p>
            <a:endParaRPr lang="en-US" baseline="0" dirty="0" smtClean="0"/>
          </a:p>
          <a:p>
            <a:r>
              <a:rPr lang="en-US" baseline="0" dirty="0" smtClean="0"/>
              <a:t>[</a:t>
            </a:r>
            <a:r>
              <a:rPr lang="en-US" baseline="0" dirty="0" err="1" smtClean="0"/>
              <a:t>Barnhouse</a:t>
            </a:r>
            <a:r>
              <a:rPr lang="en-US" baseline="0" dirty="0" smtClean="0"/>
              <a:t>].</a:t>
            </a:r>
          </a:p>
          <a:p>
            <a:endParaRPr lang="en-US" baseline="0" dirty="0" smtClean="0"/>
          </a:p>
          <a:p>
            <a:r>
              <a:rPr lang="en-US" baseline="0" dirty="0" smtClean="0"/>
              <a:t>Genesis 15:6 tells us that Abraham believed God </a:t>
            </a:r>
          </a:p>
          <a:p>
            <a:r>
              <a:rPr lang="en-US" baseline="0" dirty="0" smtClean="0"/>
              <a:t>and He credited it to him for righteousness.</a:t>
            </a:r>
          </a:p>
          <a:p>
            <a:endParaRPr lang="en-US" baseline="0" dirty="0" smtClean="0"/>
          </a:p>
          <a:p>
            <a:r>
              <a:rPr lang="en-US" baseline="0" dirty="0" smtClean="0"/>
              <a:t>And Genesis 15:2 advises us that this occurred </a:t>
            </a:r>
          </a:p>
          <a:p>
            <a:r>
              <a:rPr lang="en-US" baseline="0" dirty="0" smtClean="0"/>
              <a:t>when Abraham complained that he and Sarah </a:t>
            </a:r>
          </a:p>
          <a:p>
            <a:r>
              <a:rPr lang="en-US" baseline="0" dirty="0" smtClean="0"/>
              <a:t>were childless. That is, it was before Ishmael was </a:t>
            </a:r>
          </a:p>
          <a:p>
            <a:r>
              <a:rPr lang="en-US" baseline="0" dirty="0" smtClean="0"/>
              <a:t>born, when Abraham was 85 years old.</a:t>
            </a:r>
          </a:p>
          <a:p>
            <a:endParaRPr lang="en-US" baseline="0" dirty="0" smtClean="0"/>
          </a:p>
          <a:p>
            <a:r>
              <a:rPr lang="en-US" baseline="0" dirty="0" smtClean="0"/>
              <a:t>But the 17</a:t>
            </a:r>
            <a:r>
              <a:rPr lang="en-US" baseline="30000" dirty="0" smtClean="0"/>
              <a:t>th</a:t>
            </a:r>
            <a:r>
              <a:rPr lang="en-US" baseline="0" dirty="0" smtClean="0"/>
              <a:t> chapter of Genesis tells us that God </a:t>
            </a:r>
          </a:p>
          <a:p>
            <a:r>
              <a:rPr lang="en-US" baseline="0" dirty="0" smtClean="0"/>
              <a:t>gave Abraham the covenant of circumcision when </a:t>
            </a:r>
          </a:p>
          <a:p>
            <a:r>
              <a:rPr lang="en-US" baseline="0" dirty="0" smtClean="0"/>
              <a:t>Abraham was 99 years old, the year before Isaac </a:t>
            </a:r>
          </a:p>
          <a:p>
            <a:r>
              <a:rPr lang="en-US" baseline="0" dirty="0" smtClean="0"/>
              <a:t>was born.</a:t>
            </a:r>
          </a:p>
          <a:p>
            <a:endParaRPr lang="en-US" baseline="0" dirty="0" smtClean="0"/>
          </a:p>
          <a:p>
            <a:r>
              <a:rPr lang="en-US" baseline="0" dirty="0" smtClean="0"/>
              <a:t>So, God credited righteousness to Abraham, on </a:t>
            </a:r>
          </a:p>
          <a:p>
            <a:r>
              <a:rPr lang="en-US" baseline="0" dirty="0" smtClean="0"/>
              <a:t>the basis of faith, at least fourteen years before </a:t>
            </a:r>
          </a:p>
          <a:p>
            <a:r>
              <a:rPr lang="en-US" baseline="0" dirty="0" smtClean="0"/>
              <a:t>he was circumcised.</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117</a:t>
            </a:fld>
            <a:endParaRPr lang="en-US"/>
          </a:p>
        </p:txBody>
      </p:sp>
    </p:spTree>
    <p:extLst>
      <p:ext uri="{BB962C8B-B14F-4D97-AF65-F5344CB8AC3E}">
        <p14:creationId xmlns:p14="http://schemas.microsoft.com/office/powerpoint/2010/main" val="11436795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pos</a:t>
            </a:r>
            <a:r>
              <a:rPr lang="en-US" dirty="0" smtClean="0"/>
              <a:t>” is</a:t>
            </a:r>
            <a:r>
              <a:rPr lang="en-US" baseline="0" dirty="0" smtClean="0"/>
              <a:t> an interrogative with </a:t>
            </a:r>
          </a:p>
          <a:p>
            <a:r>
              <a:rPr lang="en-US" baseline="0" dirty="0" smtClean="0"/>
              <a:t>respect to manner or way; that is, “in what way”, </a:t>
            </a:r>
          </a:p>
          <a:p>
            <a:r>
              <a:rPr lang="en-US" baseline="0" dirty="0" smtClean="0"/>
              <a:t>“how”, or “under what circumstances”.</a:t>
            </a:r>
          </a:p>
          <a:p>
            <a:endParaRPr lang="en-US" baseline="0" dirty="0" smtClean="0"/>
          </a:p>
          <a:p>
            <a:r>
              <a:rPr lang="en-US" baseline="0" dirty="0" smtClean="0"/>
              <a:t>In this New International Version translation, </a:t>
            </a:r>
          </a:p>
          <a:p>
            <a:r>
              <a:rPr lang="en-US" baseline="0" dirty="0" smtClean="0"/>
              <a:t>the actual Greek is highly compressed by using </a:t>
            </a:r>
          </a:p>
          <a:p>
            <a:r>
              <a:rPr lang="en-US" baseline="0" dirty="0" smtClean="0"/>
              <a:t>the words “before” and “after” to represent </a:t>
            </a:r>
          </a:p>
          <a:p>
            <a:r>
              <a:rPr lang="en-US" baseline="0" dirty="0" smtClean="0"/>
              <a:t>longer and more specific phrases.</a:t>
            </a:r>
          </a:p>
          <a:p>
            <a:endParaRPr lang="en-US" baseline="0" dirty="0" smtClean="0"/>
          </a:p>
          <a:p>
            <a:r>
              <a:rPr lang="en-US" baseline="0" dirty="0" smtClean="0"/>
              <a:t>The actual Greek looks like this: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118</a:t>
            </a:fld>
            <a:endParaRPr lang="en-US"/>
          </a:p>
        </p:txBody>
      </p:sp>
    </p:spTree>
    <p:extLst>
      <p:ext uri="{BB962C8B-B14F-4D97-AF65-F5344CB8AC3E}">
        <p14:creationId xmlns:p14="http://schemas.microsoft.com/office/powerpoint/2010/main" val="155047503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Elogisthe</a:t>
            </a:r>
            <a:r>
              <a:rPr lang="en-US" dirty="0" smtClean="0"/>
              <a:t>” is a </a:t>
            </a:r>
            <a:r>
              <a:rPr lang="en-US" dirty="0" smtClean="0"/>
              <a:t>form </a:t>
            </a:r>
            <a:r>
              <a:rPr lang="en-US" dirty="0" smtClean="0"/>
              <a:t>of “</a:t>
            </a:r>
            <a:r>
              <a:rPr lang="en-US" dirty="0" err="1" smtClean="0"/>
              <a:t>logizomai</a:t>
            </a:r>
            <a:r>
              <a:rPr lang="en-US" dirty="0" smtClean="0"/>
              <a:t>”, here used to </a:t>
            </a:r>
          </a:p>
          <a:p>
            <a:r>
              <a:rPr lang="en-US" dirty="0" smtClean="0"/>
              <a:t>represent the past tense, “was credited</a:t>
            </a:r>
            <a:r>
              <a:rPr lang="en-US" dirty="0" smtClean="0"/>
              <a:t>”.</a:t>
            </a:r>
          </a:p>
          <a:p>
            <a:endParaRPr lang="en-US" dirty="0" smtClean="0"/>
          </a:p>
          <a:p>
            <a:r>
              <a:rPr lang="en-US" dirty="0" smtClean="0"/>
              <a:t>In a Greek sentence, the punctuation is a little </a:t>
            </a:r>
          </a:p>
          <a:p>
            <a:r>
              <a:rPr lang="en-US" dirty="0" smtClean="0"/>
              <a:t>different.</a:t>
            </a:r>
          </a:p>
          <a:p>
            <a:endParaRPr lang="en-US" dirty="0" smtClean="0"/>
          </a:p>
          <a:p>
            <a:r>
              <a:rPr lang="en-US" dirty="0" smtClean="0"/>
              <a:t>The period and the comma look the same as in </a:t>
            </a:r>
          </a:p>
          <a:p>
            <a:r>
              <a:rPr lang="en-US" dirty="0" smtClean="0"/>
              <a:t>English.</a:t>
            </a:r>
          </a:p>
          <a:p>
            <a:endParaRPr lang="en-US" dirty="0" smtClean="0"/>
          </a:p>
          <a:p>
            <a:r>
              <a:rPr lang="en-US" dirty="0" smtClean="0"/>
              <a:t>But, the Greek question mark looks like the </a:t>
            </a:r>
          </a:p>
          <a:p>
            <a:r>
              <a:rPr lang="en-US" dirty="0" smtClean="0"/>
              <a:t>English semicolon. </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119</a:t>
            </a:fld>
            <a:endParaRPr lang="en-US">
              <a:solidFill>
                <a:prstClr val="black"/>
              </a:solidFill>
            </a:endParaRPr>
          </a:p>
        </p:txBody>
      </p:sp>
    </p:spTree>
    <p:extLst>
      <p:ext uri="{BB962C8B-B14F-4D97-AF65-F5344CB8AC3E}">
        <p14:creationId xmlns:p14="http://schemas.microsoft.com/office/powerpoint/2010/main" val="1143679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then shall we say about Abraham?</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64135911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4:10.</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120</a:t>
            </a:fld>
            <a:endParaRPr lang="en-US"/>
          </a:p>
        </p:txBody>
      </p:sp>
    </p:spTree>
    <p:extLst>
      <p:ext uri="{BB962C8B-B14F-4D97-AF65-F5344CB8AC3E}">
        <p14:creationId xmlns:p14="http://schemas.microsoft.com/office/powerpoint/2010/main" val="57423695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4:10.</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121</a:t>
            </a:fld>
            <a:endParaRPr lang="en-US"/>
          </a:p>
        </p:txBody>
      </p:sp>
    </p:spTree>
    <p:extLst>
      <p:ext uri="{BB962C8B-B14F-4D97-AF65-F5344CB8AC3E}">
        <p14:creationId xmlns:p14="http://schemas.microsoft.com/office/powerpoint/2010/main" val="401146680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i="0" dirty="0" err="1" smtClean="0"/>
              <a:t>Boice</a:t>
            </a:r>
            <a:r>
              <a:rPr lang="en-US" i="0" dirty="0" smtClean="0"/>
              <a:t> tells us that </a:t>
            </a:r>
            <a:r>
              <a:rPr lang="en-US" sz="1200" b="0" i="0" dirty="0" smtClean="0"/>
              <a:t>There is a valid question still to </a:t>
            </a:r>
          </a:p>
          <a:p>
            <a:pPr rtl="0"/>
            <a:r>
              <a:rPr lang="en-US" sz="1200" b="0" i="0" dirty="0" smtClean="0"/>
              <a:t>be asked at this point, ... If Abraham was saved by </a:t>
            </a:r>
          </a:p>
          <a:p>
            <a:pPr rtl="0"/>
            <a:r>
              <a:rPr lang="en-US" sz="1200" b="0" i="0" dirty="0" smtClean="0"/>
              <a:t>faith apart from circumcision, which he must have </a:t>
            </a:r>
          </a:p>
          <a:p>
            <a:pPr rtl="0"/>
            <a:r>
              <a:rPr lang="en-US" sz="1200" b="0" i="0" dirty="0" smtClean="0"/>
              <a:t>been if he was declared to be justified fourteen </a:t>
            </a:r>
          </a:p>
          <a:p>
            <a:pPr rtl="0"/>
            <a:r>
              <a:rPr lang="en-US" sz="1200" b="0" i="0" dirty="0" smtClean="0"/>
              <a:t>years before circumcision was given to him, </a:t>
            </a:r>
          </a:p>
          <a:p>
            <a:pPr rtl="0"/>
            <a:r>
              <a:rPr lang="en-US" sz="1200" b="0" i="0" dirty="0" smtClean="0"/>
              <a:t>why was this rite given? </a:t>
            </a:r>
          </a:p>
          <a:p>
            <a:pPr rtl="0"/>
            <a:endParaRPr lang="en-US" sz="1200" b="0" i="0" dirty="0" smtClean="0"/>
          </a:p>
          <a:p>
            <a:pPr rtl="0"/>
            <a:r>
              <a:rPr lang="en-US" sz="1200" b="0" i="0" dirty="0" smtClean="0"/>
              <a:t>If Abraham was not saved by circumcision, didn’t </a:t>
            </a:r>
          </a:p>
          <a:p>
            <a:pPr rtl="0"/>
            <a:r>
              <a:rPr lang="en-US" sz="1200" b="0" i="0" dirty="0" smtClean="0"/>
              <a:t>the giving of circumcision just muddy the waters? </a:t>
            </a:r>
          </a:p>
          <a:p>
            <a:pPr rtl="0"/>
            <a:r>
              <a:rPr lang="en-US" sz="1200" b="0" i="0" dirty="0" smtClean="0"/>
              <a:t>Or, to put the question in other terms, what is the </a:t>
            </a:r>
          </a:p>
          <a:p>
            <a:pPr rtl="0"/>
            <a:r>
              <a:rPr lang="en-US" sz="1200" b="0" i="0" dirty="0" smtClean="0"/>
              <a:t>purpose of the sacraments anyway?</a:t>
            </a:r>
          </a:p>
          <a:p>
            <a:pPr rtl="0"/>
            <a:endParaRPr lang="en-US" sz="1200" b="0" i="0" dirty="0" smtClean="0"/>
          </a:p>
          <a:p>
            <a:pPr rtl="0"/>
            <a:r>
              <a:rPr lang="en-US" sz="1200" i="0" dirty="0" smtClean="0"/>
              <a:t>This is a good Bible passage from which to ask </a:t>
            </a:r>
          </a:p>
          <a:p>
            <a:pPr rtl="0"/>
            <a:r>
              <a:rPr lang="en-US" sz="1200" i="0" dirty="0" smtClean="0"/>
              <a:t>these questions, because it contains in one (verse)</a:t>
            </a:r>
          </a:p>
          <a:p>
            <a:pPr rtl="0"/>
            <a:r>
              <a:rPr lang="en-US" sz="1200" i="0" dirty="0" smtClean="0"/>
              <a:t> the two most important words in the Bible for </a:t>
            </a:r>
          </a:p>
          <a:p>
            <a:pPr rtl="0"/>
            <a:r>
              <a:rPr lang="en-US" sz="1200" i="0" dirty="0" smtClean="0"/>
              <a:t>understanding what the sacraments are about. </a:t>
            </a:r>
          </a:p>
          <a:p>
            <a:pPr rtl="0"/>
            <a:r>
              <a:rPr lang="en-US" sz="1200" i="0" dirty="0" smtClean="0"/>
              <a:t>The words are: (1) “sign” and (2) “seal.”</a:t>
            </a:r>
          </a:p>
          <a:p>
            <a:pPr rtl="0"/>
            <a:endParaRPr lang="en-US" sz="1200" i="0" dirty="0" smtClean="0"/>
          </a:p>
          <a:p>
            <a:pPr rtl="0"/>
            <a:r>
              <a:rPr lang="en-US" sz="1200" i="0" dirty="0" smtClean="0"/>
              <a:t>Let’s take the word sign first. Paul writes that </a:t>
            </a:r>
          </a:p>
          <a:p>
            <a:pPr rtl="0"/>
            <a:r>
              <a:rPr lang="en-US" sz="1200" i="0" dirty="0" smtClean="0"/>
              <a:t>Abraham “received the sign of circumcision”... </a:t>
            </a:r>
          </a:p>
          <a:p>
            <a:pPr rtl="0"/>
            <a:endParaRPr lang="en-US" sz="1200" i="0" dirty="0" smtClean="0"/>
          </a:p>
          <a:p>
            <a:pPr rtl="0"/>
            <a:r>
              <a:rPr lang="en-US" sz="1200" i="0" dirty="0" smtClean="0"/>
              <a:t>What does that mean? Well, in simple language a </a:t>
            </a:r>
          </a:p>
          <a:p>
            <a:pPr rtl="0"/>
            <a:r>
              <a:rPr lang="en-US" sz="1200" i="0" dirty="0" smtClean="0"/>
              <a:t>sign is a visible object that points to something </a:t>
            </a:r>
          </a:p>
          <a:p>
            <a:pPr rtl="0"/>
            <a:r>
              <a:rPr lang="en-US" sz="1200" i="0" dirty="0" smtClean="0"/>
              <a:t>different from and greater than itself.... </a:t>
            </a:r>
          </a:p>
          <a:p>
            <a:pPr rtl="0"/>
            <a:endParaRPr lang="en-US" sz="1200" i="0" dirty="0" smtClean="0"/>
          </a:p>
          <a:p>
            <a:pPr rtl="0"/>
            <a:r>
              <a:rPr lang="en-US" sz="1200" i="0" dirty="0" smtClean="0"/>
              <a:t>If you are driving along the New Jersey Turnpike </a:t>
            </a:r>
          </a:p>
          <a:p>
            <a:pPr rtl="0"/>
            <a:r>
              <a:rPr lang="en-US" sz="1200" i="0" dirty="0" smtClean="0"/>
              <a:t>going north and see a sign that says, “New York </a:t>
            </a:r>
          </a:p>
          <a:p>
            <a:pPr rtl="0"/>
            <a:r>
              <a:rPr lang="en-US" sz="1200" i="0" dirty="0" smtClean="0"/>
              <a:t>125 Miles,” you understand that New York City is </a:t>
            </a:r>
          </a:p>
          <a:p>
            <a:pPr rtl="0"/>
            <a:r>
              <a:rPr lang="en-US" sz="1200" i="0" dirty="0" smtClean="0"/>
              <a:t>125 miles ahead of you. </a:t>
            </a:r>
          </a:p>
          <a:p>
            <a:pPr rtl="0"/>
            <a:endParaRPr lang="en-US" sz="1200" i="0" dirty="0" smtClean="0"/>
          </a:p>
          <a:p>
            <a:pPr rtl="0"/>
            <a:r>
              <a:rPr lang="en-US" sz="1200" i="0" dirty="0" smtClean="0"/>
              <a:t>The sign is not New York, but it points to New </a:t>
            </a:r>
          </a:p>
          <a:p>
            <a:pPr rtl="0"/>
            <a:r>
              <a:rPr lang="en-US" sz="1200" i="0" dirty="0" smtClean="0"/>
              <a:t>York. Though it is less than the city—much </a:t>
            </a:r>
          </a:p>
          <a:p>
            <a:pPr rtl="0"/>
            <a:r>
              <a:rPr lang="en-US" sz="1200" i="0" dirty="0" smtClean="0"/>
              <a:t>less—it is not without value.</a:t>
            </a:r>
          </a:p>
          <a:p>
            <a:pPr rtl="0"/>
            <a:endParaRPr lang="en-US" sz="1200" i="0" dirty="0" smtClean="0"/>
          </a:p>
          <a:p>
            <a:pPr rtl="0"/>
            <a:r>
              <a:rPr lang="en-US" sz="1200" i="0" dirty="0" smtClean="0"/>
              <a:t>Here is the other example: You are driving down </a:t>
            </a:r>
          </a:p>
          <a:p>
            <a:pPr rtl="0"/>
            <a:r>
              <a:rPr lang="en-US" sz="1200" i="0" dirty="0" smtClean="0"/>
              <a:t>a certain road and you see a sign over a diner that </a:t>
            </a:r>
          </a:p>
          <a:p>
            <a:pPr rtl="0"/>
            <a:r>
              <a:rPr lang="en-US" sz="1200" i="0" dirty="0" smtClean="0"/>
              <a:t>says, “Joe’s Place.” </a:t>
            </a:r>
          </a:p>
          <a:p>
            <a:pPr rtl="0"/>
            <a:endParaRPr lang="en-US" sz="1200" i="0" dirty="0" smtClean="0"/>
          </a:p>
          <a:p>
            <a:pPr rtl="0"/>
            <a:r>
              <a:rPr lang="en-US" sz="1200" i="0" dirty="0" smtClean="0"/>
              <a:t>In this case, the sign does something more (than </a:t>
            </a:r>
          </a:p>
          <a:p>
            <a:pPr rtl="0"/>
            <a:r>
              <a:rPr lang="en-US" sz="1200" i="0" dirty="0" smtClean="0"/>
              <a:t>pointing to Joe’s Place). It (also) indicates </a:t>
            </a:r>
          </a:p>
          <a:p>
            <a:pPr rtl="0"/>
            <a:r>
              <a:rPr lang="en-US" sz="1200" i="0" dirty="0" smtClean="0"/>
              <a:t>ownership; it shows that this particular diner is </a:t>
            </a:r>
          </a:p>
          <a:p>
            <a:pPr rtl="0"/>
            <a:r>
              <a:rPr lang="en-US" sz="1200" i="0" dirty="0" smtClean="0"/>
              <a:t>Joe’s.</a:t>
            </a:r>
          </a:p>
          <a:p>
            <a:pPr rtl="0"/>
            <a:endParaRPr lang="en-US" sz="1200" i="0" dirty="0" smtClean="0"/>
          </a:p>
          <a:p>
            <a:pPr rtl="0"/>
            <a:r>
              <a:rPr lang="en-US" sz="1200" i="0" dirty="0" smtClean="0"/>
              <a:t>I use that example in addition to the first one </a:t>
            </a:r>
          </a:p>
          <a:p>
            <a:pPr rtl="0"/>
            <a:r>
              <a:rPr lang="en-US" sz="1200" i="0" dirty="0" smtClean="0"/>
              <a:t>because it introduces a second important element </a:t>
            </a:r>
          </a:p>
          <a:p>
            <a:pPr rtl="0"/>
            <a:r>
              <a:rPr lang="en-US" sz="1200" i="0" dirty="0" smtClean="0"/>
              <a:t>into this discussion. </a:t>
            </a:r>
          </a:p>
          <a:p>
            <a:pPr rtl="0"/>
            <a:endParaRPr lang="en-US" sz="1200" i="0" dirty="0" smtClean="0"/>
          </a:p>
          <a:p>
            <a:pPr rtl="0"/>
            <a:r>
              <a:rPr lang="en-US" sz="1200" i="0" dirty="0" smtClean="0"/>
              <a:t>On the first level, the sacrament, being a sign, </a:t>
            </a:r>
          </a:p>
          <a:p>
            <a:pPr rtl="0"/>
            <a:r>
              <a:rPr lang="en-US" sz="1200" i="0" dirty="0" smtClean="0"/>
              <a:t>points to something different from and greater </a:t>
            </a:r>
          </a:p>
          <a:p>
            <a:pPr rtl="0"/>
            <a:r>
              <a:rPr lang="en-US" sz="1200" i="0" dirty="0" smtClean="0"/>
              <a:t>than itself. </a:t>
            </a:r>
          </a:p>
          <a:p>
            <a:pPr rtl="0"/>
            <a:endParaRPr lang="en-US" sz="1200" i="0" dirty="0" smtClean="0"/>
          </a:p>
          <a:p>
            <a:pPr rtl="0"/>
            <a:r>
              <a:rPr lang="en-US" sz="1200" i="0" dirty="0" smtClean="0"/>
              <a:t>In the case of circumcision, it is a case of pointing </a:t>
            </a:r>
          </a:p>
          <a:p>
            <a:pPr rtl="0"/>
            <a:r>
              <a:rPr lang="en-US" sz="1200" i="0" dirty="0" smtClean="0"/>
              <a:t>to the covenant God established with Abraham </a:t>
            </a:r>
          </a:p>
          <a:p>
            <a:pPr rtl="0"/>
            <a:r>
              <a:rPr lang="en-US" sz="1200" i="0" dirty="0" smtClean="0"/>
              <a:t>based on the work of Christ. </a:t>
            </a:r>
          </a:p>
          <a:p>
            <a:pPr rtl="0"/>
            <a:endParaRPr lang="en-US" sz="1200" i="0" dirty="0" smtClean="0"/>
          </a:p>
          <a:p>
            <a:pPr rtl="0"/>
            <a:r>
              <a:rPr lang="en-US" sz="1200" i="0" dirty="0" smtClean="0"/>
              <a:t>In the case of the New Testament sacraments, </a:t>
            </a:r>
          </a:p>
          <a:p>
            <a:pPr rtl="0"/>
            <a:r>
              <a:rPr lang="en-US" sz="1200" i="0" dirty="0" smtClean="0"/>
              <a:t>baptism and the Lord’s Supper, it is the same. </a:t>
            </a:r>
          </a:p>
          <a:p>
            <a:pPr rtl="0"/>
            <a:r>
              <a:rPr lang="en-US" sz="1200" i="0" dirty="0" smtClean="0"/>
              <a:t>The Lord’s Supper in particular points back to </a:t>
            </a:r>
          </a:p>
          <a:p>
            <a:pPr rtl="0"/>
            <a:r>
              <a:rPr lang="en-US" sz="1200" i="0" dirty="0" smtClean="0"/>
              <a:t>Christ’s death: “This is my body given for you …” </a:t>
            </a:r>
          </a:p>
          <a:p>
            <a:pPr rtl="0"/>
            <a:r>
              <a:rPr lang="en-US" sz="1200" i="0" dirty="0" smtClean="0"/>
              <a:t>and “This cup is the new covenant in my blood, </a:t>
            </a:r>
          </a:p>
          <a:p>
            <a:pPr rtl="0"/>
            <a:r>
              <a:rPr lang="en-US" sz="1200" i="0" dirty="0" smtClean="0"/>
              <a:t>which is poured out for you”... </a:t>
            </a:r>
          </a:p>
          <a:p>
            <a:pPr rtl="0"/>
            <a:endParaRPr lang="en-US" sz="1200" i="0" dirty="0" smtClean="0"/>
          </a:p>
          <a:p>
            <a:pPr rtl="0"/>
            <a:r>
              <a:rPr lang="en-US" sz="1200" i="0" dirty="0" smtClean="0"/>
              <a:t>But on the second level, these sacraments also </a:t>
            </a:r>
          </a:p>
          <a:p>
            <a:pPr rtl="0"/>
            <a:r>
              <a:rPr lang="en-US" sz="1200" i="0" dirty="0" smtClean="0"/>
              <a:t>indicate ownership. They show that we belong to </a:t>
            </a:r>
          </a:p>
          <a:p>
            <a:pPr rtl="0"/>
            <a:r>
              <a:rPr lang="en-US" sz="1200" i="0" dirty="0" smtClean="0"/>
              <a:t>Christ and that we no longer belong to ourselves.</a:t>
            </a:r>
          </a:p>
          <a:p>
            <a:pPr rtl="0"/>
            <a:endParaRPr lang="en-US" sz="1200" i="0" dirty="0" smtClean="0"/>
          </a:p>
          <a:p>
            <a:pPr rtl="0"/>
            <a:r>
              <a:rPr lang="en-US" sz="1200" i="0" dirty="0" smtClean="0"/>
              <a:t>Baptism especially does this, being an initiatory </a:t>
            </a:r>
          </a:p>
          <a:p>
            <a:pPr rtl="0"/>
            <a:r>
              <a:rPr lang="en-US" sz="1200" i="0" dirty="0" smtClean="0"/>
              <a:t>sacrament. Its whole meaning concerns ownership </a:t>
            </a:r>
          </a:p>
          <a:p>
            <a:pPr rtl="0"/>
            <a:r>
              <a:rPr lang="en-US" sz="1200" i="0" dirty="0" smtClean="0"/>
              <a:t>by or identification with Jesus. </a:t>
            </a:r>
          </a:p>
          <a:p>
            <a:pPr rtl="0"/>
            <a:endParaRPr lang="en-US" sz="1200" i="0" dirty="0" smtClean="0"/>
          </a:p>
          <a:p>
            <a:pPr rtl="0"/>
            <a:r>
              <a:rPr lang="en-US" sz="1200" i="0" dirty="0" smtClean="0"/>
              <a:t>This is one reason why, under normal </a:t>
            </a:r>
          </a:p>
          <a:p>
            <a:pPr rtl="0"/>
            <a:r>
              <a:rPr lang="en-US" sz="1200" i="0" dirty="0" smtClean="0"/>
              <a:t>circumstances, baptism is to be a public rather than </a:t>
            </a:r>
          </a:p>
          <a:p>
            <a:pPr rtl="0"/>
            <a:r>
              <a:rPr lang="en-US" sz="1200" i="0" dirty="0" smtClean="0"/>
              <a:t>a private act. It is one important way by which </a:t>
            </a:r>
          </a:p>
          <a:p>
            <a:pPr rtl="0"/>
            <a:r>
              <a:rPr lang="en-US" sz="1200" i="0" dirty="0" smtClean="0"/>
              <a:t>believers are to testify before the world that they </a:t>
            </a:r>
          </a:p>
          <a:p>
            <a:pPr rtl="0"/>
            <a:r>
              <a:rPr lang="en-US" sz="1200" i="0" dirty="0" smtClean="0"/>
              <a:t>are Christ’s. </a:t>
            </a:r>
          </a:p>
          <a:p>
            <a:pPr rtl="0"/>
            <a:endParaRPr lang="en-US" sz="1200" i="0" dirty="0" smtClean="0"/>
          </a:p>
          <a:p>
            <a:pPr rtl="0"/>
            <a:r>
              <a:rPr lang="en-US" sz="1200" i="0" dirty="0" smtClean="0"/>
              <a:t>On the other hand, baptism is also a </a:t>
            </a:r>
            <a:r>
              <a:rPr lang="en-US" sz="1200" i="0" kern="1200" dirty="0" smtClean="0">
                <a:solidFill>
                  <a:schemeClr val="tx1"/>
                </a:solidFill>
                <a:latin typeface="+mn-lt"/>
                <a:ea typeface="+mn-ea"/>
                <a:cs typeface="+mn-cs"/>
              </a:rPr>
              <a:t>testimony to </a:t>
            </a:r>
          </a:p>
          <a:p>
            <a:pPr rtl="0"/>
            <a:r>
              <a:rPr lang="en-US" sz="1200" i="0" kern="1200" dirty="0" smtClean="0">
                <a:solidFill>
                  <a:schemeClr val="tx1"/>
                </a:solidFill>
                <a:latin typeface="+mn-lt"/>
                <a:ea typeface="+mn-ea"/>
                <a:cs typeface="+mn-cs"/>
              </a:rPr>
              <a:t>the believers themselves. For if times come into a </a:t>
            </a:r>
          </a:p>
          <a:p>
            <a:pPr rtl="0"/>
            <a:r>
              <a:rPr lang="en-US" sz="1200" i="0" kern="1200" dirty="0" smtClean="0">
                <a:solidFill>
                  <a:schemeClr val="tx1"/>
                </a:solidFill>
                <a:latin typeface="+mn-lt"/>
                <a:ea typeface="+mn-ea"/>
                <a:cs typeface="+mn-cs"/>
              </a:rPr>
              <a:t>believer’s life, as they seem always to do, when </a:t>
            </a:r>
          </a:p>
          <a:p>
            <a:pPr rtl="0"/>
            <a:r>
              <a:rPr lang="en-US" sz="1200" i="0" kern="1200" dirty="0" smtClean="0">
                <a:solidFill>
                  <a:schemeClr val="tx1"/>
                </a:solidFill>
                <a:latin typeface="+mn-lt"/>
                <a:ea typeface="+mn-ea"/>
                <a:cs typeface="+mn-cs"/>
              </a:rPr>
              <a:t>the person begins to doubt whether he or she is </a:t>
            </a:r>
          </a:p>
          <a:p>
            <a:pPr rtl="0"/>
            <a:r>
              <a:rPr lang="en-US" sz="1200" i="0" kern="1200" dirty="0" smtClean="0">
                <a:solidFill>
                  <a:schemeClr val="tx1"/>
                </a:solidFill>
                <a:latin typeface="+mn-lt"/>
                <a:ea typeface="+mn-ea"/>
                <a:cs typeface="+mn-cs"/>
              </a:rPr>
              <a:t>actually saved or has been claimed by Christ, the </a:t>
            </a:r>
          </a:p>
          <a:p>
            <a:pPr rtl="0"/>
            <a:r>
              <a:rPr lang="en-US" sz="1200" i="0" kern="1200" dirty="0" smtClean="0">
                <a:solidFill>
                  <a:schemeClr val="tx1"/>
                </a:solidFill>
                <a:latin typeface="+mn-lt"/>
                <a:ea typeface="+mn-ea"/>
                <a:cs typeface="+mn-cs"/>
              </a:rPr>
              <a:t>memory of baptism can be an important means of </a:t>
            </a:r>
          </a:p>
          <a:p>
            <a:pPr rtl="0"/>
            <a:r>
              <a:rPr lang="en-US" sz="1200" i="0" kern="1200" dirty="0" smtClean="0">
                <a:solidFill>
                  <a:schemeClr val="tx1"/>
                </a:solidFill>
                <a:latin typeface="+mn-lt"/>
                <a:ea typeface="+mn-ea"/>
                <a:cs typeface="+mn-cs"/>
              </a:rPr>
              <a:t>the person’s being reassured and strengthened in </a:t>
            </a:r>
          </a:p>
          <a:p>
            <a:pPr rtl="0"/>
            <a:r>
              <a:rPr lang="en-US" sz="1200" i="0" kern="1200" dirty="0" smtClean="0">
                <a:solidFill>
                  <a:schemeClr val="tx1"/>
                </a:solidFill>
                <a:latin typeface="+mn-lt"/>
                <a:ea typeface="+mn-ea"/>
                <a:cs typeface="+mn-cs"/>
              </a:rPr>
              <a:t>faith....</a:t>
            </a:r>
          </a:p>
          <a:p>
            <a:pPr rtl="0"/>
            <a:endParaRPr lang="en-US" sz="1200" i="0" kern="1200" dirty="0" smtClean="0">
              <a:solidFill>
                <a:schemeClr val="tx1"/>
              </a:solidFill>
              <a:latin typeface="+mn-lt"/>
              <a:ea typeface="+mn-ea"/>
              <a:cs typeface="+mn-cs"/>
            </a:endParaRPr>
          </a:p>
          <a:p>
            <a:pPr rtl="0"/>
            <a:r>
              <a:rPr lang="en-US" sz="1200" b="0" i="0" dirty="0" smtClean="0"/>
              <a:t>The second word Paul uses to discuss the nature of </a:t>
            </a:r>
          </a:p>
          <a:p>
            <a:pPr rtl="0"/>
            <a:r>
              <a:rPr lang="en-US" sz="1200" b="0" i="0" dirty="0" smtClean="0"/>
              <a:t>the sacraments, whether circumcision, baptism, or </a:t>
            </a:r>
          </a:p>
          <a:p>
            <a:pPr rtl="0"/>
            <a:r>
              <a:rPr lang="en-US" sz="1200" b="0" i="0" dirty="0" smtClean="0"/>
              <a:t>the Lord’s Supper, is “seal.” </a:t>
            </a:r>
          </a:p>
          <a:p>
            <a:pPr rtl="0"/>
            <a:endParaRPr lang="en-US" sz="1200" b="0" i="0" dirty="0" smtClean="0"/>
          </a:p>
          <a:p>
            <a:pPr rtl="0"/>
            <a:r>
              <a:rPr lang="en-US" sz="1200" b="0" i="0" dirty="0" smtClean="0"/>
              <a:t>He writes that Abraham’s circumcision was “a seal </a:t>
            </a:r>
          </a:p>
          <a:p>
            <a:pPr rtl="0"/>
            <a:r>
              <a:rPr lang="en-US" sz="1200" b="0" i="0" dirty="0" smtClean="0"/>
              <a:t>of the righteousness that he had by faith while he </a:t>
            </a:r>
          </a:p>
          <a:p>
            <a:pPr rtl="0"/>
            <a:r>
              <a:rPr lang="en-US" sz="1200" b="0" i="0" kern="1200" dirty="0" smtClean="0">
                <a:solidFill>
                  <a:schemeClr val="tx1"/>
                </a:solidFill>
                <a:latin typeface="+mn-lt"/>
                <a:ea typeface="+mn-ea"/>
                <a:cs typeface="+mn-cs"/>
              </a:rPr>
              <a:t>was still uncircumcised”...</a:t>
            </a:r>
          </a:p>
          <a:p>
            <a:pPr rtl="0"/>
            <a:endParaRPr lang="en-US" sz="1200" b="0" i="0" kern="1200" dirty="0" smtClean="0">
              <a:solidFill>
                <a:schemeClr val="tx1"/>
              </a:solidFill>
              <a:latin typeface="+mn-lt"/>
              <a:ea typeface="+mn-ea"/>
              <a:cs typeface="+mn-cs"/>
            </a:endParaRPr>
          </a:p>
          <a:p>
            <a:pPr rtl="0"/>
            <a:r>
              <a:rPr lang="en-US" sz="1200" i="0" dirty="0" smtClean="0"/>
              <a:t>What is a seal? We do not use seals very often </a:t>
            </a:r>
          </a:p>
          <a:p>
            <a:pPr rtl="0"/>
            <a:r>
              <a:rPr lang="en-US" sz="1200" i="0" dirty="0" smtClean="0"/>
              <a:t>today, but we have enough examples to illustrate </a:t>
            </a:r>
          </a:p>
          <a:p>
            <a:pPr rtl="0"/>
            <a:r>
              <a:rPr lang="en-US" sz="1200" i="0" dirty="0" smtClean="0"/>
              <a:t>their meaning and importance. </a:t>
            </a:r>
          </a:p>
          <a:p>
            <a:pPr rtl="0"/>
            <a:endParaRPr lang="en-US" sz="1200" i="0" dirty="0" smtClean="0"/>
          </a:p>
          <a:p>
            <a:pPr rtl="0"/>
            <a:r>
              <a:rPr lang="en-US" sz="1200" i="0" dirty="0" smtClean="0"/>
              <a:t>Suppose you want to go abroad. You have to </a:t>
            </a:r>
          </a:p>
          <a:p>
            <a:pPr rtl="0"/>
            <a:r>
              <a:rPr lang="en-US" sz="1200" i="0" dirty="0" smtClean="0"/>
              <a:t>secure a passport issued by the government of the </a:t>
            </a:r>
          </a:p>
          <a:p>
            <a:pPr rtl="0"/>
            <a:r>
              <a:rPr lang="en-US" sz="1200" i="0" dirty="0" smtClean="0"/>
              <a:t>United States. </a:t>
            </a:r>
          </a:p>
          <a:p>
            <a:pPr rtl="0"/>
            <a:endParaRPr lang="en-US" sz="1200" i="0" dirty="0" smtClean="0"/>
          </a:p>
          <a:p>
            <a:pPr rtl="0"/>
            <a:r>
              <a:rPr lang="en-US" sz="1200" i="0" dirty="0" smtClean="0"/>
              <a:t>You apply for it, submitting two recent pictures of </a:t>
            </a:r>
          </a:p>
          <a:p>
            <a:pPr rtl="0"/>
            <a:r>
              <a:rPr lang="en-US" sz="1200" i="0" dirty="0" smtClean="0"/>
              <a:t>yourself. When it comes you find that one of the </a:t>
            </a:r>
          </a:p>
          <a:p>
            <a:pPr rtl="0"/>
            <a:r>
              <a:rPr lang="en-US" sz="1200" i="0" dirty="0" smtClean="0"/>
              <a:t>photos has been affixed to the passport with a </a:t>
            </a:r>
          </a:p>
          <a:p>
            <a:pPr rtl="0"/>
            <a:r>
              <a:rPr lang="en-US" sz="1200" i="0" dirty="0" smtClean="0"/>
              <a:t>seal: the great seal of the United States. </a:t>
            </a:r>
          </a:p>
          <a:p>
            <a:pPr rtl="0"/>
            <a:endParaRPr lang="en-US" sz="1200" i="0" dirty="0" smtClean="0"/>
          </a:p>
          <a:p>
            <a:pPr rtl="0"/>
            <a:r>
              <a:rPr lang="en-US" sz="1200" i="0" dirty="0" smtClean="0"/>
              <a:t>It is stamped into the passport in such a way that </a:t>
            </a:r>
          </a:p>
          <a:p>
            <a:pPr rtl="0"/>
            <a:r>
              <a:rPr lang="en-US" sz="1200" i="0" dirty="0" smtClean="0"/>
              <a:t>it is impossible to remove or alter the photo </a:t>
            </a:r>
          </a:p>
          <a:p>
            <a:pPr rtl="0"/>
            <a:r>
              <a:rPr lang="en-US" sz="1200" i="0" dirty="0" smtClean="0"/>
              <a:t>without damaging and thus invalidating the </a:t>
            </a:r>
          </a:p>
          <a:p>
            <a:pPr rtl="0"/>
            <a:r>
              <a:rPr lang="en-US" sz="1200" i="0" dirty="0" smtClean="0"/>
              <a:t>document. </a:t>
            </a:r>
          </a:p>
          <a:p>
            <a:pPr rtl="0"/>
            <a:endParaRPr lang="en-US" sz="1200" i="0" dirty="0" smtClean="0"/>
          </a:p>
          <a:p>
            <a:pPr rtl="0"/>
            <a:r>
              <a:rPr lang="en-US" sz="1200" i="0" dirty="0" smtClean="0"/>
              <a:t>This seal indicates that the authority of the United </a:t>
            </a:r>
          </a:p>
          <a:p>
            <a:pPr rtl="0"/>
            <a:r>
              <a:rPr lang="en-US" sz="1200" i="0" dirty="0" smtClean="0"/>
              <a:t>States government stands behind the passport in </a:t>
            </a:r>
          </a:p>
          <a:p>
            <a:pPr rtl="0"/>
            <a:r>
              <a:rPr lang="en-US" sz="1200" i="0" dirty="0" smtClean="0"/>
              <a:t>affirming that the person whose picture appears </a:t>
            </a:r>
          </a:p>
          <a:p>
            <a:pPr rtl="0"/>
            <a:r>
              <a:rPr lang="en-US" sz="1200" i="0" dirty="0" smtClean="0"/>
              <a:t>there is a true citizen of the United States.</a:t>
            </a:r>
          </a:p>
          <a:p>
            <a:pPr rtl="0"/>
            <a:endParaRPr lang="en-US" sz="1200" i="0" dirty="0" smtClean="0"/>
          </a:p>
          <a:p>
            <a:pPr rtl="0"/>
            <a:r>
              <a:rPr lang="en-US" sz="1200" i="0" dirty="0" smtClean="0"/>
              <a:t>The other use of seals with which we are familiar </a:t>
            </a:r>
          </a:p>
          <a:p>
            <a:pPr rtl="0"/>
            <a:r>
              <a:rPr lang="en-US" sz="1200" i="0" dirty="0" smtClean="0"/>
              <a:t>is the affixing of these to a legal document by a </a:t>
            </a:r>
          </a:p>
          <a:p>
            <a:pPr rtl="0"/>
            <a:r>
              <a:rPr lang="en-US" sz="1200" i="0" dirty="0" smtClean="0"/>
              <a:t>Notary Public. </a:t>
            </a:r>
          </a:p>
          <a:p>
            <a:pPr rtl="0"/>
            <a:endParaRPr lang="en-US" sz="1200" i="0" dirty="0" smtClean="0"/>
          </a:p>
          <a:p>
            <a:pPr rtl="0"/>
            <a:r>
              <a:rPr lang="en-US" sz="1200" i="0" dirty="0" smtClean="0"/>
              <a:t>The notary asks us to swear that the </a:t>
            </a:r>
          </a:p>
          <a:p>
            <a:pPr rtl="0"/>
            <a:r>
              <a:rPr lang="en-US" sz="1200" i="0" dirty="0" smtClean="0"/>
              <a:t>representations in the document are true and then </a:t>
            </a:r>
          </a:p>
          <a:p>
            <a:pPr rtl="0"/>
            <a:r>
              <a:rPr lang="en-US" sz="1200" i="0" dirty="0" smtClean="0"/>
              <a:t>affixes his or her seal to validate the transaction.</a:t>
            </a:r>
          </a:p>
          <a:p>
            <a:pPr rtl="0"/>
            <a:endParaRPr lang="en-US" sz="1200" i="0" dirty="0" smtClean="0"/>
          </a:p>
          <a:p>
            <a:pPr rtl="0"/>
            <a:r>
              <a:rPr lang="en-US" sz="1200" i="0" dirty="0" smtClean="0"/>
              <a:t>Sacraments operate in this way. In the case of </a:t>
            </a:r>
          </a:p>
          <a:p>
            <a:pPr rtl="0"/>
            <a:r>
              <a:rPr lang="en-US" sz="1200" i="0" dirty="0" smtClean="0"/>
              <a:t>Abraham, Paul says that circumcision was “a seal </a:t>
            </a:r>
          </a:p>
          <a:p>
            <a:pPr rtl="0"/>
            <a:r>
              <a:rPr lang="en-US" sz="1200" i="0" dirty="0" smtClean="0"/>
              <a:t>of the righteousness that he had by faith while he </a:t>
            </a:r>
          </a:p>
          <a:p>
            <a:pPr rtl="0"/>
            <a:r>
              <a:rPr lang="en-US" sz="1200" i="0" dirty="0" smtClean="0"/>
              <a:t>was still uncircumcised.” </a:t>
            </a:r>
          </a:p>
          <a:p>
            <a:pPr rtl="0"/>
            <a:endParaRPr lang="en-US" sz="1200" i="0" dirty="0" smtClean="0"/>
          </a:p>
          <a:p>
            <a:pPr rtl="0"/>
            <a:r>
              <a:rPr lang="en-US" sz="1200" i="0" dirty="0" smtClean="0"/>
              <a:t>That is, after Abraham had believed God and God </a:t>
            </a:r>
          </a:p>
          <a:p>
            <a:pPr rtl="0"/>
            <a:r>
              <a:rPr lang="en-US" sz="1200" i="0" dirty="0" smtClean="0"/>
              <a:t>had imparted righteousness to him, God gave the </a:t>
            </a:r>
          </a:p>
          <a:p>
            <a:pPr rtl="0"/>
            <a:r>
              <a:rPr lang="en-US" sz="1200" i="0" dirty="0" smtClean="0"/>
              <a:t>seal of circumcision to validate what had happened. </a:t>
            </a:r>
          </a:p>
          <a:p>
            <a:pPr rtl="0"/>
            <a:endParaRPr lang="en-US" sz="1200" i="0" dirty="0" smtClean="0"/>
          </a:p>
          <a:p>
            <a:pPr rtl="0"/>
            <a:r>
              <a:rPr lang="en-US" sz="1200" i="0" dirty="0" smtClean="0"/>
              <a:t>In the same way, baptism is a seal that the </a:t>
            </a:r>
          </a:p>
          <a:p>
            <a:pPr rtl="0"/>
            <a:r>
              <a:rPr lang="en-US" sz="1200" i="0" dirty="0" smtClean="0"/>
              <a:t>person being baptized has been identified with </a:t>
            </a:r>
          </a:p>
          <a:p>
            <a:pPr rtl="0"/>
            <a:r>
              <a:rPr lang="en-US" sz="1200" i="0" dirty="0" smtClean="0"/>
              <a:t>Jesus Christ as his disciple, and the elements of </a:t>
            </a:r>
          </a:p>
          <a:p>
            <a:pPr rtl="0"/>
            <a:r>
              <a:rPr lang="en-US" sz="1200" i="0" dirty="0" smtClean="0"/>
              <a:t>the Lord’s Supper, when received, indicate that </a:t>
            </a:r>
          </a:p>
          <a:p>
            <a:pPr rtl="0"/>
            <a:r>
              <a:rPr lang="en-US" sz="1200" i="0" dirty="0" smtClean="0"/>
              <a:t>the person has taken Jesus to himself as </a:t>
            </a:r>
          </a:p>
          <a:p>
            <a:pPr rtl="0"/>
            <a:r>
              <a:rPr lang="en-US" sz="1200" i="0" dirty="0" smtClean="0"/>
              <a:t>intimately and as inseparably as eating bread </a:t>
            </a:r>
          </a:p>
          <a:p>
            <a:pPr rtl="0"/>
            <a:r>
              <a:rPr lang="en-US" sz="1200" i="0" dirty="0" smtClean="0"/>
              <a:t>and drinking wine.</a:t>
            </a:r>
          </a:p>
          <a:p>
            <a:pPr rtl="0"/>
            <a:endParaRPr lang="en-US" sz="1200" i="0" dirty="0" smtClean="0"/>
          </a:p>
          <a:p>
            <a:pPr rtl="0"/>
            <a:r>
              <a:rPr lang="en-US" sz="1200" i="0" dirty="0" smtClean="0"/>
              <a:t>Important?</a:t>
            </a:r>
          </a:p>
          <a:p>
            <a:pPr rtl="0"/>
            <a:endParaRPr lang="en-US" sz="1200" i="0" dirty="0" smtClean="0"/>
          </a:p>
          <a:p>
            <a:pPr rtl="0"/>
            <a:r>
              <a:rPr lang="en-US" sz="1200" i="0" dirty="0" smtClean="0"/>
              <a:t>Yes, the sacraments are important as signs and </a:t>
            </a:r>
          </a:p>
          <a:p>
            <a:pPr rtl="0"/>
            <a:r>
              <a:rPr lang="en-US" sz="1200" i="0" dirty="0" smtClean="0"/>
              <a:t>seals of what has happened spiritually and </a:t>
            </a:r>
          </a:p>
          <a:p>
            <a:pPr rtl="0"/>
            <a:r>
              <a:rPr lang="en-US" sz="1200" i="0" dirty="0" smtClean="0"/>
              <a:t>invisibly, but not as a means of salvation.</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122</a:t>
            </a:fld>
            <a:endParaRPr lang="en-US"/>
          </a:p>
        </p:txBody>
      </p:sp>
    </p:spTree>
    <p:extLst>
      <p:ext uri="{BB962C8B-B14F-4D97-AF65-F5344CB8AC3E}">
        <p14:creationId xmlns:p14="http://schemas.microsoft.com/office/powerpoint/2010/main" val="348096099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lambano</a:t>
            </a:r>
            <a:r>
              <a:rPr lang="en-US" dirty="0" smtClean="0"/>
              <a:t>” is very common in the </a:t>
            </a:r>
          </a:p>
          <a:p>
            <a:r>
              <a:rPr lang="en-US" dirty="0" smtClean="0"/>
              <a:t>New Testament. It</a:t>
            </a:r>
            <a:r>
              <a:rPr lang="en-US" baseline="0" dirty="0" smtClean="0"/>
              <a:t> appears 258 times, but only </a:t>
            </a:r>
          </a:p>
          <a:p>
            <a:r>
              <a:rPr lang="en-US" baseline="0" dirty="0" smtClean="0"/>
              <a:t>nine of those times are in the book of Romans.</a:t>
            </a:r>
          </a:p>
          <a:p>
            <a:endParaRPr lang="en-US" baseline="0" dirty="0" smtClean="0"/>
          </a:p>
          <a:p>
            <a:r>
              <a:rPr lang="en-US" baseline="0" dirty="0" smtClean="0"/>
              <a:t>In the active voice, “</a:t>
            </a:r>
            <a:r>
              <a:rPr lang="en-US" baseline="0" dirty="0" err="1" smtClean="0"/>
              <a:t>lambano</a:t>
            </a:r>
            <a:r>
              <a:rPr lang="en-US" baseline="0" dirty="0" smtClean="0"/>
              <a:t>” means “to take”, </a:t>
            </a:r>
          </a:p>
          <a:p>
            <a:r>
              <a:rPr lang="en-US" baseline="0" dirty="0" smtClean="0"/>
              <a:t>“to grasp”, or “to acquire”.</a:t>
            </a:r>
          </a:p>
          <a:p>
            <a:endParaRPr lang="en-US" baseline="0" dirty="0" smtClean="0"/>
          </a:p>
          <a:p>
            <a:r>
              <a:rPr lang="en-US" baseline="0" dirty="0" smtClean="0"/>
              <a:t>In the passive voice, as it is here in verse 11, it </a:t>
            </a:r>
          </a:p>
          <a:p>
            <a:r>
              <a:rPr lang="en-US" baseline="0" dirty="0" smtClean="0"/>
              <a:t>means “to receive” or “to accept”.</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123</a:t>
            </a:fld>
            <a:endParaRPr lang="en-US">
              <a:solidFill>
                <a:prstClr val="black"/>
              </a:solidFill>
            </a:endParaRPr>
          </a:p>
        </p:txBody>
      </p:sp>
    </p:spTree>
    <p:extLst>
      <p:ext uri="{BB962C8B-B14F-4D97-AF65-F5344CB8AC3E}">
        <p14:creationId xmlns:p14="http://schemas.microsoft.com/office/powerpoint/2010/main" val="348096099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124</a:t>
            </a:fld>
            <a:endParaRPr lang="en-US"/>
          </a:p>
        </p:txBody>
      </p:sp>
    </p:spTree>
    <p:extLst>
      <p:ext uri="{BB962C8B-B14F-4D97-AF65-F5344CB8AC3E}">
        <p14:creationId xmlns:p14="http://schemas.microsoft.com/office/powerpoint/2010/main" val="28968308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 </a:t>
            </a:r>
            <a:r>
              <a:rPr lang="en-US" dirty="0" smtClean="0"/>
              <a:t>A young employee secretly misappropriated </a:t>
            </a:r>
          </a:p>
          <a:p>
            <a:r>
              <a:rPr lang="en-US" dirty="0" smtClean="0"/>
              <a:t>several hundred dollars of his business firm’s </a:t>
            </a:r>
          </a:p>
          <a:p>
            <a:r>
              <a:rPr lang="en-US" dirty="0" smtClean="0"/>
              <a:t>money. </a:t>
            </a:r>
          </a:p>
          <a:p>
            <a:endParaRPr lang="en-US" dirty="0" smtClean="0"/>
          </a:p>
          <a:p>
            <a:r>
              <a:rPr lang="en-US" dirty="0" smtClean="0"/>
              <a:t>When this action was discovered, the young man </a:t>
            </a:r>
          </a:p>
          <a:p>
            <a:r>
              <a:rPr lang="en-US" dirty="0" smtClean="0"/>
              <a:t>was told to report to the office of the senior </a:t>
            </a:r>
          </a:p>
          <a:p>
            <a:r>
              <a:rPr lang="en-US" dirty="0" smtClean="0"/>
              <a:t>partner of the firm. </a:t>
            </a:r>
          </a:p>
          <a:p>
            <a:endParaRPr lang="en-US" dirty="0" smtClean="0"/>
          </a:p>
          <a:p>
            <a:r>
              <a:rPr lang="en-US" dirty="0" smtClean="0"/>
              <a:t>As he walked up the stairs toward the </a:t>
            </a:r>
          </a:p>
          <a:p>
            <a:r>
              <a:rPr lang="en-US" dirty="0" smtClean="0"/>
              <a:t>administrative office, the young employee was </a:t>
            </a:r>
          </a:p>
          <a:p>
            <a:r>
              <a:rPr lang="en-US" dirty="0" smtClean="0"/>
              <a:t>heavy-hearted. He knew without a doubt he </a:t>
            </a:r>
          </a:p>
          <a:p>
            <a:r>
              <a:rPr lang="en-US" dirty="0" smtClean="0"/>
              <a:t>would lose his position with the firm. He also </a:t>
            </a:r>
          </a:p>
          <a:p>
            <a:r>
              <a:rPr lang="en-US" dirty="0" smtClean="0"/>
              <a:t>feared the possibility of legal action taken </a:t>
            </a:r>
          </a:p>
          <a:p>
            <a:r>
              <a:rPr lang="en-US" dirty="0" smtClean="0"/>
              <a:t>against him. </a:t>
            </a:r>
          </a:p>
          <a:p>
            <a:endParaRPr lang="en-US" dirty="0" smtClean="0"/>
          </a:p>
          <a:p>
            <a:r>
              <a:rPr lang="en-US" dirty="0" smtClean="0"/>
              <a:t>Seemingly his whole world had collapsed. Upon his </a:t>
            </a:r>
          </a:p>
          <a:p>
            <a:r>
              <a:rPr lang="en-US" dirty="0" smtClean="0"/>
              <a:t>arrival in the office of the senior executive the </a:t>
            </a:r>
          </a:p>
          <a:p>
            <a:r>
              <a:rPr lang="en-US" dirty="0" smtClean="0"/>
              <a:t>young man was questioned about the whole affair. </a:t>
            </a:r>
          </a:p>
          <a:p>
            <a:r>
              <a:rPr lang="en-US" dirty="0" smtClean="0"/>
              <a:t>He was asked if the allegations were true, and he </a:t>
            </a:r>
          </a:p>
          <a:p>
            <a:r>
              <a:rPr lang="en-US" dirty="0" smtClean="0"/>
              <a:t>answered in the affirmative. </a:t>
            </a:r>
          </a:p>
          <a:p>
            <a:endParaRPr lang="en-US" dirty="0" smtClean="0"/>
          </a:p>
          <a:p>
            <a:r>
              <a:rPr lang="en-US" dirty="0" smtClean="0"/>
              <a:t>Then the executive surprisingly asked this question: </a:t>
            </a:r>
          </a:p>
          <a:p>
            <a:r>
              <a:rPr lang="en-US" dirty="0" smtClean="0"/>
              <a:t>“If I keep you in your present capacity, can I trust </a:t>
            </a:r>
          </a:p>
          <a:p>
            <a:r>
              <a:rPr lang="en-US" dirty="0" smtClean="0"/>
              <a:t>you in the future?” The young worker brightened </a:t>
            </a:r>
          </a:p>
          <a:p>
            <a:r>
              <a:rPr lang="en-US" dirty="0" smtClean="0"/>
              <a:t>up and said, “Yes, sir, you surely can. I’ve learned </a:t>
            </a:r>
          </a:p>
          <a:p>
            <a:r>
              <a:rPr lang="en-US" dirty="0" smtClean="0"/>
              <a:t>my lesson.” </a:t>
            </a:r>
          </a:p>
          <a:p>
            <a:endParaRPr lang="en-US" dirty="0" smtClean="0"/>
          </a:p>
          <a:p>
            <a:r>
              <a:rPr lang="en-US" dirty="0" smtClean="0"/>
              <a:t>The executive responded, “I’m not going to press </a:t>
            </a:r>
          </a:p>
          <a:p>
            <a:r>
              <a:rPr lang="en-US" dirty="0" smtClean="0"/>
              <a:t>charges, and you can continue in your present </a:t>
            </a:r>
          </a:p>
          <a:p>
            <a:r>
              <a:rPr lang="en-US" dirty="0" smtClean="0"/>
              <a:t>responsibility.” </a:t>
            </a:r>
          </a:p>
          <a:p>
            <a:endParaRPr lang="en-US" dirty="0" smtClean="0"/>
          </a:p>
          <a:p>
            <a:r>
              <a:rPr lang="en-US" dirty="0" smtClean="0"/>
              <a:t>The employer concluded the conversation with his </a:t>
            </a:r>
          </a:p>
          <a:p>
            <a:r>
              <a:rPr lang="en-US" dirty="0" smtClean="0"/>
              <a:t>younger employee by saying, “I think you ought to </a:t>
            </a:r>
          </a:p>
          <a:p>
            <a:r>
              <a:rPr lang="en-US" dirty="0" smtClean="0"/>
              <a:t>know, however, that you are the second man in </a:t>
            </a:r>
          </a:p>
          <a:p>
            <a:r>
              <a:rPr lang="en-US" dirty="0" smtClean="0"/>
              <a:t>this firm who succumbed to temptation and was </a:t>
            </a:r>
          </a:p>
          <a:p>
            <a:r>
              <a:rPr lang="en-US" dirty="0" smtClean="0"/>
              <a:t>shown leniency. </a:t>
            </a:r>
          </a:p>
          <a:p>
            <a:endParaRPr lang="en-US" dirty="0" smtClean="0"/>
          </a:p>
          <a:p>
            <a:r>
              <a:rPr lang="en-US" dirty="0" smtClean="0"/>
              <a:t>I was the first. What you have done, I did. The </a:t>
            </a:r>
          </a:p>
          <a:p>
            <a:r>
              <a:rPr lang="en-US" dirty="0" smtClean="0"/>
              <a:t>mercy you are receiving, I received. It is only the </a:t>
            </a:r>
          </a:p>
          <a:p>
            <a:r>
              <a:rPr lang="en-US" dirty="0" smtClean="0"/>
              <a:t>grace of God that can keep us both.” </a:t>
            </a:r>
          </a:p>
          <a:p>
            <a:endParaRPr lang="en-US" dirty="0" smtClean="0"/>
          </a:p>
          <a:p>
            <a:r>
              <a:rPr lang="en-US" dirty="0" smtClean="0"/>
              <a:t>[</a:t>
            </a:r>
            <a:r>
              <a:rPr lang="en-US" dirty="0" err="1" smtClean="0"/>
              <a:t>www.sermoncentral.com</a:t>
            </a:r>
            <a:r>
              <a:rPr lang="en-US" dirty="0" smtClean="0"/>
              <a:t>].</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125</a:t>
            </a:fld>
            <a:endParaRPr lang="en-US"/>
          </a:p>
        </p:txBody>
      </p:sp>
    </p:spTree>
    <p:extLst>
      <p:ext uri="{BB962C8B-B14F-4D97-AF65-F5344CB8AC3E}">
        <p14:creationId xmlns:p14="http://schemas.microsoft.com/office/powerpoint/2010/main" val="62098577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Greek word “</a:t>
            </a:r>
            <a:r>
              <a:rPr lang="en-US" dirty="0" err="1" smtClean="0"/>
              <a:t>semeion</a:t>
            </a:r>
            <a:r>
              <a:rPr lang="en-US" dirty="0" smtClean="0"/>
              <a:t>” means </a:t>
            </a:r>
          </a:p>
          <a:p>
            <a:r>
              <a:rPr lang="en-US" dirty="0" smtClean="0"/>
              <a:t>a sign or distinguishing mark whereby something </a:t>
            </a:r>
          </a:p>
          <a:p>
            <a:r>
              <a:rPr lang="en-US" dirty="0" smtClean="0"/>
              <a:t>is known; that is, “a sign”, “a token”, or </a:t>
            </a:r>
          </a:p>
          <a:p>
            <a:r>
              <a:rPr lang="en-US" dirty="0" smtClean="0"/>
              <a:t>“an indication”.</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126</a:t>
            </a:fld>
            <a:endParaRPr lang="en-US"/>
          </a:p>
        </p:txBody>
      </p:sp>
    </p:spTree>
    <p:extLst>
      <p:ext uri="{BB962C8B-B14F-4D97-AF65-F5344CB8AC3E}">
        <p14:creationId xmlns:p14="http://schemas.microsoft.com/office/powerpoint/2010/main" val="36586153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127</a:t>
            </a:fld>
            <a:endParaRPr lang="en-US"/>
          </a:p>
        </p:txBody>
      </p:sp>
    </p:spTree>
    <p:extLst>
      <p:ext uri="{BB962C8B-B14F-4D97-AF65-F5344CB8AC3E}">
        <p14:creationId xmlns:p14="http://schemas.microsoft.com/office/powerpoint/2010/main" val="115883780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 </a:t>
            </a:r>
            <a:r>
              <a:rPr lang="en-US" dirty="0" smtClean="0"/>
              <a:t>Signs identify. Signs tell us what we’re </a:t>
            </a:r>
          </a:p>
          <a:p>
            <a:r>
              <a:rPr lang="en-US" dirty="0" smtClean="0"/>
              <a:t>looking at. They show us the way</a:t>
            </a:r>
            <a:r>
              <a:rPr lang="en-US" baseline="0" dirty="0" smtClean="0"/>
              <a:t> and lead us to</a:t>
            </a:r>
          </a:p>
          <a:p>
            <a:r>
              <a:rPr lang="en-US" baseline="0" dirty="0" smtClean="0"/>
              <a:t>the things we need to find.</a:t>
            </a:r>
          </a:p>
          <a:p>
            <a:endParaRPr lang="en-US" baseline="0" dirty="0" smtClean="0"/>
          </a:p>
          <a:p>
            <a:pPr rtl="0"/>
            <a:r>
              <a:rPr lang="en-US" sz="1200" dirty="0" smtClean="0"/>
              <a:t>A woman selling gardenias outside Radio City </a:t>
            </a:r>
          </a:p>
          <a:p>
            <a:pPr rtl="0"/>
            <a:r>
              <a:rPr lang="en-US" sz="1200" dirty="0" smtClean="0"/>
              <a:t>Music Hall in New York used this sign:</a:t>
            </a:r>
          </a:p>
          <a:p>
            <a:pPr rtl="0"/>
            <a:endParaRPr lang="en-US" sz="1200" dirty="0" smtClean="0"/>
          </a:p>
          <a:p>
            <a:pPr rtl="0"/>
            <a:r>
              <a:rPr lang="en-US" sz="1200" dirty="0" smtClean="0"/>
              <a:t>“I am not hungry and I have no children to feed. </a:t>
            </a:r>
          </a:p>
          <a:p>
            <a:pPr rtl="0"/>
            <a:r>
              <a:rPr lang="en-US" sz="1200" dirty="0" smtClean="0"/>
              <a:t>I sell flowers because I love flowers and enjoy </a:t>
            </a:r>
          </a:p>
          <a:p>
            <a:pPr rtl="0"/>
            <a:r>
              <a:rPr lang="en-US" sz="1200" dirty="0" smtClean="0"/>
              <a:t>selling them. </a:t>
            </a:r>
          </a:p>
          <a:p>
            <a:pPr rtl="0"/>
            <a:endParaRPr lang="en-US" sz="1200" dirty="0" smtClean="0"/>
          </a:p>
          <a:p>
            <a:pPr rtl="0"/>
            <a:r>
              <a:rPr lang="en-US" sz="1200" dirty="0" smtClean="0"/>
              <a:t>If you care to buy, they are 25 cents each, and I </a:t>
            </a:r>
          </a:p>
          <a:p>
            <a:pPr rtl="0"/>
            <a:r>
              <a:rPr lang="en-US" sz="1200" dirty="0" smtClean="0"/>
              <a:t>will thank you. </a:t>
            </a:r>
          </a:p>
          <a:p>
            <a:pPr rtl="0"/>
            <a:endParaRPr lang="en-US" sz="1200" dirty="0" smtClean="0"/>
          </a:p>
          <a:p>
            <a:pPr rtl="0"/>
            <a:r>
              <a:rPr lang="en-US" sz="1200" dirty="0" smtClean="0"/>
              <a:t>If you are not interested, that’s your business, </a:t>
            </a:r>
          </a:p>
          <a:p>
            <a:pPr rtl="0"/>
            <a:r>
              <a:rPr lang="en-US" sz="1200" dirty="0" smtClean="0"/>
              <a:t>and God speed you on your way.”</a:t>
            </a:r>
          </a:p>
          <a:p>
            <a:pPr rtl="0"/>
            <a:endParaRPr lang="en-US" sz="1200" dirty="0" smtClean="0"/>
          </a:p>
          <a:p>
            <a:pPr rtl="0"/>
            <a:r>
              <a:rPr lang="en-US" sz="1200" dirty="0" smtClean="0"/>
              <a:t>She emptied five trays in 15 minutes.</a:t>
            </a:r>
          </a:p>
          <a:p>
            <a:endParaRPr lang="en-US" dirty="0" smtClean="0"/>
          </a:p>
          <a:p>
            <a:r>
              <a:rPr lang="en-US" dirty="0" smtClean="0"/>
              <a:t>[7700, #22].</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128</a:t>
            </a:fld>
            <a:endParaRPr lang="en-US"/>
          </a:p>
        </p:txBody>
      </p:sp>
    </p:spTree>
    <p:extLst>
      <p:ext uri="{BB962C8B-B14F-4D97-AF65-F5344CB8AC3E}">
        <p14:creationId xmlns:p14="http://schemas.microsoft.com/office/powerpoint/2010/main" val="84277582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a:t>
            </a:r>
            <a:r>
              <a:rPr lang="en-US" dirty="0" err="1" smtClean="0"/>
              <a:t>peritome</a:t>
            </a:r>
            <a:r>
              <a:rPr lang="en-US" dirty="0" smtClean="0"/>
              <a:t>” = “circumcision”.</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129</a:t>
            </a:fld>
            <a:endParaRPr lang="en-US">
              <a:solidFill>
                <a:prstClr val="black"/>
              </a:solidFill>
            </a:endParaRPr>
          </a:p>
        </p:txBody>
      </p:sp>
    </p:spTree>
    <p:extLst>
      <p:ext uri="{BB962C8B-B14F-4D97-AF65-F5344CB8AC3E}">
        <p14:creationId xmlns:p14="http://schemas.microsoft.com/office/powerpoint/2010/main" val="3480960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a:t>
            </a:fld>
            <a:endParaRPr lang="en-US"/>
          </a:p>
        </p:txBody>
      </p:sp>
    </p:spTree>
    <p:extLst>
      <p:ext uri="{BB962C8B-B14F-4D97-AF65-F5344CB8AC3E}">
        <p14:creationId xmlns:p14="http://schemas.microsoft.com/office/powerpoint/2010/main" val="193716438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Greek word “</a:t>
            </a:r>
            <a:r>
              <a:rPr lang="en-US" dirty="0" err="1" smtClean="0"/>
              <a:t>sphragis</a:t>
            </a:r>
            <a:r>
              <a:rPr lang="en-US" dirty="0" smtClean="0"/>
              <a:t>” is that</a:t>
            </a:r>
            <a:r>
              <a:rPr lang="en-US" baseline="0" dirty="0" smtClean="0"/>
              <a:t> </a:t>
            </a:r>
          </a:p>
          <a:p>
            <a:r>
              <a:rPr lang="en-US" baseline="0" dirty="0" smtClean="0"/>
              <a:t>which confirms or authenticates; that is, </a:t>
            </a:r>
          </a:p>
          <a:p>
            <a:r>
              <a:rPr lang="en-US" baseline="0" dirty="0" smtClean="0"/>
              <a:t>“attestation”, “confirmation”, “certification”, </a:t>
            </a:r>
          </a:p>
          <a:p>
            <a:r>
              <a:rPr lang="en-US" baseline="0" dirty="0" smtClean="0"/>
              <a:t>or “seal”.</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130</a:t>
            </a:fld>
            <a:endParaRPr lang="en-US"/>
          </a:p>
        </p:txBody>
      </p:sp>
    </p:spTree>
    <p:extLst>
      <p:ext uri="{BB962C8B-B14F-4D97-AF65-F5344CB8AC3E}">
        <p14:creationId xmlns:p14="http://schemas.microsoft.com/office/powerpoint/2010/main" val="40642184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Romans 4:11 and I Corinthians 9:2 are the only</a:t>
            </a:r>
          </a:p>
          <a:p>
            <a:r>
              <a:rPr lang="en-US" dirty="0" smtClean="0"/>
              <a:t> two places in the New Testament where</a:t>
            </a:r>
          </a:p>
          <a:p>
            <a:r>
              <a:rPr lang="en-US" dirty="0" smtClean="0"/>
              <a:t> “</a:t>
            </a:r>
            <a:r>
              <a:rPr lang="en-US" dirty="0" err="1" smtClean="0"/>
              <a:t>sphragis</a:t>
            </a:r>
            <a:r>
              <a:rPr lang="en-US" dirty="0" smtClean="0"/>
              <a:t>” is used with this particular</a:t>
            </a:r>
            <a:r>
              <a:rPr lang="en-US" baseline="0" dirty="0" smtClean="0"/>
              <a:t> meaning.</a:t>
            </a:r>
          </a:p>
          <a:p>
            <a:endParaRPr lang="en-US" baseline="0" dirty="0" smtClean="0"/>
          </a:p>
          <a:p>
            <a:r>
              <a:rPr lang="en-US" b="1" baseline="0" dirty="0" err="1" smtClean="0"/>
              <a:t>ILLUS</a:t>
            </a:r>
            <a:r>
              <a:rPr lang="en-US" b="1" baseline="0" dirty="0" smtClean="0"/>
              <a:t>:</a:t>
            </a:r>
            <a:r>
              <a:rPr lang="en-US" baseline="0" dirty="0" smtClean="0"/>
              <a:t> A seal both identifies and protects.</a:t>
            </a:r>
          </a:p>
          <a:p>
            <a:endParaRPr lang="en-US" baseline="0" dirty="0" smtClean="0"/>
          </a:p>
          <a:p>
            <a:r>
              <a:rPr lang="en-US" dirty="0" smtClean="0"/>
              <a:t>An English missionary died in the early part of </a:t>
            </a:r>
          </a:p>
          <a:p>
            <a:r>
              <a:rPr lang="en-US" dirty="0" smtClean="0"/>
              <a:t>(</a:t>
            </a:r>
            <a:r>
              <a:rPr lang="en-US" dirty="0" smtClean="0"/>
              <a:t>the 20th</a:t>
            </a:r>
            <a:r>
              <a:rPr lang="en-US" dirty="0" smtClean="0"/>
              <a:t>) century. Immediately after his death </a:t>
            </a:r>
          </a:p>
          <a:p>
            <a:r>
              <a:rPr lang="en-US" dirty="0" smtClean="0"/>
              <a:t>his former neighbors broke into his house and </a:t>
            </a:r>
          </a:p>
          <a:p>
            <a:r>
              <a:rPr lang="en-US" dirty="0" smtClean="0"/>
              <a:t>started carrying away his possessions. </a:t>
            </a:r>
          </a:p>
          <a:p>
            <a:endParaRPr lang="en-US" dirty="0" smtClean="0"/>
          </a:p>
          <a:p>
            <a:r>
              <a:rPr lang="en-US" dirty="0" smtClean="0"/>
              <a:t>The English Consul was notified, and since there </a:t>
            </a:r>
          </a:p>
          <a:p>
            <a:r>
              <a:rPr lang="en-US" dirty="0" smtClean="0"/>
              <a:t>was no lock on the door of the missionary’s house, </a:t>
            </a:r>
          </a:p>
          <a:p>
            <a:r>
              <a:rPr lang="en-US" dirty="0" smtClean="0"/>
              <a:t>he pasted a piece of paper across it and affixed </a:t>
            </a:r>
          </a:p>
          <a:p>
            <a:r>
              <a:rPr lang="en-US" dirty="0" smtClean="0"/>
              <a:t>the seal of England on it. </a:t>
            </a:r>
          </a:p>
          <a:p>
            <a:endParaRPr lang="en-US" dirty="0" smtClean="0"/>
          </a:p>
          <a:p>
            <a:r>
              <a:rPr lang="en-US" dirty="0" smtClean="0"/>
              <a:t>The looters did not dare break the seal because </a:t>
            </a:r>
          </a:p>
          <a:p>
            <a:r>
              <a:rPr lang="en-US" dirty="0" smtClean="0"/>
              <a:t>(one of) the world’s most powerful (nations) </a:t>
            </a:r>
          </a:p>
          <a:p>
            <a:r>
              <a:rPr lang="en-US" dirty="0" smtClean="0"/>
              <a:t>stood behind it". </a:t>
            </a:r>
          </a:p>
          <a:p>
            <a:endParaRPr lang="en-US" dirty="0" smtClean="0"/>
          </a:p>
          <a:p>
            <a:r>
              <a:rPr lang="en-US" dirty="0" smtClean="0"/>
              <a:t>To be sealed means that we are God’s property! </a:t>
            </a:r>
          </a:p>
          <a:p>
            <a:endParaRPr lang="en-US" dirty="0" smtClean="0"/>
          </a:p>
          <a:p>
            <a:r>
              <a:rPr lang="en-US" dirty="0" smtClean="0"/>
              <a:t>[</a:t>
            </a:r>
            <a:r>
              <a:rPr lang="en-US" dirty="0" smtClean="0"/>
              <a:t>Billy Graham. The Holy Spirit. Dallas: Word </a:t>
            </a:r>
          </a:p>
          <a:p>
            <a:r>
              <a:rPr lang="en-US" dirty="0" smtClean="0"/>
              <a:t>Publishing, 1988, p. 74, </a:t>
            </a:r>
          </a:p>
          <a:p>
            <a:r>
              <a:rPr lang="en-US" dirty="0" err="1" smtClean="0"/>
              <a:t>www.sermoncentral.com</a:t>
            </a:r>
            <a:r>
              <a:rPr lang="en-US" dirty="0" smtClean="0"/>
              <a:t>].</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131</a:t>
            </a:fld>
            <a:endParaRPr lang="en-US"/>
          </a:p>
        </p:txBody>
      </p:sp>
    </p:spTree>
    <p:extLst>
      <p:ext uri="{BB962C8B-B14F-4D97-AF65-F5344CB8AC3E}">
        <p14:creationId xmlns:p14="http://schemas.microsoft.com/office/powerpoint/2010/main" val="208121768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again, “</a:t>
            </a:r>
            <a:r>
              <a:rPr lang="en-US" dirty="0" err="1" smtClean="0"/>
              <a:t>dikaiosune</a:t>
            </a:r>
            <a:r>
              <a:rPr lang="en-US" dirty="0" smtClean="0"/>
              <a:t>” = “righteousness”.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132</a:t>
            </a:fld>
            <a:endParaRPr lang="en-US">
              <a:solidFill>
                <a:prstClr val="black"/>
              </a:solidFill>
            </a:endParaRPr>
          </a:p>
        </p:txBody>
      </p:sp>
    </p:spTree>
    <p:extLst>
      <p:ext uri="{BB962C8B-B14F-4D97-AF65-F5344CB8AC3E}">
        <p14:creationId xmlns:p14="http://schemas.microsoft.com/office/powerpoint/2010/main" val="348096099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pistis</a:t>
            </a:r>
            <a:r>
              <a:rPr lang="en-US" dirty="0" smtClean="0"/>
              <a:t>” = “faith”.</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133</a:t>
            </a:fld>
            <a:endParaRPr lang="en-US">
              <a:solidFill>
                <a:prstClr val="black"/>
              </a:solidFill>
            </a:endParaRPr>
          </a:p>
        </p:txBody>
      </p:sp>
    </p:spTree>
    <p:extLst>
      <p:ext uri="{BB962C8B-B14F-4D97-AF65-F5344CB8AC3E}">
        <p14:creationId xmlns:p14="http://schemas.microsoft.com/office/powerpoint/2010/main" val="348096099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baseline="0" dirty="0" smtClean="0"/>
              <a:t> “</a:t>
            </a:r>
            <a:r>
              <a:rPr lang="en-US" baseline="0" dirty="0" err="1" smtClean="0"/>
              <a:t>akrobustia</a:t>
            </a:r>
            <a:r>
              <a:rPr lang="en-US" baseline="0" dirty="0" smtClean="0"/>
              <a:t>” = “</a:t>
            </a:r>
            <a:r>
              <a:rPr lang="en-US" baseline="0" dirty="0" err="1" smtClean="0"/>
              <a:t>uncircumcision</a:t>
            </a:r>
            <a:r>
              <a:rPr lang="en-US" baseline="0" dirty="0" smtClean="0"/>
              <a:t>”.</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134</a:t>
            </a:fld>
            <a:endParaRPr lang="en-US">
              <a:solidFill>
                <a:prstClr val="black"/>
              </a:solidFill>
            </a:endParaRPr>
          </a:p>
        </p:txBody>
      </p:sp>
    </p:spTree>
    <p:extLst>
      <p:ext uri="{BB962C8B-B14F-4D97-AF65-F5344CB8AC3E}">
        <p14:creationId xmlns:p14="http://schemas.microsoft.com/office/powerpoint/2010/main" val="348096099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dirty="0" smtClean="0"/>
              <a:t>What role does Abraham’s circumcision play, </a:t>
            </a:r>
          </a:p>
          <a:p>
            <a:r>
              <a:rPr lang="en-US" sz="1200" i="0" dirty="0" smtClean="0"/>
              <a:t>since it did not factor into his obtaining </a:t>
            </a:r>
          </a:p>
          <a:p>
            <a:r>
              <a:rPr lang="en-US" sz="1200" i="0" dirty="0" smtClean="0"/>
              <a:t>righteousness? </a:t>
            </a:r>
          </a:p>
          <a:p>
            <a:endParaRPr lang="en-US" sz="1200" i="0" dirty="0" smtClean="0"/>
          </a:p>
          <a:p>
            <a:r>
              <a:rPr lang="en-US" sz="1200" i="0" dirty="0" smtClean="0"/>
              <a:t>Paul provides the answer in verse 11: </a:t>
            </a:r>
          </a:p>
          <a:p>
            <a:r>
              <a:rPr lang="en-US" sz="1200" i="0" dirty="0" smtClean="0"/>
              <a:t>Circumcision never figures into justification. </a:t>
            </a:r>
          </a:p>
          <a:p>
            <a:endParaRPr lang="en-US" sz="1200" i="0" dirty="0" smtClean="0"/>
          </a:p>
          <a:p>
            <a:r>
              <a:rPr lang="en-US" sz="1200" i="0" dirty="0" smtClean="0"/>
              <a:t>Rather it is a sign, a seal of what has already </a:t>
            </a:r>
          </a:p>
          <a:p>
            <a:r>
              <a:rPr lang="en-US" sz="1200" i="0" dirty="0" smtClean="0"/>
              <a:t>been obtained by faith. </a:t>
            </a:r>
          </a:p>
          <a:p>
            <a:endParaRPr lang="en-US" sz="1200" i="0" dirty="0" smtClean="0"/>
          </a:p>
          <a:p>
            <a:r>
              <a:rPr lang="en-US" sz="1200" i="0" dirty="0" smtClean="0"/>
              <a:t>Why does this matter? </a:t>
            </a:r>
          </a:p>
          <a:p>
            <a:endParaRPr lang="en-US" sz="1200" i="0" dirty="0" smtClean="0"/>
          </a:p>
          <a:p>
            <a:r>
              <a:rPr lang="en-US" sz="1200" i="0" dirty="0" smtClean="0"/>
              <a:t>It opens the door for Abraham to be considered </a:t>
            </a:r>
          </a:p>
          <a:p>
            <a:r>
              <a:rPr lang="en-US" sz="1200" i="0" dirty="0" smtClean="0"/>
              <a:t>the father of all who believe, circumcised or not.</a:t>
            </a:r>
          </a:p>
          <a:p>
            <a:endParaRPr lang="en-US" sz="1200" i="1" dirty="0" smtClean="0"/>
          </a:p>
          <a:p>
            <a:r>
              <a:rPr lang="en-US" sz="1200" i="0" dirty="0" smtClean="0"/>
              <a:t>[</a:t>
            </a:r>
            <a:r>
              <a:rPr lang="en-US" dirty="0" err="1" smtClean="0"/>
              <a:t>Runge</a:t>
            </a:r>
            <a:r>
              <a:rPr lang="en-US" dirty="0" smtClean="0"/>
              <a:t>].  </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135</a:t>
            </a:fld>
            <a:endParaRPr lang="en-US"/>
          </a:p>
        </p:txBody>
      </p:sp>
    </p:spTree>
    <p:extLst>
      <p:ext uri="{BB962C8B-B14F-4D97-AF65-F5344CB8AC3E}">
        <p14:creationId xmlns:p14="http://schemas.microsoft.com/office/powerpoint/2010/main" val="404389820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136</a:t>
            </a:fld>
            <a:endParaRPr lang="en-US"/>
          </a:p>
        </p:txBody>
      </p:sp>
    </p:spTree>
    <p:extLst>
      <p:ext uri="{BB962C8B-B14F-4D97-AF65-F5344CB8AC3E}">
        <p14:creationId xmlns:p14="http://schemas.microsoft.com/office/powerpoint/2010/main" val="119431873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“pater” literally means “father”.</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137</a:t>
            </a:fld>
            <a:endParaRPr lang="en-US">
              <a:solidFill>
                <a:prstClr val="black"/>
              </a:solidFill>
            </a:endParaRPr>
          </a:p>
        </p:txBody>
      </p:sp>
    </p:spTree>
    <p:extLst>
      <p:ext uri="{BB962C8B-B14F-4D97-AF65-F5344CB8AC3E}">
        <p14:creationId xmlns:p14="http://schemas.microsoft.com/office/powerpoint/2010/main" val="119431873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 is the genitive adjective meaning “all”.</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138</a:t>
            </a:fld>
            <a:endParaRPr lang="en-US"/>
          </a:p>
        </p:txBody>
      </p:sp>
    </p:spTree>
    <p:extLst>
      <p:ext uri="{BB962C8B-B14F-4D97-AF65-F5344CB8AC3E}">
        <p14:creationId xmlns:p14="http://schemas.microsoft.com/office/powerpoint/2010/main" val="171664401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again, “</a:t>
            </a:r>
            <a:r>
              <a:rPr lang="en-US" dirty="0" err="1" smtClean="0"/>
              <a:t>pisteuo</a:t>
            </a:r>
            <a:r>
              <a:rPr lang="en-US" dirty="0" smtClean="0"/>
              <a:t>” = “to believe”.</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139</a:t>
            </a:fld>
            <a:endParaRPr lang="en-US">
              <a:solidFill>
                <a:prstClr val="black"/>
              </a:solidFill>
            </a:endParaRPr>
          </a:p>
        </p:txBody>
      </p:sp>
    </p:spTree>
    <p:extLst>
      <p:ext uri="{BB962C8B-B14F-4D97-AF65-F5344CB8AC3E}">
        <p14:creationId xmlns:p14="http://schemas.microsoft.com/office/powerpoint/2010/main" val="1194318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a:t>
            </a:fld>
            <a:endParaRPr lang="en-US"/>
          </a:p>
        </p:txBody>
      </p:sp>
    </p:spTree>
    <p:extLst>
      <p:ext uri="{BB962C8B-B14F-4D97-AF65-F5344CB8AC3E}">
        <p14:creationId xmlns:p14="http://schemas.microsoft.com/office/powerpoint/2010/main" val="134891548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Greek, the phrase “di </a:t>
            </a:r>
            <a:r>
              <a:rPr lang="en-US" dirty="0" err="1" smtClean="0"/>
              <a:t>akrobustia</a:t>
            </a:r>
            <a:r>
              <a:rPr lang="en-US" dirty="0" smtClean="0"/>
              <a:t>” literally </a:t>
            </a:r>
          </a:p>
          <a:p>
            <a:r>
              <a:rPr lang="en-US" dirty="0" smtClean="0"/>
              <a:t>means “through </a:t>
            </a:r>
            <a:r>
              <a:rPr lang="en-US" dirty="0" err="1" smtClean="0"/>
              <a:t>uncircumcision</a:t>
            </a:r>
            <a:r>
              <a:rPr lang="en-US" dirty="0" smtClean="0"/>
              <a:t>”.</a:t>
            </a:r>
          </a:p>
          <a:p>
            <a:endParaRPr lang="en-US" dirty="0" smtClean="0"/>
          </a:p>
          <a:p>
            <a:r>
              <a:rPr lang="en-US" dirty="0" smtClean="0"/>
              <a:t>The New International Version translates this </a:t>
            </a:r>
          </a:p>
          <a:p>
            <a:r>
              <a:rPr lang="en-US" dirty="0" smtClean="0"/>
              <a:t>phrase as “have not been circumcised”.</a:t>
            </a:r>
          </a:p>
          <a:p>
            <a:endParaRPr lang="en-US" dirty="0" smtClean="0"/>
          </a:p>
          <a:p>
            <a:r>
              <a:rPr lang="en-US" dirty="0" smtClean="0"/>
              <a:t>The NIV rendering loses some of the flavor of </a:t>
            </a:r>
          </a:p>
          <a:p>
            <a:r>
              <a:rPr lang="en-US" dirty="0" smtClean="0"/>
              <a:t>the believing being not merely WHILE</a:t>
            </a:r>
            <a:r>
              <a:rPr lang="en-US" baseline="0" dirty="0" smtClean="0"/>
              <a:t> </a:t>
            </a:r>
          </a:p>
          <a:p>
            <a:r>
              <a:rPr lang="en-US" baseline="0" dirty="0" smtClean="0"/>
              <a:t>uncircumcised, but specifically IN </a:t>
            </a:r>
          </a:p>
          <a:p>
            <a:r>
              <a:rPr lang="en-US" baseline="0" dirty="0" smtClean="0"/>
              <a:t>CONJUNCTION with it.</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140</a:t>
            </a:fld>
            <a:endParaRPr lang="en-US">
              <a:solidFill>
                <a:prstClr val="black"/>
              </a:solidFill>
            </a:endParaRPr>
          </a:p>
        </p:txBody>
      </p:sp>
    </p:spTree>
    <p:extLst>
      <p:ext uri="{BB962C8B-B14F-4D97-AF65-F5344CB8AC3E}">
        <p14:creationId xmlns:p14="http://schemas.microsoft.com/office/powerpoint/2010/main" val="119431873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again,</a:t>
            </a:r>
            <a:r>
              <a:rPr lang="en-US" baseline="0" dirty="0" smtClean="0"/>
              <a:t> “</a:t>
            </a:r>
            <a:r>
              <a:rPr lang="en-US" baseline="0" dirty="0" err="1" smtClean="0"/>
              <a:t>dikaiosune</a:t>
            </a:r>
            <a:r>
              <a:rPr lang="en-US" baseline="0" dirty="0" smtClean="0"/>
              <a:t>” = “righteousness”.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141</a:t>
            </a:fld>
            <a:endParaRPr lang="en-US">
              <a:solidFill>
                <a:prstClr val="black"/>
              </a:solidFill>
            </a:endParaRPr>
          </a:p>
        </p:txBody>
      </p:sp>
    </p:spTree>
    <p:extLst>
      <p:ext uri="{BB962C8B-B14F-4D97-AF65-F5344CB8AC3E}">
        <p14:creationId xmlns:p14="http://schemas.microsoft.com/office/powerpoint/2010/main" val="119431873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logizomai</a:t>
            </a:r>
            <a:r>
              <a:rPr lang="en-US" dirty="0" smtClean="0"/>
              <a:t>” = “credited”.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142</a:t>
            </a:fld>
            <a:endParaRPr lang="en-US">
              <a:solidFill>
                <a:prstClr val="black"/>
              </a:solidFill>
            </a:endParaRPr>
          </a:p>
        </p:txBody>
      </p:sp>
    </p:spTree>
    <p:extLst>
      <p:ext uri="{BB962C8B-B14F-4D97-AF65-F5344CB8AC3E}">
        <p14:creationId xmlns:p14="http://schemas.microsoft.com/office/powerpoint/2010/main" val="119431873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“kai </a:t>
            </a:r>
            <a:r>
              <a:rPr lang="en-US" dirty="0" err="1" smtClean="0"/>
              <a:t>autois</a:t>
            </a:r>
            <a:r>
              <a:rPr lang="en-US" dirty="0" smtClean="0"/>
              <a:t>” literally</a:t>
            </a:r>
            <a:r>
              <a:rPr lang="en-US" baseline="0" dirty="0" smtClean="0"/>
              <a:t> means </a:t>
            </a:r>
          </a:p>
          <a:p>
            <a:r>
              <a:rPr lang="en-US" baseline="0" dirty="0" smtClean="0"/>
              <a:t>“also to them”.</a:t>
            </a:r>
          </a:p>
          <a:p>
            <a:endParaRPr lang="en-US" baseline="0" dirty="0" smtClean="0"/>
          </a:p>
          <a:p>
            <a:r>
              <a:rPr lang="en-US" baseline="0" dirty="0" smtClean="0"/>
              <a:t>The New International Version omits the “also”, </a:t>
            </a:r>
          </a:p>
          <a:p>
            <a:r>
              <a:rPr lang="en-US" baseline="0" dirty="0" smtClean="0"/>
              <a:t>thus missing the linking of the uncircumcised </a:t>
            </a:r>
          </a:p>
          <a:p>
            <a:r>
              <a:rPr lang="en-US" baseline="0" dirty="0" smtClean="0"/>
              <a:t>with the circumcised via faith.</a:t>
            </a:r>
          </a:p>
          <a:p>
            <a:endParaRPr lang="en-US" baseline="0" dirty="0" smtClean="0"/>
          </a:p>
          <a:p>
            <a:r>
              <a:rPr lang="en-US" sz="1200" kern="1200" dirty="0" smtClean="0">
                <a:solidFill>
                  <a:schemeClr val="tx1"/>
                </a:solidFill>
                <a:effectLst/>
                <a:latin typeface="+mn-lt"/>
                <a:ea typeface="+mn-ea"/>
                <a:cs typeface="+mn-cs"/>
              </a:rPr>
              <a:t>I Corinthians 12:13 says,</a:t>
            </a:r>
            <a:r>
              <a:rPr lang="en-US" sz="1200" kern="1200" baseline="0" dirty="0" smtClean="0">
                <a:solidFill>
                  <a:schemeClr val="tx1"/>
                </a:solidFill>
                <a:effectLst/>
                <a:latin typeface="+mn-lt"/>
                <a:ea typeface="+mn-ea"/>
                <a:cs typeface="+mn-cs"/>
              </a:rPr>
              <a:t> “</a:t>
            </a:r>
            <a:r>
              <a:rPr lang="en-US" sz="1200" kern="1200" baseline="30000" dirty="0" smtClean="0">
                <a:solidFill>
                  <a:schemeClr val="tx1"/>
                </a:solidFill>
                <a:effectLst/>
                <a:latin typeface="+mn-lt"/>
                <a:ea typeface="+mn-ea"/>
                <a:cs typeface="+mn-cs"/>
              </a:rPr>
              <a:t>13 </a:t>
            </a:r>
            <a:r>
              <a:rPr lang="en-US" sz="1200" kern="1200" dirty="0" smtClean="0">
                <a:solidFill>
                  <a:schemeClr val="tx1"/>
                </a:solidFill>
                <a:effectLst/>
                <a:latin typeface="+mn-lt"/>
                <a:ea typeface="+mn-ea"/>
                <a:cs typeface="+mn-cs"/>
              </a:rPr>
              <a:t>For we were all </a:t>
            </a:r>
          </a:p>
          <a:p>
            <a:r>
              <a:rPr lang="en-US" sz="1200" kern="1200" dirty="0" smtClean="0">
                <a:solidFill>
                  <a:schemeClr val="tx1"/>
                </a:solidFill>
                <a:effectLst/>
                <a:latin typeface="+mn-lt"/>
                <a:ea typeface="+mn-ea"/>
                <a:cs typeface="+mn-cs"/>
              </a:rPr>
              <a:t>baptized by one Spirit into one body—whether </a:t>
            </a:r>
          </a:p>
          <a:p>
            <a:r>
              <a:rPr lang="en-US" sz="1200" kern="1200" dirty="0" smtClean="0">
                <a:solidFill>
                  <a:schemeClr val="tx1"/>
                </a:solidFill>
                <a:effectLst/>
                <a:latin typeface="+mn-lt"/>
                <a:ea typeface="+mn-ea"/>
                <a:cs typeface="+mn-cs"/>
              </a:rPr>
              <a:t>Jews or Greeks, slave or free—and we were all </a:t>
            </a:r>
          </a:p>
          <a:p>
            <a:r>
              <a:rPr lang="en-US" sz="1200" kern="1200" dirty="0" smtClean="0">
                <a:solidFill>
                  <a:schemeClr val="tx1"/>
                </a:solidFill>
                <a:effectLst/>
                <a:latin typeface="+mn-lt"/>
                <a:ea typeface="+mn-ea"/>
                <a:cs typeface="+mn-cs"/>
              </a:rPr>
              <a:t>given the one Spirit to drink.”</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143</a:t>
            </a:fld>
            <a:endParaRPr lang="en-US"/>
          </a:p>
        </p:txBody>
      </p:sp>
    </p:spTree>
    <p:extLst>
      <p:ext uri="{BB962C8B-B14F-4D97-AF65-F5344CB8AC3E}">
        <p14:creationId xmlns:p14="http://schemas.microsoft.com/office/powerpoint/2010/main" val="13054972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4:11.</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144</a:t>
            </a:fld>
            <a:endParaRPr lang="en-US"/>
          </a:p>
        </p:txBody>
      </p:sp>
    </p:spTree>
    <p:extLst>
      <p:ext uri="{BB962C8B-B14F-4D97-AF65-F5344CB8AC3E}">
        <p14:creationId xmlns:p14="http://schemas.microsoft.com/office/powerpoint/2010/main" val="393082319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4:11.</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145</a:t>
            </a:fld>
            <a:endParaRPr lang="en-US"/>
          </a:p>
        </p:txBody>
      </p:sp>
    </p:spTree>
    <p:extLst>
      <p:ext uri="{BB962C8B-B14F-4D97-AF65-F5344CB8AC3E}">
        <p14:creationId xmlns:p14="http://schemas.microsoft.com/office/powerpoint/2010/main" val="178298963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Sometimes we think of the Christian life only in </a:t>
            </a:r>
          </a:p>
          <a:p>
            <a:pPr rtl="0"/>
            <a:r>
              <a:rPr lang="en-US" sz="1200" dirty="0" smtClean="0"/>
              <a:t>terms of fixed, past decisions like being “born </a:t>
            </a:r>
          </a:p>
          <a:p>
            <a:pPr rtl="0"/>
            <a:r>
              <a:rPr lang="en-US" sz="1200" dirty="0" smtClean="0"/>
              <a:t>again” or “deciding for Jesus.” </a:t>
            </a:r>
          </a:p>
          <a:p>
            <a:pPr rtl="0"/>
            <a:endParaRPr lang="en-US" sz="1200" dirty="0" smtClean="0"/>
          </a:p>
          <a:p>
            <a:pPr rtl="0"/>
            <a:r>
              <a:rPr lang="en-US" sz="1200" dirty="0" smtClean="0"/>
              <a:t>There are times when decisions must be made, </a:t>
            </a:r>
          </a:p>
          <a:p>
            <a:pPr rtl="0"/>
            <a:r>
              <a:rPr lang="en-US" sz="1200" dirty="0" smtClean="0"/>
              <a:t>of course, and being born again does indeed </a:t>
            </a:r>
          </a:p>
          <a:p>
            <a:pPr rtl="0"/>
            <a:r>
              <a:rPr lang="en-US" sz="1200" dirty="0" smtClean="0"/>
              <a:t>happen only once in our lives. </a:t>
            </a:r>
          </a:p>
          <a:p>
            <a:pPr rtl="0"/>
            <a:endParaRPr lang="en-US" sz="1200" dirty="0" smtClean="0"/>
          </a:p>
          <a:p>
            <a:pPr rtl="0"/>
            <a:r>
              <a:rPr lang="en-US" sz="1200" dirty="0" smtClean="0"/>
              <a:t>But we can go overboard with such an approach, </a:t>
            </a:r>
          </a:p>
          <a:p>
            <a:pPr rtl="0"/>
            <a:r>
              <a:rPr lang="en-US" sz="1200" dirty="0" smtClean="0"/>
              <a:t>thinking that, if these decisions have been made </a:t>
            </a:r>
          </a:p>
          <a:p>
            <a:pPr rtl="0"/>
            <a:r>
              <a:rPr lang="en-US" sz="1200" dirty="0" smtClean="0"/>
              <a:t>or these experiences have happened to us once, </a:t>
            </a:r>
          </a:p>
          <a:p>
            <a:pPr rtl="0"/>
            <a:r>
              <a:rPr lang="en-US" sz="1200" dirty="0" smtClean="0"/>
              <a:t>there is very little to be expected from then on.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Actually, those events are only a beginning of the </a:t>
            </a:r>
          </a:p>
          <a:p>
            <a:pPr rtl="0"/>
            <a:r>
              <a:rPr lang="en-US" sz="1200" kern="1200" dirty="0" smtClean="0">
                <a:solidFill>
                  <a:schemeClr val="tx1"/>
                </a:solidFill>
                <a:latin typeface="+mn-lt"/>
                <a:ea typeface="+mn-ea"/>
                <a:cs typeface="+mn-cs"/>
              </a:rPr>
              <a:t>Christian life, and true Christianity is more like a </a:t>
            </a:r>
          </a:p>
          <a:p>
            <a:pPr rtl="0"/>
            <a:r>
              <a:rPr lang="en-US" sz="1200" kern="1200" dirty="0" smtClean="0">
                <a:solidFill>
                  <a:schemeClr val="tx1"/>
                </a:solidFill>
                <a:latin typeface="+mn-lt"/>
                <a:ea typeface="+mn-ea"/>
                <a:cs typeface="+mn-cs"/>
              </a:rPr>
              <a:t>pilgrimage in which every step is to be taken by </a:t>
            </a:r>
          </a:p>
          <a:p>
            <a:pPr rtl="0"/>
            <a:r>
              <a:rPr lang="en-US" sz="1200" kern="1200" dirty="0" smtClean="0">
                <a:solidFill>
                  <a:schemeClr val="tx1"/>
                </a:solidFill>
                <a:latin typeface="+mn-lt"/>
                <a:ea typeface="+mn-ea"/>
                <a:cs typeface="+mn-cs"/>
              </a:rPr>
              <a:t>faith and in the same direction, the direction </a:t>
            </a:r>
          </a:p>
          <a:p>
            <a:pPr rtl="0"/>
            <a:r>
              <a:rPr lang="en-US" sz="1200" kern="1200" dirty="0" smtClean="0">
                <a:solidFill>
                  <a:schemeClr val="tx1"/>
                </a:solidFill>
                <a:latin typeface="+mn-lt"/>
                <a:ea typeface="+mn-ea"/>
                <a:cs typeface="+mn-cs"/>
              </a:rPr>
              <a:t>marked out for us by Abraham.</a:t>
            </a:r>
          </a:p>
          <a:p>
            <a:pPr rtl="0"/>
            <a:endParaRPr lang="en-US" sz="1200" kern="1200" dirty="0" smtClean="0">
              <a:solidFill>
                <a:schemeClr val="tx1"/>
              </a:solidFill>
              <a:latin typeface="+mn-lt"/>
              <a:ea typeface="+mn-ea"/>
              <a:cs typeface="+mn-cs"/>
            </a:endParaRPr>
          </a:p>
          <a:p>
            <a:pPr rtl="0"/>
            <a:r>
              <a:rPr lang="en-US" sz="1200" dirty="0" smtClean="0"/>
              <a:t>Abraham was a pilgrim throughout his entire life, </a:t>
            </a:r>
          </a:p>
          <a:p>
            <a:pPr rtl="0"/>
            <a:r>
              <a:rPr lang="en-US" sz="1200" dirty="0" smtClean="0"/>
              <a:t>and we are to be also. Like him, we are to live</a:t>
            </a:r>
            <a:r>
              <a:rPr lang="en-US" sz="1200" baseline="0" dirty="0" smtClean="0"/>
              <a:t> </a:t>
            </a:r>
          </a:p>
          <a:p>
            <a:pPr rtl="0"/>
            <a:r>
              <a:rPr lang="en-US" sz="1200" baseline="0" dirty="0" smtClean="0"/>
              <a:t>(as described in Hebrews 11:10),</a:t>
            </a:r>
            <a:r>
              <a:rPr lang="en-US" sz="1200" dirty="0" smtClean="0"/>
              <a:t> </a:t>
            </a:r>
          </a:p>
          <a:p>
            <a:pPr rtl="0"/>
            <a:r>
              <a:rPr lang="en-US" sz="1200" dirty="0" smtClean="0"/>
              <a:t>“looking forward to the city with foundations, </a:t>
            </a:r>
          </a:p>
          <a:p>
            <a:pPr rtl="0"/>
            <a:r>
              <a:rPr lang="en-US" sz="1200" dirty="0" smtClean="0"/>
              <a:t>whose builder and maker is God”.</a:t>
            </a:r>
          </a:p>
          <a:p>
            <a:pPr rtl="0"/>
            <a:endParaRPr lang="en-US" sz="1200" dirty="0" smtClean="0"/>
          </a:p>
          <a:p>
            <a:r>
              <a:rPr lang="en-US" sz="1200" i="0" dirty="0" smtClean="0"/>
              <a:t>To walk in another’s footsteps means walking in </a:t>
            </a:r>
          </a:p>
          <a:p>
            <a:r>
              <a:rPr lang="en-US" sz="1200" i="0" dirty="0" smtClean="0"/>
              <a:t>single file so that the ground covered by the </a:t>
            </a:r>
          </a:p>
          <a:p>
            <a:r>
              <a:rPr lang="en-US" sz="1200" i="0" dirty="0" smtClean="0"/>
              <a:t>leader is covered in turn by each follower.</a:t>
            </a:r>
          </a:p>
          <a:p>
            <a:endParaRPr lang="en-US" sz="1200" i="0" dirty="0" smtClean="0"/>
          </a:p>
          <a:p>
            <a:pPr rtl="0"/>
            <a:r>
              <a:rPr lang="en-US" sz="1200" b="0" dirty="0" smtClean="0"/>
              <a:t>Abraham’s faith is measured by several clearly </a:t>
            </a:r>
          </a:p>
          <a:p>
            <a:pPr rtl="0"/>
            <a:r>
              <a:rPr lang="en-US" sz="1200" b="0" dirty="0" smtClean="0"/>
              <a:t>defined steps, and it is useful to look at each in </a:t>
            </a:r>
          </a:p>
          <a:p>
            <a:pPr rtl="0"/>
            <a:r>
              <a:rPr lang="en-US" sz="1200" b="0" dirty="0" smtClean="0"/>
              <a:t>turn. </a:t>
            </a:r>
          </a:p>
          <a:p>
            <a:pPr rtl="0"/>
            <a:endParaRPr lang="en-US" sz="1200" b="0" dirty="0" smtClean="0"/>
          </a:p>
          <a:p>
            <a:pPr rtl="0"/>
            <a:r>
              <a:rPr lang="en-US" sz="1200" b="0" dirty="0" smtClean="0"/>
              <a:t>The first was his calling by God and his response </a:t>
            </a:r>
          </a:p>
          <a:p>
            <a:pPr rtl="0"/>
            <a:r>
              <a:rPr lang="en-US" sz="1200" b="0" dirty="0" smtClean="0"/>
              <a:t>to that call while he was in Ur of the Chaldeans. </a:t>
            </a:r>
          </a:p>
          <a:p>
            <a:pPr rtl="0"/>
            <a:endParaRPr lang="en-US" sz="1200" b="0" dirty="0" smtClean="0"/>
          </a:p>
          <a:p>
            <a:pPr rtl="0"/>
            <a:r>
              <a:rPr lang="en-US" sz="1200" b="0" dirty="0" smtClean="0"/>
              <a:t>This is recounted in Genesis 12:1–9 and is </a:t>
            </a:r>
          </a:p>
          <a:p>
            <a:pPr rtl="0"/>
            <a:r>
              <a:rPr lang="en-US" sz="1200" b="0" dirty="0" smtClean="0"/>
              <a:t>referred to in Hebrews 11:8,  “By faith Abraham, </a:t>
            </a:r>
          </a:p>
          <a:p>
            <a:pPr rtl="0"/>
            <a:r>
              <a:rPr lang="en-US" sz="1200" b="0" dirty="0" smtClean="0"/>
              <a:t>when called to go to a place he would later </a:t>
            </a:r>
          </a:p>
          <a:p>
            <a:pPr rtl="0"/>
            <a:r>
              <a:rPr lang="en-US" sz="1200" b="0" dirty="0" smtClean="0"/>
              <a:t>receive as his inheritance, obeyed and went, even </a:t>
            </a:r>
          </a:p>
          <a:p>
            <a:pPr rtl="0"/>
            <a:r>
              <a:rPr lang="en-US" sz="1200" b="0" dirty="0" smtClean="0"/>
              <a:t>though he did not know where he was going”.</a:t>
            </a:r>
          </a:p>
          <a:p>
            <a:pPr rtl="0"/>
            <a:endParaRPr lang="en-US" sz="1200" b="0" dirty="0" smtClean="0"/>
          </a:p>
          <a:p>
            <a:pPr rtl="0"/>
            <a:r>
              <a:rPr lang="en-US" sz="1200" dirty="0" smtClean="0"/>
              <a:t>There are two important things about this initial </a:t>
            </a:r>
          </a:p>
          <a:p>
            <a:pPr rtl="0"/>
            <a:r>
              <a:rPr lang="en-US" sz="1200" dirty="0" smtClean="0"/>
              <a:t>step in Abraham’s faith-pilgrimage. </a:t>
            </a:r>
          </a:p>
          <a:p>
            <a:pPr rtl="0"/>
            <a:endParaRPr lang="en-US" sz="1200" dirty="0" smtClean="0"/>
          </a:p>
          <a:p>
            <a:pPr rtl="0"/>
            <a:r>
              <a:rPr lang="en-US" sz="1200" dirty="0" smtClean="0"/>
              <a:t>First, it was initiated entirely by God. Abraham did </a:t>
            </a:r>
          </a:p>
          <a:p>
            <a:pPr rtl="0"/>
            <a:r>
              <a:rPr lang="en-US" sz="1200" dirty="0" smtClean="0"/>
              <a:t>not seek God of himself any more than we do. In </a:t>
            </a:r>
          </a:p>
          <a:p>
            <a:pPr rtl="0"/>
            <a:r>
              <a:rPr lang="en-US" sz="1200" dirty="0" smtClean="0"/>
              <a:t>fact, Abraham was a worshiper of false gods and </a:t>
            </a:r>
          </a:p>
          <a:p>
            <a:pPr rtl="0"/>
            <a:r>
              <a:rPr lang="en-US" sz="1200" dirty="0" smtClean="0"/>
              <a:t>at the start had no appreciation of the true God </a:t>
            </a:r>
          </a:p>
          <a:p>
            <a:pPr rtl="0"/>
            <a:r>
              <a:rPr lang="en-US" sz="1200" dirty="0" smtClean="0"/>
              <a:t>at all... </a:t>
            </a:r>
          </a:p>
          <a:p>
            <a:pPr rtl="0"/>
            <a:endParaRPr lang="en-US" sz="1200" dirty="0" smtClean="0"/>
          </a:p>
          <a:p>
            <a:pPr rtl="0"/>
            <a:r>
              <a:rPr lang="en-US" sz="1200" dirty="0" smtClean="0"/>
              <a:t>He was in the category of those who have </a:t>
            </a:r>
          </a:p>
          <a:p>
            <a:pPr rtl="0"/>
            <a:r>
              <a:rPr lang="en-US" sz="1200" dirty="0" smtClean="0"/>
              <a:t>repressed the truth lest the knowledge of the true </a:t>
            </a:r>
          </a:p>
          <a:p>
            <a:pPr rtl="0"/>
            <a:r>
              <a:rPr lang="en-US" sz="1200" dirty="0" smtClean="0"/>
              <a:t>God spring up to force a change of allegiance in </a:t>
            </a:r>
          </a:p>
          <a:p>
            <a:pPr rtl="0"/>
            <a:r>
              <a:rPr lang="en-US" sz="1200" dirty="0" smtClean="0"/>
              <a:t>their lives and a reordering of their lifestyles. </a:t>
            </a:r>
          </a:p>
          <a:p>
            <a:pPr rtl="0"/>
            <a:endParaRPr lang="en-US" sz="1200" dirty="0" smtClean="0"/>
          </a:p>
          <a:p>
            <a:pPr rtl="0"/>
            <a:r>
              <a:rPr lang="en-US" sz="1200" dirty="0" smtClean="0"/>
              <a:t>The fact that Abraham did follow after the true </a:t>
            </a:r>
          </a:p>
          <a:p>
            <a:pPr rtl="0"/>
            <a:r>
              <a:rPr lang="en-US" sz="1200" dirty="0" smtClean="0"/>
              <a:t>God was due solely to God’s initiative.</a:t>
            </a:r>
          </a:p>
          <a:p>
            <a:pPr rtl="0"/>
            <a:endParaRPr lang="en-US" sz="1200" dirty="0" smtClean="0"/>
          </a:p>
          <a:p>
            <a:r>
              <a:rPr lang="en-US" sz="1200" b="0" dirty="0" smtClean="0"/>
              <a:t>The second stage of Abraham’s walk of faith </a:t>
            </a:r>
          </a:p>
          <a:p>
            <a:r>
              <a:rPr lang="en-US" sz="1200" b="0" dirty="0" smtClean="0"/>
              <a:t>concerns his early years in the Promised Land. </a:t>
            </a:r>
          </a:p>
          <a:p>
            <a:endParaRPr lang="en-US" sz="1200" b="0" dirty="0" smtClean="0"/>
          </a:p>
          <a:p>
            <a:r>
              <a:rPr lang="en-US" sz="1200" b="0" dirty="0" smtClean="0"/>
              <a:t>In one sense, Abraham had arrived. He was now </a:t>
            </a:r>
          </a:p>
          <a:p>
            <a:r>
              <a:rPr lang="en-US" sz="1200" b="0" dirty="0" smtClean="0"/>
              <a:t>where God had sent him. </a:t>
            </a:r>
          </a:p>
          <a:p>
            <a:endParaRPr lang="en-US" sz="1200" b="0" dirty="0" smtClean="0"/>
          </a:p>
          <a:p>
            <a:r>
              <a:rPr lang="en-US" sz="1200" b="0" dirty="0" smtClean="0"/>
              <a:t>But, at the same time, Abraham knew that he was </a:t>
            </a:r>
          </a:p>
          <a:p>
            <a:r>
              <a:rPr lang="en-US" sz="1200" b="0" dirty="0" smtClean="0"/>
              <a:t>only a pilgrim in this earthly land, since his true </a:t>
            </a:r>
          </a:p>
          <a:p>
            <a:r>
              <a:rPr lang="en-US" sz="1200" b="0" dirty="0" smtClean="0"/>
              <a:t>goal and inheritance from God was in heaven. </a:t>
            </a:r>
          </a:p>
          <a:p>
            <a:endParaRPr lang="en-US" sz="1200" b="0" dirty="0" smtClean="0"/>
          </a:p>
          <a:p>
            <a:r>
              <a:rPr lang="en-US" sz="1200" b="0" dirty="0" smtClean="0"/>
              <a:t>The author of Hebrews makes this plain by saying, </a:t>
            </a:r>
          </a:p>
          <a:p>
            <a:r>
              <a:rPr lang="en-US" sz="1200" b="0" dirty="0" smtClean="0"/>
              <a:t>(in Hebrews 11:9-10,)</a:t>
            </a:r>
            <a:r>
              <a:rPr lang="en-US" sz="1200" b="0" baseline="0" dirty="0" smtClean="0"/>
              <a:t> </a:t>
            </a:r>
            <a:r>
              <a:rPr lang="en-US" sz="1200" b="0" dirty="0" smtClean="0"/>
              <a:t>“By faith he made his home </a:t>
            </a:r>
          </a:p>
          <a:p>
            <a:r>
              <a:rPr lang="en-US" sz="1200" b="0" dirty="0" smtClean="0"/>
              <a:t>in the promised land like a stranger in a foreign </a:t>
            </a:r>
          </a:p>
          <a:p>
            <a:r>
              <a:rPr lang="en-US" sz="1200" b="0" dirty="0" smtClean="0"/>
              <a:t>country; he lived in tents, as did Isaac and Jacob, </a:t>
            </a:r>
          </a:p>
          <a:p>
            <a:r>
              <a:rPr lang="en-US" sz="1200" b="0" dirty="0" smtClean="0"/>
              <a:t>who were heirs with him of the same promise. </a:t>
            </a:r>
          </a:p>
          <a:p>
            <a:r>
              <a:rPr lang="en-US" sz="1200" b="0" dirty="0" smtClean="0"/>
              <a:t>For he was looking forward to the city with </a:t>
            </a:r>
          </a:p>
          <a:p>
            <a:r>
              <a:rPr lang="en-US" sz="1200" b="0" dirty="0" smtClean="0"/>
              <a:t>foundations, whose architect and maker is God”.</a:t>
            </a:r>
          </a:p>
          <a:p>
            <a:endParaRPr lang="en-US" sz="1200" b="0" dirty="0" smtClean="0"/>
          </a:p>
          <a:p>
            <a:r>
              <a:rPr lang="en-US" sz="1200" dirty="0" smtClean="0"/>
              <a:t>To be a pilgrim, two things must have happened </a:t>
            </a:r>
          </a:p>
          <a:p>
            <a:r>
              <a:rPr lang="en-US" sz="1200" dirty="0" smtClean="0"/>
              <a:t>to us. </a:t>
            </a:r>
          </a:p>
          <a:p>
            <a:endParaRPr lang="en-US" sz="1200" dirty="0" smtClean="0"/>
          </a:p>
          <a:p>
            <a:r>
              <a:rPr lang="en-US" sz="1200" i="0" dirty="0" smtClean="0"/>
              <a:t>First, we must have left home.</a:t>
            </a:r>
          </a:p>
          <a:p>
            <a:endParaRPr lang="en-US" sz="1200" b="0" dirty="0" smtClean="0"/>
          </a:p>
          <a:p>
            <a:r>
              <a:rPr lang="en-US" sz="1200" i="0" dirty="0" smtClean="0"/>
              <a:t>And... the second characteristic of a pilgrim (is) </a:t>
            </a:r>
          </a:p>
          <a:p>
            <a:r>
              <a:rPr lang="en-US" sz="1200" i="0" dirty="0" smtClean="0"/>
              <a:t>discipleship, or following after Jesus. </a:t>
            </a:r>
          </a:p>
          <a:p>
            <a:endParaRPr lang="en-US" sz="1200" i="0" dirty="0" smtClean="0"/>
          </a:p>
          <a:p>
            <a:r>
              <a:rPr lang="en-US" sz="1200" i="0" dirty="0" smtClean="0"/>
              <a:t>A person who has merely left home is not a </a:t>
            </a:r>
          </a:p>
          <a:p>
            <a:r>
              <a:rPr lang="en-US" sz="1200" i="0" dirty="0" smtClean="0"/>
              <a:t>pilgrim. He is a vagrant, a drifter. </a:t>
            </a:r>
          </a:p>
          <a:p>
            <a:endParaRPr lang="en-US" sz="1200" i="0" dirty="0" smtClean="0"/>
          </a:p>
          <a:p>
            <a:r>
              <a:rPr lang="en-US" sz="1200" i="0" dirty="0" smtClean="0"/>
              <a:t>To be a pilgrim, a man must have his eyes on the </a:t>
            </a:r>
          </a:p>
          <a:p>
            <a:r>
              <a:rPr lang="en-US" sz="1200" i="0" dirty="0" smtClean="0"/>
              <a:t>goal to which he is moving.</a:t>
            </a:r>
          </a:p>
          <a:p>
            <a:endParaRPr lang="en-US" sz="1200" i="0" dirty="0" smtClean="0"/>
          </a:p>
          <a:p>
            <a:r>
              <a:rPr lang="en-US" sz="1200" dirty="0" smtClean="0"/>
              <a:t>[Because (Abraham) left] his native land and </a:t>
            </a:r>
          </a:p>
          <a:p>
            <a:r>
              <a:rPr lang="en-US" sz="1200" dirty="0" smtClean="0"/>
              <a:t>[began] to walk with God, everything he owned </a:t>
            </a:r>
          </a:p>
          <a:p>
            <a:r>
              <a:rPr lang="en-US" sz="1200" dirty="0" smtClean="0"/>
              <a:t>was now held in the reality of its true and eternal </a:t>
            </a:r>
          </a:p>
          <a:p>
            <a:r>
              <a:rPr lang="en-US" sz="1200" dirty="0" smtClean="0"/>
              <a:t>value. </a:t>
            </a:r>
          </a:p>
          <a:p>
            <a:endParaRPr lang="en-US" sz="1200" dirty="0" smtClean="0"/>
          </a:p>
          <a:p>
            <a:r>
              <a:rPr lang="en-US" sz="1200" dirty="0" smtClean="0"/>
              <a:t>Nothing was held for any intrinsic worth. </a:t>
            </a:r>
          </a:p>
          <a:p>
            <a:r>
              <a:rPr lang="en-US" sz="1200" dirty="0" smtClean="0"/>
              <a:t>Henceforth all that was touched or possessed </a:t>
            </a:r>
          </a:p>
          <a:p>
            <a:r>
              <a:rPr lang="en-US" sz="1200" dirty="0" smtClean="0"/>
              <a:t>was looked upon as a gift from God—of value if </a:t>
            </a:r>
          </a:p>
          <a:p>
            <a:r>
              <a:rPr lang="en-US" sz="1200" dirty="0" smtClean="0"/>
              <a:t>it enhanced the glory of God and brought the </a:t>
            </a:r>
          </a:p>
          <a:p>
            <a:r>
              <a:rPr lang="en-US" sz="1200" dirty="0" smtClean="0"/>
              <a:t>Lord nearer to the heart, and of no value at all if </a:t>
            </a:r>
          </a:p>
          <a:p>
            <a:r>
              <a:rPr lang="en-US" sz="1200" dirty="0" smtClean="0"/>
              <a:t>it caused the light of God to grow dim and the </a:t>
            </a:r>
          </a:p>
          <a:p>
            <a:r>
              <a:rPr lang="en-US" sz="1200" dirty="0" smtClean="0"/>
              <a:t>memory of the glory to fade.</a:t>
            </a:r>
          </a:p>
          <a:p>
            <a:endParaRPr lang="en-US" dirty="0" smtClean="0"/>
          </a:p>
          <a:p>
            <a:r>
              <a:rPr lang="en-US" dirty="0" smtClean="0"/>
              <a:t>[</a:t>
            </a:r>
            <a:r>
              <a:rPr lang="en-US" dirty="0" err="1" smtClean="0"/>
              <a:t>Boice</a:t>
            </a:r>
            <a:r>
              <a:rPr lang="en-US" dirty="0" smtClean="0"/>
              <a:t>].</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146</a:t>
            </a:fld>
            <a:endParaRPr lang="en-US"/>
          </a:p>
        </p:txBody>
      </p:sp>
    </p:spTree>
    <p:extLst>
      <p:ext uri="{BB962C8B-B14F-4D97-AF65-F5344CB8AC3E}">
        <p14:creationId xmlns:p14="http://schemas.microsoft.com/office/powerpoint/2010/main" val="332547847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again,</a:t>
            </a:r>
            <a:r>
              <a:rPr lang="en-US" baseline="0" dirty="0" smtClean="0"/>
              <a:t> “pater” = “father”.</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147</a:t>
            </a:fld>
            <a:endParaRPr lang="en-US">
              <a:solidFill>
                <a:prstClr val="black"/>
              </a:solidFill>
            </a:endParaRPr>
          </a:p>
        </p:txBody>
      </p:sp>
    </p:spTree>
    <p:extLst>
      <p:ext uri="{BB962C8B-B14F-4D97-AF65-F5344CB8AC3E}">
        <p14:creationId xmlns:p14="http://schemas.microsoft.com/office/powerpoint/2010/main" val="332547847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peritome</a:t>
            </a:r>
            <a:r>
              <a:rPr lang="en-US" dirty="0" smtClean="0"/>
              <a:t>” = “circumcised”</a:t>
            </a:r>
            <a:r>
              <a:rPr lang="en-US" baseline="0" dirty="0" smtClean="0"/>
              <a:t> in two places here.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148</a:t>
            </a:fld>
            <a:endParaRPr lang="en-US">
              <a:solidFill>
                <a:prstClr val="black"/>
              </a:solidFill>
            </a:endParaRPr>
          </a:p>
        </p:txBody>
      </p:sp>
    </p:spTree>
    <p:extLst>
      <p:ext uri="{BB962C8B-B14F-4D97-AF65-F5344CB8AC3E}">
        <p14:creationId xmlns:p14="http://schemas.microsoft.com/office/powerpoint/2010/main" val="332547847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two phrases</a:t>
            </a:r>
            <a:r>
              <a:rPr lang="en-US" baseline="0" dirty="0" smtClean="0"/>
              <a:t> coordinate.</a:t>
            </a:r>
          </a:p>
          <a:p>
            <a:endParaRPr lang="en-US" baseline="0" dirty="0" smtClean="0"/>
          </a:p>
          <a:p>
            <a:r>
              <a:rPr lang="en-US" baseline="0" dirty="0" smtClean="0"/>
              <a:t>who not only ... but who also.</a:t>
            </a:r>
          </a:p>
          <a:p>
            <a:endParaRPr lang="en-US" baseline="0" dirty="0" smtClean="0"/>
          </a:p>
          <a:p>
            <a:r>
              <a:rPr lang="en-US" baseline="0" dirty="0" smtClean="0"/>
              <a:t>WHO NOT ONLY are circumcised BUT WHO ALSO </a:t>
            </a:r>
          </a:p>
          <a:p>
            <a:r>
              <a:rPr lang="en-US" baseline="0" dirty="0" smtClean="0"/>
              <a:t>walk in the footsteps.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149</a:t>
            </a:fld>
            <a:endParaRPr lang="en-US"/>
          </a:p>
        </p:txBody>
      </p:sp>
    </p:spTree>
    <p:extLst>
      <p:ext uri="{BB962C8B-B14F-4D97-AF65-F5344CB8AC3E}">
        <p14:creationId xmlns:p14="http://schemas.microsoft.com/office/powerpoint/2010/main" val="2862545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Greek phrase “ton ... </a:t>
            </a:r>
            <a:r>
              <a:rPr lang="en-US" baseline="0" dirty="0" err="1" smtClean="0"/>
              <a:t>hemon</a:t>
            </a:r>
            <a:r>
              <a:rPr lang="en-US" baseline="0" dirty="0" smtClean="0"/>
              <a:t>” is the genitive </a:t>
            </a:r>
          </a:p>
          <a:p>
            <a:r>
              <a:rPr lang="en-US" baseline="0" dirty="0" smtClean="0"/>
              <a:t>(or possessive) form of “ho ... ego”, and the two </a:t>
            </a:r>
          </a:p>
          <a:p>
            <a:r>
              <a:rPr lang="en-US" baseline="0" dirty="0" smtClean="0"/>
              <a:t>words sandwich the Greek word for forefather. </a:t>
            </a:r>
          </a:p>
          <a:p>
            <a:endParaRPr lang="en-US" baseline="0" dirty="0" smtClean="0"/>
          </a:p>
          <a:p>
            <a:r>
              <a:rPr lang="en-US" baseline="0" dirty="0" smtClean="0"/>
              <a:t>Thus, the literal meaning is “the forefather of us”, </a:t>
            </a:r>
          </a:p>
          <a:p>
            <a:r>
              <a:rPr lang="en-US" baseline="0" dirty="0" smtClean="0"/>
              <a:t>which the New International version simplifies to </a:t>
            </a:r>
          </a:p>
          <a:p>
            <a:r>
              <a:rPr lang="en-US" baseline="0" dirty="0" smtClean="0"/>
              <a:t>“our forefather”.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a:t>
            </a:fld>
            <a:endParaRPr lang="en-US"/>
          </a:p>
        </p:txBody>
      </p:sp>
    </p:spTree>
    <p:extLst>
      <p:ext uri="{BB962C8B-B14F-4D97-AF65-F5344CB8AC3E}">
        <p14:creationId xmlns:p14="http://schemas.microsoft.com/office/powerpoint/2010/main" val="124967252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stoicheo</a:t>
            </a:r>
            <a:r>
              <a:rPr lang="en-US" dirty="0" smtClean="0"/>
              <a:t>”, which the New </a:t>
            </a:r>
          </a:p>
          <a:p>
            <a:r>
              <a:rPr lang="en-US" dirty="0" smtClean="0"/>
              <a:t>International Version translates</a:t>
            </a:r>
            <a:r>
              <a:rPr lang="en-US" baseline="0" dirty="0" smtClean="0"/>
              <a:t> here as “walk”, </a:t>
            </a:r>
          </a:p>
          <a:p>
            <a:r>
              <a:rPr lang="en-US" baseline="0" dirty="0" smtClean="0"/>
              <a:t>actually means to be in line with a person or </a:t>
            </a:r>
          </a:p>
          <a:p>
            <a:r>
              <a:rPr lang="en-US" baseline="0" dirty="0" smtClean="0"/>
              <a:t>thing considered as the standard for one’s </a:t>
            </a:r>
          </a:p>
          <a:p>
            <a:r>
              <a:rPr lang="en-US" baseline="0" dirty="0" smtClean="0"/>
              <a:t>conduct; that is, “to hold to”, “to agree with”, </a:t>
            </a:r>
          </a:p>
          <a:p>
            <a:r>
              <a:rPr lang="en-US" baseline="0" dirty="0" smtClean="0"/>
              <a:t>“to follow”, or “to conform to”.</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150</a:t>
            </a:fld>
            <a:endParaRPr lang="en-US"/>
          </a:p>
        </p:txBody>
      </p:sp>
    </p:spTree>
    <p:extLst>
      <p:ext uri="{BB962C8B-B14F-4D97-AF65-F5344CB8AC3E}">
        <p14:creationId xmlns:p14="http://schemas.microsoft.com/office/powerpoint/2010/main" val="228847139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151</a:t>
            </a:fld>
            <a:endParaRPr lang="en-US"/>
          </a:p>
        </p:txBody>
      </p:sp>
    </p:spTree>
    <p:extLst>
      <p:ext uri="{BB962C8B-B14F-4D97-AF65-F5344CB8AC3E}">
        <p14:creationId xmlns:p14="http://schemas.microsoft.com/office/powerpoint/2010/main" val="372978043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S. I. </a:t>
            </a:r>
            <a:r>
              <a:rPr lang="en-US" dirty="0" err="1" smtClean="0"/>
              <a:t>McMillen</a:t>
            </a:r>
            <a:r>
              <a:rPr lang="en-US" dirty="0" smtClean="0"/>
              <a:t>, in his book </a:t>
            </a:r>
            <a:r>
              <a:rPr lang="en-US" u="sng" dirty="0" smtClean="0"/>
              <a:t>None of These </a:t>
            </a:r>
          </a:p>
          <a:p>
            <a:r>
              <a:rPr lang="en-US" u="sng" dirty="0" smtClean="0"/>
              <a:t>Diseases</a:t>
            </a:r>
            <a:r>
              <a:rPr lang="en-US" dirty="0" smtClean="0"/>
              <a:t>, tells a story of a young woman who </a:t>
            </a:r>
          </a:p>
          <a:p>
            <a:r>
              <a:rPr lang="en-US" dirty="0" smtClean="0"/>
              <a:t>wanted to go to college, but her heart sank when </a:t>
            </a:r>
          </a:p>
          <a:p>
            <a:r>
              <a:rPr lang="en-US" dirty="0" smtClean="0"/>
              <a:t>she read the question on the application blank </a:t>
            </a:r>
          </a:p>
          <a:p>
            <a:r>
              <a:rPr lang="en-US" dirty="0" smtClean="0"/>
              <a:t>that asked, "Are you a leader?" </a:t>
            </a:r>
          </a:p>
          <a:p>
            <a:endParaRPr lang="en-US" dirty="0" smtClean="0"/>
          </a:p>
          <a:p>
            <a:r>
              <a:rPr lang="en-US" dirty="0" smtClean="0"/>
              <a:t>Being both honest and conscientious, she wrote, </a:t>
            </a:r>
          </a:p>
          <a:p>
            <a:r>
              <a:rPr lang="en-US" dirty="0" smtClean="0"/>
              <a:t>"No," and returned the application, expecting the </a:t>
            </a:r>
          </a:p>
          <a:p>
            <a:r>
              <a:rPr lang="en-US" dirty="0" smtClean="0"/>
              <a:t>worst. </a:t>
            </a:r>
          </a:p>
          <a:p>
            <a:endParaRPr lang="en-US" dirty="0" smtClean="0"/>
          </a:p>
          <a:p>
            <a:r>
              <a:rPr lang="en-US" dirty="0" smtClean="0"/>
              <a:t>To her surprise, she received this letter from the </a:t>
            </a:r>
          </a:p>
          <a:p>
            <a:r>
              <a:rPr lang="en-US" dirty="0" smtClean="0"/>
              <a:t>college: </a:t>
            </a:r>
          </a:p>
          <a:p>
            <a:endParaRPr lang="en-US" dirty="0" smtClean="0"/>
          </a:p>
          <a:p>
            <a:r>
              <a:rPr lang="en-US" dirty="0" smtClean="0"/>
              <a:t>"Dear Applicant: A study of the application forms </a:t>
            </a:r>
          </a:p>
          <a:p>
            <a:r>
              <a:rPr lang="en-US" dirty="0" smtClean="0"/>
              <a:t>reveals that this year our college will have 1,452 </a:t>
            </a:r>
          </a:p>
          <a:p>
            <a:r>
              <a:rPr lang="en-US" dirty="0" smtClean="0"/>
              <a:t>new leaders. </a:t>
            </a:r>
          </a:p>
          <a:p>
            <a:endParaRPr lang="en-US" dirty="0" smtClean="0"/>
          </a:p>
          <a:p>
            <a:r>
              <a:rPr lang="en-US" dirty="0" smtClean="0"/>
              <a:t>We are accepting you because we feel it is </a:t>
            </a:r>
          </a:p>
          <a:p>
            <a:r>
              <a:rPr lang="en-US" dirty="0" smtClean="0"/>
              <a:t>imperative that they have at least one follower." </a:t>
            </a:r>
          </a:p>
          <a:p>
            <a:endParaRPr lang="en-US" dirty="0" smtClean="0"/>
          </a:p>
          <a:p>
            <a:r>
              <a:rPr lang="en-US" dirty="0" smtClean="0"/>
              <a:t>[</a:t>
            </a:r>
            <a:r>
              <a:rPr lang="en-US" dirty="0" err="1" smtClean="0"/>
              <a:t>www.sermonillustrations.com</a:t>
            </a:r>
            <a:r>
              <a:rPr lang="en-US" dirty="0" smtClean="0"/>
              <a:t>].</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152</a:t>
            </a:fld>
            <a:endParaRPr lang="en-US"/>
          </a:p>
        </p:txBody>
      </p:sp>
    </p:spTree>
    <p:extLst>
      <p:ext uri="{BB962C8B-B14F-4D97-AF65-F5344CB8AC3E}">
        <p14:creationId xmlns:p14="http://schemas.microsoft.com/office/powerpoint/2010/main" val="102217239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ichnos</a:t>
            </a:r>
            <a:r>
              <a:rPr lang="en-US" dirty="0" smtClean="0"/>
              <a:t>” literally means “footprint”.</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153</a:t>
            </a:fld>
            <a:endParaRPr lang="en-US"/>
          </a:p>
        </p:txBody>
      </p:sp>
    </p:spTree>
    <p:extLst>
      <p:ext uri="{BB962C8B-B14F-4D97-AF65-F5344CB8AC3E}">
        <p14:creationId xmlns:p14="http://schemas.microsoft.com/office/powerpoint/2010/main" val="419489442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154</a:t>
            </a:fld>
            <a:endParaRPr lang="en-US"/>
          </a:p>
        </p:txBody>
      </p:sp>
    </p:spTree>
    <p:extLst>
      <p:ext uri="{BB962C8B-B14F-4D97-AF65-F5344CB8AC3E}">
        <p14:creationId xmlns:p14="http://schemas.microsoft.com/office/powerpoint/2010/main" val="307186929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Romans 4:12, II Corinthians 12:18, and </a:t>
            </a:r>
          </a:p>
          <a:p>
            <a:r>
              <a:rPr lang="en-US" dirty="0" smtClean="0"/>
              <a:t>I Peter 2:21 are the only three places in the New </a:t>
            </a:r>
          </a:p>
          <a:p>
            <a:r>
              <a:rPr lang="en-US" dirty="0" smtClean="0"/>
              <a:t>Testament where the</a:t>
            </a:r>
            <a:r>
              <a:rPr lang="en-US" baseline="0" dirty="0" smtClean="0"/>
              <a:t> word “</a:t>
            </a:r>
            <a:r>
              <a:rPr lang="en-US" baseline="0" dirty="0" err="1" smtClean="0"/>
              <a:t>ichnos</a:t>
            </a:r>
            <a:r>
              <a:rPr lang="en-US" baseline="0" dirty="0" smtClean="0"/>
              <a:t>” appears.</a:t>
            </a:r>
          </a:p>
          <a:p>
            <a:endParaRPr lang="en-US" baseline="0" dirty="0" smtClean="0"/>
          </a:p>
          <a:p>
            <a:r>
              <a:rPr lang="en-US" baseline="0" dirty="0" smtClean="0"/>
              <a:t>However, it also appears in Appian, Philo, </a:t>
            </a:r>
          </a:p>
          <a:p>
            <a:r>
              <a:rPr lang="en-US" baseline="0" dirty="0" smtClean="0"/>
              <a:t>Ignatius, and other early church-era writers, as </a:t>
            </a:r>
          </a:p>
          <a:p>
            <a:r>
              <a:rPr lang="en-US" baseline="0" dirty="0" smtClean="0"/>
              <a:t>well as in the Septuagint version of:</a:t>
            </a:r>
          </a:p>
          <a:p>
            <a:endParaRPr lang="en-US" baseline="0" dirty="0" smtClean="0"/>
          </a:p>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155</a:t>
            </a:fld>
            <a:endParaRPr lang="en-US"/>
          </a:p>
        </p:txBody>
      </p:sp>
    </p:spTree>
    <p:extLst>
      <p:ext uri="{BB962C8B-B14F-4D97-AF65-F5344CB8AC3E}">
        <p14:creationId xmlns:p14="http://schemas.microsoft.com/office/powerpoint/2010/main" val="246222856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 </a:t>
            </a:r>
            <a:r>
              <a:rPr lang="en-US" dirty="0" smtClean="0"/>
              <a:t>Columnist L. M. Boyd (once) described the </a:t>
            </a:r>
          </a:p>
          <a:p>
            <a:r>
              <a:rPr lang="en-US" dirty="0" smtClean="0"/>
              <a:t>amazing good fortune of a man named Jack </a:t>
            </a:r>
            <a:r>
              <a:rPr lang="en-US" dirty="0" err="1" smtClean="0"/>
              <a:t>Wurm</a:t>
            </a:r>
            <a:r>
              <a:rPr lang="en-US" dirty="0" smtClean="0"/>
              <a:t>. </a:t>
            </a:r>
          </a:p>
          <a:p>
            <a:endParaRPr lang="en-US" dirty="0" smtClean="0"/>
          </a:p>
          <a:p>
            <a:r>
              <a:rPr lang="en-US" dirty="0" smtClean="0"/>
              <a:t>In 1949, Mr. </a:t>
            </a:r>
            <a:r>
              <a:rPr lang="en-US" dirty="0" err="1" smtClean="0"/>
              <a:t>Wurm</a:t>
            </a:r>
            <a:r>
              <a:rPr lang="en-US" dirty="0" smtClean="0"/>
              <a:t> was broke and out of a job. No </a:t>
            </a:r>
          </a:p>
          <a:p>
            <a:r>
              <a:rPr lang="en-US" dirty="0" smtClean="0"/>
              <a:t>job and no money. One day he was walking along </a:t>
            </a:r>
          </a:p>
          <a:p>
            <a:r>
              <a:rPr lang="en-US" dirty="0" smtClean="0"/>
              <a:t>a San Francisco beach when he came across a </a:t>
            </a:r>
          </a:p>
          <a:p>
            <a:r>
              <a:rPr lang="en-US" dirty="0" smtClean="0"/>
              <a:t>bottle with a piece of paper in it. </a:t>
            </a:r>
          </a:p>
          <a:p>
            <a:endParaRPr lang="en-US" dirty="0" smtClean="0"/>
          </a:p>
          <a:p>
            <a:r>
              <a:rPr lang="en-US" dirty="0" smtClean="0"/>
              <a:t>As he read the note, he discovered that it was the </a:t>
            </a:r>
          </a:p>
          <a:p>
            <a:r>
              <a:rPr lang="en-US" dirty="0" smtClean="0"/>
              <a:t>last will and testament of Daisy Singer Alexander, </a:t>
            </a:r>
          </a:p>
          <a:p>
            <a:r>
              <a:rPr lang="en-US" dirty="0" smtClean="0"/>
              <a:t>heir to the Singer sewing machine fortune. </a:t>
            </a:r>
          </a:p>
          <a:p>
            <a:endParaRPr lang="en-US" dirty="0" smtClean="0"/>
          </a:p>
          <a:p>
            <a:r>
              <a:rPr lang="en-US" dirty="0" smtClean="0"/>
              <a:t>The note read, “To avoid confusion, I leave my </a:t>
            </a:r>
          </a:p>
          <a:p>
            <a:r>
              <a:rPr lang="en-US" dirty="0" smtClean="0"/>
              <a:t>entire estate to the lucky person who finds this </a:t>
            </a:r>
          </a:p>
          <a:p>
            <a:r>
              <a:rPr lang="en-US" dirty="0" smtClean="0"/>
              <a:t>bottle and to my attorney, Barry Cohen, share and </a:t>
            </a:r>
          </a:p>
          <a:p>
            <a:r>
              <a:rPr lang="en-US" dirty="0" smtClean="0"/>
              <a:t>share alike.” </a:t>
            </a:r>
          </a:p>
          <a:p>
            <a:r>
              <a:rPr lang="en-US" dirty="0" smtClean="0"/>
              <a:t/>
            </a:r>
            <a:br>
              <a:rPr lang="en-US" dirty="0" smtClean="0"/>
            </a:br>
            <a:r>
              <a:rPr lang="en-US" dirty="0" smtClean="0"/>
              <a:t>According to Boyd, the courts accepted the theory </a:t>
            </a:r>
          </a:p>
          <a:p>
            <a:r>
              <a:rPr lang="en-US" dirty="0" smtClean="0"/>
              <a:t>that the heiress had written the note 12 years </a:t>
            </a:r>
          </a:p>
          <a:p>
            <a:r>
              <a:rPr lang="en-US" dirty="0" smtClean="0"/>
              <a:t>earlier, and had thrown the bottle into the </a:t>
            </a:r>
          </a:p>
          <a:p>
            <a:r>
              <a:rPr lang="en-US" dirty="0" smtClean="0"/>
              <a:t>Thames River in London, from where it had </a:t>
            </a:r>
          </a:p>
          <a:p>
            <a:r>
              <a:rPr lang="en-US" dirty="0" smtClean="0"/>
              <a:t>drifted across the oceans to the feet of a </a:t>
            </a:r>
          </a:p>
          <a:p>
            <a:r>
              <a:rPr lang="en-US" dirty="0" smtClean="0"/>
              <a:t>penniless and jobless Jack </a:t>
            </a:r>
            <a:r>
              <a:rPr lang="en-US" dirty="0" err="1" smtClean="0"/>
              <a:t>Wurm</a:t>
            </a:r>
            <a:r>
              <a:rPr lang="en-US" dirty="0" smtClean="0"/>
              <a:t>. </a:t>
            </a:r>
          </a:p>
          <a:p>
            <a:endParaRPr lang="en-US" dirty="0" smtClean="0"/>
          </a:p>
          <a:p>
            <a:r>
              <a:rPr lang="en-US" dirty="0" smtClean="0"/>
              <a:t>His chance discovery netted him over 6 million </a:t>
            </a:r>
          </a:p>
          <a:p>
            <a:r>
              <a:rPr lang="en-US" dirty="0" smtClean="0"/>
              <a:t>dollars in cash and Singer stock. How would you </a:t>
            </a:r>
          </a:p>
          <a:p>
            <a:r>
              <a:rPr lang="en-US" dirty="0" smtClean="0"/>
              <a:t>like to have been making Mr. </a:t>
            </a:r>
            <a:r>
              <a:rPr lang="en-US" dirty="0" err="1" smtClean="0"/>
              <a:t>Wurm’s</a:t>
            </a:r>
            <a:r>
              <a:rPr lang="en-US" dirty="0" smtClean="0"/>
              <a:t> footprints on </a:t>
            </a:r>
          </a:p>
          <a:p>
            <a:r>
              <a:rPr lang="en-US" dirty="0" smtClean="0"/>
              <a:t>that San Francisco beach? What a find! </a:t>
            </a:r>
          </a:p>
          <a:p>
            <a:endParaRPr lang="en-US" dirty="0" smtClean="0"/>
          </a:p>
          <a:p>
            <a:r>
              <a:rPr lang="en-US" dirty="0" smtClean="0"/>
              <a:t>[Jess </a:t>
            </a:r>
            <a:r>
              <a:rPr lang="en-US" dirty="0" err="1" smtClean="0"/>
              <a:t>Bousa</a:t>
            </a:r>
            <a:r>
              <a:rPr lang="en-US" dirty="0" smtClean="0"/>
              <a:t>, Lay Minister, Spring Valley </a:t>
            </a:r>
          </a:p>
          <a:p>
            <a:r>
              <a:rPr lang="en-US" dirty="0" smtClean="0"/>
              <a:t>Community Church, Royersford, PA, </a:t>
            </a:r>
          </a:p>
          <a:p>
            <a:r>
              <a:rPr lang="en-US" dirty="0" err="1" smtClean="0"/>
              <a:t>www.sermoncentral.com</a:t>
            </a:r>
            <a:r>
              <a:rPr lang="en-US" dirty="0" smtClean="0"/>
              <a:t>].</a:t>
            </a:r>
          </a:p>
          <a:p>
            <a:endParaRPr lang="en-US" dirty="0" smtClean="0"/>
          </a:p>
          <a:p>
            <a:r>
              <a:rPr lang="en-US" dirty="0" smtClean="0"/>
              <a:t>And, of course, an even greater find can be had </a:t>
            </a:r>
          </a:p>
          <a:p>
            <a:r>
              <a:rPr lang="en-US" dirty="0" smtClean="0"/>
              <a:t>by following in Abraham’s footsteps: Eternal Life!</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156</a:t>
            </a:fld>
            <a:endParaRPr lang="en-US"/>
          </a:p>
        </p:txBody>
      </p:sp>
    </p:spTree>
    <p:extLst>
      <p:ext uri="{BB962C8B-B14F-4D97-AF65-F5344CB8AC3E}">
        <p14:creationId xmlns:p14="http://schemas.microsoft.com/office/powerpoint/2010/main" val="1623981610"/>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finally, once again, “</a:t>
            </a:r>
            <a:r>
              <a:rPr lang="en-US" dirty="0" err="1" smtClean="0"/>
              <a:t>pistis</a:t>
            </a:r>
            <a:r>
              <a:rPr lang="en-US" dirty="0" smtClean="0"/>
              <a:t>” = “faith”.</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157</a:t>
            </a:fld>
            <a:endParaRPr lang="en-US">
              <a:solidFill>
                <a:prstClr val="black"/>
              </a:solidFill>
            </a:endParaRPr>
          </a:p>
        </p:txBody>
      </p:sp>
    </p:spTree>
    <p:extLst>
      <p:ext uri="{BB962C8B-B14F-4D97-AF65-F5344CB8AC3E}">
        <p14:creationId xmlns:p14="http://schemas.microsoft.com/office/powerpoint/2010/main" val="332547847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akrobustia</a:t>
            </a:r>
            <a:r>
              <a:rPr lang="en-US" dirty="0" smtClean="0"/>
              <a:t>” = “uncircumcised”, which the </a:t>
            </a:r>
          </a:p>
          <a:p>
            <a:r>
              <a:rPr lang="en-US" dirty="0" smtClean="0"/>
              <a:t>New International</a:t>
            </a:r>
            <a:r>
              <a:rPr lang="en-US" baseline="0" dirty="0" smtClean="0"/>
              <a:t> Version translates as the phrase </a:t>
            </a:r>
          </a:p>
          <a:p>
            <a:r>
              <a:rPr lang="en-US" baseline="0" dirty="0" smtClean="0"/>
              <a:t>“before he was circumcised”.</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158</a:t>
            </a:fld>
            <a:endParaRPr lang="en-US">
              <a:solidFill>
                <a:prstClr val="black"/>
              </a:solidFill>
            </a:endParaRPr>
          </a:p>
        </p:txBody>
      </p:sp>
    </p:spTree>
    <p:extLst>
      <p:ext uri="{BB962C8B-B14F-4D97-AF65-F5344CB8AC3E}">
        <p14:creationId xmlns:p14="http://schemas.microsoft.com/office/powerpoint/2010/main" val="332547847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4:12.</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159</a:t>
            </a:fld>
            <a:endParaRPr lang="en-US"/>
          </a:p>
        </p:txBody>
      </p:sp>
    </p:spTree>
    <p:extLst>
      <p:ext uri="{BB962C8B-B14F-4D97-AF65-F5344CB8AC3E}">
        <p14:creationId xmlns:p14="http://schemas.microsoft.com/office/powerpoint/2010/main" val="960215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a:t>
            </a:r>
            <a:r>
              <a:rPr lang="en-US" dirty="0" err="1" smtClean="0"/>
              <a:t>propator</a:t>
            </a:r>
            <a:r>
              <a:rPr lang="en-US" dirty="0" smtClean="0"/>
              <a:t>” is the word which is </a:t>
            </a:r>
          </a:p>
          <a:p>
            <a:r>
              <a:rPr lang="en-US" dirty="0" smtClean="0"/>
              <a:t>translated as “forefather”.</a:t>
            </a:r>
          </a:p>
          <a:p>
            <a:endParaRPr lang="en-US" dirty="0" smtClean="0"/>
          </a:p>
          <a:p>
            <a:r>
              <a:rPr lang="en-US" dirty="0" smtClean="0"/>
              <a:t>The dictionary meaning of the word is the primary </a:t>
            </a:r>
          </a:p>
          <a:p>
            <a:r>
              <a:rPr lang="en-US" dirty="0" smtClean="0"/>
              <a:t>founder of a family; that is, the</a:t>
            </a:r>
            <a:r>
              <a:rPr lang="en-US" baseline="0" dirty="0" smtClean="0"/>
              <a:t> “ancestor”.</a:t>
            </a:r>
          </a:p>
          <a:p>
            <a:endParaRPr lang="en-US" baseline="0" dirty="0" smtClean="0"/>
          </a:p>
          <a:p>
            <a:r>
              <a:rPr lang="en-US" baseline="0" dirty="0" smtClean="0"/>
              <a:t>Romans 4:1 is the only place in the Bible where </a:t>
            </a:r>
          </a:p>
          <a:p>
            <a:r>
              <a:rPr lang="en-US" baseline="0" dirty="0" smtClean="0"/>
              <a:t>this word is used.</a:t>
            </a:r>
          </a:p>
          <a:p>
            <a:endParaRPr lang="en-US" baseline="0" dirty="0" smtClean="0"/>
          </a:p>
          <a:p>
            <a:r>
              <a:rPr lang="en-US" baseline="0" dirty="0" smtClean="0"/>
              <a:t>However, the word is fairly common in extra-</a:t>
            </a:r>
          </a:p>
          <a:p>
            <a:r>
              <a:rPr lang="en-US" baseline="0" dirty="0" smtClean="0"/>
              <a:t>Biblical sources such as Plutarch, Philo, and </a:t>
            </a:r>
          </a:p>
          <a:p>
            <a:r>
              <a:rPr lang="en-US" baseline="0" dirty="0" smtClean="0"/>
              <a:t>Josephus: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a:t>
            </a:fld>
            <a:endParaRPr lang="en-US"/>
          </a:p>
        </p:txBody>
      </p:sp>
    </p:spTree>
    <p:extLst>
      <p:ext uri="{BB962C8B-B14F-4D97-AF65-F5344CB8AC3E}">
        <p14:creationId xmlns:p14="http://schemas.microsoft.com/office/powerpoint/2010/main" val="284094282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4:12.</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160</a:t>
            </a:fld>
            <a:endParaRPr lang="en-US"/>
          </a:p>
        </p:txBody>
      </p:sp>
    </p:spTree>
    <p:extLst>
      <p:ext uri="{BB962C8B-B14F-4D97-AF65-F5344CB8AC3E}">
        <p14:creationId xmlns:p14="http://schemas.microsoft.com/office/powerpoint/2010/main" val="408370831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Talk about a slap in the face—Paul has reversed </a:t>
            </a:r>
          </a:p>
          <a:p>
            <a:r>
              <a:rPr lang="en-US" sz="1200" dirty="0" smtClean="0"/>
              <a:t>the expected descriptions for these groups. </a:t>
            </a:r>
          </a:p>
          <a:p>
            <a:endParaRPr lang="en-US" sz="1200" dirty="0" smtClean="0"/>
          </a:p>
          <a:p>
            <a:r>
              <a:rPr lang="en-US" sz="1200" dirty="0" smtClean="0"/>
              <a:t>Abraham has always been thought of as the father </a:t>
            </a:r>
          </a:p>
          <a:p>
            <a:r>
              <a:rPr lang="en-US" sz="1200" dirty="0" smtClean="0"/>
              <a:t>of the circumcised. His faith might have been </a:t>
            </a:r>
          </a:p>
          <a:p>
            <a:r>
              <a:rPr lang="en-US" sz="1200" dirty="0" smtClean="0"/>
              <a:t>credited as righteousness, but circumcision has </a:t>
            </a:r>
          </a:p>
          <a:p>
            <a:r>
              <a:rPr lang="en-US" sz="1200" dirty="0" smtClean="0"/>
              <a:t>traditionally been his link to his descendants. </a:t>
            </a:r>
          </a:p>
          <a:p>
            <a:endParaRPr lang="en-US" sz="1200" dirty="0" smtClean="0"/>
          </a:p>
          <a:p>
            <a:r>
              <a:rPr lang="en-US" sz="1200" dirty="0" smtClean="0"/>
              <a:t>The uncircumcised Gentiles are late arrivals who </a:t>
            </a:r>
          </a:p>
          <a:p>
            <a:r>
              <a:rPr lang="en-US" sz="1200" dirty="0" smtClean="0"/>
              <a:t>have been grafted into the family tree after the </a:t>
            </a:r>
          </a:p>
          <a:p>
            <a:r>
              <a:rPr lang="en-US" sz="1200" dirty="0" smtClean="0"/>
              <a:t>fact, as in (Romans) 11:17–20, where native </a:t>
            </a:r>
          </a:p>
          <a:p>
            <a:r>
              <a:rPr lang="en-US" sz="1200" dirty="0" smtClean="0"/>
              <a:t>branches were broken off to make room for the </a:t>
            </a:r>
          </a:p>
          <a:p>
            <a:r>
              <a:rPr lang="en-US" sz="1200" dirty="0" smtClean="0"/>
              <a:t>wild olive branches to be included. </a:t>
            </a:r>
          </a:p>
          <a:p>
            <a:endParaRPr lang="en-US" sz="1200" dirty="0" smtClean="0"/>
          </a:p>
          <a:p>
            <a:r>
              <a:rPr lang="en-US" sz="1200" dirty="0" smtClean="0"/>
              <a:t>Here, though, Paul characterizes the situation as </a:t>
            </a:r>
          </a:p>
          <a:p>
            <a:r>
              <a:rPr lang="en-US" sz="1200" dirty="0" smtClean="0"/>
              <a:t>if circumcised believers are following in the </a:t>
            </a:r>
          </a:p>
          <a:p>
            <a:r>
              <a:rPr lang="en-US" sz="1200" dirty="0" smtClean="0"/>
              <a:t>footsteps of the uncircumcised believers, of </a:t>
            </a:r>
          </a:p>
          <a:p>
            <a:r>
              <a:rPr lang="en-US" sz="1200" dirty="0" smtClean="0"/>
              <a:t>whom Abraham is the father. </a:t>
            </a:r>
          </a:p>
          <a:p>
            <a:endParaRPr lang="en-US" sz="1200" dirty="0" smtClean="0"/>
          </a:p>
          <a:p>
            <a:r>
              <a:rPr lang="en-US" sz="1200" dirty="0" smtClean="0"/>
              <a:t>Paul does not use “means” language of any kind </a:t>
            </a:r>
          </a:p>
          <a:p>
            <a:r>
              <a:rPr lang="en-US" sz="1200" dirty="0" smtClean="0"/>
              <a:t>in his description of the circumcised. He describes </a:t>
            </a:r>
          </a:p>
          <a:p>
            <a:r>
              <a:rPr lang="en-US" sz="1200" dirty="0" smtClean="0"/>
              <a:t>circumcision as a state that by itself is not </a:t>
            </a:r>
          </a:p>
          <a:p>
            <a:r>
              <a:rPr lang="en-US" sz="1200" dirty="0" smtClean="0"/>
              <a:t>sufficient to qualify people as descendants. </a:t>
            </a:r>
          </a:p>
          <a:p>
            <a:endParaRPr lang="en-US" sz="1200" dirty="0" smtClean="0"/>
          </a:p>
          <a:p>
            <a:r>
              <a:rPr lang="en-US" sz="1200" dirty="0" smtClean="0"/>
              <a:t>It is their faith that qualifies them, nothing else—</a:t>
            </a:r>
          </a:p>
          <a:p>
            <a:r>
              <a:rPr lang="en-US" sz="1200" dirty="0" smtClean="0"/>
              <a:t>an uncircumcised faith, the kind Abraham had </a:t>
            </a:r>
          </a:p>
          <a:p>
            <a:r>
              <a:rPr lang="en-US" sz="1200" dirty="0" smtClean="0"/>
              <a:t>when it was credited to him as righteousness.</a:t>
            </a:r>
          </a:p>
          <a:p>
            <a:endParaRPr lang="en-US" sz="1200" dirty="0" smtClean="0"/>
          </a:p>
          <a:p>
            <a:r>
              <a:rPr lang="en-US" sz="1200" dirty="0" smtClean="0"/>
              <a:t>[</a:t>
            </a:r>
            <a:r>
              <a:rPr lang="en-US" dirty="0" err="1" smtClean="0"/>
              <a:t>Runge</a:t>
            </a:r>
            <a:r>
              <a:rPr lang="en-US" dirty="0" smtClean="0"/>
              <a:t>].  </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161</a:t>
            </a:fld>
            <a:endParaRPr lang="en-US"/>
          </a:p>
        </p:txBody>
      </p:sp>
    </p:spTree>
    <p:extLst>
      <p:ext uri="{BB962C8B-B14F-4D97-AF65-F5344CB8AC3E}">
        <p14:creationId xmlns:p14="http://schemas.microsoft.com/office/powerpoint/2010/main" val="206001680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Abraham believed God, and it was </a:t>
            </a:r>
          </a:p>
          <a:p>
            <a:r>
              <a:rPr lang="en-US" dirty="0" smtClean="0"/>
              <a:t>credited</a:t>
            </a:r>
            <a:r>
              <a:rPr lang="en-US" baseline="0" dirty="0" smtClean="0"/>
              <a:t> to him for righteousness.</a:t>
            </a:r>
            <a:endParaRPr lang="en-US" dirty="0" smtClean="0"/>
          </a:p>
          <a:p>
            <a:endParaRPr lang="en-US" dirty="0" smtClean="0"/>
          </a:p>
          <a:p>
            <a:r>
              <a:rPr lang="en-US" dirty="0" smtClean="0"/>
              <a:t>Abraham’s faith was tested at least twelve specific </a:t>
            </a:r>
          </a:p>
          <a:p>
            <a:r>
              <a:rPr lang="en-US" dirty="0" smtClean="0"/>
              <a:t>times. Some of them were not what we might call </a:t>
            </a:r>
          </a:p>
          <a:p>
            <a:r>
              <a:rPr lang="en-US" dirty="0" smtClean="0"/>
              <a:t>big tests, but together they establish a picture of </a:t>
            </a:r>
          </a:p>
          <a:p>
            <a:r>
              <a:rPr lang="en-US" dirty="0" smtClean="0"/>
              <a:t>Abraham as a person whose faith was genuine. </a:t>
            </a:r>
          </a:p>
          <a:p>
            <a:endParaRPr lang="en-US" dirty="0" smtClean="0"/>
          </a:p>
          <a:p>
            <a:pPr marL="228600" indent="-228600">
              <a:buAutoNum type="arabicParenBoth"/>
            </a:pPr>
            <a:r>
              <a:rPr lang="en-US" dirty="0" smtClean="0"/>
              <a:t>In Genesis 12:1–7, Abraham left Ur and Haran </a:t>
            </a:r>
          </a:p>
          <a:p>
            <a:pPr marL="228600" indent="-228600">
              <a:buAutoNum type="arabicParenBoth"/>
            </a:pPr>
            <a:r>
              <a:rPr lang="en-US" dirty="0" smtClean="0"/>
              <a:t>for an unknown destination at God’s direction. </a:t>
            </a:r>
          </a:p>
          <a:p>
            <a:pPr marL="228600" indent="-228600">
              <a:buAutoNum type="arabicParenBoth"/>
            </a:pPr>
            <a:r>
              <a:rPr lang="en-US" dirty="0" smtClean="0"/>
              <a:t>Do I trust God with my future? Is his will part </a:t>
            </a:r>
          </a:p>
          <a:p>
            <a:pPr marL="228600" indent="-228600">
              <a:buAutoNum type="arabicParenBoth"/>
            </a:pPr>
            <a:r>
              <a:rPr lang="en-US" dirty="0" smtClean="0"/>
              <a:t>of my decision making?</a:t>
            </a:r>
          </a:p>
          <a:p>
            <a:endParaRPr lang="en-US" dirty="0" smtClean="0"/>
          </a:p>
          <a:p>
            <a:r>
              <a:rPr lang="en-US" dirty="0" smtClean="0"/>
              <a:t>(2) In Genesis 13:8–13, Abraham directed a </a:t>
            </a:r>
          </a:p>
          <a:p>
            <a:r>
              <a:rPr lang="en-US" dirty="0" smtClean="0"/>
              <a:t>peaceful separation from Lot and settled at the </a:t>
            </a:r>
          </a:p>
          <a:p>
            <a:r>
              <a:rPr lang="en-US" dirty="0" smtClean="0"/>
              <a:t>oaks of </a:t>
            </a:r>
            <a:r>
              <a:rPr lang="en-US" dirty="0" err="1" smtClean="0"/>
              <a:t>Mamre</a:t>
            </a:r>
            <a:r>
              <a:rPr lang="en-US" dirty="0" smtClean="0"/>
              <a:t>. Do I trust God with my interests </a:t>
            </a:r>
          </a:p>
          <a:p>
            <a:r>
              <a:rPr lang="en-US" dirty="0" smtClean="0"/>
              <a:t>even when I seem to be receiving an unfair </a:t>
            </a:r>
          </a:p>
          <a:p>
            <a:r>
              <a:rPr lang="en-US" dirty="0" smtClean="0"/>
              <a:t>settlement?</a:t>
            </a:r>
          </a:p>
          <a:p>
            <a:endParaRPr lang="en-US" dirty="0" smtClean="0"/>
          </a:p>
          <a:p>
            <a:r>
              <a:rPr lang="en-US" dirty="0" smtClean="0"/>
              <a:t>(3) In Genesis 14:13–18, Abraham rescued Lot </a:t>
            </a:r>
          </a:p>
          <a:p>
            <a:r>
              <a:rPr lang="en-US" dirty="0" smtClean="0"/>
              <a:t>from the five kings. Does my faithfulness to others </a:t>
            </a:r>
          </a:p>
          <a:p>
            <a:r>
              <a:rPr lang="en-US" dirty="0" smtClean="0"/>
              <a:t>bear witness to my trust in God’s faithfulness?</a:t>
            </a:r>
          </a:p>
          <a:p>
            <a:endParaRPr lang="en-US" dirty="0" smtClean="0"/>
          </a:p>
          <a:p>
            <a:r>
              <a:rPr lang="en-US" dirty="0" smtClean="0"/>
              <a:t>(4) In Genesis 14:17–24, Abraham gave a tithe of </a:t>
            </a:r>
          </a:p>
          <a:p>
            <a:r>
              <a:rPr lang="en-US" dirty="0" smtClean="0"/>
              <a:t>loot to the godly king of Salem, Melchizedek, and </a:t>
            </a:r>
          </a:p>
          <a:p>
            <a:r>
              <a:rPr lang="en-US" dirty="0" smtClean="0"/>
              <a:t>refused the gift of the king of Sodom. Am I </a:t>
            </a:r>
          </a:p>
          <a:p>
            <a:r>
              <a:rPr lang="en-US" dirty="0" smtClean="0"/>
              <a:t>watchful in my dealings with people that I give </a:t>
            </a:r>
          </a:p>
          <a:p>
            <a:r>
              <a:rPr lang="en-US" dirty="0" smtClean="0"/>
              <a:t>proper honor to God and refuse to receive honor </a:t>
            </a:r>
          </a:p>
          <a:p>
            <a:r>
              <a:rPr lang="en-US" dirty="0" smtClean="0"/>
              <a:t>that belongs to him?</a:t>
            </a:r>
          </a:p>
          <a:p>
            <a:endParaRPr lang="en-US" dirty="0" smtClean="0"/>
          </a:p>
          <a:p>
            <a:r>
              <a:rPr lang="en-US" dirty="0" smtClean="0"/>
              <a:t>(5) In Genesis 15:1–6, Abraham trusted God’s </a:t>
            </a:r>
          </a:p>
          <a:p>
            <a:r>
              <a:rPr lang="en-US" dirty="0" smtClean="0"/>
              <a:t>promise that he would have a son. How often do I </a:t>
            </a:r>
          </a:p>
          <a:p>
            <a:r>
              <a:rPr lang="en-US" dirty="0" smtClean="0"/>
              <a:t>consciously reaffirm my trust in God’s promises?</a:t>
            </a:r>
          </a:p>
          <a:p>
            <a:endParaRPr lang="en-US" dirty="0" smtClean="0"/>
          </a:p>
          <a:p>
            <a:r>
              <a:rPr lang="en-US" dirty="0" smtClean="0"/>
              <a:t>(6) In Genesis 15:7–11, Abraham received the </a:t>
            </a:r>
          </a:p>
          <a:p>
            <a:r>
              <a:rPr lang="en-US" dirty="0" smtClean="0"/>
              <a:t>promised land by faith, though the fulfillment </a:t>
            </a:r>
          </a:p>
          <a:p>
            <a:r>
              <a:rPr lang="en-US" dirty="0" smtClean="0"/>
              <a:t>would not come for many generations. How have </a:t>
            </a:r>
          </a:p>
          <a:p>
            <a:r>
              <a:rPr lang="en-US" dirty="0" smtClean="0"/>
              <a:t>I demonstrated my continued trust in God during </a:t>
            </a:r>
          </a:p>
          <a:p>
            <a:r>
              <a:rPr lang="en-US" dirty="0" smtClean="0"/>
              <a:t>those times when I have been required to wait?</a:t>
            </a:r>
          </a:p>
          <a:p>
            <a:endParaRPr lang="en-US" dirty="0" smtClean="0"/>
          </a:p>
          <a:p>
            <a:r>
              <a:rPr lang="en-US" dirty="0" smtClean="0"/>
              <a:t>(7) In Genesis 17:9–27, At God’s command, </a:t>
            </a:r>
          </a:p>
          <a:p>
            <a:r>
              <a:rPr lang="en-US" dirty="0" smtClean="0"/>
              <a:t>Abraham circumcised every male in his family. In </a:t>
            </a:r>
          </a:p>
          <a:p>
            <a:r>
              <a:rPr lang="en-US" dirty="0" smtClean="0"/>
              <a:t>what occasions in my life have I acted simply in </a:t>
            </a:r>
          </a:p>
          <a:p>
            <a:r>
              <a:rPr lang="en-US" dirty="0" smtClean="0"/>
              <a:t>obedience to God, and not because I understood </a:t>
            </a:r>
          </a:p>
          <a:p>
            <a:r>
              <a:rPr lang="en-US" dirty="0" smtClean="0"/>
              <a:t>the significance of what I was doing?</a:t>
            </a:r>
          </a:p>
          <a:p>
            <a:endParaRPr lang="en-US" dirty="0" smtClean="0"/>
          </a:p>
          <a:p>
            <a:r>
              <a:rPr lang="en-US" dirty="0" smtClean="0"/>
              <a:t>(8) In Genesis 18:1–8, Abraham welcomed </a:t>
            </a:r>
          </a:p>
          <a:p>
            <a:r>
              <a:rPr lang="en-US" dirty="0" smtClean="0"/>
              <a:t>strangers, who turned out to be angels. When</a:t>
            </a:r>
          </a:p>
          <a:p>
            <a:r>
              <a:rPr lang="en-US" dirty="0" smtClean="0"/>
              <a:t> was the last time I practiced hospitality?</a:t>
            </a:r>
          </a:p>
          <a:p>
            <a:endParaRPr lang="en-US" dirty="0" smtClean="0"/>
          </a:p>
          <a:p>
            <a:r>
              <a:rPr lang="en-US" dirty="0" smtClean="0"/>
              <a:t>(9) In Genesis 18:22–33, Abraham prayed for </a:t>
            </a:r>
          </a:p>
          <a:p>
            <a:r>
              <a:rPr lang="en-US" dirty="0" smtClean="0"/>
              <a:t>Sodom. Am I eager to see people punished, or </a:t>
            </a:r>
          </a:p>
          <a:p>
            <a:r>
              <a:rPr lang="en-US" dirty="0" smtClean="0"/>
              <a:t>do I care for people in spite of their sinfulness?</a:t>
            </a:r>
          </a:p>
          <a:p>
            <a:endParaRPr lang="en-US" dirty="0" smtClean="0"/>
          </a:p>
          <a:p>
            <a:r>
              <a:rPr lang="en-US" dirty="0" smtClean="0"/>
              <a:t>(10) In Genesis 20:1–17, Abraham admitted to </a:t>
            </a:r>
          </a:p>
          <a:p>
            <a:r>
              <a:rPr lang="en-US" dirty="0" smtClean="0"/>
              <a:t>wrongdoing and took the actions needed to set </a:t>
            </a:r>
          </a:p>
          <a:p>
            <a:r>
              <a:rPr lang="en-US" dirty="0" smtClean="0"/>
              <a:t>things right. When I sin, is my tendency to cover </a:t>
            </a:r>
          </a:p>
          <a:p>
            <a:r>
              <a:rPr lang="en-US" dirty="0" smtClean="0"/>
              <a:t>up, or confess? Do I practice the truth that an </a:t>
            </a:r>
          </a:p>
          <a:p>
            <a:r>
              <a:rPr lang="en-US" dirty="0" smtClean="0"/>
              <a:t>apology must sometimes be accompanied by </a:t>
            </a:r>
          </a:p>
          <a:p>
            <a:r>
              <a:rPr lang="en-US" dirty="0" smtClean="0"/>
              <a:t>restitution?</a:t>
            </a:r>
          </a:p>
          <a:p>
            <a:endParaRPr lang="en-US" dirty="0" smtClean="0"/>
          </a:p>
          <a:p>
            <a:r>
              <a:rPr lang="en-US" dirty="0" smtClean="0"/>
              <a:t>(11) In Genesis 21:22–34, Abraham negotiated a </a:t>
            </a:r>
          </a:p>
          <a:p>
            <a:r>
              <a:rPr lang="en-US" dirty="0" smtClean="0"/>
              <a:t>treaty with Abimelech concerning a well. Can </a:t>
            </a:r>
          </a:p>
          <a:p>
            <a:r>
              <a:rPr lang="en-US" dirty="0" smtClean="0"/>
              <a:t>people depend on my words and promises?</a:t>
            </a:r>
          </a:p>
          <a:p>
            <a:endParaRPr lang="en-US" dirty="0" smtClean="0"/>
          </a:p>
          <a:p>
            <a:r>
              <a:rPr lang="en-US" dirty="0" smtClean="0"/>
              <a:t>(12) In Genesis 22:1–12, Abraham prepared to </a:t>
            </a:r>
          </a:p>
          <a:p>
            <a:r>
              <a:rPr lang="en-US" dirty="0" smtClean="0"/>
              <a:t>sacrifice his son Isaac. In what ways has my life </a:t>
            </a:r>
          </a:p>
          <a:p>
            <a:r>
              <a:rPr lang="en-US" dirty="0" smtClean="0"/>
              <a:t>demonstrated that I will not allow anything to </a:t>
            </a:r>
          </a:p>
          <a:p>
            <a:r>
              <a:rPr lang="en-US" dirty="0" smtClean="0"/>
              <a:t>come before God?</a:t>
            </a:r>
          </a:p>
          <a:p>
            <a:endParaRPr lang="en-US" dirty="0" smtClean="0"/>
          </a:p>
          <a:p>
            <a:r>
              <a:rPr lang="en-US" dirty="0" smtClean="0"/>
              <a:t>Abraham believed God, and it was credited</a:t>
            </a:r>
            <a:r>
              <a:rPr lang="en-US" baseline="0" dirty="0" smtClean="0"/>
              <a:t> to </a:t>
            </a:r>
          </a:p>
          <a:p>
            <a:r>
              <a:rPr lang="en-US" baseline="0" dirty="0" smtClean="0"/>
              <a:t>him for righteousness.</a:t>
            </a:r>
            <a:endParaRPr lang="en-US" dirty="0" smtClean="0"/>
          </a:p>
          <a:p>
            <a:endParaRPr lang="en-US" dirty="0" smtClean="0"/>
          </a:p>
          <a:p>
            <a:r>
              <a:rPr lang="en-US" dirty="0" smtClean="0"/>
              <a:t>[</a:t>
            </a:r>
            <a:r>
              <a:rPr lang="en-US" dirty="0" err="1" smtClean="0"/>
              <a:t>Galaxie</a:t>
            </a:r>
            <a:r>
              <a:rPr lang="en-US" dirty="0" smtClean="0"/>
              <a:t> Software. (2002). 10,000 Sermon </a:t>
            </a:r>
          </a:p>
          <a:p>
            <a:r>
              <a:rPr lang="en-US" dirty="0" smtClean="0"/>
              <a:t>Illustrations. Biblical Studies Press].</a:t>
            </a:r>
          </a:p>
          <a:p>
            <a:endParaRPr lang="en-US" dirty="0" smtClean="0"/>
          </a:p>
          <a:p>
            <a:r>
              <a:rPr lang="en-US" dirty="0" smtClean="0"/>
              <a:t>*** END ***</a:t>
            </a:r>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162</a:t>
            </a:fld>
            <a:endParaRPr lang="en-US"/>
          </a:p>
        </p:txBody>
      </p:sp>
    </p:spTree>
    <p:extLst>
      <p:ext uri="{BB962C8B-B14F-4D97-AF65-F5344CB8AC3E}">
        <p14:creationId xmlns:p14="http://schemas.microsoft.com/office/powerpoint/2010/main" val="3945843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On the Australian coat of arms is a picture </a:t>
            </a:r>
          </a:p>
          <a:p>
            <a:r>
              <a:rPr lang="en-US" dirty="0" smtClean="0"/>
              <a:t>of an emu and a kangaroo. These animals were </a:t>
            </a:r>
          </a:p>
          <a:p>
            <a:r>
              <a:rPr lang="en-US" dirty="0" smtClean="0"/>
              <a:t>chosen because they share a characteristic </a:t>
            </a:r>
          </a:p>
          <a:p>
            <a:r>
              <a:rPr lang="en-US" dirty="0" smtClean="0"/>
              <a:t>(which) appealed to (the Australians’) forefathers. </a:t>
            </a:r>
          </a:p>
          <a:p>
            <a:endParaRPr lang="en-US" dirty="0" smtClean="0"/>
          </a:p>
          <a:p>
            <a:r>
              <a:rPr lang="en-US" dirty="0" smtClean="0"/>
              <a:t>Both the emu and kangaroo can move only forward, </a:t>
            </a:r>
          </a:p>
          <a:p>
            <a:r>
              <a:rPr lang="en-US" dirty="0" smtClean="0"/>
              <a:t>not back. </a:t>
            </a:r>
          </a:p>
          <a:p>
            <a:endParaRPr lang="en-US" dirty="0" smtClean="0"/>
          </a:p>
          <a:p>
            <a:r>
              <a:rPr lang="en-US" dirty="0" smtClean="0"/>
              <a:t>The emu’s three-toed foot causes it to fall if it tries </a:t>
            </a:r>
          </a:p>
          <a:p>
            <a:r>
              <a:rPr lang="en-US" dirty="0" smtClean="0"/>
              <a:t>to go backwards, and the kangaroo is prevented</a:t>
            </a:r>
          </a:p>
          <a:p>
            <a:r>
              <a:rPr lang="en-US" dirty="0" smtClean="0"/>
              <a:t> from moving in reverse by its large tail. </a:t>
            </a:r>
          </a:p>
          <a:p>
            <a:endParaRPr lang="en-US" dirty="0" smtClean="0"/>
          </a:p>
          <a:p>
            <a:r>
              <a:rPr lang="en-US" dirty="0" smtClean="0"/>
              <a:t>Those who truly choose to follow Jesus become </a:t>
            </a:r>
          </a:p>
          <a:p>
            <a:r>
              <a:rPr lang="en-US" dirty="0" smtClean="0"/>
              <a:t>like the emu and kangaroo, moving only forward, </a:t>
            </a:r>
          </a:p>
          <a:p>
            <a:r>
              <a:rPr lang="en-US" dirty="0" smtClean="0"/>
              <a:t>never back.</a:t>
            </a:r>
          </a:p>
          <a:p>
            <a:endParaRPr lang="en-US" dirty="0" smtClean="0"/>
          </a:p>
          <a:p>
            <a:r>
              <a:rPr lang="en-US" dirty="0" smtClean="0"/>
              <a:t>[(Luke 9:62),</a:t>
            </a:r>
            <a:r>
              <a:rPr lang="en-US" baseline="0" dirty="0" smtClean="0"/>
              <a:t> David Browne, Pastor, </a:t>
            </a:r>
          </a:p>
          <a:p>
            <a:r>
              <a:rPr lang="en-US" b="0" dirty="0" err="1" smtClean="0"/>
              <a:t>Warracknabeal</a:t>
            </a:r>
            <a:r>
              <a:rPr lang="en-US" b="0" dirty="0" smtClean="0"/>
              <a:t> Baptist Church, </a:t>
            </a:r>
            <a:r>
              <a:rPr lang="en-US" b="0" dirty="0" err="1" smtClean="0"/>
              <a:t>Warracknabeal</a:t>
            </a:r>
            <a:r>
              <a:rPr lang="en-US" b="0" dirty="0" smtClean="0"/>
              <a:t>, </a:t>
            </a:r>
          </a:p>
          <a:p>
            <a:r>
              <a:rPr lang="en-US" b="0" dirty="0" smtClean="0"/>
              <a:t>Victoria, Australia, </a:t>
            </a:r>
            <a:r>
              <a:rPr lang="en-US" b="0" dirty="0" err="1" smtClean="0"/>
              <a:t>www.sermoncentral.com</a:t>
            </a:r>
            <a:r>
              <a:rPr lang="en-US" b="0" dirty="0" smtClean="0"/>
              <a:t>].</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17</a:t>
            </a:fld>
            <a:endParaRPr lang="en-US"/>
          </a:p>
        </p:txBody>
      </p:sp>
    </p:spTree>
    <p:extLst>
      <p:ext uri="{BB962C8B-B14F-4D97-AF65-F5344CB8AC3E}">
        <p14:creationId xmlns:p14="http://schemas.microsoft.com/office/powerpoint/2010/main" val="1429477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Greek word “</a:t>
            </a:r>
            <a:r>
              <a:rPr lang="en-US" dirty="0" err="1" smtClean="0"/>
              <a:t>heurisko</a:t>
            </a:r>
            <a:r>
              <a:rPr lang="en-US" dirty="0" smtClean="0"/>
              <a:t>” means </a:t>
            </a:r>
          </a:p>
          <a:p>
            <a:r>
              <a:rPr lang="en-US" sz="1200" b="0" i="0" dirty="0" smtClean="0"/>
              <a:t>to discover intellectually through reflection, </a:t>
            </a:r>
          </a:p>
          <a:p>
            <a:r>
              <a:rPr lang="en-US" sz="1200" b="0" i="0" dirty="0" smtClean="0"/>
              <a:t>observation, examination, or investigation; that is </a:t>
            </a:r>
          </a:p>
          <a:p>
            <a:r>
              <a:rPr lang="en-US" sz="1200" b="0" i="0" dirty="0" smtClean="0"/>
              <a:t>“to find” or “to discover”.</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18</a:t>
            </a:fld>
            <a:endParaRPr lang="en-US"/>
          </a:p>
        </p:txBody>
      </p:sp>
    </p:spTree>
    <p:extLst>
      <p:ext uri="{BB962C8B-B14F-4D97-AF65-F5344CB8AC3E}">
        <p14:creationId xmlns:p14="http://schemas.microsoft.com/office/powerpoint/2010/main" val="3796543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94102A9-26DF-4918-9F45-F7076CE57E46}" type="slidenum">
              <a:rPr lang="en-US" smtClean="0"/>
              <a:t>19</a:t>
            </a:fld>
            <a:endParaRPr lang="en-US"/>
          </a:p>
        </p:txBody>
      </p:sp>
    </p:spTree>
    <p:extLst>
      <p:ext uri="{BB962C8B-B14F-4D97-AF65-F5344CB8AC3E}">
        <p14:creationId xmlns:p14="http://schemas.microsoft.com/office/powerpoint/2010/main" val="3609443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 </a:t>
            </a:r>
            <a:r>
              <a:rPr lang="en-US" b="0" dirty="0" smtClean="0"/>
              <a:t>In Genesis 22:2, God said to Abraham, </a:t>
            </a:r>
          </a:p>
          <a:p>
            <a:r>
              <a:rPr lang="en-US" b="0" dirty="0" smtClean="0"/>
              <a:t>“Ta</a:t>
            </a:r>
            <a:r>
              <a:rPr lang="en-US" dirty="0" smtClean="0"/>
              <a:t>ke your son, your only son Isaac, whom you </a:t>
            </a:r>
          </a:p>
          <a:p>
            <a:r>
              <a:rPr lang="en-US" dirty="0" smtClean="0"/>
              <a:t>love, and go to the land of Moriah, and offer </a:t>
            </a:r>
          </a:p>
          <a:p>
            <a:r>
              <a:rPr lang="en-US" dirty="0" smtClean="0"/>
              <a:t>him there as a burnt offering upon one of the </a:t>
            </a:r>
          </a:p>
          <a:p>
            <a:r>
              <a:rPr lang="en-US" dirty="0" smtClean="0"/>
              <a:t>mountains of which I shall tell you.</a:t>
            </a:r>
          </a:p>
          <a:p>
            <a:endParaRPr lang="en-US" dirty="0" smtClean="0"/>
          </a:p>
          <a:p>
            <a:r>
              <a:rPr lang="en-US" dirty="0" smtClean="0"/>
              <a:t>Abraham must have turned pale, sick. This was </a:t>
            </a:r>
          </a:p>
          <a:p>
            <a:r>
              <a:rPr lang="en-US" dirty="0" smtClean="0"/>
              <a:t>not only the son of his old age but the one </a:t>
            </a:r>
          </a:p>
          <a:p>
            <a:r>
              <a:rPr lang="en-US" dirty="0" smtClean="0"/>
              <a:t>designated to be his “seed.” </a:t>
            </a:r>
          </a:p>
          <a:p>
            <a:endParaRPr lang="en-US" dirty="0" smtClean="0"/>
          </a:p>
          <a:p>
            <a:r>
              <a:rPr lang="en-US" dirty="0" smtClean="0"/>
              <a:t>Had God lied? Was this the demand of a rational </a:t>
            </a:r>
          </a:p>
          <a:p>
            <a:r>
              <a:rPr lang="en-US" dirty="0" smtClean="0"/>
              <a:t>God? Surely old Abraham, bubbling with emotion, </a:t>
            </a:r>
          </a:p>
          <a:p>
            <a:r>
              <a:rPr lang="en-US" dirty="0" smtClean="0"/>
              <a:t>longed to talk it over with someone. </a:t>
            </a:r>
          </a:p>
          <a:p>
            <a:endParaRPr lang="en-US" dirty="0" smtClean="0"/>
          </a:p>
          <a:p>
            <a:r>
              <a:rPr lang="en-US" dirty="0" smtClean="0"/>
              <a:t>Why not Sarah? But as Professor Roland H. </a:t>
            </a:r>
          </a:p>
          <a:p>
            <a:r>
              <a:rPr lang="en-US" dirty="0" err="1" smtClean="0"/>
              <a:t>Bainton</a:t>
            </a:r>
            <a:r>
              <a:rPr lang="en-US" dirty="0" smtClean="0"/>
              <a:t> has suggested, had he discussed it with </a:t>
            </a:r>
          </a:p>
          <a:p>
            <a:r>
              <a:rPr lang="en-US" dirty="0" smtClean="0"/>
              <a:t>anyone, “he would be dissuaded and prevented </a:t>
            </a:r>
          </a:p>
          <a:p>
            <a:r>
              <a:rPr lang="en-US" dirty="0" smtClean="0"/>
              <a:t>from carrying out the behest.”</a:t>
            </a:r>
          </a:p>
          <a:p>
            <a:endParaRPr lang="en-US" dirty="0" smtClean="0"/>
          </a:p>
          <a:p>
            <a:r>
              <a:rPr lang="en-US" dirty="0" smtClean="0"/>
              <a:t>The designated spot for the sacrifice, Mount </a:t>
            </a:r>
          </a:p>
          <a:p>
            <a:r>
              <a:rPr lang="en-US" dirty="0" smtClean="0"/>
              <a:t>Moriah, was some distance away. Abraham rose </a:t>
            </a:r>
          </a:p>
          <a:p>
            <a:r>
              <a:rPr lang="en-US" dirty="0" smtClean="0"/>
              <a:t>up early in the morning, saddled his (donkey), </a:t>
            </a:r>
          </a:p>
          <a:p>
            <a:r>
              <a:rPr lang="en-US" dirty="0" smtClean="0"/>
              <a:t>strapped the prepared wood on the beast, and </a:t>
            </a:r>
          </a:p>
          <a:p>
            <a:r>
              <a:rPr lang="en-US" dirty="0" smtClean="0"/>
              <a:t>with two servants and his son Isaac, started the </a:t>
            </a:r>
          </a:p>
          <a:p>
            <a:r>
              <a:rPr lang="en-US" dirty="0" smtClean="0"/>
              <a:t>sad journey. </a:t>
            </a:r>
          </a:p>
          <a:p>
            <a:endParaRPr lang="en-US" dirty="0" smtClean="0"/>
          </a:p>
          <a:p>
            <a:r>
              <a:rPr lang="en-US" dirty="0" smtClean="0"/>
              <a:t>Not even those of us who have lost a son can </a:t>
            </a:r>
          </a:p>
          <a:p>
            <a:r>
              <a:rPr lang="en-US" dirty="0" smtClean="0"/>
              <a:t>begin to know the impact of the command to offer </a:t>
            </a:r>
          </a:p>
          <a:p>
            <a:r>
              <a:rPr lang="en-US" dirty="0" smtClean="0"/>
              <a:t>a son as a “burnt offering.” One’s blood turns cold, </a:t>
            </a:r>
          </a:p>
          <a:p>
            <a:r>
              <a:rPr lang="en-US" dirty="0" smtClean="0"/>
              <a:t>the demand is inconceivable. Everything in </a:t>
            </a:r>
          </a:p>
          <a:p>
            <a:r>
              <a:rPr lang="en-US" dirty="0" smtClean="0"/>
              <a:t>Abraham must have died, except (for) his </a:t>
            </a:r>
          </a:p>
          <a:p>
            <a:r>
              <a:rPr lang="en-US" dirty="0" smtClean="0"/>
              <a:t>obedience. The agony lasted three days!</a:t>
            </a:r>
          </a:p>
          <a:p>
            <a:endParaRPr lang="en-US" dirty="0" smtClean="0"/>
          </a:p>
          <a:p>
            <a:r>
              <a:rPr lang="en-US" dirty="0" smtClean="0"/>
              <a:t>Arriving at the place of execution, preparations </a:t>
            </a:r>
          </a:p>
          <a:p>
            <a:r>
              <a:rPr lang="en-US" dirty="0" smtClean="0"/>
              <a:t>were made. All the while Isaac must have been </a:t>
            </a:r>
          </a:p>
          <a:p>
            <a:r>
              <a:rPr lang="en-US" dirty="0" smtClean="0"/>
              <a:t>asking heartbreaking questions. </a:t>
            </a:r>
          </a:p>
          <a:p>
            <a:endParaRPr lang="en-US" dirty="0" smtClean="0"/>
          </a:p>
          <a:p>
            <a:r>
              <a:rPr lang="en-US" dirty="0" smtClean="0"/>
              <a:t>Faithful Abraham built the altar, placing the wood </a:t>
            </a:r>
          </a:p>
          <a:p>
            <a:r>
              <a:rPr lang="en-US" dirty="0" smtClean="0"/>
              <a:t>on it, and finally his bound son. With trembling, </a:t>
            </a:r>
          </a:p>
          <a:p>
            <a:r>
              <a:rPr lang="en-US" dirty="0" smtClean="0"/>
              <a:t>upraised hand Abraham drew the knife “to slay his </a:t>
            </a:r>
          </a:p>
          <a:p>
            <a:r>
              <a:rPr lang="en-US" dirty="0" smtClean="0"/>
              <a:t>son.” The boy was surely horrified! If God had </a:t>
            </a:r>
          </a:p>
          <a:p>
            <a:r>
              <a:rPr lang="en-US" dirty="0" smtClean="0"/>
              <a:t>winked, Isaac would have been dead.</a:t>
            </a:r>
          </a:p>
          <a:p>
            <a:endParaRPr lang="en-US" dirty="0" smtClean="0"/>
          </a:p>
          <a:p>
            <a:r>
              <a:rPr lang="en-US" dirty="0" smtClean="0"/>
              <a:t>But in that awful moment, as Genesis</a:t>
            </a:r>
            <a:r>
              <a:rPr lang="en-US" baseline="0" dirty="0" smtClean="0"/>
              <a:t> 22:12 tells </a:t>
            </a:r>
          </a:p>
          <a:p>
            <a:r>
              <a:rPr lang="en-US" baseline="0" dirty="0" smtClean="0"/>
              <a:t>us, </a:t>
            </a:r>
            <a:r>
              <a:rPr lang="en-US" dirty="0" smtClean="0"/>
              <a:t>(the) angel cried out, “Abraham, Abraham!” </a:t>
            </a:r>
          </a:p>
          <a:p>
            <a:endParaRPr lang="en-US" dirty="0" smtClean="0"/>
          </a:p>
          <a:p>
            <a:r>
              <a:rPr lang="en-US" dirty="0" smtClean="0"/>
              <a:t>And he said “Here am I.” </a:t>
            </a:r>
          </a:p>
          <a:p>
            <a:endParaRPr lang="en-US" dirty="0" smtClean="0"/>
          </a:p>
          <a:p>
            <a:r>
              <a:rPr lang="en-US" dirty="0" smtClean="0"/>
              <a:t>The angel said, “ ‘Do not lay your hand on the lad </a:t>
            </a:r>
          </a:p>
          <a:p>
            <a:r>
              <a:rPr lang="en-US" dirty="0" smtClean="0"/>
              <a:t>or do anything to him; for now I know that you </a:t>
            </a:r>
          </a:p>
          <a:p>
            <a:r>
              <a:rPr lang="en-US" dirty="0" smtClean="0"/>
              <a:t>fear God’ ”.</a:t>
            </a:r>
          </a:p>
          <a:p>
            <a:endParaRPr lang="en-US" dirty="0" smtClean="0"/>
          </a:p>
          <a:p>
            <a:r>
              <a:rPr lang="en-US" dirty="0" smtClean="0"/>
              <a:t>Never has history recorded such obedience, </a:t>
            </a:r>
          </a:p>
          <a:p>
            <a:r>
              <a:rPr lang="en-US" dirty="0" smtClean="0"/>
              <a:t>save that demonstrated at Calvary.</a:t>
            </a:r>
          </a:p>
          <a:p>
            <a:endParaRPr lang="en-US" dirty="0" smtClean="0"/>
          </a:p>
          <a:p>
            <a:r>
              <a:rPr lang="en-US" dirty="0" smtClean="0"/>
              <a:t>[Jones, G. C. (1986). 1000 illustrations for </a:t>
            </a:r>
          </a:p>
          <a:p>
            <a:r>
              <a:rPr lang="en-US" dirty="0" smtClean="0"/>
              <a:t>preaching and teaching (pp. 7576). Nashville, </a:t>
            </a:r>
          </a:p>
          <a:p>
            <a:r>
              <a:rPr lang="en-US" dirty="0" smtClean="0"/>
              <a:t>TN: </a:t>
            </a:r>
            <a:r>
              <a:rPr lang="en-US" dirty="0" err="1" smtClean="0"/>
              <a:t>Broadman</a:t>
            </a:r>
            <a:r>
              <a:rPr lang="en-US" dirty="0" smtClean="0"/>
              <a:t> &amp; Holman Publishers].</a:t>
            </a:r>
          </a:p>
          <a:p>
            <a:endParaRPr lang="en-US" dirty="0" smtClean="0"/>
          </a:p>
          <a:p>
            <a:r>
              <a:rPr lang="en-US"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a:t>
            </a:fld>
            <a:endParaRPr lang="en-US"/>
          </a:p>
        </p:txBody>
      </p:sp>
    </p:spTree>
    <p:extLst>
      <p:ext uri="{BB962C8B-B14F-4D97-AF65-F5344CB8AC3E}">
        <p14:creationId xmlns:p14="http://schemas.microsoft.com/office/powerpoint/2010/main" val="3955772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Discovered: In Valladolid, Spain, where </a:t>
            </a:r>
          </a:p>
          <a:p>
            <a:r>
              <a:rPr lang="en-US" dirty="0" smtClean="0"/>
              <a:t>Christopher Columbus died in 1506, stands a </a:t>
            </a:r>
          </a:p>
          <a:p>
            <a:r>
              <a:rPr lang="en-US" dirty="0" smtClean="0"/>
              <a:t>monument commemorating the great discoverer. </a:t>
            </a:r>
          </a:p>
          <a:p>
            <a:endParaRPr lang="en-US" dirty="0" smtClean="0"/>
          </a:p>
          <a:p>
            <a:r>
              <a:rPr lang="en-US" dirty="0" smtClean="0"/>
              <a:t>Perhaps the most interesting feature of the </a:t>
            </a:r>
          </a:p>
          <a:p>
            <a:r>
              <a:rPr lang="en-US" dirty="0" smtClean="0"/>
              <a:t>memorial is a statue of a lion destroying one of </a:t>
            </a:r>
          </a:p>
          <a:p>
            <a:r>
              <a:rPr lang="en-US" dirty="0" smtClean="0"/>
              <a:t>the Latin words that had been part of Spain's </a:t>
            </a:r>
          </a:p>
          <a:p>
            <a:r>
              <a:rPr lang="en-US" dirty="0" smtClean="0"/>
              <a:t>motto for centuries. </a:t>
            </a:r>
          </a:p>
          <a:p>
            <a:endParaRPr lang="en-US" dirty="0" smtClean="0"/>
          </a:p>
          <a:p>
            <a:r>
              <a:rPr lang="en-US" dirty="0" smtClean="0"/>
              <a:t>Before Columbus made his voyages, the Spaniards </a:t>
            </a:r>
          </a:p>
          <a:p>
            <a:r>
              <a:rPr lang="en-US" dirty="0" smtClean="0"/>
              <a:t>thought they had reached the outer limits of earth. </a:t>
            </a:r>
          </a:p>
          <a:p>
            <a:r>
              <a:rPr lang="en-US" dirty="0" smtClean="0"/>
              <a:t>Thus their motto was "Ne Plus Ultra," which means </a:t>
            </a:r>
          </a:p>
          <a:p>
            <a:r>
              <a:rPr lang="en-US" dirty="0" smtClean="0"/>
              <a:t>"No More Beyond." </a:t>
            </a:r>
          </a:p>
          <a:p>
            <a:endParaRPr lang="en-US" dirty="0" smtClean="0"/>
          </a:p>
          <a:p>
            <a:r>
              <a:rPr lang="en-US" dirty="0" smtClean="0"/>
              <a:t>The word being torn away by the lion is "Ne" or</a:t>
            </a:r>
          </a:p>
          <a:p>
            <a:r>
              <a:rPr lang="en-US" dirty="0" smtClean="0"/>
              <a:t> "no," making it read "Plus Ultra." Columbus had </a:t>
            </a:r>
          </a:p>
          <a:p>
            <a:r>
              <a:rPr lang="en-US" dirty="0" smtClean="0"/>
              <a:t>proven that there was indeed "more beyond." </a:t>
            </a:r>
          </a:p>
          <a:p>
            <a:endParaRPr lang="en-US" dirty="0" smtClean="0"/>
          </a:p>
          <a:p>
            <a:r>
              <a:rPr lang="en-US" dirty="0" smtClean="0"/>
              <a:t>[Source Unknown,</a:t>
            </a:r>
            <a:r>
              <a:rPr lang="en-US" baseline="0" dirty="0" smtClean="0"/>
              <a:t> </a:t>
            </a:r>
            <a:r>
              <a:rPr lang="en-US" baseline="0" dirty="0" err="1" smtClean="0"/>
              <a:t>www.sermonillustrations.com</a:t>
            </a:r>
            <a:r>
              <a:rPr lang="en-US" baseline="0" dirty="0" smtClean="0"/>
              <a:t>].</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20</a:t>
            </a:fld>
            <a:endParaRPr lang="en-US"/>
          </a:p>
        </p:txBody>
      </p:sp>
    </p:spTree>
    <p:extLst>
      <p:ext uri="{BB962C8B-B14F-4D97-AF65-F5344CB8AC3E}">
        <p14:creationId xmlns:p14="http://schemas.microsoft.com/office/powerpoint/2010/main" val="4121864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 English version or translation has its strong </a:t>
            </a:r>
          </a:p>
          <a:p>
            <a:r>
              <a:rPr lang="en-US" dirty="0" smtClean="0"/>
              <a:t>points and its weak points.</a:t>
            </a:r>
          </a:p>
          <a:p>
            <a:endParaRPr lang="en-US" dirty="0" smtClean="0"/>
          </a:p>
          <a:p>
            <a:r>
              <a:rPr lang="en-US" dirty="0" smtClean="0"/>
              <a:t>This is one of the New International Version’s </a:t>
            </a:r>
          </a:p>
          <a:p>
            <a:r>
              <a:rPr lang="en-US" dirty="0" smtClean="0"/>
              <a:t>weaker points.</a:t>
            </a:r>
          </a:p>
          <a:p>
            <a:endParaRPr lang="en-US" dirty="0" smtClean="0"/>
          </a:p>
          <a:p>
            <a:r>
              <a:rPr lang="en-US" dirty="0" smtClean="0"/>
              <a:t>The New International Version’s translation of</a:t>
            </a:r>
            <a:r>
              <a:rPr lang="en-US" baseline="0" dirty="0" smtClean="0"/>
              <a:t> the </a:t>
            </a:r>
          </a:p>
          <a:p>
            <a:r>
              <a:rPr lang="en-US" baseline="0" dirty="0" smtClean="0"/>
              <a:t>Greek phrase “kata </a:t>
            </a:r>
            <a:r>
              <a:rPr lang="en-US" baseline="0" dirty="0" err="1" smtClean="0"/>
              <a:t>sarx</a:t>
            </a:r>
            <a:r>
              <a:rPr lang="en-US" baseline="0" dirty="0" smtClean="0"/>
              <a:t>” as “in this matter” is </a:t>
            </a:r>
          </a:p>
          <a:p>
            <a:r>
              <a:rPr lang="en-US" baseline="0" dirty="0" smtClean="0"/>
              <a:t>simply inexplicable.</a:t>
            </a:r>
          </a:p>
          <a:p>
            <a:endParaRPr lang="en-US" baseline="0" dirty="0" smtClean="0"/>
          </a:p>
          <a:p>
            <a:r>
              <a:rPr lang="en-US" baseline="0" dirty="0" smtClean="0"/>
              <a:t>“kata </a:t>
            </a:r>
            <a:r>
              <a:rPr lang="en-US" baseline="0" dirty="0" err="1" smtClean="0"/>
              <a:t>sarx</a:t>
            </a:r>
            <a:r>
              <a:rPr lang="en-US" baseline="0" dirty="0" smtClean="0"/>
              <a:t>” literally means “according to the flesh”.</a:t>
            </a:r>
          </a:p>
          <a:p>
            <a:endParaRPr lang="en-US" baseline="0" dirty="0" smtClean="0"/>
          </a:p>
          <a:p>
            <a:r>
              <a:rPr lang="en-US" baseline="0" dirty="0" smtClean="0"/>
              <a:t>I don’t see how the NIV Translation Team could </a:t>
            </a:r>
          </a:p>
          <a:p>
            <a:r>
              <a:rPr lang="en-US" baseline="0" dirty="0" smtClean="0"/>
              <a:t>possibly come up with “in this matter” here.</a:t>
            </a:r>
          </a:p>
          <a:p>
            <a:endParaRPr lang="en-US" baseline="0" dirty="0" smtClean="0"/>
          </a:p>
          <a:p>
            <a:r>
              <a:rPr lang="en-US" baseline="0" dirty="0" smtClean="0"/>
              <a:t>In the King James Version, we find: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641359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in the English Standard Version:</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22</a:t>
            </a:fld>
            <a:endParaRPr lang="en-US"/>
          </a:p>
        </p:txBody>
      </p:sp>
    </p:spTree>
    <p:extLst>
      <p:ext uri="{BB962C8B-B14F-4D97-AF65-F5344CB8AC3E}">
        <p14:creationId xmlns:p14="http://schemas.microsoft.com/office/powerpoint/2010/main" val="30889609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in the New American Standard Bible:</a:t>
            </a:r>
          </a:p>
          <a:p>
            <a:endParaRPr lang="en-US" baseline="0" dirty="0" smtClean="0"/>
          </a:p>
          <a:p>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23</a:t>
            </a:fld>
            <a:endParaRPr lang="en-US"/>
          </a:p>
        </p:txBody>
      </p:sp>
    </p:spTree>
    <p:extLst>
      <p:ext uri="{BB962C8B-B14F-4D97-AF65-F5344CB8AC3E}">
        <p14:creationId xmlns:p14="http://schemas.microsoft.com/office/powerpoint/2010/main" val="159687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 the New International Version, itself, </a:t>
            </a:r>
          </a:p>
          <a:p>
            <a:r>
              <a:rPr lang="en-US" dirty="0" smtClean="0"/>
              <a:t>translates</a:t>
            </a:r>
            <a:r>
              <a:rPr lang="en-US" baseline="0" dirty="0" smtClean="0"/>
              <a:t> this phrase in:</a:t>
            </a:r>
          </a:p>
          <a:p>
            <a:endParaRPr lang="en-US" baseline="0" dirty="0" smtClean="0"/>
          </a:p>
          <a:p>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24</a:t>
            </a:fld>
            <a:endParaRPr lang="en-US"/>
          </a:p>
        </p:txBody>
      </p:sp>
    </p:spTree>
    <p:extLst>
      <p:ext uri="{BB962C8B-B14F-4D97-AF65-F5344CB8AC3E}">
        <p14:creationId xmlns:p14="http://schemas.microsoft.com/office/powerpoint/2010/main" val="2411236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in:</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25</a:t>
            </a:fld>
            <a:endParaRPr lang="en-US"/>
          </a:p>
        </p:txBody>
      </p:sp>
    </p:spTree>
    <p:extLst>
      <p:ext uri="{BB962C8B-B14F-4D97-AF65-F5344CB8AC3E}">
        <p14:creationId xmlns:p14="http://schemas.microsoft.com/office/powerpoint/2010/main" val="75730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Human Nature: A school teacher lost her</a:t>
            </a:r>
          </a:p>
          <a:p>
            <a:r>
              <a:rPr lang="en-US" dirty="0" smtClean="0"/>
              <a:t> life savings in a business scheme that had been </a:t>
            </a:r>
          </a:p>
          <a:p>
            <a:r>
              <a:rPr lang="en-US" dirty="0" smtClean="0"/>
              <a:t>elaborately explained by a swindler. </a:t>
            </a:r>
          </a:p>
          <a:p>
            <a:endParaRPr lang="en-US" dirty="0" smtClean="0"/>
          </a:p>
          <a:p>
            <a:r>
              <a:rPr lang="en-US" dirty="0" smtClean="0"/>
              <a:t>When her investment disappeared and her dream </a:t>
            </a:r>
          </a:p>
          <a:p>
            <a:r>
              <a:rPr lang="en-US" dirty="0" smtClean="0"/>
              <a:t>was shattered, she went to the Better Business </a:t>
            </a:r>
          </a:p>
          <a:p>
            <a:r>
              <a:rPr lang="en-US" dirty="0" smtClean="0"/>
              <a:t>Bureau.  </a:t>
            </a:r>
          </a:p>
          <a:p>
            <a:endParaRPr lang="en-US" dirty="0" smtClean="0"/>
          </a:p>
          <a:p>
            <a:r>
              <a:rPr lang="en-US" dirty="0" smtClean="0"/>
              <a:t>"Why on earth didn't you come to us first?" the </a:t>
            </a:r>
          </a:p>
          <a:p>
            <a:r>
              <a:rPr lang="en-US" dirty="0" smtClean="0"/>
              <a:t>official asked. "Didn't you know about the Better </a:t>
            </a:r>
          </a:p>
          <a:p>
            <a:r>
              <a:rPr lang="en-US" dirty="0" smtClean="0"/>
              <a:t>Business Bureau?" </a:t>
            </a:r>
          </a:p>
          <a:p>
            <a:endParaRPr lang="en-US" dirty="0" smtClean="0"/>
          </a:p>
          <a:p>
            <a:r>
              <a:rPr lang="en-US" dirty="0" smtClean="0"/>
              <a:t>"Oh, yes," said the lady sadly. "I've always known </a:t>
            </a:r>
          </a:p>
          <a:p>
            <a:r>
              <a:rPr lang="en-US" dirty="0" smtClean="0"/>
              <a:t>about you. But I didn't come because I was afraid </a:t>
            </a:r>
          </a:p>
          <a:p>
            <a:r>
              <a:rPr lang="en-US" dirty="0" smtClean="0"/>
              <a:t>you'd tell me not to do it." </a:t>
            </a:r>
          </a:p>
          <a:p>
            <a:endParaRPr lang="en-US" dirty="0" smtClean="0"/>
          </a:p>
          <a:p>
            <a:r>
              <a:rPr lang="en-US" dirty="0" smtClean="0"/>
              <a:t>The folly of human nature is that even though </a:t>
            </a:r>
          </a:p>
          <a:p>
            <a:r>
              <a:rPr lang="en-US" dirty="0" smtClean="0"/>
              <a:t>we know where the answers lie--God's Word—</a:t>
            </a:r>
          </a:p>
          <a:p>
            <a:r>
              <a:rPr lang="en-US" dirty="0" smtClean="0"/>
              <a:t>we don't turn there for fear of what it will say. </a:t>
            </a:r>
          </a:p>
          <a:p>
            <a:endParaRPr lang="en-US" dirty="0" smtClean="0"/>
          </a:p>
          <a:p>
            <a:r>
              <a:rPr lang="en-US" dirty="0" smtClean="0"/>
              <a:t>[Jerry Lambert,</a:t>
            </a:r>
            <a:r>
              <a:rPr lang="en-US" baseline="0" dirty="0" smtClean="0"/>
              <a:t> </a:t>
            </a:r>
            <a:r>
              <a:rPr lang="en-US" baseline="0" dirty="0" err="1" smtClean="0"/>
              <a:t>www.sermonillustrations.com</a:t>
            </a:r>
            <a:r>
              <a:rPr lang="en-US" baseline="0" dirty="0" smtClean="0"/>
              <a:t>].</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26</a:t>
            </a:fld>
            <a:endParaRPr lang="en-US"/>
          </a:p>
        </p:txBody>
      </p:sp>
    </p:spTree>
    <p:extLst>
      <p:ext uri="{BB962C8B-B14F-4D97-AF65-F5344CB8AC3E}">
        <p14:creationId xmlns:p14="http://schemas.microsoft.com/office/powerpoint/2010/main" val="3418508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27</a:t>
            </a:fld>
            <a:endParaRPr lang="en-US"/>
          </a:p>
        </p:txBody>
      </p:sp>
    </p:spTree>
    <p:extLst>
      <p:ext uri="{BB962C8B-B14F-4D97-AF65-F5344CB8AC3E}">
        <p14:creationId xmlns:p14="http://schemas.microsoft.com/office/powerpoint/2010/main" val="3935776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Cross-Reference to Romans 4:1</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28</a:t>
            </a:fld>
            <a:endParaRPr lang="en-US"/>
          </a:p>
        </p:txBody>
      </p:sp>
    </p:spTree>
    <p:extLst>
      <p:ext uri="{BB962C8B-B14F-4D97-AF65-F5344CB8AC3E}">
        <p14:creationId xmlns:p14="http://schemas.microsoft.com/office/powerpoint/2010/main" val="10721712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dirty="0" smtClean="0"/>
              <a:t>Where do we start in considering the case of </a:t>
            </a:r>
          </a:p>
          <a:p>
            <a:pPr rtl="0"/>
            <a:r>
              <a:rPr lang="en-US" sz="1200" b="0" dirty="0" smtClean="0"/>
              <a:t>Father Abraham? The place at which to begin—</a:t>
            </a:r>
          </a:p>
          <a:p>
            <a:pPr rtl="0"/>
            <a:r>
              <a:rPr lang="en-US" sz="1200" b="0" dirty="0" smtClean="0"/>
              <a:t>the same place we ourselves must begin, if we </a:t>
            </a:r>
          </a:p>
          <a:p>
            <a:pPr rtl="0"/>
            <a:r>
              <a:rPr lang="en-US" sz="1200" b="0" dirty="0" smtClean="0"/>
              <a:t>would be </a:t>
            </a:r>
            <a:r>
              <a:rPr lang="en-US" sz="1200" b="0" kern="1200" dirty="0" smtClean="0">
                <a:solidFill>
                  <a:schemeClr val="tx1"/>
                </a:solidFill>
                <a:latin typeface="+mn-lt"/>
                <a:ea typeface="+mn-ea"/>
                <a:cs typeface="+mn-cs"/>
              </a:rPr>
              <a:t>saved—is with the acknowledgment that </a:t>
            </a:r>
          </a:p>
          <a:p>
            <a:pPr rtl="0"/>
            <a:r>
              <a:rPr lang="en-US" sz="1200" b="0" kern="1200" dirty="0" smtClean="0">
                <a:solidFill>
                  <a:schemeClr val="tx1"/>
                </a:solidFill>
                <a:latin typeface="+mn-lt"/>
                <a:ea typeface="+mn-ea"/>
                <a:cs typeface="+mn-cs"/>
              </a:rPr>
              <a:t>there was nothing in Abraham that could ever </a:t>
            </a:r>
          </a:p>
          <a:p>
            <a:pPr rtl="0"/>
            <a:r>
              <a:rPr lang="en-US" sz="1200" b="0" kern="1200" dirty="0" smtClean="0">
                <a:solidFill>
                  <a:schemeClr val="tx1"/>
                </a:solidFill>
                <a:latin typeface="+mn-lt"/>
                <a:ea typeface="+mn-ea"/>
                <a:cs typeface="+mn-cs"/>
              </a:rPr>
              <a:t>have commended him to God....</a:t>
            </a:r>
          </a:p>
          <a:p>
            <a:pPr rtl="0"/>
            <a:endParaRPr lang="en-US" sz="1200" b="0" kern="1200" dirty="0" smtClean="0">
              <a:solidFill>
                <a:schemeClr val="tx1"/>
              </a:solidFill>
              <a:latin typeface="+mn-lt"/>
              <a:ea typeface="+mn-ea"/>
              <a:cs typeface="+mn-cs"/>
            </a:endParaRPr>
          </a:p>
          <a:p>
            <a:pPr rtl="0"/>
            <a:r>
              <a:rPr lang="en-US" sz="1200" i="0" dirty="0" smtClean="0"/>
              <a:t>In the Bible “flesh” refers to human activity apart </a:t>
            </a:r>
          </a:p>
          <a:p>
            <a:pPr rtl="0"/>
            <a:r>
              <a:rPr lang="en-US" sz="1200" i="0" dirty="0" smtClean="0"/>
              <a:t>from God’s influence. So the query of verse 1 </a:t>
            </a:r>
          </a:p>
          <a:p>
            <a:pPr rtl="0"/>
            <a:r>
              <a:rPr lang="en-US" sz="1200" i="0" dirty="0" smtClean="0"/>
              <a:t>means, “What did Abraham find to be the case </a:t>
            </a:r>
          </a:p>
          <a:p>
            <a:pPr rtl="0"/>
            <a:r>
              <a:rPr lang="en-US" sz="1200" i="0" dirty="0" smtClean="0"/>
              <a:t>so far as his own human ability was concerned? </a:t>
            </a:r>
          </a:p>
          <a:p>
            <a:pPr rtl="0"/>
            <a:endParaRPr lang="en-US" sz="1200" i="0" dirty="0" smtClean="0"/>
          </a:p>
          <a:p>
            <a:pPr rtl="0"/>
            <a:r>
              <a:rPr lang="en-US" sz="1200" i="0" dirty="0" smtClean="0"/>
              <a:t>Did he find that he could be saved by it?” The </a:t>
            </a:r>
          </a:p>
          <a:p>
            <a:pPr rtl="0"/>
            <a:r>
              <a:rPr lang="en-US" sz="1200" i="0" dirty="0" smtClean="0"/>
              <a:t>answer, as Paul shows, is that Abraham was not </a:t>
            </a:r>
          </a:p>
          <a:p>
            <a:pPr rtl="0"/>
            <a:r>
              <a:rPr lang="en-US" sz="1200" i="0" dirty="0" smtClean="0"/>
              <a:t>saved by his own ability or good works but by a </a:t>
            </a:r>
          </a:p>
          <a:p>
            <a:pPr rtl="0"/>
            <a:r>
              <a:rPr lang="en-US" sz="1200" i="0" dirty="0" smtClean="0"/>
              <a:t>gift of God: “Abraham believed God, and it was </a:t>
            </a:r>
          </a:p>
          <a:p>
            <a:pPr rtl="0"/>
            <a:r>
              <a:rPr lang="en-US" sz="1200" i="0" dirty="0" smtClean="0"/>
              <a:t>credited to him as righteousness”...</a:t>
            </a:r>
          </a:p>
          <a:p>
            <a:pPr rtl="0"/>
            <a:endParaRPr lang="en-US" sz="1200" i="0" dirty="0" smtClean="0"/>
          </a:p>
          <a:p>
            <a:pPr rtl="0"/>
            <a:r>
              <a:rPr lang="en-US" sz="1200" i="0" dirty="0" smtClean="0"/>
              <a:t>God did not look down from heaven to see </a:t>
            </a:r>
          </a:p>
          <a:p>
            <a:pPr rtl="0"/>
            <a:r>
              <a:rPr lang="en-US" sz="1200" i="0" dirty="0" smtClean="0"/>
              <a:t>whether he could find someone with a little bit </a:t>
            </a:r>
          </a:p>
          <a:p>
            <a:pPr rtl="0"/>
            <a:r>
              <a:rPr lang="en-US" sz="1200" i="0" dirty="0" smtClean="0"/>
              <a:t>of human goodness ([or] even a little bit of </a:t>
            </a:r>
          </a:p>
          <a:p>
            <a:pPr rtl="0"/>
            <a:r>
              <a:rPr lang="en-US" sz="1200" i="0" dirty="0" smtClean="0"/>
              <a:t>human faith), on the basis of which it would be </a:t>
            </a:r>
          </a:p>
          <a:p>
            <a:pPr rtl="0"/>
            <a:r>
              <a:rPr lang="en-US" sz="1200" i="0" dirty="0" smtClean="0"/>
              <a:t>possible to save that person—and then find </a:t>
            </a:r>
          </a:p>
          <a:p>
            <a:pPr rtl="0"/>
            <a:r>
              <a:rPr lang="en-US" sz="1200" i="0" dirty="0" smtClean="0"/>
              <a:t>Abraham. </a:t>
            </a:r>
          </a:p>
          <a:p>
            <a:pPr rtl="0"/>
            <a:endParaRPr lang="en-US" sz="1200" i="0" dirty="0" smtClean="0"/>
          </a:p>
          <a:p>
            <a:pPr rtl="0"/>
            <a:r>
              <a:rPr lang="en-US" sz="1200" i="0" dirty="0" smtClean="0"/>
              <a:t>It is not as if God said, “Oh, this is wonderful! In </a:t>
            </a:r>
          </a:p>
          <a:p>
            <a:pPr rtl="0"/>
            <a:r>
              <a:rPr lang="en-US" sz="1200" i="0" dirty="0" smtClean="0"/>
              <a:t>the midst of this corrupt and sinful race, a race </a:t>
            </a:r>
          </a:p>
          <a:p>
            <a:pPr rtl="0"/>
            <a:r>
              <a:rPr lang="en-US" sz="1200" i="0" dirty="0" smtClean="0"/>
              <a:t>which, I have observed, thinks and does ‘only evil </a:t>
            </a:r>
          </a:p>
          <a:p>
            <a:pPr rtl="0"/>
            <a:r>
              <a:rPr lang="en-US" sz="1200" i="0" dirty="0" smtClean="0"/>
              <a:t>all the time’..., I have discovered at least one </a:t>
            </a:r>
          </a:p>
          <a:p>
            <a:pPr rtl="0"/>
            <a:r>
              <a:rPr lang="en-US" sz="1200" i="0" dirty="0" smtClean="0"/>
              <a:t>individual who wants to serve me. </a:t>
            </a:r>
          </a:p>
          <a:p>
            <a:pPr rtl="0"/>
            <a:endParaRPr lang="en-US" sz="1200" i="0" dirty="0" smtClean="0"/>
          </a:p>
          <a:p>
            <a:pPr rtl="0"/>
            <a:r>
              <a:rPr lang="en-US" sz="1200" i="0" dirty="0" smtClean="0"/>
              <a:t>I see Abraham and his goodness. I think I can </a:t>
            </a:r>
          </a:p>
          <a:p>
            <a:pPr rtl="0"/>
            <a:r>
              <a:rPr lang="en-US" sz="1200" i="0" dirty="0" smtClean="0"/>
              <a:t>make something of him.” </a:t>
            </a:r>
          </a:p>
          <a:p>
            <a:pPr rtl="0"/>
            <a:endParaRPr lang="en-US" sz="1200" i="0" dirty="0" smtClean="0"/>
          </a:p>
          <a:p>
            <a:pPr rtl="0"/>
            <a:r>
              <a:rPr lang="en-US" sz="1200" i="0" dirty="0" smtClean="0"/>
              <a:t>It was not like that at all. How could it be? For, </a:t>
            </a:r>
          </a:p>
          <a:p>
            <a:pPr rtl="0"/>
            <a:r>
              <a:rPr lang="en-US" sz="1200" i="0" dirty="0" smtClean="0"/>
              <a:t>as Paul has just written in Romans 3:10–12 </a:t>
            </a:r>
          </a:p>
          <a:p>
            <a:pPr rtl="0"/>
            <a:r>
              <a:rPr lang="en-US" sz="1200" i="0" dirty="0" smtClean="0"/>
              <a:t>(quoting Ps. 14:1–3 and Ps. 53:1–3):</a:t>
            </a:r>
          </a:p>
          <a:p>
            <a:pPr rtl="0"/>
            <a:endParaRPr lang="en-US" sz="1200" i="0" dirty="0" smtClean="0"/>
          </a:p>
          <a:p>
            <a:pPr rtl="0"/>
            <a:r>
              <a:rPr lang="en-US" sz="1200" i="0" dirty="0" smtClean="0"/>
              <a:t>“There is no one righteous, not even one;</a:t>
            </a:r>
          </a:p>
          <a:p>
            <a:pPr rtl="0"/>
            <a:r>
              <a:rPr lang="en-US" sz="1200" i="0" dirty="0" smtClean="0"/>
              <a:t>there is no one who understands,</a:t>
            </a:r>
          </a:p>
          <a:p>
            <a:pPr rtl="0"/>
            <a:r>
              <a:rPr lang="en-US" sz="1200" i="0" dirty="0" smtClean="0"/>
              <a:t>no one who seeks God.</a:t>
            </a:r>
          </a:p>
          <a:p>
            <a:pPr rtl="0"/>
            <a:endParaRPr lang="en-US" sz="1200" i="0" dirty="0" smtClean="0"/>
          </a:p>
          <a:p>
            <a:pPr rtl="0"/>
            <a:r>
              <a:rPr lang="en-US" sz="1200" i="0" dirty="0" smtClean="0"/>
              <a:t>“All have turned away,</a:t>
            </a:r>
          </a:p>
          <a:p>
            <a:pPr rtl="0"/>
            <a:r>
              <a:rPr lang="en-US" sz="1200" i="0" dirty="0" smtClean="0"/>
              <a:t>they have together become worthless;</a:t>
            </a:r>
          </a:p>
          <a:p>
            <a:pPr rtl="0"/>
            <a:r>
              <a:rPr lang="en-US" sz="1200" i="0" dirty="0" smtClean="0"/>
              <a:t>there is no one who does good,</a:t>
            </a:r>
          </a:p>
          <a:p>
            <a:pPr rtl="0"/>
            <a:r>
              <a:rPr lang="en-US" sz="1200" i="0" dirty="0" smtClean="0"/>
              <a:t>not even one.”</a:t>
            </a:r>
          </a:p>
          <a:p>
            <a:pPr rtl="0"/>
            <a:endParaRPr lang="en-US" sz="1200" i="0" dirty="0" smtClean="0"/>
          </a:p>
          <a:p>
            <a:pPr rtl="0"/>
            <a:r>
              <a:rPr lang="en-US" sz="1200" i="0" dirty="0" smtClean="0"/>
              <a:t>If Abraham had no natural good in him, it is </a:t>
            </a:r>
          </a:p>
          <a:p>
            <a:pPr rtl="0"/>
            <a:r>
              <a:rPr lang="en-US" sz="1200" i="0" dirty="0" smtClean="0"/>
              <a:t>certain that he was not saved by human </a:t>
            </a:r>
          </a:p>
          <a:p>
            <a:pPr rtl="0"/>
            <a:r>
              <a:rPr lang="en-US" sz="1200" i="0" dirty="0" smtClean="0"/>
              <a:t>goodness. How then was he saved? </a:t>
            </a:r>
          </a:p>
          <a:p>
            <a:pPr rtl="0"/>
            <a:r>
              <a:rPr lang="en-US" sz="1200" i="0" dirty="0" smtClean="0"/>
              <a:t>The answer, as we have seen several times </a:t>
            </a:r>
          </a:p>
          <a:p>
            <a:pPr rtl="0"/>
            <a:r>
              <a:rPr lang="en-US" sz="1200" i="0" dirty="0" smtClean="0"/>
              <a:t>already, is by God’s gift of righteousness to him, </a:t>
            </a:r>
          </a:p>
          <a:p>
            <a:pPr rtl="0"/>
            <a:r>
              <a:rPr lang="en-US" sz="1200" i="0" dirty="0" smtClean="0"/>
              <a:t>which he received by faith.</a:t>
            </a:r>
          </a:p>
          <a:p>
            <a:pPr rtl="0"/>
            <a:endParaRPr lang="en-US" sz="1200" i="0" dirty="0" smtClean="0"/>
          </a:p>
          <a:p>
            <a:pPr rtl="0"/>
            <a:r>
              <a:rPr lang="en-US" sz="1200" i="0" dirty="0" smtClean="0"/>
              <a:t>[</a:t>
            </a:r>
            <a:r>
              <a:rPr lang="en-US" i="0" dirty="0" err="1" smtClean="0"/>
              <a:t>Boice</a:t>
            </a:r>
            <a:r>
              <a:rPr lang="en-US" i="0" dirty="0" smtClean="0"/>
              <a:t>]. </a:t>
            </a:r>
          </a:p>
          <a:p>
            <a:pPr rtl="0"/>
            <a:endParaRPr lang="en-US" i="0" dirty="0" smtClean="0"/>
          </a:p>
          <a:p>
            <a:pPr rtl="0"/>
            <a:r>
              <a:rPr lang="en-US" i="0" dirty="0" smtClean="0"/>
              <a:t>(Paul) begins by assuming for the moment that </a:t>
            </a:r>
          </a:p>
          <a:p>
            <a:pPr rtl="0"/>
            <a:r>
              <a:rPr lang="en-US" i="0" dirty="0" smtClean="0"/>
              <a:t>Abraham was justified by (his good deeds), and </a:t>
            </a:r>
          </a:p>
          <a:p>
            <a:pPr rtl="0"/>
            <a:r>
              <a:rPr lang="en-US" i="0" dirty="0" smtClean="0"/>
              <a:t>then asking what follows.</a:t>
            </a:r>
          </a:p>
          <a:p>
            <a:pPr rtl="0"/>
            <a:endParaRPr lang="en-US" i="0" dirty="0" smtClean="0"/>
          </a:p>
          <a:p>
            <a:pPr rtl="0"/>
            <a:r>
              <a:rPr lang="en-US" i="0" dirty="0" smtClean="0"/>
              <a:t>In that case, Abraham would have had something </a:t>
            </a:r>
          </a:p>
          <a:p>
            <a:pPr rtl="0"/>
            <a:r>
              <a:rPr lang="en-US" i="0" dirty="0" smtClean="0"/>
              <a:t>to boast about. He would be able to take credit </a:t>
            </a:r>
          </a:p>
          <a:p>
            <a:pPr rtl="0"/>
            <a:r>
              <a:rPr lang="en-US" i="0" dirty="0" smtClean="0"/>
              <a:t>for having accomplished his justification before </a:t>
            </a:r>
          </a:p>
          <a:p>
            <a:pPr rtl="0"/>
            <a:r>
              <a:rPr lang="en-US" i="0" dirty="0" smtClean="0"/>
              <a:t>God by his own efforts.</a:t>
            </a:r>
          </a:p>
          <a:p>
            <a:pPr rtl="0"/>
            <a:endParaRPr lang="en-US" i="0" dirty="0" smtClean="0"/>
          </a:p>
          <a:p>
            <a:pPr rtl="0"/>
            <a:r>
              <a:rPr lang="en-US" i="0" dirty="0" smtClean="0"/>
              <a:t>But Paul raises this possibility only to dismiss it. No </a:t>
            </a:r>
          </a:p>
          <a:p>
            <a:pPr rtl="0"/>
            <a:r>
              <a:rPr lang="en-US" i="0" dirty="0" smtClean="0"/>
              <a:t>man can boast before God.</a:t>
            </a:r>
          </a:p>
          <a:p>
            <a:pPr rtl="0"/>
            <a:endParaRPr lang="en-US" i="0" dirty="0" smtClean="0"/>
          </a:p>
          <a:p>
            <a:pPr rtl="0"/>
            <a:r>
              <a:rPr lang="en-US" i="0" dirty="0" smtClean="0"/>
              <a:t>It is unthinkable that anyone, even Abraham, </a:t>
            </a:r>
          </a:p>
          <a:p>
            <a:pPr rtl="0"/>
            <a:r>
              <a:rPr lang="en-US" i="0" dirty="0" smtClean="0"/>
              <a:t>could have (cause) for boasting in God’s </a:t>
            </a:r>
          </a:p>
          <a:p>
            <a:pPr rtl="0"/>
            <a:r>
              <a:rPr lang="en-US" i="0" dirty="0" smtClean="0"/>
              <a:t>presence....</a:t>
            </a:r>
          </a:p>
          <a:p>
            <a:pPr rtl="0"/>
            <a:endParaRPr lang="en-US" i="0" dirty="0" smtClean="0"/>
          </a:p>
          <a:p>
            <a:pPr rtl="0"/>
            <a:r>
              <a:rPr lang="en-US" i="0" dirty="0" smtClean="0"/>
              <a:t>Paul</a:t>
            </a:r>
            <a:r>
              <a:rPr lang="en-US" i="0" baseline="0" dirty="0" smtClean="0"/>
              <a:t> is not implying (as some hold) that Abraham </a:t>
            </a:r>
          </a:p>
          <a:p>
            <a:pPr rtl="0"/>
            <a:r>
              <a:rPr lang="en-US" i="0" baseline="0" dirty="0" smtClean="0"/>
              <a:t>had something to boast about before men; such </a:t>
            </a:r>
          </a:p>
          <a:p>
            <a:pPr rtl="0"/>
            <a:r>
              <a:rPr lang="en-US" i="0" baseline="0" dirty="0" smtClean="0"/>
              <a:t>a contrast with God does not seem to be in </a:t>
            </a:r>
          </a:p>
          <a:p>
            <a:pPr rtl="0"/>
            <a:r>
              <a:rPr lang="en-US" i="0" baseline="0" dirty="0" smtClean="0"/>
              <a:t>mind here.</a:t>
            </a:r>
          </a:p>
          <a:p>
            <a:pPr rtl="0"/>
            <a:endParaRPr lang="en-US" i="0" baseline="0" dirty="0" smtClean="0"/>
          </a:p>
          <a:p>
            <a:pPr rtl="0"/>
            <a:r>
              <a:rPr lang="en-US" i="0" baseline="0" dirty="0" smtClean="0"/>
              <a:t>He is (just saying, but) saying emphatically, as </a:t>
            </a:r>
          </a:p>
          <a:p>
            <a:pPr rtl="0"/>
            <a:r>
              <a:rPr lang="en-US" i="0" baseline="0" dirty="0" smtClean="0"/>
              <a:t>part of his argument, that Abraham had nothing </a:t>
            </a:r>
          </a:p>
          <a:p>
            <a:pPr rtl="0"/>
            <a:r>
              <a:rPr lang="en-US" i="0" baseline="0" dirty="0" smtClean="0"/>
              <a:t>to boast of before God. </a:t>
            </a:r>
          </a:p>
          <a:p>
            <a:pPr rtl="0"/>
            <a:endParaRPr lang="en-US" i="0" baseline="0" dirty="0" smtClean="0"/>
          </a:p>
          <a:p>
            <a:pPr rtl="0"/>
            <a:r>
              <a:rPr lang="en-US" i="0" baseline="0" dirty="0" smtClean="0"/>
              <a:t>[Morris].</a:t>
            </a:r>
            <a:r>
              <a:rPr lang="en-US" i="0" dirty="0" smtClean="0"/>
              <a:t> </a:t>
            </a:r>
          </a:p>
          <a:p>
            <a:pPr rtl="0"/>
            <a:endParaRPr lang="en-US" i="0" dirty="0" smtClean="0"/>
          </a:p>
          <a:p>
            <a:r>
              <a:rPr lang="en-US" i="0" dirty="0" smtClean="0"/>
              <a:t>*****</a:t>
            </a:r>
            <a:endParaRPr lang="en-US" i="0" dirty="0" smtClean="0"/>
          </a:p>
          <a:p>
            <a:endParaRPr lang="en-US" i="0" dirty="0" smtClean="0"/>
          </a:p>
          <a:p>
            <a:endParaRPr lang="en-US" i="0"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871701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a:t>
            </a:fld>
            <a:endParaRPr lang="en-US"/>
          </a:p>
        </p:txBody>
      </p:sp>
    </p:spTree>
    <p:extLst>
      <p:ext uri="{BB962C8B-B14F-4D97-AF65-F5344CB8AC3E}">
        <p14:creationId xmlns:p14="http://schemas.microsoft.com/office/powerpoint/2010/main" val="1787176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New International Version doesn’t translate </a:t>
            </a:r>
          </a:p>
          <a:p>
            <a:r>
              <a:rPr lang="en-US" dirty="0" smtClean="0"/>
              <a:t>the Greek “gar” which means “for” in English.</a:t>
            </a:r>
          </a:p>
          <a:p>
            <a:endParaRPr lang="en-US" dirty="0" smtClean="0"/>
          </a:p>
          <a:p>
            <a:r>
              <a:rPr lang="en-US" dirty="0" smtClean="0"/>
              <a:t>The “for” ties verse two back to verse one. Verse </a:t>
            </a:r>
          </a:p>
          <a:p>
            <a:r>
              <a:rPr lang="en-US" dirty="0" smtClean="0"/>
              <a:t>two, in this case, begins an</a:t>
            </a:r>
            <a:r>
              <a:rPr lang="en-US" baseline="0" dirty="0" smtClean="0"/>
              <a:t> explanatory response </a:t>
            </a:r>
          </a:p>
          <a:p>
            <a:r>
              <a:rPr lang="en-US" baseline="0" dirty="0" smtClean="0"/>
              <a:t>to verse one.</a:t>
            </a:r>
          </a:p>
          <a:p>
            <a:endParaRPr lang="en-US" baseline="0" dirty="0" smtClean="0"/>
          </a:p>
          <a:p>
            <a:r>
              <a:rPr lang="en-US" baseline="0" dirty="0" smtClean="0"/>
              <a:t>What has Abraham found?</a:t>
            </a:r>
          </a:p>
          <a:p>
            <a:endParaRPr lang="en-US" baseline="0" dirty="0" smtClean="0"/>
          </a:p>
          <a:p>
            <a:r>
              <a:rPr lang="en-US" baseline="0" dirty="0" smtClean="0"/>
              <a:t>Well, if Abraham was justified by works, then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30</a:t>
            </a:fld>
            <a:endParaRPr lang="en-US"/>
          </a:p>
        </p:txBody>
      </p:sp>
    </p:spTree>
    <p:extLst>
      <p:ext uri="{BB962C8B-B14F-4D97-AF65-F5344CB8AC3E}">
        <p14:creationId xmlns:p14="http://schemas.microsoft.com/office/powerpoint/2010/main" val="28717015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Greek conditional sentence; that is, a </a:t>
            </a:r>
          </a:p>
          <a:p>
            <a:r>
              <a:rPr lang="en-US" dirty="0" smtClean="0"/>
              <a:t>sentence in the form:</a:t>
            </a:r>
          </a:p>
          <a:p>
            <a:endParaRPr lang="en-US" dirty="0" smtClean="0"/>
          </a:p>
          <a:p>
            <a:r>
              <a:rPr lang="en-US" dirty="0" smtClean="0"/>
              <a:t>“IF something,</a:t>
            </a:r>
            <a:r>
              <a:rPr lang="en-US" baseline="0" dirty="0" smtClean="0"/>
              <a:t> THEN something else”.</a:t>
            </a:r>
          </a:p>
          <a:p>
            <a:endParaRPr lang="en-US" baseline="0" dirty="0" smtClean="0"/>
          </a:p>
          <a:p>
            <a:r>
              <a:rPr lang="en-US" baseline="0" dirty="0" smtClean="0"/>
              <a:t>“IF justified, THEN had”.</a:t>
            </a:r>
          </a:p>
          <a:p>
            <a:endParaRPr lang="en-US" baseline="0" dirty="0" smtClean="0"/>
          </a:p>
          <a:p>
            <a:r>
              <a:rPr lang="en-US" baseline="0" dirty="0" smtClean="0"/>
              <a:t>“IF Abraham was justified by works, THEN he had </a:t>
            </a:r>
          </a:p>
          <a:p>
            <a:r>
              <a:rPr lang="en-US" baseline="0" dirty="0" smtClean="0"/>
              <a:t>something to boast about.</a:t>
            </a:r>
          </a:p>
          <a:p>
            <a:endParaRPr lang="en-US" baseline="0" dirty="0" smtClean="0"/>
          </a:p>
          <a:p>
            <a:r>
              <a:rPr lang="en-US" baseline="0" dirty="0" smtClean="0"/>
              <a:t>The particular Greek word forms used here; </a:t>
            </a:r>
          </a:p>
          <a:p>
            <a:r>
              <a:rPr lang="en-US" baseline="0" dirty="0" smtClean="0"/>
              <a:t>“</a:t>
            </a:r>
            <a:r>
              <a:rPr lang="en-US" baseline="0" dirty="0" err="1" smtClean="0"/>
              <a:t>ei</a:t>
            </a:r>
            <a:r>
              <a:rPr lang="en-US" baseline="0" dirty="0" smtClean="0"/>
              <a:t>”, “</a:t>
            </a:r>
            <a:r>
              <a:rPr lang="en-US" baseline="0" dirty="0" err="1" smtClean="0"/>
              <a:t>edikaiothe</a:t>
            </a:r>
            <a:r>
              <a:rPr lang="en-US" baseline="0" dirty="0" smtClean="0"/>
              <a:t>” and “</a:t>
            </a:r>
            <a:r>
              <a:rPr lang="en-US" baseline="0" dirty="0" err="1" smtClean="0"/>
              <a:t>echei</a:t>
            </a:r>
            <a:r>
              <a:rPr lang="en-US" baseline="0" dirty="0" smtClean="0"/>
              <a:t>” make this what is </a:t>
            </a:r>
          </a:p>
          <a:p>
            <a:r>
              <a:rPr lang="en-US" baseline="0" dirty="0" smtClean="0"/>
              <a:t>called a First Class Conditional Sentence; that is, </a:t>
            </a:r>
          </a:p>
          <a:p>
            <a:r>
              <a:rPr lang="en-US" baseline="0" dirty="0" smtClean="0"/>
              <a:t>one where the “if” clause is considered to be true </a:t>
            </a:r>
          </a:p>
          <a:p>
            <a:r>
              <a:rPr lang="en-US" baseline="0" dirty="0" smtClean="0"/>
              <a:t>for the purpose of argument.</a:t>
            </a:r>
          </a:p>
          <a:p>
            <a:endParaRPr lang="en-US" baseline="0" dirty="0" smtClean="0"/>
          </a:p>
          <a:p>
            <a:r>
              <a:rPr lang="en-US" baseline="0" dirty="0" smtClean="0"/>
              <a:t>The sentence might thus be reformatted as:</a:t>
            </a:r>
          </a:p>
          <a:p>
            <a:endParaRPr lang="en-US" baseline="0" dirty="0" smtClean="0"/>
          </a:p>
          <a:p>
            <a:r>
              <a:rPr lang="en-US" baseline="0" dirty="0" smtClean="0"/>
              <a:t>“IF Abraham was justified by works (and we ARE </a:t>
            </a:r>
          </a:p>
          <a:p>
            <a:r>
              <a:rPr lang="en-US" baseline="0" dirty="0" smtClean="0"/>
              <a:t>temporarily assuming that he was), THEN he had </a:t>
            </a:r>
          </a:p>
          <a:p>
            <a:r>
              <a:rPr lang="en-US" baseline="0" dirty="0" smtClean="0"/>
              <a:t>something to boast about.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8717015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a:t>
            </a:r>
            <a:r>
              <a:rPr lang="en-US" dirty="0" err="1" smtClean="0"/>
              <a:t>edikaiothe</a:t>
            </a:r>
            <a:r>
              <a:rPr lang="en-US" dirty="0" smtClean="0"/>
              <a:t>” is the aorist, passive, </a:t>
            </a:r>
          </a:p>
          <a:p>
            <a:r>
              <a:rPr lang="en-US" dirty="0" smtClean="0"/>
              <a:t>indicative, third person, singular form of the verb</a:t>
            </a:r>
            <a:r>
              <a:rPr lang="en-US" baseline="0" dirty="0" smtClean="0"/>
              <a:t> </a:t>
            </a:r>
          </a:p>
          <a:p>
            <a:r>
              <a:rPr lang="en-US" baseline="0" dirty="0" smtClean="0"/>
              <a:t>“</a:t>
            </a:r>
            <a:r>
              <a:rPr lang="en-US" baseline="0" dirty="0" err="1" smtClean="0"/>
              <a:t>dikaioo</a:t>
            </a:r>
            <a:r>
              <a:rPr lang="en-US" baseline="0" dirty="0" smtClean="0"/>
              <a:t>”, which means “to justify” or “to declare </a:t>
            </a:r>
          </a:p>
          <a:p>
            <a:r>
              <a:rPr lang="en-US" baseline="0" dirty="0" smtClean="0"/>
              <a:t>righteous”.</a:t>
            </a:r>
          </a:p>
          <a:p>
            <a:endParaRPr lang="en-US" baseline="0" dirty="0" smtClean="0"/>
          </a:p>
          <a:p>
            <a:r>
              <a:rPr lang="en-US" baseline="0" dirty="0" smtClean="0"/>
              <a:t>We have seen the </a:t>
            </a:r>
            <a:r>
              <a:rPr lang="en-US" baseline="0" dirty="0" err="1" smtClean="0"/>
              <a:t>dikai</a:t>
            </a:r>
            <a:r>
              <a:rPr lang="en-US" baseline="0" dirty="0" smtClean="0"/>
              <a:t>- family of words before, </a:t>
            </a:r>
          </a:p>
          <a:p>
            <a:r>
              <a:rPr lang="en-US" baseline="0" dirty="0" smtClean="0"/>
              <a:t>in our earlier study sessions. This word family </a:t>
            </a:r>
          </a:p>
          <a:p>
            <a:r>
              <a:rPr lang="en-US" baseline="0" dirty="0" smtClean="0"/>
              <a:t>pertains to being righteous or just.</a:t>
            </a:r>
          </a:p>
          <a:p>
            <a:endParaRPr lang="en-US" baseline="0" dirty="0" smtClean="0"/>
          </a:p>
          <a:p>
            <a:r>
              <a:rPr lang="en-US" baseline="0" dirty="0" smtClean="0"/>
              <a:t>In our passage this morning, Romans 4:1-12, Paul </a:t>
            </a:r>
          </a:p>
          <a:p>
            <a:r>
              <a:rPr lang="en-US" baseline="0" dirty="0" smtClean="0"/>
              <a:t>will be using several particular words over and </a:t>
            </a:r>
          </a:p>
          <a:p>
            <a:r>
              <a:rPr lang="en-US" baseline="0" dirty="0" smtClean="0"/>
              <a:t>over again, to emphasize, beyond any shadow of </a:t>
            </a:r>
          </a:p>
          <a:p>
            <a:r>
              <a:rPr lang="en-US" baseline="0" dirty="0" smtClean="0"/>
              <a:t>doubt, what he considers to be the main theme </a:t>
            </a:r>
          </a:p>
          <a:p>
            <a:r>
              <a:rPr lang="en-US" baseline="0" dirty="0" smtClean="0"/>
              <a:t>of the book of Romans; that is, “Justification by </a:t>
            </a:r>
          </a:p>
          <a:p>
            <a:r>
              <a:rPr lang="en-US" baseline="0" dirty="0" smtClean="0"/>
              <a:t>Faith”.</a:t>
            </a:r>
          </a:p>
          <a:p>
            <a:endParaRPr lang="en-US" baseline="0" dirty="0" smtClean="0"/>
          </a:p>
          <a:p>
            <a:r>
              <a:rPr lang="en-US" baseline="0" dirty="0" smtClean="0"/>
              <a:t>Paul just pounds and pounds on the truth that </a:t>
            </a:r>
          </a:p>
          <a:p>
            <a:r>
              <a:rPr lang="en-US" baseline="0" dirty="0" smtClean="0"/>
              <a:t>Abraham was justified by faith, not by works; </a:t>
            </a:r>
          </a:p>
          <a:p>
            <a:r>
              <a:rPr lang="en-US" baseline="0" dirty="0" smtClean="0"/>
              <a:t>endeavoring to show, over and over again, that </a:t>
            </a:r>
          </a:p>
          <a:p>
            <a:r>
              <a:rPr lang="en-US" baseline="0" dirty="0" smtClean="0"/>
              <a:t>Justification by Faith is the one and only real and </a:t>
            </a:r>
          </a:p>
          <a:p>
            <a:r>
              <a:rPr lang="en-US" baseline="0" dirty="0" smtClean="0"/>
              <a:t>viable way to approach God.</a:t>
            </a:r>
          </a:p>
          <a:p>
            <a:endParaRPr lang="en-US" baseline="0" dirty="0" smtClean="0"/>
          </a:p>
          <a:p>
            <a:r>
              <a:rPr lang="en-US" baseline="0" dirty="0" smtClean="0"/>
              <a:t>We have seen the word “</a:t>
            </a:r>
            <a:r>
              <a:rPr lang="en-US" baseline="0" dirty="0" err="1" smtClean="0"/>
              <a:t>dikaioo</a:t>
            </a:r>
            <a:r>
              <a:rPr lang="en-US" baseline="0" dirty="0" smtClean="0"/>
              <a:t>” before, and we’re </a:t>
            </a:r>
          </a:p>
          <a:p>
            <a:r>
              <a:rPr lang="en-US" baseline="0" dirty="0" smtClean="0"/>
              <a:t>going to see it over and over again during our </a:t>
            </a:r>
          </a:p>
          <a:p>
            <a:r>
              <a:rPr lang="en-US" baseline="0" dirty="0" smtClean="0"/>
              <a:t>study session this morning.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8717015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work “</a:t>
            </a:r>
            <a:r>
              <a:rPr lang="en-US" dirty="0" err="1" smtClean="0"/>
              <a:t>ergon</a:t>
            </a:r>
            <a:r>
              <a:rPr lang="en-US" dirty="0" smtClean="0"/>
              <a:t>” is</a:t>
            </a:r>
            <a:r>
              <a:rPr lang="en-US" baseline="0" dirty="0" smtClean="0"/>
              <a:t> </a:t>
            </a:r>
            <a:r>
              <a:rPr lang="en-US" sz="1200" b="0" i="0" dirty="0" smtClean="0"/>
              <a:t>that which displays </a:t>
            </a:r>
          </a:p>
          <a:p>
            <a:r>
              <a:rPr lang="en-US" sz="1200" b="0" i="0" dirty="0" smtClean="0"/>
              <a:t>itself in activity of any kind; that is, a “deed” or </a:t>
            </a:r>
          </a:p>
          <a:p>
            <a:r>
              <a:rPr lang="en-US" sz="1200" b="0" i="0" dirty="0" smtClean="0"/>
              <a:t>“action”;</a:t>
            </a:r>
            <a:r>
              <a:rPr lang="en-US" sz="1200" b="0" i="0" baseline="0" dirty="0" smtClean="0"/>
              <a:t> specifically here the deeds or </a:t>
            </a:r>
          </a:p>
          <a:p>
            <a:r>
              <a:rPr lang="en-US" sz="1200" b="0" i="0" baseline="0" dirty="0" smtClean="0"/>
              <a:t>accomplishments of human beings, exhibiting a </a:t>
            </a:r>
          </a:p>
          <a:p>
            <a:r>
              <a:rPr lang="en-US" sz="1200" b="0" i="0" baseline="0" dirty="0" smtClean="0"/>
              <a:t>consistent moral character.</a:t>
            </a:r>
          </a:p>
          <a:p>
            <a:endParaRPr lang="en-US" sz="1200" b="0" i="0" baseline="0" dirty="0" smtClean="0"/>
          </a:p>
          <a:p>
            <a:r>
              <a:rPr lang="en-US" sz="1200" b="0" i="0" baseline="0" dirty="0" smtClean="0"/>
              <a:t>We shall see the word “</a:t>
            </a:r>
            <a:r>
              <a:rPr lang="en-US" sz="1200" b="0" i="0" baseline="0" dirty="0" err="1" smtClean="0"/>
              <a:t>ergon</a:t>
            </a:r>
            <a:r>
              <a:rPr lang="en-US" sz="1200" b="0" i="0" baseline="0" dirty="0" smtClean="0"/>
              <a:t>” several times more </a:t>
            </a:r>
          </a:p>
          <a:p>
            <a:r>
              <a:rPr lang="en-US" sz="1200" b="0" i="0" baseline="0" dirty="0" smtClean="0"/>
              <a:t>in our study session this morning.</a:t>
            </a:r>
            <a:endParaRPr lang="en-US" sz="1200" b="0" i="0"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871701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saw</a:t>
            </a:r>
            <a:r>
              <a:rPr lang="en-US" baseline="0" dirty="0" smtClean="0"/>
              <a:t> the noun, “</a:t>
            </a:r>
            <a:r>
              <a:rPr lang="en-US" baseline="0" dirty="0" err="1" smtClean="0"/>
              <a:t>kauchesis</a:t>
            </a:r>
            <a:r>
              <a:rPr lang="en-US" baseline="0" dirty="0" smtClean="0"/>
              <a:t>” meaning “boasting” </a:t>
            </a:r>
          </a:p>
          <a:p>
            <a:r>
              <a:rPr lang="en-US" baseline="0" dirty="0" smtClean="0"/>
              <a:t>in our study session last week.</a:t>
            </a:r>
          </a:p>
          <a:p>
            <a:endParaRPr lang="en-US" baseline="0" dirty="0" smtClean="0"/>
          </a:p>
          <a:p>
            <a:r>
              <a:rPr lang="en-US" baseline="0" dirty="0" smtClean="0"/>
              <a:t>This is the cognate verb “</a:t>
            </a:r>
            <a:r>
              <a:rPr lang="en-US" baseline="0" dirty="0" err="1" smtClean="0"/>
              <a:t>kauchema</a:t>
            </a:r>
            <a:r>
              <a:rPr lang="en-US" baseline="0" dirty="0" smtClean="0"/>
              <a:t>” meaning </a:t>
            </a:r>
          </a:p>
          <a:p>
            <a:r>
              <a:rPr lang="en-US" baseline="0" dirty="0" smtClean="0"/>
              <a:t>“to boast”; that is, the act of taking pride in </a:t>
            </a:r>
          </a:p>
          <a:p>
            <a:r>
              <a:rPr lang="en-US" baseline="0" dirty="0" smtClean="0"/>
              <a:t>something.</a:t>
            </a:r>
          </a:p>
          <a:p>
            <a:endParaRPr lang="en-US" baseline="0" dirty="0" smtClean="0"/>
          </a:p>
          <a:p>
            <a:r>
              <a:rPr lang="en-US" b="1" baseline="0" dirty="0" err="1" smtClean="0"/>
              <a:t>ILLUS</a:t>
            </a:r>
            <a:r>
              <a:rPr lang="en-US" b="1" baseline="0" dirty="0" smtClean="0"/>
              <a:t>:</a:t>
            </a:r>
            <a:r>
              <a:rPr lang="en-US" baseline="0" dirty="0" smtClean="0"/>
              <a:t> </a:t>
            </a:r>
            <a:r>
              <a:rPr lang="en-US" dirty="0" smtClean="0">
                <a:effectLst/>
              </a:rPr>
              <a:t>A retired friend became interested in the </a:t>
            </a:r>
          </a:p>
          <a:p>
            <a:r>
              <a:rPr lang="en-US" dirty="0" smtClean="0">
                <a:effectLst/>
              </a:rPr>
              <a:t>construction of an addition to a shopping mall. </a:t>
            </a:r>
          </a:p>
          <a:p>
            <a:endParaRPr lang="en-US" dirty="0" smtClean="0">
              <a:effectLst/>
            </a:endParaRPr>
          </a:p>
          <a:p>
            <a:r>
              <a:rPr lang="en-US" dirty="0" smtClean="0">
                <a:effectLst/>
              </a:rPr>
              <a:t>Observing the activity regularly, he was especially </a:t>
            </a:r>
          </a:p>
          <a:p>
            <a:r>
              <a:rPr lang="en-US" dirty="0" smtClean="0">
                <a:effectLst/>
              </a:rPr>
              <a:t>impressed by the conscientious operator of a </a:t>
            </a:r>
          </a:p>
          <a:p>
            <a:r>
              <a:rPr lang="en-US" dirty="0" smtClean="0">
                <a:effectLst/>
              </a:rPr>
              <a:t>large piece of equipment. </a:t>
            </a:r>
          </a:p>
          <a:p>
            <a:endParaRPr lang="en-US" dirty="0" smtClean="0">
              <a:effectLst/>
            </a:endParaRPr>
          </a:p>
          <a:p>
            <a:r>
              <a:rPr lang="en-US" dirty="0" smtClean="0">
                <a:effectLst/>
              </a:rPr>
              <a:t>The day finally came when my friend had a </a:t>
            </a:r>
          </a:p>
          <a:p>
            <a:r>
              <a:rPr lang="en-US" dirty="0" smtClean="0">
                <a:effectLst/>
              </a:rPr>
              <a:t>chance to tell this man how much he'd enjoyed </a:t>
            </a:r>
          </a:p>
          <a:p>
            <a:r>
              <a:rPr lang="en-US" dirty="0" smtClean="0">
                <a:effectLst/>
              </a:rPr>
              <a:t>watching his scrupulous work. </a:t>
            </a:r>
          </a:p>
          <a:p>
            <a:endParaRPr lang="en-US" dirty="0" smtClean="0">
              <a:effectLst/>
            </a:endParaRPr>
          </a:p>
          <a:p>
            <a:r>
              <a:rPr lang="en-US" dirty="0" smtClean="0">
                <a:effectLst/>
              </a:rPr>
              <a:t>Looking astonished, the operator replied, </a:t>
            </a:r>
          </a:p>
          <a:p>
            <a:r>
              <a:rPr lang="en-US" dirty="0" smtClean="0">
                <a:effectLst/>
              </a:rPr>
              <a:t>"You're not the supervisor?"  </a:t>
            </a:r>
          </a:p>
          <a:p>
            <a:r>
              <a:rPr lang="en-US" dirty="0" smtClean="0">
                <a:effectLst/>
              </a:rPr>
              <a:t> </a:t>
            </a:r>
          </a:p>
          <a:p>
            <a:r>
              <a:rPr lang="en-US" dirty="0" smtClean="0">
                <a:effectLst/>
              </a:rPr>
              <a:t>[Howard A. Stein in </a:t>
            </a:r>
            <a:r>
              <a:rPr lang="en-US" i="1" dirty="0" smtClean="0">
                <a:effectLst/>
              </a:rPr>
              <a:t>Reader's Digest</a:t>
            </a:r>
            <a:r>
              <a:rPr lang="en-US" i="0" dirty="0" smtClean="0">
                <a:effectLst/>
              </a:rPr>
              <a:t>,</a:t>
            </a:r>
            <a:r>
              <a:rPr lang="en-US" i="0" baseline="0" dirty="0" smtClean="0">
                <a:effectLst/>
              </a:rPr>
              <a:t> </a:t>
            </a:r>
          </a:p>
          <a:p>
            <a:r>
              <a:rPr lang="en-US" i="0" baseline="0" dirty="0" err="1" smtClean="0">
                <a:effectLst/>
              </a:rPr>
              <a:t>www.sermonillustrations.com</a:t>
            </a:r>
            <a:r>
              <a:rPr lang="en-US" i="0" baseline="0" dirty="0" smtClean="0">
                <a:effectLst/>
              </a:rPr>
              <a:t>].</a:t>
            </a:r>
            <a:endParaRPr lang="en-US" dirty="0" smtClean="0">
              <a:effectLst/>
            </a:endParaRP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34</a:t>
            </a:fld>
            <a:endParaRPr lang="en-US"/>
          </a:p>
        </p:txBody>
      </p:sp>
    </p:spTree>
    <p:extLst>
      <p:ext uri="{BB962C8B-B14F-4D97-AF65-F5344CB8AC3E}">
        <p14:creationId xmlns:p14="http://schemas.microsoft.com/office/powerpoint/2010/main" val="33168392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35</a:t>
            </a:fld>
            <a:endParaRPr lang="en-US"/>
          </a:p>
        </p:txBody>
      </p:sp>
    </p:spTree>
    <p:extLst>
      <p:ext uri="{BB962C8B-B14F-4D97-AF65-F5344CB8AC3E}">
        <p14:creationId xmlns:p14="http://schemas.microsoft.com/office/powerpoint/2010/main" val="42661608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b="1" baseline="0" dirty="0" smtClean="0"/>
              <a:t> </a:t>
            </a:r>
            <a:r>
              <a:rPr lang="en-US" dirty="0" smtClean="0"/>
              <a:t>How many of you have (ever had) a </a:t>
            </a:r>
          </a:p>
          <a:p>
            <a:r>
              <a:rPr lang="en-US" dirty="0" smtClean="0"/>
              <a:t>baseball card collection? </a:t>
            </a:r>
          </a:p>
          <a:p>
            <a:endParaRPr lang="en-US" dirty="0" smtClean="0"/>
          </a:p>
          <a:p>
            <a:r>
              <a:rPr lang="en-US" dirty="0" smtClean="0"/>
              <a:t>There is a card called “Future Stars” and is valued </a:t>
            </a:r>
          </a:p>
          <a:p>
            <a:r>
              <a:rPr lang="en-US" dirty="0" smtClean="0"/>
              <a:t>around $100. There are three players on this card. </a:t>
            </a:r>
          </a:p>
          <a:p>
            <a:endParaRPr lang="en-US" dirty="0" smtClean="0"/>
          </a:p>
          <a:p>
            <a:r>
              <a:rPr lang="en-US" dirty="0" smtClean="0"/>
              <a:t>The first is Jeff Schneider. Schneider played 1 year </a:t>
            </a:r>
          </a:p>
          <a:p>
            <a:r>
              <a:rPr lang="en-US" dirty="0" smtClean="0"/>
              <a:t>of professional baseball, pitched in 11 games, and</a:t>
            </a:r>
          </a:p>
          <a:p>
            <a:r>
              <a:rPr lang="en-US" dirty="0" smtClean="0"/>
              <a:t> gave up 13 earned runs in those 11 games.</a:t>
            </a:r>
          </a:p>
          <a:p>
            <a:r>
              <a:rPr lang="en-US" dirty="0" smtClean="0"/>
              <a:t/>
            </a:r>
            <a:br>
              <a:rPr lang="en-US" dirty="0" smtClean="0"/>
            </a:br>
            <a:r>
              <a:rPr lang="en-US" dirty="0" smtClean="0"/>
              <a:t>The second player is Bobby Bonner, who played 4 </a:t>
            </a:r>
          </a:p>
          <a:p>
            <a:r>
              <a:rPr lang="en-US" dirty="0" smtClean="0"/>
              <a:t>years of baseball but only appeared in 61 games, </a:t>
            </a:r>
          </a:p>
          <a:p>
            <a:r>
              <a:rPr lang="en-US" dirty="0" smtClean="0"/>
              <a:t>with 8 runs batted in, and 0 home runs.</a:t>
            </a:r>
          </a:p>
          <a:p>
            <a:r>
              <a:rPr lang="en-US" dirty="0" smtClean="0"/>
              <a:t/>
            </a:r>
            <a:br>
              <a:rPr lang="en-US" dirty="0" smtClean="0"/>
            </a:br>
            <a:r>
              <a:rPr lang="en-US" dirty="0" smtClean="0"/>
              <a:t>The third "Future Star" played 21 years for the </a:t>
            </a:r>
          </a:p>
          <a:p>
            <a:r>
              <a:rPr lang="en-US" dirty="0" smtClean="0"/>
              <a:t>Baltimore Orioles and appeared in 3,001 games. </a:t>
            </a:r>
          </a:p>
          <a:p>
            <a:r>
              <a:rPr lang="en-US" dirty="0" smtClean="0"/>
              <a:t>He came to bat 11,551 times, collected 3,184 </a:t>
            </a:r>
          </a:p>
          <a:p>
            <a:r>
              <a:rPr lang="en-US" dirty="0" smtClean="0"/>
              <a:t>hits and 431 home runs, and batted in 1,695 </a:t>
            </a:r>
          </a:p>
          <a:p>
            <a:r>
              <a:rPr lang="en-US" dirty="0" smtClean="0"/>
              <a:t>runs. His name is Cal Ripken, Jr.</a:t>
            </a:r>
          </a:p>
          <a:p>
            <a:r>
              <a:rPr lang="en-US" dirty="0" smtClean="0"/>
              <a:t/>
            </a:r>
            <a:br>
              <a:rPr lang="en-US" dirty="0" smtClean="0"/>
            </a:br>
            <a:r>
              <a:rPr lang="en-US" dirty="0" smtClean="0"/>
              <a:t>I can imagine Bobby Bonner boasting about his </a:t>
            </a:r>
          </a:p>
          <a:p>
            <a:r>
              <a:rPr lang="en-US" dirty="0" smtClean="0"/>
              <a:t>baseball card, "Did you know that my baseball </a:t>
            </a:r>
          </a:p>
          <a:p>
            <a:r>
              <a:rPr lang="en-US" dirty="0" smtClean="0"/>
              <a:t>card is worth over $100?" </a:t>
            </a:r>
          </a:p>
          <a:p>
            <a:endParaRPr lang="en-US" dirty="0" smtClean="0"/>
          </a:p>
          <a:p>
            <a:r>
              <a:rPr lang="en-US" dirty="0" smtClean="0"/>
              <a:t>You would laugh because you know the worth of </a:t>
            </a:r>
          </a:p>
          <a:p>
            <a:r>
              <a:rPr lang="en-US" dirty="0" smtClean="0"/>
              <a:t>the card has nothing to do with him.</a:t>
            </a:r>
          </a:p>
          <a:p>
            <a:r>
              <a:rPr lang="en-US" dirty="0" smtClean="0"/>
              <a:t/>
            </a:r>
            <a:br>
              <a:rPr lang="en-US" dirty="0" smtClean="0"/>
            </a:br>
            <a:r>
              <a:rPr lang="en-US" dirty="0" smtClean="0"/>
              <a:t>That’s how it is when we come to Christ and point </a:t>
            </a:r>
          </a:p>
          <a:p>
            <a:r>
              <a:rPr lang="en-US" dirty="0" smtClean="0"/>
              <a:t>to our good works, our statistics, and ask, "Is this </a:t>
            </a:r>
          </a:p>
          <a:p>
            <a:r>
              <a:rPr lang="en-US" dirty="0" smtClean="0"/>
              <a:t>good enough?" </a:t>
            </a:r>
          </a:p>
          <a:p>
            <a:endParaRPr lang="en-US" dirty="0" smtClean="0"/>
          </a:p>
          <a:p>
            <a:r>
              <a:rPr lang="en-US" dirty="0" smtClean="0"/>
              <a:t>If you want to hold up your stats to God, you </a:t>
            </a:r>
          </a:p>
          <a:p>
            <a:r>
              <a:rPr lang="en-US" dirty="0" smtClean="0"/>
              <a:t>don’t have a chance. But when you put your </a:t>
            </a:r>
          </a:p>
          <a:p>
            <a:r>
              <a:rPr lang="en-US" dirty="0" smtClean="0"/>
              <a:t>faith in Christ, his statistics become yours, and </a:t>
            </a:r>
          </a:p>
          <a:p>
            <a:r>
              <a:rPr lang="en-US" dirty="0" smtClean="0"/>
              <a:t>your baseball card becomes worth a lot because </a:t>
            </a:r>
          </a:p>
          <a:p>
            <a:r>
              <a:rPr lang="en-US" dirty="0" smtClean="0"/>
              <a:t>of someone else’s stats.</a:t>
            </a:r>
          </a:p>
          <a:p>
            <a:r>
              <a:rPr lang="en-US" dirty="0" smtClean="0"/>
              <a:t/>
            </a:r>
            <a:br>
              <a:rPr lang="en-US" dirty="0" smtClean="0"/>
            </a:br>
            <a:r>
              <a:rPr lang="en-US" dirty="0" smtClean="0"/>
              <a:t>Bobby Bonner and Jeff Schneider’s baseball card </a:t>
            </a:r>
          </a:p>
          <a:p>
            <a:r>
              <a:rPr lang="en-US" dirty="0" smtClean="0"/>
              <a:t>is worth $100, not because of their statistics, but </a:t>
            </a:r>
          </a:p>
          <a:p>
            <a:r>
              <a:rPr lang="en-US" dirty="0" smtClean="0"/>
              <a:t>because of what someone else has done. </a:t>
            </a:r>
          </a:p>
          <a:p>
            <a:endParaRPr lang="en-US" dirty="0" smtClean="0"/>
          </a:p>
          <a:p>
            <a:r>
              <a:rPr lang="en-US" dirty="0" smtClean="0"/>
              <a:t>[Mark </a:t>
            </a:r>
            <a:r>
              <a:rPr lang="en-US" dirty="0" err="1" smtClean="0"/>
              <a:t>Eberly</a:t>
            </a:r>
            <a:r>
              <a:rPr lang="en-US" dirty="0" smtClean="0"/>
              <a:t>, Pastor, </a:t>
            </a:r>
            <a:r>
              <a:rPr lang="en-US" dirty="0" err="1" smtClean="0"/>
              <a:t>Kearsarge</a:t>
            </a:r>
            <a:r>
              <a:rPr lang="en-US" dirty="0" smtClean="0"/>
              <a:t> Church of </a:t>
            </a:r>
          </a:p>
          <a:p>
            <a:r>
              <a:rPr lang="en-US" dirty="0" smtClean="0"/>
              <a:t>God, Erie, PA.</a:t>
            </a:r>
            <a:r>
              <a:rPr lang="en-US" baseline="0" dirty="0" smtClean="0"/>
              <a:t> </a:t>
            </a:r>
            <a:r>
              <a:rPr lang="en-US" baseline="0" dirty="0" err="1" smtClean="0"/>
              <a:t>www.sermoncentral.com</a:t>
            </a:r>
            <a:r>
              <a:rPr lang="en-US" baseline="0" dirty="0" smtClean="0"/>
              <a:t>].</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36</a:t>
            </a:fld>
            <a:endParaRPr lang="en-US"/>
          </a:p>
        </p:txBody>
      </p:sp>
    </p:spTree>
    <p:extLst>
      <p:ext uri="{BB962C8B-B14F-4D97-AF65-F5344CB8AC3E}">
        <p14:creationId xmlns:p14="http://schemas.microsoft.com/office/powerpoint/2010/main" val="1628185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Greek “pros” is a marker of </a:t>
            </a:r>
          </a:p>
          <a:p>
            <a:r>
              <a:rPr lang="en-US" dirty="0" smtClean="0"/>
              <a:t>closeness or relation</a:t>
            </a:r>
            <a:r>
              <a:rPr lang="en-US" baseline="0" dirty="0" smtClean="0"/>
              <a:t> or proximity; that is “near”, </a:t>
            </a:r>
          </a:p>
          <a:p>
            <a:r>
              <a:rPr lang="en-US" baseline="0" dirty="0" smtClean="0"/>
              <a:t>“at” or “by”; hence “before” or “in front of”.</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8717015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38</a:t>
            </a:fld>
            <a:endParaRPr lang="en-US"/>
          </a:p>
        </p:txBody>
      </p:sp>
    </p:spTree>
    <p:extLst>
      <p:ext uri="{BB962C8B-B14F-4D97-AF65-F5344CB8AC3E}">
        <p14:creationId xmlns:p14="http://schemas.microsoft.com/office/powerpoint/2010/main" val="21353935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39</a:t>
            </a:fld>
            <a:endParaRPr lang="en-US"/>
          </a:p>
        </p:txBody>
      </p:sp>
    </p:spTree>
    <p:extLst>
      <p:ext uri="{BB962C8B-B14F-4D97-AF65-F5344CB8AC3E}">
        <p14:creationId xmlns:p14="http://schemas.microsoft.com/office/powerpoint/2010/main" val="2688268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a:t>
            </a:fld>
            <a:endParaRPr lang="en-US"/>
          </a:p>
        </p:txBody>
      </p:sp>
    </p:spTree>
    <p:extLst>
      <p:ext uri="{BB962C8B-B14F-4D97-AF65-F5344CB8AC3E}">
        <p14:creationId xmlns:p14="http://schemas.microsoft.com/office/powerpoint/2010/main" val="27898563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Paul begins his rigorous proof, of his claim that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Justification is by faith alone, by quoting Genesis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15:6,</a:t>
            </a:r>
            <a:r>
              <a:rPr lang="en-US" baseline="0" dirty="0" smtClean="0"/>
              <a:t> “</a:t>
            </a:r>
            <a:r>
              <a:rPr lang="en-US" dirty="0" smtClean="0"/>
              <a:t>Abraham believed God, and it was credited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him as righteousness.“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Donald</a:t>
            </a:r>
            <a:r>
              <a:rPr lang="en-US" baseline="0" dirty="0" smtClean="0"/>
              <a:t> Grey </a:t>
            </a:r>
            <a:r>
              <a:rPr lang="en-US" baseline="0" dirty="0" err="1" smtClean="0"/>
              <a:t>Barnhouse</a:t>
            </a:r>
            <a:r>
              <a:rPr lang="en-US" baseline="0" dirty="0" smtClean="0"/>
              <a:t> notes that Where we have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previously seen that the shedding of Christ’s blood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does indeed provide the remission for sins, we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now have a positive declaration of a bookkeeping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transaction on the other side of the ledger.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our text is not now dealing with what happens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our sins, but with the fact that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righteousness of God Himself is written down to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our account.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where once nothing was for us, God is now for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us, and has accounted us as righteous in His sight.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God now tells us that on the credit side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Abraham’s account, He, God Himself, has written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down the entire assets of His own divine being to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credit of Abraham.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(Romans 4:3) shows us the finger of God... putting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down to the account of Abraham the perfect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righteousness of God.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Abraham believed God, and so God puts in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accounting His own righteousness. It is counted,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reckoned, credited, imputed to the account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Abraham....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 man ever moved toward God. The impulsion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has always come from the seeking God. The day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came when, in the accounting of God, ungodly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Abraham was suddenly declared righteous.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was nothing in Abraham that caused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action; it began in God and went out to the man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sovereign grace. Upon a sinner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righteousness of God was placed.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 the accounting the very righteousness of God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reckoned, credited, and imputed.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Lord God Himself, by an act of grace moved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by His sovereign love, stooped to the record and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blotted out everything that was against Abraham,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then wrote down on the record that He, God,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counted, reckoned, credited, imputed this man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Abraham to be perfect even at a moment when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Abraham was ungodly in himself.</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That is justification.</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40</a:t>
            </a:fld>
            <a:endParaRPr lang="en-US"/>
          </a:p>
        </p:txBody>
      </p:sp>
    </p:spTree>
    <p:extLst>
      <p:ext uri="{BB962C8B-B14F-4D97-AF65-F5344CB8AC3E}">
        <p14:creationId xmlns:p14="http://schemas.microsoft.com/office/powerpoint/2010/main" val="28420904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the New International Version doesn’t </a:t>
            </a:r>
          </a:p>
          <a:p>
            <a:r>
              <a:rPr lang="en-US" dirty="0" smtClean="0"/>
              <a:t>translate the leading “gar” =</a:t>
            </a:r>
            <a:r>
              <a:rPr lang="en-US" baseline="0" dirty="0" smtClean="0"/>
              <a:t> “for” in this verse.</a:t>
            </a:r>
          </a:p>
          <a:p>
            <a:endParaRPr lang="en-US" baseline="0" dirty="0" smtClean="0"/>
          </a:p>
          <a:p>
            <a:r>
              <a:rPr lang="en-US" baseline="0" dirty="0" smtClean="0"/>
              <a:t>Here, the “for” introduces the fact that the </a:t>
            </a:r>
          </a:p>
          <a:p>
            <a:r>
              <a:rPr lang="en-US" baseline="0" dirty="0" smtClean="0"/>
              <a:t>Scriptures contradict the idea that Abraham was </a:t>
            </a:r>
          </a:p>
          <a:p>
            <a:r>
              <a:rPr lang="en-US" baseline="0" dirty="0" smtClean="0"/>
              <a:t>justified by works.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8420904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“tis” is the interrogative “what”,</a:t>
            </a:r>
            <a:r>
              <a:rPr lang="en-US" baseline="0" dirty="0" smtClean="0"/>
              <a:t> </a:t>
            </a:r>
          </a:p>
          <a:p>
            <a:r>
              <a:rPr lang="en-US" baseline="0" dirty="0" smtClean="0"/>
              <a:t>introducing the rhetorical question, “For what does </a:t>
            </a:r>
          </a:p>
          <a:p>
            <a:r>
              <a:rPr lang="en-US" baseline="0" dirty="0" smtClean="0"/>
              <a:t>the Scripture say?” </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8420904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“he </a:t>
            </a:r>
            <a:r>
              <a:rPr lang="en-US" dirty="0" err="1" smtClean="0"/>
              <a:t>graphe</a:t>
            </a:r>
            <a:r>
              <a:rPr lang="en-US" dirty="0" smtClean="0"/>
              <a:t>” literally means “the </a:t>
            </a:r>
          </a:p>
          <a:p>
            <a:r>
              <a:rPr lang="en-US" dirty="0" smtClean="0"/>
              <a:t>writing”.</a:t>
            </a:r>
          </a:p>
          <a:p>
            <a:endParaRPr lang="en-US" dirty="0" smtClean="0"/>
          </a:p>
          <a:p>
            <a:r>
              <a:rPr lang="en-US" dirty="0" smtClean="0"/>
              <a:t>But the phrase is used in the Bible only to refer </a:t>
            </a:r>
          </a:p>
          <a:p>
            <a:r>
              <a:rPr lang="en-US" dirty="0" smtClean="0"/>
              <a:t>to the Scriptures</a:t>
            </a:r>
            <a:r>
              <a:rPr lang="en-US" baseline="0" dirty="0" smtClean="0"/>
              <a:t> themselves; to the PARTICULAR </a:t>
            </a:r>
          </a:p>
          <a:p>
            <a:r>
              <a:rPr lang="en-US" baseline="0" dirty="0" smtClean="0"/>
              <a:t>writings inspired by God and included in the </a:t>
            </a:r>
          </a:p>
          <a:p>
            <a:r>
              <a:rPr lang="en-US" baseline="0" dirty="0" smtClean="0"/>
              <a:t>Biblical canon.</a:t>
            </a:r>
          </a:p>
          <a:p>
            <a:endParaRPr lang="en-US" baseline="0" dirty="0" smtClean="0"/>
          </a:p>
          <a:p>
            <a:r>
              <a:rPr lang="en-US" baseline="0" dirty="0" smtClean="0"/>
              <a:t>When used in the singular, as it is here, it can </a:t>
            </a:r>
          </a:p>
          <a:p>
            <a:r>
              <a:rPr lang="en-US" baseline="0" dirty="0" smtClean="0"/>
              <a:t>either mean the Scriptures as a whole, or it can </a:t>
            </a:r>
          </a:p>
          <a:p>
            <a:r>
              <a:rPr lang="en-US" baseline="0" dirty="0" smtClean="0"/>
              <a:t>mean an individual passage of Scripture.</a:t>
            </a:r>
          </a:p>
          <a:p>
            <a:endParaRPr lang="en-US" baseline="0" dirty="0" smtClean="0"/>
          </a:p>
          <a:p>
            <a:r>
              <a:rPr lang="en-US" baseline="0" dirty="0" smtClean="0"/>
              <a:t>The context here indicates that an individual </a:t>
            </a:r>
          </a:p>
          <a:p>
            <a:r>
              <a:rPr lang="en-US" baseline="0" dirty="0" smtClean="0"/>
              <a:t>passage is in view, specifically Genesis 15:6 which </a:t>
            </a:r>
          </a:p>
          <a:p>
            <a:r>
              <a:rPr lang="en-US" baseline="0" dirty="0" smtClean="0"/>
              <a:t>Paul is here quoting; that is, “Abraham believed </a:t>
            </a:r>
          </a:p>
          <a:p>
            <a:r>
              <a:rPr lang="en-US" baseline="0" dirty="0" smtClean="0"/>
              <a:t>God, and it was credited to him as righteousness.”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8420904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lego</a:t>
            </a:r>
            <a:r>
              <a:rPr lang="en-US" dirty="0" smtClean="0"/>
              <a:t>” means </a:t>
            </a:r>
            <a:r>
              <a:rPr lang="en-US" sz="1200" b="0" i="0" dirty="0" smtClean="0"/>
              <a:t>to express </a:t>
            </a:r>
          </a:p>
          <a:p>
            <a:r>
              <a:rPr lang="en-US" sz="1200" b="0" i="0" dirty="0" smtClean="0"/>
              <a:t>oneself orally or in written form; that is, “to utter</a:t>
            </a:r>
          </a:p>
          <a:p>
            <a:r>
              <a:rPr lang="en-US" sz="1200" b="0" i="0" dirty="0" smtClean="0"/>
              <a:t> in words”, </a:t>
            </a:r>
            <a:r>
              <a:rPr lang="en-US" sz="1200" b="0" i="0" dirty="0" smtClean="0"/>
              <a:t>“to </a:t>
            </a:r>
            <a:r>
              <a:rPr lang="en-US" sz="1200" b="0" i="0" dirty="0" smtClean="0"/>
              <a:t>say”, </a:t>
            </a:r>
            <a:r>
              <a:rPr lang="en-US" sz="1200" b="0" i="0" dirty="0" smtClean="0"/>
              <a:t>“to </a:t>
            </a:r>
            <a:r>
              <a:rPr lang="en-US" sz="1200" b="0" i="0" dirty="0" err="1" smtClean="0"/>
              <a:t>tel”l</a:t>
            </a:r>
            <a:r>
              <a:rPr lang="en-US" sz="1200" b="0" i="0" dirty="0" smtClean="0"/>
              <a:t>, or </a:t>
            </a:r>
            <a:r>
              <a:rPr lang="en-US" sz="1200" b="0" i="0" dirty="0" smtClean="0"/>
              <a:t>“to </a:t>
            </a:r>
            <a:r>
              <a:rPr lang="en-US" sz="1200" b="0" i="0" dirty="0" smtClean="0"/>
              <a:t>give </a:t>
            </a:r>
          </a:p>
          <a:p>
            <a:r>
              <a:rPr lang="en-US" sz="1200" b="0" i="0" dirty="0" smtClean="0"/>
              <a:t>expression to”.</a:t>
            </a:r>
          </a:p>
          <a:p>
            <a:endParaRPr lang="en-US" sz="1200" b="0" i="0" dirty="0" smtClean="0"/>
          </a:p>
          <a:p>
            <a:r>
              <a:rPr lang="en-US" sz="1200" b="0" i="0" dirty="0" smtClean="0"/>
              <a:t>When coupled with the phrase “he </a:t>
            </a:r>
            <a:r>
              <a:rPr lang="en-US" sz="1200" b="0" i="0" dirty="0" err="1" smtClean="0"/>
              <a:t>graphe</a:t>
            </a:r>
            <a:r>
              <a:rPr lang="en-US" sz="1200" b="0" i="0" dirty="0" smtClean="0"/>
              <a:t>” = </a:t>
            </a:r>
          </a:p>
          <a:p>
            <a:r>
              <a:rPr lang="en-US" sz="1200" b="0" i="0" dirty="0" smtClean="0"/>
              <a:t>“the Scripture”, it constitutes</a:t>
            </a:r>
            <a:r>
              <a:rPr lang="en-US" sz="1200" b="0" i="0" baseline="0" dirty="0" smtClean="0"/>
              <a:t> a form of </a:t>
            </a:r>
          </a:p>
          <a:p>
            <a:r>
              <a:rPr lang="en-US" sz="1200" b="0" i="0" baseline="0" dirty="0" smtClean="0"/>
              <a:t>introducing a Scriptural quotation.</a:t>
            </a:r>
            <a:endParaRPr lang="en-US" sz="1200" b="0" i="0"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8420904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45</a:t>
            </a:fld>
            <a:endParaRPr lang="en-US"/>
          </a:p>
        </p:txBody>
      </p:sp>
    </p:spTree>
    <p:extLst>
      <p:ext uri="{BB962C8B-B14F-4D97-AF65-F5344CB8AC3E}">
        <p14:creationId xmlns:p14="http://schemas.microsoft.com/office/powerpoint/2010/main" val="1096875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seen the Greek “</a:t>
            </a:r>
            <a:r>
              <a:rPr lang="en-US" dirty="0" err="1" smtClean="0"/>
              <a:t>pisteuo</a:t>
            </a:r>
            <a:r>
              <a:rPr lang="en-US" dirty="0" smtClean="0"/>
              <a:t>” before, and </a:t>
            </a:r>
          </a:p>
          <a:p>
            <a:r>
              <a:rPr lang="en-US" dirty="0" smtClean="0"/>
              <a:t>we’ll see it again during this study session.</a:t>
            </a:r>
          </a:p>
          <a:p>
            <a:endParaRPr lang="en-US" dirty="0" smtClean="0"/>
          </a:p>
          <a:p>
            <a:r>
              <a:rPr lang="en-US" dirty="0" smtClean="0"/>
              <a:t>It means “to trust” or “to believe”. </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8420904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general context, the Greek word </a:t>
            </a:r>
          </a:p>
          <a:p>
            <a:r>
              <a:rPr lang="en-US" dirty="0" smtClean="0"/>
              <a:t>“</a:t>
            </a:r>
            <a:r>
              <a:rPr lang="en-US" dirty="0" err="1" smtClean="0"/>
              <a:t>logizomai</a:t>
            </a:r>
            <a:r>
              <a:rPr lang="en-US" dirty="0" smtClean="0"/>
              <a:t>” means to determine by mathematical </a:t>
            </a:r>
          </a:p>
          <a:p>
            <a:r>
              <a:rPr lang="en-US" dirty="0" smtClean="0"/>
              <a:t>process; that is, “to reckon” or “to calculate”.</a:t>
            </a:r>
          </a:p>
          <a:p>
            <a:endParaRPr lang="en-US" dirty="0" smtClean="0"/>
          </a:p>
          <a:p>
            <a:r>
              <a:rPr lang="en-US" dirty="0" smtClean="0"/>
              <a:t>Here </a:t>
            </a:r>
            <a:r>
              <a:rPr lang="en-US" baseline="0" dirty="0" smtClean="0"/>
              <a:t>it is specifically taken as an accounting </a:t>
            </a:r>
          </a:p>
          <a:p>
            <a:r>
              <a:rPr lang="en-US" baseline="0" dirty="0" smtClean="0"/>
              <a:t>function – in the manner of adding something to </a:t>
            </a:r>
          </a:p>
          <a:p>
            <a:r>
              <a:rPr lang="en-US" baseline="0" dirty="0" smtClean="0"/>
              <a:t>one’s account – thus of crediting it to their account.</a:t>
            </a:r>
          </a:p>
          <a:p>
            <a:endParaRPr lang="en-US" baseline="0" dirty="0" smtClean="0"/>
          </a:p>
          <a:p>
            <a:r>
              <a:rPr lang="en-US" baseline="0" dirty="0" smtClean="0"/>
              <a:t>We’ll see “</a:t>
            </a:r>
            <a:r>
              <a:rPr lang="en-US" baseline="0" dirty="0" err="1" smtClean="0"/>
              <a:t>logizomai</a:t>
            </a:r>
            <a:r>
              <a:rPr lang="en-US" baseline="0" dirty="0" smtClean="0"/>
              <a:t>” several more times in our </a:t>
            </a:r>
          </a:p>
          <a:p>
            <a:r>
              <a:rPr lang="en-US" baseline="0" dirty="0" smtClean="0"/>
              <a:t>passage this morning.</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47</a:t>
            </a:fld>
            <a:endParaRPr lang="en-US"/>
          </a:p>
        </p:txBody>
      </p:sp>
    </p:spTree>
    <p:extLst>
      <p:ext uri="{BB962C8B-B14F-4D97-AF65-F5344CB8AC3E}">
        <p14:creationId xmlns:p14="http://schemas.microsoft.com/office/powerpoint/2010/main" val="33776505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common check register from somebody’s </a:t>
            </a:r>
          </a:p>
          <a:p>
            <a:r>
              <a:rPr lang="en-US" dirty="0" smtClean="0"/>
              <a:t>checkbook.</a:t>
            </a:r>
          </a:p>
          <a:p>
            <a:endParaRPr lang="en-US" dirty="0" smtClean="0"/>
          </a:p>
          <a:p>
            <a:r>
              <a:rPr lang="en-US" dirty="0" smtClean="0"/>
              <a:t>It shows a starting balance of $3,481.75.</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48</a:t>
            </a:fld>
            <a:endParaRPr lang="en-US"/>
          </a:p>
        </p:txBody>
      </p:sp>
    </p:spTree>
    <p:extLst>
      <p:ext uri="{BB962C8B-B14F-4D97-AF65-F5344CB8AC3E}">
        <p14:creationId xmlns:p14="http://schemas.microsoft.com/office/powerpoint/2010/main" val="13521675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this person writes a check to the drugstore </a:t>
            </a:r>
          </a:p>
          <a:p>
            <a:r>
              <a:rPr lang="en-US" dirty="0" smtClean="0"/>
              <a:t>for</a:t>
            </a:r>
            <a:r>
              <a:rPr lang="en-US" baseline="0" dirty="0" smtClean="0"/>
              <a:t> $87.52.</a:t>
            </a:r>
          </a:p>
          <a:p>
            <a:endParaRPr lang="en-US" baseline="0" dirty="0" smtClean="0"/>
          </a:p>
          <a:p>
            <a:r>
              <a:rPr lang="en-US" baseline="0" dirty="0" smtClean="0"/>
              <a:t>The check is recorded as a DEBIT; a subtraction </a:t>
            </a:r>
          </a:p>
          <a:p>
            <a:r>
              <a:rPr lang="en-US" baseline="0" dirty="0" smtClean="0"/>
              <a:t>from the total balance.</a:t>
            </a:r>
          </a:p>
          <a:p>
            <a:endParaRPr lang="en-US" baseline="0" dirty="0" smtClean="0"/>
          </a:p>
          <a:p>
            <a:r>
              <a:rPr lang="en-US" baseline="0" dirty="0" smtClean="0"/>
              <a:t>$3,481.75 – $87.52 = $3,394.23.</a:t>
            </a:r>
          </a:p>
          <a:p>
            <a:endParaRPr lang="en-US" baseline="0" dirty="0" smtClean="0"/>
          </a:p>
          <a:p>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49</a:t>
            </a:fld>
            <a:endParaRPr lang="en-US"/>
          </a:p>
        </p:txBody>
      </p:sp>
    </p:spTree>
    <p:extLst>
      <p:ext uri="{BB962C8B-B14F-4D97-AF65-F5344CB8AC3E}">
        <p14:creationId xmlns:p14="http://schemas.microsoft.com/office/powerpoint/2010/main" val="2453636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a:t>
            </a:fld>
            <a:endParaRPr lang="en-US"/>
          </a:p>
        </p:txBody>
      </p:sp>
    </p:spTree>
    <p:extLst>
      <p:ext uri="{BB962C8B-B14F-4D97-AF65-F5344CB8AC3E}">
        <p14:creationId xmlns:p14="http://schemas.microsoft.com/office/powerpoint/2010/main" val="4301999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then, this person receives </a:t>
            </a:r>
            <a:r>
              <a:rPr lang="en-US" baseline="0" dirty="0" smtClean="0"/>
              <a:t>an </a:t>
            </a:r>
            <a:r>
              <a:rPr lang="en-US" baseline="0" dirty="0" smtClean="0"/>
              <a:t>automatic </a:t>
            </a:r>
          </a:p>
          <a:p>
            <a:r>
              <a:rPr lang="en-US" baseline="0" dirty="0" smtClean="0"/>
              <a:t>deposit of an annuity payment for $184.78.</a:t>
            </a:r>
          </a:p>
          <a:p>
            <a:endParaRPr lang="en-US" baseline="0" dirty="0" smtClean="0"/>
          </a:p>
          <a:p>
            <a:r>
              <a:rPr lang="en-US" dirty="0" smtClean="0"/>
              <a:t>The deposit is recorded as a CREDIT; an addition </a:t>
            </a:r>
          </a:p>
          <a:p>
            <a:r>
              <a:rPr lang="en-US" dirty="0" smtClean="0"/>
              <a:t>to the total balance.</a:t>
            </a:r>
          </a:p>
          <a:p>
            <a:endParaRPr lang="en-US" dirty="0" smtClean="0"/>
          </a:p>
          <a:p>
            <a:r>
              <a:rPr lang="en-US" dirty="0" smtClean="0"/>
              <a:t>$3,394.23 + $184.78 = $3,579.01.</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50</a:t>
            </a:fld>
            <a:endParaRPr lang="en-US"/>
          </a:p>
        </p:txBody>
      </p:sp>
    </p:spTree>
    <p:extLst>
      <p:ext uri="{BB962C8B-B14F-4D97-AF65-F5344CB8AC3E}">
        <p14:creationId xmlns:p14="http://schemas.microsoft.com/office/powerpoint/2010/main" val="17567807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Thus,</a:t>
            </a:r>
            <a:r>
              <a:rPr lang="en-US" baseline="0" dirty="0" smtClean="0"/>
              <a:t> Abraham believed God, and it was credited </a:t>
            </a:r>
          </a:p>
          <a:p>
            <a:r>
              <a:rPr lang="en-US" baseline="0" dirty="0" smtClean="0"/>
              <a:t>to him as righteousness.</a:t>
            </a:r>
          </a:p>
          <a:p>
            <a:endParaRPr lang="en-US" baseline="0" dirty="0" smtClean="0"/>
          </a:p>
          <a:p>
            <a:r>
              <a:rPr lang="en-US" baseline="0" dirty="0" smtClean="0"/>
              <a:t>That is, it was added to his account in heaven.</a:t>
            </a:r>
          </a:p>
          <a:p>
            <a:endParaRPr lang="en-US" baseline="0" dirty="0" smtClean="0"/>
          </a:p>
          <a:p>
            <a:r>
              <a:rPr lang="en-US" baseline="0" dirty="0" smtClean="0"/>
              <a:t>God is the ultimate accountant. He keeps books </a:t>
            </a:r>
          </a:p>
          <a:p>
            <a:r>
              <a:rPr lang="en-US" baseline="0" dirty="0" smtClean="0"/>
              <a:t>and records in infinitely greater detail and </a:t>
            </a:r>
          </a:p>
          <a:p>
            <a:r>
              <a:rPr lang="en-US" baseline="0" dirty="0" smtClean="0"/>
              <a:t>accuracy that even the greatest accountant here </a:t>
            </a:r>
          </a:p>
          <a:p>
            <a:r>
              <a:rPr lang="en-US" baseline="0" dirty="0" smtClean="0"/>
              <a:t>below.</a:t>
            </a:r>
          </a:p>
          <a:p>
            <a:endParaRPr lang="en-US" baseline="0" dirty="0" smtClean="0"/>
          </a:p>
          <a:p>
            <a:r>
              <a:rPr lang="en-US" baseline="0" dirty="0" smtClean="0"/>
              <a:t>Malachi 3:16 says, “</a:t>
            </a:r>
            <a:r>
              <a:rPr lang="en-US" sz="1200" kern="1200" baseline="30000" dirty="0" smtClean="0">
                <a:solidFill>
                  <a:schemeClr val="tx1"/>
                </a:solidFill>
                <a:effectLst/>
                <a:latin typeface="+mn-lt"/>
                <a:ea typeface="+mn-ea"/>
                <a:cs typeface="+mn-cs"/>
              </a:rPr>
              <a:t>16 </a:t>
            </a:r>
            <a:r>
              <a:rPr lang="en-US" sz="1200" kern="1200" dirty="0" smtClean="0">
                <a:solidFill>
                  <a:schemeClr val="tx1"/>
                </a:solidFill>
                <a:effectLst/>
                <a:latin typeface="+mn-lt"/>
                <a:ea typeface="+mn-ea"/>
                <a:cs typeface="+mn-cs"/>
              </a:rPr>
              <a:t>Then those who feared the </a:t>
            </a:r>
          </a:p>
          <a:p>
            <a:r>
              <a:rPr lang="en-US" sz="1200" kern="1200" cap="small" dirty="0" smtClean="0">
                <a:solidFill>
                  <a:schemeClr val="tx1"/>
                </a:solidFill>
                <a:effectLst/>
                <a:latin typeface="+mn-lt"/>
                <a:ea typeface="+mn-ea"/>
                <a:cs typeface="+mn-cs"/>
              </a:rPr>
              <a:t>Lord</a:t>
            </a:r>
            <a:r>
              <a:rPr lang="en-US" sz="1200" kern="1200" dirty="0" smtClean="0">
                <a:solidFill>
                  <a:schemeClr val="tx1"/>
                </a:solidFill>
                <a:effectLst/>
                <a:latin typeface="+mn-lt"/>
                <a:ea typeface="+mn-ea"/>
                <a:cs typeface="+mn-cs"/>
              </a:rPr>
              <a:t> talked with each other, and the </a:t>
            </a:r>
            <a:r>
              <a:rPr lang="en-US" sz="1200" kern="1200" cap="small" dirty="0" smtClean="0">
                <a:solidFill>
                  <a:schemeClr val="tx1"/>
                </a:solidFill>
                <a:effectLst/>
                <a:latin typeface="+mn-lt"/>
                <a:ea typeface="+mn-ea"/>
                <a:cs typeface="+mn-cs"/>
              </a:rPr>
              <a:t>Lord</a:t>
            </a:r>
            <a:r>
              <a:rPr lang="en-US" sz="1200" kern="1200" dirty="0" smtClean="0">
                <a:solidFill>
                  <a:schemeClr val="tx1"/>
                </a:solidFill>
                <a:effectLst/>
                <a:latin typeface="+mn-lt"/>
                <a:ea typeface="+mn-ea"/>
                <a:cs typeface="+mn-cs"/>
              </a:rPr>
              <a:t> listened </a:t>
            </a:r>
          </a:p>
          <a:p>
            <a:r>
              <a:rPr lang="en-US" sz="1200" kern="1200" dirty="0" smtClean="0">
                <a:solidFill>
                  <a:schemeClr val="tx1"/>
                </a:solidFill>
                <a:effectLst/>
                <a:latin typeface="+mn-lt"/>
                <a:ea typeface="+mn-ea"/>
                <a:cs typeface="+mn-cs"/>
              </a:rPr>
              <a:t>and heard. A scroll of remembrance was written </a:t>
            </a:r>
          </a:p>
          <a:p>
            <a:r>
              <a:rPr lang="en-US" sz="1200" kern="1200" dirty="0" smtClean="0">
                <a:solidFill>
                  <a:schemeClr val="tx1"/>
                </a:solidFill>
                <a:effectLst/>
                <a:latin typeface="+mn-lt"/>
                <a:ea typeface="+mn-ea"/>
                <a:cs typeface="+mn-cs"/>
              </a:rPr>
              <a:t>in his presence concerning those who feared the </a:t>
            </a:r>
          </a:p>
          <a:p>
            <a:r>
              <a:rPr lang="en-US" sz="1200" kern="1200" cap="small" dirty="0" smtClean="0">
                <a:solidFill>
                  <a:schemeClr val="tx1"/>
                </a:solidFill>
                <a:effectLst/>
                <a:latin typeface="+mn-lt"/>
                <a:ea typeface="+mn-ea"/>
                <a:cs typeface="+mn-cs"/>
              </a:rPr>
              <a:t>Lord</a:t>
            </a:r>
            <a:r>
              <a:rPr lang="en-US" sz="1200" kern="1200" dirty="0" smtClean="0">
                <a:solidFill>
                  <a:schemeClr val="tx1"/>
                </a:solidFill>
                <a:effectLst/>
                <a:latin typeface="+mn-lt"/>
                <a:ea typeface="+mn-ea"/>
                <a:cs typeface="+mn-cs"/>
              </a:rPr>
              <a:t> and honored his name.”</a:t>
            </a:r>
            <a:endParaRPr lang="en-US" baseline="0" dirty="0" smtClean="0"/>
          </a:p>
          <a:p>
            <a:endParaRPr lang="en-US" baseline="0" dirty="0" smtClean="0"/>
          </a:p>
          <a:p>
            <a:r>
              <a:rPr lang="en-US" baseline="0" dirty="0" smtClean="0"/>
              <a:t>And Revelation 20:12 says, “</a:t>
            </a:r>
            <a:r>
              <a:rPr lang="en-US" sz="1200" kern="1200" baseline="30000" dirty="0" smtClean="0">
                <a:solidFill>
                  <a:schemeClr val="tx1"/>
                </a:solidFill>
                <a:effectLst/>
                <a:latin typeface="+mn-lt"/>
                <a:ea typeface="+mn-ea"/>
                <a:cs typeface="+mn-cs"/>
              </a:rPr>
              <a:t>12 </a:t>
            </a:r>
            <a:r>
              <a:rPr lang="en-US" sz="1200" kern="1200" dirty="0" smtClean="0">
                <a:solidFill>
                  <a:schemeClr val="tx1"/>
                </a:solidFill>
                <a:effectLst/>
                <a:latin typeface="+mn-lt"/>
                <a:ea typeface="+mn-ea"/>
                <a:cs typeface="+mn-cs"/>
              </a:rPr>
              <a:t>And I saw the dead, </a:t>
            </a:r>
          </a:p>
          <a:p>
            <a:r>
              <a:rPr lang="en-US" sz="1200" kern="1200" dirty="0" smtClean="0">
                <a:solidFill>
                  <a:schemeClr val="tx1"/>
                </a:solidFill>
                <a:effectLst/>
                <a:latin typeface="+mn-lt"/>
                <a:ea typeface="+mn-ea"/>
                <a:cs typeface="+mn-cs"/>
              </a:rPr>
              <a:t>great and small, standing before the throne, and </a:t>
            </a:r>
          </a:p>
          <a:p>
            <a:r>
              <a:rPr lang="en-US" sz="1200" kern="1200" dirty="0" smtClean="0">
                <a:solidFill>
                  <a:schemeClr val="tx1"/>
                </a:solidFill>
                <a:effectLst/>
                <a:latin typeface="+mn-lt"/>
                <a:ea typeface="+mn-ea"/>
                <a:cs typeface="+mn-cs"/>
              </a:rPr>
              <a:t>books were opened. Another book was opened, </a:t>
            </a:r>
          </a:p>
          <a:p>
            <a:r>
              <a:rPr lang="en-US" sz="1200" kern="1200" dirty="0" smtClean="0">
                <a:solidFill>
                  <a:schemeClr val="tx1"/>
                </a:solidFill>
                <a:effectLst/>
                <a:latin typeface="+mn-lt"/>
                <a:ea typeface="+mn-ea"/>
                <a:cs typeface="+mn-cs"/>
              </a:rPr>
              <a:t>which is the book of life. The dead were judged </a:t>
            </a:r>
          </a:p>
          <a:p>
            <a:r>
              <a:rPr lang="en-US" sz="1200" kern="1200" dirty="0" smtClean="0">
                <a:solidFill>
                  <a:schemeClr val="tx1"/>
                </a:solidFill>
                <a:effectLst/>
                <a:latin typeface="+mn-lt"/>
                <a:ea typeface="+mn-ea"/>
                <a:cs typeface="+mn-cs"/>
              </a:rPr>
              <a:t>according to what they had done as recorded in </a:t>
            </a:r>
          </a:p>
          <a:p>
            <a:r>
              <a:rPr lang="en-US" sz="1200" kern="1200" dirty="0" smtClean="0">
                <a:solidFill>
                  <a:schemeClr val="tx1"/>
                </a:solidFill>
                <a:effectLst/>
                <a:latin typeface="+mn-lt"/>
                <a:ea typeface="+mn-ea"/>
                <a:cs typeface="+mn-cs"/>
              </a:rPr>
              <a:t>the books.”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Now, somebody will trot</a:t>
            </a:r>
            <a:r>
              <a:rPr lang="en-US" sz="1200" kern="1200" baseline="0" dirty="0" smtClean="0">
                <a:solidFill>
                  <a:schemeClr val="tx1"/>
                </a:solidFill>
                <a:effectLst/>
                <a:latin typeface="+mn-lt"/>
                <a:ea typeface="+mn-ea"/>
                <a:cs typeface="+mn-cs"/>
              </a:rPr>
              <a:t>-out the old false doctrine </a:t>
            </a:r>
          </a:p>
          <a:p>
            <a:r>
              <a:rPr lang="en-US" sz="1200" kern="1200" baseline="0" dirty="0" smtClean="0">
                <a:solidFill>
                  <a:schemeClr val="tx1"/>
                </a:solidFill>
                <a:effectLst/>
                <a:latin typeface="+mn-lt"/>
                <a:ea typeface="+mn-ea"/>
                <a:cs typeface="+mn-cs"/>
              </a:rPr>
              <a:t>that, if God keeps accounts, then if my good deeds </a:t>
            </a:r>
          </a:p>
          <a:p>
            <a:r>
              <a:rPr lang="en-US" sz="1200" kern="1200" baseline="0" dirty="0" smtClean="0">
                <a:solidFill>
                  <a:schemeClr val="tx1"/>
                </a:solidFill>
                <a:effectLst/>
                <a:latin typeface="+mn-lt"/>
                <a:ea typeface="+mn-ea"/>
                <a:cs typeface="+mn-cs"/>
              </a:rPr>
              <a:t>outweigh my bad deeds, I’ll make it to Heaven.</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problem with that idea is the definition of the </a:t>
            </a:r>
          </a:p>
          <a:p>
            <a:r>
              <a:rPr lang="en-US" sz="1200" kern="1200" baseline="0" dirty="0" smtClean="0">
                <a:solidFill>
                  <a:schemeClr val="tx1"/>
                </a:solidFill>
                <a:effectLst/>
                <a:latin typeface="+mn-lt"/>
                <a:ea typeface="+mn-ea"/>
                <a:cs typeface="+mn-cs"/>
              </a:rPr>
              <a:t>word “good”.</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Human beings think that their good deeds should </a:t>
            </a:r>
          </a:p>
          <a:p>
            <a:r>
              <a:rPr lang="en-US" sz="1200" kern="1200" dirty="0" smtClean="0">
                <a:solidFill>
                  <a:schemeClr val="tx1"/>
                </a:solidFill>
                <a:effectLst/>
                <a:latin typeface="+mn-lt"/>
                <a:ea typeface="+mn-ea"/>
                <a:cs typeface="+mn-cs"/>
              </a:rPr>
              <a:t>be credited to their account (that is,</a:t>
            </a:r>
            <a:r>
              <a:rPr lang="en-US" sz="1200" kern="1200" baseline="0" dirty="0" smtClean="0">
                <a:solidFill>
                  <a:schemeClr val="tx1"/>
                </a:solidFill>
                <a:effectLst/>
                <a:latin typeface="+mn-lt"/>
                <a:ea typeface="+mn-ea"/>
                <a:cs typeface="+mn-cs"/>
              </a:rPr>
              <a:t> added to the </a:t>
            </a:r>
          </a:p>
          <a:p>
            <a:r>
              <a:rPr lang="en-US" sz="1200" kern="1200" baseline="0" dirty="0" smtClean="0">
                <a:solidFill>
                  <a:schemeClr val="tx1"/>
                </a:solidFill>
                <a:effectLst/>
                <a:latin typeface="+mn-lt"/>
                <a:ea typeface="+mn-ea"/>
                <a:cs typeface="+mn-cs"/>
              </a:rPr>
              <a:t>total balance), while bad deeds should be debited </a:t>
            </a:r>
          </a:p>
          <a:p>
            <a:r>
              <a:rPr lang="en-US" sz="1200" kern="1200" baseline="0" dirty="0" smtClean="0">
                <a:solidFill>
                  <a:schemeClr val="tx1"/>
                </a:solidFill>
                <a:effectLst/>
                <a:latin typeface="+mn-lt"/>
                <a:ea typeface="+mn-ea"/>
                <a:cs typeface="+mn-cs"/>
              </a:rPr>
              <a:t>from their account (that is subtracted from the </a:t>
            </a:r>
          </a:p>
          <a:p>
            <a:r>
              <a:rPr lang="en-US" sz="1200" kern="1200" baseline="0" dirty="0" smtClean="0">
                <a:solidFill>
                  <a:schemeClr val="tx1"/>
                </a:solidFill>
                <a:effectLst/>
                <a:latin typeface="+mn-lt"/>
                <a:ea typeface="+mn-ea"/>
                <a:cs typeface="+mn-cs"/>
              </a:rPr>
              <a:t>total balance).</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Thus, Sam’s good deeds (= 27,000) minus his </a:t>
            </a:r>
          </a:p>
          <a:p>
            <a:r>
              <a:rPr lang="en-US" sz="1200" kern="1200" baseline="0" dirty="0" smtClean="0">
                <a:solidFill>
                  <a:schemeClr val="tx1"/>
                </a:solidFill>
                <a:effectLst/>
                <a:latin typeface="+mn-lt"/>
                <a:ea typeface="+mn-ea"/>
                <a:cs typeface="+mn-cs"/>
              </a:rPr>
              <a:t>bad deeds (= 13,000) equals a net positive </a:t>
            </a:r>
          </a:p>
          <a:p>
            <a:r>
              <a:rPr lang="en-US" sz="1200" kern="1200" baseline="0" dirty="0" smtClean="0">
                <a:solidFill>
                  <a:schemeClr val="tx1"/>
                </a:solidFill>
                <a:effectLst/>
                <a:latin typeface="+mn-lt"/>
                <a:ea typeface="+mn-ea"/>
                <a:cs typeface="+mn-cs"/>
              </a:rPr>
              <a:t>account balance of +14,000, which means that </a:t>
            </a:r>
          </a:p>
          <a:p>
            <a:r>
              <a:rPr lang="en-US" sz="1200" kern="1200" baseline="0" dirty="0" smtClean="0">
                <a:solidFill>
                  <a:schemeClr val="tx1"/>
                </a:solidFill>
                <a:effectLst/>
                <a:latin typeface="+mn-lt"/>
                <a:ea typeface="+mn-ea"/>
                <a:cs typeface="+mn-cs"/>
              </a:rPr>
              <a:t>Sam goes to Heaven.</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But, Karl’s good deeds (= 24,000) minus his bad </a:t>
            </a:r>
          </a:p>
          <a:p>
            <a:r>
              <a:rPr lang="en-US" sz="1200" kern="1200" baseline="0" dirty="0" smtClean="0">
                <a:solidFill>
                  <a:schemeClr val="tx1"/>
                </a:solidFill>
                <a:effectLst/>
                <a:latin typeface="+mn-lt"/>
                <a:ea typeface="+mn-ea"/>
                <a:cs typeface="+mn-cs"/>
              </a:rPr>
              <a:t>deeds (= 53,000) equals a net negative account </a:t>
            </a:r>
          </a:p>
          <a:p>
            <a:r>
              <a:rPr lang="en-US" sz="1200" kern="1200" baseline="0" dirty="0" smtClean="0">
                <a:solidFill>
                  <a:schemeClr val="tx1"/>
                </a:solidFill>
                <a:effectLst/>
                <a:latin typeface="+mn-lt"/>
                <a:ea typeface="+mn-ea"/>
                <a:cs typeface="+mn-cs"/>
              </a:rPr>
              <a:t>balance of -29,000, which means that Karl doesn’t </a:t>
            </a:r>
          </a:p>
          <a:p>
            <a:r>
              <a:rPr lang="en-US" sz="1200" kern="1200" baseline="0" dirty="0" smtClean="0">
                <a:solidFill>
                  <a:schemeClr val="tx1"/>
                </a:solidFill>
                <a:effectLst/>
                <a:latin typeface="+mn-lt"/>
                <a:ea typeface="+mn-ea"/>
                <a:cs typeface="+mn-cs"/>
              </a:rPr>
              <a:t>get into Heaven.</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problem with all this, is that there really is no </a:t>
            </a:r>
          </a:p>
          <a:p>
            <a:r>
              <a:rPr lang="en-US" sz="1200" kern="1200" baseline="0" dirty="0" smtClean="0">
                <a:solidFill>
                  <a:schemeClr val="tx1"/>
                </a:solidFill>
                <a:effectLst/>
                <a:latin typeface="+mn-lt"/>
                <a:ea typeface="+mn-ea"/>
                <a:cs typeface="+mn-cs"/>
              </a:rPr>
              <a:t>such thing as a “good” deed. All deeds are “bad” </a:t>
            </a:r>
          </a:p>
          <a:p>
            <a:r>
              <a:rPr lang="en-US" sz="1200" kern="1200" baseline="0" dirty="0" smtClean="0">
                <a:solidFill>
                  <a:schemeClr val="tx1"/>
                </a:solidFill>
                <a:effectLst/>
                <a:latin typeface="+mn-lt"/>
                <a:ea typeface="+mn-ea"/>
                <a:cs typeface="+mn-cs"/>
              </a:rPr>
              <a:t>deeds; some deeds are just not as bad as others.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In Isaiah 64:6, God tells us that “</a:t>
            </a:r>
            <a:r>
              <a:rPr lang="en-US" sz="1200" kern="1200" baseline="30000" dirty="0" smtClean="0">
                <a:solidFill>
                  <a:schemeClr val="tx1"/>
                </a:solidFill>
                <a:effectLst/>
                <a:latin typeface="+mn-lt"/>
                <a:ea typeface="+mn-ea"/>
                <a:cs typeface="+mn-cs"/>
              </a:rPr>
              <a:t>6 </a:t>
            </a:r>
            <a:r>
              <a:rPr lang="en-US" sz="1200" kern="1200" dirty="0" smtClean="0">
                <a:solidFill>
                  <a:schemeClr val="tx1"/>
                </a:solidFill>
                <a:effectLst/>
                <a:latin typeface="+mn-lt"/>
                <a:ea typeface="+mn-ea"/>
                <a:cs typeface="+mn-cs"/>
              </a:rPr>
              <a:t>All of us have </a:t>
            </a:r>
          </a:p>
          <a:p>
            <a:r>
              <a:rPr lang="en-US" sz="1200" kern="1200" dirty="0" smtClean="0">
                <a:solidFill>
                  <a:schemeClr val="tx1"/>
                </a:solidFill>
                <a:effectLst/>
                <a:latin typeface="+mn-lt"/>
                <a:ea typeface="+mn-ea"/>
                <a:cs typeface="+mn-cs"/>
              </a:rPr>
              <a:t>become like one who is unclean, and all our </a:t>
            </a:r>
          </a:p>
          <a:p>
            <a:r>
              <a:rPr lang="en-US" sz="1200" kern="1200" dirty="0" smtClean="0">
                <a:solidFill>
                  <a:schemeClr val="tx1"/>
                </a:solidFill>
                <a:effectLst/>
                <a:latin typeface="+mn-lt"/>
                <a:ea typeface="+mn-ea"/>
                <a:cs typeface="+mn-cs"/>
              </a:rPr>
              <a:t>righteous acts are like filthy rags; we all shrivel </a:t>
            </a:r>
          </a:p>
          <a:p>
            <a:r>
              <a:rPr lang="en-US" sz="1200" kern="1200" dirty="0" smtClean="0">
                <a:solidFill>
                  <a:schemeClr val="tx1"/>
                </a:solidFill>
                <a:effectLst/>
                <a:latin typeface="+mn-lt"/>
                <a:ea typeface="+mn-ea"/>
                <a:cs typeface="+mn-cs"/>
              </a:rPr>
              <a:t>up like a leaf, and like the wind our sins sweep </a:t>
            </a:r>
          </a:p>
          <a:p>
            <a:r>
              <a:rPr lang="en-US" sz="1200" kern="1200" dirty="0" smtClean="0">
                <a:solidFill>
                  <a:schemeClr val="tx1"/>
                </a:solidFill>
                <a:effectLst/>
                <a:latin typeface="+mn-lt"/>
                <a:ea typeface="+mn-ea"/>
                <a:cs typeface="+mn-cs"/>
              </a:rPr>
              <a:t>us away.”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there are no credits in our account for good </a:t>
            </a:r>
          </a:p>
          <a:p>
            <a:r>
              <a:rPr lang="en-US" sz="1200" kern="1200" dirty="0" smtClean="0">
                <a:solidFill>
                  <a:schemeClr val="tx1"/>
                </a:solidFill>
                <a:effectLst/>
                <a:latin typeface="+mn-lt"/>
                <a:ea typeface="+mn-ea"/>
                <a:cs typeface="+mn-cs"/>
              </a:rPr>
              <a:t>deeds (no</a:t>
            </a:r>
            <a:r>
              <a:rPr lang="en-US" sz="1200" kern="1200" baseline="0" dirty="0" smtClean="0">
                <a:solidFill>
                  <a:schemeClr val="tx1"/>
                </a:solidFill>
                <a:effectLst/>
                <a:latin typeface="+mn-lt"/>
                <a:ea typeface="+mn-ea"/>
                <a:cs typeface="+mn-cs"/>
              </a:rPr>
              <a:t> additions to the total). Instead, </a:t>
            </a:r>
          </a:p>
          <a:p>
            <a:r>
              <a:rPr lang="en-US" sz="1200" kern="1200" baseline="0" dirty="0" smtClean="0">
                <a:solidFill>
                  <a:schemeClr val="tx1"/>
                </a:solidFill>
                <a:effectLst/>
                <a:latin typeface="+mn-lt"/>
                <a:ea typeface="+mn-ea"/>
                <a:cs typeface="+mn-cs"/>
              </a:rPr>
              <a:t>everything we do, no matter how good we may </a:t>
            </a:r>
          </a:p>
          <a:p>
            <a:r>
              <a:rPr lang="en-US" sz="1200" kern="1200" baseline="0" dirty="0" smtClean="0">
                <a:solidFill>
                  <a:schemeClr val="tx1"/>
                </a:solidFill>
                <a:effectLst/>
                <a:latin typeface="+mn-lt"/>
                <a:ea typeface="+mn-ea"/>
                <a:cs typeface="+mn-cs"/>
              </a:rPr>
              <a:t>think it is, is actually a debit from our account (a </a:t>
            </a:r>
          </a:p>
          <a:p>
            <a:r>
              <a:rPr lang="en-US" sz="1200" kern="1200" baseline="0" dirty="0" smtClean="0">
                <a:solidFill>
                  <a:schemeClr val="tx1"/>
                </a:solidFill>
                <a:effectLst/>
                <a:latin typeface="+mn-lt"/>
                <a:ea typeface="+mn-ea"/>
                <a:cs typeface="+mn-cs"/>
              </a:rPr>
              <a:t>subtraction from the total).</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dirty="0" smtClean="0"/>
              <a:t>Albert robs</a:t>
            </a:r>
            <a:r>
              <a:rPr lang="en-US" baseline="0" dirty="0" smtClean="0"/>
              <a:t> a bank: Debit 3,000.</a:t>
            </a:r>
          </a:p>
          <a:p>
            <a:endParaRPr lang="en-US" baseline="0" dirty="0" smtClean="0"/>
          </a:p>
          <a:p>
            <a:r>
              <a:rPr lang="en-US" baseline="0" dirty="0" smtClean="0"/>
              <a:t>Mary murders Albert: Debit 10,000.</a:t>
            </a:r>
          </a:p>
          <a:p>
            <a:endParaRPr lang="en-US" baseline="0" dirty="0" smtClean="0"/>
          </a:p>
          <a:p>
            <a:r>
              <a:rPr lang="en-US" baseline="0" dirty="0" smtClean="0"/>
              <a:t>Jimmy tells a little white lie: Debit 300.</a:t>
            </a:r>
          </a:p>
          <a:p>
            <a:endParaRPr lang="en-US" baseline="0" dirty="0" smtClean="0"/>
          </a:p>
          <a:p>
            <a:r>
              <a:rPr lang="en-US" baseline="0" dirty="0" smtClean="0"/>
              <a:t>Cynthia lovingly cares for her aging mother: </a:t>
            </a:r>
          </a:p>
          <a:p>
            <a:r>
              <a:rPr lang="en-US" baseline="0" dirty="0" smtClean="0"/>
              <a:t>Debit 35.</a:t>
            </a:r>
          </a:p>
          <a:p>
            <a:endParaRPr lang="en-US" baseline="0" dirty="0" smtClean="0"/>
          </a:p>
          <a:p>
            <a:r>
              <a:rPr lang="en-US" baseline="0" dirty="0" smtClean="0"/>
              <a:t>George sacrifices his life to save a stranger from a </a:t>
            </a:r>
          </a:p>
          <a:p>
            <a:r>
              <a:rPr lang="en-US" baseline="0" dirty="0" smtClean="0"/>
              <a:t>burning building: Debit 2.</a:t>
            </a:r>
          </a:p>
          <a:p>
            <a:endParaRPr lang="en-US" baseline="0" dirty="0" smtClean="0"/>
          </a:p>
          <a:p>
            <a:r>
              <a:rPr lang="en-US" baseline="0" dirty="0" smtClean="0"/>
              <a:t>....</a:t>
            </a:r>
          </a:p>
          <a:p>
            <a:endParaRPr lang="en-US" baseline="0" dirty="0" smtClean="0"/>
          </a:p>
          <a:p>
            <a:r>
              <a:rPr lang="en-US" baseline="0" dirty="0" smtClean="0"/>
              <a:t>But, then, one day, Arthur believes in Jesus: </a:t>
            </a:r>
          </a:p>
          <a:p>
            <a:r>
              <a:rPr lang="en-US" baseline="0" dirty="0" smtClean="0"/>
              <a:t>CREDIT INFINITY !!!</a:t>
            </a:r>
          </a:p>
          <a:p>
            <a:endParaRPr lang="en-US" baseline="0" dirty="0" smtClean="0"/>
          </a:p>
          <a:p>
            <a:r>
              <a:rPr lang="en-US" baseline="0" dirty="0" smtClean="0"/>
              <a:t>It doesn’t matter how large a negative balance he </a:t>
            </a:r>
          </a:p>
          <a:p>
            <a:r>
              <a:rPr lang="en-US" baseline="0" dirty="0" smtClean="0"/>
              <a:t>had at that point, whether it was Debit 2, </a:t>
            </a:r>
          </a:p>
          <a:p>
            <a:r>
              <a:rPr lang="en-US" baseline="0" dirty="0" smtClean="0"/>
              <a:t>Debit 200, Debit 2 million, or Debit 2 trillion. </a:t>
            </a:r>
          </a:p>
          <a:p>
            <a:r>
              <a:rPr lang="en-US" baseline="0" dirty="0" smtClean="0"/>
              <a:t>The CREDIT INFINITY wipes it all out.</a:t>
            </a:r>
          </a:p>
          <a:p>
            <a:endParaRPr lang="en-US" baseline="0" dirty="0" smtClean="0"/>
          </a:p>
          <a:p>
            <a:r>
              <a:rPr lang="en-US" baseline="0" dirty="0" smtClean="0"/>
              <a:t>And, it’s the nature of transcendental numbers, </a:t>
            </a:r>
          </a:p>
          <a:p>
            <a:r>
              <a:rPr lang="en-US" baseline="0" dirty="0" smtClean="0"/>
              <a:t>the nature of infinities, that no matter how much </a:t>
            </a:r>
          </a:p>
          <a:p>
            <a:r>
              <a:rPr lang="en-US" baseline="0" dirty="0" smtClean="0"/>
              <a:t>you ever subtract from it, no matter how much </a:t>
            </a:r>
          </a:p>
          <a:p>
            <a:r>
              <a:rPr lang="en-US" baseline="0" dirty="0" smtClean="0"/>
              <a:t>you debit, the resulting balance IS and </a:t>
            </a:r>
          </a:p>
          <a:p>
            <a:r>
              <a:rPr lang="en-US" baseline="0" dirty="0" smtClean="0"/>
              <a:t>ALWAYS WILL BE... CREDIT INFINITY !!!</a:t>
            </a:r>
          </a:p>
          <a:p>
            <a:endParaRPr lang="en-US" baseline="0" dirty="0" smtClean="0"/>
          </a:p>
          <a:p>
            <a:r>
              <a:rPr lang="en-US" dirty="0" smtClean="0"/>
              <a:t>In John 10:28, Jesus says, “</a:t>
            </a:r>
            <a:r>
              <a:rPr lang="en-US" sz="1200" kern="1200" baseline="30000" dirty="0" smtClean="0">
                <a:solidFill>
                  <a:schemeClr val="tx1"/>
                </a:solidFill>
                <a:effectLst/>
                <a:latin typeface="+mn-lt"/>
                <a:ea typeface="+mn-ea"/>
                <a:cs typeface="+mn-cs"/>
              </a:rPr>
              <a:t>28 </a:t>
            </a:r>
            <a:r>
              <a:rPr lang="en-US" sz="1200" kern="1200" dirty="0" smtClean="0">
                <a:solidFill>
                  <a:schemeClr val="tx1"/>
                </a:solidFill>
                <a:effectLst/>
                <a:latin typeface="+mn-lt"/>
                <a:ea typeface="+mn-ea"/>
                <a:cs typeface="+mn-cs"/>
              </a:rPr>
              <a:t>I give them eternal </a:t>
            </a:r>
          </a:p>
          <a:p>
            <a:r>
              <a:rPr lang="en-US" sz="1200" kern="1200" dirty="0" smtClean="0">
                <a:solidFill>
                  <a:schemeClr val="tx1"/>
                </a:solidFill>
                <a:effectLst/>
                <a:latin typeface="+mn-lt"/>
                <a:ea typeface="+mn-ea"/>
                <a:cs typeface="+mn-cs"/>
              </a:rPr>
              <a:t>life, and they shall never perish; no one can</a:t>
            </a:r>
          </a:p>
          <a:p>
            <a:r>
              <a:rPr lang="en-US" sz="1200" kern="1200" dirty="0" smtClean="0">
                <a:solidFill>
                  <a:schemeClr val="tx1"/>
                </a:solidFill>
                <a:effectLst/>
                <a:latin typeface="+mn-lt"/>
                <a:ea typeface="+mn-ea"/>
                <a:cs typeface="+mn-cs"/>
              </a:rPr>
              <a:t> snatch them out of my hand.” </a:t>
            </a:r>
          </a:p>
          <a:p>
            <a:endParaRPr lang="en-US" dirty="0" smtClean="0"/>
          </a:p>
          <a:p>
            <a:r>
              <a:rPr lang="en-US" dirty="0" smtClean="0"/>
              <a:t>Amen! Even so, Come Lord Jesus!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33776505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Dikaiosune</a:t>
            </a:r>
            <a:r>
              <a:rPr lang="en-US" dirty="0" smtClean="0"/>
              <a:t>” is another one of the </a:t>
            </a:r>
            <a:r>
              <a:rPr lang="en-US" dirty="0" err="1" smtClean="0"/>
              <a:t>dikai</a:t>
            </a:r>
            <a:r>
              <a:rPr lang="en-US" dirty="0" smtClean="0"/>
              <a:t>- family </a:t>
            </a:r>
          </a:p>
          <a:p>
            <a:r>
              <a:rPr lang="en-US" dirty="0" smtClean="0"/>
              <a:t>of words.</a:t>
            </a:r>
          </a:p>
          <a:p>
            <a:endParaRPr lang="en-US" dirty="0" smtClean="0"/>
          </a:p>
          <a:p>
            <a:r>
              <a:rPr lang="en-US" dirty="0" smtClean="0"/>
              <a:t>This is the noun,</a:t>
            </a:r>
            <a:r>
              <a:rPr lang="en-US" baseline="0" dirty="0" smtClean="0"/>
              <a:t> “righteousness”.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28420904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4:3.</a:t>
            </a:r>
          </a:p>
          <a:p>
            <a:endParaRPr lang="en-US" dirty="0" smtClean="0"/>
          </a:p>
          <a:p>
            <a:r>
              <a:rPr lang="en-US" dirty="0" smtClean="0"/>
              <a:t>*****</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53</a:t>
            </a:fld>
            <a:endParaRPr lang="en-US"/>
          </a:p>
        </p:txBody>
      </p:sp>
    </p:spTree>
    <p:extLst>
      <p:ext uri="{BB962C8B-B14F-4D97-AF65-F5344CB8AC3E}">
        <p14:creationId xmlns:p14="http://schemas.microsoft.com/office/powerpoint/2010/main" val="36153137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4:3.</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54</a:t>
            </a:fld>
            <a:endParaRPr lang="en-US"/>
          </a:p>
        </p:txBody>
      </p:sp>
    </p:spTree>
    <p:extLst>
      <p:ext uri="{BB962C8B-B14F-4D97-AF65-F5344CB8AC3E}">
        <p14:creationId xmlns:p14="http://schemas.microsoft.com/office/powerpoint/2010/main" val="18826696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Leon Morris says that</a:t>
            </a:r>
            <a:r>
              <a:rPr lang="en-US" baseline="0" dirty="0" smtClean="0"/>
              <a:t> Paul proceeds to contrast </a:t>
            </a:r>
          </a:p>
          <a:p>
            <a:r>
              <a:rPr lang="en-US" baseline="0" dirty="0" smtClean="0"/>
              <a:t>the way of works with the way of grace. When </a:t>
            </a:r>
          </a:p>
          <a:p>
            <a:r>
              <a:rPr lang="en-US" baseline="0" dirty="0" smtClean="0"/>
              <a:t>anyone works, his wage is his as a right; it </a:t>
            </a:r>
          </a:p>
          <a:p>
            <a:r>
              <a:rPr lang="en-US" baseline="0" dirty="0" smtClean="0"/>
              <a:t>belongs to him. It is not reckoned as a gift....</a:t>
            </a:r>
          </a:p>
          <a:p>
            <a:endParaRPr lang="en-US" baseline="0" dirty="0" smtClean="0"/>
          </a:p>
          <a:p>
            <a:r>
              <a:rPr lang="en-US" baseline="0" dirty="0" smtClean="0"/>
              <a:t>For the one who works the wage is an obligation; </a:t>
            </a:r>
          </a:p>
          <a:p>
            <a:r>
              <a:rPr lang="en-US" baseline="0" dirty="0" smtClean="0"/>
              <a:t>it is what is due, what is owing to him...</a:t>
            </a:r>
          </a:p>
          <a:p>
            <a:endParaRPr lang="en-US" baseline="0" dirty="0" smtClean="0"/>
          </a:p>
          <a:p>
            <a:r>
              <a:rPr lang="en-US" baseline="0" dirty="0" smtClean="0"/>
              <a:t>Stuart Briscoe writes that With complete abandon </a:t>
            </a:r>
          </a:p>
          <a:p>
            <a:r>
              <a:rPr lang="en-US" baseline="0" dirty="0" smtClean="0"/>
              <a:t>(Abraham) trusted himself and his most cherished </a:t>
            </a:r>
          </a:p>
          <a:p>
            <a:r>
              <a:rPr lang="en-US" baseline="0" dirty="0" smtClean="0"/>
              <a:t>ambitions to his God and what his God was </a:t>
            </a:r>
          </a:p>
          <a:p>
            <a:r>
              <a:rPr lang="en-US" baseline="0" dirty="0" smtClean="0"/>
              <a:t>committed to do, and it was “(credited) to him for </a:t>
            </a:r>
          </a:p>
          <a:p>
            <a:r>
              <a:rPr lang="en-US" baseline="0" dirty="0" smtClean="0"/>
              <a:t>righteousness.</a:t>
            </a:r>
          </a:p>
          <a:p>
            <a:endParaRPr lang="en-US" baseline="0" dirty="0" smtClean="0"/>
          </a:p>
          <a:p>
            <a:r>
              <a:rPr lang="en-US" baseline="0" dirty="0" smtClean="0"/>
              <a:t>Paul is able to show quite clearly from the Old </a:t>
            </a:r>
          </a:p>
          <a:p>
            <a:r>
              <a:rPr lang="en-US" baseline="0" dirty="0" smtClean="0"/>
              <a:t>Testament that Abraham’s acceptance with God </a:t>
            </a:r>
          </a:p>
          <a:p>
            <a:r>
              <a:rPr lang="en-US" baseline="0" dirty="0" smtClean="0"/>
              <a:t>came through his faith, not his works, although </a:t>
            </a:r>
          </a:p>
          <a:p>
            <a:r>
              <a:rPr lang="en-US" baseline="0" dirty="0" smtClean="0"/>
              <a:t>his works were exemplary.</a:t>
            </a:r>
          </a:p>
          <a:p>
            <a:endParaRPr lang="en-US" baseline="0" dirty="0" smtClean="0"/>
          </a:p>
          <a:p>
            <a:r>
              <a:rPr lang="en-US" baseline="0" dirty="0" smtClean="0"/>
              <a:t>Far from being the cause of his acceptance with </a:t>
            </a:r>
          </a:p>
          <a:p>
            <a:r>
              <a:rPr lang="en-US" baseline="0" dirty="0" smtClean="0"/>
              <a:t>God, Abraham’s lifestyle was the result of his </a:t>
            </a:r>
          </a:p>
          <a:p>
            <a:r>
              <a:rPr lang="en-US" baseline="0" dirty="0" smtClean="0"/>
              <a:t>acceptance. </a:t>
            </a:r>
          </a:p>
          <a:p>
            <a:endParaRPr lang="en-US" baseline="0" dirty="0" smtClean="0"/>
          </a:p>
          <a:p>
            <a:r>
              <a:rPr lang="en-US" baseline="0" dirty="0" smtClean="0"/>
              <a:t>God did not declare him righteous because he was </a:t>
            </a:r>
          </a:p>
          <a:p>
            <a:r>
              <a:rPr lang="en-US" baseline="0" dirty="0" smtClean="0"/>
              <a:t>so good, but rather Abraham lived a good life </a:t>
            </a:r>
          </a:p>
          <a:p>
            <a:r>
              <a:rPr lang="en-US" baseline="0" dirty="0" smtClean="0"/>
              <a:t>because God had freely justified him by faith.</a:t>
            </a:r>
          </a:p>
          <a:p>
            <a:endParaRPr lang="en-US" baseline="0" dirty="0" smtClean="0"/>
          </a:p>
          <a:p>
            <a:r>
              <a:rPr lang="en-US" baseline="0" dirty="0" smtClean="0"/>
              <a:t>The logic of all this is sometimes hard for Western </a:t>
            </a:r>
          </a:p>
          <a:p>
            <a:r>
              <a:rPr lang="en-US" baseline="0" dirty="0" smtClean="0"/>
              <a:t>minds to follow, so it is encouraging to discover </a:t>
            </a:r>
          </a:p>
          <a:p>
            <a:r>
              <a:rPr lang="en-US" baseline="0" dirty="0" smtClean="0"/>
              <a:t>that the Greek word for “(credited)” is </a:t>
            </a:r>
            <a:r>
              <a:rPr lang="en-US" baseline="0" dirty="0" err="1" smtClean="0"/>
              <a:t>logizomai</a:t>
            </a:r>
            <a:r>
              <a:rPr lang="en-US" baseline="0" dirty="0" smtClean="0"/>
              <a:t> </a:t>
            </a:r>
          </a:p>
          <a:p>
            <a:r>
              <a:rPr lang="en-US" baseline="0" dirty="0" smtClean="0"/>
              <a:t>which, besides having obvious connections with </a:t>
            </a:r>
          </a:p>
          <a:p>
            <a:r>
              <a:rPr lang="en-US" baseline="0" dirty="0" smtClean="0"/>
              <a:t>the English word “logic” means “to place to </a:t>
            </a:r>
          </a:p>
          <a:p>
            <a:r>
              <a:rPr lang="en-US" baseline="0" dirty="0" smtClean="0"/>
              <a:t>someone’s account.”</a:t>
            </a:r>
          </a:p>
          <a:p>
            <a:endParaRPr lang="en-US" baseline="0" dirty="0" smtClean="0"/>
          </a:p>
          <a:p>
            <a:r>
              <a:rPr lang="en-US" baseline="0" dirty="0" smtClean="0"/>
              <a:t>God, out of grace, determines to make </a:t>
            </a:r>
          </a:p>
          <a:p>
            <a:r>
              <a:rPr lang="en-US" baseline="0" dirty="0" smtClean="0"/>
              <a:t>righteousness available to those who will humbly </a:t>
            </a:r>
          </a:p>
          <a:p>
            <a:r>
              <a:rPr lang="en-US" baseline="0" dirty="0" smtClean="0"/>
              <a:t>accept it by faith. </a:t>
            </a:r>
            <a:endParaRPr lang="en-US" dirty="0" smtClean="0"/>
          </a:p>
          <a:p>
            <a:r>
              <a:rPr lang="en-US" dirty="0" smtClean="0"/>
              <a:t> </a:t>
            </a:r>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55</a:t>
            </a:fld>
            <a:endParaRPr lang="en-US"/>
          </a:p>
        </p:txBody>
      </p:sp>
    </p:spTree>
    <p:extLst>
      <p:ext uri="{BB962C8B-B14F-4D97-AF65-F5344CB8AC3E}">
        <p14:creationId xmlns:p14="http://schemas.microsoft.com/office/powerpoint/2010/main" val="6664785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Ergazomai</a:t>
            </a:r>
            <a:r>
              <a:rPr lang="en-US" dirty="0" smtClean="0"/>
              <a:t>” is the verb, “to work”.</a:t>
            </a:r>
          </a:p>
          <a:p>
            <a:endParaRPr lang="en-US" dirty="0" smtClean="0"/>
          </a:p>
          <a:p>
            <a:r>
              <a:rPr lang="en-US" dirty="0" smtClean="0"/>
              <a:t>It’s a cognate of the noun “</a:t>
            </a:r>
            <a:r>
              <a:rPr lang="en-US" dirty="0" err="1" smtClean="0"/>
              <a:t>ergon</a:t>
            </a:r>
            <a:r>
              <a:rPr lang="en-US" dirty="0" smtClean="0"/>
              <a:t>”, which we’ve </a:t>
            </a:r>
          </a:p>
          <a:p>
            <a:r>
              <a:rPr lang="en-US" dirty="0" smtClean="0"/>
              <a:t>already seen today.</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6664785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misthos</a:t>
            </a:r>
            <a:r>
              <a:rPr lang="en-US" dirty="0" smtClean="0"/>
              <a:t>” means remuneration </a:t>
            </a:r>
          </a:p>
          <a:p>
            <a:r>
              <a:rPr lang="en-US" dirty="0" smtClean="0"/>
              <a:t>for work done; that is “pay” or “wages”.</a:t>
            </a:r>
          </a:p>
          <a:p>
            <a:endParaRPr lang="en-US" dirty="0" smtClean="0"/>
          </a:p>
          <a:p>
            <a:r>
              <a:rPr lang="en-US" dirty="0" smtClean="0"/>
              <a:t>In this particular context, it refers to recognition </a:t>
            </a:r>
          </a:p>
          <a:p>
            <a:r>
              <a:rPr lang="en-US" dirty="0" smtClean="0"/>
              <a:t>by God for the moral quality of an action; in </a:t>
            </a:r>
          </a:p>
          <a:p>
            <a:r>
              <a:rPr lang="en-US" dirty="0" smtClean="0"/>
              <a:t>other words, its “recompense”.</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6664785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58</a:t>
            </a:fld>
            <a:endParaRPr lang="en-US"/>
          </a:p>
        </p:txBody>
      </p:sp>
    </p:spTree>
    <p:extLst>
      <p:ext uri="{BB962C8B-B14F-4D97-AF65-F5344CB8AC3E}">
        <p14:creationId xmlns:p14="http://schemas.microsoft.com/office/powerpoint/2010/main" val="691285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59</a:t>
            </a:fld>
            <a:endParaRPr lang="en-US"/>
          </a:p>
        </p:txBody>
      </p:sp>
    </p:spTree>
    <p:extLst>
      <p:ext uri="{BB962C8B-B14F-4D97-AF65-F5344CB8AC3E}">
        <p14:creationId xmlns:p14="http://schemas.microsoft.com/office/powerpoint/2010/main" val="2253810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a:t>
            </a:fld>
            <a:endParaRPr lang="en-US"/>
          </a:p>
        </p:txBody>
      </p:sp>
    </p:spTree>
    <p:extLst>
      <p:ext uri="{BB962C8B-B14F-4D97-AF65-F5344CB8AC3E}">
        <p14:creationId xmlns:p14="http://schemas.microsoft.com/office/powerpoint/2010/main" val="13396873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a:t>
            </a:r>
            <a:r>
              <a:rPr lang="en-US" dirty="0" err="1" smtClean="0"/>
              <a:t>logizomai</a:t>
            </a:r>
            <a:r>
              <a:rPr lang="en-US" dirty="0" smtClean="0"/>
              <a:t>” = “credited”.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6664785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We’ve seen the Greek “</a:t>
            </a:r>
            <a:r>
              <a:rPr lang="en-US" dirty="0" err="1" smtClean="0"/>
              <a:t>charis</a:t>
            </a:r>
            <a:r>
              <a:rPr lang="en-US" dirty="0" smtClean="0"/>
              <a:t>” before; in our </a:t>
            </a:r>
          </a:p>
          <a:p>
            <a:r>
              <a:rPr lang="en-US" dirty="0" smtClean="0"/>
              <a:t>earlier study sessions.</a:t>
            </a:r>
          </a:p>
          <a:p>
            <a:endParaRPr lang="en-US" dirty="0" smtClean="0"/>
          </a:p>
          <a:p>
            <a:r>
              <a:rPr lang="en-US" dirty="0" smtClean="0"/>
              <a:t>We found “</a:t>
            </a:r>
            <a:r>
              <a:rPr lang="en-US" dirty="0" err="1" smtClean="0"/>
              <a:t>charis</a:t>
            </a:r>
            <a:r>
              <a:rPr lang="en-US" dirty="0" smtClean="0"/>
              <a:t>” in Romans 1:5; 1:7;</a:t>
            </a:r>
            <a:r>
              <a:rPr lang="en-US" baseline="0" dirty="0" smtClean="0"/>
              <a:t> and 3:24.</a:t>
            </a:r>
          </a:p>
          <a:p>
            <a:endParaRPr lang="en-US" baseline="0" dirty="0" smtClean="0"/>
          </a:p>
          <a:p>
            <a:r>
              <a:rPr lang="en-US" baseline="0" dirty="0" smtClean="0"/>
              <a:t>In all three places,</a:t>
            </a:r>
            <a:r>
              <a:rPr lang="en-US" dirty="0" smtClean="0"/>
              <a:t> the New International Version</a:t>
            </a:r>
          </a:p>
          <a:p>
            <a:r>
              <a:rPr lang="en-US" dirty="0" smtClean="0"/>
              <a:t> translated “</a:t>
            </a:r>
            <a:r>
              <a:rPr lang="en-US" dirty="0" err="1" smtClean="0"/>
              <a:t>charis</a:t>
            </a:r>
            <a:r>
              <a:rPr lang="en-US" dirty="0" smtClean="0"/>
              <a:t>” as “grace” rather than as </a:t>
            </a:r>
          </a:p>
          <a:p>
            <a:r>
              <a:rPr lang="en-US" dirty="0" smtClean="0"/>
              <a:t>“gift” as it is here.</a:t>
            </a:r>
          </a:p>
          <a:p>
            <a:endParaRPr lang="en-US" dirty="0" smtClean="0"/>
          </a:p>
          <a:p>
            <a:r>
              <a:rPr lang="en-US" dirty="0" smtClean="0"/>
              <a:t>But the meaning is analogous: What is given by </a:t>
            </a:r>
          </a:p>
          <a:p>
            <a:r>
              <a:rPr lang="en-US" dirty="0" smtClean="0"/>
              <a:t>grace is given as a free gift.</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61</a:t>
            </a:fld>
            <a:endParaRPr lang="en-US"/>
          </a:p>
        </p:txBody>
      </p:sp>
    </p:spTree>
    <p:extLst>
      <p:ext uri="{BB962C8B-B14F-4D97-AF65-F5344CB8AC3E}">
        <p14:creationId xmlns:p14="http://schemas.microsoft.com/office/powerpoint/2010/main" val="9058852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Greek word “</a:t>
            </a:r>
            <a:r>
              <a:rPr lang="en-US" dirty="0" err="1" smtClean="0"/>
              <a:t>opheilema</a:t>
            </a:r>
            <a:r>
              <a:rPr lang="en-US" dirty="0" smtClean="0"/>
              <a:t>” </a:t>
            </a:r>
          </a:p>
          <a:p>
            <a:r>
              <a:rPr lang="en-US" dirty="0" smtClean="0"/>
              <a:t>means that which is owed in a financial sense; </a:t>
            </a:r>
          </a:p>
          <a:p>
            <a:r>
              <a:rPr lang="en-US" dirty="0" smtClean="0"/>
              <a:t>that is, a “debt” or “one’s due”.</a:t>
            </a:r>
          </a:p>
          <a:p>
            <a:endParaRPr lang="en-US" dirty="0" smtClean="0"/>
          </a:p>
          <a:p>
            <a:r>
              <a:rPr lang="en-US" dirty="0" smtClean="0"/>
              <a:t>This is the only place in the New Testament </a:t>
            </a:r>
          </a:p>
          <a:p>
            <a:r>
              <a:rPr lang="en-US" dirty="0" smtClean="0"/>
              <a:t>where “</a:t>
            </a:r>
            <a:r>
              <a:rPr lang="en-US" dirty="0" err="1" smtClean="0"/>
              <a:t>opheilema</a:t>
            </a:r>
            <a:r>
              <a:rPr lang="en-US" dirty="0" smtClean="0"/>
              <a:t>” is used in this financial sense.</a:t>
            </a:r>
          </a:p>
          <a:p>
            <a:endParaRPr lang="en-US" dirty="0" smtClean="0"/>
          </a:p>
          <a:p>
            <a:r>
              <a:rPr lang="en-US" dirty="0" smtClean="0"/>
              <a:t>It is, however, used in this same sense in the </a:t>
            </a:r>
          </a:p>
          <a:p>
            <a:r>
              <a:rPr lang="en-US" dirty="0" smtClean="0"/>
              <a:t>Septuagint version of:</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62</a:t>
            </a:fld>
            <a:endParaRPr lang="en-US"/>
          </a:p>
        </p:txBody>
      </p:sp>
    </p:spTree>
    <p:extLst>
      <p:ext uri="{BB962C8B-B14F-4D97-AF65-F5344CB8AC3E}">
        <p14:creationId xmlns:p14="http://schemas.microsoft.com/office/powerpoint/2010/main" val="1687579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Opheilema</a:t>
            </a:r>
            <a:r>
              <a:rPr lang="en-US" dirty="0" smtClean="0"/>
              <a:t>” is also used in the sense of a moral </a:t>
            </a:r>
          </a:p>
          <a:p>
            <a:r>
              <a:rPr lang="en-US" dirty="0" smtClean="0"/>
              <a:t>obligation in:</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63</a:t>
            </a:fld>
            <a:endParaRPr lang="en-US"/>
          </a:p>
        </p:txBody>
      </p:sp>
    </p:spTree>
    <p:extLst>
      <p:ext uri="{BB962C8B-B14F-4D97-AF65-F5344CB8AC3E}">
        <p14:creationId xmlns:p14="http://schemas.microsoft.com/office/powerpoint/2010/main" val="30811730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Guy de Maupassant’s “The Necklace” tells </a:t>
            </a:r>
          </a:p>
          <a:p>
            <a:pPr rtl="0"/>
            <a:r>
              <a:rPr lang="en-US" sz="1200" dirty="0" smtClean="0"/>
              <a:t>the sad story of a young woman named </a:t>
            </a:r>
            <a:r>
              <a:rPr lang="en-US" sz="1200" dirty="0" err="1" smtClean="0"/>
              <a:t>Mathilde</a:t>
            </a:r>
            <a:r>
              <a:rPr lang="en-US" sz="1200" dirty="0" smtClean="0"/>
              <a:t> </a:t>
            </a:r>
          </a:p>
          <a:p>
            <a:pPr rtl="0"/>
            <a:r>
              <a:rPr lang="en-US" sz="1200" dirty="0" smtClean="0"/>
              <a:t>who aspired to be welcomed in big society. </a:t>
            </a:r>
          </a:p>
          <a:p>
            <a:pPr rtl="0"/>
            <a:r>
              <a:rPr lang="en-US" sz="1200" dirty="0" smtClean="0"/>
              <a:t>However, she was the wife of an ordinary French </a:t>
            </a:r>
          </a:p>
          <a:p>
            <a:pPr rtl="0"/>
            <a:r>
              <a:rPr lang="en-US" sz="1200" dirty="0" smtClean="0"/>
              <a:t>citizen.</a:t>
            </a:r>
          </a:p>
          <a:p>
            <a:pPr rtl="0"/>
            <a:endParaRPr lang="en-US" sz="1200" dirty="0" smtClean="0"/>
          </a:p>
          <a:p>
            <a:pPr rtl="0"/>
            <a:r>
              <a:rPr lang="en-US" sz="1200" dirty="0" smtClean="0"/>
              <a:t>One day </a:t>
            </a:r>
            <a:r>
              <a:rPr lang="en-US" sz="1200" dirty="0" err="1" smtClean="0"/>
              <a:t>Mathilde’s</a:t>
            </a:r>
            <a:r>
              <a:rPr lang="en-US" sz="1200" dirty="0" smtClean="0"/>
              <a:t> husband obtained an invitation </a:t>
            </a:r>
          </a:p>
          <a:p>
            <a:pPr rtl="0"/>
            <a:r>
              <a:rPr lang="en-US" sz="1200" dirty="0" smtClean="0"/>
              <a:t>to attend an elegant ball.</a:t>
            </a:r>
          </a:p>
          <a:p>
            <a:pPr rtl="0"/>
            <a:endParaRPr lang="en-US" sz="1200" dirty="0" smtClean="0"/>
          </a:p>
          <a:p>
            <a:pPr rtl="0"/>
            <a:r>
              <a:rPr lang="en-US" sz="1200" dirty="0" smtClean="0"/>
              <a:t>The young woman borrowed from a wealthy friend </a:t>
            </a:r>
          </a:p>
          <a:p>
            <a:pPr rtl="0"/>
            <a:r>
              <a:rPr lang="en-US" sz="1200" dirty="0" smtClean="0"/>
              <a:t>a suitable necklace to wear at the state occasion.</a:t>
            </a:r>
          </a:p>
          <a:p>
            <a:pPr rtl="0"/>
            <a:endParaRPr lang="en-US" sz="1200" dirty="0" smtClean="0"/>
          </a:p>
          <a:p>
            <a:pPr rtl="0"/>
            <a:r>
              <a:rPr lang="en-US" sz="1200" dirty="0" smtClean="0"/>
              <a:t>The lovely adornment received many compliments </a:t>
            </a:r>
          </a:p>
          <a:p>
            <a:pPr rtl="0"/>
            <a:r>
              <a:rPr lang="en-US" sz="1200" dirty="0" smtClean="0"/>
              <a:t>from the aristocracy of the evening; (but) </a:t>
            </a:r>
          </a:p>
          <a:p>
            <a:pPr rtl="0"/>
            <a:r>
              <a:rPr lang="en-US" sz="1200" dirty="0" err="1" smtClean="0"/>
              <a:t>Mathilde</a:t>
            </a:r>
            <a:r>
              <a:rPr lang="en-US" sz="1200" dirty="0" smtClean="0"/>
              <a:t> lost the beautiful jewelry.</a:t>
            </a:r>
          </a:p>
          <a:p>
            <a:pPr rtl="0"/>
            <a:endParaRPr lang="en-US" sz="1200" dirty="0" smtClean="0"/>
          </a:p>
          <a:p>
            <a:pPr rtl="0"/>
            <a:r>
              <a:rPr lang="en-US" sz="1200" dirty="0" smtClean="0"/>
              <a:t>Her husband borrowed thirty-six thousand francs, </a:t>
            </a:r>
          </a:p>
          <a:p>
            <a:pPr rtl="0"/>
            <a:r>
              <a:rPr lang="en-US" sz="1200" dirty="0" smtClean="0"/>
              <a:t>tapping every available source. He bought a </a:t>
            </a:r>
          </a:p>
          <a:p>
            <a:pPr rtl="0"/>
            <a:r>
              <a:rPr lang="en-US" sz="1200" dirty="0" smtClean="0"/>
              <a:t>necklace that looked exactly like the one </a:t>
            </a:r>
            <a:r>
              <a:rPr lang="en-US" sz="1200" dirty="0" err="1" smtClean="0"/>
              <a:t>Mathilde</a:t>
            </a:r>
            <a:r>
              <a:rPr lang="en-US" sz="1200" dirty="0" smtClean="0"/>
              <a:t> </a:t>
            </a:r>
          </a:p>
          <a:p>
            <a:pPr rtl="0"/>
            <a:r>
              <a:rPr lang="en-US" sz="1200" dirty="0" smtClean="0"/>
              <a:t>had worn. </a:t>
            </a:r>
            <a:r>
              <a:rPr lang="en-US" sz="1200" dirty="0" err="1" smtClean="0"/>
              <a:t>Mathilde</a:t>
            </a:r>
            <a:r>
              <a:rPr lang="en-US" sz="1200" dirty="0" smtClean="0"/>
              <a:t> returned this to her friend,</a:t>
            </a:r>
          </a:p>
          <a:p>
            <a:pPr rtl="0"/>
            <a:r>
              <a:rPr lang="en-US" sz="1200" dirty="0" smtClean="0"/>
              <a:t> telling her nothing of what had happened.</a:t>
            </a:r>
          </a:p>
          <a:p>
            <a:pPr rtl="0"/>
            <a:endParaRPr lang="en-US" sz="1200" dirty="0" smtClean="0"/>
          </a:p>
          <a:p>
            <a:pPr rtl="0"/>
            <a:r>
              <a:rPr lang="en-US" sz="1200" dirty="0" smtClean="0"/>
              <a:t>For ten agonizing years, the couple slaved and </a:t>
            </a:r>
          </a:p>
          <a:p>
            <a:pPr rtl="0"/>
            <a:r>
              <a:rPr lang="en-US" sz="1200" dirty="0" smtClean="0"/>
              <a:t>toiled to pay back the thirty-six thousand francs </a:t>
            </a:r>
          </a:p>
          <a:p>
            <a:pPr rtl="0"/>
            <a:r>
              <a:rPr lang="en-US" sz="1200" dirty="0" smtClean="0"/>
              <a:t>they had borrowed. They sold their home, </a:t>
            </a:r>
          </a:p>
          <a:p>
            <a:pPr rtl="0"/>
            <a:r>
              <a:rPr lang="en-US" sz="1200" dirty="0" smtClean="0"/>
              <a:t>dismissed (their) servants, and lived in a slum in </a:t>
            </a:r>
          </a:p>
          <a:p>
            <a:pPr rtl="0"/>
            <a:r>
              <a:rPr lang="en-US" sz="1200" dirty="0" smtClean="0"/>
              <a:t>order to pay the fearful debt. </a:t>
            </a:r>
          </a:p>
          <a:p>
            <a:pPr rtl="0"/>
            <a:endParaRPr lang="en-US" sz="1200" dirty="0" smtClean="0"/>
          </a:p>
          <a:p>
            <a:pPr rtl="0"/>
            <a:r>
              <a:rPr lang="en-US" sz="1200" dirty="0" smtClean="0"/>
              <a:t>Each worked at two jobs in a desperate attempt </a:t>
            </a:r>
          </a:p>
          <a:p>
            <a:pPr rtl="0"/>
            <a:r>
              <a:rPr lang="en-US" sz="1200" dirty="0" smtClean="0"/>
              <a:t>to pay off the debt.</a:t>
            </a:r>
          </a:p>
          <a:p>
            <a:pPr rtl="0"/>
            <a:endParaRPr lang="en-US" sz="1200" dirty="0" smtClean="0"/>
          </a:p>
          <a:p>
            <a:pPr rtl="0"/>
            <a:r>
              <a:rPr lang="en-US" sz="1200" dirty="0" smtClean="0"/>
              <a:t>After it was finally paid, </a:t>
            </a:r>
            <a:r>
              <a:rPr lang="en-US" sz="1200" dirty="0" err="1" smtClean="0"/>
              <a:t>Mathilde</a:t>
            </a:r>
            <a:r>
              <a:rPr lang="en-US" sz="1200" dirty="0" smtClean="0"/>
              <a:t> saw her </a:t>
            </a:r>
          </a:p>
          <a:p>
            <a:pPr rtl="0"/>
            <a:r>
              <a:rPr lang="en-US" sz="1200" dirty="0" smtClean="0"/>
              <a:t>well-to-do acquaintance one day. She confessed </a:t>
            </a:r>
          </a:p>
          <a:p>
            <a:pPr rtl="0"/>
            <a:r>
              <a:rPr lang="en-US" sz="1200" dirty="0" smtClean="0"/>
              <a:t>all and revealed the misery she had suffered in </a:t>
            </a:r>
          </a:p>
          <a:p>
            <a:pPr rtl="0"/>
            <a:r>
              <a:rPr lang="en-US" sz="1200" dirty="0" smtClean="0"/>
              <a:t>paying for the replacement.</a:t>
            </a:r>
          </a:p>
          <a:p>
            <a:pPr rtl="0"/>
            <a:endParaRPr lang="en-US" sz="1200" dirty="0" smtClean="0"/>
          </a:p>
          <a:p>
            <a:pPr rtl="0"/>
            <a:r>
              <a:rPr lang="en-US" sz="1200" dirty="0" smtClean="0"/>
              <a:t>It was then that her friend explained that the </a:t>
            </a:r>
          </a:p>
          <a:p>
            <a:pPr rtl="0"/>
            <a:r>
              <a:rPr lang="en-US" sz="1200" dirty="0" smtClean="0"/>
              <a:t>necklace </a:t>
            </a:r>
            <a:r>
              <a:rPr lang="en-US" sz="1200" dirty="0" err="1" smtClean="0"/>
              <a:t>Mathilde</a:t>
            </a:r>
            <a:r>
              <a:rPr lang="en-US" sz="1200" dirty="0" smtClean="0"/>
              <a:t> had borrowed was only made </a:t>
            </a:r>
          </a:p>
          <a:p>
            <a:pPr rtl="0"/>
            <a:r>
              <a:rPr lang="en-US" sz="1200" dirty="0" smtClean="0"/>
              <a:t>of paste. It was worth five hundred francs or less.</a:t>
            </a:r>
          </a:p>
          <a:p>
            <a:pPr rtl="0"/>
            <a:endParaRPr lang="en-US" sz="1200" dirty="0" smtClean="0"/>
          </a:p>
          <a:p>
            <a:pPr rtl="0"/>
            <a:r>
              <a:rPr lang="en-US" sz="1200" dirty="0" smtClean="0"/>
              <a:t>[7700, #3248].</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64</a:t>
            </a:fld>
            <a:endParaRPr lang="en-US"/>
          </a:p>
        </p:txBody>
      </p:sp>
    </p:spTree>
    <p:extLst>
      <p:ext uri="{BB962C8B-B14F-4D97-AF65-F5344CB8AC3E}">
        <p14:creationId xmlns:p14="http://schemas.microsoft.com/office/powerpoint/2010/main" val="8126625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a:t>
            </a:r>
            <a:r>
              <a:rPr lang="en-US" baseline="0" dirty="0" smtClean="0"/>
              <a:t> Romans 4:4</a:t>
            </a:r>
          </a:p>
          <a:p>
            <a:endParaRPr lang="en-US" baseline="0" dirty="0" smtClean="0"/>
          </a:p>
          <a:p>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65</a:t>
            </a:fld>
            <a:endParaRPr lang="en-US"/>
          </a:p>
        </p:txBody>
      </p:sp>
    </p:spTree>
    <p:extLst>
      <p:ext uri="{BB962C8B-B14F-4D97-AF65-F5344CB8AC3E}">
        <p14:creationId xmlns:p14="http://schemas.microsoft.com/office/powerpoint/2010/main" val="23344606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a:t>
            </a:r>
            <a:r>
              <a:rPr lang="en-US" baseline="0" dirty="0" smtClean="0"/>
              <a:t> Romans 4:4</a:t>
            </a:r>
          </a:p>
          <a:p>
            <a:endParaRPr lang="en-US" baseline="0" dirty="0" smtClean="0"/>
          </a:p>
          <a:p>
            <a:r>
              <a:rPr lang="en-US" baseline="0"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66</a:t>
            </a:fld>
            <a:endParaRPr lang="en-US"/>
          </a:p>
        </p:txBody>
      </p:sp>
    </p:spTree>
    <p:extLst>
      <p:ext uri="{BB962C8B-B14F-4D97-AF65-F5344CB8AC3E}">
        <p14:creationId xmlns:p14="http://schemas.microsoft.com/office/powerpoint/2010/main" val="28258329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Ungodly people are the only kind of people God </a:t>
            </a:r>
          </a:p>
          <a:p>
            <a:r>
              <a:rPr lang="en-US" dirty="0" smtClean="0"/>
              <a:t>saves.</a:t>
            </a:r>
          </a:p>
          <a:p>
            <a:endParaRPr lang="en-US" dirty="0" smtClean="0"/>
          </a:p>
          <a:p>
            <a:r>
              <a:rPr lang="en-US" dirty="0" smtClean="0"/>
              <a:t>Let me say that again:</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Ungodly people are the only kind of people God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saves.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is an amazing thought, because it is so contrary</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most of the religious thinking of humanity.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Almost (everyone) naturally thinks that God wants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good people in Heaven, and that the way to get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is to be as good as possible and cross your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fingers for the rest.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When God, who is infinite truth, credits something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a (person), it is equivalent to saying that 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imparts really to (that person); for there is no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make-believe with God.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Therefore, when we read that God justifies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ungodly, all we have to do, in order to be justified,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is to admit that we are ungodly, and to fling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ourselves on the grace of God. Salvation is as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simple as that....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Does this mean that God never declares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righteous the godly and the good? (That is exactly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 it means).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God utterly refuses to take into Heaven anyone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who claims to be godly or good on the basis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some supposed godliness or goodness. The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explanation is, of course, that there are no godly,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there are no good.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may be some who pass these tests from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point of view of purely human definitions;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but when the words are seen from the divine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point of view, it will be realized at once that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there are no godly and there are no good...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All (these</a:t>
            </a:r>
            <a:r>
              <a:rPr lang="en-US" baseline="0" dirty="0" smtClean="0"/>
              <a:t> questions) of grading sinners (are)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abominations before a God who is absolutely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holy.... It takes just as much of the grace of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God to save what we call a “good” person as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 we call a “bad” person.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r>
              <a:rPr lang="en-US" baseline="0" dirty="0" err="1" smtClean="0"/>
              <a:t>Barnhouse</a:t>
            </a:r>
            <a:r>
              <a:rPr lang="en-US" baseline="0" dirty="0" smtClean="0"/>
              <a:t>].</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67</a:t>
            </a:fld>
            <a:endParaRPr lang="en-US"/>
          </a:p>
        </p:txBody>
      </p:sp>
    </p:spTree>
    <p:extLst>
      <p:ext uri="{BB962C8B-B14F-4D97-AF65-F5344CB8AC3E}">
        <p14:creationId xmlns:p14="http://schemas.microsoft.com/office/powerpoint/2010/main" val="25117208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saw “</a:t>
            </a:r>
            <a:r>
              <a:rPr lang="en-US" dirty="0" err="1" smtClean="0"/>
              <a:t>ergazomai</a:t>
            </a:r>
            <a:r>
              <a:rPr lang="en-US" dirty="0" smtClean="0"/>
              <a:t>” in verse 4.</a:t>
            </a:r>
          </a:p>
          <a:p>
            <a:endParaRPr lang="en-US" dirty="0" smtClean="0"/>
          </a:p>
          <a:p>
            <a:r>
              <a:rPr lang="en-US" dirty="0" smtClean="0"/>
              <a:t>It</a:t>
            </a:r>
            <a:r>
              <a:rPr lang="en-US" baseline="0" dirty="0" smtClean="0"/>
              <a:t> means “to work”.</a:t>
            </a:r>
          </a:p>
          <a:p>
            <a:endParaRPr lang="en-US" baseline="0" dirty="0" smtClean="0"/>
          </a:p>
          <a:p>
            <a:r>
              <a:rPr lang="en-US" baseline="0" dirty="0" smtClean="0"/>
              <a:t>Here, it’s coupled with the negating particle </a:t>
            </a:r>
          </a:p>
          <a:p>
            <a:r>
              <a:rPr lang="en-US" baseline="0" dirty="0" smtClean="0"/>
              <a:t>“me” = “not”; that is, “does not work”.</a:t>
            </a:r>
            <a:r>
              <a:rPr lang="en-US" dirty="0" smtClean="0"/>
              <a:t> </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5117208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Pisteuo</a:t>
            </a:r>
            <a:r>
              <a:rPr lang="en-US" dirty="0" smtClean="0"/>
              <a:t>” is translated “trusts” here.</a:t>
            </a:r>
          </a:p>
          <a:p>
            <a:endParaRPr lang="en-US" dirty="0" smtClean="0"/>
          </a:p>
          <a:p>
            <a:r>
              <a:rPr lang="en-US" dirty="0" smtClean="0"/>
              <a:t>As we saw earlier, it is also translated as </a:t>
            </a:r>
          </a:p>
          <a:p>
            <a:r>
              <a:rPr lang="en-US" dirty="0" smtClean="0"/>
              <a:t>“believes” in other verses in this study session,</a:t>
            </a:r>
            <a:r>
              <a:rPr lang="en-US" baseline="0" dirty="0" smtClean="0"/>
              <a:t> as </a:t>
            </a:r>
          </a:p>
          <a:p>
            <a:r>
              <a:rPr lang="en-US" baseline="0" dirty="0" smtClean="0"/>
              <a:t>well as in earlier passages in Romans.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511720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a:t>
            </a:fld>
            <a:endParaRPr lang="en-US"/>
          </a:p>
        </p:txBody>
      </p:sp>
    </p:spTree>
    <p:extLst>
      <p:ext uri="{BB962C8B-B14F-4D97-AF65-F5344CB8AC3E}">
        <p14:creationId xmlns:p14="http://schemas.microsoft.com/office/powerpoint/2010/main" val="135933994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again, “</a:t>
            </a:r>
            <a:r>
              <a:rPr lang="en-US" baseline="0" dirty="0" err="1" smtClean="0"/>
              <a:t>dikaioo</a:t>
            </a:r>
            <a:r>
              <a:rPr lang="en-US" baseline="0" dirty="0" smtClean="0"/>
              <a:t>” = “justifies”.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5117208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asebes</a:t>
            </a:r>
            <a:r>
              <a:rPr lang="en-US" dirty="0" smtClean="0"/>
              <a:t>” pertains to violating the </a:t>
            </a:r>
          </a:p>
          <a:p>
            <a:r>
              <a:rPr lang="en-US" dirty="0" smtClean="0"/>
              <a:t>norms required for a proper relationship with </a:t>
            </a:r>
          </a:p>
          <a:p>
            <a:r>
              <a:rPr lang="en-US" dirty="0" smtClean="0"/>
              <a:t>God; that is “irreverent”, “impious” or “ungodly”.</a:t>
            </a:r>
          </a:p>
          <a:p>
            <a:endParaRPr lang="en-US" dirty="0" smtClean="0"/>
          </a:p>
          <a:p>
            <a:r>
              <a:rPr lang="en-US" dirty="0" smtClean="0"/>
              <a:t>Romans 4:5 is the only place where the New </a:t>
            </a:r>
          </a:p>
          <a:p>
            <a:r>
              <a:rPr lang="en-US" dirty="0" smtClean="0"/>
              <a:t>International Version translates “</a:t>
            </a:r>
            <a:r>
              <a:rPr lang="en-US" dirty="0" err="1" smtClean="0"/>
              <a:t>asebes</a:t>
            </a:r>
            <a:r>
              <a:rPr lang="en-US" dirty="0" smtClean="0"/>
              <a:t>” as </a:t>
            </a:r>
          </a:p>
          <a:p>
            <a:r>
              <a:rPr lang="en-US" dirty="0" smtClean="0"/>
              <a:t>“wicked”.</a:t>
            </a:r>
          </a:p>
          <a:p>
            <a:endParaRPr lang="en-US" dirty="0" smtClean="0"/>
          </a:p>
          <a:p>
            <a:r>
              <a:rPr lang="en-US" dirty="0" smtClean="0"/>
              <a:t>In all its other appearances, the NIV translates </a:t>
            </a:r>
          </a:p>
          <a:p>
            <a:r>
              <a:rPr lang="en-US" dirty="0" smtClean="0"/>
              <a:t>it as “ungodly”,</a:t>
            </a:r>
            <a:r>
              <a:rPr lang="en-US" baseline="0" dirty="0" smtClean="0"/>
              <a:t> except once, in Jude 4, where </a:t>
            </a:r>
          </a:p>
          <a:p>
            <a:r>
              <a:rPr lang="en-US" baseline="0" dirty="0" smtClean="0"/>
              <a:t>it’s translated as “godless”.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5117208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72</a:t>
            </a:fld>
            <a:endParaRPr lang="en-US"/>
          </a:p>
        </p:txBody>
      </p:sp>
    </p:spTree>
    <p:extLst>
      <p:ext uri="{BB962C8B-B14F-4D97-AF65-F5344CB8AC3E}">
        <p14:creationId xmlns:p14="http://schemas.microsoft.com/office/powerpoint/2010/main" val="16838022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73</a:t>
            </a:fld>
            <a:endParaRPr lang="en-US"/>
          </a:p>
        </p:txBody>
      </p:sp>
    </p:spTree>
    <p:extLst>
      <p:ext uri="{BB962C8B-B14F-4D97-AF65-F5344CB8AC3E}">
        <p14:creationId xmlns:p14="http://schemas.microsoft.com/office/powerpoint/2010/main" val="22879752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before, “</a:t>
            </a:r>
            <a:r>
              <a:rPr lang="en-US" baseline="0" dirty="0" err="1" smtClean="0"/>
              <a:t>pistis</a:t>
            </a:r>
            <a:r>
              <a:rPr lang="en-US" baseline="0" dirty="0" smtClean="0"/>
              <a:t>” = “faith”.</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5117208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logizomai</a:t>
            </a:r>
            <a:r>
              <a:rPr lang="en-US" dirty="0" smtClean="0"/>
              <a:t>” = “credited”.</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25117208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t>
            </a:r>
            <a:r>
              <a:rPr lang="en-US" dirty="0" err="1" smtClean="0"/>
              <a:t>dikaiosune</a:t>
            </a:r>
            <a:r>
              <a:rPr lang="en-US" dirty="0" smtClean="0"/>
              <a:t>” = “righteousness”.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76</a:t>
            </a:fld>
            <a:endParaRPr lang="en-US"/>
          </a:p>
        </p:txBody>
      </p:sp>
    </p:spTree>
    <p:extLst>
      <p:ext uri="{BB962C8B-B14F-4D97-AF65-F5344CB8AC3E}">
        <p14:creationId xmlns:p14="http://schemas.microsoft.com/office/powerpoint/2010/main" val="29026420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a:t>
            </a:r>
            <a:r>
              <a:rPr lang="en-US" baseline="0" dirty="0" smtClean="0"/>
              <a:t> to Romans 4:5.</a:t>
            </a:r>
          </a:p>
          <a:p>
            <a:endParaRPr lang="en-US" baseline="0" dirty="0" smtClean="0"/>
          </a:p>
          <a:p>
            <a:r>
              <a:rPr lang="en-US" baseline="0"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77</a:t>
            </a:fld>
            <a:endParaRPr lang="en-US"/>
          </a:p>
        </p:txBody>
      </p:sp>
    </p:spTree>
    <p:extLst>
      <p:ext uri="{BB962C8B-B14F-4D97-AF65-F5344CB8AC3E}">
        <p14:creationId xmlns:p14="http://schemas.microsoft.com/office/powerpoint/2010/main" val="39538211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a:t>
            </a:r>
            <a:r>
              <a:rPr lang="en-US" baseline="0" dirty="0" smtClean="0"/>
              <a:t> to Romans 4:5.</a:t>
            </a:r>
          </a:p>
          <a:p>
            <a:endParaRPr lang="en-US" baseline="0" dirty="0" smtClean="0"/>
          </a:p>
          <a:p>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78</a:t>
            </a:fld>
            <a:endParaRPr lang="en-US"/>
          </a:p>
        </p:txBody>
      </p:sp>
    </p:spTree>
    <p:extLst>
      <p:ext uri="{BB962C8B-B14F-4D97-AF65-F5344CB8AC3E}">
        <p14:creationId xmlns:p14="http://schemas.microsoft.com/office/powerpoint/2010/main" val="41567200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justification is really by faith in what God has </a:t>
            </a:r>
          </a:p>
          <a:p>
            <a:r>
              <a:rPr lang="en-US" sz="1200" dirty="0" smtClean="0"/>
              <a:t>done, there is absolutely no room for boasting </a:t>
            </a:r>
          </a:p>
          <a:p>
            <a:r>
              <a:rPr lang="en-US" sz="1200" dirty="0" smtClean="0"/>
              <a:t>in what we have done. </a:t>
            </a:r>
          </a:p>
          <a:p>
            <a:endParaRPr lang="en-US" sz="1200" dirty="0" smtClean="0"/>
          </a:p>
          <a:p>
            <a:r>
              <a:rPr lang="en-US" sz="1200" dirty="0" smtClean="0"/>
              <a:t>But if justification is based on works, then people </a:t>
            </a:r>
          </a:p>
          <a:p>
            <a:r>
              <a:rPr lang="en-US" sz="1200" dirty="0" smtClean="0"/>
              <a:t>may boast in self-righteous pride, even though </a:t>
            </a:r>
          </a:p>
          <a:p>
            <a:r>
              <a:rPr lang="en-US" sz="1200" dirty="0" smtClean="0"/>
              <a:t>there is no legitimacy for boasting before God, </a:t>
            </a:r>
          </a:p>
          <a:p>
            <a:r>
              <a:rPr lang="en-US" sz="1200" dirty="0" smtClean="0"/>
              <a:t>or before people for that matter. </a:t>
            </a:r>
          </a:p>
          <a:p>
            <a:endParaRPr lang="en-US" sz="1200" dirty="0" smtClean="0"/>
          </a:p>
          <a:p>
            <a:r>
              <a:rPr lang="en-US" sz="1200" dirty="0" smtClean="0"/>
              <a:t>Paul is driving home the point that there is no </a:t>
            </a:r>
          </a:p>
          <a:p>
            <a:r>
              <a:rPr lang="en-US" sz="1200" dirty="0" smtClean="0"/>
              <a:t>room for Christians to boast—other than in our </a:t>
            </a:r>
          </a:p>
          <a:p>
            <a:r>
              <a:rPr lang="en-US" sz="1200" dirty="0" smtClean="0"/>
              <a:t>need for and unworthiness of God’s gracious gift. </a:t>
            </a:r>
          </a:p>
          <a:p>
            <a:endParaRPr lang="en-US" sz="1200" dirty="0" smtClean="0"/>
          </a:p>
          <a:p>
            <a:r>
              <a:rPr lang="en-US" sz="1200" dirty="0" smtClean="0"/>
              <a:t>He wants to reveal boasting for what it is: an </a:t>
            </a:r>
          </a:p>
          <a:p>
            <a:r>
              <a:rPr lang="en-US" sz="1200" dirty="0" smtClean="0"/>
              <a:t>illegitimate arrogance that fundamentally </a:t>
            </a:r>
          </a:p>
          <a:p>
            <a:r>
              <a:rPr lang="en-US" sz="1200" dirty="0" smtClean="0"/>
              <a:t>contradicts the gospel message of justification </a:t>
            </a:r>
          </a:p>
          <a:p>
            <a:r>
              <a:rPr lang="en-US" sz="1200" dirty="0" smtClean="0"/>
              <a:t>by grace through faith.</a:t>
            </a:r>
          </a:p>
          <a:p>
            <a:endParaRPr lang="en-US" sz="1200" dirty="0" smtClean="0"/>
          </a:p>
          <a:p>
            <a:r>
              <a:rPr lang="en-US" sz="1200" dirty="0" smtClean="0"/>
              <a:t>[</a:t>
            </a:r>
            <a:r>
              <a:rPr lang="en-US" dirty="0" err="1" smtClean="0"/>
              <a:t>Runge</a:t>
            </a:r>
            <a:r>
              <a:rPr lang="en-US" dirty="0" smtClean="0"/>
              <a:t>].</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79</a:t>
            </a:fld>
            <a:endParaRPr lang="en-US"/>
          </a:p>
        </p:txBody>
      </p:sp>
    </p:spTree>
    <p:extLst>
      <p:ext uri="{BB962C8B-B14F-4D97-AF65-F5344CB8AC3E}">
        <p14:creationId xmlns:p14="http://schemas.microsoft.com/office/powerpoint/2010/main" val="784396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Steven </a:t>
            </a:r>
            <a:r>
              <a:rPr lang="en-US" dirty="0" err="1" smtClean="0"/>
              <a:t>Runge</a:t>
            </a:r>
            <a:r>
              <a:rPr lang="en-US" dirty="0" smtClean="0"/>
              <a:t> declares that</a:t>
            </a:r>
            <a:r>
              <a:rPr lang="en-US" baseline="0" dirty="0" smtClean="0"/>
              <a:t> </a:t>
            </a:r>
            <a:r>
              <a:rPr lang="en-US" sz="1200" dirty="0" smtClean="0"/>
              <a:t>Paul is going to discuss </a:t>
            </a:r>
          </a:p>
          <a:p>
            <a:r>
              <a:rPr lang="en-US" sz="1200" dirty="0" smtClean="0"/>
              <a:t>the question about the nullification of the law, but </a:t>
            </a:r>
          </a:p>
          <a:p>
            <a:r>
              <a:rPr lang="en-US" sz="1200" dirty="0" smtClean="0"/>
              <a:t>instead of providing a logical argument, he uses </a:t>
            </a:r>
          </a:p>
          <a:p>
            <a:r>
              <a:rPr lang="en-US" sz="1200" dirty="0" smtClean="0"/>
              <a:t>Abraham as a case study to make his point. </a:t>
            </a:r>
          </a:p>
          <a:p>
            <a:endParaRPr lang="en-US" sz="1200" dirty="0" smtClean="0"/>
          </a:p>
          <a:p>
            <a:r>
              <a:rPr lang="en-US" sz="1200" dirty="0" smtClean="0"/>
              <a:t>But more than just offering a case study, Paul uses </a:t>
            </a:r>
          </a:p>
          <a:p>
            <a:r>
              <a:rPr lang="en-US" sz="1200" dirty="0" smtClean="0"/>
              <a:t>this discussion to drive home the continuity of </a:t>
            </a:r>
          </a:p>
          <a:p>
            <a:r>
              <a:rPr lang="en-US" sz="1200" dirty="0" smtClean="0"/>
              <a:t>God’s plan for humanity from the beginning. </a:t>
            </a:r>
          </a:p>
          <a:p>
            <a:endParaRPr lang="en-US" sz="1200" dirty="0" smtClean="0"/>
          </a:p>
          <a:p>
            <a:r>
              <a:rPr lang="en-US" sz="1200" dirty="0" smtClean="0"/>
              <a:t>The righteousness of God revealed in the gospel </a:t>
            </a:r>
          </a:p>
          <a:p>
            <a:r>
              <a:rPr lang="en-US" sz="1200" dirty="0" smtClean="0"/>
              <a:t>is not a new, last-ditch effort to redeem people. </a:t>
            </a:r>
          </a:p>
          <a:p>
            <a:endParaRPr lang="en-US" sz="1200" dirty="0" smtClean="0"/>
          </a:p>
          <a:p>
            <a:r>
              <a:rPr lang="en-US" sz="1200" dirty="0" smtClean="0"/>
              <a:t>Rather, it has been attested by the law and the </a:t>
            </a:r>
          </a:p>
          <a:p>
            <a:r>
              <a:rPr lang="en-US" sz="1200" dirty="0" smtClean="0"/>
              <a:t>prophets..., and is explicitly connected here to the</a:t>
            </a:r>
          </a:p>
          <a:p>
            <a:r>
              <a:rPr lang="en-US" sz="1200" dirty="0" smtClean="0"/>
              <a:t> promises given to Abraham and his response </a:t>
            </a:r>
          </a:p>
          <a:p>
            <a:r>
              <a:rPr lang="en-US" sz="1200" dirty="0" smtClean="0"/>
              <a:t>of faith.</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a:t>
            </a:fld>
            <a:endParaRPr lang="en-US"/>
          </a:p>
        </p:txBody>
      </p:sp>
    </p:spTree>
    <p:extLst>
      <p:ext uri="{BB962C8B-B14F-4D97-AF65-F5344CB8AC3E}">
        <p14:creationId xmlns:p14="http://schemas.microsoft.com/office/powerpoint/2010/main" val="122138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When you work, you expect to get paid. </a:t>
            </a:r>
          </a:p>
          <a:p>
            <a:pPr rtl="0"/>
            <a:endParaRPr lang="en-US" sz="1200" dirty="0" smtClean="0"/>
          </a:p>
          <a:p>
            <a:pPr rtl="0"/>
            <a:r>
              <a:rPr lang="en-US" sz="1200" dirty="0" smtClean="0"/>
              <a:t>In fact, James 5:4 condemns those who do not </a:t>
            </a:r>
          </a:p>
          <a:p>
            <a:pPr rtl="0"/>
            <a:r>
              <a:rPr lang="en-US" sz="1200" dirty="0" smtClean="0"/>
              <a:t>pay their workers. </a:t>
            </a:r>
          </a:p>
          <a:p>
            <a:pPr rtl="0"/>
            <a:endParaRPr lang="en-US" sz="1200" dirty="0" smtClean="0"/>
          </a:p>
          <a:p>
            <a:pPr rtl="0"/>
            <a:r>
              <a:rPr lang="en-US" sz="1200" dirty="0" smtClean="0"/>
              <a:t>But there is no grace involved in payment—it is an </a:t>
            </a:r>
          </a:p>
          <a:p>
            <a:pPr rtl="0"/>
            <a:r>
              <a:rPr lang="en-US" sz="1200" dirty="0" smtClean="0"/>
              <a:t>ethical obligation. And consider the corollary: If </a:t>
            </a:r>
          </a:p>
          <a:p>
            <a:pPr rtl="0"/>
            <a:r>
              <a:rPr lang="en-US" sz="1200" dirty="0" smtClean="0"/>
              <a:t>you get paid for work you claim to have done but </a:t>
            </a:r>
          </a:p>
          <a:p>
            <a:pPr rtl="0"/>
            <a:r>
              <a:rPr lang="en-US" sz="1200" dirty="0" smtClean="0"/>
              <a:t>never did, you have committed fraud. </a:t>
            </a:r>
          </a:p>
          <a:p>
            <a:pPr rtl="0"/>
            <a:endParaRPr lang="en-US" sz="1200" dirty="0" smtClean="0"/>
          </a:p>
          <a:p>
            <a:pPr rtl="0"/>
            <a:r>
              <a:rPr lang="en-US" sz="1200" dirty="0" smtClean="0"/>
              <a:t>Paul’s point is that work and wages go hand in </a:t>
            </a:r>
          </a:p>
          <a:p>
            <a:pPr rtl="0"/>
            <a:r>
              <a:rPr lang="en-US" sz="1200" dirty="0" smtClean="0"/>
              <a:t>hand; if you have one without the other, it is </a:t>
            </a:r>
          </a:p>
          <a:p>
            <a:pPr rtl="0"/>
            <a:r>
              <a:rPr lang="en-US" sz="1200" dirty="0" smtClean="0"/>
              <a:t>probably illegal. </a:t>
            </a:r>
          </a:p>
          <a:p>
            <a:pPr rtl="0"/>
            <a:endParaRPr lang="en-US" sz="1200" dirty="0" smtClean="0"/>
          </a:p>
          <a:p>
            <a:pPr rtl="0"/>
            <a:r>
              <a:rPr lang="en-US" sz="1200" dirty="0" smtClean="0"/>
              <a:t>So if works are somehow involved in justification, </a:t>
            </a:r>
          </a:p>
          <a:p>
            <a:pPr rtl="0"/>
            <a:r>
              <a:rPr lang="en-US" sz="1200" dirty="0" smtClean="0"/>
              <a:t>then there is no room for grace.</a:t>
            </a:r>
          </a:p>
          <a:p>
            <a:pPr rtl="0"/>
            <a:endParaRPr lang="en-US" sz="1200" dirty="0" smtClean="0"/>
          </a:p>
          <a:p>
            <a:pPr rtl="0"/>
            <a:r>
              <a:rPr lang="en-US" sz="1200" dirty="0" smtClean="0"/>
              <a:t>Paul’s assertion becomes more apparent when we </a:t>
            </a:r>
          </a:p>
          <a:p>
            <a:pPr rtl="0"/>
            <a:r>
              <a:rPr lang="en-US" sz="1200" dirty="0" smtClean="0"/>
              <a:t>consider the opposite side of the coin: being given </a:t>
            </a:r>
          </a:p>
          <a:p>
            <a:pPr rtl="0"/>
            <a:r>
              <a:rPr lang="en-US" sz="1200" dirty="0" smtClean="0"/>
              <a:t>something that we did nothing to earn. </a:t>
            </a:r>
          </a:p>
          <a:p>
            <a:pPr rtl="0"/>
            <a:endParaRPr lang="en-US" sz="1200" dirty="0" smtClean="0"/>
          </a:p>
          <a:p>
            <a:pPr rtl="0"/>
            <a:r>
              <a:rPr lang="en-US" sz="1200" dirty="0" smtClean="0"/>
              <a:t>If we did no work, we have no grounds to boast. </a:t>
            </a:r>
          </a:p>
          <a:p>
            <a:pPr rtl="0"/>
            <a:r>
              <a:rPr lang="en-US" sz="1200" dirty="0" smtClean="0"/>
              <a:t>The defining characteristic of a gift is that it is </a:t>
            </a:r>
          </a:p>
          <a:p>
            <a:pPr rtl="0"/>
            <a:r>
              <a:rPr lang="en-US" sz="1200" dirty="0" smtClean="0"/>
              <a:t>free, not based on anything we have done....</a:t>
            </a:r>
          </a:p>
          <a:p>
            <a:pPr rtl="0"/>
            <a:endParaRPr lang="en-US" sz="1200" dirty="0" smtClean="0"/>
          </a:p>
          <a:p>
            <a:pPr rtl="0"/>
            <a:r>
              <a:rPr lang="en-US" sz="1200" dirty="0" smtClean="0"/>
              <a:t>The key takeaway here is that grace negates any </a:t>
            </a:r>
          </a:p>
          <a:p>
            <a:pPr rtl="0"/>
            <a:r>
              <a:rPr lang="en-US" sz="1200" dirty="0" smtClean="0"/>
              <a:t>need for us to work for our justification—it can </a:t>
            </a:r>
          </a:p>
          <a:p>
            <a:pPr rtl="0"/>
            <a:r>
              <a:rPr lang="en-US" sz="1200" dirty="0" smtClean="0"/>
              <a:t>only be construed as a faith-based gift. </a:t>
            </a:r>
          </a:p>
          <a:p>
            <a:pPr rtl="0"/>
            <a:endParaRPr lang="en-US" sz="1200" dirty="0" smtClean="0"/>
          </a:p>
          <a:p>
            <a:pPr rtl="0"/>
            <a:r>
              <a:rPr lang="en-US" sz="1200" dirty="0" smtClean="0"/>
              <a:t>As soon as we add works into the equation, it </a:t>
            </a:r>
          </a:p>
          <a:p>
            <a:pPr rtl="0"/>
            <a:r>
              <a:rPr lang="en-US" sz="1200" dirty="0" smtClean="0"/>
              <a:t>fundamentally changes the proposition. </a:t>
            </a:r>
          </a:p>
          <a:p>
            <a:pPr rtl="0"/>
            <a:endParaRPr lang="en-US" sz="1200" dirty="0" smtClean="0"/>
          </a:p>
          <a:p>
            <a:pPr rtl="0"/>
            <a:r>
              <a:rPr lang="en-US" sz="1200" dirty="0" smtClean="0"/>
              <a:t>[</a:t>
            </a:r>
            <a:r>
              <a:rPr lang="en-US" dirty="0" err="1" smtClean="0"/>
              <a:t>Runge</a:t>
            </a:r>
            <a:r>
              <a:rPr lang="en-US" dirty="0" smtClean="0"/>
              <a:t>].  </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80</a:t>
            </a:fld>
            <a:endParaRPr lang="en-US"/>
          </a:p>
        </p:txBody>
      </p:sp>
    </p:spTree>
    <p:extLst>
      <p:ext uri="{BB962C8B-B14F-4D97-AF65-F5344CB8AC3E}">
        <p14:creationId xmlns:p14="http://schemas.microsoft.com/office/powerpoint/2010/main" val="188525233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4000" i="0" dirty="0" smtClean="0"/>
              <a:t>I</a:t>
            </a:r>
            <a:r>
              <a:rPr lang="en-US" sz="1200" i="0" dirty="0" smtClean="0"/>
              <a:t>t is a principle of Old Testament law, stated </a:t>
            </a:r>
          </a:p>
          <a:p>
            <a:pPr rtl="0"/>
            <a:r>
              <a:rPr lang="en-US" sz="1200" i="0" dirty="0" smtClean="0"/>
              <a:t>clearly in Deuteronomy 19:15, that a legal matter </a:t>
            </a:r>
          </a:p>
          <a:p>
            <a:pPr rtl="0"/>
            <a:r>
              <a:rPr lang="en-US" sz="1200" i="0" dirty="0" smtClean="0"/>
              <a:t>must be established by more than one witness. </a:t>
            </a:r>
          </a:p>
          <a:p>
            <a:pPr rtl="0"/>
            <a:endParaRPr lang="en-US" sz="1200" i="0" dirty="0" smtClean="0"/>
          </a:p>
          <a:p>
            <a:pPr rtl="0"/>
            <a:r>
              <a:rPr lang="en-US" sz="1200" i="0" dirty="0" smtClean="0"/>
              <a:t>That verse says, “One witness is not enough to </a:t>
            </a:r>
          </a:p>
          <a:p>
            <a:pPr rtl="0"/>
            <a:r>
              <a:rPr lang="en-US" sz="1200" i="0" dirty="0" smtClean="0"/>
              <a:t>convict a man accused of any crime or offense he </a:t>
            </a:r>
          </a:p>
          <a:p>
            <a:pPr rtl="0"/>
            <a:r>
              <a:rPr lang="en-US" sz="1200" i="0" dirty="0" smtClean="0"/>
              <a:t>may have committed. A matter must be established </a:t>
            </a:r>
          </a:p>
          <a:p>
            <a:pPr rtl="0"/>
            <a:r>
              <a:rPr lang="en-US" sz="1200" i="0" dirty="0" smtClean="0"/>
              <a:t>by the testimony of two or three witnesses.”</a:t>
            </a:r>
          </a:p>
          <a:p>
            <a:pPr rtl="0"/>
            <a:endParaRPr lang="en-US" sz="1200" i="0" dirty="0" smtClean="0"/>
          </a:p>
          <a:p>
            <a:pPr rtl="0"/>
            <a:r>
              <a:rPr lang="en-US" sz="1200" dirty="0" smtClean="0"/>
              <a:t>As a former Pharisee and student of the law, the </a:t>
            </a:r>
          </a:p>
          <a:p>
            <a:pPr rtl="0"/>
            <a:r>
              <a:rPr lang="en-US" sz="1200" dirty="0" smtClean="0"/>
              <a:t>apostle Paul was undoubtedly well acquainted with </a:t>
            </a:r>
          </a:p>
          <a:p>
            <a:pPr rtl="0"/>
            <a:r>
              <a:rPr lang="en-US" sz="1200" dirty="0" smtClean="0"/>
              <a:t>that principle. </a:t>
            </a:r>
          </a:p>
          <a:p>
            <a:pPr rtl="0"/>
            <a:endParaRPr lang="en-US" sz="1200" dirty="0" smtClean="0"/>
          </a:p>
          <a:p>
            <a:pPr rtl="0"/>
            <a:r>
              <a:rPr lang="en-US" sz="1200" dirty="0" smtClean="0"/>
              <a:t>In fact, he seems to be employing it in Romans </a:t>
            </a:r>
          </a:p>
          <a:p>
            <a:pPr rtl="0"/>
            <a:r>
              <a:rPr lang="en-US" sz="1200" dirty="0" smtClean="0"/>
              <a:t>4:6–8, where he adds the testimony of King David </a:t>
            </a:r>
          </a:p>
          <a:p>
            <a:pPr rtl="0"/>
            <a:r>
              <a:rPr lang="en-US" sz="1200" dirty="0" smtClean="0"/>
              <a:t>to that of the patriarch Abraham to support his </a:t>
            </a:r>
          </a:p>
          <a:p>
            <a:pPr rtl="0"/>
            <a:r>
              <a:rPr lang="en-US" sz="1200" dirty="0" smtClean="0"/>
              <a:t>defense of the gospel of </a:t>
            </a:r>
            <a:r>
              <a:rPr lang="en-US" sz="1200" kern="1200" dirty="0" smtClean="0">
                <a:solidFill>
                  <a:schemeClr val="tx1"/>
                </a:solidFill>
                <a:latin typeface="+mn-lt"/>
                <a:ea typeface="+mn-ea"/>
                <a:cs typeface="+mn-cs"/>
              </a:rPr>
              <a:t>justification by the grace </a:t>
            </a:r>
          </a:p>
          <a:p>
            <a:pPr rtl="0"/>
            <a:r>
              <a:rPr lang="en-US" sz="1200" kern="1200" dirty="0" smtClean="0">
                <a:solidFill>
                  <a:schemeClr val="tx1"/>
                </a:solidFill>
                <a:latin typeface="+mn-lt"/>
                <a:ea typeface="+mn-ea"/>
                <a:cs typeface="+mn-cs"/>
              </a:rPr>
              <a:t>of God.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Paul has already cited the experience of Abraham, </a:t>
            </a:r>
          </a:p>
          <a:p>
            <a:pPr rtl="0"/>
            <a:r>
              <a:rPr lang="en-US" sz="1200" kern="1200" dirty="0" smtClean="0">
                <a:solidFill>
                  <a:schemeClr val="tx1"/>
                </a:solidFill>
                <a:latin typeface="+mn-lt"/>
                <a:ea typeface="+mn-ea"/>
                <a:cs typeface="+mn-cs"/>
              </a:rPr>
              <a:t>and he will return to him again, for Abraham is </a:t>
            </a:r>
          </a:p>
          <a:p>
            <a:pPr rtl="0"/>
            <a:r>
              <a:rPr lang="en-US" sz="1200" kern="1200" dirty="0" smtClean="0">
                <a:solidFill>
                  <a:schemeClr val="tx1"/>
                </a:solidFill>
                <a:latin typeface="+mn-lt"/>
                <a:ea typeface="+mn-ea"/>
                <a:cs typeface="+mn-cs"/>
              </a:rPr>
              <a:t>referred to repeatedly throughout the remainder </a:t>
            </a:r>
          </a:p>
          <a:p>
            <a:pPr rtl="0"/>
            <a:r>
              <a:rPr lang="en-US" sz="1200" kern="1200" dirty="0" smtClean="0">
                <a:solidFill>
                  <a:schemeClr val="tx1"/>
                </a:solidFill>
                <a:latin typeface="+mn-lt"/>
                <a:ea typeface="+mn-ea"/>
                <a:cs typeface="+mn-cs"/>
              </a:rPr>
              <a:t>of the chapter. </a:t>
            </a:r>
          </a:p>
          <a:p>
            <a:pPr rtl="0"/>
            <a:endParaRPr lang="en-US" sz="12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But now he brings in the witness of David, citing </a:t>
            </a:r>
          </a:p>
          <a:p>
            <a:pPr rtl="0"/>
            <a:r>
              <a:rPr lang="en-US" sz="1200" kern="1200" dirty="0" smtClean="0">
                <a:solidFill>
                  <a:schemeClr val="tx1"/>
                </a:solidFill>
                <a:latin typeface="+mn-lt"/>
                <a:ea typeface="+mn-ea"/>
                <a:cs typeface="+mn-cs"/>
              </a:rPr>
              <a:t>(verses 1 and 2 of) the magnificent thirty-second </a:t>
            </a:r>
          </a:p>
          <a:p>
            <a:pPr rtl="0"/>
            <a:r>
              <a:rPr lang="en-US" sz="1200" kern="1200" dirty="0" smtClean="0">
                <a:solidFill>
                  <a:schemeClr val="tx1"/>
                </a:solidFill>
                <a:latin typeface="+mn-lt"/>
                <a:ea typeface="+mn-ea"/>
                <a:cs typeface="+mn-cs"/>
              </a:rPr>
              <a:t>Psalm:</a:t>
            </a:r>
          </a:p>
          <a:p>
            <a:pPr rtl="0"/>
            <a:endParaRPr lang="en-US" sz="1200" kern="1200" dirty="0" smtClean="0">
              <a:solidFill>
                <a:schemeClr val="tx1"/>
              </a:solidFill>
              <a:latin typeface="+mn-lt"/>
              <a:ea typeface="+mn-ea"/>
              <a:cs typeface="+mn-cs"/>
            </a:endParaRPr>
          </a:p>
          <a:p>
            <a:pPr rtl="0"/>
            <a:r>
              <a:rPr lang="en-US" sz="1200" dirty="0" smtClean="0"/>
              <a:t>“Blessed are they</a:t>
            </a:r>
          </a:p>
          <a:p>
            <a:pPr rtl="0"/>
            <a:r>
              <a:rPr lang="en-US" sz="1200" dirty="0" smtClean="0"/>
              <a:t>whose transgressions are forgiven,</a:t>
            </a:r>
          </a:p>
          <a:p>
            <a:pPr rtl="0"/>
            <a:r>
              <a:rPr lang="en-US" sz="1200" dirty="0" smtClean="0"/>
              <a:t>whose sins are covered.</a:t>
            </a:r>
          </a:p>
          <a:p>
            <a:pPr rtl="0"/>
            <a:endParaRPr lang="en-US" sz="1200" dirty="0" smtClean="0"/>
          </a:p>
          <a:p>
            <a:pPr rtl="0"/>
            <a:r>
              <a:rPr lang="en-US" sz="1200" dirty="0" smtClean="0"/>
              <a:t>“Blessed is the man</a:t>
            </a:r>
          </a:p>
          <a:p>
            <a:pPr rtl="0"/>
            <a:r>
              <a:rPr lang="en-US" sz="1200" dirty="0" smtClean="0"/>
              <a:t>whose sin the Lord will never count against him.”</a:t>
            </a:r>
          </a:p>
          <a:p>
            <a:pPr rtl="0"/>
            <a:endParaRPr lang="en-US" sz="1200" dirty="0" smtClean="0"/>
          </a:p>
          <a:p>
            <a:pPr rtl="0"/>
            <a:r>
              <a:rPr lang="en-US" sz="1200" dirty="0" smtClean="0"/>
              <a:t>This is a very great testimony....</a:t>
            </a:r>
          </a:p>
          <a:p>
            <a:pPr rtl="0"/>
            <a:endParaRPr lang="en-US" sz="1200" dirty="0" smtClean="0"/>
          </a:p>
          <a:p>
            <a:pPr rtl="0"/>
            <a:r>
              <a:rPr lang="en-US" sz="1200" b="0" dirty="0" smtClean="0"/>
              <a:t>With the exception of Jesus Christ, Abraham is the </a:t>
            </a:r>
          </a:p>
          <a:p>
            <a:pPr rtl="0"/>
            <a:r>
              <a:rPr lang="en-US" sz="1200" b="0" dirty="0" smtClean="0"/>
              <a:t>single most important person in the Bible... all the </a:t>
            </a:r>
          </a:p>
          <a:p>
            <a:pPr rtl="0"/>
            <a:r>
              <a:rPr lang="en-US" sz="1200" b="0" dirty="0" smtClean="0"/>
              <a:t>other biblical figures, particularly those of the Old </a:t>
            </a:r>
          </a:p>
          <a:p>
            <a:pPr rtl="0"/>
            <a:r>
              <a:rPr lang="en-US" sz="1200" b="0" dirty="0" smtClean="0"/>
              <a:t>Testament, would unquestioningly have looked to </a:t>
            </a:r>
          </a:p>
          <a:p>
            <a:pPr rtl="0"/>
            <a:r>
              <a:rPr lang="en-US" sz="1200" b="0" dirty="0" smtClean="0"/>
              <a:t>Abraham as their father in the faith. </a:t>
            </a:r>
          </a:p>
          <a:p>
            <a:pPr rtl="0"/>
            <a:endParaRPr lang="en-US" sz="1200" b="0" dirty="0" smtClean="0"/>
          </a:p>
          <a:p>
            <a:pPr rtl="0"/>
            <a:r>
              <a:rPr lang="en-US" sz="1200" b="0" dirty="0" smtClean="0"/>
              <a:t>Abraham is a giant.</a:t>
            </a:r>
          </a:p>
          <a:p>
            <a:pPr rtl="0"/>
            <a:endParaRPr lang="en-US" sz="1200" b="0" dirty="0" smtClean="0"/>
          </a:p>
          <a:p>
            <a:pPr rtl="0"/>
            <a:r>
              <a:rPr lang="en-US" sz="1200" dirty="0" smtClean="0"/>
              <a:t>But this does not mean that David, to whose </a:t>
            </a:r>
          </a:p>
          <a:p>
            <a:pPr rtl="0"/>
            <a:r>
              <a:rPr lang="en-US" sz="1200" dirty="0" smtClean="0"/>
              <a:t>testimony Paul appeals now, was insignificant. </a:t>
            </a:r>
          </a:p>
          <a:p>
            <a:pPr rtl="0"/>
            <a:endParaRPr lang="en-US" sz="1200" dirty="0" smtClean="0"/>
          </a:p>
          <a:p>
            <a:pPr rtl="0"/>
            <a:r>
              <a:rPr lang="en-US" sz="1200" dirty="0" smtClean="0"/>
              <a:t>David was the greatest of Israel’s kings as well as </a:t>
            </a:r>
          </a:p>
          <a:p>
            <a:pPr rtl="0"/>
            <a:r>
              <a:rPr lang="en-US" sz="1200" dirty="0" smtClean="0"/>
              <a:t>the one who best embodied the nation’s </a:t>
            </a:r>
          </a:p>
          <a:p>
            <a:pPr rtl="0"/>
            <a:r>
              <a:rPr lang="en-US" sz="1200" dirty="0" smtClean="0"/>
              <a:t>devotional spirit and longings, and those to </a:t>
            </a:r>
          </a:p>
          <a:p>
            <a:pPr rtl="0"/>
            <a:r>
              <a:rPr lang="en-US" sz="1200" dirty="0" smtClean="0"/>
              <a:t>whom Paul was writing would have had the </a:t>
            </a:r>
          </a:p>
          <a:p>
            <a:pPr rtl="0"/>
            <a:r>
              <a:rPr lang="en-US" sz="1200" dirty="0" smtClean="0"/>
              <a:t>highest possible regard for David also.</a:t>
            </a:r>
          </a:p>
          <a:p>
            <a:pPr rtl="0"/>
            <a:endParaRPr lang="en-US" sz="1200" dirty="0" smtClean="0"/>
          </a:p>
          <a:p>
            <a:pPr rtl="0"/>
            <a:r>
              <a:rPr lang="en-US" sz="1200" b="0" dirty="0" smtClean="0"/>
              <a:t>The words Paul quotes (from Psalm</a:t>
            </a:r>
            <a:r>
              <a:rPr lang="en-US" sz="1200" b="0" baseline="0" dirty="0" smtClean="0"/>
              <a:t> 32) </a:t>
            </a:r>
            <a:r>
              <a:rPr lang="en-US" sz="1200" b="0" dirty="0" smtClean="0"/>
              <a:t>are cast in </a:t>
            </a:r>
          </a:p>
          <a:p>
            <a:pPr rtl="0"/>
            <a:r>
              <a:rPr lang="en-US" sz="1200" b="0" dirty="0" smtClean="0"/>
              <a:t>a negative form, as contrasted with the words </a:t>
            </a:r>
          </a:p>
          <a:p>
            <a:pPr rtl="0"/>
            <a:r>
              <a:rPr lang="en-US" sz="1200" b="0" dirty="0" smtClean="0"/>
              <a:t>about Abraham, which are positive. </a:t>
            </a:r>
          </a:p>
          <a:p>
            <a:pPr rtl="0"/>
            <a:endParaRPr lang="en-US" sz="1200" b="0" dirty="0" smtClean="0"/>
          </a:p>
          <a:p>
            <a:pPr rtl="0"/>
            <a:r>
              <a:rPr lang="en-US" sz="1200" b="0" dirty="0" smtClean="0"/>
              <a:t>Abraham was “credited” with righteousness—a </a:t>
            </a:r>
          </a:p>
          <a:p>
            <a:pPr rtl="0"/>
            <a:r>
              <a:rPr lang="en-US" sz="1200" b="0" dirty="0" smtClean="0"/>
              <a:t>positive wording of the justification principle. </a:t>
            </a:r>
          </a:p>
          <a:p>
            <a:pPr rtl="0"/>
            <a:endParaRPr lang="en-US" sz="1200" b="0" dirty="0" smtClean="0"/>
          </a:p>
          <a:p>
            <a:pPr rtl="0"/>
            <a:r>
              <a:rPr lang="en-US" sz="1200" b="0" dirty="0" smtClean="0"/>
              <a:t>David speaks of the same principle negatively, </a:t>
            </a:r>
          </a:p>
          <a:p>
            <a:pPr rtl="0"/>
            <a:r>
              <a:rPr lang="en-US" sz="1200" b="0" dirty="0" smtClean="0"/>
              <a:t>even using the same terminology (“credited” </a:t>
            </a:r>
          </a:p>
          <a:p>
            <a:pPr rtl="0"/>
            <a:r>
              <a:rPr lang="en-US" sz="1200" b="0" dirty="0" smtClean="0"/>
              <a:t>means “counted”), saying, “Blessed is the man </a:t>
            </a:r>
          </a:p>
          <a:p>
            <a:pPr rtl="0"/>
            <a:r>
              <a:rPr lang="en-US" sz="1200" b="0" dirty="0" smtClean="0"/>
              <a:t>whose sin the Lord will never count against him.”</a:t>
            </a:r>
          </a:p>
          <a:p>
            <a:pPr rtl="0"/>
            <a:endParaRPr lang="en-US" sz="1200" b="0" dirty="0" smtClean="0"/>
          </a:p>
          <a:p>
            <a:pPr rtl="0"/>
            <a:r>
              <a:rPr lang="en-US" sz="1200" dirty="0" smtClean="0"/>
              <a:t>This negative wording is important for presenting </a:t>
            </a:r>
          </a:p>
          <a:p>
            <a:pPr rtl="0"/>
            <a:r>
              <a:rPr lang="en-US" sz="1200" dirty="0" smtClean="0"/>
              <a:t>the gospel in our day... because it speaks to where </a:t>
            </a:r>
          </a:p>
          <a:p>
            <a:pPr rtl="0"/>
            <a:r>
              <a:rPr lang="en-US" sz="1200" dirty="0" smtClean="0"/>
              <a:t>most people actually are in terms of their spiritual </a:t>
            </a:r>
          </a:p>
          <a:p>
            <a:pPr rtl="0"/>
            <a:r>
              <a:rPr lang="en-US" sz="1200" dirty="0" smtClean="0"/>
              <a:t>sensitivities.</a:t>
            </a:r>
          </a:p>
          <a:p>
            <a:pPr rtl="0"/>
            <a:endParaRPr lang="en-US" sz="1200" dirty="0" smtClean="0"/>
          </a:p>
          <a:p>
            <a:pPr rtl="0"/>
            <a:r>
              <a:rPr lang="en-US" sz="1200" dirty="0" smtClean="0"/>
              <a:t>Let me show what I mean by starting with the </a:t>
            </a:r>
          </a:p>
          <a:p>
            <a:pPr rtl="0"/>
            <a:r>
              <a:rPr lang="en-US" sz="1200" dirty="0" smtClean="0"/>
              <a:t>positive wording. The positive statement of the </a:t>
            </a:r>
          </a:p>
          <a:p>
            <a:pPr rtl="0"/>
            <a:r>
              <a:rPr lang="en-US" sz="1200" dirty="0" smtClean="0"/>
              <a:t>justification principle tells us how we can get right </a:t>
            </a:r>
          </a:p>
          <a:p>
            <a:pPr rtl="0"/>
            <a:r>
              <a:rPr lang="en-US" sz="1200" dirty="0" smtClean="0"/>
              <a:t>with God, which we obviously need to do. </a:t>
            </a:r>
          </a:p>
          <a:p>
            <a:pPr rtl="0"/>
            <a:endParaRPr lang="en-US" sz="1200" dirty="0" smtClean="0"/>
          </a:p>
          <a:p>
            <a:pPr rtl="0"/>
            <a:r>
              <a:rPr lang="en-US" sz="1200" dirty="0" smtClean="0"/>
              <a:t>But the difficulty is that most people today do not </a:t>
            </a:r>
          </a:p>
          <a:p>
            <a:pPr rtl="0"/>
            <a:r>
              <a:rPr lang="en-US" sz="1200" dirty="0" smtClean="0"/>
              <a:t>actually feel a need in this area. Martin Luther did; </a:t>
            </a:r>
          </a:p>
          <a:p>
            <a:pPr rtl="0"/>
            <a:r>
              <a:rPr lang="en-US" sz="1200" dirty="0" smtClean="0"/>
              <a:t>it is what haunted him. He knew he was not right </a:t>
            </a:r>
          </a:p>
          <a:p>
            <a:pPr rtl="0"/>
            <a:r>
              <a:rPr lang="en-US" sz="1200" dirty="0" smtClean="0"/>
              <a:t>with God, and he anticipated a confrontation with </a:t>
            </a:r>
          </a:p>
          <a:p>
            <a:pPr rtl="0"/>
            <a:r>
              <a:rPr lang="en-US" sz="1200" dirty="0" smtClean="0"/>
              <a:t>an angry God at the final judgment. </a:t>
            </a:r>
          </a:p>
          <a:p>
            <a:pPr rtl="0"/>
            <a:endParaRPr lang="en-US" sz="1200" dirty="0" smtClean="0"/>
          </a:p>
          <a:p>
            <a:pPr rtl="0"/>
            <a:r>
              <a:rPr lang="en-US" sz="1200" dirty="0" smtClean="0"/>
              <a:t>God showed him that he could experience a right </a:t>
            </a:r>
          </a:p>
          <a:p>
            <a:pPr rtl="0"/>
            <a:r>
              <a:rPr lang="en-US" sz="1200" dirty="0" smtClean="0"/>
              <a:t>relationship with God through the work of Jesus </a:t>
            </a:r>
          </a:p>
          <a:p>
            <a:pPr rtl="0"/>
            <a:r>
              <a:rPr lang="en-US" sz="1200" dirty="0" smtClean="0"/>
              <a:t>Christ. </a:t>
            </a:r>
          </a:p>
          <a:p>
            <a:pPr rtl="0"/>
            <a:endParaRPr lang="en-US" sz="1200" dirty="0" smtClean="0"/>
          </a:p>
          <a:p>
            <a:pPr rtl="0"/>
            <a:r>
              <a:rPr lang="en-US" sz="1200" dirty="0" smtClean="0"/>
              <a:t>But who feels the intensity of Luther’s anguish </a:t>
            </a:r>
          </a:p>
          <a:p>
            <a:pPr rtl="0"/>
            <a:r>
              <a:rPr lang="en-US" sz="1200" dirty="0" smtClean="0"/>
              <a:t>today? A few people perhaps, but not many. Most </a:t>
            </a:r>
          </a:p>
          <a:p>
            <a:pPr rtl="0"/>
            <a:r>
              <a:rPr lang="en-US" sz="1200" dirty="0" smtClean="0"/>
              <a:t>people do not think of themselves as being in a </a:t>
            </a:r>
          </a:p>
          <a:p>
            <a:pPr rtl="0"/>
            <a:r>
              <a:rPr lang="en-US" sz="1200" dirty="0" smtClean="0"/>
              <a:t>wrong relationship to God. </a:t>
            </a:r>
          </a:p>
          <a:p>
            <a:pPr rtl="0"/>
            <a:endParaRPr lang="en-US" sz="1200" dirty="0" smtClean="0"/>
          </a:p>
          <a:p>
            <a:pPr rtl="0"/>
            <a:r>
              <a:rPr lang="en-US" sz="1200" dirty="0" smtClean="0"/>
              <a:t>On the contrary, they assume that all is well </a:t>
            </a:r>
          </a:p>
          <a:p>
            <a:pPr rtl="0"/>
            <a:r>
              <a:rPr lang="en-US" sz="1200" dirty="0" smtClean="0"/>
              <a:t>between themselves and God—or at least it ought </a:t>
            </a:r>
          </a:p>
          <a:p>
            <a:pPr rtl="0"/>
            <a:r>
              <a:rPr lang="en-US" sz="1200" dirty="0" smtClean="0"/>
              <a:t>to be. So they do not feel a need for justification.</a:t>
            </a:r>
          </a:p>
          <a:p>
            <a:pPr rtl="0"/>
            <a:endParaRPr lang="en-US" sz="1200" dirty="0" smtClean="0"/>
          </a:p>
          <a:p>
            <a:pPr rtl="0"/>
            <a:r>
              <a:rPr lang="en-US" sz="1200" dirty="0" smtClean="0"/>
              <a:t>This is illustrated by what theologian R. C. Sproul </a:t>
            </a:r>
          </a:p>
          <a:p>
            <a:pPr rtl="0"/>
            <a:r>
              <a:rPr lang="en-US" sz="1200" dirty="0" smtClean="0"/>
              <a:t>speaks of as “justification by death.” Several years </a:t>
            </a:r>
          </a:p>
          <a:p>
            <a:pPr rtl="0"/>
            <a:r>
              <a:rPr lang="en-US" sz="1200" dirty="0" smtClean="0"/>
              <a:t>ago Sproul tried out the initial question of the </a:t>
            </a:r>
          </a:p>
          <a:p>
            <a:pPr rtl="0"/>
            <a:r>
              <a:rPr lang="en-US" sz="1200" dirty="0" smtClean="0"/>
              <a:t>Evangelism Explosion program on his son, asking </a:t>
            </a:r>
          </a:p>
          <a:p>
            <a:pPr rtl="0"/>
            <a:r>
              <a:rPr lang="en-US" sz="1200" dirty="0" smtClean="0"/>
              <a:t>him, “If you should die tomorrow and appear </a:t>
            </a:r>
          </a:p>
          <a:p>
            <a:pPr rtl="0"/>
            <a:r>
              <a:rPr lang="en-US" sz="1200" dirty="0" smtClean="0"/>
              <a:t>before God at the gates of heaven, and God </a:t>
            </a:r>
          </a:p>
          <a:p>
            <a:pPr rtl="0"/>
            <a:r>
              <a:rPr lang="en-US" sz="1200" dirty="0" smtClean="0"/>
              <a:t>should ask, ‘What right do you have to enter my </a:t>
            </a:r>
          </a:p>
          <a:p>
            <a:pPr rtl="0"/>
            <a:r>
              <a:rPr lang="en-US" sz="1200" dirty="0" smtClean="0"/>
              <a:t>heaven?’ what would you say?”</a:t>
            </a:r>
          </a:p>
          <a:p>
            <a:pPr rtl="0"/>
            <a:endParaRPr lang="en-US" sz="1200" dirty="0" smtClean="0"/>
          </a:p>
          <a:p>
            <a:pPr rtl="0"/>
            <a:r>
              <a:rPr lang="en-US" sz="1200" dirty="0" smtClean="0"/>
              <a:t>His son replied, “I’d say, ‘Well, I’m dead, aren’t I?’”</a:t>
            </a:r>
          </a:p>
          <a:p>
            <a:pPr rtl="0"/>
            <a:endParaRPr lang="en-US" sz="1200" dirty="0" smtClean="0"/>
          </a:p>
          <a:p>
            <a:pPr rtl="0"/>
            <a:r>
              <a:rPr lang="en-US" sz="1200" dirty="0" smtClean="0"/>
              <a:t>The point seemed to be that all he needed to do to </a:t>
            </a:r>
          </a:p>
          <a:p>
            <a:pPr rtl="0"/>
            <a:r>
              <a:rPr lang="en-US" sz="1200" dirty="0" smtClean="0"/>
              <a:t>gain entrance to God’s heaven is to die. </a:t>
            </a:r>
          </a:p>
          <a:p>
            <a:pPr rtl="0"/>
            <a:endParaRPr lang="en-US" sz="1200" dirty="0" smtClean="0"/>
          </a:p>
          <a:p>
            <a:pPr rtl="0"/>
            <a:r>
              <a:rPr lang="en-US" sz="1200" dirty="0" smtClean="0"/>
              <a:t>When we come to the testimony of King David, </a:t>
            </a:r>
          </a:p>
          <a:p>
            <a:pPr rtl="0"/>
            <a:r>
              <a:rPr lang="en-US" sz="1200" dirty="0" smtClean="0"/>
              <a:t>just because it is cast in negative form, we come </a:t>
            </a:r>
          </a:p>
          <a:p>
            <a:pPr rtl="0"/>
            <a:r>
              <a:rPr lang="en-US" sz="1200" dirty="0" smtClean="0"/>
              <a:t>to something that does speak to our </a:t>
            </a:r>
          </a:p>
          <a:p>
            <a:pPr rtl="0"/>
            <a:r>
              <a:rPr lang="en-US" sz="1200" dirty="0" smtClean="0"/>
              <a:t>contemporaries. </a:t>
            </a:r>
          </a:p>
          <a:p>
            <a:pPr rtl="0"/>
            <a:endParaRPr lang="en-US" sz="1200" dirty="0" smtClean="0"/>
          </a:p>
          <a:p>
            <a:pPr rtl="0"/>
            <a:r>
              <a:rPr lang="en-US" sz="1200" dirty="0" smtClean="0"/>
              <a:t>It speaks of transgressions. It pictures these as a </a:t>
            </a:r>
          </a:p>
          <a:p>
            <a:pPr rtl="0"/>
            <a:r>
              <a:rPr lang="en-US" sz="1200" dirty="0" smtClean="0"/>
              <a:t>burden and contrasts them with the blessedness </a:t>
            </a:r>
          </a:p>
          <a:p>
            <a:pPr rtl="0"/>
            <a:r>
              <a:rPr lang="en-US" sz="1200" dirty="0" smtClean="0"/>
              <a:t>of the person who is freed through God’s </a:t>
            </a:r>
          </a:p>
          <a:p>
            <a:pPr rtl="0"/>
            <a:r>
              <a:rPr lang="en-US" sz="1200" dirty="0" smtClean="0"/>
              <a:t>forgiveness.</a:t>
            </a:r>
          </a:p>
          <a:p>
            <a:pPr rtl="0"/>
            <a:endParaRPr lang="en-US" sz="1200" dirty="0" smtClean="0"/>
          </a:p>
          <a:p>
            <a:pPr rtl="0"/>
            <a:r>
              <a:rPr lang="en-US" sz="1200" dirty="0" smtClean="0"/>
              <a:t>This speaks powerfully to our contemporaries, </a:t>
            </a:r>
          </a:p>
          <a:p>
            <a:pPr rtl="0"/>
            <a:r>
              <a:rPr lang="en-US" sz="1200" dirty="0" smtClean="0"/>
              <a:t>because... nearly everyone carries about the </a:t>
            </a:r>
          </a:p>
          <a:p>
            <a:pPr rtl="0"/>
            <a:r>
              <a:rPr lang="en-US" sz="1200" dirty="0" smtClean="0"/>
              <a:t>burdens of past sinful actions. </a:t>
            </a:r>
          </a:p>
          <a:p>
            <a:pPr rtl="0"/>
            <a:endParaRPr lang="en-US" sz="1200" dirty="0" smtClean="0"/>
          </a:p>
          <a:p>
            <a:pPr rtl="0"/>
            <a:r>
              <a:rPr lang="en-US" sz="1200" dirty="0" smtClean="0"/>
              <a:t>[</a:t>
            </a:r>
            <a:r>
              <a:rPr lang="en-US" dirty="0" err="1" smtClean="0"/>
              <a:t>Boice</a:t>
            </a:r>
            <a:r>
              <a:rPr lang="en-US" dirty="0" smtClean="0"/>
              <a:t>]. </a:t>
            </a:r>
          </a:p>
          <a:p>
            <a:pPr rtl="0"/>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81</a:t>
            </a:fld>
            <a:endParaRPr lang="en-US"/>
          </a:p>
        </p:txBody>
      </p:sp>
    </p:spTree>
    <p:extLst>
      <p:ext uri="{BB962C8B-B14F-4D97-AF65-F5344CB8AC3E}">
        <p14:creationId xmlns:p14="http://schemas.microsoft.com/office/powerpoint/2010/main" val="993701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makarismos</a:t>
            </a:r>
            <a:r>
              <a:rPr lang="en-US" dirty="0" smtClean="0"/>
              <a:t>” is the </a:t>
            </a:r>
          </a:p>
          <a:p>
            <a:r>
              <a:rPr lang="en-US" dirty="0" smtClean="0"/>
              <a:t>pronouncement of being in special favor; that is, </a:t>
            </a:r>
          </a:p>
          <a:p>
            <a:r>
              <a:rPr lang="en-US" dirty="0" smtClean="0"/>
              <a:t>“blessing” or “blessedness”.</a:t>
            </a:r>
          </a:p>
          <a:p>
            <a:endParaRPr lang="en-US" dirty="0" smtClean="0"/>
          </a:p>
          <a:p>
            <a:r>
              <a:rPr lang="en-US" dirty="0" smtClean="0"/>
              <a:t>“</a:t>
            </a:r>
            <a:r>
              <a:rPr lang="en-US" dirty="0" err="1" smtClean="0"/>
              <a:t>Makarismos</a:t>
            </a:r>
            <a:r>
              <a:rPr lang="en-US" dirty="0" smtClean="0"/>
              <a:t>” is also used in Romans 4:9 as we’ll </a:t>
            </a:r>
          </a:p>
          <a:p>
            <a:r>
              <a:rPr lang="en-US" dirty="0" smtClean="0"/>
              <a:t>see presently.</a:t>
            </a:r>
          </a:p>
          <a:p>
            <a:endParaRPr lang="en-US" dirty="0" smtClean="0"/>
          </a:p>
          <a:p>
            <a:r>
              <a:rPr lang="en-US" dirty="0" smtClean="0"/>
              <a:t>And, it’s also used in:</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82</a:t>
            </a:fld>
            <a:endParaRPr lang="en-US"/>
          </a:p>
        </p:txBody>
      </p:sp>
    </p:spTree>
    <p:extLst>
      <p:ext uri="{BB962C8B-B14F-4D97-AF65-F5344CB8AC3E}">
        <p14:creationId xmlns:p14="http://schemas.microsoft.com/office/powerpoint/2010/main" val="65253314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the translation “What has happened to all </a:t>
            </a:r>
          </a:p>
          <a:p>
            <a:r>
              <a:rPr lang="en-US" dirty="0" smtClean="0"/>
              <a:t>your joy?” in the New International Version,</a:t>
            </a:r>
            <a:r>
              <a:rPr lang="en-US" baseline="0" dirty="0" smtClean="0"/>
              <a:t> </a:t>
            </a:r>
          </a:p>
          <a:p>
            <a:r>
              <a:rPr lang="en-US" baseline="0" dirty="0" smtClean="0"/>
              <a:t>corresponds to the literal rendition of the Greek </a:t>
            </a:r>
          </a:p>
          <a:p>
            <a:r>
              <a:rPr lang="en-US" baseline="0" dirty="0" smtClean="0"/>
              <a:t>as “So, where is your blessing?”.</a:t>
            </a:r>
          </a:p>
          <a:p>
            <a:endParaRPr lang="en-US" baseline="0" dirty="0" smtClean="0"/>
          </a:p>
          <a:p>
            <a:r>
              <a:rPr lang="en-US" baseline="0" dirty="0" smtClean="0"/>
              <a:t>Romans 4:6, Romans 4:9, and Galatians 4:15 are</a:t>
            </a:r>
          </a:p>
          <a:p>
            <a:r>
              <a:rPr lang="en-US" baseline="0" dirty="0" smtClean="0"/>
              <a:t> the only three places in the Bible where </a:t>
            </a:r>
          </a:p>
          <a:p>
            <a:r>
              <a:rPr lang="en-US" baseline="0" dirty="0" smtClean="0"/>
              <a:t>“</a:t>
            </a:r>
            <a:r>
              <a:rPr lang="en-US" baseline="0" dirty="0" err="1" smtClean="0"/>
              <a:t>makarismos</a:t>
            </a:r>
            <a:r>
              <a:rPr lang="en-US" baseline="0" dirty="0" smtClean="0"/>
              <a:t>” appears.</a:t>
            </a:r>
          </a:p>
          <a:p>
            <a:endParaRPr lang="en-US" baseline="0" dirty="0" smtClean="0"/>
          </a:p>
          <a:p>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83</a:t>
            </a:fld>
            <a:endParaRPr lang="en-US"/>
          </a:p>
        </p:txBody>
      </p:sp>
    </p:spTree>
    <p:extLst>
      <p:ext uri="{BB962C8B-B14F-4D97-AF65-F5344CB8AC3E}">
        <p14:creationId xmlns:p14="http://schemas.microsoft.com/office/powerpoint/2010/main" val="1336368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again, “</a:t>
            </a:r>
            <a:r>
              <a:rPr lang="en-US" dirty="0" err="1" smtClean="0"/>
              <a:t>logizomai</a:t>
            </a:r>
            <a:r>
              <a:rPr lang="en-US" dirty="0" smtClean="0"/>
              <a:t>” = “credits”.</a:t>
            </a:r>
          </a:p>
          <a:p>
            <a:endParaRPr lang="en-US" dirty="0" smtClean="0"/>
          </a:p>
          <a:p>
            <a:r>
              <a:rPr lang="en-US" dirty="0" smtClean="0"/>
              <a:t>The verb is in the present tense here = “credits”</a:t>
            </a:r>
          </a:p>
          <a:p>
            <a:endParaRPr lang="en-US" dirty="0" smtClean="0"/>
          </a:p>
          <a:p>
            <a:r>
              <a:rPr lang="en-US" dirty="0" smtClean="0"/>
              <a:t>In its previous two appearances, it was in the past</a:t>
            </a:r>
            <a:r>
              <a:rPr lang="en-US" baseline="0" dirty="0" smtClean="0"/>
              <a:t> </a:t>
            </a:r>
          </a:p>
          <a:p>
            <a:r>
              <a:rPr lang="en-US" baseline="0" dirty="0" smtClean="0"/>
              <a:t>tense = “credited”</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993701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once again, “</a:t>
            </a:r>
            <a:r>
              <a:rPr lang="en-US" dirty="0" err="1" smtClean="0"/>
              <a:t>dikaiosune</a:t>
            </a:r>
            <a:r>
              <a:rPr lang="en-US" dirty="0" smtClean="0"/>
              <a:t>” = “righteousness”.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993701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saw “</a:t>
            </a:r>
            <a:r>
              <a:rPr lang="en-US" dirty="0" err="1" smtClean="0"/>
              <a:t>choris</a:t>
            </a:r>
            <a:r>
              <a:rPr lang="en-US" dirty="0" smtClean="0"/>
              <a:t>” last week in Romans 3:21.</a:t>
            </a:r>
          </a:p>
          <a:p>
            <a:endParaRPr lang="en-US" dirty="0" smtClean="0"/>
          </a:p>
          <a:p>
            <a:r>
              <a:rPr lang="en-US" dirty="0" smtClean="0"/>
              <a:t>The Greek “</a:t>
            </a:r>
            <a:r>
              <a:rPr lang="en-US" dirty="0" err="1" smtClean="0"/>
              <a:t>choris</a:t>
            </a:r>
            <a:r>
              <a:rPr lang="en-US" dirty="0" smtClean="0"/>
              <a:t>” </a:t>
            </a:r>
            <a:r>
              <a:rPr lang="en-US" sz="1200" b="0" i="0" dirty="0" smtClean="0"/>
              <a:t>pertains to the absence or </a:t>
            </a:r>
          </a:p>
          <a:p>
            <a:r>
              <a:rPr lang="en-US" sz="1200" b="0" i="0" dirty="0" smtClean="0"/>
              <a:t>lack of something; that</a:t>
            </a:r>
            <a:r>
              <a:rPr lang="en-US" sz="1200" b="0" i="0" baseline="0" dirty="0" smtClean="0"/>
              <a:t> is</a:t>
            </a:r>
            <a:r>
              <a:rPr lang="en-US" sz="1200" b="0" i="0" dirty="0" smtClean="0"/>
              <a:t> “without”, “apart from”, </a:t>
            </a:r>
          </a:p>
          <a:p>
            <a:r>
              <a:rPr lang="en-US" sz="1200" b="0" i="0" dirty="0" smtClean="0"/>
              <a:t>or “independent of”.</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993701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here, as earlier in this study</a:t>
            </a:r>
            <a:r>
              <a:rPr lang="en-US" baseline="0" dirty="0" smtClean="0"/>
              <a:t> session, </a:t>
            </a:r>
          </a:p>
          <a:p>
            <a:r>
              <a:rPr lang="en-US" baseline="0" dirty="0" smtClean="0"/>
              <a:t>“</a:t>
            </a:r>
            <a:r>
              <a:rPr lang="en-US" baseline="0" dirty="0" err="1" smtClean="0"/>
              <a:t>ergon</a:t>
            </a:r>
            <a:r>
              <a:rPr lang="en-US" baseline="0" dirty="0" smtClean="0"/>
              <a:t>” = “works”.</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993701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4:6.</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88</a:t>
            </a:fld>
            <a:endParaRPr lang="en-US"/>
          </a:p>
        </p:txBody>
      </p:sp>
    </p:spTree>
    <p:extLst>
      <p:ext uri="{BB962C8B-B14F-4D97-AF65-F5344CB8AC3E}">
        <p14:creationId xmlns:p14="http://schemas.microsoft.com/office/powerpoint/2010/main" val="337480105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4:6.</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89</a:t>
            </a:fld>
            <a:endParaRPr lang="en-US"/>
          </a:p>
        </p:txBody>
      </p:sp>
    </p:spTree>
    <p:extLst>
      <p:ext uri="{BB962C8B-B14F-4D97-AF65-F5344CB8AC3E}">
        <p14:creationId xmlns:p14="http://schemas.microsoft.com/office/powerpoint/2010/main" val="3516131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Douglas Moo asks, Why has Paul singled out </a:t>
            </a:r>
          </a:p>
          <a:p>
            <a:r>
              <a:rPr lang="en-US" dirty="0" smtClean="0"/>
              <a:t>Abraham as the reference</a:t>
            </a:r>
            <a:r>
              <a:rPr lang="en-US" baseline="0" dirty="0" smtClean="0"/>
              <a:t> point...?</a:t>
            </a:r>
          </a:p>
          <a:p>
            <a:endParaRPr lang="en-US" baseline="0" dirty="0" smtClean="0"/>
          </a:p>
          <a:p>
            <a:r>
              <a:rPr lang="en-US" baseline="0" dirty="0" smtClean="0"/>
              <a:t>One reason is undoubtedly polemical. Abraham </a:t>
            </a:r>
          </a:p>
          <a:p>
            <a:r>
              <a:rPr lang="en-US" baseline="0" dirty="0" smtClean="0"/>
              <a:t>was revered by the Jews as their “father” and his </a:t>
            </a:r>
          </a:p>
          <a:p>
            <a:r>
              <a:rPr lang="en-US" baseline="0" dirty="0" smtClean="0"/>
              <a:t>life and character were held up as models of God’s </a:t>
            </a:r>
          </a:p>
          <a:p>
            <a:r>
              <a:rPr lang="en-US" baseline="0" dirty="0" smtClean="0"/>
              <a:t>ways with his people and of true piety.</a:t>
            </a:r>
          </a:p>
          <a:p>
            <a:endParaRPr lang="en-US" baseline="0" dirty="0" smtClean="0"/>
          </a:p>
          <a:p>
            <a:r>
              <a:rPr lang="en-US" baseline="0" dirty="0" smtClean="0"/>
              <a:t>(The extra-canonical Jubilees 23:10 says,) </a:t>
            </a:r>
          </a:p>
          <a:p>
            <a:r>
              <a:rPr lang="en-US" baseline="0" dirty="0" smtClean="0"/>
              <a:t>“Abraham was perfect in all his deeds with the </a:t>
            </a:r>
          </a:p>
          <a:p>
            <a:r>
              <a:rPr lang="en-US" baseline="0" dirty="0" smtClean="0"/>
              <a:t>Lord, and well-pleasing in righteousness all the </a:t>
            </a:r>
          </a:p>
          <a:p>
            <a:r>
              <a:rPr lang="en-US" baseline="0" dirty="0" smtClean="0"/>
              <a:t>days of his life.”...</a:t>
            </a:r>
          </a:p>
          <a:p>
            <a:endParaRPr lang="en-US" baseline="0" dirty="0" smtClean="0"/>
          </a:p>
          <a:p>
            <a:r>
              <a:rPr lang="en-US" baseline="0" dirty="0" smtClean="0"/>
              <a:t>(The Prayer of Manasseh 8 says,) Abraham “did </a:t>
            </a:r>
          </a:p>
          <a:p>
            <a:r>
              <a:rPr lang="en-US" baseline="0" dirty="0" smtClean="0"/>
              <a:t>not sin against thee.”...</a:t>
            </a:r>
          </a:p>
          <a:p>
            <a:endParaRPr lang="en-US" baseline="0" dirty="0" smtClean="0"/>
          </a:p>
          <a:p>
            <a:r>
              <a:rPr lang="en-US" baseline="0" dirty="0" smtClean="0"/>
              <a:t>(And Sirach 44:19 says,) “no one has been found </a:t>
            </a:r>
          </a:p>
          <a:p>
            <a:r>
              <a:rPr lang="en-US" baseline="0" dirty="0" smtClean="0"/>
              <a:t>like him in glory.”...</a:t>
            </a:r>
          </a:p>
          <a:p>
            <a:endParaRPr lang="en-US" baseline="0" dirty="0" smtClean="0"/>
          </a:p>
          <a:p>
            <a:r>
              <a:rPr lang="en-US" baseline="0" dirty="0" smtClean="0"/>
              <a:t>In keeping with the </a:t>
            </a:r>
            <a:r>
              <a:rPr lang="en-US" baseline="0" dirty="0" err="1" smtClean="0"/>
              <a:t>nomistic</a:t>
            </a:r>
            <a:r>
              <a:rPr lang="en-US" baseline="0" dirty="0" smtClean="0"/>
              <a:t> focus of first-century </a:t>
            </a:r>
          </a:p>
          <a:p>
            <a:r>
              <a:rPr lang="en-US" baseline="0" dirty="0" smtClean="0"/>
              <a:t>Judaism, Abraham was held up particularly as a </a:t>
            </a:r>
          </a:p>
          <a:p>
            <a:r>
              <a:rPr lang="en-US" baseline="0" dirty="0" smtClean="0"/>
              <a:t>model of obedience to God.</a:t>
            </a:r>
          </a:p>
          <a:p>
            <a:endParaRPr lang="en-US" baseline="0" dirty="0" smtClean="0"/>
          </a:p>
          <a:p>
            <a:r>
              <a:rPr lang="en-US" baseline="0" dirty="0" smtClean="0"/>
              <a:t>His righteousness and mediation of the promise </a:t>
            </a:r>
          </a:p>
          <a:p>
            <a:r>
              <a:rPr lang="en-US" baseline="0" dirty="0" smtClean="0"/>
              <a:t>were linked to his obedience, it even being argued </a:t>
            </a:r>
          </a:p>
          <a:p>
            <a:r>
              <a:rPr lang="en-US" baseline="0" dirty="0" smtClean="0"/>
              <a:t>that he had obeyed the law perfectly before it had </a:t>
            </a:r>
          </a:p>
          <a:p>
            <a:r>
              <a:rPr lang="en-US" baseline="0" dirty="0" smtClean="0"/>
              <a:t>been given. </a:t>
            </a:r>
          </a:p>
          <a:p>
            <a:endParaRPr lang="en-US" baseline="0" dirty="0" smtClean="0"/>
          </a:p>
          <a:p>
            <a:r>
              <a:rPr lang="en-US" baseline="0" dirty="0" smtClean="0"/>
              <a:t>Paul would naturally want to show his Roman </a:t>
            </a:r>
          </a:p>
          <a:p>
            <a:r>
              <a:rPr lang="en-US" baseline="0" dirty="0" smtClean="0"/>
              <a:t>readers that this understanding of Abraham, which </a:t>
            </a:r>
          </a:p>
          <a:p>
            <a:r>
              <a:rPr lang="en-US" baseline="0" dirty="0" smtClean="0"/>
              <a:t>his Jewish and Jewish-Christian opponents </a:t>
            </a:r>
          </a:p>
          <a:p>
            <a:r>
              <a:rPr lang="en-US" baseline="0" dirty="0" smtClean="0"/>
              <a:t>undoubtedly cited against his teaching..., was not </a:t>
            </a:r>
          </a:p>
          <a:p>
            <a:r>
              <a:rPr lang="en-US" baseline="0" dirty="0" smtClean="0"/>
              <a:t>in accord with the (Old Testament).</a:t>
            </a:r>
          </a:p>
          <a:p>
            <a:endParaRPr lang="en-US" baseline="0" dirty="0" smtClean="0"/>
          </a:p>
          <a:p>
            <a:r>
              <a:rPr lang="en-US" baseline="0" dirty="0" smtClean="0"/>
              <a:t>Through Paul’s interpretation of Genesis 15:6 (later </a:t>
            </a:r>
          </a:p>
          <a:p>
            <a:r>
              <a:rPr lang="en-US" baseline="0" dirty="0" smtClean="0"/>
              <a:t>in our passage this morning), Abraham is wrested </a:t>
            </a:r>
          </a:p>
          <a:p>
            <a:r>
              <a:rPr lang="en-US" baseline="0" dirty="0" smtClean="0"/>
              <a:t>from the Jews as an exemplar of </a:t>
            </a:r>
            <a:r>
              <a:rPr lang="en-US" baseline="0" dirty="0" err="1" smtClean="0"/>
              <a:t>torah</a:t>
            </a:r>
            <a:r>
              <a:rPr lang="en-US" baseline="0" dirty="0" smtClean="0"/>
              <a:t>-obedience </a:t>
            </a:r>
          </a:p>
          <a:p>
            <a:r>
              <a:rPr lang="en-US" baseline="0" dirty="0" smtClean="0"/>
              <a:t>and made into an exemplar of faith.</a:t>
            </a:r>
          </a:p>
          <a:p>
            <a:endParaRPr lang="en-US" baseline="0" dirty="0" smtClean="0"/>
          </a:p>
          <a:p>
            <a:r>
              <a:rPr lang="en-US" baseline="0" dirty="0" smtClean="0"/>
              <a:t>As a result, Abraham ceases to be for Paul the </a:t>
            </a:r>
          </a:p>
          <a:p>
            <a:r>
              <a:rPr lang="en-US" baseline="0" dirty="0" smtClean="0"/>
              <a:t>father of Jews exclusively but the father of all </a:t>
            </a:r>
          </a:p>
          <a:p>
            <a:r>
              <a:rPr lang="en-US" baseline="0" dirty="0" smtClean="0"/>
              <a:t>who believe....</a:t>
            </a:r>
          </a:p>
          <a:p>
            <a:endParaRPr lang="en-US" baseline="0" dirty="0" smtClean="0"/>
          </a:p>
          <a:p>
            <a:r>
              <a:rPr lang="en-US" baseline="0" dirty="0" smtClean="0"/>
              <a:t>The polemic which runs through the whole chapter </a:t>
            </a:r>
          </a:p>
          <a:p>
            <a:r>
              <a:rPr lang="en-US" baseline="0" dirty="0" smtClean="0"/>
              <a:t>shows that we are dealing here not with an </a:t>
            </a:r>
          </a:p>
          <a:p>
            <a:r>
              <a:rPr lang="en-US" baseline="0" dirty="0" smtClean="0"/>
              <a:t>extension or modification of the Jewish view, but </a:t>
            </a:r>
          </a:p>
          <a:p>
            <a:r>
              <a:rPr lang="en-US" baseline="0" dirty="0" smtClean="0"/>
              <a:t>with its contrast.</a:t>
            </a:r>
          </a:p>
          <a:p>
            <a:endParaRPr lang="en-US" baseline="0" dirty="0" smtClean="0"/>
          </a:p>
          <a:p>
            <a:r>
              <a:rPr lang="en-US" baseline="0" dirty="0" smtClean="0"/>
              <a:t>But Paul is drawn to Abraham for more than </a:t>
            </a:r>
          </a:p>
          <a:p>
            <a:r>
              <a:rPr lang="en-US" baseline="0" dirty="0" smtClean="0"/>
              <a:t>polemical considerations....</a:t>
            </a:r>
          </a:p>
          <a:p>
            <a:endParaRPr lang="en-US" baseline="0" dirty="0" smtClean="0"/>
          </a:p>
          <a:p>
            <a:r>
              <a:rPr lang="en-US" baseline="0" dirty="0" smtClean="0"/>
              <a:t>After all, the Jews focused as much as they did on </a:t>
            </a:r>
          </a:p>
          <a:p>
            <a:r>
              <a:rPr lang="en-US" baseline="0" dirty="0" smtClean="0"/>
              <a:t>Abraham because of the decisive role the (Old </a:t>
            </a:r>
          </a:p>
          <a:p>
            <a:r>
              <a:rPr lang="en-US" baseline="0" dirty="0" smtClean="0"/>
              <a:t>Testament) gives to him in the formation of the </a:t>
            </a:r>
          </a:p>
          <a:p>
            <a:r>
              <a:rPr lang="en-US" baseline="0" dirty="0" smtClean="0"/>
              <a:t>people of Israel and in the transmission of the </a:t>
            </a:r>
          </a:p>
          <a:p>
            <a:r>
              <a:rPr lang="en-US" baseline="0" dirty="0" smtClean="0"/>
              <a:t>promise.</a:t>
            </a:r>
          </a:p>
          <a:p>
            <a:endParaRPr lang="en-US" baseline="0" dirty="0" smtClean="0"/>
          </a:p>
          <a:p>
            <a:r>
              <a:rPr lang="en-US" baseline="0" dirty="0" smtClean="0"/>
              <a:t>Both Paul’s insistence that justification is by faith </a:t>
            </a:r>
          </a:p>
          <a:p>
            <a:r>
              <a:rPr lang="en-US" baseline="0" dirty="0" smtClean="0"/>
              <a:t>alone and his concern for the full inclusion of the </a:t>
            </a:r>
          </a:p>
          <a:p>
            <a:r>
              <a:rPr lang="en-US" baseline="0" dirty="0" smtClean="0"/>
              <a:t>Gentiles in the people of God make it necessary </a:t>
            </a:r>
          </a:p>
          <a:p>
            <a:r>
              <a:rPr lang="en-US" baseline="0" dirty="0" smtClean="0"/>
              <a:t>for him to integrate Abraham theologically into </a:t>
            </a:r>
          </a:p>
          <a:p>
            <a:r>
              <a:rPr lang="en-US" baseline="0" dirty="0" smtClean="0"/>
              <a:t>his scheme.</a:t>
            </a:r>
          </a:p>
          <a:p>
            <a:endParaRPr lang="en-US" baseline="0" dirty="0" smtClean="0"/>
          </a:p>
          <a:p>
            <a:r>
              <a:rPr lang="en-US" dirty="0" smtClean="0"/>
              <a:t>At least, it was necessary if Paul’s teaching was to </a:t>
            </a:r>
          </a:p>
          <a:p>
            <a:r>
              <a:rPr lang="en-US" dirty="0" smtClean="0"/>
              <a:t>have any claim to continuity with the (Old </a:t>
            </a:r>
          </a:p>
          <a:p>
            <a:r>
              <a:rPr lang="en-US" dirty="0" smtClean="0"/>
              <a:t>Testament).</a:t>
            </a:r>
          </a:p>
          <a:p>
            <a:endParaRPr lang="en-US" dirty="0" smtClean="0"/>
          </a:p>
          <a:p>
            <a:r>
              <a:rPr lang="en-US" dirty="0" smtClean="0"/>
              <a:t>It is also evident that Paul considered this</a:t>
            </a:r>
            <a:r>
              <a:rPr lang="en-US" baseline="0" dirty="0" smtClean="0"/>
              <a:t> </a:t>
            </a:r>
          </a:p>
          <a:p>
            <a:r>
              <a:rPr lang="en-US" baseline="0" dirty="0" smtClean="0"/>
              <a:t>continuity to be essential – not just for polemical </a:t>
            </a:r>
          </a:p>
          <a:p>
            <a:r>
              <a:rPr lang="en-US" baseline="0" dirty="0" smtClean="0"/>
              <a:t>reasons, but for the sake of the gospel itself, </a:t>
            </a:r>
          </a:p>
          <a:p>
            <a:r>
              <a:rPr lang="en-US" baseline="0" dirty="0" smtClean="0"/>
              <a:t>which is the gospel of God... – the God of </a:t>
            </a:r>
          </a:p>
          <a:p>
            <a:r>
              <a:rPr lang="en-US" baseline="0" dirty="0" smtClean="0"/>
              <a:t>Abraham, Isaac, and Jacob.</a:t>
            </a:r>
          </a:p>
          <a:p>
            <a:endParaRPr lang="en-US" baseline="0" dirty="0" smtClean="0"/>
          </a:p>
          <a:p>
            <a:pPr rtl="0"/>
            <a:r>
              <a:rPr lang="en-US" baseline="0" dirty="0" smtClean="0"/>
              <a:t>James Montgomery </a:t>
            </a:r>
            <a:r>
              <a:rPr lang="en-US" baseline="0" dirty="0" err="1" smtClean="0"/>
              <a:t>Boice</a:t>
            </a:r>
            <a:r>
              <a:rPr lang="en-US" baseline="0" dirty="0" smtClean="0"/>
              <a:t> writes that </a:t>
            </a:r>
            <a:r>
              <a:rPr lang="en-US" sz="4000" i="0" dirty="0" smtClean="0"/>
              <a:t>A</a:t>
            </a:r>
            <a:r>
              <a:rPr lang="en-US" sz="1200" i="0" dirty="0" smtClean="0"/>
              <a:t>s Americans </a:t>
            </a:r>
          </a:p>
          <a:p>
            <a:pPr rtl="0"/>
            <a:r>
              <a:rPr lang="en-US" sz="1200" i="0" dirty="0" smtClean="0"/>
              <a:t>living in (this modern) century, we have two things </a:t>
            </a:r>
          </a:p>
          <a:p>
            <a:pPr rtl="0"/>
            <a:r>
              <a:rPr lang="en-US" sz="1200" i="0" dirty="0" smtClean="0"/>
              <a:t>working against us as we begin a study of the </a:t>
            </a:r>
          </a:p>
          <a:p>
            <a:pPr rtl="0"/>
            <a:r>
              <a:rPr lang="en-US" sz="1200" i="0" dirty="0" smtClean="0"/>
              <a:t>fourth chapter of Paul’s great letter to the Romans. </a:t>
            </a:r>
          </a:p>
          <a:p>
            <a:pPr rtl="0"/>
            <a:endParaRPr lang="en-US" sz="1200" i="0" dirty="0" smtClean="0"/>
          </a:p>
          <a:p>
            <a:pPr rtl="0"/>
            <a:r>
              <a:rPr lang="en-US" sz="1200" i="0" dirty="0" smtClean="0"/>
              <a:t>First, we value what is new more than what is old, </a:t>
            </a:r>
          </a:p>
          <a:p>
            <a:pPr rtl="0"/>
            <a:r>
              <a:rPr lang="en-US" sz="1200" i="0" dirty="0" smtClean="0"/>
              <a:t>and Paul’s purpose in this chapter is to prove that </a:t>
            </a:r>
          </a:p>
          <a:p>
            <a:pPr rtl="0"/>
            <a:r>
              <a:rPr lang="en-US" sz="1200" i="0" dirty="0" smtClean="0"/>
              <a:t>the gospel he has explained in Romans 3 is not </a:t>
            </a:r>
          </a:p>
          <a:p>
            <a:pPr rtl="0"/>
            <a:r>
              <a:rPr lang="en-US" sz="1200" i="0" dirty="0" smtClean="0"/>
              <a:t>something new, but is that by which God has been </a:t>
            </a:r>
          </a:p>
          <a:p>
            <a:pPr rtl="0"/>
            <a:r>
              <a:rPr lang="en-US" sz="1200" i="0" dirty="0" smtClean="0"/>
              <a:t>saving people from the dawn of history. </a:t>
            </a:r>
          </a:p>
          <a:p>
            <a:pPr rtl="0"/>
            <a:endParaRPr lang="en-US" sz="1200" i="0" dirty="0" smtClean="0"/>
          </a:p>
          <a:p>
            <a:pPr rtl="0"/>
            <a:r>
              <a:rPr lang="en-US" sz="1200" i="0" dirty="0" smtClean="0"/>
              <a:t>And, Second, we dislike rational proofs, and </a:t>
            </a:r>
          </a:p>
          <a:p>
            <a:pPr rtl="0"/>
            <a:r>
              <a:rPr lang="en-US" sz="1200" i="0" dirty="0" smtClean="0"/>
              <a:t>Romans 4 is an example of classic reasoning.</a:t>
            </a:r>
          </a:p>
          <a:p>
            <a:pPr rtl="0"/>
            <a:endParaRPr lang="en-US" sz="1200" i="0" dirty="0" smtClean="0"/>
          </a:p>
          <a:p>
            <a:pPr rtl="0"/>
            <a:r>
              <a:rPr lang="en-US" sz="1200" dirty="0" smtClean="0"/>
              <a:t>But it’s important that we overcome our cultural </a:t>
            </a:r>
          </a:p>
          <a:p>
            <a:pPr rtl="0"/>
            <a:r>
              <a:rPr lang="en-US" sz="1200" dirty="0" smtClean="0"/>
              <a:t>liabilities at this point and actually listen to and </a:t>
            </a:r>
          </a:p>
          <a:p>
            <a:pPr rtl="0"/>
            <a:r>
              <a:rPr lang="en-US" sz="1200" dirty="0" smtClean="0"/>
              <a:t>believe what Paul is saying.</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a:t>
            </a:fld>
            <a:endParaRPr lang="en-US"/>
          </a:p>
        </p:txBody>
      </p:sp>
    </p:spTree>
    <p:extLst>
      <p:ext uri="{BB962C8B-B14F-4D97-AF65-F5344CB8AC3E}">
        <p14:creationId xmlns:p14="http://schemas.microsoft.com/office/powerpoint/2010/main" val="64135911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Are you suffering from guilt for some past action? </a:t>
            </a:r>
          </a:p>
          <a:p>
            <a:r>
              <a:rPr lang="en-US" sz="1200" b="0" dirty="0" smtClean="0"/>
              <a:t>Does your mind return again and again to the </a:t>
            </a:r>
          </a:p>
          <a:p>
            <a:r>
              <a:rPr lang="en-US" sz="1200" b="0" dirty="0" smtClean="0"/>
              <a:t>wrong you have done? </a:t>
            </a:r>
          </a:p>
          <a:p>
            <a:endParaRPr lang="en-US" sz="1200" b="0" dirty="0" smtClean="0"/>
          </a:p>
          <a:p>
            <a:r>
              <a:rPr lang="en-US" sz="1200" b="0" dirty="0" smtClean="0"/>
              <a:t>Is guilt an ever-present companion? If so, you </a:t>
            </a:r>
          </a:p>
          <a:p>
            <a:r>
              <a:rPr lang="en-US" sz="1200" b="0" dirty="0" smtClean="0"/>
              <a:t>need to experience what David knew as a result </a:t>
            </a:r>
          </a:p>
          <a:p>
            <a:r>
              <a:rPr lang="en-US" sz="1200" b="0" dirty="0" smtClean="0"/>
              <a:t>of God’s grace in reference to his sin. </a:t>
            </a:r>
          </a:p>
          <a:p>
            <a:endParaRPr lang="en-US" sz="1200" b="0" dirty="0" smtClean="0"/>
          </a:p>
          <a:p>
            <a:r>
              <a:rPr lang="en-US" sz="1200" b="0" dirty="0" smtClean="0"/>
              <a:t>He says three things about it:</a:t>
            </a:r>
          </a:p>
          <a:p>
            <a:endParaRPr lang="en-US" sz="1200" b="0" dirty="0" smtClean="0"/>
          </a:p>
          <a:p>
            <a:pPr marL="0" indent="0">
              <a:buNone/>
            </a:pPr>
            <a:r>
              <a:rPr lang="en-US" sz="1200" b="0" dirty="0" smtClean="0"/>
              <a:t>1. His sin was forgiven.</a:t>
            </a:r>
          </a:p>
          <a:p>
            <a:pPr marL="0" indent="0">
              <a:buNone/>
            </a:pPr>
            <a:endParaRPr lang="en-US" sz="1200" b="0" dirty="0" smtClean="0"/>
          </a:p>
          <a:p>
            <a:pPr marL="0" indent="0">
              <a:buNone/>
            </a:pPr>
            <a:r>
              <a:rPr lang="en-US" sz="1200" b="0" dirty="0" smtClean="0"/>
              <a:t>2. His sin was covered.</a:t>
            </a:r>
          </a:p>
          <a:p>
            <a:pPr marL="0" indent="0">
              <a:buNone/>
            </a:pPr>
            <a:endParaRPr lang="en-US" sz="12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t>3. His sin was not counted against him.</a:t>
            </a:r>
          </a:p>
          <a:p>
            <a:pPr marL="0" indent="0">
              <a:buNone/>
            </a:pPr>
            <a:endParaRPr lang="en-US" sz="1200" b="0" dirty="0" smtClean="0"/>
          </a:p>
          <a:p>
            <a:r>
              <a:rPr lang="en-US" dirty="0" smtClean="0"/>
              <a:t>[</a:t>
            </a:r>
            <a:r>
              <a:rPr lang="en-US" dirty="0" err="1" smtClean="0"/>
              <a:t>Boice</a:t>
            </a:r>
            <a:r>
              <a:rPr lang="en-US" dirty="0" smtClean="0"/>
              <a:t>].</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90</a:t>
            </a:fld>
            <a:endParaRPr lang="en-US"/>
          </a:p>
        </p:txBody>
      </p:sp>
    </p:spTree>
    <p:extLst>
      <p:ext uri="{BB962C8B-B14F-4D97-AF65-F5344CB8AC3E}">
        <p14:creationId xmlns:p14="http://schemas.microsoft.com/office/powerpoint/2010/main" val="31924429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a:t>
            </a:r>
            <a:r>
              <a:rPr lang="en-US" dirty="0" err="1" smtClean="0"/>
              <a:t>makarios</a:t>
            </a:r>
            <a:r>
              <a:rPr lang="en-US" dirty="0" smtClean="0"/>
              <a:t>” = “blessed” is the adjective </a:t>
            </a:r>
          </a:p>
          <a:p>
            <a:r>
              <a:rPr lang="en-US" dirty="0" smtClean="0"/>
              <a:t>corresponding to the noun “</a:t>
            </a:r>
            <a:r>
              <a:rPr lang="en-US" dirty="0" err="1" smtClean="0"/>
              <a:t>makarismos</a:t>
            </a:r>
            <a:r>
              <a:rPr lang="en-US" dirty="0" smtClean="0"/>
              <a:t>” = </a:t>
            </a:r>
          </a:p>
          <a:p>
            <a:r>
              <a:rPr lang="en-US" dirty="0" smtClean="0"/>
              <a:t>“blessedness”.</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3192442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Greek word “anomia” is the </a:t>
            </a:r>
          </a:p>
          <a:p>
            <a:r>
              <a:rPr lang="en-US" dirty="0" smtClean="0"/>
              <a:t>product of a lawless disposition; that is, it is a </a:t>
            </a:r>
          </a:p>
          <a:p>
            <a:r>
              <a:rPr lang="en-US" dirty="0" smtClean="0"/>
              <a:t>“lawless deed” or “transgression” – a violation </a:t>
            </a:r>
          </a:p>
          <a:p>
            <a:r>
              <a:rPr lang="en-US" dirty="0" smtClean="0"/>
              <a:t>of the law.</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319244293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93</a:t>
            </a:fld>
            <a:endParaRPr lang="en-US"/>
          </a:p>
        </p:txBody>
      </p:sp>
    </p:spTree>
    <p:extLst>
      <p:ext uri="{BB962C8B-B14F-4D97-AF65-F5344CB8AC3E}">
        <p14:creationId xmlns:p14="http://schemas.microsoft.com/office/powerpoint/2010/main" val="35223232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a:t>
            </a:r>
            <a:r>
              <a:rPr lang="en-US" dirty="0" smtClean="0"/>
              <a:t>I heard a story that took place in a </a:t>
            </a:r>
          </a:p>
          <a:p>
            <a:r>
              <a:rPr lang="en-US" dirty="0" smtClean="0"/>
              <a:t>western town in the late </a:t>
            </a:r>
            <a:r>
              <a:rPr lang="en-US" dirty="0" err="1" smtClean="0"/>
              <a:t>1800's</a:t>
            </a:r>
            <a:r>
              <a:rPr lang="en-US" dirty="0" smtClean="0"/>
              <a:t>. It told of a horse </a:t>
            </a:r>
          </a:p>
          <a:p>
            <a:r>
              <a:rPr lang="en-US" dirty="0" smtClean="0"/>
              <a:t>that was spooked and then bolted, running away </a:t>
            </a:r>
          </a:p>
          <a:p>
            <a:r>
              <a:rPr lang="en-US" dirty="0" smtClean="0"/>
              <a:t>uncontrollably with a small boy in the bed of the </a:t>
            </a:r>
          </a:p>
          <a:p>
            <a:r>
              <a:rPr lang="en-US" dirty="0" smtClean="0"/>
              <a:t>wagon. </a:t>
            </a:r>
          </a:p>
          <a:p>
            <a:endParaRPr lang="en-US" dirty="0" smtClean="0"/>
          </a:p>
          <a:p>
            <a:r>
              <a:rPr lang="en-US" dirty="0" smtClean="0"/>
              <a:t>Seeing the child was in grave danger, a young </a:t>
            </a:r>
          </a:p>
          <a:p>
            <a:r>
              <a:rPr lang="en-US" dirty="0" smtClean="0"/>
              <a:t>man risked his life to catch the horse and stop </a:t>
            </a:r>
          </a:p>
          <a:p>
            <a:r>
              <a:rPr lang="en-US" dirty="0" smtClean="0"/>
              <a:t>the wagon, thus saving the boy's life.</a:t>
            </a:r>
            <a:br>
              <a:rPr lang="en-US" dirty="0" smtClean="0"/>
            </a:br>
            <a:r>
              <a:rPr lang="en-US" dirty="0" smtClean="0"/>
              <a:t/>
            </a:r>
            <a:br>
              <a:rPr lang="en-US" dirty="0" smtClean="0"/>
            </a:br>
            <a:r>
              <a:rPr lang="en-US" dirty="0" smtClean="0"/>
              <a:t>The child who was saved grew up to become a </a:t>
            </a:r>
          </a:p>
          <a:p>
            <a:r>
              <a:rPr lang="en-US" dirty="0" smtClean="0"/>
              <a:t>lawless man, and was finally arrested for killing </a:t>
            </a:r>
          </a:p>
          <a:p>
            <a:r>
              <a:rPr lang="en-US" dirty="0" smtClean="0"/>
              <a:t>an unarmed man over a disagreement. He was </a:t>
            </a:r>
          </a:p>
          <a:p>
            <a:r>
              <a:rPr lang="en-US" dirty="0" smtClean="0"/>
              <a:t>arrested and eventually stood before the judge. </a:t>
            </a:r>
          </a:p>
          <a:p>
            <a:endParaRPr lang="en-US" dirty="0" smtClean="0"/>
          </a:p>
          <a:p>
            <a:r>
              <a:rPr lang="en-US" dirty="0" smtClean="0"/>
              <a:t>As he looked up at the judge, he recognized him </a:t>
            </a:r>
          </a:p>
          <a:p>
            <a:r>
              <a:rPr lang="en-US" dirty="0" smtClean="0"/>
              <a:t>as the young man who had saved him so many </a:t>
            </a:r>
          </a:p>
          <a:p>
            <a:r>
              <a:rPr lang="en-US" dirty="0" smtClean="0"/>
              <a:t>years before. Seizing an opportunity that might </a:t>
            </a:r>
          </a:p>
          <a:p>
            <a:r>
              <a:rPr lang="en-US" dirty="0" smtClean="0"/>
              <a:t>save him, the killer told the judge that he was </a:t>
            </a:r>
          </a:p>
          <a:p>
            <a:r>
              <a:rPr lang="en-US" dirty="0" smtClean="0"/>
              <a:t>the boy who the judge had saved and then he </a:t>
            </a:r>
          </a:p>
          <a:p>
            <a:r>
              <a:rPr lang="en-US" dirty="0" smtClean="0"/>
              <a:t>asked the judge for mercy.</a:t>
            </a:r>
            <a:br>
              <a:rPr lang="en-US" dirty="0" smtClean="0"/>
            </a:br>
            <a:r>
              <a:rPr lang="en-US" dirty="0" smtClean="0"/>
              <a:t/>
            </a:r>
            <a:br>
              <a:rPr lang="en-US" dirty="0" smtClean="0"/>
            </a:br>
            <a:r>
              <a:rPr lang="en-US" dirty="0" smtClean="0"/>
              <a:t>The response from the judge left the guilty man </a:t>
            </a:r>
          </a:p>
          <a:p>
            <a:r>
              <a:rPr lang="en-US" dirty="0" smtClean="0"/>
              <a:t>stammering for words. The judge said, "Young </a:t>
            </a:r>
          </a:p>
          <a:p>
            <a:r>
              <a:rPr lang="en-US" dirty="0" smtClean="0"/>
              <a:t>man, I came to you before as your savior, and I </a:t>
            </a:r>
          </a:p>
          <a:p>
            <a:r>
              <a:rPr lang="en-US" dirty="0" smtClean="0"/>
              <a:t>gave you the chance to become something good. </a:t>
            </a:r>
          </a:p>
          <a:p>
            <a:endParaRPr lang="en-US" dirty="0" smtClean="0"/>
          </a:p>
          <a:p>
            <a:r>
              <a:rPr lang="en-US" dirty="0" smtClean="0"/>
              <a:t>You ignored that chance and lived according to </a:t>
            </a:r>
          </a:p>
          <a:p>
            <a:r>
              <a:rPr lang="en-US" dirty="0" smtClean="0"/>
              <a:t>your own rules. Today, I come before you as</a:t>
            </a:r>
          </a:p>
          <a:p>
            <a:r>
              <a:rPr lang="en-US" dirty="0" smtClean="0"/>
              <a:t> your judge, and I must hold you accountable </a:t>
            </a:r>
          </a:p>
          <a:p>
            <a:r>
              <a:rPr lang="en-US" dirty="0" smtClean="0"/>
              <a:t>for what you have done. I sentence you to </a:t>
            </a:r>
          </a:p>
          <a:p>
            <a:r>
              <a:rPr lang="en-US" dirty="0" smtClean="0"/>
              <a:t>death."</a:t>
            </a:r>
            <a:br>
              <a:rPr lang="en-US" dirty="0" smtClean="0"/>
            </a:br>
            <a:r>
              <a:rPr lang="en-US" dirty="0" smtClean="0"/>
              <a:t/>
            </a:r>
            <a:br>
              <a:rPr lang="en-US" dirty="0" smtClean="0"/>
            </a:br>
            <a:r>
              <a:rPr lang="en-US" dirty="0" smtClean="0"/>
              <a:t>That story paints the clearest possible picture of </a:t>
            </a:r>
          </a:p>
          <a:p>
            <a:r>
              <a:rPr lang="en-US" dirty="0" smtClean="0"/>
              <a:t>the predicament we are in. One day Jesus Christ </a:t>
            </a:r>
          </a:p>
          <a:p>
            <a:r>
              <a:rPr lang="en-US" dirty="0" smtClean="0"/>
              <a:t>will say to rebellious sinners, "During that long </a:t>
            </a:r>
          </a:p>
          <a:p>
            <a:r>
              <a:rPr lang="en-US" dirty="0" smtClean="0"/>
              <a:t>day of grace, I was the Savior, and I gave you the </a:t>
            </a:r>
          </a:p>
          <a:p>
            <a:r>
              <a:rPr lang="en-US" dirty="0" smtClean="0"/>
              <a:t>opportunity to live for me, but you denied me and</a:t>
            </a:r>
          </a:p>
          <a:p>
            <a:r>
              <a:rPr lang="en-US" dirty="0" smtClean="0"/>
              <a:t> rejected me because you wanted to live by your </a:t>
            </a:r>
          </a:p>
          <a:p>
            <a:r>
              <a:rPr lang="en-US" dirty="0" smtClean="0"/>
              <a:t>own rules. </a:t>
            </a:r>
          </a:p>
          <a:p>
            <a:endParaRPr lang="en-US" dirty="0" smtClean="0"/>
          </a:p>
          <a:p>
            <a:r>
              <a:rPr lang="en-US" dirty="0" smtClean="0"/>
              <a:t>So today, I stand before you as your Judge, and I </a:t>
            </a:r>
          </a:p>
          <a:p>
            <a:r>
              <a:rPr lang="en-US" dirty="0" smtClean="0"/>
              <a:t>must hold you accountable for what you have </a:t>
            </a:r>
          </a:p>
          <a:p>
            <a:r>
              <a:rPr lang="en-US" dirty="0" smtClean="0"/>
              <a:t>done. I sentence you to death." </a:t>
            </a:r>
          </a:p>
          <a:p>
            <a:endParaRPr lang="en-US" dirty="0" smtClean="0"/>
          </a:p>
          <a:p>
            <a:r>
              <a:rPr lang="en-US" b="1" dirty="0" smtClean="0">
                <a:hlinkClick r:id="rId3" tooltip="View Bruce Ball's page on SermonCentral"/>
              </a:rPr>
              <a:t>[Bruce Ball</a:t>
            </a:r>
            <a:r>
              <a:rPr lang="en-US" b="1" dirty="0" smtClean="0"/>
              <a:t>, pastor, </a:t>
            </a:r>
            <a:r>
              <a:rPr lang="en-US" dirty="0" smtClean="0"/>
              <a:t>Point of Grace Nazarene </a:t>
            </a:r>
          </a:p>
          <a:p>
            <a:r>
              <a:rPr lang="en-US" dirty="0" smtClean="0"/>
              <a:t>Church, Coweta, Oklahoma, </a:t>
            </a:r>
          </a:p>
          <a:p>
            <a:r>
              <a:rPr lang="en-US" dirty="0" err="1" smtClean="0"/>
              <a:t>www.sermoncentral.com</a:t>
            </a:r>
            <a:r>
              <a:rPr lang="en-US" dirty="0" smtClean="0"/>
              <a:t>].</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94</a:t>
            </a:fld>
            <a:endParaRPr lang="en-US"/>
          </a:p>
        </p:txBody>
      </p:sp>
    </p:spTree>
    <p:extLst>
      <p:ext uri="{BB962C8B-B14F-4D97-AF65-F5344CB8AC3E}">
        <p14:creationId xmlns:p14="http://schemas.microsoft.com/office/powerpoint/2010/main" val="275275456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a:t>
            </a:r>
            <a:r>
              <a:rPr lang="en-US" baseline="0" dirty="0" smtClean="0"/>
              <a:t> Greek word “</a:t>
            </a:r>
            <a:r>
              <a:rPr lang="en-US" baseline="0" dirty="0" err="1" smtClean="0"/>
              <a:t>aphiemi</a:t>
            </a:r>
            <a:r>
              <a:rPr lang="en-US" baseline="0" dirty="0" smtClean="0"/>
              <a:t>” means </a:t>
            </a:r>
          </a:p>
          <a:p>
            <a:r>
              <a:rPr lang="en-US" baseline="0" dirty="0" smtClean="0"/>
              <a:t>to release from legal or moral obligation or </a:t>
            </a:r>
          </a:p>
          <a:p>
            <a:r>
              <a:rPr lang="en-US" baseline="0" dirty="0" smtClean="0"/>
              <a:t>consequence; that is “to cancel”, “to remit”, </a:t>
            </a:r>
          </a:p>
          <a:p>
            <a:r>
              <a:rPr lang="en-US" baseline="0" dirty="0" smtClean="0"/>
              <a:t>“to pardon”, or “to forgive”</a:t>
            </a:r>
            <a:endParaRPr lang="en-US" dirty="0" smtClean="0"/>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95</a:t>
            </a:fld>
            <a:endParaRPr lang="en-US"/>
          </a:p>
        </p:txBody>
      </p:sp>
    </p:spTree>
    <p:extLst>
      <p:ext uri="{BB962C8B-B14F-4D97-AF65-F5344CB8AC3E}">
        <p14:creationId xmlns:p14="http://schemas.microsoft.com/office/powerpoint/2010/main" val="347198449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96</a:t>
            </a:fld>
            <a:endParaRPr lang="en-US"/>
          </a:p>
        </p:txBody>
      </p:sp>
    </p:spTree>
    <p:extLst>
      <p:ext uri="{BB962C8B-B14F-4D97-AF65-F5344CB8AC3E}">
        <p14:creationId xmlns:p14="http://schemas.microsoft.com/office/powerpoint/2010/main" val="612619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 </a:t>
            </a:r>
            <a:r>
              <a:rPr lang="en-US" dirty="0" smtClean="0"/>
              <a:t>In Ernest Gordon's </a:t>
            </a:r>
            <a:r>
              <a:rPr lang="en-US" u="sng" dirty="0" smtClean="0"/>
              <a:t>Miracle on the River </a:t>
            </a:r>
          </a:p>
          <a:p>
            <a:r>
              <a:rPr lang="en-US" u="sng" dirty="0" err="1" smtClean="0"/>
              <a:t>Kwai</a:t>
            </a:r>
            <a:r>
              <a:rPr lang="en-US" u="none" dirty="0" smtClean="0"/>
              <a:t>,</a:t>
            </a:r>
            <a:r>
              <a:rPr lang="en-US" dirty="0" smtClean="0"/>
              <a:t> the Scottish soldiers, forced by their </a:t>
            </a:r>
          </a:p>
          <a:p>
            <a:r>
              <a:rPr lang="en-US" dirty="0" smtClean="0"/>
              <a:t>Japanese captors to labor on a jungle railroad, </a:t>
            </a:r>
          </a:p>
          <a:p>
            <a:r>
              <a:rPr lang="en-US" dirty="0" smtClean="0"/>
              <a:t>had degenerated to barbarous behavior. </a:t>
            </a:r>
          </a:p>
          <a:p>
            <a:endParaRPr lang="en-US" dirty="0" smtClean="0"/>
          </a:p>
          <a:p>
            <a:r>
              <a:rPr lang="en-US" dirty="0" smtClean="0"/>
              <a:t>But one afternoon something happened. A shovel </a:t>
            </a:r>
          </a:p>
          <a:p>
            <a:r>
              <a:rPr lang="en-US" dirty="0" smtClean="0"/>
              <a:t>was missing. The officer in charge became </a:t>
            </a:r>
          </a:p>
          <a:p>
            <a:r>
              <a:rPr lang="en-US" dirty="0" smtClean="0"/>
              <a:t>enraged. He demanded that the missing shovel </a:t>
            </a:r>
          </a:p>
          <a:p>
            <a:r>
              <a:rPr lang="en-US" dirty="0" smtClean="0"/>
              <a:t>be produced, or else. </a:t>
            </a:r>
          </a:p>
          <a:p>
            <a:endParaRPr lang="en-US" dirty="0" smtClean="0"/>
          </a:p>
          <a:p>
            <a:r>
              <a:rPr lang="en-US" dirty="0" smtClean="0"/>
              <a:t>When nobody in the squadron budged, the officer </a:t>
            </a:r>
          </a:p>
          <a:p>
            <a:r>
              <a:rPr lang="en-US" dirty="0" smtClean="0"/>
              <a:t>got his gun and threatened to kill them all on the </a:t>
            </a:r>
          </a:p>
          <a:p>
            <a:r>
              <a:rPr lang="en-US" dirty="0" smtClean="0"/>
              <a:t>spot . . . It was obvious the officer meant what he </a:t>
            </a:r>
          </a:p>
          <a:p>
            <a:r>
              <a:rPr lang="en-US" dirty="0" smtClean="0"/>
              <a:t>had said. </a:t>
            </a:r>
          </a:p>
          <a:p>
            <a:endParaRPr lang="en-US" dirty="0" smtClean="0"/>
          </a:p>
          <a:p>
            <a:r>
              <a:rPr lang="en-US" dirty="0" smtClean="0"/>
              <a:t>Then, finally, one man stepped forward. The officer </a:t>
            </a:r>
          </a:p>
          <a:p>
            <a:r>
              <a:rPr lang="en-US" dirty="0" smtClean="0"/>
              <a:t>put away his gun, picked up a shovel, and beat the </a:t>
            </a:r>
          </a:p>
          <a:p>
            <a:r>
              <a:rPr lang="en-US" dirty="0" smtClean="0"/>
              <a:t>man to death. When it was over, the survivors </a:t>
            </a:r>
          </a:p>
          <a:p>
            <a:r>
              <a:rPr lang="en-US" dirty="0" smtClean="0"/>
              <a:t>picked up the bloody corpse and carried it with </a:t>
            </a:r>
          </a:p>
          <a:p>
            <a:r>
              <a:rPr lang="en-US" dirty="0" smtClean="0"/>
              <a:t>them to the second tool check. </a:t>
            </a:r>
          </a:p>
          <a:p>
            <a:endParaRPr lang="en-US" dirty="0" smtClean="0"/>
          </a:p>
          <a:p>
            <a:r>
              <a:rPr lang="en-US" dirty="0" smtClean="0"/>
              <a:t>This time, no shovel was missing. Indeed, there </a:t>
            </a:r>
          </a:p>
          <a:p>
            <a:r>
              <a:rPr lang="en-US" dirty="0" smtClean="0"/>
              <a:t>had been a miscount at the first check point. The </a:t>
            </a:r>
          </a:p>
          <a:p>
            <a:r>
              <a:rPr lang="en-US" dirty="0" smtClean="0"/>
              <a:t>word spread like wildfire through the whole camp. </a:t>
            </a:r>
          </a:p>
          <a:p>
            <a:endParaRPr lang="en-US" dirty="0" smtClean="0"/>
          </a:p>
          <a:p>
            <a:r>
              <a:rPr lang="en-US" dirty="0" smtClean="0"/>
              <a:t>An innocent man had been willing to die to save </a:t>
            </a:r>
          </a:p>
          <a:p>
            <a:r>
              <a:rPr lang="en-US" dirty="0" smtClean="0"/>
              <a:t>the others! . . . The incident had a profound </a:t>
            </a:r>
          </a:p>
          <a:p>
            <a:r>
              <a:rPr lang="en-US" dirty="0" smtClean="0"/>
              <a:t>effect. . . The men began to treat each other like </a:t>
            </a:r>
          </a:p>
          <a:p>
            <a:r>
              <a:rPr lang="en-US" dirty="0" smtClean="0"/>
              <a:t>brothers. </a:t>
            </a:r>
          </a:p>
          <a:p>
            <a:endParaRPr lang="en-US" dirty="0" smtClean="0"/>
          </a:p>
          <a:p>
            <a:r>
              <a:rPr lang="en-US" dirty="0" smtClean="0"/>
              <a:t>When the victorious Allies swept in, the survivors, </a:t>
            </a:r>
          </a:p>
          <a:p>
            <a:r>
              <a:rPr lang="en-US" dirty="0" smtClean="0"/>
              <a:t>human skeletons, lined up in front of their captors </a:t>
            </a:r>
          </a:p>
          <a:p>
            <a:r>
              <a:rPr lang="en-US" dirty="0" smtClean="0"/>
              <a:t>(and instead of attacking their captors) insisted: </a:t>
            </a:r>
          </a:p>
          <a:p>
            <a:r>
              <a:rPr lang="en-US" dirty="0" smtClean="0"/>
              <a:t>"No more hatred. No more killing. Now what we </a:t>
            </a:r>
          </a:p>
          <a:p>
            <a:r>
              <a:rPr lang="en-US" dirty="0" smtClean="0"/>
              <a:t>need is forgiveness." Sacrificial love has </a:t>
            </a:r>
          </a:p>
          <a:p>
            <a:r>
              <a:rPr lang="en-US" dirty="0" smtClean="0"/>
              <a:t>transforming power.</a:t>
            </a:r>
          </a:p>
          <a:p>
            <a:endParaRPr lang="en-US" dirty="0" smtClean="0"/>
          </a:p>
          <a:p>
            <a:r>
              <a:rPr lang="en-US" dirty="0" smtClean="0"/>
              <a:t>[Don </a:t>
            </a:r>
            <a:r>
              <a:rPr lang="en-US" dirty="0" err="1" smtClean="0"/>
              <a:t>Ratzlaff</a:t>
            </a:r>
            <a:r>
              <a:rPr lang="en-US" dirty="0" smtClean="0"/>
              <a:t>, "The Christian Leader“, </a:t>
            </a:r>
          </a:p>
          <a:p>
            <a:r>
              <a:rPr lang="en-US" dirty="0" err="1" smtClean="0"/>
              <a:t>www.sermonillustrations.com</a:t>
            </a:r>
            <a:r>
              <a:rPr lang="en-US" dirty="0" smtClean="0"/>
              <a:t>].</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97</a:t>
            </a:fld>
            <a:endParaRPr lang="en-US"/>
          </a:p>
        </p:txBody>
      </p:sp>
    </p:spTree>
    <p:extLst>
      <p:ext uri="{BB962C8B-B14F-4D97-AF65-F5344CB8AC3E}">
        <p14:creationId xmlns:p14="http://schemas.microsoft.com/office/powerpoint/2010/main" val="50730417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we saw last week, “hamartia” = “sin”.</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319244293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Greek word “</a:t>
            </a:r>
            <a:r>
              <a:rPr lang="en-US" dirty="0" err="1" smtClean="0"/>
              <a:t>epikalupto</a:t>
            </a:r>
            <a:r>
              <a:rPr lang="en-US" dirty="0" smtClean="0"/>
              <a:t>” literally means </a:t>
            </a:r>
          </a:p>
          <a:p>
            <a:r>
              <a:rPr lang="en-US" dirty="0" smtClean="0"/>
              <a:t>“to cover up”.</a:t>
            </a:r>
          </a:p>
          <a:p>
            <a:endParaRPr lang="en-US" dirty="0" smtClean="0"/>
          </a:p>
          <a:p>
            <a:r>
              <a:rPr lang="en-US" dirty="0" smtClean="0"/>
              <a:t>This is the only place in the Bible where </a:t>
            </a:r>
          </a:p>
          <a:p>
            <a:r>
              <a:rPr lang="en-US" dirty="0" smtClean="0"/>
              <a:t>“</a:t>
            </a:r>
            <a:r>
              <a:rPr lang="en-US" dirty="0" err="1" smtClean="0"/>
              <a:t>epikalupto</a:t>
            </a:r>
            <a:r>
              <a:rPr lang="en-US" dirty="0" smtClean="0"/>
              <a:t>” appears.</a:t>
            </a:r>
          </a:p>
          <a:p>
            <a:endParaRPr lang="en-US" dirty="0" smtClean="0"/>
          </a:p>
          <a:p>
            <a:pPr rtl="0"/>
            <a:r>
              <a:rPr lang="en-US" b="1" dirty="0" err="1" smtClean="0"/>
              <a:t>ILLUS</a:t>
            </a:r>
            <a:r>
              <a:rPr lang="en-US" b="1" dirty="0" smtClean="0"/>
              <a:t>:</a:t>
            </a:r>
            <a:r>
              <a:rPr lang="en-US" dirty="0" smtClean="0"/>
              <a:t> </a:t>
            </a:r>
            <a:r>
              <a:rPr lang="en-US" sz="1200" dirty="0" smtClean="0"/>
              <a:t>Paul Harvey once told radio listeners the </a:t>
            </a:r>
          </a:p>
          <a:p>
            <a:pPr rtl="0"/>
            <a:r>
              <a:rPr lang="en-US" sz="1200" dirty="0" smtClean="0"/>
              <a:t>following remarkable story from World War II:</a:t>
            </a:r>
          </a:p>
          <a:p>
            <a:pPr rtl="0"/>
            <a:endParaRPr lang="en-US" sz="1200" dirty="0" smtClean="0"/>
          </a:p>
          <a:p>
            <a:pPr rtl="0"/>
            <a:r>
              <a:rPr lang="en-US" sz="1200" dirty="0" smtClean="0"/>
              <a:t>From the island of Guam one of our mighty </a:t>
            </a:r>
          </a:p>
          <a:p>
            <a:pPr rtl="0"/>
            <a:r>
              <a:rPr lang="en-US" sz="1200" dirty="0" smtClean="0"/>
              <a:t>bombers took off for Kokura, Japan, with another </a:t>
            </a:r>
          </a:p>
          <a:p>
            <a:pPr rtl="0"/>
            <a:r>
              <a:rPr lang="en-US" sz="1200" dirty="0" smtClean="0"/>
              <a:t>deadly cargo. </a:t>
            </a:r>
          </a:p>
          <a:p>
            <a:pPr rtl="0"/>
            <a:endParaRPr lang="en-US" sz="1200" dirty="0" smtClean="0"/>
          </a:p>
          <a:p>
            <a:pPr rtl="0"/>
            <a:r>
              <a:rPr lang="en-US" sz="1200" dirty="0" smtClean="0"/>
              <a:t>The sleek B-29 turned and circled above the </a:t>
            </a:r>
          </a:p>
          <a:p>
            <a:pPr rtl="0"/>
            <a:r>
              <a:rPr lang="en-US" sz="1200" dirty="0" smtClean="0"/>
              <a:t>cloud that covered the target for half an hour, </a:t>
            </a:r>
          </a:p>
          <a:p>
            <a:pPr rtl="0"/>
            <a:r>
              <a:rPr lang="en-US" sz="1200" dirty="0" smtClean="0"/>
              <a:t>three-quarters of an hour, 55 minutes, until the </a:t>
            </a:r>
          </a:p>
          <a:p>
            <a:pPr rtl="0"/>
            <a:r>
              <a:rPr lang="en-US" sz="1200" dirty="0" smtClean="0"/>
              <a:t>gas supply reached the danger point. </a:t>
            </a:r>
          </a:p>
          <a:p>
            <a:pPr rtl="0"/>
            <a:endParaRPr lang="en-US" sz="1200" dirty="0" smtClean="0"/>
          </a:p>
          <a:p>
            <a:pPr rtl="0"/>
            <a:r>
              <a:rPr lang="en-US" sz="1200" dirty="0" smtClean="0"/>
              <a:t>It seemed a shame to be right over the primary </a:t>
            </a:r>
          </a:p>
          <a:p>
            <a:pPr rtl="0"/>
            <a:r>
              <a:rPr lang="en-US" sz="1200" dirty="0" smtClean="0"/>
              <a:t>target and then have to pass it up, but there was </a:t>
            </a:r>
          </a:p>
          <a:p>
            <a:pPr rtl="0"/>
            <a:r>
              <a:rPr lang="en-US" sz="1200" dirty="0" smtClean="0"/>
              <a:t>no choice. With one more look back, the crew </a:t>
            </a:r>
          </a:p>
          <a:p>
            <a:pPr rtl="0"/>
            <a:r>
              <a:rPr lang="en-US" sz="1200" dirty="0" smtClean="0"/>
              <a:t>headed for the secondary target. </a:t>
            </a:r>
          </a:p>
          <a:p>
            <a:pPr rtl="0"/>
            <a:endParaRPr lang="en-US" sz="1200" dirty="0" smtClean="0"/>
          </a:p>
          <a:p>
            <a:pPr rtl="0"/>
            <a:r>
              <a:rPr lang="en-US" sz="1200" dirty="0" smtClean="0"/>
              <a:t>Upon arrival, they found the sky clear. </a:t>
            </a:r>
          </a:p>
          <a:p>
            <a:pPr rtl="0"/>
            <a:endParaRPr lang="en-US" sz="1200" dirty="0" smtClean="0"/>
          </a:p>
          <a:p>
            <a:pPr rtl="0"/>
            <a:r>
              <a:rPr lang="en-US" sz="1200" dirty="0" smtClean="0"/>
              <a:t>“Bomb away!”—the B-29 headed for home.</a:t>
            </a:r>
          </a:p>
          <a:p>
            <a:pPr rtl="0"/>
            <a:endParaRPr lang="en-US" sz="1200" dirty="0" smtClean="0"/>
          </a:p>
          <a:p>
            <a:pPr rtl="0"/>
            <a:r>
              <a:rPr lang="en-US" sz="1200" dirty="0" smtClean="0"/>
              <a:t>Weeks later, an officer received information from </a:t>
            </a:r>
          </a:p>
          <a:p>
            <a:pPr rtl="0"/>
            <a:r>
              <a:rPr lang="en-US" sz="1200" dirty="0" smtClean="0"/>
              <a:t>military intelligence that chilled his heart. </a:t>
            </a:r>
          </a:p>
          <a:p>
            <a:pPr rtl="0"/>
            <a:r>
              <a:rPr lang="en-US" sz="1200" dirty="0" smtClean="0"/>
              <a:t>Thousands of Allied prisoners of war, the biggest </a:t>
            </a:r>
          </a:p>
          <a:p>
            <a:pPr rtl="0"/>
            <a:r>
              <a:rPr lang="en-US" sz="1200" dirty="0" smtClean="0"/>
              <a:t>concentration of Americans in enemy hands, had </a:t>
            </a:r>
          </a:p>
          <a:p>
            <a:pPr rtl="0"/>
            <a:r>
              <a:rPr lang="en-US" sz="1200" dirty="0" smtClean="0"/>
              <a:t>been moved to Kokura a week before the </a:t>
            </a:r>
          </a:p>
          <a:p>
            <a:pPr rtl="0"/>
            <a:r>
              <a:rPr lang="en-US" sz="1200" dirty="0" smtClean="0"/>
              <a:t>suspended bombing!</a:t>
            </a:r>
          </a:p>
          <a:p>
            <a:pPr rtl="0"/>
            <a:endParaRPr lang="en-US" sz="1200" dirty="0" smtClean="0"/>
          </a:p>
          <a:p>
            <a:pPr rtl="0"/>
            <a:r>
              <a:rPr lang="en-US" sz="1200" dirty="0" smtClean="0"/>
              <a:t>“Thank God,” breathed the officer, “thank God for </a:t>
            </a:r>
          </a:p>
          <a:p>
            <a:pPr rtl="0"/>
            <a:r>
              <a:rPr lang="en-US" sz="1200" dirty="0" smtClean="0"/>
              <a:t>that cloud.”</a:t>
            </a:r>
          </a:p>
          <a:p>
            <a:pPr rtl="0"/>
            <a:endParaRPr lang="en-US" sz="1200" dirty="0" smtClean="0"/>
          </a:p>
          <a:p>
            <a:pPr rtl="0"/>
            <a:r>
              <a:rPr lang="en-US" sz="1200" dirty="0" smtClean="0"/>
              <a:t>The city which was hidden from the bomber was </a:t>
            </a:r>
          </a:p>
          <a:p>
            <a:pPr rtl="0"/>
            <a:r>
              <a:rPr lang="en-US" sz="1200" dirty="0" smtClean="0"/>
              <a:t>a prison camp and thousands of Americans (lived) </a:t>
            </a:r>
          </a:p>
          <a:p>
            <a:pPr rtl="0"/>
            <a:r>
              <a:rPr lang="en-US" sz="1200" dirty="0" smtClean="0"/>
              <a:t>who would have died but for that cloud which </a:t>
            </a:r>
          </a:p>
          <a:p>
            <a:pPr rtl="0"/>
            <a:r>
              <a:rPr lang="en-US" sz="1200" dirty="0" smtClean="0"/>
              <a:t>rolled in from a sunlit sea. </a:t>
            </a:r>
          </a:p>
          <a:p>
            <a:pPr rtl="0"/>
            <a:endParaRPr lang="en-US" sz="1200" dirty="0" smtClean="0"/>
          </a:p>
          <a:p>
            <a:pPr rtl="0"/>
            <a:r>
              <a:rPr lang="en-US" sz="1200" dirty="0" smtClean="0"/>
              <a:t>The secondary target that day was Nagasaki, and </a:t>
            </a:r>
          </a:p>
          <a:p>
            <a:pPr rtl="0"/>
            <a:r>
              <a:rPr lang="en-US" sz="1200" dirty="0" smtClean="0"/>
              <a:t>the (bomb) intended for Kokura was the world’s </a:t>
            </a:r>
          </a:p>
          <a:p>
            <a:pPr rtl="0"/>
            <a:r>
              <a:rPr lang="en-US" sz="1200" dirty="0" smtClean="0"/>
              <a:t>second atomic (weapon)!</a:t>
            </a:r>
          </a:p>
          <a:p>
            <a:endParaRPr lang="en-US" dirty="0" smtClean="0"/>
          </a:p>
          <a:p>
            <a:r>
              <a:rPr lang="en-US" dirty="0" smtClean="0"/>
              <a:t>[7700, #2027].</a:t>
            </a:r>
          </a:p>
          <a:p>
            <a:endParaRPr lang="en-US" dirty="0" smtClean="0"/>
          </a:p>
          <a:p>
            <a:r>
              <a:rPr lang="en-US"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99</a:t>
            </a:fld>
            <a:endParaRPr lang="en-US"/>
          </a:p>
        </p:txBody>
      </p:sp>
    </p:spTree>
    <p:extLst>
      <p:ext uri="{BB962C8B-B14F-4D97-AF65-F5344CB8AC3E}">
        <p14:creationId xmlns:p14="http://schemas.microsoft.com/office/powerpoint/2010/main" val="1660512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11/19/2014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4012640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11/19/2014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298039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11/19/2014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4646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11/19/2014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73352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25A8FD-85E9-4177-9140-372F96C45026}" type="datetimeFigureOut">
              <a:rPr lang="en-US" smtClean="0"/>
              <a:t>11/19/2014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117156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25A8FD-85E9-4177-9140-372F96C45026}" type="datetimeFigureOut">
              <a:rPr lang="en-US" smtClean="0"/>
              <a:t>11/19/2014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74287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25A8FD-85E9-4177-9140-372F96C45026}" type="datetimeFigureOut">
              <a:rPr lang="en-US" smtClean="0"/>
              <a:t>11/19/2014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20865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25A8FD-85E9-4177-9140-372F96C45026}" type="datetimeFigureOut">
              <a:rPr lang="en-US" smtClean="0"/>
              <a:t>11/19/2014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915885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5A8FD-85E9-4177-9140-372F96C45026}" type="datetimeFigureOut">
              <a:rPr lang="en-US" smtClean="0"/>
              <a:t>11/19/2014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181674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11/19/2014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913519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11/19/2014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958647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25A8FD-85E9-4177-9140-372F96C45026}" type="datetimeFigureOut">
              <a:rPr lang="en-US" smtClean="0"/>
              <a:t>11/19/2014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E4765-53F9-45BC-86CD-B8977D89C3C6}" type="slidenum">
              <a:rPr lang="en-US" smtClean="0"/>
              <a:t>‹#›</a:t>
            </a:fld>
            <a:endParaRPr lang="en-US"/>
          </a:p>
        </p:txBody>
      </p:sp>
    </p:spTree>
    <p:extLst>
      <p:ext uri="{BB962C8B-B14F-4D97-AF65-F5344CB8AC3E}">
        <p14:creationId xmlns:p14="http://schemas.microsoft.com/office/powerpoint/2010/main" val="2852885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6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2792" y="1799122"/>
            <a:ext cx="7772400" cy="3143939"/>
          </a:xfrm>
        </p:spPr>
        <p:txBody>
          <a:bodyPr/>
          <a:lstStyle/>
          <a:p>
            <a:r>
              <a:rPr lang="en-US" sz="7200" dirty="0" smtClean="0"/>
              <a:t>Romans 4:1-12</a:t>
            </a:r>
            <a:r>
              <a:rPr lang="en-US" sz="3600" dirty="0" smtClean="0"/>
              <a:t/>
            </a:r>
            <a:br>
              <a:rPr lang="en-US" sz="3600" dirty="0" smtClean="0"/>
            </a:br>
            <a:r>
              <a:rPr lang="en-US" sz="3600" dirty="0" smtClean="0"/>
              <a:t>---</a:t>
            </a:r>
            <a:br>
              <a:rPr lang="en-US" sz="3600" dirty="0" smtClean="0"/>
            </a:br>
            <a:r>
              <a:rPr lang="en-US" sz="3600" dirty="0" smtClean="0"/>
              <a:t>Abraham Justified by Faith</a:t>
            </a:r>
            <a:endParaRPr lang="en-US" sz="7200" dirty="0"/>
          </a:p>
        </p:txBody>
      </p:sp>
    </p:spTree>
    <p:extLst>
      <p:ext uri="{BB962C8B-B14F-4D97-AF65-F5344CB8AC3E}">
        <p14:creationId xmlns:p14="http://schemas.microsoft.com/office/powerpoint/2010/main" val="1477316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l-GR" dirty="0" smtClean="0"/>
              <a:t>	Τίς      οὖν</a:t>
            </a:r>
            <a:endParaRPr lang="en-US" dirty="0"/>
          </a:p>
          <a:p>
            <a:pPr marL="0" indent="0">
              <a:buNone/>
            </a:pPr>
            <a:r>
              <a:rPr lang="en-US" dirty="0" smtClean="0"/>
              <a:t>	(Tis     </a:t>
            </a:r>
            <a:r>
              <a:rPr lang="en-US" dirty="0" err="1" smtClean="0"/>
              <a:t>oun</a:t>
            </a:r>
            <a:r>
              <a:rPr lang="en-US" dirty="0" smtClean="0"/>
              <a:t>)</a:t>
            </a:r>
          </a:p>
          <a:p>
            <a:pPr marL="0" indent="0">
              <a:buNone/>
            </a:pPr>
            <a:endParaRPr lang="en-US" dirty="0"/>
          </a:p>
          <a:p>
            <a:pPr marL="0" indent="0">
              <a:buNone/>
            </a:pPr>
            <a:endParaRPr lang="en-US" dirty="0" smtClean="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
        <p:nvSpPr>
          <p:cNvPr id="4" name="Rounded Rectangle 3"/>
          <p:cNvSpPr/>
          <p:nvPr/>
        </p:nvSpPr>
        <p:spPr>
          <a:xfrm>
            <a:off x="1311007" y="1938969"/>
            <a:ext cx="2126256" cy="13771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16096" y="4406747"/>
            <a:ext cx="1894902" cy="5177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663547" y="3316077"/>
            <a:ext cx="710588" cy="109067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946444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a:t>
            </a:r>
            <a:r>
              <a:rPr lang="en-US" dirty="0"/>
              <a:t>130:3–4</a:t>
            </a:r>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3</a:t>
            </a:r>
            <a:r>
              <a:rPr lang="en-US" dirty="0" smtClean="0"/>
              <a:t> If </a:t>
            </a:r>
            <a:r>
              <a:rPr lang="en-US" dirty="0"/>
              <a:t>you, O </a:t>
            </a:r>
            <a:r>
              <a:rPr lang="en-US" cap="small" dirty="0"/>
              <a:t>Lord</a:t>
            </a:r>
            <a:r>
              <a:rPr lang="en-US" dirty="0"/>
              <a:t>, kept a record of sins, </a:t>
            </a:r>
            <a:r>
              <a:rPr lang="en-US" dirty="0" smtClean="0"/>
              <a:t>O </a:t>
            </a:r>
            <a:r>
              <a:rPr lang="en-US" dirty="0"/>
              <a:t>Lord, </a:t>
            </a:r>
            <a:r>
              <a:rPr lang="en-US" b="1" dirty="0">
                <a:solidFill>
                  <a:schemeClr val="accent6">
                    <a:lumMod val="75000"/>
                  </a:schemeClr>
                </a:solidFill>
              </a:rPr>
              <a:t>who could stand? </a:t>
            </a:r>
            <a:r>
              <a:rPr lang="en-US" baseline="30000" dirty="0" smtClean="0"/>
              <a:t>4</a:t>
            </a:r>
            <a:r>
              <a:rPr lang="en-US" dirty="0" smtClean="0"/>
              <a:t> But </a:t>
            </a:r>
            <a:r>
              <a:rPr lang="en-US" dirty="0"/>
              <a:t>with you there is forgiveness; </a:t>
            </a:r>
            <a:r>
              <a:rPr lang="en-US" dirty="0" smtClean="0"/>
              <a:t>therefore </a:t>
            </a:r>
            <a:r>
              <a:rPr lang="en-US" dirty="0"/>
              <a:t>you are feared. </a:t>
            </a:r>
          </a:p>
          <a:p>
            <a:endParaRPr lang="en-US" dirty="0"/>
          </a:p>
        </p:txBody>
      </p:sp>
    </p:spTree>
    <p:extLst>
      <p:ext uri="{BB962C8B-B14F-4D97-AF65-F5344CB8AC3E}">
        <p14:creationId xmlns:p14="http://schemas.microsoft.com/office/powerpoint/2010/main" val="140984094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a:t>
            </a:r>
            <a:r>
              <a:rPr lang="en-US" dirty="0"/>
              <a:t>85:2</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2</a:t>
            </a:r>
            <a:r>
              <a:rPr lang="en-US" dirty="0" smtClean="0"/>
              <a:t> </a:t>
            </a:r>
            <a:r>
              <a:rPr lang="en-US" b="1" dirty="0" smtClean="0">
                <a:solidFill>
                  <a:schemeClr val="accent6">
                    <a:lumMod val="75000"/>
                  </a:schemeClr>
                </a:solidFill>
              </a:rPr>
              <a:t>You</a:t>
            </a:r>
            <a:r>
              <a:rPr lang="en-US" dirty="0" smtClean="0"/>
              <a:t> </a:t>
            </a:r>
            <a:r>
              <a:rPr lang="en-US" dirty="0"/>
              <a:t>forgave the iniquity of your people </a:t>
            </a:r>
            <a:r>
              <a:rPr lang="en-US" dirty="0" smtClean="0"/>
              <a:t>and </a:t>
            </a:r>
            <a:r>
              <a:rPr lang="en-US" b="1" dirty="0">
                <a:solidFill>
                  <a:schemeClr val="accent6">
                    <a:lumMod val="75000"/>
                  </a:schemeClr>
                </a:solidFill>
              </a:rPr>
              <a:t>covered all their sins</a:t>
            </a:r>
            <a:r>
              <a:rPr lang="en-US" dirty="0"/>
              <a:t>.	</a:t>
            </a:r>
            <a:r>
              <a:rPr lang="en-US" i="1" dirty="0"/>
              <a:t>Selah</a:t>
            </a:r>
            <a:r>
              <a:rPr lang="en-US" dirty="0"/>
              <a:t> </a:t>
            </a:r>
          </a:p>
          <a:p>
            <a:pPr marL="0" indent="0">
              <a:buNone/>
            </a:pPr>
            <a:endParaRPr lang="en-US" dirty="0"/>
          </a:p>
        </p:txBody>
      </p:sp>
    </p:spTree>
    <p:extLst>
      <p:ext uri="{BB962C8B-B14F-4D97-AF65-F5344CB8AC3E}">
        <p14:creationId xmlns:p14="http://schemas.microsoft.com/office/powerpoint/2010/main" val="86575590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lnSpc>
                <a:spcPts val="3200"/>
              </a:lnSpc>
              <a:buNone/>
            </a:pPr>
            <a:r>
              <a:rPr lang="en-US" baseline="30000" dirty="0" smtClean="0"/>
              <a:t>8</a:t>
            </a:r>
            <a:r>
              <a:rPr lang="en-US" dirty="0" smtClean="0"/>
              <a:t> </a:t>
            </a:r>
            <a:r>
              <a:rPr lang="en-US" dirty="0"/>
              <a:t>Blessed is the man whose sin the Lord </a:t>
            </a:r>
          </a:p>
          <a:p>
            <a:pPr marL="0" indent="0">
              <a:lnSpc>
                <a:spcPts val="3200"/>
              </a:lnSpc>
              <a:buNone/>
            </a:pPr>
            <a:r>
              <a:rPr lang="en-US" dirty="0" smtClean="0"/>
              <a:t>will </a:t>
            </a:r>
            <a:r>
              <a:rPr lang="en-US" dirty="0"/>
              <a:t>never count against him." </a:t>
            </a:r>
            <a:endParaRPr lang="en-US" dirty="0" smtClean="0"/>
          </a:p>
        </p:txBody>
      </p:sp>
    </p:spTree>
    <p:extLst>
      <p:ext uri="{BB962C8B-B14F-4D97-AF65-F5344CB8AC3E}">
        <p14:creationId xmlns:p14="http://schemas.microsoft.com/office/powerpoint/2010/main" val="357744729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μακάριος</a:t>
            </a:r>
            <a:endParaRPr lang="en-US" dirty="0"/>
          </a:p>
          <a:p>
            <a:pPr marL="0" indent="0">
              <a:buNone/>
            </a:pPr>
            <a:r>
              <a:rPr lang="en-US" dirty="0" smtClean="0"/>
              <a:t>(</a:t>
            </a:r>
            <a:r>
              <a:rPr lang="en-US" dirty="0" err="1" smtClean="0"/>
              <a:t>makarios</a:t>
            </a:r>
            <a:r>
              <a:rPr lang="en-US" dirty="0" smtClean="0"/>
              <a:t>)</a:t>
            </a:r>
          </a:p>
          <a:p>
            <a:pPr marL="0" indent="0">
              <a:buNone/>
            </a:pPr>
            <a:endParaRPr lang="en-US" dirty="0"/>
          </a:p>
          <a:p>
            <a:pPr marL="0" indent="0">
              <a:buNone/>
            </a:pPr>
            <a:endParaRPr lang="en-US" dirty="0" smtClean="0"/>
          </a:p>
          <a:p>
            <a:pPr marL="0" indent="0">
              <a:lnSpc>
                <a:spcPts val="3200"/>
              </a:lnSpc>
              <a:buNone/>
            </a:pPr>
            <a:r>
              <a:rPr lang="en-US" baseline="30000" dirty="0" smtClean="0"/>
              <a:t>8</a:t>
            </a:r>
            <a:r>
              <a:rPr lang="en-US" dirty="0" smtClean="0"/>
              <a:t> </a:t>
            </a:r>
            <a:r>
              <a:rPr lang="en-US" dirty="0"/>
              <a:t>Blessed is the man whose sin the Lord </a:t>
            </a:r>
          </a:p>
          <a:p>
            <a:pPr marL="0" indent="0">
              <a:lnSpc>
                <a:spcPts val="3200"/>
              </a:lnSpc>
              <a:buNone/>
            </a:pPr>
            <a:r>
              <a:rPr lang="en-US" dirty="0" smtClean="0"/>
              <a:t>will </a:t>
            </a:r>
            <a:r>
              <a:rPr lang="en-US" dirty="0"/>
              <a:t>never count against him." </a:t>
            </a:r>
            <a:endParaRPr lang="en-US" dirty="0" smtClean="0"/>
          </a:p>
        </p:txBody>
      </p:sp>
      <p:sp>
        <p:nvSpPr>
          <p:cNvPr id="4" name="Rounded Rectangle 3"/>
          <p:cNvSpPr/>
          <p:nvPr/>
        </p:nvSpPr>
        <p:spPr>
          <a:xfrm>
            <a:off x="407624" y="2203373"/>
            <a:ext cx="2060154" cy="124490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49147" y="4505899"/>
            <a:ext cx="1311007"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404651" y="3448280"/>
            <a:ext cx="33050" cy="105761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262562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ἁμαρτία</a:t>
            </a:r>
            <a:endParaRPr lang="en-US" dirty="0"/>
          </a:p>
          <a:p>
            <a:pPr marL="0" indent="0">
              <a:buNone/>
            </a:pPr>
            <a:r>
              <a:rPr lang="en-US" dirty="0" smtClean="0"/>
              <a:t>					(hamartia)</a:t>
            </a:r>
          </a:p>
          <a:p>
            <a:pPr marL="0" indent="0">
              <a:buNone/>
            </a:pPr>
            <a:endParaRPr lang="en-US" dirty="0"/>
          </a:p>
          <a:p>
            <a:pPr marL="0" indent="0">
              <a:buNone/>
            </a:pPr>
            <a:endParaRPr lang="en-US" dirty="0" smtClean="0"/>
          </a:p>
          <a:p>
            <a:pPr marL="0" indent="0">
              <a:lnSpc>
                <a:spcPts val="3200"/>
              </a:lnSpc>
              <a:buNone/>
            </a:pPr>
            <a:r>
              <a:rPr lang="en-US" baseline="30000" dirty="0" smtClean="0"/>
              <a:t>8</a:t>
            </a:r>
            <a:r>
              <a:rPr lang="en-US" dirty="0" smtClean="0"/>
              <a:t> </a:t>
            </a:r>
            <a:r>
              <a:rPr lang="en-US" dirty="0"/>
              <a:t>Blessed is the man whose sin the Lord </a:t>
            </a:r>
          </a:p>
          <a:p>
            <a:pPr marL="0" indent="0">
              <a:lnSpc>
                <a:spcPts val="3200"/>
              </a:lnSpc>
              <a:buNone/>
            </a:pPr>
            <a:r>
              <a:rPr lang="en-US" dirty="0" smtClean="0"/>
              <a:t>will </a:t>
            </a:r>
            <a:r>
              <a:rPr lang="en-US" dirty="0"/>
              <a:t>never count against him." </a:t>
            </a:r>
            <a:endParaRPr lang="en-US" dirty="0" smtClean="0"/>
          </a:p>
        </p:txBody>
      </p:sp>
      <p:sp>
        <p:nvSpPr>
          <p:cNvPr id="4" name="Rounded Rectangle 3"/>
          <p:cNvSpPr/>
          <p:nvPr/>
        </p:nvSpPr>
        <p:spPr>
          <a:xfrm>
            <a:off x="4935557" y="2225407"/>
            <a:ext cx="2071171" cy="12338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5023692" y="4516915"/>
            <a:ext cx="638978" cy="46270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5343181" y="3459296"/>
            <a:ext cx="627962" cy="105761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262562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οὗ     ου</a:t>
            </a:r>
            <a:r>
              <a:rPr lang="el-GR" dirty="0" smtClean="0"/>
              <a:t>̓     μηʼ     λογίζομαι</a:t>
            </a:r>
            <a:endParaRPr lang="en-US" dirty="0"/>
          </a:p>
          <a:p>
            <a:pPr marL="0" indent="0">
              <a:buNone/>
            </a:pPr>
            <a:r>
              <a:rPr lang="en-US" dirty="0" smtClean="0"/>
              <a:t>(</a:t>
            </a:r>
            <a:r>
              <a:rPr lang="en-US" dirty="0" err="1" smtClean="0"/>
              <a:t>hou</a:t>
            </a:r>
            <a:r>
              <a:rPr lang="en-US" dirty="0" smtClean="0"/>
              <a:t>    </a:t>
            </a:r>
            <a:r>
              <a:rPr lang="en-US" dirty="0" err="1" smtClean="0"/>
              <a:t>ou</a:t>
            </a:r>
            <a:r>
              <a:rPr lang="en-US" dirty="0" smtClean="0"/>
              <a:t>    </a:t>
            </a:r>
            <a:r>
              <a:rPr lang="en-US" dirty="0" err="1"/>
              <a:t>mē</a:t>
            </a:r>
            <a:r>
              <a:rPr lang="en-US" dirty="0"/>
              <a:t>     </a:t>
            </a:r>
            <a:r>
              <a:rPr lang="en-US" dirty="0" err="1" smtClean="0"/>
              <a:t>logizomai</a:t>
            </a:r>
            <a:r>
              <a:rPr lang="en-US" dirty="0" smtClean="0"/>
              <a:t>)</a:t>
            </a:r>
          </a:p>
          <a:p>
            <a:pPr marL="0" indent="0">
              <a:buNone/>
            </a:pPr>
            <a:endParaRPr lang="en-US" dirty="0"/>
          </a:p>
          <a:p>
            <a:pPr marL="0" indent="0">
              <a:buNone/>
            </a:pPr>
            <a:endParaRPr lang="en-US" dirty="0" smtClean="0"/>
          </a:p>
          <a:p>
            <a:pPr marL="0" indent="0">
              <a:lnSpc>
                <a:spcPts val="3200"/>
              </a:lnSpc>
              <a:buNone/>
            </a:pPr>
            <a:r>
              <a:rPr lang="en-US" baseline="30000" dirty="0" smtClean="0"/>
              <a:t>8</a:t>
            </a:r>
            <a:r>
              <a:rPr lang="en-US" dirty="0" smtClean="0"/>
              <a:t> </a:t>
            </a:r>
            <a:r>
              <a:rPr lang="en-US" dirty="0"/>
              <a:t>Blessed is the man whose sin the Lord </a:t>
            </a:r>
          </a:p>
          <a:p>
            <a:pPr marL="0" indent="0">
              <a:lnSpc>
                <a:spcPts val="3200"/>
              </a:lnSpc>
              <a:buNone/>
            </a:pPr>
            <a:r>
              <a:rPr lang="en-US" dirty="0" smtClean="0"/>
              <a:t>will </a:t>
            </a:r>
            <a:r>
              <a:rPr lang="en-US" dirty="0"/>
              <a:t>never count against him." </a:t>
            </a:r>
            <a:endParaRPr lang="en-US" dirty="0" smtClean="0"/>
          </a:p>
        </p:txBody>
      </p:sp>
      <p:sp>
        <p:nvSpPr>
          <p:cNvPr id="4" name="Rounded Rectangle 3"/>
          <p:cNvSpPr/>
          <p:nvPr/>
        </p:nvSpPr>
        <p:spPr>
          <a:xfrm>
            <a:off x="429657" y="2192357"/>
            <a:ext cx="4946573" cy="122287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84742" y="5001658"/>
            <a:ext cx="4803354" cy="5288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886419" y="3415229"/>
            <a:ext cx="16525" cy="158642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262562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a:t>
            </a:r>
            <a:r>
              <a:rPr lang="en-US" dirty="0"/>
              <a:t>Peter 2:24</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24 </a:t>
            </a:r>
            <a:r>
              <a:rPr lang="en-US" dirty="0"/>
              <a:t>He himself bore our sins in his body on the tree, </a:t>
            </a:r>
            <a:r>
              <a:rPr lang="en-US" b="1" dirty="0">
                <a:solidFill>
                  <a:schemeClr val="accent6">
                    <a:lumMod val="75000"/>
                  </a:schemeClr>
                </a:solidFill>
              </a:rPr>
              <a:t>so that we might</a:t>
            </a:r>
            <a:r>
              <a:rPr lang="en-US" dirty="0"/>
              <a:t> die to sins and </a:t>
            </a:r>
            <a:r>
              <a:rPr lang="en-US" b="1" dirty="0">
                <a:solidFill>
                  <a:schemeClr val="accent6">
                    <a:lumMod val="75000"/>
                  </a:schemeClr>
                </a:solidFill>
              </a:rPr>
              <a:t>live for righteousness</a:t>
            </a:r>
            <a:r>
              <a:rPr lang="en-US" dirty="0"/>
              <a:t>; by his wounds you have been healed. </a:t>
            </a:r>
          </a:p>
          <a:p>
            <a:endParaRPr lang="en-US" dirty="0"/>
          </a:p>
        </p:txBody>
      </p:sp>
    </p:spTree>
    <p:extLst>
      <p:ext uri="{BB962C8B-B14F-4D97-AF65-F5344CB8AC3E}">
        <p14:creationId xmlns:p14="http://schemas.microsoft.com/office/powerpoint/2010/main" val="50555065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a:t>
            </a:r>
            <a:r>
              <a:rPr lang="en-US" dirty="0"/>
              <a:t>Peter 3:18</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18 </a:t>
            </a:r>
            <a:r>
              <a:rPr lang="en-US" dirty="0"/>
              <a:t>For Christ died for sins once for all, </a:t>
            </a:r>
            <a:r>
              <a:rPr lang="en-US" b="1" dirty="0">
                <a:solidFill>
                  <a:schemeClr val="accent6">
                    <a:lumMod val="75000"/>
                  </a:schemeClr>
                </a:solidFill>
              </a:rPr>
              <a:t>the righteous for the unrighteous</a:t>
            </a:r>
            <a:r>
              <a:rPr lang="en-US" dirty="0"/>
              <a:t>, to bring you to God. He was put to death in the body but made alive by the Spirit, </a:t>
            </a:r>
          </a:p>
          <a:p>
            <a:endParaRPr lang="en-US" dirty="0"/>
          </a:p>
        </p:txBody>
      </p:sp>
    </p:spTree>
    <p:extLst>
      <p:ext uri="{BB962C8B-B14F-4D97-AF65-F5344CB8AC3E}">
        <p14:creationId xmlns:p14="http://schemas.microsoft.com/office/powerpoint/2010/main" val="118322564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smtClean="0"/>
              <a:t>9</a:t>
            </a:r>
            <a:r>
              <a:rPr lang="en-US" smtClean="0"/>
              <a:t> </a:t>
            </a:r>
            <a:r>
              <a:rPr lang="en-US" dirty="0"/>
              <a:t>Is this blessedness only for the circumcised, or also for the uncircumcised? We have been saying that Abraham's faith was credited to him as righteousness.</a:t>
            </a:r>
          </a:p>
        </p:txBody>
      </p:sp>
    </p:spTree>
    <p:extLst>
      <p:ext uri="{BB962C8B-B14F-4D97-AF65-F5344CB8AC3E}">
        <p14:creationId xmlns:p14="http://schemas.microsoft.com/office/powerpoint/2010/main" val="213216876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μακαρισμός</a:t>
            </a:r>
            <a:endParaRPr lang="en-US" dirty="0"/>
          </a:p>
          <a:p>
            <a:pPr marL="0" indent="0">
              <a:buNone/>
            </a:pPr>
            <a:r>
              <a:rPr lang="en-US" dirty="0" smtClean="0"/>
              <a:t>	(</a:t>
            </a:r>
            <a:r>
              <a:rPr lang="en-US" dirty="0" err="1" smtClean="0"/>
              <a:t>makarismos</a:t>
            </a:r>
            <a:r>
              <a:rPr lang="en-US" dirty="0" smtClean="0"/>
              <a:t>)</a:t>
            </a:r>
          </a:p>
          <a:p>
            <a:pPr marL="0" indent="0">
              <a:buNone/>
            </a:pPr>
            <a:endParaRPr lang="en-US" dirty="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
        <p:nvSpPr>
          <p:cNvPr id="4" name="Rounded Rectangle 3"/>
          <p:cNvSpPr/>
          <p:nvPr/>
        </p:nvSpPr>
        <p:spPr>
          <a:xfrm>
            <a:off x="1322024" y="2203373"/>
            <a:ext cx="2544896" cy="12118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751682" y="3966072"/>
            <a:ext cx="2104222" cy="5288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594472" y="3415229"/>
            <a:ext cx="209321" cy="550843"/>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3102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3:27-31</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sz="3500" baseline="30000" dirty="0"/>
              <a:t>27 </a:t>
            </a:r>
            <a:r>
              <a:rPr lang="en-US" sz="3500" dirty="0"/>
              <a:t>Where, then, is boasting? It is excluded. On what principle? On that of observing the law? No, but on that of faith. </a:t>
            </a:r>
            <a:r>
              <a:rPr lang="en-US" sz="3500" baseline="30000" dirty="0"/>
              <a:t>28</a:t>
            </a:r>
            <a:r>
              <a:rPr lang="en-US" sz="3500" dirty="0"/>
              <a:t> For we maintain that a man is justified by faith apart from observing the law. </a:t>
            </a:r>
            <a:r>
              <a:rPr lang="en-US" sz="3500" baseline="30000" dirty="0"/>
              <a:t>29</a:t>
            </a:r>
            <a:r>
              <a:rPr lang="en-US" sz="3500" dirty="0"/>
              <a:t> Is God the God of Jews only? Is he not the God of Gentiles too? Yes, of Gentiles too, </a:t>
            </a:r>
            <a:r>
              <a:rPr lang="en-US" sz="3500" baseline="30000" dirty="0"/>
              <a:t>30</a:t>
            </a:r>
            <a:r>
              <a:rPr lang="en-US" sz="3500" dirty="0"/>
              <a:t> since there is only one God, who will justify the circumcised by faith and the uncircumcised through that same faith. </a:t>
            </a:r>
            <a:r>
              <a:rPr lang="en-US" sz="3500" baseline="30000" dirty="0"/>
              <a:t>31</a:t>
            </a:r>
            <a:r>
              <a:rPr lang="en-US" sz="3500" dirty="0"/>
              <a:t> Do we, then, nullify the law by this faith? Not at all! Rather, we uphold the law. </a:t>
            </a:r>
          </a:p>
          <a:p>
            <a:pPr marL="0" indent="0">
              <a:buNone/>
            </a:pPr>
            <a:endParaRPr lang="en-US" dirty="0"/>
          </a:p>
        </p:txBody>
      </p:sp>
    </p:spTree>
    <p:extLst>
      <p:ext uri="{BB962C8B-B14F-4D97-AF65-F5344CB8AC3E}">
        <p14:creationId xmlns:p14="http://schemas.microsoft.com/office/powerpoint/2010/main" val="281961537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περιτομή</a:t>
            </a:r>
            <a:endParaRPr lang="en-US" dirty="0"/>
          </a:p>
          <a:p>
            <a:pPr marL="0" indent="0">
              <a:buNone/>
            </a:pPr>
            <a:r>
              <a:rPr lang="en-US" dirty="0" smtClean="0"/>
              <a:t>						</a:t>
            </a:r>
            <a:r>
              <a:rPr lang="en-US" dirty="0"/>
              <a:t>(</a:t>
            </a:r>
            <a:r>
              <a:rPr lang="en-US" dirty="0" err="1"/>
              <a:t>peritomē</a:t>
            </a:r>
            <a:r>
              <a:rPr lang="en-US" dirty="0"/>
              <a:t>)</a:t>
            </a:r>
            <a:endParaRPr lang="en-US" dirty="0" smtClean="0"/>
          </a:p>
          <a:p>
            <a:pPr marL="0" indent="0">
              <a:buNone/>
            </a:pPr>
            <a:endParaRPr lang="en-US" dirty="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
        <p:nvSpPr>
          <p:cNvPr id="4" name="Rounded Rectangle 3"/>
          <p:cNvSpPr/>
          <p:nvPr/>
        </p:nvSpPr>
        <p:spPr>
          <a:xfrm>
            <a:off x="5849957" y="2170323"/>
            <a:ext cx="2126255" cy="128897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60973" y="3999123"/>
            <a:ext cx="2060155"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6891051" y="3459296"/>
            <a:ext cx="22034" cy="53982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31027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ἀκροβυστία</a:t>
            </a:r>
            <a:endParaRPr lang="en-US" dirty="0"/>
          </a:p>
          <a:p>
            <a:pPr marL="0" indent="0">
              <a:buNone/>
            </a:pPr>
            <a:r>
              <a:rPr lang="en-US" dirty="0" smtClean="0"/>
              <a:t>		(</a:t>
            </a:r>
            <a:r>
              <a:rPr lang="en-US" dirty="0" err="1" smtClean="0"/>
              <a:t>akrobustia</a:t>
            </a:r>
            <a:r>
              <a:rPr lang="en-US" dirty="0" smtClean="0"/>
              <a:t>)</a:t>
            </a:r>
          </a:p>
          <a:p>
            <a:pPr marL="0" indent="0">
              <a:buNone/>
            </a:pPr>
            <a:endParaRPr lang="en-US" dirty="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
        <p:nvSpPr>
          <p:cNvPr id="4" name="Rounded Rectangle 3"/>
          <p:cNvSpPr/>
          <p:nvPr/>
        </p:nvSpPr>
        <p:spPr>
          <a:xfrm>
            <a:off x="2203374" y="2214391"/>
            <a:ext cx="2346593" cy="126693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456761" y="4505899"/>
            <a:ext cx="2511846"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376671" y="3481330"/>
            <a:ext cx="336013" cy="102456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31027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πίστις</a:t>
            </a:r>
            <a:endParaRPr lang="en-US" dirty="0"/>
          </a:p>
          <a:p>
            <a:pPr marL="0" indent="0">
              <a:buNone/>
            </a:pPr>
            <a:r>
              <a:rPr lang="en-US" dirty="0" smtClean="0"/>
              <a:t>				(</a:t>
            </a:r>
            <a:r>
              <a:rPr lang="en-US" dirty="0" err="1" smtClean="0"/>
              <a:t>pistis</a:t>
            </a:r>
            <a:r>
              <a:rPr lang="en-US" dirty="0" smtClean="0"/>
              <a:t>)</a:t>
            </a:r>
          </a:p>
          <a:p>
            <a:pPr marL="0" indent="0">
              <a:buNone/>
            </a:pPr>
            <a:endParaRPr lang="en-US" dirty="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
        <p:nvSpPr>
          <p:cNvPr id="4" name="Rounded Rectangle 3"/>
          <p:cNvSpPr/>
          <p:nvPr/>
        </p:nvSpPr>
        <p:spPr>
          <a:xfrm>
            <a:off x="4043190" y="2181340"/>
            <a:ext cx="1399143" cy="12669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219460" y="4968607"/>
            <a:ext cx="881350"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660135" y="3448280"/>
            <a:ext cx="82627" cy="152032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31027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λογίζομαι</a:t>
            </a:r>
            <a:endParaRPr lang="en-US" dirty="0"/>
          </a:p>
          <a:p>
            <a:pPr marL="0" indent="0">
              <a:buNone/>
            </a:pPr>
            <a:r>
              <a:rPr lang="en-US" dirty="0" smtClean="0"/>
              <a:t>						(</a:t>
            </a:r>
            <a:r>
              <a:rPr lang="en-US" dirty="0" err="1" smtClean="0"/>
              <a:t>logizomai</a:t>
            </a:r>
            <a:r>
              <a:rPr lang="en-US" dirty="0" smtClean="0"/>
              <a:t>)</a:t>
            </a:r>
          </a:p>
          <a:p>
            <a:pPr marL="0" indent="0">
              <a:buNone/>
            </a:pPr>
            <a:endParaRPr lang="en-US" dirty="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
        <p:nvSpPr>
          <p:cNvPr id="4" name="Rounded Rectangle 3"/>
          <p:cNvSpPr/>
          <p:nvPr/>
        </p:nvSpPr>
        <p:spPr>
          <a:xfrm>
            <a:off x="5938092" y="2203373"/>
            <a:ext cx="2060154" cy="12118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38940" y="4990641"/>
            <a:ext cx="1487277"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6582579" y="3415229"/>
            <a:ext cx="385590" cy="157541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20974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δικαιοσύνη</a:t>
            </a:r>
            <a:endParaRPr lang="en-US" dirty="0"/>
          </a:p>
          <a:p>
            <a:pPr marL="0" indent="0">
              <a:buNone/>
            </a:pPr>
            <a:r>
              <a:rPr lang="en-US" dirty="0" smtClean="0"/>
              <a:t>	</a:t>
            </a:r>
            <a:r>
              <a:rPr lang="en-US" dirty="0"/>
              <a:t>(</a:t>
            </a:r>
            <a:r>
              <a:rPr lang="en-US" dirty="0" err="1"/>
              <a:t>dikaiosunē</a:t>
            </a:r>
            <a:r>
              <a:rPr lang="en-US" dirty="0"/>
              <a:t>)</a:t>
            </a:r>
            <a:endParaRPr lang="en-US" dirty="0" smtClean="0"/>
          </a:p>
          <a:p>
            <a:pPr marL="0" indent="0">
              <a:buNone/>
            </a:pPr>
            <a:endParaRPr lang="en-US" dirty="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
        <p:nvSpPr>
          <p:cNvPr id="4" name="Rounded Rectangle 3"/>
          <p:cNvSpPr/>
          <p:nvPr/>
        </p:nvSpPr>
        <p:spPr>
          <a:xfrm>
            <a:off x="1344058" y="2181340"/>
            <a:ext cx="2236424" cy="121185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947451" y="5497417"/>
            <a:ext cx="2390660"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142781" y="3393195"/>
            <a:ext cx="319489" cy="210422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731027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Luke </a:t>
            </a:r>
            <a:r>
              <a:rPr lang="en-US" dirty="0"/>
              <a:t>2:28–32</a:t>
            </a:r>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r>
              <a:rPr lang="en-US" baseline="30000" dirty="0" smtClean="0"/>
              <a:t>28 </a:t>
            </a:r>
            <a:r>
              <a:rPr lang="en-US" dirty="0"/>
              <a:t>Simeon took him in his arms and praised God, saying: </a:t>
            </a:r>
            <a:r>
              <a:rPr lang="en-US" baseline="30000" dirty="0" smtClean="0"/>
              <a:t>29</a:t>
            </a:r>
            <a:r>
              <a:rPr lang="en-US" dirty="0" smtClean="0"/>
              <a:t> “Sovereign </a:t>
            </a:r>
            <a:r>
              <a:rPr lang="en-US" dirty="0"/>
              <a:t>Lord, as you have promised, </a:t>
            </a:r>
            <a:r>
              <a:rPr lang="en-US" dirty="0" smtClean="0"/>
              <a:t>you </a:t>
            </a:r>
            <a:r>
              <a:rPr lang="en-US" dirty="0"/>
              <a:t>now dismiss your servant in peace. </a:t>
            </a:r>
            <a:r>
              <a:rPr lang="en-US" baseline="30000" dirty="0" smtClean="0"/>
              <a:t>30</a:t>
            </a:r>
            <a:r>
              <a:rPr lang="en-US" dirty="0" smtClean="0"/>
              <a:t> For </a:t>
            </a:r>
            <a:r>
              <a:rPr lang="en-US" dirty="0"/>
              <a:t>my eyes have seen your salvation, </a:t>
            </a:r>
            <a:r>
              <a:rPr lang="en-US" baseline="30000" dirty="0" smtClean="0"/>
              <a:t>31</a:t>
            </a:r>
            <a:r>
              <a:rPr lang="en-US" dirty="0" smtClean="0"/>
              <a:t> which </a:t>
            </a:r>
            <a:r>
              <a:rPr lang="en-US" dirty="0"/>
              <a:t>you have prepared in the sight of </a:t>
            </a:r>
            <a:r>
              <a:rPr lang="en-US" dirty="0" smtClean="0"/>
              <a:t>all people</a:t>
            </a:r>
            <a:r>
              <a:rPr lang="en-US" dirty="0"/>
              <a:t>, </a:t>
            </a:r>
            <a:r>
              <a:rPr lang="en-US" baseline="30000" dirty="0" smtClean="0"/>
              <a:t>32</a:t>
            </a:r>
            <a:r>
              <a:rPr lang="en-US" dirty="0" smtClean="0"/>
              <a:t> </a:t>
            </a:r>
            <a:r>
              <a:rPr lang="en-US" b="1" dirty="0" smtClean="0">
                <a:solidFill>
                  <a:schemeClr val="accent6">
                    <a:lumMod val="75000"/>
                  </a:schemeClr>
                </a:solidFill>
              </a:rPr>
              <a:t>a </a:t>
            </a:r>
            <a:r>
              <a:rPr lang="en-US" b="1" dirty="0">
                <a:solidFill>
                  <a:schemeClr val="accent6">
                    <a:lumMod val="75000"/>
                  </a:schemeClr>
                </a:solidFill>
              </a:rPr>
              <a:t>light for revelation to the Gentiles </a:t>
            </a:r>
            <a:r>
              <a:rPr lang="en-US" dirty="0" smtClean="0"/>
              <a:t>and </a:t>
            </a:r>
            <a:r>
              <a:rPr lang="en-US" dirty="0"/>
              <a:t>for glory to your people Israel.” </a:t>
            </a:r>
          </a:p>
          <a:p>
            <a:endParaRPr lang="en-US" dirty="0"/>
          </a:p>
        </p:txBody>
      </p:sp>
    </p:spTree>
    <p:extLst>
      <p:ext uri="{BB962C8B-B14F-4D97-AF65-F5344CB8AC3E}">
        <p14:creationId xmlns:p14="http://schemas.microsoft.com/office/powerpoint/2010/main" val="42991064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a:t>
            </a:r>
            <a:r>
              <a:rPr lang="en-US" dirty="0"/>
              <a:t>3:14</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14 </a:t>
            </a:r>
            <a:r>
              <a:rPr lang="en-US" dirty="0"/>
              <a:t>He redeemed us </a:t>
            </a:r>
            <a:r>
              <a:rPr lang="en-US" b="1" dirty="0">
                <a:solidFill>
                  <a:schemeClr val="accent6">
                    <a:lumMod val="75000"/>
                  </a:schemeClr>
                </a:solidFill>
              </a:rPr>
              <a:t>in order that the blessing given to Abraham might come to the Gentiles</a:t>
            </a:r>
            <a:r>
              <a:rPr lang="en-US" dirty="0"/>
              <a:t> through Christ Jesus, so that by faith we might receive the promise of the Spirit. </a:t>
            </a:r>
          </a:p>
          <a:p>
            <a:endParaRPr lang="en-US" dirty="0"/>
          </a:p>
        </p:txBody>
      </p:sp>
    </p:spTree>
    <p:extLst>
      <p:ext uri="{BB962C8B-B14F-4D97-AF65-F5344CB8AC3E}">
        <p14:creationId xmlns:p14="http://schemas.microsoft.com/office/powerpoint/2010/main" val="155534374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10</a:t>
            </a:r>
            <a:r>
              <a:rPr lang="en-US" dirty="0" smtClean="0"/>
              <a:t> </a:t>
            </a:r>
            <a:r>
              <a:rPr lang="en-US" dirty="0"/>
              <a:t>Under what circumstances was it credited? Was it after he was circumcised, or before? It was not after, but before! </a:t>
            </a:r>
            <a:endParaRPr lang="en-US" dirty="0" smtClean="0"/>
          </a:p>
        </p:txBody>
      </p:sp>
    </p:spTree>
    <p:extLst>
      <p:ext uri="{BB962C8B-B14F-4D97-AF65-F5344CB8AC3E}">
        <p14:creationId xmlns:p14="http://schemas.microsoft.com/office/powerpoint/2010/main" val="327402171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4:10</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πῶς</a:t>
            </a:r>
            <a:endParaRPr lang="en-US" sz="4800" dirty="0" smtClean="0"/>
          </a:p>
          <a:p>
            <a:pPr marL="0" indent="0">
              <a:lnSpc>
                <a:spcPts val="4800"/>
              </a:lnSpc>
              <a:buNone/>
            </a:pPr>
            <a:r>
              <a:rPr lang="en-US" sz="4800" baseline="30000" dirty="0"/>
              <a:t>	</a:t>
            </a:r>
            <a:r>
              <a:rPr lang="en-US" sz="4800" baseline="30000" dirty="0" smtClean="0"/>
              <a:t>(</a:t>
            </a:r>
            <a:r>
              <a:rPr lang="en-US" sz="4800" baseline="30000" dirty="0" err="1" smtClean="0"/>
              <a:t>pōs</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smtClean="0"/>
              <a:t>10</a:t>
            </a:r>
            <a:r>
              <a:rPr lang="en-US" dirty="0" smtClean="0"/>
              <a:t> </a:t>
            </a:r>
            <a:r>
              <a:rPr lang="en-US" dirty="0"/>
              <a:t>Under what circumstances was it credited? Was it after he was circumcised, or before? It was not after, but before! </a:t>
            </a:r>
            <a:endParaRPr lang="en-US" dirty="0" smtClean="0"/>
          </a:p>
        </p:txBody>
      </p:sp>
      <p:sp>
        <p:nvSpPr>
          <p:cNvPr id="4" name="Oval 3"/>
          <p:cNvSpPr/>
          <p:nvPr/>
        </p:nvSpPr>
        <p:spPr>
          <a:xfrm>
            <a:off x="1239140" y="2025353"/>
            <a:ext cx="1187865" cy="14442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863125" y="4136164"/>
            <a:ext cx="4477996" cy="4443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5"/>
          </p:cNvCxnSpPr>
          <p:nvPr/>
        </p:nvCxnSpPr>
        <p:spPr>
          <a:xfrm flipH="1" flipV="1">
            <a:off x="2253046" y="3258089"/>
            <a:ext cx="849077" cy="87807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39039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4:10</a:t>
            </a:r>
            <a:endParaRPr lang="en-US" dirty="0"/>
          </a:p>
        </p:txBody>
      </p:sp>
      <p:sp>
        <p:nvSpPr>
          <p:cNvPr id="3" name="Content Placeholder 2"/>
          <p:cNvSpPr>
            <a:spLocks noGrp="1"/>
          </p:cNvSpPr>
          <p:nvPr>
            <p:ph idx="1"/>
          </p:nvPr>
        </p:nvSpPr>
        <p:spPr/>
        <p:txBody>
          <a:bodyPr>
            <a:normAutofit/>
          </a:bodyPr>
          <a:lstStyle/>
          <a:p>
            <a:pPr marL="0" indent="0">
              <a:buNone/>
            </a:pPr>
            <a:r>
              <a:rPr lang="en-US" baseline="30000" dirty="0" smtClean="0"/>
              <a:t>10 </a:t>
            </a:r>
            <a:r>
              <a:rPr lang="el-GR" dirty="0" smtClean="0"/>
              <a:t>πῶς</a:t>
            </a:r>
            <a:r>
              <a:rPr lang="el-GR" dirty="0"/>
              <a:t> </a:t>
            </a:r>
            <a:r>
              <a:rPr lang="en-US" dirty="0" smtClean="0"/>
              <a:t>  </a:t>
            </a:r>
            <a:r>
              <a:rPr lang="el-GR" dirty="0" smtClean="0"/>
              <a:t>οὖν </a:t>
            </a:r>
            <a:r>
              <a:rPr lang="en-US" dirty="0" smtClean="0"/>
              <a:t>   </a:t>
            </a:r>
            <a:r>
              <a:rPr lang="el-GR" dirty="0" smtClean="0"/>
              <a:t>ἐλογίσθη</a:t>
            </a:r>
            <a:r>
              <a:rPr lang="en-US" dirty="0" smtClean="0"/>
              <a:t>;</a:t>
            </a:r>
            <a:r>
              <a:rPr lang="el-GR" dirty="0" smtClean="0"/>
              <a:t> </a:t>
            </a:r>
            <a:r>
              <a:rPr lang="en-US" dirty="0" smtClean="0"/>
              <a:t>            </a:t>
            </a:r>
            <a:r>
              <a:rPr lang="el-GR" dirty="0"/>
              <a:t> </a:t>
            </a:r>
            <a:endParaRPr lang="en-US" dirty="0" smtClean="0"/>
          </a:p>
          <a:p>
            <a:pPr marL="0" indent="0">
              <a:buNone/>
            </a:pPr>
            <a:r>
              <a:rPr lang="en-US" dirty="0" smtClean="0"/>
              <a:t>    </a:t>
            </a:r>
            <a:r>
              <a:rPr lang="en-US" b="1" dirty="0" smtClean="0">
                <a:solidFill>
                  <a:schemeClr val="accent6">
                    <a:lumMod val="75000"/>
                  </a:schemeClr>
                </a:solidFill>
              </a:rPr>
              <a:t>How  then  was it </a:t>
            </a:r>
            <a:r>
              <a:rPr lang="en-US" b="1" dirty="0" smtClean="0">
                <a:solidFill>
                  <a:schemeClr val="accent6">
                    <a:lumMod val="75000"/>
                  </a:schemeClr>
                </a:solidFill>
              </a:rPr>
              <a:t>credited?     </a:t>
            </a:r>
            <a:r>
              <a:rPr lang="en-US" b="1" dirty="0" smtClean="0">
                <a:solidFill>
                  <a:schemeClr val="accent6">
                    <a:lumMod val="75000"/>
                  </a:schemeClr>
                </a:solidFill>
              </a:rPr>
              <a:t>(while he)</a:t>
            </a:r>
          </a:p>
          <a:p>
            <a:pPr marL="0" indent="0">
              <a:buNone/>
            </a:pPr>
            <a:endParaRPr lang="en-US" sz="2400" dirty="0"/>
          </a:p>
          <a:p>
            <a:pPr marL="0" indent="0">
              <a:buNone/>
            </a:pPr>
            <a:r>
              <a:rPr lang="el-GR" dirty="0"/>
              <a:t>ἐν </a:t>
            </a:r>
            <a:r>
              <a:rPr lang="en-US" dirty="0"/>
              <a:t> </a:t>
            </a:r>
            <a:r>
              <a:rPr lang="el-GR" dirty="0" smtClean="0"/>
              <a:t>περιτομῇ </a:t>
            </a:r>
            <a:r>
              <a:rPr lang="en-US" dirty="0" smtClean="0"/>
              <a:t>      </a:t>
            </a:r>
            <a:r>
              <a:rPr lang="el-GR" dirty="0" smtClean="0"/>
              <a:t>ὄντι</a:t>
            </a:r>
            <a:r>
              <a:rPr lang="en-US" dirty="0" smtClean="0"/>
              <a:t>,   </a:t>
            </a:r>
            <a:r>
              <a:rPr lang="el-GR" dirty="0" smtClean="0"/>
              <a:t>ἢ </a:t>
            </a:r>
            <a:r>
              <a:rPr lang="en-US" dirty="0" smtClean="0"/>
              <a:t>   </a:t>
            </a:r>
            <a:r>
              <a:rPr lang="el-GR" dirty="0" smtClean="0"/>
              <a:t>ἐν</a:t>
            </a:r>
            <a:r>
              <a:rPr lang="en-US" dirty="0" smtClean="0"/>
              <a:t>   </a:t>
            </a:r>
            <a:r>
              <a:rPr lang="el-GR" dirty="0" smtClean="0"/>
              <a:t>ἀκροβυστίᾳ</a:t>
            </a:r>
            <a:r>
              <a:rPr lang="en-US" dirty="0"/>
              <a:t>;</a:t>
            </a:r>
            <a:endParaRPr lang="en-US" dirty="0" smtClean="0"/>
          </a:p>
          <a:p>
            <a:pPr marL="0" indent="0">
              <a:buNone/>
            </a:pPr>
            <a:r>
              <a:rPr lang="en-US" b="1" dirty="0" smtClean="0">
                <a:solidFill>
                  <a:schemeClr val="accent6">
                    <a:lumMod val="75000"/>
                  </a:schemeClr>
                </a:solidFill>
              </a:rPr>
              <a:t>in  circumcision  was,  or   in   </a:t>
            </a:r>
            <a:r>
              <a:rPr lang="en-US" b="1" dirty="0" err="1" smtClean="0">
                <a:solidFill>
                  <a:schemeClr val="accent6">
                    <a:lumMod val="75000"/>
                  </a:schemeClr>
                </a:solidFill>
              </a:rPr>
              <a:t>uncircumcision</a:t>
            </a:r>
            <a:r>
              <a:rPr lang="en-US" b="1" dirty="0" smtClean="0">
                <a:solidFill>
                  <a:schemeClr val="accent6">
                    <a:lumMod val="75000"/>
                  </a:schemeClr>
                </a:solidFill>
              </a:rPr>
              <a:t>? </a:t>
            </a:r>
            <a:endParaRPr lang="en-US" b="1" dirty="0" smtClean="0">
              <a:solidFill>
                <a:schemeClr val="accent6">
                  <a:lumMod val="75000"/>
                </a:schemeClr>
              </a:solidFill>
            </a:endParaRPr>
          </a:p>
          <a:p>
            <a:pPr marL="0" indent="0">
              <a:buNone/>
            </a:pPr>
            <a:endParaRPr lang="en-US" sz="2400" dirty="0" smtClean="0"/>
          </a:p>
          <a:p>
            <a:pPr marL="0" indent="0">
              <a:buNone/>
            </a:pPr>
            <a:r>
              <a:rPr lang="el-GR" dirty="0" smtClean="0"/>
              <a:t>οὐκ </a:t>
            </a:r>
            <a:r>
              <a:rPr lang="en-US" dirty="0" smtClean="0"/>
              <a:t> </a:t>
            </a:r>
            <a:r>
              <a:rPr lang="el-GR" dirty="0"/>
              <a:t>ἐν </a:t>
            </a:r>
            <a:r>
              <a:rPr lang="en-US" dirty="0" smtClean="0"/>
              <a:t>  </a:t>
            </a:r>
            <a:r>
              <a:rPr lang="el-GR" dirty="0" smtClean="0"/>
              <a:t>περιτομῇ</a:t>
            </a:r>
            <a:r>
              <a:rPr lang="en-US" dirty="0" smtClean="0"/>
              <a:t>,        </a:t>
            </a:r>
            <a:r>
              <a:rPr lang="el-GR" dirty="0" smtClean="0"/>
              <a:t>ἀλλʼ </a:t>
            </a:r>
            <a:r>
              <a:rPr lang="en-US" dirty="0" smtClean="0"/>
              <a:t> </a:t>
            </a:r>
            <a:r>
              <a:rPr lang="el-GR" dirty="0" smtClean="0"/>
              <a:t>ἐν</a:t>
            </a:r>
            <a:r>
              <a:rPr lang="en-US" dirty="0" smtClean="0"/>
              <a:t>  </a:t>
            </a:r>
            <a:r>
              <a:rPr lang="el-GR" dirty="0" smtClean="0"/>
              <a:t>ἀκροβυστίᾳ</a:t>
            </a:r>
            <a:r>
              <a:rPr lang="en-US" dirty="0" smtClean="0"/>
              <a:t>.</a:t>
            </a:r>
            <a:endParaRPr lang="el-GR" dirty="0"/>
          </a:p>
          <a:p>
            <a:pPr marL="0" indent="0">
              <a:buNone/>
            </a:pPr>
            <a:r>
              <a:rPr lang="en-US" b="1" dirty="0">
                <a:solidFill>
                  <a:schemeClr val="accent6">
                    <a:lumMod val="75000"/>
                  </a:schemeClr>
                </a:solidFill>
              </a:rPr>
              <a:t>not   </a:t>
            </a:r>
            <a:r>
              <a:rPr lang="en-US" b="1" dirty="0" smtClean="0">
                <a:solidFill>
                  <a:schemeClr val="accent6">
                    <a:lumMod val="75000"/>
                  </a:schemeClr>
                </a:solidFill>
              </a:rPr>
              <a:t>in   circumcision,  but   in   </a:t>
            </a:r>
            <a:r>
              <a:rPr lang="en-US" b="1" dirty="0" err="1" smtClean="0">
                <a:solidFill>
                  <a:schemeClr val="accent6">
                    <a:lumMod val="75000"/>
                  </a:schemeClr>
                </a:solidFill>
              </a:rPr>
              <a:t>uncircumcision</a:t>
            </a:r>
            <a:r>
              <a:rPr lang="en-US" b="1" dirty="0" smtClean="0">
                <a:solidFill>
                  <a:schemeClr val="accent6">
                    <a:lumMod val="75000"/>
                  </a:schemeClr>
                </a:solidFill>
              </a:rPr>
              <a:t>.   </a:t>
            </a:r>
            <a:endParaRPr lang="en-US" b="1" dirty="0" smtClean="0">
              <a:solidFill>
                <a:schemeClr val="accent6">
                  <a:lumMod val="75000"/>
                </a:schemeClr>
              </a:solidFill>
            </a:endParaRPr>
          </a:p>
        </p:txBody>
      </p:sp>
    </p:spTree>
    <p:extLst>
      <p:ext uri="{BB962C8B-B14F-4D97-AF65-F5344CB8AC3E}">
        <p14:creationId xmlns:p14="http://schemas.microsoft.com/office/powerpoint/2010/main" val="3307866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l-GR" dirty="0" smtClean="0"/>
              <a:t>	Τίς      οὖν</a:t>
            </a:r>
            <a:endParaRPr lang="en-US" dirty="0"/>
          </a:p>
          <a:p>
            <a:pPr marL="0" indent="0">
              <a:buNone/>
            </a:pPr>
            <a:r>
              <a:rPr lang="en-US" dirty="0" smtClean="0"/>
              <a:t>	(Tis     </a:t>
            </a:r>
            <a:r>
              <a:rPr lang="en-US" dirty="0" err="1" smtClean="0"/>
              <a:t>oun</a:t>
            </a:r>
            <a:r>
              <a:rPr lang="en-US" dirty="0" smtClean="0"/>
              <a:t>)</a:t>
            </a:r>
          </a:p>
          <a:p>
            <a:pPr marL="0" indent="0">
              <a:buNone/>
            </a:pPr>
            <a:endParaRPr lang="en-US" dirty="0"/>
          </a:p>
          <a:p>
            <a:pPr marL="0" indent="0">
              <a:buNone/>
            </a:pPr>
            <a:endParaRPr lang="en-US" dirty="0" smtClean="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
        <p:nvSpPr>
          <p:cNvPr id="4" name="Rounded Rectangle 3"/>
          <p:cNvSpPr/>
          <p:nvPr/>
        </p:nvSpPr>
        <p:spPr>
          <a:xfrm>
            <a:off x="1311007" y="1938969"/>
            <a:ext cx="2126256" cy="13771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ounded Rectangle 4"/>
          <p:cNvSpPr/>
          <p:nvPr/>
        </p:nvSpPr>
        <p:spPr>
          <a:xfrm>
            <a:off x="716096" y="4406747"/>
            <a:ext cx="1894902" cy="5177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7" name="Straight Connector 6"/>
          <p:cNvCxnSpPr>
            <a:stCxn id="5" idx="0"/>
            <a:endCxn id="4" idx="2"/>
          </p:cNvCxnSpPr>
          <p:nvPr/>
        </p:nvCxnSpPr>
        <p:spPr>
          <a:xfrm flipV="1">
            <a:off x="1663547" y="3316077"/>
            <a:ext cx="710588" cy="109067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464929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a:t>
            </a:r>
            <a:r>
              <a:rPr lang="en-US" dirty="0"/>
              <a:t>5:6</a:t>
            </a:r>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baseline="30000" dirty="0"/>
          </a:p>
          <a:p>
            <a:pPr marL="0" indent="0">
              <a:buNone/>
            </a:pPr>
            <a:endParaRPr lang="en-US" baseline="30000" dirty="0"/>
          </a:p>
          <a:p>
            <a:pPr marL="0" indent="0">
              <a:buNone/>
            </a:pPr>
            <a:endParaRPr lang="en-US" baseline="30000" dirty="0"/>
          </a:p>
          <a:p>
            <a:pPr marL="0" indent="0">
              <a:buNone/>
            </a:pPr>
            <a:r>
              <a:rPr lang="en-US" baseline="30000" dirty="0" smtClean="0"/>
              <a:t>6 </a:t>
            </a:r>
            <a:r>
              <a:rPr lang="en-US" dirty="0"/>
              <a:t>For in Christ Jesus </a:t>
            </a:r>
            <a:r>
              <a:rPr lang="en-US" b="1" dirty="0">
                <a:solidFill>
                  <a:schemeClr val="accent6">
                    <a:lumMod val="75000"/>
                  </a:schemeClr>
                </a:solidFill>
              </a:rPr>
              <a:t>neither circumcision nor </a:t>
            </a:r>
            <a:r>
              <a:rPr lang="en-US" b="1" dirty="0" err="1">
                <a:solidFill>
                  <a:schemeClr val="accent6">
                    <a:lumMod val="75000"/>
                  </a:schemeClr>
                </a:solidFill>
              </a:rPr>
              <a:t>uncircumcision</a:t>
            </a:r>
            <a:r>
              <a:rPr lang="en-US" dirty="0"/>
              <a:t> has any value. The only thing that counts is </a:t>
            </a:r>
            <a:r>
              <a:rPr lang="en-US" b="1" dirty="0">
                <a:solidFill>
                  <a:schemeClr val="accent6">
                    <a:lumMod val="75000"/>
                  </a:schemeClr>
                </a:solidFill>
              </a:rPr>
              <a:t>faith</a:t>
            </a:r>
            <a:r>
              <a:rPr lang="en-US" dirty="0"/>
              <a:t> expressing itself through love. </a:t>
            </a:r>
          </a:p>
          <a:p>
            <a:endParaRPr lang="en-US" dirty="0"/>
          </a:p>
        </p:txBody>
      </p:sp>
    </p:spTree>
    <p:extLst>
      <p:ext uri="{BB962C8B-B14F-4D97-AF65-F5344CB8AC3E}">
        <p14:creationId xmlns:p14="http://schemas.microsoft.com/office/powerpoint/2010/main" val="84525301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a:t>
            </a:r>
            <a:r>
              <a:rPr lang="en-US" dirty="0"/>
              <a:t>6:15</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15 </a:t>
            </a:r>
            <a:r>
              <a:rPr lang="en-US" b="1" dirty="0">
                <a:solidFill>
                  <a:schemeClr val="accent6">
                    <a:lumMod val="75000"/>
                  </a:schemeClr>
                </a:solidFill>
              </a:rPr>
              <a:t>Neither circumcision nor </a:t>
            </a:r>
            <a:r>
              <a:rPr lang="en-US" b="1" dirty="0" err="1">
                <a:solidFill>
                  <a:schemeClr val="accent6">
                    <a:lumMod val="75000"/>
                  </a:schemeClr>
                </a:solidFill>
              </a:rPr>
              <a:t>uncircumcision</a:t>
            </a:r>
            <a:r>
              <a:rPr lang="en-US" b="1" dirty="0">
                <a:solidFill>
                  <a:schemeClr val="accent6">
                    <a:lumMod val="75000"/>
                  </a:schemeClr>
                </a:solidFill>
              </a:rPr>
              <a:t> </a:t>
            </a:r>
            <a:r>
              <a:rPr lang="en-US" dirty="0"/>
              <a:t>means anything; what counts is a </a:t>
            </a:r>
            <a:r>
              <a:rPr lang="en-US" b="1" dirty="0">
                <a:solidFill>
                  <a:schemeClr val="accent6">
                    <a:lumMod val="75000"/>
                  </a:schemeClr>
                </a:solidFill>
              </a:rPr>
              <a:t>new creation</a:t>
            </a:r>
            <a:r>
              <a:rPr lang="en-US" dirty="0"/>
              <a:t>. </a:t>
            </a:r>
          </a:p>
          <a:p>
            <a:endParaRPr lang="en-US" dirty="0"/>
          </a:p>
        </p:txBody>
      </p:sp>
    </p:spTree>
    <p:extLst>
      <p:ext uri="{BB962C8B-B14F-4D97-AF65-F5344CB8AC3E}">
        <p14:creationId xmlns:p14="http://schemas.microsoft.com/office/powerpoint/2010/main" val="410040724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Tree>
    <p:extLst>
      <p:ext uri="{BB962C8B-B14F-4D97-AF65-F5344CB8AC3E}">
        <p14:creationId xmlns:p14="http://schemas.microsoft.com/office/powerpoint/2010/main" val="269175406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λαμβάνω</a:t>
            </a:r>
            <a:endParaRPr lang="en-US" dirty="0"/>
          </a:p>
          <a:p>
            <a:pPr marL="0" indent="0">
              <a:buNone/>
            </a:pPr>
            <a:r>
              <a:rPr lang="en-US" dirty="0" smtClean="0"/>
              <a:t>		</a:t>
            </a:r>
            <a:r>
              <a:rPr lang="en-US" dirty="0"/>
              <a:t>(</a:t>
            </a:r>
            <a:r>
              <a:rPr lang="en-US" dirty="0" err="1"/>
              <a:t>lambanō</a:t>
            </a:r>
            <a:r>
              <a:rPr lang="en-US" dirty="0"/>
              <a:t>)</a:t>
            </a:r>
            <a:endParaRPr lang="en-US" dirty="0" smtClean="0"/>
          </a:p>
          <a:p>
            <a:pPr marL="0" indent="0">
              <a:buNone/>
            </a:pPr>
            <a:endParaRPr lang="en-US"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2214390" y="2214390"/>
            <a:ext cx="1938969" cy="11677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236424" y="3999123"/>
            <a:ext cx="1564395"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018622" y="3382178"/>
            <a:ext cx="165253" cy="61694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85676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John 3:11</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smtClean="0"/>
              <a:t>λαμβάνω</a:t>
            </a:r>
            <a:endParaRPr lang="en-US" dirty="0"/>
          </a:p>
          <a:p>
            <a:pPr marL="0" indent="0">
              <a:buNone/>
            </a:pPr>
            <a:r>
              <a:rPr lang="en-US" dirty="0"/>
              <a:t>		</a:t>
            </a:r>
            <a:r>
              <a:rPr lang="en-US" dirty="0" smtClean="0"/>
              <a:t>	(</a:t>
            </a:r>
            <a:r>
              <a:rPr lang="en-US" dirty="0" err="1"/>
              <a:t>lambanō</a:t>
            </a:r>
            <a:r>
              <a:rPr lang="en-US" dirty="0"/>
              <a:t>)</a:t>
            </a:r>
          </a:p>
          <a:p>
            <a:pPr marL="0" indent="0">
              <a:buNone/>
            </a:pPr>
            <a:endParaRPr lang="en-US" dirty="0"/>
          </a:p>
          <a:p>
            <a:pPr marL="0" indent="0">
              <a:buNone/>
            </a:pPr>
            <a:r>
              <a:rPr lang="en-US" baseline="30000" dirty="0" smtClean="0"/>
              <a:t>11 </a:t>
            </a:r>
            <a:r>
              <a:rPr lang="en-US" dirty="0">
                <a:solidFill>
                  <a:srgbClr val="FF0000"/>
                </a:solidFill>
              </a:rPr>
              <a:t>I tell you the truth, we speak of what we know, and we testify to what we have seen, but still you people do not accept our testimony. </a:t>
            </a:r>
          </a:p>
          <a:p>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7646" y="2205726"/>
            <a:ext cx="1963737" cy="119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296578" y="5045725"/>
            <a:ext cx="1189822" cy="418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endCxn id="25602" idx="2"/>
          </p:cNvCxnSpPr>
          <p:nvPr/>
        </p:nvCxnSpPr>
        <p:spPr>
          <a:xfrm flipH="1" flipV="1">
            <a:off x="4119515" y="3401113"/>
            <a:ext cx="749940" cy="162257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282857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John 16:24</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smtClean="0"/>
              <a:t>λαμβάνω</a:t>
            </a:r>
            <a:endParaRPr lang="en-US" dirty="0"/>
          </a:p>
          <a:p>
            <a:pPr marL="0" indent="0">
              <a:buNone/>
            </a:pPr>
            <a:r>
              <a:rPr lang="en-US" dirty="0"/>
              <a:t>			</a:t>
            </a:r>
            <a:r>
              <a:rPr lang="en-US" dirty="0" smtClean="0"/>
              <a:t>	(</a:t>
            </a:r>
            <a:r>
              <a:rPr lang="en-US" dirty="0" err="1"/>
              <a:t>lambanō</a:t>
            </a:r>
            <a:r>
              <a:rPr lang="en-US" dirty="0"/>
              <a:t>)</a:t>
            </a:r>
          </a:p>
          <a:p>
            <a:pPr marL="0" indent="0">
              <a:buNone/>
            </a:pPr>
            <a:endParaRPr lang="en-US" dirty="0"/>
          </a:p>
          <a:p>
            <a:pPr marL="0" indent="0">
              <a:buNone/>
            </a:pPr>
            <a:r>
              <a:rPr lang="en-US" baseline="30000" dirty="0" smtClean="0"/>
              <a:t>24 </a:t>
            </a:r>
            <a:r>
              <a:rPr lang="en-US" dirty="0">
                <a:solidFill>
                  <a:srgbClr val="FF0000"/>
                </a:solidFill>
              </a:rPr>
              <a:t>Until now you have not asked for anything in my name. Ask and you will receive, and your joy will be complete. </a:t>
            </a:r>
          </a:p>
          <a:p>
            <a:endParaRPr lang="en-US"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8996" y="2227760"/>
            <a:ext cx="1963737" cy="119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979624" y="4560983"/>
            <a:ext cx="1311007" cy="3745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6626" idx="2"/>
          </p:cNvCxnSpPr>
          <p:nvPr/>
        </p:nvCxnSpPr>
        <p:spPr>
          <a:xfrm flipH="1" flipV="1">
            <a:off x="5000865" y="3423147"/>
            <a:ext cx="634263" cy="113783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1593280"/>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σημεῖον</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a:t>(</a:t>
            </a:r>
            <a:r>
              <a:rPr lang="en-US" sz="4800" baseline="30000" dirty="0" err="1"/>
              <a:t>sēmeion</a:t>
            </a:r>
            <a:r>
              <a:rPr lang="en-US" sz="4800" baseline="30000" dirty="0" smtClean="0"/>
              <a:t>)</a:t>
            </a: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3187581" y="2127903"/>
            <a:ext cx="1862983" cy="11793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366901" y="4289989"/>
            <a:ext cx="811850" cy="5383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119073" y="3307222"/>
            <a:ext cx="653753" cy="98276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39039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Luke 11:30</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l-GR" dirty="0"/>
              <a:t>σημεῖον</a:t>
            </a:r>
            <a:endParaRPr lang="en-US" dirty="0"/>
          </a:p>
          <a:p>
            <a:pPr marL="0" indent="0">
              <a:buNone/>
            </a:pPr>
            <a:r>
              <a:rPr lang="en-US" baseline="30000" dirty="0"/>
              <a:t>			</a:t>
            </a:r>
            <a:r>
              <a:rPr lang="en-US" dirty="0"/>
              <a:t>(</a:t>
            </a:r>
            <a:r>
              <a:rPr lang="en-US" dirty="0" err="1"/>
              <a:t>sēmeion</a:t>
            </a:r>
            <a:r>
              <a:rPr lang="en-US" dirty="0"/>
              <a:t>)</a:t>
            </a:r>
          </a:p>
          <a:p>
            <a:pPr marL="0" indent="0">
              <a:buNone/>
            </a:pPr>
            <a:endParaRPr lang="en-US" dirty="0"/>
          </a:p>
          <a:p>
            <a:pPr marL="0" indent="0">
              <a:buNone/>
            </a:pPr>
            <a:r>
              <a:rPr lang="en-US" baseline="30000" dirty="0" smtClean="0"/>
              <a:t>30 </a:t>
            </a:r>
            <a:r>
              <a:rPr lang="en-US" dirty="0"/>
              <a:t>For as Jonah was a sign to the </a:t>
            </a:r>
            <a:r>
              <a:rPr lang="en-US" dirty="0" err="1"/>
              <a:t>Ninevites</a:t>
            </a:r>
            <a:r>
              <a:rPr lang="en-US" dirty="0"/>
              <a:t>, so also will the Son of Man be to this generation. </a:t>
            </a:r>
          </a:p>
          <a:p>
            <a:endParaRPr lang="en-US" dirty="0"/>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7209" y="2243444"/>
            <a:ext cx="1890713" cy="120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0975" y="3988470"/>
            <a:ext cx="841375" cy="56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28675" idx="0"/>
            <a:endCxn id="28674" idx="2"/>
          </p:cNvCxnSpPr>
          <p:nvPr/>
        </p:nvCxnSpPr>
        <p:spPr>
          <a:xfrm flipH="1" flipV="1">
            <a:off x="4152566" y="3449944"/>
            <a:ext cx="199097" cy="53852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68121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Corinthians 12:12</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n-US" baseline="30000" dirty="0" smtClean="0"/>
              <a:t>			  </a:t>
            </a:r>
            <a:r>
              <a:rPr lang="el-GR" dirty="0" smtClean="0"/>
              <a:t>σημεῖον</a:t>
            </a:r>
            <a:endParaRPr lang="en-US" dirty="0"/>
          </a:p>
          <a:p>
            <a:pPr marL="0" indent="0">
              <a:buNone/>
            </a:pPr>
            <a:r>
              <a:rPr lang="en-US" baseline="30000" dirty="0"/>
              <a:t>			</a:t>
            </a:r>
            <a:r>
              <a:rPr lang="en-US" baseline="30000" dirty="0" smtClean="0"/>
              <a:t>			</a:t>
            </a:r>
            <a:r>
              <a:rPr lang="en-US" dirty="0" smtClean="0"/>
              <a:t>(</a:t>
            </a:r>
            <a:r>
              <a:rPr lang="en-US" dirty="0" err="1"/>
              <a:t>sēmeion</a:t>
            </a:r>
            <a:r>
              <a:rPr lang="en-US" dirty="0"/>
              <a:t>)</a:t>
            </a:r>
          </a:p>
          <a:p>
            <a:pPr marL="0" indent="0">
              <a:buNone/>
            </a:pPr>
            <a:endParaRPr lang="en-US" dirty="0"/>
          </a:p>
          <a:p>
            <a:pPr marL="0" indent="0">
              <a:buNone/>
            </a:pPr>
            <a:r>
              <a:rPr lang="en-US" baseline="30000" dirty="0" smtClean="0"/>
              <a:t>12 </a:t>
            </a:r>
            <a:r>
              <a:rPr lang="en-US" dirty="0"/>
              <a:t>The things that mark an apostle—signs, wonders and miracles—were done among you with great perseverance. </a:t>
            </a:r>
          </a:p>
          <a:p>
            <a:endParaRPr lang="en-US"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6342" y="2210393"/>
            <a:ext cx="1890713" cy="120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433851" y="4043190"/>
            <a:ext cx="914400" cy="4516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7650" idx="2"/>
          </p:cNvCxnSpPr>
          <p:nvPr/>
        </p:nvCxnSpPr>
        <p:spPr>
          <a:xfrm flipH="1" flipV="1">
            <a:off x="6851699" y="3416893"/>
            <a:ext cx="39352" cy="62629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418910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περιτομή</a:t>
            </a:r>
            <a:endParaRPr lang="en-US" dirty="0"/>
          </a:p>
          <a:p>
            <a:pPr marL="0" indent="0">
              <a:buNone/>
            </a:pPr>
            <a:r>
              <a:rPr lang="en-US" dirty="0" smtClean="0"/>
              <a:t>						</a:t>
            </a:r>
            <a:r>
              <a:rPr lang="en-US" dirty="0"/>
              <a:t>(</a:t>
            </a:r>
            <a:r>
              <a:rPr lang="en-US" dirty="0" err="1"/>
              <a:t>peritomē</a:t>
            </a:r>
            <a:r>
              <a:rPr lang="en-US" dirty="0"/>
              <a:t>)</a:t>
            </a:r>
            <a:endParaRPr lang="en-US" dirty="0" smtClean="0"/>
          </a:p>
          <a:p>
            <a:pPr marL="0" indent="0">
              <a:buNone/>
            </a:pPr>
            <a:endParaRPr lang="en-US"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5805888" y="2192357"/>
            <a:ext cx="2225407" cy="12338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574535" y="4032173"/>
            <a:ext cx="2148289" cy="4406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6648680" y="3426246"/>
            <a:ext cx="269912" cy="60592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8567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6:1</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	Τίς      οὖν</a:t>
            </a:r>
            <a:endParaRPr lang="en-US" dirty="0"/>
          </a:p>
          <a:p>
            <a:pPr marL="0" indent="0">
              <a:buNone/>
            </a:pPr>
            <a:r>
              <a:rPr lang="en-US" dirty="0"/>
              <a:t>	(Tis     </a:t>
            </a:r>
            <a:r>
              <a:rPr lang="en-US" dirty="0" err="1"/>
              <a:t>oun</a:t>
            </a:r>
            <a:r>
              <a:rPr lang="en-US" dirty="0"/>
              <a:t>)</a:t>
            </a:r>
          </a:p>
          <a:p>
            <a:pPr marL="0" indent="0">
              <a:buNone/>
            </a:pPr>
            <a:endParaRPr lang="en-US" dirty="0" smtClean="0"/>
          </a:p>
          <a:p>
            <a:pPr marL="0" indent="0">
              <a:buNone/>
            </a:pPr>
            <a:endParaRPr lang="en-US" dirty="0"/>
          </a:p>
          <a:p>
            <a:pPr marL="0" indent="0">
              <a:buNone/>
            </a:pPr>
            <a:r>
              <a:rPr lang="en-US" baseline="30000" dirty="0" smtClean="0"/>
              <a:t>1</a:t>
            </a:r>
            <a:r>
              <a:rPr lang="en-US" b="1" dirty="0" smtClean="0"/>
              <a:t> </a:t>
            </a:r>
            <a:r>
              <a:rPr lang="en-US" dirty="0" smtClean="0"/>
              <a:t>What </a:t>
            </a:r>
            <a:r>
              <a:rPr lang="en-US" dirty="0"/>
              <a:t>shall we say, then? Shall we go on sinning so that grace may increase? </a:t>
            </a:r>
          </a:p>
          <a:p>
            <a:endParaRPr lang="en-US" dirty="0"/>
          </a:p>
        </p:txBody>
      </p:sp>
      <p:sp>
        <p:nvSpPr>
          <p:cNvPr id="4" name="Rounded Rectangle 3"/>
          <p:cNvSpPr/>
          <p:nvPr/>
        </p:nvSpPr>
        <p:spPr>
          <a:xfrm>
            <a:off x="1322024" y="2104222"/>
            <a:ext cx="2126256" cy="13771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16096" y="4583017"/>
            <a:ext cx="1035586"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3811836" y="4605051"/>
            <a:ext cx="914400"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1222872" y="3909402"/>
            <a:ext cx="3073706" cy="695649"/>
          </a:xfrm>
          <a:custGeom>
            <a:avLst/>
            <a:gdLst>
              <a:gd name="connsiteX0" fmla="*/ 0 w 3073706"/>
              <a:gd name="connsiteY0" fmla="*/ 662598 h 695649"/>
              <a:gd name="connsiteX1" fmla="*/ 484742 w 3073706"/>
              <a:gd name="connsiteY1" fmla="*/ 199890 h 695649"/>
              <a:gd name="connsiteX2" fmla="*/ 2368627 w 3073706"/>
              <a:gd name="connsiteY2" fmla="*/ 23620 h 695649"/>
              <a:gd name="connsiteX3" fmla="*/ 3073706 w 3073706"/>
              <a:gd name="connsiteY3" fmla="*/ 695649 h 695649"/>
            </a:gdLst>
            <a:ahLst/>
            <a:cxnLst>
              <a:cxn ang="0">
                <a:pos x="connsiteX0" y="connsiteY0"/>
              </a:cxn>
              <a:cxn ang="0">
                <a:pos x="connsiteX1" y="connsiteY1"/>
              </a:cxn>
              <a:cxn ang="0">
                <a:pos x="connsiteX2" y="connsiteY2"/>
              </a:cxn>
              <a:cxn ang="0">
                <a:pos x="connsiteX3" y="connsiteY3"/>
              </a:cxn>
            </a:cxnLst>
            <a:rect l="l" t="t" r="r" b="b"/>
            <a:pathLst>
              <a:path w="3073706" h="695649">
                <a:moveTo>
                  <a:pt x="0" y="662598"/>
                </a:moveTo>
                <a:cubicBezTo>
                  <a:pt x="44985" y="484492"/>
                  <a:pt x="89971" y="306386"/>
                  <a:pt x="484742" y="199890"/>
                </a:cubicBezTo>
                <a:cubicBezTo>
                  <a:pt x="879513" y="93394"/>
                  <a:pt x="1937133" y="-59006"/>
                  <a:pt x="2368627" y="23620"/>
                </a:cubicBezTo>
                <a:cubicBezTo>
                  <a:pt x="2800121" y="106246"/>
                  <a:pt x="2936913" y="400947"/>
                  <a:pt x="3073706" y="69564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endCxn id="4" idx="2"/>
          </p:cNvCxnSpPr>
          <p:nvPr/>
        </p:nvCxnSpPr>
        <p:spPr>
          <a:xfrm flipH="1" flipV="1">
            <a:off x="2385152" y="3481330"/>
            <a:ext cx="236862" cy="46270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751285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σφραγίς</a:t>
            </a:r>
            <a:endParaRPr lang="en-US" sz="4800" dirty="0" smtClean="0"/>
          </a:p>
          <a:p>
            <a:pPr marL="0" indent="0">
              <a:lnSpc>
                <a:spcPts val="4800"/>
              </a:lnSpc>
              <a:buNone/>
            </a:pPr>
            <a:r>
              <a:rPr lang="en-US" sz="4800" baseline="30000" dirty="0"/>
              <a:t>	</a:t>
            </a:r>
            <a:r>
              <a:rPr lang="en-US" sz="4800" baseline="30000" dirty="0" smtClean="0"/>
              <a:t>(</a:t>
            </a:r>
            <a:r>
              <a:rPr lang="en-US" sz="4800" baseline="30000" dirty="0" err="1" smtClean="0"/>
              <a:t>sphragis</a:t>
            </a:r>
            <a:r>
              <a:rPr lang="en-US" sz="4800" baseline="30000" dirty="0" smtClean="0"/>
              <a:t>)</a:t>
            </a:r>
            <a:endParaRPr lang="en-US" baseline="30000" dirty="0"/>
          </a:p>
          <a:p>
            <a:pPr marL="0" indent="0">
              <a:lnSpc>
                <a:spcPts val="1200"/>
              </a:lnSpc>
              <a:buNone/>
            </a:pPr>
            <a:endParaRPr lang="en-US" baseline="30000" dirty="0" smtClean="0"/>
          </a:p>
          <a:p>
            <a:pPr marL="0" indent="0">
              <a:buNone/>
            </a:pPr>
            <a:endParaRPr lang="en-US" baseline="30000"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1367327" y="2162086"/>
            <a:ext cx="1837346" cy="11109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8564" y="4614729"/>
            <a:ext cx="769122" cy="43583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863125" y="3273039"/>
            <a:ext cx="1422875" cy="134169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86921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Corinthians 9:2</a:t>
            </a:r>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baseline="30000" dirty="0" smtClean="0"/>
              <a:t>				</a:t>
            </a:r>
            <a:r>
              <a:rPr lang="en-US" baseline="30000" dirty="0"/>
              <a:t>	</a:t>
            </a:r>
            <a:r>
              <a:rPr lang="en-US" baseline="30000" dirty="0" smtClean="0"/>
              <a:t> </a:t>
            </a:r>
            <a:r>
              <a:rPr lang="el-GR" dirty="0" smtClean="0"/>
              <a:t>σφραγίς</a:t>
            </a:r>
            <a:endParaRPr lang="en-US" dirty="0"/>
          </a:p>
          <a:p>
            <a:pPr marL="0" indent="0">
              <a:buNone/>
            </a:pPr>
            <a:r>
              <a:rPr lang="en-US" baseline="30000" dirty="0" smtClean="0"/>
              <a:t>				</a:t>
            </a:r>
            <a:r>
              <a:rPr lang="en-US" baseline="30000" dirty="0"/>
              <a:t>	</a:t>
            </a:r>
            <a:r>
              <a:rPr lang="en-US" dirty="0"/>
              <a:t>(</a:t>
            </a:r>
            <a:r>
              <a:rPr lang="en-US" dirty="0" err="1"/>
              <a:t>sphragis</a:t>
            </a:r>
            <a:r>
              <a:rPr lang="en-US" dirty="0"/>
              <a:t>)</a:t>
            </a:r>
          </a:p>
          <a:p>
            <a:pPr marL="0" indent="0">
              <a:buNone/>
            </a:pPr>
            <a:endParaRPr lang="en-US" dirty="0" smtClean="0"/>
          </a:p>
          <a:p>
            <a:pPr marL="0" indent="0">
              <a:buNone/>
            </a:pPr>
            <a:r>
              <a:rPr lang="en-US" baseline="30000" dirty="0" smtClean="0"/>
              <a:t>2 </a:t>
            </a:r>
            <a:r>
              <a:rPr lang="en-US" dirty="0"/>
              <a:t>Even though I may not be an apostle to others, surely I am to you! For you are the seal of my apostleship in the Lord. </a:t>
            </a:r>
          </a:p>
          <a:p>
            <a:endParaRPr lang="en-US"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574" y="2235889"/>
            <a:ext cx="1865313"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257581" y="4516916"/>
            <a:ext cx="771180" cy="4076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9698" idx="2"/>
          </p:cNvCxnSpPr>
          <p:nvPr/>
        </p:nvCxnSpPr>
        <p:spPr>
          <a:xfrm flipH="1" flipV="1">
            <a:off x="5893231" y="3369364"/>
            <a:ext cx="749940" cy="114755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03819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δικαιοσύνη</a:t>
            </a:r>
            <a:endParaRPr lang="en-US" dirty="0"/>
          </a:p>
          <a:p>
            <a:pPr marL="0" indent="0">
              <a:buNone/>
            </a:pPr>
            <a:r>
              <a:rPr lang="en-US" dirty="0" smtClean="0"/>
              <a:t>		</a:t>
            </a:r>
            <a:r>
              <a:rPr lang="en-US" dirty="0"/>
              <a:t>(</a:t>
            </a:r>
            <a:r>
              <a:rPr lang="en-US" dirty="0" err="1"/>
              <a:t>dikaiosunē</a:t>
            </a:r>
            <a:r>
              <a:rPr lang="en-US" dirty="0"/>
              <a:t>)</a:t>
            </a:r>
            <a:endParaRPr lang="en-US" dirty="0" smtClean="0"/>
          </a:p>
          <a:p>
            <a:pPr marL="0" indent="0">
              <a:buNone/>
            </a:pPr>
            <a:endParaRPr lang="en-US"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2225407" y="2192357"/>
            <a:ext cx="2280492" cy="124490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313542" y="4494882"/>
            <a:ext cx="2368627"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365653" y="3437263"/>
            <a:ext cx="132203" cy="105761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85676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πίστις</a:t>
            </a:r>
            <a:endParaRPr lang="en-US" dirty="0"/>
          </a:p>
          <a:p>
            <a:pPr marL="0" indent="0">
              <a:buNone/>
            </a:pPr>
            <a:r>
              <a:rPr lang="en-US" dirty="0" smtClean="0"/>
              <a:t>							(</a:t>
            </a:r>
            <a:r>
              <a:rPr lang="en-US" dirty="0" err="1" smtClean="0"/>
              <a:t>pistis</a:t>
            </a:r>
            <a:r>
              <a:rPr lang="en-US" dirty="0" smtClean="0"/>
              <a:t>)</a:t>
            </a:r>
          </a:p>
          <a:p>
            <a:pPr marL="0" indent="0">
              <a:buNone/>
            </a:pPr>
            <a:endParaRPr lang="en-US"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6808424" y="2225407"/>
            <a:ext cx="1366092" cy="12559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182998" y="4516916"/>
            <a:ext cx="892366" cy="4186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491470" y="3481330"/>
            <a:ext cx="137711" cy="103558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856763"/>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4:11a</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ἀκροβυστία</a:t>
            </a:r>
            <a:endParaRPr lang="en-US" dirty="0"/>
          </a:p>
          <a:p>
            <a:pPr marL="0" indent="0">
              <a:buNone/>
            </a:pPr>
            <a:r>
              <a:rPr lang="en-US" dirty="0" smtClean="0"/>
              <a:t>			(</a:t>
            </a:r>
            <a:r>
              <a:rPr lang="en-US" dirty="0" err="1" smtClean="0"/>
              <a:t>akrobustia</a:t>
            </a:r>
            <a:r>
              <a:rPr lang="en-US" dirty="0" smtClean="0"/>
              <a:t>)</a:t>
            </a:r>
          </a:p>
          <a:p>
            <a:pPr marL="0" indent="0">
              <a:buNone/>
            </a:pPr>
            <a:endParaRPr lang="en-US" dirty="0"/>
          </a:p>
          <a:p>
            <a:pPr marL="0" indent="0">
              <a:buNone/>
            </a:pPr>
            <a:r>
              <a:rPr lang="en-US" baseline="30000" dirty="0" err="1" smtClean="0"/>
              <a:t>11a</a:t>
            </a:r>
            <a:r>
              <a:rPr lang="en-US" dirty="0" smtClean="0"/>
              <a:t> </a:t>
            </a:r>
            <a:r>
              <a:rPr lang="en-US" dirty="0"/>
              <a:t>And he received the sign of circumcision, a seal of the righteousness that he had by faith while he was still </a:t>
            </a:r>
            <a:r>
              <a:rPr lang="en-US" dirty="0" smtClean="0"/>
              <a:t>uncircumcised</a:t>
            </a:r>
            <a:endParaRPr lang="en-US" dirty="0"/>
          </a:p>
        </p:txBody>
      </p:sp>
      <p:sp>
        <p:nvSpPr>
          <p:cNvPr id="4" name="Rounded Rectangle 3"/>
          <p:cNvSpPr/>
          <p:nvPr/>
        </p:nvSpPr>
        <p:spPr>
          <a:xfrm>
            <a:off x="3106757" y="2192357"/>
            <a:ext cx="2379643" cy="126693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404212" y="4968607"/>
            <a:ext cx="2500829" cy="5177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296579" y="3459296"/>
            <a:ext cx="358048" cy="150931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85676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250322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Tree>
    <p:extLst>
      <p:ext uri="{BB962C8B-B14F-4D97-AF65-F5344CB8AC3E}">
        <p14:creationId xmlns:p14="http://schemas.microsoft.com/office/powerpoint/2010/main" val="195387383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πατήρ</a:t>
            </a:r>
            <a:endParaRPr lang="en-US" dirty="0"/>
          </a:p>
          <a:p>
            <a:pPr marL="0" indent="0">
              <a:buNone/>
            </a:pPr>
            <a:r>
              <a:rPr lang="en-US" dirty="0" smtClean="0"/>
              <a:t>				</a:t>
            </a:r>
            <a:r>
              <a:rPr lang="en-US" dirty="0"/>
              <a:t>(</a:t>
            </a:r>
            <a:r>
              <a:rPr lang="en-US" dirty="0" err="1"/>
              <a:t>patēr</a:t>
            </a:r>
            <a:r>
              <a:rPr lang="en-US" dirty="0" smtClean="0"/>
              <a:t>)</a:t>
            </a:r>
          </a:p>
          <a:p>
            <a:pPr marL="0" indent="0">
              <a:buNone/>
            </a:pPr>
            <a:endParaRPr lang="en-US"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4" name="Rounded Rectangle 3"/>
          <p:cNvSpPr/>
          <p:nvPr/>
        </p:nvSpPr>
        <p:spPr>
          <a:xfrm>
            <a:off x="4021157" y="2181340"/>
            <a:ext cx="1454226" cy="124490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944039" y="3999123"/>
            <a:ext cx="1145754"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516916" y="3426246"/>
            <a:ext cx="231354" cy="57287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095401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πᾶς</a:t>
            </a:r>
            <a:endParaRPr lang="en-US" sz="4800" dirty="0" smtClean="0"/>
          </a:p>
          <a:p>
            <a:pPr marL="0" indent="0">
              <a:lnSpc>
                <a:spcPts val="4800"/>
              </a:lnSpc>
              <a:buNone/>
            </a:pPr>
            <a:r>
              <a:rPr lang="en-US" sz="4800" baseline="30000" dirty="0"/>
              <a:t>	</a:t>
            </a:r>
            <a:r>
              <a:rPr lang="en-US" sz="4800" baseline="30000" dirty="0" smtClean="0"/>
              <a:t>				(pas)</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4" name="Oval 3"/>
          <p:cNvSpPr/>
          <p:nvPr/>
        </p:nvSpPr>
        <p:spPr>
          <a:xfrm>
            <a:off x="4896740" y="2033899"/>
            <a:ext cx="1213503" cy="1410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486400" y="4119073"/>
            <a:ext cx="470019" cy="4272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5503492" y="3443955"/>
            <a:ext cx="217918" cy="67511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500131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πιστεύω</a:t>
            </a:r>
            <a:endParaRPr lang="en-US" dirty="0"/>
          </a:p>
          <a:p>
            <a:pPr marL="0" indent="0">
              <a:buNone/>
            </a:pPr>
            <a:r>
              <a:rPr lang="en-US" dirty="0" smtClean="0"/>
              <a:t>							</a:t>
            </a:r>
            <a:r>
              <a:rPr lang="en-US" dirty="0"/>
              <a:t>(</a:t>
            </a:r>
            <a:r>
              <a:rPr lang="en-US" dirty="0" err="1"/>
              <a:t>pisteuō</a:t>
            </a:r>
            <a:r>
              <a:rPr lang="en-US" dirty="0"/>
              <a:t>)</a:t>
            </a:r>
            <a:endParaRPr lang="en-US" dirty="0" smtClean="0"/>
          </a:p>
          <a:p>
            <a:pPr marL="0" indent="0">
              <a:buNone/>
            </a:pPr>
            <a:endParaRPr lang="en-US"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4" name="Rounded Rectangle 3"/>
          <p:cNvSpPr/>
          <p:nvPr/>
        </p:nvSpPr>
        <p:spPr>
          <a:xfrm>
            <a:off x="6841475" y="2258458"/>
            <a:ext cx="1696597" cy="11016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753340" y="3999123"/>
            <a:ext cx="1311007"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7408844" y="3360145"/>
            <a:ext cx="280930" cy="63897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0954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11:7</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	Τίς      οὖν</a:t>
            </a:r>
            <a:endParaRPr lang="en-US" dirty="0"/>
          </a:p>
          <a:p>
            <a:pPr marL="0" indent="0">
              <a:buNone/>
            </a:pPr>
            <a:r>
              <a:rPr lang="en-US" dirty="0"/>
              <a:t>	(Tis     </a:t>
            </a:r>
            <a:r>
              <a:rPr lang="en-US" dirty="0" err="1"/>
              <a:t>oun</a:t>
            </a:r>
            <a:r>
              <a:rPr lang="en-US" dirty="0"/>
              <a:t>)</a:t>
            </a:r>
          </a:p>
          <a:p>
            <a:pPr marL="0" indent="0">
              <a:buNone/>
            </a:pPr>
            <a:endParaRPr lang="en-US" dirty="0"/>
          </a:p>
          <a:p>
            <a:pPr marL="0" indent="0">
              <a:buNone/>
            </a:pPr>
            <a:r>
              <a:rPr lang="en-US" baseline="30000" dirty="0" smtClean="0"/>
              <a:t>7 </a:t>
            </a:r>
            <a:r>
              <a:rPr lang="en-US" dirty="0"/>
              <a:t>What then? What Israel sought so earnestly it did not obtain, but the elect did. The others were hardened, </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76" y="3963356"/>
            <a:ext cx="19208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2301" y="2113556"/>
            <a:ext cx="2152650" cy="140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026" idx="0"/>
            <a:endCxn id="1027" idx="2"/>
          </p:cNvCxnSpPr>
          <p:nvPr/>
        </p:nvCxnSpPr>
        <p:spPr>
          <a:xfrm flipV="1">
            <a:off x="1641514" y="3515319"/>
            <a:ext cx="727112" cy="44803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266793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διʼ</a:t>
            </a:r>
            <a:r>
              <a:rPr lang="en-US" dirty="0" smtClean="0"/>
              <a:t>   </a:t>
            </a:r>
            <a:r>
              <a:rPr lang="el-GR" dirty="0" smtClean="0"/>
              <a:t>ἀκροβυστίας</a:t>
            </a:r>
            <a:endParaRPr lang="en-US" dirty="0" smtClean="0"/>
          </a:p>
          <a:p>
            <a:pPr marL="0" indent="0">
              <a:buNone/>
            </a:pPr>
            <a:r>
              <a:rPr lang="en-US" dirty="0" smtClean="0"/>
              <a:t>	</a:t>
            </a:r>
            <a:r>
              <a:rPr lang="en-US" dirty="0"/>
              <a:t>	</a:t>
            </a:r>
            <a:r>
              <a:rPr lang="en-US" dirty="0" smtClean="0"/>
              <a:t>(di     </a:t>
            </a:r>
            <a:r>
              <a:rPr lang="en-US" dirty="0" err="1" smtClean="0"/>
              <a:t>akrobustias</a:t>
            </a:r>
            <a:r>
              <a:rPr lang="en-US" dirty="0" smtClean="0"/>
              <a:t>)</a:t>
            </a:r>
            <a:endParaRPr lang="en-US" dirty="0"/>
          </a:p>
          <a:p>
            <a:pPr marL="0" indent="0">
              <a:buNone/>
            </a:pPr>
            <a:endParaRPr lang="en-US" sz="1600" dirty="0" smtClean="0"/>
          </a:p>
          <a:p>
            <a:pPr marL="0" indent="0">
              <a:buNone/>
            </a:pPr>
            <a:r>
              <a:rPr lang="en-US" dirty="0" smtClean="0"/>
              <a:t>	    through </a:t>
            </a:r>
            <a:r>
              <a:rPr lang="en-US" dirty="0" err="1" smtClean="0"/>
              <a:t>uncircumcision</a:t>
            </a:r>
            <a:endParaRPr lang="en-US" dirty="0" smtClean="0"/>
          </a:p>
          <a:p>
            <a:pPr marL="0" indent="0">
              <a:buNone/>
            </a:pPr>
            <a:r>
              <a:rPr lang="en-US" sz="1600" dirty="0" smtClean="0"/>
              <a:t>	</a:t>
            </a:r>
            <a:endParaRPr lang="en-US" sz="1600"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5" name="Rounded Rectangle 4"/>
          <p:cNvSpPr/>
          <p:nvPr/>
        </p:nvSpPr>
        <p:spPr>
          <a:xfrm>
            <a:off x="2280492" y="1630496"/>
            <a:ext cx="3260992" cy="112372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1762699" y="3106757"/>
            <a:ext cx="4065224" cy="528809"/>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156771" y="4461831"/>
            <a:ext cx="4538949"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6" idx="0"/>
            <a:endCxn id="5" idx="2"/>
          </p:cNvCxnSpPr>
          <p:nvPr/>
        </p:nvCxnSpPr>
        <p:spPr>
          <a:xfrm flipV="1">
            <a:off x="3795311" y="2754217"/>
            <a:ext cx="115677" cy="35254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7" idx="0"/>
            <a:endCxn id="6" idx="2"/>
          </p:cNvCxnSpPr>
          <p:nvPr/>
        </p:nvCxnSpPr>
        <p:spPr>
          <a:xfrm flipV="1">
            <a:off x="3426246" y="3635566"/>
            <a:ext cx="369065" cy="82626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095401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δικαιοσύνη</a:t>
            </a:r>
            <a:endParaRPr lang="en-US" dirty="0"/>
          </a:p>
          <a:p>
            <a:pPr marL="0" indent="0">
              <a:buNone/>
            </a:pPr>
            <a:r>
              <a:rPr lang="en-US" dirty="0"/>
              <a:t>(</a:t>
            </a:r>
            <a:r>
              <a:rPr lang="en-US" dirty="0" err="1"/>
              <a:t>dikaiosunē</a:t>
            </a:r>
            <a:r>
              <a:rPr lang="en-US" dirty="0"/>
              <a:t>)</a:t>
            </a:r>
            <a:endParaRPr lang="en-US" dirty="0" smtClean="0"/>
          </a:p>
          <a:p>
            <a:pPr marL="0" indent="0">
              <a:buNone/>
            </a:pPr>
            <a:endParaRPr lang="en-US"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4" name="Rounded Rectangle 3"/>
          <p:cNvSpPr/>
          <p:nvPr/>
        </p:nvSpPr>
        <p:spPr>
          <a:xfrm>
            <a:off x="429658" y="2214390"/>
            <a:ext cx="2214390" cy="11898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5759" y="4990641"/>
            <a:ext cx="2357610"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1536853" y="3404212"/>
            <a:ext cx="137711" cy="158642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095401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λογίζομαι</a:t>
            </a:r>
            <a:endParaRPr lang="en-US" dirty="0"/>
          </a:p>
          <a:p>
            <a:pPr marL="0" indent="0">
              <a:buNone/>
            </a:pPr>
            <a:r>
              <a:rPr lang="en-US" dirty="0" smtClean="0"/>
              <a:t>				</a:t>
            </a:r>
            <a:r>
              <a:rPr lang="en-US" dirty="0" err="1" smtClean="0"/>
              <a:t>logizomai</a:t>
            </a:r>
            <a:endParaRPr lang="en-US" dirty="0" smtClean="0"/>
          </a:p>
          <a:p>
            <a:pPr marL="0" indent="0">
              <a:buNone/>
            </a:pPr>
            <a:endParaRPr lang="en-US"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4" name="Rounded Rectangle 3"/>
          <p:cNvSpPr/>
          <p:nvPr/>
        </p:nvSpPr>
        <p:spPr>
          <a:xfrm>
            <a:off x="4076241" y="2225407"/>
            <a:ext cx="1905918" cy="11016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439798" y="4990641"/>
            <a:ext cx="1476260"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029200" y="3327094"/>
            <a:ext cx="148728" cy="166354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095401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err="1" smtClean="0"/>
              <a:t>4:11b</a:t>
            </a:r>
            <a:endParaRPr lang="en-US" dirty="0"/>
          </a:p>
        </p:txBody>
      </p:sp>
      <p:sp>
        <p:nvSpPr>
          <p:cNvPr id="3" name="Content Placeholder 2"/>
          <p:cNvSpPr>
            <a:spLocks noGrp="1"/>
          </p:cNvSpPr>
          <p:nvPr>
            <p:ph idx="1"/>
          </p:nvPr>
        </p:nvSpPr>
        <p:spPr/>
        <p:txBody>
          <a:bodyPr>
            <a:normAutofit/>
          </a:bodyPr>
          <a:lstStyle/>
          <a:p>
            <a:pPr marL="0" indent="0">
              <a:buNone/>
            </a:pPr>
            <a:r>
              <a:rPr lang="en-US" baseline="30000" dirty="0" smtClean="0"/>
              <a:t>					</a:t>
            </a:r>
            <a:r>
              <a:rPr lang="el-GR" sz="4800" baseline="30000" dirty="0" smtClean="0"/>
              <a:t>και</a:t>
            </a:r>
            <a:r>
              <a:rPr lang="el-GR" sz="4800" baseline="30000" dirty="0"/>
              <a:t>̀</a:t>
            </a:r>
            <a:r>
              <a:rPr lang="el-GR" sz="4800" baseline="30000" dirty="0" smtClean="0"/>
              <a:t> αὐτοῖς</a:t>
            </a:r>
            <a:endParaRPr lang="en-US" sz="4800" baseline="30000" dirty="0" smtClean="0"/>
          </a:p>
          <a:p>
            <a:pPr marL="0" indent="0">
              <a:buNone/>
            </a:pPr>
            <a:r>
              <a:rPr lang="en-US" sz="4800" baseline="30000" dirty="0"/>
              <a:t>	</a:t>
            </a:r>
            <a:r>
              <a:rPr lang="en-US" sz="4800" baseline="30000" dirty="0" smtClean="0"/>
              <a:t>				(kai </a:t>
            </a:r>
            <a:r>
              <a:rPr lang="en-US" sz="4800" baseline="30000" dirty="0" err="1" smtClean="0"/>
              <a:t>autois</a:t>
            </a:r>
            <a:r>
              <a:rPr lang="en-US" sz="4800" baseline="30000" dirty="0" smtClean="0"/>
              <a:t>)</a:t>
            </a:r>
            <a:endParaRPr lang="en-US" baseline="30000" dirty="0"/>
          </a:p>
          <a:p>
            <a:pPr marL="0" indent="0">
              <a:buNone/>
            </a:pPr>
            <a:endParaRPr lang="en-US" sz="1600" dirty="0" smtClean="0"/>
          </a:p>
          <a:p>
            <a:pPr marL="0" indent="0">
              <a:buNone/>
            </a:pPr>
            <a:r>
              <a:rPr lang="en-US" dirty="0" smtClean="0"/>
              <a:t>				also</a:t>
            </a:r>
          </a:p>
          <a:p>
            <a:pPr marL="0" indent="0">
              <a:lnSpc>
                <a:spcPts val="3000"/>
              </a:lnSpc>
              <a:buNone/>
            </a:pPr>
            <a:endParaRPr lang="en-US" sz="1600" dirty="0"/>
          </a:p>
          <a:p>
            <a:pPr marL="0" indent="0">
              <a:buNone/>
            </a:pPr>
            <a:r>
              <a:rPr lang="en-US" baseline="30000" dirty="0" err="1" smtClean="0"/>
              <a:t>11b</a:t>
            </a:r>
            <a:r>
              <a:rPr lang="en-US" dirty="0" smtClean="0"/>
              <a:t> So </a:t>
            </a:r>
            <a:r>
              <a:rPr lang="en-US" dirty="0"/>
              <a:t>then, he is the father of all who believe but have not been circumcised, in order that righteousness might be credited to them. </a:t>
            </a:r>
          </a:p>
        </p:txBody>
      </p:sp>
      <p:sp>
        <p:nvSpPr>
          <p:cNvPr id="4" name="Rounded Rectangle 3"/>
          <p:cNvSpPr/>
          <p:nvPr/>
        </p:nvSpPr>
        <p:spPr>
          <a:xfrm>
            <a:off x="4956561" y="1463905"/>
            <a:ext cx="2119357" cy="11707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96598" y="5110385"/>
            <a:ext cx="1435694" cy="4272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016240" y="2634679"/>
            <a:ext cx="598205" cy="2475706"/>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5089793" y="1542362"/>
            <a:ext cx="638978" cy="1024568"/>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098275" y="3062689"/>
            <a:ext cx="914400" cy="572877"/>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a:stCxn id="10" idx="0"/>
            <a:endCxn id="8" idx="1"/>
          </p:cNvCxnSpPr>
          <p:nvPr/>
        </p:nvCxnSpPr>
        <p:spPr>
          <a:xfrm flipV="1">
            <a:off x="4555475" y="2054646"/>
            <a:ext cx="534318" cy="1008043"/>
          </a:xfrm>
          <a:prstGeom prst="line">
            <a:avLst/>
          </a:prstGeom>
          <a:ln w="317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5001658" y="3338111"/>
            <a:ext cx="837348" cy="1718631"/>
          </a:xfrm>
          <a:custGeom>
            <a:avLst/>
            <a:gdLst>
              <a:gd name="connsiteX0" fmla="*/ 0 w 837348"/>
              <a:gd name="connsiteY0" fmla="*/ 0 h 1718631"/>
              <a:gd name="connsiteX1" fmla="*/ 705079 w 837348"/>
              <a:gd name="connsiteY1" fmla="*/ 286438 h 1718631"/>
              <a:gd name="connsiteX2" fmla="*/ 837282 w 837348"/>
              <a:gd name="connsiteY2" fmla="*/ 1718631 h 1718631"/>
              <a:gd name="connsiteX3" fmla="*/ 837282 w 837348"/>
              <a:gd name="connsiteY3" fmla="*/ 1718631 h 1718631"/>
              <a:gd name="connsiteX4" fmla="*/ 837282 w 837348"/>
              <a:gd name="connsiteY4" fmla="*/ 1707614 h 171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348" h="1718631">
                <a:moveTo>
                  <a:pt x="0" y="0"/>
                </a:moveTo>
                <a:cubicBezTo>
                  <a:pt x="282766" y="0"/>
                  <a:pt x="565532" y="0"/>
                  <a:pt x="705079" y="286438"/>
                </a:cubicBezTo>
                <a:cubicBezTo>
                  <a:pt x="844626" y="572876"/>
                  <a:pt x="837282" y="1718631"/>
                  <a:pt x="837282" y="1718631"/>
                </a:cubicBezTo>
                <a:lnTo>
                  <a:pt x="837282" y="1718631"/>
                </a:lnTo>
                <a:lnTo>
                  <a:pt x="837282" y="1707614"/>
                </a:lnTo>
              </a:path>
            </a:pathLst>
          </a:custGeom>
          <a:noFill/>
          <a:ln w="317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5849957" y="5056742"/>
            <a:ext cx="11016" cy="264405"/>
          </a:xfrm>
          <a:prstGeom prst="straightConnector1">
            <a:avLst/>
          </a:prstGeom>
          <a:ln w="317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101654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Cross-Reference 2 </a:t>
            </a:r>
            <a:r>
              <a:rPr lang="en-US" dirty="0"/>
              <a:t>Corinthians 1:21–22</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21 </a:t>
            </a:r>
            <a:r>
              <a:rPr lang="en-US" dirty="0"/>
              <a:t>Now it is God who makes both us and you stand firm in Christ. He anointed us, </a:t>
            </a:r>
            <a:r>
              <a:rPr lang="en-US" baseline="30000" dirty="0"/>
              <a:t>22 </a:t>
            </a:r>
            <a:r>
              <a:rPr lang="en-US" dirty="0"/>
              <a:t>set his </a:t>
            </a:r>
            <a:r>
              <a:rPr lang="en-US" b="1" dirty="0">
                <a:solidFill>
                  <a:schemeClr val="accent6">
                    <a:lumMod val="75000"/>
                  </a:schemeClr>
                </a:solidFill>
              </a:rPr>
              <a:t>seal</a:t>
            </a:r>
            <a:r>
              <a:rPr lang="en-US" dirty="0"/>
              <a:t> of ownership on us, and put his Spirit in our hearts as a deposit, guaranteeing what is to come. </a:t>
            </a:r>
          </a:p>
          <a:p>
            <a:endParaRPr lang="en-US" dirty="0"/>
          </a:p>
        </p:txBody>
      </p:sp>
    </p:spTree>
    <p:extLst>
      <p:ext uri="{BB962C8B-B14F-4D97-AF65-F5344CB8AC3E}">
        <p14:creationId xmlns:p14="http://schemas.microsoft.com/office/powerpoint/2010/main" val="245184898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Ephesians </a:t>
            </a:r>
            <a:r>
              <a:rPr lang="en-US" dirty="0"/>
              <a:t>4:30</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30 </a:t>
            </a:r>
            <a:r>
              <a:rPr lang="en-US" dirty="0"/>
              <a:t>And do not grieve the Holy Spirit of God, with whom you were </a:t>
            </a:r>
            <a:r>
              <a:rPr lang="en-US" b="1" dirty="0">
                <a:solidFill>
                  <a:schemeClr val="accent6">
                    <a:lumMod val="75000"/>
                  </a:schemeClr>
                </a:solidFill>
              </a:rPr>
              <a:t>sealed</a:t>
            </a:r>
            <a:r>
              <a:rPr lang="en-US" dirty="0"/>
              <a:t> for the day of redemption. </a:t>
            </a:r>
          </a:p>
          <a:p>
            <a:endParaRPr lang="en-US" dirty="0"/>
          </a:p>
        </p:txBody>
      </p:sp>
    </p:spTree>
    <p:extLst>
      <p:ext uri="{BB962C8B-B14F-4D97-AF65-F5344CB8AC3E}">
        <p14:creationId xmlns:p14="http://schemas.microsoft.com/office/powerpoint/2010/main" val="39354386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Tree>
    <p:extLst>
      <p:ext uri="{BB962C8B-B14F-4D97-AF65-F5344CB8AC3E}">
        <p14:creationId xmlns:p14="http://schemas.microsoft.com/office/powerpoint/2010/main" val="131607886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πατήρ</a:t>
            </a:r>
            <a:endParaRPr lang="en-US" dirty="0" smtClean="0"/>
          </a:p>
          <a:p>
            <a:pPr marL="0" indent="0">
              <a:buNone/>
            </a:pPr>
            <a:r>
              <a:rPr lang="en-US" dirty="0" smtClean="0"/>
              <a:t>					(</a:t>
            </a:r>
            <a:r>
              <a:rPr lang="en-US" dirty="0" err="1"/>
              <a:t>patēr</a:t>
            </a:r>
            <a:r>
              <a:rPr lang="en-US" dirty="0" smtClean="0"/>
              <a:t>)</a:t>
            </a:r>
            <a:endParaRPr lang="en-US" dirty="0"/>
          </a:p>
          <a:p>
            <a:pPr marL="0" indent="0">
              <a:buNone/>
            </a:pPr>
            <a:endParaRPr lang="en-US"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4" name="Rounded Rectangle 3"/>
          <p:cNvSpPr/>
          <p:nvPr/>
        </p:nvSpPr>
        <p:spPr>
          <a:xfrm>
            <a:off x="4946574" y="1641514"/>
            <a:ext cx="1432193" cy="115677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844887" y="3404212"/>
            <a:ext cx="1145754"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9076" y="4371172"/>
            <a:ext cx="1169987"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Connector 10"/>
          <p:cNvCxnSpPr>
            <a:stCxn id="3074" idx="0"/>
          </p:cNvCxnSpPr>
          <p:nvPr/>
        </p:nvCxnSpPr>
        <p:spPr>
          <a:xfrm flipH="1" flipV="1">
            <a:off x="6323682" y="2743200"/>
            <a:ext cx="770388" cy="1627972"/>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5" idx="0"/>
          </p:cNvCxnSpPr>
          <p:nvPr/>
        </p:nvCxnSpPr>
        <p:spPr>
          <a:xfrm flipV="1">
            <a:off x="4417764" y="2743200"/>
            <a:ext cx="583894" cy="66101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87671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περιτομή</a:t>
            </a:r>
            <a:endParaRPr lang="en-US" dirty="0" smtClean="0"/>
          </a:p>
          <a:p>
            <a:pPr marL="0" indent="0">
              <a:buNone/>
            </a:pPr>
            <a:r>
              <a:rPr lang="en-US" dirty="0" smtClean="0"/>
              <a:t>				</a:t>
            </a:r>
            <a:r>
              <a:rPr lang="en-US" dirty="0"/>
              <a:t>(</a:t>
            </a:r>
            <a:r>
              <a:rPr lang="en-US" dirty="0" err="1"/>
              <a:t>peritomē</a:t>
            </a:r>
            <a:r>
              <a:rPr lang="en-US" dirty="0"/>
              <a:t>)</a:t>
            </a:r>
          </a:p>
          <a:p>
            <a:pPr marL="0" indent="0">
              <a:buNone/>
            </a:pPr>
            <a:endParaRPr lang="en-US"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4" name="Rounded Rectangle 3"/>
          <p:cNvSpPr/>
          <p:nvPr/>
        </p:nvSpPr>
        <p:spPr>
          <a:xfrm>
            <a:off x="4032173" y="1652530"/>
            <a:ext cx="2093205" cy="11677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415229" y="3933022"/>
            <a:ext cx="2005070" cy="39660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829" y="3441375"/>
            <a:ext cx="2030413"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a:stCxn id="2050" idx="0"/>
            <a:endCxn id="4" idx="3"/>
          </p:cNvCxnSpPr>
          <p:nvPr/>
        </p:nvCxnSpPr>
        <p:spPr>
          <a:xfrm flipH="1" flipV="1">
            <a:off x="6125378" y="2236424"/>
            <a:ext cx="946658" cy="1204951"/>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5" idx="0"/>
            <a:endCxn id="4" idx="2"/>
          </p:cNvCxnSpPr>
          <p:nvPr/>
        </p:nvCxnSpPr>
        <p:spPr>
          <a:xfrm flipV="1">
            <a:off x="4417764" y="2820318"/>
            <a:ext cx="661012" cy="111270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876714"/>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n-US" dirty="0" smtClean="0"/>
              <a:t> </a:t>
            </a:r>
            <a:r>
              <a:rPr lang="el-GR" dirty="0"/>
              <a:t>τοῖς </a:t>
            </a:r>
            <a:r>
              <a:rPr lang="en-US" dirty="0" smtClean="0"/>
              <a:t>   </a:t>
            </a:r>
            <a:r>
              <a:rPr lang="el-GR" dirty="0" smtClean="0"/>
              <a:t>ου</a:t>
            </a:r>
            <a:r>
              <a:rPr lang="el-GR" dirty="0" smtClean="0"/>
              <a:t>̓κ </a:t>
            </a:r>
            <a:r>
              <a:rPr lang="en-US" dirty="0" smtClean="0"/>
              <a:t>...  </a:t>
            </a:r>
            <a:r>
              <a:rPr lang="el-GR" dirty="0" smtClean="0"/>
              <a:t>μόνον</a:t>
            </a:r>
            <a:r>
              <a:rPr lang="en-US" dirty="0" smtClean="0"/>
              <a:t>		</a:t>
            </a:r>
            <a:r>
              <a:rPr lang="el-GR" dirty="0" smtClean="0"/>
              <a:t>ἀλλὰ   καὶ     τοῖς</a:t>
            </a:r>
            <a:endParaRPr lang="en-US" sz="4800" dirty="0" smtClean="0"/>
          </a:p>
          <a:p>
            <a:pPr marL="0" indent="0">
              <a:buNone/>
            </a:pPr>
            <a:r>
              <a:rPr lang="en-US" dirty="0"/>
              <a:t>(</a:t>
            </a:r>
            <a:r>
              <a:rPr lang="en-US" dirty="0" err="1"/>
              <a:t>tois</a:t>
            </a:r>
            <a:r>
              <a:rPr lang="en-US" dirty="0"/>
              <a:t> </a:t>
            </a:r>
            <a:r>
              <a:rPr lang="en-US" dirty="0" smtClean="0"/>
              <a:t>   </a:t>
            </a:r>
            <a:r>
              <a:rPr lang="en-US" dirty="0" err="1" smtClean="0"/>
              <a:t>ouk</a:t>
            </a:r>
            <a:r>
              <a:rPr lang="en-US" dirty="0" smtClean="0"/>
              <a:t> </a:t>
            </a:r>
            <a:r>
              <a:rPr lang="en-US" dirty="0" smtClean="0"/>
              <a:t>... </a:t>
            </a:r>
            <a:r>
              <a:rPr lang="en-US" dirty="0" err="1" smtClean="0"/>
              <a:t>monon</a:t>
            </a:r>
            <a:r>
              <a:rPr lang="en-US" dirty="0" smtClean="0"/>
              <a:t>)</a:t>
            </a:r>
            <a:r>
              <a:rPr lang="el-GR" dirty="0" smtClean="0"/>
              <a:t>		</a:t>
            </a:r>
            <a:r>
              <a:rPr lang="en-US" dirty="0" smtClean="0"/>
              <a:t>(</a:t>
            </a:r>
            <a:r>
              <a:rPr lang="en-US" dirty="0" err="1" smtClean="0"/>
              <a:t>alla</a:t>
            </a:r>
            <a:r>
              <a:rPr lang="en-US" dirty="0" smtClean="0"/>
              <a:t>     kai     </a:t>
            </a:r>
            <a:r>
              <a:rPr lang="en-US" dirty="0" err="1" smtClean="0"/>
              <a:t>tois</a:t>
            </a:r>
            <a:r>
              <a:rPr lang="en-US" dirty="0" smtClean="0"/>
              <a:t>)</a:t>
            </a:r>
            <a:endParaRPr lang="en-US" dirty="0"/>
          </a:p>
          <a:p>
            <a:pPr marL="0" indent="0">
              <a:lnSpc>
                <a:spcPts val="1200"/>
              </a:lnSpc>
              <a:buNone/>
            </a:pPr>
            <a:endParaRPr lang="en-US" baseline="30000"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5" name="Rounded Rectangle 4"/>
          <p:cNvSpPr/>
          <p:nvPr/>
        </p:nvSpPr>
        <p:spPr>
          <a:xfrm>
            <a:off x="473726" y="3996343"/>
            <a:ext cx="2325692" cy="4358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62707" y="2038120"/>
            <a:ext cx="3734719" cy="120083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5" idx="0"/>
            <a:endCxn id="11" idx="2"/>
          </p:cNvCxnSpPr>
          <p:nvPr/>
        </p:nvCxnSpPr>
        <p:spPr>
          <a:xfrm flipV="1">
            <a:off x="1636572" y="3238959"/>
            <a:ext cx="693495" cy="757384"/>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4968607" y="2060154"/>
            <a:ext cx="3062689" cy="11898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5420299" y="3955055"/>
            <a:ext cx="2269474" cy="48474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a:stCxn id="16" idx="0"/>
            <a:endCxn id="15" idx="2"/>
          </p:cNvCxnSpPr>
          <p:nvPr/>
        </p:nvCxnSpPr>
        <p:spPr>
          <a:xfrm flipH="1" flipV="1">
            <a:off x="6499952" y="3249976"/>
            <a:ext cx="55084" cy="705079"/>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1" idx="3"/>
            <a:endCxn id="15" idx="1"/>
          </p:cNvCxnSpPr>
          <p:nvPr/>
        </p:nvCxnSpPr>
        <p:spPr>
          <a:xfrm>
            <a:off x="4197426" y="2638540"/>
            <a:ext cx="771181" cy="16525"/>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66013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ὁ</a:t>
            </a:r>
            <a:r>
              <a:rPr lang="en-US" dirty="0" smtClean="0"/>
              <a:t> </a:t>
            </a:r>
            <a:r>
              <a:rPr lang="en-US" dirty="0" smtClean="0"/>
              <a:t>... </a:t>
            </a:r>
            <a:r>
              <a:rPr lang="el-GR" dirty="0" smtClean="0"/>
              <a:t>ἐγώ</a:t>
            </a:r>
            <a:r>
              <a:rPr lang="en-US" dirty="0" smtClean="0"/>
              <a:t>			</a:t>
            </a:r>
            <a:r>
              <a:rPr lang="el-GR" dirty="0" smtClean="0"/>
              <a:t>  τὸν ... ἡμῶν</a:t>
            </a:r>
            <a:endParaRPr lang="en-US" sz="4800" dirty="0" smtClean="0"/>
          </a:p>
          <a:p>
            <a:pPr marL="0" indent="0">
              <a:lnSpc>
                <a:spcPts val="4800"/>
              </a:lnSpc>
              <a:buNone/>
            </a:pPr>
            <a:r>
              <a:rPr lang="en-US" sz="4800" baseline="30000" dirty="0"/>
              <a:t>	</a:t>
            </a:r>
            <a:r>
              <a:rPr lang="en-US" sz="4800" baseline="30000" dirty="0" smtClean="0"/>
              <a:t>(</a:t>
            </a:r>
            <a:r>
              <a:rPr lang="en-US" sz="4800" baseline="30000" dirty="0" smtClean="0"/>
              <a:t>ho </a:t>
            </a:r>
            <a:r>
              <a:rPr lang="en-US" sz="4800" baseline="30000" dirty="0"/>
              <a:t>... </a:t>
            </a:r>
            <a:r>
              <a:rPr lang="en-US" sz="4800" baseline="30000" dirty="0" err="1"/>
              <a:t>egō</a:t>
            </a:r>
            <a:r>
              <a:rPr lang="en-US" sz="4800" baseline="30000" dirty="0" smtClean="0"/>
              <a:t>)</a:t>
            </a:r>
            <a:r>
              <a:rPr lang="el-GR" sz="4800" baseline="30000" dirty="0" smtClean="0"/>
              <a:t>			</a:t>
            </a:r>
            <a:r>
              <a:rPr lang="en-US" sz="4800" baseline="30000" dirty="0" smtClean="0"/>
              <a:t>(ton </a:t>
            </a:r>
            <a:r>
              <a:rPr lang="en-US" sz="4800" baseline="30000" dirty="0"/>
              <a:t>... </a:t>
            </a:r>
            <a:r>
              <a:rPr lang="en-US" sz="4800" baseline="30000" dirty="0" err="1"/>
              <a:t>hēmōn</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endParaRPr lang="en-US" baseline="30000" dirty="0" smtClean="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
        <p:nvSpPr>
          <p:cNvPr id="4" name="Rounded Rectangle 3"/>
          <p:cNvSpPr/>
          <p:nvPr/>
        </p:nvSpPr>
        <p:spPr>
          <a:xfrm>
            <a:off x="4973652" y="2110811"/>
            <a:ext cx="2771206" cy="112804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7024643" y="4477996"/>
            <a:ext cx="811850" cy="5383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359255" y="3238856"/>
            <a:ext cx="1071313" cy="123914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1288973" y="2115239"/>
            <a:ext cx="2126256" cy="1145754"/>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9" idx="3"/>
            <a:endCxn id="4" idx="1"/>
          </p:cNvCxnSpPr>
          <p:nvPr/>
        </p:nvCxnSpPr>
        <p:spPr>
          <a:xfrm flipV="1">
            <a:off x="3415229" y="2674834"/>
            <a:ext cx="1558423" cy="13282"/>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039750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στοιχέω</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a:t>(</a:t>
            </a:r>
            <a:r>
              <a:rPr lang="en-US" sz="4800" baseline="30000" dirty="0" err="1"/>
              <a:t>stoicheō</a:t>
            </a:r>
            <a:r>
              <a:rPr lang="en-US" sz="4800" baseline="30000" dirty="0" smtClean="0"/>
              <a:t>)</a:t>
            </a:r>
            <a:endParaRPr lang="en-US" baseline="30000" dirty="0"/>
          </a:p>
          <a:p>
            <a:pPr marL="0" indent="0">
              <a:lnSpc>
                <a:spcPts val="1200"/>
              </a:lnSpc>
              <a:buNone/>
            </a:pPr>
            <a:endParaRPr lang="en-US" baseline="30000"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4" name="Rounded Rectangle 3"/>
          <p:cNvSpPr/>
          <p:nvPr/>
        </p:nvSpPr>
        <p:spPr>
          <a:xfrm>
            <a:off x="5930781" y="2187723"/>
            <a:ext cx="1803163" cy="103404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657033" y="4221623"/>
            <a:ext cx="880216" cy="44438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832363" y="3221764"/>
            <a:ext cx="1264778" cy="99985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9776773"/>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Galatians 6:16</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n-US" baseline="30000" dirty="0" smtClean="0"/>
              <a:t>  </a:t>
            </a:r>
            <a:r>
              <a:rPr lang="el-GR" dirty="0" smtClean="0"/>
              <a:t>στοιχέω</a:t>
            </a:r>
            <a:endParaRPr lang="en-US" dirty="0"/>
          </a:p>
          <a:p>
            <a:pPr marL="0" indent="0">
              <a:buNone/>
            </a:pPr>
            <a:r>
              <a:rPr lang="en-US" baseline="30000" dirty="0"/>
              <a:t>					</a:t>
            </a:r>
            <a:r>
              <a:rPr lang="en-US" dirty="0"/>
              <a:t>(</a:t>
            </a:r>
            <a:r>
              <a:rPr lang="en-US" dirty="0" err="1"/>
              <a:t>stoicheō</a:t>
            </a:r>
            <a:r>
              <a:rPr lang="en-US" dirty="0"/>
              <a:t>)</a:t>
            </a:r>
          </a:p>
          <a:p>
            <a:pPr marL="0" indent="0">
              <a:buNone/>
            </a:pPr>
            <a:endParaRPr lang="en-US" dirty="0"/>
          </a:p>
          <a:p>
            <a:pPr marL="0" indent="0">
              <a:buNone/>
            </a:pPr>
            <a:r>
              <a:rPr lang="en-US" baseline="30000" dirty="0" smtClean="0"/>
              <a:t>16 </a:t>
            </a:r>
            <a:r>
              <a:rPr lang="en-US" dirty="0"/>
              <a:t>Peace and mercy to all who follow this rule, even to the Israel of God. </a:t>
            </a:r>
          </a:p>
          <a:p>
            <a:endParaRPr lang="en-US" dirty="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3692" y="2283418"/>
            <a:ext cx="1828800"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5431316" y="3988106"/>
            <a:ext cx="1156771"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30722" idx="2"/>
          </p:cNvCxnSpPr>
          <p:nvPr/>
        </p:nvCxnSpPr>
        <p:spPr>
          <a:xfrm flipH="1" flipV="1">
            <a:off x="5938092" y="3343868"/>
            <a:ext cx="71610" cy="64423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010540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Philippians 3:16</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l-GR" dirty="0"/>
              <a:t>στοιχέω</a:t>
            </a:r>
            <a:endParaRPr lang="en-US" dirty="0"/>
          </a:p>
          <a:p>
            <a:pPr marL="0" indent="0">
              <a:buNone/>
            </a:pPr>
            <a:r>
              <a:rPr lang="en-US" baseline="30000" dirty="0"/>
              <a:t>		</a:t>
            </a:r>
            <a:r>
              <a:rPr lang="en-US" dirty="0"/>
              <a:t>(</a:t>
            </a:r>
            <a:r>
              <a:rPr lang="en-US" dirty="0" err="1"/>
              <a:t>stoicheō</a:t>
            </a:r>
            <a:r>
              <a:rPr lang="en-US" dirty="0"/>
              <a:t>)</a:t>
            </a:r>
          </a:p>
          <a:p>
            <a:pPr marL="0" indent="0">
              <a:buNone/>
            </a:pPr>
            <a:endParaRPr lang="en-US" dirty="0"/>
          </a:p>
          <a:p>
            <a:pPr marL="0" indent="0">
              <a:buNone/>
            </a:pPr>
            <a:r>
              <a:rPr lang="en-US" baseline="30000" dirty="0" smtClean="0"/>
              <a:t>16 </a:t>
            </a:r>
            <a:r>
              <a:rPr lang="en-US" dirty="0"/>
              <a:t>Only let us live up to what we have already attained. </a:t>
            </a:r>
          </a:p>
          <a:p>
            <a:endParaRPr lang="en-US" dirty="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0491" y="2261385"/>
            <a:ext cx="1828800"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677099" y="3988106"/>
            <a:ext cx="1652530"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31746" idx="2"/>
          </p:cNvCxnSpPr>
          <p:nvPr/>
        </p:nvCxnSpPr>
        <p:spPr>
          <a:xfrm flipH="1" flipV="1">
            <a:off x="3194891" y="3321835"/>
            <a:ext cx="308473" cy="66627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225000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ἴχνος</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err="1" smtClean="0"/>
              <a:t>ichnos</a:t>
            </a:r>
            <a:r>
              <a:rPr lang="en-US" sz="4800" baseline="30000" dirty="0" smtClean="0"/>
              <a:t>)</a:t>
            </a:r>
            <a:endParaRPr lang="en-US" baseline="30000" dirty="0"/>
          </a:p>
          <a:p>
            <a:pPr marL="0" indent="0">
              <a:lnSpc>
                <a:spcPts val="1200"/>
              </a:lnSpc>
              <a:buNone/>
            </a:pPr>
            <a:endParaRPr lang="en-US" baseline="30000"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4" name="Rounded Rectangle 3"/>
          <p:cNvSpPr/>
          <p:nvPr/>
        </p:nvSpPr>
        <p:spPr>
          <a:xfrm>
            <a:off x="2264636" y="2136449"/>
            <a:ext cx="1495514" cy="10938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521151" y="4708733"/>
            <a:ext cx="1666430" cy="47001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354366" y="3230310"/>
            <a:ext cx="658027" cy="1478423"/>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137644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Corinthians 12:18</a:t>
            </a:r>
          </a:p>
        </p:txBody>
      </p:sp>
      <p:sp>
        <p:nvSpPr>
          <p:cNvPr id="3" name="Content Placeholder 2"/>
          <p:cNvSpPr>
            <a:spLocks noGrp="1"/>
          </p:cNvSpPr>
          <p:nvPr>
            <p:ph idx="1"/>
          </p:nvPr>
        </p:nvSpPr>
        <p:spPr/>
        <p:txBody>
          <a:bodyPr>
            <a:normAutofit/>
          </a:bodyPr>
          <a:lstStyle/>
          <a:p>
            <a:pPr marL="0" indent="0">
              <a:buNone/>
            </a:pPr>
            <a:r>
              <a:rPr lang="en-US" baseline="30000" dirty="0"/>
              <a:t>		   </a:t>
            </a:r>
            <a:r>
              <a:rPr lang="el-GR" dirty="0"/>
              <a:t>ἴχνος</a:t>
            </a:r>
            <a:endParaRPr lang="en-US" dirty="0"/>
          </a:p>
          <a:p>
            <a:pPr marL="0" indent="0">
              <a:buNone/>
            </a:pPr>
            <a:r>
              <a:rPr lang="en-US" baseline="30000" dirty="0"/>
              <a:t>		</a:t>
            </a:r>
            <a:r>
              <a:rPr lang="en-US" dirty="0"/>
              <a:t>(</a:t>
            </a:r>
            <a:r>
              <a:rPr lang="en-US" dirty="0" err="1"/>
              <a:t>ichnos</a:t>
            </a:r>
            <a:r>
              <a:rPr lang="en-US" dirty="0"/>
              <a:t>)</a:t>
            </a:r>
          </a:p>
          <a:p>
            <a:pPr marL="0" indent="0">
              <a:buNone/>
            </a:pPr>
            <a:endParaRPr lang="en-US" dirty="0" smtClean="0"/>
          </a:p>
          <a:p>
            <a:pPr marL="0" indent="0">
              <a:buNone/>
            </a:pPr>
            <a:r>
              <a:rPr lang="en-US" baseline="30000" dirty="0" smtClean="0"/>
              <a:t>18 </a:t>
            </a:r>
            <a:r>
              <a:rPr lang="en-US" dirty="0"/>
              <a:t>I urged Titus to go to you and I sent our brother with him. Titus did not exploit you, did he? Did we not act in the same spirit and follow the same course? </a:t>
            </a:r>
          </a:p>
          <a:p>
            <a:endParaRPr lang="en-US" dirty="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5605" y="1669361"/>
            <a:ext cx="1524000"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115239" y="4957590"/>
            <a:ext cx="1233889" cy="3745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32770" idx="2"/>
          </p:cNvCxnSpPr>
          <p:nvPr/>
        </p:nvCxnSpPr>
        <p:spPr>
          <a:xfrm flipV="1">
            <a:off x="2732184" y="2791724"/>
            <a:ext cx="275421" cy="216586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48955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Peter 2:21</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n-US" baseline="30000" dirty="0" smtClean="0"/>
              <a:t>		   </a:t>
            </a:r>
            <a:r>
              <a:rPr lang="el-GR" dirty="0"/>
              <a:t>ἴχνος</a:t>
            </a:r>
            <a:endParaRPr lang="en-US" dirty="0"/>
          </a:p>
          <a:p>
            <a:pPr marL="0" indent="0">
              <a:buNone/>
            </a:pPr>
            <a:r>
              <a:rPr lang="en-US" baseline="30000" dirty="0"/>
              <a:t>		</a:t>
            </a:r>
            <a:r>
              <a:rPr lang="en-US" baseline="30000" dirty="0" smtClean="0"/>
              <a:t>		</a:t>
            </a:r>
            <a:r>
              <a:rPr lang="en-US" dirty="0" smtClean="0"/>
              <a:t>(</a:t>
            </a:r>
            <a:r>
              <a:rPr lang="en-US" dirty="0" err="1"/>
              <a:t>ichnos</a:t>
            </a:r>
            <a:r>
              <a:rPr lang="en-US" dirty="0"/>
              <a:t>)</a:t>
            </a:r>
          </a:p>
          <a:p>
            <a:pPr marL="0" indent="0">
              <a:buNone/>
            </a:pPr>
            <a:endParaRPr lang="en-US" dirty="0"/>
          </a:p>
          <a:p>
            <a:pPr marL="0" indent="0">
              <a:buNone/>
            </a:pPr>
            <a:r>
              <a:rPr lang="en-US" baseline="30000" dirty="0" smtClean="0"/>
              <a:t>21 </a:t>
            </a:r>
            <a:r>
              <a:rPr lang="en-US" dirty="0"/>
              <a:t>To this you were called, because Christ suffered for you, leaving you an example, that you should follow in his steps. </a:t>
            </a:r>
          </a:p>
          <a:p>
            <a:endParaRPr lang="en-US" dirty="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3388" y="2220204"/>
            <a:ext cx="1524000"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461831" y="5034709"/>
            <a:ext cx="1013552" cy="4296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33794" idx="2"/>
          </p:cNvCxnSpPr>
          <p:nvPr/>
        </p:nvCxnSpPr>
        <p:spPr>
          <a:xfrm flipH="1" flipV="1">
            <a:off x="4825388" y="3342567"/>
            <a:ext cx="143219" cy="169214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711744"/>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Deuteronomy 11:24 (</a:t>
            </a:r>
            <a:r>
              <a:rPr lang="en-US" dirty="0" smtClean="0"/>
              <a:t>LXX) </a:t>
            </a:r>
            <a:endParaRPr lang="en-US" dirty="0"/>
          </a:p>
        </p:txBody>
      </p:sp>
      <p:sp>
        <p:nvSpPr>
          <p:cNvPr id="3" name="Content Placeholder 2"/>
          <p:cNvSpPr>
            <a:spLocks noGrp="1"/>
          </p:cNvSpPr>
          <p:nvPr>
            <p:ph idx="1"/>
          </p:nvPr>
        </p:nvSpPr>
        <p:spPr/>
        <p:txBody>
          <a:bodyPr>
            <a:normAutofit/>
          </a:bodyPr>
          <a:lstStyle/>
          <a:p>
            <a:pPr marL="0" indent="0">
              <a:buNone/>
            </a:pPr>
            <a:r>
              <a:rPr lang="en-US" baseline="30000" dirty="0"/>
              <a:t>				</a:t>
            </a:r>
            <a:r>
              <a:rPr lang="en-US" baseline="30000" dirty="0" smtClean="0"/>
              <a:t>		   </a:t>
            </a:r>
            <a:r>
              <a:rPr lang="el-GR" dirty="0"/>
              <a:t>ἴχνος</a:t>
            </a:r>
            <a:endParaRPr lang="en-US" dirty="0"/>
          </a:p>
          <a:p>
            <a:pPr marL="0" indent="0">
              <a:buNone/>
            </a:pPr>
            <a:r>
              <a:rPr lang="en-US" baseline="30000" dirty="0"/>
              <a:t>				</a:t>
            </a:r>
            <a:r>
              <a:rPr lang="en-US" baseline="30000" dirty="0" smtClean="0"/>
              <a:t>		</a:t>
            </a:r>
            <a:r>
              <a:rPr lang="en-US" dirty="0" smtClean="0"/>
              <a:t>(</a:t>
            </a:r>
            <a:r>
              <a:rPr lang="en-US" dirty="0" err="1"/>
              <a:t>ichnos</a:t>
            </a:r>
            <a:r>
              <a:rPr lang="en-US" dirty="0"/>
              <a:t>)</a:t>
            </a:r>
          </a:p>
          <a:p>
            <a:pPr marL="0" indent="0">
              <a:buNone/>
            </a:pPr>
            <a:endParaRPr lang="en-US" b="1" dirty="0" smtClean="0"/>
          </a:p>
          <a:p>
            <a:pPr marL="0" indent="0">
              <a:buNone/>
            </a:pPr>
            <a:r>
              <a:rPr lang="en-US" b="1" baseline="30000" dirty="0" smtClean="0"/>
              <a:t>24</a:t>
            </a:r>
            <a:r>
              <a:rPr lang="en-US" b="1" baseline="30000" dirty="0"/>
              <a:t> </a:t>
            </a:r>
            <a:r>
              <a:rPr lang="en-US" dirty="0"/>
              <a:t>Each place where you tread the print of your foot, it will be yours; from the wilderness and Lebanon, and from the great river, and as far as the sea </a:t>
            </a:r>
            <a:r>
              <a:rPr lang="en-US" i="1" dirty="0"/>
              <a:t>that is</a:t>
            </a:r>
            <a:r>
              <a:rPr lang="en-US" dirty="0"/>
              <a:t> on the west shall be your borders. </a:t>
            </a:r>
          </a:p>
          <a:p>
            <a:endParaRPr lang="en-US" dirty="0"/>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2188" y="1658344"/>
            <a:ext cx="1524000"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136395" y="3437263"/>
            <a:ext cx="903383"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34818" idx="2"/>
          </p:cNvCxnSpPr>
          <p:nvPr/>
        </p:nvCxnSpPr>
        <p:spPr>
          <a:xfrm flipV="1">
            <a:off x="6588087" y="2780707"/>
            <a:ext cx="66101" cy="65655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3362763"/>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a:t>πίστις</a:t>
            </a:r>
            <a:endParaRPr lang="en-US" dirty="0" smtClean="0"/>
          </a:p>
          <a:p>
            <a:pPr marL="0" indent="0">
              <a:buNone/>
            </a:pPr>
            <a:r>
              <a:rPr lang="en-US" dirty="0" smtClean="0"/>
              <a:t>				(</a:t>
            </a:r>
            <a:r>
              <a:rPr lang="en-US" dirty="0" err="1" smtClean="0"/>
              <a:t>pistis</a:t>
            </a:r>
            <a:r>
              <a:rPr lang="en-US" dirty="0" smtClean="0"/>
              <a:t>)</a:t>
            </a:r>
            <a:endParaRPr lang="en-US" dirty="0"/>
          </a:p>
          <a:p>
            <a:pPr marL="0" indent="0">
              <a:buNone/>
            </a:pPr>
            <a:endParaRPr lang="en-US"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4" name="Rounded Rectangle 3"/>
          <p:cNvSpPr/>
          <p:nvPr/>
        </p:nvSpPr>
        <p:spPr>
          <a:xfrm>
            <a:off x="4054207" y="1641513"/>
            <a:ext cx="1410159" cy="11898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230478" y="4373696"/>
            <a:ext cx="881350" cy="4627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671153" y="2831335"/>
            <a:ext cx="88134" cy="154236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787671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4:12</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ἀκροβυστία</a:t>
            </a:r>
            <a:endParaRPr lang="en-US" dirty="0" smtClean="0"/>
          </a:p>
          <a:p>
            <a:pPr marL="0" indent="0">
              <a:buNone/>
            </a:pPr>
            <a:r>
              <a:rPr lang="en-US" dirty="0" smtClean="0"/>
              <a:t>			(</a:t>
            </a:r>
            <a:r>
              <a:rPr lang="en-US" dirty="0" err="1" smtClean="0"/>
              <a:t>akrobustia</a:t>
            </a:r>
            <a:r>
              <a:rPr lang="en-US" dirty="0" smtClean="0"/>
              <a:t>)</a:t>
            </a:r>
            <a:endParaRPr lang="en-US" dirty="0"/>
          </a:p>
          <a:p>
            <a:pPr marL="0" indent="0">
              <a:buNone/>
            </a:pPr>
            <a:endParaRPr lang="en-US" dirty="0" smtClean="0"/>
          </a:p>
          <a:p>
            <a:pPr marL="0" indent="0">
              <a:buNone/>
            </a:pPr>
            <a:r>
              <a:rPr lang="en-US" baseline="30000" dirty="0" smtClean="0"/>
              <a:t>12</a:t>
            </a:r>
            <a:r>
              <a:rPr lang="en-US" dirty="0" smtClean="0"/>
              <a:t> </a:t>
            </a:r>
            <a:r>
              <a:rPr lang="en-US" dirty="0"/>
              <a:t>And he is also the father of the circumcised who not only are circumcised but who also walk in the footsteps of the faith that our father Abraham had before he was circumcised. </a:t>
            </a:r>
          </a:p>
        </p:txBody>
      </p:sp>
      <p:sp>
        <p:nvSpPr>
          <p:cNvPr id="4" name="Rounded Rectangle 3"/>
          <p:cNvSpPr/>
          <p:nvPr/>
        </p:nvSpPr>
        <p:spPr>
          <a:xfrm>
            <a:off x="3150824" y="1663547"/>
            <a:ext cx="2313542" cy="11788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809301" y="4880472"/>
            <a:ext cx="4483865" cy="4627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307595" y="2842352"/>
            <a:ext cx="743639" cy="203812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231680"/>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Proverbs </a:t>
            </a:r>
            <a:r>
              <a:rPr lang="en-US" dirty="0"/>
              <a:t>2:20</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20</a:t>
            </a:r>
            <a:r>
              <a:rPr lang="en-US" dirty="0" smtClean="0"/>
              <a:t> Thus </a:t>
            </a:r>
            <a:r>
              <a:rPr lang="en-US" dirty="0"/>
              <a:t>you will </a:t>
            </a:r>
            <a:r>
              <a:rPr lang="en-US" b="1" dirty="0">
                <a:solidFill>
                  <a:schemeClr val="accent6">
                    <a:lumMod val="75000"/>
                  </a:schemeClr>
                </a:solidFill>
              </a:rPr>
              <a:t>walk</a:t>
            </a:r>
            <a:r>
              <a:rPr lang="en-US" dirty="0"/>
              <a:t> in the ways of good men </a:t>
            </a:r>
            <a:r>
              <a:rPr lang="en-US" dirty="0" smtClean="0"/>
              <a:t>and </a:t>
            </a:r>
            <a:r>
              <a:rPr lang="en-US" dirty="0"/>
              <a:t>keep to the paths of the righteous. </a:t>
            </a:r>
          </a:p>
          <a:p>
            <a:endParaRPr lang="en-US" dirty="0"/>
          </a:p>
        </p:txBody>
      </p:sp>
    </p:spTree>
    <p:extLst>
      <p:ext uri="{BB962C8B-B14F-4D97-AF65-F5344CB8AC3E}">
        <p14:creationId xmlns:p14="http://schemas.microsoft.com/office/powerpoint/2010/main" val="6223612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προπάτωρ</a:t>
            </a:r>
            <a:endParaRPr lang="en-US" sz="4800" dirty="0" smtClean="0"/>
          </a:p>
          <a:p>
            <a:pPr marL="0" indent="0">
              <a:lnSpc>
                <a:spcPts val="4800"/>
              </a:lnSpc>
              <a:buNone/>
            </a:pPr>
            <a:r>
              <a:rPr lang="en-US" sz="4800" baseline="30000" dirty="0"/>
              <a:t>	(</a:t>
            </a:r>
            <a:r>
              <a:rPr lang="en-US" sz="4800" baseline="30000" dirty="0" err="1"/>
              <a:t>propatōr</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endParaRPr lang="en-US" baseline="30000" dirty="0" smtClean="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
        <p:nvSpPr>
          <p:cNvPr id="4" name="Rounded Rectangle 3"/>
          <p:cNvSpPr/>
          <p:nvPr/>
        </p:nvSpPr>
        <p:spPr>
          <a:xfrm>
            <a:off x="1358781" y="2170632"/>
            <a:ext cx="1999716" cy="10938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5656" y="4999290"/>
            <a:ext cx="1768980" cy="43583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380146" y="3264493"/>
            <a:ext cx="978493" cy="173479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039750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a:t>
            </a:r>
            <a:r>
              <a:rPr lang="en-US" dirty="0"/>
              <a:t>9:6–7</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smtClean="0"/>
              <a:t>6 </a:t>
            </a:r>
            <a:r>
              <a:rPr lang="en-US" dirty="0"/>
              <a:t>It is not as though God’s word had failed. For not all who are descended from Israel are Israel. </a:t>
            </a:r>
            <a:r>
              <a:rPr lang="en-US" baseline="30000" dirty="0"/>
              <a:t>7 </a:t>
            </a:r>
            <a:r>
              <a:rPr lang="en-US" b="1" dirty="0">
                <a:solidFill>
                  <a:schemeClr val="accent6">
                    <a:lumMod val="75000"/>
                  </a:schemeClr>
                </a:solidFill>
              </a:rPr>
              <a:t>Nor because they are his descendants are they all Abraham’s children</a:t>
            </a:r>
            <a:r>
              <a:rPr lang="en-US" dirty="0"/>
              <a:t>. On the contrary, “It is through Isaac that your offspring will be reckoned.” </a:t>
            </a:r>
          </a:p>
          <a:p>
            <a:endParaRPr lang="en-US" dirty="0"/>
          </a:p>
        </p:txBody>
      </p:sp>
    </p:spTree>
    <p:extLst>
      <p:ext uri="{BB962C8B-B14F-4D97-AF65-F5344CB8AC3E}">
        <p14:creationId xmlns:p14="http://schemas.microsoft.com/office/powerpoint/2010/main" val="3336535516"/>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045110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12"/>
            <a:ext cx="9143999" cy="6849173"/>
          </a:xfrm>
          <a:prstGeom prst="rect">
            <a:avLst/>
          </a:prstGeom>
        </p:spPr>
      </p:pic>
    </p:spTree>
    <p:extLst>
      <p:ext uri="{BB962C8B-B14F-4D97-AF65-F5344CB8AC3E}">
        <p14:creationId xmlns:p14="http://schemas.microsoft.com/office/powerpoint/2010/main" val="11153165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Josephus: Wars of the Jews 5.380</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sz="3500" dirty="0" smtClean="0"/>
              <a:t>What </a:t>
            </a:r>
            <a:r>
              <a:rPr lang="en-US" sz="3500" dirty="0"/>
              <a:t>did Abraham our </a:t>
            </a:r>
            <a:r>
              <a:rPr lang="en-US" sz="3500" b="1" dirty="0">
                <a:solidFill>
                  <a:schemeClr val="accent6">
                    <a:lumMod val="75000"/>
                  </a:schemeClr>
                </a:solidFill>
              </a:rPr>
              <a:t>progenitor</a:t>
            </a:r>
            <a:r>
              <a:rPr lang="en-US" sz="3500" dirty="0"/>
              <a:t> then do? Did he defend himself from this injurious person by war, although he had three hundred and eighteen captains under him, and an immense army under each of them? Indeed, he deemed them to be no number at all without God’s assistance, and only spread out his hands towards this holy place, which you have now polluted, and reckoned upon him as upon his invincible supporter, instead of his own army.</a:t>
            </a:r>
          </a:p>
          <a:p>
            <a:endParaRPr lang="en-US" dirty="0"/>
          </a:p>
        </p:txBody>
      </p:sp>
    </p:spTree>
    <p:extLst>
      <p:ext uri="{BB962C8B-B14F-4D97-AF65-F5344CB8AC3E}">
        <p14:creationId xmlns:p14="http://schemas.microsoft.com/office/powerpoint/2010/main" val="204975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εὑρίσκω</a:t>
            </a:r>
            <a:endParaRPr lang="en-US" sz="4800" dirty="0" smtClean="0"/>
          </a:p>
          <a:p>
            <a:pPr marL="0" indent="0">
              <a:lnSpc>
                <a:spcPts val="4800"/>
              </a:lnSpc>
              <a:buNone/>
            </a:pPr>
            <a:r>
              <a:rPr lang="en-US" sz="4800" baseline="30000" dirty="0"/>
              <a:t>	(</a:t>
            </a:r>
            <a:r>
              <a:rPr lang="en-US" sz="4800" baseline="30000" dirty="0" err="1"/>
              <a:t>heuriskō</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endParaRPr lang="en-US" baseline="30000" dirty="0" smtClean="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
        <p:nvSpPr>
          <p:cNvPr id="4" name="Oval 3"/>
          <p:cNvSpPr/>
          <p:nvPr/>
        </p:nvSpPr>
        <p:spPr>
          <a:xfrm>
            <a:off x="1093861" y="2042445"/>
            <a:ext cx="2375731" cy="14356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333002" y="4990744"/>
            <a:ext cx="1880075" cy="4700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2281727" y="3478139"/>
            <a:ext cx="991313" cy="151260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244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7:10</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lnSpc>
                <a:spcPct val="110000"/>
              </a:lnSpc>
              <a:buNone/>
            </a:pPr>
            <a:r>
              <a:rPr lang="en-US" baseline="30000" dirty="0"/>
              <a:t>	</a:t>
            </a:r>
            <a:r>
              <a:rPr lang="el-GR" dirty="0"/>
              <a:t>εὑρίσκω</a:t>
            </a:r>
            <a:endParaRPr lang="en-US" dirty="0"/>
          </a:p>
          <a:p>
            <a:pPr marL="0" indent="0">
              <a:lnSpc>
                <a:spcPct val="110000"/>
              </a:lnSpc>
              <a:buNone/>
            </a:pPr>
            <a:r>
              <a:rPr lang="en-US" baseline="30000" dirty="0"/>
              <a:t>	</a:t>
            </a:r>
            <a:r>
              <a:rPr lang="en-US" dirty="0"/>
              <a:t>(</a:t>
            </a:r>
            <a:r>
              <a:rPr lang="en-US" dirty="0" err="1"/>
              <a:t>heuriskō</a:t>
            </a:r>
            <a:r>
              <a:rPr lang="en-US" dirty="0"/>
              <a:t>)</a:t>
            </a:r>
          </a:p>
          <a:p>
            <a:pPr marL="0" indent="0">
              <a:buNone/>
            </a:pPr>
            <a:endParaRPr lang="en-US" dirty="0"/>
          </a:p>
          <a:p>
            <a:pPr marL="0" indent="0">
              <a:buNone/>
            </a:pPr>
            <a:r>
              <a:rPr lang="en-US" baseline="30000" dirty="0" smtClean="0"/>
              <a:t>10 </a:t>
            </a:r>
            <a:r>
              <a:rPr lang="en-US" dirty="0"/>
              <a:t>I found that the very commandment that was intended to bring life actually brought death. </a:t>
            </a:r>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654" y="2180958"/>
            <a:ext cx="2401887"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013552" y="4120308"/>
            <a:ext cx="1101687" cy="4296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3074" idx="2"/>
          </p:cNvCxnSpPr>
          <p:nvPr/>
        </p:nvCxnSpPr>
        <p:spPr>
          <a:xfrm flipV="1">
            <a:off x="1564396" y="3644633"/>
            <a:ext cx="649202" cy="47567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0000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0968"/>
            <a:ext cx="9144000" cy="9144000"/>
          </a:xfrm>
          <a:prstGeom prst="rect">
            <a:avLst/>
          </a:prstGeom>
        </p:spPr>
      </p:pic>
    </p:spTree>
    <p:extLst>
      <p:ext uri="{BB962C8B-B14F-4D97-AF65-F5344CB8AC3E}">
        <p14:creationId xmlns:p14="http://schemas.microsoft.com/office/powerpoint/2010/main" val="35201754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7:21</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lnSpc>
                <a:spcPct val="110000"/>
              </a:lnSpc>
              <a:buNone/>
            </a:pPr>
            <a:r>
              <a:rPr lang="en-US" baseline="30000" dirty="0"/>
              <a:t>	</a:t>
            </a:r>
            <a:r>
              <a:rPr lang="el-GR" dirty="0"/>
              <a:t>εὑρίσκω</a:t>
            </a:r>
            <a:endParaRPr lang="en-US" dirty="0"/>
          </a:p>
          <a:p>
            <a:pPr marL="0" indent="0">
              <a:lnSpc>
                <a:spcPct val="110000"/>
              </a:lnSpc>
              <a:buNone/>
            </a:pPr>
            <a:r>
              <a:rPr lang="en-US" baseline="30000" dirty="0"/>
              <a:t>	</a:t>
            </a:r>
            <a:r>
              <a:rPr lang="en-US" dirty="0"/>
              <a:t>(</a:t>
            </a:r>
            <a:r>
              <a:rPr lang="en-US" dirty="0" err="1"/>
              <a:t>heuriskō</a:t>
            </a:r>
            <a:r>
              <a:rPr lang="en-US" dirty="0"/>
              <a:t>)</a:t>
            </a:r>
          </a:p>
          <a:p>
            <a:pPr marL="0" indent="0">
              <a:buNone/>
            </a:pPr>
            <a:endParaRPr lang="en-US" dirty="0"/>
          </a:p>
          <a:p>
            <a:pPr marL="0" indent="0">
              <a:buNone/>
            </a:pPr>
            <a:r>
              <a:rPr lang="en-US" baseline="30000" dirty="0" smtClean="0"/>
              <a:t>21 </a:t>
            </a:r>
            <a:r>
              <a:rPr lang="en-US" dirty="0"/>
              <a:t>So I find this law at work: When I want to do good, evil is right there with me. </a:t>
            </a:r>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671" y="2158923"/>
            <a:ext cx="2401887"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520328" y="4109292"/>
            <a:ext cx="738130"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4098" idx="2"/>
          </p:cNvCxnSpPr>
          <p:nvPr/>
        </p:nvCxnSpPr>
        <p:spPr>
          <a:xfrm flipV="1">
            <a:off x="1889393" y="3622598"/>
            <a:ext cx="335222" cy="48669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4701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l-GR" dirty="0" smtClean="0"/>
              <a:t>				κατά    </a:t>
            </a:r>
            <a:r>
              <a:rPr lang="en-US" dirty="0" smtClean="0"/>
              <a:t> </a:t>
            </a:r>
            <a:r>
              <a:rPr lang="el-GR" dirty="0" smtClean="0"/>
              <a:t>σάρξ</a:t>
            </a:r>
            <a:endParaRPr lang="en-US" baseline="30000" dirty="0" smtClean="0"/>
          </a:p>
          <a:p>
            <a:pPr marL="0" indent="0">
              <a:buNone/>
            </a:pPr>
            <a:r>
              <a:rPr lang="el-GR" dirty="0" smtClean="0"/>
              <a:t>				</a:t>
            </a:r>
            <a:r>
              <a:rPr lang="en-US" dirty="0" smtClean="0"/>
              <a:t>(kata     </a:t>
            </a:r>
            <a:r>
              <a:rPr lang="en-US" dirty="0" err="1" smtClean="0"/>
              <a:t>sarx</a:t>
            </a:r>
            <a:r>
              <a:rPr lang="en-US" dirty="0" smtClean="0"/>
              <a:t>)</a:t>
            </a:r>
            <a:endParaRPr lang="el-GR" dirty="0" smtClean="0"/>
          </a:p>
          <a:p>
            <a:pPr marL="0" indent="0">
              <a:buNone/>
            </a:pPr>
            <a:endParaRPr lang="el-GR"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
        <p:nvSpPr>
          <p:cNvPr id="6" name="Rounded Rectangle 5"/>
          <p:cNvSpPr/>
          <p:nvPr/>
        </p:nvSpPr>
        <p:spPr>
          <a:xfrm>
            <a:off x="4065224" y="2005070"/>
            <a:ext cx="2434728" cy="127795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4208443" y="4913523"/>
            <a:ext cx="2324559"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7" idx="0"/>
            <a:endCxn id="6" idx="2"/>
          </p:cNvCxnSpPr>
          <p:nvPr/>
        </p:nvCxnSpPr>
        <p:spPr>
          <a:xfrm flipH="1" flipV="1">
            <a:off x="5282588" y="3283027"/>
            <a:ext cx="88135" cy="163049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63280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Romans 4:1 (KJV) </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		κατά    </a:t>
            </a:r>
            <a:r>
              <a:rPr lang="en-US" dirty="0"/>
              <a:t> </a:t>
            </a:r>
            <a:r>
              <a:rPr lang="el-GR" dirty="0"/>
              <a:t>σάρξ</a:t>
            </a:r>
            <a:endParaRPr lang="en-US" baseline="30000" dirty="0"/>
          </a:p>
          <a:p>
            <a:pPr marL="0" indent="0">
              <a:buNone/>
            </a:pPr>
            <a:r>
              <a:rPr lang="el-GR" dirty="0"/>
              <a:t>		</a:t>
            </a:r>
            <a:r>
              <a:rPr lang="en-US" dirty="0"/>
              <a:t>(kata     </a:t>
            </a:r>
            <a:r>
              <a:rPr lang="en-US" dirty="0" err="1"/>
              <a:t>sarx</a:t>
            </a:r>
            <a:r>
              <a:rPr lang="en-US" dirty="0"/>
              <a:t>)</a:t>
            </a:r>
            <a:endParaRPr lang="el-GR" dirty="0"/>
          </a:p>
          <a:p>
            <a:pPr marL="0" indent="0">
              <a:buNone/>
            </a:pPr>
            <a:endParaRPr lang="en-US" dirty="0" smtClean="0"/>
          </a:p>
          <a:p>
            <a:pPr marL="0" indent="0">
              <a:buNone/>
            </a:pPr>
            <a:r>
              <a:rPr lang="en-US" baseline="30000" dirty="0" smtClean="0"/>
              <a:t>1</a:t>
            </a:r>
            <a:r>
              <a:rPr lang="en-US" dirty="0" smtClean="0"/>
              <a:t> What </a:t>
            </a:r>
            <a:r>
              <a:rPr lang="en-US" dirty="0"/>
              <a:t>shall we say then that Abraham our father, as pertaining to the flesh, hath found? </a:t>
            </a:r>
          </a:p>
          <a:p>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537" y="2172197"/>
            <a:ext cx="24574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093205" y="4516916"/>
            <a:ext cx="3756752"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5122" idx="2"/>
          </p:cNvCxnSpPr>
          <p:nvPr/>
        </p:nvCxnSpPr>
        <p:spPr>
          <a:xfrm flipH="1" flipV="1">
            <a:off x="3437262" y="3477122"/>
            <a:ext cx="534319" cy="103979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99328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Romans 4:1 (</a:t>
            </a:r>
            <a:r>
              <a:rPr lang="en-US" dirty="0" err="1"/>
              <a:t>ESV</a:t>
            </a:r>
            <a:r>
              <a:rPr lang="en-US" dirty="0"/>
              <a:t>) </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		κατά    </a:t>
            </a:r>
            <a:r>
              <a:rPr lang="en-US" dirty="0"/>
              <a:t> </a:t>
            </a:r>
            <a:r>
              <a:rPr lang="el-GR" dirty="0"/>
              <a:t>σάρξ</a:t>
            </a:r>
            <a:endParaRPr lang="en-US" baseline="30000" dirty="0"/>
          </a:p>
          <a:p>
            <a:pPr marL="0" indent="0">
              <a:buNone/>
            </a:pPr>
            <a:r>
              <a:rPr lang="en-US" dirty="0" smtClean="0"/>
              <a:t>			</a:t>
            </a:r>
            <a:r>
              <a:rPr lang="el-GR" dirty="0"/>
              <a:t>		</a:t>
            </a:r>
            <a:r>
              <a:rPr lang="en-US" dirty="0"/>
              <a:t>(kata     </a:t>
            </a:r>
            <a:r>
              <a:rPr lang="en-US" dirty="0" err="1"/>
              <a:t>sarx</a:t>
            </a:r>
            <a:r>
              <a:rPr lang="en-US" dirty="0"/>
              <a:t>)</a:t>
            </a:r>
            <a:endParaRPr lang="el-GR" dirty="0"/>
          </a:p>
          <a:p>
            <a:pPr marL="0" indent="0">
              <a:buNone/>
            </a:pPr>
            <a:endParaRPr lang="en-US" dirty="0" smtClean="0"/>
          </a:p>
          <a:p>
            <a:pPr marL="0" indent="0">
              <a:buNone/>
            </a:pPr>
            <a:r>
              <a:rPr lang="en-US" baseline="30000" dirty="0" smtClean="0"/>
              <a:t>1</a:t>
            </a:r>
            <a:r>
              <a:rPr lang="en-US" b="1" dirty="0"/>
              <a:t> </a:t>
            </a:r>
            <a:r>
              <a:rPr lang="en-US" dirty="0"/>
              <a:t>What then shall we say was gained by Abraham, our forefather according to the flesh? </a:t>
            </a:r>
          </a:p>
          <a:p>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1738" y="2150163"/>
            <a:ext cx="24574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638101" y="4494882"/>
            <a:ext cx="3646583"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6146" idx="2"/>
          </p:cNvCxnSpPr>
          <p:nvPr/>
        </p:nvCxnSpPr>
        <p:spPr>
          <a:xfrm flipH="1" flipV="1">
            <a:off x="6180463" y="3455088"/>
            <a:ext cx="280930" cy="103979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77555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Romans 4:1 (</a:t>
            </a:r>
            <a:r>
              <a:rPr lang="en-US" dirty="0" err="1"/>
              <a:t>NASB</a:t>
            </a:r>
            <a:r>
              <a:rPr lang="en-US" dirty="0"/>
              <a:t>) </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		</a:t>
            </a:r>
            <a:r>
              <a:rPr lang="el-GR" dirty="0" smtClean="0"/>
              <a:t>κατά    </a:t>
            </a:r>
            <a:r>
              <a:rPr lang="en-US" dirty="0" smtClean="0"/>
              <a:t> </a:t>
            </a:r>
            <a:r>
              <a:rPr lang="el-GR" dirty="0"/>
              <a:t>σάρξ</a:t>
            </a:r>
            <a:endParaRPr lang="en-US" baseline="30000" dirty="0"/>
          </a:p>
          <a:p>
            <a:pPr marL="0" indent="0">
              <a:buNone/>
            </a:pPr>
            <a:r>
              <a:rPr lang="el-GR" dirty="0"/>
              <a:t>		</a:t>
            </a:r>
            <a:r>
              <a:rPr lang="en-US" dirty="0"/>
              <a:t>(kata     </a:t>
            </a:r>
            <a:r>
              <a:rPr lang="en-US" dirty="0" err="1"/>
              <a:t>sarx</a:t>
            </a:r>
            <a:r>
              <a:rPr lang="en-US" dirty="0"/>
              <a:t>)</a:t>
            </a:r>
            <a:endParaRPr lang="el-GR" dirty="0"/>
          </a:p>
          <a:p>
            <a:pPr marL="0" indent="0">
              <a:buNone/>
            </a:pPr>
            <a:endParaRPr lang="en-US" dirty="0"/>
          </a:p>
          <a:p>
            <a:pPr marL="0" indent="0">
              <a:buNone/>
            </a:pPr>
            <a:r>
              <a:rPr lang="en-US" baseline="30000" dirty="0" smtClean="0"/>
              <a:t>1</a:t>
            </a:r>
            <a:r>
              <a:rPr lang="en-US" dirty="0" smtClean="0"/>
              <a:t> What </a:t>
            </a:r>
            <a:r>
              <a:rPr lang="en-US" dirty="0"/>
              <a:t>then shall we say that Abraham, our forefather according to the flesh, has found? </a:t>
            </a:r>
          </a:p>
          <a:p>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0572" y="2172197"/>
            <a:ext cx="24574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3124" y="4481340"/>
            <a:ext cx="3670300"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7171" idx="0"/>
            <a:endCxn id="7170" idx="2"/>
          </p:cNvCxnSpPr>
          <p:nvPr/>
        </p:nvCxnSpPr>
        <p:spPr>
          <a:xfrm flipH="1" flipV="1">
            <a:off x="3459297" y="3477122"/>
            <a:ext cx="638977" cy="100421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07307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1:3</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		</a:t>
            </a:r>
            <a:r>
              <a:rPr lang="en-US" dirty="0" smtClean="0"/>
              <a:t>			</a:t>
            </a:r>
            <a:r>
              <a:rPr lang="el-GR" dirty="0" smtClean="0"/>
              <a:t>κατά    </a:t>
            </a:r>
            <a:r>
              <a:rPr lang="en-US" dirty="0" smtClean="0"/>
              <a:t> </a:t>
            </a:r>
            <a:r>
              <a:rPr lang="el-GR" dirty="0"/>
              <a:t>σάρξ</a:t>
            </a:r>
            <a:endParaRPr lang="en-US" baseline="30000" dirty="0"/>
          </a:p>
          <a:p>
            <a:pPr marL="0" indent="0">
              <a:buNone/>
            </a:pPr>
            <a:r>
              <a:rPr lang="el-GR" dirty="0"/>
              <a:t>		</a:t>
            </a:r>
            <a:r>
              <a:rPr lang="en-US" dirty="0" smtClean="0"/>
              <a:t>			(</a:t>
            </a:r>
            <a:r>
              <a:rPr lang="en-US" dirty="0"/>
              <a:t>kata     </a:t>
            </a:r>
            <a:r>
              <a:rPr lang="en-US" dirty="0" err="1"/>
              <a:t>sarx</a:t>
            </a:r>
            <a:r>
              <a:rPr lang="en-US" dirty="0"/>
              <a:t>)</a:t>
            </a:r>
            <a:endParaRPr lang="el-GR" dirty="0"/>
          </a:p>
          <a:p>
            <a:pPr marL="0" indent="0">
              <a:buNone/>
            </a:pPr>
            <a:endParaRPr lang="en-US" dirty="0"/>
          </a:p>
          <a:p>
            <a:pPr marL="0" indent="0">
              <a:buNone/>
            </a:pPr>
            <a:r>
              <a:rPr lang="en-US" baseline="30000" dirty="0" smtClean="0"/>
              <a:t>3 </a:t>
            </a:r>
            <a:r>
              <a:rPr lang="en-US" dirty="0"/>
              <a:t>regarding his Son, who as to his human nature was a descendant of David, </a:t>
            </a:r>
          </a:p>
          <a:p>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1737" y="2161180"/>
            <a:ext cx="24574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538949" y="4032173"/>
            <a:ext cx="3944039" cy="4516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8194" idx="2"/>
          </p:cNvCxnSpPr>
          <p:nvPr/>
        </p:nvCxnSpPr>
        <p:spPr>
          <a:xfrm flipH="1" flipV="1">
            <a:off x="6180462" y="3466105"/>
            <a:ext cx="330507" cy="56606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2620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9:5</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		κατά    </a:t>
            </a:r>
            <a:r>
              <a:rPr lang="en-US" dirty="0"/>
              <a:t> </a:t>
            </a:r>
            <a:r>
              <a:rPr lang="el-GR" dirty="0"/>
              <a:t>σάρξ</a:t>
            </a:r>
            <a:endParaRPr lang="en-US" baseline="30000" dirty="0"/>
          </a:p>
          <a:p>
            <a:pPr marL="0" indent="0">
              <a:buNone/>
            </a:pPr>
            <a:r>
              <a:rPr lang="el-GR" dirty="0"/>
              <a:t>		</a:t>
            </a:r>
            <a:r>
              <a:rPr lang="en-US" dirty="0"/>
              <a:t>(kata     </a:t>
            </a:r>
            <a:r>
              <a:rPr lang="en-US" dirty="0" err="1"/>
              <a:t>sarx</a:t>
            </a:r>
            <a:r>
              <a:rPr lang="en-US" dirty="0"/>
              <a:t>)</a:t>
            </a:r>
            <a:endParaRPr lang="el-GR" dirty="0"/>
          </a:p>
          <a:p>
            <a:pPr marL="0" indent="0">
              <a:buNone/>
            </a:pPr>
            <a:endParaRPr lang="en-US" dirty="0"/>
          </a:p>
          <a:p>
            <a:pPr marL="0" indent="0">
              <a:buNone/>
            </a:pPr>
            <a:r>
              <a:rPr lang="en-US" baseline="30000" dirty="0" smtClean="0"/>
              <a:t>5 </a:t>
            </a:r>
            <a:r>
              <a:rPr lang="en-US" dirty="0"/>
              <a:t>Theirs are the patriarchs, and from them is traced the human ancestry of Christ, who is God over all, forever praised! Amen. </a:t>
            </a:r>
          </a:p>
          <a:p>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7521" y="2150163"/>
            <a:ext cx="24574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247441" y="4494882"/>
            <a:ext cx="2820318"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9218" idx="2"/>
          </p:cNvCxnSpPr>
          <p:nvPr/>
        </p:nvCxnSpPr>
        <p:spPr>
          <a:xfrm flipH="1" flipV="1">
            <a:off x="3426246" y="3455088"/>
            <a:ext cx="231354" cy="103979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4581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Luke </a:t>
            </a:r>
            <a:r>
              <a:rPr lang="en-US" dirty="0"/>
              <a:t>3:8</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8 </a:t>
            </a:r>
            <a:r>
              <a:rPr lang="en-US" dirty="0"/>
              <a:t>Produce fruit in keeping with repentance. And do not begin to say to yourselves, ‘We have </a:t>
            </a:r>
            <a:r>
              <a:rPr lang="en-US" b="1" dirty="0">
                <a:solidFill>
                  <a:schemeClr val="accent6">
                    <a:lumMod val="75000"/>
                  </a:schemeClr>
                </a:solidFill>
              </a:rPr>
              <a:t>Abraham</a:t>
            </a:r>
            <a:r>
              <a:rPr lang="en-US" dirty="0"/>
              <a:t> as our </a:t>
            </a:r>
            <a:r>
              <a:rPr lang="en-US" b="1" dirty="0">
                <a:solidFill>
                  <a:schemeClr val="accent6">
                    <a:lumMod val="75000"/>
                  </a:schemeClr>
                </a:solidFill>
              </a:rPr>
              <a:t>father</a:t>
            </a:r>
            <a:r>
              <a:rPr lang="en-US" dirty="0"/>
              <a:t>.’ For I tell you that </a:t>
            </a:r>
            <a:r>
              <a:rPr lang="en-US" b="1" dirty="0">
                <a:solidFill>
                  <a:schemeClr val="accent6">
                    <a:lumMod val="75000"/>
                  </a:schemeClr>
                </a:solidFill>
              </a:rPr>
              <a:t>out of these stones</a:t>
            </a:r>
            <a:r>
              <a:rPr lang="en-US" dirty="0"/>
              <a:t> God can raise up </a:t>
            </a:r>
            <a:r>
              <a:rPr lang="en-US" b="1" dirty="0">
                <a:solidFill>
                  <a:schemeClr val="accent6">
                    <a:lumMod val="75000"/>
                  </a:schemeClr>
                </a:solidFill>
              </a:rPr>
              <a:t>children</a:t>
            </a:r>
            <a:r>
              <a:rPr lang="en-US" dirty="0"/>
              <a:t> for Abraham. </a:t>
            </a:r>
          </a:p>
          <a:p>
            <a:endParaRPr lang="en-US" dirty="0"/>
          </a:p>
        </p:txBody>
      </p:sp>
    </p:spTree>
    <p:extLst>
      <p:ext uri="{BB962C8B-B14F-4D97-AF65-F5344CB8AC3E}">
        <p14:creationId xmlns:p14="http://schemas.microsoft.com/office/powerpoint/2010/main" val="16903202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John </a:t>
            </a:r>
            <a:r>
              <a:rPr lang="en-US" dirty="0"/>
              <a:t>8:56</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56 </a:t>
            </a:r>
            <a:r>
              <a:rPr lang="en-US" dirty="0">
                <a:solidFill>
                  <a:srgbClr val="FF0000"/>
                </a:solidFill>
              </a:rPr>
              <a:t>Your father </a:t>
            </a:r>
            <a:r>
              <a:rPr lang="en-US" b="1" dirty="0">
                <a:solidFill>
                  <a:schemeClr val="tx2">
                    <a:lumMod val="60000"/>
                    <a:lumOff val="40000"/>
                  </a:schemeClr>
                </a:solidFill>
              </a:rPr>
              <a:t>Abraham rejoiced</a:t>
            </a:r>
            <a:r>
              <a:rPr lang="en-US" dirty="0">
                <a:solidFill>
                  <a:srgbClr val="FF0000"/>
                </a:solidFill>
              </a:rPr>
              <a:t> at the thought of seeing my day; he saw it and was glad.</a:t>
            </a:r>
            <a:r>
              <a:rPr lang="en-US" dirty="0"/>
              <a:t>” </a:t>
            </a:r>
          </a:p>
          <a:p>
            <a:pPr marL="0" indent="0">
              <a:buNone/>
            </a:pPr>
            <a:endParaRPr lang="en-US" dirty="0"/>
          </a:p>
        </p:txBody>
      </p:sp>
    </p:spTree>
    <p:extLst>
      <p:ext uri="{BB962C8B-B14F-4D97-AF65-F5344CB8AC3E}">
        <p14:creationId xmlns:p14="http://schemas.microsoft.com/office/powerpoint/2010/main" val="12161872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p:txBody>
      </p:sp>
    </p:spTree>
    <p:extLst>
      <p:ext uri="{BB962C8B-B14F-4D97-AF65-F5344CB8AC3E}">
        <p14:creationId xmlns:p14="http://schemas.microsoft.com/office/powerpoint/2010/main" val="34494743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4:1-12</a:t>
            </a:r>
          </a:p>
        </p:txBody>
      </p:sp>
      <p:sp>
        <p:nvSpPr>
          <p:cNvPr id="3" name="Content Placeholder 2"/>
          <p:cNvSpPr>
            <a:spLocks noGrp="1"/>
          </p:cNvSpPr>
          <p:nvPr>
            <p:ph idx="1"/>
          </p:nvPr>
        </p:nvSpPr>
        <p:spPr/>
        <p:txBody>
          <a:bodyPr/>
          <a:lstStyle/>
          <a:p>
            <a:pPr marL="0" indent="0">
              <a:buNone/>
            </a:pPr>
            <a:r>
              <a:rPr lang="en-US" baseline="30000" dirty="0"/>
              <a:t>1</a:t>
            </a:r>
            <a:r>
              <a:rPr lang="en-US" dirty="0"/>
              <a:t> What then shall we say that Abraham, our forefather, discovered in this matter? </a:t>
            </a:r>
            <a:endParaRPr lang="en-US" dirty="0" smtClean="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Tree>
    <p:extLst>
      <p:ext uri="{BB962C8B-B14F-4D97-AF65-F5344CB8AC3E}">
        <p14:creationId xmlns:p14="http://schemas.microsoft.com/office/powerpoint/2010/main" val="13461201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r>
              <a:rPr lang="el-GR" dirty="0"/>
              <a:t>γάρ</a:t>
            </a:r>
            <a:endParaRPr lang="en-US" dirty="0"/>
          </a:p>
          <a:p>
            <a:pPr marL="0" indent="0">
              <a:buNone/>
            </a:pPr>
            <a:r>
              <a:rPr lang="en-US" dirty="0"/>
              <a:t>			(gar)</a:t>
            </a:r>
          </a:p>
          <a:p>
            <a:pPr marL="0" indent="0">
              <a:buNone/>
            </a:pPr>
            <a:r>
              <a:rPr lang="en-US" dirty="0"/>
              <a:t>	For</a:t>
            </a:r>
          </a:p>
          <a:p>
            <a:pPr marL="0" indent="0">
              <a:buNone/>
            </a:pPr>
            <a:endParaRPr lang="en-US" dirty="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333" y="1636254"/>
            <a:ext cx="3883025" cy="259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06934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sz="3800" dirty="0" smtClean="0"/>
              <a:t>    </a:t>
            </a:r>
            <a:r>
              <a:rPr lang="el-GR" sz="3800" dirty="0" smtClean="0"/>
              <a:t>εἰ</a:t>
            </a:r>
            <a:r>
              <a:rPr lang="en-US" sz="3800" dirty="0" smtClean="0"/>
              <a:t>		</a:t>
            </a:r>
            <a:r>
              <a:rPr lang="en-US" sz="3800" dirty="0" smtClean="0"/>
              <a:t>			 </a:t>
            </a:r>
            <a:r>
              <a:rPr lang="el-GR" sz="3800" dirty="0" smtClean="0"/>
              <a:t>ἐδικαιώθη</a:t>
            </a:r>
            <a:endParaRPr lang="en-US" sz="3800" dirty="0"/>
          </a:p>
          <a:p>
            <a:pPr marL="0" indent="0">
              <a:buNone/>
            </a:pPr>
            <a:r>
              <a:rPr lang="en-US" sz="3800" dirty="0" smtClean="0"/>
              <a:t>   (</a:t>
            </a:r>
            <a:r>
              <a:rPr lang="en-US" sz="3800" dirty="0" err="1" smtClean="0"/>
              <a:t>ei</a:t>
            </a:r>
            <a:r>
              <a:rPr lang="en-US" sz="3800" dirty="0" smtClean="0"/>
              <a:t>)					</a:t>
            </a:r>
            <a:r>
              <a:rPr lang="en-US" sz="3800" dirty="0" smtClean="0"/>
              <a:t>(</a:t>
            </a:r>
            <a:r>
              <a:rPr lang="en-US" sz="3800" dirty="0" err="1"/>
              <a:t>edikaiōthē</a:t>
            </a:r>
            <a:r>
              <a:rPr lang="en-US" sz="3800" dirty="0" smtClean="0"/>
              <a:t>)</a:t>
            </a:r>
            <a:endParaRPr lang="en-US" sz="3800" dirty="0" smtClean="0"/>
          </a:p>
          <a:p>
            <a:pPr marL="0" indent="0">
              <a:buNone/>
            </a:pPr>
            <a:endParaRPr lang="en-US" sz="3800" dirty="0"/>
          </a:p>
          <a:p>
            <a:pPr marL="0" indent="0">
              <a:buNone/>
            </a:pPr>
            <a:endParaRPr lang="en-US" sz="3800" baseline="30000" dirty="0" smtClean="0"/>
          </a:p>
          <a:p>
            <a:pPr marL="0" indent="0">
              <a:buNone/>
            </a:pPr>
            <a:endParaRPr lang="en-US" sz="3800" baseline="30000" dirty="0"/>
          </a:p>
          <a:p>
            <a:pPr marL="0" indent="0">
              <a:buNone/>
            </a:pPr>
            <a:r>
              <a:rPr lang="en-US" sz="3800" baseline="30000" dirty="0" smtClean="0"/>
              <a:t>2</a:t>
            </a:r>
            <a:r>
              <a:rPr lang="en-US" sz="3800" dirty="0" smtClean="0"/>
              <a:t> </a:t>
            </a:r>
            <a:r>
              <a:rPr lang="en-US" sz="3800" dirty="0"/>
              <a:t>If, in fact, Abraham was justified by works, he had something to boast about--but not before God. </a:t>
            </a:r>
            <a:endParaRPr lang="en-US" sz="3800" dirty="0" smtClean="0"/>
          </a:p>
          <a:p>
            <a:pPr marL="0" indent="0">
              <a:buNone/>
            </a:pPr>
            <a:r>
              <a:rPr lang="en-US" sz="3800" dirty="0"/>
              <a:t>	</a:t>
            </a:r>
            <a:r>
              <a:rPr lang="en-US" sz="3800" dirty="0" smtClean="0"/>
              <a:t>	</a:t>
            </a:r>
            <a:r>
              <a:rPr lang="en-US" sz="3800" dirty="0"/>
              <a:t> </a:t>
            </a:r>
            <a:r>
              <a:rPr lang="en-US" sz="3800" dirty="0" smtClean="0"/>
              <a:t>  </a:t>
            </a:r>
            <a:r>
              <a:rPr lang="el-GR" sz="3800" dirty="0" smtClean="0"/>
              <a:t>ἔχει</a:t>
            </a:r>
            <a:endParaRPr lang="en-US" sz="3800" dirty="0" smtClean="0"/>
          </a:p>
          <a:p>
            <a:pPr marL="0" indent="0">
              <a:buNone/>
            </a:pPr>
            <a:r>
              <a:rPr lang="en-US" sz="3800" dirty="0"/>
              <a:t>	</a:t>
            </a:r>
            <a:r>
              <a:rPr lang="en-US" sz="3800" dirty="0" smtClean="0"/>
              <a:t>	</a:t>
            </a:r>
            <a:r>
              <a:rPr lang="en-US" sz="3800" dirty="0"/>
              <a:t> (</a:t>
            </a:r>
            <a:r>
              <a:rPr lang="en-US" sz="3800" dirty="0" err="1"/>
              <a:t>echei</a:t>
            </a:r>
            <a:r>
              <a:rPr lang="en-US" sz="3800" dirty="0"/>
              <a:t>) 	</a:t>
            </a:r>
            <a:endParaRPr lang="en-US" sz="3800" dirty="0" smtClean="0"/>
          </a:p>
        </p:txBody>
      </p:sp>
      <p:sp>
        <p:nvSpPr>
          <p:cNvPr id="4" name="Oval 3"/>
          <p:cNvSpPr/>
          <p:nvPr/>
        </p:nvSpPr>
        <p:spPr>
          <a:xfrm>
            <a:off x="672029" y="1421176"/>
            <a:ext cx="804231" cy="14652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38978" y="3646584"/>
            <a:ext cx="506776" cy="49575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892366" y="2886419"/>
            <a:ext cx="181779" cy="760165"/>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2247441" y="4891489"/>
            <a:ext cx="1531345" cy="12008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84742" y="4131325"/>
            <a:ext cx="749147" cy="418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1233889" y="4329629"/>
            <a:ext cx="1796201" cy="561860"/>
          </a:xfrm>
          <a:custGeom>
            <a:avLst/>
            <a:gdLst>
              <a:gd name="connsiteX0" fmla="*/ 0 w 1796201"/>
              <a:gd name="connsiteY0" fmla="*/ 0 h 561860"/>
              <a:gd name="connsiteX1" fmla="*/ 1520328 w 1796201"/>
              <a:gd name="connsiteY1" fmla="*/ 110169 h 561860"/>
              <a:gd name="connsiteX2" fmla="*/ 1795750 w 1796201"/>
              <a:gd name="connsiteY2" fmla="*/ 561860 h 561860"/>
            </a:gdLst>
            <a:ahLst/>
            <a:cxnLst>
              <a:cxn ang="0">
                <a:pos x="connsiteX0" y="connsiteY0"/>
              </a:cxn>
              <a:cxn ang="0">
                <a:pos x="connsiteX1" y="connsiteY1"/>
              </a:cxn>
              <a:cxn ang="0">
                <a:pos x="connsiteX2" y="connsiteY2"/>
              </a:cxn>
            </a:cxnLst>
            <a:rect l="l" t="t" r="r" b="b"/>
            <a:pathLst>
              <a:path w="1796201" h="561860">
                <a:moveTo>
                  <a:pt x="0" y="0"/>
                </a:moveTo>
                <a:cubicBezTo>
                  <a:pt x="610518" y="8263"/>
                  <a:pt x="1221036" y="16526"/>
                  <a:pt x="1520328" y="110169"/>
                </a:cubicBezTo>
                <a:cubicBezTo>
                  <a:pt x="1819620" y="203812"/>
                  <a:pt x="1795750" y="561860"/>
                  <a:pt x="1795750" y="561860"/>
                </a:cubicBezTo>
              </a:path>
            </a:pathLst>
          </a:cu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902506" y="1498294"/>
            <a:ext cx="2368627" cy="114575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4649118" y="3701667"/>
            <a:ext cx="1454227" cy="4737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a:stCxn id="17" idx="0"/>
            <a:endCxn id="16" idx="2"/>
          </p:cNvCxnSpPr>
          <p:nvPr/>
        </p:nvCxnSpPr>
        <p:spPr>
          <a:xfrm flipV="1">
            <a:off x="5376232" y="2644048"/>
            <a:ext cx="710588" cy="105761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2112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δικαιόω</a:t>
            </a:r>
            <a:r>
              <a:rPr lang="en-US" dirty="0" smtClean="0"/>
              <a:t>		 </a:t>
            </a:r>
            <a:r>
              <a:rPr lang="el-GR" dirty="0" smtClean="0"/>
              <a:t>ἐδικαιώθη</a:t>
            </a:r>
            <a:endParaRPr lang="en-US" dirty="0"/>
          </a:p>
          <a:p>
            <a:pPr marL="0" indent="0">
              <a:buNone/>
            </a:pPr>
            <a:r>
              <a:rPr lang="en-US" dirty="0" smtClean="0"/>
              <a:t>	</a:t>
            </a:r>
            <a:r>
              <a:rPr lang="en-US" dirty="0" smtClean="0"/>
              <a:t>(</a:t>
            </a:r>
            <a:r>
              <a:rPr lang="en-US" dirty="0" err="1"/>
              <a:t>dikaioō</a:t>
            </a:r>
            <a:r>
              <a:rPr lang="en-US" dirty="0"/>
              <a:t>)		(</a:t>
            </a:r>
            <a:r>
              <a:rPr lang="en-US" dirty="0" err="1"/>
              <a:t>edikaiōthē</a:t>
            </a:r>
            <a:r>
              <a:rPr lang="en-US" dirty="0" smtClean="0"/>
              <a:t>)</a:t>
            </a:r>
            <a:endParaRPr lang="en-US" dirty="0" smtClean="0"/>
          </a:p>
          <a:p>
            <a:pPr marL="0" indent="0">
              <a:buNone/>
            </a:pPr>
            <a:endParaRPr lang="en-US" dirty="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p:txBody>
      </p:sp>
      <p:sp>
        <p:nvSpPr>
          <p:cNvPr id="4" name="Rounded Rectangle 3"/>
          <p:cNvSpPr/>
          <p:nvPr/>
        </p:nvSpPr>
        <p:spPr>
          <a:xfrm>
            <a:off x="4010140" y="2203373"/>
            <a:ext cx="2357609" cy="12669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38101" y="4010140"/>
            <a:ext cx="1443210"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188945" y="3470313"/>
            <a:ext cx="170761" cy="539827"/>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1333041" y="2203373"/>
            <a:ext cx="1718631" cy="1222873"/>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a:stCxn id="6" idx="3"/>
            <a:endCxn id="4" idx="1"/>
          </p:cNvCxnSpPr>
          <p:nvPr/>
        </p:nvCxnSpPr>
        <p:spPr>
          <a:xfrm>
            <a:off x="3051672" y="2814810"/>
            <a:ext cx="958468" cy="22033"/>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2112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a:noFill/>
        </p:spPr>
        <p:txBody>
          <a:bodyPr>
            <a:normAutofit/>
          </a:bodyPr>
          <a:lstStyle/>
          <a:p>
            <a:pPr marL="0" indent="0">
              <a:buNone/>
            </a:pPr>
            <a:endParaRPr lang="en-US" dirty="0" smtClean="0"/>
          </a:p>
          <a:p>
            <a:pPr marL="0" indent="0">
              <a:buNone/>
            </a:pPr>
            <a:r>
              <a:rPr lang="en-US" dirty="0" smtClean="0"/>
              <a:t>						</a:t>
            </a:r>
            <a:r>
              <a:rPr lang="el-GR" dirty="0"/>
              <a:t>ἔργον</a:t>
            </a:r>
            <a:endParaRPr lang="en-US" dirty="0"/>
          </a:p>
          <a:p>
            <a:pPr marL="0" indent="0">
              <a:buNone/>
            </a:pPr>
            <a:r>
              <a:rPr lang="en-US" dirty="0" smtClean="0"/>
              <a:t>						(</a:t>
            </a:r>
            <a:r>
              <a:rPr lang="en-US" dirty="0" err="1" smtClean="0"/>
              <a:t>ergon</a:t>
            </a:r>
            <a:r>
              <a:rPr lang="en-US" dirty="0" smtClean="0"/>
              <a:t>)</a:t>
            </a:r>
          </a:p>
          <a:p>
            <a:pPr marL="0" indent="0">
              <a:buNone/>
            </a:pPr>
            <a:endParaRPr lang="en-US" dirty="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p:txBody>
      </p:sp>
      <p:sp>
        <p:nvSpPr>
          <p:cNvPr id="4" name="Rounded Rectangle 3"/>
          <p:cNvSpPr/>
          <p:nvPr/>
        </p:nvSpPr>
        <p:spPr>
          <a:xfrm>
            <a:off x="5805889" y="2126255"/>
            <a:ext cx="1586429" cy="13110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599104" y="3977089"/>
            <a:ext cx="1068636" cy="5177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599104" y="3437263"/>
            <a:ext cx="534318" cy="53982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2112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καύχημα</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a:t>(</a:t>
            </a:r>
            <a:r>
              <a:rPr lang="en-US" sz="4800" baseline="30000" dirty="0" err="1"/>
              <a:t>kauchēma</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p:txBody>
      </p:sp>
      <p:sp>
        <p:nvSpPr>
          <p:cNvPr id="4" name="Rounded Rectangle 3"/>
          <p:cNvSpPr/>
          <p:nvPr/>
        </p:nvSpPr>
        <p:spPr>
          <a:xfrm>
            <a:off x="2290273" y="2153540"/>
            <a:ext cx="2153540" cy="10938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469593" y="4606183"/>
            <a:ext cx="1059678" cy="47001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367043" y="3247402"/>
            <a:ext cx="632389" cy="135878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2443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Corinthians 9:16</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smtClean="0"/>
              <a:t>				</a:t>
            </a:r>
            <a:r>
              <a:rPr lang="en-US" baseline="30000" dirty="0"/>
              <a:t>		   </a:t>
            </a:r>
            <a:r>
              <a:rPr lang="el-GR" dirty="0"/>
              <a:t>καύχημα</a:t>
            </a:r>
            <a:endParaRPr lang="en-US" dirty="0"/>
          </a:p>
          <a:p>
            <a:pPr marL="0" indent="0">
              <a:buNone/>
            </a:pPr>
            <a:r>
              <a:rPr lang="en-US" baseline="30000" dirty="0" smtClean="0"/>
              <a:t>				</a:t>
            </a:r>
            <a:r>
              <a:rPr lang="en-US" baseline="30000" dirty="0"/>
              <a:t>		</a:t>
            </a:r>
            <a:r>
              <a:rPr lang="en-US" dirty="0"/>
              <a:t>(</a:t>
            </a:r>
            <a:r>
              <a:rPr lang="en-US" dirty="0" err="1"/>
              <a:t>kauchēma</a:t>
            </a:r>
            <a:r>
              <a:rPr lang="en-US" dirty="0"/>
              <a:t>)</a:t>
            </a:r>
          </a:p>
          <a:p>
            <a:pPr marL="0" indent="0">
              <a:buNone/>
            </a:pPr>
            <a:endParaRPr lang="en-US" dirty="0"/>
          </a:p>
          <a:p>
            <a:pPr marL="0" indent="0">
              <a:buNone/>
            </a:pPr>
            <a:r>
              <a:rPr lang="en-US" baseline="30000" dirty="0" smtClean="0"/>
              <a:t>16 </a:t>
            </a:r>
            <a:r>
              <a:rPr lang="en-US" dirty="0"/>
              <a:t>Yet when I preach the gospel, I cannot boast, for I am compelled to preach. Woe to me if I do not preach the gospel! </a:t>
            </a:r>
          </a:p>
          <a:p>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669" y="2253256"/>
            <a:ext cx="2176463"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7194014" y="3988106"/>
            <a:ext cx="1057620"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2290" idx="2"/>
          </p:cNvCxnSpPr>
          <p:nvPr/>
        </p:nvCxnSpPr>
        <p:spPr>
          <a:xfrm flipH="1" flipV="1">
            <a:off x="6983901" y="3375619"/>
            <a:ext cx="738923" cy="61248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90677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Philippians 2:16</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l-GR" dirty="0"/>
              <a:t>καύχημα</a:t>
            </a:r>
            <a:endParaRPr lang="en-US" dirty="0"/>
          </a:p>
          <a:p>
            <a:pPr marL="0" indent="0">
              <a:buNone/>
            </a:pPr>
            <a:r>
              <a:rPr lang="en-US" baseline="30000" dirty="0"/>
              <a:t>	</a:t>
            </a:r>
            <a:r>
              <a:rPr lang="en-US" dirty="0"/>
              <a:t>(</a:t>
            </a:r>
            <a:r>
              <a:rPr lang="en-US" dirty="0" err="1"/>
              <a:t>kauchēma</a:t>
            </a:r>
            <a:r>
              <a:rPr lang="en-US" dirty="0"/>
              <a:t>)</a:t>
            </a:r>
          </a:p>
          <a:p>
            <a:pPr marL="0" indent="0">
              <a:buNone/>
            </a:pPr>
            <a:endParaRPr lang="en-US" dirty="0"/>
          </a:p>
          <a:p>
            <a:pPr marL="0" indent="0">
              <a:buNone/>
            </a:pPr>
            <a:r>
              <a:rPr lang="en-US" baseline="30000" dirty="0" smtClean="0"/>
              <a:t>16 </a:t>
            </a:r>
            <a:r>
              <a:rPr lang="en-US" dirty="0"/>
              <a:t>as you hold out the word of life—in order that I may boast on the day of Christ that I did not run or labor for nothing. </a:t>
            </a:r>
          </a:p>
          <a:p>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3669" y="2253255"/>
            <a:ext cx="2176463"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2145" y="4454448"/>
            <a:ext cx="10858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3315" idx="0"/>
            <a:endCxn id="13314" idx="2"/>
          </p:cNvCxnSpPr>
          <p:nvPr/>
        </p:nvCxnSpPr>
        <p:spPr>
          <a:xfrm flipV="1">
            <a:off x="2005070" y="3375618"/>
            <a:ext cx="406831" cy="107883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817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πρός</a:t>
            </a:r>
            <a:endParaRPr lang="en-US" dirty="0"/>
          </a:p>
          <a:p>
            <a:pPr marL="0" indent="0">
              <a:buNone/>
            </a:pPr>
            <a:r>
              <a:rPr lang="en-US" dirty="0" smtClean="0"/>
              <a:t>							(pros)</a:t>
            </a:r>
          </a:p>
          <a:p>
            <a:pPr marL="0" indent="0">
              <a:buNone/>
            </a:pPr>
            <a:endParaRPr lang="en-US" dirty="0"/>
          </a:p>
          <a:p>
            <a:pPr marL="0" indent="0">
              <a:buNone/>
            </a:pPr>
            <a:r>
              <a:rPr lang="en-US" baseline="30000" dirty="0" smtClean="0"/>
              <a:t>2</a:t>
            </a:r>
            <a:r>
              <a:rPr lang="en-US" dirty="0" smtClean="0"/>
              <a:t> </a:t>
            </a:r>
            <a:r>
              <a:rPr lang="en-US" dirty="0"/>
              <a:t>If, in fact, Abraham was justified by works, he had something to boast about--but not before God. </a:t>
            </a:r>
            <a:endParaRPr lang="en-US" dirty="0" smtClean="0"/>
          </a:p>
        </p:txBody>
      </p:sp>
      <p:sp>
        <p:nvSpPr>
          <p:cNvPr id="4" name="Oval 3"/>
          <p:cNvSpPr/>
          <p:nvPr/>
        </p:nvSpPr>
        <p:spPr>
          <a:xfrm>
            <a:off x="6665205" y="2038121"/>
            <a:ext cx="1454226" cy="15864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039778" y="4483865"/>
            <a:ext cx="1211856"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7392318" y="3624550"/>
            <a:ext cx="253388" cy="85931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13175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1 </a:t>
            </a:r>
            <a:r>
              <a:rPr lang="en-US" dirty="0"/>
              <a:t>Corinthians 1:31</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31 </a:t>
            </a:r>
            <a:r>
              <a:rPr lang="en-US" dirty="0"/>
              <a:t>Therefore, as it is written: “Let him who boasts </a:t>
            </a:r>
            <a:r>
              <a:rPr lang="en-US" b="1" dirty="0">
                <a:solidFill>
                  <a:schemeClr val="accent6">
                    <a:lumMod val="75000"/>
                  </a:schemeClr>
                </a:solidFill>
              </a:rPr>
              <a:t>boast in the Lord</a:t>
            </a:r>
            <a:r>
              <a:rPr lang="en-US" dirty="0"/>
              <a:t>.” </a:t>
            </a:r>
          </a:p>
          <a:p>
            <a:endParaRPr lang="en-US" dirty="0"/>
          </a:p>
        </p:txBody>
      </p:sp>
    </p:spTree>
    <p:extLst>
      <p:ext uri="{BB962C8B-B14F-4D97-AF65-F5344CB8AC3E}">
        <p14:creationId xmlns:p14="http://schemas.microsoft.com/office/powerpoint/2010/main" val="36891901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Ephesians </a:t>
            </a:r>
            <a:r>
              <a:rPr lang="en-US" dirty="0"/>
              <a:t>2:8–9</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8 </a:t>
            </a:r>
            <a:r>
              <a:rPr lang="en-US" dirty="0"/>
              <a:t>For it is by grace you have been saved, through faith—and this not from yourselves, it is the gift of God— </a:t>
            </a:r>
            <a:r>
              <a:rPr lang="en-US" baseline="30000" dirty="0"/>
              <a:t>9 </a:t>
            </a:r>
            <a:r>
              <a:rPr lang="en-US" dirty="0"/>
              <a:t>not by works, so that </a:t>
            </a:r>
            <a:r>
              <a:rPr lang="en-US" b="1" dirty="0">
                <a:solidFill>
                  <a:schemeClr val="accent6">
                    <a:lumMod val="75000"/>
                  </a:schemeClr>
                </a:solidFill>
              </a:rPr>
              <a:t>no one can boast. </a:t>
            </a:r>
          </a:p>
          <a:p>
            <a:endParaRPr lang="en-US" dirty="0"/>
          </a:p>
        </p:txBody>
      </p:sp>
    </p:spTree>
    <p:extLst>
      <p:ext uri="{BB962C8B-B14F-4D97-AF65-F5344CB8AC3E}">
        <p14:creationId xmlns:p14="http://schemas.microsoft.com/office/powerpoint/2010/main" val="1979901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4:1-12</a:t>
            </a:r>
          </a:p>
        </p:txBody>
      </p:sp>
      <p:sp>
        <p:nvSpPr>
          <p:cNvPr id="3" name="Content Placeholder 2"/>
          <p:cNvSpPr>
            <a:spLocks noGrp="1"/>
          </p:cNvSpPr>
          <p:nvPr>
            <p:ph idx="1"/>
          </p:nvPr>
        </p:nvSpPr>
        <p:spPr/>
        <p:txBody>
          <a:bodyPr/>
          <a:lstStyle/>
          <a:p>
            <a:pPr marL="0" indent="0">
              <a:buNone/>
            </a:pPr>
            <a:r>
              <a:rPr lang="en-US" baseline="30000" dirty="0"/>
              <a:t>4</a:t>
            </a:r>
            <a:r>
              <a:rPr lang="en-US" dirty="0"/>
              <a:t> Now when a man works, his wages are not credited to him as a gift, but as an obligation. </a:t>
            </a:r>
            <a:endParaRPr lang="en-US" dirty="0" smtClean="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Tree>
    <p:extLst>
      <p:ext uri="{BB962C8B-B14F-4D97-AF65-F5344CB8AC3E}">
        <p14:creationId xmlns:p14="http://schemas.microsoft.com/office/powerpoint/2010/main" val="6830265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Tree>
    <p:extLst>
      <p:ext uri="{BB962C8B-B14F-4D97-AF65-F5344CB8AC3E}">
        <p14:creationId xmlns:p14="http://schemas.microsoft.com/office/powerpoint/2010/main" val="25190873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a:t>γάρ</a:t>
            </a:r>
            <a:endParaRPr lang="en-US" dirty="0" smtClean="0"/>
          </a:p>
          <a:p>
            <a:pPr marL="0" indent="0">
              <a:buNone/>
            </a:pPr>
            <a:r>
              <a:rPr lang="en-US" dirty="0" smtClean="0"/>
              <a:t>			(gar)</a:t>
            </a:r>
          </a:p>
          <a:p>
            <a:pPr marL="0" indent="0">
              <a:buNone/>
            </a:pPr>
            <a:r>
              <a:rPr lang="en-US" dirty="0" smtClean="0"/>
              <a:t>	For</a:t>
            </a:r>
          </a:p>
          <a:p>
            <a:pPr marL="0" indent="0">
              <a:buNone/>
            </a:pP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Oval 3"/>
          <p:cNvSpPr/>
          <p:nvPr/>
        </p:nvSpPr>
        <p:spPr>
          <a:xfrm>
            <a:off x="1299991" y="2688116"/>
            <a:ext cx="881349" cy="7711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831335" y="1663547"/>
            <a:ext cx="1630496" cy="12118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727113" y="3811836"/>
            <a:ext cx="99152" cy="297456"/>
          </a:xfrm>
          <a:prstGeom prst="straightConnector1">
            <a:avLst/>
          </a:prstGeom>
          <a:ln w="31750">
            <a:prstDash val="dash"/>
            <a:tailEnd type="arrow"/>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a:off x="826265" y="3238959"/>
            <a:ext cx="506776" cy="561860"/>
          </a:xfrm>
          <a:custGeom>
            <a:avLst/>
            <a:gdLst>
              <a:gd name="connsiteX0" fmla="*/ 0 w 506776"/>
              <a:gd name="connsiteY0" fmla="*/ 561860 h 561860"/>
              <a:gd name="connsiteX1" fmla="*/ 143219 w 506776"/>
              <a:gd name="connsiteY1" fmla="*/ 264405 h 561860"/>
              <a:gd name="connsiteX2" fmla="*/ 506776 w 506776"/>
              <a:gd name="connsiteY2" fmla="*/ 0 h 561860"/>
            </a:gdLst>
            <a:ahLst/>
            <a:cxnLst>
              <a:cxn ang="0">
                <a:pos x="connsiteX0" y="connsiteY0"/>
              </a:cxn>
              <a:cxn ang="0">
                <a:pos x="connsiteX1" y="connsiteY1"/>
              </a:cxn>
              <a:cxn ang="0">
                <a:pos x="connsiteX2" y="connsiteY2"/>
              </a:cxn>
            </a:cxnLst>
            <a:rect l="l" t="t" r="r" b="b"/>
            <a:pathLst>
              <a:path w="506776" h="561860">
                <a:moveTo>
                  <a:pt x="0" y="561860"/>
                </a:moveTo>
                <a:cubicBezTo>
                  <a:pt x="29378" y="459954"/>
                  <a:pt x="58756" y="358048"/>
                  <a:pt x="143219" y="264405"/>
                </a:cubicBezTo>
                <a:cubicBezTo>
                  <a:pt x="227682" y="170762"/>
                  <a:pt x="506776" y="0"/>
                  <a:pt x="506776" y="0"/>
                </a:cubicBezTo>
              </a:path>
            </a:pathLst>
          </a:custGeom>
          <a:noFill/>
          <a:ln w="317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4" idx="7"/>
            <a:endCxn id="5" idx="2"/>
          </p:cNvCxnSpPr>
          <p:nvPr/>
        </p:nvCxnSpPr>
        <p:spPr>
          <a:xfrm flipV="1">
            <a:off x="2052269" y="2269475"/>
            <a:ext cx="779066" cy="53157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1455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τίς</a:t>
            </a:r>
            <a:endParaRPr lang="en-US" dirty="0" smtClean="0"/>
          </a:p>
          <a:p>
            <a:pPr marL="0" indent="0">
              <a:buNone/>
            </a:pPr>
            <a:r>
              <a:rPr lang="en-US" dirty="0" smtClean="0"/>
              <a:t>	(tis)</a:t>
            </a:r>
          </a:p>
          <a:p>
            <a:pPr marL="0" indent="0">
              <a:buNone/>
            </a:pP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Oval 3"/>
          <p:cNvSpPr/>
          <p:nvPr/>
        </p:nvSpPr>
        <p:spPr>
          <a:xfrm>
            <a:off x="1266940" y="2027104"/>
            <a:ext cx="1035586" cy="16084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27113" y="3999123"/>
            <a:ext cx="1002535" cy="4516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3"/>
          </p:cNvCxnSpPr>
          <p:nvPr/>
        </p:nvCxnSpPr>
        <p:spPr>
          <a:xfrm flipV="1">
            <a:off x="1228381" y="3400012"/>
            <a:ext cx="190217" cy="59911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1455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ἡ</a:t>
            </a:r>
            <a:r>
              <a:rPr lang="en-US" dirty="0" smtClean="0"/>
              <a:t> </a:t>
            </a:r>
            <a:r>
              <a:rPr lang="el-GR" dirty="0"/>
              <a:t>γραφὴ</a:t>
            </a:r>
            <a:endParaRPr lang="en-US" dirty="0" smtClean="0"/>
          </a:p>
          <a:p>
            <a:pPr marL="0" indent="0">
              <a:buNone/>
            </a:pPr>
            <a:r>
              <a:rPr lang="en-US" dirty="0" smtClean="0"/>
              <a:t>		(</a:t>
            </a:r>
            <a:r>
              <a:rPr lang="en-US" dirty="0" err="1"/>
              <a:t>hē</a:t>
            </a:r>
            <a:r>
              <a:rPr lang="en-US" dirty="0"/>
              <a:t> </a:t>
            </a:r>
            <a:r>
              <a:rPr lang="en-US" dirty="0" err="1"/>
              <a:t>graphē</a:t>
            </a:r>
            <a:r>
              <a:rPr lang="en-US" dirty="0"/>
              <a:t>)</a:t>
            </a:r>
            <a:endParaRPr lang="en-US" dirty="0" smtClean="0"/>
          </a:p>
          <a:p>
            <a:pPr marL="0" indent="0">
              <a:buNone/>
            </a:pP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Rounded Rectangle 3"/>
          <p:cNvSpPr/>
          <p:nvPr/>
        </p:nvSpPr>
        <p:spPr>
          <a:xfrm>
            <a:off x="2181340" y="2181340"/>
            <a:ext cx="2280491" cy="12559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599981" y="3988106"/>
            <a:ext cx="2247441" cy="5177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321586" y="3437263"/>
            <a:ext cx="402116" cy="550843"/>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1455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λέγω</a:t>
            </a:r>
            <a:endParaRPr lang="en-US" dirty="0" smtClean="0"/>
          </a:p>
          <a:p>
            <a:pPr marL="0" indent="0">
              <a:buNone/>
            </a:pPr>
            <a:r>
              <a:rPr lang="en-US" dirty="0" smtClean="0"/>
              <a:t>				</a:t>
            </a:r>
            <a:r>
              <a:rPr lang="en-US" dirty="0"/>
              <a:t>(</a:t>
            </a:r>
            <a:r>
              <a:rPr lang="en-US" dirty="0" err="1"/>
              <a:t>legō</a:t>
            </a:r>
            <a:r>
              <a:rPr lang="en-US" dirty="0"/>
              <a:t>)</a:t>
            </a:r>
            <a:endParaRPr lang="en-US" dirty="0" smtClean="0"/>
          </a:p>
          <a:p>
            <a:pPr marL="0" indent="0">
              <a:buNone/>
            </a:pP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Oval 3"/>
          <p:cNvSpPr/>
          <p:nvPr/>
        </p:nvSpPr>
        <p:spPr>
          <a:xfrm>
            <a:off x="3833870" y="2071171"/>
            <a:ext cx="1663547" cy="14432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847422" y="4054207"/>
            <a:ext cx="661012" cy="4296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4665644" y="3514381"/>
            <a:ext cx="512284" cy="53982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1455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James 4:5</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ἡ</a:t>
            </a:r>
            <a:r>
              <a:rPr lang="en-US" dirty="0"/>
              <a:t> </a:t>
            </a:r>
            <a:r>
              <a:rPr lang="en-US" dirty="0" smtClean="0"/>
              <a:t>    </a:t>
            </a:r>
            <a:r>
              <a:rPr lang="el-GR" dirty="0" smtClean="0"/>
              <a:t>γραφὴ</a:t>
            </a:r>
            <a:r>
              <a:rPr lang="en-US" dirty="0" smtClean="0"/>
              <a:t>     </a:t>
            </a:r>
            <a:r>
              <a:rPr lang="el-GR" dirty="0" smtClean="0"/>
              <a:t>λέγω</a:t>
            </a:r>
            <a:endParaRPr lang="en-US" dirty="0"/>
          </a:p>
          <a:p>
            <a:pPr marL="0" indent="0">
              <a:buNone/>
            </a:pPr>
            <a:r>
              <a:rPr lang="en-US" dirty="0"/>
              <a:t>		(</a:t>
            </a:r>
            <a:r>
              <a:rPr lang="en-US" dirty="0" err="1"/>
              <a:t>hē</a:t>
            </a:r>
            <a:r>
              <a:rPr lang="en-US" dirty="0"/>
              <a:t> </a:t>
            </a:r>
            <a:r>
              <a:rPr lang="en-US" dirty="0" smtClean="0"/>
              <a:t>  </a:t>
            </a:r>
            <a:r>
              <a:rPr lang="en-US" dirty="0" err="1" smtClean="0"/>
              <a:t>graphē</a:t>
            </a:r>
            <a:r>
              <a:rPr lang="en-US" dirty="0" smtClean="0"/>
              <a:t>     </a:t>
            </a:r>
            <a:r>
              <a:rPr lang="en-US" dirty="0" err="1" smtClean="0"/>
              <a:t>legō</a:t>
            </a:r>
            <a:r>
              <a:rPr lang="en-US" dirty="0" smtClean="0"/>
              <a:t>)</a:t>
            </a:r>
            <a:endParaRPr lang="en-US" dirty="0"/>
          </a:p>
          <a:p>
            <a:pPr marL="0" indent="0">
              <a:buNone/>
            </a:pPr>
            <a:endParaRPr lang="en-US" dirty="0"/>
          </a:p>
          <a:p>
            <a:pPr marL="0" indent="0">
              <a:buNone/>
            </a:pPr>
            <a:r>
              <a:rPr lang="en-US" baseline="30000" dirty="0" smtClean="0"/>
              <a:t>5 </a:t>
            </a:r>
            <a:r>
              <a:rPr lang="en-US" dirty="0"/>
              <a:t>Or do you think Scripture says without reason that the spirit he caused to live in us envies intensely? </a:t>
            </a:r>
          </a:p>
          <a:p>
            <a:endParaRPr lang="en-US" dirty="0"/>
          </a:p>
        </p:txBody>
      </p:sp>
      <p:sp>
        <p:nvSpPr>
          <p:cNvPr id="4" name="Rounded Rectangle 3"/>
          <p:cNvSpPr/>
          <p:nvPr/>
        </p:nvSpPr>
        <p:spPr>
          <a:xfrm>
            <a:off x="2137272" y="2181340"/>
            <a:ext cx="3712685" cy="12559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360145" y="4010140"/>
            <a:ext cx="2379643" cy="4957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993615" y="3437263"/>
            <a:ext cx="556352" cy="57287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86651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πιστεύω</a:t>
            </a:r>
            <a:endParaRPr lang="en-US" dirty="0" smtClean="0"/>
          </a:p>
          <a:p>
            <a:pPr marL="0" indent="0">
              <a:buNone/>
            </a:pPr>
            <a:r>
              <a:rPr lang="en-US" dirty="0"/>
              <a:t>(</a:t>
            </a:r>
            <a:r>
              <a:rPr lang="en-US" dirty="0" err="1"/>
              <a:t>pisteuō</a:t>
            </a:r>
            <a:r>
              <a:rPr lang="en-US" dirty="0"/>
              <a:t>)</a:t>
            </a:r>
            <a:endParaRPr lang="en-US" dirty="0" smtClean="0"/>
          </a:p>
          <a:p>
            <a:pPr marL="0" indent="0">
              <a:buNone/>
            </a:pP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Rounded Rectangle 3"/>
          <p:cNvSpPr/>
          <p:nvPr/>
        </p:nvSpPr>
        <p:spPr>
          <a:xfrm>
            <a:off x="407624" y="2236424"/>
            <a:ext cx="1718631" cy="114575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3725" y="4483865"/>
            <a:ext cx="1531345"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39398" y="3382178"/>
            <a:ext cx="27542" cy="110168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3602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λογίζομαι</a:t>
            </a:r>
            <a:r>
              <a:rPr lang="en-US" b="1" dirty="0" smtClean="0"/>
              <a:t> </a:t>
            </a:r>
            <a:endParaRPr lang="en-US" sz="4800" b="1" dirty="0" smtClean="0"/>
          </a:p>
          <a:p>
            <a:pPr marL="0" indent="0">
              <a:lnSpc>
                <a:spcPts val="4800"/>
              </a:lnSpc>
              <a:buNone/>
            </a:pPr>
            <a:r>
              <a:rPr lang="en-US" sz="4800" b="1" baseline="30000" dirty="0"/>
              <a:t>	</a:t>
            </a:r>
            <a:r>
              <a:rPr lang="en-US" sz="4800" b="1" baseline="30000" dirty="0" smtClean="0"/>
              <a:t>			</a:t>
            </a:r>
            <a:r>
              <a:rPr lang="en-US" sz="4800" baseline="30000" dirty="0" smtClean="0"/>
              <a:t>(</a:t>
            </a:r>
            <a:r>
              <a:rPr lang="en-US" sz="4800" baseline="30000" dirty="0" err="1" smtClean="0"/>
              <a:t>logizomai</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Rounded Rectangle 3"/>
          <p:cNvSpPr/>
          <p:nvPr/>
        </p:nvSpPr>
        <p:spPr>
          <a:xfrm>
            <a:off x="4067798" y="2136449"/>
            <a:ext cx="2042445" cy="110240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40366" y="4631821"/>
            <a:ext cx="1469877" cy="41019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089021" y="3238856"/>
            <a:ext cx="286284" cy="139296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2443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530852"/>
          </a:xfrm>
          <a:prstGeom prst="rect">
            <a:avLst/>
          </a:prstGeom>
        </p:spPr>
      </p:pic>
      <p:sp>
        <p:nvSpPr>
          <p:cNvPr id="4" name="Content Placeholder 3"/>
          <p:cNvSpPr>
            <a:spLocks noGrp="1"/>
          </p:cNvSpPr>
          <p:nvPr>
            <p:ph idx="1"/>
          </p:nvPr>
        </p:nvSpPr>
        <p:spPr>
          <a:xfrm>
            <a:off x="468217" y="4759288"/>
            <a:ext cx="8229600" cy="1090670"/>
          </a:xfrm>
        </p:spPr>
        <p:txBody>
          <a:bodyPr>
            <a:normAutofit fontScale="77500" lnSpcReduction="20000"/>
          </a:bodyPr>
          <a:lstStyle/>
          <a:p>
            <a:pPr marL="0" indent="0">
              <a:buNone/>
            </a:pPr>
            <a:r>
              <a:rPr lang="en-US" sz="2800" dirty="0" smtClean="0"/>
              <a:t>This is a common check register from somebody’s checkbook.</a:t>
            </a:r>
          </a:p>
          <a:p>
            <a:pPr marL="0" indent="0">
              <a:buNone/>
            </a:pPr>
            <a:endParaRPr lang="en-US" sz="2800" dirty="0" smtClean="0"/>
          </a:p>
          <a:p>
            <a:pPr marL="0" indent="0">
              <a:buNone/>
            </a:pPr>
            <a:r>
              <a:rPr lang="en-US" sz="2800" dirty="0" smtClean="0"/>
              <a:t>It shows a starting balance of $3,481.75.</a:t>
            </a:r>
          </a:p>
          <a:p>
            <a:endParaRPr lang="en-US" dirty="0"/>
          </a:p>
        </p:txBody>
      </p:sp>
    </p:spTree>
    <p:extLst>
      <p:ext uri="{BB962C8B-B14F-4D97-AF65-F5344CB8AC3E}">
        <p14:creationId xmlns:p14="http://schemas.microsoft.com/office/powerpoint/2010/main" val="30952213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517136"/>
          </a:xfrm>
          <a:prstGeom prst="rect">
            <a:avLst/>
          </a:prstGeom>
        </p:spPr>
      </p:pic>
      <p:sp>
        <p:nvSpPr>
          <p:cNvPr id="5" name="Content Placeholder 4"/>
          <p:cNvSpPr>
            <a:spLocks noGrp="1"/>
          </p:cNvSpPr>
          <p:nvPr>
            <p:ph idx="1"/>
          </p:nvPr>
        </p:nvSpPr>
        <p:spPr/>
        <p:txBody>
          <a:bodyPr>
            <a:normAutofit/>
          </a:bodyPr>
          <a:lstStyle/>
          <a:p>
            <a:pPr marL="3657600" lvl="8" indent="0">
              <a:buNone/>
            </a:pPr>
            <a:r>
              <a:rPr lang="en-US" sz="3600" dirty="0"/>
              <a:t> </a:t>
            </a:r>
            <a:r>
              <a:rPr lang="en-US" sz="3600" dirty="0" smtClean="0"/>
              <a:t>    </a:t>
            </a:r>
            <a:r>
              <a:rPr lang="en-US" sz="4800" b="1" dirty="0" smtClean="0"/>
              <a:t>DEBIT</a:t>
            </a:r>
            <a:endParaRPr lang="en-US" sz="3600" b="1" dirty="0" smtClean="0"/>
          </a:p>
          <a:p>
            <a:endParaRPr lang="en-US" dirty="0"/>
          </a:p>
          <a:p>
            <a:endParaRPr lang="en-US" dirty="0" smtClean="0"/>
          </a:p>
        </p:txBody>
      </p:sp>
      <p:sp>
        <p:nvSpPr>
          <p:cNvPr id="10" name="Content Placeholder 3"/>
          <p:cNvSpPr txBox="1">
            <a:spLocks/>
          </p:cNvSpPr>
          <p:nvPr/>
        </p:nvSpPr>
        <p:spPr>
          <a:xfrm>
            <a:off x="468217" y="4759287"/>
            <a:ext cx="8229600" cy="2098713"/>
          </a:xfrm>
          <a:prstGeom prst="rect">
            <a:avLst/>
          </a:prstGeom>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6800" dirty="0"/>
              <a:t>Now, this person writes a check to the drugstore </a:t>
            </a:r>
            <a:r>
              <a:rPr lang="en-US" sz="6800" dirty="0" smtClean="0"/>
              <a:t>for </a:t>
            </a:r>
            <a:r>
              <a:rPr lang="en-US" sz="6800" dirty="0"/>
              <a:t>$87.52.</a:t>
            </a:r>
          </a:p>
          <a:p>
            <a:endParaRPr lang="en-US" sz="6800" dirty="0"/>
          </a:p>
          <a:p>
            <a:pPr marL="0" indent="0">
              <a:buNone/>
            </a:pPr>
            <a:r>
              <a:rPr lang="en-US" sz="6800" dirty="0"/>
              <a:t>The check is recorded as a DEBIT; a subtraction </a:t>
            </a:r>
            <a:r>
              <a:rPr lang="en-US" sz="6800" dirty="0" smtClean="0"/>
              <a:t>from </a:t>
            </a:r>
            <a:r>
              <a:rPr lang="en-US" sz="6800" dirty="0"/>
              <a:t>the total balance.</a:t>
            </a:r>
          </a:p>
          <a:p>
            <a:endParaRPr lang="en-US" sz="6800" dirty="0"/>
          </a:p>
          <a:p>
            <a:pPr marL="0" indent="0">
              <a:buNone/>
            </a:pPr>
            <a:r>
              <a:rPr lang="en-US" sz="6800" dirty="0" smtClean="0"/>
              <a:t>$3,481.75 </a:t>
            </a:r>
            <a:r>
              <a:rPr lang="en-US" sz="6800" dirty="0"/>
              <a:t>– $87.52 = $3,394.23.</a:t>
            </a:r>
          </a:p>
          <a:p>
            <a:endParaRPr lang="en-US" dirty="0"/>
          </a:p>
        </p:txBody>
      </p:sp>
    </p:spTree>
    <p:extLst>
      <p:ext uri="{BB962C8B-B14F-4D97-AF65-F5344CB8AC3E}">
        <p14:creationId xmlns:p14="http://schemas.microsoft.com/office/powerpoint/2010/main" val="34660179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4:1-12</a:t>
            </a:r>
          </a:p>
        </p:txBody>
      </p:sp>
      <p:sp>
        <p:nvSpPr>
          <p:cNvPr id="3" name="Content Placeholder 2"/>
          <p:cNvSpPr>
            <a:spLocks noGrp="1"/>
          </p:cNvSpPr>
          <p:nvPr>
            <p:ph idx="1"/>
          </p:nvPr>
        </p:nvSpPr>
        <p:spPr/>
        <p:txBody>
          <a:bodyPr/>
          <a:lstStyle/>
          <a:p>
            <a:pPr marL="0" indent="0">
              <a:buNone/>
            </a:pPr>
            <a:r>
              <a:rPr lang="en-US" baseline="30000" dirty="0"/>
              <a:t>7</a:t>
            </a:r>
            <a:r>
              <a:rPr lang="en-US" dirty="0"/>
              <a:t> "Blessed are they whose transgressions are forgiven, whose sins are covered. </a:t>
            </a:r>
            <a:endParaRPr lang="en-US" dirty="0" smtClean="0"/>
          </a:p>
          <a:p>
            <a:pPr marL="0" indent="0">
              <a:buNone/>
            </a:pPr>
            <a:r>
              <a:rPr lang="en-US" baseline="30000" dirty="0" smtClean="0"/>
              <a:t>8</a:t>
            </a:r>
            <a:r>
              <a:rPr lang="en-US" dirty="0" smtClean="0"/>
              <a:t> </a:t>
            </a:r>
            <a:r>
              <a:rPr lang="en-US" dirty="0"/>
              <a:t>Blessed is the man whose sin the Lord will never count against him." </a:t>
            </a:r>
            <a:endParaRPr lang="en-US" dirty="0" smtClean="0"/>
          </a:p>
          <a:p>
            <a:pPr marL="0" indent="0">
              <a:buNone/>
            </a:pPr>
            <a:r>
              <a:rPr lang="en-US" baseline="30000" dirty="0" smtClean="0"/>
              <a:t>9</a:t>
            </a:r>
            <a:r>
              <a:rPr lang="en-US" dirty="0" smtClean="0"/>
              <a:t> </a:t>
            </a:r>
            <a:r>
              <a:rPr lang="en-US" dirty="0"/>
              <a:t>Is this blessedness only for the circumcised, or also for the uncircumcised? We have been saying that Abraham's faith was credited to him as righteousness.</a:t>
            </a:r>
          </a:p>
        </p:txBody>
      </p:sp>
    </p:spTree>
    <p:extLst>
      <p:ext uri="{BB962C8B-B14F-4D97-AF65-F5344CB8AC3E}">
        <p14:creationId xmlns:p14="http://schemas.microsoft.com/office/powerpoint/2010/main" val="103480838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604004"/>
          </a:xfrm>
          <a:prstGeom prst="rect">
            <a:avLst/>
          </a:prstGeom>
        </p:spPr>
      </p:pic>
      <p:sp>
        <p:nvSpPr>
          <p:cNvPr id="4" name="Content Placeholder 3"/>
          <p:cNvSpPr>
            <a:spLocks noGrp="1"/>
          </p:cNvSpPr>
          <p:nvPr>
            <p:ph idx="1"/>
          </p:nvPr>
        </p:nvSpPr>
        <p:spPr>
          <a:xfrm>
            <a:off x="479235" y="1258678"/>
            <a:ext cx="8229600" cy="790460"/>
          </a:xfrm>
        </p:spPr>
        <p:txBody>
          <a:bodyPr>
            <a:normAutofit lnSpcReduction="10000"/>
          </a:bodyPr>
          <a:lstStyle/>
          <a:p>
            <a:pPr marL="0" indent="0">
              <a:buNone/>
            </a:pPr>
            <a:r>
              <a:rPr lang="en-US" dirty="0" smtClean="0"/>
              <a:t>						  </a:t>
            </a:r>
            <a:r>
              <a:rPr lang="en-US" sz="4800" b="1" dirty="0" smtClean="0"/>
              <a:t>CREDIT</a:t>
            </a:r>
            <a:endParaRPr lang="en-US" dirty="0"/>
          </a:p>
        </p:txBody>
      </p:sp>
      <p:sp>
        <p:nvSpPr>
          <p:cNvPr id="5" name="Content Placeholder 3"/>
          <p:cNvSpPr txBox="1">
            <a:spLocks/>
          </p:cNvSpPr>
          <p:nvPr/>
        </p:nvSpPr>
        <p:spPr>
          <a:xfrm>
            <a:off x="468217" y="4759287"/>
            <a:ext cx="8229600" cy="2098713"/>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And, then, this person receives and automatic </a:t>
            </a:r>
            <a:r>
              <a:rPr lang="en-US" sz="2400" dirty="0" smtClean="0"/>
              <a:t>deposit </a:t>
            </a:r>
            <a:r>
              <a:rPr lang="en-US" sz="2400" dirty="0"/>
              <a:t>of an annuity payment for $184.78.</a:t>
            </a:r>
          </a:p>
          <a:p>
            <a:endParaRPr lang="en-US" sz="2400" dirty="0"/>
          </a:p>
          <a:p>
            <a:pPr marL="0" indent="0">
              <a:buNone/>
            </a:pPr>
            <a:r>
              <a:rPr lang="en-US" sz="2400" dirty="0"/>
              <a:t>The deposit is recorded as a CREDIT; an addition </a:t>
            </a:r>
            <a:r>
              <a:rPr lang="en-US" sz="2400" dirty="0" smtClean="0"/>
              <a:t>to </a:t>
            </a:r>
            <a:r>
              <a:rPr lang="en-US" sz="2400" dirty="0"/>
              <a:t>the total balance.</a:t>
            </a:r>
          </a:p>
          <a:p>
            <a:endParaRPr lang="en-US" sz="2400" dirty="0"/>
          </a:p>
          <a:p>
            <a:pPr marL="0" indent="0">
              <a:buNone/>
            </a:pPr>
            <a:r>
              <a:rPr lang="en-US" sz="2400" dirty="0"/>
              <a:t>$3,394.23 + $184.78 = $3,579.01.</a:t>
            </a:r>
          </a:p>
          <a:p>
            <a:endParaRPr lang="en-US" dirty="0"/>
          </a:p>
        </p:txBody>
      </p:sp>
    </p:spTree>
    <p:extLst>
      <p:ext uri="{BB962C8B-B14F-4D97-AF65-F5344CB8AC3E}">
        <p14:creationId xmlns:p14="http://schemas.microsoft.com/office/powerpoint/2010/main" val="9587117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λογίζομαι</a:t>
            </a:r>
            <a:r>
              <a:rPr lang="en-US" b="1" dirty="0" smtClean="0"/>
              <a:t> </a:t>
            </a:r>
            <a:endParaRPr lang="en-US" sz="4800" b="1" dirty="0" smtClean="0"/>
          </a:p>
          <a:p>
            <a:pPr marL="0" indent="0">
              <a:lnSpc>
                <a:spcPts val="4800"/>
              </a:lnSpc>
              <a:buNone/>
            </a:pPr>
            <a:r>
              <a:rPr lang="en-US" sz="4800" b="1" baseline="30000" dirty="0"/>
              <a:t>	</a:t>
            </a:r>
            <a:r>
              <a:rPr lang="en-US" sz="4800" b="1" baseline="30000" dirty="0" smtClean="0"/>
              <a:t>			</a:t>
            </a:r>
            <a:r>
              <a:rPr lang="en-US" sz="4800" baseline="30000" dirty="0" smtClean="0"/>
              <a:t>(</a:t>
            </a:r>
            <a:r>
              <a:rPr lang="en-US" sz="4800" baseline="30000" dirty="0" err="1" smtClean="0"/>
              <a:t>logizomai</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Rounded Rectangle 3"/>
          <p:cNvSpPr/>
          <p:nvPr/>
        </p:nvSpPr>
        <p:spPr>
          <a:xfrm>
            <a:off x="4067798" y="2136449"/>
            <a:ext cx="2042445" cy="110240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ounded Rectangle 4"/>
          <p:cNvSpPr/>
          <p:nvPr/>
        </p:nvSpPr>
        <p:spPr>
          <a:xfrm>
            <a:off x="4640366" y="4631821"/>
            <a:ext cx="1469877" cy="41019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7" name="Straight Connector 6"/>
          <p:cNvCxnSpPr>
            <a:stCxn id="5" idx="0"/>
            <a:endCxn id="4" idx="2"/>
          </p:cNvCxnSpPr>
          <p:nvPr/>
        </p:nvCxnSpPr>
        <p:spPr>
          <a:xfrm flipH="1" flipV="1">
            <a:off x="5089021" y="3238856"/>
            <a:ext cx="286284" cy="139296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36261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δικαιοσύνη</a:t>
            </a:r>
            <a:endParaRPr lang="en-US" dirty="0" smtClean="0"/>
          </a:p>
          <a:p>
            <a:pPr marL="0" indent="0">
              <a:buNone/>
            </a:pPr>
            <a:r>
              <a:rPr lang="en-US" dirty="0"/>
              <a:t>(</a:t>
            </a:r>
            <a:r>
              <a:rPr lang="en-US" dirty="0" err="1"/>
              <a:t>dikaiosunē</a:t>
            </a:r>
            <a:r>
              <a:rPr lang="en-US" dirty="0"/>
              <a:t>)</a:t>
            </a:r>
            <a:endParaRPr lang="en-US" dirty="0" smtClean="0"/>
          </a:p>
          <a:p>
            <a:pPr marL="0" indent="0">
              <a:buNone/>
            </a:pPr>
            <a:endParaRPr lang="en-US" dirty="0" smtClean="0"/>
          </a:p>
          <a:p>
            <a:pPr marL="0" indent="0">
              <a:buNone/>
            </a:pPr>
            <a:r>
              <a:rPr lang="en-US" baseline="30000" dirty="0" smtClean="0"/>
              <a:t>3</a:t>
            </a:r>
            <a:r>
              <a:rPr lang="en-US" dirty="0" smtClean="0"/>
              <a:t> </a:t>
            </a:r>
            <a:r>
              <a:rPr lang="en-US" dirty="0"/>
              <a:t>What does the Scripture say? "Abraham believed God, and it was credited to him as righteousness</a:t>
            </a:r>
            <a:r>
              <a:rPr lang="en-US" dirty="0" smtClean="0"/>
              <a:t>."</a:t>
            </a:r>
            <a:endParaRPr lang="en-US" dirty="0"/>
          </a:p>
        </p:txBody>
      </p:sp>
      <p:sp>
        <p:nvSpPr>
          <p:cNvPr id="4" name="Rounded Rectangle 3"/>
          <p:cNvSpPr/>
          <p:nvPr/>
        </p:nvSpPr>
        <p:spPr>
          <a:xfrm>
            <a:off x="407624" y="2192357"/>
            <a:ext cx="2280492" cy="124490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3725" y="4968607"/>
            <a:ext cx="2423711" cy="5398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1547870" y="3437263"/>
            <a:ext cx="137711" cy="153134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1455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Psalm </a:t>
            </a:r>
            <a:r>
              <a:rPr lang="en-US" dirty="0"/>
              <a:t>106:29–31</a:t>
            </a:r>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smtClean="0"/>
              <a:t>29</a:t>
            </a:r>
            <a:r>
              <a:rPr lang="en-US" dirty="0" smtClean="0"/>
              <a:t> they </a:t>
            </a:r>
            <a:r>
              <a:rPr lang="en-US" dirty="0"/>
              <a:t>provoked the </a:t>
            </a:r>
            <a:r>
              <a:rPr lang="en-US" cap="small" dirty="0"/>
              <a:t>Lord</a:t>
            </a:r>
            <a:r>
              <a:rPr lang="en-US" dirty="0"/>
              <a:t> to anger by their wicked deeds, </a:t>
            </a:r>
            <a:r>
              <a:rPr lang="en-US" dirty="0" smtClean="0"/>
              <a:t>and </a:t>
            </a:r>
            <a:r>
              <a:rPr lang="en-US" dirty="0"/>
              <a:t>a plague broke out among them. </a:t>
            </a:r>
            <a:r>
              <a:rPr lang="en-US" baseline="30000" dirty="0" smtClean="0"/>
              <a:t>30</a:t>
            </a:r>
            <a:r>
              <a:rPr lang="en-US" dirty="0" smtClean="0"/>
              <a:t> But </a:t>
            </a:r>
            <a:r>
              <a:rPr lang="en-US" dirty="0"/>
              <a:t>Phinehas stood up and intervened, </a:t>
            </a:r>
            <a:r>
              <a:rPr lang="en-US" dirty="0" smtClean="0"/>
              <a:t>and </a:t>
            </a:r>
            <a:r>
              <a:rPr lang="en-US" dirty="0"/>
              <a:t>the plague was checked. </a:t>
            </a:r>
            <a:r>
              <a:rPr lang="en-US" baseline="30000" dirty="0" smtClean="0"/>
              <a:t>31</a:t>
            </a:r>
            <a:r>
              <a:rPr lang="en-US" dirty="0" smtClean="0"/>
              <a:t> This </a:t>
            </a:r>
            <a:r>
              <a:rPr lang="en-US" dirty="0"/>
              <a:t>was </a:t>
            </a:r>
            <a:r>
              <a:rPr lang="en-US" b="1" dirty="0">
                <a:solidFill>
                  <a:schemeClr val="accent6">
                    <a:lumMod val="75000"/>
                  </a:schemeClr>
                </a:solidFill>
              </a:rPr>
              <a:t>credited to him as righteousness</a:t>
            </a:r>
            <a:r>
              <a:rPr lang="en-US" dirty="0"/>
              <a:t> </a:t>
            </a:r>
            <a:r>
              <a:rPr lang="en-US" dirty="0" smtClean="0"/>
              <a:t>for </a:t>
            </a:r>
            <a:r>
              <a:rPr lang="en-US" dirty="0"/>
              <a:t>endless generations to come. </a:t>
            </a:r>
          </a:p>
          <a:p>
            <a:endParaRPr lang="en-US" dirty="0"/>
          </a:p>
        </p:txBody>
      </p:sp>
    </p:spTree>
    <p:extLst>
      <p:ext uri="{BB962C8B-B14F-4D97-AF65-F5344CB8AC3E}">
        <p14:creationId xmlns:p14="http://schemas.microsoft.com/office/powerpoint/2010/main" val="13116621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a:t>
            </a:r>
            <a:r>
              <a:rPr lang="en-US" dirty="0"/>
              <a:t>10:11</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11 </a:t>
            </a:r>
            <a:r>
              <a:rPr lang="en-US" dirty="0"/>
              <a:t>As the Scripture says, “Anyone who </a:t>
            </a:r>
            <a:r>
              <a:rPr lang="en-US" b="1" dirty="0">
                <a:solidFill>
                  <a:schemeClr val="accent6">
                    <a:lumMod val="75000"/>
                  </a:schemeClr>
                </a:solidFill>
              </a:rPr>
              <a:t>trusts in him</a:t>
            </a:r>
            <a:r>
              <a:rPr lang="en-US" dirty="0"/>
              <a:t> will </a:t>
            </a:r>
            <a:r>
              <a:rPr lang="en-US" b="1" dirty="0">
                <a:solidFill>
                  <a:schemeClr val="accent6">
                    <a:lumMod val="75000"/>
                  </a:schemeClr>
                </a:solidFill>
              </a:rPr>
              <a:t>never be put to shame</a:t>
            </a:r>
            <a:r>
              <a:rPr lang="en-US" dirty="0"/>
              <a:t>.” </a:t>
            </a:r>
          </a:p>
          <a:p>
            <a:endParaRPr lang="en-US" dirty="0"/>
          </a:p>
        </p:txBody>
      </p:sp>
    </p:spTree>
    <p:extLst>
      <p:ext uri="{BB962C8B-B14F-4D97-AF65-F5344CB8AC3E}">
        <p14:creationId xmlns:p14="http://schemas.microsoft.com/office/powerpoint/2010/main" val="19834544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4</a:t>
            </a:r>
            <a:r>
              <a:rPr lang="en-US" dirty="0" smtClean="0"/>
              <a:t> </a:t>
            </a:r>
            <a:r>
              <a:rPr lang="en-US" dirty="0"/>
              <a:t>Now when a man works, his wages are not credited to him as a gift, but as an obligation. </a:t>
            </a:r>
            <a:endParaRPr lang="en-US" dirty="0" smtClean="0"/>
          </a:p>
        </p:txBody>
      </p:sp>
    </p:spTree>
    <p:extLst>
      <p:ext uri="{BB962C8B-B14F-4D97-AF65-F5344CB8AC3E}">
        <p14:creationId xmlns:p14="http://schemas.microsoft.com/office/powerpoint/2010/main" val="156558800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ἐργάζομαι</a:t>
            </a:r>
            <a:endParaRPr lang="en-US" dirty="0"/>
          </a:p>
          <a:p>
            <a:pPr marL="0" indent="0">
              <a:buNone/>
            </a:pPr>
            <a:r>
              <a:rPr lang="en-US" dirty="0" smtClean="0"/>
              <a:t>			(</a:t>
            </a:r>
            <a:r>
              <a:rPr lang="en-US" dirty="0" err="1" smtClean="0"/>
              <a:t>ergazomai</a:t>
            </a:r>
            <a:r>
              <a:rPr lang="en-US" dirty="0" smtClean="0"/>
              <a:t>)</a:t>
            </a:r>
          </a:p>
          <a:p>
            <a:pPr marL="0" indent="0">
              <a:buNone/>
            </a:pPr>
            <a:endParaRPr lang="en-US" dirty="0"/>
          </a:p>
          <a:p>
            <a:pPr marL="0" indent="0">
              <a:buNone/>
            </a:pPr>
            <a:endParaRPr lang="en-US" dirty="0" smtClean="0"/>
          </a:p>
          <a:p>
            <a:pPr marL="0" indent="0">
              <a:buNone/>
            </a:pPr>
            <a:r>
              <a:rPr lang="en-US" baseline="30000" dirty="0" smtClean="0"/>
              <a:t>4</a:t>
            </a:r>
            <a:r>
              <a:rPr lang="en-US" dirty="0" smtClean="0"/>
              <a:t> </a:t>
            </a:r>
            <a:r>
              <a:rPr lang="en-US" dirty="0"/>
              <a:t>Now when a man works, his wages are not credited to him as a gift, but as an obligation. </a:t>
            </a:r>
            <a:endParaRPr lang="en-US" dirty="0" smtClean="0"/>
          </a:p>
        </p:txBody>
      </p:sp>
      <p:sp>
        <p:nvSpPr>
          <p:cNvPr id="4" name="Rounded Rectangle 3"/>
          <p:cNvSpPr/>
          <p:nvPr/>
        </p:nvSpPr>
        <p:spPr>
          <a:xfrm>
            <a:off x="3150824" y="2148289"/>
            <a:ext cx="2280492" cy="13220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723701" y="4594034"/>
            <a:ext cx="1112704"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280053" y="3470313"/>
            <a:ext cx="11017" cy="112372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2880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μισθός</a:t>
            </a:r>
            <a:endParaRPr lang="en-US" dirty="0"/>
          </a:p>
          <a:p>
            <a:pPr marL="0" indent="0">
              <a:buNone/>
            </a:pPr>
            <a:r>
              <a:rPr lang="en-US" dirty="0" smtClean="0"/>
              <a:t>					(</a:t>
            </a:r>
            <a:r>
              <a:rPr lang="en-US" dirty="0" err="1" smtClean="0"/>
              <a:t>misthos</a:t>
            </a:r>
            <a:r>
              <a:rPr lang="en-US" dirty="0" smtClean="0"/>
              <a:t>)</a:t>
            </a:r>
          </a:p>
          <a:p>
            <a:pPr marL="0" indent="0">
              <a:buNone/>
            </a:pPr>
            <a:endParaRPr lang="en-US" dirty="0"/>
          </a:p>
          <a:p>
            <a:pPr marL="0" indent="0">
              <a:buNone/>
            </a:pPr>
            <a:endParaRPr lang="en-US" dirty="0" smtClean="0"/>
          </a:p>
          <a:p>
            <a:pPr marL="0" indent="0">
              <a:buNone/>
            </a:pPr>
            <a:r>
              <a:rPr lang="en-US" baseline="30000" dirty="0" smtClean="0"/>
              <a:t>4</a:t>
            </a:r>
            <a:r>
              <a:rPr lang="en-US" dirty="0" smtClean="0"/>
              <a:t> </a:t>
            </a:r>
            <a:r>
              <a:rPr lang="en-US" dirty="0"/>
              <a:t>Now when a man works, his wages are not credited to him as a gift, but as an obligation. </a:t>
            </a:r>
            <a:endParaRPr lang="en-US" dirty="0" smtClean="0"/>
          </a:p>
        </p:txBody>
      </p:sp>
      <p:sp>
        <p:nvSpPr>
          <p:cNvPr id="4" name="Rounded Rectangle 3"/>
          <p:cNvSpPr/>
          <p:nvPr/>
        </p:nvSpPr>
        <p:spPr>
          <a:xfrm>
            <a:off x="4924540" y="2214390"/>
            <a:ext cx="1927952" cy="122287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431316" y="4627084"/>
            <a:ext cx="1156771" cy="4296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888516" y="3437263"/>
            <a:ext cx="121186" cy="118982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2880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Timothy 5:18</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μισθός</a:t>
            </a:r>
            <a:endParaRPr lang="en-US" dirty="0"/>
          </a:p>
          <a:p>
            <a:pPr marL="0" indent="0">
              <a:buNone/>
            </a:pPr>
            <a:r>
              <a:rPr lang="en-US" dirty="0"/>
              <a:t>			</a:t>
            </a:r>
            <a:r>
              <a:rPr lang="en-US" dirty="0" smtClean="0"/>
              <a:t>(</a:t>
            </a:r>
            <a:r>
              <a:rPr lang="en-US" dirty="0" err="1"/>
              <a:t>misthos</a:t>
            </a:r>
            <a:r>
              <a:rPr lang="en-US" dirty="0"/>
              <a:t>)</a:t>
            </a:r>
          </a:p>
          <a:p>
            <a:pPr marL="0" indent="0">
              <a:buNone/>
            </a:pPr>
            <a:endParaRPr lang="en-US" dirty="0"/>
          </a:p>
          <a:p>
            <a:pPr marL="0" indent="0">
              <a:buNone/>
            </a:pPr>
            <a:r>
              <a:rPr lang="en-US" baseline="30000" dirty="0" smtClean="0"/>
              <a:t>18 </a:t>
            </a:r>
            <a:r>
              <a:rPr lang="en-US" dirty="0"/>
              <a:t>For the Scripture says, “Do not muzzle the ox while it is treading out the grain,” and “The worker deserves his wages.” </a:t>
            </a:r>
          </a:p>
          <a:p>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979" y="2200772"/>
            <a:ext cx="1951037" cy="124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6643" y="5008754"/>
            <a:ext cx="1182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4339" idx="0"/>
            <a:endCxn id="14338" idx="2"/>
          </p:cNvCxnSpPr>
          <p:nvPr/>
        </p:nvCxnSpPr>
        <p:spPr>
          <a:xfrm flipH="1" flipV="1">
            <a:off x="4108498" y="3450135"/>
            <a:ext cx="319489" cy="155861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19485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Matthew 5:46</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μισθός</a:t>
            </a:r>
            <a:endParaRPr lang="en-US" dirty="0"/>
          </a:p>
          <a:p>
            <a:pPr marL="0" indent="0">
              <a:buNone/>
            </a:pPr>
            <a:r>
              <a:rPr lang="en-US" dirty="0"/>
              <a:t>					</a:t>
            </a:r>
            <a:r>
              <a:rPr lang="en-US" dirty="0" smtClean="0"/>
              <a:t>	(</a:t>
            </a:r>
            <a:r>
              <a:rPr lang="en-US" dirty="0" err="1"/>
              <a:t>misthos</a:t>
            </a:r>
            <a:r>
              <a:rPr lang="en-US" dirty="0"/>
              <a:t>)</a:t>
            </a:r>
          </a:p>
          <a:p>
            <a:pPr marL="0" indent="0">
              <a:buNone/>
            </a:pPr>
            <a:endParaRPr lang="en-US" dirty="0"/>
          </a:p>
          <a:p>
            <a:pPr marL="0" indent="0">
              <a:buNone/>
            </a:pPr>
            <a:r>
              <a:rPr lang="en-US" baseline="30000" dirty="0" smtClean="0"/>
              <a:t>46 </a:t>
            </a:r>
            <a:r>
              <a:rPr lang="en-US" dirty="0"/>
              <a:t>If you love those who love you, what reward will you get? Are not even the tax collectors doing that? </a:t>
            </a:r>
          </a:p>
          <a:p>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078" y="2189755"/>
            <a:ext cx="1951037" cy="124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973677" y="3999123"/>
            <a:ext cx="1288974"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5362" idx="2"/>
          </p:cNvCxnSpPr>
          <p:nvPr/>
        </p:nvCxnSpPr>
        <p:spPr>
          <a:xfrm flipH="1" flipV="1">
            <a:off x="6785597" y="3439118"/>
            <a:ext cx="832567" cy="56000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96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4:1-12</a:t>
            </a:r>
          </a:p>
        </p:txBody>
      </p:sp>
      <p:sp>
        <p:nvSpPr>
          <p:cNvPr id="3" name="Content Placeholder 2"/>
          <p:cNvSpPr>
            <a:spLocks noGrp="1"/>
          </p:cNvSpPr>
          <p:nvPr>
            <p:ph idx="1"/>
          </p:nvPr>
        </p:nvSpPr>
        <p:spPr/>
        <p:txBody>
          <a:bodyPr>
            <a:normAutofit lnSpcReduction="10000"/>
          </a:bodyPr>
          <a:lstStyle/>
          <a:p>
            <a:pPr marL="0" indent="0">
              <a:buNone/>
            </a:pPr>
            <a:r>
              <a:rPr lang="en-US" baseline="30000" dirty="0"/>
              <a:t>10</a:t>
            </a:r>
            <a:r>
              <a:rPr lang="en-US" dirty="0"/>
              <a:t> Under what circumstances was it credited? Was it after he was circumcised, or before? It was not after, but before! </a:t>
            </a:r>
            <a:endParaRPr lang="en-US" dirty="0" smtClean="0"/>
          </a:p>
          <a:p>
            <a:pPr marL="0" indent="0">
              <a:buNone/>
            </a:pPr>
            <a:r>
              <a:rPr lang="en-US" baseline="30000" dirty="0" smtClean="0"/>
              <a:t>11</a:t>
            </a:r>
            <a:r>
              <a:rPr lang="en-US" dirty="0" smtClean="0"/>
              <a:t> </a:t>
            </a:r>
            <a:r>
              <a:rPr lang="en-US" dirty="0"/>
              <a:t>And he received the sign of circumcision, a seal of the righteousness that he had by faith while he was still uncircumcised. So then, he is the father of all who believe but have not been circumcised, in order that righteousness might be credited to them. </a:t>
            </a:r>
          </a:p>
        </p:txBody>
      </p:sp>
    </p:spTree>
    <p:extLst>
      <p:ext uri="{BB962C8B-B14F-4D97-AF65-F5344CB8AC3E}">
        <p14:creationId xmlns:p14="http://schemas.microsoft.com/office/powerpoint/2010/main" val="380099529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λογίζομαι</a:t>
            </a:r>
            <a:endParaRPr lang="en-US" dirty="0"/>
          </a:p>
          <a:p>
            <a:pPr marL="0" indent="0">
              <a:buNone/>
            </a:pPr>
            <a:r>
              <a:rPr lang="en-US" dirty="0" smtClean="0"/>
              <a:t>(</a:t>
            </a:r>
            <a:r>
              <a:rPr lang="en-US" dirty="0" err="1" smtClean="0"/>
              <a:t>logizomai</a:t>
            </a:r>
            <a:r>
              <a:rPr lang="en-US" dirty="0" smtClean="0"/>
              <a:t>)</a:t>
            </a:r>
          </a:p>
          <a:p>
            <a:pPr marL="0" indent="0">
              <a:buNone/>
            </a:pPr>
            <a:endParaRPr lang="en-US" dirty="0"/>
          </a:p>
          <a:p>
            <a:pPr marL="0" indent="0">
              <a:buNone/>
            </a:pPr>
            <a:endParaRPr lang="en-US" dirty="0" smtClean="0"/>
          </a:p>
          <a:p>
            <a:pPr marL="0" indent="0">
              <a:buNone/>
            </a:pPr>
            <a:r>
              <a:rPr lang="en-US" baseline="30000" dirty="0" smtClean="0"/>
              <a:t>4</a:t>
            </a:r>
            <a:r>
              <a:rPr lang="en-US" dirty="0" smtClean="0"/>
              <a:t> </a:t>
            </a:r>
            <a:r>
              <a:rPr lang="en-US" dirty="0"/>
              <a:t>Now when a man works, his wages are not credited to him as a gift, but as an obligation. </a:t>
            </a:r>
            <a:endParaRPr lang="en-US" dirty="0" smtClean="0"/>
          </a:p>
        </p:txBody>
      </p:sp>
      <p:sp>
        <p:nvSpPr>
          <p:cNvPr id="4" name="Rounded Rectangle 3"/>
          <p:cNvSpPr/>
          <p:nvPr/>
        </p:nvSpPr>
        <p:spPr>
          <a:xfrm>
            <a:off x="418641" y="2159306"/>
            <a:ext cx="2115239" cy="12999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2708" y="5034708"/>
            <a:ext cx="1498294" cy="5288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11855" y="3459296"/>
            <a:ext cx="264406" cy="157541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2880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4:4</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χάρις</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err="1" smtClean="0"/>
              <a:t>charis</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endParaRPr lang="en-US" baseline="30000" dirty="0" smtClean="0"/>
          </a:p>
          <a:p>
            <a:pPr marL="0" indent="0">
              <a:buNone/>
            </a:pPr>
            <a:r>
              <a:rPr lang="en-US" baseline="30000" dirty="0" smtClean="0"/>
              <a:t>4</a:t>
            </a:r>
            <a:r>
              <a:rPr lang="en-US" dirty="0" smtClean="0"/>
              <a:t> </a:t>
            </a:r>
            <a:r>
              <a:rPr lang="en-US" dirty="0"/>
              <a:t>Now when a man works, his wages are not credited to him as a gift, but as an obligation. </a:t>
            </a:r>
            <a:endParaRPr lang="en-US" dirty="0" smtClean="0"/>
          </a:p>
        </p:txBody>
      </p:sp>
      <p:sp>
        <p:nvSpPr>
          <p:cNvPr id="4" name="Oval 3"/>
          <p:cNvSpPr/>
          <p:nvPr/>
        </p:nvSpPr>
        <p:spPr>
          <a:xfrm>
            <a:off x="2956846" y="2093720"/>
            <a:ext cx="1820254" cy="13075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837062" y="5007836"/>
            <a:ext cx="709300" cy="5212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3866973" y="3401226"/>
            <a:ext cx="324739" cy="160661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29203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4:4</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ὀφείλημα</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a:t>(</a:t>
            </a:r>
            <a:r>
              <a:rPr lang="en-US" sz="4800" baseline="30000" dirty="0" err="1"/>
              <a:t>opheilēma</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endParaRPr lang="en-US" baseline="30000" dirty="0" smtClean="0"/>
          </a:p>
          <a:p>
            <a:pPr marL="0" indent="0">
              <a:buNone/>
            </a:pPr>
            <a:r>
              <a:rPr lang="en-US" baseline="30000" dirty="0" smtClean="0"/>
              <a:t>4</a:t>
            </a:r>
            <a:r>
              <a:rPr lang="en-US" dirty="0" smtClean="0"/>
              <a:t> </a:t>
            </a:r>
            <a:r>
              <a:rPr lang="en-US" dirty="0"/>
              <a:t>Now when a man works, his wages are not credited to him as a gift, but as an obligation. </a:t>
            </a:r>
            <a:endParaRPr lang="en-US" dirty="0" smtClean="0"/>
          </a:p>
        </p:txBody>
      </p:sp>
      <p:sp>
        <p:nvSpPr>
          <p:cNvPr id="4" name="Rounded Rectangle 3"/>
          <p:cNvSpPr/>
          <p:nvPr/>
        </p:nvSpPr>
        <p:spPr>
          <a:xfrm>
            <a:off x="5033473" y="2170632"/>
            <a:ext cx="2187723" cy="104258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170064" y="5016381"/>
            <a:ext cx="1786071" cy="4272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127335" y="3213219"/>
            <a:ext cx="935765" cy="180316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681374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Deuteronomy 24:10 (</a:t>
            </a:r>
            <a:r>
              <a:rPr lang="en-US" dirty="0" smtClean="0"/>
              <a:t>LXX) </a:t>
            </a:r>
            <a:endParaRPr lang="en-US" dirty="0"/>
          </a:p>
        </p:txBody>
      </p:sp>
      <p:sp>
        <p:nvSpPr>
          <p:cNvPr id="3" name="Content Placeholder 2"/>
          <p:cNvSpPr>
            <a:spLocks noGrp="1"/>
          </p:cNvSpPr>
          <p:nvPr>
            <p:ph idx="1"/>
          </p:nvPr>
        </p:nvSpPr>
        <p:spPr/>
        <p:txBody>
          <a:bodyPr>
            <a:normAutofit/>
          </a:bodyPr>
          <a:lstStyle/>
          <a:p>
            <a:pPr marL="0" indent="0">
              <a:buNone/>
            </a:pPr>
            <a:endParaRPr lang="en-US" b="1" dirty="0" smtClean="0"/>
          </a:p>
          <a:p>
            <a:pPr marL="0" indent="0">
              <a:buNone/>
            </a:pPr>
            <a:r>
              <a:rPr lang="en-US" baseline="30000" dirty="0"/>
              <a:t>		</a:t>
            </a:r>
            <a:r>
              <a:rPr lang="en-US" baseline="30000" dirty="0" smtClean="0"/>
              <a:t>  </a:t>
            </a:r>
            <a:r>
              <a:rPr lang="el-GR" dirty="0" smtClean="0"/>
              <a:t>ὀφείλημα</a:t>
            </a:r>
            <a:endParaRPr lang="en-US" dirty="0"/>
          </a:p>
          <a:p>
            <a:pPr marL="0" indent="0">
              <a:buNone/>
            </a:pPr>
            <a:r>
              <a:rPr lang="en-US" baseline="30000" dirty="0"/>
              <a:t>		</a:t>
            </a:r>
            <a:r>
              <a:rPr lang="en-US" dirty="0"/>
              <a:t>(</a:t>
            </a:r>
            <a:r>
              <a:rPr lang="en-US" dirty="0" err="1"/>
              <a:t>opheilēma</a:t>
            </a:r>
            <a:r>
              <a:rPr lang="en-US" dirty="0"/>
              <a:t>)</a:t>
            </a:r>
          </a:p>
          <a:p>
            <a:pPr marL="0" indent="0">
              <a:buNone/>
            </a:pPr>
            <a:endParaRPr lang="en-US" b="1" dirty="0"/>
          </a:p>
          <a:p>
            <a:pPr marL="0" indent="0">
              <a:buNone/>
            </a:pPr>
            <a:r>
              <a:rPr lang="en-US" b="1" baseline="30000" dirty="0" smtClean="0"/>
              <a:t>10</a:t>
            </a:r>
            <a:r>
              <a:rPr lang="en-US" b="1" baseline="30000" dirty="0"/>
              <a:t> </a:t>
            </a:r>
            <a:r>
              <a:rPr lang="en-US" dirty="0"/>
              <a:t>“If there is a debt with your neighbor, whatever </a:t>
            </a:r>
            <a:r>
              <a:rPr lang="en-US" i="1" dirty="0"/>
              <a:t>kind of</a:t>
            </a:r>
            <a:r>
              <a:rPr lang="en-US" dirty="0"/>
              <a:t> debt, and you shall enter into his house to take in pledge his pledge. </a:t>
            </a:r>
          </a:p>
          <a:p>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2641" y="2258210"/>
            <a:ext cx="22129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941504" y="4010140"/>
            <a:ext cx="870332"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6386" idx="2"/>
          </p:cNvCxnSpPr>
          <p:nvPr/>
        </p:nvCxnSpPr>
        <p:spPr>
          <a:xfrm flipH="1" flipV="1">
            <a:off x="3349129" y="3325010"/>
            <a:ext cx="27541" cy="68513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405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Matthew 6:12</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l-GR" dirty="0"/>
              <a:t>ὀφείλημα</a:t>
            </a:r>
            <a:endParaRPr lang="en-US" dirty="0"/>
          </a:p>
          <a:p>
            <a:pPr marL="0" indent="0">
              <a:buNone/>
            </a:pPr>
            <a:r>
              <a:rPr lang="en-US" baseline="30000" dirty="0"/>
              <a:t>		</a:t>
            </a:r>
            <a:r>
              <a:rPr lang="en-US" dirty="0"/>
              <a:t>(</a:t>
            </a:r>
            <a:r>
              <a:rPr lang="en-US" dirty="0" err="1"/>
              <a:t>opheilēma</a:t>
            </a:r>
            <a:r>
              <a:rPr lang="en-US" dirty="0"/>
              <a:t>)</a:t>
            </a:r>
          </a:p>
          <a:p>
            <a:pPr marL="0" indent="0">
              <a:buNone/>
            </a:pPr>
            <a:endParaRPr lang="en-US" dirty="0"/>
          </a:p>
          <a:p>
            <a:pPr marL="0" indent="0">
              <a:buNone/>
            </a:pPr>
            <a:r>
              <a:rPr lang="en-US" baseline="30000" dirty="0" smtClean="0"/>
              <a:t>12</a:t>
            </a:r>
            <a:r>
              <a:rPr lang="en-US" dirty="0" smtClean="0"/>
              <a:t> </a:t>
            </a:r>
            <a:r>
              <a:rPr lang="en-US" dirty="0" smtClean="0">
                <a:solidFill>
                  <a:srgbClr val="FF0000"/>
                </a:solidFill>
              </a:rPr>
              <a:t>Forgive </a:t>
            </a:r>
            <a:r>
              <a:rPr lang="en-US" dirty="0">
                <a:solidFill>
                  <a:srgbClr val="FF0000"/>
                </a:solidFill>
              </a:rPr>
              <a:t>us our debts, </a:t>
            </a:r>
            <a:r>
              <a:rPr lang="en-US" dirty="0" smtClean="0">
                <a:solidFill>
                  <a:srgbClr val="FF0000"/>
                </a:solidFill>
              </a:rPr>
              <a:t>as </a:t>
            </a:r>
            <a:r>
              <a:rPr lang="en-US" dirty="0">
                <a:solidFill>
                  <a:srgbClr val="FF0000"/>
                </a:solidFill>
              </a:rPr>
              <a:t>we also have forgiven our debtors. </a:t>
            </a:r>
          </a:p>
          <a:p>
            <a:endParaRPr lang="en-US"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2641" y="2258210"/>
            <a:ext cx="22129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283027" y="4010140"/>
            <a:ext cx="1013551"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7410" idx="2"/>
          </p:cNvCxnSpPr>
          <p:nvPr/>
        </p:nvCxnSpPr>
        <p:spPr>
          <a:xfrm flipH="1" flipV="1">
            <a:off x="3349129" y="3325010"/>
            <a:ext cx="440674" cy="68513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06769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a:t>
            </a:r>
            <a:r>
              <a:rPr lang="en-US" dirty="0"/>
              <a:t>9:32</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32 </a:t>
            </a:r>
            <a:r>
              <a:rPr lang="en-US" dirty="0"/>
              <a:t>Why not? Because they </a:t>
            </a:r>
            <a:r>
              <a:rPr lang="en-US" b="1" dirty="0">
                <a:solidFill>
                  <a:schemeClr val="accent6">
                    <a:lumMod val="75000"/>
                  </a:schemeClr>
                </a:solidFill>
              </a:rPr>
              <a:t>pursued it not by faith</a:t>
            </a:r>
            <a:r>
              <a:rPr lang="en-US" dirty="0"/>
              <a:t> but as if it were by works. They stumbled over the “stumbling stone.” </a:t>
            </a:r>
          </a:p>
          <a:p>
            <a:endParaRPr lang="en-US" dirty="0"/>
          </a:p>
        </p:txBody>
      </p:sp>
    </p:spTree>
    <p:extLst>
      <p:ext uri="{BB962C8B-B14F-4D97-AF65-F5344CB8AC3E}">
        <p14:creationId xmlns:p14="http://schemas.microsoft.com/office/powerpoint/2010/main" val="22682742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a:t>
            </a:r>
            <a:r>
              <a:rPr lang="en-US" dirty="0"/>
              <a:t>11:6</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6 </a:t>
            </a:r>
            <a:r>
              <a:rPr lang="en-US" dirty="0"/>
              <a:t>And if </a:t>
            </a:r>
            <a:r>
              <a:rPr lang="en-US" b="1" dirty="0">
                <a:solidFill>
                  <a:schemeClr val="accent6">
                    <a:lumMod val="75000"/>
                  </a:schemeClr>
                </a:solidFill>
              </a:rPr>
              <a:t>by grace</a:t>
            </a:r>
            <a:r>
              <a:rPr lang="en-US" dirty="0"/>
              <a:t>, then it is </a:t>
            </a:r>
            <a:r>
              <a:rPr lang="en-US" b="1" dirty="0">
                <a:solidFill>
                  <a:schemeClr val="accent6">
                    <a:lumMod val="75000"/>
                  </a:schemeClr>
                </a:solidFill>
              </a:rPr>
              <a:t>no longer by works</a:t>
            </a:r>
            <a:r>
              <a:rPr lang="en-US" dirty="0"/>
              <a:t>; if it were, grace would no longer be grace. </a:t>
            </a:r>
          </a:p>
          <a:p>
            <a:endParaRPr lang="en-US" dirty="0"/>
          </a:p>
        </p:txBody>
      </p:sp>
    </p:spTree>
    <p:extLst>
      <p:ext uri="{BB962C8B-B14F-4D97-AF65-F5344CB8AC3E}">
        <p14:creationId xmlns:p14="http://schemas.microsoft.com/office/powerpoint/2010/main" val="3633008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Tree>
    <p:extLst>
      <p:ext uri="{BB962C8B-B14F-4D97-AF65-F5344CB8AC3E}">
        <p14:creationId xmlns:p14="http://schemas.microsoft.com/office/powerpoint/2010/main" val="28791926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μή    </a:t>
            </a:r>
            <a:r>
              <a:rPr lang="en-US" dirty="0" smtClean="0"/>
              <a:t> </a:t>
            </a:r>
            <a:r>
              <a:rPr lang="el-GR" dirty="0" smtClean="0"/>
              <a:t>ἐργάζομαι</a:t>
            </a:r>
            <a:endParaRPr lang="en-US" dirty="0"/>
          </a:p>
          <a:p>
            <a:pPr marL="0" indent="0">
              <a:buNone/>
            </a:pPr>
            <a:r>
              <a:rPr lang="el-GR" dirty="0" smtClean="0"/>
              <a:t>					</a:t>
            </a:r>
            <a:r>
              <a:rPr lang="en-US" dirty="0"/>
              <a:t>(</a:t>
            </a:r>
            <a:r>
              <a:rPr lang="en-US" dirty="0" err="1"/>
              <a:t>mē</a:t>
            </a:r>
            <a:r>
              <a:rPr lang="en-US" dirty="0"/>
              <a:t>    </a:t>
            </a:r>
            <a:r>
              <a:rPr lang="en-US" dirty="0" err="1" smtClean="0"/>
              <a:t>ergazomai</a:t>
            </a:r>
            <a:r>
              <a:rPr lang="en-US" dirty="0" smtClean="0"/>
              <a:t>)</a:t>
            </a:r>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4891489" y="2137272"/>
            <a:ext cx="3272010" cy="13771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078776" y="3988106"/>
            <a:ext cx="2478795" cy="4957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6" idx="0"/>
            <a:endCxn id="4" idx="2"/>
          </p:cNvCxnSpPr>
          <p:nvPr/>
        </p:nvCxnSpPr>
        <p:spPr>
          <a:xfrm flipV="1">
            <a:off x="6318174" y="3514381"/>
            <a:ext cx="209320" cy="47372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5188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πιστεύω</a:t>
            </a:r>
            <a:endParaRPr lang="en-US" dirty="0"/>
          </a:p>
          <a:p>
            <a:pPr marL="0" indent="0">
              <a:buNone/>
            </a:pPr>
            <a:r>
              <a:rPr lang="en-US" dirty="0"/>
              <a:t>(</a:t>
            </a:r>
            <a:r>
              <a:rPr lang="en-US" dirty="0" err="1"/>
              <a:t>pisteuō</a:t>
            </a:r>
            <a:r>
              <a:rPr lang="en-US" dirty="0"/>
              <a:t>)</a:t>
            </a:r>
            <a:endParaRPr lang="en-US" dirty="0" smtClean="0"/>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429658" y="2214390"/>
            <a:ext cx="1729648" cy="11677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2708" y="4516916"/>
            <a:ext cx="1090670"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008043" y="3382178"/>
            <a:ext cx="286439" cy="113473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518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4:1-12</a:t>
            </a:r>
          </a:p>
        </p:txBody>
      </p:sp>
      <p:sp>
        <p:nvSpPr>
          <p:cNvPr id="3" name="Content Placeholder 2"/>
          <p:cNvSpPr>
            <a:spLocks noGrp="1"/>
          </p:cNvSpPr>
          <p:nvPr>
            <p:ph idx="1"/>
          </p:nvPr>
        </p:nvSpPr>
        <p:spPr/>
        <p:txBody>
          <a:bodyPr/>
          <a:lstStyle/>
          <a:p>
            <a:pPr marL="0" indent="0">
              <a:buNone/>
            </a:pPr>
            <a:r>
              <a:rPr lang="en-US" baseline="30000" dirty="0"/>
              <a:t>12</a:t>
            </a:r>
            <a:r>
              <a:rPr lang="en-US" dirty="0"/>
              <a:t> And he is also the father of the circumcised who not only are circumcised but who also walk in the footsteps of the faith that our father Abraham had before he was circumcised. </a:t>
            </a:r>
          </a:p>
        </p:txBody>
      </p:sp>
    </p:spTree>
    <p:extLst>
      <p:ext uri="{BB962C8B-B14F-4D97-AF65-F5344CB8AC3E}">
        <p14:creationId xmlns:p14="http://schemas.microsoft.com/office/powerpoint/2010/main" val="4078081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δικαιόω</a:t>
            </a:r>
            <a:endParaRPr lang="en-US" dirty="0"/>
          </a:p>
          <a:p>
            <a:pPr marL="0" indent="0">
              <a:buNone/>
            </a:pPr>
            <a:r>
              <a:rPr lang="en-US" dirty="0" smtClean="0"/>
              <a:t>		</a:t>
            </a:r>
            <a:r>
              <a:rPr lang="en-US" dirty="0"/>
              <a:t>(</a:t>
            </a:r>
            <a:r>
              <a:rPr lang="en-US" dirty="0" err="1"/>
              <a:t>dikaioō</a:t>
            </a:r>
            <a:r>
              <a:rPr lang="en-US" dirty="0"/>
              <a:t>)</a:t>
            </a:r>
            <a:endParaRPr lang="en-US" dirty="0" smtClean="0"/>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2258458" y="2225407"/>
            <a:ext cx="1674564" cy="11347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084723" y="4494882"/>
            <a:ext cx="1410159" cy="4957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095740" y="3360145"/>
            <a:ext cx="694063" cy="113473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51881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ἀσεβής</a:t>
            </a:r>
            <a:endParaRPr lang="en-US" dirty="0"/>
          </a:p>
          <a:p>
            <a:pPr marL="0" indent="0">
              <a:buNone/>
            </a:pPr>
            <a:r>
              <a:rPr lang="en-US" dirty="0" smtClean="0"/>
              <a:t>					</a:t>
            </a:r>
            <a:r>
              <a:rPr lang="en-US" dirty="0"/>
              <a:t>(</a:t>
            </a:r>
            <a:r>
              <a:rPr lang="en-US" dirty="0" err="1"/>
              <a:t>asebēs</a:t>
            </a:r>
            <a:r>
              <a:rPr lang="en-US" dirty="0" smtClean="0"/>
              <a:t>)</a:t>
            </a:r>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4957590" y="2148289"/>
            <a:ext cx="1696598" cy="12559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122843" y="4494882"/>
            <a:ext cx="1288974"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5767330" y="3404212"/>
            <a:ext cx="38559" cy="109067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51881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5:6</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ἀσεβής</a:t>
            </a:r>
            <a:endParaRPr lang="en-US" dirty="0"/>
          </a:p>
          <a:p>
            <a:pPr marL="0" indent="0">
              <a:buNone/>
            </a:pPr>
            <a:r>
              <a:rPr lang="en-US" dirty="0"/>
              <a:t>					(</a:t>
            </a:r>
            <a:r>
              <a:rPr lang="en-US" dirty="0" err="1"/>
              <a:t>asebēs</a:t>
            </a:r>
            <a:r>
              <a:rPr lang="en-US" dirty="0"/>
              <a:t>)</a:t>
            </a:r>
          </a:p>
          <a:p>
            <a:pPr marL="0" indent="0">
              <a:buNone/>
            </a:pPr>
            <a:endParaRPr lang="en-US" dirty="0"/>
          </a:p>
          <a:p>
            <a:pPr marL="0" indent="0">
              <a:buNone/>
            </a:pPr>
            <a:r>
              <a:rPr lang="en-US" baseline="30000" dirty="0" smtClean="0"/>
              <a:t>6 </a:t>
            </a:r>
            <a:r>
              <a:rPr lang="en-US" dirty="0"/>
              <a:t>You see, at just the right time, when we were still powerless, Christ died for the ungodly. </a:t>
            </a:r>
          </a:p>
          <a:p>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256" y="2162864"/>
            <a:ext cx="1725613" cy="127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081311" y="4494882"/>
            <a:ext cx="1421176"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18434" idx="2"/>
          </p:cNvCxnSpPr>
          <p:nvPr/>
        </p:nvCxnSpPr>
        <p:spPr>
          <a:xfrm flipH="1" flipV="1">
            <a:off x="5783063" y="3442389"/>
            <a:ext cx="1008836" cy="1052493"/>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35751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Peter 4:18</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ἀσεβής</a:t>
            </a:r>
            <a:endParaRPr lang="en-US" dirty="0"/>
          </a:p>
          <a:p>
            <a:pPr marL="0" indent="0">
              <a:buNone/>
            </a:pPr>
            <a:r>
              <a:rPr lang="en-US" dirty="0"/>
              <a:t>					(</a:t>
            </a:r>
            <a:r>
              <a:rPr lang="en-US" dirty="0" err="1"/>
              <a:t>asebēs</a:t>
            </a:r>
            <a:r>
              <a:rPr lang="en-US" dirty="0"/>
              <a:t>)</a:t>
            </a:r>
          </a:p>
          <a:p>
            <a:pPr marL="0" indent="0">
              <a:buNone/>
            </a:pPr>
            <a:endParaRPr lang="en-US" dirty="0"/>
          </a:p>
          <a:p>
            <a:pPr marL="0" indent="0">
              <a:buNone/>
            </a:pPr>
            <a:r>
              <a:rPr lang="en-US" baseline="30000" dirty="0" smtClean="0"/>
              <a:t>18 </a:t>
            </a:r>
            <a:r>
              <a:rPr lang="en-US" dirty="0"/>
              <a:t>And, </a:t>
            </a:r>
            <a:r>
              <a:rPr lang="en-US" dirty="0" smtClean="0"/>
              <a:t>“</a:t>
            </a:r>
            <a:r>
              <a:rPr lang="en-US" dirty="0"/>
              <a:t>If it is hard for the righteous to be saved, </a:t>
            </a:r>
            <a:r>
              <a:rPr lang="en-US" dirty="0" smtClean="0"/>
              <a:t>what </a:t>
            </a:r>
            <a:r>
              <a:rPr lang="en-US" dirty="0"/>
              <a:t>will become of the ungodly and the sinner?” </a:t>
            </a:r>
          </a:p>
          <a:p>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255" y="2173881"/>
            <a:ext cx="1725613" cy="127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0521" y="4498516"/>
            <a:ext cx="14446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19459" idx="0"/>
            <a:endCxn id="19458" idx="2"/>
          </p:cNvCxnSpPr>
          <p:nvPr/>
        </p:nvCxnSpPr>
        <p:spPr>
          <a:xfrm flipH="1" flipV="1">
            <a:off x="5783062" y="3453406"/>
            <a:ext cx="639772" cy="104511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5018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πίστις</a:t>
            </a:r>
            <a:endParaRPr lang="en-US" dirty="0"/>
          </a:p>
          <a:p>
            <a:pPr marL="0" indent="0">
              <a:buNone/>
            </a:pPr>
            <a:r>
              <a:rPr lang="en-US" dirty="0" smtClean="0"/>
              <a:t>							(</a:t>
            </a:r>
            <a:r>
              <a:rPr lang="en-US" dirty="0" err="1" smtClean="0"/>
              <a:t>pistis</a:t>
            </a:r>
            <a:r>
              <a:rPr lang="en-US" dirty="0" smtClean="0"/>
              <a:t>)</a:t>
            </a:r>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6830458" y="2225407"/>
            <a:ext cx="1333041" cy="11898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006728" y="4494882"/>
            <a:ext cx="892366" cy="4516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7452911" y="3415229"/>
            <a:ext cx="44068" cy="1079653"/>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51881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λογίζομαι</a:t>
            </a:r>
            <a:endParaRPr lang="en-US" dirty="0"/>
          </a:p>
          <a:p>
            <a:pPr marL="0" indent="0">
              <a:buNone/>
            </a:pPr>
            <a:r>
              <a:rPr lang="en-US" dirty="0" smtClean="0"/>
              <a:t>(</a:t>
            </a:r>
            <a:r>
              <a:rPr lang="en-US" dirty="0" err="1" smtClean="0"/>
              <a:t>logizomai</a:t>
            </a:r>
            <a:r>
              <a:rPr lang="en-US" dirty="0" smtClean="0"/>
              <a:t>)</a:t>
            </a:r>
          </a:p>
          <a:p>
            <a:pPr marL="0" indent="0">
              <a:buNone/>
            </a:pPr>
            <a:endParaRPr lang="en-US"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418641" y="2181340"/>
            <a:ext cx="2148289" cy="12338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84742" y="4968607"/>
            <a:ext cx="1509311" cy="4737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39398" y="3415229"/>
            <a:ext cx="253388" cy="155337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51881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4:5</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δικαιοσύνη</a:t>
            </a:r>
            <a:endParaRPr lang="en-US" sz="4800" dirty="0" smtClean="0"/>
          </a:p>
          <a:p>
            <a:pPr marL="0" indent="0">
              <a:lnSpc>
                <a:spcPts val="4800"/>
              </a:lnSpc>
              <a:buNone/>
            </a:pPr>
            <a:r>
              <a:rPr lang="en-US" sz="4800" baseline="30000" dirty="0"/>
              <a:t>	(</a:t>
            </a:r>
            <a:r>
              <a:rPr lang="en-US" sz="4800" baseline="30000" dirty="0" err="1"/>
              <a:t>dikaiosunē</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smtClean="0"/>
              <a:t>5</a:t>
            </a:r>
            <a:r>
              <a:rPr lang="en-US" dirty="0" smtClean="0"/>
              <a:t> </a:t>
            </a:r>
            <a:r>
              <a:rPr lang="en-US" dirty="0"/>
              <a:t>However, to the man who does not work but trusts God who justifies the wicked, his faith is credited as righteousness. </a:t>
            </a:r>
            <a:endParaRPr lang="en-US" dirty="0" smtClean="0"/>
          </a:p>
        </p:txBody>
      </p:sp>
      <p:sp>
        <p:nvSpPr>
          <p:cNvPr id="4" name="Rounded Rectangle 3"/>
          <p:cNvSpPr/>
          <p:nvPr/>
        </p:nvSpPr>
        <p:spPr>
          <a:xfrm>
            <a:off x="1375873" y="2144994"/>
            <a:ext cx="2196269" cy="11024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418460" y="5110385"/>
            <a:ext cx="2392822" cy="4785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474008" y="3247402"/>
            <a:ext cx="1140863" cy="1862983"/>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292038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Habakkuk </a:t>
            </a:r>
            <a:r>
              <a:rPr lang="en-US" dirty="0"/>
              <a:t>2:4</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4</a:t>
            </a:r>
            <a:r>
              <a:rPr lang="en-US" dirty="0" smtClean="0"/>
              <a:t> “See</a:t>
            </a:r>
            <a:r>
              <a:rPr lang="en-US" dirty="0"/>
              <a:t>, he is puffed </a:t>
            </a:r>
            <a:r>
              <a:rPr lang="en-US" dirty="0" smtClean="0"/>
              <a:t>up; his </a:t>
            </a:r>
            <a:r>
              <a:rPr lang="en-US" dirty="0"/>
              <a:t>desires are not upright— </a:t>
            </a:r>
            <a:r>
              <a:rPr lang="en-US" dirty="0" smtClean="0"/>
              <a:t>but </a:t>
            </a:r>
            <a:r>
              <a:rPr lang="en-US" b="1" dirty="0">
                <a:solidFill>
                  <a:schemeClr val="accent6">
                    <a:lumMod val="75000"/>
                  </a:schemeClr>
                </a:solidFill>
              </a:rPr>
              <a:t>the righteous will live by his faith</a:t>
            </a:r>
            <a:r>
              <a:rPr lang="en-US" dirty="0"/>
              <a:t>— </a:t>
            </a:r>
          </a:p>
          <a:p>
            <a:endParaRPr lang="en-US" dirty="0"/>
          </a:p>
        </p:txBody>
      </p:sp>
    </p:spTree>
    <p:extLst>
      <p:ext uri="{BB962C8B-B14F-4D97-AF65-F5344CB8AC3E}">
        <p14:creationId xmlns:p14="http://schemas.microsoft.com/office/powerpoint/2010/main" val="12441654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Philippians </a:t>
            </a:r>
            <a:r>
              <a:rPr lang="en-US" dirty="0"/>
              <a:t>3:9</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9 </a:t>
            </a:r>
            <a:r>
              <a:rPr lang="en-US" dirty="0"/>
              <a:t>and be found in him, not having a righteousness of my own that comes from the law, but </a:t>
            </a:r>
            <a:r>
              <a:rPr lang="en-US" b="1" dirty="0">
                <a:solidFill>
                  <a:schemeClr val="accent6">
                    <a:lumMod val="75000"/>
                  </a:schemeClr>
                </a:solidFill>
              </a:rPr>
              <a:t>that which is through faith</a:t>
            </a:r>
            <a:r>
              <a:rPr lang="en-US" dirty="0"/>
              <a:t> in Christ—the righteousness that comes from God and is by faith. </a:t>
            </a:r>
          </a:p>
          <a:p>
            <a:endParaRPr lang="en-US" dirty="0"/>
          </a:p>
        </p:txBody>
      </p:sp>
    </p:spTree>
    <p:extLst>
      <p:ext uri="{BB962C8B-B14F-4D97-AF65-F5344CB8AC3E}">
        <p14:creationId xmlns:p14="http://schemas.microsoft.com/office/powerpoint/2010/main" val="204971012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7494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397631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370844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Tree>
    <p:extLst>
      <p:ext uri="{BB962C8B-B14F-4D97-AF65-F5344CB8AC3E}">
        <p14:creationId xmlns:p14="http://schemas.microsoft.com/office/powerpoint/2010/main" val="103115681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4:6</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μακαρισμός</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err="1" smtClean="0"/>
              <a:t>makarismos</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
        <p:nvSpPr>
          <p:cNvPr id="4" name="Rounded Rectangle 3"/>
          <p:cNvSpPr/>
          <p:nvPr/>
        </p:nvSpPr>
        <p:spPr>
          <a:xfrm>
            <a:off x="2281727" y="2153540"/>
            <a:ext cx="2435551" cy="111949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136590" y="4623275"/>
            <a:ext cx="2102266" cy="42728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187723" y="3273039"/>
            <a:ext cx="1311780" cy="135023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292038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Galatians 4:15</a:t>
            </a:r>
          </a:p>
        </p:txBody>
      </p:sp>
      <p:sp>
        <p:nvSpPr>
          <p:cNvPr id="3" name="Content Placeholder 2"/>
          <p:cNvSpPr>
            <a:spLocks noGrp="1"/>
          </p:cNvSpPr>
          <p:nvPr>
            <p:ph idx="1"/>
          </p:nvPr>
        </p:nvSpPr>
        <p:spPr/>
        <p:txBody>
          <a:bodyPr>
            <a:normAutofit/>
          </a:bodyPr>
          <a:lstStyle/>
          <a:p>
            <a:pPr marL="0" indent="0">
              <a:buNone/>
            </a:pPr>
            <a:r>
              <a:rPr lang="en-US" baseline="30000" dirty="0" smtClean="0"/>
              <a:t>		</a:t>
            </a:r>
            <a:r>
              <a:rPr lang="en-US" baseline="30000" dirty="0"/>
              <a:t>		</a:t>
            </a:r>
            <a:r>
              <a:rPr lang="el-GR" dirty="0"/>
              <a:t>μακαρισμός</a:t>
            </a:r>
            <a:endParaRPr lang="en-US" dirty="0"/>
          </a:p>
          <a:p>
            <a:pPr marL="0" indent="0">
              <a:buNone/>
            </a:pPr>
            <a:r>
              <a:rPr lang="en-US" baseline="30000" dirty="0" smtClean="0"/>
              <a:t>		</a:t>
            </a:r>
            <a:r>
              <a:rPr lang="en-US" baseline="30000" dirty="0"/>
              <a:t>		</a:t>
            </a:r>
            <a:r>
              <a:rPr lang="en-US" dirty="0"/>
              <a:t>(</a:t>
            </a:r>
            <a:r>
              <a:rPr lang="en-US" dirty="0" err="1"/>
              <a:t>makarismos</a:t>
            </a:r>
            <a:r>
              <a:rPr lang="en-US" dirty="0" smtClean="0"/>
              <a:t>)</a:t>
            </a:r>
          </a:p>
          <a:p>
            <a:pPr marL="0" indent="0">
              <a:lnSpc>
                <a:spcPts val="1600"/>
              </a:lnSpc>
              <a:buNone/>
            </a:pPr>
            <a:endParaRPr lang="en-US" dirty="0"/>
          </a:p>
          <a:p>
            <a:pPr marL="0" indent="0">
              <a:buNone/>
            </a:pPr>
            <a:r>
              <a:rPr lang="en-US" dirty="0" smtClean="0"/>
              <a:t>	So, where is your blessing?</a:t>
            </a:r>
          </a:p>
          <a:p>
            <a:pPr marL="0" indent="0">
              <a:lnSpc>
                <a:spcPts val="1600"/>
              </a:lnSpc>
              <a:buNone/>
            </a:pPr>
            <a:endParaRPr lang="en-US" dirty="0"/>
          </a:p>
          <a:p>
            <a:pPr marL="0" indent="0">
              <a:buNone/>
            </a:pPr>
            <a:r>
              <a:rPr lang="en-US" baseline="30000" dirty="0" smtClean="0"/>
              <a:t>15 </a:t>
            </a:r>
            <a:r>
              <a:rPr lang="en-US" dirty="0"/>
              <a:t>What has happened to all your joy? I can testify that, if you could have done so, you would have torn out your eyes and given them to me. </a:t>
            </a:r>
          </a:p>
          <a:p>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213" y="1656661"/>
            <a:ext cx="2462213"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307595" y="3117773"/>
            <a:ext cx="1454227"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0482" idx="2"/>
          </p:cNvCxnSpPr>
          <p:nvPr/>
        </p:nvCxnSpPr>
        <p:spPr>
          <a:xfrm flipV="1">
            <a:off x="5034709" y="2802836"/>
            <a:ext cx="263611" cy="314937"/>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1322024" y="3040655"/>
            <a:ext cx="4583017" cy="68304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859316" y="3999123"/>
            <a:ext cx="5938091" cy="50677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a:stCxn id="8" idx="0"/>
            <a:endCxn id="7" idx="2"/>
          </p:cNvCxnSpPr>
          <p:nvPr/>
        </p:nvCxnSpPr>
        <p:spPr>
          <a:xfrm flipH="1" flipV="1">
            <a:off x="3613533" y="3723701"/>
            <a:ext cx="214829" cy="275422"/>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56703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λογίζομαι</a:t>
            </a:r>
            <a:endParaRPr lang="en-US" dirty="0"/>
          </a:p>
          <a:p>
            <a:pPr marL="0" indent="0">
              <a:buNone/>
            </a:pPr>
            <a:r>
              <a:rPr lang="en-US" dirty="0" smtClean="0"/>
              <a:t>(</a:t>
            </a:r>
            <a:r>
              <a:rPr lang="en-US" dirty="0" err="1" smtClean="0"/>
              <a:t>logizomai</a:t>
            </a:r>
            <a:r>
              <a:rPr lang="en-US" dirty="0" smtClean="0"/>
              <a:t>)</a:t>
            </a:r>
          </a:p>
          <a:p>
            <a:pPr marL="0" indent="0">
              <a:buNone/>
            </a:pPr>
            <a:endParaRPr lang="en-US" dirty="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
        <p:nvSpPr>
          <p:cNvPr id="4" name="Rounded Rectangle 3"/>
          <p:cNvSpPr/>
          <p:nvPr/>
        </p:nvSpPr>
        <p:spPr>
          <a:xfrm>
            <a:off x="385590" y="2225407"/>
            <a:ext cx="2148290" cy="11788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429658" y="4990641"/>
            <a:ext cx="1311007" cy="4627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7" idx="0"/>
            <a:endCxn id="4" idx="2"/>
          </p:cNvCxnSpPr>
          <p:nvPr/>
        </p:nvCxnSpPr>
        <p:spPr>
          <a:xfrm flipV="1">
            <a:off x="1085162" y="3404212"/>
            <a:ext cx="374573" cy="158642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412013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δικαιοσύνη</a:t>
            </a:r>
            <a:endParaRPr lang="en-US" dirty="0"/>
          </a:p>
          <a:p>
            <a:pPr marL="0" indent="0">
              <a:buNone/>
            </a:pPr>
            <a:r>
              <a:rPr lang="en-US" dirty="0" smtClean="0"/>
              <a:t>	</a:t>
            </a:r>
            <a:r>
              <a:rPr lang="en-US" dirty="0"/>
              <a:t>(</a:t>
            </a:r>
            <a:r>
              <a:rPr lang="en-US" dirty="0" err="1"/>
              <a:t>dikaiosunē</a:t>
            </a:r>
            <a:r>
              <a:rPr lang="en-US" dirty="0"/>
              <a:t>)</a:t>
            </a:r>
            <a:endParaRPr lang="en-US" dirty="0" smtClean="0"/>
          </a:p>
          <a:p>
            <a:pPr marL="0" indent="0">
              <a:buNone/>
            </a:pPr>
            <a:endParaRPr lang="en-US" dirty="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
        <p:nvSpPr>
          <p:cNvPr id="4" name="Rounded Rectangle 3"/>
          <p:cNvSpPr/>
          <p:nvPr/>
        </p:nvSpPr>
        <p:spPr>
          <a:xfrm>
            <a:off x="1233889" y="2159306"/>
            <a:ext cx="2368627" cy="12889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696598" y="4990641"/>
            <a:ext cx="2390660" cy="5067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418203" y="3448280"/>
            <a:ext cx="473725" cy="1542361"/>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412013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χωρίς</a:t>
            </a:r>
            <a:endParaRPr lang="en-US" dirty="0"/>
          </a:p>
          <a:p>
            <a:pPr marL="0" indent="0">
              <a:buNone/>
            </a:pPr>
            <a:r>
              <a:rPr lang="en-US" dirty="0" smtClean="0"/>
              <a:t>				</a:t>
            </a:r>
            <a:r>
              <a:rPr lang="en-US" dirty="0"/>
              <a:t>(</a:t>
            </a:r>
            <a:r>
              <a:rPr lang="en-US" dirty="0" err="1"/>
              <a:t>chōris</a:t>
            </a:r>
            <a:r>
              <a:rPr lang="en-US" dirty="0" smtClean="0"/>
              <a:t>)</a:t>
            </a:r>
          </a:p>
          <a:p>
            <a:pPr marL="0" indent="0">
              <a:buNone/>
            </a:pPr>
            <a:endParaRPr lang="en-US" dirty="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
        <p:nvSpPr>
          <p:cNvPr id="4" name="Rounded Rectangle 3"/>
          <p:cNvSpPr/>
          <p:nvPr/>
        </p:nvSpPr>
        <p:spPr>
          <a:xfrm>
            <a:off x="4076241" y="2170323"/>
            <a:ext cx="1476260" cy="12559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098275" y="5001658"/>
            <a:ext cx="980501"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4588526" y="3426246"/>
            <a:ext cx="225845" cy="157541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412013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ἔργον</a:t>
            </a:r>
            <a:endParaRPr lang="en-US" dirty="0"/>
          </a:p>
          <a:p>
            <a:pPr marL="0" indent="0">
              <a:buNone/>
            </a:pPr>
            <a:r>
              <a:rPr lang="en-US" dirty="0" smtClean="0"/>
              <a:t>						(</a:t>
            </a:r>
            <a:r>
              <a:rPr lang="en-US" dirty="0" err="1" smtClean="0"/>
              <a:t>ergon</a:t>
            </a:r>
            <a:r>
              <a:rPr lang="en-US" dirty="0" smtClean="0"/>
              <a:t>)</a:t>
            </a:r>
          </a:p>
          <a:p>
            <a:pPr marL="0" indent="0">
              <a:buNone/>
            </a:pPr>
            <a:endParaRPr lang="en-US" dirty="0"/>
          </a:p>
          <a:p>
            <a:pPr marL="0" indent="0">
              <a:buNone/>
            </a:pPr>
            <a:r>
              <a:rPr lang="en-US" baseline="30000" dirty="0" smtClean="0"/>
              <a:t>6</a:t>
            </a:r>
            <a:r>
              <a:rPr lang="en-US" dirty="0" smtClean="0"/>
              <a:t> </a:t>
            </a:r>
            <a:r>
              <a:rPr lang="en-US" dirty="0"/>
              <a:t>David says the same thing when he speaks of the blessedness of the man to whom God credits righteousness apart from works: </a:t>
            </a:r>
          </a:p>
        </p:txBody>
      </p:sp>
      <p:sp>
        <p:nvSpPr>
          <p:cNvPr id="4" name="Rounded Rectangle 3"/>
          <p:cNvSpPr/>
          <p:nvPr/>
        </p:nvSpPr>
        <p:spPr>
          <a:xfrm>
            <a:off x="5838940" y="2192357"/>
            <a:ext cx="1586429" cy="122287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916058" y="5012675"/>
            <a:ext cx="1189822" cy="4406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6" idx="0"/>
            <a:endCxn id="4" idx="2"/>
          </p:cNvCxnSpPr>
          <p:nvPr/>
        </p:nvCxnSpPr>
        <p:spPr>
          <a:xfrm flipV="1">
            <a:off x="6510969" y="3415229"/>
            <a:ext cx="121186" cy="1597446"/>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412013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2 </a:t>
            </a:r>
            <a:r>
              <a:rPr lang="en-US" dirty="0"/>
              <a:t>Corinthians 5:21</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21 </a:t>
            </a:r>
            <a:r>
              <a:rPr lang="en-US" dirty="0"/>
              <a:t>God made him who had no sin to be sin for us, so that in him </a:t>
            </a:r>
            <a:r>
              <a:rPr lang="en-US" b="1" dirty="0">
                <a:solidFill>
                  <a:schemeClr val="accent6">
                    <a:lumMod val="75000"/>
                  </a:schemeClr>
                </a:solidFill>
              </a:rPr>
              <a:t>we might become the righteousness of God</a:t>
            </a:r>
            <a:r>
              <a:rPr lang="en-US" dirty="0"/>
              <a:t>. </a:t>
            </a:r>
          </a:p>
          <a:p>
            <a:endParaRPr lang="en-US" dirty="0"/>
          </a:p>
        </p:txBody>
      </p:sp>
    </p:spTree>
    <p:extLst>
      <p:ext uri="{BB962C8B-B14F-4D97-AF65-F5344CB8AC3E}">
        <p14:creationId xmlns:p14="http://schemas.microsoft.com/office/powerpoint/2010/main" val="117667942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2 </a:t>
            </a:r>
            <a:r>
              <a:rPr lang="en-US" dirty="0"/>
              <a:t>Timothy 1:9</a:t>
            </a:r>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r>
              <a:rPr lang="en-US" baseline="30000" dirty="0" smtClean="0"/>
              <a:t>9 </a:t>
            </a:r>
            <a:r>
              <a:rPr lang="en-US" dirty="0"/>
              <a:t>who has saved us and called us to a holy life—not because of anything we have done but </a:t>
            </a:r>
            <a:r>
              <a:rPr lang="en-US" b="1" dirty="0">
                <a:solidFill>
                  <a:schemeClr val="accent6">
                    <a:lumMod val="75000"/>
                  </a:schemeClr>
                </a:solidFill>
              </a:rPr>
              <a:t>because of his own purpose and grace</a:t>
            </a:r>
            <a:r>
              <a:rPr lang="en-US" dirty="0"/>
              <a:t>. This grace was given us in Christ Jesus before the beginning of time, </a:t>
            </a:r>
          </a:p>
        </p:txBody>
      </p:sp>
    </p:spTree>
    <p:extLst>
      <p:ext uri="{BB962C8B-B14F-4D97-AF65-F5344CB8AC3E}">
        <p14:creationId xmlns:p14="http://schemas.microsoft.com/office/powerpoint/2010/main" val="763377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a:t>
            </a:r>
            <a:endParaRPr lang="en-US" dirty="0"/>
          </a:p>
        </p:txBody>
      </p:sp>
      <p:sp>
        <p:nvSpPr>
          <p:cNvPr id="3" name="Content Placeholder 2"/>
          <p:cNvSpPr>
            <a:spLocks noGrp="1"/>
          </p:cNvSpPr>
          <p:nvPr>
            <p:ph idx="1"/>
          </p:nvPr>
        </p:nvSpPr>
        <p:spPr/>
        <p:txBody>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smtClean="0"/>
              <a:t>1</a:t>
            </a:r>
            <a:r>
              <a:rPr lang="en-US" dirty="0" smtClean="0"/>
              <a:t> </a:t>
            </a:r>
            <a:r>
              <a:rPr lang="en-US" dirty="0"/>
              <a:t>What then shall we say that Abraham, our forefather, discovered in this matter? </a:t>
            </a:r>
            <a:endParaRPr lang="en-US" dirty="0" smtClean="0"/>
          </a:p>
          <a:p>
            <a:pPr marL="0" indent="0">
              <a:buNone/>
            </a:pPr>
            <a:endParaRPr lang="en-US" dirty="0"/>
          </a:p>
        </p:txBody>
      </p:sp>
    </p:spTree>
    <p:extLst>
      <p:ext uri="{BB962C8B-B14F-4D97-AF65-F5344CB8AC3E}">
        <p14:creationId xmlns:p14="http://schemas.microsoft.com/office/powerpoint/2010/main" val="239799932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7</a:t>
            </a:r>
            <a:r>
              <a:rPr lang="en-US" dirty="0" smtClean="0"/>
              <a:t> </a:t>
            </a:r>
            <a:r>
              <a:rPr lang="en-US" dirty="0"/>
              <a:t>"Blessed are they whose transgressions are forgiven, whose sins are covered. </a:t>
            </a:r>
            <a:endParaRPr lang="en-US" dirty="0" smtClean="0"/>
          </a:p>
        </p:txBody>
      </p:sp>
    </p:spTree>
    <p:extLst>
      <p:ext uri="{BB962C8B-B14F-4D97-AF65-F5344CB8AC3E}">
        <p14:creationId xmlns:p14="http://schemas.microsoft.com/office/powerpoint/2010/main" val="271727470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μακάριος</a:t>
            </a:r>
            <a:endParaRPr lang="en-US" dirty="0"/>
          </a:p>
          <a:p>
            <a:pPr marL="0" indent="0">
              <a:buNone/>
            </a:pPr>
            <a:r>
              <a:rPr lang="en-US" dirty="0" smtClean="0"/>
              <a:t>(</a:t>
            </a:r>
            <a:r>
              <a:rPr lang="en-US" dirty="0" err="1" smtClean="0"/>
              <a:t>makarios</a:t>
            </a:r>
            <a:r>
              <a:rPr lang="en-US" dirty="0" smtClean="0"/>
              <a:t>)</a:t>
            </a:r>
          </a:p>
          <a:p>
            <a:pPr marL="0" indent="0">
              <a:buNone/>
            </a:pPr>
            <a:endParaRPr lang="en-US" dirty="0"/>
          </a:p>
          <a:p>
            <a:pPr marL="0" indent="0">
              <a:buNone/>
            </a:pPr>
            <a:endParaRPr lang="en-US" dirty="0" smtClean="0"/>
          </a:p>
          <a:p>
            <a:pPr marL="0" indent="0">
              <a:buNone/>
            </a:pPr>
            <a:r>
              <a:rPr lang="en-US" baseline="30000" dirty="0" smtClean="0"/>
              <a:t>7</a:t>
            </a:r>
            <a:r>
              <a:rPr lang="en-US" dirty="0" smtClean="0"/>
              <a:t> </a:t>
            </a:r>
            <a:r>
              <a:rPr lang="en-US" dirty="0"/>
              <a:t>"Blessed are they whose transgressions are forgiven, whose sins are covered. </a:t>
            </a:r>
            <a:endParaRPr lang="en-US" dirty="0" smtClean="0"/>
          </a:p>
        </p:txBody>
      </p:sp>
      <p:sp>
        <p:nvSpPr>
          <p:cNvPr id="4" name="Rounded Rectangle 3"/>
          <p:cNvSpPr/>
          <p:nvPr/>
        </p:nvSpPr>
        <p:spPr>
          <a:xfrm>
            <a:off x="374573" y="2280492"/>
            <a:ext cx="2093205" cy="109066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903383" y="4572000"/>
            <a:ext cx="1355075" cy="4957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1421176" y="3371161"/>
            <a:ext cx="159745" cy="120083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222232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ἀνομία</a:t>
            </a:r>
            <a:endParaRPr lang="en-US" dirty="0"/>
          </a:p>
          <a:p>
            <a:pPr marL="0" indent="0">
              <a:buNone/>
            </a:pPr>
            <a:r>
              <a:rPr lang="en-US" dirty="0" smtClean="0"/>
              <a:t>					(anomia)</a:t>
            </a:r>
          </a:p>
          <a:p>
            <a:pPr marL="0" indent="0">
              <a:buNone/>
            </a:pPr>
            <a:endParaRPr lang="en-US" dirty="0"/>
          </a:p>
          <a:p>
            <a:pPr marL="0" indent="0">
              <a:buNone/>
            </a:pPr>
            <a:endParaRPr lang="en-US" dirty="0" smtClean="0"/>
          </a:p>
          <a:p>
            <a:pPr marL="0" indent="0">
              <a:buNone/>
            </a:pPr>
            <a:r>
              <a:rPr lang="en-US" baseline="30000" dirty="0" smtClean="0"/>
              <a:t>7</a:t>
            </a:r>
            <a:r>
              <a:rPr lang="en-US" dirty="0" smtClean="0"/>
              <a:t> </a:t>
            </a:r>
            <a:r>
              <a:rPr lang="en-US" dirty="0"/>
              <a:t>"Blessed are they whose transgressions are forgiven, whose sins are covered. </a:t>
            </a:r>
            <a:endParaRPr lang="en-US" dirty="0" smtClean="0"/>
          </a:p>
        </p:txBody>
      </p:sp>
      <p:sp>
        <p:nvSpPr>
          <p:cNvPr id="4" name="Rounded Rectangle 3"/>
          <p:cNvSpPr/>
          <p:nvPr/>
        </p:nvSpPr>
        <p:spPr>
          <a:xfrm>
            <a:off x="4968607" y="2225407"/>
            <a:ext cx="1817783" cy="11788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4836405" y="4583017"/>
            <a:ext cx="2489812" cy="4957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7" idx="0"/>
            <a:endCxn id="4" idx="2"/>
          </p:cNvCxnSpPr>
          <p:nvPr/>
        </p:nvCxnSpPr>
        <p:spPr>
          <a:xfrm flipH="1" flipV="1">
            <a:off x="5877499" y="3404212"/>
            <a:ext cx="203812" cy="117880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22223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Thessalonians 2:3</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a:t>ἀνομία</a:t>
            </a:r>
            <a:endParaRPr lang="en-US" dirty="0"/>
          </a:p>
          <a:p>
            <a:pPr marL="0" indent="0">
              <a:buNone/>
            </a:pPr>
            <a:r>
              <a:rPr lang="en-US" dirty="0"/>
              <a:t>		</a:t>
            </a:r>
            <a:r>
              <a:rPr lang="en-US" dirty="0" smtClean="0"/>
              <a:t>	(</a:t>
            </a:r>
            <a:r>
              <a:rPr lang="en-US" dirty="0"/>
              <a:t>anomia)</a:t>
            </a:r>
          </a:p>
          <a:p>
            <a:pPr marL="0" indent="0">
              <a:buNone/>
            </a:pPr>
            <a:endParaRPr lang="en-US" dirty="0"/>
          </a:p>
          <a:p>
            <a:pPr marL="0" indent="0">
              <a:buNone/>
            </a:pPr>
            <a:r>
              <a:rPr lang="en-US" baseline="30000" dirty="0" smtClean="0"/>
              <a:t>3 </a:t>
            </a:r>
            <a:r>
              <a:rPr lang="en-US" dirty="0"/>
              <a:t>Don’t let anyone deceive you in any way, for that day will not come until the rebellion occurs and the man of lawlessness is revealed, the man doomed to destruction. </a:t>
            </a:r>
          </a:p>
          <a:p>
            <a:endParaRPr lang="en-US"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1424" y="2213568"/>
            <a:ext cx="1841500"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4689" y="4962907"/>
            <a:ext cx="2073275"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22531" idx="0"/>
            <a:endCxn id="22530" idx="2"/>
          </p:cNvCxnSpPr>
          <p:nvPr/>
        </p:nvCxnSpPr>
        <p:spPr>
          <a:xfrm flipH="1" flipV="1">
            <a:off x="4032174" y="3415305"/>
            <a:ext cx="99153" cy="1547602"/>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853534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John 3:4</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ἀνομία</a:t>
            </a:r>
            <a:endParaRPr lang="en-US" dirty="0"/>
          </a:p>
          <a:p>
            <a:pPr marL="0" indent="0">
              <a:buNone/>
            </a:pPr>
            <a:r>
              <a:rPr lang="en-US" dirty="0"/>
              <a:t>		(anomia)</a:t>
            </a:r>
          </a:p>
          <a:p>
            <a:pPr marL="0" indent="0">
              <a:buNone/>
            </a:pPr>
            <a:endParaRPr lang="en-US" dirty="0"/>
          </a:p>
          <a:p>
            <a:pPr marL="0" indent="0">
              <a:buNone/>
            </a:pPr>
            <a:endParaRPr lang="en-US" dirty="0" smtClean="0"/>
          </a:p>
          <a:p>
            <a:pPr marL="0" indent="0">
              <a:buNone/>
            </a:pPr>
            <a:r>
              <a:rPr lang="en-US" baseline="30000" dirty="0" smtClean="0"/>
              <a:t>4 </a:t>
            </a:r>
            <a:r>
              <a:rPr lang="en-US" dirty="0"/>
              <a:t>Everyone who sins breaks the law; in fact, sin is lawlessness. </a:t>
            </a:r>
          </a:p>
          <a:p>
            <a:endParaRPr lang="en-US"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4990" y="2213568"/>
            <a:ext cx="1841500"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3811836" y="4583017"/>
            <a:ext cx="2555913"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40675" y="5056742"/>
            <a:ext cx="2049137" cy="4847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p:cNvCxnSpPr>
          <p:nvPr/>
        </p:nvCxnSpPr>
        <p:spPr>
          <a:xfrm flipV="1">
            <a:off x="1465244" y="3393195"/>
            <a:ext cx="1222872" cy="1663547"/>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4" idx="0"/>
          </p:cNvCxnSpPr>
          <p:nvPr/>
        </p:nvCxnSpPr>
        <p:spPr>
          <a:xfrm flipH="1" flipV="1">
            <a:off x="3525398" y="3404212"/>
            <a:ext cx="1564395" cy="117880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09915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4:7</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n-US" baseline="30000" dirty="0" smtClean="0"/>
              <a:t>  </a:t>
            </a:r>
            <a:r>
              <a:rPr lang="el-GR" dirty="0" smtClean="0"/>
              <a:t>ἀφίημι</a:t>
            </a:r>
            <a:endParaRPr lang="en-US" sz="4800" dirty="0" smtClean="0"/>
          </a:p>
          <a:p>
            <a:pPr marL="0" indent="0">
              <a:lnSpc>
                <a:spcPts val="4800"/>
              </a:lnSpc>
              <a:buNone/>
            </a:pPr>
            <a:r>
              <a:rPr lang="en-US" sz="4800" baseline="30000" dirty="0"/>
              <a:t>	(</a:t>
            </a:r>
            <a:r>
              <a:rPr lang="en-US" sz="4800" baseline="30000" dirty="0" err="1"/>
              <a:t>aphiēmi</a:t>
            </a:r>
            <a:r>
              <a:rPr lang="en-US" sz="4800" baseline="30000" dirty="0" smtClean="0"/>
              <a:t>)</a:t>
            </a: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smtClean="0"/>
              <a:t>7</a:t>
            </a:r>
            <a:r>
              <a:rPr lang="en-US" dirty="0" smtClean="0"/>
              <a:t> </a:t>
            </a:r>
            <a:r>
              <a:rPr lang="en-US" dirty="0"/>
              <a:t>"Blessed are they whose transgressions are forgiven, whose sins are covered. </a:t>
            </a:r>
            <a:endParaRPr lang="en-US" dirty="0" smtClean="0"/>
          </a:p>
        </p:txBody>
      </p:sp>
      <p:sp>
        <p:nvSpPr>
          <p:cNvPr id="4" name="Oval 3"/>
          <p:cNvSpPr/>
          <p:nvPr/>
        </p:nvSpPr>
        <p:spPr>
          <a:xfrm>
            <a:off x="1110954" y="2008262"/>
            <a:ext cx="2153540" cy="146133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8564" y="5144568"/>
            <a:ext cx="1486969" cy="4956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1222049" y="3469593"/>
            <a:ext cx="965675" cy="1674975"/>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005397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Matthew 18:27</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n-US" baseline="30000" dirty="0" smtClean="0"/>
              <a:t>  </a:t>
            </a:r>
            <a:r>
              <a:rPr lang="el-GR" dirty="0" smtClean="0"/>
              <a:t>ἀφίημι</a:t>
            </a:r>
            <a:endParaRPr lang="en-US" dirty="0"/>
          </a:p>
          <a:p>
            <a:pPr marL="0" indent="0">
              <a:buNone/>
            </a:pPr>
            <a:r>
              <a:rPr lang="en-US" baseline="30000" dirty="0"/>
              <a:t>	</a:t>
            </a:r>
            <a:r>
              <a:rPr lang="en-US" dirty="0"/>
              <a:t>(</a:t>
            </a:r>
            <a:r>
              <a:rPr lang="en-US" dirty="0" err="1"/>
              <a:t>aphiēmi</a:t>
            </a:r>
            <a:r>
              <a:rPr lang="en-US" dirty="0"/>
              <a:t>)</a:t>
            </a:r>
          </a:p>
          <a:p>
            <a:pPr marL="0" indent="0">
              <a:buNone/>
            </a:pPr>
            <a:endParaRPr lang="en-US" dirty="0"/>
          </a:p>
          <a:p>
            <a:pPr marL="0" indent="0">
              <a:buNone/>
            </a:pPr>
            <a:r>
              <a:rPr lang="en-US" baseline="30000" dirty="0" smtClean="0"/>
              <a:t>27 </a:t>
            </a:r>
            <a:r>
              <a:rPr lang="en-US" dirty="0">
                <a:solidFill>
                  <a:srgbClr val="FF0000"/>
                </a:solidFill>
              </a:rPr>
              <a:t>The servant’s master took pity on him, canceled the debt and let him go. </a:t>
            </a:r>
          </a:p>
          <a:p>
            <a:endParaRPr lang="en-US"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0156" y="2081711"/>
            <a:ext cx="2182813"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73725" y="4483865"/>
            <a:ext cx="1597446" cy="4737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a:stCxn id="4" idx="0"/>
            <a:endCxn id="23554" idx="2"/>
          </p:cNvCxnSpPr>
          <p:nvPr/>
        </p:nvCxnSpPr>
        <p:spPr>
          <a:xfrm flipV="1">
            <a:off x="1272448" y="3569198"/>
            <a:ext cx="919115" cy="914667"/>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067686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Luke 5:20</a:t>
            </a:r>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aseline="30000" dirty="0"/>
              <a:t>	</a:t>
            </a:r>
            <a:r>
              <a:rPr lang="en-US" baseline="30000" dirty="0" smtClean="0"/>
              <a:t>	  </a:t>
            </a:r>
            <a:r>
              <a:rPr lang="el-GR" dirty="0" smtClean="0"/>
              <a:t>ἀφίημι</a:t>
            </a:r>
            <a:endParaRPr lang="en-US" dirty="0"/>
          </a:p>
          <a:p>
            <a:pPr marL="0" indent="0">
              <a:buNone/>
            </a:pPr>
            <a:r>
              <a:rPr lang="en-US" baseline="30000" dirty="0"/>
              <a:t>	</a:t>
            </a:r>
            <a:r>
              <a:rPr lang="en-US" baseline="30000" dirty="0" smtClean="0"/>
              <a:t>	</a:t>
            </a:r>
            <a:r>
              <a:rPr lang="en-US" dirty="0" smtClean="0"/>
              <a:t>(</a:t>
            </a:r>
            <a:r>
              <a:rPr lang="en-US" dirty="0" err="1"/>
              <a:t>aphiēmi</a:t>
            </a:r>
            <a:r>
              <a:rPr lang="en-US" dirty="0"/>
              <a:t>)</a:t>
            </a:r>
          </a:p>
          <a:p>
            <a:pPr marL="0" indent="0">
              <a:buNone/>
            </a:pPr>
            <a:endParaRPr lang="en-US" dirty="0"/>
          </a:p>
          <a:p>
            <a:pPr marL="0" indent="0">
              <a:buNone/>
            </a:pPr>
            <a:r>
              <a:rPr lang="en-US" baseline="30000" dirty="0" smtClean="0"/>
              <a:t>20 </a:t>
            </a:r>
            <a:r>
              <a:rPr lang="en-US" dirty="0"/>
              <a:t>When Jesus saw their faith, he said, “</a:t>
            </a:r>
            <a:r>
              <a:rPr lang="en-US" dirty="0">
                <a:solidFill>
                  <a:srgbClr val="FF0000"/>
                </a:solidFill>
              </a:rPr>
              <a:t>Friend, your sins are forgiven.</a:t>
            </a:r>
            <a:r>
              <a:rPr lang="en-US" dirty="0"/>
              <a:t>” </a:t>
            </a:r>
          </a:p>
          <a:p>
            <a:endParaRPr lang="en-US"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7483" y="2103744"/>
            <a:ext cx="2189163"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3201" y="4438765"/>
            <a:ext cx="15065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a:stCxn id="24579" idx="0"/>
            <a:endCxn id="24578" idx="2"/>
          </p:cNvCxnSpPr>
          <p:nvPr/>
        </p:nvCxnSpPr>
        <p:spPr>
          <a:xfrm flipH="1" flipV="1">
            <a:off x="3172065" y="3591231"/>
            <a:ext cx="264405" cy="847534"/>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30929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ἁμαρτία</a:t>
            </a:r>
            <a:endParaRPr lang="en-US" dirty="0"/>
          </a:p>
          <a:p>
            <a:pPr marL="0" indent="0">
              <a:buNone/>
            </a:pPr>
            <a:r>
              <a:rPr lang="en-US" dirty="0" smtClean="0"/>
              <a:t>		(hamartia)</a:t>
            </a:r>
          </a:p>
          <a:p>
            <a:pPr marL="0" indent="0">
              <a:buNone/>
            </a:pPr>
            <a:endParaRPr lang="en-US" dirty="0"/>
          </a:p>
          <a:p>
            <a:pPr marL="0" indent="0">
              <a:buNone/>
            </a:pPr>
            <a:endParaRPr lang="en-US" dirty="0" smtClean="0"/>
          </a:p>
          <a:p>
            <a:pPr marL="0" indent="0">
              <a:buNone/>
            </a:pPr>
            <a:r>
              <a:rPr lang="en-US" baseline="30000" dirty="0" smtClean="0"/>
              <a:t>7</a:t>
            </a:r>
            <a:r>
              <a:rPr lang="en-US" dirty="0" smtClean="0"/>
              <a:t> </a:t>
            </a:r>
            <a:r>
              <a:rPr lang="en-US" dirty="0"/>
              <a:t>"Blessed are they whose transgressions are forgiven, whose sins are covered. </a:t>
            </a:r>
            <a:endParaRPr lang="en-US" dirty="0" smtClean="0"/>
          </a:p>
        </p:txBody>
      </p:sp>
      <p:sp>
        <p:nvSpPr>
          <p:cNvPr id="4" name="Rounded Rectangle 3"/>
          <p:cNvSpPr/>
          <p:nvPr/>
        </p:nvSpPr>
        <p:spPr>
          <a:xfrm>
            <a:off x="2236424" y="2181340"/>
            <a:ext cx="1994053" cy="125592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172858" y="5056742"/>
            <a:ext cx="760164" cy="57287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233451" y="3437263"/>
            <a:ext cx="319489" cy="1619479"/>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222232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4:7</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lnSpc>
                <a:spcPts val="4800"/>
              </a:lnSpc>
              <a:buNone/>
            </a:pPr>
            <a:r>
              <a:rPr lang="en-US" baseline="30000" dirty="0" smtClean="0"/>
              <a:t>			</a:t>
            </a:r>
            <a:r>
              <a:rPr lang="el-GR" dirty="0" smtClean="0"/>
              <a:t>ἐπικαλύπτω</a:t>
            </a:r>
            <a:endParaRPr lang="en-US" sz="4800" dirty="0" smtClean="0"/>
          </a:p>
          <a:p>
            <a:pPr marL="0" indent="0">
              <a:lnSpc>
                <a:spcPts val="4800"/>
              </a:lnSpc>
              <a:buNone/>
            </a:pPr>
            <a:r>
              <a:rPr lang="en-US" sz="4800" baseline="30000" dirty="0"/>
              <a:t>	</a:t>
            </a:r>
            <a:r>
              <a:rPr lang="en-US" sz="4800" baseline="30000" dirty="0" smtClean="0"/>
              <a:t>		</a:t>
            </a:r>
            <a:r>
              <a:rPr lang="en-US" sz="4800" baseline="30000" dirty="0"/>
              <a:t>(</a:t>
            </a:r>
            <a:r>
              <a:rPr lang="en-US" sz="4800" baseline="30000" dirty="0" err="1"/>
              <a:t>epikaluptō</a:t>
            </a:r>
            <a:r>
              <a:rPr lang="en-US" sz="4800" baseline="30000" dirty="0" smtClean="0"/>
              <a:t>)</a:t>
            </a:r>
            <a:endParaRPr lang="en-US" baseline="30000" dirty="0"/>
          </a:p>
          <a:p>
            <a:pPr marL="0" indent="0">
              <a:buNone/>
            </a:pPr>
            <a:endParaRPr lang="en-US" baseline="30000" dirty="0" smtClean="0"/>
          </a:p>
          <a:p>
            <a:pPr marL="0" indent="0">
              <a:lnSpc>
                <a:spcPts val="1200"/>
              </a:lnSpc>
              <a:buNone/>
            </a:pPr>
            <a:endParaRPr lang="en-US" baseline="30000" dirty="0"/>
          </a:p>
          <a:p>
            <a:pPr marL="0" indent="0">
              <a:buNone/>
            </a:pPr>
            <a:endParaRPr lang="en-US" baseline="30000" dirty="0" smtClean="0"/>
          </a:p>
          <a:p>
            <a:pPr marL="0" indent="0">
              <a:buNone/>
            </a:pPr>
            <a:r>
              <a:rPr lang="en-US" baseline="30000" dirty="0" smtClean="0"/>
              <a:t>7</a:t>
            </a:r>
            <a:r>
              <a:rPr lang="en-US" dirty="0" smtClean="0"/>
              <a:t> </a:t>
            </a:r>
            <a:r>
              <a:rPr lang="en-US" dirty="0"/>
              <a:t>"Blessed are they whose transgressions are forgiven, whose sins are covered. </a:t>
            </a:r>
            <a:endParaRPr lang="en-US" dirty="0" smtClean="0"/>
          </a:p>
        </p:txBody>
      </p:sp>
      <p:sp>
        <p:nvSpPr>
          <p:cNvPr id="4" name="Rounded Rectangle 3"/>
          <p:cNvSpPr/>
          <p:nvPr/>
        </p:nvSpPr>
        <p:spPr>
          <a:xfrm>
            <a:off x="3187581" y="2136449"/>
            <a:ext cx="2273182" cy="11280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563454" y="5016381"/>
            <a:ext cx="1427148" cy="4272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324172" y="3264493"/>
            <a:ext cx="952856" cy="175188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60941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17558</TotalTime>
  <Words>15690</Words>
  <Application>Microsoft Office PowerPoint</Application>
  <PresentationFormat>On-screen Show (4:3)</PresentationFormat>
  <Paragraphs>3456</Paragraphs>
  <Slides>162</Slides>
  <Notes>162</Notes>
  <HiddenSlides>0</HiddenSlides>
  <MMClips>0</MMClips>
  <ScaleCrop>false</ScaleCrop>
  <HeadingPairs>
    <vt:vector size="4" baseType="variant">
      <vt:variant>
        <vt:lpstr>Theme</vt:lpstr>
      </vt:variant>
      <vt:variant>
        <vt:i4>1</vt:i4>
      </vt:variant>
      <vt:variant>
        <vt:lpstr>Slide Titles</vt:lpstr>
      </vt:variant>
      <vt:variant>
        <vt:i4>162</vt:i4>
      </vt:variant>
    </vt:vector>
  </HeadingPairs>
  <TitlesOfParts>
    <vt:vector size="163" baseType="lpstr">
      <vt:lpstr>Office Theme</vt:lpstr>
      <vt:lpstr>Romans 4:1-12 --- Abraham Justified by Faith</vt:lpstr>
      <vt:lpstr>PowerPoint Presentation</vt:lpstr>
      <vt:lpstr>Romans 4:1-12</vt:lpstr>
      <vt:lpstr>Romans 4:1-12</vt:lpstr>
      <vt:lpstr>Romans 4:1-12</vt:lpstr>
      <vt:lpstr>Romans 4:1-12</vt:lpstr>
      <vt:lpstr>Romans 4:1-12</vt:lpstr>
      <vt:lpstr>PowerPoint Presentation</vt:lpstr>
      <vt:lpstr>Romans 4:1</vt:lpstr>
      <vt:lpstr>Romans 4:1</vt:lpstr>
      <vt:lpstr>Romans 3:27-31</vt:lpstr>
      <vt:lpstr>Romans 4:1</vt:lpstr>
      <vt:lpstr>Romans 6:1</vt:lpstr>
      <vt:lpstr>Romans 11:7</vt:lpstr>
      <vt:lpstr>Romans 4:1</vt:lpstr>
      <vt:lpstr>Romans 4:1</vt:lpstr>
      <vt:lpstr>Josephus: Wars of the Jews 5.380</vt:lpstr>
      <vt:lpstr>Romans 4:1</vt:lpstr>
      <vt:lpstr>Romans 7:10</vt:lpstr>
      <vt:lpstr>Romans 7:21</vt:lpstr>
      <vt:lpstr>Romans 4:1</vt:lpstr>
      <vt:lpstr>Romans 4:1 (KJV) </vt:lpstr>
      <vt:lpstr>Romans 4:1 (ESV) </vt:lpstr>
      <vt:lpstr>Romans 4:1 (NASB) </vt:lpstr>
      <vt:lpstr>Romans 1:3</vt:lpstr>
      <vt:lpstr>Romans 9:5</vt:lpstr>
      <vt:lpstr>Cross-Reference Luke 3:8</vt:lpstr>
      <vt:lpstr>Cross-Reference John 8:56</vt:lpstr>
      <vt:lpstr>Romans 4:2</vt:lpstr>
      <vt:lpstr>Romans 4:2</vt:lpstr>
      <vt:lpstr>Romans 4:2</vt:lpstr>
      <vt:lpstr>Romans 4:2</vt:lpstr>
      <vt:lpstr>Romans 4:2</vt:lpstr>
      <vt:lpstr>Romans 4:2</vt:lpstr>
      <vt:lpstr>1 Corinthians 9:16</vt:lpstr>
      <vt:lpstr>Philippians 2:16</vt:lpstr>
      <vt:lpstr>Romans 4:2</vt:lpstr>
      <vt:lpstr>Cross-Reference 1 Corinthians 1:31</vt:lpstr>
      <vt:lpstr>Cross-Reference Ephesians 2:8–9</vt:lpstr>
      <vt:lpstr>Romans 4:3</vt:lpstr>
      <vt:lpstr>Romans 4:3</vt:lpstr>
      <vt:lpstr>Romans 4:3</vt:lpstr>
      <vt:lpstr>Romans 4:3</vt:lpstr>
      <vt:lpstr>Romans 4:3</vt:lpstr>
      <vt:lpstr>James 4:5</vt:lpstr>
      <vt:lpstr>Romans 4:3</vt:lpstr>
      <vt:lpstr>Romans 4:3</vt:lpstr>
      <vt:lpstr>PowerPoint Presentation</vt:lpstr>
      <vt:lpstr>PowerPoint Presentation</vt:lpstr>
      <vt:lpstr>PowerPoint Presentation</vt:lpstr>
      <vt:lpstr>Romans 4:3</vt:lpstr>
      <vt:lpstr>Romans 4:3</vt:lpstr>
      <vt:lpstr>Cross-Reference Psalm 106:29–31</vt:lpstr>
      <vt:lpstr>Cross-Reference Romans 10:11</vt:lpstr>
      <vt:lpstr>Romans 4:4</vt:lpstr>
      <vt:lpstr>Romans 4:4</vt:lpstr>
      <vt:lpstr>Romans 4:4</vt:lpstr>
      <vt:lpstr>1 Timothy 5:18</vt:lpstr>
      <vt:lpstr>Matthew 5:46</vt:lpstr>
      <vt:lpstr>Romans 4:4</vt:lpstr>
      <vt:lpstr>Romans 4:4</vt:lpstr>
      <vt:lpstr>Romans 4:4</vt:lpstr>
      <vt:lpstr>Deuteronomy 24:10 (LXX) </vt:lpstr>
      <vt:lpstr>Matthew 6:12</vt:lpstr>
      <vt:lpstr>Cross-Reference Romans 9:32</vt:lpstr>
      <vt:lpstr>Cross-Reference Romans 11:6</vt:lpstr>
      <vt:lpstr>Romans 4:5</vt:lpstr>
      <vt:lpstr>Romans 4:5</vt:lpstr>
      <vt:lpstr>Romans 4:5</vt:lpstr>
      <vt:lpstr>Romans 4:5</vt:lpstr>
      <vt:lpstr>Romans 4:5</vt:lpstr>
      <vt:lpstr>Romans 5:6</vt:lpstr>
      <vt:lpstr>1 Peter 4:18</vt:lpstr>
      <vt:lpstr>Romans 4:5</vt:lpstr>
      <vt:lpstr>Romans 4:5</vt:lpstr>
      <vt:lpstr>Romans 4:5</vt:lpstr>
      <vt:lpstr>Cross-Reference Habakkuk 2:4</vt:lpstr>
      <vt:lpstr>Cross-Reference Philippians 3:9</vt:lpstr>
      <vt:lpstr>PowerPoint Presentation</vt:lpstr>
      <vt:lpstr>PowerPoint Presentation</vt:lpstr>
      <vt:lpstr>Romans 4:6</vt:lpstr>
      <vt:lpstr>Romans 4:6</vt:lpstr>
      <vt:lpstr>Galatians 4:15</vt:lpstr>
      <vt:lpstr>Romans 4:6</vt:lpstr>
      <vt:lpstr>Romans 4:6</vt:lpstr>
      <vt:lpstr>Romans 4:6</vt:lpstr>
      <vt:lpstr>Romans 4:6</vt:lpstr>
      <vt:lpstr>Cross-Reference 2 Corinthians 5:21</vt:lpstr>
      <vt:lpstr>Cross-Reference 2 Timothy 1:9</vt:lpstr>
      <vt:lpstr>Romans 4:7</vt:lpstr>
      <vt:lpstr>Romans 4:7</vt:lpstr>
      <vt:lpstr>Romans 4:7</vt:lpstr>
      <vt:lpstr>2 Thessalonians 2:3</vt:lpstr>
      <vt:lpstr>1 John 3:4</vt:lpstr>
      <vt:lpstr>Romans 4:7</vt:lpstr>
      <vt:lpstr>Matthew 18:27</vt:lpstr>
      <vt:lpstr>Luke 5:20</vt:lpstr>
      <vt:lpstr>Romans 4:7</vt:lpstr>
      <vt:lpstr>Romans 4:7</vt:lpstr>
      <vt:lpstr>Cross-Reference Psalm 130:3–4</vt:lpstr>
      <vt:lpstr>Cross-Reference Psalm 85:2</vt:lpstr>
      <vt:lpstr>Romans 4:8</vt:lpstr>
      <vt:lpstr>Romans 4:8</vt:lpstr>
      <vt:lpstr>Romans 4:8</vt:lpstr>
      <vt:lpstr>Romans 4:8</vt:lpstr>
      <vt:lpstr>Cross-Reference 1 Peter 2:24</vt:lpstr>
      <vt:lpstr>Cross-Reference 1 Peter 3:18</vt:lpstr>
      <vt:lpstr>Romans 4:9</vt:lpstr>
      <vt:lpstr>Romans 4:9</vt:lpstr>
      <vt:lpstr>Romans 4:9</vt:lpstr>
      <vt:lpstr>Romans 4:9</vt:lpstr>
      <vt:lpstr>Romans 4:9</vt:lpstr>
      <vt:lpstr>Romans 4:9</vt:lpstr>
      <vt:lpstr>Romans 4:9</vt:lpstr>
      <vt:lpstr>Cross-Reference Luke 2:28–32</vt:lpstr>
      <vt:lpstr>Cross-Reference Galatians 3:14</vt:lpstr>
      <vt:lpstr>Romans 4:10</vt:lpstr>
      <vt:lpstr>Romans 4:10</vt:lpstr>
      <vt:lpstr>Romans 4:10</vt:lpstr>
      <vt:lpstr>Cross-Reference Galatians 5:6</vt:lpstr>
      <vt:lpstr>Cross-Reference Galatians 6:15</vt:lpstr>
      <vt:lpstr>Romans 4:11a</vt:lpstr>
      <vt:lpstr>Romans 4:11a</vt:lpstr>
      <vt:lpstr>John 3:11</vt:lpstr>
      <vt:lpstr>John 16:24</vt:lpstr>
      <vt:lpstr>Romans 4:11a</vt:lpstr>
      <vt:lpstr>Luke 11:30</vt:lpstr>
      <vt:lpstr>2 Corinthians 12:12</vt:lpstr>
      <vt:lpstr>Romans 4:11a</vt:lpstr>
      <vt:lpstr>Romans 4:11a</vt:lpstr>
      <vt:lpstr>1 Corinthians 9:2</vt:lpstr>
      <vt:lpstr>Romans 4:11a</vt:lpstr>
      <vt:lpstr>Romans 4:11a</vt:lpstr>
      <vt:lpstr>Romans 4:11a</vt:lpstr>
      <vt:lpstr>PowerPoint Presentation</vt:lpstr>
      <vt:lpstr>Romans 4:11b</vt:lpstr>
      <vt:lpstr>Romans 4:11b</vt:lpstr>
      <vt:lpstr>Romans 4:11b</vt:lpstr>
      <vt:lpstr>Romans 4:11b</vt:lpstr>
      <vt:lpstr>Romans 4:11b</vt:lpstr>
      <vt:lpstr>Romans 4:11b</vt:lpstr>
      <vt:lpstr>Romans 4:11b</vt:lpstr>
      <vt:lpstr>Romans 4:11b</vt:lpstr>
      <vt:lpstr>Cross-Reference 2 Corinthians 1:21–22</vt:lpstr>
      <vt:lpstr>Cross-Reference Ephesians 4:30</vt:lpstr>
      <vt:lpstr>Romans 4:12</vt:lpstr>
      <vt:lpstr>Romans 4:12</vt:lpstr>
      <vt:lpstr>Romans 4:12</vt:lpstr>
      <vt:lpstr>Romans 4:12</vt:lpstr>
      <vt:lpstr>Romans 4:12</vt:lpstr>
      <vt:lpstr>Galatians 6:16</vt:lpstr>
      <vt:lpstr>Philippians 3:16</vt:lpstr>
      <vt:lpstr>Romans 4:12</vt:lpstr>
      <vt:lpstr>2 Corinthians 12:18</vt:lpstr>
      <vt:lpstr>1 Peter 2:21</vt:lpstr>
      <vt:lpstr>Deuteronomy 11:24 (LXX) </vt:lpstr>
      <vt:lpstr>Romans 4:12</vt:lpstr>
      <vt:lpstr>Romans 4:12</vt:lpstr>
      <vt:lpstr>Cross-Reference Proverbs 2:20</vt:lpstr>
      <vt:lpstr>Cross-Reference Romans 9:6–7</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Romans 1:1-7</dc:title>
  <dc:creator>MDJ</dc:creator>
  <cp:lastModifiedBy>MDJ</cp:lastModifiedBy>
  <cp:revision>234</cp:revision>
  <dcterms:created xsi:type="dcterms:W3CDTF">2014-03-14T14:55:41Z</dcterms:created>
  <dcterms:modified xsi:type="dcterms:W3CDTF">2014-11-22T11:19:55Z</dcterms:modified>
</cp:coreProperties>
</file>