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8"/>
  </p:notesMasterIdLst>
  <p:sldIdLst>
    <p:sldId id="320" r:id="rId2"/>
    <p:sldId id="384" r:id="rId3"/>
    <p:sldId id="385" r:id="rId4"/>
    <p:sldId id="386" r:id="rId5"/>
    <p:sldId id="387" r:id="rId6"/>
    <p:sldId id="388" r:id="rId7"/>
    <p:sldId id="389" r:id="rId8"/>
    <p:sldId id="390" r:id="rId9"/>
    <p:sldId id="391" r:id="rId10"/>
    <p:sldId id="392" r:id="rId11"/>
    <p:sldId id="393" r:id="rId12"/>
    <p:sldId id="394" r:id="rId13"/>
    <p:sldId id="395" r:id="rId14"/>
    <p:sldId id="341" r:id="rId15"/>
    <p:sldId id="321" r:id="rId16"/>
    <p:sldId id="322" r:id="rId17"/>
    <p:sldId id="323" r:id="rId18"/>
    <p:sldId id="324" r:id="rId19"/>
    <p:sldId id="325" r:id="rId20"/>
    <p:sldId id="326" r:id="rId21"/>
    <p:sldId id="401" r:id="rId22"/>
    <p:sldId id="342" r:id="rId23"/>
    <p:sldId id="327" r:id="rId24"/>
    <p:sldId id="396" r:id="rId25"/>
    <p:sldId id="397" r:id="rId26"/>
    <p:sldId id="398" r:id="rId27"/>
    <p:sldId id="346" r:id="rId28"/>
    <p:sldId id="399" r:id="rId29"/>
    <p:sldId id="400" r:id="rId30"/>
    <p:sldId id="343" r:id="rId31"/>
    <p:sldId id="430" r:id="rId32"/>
    <p:sldId id="344" r:id="rId33"/>
    <p:sldId id="431" r:id="rId34"/>
    <p:sldId id="345" r:id="rId35"/>
    <p:sldId id="432" r:id="rId36"/>
    <p:sldId id="404" r:id="rId37"/>
    <p:sldId id="405" r:id="rId38"/>
    <p:sldId id="328" r:id="rId39"/>
    <p:sldId id="347" r:id="rId40"/>
    <p:sldId id="435" r:id="rId41"/>
    <p:sldId id="436" r:id="rId42"/>
    <p:sldId id="348" r:id="rId43"/>
    <p:sldId id="437" r:id="rId44"/>
    <p:sldId id="407" r:id="rId45"/>
    <p:sldId id="406" r:id="rId46"/>
    <p:sldId id="402" r:id="rId47"/>
    <p:sldId id="329" r:id="rId48"/>
    <p:sldId id="350" r:id="rId49"/>
    <p:sldId id="438" r:id="rId50"/>
    <p:sldId id="439" r:id="rId51"/>
    <p:sldId id="349" r:id="rId52"/>
    <p:sldId id="440" r:id="rId53"/>
    <p:sldId id="408" r:id="rId54"/>
    <p:sldId id="409" r:id="rId55"/>
    <p:sldId id="330" r:id="rId56"/>
    <p:sldId id="354" r:id="rId57"/>
    <p:sldId id="441" r:id="rId58"/>
    <p:sldId id="353" r:id="rId59"/>
    <p:sldId id="442" r:id="rId60"/>
    <p:sldId id="433" r:id="rId61"/>
    <p:sldId id="411" r:id="rId62"/>
    <p:sldId id="410" r:id="rId63"/>
    <p:sldId id="331" r:id="rId64"/>
    <p:sldId id="359" r:id="rId65"/>
    <p:sldId id="443" r:id="rId66"/>
    <p:sldId id="358" r:id="rId67"/>
    <p:sldId id="444" r:id="rId68"/>
    <p:sldId id="412" r:id="rId69"/>
    <p:sldId id="413" r:id="rId70"/>
    <p:sldId id="332" r:id="rId71"/>
    <p:sldId id="362" r:id="rId72"/>
    <p:sldId id="414" r:id="rId73"/>
    <p:sldId id="415" r:id="rId74"/>
    <p:sldId id="403" r:id="rId75"/>
    <p:sldId id="366" r:id="rId76"/>
    <p:sldId id="365" r:id="rId77"/>
    <p:sldId id="445" r:id="rId78"/>
    <p:sldId id="364" r:id="rId79"/>
    <p:sldId id="446" r:id="rId80"/>
    <p:sldId id="416" r:id="rId81"/>
    <p:sldId id="417" r:id="rId82"/>
    <p:sldId id="368" r:id="rId83"/>
    <p:sldId id="434" r:id="rId84"/>
    <p:sldId id="367" r:id="rId85"/>
    <p:sldId id="447" r:id="rId86"/>
    <p:sldId id="334" r:id="rId87"/>
    <p:sldId id="448" r:id="rId88"/>
    <p:sldId id="419" r:id="rId89"/>
    <p:sldId id="418" r:id="rId90"/>
    <p:sldId id="335" r:id="rId91"/>
    <p:sldId id="371" r:id="rId92"/>
    <p:sldId id="449" r:id="rId93"/>
    <p:sldId id="369" r:id="rId94"/>
    <p:sldId id="450" r:id="rId95"/>
    <p:sldId id="370" r:id="rId96"/>
    <p:sldId id="451" r:id="rId97"/>
    <p:sldId id="420" r:id="rId98"/>
    <p:sldId id="421" r:id="rId99"/>
    <p:sldId id="336" r:id="rId100"/>
    <p:sldId id="373" r:id="rId101"/>
    <p:sldId id="452" r:id="rId102"/>
    <p:sldId id="372" r:id="rId103"/>
    <p:sldId id="453" r:id="rId104"/>
    <p:sldId id="422" r:id="rId105"/>
    <p:sldId id="423" r:id="rId106"/>
    <p:sldId id="337" r:id="rId107"/>
    <p:sldId id="374" r:id="rId108"/>
    <p:sldId id="454" r:id="rId109"/>
    <p:sldId id="424" r:id="rId110"/>
    <p:sldId id="425" r:id="rId111"/>
    <p:sldId id="338" r:id="rId112"/>
    <p:sldId id="376" r:id="rId113"/>
    <p:sldId id="455" r:id="rId114"/>
    <p:sldId id="426" r:id="rId115"/>
    <p:sldId id="427" r:id="rId116"/>
    <p:sldId id="339" r:id="rId117"/>
    <p:sldId id="380" r:id="rId118"/>
    <p:sldId id="456" r:id="rId119"/>
    <p:sldId id="381" r:id="rId120"/>
    <p:sldId id="457" r:id="rId121"/>
    <p:sldId id="382" r:id="rId122"/>
    <p:sldId id="383" r:id="rId123"/>
    <p:sldId id="458" r:id="rId124"/>
    <p:sldId id="429" r:id="rId125"/>
    <p:sldId id="428" r:id="rId126"/>
    <p:sldId id="340" r:id="rId1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71543" autoAdjust="0"/>
  </p:normalViewPr>
  <p:slideViewPr>
    <p:cSldViewPr snapToGrid="0">
      <p:cViewPr varScale="1">
        <p:scale>
          <a:sx n="83" d="100"/>
          <a:sy n="83" d="100"/>
        </p:scale>
        <p:origin x="-240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EF59A7-57A4-4529-AB87-B3AA26DD69DC}" type="datetimeFigureOut">
              <a:rPr lang="en-US" smtClean="0"/>
              <a:t>9/18/2015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102A9-26DF-4918-9F45-F7076CE57E46}" type="slidenum">
              <a:rPr lang="en-US" smtClean="0"/>
              <a:t>‹#›</a:t>
            </a:fld>
            <a:endParaRPr lang="en-US"/>
          </a:p>
        </p:txBody>
      </p:sp>
    </p:spTree>
    <p:extLst>
      <p:ext uri="{BB962C8B-B14F-4D97-AF65-F5344CB8AC3E}">
        <p14:creationId xmlns:p14="http://schemas.microsoft.com/office/powerpoint/2010/main" val="3522141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a:t>
            </a:fld>
            <a:endParaRPr lang="en-US"/>
          </a:p>
        </p:txBody>
      </p:sp>
    </p:spTree>
    <p:extLst>
      <p:ext uri="{BB962C8B-B14F-4D97-AF65-F5344CB8AC3E}">
        <p14:creationId xmlns:p14="http://schemas.microsoft.com/office/powerpoint/2010/main" val="1608943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3:9-20, Paul tells the Romans that the </a:t>
            </a:r>
          </a:p>
          <a:p>
            <a:r>
              <a:rPr lang="en-US" dirty="0" smtClean="0"/>
              <a:t>Jews are, nevertheless, not any better off than the </a:t>
            </a:r>
          </a:p>
          <a:p>
            <a:r>
              <a:rPr lang="en-US" dirty="0" smtClean="0"/>
              <a:t>Gentiles, because,</a:t>
            </a:r>
            <a:r>
              <a:rPr lang="en-US" baseline="0" dirty="0" smtClean="0"/>
              <a:t> “None is righteous, no, not one; </a:t>
            </a:r>
          </a:p>
          <a:p>
            <a:r>
              <a:rPr lang="en-US" baseline="0" dirty="0" smtClean="0"/>
              <a:t>no one understands; no one seeks for God.”</a:t>
            </a:r>
          </a:p>
          <a:p>
            <a:endParaRPr lang="en-US" baseline="0" dirty="0" smtClean="0"/>
          </a:p>
          <a:p>
            <a:r>
              <a:rPr lang="en-US" baseline="0" dirty="0" smtClean="0"/>
              <a:t>“By works of the law, no human being will be </a:t>
            </a:r>
          </a:p>
          <a:p>
            <a:r>
              <a:rPr lang="en-US" baseline="0" dirty="0" smtClean="0"/>
              <a:t>justified in His sight.”</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a:t>
            </a:fld>
            <a:endParaRPr lang="en-US"/>
          </a:p>
        </p:txBody>
      </p:sp>
    </p:spTree>
    <p:extLst>
      <p:ext uri="{BB962C8B-B14F-4D97-AF65-F5344CB8AC3E}">
        <p14:creationId xmlns:p14="http://schemas.microsoft.com/office/powerpoint/2010/main" val="71082471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Logizomai</a:t>
            </a:r>
            <a:r>
              <a:rPr lang="en-US" dirty="0" smtClean="0"/>
              <a:t> here means to determine by mathematical </a:t>
            </a:r>
          </a:p>
          <a:p>
            <a:r>
              <a:rPr lang="en-US" dirty="0" smtClean="0"/>
              <a:t>process; that is, to reckon or to calculate.</a:t>
            </a:r>
          </a:p>
          <a:p>
            <a:endParaRPr lang="en-US" dirty="0" smtClean="0"/>
          </a:p>
          <a:p>
            <a:r>
              <a:rPr lang="en-US" dirty="0" err="1" smtClean="0"/>
              <a:t>A.T</a:t>
            </a:r>
            <a:r>
              <a:rPr lang="en-US" dirty="0" smtClean="0"/>
              <a:t>. Robertson</a:t>
            </a:r>
            <a:r>
              <a:rPr lang="en-US" baseline="0" dirty="0" smtClean="0"/>
              <a:t> said it was an “old and common verb </a:t>
            </a:r>
          </a:p>
          <a:p>
            <a:r>
              <a:rPr lang="en-US" baseline="0" dirty="0" smtClean="0"/>
              <a:t>to set down accounts (literally or metaphorically)”.</a:t>
            </a:r>
          </a:p>
          <a:p>
            <a:endParaRPr lang="en-US" baseline="0" dirty="0" smtClean="0"/>
          </a:p>
          <a:p>
            <a:r>
              <a:rPr lang="en-US" baseline="0" dirty="0" smtClean="0"/>
              <a:t>Here it’s being set down on the credit side of the </a:t>
            </a:r>
          </a:p>
          <a:p>
            <a:r>
              <a:rPr lang="en-US" baseline="0" dirty="0" smtClean="0"/>
              <a:t>ledger.</a:t>
            </a:r>
          </a:p>
          <a:p>
            <a:endParaRPr lang="en-US" baseline="0" dirty="0" smtClean="0"/>
          </a:p>
          <a:p>
            <a:r>
              <a:rPr lang="en-US" baseline="0" dirty="0" smtClean="0"/>
              <a:t>One note here: words do indeed have different </a:t>
            </a:r>
          </a:p>
          <a:p>
            <a:r>
              <a:rPr lang="en-US" baseline="0" dirty="0" smtClean="0"/>
              <a:t>meanings in different contexts. Buying nuts at the </a:t>
            </a:r>
          </a:p>
          <a:p>
            <a:r>
              <a:rPr lang="en-US" baseline="0" dirty="0" smtClean="0"/>
              <a:t>grocery store is not the same as buying nuts at </a:t>
            </a:r>
          </a:p>
          <a:p>
            <a:r>
              <a:rPr lang="en-US" baseline="0" dirty="0" smtClean="0"/>
              <a:t>the Hardware store.</a:t>
            </a:r>
          </a:p>
          <a:p>
            <a:endParaRPr lang="en-US" baseline="0" dirty="0" smtClean="0"/>
          </a:p>
          <a:p>
            <a:r>
              <a:rPr lang="en-US" baseline="0" dirty="0" smtClean="0"/>
              <a:t>But, within a fairly close proximity, both physically </a:t>
            </a:r>
          </a:p>
          <a:p>
            <a:r>
              <a:rPr lang="en-US" baseline="0" dirty="0" smtClean="0"/>
              <a:t>and with respect to subject matter, some uniformity </a:t>
            </a:r>
          </a:p>
          <a:p>
            <a:r>
              <a:rPr lang="en-US" baseline="0" dirty="0" smtClean="0"/>
              <a:t>is helpful in avoiding confusion.</a:t>
            </a:r>
          </a:p>
          <a:p>
            <a:endParaRPr lang="en-US" baseline="0" dirty="0" smtClean="0"/>
          </a:p>
          <a:p>
            <a:r>
              <a:rPr lang="en-US" baseline="0" dirty="0" err="1" smtClean="0"/>
              <a:t>Logizomai</a:t>
            </a:r>
            <a:r>
              <a:rPr lang="en-US" baseline="0" dirty="0" smtClean="0"/>
              <a:t> appears eleven times in Romans </a:t>
            </a:r>
          </a:p>
          <a:p>
            <a:r>
              <a:rPr lang="en-US" baseline="0" dirty="0" smtClean="0"/>
              <a:t>Chapter 4. In the King James Version, it’s translated </a:t>
            </a:r>
          </a:p>
          <a:p>
            <a:r>
              <a:rPr lang="en-US" baseline="0" dirty="0" smtClean="0"/>
              <a:t>twice as “counted”, three times as “reckoned”, </a:t>
            </a:r>
          </a:p>
          <a:p>
            <a:r>
              <a:rPr lang="en-US" baseline="0" dirty="0" smtClean="0"/>
              <a:t>and six times as “impute” or “imputed”.</a:t>
            </a:r>
          </a:p>
          <a:p>
            <a:endParaRPr lang="en-US" baseline="0" dirty="0" smtClean="0"/>
          </a:p>
          <a:p>
            <a:r>
              <a:rPr lang="en-US" baseline="0" dirty="0" smtClean="0"/>
              <a:t>I think the New International Version does better </a:t>
            </a:r>
          </a:p>
          <a:p>
            <a:r>
              <a:rPr lang="en-US" baseline="0" dirty="0" smtClean="0"/>
              <a:t>here, translating it ten times as “credit” or “credits”, </a:t>
            </a:r>
          </a:p>
          <a:p>
            <a:r>
              <a:rPr lang="en-US" baseline="0" dirty="0" smtClean="0"/>
              <a:t>and only one time as “count”. </a:t>
            </a:r>
          </a:p>
          <a:p>
            <a:endParaRPr lang="en-US" baseline="0" dirty="0" smtClean="0"/>
          </a:p>
          <a:p>
            <a:r>
              <a:rPr lang="en-US" baseline="0" dirty="0" smtClean="0"/>
              <a:t>The English Standard Version is even more uniform, </a:t>
            </a:r>
          </a:p>
          <a:p>
            <a:r>
              <a:rPr lang="en-US" baseline="0" dirty="0" smtClean="0"/>
              <a:t>translating all eleven appearances as “count”, </a:t>
            </a:r>
          </a:p>
          <a:p>
            <a:r>
              <a:rPr lang="en-US" baseline="0" dirty="0" smtClean="0"/>
              <a:t>“counts”, or “counted”.</a:t>
            </a:r>
          </a:p>
          <a:p>
            <a:endParaRPr lang="en-US" baseline="0" dirty="0" smtClean="0"/>
          </a:p>
          <a:p>
            <a:r>
              <a:rPr lang="en-US" baseline="0" dirty="0" smtClean="0"/>
              <a:t>-----</a:t>
            </a:r>
          </a:p>
          <a:p>
            <a:endParaRPr lang="en-US" baseline="0" dirty="0" smtClean="0"/>
          </a:p>
          <a:p>
            <a:r>
              <a:rPr lang="en-US" baseline="0" dirty="0" smtClean="0"/>
              <a:t>Robertson, </a:t>
            </a:r>
            <a:r>
              <a:rPr lang="en-US" baseline="0" dirty="0" err="1" smtClean="0"/>
              <a:t>A.T</a:t>
            </a:r>
            <a:r>
              <a:rPr lang="en-US" baseline="0" dirty="0" smtClean="0"/>
              <a:t>. (1931). Word Pictures in the New </a:t>
            </a:r>
          </a:p>
          <a:p>
            <a:r>
              <a:rPr lang="en-US" baseline="0" dirty="0" smtClean="0"/>
              <a:t>Testament; Volume IV: The Epistles of Paul. Grand </a:t>
            </a:r>
          </a:p>
          <a:p>
            <a:r>
              <a:rPr lang="en-US" baseline="0" dirty="0" smtClean="0"/>
              <a:t>Rapids, MI: Baker Book House, </a:t>
            </a:r>
            <a:r>
              <a:rPr lang="en-US" baseline="0" dirty="0" err="1" smtClean="0"/>
              <a:t>p.350</a:t>
            </a:r>
            <a:r>
              <a:rPr lang="en-US" baseline="0" dirty="0" smtClean="0"/>
              <a:t>.</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100</a:t>
            </a:fld>
            <a:endParaRPr lang="en-US"/>
          </a:p>
        </p:txBody>
      </p:sp>
    </p:spTree>
    <p:extLst>
      <p:ext uri="{BB962C8B-B14F-4D97-AF65-F5344CB8AC3E}">
        <p14:creationId xmlns:p14="http://schemas.microsoft.com/office/powerpoint/2010/main" val="40985681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Dikaiosune</a:t>
            </a:r>
            <a:r>
              <a:rPr lang="en-US" dirty="0" smtClean="0"/>
              <a:t>,</a:t>
            </a:r>
            <a:r>
              <a:rPr lang="en-US" baseline="0" dirty="0" smtClean="0"/>
              <a:t> in this context, is the quality or state of </a:t>
            </a:r>
          </a:p>
          <a:p>
            <a:r>
              <a:rPr lang="en-US" baseline="0" dirty="0" smtClean="0"/>
              <a:t>juridical correctness with focus on redemptive action; </a:t>
            </a:r>
          </a:p>
          <a:p>
            <a:r>
              <a:rPr lang="en-US" baseline="0" dirty="0" smtClean="0"/>
              <a:t>that is, righteousness.</a:t>
            </a:r>
          </a:p>
          <a:p>
            <a:endParaRPr lang="en-US" baseline="0" dirty="0" smtClean="0"/>
          </a:p>
          <a:p>
            <a:r>
              <a:rPr lang="en-US" baseline="0" dirty="0" smtClean="0"/>
              <a:t>We saw </a:t>
            </a:r>
            <a:r>
              <a:rPr lang="en-US" baseline="0" dirty="0" err="1" smtClean="0"/>
              <a:t>dikaiosune</a:t>
            </a:r>
            <a:r>
              <a:rPr lang="en-US" baseline="0" dirty="0" smtClean="0"/>
              <a:t> six times last year.</a:t>
            </a:r>
          </a:p>
          <a:p>
            <a:endParaRPr lang="en-US" baseline="0" dirty="0" smtClean="0"/>
          </a:p>
          <a:p>
            <a:r>
              <a:rPr lang="en-US" baseline="0" dirty="0" smtClean="0"/>
              <a:t>Like </a:t>
            </a:r>
            <a:r>
              <a:rPr lang="en-US" baseline="0" dirty="0" err="1" smtClean="0"/>
              <a:t>charis</a:t>
            </a:r>
            <a:r>
              <a:rPr lang="en-US" baseline="0" dirty="0" smtClean="0"/>
              <a:t>; grace; it’s one of the great themes of the </a:t>
            </a:r>
          </a:p>
          <a:p>
            <a:r>
              <a:rPr lang="en-US" baseline="0" dirty="0" smtClean="0"/>
              <a:t>book of Romans.</a:t>
            </a:r>
          </a:p>
          <a:p>
            <a:endParaRPr lang="en-US" baseline="0" dirty="0" smtClean="0"/>
          </a:p>
          <a:p>
            <a:r>
              <a:rPr lang="en-US" baseline="0" dirty="0" smtClean="0"/>
              <a:t>We’ll be seeing it 16 times this year, and 14 times </a:t>
            </a:r>
          </a:p>
          <a:p>
            <a:r>
              <a:rPr lang="en-US" baseline="0" dirty="0" smtClean="0"/>
              <a:t>during the next two years.</a:t>
            </a:r>
          </a:p>
          <a:p>
            <a:endParaRPr lang="en-US" baseline="0" dirty="0" smtClean="0"/>
          </a:p>
          <a:p>
            <a:r>
              <a:rPr lang="en-US" baseline="0" dirty="0" err="1" smtClean="0"/>
              <a:t>Dikaiosune</a:t>
            </a:r>
            <a:r>
              <a:rPr lang="en-US" baseline="0" dirty="0" smtClean="0"/>
              <a:t> appears 36 times in the book of Romans. </a:t>
            </a:r>
          </a:p>
          <a:p>
            <a:r>
              <a:rPr lang="en-US" baseline="0" dirty="0" smtClean="0"/>
              <a:t>Over 39% of the appearances of </a:t>
            </a:r>
            <a:r>
              <a:rPr lang="en-US" baseline="0" dirty="0" err="1" smtClean="0"/>
              <a:t>dikaiosune</a:t>
            </a:r>
            <a:r>
              <a:rPr lang="en-US" baseline="0" dirty="0" smtClean="0"/>
              <a:t> in the </a:t>
            </a:r>
          </a:p>
          <a:p>
            <a:r>
              <a:rPr lang="en-US" baseline="0" dirty="0" smtClean="0"/>
              <a:t>New Testament are found right here in the Book </a:t>
            </a:r>
          </a:p>
          <a:p>
            <a:r>
              <a:rPr lang="en-US" baseline="0" dirty="0" smtClean="0"/>
              <a:t>of Romans.</a:t>
            </a:r>
          </a:p>
          <a:p>
            <a:endParaRPr lang="en-US" baseline="0" dirty="0" smtClean="0"/>
          </a:p>
          <a:p>
            <a:r>
              <a:rPr lang="en-US" baseline="0" dirty="0" smtClean="0"/>
              <a:t>It appears 92 times in the New Testament and 344 </a:t>
            </a:r>
          </a:p>
          <a:p>
            <a:r>
              <a:rPr lang="en-US" baseline="0" dirty="0" smtClean="0"/>
              <a:t>times in the Septuagint, for a total of 436 times in </a:t>
            </a:r>
          </a:p>
          <a:p>
            <a:r>
              <a:rPr lang="en-US" baseline="0" dirty="0" smtClean="0"/>
              <a:t>the Bible as a whole.</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102</a:t>
            </a:fld>
            <a:endParaRPr lang="en-US"/>
          </a:p>
        </p:txBody>
      </p:sp>
    </p:spTree>
    <p:extLst>
      <p:ext uri="{BB962C8B-B14F-4D97-AF65-F5344CB8AC3E}">
        <p14:creationId xmlns:p14="http://schemas.microsoft.com/office/powerpoint/2010/main" val="409856810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b="0" dirty="0" smtClean="0"/>
              <a:t> Dr. David </a:t>
            </a:r>
            <a:r>
              <a:rPr lang="en-US" b="0" dirty="0" err="1" smtClean="0"/>
              <a:t>Seamands</a:t>
            </a:r>
            <a:r>
              <a:rPr lang="en-US" b="0" dirty="0" smtClean="0"/>
              <a:t> wrote:</a:t>
            </a:r>
          </a:p>
          <a:p>
            <a:endParaRPr lang="en-US" b="0" dirty="0" smtClean="0"/>
          </a:p>
          <a:p>
            <a:r>
              <a:rPr lang="en-US" sz="1200" b="0" dirty="0" smtClean="0"/>
              <a:t>Anger is a divinely implanted emotion. Closely allied </a:t>
            </a:r>
          </a:p>
          <a:p>
            <a:r>
              <a:rPr lang="en-US" sz="1200" b="0" dirty="0" smtClean="0"/>
              <a:t>to our instinct for right, it is designed to be used for </a:t>
            </a:r>
          </a:p>
          <a:p>
            <a:r>
              <a:rPr lang="en-US" sz="1200" b="0" dirty="0" smtClean="0"/>
              <a:t>constructive spiritual purposes. The person who </a:t>
            </a:r>
          </a:p>
          <a:p>
            <a:r>
              <a:rPr lang="en-US" sz="1200" b="0" dirty="0" smtClean="0"/>
              <a:t>cannot feel anger at evil is a person who lacks </a:t>
            </a:r>
          </a:p>
          <a:p>
            <a:r>
              <a:rPr lang="en-US" sz="1200" b="0" dirty="0" smtClean="0"/>
              <a:t>enthusiasm for good. </a:t>
            </a:r>
          </a:p>
          <a:p>
            <a:endParaRPr lang="en-US" sz="1200" b="0" dirty="0" smtClean="0"/>
          </a:p>
          <a:p>
            <a:r>
              <a:rPr lang="en-US" sz="1200" b="0" dirty="0" smtClean="0"/>
              <a:t>If you cannot hate wrong, it’s very questionable </a:t>
            </a:r>
          </a:p>
          <a:p>
            <a:r>
              <a:rPr lang="en-US" sz="1200" b="0" dirty="0" smtClean="0"/>
              <a:t>whether you really love righteousness.</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103</a:t>
            </a:fld>
            <a:endParaRPr lang="en-US"/>
          </a:p>
        </p:txBody>
      </p:sp>
    </p:spTree>
    <p:extLst>
      <p:ext uri="{BB962C8B-B14F-4D97-AF65-F5344CB8AC3E}">
        <p14:creationId xmlns:p14="http://schemas.microsoft.com/office/powerpoint/2010/main" val="36534448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4:22.</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104</a:t>
            </a:fld>
            <a:endParaRPr lang="en-US"/>
          </a:p>
        </p:txBody>
      </p:sp>
    </p:spTree>
    <p:extLst>
      <p:ext uri="{BB962C8B-B14F-4D97-AF65-F5344CB8AC3E}">
        <p14:creationId xmlns:p14="http://schemas.microsoft.com/office/powerpoint/2010/main" val="94146078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4:22.</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105</a:t>
            </a:fld>
            <a:endParaRPr lang="en-US"/>
          </a:p>
        </p:txBody>
      </p:sp>
    </p:spTree>
    <p:extLst>
      <p:ext uri="{BB962C8B-B14F-4D97-AF65-F5344CB8AC3E}">
        <p14:creationId xmlns:p14="http://schemas.microsoft.com/office/powerpoint/2010/main" val="28286625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James Montgomery </a:t>
            </a:r>
            <a:r>
              <a:rPr lang="en-US" dirty="0" err="1" smtClean="0"/>
              <a:t>Boice</a:t>
            </a:r>
            <a:r>
              <a:rPr lang="en-US" dirty="0" smtClean="0"/>
              <a:t> was the Pastor of the Tenth </a:t>
            </a:r>
          </a:p>
          <a:p>
            <a:r>
              <a:rPr lang="en-US" dirty="0" smtClean="0"/>
              <a:t>Presbyterian Church in Philadelphia from 1968 until </a:t>
            </a:r>
          </a:p>
          <a:p>
            <a:r>
              <a:rPr lang="en-US" dirty="0" smtClean="0"/>
              <a:t>his death in the</a:t>
            </a:r>
            <a:r>
              <a:rPr lang="en-US" baseline="0" dirty="0" smtClean="0"/>
              <a:t> year 2000.</a:t>
            </a:r>
          </a:p>
          <a:p>
            <a:endParaRPr lang="en-US" baseline="0" dirty="0" smtClean="0"/>
          </a:p>
          <a:p>
            <a:r>
              <a:rPr lang="en-US" baseline="0" dirty="0" smtClean="0"/>
              <a:t>In 1991, Dr. </a:t>
            </a:r>
            <a:r>
              <a:rPr lang="en-US" baseline="0" dirty="0" err="1" smtClean="0"/>
              <a:t>Boice</a:t>
            </a:r>
            <a:r>
              <a:rPr lang="en-US" baseline="0" dirty="0" smtClean="0"/>
              <a:t> wrote:</a:t>
            </a:r>
          </a:p>
          <a:p>
            <a:endParaRPr lang="en-US" baseline="0" dirty="0" smtClean="0"/>
          </a:p>
          <a:p>
            <a:pPr rtl="0"/>
            <a:r>
              <a:rPr lang="en-US" sz="1200" dirty="0" smtClean="0"/>
              <a:t>“Paul was no mere antiquarian, one who was in love </a:t>
            </a:r>
          </a:p>
          <a:p>
            <a:pPr rtl="0"/>
            <a:r>
              <a:rPr lang="en-US" sz="1200" dirty="0" smtClean="0"/>
              <a:t>with the past for its own sake. Paul was writing for </a:t>
            </a:r>
          </a:p>
          <a:p>
            <a:pPr rtl="0"/>
            <a:r>
              <a:rPr lang="en-US" sz="1200" dirty="0" smtClean="0"/>
              <a:t>the present. So, as he comes to the end... of </a:t>
            </a:r>
          </a:p>
          <a:p>
            <a:pPr rtl="0"/>
            <a:r>
              <a:rPr lang="en-US" sz="1200" dirty="0" smtClean="0"/>
              <a:t>Romans 4... he returns to his first theme, reminding </a:t>
            </a:r>
          </a:p>
          <a:p>
            <a:pPr rtl="0"/>
            <a:r>
              <a:rPr lang="en-US" sz="1200" dirty="0" smtClean="0"/>
              <a:t>his readers that the things that were written in the </a:t>
            </a:r>
          </a:p>
          <a:p>
            <a:pPr rtl="0"/>
            <a:r>
              <a:rPr lang="en-US" sz="1200" i="0" dirty="0" smtClean="0"/>
              <a:t>Old Testament were written for us and that proof of </a:t>
            </a:r>
          </a:p>
          <a:p>
            <a:pPr rtl="0"/>
            <a:r>
              <a:rPr lang="en-US" sz="1200" i="0" dirty="0" smtClean="0"/>
              <a:t>the doctrine of justification by faith from the case of </a:t>
            </a:r>
          </a:p>
          <a:p>
            <a:pPr rtl="0"/>
            <a:r>
              <a:rPr lang="en-US" sz="1200" i="0" dirty="0" smtClean="0"/>
              <a:t>Abraham is for our present benefit.... </a:t>
            </a:r>
          </a:p>
          <a:p>
            <a:pPr rtl="0"/>
            <a:endParaRPr lang="en-US" sz="1200" dirty="0" smtClean="0"/>
          </a:p>
          <a:p>
            <a:pPr rtl="0"/>
            <a:r>
              <a:rPr lang="en-US" sz="1200" dirty="0" smtClean="0"/>
              <a:t>“[Verses 23-25 are] a summation of the Christian </a:t>
            </a:r>
          </a:p>
          <a:p>
            <a:pPr rtl="0"/>
            <a:r>
              <a:rPr lang="en-US" sz="1200" dirty="0" smtClean="0"/>
              <a:t>gospel....”</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Boice</a:t>
            </a:r>
            <a:r>
              <a:rPr lang="en-US" b="0" i="0" u="none" strike="noStrike" baseline="0" dirty="0" smtClean="0"/>
              <a:t>, J. M. (1991–). </a:t>
            </a:r>
            <a:r>
              <a:rPr lang="en-US" b="0" i="1" u="none" strike="noStrike" baseline="0" dirty="0" smtClean="0"/>
              <a:t>Romans: Justification by Faith</a:t>
            </a:r>
            <a:r>
              <a:rPr lang="en-US" b="0" i="0" u="none" strike="noStrike" baseline="0" dirty="0" smtClean="0"/>
              <a:t> </a:t>
            </a:r>
          </a:p>
          <a:p>
            <a:r>
              <a:rPr lang="en-US" b="0" i="0" u="none" strike="noStrike" baseline="0" dirty="0" smtClean="0"/>
              <a:t>(Vol. 1, p. 493). Grand Rapids, MI: Baker Book </a:t>
            </a:r>
          </a:p>
          <a:p>
            <a:r>
              <a:rPr lang="en-US" b="0" i="0" u="none" strike="noStrike" baseline="0" dirty="0" smtClean="0"/>
              <a:t>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106</a:t>
            </a:fld>
            <a:endParaRPr lang="en-US"/>
          </a:p>
        </p:txBody>
      </p:sp>
    </p:spTree>
    <p:extLst>
      <p:ext uri="{BB962C8B-B14F-4D97-AF65-F5344CB8AC3E}">
        <p14:creationId xmlns:p14="http://schemas.microsoft.com/office/powerpoint/2010/main" val="157672242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monos</a:t>
            </a:r>
            <a:r>
              <a:rPr lang="en-US" dirty="0" smtClean="0"/>
              <a:t> pertains to being the only entity in a </a:t>
            </a:r>
          </a:p>
          <a:p>
            <a:r>
              <a:rPr lang="en-US" dirty="0" smtClean="0"/>
              <a:t>class; that is, only or alone.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107</a:t>
            </a:fld>
            <a:endParaRPr lang="en-US"/>
          </a:p>
        </p:txBody>
      </p:sp>
    </p:spTree>
    <p:extLst>
      <p:ext uri="{BB962C8B-B14F-4D97-AF65-F5344CB8AC3E}">
        <p14:creationId xmlns:p14="http://schemas.microsoft.com/office/powerpoint/2010/main" val="15767224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dirty="0" smtClean="0"/>
              <a:t>[Once there was] a wealthy industrialist who </a:t>
            </a:r>
          </a:p>
          <a:p>
            <a:pPr rtl="0"/>
            <a:r>
              <a:rPr lang="en-US" sz="1200" dirty="0" smtClean="0"/>
              <a:t>stopped every morning at a certain shoeshine parlor. </a:t>
            </a:r>
          </a:p>
          <a:p>
            <a:pPr rtl="0"/>
            <a:r>
              <a:rPr lang="en-US" sz="1200" dirty="0" smtClean="0"/>
              <a:t>An Italian boy always shined his shoes. Tony liked Mr.</a:t>
            </a:r>
          </a:p>
          <a:p>
            <a:pPr rtl="0"/>
            <a:r>
              <a:rPr lang="en-US" sz="1200" dirty="0" smtClean="0"/>
              <a:t> Ward, and the feeling was mutual. One morning </a:t>
            </a:r>
          </a:p>
          <a:p>
            <a:pPr rtl="0"/>
            <a:r>
              <a:rPr lang="en-US" sz="1200" dirty="0" smtClean="0"/>
              <a:t>Ward asked his young friend, “If you could have one </a:t>
            </a:r>
          </a:p>
          <a:p>
            <a:pPr rtl="0"/>
            <a:r>
              <a:rPr lang="en-US" sz="1200" dirty="0" smtClean="0"/>
              <a:t>wish fulfilled, Tony, what would that wish be?”</a:t>
            </a:r>
          </a:p>
          <a:p>
            <a:pPr rtl="0"/>
            <a:endParaRPr lang="en-US" sz="1200" dirty="0" smtClean="0"/>
          </a:p>
          <a:p>
            <a:pPr rtl="0"/>
            <a:r>
              <a:rPr lang="en-US" sz="1200" dirty="0" smtClean="0"/>
              <a:t>The boy stopped, looked his friend in the eye, and </a:t>
            </a:r>
          </a:p>
          <a:p>
            <a:pPr rtl="0"/>
            <a:r>
              <a:rPr lang="en-US" sz="1200" dirty="0" smtClean="0"/>
              <a:t>replied, “I would like to study medicine. Above </a:t>
            </a:r>
          </a:p>
          <a:p>
            <a:pPr rtl="0"/>
            <a:r>
              <a:rPr lang="en-US" sz="1200" dirty="0" smtClean="0"/>
              <a:t>everything else in the world, I would like to be a </a:t>
            </a:r>
          </a:p>
          <a:p>
            <a:pPr rtl="0"/>
            <a:r>
              <a:rPr lang="en-US" sz="1200" dirty="0" smtClean="0"/>
              <a:t>doctor.… But I have to take care of my mother.”</a:t>
            </a:r>
          </a:p>
          <a:p>
            <a:pPr rtl="0"/>
            <a:endParaRPr lang="en-US" sz="1200" dirty="0" smtClean="0"/>
          </a:p>
          <a:p>
            <a:pPr rtl="0"/>
            <a:r>
              <a:rPr lang="en-US" sz="1200" dirty="0" smtClean="0"/>
              <a:t>Deeply moved, the philanthropist retorted, “Tony, </a:t>
            </a:r>
          </a:p>
          <a:p>
            <a:pPr rtl="0"/>
            <a:r>
              <a:rPr lang="en-US" sz="1200" dirty="0" smtClean="0"/>
              <a:t>suppose I told you that I would give you—not lend </a:t>
            </a:r>
          </a:p>
          <a:p>
            <a:pPr rtl="0"/>
            <a:r>
              <a:rPr lang="en-US" sz="1200" dirty="0" smtClean="0"/>
              <a:t>you—enough money to see you through the </a:t>
            </a:r>
          </a:p>
          <a:p>
            <a:pPr rtl="0"/>
            <a:r>
              <a:rPr lang="en-US" sz="1200" dirty="0" smtClean="0"/>
              <a:t>university and medical school, what would you say?”</a:t>
            </a:r>
          </a:p>
          <a:p>
            <a:pPr rtl="0"/>
            <a:endParaRPr lang="en-US" sz="1200" dirty="0" smtClean="0"/>
          </a:p>
          <a:p>
            <a:pPr rtl="0"/>
            <a:r>
              <a:rPr lang="en-US" sz="1200" dirty="0" smtClean="0"/>
              <a:t>Smilingly the boy answered, “I would say you </a:t>
            </a:r>
          </a:p>
          <a:p>
            <a:pPr rtl="0"/>
            <a:r>
              <a:rPr lang="en-US" sz="1200" dirty="0" smtClean="0"/>
              <a:t>wouldn’t do it.”</a:t>
            </a:r>
          </a:p>
          <a:p>
            <a:pPr rtl="0"/>
            <a:endParaRPr lang="en-US" sz="1200" dirty="0" smtClean="0"/>
          </a:p>
          <a:p>
            <a:pPr rtl="0"/>
            <a:r>
              <a:rPr lang="en-US" sz="1200" dirty="0" smtClean="0"/>
              <a:t>“I will do it, Tony. You are shining your last pair of </a:t>
            </a:r>
          </a:p>
          <a:p>
            <a:pPr rtl="0"/>
            <a:r>
              <a:rPr lang="en-US" sz="1200" dirty="0" smtClean="0"/>
              <a:t>shoes.”</a:t>
            </a:r>
          </a:p>
          <a:p>
            <a:pPr rtl="0"/>
            <a:endParaRPr lang="en-US" sz="1200" dirty="0" smtClean="0"/>
          </a:p>
          <a:p>
            <a:pPr rtl="0"/>
            <a:r>
              <a:rPr lang="en-US" sz="1200" dirty="0" smtClean="0"/>
              <a:t>The boy laid down the shine rag and kissed the shoes </a:t>
            </a:r>
          </a:p>
          <a:p>
            <a:pPr rtl="0"/>
            <a:r>
              <a:rPr lang="en-US" sz="1200" dirty="0" smtClean="0"/>
              <a:t>that were being bathed in tears.</a:t>
            </a:r>
          </a:p>
          <a:p>
            <a:pPr rtl="0"/>
            <a:endParaRPr lang="en-US" sz="1200" dirty="0" smtClean="0"/>
          </a:p>
          <a:p>
            <a:pPr rtl="0"/>
            <a:r>
              <a:rPr lang="en-US" sz="1200" dirty="0" smtClean="0"/>
              <a:t>Their friendship continued. Arduous years of schooling </a:t>
            </a:r>
          </a:p>
          <a:p>
            <a:pPr rtl="0"/>
            <a:r>
              <a:rPr lang="en-US" sz="1200" dirty="0" smtClean="0"/>
              <a:t>were completed. Time passed. Tony married. He </a:t>
            </a:r>
          </a:p>
          <a:p>
            <a:pPr rtl="0"/>
            <a:r>
              <a:rPr lang="en-US" sz="1200" dirty="0" smtClean="0"/>
              <a:t>enjoyed a lucrative practice. Then one day, a </a:t>
            </a:r>
          </a:p>
          <a:p>
            <a:pPr rtl="0"/>
            <a:r>
              <a:rPr lang="en-US" sz="1200" dirty="0" smtClean="0"/>
              <a:t>beautiful car stopped in front of Ward’s office. The </a:t>
            </a:r>
          </a:p>
          <a:p>
            <a:pPr rtl="0"/>
            <a:r>
              <a:rPr lang="en-US" sz="1200" dirty="0" smtClean="0"/>
              <a:t>young doctor hurried up the familiar stair. The </a:t>
            </a:r>
          </a:p>
          <a:p>
            <a:pPr rtl="0"/>
            <a:r>
              <a:rPr lang="en-US" sz="1200" dirty="0" smtClean="0"/>
              <a:t>meeting of the men was very tender. Finally, Doctor </a:t>
            </a:r>
          </a:p>
          <a:p>
            <a:pPr rtl="0"/>
            <a:r>
              <a:rPr lang="en-US" sz="1200" dirty="0" smtClean="0"/>
              <a:t>Tony said, “This is a great day for me. Here’s a check </a:t>
            </a:r>
            <a:endParaRPr lang="en-US" sz="900" kern="1200" dirty="0" smtClean="0">
              <a:solidFill>
                <a:schemeClr val="tx1"/>
              </a:solidFill>
              <a:latin typeface="+mn-lt"/>
              <a:ea typeface="+mn-ea"/>
              <a:cs typeface="+mn-cs"/>
            </a:endParaRPr>
          </a:p>
          <a:p>
            <a:pPr rtl="0"/>
            <a:r>
              <a:rPr lang="en-US" sz="1200" kern="1200" dirty="0" smtClean="0">
                <a:solidFill>
                  <a:schemeClr val="tx1"/>
                </a:solidFill>
                <a:latin typeface="+mn-lt"/>
                <a:ea typeface="+mn-ea"/>
                <a:cs typeface="+mn-cs"/>
              </a:rPr>
              <a:t>for all the money you have spent on my education, </a:t>
            </a:r>
          </a:p>
          <a:p>
            <a:pPr rtl="0"/>
            <a:r>
              <a:rPr lang="en-US" sz="1200" kern="1200" dirty="0" smtClean="0">
                <a:solidFill>
                  <a:schemeClr val="tx1"/>
                </a:solidFill>
                <a:latin typeface="+mn-lt"/>
                <a:ea typeface="+mn-ea"/>
                <a:cs typeface="+mn-cs"/>
              </a:rPr>
              <a:t>with interest.”</a:t>
            </a:r>
          </a:p>
          <a:p>
            <a:pPr rtl="0"/>
            <a:endParaRPr lang="en-US" sz="1200" kern="1200" dirty="0" smtClean="0">
              <a:solidFill>
                <a:schemeClr val="tx1"/>
              </a:solidFill>
              <a:latin typeface="+mn-lt"/>
              <a:ea typeface="+mn-ea"/>
              <a:cs typeface="+mn-cs"/>
            </a:endParaRPr>
          </a:p>
          <a:p>
            <a:pPr rtl="0"/>
            <a:r>
              <a:rPr lang="en-US" sz="1200" dirty="0" smtClean="0"/>
              <a:t>Ward took the check, looked at it for a brief moment, </a:t>
            </a:r>
          </a:p>
          <a:p>
            <a:pPr rtl="0"/>
            <a:r>
              <a:rPr lang="en-US" sz="1200" dirty="0" smtClean="0"/>
              <a:t>slowly endorsed it, and handed it back, saying, “Tony, </a:t>
            </a:r>
          </a:p>
          <a:p>
            <a:pPr rtl="0"/>
            <a:r>
              <a:rPr lang="en-US" sz="1200" dirty="0" smtClean="0"/>
              <a:t>I never expect any returns from the investments I </a:t>
            </a:r>
          </a:p>
          <a:p>
            <a:pPr rtl="0"/>
            <a:r>
              <a:rPr lang="en-US" sz="1200" dirty="0" smtClean="0"/>
              <a:t>make in human life. Anyhow, God has credited me </a:t>
            </a:r>
          </a:p>
          <a:p>
            <a:pPr rtl="0"/>
            <a:r>
              <a:rPr lang="en-US" sz="1200" dirty="0" smtClean="0"/>
              <a:t>with it on His books, so it does not belong to me. Take </a:t>
            </a:r>
          </a:p>
          <a:p>
            <a:pPr rtl="0"/>
            <a:r>
              <a:rPr lang="en-US" sz="1200" dirty="0" smtClean="0"/>
              <a:t>it and find another boy that is worthy. Send him </a:t>
            </a:r>
          </a:p>
          <a:p>
            <a:pPr rtl="0"/>
            <a:r>
              <a:rPr lang="en-US" sz="1200" dirty="0" smtClean="0"/>
              <a:t>through school on it. Maybe someday he will hand it </a:t>
            </a:r>
          </a:p>
          <a:p>
            <a:pPr rtl="0"/>
            <a:r>
              <a:rPr lang="en-US" sz="1200" dirty="0" smtClean="0"/>
              <a:t>back to you.”</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Jones, G. C. (1986). </a:t>
            </a:r>
            <a:r>
              <a:rPr lang="en-US" b="0" i="1" u="none" strike="noStrike" baseline="0" dirty="0" smtClean="0"/>
              <a:t>1000 illustrations for preaching and teaching</a:t>
            </a:r>
            <a:r>
              <a:rPr lang="en-US" b="0" i="0" u="none" strike="noStrike" baseline="0" dirty="0" smtClean="0"/>
              <a:t> (pp. 185–186). Nashville, TN: </a:t>
            </a:r>
            <a:r>
              <a:rPr lang="en-US" b="0" i="0" u="none" strike="noStrike" baseline="0" dirty="0" err="1" smtClean="0"/>
              <a:t>Broadman</a:t>
            </a:r>
            <a:r>
              <a:rPr lang="en-US" b="0" i="0" u="none" strike="noStrike" baseline="0" dirty="0" smtClean="0"/>
              <a:t> &amp; Holman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108</a:t>
            </a:fld>
            <a:endParaRPr lang="en-US"/>
          </a:p>
        </p:txBody>
      </p:sp>
    </p:spTree>
    <p:extLst>
      <p:ext uri="{BB962C8B-B14F-4D97-AF65-F5344CB8AC3E}">
        <p14:creationId xmlns:p14="http://schemas.microsoft.com/office/powerpoint/2010/main" val="36305566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4:23.</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109</a:t>
            </a:fld>
            <a:endParaRPr lang="en-US"/>
          </a:p>
        </p:txBody>
      </p:sp>
    </p:spTree>
    <p:extLst>
      <p:ext uri="{BB962C8B-B14F-4D97-AF65-F5344CB8AC3E}">
        <p14:creationId xmlns:p14="http://schemas.microsoft.com/office/powerpoint/2010/main" val="32921638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4:23.</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110</a:t>
            </a:fld>
            <a:endParaRPr lang="en-US"/>
          </a:p>
        </p:txBody>
      </p:sp>
    </p:spTree>
    <p:extLst>
      <p:ext uri="{BB962C8B-B14F-4D97-AF65-F5344CB8AC3E}">
        <p14:creationId xmlns:p14="http://schemas.microsoft.com/office/powerpoint/2010/main" val="2704450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3:21-31, we learn that “All have sinned </a:t>
            </a:r>
          </a:p>
          <a:p>
            <a:r>
              <a:rPr lang="en-US" dirty="0" smtClean="0"/>
              <a:t>and fall short of the glory of God.”</a:t>
            </a:r>
          </a:p>
          <a:p>
            <a:endParaRPr lang="en-US" dirty="0" smtClean="0"/>
          </a:p>
          <a:p>
            <a:r>
              <a:rPr lang="en-US" dirty="0" smtClean="0"/>
              <a:t>They are only “justified by His grace as a gift, through </a:t>
            </a:r>
          </a:p>
          <a:p>
            <a:r>
              <a:rPr lang="en-US" dirty="0" smtClean="0"/>
              <a:t>the redemption that is in Christ Jesus.” </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a:t>
            </a:fld>
            <a:endParaRPr lang="en-US"/>
          </a:p>
        </p:txBody>
      </p:sp>
    </p:spTree>
    <p:extLst>
      <p:ext uri="{BB962C8B-B14F-4D97-AF65-F5344CB8AC3E}">
        <p14:creationId xmlns:p14="http://schemas.microsoft.com/office/powerpoint/2010/main" val="64080077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 </a:t>
            </a:r>
            <a:r>
              <a:rPr lang="en-US" dirty="0" err="1" smtClean="0"/>
              <a:t>Boice</a:t>
            </a:r>
            <a:r>
              <a:rPr lang="en-US" dirty="0" smtClean="0"/>
              <a:t> goes on to say:</a:t>
            </a:r>
          </a:p>
          <a:p>
            <a:endParaRPr lang="en-US" dirty="0" smtClean="0"/>
          </a:p>
          <a:p>
            <a:pPr rtl="0"/>
            <a:r>
              <a:rPr lang="en-US" sz="1200" dirty="0" smtClean="0"/>
              <a:t>“[T]he God whom Christians believe in is the same </a:t>
            </a:r>
          </a:p>
          <a:p>
            <a:pPr rtl="0"/>
            <a:r>
              <a:rPr lang="en-US" sz="1200" dirty="0" smtClean="0"/>
              <a:t>as the God Abraham believed in, and the nature of </a:t>
            </a:r>
          </a:p>
          <a:p>
            <a:pPr rtl="0"/>
            <a:r>
              <a:rPr lang="en-US" sz="1200" dirty="0" smtClean="0"/>
              <a:t>the faith involved in trusting that God is therefore </a:t>
            </a:r>
          </a:p>
          <a:p>
            <a:pPr rtl="0"/>
            <a:r>
              <a:rPr lang="en-US" sz="1200" dirty="0" smtClean="0"/>
              <a:t>also the same. This is why we have been able to </a:t>
            </a:r>
          </a:p>
          <a:p>
            <a:pPr rtl="0"/>
            <a:r>
              <a:rPr lang="en-US" sz="1200" dirty="0" smtClean="0"/>
              <a:t>make practical applications from Abraham’s life to </a:t>
            </a:r>
          </a:p>
          <a:p>
            <a:pPr rtl="0"/>
            <a:r>
              <a:rPr lang="en-US" sz="1200" dirty="0" smtClean="0"/>
              <a:t>our own lives... Abraham’s faith... was:</a:t>
            </a:r>
          </a:p>
          <a:p>
            <a:pPr rtl="0"/>
            <a:endParaRPr lang="en-US" sz="1200" dirty="0" smtClean="0"/>
          </a:p>
          <a:p>
            <a:pPr marL="228600" indent="-228600" rtl="0">
              <a:buAutoNum type="arabicPeriod"/>
            </a:pPr>
            <a:r>
              <a:rPr lang="en-US" sz="1200" dirty="0" smtClean="0"/>
              <a:t>Faith in God’s promise,</a:t>
            </a:r>
          </a:p>
          <a:p>
            <a:pPr marL="0" indent="0" rtl="0">
              <a:buNone/>
            </a:pPr>
            <a:endParaRPr lang="en-US" sz="1200" dirty="0" smtClean="0"/>
          </a:p>
          <a:p>
            <a:pPr marL="228600" indent="-228600" rtl="0">
              <a:buAutoNum type="arabicPeriod" startAt="2"/>
            </a:pPr>
            <a:r>
              <a:rPr lang="en-US" sz="1200" dirty="0" smtClean="0"/>
              <a:t>Faith based on the bare words of God and on </a:t>
            </a:r>
          </a:p>
          <a:p>
            <a:pPr marL="0" indent="0" rtl="0">
              <a:buNone/>
            </a:pPr>
            <a:r>
              <a:rPr lang="en-US" sz="1200" dirty="0" smtClean="0"/>
              <a:t>	nothing else whatever,</a:t>
            </a:r>
          </a:p>
          <a:p>
            <a:pPr marL="0" indent="0" rtl="0">
              <a:buNone/>
            </a:pPr>
            <a:endParaRPr lang="en-US" sz="1200" dirty="0" smtClean="0"/>
          </a:p>
          <a:p>
            <a:pPr marL="228600" indent="-228600" rtl="0">
              <a:buAutoNum type="arabicPeriod" startAt="3"/>
            </a:pPr>
            <a:r>
              <a:rPr lang="en-US" sz="1200" dirty="0" smtClean="0"/>
              <a:t>Faith despite many strong circumstances to </a:t>
            </a:r>
          </a:p>
          <a:p>
            <a:pPr marL="0" indent="0" rtl="0">
              <a:buNone/>
            </a:pPr>
            <a:r>
              <a:rPr lang="en-US" sz="1200" dirty="0" smtClean="0"/>
              <a:t>	the contrary,</a:t>
            </a:r>
          </a:p>
          <a:p>
            <a:pPr marL="0" indent="0" rtl="0">
              <a:buNone/>
            </a:pPr>
            <a:endParaRPr lang="en-US" sz="1200" dirty="0" smtClean="0"/>
          </a:p>
          <a:p>
            <a:pPr marL="228600" indent="-228600" rtl="0">
              <a:buAutoNum type="arabicPeriod" startAt="4"/>
            </a:pPr>
            <a:r>
              <a:rPr lang="en-US" sz="1200" dirty="0" smtClean="0"/>
              <a:t>Faith that was fully assured, and</a:t>
            </a:r>
          </a:p>
          <a:p>
            <a:pPr marL="0" indent="0" rtl="0">
              <a:buNone/>
            </a:pPr>
            <a:endParaRPr lang="en-US" sz="1200" dirty="0" smtClean="0"/>
          </a:p>
          <a:p>
            <a:pPr marL="228600" indent="-228600" rtl="0">
              <a:buAutoNum type="arabicPeriod" startAt="5"/>
            </a:pPr>
            <a:r>
              <a:rPr lang="en-US" sz="1200" dirty="0" smtClean="0"/>
              <a:t>Faith that acts.</a:t>
            </a:r>
          </a:p>
          <a:p>
            <a:pPr marL="0" indent="0" rtl="0">
              <a:buNone/>
            </a:pPr>
            <a:endParaRPr lang="en-US" sz="1200" dirty="0" smtClean="0"/>
          </a:p>
          <a:p>
            <a:pPr rtl="0"/>
            <a:r>
              <a:rPr lang="en-US" sz="1200" dirty="0" smtClean="0"/>
              <a:t>“That is exactly what our faith is to be and do, and </a:t>
            </a:r>
          </a:p>
          <a:p>
            <a:pPr rtl="0"/>
            <a:r>
              <a:rPr lang="en-US" sz="1200" dirty="0" smtClean="0"/>
              <a:t>the reason is that it is faith in the God in whom </a:t>
            </a:r>
          </a:p>
          <a:p>
            <a:pPr rtl="0"/>
            <a:r>
              <a:rPr lang="en-US" sz="1200" dirty="0" smtClean="0"/>
              <a:t>Abraham believed. Moreover, such faith is to grow </a:t>
            </a:r>
          </a:p>
          <a:p>
            <a:pPr rtl="0"/>
            <a:r>
              <a:rPr lang="en-US" sz="1200" dirty="0" smtClean="0"/>
              <a:t>increasingly strong, because it is grounded not </a:t>
            </a:r>
          </a:p>
          <a:p>
            <a:pPr rtl="0"/>
            <a:r>
              <a:rPr lang="en-US" sz="1200" dirty="0" smtClean="0"/>
              <a:t>upon itself but upon God. In these ways, Abraham’s </a:t>
            </a:r>
          </a:p>
          <a:p>
            <a:pPr rtl="0"/>
            <a:r>
              <a:rPr lang="en-US" sz="1200" dirty="0" smtClean="0"/>
              <a:t>faith is the same as our own.</a:t>
            </a:r>
          </a:p>
          <a:p>
            <a:pPr rtl="0"/>
            <a:endParaRPr lang="en-US" sz="1200" dirty="0" smtClean="0"/>
          </a:p>
          <a:p>
            <a:pPr rtl="0"/>
            <a:r>
              <a:rPr lang="en-US" sz="1200" dirty="0" smtClean="0"/>
              <a:t>“But our faith also involves development beyond </a:t>
            </a:r>
          </a:p>
          <a:p>
            <a:pPr rtl="0"/>
            <a:r>
              <a:rPr lang="en-US" sz="1200" dirty="0" smtClean="0"/>
              <a:t>Abraham’s faith, because, as Paul writes, it is faith ‘in </a:t>
            </a:r>
          </a:p>
          <a:p>
            <a:pPr rtl="0"/>
            <a:r>
              <a:rPr lang="en-US" sz="1200" dirty="0" smtClean="0"/>
              <a:t>him who raised Jesus our Lord from the dead.’ True, </a:t>
            </a:r>
          </a:p>
          <a:p>
            <a:pPr rtl="0"/>
            <a:r>
              <a:rPr lang="en-US" sz="1200" dirty="0" smtClean="0"/>
              <a:t>there are items of continuity even here. Abraham’s </a:t>
            </a:r>
          </a:p>
          <a:p>
            <a:pPr rtl="0"/>
            <a:r>
              <a:rPr lang="en-US" sz="1200" dirty="0" smtClean="0"/>
              <a:t>faith in the promise was an anticipatory faith in Jesus </a:t>
            </a:r>
          </a:p>
          <a:p>
            <a:pPr rtl="0"/>
            <a:r>
              <a:rPr lang="en-US" sz="1200" dirty="0" smtClean="0"/>
              <a:t>since the promise ultimately was fulfilled in him. </a:t>
            </a:r>
          </a:p>
          <a:p>
            <a:pPr rtl="0"/>
            <a:r>
              <a:rPr lang="en-US" sz="1200" dirty="0" smtClean="0"/>
              <a:t>Again, the fact that Abraham believed in ‘God who </a:t>
            </a:r>
          </a:p>
          <a:p>
            <a:pPr rtl="0"/>
            <a:r>
              <a:rPr lang="en-US" sz="1200" dirty="0" smtClean="0"/>
              <a:t>gives life to the dead’ finds a parallel in our belief in </a:t>
            </a:r>
          </a:p>
          <a:p>
            <a:pPr rtl="0"/>
            <a:r>
              <a:rPr lang="en-US" sz="1200" dirty="0" smtClean="0"/>
              <a:t>Jesus’ resurrection. Still, there are also differences </a:t>
            </a:r>
          </a:p>
          <a:p>
            <a:pPr rtl="0"/>
            <a:r>
              <a:rPr lang="en-US" sz="1200" dirty="0" smtClean="0"/>
              <a:t>due to progressive revelation. Because we live on </a:t>
            </a:r>
          </a:p>
          <a:p>
            <a:pPr rtl="0"/>
            <a:r>
              <a:rPr lang="en-US" sz="1200" dirty="0" smtClean="0"/>
              <a:t>this side of the incarnation and atonement, we </a:t>
            </a:r>
          </a:p>
          <a:p>
            <a:pPr rtl="0"/>
            <a:r>
              <a:rPr lang="en-US" sz="1200" dirty="0" smtClean="0"/>
              <a:t>understand that the God in whom we believe is </a:t>
            </a:r>
          </a:p>
          <a:p>
            <a:pPr rtl="0"/>
            <a:r>
              <a:rPr lang="en-US" sz="1200" dirty="0" smtClean="0"/>
              <a:t>identical with Jesus. [In John 14:9,] He said, ‘Anyone </a:t>
            </a:r>
          </a:p>
          <a:p>
            <a:pPr rtl="0"/>
            <a:r>
              <a:rPr lang="en-US" sz="1200" dirty="0" smtClean="0"/>
              <a:t>who has seen me has seen the Father’... Moreover, </a:t>
            </a:r>
          </a:p>
          <a:p>
            <a:pPr rtl="0"/>
            <a:r>
              <a:rPr lang="en-US" sz="1200" dirty="0" smtClean="0"/>
              <a:t>we recognize that the chief revelation of God is at </a:t>
            </a:r>
          </a:p>
          <a:p>
            <a:pPr rtl="0"/>
            <a:r>
              <a:rPr lang="en-US" sz="1200" dirty="0" smtClean="0"/>
              <a:t>the cross and in the resurrection.</a:t>
            </a:r>
          </a:p>
          <a:p>
            <a:pPr rtl="0"/>
            <a:endParaRPr lang="en-US" sz="1200" dirty="0" smtClean="0"/>
          </a:p>
          <a:p>
            <a:pPr rtl="0"/>
            <a:r>
              <a:rPr lang="en-US" sz="1200" dirty="0" smtClean="0"/>
              <a:t>“In other words, Abraham had a promise, but we </a:t>
            </a:r>
          </a:p>
          <a:p>
            <a:pPr rtl="0"/>
            <a:r>
              <a:rPr lang="en-US" sz="1200" dirty="0" smtClean="0"/>
              <a:t>have a gospel, the Good News. Abraham looked </a:t>
            </a:r>
          </a:p>
          <a:p>
            <a:pPr rtl="0"/>
            <a:r>
              <a:rPr lang="en-US" sz="1200" dirty="0" smtClean="0"/>
              <a:t>forward to what God had said he would do. We </a:t>
            </a:r>
          </a:p>
          <a:p>
            <a:pPr rtl="0"/>
            <a:r>
              <a:rPr lang="en-US" sz="1200" dirty="0" smtClean="0"/>
              <a:t>look back to what God has already accomplished.</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err="1" smtClean="0"/>
              <a:t>Boice</a:t>
            </a:r>
            <a:r>
              <a:rPr lang="en-US" b="0" i="0" u="none" strike="noStrike" baseline="0" dirty="0" smtClean="0"/>
              <a:t>, J. M. (1991–). </a:t>
            </a:r>
            <a:r>
              <a:rPr lang="en-US" b="0" i="1" u="none" strike="noStrike" baseline="0" dirty="0" smtClean="0"/>
              <a:t>Romans: Justification by Faith</a:t>
            </a:r>
            <a:r>
              <a:rPr lang="en-US" b="0" i="0" u="none" strike="noStrike" baseline="0" dirty="0" smtClean="0"/>
              <a:t> </a:t>
            </a:r>
          </a:p>
          <a:p>
            <a:r>
              <a:rPr lang="en-US" b="0" i="0" u="none" strike="noStrike" baseline="0" dirty="0" smtClean="0"/>
              <a:t>(Vol. 1, p. 495). Grand Rapids, MI: Baker Book </a:t>
            </a:r>
          </a:p>
          <a:p>
            <a:r>
              <a:rPr lang="en-US" b="0" i="0" u="none" strike="noStrike" baseline="0" dirty="0" smtClean="0"/>
              <a:t>House.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111</a:t>
            </a:fld>
            <a:endParaRPr lang="en-US"/>
          </a:p>
        </p:txBody>
      </p:sp>
    </p:spTree>
    <p:extLst>
      <p:ext uri="{BB962C8B-B14F-4D97-AF65-F5344CB8AC3E}">
        <p14:creationId xmlns:p14="http://schemas.microsoft.com/office/powerpoint/2010/main" val="6558578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Egeiro</a:t>
            </a:r>
            <a:r>
              <a:rPr lang="en-US" dirty="0" smtClean="0"/>
              <a:t> can be used in many ways:</a:t>
            </a:r>
          </a:p>
          <a:p>
            <a:r>
              <a:rPr lang="en-US" dirty="0" smtClean="0"/>
              <a:t>To wake someone up from sleep,</a:t>
            </a:r>
          </a:p>
          <a:p>
            <a:r>
              <a:rPr lang="en-US" dirty="0" smtClean="0"/>
              <a:t>To</a:t>
            </a:r>
            <a:r>
              <a:rPr lang="en-US" baseline="0" dirty="0" smtClean="0"/>
              <a:t> help someone stand up,</a:t>
            </a:r>
          </a:p>
          <a:p>
            <a:r>
              <a:rPr lang="en-US" baseline="0" dirty="0" smtClean="0"/>
              <a:t>To restore someone to health,</a:t>
            </a:r>
          </a:p>
          <a:p>
            <a:r>
              <a:rPr lang="en-US" baseline="0" dirty="0" smtClean="0"/>
              <a:t>To pick something up off the floor and place it on </a:t>
            </a:r>
          </a:p>
          <a:p>
            <a:r>
              <a:rPr lang="en-US" baseline="0" dirty="0" smtClean="0"/>
              <a:t>the table, etc.</a:t>
            </a:r>
          </a:p>
          <a:p>
            <a:endParaRPr lang="en-US" baseline="0" dirty="0" smtClean="0"/>
          </a:p>
          <a:p>
            <a:r>
              <a:rPr lang="en-US" baseline="0" dirty="0" smtClean="0"/>
              <a:t>But here, </a:t>
            </a:r>
            <a:r>
              <a:rPr lang="en-US" baseline="0" dirty="0" err="1" smtClean="0"/>
              <a:t>egeiro</a:t>
            </a:r>
            <a:r>
              <a:rPr lang="en-US" baseline="0" dirty="0" smtClean="0"/>
              <a:t> specifically means to cause to </a:t>
            </a:r>
          </a:p>
          <a:p>
            <a:r>
              <a:rPr lang="en-US" baseline="0" dirty="0" smtClean="0"/>
              <a:t>return to life; to raise someone up from the dead.</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112</a:t>
            </a:fld>
            <a:endParaRPr lang="en-US"/>
          </a:p>
        </p:txBody>
      </p:sp>
    </p:spTree>
    <p:extLst>
      <p:ext uri="{BB962C8B-B14F-4D97-AF65-F5344CB8AC3E}">
        <p14:creationId xmlns:p14="http://schemas.microsoft.com/office/powerpoint/2010/main" val="65585781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used the same way in Acts 26:8.</a:t>
            </a:r>
          </a:p>
          <a:p>
            <a:endParaRPr lang="en-US" dirty="0" smtClean="0"/>
          </a:p>
          <a:p>
            <a:r>
              <a:rPr lang="en-US" b="1" dirty="0" err="1" smtClean="0"/>
              <a:t>ILLUS</a:t>
            </a:r>
            <a:r>
              <a:rPr lang="en-US" b="1" dirty="0" smtClean="0"/>
              <a:t>:</a:t>
            </a:r>
            <a:r>
              <a:rPr lang="en-US" dirty="0" smtClean="0"/>
              <a:t> In 1989, R. C. Sproul wrote:</a:t>
            </a:r>
          </a:p>
          <a:p>
            <a:endParaRPr lang="en-US" dirty="0" smtClean="0"/>
          </a:p>
          <a:p>
            <a:pPr rtl="0"/>
            <a:r>
              <a:rPr lang="en-US" sz="1200" b="0" dirty="0" smtClean="0"/>
              <a:t>Rebirth or regeneration is </a:t>
            </a:r>
            <a:r>
              <a:rPr lang="en-US" sz="1200" b="0" dirty="0" err="1" smtClean="0"/>
              <a:t>monergistic</a:t>
            </a:r>
            <a:r>
              <a:rPr lang="en-US" sz="1200" b="0" dirty="0" smtClean="0"/>
              <a:t>, not synergistic. </a:t>
            </a:r>
          </a:p>
          <a:p>
            <a:pPr rtl="0"/>
            <a:r>
              <a:rPr lang="en-US" sz="1200" b="0" dirty="0" smtClean="0"/>
              <a:t>It is done by God and by God alone. A dead man </a:t>
            </a:r>
          </a:p>
          <a:p>
            <a:pPr rtl="0"/>
            <a:r>
              <a:rPr lang="en-US" sz="1200" b="0" dirty="0" smtClean="0"/>
              <a:t>cannot cooperate with his resurrection. Lazarus did </a:t>
            </a:r>
          </a:p>
          <a:p>
            <a:pPr rtl="0"/>
            <a:r>
              <a:rPr lang="en-US" sz="1200" b="0" dirty="0" smtClean="0"/>
              <a:t>not cooperate in his resurrection. Regeneration is a </a:t>
            </a:r>
          </a:p>
          <a:p>
            <a:pPr rtl="0"/>
            <a:r>
              <a:rPr lang="en-US" sz="1200" b="0" dirty="0" smtClean="0"/>
              <a:t>sovereign act of God in which man plays no role. </a:t>
            </a:r>
          </a:p>
          <a:p>
            <a:pPr rtl="0"/>
            <a:endParaRPr lang="en-US" sz="1200" b="0" dirty="0" smtClean="0"/>
          </a:p>
          <a:p>
            <a:pPr rtl="0"/>
            <a:r>
              <a:rPr lang="en-US" sz="1200" b="0" dirty="0" smtClean="0"/>
              <a:t>After God brings us to life, of course, we certainly </a:t>
            </a:r>
          </a:p>
          <a:p>
            <a:pPr rtl="0"/>
            <a:r>
              <a:rPr lang="en-US" sz="1200" b="0" dirty="0" smtClean="0"/>
              <a:t>are involved in “cooperating” with Him. We are to </a:t>
            </a:r>
          </a:p>
          <a:p>
            <a:pPr rtl="0"/>
            <a:r>
              <a:rPr lang="en-US" sz="1200" b="0" dirty="0" smtClean="0"/>
              <a:t>believe, trust, obey, and work for him. </a:t>
            </a:r>
          </a:p>
          <a:p>
            <a:pPr rtl="0"/>
            <a:endParaRPr lang="en-US" sz="1200" b="0" dirty="0" smtClean="0"/>
          </a:p>
          <a:p>
            <a:pPr rtl="0"/>
            <a:r>
              <a:rPr lang="en-US" sz="1200" b="0" dirty="0" smtClean="0"/>
              <a:t>But unless God acts first, we will never be reborn in </a:t>
            </a:r>
          </a:p>
          <a:p>
            <a:pPr rtl="0"/>
            <a:r>
              <a:rPr lang="en-US" sz="1200" b="0" dirty="0" smtClean="0"/>
              <a:t>the first place. We must also realize it is not as if </a:t>
            </a:r>
          </a:p>
          <a:p>
            <a:pPr rtl="0"/>
            <a:r>
              <a:rPr lang="en-US" sz="1200" b="0" dirty="0" smtClean="0"/>
              <a:t>dead people have faith, and because of their faith </a:t>
            </a:r>
          </a:p>
          <a:p>
            <a:pPr rtl="0"/>
            <a:r>
              <a:rPr lang="en-US" sz="1200" b="0" dirty="0" smtClean="0"/>
              <a:t>God agrees to regenerate them. Rather, it is because </a:t>
            </a:r>
          </a:p>
          <a:p>
            <a:pPr rtl="0"/>
            <a:r>
              <a:rPr lang="en-US" sz="1200" b="0" dirty="0" smtClean="0"/>
              <a:t>God has regenerated us and given us new life that </a:t>
            </a:r>
          </a:p>
          <a:p>
            <a:pPr rtl="0"/>
            <a:r>
              <a:rPr lang="en-US" sz="1200" b="0" dirty="0" smtClean="0"/>
              <a:t>we have faith.</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113</a:t>
            </a:fld>
            <a:endParaRPr lang="en-US"/>
          </a:p>
        </p:txBody>
      </p:sp>
    </p:spTree>
    <p:extLst>
      <p:ext uri="{BB962C8B-B14F-4D97-AF65-F5344CB8AC3E}">
        <p14:creationId xmlns:p14="http://schemas.microsoft.com/office/powerpoint/2010/main" val="187724392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4:24</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114</a:t>
            </a:fld>
            <a:endParaRPr lang="en-US"/>
          </a:p>
        </p:txBody>
      </p:sp>
    </p:spTree>
    <p:extLst>
      <p:ext uri="{BB962C8B-B14F-4D97-AF65-F5344CB8AC3E}">
        <p14:creationId xmlns:p14="http://schemas.microsoft.com/office/powerpoint/2010/main" val="41173851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4:24</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115</a:t>
            </a:fld>
            <a:endParaRPr lang="en-US"/>
          </a:p>
        </p:txBody>
      </p:sp>
    </p:spTree>
    <p:extLst>
      <p:ext uri="{BB962C8B-B14F-4D97-AF65-F5344CB8AC3E}">
        <p14:creationId xmlns:p14="http://schemas.microsoft.com/office/powerpoint/2010/main" val="395608919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Robert </a:t>
            </a:r>
            <a:r>
              <a:rPr lang="en-US" dirty="0" err="1" smtClean="0"/>
              <a:t>Mounce</a:t>
            </a:r>
            <a:r>
              <a:rPr lang="en-US" dirty="0" smtClean="0"/>
              <a:t> says</a:t>
            </a:r>
            <a:r>
              <a:rPr lang="en-US" baseline="0" dirty="0" smtClean="0"/>
              <a:t> that:</a:t>
            </a:r>
          </a:p>
          <a:p>
            <a:endParaRPr lang="en-US" baseline="0" dirty="0" smtClean="0"/>
          </a:p>
          <a:p>
            <a:r>
              <a:rPr lang="en-US" sz="1200" baseline="0" dirty="0" smtClean="0"/>
              <a:t>“Verse 25 appears to reflect an early Christian </a:t>
            </a:r>
          </a:p>
          <a:p>
            <a:r>
              <a:rPr lang="en-US" sz="1200" baseline="0" dirty="0" smtClean="0"/>
              <a:t>confessional creed. The neat parallelism and the </a:t>
            </a:r>
          </a:p>
          <a:p>
            <a:r>
              <a:rPr lang="en-US" sz="1200" baseline="0" dirty="0" smtClean="0"/>
              <a:t>rich theological significance of the Greek nouns </a:t>
            </a:r>
          </a:p>
          <a:p>
            <a:r>
              <a:rPr lang="en-US" sz="1200" baseline="0" dirty="0" smtClean="0"/>
              <a:t>betray an ecclesiastical origin. Jesus is the one who </a:t>
            </a:r>
          </a:p>
          <a:p>
            <a:r>
              <a:rPr lang="en-US" sz="1200" baseline="0" dirty="0" smtClean="0"/>
              <a:t>was delivered up to death. Isaiah the prophet </a:t>
            </a:r>
          </a:p>
          <a:p>
            <a:r>
              <a:rPr lang="en-US" sz="1200" baseline="0" dirty="0" smtClean="0"/>
              <a:t>foretold that the messianic Servant would ‘pour out </a:t>
            </a:r>
          </a:p>
          <a:p>
            <a:r>
              <a:rPr lang="en-US" sz="1200" baseline="0" dirty="0" smtClean="0"/>
              <a:t>his life unto death’... Yet he was ‘raised to life for our </a:t>
            </a:r>
          </a:p>
          <a:p>
            <a:r>
              <a:rPr lang="en-US" sz="1200" baseline="0" dirty="0" smtClean="0"/>
              <a:t>justification.’ God’s entire redemptive plan is </a:t>
            </a:r>
          </a:p>
          <a:p>
            <a:r>
              <a:rPr lang="en-US" sz="1200" baseline="0" dirty="0" smtClean="0"/>
              <a:t>summarized in this final verse of [chapter] 4. Christ </a:t>
            </a:r>
          </a:p>
          <a:p>
            <a:r>
              <a:rPr lang="en-US" sz="1200" baseline="0" dirty="0" smtClean="0"/>
              <a:t>died for our sins and was raised again for our </a:t>
            </a:r>
          </a:p>
          <a:p>
            <a:r>
              <a:rPr lang="en-US" sz="1200" baseline="0" dirty="0" smtClean="0"/>
              <a:t>justification. The two are inseparably bound </a:t>
            </a:r>
          </a:p>
          <a:p>
            <a:r>
              <a:rPr lang="en-US" sz="1200" baseline="0" dirty="0" smtClean="0"/>
              <a:t>together. Without his death there would be no basis </a:t>
            </a:r>
          </a:p>
          <a:p>
            <a:r>
              <a:rPr lang="en-US" sz="1200" baseline="0" dirty="0" smtClean="0"/>
              <a:t>for acquittal. Without his resurrection there would </a:t>
            </a:r>
          </a:p>
          <a:p>
            <a:r>
              <a:rPr lang="en-US" sz="1200" baseline="0" dirty="0" smtClean="0"/>
              <a:t>be no proof of the redemptive reality of his death. </a:t>
            </a:r>
          </a:p>
          <a:p>
            <a:r>
              <a:rPr lang="en-US" sz="1200" baseline="0" dirty="0" smtClean="0"/>
              <a:t>Jesus Christ, crucified and raised to life, is God the </a:t>
            </a:r>
          </a:p>
          <a:p>
            <a:r>
              <a:rPr lang="en-US" sz="1200" baseline="0" dirty="0" smtClean="0"/>
              <a:t>Father’s gracious provision for the sins of a fallen </a:t>
            </a:r>
          </a:p>
          <a:p>
            <a:r>
              <a:rPr lang="en-US" sz="1200" baseline="0" dirty="0" smtClean="0"/>
              <a:t>race. The simplicity of the message makes it clear </a:t>
            </a:r>
          </a:p>
          <a:p>
            <a:r>
              <a:rPr lang="en-US" sz="1200" baseline="0" dirty="0" smtClean="0"/>
              <a:t>for all who will hear. The power of the message is </a:t>
            </a:r>
          </a:p>
          <a:p>
            <a:r>
              <a:rPr lang="en-US" sz="1200" baseline="0" dirty="0" smtClean="0"/>
              <a:t>experienced by those who reach out in faith.”</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Mounce</a:t>
            </a:r>
            <a:r>
              <a:rPr lang="en-US" b="0" i="0" u="none" strike="noStrike" baseline="0" dirty="0" smtClean="0"/>
              <a:t>, R. H. (1995). </a:t>
            </a:r>
            <a:r>
              <a:rPr lang="en-US" b="0" i="1" u="none" strike="noStrike" baseline="0" dirty="0" smtClean="0"/>
              <a:t>Romans</a:t>
            </a:r>
            <a:r>
              <a:rPr lang="en-US" b="0" i="0" u="none" strike="noStrike" baseline="0" dirty="0" smtClean="0"/>
              <a:t> (Vol. 27, </a:t>
            </a:r>
          </a:p>
          <a:p>
            <a:r>
              <a:rPr lang="en-US" b="0" i="0" u="none" strike="noStrike" baseline="0" dirty="0" smtClean="0"/>
              <a:t>pp. 131–132). Nashville: </a:t>
            </a:r>
            <a:r>
              <a:rPr lang="en-US" b="0" i="0" u="none" strike="noStrike" baseline="0" dirty="0" err="1" smtClean="0"/>
              <a:t>Broadman</a:t>
            </a:r>
            <a:r>
              <a:rPr lang="en-US" b="0" i="0" u="none" strike="noStrike" baseline="0" dirty="0" smtClean="0"/>
              <a:t> &amp; Holman </a:t>
            </a:r>
          </a:p>
          <a:p>
            <a:r>
              <a:rPr lang="en-US" b="0" i="0" u="none" strike="noStrike" baseline="0" dirty="0" smtClean="0"/>
              <a:t>Publishers.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116</a:t>
            </a:fld>
            <a:endParaRPr lang="en-US"/>
          </a:p>
        </p:txBody>
      </p:sp>
    </p:spTree>
    <p:extLst>
      <p:ext uri="{BB962C8B-B14F-4D97-AF65-F5344CB8AC3E}">
        <p14:creationId xmlns:p14="http://schemas.microsoft.com/office/powerpoint/2010/main" val="292813263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paradidomi</a:t>
            </a:r>
            <a:r>
              <a:rPr lang="en-US" dirty="0" smtClean="0"/>
              <a:t> means to convey </a:t>
            </a:r>
          </a:p>
          <a:p>
            <a:r>
              <a:rPr lang="en-US" dirty="0" smtClean="0"/>
              <a:t>something in which one has a relatively strong </a:t>
            </a:r>
          </a:p>
          <a:p>
            <a:r>
              <a:rPr lang="en-US" dirty="0" smtClean="0"/>
              <a:t>personal interest; that is, to hand over, to give over, </a:t>
            </a:r>
          </a:p>
          <a:p>
            <a:r>
              <a:rPr lang="en-US" dirty="0" smtClean="0"/>
              <a:t>to deliver,</a:t>
            </a:r>
            <a:r>
              <a:rPr lang="en-US" baseline="0" dirty="0" smtClean="0"/>
              <a:t> or to entrust.</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117</a:t>
            </a:fld>
            <a:endParaRPr lang="en-US"/>
          </a:p>
        </p:txBody>
      </p:sp>
    </p:spTree>
    <p:extLst>
      <p:ext uri="{BB962C8B-B14F-4D97-AF65-F5344CB8AC3E}">
        <p14:creationId xmlns:p14="http://schemas.microsoft.com/office/powerpoint/2010/main" val="29281326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118</a:t>
            </a:fld>
            <a:endParaRPr lang="en-US"/>
          </a:p>
        </p:txBody>
      </p:sp>
    </p:spTree>
    <p:extLst>
      <p:ext uri="{BB962C8B-B14F-4D97-AF65-F5344CB8AC3E}">
        <p14:creationId xmlns:p14="http://schemas.microsoft.com/office/powerpoint/2010/main" val="101219624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Paraptoma</a:t>
            </a:r>
            <a:r>
              <a:rPr lang="en-US" dirty="0" smtClean="0"/>
              <a:t> means a violation of moral standards; </a:t>
            </a:r>
          </a:p>
          <a:p>
            <a:r>
              <a:rPr lang="en-US" dirty="0" smtClean="0"/>
              <a:t>that is, an offence, wrongdoing,</a:t>
            </a:r>
            <a:r>
              <a:rPr lang="en-US" baseline="0" dirty="0" smtClean="0"/>
              <a:t> or sin.</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119</a:t>
            </a:fld>
            <a:endParaRPr lang="en-US"/>
          </a:p>
        </p:txBody>
      </p:sp>
    </p:spTree>
    <p:extLst>
      <p:ext uri="{BB962C8B-B14F-4D97-AF65-F5344CB8AC3E}">
        <p14:creationId xmlns:p14="http://schemas.microsoft.com/office/powerpoint/2010/main" val="292813263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120</a:t>
            </a:fld>
            <a:endParaRPr lang="en-US"/>
          </a:p>
        </p:txBody>
      </p:sp>
    </p:spTree>
    <p:extLst>
      <p:ext uri="{BB962C8B-B14F-4D97-AF65-F5344CB8AC3E}">
        <p14:creationId xmlns:p14="http://schemas.microsoft.com/office/powerpoint/2010/main" val="3372284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in</a:t>
            </a:r>
            <a:r>
              <a:rPr lang="en-US" baseline="0" dirty="0" smtClean="0"/>
              <a:t> Romans 4:1-17, Paul caps this first part of his </a:t>
            </a:r>
          </a:p>
          <a:p>
            <a:r>
              <a:rPr lang="en-US" baseline="0" dirty="0" smtClean="0"/>
              <a:t>argument by declaring that we need to be saved and </a:t>
            </a:r>
          </a:p>
          <a:p>
            <a:r>
              <a:rPr lang="en-US" baseline="0" dirty="0" smtClean="0"/>
              <a:t>justified the same way that Abraham was saved and </a:t>
            </a:r>
          </a:p>
          <a:p>
            <a:r>
              <a:rPr lang="en-US" baseline="0" dirty="0" smtClean="0"/>
              <a:t>justified.</a:t>
            </a:r>
          </a:p>
          <a:p>
            <a:endParaRPr lang="en-US" baseline="0" dirty="0" smtClean="0"/>
          </a:p>
          <a:p>
            <a:r>
              <a:rPr lang="en-US" baseline="0" dirty="0" smtClean="0"/>
              <a:t>“Abraham believed God and it was counted to him as </a:t>
            </a:r>
          </a:p>
          <a:p>
            <a:r>
              <a:rPr lang="en-US" baseline="0" dirty="0" smtClean="0"/>
              <a:t>righteousness.” </a:t>
            </a:r>
          </a:p>
          <a:p>
            <a:endParaRPr lang="en-US" baseline="0" dirty="0" smtClean="0"/>
          </a:p>
          <a:p>
            <a:r>
              <a:rPr lang="en-US" baseline="0" dirty="0" smtClean="0"/>
              <a:t>Abraham was not saved by the sign of circumcision. </a:t>
            </a:r>
          </a:p>
          <a:p>
            <a:r>
              <a:rPr lang="en-US" baseline="0" dirty="0" smtClean="0"/>
              <a:t>He believed God’s promise and was saved fourteen </a:t>
            </a:r>
          </a:p>
          <a:p>
            <a:r>
              <a:rPr lang="en-US" baseline="0" dirty="0" smtClean="0"/>
              <a:t>years before he was given the sign of circumcision.</a:t>
            </a:r>
          </a:p>
          <a:p>
            <a:endParaRPr lang="en-US" baseline="0"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a:t>
            </a:fld>
            <a:endParaRPr lang="en-US"/>
          </a:p>
        </p:txBody>
      </p:sp>
    </p:spTree>
    <p:extLst>
      <p:ext uri="{BB962C8B-B14F-4D97-AF65-F5344CB8AC3E}">
        <p14:creationId xmlns:p14="http://schemas.microsoft.com/office/powerpoint/2010/main" val="41336857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same word we just saw in Romans 4:24.</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121</a:t>
            </a:fld>
            <a:endParaRPr lang="en-US"/>
          </a:p>
        </p:txBody>
      </p:sp>
    </p:spTree>
    <p:extLst>
      <p:ext uri="{BB962C8B-B14F-4D97-AF65-F5344CB8AC3E}">
        <p14:creationId xmlns:p14="http://schemas.microsoft.com/office/powerpoint/2010/main" val="292813263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words like justify, justified, justifies, etc., </a:t>
            </a:r>
          </a:p>
          <a:p>
            <a:r>
              <a:rPr lang="en-US" dirty="0" smtClean="0"/>
              <a:t>appear a total of 31 times in the New International </a:t>
            </a:r>
          </a:p>
          <a:p>
            <a:r>
              <a:rPr lang="en-US" dirty="0" smtClean="0"/>
              <a:t>Version of the New Testament, this specific word, </a:t>
            </a:r>
          </a:p>
          <a:p>
            <a:r>
              <a:rPr lang="en-US" dirty="0" err="1" smtClean="0"/>
              <a:t>dikaiosis</a:t>
            </a:r>
            <a:r>
              <a:rPr lang="en-US" dirty="0" smtClean="0"/>
              <a:t>, only appears twice.</a:t>
            </a:r>
          </a:p>
          <a:p>
            <a:endParaRPr lang="en-US" dirty="0" smtClean="0"/>
          </a:p>
          <a:p>
            <a:r>
              <a:rPr lang="en-US" dirty="0" smtClean="0"/>
              <a:t>It means justification, vindication, or </a:t>
            </a:r>
            <a:r>
              <a:rPr lang="en-US" dirty="0" err="1" smtClean="0"/>
              <a:t>aquittal</a:t>
            </a:r>
            <a:r>
              <a:rPr lang="en-US" dirty="0" smtClean="0"/>
              <a: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122</a:t>
            </a:fld>
            <a:endParaRPr lang="en-US"/>
          </a:p>
        </p:txBody>
      </p:sp>
    </p:spTree>
    <p:extLst>
      <p:ext uri="{BB962C8B-B14F-4D97-AF65-F5344CB8AC3E}">
        <p14:creationId xmlns:p14="http://schemas.microsoft.com/office/powerpoint/2010/main" val="292813263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one other place where </a:t>
            </a:r>
            <a:r>
              <a:rPr lang="en-US" dirty="0" err="1" smtClean="0"/>
              <a:t>dikaiosis</a:t>
            </a:r>
            <a:r>
              <a:rPr lang="en-US" dirty="0" smtClean="0"/>
              <a:t> appears is in </a:t>
            </a:r>
          </a:p>
          <a:p>
            <a:r>
              <a:rPr lang="en-US" dirty="0" smtClean="0"/>
              <a:t>Romans 5:18.</a:t>
            </a:r>
          </a:p>
          <a:p>
            <a:endParaRPr lang="en-US" dirty="0" smtClean="0"/>
          </a:p>
          <a:p>
            <a:r>
              <a:rPr lang="en-US" b="1" dirty="0" err="1" smtClean="0"/>
              <a:t>ILLUS</a:t>
            </a:r>
            <a:r>
              <a:rPr lang="en-US" b="1" dirty="0" smtClean="0"/>
              <a:t>:</a:t>
            </a:r>
            <a:r>
              <a:rPr lang="en-US" dirty="0" smtClean="0"/>
              <a:t> </a:t>
            </a:r>
            <a:r>
              <a:rPr lang="en-US" sz="1200" b="0" dirty="0" smtClean="0"/>
              <a:t>During a recent hurricane in the Gulf of </a:t>
            </a:r>
          </a:p>
          <a:p>
            <a:r>
              <a:rPr lang="en-US" sz="1200" b="0" dirty="0" smtClean="0"/>
              <a:t>Mexico, a news report highlighted a rescue device </a:t>
            </a:r>
          </a:p>
          <a:p>
            <a:r>
              <a:rPr lang="en-US" sz="1200" b="0" dirty="0" smtClean="0"/>
              <a:t>used on the oil rigs. In case of fire or (in this case) </a:t>
            </a:r>
          </a:p>
          <a:p>
            <a:r>
              <a:rPr lang="en-US" sz="1200" b="0" dirty="0" smtClean="0"/>
              <a:t>hurricane, rig workers scramble into the bullet-</a:t>
            </a:r>
          </a:p>
          <a:p>
            <a:r>
              <a:rPr lang="en-US" sz="1200" b="0" dirty="0" smtClean="0"/>
              <a:t>shaped “bus” and strap themselves into their seats. </a:t>
            </a:r>
          </a:p>
          <a:p>
            <a:endParaRPr lang="en-US" sz="1200" b="0" dirty="0" smtClean="0"/>
          </a:p>
          <a:p>
            <a:r>
              <a:rPr lang="en-US" sz="1200" b="0" dirty="0" smtClean="0"/>
              <a:t>When the entry port is shut, the vehicle is released </a:t>
            </a:r>
          </a:p>
          <a:p>
            <a:r>
              <a:rPr lang="en-US" sz="1200" b="0" dirty="0" smtClean="0"/>
              <a:t>down a chute and projected away from the rig. The </a:t>
            </a:r>
          </a:p>
          <a:p>
            <a:r>
              <a:rPr lang="en-US" sz="1200" b="0" dirty="0" smtClean="0"/>
              <a:t>seat belts protect the occupants from the impact with </a:t>
            </a:r>
          </a:p>
          <a:p>
            <a:r>
              <a:rPr lang="en-US" sz="1200" b="0" dirty="0" smtClean="0"/>
              <a:t>the water. The capsule then bobs in the sea until </a:t>
            </a:r>
          </a:p>
          <a:p>
            <a:r>
              <a:rPr lang="en-US" sz="1200" b="0" dirty="0" smtClean="0"/>
              <a:t>rescuers come to pick it up. </a:t>
            </a:r>
          </a:p>
          <a:p>
            <a:endParaRPr lang="en-US" sz="1200" b="0" dirty="0" smtClean="0"/>
          </a:p>
          <a:p>
            <a:r>
              <a:rPr lang="en-US" sz="1200" b="0" dirty="0" smtClean="0"/>
              <a:t>The device parallels the theological truth of Romans </a:t>
            </a:r>
          </a:p>
          <a:p>
            <a:r>
              <a:rPr lang="en-US" sz="1200" b="0" dirty="0" smtClean="0"/>
              <a:t>8:1—”Therefore, there is now no condemnation for </a:t>
            </a:r>
          </a:p>
          <a:p>
            <a:r>
              <a:rPr lang="en-US" sz="1200" b="0" dirty="0" smtClean="0"/>
              <a:t>those who are in Christ Jesus.” Justification does not </a:t>
            </a:r>
          </a:p>
          <a:p>
            <a:r>
              <a:rPr lang="en-US" sz="1200" b="0" dirty="0" smtClean="0"/>
              <a:t>mean our world always stops falling apart. The rig </a:t>
            </a:r>
          </a:p>
          <a:p>
            <a:r>
              <a:rPr lang="en-US" sz="1200" b="0" dirty="0" smtClean="0"/>
              <a:t>still may topple in the hurricane.  But those in the </a:t>
            </a:r>
          </a:p>
          <a:p>
            <a:r>
              <a:rPr lang="en-US" sz="1200" b="0" dirty="0" smtClean="0"/>
              <a:t>right place, whether [in] a rescue module or [in </a:t>
            </a:r>
          </a:p>
          <a:p>
            <a:r>
              <a:rPr lang="en-US" sz="1200" b="0" dirty="0" smtClean="0"/>
              <a:t>Christ Jesus] in the storm, will be safe. </a:t>
            </a:r>
          </a:p>
          <a:p>
            <a:endParaRPr lang="en-US" sz="1200" b="0" dirty="0" smtClean="0"/>
          </a:p>
          <a:p>
            <a:r>
              <a:rPr lang="en-US" sz="1200" b="0" dirty="0" smtClean="0"/>
              <a:t>The storm will take its course. The welfare of the </a:t>
            </a:r>
          </a:p>
          <a:p>
            <a:r>
              <a:rPr lang="en-US" sz="1200" b="0" dirty="0" smtClean="0"/>
              <a:t>workers depends on whether they are IN the rescue </a:t>
            </a:r>
          </a:p>
          <a:p>
            <a:r>
              <a:rPr lang="en-US" sz="1200" b="0" dirty="0" smtClean="0"/>
              <a:t>device. </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123</a:t>
            </a:fld>
            <a:endParaRPr lang="en-US"/>
          </a:p>
        </p:txBody>
      </p:sp>
    </p:spTree>
    <p:extLst>
      <p:ext uri="{BB962C8B-B14F-4D97-AF65-F5344CB8AC3E}">
        <p14:creationId xmlns:p14="http://schemas.microsoft.com/office/powerpoint/2010/main" val="66316004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4:25.</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124</a:t>
            </a:fld>
            <a:endParaRPr lang="en-US"/>
          </a:p>
        </p:txBody>
      </p:sp>
    </p:spTree>
    <p:extLst>
      <p:ext uri="{BB962C8B-B14F-4D97-AF65-F5344CB8AC3E}">
        <p14:creationId xmlns:p14="http://schemas.microsoft.com/office/powerpoint/2010/main" val="46451568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4:25.</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125</a:t>
            </a:fld>
            <a:endParaRPr lang="en-US"/>
          </a:p>
        </p:txBody>
      </p:sp>
    </p:spTree>
    <p:extLst>
      <p:ext uri="{BB962C8B-B14F-4D97-AF65-F5344CB8AC3E}">
        <p14:creationId xmlns:p14="http://schemas.microsoft.com/office/powerpoint/2010/main" val="207935098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REPEATED </a:t>
            </a:r>
            <a:r>
              <a:rPr lang="en-US" b="1" dirty="0" err="1" smtClean="0"/>
              <a:t>ILLUS</a:t>
            </a:r>
            <a:r>
              <a:rPr lang="en-US" b="1" dirty="0" smtClean="0"/>
              <a:t>:</a:t>
            </a:r>
            <a:r>
              <a:rPr lang="en-US" dirty="0" smtClean="0"/>
              <a:t> Abraham believed God, and it </a:t>
            </a:r>
          </a:p>
          <a:p>
            <a:r>
              <a:rPr lang="en-US" dirty="0" smtClean="0"/>
              <a:t>was credited</a:t>
            </a:r>
            <a:r>
              <a:rPr lang="en-US" baseline="0" dirty="0" smtClean="0"/>
              <a:t> to him for righteousness.</a:t>
            </a:r>
            <a:endParaRPr lang="en-US" dirty="0" smtClean="0"/>
          </a:p>
          <a:p>
            <a:endParaRPr lang="en-US" dirty="0" smtClean="0"/>
          </a:p>
          <a:p>
            <a:r>
              <a:rPr lang="en-US" dirty="0" smtClean="0"/>
              <a:t>Abraham’s faith was tested at least twelve specific </a:t>
            </a:r>
          </a:p>
          <a:p>
            <a:r>
              <a:rPr lang="en-US" dirty="0" smtClean="0"/>
              <a:t>times. Some of them were not what we might call </a:t>
            </a:r>
          </a:p>
          <a:p>
            <a:r>
              <a:rPr lang="en-US" dirty="0" smtClean="0"/>
              <a:t>big tests, but together they establish a picture of </a:t>
            </a:r>
          </a:p>
          <a:p>
            <a:r>
              <a:rPr lang="en-US" dirty="0" smtClean="0"/>
              <a:t>Abraham as a person whose faith was genuine. </a:t>
            </a:r>
          </a:p>
          <a:p>
            <a:endParaRPr lang="en-US" dirty="0" smtClean="0"/>
          </a:p>
          <a:p>
            <a:pPr marL="228600" indent="-228600">
              <a:buAutoNum type="arabicParenBoth"/>
            </a:pPr>
            <a:r>
              <a:rPr lang="en-US" dirty="0" smtClean="0"/>
              <a:t>In Genesis 12:1–7, Abraham left Ur and Haran </a:t>
            </a:r>
          </a:p>
          <a:p>
            <a:pPr marL="0" indent="0">
              <a:buNone/>
            </a:pPr>
            <a:r>
              <a:rPr lang="en-US" dirty="0" smtClean="0"/>
              <a:t>for an unknown destination at God’s direction. </a:t>
            </a:r>
          </a:p>
          <a:p>
            <a:pPr marL="0" indent="0">
              <a:buNone/>
            </a:pPr>
            <a:r>
              <a:rPr lang="en-US" dirty="0" smtClean="0"/>
              <a:t>Do I trust God with my future? Is his will part </a:t>
            </a:r>
          </a:p>
          <a:p>
            <a:pPr marL="0" indent="0">
              <a:buNone/>
            </a:pPr>
            <a:r>
              <a:rPr lang="en-US" dirty="0" smtClean="0"/>
              <a:t>of my decision making?</a:t>
            </a:r>
          </a:p>
          <a:p>
            <a:endParaRPr lang="en-US" dirty="0" smtClean="0"/>
          </a:p>
          <a:p>
            <a:r>
              <a:rPr lang="en-US" dirty="0" smtClean="0"/>
              <a:t>(2) In Genesis 13:8–13, Abraham directed a </a:t>
            </a:r>
          </a:p>
          <a:p>
            <a:r>
              <a:rPr lang="en-US" dirty="0" smtClean="0"/>
              <a:t>peaceful separation from Lot and settled at the </a:t>
            </a:r>
          </a:p>
          <a:p>
            <a:r>
              <a:rPr lang="en-US" dirty="0" smtClean="0"/>
              <a:t>oaks of </a:t>
            </a:r>
            <a:r>
              <a:rPr lang="en-US" dirty="0" err="1" smtClean="0"/>
              <a:t>Mamre</a:t>
            </a:r>
            <a:r>
              <a:rPr lang="en-US" dirty="0" smtClean="0"/>
              <a:t>. Do I trust God with my interests </a:t>
            </a:r>
          </a:p>
          <a:p>
            <a:r>
              <a:rPr lang="en-US" dirty="0" smtClean="0"/>
              <a:t>even when I seem to be receiving an unfair </a:t>
            </a:r>
          </a:p>
          <a:p>
            <a:r>
              <a:rPr lang="en-US" dirty="0" smtClean="0"/>
              <a:t>settlement?</a:t>
            </a:r>
          </a:p>
          <a:p>
            <a:endParaRPr lang="en-US" dirty="0" smtClean="0"/>
          </a:p>
          <a:p>
            <a:r>
              <a:rPr lang="en-US" dirty="0" smtClean="0"/>
              <a:t>(3) In Genesis 14:13–18, Abraham rescued Lot </a:t>
            </a:r>
          </a:p>
          <a:p>
            <a:r>
              <a:rPr lang="en-US" dirty="0" smtClean="0"/>
              <a:t>from the five kings. Does my faithfulness to others </a:t>
            </a:r>
          </a:p>
          <a:p>
            <a:r>
              <a:rPr lang="en-US" dirty="0" smtClean="0"/>
              <a:t>bear witness to my trust in God’s faithfulness?</a:t>
            </a:r>
          </a:p>
          <a:p>
            <a:endParaRPr lang="en-US" dirty="0" smtClean="0"/>
          </a:p>
          <a:p>
            <a:r>
              <a:rPr lang="en-US" dirty="0" smtClean="0"/>
              <a:t>(4) In Genesis 14:17–24, Abraham gave a tithe of </a:t>
            </a:r>
          </a:p>
          <a:p>
            <a:r>
              <a:rPr lang="en-US" dirty="0" smtClean="0"/>
              <a:t>loot to the godly king of Salem, Melchizedek, and </a:t>
            </a:r>
          </a:p>
          <a:p>
            <a:r>
              <a:rPr lang="en-US" dirty="0" smtClean="0"/>
              <a:t>refused the gift of the king of Sodom. Am I </a:t>
            </a:r>
          </a:p>
          <a:p>
            <a:r>
              <a:rPr lang="en-US" dirty="0" smtClean="0"/>
              <a:t>watchful in my dealings with people that I give </a:t>
            </a:r>
          </a:p>
          <a:p>
            <a:r>
              <a:rPr lang="en-US" dirty="0" smtClean="0"/>
              <a:t>proper honor to God and refuse to receive honor </a:t>
            </a:r>
          </a:p>
          <a:p>
            <a:r>
              <a:rPr lang="en-US" dirty="0" smtClean="0"/>
              <a:t>that belongs to him?</a:t>
            </a:r>
          </a:p>
          <a:p>
            <a:endParaRPr lang="en-US" dirty="0" smtClean="0"/>
          </a:p>
          <a:p>
            <a:r>
              <a:rPr lang="en-US" dirty="0" smtClean="0"/>
              <a:t>(5) In Genesis 15:1–6, Abraham trusted God’s </a:t>
            </a:r>
          </a:p>
          <a:p>
            <a:r>
              <a:rPr lang="en-US" dirty="0" smtClean="0"/>
              <a:t>promise that he would have a son. How often do I </a:t>
            </a:r>
          </a:p>
          <a:p>
            <a:r>
              <a:rPr lang="en-US" dirty="0" smtClean="0"/>
              <a:t>consciously reaffirm my trust in God’s promises?</a:t>
            </a:r>
          </a:p>
          <a:p>
            <a:endParaRPr lang="en-US" dirty="0" smtClean="0"/>
          </a:p>
          <a:p>
            <a:r>
              <a:rPr lang="en-US" dirty="0" smtClean="0"/>
              <a:t>(6) In Genesis 15:7–11, Abraham received the </a:t>
            </a:r>
          </a:p>
          <a:p>
            <a:r>
              <a:rPr lang="en-US" dirty="0" smtClean="0"/>
              <a:t>promised land by faith, though the fulfillment </a:t>
            </a:r>
          </a:p>
          <a:p>
            <a:r>
              <a:rPr lang="en-US" dirty="0" smtClean="0"/>
              <a:t>would not come for many generations. How have </a:t>
            </a:r>
          </a:p>
          <a:p>
            <a:r>
              <a:rPr lang="en-US" dirty="0" smtClean="0"/>
              <a:t>I demonstrated my continued trust in God during </a:t>
            </a:r>
          </a:p>
          <a:p>
            <a:r>
              <a:rPr lang="en-US" dirty="0" smtClean="0"/>
              <a:t>those times when I have been required to wait?</a:t>
            </a:r>
          </a:p>
          <a:p>
            <a:endParaRPr lang="en-US" dirty="0" smtClean="0"/>
          </a:p>
          <a:p>
            <a:r>
              <a:rPr lang="en-US" dirty="0" smtClean="0"/>
              <a:t>(7) In Genesis 17:9–27, At God’s command, </a:t>
            </a:r>
          </a:p>
          <a:p>
            <a:r>
              <a:rPr lang="en-US" dirty="0" smtClean="0"/>
              <a:t>Abraham circumcised every male in his family. In </a:t>
            </a:r>
          </a:p>
          <a:p>
            <a:r>
              <a:rPr lang="en-US" dirty="0" smtClean="0"/>
              <a:t>what occasions in my life have I acted simply in </a:t>
            </a:r>
          </a:p>
          <a:p>
            <a:r>
              <a:rPr lang="en-US" dirty="0" smtClean="0"/>
              <a:t>obedience to God, and not because I understood </a:t>
            </a:r>
          </a:p>
          <a:p>
            <a:r>
              <a:rPr lang="en-US" dirty="0" smtClean="0"/>
              <a:t>the significance of what I was doing?</a:t>
            </a:r>
          </a:p>
          <a:p>
            <a:endParaRPr lang="en-US" dirty="0" smtClean="0"/>
          </a:p>
          <a:p>
            <a:r>
              <a:rPr lang="en-US" dirty="0" smtClean="0"/>
              <a:t>(8) In Genesis 18:1–8, Abraham welcomed </a:t>
            </a:r>
          </a:p>
          <a:p>
            <a:r>
              <a:rPr lang="en-US" dirty="0" smtClean="0"/>
              <a:t>strangers, who turned out to be angels. When</a:t>
            </a:r>
          </a:p>
          <a:p>
            <a:r>
              <a:rPr lang="en-US" dirty="0" smtClean="0"/>
              <a:t>was the last time I practiced hospitality?</a:t>
            </a:r>
          </a:p>
          <a:p>
            <a:endParaRPr lang="en-US" dirty="0" smtClean="0"/>
          </a:p>
          <a:p>
            <a:r>
              <a:rPr lang="en-US" dirty="0" smtClean="0"/>
              <a:t>(9) In Genesis 18:22–33, Abraham prayed for </a:t>
            </a:r>
          </a:p>
          <a:p>
            <a:r>
              <a:rPr lang="en-US" dirty="0" smtClean="0"/>
              <a:t>Sodom. Am I eager to see people punished, or </a:t>
            </a:r>
          </a:p>
          <a:p>
            <a:r>
              <a:rPr lang="en-US" dirty="0" smtClean="0"/>
              <a:t>do I care for people in spite of their sinfulness?</a:t>
            </a:r>
          </a:p>
          <a:p>
            <a:endParaRPr lang="en-US" dirty="0" smtClean="0"/>
          </a:p>
          <a:p>
            <a:r>
              <a:rPr lang="en-US" dirty="0" smtClean="0"/>
              <a:t>(10) In Genesis 20:1–17, Abraham admitted to </a:t>
            </a:r>
          </a:p>
          <a:p>
            <a:r>
              <a:rPr lang="en-US" dirty="0" smtClean="0"/>
              <a:t>wrongdoing and took the actions needed to set </a:t>
            </a:r>
          </a:p>
          <a:p>
            <a:r>
              <a:rPr lang="en-US" dirty="0" smtClean="0"/>
              <a:t>things right. When I sin, is my tendency to cover </a:t>
            </a:r>
          </a:p>
          <a:p>
            <a:r>
              <a:rPr lang="en-US" dirty="0" smtClean="0"/>
              <a:t>up, or confess? Do I practice the truth that an </a:t>
            </a:r>
          </a:p>
          <a:p>
            <a:r>
              <a:rPr lang="en-US" dirty="0" smtClean="0"/>
              <a:t>apology must sometimes be accompanied by </a:t>
            </a:r>
          </a:p>
          <a:p>
            <a:r>
              <a:rPr lang="en-US" dirty="0" smtClean="0"/>
              <a:t>restitution?</a:t>
            </a:r>
          </a:p>
          <a:p>
            <a:endParaRPr lang="en-US" dirty="0" smtClean="0"/>
          </a:p>
          <a:p>
            <a:r>
              <a:rPr lang="en-US" dirty="0" smtClean="0"/>
              <a:t>(11) In Genesis 21:22–34, Abraham negotiated a </a:t>
            </a:r>
          </a:p>
          <a:p>
            <a:r>
              <a:rPr lang="en-US" dirty="0" smtClean="0"/>
              <a:t>treaty with Abimelech concerning a well. Can </a:t>
            </a:r>
          </a:p>
          <a:p>
            <a:r>
              <a:rPr lang="en-US" dirty="0" smtClean="0"/>
              <a:t>people depend on my words and promises?</a:t>
            </a:r>
          </a:p>
          <a:p>
            <a:endParaRPr lang="en-US" dirty="0" smtClean="0"/>
          </a:p>
          <a:p>
            <a:r>
              <a:rPr lang="en-US" dirty="0" smtClean="0"/>
              <a:t>(12) In Genesis 22:1–12, Abraham prepared to </a:t>
            </a:r>
          </a:p>
          <a:p>
            <a:r>
              <a:rPr lang="en-US" dirty="0" smtClean="0"/>
              <a:t>sacrifice his son Isaac. In what ways has my life </a:t>
            </a:r>
          </a:p>
          <a:p>
            <a:r>
              <a:rPr lang="en-US" dirty="0" smtClean="0"/>
              <a:t>demonstrated that I will not allow anything to </a:t>
            </a:r>
          </a:p>
          <a:p>
            <a:r>
              <a:rPr lang="en-US" dirty="0" smtClean="0"/>
              <a:t>come before God?</a:t>
            </a:r>
          </a:p>
          <a:p>
            <a:endParaRPr lang="en-US" dirty="0" smtClean="0"/>
          </a:p>
          <a:p>
            <a:r>
              <a:rPr lang="en-US" dirty="0" smtClean="0"/>
              <a:t>Abraham believed God, and it was credited</a:t>
            </a:r>
            <a:r>
              <a:rPr lang="en-US" baseline="0" dirty="0" smtClean="0"/>
              <a:t> to </a:t>
            </a:r>
          </a:p>
          <a:p>
            <a:r>
              <a:rPr lang="en-US" baseline="0" dirty="0" smtClean="0"/>
              <a:t>him for righteousness.</a:t>
            </a:r>
          </a:p>
          <a:p>
            <a:endParaRPr lang="en-US" baseline="0" dirty="0" smtClean="0"/>
          </a:p>
          <a:p>
            <a:r>
              <a:rPr lang="en-US" baseline="0" dirty="0" smtClean="0"/>
              <a:t>-----</a:t>
            </a:r>
            <a:endParaRPr lang="en-US" dirty="0" smtClean="0"/>
          </a:p>
          <a:p>
            <a:endParaRPr lang="en-US" dirty="0" smtClean="0"/>
          </a:p>
          <a:p>
            <a:r>
              <a:rPr lang="en-US" dirty="0" smtClean="0"/>
              <a:t>[</a:t>
            </a:r>
            <a:r>
              <a:rPr lang="en-US" dirty="0" err="1" smtClean="0"/>
              <a:t>Galaxie</a:t>
            </a:r>
            <a:r>
              <a:rPr lang="en-US" dirty="0" smtClean="0"/>
              <a:t> Software. (2002). 10,000 Sermon </a:t>
            </a:r>
          </a:p>
          <a:p>
            <a:r>
              <a:rPr lang="en-US" dirty="0" smtClean="0"/>
              <a:t>Illustrations. Biblical Studies Press].</a:t>
            </a:r>
          </a:p>
          <a:p>
            <a:endParaRPr lang="en-US" dirty="0" smtClean="0"/>
          </a:p>
          <a:p>
            <a:r>
              <a:rPr lang="en-US" dirty="0" smtClean="0"/>
              <a:t>*** END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126</a:t>
            </a:fld>
            <a:endParaRPr lang="en-US"/>
          </a:p>
        </p:txBody>
      </p:sp>
    </p:spTree>
    <p:extLst>
      <p:ext uri="{BB962C8B-B14F-4D97-AF65-F5344CB8AC3E}">
        <p14:creationId xmlns:p14="http://schemas.microsoft.com/office/powerpoint/2010/main" val="4011256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over</a:t>
            </a:r>
            <a:r>
              <a:rPr lang="en-US" baseline="0" dirty="0" smtClean="0"/>
              <a:t> the next 11 weeks, we’re going to be </a:t>
            </a:r>
          </a:p>
          <a:p>
            <a:r>
              <a:rPr lang="en-US" baseline="0" dirty="0" smtClean="0"/>
              <a:t>studying Romans 4:13 through Romans 8:30.</a:t>
            </a:r>
          </a:p>
          <a:p>
            <a:endParaRPr lang="en-US" baseline="0" dirty="0" smtClean="0"/>
          </a:p>
          <a:p>
            <a:r>
              <a:rPr lang="en-US" baseline="0" dirty="0" smtClean="0"/>
              <a:t>These weeks will cover great doctrines like Peace, </a:t>
            </a:r>
          </a:p>
          <a:p>
            <a:r>
              <a:rPr lang="en-US" baseline="0" dirty="0" smtClean="0"/>
              <a:t>Faith, Death, Life, Sin, Righteousness, and Future </a:t>
            </a:r>
          </a:p>
          <a:p>
            <a:r>
              <a:rPr lang="en-US" baseline="0" dirty="0" smtClean="0"/>
              <a:t>Glory.</a:t>
            </a:r>
          </a:p>
          <a:p>
            <a:endParaRPr lang="en-US" baseline="0" dirty="0" smtClean="0"/>
          </a:p>
          <a:p>
            <a:r>
              <a:rPr lang="en-US" baseline="0" dirty="0" smtClean="0"/>
              <a:t>Today, we begin with Romans 4:13-25, which tells us </a:t>
            </a:r>
          </a:p>
          <a:p>
            <a:r>
              <a:rPr lang="en-US" baseline="0" dirty="0" smtClean="0"/>
              <a:t>that the promises of God are realized through faith.</a:t>
            </a:r>
            <a:endParaRPr lang="en-US" dirty="0" smtClean="0"/>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13</a:t>
            </a:fld>
            <a:endParaRPr lang="en-US"/>
          </a:p>
        </p:txBody>
      </p:sp>
    </p:spTree>
    <p:extLst>
      <p:ext uri="{BB962C8B-B14F-4D97-AF65-F5344CB8AC3E}">
        <p14:creationId xmlns:p14="http://schemas.microsoft.com/office/powerpoint/2010/main" val="1608943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a:t>
            </a:r>
            <a:r>
              <a:rPr lang="en-US" dirty="0" smtClean="0"/>
              <a:t> In a speech made in 1863, Abraham Lincoln </a:t>
            </a:r>
          </a:p>
          <a:p>
            <a:r>
              <a:rPr lang="en-US" dirty="0" smtClean="0"/>
              <a:t>said, "We have been the recipients of the choicest </a:t>
            </a:r>
          </a:p>
          <a:p>
            <a:r>
              <a:rPr lang="en-US" dirty="0" smtClean="0"/>
              <a:t>bounties of heaven; we have been preserved these </a:t>
            </a:r>
          </a:p>
          <a:p>
            <a:r>
              <a:rPr lang="en-US" dirty="0" smtClean="0"/>
              <a:t>many years in peace and prosperity; we have grown </a:t>
            </a:r>
          </a:p>
          <a:p>
            <a:r>
              <a:rPr lang="en-US" dirty="0" smtClean="0"/>
              <a:t>in numbers, wealth, and power as no other nation </a:t>
            </a:r>
          </a:p>
          <a:p>
            <a:r>
              <a:rPr lang="en-US" dirty="0" smtClean="0"/>
              <a:t>has ever grown. But we have forgotten God. We </a:t>
            </a:r>
          </a:p>
          <a:p>
            <a:r>
              <a:rPr lang="en-US" dirty="0" smtClean="0"/>
              <a:t>have forgotten the gracious hand which preserved </a:t>
            </a:r>
          </a:p>
          <a:p>
            <a:r>
              <a:rPr lang="en-US" dirty="0" smtClean="0"/>
              <a:t>us in peace and multiplied and enriched and </a:t>
            </a:r>
          </a:p>
          <a:p>
            <a:r>
              <a:rPr lang="en-US" dirty="0" smtClean="0"/>
              <a:t>strengthened us, and we have vainly imagined, in </a:t>
            </a:r>
          </a:p>
          <a:p>
            <a:r>
              <a:rPr lang="en-US" dirty="0" smtClean="0"/>
              <a:t>the deceitfulness of our hearts, that all these </a:t>
            </a:r>
          </a:p>
          <a:p>
            <a:r>
              <a:rPr lang="en-US" dirty="0" smtClean="0"/>
              <a:t>blessings were produced by some superior wisdom </a:t>
            </a:r>
          </a:p>
          <a:p>
            <a:r>
              <a:rPr lang="en-US" dirty="0" smtClean="0"/>
              <a:t>and virtue of our own. Intoxicated with unbroken </a:t>
            </a:r>
          </a:p>
          <a:p>
            <a:r>
              <a:rPr lang="en-US" dirty="0" smtClean="0"/>
              <a:t>success, we have become too self-sufficient to feel </a:t>
            </a:r>
          </a:p>
          <a:p>
            <a:r>
              <a:rPr lang="en-US" dirty="0" smtClean="0"/>
              <a:t>the necessity of redeeming and preserving grace, too </a:t>
            </a:r>
          </a:p>
          <a:p>
            <a:r>
              <a:rPr lang="en-US" dirty="0" smtClean="0"/>
              <a:t>proud to pray to the God that made us.“</a:t>
            </a:r>
          </a:p>
          <a:p>
            <a:endParaRPr lang="en-US" dirty="0" smtClean="0"/>
          </a:p>
          <a:p>
            <a:r>
              <a:rPr lang="en-US" dirty="0" smtClean="0"/>
              <a:t>-----</a:t>
            </a:r>
          </a:p>
          <a:p>
            <a:endParaRPr lang="en-US" dirty="0" smtClean="0"/>
          </a:p>
          <a:p>
            <a:r>
              <a:rPr lang="en-US" dirty="0" smtClean="0"/>
              <a:t>Sermon Central: Jeff Simms, </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14</a:t>
            </a:fld>
            <a:endParaRPr lang="en-US"/>
          </a:p>
        </p:txBody>
      </p:sp>
    </p:spTree>
    <p:extLst>
      <p:ext uri="{BB962C8B-B14F-4D97-AF65-F5344CB8AC3E}">
        <p14:creationId xmlns:p14="http://schemas.microsoft.com/office/powerpoint/2010/main" val="1936019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15</a:t>
            </a:fld>
            <a:endParaRPr lang="en-US"/>
          </a:p>
        </p:txBody>
      </p:sp>
    </p:spTree>
    <p:extLst>
      <p:ext uri="{BB962C8B-B14F-4D97-AF65-F5344CB8AC3E}">
        <p14:creationId xmlns:p14="http://schemas.microsoft.com/office/powerpoint/2010/main" val="1996252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16</a:t>
            </a:fld>
            <a:endParaRPr lang="en-US"/>
          </a:p>
        </p:txBody>
      </p:sp>
    </p:spTree>
    <p:extLst>
      <p:ext uri="{BB962C8B-B14F-4D97-AF65-F5344CB8AC3E}">
        <p14:creationId xmlns:p14="http://schemas.microsoft.com/office/powerpoint/2010/main" val="151857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17</a:t>
            </a:fld>
            <a:endParaRPr lang="en-US"/>
          </a:p>
        </p:txBody>
      </p:sp>
    </p:spTree>
    <p:extLst>
      <p:ext uri="{BB962C8B-B14F-4D97-AF65-F5344CB8AC3E}">
        <p14:creationId xmlns:p14="http://schemas.microsoft.com/office/powerpoint/2010/main" val="985941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18</a:t>
            </a:fld>
            <a:endParaRPr lang="en-US"/>
          </a:p>
        </p:txBody>
      </p:sp>
    </p:spTree>
    <p:extLst>
      <p:ext uri="{BB962C8B-B14F-4D97-AF65-F5344CB8AC3E}">
        <p14:creationId xmlns:p14="http://schemas.microsoft.com/office/powerpoint/2010/main" val="3371856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19</a:t>
            </a:fld>
            <a:endParaRPr lang="en-US"/>
          </a:p>
        </p:txBody>
      </p:sp>
    </p:spTree>
    <p:extLst>
      <p:ext uri="{BB962C8B-B14F-4D97-AF65-F5344CB8AC3E}">
        <p14:creationId xmlns:p14="http://schemas.microsoft.com/office/powerpoint/2010/main" val="825025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 year</a:t>
            </a:r>
            <a:r>
              <a:rPr lang="en-US" baseline="0" dirty="0" smtClean="0"/>
              <a:t> at this time, we studied Romans 1:1 </a:t>
            </a:r>
          </a:p>
          <a:p>
            <a:r>
              <a:rPr lang="en-US" baseline="0" dirty="0" smtClean="0"/>
              <a:t>through Romans 4:12.</a:t>
            </a:r>
          </a:p>
          <a:p>
            <a:endParaRPr lang="en-US" baseline="0" dirty="0" smtClean="0"/>
          </a:p>
          <a:p>
            <a:r>
              <a:rPr lang="en-US" baseline="0" dirty="0" smtClean="0"/>
              <a:t>In Romans 1:1-7, Paul introduced himself to all the </a:t>
            </a:r>
          </a:p>
          <a:p>
            <a:r>
              <a:rPr lang="en-US" baseline="0" dirty="0" smtClean="0"/>
              <a:t>Christians in Rome. </a:t>
            </a:r>
          </a:p>
          <a:p>
            <a:endParaRPr lang="en-US" baseline="0" dirty="0" smtClean="0"/>
          </a:p>
          <a:p>
            <a:r>
              <a:rPr lang="en-US" baseline="0" dirty="0" smtClean="0"/>
              <a:t>He told them that he had been called to preach the </a:t>
            </a:r>
          </a:p>
          <a:p>
            <a:r>
              <a:rPr lang="en-US" baseline="0" dirty="0" smtClean="0"/>
              <a:t>Gospel of Jesus Christ.</a:t>
            </a:r>
          </a:p>
          <a:p>
            <a:endParaRPr lang="en-US" baseline="0" dirty="0" smtClean="0"/>
          </a:p>
          <a:p>
            <a:r>
              <a:rPr lang="en-US" baseline="0" dirty="0" smtClean="0"/>
              <a:t>He told them that Jesus was descended from </a:t>
            </a:r>
          </a:p>
          <a:p>
            <a:r>
              <a:rPr lang="en-US" baseline="0" dirty="0" smtClean="0"/>
              <a:t>King David according to the flesh, and that Jesus </a:t>
            </a:r>
          </a:p>
          <a:p>
            <a:r>
              <a:rPr lang="en-US" baseline="0" dirty="0" smtClean="0"/>
              <a:t>was also declared to be the Son of God in power </a:t>
            </a:r>
          </a:p>
          <a:p>
            <a:r>
              <a:rPr lang="en-US" baseline="0" dirty="0" smtClean="0"/>
              <a:t>by His resurrection from the dead.</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a:t>
            </a:fld>
            <a:endParaRPr lang="en-US"/>
          </a:p>
        </p:txBody>
      </p:sp>
    </p:spTree>
    <p:extLst>
      <p:ext uri="{BB962C8B-B14F-4D97-AF65-F5344CB8AC3E}">
        <p14:creationId xmlns:p14="http://schemas.microsoft.com/office/powerpoint/2010/main" val="2042370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20</a:t>
            </a:fld>
            <a:endParaRPr lang="en-US"/>
          </a:p>
        </p:txBody>
      </p:sp>
    </p:spTree>
    <p:extLst>
      <p:ext uri="{BB962C8B-B14F-4D97-AF65-F5344CB8AC3E}">
        <p14:creationId xmlns:p14="http://schemas.microsoft.com/office/powerpoint/2010/main" val="968022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How is it that Abraham received the promises of God? </a:t>
            </a:r>
          </a:p>
          <a:p>
            <a:r>
              <a:rPr lang="en-US" sz="1200" kern="1200" dirty="0" smtClean="0">
                <a:solidFill>
                  <a:schemeClr val="tx1"/>
                </a:solidFill>
                <a:latin typeface="+mn-lt"/>
                <a:ea typeface="+mn-ea"/>
                <a:cs typeface="+mn-cs"/>
              </a:rPr>
              <a:t>Was it through the law or by faith? If it was through </a:t>
            </a:r>
          </a:p>
          <a:p>
            <a:r>
              <a:rPr lang="en-US" sz="1200" kern="1200" dirty="0" smtClean="0">
                <a:solidFill>
                  <a:schemeClr val="tx1"/>
                </a:solidFill>
                <a:latin typeface="+mn-lt"/>
                <a:ea typeface="+mn-ea"/>
                <a:cs typeface="+mn-cs"/>
              </a:rPr>
              <a:t>the law, then the promises are nullified.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85). Bellingham, WA: </a:t>
            </a:r>
            <a:r>
              <a:rPr lang="en-US" b="0" i="0" u="none" strike="noStrike" baseline="0" dirty="0" err="1" smtClean="0"/>
              <a:t>Lexham</a:t>
            </a:r>
            <a:r>
              <a:rPr lang="en-US" b="0" i="0" u="none" strike="noStrike" baseline="0" dirty="0" smtClean="0"/>
              <a:t>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21</a:t>
            </a:fld>
            <a:endParaRPr lang="en-US"/>
          </a:p>
        </p:txBody>
      </p:sp>
    </p:spTree>
    <p:extLst>
      <p:ext uri="{BB962C8B-B14F-4D97-AF65-F5344CB8AC3E}">
        <p14:creationId xmlns:p14="http://schemas.microsoft.com/office/powerpoint/2010/main" val="131864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In 1825, John Fry wrote:</a:t>
            </a:r>
          </a:p>
          <a:p>
            <a:pPr rtl="0"/>
            <a:endParaRPr lang="en-US" sz="1200" dirty="0" smtClean="0"/>
          </a:p>
          <a:p>
            <a:pPr rtl="0"/>
            <a:r>
              <a:rPr lang="en-US" sz="1200" dirty="0" smtClean="0"/>
              <a:t>“A promise was made to Abraham and to his seed, </a:t>
            </a:r>
          </a:p>
          <a:p>
            <a:pPr rtl="0"/>
            <a:r>
              <a:rPr lang="en-US" sz="1200" dirty="0" smtClean="0"/>
              <a:t>that they should be heirs of the world; that is, should </a:t>
            </a:r>
          </a:p>
          <a:p>
            <a:pPr rtl="0"/>
            <a:r>
              <a:rPr lang="en-US" sz="1200" dirty="0" smtClean="0"/>
              <a:t>be lords, possessors, inheritors of the world; by which </a:t>
            </a:r>
          </a:p>
          <a:p>
            <a:pPr rtl="0"/>
            <a:r>
              <a:rPr lang="en-US" sz="1200" dirty="0" smtClean="0"/>
              <a:t>promise, no doubt, the eternal inheritance which is </a:t>
            </a:r>
          </a:p>
          <a:p>
            <a:pPr rtl="0"/>
            <a:r>
              <a:rPr lang="en-US" sz="1200" dirty="0" smtClean="0"/>
              <a:t>now the common expectation of all believers was </a:t>
            </a:r>
          </a:p>
          <a:p>
            <a:pPr rtl="0"/>
            <a:r>
              <a:rPr lang="en-US" sz="1200" dirty="0" smtClean="0"/>
              <a:t>intended.</a:t>
            </a:r>
          </a:p>
          <a:p>
            <a:pPr rtl="0"/>
            <a:endParaRPr lang="en-US" sz="1200" dirty="0" smtClean="0"/>
          </a:p>
          <a:p>
            <a:pPr rtl="0"/>
            <a:r>
              <a:rPr lang="en-US" sz="1200" dirty="0" smtClean="0"/>
              <a:t>“The world, which Abraham was to inherit, with his </a:t>
            </a:r>
          </a:p>
          <a:p>
            <a:pPr rtl="0"/>
            <a:r>
              <a:rPr lang="en-US" sz="1200" dirty="0" smtClean="0"/>
              <a:t>seed, could not be this present evil world. He was </a:t>
            </a:r>
          </a:p>
          <a:p>
            <a:pPr rtl="0"/>
            <a:r>
              <a:rPr lang="en-US" sz="1200" dirty="0" smtClean="0"/>
              <a:t>confessedly a pilgrim and a stranger upon earth, </a:t>
            </a:r>
          </a:p>
          <a:p>
            <a:pPr rtl="0"/>
            <a:r>
              <a:rPr lang="en-US" sz="1200" dirty="0" smtClean="0"/>
              <a:t>‘looking,’ as we read in the Epistle to the Hebrews, </a:t>
            </a:r>
          </a:p>
          <a:p>
            <a:pPr rtl="0"/>
            <a:r>
              <a:rPr lang="en-US" sz="1200" dirty="0" smtClean="0"/>
              <a:t>‘for a city which hath foundations, whose builder </a:t>
            </a:r>
          </a:p>
          <a:p>
            <a:pPr rtl="0"/>
            <a:r>
              <a:rPr lang="en-US" sz="1200" dirty="0" smtClean="0"/>
              <a:t>and maker is God;’ ‘a better country, that is, a </a:t>
            </a:r>
          </a:p>
          <a:p>
            <a:pPr rtl="0"/>
            <a:r>
              <a:rPr lang="en-US" sz="1200" dirty="0" smtClean="0"/>
              <a:t>heavenly.’ Our blessed Lord, on one occasion, uses </a:t>
            </a:r>
          </a:p>
          <a:p>
            <a:pPr rtl="0"/>
            <a:r>
              <a:rPr lang="en-US" sz="1200" dirty="0" smtClean="0"/>
              <a:t>the same language respecting the state of bliss: </a:t>
            </a:r>
          </a:p>
          <a:p>
            <a:pPr rtl="0"/>
            <a:r>
              <a:rPr lang="en-US" sz="1200" dirty="0" smtClean="0"/>
              <a:t>‘The children </a:t>
            </a:r>
            <a:r>
              <a:rPr lang="en-US" sz="1200" i="0" dirty="0" smtClean="0"/>
              <a:t>of this world marry and are given in </a:t>
            </a:r>
          </a:p>
          <a:p>
            <a:pPr rtl="0"/>
            <a:r>
              <a:rPr lang="en-US" sz="1200" i="0" dirty="0" smtClean="0"/>
              <a:t>marriage; but they that shall be counted worthy to </a:t>
            </a:r>
          </a:p>
          <a:p>
            <a:pPr rtl="0"/>
            <a:r>
              <a:rPr lang="en-US" sz="1200" i="0" dirty="0" smtClean="0"/>
              <a:t>obtain that world neither marry nor are given in </a:t>
            </a:r>
          </a:p>
          <a:p>
            <a:pPr rtl="0"/>
            <a:r>
              <a:rPr lang="en-US" sz="1200" i="0" dirty="0" smtClean="0"/>
              <a:t>marriage, but are as the angels of God.’ St. Peter </a:t>
            </a:r>
          </a:p>
          <a:p>
            <a:pPr rtl="0"/>
            <a:r>
              <a:rPr lang="en-US" sz="1200" i="0" dirty="0" smtClean="0"/>
              <a:t>also observes, that, ‘when this world, and all that </a:t>
            </a:r>
          </a:p>
          <a:p>
            <a:pPr rtl="0"/>
            <a:r>
              <a:rPr lang="en-US" sz="1200" i="0" dirty="0" smtClean="0"/>
              <a:t>therein is, shall be burnt up, we, according to his </a:t>
            </a:r>
          </a:p>
          <a:p>
            <a:pPr rtl="0"/>
            <a:r>
              <a:rPr lang="en-US" sz="1200" i="0" dirty="0" smtClean="0"/>
              <a:t>promise, look for new heavens and a new earth, </a:t>
            </a:r>
          </a:p>
          <a:p>
            <a:pPr rtl="0"/>
            <a:r>
              <a:rPr lang="en-US" sz="1200" i="0" dirty="0" smtClean="0"/>
              <a:t>wherein </a:t>
            </a:r>
            <a:r>
              <a:rPr lang="en-US" sz="1200" i="0" dirty="0" err="1" smtClean="0"/>
              <a:t>dwelleth</a:t>
            </a:r>
            <a:r>
              <a:rPr lang="en-US" sz="1200" i="0" dirty="0" smtClean="0"/>
              <a:t> righteousness.’</a:t>
            </a:r>
          </a:p>
          <a:p>
            <a:pPr rtl="0"/>
            <a:endParaRPr lang="en-US" sz="1200" dirty="0" smtClean="0"/>
          </a:p>
          <a:p>
            <a:pPr rtl="0"/>
            <a:r>
              <a:rPr lang="en-US" sz="1200" dirty="0" smtClean="0"/>
              <a:t>“This promise, St. Paul tells us, was made to </a:t>
            </a:r>
          </a:p>
          <a:p>
            <a:pPr rtl="0"/>
            <a:r>
              <a:rPr lang="en-US" sz="1200" dirty="0" smtClean="0"/>
              <a:t>Abraham and to his seed, not through the law, but </a:t>
            </a:r>
          </a:p>
          <a:p>
            <a:pPr rtl="0"/>
            <a:r>
              <a:rPr lang="en-US" sz="1200" dirty="0" smtClean="0"/>
              <a:t>through the righteousness of faith.”</a:t>
            </a:r>
          </a:p>
          <a:p>
            <a:pPr rtl="0"/>
            <a:endParaRPr lang="en-US" dirty="0" smtClean="0"/>
          </a:p>
          <a:p>
            <a:pPr rtl="0"/>
            <a:r>
              <a:rPr lang="en-US" dirty="0" smtClean="0"/>
              <a:t>-----</a:t>
            </a:r>
          </a:p>
          <a:p>
            <a:pPr rtl="0"/>
            <a:endParaRPr lang="en-US" dirty="0" smtClean="0"/>
          </a:p>
          <a:p>
            <a:r>
              <a:rPr lang="en-US" b="0" i="0" u="none" strike="noStrike" baseline="0" dirty="0" smtClean="0">
                <a:solidFill>
                  <a:srgbClr val="FF0000"/>
                </a:solidFill>
              </a:rPr>
              <a:t> Fry, J. (1825). </a:t>
            </a:r>
            <a:r>
              <a:rPr lang="en-US" b="0" i="1" u="none" strike="noStrike" baseline="0" dirty="0" smtClean="0">
                <a:solidFill>
                  <a:srgbClr val="FF0000"/>
                </a:solidFill>
              </a:rPr>
              <a:t>Lectures, Explanatory and Practical, </a:t>
            </a:r>
          </a:p>
          <a:p>
            <a:r>
              <a:rPr lang="en-US" b="0" i="1" u="none" strike="noStrike" baseline="0" dirty="0" smtClean="0">
                <a:solidFill>
                  <a:srgbClr val="FF0000"/>
                </a:solidFill>
              </a:rPr>
              <a:t>on the Epistle of Saint Paul to the Romans</a:t>
            </a:r>
            <a:r>
              <a:rPr lang="en-US" b="0" i="0" u="none" strike="noStrike" baseline="0" dirty="0" smtClean="0">
                <a:solidFill>
                  <a:srgbClr val="FF0000"/>
                </a:solidFill>
              </a:rPr>
              <a:t> (Second </a:t>
            </a:r>
          </a:p>
          <a:p>
            <a:r>
              <a:rPr lang="en-US" b="0" i="0" u="none" strike="noStrike" baseline="0" dirty="0" smtClean="0">
                <a:solidFill>
                  <a:srgbClr val="FF0000"/>
                </a:solidFill>
              </a:rPr>
              <a:t>Edition., pp. 151–152). London: James Duncan.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11680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Nomos</a:t>
            </a:r>
            <a:r>
              <a:rPr lang="en-US" dirty="0" smtClean="0"/>
              <a:t> means law. In this verse, it specifically refers </a:t>
            </a:r>
          </a:p>
          <a:p>
            <a:r>
              <a:rPr lang="en-US" dirty="0" smtClean="0"/>
              <a:t>to the Law given to Moses at Mount Sinai.</a:t>
            </a:r>
          </a:p>
          <a:p>
            <a:endParaRPr lang="en-US" dirty="0" smtClean="0"/>
          </a:p>
          <a:p>
            <a:r>
              <a:rPr lang="en-US" dirty="0" smtClean="0"/>
              <a:t>The complete</a:t>
            </a:r>
            <a:r>
              <a:rPr lang="en-US" baseline="0" dirty="0" smtClean="0"/>
              <a:t> phrase, </a:t>
            </a:r>
            <a:r>
              <a:rPr lang="en-US" baseline="0" dirty="0" err="1" smtClean="0"/>
              <a:t>dia</a:t>
            </a:r>
            <a:r>
              <a:rPr lang="en-US" baseline="0" dirty="0" smtClean="0"/>
              <a:t> </a:t>
            </a:r>
            <a:r>
              <a:rPr lang="en-US" baseline="0" dirty="0" err="1" smtClean="0"/>
              <a:t>nomou</a:t>
            </a:r>
            <a:r>
              <a:rPr lang="en-US" baseline="0" dirty="0" smtClean="0"/>
              <a:t>, meaning “through</a:t>
            </a:r>
          </a:p>
          <a:p>
            <a:r>
              <a:rPr lang="en-US" baseline="0" dirty="0" smtClean="0"/>
              <a:t>law” is used here to define a channel. This verse</a:t>
            </a:r>
          </a:p>
          <a:p>
            <a:r>
              <a:rPr lang="en-US" baseline="0" dirty="0" smtClean="0"/>
              <a:t>plainly DENIES that the Law of Moses was the channel</a:t>
            </a:r>
          </a:p>
          <a:p>
            <a:r>
              <a:rPr lang="en-US" baseline="0" dirty="0" smtClean="0"/>
              <a:t>through which God’s promise came to Abraham.</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23</a:t>
            </a:fld>
            <a:endParaRPr lang="en-US"/>
          </a:p>
        </p:txBody>
      </p:sp>
    </p:spTree>
    <p:extLst>
      <p:ext uri="{BB962C8B-B14F-4D97-AF65-F5344CB8AC3E}">
        <p14:creationId xmlns:p14="http://schemas.microsoft.com/office/powerpoint/2010/main" val="311680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phrase is used in the same way in</a:t>
            </a:r>
            <a:r>
              <a:rPr lang="en-US" baseline="0" dirty="0" smtClean="0"/>
              <a:t> Romans</a:t>
            </a:r>
          </a:p>
          <a:p>
            <a:r>
              <a:rPr lang="en-US" baseline="0" dirty="0" smtClean="0"/>
              <a:t>3:20.</a:t>
            </a:r>
          </a:p>
          <a:p>
            <a:endParaRPr lang="en-US" baseline="0" dirty="0" smtClean="0"/>
          </a:p>
          <a:p>
            <a:r>
              <a:rPr lang="en-US" baseline="0" dirty="0" smtClean="0"/>
              <a:t>Justification does NOT come through the Law of</a:t>
            </a:r>
          </a:p>
          <a:p>
            <a:r>
              <a:rPr lang="en-US" baseline="0" dirty="0" smtClean="0"/>
              <a:t>Moses.</a:t>
            </a:r>
          </a:p>
          <a:p>
            <a:endParaRPr lang="en-US" baseline="0" dirty="0" smtClean="0"/>
          </a:p>
          <a:p>
            <a:r>
              <a:rPr lang="en-US" baseline="0" dirty="0" smtClean="0"/>
              <a:t>What DOES come through the Law of Moses is the</a:t>
            </a:r>
          </a:p>
          <a:p>
            <a:r>
              <a:rPr lang="en-US" baseline="0" dirty="0" smtClean="0"/>
              <a:t>knowledge of sin.</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24</a:t>
            </a:fld>
            <a:endParaRPr lang="en-US"/>
          </a:p>
        </p:txBody>
      </p:sp>
    </p:spTree>
    <p:extLst>
      <p:ext uri="{BB962C8B-B14F-4D97-AF65-F5344CB8AC3E}">
        <p14:creationId xmlns:p14="http://schemas.microsoft.com/office/powerpoint/2010/main" val="32631180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presented</a:t>
            </a:r>
            <a:r>
              <a:rPr lang="en-US" baseline="0" dirty="0" smtClean="0"/>
              <a:t> with even more clarity in </a:t>
            </a:r>
          </a:p>
          <a:p>
            <a:r>
              <a:rPr lang="en-US" baseline="0" dirty="0" smtClean="0"/>
              <a:t>Romans 7:7. </a:t>
            </a:r>
          </a:p>
          <a:p>
            <a:endParaRPr lang="en-US" baseline="0" dirty="0" smtClean="0"/>
          </a:p>
          <a:p>
            <a:r>
              <a:rPr lang="en-US" baseline="0" dirty="0" smtClean="0"/>
              <a:t>The knowledge of sin comes through the law.</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25</a:t>
            </a:fld>
            <a:endParaRPr lang="en-US"/>
          </a:p>
        </p:txBody>
      </p:sp>
    </p:spTree>
    <p:extLst>
      <p:ext uri="{BB962C8B-B14F-4D97-AF65-F5344CB8AC3E}">
        <p14:creationId xmlns:p14="http://schemas.microsoft.com/office/powerpoint/2010/main" val="2593881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Galatians 2:21 confirms:</a:t>
            </a:r>
          </a:p>
          <a:p>
            <a:endParaRPr lang="en-US" dirty="0" smtClean="0"/>
          </a:p>
          <a:p>
            <a:r>
              <a:rPr lang="en-US" dirty="0" smtClean="0"/>
              <a:t>Righteousness does NOT come through the law.</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26</a:t>
            </a:fld>
            <a:endParaRPr lang="en-US"/>
          </a:p>
        </p:txBody>
      </p:sp>
    </p:spTree>
    <p:extLst>
      <p:ext uri="{BB962C8B-B14F-4D97-AF65-F5344CB8AC3E}">
        <p14:creationId xmlns:p14="http://schemas.microsoft.com/office/powerpoint/2010/main" val="27330927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a:t>
            </a:r>
            <a:r>
              <a:rPr lang="en-US" dirty="0" err="1" smtClean="0"/>
              <a:t>Epangelia</a:t>
            </a:r>
            <a:r>
              <a:rPr lang="en-US" dirty="0" smtClean="0"/>
              <a:t> is a declaration to do something; it</a:t>
            </a:r>
          </a:p>
          <a:p>
            <a:r>
              <a:rPr lang="en-US" dirty="0" smtClean="0"/>
              <a:t>carries the implication of an obligation to carry out</a:t>
            </a:r>
          </a:p>
          <a:p>
            <a:r>
              <a:rPr lang="en-US" dirty="0" smtClean="0"/>
              <a:t>what is stated. </a:t>
            </a:r>
          </a:p>
          <a:p>
            <a:endParaRPr lang="en-US" dirty="0" smtClean="0"/>
          </a:p>
          <a:p>
            <a:r>
              <a:rPr lang="en-US" dirty="0" smtClean="0"/>
              <a:t>It’</a:t>
            </a:r>
            <a:r>
              <a:rPr lang="en-US" baseline="0" dirty="0" smtClean="0"/>
              <a:t>s an offer or a pledge, or as here, a promise.</a:t>
            </a:r>
          </a:p>
          <a:p>
            <a:endParaRPr lang="en-US" baseline="0" dirty="0" smtClean="0"/>
          </a:p>
          <a:p>
            <a:r>
              <a:rPr lang="en-US" baseline="0" dirty="0" smtClean="0"/>
              <a:t>And, in this case, it’s specifically a promise made</a:t>
            </a:r>
          </a:p>
          <a:p>
            <a:r>
              <a:rPr lang="en-US" baseline="0" dirty="0" smtClean="0"/>
              <a:t>by God.</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11680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Part of God’s promise to Abraham is stated in</a:t>
            </a:r>
          </a:p>
          <a:p>
            <a:r>
              <a:rPr lang="en-US" dirty="0" smtClean="0"/>
              <a:t>Romans 9:9.</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28</a:t>
            </a:fld>
            <a:endParaRPr lang="en-US"/>
          </a:p>
        </p:txBody>
      </p:sp>
    </p:spTree>
    <p:extLst>
      <p:ext uri="{BB962C8B-B14F-4D97-AF65-F5344CB8AC3E}">
        <p14:creationId xmlns:p14="http://schemas.microsoft.com/office/powerpoint/2010/main" val="2140264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Galatians </a:t>
            </a:r>
            <a:r>
              <a:rPr lang="en-US" smtClean="0"/>
              <a:t>3:17 tells us:</a:t>
            </a:r>
            <a:endParaRPr lang="en-US" dirty="0" smtClean="0"/>
          </a:p>
          <a:p>
            <a:endParaRPr lang="en-US" dirty="0" smtClean="0"/>
          </a:p>
          <a:p>
            <a:r>
              <a:rPr lang="en-US" dirty="0" smtClean="0"/>
              <a:t>The promise came before the law. </a:t>
            </a:r>
          </a:p>
          <a:p>
            <a:endParaRPr lang="en-US" dirty="0" smtClean="0"/>
          </a:p>
          <a:p>
            <a:r>
              <a:rPr lang="en-US" dirty="0" smtClean="0"/>
              <a:t>The law could not supersede the promise.</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29</a:t>
            </a:fld>
            <a:endParaRPr lang="en-US"/>
          </a:p>
        </p:txBody>
      </p:sp>
    </p:spTree>
    <p:extLst>
      <p:ext uri="{BB962C8B-B14F-4D97-AF65-F5344CB8AC3E}">
        <p14:creationId xmlns:p14="http://schemas.microsoft.com/office/powerpoint/2010/main" val="913944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1:8-15, Paul told the Romans that he</a:t>
            </a:r>
            <a:r>
              <a:rPr lang="en-US" baseline="0" dirty="0" smtClean="0"/>
              <a:t> had </a:t>
            </a:r>
          </a:p>
          <a:p>
            <a:r>
              <a:rPr lang="en-US" baseline="0" dirty="0" smtClean="0"/>
              <a:t>been longing to come to Rome and that he was eager </a:t>
            </a:r>
          </a:p>
          <a:p>
            <a:r>
              <a:rPr lang="en-US" baseline="0" dirty="0" smtClean="0"/>
              <a:t>to preach the gospel to them.</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a:t>
            </a:fld>
            <a:endParaRPr lang="en-US"/>
          </a:p>
        </p:txBody>
      </p:sp>
    </p:spTree>
    <p:extLst>
      <p:ext uri="{BB962C8B-B14F-4D97-AF65-F5344CB8AC3E}">
        <p14:creationId xmlns:p14="http://schemas.microsoft.com/office/powerpoint/2010/main" val="1076000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the </a:t>
            </a:r>
            <a:r>
              <a:rPr lang="en-US" dirty="0" err="1" smtClean="0"/>
              <a:t>klernomos</a:t>
            </a:r>
            <a:r>
              <a:rPr lang="en-US" dirty="0" smtClean="0"/>
              <a:t> is not merely one who</a:t>
            </a:r>
          </a:p>
          <a:p>
            <a:r>
              <a:rPr lang="en-US" dirty="0" smtClean="0"/>
              <a:t>is designated as an heir;</a:t>
            </a:r>
            <a:r>
              <a:rPr lang="en-US" baseline="0" dirty="0" smtClean="0"/>
              <a:t> he is one who actually </a:t>
            </a:r>
          </a:p>
          <a:p>
            <a:r>
              <a:rPr lang="en-US" baseline="0" dirty="0" smtClean="0"/>
              <a:t>receives something as a possession; he is a </a:t>
            </a:r>
          </a:p>
          <a:p>
            <a:r>
              <a:rPr lang="en-US" baseline="0" dirty="0" smtClean="0"/>
              <a:t>beneficiary.</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116808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Noah is seen as such a beneficiary in Hebrews 1:7.</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31</a:t>
            </a:fld>
            <a:endParaRPr lang="en-US"/>
          </a:p>
        </p:txBody>
      </p:sp>
    </p:spTree>
    <p:extLst>
      <p:ext uri="{BB962C8B-B14F-4D97-AF65-F5344CB8AC3E}">
        <p14:creationId xmlns:p14="http://schemas.microsoft.com/office/powerpoint/2010/main" val="9474110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 </a:t>
            </a:r>
            <a:r>
              <a:rPr lang="en-US" dirty="0" err="1" smtClean="0"/>
              <a:t>dikaiosune</a:t>
            </a:r>
            <a:r>
              <a:rPr lang="en-US" dirty="0" smtClean="0"/>
              <a:t> over and over again in our studies </a:t>
            </a:r>
          </a:p>
          <a:p>
            <a:r>
              <a:rPr lang="en-US" dirty="0" smtClean="0"/>
              <a:t>last year. And we’re going to continue to see it </a:t>
            </a:r>
          </a:p>
          <a:p>
            <a:r>
              <a:rPr lang="en-US" dirty="0" smtClean="0"/>
              <a:t>throughout the</a:t>
            </a:r>
            <a:r>
              <a:rPr lang="en-US" baseline="0" dirty="0" smtClean="0"/>
              <a:t> Book of Romans.</a:t>
            </a:r>
          </a:p>
          <a:p>
            <a:endParaRPr lang="en-US" baseline="0" dirty="0" smtClean="0"/>
          </a:p>
          <a:p>
            <a:r>
              <a:rPr lang="en-US" baseline="0" dirty="0" smtClean="0"/>
              <a:t>Here, it means righteousness in the sense of the </a:t>
            </a:r>
          </a:p>
          <a:p>
            <a:r>
              <a:rPr lang="en-US" sz="1200" b="0" dirty="0" smtClean="0"/>
              <a:t>quality or state of juridical correctness with its focus </a:t>
            </a:r>
          </a:p>
          <a:p>
            <a:r>
              <a:rPr lang="en-US" sz="1200" b="0" dirty="0" smtClean="0"/>
              <a:t>on redemptive action.</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116808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used in the same way in 2 Peter 1:1.</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33</a:t>
            </a:fld>
            <a:endParaRPr lang="en-US"/>
          </a:p>
        </p:txBody>
      </p:sp>
    </p:spTree>
    <p:extLst>
      <p:ext uri="{BB962C8B-B14F-4D97-AF65-F5344CB8AC3E}">
        <p14:creationId xmlns:p14="http://schemas.microsoft.com/office/powerpoint/2010/main" val="3499085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Pistis</a:t>
            </a:r>
            <a:r>
              <a:rPr lang="en-US" dirty="0" smtClean="0"/>
              <a:t> in another word we’ve seen several times </a:t>
            </a:r>
          </a:p>
          <a:p>
            <a:r>
              <a:rPr lang="en-US" dirty="0" smtClean="0"/>
              <a:t>before. And, like </a:t>
            </a:r>
            <a:r>
              <a:rPr lang="en-US" dirty="0" err="1" smtClean="0"/>
              <a:t>dikaiosune</a:t>
            </a:r>
            <a:r>
              <a:rPr lang="en-US" dirty="0" smtClean="0"/>
              <a:t>, we’ll be seeing</a:t>
            </a:r>
            <a:r>
              <a:rPr lang="en-US" baseline="0" dirty="0" smtClean="0"/>
              <a:t> it over </a:t>
            </a:r>
          </a:p>
          <a:p>
            <a:r>
              <a:rPr lang="en-US" baseline="0" dirty="0" smtClean="0"/>
              <a:t>and over again throughout our study of Romans.</a:t>
            </a:r>
          </a:p>
          <a:p>
            <a:endParaRPr lang="en-US" baseline="0" dirty="0" smtClean="0"/>
          </a:p>
          <a:p>
            <a:r>
              <a:rPr lang="en-US" baseline="0" dirty="0" smtClean="0"/>
              <a:t>Here, it means trust, confidence, or faith: the state </a:t>
            </a:r>
          </a:p>
          <a:p>
            <a:r>
              <a:rPr lang="en-US" baseline="0" dirty="0" smtClean="0"/>
              <a:t>of believing on the basis of the reliability of the one </a:t>
            </a:r>
          </a:p>
          <a:p>
            <a:r>
              <a:rPr lang="en-US" baseline="0" dirty="0" smtClean="0"/>
              <a:t>trusted.</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116808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Paul uses </a:t>
            </a:r>
            <a:r>
              <a:rPr lang="en-US" dirty="0" err="1" smtClean="0"/>
              <a:t>pistis</a:t>
            </a:r>
            <a:r>
              <a:rPr lang="en-US" dirty="0" smtClean="0"/>
              <a:t> in the same fashion in Philippians 3:9.</a:t>
            </a:r>
          </a:p>
          <a:p>
            <a:endParaRPr lang="en-US" dirty="0" smtClean="0"/>
          </a:p>
          <a:p>
            <a:pPr rtl="0"/>
            <a:r>
              <a:rPr lang="en-US" b="1" dirty="0" err="1" smtClean="0"/>
              <a:t>ILLUS</a:t>
            </a:r>
            <a:r>
              <a:rPr lang="en-US" b="1" dirty="0" smtClean="0"/>
              <a:t>:</a:t>
            </a:r>
            <a:r>
              <a:rPr lang="en-US" dirty="0" smtClean="0"/>
              <a:t> </a:t>
            </a:r>
            <a:r>
              <a:rPr lang="en-US" sz="1200" b="0" kern="1200" dirty="0" smtClean="0">
                <a:solidFill>
                  <a:schemeClr val="tx1"/>
                </a:solidFill>
                <a:latin typeface="+mn-lt"/>
                <a:ea typeface="+mn-ea"/>
                <a:cs typeface="+mn-cs"/>
              </a:rPr>
              <a:t>On May 8, 1984, Benjamin M. Weir, veteran </a:t>
            </a:r>
          </a:p>
          <a:p>
            <a:pPr rtl="0"/>
            <a:r>
              <a:rPr lang="en-US" sz="1200" b="0" kern="1200" dirty="0" smtClean="0">
                <a:solidFill>
                  <a:schemeClr val="tx1"/>
                </a:solidFill>
                <a:latin typeface="+mn-lt"/>
                <a:ea typeface="+mn-ea"/>
                <a:cs typeface="+mn-cs"/>
              </a:rPr>
              <a:t>Presbyterian missionary to Lebanon, was kidnapped </a:t>
            </a:r>
          </a:p>
          <a:p>
            <a:pPr rtl="0"/>
            <a:r>
              <a:rPr lang="en-US" sz="1200" b="0" kern="1200" dirty="0" smtClean="0">
                <a:solidFill>
                  <a:schemeClr val="tx1"/>
                </a:solidFill>
                <a:latin typeface="+mn-lt"/>
                <a:ea typeface="+mn-ea"/>
                <a:cs typeface="+mn-cs"/>
              </a:rPr>
              <a:t>at gunpoint by Shiite Muslims in Beirut. During his </a:t>
            </a:r>
          </a:p>
          <a:p>
            <a:pPr rtl="0"/>
            <a:r>
              <a:rPr lang="en-US" sz="1200" b="0" kern="1200" dirty="0" smtClean="0">
                <a:solidFill>
                  <a:schemeClr val="tx1"/>
                </a:solidFill>
                <a:latin typeface="+mn-lt"/>
                <a:ea typeface="+mn-ea"/>
                <a:cs typeface="+mn-cs"/>
              </a:rPr>
              <a:t>sixteen-month imprisonment, he was constantly </a:t>
            </a:r>
          </a:p>
          <a:p>
            <a:pPr rtl="0"/>
            <a:r>
              <a:rPr lang="en-US" sz="1200" b="0" kern="1200" dirty="0" smtClean="0">
                <a:solidFill>
                  <a:schemeClr val="tx1"/>
                </a:solidFill>
                <a:latin typeface="+mn-lt"/>
                <a:ea typeface="+mn-ea"/>
                <a:cs typeface="+mn-cs"/>
              </a:rPr>
              <a:t>threatened with death. On his first night in captivity, </a:t>
            </a:r>
          </a:p>
          <a:p>
            <a:pPr rtl="0"/>
            <a:r>
              <a:rPr lang="en-US" sz="1200" b="0" kern="1200" dirty="0" smtClean="0">
                <a:solidFill>
                  <a:schemeClr val="tx1"/>
                </a:solidFill>
                <a:latin typeface="+mn-lt"/>
                <a:ea typeface="+mn-ea"/>
                <a:cs typeface="+mn-cs"/>
              </a:rPr>
              <a:t>one of his captors came to him and told him to face </a:t>
            </a:r>
          </a:p>
          <a:p>
            <a:pPr rtl="0"/>
            <a:r>
              <a:rPr lang="en-US" sz="1200" b="0" kern="1200" dirty="0" smtClean="0">
                <a:solidFill>
                  <a:schemeClr val="tx1"/>
                </a:solidFill>
                <a:latin typeface="+mn-lt"/>
                <a:ea typeface="+mn-ea"/>
                <a:cs typeface="+mn-cs"/>
              </a:rPr>
              <a:t>the wall, which he did. “Now take your blindfold off, </a:t>
            </a:r>
          </a:p>
          <a:p>
            <a:pPr rtl="0"/>
            <a:r>
              <a:rPr lang="en-US" sz="1200" b="0" kern="1200" dirty="0" smtClean="0">
                <a:solidFill>
                  <a:schemeClr val="tx1"/>
                </a:solidFill>
                <a:latin typeface="+mn-lt"/>
                <a:ea typeface="+mn-ea"/>
                <a:cs typeface="+mn-cs"/>
              </a:rPr>
              <a:t>and put this on.” The man handed Weir a pair of ski </a:t>
            </a:r>
          </a:p>
          <a:p>
            <a:pPr rtl="0"/>
            <a:r>
              <a:rPr lang="en-US" sz="1200" b="0" kern="1200" dirty="0" smtClean="0">
                <a:solidFill>
                  <a:schemeClr val="tx1"/>
                </a:solidFill>
                <a:latin typeface="+mn-lt"/>
                <a:ea typeface="+mn-ea"/>
                <a:cs typeface="+mn-cs"/>
              </a:rPr>
              <a:t>goggles with the eye holes covered in thick plastic </a:t>
            </a:r>
          </a:p>
          <a:p>
            <a:pPr rtl="0"/>
            <a:r>
              <a:rPr lang="en-US" sz="1200" b="0" kern="1200" dirty="0" smtClean="0">
                <a:solidFill>
                  <a:schemeClr val="tx1"/>
                </a:solidFill>
                <a:latin typeface="+mn-lt"/>
                <a:ea typeface="+mn-ea"/>
                <a:cs typeface="+mn-cs"/>
              </a:rPr>
              <a:t>adhesive tape. He could see no light. In Weir’s mind, </a:t>
            </a:r>
          </a:p>
          <a:p>
            <a:pPr rtl="0"/>
            <a:r>
              <a:rPr lang="en-US" sz="1200" b="0" kern="1200" dirty="0" smtClean="0">
                <a:solidFill>
                  <a:schemeClr val="tx1"/>
                </a:solidFill>
                <a:latin typeface="+mn-lt"/>
                <a:ea typeface="+mn-ea"/>
                <a:cs typeface="+mn-cs"/>
              </a:rPr>
              <a:t>the sun had set. He later wrote:</a:t>
            </a:r>
          </a:p>
          <a:p>
            <a:pPr rtl="0"/>
            <a:endParaRPr lang="en-US" sz="1200" b="0" kern="1200" dirty="0" smtClean="0">
              <a:solidFill>
                <a:schemeClr val="tx1"/>
              </a:solidFill>
              <a:latin typeface="+mn-lt"/>
              <a:ea typeface="+mn-ea"/>
              <a:cs typeface="+mn-cs"/>
            </a:endParaRPr>
          </a:p>
          <a:p>
            <a:pPr rtl="0"/>
            <a:r>
              <a:rPr lang="en-US" sz="1200" i="1" dirty="0" smtClean="0"/>
              <a:t>In the twilight there came to mind the hymn, “Abide </a:t>
            </a:r>
          </a:p>
          <a:p>
            <a:pPr rtl="0"/>
            <a:r>
              <a:rPr lang="en-US" sz="1200" i="1" dirty="0" smtClean="0"/>
              <a:t>with me—fast falls the eventide.” I felt vulnerable, </a:t>
            </a:r>
          </a:p>
          <a:p>
            <a:pPr rtl="0"/>
            <a:r>
              <a:rPr lang="en-US" sz="1200" i="1" dirty="0" smtClean="0"/>
              <a:t>helpless, lonely. I felt tears in my eyes. Then I </a:t>
            </a:r>
          </a:p>
          <a:p>
            <a:pPr rtl="0"/>
            <a:r>
              <a:rPr lang="en-US" sz="1200" i="1" dirty="0" smtClean="0"/>
              <a:t>remembered the promise of Jesus, “If you abide in </a:t>
            </a:r>
          </a:p>
          <a:p>
            <a:pPr rtl="0"/>
            <a:r>
              <a:rPr lang="en-US" sz="1200" i="1" dirty="0" smtClean="0"/>
              <a:t>me and my words abide in you, ask what you will, </a:t>
            </a:r>
          </a:p>
          <a:p>
            <a:pPr rtl="0"/>
            <a:r>
              <a:rPr lang="en-US" sz="1200" i="1" dirty="0" smtClean="0"/>
              <a:t>and it shall be done unto you.”</a:t>
            </a:r>
          </a:p>
          <a:p>
            <a:pPr rtl="0"/>
            <a:endParaRPr lang="en-US" sz="1200" i="1" dirty="0" smtClean="0"/>
          </a:p>
          <a:p>
            <a:pPr rtl="0"/>
            <a:r>
              <a:rPr lang="en-US" sz="1200" i="1" dirty="0" smtClean="0"/>
              <a:t>“Lord, I remember your promise, and I think it </a:t>
            </a:r>
          </a:p>
          <a:p>
            <a:pPr rtl="0"/>
            <a:r>
              <a:rPr lang="en-US" sz="1200" i="1" dirty="0" smtClean="0"/>
              <a:t>applies to me, too. I’ve done nothing to deserve it </a:t>
            </a:r>
          </a:p>
          <a:p>
            <a:pPr rtl="0"/>
            <a:r>
              <a:rPr lang="en-US" sz="1200" i="1" dirty="0" smtClean="0"/>
              <a:t>but receive it as a free gift. I need you. I need your </a:t>
            </a:r>
          </a:p>
          <a:p>
            <a:pPr rtl="0"/>
            <a:r>
              <a:rPr lang="en-US" sz="1200" i="1" dirty="0" smtClean="0"/>
              <a:t>assurance and guidance to be faithful </a:t>
            </a:r>
            <a:r>
              <a:rPr lang="en-US" sz="900" i="1"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to you in this </a:t>
            </a:r>
          </a:p>
          <a:p>
            <a:pPr rtl="0"/>
            <a:r>
              <a:rPr lang="en-US" sz="1200" i="1" kern="1200" dirty="0" smtClean="0">
                <a:solidFill>
                  <a:schemeClr val="tx1"/>
                </a:solidFill>
                <a:latin typeface="+mn-lt"/>
                <a:ea typeface="+mn-ea"/>
                <a:cs typeface="+mn-cs"/>
              </a:rPr>
              <a:t>situation. Teach me what I need to learn. Deliver me </a:t>
            </a:r>
          </a:p>
          <a:p>
            <a:pPr rtl="0"/>
            <a:r>
              <a:rPr lang="en-US" sz="1200" i="1" kern="1200" dirty="0" smtClean="0">
                <a:solidFill>
                  <a:schemeClr val="tx1"/>
                </a:solidFill>
                <a:latin typeface="+mn-lt"/>
                <a:ea typeface="+mn-ea"/>
                <a:cs typeface="+mn-cs"/>
              </a:rPr>
              <a:t>from this place and this captivity, if it is your will. If it </a:t>
            </a:r>
          </a:p>
          <a:p>
            <a:pPr rtl="0"/>
            <a:r>
              <a:rPr lang="en-US" sz="1200" i="1" kern="1200" dirty="0" smtClean="0">
                <a:solidFill>
                  <a:schemeClr val="tx1"/>
                </a:solidFill>
                <a:latin typeface="+mn-lt"/>
                <a:ea typeface="+mn-ea"/>
                <a:cs typeface="+mn-cs"/>
              </a:rPr>
              <a:t>is not your will to set me free, help me to accept </a:t>
            </a:r>
          </a:p>
          <a:p>
            <a:pPr rtl="0"/>
            <a:r>
              <a:rPr lang="en-US" sz="1200" i="1" kern="1200" dirty="0" smtClean="0">
                <a:solidFill>
                  <a:schemeClr val="tx1"/>
                </a:solidFill>
                <a:latin typeface="+mn-lt"/>
                <a:ea typeface="+mn-ea"/>
                <a:cs typeface="+mn-cs"/>
              </a:rPr>
              <a:t>whatever is involved. Show me your gifts, and </a:t>
            </a:r>
          </a:p>
          <a:p>
            <a:pPr rtl="0"/>
            <a:r>
              <a:rPr lang="en-US" sz="1200" i="1" kern="1200" dirty="0" smtClean="0">
                <a:solidFill>
                  <a:schemeClr val="tx1"/>
                </a:solidFill>
                <a:latin typeface="+mn-lt"/>
                <a:ea typeface="+mn-ea"/>
                <a:cs typeface="+mn-cs"/>
              </a:rPr>
              <a:t>enable me to recognize them as coming from you. </a:t>
            </a:r>
          </a:p>
          <a:p>
            <a:pPr rtl="0"/>
            <a:r>
              <a:rPr lang="en-US" sz="1200" i="1" kern="1200" dirty="0" smtClean="0">
                <a:solidFill>
                  <a:schemeClr val="tx1"/>
                </a:solidFill>
                <a:latin typeface="+mn-lt"/>
                <a:ea typeface="+mn-ea"/>
                <a:cs typeface="+mn-cs"/>
              </a:rPr>
              <a:t>Praise be to you.”</a:t>
            </a:r>
          </a:p>
          <a:p>
            <a:pPr rtl="0"/>
            <a:endParaRPr lang="en-US" sz="1200" i="1" kern="1200" dirty="0" smtClean="0">
              <a:solidFill>
                <a:schemeClr val="tx1"/>
              </a:solidFill>
              <a:latin typeface="+mn-lt"/>
              <a:ea typeface="+mn-ea"/>
              <a:cs typeface="+mn-cs"/>
            </a:endParaRPr>
          </a:p>
          <a:p>
            <a:pPr rtl="0"/>
            <a:r>
              <a:rPr lang="en-US" sz="1200" dirty="0" smtClean="0"/>
              <a:t>For the next sixteen months, his hope and joy was </a:t>
            </a:r>
          </a:p>
          <a:p>
            <a:pPr rtl="0"/>
            <a:r>
              <a:rPr lang="en-US" sz="1200" dirty="0" smtClean="0"/>
              <a:t>that he was not simply abiding in captivity, he was </a:t>
            </a:r>
          </a:p>
          <a:p>
            <a:pPr rtl="0"/>
            <a:r>
              <a:rPr lang="en-US" sz="1200" dirty="0" smtClean="0"/>
              <a:t>abiding in Christ and thus able to “bear much fruit.”</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Morgan, R. J. (2000). </a:t>
            </a:r>
            <a:r>
              <a:rPr lang="en-US" b="0" i="1" u="none" strike="noStrike" baseline="0" dirty="0" smtClean="0"/>
              <a:t>Nelson’s complete book of </a:t>
            </a:r>
          </a:p>
          <a:p>
            <a:r>
              <a:rPr lang="en-US" b="0" i="1" u="none" strike="noStrike" baseline="0" dirty="0" smtClean="0"/>
              <a:t>stories, illustrations, and quotes</a:t>
            </a:r>
            <a:r>
              <a:rPr lang="en-US" b="0" i="0" u="none" strike="noStrike" baseline="0" dirty="0" smtClean="0"/>
              <a:t> (electronic ed., </a:t>
            </a:r>
          </a:p>
          <a:p>
            <a:r>
              <a:rPr lang="en-US" b="0" i="0" u="none" strike="noStrike" baseline="0" dirty="0" smtClean="0"/>
              <a:t>pp. 2–3). Nashville: Thomas Nelson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35</a:t>
            </a:fld>
            <a:endParaRPr lang="en-US"/>
          </a:p>
        </p:txBody>
      </p:sp>
    </p:spTree>
    <p:extLst>
      <p:ext uri="{BB962C8B-B14F-4D97-AF65-F5344CB8AC3E}">
        <p14:creationId xmlns:p14="http://schemas.microsoft.com/office/powerpoint/2010/main" val="3392744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4:13.</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36</a:t>
            </a:fld>
            <a:endParaRPr lang="en-US"/>
          </a:p>
        </p:txBody>
      </p:sp>
    </p:spTree>
    <p:extLst>
      <p:ext uri="{BB962C8B-B14F-4D97-AF65-F5344CB8AC3E}">
        <p14:creationId xmlns:p14="http://schemas.microsoft.com/office/powerpoint/2010/main" val="1642857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4:13.</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37</a:t>
            </a:fld>
            <a:endParaRPr lang="en-US"/>
          </a:p>
        </p:txBody>
      </p:sp>
    </p:spTree>
    <p:extLst>
      <p:ext uri="{BB962C8B-B14F-4D97-AF65-F5344CB8AC3E}">
        <p14:creationId xmlns:p14="http://schemas.microsoft.com/office/powerpoint/2010/main" val="1841438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In 2008, David Abernathy wrote:</a:t>
            </a:r>
          </a:p>
          <a:p>
            <a:pPr rtl="0"/>
            <a:endParaRPr lang="en-US" sz="1200" dirty="0" smtClean="0"/>
          </a:p>
          <a:p>
            <a:pPr rtl="0"/>
            <a:r>
              <a:rPr lang="en-US" sz="1200" dirty="0" smtClean="0"/>
              <a:t>“In what sense is faith made invalid and the promise </a:t>
            </a:r>
          </a:p>
          <a:p>
            <a:pPr rtl="0"/>
            <a:r>
              <a:rPr lang="en-US" sz="1200" dirty="0" smtClean="0"/>
              <a:t>made ineffective if only the ones of the law are heirs?</a:t>
            </a:r>
          </a:p>
          <a:p>
            <a:pPr rtl="0"/>
            <a:endParaRPr lang="en-US" sz="1200" dirty="0" smtClean="0"/>
          </a:p>
          <a:p>
            <a:pPr rtl="0"/>
            <a:r>
              <a:rPr lang="en-US" sz="1200" dirty="0" smtClean="0"/>
              <a:t>“If receiving the inheritance were based on fulfilling </a:t>
            </a:r>
          </a:p>
          <a:p>
            <a:pPr rtl="0"/>
            <a:r>
              <a:rPr lang="en-US" sz="1200" dirty="0" smtClean="0"/>
              <a:t>the requirements of the law, there would be no heirs </a:t>
            </a:r>
          </a:p>
          <a:p>
            <a:pPr rtl="0"/>
            <a:r>
              <a:rPr lang="en-US" sz="1200" dirty="0" smtClean="0"/>
              <a:t>because no human being can fulfill all that the law </a:t>
            </a:r>
          </a:p>
          <a:p>
            <a:pPr rtl="0"/>
            <a:r>
              <a:rPr lang="en-US" sz="1200" dirty="0" smtClean="0"/>
              <a:t>requires, and consequently the promise would go </a:t>
            </a:r>
          </a:p>
          <a:p>
            <a:pPr rtl="0"/>
            <a:r>
              <a:rPr lang="en-US" sz="1200" dirty="0" smtClean="0"/>
              <a:t>unfulfilled and their exercise of faith in this regard </a:t>
            </a:r>
          </a:p>
          <a:p>
            <a:pPr rtl="0"/>
            <a:r>
              <a:rPr lang="en-US" sz="1200" dirty="0" smtClean="0"/>
              <a:t>would have failed to attain its end... If observing the </a:t>
            </a:r>
          </a:p>
          <a:p>
            <a:pPr rtl="0"/>
            <a:r>
              <a:rPr lang="en-US" sz="1200" dirty="0" smtClean="0"/>
              <a:t>law is decisive in receiving the inheritance, then faith </a:t>
            </a:r>
          </a:p>
          <a:p>
            <a:pPr rtl="0"/>
            <a:r>
              <a:rPr lang="en-US" sz="1200" dirty="0" smtClean="0"/>
              <a:t>and the promise play no role in it... and have no </a:t>
            </a:r>
          </a:p>
          <a:p>
            <a:pPr rtl="0"/>
            <a:r>
              <a:rPr lang="en-US" sz="1200" dirty="0" smtClean="0"/>
              <a:t>meaning... Since no sinner is able to render perfect </a:t>
            </a:r>
          </a:p>
          <a:p>
            <a:pPr rtl="0"/>
            <a:r>
              <a:rPr lang="en-US" sz="1200" dirty="0" smtClean="0"/>
              <a:t>obedience, salvation would be impossible and the </a:t>
            </a:r>
          </a:p>
          <a:p>
            <a:pPr rtl="0"/>
            <a:r>
              <a:rPr lang="en-US" sz="1200" dirty="0" smtClean="0"/>
              <a:t>promise would be worthless because it could never </a:t>
            </a:r>
          </a:p>
          <a:p>
            <a:pPr rtl="0"/>
            <a:r>
              <a:rPr lang="en-US" sz="1200" dirty="0" smtClean="0"/>
              <a:t>be fulfilled... Faith and works are exclusive of one </a:t>
            </a:r>
          </a:p>
          <a:p>
            <a:pPr rtl="0"/>
            <a:r>
              <a:rPr lang="en-US" sz="1200" dirty="0" smtClean="0"/>
              <a:t>another, just as are law and promise... The Jewish </a:t>
            </a:r>
          </a:p>
          <a:p>
            <a:pPr rtl="0"/>
            <a:r>
              <a:rPr lang="en-US" sz="1200" dirty="0" smtClean="0"/>
              <a:t>understanding of the covenant as being based on </a:t>
            </a:r>
          </a:p>
          <a:p>
            <a:pPr rtl="0"/>
            <a:r>
              <a:rPr lang="en-US" sz="1200" dirty="0" smtClean="0"/>
              <a:t>Abraham’s obedience would make Abraham’s faith, </a:t>
            </a:r>
          </a:p>
          <a:p>
            <a:pPr rtl="0"/>
            <a:r>
              <a:rPr lang="en-US" sz="1200" dirty="0" smtClean="0"/>
              <a:t>which was reckoned by God as righteousness, empty </a:t>
            </a:r>
          </a:p>
          <a:p>
            <a:pPr rtl="0"/>
            <a:r>
              <a:rPr lang="en-US" sz="1200" dirty="0" smtClean="0"/>
              <a:t>and ineffective and it would nullify the promise by </a:t>
            </a:r>
          </a:p>
          <a:p>
            <a:pPr rtl="0"/>
            <a:r>
              <a:rPr lang="en-US" sz="1200" dirty="0" smtClean="0"/>
              <a:t>denying that it was given by God and accepted by </a:t>
            </a:r>
          </a:p>
          <a:p>
            <a:pPr rtl="0"/>
            <a:r>
              <a:rPr lang="en-US" sz="1200" dirty="0" smtClean="0"/>
              <a:t>Abraham then and there as a commitment God had </a:t>
            </a:r>
          </a:p>
          <a:p>
            <a:pPr rtl="0"/>
            <a:r>
              <a:rPr lang="en-US" sz="1200" dirty="0" smtClean="0"/>
              <a:t>taken upon himself... Since the original condition of </a:t>
            </a:r>
          </a:p>
          <a:p>
            <a:pPr rtl="0"/>
            <a:r>
              <a:rPr lang="en-US" sz="1200" dirty="0" smtClean="0"/>
              <a:t>fulfillment was faith, it would break the covenant to </a:t>
            </a:r>
          </a:p>
          <a:p>
            <a:pPr rtl="0"/>
            <a:r>
              <a:rPr lang="en-US" sz="1200" dirty="0" smtClean="0"/>
              <a:t>substitute another condition.”</a:t>
            </a:r>
          </a:p>
          <a:p>
            <a:pPr rtl="0"/>
            <a:endParaRPr lang="en-US" dirty="0" smtClean="0"/>
          </a:p>
          <a:p>
            <a:pPr rtl="0"/>
            <a:r>
              <a:rPr lang="en-US" dirty="0" smtClean="0"/>
              <a:t>-----</a:t>
            </a:r>
          </a:p>
          <a:p>
            <a:pPr rtl="0"/>
            <a:endParaRPr lang="en-US" dirty="0" smtClean="0"/>
          </a:p>
          <a:p>
            <a:r>
              <a:rPr lang="en-US" b="0" i="0" u="none" strike="noStrike" baseline="0" dirty="0" smtClean="0"/>
              <a:t>Abernathy, D. (2008). </a:t>
            </a:r>
            <a:r>
              <a:rPr lang="en-US" b="0" i="1" u="none" strike="noStrike" baseline="0" dirty="0" smtClean="0"/>
              <a:t>An Exegetical Summary of </a:t>
            </a:r>
          </a:p>
          <a:p>
            <a:r>
              <a:rPr lang="en-US" b="0" i="1" u="none" strike="noStrike" baseline="0" dirty="0" smtClean="0"/>
              <a:t>Romans 1-8</a:t>
            </a:r>
            <a:r>
              <a:rPr lang="en-US" b="0" i="0" u="none" strike="noStrike" baseline="0" dirty="0" smtClean="0"/>
              <a:t> (2nd ed., p. 330). Dallas, TX: </a:t>
            </a:r>
            <a:r>
              <a:rPr lang="en-US" b="0" i="0" u="none" strike="noStrike" baseline="0" dirty="0" err="1" smtClean="0"/>
              <a:t>SIL</a:t>
            </a:r>
            <a:r>
              <a:rPr lang="en-US" b="0" i="0" u="none" strike="noStrike" baseline="0" dirty="0" smtClean="0"/>
              <a:t> </a:t>
            </a:r>
          </a:p>
          <a:p>
            <a:r>
              <a:rPr lang="en-US" b="0" i="0" u="none" strike="noStrike" baseline="0" dirty="0" smtClean="0"/>
              <a:t>International.</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38</a:t>
            </a:fld>
            <a:endParaRPr lang="en-US"/>
          </a:p>
        </p:txBody>
      </p:sp>
    </p:spTree>
    <p:extLst>
      <p:ext uri="{BB962C8B-B14F-4D97-AF65-F5344CB8AC3E}">
        <p14:creationId xmlns:p14="http://schemas.microsoft.com/office/powerpoint/2010/main" val="14477176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Kenoo</a:t>
            </a:r>
            <a:r>
              <a:rPr lang="en-US" dirty="0" smtClean="0"/>
              <a:t>,</a:t>
            </a:r>
            <a:r>
              <a:rPr lang="en-US" baseline="0" dirty="0" smtClean="0"/>
              <a:t> in this context, means to cause to be without </a:t>
            </a:r>
          </a:p>
          <a:p>
            <a:r>
              <a:rPr lang="en-US" baseline="0" dirty="0" smtClean="0"/>
              <a:t>result, to destroy, to render void, or to make of no </a:t>
            </a:r>
          </a:p>
          <a:p>
            <a:r>
              <a:rPr lang="en-US" baseline="0" dirty="0" smtClean="0"/>
              <a:t>effect.</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39</a:t>
            </a:fld>
            <a:endParaRPr lang="en-US"/>
          </a:p>
        </p:txBody>
      </p:sp>
    </p:spTree>
    <p:extLst>
      <p:ext uri="{BB962C8B-B14F-4D97-AF65-F5344CB8AC3E}">
        <p14:creationId xmlns:p14="http://schemas.microsoft.com/office/powerpoint/2010/main" val="1447717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1:16-17, Paul wrote that he was not </a:t>
            </a:r>
          </a:p>
          <a:p>
            <a:r>
              <a:rPr lang="en-US" dirty="0" smtClean="0"/>
              <a:t>ashamed of the gospel because it is the power of </a:t>
            </a:r>
          </a:p>
          <a:p>
            <a:r>
              <a:rPr lang="en-US" dirty="0" smtClean="0"/>
              <a:t>salvation to everyone who believes. “The righteous</a:t>
            </a:r>
            <a:r>
              <a:rPr lang="en-US" baseline="0" dirty="0" smtClean="0"/>
              <a:t> </a:t>
            </a:r>
          </a:p>
          <a:p>
            <a:r>
              <a:rPr lang="en-US" baseline="0" dirty="0" smtClean="0"/>
              <a:t>shall live by faith.”</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a:t>
            </a:fld>
            <a:endParaRPr lang="en-US"/>
          </a:p>
        </p:txBody>
      </p:sp>
    </p:spTree>
    <p:extLst>
      <p:ext uri="{BB962C8B-B14F-4D97-AF65-F5344CB8AC3E}">
        <p14:creationId xmlns:p14="http://schemas.microsoft.com/office/powerpoint/2010/main" val="28481407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Kenoo</a:t>
            </a:r>
            <a:r>
              <a:rPr lang="en-US" baseline="0" dirty="0" smtClean="0"/>
              <a:t> is used in the same way in 1 Corinthians 1:17.</a:t>
            </a:r>
          </a:p>
          <a:p>
            <a:endParaRPr lang="en-US" baseline="0" dirty="0" smtClean="0"/>
          </a:p>
          <a:p>
            <a:r>
              <a:rPr lang="en-US" baseline="0" dirty="0" smtClean="0"/>
              <a:t>The word “power” does not appear in the original </a:t>
            </a:r>
          </a:p>
          <a:p>
            <a:r>
              <a:rPr lang="en-US" baseline="0" dirty="0" smtClean="0"/>
              <a:t>Greek.</a:t>
            </a:r>
          </a:p>
          <a:p>
            <a:endParaRPr lang="en-US" baseline="0"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40</a:t>
            </a:fld>
            <a:endParaRPr lang="en-US"/>
          </a:p>
        </p:txBody>
      </p:sp>
    </p:spTree>
    <p:extLst>
      <p:ext uri="{BB962C8B-B14F-4D97-AF65-F5344CB8AC3E}">
        <p14:creationId xmlns:p14="http://schemas.microsoft.com/office/powerpoint/2010/main" val="2335057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 think the King James Version is better here.</a:t>
            </a:r>
          </a:p>
          <a:p>
            <a:endParaRPr lang="en-US" baseline="0"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41</a:t>
            </a:fld>
            <a:endParaRPr lang="en-US"/>
          </a:p>
        </p:txBody>
      </p:sp>
    </p:spTree>
    <p:extLst>
      <p:ext uri="{BB962C8B-B14F-4D97-AF65-F5344CB8AC3E}">
        <p14:creationId xmlns:p14="http://schemas.microsoft.com/office/powerpoint/2010/main" val="17713448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other hand, in Romans 4:14, </a:t>
            </a:r>
            <a:r>
              <a:rPr lang="en-US" dirty="0" err="1" smtClean="0"/>
              <a:t>katargeo</a:t>
            </a:r>
            <a:r>
              <a:rPr lang="en-US" dirty="0" smtClean="0"/>
              <a:t> means </a:t>
            </a:r>
          </a:p>
          <a:p>
            <a:r>
              <a:rPr lang="en-US" dirty="0" smtClean="0"/>
              <a:t>to cause something to lose its power or effectiveness, </a:t>
            </a:r>
          </a:p>
          <a:p>
            <a:r>
              <a:rPr lang="en-US" dirty="0" smtClean="0"/>
              <a:t>to invalidate, or to make powerless.</a:t>
            </a:r>
          </a:p>
          <a:p>
            <a:endParaRPr lang="en-US" dirty="0" smtClean="0"/>
          </a:p>
          <a:p>
            <a:r>
              <a:rPr lang="en-US" dirty="0" smtClean="0"/>
              <a:t>So, while power is not actually</a:t>
            </a:r>
            <a:r>
              <a:rPr lang="en-US" baseline="0" dirty="0" smtClean="0"/>
              <a:t> mentioned in </a:t>
            </a:r>
          </a:p>
          <a:p>
            <a:r>
              <a:rPr lang="en-US" baseline="0" dirty="0" smtClean="0"/>
              <a:t>1 Corinthians 1:17, it is directly and specifically </a:t>
            </a:r>
          </a:p>
          <a:p>
            <a:r>
              <a:rPr lang="en-US" baseline="0" dirty="0" smtClean="0"/>
              <a:t>involved here in Romans 4:14.</a:t>
            </a:r>
            <a:r>
              <a:rPr lang="en-US" dirty="0" smtClean="0"/>
              <a:t> </a:t>
            </a:r>
          </a:p>
          <a:p>
            <a:endParaRPr lang="en-US" dirty="0" smtClean="0"/>
          </a:p>
          <a:p>
            <a:r>
              <a:rPr lang="en-US" dirty="0" smtClean="0"/>
              <a:t>If those who live by the law are heirs, then God’s </a:t>
            </a:r>
          </a:p>
          <a:p>
            <a:r>
              <a:rPr lang="en-US" dirty="0" smtClean="0"/>
              <a:t>promise has no power.</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42</a:t>
            </a:fld>
            <a:endParaRPr lang="en-US"/>
          </a:p>
        </p:txBody>
      </p:sp>
    </p:spTree>
    <p:extLst>
      <p:ext uri="{BB962C8B-B14F-4D97-AF65-F5344CB8AC3E}">
        <p14:creationId xmlns:p14="http://schemas.microsoft.com/office/powerpoint/2010/main" val="14477176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exactly negated by the same word, </a:t>
            </a:r>
            <a:r>
              <a:rPr lang="en-US" dirty="0" err="1" smtClean="0"/>
              <a:t>katargeo</a:t>
            </a:r>
            <a:r>
              <a:rPr lang="en-US" dirty="0" smtClean="0"/>
              <a:t>, </a:t>
            </a:r>
          </a:p>
          <a:p>
            <a:r>
              <a:rPr lang="en-US" dirty="0" smtClean="0"/>
              <a:t>in Galatians 3:17.</a:t>
            </a:r>
          </a:p>
          <a:p>
            <a:endParaRPr lang="en-US" dirty="0" smtClean="0"/>
          </a:p>
          <a:p>
            <a:r>
              <a:rPr lang="en-US" dirty="0" smtClean="0"/>
              <a:t>God’s promises are sure. He never reneges on them.</a:t>
            </a:r>
          </a:p>
          <a:p>
            <a:r>
              <a:rPr lang="en-US" dirty="0" smtClean="0"/>
              <a:t>And He never twists them in order to trick us.</a:t>
            </a:r>
          </a:p>
          <a:p>
            <a:endParaRPr lang="en-US" dirty="0" smtClean="0"/>
          </a:p>
          <a:p>
            <a:pPr rtl="0"/>
            <a:r>
              <a:rPr lang="en-US" b="1" dirty="0" err="1" smtClean="0"/>
              <a:t>ILLUS</a:t>
            </a:r>
            <a:r>
              <a:rPr lang="en-US" b="1" dirty="0" smtClean="0"/>
              <a:t>: </a:t>
            </a:r>
            <a:r>
              <a:rPr lang="en-US" sz="1200" b="0" dirty="0" smtClean="0"/>
              <a:t>Two brothers were getting ready to boil </a:t>
            </a:r>
          </a:p>
          <a:p>
            <a:pPr rtl="0"/>
            <a:r>
              <a:rPr lang="en-US" sz="1200" b="0" dirty="0" smtClean="0"/>
              <a:t>some eggs to color for Easter.</a:t>
            </a:r>
          </a:p>
          <a:p>
            <a:pPr rtl="0"/>
            <a:r>
              <a:rPr lang="en-US" sz="1200" b="0" dirty="0" smtClean="0"/>
              <a:t> </a:t>
            </a:r>
          </a:p>
          <a:p>
            <a:pPr rtl="0"/>
            <a:r>
              <a:rPr lang="en-US" sz="1200" dirty="0" smtClean="0"/>
              <a:t>“I’ll give you a dollar if you let me break three of </a:t>
            </a:r>
          </a:p>
          <a:p>
            <a:pPr rtl="0"/>
            <a:r>
              <a:rPr lang="en-US" sz="1200" dirty="0" smtClean="0"/>
              <a:t>these on your head,” said the older one. </a:t>
            </a:r>
          </a:p>
          <a:p>
            <a:pPr rtl="0"/>
            <a:endParaRPr lang="en-US" sz="1200" dirty="0" smtClean="0"/>
          </a:p>
          <a:p>
            <a:pPr rtl="0"/>
            <a:r>
              <a:rPr lang="en-US" sz="1200" dirty="0" smtClean="0"/>
              <a:t>“Promise?” asked the younger.</a:t>
            </a:r>
          </a:p>
          <a:p>
            <a:pPr rtl="0"/>
            <a:r>
              <a:rPr lang="en-US" sz="1200" dirty="0" smtClean="0"/>
              <a:t> </a:t>
            </a:r>
          </a:p>
          <a:p>
            <a:pPr rtl="0"/>
            <a:r>
              <a:rPr lang="en-US" sz="1200" dirty="0" smtClean="0"/>
              <a:t>“Promise!” Gleefully, the older boy broke two eggs </a:t>
            </a:r>
          </a:p>
          <a:p>
            <a:pPr rtl="0"/>
            <a:r>
              <a:rPr lang="en-US" sz="1200" dirty="0" smtClean="0"/>
              <a:t>over his brother’s head. </a:t>
            </a:r>
          </a:p>
          <a:p>
            <a:pPr rtl="0"/>
            <a:endParaRPr lang="en-US" sz="1200" dirty="0" smtClean="0"/>
          </a:p>
          <a:p>
            <a:pPr rtl="0"/>
            <a:r>
              <a:rPr lang="en-US" sz="1200" dirty="0" smtClean="0"/>
              <a:t>Standing stiff for fear the gooey mess would get all </a:t>
            </a:r>
          </a:p>
          <a:p>
            <a:pPr rtl="0"/>
            <a:r>
              <a:rPr lang="en-US" sz="1200" dirty="0" smtClean="0"/>
              <a:t>over him, the little boy asked, “When is the third </a:t>
            </a:r>
          </a:p>
          <a:p>
            <a:pPr rtl="0"/>
            <a:r>
              <a:rPr lang="en-US" sz="1200" dirty="0" smtClean="0"/>
              <a:t>egg coming?”</a:t>
            </a:r>
          </a:p>
          <a:p>
            <a:pPr rtl="0"/>
            <a:endParaRPr lang="en-US" sz="1200" dirty="0" smtClean="0"/>
          </a:p>
          <a:p>
            <a:pPr rtl="0"/>
            <a:r>
              <a:rPr lang="en-US" sz="1200" dirty="0" smtClean="0"/>
              <a:t> “It’s not,” replied the brother. “That would cost </a:t>
            </a:r>
          </a:p>
          <a:p>
            <a:pPr rtl="0"/>
            <a:r>
              <a:rPr lang="en-US" sz="1200" dirty="0" smtClean="0"/>
              <a:t>me a dollar.”</a:t>
            </a:r>
          </a:p>
          <a:p>
            <a:pPr rtl="0"/>
            <a:endParaRPr lang="en-US" sz="120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43</a:t>
            </a:fld>
            <a:endParaRPr lang="en-US"/>
          </a:p>
        </p:txBody>
      </p:sp>
    </p:spTree>
    <p:extLst>
      <p:ext uri="{BB962C8B-B14F-4D97-AF65-F5344CB8AC3E}">
        <p14:creationId xmlns:p14="http://schemas.microsoft.com/office/powerpoint/2010/main" val="20389446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4:14.</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44</a:t>
            </a:fld>
            <a:endParaRPr lang="en-US"/>
          </a:p>
        </p:txBody>
      </p:sp>
    </p:spTree>
    <p:extLst>
      <p:ext uri="{BB962C8B-B14F-4D97-AF65-F5344CB8AC3E}">
        <p14:creationId xmlns:p14="http://schemas.microsoft.com/office/powerpoint/2010/main" val="33832765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4:14.</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45</a:t>
            </a:fld>
            <a:endParaRPr lang="en-US"/>
          </a:p>
        </p:txBody>
      </p:sp>
    </p:spTree>
    <p:extLst>
      <p:ext uri="{BB962C8B-B14F-4D97-AF65-F5344CB8AC3E}">
        <p14:creationId xmlns:p14="http://schemas.microsoft.com/office/powerpoint/2010/main" val="20996324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law promotes knowledge of sin, and thus was </a:t>
            </a:r>
          </a:p>
          <a:p>
            <a:r>
              <a:rPr lang="en-US" sz="1200" kern="1200" dirty="0" smtClean="0">
                <a:solidFill>
                  <a:schemeClr val="tx1"/>
                </a:solidFill>
                <a:latin typeface="+mn-lt"/>
                <a:ea typeface="+mn-ea"/>
                <a:cs typeface="+mn-cs"/>
              </a:rPr>
              <a:t>never intended to produce anything besides wrath.</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86).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p:txBody>
      </p:sp>
      <p:sp>
        <p:nvSpPr>
          <p:cNvPr id="4" name="Slide Number Placeholder 3"/>
          <p:cNvSpPr>
            <a:spLocks noGrp="1"/>
          </p:cNvSpPr>
          <p:nvPr>
            <p:ph type="sldNum" sz="quarter" idx="10"/>
          </p:nvPr>
        </p:nvSpPr>
        <p:spPr/>
        <p:txBody>
          <a:bodyPr/>
          <a:lstStyle/>
          <a:p>
            <a:fld id="{094102A9-26DF-4918-9F45-F7076CE57E46}" type="slidenum">
              <a:rPr lang="en-US" smtClean="0"/>
              <a:t>46</a:t>
            </a:fld>
            <a:endParaRPr lang="en-US"/>
          </a:p>
        </p:txBody>
      </p:sp>
    </p:spTree>
    <p:extLst>
      <p:ext uri="{BB962C8B-B14F-4D97-AF65-F5344CB8AC3E}">
        <p14:creationId xmlns:p14="http://schemas.microsoft.com/office/powerpoint/2010/main" val="18624277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 the 19</a:t>
            </a:r>
            <a:r>
              <a:rPr lang="en-US" sz="1200" baseline="30000" dirty="0" smtClean="0"/>
              <a:t>th</a:t>
            </a:r>
            <a:r>
              <a:rPr lang="en-US" sz="1200" dirty="0" smtClean="0"/>
              <a:t> Century, Robertson Nicoll wrote:</a:t>
            </a:r>
          </a:p>
          <a:p>
            <a:endParaRPr lang="en-US" sz="1200" dirty="0" smtClean="0"/>
          </a:p>
          <a:p>
            <a:r>
              <a:rPr lang="en-US" sz="1200" dirty="0" smtClean="0"/>
              <a:t>“Under a legal dispensation sin is stimulated, and </a:t>
            </a:r>
          </a:p>
          <a:p>
            <a:r>
              <a:rPr lang="en-US" sz="1200" dirty="0" smtClean="0"/>
              <a:t>brought into clear consciousness: men come under </a:t>
            </a:r>
          </a:p>
          <a:p>
            <a:r>
              <a:rPr lang="en-US" sz="1200" dirty="0" smtClean="0"/>
              <a:t>the wrath of God, and know that they do. This is the </a:t>
            </a:r>
          </a:p>
          <a:p>
            <a:r>
              <a:rPr lang="en-US" sz="1200" dirty="0" smtClean="0"/>
              <a:t>whole and sole result of “the law,” and hence law </a:t>
            </a:r>
          </a:p>
          <a:p>
            <a:r>
              <a:rPr lang="en-US" sz="1200" dirty="0" smtClean="0"/>
              <a:t>cannot be the means through which God administers </a:t>
            </a:r>
          </a:p>
          <a:p>
            <a:r>
              <a:rPr lang="en-US" sz="1200" dirty="0" smtClean="0"/>
              <a:t>His grace, and makes man the heir of all things. On </a:t>
            </a:r>
          </a:p>
          <a:p>
            <a:r>
              <a:rPr lang="en-US" sz="1200" dirty="0" smtClean="0"/>
              <a:t>the contrary, to attain this inheritance man must live </a:t>
            </a:r>
          </a:p>
          <a:p>
            <a:r>
              <a:rPr lang="en-US" sz="1200" dirty="0" smtClean="0"/>
              <a:t>under a regime of faith.”</a:t>
            </a:r>
            <a:r>
              <a:rPr lang="en-US" dirty="0" smtClean="0"/>
              <a:t> </a:t>
            </a:r>
          </a:p>
          <a:p>
            <a:endParaRPr lang="en-US" dirty="0" smtClean="0"/>
          </a:p>
          <a:p>
            <a:r>
              <a:rPr lang="en-US" dirty="0" smtClean="0"/>
              <a:t>-----</a:t>
            </a:r>
          </a:p>
          <a:p>
            <a:endParaRPr lang="en-US" dirty="0" smtClean="0"/>
          </a:p>
          <a:p>
            <a:r>
              <a:rPr lang="en-US" dirty="0" smtClean="0"/>
              <a:t>Nicoll, W. R. (</a:t>
            </a:r>
            <a:r>
              <a:rPr lang="en-US" dirty="0" err="1" smtClean="0"/>
              <a:t>n.d.</a:t>
            </a:r>
            <a:r>
              <a:rPr lang="en-US" dirty="0" smtClean="0"/>
              <a:t>). The Expositors Greek Testament: </a:t>
            </a:r>
          </a:p>
          <a:p>
            <a:r>
              <a:rPr lang="en-US" dirty="0" smtClean="0"/>
              <a:t>Commentary (Vol. 2, p. 619). New York: George H. </a:t>
            </a:r>
          </a:p>
          <a:p>
            <a:r>
              <a:rPr lang="en-US" dirty="0" smtClean="0"/>
              <a:t>Doran Company.</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47</a:t>
            </a:fld>
            <a:endParaRPr lang="en-US"/>
          </a:p>
        </p:txBody>
      </p:sp>
    </p:spTree>
    <p:extLst>
      <p:ext uri="{BB962C8B-B14F-4D97-AF65-F5344CB8AC3E}">
        <p14:creationId xmlns:p14="http://schemas.microsoft.com/office/powerpoint/2010/main" val="1933812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Orge</a:t>
            </a:r>
            <a:r>
              <a:rPr lang="en-US" dirty="0" smtClean="0"/>
              <a:t> here means strong indignation</a:t>
            </a:r>
            <a:r>
              <a:rPr lang="en-US" baseline="0" dirty="0" smtClean="0"/>
              <a:t> directed at </a:t>
            </a:r>
          </a:p>
          <a:p>
            <a:r>
              <a:rPr lang="en-US" baseline="0" dirty="0" smtClean="0"/>
              <a:t>wrongdoing, with focus on retribution: wrath.</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48</a:t>
            </a:fld>
            <a:endParaRPr lang="en-US"/>
          </a:p>
        </p:txBody>
      </p:sp>
    </p:spTree>
    <p:extLst>
      <p:ext uri="{BB962C8B-B14F-4D97-AF65-F5344CB8AC3E}">
        <p14:creationId xmlns:p14="http://schemas.microsoft.com/office/powerpoint/2010/main" val="1933812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verse is often recited with emphasis</a:t>
            </a:r>
            <a:r>
              <a:rPr lang="en-US" baseline="0" dirty="0" smtClean="0"/>
              <a:t> on the </a:t>
            </a:r>
          </a:p>
          <a:p>
            <a:r>
              <a:rPr lang="en-US" baseline="0" dirty="0" smtClean="0"/>
              <a:t>word “I”.</a:t>
            </a:r>
          </a:p>
          <a:p>
            <a:endParaRPr lang="en-US" baseline="0" dirty="0" smtClean="0"/>
          </a:p>
          <a:p>
            <a:r>
              <a:rPr lang="en-US" baseline="0" dirty="0" smtClean="0"/>
              <a:t>It is mine to avenge, </a:t>
            </a:r>
            <a:r>
              <a:rPr lang="en-US" b="1" baseline="0" dirty="0" smtClean="0"/>
              <a:t>I</a:t>
            </a:r>
            <a:r>
              <a:rPr lang="en-US" baseline="0" dirty="0" smtClean="0"/>
              <a:t> will repay.</a:t>
            </a:r>
          </a:p>
          <a:p>
            <a:endParaRPr lang="en-US" baseline="0" dirty="0" smtClean="0"/>
          </a:p>
          <a:p>
            <a:r>
              <a:rPr lang="en-US" baseline="0" dirty="0" smtClean="0"/>
              <a:t>But, think of it for a moment with the emphasis on </a:t>
            </a:r>
          </a:p>
          <a:p>
            <a:r>
              <a:rPr lang="en-US" baseline="0" dirty="0" smtClean="0"/>
              <a:t>the word “will”.</a:t>
            </a:r>
          </a:p>
          <a:p>
            <a:endParaRPr lang="en-US" baseline="0" dirty="0" smtClean="0"/>
          </a:p>
          <a:p>
            <a:r>
              <a:rPr lang="en-US" baseline="0" dirty="0" smtClean="0"/>
              <a:t>It is mine to avenge, I </a:t>
            </a:r>
            <a:r>
              <a:rPr lang="en-US" b="1" baseline="0" dirty="0" smtClean="0"/>
              <a:t>WILL</a:t>
            </a:r>
            <a:r>
              <a:rPr lang="en-US" baseline="0" dirty="0" smtClean="0"/>
              <a:t> repay.</a:t>
            </a:r>
          </a:p>
          <a:p>
            <a:endParaRPr lang="en-US" baseline="0" dirty="0" smtClean="0"/>
          </a:p>
          <a:p>
            <a:r>
              <a:rPr lang="en-US" baseline="0" dirty="0" smtClean="0"/>
              <a:t>God’s wrath is sure: None will escape it; none except </a:t>
            </a:r>
          </a:p>
          <a:p>
            <a:r>
              <a:rPr lang="en-US" baseline="0" dirty="0" smtClean="0"/>
              <a:t>for those who are covered by Jesus blood.</a:t>
            </a:r>
          </a:p>
          <a:p>
            <a:endParaRPr lang="en-US" baseline="0" dirty="0" smtClean="0"/>
          </a:p>
          <a:p>
            <a:r>
              <a:rPr lang="en-US" baseline="0"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49</a:t>
            </a:fld>
            <a:endParaRPr lang="en-US"/>
          </a:p>
        </p:txBody>
      </p:sp>
    </p:spTree>
    <p:extLst>
      <p:ext uri="{BB962C8B-B14F-4D97-AF65-F5344CB8AC3E}">
        <p14:creationId xmlns:p14="http://schemas.microsoft.com/office/powerpoint/2010/main" val="553201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1:18-32, Paul explains that the wrath of </a:t>
            </a:r>
          </a:p>
          <a:p>
            <a:r>
              <a:rPr lang="en-US" dirty="0" smtClean="0"/>
              <a:t>God had already been revealed from Heaven against </a:t>
            </a:r>
          </a:p>
          <a:p>
            <a:r>
              <a:rPr lang="en-US" dirty="0" smtClean="0"/>
              <a:t>all the ungodliness and unrighteousness of mankind.</a:t>
            </a:r>
          </a:p>
          <a:p>
            <a:endParaRPr lang="en-US" dirty="0" smtClean="0"/>
          </a:p>
          <a:p>
            <a:r>
              <a:rPr lang="en-US" dirty="0" smtClean="0"/>
              <a:t>Since lost</a:t>
            </a:r>
            <a:r>
              <a:rPr lang="en-US" baseline="0" dirty="0" smtClean="0"/>
              <a:t> human beings have refused to acknowledge </a:t>
            </a:r>
          </a:p>
          <a:p>
            <a:r>
              <a:rPr lang="en-US" baseline="0" dirty="0" smtClean="0"/>
              <a:t>God, God has given them up to debased minds and </a:t>
            </a:r>
          </a:p>
          <a:p>
            <a:r>
              <a:rPr lang="en-US" baseline="0" dirty="0" smtClean="0"/>
              <a:t>vile lusts and practices.</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a:t>
            </a:fld>
            <a:endParaRPr lang="en-US"/>
          </a:p>
        </p:txBody>
      </p:sp>
    </p:spTree>
    <p:extLst>
      <p:ext uri="{BB962C8B-B14F-4D97-AF65-F5344CB8AC3E}">
        <p14:creationId xmlns:p14="http://schemas.microsoft.com/office/powerpoint/2010/main" val="27432991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50</a:t>
            </a:fld>
            <a:endParaRPr lang="en-US"/>
          </a:p>
        </p:txBody>
      </p:sp>
    </p:spTree>
    <p:extLst>
      <p:ext uri="{BB962C8B-B14F-4D97-AF65-F5344CB8AC3E}">
        <p14:creationId xmlns:p14="http://schemas.microsoft.com/office/powerpoint/2010/main" val="18260583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Parabasis</a:t>
            </a:r>
            <a:r>
              <a:rPr lang="en-US" dirty="0" smtClean="0"/>
              <a:t> is the act of deviating from an established </a:t>
            </a:r>
          </a:p>
          <a:p>
            <a:r>
              <a:rPr lang="en-US" dirty="0" smtClean="0"/>
              <a:t>boundary or norm;</a:t>
            </a:r>
            <a:r>
              <a:rPr lang="en-US" baseline="0" dirty="0" smtClean="0"/>
              <a:t> an overstepping; a transgression.</a:t>
            </a:r>
          </a:p>
          <a:p>
            <a:endParaRPr lang="en-US" baseline="0" dirty="0" smtClean="0"/>
          </a:p>
          <a:p>
            <a:r>
              <a:rPr lang="en-US" baseline="0" dirty="0" smtClean="0"/>
              <a:t>But, if no boundary exists, there is nothing to </a:t>
            </a:r>
          </a:p>
          <a:p>
            <a:r>
              <a:rPr lang="en-US" baseline="0" dirty="0" smtClean="0"/>
              <a:t>overstep or transgress.</a:t>
            </a:r>
          </a:p>
          <a:p>
            <a:endParaRPr lang="en-US" baseline="0" dirty="0" smtClean="0"/>
          </a:p>
          <a:p>
            <a:r>
              <a:rPr lang="en-US" baseline="0" dirty="0" smtClean="0"/>
              <a:t>If there is no law, there is nothing to break.</a:t>
            </a:r>
          </a:p>
          <a:p>
            <a:endParaRPr lang="en-US" baseline="0" dirty="0" smtClean="0"/>
          </a:p>
          <a:p>
            <a:r>
              <a:rPr lang="en-US" baseline="0" dirty="0" smtClean="0"/>
              <a:t>Back before the so-called oil shortage of the </a:t>
            </a:r>
            <a:r>
              <a:rPr lang="en-US" baseline="0" dirty="0" err="1" smtClean="0"/>
              <a:t>1970s</a:t>
            </a:r>
            <a:r>
              <a:rPr lang="en-US" baseline="0" dirty="0" smtClean="0"/>
              <a:t>, </a:t>
            </a:r>
          </a:p>
          <a:p>
            <a:r>
              <a:rPr lang="en-US" baseline="0" dirty="0" smtClean="0"/>
              <a:t>there was no speed limit in the State of Nevada. The </a:t>
            </a:r>
          </a:p>
          <a:p>
            <a:r>
              <a:rPr lang="en-US" baseline="0" dirty="0" smtClean="0"/>
              <a:t>law said you could go “as fast as is safe and </a:t>
            </a:r>
          </a:p>
          <a:p>
            <a:r>
              <a:rPr lang="en-US" baseline="0" dirty="0" smtClean="0"/>
              <a:t>reasonable”. The law didn’t set a specific limit, so </a:t>
            </a:r>
          </a:p>
          <a:p>
            <a:r>
              <a:rPr lang="en-US" baseline="0" dirty="0" smtClean="0"/>
              <a:t>there was no speed limit to break.</a:t>
            </a:r>
          </a:p>
          <a:p>
            <a:endParaRPr lang="en-US" baseline="0" dirty="0" smtClean="0"/>
          </a:p>
          <a:p>
            <a:r>
              <a:rPr lang="en-US" baseline="0" dirty="0" smtClean="0"/>
              <a:t>Back in 1966, I went on a sports car rally which ran </a:t>
            </a:r>
          </a:p>
          <a:p>
            <a:r>
              <a:rPr lang="en-US" baseline="0" dirty="0" smtClean="0"/>
              <a:t>through Nevada. I was sitting in the right-hand seat, </a:t>
            </a:r>
          </a:p>
          <a:p>
            <a:r>
              <a:rPr lang="en-US" baseline="0" dirty="0" smtClean="0"/>
              <a:t>navigating for a driver who was running an Austin </a:t>
            </a:r>
          </a:p>
          <a:p>
            <a:r>
              <a:rPr lang="en-US" baseline="0" dirty="0" smtClean="0"/>
              <a:t>Healy with a 427 Ford under the hood. I remember </a:t>
            </a:r>
          </a:p>
          <a:p>
            <a:r>
              <a:rPr lang="en-US" baseline="0" dirty="0" smtClean="0"/>
              <a:t>going down a long stretch of straight highway and </a:t>
            </a:r>
          </a:p>
          <a:p>
            <a:r>
              <a:rPr lang="en-US" baseline="0" dirty="0" smtClean="0"/>
              <a:t>asking the driver how fast we were going as we </a:t>
            </a:r>
          </a:p>
          <a:p>
            <a:r>
              <a:rPr lang="en-US" baseline="0" dirty="0" smtClean="0"/>
              <a:t>flashed past a Nevada State Police car. </a:t>
            </a:r>
          </a:p>
          <a:p>
            <a:endParaRPr lang="en-US" baseline="0" dirty="0" smtClean="0"/>
          </a:p>
          <a:p>
            <a:r>
              <a:rPr lang="en-US" baseline="0" dirty="0" smtClean="0"/>
              <a:t>“Oh, about 160,” he said.</a:t>
            </a:r>
          </a:p>
          <a:p>
            <a:endParaRPr lang="en-US" baseline="0" dirty="0" smtClean="0"/>
          </a:p>
          <a:p>
            <a:r>
              <a:rPr lang="en-US" baseline="0" dirty="0" smtClean="0"/>
              <a:t>There was no speed limit. So there was no </a:t>
            </a:r>
          </a:p>
          <a:p>
            <a:r>
              <a:rPr lang="en-US" baseline="0" dirty="0" smtClean="0"/>
              <a:t>transgression!</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51</a:t>
            </a:fld>
            <a:endParaRPr lang="en-US"/>
          </a:p>
        </p:txBody>
      </p:sp>
    </p:spTree>
    <p:extLst>
      <p:ext uri="{BB962C8B-B14F-4D97-AF65-F5344CB8AC3E}">
        <p14:creationId xmlns:p14="http://schemas.microsoft.com/office/powerpoint/2010/main" val="19338125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b="0" kern="1200" dirty="0" smtClean="0">
                <a:solidFill>
                  <a:schemeClr val="tx1"/>
                </a:solidFill>
                <a:latin typeface="+mn-lt"/>
                <a:ea typeface="+mn-ea"/>
                <a:cs typeface="+mn-cs"/>
              </a:rPr>
              <a:t>The Bible presents a God who is the absolute </a:t>
            </a:r>
          </a:p>
          <a:p>
            <a:pPr rtl="0"/>
            <a:r>
              <a:rPr lang="en-US" sz="1200" b="0" kern="1200" dirty="0" smtClean="0">
                <a:solidFill>
                  <a:schemeClr val="tx1"/>
                </a:solidFill>
                <a:latin typeface="+mn-lt"/>
                <a:ea typeface="+mn-ea"/>
                <a:cs typeface="+mn-cs"/>
              </a:rPr>
              <a:t>of perfection, who is a God of love, and yet who is </a:t>
            </a:r>
          </a:p>
          <a:p>
            <a:pPr rtl="0"/>
            <a:r>
              <a:rPr lang="en-US" sz="1200" b="0" kern="1200" dirty="0" smtClean="0">
                <a:solidFill>
                  <a:schemeClr val="tx1"/>
                </a:solidFill>
                <a:latin typeface="+mn-lt"/>
                <a:ea typeface="+mn-ea"/>
                <a:cs typeface="+mn-cs"/>
              </a:rPr>
              <a:t>simultaneously a God of wrath. A. T. Pierson compares </a:t>
            </a:r>
          </a:p>
          <a:p>
            <a:pPr rtl="0"/>
            <a:r>
              <a:rPr lang="en-US" sz="1200" b="0" kern="1200" dirty="0" smtClean="0">
                <a:solidFill>
                  <a:schemeClr val="tx1"/>
                </a:solidFill>
                <a:latin typeface="+mn-lt"/>
                <a:ea typeface="+mn-ea"/>
                <a:cs typeface="+mn-cs"/>
              </a:rPr>
              <a:t>it to an arch. You have the love of God supporting one </a:t>
            </a:r>
          </a:p>
          <a:p>
            <a:pPr rtl="0"/>
            <a:r>
              <a:rPr lang="en-US" sz="1200" b="0" kern="1200" dirty="0" smtClean="0">
                <a:solidFill>
                  <a:schemeClr val="tx1"/>
                </a:solidFill>
                <a:latin typeface="+mn-lt"/>
                <a:ea typeface="+mn-ea"/>
                <a:cs typeface="+mn-cs"/>
              </a:rPr>
              <a:t>side and the wrath of God supporting the other side, </a:t>
            </a:r>
          </a:p>
          <a:p>
            <a:pPr rtl="0"/>
            <a:r>
              <a:rPr lang="en-US" sz="1200" b="0" kern="1200" dirty="0" smtClean="0">
                <a:solidFill>
                  <a:schemeClr val="tx1"/>
                </a:solidFill>
                <a:latin typeface="+mn-lt"/>
                <a:ea typeface="+mn-ea"/>
                <a:cs typeface="+mn-cs"/>
              </a:rPr>
              <a:t>and without either of them the entire thing would </a:t>
            </a:r>
          </a:p>
          <a:p>
            <a:pPr rtl="0"/>
            <a:r>
              <a:rPr lang="en-US" sz="1200" b="0" kern="1200" dirty="0" smtClean="0">
                <a:solidFill>
                  <a:schemeClr val="tx1"/>
                </a:solidFill>
                <a:latin typeface="+mn-lt"/>
                <a:ea typeface="+mn-ea"/>
                <a:cs typeface="+mn-cs"/>
              </a:rPr>
              <a:t>fall down.</a:t>
            </a:r>
          </a:p>
          <a:p>
            <a:pPr rtl="0"/>
            <a:endParaRPr lang="en-US" sz="1200" b="0" kern="1200" dirty="0" smtClean="0">
              <a:solidFill>
                <a:schemeClr val="tx1"/>
              </a:solidFill>
              <a:latin typeface="+mn-lt"/>
              <a:ea typeface="+mn-ea"/>
              <a:cs typeface="+mn-cs"/>
            </a:endParaRPr>
          </a:p>
          <a:p>
            <a:pPr rtl="0"/>
            <a:r>
              <a:rPr lang="en-US" sz="1200" dirty="0" smtClean="0"/>
              <a:t>God would not be God if he didn’t have the capacity </a:t>
            </a:r>
          </a:p>
          <a:p>
            <a:pPr rtl="0"/>
            <a:r>
              <a:rPr lang="en-US" sz="1200" dirty="0" smtClean="0"/>
              <a:t>of wrath. Why? I was reading the other day about a </a:t>
            </a:r>
          </a:p>
          <a:p>
            <a:pPr rtl="0"/>
            <a:r>
              <a:rPr lang="en-US" sz="1200" dirty="0" smtClean="0"/>
              <a:t>young, handsome, dapper fellow, a medical doctor, </a:t>
            </a:r>
          </a:p>
          <a:p>
            <a:pPr rtl="0"/>
            <a:r>
              <a:rPr lang="en-US" sz="1200" dirty="0" smtClean="0"/>
              <a:t>who always wore crisp and well-tailored clothing. He </a:t>
            </a:r>
          </a:p>
          <a:p>
            <a:pPr rtl="0"/>
            <a:r>
              <a:rPr lang="en-US" sz="1200" dirty="0" smtClean="0"/>
              <a:t>handled himself with polish and smoothness. He </a:t>
            </a:r>
          </a:p>
          <a:p>
            <a:pPr rtl="0"/>
            <a:r>
              <a:rPr lang="en-US" sz="1200" dirty="0" smtClean="0"/>
              <a:t>always bore the fragrance of expensive cologne. But </a:t>
            </a:r>
          </a:p>
          <a:p>
            <a:pPr rtl="0"/>
            <a:r>
              <a:rPr lang="en-US" sz="1200" dirty="0" smtClean="0"/>
              <a:t>his very demeanor made him all the more fiendish, </a:t>
            </a:r>
          </a:p>
          <a:p>
            <a:pPr rtl="0"/>
            <a:r>
              <a:rPr lang="en-US" sz="1200" dirty="0" smtClean="0"/>
              <a:t>for his name was Josef Mengele, the Angel of Death </a:t>
            </a:r>
          </a:p>
          <a:p>
            <a:pPr rtl="0"/>
            <a:r>
              <a:rPr lang="en-US" sz="1200" dirty="0" smtClean="0"/>
              <a:t>at Auschwitz. With a flick of his well-washed and </a:t>
            </a:r>
          </a:p>
          <a:p>
            <a:pPr rtl="0"/>
            <a:r>
              <a:rPr lang="en-US" sz="1200" dirty="0" smtClean="0"/>
              <a:t>perfumed hand he personally selected 400,000 </a:t>
            </a:r>
          </a:p>
          <a:p>
            <a:pPr rtl="0"/>
            <a:r>
              <a:rPr lang="en-US" sz="1200" dirty="0" smtClean="0"/>
              <a:t>prisoners to die in the gas chamber. He conducted </a:t>
            </a:r>
          </a:p>
          <a:p>
            <a:pPr rtl="0"/>
            <a:r>
              <a:rPr lang="en-US" sz="1200" dirty="0" smtClean="0"/>
              <a:t>horrible experiments on people, hoping to produce a </a:t>
            </a:r>
          </a:p>
          <a:p>
            <a:pPr rtl="0"/>
            <a:r>
              <a:rPr lang="en-US" sz="1200" dirty="0" smtClean="0"/>
              <a:t>superior race. One observer said, “He would spend </a:t>
            </a:r>
          </a:p>
          <a:p>
            <a:pPr rtl="0"/>
            <a:r>
              <a:rPr lang="en-US" sz="1200" dirty="0" smtClean="0"/>
              <a:t>hours bent over his microscope while the air outside </a:t>
            </a:r>
          </a:p>
          <a:p>
            <a:pPr rtl="0"/>
            <a:r>
              <a:rPr lang="en-US" sz="1200" dirty="0" smtClean="0"/>
              <a:t>stank with the heavy odor of burning flesh from the </a:t>
            </a:r>
          </a:p>
          <a:p>
            <a:pPr rtl="0"/>
            <a:r>
              <a:rPr lang="en-US" sz="1200" dirty="0" smtClean="0"/>
              <a:t>chimney stacks of the crematoria.”</a:t>
            </a:r>
          </a:p>
          <a:p>
            <a:pPr rtl="0"/>
            <a:endParaRPr lang="en-US" sz="1200" dirty="0" smtClean="0"/>
          </a:p>
          <a:p>
            <a:pPr rtl="0"/>
            <a:r>
              <a:rPr lang="en-US" sz="1200" dirty="0" smtClean="0"/>
              <a:t>He had a special fascination for children who were </a:t>
            </a:r>
          </a:p>
          <a:p>
            <a:pPr rtl="0"/>
            <a:r>
              <a:rPr lang="en-US" sz="1200" dirty="0" smtClean="0"/>
              <a:t>twins. He would give them horrible injections, operate </a:t>
            </a:r>
          </a:p>
          <a:p>
            <a:pPr rtl="0"/>
            <a:r>
              <a:rPr lang="en-US" sz="1200" dirty="0" smtClean="0"/>
              <a:t>on their spine to paralyze them, then begin removing </a:t>
            </a:r>
          </a:p>
          <a:p>
            <a:pPr rtl="0"/>
            <a:r>
              <a:rPr lang="en-US" sz="1200" dirty="0" smtClean="0"/>
              <a:t>parts of their body one at a time for observation.</a:t>
            </a:r>
          </a:p>
          <a:p>
            <a:pPr rtl="0"/>
            <a:endParaRPr lang="en-US" sz="1200" dirty="0" smtClean="0"/>
          </a:p>
          <a:p>
            <a:pPr rtl="0"/>
            <a:r>
              <a:rPr lang="en-US" sz="1200" dirty="0" smtClean="0"/>
              <a:t>Now, what would you think of a person—or, for that </a:t>
            </a:r>
          </a:p>
          <a:p>
            <a:pPr rtl="0"/>
            <a:r>
              <a:rPr lang="en-US" sz="1200" dirty="0" smtClean="0"/>
              <a:t>matter, a God—who could see that sort of </a:t>
            </a:r>
          </a:p>
          <a:p>
            <a:pPr rtl="0"/>
            <a:r>
              <a:rPr lang="en-US" sz="1200" dirty="0" smtClean="0"/>
              <a:t>indescribable evil without feeling any anger? If God </a:t>
            </a:r>
          </a:p>
          <a:p>
            <a:pPr rtl="0"/>
            <a:r>
              <a:rPr lang="en-US" sz="1200" dirty="0" smtClean="0"/>
              <a:t>could watch the hurt and the evil in this universe with </a:t>
            </a:r>
          </a:p>
          <a:p>
            <a:pPr rtl="0"/>
            <a:r>
              <a:rPr lang="en-US" sz="1200" dirty="0" smtClean="0"/>
              <a:t>no feelings of indignation and fury, he would be </a:t>
            </a:r>
          </a:p>
          <a:p>
            <a:pPr rtl="0"/>
            <a:r>
              <a:rPr lang="en-US" sz="1200" dirty="0" smtClean="0"/>
              <a:t>defective in his character. He wouldn’t be God at all.</a:t>
            </a:r>
          </a:p>
          <a:p>
            <a:pPr rtl="0"/>
            <a:endParaRPr lang="en-US" sz="1200" dirty="0" smtClean="0"/>
          </a:p>
          <a:p>
            <a:pPr rtl="0"/>
            <a:r>
              <a:rPr lang="en-US" sz="1200" dirty="0" smtClean="0"/>
              <a:t>So I submit that rather than apologizing for the </a:t>
            </a:r>
          </a:p>
          <a:p>
            <a:pPr rtl="0"/>
            <a:r>
              <a:rPr lang="en-US" sz="1200" dirty="0" smtClean="0"/>
              <a:t>doctrine of the wrath of God, or ignoring it, we </a:t>
            </a:r>
          </a:p>
          <a:p>
            <a:pPr rtl="0"/>
            <a:r>
              <a:rPr lang="en-US" sz="1200" dirty="0" smtClean="0"/>
              <a:t>should appreciate it as a vital and wonderful part of </a:t>
            </a:r>
          </a:p>
          <a:p>
            <a:pPr rtl="0"/>
            <a:r>
              <a:rPr lang="en-US" sz="1200" dirty="0" smtClean="0"/>
              <a:t>God’s divine character.</a:t>
            </a:r>
          </a:p>
          <a:p>
            <a:pPr lvl="1"/>
            <a:r>
              <a:rPr lang="en-US" dirty="0" smtClean="0"/>
              <a:t> </a:t>
            </a:r>
          </a:p>
          <a:p>
            <a:r>
              <a:rPr lang="en-US" b="0" i="0" u="none" strike="noStrike" baseline="0" dirty="0" smtClean="0"/>
              <a:t>-----</a:t>
            </a:r>
          </a:p>
          <a:p>
            <a:endParaRPr lang="en-US" b="0" i="0" u="none" strike="noStrike" baseline="0" dirty="0" smtClean="0"/>
          </a:p>
          <a:p>
            <a:r>
              <a:rPr lang="en-US" b="0" i="0" u="none" strike="noStrike" baseline="0" dirty="0" smtClean="0"/>
              <a:t>Morgan, R. J. (2000). </a:t>
            </a:r>
            <a:r>
              <a:rPr lang="en-US" b="0" i="1" u="none" strike="noStrike" baseline="0" dirty="0" smtClean="0"/>
              <a:t>Nelson’s complete book of </a:t>
            </a:r>
          </a:p>
          <a:p>
            <a:r>
              <a:rPr lang="en-US" b="0" i="1" u="none" strike="noStrike" baseline="0" dirty="0" smtClean="0"/>
              <a:t>stories, illustrations, and quotes</a:t>
            </a:r>
            <a:r>
              <a:rPr lang="en-US" b="0" i="0" u="none" strike="noStrike" baseline="0" dirty="0" smtClean="0"/>
              <a:t> (electronic ed., </a:t>
            </a:r>
          </a:p>
          <a:p>
            <a:r>
              <a:rPr lang="en-US" b="0" i="0" u="none" strike="noStrike" baseline="0" dirty="0" smtClean="0"/>
              <a:t>p. 502). Nashville: Thomas Nelson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52</a:t>
            </a:fld>
            <a:endParaRPr lang="en-US"/>
          </a:p>
        </p:txBody>
      </p:sp>
    </p:spTree>
    <p:extLst>
      <p:ext uri="{BB962C8B-B14F-4D97-AF65-F5344CB8AC3E}">
        <p14:creationId xmlns:p14="http://schemas.microsoft.com/office/powerpoint/2010/main" val="15688621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4:15.</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53</a:t>
            </a:fld>
            <a:endParaRPr lang="en-US"/>
          </a:p>
        </p:txBody>
      </p:sp>
    </p:spTree>
    <p:extLst>
      <p:ext uri="{BB962C8B-B14F-4D97-AF65-F5344CB8AC3E}">
        <p14:creationId xmlns:p14="http://schemas.microsoft.com/office/powerpoint/2010/main" val="3179967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4:15.</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54</a:t>
            </a:fld>
            <a:endParaRPr lang="en-US"/>
          </a:p>
        </p:txBody>
      </p:sp>
    </p:spTree>
    <p:extLst>
      <p:ext uri="{BB962C8B-B14F-4D97-AF65-F5344CB8AC3E}">
        <p14:creationId xmlns:p14="http://schemas.microsoft.com/office/powerpoint/2010/main" val="10738619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Abraham was not justified by works,</a:t>
            </a:r>
          </a:p>
          <a:p>
            <a:r>
              <a:rPr lang="en-US" dirty="0" smtClean="0"/>
              <a:t>Abraham was not justified</a:t>
            </a:r>
            <a:r>
              <a:rPr lang="en-US" baseline="0" dirty="0" smtClean="0"/>
              <a:t> by circumcision, and</a:t>
            </a:r>
          </a:p>
          <a:p>
            <a:r>
              <a:rPr lang="en-US" baseline="0" dirty="0" smtClean="0"/>
              <a:t>Abraham was not justified by the law.</a:t>
            </a:r>
          </a:p>
          <a:p>
            <a:endParaRPr lang="en-US" baseline="0" dirty="0" smtClean="0"/>
          </a:p>
          <a:p>
            <a:r>
              <a:rPr lang="en-US" baseline="0" dirty="0" smtClean="0"/>
              <a:t>Abraham was justified by grace through faith.</a:t>
            </a:r>
          </a:p>
          <a:p>
            <a:endParaRPr lang="en-US" baseline="0" dirty="0" smtClean="0"/>
          </a:p>
          <a:p>
            <a:r>
              <a:rPr lang="en-US" baseline="0" dirty="0" smtClean="0"/>
              <a:t>In 2001, John Stott wrote:</a:t>
            </a:r>
          </a:p>
          <a:p>
            <a:endParaRPr lang="en-US" baseline="0" dirty="0" smtClean="0"/>
          </a:p>
          <a:p>
            <a:pPr rtl="0"/>
            <a:r>
              <a:rPr lang="en-US" sz="1200" i="0" dirty="0" smtClean="0"/>
              <a:t>“Verse 16 is a further example of the logic of </a:t>
            </a:r>
          </a:p>
          <a:p>
            <a:pPr rtl="0"/>
            <a:r>
              <a:rPr lang="en-US" sz="1200" i="0" dirty="0" smtClean="0"/>
              <a:t>language, as it brings together grace and faith. The </a:t>
            </a:r>
          </a:p>
          <a:p>
            <a:pPr rtl="0"/>
            <a:r>
              <a:rPr lang="en-US" sz="1200" i="0" dirty="0" smtClean="0"/>
              <a:t>Greek sentence is much more dramatic than the </a:t>
            </a:r>
          </a:p>
          <a:p>
            <a:pPr rtl="0"/>
            <a:r>
              <a:rPr lang="en-US" sz="1200" i="0" dirty="0" smtClean="0"/>
              <a:t>English, since in the original there are neither verbs </a:t>
            </a:r>
          </a:p>
          <a:p>
            <a:pPr rtl="0"/>
            <a:r>
              <a:rPr lang="en-US" sz="1200" i="0" dirty="0" smtClean="0"/>
              <a:t>nor the noun ‘promise’. It reads literally: ‘therefore </a:t>
            </a:r>
          </a:p>
          <a:p>
            <a:pPr rtl="0"/>
            <a:r>
              <a:rPr lang="en-US" sz="1200" i="0" dirty="0" smtClean="0"/>
              <a:t>by faith in order that according to grace’. The fixed </a:t>
            </a:r>
          </a:p>
          <a:p>
            <a:pPr rtl="0"/>
            <a:r>
              <a:rPr lang="en-US" sz="1200" i="0" dirty="0" smtClean="0"/>
              <a:t>point is that God is gracious, and that salvation </a:t>
            </a:r>
          </a:p>
          <a:p>
            <a:pPr rtl="0"/>
            <a:r>
              <a:rPr lang="en-US" sz="1200" i="0" dirty="0" smtClean="0"/>
              <a:t>originates in his sheer grace alone. But in order that </a:t>
            </a:r>
          </a:p>
          <a:p>
            <a:pPr rtl="0"/>
            <a:r>
              <a:rPr lang="en-US" sz="1200" i="0" dirty="0" smtClean="0"/>
              <a:t>this may be so, our human response can only be </a:t>
            </a:r>
          </a:p>
          <a:p>
            <a:pPr rtl="0"/>
            <a:r>
              <a:rPr lang="en-US" sz="1200" i="0" dirty="0" smtClean="0"/>
              <a:t>faith. For grace gives and faith takes. Faith’s </a:t>
            </a:r>
          </a:p>
          <a:p>
            <a:pPr rtl="0"/>
            <a:r>
              <a:rPr lang="en-US" sz="1200" i="0" dirty="0" smtClean="0"/>
              <a:t>exclusive function is humbly to receive what grace </a:t>
            </a:r>
          </a:p>
          <a:p>
            <a:pPr rtl="0"/>
            <a:r>
              <a:rPr lang="en-US" sz="1200" i="0" dirty="0" smtClean="0"/>
              <a:t>offers. Otherwise ‘grace would no longer be grace’.</a:t>
            </a:r>
          </a:p>
          <a:p>
            <a:pPr rtl="0"/>
            <a:endParaRPr lang="en-US" sz="1200" i="0" dirty="0" smtClean="0"/>
          </a:p>
          <a:p>
            <a:pPr rtl="0"/>
            <a:r>
              <a:rPr lang="en-US" sz="1200" i="0" dirty="0" smtClean="0"/>
              <a:t>“Paul’s antithesis in verses 13–16 is similar to his </a:t>
            </a:r>
          </a:p>
          <a:p>
            <a:pPr rtl="0"/>
            <a:r>
              <a:rPr lang="en-US" sz="1200" i="0" dirty="0" smtClean="0"/>
              <a:t>work-trust and wage-gift antithesis of verses 4–5. It </a:t>
            </a:r>
          </a:p>
          <a:p>
            <a:pPr rtl="0"/>
            <a:r>
              <a:rPr lang="en-US" sz="1200" i="0" dirty="0" smtClean="0"/>
              <a:t>may be summarized as follows: God’s law makes </a:t>
            </a:r>
          </a:p>
          <a:p>
            <a:pPr rtl="0"/>
            <a:r>
              <a:rPr lang="en-US" sz="1200" i="0" dirty="0" smtClean="0"/>
              <a:t>demands which we transgress, and so we incur </a:t>
            </a:r>
          </a:p>
          <a:p>
            <a:pPr rtl="0"/>
            <a:r>
              <a:rPr lang="en-US" sz="1200" i="0" dirty="0" smtClean="0"/>
              <a:t>wrath; God’s grace makes promises which we </a:t>
            </a:r>
          </a:p>
          <a:p>
            <a:pPr rtl="0"/>
            <a:r>
              <a:rPr lang="en-US" sz="1200" i="0" dirty="0" smtClean="0"/>
              <a:t>believe, and so we receive blessing. Thus law, </a:t>
            </a:r>
          </a:p>
          <a:p>
            <a:pPr rtl="0"/>
            <a:r>
              <a:rPr lang="en-US" sz="1200" i="0" dirty="0" smtClean="0"/>
              <a:t>obedience, transgression and wrath belong to one </a:t>
            </a:r>
          </a:p>
          <a:p>
            <a:pPr rtl="0"/>
            <a:r>
              <a:rPr lang="en-US" sz="1200" i="0" dirty="0" smtClean="0"/>
              <a:t>category of thinking, while grace, promise, faith </a:t>
            </a:r>
          </a:p>
          <a:p>
            <a:pPr rtl="0"/>
            <a:r>
              <a:rPr lang="en-US" sz="1200" i="0" dirty="0" smtClean="0"/>
              <a:t>and blessing belong to another. This is the </a:t>
            </a:r>
          </a:p>
          <a:p>
            <a:pPr rtl="0"/>
            <a:r>
              <a:rPr lang="en-US" sz="1200" i="0" dirty="0" smtClean="0"/>
              <a:t>argument from language and logic.”</a:t>
            </a:r>
          </a:p>
          <a:p>
            <a:pPr rtl="0"/>
            <a:endParaRPr lang="en-US" dirty="0" smtClean="0"/>
          </a:p>
          <a:p>
            <a:pPr rtl="0"/>
            <a:r>
              <a:rPr lang="en-US" dirty="0" smtClean="0"/>
              <a:t>-----</a:t>
            </a:r>
          </a:p>
          <a:p>
            <a:pPr rtl="0"/>
            <a:endParaRPr lang="en-US" dirty="0" smtClean="0"/>
          </a:p>
          <a:p>
            <a:r>
              <a:rPr lang="en-US" b="0" i="0" u="none" strike="noStrike" baseline="0" dirty="0" smtClean="0"/>
              <a:t> Stott, J. R. W. (2001). </a:t>
            </a:r>
            <a:r>
              <a:rPr lang="en-US" b="0" i="1" u="none" strike="noStrike" baseline="0" dirty="0" smtClean="0"/>
              <a:t>The message of Romans: </a:t>
            </a:r>
          </a:p>
          <a:p>
            <a:r>
              <a:rPr lang="en-US" b="0" i="1" u="none" strike="noStrike" baseline="0" dirty="0" smtClean="0"/>
              <a:t>God’s good news for the world</a:t>
            </a:r>
            <a:r>
              <a:rPr lang="en-US" b="0" i="0" u="none" strike="noStrike" baseline="0" dirty="0" smtClean="0"/>
              <a:t> (pp. 131–132). </a:t>
            </a:r>
          </a:p>
          <a:p>
            <a:r>
              <a:rPr lang="en-US" b="0" i="0" u="none" strike="noStrike" baseline="0" dirty="0" smtClean="0"/>
              <a:t>Leicester, England; Downers Grove, IL: </a:t>
            </a:r>
            <a:r>
              <a:rPr lang="en-US" b="0" i="0" u="none" strike="noStrike" baseline="0" dirty="0" err="1" smtClean="0"/>
              <a:t>InterVarsity</a:t>
            </a:r>
            <a:r>
              <a:rPr lang="en-US" b="0" i="0" u="none" strike="noStrike" baseline="0" dirty="0" smtClean="0"/>
              <a:t> </a:t>
            </a:r>
          </a:p>
          <a:p>
            <a:r>
              <a:rPr lang="en-US" b="0" i="0" u="none" strike="noStrike" baseline="0" dirty="0" smtClean="0"/>
              <a:t>Press.</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55</a:t>
            </a:fld>
            <a:endParaRPr lang="en-US"/>
          </a:p>
        </p:txBody>
      </p:sp>
    </p:spTree>
    <p:extLst>
      <p:ext uri="{BB962C8B-B14F-4D97-AF65-F5344CB8AC3E}">
        <p14:creationId xmlns:p14="http://schemas.microsoft.com/office/powerpoint/2010/main" val="400184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charis</a:t>
            </a:r>
            <a:r>
              <a:rPr lang="en-US" dirty="0" smtClean="0"/>
              <a:t> is </a:t>
            </a:r>
            <a:r>
              <a:rPr lang="en-US" sz="1200" dirty="0" smtClean="0"/>
              <a:t>that which one grants to </a:t>
            </a:r>
          </a:p>
          <a:p>
            <a:r>
              <a:rPr lang="en-US" sz="1200" dirty="0" smtClean="0"/>
              <a:t>another, the action of one who volunteers to do </a:t>
            </a:r>
          </a:p>
          <a:p>
            <a:r>
              <a:rPr lang="en-US" sz="1200" dirty="0" smtClean="0"/>
              <a:t>something not otherwise obligatory.</a:t>
            </a:r>
          </a:p>
          <a:p>
            <a:endParaRPr lang="en-US" sz="1200" dirty="0" smtClean="0"/>
          </a:p>
          <a:p>
            <a:r>
              <a:rPr lang="en-US" sz="1200" dirty="0" smtClean="0"/>
              <a:t>God’s grace is the great theme of the book of </a:t>
            </a:r>
          </a:p>
          <a:p>
            <a:r>
              <a:rPr lang="en-US" sz="1200" dirty="0" smtClean="0"/>
              <a:t>Romans.</a:t>
            </a:r>
          </a:p>
          <a:p>
            <a:endParaRPr lang="en-US" sz="1200" dirty="0" smtClean="0"/>
          </a:p>
          <a:p>
            <a:r>
              <a:rPr lang="en-US" sz="1200" dirty="0" smtClean="0"/>
              <a:t>We saw this word four times last year.</a:t>
            </a:r>
          </a:p>
          <a:p>
            <a:endParaRPr lang="en-US" sz="1200" dirty="0" smtClean="0"/>
          </a:p>
          <a:p>
            <a:r>
              <a:rPr lang="en-US" sz="1200" dirty="0" smtClean="0"/>
              <a:t>We’ll see it eleven times this year.</a:t>
            </a:r>
          </a:p>
          <a:p>
            <a:endParaRPr lang="en-US" sz="1200" dirty="0" smtClean="0"/>
          </a:p>
          <a:p>
            <a:r>
              <a:rPr lang="en-US" sz="1200" dirty="0" smtClean="0"/>
              <a:t>And, we’ll see it ten times over the next two years: </a:t>
            </a:r>
          </a:p>
          <a:p>
            <a:r>
              <a:rPr lang="en-US" sz="1200" dirty="0" err="1" smtClean="0"/>
              <a:t>charis</a:t>
            </a:r>
            <a:r>
              <a:rPr lang="en-US" sz="1200" dirty="0" smtClean="0"/>
              <a:t> appears 25 times in the book of Romans.</a:t>
            </a:r>
          </a:p>
          <a:p>
            <a:endParaRPr lang="en-US" sz="1200" dirty="0" smtClean="0"/>
          </a:p>
          <a:p>
            <a:r>
              <a:rPr lang="en-US" sz="1200" dirty="0" smtClean="0"/>
              <a:t>In fact, God’s grace is the great theme of the entire </a:t>
            </a:r>
          </a:p>
          <a:p>
            <a:r>
              <a:rPr lang="en-US" sz="1200" dirty="0" smtClean="0"/>
              <a:t>New Testament.</a:t>
            </a:r>
          </a:p>
          <a:p>
            <a:endParaRPr lang="en-US" sz="1200" dirty="0" smtClean="0"/>
          </a:p>
          <a:p>
            <a:r>
              <a:rPr lang="en-US" sz="1200" dirty="0" smtClean="0"/>
              <a:t>Charis appears a total of 155 times throughout the </a:t>
            </a:r>
          </a:p>
          <a:p>
            <a:r>
              <a:rPr lang="en-US" sz="1200" dirty="0" smtClean="0"/>
              <a:t>New</a:t>
            </a:r>
            <a:r>
              <a:rPr lang="en-US" sz="1200" baseline="0" dirty="0" smtClean="0"/>
              <a:t> Testament.</a:t>
            </a:r>
          </a:p>
          <a:p>
            <a:endParaRPr lang="en-US" sz="1200" baseline="0" dirty="0" smtClean="0"/>
          </a:p>
          <a:p>
            <a:r>
              <a:rPr lang="en-US" sz="1200" baseline="0" dirty="0" smtClean="0"/>
              <a:t>Also, God’s grace is the great theme of the Old </a:t>
            </a:r>
          </a:p>
          <a:p>
            <a:r>
              <a:rPr lang="en-US" sz="1200" baseline="0" dirty="0" smtClean="0"/>
              <a:t>Testament as well.</a:t>
            </a:r>
          </a:p>
          <a:p>
            <a:endParaRPr lang="en-US" sz="1200" baseline="0" dirty="0" smtClean="0"/>
          </a:p>
          <a:p>
            <a:r>
              <a:rPr lang="en-US" sz="1200" baseline="0" dirty="0" smtClean="0"/>
              <a:t>Charis appears a total of 162 times throughout the </a:t>
            </a:r>
          </a:p>
          <a:p>
            <a:r>
              <a:rPr lang="en-US" sz="1200" baseline="0" dirty="0" smtClean="0"/>
              <a:t>Septuagint, the Greek version of the Old Testament.</a:t>
            </a:r>
          </a:p>
          <a:p>
            <a:endParaRPr lang="en-US" sz="1200" baseline="0" dirty="0" smtClean="0"/>
          </a:p>
          <a:p>
            <a:r>
              <a:rPr lang="en-US" sz="1200" baseline="0" dirty="0" smtClean="0"/>
              <a:t>So, </a:t>
            </a:r>
            <a:r>
              <a:rPr lang="en-US" sz="1200" baseline="0" dirty="0" err="1" smtClean="0"/>
              <a:t>charis</a:t>
            </a:r>
            <a:r>
              <a:rPr lang="en-US" sz="1200" baseline="0" dirty="0" smtClean="0"/>
              <a:t> appears a total 317 times in the Bible.</a:t>
            </a:r>
          </a:p>
          <a:p>
            <a:endParaRPr lang="en-US" sz="1200" baseline="0" dirty="0" smtClean="0"/>
          </a:p>
          <a:p>
            <a:r>
              <a:rPr lang="en-US" sz="1200" baseline="0" dirty="0" smtClean="0"/>
              <a:t>Marvelous Grace of our loving Lord,</a:t>
            </a:r>
          </a:p>
          <a:p>
            <a:r>
              <a:rPr lang="en-US" sz="1200" baseline="0" dirty="0" smtClean="0"/>
              <a:t>Grace that exceeds our sin and our guilt,</a:t>
            </a:r>
          </a:p>
          <a:p>
            <a:r>
              <a:rPr lang="en-US" sz="1200" baseline="0" dirty="0" smtClean="0"/>
              <a:t>Yonder on Calvary’s mount outpoured,</a:t>
            </a:r>
          </a:p>
          <a:p>
            <a:r>
              <a:rPr lang="en-US" sz="1200" baseline="0" dirty="0" smtClean="0"/>
              <a:t>There where the blood of the Lamb was spilt.</a:t>
            </a:r>
          </a:p>
          <a:p>
            <a:endParaRPr lang="en-US" sz="1200" baseline="0" dirty="0" smtClean="0"/>
          </a:p>
          <a:p>
            <a:r>
              <a:rPr lang="en-US" sz="1200" baseline="0" dirty="0" smtClean="0"/>
              <a:t>Grace, grace, God’s grace,</a:t>
            </a:r>
          </a:p>
          <a:p>
            <a:r>
              <a:rPr lang="en-US" sz="1200" baseline="0" dirty="0" smtClean="0"/>
              <a:t>Grace that will pardon and cleanse within;</a:t>
            </a:r>
          </a:p>
          <a:p>
            <a:r>
              <a:rPr lang="en-US" sz="1200" baseline="0" dirty="0" smtClean="0"/>
              <a:t>Grace, grace, God’s grace,</a:t>
            </a:r>
          </a:p>
          <a:p>
            <a:r>
              <a:rPr lang="en-US" sz="1200" baseline="0" dirty="0" smtClean="0"/>
              <a:t>Grace that is greater than all our sin.</a:t>
            </a:r>
          </a:p>
          <a:p>
            <a:endParaRPr lang="en-US" sz="1200" baseline="0" dirty="0" smtClean="0"/>
          </a:p>
          <a:p>
            <a:r>
              <a:rPr lang="en-US" sz="1200" baseline="0" dirty="0" smtClean="0"/>
              <a:t>-----</a:t>
            </a:r>
          </a:p>
          <a:p>
            <a:endParaRPr lang="en-US" sz="1200" baseline="0" dirty="0" smtClean="0"/>
          </a:p>
          <a:p>
            <a:r>
              <a:rPr lang="en-US" sz="1200" baseline="0" dirty="0" smtClean="0"/>
              <a:t>Words: Julia H. Johnston, 1849-1919</a:t>
            </a:r>
          </a:p>
          <a:p>
            <a:r>
              <a:rPr lang="en-US" sz="1200" baseline="0" dirty="0" smtClean="0"/>
              <a:t>Music: Daniel B. Towner, 1850-1919</a:t>
            </a:r>
          </a:p>
          <a:p>
            <a:endParaRPr lang="en-US" sz="1200" baseline="0" dirty="0" smtClean="0"/>
          </a:p>
          <a:p>
            <a:r>
              <a:rPr lang="en-US" sz="1200" baseline="0"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56</a:t>
            </a:fld>
            <a:endParaRPr lang="en-US"/>
          </a:p>
        </p:txBody>
      </p:sp>
    </p:spTree>
    <p:extLst>
      <p:ext uri="{BB962C8B-B14F-4D97-AF65-F5344CB8AC3E}">
        <p14:creationId xmlns:p14="http://schemas.microsoft.com/office/powerpoint/2010/main" val="4001845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57</a:t>
            </a:fld>
            <a:endParaRPr lang="en-US"/>
          </a:p>
        </p:txBody>
      </p:sp>
    </p:spTree>
    <p:extLst>
      <p:ext uri="{BB962C8B-B14F-4D97-AF65-F5344CB8AC3E}">
        <p14:creationId xmlns:p14="http://schemas.microsoft.com/office/powerpoint/2010/main" val="25395029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Bebaios</a:t>
            </a:r>
            <a:r>
              <a:rPr lang="en-US" dirty="0" smtClean="0"/>
              <a:t> is something which is reliable, which is </a:t>
            </a:r>
          </a:p>
          <a:p>
            <a:r>
              <a:rPr lang="en-US" dirty="0" smtClean="0"/>
              <a:t>abiding, and which is in force and valid.</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58</a:t>
            </a:fld>
            <a:endParaRPr lang="en-US"/>
          </a:p>
        </p:txBody>
      </p:sp>
    </p:spTree>
    <p:extLst>
      <p:ext uri="{BB962C8B-B14F-4D97-AF65-F5344CB8AC3E}">
        <p14:creationId xmlns:p14="http://schemas.microsoft.com/office/powerpoint/2010/main" val="4001845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a:t>
            </a:r>
            <a:r>
              <a:rPr lang="en-US" dirty="0" smtClean="0"/>
              <a:t> </a:t>
            </a:r>
            <a:r>
              <a:rPr lang="en-US" sz="1200" b="0" dirty="0" smtClean="0"/>
              <a:t>What makes Christianity different from all the </a:t>
            </a:r>
          </a:p>
          <a:p>
            <a:pPr rtl="0"/>
            <a:r>
              <a:rPr lang="en-US" sz="1200" b="0" dirty="0" smtClean="0"/>
              <a:t>other religions of the world? Years ago that very </a:t>
            </a:r>
          </a:p>
          <a:p>
            <a:pPr rtl="0"/>
            <a:r>
              <a:rPr lang="en-US" sz="1200" b="0" dirty="0" smtClean="0"/>
              <a:t>question was discussed at a conference. Some of the </a:t>
            </a:r>
          </a:p>
          <a:p>
            <a:pPr rtl="0"/>
            <a:r>
              <a:rPr lang="en-US" sz="1200" b="0" dirty="0" smtClean="0"/>
              <a:t>participants argued that Christianity is unique in </a:t>
            </a:r>
          </a:p>
          <a:p>
            <a:pPr rtl="0"/>
            <a:r>
              <a:rPr lang="en-US" sz="1200" b="0" dirty="0" smtClean="0"/>
              <a:t>teaching that God became man. But someone </a:t>
            </a:r>
          </a:p>
          <a:p>
            <a:pPr rtl="0"/>
            <a:r>
              <a:rPr lang="en-US" sz="1200" b="0" dirty="0" smtClean="0"/>
              <a:t>objected, saying that other religions teach similar </a:t>
            </a:r>
          </a:p>
          <a:p>
            <a:pPr rtl="0"/>
            <a:r>
              <a:rPr lang="en-US" sz="1200" b="0" dirty="0" smtClean="0"/>
              <a:t>doctrines. What about the resurrection? No, it was </a:t>
            </a:r>
          </a:p>
          <a:p>
            <a:pPr rtl="0"/>
            <a:r>
              <a:rPr lang="en-US" sz="1200" b="0" dirty="0" smtClean="0"/>
              <a:t>argued, other faiths believe that the dead rise again. </a:t>
            </a:r>
          </a:p>
          <a:p>
            <a:pPr rtl="0"/>
            <a:r>
              <a:rPr lang="en-US" sz="1200" b="0" dirty="0" smtClean="0"/>
              <a:t>The discussion grew heated.</a:t>
            </a:r>
          </a:p>
          <a:p>
            <a:pPr rtl="0"/>
            <a:endParaRPr lang="en-US" sz="1200" b="0" dirty="0" smtClean="0"/>
          </a:p>
          <a:p>
            <a:pPr rtl="0"/>
            <a:r>
              <a:rPr lang="en-US" sz="1200" dirty="0" smtClean="0"/>
              <a:t>C. S. Lewis, a strong defender of Christianity, came in </a:t>
            </a:r>
          </a:p>
          <a:p>
            <a:pPr rtl="0"/>
            <a:r>
              <a:rPr lang="en-US" sz="1200" dirty="0" smtClean="0"/>
              <a:t>late, sat down, and asked, “What’s the rumpus </a:t>
            </a:r>
          </a:p>
          <a:p>
            <a:pPr rtl="0"/>
            <a:r>
              <a:rPr lang="en-US" sz="1200" dirty="0" smtClean="0"/>
              <a:t>about?” When he learned that it was a debate about </a:t>
            </a:r>
          </a:p>
          <a:p>
            <a:pPr rtl="0"/>
            <a:r>
              <a:rPr lang="en-US" sz="1200" dirty="0" smtClean="0"/>
              <a:t>the uniqueness of Christianity, he immediately </a:t>
            </a:r>
          </a:p>
          <a:p>
            <a:pPr rtl="0"/>
            <a:r>
              <a:rPr lang="en-US" sz="1200" dirty="0" smtClean="0"/>
              <a:t>commented, “Oh, that’s easy. It’s grace.”</a:t>
            </a:r>
          </a:p>
          <a:p>
            <a:pPr rtl="0"/>
            <a:endParaRPr lang="en-US" sz="1200" dirty="0" smtClean="0"/>
          </a:p>
          <a:p>
            <a:pPr rtl="0"/>
            <a:r>
              <a:rPr lang="en-US" sz="1200" dirty="0" smtClean="0"/>
              <a:t>How right he was! The very heart of the gospel is the </a:t>
            </a:r>
          </a:p>
          <a:p>
            <a:pPr rtl="0"/>
            <a:r>
              <a:rPr lang="en-US" sz="1200" dirty="0" smtClean="0"/>
              <a:t>supreme truth that God accepts us with no conditions </a:t>
            </a:r>
          </a:p>
          <a:p>
            <a:pPr rtl="0"/>
            <a:r>
              <a:rPr lang="en-US" sz="1200" dirty="0" smtClean="0"/>
              <a:t>whatever when we put our trust in the atoning </a:t>
            </a:r>
          </a:p>
          <a:p>
            <a:pPr rtl="0"/>
            <a:r>
              <a:rPr lang="en-US" sz="1200" dirty="0" smtClean="0"/>
              <a:t>sacrifice of His incarnate Son. Although we are </a:t>
            </a:r>
          </a:p>
          <a:p>
            <a:pPr rtl="0"/>
            <a:r>
              <a:rPr lang="en-US" sz="1200" dirty="0" smtClean="0"/>
              <a:t>helplessly sinful, God in grace forgives us completely. </a:t>
            </a:r>
          </a:p>
          <a:p>
            <a:pPr rtl="0"/>
            <a:r>
              <a:rPr lang="en-US" sz="1200" dirty="0" smtClean="0"/>
              <a:t>It’s by His infinite grace that we are saved, not by </a:t>
            </a:r>
          </a:p>
          <a:p>
            <a:pPr rtl="0"/>
            <a:r>
              <a:rPr lang="en-US" sz="1200" dirty="0" smtClean="0"/>
              <a:t>moral character, works of righteousness, </a:t>
            </a:r>
          </a:p>
          <a:p>
            <a:pPr rtl="0"/>
            <a:r>
              <a:rPr lang="en-US" sz="1200" dirty="0" smtClean="0"/>
              <a:t>commandment-keeping, or churchgoing. When we </a:t>
            </a:r>
          </a:p>
          <a:p>
            <a:pPr rtl="0"/>
            <a:r>
              <a:rPr lang="en-US" sz="1200" dirty="0" smtClean="0"/>
              <a:t>do nothing else but accept God’s total pardon, we </a:t>
            </a:r>
          </a:p>
          <a:p>
            <a:pPr rtl="0"/>
            <a:r>
              <a:rPr lang="en-US" sz="1200" dirty="0" smtClean="0"/>
              <a:t>receive the guarantee of eternal life (1 Tim 3:4–7).</a:t>
            </a:r>
          </a:p>
          <a:p>
            <a:pPr rtl="0"/>
            <a:endParaRPr lang="en-US" sz="1200" dirty="0" smtClean="0"/>
          </a:p>
          <a:p>
            <a:pPr rtl="0"/>
            <a:r>
              <a:rPr lang="en-US" sz="1200" dirty="0" smtClean="0"/>
              <a:t>Good news indeed. What a gospel! What a Savior!</a:t>
            </a:r>
          </a:p>
          <a:p>
            <a:pPr rtl="0"/>
            <a:endParaRPr lang="en-US" sz="120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a:t>
            </a:r>
          </a:p>
          <a:p>
            <a:r>
              <a:rPr lang="en-US" b="0" i="1" u="none" strike="noStrike" baseline="0" dirty="0" smtClean="0"/>
              <a:t>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59</a:t>
            </a:fld>
            <a:endParaRPr lang="en-US"/>
          </a:p>
        </p:txBody>
      </p:sp>
    </p:spTree>
    <p:extLst>
      <p:ext uri="{BB962C8B-B14F-4D97-AF65-F5344CB8AC3E}">
        <p14:creationId xmlns:p14="http://schemas.microsoft.com/office/powerpoint/2010/main" val="711530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2:1-11, we learn that God’s judgment is </a:t>
            </a:r>
          </a:p>
          <a:p>
            <a:r>
              <a:rPr lang="en-US" dirty="0" smtClean="0"/>
              <a:t>righteous because those who judge others’ evil works </a:t>
            </a:r>
          </a:p>
          <a:p>
            <a:r>
              <a:rPr lang="en-US" dirty="0" smtClean="0"/>
              <a:t>are guilty of the same evils themselves.</a:t>
            </a:r>
          </a:p>
          <a:p>
            <a:endParaRPr lang="en-US" dirty="0" smtClean="0"/>
          </a:p>
          <a:p>
            <a:r>
              <a:rPr lang="en-US" dirty="0" smtClean="0"/>
              <a:t>God shown no partiality: those who live evil lives, </a:t>
            </a:r>
          </a:p>
          <a:p>
            <a:r>
              <a:rPr lang="en-US" dirty="0" smtClean="0"/>
              <a:t>Jews and Gentiles alike,  will all suffer tribulation </a:t>
            </a:r>
          </a:p>
          <a:p>
            <a:r>
              <a:rPr lang="en-US" dirty="0" smtClean="0"/>
              <a:t>and distress.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a:t>
            </a:fld>
            <a:endParaRPr lang="en-US"/>
          </a:p>
        </p:txBody>
      </p:sp>
    </p:spTree>
    <p:extLst>
      <p:ext uri="{BB962C8B-B14F-4D97-AF65-F5344CB8AC3E}">
        <p14:creationId xmlns:p14="http://schemas.microsoft.com/office/powerpoint/2010/main" val="10705421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Romans</a:t>
            </a:r>
            <a:r>
              <a:rPr lang="en-US" b="0" baseline="0" dirty="0" smtClean="0"/>
              <a:t> 4:13-25</a:t>
            </a:r>
            <a:endParaRPr lang="en-US" b="0" dirty="0" smtClean="0"/>
          </a:p>
          <a:p>
            <a:endParaRPr lang="en-US" b="1" dirty="0" smtClean="0"/>
          </a:p>
          <a:p>
            <a:r>
              <a:rPr lang="en-US" b="1" dirty="0" err="1" smtClean="0"/>
              <a:t>ILLUS</a:t>
            </a:r>
            <a:r>
              <a:rPr lang="en-US" b="1" dirty="0" smtClean="0"/>
              <a:t>:</a:t>
            </a:r>
            <a:r>
              <a:rPr lang="en-US" dirty="0" smtClean="0"/>
              <a:t> John Newton wrote:</a:t>
            </a:r>
          </a:p>
          <a:p>
            <a:endParaRPr lang="en-US" dirty="0" smtClean="0"/>
          </a:p>
          <a:p>
            <a:r>
              <a:rPr lang="en-US" sz="1200" dirty="0" smtClean="0"/>
              <a:t>Assurance grows by repeated conflict, by our </a:t>
            </a:r>
          </a:p>
          <a:p>
            <a:r>
              <a:rPr lang="en-US" sz="1200" dirty="0" smtClean="0"/>
              <a:t>repeated experimental proof of the Lord’s power </a:t>
            </a:r>
          </a:p>
          <a:p>
            <a:r>
              <a:rPr lang="en-US" sz="1200" dirty="0" smtClean="0"/>
              <a:t>and goodness to save; when we have been brought </a:t>
            </a:r>
          </a:p>
          <a:p>
            <a:r>
              <a:rPr lang="en-US" sz="1200" dirty="0" smtClean="0"/>
              <a:t>very low and helped, sorely wounded and healed, </a:t>
            </a:r>
          </a:p>
          <a:p>
            <a:r>
              <a:rPr lang="en-US" sz="1200" dirty="0" smtClean="0"/>
              <a:t>cast down and raised again, have given up all hope, </a:t>
            </a:r>
          </a:p>
          <a:p>
            <a:r>
              <a:rPr lang="en-US" sz="1200" dirty="0" smtClean="0"/>
              <a:t>and been suddenly snatched from danger, and </a:t>
            </a:r>
          </a:p>
          <a:p>
            <a:r>
              <a:rPr lang="en-US" sz="1200" dirty="0" smtClean="0"/>
              <a:t>placed in safety; and when these things have been </a:t>
            </a:r>
          </a:p>
          <a:p>
            <a:r>
              <a:rPr lang="en-US" sz="1200" dirty="0" smtClean="0"/>
              <a:t>repeated to us and in us a thousand times over, we </a:t>
            </a:r>
          </a:p>
          <a:p>
            <a:r>
              <a:rPr lang="en-US" sz="1200" dirty="0" smtClean="0"/>
              <a:t>begin to learn to trust simply to the word and </a:t>
            </a:r>
          </a:p>
          <a:p>
            <a:r>
              <a:rPr lang="en-US" sz="1200" dirty="0" smtClean="0"/>
              <a:t>power of God, beyond and against appearances: </a:t>
            </a:r>
          </a:p>
          <a:p>
            <a:r>
              <a:rPr lang="en-US" sz="1200" dirty="0" smtClean="0"/>
              <a:t>and this trust, when habitual and strong, bears the </a:t>
            </a:r>
          </a:p>
          <a:p>
            <a:r>
              <a:rPr lang="en-US" sz="1200" dirty="0" smtClean="0"/>
              <a:t>name of assurance; for even assurance has degrees.</a:t>
            </a:r>
          </a:p>
          <a:p>
            <a:endParaRPr lang="en-US" sz="1200" dirty="0" smtClean="0"/>
          </a:p>
          <a:p>
            <a:r>
              <a:rPr lang="en-US" dirty="0" smtClean="0"/>
              <a:t>-----</a:t>
            </a:r>
          </a:p>
          <a:p>
            <a:endParaRPr lang="en-US" dirty="0" smtClean="0"/>
          </a:p>
          <a:p>
            <a:r>
              <a:rPr lang="en-US" dirty="0" err="1" smtClean="0"/>
              <a:t>Ritzema</a:t>
            </a:r>
            <a:r>
              <a:rPr lang="en-US" dirty="0" smtClean="0"/>
              <a:t>, E. (Ed.). (2012). 300 Quotations for </a:t>
            </a:r>
          </a:p>
          <a:p>
            <a:r>
              <a:rPr lang="en-US" dirty="0" smtClean="0"/>
              <a:t>Preachers. Bellingham, WA: </a:t>
            </a:r>
            <a:r>
              <a:rPr lang="en-US" dirty="0" err="1" smtClean="0"/>
              <a:t>Lexham</a:t>
            </a:r>
            <a:r>
              <a:rPr lang="en-US" dirty="0" smtClean="0"/>
              <a:t> Press.</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60</a:t>
            </a:fld>
            <a:endParaRPr lang="en-US"/>
          </a:p>
        </p:txBody>
      </p:sp>
    </p:spTree>
    <p:extLst>
      <p:ext uri="{BB962C8B-B14F-4D97-AF65-F5344CB8AC3E}">
        <p14:creationId xmlns:p14="http://schemas.microsoft.com/office/powerpoint/2010/main" val="7800307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4:16.</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61</a:t>
            </a:fld>
            <a:endParaRPr lang="en-US"/>
          </a:p>
        </p:txBody>
      </p:sp>
    </p:spTree>
    <p:extLst>
      <p:ext uri="{BB962C8B-B14F-4D97-AF65-F5344CB8AC3E}">
        <p14:creationId xmlns:p14="http://schemas.microsoft.com/office/powerpoint/2010/main" val="37411092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4:16.</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62</a:t>
            </a:fld>
            <a:endParaRPr lang="en-US"/>
          </a:p>
        </p:txBody>
      </p:sp>
    </p:spTree>
    <p:extLst>
      <p:ext uri="{BB962C8B-B14F-4D97-AF65-F5344CB8AC3E}">
        <p14:creationId xmlns:p14="http://schemas.microsoft.com/office/powerpoint/2010/main" val="1235390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Ambrosiaster</a:t>
            </a:r>
            <a:r>
              <a:rPr lang="en-US" dirty="0" smtClean="0"/>
              <a:t> is a name which was assigned</a:t>
            </a:r>
            <a:r>
              <a:rPr lang="en-US" baseline="0" dirty="0" smtClean="0"/>
              <a:t> to an </a:t>
            </a:r>
          </a:p>
          <a:p>
            <a:r>
              <a:rPr lang="en-US" baseline="0" dirty="0" smtClean="0"/>
              <a:t>anonymous commentary written in the middle of the </a:t>
            </a:r>
          </a:p>
          <a:p>
            <a:r>
              <a:rPr lang="en-US" baseline="0" dirty="0" smtClean="0"/>
              <a:t>fourth century. The author had this to say about </a:t>
            </a:r>
          </a:p>
          <a:p>
            <a:r>
              <a:rPr lang="en-US" baseline="0" dirty="0" smtClean="0"/>
              <a:t>verse 17:</a:t>
            </a:r>
          </a:p>
          <a:p>
            <a:endParaRPr lang="en-US" baseline="0" dirty="0" smtClean="0"/>
          </a:p>
          <a:p>
            <a:pPr rtl="0"/>
            <a:r>
              <a:rPr lang="en-US" sz="1200" dirty="0" smtClean="0"/>
              <a:t>“Paul confirms by quoting [Genesis] that Abraham is </a:t>
            </a:r>
          </a:p>
          <a:p>
            <a:pPr rtl="0"/>
            <a:r>
              <a:rPr lang="en-US" sz="1200" dirty="0" smtClean="0"/>
              <a:t>the father of all who believe, and so the promise is </a:t>
            </a:r>
          </a:p>
          <a:p>
            <a:pPr rtl="0"/>
            <a:r>
              <a:rPr lang="en-US" sz="1200" dirty="0" smtClean="0"/>
              <a:t>firm if they abandon the law on account of their </a:t>
            </a:r>
          </a:p>
          <a:p>
            <a:pPr rtl="0"/>
            <a:r>
              <a:rPr lang="en-US" sz="1200" dirty="0" smtClean="0"/>
              <a:t>faith, because the promise of the kingdom of </a:t>
            </a:r>
          </a:p>
          <a:p>
            <a:pPr rtl="0"/>
            <a:r>
              <a:rPr lang="en-US" sz="1200" dirty="0" smtClean="0"/>
              <a:t>heaven is given to the righteous, not to sinners. </a:t>
            </a:r>
          </a:p>
          <a:p>
            <a:pPr rtl="0"/>
            <a:r>
              <a:rPr lang="en-US" sz="1200" dirty="0" smtClean="0"/>
              <a:t>Those who are under the law are under sin because </a:t>
            </a:r>
          </a:p>
          <a:p>
            <a:pPr rtl="0"/>
            <a:r>
              <a:rPr lang="en-US" sz="1200" dirty="0" smtClean="0"/>
              <a:t>all have sinned, and it is not possible for anyone </a:t>
            </a:r>
          </a:p>
          <a:p>
            <a:pPr rtl="0"/>
            <a:r>
              <a:rPr lang="en-US" sz="1200" dirty="0" smtClean="0"/>
              <a:t>who is under the law to receive grace.</a:t>
            </a:r>
          </a:p>
          <a:p>
            <a:pPr rtl="0"/>
            <a:endParaRPr lang="en-US" sz="1200" dirty="0" smtClean="0"/>
          </a:p>
          <a:p>
            <a:pPr rtl="0"/>
            <a:r>
              <a:rPr lang="en-US" sz="1200" dirty="0" smtClean="0"/>
              <a:t>“In order to teach that there is one God for all, Paul </a:t>
            </a:r>
          </a:p>
          <a:p>
            <a:pPr rtl="0"/>
            <a:r>
              <a:rPr lang="en-US" sz="1200" dirty="0" smtClean="0"/>
              <a:t>tells the Gentiles that Abraham believed in God </a:t>
            </a:r>
          </a:p>
          <a:p>
            <a:pPr rtl="0"/>
            <a:r>
              <a:rPr lang="en-US" sz="1200" dirty="0" smtClean="0"/>
              <a:t>himself and was justified in his sight. The Gentiles </a:t>
            </a:r>
          </a:p>
          <a:p>
            <a:pPr rtl="0"/>
            <a:r>
              <a:rPr lang="en-US" sz="1200" dirty="0" smtClean="0"/>
              <a:t>also believe in him that they may be justified, and </a:t>
            </a:r>
          </a:p>
          <a:p>
            <a:pPr rtl="0"/>
            <a:r>
              <a:rPr lang="en-US" sz="1200" dirty="0" smtClean="0"/>
              <a:t>so there is no difference between Jew and Greek in </a:t>
            </a:r>
          </a:p>
          <a:p>
            <a:pPr rtl="0"/>
            <a:r>
              <a:rPr lang="en-US" sz="1200" dirty="0" smtClean="0"/>
              <a:t>faith, for when the circumcision and the </a:t>
            </a:r>
          </a:p>
          <a:p>
            <a:pPr rtl="0"/>
            <a:r>
              <a:rPr lang="en-US" sz="1200" dirty="0" smtClean="0"/>
              <a:t>uncircumcision are taken away they are made one </a:t>
            </a:r>
          </a:p>
          <a:p>
            <a:pPr rtl="0"/>
            <a:r>
              <a:rPr lang="en-US" sz="1200" dirty="0" smtClean="0"/>
              <a:t>in Christ.</a:t>
            </a:r>
          </a:p>
          <a:p>
            <a:pPr rtl="0"/>
            <a:endParaRPr lang="en-US" sz="1200" dirty="0" smtClean="0"/>
          </a:p>
          <a:p>
            <a:pPr rtl="0"/>
            <a:r>
              <a:rPr lang="en-US" sz="1200" dirty="0" smtClean="0"/>
              <a:t>“Paul invites the Gentiles to share the faith of </a:t>
            </a:r>
          </a:p>
          <a:p>
            <a:pPr rtl="0"/>
            <a:r>
              <a:rPr lang="en-US" sz="1200" dirty="0" smtClean="0"/>
              <a:t>Abraham, who believed God while he was still </a:t>
            </a:r>
          </a:p>
          <a:p>
            <a:pPr rtl="0"/>
            <a:r>
              <a:rPr lang="en-US" sz="1200" dirty="0" smtClean="0"/>
              <a:t>uncircumcised. Now that that faith is preached in </a:t>
            </a:r>
          </a:p>
          <a:p>
            <a:pPr rtl="0"/>
            <a:r>
              <a:rPr lang="en-US" sz="1200" dirty="0" smtClean="0"/>
              <a:t>Christ, he has been raised from the dead, along with </a:t>
            </a:r>
          </a:p>
          <a:p>
            <a:pPr rtl="0"/>
            <a:r>
              <a:rPr lang="en-US" sz="1200" dirty="0" smtClean="0"/>
              <a:t>his wife. For when they were already very old they </a:t>
            </a:r>
          </a:p>
          <a:p>
            <a:pPr rtl="0"/>
            <a:r>
              <a:rPr lang="en-US" sz="1200" dirty="0" smtClean="0"/>
              <a:t>sprang back to life, so that Abraham did not doubt </a:t>
            </a:r>
          </a:p>
          <a:p>
            <a:pPr rtl="0"/>
            <a:r>
              <a:rPr lang="en-US" sz="1200" dirty="0" smtClean="0"/>
              <a:t>that he would have a son by Sarah, whom he knew </a:t>
            </a:r>
          </a:p>
          <a:p>
            <a:pPr rtl="0"/>
            <a:r>
              <a:rPr lang="en-US" sz="1200" dirty="0" smtClean="0"/>
              <a:t>to be sterile and who had long since ceased to have </a:t>
            </a:r>
          </a:p>
          <a:p>
            <a:pPr rtl="0"/>
            <a:r>
              <a:rPr lang="en-US" sz="1200" dirty="0" smtClean="0"/>
              <a:t>her menstrual period. Paul said this so that they </a:t>
            </a:r>
          </a:p>
          <a:p>
            <a:pPr rtl="0"/>
            <a:r>
              <a:rPr lang="en-US" sz="1200" dirty="0" smtClean="0"/>
              <a:t>would not worry about circumcision or </a:t>
            </a:r>
          </a:p>
          <a:p>
            <a:pPr rtl="0"/>
            <a:r>
              <a:rPr lang="en-US" sz="1200" dirty="0" smtClean="0"/>
              <a:t>uncircumcision but that they would respond eagerly </a:t>
            </a:r>
          </a:p>
          <a:p>
            <a:pPr rtl="0"/>
            <a:r>
              <a:rPr lang="en-US" sz="1200" dirty="0" smtClean="0"/>
              <a:t>because of their faith, secure in the knowledge that </a:t>
            </a:r>
          </a:p>
          <a:p>
            <a:pPr rtl="0"/>
            <a:r>
              <a:rPr lang="en-US" sz="1200" dirty="0" smtClean="0"/>
              <a:t>the one in whom they believe is no other than the </a:t>
            </a:r>
          </a:p>
          <a:p>
            <a:pPr rtl="0"/>
            <a:r>
              <a:rPr lang="en-US" sz="1200" dirty="0" smtClean="0"/>
              <a:t>one who gives life to the dead, who has the power </a:t>
            </a:r>
          </a:p>
          <a:p>
            <a:pPr rtl="0"/>
            <a:r>
              <a:rPr lang="en-US" sz="1200" dirty="0" smtClean="0"/>
              <a:t>to bring things which do not exist into being by </a:t>
            </a:r>
          </a:p>
          <a:p>
            <a:pPr rtl="0"/>
            <a:r>
              <a:rPr lang="en-US" sz="1200" dirty="0" smtClean="0"/>
              <a:t>his will.</a:t>
            </a:r>
          </a:p>
          <a:p>
            <a:pPr rtl="0"/>
            <a:endParaRPr lang="en-US" dirty="0" smtClean="0"/>
          </a:p>
          <a:p>
            <a:pPr rtl="0"/>
            <a:r>
              <a:rPr lang="en-US" dirty="0" smtClean="0"/>
              <a:t>-----</a:t>
            </a:r>
          </a:p>
          <a:p>
            <a:pPr rtl="0"/>
            <a:endParaRPr lang="en-US" dirty="0" smtClean="0"/>
          </a:p>
          <a:p>
            <a:r>
              <a:rPr lang="en-US" b="0" i="0" u="none" strike="noStrike" baseline="0" dirty="0" smtClean="0"/>
              <a:t>Bray, G. (1998). </a:t>
            </a:r>
            <a:r>
              <a:rPr lang="en-US" b="0" i="1" u="none" strike="noStrike" baseline="0" dirty="0" smtClean="0"/>
              <a:t>Romans (Revised)</a:t>
            </a:r>
            <a:r>
              <a:rPr lang="en-US" b="0" i="0" u="none" strike="noStrike" baseline="0" dirty="0" smtClean="0"/>
              <a:t> (pp. 116–117). </a:t>
            </a:r>
          </a:p>
          <a:p>
            <a:r>
              <a:rPr lang="en-US" b="0" i="0" u="none" strike="noStrike" baseline="0" dirty="0" smtClean="0"/>
              <a:t>Downers Grove, IL: </a:t>
            </a:r>
            <a:r>
              <a:rPr lang="en-US" b="0" i="0" u="none" strike="noStrike" baseline="0" dirty="0" err="1" smtClean="0"/>
              <a:t>InterVarsity</a:t>
            </a:r>
            <a:r>
              <a:rPr lang="en-US" b="0" i="0" u="none" strike="noStrike" baseline="0" dirty="0" smtClean="0"/>
              <a:t> Press.</a:t>
            </a:r>
          </a:p>
          <a:p>
            <a:r>
              <a:rPr lang="en-US" baseline="0" dirty="0" smtClean="0"/>
              <a:t> </a:t>
            </a:r>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63</a:t>
            </a:fld>
            <a:endParaRPr lang="en-US"/>
          </a:p>
        </p:txBody>
      </p:sp>
    </p:spTree>
    <p:extLst>
      <p:ext uri="{BB962C8B-B14F-4D97-AF65-F5344CB8AC3E}">
        <p14:creationId xmlns:p14="http://schemas.microsoft.com/office/powerpoint/2010/main" val="42656446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Zoopoieo</a:t>
            </a:r>
            <a:r>
              <a:rPr lang="en-US" dirty="0" smtClean="0"/>
              <a:t> means to cause to live; to make alive; to </a:t>
            </a:r>
          </a:p>
          <a:p>
            <a:r>
              <a:rPr lang="en-US" dirty="0" smtClean="0"/>
              <a:t>give life to,</a:t>
            </a:r>
            <a:r>
              <a:rPr lang="en-US" baseline="0" dirty="0" smtClean="0"/>
              <a:t> especially in the spiritual or transcendent</a:t>
            </a:r>
          </a:p>
          <a:p>
            <a:r>
              <a:rPr lang="en-US" baseline="0" dirty="0" smtClean="0"/>
              <a:t>sense.</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64</a:t>
            </a:fld>
            <a:endParaRPr lang="en-US"/>
          </a:p>
        </p:txBody>
      </p:sp>
    </p:spTree>
    <p:extLst>
      <p:ext uri="{BB962C8B-B14F-4D97-AF65-F5344CB8AC3E}">
        <p14:creationId xmlns:p14="http://schemas.microsoft.com/office/powerpoint/2010/main" val="42656446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65</a:t>
            </a:fld>
            <a:endParaRPr lang="en-US"/>
          </a:p>
        </p:txBody>
      </p:sp>
    </p:spTree>
    <p:extLst>
      <p:ext uri="{BB962C8B-B14F-4D97-AF65-F5344CB8AC3E}">
        <p14:creationId xmlns:p14="http://schemas.microsoft.com/office/powerpoint/2010/main" val="27283649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nekros</a:t>
            </a:r>
            <a:r>
              <a:rPr lang="en-US" dirty="0" smtClean="0"/>
              <a:t> means one who is no longer physically </a:t>
            </a:r>
          </a:p>
          <a:p>
            <a:r>
              <a:rPr lang="en-US" dirty="0" smtClean="0"/>
              <a:t>alive;</a:t>
            </a:r>
            <a:r>
              <a:rPr lang="en-US" baseline="0" dirty="0" smtClean="0"/>
              <a:t> that is, a dead person; a dead body; a corpse.</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66</a:t>
            </a:fld>
            <a:endParaRPr lang="en-US"/>
          </a:p>
        </p:txBody>
      </p:sp>
    </p:spTree>
    <p:extLst>
      <p:ext uri="{BB962C8B-B14F-4D97-AF65-F5344CB8AC3E}">
        <p14:creationId xmlns:p14="http://schemas.microsoft.com/office/powerpoint/2010/main" val="42656446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John 5:21.</a:t>
            </a:r>
          </a:p>
          <a:p>
            <a:endParaRPr lang="en-US" dirty="0" smtClean="0"/>
          </a:p>
          <a:p>
            <a:pPr rtl="0"/>
            <a:r>
              <a:rPr lang="en-US" b="1" dirty="0" err="1" smtClean="0"/>
              <a:t>ILLUS</a:t>
            </a:r>
            <a:r>
              <a:rPr lang="en-US" b="1" dirty="0" smtClean="0"/>
              <a:t>: </a:t>
            </a:r>
            <a:r>
              <a:rPr lang="en-US" sz="1200" b="0" kern="1200" dirty="0" smtClean="0">
                <a:solidFill>
                  <a:schemeClr val="tx1"/>
                </a:solidFill>
                <a:latin typeface="+mn-lt"/>
                <a:ea typeface="+mn-ea"/>
                <a:cs typeface="+mn-cs"/>
              </a:rPr>
              <a:t>[Once there was] a very wealthy man who, </a:t>
            </a:r>
          </a:p>
          <a:p>
            <a:pPr rtl="0"/>
            <a:r>
              <a:rPr lang="en-US" sz="1200" b="0" kern="1200" dirty="0" smtClean="0">
                <a:solidFill>
                  <a:schemeClr val="tx1"/>
                </a:solidFill>
                <a:latin typeface="+mn-lt"/>
                <a:ea typeface="+mn-ea"/>
                <a:cs typeface="+mn-cs"/>
              </a:rPr>
              <a:t>with his devoted son, shared a passion for art </a:t>
            </a:r>
          </a:p>
          <a:p>
            <a:pPr rtl="0"/>
            <a:r>
              <a:rPr lang="en-US" sz="1200" b="0" kern="1200" dirty="0" smtClean="0">
                <a:solidFill>
                  <a:schemeClr val="tx1"/>
                </a:solidFill>
                <a:latin typeface="+mn-lt"/>
                <a:ea typeface="+mn-ea"/>
                <a:cs typeface="+mn-cs"/>
              </a:rPr>
              <a:t>collecting. They traveled around the world together, </a:t>
            </a:r>
          </a:p>
          <a:p>
            <a:pPr rtl="0"/>
            <a:r>
              <a:rPr lang="en-US" sz="1200" b="0" kern="1200" dirty="0" smtClean="0">
                <a:solidFill>
                  <a:schemeClr val="tx1"/>
                </a:solidFill>
                <a:latin typeface="+mn-lt"/>
                <a:ea typeface="+mn-ea"/>
                <a:cs typeface="+mn-cs"/>
              </a:rPr>
              <a:t>adding only the finest paintings to their collection. </a:t>
            </a:r>
          </a:p>
          <a:p>
            <a:pPr rtl="0"/>
            <a:r>
              <a:rPr lang="en-US" sz="1200" b="0" kern="1200" dirty="0" smtClean="0">
                <a:solidFill>
                  <a:schemeClr val="tx1"/>
                </a:solidFill>
                <a:latin typeface="+mn-lt"/>
                <a:ea typeface="+mn-ea"/>
                <a:cs typeface="+mn-cs"/>
              </a:rPr>
              <a:t>Included among them were works by Picasso, Van </a:t>
            </a:r>
          </a:p>
          <a:p>
            <a:pPr rtl="0"/>
            <a:r>
              <a:rPr lang="en-US" sz="1200" b="0" kern="1200" dirty="0" smtClean="0">
                <a:solidFill>
                  <a:schemeClr val="tx1"/>
                </a:solidFill>
                <a:latin typeface="+mn-lt"/>
                <a:ea typeface="+mn-ea"/>
                <a:cs typeface="+mn-cs"/>
              </a:rPr>
              <a:t>Gogh, and Monet. The old man was a widower, but </a:t>
            </a:r>
          </a:p>
          <a:p>
            <a:pPr rtl="0"/>
            <a:r>
              <a:rPr lang="en-US" sz="1200" b="0" kern="1200" dirty="0" smtClean="0">
                <a:solidFill>
                  <a:schemeClr val="tx1"/>
                </a:solidFill>
                <a:latin typeface="+mn-lt"/>
                <a:ea typeface="+mn-ea"/>
                <a:cs typeface="+mn-cs"/>
              </a:rPr>
              <a:t>his son filled up the void in his life, and this was </a:t>
            </a:r>
          </a:p>
          <a:p>
            <a:pPr rtl="0"/>
            <a:r>
              <a:rPr lang="en-US" sz="1200" b="0" kern="1200" dirty="0" smtClean="0">
                <a:solidFill>
                  <a:schemeClr val="tx1"/>
                </a:solidFill>
                <a:latin typeface="+mn-lt"/>
                <a:ea typeface="+mn-ea"/>
                <a:cs typeface="+mn-cs"/>
              </a:rPr>
              <a:t>their common bond.</a:t>
            </a:r>
          </a:p>
          <a:p>
            <a:pPr rtl="0"/>
            <a:endParaRPr lang="en-US" sz="1200" b="0" kern="1200" dirty="0" smtClean="0">
              <a:solidFill>
                <a:schemeClr val="tx1"/>
              </a:solidFill>
              <a:latin typeface="+mn-lt"/>
              <a:ea typeface="+mn-ea"/>
              <a:cs typeface="+mn-cs"/>
            </a:endParaRPr>
          </a:p>
          <a:p>
            <a:pPr rtl="0"/>
            <a:r>
              <a:rPr lang="en-US" sz="1200" dirty="0" smtClean="0"/>
              <a:t>But war erupted, and the young man enlisted and was </a:t>
            </a:r>
          </a:p>
          <a:p>
            <a:pPr rtl="0"/>
            <a:r>
              <a:rPr lang="en-US" sz="1200" dirty="0" smtClean="0"/>
              <a:t>sent overseas. Day after day, the old father prayed, </a:t>
            </a:r>
          </a:p>
          <a:p>
            <a:pPr rtl="0"/>
            <a:r>
              <a:rPr lang="en-US" sz="1200" dirty="0" smtClean="0"/>
              <a:t>held his breath, and waited for news. One autumn day </a:t>
            </a:r>
          </a:p>
          <a:p>
            <a:pPr rtl="0"/>
            <a:r>
              <a:rPr lang="en-US" sz="1200" dirty="0" smtClean="0"/>
              <a:t>near Thanksgiving the dreaded telegram came, </a:t>
            </a:r>
          </a:p>
          <a:p>
            <a:pPr rtl="0"/>
            <a:r>
              <a:rPr lang="en-US" sz="1200" dirty="0" smtClean="0"/>
              <a:t>bordered in black. The young man had died bravely in </a:t>
            </a:r>
          </a:p>
          <a:p>
            <a:pPr rtl="0"/>
            <a:r>
              <a:rPr lang="en-US" sz="1200" dirty="0" smtClean="0"/>
              <a:t>combat, trying to evacuate those caught under fire. </a:t>
            </a:r>
          </a:p>
          <a:p>
            <a:pPr rtl="0"/>
            <a:r>
              <a:rPr lang="en-US" sz="1200" dirty="0" smtClean="0"/>
              <a:t>Distraught and lonely, the old man faced the </a:t>
            </a:r>
          </a:p>
          <a:p>
            <a:pPr rtl="0"/>
            <a:r>
              <a:rPr lang="en-US" sz="1200" dirty="0" smtClean="0"/>
              <a:t>upcoming holidays with anguish and sorrow. On </a:t>
            </a:r>
          </a:p>
          <a:p>
            <a:pPr rtl="0"/>
            <a:r>
              <a:rPr lang="en-US" sz="1200" dirty="0" smtClean="0"/>
              <a:t>Christmas morning, a knock sounded at the door. The </a:t>
            </a:r>
          </a:p>
          <a:p>
            <a:pPr rtl="0"/>
            <a:r>
              <a:rPr lang="en-US" sz="1200" dirty="0" smtClean="0"/>
              <a:t>father opened it to find a soldier there, carrying a </a:t>
            </a:r>
          </a:p>
          <a:p>
            <a:pPr rtl="0"/>
            <a:r>
              <a:rPr lang="en-US" sz="1200" dirty="0" smtClean="0"/>
              <a:t>small package. As they talked, the soldier said, “Your </a:t>
            </a:r>
          </a:p>
          <a:p>
            <a:pPr rtl="0"/>
            <a:r>
              <a:rPr lang="en-US" sz="1200" dirty="0" smtClean="0"/>
              <a:t>son and I became very close, and he told me all about </a:t>
            </a:r>
          </a:p>
          <a:p>
            <a:pPr rtl="0"/>
            <a:r>
              <a:rPr lang="en-US" sz="1200" dirty="0" smtClean="0"/>
              <a:t>your joint art collection. I myself am an artist, and I </a:t>
            </a:r>
          </a:p>
          <a:p>
            <a:pPr rtl="0"/>
            <a:r>
              <a:rPr lang="en-US" sz="1200" dirty="0" smtClean="0"/>
              <a:t>wanted to give you this.”</a:t>
            </a:r>
          </a:p>
          <a:p>
            <a:pPr rtl="0"/>
            <a:endParaRPr lang="en-US" sz="1200" dirty="0" smtClean="0"/>
          </a:p>
          <a:p>
            <a:pPr rtl="0"/>
            <a:r>
              <a:rPr lang="en-US" sz="1200" dirty="0" smtClean="0"/>
              <a:t>The man took this package in his feeble hands, </a:t>
            </a:r>
          </a:p>
          <a:p>
            <a:pPr rtl="0"/>
            <a:r>
              <a:rPr lang="en-US" sz="1200" dirty="0" smtClean="0"/>
              <a:t>unwrapped it, and there was a portrait of his son in </a:t>
            </a:r>
          </a:p>
          <a:p>
            <a:pPr rtl="0"/>
            <a:r>
              <a:rPr lang="en-US" sz="1200" dirty="0" smtClean="0"/>
              <a:t>striking detail. It wasn’t a masterpiece, but it was the </a:t>
            </a:r>
          </a:p>
          <a:p>
            <a:pPr rtl="0"/>
            <a:r>
              <a:rPr lang="en-US" sz="1200" dirty="0" smtClean="0"/>
              <a:t>most precious work of art the man had ever seen. As </a:t>
            </a:r>
          </a:p>
          <a:p>
            <a:pPr rtl="0"/>
            <a:r>
              <a:rPr lang="en-US" sz="1200" dirty="0" smtClean="0"/>
              <a:t>he gazed at it, he wept. And as the young soldier left, </a:t>
            </a:r>
          </a:p>
          <a:p>
            <a:pPr rtl="0"/>
            <a:r>
              <a:rPr lang="en-US" sz="1200" dirty="0" smtClean="0"/>
              <a:t>the lonely father pushed aside thousands of dollars </a:t>
            </a:r>
          </a:p>
          <a:p>
            <a:pPr rtl="0"/>
            <a:r>
              <a:rPr lang="en-US" sz="1200" dirty="0" smtClean="0"/>
              <a:t>worth of art and hung the portrait of his son in the </a:t>
            </a:r>
          </a:p>
          <a:p>
            <a:pPr rtl="0"/>
            <a:r>
              <a:rPr lang="en-US" sz="1200" dirty="0" smtClean="0"/>
              <a:t>prized spot over the fireplace.</a:t>
            </a:r>
          </a:p>
          <a:p>
            <a:pPr rtl="0"/>
            <a:endParaRPr lang="en-US" sz="1200" dirty="0" smtClean="0"/>
          </a:p>
          <a:p>
            <a:pPr rtl="0"/>
            <a:r>
              <a:rPr lang="en-US" sz="1200" kern="1200" dirty="0" smtClean="0">
                <a:solidFill>
                  <a:schemeClr val="tx1"/>
                </a:solidFill>
                <a:latin typeface="+mn-lt"/>
                <a:ea typeface="+mn-ea"/>
                <a:cs typeface="+mn-cs"/>
              </a:rPr>
              <a:t>As the months passed, the old man received letter </a:t>
            </a:r>
          </a:p>
          <a:p>
            <a:pPr rtl="0"/>
            <a:r>
              <a:rPr lang="en-US" sz="1200" kern="1200" dirty="0" smtClean="0">
                <a:solidFill>
                  <a:schemeClr val="tx1"/>
                </a:solidFill>
                <a:latin typeface="+mn-lt"/>
                <a:ea typeface="+mn-ea"/>
                <a:cs typeface="+mn-cs"/>
              </a:rPr>
              <a:t>after letter, telling him of his son’s bravery and </a:t>
            </a:r>
          </a:p>
          <a:p>
            <a:pPr rtl="0"/>
            <a:r>
              <a:rPr lang="en-US" sz="1200" kern="1200" dirty="0" smtClean="0">
                <a:solidFill>
                  <a:schemeClr val="tx1"/>
                </a:solidFill>
                <a:latin typeface="+mn-lt"/>
                <a:ea typeface="+mn-ea"/>
                <a:cs typeface="+mn-cs"/>
              </a:rPr>
              <a:t>selflessness, and of how many lives he had saved </a:t>
            </a:r>
          </a:p>
          <a:p>
            <a:pPr rtl="0"/>
            <a:r>
              <a:rPr lang="en-US" sz="1200" kern="1200" dirty="0" smtClean="0">
                <a:solidFill>
                  <a:schemeClr val="tx1"/>
                </a:solidFill>
                <a:latin typeface="+mn-lt"/>
                <a:ea typeface="+mn-ea"/>
                <a:cs typeface="+mn-cs"/>
              </a:rPr>
              <a:t>and how many more he had touched. With each </a:t>
            </a:r>
          </a:p>
          <a:p>
            <a:pPr rtl="0"/>
            <a:r>
              <a:rPr lang="en-US" sz="1200" kern="1200" dirty="0" smtClean="0">
                <a:solidFill>
                  <a:schemeClr val="tx1"/>
                </a:solidFill>
                <a:latin typeface="+mn-lt"/>
                <a:ea typeface="+mn-ea"/>
                <a:cs typeface="+mn-cs"/>
              </a:rPr>
              <a:t>passing day the portrait over the fireplace became </a:t>
            </a:r>
          </a:p>
          <a:p>
            <a:pPr rtl="0"/>
            <a:r>
              <a:rPr lang="en-US" sz="1200" kern="1200" dirty="0" smtClean="0">
                <a:solidFill>
                  <a:schemeClr val="tx1"/>
                </a:solidFill>
                <a:latin typeface="+mn-lt"/>
                <a:ea typeface="+mn-ea"/>
                <a:cs typeface="+mn-cs"/>
              </a:rPr>
              <a:t>more precious, and he told his friends that it was the </a:t>
            </a:r>
          </a:p>
          <a:p>
            <a:pPr rtl="0"/>
            <a:r>
              <a:rPr lang="en-US" sz="1200" kern="1200" dirty="0" smtClean="0">
                <a:solidFill>
                  <a:schemeClr val="tx1"/>
                </a:solidFill>
                <a:latin typeface="+mn-lt"/>
                <a:ea typeface="+mn-ea"/>
                <a:cs typeface="+mn-cs"/>
              </a:rPr>
              <a:t>greatest gift he had ever received</a:t>
            </a:r>
          </a:p>
          <a:p>
            <a:pPr rtl="0"/>
            <a:r>
              <a:rPr lang="en-US" sz="1200" kern="1200" dirty="0" smtClean="0">
                <a:solidFill>
                  <a:schemeClr val="tx1"/>
                </a:solidFill>
                <a:latin typeface="+mn-lt"/>
                <a:ea typeface="+mn-ea"/>
                <a:cs typeface="+mn-cs"/>
              </a:rPr>
              <a:t>.</a:t>
            </a:r>
          </a:p>
          <a:p>
            <a:pPr rtl="0"/>
            <a:r>
              <a:rPr lang="en-US" sz="1200" dirty="0" smtClean="0"/>
              <a:t>The following Spring, the old man grew ill and passed </a:t>
            </a:r>
          </a:p>
          <a:p>
            <a:pPr rtl="0"/>
            <a:r>
              <a:rPr lang="en-US" sz="1200" dirty="0" smtClean="0"/>
              <a:t>away. The art world was full of anticipation, wanting </a:t>
            </a:r>
          </a:p>
          <a:p>
            <a:pPr rtl="0"/>
            <a:r>
              <a:rPr lang="en-US" sz="1200" dirty="0" smtClean="0"/>
              <a:t>to get its hands on this man’s fabulous collection. A </a:t>
            </a:r>
          </a:p>
          <a:p>
            <a:pPr rtl="0"/>
            <a:r>
              <a:rPr lang="en-US" sz="1200" dirty="0" smtClean="0"/>
              <a:t>day was set to auction it all off, and according to the </a:t>
            </a:r>
          </a:p>
          <a:p>
            <a:pPr rtl="0"/>
            <a:r>
              <a:rPr lang="en-US" sz="1200" dirty="0" smtClean="0"/>
              <a:t>old man’s instruction the first painting was one that </a:t>
            </a:r>
          </a:p>
          <a:p>
            <a:pPr rtl="0"/>
            <a:r>
              <a:rPr lang="en-US" sz="1200" dirty="0" smtClean="0"/>
              <a:t>was not on any museum’s list—the painting of the </a:t>
            </a:r>
          </a:p>
          <a:p>
            <a:pPr rtl="0"/>
            <a:r>
              <a:rPr lang="en-US" sz="1200" dirty="0" smtClean="0"/>
              <a:t>man’s son. When the auctioneer asked for an opening </a:t>
            </a:r>
          </a:p>
          <a:p>
            <a:pPr rtl="0"/>
            <a:r>
              <a:rPr lang="en-US" sz="1200" dirty="0" smtClean="0"/>
              <a:t>bid, the room was silent.</a:t>
            </a:r>
          </a:p>
          <a:p>
            <a:pPr rtl="0"/>
            <a:endParaRPr lang="en-US" sz="1200" dirty="0" smtClean="0"/>
          </a:p>
          <a:p>
            <a:pPr rtl="0"/>
            <a:r>
              <a:rPr lang="en-US" sz="1200" dirty="0" smtClean="0"/>
              <a:t>“Who will open the bidding at $100?” he asked. The </a:t>
            </a:r>
          </a:p>
          <a:p>
            <a:pPr rtl="0"/>
            <a:r>
              <a:rPr lang="en-US" sz="1200" dirty="0" smtClean="0"/>
              <a:t>moments stretched on awkwardly, and finally </a:t>
            </a:r>
          </a:p>
          <a:p>
            <a:pPr rtl="0"/>
            <a:r>
              <a:rPr lang="en-US" sz="1200" dirty="0" smtClean="0"/>
              <a:t>someone in the back of the room said, “Let’s go on </a:t>
            </a:r>
          </a:p>
          <a:p>
            <a:pPr rtl="0"/>
            <a:r>
              <a:rPr lang="en-US" sz="1200" dirty="0" smtClean="0"/>
              <a:t>to the next piece.”</a:t>
            </a:r>
          </a:p>
          <a:p>
            <a:pPr rtl="0"/>
            <a:endParaRPr lang="en-US" sz="1200" dirty="0" smtClean="0"/>
          </a:p>
          <a:p>
            <a:pPr rtl="0"/>
            <a:r>
              <a:rPr lang="en-US" sz="1200" dirty="0" smtClean="0"/>
              <a:t>“No,” replied the auctioneer. “We have to sell this </a:t>
            </a:r>
          </a:p>
          <a:p>
            <a:pPr rtl="0"/>
            <a:r>
              <a:rPr lang="en-US" sz="1200" dirty="0" smtClean="0"/>
              <a:t>one first.”</a:t>
            </a:r>
          </a:p>
          <a:p>
            <a:pPr rtl="0"/>
            <a:endParaRPr lang="en-US" sz="1200" dirty="0" smtClean="0"/>
          </a:p>
          <a:p>
            <a:pPr rtl="0"/>
            <a:r>
              <a:rPr lang="en-US" sz="1200" dirty="0" smtClean="0"/>
              <a:t>Finally a neighbor of the man spoke. “Will you take </a:t>
            </a:r>
          </a:p>
          <a:p>
            <a:pPr rtl="0"/>
            <a:r>
              <a:rPr lang="en-US" sz="1200" dirty="0" smtClean="0"/>
              <a:t>fifty dollars for the painting? That’s all I have, but I </a:t>
            </a:r>
          </a:p>
          <a:p>
            <a:pPr rtl="0"/>
            <a:r>
              <a:rPr lang="en-US" sz="1200" dirty="0" smtClean="0"/>
              <a:t>knew the boy and I liked him, so I’d like to have it.”</a:t>
            </a:r>
          </a:p>
          <a:p>
            <a:pPr rtl="0"/>
            <a:endParaRPr lang="en-US" sz="1200" dirty="0" smtClean="0"/>
          </a:p>
          <a:p>
            <a:pPr rtl="0"/>
            <a:r>
              <a:rPr lang="en-US" sz="1200" dirty="0" smtClean="0"/>
              <a:t>“Fifty dollars, we have fifty dollars,” shouted the </a:t>
            </a:r>
          </a:p>
          <a:p>
            <a:pPr rtl="0"/>
            <a:r>
              <a:rPr lang="en-US" sz="1200" dirty="0" smtClean="0"/>
              <a:t>auctioneer. “Will anyone go higher?” No one did. </a:t>
            </a:r>
          </a:p>
          <a:p>
            <a:pPr rtl="0"/>
            <a:r>
              <a:rPr lang="en-US" sz="1200" dirty="0" smtClean="0"/>
              <a:t>“Going once, going twice, gone.” And the gavel fell.</a:t>
            </a:r>
          </a:p>
          <a:p>
            <a:pPr rtl="0"/>
            <a:endParaRPr lang="en-US" sz="1200" dirty="0" smtClean="0"/>
          </a:p>
          <a:p>
            <a:pPr rtl="0"/>
            <a:r>
              <a:rPr lang="en-US" sz="1200" dirty="0" smtClean="0"/>
              <a:t>Everyone breathed a deep sigh of relief, thankful that </a:t>
            </a:r>
          </a:p>
          <a:p>
            <a:pPr rtl="0"/>
            <a:r>
              <a:rPr lang="en-US" sz="1200" dirty="0" smtClean="0"/>
              <a:t>now they could proceed with the “real” auction and </a:t>
            </a:r>
          </a:p>
          <a:p>
            <a:pPr rtl="0"/>
            <a:r>
              <a:rPr lang="en-US" sz="1200" dirty="0" smtClean="0"/>
              <a:t>get their hands on the masterpieces. But imagine </a:t>
            </a:r>
          </a:p>
          <a:p>
            <a:pPr rtl="0"/>
            <a:r>
              <a:rPr lang="en-US" sz="1200" dirty="0" smtClean="0"/>
              <a:t>their shock when the auctioneer suddenly declared </a:t>
            </a:r>
          </a:p>
          <a:p>
            <a:pPr rtl="0"/>
            <a:r>
              <a:rPr lang="en-US" sz="1200" dirty="0" smtClean="0"/>
              <a:t>that the proceedings were over. A loud clamor arose. </a:t>
            </a:r>
          </a:p>
          <a:p>
            <a:pPr rtl="0"/>
            <a:r>
              <a:rPr lang="en-US" sz="1200" dirty="0" smtClean="0"/>
              <a:t>Stunned disbelief. “What do you mean it’s over?” the </a:t>
            </a:r>
          </a:p>
          <a:p>
            <a:pPr rtl="0"/>
            <a:r>
              <a:rPr lang="en-US" sz="1200" dirty="0" smtClean="0"/>
              <a:t>people shouted. “What about all the masterpieces?”</a:t>
            </a:r>
          </a:p>
          <a:p>
            <a:pPr rtl="0"/>
            <a:endParaRPr lang="en-US" sz="1200" dirty="0" smtClean="0"/>
          </a:p>
          <a:p>
            <a:pPr rtl="0"/>
            <a:r>
              <a:rPr lang="en-US" sz="1200" dirty="0" smtClean="0"/>
              <a:t>The auctioneer replied, “It’s very simple. According to </a:t>
            </a:r>
          </a:p>
          <a:p>
            <a:pPr rtl="0"/>
            <a:r>
              <a:rPr lang="en-US" sz="1200" dirty="0" smtClean="0"/>
              <a:t>the will, whoever takes the son gets it all.”</a:t>
            </a:r>
          </a:p>
          <a:p>
            <a:pPr rtl="0"/>
            <a:endParaRPr lang="en-US" sz="1200" dirty="0" smtClean="0"/>
          </a:p>
          <a:p>
            <a:pPr rtl="0"/>
            <a:r>
              <a:rPr lang="en-US" sz="1200" dirty="0" smtClean="0"/>
              <a:t>The Bible says, “God has given us eternal life, and </a:t>
            </a:r>
          </a:p>
          <a:p>
            <a:pPr rtl="0"/>
            <a:r>
              <a:rPr lang="en-US" sz="1200" dirty="0" smtClean="0"/>
              <a:t>this life is in His Son. He who has the Son has life; he </a:t>
            </a:r>
          </a:p>
          <a:p>
            <a:pPr rtl="0"/>
            <a:r>
              <a:rPr lang="en-US" sz="1200" dirty="0" smtClean="0"/>
              <a:t>who does not have the Son of God does not have life.” </a:t>
            </a:r>
          </a:p>
          <a:p>
            <a:pPr rtl="0"/>
            <a:r>
              <a:rPr lang="en-US" sz="1200" dirty="0" smtClean="0"/>
              <a:t>(1 John 5:11–12).</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smtClean="0"/>
              <a:t>Morgan, R. J. (2000). </a:t>
            </a:r>
            <a:r>
              <a:rPr lang="en-US" b="0" i="1" u="none" strike="noStrike" baseline="0" dirty="0" smtClean="0"/>
              <a:t>Nelson’s complete book of </a:t>
            </a:r>
          </a:p>
          <a:p>
            <a:r>
              <a:rPr lang="en-US" b="0" i="1" u="none" strike="noStrike" baseline="0" dirty="0" smtClean="0"/>
              <a:t>stories, illustrations, and quotes</a:t>
            </a:r>
            <a:r>
              <a:rPr lang="en-US" b="0" i="0" u="none" strike="noStrike" baseline="0" dirty="0" smtClean="0"/>
              <a:t> (electronic ed., </a:t>
            </a:r>
          </a:p>
          <a:p>
            <a:r>
              <a:rPr lang="en-US" b="0" i="0" u="none" strike="noStrike" baseline="0" dirty="0" smtClean="0"/>
              <a:t>pp. 485–486). Nashville: Thomas Nelson Publishers.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67</a:t>
            </a:fld>
            <a:endParaRPr lang="en-US"/>
          </a:p>
        </p:txBody>
      </p:sp>
    </p:spTree>
    <p:extLst>
      <p:ext uri="{BB962C8B-B14F-4D97-AF65-F5344CB8AC3E}">
        <p14:creationId xmlns:p14="http://schemas.microsoft.com/office/powerpoint/2010/main" val="27283649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4:17.</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68</a:t>
            </a:fld>
            <a:endParaRPr lang="en-US"/>
          </a:p>
        </p:txBody>
      </p:sp>
    </p:spTree>
    <p:extLst>
      <p:ext uri="{BB962C8B-B14F-4D97-AF65-F5344CB8AC3E}">
        <p14:creationId xmlns:p14="http://schemas.microsoft.com/office/powerpoint/2010/main" val="15649694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 Reference to Romans 4:17.</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69</a:t>
            </a:fld>
            <a:endParaRPr lang="en-US"/>
          </a:p>
        </p:txBody>
      </p:sp>
    </p:spTree>
    <p:extLst>
      <p:ext uri="{BB962C8B-B14F-4D97-AF65-F5344CB8AC3E}">
        <p14:creationId xmlns:p14="http://schemas.microsoft.com/office/powerpoint/2010/main" val="383676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2:12-16, Paul writes that those who have </a:t>
            </a:r>
          </a:p>
          <a:p>
            <a:r>
              <a:rPr lang="en-US" dirty="0" smtClean="0"/>
              <a:t>sinned without the law will perish without the law.</a:t>
            </a:r>
          </a:p>
          <a:p>
            <a:endParaRPr lang="en-US" dirty="0" smtClean="0"/>
          </a:p>
          <a:p>
            <a:r>
              <a:rPr lang="en-US" dirty="0" smtClean="0"/>
              <a:t>And those who have sinned under the law will be </a:t>
            </a:r>
          </a:p>
          <a:p>
            <a:r>
              <a:rPr lang="en-US" dirty="0" smtClean="0"/>
              <a:t>judged by the law.</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a:t>
            </a:fld>
            <a:endParaRPr lang="en-US"/>
          </a:p>
        </p:txBody>
      </p:sp>
    </p:spTree>
    <p:extLst>
      <p:ext uri="{BB962C8B-B14F-4D97-AF65-F5344CB8AC3E}">
        <p14:creationId xmlns:p14="http://schemas.microsoft.com/office/powerpoint/2010/main" val="8788466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i="0" dirty="0" smtClean="0"/>
              <a:t>In 1996, Jack Cottrell wrote:</a:t>
            </a:r>
          </a:p>
          <a:p>
            <a:pPr rtl="0"/>
            <a:endParaRPr lang="en-US" sz="1200" i="0" dirty="0" smtClean="0"/>
          </a:p>
          <a:p>
            <a:pPr rtl="0"/>
            <a:r>
              <a:rPr lang="en-US" sz="1200" i="0" dirty="0" smtClean="0"/>
              <a:t>“This is Paul’s first reference to hope... in Romans. </a:t>
            </a:r>
          </a:p>
          <a:p>
            <a:pPr rtl="0"/>
            <a:r>
              <a:rPr lang="en-US" sz="1200" i="0" dirty="0" smtClean="0"/>
              <a:t>Hope is closely related to faith. Indeed, it overlaps that </a:t>
            </a:r>
          </a:p>
          <a:p>
            <a:pPr rtl="0"/>
            <a:r>
              <a:rPr lang="en-US" sz="1200" i="0" dirty="0" smtClean="0"/>
              <a:t>part of our faith that is directed toward the future... In </a:t>
            </a:r>
          </a:p>
          <a:p>
            <a:pPr rtl="0"/>
            <a:r>
              <a:rPr lang="en-US" sz="1200" i="0" dirty="0" smtClean="0"/>
              <a:t>the same way it is closely related to assurance of </a:t>
            </a:r>
          </a:p>
          <a:p>
            <a:pPr rtl="0"/>
            <a:r>
              <a:rPr lang="en-US" sz="1200" i="0" dirty="0" smtClean="0"/>
              <a:t>salvation. Hope as such is the ‘expectation of </a:t>
            </a:r>
          </a:p>
          <a:p>
            <a:pPr rtl="0"/>
            <a:r>
              <a:rPr lang="en-US" sz="1200" i="0" dirty="0" smtClean="0"/>
              <a:t>something desirable’... The biblical connotation does </a:t>
            </a:r>
          </a:p>
          <a:p>
            <a:pPr rtl="0"/>
            <a:r>
              <a:rPr lang="en-US" sz="1200" i="0" dirty="0" smtClean="0"/>
              <a:t>not involve the element of uncertainty or ‘wishful </a:t>
            </a:r>
          </a:p>
          <a:p>
            <a:pPr rtl="0"/>
            <a:r>
              <a:rPr lang="en-US" sz="1200" i="0" dirty="0" smtClean="0"/>
              <a:t>thinking’ often attached to it in American vernacular. </a:t>
            </a:r>
          </a:p>
          <a:p>
            <a:pPr rtl="0"/>
            <a:r>
              <a:rPr lang="en-US" sz="1200" i="0" dirty="0" smtClean="0"/>
              <a:t>In Scripture, hope is the confident expectation of </a:t>
            </a:r>
          </a:p>
          <a:p>
            <a:pPr rtl="0"/>
            <a:r>
              <a:rPr lang="en-US" sz="1200" i="0" dirty="0" smtClean="0"/>
              <a:t>our future possession of all that God has </a:t>
            </a:r>
          </a:p>
          <a:p>
            <a:pPr rtl="0"/>
            <a:r>
              <a:rPr lang="en-US" sz="1200" i="0" dirty="0" smtClean="0"/>
              <a:t>promised us.</a:t>
            </a:r>
          </a:p>
          <a:p>
            <a:pPr rtl="0"/>
            <a:endParaRPr lang="en-US" sz="1200" i="0" dirty="0" smtClean="0"/>
          </a:p>
          <a:p>
            <a:pPr rtl="0"/>
            <a:r>
              <a:rPr lang="en-US" sz="1200" i="0" dirty="0" smtClean="0"/>
              <a:t>“Abraham’s hope was focused especially on the </a:t>
            </a:r>
          </a:p>
          <a:p>
            <a:pPr rtl="0"/>
            <a:r>
              <a:rPr lang="en-US" sz="1200" i="0" dirty="0" smtClean="0"/>
              <a:t>promise of countless descendants as recorded in </a:t>
            </a:r>
          </a:p>
          <a:p>
            <a:pPr rtl="0"/>
            <a:r>
              <a:rPr lang="en-US" sz="1200" i="0" dirty="0" smtClean="0"/>
              <a:t>[Genesis] 15:5. After calling his attention to the </a:t>
            </a:r>
          </a:p>
          <a:p>
            <a:pPr rtl="0"/>
            <a:r>
              <a:rPr lang="en-US" sz="1200" i="0" dirty="0" smtClean="0"/>
              <a:t>multitude of stars in the heavens, God said to him, </a:t>
            </a:r>
          </a:p>
          <a:p>
            <a:pPr rtl="0"/>
            <a:r>
              <a:rPr lang="en-US" sz="1200" i="0" dirty="0" smtClean="0"/>
              <a:t>‘So shall your offspring be.’ At this time Abraham was </a:t>
            </a:r>
          </a:p>
          <a:p>
            <a:pPr rtl="0"/>
            <a:r>
              <a:rPr lang="en-US" sz="1200" i="0" dirty="0" smtClean="0"/>
              <a:t>between 75 and 86 years old... and was already very </a:t>
            </a:r>
          </a:p>
          <a:p>
            <a:pPr rtl="0"/>
            <a:r>
              <a:rPr lang="en-US" sz="1200" i="0" dirty="0" smtClean="0"/>
              <a:t>conscious of the fact that he was still childless... But </a:t>
            </a:r>
          </a:p>
          <a:p>
            <a:pPr rtl="0"/>
            <a:r>
              <a:rPr lang="en-US" sz="1200" i="0" dirty="0" smtClean="0"/>
              <a:t>God reassured him, and Abraham believed... At least </a:t>
            </a:r>
          </a:p>
          <a:p>
            <a:pPr rtl="0"/>
            <a:r>
              <a:rPr lang="en-US" sz="1200" i="0" dirty="0" smtClean="0"/>
              <a:t>thirteen years later, when he was 99 and Sarah was </a:t>
            </a:r>
          </a:p>
          <a:p>
            <a:pPr rtl="0"/>
            <a:r>
              <a:rPr lang="en-US" sz="1200" i="0" dirty="0" smtClean="0"/>
              <a:t>around 90... God again promised that he would be </a:t>
            </a:r>
          </a:p>
          <a:p>
            <a:pPr rtl="0"/>
            <a:r>
              <a:rPr lang="en-US" sz="1200" i="0" dirty="0" smtClean="0"/>
              <a:t>‘the father of many nations’... and he instituted </a:t>
            </a:r>
          </a:p>
          <a:p>
            <a:pPr rtl="0"/>
            <a:r>
              <a:rPr lang="en-US" sz="1200" i="0" dirty="0" smtClean="0"/>
              <a:t>circumcision as the sign of this covenant... Abraham </a:t>
            </a:r>
          </a:p>
          <a:p>
            <a:pPr rtl="0"/>
            <a:r>
              <a:rPr lang="en-US" sz="1200" i="0" dirty="0" smtClean="0"/>
              <a:t>demonstrated his faith in the promise by immediately </a:t>
            </a:r>
          </a:p>
          <a:p>
            <a:pPr rtl="0"/>
            <a:r>
              <a:rPr lang="en-US" sz="1200" i="0" dirty="0" smtClean="0"/>
              <a:t>ordering circumcision for himself and every male in </a:t>
            </a:r>
          </a:p>
          <a:p>
            <a:pPr rtl="0"/>
            <a:r>
              <a:rPr lang="en-US" sz="1200" i="0" dirty="0" smtClean="0"/>
              <a:t>his household... </a:t>
            </a:r>
          </a:p>
          <a:p>
            <a:pPr rtl="0"/>
            <a:endParaRPr lang="en-US" sz="1200" i="0" dirty="0" smtClean="0"/>
          </a:p>
          <a:p>
            <a:pPr rtl="0"/>
            <a:r>
              <a:rPr lang="en-US" sz="1200" i="0" dirty="0" smtClean="0"/>
              <a:t>“Under such circumstances Abraham’s hope surely </a:t>
            </a:r>
          </a:p>
          <a:p>
            <a:pPr rtl="0"/>
            <a:r>
              <a:rPr lang="en-US" sz="1200" i="0" dirty="0" smtClean="0"/>
              <a:t>transcended all expectation based on natural </a:t>
            </a:r>
          </a:p>
          <a:p>
            <a:pPr rtl="0"/>
            <a:r>
              <a:rPr lang="en-US" sz="1200" i="0" dirty="0" smtClean="0"/>
              <a:t>processes ([that is,] his own “works”); it was surely </a:t>
            </a:r>
          </a:p>
          <a:p>
            <a:pPr rtl="0"/>
            <a:r>
              <a:rPr lang="en-US" sz="1200" i="0" dirty="0" smtClean="0"/>
              <a:t>grounded in his faith that God could raise the dead </a:t>
            </a:r>
          </a:p>
          <a:p>
            <a:pPr rtl="0"/>
            <a:r>
              <a:rPr lang="en-US" sz="1200" i="0" dirty="0" smtClean="0"/>
              <a:t>and bring something out of nothing. Paul says it thus, </a:t>
            </a:r>
          </a:p>
          <a:p>
            <a:pPr rtl="0"/>
            <a:r>
              <a:rPr lang="en-US" sz="1200" i="0" dirty="0" smtClean="0"/>
              <a:t>that Abraham believed ‘against all hope,’ yet ‘in hope.’ </a:t>
            </a:r>
          </a:p>
          <a:p>
            <a:pPr rtl="0"/>
            <a:r>
              <a:rPr lang="en-US" sz="1200" i="0" dirty="0" smtClean="0"/>
              <a:t>The word for ‘against’ (</a:t>
            </a:r>
            <a:r>
              <a:rPr lang="el-GR" sz="1200" i="0" dirty="0" smtClean="0"/>
              <a:t>παρά</a:t>
            </a:r>
            <a:r>
              <a:rPr lang="en-US" sz="1200" i="0" dirty="0" smtClean="0"/>
              <a:t>, para) can also mean </a:t>
            </a:r>
          </a:p>
          <a:p>
            <a:pPr rtl="0"/>
            <a:r>
              <a:rPr lang="en-US" sz="1200" i="0" dirty="0" smtClean="0"/>
              <a:t>‘beyond.’ This difficult statement may thus be </a:t>
            </a:r>
          </a:p>
          <a:p>
            <a:pPr rtl="0"/>
            <a:r>
              <a:rPr lang="en-US" sz="1200" i="0" dirty="0" smtClean="0"/>
              <a:t>understood in two ways... If para means ‘against,’ </a:t>
            </a:r>
          </a:p>
          <a:p>
            <a:pPr rtl="0"/>
            <a:r>
              <a:rPr lang="en-US" sz="1200" i="0" dirty="0" smtClean="0"/>
              <a:t>this says that Abraham from the beginning had been </a:t>
            </a:r>
          </a:p>
          <a:p>
            <a:pPr rtl="0"/>
            <a:r>
              <a:rPr lang="en-US" sz="1200" i="0" dirty="0" smtClean="0"/>
              <a:t>filled with true hope even though all along it meant </a:t>
            </a:r>
          </a:p>
          <a:p>
            <a:pPr rtl="0"/>
            <a:r>
              <a:rPr lang="en-US" sz="1200" i="0" dirty="0" smtClean="0"/>
              <a:t>going against all natural expectations. If para means </a:t>
            </a:r>
          </a:p>
          <a:p>
            <a:pPr rtl="0"/>
            <a:r>
              <a:rPr lang="en-US" sz="1200" i="0" dirty="0" smtClean="0"/>
              <a:t>‘beyond,’ the idea is that in the beginning... </a:t>
            </a:r>
          </a:p>
          <a:p>
            <a:pPr rtl="0"/>
            <a:r>
              <a:rPr lang="en-US" sz="1200" i="0" dirty="0" smtClean="0"/>
              <a:t>Abraham’s hope involved his and Sarah’s natural </a:t>
            </a:r>
          </a:p>
          <a:p>
            <a:pPr rtl="0"/>
            <a:r>
              <a:rPr lang="en-US" sz="1200" i="0" dirty="0" smtClean="0"/>
              <a:t>ability to have children; but God delayed the birth of </a:t>
            </a:r>
          </a:p>
          <a:p>
            <a:pPr rtl="0"/>
            <a:r>
              <a:rPr lang="en-US" sz="1200" i="0" dirty="0" smtClean="0"/>
              <a:t>Isaac so long that they simply went beyond that </a:t>
            </a:r>
          </a:p>
          <a:p>
            <a:pPr rtl="0"/>
            <a:r>
              <a:rPr lang="en-US" sz="1200" i="0" dirty="0" smtClean="0"/>
              <a:t>point. Either way, Abraham continued to have hope, </a:t>
            </a:r>
          </a:p>
          <a:p>
            <a:pPr rtl="0"/>
            <a:r>
              <a:rPr lang="en-US" sz="1200" i="0" dirty="0" smtClean="0"/>
              <a:t>but ultimately he knew that its fulfillment rested </a:t>
            </a:r>
          </a:p>
          <a:p>
            <a:pPr rtl="0"/>
            <a:r>
              <a:rPr lang="en-US" sz="1200" i="0" dirty="0" smtClean="0"/>
              <a:t>completely in the hands of the omnipotent and </a:t>
            </a:r>
          </a:p>
          <a:p>
            <a:pPr rtl="0"/>
            <a:r>
              <a:rPr lang="en-US" sz="1200" i="0" dirty="0" smtClean="0"/>
              <a:t>faithful God. He knew that without God, he would be </a:t>
            </a:r>
          </a:p>
          <a:p>
            <a:pPr rtl="0"/>
            <a:r>
              <a:rPr lang="en-US" sz="1200" i="0" dirty="0" smtClean="0"/>
              <a:t>without hope... but he knew that God’s promise is </a:t>
            </a:r>
          </a:p>
          <a:p>
            <a:pPr rtl="0"/>
            <a:r>
              <a:rPr lang="en-US" sz="1200" i="0" dirty="0" smtClean="0"/>
              <a:t>always a sufficient basis for hope.</a:t>
            </a:r>
          </a:p>
          <a:p>
            <a:pPr rtl="0"/>
            <a:endParaRPr lang="en-US" dirty="0" smtClean="0"/>
          </a:p>
          <a:p>
            <a:pPr rtl="0"/>
            <a:r>
              <a:rPr lang="en-US" dirty="0" smtClean="0"/>
              <a:t>-----</a:t>
            </a:r>
          </a:p>
          <a:p>
            <a:pPr rtl="0"/>
            <a:endParaRPr lang="en-US" dirty="0" smtClean="0"/>
          </a:p>
          <a:p>
            <a:r>
              <a:rPr lang="en-US" b="0" i="0" u="none" strike="noStrike" baseline="0" dirty="0" smtClean="0"/>
              <a:t> Cottrell, J. (1996). </a:t>
            </a:r>
            <a:r>
              <a:rPr lang="en-US" b="0" i="1" u="none" strike="noStrike" baseline="0" dirty="0" smtClean="0"/>
              <a:t>Romans</a:t>
            </a:r>
            <a:r>
              <a:rPr lang="en-US" b="0" i="0" u="none" strike="noStrike" baseline="0" dirty="0" smtClean="0"/>
              <a:t> (Vol. 1, Ro 4:18). </a:t>
            </a:r>
          </a:p>
          <a:p>
            <a:r>
              <a:rPr lang="en-US" b="0" i="0" u="none" strike="noStrike" baseline="0" dirty="0" smtClean="0"/>
              <a:t>Joplin, MO: College Press Pub. Co.</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70</a:t>
            </a:fld>
            <a:endParaRPr lang="en-US"/>
          </a:p>
        </p:txBody>
      </p:sp>
    </p:spTree>
    <p:extLst>
      <p:ext uri="{BB962C8B-B14F-4D97-AF65-F5344CB8AC3E}">
        <p14:creationId xmlns:p14="http://schemas.microsoft.com/office/powerpoint/2010/main" val="13571051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 </a:t>
            </a:r>
            <a:r>
              <a:rPr lang="en-US" dirty="0" err="1" smtClean="0"/>
              <a:t>elpida</a:t>
            </a:r>
            <a:r>
              <a:rPr lang="en-US" dirty="0" smtClean="0"/>
              <a:t> ep </a:t>
            </a:r>
            <a:r>
              <a:rPr lang="en-US" dirty="0" err="1" smtClean="0"/>
              <a:t>elpidi</a:t>
            </a:r>
            <a:r>
              <a:rPr lang="en-US" dirty="0" smtClean="0"/>
              <a:t> – Abraham hoped in God and </a:t>
            </a:r>
          </a:p>
          <a:p>
            <a:r>
              <a:rPr lang="en-US" dirty="0" smtClean="0"/>
              <a:t>believed Him</a:t>
            </a:r>
            <a:r>
              <a:rPr lang="en-US" baseline="0" dirty="0" smtClean="0"/>
              <a:t> even when all hope was gone.</a:t>
            </a:r>
            <a:endParaRPr lang="en-US" dirty="0" smtClean="0"/>
          </a:p>
          <a:p>
            <a:endParaRPr lang="en-US" dirty="0" smtClean="0"/>
          </a:p>
          <a:p>
            <a:r>
              <a:rPr lang="en-US" dirty="0" smtClean="0"/>
              <a:t>In 1954, Donald Grey </a:t>
            </a:r>
            <a:r>
              <a:rPr lang="en-US" dirty="0" err="1" smtClean="0"/>
              <a:t>Barnhouse</a:t>
            </a:r>
            <a:r>
              <a:rPr lang="en-US" dirty="0" smtClean="0"/>
              <a:t>, Pastor of the Tenth </a:t>
            </a:r>
          </a:p>
          <a:p>
            <a:r>
              <a:rPr lang="en-US" dirty="0" smtClean="0"/>
              <a:t>Presbyterian Church</a:t>
            </a:r>
            <a:r>
              <a:rPr lang="en-US" baseline="0" dirty="0" smtClean="0"/>
              <a:t> in Philadelphia, and leader of </a:t>
            </a:r>
          </a:p>
          <a:p>
            <a:r>
              <a:rPr lang="en-US" baseline="0" dirty="0" smtClean="0"/>
              <a:t>the radio program The Bible Study Hour, wrote:</a:t>
            </a:r>
          </a:p>
          <a:p>
            <a:endParaRPr lang="en-US" baseline="0" dirty="0" smtClean="0"/>
          </a:p>
          <a:p>
            <a:r>
              <a:rPr lang="en-US" baseline="0" dirty="0" smtClean="0"/>
              <a:t>“The greatest human character in the Bible is </a:t>
            </a:r>
          </a:p>
          <a:p>
            <a:r>
              <a:rPr lang="en-US" baseline="0" dirty="0" smtClean="0"/>
              <a:t>Abraham. He stands out among all the men of the </a:t>
            </a:r>
          </a:p>
          <a:p>
            <a:r>
              <a:rPr lang="en-US" baseline="0" dirty="0" smtClean="0"/>
              <a:t>Bible as a mountain stands out above the hills. His </a:t>
            </a:r>
          </a:p>
          <a:p>
            <a:r>
              <a:rPr lang="en-US" baseline="0" dirty="0" smtClean="0"/>
              <a:t>stature surpasses that of Moses and of Paul. These </a:t>
            </a:r>
          </a:p>
          <a:p>
            <a:r>
              <a:rPr lang="en-US" baseline="0" dirty="0" smtClean="0"/>
              <a:t>other men were great, and were mightily used of </a:t>
            </a:r>
          </a:p>
          <a:p>
            <a:r>
              <a:rPr lang="en-US" baseline="0" dirty="0" smtClean="0"/>
              <a:t>God, but they would have called Abraham their </a:t>
            </a:r>
          </a:p>
          <a:p>
            <a:r>
              <a:rPr lang="en-US" baseline="0" dirty="0" smtClean="0"/>
              <a:t>spiritual father without a moment’s hesitation. The </a:t>
            </a:r>
          </a:p>
          <a:p>
            <a:r>
              <a:rPr lang="en-US" baseline="0" dirty="0" smtClean="0"/>
              <a:t>promise of God to him was that he would become </a:t>
            </a:r>
          </a:p>
          <a:p>
            <a:r>
              <a:rPr lang="en-US" baseline="0" dirty="0" smtClean="0"/>
              <a:t>the father of many nations....</a:t>
            </a:r>
          </a:p>
          <a:p>
            <a:endParaRPr lang="en-US" baseline="0" dirty="0" smtClean="0"/>
          </a:p>
          <a:p>
            <a:r>
              <a:rPr lang="en-US" baseline="0" dirty="0" smtClean="0"/>
              <a:t>“No one can fully understand the New Testament </a:t>
            </a:r>
          </a:p>
          <a:p>
            <a:r>
              <a:rPr lang="en-US" baseline="0" dirty="0" smtClean="0"/>
              <a:t>without understanding Abraham, just as no one can </a:t>
            </a:r>
          </a:p>
          <a:p>
            <a:r>
              <a:rPr lang="en-US" baseline="0" dirty="0" smtClean="0"/>
              <a:t>understand Abraham and the Old Testament without </a:t>
            </a:r>
          </a:p>
          <a:p>
            <a:r>
              <a:rPr lang="en-US" baseline="0" dirty="0" smtClean="0"/>
              <a:t>understanding the New....</a:t>
            </a:r>
          </a:p>
          <a:p>
            <a:endParaRPr lang="en-US" baseline="0" dirty="0" smtClean="0"/>
          </a:p>
          <a:p>
            <a:r>
              <a:rPr lang="en-US" baseline="0" dirty="0" smtClean="0"/>
              <a:t>“As we look more closely at the faith of Abraham, we </a:t>
            </a:r>
          </a:p>
          <a:p>
            <a:r>
              <a:rPr lang="en-US" baseline="0" dirty="0" smtClean="0"/>
              <a:t>shall see that its main characteristic was that he </a:t>
            </a:r>
          </a:p>
          <a:p>
            <a:r>
              <a:rPr lang="en-US" baseline="0" dirty="0" smtClean="0"/>
              <a:t>trusted in God to the extent that he believed that </a:t>
            </a:r>
          </a:p>
          <a:p>
            <a:r>
              <a:rPr lang="en-US" baseline="0" dirty="0" smtClean="0"/>
              <a:t>God could bring life out of death. In his particular </a:t>
            </a:r>
          </a:p>
          <a:p>
            <a:r>
              <a:rPr lang="en-US" baseline="0" dirty="0" smtClean="0"/>
              <a:t>case it was a belief that God could bring life out of </a:t>
            </a:r>
          </a:p>
          <a:p>
            <a:r>
              <a:rPr lang="en-US" baseline="0" dirty="0" smtClean="0"/>
              <a:t>his sterile body.”</a:t>
            </a:r>
          </a:p>
          <a:p>
            <a:endParaRPr lang="en-US" baseline="0" dirty="0" smtClean="0"/>
          </a:p>
          <a:p>
            <a:r>
              <a:rPr lang="en-US" baseline="0" dirty="0" smtClean="0"/>
              <a:t>-----</a:t>
            </a:r>
          </a:p>
          <a:p>
            <a:endParaRPr lang="en-US" baseline="0" dirty="0" smtClean="0"/>
          </a:p>
          <a:p>
            <a:r>
              <a:rPr lang="en-US" baseline="0" dirty="0" err="1" smtClean="0"/>
              <a:t>Barnhouse</a:t>
            </a:r>
            <a:r>
              <a:rPr lang="en-US" baseline="0" dirty="0" smtClean="0"/>
              <a:t>, D. G. (1954). God’s Remedy. Grand </a:t>
            </a:r>
          </a:p>
          <a:p>
            <a:r>
              <a:rPr lang="en-US" baseline="0" dirty="0" smtClean="0"/>
              <a:t>Rapids, MI: Eerdmans, p. 321.</a:t>
            </a:r>
          </a:p>
          <a:p>
            <a:endParaRPr lang="en-US" baseline="0" dirty="0" smtClean="0"/>
          </a:p>
          <a:p>
            <a:r>
              <a:rPr lang="en-US" baseline="0"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71</a:t>
            </a:fld>
            <a:endParaRPr lang="en-US"/>
          </a:p>
        </p:txBody>
      </p:sp>
    </p:spTree>
    <p:extLst>
      <p:ext uri="{BB962C8B-B14F-4D97-AF65-F5344CB8AC3E}">
        <p14:creationId xmlns:p14="http://schemas.microsoft.com/office/powerpoint/2010/main" val="13571051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4:18.</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72</a:t>
            </a:fld>
            <a:endParaRPr lang="en-US"/>
          </a:p>
        </p:txBody>
      </p:sp>
    </p:spTree>
    <p:extLst>
      <p:ext uri="{BB962C8B-B14F-4D97-AF65-F5344CB8AC3E}">
        <p14:creationId xmlns:p14="http://schemas.microsoft.com/office/powerpoint/2010/main" val="3949175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4:18.</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73</a:t>
            </a:fld>
            <a:endParaRPr lang="en-US"/>
          </a:p>
        </p:txBody>
      </p:sp>
    </p:spTree>
    <p:extLst>
      <p:ext uri="{BB962C8B-B14F-4D97-AF65-F5344CB8AC3E}">
        <p14:creationId xmlns:p14="http://schemas.microsoft.com/office/powerpoint/2010/main" val="193724196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Abraham’s decision to trust God’s promises did not </a:t>
            </a:r>
          </a:p>
          <a:p>
            <a:r>
              <a:rPr lang="en-US" sz="1200" kern="1200" dirty="0" smtClean="0">
                <a:solidFill>
                  <a:schemeClr val="tx1"/>
                </a:solidFill>
                <a:latin typeface="+mn-lt"/>
                <a:ea typeface="+mn-ea"/>
                <a:cs typeface="+mn-cs"/>
              </a:rPr>
              <a:t>come at a time when he had any hope of obtaining </a:t>
            </a:r>
          </a:p>
          <a:p>
            <a:r>
              <a:rPr lang="en-US" sz="1200" kern="1200" dirty="0" smtClean="0">
                <a:solidFill>
                  <a:schemeClr val="tx1"/>
                </a:solidFill>
                <a:latin typeface="+mn-lt"/>
                <a:ea typeface="+mn-ea"/>
                <a:cs typeface="+mn-cs"/>
              </a:rPr>
              <a:t>an heir naturally. He and Sarah were far beyond </a:t>
            </a:r>
          </a:p>
          <a:p>
            <a:r>
              <a:rPr lang="en-US" sz="1200" kern="1200" dirty="0" smtClean="0">
                <a:solidFill>
                  <a:schemeClr val="tx1"/>
                </a:solidFill>
                <a:latin typeface="+mn-lt"/>
                <a:ea typeface="+mn-ea"/>
                <a:cs typeface="+mn-cs"/>
              </a:rPr>
              <a:t>childbearing age, requiring a supernatural solution </a:t>
            </a:r>
          </a:p>
          <a:p>
            <a:r>
              <a:rPr lang="en-US" sz="1200" kern="1200" dirty="0" smtClean="0">
                <a:solidFill>
                  <a:schemeClr val="tx1"/>
                </a:solidFill>
                <a:latin typeface="+mn-lt"/>
                <a:ea typeface="+mn-ea"/>
                <a:cs typeface="+mn-cs"/>
              </a:rPr>
              <a:t>in order for the promise of heirs to be fulfilled.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p>
          <a:p>
            <a:r>
              <a:rPr lang="en-US" b="0" i="0" u="none" strike="noStrike" baseline="0" dirty="0" err="1" smtClean="0"/>
              <a:t>Runge</a:t>
            </a:r>
            <a:r>
              <a:rPr lang="en-US" b="0" i="0" u="none" strike="noStrike" baseline="0" dirty="0" smtClean="0"/>
              <a:t>, S. E. (2014). </a:t>
            </a:r>
            <a:r>
              <a:rPr lang="en-US" b="0" i="1" u="none" strike="noStrike" baseline="0" dirty="0" smtClean="0"/>
              <a:t>High Definition Commentary: </a:t>
            </a:r>
          </a:p>
          <a:p>
            <a:r>
              <a:rPr lang="en-US" b="0" i="1" u="none" strike="noStrike" baseline="0" dirty="0" smtClean="0"/>
              <a:t>Romans</a:t>
            </a:r>
            <a:r>
              <a:rPr lang="en-US" b="0" i="0" u="none" strike="noStrike" baseline="0" dirty="0" smtClean="0"/>
              <a:t> (p. 87). Bellingham, WA: </a:t>
            </a:r>
            <a:r>
              <a:rPr lang="en-US" b="0" i="0" u="none" strike="noStrike" baseline="0" dirty="0" err="1" smtClean="0"/>
              <a:t>Lexham</a:t>
            </a:r>
            <a:r>
              <a:rPr lang="en-US" b="0" i="0" u="none" strike="noStrike" baseline="0" dirty="0" smtClean="0"/>
              <a:t> Press.</a:t>
            </a:r>
          </a:p>
          <a:p>
            <a:endParaRPr lang="en-US" b="0" i="0" u="none" strike="noStrike" baseline="0" dirty="0" smtClean="0"/>
          </a:p>
          <a:p>
            <a:r>
              <a:rPr lang="en-US" b="0" i="0" u="none" strike="noStrike" baseline="0"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74</a:t>
            </a:fld>
            <a:endParaRPr lang="en-US"/>
          </a:p>
        </p:txBody>
      </p:sp>
    </p:spTree>
    <p:extLst>
      <p:ext uri="{BB962C8B-B14F-4D97-AF65-F5344CB8AC3E}">
        <p14:creationId xmlns:p14="http://schemas.microsoft.com/office/powerpoint/2010/main" val="17032023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smtClean="0"/>
              <a:t>In 1995, Robert </a:t>
            </a:r>
            <a:r>
              <a:rPr lang="en-US" sz="1200" dirty="0" err="1" smtClean="0"/>
              <a:t>Mounce</a:t>
            </a:r>
            <a:r>
              <a:rPr lang="en-US" sz="1200" dirty="0" smtClean="0"/>
              <a:t> wrote:</a:t>
            </a:r>
          </a:p>
          <a:p>
            <a:pPr rtl="0"/>
            <a:endParaRPr lang="en-US" sz="1200" dirty="0" smtClean="0"/>
          </a:p>
          <a:p>
            <a:pPr rtl="0"/>
            <a:r>
              <a:rPr lang="en-US" sz="1200" i="0" baseline="0" dirty="0" smtClean="0"/>
              <a:t>“Abraham faced the fact that he and Sarah were </a:t>
            </a:r>
          </a:p>
          <a:p>
            <a:pPr rtl="0"/>
            <a:r>
              <a:rPr lang="en-US" sz="1200" i="0" baseline="0" dirty="0" smtClean="0"/>
              <a:t>beyond the age of bearing children, yet he never </a:t>
            </a:r>
          </a:p>
          <a:p>
            <a:pPr rtl="0"/>
            <a:r>
              <a:rPr lang="en-US" sz="1200" i="0" baseline="0" dirty="0" smtClean="0"/>
              <a:t>wavered in his confidence in the promise of God... It </a:t>
            </a:r>
          </a:p>
          <a:p>
            <a:pPr rtl="0"/>
            <a:r>
              <a:rPr lang="en-US" sz="1200" i="0" baseline="0" dirty="0" smtClean="0"/>
              <a:t>is true that he fell to the ground in laughter at the </a:t>
            </a:r>
          </a:p>
          <a:p>
            <a:pPr rtl="0"/>
            <a:r>
              <a:rPr lang="en-US" sz="1200" i="0" baseline="0" dirty="0" smtClean="0"/>
              <a:t>idea of bearing a son at his age... but that did not </a:t>
            </a:r>
          </a:p>
          <a:p>
            <a:pPr rtl="0"/>
            <a:r>
              <a:rPr lang="en-US" sz="1200" i="0" baseline="0" dirty="0" smtClean="0"/>
              <a:t>qualify as a departure from faith. God does not </a:t>
            </a:r>
          </a:p>
          <a:p>
            <a:pPr rtl="0"/>
            <a:r>
              <a:rPr lang="en-US" sz="1200" i="0" baseline="0" dirty="0" smtClean="0"/>
              <a:t>expect us to blandly assume the miraculous. The </a:t>
            </a:r>
          </a:p>
          <a:p>
            <a:pPr rtl="0"/>
            <a:r>
              <a:rPr lang="en-US" sz="1200" i="0" baseline="0" dirty="0" smtClean="0"/>
              <a:t>idea struck Abraham as somewhat ridiculous, but he </a:t>
            </a:r>
          </a:p>
          <a:p>
            <a:pPr rtl="0"/>
            <a:r>
              <a:rPr lang="en-US" sz="1200" i="0" baseline="0" dirty="0" smtClean="0"/>
              <a:t>believed it anyway. Instead of ‘wavering’ or hesitating </a:t>
            </a:r>
          </a:p>
          <a:p>
            <a:pPr rtl="0"/>
            <a:r>
              <a:rPr lang="en-US" sz="1200" i="0" baseline="0" dirty="0" smtClean="0"/>
              <a:t>in his confidence in God... Abraham’s faith was </a:t>
            </a:r>
          </a:p>
          <a:p>
            <a:pPr rtl="0"/>
            <a:r>
              <a:rPr lang="en-US" sz="1200" i="0" baseline="0" dirty="0" smtClean="0"/>
              <a:t>strengthened through the ordeal. As muscles </a:t>
            </a:r>
          </a:p>
          <a:p>
            <a:pPr rtl="0"/>
            <a:r>
              <a:rPr lang="en-US" sz="1200" i="0" baseline="0" dirty="0" smtClean="0"/>
              <a:t>develop when kept in tension, so was Abraham’s </a:t>
            </a:r>
          </a:p>
          <a:p>
            <a:pPr rtl="0"/>
            <a:r>
              <a:rPr lang="en-US" sz="1200" i="0" baseline="0" dirty="0" smtClean="0"/>
              <a:t>faith strengthened by the experience he was going </a:t>
            </a:r>
          </a:p>
          <a:p>
            <a:pPr rtl="0"/>
            <a:r>
              <a:rPr lang="en-US" sz="1200" i="0" baseline="0" dirty="0" smtClean="0"/>
              <a:t>through. His faith rose to the occasion, and Abraham </a:t>
            </a:r>
          </a:p>
          <a:p>
            <a:pPr rtl="0"/>
            <a:r>
              <a:rPr lang="en-US" sz="1200" i="0" baseline="0" dirty="0" smtClean="0"/>
              <a:t>‘gave glory to God.’ He praised him for who he was </a:t>
            </a:r>
          </a:p>
          <a:p>
            <a:pPr rtl="0"/>
            <a:r>
              <a:rPr lang="en-US" sz="1200" i="0" baseline="0" dirty="0" smtClean="0"/>
              <a:t>and what he would do.</a:t>
            </a:r>
          </a:p>
          <a:p>
            <a:pPr rtl="0"/>
            <a:endParaRPr lang="en-US" sz="1200" i="0" baseline="0" dirty="0" smtClean="0"/>
          </a:p>
          <a:p>
            <a:pPr rtl="0"/>
            <a:r>
              <a:rPr lang="en-US" sz="1200" i="0" baseline="0" dirty="0" smtClean="0"/>
              <a:t>“Abraham was ‘fully persuaded that God had power to </a:t>
            </a:r>
          </a:p>
          <a:p>
            <a:pPr rtl="0"/>
            <a:r>
              <a:rPr lang="en-US" sz="1200" i="0" baseline="0" dirty="0" smtClean="0"/>
              <a:t>do what he had promised’... This statement </a:t>
            </a:r>
          </a:p>
          <a:p>
            <a:pPr rtl="0"/>
            <a:r>
              <a:rPr lang="en-US" sz="1200" i="0" baseline="0" dirty="0" smtClean="0"/>
              <a:t>epitomizes what it means to believe in God. It is </a:t>
            </a:r>
          </a:p>
          <a:p>
            <a:pPr rtl="0"/>
            <a:r>
              <a:rPr lang="en-US" sz="1200" i="0" baseline="0" dirty="0" smtClean="0"/>
              <a:t>complete confidence in his ability and integrity. God </a:t>
            </a:r>
          </a:p>
          <a:p>
            <a:pPr rtl="0"/>
            <a:r>
              <a:rPr lang="en-US" sz="1200" i="0" baseline="0" dirty="0" smtClean="0"/>
              <a:t>has the power—no question about it. God does what </a:t>
            </a:r>
          </a:p>
          <a:p>
            <a:pPr rtl="0"/>
            <a:r>
              <a:rPr lang="en-US" sz="1200" i="0" baseline="0" dirty="0" smtClean="0"/>
              <a:t>he promises. How could he do less and still be God? </a:t>
            </a:r>
          </a:p>
          <a:p>
            <a:pPr rtl="0"/>
            <a:r>
              <a:rPr lang="en-US" sz="1200" i="0" baseline="0" dirty="0" smtClean="0"/>
              <a:t>Faith is total surrender to the ability and willingness </a:t>
            </a:r>
          </a:p>
          <a:p>
            <a:pPr rtl="0"/>
            <a:r>
              <a:rPr lang="en-US" sz="1200" i="0" baseline="0" dirty="0" smtClean="0"/>
              <a:t>of God to carry out his promises. To fail him in the </a:t>
            </a:r>
          </a:p>
          <a:p>
            <a:pPr rtl="0"/>
            <a:r>
              <a:rPr lang="en-US" sz="1200" i="0" baseline="0" dirty="0" smtClean="0"/>
              <a:t>relatively insignificant activities of daily life is to be </a:t>
            </a:r>
          </a:p>
          <a:p>
            <a:pPr rtl="0"/>
            <a:r>
              <a:rPr lang="en-US" sz="1200" i="0" baseline="0" dirty="0" smtClean="0"/>
              <a:t>guilty of a sort of practical atheism. Can God? is not </a:t>
            </a:r>
          </a:p>
          <a:p>
            <a:pPr rtl="0"/>
            <a:r>
              <a:rPr lang="en-US" sz="1200" i="0" baseline="0" dirty="0" smtClean="0"/>
              <a:t>a valid question for the believer. Will God? is the </a:t>
            </a:r>
          </a:p>
          <a:p>
            <a:pPr rtl="0"/>
            <a:r>
              <a:rPr lang="en-US" sz="1200" i="0" baseline="0" dirty="0" smtClean="0"/>
              <a:t>question that drives us in prayer ever closer to his </a:t>
            </a:r>
          </a:p>
          <a:p>
            <a:pPr rtl="0"/>
            <a:r>
              <a:rPr lang="en-US" sz="1200" i="0" baseline="0" dirty="0" smtClean="0"/>
              <a:t>heart. ‘Fully persuaded’ leaves no room for doubt. It </a:t>
            </a:r>
          </a:p>
          <a:p>
            <a:pPr rtl="0"/>
            <a:r>
              <a:rPr lang="en-US" sz="1200" i="0" baseline="0" dirty="0" smtClean="0"/>
              <a:t>calls for complete capitulation to the power and </a:t>
            </a:r>
          </a:p>
          <a:p>
            <a:pPr rtl="0"/>
            <a:r>
              <a:rPr lang="en-US" sz="1200" i="0" baseline="0" dirty="0" smtClean="0"/>
              <a:t>goodness of God.</a:t>
            </a:r>
          </a:p>
          <a:p>
            <a:pPr rtl="0"/>
            <a:endParaRPr lang="en-US" sz="1200" i="0" baseline="0" dirty="0" smtClean="0"/>
          </a:p>
          <a:p>
            <a:pPr rtl="0"/>
            <a:r>
              <a:rPr lang="en-US" sz="1200" i="0" baseline="0" dirty="0" smtClean="0"/>
              <a:t>“It was Abraham’s unwavering faith that God </a:t>
            </a:r>
          </a:p>
          <a:p>
            <a:pPr rtl="0"/>
            <a:r>
              <a:rPr lang="en-US" sz="1200" i="0" baseline="0" dirty="0" smtClean="0"/>
              <a:t>reckoned to his account as righteousness... However, </a:t>
            </a:r>
          </a:p>
          <a:p>
            <a:pPr rtl="0"/>
            <a:r>
              <a:rPr lang="en-US" sz="1200" i="0" baseline="0" dirty="0" smtClean="0"/>
              <a:t>the juridical decision ‘it was credited to him’ was not </a:t>
            </a:r>
          </a:p>
          <a:p>
            <a:pPr rtl="0"/>
            <a:r>
              <a:rPr lang="en-US" sz="1200" i="0" baseline="0" dirty="0" smtClean="0"/>
              <a:t>written down for him alone. It was also written in </a:t>
            </a:r>
          </a:p>
          <a:p>
            <a:pPr rtl="0"/>
            <a:r>
              <a:rPr lang="en-US" sz="1200" i="0" baseline="0" dirty="0" smtClean="0"/>
              <a:t>reference to us. We exercise a similar faith in the one </a:t>
            </a:r>
          </a:p>
          <a:p>
            <a:pPr rtl="0"/>
            <a:r>
              <a:rPr lang="en-US" sz="1200" i="0" baseline="0" dirty="0" smtClean="0"/>
              <a:t>who raised from the dead Jesus our Lord. Our faith </a:t>
            </a:r>
          </a:p>
          <a:p>
            <a:pPr rtl="0"/>
            <a:r>
              <a:rPr lang="en-US" sz="1200" i="0" baseline="0" dirty="0" smtClean="0"/>
              <a:t>will be regarded in the same light. God will credit </a:t>
            </a:r>
          </a:p>
          <a:p>
            <a:pPr rtl="0"/>
            <a:r>
              <a:rPr lang="en-US" sz="1200" i="0" baseline="0" dirty="0" smtClean="0"/>
              <a:t>righteousness to us as well.”</a:t>
            </a:r>
          </a:p>
          <a:p>
            <a:pPr lvl="1"/>
            <a:r>
              <a:rPr lang="en-US" i="0" dirty="0" smtClean="0"/>
              <a:t> </a:t>
            </a:r>
          </a:p>
          <a:p>
            <a:r>
              <a:rPr lang="en-US" b="0" i="0" u="none" strike="noStrike" baseline="0" dirty="0" smtClean="0"/>
              <a:t>-----</a:t>
            </a:r>
          </a:p>
          <a:p>
            <a:endParaRPr lang="en-US" b="0" i="0" u="none" strike="noStrike" baseline="0" dirty="0" smtClean="0"/>
          </a:p>
          <a:p>
            <a:r>
              <a:rPr lang="en-US" b="0" i="0" u="none" strike="noStrike" baseline="0" dirty="0" err="1" smtClean="0"/>
              <a:t>Mounce</a:t>
            </a:r>
            <a:r>
              <a:rPr lang="en-US" b="0" i="0" u="none" strike="noStrike" baseline="0" dirty="0" smtClean="0"/>
              <a:t>, R. H. (1995). Romans (Vol. 27, pp. 130–131). </a:t>
            </a:r>
          </a:p>
          <a:p>
            <a:r>
              <a:rPr lang="en-US" b="0" i="0" u="none" strike="noStrike" baseline="0" dirty="0" smtClean="0"/>
              <a:t>Nashville: </a:t>
            </a:r>
            <a:r>
              <a:rPr lang="en-US" b="0" i="0" u="none" strike="noStrike" baseline="0" dirty="0" err="1" smtClean="0"/>
              <a:t>Broadman</a:t>
            </a:r>
            <a:r>
              <a:rPr lang="en-US" b="0" i="0" u="none" strike="noStrike" baseline="0" dirty="0" smtClean="0"/>
              <a:t> &amp; Holman Publishers.</a:t>
            </a:r>
          </a:p>
          <a:p>
            <a:endParaRPr lang="en-US" i="0" dirty="0" smtClean="0"/>
          </a:p>
          <a:p>
            <a:r>
              <a:rPr lang="en-US" i="0" dirty="0" smtClean="0"/>
              <a:t>*****</a:t>
            </a:r>
          </a:p>
          <a:p>
            <a:endParaRPr lang="en-US" i="0" dirty="0" smtClean="0"/>
          </a:p>
          <a:p>
            <a:endParaRPr lang="en-US" i="0" dirty="0"/>
          </a:p>
        </p:txBody>
      </p:sp>
      <p:sp>
        <p:nvSpPr>
          <p:cNvPr id="4" name="Slide Number Placeholder 3"/>
          <p:cNvSpPr>
            <a:spLocks noGrp="1"/>
          </p:cNvSpPr>
          <p:nvPr>
            <p:ph type="sldNum" sz="quarter" idx="10"/>
          </p:nvPr>
        </p:nvSpPr>
        <p:spPr/>
        <p:txBody>
          <a:bodyPr/>
          <a:lstStyle/>
          <a:p>
            <a:fld id="{094102A9-26DF-4918-9F45-F7076CE57E46}" type="slidenum">
              <a:rPr lang="en-US" smtClean="0"/>
              <a:t>75</a:t>
            </a:fld>
            <a:endParaRPr lang="en-US"/>
          </a:p>
        </p:txBody>
      </p:sp>
    </p:spTree>
    <p:extLst>
      <p:ext uri="{BB962C8B-B14F-4D97-AF65-F5344CB8AC3E}">
        <p14:creationId xmlns:p14="http://schemas.microsoft.com/office/powerpoint/2010/main" val="10225087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similar contexts, </a:t>
            </a:r>
            <a:r>
              <a:rPr lang="en-US" dirty="0" err="1" smtClean="0"/>
              <a:t>astheneo</a:t>
            </a:r>
            <a:r>
              <a:rPr lang="en-US" dirty="0" smtClean="0"/>
              <a:t> means to experience </a:t>
            </a:r>
          </a:p>
          <a:p>
            <a:r>
              <a:rPr lang="en-US" dirty="0" smtClean="0"/>
              <a:t>some personal incapacity or limitation; that is, to be </a:t>
            </a:r>
          </a:p>
          <a:p>
            <a:r>
              <a:rPr lang="en-US" dirty="0" smtClean="0"/>
              <a:t>weak. </a:t>
            </a:r>
          </a:p>
          <a:p>
            <a:endParaRPr lang="en-US" dirty="0" smtClean="0"/>
          </a:p>
          <a:p>
            <a:r>
              <a:rPr lang="en-US" dirty="0" smtClean="0"/>
              <a:t>In this verse it refers specifically to being weak in </a:t>
            </a:r>
          </a:p>
          <a:p>
            <a:r>
              <a:rPr lang="en-US" dirty="0" smtClean="0"/>
              <a:t>faith. </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76</a:t>
            </a:fld>
            <a:endParaRPr lang="en-US"/>
          </a:p>
        </p:txBody>
      </p:sp>
    </p:spTree>
    <p:extLst>
      <p:ext uri="{BB962C8B-B14F-4D97-AF65-F5344CB8AC3E}">
        <p14:creationId xmlns:p14="http://schemas.microsoft.com/office/powerpoint/2010/main" val="10225087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77</a:t>
            </a:fld>
            <a:endParaRPr lang="en-US"/>
          </a:p>
        </p:txBody>
      </p:sp>
    </p:spTree>
    <p:extLst>
      <p:ext uri="{BB962C8B-B14F-4D97-AF65-F5344CB8AC3E}">
        <p14:creationId xmlns:p14="http://schemas.microsoft.com/office/powerpoint/2010/main" val="40777691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katanoeo</a:t>
            </a:r>
            <a:r>
              <a:rPr lang="en-US" baseline="0" dirty="0" smtClean="0"/>
              <a:t> means to look at in a reflective </a:t>
            </a:r>
          </a:p>
          <a:p>
            <a:r>
              <a:rPr lang="en-US" baseline="0" dirty="0" smtClean="0"/>
              <a:t>manner; to consider or to contemplate.</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78</a:t>
            </a:fld>
            <a:endParaRPr lang="en-US"/>
          </a:p>
        </p:txBody>
      </p:sp>
    </p:spTree>
    <p:extLst>
      <p:ext uri="{BB962C8B-B14F-4D97-AF65-F5344CB8AC3E}">
        <p14:creationId xmlns:p14="http://schemas.microsoft.com/office/powerpoint/2010/main" val="10225087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 </a:t>
            </a:r>
            <a:r>
              <a:rPr lang="en-US" sz="1200" dirty="0" smtClean="0"/>
              <a:t>[Harry] </a:t>
            </a:r>
            <a:r>
              <a:rPr lang="en-US" sz="1200" dirty="0" err="1" smtClean="0"/>
              <a:t>Ironside</a:t>
            </a:r>
            <a:r>
              <a:rPr lang="en-US" sz="1200" dirty="0" smtClean="0"/>
              <a:t> told of a Christian widow who </a:t>
            </a:r>
          </a:p>
          <a:p>
            <a:pPr rtl="0"/>
            <a:r>
              <a:rPr lang="en-US" sz="1200" dirty="0" smtClean="0"/>
              <a:t>lived in Scotland. With several [children] in the home, </a:t>
            </a:r>
          </a:p>
          <a:p>
            <a:pPr rtl="0"/>
            <a:r>
              <a:rPr lang="en-US" sz="1200" dirty="0" smtClean="0"/>
              <a:t>it was extremely difficult for her to provide food and </a:t>
            </a:r>
          </a:p>
          <a:p>
            <a:pPr rtl="0"/>
            <a:r>
              <a:rPr lang="en-US" sz="1200" dirty="0" smtClean="0"/>
              <a:t>clothing for her household. Through it all, she lived </a:t>
            </a:r>
          </a:p>
          <a:p>
            <a:pPr rtl="0"/>
            <a:r>
              <a:rPr lang="en-US" sz="1200" dirty="0" smtClean="0"/>
              <a:t>close to the Lord and lovingly taught her children to </a:t>
            </a:r>
          </a:p>
          <a:p>
            <a:pPr rtl="0"/>
            <a:r>
              <a:rPr lang="en-US" sz="1200" dirty="0" smtClean="0"/>
              <a:t>put their confidence in Him. </a:t>
            </a:r>
          </a:p>
          <a:p>
            <a:pPr rtl="0"/>
            <a:endParaRPr lang="en-US" sz="1200" dirty="0" smtClean="0"/>
          </a:p>
          <a:p>
            <a:pPr rtl="0"/>
            <a:r>
              <a:rPr lang="en-US" sz="1200" dirty="0" smtClean="0"/>
              <a:t>The day finally came when the purse was empty and </a:t>
            </a:r>
          </a:p>
          <a:p>
            <a:pPr rtl="0"/>
            <a:r>
              <a:rPr lang="en-US" sz="1200" dirty="0" smtClean="0"/>
              <a:t>the pantry depleted. Only a handful of flour remained </a:t>
            </a:r>
          </a:p>
          <a:p>
            <a:pPr rtl="0"/>
            <a:r>
              <a:rPr lang="en-US" sz="1200" dirty="0" smtClean="0"/>
              <a:t>in the big barrel. The mother reached down into the </a:t>
            </a:r>
          </a:p>
          <a:p>
            <a:pPr rtl="0"/>
            <a:r>
              <a:rPr lang="en-US" sz="1200" dirty="0" smtClean="0"/>
              <a:t>container to scrape up the last bit in order to make </a:t>
            </a:r>
          </a:p>
          <a:p>
            <a:pPr rtl="0"/>
            <a:r>
              <a:rPr lang="en-US" sz="1200" dirty="0" smtClean="0"/>
              <a:t>some bread for her hungry little ones. As she bent </a:t>
            </a:r>
          </a:p>
          <a:p>
            <a:pPr rtl="0"/>
            <a:r>
              <a:rPr lang="en-US" sz="1200" dirty="0" smtClean="0"/>
              <a:t>over the barrel, her faith began to waver and she </a:t>
            </a:r>
          </a:p>
          <a:p>
            <a:pPr rtl="0"/>
            <a:r>
              <a:rPr lang="en-US" sz="1200" dirty="0" smtClean="0"/>
              <a:t>could hold back the tears no longer. </a:t>
            </a:r>
          </a:p>
          <a:p>
            <a:pPr rtl="0"/>
            <a:endParaRPr lang="en-US" sz="1200" dirty="0" smtClean="0"/>
          </a:p>
          <a:p>
            <a:pPr rtl="0"/>
            <a:r>
              <a:rPr lang="en-US" sz="1200" dirty="0" smtClean="0"/>
              <a:t>Her little son Robbie heard her sobs and began </a:t>
            </a:r>
          </a:p>
          <a:p>
            <a:pPr rtl="0"/>
            <a:r>
              <a:rPr lang="en-US" sz="1200" dirty="0" smtClean="0"/>
              <a:t>tugging at her dress till she lifted her head and looked </a:t>
            </a:r>
          </a:p>
          <a:p>
            <a:pPr rtl="0"/>
            <a:r>
              <a:rPr lang="en-US" sz="1200" dirty="0" smtClean="0"/>
              <a:t>into his questioning eyes. In his Scottish dialect he </a:t>
            </a:r>
          </a:p>
          <a:p>
            <a:pPr rtl="0"/>
            <a:r>
              <a:rPr lang="en-US" sz="1200" dirty="0" smtClean="0"/>
              <a:t>asked, “</a:t>
            </a:r>
            <a:r>
              <a:rPr lang="en-US" sz="1200" dirty="0" err="1" smtClean="0"/>
              <a:t>Mither</a:t>
            </a:r>
            <a:r>
              <a:rPr lang="en-US" sz="1200" dirty="0" smtClean="0"/>
              <a:t>, what are ye </a:t>
            </a:r>
            <a:r>
              <a:rPr lang="en-US" sz="1200" dirty="0" err="1" smtClean="0"/>
              <a:t>weepin</a:t>
            </a:r>
            <a:r>
              <a:rPr lang="en-US" sz="1200" dirty="0" smtClean="0"/>
              <a:t>’ </a:t>
            </a:r>
            <a:r>
              <a:rPr lang="en-US" sz="1200" dirty="0" err="1" smtClean="0"/>
              <a:t>aboot</a:t>
            </a:r>
            <a:r>
              <a:rPr lang="en-US" sz="1200" dirty="0" smtClean="0"/>
              <a:t>? Dinna God </a:t>
            </a:r>
          </a:p>
          <a:p>
            <a:pPr rtl="0"/>
            <a:r>
              <a:rPr lang="en-US" sz="1200" dirty="0" smtClean="0"/>
              <a:t>hear ye </a:t>
            </a:r>
            <a:r>
              <a:rPr lang="en-US" sz="1200" dirty="0" err="1" smtClean="0"/>
              <a:t>scrapin</a:t>
            </a:r>
            <a:r>
              <a:rPr lang="en-US" sz="1200" dirty="0" smtClean="0"/>
              <a:t>’ the bottom o’ the barrel, </a:t>
            </a:r>
            <a:r>
              <a:rPr lang="en-US" sz="1200" dirty="0" err="1" smtClean="0"/>
              <a:t>Mither</a:t>
            </a:r>
            <a:r>
              <a:rPr lang="en-US" sz="1200" dirty="0" smtClean="0"/>
              <a:t>?” </a:t>
            </a:r>
          </a:p>
          <a:p>
            <a:pPr rtl="0"/>
            <a:endParaRPr lang="en-US" sz="1200" dirty="0" smtClean="0"/>
          </a:p>
          <a:p>
            <a:pPr rtl="0"/>
            <a:r>
              <a:rPr lang="en-US" sz="1200" dirty="0" err="1" smtClean="0"/>
              <a:t>Ironside</a:t>
            </a:r>
            <a:r>
              <a:rPr lang="en-US" sz="1200" dirty="0" smtClean="0"/>
              <a:t> said, “In a moment her failing faith reasserted </a:t>
            </a:r>
          </a:p>
          <a:p>
            <a:pPr rtl="0"/>
            <a:r>
              <a:rPr lang="en-US" sz="1200" dirty="0" smtClean="0"/>
              <a:t>itself. Ah yes, God did hear. All else might be gone but </a:t>
            </a:r>
          </a:p>
          <a:p>
            <a:pPr rtl="0"/>
            <a:r>
              <a:rPr lang="en-US" sz="1200" dirty="0" smtClean="0"/>
              <a:t>He remained, and His Word declared that her every </a:t>
            </a:r>
          </a:p>
          <a:p>
            <a:pPr rtl="0"/>
            <a:r>
              <a:rPr lang="en-US" sz="1200" dirty="0" smtClean="0"/>
              <a:t>need would be supplied.”</a:t>
            </a:r>
          </a:p>
          <a:p>
            <a:pPr rtl="0"/>
            <a:endParaRPr lang="en-US" sz="120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79</a:t>
            </a:fld>
            <a:endParaRPr lang="en-US"/>
          </a:p>
        </p:txBody>
      </p:sp>
    </p:spTree>
    <p:extLst>
      <p:ext uri="{BB962C8B-B14F-4D97-AF65-F5344CB8AC3E}">
        <p14:creationId xmlns:p14="http://schemas.microsoft.com/office/powerpoint/2010/main" val="3194748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2:17-29, Paul goes</a:t>
            </a:r>
            <a:r>
              <a:rPr lang="en-US" baseline="0" dirty="0" smtClean="0"/>
              <a:t> on rhetorically ask the </a:t>
            </a:r>
          </a:p>
          <a:p>
            <a:r>
              <a:rPr lang="en-US" baseline="0" dirty="0" smtClean="0"/>
              <a:t>Jews if they aren’t guilty of committing the same acts </a:t>
            </a:r>
          </a:p>
          <a:p>
            <a:r>
              <a:rPr lang="en-US" baseline="0" dirty="0" smtClean="0"/>
              <a:t>of which they accuse others.</a:t>
            </a:r>
          </a:p>
          <a:p>
            <a:endParaRPr lang="en-US" baseline="0" dirty="0" smtClean="0"/>
          </a:p>
          <a:p>
            <a:r>
              <a:rPr lang="en-US" dirty="0" smtClean="0"/>
              <a:t>For the Jews, their sign</a:t>
            </a:r>
            <a:r>
              <a:rPr lang="en-US" baseline="0" dirty="0" smtClean="0"/>
              <a:t> of circumcision is only </a:t>
            </a:r>
          </a:p>
          <a:p>
            <a:r>
              <a:rPr lang="en-US" baseline="0" dirty="0" smtClean="0"/>
              <a:t>valuable if they obey the law.</a:t>
            </a:r>
            <a:endParaRPr lang="en-US" dirty="0" smtClean="0"/>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a:t>
            </a:fld>
            <a:endParaRPr lang="en-US"/>
          </a:p>
        </p:txBody>
      </p:sp>
    </p:spTree>
    <p:extLst>
      <p:ext uri="{BB962C8B-B14F-4D97-AF65-F5344CB8AC3E}">
        <p14:creationId xmlns:p14="http://schemas.microsoft.com/office/powerpoint/2010/main" val="19669368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4:19.</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80</a:t>
            </a:fld>
            <a:endParaRPr lang="en-US"/>
          </a:p>
        </p:txBody>
      </p:sp>
    </p:spTree>
    <p:extLst>
      <p:ext uri="{BB962C8B-B14F-4D97-AF65-F5344CB8AC3E}">
        <p14:creationId xmlns:p14="http://schemas.microsoft.com/office/powerpoint/2010/main" val="40506538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4:19.</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81</a:t>
            </a:fld>
            <a:endParaRPr lang="en-US"/>
          </a:p>
        </p:txBody>
      </p:sp>
    </p:spTree>
    <p:extLst>
      <p:ext uri="{BB962C8B-B14F-4D97-AF65-F5344CB8AC3E}">
        <p14:creationId xmlns:p14="http://schemas.microsoft.com/office/powerpoint/2010/main" val="3269092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Cottrell also wrote:</a:t>
            </a:r>
          </a:p>
          <a:p>
            <a:endParaRPr lang="en-US" dirty="0" smtClean="0"/>
          </a:p>
          <a:p>
            <a:r>
              <a:rPr lang="en-US" sz="1200" b="0" dirty="0" smtClean="0"/>
              <a:t>In spite of the state of procreative ‘deadness,’ </a:t>
            </a:r>
          </a:p>
          <a:p>
            <a:r>
              <a:rPr lang="en-US" sz="1200" b="0" dirty="0" smtClean="0"/>
              <a:t>[Abraham] did not waver through unbelief regarding </a:t>
            </a:r>
          </a:p>
          <a:p>
            <a:r>
              <a:rPr lang="en-US" sz="1200" b="0" dirty="0" smtClean="0"/>
              <a:t>the promise of God, but was strengthened in his </a:t>
            </a:r>
          </a:p>
          <a:p>
            <a:r>
              <a:rPr lang="en-US" sz="1200" b="0" dirty="0" smtClean="0"/>
              <a:t>faith.… This helps explain the fact that Abraham did </a:t>
            </a:r>
          </a:p>
          <a:p>
            <a:r>
              <a:rPr lang="en-US" sz="1200" b="0" dirty="0" smtClean="0"/>
              <a:t>not ‘weaken’ in his faith, that is, he did not waver </a:t>
            </a:r>
          </a:p>
          <a:p>
            <a:r>
              <a:rPr lang="en-US" sz="1200" b="0" dirty="0" smtClean="0"/>
              <a:t>to the point of unbelief. Calvin... points out that </a:t>
            </a:r>
          </a:p>
          <a:p>
            <a:r>
              <a:rPr lang="en-US" sz="1200" b="0" dirty="0" smtClean="0"/>
              <a:t>expressions of wonder and astonishment can be </a:t>
            </a:r>
          </a:p>
          <a:p>
            <a:r>
              <a:rPr lang="en-US" sz="1200" b="0" dirty="0" smtClean="0"/>
              <a:t>expected in the face of such remarkable promises </a:t>
            </a:r>
          </a:p>
          <a:p>
            <a:r>
              <a:rPr lang="en-US" sz="1200" b="0" dirty="0" smtClean="0"/>
              <a:t>as Abraham received... No less than the virgin Mary </a:t>
            </a:r>
          </a:p>
          <a:p>
            <a:r>
              <a:rPr lang="en-US" sz="1200" b="0" dirty="0" smtClean="0"/>
              <a:t>asked, ‘How will this be?’... But where true faith is </a:t>
            </a:r>
          </a:p>
          <a:p>
            <a:r>
              <a:rPr lang="en-US" sz="1200" b="0" dirty="0" smtClean="0"/>
              <a:t>present, the wonder itself generates an even </a:t>
            </a:r>
          </a:p>
          <a:p>
            <a:r>
              <a:rPr lang="en-US" sz="1200" b="0" dirty="0" smtClean="0"/>
              <a:t>stronger faith.</a:t>
            </a:r>
          </a:p>
          <a:p>
            <a:endParaRPr lang="en-US" sz="1200" b="1" i="0" u="none" strike="noStrike" baseline="0" dirty="0" smtClean="0"/>
          </a:p>
          <a:p>
            <a:r>
              <a:rPr lang="en-US" sz="1200" b="1" i="0" u="none" strike="noStrike" baseline="0" dirty="0" smtClean="0"/>
              <a:t>-----</a:t>
            </a:r>
          </a:p>
          <a:p>
            <a:endParaRPr lang="en-US" sz="1200" b="1" i="0" u="none" strike="noStrike" baseline="0" dirty="0" smtClean="0"/>
          </a:p>
          <a:p>
            <a:r>
              <a:rPr lang="en-US" b="0" i="0" u="none" strike="noStrike" baseline="0" dirty="0" smtClean="0"/>
              <a:t>Cottrell, J. (1996). </a:t>
            </a:r>
            <a:r>
              <a:rPr lang="en-US" b="0" i="1" u="none" strike="noStrike" baseline="0" dirty="0" smtClean="0"/>
              <a:t>Romans</a:t>
            </a:r>
            <a:r>
              <a:rPr lang="en-US" b="0" i="0" u="none" strike="noStrike" baseline="0" dirty="0" smtClean="0"/>
              <a:t> (Vol. 1, Ro 4:20). </a:t>
            </a:r>
          </a:p>
          <a:p>
            <a:r>
              <a:rPr lang="en-US" b="0" i="0" u="none" strike="noStrike" baseline="0" dirty="0" smtClean="0"/>
              <a:t>Joplin, MO: College Press Pub. Co.</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82</a:t>
            </a:fld>
            <a:endParaRPr lang="en-US"/>
          </a:p>
        </p:txBody>
      </p:sp>
    </p:spTree>
    <p:extLst>
      <p:ext uri="{BB962C8B-B14F-4D97-AF65-F5344CB8AC3E}">
        <p14:creationId xmlns:p14="http://schemas.microsoft.com/office/powerpoint/2010/main" val="1941593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Romans 4:20</a:t>
            </a:r>
          </a:p>
          <a:p>
            <a:endParaRPr lang="en-US" dirty="0" smtClean="0"/>
          </a:p>
          <a:p>
            <a:r>
              <a:rPr lang="en-US" b="1" dirty="0" err="1" smtClean="0"/>
              <a:t>ILLUS</a:t>
            </a:r>
            <a:r>
              <a:rPr lang="en-US" b="1" dirty="0" smtClean="0"/>
              <a:t>:</a:t>
            </a:r>
            <a:r>
              <a:rPr lang="en-US" dirty="0" smtClean="0"/>
              <a:t> Thomas Manton wrote:</a:t>
            </a:r>
          </a:p>
          <a:p>
            <a:endParaRPr lang="en-US" dirty="0" smtClean="0"/>
          </a:p>
          <a:p>
            <a:r>
              <a:rPr lang="en-US" sz="1200" dirty="0" smtClean="0"/>
              <a:t>One good way to get comfort is to plead the promise </a:t>
            </a:r>
          </a:p>
          <a:p>
            <a:r>
              <a:rPr lang="en-US" sz="1200" dirty="0" smtClean="0"/>
              <a:t>to God in prayer.… Show him his handwriting; God is </a:t>
            </a:r>
          </a:p>
          <a:p>
            <a:r>
              <a:rPr lang="en-US" sz="1200" dirty="0" smtClean="0"/>
              <a:t>tender of his word. These </a:t>
            </a:r>
            <a:r>
              <a:rPr lang="en-US" sz="1200" dirty="0" err="1" smtClean="0"/>
              <a:t>arguings</a:t>
            </a:r>
            <a:r>
              <a:rPr lang="en-US" sz="1200" dirty="0" smtClean="0"/>
              <a:t> in prayer are not </a:t>
            </a:r>
          </a:p>
          <a:p>
            <a:r>
              <a:rPr lang="en-US" sz="1200" dirty="0" smtClean="0"/>
              <a:t>to work upon God, but ourselves.</a:t>
            </a:r>
          </a:p>
          <a:p>
            <a:endParaRPr lang="en-US" sz="1200" dirty="0" smtClean="0"/>
          </a:p>
          <a:p>
            <a:r>
              <a:rPr lang="en-US" sz="1200" dirty="0" smtClean="0"/>
              <a:t>-----</a:t>
            </a:r>
          </a:p>
          <a:p>
            <a:endParaRPr lang="en-US" sz="1200" dirty="0" smtClean="0"/>
          </a:p>
          <a:p>
            <a:r>
              <a:rPr lang="en-US" dirty="0" err="1" smtClean="0"/>
              <a:t>Ritzema</a:t>
            </a:r>
            <a:r>
              <a:rPr lang="en-US" dirty="0" smtClean="0"/>
              <a:t>, E., &amp; Vince, E. (Eds.). (2013). 300 </a:t>
            </a:r>
          </a:p>
          <a:p>
            <a:r>
              <a:rPr lang="en-US" dirty="0" smtClean="0"/>
              <a:t>Quotations for Preachers from the Puritans. </a:t>
            </a:r>
          </a:p>
          <a:p>
            <a:r>
              <a:rPr lang="en-US" dirty="0" smtClean="0"/>
              <a:t>Bellingham, WA: </a:t>
            </a:r>
            <a:r>
              <a:rPr lang="en-US" dirty="0" err="1" smtClean="0"/>
              <a:t>Lexham</a:t>
            </a:r>
            <a:r>
              <a:rPr lang="en-US" dirty="0" smtClean="0"/>
              <a:t> Press.</a:t>
            </a:r>
          </a:p>
          <a:p>
            <a:endParaRPr lang="en-US" dirty="0" smtClean="0"/>
          </a:p>
          <a:p>
            <a:r>
              <a:rPr lang="en-US" dirty="0" smtClean="0"/>
              <a:t>*****</a:t>
            </a:r>
          </a:p>
          <a:p>
            <a:r>
              <a:rPr lang="en-US" b="0" i="0" u="none" strike="noStrike" baseline="0" dirty="0" smtClean="0"/>
              <a:t> </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83</a:t>
            </a:fld>
            <a:endParaRPr lang="en-US"/>
          </a:p>
        </p:txBody>
      </p:sp>
    </p:spTree>
    <p:extLst>
      <p:ext uri="{BB962C8B-B14F-4D97-AF65-F5344CB8AC3E}">
        <p14:creationId xmlns:p14="http://schemas.microsoft.com/office/powerpoint/2010/main" val="57693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context, </a:t>
            </a:r>
            <a:r>
              <a:rPr lang="en-US" dirty="0" err="1" smtClean="0"/>
              <a:t>diakrino</a:t>
            </a:r>
            <a:r>
              <a:rPr lang="en-US" dirty="0" smtClean="0"/>
              <a:t> means to be uncertain, to be </a:t>
            </a:r>
          </a:p>
          <a:p>
            <a:r>
              <a:rPr lang="en-US" dirty="0" smtClean="0"/>
              <a:t>at odds with oneself, to doubt, or to waver.</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84</a:t>
            </a:fld>
            <a:endParaRPr lang="en-US"/>
          </a:p>
        </p:txBody>
      </p:sp>
    </p:spTree>
    <p:extLst>
      <p:ext uri="{BB962C8B-B14F-4D97-AF65-F5344CB8AC3E}">
        <p14:creationId xmlns:p14="http://schemas.microsoft.com/office/powerpoint/2010/main" val="1941593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85</a:t>
            </a:fld>
            <a:endParaRPr lang="en-US"/>
          </a:p>
        </p:txBody>
      </p:sp>
    </p:spTree>
    <p:extLst>
      <p:ext uri="{BB962C8B-B14F-4D97-AF65-F5344CB8AC3E}">
        <p14:creationId xmlns:p14="http://schemas.microsoft.com/office/powerpoint/2010/main" val="11279149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Endynamoo</a:t>
            </a:r>
            <a:r>
              <a:rPr lang="en-US" dirty="0" smtClean="0"/>
              <a:t> means to become able to function or to </a:t>
            </a:r>
          </a:p>
          <a:p>
            <a:r>
              <a:rPr lang="en-US" dirty="0" smtClean="0"/>
              <a:t>do something;</a:t>
            </a:r>
            <a:r>
              <a:rPr lang="en-US" baseline="0" dirty="0" smtClean="0"/>
              <a:t> to become strong. Note the similarity </a:t>
            </a:r>
          </a:p>
          <a:p>
            <a:r>
              <a:rPr lang="en-US" baseline="0" dirty="0" smtClean="0"/>
              <a:t>of </a:t>
            </a:r>
            <a:r>
              <a:rPr lang="en-US" baseline="0" dirty="0" err="1" smtClean="0"/>
              <a:t>endynamoo</a:t>
            </a:r>
            <a:r>
              <a:rPr lang="en-US" baseline="0" dirty="0" smtClean="0"/>
              <a:t> to our English word “dynamite”. </a:t>
            </a:r>
          </a:p>
          <a:p>
            <a:endParaRPr lang="en-US" baseline="0" dirty="0" smtClean="0"/>
          </a:p>
          <a:p>
            <a:r>
              <a:rPr lang="en-US" baseline="0" dirty="0" smtClean="0"/>
              <a:t>Here, it means specifically to become strong in faith. </a:t>
            </a:r>
          </a:p>
          <a:p>
            <a:endParaRPr lang="en-US" baseline="0" dirty="0" smtClean="0"/>
          </a:p>
          <a:p>
            <a:r>
              <a:rPr lang="en-US" baseline="0" dirty="0" smtClean="0"/>
              <a:t>This is essentially the opposite of </a:t>
            </a:r>
            <a:r>
              <a:rPr lang="en-US" dirty="0" err="1" smtClean="0"/>
              <a:t>astheneo</a:t>
            </a:r>
            <a:r>
              <a:rPr lang="en-US" dirty="0" smtClean="0"/>
              <a:t> in verse </a:t>
            </a:r>
          </a:p>
          <a:p>
            <a:r>
              <a:rPr lang="en-US" dirty="0" smtClean="0"/>
              <a:t>19:</a:t>
            </a:r>
            <a:r>
              <a:rPr lang="en-US" baseline="0" dirty="0" smtClean="0"/>
              <a:t> to be weak in faith.</a:t>
            </a:r>
          </a:p>
          <a:p>
            <a:endParaRPr lang="en-US" baseline="0" dirty="0" smtClean="0"/>
          </a:p>
          <a:p>
            <a:r>
              <a:rPr lang="en-US" baseline="0" dirty="0" smtClean="0"/>
              <a:t>Even though Abraham was facing a humanly </a:t>
            </a:r>
          </a:p>
          <a:p>
            <a:r>
              <a:rPr lang="en-US" baseline="0" dirty="0" smtClean="0"/>
              <a:t>impossible situation, he was not weak in faith, but </a:t>
            </a:r>
          </a:p>
          <a:p>
            <a:r>
              <a:rPr lang="en-US" baseline="0" dirty="0" smtClean="0"/>
              <a:t>was strong. </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86</a:t>
            </a:fld>
            <a:endParaRPr lang="en-US"/>
          </a:p>
        </p:txBody>
      </p:sp>
    </p:spTree>
    <p:extLst>
      <p:ext uri="{BB962C8B-B14F-4D97-AF65-F5344CB8AC3E}">
        <p14:creationId xmlns:p14="http://schemas.microsoft.com/office/powerpoint/2010/main" val="1941593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ILLUS</a:t>
            </a:r>
            <a:r>
              <a:rPr lang="en-US" b="1" dirty="0" smtClean="0"/>
              <a:t>: </a:t>
            </a:r>
            <a:r>
              <a:rPr lang="en-US" b="0" dirty="0" smtClean="0"/>
              <a:t>George Mueller once wrote:</a:t>
            </a:r>
          </a:p>
          <a:p>
            <a:endParaRPr lang="en-US" b="0" dirty="0" smtClean="0"/>
          </a:p>
          <a:p>
            <a:r>
              <a:rPr lang="en-US" sz="1200" b="0" dirty="0" smtClean="0"/>
              <a:t>God delights to increase the faith of His children...</a:t>
            </a:r>
          </a:p>
          <a:p>
            <a:r>
              <a:rPr lang="en-US" sz="1200" b="0" dirty="0" smtClean="0"/>
              <a:t>I say, and say it deliberately—trials, difficulties and </a:t>
            </a:r>
          </a:p>
          <a:p>
            <a:r>
              <a:rPr lang="en-US" sz="1200" b="0" dirty="0" smtClean="0"/>
              <a:t>sometimes defeat, are the very food of faith...We </a:t>
            </a:r>
          </a:p>
          <a:p>
            <a:r>
              <a:rPr lang="en-US" sz="1200" b="0" dirty="0" smtClean="0"/>
              <a:t>should take them out of His hands as evidences of </a:t>
            </a:r>
          </a:p>
          <a:p>
            <a:r>
              <a:rPr lang="en-US" sz="1200" b="0" dirty="0" smtClean="0"/>
              <a:t>His love and care for us in developing more and </a:t>
            </a:r>
          </a:p>
          <a:p>
            <a:r>
              <a:rPr lang="en-US" sz="1200" b="0" dirty="0" smtClean="0"/>
              <a:t>more that faith which He is seeking to strengthen </a:t>
            </a:r>
          </a:p>
          <a:p>
            <a:r>
              <a:rPr lang="en-US" sz="1200" b="0" dirty="0" smtClean="0"/>
              <a:t>in us. </a:t>
            </a:r>
          </a:p>
          <a:p>
            <a:pPr lvl="1"/>
            <a:r>
              <a:rPr lang="en-US" dirty="0" smtClean="0"/>
              <a:t> </a:t>
            </a:r>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a:t>
            </a:r>
          </a:p>
          <a:p>
            <a:r>
              <a:rPr lang="en-US" b="0" i="1" u="none" strike="noStrike" baseline="0" dirty="0" smtClean="0"/>
              <a:t>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87</a:t>
            </a:fld>
            <a:endParaRPr lang="en-US"/>
          </a:p>
        </p:txBody>
      </p:sp>
    </p:spTree>
    <p:extLst>
      <p:ext uri="{BB962C8B-B14F-4D97-AF65-F5344CB8AC3E}">
        <p14:creationId xmlns:p14="http://schemas.microsoft.com/office/powerpoint/2010/main" val="99807338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4:20</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88</a:t>
            </a:fld>
            <a:endParaRPr lang="en-US"/>
          </a:p>
        </p:txBody>
      </p:sp>
    </p:spTree>
    <p:extLst>
      <p:ext uri="{BB962C8B-B14F-4D97-AF65-F5344CB8AC3E}">
        <p14:creationId xmlns:p14="http://schemas.microsoft.com/office/powerpoint/2010/main" val="33403432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4:20</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89</a:t>
            </a:fld>
            <a:endParaRPr lang="en-US"/>
          </a:p>
        </p:txBody>
      </p:sp>
    </p:spTree>
    <p:extLst>
      <p:ext uri="{BB962C8B-B14F-4D97-AF65-F5344CB8AC3E}">
        <p14:creationId xmlns:p14="http://schemas.microsoft.com/office/powerpoint/2010/main" val="1644193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Romans 3:1-8, we learn that the Jews nevertheless </a:t>
            </a:r>
          </a:p>
          <a:p>
            <a:r>
              <a:rPr lang="en-US" dirty="0" smtClean="0"/>
              <a:t>had an advantage because God had entrusted them </a:t>
            </a:r>
          </a:p>
          <a:p>
            <a:r>
              <a:rPr lang="en-US" dirty="0" smtClean="0"/>
              <a:t>with being the custodians of His Word.</a:t>
            </a:r>
          </a:p>
          <a:p>
            <a:endParaRPr lang="en-US" dirty="0" smtClean="0"/>
          </a:p>
          <a:p>
            <a:r>
              <a:rPr lang="en-US" dirty="0" smtClean="0"/>
              <a:t>Their unfaithfulness had not made God’s faithfulness </a:t>
            </a:r>
          </a:p>
          <a:p>
            <a:r>
              <a:rPr lang="en-US" dirty="0" smtClean="0"/>
              <a:t>void.</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a:t>
            </a:fld>
            <a:endParaRPr lang="en-US"/>
          </a:p>
        </p:txBody>
      </p:sp>
    </p:spTree>
    <p:extLst>
      <p:ext uri="{BB962C8B-B14F-4D97-AF65-F5344CB8AC3E}">
        <p14:creationId xmlns:p14="http://schemas.microsoft.com/office/powerpoint/2010/main" val="31460008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Charles Hodge was a Presbyterian Theologian and also </a:t>
            </a:r>
          </a:p>
          <a:p>
            <a:r>
              <a:rPr lang="en-US" dirty="0" smtClean="0"/>
              <a:t>the principal of the Princeton Theological Seminary </a:t>
            </a:r>
          </a:p>
          <a:p>
            <a:r>
              <a:rPr lang="en-US" dirty="0" smtClean="0"/>
              <a:t>back before it slid</a:t>
            </a:r>
            <a:r>
              <a:rPr lang="en-US" baseline="0" dirty="0" smtClean="0"/>
              <a:t> into liberalism.</a:t>
            </a:r>
          </a:p>
          <a:p>
            <a:endParaRPr lang="en-US" baseline="0" dirty="0" smtClean="0"/>
          </a:p>
          <a:p>
            <a:r>
              <a:rPr lang="en-US" baseline="0" dirty="0" smtClean="0"/>
              <a:t>In 1882, Dr. Hodge wrote:</a:t>
            </a:r>
          </a:p>
          <a:p>
            <a:endParaRPr lang="en-US" baseline="0" dirty="0" smtClean="0"/>
          </a:p>
          <a:p>
            <a:r>
              <a:rPr lang="en-US" sz="1200" i="0" dirty="0" smtClean="0"/>
              <a:t>“To give glory to God, is to take him to be what he </a:t>
            </a:r>
          </a:p>
          <a:p>
            <a:r>
              <a:rPr lang="en-US" sz="1200" i="0" dirty="0" smtClean="0"/>
              <a:t>really is, almighty and faithful. It is to show by our </a:t>
            </a:r>
          </a:p>
          <a:p>
            <a:r>
              <a:rPr lang="en-US" sz="1200" i="0" dirty="0" smtClean="0"/>
              <a:t>conduct that we give him credit, (so to speak,) that </a:t>
            </a:r>
          </a:p>
          <a:p>
            <a:r>
              <a:rPr lang="en-US" sz="1200" i="0" dirty="0" smtClean="0"/>
              <a:t>he will and can do what he says. Therefore the </a:t>
            </a:r>
          </a:p>
          <a:p>
            <a:r>
              <a:rPr lang="en-US" sz="1200" i="0" dirty="0" smtClean="0"/>
              <a:t>apostle adds... ‘being fully persuaded’; that is, he </a:t>
            </a:r>
          </a:p>
          <a:p>
            <a:r>
              <a:rPr lang="en-US" sz="1200" i="0" dirty="0" smtClean="0"/>
              <a:t>gave glory to God by being fully persuaded that what </a:t>
            </a:r>
          </a:p>
          <a:p>
            <a:r>
              <a:rPr lang="en-US" sz="1200" i="0" dirty="0" smtClean="0"/>
              <a:t>he had promised he was able also to perform.... It is </a:t>
            </a:r>
          </a:p>
          <a:p>
            <a:r>
              <a:rPr lang="en-US" sz="1200" i="0" dirty="0" smtClean="0"/>
              <a:t>therefore a very great error for men to suppose that </a:t>
            </a:r>
          </a:p>
          <a:p>
            <a:r>
              <a:rPr lang="en-US" sz="1200" i="0" dirty="0" smtClean="0"/>
              <a:t>to doubt is an evidence of humility. On the contrary, </a:t>
            </a:r>
          </a:p>
          <a:p>
            <a:r>
              <a:rPr lang="en-US" sz="1200" i="0" dirty="0" smtClean="0"/>
              <a:t>to doubt God’s promise, or his love, is to </a:t>
            </a:r>
            <a:r>
              <a:rPr lang="en-US" sz="1200" i="0" dirty="0" err="1" smtClean="0"/>
              <a:t>dishonour</a:t>
            </a:r>
            <a:r>
              <a:rPr lang="en-US" sz="1200" i="0" dirty="0" smtClean="0"/>
              <a:t> </a:t>
            </a:r>
          </a:p>
          <a:p>
            <a:r>
              <a:rPr lang="en-US" sz="1200" i="0" dirty="0" smtClean="0"/>
              <a:t>him, because it is to question his word. Multitudes </a:t>
            </a:r>
          </a:p>
          <a:p>
            <a:r>
              <a:rPr lang="en-US" sz="1200" i="0" dirty="0" smtClean="0"/>
              <a:t>refuse to accept his grace, because they do not </a:t>
            </a:r>
          </a:p>
          <a:p>
            <a:r>
              <a:rPr lang="en-US" sz="1200" i="0" dirty="0" smtClean="0"/>
              <a:t>regard themselves as worthy, as though their </a:t>
            </a:r>
          </a:p>
          <a:p>
            <a:r>
              <a:rPr lang="en-US" sz="1200" i="0" dirty="0" smtClean="0"/>
              <a:t>worthiness were the ground on which that grace is </a:t>
            </a:r>
          </a:p>
          <a:p>
            <a:r>
              <a:rPr lang="en-US" sz="1200" i="0" dirty="0" smtClean="0"/>
              <a:t>offered. The thing to be believed is, that God accepts </a:t>
            </a:r>
          </a:p>
          <a:p>
            <a:r>
              <a:rPr lang="en-US" sz="1200" i="0" dirty="0" smtClean="0"/>
              <a:t>the unworthy; that for Christ’s sake, he justifies the </a:t>
            </a:r>
          </a:p>
          <a:p>
            <a:r>
              <a:rPr lang="en-US" sz="1200" i="0" dirty="0" smtClean="0"/>
              <a:t>unjust. Many find it far harder to believe that God </a:t>
            </a:r>
          </a:p>
          <a:p>
            <a:r>
              <a:rPr lang="en-US" sz="1200" i="0" dirty="0" smtClean="0"/>
              <a:t>can love them, notwithstanding their sinfulness, than </a:t>
            </a:r>
          </a:p>
          <a:p>
            <a:r>
              <a:rPr lang="en-US" sz="1200" i="0" dirty="0" smtClean="0"/>
              <a:t>the hundred-years-old patriarch did to believe that</a:t>
            </a:r>
          </a:p>
          <a:p>
            <a:r>
              <a:rPr lang="en-US" sz="1200" i="0" dirty="0" smtClean="0"/>
              <a:t> he should be the father of many nations. </a:t>
            </a:r>
          </a:p>
          <a:p>
            <a:r>
              <a:rPr lang="en-US" sz="1200" i="0" dirty="0" smtClean="0"/>
              <a:t>Confidence in God’s word, a full persuasion that he </a:t>
            </a:r>
          </a:p>
          <a:p>
            <a:r>
              <a:rPr lang="en-US" sz="1200" i="0" dirty="0" smtClean="0"/>
              <a:t>can do what seems to us impossible, is as necessary </a:t>
            </a:r>
          </a:p>
          <a:p>
            <a:r>
              <a:rPr lang="en-US" sz="1200" i="0" dirty="0" smtClean="0"/>
              <a:t>in the one case as in the other. The sinner </a:t>
            </a:r>
            <a:r>
              <a:rPr lang="en-US" sz="1200" i="0" dirty="0" err="1" smtClean="0"/>
              <a:t>honours</a:t>
            </a:r>
            <a:r>
              <a:rPr lang="en-US" sz="1200" i="0" dirty="0" smtClean="0"/>
              <a:t> </a:t>
            </a:r>
          </a:p>
          <a:p>
            <a:r>
              <a:rPr lang="en-US" sz="1200" i="0" dirty="0" smtClean="0"/>
              <a:t>God, in trusting his grace, as much as Abraham did </a:t>
            </a:r>
          </a:p>
          <a:p>
            <a:r>
              <a:rPr lang="en-US" sz="1200" i="0" dirty="0" smtClean="0"/>
              <a:t>in trusting his power.</a:t>
            </a:r>
          </a:p>
          <a:p>
            <a:endParaRPr lang="en-US" sz="1200" i="1" dirty="0" smtClean="0"/>
          </a:p>
          <a:p>
            <a:r>
              <a:rPr lang="en-US" sz="1200" i="1" dirty="0" smtClean="0"/>
              <a:t>-----</a:t>
            </a:r>
            <a:endParaRPr lang="en-US" dirty="0" smtClean="0"/>
          </a:p>
          <a:p>
            <a:endParaRPr lang="en-US" b="0" i="0" u="none" strike="noStrike" baseline="0" dirty="0" smtClean="0"/>
          </a:p>
          <a:p>
            <a:r>
              <a:rPr lang="en-US" b="0" i="0" u="none" strike="noStrike" baseline="0" dirty="0" smtClean="0"/>
              <a:t>Hodge, C. (1882). </a:t>
            </a:r>
            <a:r>
              <a:rPr lang="en-US" b="0" i="1" u="none" strike="noStrike" baseline="0" dirty="0" smtClean="0"/>
              <a:t>A commentary on the Epistle to </a:t>
            </a:r>
          </a:p>
          <a:p>
            <a:r>
              <a:rPr lang="en-US" b="0" i="1" u="none" strike="noStrike" baseline="0" dirty="0" smtClean="0"/>
              <a:t>the Romans</a:t>
            </a:r>
            <a:r>
              <a:rPr lang="en-US" b="0" i="0" u="none" strike="noStrike" baseline="0" dirty="0" smtClean="0"/>
              <a:t> (New Edition., p. 199). Grand Rapids, </a:t>
            </a:r>
          </a:p>
          <a:p>
            <a:r>
              <a:rPr lang="en-US" b="0" i="0" u="none" strike="noStrike" baseline="0" dirty="0" smtClean="0"/>
              <a:t>MI: Louis </a:t>
            </a:r>
            <a:r>
              <a:rPr lang="en-US" b="0" i="0" u="none" strike="noStrike" baseline="0" dirty="0" err="1" smtClean="0"/>
              <a:t>Kregel</a:t>
            </a:r>
            <a:r>
              <a:rPr lang="en-US" b="0" i="0" u="none" strike="noStrike" baseline="0" dirty="0" smtClean="0"/>
              <a:t>.</a:t>
            </a:r>
          </a:p>
          <a:p>
            <a:r>
              <a:rPr lang="en-US" dirty="0" smtClean="0"/>
              <a:t> </a:t>
            </a:r>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90</a:t>
            </a:fld>
            <a:endParaRPr lang="en-US"/>
          </a:p>
        </p:txBody>
      </p:sp>
    </p:spTree>
    <p:extLst>
      <p:ext uri="{BB962C8B-B14F-4D97-AF65-F5344CB8AC3E}">
        <p14:creationId xmlns:p14="http://schemas.microsoft.com/office/powerpoint/2010/main" val="32843688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plerophoreo</a:t>
            </a:r>
            <a:r>
              <a:rPr lang="en-US" dirty="0" smtClean="0"/>
              <a:t> means to be fully convinced.</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91</a:t>
            </a:fld>
            <a:endParaRPr lang="en-US"/>
          </a:p>
        </p:txBody>
      </p:sp>
    </p:spTree>
    <p:extLst>
      <p:ext uri="{BB962C8B-B14F-4D97-AF65-F5344CB8AC3E}">
        <p14:creationId xmlns:p14="http://schemas.microsoft.com/office/powerpoint/2010/main" val="32843688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92</a:t>
            </a:fld>
            <a:endParaRPr lang="en-US"/>
          </a:p>
        </p:txBody>
      </p:sp>
    </p:spTree>
    <p:extLst>
      <p:ext uri="{BB962C8B-B14F-4D97-AF65-F5344CB8AC3E}">
        <p14:creationId xmlns:p14="http://schemas.microsoft.com/office/powerpoint/2010/main" val="6227627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verse, </a:t>
            </a:r>
            <a:r>
              <a:rPr lang="en-US" dirty="0" err="1" smtClean="0"/>
              <a:t>dynatos</a:t>
            </a:r>
            <a:r>
              <a:rPr lang="en-US" dirty="0" smtClean="0"/>
              <a:t> means to be capable or </a:t>
            </a:r>
          </a:p>
          <a:p>
            <a:r>
              <a:rPr lang="en-US" dirty="0" smtClean="0"/>
              <a:t>competent; to be able; to be powerful.</a:t>
            </a:r>
          </a:p>
          <a:p>
            <a:endParaRPr lang="en-US" dirty="0" smtClean="0"/>
          </a:p>
          <a:p>
            <a:r>
              <a:rPr lang="en-US" dirty="0" smtClean="0"/>
              <a:t>This</a:t>
            </a:r>
            <a:r>
              <a:rPr lang="en-US" baseline="0" dirty="0" smtClean="0"/>
              <a:t> word is in the same family as </a:t>
            </a:r>
            <a:r>
              <a:rPr lang="en-US" dirty="0" err="1" smtClean="0"/>
              <a:t>endynamoo</a:t>
            </a:r>
            <a:r>
              <a:rPr lang="en-US" dirty="0" smtClean="0"/>
              <a:t>.</a:t>
            </a:r>
            <a:r>
              <a:rPr lang="en-US" baseline="0" dirty="0" smtClean="0"/>
              <a:t> </a:t>
            </a:r>
          </a:p>
          <a:p>
            <a:r>
              <a:rPr lang="en-US" baseline="0" dirty="0" smtClean="0"/>
              <a:t>Again, notice our word dynamite.</a:t>
            </a:r>
            <a:endParaRPr lang="en-US" dirty="0" smtClean="0"/>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93</a:t>
            </a:fld>
            <a:endParaRPr lang="en-US"/>
          </a:p>
        </p:txBody>
      </p:sp>
    </p:spTree>
    <p:extLst>
      <p:ext uri="{BB962C8B-B14F-4D97-AF65-F5344CB8AC3E}">
        <p14:creationId xmlns:p14="http://schemas.microsoft.com/office/powerpoint/2010/main" val="328436884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94</a:t>
            </a:fld>
            <a:endParaRPr lang="en-US"/>
          </a:p>
        </p:txBody>
      </p:sp>
    </p:spTree>
    <p:extLst>
      <p:ext uri="{BB962C8B-B14F-4D97-AF65-F5344CB8AC3E}">
        <p14:creationId xmlns:p14="http://schemas.microsoft.com/office/powerpoint/2010/main" val="184588517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t>
            </a:r>
            <a:r>
              <a:rPr lang="en-US" dirty="0" err="1" smtClean="0"/>
              <a:t>epangellomai</a:t>
            </a:r>
            <a:r>
              <a:rPr lang="en-US" dirty="0" smtClean="0"/>
              <a:t> means to declare to do something </a:t>
            </a:r>
          </a:p>
          <a:p>
            <a:r>
              <a:rPr lang="en-US" dirty="0" smtClean="0"/>
              <a:t>with the implication of obligation to carry out what is </a:t>
            </a:r>
          </a:p>
          <a:p>
            <a:r>
              <a:rPr lang="en-US" dirty="0" smtClean="0"/>
              <a:t>stated; that is, to promise.</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95</a:t>
            </a:fld>
            <a:endParaRPr lang="en-US"/>
          </a:p>
        </p:txBody>
      </p:sp>
    </p:spTree>
    <p:extLst>
      <p:ext uri="{BB962C8B-B14F-4D97-AF65-F5344CB8AC3E}">
        <p14:creationId xmlns:p14="http://schemas.microsoft.com/office/powerpoint/2010/main" val="32843688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dirty="0" err="1" smtClean="0"/>
              <a:t>ILLUS</a:t>
            </a:r>
            <a:r>
              <a:rPr lang="en-US" b="1" dirty="0" smtClean="0"/>
              <a:t>: </a:t>
            </a:r>
            <a:r>
              <a:rPr lang="en-US" sz="1200" b="0" dirty="0" smtClean="0"/>
              <a:t>Rev. Carl Burnham, beloved pastor of the </a:t>
            </a:r>
          </a:p>
          <a:p>
            <a:pPr rtl="0"/>
            <a:r>
              <a:rPr lang="en-US" sz="1200" b="0" dirty="0" smtClean="0"/>
              <a:t>Chapel on Fir Hill in Akron, Ohio, wrote in 1962, just </a:t>
            </a:r>
          </a:p>
          <a:p>
            <a:pPr rtl="0"/>
            <a:r>
              <a:rPr lang="en-US" sz="1200" b="0" dirty="0" smtClean="0"/>
              <a:t>prior to his </a:t>
            </a:r>
            <a:r>
              <a:rPr lang="en-US" sz="1200" b="0" dirty="0" err="1" smtClean="0"/>
              <a:t>Homegoing</a:t>
            </a:r>
            <a:r>
              <a:rPr lang="en-US" sz="1200" b="0" dirty="0" smtClean="0"/>
              <a:t>,</a:t>
            </a:r>
          </a:p>
          <a:p>
            <a:pPr rtl="0"/>
            <a:endParaRPr lang="en-US" sz="1200" b="0" dirty="0" smtClean="0"/>
          </a:p>
          <a:p>
            <a:pPr rtl="0"/>
            <a:r>
              <a:rPr lang="en-US" sz="1200" dirty="0" smtClean="0"/>
              <a:t>“When I die, if my family wishes to inscribe anything </a:t>
            </a:r>
          </a:p>
          <a:p>
            <a:pPr rtl="0"/>
            <a:r>
              <a:rPr lang="en-US" sz="1200" dirty="0" smtClean="0"/>
              <a:t>on my gravestone, I would like it to be the promise </a:t>
            </a:r>
          </a:p>
          <a:p>
            <a:pPr rtl="0"/>
            <a:r>
              <a:rPr lang="en-US" sz="1200" dirty="0" smtClean="0"/>
              <a:t>of Jesus Christ in Hebrews 13:5, “I will never leave </a:t>
            </a:r>
          </a:p>
          <a:p>
            <a:pPr rtl="0"/>
            <a:r>
              <a:rPr lang="en-US" sz="1200" dirty="0" smtClean="0"/>
              <a:t>thee, nor forsake thee.” </a:t>
            </a:r>
          </a:p>
          <a:p>
            <a:pPr rtl="0"/>
            <a:endParaRPr lang="en-US" sz="1200" dirty="0" smtClean="0"/>
          </a:p>
          <a:p>
            <a:pPr rtl="0"/>
            <a:r>
              <a:rPr lang="en-US" sz="1200" dirty="0" smtClean="0"/>
              <a:t>For in due season the springtime will arrive...Then, </a:t>
            </a:r>
          </a:p>
          <a:p>
            <a:pPr rtl="0"/>
            <a:r>
              <a:rPr lang="en-US" sz="1200" dirty="0" smtClean="0"/>
              <a:t>when the resurrection sings itself in the robin’s glad </a:t>
            </a:r>
          </a:p>
          <a:p>
            <a:pPr rtl="0"/>
            <a:r>
              <a:rPr lang="en-US" sz="1200" dirty="0" smtClean="0"/>
              <a:t>song, and bursting buds defy the death grip of winter, </a:t>
            </a:r>
          </a:p>
          <a:p>
            <a:pPr rtl="0"/>
            <a:r>
              <a:rPr lang="en-US" sz="1200" dirty="0" smtClean="0"/>
              <a:t>and you walk upon the yielding earth near my grave—</a:t>
            </a:r>
          </a:p>
          <a:p>
            <a:pPr rtl="0"/>
            <a:r>
              <a:rPr lang="en-US" sz="1200" dirty="0" smtClean="0"/>
              <a:t>remember that my soul is not there, but rather it is </a:t>
            </a:r>
          </a:p>
          <a:p>
            <a:pPr rtl="0"/>
            <a:r>
              <a:rPr lang="en-US" sz="1200" dirty="0" smtClean="0"/>
              <a:t>absent from the body, present with the Lord. </a:t>
            </a:r>
          </a:p>
          <a:p>
            <a:pPr rtl="0"/>
            <a:endParaRPr lang="en-US" sz="1200" dirty="0" smtClean="0"/>
          </a:p>
          <a:p>
            <a:pPr rtl="0"/>
            <a:r>
              <a:rPr lang="en-US" sz="1200" dirty="0" smtClean="0"/>
              <a:t>And somewhere, the atoms that make up my brain, </a:t>
            </a:r>
          </a:p>
          <a:p>
            <a:pPr rtl="0"/>
            <a:r>
              <a:rPr lang="en-US" sz="1200" dirty="0" smtClean="0"/>
              <a:t>my heart—my body—will be sending out resurrection </a:t>
            </a:r>
          </a:p>
          <a:p>
            <a:pPr rtl="0"/>
            <a:r>
              <a:rPr lang="en-US" sz="1200" dirty="0" smtClean="0"/>
              <a:t>radiations of a frequency too high for any earthly </a:t>
            </a:r>
          </a:p>
          <a:p>
            <a:pPr rtl="0"/>
            <a:r>
              <a:rPr lang="en-US" sz="1200" dirty="0" smtClean="0"/>
              <a:t>Geiger counter to record. But if you place the meter </a:t>
            </a:r>
          </a:p>
          <a:p>
            <a:pPr rtl="0"/>
            <a:r>
              <a:rPr lang="en-US" sz="1200" dirty="0" smtClean="0"/>
              <a:t>of God’s Word alongside that cemetery plot and </a:t>
            </a:r>
          </a:p>
          <a:p>
            <a:pPr rtl="0"/>
            <a:r>
              <a:rPr lang="en-US" sz="1200" dirty="0" smtClean="0"/>
              <a:t>adjust the settings to Hebrews 13:5, you will receive </a:t>
            </a:r>
          </a:p>
          <a:p>
            <a:pPr rtl="0"/>
            <a:r>
              <a:rPr lang="en-US" sz="1200" dirty="0" smtClean="0"/>
              <a:t>this reading: “He hath said, I will never leave thee, </a:t>
            </a:r>
          </a:p>
          <a:p>
            <a:pPr rtl="0"/>
            <a:r>
              <a:rPr lang="en-US" sz="1200" dirty="0" smtClean="0"/>
              <a:t>nor forsake thee.”</a:t>
            </a:r>
          </a:p>
          <a:p>
            <a:pPr rtl="0"/>
            <a:endParaRPr lang="en-US" dirty="0" smtClean="0"/>
          </a:p>
          <a:p>
            <a:r>
              <a:rPr lang="en-US" b="0" i="0" u="none" strike="noStrike" baseline="0" dirty="0" smtClean="0"/>
              <a:t>-----</a:t>
            </a:r>
          </a:p>
          <a:p>
            <a:endParaRPr lang="en-US" b="0" i="0" u="none" strike="noStrike" baseline="0" dirty="0" smtClean="0"/>
          </a:p>
          <a:p>
            <a:r>
              <a:rPr lang="en-US" b="0" i="0" u="none" strike="noStrike" baseline="0" dirty="0" err="1" smtClean="0"/>
              <a:t>Galaxie</a:t>
            </a:r>
            <a:r>
              <a:rPr lang="en-US" b="0" i="0" u="none" strike="noStrike" baseline="0" dirty="0" smtClean="0"/>
              <a:t> Software. (2002). </a:t>
            </a:r>
            <a:r>
              <a:rPr lang="en-US" b="0" i="1" u="none" strike="noStrike" baseline="0" dirty="0" smtClean="0"/>
              <a:t>10,000 Sermon Illustrations</a:t>
            </a:r>
            <a:r>
              <a:rPr lang="en-US" b="0" i="0" u="none" strike="noStrike" baseline="0" dirty="0" smtClean="0"/>
              <a:t>. Biblical Studies Press.</a:t>
            </a:r>
          </a:p>
          <a:p>
            <a:endParaRPr lang="en-US" dirty="0" smtClean="0"/>
          </a:p>
          <a:p>
            <a:r>
              <a:rPr lang="en-US" dirty="0" smtClean="0"/>
              <a:t>*****</a:t>
            </a:r>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96</a:t>
            </a:fld>
            <a:endParaRPr lang="en-US"/>
          </a:p>
        </p:txBody>
      </p:sp>
    </p:spTree>
    <p:extLst>
      <p:ext uri="{BB962C8B-B14F-4D97-AF65-F5344CB8AC3E}">
        <p14:creationId xmlns:p14="http://schemas.microsoft.com/office/powerpoint/2010/main" val="17197764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4:21.</a:t>
            </a:r>
          </a:p>
          <a:p>
            <a:endParaRPr lang="en-US" dirty="0" smtClean="0"/>
          </a:p>
          <a:p>
            <a:r>
              <a:rPr lang="en-US" dirty="0" smtClean="0"/>
              <a:t>*****</a:t>
            </a:r>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97</a:t>
            </a:fld>
            <a:endParaRPr lang="en-US"/>
          </a:p>
        </p:txBody>
      </p:sp>
    </p:spTree>
    <p:extLst>
      <p:ext uri="{BB962C8B-B14F-4D97-AF65-F5344CB8AC3E}">
        <p14:creationId xmlns:p14="http://schemas.microsoft.com/office/powerpoint/2010/main" val="102348688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Cross-Reference to Romans 4:21.</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98</a:t>
            </a:fld>
            <a:endParaRPr lang="en-US"/>
          </a:p>
        </p:txBody>
      </p:sp>
    </p:spTree>
    <p:extLst>
      <p:ext uri="{BB962C8B-B14F-4D97-AF65-F5344CB8AC3E}">
        <p14:creationId xmlns:p14="http://schemas.microsoft.com/office/powerpoint/2010/main" val="104108378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Charles Hodge goes on to say:</a:t>
            </a:r>
          </a:p>
          <a:p>
            <a:endParaRPr lang="en-US" dirty="0" smtClean="0"/>
          </a:p>
          <a:p>
            <a:r>
              <a:rPr lang="en-US" sz="1200" dirty="0" smtClean="0"/>
              <a:t>That is, the faith of Abraham was imputed to him for </a:t>
            </a:r>
          </a:p>
          <a:p>
            <a:r>
              <a:rPr lang="en-US" sz="1200" dirty="0" smtClean="0"/>
              <a:t>righteousness. He was accepted as righteous on </a:t>
            </a:r>
          </a:p>
          <a:p>
            <a:r>
              <a:rPr lang="en-US" sz="1200" dirty="0" smtClean="0"/>
              <a:t>account of his faith; not that faith itself was the </a:t>
            </a:r>
          </a:p>
          <a:p>
            <a:r>
              <a:rPr lang="en-US" sz="1200" dirty="0" smtClean="0"/>
              <a:t>ground, but the condition of his justification. He </a:t>
            </a:r>
          </a:p>
          <a:p>
            <a:r>
              <a:rPr lang="en-US" sz="1200" dirty="0" smtClean="0"/>
              <a:t>believed, and God accepted him as righteous; just </a:t>
            </a:r>
          </a:p>
          <a:p>
            <a:r>
              <a:rPr lang="en-US" sz="1200" dirty="0" smtClean="0"/>
              <a:t>[as] now we believe, and are accepted as righteous, </a:t>
            </a:r>
          </a:p>
          <a:p>
            <a:r>
              <a:rPr lang="en-US" sz="1200" dirty="0" smtClean="0"/>
              <a:t>not on account of any merit in our faith, but simply </a:t>
            </a:r>
          </a:p>
          <a:p>
            <a:r>
              <a:rPr lang="en-US" sz="1200" dirty="0" smtClean="0"/>
              <a:t>on the ground of the righteousness of Christ, which </a:t>
            </a:r>
          </a:p>
          <a:p>
            <a:r>
              <a:rPr lang="en-US" sz="1200" dirty="0" smtClean="0"/>
              <a:t>is imputed to us when we believe; that is, it is given </a:t>
            </a:r>
          </a:p>
          <a:p>
            <a:r>
              <a:rPr lang="en-US" sz="1200" dirty="0" smtClean="0"/>
              <a:t>to us, whenever we are willing to receive and rest </a:t>
            </a:r>
          </a:p>
          <a:p>
            <a:r>
              <a:rPr lang="en-US" sz="1200" dirty="0" smtClean="0"/>
              <a:t>upon it.... Faith justifies by appropriating to </a:t>
            </a:r>
          </a:p>
          <a:p>
            <a:r>
              <a:rPr lang="en-US" sz="1200" dirty="0" smtClean="0"/>
              <a:t>ourselves the divine promise. But if that promise </a:t>
            </a:r>
          </a:p>
          <a:p>
            <a:r>
              <a:rPr lang="en-US" sz="1200" dirty="0" smtClean="0"/>
              <a:t>does not refer to our justification, faith cannot make </a:t>
            </a:r>
          </a:p>
          <a:p>
            <a:r>
              <a:rPr lang="en-US" sz="1200" dirty="0" smtClean="0"/>
              <a:t>us righteous. The object of justifying or saving faith, </a:t>
            </a:r>
          </a:p>
          <a:p>
            <a:r>
              <a:rPr lang="en-US" sz="1200" dirty="0" smtClean="0"/>
              <a:t>that is, of those acts of faith which secure our </a:t>
            </a:r>
          </a:p>
          <a:p>
            <a:r>
              <a:rPr lang="en-US" sz="1200" dirty="0" smtClean="0"/>
              <a:t>acceptance with God, is not the divine veracity in </a:t>
            </a:r>
          </a:p>
          <a:p>
            <a:r>
              <a:rPr lang="en-US" sz="1200" dirty="0" smtClean="0"/>
              <a:t>general, nor the divine authority of the Scriptures, </a:t>
            </a:r>
          </a:p>
          <a:p>
            <a:r>
              <a:rPr lang="en-US" sz="1200" dirty="0" smtClean="0"/>
              <a:t>but the specific promise of gratuitous acceptance </a:t>
            </a:r>
          </a:p>
          <a:p>
            <a:r>
              <a:rPr lang="en-US" sz="1200" dirty="0" smtClean="0"/>
              <a:t>through the mediation and merit of the Lord </a:t>
            </a:r>
          </a:p>
          <a:p>
            <a:r>
              <a:rPr lang="en-US" sz="1200" dirty="0" smtClean="0"/>
              <a:t>Jesus Christ.</a:t>
            </a:r>
          </a:p>
          <a:p>
            <a:endParaRPr lang="en-US" b="0" i="0" u="none" strike="noStrike" baseline="0" dirty="0" smtClean="0"/>
          </a:p>
          <a:p>
            <a:r>
              <a:rPr lang="en-US" b="0" i="0" u="none" strike="noStrike" baseline="0" dirty="0" smtClean="0"/>
              <a:t>-----</a:t>
            </a:r>
          </a:p>
          <a:p>
            <a:endParaRPr lang="en-US" b="0" i="0" u="none" strike="noStrike" baseline="0" dirty="0" smtClean="0"/>
          </a:p>
          <a:p>
            <a:r>
              <a:rPr lang="en-US" b="0" i="0" u="none" strike="noStrike" baseline="0" dirty="0" smtClean="0"/>
              <a:t>Hodge, C. (1882). </a:t>
            </a:r>
            <a:r>
              <a:rPr lang="en-US" b="0" i="1" u="none" strike="noStrike" baseline="0" dirty="0" smtClean="0"/>
              <a:t>A commentary on the Epistle  to </a:t>
            </a:r>
          </a:p>
          <a:p>
            <a:r>
              <a:rPr lang="en-US" b="0" i="1" u="none" strike="noStrike" baseline="0" dirty="0" smtClean="0"/>
              <a:t>the Romans</a:t>
            </a:r>
            <a:r>
              <a:rPr lang="en-US" b="0" i="0" u="none" strike="noStrike" baseline="0" dirty="0" smtClean="0"/>
              <a:t> (New Edition., pp. 199–200). Grand </a:t>
            </a:r>
          </a:p>
          <a:p>
            <a:r>
              <a:rPr lang="en-US" b="0" i="0" u="none" strike="noStrike" baseline="0" dirty="0" smtClean="0"/>
              <a:t>Rapids, MI: Louis </a:t>
            </a:r>
            <a:r>
              <a:rPr lang="en-US" b="0" i="0" u="none" strike="noStrike" baseline="0" dirty="0" err="1" smtClean="0"/>
              <a:t>Kregel</a:t>
            </a:r>
            <a:r>
              <a:rPr lang="en-US" b="0" i="0" u="none" strike="noStrike" baseline="0" dirty="0" smtClean="0"/>
              <a:t>.</a:t>
            </a:r>
          </a:p>
          <a:p>
            <a:endParaRPr lang="en-US" dirty="0" smtClean="0"/>
          </a:p>
          <a:p>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94102A9-26DF-4918-9F45-F7076CE57E46}" type="slidenum">
              <a:rPr lang="en-US" smtClean="0"/>
              <a:t>99</a:t>
            </a:fld>
            <a:endParaRPr lang="en-US"/>
          </a:p>
        </p:txBody>
      </p:sp>
    </p:spTree>
    <p:extLst>
      <p:ext uri="{BB962C8B-B14F-4D97-AF65-F5344CB8AC3E}">
        <p14:creationId xmlns:p14="http://schemas.microsoft.com/office/powerpoint/2010/main" val="4098568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4012640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29803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4646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25A8FD-85E9-4177-9140-372F96C45026}" type="datetimeFigureOut">
              <a:rPr lang="en-US" smtClean="0"/>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73352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25A8FD-85E9-4177-9140-372F96C45026}" type="datetimeFigureOut">
              <a:rPr lang="en-US" smtClean="0"/>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117156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25A8FD-85E9-4177-9140-372F96C45026}" type="datetimeFigureOut">
              <a:rPr lang="en-US" smtClean="0"/>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74287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25A8FD-85E9-4177-9140-372F96C45026}" type="datetimeFigureOut">
              <a:rPr lang="en-US" smtClean="0"/>
              <a:t>9/18/2015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620865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25A8FD-85E9-4177-9140-372F96C45026}" type="datetimeFigureOut">
              <a:rPr lang="en-US" smtClean="0"/>
              <a:t>9/18/2015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915885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25A8FD-85E9-4177-9140-372F96C45026}" type="datetimeFigureOut">
              <a:rPr lang="en-US" smtClean="0"/>
              <a:t>9/18/2015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3181674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913519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25A8FD-85E9-4177-9140-372F96C45026}" type="datetimeFigureOut">
              <a:rPr lang="en-US" smtClean="0"/>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E4765-53F9-45BC-86CD-B8977D89C3C6}" type="slidenum">
              <a:rPr lang="en-US" smtClean="0"/>
              <a:t>‹#›</a:t>
            </a:fld>
            <a:endParaRPr lang="en-US"/>
          </a:p>
        </p:txBody>
      </p:sp>
    </p:spTree>
    <p:extLst>
      <p:ext uri="{BB962C8B-B14F-4D97-AF65-F5344CB8AC3E}">
        <p14:creationId xmlns:p14="http://schemas.microsoft.com/office/powerpoint/2010/main" val="2958647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25A8FD-85E9-4177-9140-372F96C45026}" type="datetimeFigureOut">
              <a:rPr lang="en-US" smtClean="0"/>
              <a:t>9/18/2015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E4765-53F9-45BC-86CD-B8977D89C3C6}" type="slidenum">
              <a:rPr lang="en-US" smtClean="0"/>
              <a:t>‹#›</a:t>
            </a:fld>
            <a:endParaRPr lang="en-US"/>
          </a:p>
        </p:txBody>
      </p:sp>
    </p:spTree>
    <p:extLst>
      <p:ext uri="{BB962C8B-B14F-4D97-AF65-F5344CB8AC3E}">
        <p14:creationId xmlns:p14="http://schemas.microsoft.com/office/powerpoint/2010/main" val="2852885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2792" y="1799122"/>
            <a:ext cx="7772400" cy="3143939"/>
          </a:xfrm>
        </p:spPr>
        <p:txBody>
          <a:bodyPr/>
          <a:lstStyle/>
          <a:p>
            <a:r>
              <a:rPr lang="en-US" sz="7200" dirty="0" smtClean="0"/>
              <a:t>Romans 4:13-25</a:t>
            </a:r>
            <a:r>
              <a:rPr lang="en-US" sz="3600" dirty="0" smtClean="0"/>
              <a:t/>
            </a:r>
            <a:br>
              <a:rPr lang="en-US" sz="3600" dirty="0" smtClean="0"/>
            </a:br>
            <a:r>
              <a:rPr lang="en-US" sz="3600" dirty="0" smtClean="0"/>
              <a:t>---</a:t>
            </a:r>
            <a:br>
              <a:rPr lang="en-US" sz="3600" dirty="0" smtClean="0"/>
            </a:br>
            <a:r>
              <a:rPr lang="en-US" sz="3600" dirty="0" smtClean="0"/>
              <a:t>The Promise Realized Through Faith</a:t>
            </a:r>
            <a:endParaRPr lang="en-US" sz="7200" dirty="0"/>
          </a:p>
        </p:txBody>
      </p:sp>
    </p:spTree>
    <p:extLst>
      <p:ext uri="{BB962C8B-B14F-4D97-AF65-F5344CB8AC3E}">
        <p14:creationId xmlns:p14="http://schemas.microsoft.com/office/powerpoint/2010/main" val="1477316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normAutofit/>
          </a:bodyPr>
          <a:lstStyle/>
          <a:p>
            <a:r>
              <a:rPr lang="en-US" dirty="0" smtClean="0"/>
              <a:t>1:16-17  --  The Righteous Shall Live by Faith</a:t>
            </a:r>
          </a:p>
          <a:p>
            <a:r>
              <a:rPr lang="en-US" dirty="0" smtClean="0"/>
              <a:t>1:18-32  --  God’s Wrath Against Mankind</a:t>
            </a:r>
          </a:p>
          <a:p>
            <a:r>
              <a:rPr lang="en-US" dirty="0" smtClean="0"/>
              <a:t>2:1-11  --  God’s Righteous Judgment</a:t>
            </a:r>
          </a:p>
          <a:p>
            <a:r>
              <a:rPr lang="en-US" dirty="0" smtClean="0"/>
              <a:t>2:12-16  --  God’s Judgment and the Law</a:t>
            </a:r>
          </a:p>
          <a:p>
            <a:r>
              <a:rPr lang="en-US" dirty="0" smtClean="0"/>
              <a:t>2:17-29  --  The Jews and the Law</a:t>
            </a:r>
          </a:p>
          <a:p>
            <a:r>
              <a:rPr lang="en-US" dirty="0" smtClean="0"/>
              <a:t>3:1-8  --  God’s Righteousness Upheld</a:t>
            </a:r>
          </a:p>
          <a:p>
            <a:r>
              <a:rPr lang="en-US" dirty="0" smtClean="0">
                <a:solidFill>
                  <a:srgbClr val="FF0000"/>
                </a:solidFill>
              </a:rPr>
              <a:t>3:9-20  --  No One is Righteous</a:t>
            </a:r>
          </a:p>
          <a:p>
            <a:pPr marL="0" indent="0">
              <a:buNone/>
            </a:pPr>
            <a:endParaRPr lang="en-US" dirty="0" smtClean="0"/>
          </a:p>
          <a:p>
            <a:endParaRPr lang="en-US" dirty="0" smtClean="0"/>
          </a:p>
          <a:p>
            <a:endParaRPr lang="en-US" dirty="0" smtClean="0"/>
          </a:p>
        </p:txBody>
      </p:sp>
    </p:spTree>
    <p:extLst>
      <p:ext uri="{BB962C8B-B14F-4D97-AF65-F5344CB8AC3E}">
        <p14:creationId xmlns:p14="http://schemas.microsoft.com/office/powerpoint/2010/main" val="25834577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λογίζομαι</a:t>
            </a:r>
            <a:endParaRPr lang="en-US" dirty="0"/>
          </a:p>
          <a:p>
            <a:pPr marL="0" indent="0">
              <a:buNone/>
            </a:pPr>
            <a:r>
              <a:rPr lang="en-US" dirty="0" smtClean="0"/>
              <a:t>			(</a:t>
            </a:r>
            <a:r>
              <a:rPr lang="en-US" dirty="0" err="1" smtClean="0"/>
              <a:t>logizomai</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22</a:t>
            </a:r>
            <a:r>
              <a:rPr lang="en-US" dirty="0" smtClean="0"/>
              <a:t> </a:t>
            </a:r>
            <a:r>
              <a:rPr lang="en-US" dirty="0"/>
              <a:t>This is why "it was credited to him as righteousness." </a:t>
            </a:r>
            <a:endParaRPr lang="en-US" dirty="0" smtClean="0"/>
          </a:p>
        </p:txBody>
      </p:sp>
      <p:sp>
        <p:nvSpPr>
          <p:cNvPr id="4" name="Rounded Rectangle 3"/>
          <p:cNvSpPr/>
          <p:nvPr/>
        </p:nvSpPr>
        <p:spPr>
          <a:xfrm>
            <a:off x="3120390" y="2114550"/>
            <a:ext cx="2160270" cy="1143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977640" y="4834890"/>
            <a:ext cx="147447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00525" y="3257550"/>
            <a:ext cx="514350" cy="15773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211829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2:23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λογίζομαι</a:t>
            </a:r>
            <a:endParaRPr lang="en-US" dirty="0"/>
          </a:p>
          <a:p>
            <a:pPr marL="0" indent="0">
              <a:buNone/>
            </a:pPr>
            <a:r>
              <a:rPr lang="en-US" dirty="0" smtClean="0"/>
              <a:t>		</a:t>
            </a:r>
            <a:r>
              <a:rPr lang="en-US" dirty="0"/>
              <a:t>			(</a:t>
            </a:r>
            <a:r>
              <a:rPr lang="en-US" dirty="0" err="1"/>
              <a:t>logizomai</a:t>
            </a:r>
            <a:r>
              <a:rPr lang="en-US" dirty="0"/>
              <a:t>)</a:t>
            </a:r>
          </a:p>
          <a:p>
            <a:pPr marL="0" indent="0">
              <a:buNone/>
            </a:pPr>
            <a:endParaRPr lang="en-US" dirty="0"/>
          </a:p>
          <a:p>
            <a:pPr marL="0" indent="0">
              <a:buNone/>
            </a:pPr>
            <a:r>
              <a:rPr lang="en-US" dirty="0" smtClean="0"/>
              <a:t>And </a:t>
            </a:r>
            <a:r>
              <a:rPr lang="en-US" dirty="0"/>
              <a:t>the scripture was fulfilled that says, “Abraham believed God, and it was credited to him as righteousness,” and he was called God’s friend</a:t>
            </a:r>
            <a:r>
              <a:rPr lang="en-US" dirty="0" smtClean="0"/>
              <a:t>.</a:t>
            </a:r>
            <a:endParaRPr lang="en-US" dirty="0"/>
          </a:p>
        </p:txBody>
      </p:sp>
      <p:sp>
        <p:nvSpPr>
          <p:cNvPr id="4" name="Rounded Rectangle 3"/>
          <p:cNvSpPr/>
          <p:nvPr/>
        </p:nvSpPr>
        <p:spPr>
          <a:xfrm>
            <a:off x="4960620" y="2240280"/>
            <a:ext cx="2160270" cy="1143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389370" y="4491990"/>
            <a:ext cx="147447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040755" y="3383280"/>
            <a:ext cx="1085850" cy="110871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565610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l-GR" dirty="0"/>
              <a:t>δικαιοσύνη</a:t>
            </a:r>
            <a:endParaRPr lang="en-US" dirty="0"/>
          </a:p>
          <a:p>
            <a:pPr marL="0" indent="0">
              <a:buNone/>
            </a:pPr>
            <a:r>
              <a:rPr lang="en-US" dirty="0"/>
              <a:t>(</a:t>
            </a:r>
            <a:r>
              <a:rPr lang="en-US" dirty="0" err="1"/>
              <a:t>dikaiosunē</a:t>
            </a:r>
            <a:r>
              <a:rPr lang="en-US" dirty="0"/>
              <a: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22</a:t>
            </a:r>
            <a:r>
              <a:rPr lang="en-US" dirty="0" smtClean="0"/>
              <a:t> </a:t>
            </a:r>
            <a:r>
              <a:rPr lang="en-US" dirty="0"/>
              <a:t>This is why "it was credited to him as righteousness." </a:t>
            </a:r>
            <a:endParaRPr lang="en-US" dirty="0" smtClean="0"/>
          </a:p>
        </p:txBody>
      </p:sp>
      <p:sp>
        <p:nvSpPr>
          <p:cNvPr id="4" name="Rounded Rectangle 3"/>
          <p:cNvSpPr/>
          <p:nvPr/>
        </p:nvSpPr>
        <p:spPr>
          <a:xfrm>
            <a:off x="468630" y="2080260"/>
            <a:ext cx="2251710" cy="12001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8630" y="5269230"/>
            <a:ext cx="2537460" cy="5372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1594485" y="3280410"/>
            <a:ext cx="142875" cy="198882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211829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Corinthians 5:21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δικαιοσύνη</a:t>
            </a:r>
            <a:endParaRPr lang="en-US" dirty="0"/>
          </a:p>
          <a:p>
            <a:pPr marL="0" indent="0">
              <a:buNone/>
            </a:pPr>
            <a:r>
              <a:rPr lang="en-US" dirty="0"/>
              <a:t>(</a:t>
            </a:r>
            <a:r>
              <a:rPr lang="en-US" dirty="0" err="1"/>
              <a:t>dikaiosunē</a:t>
            </a:r>
            <a:r>
              <a:rPr lang="en-US" dirty="0"/>
              <a:t>)</a:t>
            </a:r>
          </a:p>
          <a:p>
            <a:pPr marL="0" indent="0">
              <a:buNone/>
            </a:pPr>
            <a:endParaRPr lang="en-US" dirty="0"/>
          </a:p>
          <a:p>
            <a:pPr marL="0" indent="0">
              <a:buNone/>
            </a:pPr>
            <a:r>
              <a:rPr lang="en-US" dirty="0" smtClean="0"/>
              <a:t>God </a:t>
            </a:r>
            <a:r>
              <a:rPr lang="en-US" dirty="0"/>
              <a:t>made him who had no sin to be sin for us, so that in him we might become the righteousness of God. </a:t>
            </a:r>
          </a:p>
          <a:p>
            <a:pPr marL="0" indent="0">
              <a:buNone/>
            </a:pPr>
            <a:endParaRPr lang="en-US" dirty="0"/>
          </a:p>
        </p:txBody>
      </p:sp>
      <p:sp>
        <p:nvSpPr>
          <p:cNvPr id="4" name="Rounded Rectangle 3"/>
          <p:cNvSpPr/>
          <p:nvPr/>
        </p:nvSpPr>
        <p:spPr>
          <a:xfrm>
            <a:off x="445770" y="2194560"/>
            <a:ext cx="2251710" cy="12001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22910" y="4972050"/>
            <a:ext cx="2537460" cy="5372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1571625" y="3394710"/>
            <a:ext cx="120015" cy="15773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644119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4:3</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What </a:t>
            </a:r>
            <a:r>
              <a:rPr lang="en-US" dirty="0"/>
              <a:t>does the Scripture say? “Abraham believed God, and it was </a:t>
            </a:r>
            <a:r>
              <a:rPr lang="en-US" b="1" dirty="0">
                <a:solidFill>
                  <a:schemeClr val="accent6">
                    <a:lumMod val="75000"/>
                  </a:schemeClr>
                </a:solidFill>
              </a:rPr>
              <a:t>credited to him as righteousness</a:t>
            </a:r>
            <a:r>
              <a:rPr lang="en-US" dirty="0"/>
              <a:t>.”</a:t>
            </a:r>
          </a:p>
          <a:p>
            <a:pPr marL="0" indent="0">
              <a:buNone/>
            </a:pPr>
            <a:endParaRPr lang="en-US" dirty="0"/>
          </a:p>
        </p:txBody>
      </p:sp>
    </p:spTree>
    <p:extLst>
      <p:ext uri="{BB962C8B-B14F-4D97-AF65-F5344CB8AC3E}">
        <p14:creationId xmlns:p14="http://schemas.microsoft.com/office/powerpoint/2010/main" val="359610096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4:6</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David </a:t>
            </a:r>
            <a:r>
              <a:rPr lang="en-US" dirty="0"/>
              <a:t>says the same thing when he speaks of the blessedness of the man to whom God </a:t>
            </a:r>
            <a:r>
              <a:rPr lang="en-US" b="1" dirty="0">
                <a:solidFill>
                  <a:schemeClr val="accent6">
                    <a:lumMod val="75000"/>
                  </a:schemeClr>
                </a:solidFill>
              </a:rPr>
              <a:t>credits righteousness </a:t>
            </a:r>
            <a:r>
              <a:rPr lang="en-US" dirty="0"/>
              <a:t>apart from works</a:t>
            </a:r>
          </a:p>
          <a:p>
            <a:pPr marL="0" indent="0">
              <a:buNone/>
            </a:pPr>
            <a:endParaRPr lang="en-US" dirty="0"/>
          </a:p>
        </p:txBody>
      </p:sp>
    </p:spTree>
    <p:extLst>
      <p:ext uri="{BB962C8B-B14F-4D97-AF65-F5344CB8AC3E}">
        <p14:creationId xmlns:p14="http://schemas.microsoft.com/office/powerpoint/2010/main" val="22131817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4:23</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23</a:t>
            </a:r>
            <a:r>
              <a:rPr lang="en-US" dirty="0" smtClean="0"/>
              <a:t> </a:t>
            </a:r>
            <a:r>
              <a:rPr lang="en-US" dirty="0"/>
              <a:t>The words "it was credited to him" were written not for him alone, </a:t>
            </a:r>
          </a:p>
        </p:txBody>
      </p:sp>
    </p:spTree>
    <p:extLst>
      <p:ext uri="{BB962C8B-B14F-4D97-AF65-F5344CB8AC3E}">
        <p14:creationId xmlns:p14="http://schemas.microsoft.com/office/powerpoint/2010/main" val="411419611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4:23</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μόνος</a:t>
            </a:r>
            <a:endParaRPr lang="en-US" dirty="0"/>
          </a:p>
          <a:p>
            <a:pPr marL="0" indent="0">
              <a:buNone/>
            </a:pPr>
            <a:r>
              <a:rPr lang="en-US" dirty="0" smtClean="0"/>
              <a:t>			(</a:t>
            </a:r>
            <a:r>
              <a:rPr lang="en-US" dirty="0" err="1" smtClean="0"/>
              <a:t>monos</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23</a:t>
            </a:r>
            <a:r>
              <a:rPr lang="en-US" dirty="0" smtClean="0"/>
              <a:t> </a:t>
            </a:r>
            <a:r>
              <a:rPr lang="en-US" dirty="0"/>
              <a:t>The words "it was credited to him" were written not for him alone, </a:t>
            </a:r>
          </a:p>
        </p:txBody>
      </p:sp>
      <p:sp>
        <p:nvSpPr>
          <p:cNvPr id="4" name="Rounded Rectangle 3"/>
          <p:cNvSpPr/>
          <p:nvPr/>
        </p:nvSpPr>
        <p:spPr>
          <a:xfrm>
            <a:off x="3143250" y="2103120"/>
            <a:ext cx="168021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737610" y="5280660"/>
            <a:ext cx="1040130" cy="4800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983355" y="3268980"/>
            <a:ext cx="274320" cy="201168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942683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4:10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μόνος</a:t>
            </a:r>
            <a:endParaRPr lang="en-US" dirty="0"/>
          </a:p>
          <a:p>
            <a:pPr marL="0" indent="0">
              <a:buNone/>
            </a:pPr>
            <a:r>
              <a:rPr lang="en-US" dirty="0"/>
              <a:t>		(</a:t>
            </a:r>
            <a:r>
              <a:rPr lang="en-US" dirty="0" err="1"/>
              <a:t>monos</a:t>
            </a:r>
            <a:r>
              <a:rPr lang="en-US" dirty="0"/>
              <a:t>)</a:t>
            </a:r>
          </a:p>
          <a:p>
            <a:pPr marL="0" indent="0">
              <a:buNone/>
            </a:pPr>
            <a:endParaRPr lang="en-US" dirty="0"/>
          </a:p>
          <a:p>
            <a:pPr marL="0" indent="0">
              <a:buNone/>
            </a:pPr>
            <a:r>
              <a:rPr lang="en-US" dirty="0" smtClean="0"/>
              <a:t>Jesus </a:t>
            </a:r>
            <a:r>
              <a:rPr lang="en-US" dirty="0"/>
              <a:t>said to him, </a:t>
            </a:r>
            <a:r>
              <a:rPr lang="en-US" dirty="0">
                <a:solidFill>
                  <a:srgbClr val="FF0000"/>
                </a:solidFill>
              </a:rPr>
              <a:t>“Away from me, Satan! For it is written: ‘Worship the Lord your God, and serve him only.’”</a:t>
            </a:r>
            <a:r>
              <a:rPr lang="en-US" dirty="0"/>
              <a:t> </a:t>
            </a:r>
          </a:p>
        </p:txBody>
      </p:sp>
      <p:sp>
        <p:nvSpPr>
          <p:cNvPr id="4" name="Rounded Rectangle 3"/>
          <p:cNvSpPr/>
          <p:nvPr/>
        </p:nvSpPr>
        <p:spPr>
          <a:xfrm>
            <a:off x="2274570" y="2251710"/>
            <a:ext cx="168021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94560" y="4994910"/>
            <a:ext cx="88011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634615" y="3417570"/>
            <a:ext cx="480060" cy="15773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84200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 1 Corinthians 10:11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These </a:t>
            </a:r>
            <a:r>
              <a:rPr lang="en-US" dirty="0"/>
              <a:t>things happened to them </a:t>
            </a:r>
            <a:r>
              <a:rPr lang="en-US" b="1" dirty="0">
                <a:solidFill>
                  <a:schemeClr val="accent6">
                    <a:lumMod val="75000"/>
                  </a:schemeClr>
                </a:solidFill>
              </a:rPr>
              <a:t>as examples </a:t>
            </a:r>
            <a:r>
              <a:rPr lang="en-US" dirty="0"/>
              <a:t>and were written down as </a:t>
            </a:r>
            <a:r>
              <a:rPr lang="en-US" b="1" dirty="0">
                <a:solidFill>
                  <a:schemeClr val="accent6">
                    <a:lumMod val="75000"/>
                  </a:schemeClr>
                </a:solidFill>
              </a:rPr>
              <a:t>warnings for us</a:t>
            </a:r>
            <a:r>
              <a:rPr lang="en-US" dirty="0"/>
              <a:t>, on whom the fulfillment of the ages has come</a:t>
            </a:r>
            <a:r>
              <a:rPr lang="en-US" dirty="0" smtClean="0"/>
              <a:t>.</a:t>
            </a:r>
            <a:endParaRPr lang="en-US" dirty="0"/>
          </a:p>
        </p:txBody>
      </p:sp>
    </p:spTree>
    <p:extLst>
      <p:ext uri="{BB962C8B-B14F-4D97-AF65-F5344CB8AC3E}">
        <p14:creationId xmlns:p14="http://schemas.microsoft.com/office/powerpoint/2010/main" val="465581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normAutofit/>
          </a:bodyPr>
          <a:lstStyle/>
          <a:p>
            <a:r>
              <a:rPr lang="en-US" dirty="0" smtClean="0"/>
              <a:t>1:18-32  --  God’s Wrath Against Mankind</a:t>
            </a:r>
          </a:p>
          <a:p>
            <a:r>
              <a:rPr lang="en-US" dirty="0" smtClean="0"/>
              <a:t>2:1-11  --  God’s Righteous Judgment</a:t>
            </a:r>
          </a:p>
          <a:p>
            <a:r>
              <a:rPr lang="en-US" dirty="0" smtClean="0"/>
              <a:t>2:12-16  --  God’s Judgment and the Law</a:t>
            </a:r>
          </a:p>
          <a:p>
            <a:r>
              <a:rPr lang="en-US" dirty="0" smtClean="0"/>
              <a:t>2:17-29  --  The Jews and the Law</a:t>
            </a:r>
          </a:p>
          <a:p>
            <a:r>
              <a:rPr lang="en-US" dirty="0" smtClean="0"/>
              <a:t>3:1-8  --  God’s Righteousness Upheld</a:t>
            </a:r>
          </a:p>
          <a:p>
            <a:r>
              <a:rPr lang="en-US" dirty="0" smtClean="0"/>
              <a:t>3:9-20  --  No One is Righteous</a:t>
            </a:r>
          </a:p>
          <a:p>
            <a:r>
              <a:rPr lang="en-US" dirty="0" smtClean="0">
                <a:solidFill>
                  <a:srgbClr val="FF0000"/>
                </a:solidFill>
              </a:rPr>
              <a:t>3:21-31  --  Righteousness Through Faith</a:t>
            </a:r>
          </a:p>
          <a:p>
            <a:pPr marL="0" indent="0">
              <a:buNone/>
            </a:pPr>
            <a:endParaRPr lang="en-US" dirty="0" smtClean="0">
              <a:solidFill>
                <a:srgbClr val="FF0000"/>
              </a:solidFill>
            </a:endParaRPr>
          </a:p>
          <a:p>
            <a:endParaRPr lang="en-US" dirty="0" smtClean="0"/>
          </a:p>
          <a:p>
            <a:endParaRPr lang="en-US" dirty="0" smtClean="0"/>
          </a:p>
        </p:txBody>
      </p:sp>
    </p:spTree>
    <p:extLst>
      <p:ext uri="{BB962C8B-B14F-4D97-AF65-F5344CB8AC3E}">
        <p14:creationId xmlns:p14="http://schemas.microsoft.com/office/powerpoint/2010/main" val="102883730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15:4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For </a:t>
            </a:r>
            <a:r>
              <a:rPr lang="en-US" dirty="0"/>
              <a:t>everything that was written in the past was </a:t>
            </a:r>
            <a:r>
              <a:rPr lang="en-US" b="1" dirty="0">
                <a:solidFill>
                  <a:schemeClr val="accent6">
                    <a:lumMod val="75000"/>
                  </a:schemeClr>
                </a:solidFill>
              </a:rPr>
              <a:t>written to teach us</a:t>
            </a:r>
            <a:r>
              <a:rPr lang="en-US" dirty="0"/>
              <a:t>, so that through endurance and the encouragement of the Scriptures we might have hope.</a:t>
            </a:r>
          </a:p>
          <a:p>
            <a:pPr marL="0" indent="0">
              <a:buNone/>
            </a:pPr>
            <a:endParaRPr lang="en-US" dirty="0"/>
          </a:p>
        </p:txBody>
      </p:sp>
    </p:spTree>
    <p:extLst>
      <p:ext uri="{BB962C8B-B14F-4D97-AF65-F5344CB8AC3E}">
        <p14:creationId xmlns:p14="http://schemas.microsoft.com/office/powerpoint/2010/main" val="20228085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24</a:t>
            </a:r>
            <a:r>
              <a:rPr lang="en-US" dirty="0" smtClean="0"/>
              <a:t> </a:t>
            </a:r>
            <a:r>
              <a:rPr lang="en-US" dirty="0"/>
              <a:t>but also for us, to whom God will credit righteousness--for us who believe in him who raised Jesus our Lord from the dead. </a:t>
            </a:r>
            <a:endParaRPr lang="en-US" dirty="0" smtClean="0"/>
          </a:p>
        </p:txBody>
      </p:sp>
    </p:spTree>
    <p:extLst>
      <p:ext uri="{BB962C8B-B14F-4D97-AF65-F5344CB8AC3E}">
        <p14:creationId xmlns:p14="http://schemas.microsoft.com/office/powerpoint/2010/main" val="206157064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ἐγείρω</a:t>
            </a:r>
            <a:endParaRPr lang="en-US" dirty="0"/>
          </a:p>
          <a:p>
            <a:pPr marL="0" indent="0">
              <a:buNone/>
            </a:pPr>
            <a:r>
              <a:rPr lang="en-US" dirty="0"/>
              <a:t>(</a:t>
            </a:r>
            <a:r>
              <a:rPr lang="en-US" dirty="0" err="1"/>
              <a:t>egeirō</a:t>
            </a:r>
            <a:r>
              <a:rPr lang="en-US" dirty="0"/>
              <a:t>)</a:t>
            </a:r>
            <a:endParaRPr lang="en-US" dirty="0" smtClean="0"/>
          </a:p>
          <a:p>
            <a:pPr marL="0" indent="0">
              <a:buNone/>
            </a:pPr>
            <a:endParaRPr lang="en-US" dirty="0"/>
          </a:p>
          <a:p>
            <a:pPr marL="0" indent="0">
              <a:buNone/>
            </a:pPr>
            <a:endParaRPr lang="en-US" dirty="0" smtClean="0"/>
          </a:p>
          <a:p>
            <a:pPr marL="0" indent="0">
              <a:buNone/>
            </a:pPr>
            <a:r>
              <a:rPr lang="en-US" baseline="30000" dirty="0" smtClean="0"/>
              <a:t>24</a:t>
            </a:r>
            <a:r>
              <a:rPr lang="en-US" dirty="0" smtClean="0"/>
              <a:t> </a:t>
            </a:r>
            <a:r>
              <a:rPr lang="en-US" dirty="0"/>
              <a:t>but also for us, to whom God will credit righteousness--for us who believe in him who raised Jesus our Lord from the dead. </a:t>
            </a:r>
            <a:endParaRPr lang="en-US" dirty="0" smtClean="0"/>
          </a:p>
        </p:txBody>
      </p:sp>
      <p:sp>
        <p:nvSpPr>
          <p:cNvPr id="4" name="Rounded Rectangle 3"/>
          <p:cNvSpPr/>
          <p:nvPr/>
        </p:nvSpPr>
        <p:spPr>
          <a:xfrm>
            <a:off x="411480" y="2160270"/>
            <a:ext cx="1611630" cy="12573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0060" y="5577840"/>
            <a:ext cx="113157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045845" y="3417570"/>
            <a:ext cx="171450" cy="216027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749589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Acts 26:8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ἐγείρω</a:t>
            </a:r>
            <a:endParaRPr lang="en-US" dirty="0"/>
          </a:p>
          <a:p>
            <a:pPr marL="0" indent="0">
              <a:buNone/>
            </a:pPr>
            <a:r>
              <a:rPr lang="en-US" dirty="0" smtClean="0"/>
              <a:t>	(</a:t>
            </a:r>
            <a:r>
              <a:rPr lang="en-US" dirty="0" err="1"/>
              <a:t>egeirō</a:t>
            </a:r>
            <a:r>
              <a:rPr lang="en-US" dirty="0"/>
              <a:t>)</a:t>
            </a:r>
          </a:p>
          <a:p>
            <a:pPr marL="0" indent="0">
              <a:buNone/>
            </a:pPr>
            <a:endParaRPr lang="en-US" dirty="0"/>
          </a:p>
          <a:p>
            <a:pPr marL="0" indent="0">
              <a:buNone/>
            </a:pPr>
            <a:endParaRPr lang="en-US" dirty="0" smtClean="0"/>
          </a:p>
          <a:p>
            <a:pPr marL="0" indent="0">
              <a:buNone/>
            </a:pPr>
            <a:r>
              <a:rPr lang="en-US" dirty="0" smtClean="0"/>
              <a:t>Why </a:t>
            </a:r>
            <a:r>
              <a:rPr lang="en-US" dirty="0"/>
              <a:t>should any of you consider it incredible that God raises the dead? </a:t>
            </a:r>
          </a:p>
        </p:txBody>
      </p:sp>
      <p:sp>
        <p:nvSpPr>
          <p:cNvPr id="4" name="Rounded Rectangle 3"/>
          <p:cNvSpPr/>
          <p:nvPr/>
        </p:nvSpPr>
        <p:spPr>
          <a:xfrm>
            <a:off x="1303020" y="2160270"/>
            <a:ext cx="1611630" cy="12573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068830" y="5109210"/>
            <a:ext cx="104013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108835" y="3417570"/>
            <a:ext cx="480060" cy="16916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54937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Acts 2:24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But </a:t>
            </a:r>
            <a:r>
              <a:rPr lang="en-US" dirty="0"/>
              <a:t>God </a:t>
            </a:r>
            <a:r>
              <a:rPr lang="en-US" b="1" dirty="0">
                <a:solidFill>
                  <a:schemeClr val="accent6">
                    <a:lumMod val="75000"/>
                  </a:schemeClr>
                </a:solidFill>
              </a:rPr>
              <a:t>raised him from the dead</a:t>
            </a:r>
            <a:r>
              <a:rPr lang="en-US" dirty="0"/>
              <a:t>, freeing him from the agony of death, because it was impossible for death to keep its hold on him.</a:t>
            </a:r>
          </a:p>
          <a:p>
            <a:pPr marL="0" indent="0">
              <a:buNone/>
            </a:pPr>
            <a:endParaRPr lang="en-US" dirty="0"/>
          </a:p>
        </p:txBody>
      </p:sp>
    </p:spTree>
    <p:extLst>
      <p:ext uri="{BB962C8B-B14F-4D97-AF65-F5344CB8AC3E}">
        <p14:creationId xmlns:p14="http://schemas.microsoft.com/office/powerpoint/2010/main" val="130990360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Acts 2:39</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The </a:t>
            </a:r>
            <a:r>
              <a:rPr lang="en-US" b="1" dirty="0">
                <a:solidFill>
                  <a:schemeClr val="accent6">
                    <a:lumMod val="75000"/>
                  </a:schemeClr>
                </a:solidFill>
              </a:rPr>
              <a:t>promise</a:t>
            </a:r>
            <a:r>
              <a:rPr lang="en-US" dirty="0"/>
              <a:t> is for you and your children and for all who are far off—for all whom the Lord our God will call.</a:t>
            </a:r>
          </a:p>
          <a:p>
            <a:pPr marL="0" indent="0">
              <a:buNone/>
            </a:pPr>
            <a:endParaRPr lang="en-US" dirty="0"/>
          </a:p>
        </p:txBody>
      </p:sp>
    </p:spTree>
    <p:extLst>
      <p:ext uri="{BB962C8B-B14F-4D97-AF65-F5344CB8AC3E}">
        <p14:creationId xmlns:p14="http://schemas.microsoft.com/office/powerpoint/2010/main" val="285762757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Tree>
    <p:extLst>
      <p:ext uri="{BB962C8B-B14F-4D97-AF65-F5344CB8AC3E}">
        <p14:creationId xmlns:p14="http://schemas.microsoft.com/office/powerpoint/2010/main" val="206157064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παραδίδωμι</a:t>
            </a:r>
            <a:endParaRPr lang="en-US" dirty="0"/>
          </a:p>
          <a:p>
            <a:pPr marL="0" indent="0">
              <a:buNone/>
            </a:pPr>
            <a:r>
              <a:rPr lang="en-US" dirty="0" smtClean="0"/>
              <a:t>	</a:t>
            </a:r>
            <a:r>
              <a:rPr lang="en-US" dirty="0"/>
              <a:t>(</a:t>
            </a:r>
            <a:r>
              <a:rPr lang="en-US" dirty="0" err="1"/>
              <a:t>paradidōmi</a:t>
            </a:r>
            <a:r>
              <a:rPr lang="en-US" dirty="0" smtClean="0"/>
              <a:t>)</a:t>
            </a:r>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
        <p:nvSpPr>
          <p:cNvPr id="4" name="Rounded Rectangle 3"/>
          <p:cNvSpPr/>
          <p:nvPr/>
        </p:nvSpPr>
        <p:spPr>
          <a:xfrm>
            <a:off x="1268730" y="2125980"/>
            <a:ext cx="25146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48840" y="4560570"/>
            <a:ext cx="248031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526030" y="3497580"/>
            <a:ext cx="862965" cy="1062990"/>
          </a:xfrm>
          <a:prstGeom prst="line">
            <a:avLst/>
          </a:prstGeom>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5052060" y="4594860"/>
            <a:ext cx="1062990" cy="44577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667774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Matthew 20:18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παραδίδωμι</a:t>
            </a:r>
            <a:endParaRPr lang="en-US" dirty="0"/>
          </a:p>
          <a:p>
            <a:pPr marL="0" indent="0">
              <a:buNone/>
            </a:pPr>
            <a:r>
              <a:rPr lang="en-US" dirty="0"/>
              <a:t>	(</a:t>
            </a:r>
            <a:r>
              <a:rPr lang="en-US" dirty="0" err="1"/>
              <a:t>paradidōmi</a:t>
            </a:r>
            <a:r>
              <a:rPr lang="en-US" dirty="0"/>
              <a:t>)</a:t>
            </a:r>
          </a:p>
          <a:p>
            <a:pPr marL="0" indent="0">
              <a:buNone/>
            </a:pPr>
            <a:endParaRPr lang="en-US" dirty="0"/>
          </a:p>
          <a:p>
            <a:pPr marL="0" indent="0">
              <a:buNone/>
            </a:pPr>
            <a:r>
              <a:rPr lang="en-US" dirty="0" smtClean="0">
                <a:solidFill>
                  <a:srgbClr val="FF0000"/>
                </a:solidFill>
              </a:rPr>
              <a:t>We </a:t>
            </a:r>
            <a:r>
              <a:rPr lang="en-US" dirty="0">
                <a:solidFill>
                  <a:srgbClr val="FF0000"/>
                </a:solidFill>
              </a:rPr>
              <a:t>are going up to Jerusalem, and the Son of Man will be betrayed to the chief priests and the teachers of the law. They will condemn him to death</a:t>
            </a:r>
          </a:p>
          <a:p>
            <a:pPr marL="0" indent="0">
              <a:buNone/>
            </a:pPr>
            <a:endParaRPr lang="en-US" dirty="0"/>
          </a:p>
        </p:txBody>
      </p:sp>
      <p:sp>
        <p:nvSpPr>
          <p:cNvPr id="4" name="Rounded Rectangle 3"/>
          <p:cNvSpPr/>
          <p:nvPr/>
        </p:nvSpPr>
        <p:spPr>
          <a:xfrm>
            <a:off x="1268730" y="2125980"/>
            <a:ext cx="25146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480310" y="4491990"/>
            <a:ext cx="165735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526030" y="3497580"/>
            <a:ext cx="782955" cy="99441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0694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παράπτωμα</a:t>
            </a:r>
            <a:endParaRPr lang="en-US" dirty="0"/>
          </a:p>
          <a:p>
            <a:pPr marL="0" indent="0">
              <a:buNone/>
            </a:pPr>
            <a:r>
              <a:rPr lang="en-US" dirty="0" smtClean="0"/>
              <a:t>						</a:t>
            </a:r>
            <a:r>
              <a:rPr lang="en-US" dirty="0"/>
              <a:t>(</a:t>
            </a:r>
            <a:r>
              <a:rPr lang="en-US" dirty="0" err="1"/>
              <a:t>paraptōma</a:t>
            </a:r>
            <a:r>
              <a:rPr lang="en-US" dirty="0" smtClean="0"/>
              <a:t>)</a:t>
            </a:r>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
        <p:nvSpPr>
          <p:cNvPr id="4" name="Rounded Rectangle 3"/>
          <p:cNvSpPr/>
          <p:nvPr/>
        </p:nvSpPr>
        <p:spPr>
          <a:xfrm>
            <a:off x="5920740" y="2194560"/>
            <a:ext cx="2354580" cy="12801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326630" y="4606290"/>
            <a:ext cx="76581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098030" y="3474720"/>
            <a:ext cx="611505" cy="113157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66777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normAutofit/>
          </a:bodyPr>
          <a:lstStyle/>
          <a:p>
            <a:r>
              <a:rPr lang="en-US" dirty="0" smtClean="0"/>
              <a:t>2:1-11  --  God’s Righteous Judgment</a:t>
            </a:r>
          </a:p>
          <a:p>
            <a:r>
              <a:rPr lang="en-US" dirty="0" smtClean="0"/>
              <a:t>2:12-16  --  God’s Judgment and the Law</a:t>
            </a:r>
          </a:p>
          <a:p>
            <a:r>
              <a:rPr lang="en-US" dirty="0" smtClean="0"/>
              <a:t>2:17-29  --  The Jews and the Law</a:t>
            </a:r>
          </a:p>
          <a:p>
            <a:r>
              <a:rPr lang="en-US" dirty="0" smtClean="0"/>
              <a:t>3:1-8  --  God’s Righteousness Upheld</a:t>
            </a:r>
          </a:p>
          <a:p>
            <a:r>
              <a:rPr lang="en-US" dirty="0" smtClean="0"/>
              <a:t>3:9-20  --  No One is Righteous</a:t>
            </a:r>
          </a:p>
          <a:p>
            <a:r>
              <a:rPr lang="en-US" dirty="0" smtClean="0"/>
              <a:t>3:21-31  --  Righteousness Through Faith</a:t>
            </a:r>
          </a:p>
          <a:p>
            <a:r>
              <a:rPr lang="en-US" dirty="0" smtClean="0">
                <a:solidFill>
                  <a:srgbClr val="FF0000"/>
                </a:solidFill>
              </a:rPr>
              <a:t>4:1-12  --  Abraham Justified by Faith</a:t>
            </a:r>
          </a:p>
          <a:p>
            <a:pPr marL="0" indent="0">
              <a:buNone/>
            </a:pPr>
            <a:endParaRPr lang="en-US" dirty="0" smtClean="0"/>
          </a:p>
          <a:p>
            <a:endParaRPr lang="en-US" dirty="0" smtClean="0"/>
          </a:p>
          <a:p>
            <a:endParaRPr lang="en-US" dirty="0" smtClean="0"/>
          </a:p>
        </p:txBody>
      </p:sp>
    </p:spTree>
    <p:extLst>
      <p:ext uri="{BB962C8B-B14F-4D97-AF65-F5344CB8AC3E}">
        <p14:creationId xmlns:p14="http://schemas.microsoft.com/office/powerpoint/2010/main" val="44222522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παράπτωμα</a:t>
            </a:r>
            <a:endParaRPr lang="en-US" dirty="0"/>
          </a:p>
          <a:p>
            <a:pPr marL="0" indent="0">
              <a:buNone/>
            </a:pPr>
            <a:r>
              <a:rPr lang="en-US" dirty="0"/>
              <a:t>		(</a:t>
            </a:r>
            <a:r>
              <a:rPr lang="en-US" dirty="0" err="1"/>
              <a:t>paraptōma</a:t>
            </a:r>
            <a:r>
              <a:rPr lang="en-US" dirty="0"/>
              <a:t>)</a:t>
            </a:r>
          </a:p>
          <a:p>
            <a:pPr marL="0" indent="0">
              <a:buNone/>
            </a:pPr>
            <a:endParaRPr lang="en-US" dirty="0"/>
          </a:p>
          <a:p>
            <a:pPr marL="0" indent="0">
              <a:buNone/>
            </a:pPr>
            <a:r>
              <a:rPr lang="en-US" dirty="0" smtClean="0"/>
              <a:t>[He] made </a:t>
            </a:r>
            <a:r>
              <a:rPr lang="en-US" dirty="0"/>
              <a:t>us alive with Christ even when we were dead in transgressions—it is by grace you have been saved.</a:t>
            </a:r>
          </a:p>
          <a:p>
            <a:pPr marL="457200" lvl="1" indent="0">
              <a:buNone/>
            </a:pPr>
            <a:endParaRPr lang="en-US" dirty="0"/>
          </a:p>
        </p:txBody>
      </p:sp>
      <p:sp>
        <p:nvSpPr>
          <p:cNvPr id="4" name="Rounded Rectangle 3"/>
          <p:cNvSpPr/>
          <p:nvPr/>
        </p:nvSpPr>
        <p:spPr>
          <a:xfrm>
            <a:off x="2240280" y="2194560"/>
            <a:ext cx="2354580" cy="12801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743200" y="4514850"/>
            <a:ext cx="2526030" cy="4800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417570" y="3474720"/>
            <a:ext cx="588645" cy="104013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275412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ἐγείρω</a:t>
            </a:r>
            <a:endParaRPr lang="en-US" dirty="0" smtClean="0"/>
          </a:p>
          <a:p>
            <a:pPr marL="0" indent="0">
              <a:buNone/>
            </a:pPr>
            <a:r>
              <a:rPr lang="en-US" dirty="0" smtClean="0"/>
              <a:t>	</a:t>
            </a:r>
            <a:r>
              <a:rPr lang="en-US" dirty="0"/>
              <a:t>(</a:t>
            </a:r>
            <a:r>
              <a:rPr lang="en-US" dirty="0" err="1"/>
              <a:t>egeirō</a:t>
            </a:r>
            <a:r>
              <a:rPr lang="en-US" dirty="0"/>
              <a:t>)</a:t>
            </a:r>
            <a:endParaRPr lang="en-US" dirty="0" smtClean="0"/>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
        <p:nvSpPr>
          <p:cNvPr id="4" name="Rounded Rectangle 3"/>
          <p:cNvSpPr/>
          <p:nvPr/>
        </p:nvSpPr>
        <p:spPr>
          <a:xfrm>
            <a:off x="1291590" y="2160270"/>
            <a:ext cx="1668780" cy="13258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954530" y="5086350"/>
            <a:ext cx="109728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125980" y="3486150"/>
            <a:ext cx="377190" cy="1600200"/>
          </a:xfrm>
          <a:prstGeom prst="line">
            <a:avLst/>
          </a:prstGeom>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3463290" y="5074920"/>
            <a:ext cx="617220" cy="46863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667774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δικαίωσις</a:t>
            </a:r>
            <a:endParaRPr lang="en-US" dirty="0"/>
          </a:p>
          <a:p>
            <a:pPr marL="0" indent="0">
              <a:buNone/>
            </a:pPr>
            <a:r>
              <a:rPr lang="en-US" dirty="0" smtClean="0"/>
              <a:t>					</a:t>
            </a:r>
            <a:r>
              <a:rPr lang="en-US" dirty="0"/>
              <a:t>(</a:t>
            </a:r>
            <a:r>
              <a:rPr lang="en-US" dirty="0" err="1"/>
              <a:t>dikaiōsis</a:t>
            </a:r>
            <a:r>
              <a:rPr lang="en-US" dirty="0" smtClean="0"/>
              <a:t>)</a:t>
            </a:r>
          </a:p>
          <a:p>
            <a:pPr marL="0" indent="0">
              <a:buNone/>
            </a:pPr>
            <a:endParaRPr lang="en-US" dirty="0"/>
          </a:p>
          <a:p>
            <a:pPr marL="0" indent="0">
              <a:buNone/>
            </a:pP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
        <p:nvSpPr>
          <p:cNvPr id="4" name="Rounded Rectangle 3"/>
          <p:cNvSpPr/>
          <p:nvPr/>
        </p:nvSpPr>
        <p:spPr>
          <a:xfrm>
            <a:off x="4972050" y="2137410"/>
            <a:ext cx="2000250" cy="13144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292090" y="5086350"/>
            <a:ext cx="2068830" cy="5257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972175" y="3451860"/>
            <a:ext cx="354330" cy="163449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667774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5:18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δικαίωσις</a:t>
            </a:r>
            <a:endParaRPr lang="en-US" dirty="0"/>
          </a:p>
          <a:p>
            <a:pPr marL="0" indent="0">
              <a:buNone/>
            </a:pPr>
            <a:r>
              <a:rPr lang="en-US" dirty="0"/>
              <a:t>					(</a:t>
            </a:r>
            <a:r>
              <a:rPr lang="en-US" dirty="0" err="1"/>
              <a:t>dikaiōsis</a:t>
            </a:r>
            <a:r>
              <a:rPr lang="en-US" dirty="0"/>
              <a:t>)</a:t>
            </a:r>
          </a:p>
          <a:p>
            <a:pPr marL="0" indent="0">
              <a:buNone/>
            </a:pPr>
            <a:endParaRPr lang="en-US" dirty="0"/>
          </a:p>
          <a:p>
            <a:pPr marL="0" indent="0">
              <a:buNone/>
            </a:pPr>
            <a:r>
              <a:rPr lang="en-US" dirty="0" smtClean="0"/>
              <a:t>Consequently</a:t>
            </a:r>
            <a:r>
              <a:rPr lang="en-US" dirty="0"/>
              <a:t>, just as the result of one trespass was condemnation for all men, so also the result of one act of righteousness was justification that brings life for all men</a:t>
            </a:r>
            <a:r>
              <a:rPr lang="en-US" dirty="0" smtClean="0"/>
              <a:t>.</a:t>
            </a:r>
            <a:endParaRPr lang="en-US" dirty="0"/>
          </a:p>
        </p:txBody>
      </p:sp>
      <p:sp>
        <p:nvSpPr>
          <p:cNvPr id="4" name="Rounded Rectangle 3"/>
          <p:cNvSpPr/>
          <p:nvPr/>
        </p:nvSpPr>
        <p:spPr>
          <a:xfrm>
            <a:off x="4972050" y="2137410"/>
            <a:ext cx="2000250" cy="13144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783580" y="4960620"/>
            <a:ext cx="2034540" cy="5143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972175" y="3451860"/>
            <a:ext cx="828675" cy="150876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24896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 1 Corinthians 15:17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And </a:t>
            </a:r>
            <a:r>
              <a:rPr lang="en-US" b="1" dirty="0">
                <a:solidFill>
                  <a:schemeClr val="accent6">
                    <a:lumMod val="75000"/>
                  </a:schemeClr>
                </a:solidFill>
              </a:rPr>
              <a:t>if Christ has not been raised</a:t>
            </a:r>
            <a:r>
              <a:rPr lang="en-US" dirty="0"/>
              <a:t>, your faith is futile; you are still in your sins.</a:t>
            </a:r>
          </a:p>
          <a:p>
            <a:pPr marL="0" indent="0">
              <a:buNone/>
            </a:pPr>
            <a:endParaRPr lang="en-US" dirty="0"/>
          </a:p>
        </p:txBody>
      </p:sp>
    </p:spTree>
    <p:extLst>
      <p:ext uri="{BB962C8B-B14F-4D97-AF65-F5344CB8AC3E}">
        <p14:creationId xmlns:p14="http://schemas.microsoft.com/office/powerpoint/2010/main" val="182567069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5:2</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and </a:t>
            </a:r>
            <a:r>
              <a:rPr lang="en-US" dirty="0"/>
              <a:t>live a life of love, just as </a:t>
            </a:r>
            <a:r>
              <a:rPr lang="en-US" b="1" dirty="0">
                <a:solidFill>
                  <a:schemeClr val="accent6">
                    <a:lumMod val="75000"/>
                  </a:schemeClr>
                </a:solidFill>
              </a:rPr>
              <a:t>Christ loved us </a:t>
            </a:r>
            <a:r>
              <a:rPr lang="en-US" dirty="0"/>
              <a:t>and gave himself up for us as a fragrant offering and sacrifice to God. </a:t>
            </a:r>
          </a:p>
          <a:p>
            <a:pPr marL="0" indent="0">
              <a:buNone/>
            </a:pPr>
            <a:endParaRPr lang="en-US" dirty="0"/>
          </a:p>
        </p:txBody>
      </p:sp>
    </p:spTree>
    <p:extLst>
      <p:ext uri="{BB962C8B-B14F-4D97-AF65-F5344CB8AC3E}">
        <p14:creationId xmlns:p14="http://schemas.microsoft.com/office/powerpoint/2010/main" val="153003601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8685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2792" y="1799122"/>
            <a:ext cx="7772400" cy="3143939"/>
          </a:xfrm>
        </p:spPr>
        <p:txBody>
          <a:bodyPr/>
          <a:lstStyle/>
          <a:p>
            <a:r>
              <a:rPr lang="en-US" sz="7200" dirty="0" smtClean="0">
                <a:solidFill>
                  <a:schemeClr val="accent6">
                    <a:lumMod val="75000"/>
                  </a:schemeClr>
                </a:solidFill>
              </a:rPr>
              <a:t>Romans 4:13-25</a:t>
            </a:r>
            <a:r>
              <a:rPr lang="en-US" sz="3600" dirty="0" smtClean="0"/>
              <a:t/>
            </a:r>
            <a:br>
              <a:rPr lang="en-US" sz="3600" dirty="0" smtClean="0"/>
            </a:br>
            <a:r>
              <a:rPr lang="en-US" sz="3600" dirty="0" smtClean="0"/>
              <a:t>---</a:t>
            </a:r>
            <a:br>
              <a:rPr lang="en-US" sz="3600" dirty="0" smtClean="0"/>
            </a:br>
            <a:r>
              <a:rPr lang="en-US" sz="3600" dirty="0" smtClean="0"/>
              <a:t>The Promise Realized Through Faith</a:t>
            </a:r>
            <a:endParaRPr lang="en-US" sz="7200" dirty="0"/>
          </a:p>
        </p:txBody>
      </p:sp>
    </p:spTree>
    <p:extLst>
      <p:ext uri="{BB962C8B-B14F-4D97-AF65-F5344CB8AC3E}">
        <p14:creationId xmlns:p14="http://schemas.microsoft.com/office/powerpoint/2010/main" val="11933324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 y="0"/>
            <a:ext cx="9163289" cy="6858000"/>
          </a:xfrm>
          <a:prstGeom prst="rect">
            <a:avLst/>
          </a:prstGeom>
        </p:spPr>
      </p:pic>
    </p:spTree>
    <p:extLst>
      <p:ext uri="{BB962C8B-B14F-4D97-AF65-F5344CB8AC3E}">
        <p14:creationId xmlns:p14="http://schemas.microsoft.com/office/powerpoint/2010/main" val="31007221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4:13-25</a:t>
            </a:r>
          </a:p>
        </p:txBody>
      </p:sp>
      <p:sp>
        <p:nvSpPr>
          <p:cNvPr id="3" name="Content Placeholder 2"/>
          <p:cNvSpPr>
            <a:spLocks noGrp="1"/>
          </p:cNvSpPr>
          <p:nvPr>
            <p:ph idx="1"/>
          </p:nvPr>
        </p:nvSpPr>
        <p:spPr/>
        <p:txBody>
          <a:bodyPr/>
          <a:lstStyle/>
          <a:p>
            <a:pPr marL="0" indent="0">
              <a:buNone/>
            </a:pPr>
            <a:r>
              <a:rPr lang="en-US" baseline="30000" dirty="0"/>
              <a:t>13</a:t>
            </a:r>
            <a:r>
              <a:rPr lang="en-US" dirty="0"/>
              <a:t> It was not through law that Abraham and his offspring received the promise that he would be heir of the world, but through the righteousness that comes by faith. </a:t>
            </a:r>
            <a:endParaRPr lang="en-US" dirty="0" smtClean="0"/>
          </a:p>
          <a:p>
            <a:pPr marL="0" indent="0">
              <a:buNone/>
            </a:pPr>
            <a:r>
              <a:rPr lang="en-US" baseline="30000" dirty="0" smtClean="0"/>
              <a:t>14</a:t>
            </a:r>
            <a:r>
              <a:rPr lang="en-US" dirty="0" smtClean="0"/>
              <a:t> </a:t>
            </a:r>
            <a:r>
              <a:rPr lang="en-US" dirty="0"/>
              <a:t>For if those who live by law are heirs, faith has no value and the promise is worthless, </a:t>
            </a:r>
            <a:endParaRPr lang="en-US" dirty="0" smtClean="0"/>
          </a:p>
          <a:p>
            <a:pPr marL="0" indent="0">
              <a:buNone/>
            </a:pPr>
            <a:r>
              <a:rPr lang="en-US" baseline="30000" dirty="0" smtClean="0"/>
              <a:t>15</a:t>
            </a:r>
            <a:r>
              <a:rPr lang="en-US" dirty="0" smtClean="0"/>
              <a:t> </a:t>
            </a:r>
            <a:r>
              <a:rPr lang="en-US" dirty="0"/>
              <a:t>because law brings wrath. And where there is no law there is no transgression.</a:t>
            </a:r>
          </a:p>
        </p:txBody>
      </p:sp>
    </p:spTree>
    <p:extLst>
      <p:ext uri="{BB962C8B-B14F-4D97-AF65-F5344CB8AC3E}">
        <p14:creationId xmlns:p14="http://schemas.microsoft.com/office/powerpoint/2010/main" val="25862228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4:13-25</a:t>
            </a:r>
          </a:p>
        </p:txBody>
      </p:sp>
      <p:sp>
        <p:nvSpPr>
          <p:cNvPr id="3" name="Content Placeholder 2"/>
          <p:cNvSpPr>
            <a:spLocks noGrp="1"/>
          </p:cNvSpPr>
          <p:nvPr>
            <p:ph idx="1"/>
          </p:nvPr>
        </p:nvSpPr>
        <p:spPr/>
        <p:txBody>
          <a:bodyPr>
            <a:normAutofit/>
          </a:bodyPr>
          <a:lstStyle/>
          <a:p>
            <a:pPr marL="0" indent="0">
              <a:buNone/>
            </a:pPr>
            <a:r>
              <a:rPr lang="en-US" baseline="30000" dirty="0"/>
              <a:t>16</a:t>
            </a:r>
            <a:r>
              <a:rPr lang="en-US" dirty="0"/>
              <a:t> Therefore, the promise comes by faith, so that it may be by grace and may be guaranteed to all Abraham's offspring--not only to those who are of the law but also to those who are of the faith of Abraham. He is the father of us all. </a:t>
            </a:r>
            <a:endParaRPr lang="en-US" dirty="0" smtClean="0"/>
          </a:p>
        </p:txBody>
      </p:sp>
    </p:spTree>
    <p:extLst>
      <p:ext uri="{BB962C8B-B14F-4D97-AF65-F5344CB8AC3E}">
        <p14:creationId xmlns:p14="http://schemas.microsoft.com/office/powerpoint/2010/main" val="1104466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4:13-25</a:t>
            </a:r>
          </a:p>
        </p:txBody>
      </p:sp>
      <p:sp>
        <p:nvSpPr>
          <p:cNvPr id="3" name="Content Placeholder 2"/>
          <p:cNvSpPr>
            <a:spLocks noGrp="1"/>
          </p:cNvSpPr>
          <p:nvPr>
            <p:ph idx="1"/>
          </p:nvPr>
        </p:nvSpPr>
        <p:spPr/>
        <p:txBody>
          <a:bodyPr>
            <a:normAutofit lnSpcReduction="10000"/>
          </a:bodyPr>
          <a:lstStyle/>
          <a:p>
            <a:pPr marL="0" indent="0">
              <a:buNone/>
            </a:pPr>
            <a:r>
              <a:rPr lang="en-US" baseline="30000" dirty="0"/>
              <a:t>17</a:t>
            </a:r>
            <a:r>
              <a:rPr lang="en-US" dirty="0"/>
              <a:t> As it is written: "I have made you a father of many nations." He is our father in the sight of God, in whom he believed--the God who gives life to the dead and calls things that are not as though they were. </a:t>
            </a:r>
            <a:endParaRPr lang="en-US" dirty="0" smtClean="0"/>
          </a:p>
          <a:p>
            <a:pPr marL="0" indent="0">
              <a:buNone/>
            </a:pPr>
            <a:r>
              <a:rPr lang="en-US" baseline="30000" dirty="0" smtClean="0"/>
              <a:t>18</a:t>
            </a:r>
            <a:r>
              <a:rPr lang="en-US" dirty="0" smtClean="0"/>
              <a:t> </a:t>
            </a:r>
            <a:r>
              <a:rPr lang="en-US" dirty="0"/>
              <a:t>Against all hope, Abraham in hope believed and so became the father of many nations, just as it had been said to him, "So shall your offspring be."</a:t>
            </a:r>
          </a:p>
        </p:txBody>
      </p:sp>
    </p:spTree>
    <p:extLst>
      <p:ext uri="{BB962C8B-B14F-4D97-AF65-F5344CB8AC3E}">
        <p14:creationId xmlns:p14="http://schemas.microsoft.com/office/powerpoint/2010/main" val="7380952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4:13-25</a:t>
            </a:r>
          </a:p>
        </p:txBody>
      </p:sp>
      <p:sp>
        <p:nvSpPr>
          <p:cNvPr id="3" name="Content Placeholder 2"/>
          <p:cNvSpPr>
            <a:spLocks noGrp="1"/>
          </p:cNvSpPr>
          <p:nvPr>
            <p:ph idx="1"/>
          </p:nvPr>
        </p:nvSpPr>
        <p:spPr/>
        <p:txBody>
          <a:bodyPr/>
          <a:lstStyle/>
          <a:p>
            <a:pPr marL="0" indent="0">
              <a:buNone/>
            </a:pPr>
            <a:r>
              <a:rPr lang="en-US" baseline="30000" dirty="0"/>
              <a:t>19</a:t>
            </a:r>
            <a:r>
              <a:rPr lang="en-US" dirty="0"/>
              <a:t> Without weakening in his faith, he faced the fact that his body was as good as dead--since he was about a hundred years old--and that Sarah's womb was also dead. </a:t>
            </a:r>
            <a:endParaRPr lang="en-US" dirty="0" smtClean="0"/>
          </a:p>
          <a:p>
            <a:pPr marL="0" indent="0">
              <a:buNone/>
            </a:pPr>
            <a:r>
              <a:rPr lang="en-US" baseline="30000" dirty="0" smtClean="0"/>
              <a:t>20 </a:t>
            </a:r>
            <a:r>
              <a:rPr lang="en-US" dirty="0"/>
              <a:t>Yet he did not waver through unbelief regarding the promise of God, but was strengthened in his faith and gave glory to God, </a:t>
            </a:r>
          </a:p>
        </p:txBody>
      </p:sp>
    </p:spTree>
    <p:extLst>
      <p:ext uri="{BB962C8B-B14F-4D97-AF65-F5344CB8AC3E}">
        <p14:creationId xmlns:p14="http://schemas.microsoft.com/office/powerpoint/2010/main" val="2396665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4:13-25</a:t>
            </a:r>
          </a:p>
        </p:txBody>
      </p:sp>
      <p:sp>
        <p:nvSpPr>
          <p:cNvPr id="3" name="Content Placeholder 2"/>
          <p:cNvSpPr>
            <a:spLocks noGrp="1"/>
          </p:cNvSpPr>
          <p:nvPr>
            <p:ph idx="1"/>
          </p:nvPr>
        </p:nvSpPr>
        <p:spPr/>
        <p:txBody>
          <a:bodyPr/>
          <a:lstStyle/>
          <a:p>
            <a:pPr marL="0" indent="0">
              <a:buNone/>
            </a:pPr>
            <a:r>
              <a:rPr lang="en-US" baseline="30000" dirty="0"/>
              <a:t>21</a:t>
            </a:r>
            <a:r>
              <a:rPr lang="en-US" dirty="0"/>
              <a:t> being fully persuaded that God had power to do what he had promised. </a:t>
            </a:r>
            <a:endParaRPr lang="en-US" dirty="0" smtClean="0"/>
          </a:p>
          <a:p>
            <a:pPr marL="0" indent="0">
              <a:buNone/>
            </a:pPr>
            <a:r>
              <a:rPr lang="en-US" baseline="30000" dirty="0" smtClean="0"/>
              <a:t>22</a:t>
            </a:r>
            <a:r>
              <a:rPr lang="en-US" dirty="0" smtClean="0"/>
              <a:t> </a:t>
            </a:r>
            <a:r>
              <a:rPr lang="en-US" dirty="0"/>
              <a:t>This is why "it was credited to him as righteousness." </a:t>
            </a:r>
            <a:endParaRPr lang="en-US" dirty="0" smtClean="0"/>
          </a:p>
          <a:p>
            <a:pPr marL="0" indent="0">
              <a:buNone/>
            </a:pPr>
            <a:r>
              <a:rPr lang="en-US" baseline="30000" dirty="0" smtClean="0"/>
              <a:t>23</a:t>
            </a:r>
            <a:r>
              <a:rPr lang="en-US" dirty="0" smtClean="0"/>
              <a:t> </a:t>
            </a:r>
            <a:r>
              <a:rPr lang="en-US" dirty="0"/>
              <a:t>The words "it was credited to him" were written not for him alone, </a:t>
            </a:r>
          </a:p>
        </p:txBody>
      </p:sp>
    </p:spTree>
    <p:extLst>
      <p:ext uri="{BB962C8B-B14F-4D97-AF65-F5344CB8AC3E}">
        <p14:creationId xmlns:p14="http://schemas.microsoft.com/office/powerpoint/2010/main" val="3678462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accent5">
                    <a:lumMod val="75000"/>
                  </a:schemeClr>
                </a:solidFill>
              </a:rPr>
              <a:t>Last Year: Recap of Romans 1:1 – 4:12</a:t>
            </a:r>
          </a:p>
        </p:txBody>
      </p:sp>
      <p:sp>
        <p:nvSpPr>
          <p:cNvPr id="3" name="Content Placeholder 2"/>
          <p:cNvSpPr>
            <a:spLocks noGrp="1"/>
          </p:cNvSpPr>
          <p:nvPr>
            <p:ph idx="1"/>
          </p:nvPr>
        </p:nvSpPr>
        <p:spPr/>
        <p:txBody>
          <a:bodyPr/>
          <a:lstStyle/>
          <a:p>
            <a:r>
              <a:rPr lang="en-US" dirty="0" smtClean="0">
                <a:solidFill>
                  <a:srgbClr val="FF0000"/>
                </a:solidFill>
              </a:rPr>
              <a:t>1:1-7  --  Introduction and Greetings</a:t>
            </a:r>
            <a:endParaRPr lang="en-US" dirty="0">
              <a:solidFill>
                <a:srgbClr val="FF0000"/>
              </a:solidFill>
            </a:endParaRPr>
          </a:p>
        </p:txBody>
      </p:sp>
    </p:spTree>
    <p:extLst>
      <p:ext uri="{BB962C8B-B14F-4D97-AF65-F5344CB8AC3E}">
        <p14:creationId xmlns:p14="http://schemas.microsoft.com/office/powerpoint/2010/main" val="224699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Romans 4:13-25</a:t>
            </a:r>
          </a:p>
        </p:txBody>
      </p:sp>
      <p:sp>
        <p:nvSpPr>
          <p:cNvPr id="3" name="Content Placeholder 2"/>
          <p:cNvSpPr>
            <a:spLocks noGrp="1"/>
          </p:cNvSpPr>
          <p:nvPr>
            <p:ph idx="1"/>
          </p:nvPr>
        </p:nvSpPr>
        <p:spPr/>
        <p:txBody>
          <a:bodyPr/>
          <a:lstStyle/>
          <a:p>
            <a:pPr marL="0" indent="0">
              <a:buNone/>
            </a:pPr>
            <a:r>
              <a:rPr lang="en-US" baseline="30000" dirty="0"/>
              <a:t>24</a:t>
            </a:r>
            <a:r>
              <a:rPr lang="en-US" dirty="0"/>
              <a:t> but also for us, to whom God will credit righteousness--for us who believe in him who raised Jesus our Lord from the dead. </a:t>
            </a:r>
            <a:endParaRPr lang="en-US" dirty="0" smtClean="0"/>
          </a:p>
          <a:p>
            <a:pPr marL="0" indent="0">
              <a:buNone/>
            </a:pPr>
            <a:r>
              <a:rPr lang="en-US" baseline="30000" dirty="0" smtClean="0"/>
              <a:t>25</a:t>
            </a:r>
            <a:r>
              <a:rPr lang="en-US" dirty="0" smtClean="0"/>
              <a:t> </a:t>
            </a:r>
            <a:r>
              <a:rPr lang="en-US" dirty="0"/>
              <a:t>He was delivered over to death for our sins and was raised to life for our justification.</a:t>
            </a:r>
          </a:p>
        </p:txBody>
      </p:sp>
    </p:spTree>
    <p:extLst>
      <p:ext uri="{BB962C8B-B14F-4D97-AF65-F5344CB8AC3E}">
        <p14:creationId xmlns:p14="http://schemas.microsoft.com/office/powerpoint/2010/main" val="29821415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0649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Tree>
    <p:extLst>
      <p:ext uri="{BB962C8B-B14F-4D97-AF65-F5344CB8AC3E}">
        <p14:creationId xmlns:p14="http://schemas.microsoft.com/office/powerpoint/2010/main" val="30259177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νόμος</a:t>
            </a:r>
            <a:endParaRPr lang="en-US" dirty="0"/>
          </a:p>
          <a:p>
            <a:pPr marL="0" indent="0">
              <a:buNone/>
            </a:pPr>
            <a:r>
              <a:rPr lang="en-US" dirty="0" smtClean="0"/>
              <a:t>				(</a:t>
            </a:r>
            <a:r>
              <a:rPr lang="en-US" dirty="0" err="1" smtClean="0"/>
              <a:t>nomos</a:t>
            </a:r>
            <a:r>
              <a:rPr lang="en-US" dirty="0" smtClean="0"/>
              <a:t>)</a:t>
            </a:r>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
        <p:nvSpPr>
          <p:cNvPr id="4" name="Oval 3"/>
          <p:cNvSpPr/>
          <p:nvPr/>
        </p:nvSpPr>
        <p:spPr>
          <a:xfrm>
            <a:off x="3783330" y="2080260"/>
            <a:ext cx="2103120" cy="14859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000500" y="4000500"/>
            <a:ext cx="685800" cy="4800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4343400" y="3566160"/>
            <a:ext cx="491490" cy="43434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9750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3:20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       </a:t>
            </a:r>
            <a:r>
              <a:rPr lang="el-GR" dirty="0" smtClean="0"/>
              <a:t>νόμος</a:t>
            </a:r>
            <a:endParaRPr lang="en-US" dirty="0"/>
          </a:p>
          <a:p>
            <a:pPr marL="0" indent="0">
              <a:buNone/>
            </a:pPr>
            <a:r>
              <a:rPr lang="en-US" dirty="0"/>
              <a:t>				</a:t>
            </a:r>
            <a:r>
              <a:rPr lang="en-US" dirty="0" smtClean="0"/>
              <a:t>     (</a:t>
            </a:r>
            <a:r>
              <a:rPr lang="en-US" dirty="0" err="1"/>
              <a:t>nomos</a:t>
            </a:r>
            <a:r>
              <a:rPr lang="en-US" dirty="0"/>
              <a:t>)</a:t>
            </a:r>
          </a:p>
          <a:p>
            <a:pPr marL="0" indent="0">
              <a:buNone/>
            </a:pPr>
            <a:endParaRPr lang="en-US" dirty="0"/>
          </a:p>
          <a:p>
            <a:pPr marL="0" indent="0">
              <a:buNone/>
            </a:pPr>
            <a:endParaRPr lang="en-US" dirty="0" smtClean="0"/>
          </a:p>
          <a:p>
            <a:pPr marL="0" indent="0">
              <a:buNone/>
            </a:pPr>
            <a:r>
              <a:rPr lang="en-US" dirty="0" smtClean="0"/>
              <a:t>Therefore </a:t>
            </a:r>
            <a:r>
              <a:rPr lang="en-US" dirty="0"/>
              <a:t>no one will be declared righteous in his sight by observing the law; rather, through the law we become conscious of </a:t>
            </a:r>
            <a:r>
              <a:rPr lang="en-US" dirty="0" smtClean="0"/>
              <a:t>sin.</a:t>
            </a:r>
            <a:endParaRPr lang="en-US" dirty="0"/>
          </a:p>
        </p:txBody>
      </p:sp>
      <p:sp>
        <p:nvSpPr>
          <p:cNvPr id="4" name="Oval 3"/>
          <p:cNvSpPr/>
          <p:nvPr/>
        </p:nvSpPr>
        <p:spPr>
          <a:xfrm>
            <a:off x="4263390" y="2068830"/>
            <a:ext cx="2091690" cy="15659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131570" y="557784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815840" y="511302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5" idx="0"/>
            <a:endCxn id="4" idx="3"/>
          </p:cNvCxnSpPr>
          <p:nvPr/>
        </p:nvCxnSpPr>
        <p:spPr>
          <a:xfrm flipV="1">
            <a:off x="1485900" y="3405418"/>
            <a:ext cx="3083811" cy="21724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0"/>
            <a:endCxn id="4" idx="4"/>
          </p:cNvCxnSpPr>
          <p:nvPr/>
        </p:nvCxnSpPr>
        <p:spPr>
          <a:xfrm flipV="1">
            <a:off x="5170170" y="3634740"/>
            <a:ext cx="139065" cy="147828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418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7:7</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r>
              <a:rPr lang="en-US" dirty="0" smtClean="0"/>
              <a:t>  </a:t>
            </a:r>
            <a:r>
              <a:rPr lang="el-GR" dirty="0" smtClean="0"/>
              <a:t>νόμος</a:t>
            </a:r>
            <a:endParaRPr lang="en-US" dirty="0"/>
          </a:p>
          <a:p>
            <a:pPr marL="0" indent="0">
              <a:buNone/>
            </a:pPr>
            <a:r>
              <a:rPr lang="en-US" dirty="0"/>
              <a:t>		     (</a:t>
            </a:r>
            <a:r>
              <a:rPr lang="en-US" dirty="0" err="1"/>
              <a:t>nomos</a:t>
            </a:r>
            <a:r>
              <a:rPr lang="en-US" dirty="0"/>
              <a:t>)</a:t>
            </a:r>
          </a:p>
          <a:p>
            <a:pPr marL="0" indent="0">
              <a:buNone/>
            </a:pPr>
            <a:endParaRPr lang="en-US" dirty="0" smtClean="0"/>
          </a:p>
          <a:p>
            <a:pPr marL="0" indent="0">
              <a:buNone/>
            </a:pPr>
            <a:r>
              <a:rPr lang="en-US" dirty="0"/>
              <a:t>What shall we say, then? Is the law sin? Certainly not! Indeed I would not have known what sin was except through the law. For I would not have known what coveting really was if the law had not said, “Do not covet</a:t>
            </a:r>
            <a:r>
              <a:rPr lang="en-US" dirty="0" smtClean="0"/>
              <a:t>.”</a:t>
            </a:r>
            <a:endParaRPr lang="en-US" dirty="0"/>
          </a:p>
        </p:txBody>
      </p:sp>
      <p:sp>
        <p:nvSpPr>
          <p:cNvPr id="4" name="Oval 3"/>
          <p:cNvSpPr/>
          <p:nvPr/>
        </p:nvSpPr>
        <p:spPr>
          <a:xfrm>
            <a:off x="2388870" y="1508760"/>
            <a:ext cx="2091690" cy="15659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669280" y="341757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966460" y="442341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480060" y="540639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7" idx="0"/>
            <a:endCxn id="4" idx="3"/>
          </p:cNvCxnSpPr>
          <p:nvPr/>
        </p:nvCxnSpPr>
        <p:spPr>
          <a:xfrm flipV="1">
            <a:off x="834390" y="2845348"/>
            <a:ext cx="1860801" cy="25610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5" idx="0"/>
            <a:endCxn id="4" idx="6"/>
          </p:cNvCxnSpPr>
          <p:nvPr/>
        </p:nvCxnSpPr>
        <p:spPr>
          <a:xfrm flipH="1" flipV="1">
            <a:off x="4480560" y="2291715"/>
            <a:ext cx="1543050" cy="112585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6" idx="0"/>
            <a:endCxn id="4" idx="5"/>
          </p:cNvCxnSpPr>
          <p:nvPr/>
        </p:nvCxnSpPr>
        <p:spPr>
          <a:xfrm flipH="1" flipV="1">
            <a:off x="4174239" y="2845348"/>
            <a:ext cx="2146551" cy="157806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2714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Galatians 2:21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		  </a:t>
            </a:r>
            <a:r>
              <a:rPr lang="el-GR" dirty="0" smtClean="0"/>
              <a:t>νόμος</a:t>
            </a:r>
            <a:endParaRPr lang="en-US" dirty="0"/>
          </a:p>
          <a:p>
            <a:pPr marL="0" indent="0">
              <a:buNone/>
            </a:pPr>
            <a:r>
              <a:rPr lang="en-US" dirty="0"/>
              <a:t>				     </a:t>
            </a:r>
            <a:r>
              <a:rPr lang="en-US" dirty="0" smtClean="0"/>
              <a:t>		(</a:t>
            </a:r>
            <a:r>
              <a:rPr lang="en-US" dirty="0" err="1"/>
              <a:t>nomos</a:t>
            </a:r>
            <a:r>
              <a:rPr lang="en-US" dirty="0"/>
              <a:t>)</a:t>
            </a:r>
          </a:p>
          <a:p>
            <a:pPr marL="0" indent="0">
              <a:buNone/>
            </a:pPr>
            <a:endParaRPr lang="en-US" dirty="0"/>
          </a:p>
          <a:p>
            <a:pPr marL="0" indent="0">
              <a:buNone/>
            </a:pPr>
            <a:r>
              <a:rPr lang="en-US" dirty="0" smtClean="0"/>
              <a:t>I </a:t>
            </a:r>
            <a:r>
              <a:rPr lang="en-US" dirty="0"/>
              <a:t>do not set aside the grace of God, for if righteousness could be gained through the law, Christ died for nothing</a:t>
            </a:r>
            <a:r>
              <a:rPr lang="en-US" dirty="0" smtClean="0"/>
              <a:t>!”</a:t>
            </a:r>
            <a:endParaRPr lang="en-US" dirty="0"/>
          </a:p>
        </p:txBody>
      </p:sp>
      <p:sp>
        <p:nvSpPr>
          <p:cNvPr id="4" name="Oval 3"/>
          <p:cNvSpPr/>
          <p:nvPr/>
        </p:nvSpPr>
        <p:spPr>
          <a:xfrm>
            <a:off x="5692140" y="2091690"/>
            <a:ext cx="2091690" cy="15659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623810" y="4491990"/>
            <a:ext cx="7086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5"/>
          </p:cNvCxnSpPr>
          <p:nvPr/>
        </p:nvCxnSpPr>
        <p:spPr>
          <a:xfrm flipH="1" flipV="1">
            <a:off x="7477509" y="3428278"/>
            <a:ext cx="500631" cy="1063712"/>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297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ἐπαγγελία</a:t>
            </a:r>
            <a:endParaRPr lang="en-US" dirty="0"/>
          </a:p>
          <a:p>
            <a:pPr marL="0" indent="0">
              <a:buNone/>
            </a:pPr>
            <a:r>
              <a:rPr lang="en-US" dirty="0" smtClean="0"/>
              <a:t>			(</a:t>
            </a:r>
            <a:r>
              <a:rPr lang="en-US" dirty="0" err="1" smtClean="0"/>
              <a:t>epangelia</a:t>
            </a:r>
            <a:r>
              <a:rPr lang="en-US" dirty="0" smtClean="0"/>
              <a:t>)</a:t>
            </a:r>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
        <p:nvSpPr>
          <p:cNvPr id="4" name="Rounded Rectangle 3"/>
          <p:cNvSpPr/>
          <p:nvPr/>
        </p:nvSpPr>
        <p:spPr>
          <a:xfrm>
            <a:off x="3086100" y="2148840"/>
            <a:ext cx="2240280" cy="13258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194810" y="4514850"/>
            <a:ext cx="146304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06240" y="3474720"/>
            <a:ext cx="720090" cy="1040130"/>
          </a:xfrm>
          <a:prstGeom prst="line">
            <a:avLst/>
          </a:prstGeo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08954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9:9</a:t>
            </a:r>
            <a:endParaRPr lang="en-US" dirty="0"/>
          </a:p>
        </p:txBody>
      </p:sp>
      <p:sp>
        <p:nvSpPr>
          <p:cNvPr id="3" name="Content Placeholder 2"/>
          <p:cNvSpPr>
            <a:spLocks noGrp="1"/>
          </p:cNvSpPr>
          <p:nvPr>
            <p:ph idx="1"/>
          </p:nvPr>
        </p:nvSpPr>
        <p:spPr/>
        <p:txBody>
          <a:bodyPr/>
          <a:lstStyle/>
          <a:p>
            <a:pPr marL="0" indent="0">
              <a:buNone/>
            </a:pPr>
            <a:r>
              <a:rPr lang="en-US" dirty="0" smtClean="0"/>
              <a:t>	</a:t>
            </a:r>
          </a:p>
          <a:p>
            <a:pPr marL="0" indent="0">
              <a:buNone/>
            </a:pPr>
            <a:r>
              <a:rPr lang="en-US" dirty="0"/>
              <a:t>			</a:t>
            </a:r>
            <a:r>
              <a:rPr lang="el-GR" dirty="0"/>
              <a:t>ἐπαγγελία</a:t>
            </a:r>
            <a:endParaRPr lang="en-US" dirty="0"/>
          </a:p>
          <a:p>
            <a:pPr marL="0" indent="0">
              <a:buNone/>
            </a:pPr>
            <a:r>
              <a:rPr lang="en-US" dirty="0"/>
              <a:t>			(</a:t>
            </a:r>
            <a:r>
              <a:rPr lang="en-US" dirty="0" err="1"/>
              <a:t>epangelia</a:t>
            </a:r>
            <a:r>
              <a:rPr lang="en-US" dirty="0"/>
              <a:t>)</a:t>
            </a:r>
          </a:p>
          <a:p>
            <a:pPr marL="0" indent="0">
              <a:buNone/>
            </a:pPr>
            <a:endParaRPr lang="en-US" dirty="0"/>
          </a:p>
          <a:p>
            <a:pPr marL="0" indent="0">
              <a:buNone/>
            </a:pPr>
            <a:endParaRPr lang="en-US" dirty="0" smtClean="0"/>
          </a:p>
          <a:p>
            <a:pPr marL="0" indent="0">
              <a:buNone/>
            </a:pPr>
            <a:r>
              <a:rPr lang="en-US" dirty="0" smtClean="0"/>
              <a:t>For </a:t>
            </a:r>
            <a:r>
              <a:rPr lang="en-US" dirty="0"/>
              <a:t>this was how the promise was stated: “At the appointed time I will return, and Sarah will have a son</a:t>
            </a:r>
            <a:r>
              <a:rPr lang="en-US" dirty="0" smtClean="0"/>
              <a:t>.”</a:t>
            </a:r>
            <a:endParaRPr lang="en-US" dirty="0"/>
          </a:p>
        </p:txBody>
      </p:sp>
      <p:sp>
        <p:nvSpPr>
          <p:cNvPr id="4" name="Rounded Rectangle 3"/>
          <p:cNvSpPr/>
          <p:nvPr/>
        </p:nvSpPr>
        <p:spPr>
          <a:xfrm>
            <a:off x="3086100" y="2148840"/>
            <a:ext cx="2240280" cy="13258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011930" y="4629150"/>
            <a:ext cx="146304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06240" y="3474720"/>
            <a:ext cx="537210" cy="115443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4026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Galatians 3:17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ἐπαγγελία</a:t>
            </a:r>
            <a:endParaRPr lang="en-US" dirty="0"/>
          </a:p>
          <a:p>
            <a:pPr marL="0" indent="0">
              <a:buNone/>
            </a:pPr>
            <a:r>
              <a:rPr lang="en-US" dirty="0"/>
              <a:t>			(</a:t>
            </a:r>
            <a:r>
              <a:rPr lang="en-US" dirty="0" err="1"/>
              <a:t>epangelia</a:t>
            </a:r>
            <a:r>
              <a:rPr lang="en-US" dirty="0"/>
              <a:t>)</a:t>
            </a:r>
          </a:p>
          <a:p>
            <a:pPr marL="0" indent="0">
              <a:buNone/>
            </a:pPr>
            <a:endParaRPr lang="en-US" dirty="0"/>
          </a:p>
          <a:p>
            <a:pPr marL="0" indent="0">
              <a:buNone/>
            </a:pPr>
            <a:r>
              <a:rPr lang="en-US" dirty="0" smtClean="0"/>
              <a:t>What </a:t>
            </a:r>
            <a:r>
              <a:rPr lang="en-US" dirty="0"/>
              <a:t>I mean is this: The law, introduced 430 years later, does not set aside the covenant previously established by God and thus do away with the promise</a:t>
            </a:r>
            <a:r>
              <a:rPr lang="en-US" dirty="0" smtClean="0"/>
              <a:t>.</a:t>
            </a:r>
            <a:endParaRPr lang="en-US" dirty="0"/>
          </a:p>
        </p:txBody>
      </p:sp>
      <p:sp>
        <p:nvSpPr>
          <p:cNvPr id="4" name="Rounded Rectangle 3"/>
          <p:cNvSpPr/>
          <p:nvPr/>
        </p:nvSpPr>
        <p:spPr>
          <a:xfrm>
            <a:off x="3086100" y="2148840"/>
            <a:ext cx="2240280" cy="13258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011680" y="5509260"/>
            <a:ext cx="146304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743200" y="3474720"/>
            <a:ext cx="1463040" cy="20345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821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solidFill>
                  <a:srgbClr val="FF0000"/>
                </a:solidFill>
              </a:rPr>
              <a:t>1:8-15  --  Paul’s Longing to Visit Rome</a:t>
            </a:r>
          </a:p>
        </p:txBody>
      </p:sp>
    </p:spTree>
    <p:extLst>
      <p:ext uri="{BB962C8B-B14F-4D97-AF65-F5344CB8AC3E}">
        <p14:creationId xmlns:p14="http://schemas.microsoft.com/office/powerpoint/2010/main" val="4016832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l-GR" dirty="0"/>
              <a:t>κληρονόμος</a:t>
            </a:r>
            <a:endParaRPr lang="en-US" dirty="0"/>
          </a:p>
          <a:p>
            <a:pPr marL="0" indent="0">
              <a:buNone/>
            </a:pPr>
            <a:r>
              <a:rPr lang="en-US" dirty="0"/>
              <a:t>(</a:t>
            </a:r>
            <a:r>
              <a:rPr lang="en-US" dirty="0" err="1"/>
              <a:t>klēronomos</a:t>
            </a:r>
            <a:r>
              <a:rPr lang="en-US" dirty="0" smtClean="0"/>
              <a:t>)</a:t>
            </a:r>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
        <p:nvSpPr>
          <p:cNvPr id="4" name="Rounded Rectangle 3"/>
          <p:cNvSpPr/>
          <p:nvPr/>
        </p:nvSpPr>
        <p:spPr>
          <a:xfrm>
            <a:off x="434340" y="2251710"/>
            <a:ext cx="2491740" cy="11887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1490" y="4960620"/>
            <a:ext cx="76581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874395" y="3440430"/>
            <a:ext cx="805815" cy="152019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08954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11:7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a:t>κληρονόμος</a:t>
            </a:r>
            <a:endParaRPr lang="en-US" dirty="0"/>
          </a:p>
          <a:p>
            <a:pPr marL="0" indent="0">
              <a:buNone/>
            </a:pPr>
            <a:r>
              <a:rPr lang="en-US" dirty="0" smtClean="0"/>
              <a:t>		(</a:t>
            </a:r>
            <a:r>
              <a:rPr lang="en-US" dirty="0" err="1"/>
              <a:t>klēronomos</a:t>
            </a:r>
            <a:r>
              <a:rPr lang="en-US" dirty="0"/>
              <a:t>)</a:t>
            </a:r>
          </a:p>
          <a:p>
            <a:pPr marL="0" indent="0">
              <a:buNone/>
            </a:pPr>
            <a:endParaRPr lang="en-US" dirty="0" smtClean="0"/>
          </a:p>
          <a:p>
            <a:pPr marL="0" indent="0">
              <a:buNone/>
            </a:pPr>
            <a:r>
              <a:rPr lang="en-US" dirty="0" smtClean="0"/>
              <a:t>By </a:t>
            </a:r>
            <a:r>
              <a:rPr lang="en-US" dirty="0"/>
              <a:t>faith Noah, when warned about things not yet seen, in holy fear built an ark to save his family. By his faith he condemned the world and became heir of the righteousness that comes by faith. </a:t>
            </a:r>
          </a:p>
          <a:p>
            <a:pPr marL="0" indent="0">
              <a:buNone/>
            </a:pPr>
            <a:endParaRPr lang="en-US" dirty="0"/>
          </a:p>
        </p:txBody>
      </p:sp>
      <p:sp>
        <p:nvSpPr>
          <p:cNvPr id="4" name="Rounded Rectangle 3"/>
          <p:cNvSpPr/>
          <p:nvPr/>
        </p:nvSpPr>
        <p:spPr>
          <a:xfrm>
            <a:off x="2217420" y="1645920"/>
            <a:ext cx="2491740" cy="11887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885950" y="4869180"/>
            <a:ext cx="76581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268855" y="2834640"/>
            <a:ext cx="1194435" cy="20345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108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δικαιοσύνη</a:t>
            </a:r>
            <a:endParaRPr lang="en-US" dirty="0"/>
          </a:p>
          <a:p>
            <a:pPr marL="0" indent="0">
              <a:buNone/>
            </a:pPr>
            <a:r>
              <a:rPr lang="en-US" dirty="0" smtClean="0"/>
              <a:t>						</a:t>
            </a:r>
            <a:r>
              <a:rPr lang="en-US" dirty="0"/>
              <a:t>(</a:t>
            </a:r>
            <a:r>
              <a:rPr lang="en-US" dirty="0" err="1"/>
              <a:t>dikaiosunē</a:t>
            </a:r>
            <a:r>
              <a:rPr lang="en-US" dirty="0"/>
              <a:t>)</a:t>
            </a:r>
            <a:endParaRPr lang="en-US" dirty="0" smtClean="0"/>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
        <p:nvSpPr>
          <p:cNvPr id="4" name="Rounded Rectangle 3"/>
          <p:cNvSpPr/>
          <p:nvPr/>
        </p:nvSpPr>
        <p:spPr>
          <a:xfrm>
            <a:off x="5909310" y="2194560"/>
            <a:ext cx="2297430" cy="12344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149340" y="4994910"/>
            <a:ext cx="251460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058025" y="3429000"/>
            <a:ext cx="348615" cy="156591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08954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Peter 1:1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δικαιοσύνη</a:t>
            </a:r>
            <a:endParaRPr lang="en-US" dirty="0"/>
          </a:p>
          <a:p>
            <a:pPr marL="0" indent="0">
              <a:buNone/>
            </a:pPr>
            <a:r>
              <a:rPr lang="en-US" dirty="0"/>
              <a:t>						(</a:t>
            </a:r>
            <a:r>
              <a:rPr lang="en-US" dirty="0" err="1"/>
              <a:t>dikaiosunē</a:t>
            </a:r>
            <a:r>
              <a:rPr lang="en-US" dirty="0"/>
              <a:t>)</a:t>
            </a:r>
          </a:p>
          <a:p>
            <a:pPr marL="0" indent="0">
              <a:buNone/>
            </a:pPr>
            <a:endParaRPr lang="en-US" dirty="0"/>
          </a:p>
          <a:p>
            <a:pPr marL="0" indent="0">
              <a:buNone/>
            </a:pPr>
            <a:r>
              <a:rPr lang="en-US" dirty="0" smtClean="0"/>
              <a:t>Simon </a:t>
            </a:r>
            <a:r>
              <a:rPr lang="en-US" dirty="0"/>
              <a:t>Peter, a servant and apostle of Jesus Christ, </a:t>
            </a:r>
            <a:r>
              <a:rPr lang="en-US" dirty="0" smtClean="0"/>
              <a:t>To </a:t>
            </a:r>
            <a:r>
              <a:rPr lang="en-US" dirty="0"/>
              <a:t>those who through the righteousness of our God and Savior Jesus Christ have received a faith as precious as ours: </a:t>
            </a:r>
          </a:p>
        </p:txBody>
      </p:sp>
      <p:sp>
        <p:nvSpPr>
          <p:cNvPr id="4" name="Rounded Rectangle 3"/>
          <p:cNvSpPr/>
          <p:nvPr/>
        </p:nvSpPr>
        <p:spPr>
          <a:xfrm>
            <a:off x="5909310" y="2194560"/>
            <a:ext cx="2297430" cy="12344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977890" y="4503420"/>
            <a:ext cx="251460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7058025" y="3429000"/>
            <a:ext cx="177165" cy="107442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543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4:13</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πίστις</a:t>
            </a:r>
            <a:endParaRPr lang="en-US" dirty="0"/>
          </a:p>
          <a:p>
            <a:pPr marL="0" indent="0">
              <a:buNone/>
            </a:pPr>
            <a:r>
              <a:rPr lang="en-US" dirty="0" smtClean="0"/>
              <a:t>		(</a:t>
            </a:r>
            <a:r>
              <a:rPr lang="en-US" dirty="0" err="1" smtClean="0"/>
              <a:t>pistis</a:t>
            </a:r>
            <a:r>
              <a:rPr lang="en-US" dirty="0" smtClean="0"/>
              <a:t>)</a:t>
            </a:r>
          </a:p>
          <a:p>
            <a:pPr marL="0" indent="0">
              <a:buNone/>
            </a:pPr>
            <a:endParaRPr lang="en-US" dirty="0"/>
          </a:p>
          <a:p>
            <a:pPr marL="0" indent="0">
              <a:buNone/>
            </a:pPr>
            <a:r>
              <a:rPr lang="en-US" baseline="30000" dirty="0" smtClean="0"/>
              <a:t>13</a:t>
            </a:r>
            <a:r>
              <a:rPr lang="en-US" dirty="0" smtClean="0"/>
              <a:t> </a:t>
            </a:r>
            <a:r>
              <a:rPr lang="en-US" dirty="0"/>
              <a:t>It was not through law that Abraham and his offspring received the promise that he would be heir of the world, but through the righteousness that comes by faith. </a:t>
            </a:r>
            <a:endParaRPr lang="en-US" dirty="0" smtClean="0"/>
          </a:p>
        </p:txBody>
      </p:sp>
      <p:sp>
        <p:nvSpPr>
          <p:cNvPr id="4" name="Rounded Rectangle 3"/>
          <p:cNvSpPr/>
          <p:nvPr/>
        </p:nvSpPr>
        <p:spPr>
          <a:xfrm>
            <a:off x="2194560" y="2240280"/>
            <a:ext cx="1440180" cy="11544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903220" y="5452110"/>
            <a:ext cx="89154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914650" y="3394710"/>
            <a:ext cx="434340" cy="20574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08954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Philippians 3:9</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r>
              <a:rPr lang="en-US" dirty="0" smtClean="0"/>
              <a:t>     </a:t>
            </a:r>
            <a:r>
              <a:rPr lang="el-GR" dirty="0" smtClean="0"/>
              <a:t>πίστις</a:t>
            </a:r>
            <a:endParaRPr lang="en-US" dirty="0"/>
          </a:p>
          <a:p>
            <a:pPr marL="0" indent="0">
              <a:buNone/>
            </a:pPr>
            <a:r>
              <a:rPr lang="en-US" dirty="0"/>
              <a:t>	</a:t>
            </a:r>
            <a:r>
              <a:rPr lang="en-US" dirty="0" smtClean="0"/>
              <a:t>     (</a:t>
            </a:r>
            <a:r>
              <a:rPr lang="en-US" dirty="0" err="1"/>
              <a:t>pistis</a:t>
            </a:r>
            <a:r>
              <a:rPr lang="en-US" dirty="0"/>
              <a:t>)</a:t>
            </a:r>
          </a:p>
          <a:p>
            <a:pPr marL="0" indent="0">
              <a:buNone/>
            </a:pPr>
            <a:endParaRPr lang="en-US" dirty="0" smtClean="0"/>
          </a:p>
          <a:p>
            <a:pPr marL="0" indent="0">
              <a:buNone/>
            </a:pPr>
            <a:r>
              <a:rPr lang="en-US" dirty="0" smtClean="0"/>
              <a:t>and </a:t>
            </a:r>
            <a:r>
              <a:rPr lang="en-US" dirty="0"/>
              <a:t>be found in him, not having a righteousness of my own that comes from the law, but that which is through faith in Christ—the righteousness that comes from God and is by faith</a:t>
            </a:r>
            <a:r>
              <a:rPr lang="en-US" dirty="0" smtClean="0"/>
              <a:t>.</a:t>
            </a:r>
            <a:endParaRPr lang="en-US" dirty="0"/>
          </a:p>
        </p:txBody>
      </p:sp>
      <p:sp>
        <p:nvSpPr>
          <p:cNvPr id="5" name="Rounded Rectangle 4"/>
          <p:cNvSpPr/>
          <p:nvPr/>
        </p:nvSpPr>
        <p:spPr>
          <a:xfrm>
            <a:off x="3314700" y="4389120"/>
            <a:ext cx="89154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91490" y="5360670"/>
            <a:ext cx="89154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74470" y="1531620"/>
            <a:ext cx="1965960" cy="13944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5" idx="0"/>
            <a:endCxn id="7" idx="5"/>
          </p:cNvCxnSpPr>
          <p:nvPr/>
        </p:nvCxnSpPr>
        <p:spPr>
          <a:xfrm flipH="1" flipV="1">
            <a:off x="3152522" y="2721866"/>
            <a:ext cx="607948" cy="166725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6" idx="0"/>
            <a:endCxn id="7" idx="3"/>
          </p:cNvCxnSpPr>
          <p:nvPr/>
        </p:nvCxnSpPr>
        <p:spPr>
          <a:xfrm flipV="1">
            <a:off x="937260" y="2721866"/>
            <a:ext cx="825118" cy="263880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31119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Genesis 17:4-6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err="1" smtClean="0"/>
              <a:t>4</a:t>
            </a:r>
            <a:r>
              <a:rPr lang="en-US" dirty="0" err="1" smtClean="0"/>
              <a:t>“As</a:t>
            </a:r>
            <a:r>
              <a:rPr lang="en-US" dirty="0" smtClean="0"/>
              <a:t> </a:t>
            </a:r>
            <a:r>
              <a:rPr lang="en-US" dirty="0"/>
              <a:t>for me, this is my covenant with you: You will be the father of many nations. </a:t>
            </a:r>
            <a:r>
              <a:rPr lang="en-US" baseline="30000" dirty="0" err="1" smtClean="0"/>
              <a:t>5</a:t>
            </a:r>
            <a:r>
              <a:rPr lang="en-US" dirty="0" err="1" smtClean="0"/>
              <a:t>No</a:t>
            </a:r>
            <a:r>
              <a:rPr lang="en-US" dirty="0" smtClean="0"/>
              <a:t> </a:t>
            </a:r>
            <a:r>
              <a:rPr lang="en-US" dirty="0"/>
              <a:t>longer will you be called Abram; your name will be Abraham, for I have made you a </a:t>
            </a:r>
            <a:r>
              <a:rPr lang="en-US" b="1" dirty="0">
                <a:solidFill>
                  <a:schemeClr val="accent6">
                    <a:lumMod val="75000"/>
                  </a:schemeClr>
                </a:solidFill>
              </a:rPr>
              <a:t>father of many nations</a:t>
            </a:r>
            <a:r>
              <a:rPr lang="en-US" dirty="0"/>
              <a:t>. </a:t>
            </a:r>
            <a:r>
              <a:rPr lang="en-US" baseline="30000" dirty="0" err="1" smtClean="0"/>
              <a:t>6</a:t>
            </a:r>
            <a:r>
              <a:rPr lang="en-US" dirty="0" err="1" smtClean="0"/>
              <a:t>I</a:t>
            </a:r>
            <a:r>
              <a:rPr lang="en-US" dirty="0" smtClean="0"/>
              <a:t> </a:t>
            </a:r>
            <a:r>
              <a:rPr lang="en-US" dirty="0"/>
              <a:t>will make you very fruitful; I will make nations of you, and kings will come from </a:t>
            </a:r>
            <a:r>
              <a:rPr lang="en-US" dirty="0" smtClean="0"/>
              <a:t>you.”</a:t>
            </a:r>
            <a:endParaRPr lang="en-US" dirty="0"/>
          </a:p>
        </p:txBody>
      </p:sp>
    </p:spTree>
    <p:extLst>
      <p:ext uri="{BB962C8B-B14F-4D97-AF65-F5344CB8AC3E}">
        <p14:creationId xmlns:p14="http://schemas.microsoft.com/office/powerpoint/2010/main" val="33277848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9:8</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In </a:t>
            </a:r>
            <a:r>
              <a:rPr lang="en-US" dirty="0"/>
              <a:t>other words, it is not the natural children who are God’s children, but it is the </a:t>
            </a:r>
            <a:r>
              <a:rPr lang="en-US" b="1" dirty="0">
                <a:solidFill>
                  <a:schemeClr val="accent6">
                    <a:lumMod val="75000"/>
                  </a:schemeClr>
                </a:solidFill>
              </a:rPr>
              <a:t>children of the promise</a:t>
            </a:r>
            <a:r>
              <a:rPr lang="en-US" dirty="0"/>
              <a:t> who are regarded as Abraham’s offspring.</a:t>
            </a:r>
          </a:p>
          <a:p>
            <a:pPr marL="0" indent="0">
              <a:buNone/>
            </a:pPr>
            <a:endParaRPr lang="en-US" dirty="0"/>
          </a:p>
        </p:txBody>
      </p:sp>
    </p:spTree>
    <p:extLst>
      <p:ext uri="{BB962C8B-B14F-4D97-AF65-F5344CB8AC3E}">
        <p14:creationId xmlns:p14="http://schemas.microsoft.com/office/powerpoint/2010/main" val="11743543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For if those who live by law are heirs, faith has no value and the promise is worthless, </a:t>
            </a:r>
            <a:endParaRPr lang="en-US" dirty="0" smtClean="0"/>
          </a:p>
        </p:txBody>
      </p:sp>
    </p:spTree>
    <p:extLst>
      <p:ext uri="{BB962C8B-B14F-4D97-AF65-F5344CB8AC3E}">
        <p14:creationId xmlns:p14="http://schemas.microsoft.com/office/powerpoint/2010/main" val="1169750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κενόω</a:t>
            </a:r>
            <a:endParaRPr lang="en-US" dirty="0"/>
          </a:p>
          <a:p>
            <a:pPr marL="0" indent="0">
              <a:buNone/>
            </a:pPr>
            <a:r>
              <a:rPr lang="en-US" dirty="0" smtClean="0"/>
              <a:t>	</a:t>
            </a:r>
            <a:r>
              <a:rPr lang="en-US" dirty="0"/>
              <a:t>(</a:t>
            </a:r>
            <a:r>
              <a:rPr lang="en-US" dirty="0" err="1"/>
              <a:t>kenoō</a:t>
            </a:r>
            <a:r>
              <a:rPr lang="en-US" dirty="0"/>
              <a: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For if those who live by law are heirs, faith has no value and the promise is worthless, </a:t>
            </a:r>
            <a:endParaRPr lang="en-US" dirty="0" smtClean="0"/>
          </a:p>
        </p:txBody>
      </p:sp>
      <p:sp>
        <p:nvSpPr>
          <p:cNvPr id="4" name="Rounded Rectangle 3"/>
          <p:cNvSpPr/>
          <p:nvPr/>
        </p:nvSpPr>
        <p:spPr>
          <a:xfrm>
            <a:off x="1348740" y="2137410"/>
            <a:ext cx="1520190" cy="11087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1490" y="5269230"/>
            <a:ext cx="150876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245870" y="3246120"/>
            <a:ext cx="862965" cy="202311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96366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t>1:8-15  --  Paul’s Longing to Visit Rome</a:t>
            </a:r>
          </a:p>
          <a:p>
            <a:r>
              <a:rPr lang="en-US" dirty="0" smtClean="0">
                <a:solidFill>
                  <a:srgbClr val="FF0000"/>
                </a:solidFill>
              </a:rPr>
              <a:t>1:16-17  --  The Righteous Shall Live by Faith</a:t>
            </a:r>
          </a:p>
          <a:p>
            <a:endParaRPr lang="en-US" dirty="0" smtClean="0"/>
          </a:p>
        </p:txBody>
      </p:sp>
    </p:spTree>
    <p:extLst>
      <p:ext uri="{BB962C8B-B14F-4D97-AF65-F5344CB8AC3E}">
        <p14:creationId xmlns:p14="http://schemas.microsoft.com/office/powerpoint/2010/main" val="23775176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1:17 (NIV)</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n-US" dirty="0"/>
              <a:t>	</a:t>
            </a:r>
            <a:r>
              <a:rPr lang="en-US" dirty="0" smtClean="0"/>
              <a:t>				 </a:t>
            </a:r>
            <a:r>
              <a:rPr lang="el-GR" dirty="0" smtClean="0"/>
              <a:t>κενόω</a:t>
            </a:r>
            <a:endParaRPr lang="en-US" dirty="0"/>
          </a:p>
          <a:p>
            <a:pPr marL="0" indent="0">
              <a:buNone/>
            </a:pPr>
            <a:r>
              <a:rPr lang="en-US" dirty="0"/>
              <a:t>	</a:t>
            </a:r>
            <a:r>
              <a:rPr lang="en-US" dirty="0" smtClean="0"/>
              <a:t>				(</a:t>
            </a:r>
            <a:r>
              <a:rPr lang="en-US" dirty="0" err="1"/>
              <a:t>kenoō</a:t>
            </a:r>
            <a:r>
              <a:rPr lang="en-US" dirty="0"/>
              <a:t>)</a:t>
            </a:r>
          </a:p>
          <a:p>
            <a:pPr marL="0" indent="0">
              <a:buNone/>
            </a:pPr>
            <a:endParaRPr lang="en-US" baseline="30000" dirty="0"/>
          </a:p>
          <a:p>
            <a:pPr marL="0" indent="0">
              <a:buNone/>
            </a:pPr>
            <a:endParaRPr lang="en-US" baseline="30000" dirty="0" smtClean="0"/>
          </a:p>
          <a:p>
            <a:pPr marL="0" indent="0">
              <a:buNone/>
            </a:pPr>
            <a:r>
              <a:rPr lang="en-US" dirty="0" smtClean="0"/>
              <a:t>For </a:t>
            </a:r>
            <a:r>
              <a:rPr lang="en-US" dirty="0"/>
              <a:t>Christ did not send me to baptize, but to preach the gospel—not with words of human wisdom, lest the cross of Christ be emptied of its power. </a:t>
            </a:r>
          </a:p>
          <a:p>
            <a:pPr marL="0" indent="0">
              <a:buNone/>
            </a:pPr>
            <a:endParaRPr lang="en-US" dirty="0"/>
          </a:p>
        </p:txBody>
      </p:sp>
      <p:sp>
        <p:nvSpPr>
          <p:cNvPr id="4" name="Rounded Rectangle 3"/>
          <p:cNvSpPr/>
          <p:nvPr/>
        </p:nvSpPr>
        <p:spPr>
          <a:xfrm>
            <a:off x="4949190" y="2091690"/>
            <a:ext cx="1520190" cy="11087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240780" y="5040630"/>
            <a:ext cx="149733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endCxn id="4" idx="2"/>
          </p:cNvCxnSpPr>
          <p:nvPr/>
        </p:nvCxnSpPr>
        <p:spPr>
          <a:xfrm flipH="1" flipV="1">
            <a:off x="5709285" y="3200400"/>
            <a:ext cx="1263015" cy="181737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873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Corinthians 1:17 (KJV)</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smtClean="0"/>
              <a:t>κενόω</a:t>
            </a:r>
            <a:endParaRPr lang="en-US" dirty="0"/>
          </a:p>
          <a:p>
            <a:pPr marL="0" indent="0">
              <a:buNone/>
            </a:pPr>
            <a:r>
              <a:rPr lang="en-US" dirty="0"/>
              <a:t>					(</a:t>
            </a:r>
            <a:r>
              <a:rPr lang="en-US" dirty="0" err="1"/>
              <a:t>kenoō</a:t>
            </a:r>
            <a:r>
              <a:rPr lang="en-US" dirty="0"/>
              <a:t>)</a:t>
            </a:r>
          </a:p>
          <a:p>
            <a:pPr marL="0" indent="0">
              <a:buNone/>
            </a:pPr>
            <a:endParaRPr lang="en-US" dirty="0"/>
          </a:p>
          <a:p>
            <a:pPr marL="0" indent="0">
              <a:buNone/>
            </a:pPr>
            <a:r>
              <a:rPr lang="en-US" dirty="0" smtClean="0"/>
              <a:t>For </a:t>
            </a:r>
            <a:r>
              <a:rPr lang="en-US" dirty="0"/>
              <a:t>Christ sent me not to baptize, but to preach the gospel: not with wisdom of words, lest the cross of Christ should be made of none effect.</a:t>
            </a:r>
          </a:p>
          <a:p>
            <a:pPr marL="0" indent="0">
              <a:buNone/>
            </a:pPr>
            <a:endParaRPr lang="en-US" dirty="0"/>
          </a:p>
        </p:txBody>
      </p:sp>
      <p:sp>
        <p:nvSpPr>
          <p:cNvPr id="4" name="Rounded Rectangle 3"/>
          <p:cNvSpPr/>
          <p:nvPr/>
        </p:nvSpPr>
        <p:spPr>
          <a:xfrm>
            <a:off x="4983480" y="2251710"/>
            <a:ext cx="1520190" cy="11087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092190" y="4994910"/>
            <a:ext cx="2057400" cy="4343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6" idx="0"/>
            <a:endCxn id="4" idx="2"/>
          </p:cNvCxnSpPr>
          <p:nvPr/>
        </p:nvCxnSpPr>
        <p:spPr>
          <a:xfrm flipH="1" flipV="1">
            <a:off x="5743575" y="3360420"/>
            <a:ext cx="1377315" cy="163449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7592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4:14</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a:t>καταργέω</a:t>
            </a:r>
            <a:endParaRPr lang="en-US" dirty="0"/>
          </a:p>
          <a:p>
            <a:pPr marL="0" indent="0">
              <a:buNone/>
            </a:pPr>
            <a:r>
              <a:rPr lang="en-US" dirty="0" smtClean="0"/>
              <a:t>					</a:t>
            </a:r>
            <a:r>
              <a:rPr lang="en-US" dirty="0"/>
              <a:t>(</a:t>
            </a:r>
            <a:r>
              <a:rPr lang="en-US" dirty="0" err="1"/>
              <a:t>katargeō</a:t>
            </a:r>
            <a:r>
              <a:rPr lang="en-US" dirty="0"/>
              <a: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14</a:t>
            </a:r>
            <a:r>
              <a:rPr lang="en-US" dirty="0" smtClean="0"/>
              <a:t> </a:t>
            </a:r>
            <a:r>
              <a:rPr lang="en-US" dirty="0"/>
              <a:t>For if those who live by law are heirs, faith has no value and the promise is worthless, </a:t>
            </a:r>
            <a:endParaRPr lang="en-US" dirty="0" smtClean="0"/>
          </a:p>
        </p:txBody>
      </p:sp>
      <p:sp>
        <p:nvSpPr>
          <p:cNvPr id="4" name="Rounded Rectangle 3"/>
          <p:cNvSpPr/>
          <p:nvPr/>
        </p:nvSpPr>
        <p:spPr>
          <a:xfrm>
            <a:off x="4983480" y="2103120"/>
            <a:ext cx="2000250" cy="11544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132070" y="5314950"/>
            <a:ext cx="1760220" cy="4114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983605" y="3257550"/>
            <a:ext cx="28575" cy="205740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96366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Galatians 3:17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καταργέω</a:t>
            </a:r>
            <a:endParaRPr lang="en-US" dirty="0"/>
          </a:p>
          <a:p>
            <a:pPr marL="0" indent="0">
              <a:buNone/>
            </a:pPr>
            <a:r>
              <a:rPr lang="en-US" dirty="0"/>
              <a:t>					(</a:t>
            </a:r>
            <a:r>
              <a:rPr lang="en-US" dirty="0" err="1"/>
              <a:t>katargeō</a:t>
            </a:r>
            <a:r>
              <a:rPr lang="en-US" dirty="0"/>
              <a:t>)</a:t>
            </a:r>
          </a:p>
          <a:p>
            <a:pPr marL="0" indent="0">
              <a:buNone/>
            </a:pPr>
            <a:endParaRPr lang="en-US" dirty="0"/>
          </a:p>
          <a:p>
            <a:pPr marL="0" indent="0">
              <a:buNone/>
            </a:pPr>
            <a:r>
              <a:rPr lang="en-US" dirty="0" smtClean="0"/>
              <a:t>What </a:t>
            </a:r>
            <a:r>
              <a:rPr lang="en-US" dirty="0"/>
              <a:t>I mean is this: The law, introduced 430 years later, does not set aside the covenant previously established by God and thus do away with the promise</a:t>
            </a:r>
            <a:r>
              <a:rPr lang="en-US" dirty="0" smtClean="0"/>
              <a:t>.</a:t>
            </a:r>
            <a:endParaRPr lang="en-US" dirty="0"/>
          </a:p>
        </p:txBody>
      </p:sp>
      <p:sp>
        <p:nvSpPr>
          <p:cNvPr id="4" name="Rounded Rectangle 3"/>
          <p:cNvSpPr/>
          <p:nvPr/>
        </p:nvSpPr>
        <p:spPr>
          <a:xfrm>
            <a:off x="4983480" y="2217420"/>
            <a:ext cx="2000250" cy="11544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029450" y="4972050"/>
            <a:ext cx="1577340" cy="5143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983605" y="3371850"/>
            <a:ext cx="1834515" cy="160020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36326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2:21</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I </a:t>
            </a:r>
            <a:r>
              <a:rPr lang="en-US" dirty="0"/>
              <a:t>do not set aside the grace of God, for if righteousness could be gained through the law, Christ died for </a:t>
            </a:r>
            <a:r>
              <a:rPr lang="en-US" b="1" dirty="0">
                <a:solidFill>
                  <a:schemeClr val="accent6">
                    <a:lumMod val="75000"/>
                  </a:schemeClr>
                </a:solidFill>
              </a:rPr>
              <a:t>nothing</a:t>
            </a:r>
            <a:r>
              <a:rPr lang="en-US" dirty="0"/>
              <a:t>!</a:t>
            </a:r>
          </a:p>
          <a:p>
            <a:pPr marL="0" indent="0">
              <a:buNone/>
            </a:pPr>
            <a:endParaRPr lang="en-US" dirty="0"/>
          </a:p>
        </p:txBody>
      </p:sp>
    </p:spTree>
    <p:extLst>
      <p:ext uri="{BB962C8B-B14F-4D97-AF65-F5344CB8AC3E}">
        <p14:creationId xmlns:p14="http://schemas.microsoft.com/office/powerpoint/2010/main" val="38605827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3:18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For </a:t>
            </a:r>
            <a:r>
              <a:rPr lang="en-US" dirty="0"/>
              <a:t>if the inheritance depends on the law, then it no longer depends on a </a:t>
            </a:r>
            <a:r>
              <a:rPr lang="en-US" b="1" dirty="0">
                <a:solidFill>
                  <a:schemeClr val="accent6">
                    <a:lumMod val="75000"/>
                  </a:schemeClr>
                </a:solidFill>
              </a:rPr>
              <a:t>promise</a:t>
            </a:r>
            <a:r>
              <a:rPr lang="en-US" dirty="0"/>
              <a:t>; but God in his grace gave it to Abraham through a </a:t>
            </a:r>
            <a:r>
              <a:rPr lang="en-US" b="1" dirty="0">
                <a:solidFill>
                  <a:schemeClr val="accent6">
                    <a:lumMod val="75000"/>
                  </a:schemeClr>
                </a:solidFill>
              </a:rPr>
              <a:t>promise</a:t>
            </a:r>
            <a:r>
              <a:rPr lang="en-US" dirty="0"/>
              <a:t>.</a:t>
            </a:r>
          </a:p>
          <a:p>
            <a:pPr marL="0" indent="0">
              <a:buNone/>
            </a:pPr>
            <a:endParaRPr lang="en-US" dirty="0"/>
          </a:p>
        </p:txBody>
      </p:sp>
    </p:spTree>
    <p:extLst>
      <p:ext uri="{BB962C8B-B14F-4D97-AF65-F5344CB8AC3E}">
        <p14:creationId xmlns:p14="http://schemas.microsoft.com/office/powerpoint/2010/main" val="22518289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5135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because law brings wrath. And where there is no law there is no transgression.</a:t>
            </a:r>
          </a:p>
        </p:txBody>
      </p:sp>
    </p:spTree>
    <p:extLst>
      <p:ext uri="{BB962C8B-B14F-4D97-AF65-F5344CB8AC3E}">
        <p14:creationId xmlns:p14="http://schemas.microsoft.com/office/powerpoint/2010/main" val="1169750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a:t>ὀργή</a:t>
            </a:r>
            <a:endParaRPr lang="en-US" dirty="0"/>
          </a:p>
          <a:p>
            <a:pPr marL="0" indent="0">
              <a:buNone/>
            </a:pPr>
            <a:r>
              <a:rPr lang="en-US" dirty="0" smtClean="0"/>
              <a:t>				</a:t>
            </a:r>
            <a:r>
              <a:rPr lang="en-US" dirty="0"/>
              <a:t>(</a:t>
            </a:r>
            <a:r>
              <a:rPr lang="en-US" dirty="0" err="1"/>
              <a:t>orgē</a:t>
            </a:r>
            <a:r>
              <a:rPr lang="en-US" dirty="0"/>
              <a: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because law brings wrath. And where there is no law there is no transgression.</a:t>
            </a:r>
          </a:p>
        </p:txBody>
      </p:sp>
      <p:sp>
        <p:nvSpPr>
          <p:cNvPr id="4" name="Oval 3"/>
          <p:cNvSpPr/>
          <p:nvPr/>
        </p:nvSpPr>
        <p:spPr>
          <a:xfrm>
            <a:off x="3840480" y="2045970"/>
            <a:ext cx="1680210" cy="13258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091940" y="4880610"/>
            <a:ext cx="1131570" cy="4229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4657725" y="3371850"/>
            <a:ext cx="22860" cy="150876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95823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12:19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ὀργή</a:t>
            </a:r>
            <a:endParaRPr lang="en-US" dirty="0"/>
          </a:p>
          <a:p>
            <a:pPr marL="0" indent="0">
              <a:buNone/>
            </a:pPr>
            <a:r>
              <a:rPr lang="en-US" dirty="0"/>
              <a:t>		(</a:t>
            </a:r>
            <a:r>
              <a:rPr lang="en-US" dirty="0" err="1"/>
              <a:t>orgē</a:t>
            </a:r>
            <a:r>
              <a:rPr lang="en-US" dirty="0"/>
              <a:t>)</a:t>
            </a:r>
          </a:p>
          <a:p>
            <a:pPr marL="0" indent="0">
              <a:buNone/>
            </a:pPr>
            <a:endParaRPr lang="en-US" dirty="0"/>
          </a:p>
          <a:p>
            <a:pPr marL="0" indent="0">
              <a:buNone/>
            </a:pPr>
            <a:r>
              <a:rPr lang="en-US" dirty="0" smtClean="0"/>
              <a:t>Do </a:t>
            </a:r>
            <a:r>
              <a:rPr lang="en-US" dirty="0"/>
              <a:t>not take revenge, my friends, but leave room for God’s wrath, for it is written: “It is mine to avenge; I will repay,” says the Lord</a:t>
            </a:r>
            <a:r>
              <a:rPr lang="en-US" dirty="0" smtClean="0"/>
              <a:t>.</a:t>
            </a:r>
            <a:endParaRPr lang="en-US" dirty="0"/>
          </a:p>
        </p:txBody>
      </p:sp>
      <p:sp>
        <p:nvSpPr>
          <p:cNvPr id="4" name="Oval 3"/>
          <p:cNvSpPr/>
          <p:nvPr/>
        </p:nvSpPr>
        <p:spPr>
          <a:xfrm>
            <a:off x="2011680" y="2171700"/>
            <a:ext cx="1680210" cy="13258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068830" y="4526280"/>
            <a:ext cx="1131570" cy="4229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V="1">
            <a:off x="2634615" y="3497580"/>
            <a:ext cx="217170" cy="102870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1342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t>1:8-15  --  Paul’s Longing to Visit Rome</a:t>
            </a:r>
          </a:p>
          <a:p>
            <a:r>
              <a:rPr lang="en-US" dirty="0" smtClean="0"/>
              <a:t>1:16-17  --  The Righteous Shall Live by Faith</a:t>
            </a:r>
          </a:p>
          <a:p>
            <a:r>
              <a:rPr lang="en-US" dirty="0" smtClean="0">
                <a:solidFill>
                  <a:srgbClr val="FF0000"/>
                </a:solidFill>
              </a:rPr>
              <a:t>1:18-32  --  God’s Wrath Against Mankind</a:t>
            </a:r>
          </a:p>
          <a:p>
            <a:endParaRPr lang="en-US" dirty="0" smtClean="0"/>
          </a:p>
          <a:p>
            <a:endParaRPr lang="en-US" dirty="0" smtClean="0"/>
          </a:p>
        </p:txBody>
      </p:sp>
    </p:spTree>
    <p:extLst>
      <p:ext uri="{BB962C8B-B14F-4D97-AF65-F5344CB8AC3E}">
        <p14:creationId xmlns:p14="http://schemas.microsoft.com/office/powerpoint/2010/main" val="38006054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Thessalonians 1:10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smtClean="0"/>
              <a:t>ὀργή</a:t>
            </a:r>
            <a:endParaRPr lang="en-US" dirty="0"/>
          </a:p>
          <a:p>
            <a:pPr marL="0" indent="0">
              <a:buNone/>
            </a:pPr>
            <a:r>
              <a:rPr lang="en-US" dirty="0"/>
              <a:t>			(</a:t>
            </a:r>
            <a:r>
              <a:rPr lang="en-US" dirty="0" err="1"/>
              <a:t>orgē</a:t>
            </a:r>
            <a:r>
              <a:rPr lang="en-US" dirty="0"/>
              <a:t>)</a:t>
            </a:r>
          </a:p>
          <a:p>
            <a:pPr marL="0" indent="0">
              <a:buNone/>
            </a:pPr>
            <a:endParaRPr lang="en-US" dirty="0"/>
          </a:p>
          <a:p>
            <a:pPr marL="0" indent="0">
              <a:buNone/>
            </a:pPr>
            <a:r>
              <a:rPr lang="en-US" dirty="0" smtClean="0"/>
              <a:t>and </a:t>
            </a:r>
            <a:r>
              <a:rPr lang="en-US" dirty="0"/>
              <a:t>to wait for his Son from heaven, whom he raised from the dead—Jesus, who rescues us from the coming wrath. </a:t>
            </a:r>
          </a:p>
        </p:txBody>
      </p:sp>
      <p:sp>
        <p:nvSpPr>
          <p:cNvPr id="4" name="Oval 3"/>
          <p:cNvSpPr/>
          <p:nvPr/>
        </p:nvSpPr>
        <p:spPr>
          <a:xfrm>
            <a:off x="2937510" y="2171700"/>
            <a:ext cx="1680210" cy="13258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314700" y="5017770"/>
            <a:ext cx="1131570" cy="4229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4"/>
          </p:cNvCxnSpPr>
          <p:nvPr/>
        </p:nvCxnSpPr>
        <p:spPr>
          <a:xfrm flipH="1" flipV="1">
            <a:off x="3777615" y="3497580"/>
            <a:ext cx="102870" cy="152019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34757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4:15</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a:t>παράβασις</a:t>
            </a:r>
            <a:endParaRPr lang="en-US" dirty="0"/>
          </a:p>
          <a:p>
            <a:pPr marL="0" indent="0">
              <a:buNone/>
            </a:pPr>
            <a:r>
              <a:rPr lang="en-US" dirty="0" smtClean="0"/>
              <a:t>			(</a:t>
            </a:r>
            <a:r>
              <a:rPr lang="en-US" dirty="0" err="1" smtClean="0"/>
              <a:t>parabasis</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15</a:t>
            </a:r>
            <a:r>
              <a:rPr lang="en-US" dirty="0" smtClean="0"/>
              <a:t> </a:t>
            </a:r>
            <a:r>
              <a:rPr lang="en-US" dirty="0"/>
              <a:t>because law brings wrath. And where there is no law there is no transgression.</a:t>
            </a:r>
          </a:p>
        </p:txBody>
      </p:sp>
      <p:sp>
        <p:nvSpPr>
          <p:cNvPr id="4" name="Rounded Rectangle 3"/>
          <p:cNvSpPr/>
          <p:nvPr/>
        </p:nvSpPr>
        <p:spPr>
          <a:xfrm>
            <a:off x="3120390" y="2114550"/>
            <a:ext cx="221742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520440" y="5314950"/>
            <a:ext cx="237744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29100" y="3280410"/>
            <a:ext cx="480060" cy="20345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958232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5:14</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n-US" dirty="0" smtClean="0"/>
              <a:t>	</a:t>
            </a:r>
            <a:r>
              <a:rPr lang="el-GR" dirty="0" smtClean="0"/>
              <a:t>παράβασις</a:t>
            </a:r>
            <a:endParaRPr lang="en-US" dirty="0"/>
          </a:p>
          <a:p>
            <a:pPr marL="0" indent="0">
              <a:buNone/>
            </a:pPr>
            <a:r>
              <a:rPr lang="en-US" dirty="0"/>
              <a:t>			</a:t>
            </a:r>
            <a:r>
              <a:rPr lang="en-US" dirty="0" smtClean="0"/>
              <a:t>	(</a:t>
            </a:r>
            <a:r>
              <a:rPr lang="en-US" dirty="0" err="1"/>
              <a:t>parabasis</a:t>
            </a:r>
            <a:r>
              <a:rPr lang="en-US" dirty="0"/>
              <a:t>)</a:t>
            </a:r>
          </a:p>
          <a:p>
            <a:pPr marL="0" indent="0">
              <a:buNone/>
            </a:pPr>
            <a:endParaRPr lang="en-US" dirty="0"/>
          </a:p>
          <a:p>
            <a:pPr marL="0" indent="0">
              <a:buNone/>
            </a:pPr>
            <a:r>
              <a:rPr lang="en-US" dirty="0" smtClean="0"/>
              <a:t>Nevertheless</a:t>
            </a:r>
            <a:r>
              <a:rPr lang="en-US" dirty="0"/>
              <a:t>, death reigned from the time of Adam to the time of Moses, even over those who did not sin by breaking a command, as did Adam, who was a pattern of the one to come. </a:t>
            </a:r>
          </a:p>
          <a:p>
            <a:pPr marL="0" indent="0">
              <a:buNone/>
            </a:pPr>
            <a:endParaRPr lang="en-US" dirty="0"/>
          </a:p>
        </p:txBody>
      </p:sp>
      <p:sp>
        <p:nvSpPr>
          <p:cNvPr id="4" name="Rounded Rectangle 3"/>
          <p:cNvSpPr/>
          <p:nvPr/>
        </p:nvSpPr>
        <p:spPr>
          <a:xfrm>
            <a:off x="3977640" y="2228850"/>
            <a:ext cx="221742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611880" y="4994910"/>
            <a:ext cx="363474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86350" y="3394710"/>
            <a:ext cx="342900" cy="160020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3535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Galatians 3:10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All </a:t>
            </a:r>
            <a:r>
              <a:rPr lang="en-US" dirty="0"/>
              <a:t>who rely on observing the law are under a curse, for it is written: “</a:t>
            </a:r>
            <a:r>
              <a:rPr lang="en-US" b="1" dirty="0">
                <a:solidFill>
                  <a:schemeClr val="accent6">
                    <a:lumMod val="75000"/>
                  </a:schemeClr>
                </a:solidFill>
              </a:rPr>
              <a:t>Cursed</a:t>
            </a:r>
            <a:r>
              <a:rPr lang="en-US" dirty="0"/>
              <a:t> is everyone who does not continue to do everything written in the Book of the Law.”</a:t>
            </a:r>
          </a:p>
          <a:p>
            <a:pPr marL="0" indent="0">
              <a:buNone/>
            </a:pPr>
            <a:endParaRPr lang="en-US" dirty="0"/>
          </a:p>
        </p:txBody>
      </p:sp>
    </p:spTree>
    <p:extLst>
      <p:ext uri="{BB962C8B-B14F-4D97-AF65-F5344CB8AC3E}">
        <p14:creationId xmlns:p14="http://schemas.microsoft.com/office/powerpoint/2010/main" val="38348739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Revelation 19:15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Out </a:t>
            </a:r>
            <a:r>
              <a:rPr lang="en-US" dirty="0"/>
              <a:t>of his mouth comes a sharp sword with which to strike down the nations. “He will rule them with an iron scepter.” He treads the winepress of the fury of the </a:t>
            </a:r>
            <a:r>
              <a:rPr lang="en-US" b="1" dirty="0">
                <a:solidFill>
                  <a:schemeClr val="accent6">
                    <a:lumMod val="75000"/>
                  </a:schemeClr>
                </a:solidFill>
              </a:rPr>
              <a:t>wrath of God </a:t>
            </a:r>
            <a:r>
              <a:rPr lang="en-US" dirty="0"/>
              <a:t>Almighty</a:t>
            </a:r>
            <a:r>
              <a:rPr lang="en-US" dirty="0" smtClean="0"/>
              <a:t>.</a:t>
            </a:r>
            <a:endParaRPr lang="en-US" dirty="0"/>
          </a:p>
        </p:txBody>
      </p:sp>
    </p:spTree>
    <p:extLst>
      <p:ext uri="{BB962C8B-B14F-4D97-AF65-F5344CB8AC3E}">
        <p14:creationId xmlns:p14="http://schemas.microsoft.com/office/powerpoint/2010/main" val="15244350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16</a:t>
            </a:r>
            <a:r>
              <a:rPr lang="en-US" dirty="0" smtClean="0"/>
              <a:t> </a:t>
            </a:r>
            <a:r>
              <a:rPr lang="en-US" dirty="0"/>
              <a:t>Therefore, the promise comes by faith, so that it may be by grace and may be guaranteed to all Abraham's offspring--not only to those who are of the law but also to those who are of the faith of Abraham. He is the father of us all. </a:t>
            </a:r>
            <a:endParaRPr lang="en-US" dirty="0" smtClean="0"/>
          </a:p>
        </p:txBody>
      </p:sp>
    </p:spTree>
    <p:extLst>
      <p:ext uri="{BB962C8B-B14F-4D97-AF65-F5344CB8AC3E}">
        <p14:creationId xmlns:p14="http://schemas.microsoft.com/office/powerpoint/2010/main" val="16428533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4:16</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χάρις</a:t>
            </a:r>
            <a:endParaRPr lang="en-US" dirty="0" smtClean="0"/>
          </a:p>
          <a:p>
            <a:pPr marL="0" indent="0">
              <a:buNone/>
            </a:pPr>
            <a:r>
              <a:rPr lang="en-US" dirty="0" smtClean="0"/>
              <a:t>		(</a:t>
            </a:r>
            <a:r>
              <a:rPr lang="en-US" dirty="0" err="1" smtClean="0"/>
              <a:t>charis</a:t>
            </a:r>
            <a:r>
              <a:rPr lang="en-US" dirty="0" smtClean="0"/>
              <a:t>)</a:t>
            </a:r>
            <a:endParaRPr lang="en-US" dirty="0"/>
          </a:p>
          <a:p>
            <a:pPr marL="0" indent="0">
              <a:buNone/>
            </a:pPr>
            <a:endParaRPr lang="en-US" dirty="0" smtClean="0"/>
          </a:p>
          <a:p>
            <a:pPr marL="0" indent="0">
              <a:buNone/>
            </a:pPr>
            <a:r>
              <a:rPr lang="en-US" baseline="30000" dirty="0" smtClean="0"/>
              <a:t>16</a:t>
            </a:r>
            <a:r>
              <a:rPr lang="en-US" dirty="0" smtClean="0"/>
              <a:t> </a:t>
            </a:r>
            <a:r>
              <a:rPr lang="en-US" dirty="0"/>
              <a:t>Therefore, the promise comes by faith, so that it may be by grace and may be guaranteed to all Abraham's offspring--not only to those who are of the law but also to those who are of the faith of Abraham. He is the father of us all. </a:t>
            </a:r>
            <a:endParaRPr lang="en-US" dirty="0" smtClean="0"/>
          </a:p>
        </p:txBody>
      </p:sp>
      <p:sp>
        <p:nvSpPr>
          <p:cNvPr id="4" name="Rounded Rectangle 3"/>
          <p:cNvSpPr/>
          <p:nvPr/>
        </p:nvSpPr>
        <p:spPr>
          <a:xfrm>
            <a:off x="2103120" y="1645920"/>
            <a:ext cx="1817370" cy="12001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606040" y="3954780"/>
            <a:ext cx="982980" cy="4343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011805" y="2846070"/>
            <a:ext cx="85725" cy="110871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560785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2:8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χάρις</a:t>
            </a:r>
            <a:endParaRPr lang="en-US" dirty="0"/>
          </a:p>
          <a:p>
            <a:pPr marL="0" indent="0">
              <a:buNone/>
            </a:pPr>
            <a:r>
              <a:rPr lang="en-US" dirty="0"/>
              <a:t>		(</a:t>
            </a:r>
            <a:r>
              <a:rPr lang="en-US" dirty="0" err="1"/>
              <a:t>charis</a:t>
            </a:r>
            <a:r>
              <a:rPr lang="en-US" dirty="0"/>
              <a:t>)</a:t>
            </a:r>
          </a:p>
          <a:p>
            <a:pPr marL="0" indent="0">
              <a:buNone/>
            </a:pPr>
            <a:endParaRPr lang="en-US" dirty="0"/>
          </a:p>
          <a:p>
            <a:pPr marL="0" indent="0">
              <a:buNone/>
            </a:pPr>
            <a:r>
              <a:rPr lang="en-US" dirty="0" smtClean="0"/>
              <a:t>For </a:t>
            </a:r>
            <a:r>
              <a:rPr lang="en-US" dirty="0"/>
              <a:t>it is by grace you have been saved, through faith—and this not from yourselves, it is the gift of </a:t>
            </a:r>
            <a:r>
              <a:rPr lang="en-US" dirty="0" smtClean="0"/>
              <a:t>God</a:t>
            </a:r>
          </a:p>
          <a:p>
            <a:pPr marL="0" indent="0">
              <a:buNone/>
            </a:pPr>
            <a:endParaRPr lang="en-US" dirty="0"/>
          </a:p>
        </p:txBody>
      </p:sp>
      <p:sp>
        <p:nvSpPr>
          <p:cNvPr id="4" name="Rounded Rectangle 3"/>
          <p:cNvSpPr/>
          <p:nvPr/>
        </p:nvSpPr>
        <p:spPr>
          <a:xfrm>
            <a:off x="2091690" y="2217420"/>
            <a:ext cx="1817370" cy="12001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286000" y="4069080"/>
            <a:ext cx="982980" cy="4343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2777490" y="3417570"/>
            <a:ext cx="222885" cy="65151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61654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490" y="286068"/>
            <a:ext cx="8229600" cy="1143000"/>
          </a:xfrm>
        </p:spPr>
        <p:txBody>
          <a:bodyPr/>
          <a:lstStyle/>
          <a:p>
            <a:r>
              <a:rPr lang="en-US" dirty="0"/>
              <a:t>Romans </a:t>
            </a:r>
            <a:r>
              <a:rPr lang="en-US" dirty="0" smtClean="0"/>
              <a:t>4:16</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βέβαιος</a:t>
            </a:r>
            <a:endParaRPr lang="en-US" dirty="0" smtClean="0"/>
          </a:p>
          <a:p>
            <a:pPr marL="0" indent="0">
              <a:buNone/>
            </a:pPr>
            <a:r>
              <a:rPr lang="en-US" dirty="0" smtClean="0"/>
              <a:t>						(</a:t>
            </a:r>
            <a:r>
              <a:rPr lang="en-US" dirty="0" err="1" smtClean="0"/>
              <a:t>bebaios</a:t>
            </a:r>
            <a:r>
              <a:rPr lang="en-US" dirty="0" smtClean="0"/>
              <a:t>)</a:t>
            </a:r>
            <a:endParaRPr lang="en-US" dirty="0"/>
          </a:p>
          <a:p>
            <a:pPr marL="0" indent="0">
              <a:buNone/>
            </a:pPr>
            <a:endParaRPr lang="en-US" dirty="0" smtClean="0"/>
          </a:p>
          <a:p>
            <a:pPr marL="0" indent="0">
              <a:buNone/>
            </a:pPr>
            <a:r>
              <a:rPr lang="en-US" baseline="30000" dirty="0" smtClean="0"/>
              <a:t>16</a:t>
            </a:r>
            <a:r>
              <a:rPr lang="en-US" dirty="0" smtClean="0"/>
              <a:t> </a:t>
            </a:r>
            <a:r>
              <a:rPr lang="en-US" dirty="0"/>
              <a:t>Therefore, the promise comes by faith, so that it may be by grace and may be guaranteed to all Abraham's offspring--not only to those who are of the law but also to those who are of the faith of Abraham. He is the father of us all. </a:t>
            </a:r>
            <a:endParaRPr lang="en-US" dirty="0" smtClean="0"/>
          </a:p>
        </p:txBody>
      </p:sp>
      <p:sp>
        <p:nvSpPr>
          <p:cNvPr id="4" name="Rounded Rectangle 3"/>
          <p:cNvSpPr/>
          <p:nvPr/>
        </p:nvSpPr>
        <p:spPr>
          <a:xfrm>
            <a:off x="5829300" y="1554480"/>
            <a:ext cx="2000250" cy="12915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77840" y="3943350"/>
            <a:ext cx="205740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6606540" y="2846070"/>
            <a:ext cx="222885" cy="109728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56078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Hebrews 2:2-3</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aseline="30000" dirty="0"/>
              <a:t> </a:t>
            </a:r>
            <a:r>
              <a:rPr lang="el-GR" dirty="0" smtClean="0"/>
              <a:t>βέβαιος</a:t>
            </a:r>
            <a:endParaRPr lang="en-US" dirty="0"/>
          </a:p>
          <a:p>
            <a:pPr marL="0" indent="0">
              <a:buNone/>
            </a:pPr>
            <a:r>
              <a:rPr lang="en-US" dirty="0" smtClean="0"/>
              <a:t>(</a:t>
            </a:r>
            <a:r>
              <a:rPr lang="en-US" dirty="0" err="1"/>
              <a:t>bebaios</a:t>
            </a:r>
            <a:r>
              <a:rPr lang="en-US" dirty="0"/>
              <a:t>)</a:t>
            </a:r>
          </a:p>
          <a:p>
            <a:pPr marL="0" indent="0">
              <a:buNone/>
            </a:pPr>
            <a:r>
              <a:rPr lang="en-US" baseline="30000" dirty="0" smtClean="0"/>
              <a:t>2 </a:t>
            </a:r>
            <a:r>
              <a:rPr lang="en-US" dirty="0" smtClean="0"/>
              <a:t>For </a:t>
            </a:r>
            <a:r>
              <a:rPr lang="en-US" dirty="0"/>
              <a:t>if the message spoken by angels was binding, and every violation and disobedience received its just punishment,</a:t>
            </a:r>
            <a:r>
              <a:rPr lang="en-US" baseline="30000" dirty="0"/>
              <a:t> 3 </a:t>
            </a:r>
            <a:r>
              <a:rPr lang="en-US" dirty="0"/>
              <a:t>how shall we escape if we ignore such a great salvation? This salvation, which was first announced by the Lord, was confirmed to us by those who heard him.</a:t>
            </a:r>
          </a:p>
          <a:p>
            <a:pPr marL="0" indent="0">
              <a:buNone/>
            </a:pPr>
            <a:endParaRPr lang="en-US" dirty="0"/>
          </a:p>
        </p:txBody>
      </p:sp>
      <p:sp>
        <p:nvSpPr>
          <p:cNvPr id="4" name="Rounded Rectangle 3"/>
          <p:cNvSpPr/>
          <p:nvPr/>
        </p:nvSpPr>
        <p:spPr>
          <a:xfrm>
            <a:off x="354330" y="1634490"/>
            <a:ext cx="2000250" cy="9944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02920" y="3097530"/>
            <a:ext cx="1360170" cy="5143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183005" y="2628900"/>
            <a:ext cx="171450" cy="46863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0314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t>1:8-15  --  Paul’s Longing to Visit Rome</a:t>
            </a:r>
          </a:p>
          <a:p>
            <a:r>
              <a:rPr lang="en-US" dirty="0" smtClean="0"/>
              <a:t>1:16-17  --  The Righteous Shall Live by Faith</a:t>
            </a:r>
          </a:p>
          <a:p>
            <a:r>
              <a:rPr lang="en-US" dirty="0" smtClean="0"/>
              <a:t>1:18-32  --  God’s Wrath Against Mankind</a:t>
            </a:r>
          </a:p>
          <a:p>
            <a:r>
              <a:rPr lang="en-US" dirty="0" smtClean="0">
                <a:solidFill>
                  <a:srgbClr val="FF0000"/>
                </a:solidFill>
              </a:rPr>
              <a:t>2:1-11  --  God’s Righteous Judgment</a:t>
            </a:r>
          </a:p>
          <a:p>
            <a:endParaRPr lang="en-US" dirty="0" smtClean="0"/>
          </a:p>
          <a:p>
            <a:endParaRPr lang="en-US" dirty="0" smtClean="0"/>
          </a:p>
        </p:txBody>
      </p:sp>
    </p:spTree>
    <p:extLst>
      <p:ext uri="{BB962C8B-B14F-4D97-AF65-F5344CB8AC3E}">
        <p14:creationId xmlns:p14="http://schemas.microsoft.com/office/powerpoint/2010/main" val="42760443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17894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Romans 9:8</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In </a:t>
            </a:r>
            <a:r>
              <a:rPr lang="en-US" dirty="0"/>
              <a:t>other words, it is not the natural children who are God’s children, but it is the </a:t>
            </a:r>
            <a:r>
              <a:rPr lang="en-US" b="1" dirty="0">
                <a:solidFill>
                  <a:schemeClr val="accent6">
                    <a:lumMod val="75000"/>
                  </a:schemeClr>
                </a:solidFill>
              </a:rPr>
              <a:t>children of the promise</a:t>
            </a:r>
            <a:r>
              <a:rPr lang="en-US" dirty="0"/>
              <a:t> who are regarded as Abraham’s offspring.</a:t>
            </a:r>
          </a:p>
          <a:p>
            <a:pPr marL="0" indent="0">
              <a:buNone/>
            </a:pPr>
            <a:endParaRPr lang="en-US" dirty="0"/>
          </a:p>
        </p:txBody>
      </p:sp>
    </p:spTree>
    <p:extLst>
      <p:ext uri="{BB962C8B-B14F-4D97-AF65-F5344CB8AC3E}">
        <p14:creationId xmlns:p14="http://schemas.microsoft.com/office/powerpoint/2010/main" val="1294135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2:8-9</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err="1" smtClean="0"/>
              <a:t>8</a:t>
            </a:r>
            <a:r>
              <a:rPr lang="en-US" dirty="0" err="1" smtClean="0"/>
              <a:t>For</a:t>
            </a:r>
            <a:r>
              <a:rPr lang="en-US" dirty="0" smtClean="0"/>
              <a:t> </a:t>
            </a:r>
            <a:r>
              <a:rPr lang="en-US" dirty="0"/>
              <a:t>it is </a:t>
            </a:r>
            <a:r>
              <a:rPr lang="en-US" b="1" dirty="0">
                <a:solidFill>
                  <a:schemeClr val="accent6">
                    <a:lumMod val="75000"/>
                  </a:schemeClr>
                </a:solidFill>
              </a:rPr>
              <a:t>by grace </a:t>
            </a:r>
            <a:r>
              <a:rPr lang="en-US" dirty="0"/>
              <a:t>you have been saved, through faith—and this not from yourselves, it is the gift of God— </a:t>
            </a:r>
            <a:r>
              <a:rPr lang="en-US" baseline="30000" dirty="0" err="1" smtClean="0"/>
              <a:t>9</a:t>
            </a:r>
            <a:r>
              <a:rPr lang="en-US" dirty="0" err="1" smtClean="0"/>
              <a:t>not</a:t>
            </a:r>
            <a:r>
              <a:rPr lang="en-US" dirty="0" smtClean="0"/>
              <a:t> </a:t>
            </a:r>
            <a:r>
              <a:rPr lang="en-US" dirty="0"/>
              <a:t>by works, so that no one can boast</a:t>
            </a:r>
            <a:r>
              <a:rPr lang="en-US" dirty="0" smtClean="0"/>
              <a:t>.</a:t>
            </a:r>
            <a:endParaRPr lang="en-US" dirty="0"/>
          </a:p>
        </p:txBody>
      </p:sp>
    </p:spTree>
    <p:extLst>
      <p:ext uri="{BB962C8B-B14F-4D97-AF65-F5344CB8AC3E}">
        <p14:creationId xmlns:p14="http://schemas.microsoft.com/office/powerpoint/2010/main" val="13223683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17</a:t>
            </a:r>
            <a:r>
              <a:rPr lang="en-US" dirty="0" smtClean="0"/>
              <a:t> </a:t>
            </a:r>
            <a:r>
              <a:rPr lang="en-US" dirty="0"/>
              <a:t>As it is written: "I have made you a father of many nations." He is our father in the sight of God, in whom he believed--the God who gives life to the dead and calls things that are not as though they were. </a:t>
            </a:r>
            <a:endParaRPr lang="en-US" dirty="0" smtClean="0"/>
          </a:p>
        </p:txBody>
      </p:sp>
    </p:spTree>
    <p:extLst>
      <p:ext uri="{BB962C8B-B14F-4D97-AF65-F5344CB8AC3E}">
        <p14:creationId xmlns:p14="http://schemas.microsoft.com/office/powerpoint/2010/main" val="28070990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ζωοποιέω</a:t>
            </a:r>
            <a:endParaRPr lang="en-US" dirty="0" smtClean="0"/>
          </a:p>
          <a:p>
            <a:pPr marL="0" indent="0">
              <a:buNone/>
            </a:pPr>
            <a:r>
              <a:rPr lang="en-US" dirty="0" smtClean="0"/>
              <a:t>						</a:t>
            </a:r>
            <a:r>
              <a:rPr lang="en-US" dirty="0"/>
              <a:t>(</a:t>
            </a:r>
            <a:r>
              <a:rPr lang="en-US" dirty="0" err="1"/>
              <a:t>zōopoieō</a:t>
            </a:r>
            <a:r>
              <a:rPr lang="en-US" dirty="0" smtClean="0"/>
              <a:t>)</a:t>
            </a:r>
            <a:endParaRPr lang="en-US" dirty="0"/>
          </a:p>
          <a:p>
            <a:pPr marL="0" indent="0">
              <a:buNone/>
            </a:pPr>
            <a:endParaRPr lang="en-US" dirty="0" smtClean="0"/>
          </a:p>
          <a:p>
            <a:pPr marL="0" indent="0">
              <a:buNone/>
            </a:pPr>
            <a:r>
              <a:rPr lang="en-US" baseline="30000" dirty="0" smtClean="0"/>
              <a:t>17</a:t>
            </a:r>
            <a:r>
              <a:rPr lang="en-US" dirty="0" smtClean="0"/>
              <a:t> </a:t>
            </a:r>
            <a:r>
              <a:rPr lang="en-US" dirty="0"/>
              <a:t>As it is written: "I have made you a father of many nations." He is our father in the sight of God, in whom he believed--the God who gives life to the dead and calls things that are not as though they were. </a:t>
            </a:r>
            <a:endParaRPr lang="en-US" dirty="0" smtClean="0"/>
          </a:p>
        </p:txBody>
      </p:sp>
      <p:sp>
        <p:nvSpPr>
          <p:cNvPr id="4" name="Rounded Rectangle 3"/>
          <p:cNvSpPr/>
          <p:nvPr/>
        </p:nvSpPr>
        <p:spPr>
          <a:xfrm>
            <a:off x="5886450" y="1600200"/>
            <a:ext cx="2114550" cy="12230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492240" y="4389120"/>
            <a:ext cx="179451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7200" y="4914900"/>
            <a:ext cx="662940" cy="4229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5" idx="0"/>
            <a:endCxn id="4" idx="2"/>
          </p:cNvCxnSpPr>
          <p:nvPr/>
        </p:nvCxnSpPr>
        <p:spPr>
          <a:xfrm flipH="1" flipV="1">
            <a:off x="6943725" y="2823210"/>
            <a:ext cx="445770" cy="1565910"/>
          </a:xfrm>
          <a:prstGeom prst="line">
            <a:avLst/>
          </a:prstGeom>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636970" y="4869180"/>
            <a:ext cx="6972731" cy="1512634"/>
          </a:xfrm>
          <a:custGeom>
            <a:avLst/>
            <a:gdLst>
              <a:gd name="connsiteX0" fmla="*/ 6758240 w 6972731"/>
              <a:gd name="connsiteY0" fmla="*/ 0 h 1512634"/>
              <a:gd name="connsiteX1" fmla="*/ 6655370 w 6972731"/>
              <a:gd name="connsiteY1" fmla="*/ 891540 h 1512634"/>
              <a:gd name="connsiteX2" fmla="*/ 3729290 w 6972731"/>
              <a:gd name="connsiteY2" fmla="*/ 1497330 h 1512634"/>
              <a:gd name="connsiteX3" fmla="*/ 437450 w 6972731"/>
              <a:gd name="connsiteY3" fmla="*/ 1257300 h 1512634"/>
              <a:gd name="connsiteX4" fmla="*/ 128840 w 6972731"/>
              <a:gd name="connsiteY4" fmla="*/ 468630 h 1512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2731" h="1512634">
                <a:moveTo>
                  <a:pt x="6758240" y="0"/>
                </a:moveTo>
                <a:cubicBezTo>
                  <a:pt x="6959217" y="320992"/>
                  <a:pt x="7160195" y="641985"/>
                  <a:pt x="6655370" y="891540"/>
                </a:cubicBezTo>
                <a:cubicBezTo>
                  <a:pt x="6150545" y="1141095"/>
                  <a:pt x="4765610" y="1436370"/>
                  <a:pt x="3729290" y="1497330"/>
                </a:cubicBezTo>
                <a:cubicBezTo>
                  <a:pt x="2692970" y="1558290"/>
                  <a:pt x="1037525" y="1428750"/>
                  <a:pt x="437450" y="1257300"/>
                </a:cubicBezTo>
                <a:cubicBezTo>
                  <a:pt x="-162625" y="1085850"/>
                  <a:pt x="-16893" y="777240"/>
                  <a:pt x="128840" y="46863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774218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5:21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ζωοποιέω</a:t>
            </a:r>
            <a:endParaRPr lang="en-US" dirty="0"/>
          </a:p>
          <a:p>
            <a:pPr marL="0" indent="0">
              <a:buNone/>
            </a:pPr>
            <a:r>
              <a:rPr lang="en-US" dirty="0"/>
              <a:t>						(</a:t>
            </a:r>
            <a:r>
              <a:rPr lang="en-US" dirty="0" err="1"/>
              <a:t>zōopoieō</a:t>
            </a:r>
            <a:r>
              <a:rPr lang="en-US" dirty="0"/>
              <a:t>)</a:t>
            </a:r>
          </a:p>
          <a:p>
            <a:pPr marL="0" indent="0">
              <a:buNone/>
            </a:pPr>
            <a:endParaRPr lang="en-US" dirty="0"/>
          </a:p>
          <a:p>
            <a:pPr marL="0" indent="0">
              <a:buNone/>
            </a:pPr>
            <a:r>
              <a:rPr lang="en-US" dirty="0" smtClean="0">
                <a:solidFill>
                  <a:srgbClr val="FF0000"/>
                </a:solidFill>
              </a:rPr>
              <a:t>For </a:t>
            </a:r>
            <a:r>
              <a:rPr lang="en-US" dirty="0">
                <a:solidFill>
                  <a:srgbClr val="FF0000"/>
                </a:solidFill>
              </a:rPr>
              <a:t>just as the Father raises the dead and gives them life, even so the Son gives life to whom he is pleased to give it.</a:t>
            </a:r>
          </a:p>
          <a:p>
            <a:pPr marL="0" indent="0">
              <a:buNone/>
            </a:pPr>
            <a:endParaRPr lang="en-US" dirty="0"/>
          </a:p>
        </p:txBody>
      </p:sp>
      <p:sp>
        <p:nvSpPr>
          <p:cNvPr id="4" name="Rounded Rectangle 3"/>
          <p:cNvSpPr/>
          <p:nvPr/>
        </p:nvSpPr>
        <p:spPr>
          <a:xfrm>
            <a:off x="5886450" y="2205990"/>
            <a:ext cx="2114550" cy="12230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395210" y="4011930"/>
            <a:ext cx="93726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7200" y="4469130"/>
            <a:ext cx="1623060" cy="5257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5" idx="0"/>
            <a:endCxn id="4" idx="2"/>
          </p:cNvCxnSpPr>
          <p:nvPr/>
        </p:nvCxnSpPr>
        <p:spPr>
          <a:xfrm flipH="1" flipV="1">
            <a:off x="6943725" y="3429000"/>
            <a:ext cx="920115" cy="58293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1268730" y="4503420"/>
            <a:ext cx="6572250" cy="1453748"/>
          </a:xfrm>
          <a:custGeom>
            <a:avLst/>
            <a:gdLst>
              <a:gd name="connsiteX0" fmla="*/ 6572250 w 6572250"/>
              <a:gd name="connsiteY0" fmla="*/ 0 h 1453748"/>
              <a:gd name="connsiteX1" fmla="*/ 5463540 w 6572250"/>
              <a:gd name="connsiteY1" fmla="*/ 1143000 h 1453748"/>
              <a:gd name="connsiteX2" fmla="*/ 1200150 w 6572250"/>
              <a:gd name="connsiteY2" fmla="*/ 1417320 h 1453748"/>
              <a:gd name="connsiteX3" fmla="*/ 0 w 6572250"/>
              <a:gd name="connsiteY3" fmla="*/ 491490 h 1453748"/>
            </a:gdLst>
            <a:ahLst/>
            <a:cxnLst>
              <a:cxn ang="0">
                <a:pos x="connsiteX0" y="connsiteY0"/>
              </a:cxn>
              <a:cxn ang="0">
                <a:pos x="connsiteX1" y="connsiteY1"/>
              </a:cxn>
              <a:cxn ang="0">
                <a:pos x="connsiteX2" y="connsiteY2"/>
              </a:cxn>
              <a:cxn ang="0">
                <a:pos x="connsiteX3" y="connsiteY3"/>
              </a:cxn>
            </a:cxnLst>
            <a:rect l="l" t="t" r="r" b="b"/>
            <a:pathLst>
              <a:path w="6572250" h="1453748">
                <a:moveTo>
                  <a:pt x="6572250" y="0"/>
                </a:moveTo>
                <a:cubicBezTo>
                  <a:pt x="6465570" y="453390"/>
                  <a:pt x="6358890" y="906780"/>
                  <a:pt x="5463540" y="1143000"/>
                </a:cubicBezTo>
                <a:cubicBezTo>
                  <a:pt x="4568190" y="1379220"/>
                  <a:pt x="2110740" y="1525905"/>
                  <a:pt x="1200150" y="1417320"/>
                </a:cubicBezTo>
                <a:cubicBezTo>
                  <a:pt x="289560" y="1308735"/>
                  <a:pt x="144780" y="900112"/>
                  <a:pt x="0" y="49149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11194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4:17</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smtClean="0"/>
              <a:t>νεκρός</a:t>
            </a:r>
            <a:endParaRPr lang="en-US" dirty="0" smtClean="0"/>
          </a:p>
          <a:p>
            <a:pPr marL="0" indent="0">
              <a:buNone/>
            </a:pPr>
            <a:r>
              <a:rPr lang="en-US" dirty="0" smtClean="0"/>
              <a:t>	(</a:t>
            </a:r>
            <a:r>
              <a:rPr lang="en-US" dirty="0" err="1" smtClean="0"/>
              <a:t>nekros</a:t>
            </a:r>
            <a:r>
              <a:rPr lang="en-US" dirty="0" smtClean="0"/>
              <a:t>)</a:t>
            </a:r>
            <a:endParaRPr lang="en-US" dirty="0"/>
          </a:p>
          <a:p>
            <a:pPr marL="0" indent="0">
              <a:buNone/>
            </a:pPr>
            <a:endParaRPr lang="en-US" dirty="0" smtClean="0"/>
          </a:p>
          <a:p>
            <a:pPr marL="0" indent="0">
              <a:buNone/>
            </a:pPr>
            <a:r>
              <a:rPr lang="en-US" baseline="30000" dirty="0" smtClean="0"/>
              <a:t>17</a:t>
            </a:r>
            <a:r>
              <a:rPr lang="en-US" dirty="0" smtClean="0"/>
              <a:t> </a:t>
            </a:r>
            <a:r>
              <a:rPr lang="en-US" dirty="0"/>
              <a:t>As it is written: "I have made you a father of many nations." He is our father in the sight of God, in whom he believed--the God who gives life to the dead and calls things that are not as though they were. </a:t>
            </a:r>
            <a:endParaRPr lang="en-US" dirty="0" smtClean="0"/>
          </a:p>
        </p:txBody>
      </p:sp>
      <p:sp>
        <p:nvSpPr>
          <p:cNvPr id="4" name="Rounded Rectangle 3"/>
          <p:cNvSpPr/>
          <p:nvPr/>
        </p:nvSpPr>
        <p:spPr>
          <a:xfrm>
            <a:off x="1337310" y="1634490"/>
            <a:ext cx="1623060" cy="1143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160270" y="4880610"/>
            <a:ext cx="96012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148840" y="2777490"/>
            <a:ext cx="491490" cy="210312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77421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5:21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νεκρός</a:t>
            </a:r>
            <a:endParaRPr lang="en-US" dirty="0"/>
          </a:p>
          <a:p>
            <a:pPr marL="0" indent="0">
              <a:buNone/>
            </a:pPr>
            <a:r>
              <a:rPr lang="en-US" dirty="0" smtClean="0"/>
              <a:t>				</a:t>
            </a:r>
            <a:r>
              <a:rPr lang="en-US" dirty="0"/>
              <a:t>	(</a:t>
            </a:r>
            <a:r>
              <a:rPr lang="en-US" dirty="0" err="1"/>
              <a:t>nekros</a:t>
            </a:r>
            <a:r>
              <a:rPr lang="en-US" dirty="0"/>
              <a:t>)</a:t>
            </a:r>
          </a:p>
          <a:p>
            <a:pPr marL="0" indent="0">
              <a:buNone/>
            </a:pPr>
            <a:r>
              <a:rPr lang="en-US" dirty="0"/>
              <a:t>						</a:t>
            </a:r>
          </a:p>
          <a:p>
            <a:pPr marL="0" indent="0">
              <a:buNone/>
            </a:pPr>
            <a:r>
              <a:rPr lang="en-US" dirty="0" smtClean="0">
                <a:solidFill>
                  <a:srgbClr val="FF0000"/>
                </a:solidFill>
              </a:rPr>
              <a:t>For </a:t>
            </a:r>
            <a:r>
              <a:rPr lang="en-US" dirty="0">
                <a:solidFill>
                  <a:srgbClr val="FF0000"/>
                </a:solidFill>
              </a:rPr>
              <a:t>just as the Father raises the dead and gives them life, even so the Son gives life to whom he is pleased to give it.</a:t>
            </a:r>
          </a:p>
          <a:p>
            <a:pPr marL="0" indent="0">
              <a:buNone/>
            </a:pPr>
            <a:endParaRPr lang="en-US" dirty="0"/>
          </a:p>
        </p:txBody>
      </p:sp>
      <p:sp>
        <p:nvSpPr>
          <p:cNvPr id="9" name="Rounded Rectangle 8"/>
          <p:cNvSpPr/>
          <p:nvPr/>
        </p:nvSpPr>
        <p:spPr>
          <a:xfrm>
            <a:off x="4960620" y="2240280"/>
            <a:ext cx="1623060" cy="1143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5749290" y="4000500"/>
            <a:ext cx="96012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a:stCxn id="11" idx="0"/>
            <a:endCxn id="9" idx="2"/>
          </p:cNvCxnSpPr>
          <p:nvPr/>
        </p:nvCxnSpPr>
        <p:spPr>
          <a:xfrm flipH="1" flipV="1">
            <a:off x="5772150" y="3383280"/>
            <a:ext cx="457200" cy="61722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8000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Hebrews 11:12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And </a:t>
            </a:r>
            <a:r>
              <a:rPr lang="en-US" dirty="0"/>
              <a:t>so from this one man, and he as good as dead, came descendants as </a:t>
            </a:r>
            <a:r>
              <a:rPr lang="en-US" b="1" dirty="0">
                <a:solidFill>
                  <a:schemeClr val="accent6">
                    <a:lumMod val="75000"/>
                  </a:schemeClr>
                </a:solidFill>
              </a:rPr>
              <a:t>numerous</a:t>
            </a:r>
            <a:r>
              <a:rPr lang="en-US" dirty="0"/>
              <a:t> as the stars in the sky and as </a:t>
            </a:r>
            <a:r>
              <a:rPr lang="en-US" b="1" dirty="0">
                <a:solidFill>
                  <a:schemeClr val="accent6">
                    <a:lumMod val="75000"/>
                  </a:schemeClr>
                </a:solidFill>
              </a:rPr>
              <a:t>countless</a:t>
            </a:r>
            <a:r>
              <a:rPr lang="en-US" dirty="0"/>
              <a:t> as the sand on the seashore. </a:t>
            </a:r>
          </a:p>
          <a:p>
            <a:pPr marL="0" indent="0">
              <a:buNone/>
            </a:pPr>
            <a:endParaRPr lang="en-US" dirty="0"/>
          </a:p>
        </p:txBody>
      </p:sp>
    </p:spTree>
    <p:extLst>
      <p:ext uri="{BB962C8B-B14F-4D97-AF65-F5344CB8AC3E}">
        <p14:creationId xmlns:p14="http://schemas.microsoft.com/office/powerpoint/2010/main" val="8264715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John 5:25</a:t>
            </a:r>
            <a:endParaRPr lang="en-US" dirty="0"/>
          </a:p>
        </p:txBody>
      </p:sp>
      <p:sp>
        <p:nvSpPr>
          <p:cNvPr id="3" name="Content Placeholder 2"/>
          <p:cNvSpPr>
            <a:spLocks noGrp="1"/>
          </p:cNvSpPr>
          <p:nvPr>
            <p:ph idx="1"/>
          </p:nvPr>
        </p:nvSpPr>
        <p:spPr/>
        <p:txBody>
          <a:bodyPr/>
          <a:lstStyle/>
          <a:p>
            <a:pPr marL="0" indent="0">
              <a:buNone/>
            </a:pPr>
            <a:endParaRPr lang="en-US" dirty="0" smtClean="0">
              <a:solidFill>
                <a:srgbClr val="FF0000"/>
              </a:solidFill>
            </a:endParaRPr>
          </a:p>
          <a:p>
            <a:pPr marL="0" indent="0">
              <a:buNone/>
            </a:pPr>
            <a:endParaRPr lang="en-US" dirty="0">
              <a:solidFill>
                <a:srgbClr val="FF0000"/>
              </a:solidFill>
            </a:endParaRPr>
          </a:p>
          <a:p>
            <a:pPr marL="0" indent="0">
              <a:buNone/>
            </a:pPr>
            <a:endParaRPr lang="en-US" dirty="0" smtClean="0">
              <a:solidFill>
                <a:srgbClr val="FF0000"/>
              </a:solidFill>
            </a:endParaRPr>
          </a:p>
          <a:p>
            <a:pPr marL="0" indent="0">
              <a:buNone/>
            </a:pPr>
            <a:endParaRPr lang="en-US" dirty="0">
              <a:solidFill>
                <a:srgbClr val="FF0000"/>
              </a:solidFill>
            </a:endParaRPr>
          </a:p>
          <a:p>
            <a:pPr marL="0" indent="0">
              <a:buNone/>
            </a:pPr>
            <a:r>
              <a:rPr lang="en-US" dirty="0" smtClean="0">
                <a:solidFill>
                  <a:srgbClr val="FF0000"/>
                </a:solidFill>
              </a:rPr>
              <a:t>I </a:t>
            </a:r>
            <a:r>
              <a:rPr lang="en-US" dirty="0">
                <a:solidFill>
                  <a:srgbClr val="FF0000"/>
                </a:solidFill>
              </a:rPr>
              <a:t>tell you the truth, a time is coming and has now come when the dead will hear the voice of the Son of God and those who hear will live.</a:t>
            </a:r>
          </a:p>
          <a:p>
            <a:pPr marL="0" indent="0">
              <a:buNone/>
            </a:pPr>
            <a:endParaRPr lang="en-US" dirty="0"/>
          </a:p>
        </p:txBody>
      </p:sp>
    </p:spTree>
    <p:extLst>
      <p:ext uri="{BB962C8B-B14F-4D97-AF65-F5344CB8AC3E}">
        <p14:creationId xmlns:p14="http://schemas.microsoft.com/office/powerpoint/2010/main" val="3922671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t>1:8-15  --  Paul’s Longing to Visit Rome</a:t>
            </a:r>
          </a:p>
          <a:p>
            <a:r>
              <a:rPr lang="en-US" dirty="0" smtClean="0"/>
              <a:t>1:16-17  --  The Righteous Shall Live by Faith</a:t>
            </a:r>
          </a:p>
          <a:p>
            <a:r>
              <a:rPr lang="en-US" dirty="0" smtClean="0"/>
              <a:t>1:18-32  --  God’s Wrath Against Mankind</a:t>
            </a:r>
          </a:p>
          <a:p>
            <a:r>
              <a:rPr lang="en-US" dirty="0" smtClean="0"/>
              <a:t>2:1-11  --  God’s Righteous Judgment</a:t>
            </a:r>
          </a:p>
          <a:p>
            <a:r>
              <a:rPr lang="en-US" dirty="0" smtClean="0">
                <a:solidFill>
                  <a:srgbClr val="FF0000"/>
                </a:solidFill>
              </a:rPr>
              <a:t>2:12-16  --  God’s Judgment and the Law</a:t>
            </a:r>
          </a:p>
          <a:p>
            <a:endParaRPr lang="en-US" dirty="0" smtClean="0"/>
          </a:p>
          <a:p>
            <a:endParaRPr lang="en-US" dirty="0" smtClean="0"/>
          </a:p>
        </p:txBody>
      </p:sp>
    </p:spTree>
    <p:extLst>
      <p:ext uri="{BB962C8B-B14F-4D97-AF65-F5344CB8AC3E}">
        <p14:creationId xmlns:p14="http://schemas.microsoft.com/office/powerpoint/2010/main" val="33174102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4:18</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18</a:t>
            </a:r>
            <a:r>
              <a:rPr lang="en-US" dirty="0" smtClean="0"/>
              <a:t> </a:t>
            </a:r>
            <a:r>
              <a:rPr lang="en-US" dirty="0"/>
              <a:t>Against all hope, Abraham in hope believed and so became the father of many nations, just as it had been said to him, "So shall your offspring be."</a:t>
            </a:r>
          </a:p>
        </p:txBody>
      </p:sp>
    </p:spTree>
    <p:extLst>
      <p:ext uri="{BB962C8B-B14F-4D97-AF65-F5344CB8AC3E}">
        <p14:creationId xmlns:p14="http://schemas.microsoft.com/office/powerpoint/2010/main" val="280709900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4:18</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		</a:t>
            </a:r>
            <a:r>
              <a:rPr lang="el-GR" dirty="0"/>
              <a:t>παρʼ ἐλπίδα</a:t>
            </a:r>
            <a:r>
              <a:rPr lang="en-US" dirty="0"/>
              <a:t> </a:t>
            </a:r>
            <a:r>
              <a:rPr lang="el-GR" dirty="0"/>
              <a:t>ἐπʼ</a:t>
            </a:r>
            <a:r>
              <a:rPr lang="en-US" dirty="0"/>
              <a:t> </a:t>
            </a:r>
            <a:r>
              <a:rPr lang="el-GR" dirty="0"/>
              <a:t>ἐλπίδι</a:t>
            </a:r>
            <a:endParaRPr lang="en-US" dirty="0"/>
          </a:p>
          <a:p>
            <a:pPr marL="0" indent="0">
              <a:buNone/>
            </a:pPr>
            <a:r>
              <a:rPr lang="en-US" dirty="0" smtClean="0"/>
              <a:t>		 (par’ </a:t>
            </a:r>
            <a:r>
              <a:rPr lang="en-US" dirty="0" err="1" smtClean="0"/>
              <a:t>elpida</a:t>
            </a:r>
            <a:r>
              <a:rPr lang="en-US" dirty="0" smtClean="0"/>
              <a:t> ep’ </a:t>
            </a:r>
            <a:r>
              <a:rPr lang="en-US" dirty="0" err="1" smtClean="0"/>
              <a:t>elpidi</a:t>
            </a:r>
            <a:r>
              <a:rPr lang="en-US" dirty="0" smtClean="0"/>
              <a:t>)</a:t>
            </a:r>
          </a:p>
          <a:p>
            <a:pPr marL="0" indent="0">
              <a:buNone/>
            </a:pPr>
            <a:r>
              <a:rPr lang="en-US" dirty="0" smtClean="0"/>
              <a:t>(who)</a:t>
            </a:r>
          </a:p>
          <a:p>
            <a:pPr marL="0" indent="0">
              <a:buNone/>
            </a:pPr>
            <a:endParaRPr lang="en-US" dirty="0"/>
          </a:p>
          <a:p>
            <a:pPr marL="0" indent="0">
              <a:buNone/>
            </a:pPr>
            <a:r>
              <a:rPr lang="en-US" baseline="30000" dirty="0" smtClean="0"/>
              <a:t>18</a:t>
            </a:r>
            <a:r>
              <a:rPr lang="en-US" dirty="0" smtClean="0"/>
              <a:t> </a:t>
            </a:r>
            <a:r>
              <a:rPr lang="en-US" dirty="0"/>
              <a:t>Against all hope, Abraham in hope believed and so became the father of many nations, just as it had been said to him, "So shall your offspring be."</a:t>
            </a:r>
          </a:p>
        </p:txBody>
      </p:sp>
      <p:sp>
        <p:nvSpPr>
          <p:cNvPr id="4" name="Rounded Rectangle 3"/>
          <p:cNvSpPr/>
          <p:nvPr/>
        </p:nvSpPr>
        <p:spPr>
          <a:xfrm>
            <a:off x="2263140" y="1623060"/>
            <a:ext cx="4069080" cy="12115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8630" y="2846070"/>
            <a:ext cx="1165860" cy="50292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834390" y="3989070"/>
            <a:ext cx="278892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3691890" y="3977640"/>
            <a:ext cx="1600200" cy="548640"/>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5349240" y="3966210"/>
            <a:ext cx="1268730" cy="5715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a:stCxn id="8" idx="0"/>
            <a:endCxn id="4" idx="2"/>
          </p:cNvCxnSpPr>
          <p:nvPr/>
        </p:nvCxnSpPr>
        <p:spPr>
          <a:xfrm flipH="1" flipV="1">
            <a:off x="4297680" y="2834640"/>
            <a:ext cx="1685925" cy="113157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a:stCxn id="6" idx="0"/>
            <a:endCxn id="4" idx="2"/>
          </p:cNvCxnSpPr>
          <p:nvPr/>
        </p:nvCxnSpPr>
        <p:spPr>
          <a:xfrm flipV="1">
            <a:off x="2228850" y="2834640"/>
            <a:ext cx="2068830" cy="115443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5" idx="2"/>
          </p:cNvCxnSpPr>
          <p:nvPr/>
        </p:nvCxnSpPr>
        <p:spPr>
          <a:xfrm flipH="1">
            <a:off x="777240" y="3348990"/>
            <a:ext cx="274320" cy="5943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41397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Genesis 15:5-6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smtClean="0"/>
          </a:p>
          <a:p>
            <a:pPr marL="0" indent="0">
              <a:buNone/>
            </a:pPr>
            <a:r>
              <a:rPr lang="en-US" baseline="30000" dirty="0" err="1" smtClean="0"/>
              <a:t>5</a:t>
            </a:r>
            <a:r>
              <a:rPr lang="en-US" dirty="0" err="1" smtClean="0"/>
              <a:t>He</a:t>
            </a:r>
            <a:r>
              <a:rPr lang="en-US" dirty="0" smtClean="0"/>
              <a:t> </a:t>
            </a:r>
            <a:r>
              <a:rPr lang="en-US" dirty="0"/>
              <a:t>took him outside and said, “Look up at the heavens and count the stars—if indeed you can count them.” Then he said to him, “So shall your offspring be.” </a:t>
            </a:r>
            <a:r>
              <a:rPr lang="en-US" baseline="30000" dirty="0" err="1" smtClean="0"/>
              <a:t>6</a:t>
            </a:r>
            <a:r>
              <a:rPr lang="en-US" dirty="0" err="1" smtClean="0"/>
              <a:t>Abram</a:t>
            </a:r>
            <a:r>
              <a:rPr lang="en-US" dirty="0" smtClean="0"/>
              <a:t> </a:t>
            </a:r>
            <a:r>
              <a:rPr lang="en-US" b="1" dirty="0">
                <a:solidFill>
                  <a:schemeClr val="accent6">
                    <a:lumMod val="75000"/>
                  </a:schemeClr>
                </a:solidFill>
              </a:rPr>
              <a:t>believed</a:t>
            </a:r>
            <a:r>
              <a:rPr lang="en-US" dirty="0"/>
              <a:t> the Lord, and he </a:t>
            </a:r>
            <a:r>
              <a:rPr lang="en-US" b="1" dirty="0">
                <a:solidFill>
                  <a:schemeClr val="accent6">
                    <a:lumMod val="75000"/>
                  </a:schemeClr>
                </a:solidFill>
              </a:rPr>
              <a:t>credited it to him as righteousness</a:t>
            </a:r>
            <a:r>
              <a:rPr lang="en-US" dirty="0"/>
              <a:t>. </a:t>
            </a:r>
          </a:p>
        </p:txBody>
      </p:sp>
    </p:spTree>
    <p:extLst>
      <p:ext uri="{BB962C8B-B14F-4D97-AF65-F5344CB8AC3E}">
        <p14:creationId xmlns:p14="http://schemas.microsoft.com/office/powerpoint/2010/main" val="8856652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Mark 5:35-36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err="1" smtClean="0"/>
              <a:t>35</a:t>
            </a:r>
            <a:r>
              <a:rPr lang="en-US" dirty="0" err="1" smtClean="0"/>
              <a:t>While</a:t>
            </a:r>
            <a:r>
              <a:rPr lang="en-US" dirty="0" smtClean="0"/>
              <a:t> </a:t>
            </a:r>
            <a:r>
              <a:rPr lang="en-US" dirty="0"/>
              <a:t>Jesus was still speaking, some men came from the house of </a:t>
            </a:r>
            <a:r>
              <a:rPr lang="en-US" dirty="0" err="1"/>
              <a:t>Jairus</a:t>
            </a:r>
            <a:r>
              <a:rPr lang="en-US" dirty="0"/>
              <a:t>, the synagogue ruler. “Your daughter is dead,” they said. “Why bother the teacher any more?” </a:t>
            </a:r>
            <a:r>
              <a:rPr lang="en-US" baseline="30000" dirty="0" err="1" smtClean="0"/>
              <a:t>36</a:t>
            </a:r>
            <a:r>
              <a:rPr lang="en-US" dirty="0" err="1" smtClean="0"/>
              <a:t>Ignoring</a:t>
            </a:r>
            <a:r>
              <a:rPr lang="en-US" dirty="0" smtClean="0"/>
              <a:t> </a:t>
            </a:r>
            <a:r>
              <a:rPr lang="en-US" dirty="0"/>
              <a:t>what they said, Jesus told the synagogue ruler, “</a:t>
            </a:r>
            <a:r>
              <a:rPr lang="en-US" dirty="0">
                <a:solidFill>
                  <a:srgbClr val="FF0000"/>
                </a:solidFill>
              </a:rPr>
              <a:t>Don’t be afraid; just </a:t>
            </a:r>
            <a:r>
              <a:rPr lang="en-US" b="1" dirty="0">
                <a:solidFill>
                  <a:schemeClr val="tx2">
                    <a:lumMod val="60000"/>
                    <a:lumOff val="40000"/>
                  </a:schemeClr>
                </a:solidFill>
              </a:rPr>
              <a:t>believe</a:t>
            </a:r>
            <a:r>
              <a:rPr lang="en-US" dirty="0" smtClean="0">
                <a:solidFill>
                  <a:srgbClr val="FF0000"/>
                </a:solidFill>
              </a:rPr>
              <a:t>.</a:t>
            </a:r>
            <a:r>
              <a:rPr lang="en-US" dirty="0" smtClean="0"/>
              <a:t>”</a:t>
            </a:r>
            <a:endParaRPr lang="en-US" dirty="0"/>
          </a:p>
        </p:txBody>
      </p:sp>
    </p:spTree>
    <p:extLst>
      <p:ext uri="{BB962C8B-B14F-4D97-AF65-F5344CB8AC3E}">
        <p14:creationId xmlns:p14="http://schemas.microsoft.com/office/powerpoint/2010/main" val="17413848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 y="0"/>
            <a:ext cx="91410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79847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19</a:t>
            </a:r>
            <a:r>
              <a:rPr lang="en-US" dirty="0" smtClean="0"/>
              <a:t> </a:t>
            </a:r>
            <a:r>
              <a:rPr lang="en-US" dirty="0"/>
              <a:t>Without weakening in his faith, he faced the fact that his body was as good as dead--since he was about a hundred years old--and that Sarah's womb was also dead. </a:t>
            </a:r>
            <a:endParaRPr lang="en-US" dirty="0" smtClean="0"/>
          </a:p>
        </p:txBody>
      </p:sp>
    </p:spTree>
    <p:extLst>
      <p:ext uri="{BB962C8B-B14F-4D97-AF65-F5344CB8AC3E}">
        <p14:creationId xmlns:p14="http://schemas.microsoft.com/office/powerpoint/2010/main" val="146661313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ἀσθενέω</a:t>
            </a:r>
            <a:endParaRPr lang="en-US" dirty="0"/>
          </a:p>
          <a:p>
            <a:pPr marL="0" indent="0">
              <a:buNone/>
            </a:pPr>
            <a:r>
              <a:rPr lang="en-US" dirty="0" smtClean="0"/>
              <a:t>		</a:t>
            </a:r>
            <a:r>
              <a:rPr lang="en-US" dirty="0"/>
              <a:t>(</a:t>
            </a:r>
            <a:r>
              <a:rPr lang="en-US" dirty="0" err="1"/>
              <a:t>astheneō</a:t>
            </a:r>
            <a:r>
              <a:rPr lang="en-US" dirty="0"/>
              <a:t>)</a:t>
            </a:r>
            <a:endParaRPr lang="en-US" dirty="0" smtClean="0"/>
          </a:p>
          <a:p>
            <a:pPr marL="0" indent="0">
              <a:buNone/>
            </a:pPr>
            <a:endParaRPr lang="en-US" dirty="0"/>
          </a:p>
          <a:p>
            <a:pPr marL="0" indent="0">
              <a:buNone/>
            </a:pPr>
            <a:r>
              <a:rPr lang="en-US" baseline="30000" dirty="0" smtClean="0"/>
              <a:t>19</a:t>
            </a:r>
            <a:r>
              <a:rPr lang="en-US" dirty="0" smtClean="0"/>
              <a:t> </a:t>
            </a:r>
            <a:r>
              <a:rPr lang="en-US" dirty="0"/>
              <a:t>Without weakening in his faith, he faced the fact that his body was as good as dead--since he was about a hundred years old--and that Sarah's womb was also dead. </a:t>
            </a:r>
            <a:endParaRPr lang="en-US" dirty="0" smtClean="0"/>
          </a:p>
        </p:txBody>
      </p:sp>
      <p:sp>
        <p:nvSpPr>
          <p:cNvPr id="4" name="Rounded Rectangle 3"/>
          <p:cNvSpPr/>
          <p:nvPr/>
        </p:nvSpPr>
        <p:spPr>
          <a:xfrm>
            <a:off x="2228850" y="2205990"/>
            <a:ext cx="2091690" cy="12115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343150" y="4023360"/>
            <a:ext cx="186309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274695" y="3417570"/>
            <a:ext cx="0" cy="60579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661313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14:1</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ἀσθενέω</a:t>
            </a:r>
            <a:endParaRPr lang="en-US" dirty="0"/>
          </a:p>
          <a:p>
            <a:pPr marL="0" indent="0">
              <a:buNone/>
            </a:pPr>
            <a:r>
              <a:rPr lang="en-US" dirty="0" smtClean="0"/>
              <a:t>	</a:t>
            </a:r>
            <a:r>
              <a:rPr lang="en-US" dirty="0"/>
              <a:t>		(</a:t>
            </a:r>
            <a:r>
              <a:rPr lang="en-US" dirty="0" err="1"/>
              <a:t>astheneō</a:t>
            </a:r>
            <a:r>
              <a:rPr lang="en-US" dirty="0"/>
              <a:t>)</a:t>
            </a:r>
          </a:p>
          <a:p>
            <a:pPr marL="0" indent="0">
              <a:buNone/>
            </a:pPr>
            <a:endParaRPr lang="en-US" dirty="0"/>
          </a:p>
          <a:p>
            <a:pPr marL="0" indent="0">
              <a:buNone/>
            </a:pPr>
            <a:endParaRPr lang="en-US" dirty="0" smtClean="0"/>
          </a:p>
          <a:p>
            <a:pPr marL="0" indent="0">
              <a:buNone/>
            </a:pPr>
            <a:r>
              <a:rPr lang="en-US" dirty="0" smtClean="0"/>
              <a:t>Accept </a:t>
            </a:r>
            <a:r>
              <a:rPr lang="en-US" dirty="0"/>
              <a:t>him whose faith is weak, without passing judgment on disputable matters.</a:t>
            </a:r>
          </a:p>
          <a:p>
            <a:pPr marL="0" indent="0">
              <a:buNone/>
            </a:pPr>
            <a:endParaRPr lang="en-US" dirty="0"/>
          </a:p>
        </p:txBody>
      </p:sp>
      <p:sp>
        <p:nvSpPr>
          <p:cNvPr id="4" name="Rounded Rectangle 3"/>
          <p:cNvSpPr/>
          <p:nvPr/>
        </p:nvSpPr>
        <p:spPr>
          <a:xfrm>
            <a:off x="3154680" y="2205990"/>
            <a:ext cx="2091690" cy="12115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77740" y="4606290"/>
            <a:ext cx="105156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200525" y="3417570"/>
            <a:ext cx="1102995" cy="118872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0879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4:19</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κατανοέω</a:t>
            </a:r>
            <a:endParaRPr lang="en-US" dirty="0"/>
          </a:p>
          <a:p>
            <a:pPr marL="0" indent="0">
              <a:buNone/>
            </a:pPr>
            <a:r>
              <a:rPr lang="en-US" dirty="0" smtClean="0"/>
              <a:t>						</a:t>
            </a:r>
            <a:r>
              <a:rPr lang="en-US" dirty="0"/>
              <a:t>(</a:t>
            </a:r>
            <a:r>
              <a:rPr lang="en-US" dirty="0" err="1"/>
              <a:t>katanoeō</a:t>
            </a:r>
            <a:r>
              <a:rPr lang="en-US" dirty="0"/>
              <a:t>)</a:t>
            </a:r>
            <a:endParaRPr lang="en-US" dirty="0" smtClean="0"/>
          </a:p>
          <a:p>
            <a:pPr marL="0" indent="0">
              <a:buNone/>
            </a:pPr>
            <a:endParaRPr lang="en-US" dirty="0"/>
          </a:p>
          <a:p>
            <a:pPr marL="0" indent="0">
              <a:buNone/>
            </a:pPr>
            <a:r>
              <a:rPr lang="en-US" baseline="30000" dirty="0" smtClean="0"/>
              <a:t>19</a:t>
            </a:r>
            <a:r>
              <a:rPr lang="en-US" dirty="0" smtClean="0"/>
              <a:t> </a:t>
            </a:r>
            <a:r>
              <a:rPr lang="en-US" dirty="0"/>
              <a:t>Without weakening in his faith, he faced the fact that his body was as good as dead--since he was about a hundred years old--and that Sarah's womb was also dead. </a:t>
            </a:r>
            <a:endParaRPr lang="en-US" dirty="0" smtClean="0"/>
          </a:p>
        </p:txBody>
      </p:sp>
      <p:sp>
        <p:nvSpPr>
          <p:cNvPr id="4" name="Rounded Rectangle 3"/>
          <p:cNvSpPr/>
          <p:nvPr/>
        </p:nvSpPr>
        <p:spPr>
          <a:xfrm>
            <a:off x="5886450" y="2160270"/>
            <a:ext cx="2148840" cy="12687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617970" y="3954780"/>
            <a:ext cx="1748790" cy="5143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960870" y="3429000"/>
            <a:ext cx="531495" cy="525780"/>
          </a:xfrm>
          <a:prstGeom prst="line">
            <a:avLst/>
          </a:prstGeom>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445770" y="4503420"/>
            <a:ext cx="77724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834390" y="4457700"/>
            <a:ext cx="6944816" cy="1954131"/>
          </a:xfrm>
          <a:custGeom>
            <a:avLst/>
            <a:gdLst>
              <a:gd name="connsiteX0" fmla="*/ 6640830 w 6944816"/>
              <a:gd name="connsiteY0" fmla="*/ 0 h 1954131"/>
              <a:gd name="connsiteX1" fmla="*/ 6355080 w 6944816"/>
              <a:gd name="connsiteY1" fmla="*/ 1280160 h 1954131"/>
              <a:gd name="connsiteX2" fmla="*/ 1303020 w 6944816"/>
              <a:gd name="connsiteY2" fmla="*/ 1931670 h 1954131"/>
              <a:gd name="connsiteX3" fmla="*/ 0 w 6944816"/>
              <a:gd name="connsiteY3" fmla="*/ 502920 h 1954131"/>
            </a:gdLst>
            <a:ahLst/>
            <a:cxnLst>
              <a:cxn ang="0">
                <a:pos x="connsiteX0" y="connsiteY0"/>
              </a:cxn>
              <a:cxn ang="0">
                <a:pos x="connsiteX1" y="connsiteY1"/>
              </a:cxn>
              <a:cxn ang="0">
                <a:pos x="connsiteX2" y="connsiteY2"/>
              </a:cxn>
              <a:cxn ang="0">
                <a:pos x="connsiteX3" y="connsiteY3"/>
              </a:cxn>
            </a:cxnLst>
            <a:rect l="l" t="t" r="r" b="b"/>
            <a:pathLst>
              <a:path w="6944816" h="1954131">
                <a:moveTo>
                  <a:pt x="6640830" y="0"/>
                </a:moveTo>
                <a:cubicBezTo>
                  <a:pt x="6942772" y="479107"/>
                  <a:pt x="7244715" y="958215"/>
                  <a:pt x="6355080" y="1280160"/>
                </a:cubicBezTo>
                <a:cubicBezTo>
                  <a:pt x="5465445" y="1602105"/>
                  <a:pt x="2362200" y="2061210"/>
                  <a:pt x="1303020" y="1931670"/>
                </a:cubicBezTo>
                <a:cubicBezTo>
                  <a:pt x="243840" y="1802130"/>
                  <a:pt x="121920" y="1152525"/>
                  <a:pt x="0" y="50292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661313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Luke 12:27</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solidFill>
                <a:srgbClr val="FF0000"/>
              </a:solidFill>
            </a:endParaRPr>
          </a:p>
          <a:p>
            <a:pPr marL="0" indent="0">
              <a:buNone/>
            </a:pPr>
            <a:r>
              <a:rPr lang="el-GR" dirty="0" smtClean="0"/>
              <a:t>κατανοέω</a:t>
            </a:r>
            <a:endParaRPr lang="en-US" dirty="0"/>
          </a:p>
          <a:p>
            <a:pPr marL="0" indent="0">
              <a:buNone/>
            </a:pPr>
            <a:r>
              <a:rPr lang="en-US" dirty="0" smtClean="0"/>
              <a:t>(</a:t>
            </a:r>
            <a:r>
              <a:rPr lang="en-US" dirty="0" err="1"/>
              <a:t>katanoeō</a:t>
            </a:r>
            <a:r>
              <a:rPr lang="en-US" dirty="0"/>
              <a:t>)</a:t>
            </a:r>
          </a:p>
          <a:p>
            <a:pPr marL="0" indent="0">
              <a:buNone/>
            </a:pPr>
            <a:endParaRPr lang="en-US" dirty="0"/>
          </a:p>
          <a:p>
            <a:pPr marL="0" indent="0">
              <a:buNone/>
            </a:pPr>
            <a:r>
              <a:rPr lang="en-US" dirty="0" smtClean="0">
                <a:solidFill>
                  <a:srgbClr val="FF0000"/>
                </a:solidFill>
              </a:rPr>
              <a:t>“</a:t>
            </a:r>
            <a:r>
              <a:rPr lang="en-US" dirty="0">
                <a:solidFill>
                  <a:srgbClr val="FF0000"/>
                </a:solidFill>
              </a:rPr>
              <a:t>Consider how the lilies grow. They do not labor or spin. Yet I tell you, not even Solomon in all his splendor was dressed like one of these.</a:t>
            </a:r>
          </a:p>
          <a:p>
            <a:pPr marL="0" indent="0">
              <a:buNone/>
            </a:pPr>
            <a:endParaRPr lang="en-US" dirty="0"/>
          </a:p>
        </p:txBody>
      </p:sp>
      <p:sp>
        <p:nvSpPr>
          <p:cNvPr id="4" name="Rounded Rectangle 3"/>
          <p:cNvSpPr/>
          <p:nvPr/>
        </p:nvSpPr>
        <p:spPr>
          <a:xfrm>
            <a:off x="377190" y="2183130"/>
            <a:ext cx="2148840" cy="12687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60070" y="3989070"/>
            <a:ext cx="168021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400175" y="3451860"/>
            <a:ext cx="51435" cy="53721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471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1:1-7  --  Introduction and Greetings</a:t>
            </a:r>
          </a:p>
          <a:p>
            <a:r>
              <a:rPr lang="en-US" dirty="0" smtClean="0"/>
              <a:t>1:8-15  --  Paul’s Longing to Visit Rome</a:t>
            </a:r>
          </a:p>
          <a:p>
            <a:r>
              <a:rPr lang="en-US" dirty="0" smtClean="0"/>
              <a:t>1:16-17  --  The Righteous Shall Live by Faith</a:t>
            </a:r>
          </a:p>
          <a:p>
            <a:r>
              <a:rPr lang="en-US" dirty="0" smtClean="0"/>
              <a:t>1:18-32  --  God’s Wrath Against Mankind</a:t>
            </a:r>
          </a:p>
          <a:p>
            <a:r>
              <a:rPr lang="en-US" dirty="0" smtClean="0"/>
              <a:t>2:1-11  --  God’s Righteous Judgment</a:t>
            </a:r>
          </a:p>
          <a:p>
            <a:r>
              <a:rPr lang="en-US" dirty="0" smtClean="0"/>
              <a:t>2:12-16  --  God’s Judgment and the Law</a:t>
            </a:r>
          </a:p>
          <a:p>
            <a:r>
              <a:rPr lang="en-US" dirty="0" smtClean="0">
                <a:solidFill>
                  <a:srgbClr val="FF0000"/>
                </a:solidFill>
              </a:rPr>
              <a:t>2:17-29  --  The Jews and the Law</a:t>
            </a:r>
          </a:p>
          <a:p>
            <a:endParaRPr lang="en-US" dirty="0" smtClean="0"/>
          </a:p>
          <a:p>
            <a:endParaRPr lang="en-US" dirty="0" smtClean="0"/>
          </a:p>
        </p:txBody>
      </p:sp>
    </p:spTree>
    <p:extLst>
      <p:ext uri="{BB962C8B-B14F-4D97-AF65-F5344CB8AC3E}">
        <p14:creationId xmlns:p14="http://schemas.microsoft.com/office/powerpoint/2010/main" val="23174921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Matthew 8:26</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He </a:t>
            </a:r>
            <a:r>
              <a:rPr lang="en-US" dirty="0"/>
              <a:t>replied, “</a:t>
            </a:r>
            <a:r>
              <a:rPr lang="en-US" dirty="0">
                <a:solidFill>
                  <a:srgbClr val="FF0000"/>
                </a:solidFill>
              </a:rPr>
              <a:t>You of </a:t>
            </a:r>
            <a:r>
              <a:rPr lang="en-US" b="1" dirty="0">
                <a:solidFill>
                  <a:schemeClr val="tx2">
                    <a:lumMod val="60000"/>
                    <a:lumOff val="40000"/>
                  </a:schemeClr>
                </a:solidFill>
              </a:rPr>
              <a:t>little faith</a:t>
            </a:r>
            <a:r>
              <a:rPr lang="en-US" dirty="0">
                <a:solidFill>
                  <a:srgbClr val="FF0000"/>
                </a:solidFill>
              </a:rPr>
              <a:t>, why are you so afraid?</a:t>
            </a:r>
            <a:r>
              <a:rPr lang="en-US" dirty="0"/>
              <a:t>” Then he got up and rebuked the winds and the waves, and it was completely calm. </a:t>
            </a:r>
          </a:p>
          <a:p>
            <a:pPr marL="0" indent="0">
              <a:buNone/>
            </a:pPr>
            <a:endParaRPr lang="en-US" dirty="0"/>
          </a:p>
        </p:txBody>
      </p:sp>
    </p:spTree>
    <p:extLst>
      <p:ext uri="{BB962C8B-B14F-4D97-AF65-F5344CB8AC3E}">
        <p14:creationId xmlns:p14="http://schemas.microsoft.com/office/powerpoint/2010/main" val="30312528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John 20:27-28</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endParaRPr lang="en-US" baseline="30000" dirty="0"/>
          </a:p>
          <a:p>
            <a:pPr marL="0" indent="0">
              <a:buNone/>
            </a:pPr>
            <a:endParaRPr lang="en-US" baseline="30000" dirty="0" smtClean="0"/>
          </a:p>
          <a:p>
            <a:pPr marL="0" indent="0">
              <a:buNone/>
            </a:pPr>
            <a:r>
              <a:rPr lang="en-US" baseline="30000" dirty="0" err="1" smtClean="0"/>
              <a:t>27</a:t>
            </a:r>
            <a:r>
              <a:rPr lang="en-US" dirty="0" err="1" smtClean="0"/>
              <a:t>Then</a:t>
            </a:r>
            <a:r>
              <a:rPr lang="en-US" dirty="0" smtClean="0"/>
              <a:t> </a:t>
            </a:r>
            <a:r>
              <a:rPr lang="en-US" dirty="0"/>
              <a:t>he said to Thomas, “</a:t>
            </a:r>
            <a:r>
              <a:rPr lang="en-US" dirty="0">
                <a:solidFill>
                  <a:srgbClr val="FF0000"/>
                </a:solidFill>
              </a:rPr>
              <a:t>Put your finger here; see my hands. Reach out your hand and put it into my side. </a:t>
            </a:r>
            <a:r>
              <a:rPr lang="en-US" b="1" dirty="0">
                <a:solidFill>
                  <a:schemeClr val="tx2">
                    <a:lumMod val="60000"/>
                    <a:lumOff val="40000"/>
                  </a:schemeClr>
                </a:solidFill>
              </a:rPr>
              <a:t>Stop doubting and believe</a:t>
            </a:r>
            <a:r>
              <a:rPr lang="en-US" dirty="0"/>
              <a:t>.” </a:t>
            </a:r>
            <a:r>
              <a:rPr lang="en-US" baseline="30000" dirty="0" err="1" smtClean="0"/>
              <a:t>28</a:t>
            </a:r>
            <a:r>
              <a:rPr lang="en-US" dirty="0" err="1" smtClean="0"/>
              <a:t>Thomas</a:t>
            </a:r>
            <a:r>
              <a:rPr lang="en-US" dirty="0" smtClean="0"/>
              <a:t> </a:t>
            </a:r>
            <a:r>
              <a:rPr lang="en-US" dirty="0"/>
              <a:t>said to him, “My Lord and my God!” </a:t>
            </a:r>
          </a:p>
          <a:p>
            <a:pPr marL="0" indent="0">
              <a:buNone/>
            </a:pPr>
            <a:endParaRPr lang="en-US" dirty="0"/>
          </a:p>
        </p:txBody>
      </p:sp>
    </p:spTree>
    <p:extLst>
      <p:ext uri="{BB962C8B-B14F-4D97-AF65-F5344CB8AC3E}">
        <p14:creationId xmlns:p14="http://schemas.microsoft.com/office/powerpoint/2010/main" val="32629499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baseline="30000" dirty="0" smtClean="0"/>
              <a:t>20 </a:t>
            </a:r>
            <a:r>
              <a:rPr lang="en-US" dirty="0"/>
              <a:t>Yet he did not waver through unbelief regarding the promise of God, but was strengthened in his faith and gave glory to God, </a:t>
            </a:r>
          </a:p>
        </p:txBody>
      </p:sp>
    </p:spTree>
    <p:extLst>
      <p:ext uri="{BB962C8B-B14F-4D97-AF65-F5344CB8AC3E}">
        <p14:creationId xmlns:p14="http://schemas.microsoft.com/office/powerpoint/2010/main" val="99162532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19027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a:t>διακρίνω</a:t>
            </a:r>
            <a:endParaRPr lang="en-US" dirty="0"/>
          </a:p>
          <a:p>
            <a:pPr marL="0" indent="0">
              <a:buNone/>
            </a:pPr>
            <a:r>
              <a:rPr lang="en-US" dirty="0" smtClean="0"/>
              <a:t>			</a:t>
            </a:r>
            <a:r>
              <a:rPr lang="en-US" dirty="0"/>
              <a:t>(</a:t>
            </a:r>
            <a:r>
              <a:rPr lang="en-US" dirty="0" err="1"/>
              <a:t>diakrinō</a:t>
            </a:r>
            <a:r>
              <a:rPr lang="en-US" dirty="0"/>
              <a:t>)</a:t>
            </a:r>
            <a:endParaRPr lang="en-US" dirty="0" smtClean="0"/>
          </a:p>
          <a:p>
            <a:pPr marL="0" indent="0">
              <a:buNone/>
            </a:pPr>
            <a:endParaRPr lang="en-US" dirty="0"/>
          </a:p>
          <a:p>
            <a:pPr marL="0" indent="0">
              <a:buNone/>
            </a:pPr>
            <a:endParaRPr lang="en-US" dirty="0" smtClean="0"/>
          </a:p>
          <a:p>
            <a:pPr marL="0" indent="0">
              <a:buNone/>
            </a:pPr>
            <a:r>
              <a:rPr lang="en-US" baseline="30000" dirty="0" smtClean="0"/>
              <a:t>20 </a:t>
            </a:r>
            <a:r>
              <a:rPr lang="en-US" dirty="0"/>
              <a:t>Yet he did not waver through unbelief regarding the promise of God, but was strengthened in his faith and gave glory to God, </a:t>
            </a:r>
          </a:p>
        </p:txBody>
      </p:sp>
      <p:sp>
        <p:nvSpPr>
          <p:cNvPr id="4" name="Rounded Rectangle 3"/>
          <p:cNvSpPr/>
          <p:nvPr/>
        </p:nvSpPr>
        <p:spPr>
          <a:xfrm>
            <a:off x="3120390" y="2194560"/>
            <a:ext cx="1943100" cy="12230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211830" y="4652010"/>
            <a:ext cx="1108710" cy="4114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766185" y="3417570"/>
            <a:ext cx="325755" cy="12344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162532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1:6</a:t>
            </a:r>
            <a:endParaRPr lang="en-US" dirty="0"/>
          </a:p>
        </p:txBody>
      </p:sp>
      <p:sp>
        <p:nvSpPr>
          <p:cNvPr id="3" name="Content Placeholder 2"/>
          <p:cNvSpPr>
            <a:spLocks noGrp="1"/>
          </p:cNvSpPr>
          <p:nvPr>
            <p:ph idx="1"/>
          </p:nvPr>
        </p:nvSpPr>
        <p:spPr/>
        <p:txBody>
          <a:bodyPr>
            <a:normAutofit/>
          </a:bodyPr>
          <a:lstStyle/>
          <a:p>
            <a:pPr marL="0" indent="0">
              <a:buNone/>
            </a:pPr>
            <a:endParaRPr lang="en-US" baseline="30000" dirty="0" smtClean="0"/>
          </a:p>
          <a:p>
            <a:pPr marL="0" indent="0">
              <a:buNone/>
            </a:pPr>
            <a:r>
              <a:rPr lang="en-US" dirty="0"/>
              <a:t>		</a:t>
            </a:r>
            <a:r>
              <a:rPr lang="el-GR" dirty="0" smtClean="0"/>
              <a:t>διακρίνω</a:t>
            </a:r>
            <a:endParaRPr lang="en-US" dirty="0"/>
          </a:p>
          <a:p>
            <a:pPr marL="0" indent="0">
              <a:buNone/>
            </a:pPr>
            <a:r>
              <a:rPr lang="en-US" dirty="0"/>
              <a:t>		</a:t>
            </a:r>
            <a:r>
              <a:rPr lang="en-US" dirty="0" smtClean="0"/>
              <a:t>(</a:t>
            </a:r>
            <a:r>
              <a:rPr lang="en-US" dirty="0" err="1"/>
              <a:t>diakrinō</a:t>
            </a:r>
            <a:r>
              <a:rPr lang="en-US" dirty="0"/>
              <a:t>)</a:t>
            </a:r>
          </a:p>
          <a:p>
            <a:pPr marL="0" indent="0">
              <a:buNone/>
            </a:pPr>
            <a:endParaRPr lang="en-US" baseline="30000" dirty="0"/>
          </a:p>
          <a:p>
            <a:pPr marL="0" indent="0">
              <a:buNone/>
            </a:pPr>
            <a:endParaRPr lang="en-US" baseline="30000" dirty="0" smtClean="0"/>
          </a:p>
          <a:p>
            <a:pPr marL="0" indent="0">
              <a:buNone/>
            </a:pPr>
            <a:r>
              <a:rPr lang="en-US" dirty="0" smtClean="0"/>
              <a:t>But </a:t>
            </a:r>
            <a:r>
              <a:rPr lang="en-US" dirty="0"/>
              <a:t>when he asks, he must believe and not doubt, because he who doubts is like a wave of the sea, blown and tossed by the wind</a:t>
            </a:r>
            <a:r>
              <a:rPr lang="en-US" dirty="0" smtClean="0"/>
              <a:t>.</a:t>
            </a:r>
            <a:endParaRPr lang="en-US" dirty="0"/>
          </a:p>
        </p:txBody>
      </p:sp>
      <p:sp>
        <p:nvSpPr>
          <p:cNvPr id="4" name="Oval 3"/>
          <p:cNvSpPr/>
          <p:nvPr/>
        </p:nvSpPr>
        <p:spPr>
          <a:xfrm>
            <a:off x="1908810" y="1943100"/>
            <a:ext cx="2457450" cy="14516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68630" y="4549140"/>
            <a:ext cx="121158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457700" y="4537710"/>
            <a:ext cx="124587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5" idx="0"/>
            <a:endCxn id="4" idx="3"/>
          </p:cNvCxnSpPr>
          <p:nvPr/>
        </p:nvCxnSpPr>
        <p:spPr>
          <a:xfrm flipV="1">
            <a:off x="1074420" y="3182127"/>
            <a:ext cx="1194275" cy="136701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0"/>
            <a:endCxn id="4" idx="5"/>
          </p:cNvCxnSpPr>
          <p:nvPr/>
        </p:nvCxnSpPr>
        <p:spPr>
          <a:xfrm flipH="1" flipV="1">
            <a:off x="4006375" y="3182127"/>
            <a:ext cx="1074260" cy="1355583"/>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5857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4:20</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l-GR" dirty="0" smtClean="0"/>
              <a:t>ἐνδυναμόω</a:t>
            </a:r>
            <a:endParaRPr lang="en-US" dirty="0"/>
          </a:p>
          <a:p>
            <a:pPr marL="0" indent="0">
              <a:buNone/>
            </a:pPr>
            <a:r>
              <a:rPr lang="en-US" dirty="0"/>
              <a:t>(</a:t>
            </a:r>
            <a:r>
              <a:rPr lang="en-US" dirty="0" err="1" smtClean="0"/>
              <a:t>endynamoō</a:t>
            </a:r>
            <a:r>
              <a:rPr lang="en-US" dirty="0"/>
              <a:t>)</a:t>
            </a:r>
            <a:endParaRPr lang="en-US" dirty="0" smtClean="0"/>
          </a:p>
          <a:p>
            <a:pPr marL="0" indent="0">
              <a:buNone/>
            </a:pPr>
            <a:endParaRPr lang="en-US" dirty="0"/>
          </a:p>
          <a:p>
            <a:pPr marL="0" indent="0">
              <a:buNone/>
            </a:pPr>
            <a:endParaRPr lang="en-US" dirty="0" smtClean="0"/>
          </a:p>
          <a:p>
            <a:pPr marL="0" indent="0">
              <a:buNone/>
            </a:pPr>
            <a:r>
              <a:rPr lang="en-US" baseline="30000" dirty="0" smtClean="0"/>
              <a:t>20 </a:t>
            </a:r>
            <a:r>
              <a:rPr lang="en-US" dirty="0"/>
              <a:t>Yet he did not waver through unbelief regarding the promise of God, but was strengthened in his faith and gave glory to God, </a:t>
            </a:r>
          </a:p>
        </p:txBody>
      </p:sp>
      <p:sp>
        <p:nvSpPr>
          <p:cNvPr id="4" name="Rounded Rectangle 3"/>
          <p:cNvSpPr/>
          <p:nvPr/>
        </p:nvSpPr>
        <p:spPr>
          <a:xfrm>
            <a:off x="502920" y="2160270"/>
            <a:ext cx="2423160" cy="12687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45770" y="5589270"/>
            <a:ext cx="2400300" cy="44577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645920" y="3429000"/>
            <a:ext cx="68580" cy="216027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989651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Ephesians 6:10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	 </a:t>
            </a:r>
            <a:r>
              <a:rPr lang="el-GR" dirty="0"/>
              <a:t>ἐνδυναμόω</a:t>
            </a:r>
            <a:endParaRPr lang="en-US" dirty="0"/>
          </a:p>
          <a:p>
            <a:pPr marL="0" indent="0">
              <a:buNone/>
            </a:pPr>
            <a:r>
              <a:rPr lang="en-US" dirty="0" smtClean="0"/>
              <a:t>	(</a:t>
            </a:r>
            <a:r>
              <a:rPr lang="en-US" dirty="0" err="1"/>
              <a:t>endynamoō</a:t>
            </a:r>
            <a:r>
              <a:rPr lang="en-US" dirty="0" smtClean="0"/>
              <a:t>)</a:t>
            </a:r>
          </a:p>
          <a:p>
            <a:pPr marL="0" indent="0">
              <a:buNone/>
            </a:pPr>
            <a:endParaRPr lang="en-US" dirty="0"/>
          </a:p>
          <a:p>
            <a:pPr marL="0" indent="0">
              <a:buNone/>
            </a:pPr>
            <a:endParaRPr lang="en-US" dirty="0" smtClean="0"/>
          </a:p>
          <a:p>
            <a:pPr marL="0" indent="0">
              <a:buNone/>
            </a:pPr>
            <a:r>
              <a:rPr lang="en-US" dirty="0" smtClean="0"/>
              <a:t>Finally</a:t>
            </a:r>
            <a:r>
              <a:rPr lang="en-US" dirty="0"/>
              <a:t>, be strong in the Lord and in his mighty </a:t>
            </a:r>
            <a:r>
              <a:rPr lang="en-US" dirty="0" smtClean="0"/>
              <a:t>power</a:t>
            </a:r>
            <a:endParaRPr lang="en-US" dirty="0"/>
          </a:p>
        </p:txBody>
      </p:sp>
      <p:sp>
        <p:nvSpPr>
          <p:cNvPr id="4" name="Rounded Rectangle 3"/>
          <p:cNvSpPr/>
          <p:nvPr/>
        </p:nvSpPr>
        <p:spPr>
          <a:xfrm>
            <a:off x="1383030" y="2171700"/>
            <a:ext cx="2423160" cy="12687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228850" y="4594860"/>
            <a:ext cx="1165860" cy="4800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2594610" y="3440430"/>
            <a:ext cx="217170" cy="115443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9774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Cross-Ref. 1 Corinthians 16:13</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Be </a:t>
            </a:r>
            <a:r>
              <a:rPr lang="en-US" dirty="0"/>
              <a:t>on your guard; </a:t>
            </a:r>
            <a:r>
              <a:rPr lang="en-US" b="1" dirty="0">
                <a:solidFill>
                  <a:schemeClr val="accent6">
                    <a:lumMod val="75000"/>
                  </a:schemeClr>
                </a:solidFill>
              </a:rPr>
              <a:t>stand firm in the faith</a:t>
            </a:r>
            <a:r>
              <a:rPr lang="en-US" dirty="0"/>
              <a:t>; be men of courage; be strong</a:t>
            </a:r>
            <a:r>
              <a:rPr lang="en-US" dirty="0" smtClean="0"/>
              <a:t>.</a:t>
            </a:r>
          </a:p>
        </p:txBody>
      </p:sp>
    </p:spTree>
    <p:extLst>
      <p:ext uri="{BB962C8B-B14F-4D97-AF65-F5344CB8AC3E}">
        <p14:creationId xmlns:p14="http://schemas.microsoft.com/office/powerpoint/2010/main" val="15856190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Ephesians 6:10</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Finally</a:t>
            </a:r>
            <a:r>
              <a:rPr lang="en-US" dirty="0"/>
              <a:t>, </a:t>
            </a:r>
            <a:r>
              <a:rPr lang="en-US" b="1" dirty="0">
                <a:solidFill>
                  <a:schemeClr val="accent6">
                    <a:lumMod val="75000"/>
                  </a:schemeClr>
                </a:solidFill>
              </a:rPr>
              <a:t>be strong in the Lord </a:t>
            </a:r>
            <a:r>
              <a:rPr lang="en-US" dirty="0"/>
              <a:t>and in his mighty power.</a:t>
            </a:r>
          </a:p>
          <a:p>
            <a:pPr marL="0" indent="0">
              <a:buNone/>
            </a:pPr>
            <a:endParaRPr lang="en-US" dirty="0"/>
          </a:p>
        </p:txBody>
      </p:sp>
    </p:spTree>
    <p:extLst>
      <p:ext uri="{BB962C8B-B14F-4D97-AF65-F5344CB8AC3E}">
        <p14:creationId xmlns:p14="http://schemas.microsoft.com/office/powerpoint/2010/main" val="1877162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5">
                    <a:lumMod val="75000"/>
                  </a:schemeClr>
                </a:solidFill>
              </a:rPr>
              <a:t>Last Year: Recap of Romans 1:1 – 4:12</a:t>
            </a:r>
            <a:endParaRPr lang="en-US" dirty="0">
              <a:solidFill>
                <a:schemeClr val="accent5">
                  <a:lumMod val="75000"/>
                </a:schemeClr>
              </a:solidFill>
            </a:endParaRPr>
          </a:p>
        </p:txBody>
      </p:sp>
      <p:sp>
        <p:nvSpPr>
          <p:cNvPr id="3" name="Content Placeholder 2"/>
          <p:cNvSpPr>
            <a:spLocks noGrp="1"/>
          </p:cNvSpPr>
          <p:nvPr>
            <p:ph idx="1"/>
          </p:nvPr>
        </p:nvSpPr>
        <p:spPr/>
        <p:txBody>
          <a:bodyPr>
            <a:normAutofit/>
          </a:bodyPr>
          <a:lstStyle/>
          <a:p>
            <a:r>
              <a:rPr lang="en-US" dirty="0" smtClean="0"/>
              <a:t>1:8-15  --  Paul’s Longing to Visit Rome</a:t>
            </a:r>
          </a:p>
          <a:p>
            <a:r>
              <a:rPr lang="en-US" dirty="0" smtClean="0"/>
              <a:t>1:16-17  --  The Righteous Shall Live by Faith</a:t>
            </a:r>
          </a:p>
          <a:p>
            <a:r>
              <a:rPr lang="en-US" dirty="0" smtClean="0"/>
              <a:t>1:18-32  --  God’s Wrath Against Mankind</a:t>
            </a:r>
          </a:p>
          <a:p>
            <a:r>
              <a:rPr lang="en-US" dirty="0" smtClean="0"/>
              <a:t>2:1-11  --  God’s Righteous Judgment</a:t>
            </a:r>
          </a:p>
          <a:p>
            <a:r>
              <a:rPr lang="en-US" dirty="0" smtClean="0"/>
              <a:t>2:12-16  --  God’s Judgment and the Law</a:t>
            </a:r>
          </a:p>
          <a:p>
            <a:r>
              <a:rPr lang="en-US" dirty="0" smtClean="0"/>
              <a:t>2:17-29  --  The Jews and the Law</a:t>
            </a:r>
          </a:p>
          <a:p>
            <a:r>
              <a:rPr lang="en-US" dirty="0" smtClean="0">
                <a:solidFill>
                  <a:srgbClr val="FF0000"/>
                </a:solidFill>
              </a:rPr>
              <a:t>3:1-8  --  God’s Righteousness Upheld</a:t>
            </a:r>
          </a:p>
          <a:p>
            <a:pPr marL="0" indent="0">
              <a:buNone/>
            </a:pPr>
            <a:endParaRPr lang="en-US" dirty="0" smtClean="0"/>
          </a:p>
          <a:p>
            <a:endParaRPr lang="en-US" dirty="0" smtClean="0"/>
          </a:p>
          <a:p>
            <a:endParaRPr lang="en-US" dirty="0" smtClean="0"/>
          </a:p>
        </p:txBody>
      </p:sp>
    </p:spTree>
    <p:extLst>
      <p:ext uri="{BB962C8B-B14F-4D97-AF65-F5344CB8AC3E}">
        <p14:creationId xmlns:p14="http://schemas.microsoft.com/office/powerpoint/2010/main" val="16560491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being fully persuaded that God had power to do what he had promised. </a:t>
            </a:r>
            <a:endParaRPr lang="en-US" dirty="0" smtClean="0"/>
          </a:p>
        </p:txBody>
      </p:sp>
    </p:spTree>
    <p:extLst>
      <p:ext uri="{BB962C8B-B14F-4D97-AF65-F5344CB8AC3E}">
        <p14:creationId xmlns:p14="http://schemas.microsoft.com/office/powerpoint/2010/main" val="411419611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a:t>πληροφορέω</a:t>
            </a:r>
            <a:endParaRPr lang="en-US" dirty="0"/>
          </a:p>
          <a:p>
            <a:pPr marL="0" indent="0">
              <a:buNone/>
            </a:pPr>
            <a:r>
              <a:rPr lang="en-US" dirty="0" smtClean="0"/>
              <a:t>		</a:t>
            </a:r>
            <a:r>
              <a:rPr lang="en-US" dirty="0"/>
              <a:t>(</a:t>
            </a:r>
            <a:r>
              <a:rPr lang="en-US" dirty="0" err="1"/>
              <a:t>plērophoreō</a:t>
            </a:r>
            <a:r>
              <a:rPr lang="en-US" dirty="0"/>
              <a:t>)</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being fully persuaded that God had power to do what he had promised. </a:t>
            </a:r>
            <a:endParaRPr lang="en-US" dirty="0" smtClean="0"/>
          </a:p>
        </p:txBody>
      </p:sp>
      <p:sp>
        <p:nvSpPr>
          <p:cNvPr id="4" name="Rounded Rectangle 3"/>
          <p:cNvSpPr/>
          <p:nvPr/>
        </p:nvSpPr>
        <p:spPr>
          <a:xfrm>
            <a:off x="2228850" y="2068830"/>
            <a:ext cx="2571750" cy="12230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874520" y="4857750"/>
            <a:ext cx="265176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3200400" y="3291840"/>
            <a:ext cx="314325" cy="156591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307918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Romans 14:5</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smtClean="0"/>
              <a:t>	</a:t>
            </a:r>
            <a:r>
              <a:rPr lang="en-US" dirty="0"/>
              <a:t>		</a:t>
            </a:r>
            <a:r>
              <a:rPr lang="el-GR" dirty="0"/>
              <a:t>πληροφορέω</a:t>
            </a:r>
            <a:endParaRPr lang="en-US" dirty="0"/>
          </a:p>
          <a:p>
            <a:pPr marL="0" indent="0">
              <a:buNone/>
            </a:pPr>
            <a:r>
              <a:rPr lang="en-US" dirty="0" smtClean="0"/>
              <a:t>	</a:t>
            </a:r>
            <a:r>
              <a:rPr lang="en-US" dirty="0"/>
              <a:t>		(</a:t>
            </a:r>
            <a:r>
              <a:rPr lang="en-US" dirty="0" err="1"/>
              <a:t>plērophoreō</a:t>
            </a:r>
            <a:r>
              <a:rPr lang="en-US" dirty="0"/>
              <a:t>)</a:t>
            </a:r>
          </a:p>
          <a:p>
            <a:pPr marL="0" indent="0">
              <a:buNone/>
            </a:pPr>
            <a:endParaRPr lang="en-US" dirty="0"/>
          </a:p>
          <a:p>
            <a:pPr marL="0" indent="0">
              <a:buNone/>
            </a:pPr>
            <a:r>
              <a:rPr lang="en-US" dirty="0" smtClean="0"/>
              <a:t>One </a:t>
            </a:r>
            <a:r>
              <a:rPr lang="en-US" dirty="0"/>
              <a:t>man considers one day more sacred than another; another man considers every day alike. Each one should be fully convinced in his own mind</a:t>
            </a:r>
            <a:r>
              <a:rPr lang="en-US" dirty="0" smtClean="0"/>
              <a:t>.</a:t>
            </a:r>
            <a:endParaRPr lang="en-US" dirty="0"/>
          </a:p>
        </p:txBody>
      </p:sp>
      <p:sp>
        <p:nvSpPr>
          <p:cNvPr id="4" name="Rounded Rectangle 3"/>
          <p:cNvSpPr/>
          <p:nvPr/>
        </p:nvSpPr>
        <p:spPr>
          <a:xfrm>
            <a:off x="3166110" y="2205990"/>
            <a:ext cx="2571750" cy="122301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783330" y="4983480"/>
            <a:ext cx="2617470" cy="4914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4451985" y="3429000"/>
            <a:ext cx="640080" cy="155448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7052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δυνατός</a:t>
            </a:r>
            <a:endParaRPr lang="en-US" dirty="0"/>
          </a:p>
          <a:p>
            <a:pPr marL="0" indent="0">
              <a:buNone/>
            </a:pPr>
            <a:r>
              <a:rPr lang="en-US" dirty="0" smtClean="0"/>
              <a:t>						(</a:t>
            </a:r>
            <a:r>
              <a:rPr lang="en-US" dirty="0" err="1" smtClean="0"/>
              <a:t>dynatos</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being fully persuaded that God had power to do what he had promised. </a:t>
            </a:r>
            <a:endParaRPr lang="en-US" dirty="0" smtClean="0"/>
          </a:p>
        </p:txBody>
      </p:sp>
      <p:sp>
        <p:nvSpPr>
          <p:cNvPr id="4" name="Rounded Rectangle 3"/>
          <p:cNvSpPr/>
          <p:nvPr/>
        </p:nvSpPr>
        <p:spPr>
          <a:xfrm>
            <a:off x="5875020" y="2091690"/>
            <a:ext cx="195453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766560" y="4869180"/>
            <a:ext cx="1188720" cy="4800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6852285" y="3257550"/>
            <a:ext cx="508635" cy="161163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307918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Timothy 1:12</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dirty="0"/>
              <a:t>				 </a:t>
            </a:r>
            <a:r>
              <a:rPr lang="el-GR" dirty="0"/>
              <a:t>δυνατός</a:t>
            </a:r>
            <a:endParaRPr lang="en-US" dirty="0"/>
          </a:p>
          <a:p>
            <a:pPr marL="0" indent="0">
              <a:buNone/>
            </a:pPr>
            <a:r>
              <a:rPr lang="en-US" dirty="0"/>
              <a:t>				(</a:t>
            </a:r>
            <a:r>
              <a:rPr lang="en-US" dirty="0" err="1"/>
              <a:t>dynatos</a:t>
            </a:r>
            <a:r>
              <a:rPr lang="en-US" dirty="0"/>
              <a:t>)</a:t>
            </a:r>
          </a:p>
          <a:p>
            <a:pPr marL="0" indent="0">
              <a:buNone/>
            </a:pPr>
            <a:endParaRPr lang="en-US" dirty="0"/>
          </a:p>
          <a:p>
            <a:pPr marL="0" indent="0">
              <a:buNone/>
            </a:pPr>
            <a:r>
              <a:rPr lang="en-US" dirty="0" smtClean="0"/>
              <a:t>That </a:t>
            </a:r>
            <a:r>
              <a:rPr lang="en-US" dirty="0"/>
              <a:t>is why I am suffering as I am. Yet I am not ashamed, because I know whom I have believed, and am convinced that he is able to guard what I have entrusted to him for that day. </a:t>
            </a:r>
          </a:p>
        </p:txBody>
      </p:sp>
      <p:sp>
        <p:nvSpPr>
          <p:cNvPr id="4" name="Rounded Rectangle 3"/>
          <p:cNvSpPr/>
          <p:nvPr/>
        </p:nvSpPr>
        <p:spPr>
          <a:xfrm>
            <a:off x="4046220" y="2228850"/>
            <a:ext cx="1954530" cy="116586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200650" y="4972050"/>
            <a:ext cx="834390" cy="4686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5023485" y="3394710"/>
            <a:ext cx="594360" cy="157734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304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4:21</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r>
              <a:rPr lang="en-US" dirty="0" smtClean="0"/>
              <a:t>		 </a:t>
            </a:r>
            <a:r>
              <a:rPr lang="el-GR" dirty="0" smtClean="0"/>
              <a:t>ἐπαγγέλλομαι</a:t>
            </a:r>
            <a:endParaRPr lang="en-US" dirty="0"/>
          </a:p>
          <a:p>
            <a:pPr marL="0" indent="0">
              <a:buNone/>
            </a:pPr>
            <a:r>
              <a:rPr lang="en-US" dirty="0" smtClean="0"/>
              <a:t>		(</a:t>
            </a:r>
            <a:r>
              <a:rPr lang="en-US" dirty="0" err="1" smtClean="0"/>
              <a:t>epangellomai</a:t>
            </a:r>
            <a:r>
              <a:rPr lang="en-US" dirty="0" smtClean="0"/>
              <a:t>)</a:t>
            </a:r>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21</a:t>
            </a:r>
            <a:r>
              <a:rPr lang="en-US" dirty="0" smtClean="0"/>
              <a:t> </a:t>
            </a:r>
            <a:r>
              <a:rPr lang="en-US" dirty="0"/>
              <a:t>being fully persuaded that God had power to do what he had promised. </a:t>
            </a:r>
            <a:endParaRPr lang="en-US" dirty="0" smtClean="0"/>
          </a:p>
        </p:txBody>
      </p:sp>
      <p:sp>
        <p:nvSpPr>
          <p:cNvPr id="4" name="Rounded Rectangle 3"/>
          <p:cNvSpPr/>
          <p:nvPr/>
        </p:nvSpPr>
        <p:spPr>
          <a:xfrm>
            <a:off x="2171700" y="2091690"/>
            <a:ext cx="2868930" cy="12115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188970" y="5280660"/>
            <a:ext cx="168021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H="1" flipV="1">
            <a:off x="3606165" y="3303270"/>
            <a:ext cx="422910" cy="197739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307918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Titus 1:2</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r>
              <a:rPr lang="en-US" dirty="0" smtClean="0"/>
              <a:t> </a:t>
            </a:r>
            <a:r>
              <a:rPr lang="el-GR" dirty="0"/>
              <a:t>ἐπαγγέλλομαι</a:t>
            </a:r>
            <a:endParaRPr lang="en-US" dirty="0"/>
          </a:p>
          <a:p>
            <a:pPr marL="0" indent="0">
              <a:buNone/>
            </a:pPr>
            <a:r>
              <a:rPr lang="en-US" dirty="0" smtClean="0"/>
              <a:t>(</a:t>
            </a:r>
            <a:r>
              <a:rPr lang="en-US" dirty="0" err="1"/>
              <a:t>epangellomai</a:t>
            </a:r>
            <a:r>
              <a:rPr lang="en-US" dirty="0"/>
              <a:t>)</a:t>
            </a:r>
          </a:p>
          <a:p>
            <a:pPr marL="0" indent="0">
              <a:buNone/>
            </a:pPr>
            <a:endParaRPr lang="en-US" dirty="0" smtClean="0"/>
          </a:p>
          <a:p>
            <a:pPr marL="0" indent="0">
              <a:buNone/>
            </a:pPr>
            <a:r>
              <a:rPr lang="en-US" dirty="0" smtClean="0"/>
              <a:t>a </a:t>
            </a:r>
            <a:r>
              <a:rPr lang="en-US" dirty="0"/>
              <a:t>faith and knowledge resting on the hope of eternal life, which God, who does not lie, promised before the beginning of time</a:t>
            </a:r>
            <a:r>
              <a:rPr lang="en-US" dirty="0" smtClean="0"/>
              <a:t>,</a:t>
            </a:r>
            <a:endParaRPr lang="en-US" dirty="0"/>
          </a:p>
        </p:txBody>
      </p:sp>
      <p:sp>
        <p:nvSpPr>
          <p:cNvPr id="4" name="Rounded Rectangle 3"/>
          <p:cNvSpPr/>
          <p:nvPr/>
        </p:nvSpPr>
        <p:spPr>
          <a:xfrm>
            <a:off x="388620" y="2205990"/>
            <a:ext cx="2868930" cy="12115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91490" y="4972050"/>
            <a:ext cx="1680210" cy="5029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0"/>
            <a:endCxn id="4" idx="2"/>
          </p:cNvCxnSpPr>
          <p:nvPr/>
        </p:nvCxnSpPr>
        <p:spPr>
          <a:xfrm flipV="1">
            <a:off x="1331595" y="3417570"/>
            <a:ext cx="491490" cy="155448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70989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Genesis 18:14</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1" dirty="0" smtClean="0">
                <a:solidFill>
                  <a:schemeClr val="accent6">
                    <a:lumMod val="75000"/>
                  </a:schemeClr>
                </a:solidFill>
              </a:rPr>
              <a:t>Is </a:t>
            </a:r>
            <a:r>
              <a:rPr lang="en-US" b="1" dirty="0">
                <a:solidFill>
                  <a:schemeClr val="accent6">
                    <a:lumMod val="75000"/>
                  </a:schemeClr>
                </a:solidFill>
              </a:rPr>
              <a:t>anything too hard for the Lord</a:t>
            </a:r>
            <a:r>
              <a:rPr lang="en-US" dirty="0"/>
              <a:t>? I will return to you at the appointed time next year and Sarah will have a son.</a:t>
            </a:r>
          </a:p>
          <a:p>
            <a:pPr marL="0" indent="0">
              <a:buNone/>
            </a:pPr>
            <a:endParaRPr lang="en-US" dirty="0"/>
          </a:p>
        </p:txBody>
      </p:sp>
    </p:spTree>
    <p:extLst>
      <p:ext uri="{BB962C8B-B14F-4D97-AF65-F5344CB8AC3E}">
        <p14:creationId xmlns:p14="http://schemas.microsoft.com/office/powerpoint/2010/main" val="19923848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Cross-Reference Luke 1:37</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For </a:t>
            </a:r>
            <a:r>
              <a:rPr lang="en-US" b="1" dirty="0">
                <a:solidFill>
                  <a:schemeClr val="accent6">
                    <a:lumMod val="75000"/>
                  </a:schemeClr>
                </a:solidFill>
              </a:rPr>
              <a:t>nothing is impossible with God</a:t>
            </a:r>
            <a:r>
              <a:rPr lang="en-US" dirty="0"/>
              <a:t>.</a:t>
            </a:r>
          </a:p>
        </p:txBody>
      </p:sp>
    </p:spTree>
    <p:extLst>
      <p:ext uri="{BB962C8B-B14F-4D97-AF65-F5344CB8AC3E}">
        <p14:creationId xmlns:p14="http://schemas.microsoft.com/office/powerpoint/2010/main" val="42413390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a:t>
            </a:r>
            <a:r>
              <a:rPr lang="en-US" dirty="0" smtClean="0"/>
              <a:t>4:22</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baseline="30000" dirty="0" smtClean="0"/>
              <a:t>22</a:t>
            </a:r>
            <a:r>
              <a:rPr lang="en-US" dirty="0" smtClean="0"/>
              <a:t> </a:t>
            </a:r>
            <a:r>
              <a:rPr lang="en-US" dirty="0"/>
              <a:t>This is why "it was credited to him as righteousness." </a:t>
            </a:r>
            <a:endParaRPr lang="en-US" dirty="0" smtClean="0"/>
          </a:p>
        </p:txBody>
      </p:sp>
    </p:spTree>
    <p:extLst>
      <p:ext uri="{BB962C8B-B14F-4D97-AF65-F5344CB8AC3E}">
        <p14:creationId xmlns:p14="http://schemas.microsoft.com/office/powerpoint/2010/main" val="4114196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60922</TotalTime>
  <Words>13558</Words>
  <Application>Microsoft Office PowerPoint</Application>
  <PresentationFormat>On-screen Show (4:3)</PresentationFormat>
  <Paragraphs>2540</Paragraphs>
  <Slides>126</Slides>
  <Notes>125</Notes>
  <HiddenSlides>0</HiddenSlides>
  <MMClips>0</MMClips>
  <ScaleCrop>false</ScaleCrop>
  <HeadingPairs>
    <vt:vector size="4" baseType="variant">
      <vt:variant>
        <vt:lpstr>Theme</vt:lpstr>
      </vt:variant>
      <vt:variant>
        <vt:i4>1</vt:i4>
      </vt:variant>
      <vt:variant>
        <vt:lpstr>Slide Titles</vt:lpstr>
      </vt:variant>
      <vt:variant>
        <vt:i4>126</vt:i4>
      </vt:variant>
    </vt:vector>
  </HeadingPairs>
  <TitlesOfParts>
    <vt:vector size="127" baseType="lpstr">
      <vt:lpstr>Office Theme</vt:lpstr>
      <vt:lpstr>Romans 4:13-25 --- The Promise Realized Through Faith</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Last Year: Recap of Romans 1:1 – 4:12</vt:lpstr>
      <vt:lpstr>Romans 4:13-25 --- The Promise Realized Through Faith</vt:lpstr>
      <vt:lpstr>PowerPoint Presentation</vt:lpstr>
      <vt:lpstr>Romans 4:13-25</vt:lpstr>
      <vt:lpstr>Romans 4:13-25</vt:lpstr>
      <vt:lpstr>Romans 4:13-25</vt:lpstr>
      <vt:lpstr>Romans 4:13-25</vt:lpstr>
      <vt:lpstr>Romans 4:13-25</vt:lpstr>
      <vt:lpstr>Romans 4:13-25</vt:lpstr>
      <vt:lpstr>PowerPoint Presentation</vt:lpstr>
      <vt:lpstr>Romans 4:13</vt:lpstr>
      <vt:lpstr>Romans 4:13</vt:lpstr>
      <vt:lpstr>Romans 3:20</vt:lpstr>
      <vt:lpstr>Romans 7:7</vt:lpstr>
      <vt:lpstr>Galatians 2:21</vt:lpstr>
      <vt:lpstr>Romans 4:13</vt:lpstr>
      <vt:lpstr>Romans 9:9</vt:lpstr>
      <vt:lpstr>Galatians 3:17</vt:lpstr>
      <vt:lpstr>Romans 4:13</vt:lpstr>
      <vt:lpstr>Hebrews 11:7</vt:lpstr>
      <vt:lpstr>Romans 4:13</vt:lpstr>
      <vt:lpstr>2 Peter 1:1</vt:lpstr>
      <vt:lpstr>Romans 4:13</vt:lpstr>
      <vt:lpstr>Philippians 3:9</vt:lpstr>
      <vt:lpstr>Cross-Reference Genesis 17:4-6</vt:lpstr>
      <vt:lpstr>Cross-Reference Romans 9:8</vt:lpstr>
      <vt:lpstr>Romans 4:14</vt:lpstr>
      <vt:lpstr>Romans 4:14</vt:lpstr>
      <vt:lpstr>1 Corinthians 1:17 (NIV)</vt:lpstr>
      <vt:lpstr>1 Corinthians 1:17 (KJV)</vt:lpstr>
      <vt:lpstr>Romans 4:14</vt:lpstr>
      <vt:lpstr>Galatians 3:17</vt:lpstr>
      <vt:lpstr>Cross-Reference Galatians 2:21</vt:lpstr>
      <vt:lpstr>Cross-Reference Galatians 3:18</vt:lpstr>
      <vt:lpstr>PowerPoint Presentation</vt:lpstr>
      <vt:lpstr>Romans 4:15</vt:lpstr>
      <vt:lpstr>Romans 4:15</vt:lpstr>
      <vt:lpstr>Romans 12:19</vt:lpstr>
      <vt:lpstr>1 Thessalonians 1:10</vt:lpstr>
      <vt:lpstr>Romans 4:15</vt:lpstr>
      <vt:lpstr>Romans 5:14</vt:lpstr>
      <vt:lpstr>Cross-Reference Galatians 3:10</vt:lpstr>
      <vt:lpstr>Cross-Reference Revelation 19:15</vt:lpstr>
      <vt:lpstr>Romans 4:16</vt:lpstr>
      <vt:lpstr>Romans 4:16</vt:lpstr>
      <vt:lpstr>Ephesians 2:8</vt:lpstr>
      <vt:lpstr>Romans 4:16</vt:lpstr>
      <vt:lpstr>Hebrews 2:2-3</vt:lpstr>
      <vt:lpstr>PowerPoint Presentation</vt:lpstr>
      <vt:lpstr>Cross-Reference Romans 9:8</vt:lpstr>
      <vt:lpstr>Cross-Reference Ephesians 2:8-9</vt:lpstr>
      <vt:lpstr>Romans 4:17</vt:lpstr>
      <vt:lpstr>Romans 4:17</vt:lpstr>
      <vt:lpstr>John 5:21</vt:lpstr>
      <vt:lpstr>Romans 4:17</vt:lpstr>
      <vt:lpstr>John 5:21</vt:lpstr>
      <vt:lpstr>Cross-Reference Hebrews 11:12</vt:lpstr>
      <vt:lpstr>Cross-Reference John 5:25</vt:lpstr>
      <vt:lpstr>Romans 4:18</vt:lpstr>
      <vt:lpstr>Romans 4:18</vt:lpstr>
      <vt:lpstr>Cross-Reference Genesis 15:5-6</vt:lpstr>
      <vt:lpstr>Cross-Reference Mark 5:35-36</vt:lpstr>
      <vt:lpstr>PowerPoint Presentation</vt:lpstr>
      <vt:lpstr>Romans 4:19</vt:lpstr>
      <vt:lpstr>Romans 4:19</vt:lpstr>
      <vt:lpstr>Romans 14:1</vt:lpstr>
      <vt:lpstr>Romans 4:19</vt:lpstr>
      <vt:lpstr>Luke 12:27</vt:lpstr>
      <vt:lpstr>Cross-Reference Matthew 8:26</vt:lpstr>
      <vt:lpstr>Cross-Reference John 20:27-28</vt:lpstr>
      <vt:lpstr>Romans 4:20</vt:lpstr>
      <vt:lpstr>PowerPoint Presentation</vt:lpstr>
      <vt:lpstr>Romans 4:20</vt:lpstr>
      <vt:lpstr>James 1:6</vt:lpstr>
      <vt:lpstr>Romans 4:20</vt:lpstr>
      <vt:lpstr>Ephesians 6:10</vt:lpstr>
      <vt:lpstr>Cross-Ref. 1 Corinthians 16:13</vt:lpstr>
      <vt:lpstr>Cross-Reference Ephesians 6:10</vt:lpstr>
      <vt:lpstr>Romans 4:21</vt:lpstr>
      <vt:lpstr>Romans 4:21</vt:lpstr>
      <vt:lpstr>Romans 14:5</vt:lpstr>
      <vt:lpstr>Romans 4:21</vt:lpstr>
      <vt:lpstr>2 Timothy 1:12</vt:lpstr>
      <vt:lpstr>Romans 4:21</vt:lpstr>
      <vt:lpstr>Titus 1:2</vt:lpstr>
      <vt:lpstr>Cross-Reference Genesis 18:14</vt:lpstr>
      <vt:lpstr>Cross-Reference Luke 1:37</vt:lpstr>
      <vt:lpstr>Romans 4:22</vt:lpstr>
      <vt:lpstr>Romans 4:22</vt:lpstr>
      <vt:lpstr>James 2:23</vt:lpstr>
      <vt:lpstr>Romans 4:22</vt:lpstr>
      <vt:lpstr>2 Corinthians 5:21</vt:lpstr>
      <vt:lpstr>Cross-Reference Romans 4:3</vt:lpstr>
      <vt:lpstr>Cross-Reference Romans 4:6</vt:lpstr>
      <vt:lpstr>Romans 4:23</vt:lpstr>
      <vt:lpstr>Romans 4:23</vt:lpstr>
      <vt:lpstr>Matthew 4:10</vt:lpstr>
      <vt:lpstr>Cross-Ref. 1 Corinthians 10:11</vt:lpstr>
      <vt:lpstr>Cross-Reference Romans 15:4</vt:lpstr>
      <vt:lpstr>Romans 4:24</vt:lpstr>
      <vt:lpstr>Romans 4:24</vt:lpstr>
      <vt:lpstr>Acts 26:8</vt:lpstr>
      <vt:lpstr>Cross-Reference Acts 2:24</vt:lpstr>
      <vt:lpstr>Cross-Reference Acts 2:39</vt:lpstr>
      <vt:lpstr>Romans 4:25</vt:lpstr>
      <vt:lpstr>Romans 4:25</vt:lpstr>
      <vt:lpstr>Matthew 20:18</vt:lpstr>
      <vt:lpstr>Romans 4:25</vt:lpstr>
      <vt:lpstr>Ephesians 2:5</vt:lpstr>
      <vt:lpstr>Romans 4:25</vt:lpstr>
      <vt:lpstr>Romans 4:25</vt:lpstr>
      <vt:lpstr>Romans 5:18</vt:lpstr>
      <vt:lpstr>Cross-Ref. 1 Corinthians 15:17</vt:lpstr>
      <vt:lpstr>Cross-Reference Ephesians 5:2</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Romans 1:1-7</dc:title>
  <dc:creator>MDJ</dc:creator>
  <cp:lastModifiedBy>MDJ</cp:lastModifiedBy>
  <cp:revision>201</cp:revision>
  <dcterms:created xsi:type="dcterms:W3CDTF">2014-03-14T14:55:41Z</dcterms:created>
  <dcterms:modified xsi:type="dcterms:W3CDTF">2015-09-18T17:07:29Z</dcterms:modified>
</cp:coreProperties>
</file>