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2"/>
  </p:notesMasterIdLst>
  <p:sldIdLst>
    <p:sldId id="320" r:id="rId2"/>
    <p:sldId id="337" r:id="rId3"/>
    <p:sldId id="321" r:id="rId4"/>
    <p:sldId id="322" r:id="rId5"/>
    <p:sldId id="323" r:id="rId6"/>
    <p:sldId id="324" r:id="rId7"/>
    <p:sldId id="397" r:id="rId8"/>
    <p:sldId id="325" r:id="rId9"/>
    <p:sldId id="342" r:id="rId10"/>
    <p:sldId id="423" r:id="rId11"/>
    <p:sldId id="424" r:id="rId12"/>
    <p:sldId id="425" r:id="rId13"/>
    <p:sldId id="341" r:id="rId14"/>
    <p:sldId id="426" r:id="rId15"/>
    <p:sldId id="427" r:id="rId16"/>
    <p:sldId id="340" r:id="rId17"/>
    <p:sldId id="428" r:id="rId18"/>
    <p:sldId id="343" r:id="rId19"/>
    <p:sldId id="339" r:id="rId20"/>
    <p:sldId id="429" r:id="rId21"/>
    <p:sldId id="430" r:id="rId22"/>
    <p:sldId id="401" r:id="rId23"/>
    <p:sldId id="402" r:id="rId24"/>
    <p:sldId id="326" r:id="rId25"/>
    <p:sldId id="345" r:id="rId26"/>
    <p:sldId id="431" r:id="rId27"/>
    <p:sldId id="347" r:id="rId28"/>
    <p:sldId id="348" r:id="rId29"/>
    <p:sldId id="432" r:id="rId30"/>
    <p:sldId id="349" r:id="rId31"/>
    <p:sldId id="433" r:id="rId32"/>
    <p:sldId id="434" r:id="rId33"/>
    <p:sldId id="350" r:id="rId34"/>
    <p:sldId id="351" r:id="rId35"/>
    <p:sldId id="435" r:id="rId36"/>
    <p:sldId id="403" r:id="rId37"/>
    <p:sldId id="404" r:id="rId38"/>
    <p:sldId id="398" r:id="rId39"/>
    <p:sldId id="327" r:id="rId40"/>
    <p:sldId id="352" r:id="rId41"/>
    <p:sldId id="353" r:id="rId42"/>
    <p:sldId id="436" r:id="rId43"/>
    <p:sldId id="437" r:id="rId44"/>
    <p:sldId id="356" r:id="rId45"/>
    <p:sldId id="438" r:id="rId46"/>
    <p:sldId id="405" r:id="rId47"/>
    <p:sldId id="406" r:id="rId48"/>
    <p:sldId id="328" r:id="rId49"/>
    <p:sldId id="359" r:id="rId50"/>
    <p:sldId id="439" r:id="rId51"/>
    <p:sldId id="360" r:id="rId52"/>
    <p:sldId id="408" r:id="rId53"/>
    <p:sldId id="407" r:id="rId54"/>
    <p:sldId id="329" r:id="rId55"/>
    <p:sldId id="362" r:id="rId56"/>
    <p:sldId id="440" r:id="rId57"/>
    <p:sldId id="364" r:id="rId58"/>
    <p:sldId id="441" r:id="rId59"/>
    <p:sldId id="363" r:id="rId60"/>
    <p:sldId id="442" r:id="rId61"/>
    <p:sldId id="443" r:id="rId62"/>
    <p:sldId id="444" r:id="rId63"/>
    <p:sldId id="365" r:id="rId64"/>
    <p:sldId id="445" r:id="rId65"/>
    <p:sldId id="366" r:id="rId66"/>
    <p:sldId id="446" r:id="rId67"/>
    <p:sldId id="409" r:id="rId68"/>
    <p:sldId id="410" r:id="rId69"/>
    <p:sldId id="399" r:id="rId70"/>
    <p:sldId id="330" r:id="rId71"/>
    <p:sldId id="367" r:id="rId72"/>
    <p:sldId id="447" r:id="rId73"/>
    <p:sldId id="368" r:id="rId74"/>
    <p:sldId id="448" r:id="rId75"/>
    <p:sldId id="369" r:id="rId76"/>
    <p:sldId id="449" r:id="rId77"/>
    <p:sldId id="370" r:id="rId78"/>
    <p:sldId id="450" r:id="rId79"/>
    <p:sldId id="411" r:id="rId80"/>
    <p:sldId id="412" r:id="rId81"/>
    <p:sldId id="331" r:id="rId82"/>
    <p:sldId id="371" r:id="rId83"/>
    <p:sldId id="451" r:id="rId84"/>
    <p:sldId id="372" r:id="rId85"/>
    <p:sldId id="373" r:id="rId86"/>
    <p:sldId id="452" r:id="rId87"/>
    <p:sldId id="374" r:id="rId88"/>
    <p:sldId id="453" r:id="rId89"/>
    <p:sldId id="375" r:id="rId90"/>
    <p:sldId id="454" r:id="rId91"/>
    <p:sldId id="413" r:id="rId92"/>
    <p:sldId id="414" r:id="rId93"/>
    <p:sldId id="332" r:id="rId94"/>
    <p:sldId id="376" r:id="rId95"/>
    <p:sldId id="455" r:id="rId96"/>
    <p:sldId id="378" r:id="rId97"/>
    <p:sldId id="456" r:id="rId98"/>
    <p:sldId id="416" r:id="rId99"/>
    <p:sldId id="415" r:id="rId100"/>
    <p:sldId id="400" r:id="rId101"/>
    <p:sldId id="333" r:id="rId102"/>
    <p:sldId id="380" r:id="rId103"/>
    <p:sldId id="457" r:id="rId104"/>
    <p:sldId id="382" r:id="rId105"/>
    <p:sldId id="458" r:id="rId106"/>
    <p:sldId id="417" r:id="rId107"/>
    <p:sldId id="418" r:id="rId108"/>
    <p:sldId id="384" r:id="rId109"/>
    <p:sldId id="385" r:id="rId110"/>
    <p:sldId id="459" r:id="rId111"/>
    <p:sldId id="386" r:id="rId112"/>
    <p:sldId id="460" r:id="rId113"/>
    <p:sldId id="419" r:id="rId114"/>
    <p:sldId id="420" r:id="rId115"/>
    <p:sldId id="335" r:id="rId116"/>
    <p:sldId id="391" r:id="rId117"/>
    <p:sldId id="461" r:id="rId118"/>
    <p:sldId id="421" r:id="rId119"/>
    <p:sldId id="422" r:id="rId120"/>
    <p:sldId id="336" r:id="rId1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3" autoAdjust="0"/>
    <p:restoredTop sz="68114" autoAdjust="0"/>
  </p:normalViewPr>
  <p:slideViewPr>
    <p:cSldViewPr snapToGrid="0">
      <p:cViewPr varScale="1">
        <p:scale>
          <a:sx n="78" d="100"/>
          <a:sy n="78" d="100"/>
        </p:scale>
        <p:origin x="-2550"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EF59A7-57A4-4529-AB87-B3AA26DD69DC}" type="datetimeFigureOut">
              <a:rPr lang="en-US" smtClean="0"/>
              <a:t>9/10/2015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4102A9-26DF-4918-9F45-F7076CE57E46}" type="slidenum">
              <a:rPr lang="en-US" smtClean="0"/>
              <a:t>‹#›</a:t>
            </a:fld>
            <a:endParaRPr lang="en-US"/>
          </a:p>
        </p:txBody>
      </p:sp>
    </p:spTree>
    <p:extLst>
      <p:ext uri="{BB962C8B-B14F-4D97-AF65-F5344CB8AC3E}">
        <p14:creationId xmlns:p14="http://schemas.microsoft.com/office/powerpoint/2010/main" val="3522141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a:t>
            </a:fld>
            <a:endParaRPr lang="en-US"/>
          </a:p>
        </p:txBody>
      </p:sp>
    </p:spTree>
    <p:extLst>
      <p:ext uri="{BB962C8B-B14F-4D97-AF65-F5344CB8AC3E}">
        <p14:creationId xmlns:p14="http://schemas.microsoft.com/office/powerpoint/2010/main" val="10250812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a:t>
            </a:fld>
            <a:endParaRPr lang="en-US"/>
          </a:p>
        </p:txBody>
      </p:sp>
    </p:spTree>
    <p:extLst>
      <p:ext uri="{BB962C8B-B14F-4D97-AF65-F5344CB8AC3E}">
        <p14:creationId xmlns:p14="http://schemas.microsoft.com/office/powerpoint/2010/main" val="2928132630"/>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Paul draws a comparison in which our relationship with </a:t>
            </a:r>
          </a:p>
          <a:p>
            <a:r>
              <a:rPr lang="en-US" sz="1200" kern="1200" dirty="0" smtClean="0">
                <a:solidFill>
                  <a:schemeClr val="tx1"/>
                </a:solidFill>
                <a:latin typeface="+mn-lt"/>
                <a:ea typeface="+mn-ea"/>
                <a:cs typeface="+mn-cs"/>
              </a:rPr>
              <a:t>God and the prospects of that relationship are compared </a:t>
            </a:r>
          </a:p>
          <a:p>
            <a:r>
              <a:rPr lang="en-US" sz="1200" kern="1200" dirty="0" smtClean="0">
                <a:solidFill>
                  <a:schemeClr val="tx1"/>
                </a:solidFill>
                <a:latin typeface="+mn-lt"/>
                <a:ea typeface="+mn-ea"/>
                <a:cs typeface="+mn-cs"/>
              </a:rPr>
              <a:t>based on Jesus’ death and His life—and the changes they </a:t>
            </a:r>
          </a:p>
          <a:p>
            <a:r>
              <a:rPr lang="en-US" sz="1200" kern="1200" dirty="0" smtClean="0">
                <a:solidFill>
                  <a:schemeClr val="tx1"/>
                </a:solidFill>
                <a:latin typeface="+mn-lt"/>
                <a:ea typeface="+mn-ea"/>
                <a:cs typeface="+mn-cs"/>
              </a:rPr>
              <a:t>bring.</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err="1" smtClean="0"/>
              <a:t>Runge</a:t>
            </a:r>
            <a:r>
              <a:rPr lang="en-US" b="0" i="0" u="none" strike="noStrike" baseline="0" dirty="0" smtClean="0"/>
              <a:t>, S. E. (2014). </a:t>
            </a:r>
            <a:r>
              <a:rPr lang="en-US" b="0" i="1" u="none" strike="noStrike" baseline="0" dirty="0" smtClean="0"/>
              <a:t>High Definition Commentary: </a:t>
            </a:r>
          </a:p>
          <a:p>
            <a:r>
              <a:rPr lang="en-US" b="0" i="1" u="none" strike="noStrike" baseline="0" dirty="0" smtClean="0"/>
              <a:t>Romans</a:t>
            </a:r>
            <a:r>
              <a:rPr lang="en-US" b="0" i="0" u="none" strike="noStrike" baseline="0" dirty="0" smtClean="0"/>
              <a:t> (p. 96). Bellingham, WA: </a:t>
            </a:r>
            <a:r>
              <a:rPr lang="en-US" b="0" i="0" u="none" strike="noStrike" baseline="0" dirty="0" err="1" smtClean="0"/>
              <a:t>Lexham</a:t>
            </a:r>
            <a:r>
              <a:rPr lang="en-US" b="0" i="0" u="none" strike="noStrike" baseline="0" dirty="0" smtClean="0"/>
              <a:t> Press.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100</a:t>
            </a:fld>
            <a:endParaRPr lang="en-US"/>
          </a:p>
        </p:txBody>
      </p:sp>
    </p:spTree>
    <p:extLst>
      <p:ext uri="{BB962C8B-B14F-4D97-AF65-F5344CB8AC3E}">
        <p14:creationId xmlns:p14="http://schemas.microsoft.com/office/powerpoint/2010/main" val="172868863"/>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1998, Thomas Schreiner wrote:</a:t>
            </a:r>
          </a:p>
          <a:p>
            <a:endParaRPr lang="en-US" dirty="0" smtClean="0"/>
          </a:p>
          <a:p>
            <a:r>
              <a:rPr lang="en-US" sz="1200" i="0" dirty="0" smtClean="0"/>
              <a:t>“In verses 9 [and] 10, Paul draws a conclusion... from the </a:t>
            </a:r>
          </a:p>
          <a:p>
            <a:r>
              <a:rPr lang="en-US" sz="1200" i="0" dirty="0" smtClean="0"/>
              <a:t>fact that Christ died on behalf of sinners, employing two </a:t>
            </a:r>
          </a:p>
          <a:p>
            <a:r>
              <a:rPr lang="en-US" sz="1200" i="0" dirty="0" smtClean="0"/>
              <a:t>arguments from the greater to the lesser. </a:t>
            </a:r>
          </a:p>
          <a:p>
            <a:endParaRPr lang="en-US" sz="1200" i="0" dirty="0" smtClean="0"/>
          </a:p>
          <a:p>
            <a:r>
              <a:rPr lang="en-US" sz="1200" i="0" dirty="0" smtClean="0"/>
              <a:t>“If God has done the great thing of justifying us by his </a:t>
            </a:r>
          </a:p>
          <a:p>
            <a:r>
              <a:rPr lang="en-US" sz="1200" i="0" dirty="0" smtClean="0"/>
              <a:t>blood (while we were sinners), then he will surely save </a:t>
            </a:r>
          </a:p>
          <a:p>
            <a:r>
              <a:rPr lang="en-US" sz="1200" i="0" dirty="0" smtClean="0"/>
              <a:t>us from the eschatological wrath of God. Once again Paul </a:t>
            </a:r>
          </a:p>
          <a:p>
            <a:r>
              <a:rPr lang="en-US" sz="1200" i="0" dirty="0" smtClean="0"/>
              <a:t>argues from righteousness to hope.”</a:t>
            </a:r>
          </a:p>
          <a:p>
            <a:pPr lvl="1"/>
            <a:r>
              <a:rPr lang="en-US" i="0" dirty="0" smtClean="0"/>
              <a:t> </a:t>
            </a:r>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Schreiner, T. R. (1998). </a:t>
            </a:r>
            <a:r>
              <a:rPr lang="en-US" b="0" i="1" u="none" strike="noStrike" baseline="0" dirty="0" smtClean="0"/>
              <a:t>Romans</a:t>
            </a:r>
            <a:r>
              <a:rPr lang="en-US" b="0" i="0" u="none" strike="noStrike" baseline="0" dirty="0" smtClean="0"/>
              <a:t> (Vol. 6, p. 251). Grand </a:t>
            </a:r>
          </a:p>
          <a:p>
            <a:r>
              <a:rPr lang="en-US" b="0" i="0" u="none" strike="noStrike" baseline="0" dirty="0" smtClean="0"/>
              <a:t>Rapids, MI: Baker Books.</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101</a:t>
            </a:fld>
            <a:endParaRPr lang="en-US"/>
          </a:p>
        </p:txBody>
      </p:sp>
    </p:spTree>
    <p:extLst>
      <p:ext uri="{BB962C8B-B14F-4D97-AF65-F5344CB8AC3E}">
        <p14:creationId xmlns:p14="http://schemas.microsoft.com/office/powerpoint/2010/main" val="876253363"/>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Here, </a:t>
            </a:r>
            <a:r>
              <a:rPr lang="en-US" dirty="0" err="1" smtClean="0"/>
              <a:t>haima</a:t>
            </a:r>
            <a:r>
              <a:rPr lang="en-US" dirty="0" smtClean="0"/>
              <a:t> means blood as constituting the life of an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individual. </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102</a:t>
            </a:fld>
            <a:endParaRPr lang="en-US"/>
          </a:p>
        </p:txBody>
      </p:sp>
    </p:spTree>
    <p:extLst>
      <p:ext uri="{BB962C8B-B14F-4D97-AF65-F5344CB8AC3E}">
        <p14:creationId xmlns:p14="http://schemas.microsoft.com/office/powerpoint/2010/main" val="876253363"/>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sozo</a:t>
            </a:r>
            <a:r>
              <a:rPr lang="en-US" dirty="0" smtClean="0"/>
              <a:t> means to save or preserve from </a:t>
            </a:r>
          </a:p>
          <a:p>
            <a:r>
              <a:rPr lang="en-US" dirty="0" smtClean="0"/>
              <a:t>TRANSCENDENT danger or destruction; that is, to save </a:t>
            </a:r>
          </a:p>
          <a:p>
            <a:r>
              <a:rPr lang="en-US" dirty="0" smtClean="0"/>
              <a:t>or preserve from eternal death.</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104</a:t>
            </a:fld>
            <a:endParaRPr lang="en-US"/>
          </a:p>
        </p:txBody>
      </p:sp>
    </p:spTree>
    <p:extLst>
      <p:ext uri="{BB962C8B-B14F-4D97-AF65-F5344CB8AC3E}">
        <p14:creationId xmlns:p14="http://schemas.microsoft.com/office/powerpoint/2010/main" val="876253363"/>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one of my favorite Bible verses.</a:t>
            </a:r>
          </a:p>
          <a:p>
            <a:endParaRPr lang="en-US" dirty="0" smtClean="0"/>
          </a:p>
          <a:p>
            <a:r>
              <a:rPr lang="en-US" dirty="0" smtClean="0"/>
              <a:t>The form of the verb </a:t>
            </a:r>
            <a:r>
              <a:rPr lang="en-US" dirty="0" err="1" smtClean="0"/>
              <a:t>sozo</a:t>
            </a:r>
            <a:r>
              <a:rPr lang="en-US" dirty="0" smtClean="0"/>
              <a:t> in Romans 9:10 is future </a:t>
            </a:r>
          </a:p>
          <a:p>
            <a:r>
              <a:rPr lang="en-US" dirty="0" smtClean="0"/>
              <a:t>indicative.</a:t>
            </a:r>
          </a:p>
          <a:p>
            <a:endParaRPr lang="en-US" dirty="0" smtClean="0"/>
          </a:p>
          <a:p>
            <a:r>
              <a:rPr lang="en-US" dirty="0" smtClean="0"/>
              <a:t>It’s not just something that may happen; it’s a promise </a:t>
            </a:r>
          </a:p>
          <a:p>
            <a:r>
              <a:rPr lang="en-US" dirty="0" smtClean="0"/>
              <a:t>that it WILL happen.</a:t>
            </a:r>
          </a:p>
          <a:p>
            <a:endParaRPr lang="en-US" dirty="0" smtClean="0"/>
          </a:p>
          <a:p>
            <a:r>
              <a:rPr lang="en-US" dirty="0" smtClean="0"/>
              <a:t>You WILL be saved!</a:t>
            </a:r>
          </a:p>
          <a:p>
            <a:endParaRPr lang="en-US" dirty="0" smtClean="0"/>
          </a:p>
          <a:p>
            <a:r>
              <a:rPr lang="en-US" dirty="0" smtClean="0"/>
              <a:t>And, God can multiply one person’s salvation into </a:t>
            </a:r>
          </a:p>
          <a:p>
            <a:r>
              <a:rPr lang="en-US" dirty="0" smtClean="0"/>
              <a:t>many blessings.</a:t>
            </a:r>
          </a:p>
          <a:p>
            <a:endParaRPr lang="en-US" dirty="0" smtClean="0"/>
          </a:p>
          <a:p>
            <a:pPr rtl="0"/>
            <a:r>
              <a:rPr lang="en-US" b="1" dirty="0" err="1" smtClean="0"/>
              <a:t>ILLUS</a:t>
            </a:r>
            <a:r>
              <a:rPr lang="en-US" b="1" dirty="0" smtClean="0"/>
              <a:t>:</a:t>
            </a:r>
            <a:r>
              <a:rPr lang="en-US" b="0" dirty="0" smtClean="0"/>
              <a:t> </a:t>
            </a:r>
            <a:r>
              <a:rPr lang="en-US" sz="1200" b="0" kern="1200" dirty="0" smtClean="0">
                <a:solidFill>
                  <a:schemeClr val="tx1"/>
                </a:solidFill>
                <a:latin typeface="+mn-lt"/>
                <a:ea typeface="+mn-ea"/>
                <a:cs typeface="+mn-cs"/>
              </a:rPr>
              <a:t>On September 14, 1898, at the Central Hotel of </a:t>
            </a:r>
          </a:p>
          <a:p>
            <a:pPr rtl="0"/>
            <a:r>
              <a:rPr lang="en-US" sz="1200" b="0" kern="1200" dirty="0" smtClean="0">
                <a:solidFill>
                  <a:schemeClr val="tx1"/>
                </a:solidFill>
                <a:latin typeface="+mn-lt"/>
                <a:ea typeface="+mn-ea"/>
                <a:cs typeface="+mn-cs"/>
              </a:rPr>
              <a:t>Boscobel, Wisconsin, John Nicholson arrived at 9 P.M., </a:t>
            </a:r>
          </a:p>
          <a:p>
            <a:pPr rtl="0"/>
            <a:r>
              <a:rPr lang="en-US" sz="1200" b="0" kern="1200" dirty="0" smtClean="0">
                <a:solidFill>
                  <a:schemeClr val="tx1"/>
                </a:solidFill>
                <a:latin typeface="+mn-lt"/>
                <a:ea typeface="+mn-ea"/>
                <a:cs typeface="+mn-cs"/>
              </a:rPr>
              <a:t>longing for a quiet room to write up his orders. To his </a:t>
            </a:r>
          </a:p>
          <a:p>
            <a:pPr rtl="0"/>
            <a:r>
              <a:rPr lang="en-US" sz="1200" b="0" kern="1200" dirty="0" smtClean="0">
                <a:solidFill>
                  <a:schemeClr val="tx1"/>
                </a:solidFill>
                <a:latin typeface="+mn-lt"/>
                <a:ea typeface="+mn-ea"/>
                <a:cs typeface="+mn-cs"/>
              </a:rPr>
              <a:t>disappointment, every room was taken. The clerk </a:t>
            </a:r>
          </a:p>
          <a:p>
            <a:pPr rtl="0"/>
            <a:r>
              <a:rPr lang="en-US" sz="1200" b="0" kern="1200" dirty="0" smtClean="0">
                <a:solidFill>
                  <a:schemeClr val="tx1"/>
                </a:solidFill>
                <a:latin typeface="+mn-lt"/>
                <a:ea typeface="+mn-ea"/>
                <a:cs typeface="+mn-cs"/>
              </a:rPr>
              <a:t>suggested he share Room 19 with a stranger, Samuel </a:t>
            </a:r>
          </a:p>
          <a:p>
            <a:pPr rtl="0"/>
            <a:r>
              <a:rPr lang="en-US" sz="1200" b="0" kern="1200" dirty="0" smtClean="0">
                <a:solidFill>
                  <a:schemeClr val="tx1"/>
                </a:solidFill>
                <a:latin typeface="+mn-lt"/>
                <a:ea typeface="+mn-ea"/>
                <a:cs typeface="+mn-cs"/>
              </a:rPr>
              <a:t>Hill.</a:t>
            </a:r>
          </a:p>
          <a:p>
            <a:pPr rtl="0"/>
            <a:endParaRPr lang="en-US" sz="1200" b="0" kern="1200" dirty="0" smtClean="0">
              <a:solidFill>
                <a:schemeClr val="tx1"/>
              </a:solidFill>
              <a:latin typeface="+mn-lt"/>
              <a:ea typeface="+mn-ea"/>
              <a:cs typeface="+mn-cs"/>
            </a:endParaRPr>
          </a:p>
          <a:p>
            <a:pPr rtl="0"/>
            <a:r>
              <a:rPr lang="en-US" sz="1200" dirty="0" smtClean="0"/>
              <a:t>Before crawling into bed, Nicholson opened his Bible. At </a:t>
            </a:r>
          </a:p>
          <a:p>
            <a:pPr rtl="0"/>
            <a:r>
              <a:rPr lang="en-US" sz="1200" dirty="0" smtClean="0"/>
              <a:t>age twelve, he had promised his dying mother he would </a:t>
            </a:r>
          </a:p>
          <a:p>
            <a:pPr rtl="0"/>
            <a:r>
              <a:rPr lang="en-US" sz="1200" dirty="0" smtClean="0"/>
              <a:t>read the Bible every night at bedtime. “Read it aloud,” </a:t>
            </a:r>
          </a:p>
          <a:p>
            <a:pPr rtl="0"/>
            <a:r>
              <a:rPr lang="en-US" sz="1200" dirty="0" smtClean="0"/>
              <a:t>said Hill. “I’m a Christian, too.” Nicholson read John 15 </a:t>
            </a:r>
          </a:p>
          <a:p>
            <a:pPr rtl="0"/>
            <a:r>
              <a:rPr lang="en-US" sz="1200" dirty="0" smtClean="0"/>
              <a:t>and the two knelt for prayer. Then they stayed up till </a:t>
            </a:r>
          </a:p>
          <a:p>
            <a:pPr rtl="0"/>
            <a:r>
              <a:rPr lang="en-US" sz="1200" dirty="0" smtClean="0"/>
              <a:t>2 A.M. discussing the spiritual needs of Christians on </a:t>
            </a:r>
          </a:p>
          <a:p>
            <a:pPr rtl="0"/>
            <a:r>
              <a:rPr lang="en-US" sz="1200" dirty="0" smtClean="0"/>
              <a:t>the road.</a:t>
            </a:r>
          </a:p>
          <a:p>
            <a:pPr rtl="0"/>
            <a:endParaRPr lang="en-US" sz="1200" dirty="0" smtClean="0"/>
          </a:p>
          <a:p>
            <a:pPr rtl="0"/>
            <a:r>
              <a:rPr lang="en-US" sz="1200" dirty="0" smtClean="0"/>
              <a:t>Nicholson and Hill bumped into each other again the </a:t>
            </a:r>
          </a:p>
          <a:p>
            <a:pPr rtl="0"/>
            <a:r>
              <a:rPr lang="en-US" sz="1200" dirty="0" smtClean="0"/>
              <a:t>following May in Beaver Dam, Wisconsin. They soon </a:t>
            </a:r>
          </a:p>
          <a:p>
            <a:pPr rtl="0"/>
            <a:r>
              <a:rPr lang="en-US" sz="1200" dirty="0" smtClean="0"/>
              <a:t>announced plans for an association of Christian salesmen </a:t>
            </a:r>
          </a:p>
          <a:p>
            <a:pPr rtl="0"/>
            <a:r>
              <a:rPr lang="en-US" sz="1200" dirty="0" smtClean="0"/>
              <a:t>and set the first meeting for July 1, 1899. </a:t>
            </a:r>
          </a:p>
          <a:p>
            <a:pPr rtl="0"/>
            <a:endParaRPr lang="en-US" sz="1200" dirty="0" smtClean="0"/>
          </a:p>
          <a:p>
            <a:pPr rtl="0"/>
            <a:r>
              <a:rPr lang="en-US" sz="1200" dirty="0" smtClean="0"/>
              <a:t>Only three showed up—Nicholson, Hill, and Will J. </a:t>
            </a:r>
          </a:p>
          <a:p>
            <a:pPr rtl="0"/>
            <a:r>
              <a:rPr lang="en-US" sz="1200" dirty="0" smtClean="0"/>
              <a:t>Knights. The men nonetheless launched their </a:t>
            </a:r>
          </a:p>
          <a:p>
            <a:pPr rtl="0"/>
            <a:r>
              <a:rPr lang="en-US" sz="1200" dirty="0" smtClean="0"/>
              <a:t>organization to mobilize Christian commercial travelers </a:t>
            </a:r>
          </a:p>
          <a:p>
            <a:pPr rtl="0"/>
            <a:r>
              <a:rPr lang="en-US" sz="1200" dirty="0" smtClean="0"/>
              <a:t>for encouragement, evangelism, and service. </a:t>
            </a:r>
          </a:p>
          <a:p>
            <a:pPr rtl="0"/>
            <a:endParaRPr lang="en-US" sz="1200" dirty="0" smtClean="0"/>
          </a:p>
          <a:p>
            <a:pPr rtl="0"/>
            <a:r>
              <a:rPr lang="en-US" sz="1200" dirty="0" smtClean="0"/>
              <a:t>They groped for a name, but after they had prayed about </a:t>
            </a:r>
          </a:p>
          <a:p>
            <a:pPr rtl="0"/>
            <a:r>
              <a:rPr lang="en-US" sz="1200" dirty="0" smtClean="0"/>
              <a:t>it Knights said, “We shall be called </a:t>
            </a:r>
            <a:r>
              <a:rPr lang="en-US" sz="1200" dirty="0" err="1" smtClean="0"/>
              <a:t>Gideons</a:t>
            </a:r>
            <a:r>
              <a:rPr lang="en-US" sz="1200" dirty="0" smtClean="0"/>
              <a:t>.” </a:t>
            </a:r>
          </a:p>
          <a:p>
            <a:pPr rtl="0"/>
            <a:endParaRPr lang="en-US" sz="1200" dirty="0" smtClean="0"/>
          </a:p>
          <a:p>
            <a:pPr rtl="0"/>
            <a:r>
              <a:rPr lang="en-US" sz="1200" dirty="0" smtClean="0"/>
              <a:t>As of 2015, The </a:t>
            </a:r>
            <a:r>
              <a:rPr lang="en-US" sz="1200" dirty="0" err="1" smtClean="0"/>
              <a:t>Gideons</a:t>
            </a:r>
            <a:r>
              <a:rPr lang="en-US" sz="1200" dirty="0" smtClean="0"/>
              <a:t> have distributed over </a:t>
            </a:r>
          </a:p>
          <a:p>
            <a:pPr rtl="0"/>
            <a:r>
              <a:rPr lang="en-US" sz="1200" dirty="0" smtClean="0"/>
              <a:t>1.9</a:t>
            </a:r>
            <a:r>
              <a:rPr lang="en-US" sz="1200" baseline="0" dirty="0" smtClean="0"/>
              <a:t> BILLION</a:t>
            </a:r>
            <a:r>
              <a:rPr lang="en-US" sz="1200" dirty="0" smtClean="0"/>
              <a:t> copies of Scripture in </a:t>
            </a:r>
          </a:p>
          <a:p>
            <a:pPr rtl="0"/>
            <a:r>
              <a:rPr lang="en-US" sz="1200" dirty="0" smtClean="0"/>
              <a:t>over one hundred ninety nations.</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smtClean="0"/>
              <a:t>Morgan, R. J. (2000). </a:t>
            </a:r>
            <a:r>
              <a:rPr lang="en-US" b="0" i="1" u="none" strike="noStrike" baseline="0" dirty="0" smtClean="0"/>
              <a:t>Nelson’s complete book of stories, </a:t>
            </a:r>
          </a:p>
          <a:p>
            <a:r>
              <a:rPr lang="en-US" b="0" i="1" u="none" strike="noStrike" baseline="0" dirty="0" smtClean="0"/>
              <a:t>illustrations, and quotes</a:t>
            </a:r>
            <a:r>
              <a:rPr lang="en-US" b="0" i="0" u="none" strike="noStrike" baseline="0" dirty="0" smtClean="0"/>
              <a:t> (electronic ed., p. 705). </a:t>
            </a:r>
          </a:p>
          <a:p>
            <a:r>
              <a:rPr lang="en-US" b="0" i="0" u="none" strike="noStrike" baseline="0" dirty="0" smtClean="0"/>
              <a:t>Nashville: Thomas Nelson Publishers.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105</a:t>
            </a:fld>
            <a:endParaRPr lang="en-US"/>
          </a:p>
        </p:txBody>
      </p:sp>
    </p:spTree>
    <p:extLst>
      <p:ext uri="{BB962C8B-B14F-4D97-AF65-F5344CB8AC3E}">
        <p14:creationId xmlns:p14="http://schemas.microsoft.com/office/powerpoint/2010/main" val="4177440564"/>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5:9</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106</a:t>
            </a:fld>
            <a:endParaRPr lang="en-US"/>
          </a:p>
        </p:txBody>
      </p:sp>
    </p:spTree>
    <p:extLst>
      <p:ext uri="{BB962C8B-B14F-4D97-AF65-F5344CB8AC3E}">
        <p14:creationId xmlns:p14="http://schemas.microsoft.com/office/powerpoint/2010/main" val="3618914640"/>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5:9</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107</a:t>
            </a:fld>
            <a:endParaRPr lang="en-US"/>
          </a:p>
        </p:txBody>
      </p:sp>
    </p:spTree>
    <p:extLst>
      <p:ext uri="{BB962C8B-B14F-4D97-AF65-F5344CB8AC3E}">
        <p14:creationId xmlns:p14="http://schemas.microsoft.com/office/powerpoint/2010/main" val="3618914640"/>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Schreiner continues:</a:t>
            </a:r>
          </a:p>
          <a:p>
            <a:endParaRPr lang="en-US" dirty="0" smtClean="0"/>
          </a:p>
          <a:p>
            <a:r>
              <a:rPr lang="en-US" sz="1200" dirty="0" smtClean="0"/>
              <a:t>“In verse 10 [Paul] switches the metaphor from the </a:t>
            </a:r>
          </a:p>
          <a:p>
            <a:r>
              <a:rPr lang="en-US" sz="1200" dirty="0" smtClean="0"/>
              <a:t>judicial to the relational. If God has reconciled us to </a:t>
            </a:r>
          </a:p>
          <a:p>
            <a:r>
              <a:rPr lang="en-US" sz="1200" dirty="0" smtClean="0"/>
              <a:t>himself while we were his enemies (the harder thing), </a:t>
            </a:r>
          </a:p>
          <a:p>
            <a:r>
              <a:rPr lang="en-US" sz="1200" dirty="0" smtClean="0"/>
              <a:t>then he will surely save us by his life. </a:t>
            </a:r>
          </a:p>
          <a:p>
            <a:endParaRPr lang="en-US" sz="1200" dirty="0" smtClean="0"/>
          </a:p>
          <a:p>
            <a:r>
              <a:rPr lang="en-US" sz="1200" dirty="0" smtClean="0"/>
              <a:t>“Those who are friends of God can be secure in the </a:t>
            </a:r>
          </a:p>
          <a:p>
            <a:r>
              <a:rPr lang="en-US" sz="1200" dirty="0" smtClean="0"/>
              <a:t>confidence that his friendship will never end. We should </a:t>
            </a:r>
          </a:p>
          <a:p>
            <a:r>
              <a:rPr lang="en-US" sz="1200" dirty="0" smtClean="0"/>
              <a:t>note again that the gifts of justification and reconciliation </a:t>
            </a:r>
          </a:p>
          <a:p>
            <a:r>
              <a:rPr lang="en-US" sz="1200" dirty="0" smtClean="0"/>
              <a:t>are blessings promised to Israel that are now the </a:t>
            </a:r>
          </a:p>
          <a:p>
            <a:r>
              <a:rPr lang="en-US" sz="1200" dirty="0" smtClean="0"/>
              <a:t>portion of the people of God.”</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Schreiner, T. R. (1998). </a:t>
            </a:r>
            <a:r>
              <a:rPr lang="en-US" b="0" i="1" u="none" strike="noStrike" baseline="0" dirty="0" smtClean="0"/>
              <a:t>Romans</a:t>
            </a:r>
            <a:r>
              <a:rPr lang="en-US" b="0" i="0" u="none" strike="noStrike" baseline="0" dirty="0" smtClean="0"/>
              <a:t> (Vol. 6, p. 251). Grand </a:t>
            </a:r>
          </a:p>
          <a:p>
            <a:r>
              <a:rPr lang="en-US" b="0" i="0" u="none" strike="noStrike" baseline="0" dirty="0" smtClean="0"/>
              <a:t>Rapids, MI: Baker Books.</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108</a:t>
            </a:fld>
            <a:endParaRPr lang="en-US"/>
          </a:p>
        </p:txBody>
      </p:sp>
    </p:spTree>
    <p:extLst>
      <p:ext uri="{BB962C8B-B14F-4D97-AF65-F5344CB8AC3E}">
        <p14:creationId xmlns:p14="http://schemas.microsoft.com/office/powerpoint/2010/main" val="2463681602"/>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Echthros</a:t>
            </a:r>
            <a:r>
              <a:rPr lang="en-US" dirty="0" smtClean="0"/>
              <a:t> pertains to being hostile; that is, to hating.</a:t>
            </a:r>
          </a:p>
          <a:p>
            <a:endParaRPr lang="en-US" dirty="0" smtClean="0"/>
          </a:p>
          <a:p>
            <a:r>
              <a:rPr lang="en-US" dirty="0" smtClean="0"/>
              <a:t>God doesn’t allow us any middle ground.</a:t>
            </a:r>
          </a:p>
          <a:p>
            <a:endParaRPr lang="en-US" dirty="0" smtClean="0"/>
          </a:p>
          <a:p>
            <a:r>
              <a:rPr lang="en-US" dirty="0" smtClean="0"/>
              <a:t>We may feign neutrality and disinterest.</a:t>
            </a:r>
          </a:p>
          <a:p>
            <a:endParaRPr lang="en-US" dirty="0" smtClean="0"/>
          </a:p>
          <a:p>
            <a:r>
              <a:rPr lang="en-US" dirty="0" smtClean="0"/>
              <a:t>But God says that if we don’t love Him, that means we </a:t>
            </a:r>
          </a:p>
          <a:p>
            <a:r>
              <a:rPr lang="en-US" dirty="0" smtClean="0"/>
              <a:t>hate Him and are His</a:t>
            </a:r>
            <a:r>
              <a:rPr lang="en-US" baseline="0" dirty="0" smtClean="0"/>
              <a:t> enemies.</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109</a:t>
            </a:fld>
            <a:endParaRPr lang="en-US"/>
          </a:p>
        </p:txBody>
      </p:sp>
    </p:spTree>
    <p:extLst>
      <p:ext uri="{BB962C8B-B14F-4D97-AF65-F5344CB8AC3E}">
        <p14:creationId xmlns:p14="http://schemas.microsoft.com/office/powerpoint/2010/main" val="2463681602"/>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110</a:t>
            </a:fld>
            <a:endParaRPr lang="en-US"/>
          </a:p>
        </p:txBody>
      </p:sp>
    </p:spTree>
    <p:extLst>
      <p:ext uri="{BB962C8B-B14F-4D97-AF65-F5344CB8AC3E}">
        <p14:creationId xmlns:p14="http://schemas.microsoft.com/office/powerpoint/2010/main" val="20815138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a:t>
            </a:fld>
            <a:endParaRPr lang="en-US"/>
          </a:p>
        </p:txBody>
      </p:sp>
    </p:spTree>
    <p:extLst>
      <p:ext uri="{BB962C8B-B14F-4D97-AF65-F5344CB8AC3E}">
        <p14:creationId xmlns:p14="http://schemas.microsoft.com/office/powerpoint/2010/main" val="687112215"/>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Katallasso</a:t>
            </a:r>
            <a:r>
              <a:rPr lang="en-US" dirty="0" smtClean="0"/>
              <a:t> means to exchange hostility for a friendly </a:t>
            </a:r>
          </a:p>
          <a:p>
            <a:r>
              <a:rPr lang="en-US" dirty="0" smtClean="0"/>
              <a:t>relationship; that is, to reconcile.</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111</a:t>
            </a:fld>
            <a:endParaRPr lang="en-US"/>
          </a:p>
        </p:txBody>
      </p:sp>
    </p:spTree>
    <p:extLst>
      <p:ext uri="{BB962C8B-B14F-4D97-AF65-F5344CB8AC3E}">
        <p14:creationId xmlns:p14="http://schemas.microsoft.com/office/powerpoint/2010/main" val="2463681602"/>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How might we suppose God feels about this </a:t>
            </a:r>
          </a:p>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reconciliation?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smtClean="0"/>
          </a:p>
          <a:p>
            <a:pPr rtl="0"/>
            <a:r>
              <a:rPr lang="en-US" b="1" dirty="0" err="1" smtClean="0"/>
              <a:t>ILLUS</a:t>
            </a:r>
            <a:r>
              <a:rPr lang="en-US" b="1" dirty="0" smtClean="0"/>
              <a:t>:</a:t>
            </a:r>
            <a:r>
              <a:rPr lang="en-US" b="0" dirty="0" smtClean="0"/>
              <a:t> </a:t>
            </a:r>
            <a:r>
              <a:rPr lang="en-US" sz="1200" dirty="0" smtClean="0"/>
              <a:t>The story of an English home in World War I </a:t>
            </a:r>
          </a:p>
          <a:p>
            <a:pPr rtl="0"/>
            <a:r>
              <a:rPr lang="en-US" sz="1200" dirty="0" smtClean="0"/>
              <a:t>concerns a widowed mother whose only son had died on </a:t>
            </a:r>
          </a:p>
          <a:p>
            <a:pPr rtl="0"/>
            <a:r>
              <a:rPr lang="en-US" sz="1200" dirty="0" smtClean="0"/>
              <a:t>the fields of Flanders. Her bitterness was the more acute </a:t>
            </a:r>
          </a:p>
          <a:p>
            <a:pPr rtl="0"/>
            <a:r>
              <a:rPr lang="en-US" sz="1200" dirty="0" smtClean="0"/>
              <a:t>because her neighbor with five sons had been spared </a:t>
            </a:r>
          </a:p>
          <a:p>
            <a:pPr rtl="0"/>
            <a:r>
              <a:rPr lang="en-US" sz="1200" dirty="0" smtClean="0"/>
              <a:t>any loss, while she had lost both husband and son. </a:t>
            </a:r>
          </a:p>
          <a:p>
            <a:pPr rtl="0"/>
            <a:r>
              <a:rPr lang="en-US" sz="1200" dirty="0" smtClean="0"/>
              <a:t>Continuously mourning the death of her boy, she </a:t>
            </a:r>
          </a:p>
          <a:p>
            <a:pPr rtl="0"/>
            <a:r>
              <a:rPr lang="en-US" sz="1200" dirty="0" smtClean="0"/>
              <a:t>refused to be reconciled.</a:t>
            </a:r>
          </a:p>
          <a:p>
            <a:pPr rtl="0"/>
            <a:endParaRPr lang="en-US" sz="1200" dirty="0" smtClean="0"/>
          </a:p>
          <a:p>
            <a:pPr rtl="0"/>
            <a:r>
              <a:rPr lang="en-US" sz="1200" dirty="0" smtClean="0"/>
              <a:t>One night she dreamed that an angel appeared and said </a:t>
            </a:r>
          </a:p>
          <a:p>
            <a:pPr rtl="0"/>
            <a:r>
              <a:rPr lang="en-US" sz="1200" dirty="0" smtClean="0"/>
              <a:t>to her, “You may have your dear son for ten minutes. At </a:t>
            </a:r>
          </a:p>
          <a:p>
            <a:pPr rtl="0"/>
            <a:r>
              <a:rPr lang="en-US" sz="1200" dirty="0" smtClean="0"/>
              <a:t>what period of his life do you wish him to return to you? </a:t>
            </a:r>
          </a:p>
          <a:p>
            <a:pPr rtl="0"/>
            <a:r>
              <a:rPr lang="en-US" sz="1200" dirty="0" smtClean="0"/>
              <a:t>As a cooing babe upon your breasts, as a little </a:t>
            </a:r>
          </a:p>
          <a:p>
            <a:pPr rtl="0"/>
            <a:r>
              <a:rPr lang="en-US" sz="1200" dirty="0" smtClean="0"/>
              <a:t>chubby-fisted, starry-eyed toddler about your feet, or as </a:t>
            </a:r>
          </a:p>
          <a:p>
            <a:pPr rtl="0"/>
            <a:r>
              <a:rPr lang="en-US" sz="1200" dirty="0" smtClean="0"/>
              <a:t>a little lad starting school, a youth just completing his </a:t>
            </a:r>
          </a:p>
          <a:p>
            <a:pPr rtl="0"/>
            <a:r>
              <a:rPr lang="en-US" sz="1200" dirty="0" smtClean="0"/>
              <a:t>course in school, or the young soldier in his brave new </a:t>
            </a:r>
          </a:p>
          <a:p>
            <a:pPr rtl="0"/>
            <a:r>
              <a:rPr lang="en-US" sz="1200" dirty="0" smtClean="0"/>
              <a:t>uniform with the shining brass buttons, journeying away </a:t>
            </a:r>
          </a:p>
          <a:p>
            <a:pPr rtl="0"/>
            <a:r>
              <a:rPr lang="en-US" sz="1200" dirty="0" smtClean="0"/>
              <a:t>to the battlefield?”</a:t>
            </a:r>
          </a:p>
          <a:p>
            <a:pPr rtl="0"/>
            <a:endParaRPr lang="en-US" sz="1200" dirty="0" smtClean="0"/>
          </a:p>
          <a:p>
            <a:pPr rtl="0"/>
            <a:r>
              <a:rPr lang="en-US" sz="1200" dirty="0" smtClean="0"/>
              <a:t>The mother meditated a bit, then replied: “I want him </a:t>
            </a:r>
          </a:p>
          <a:p>
            <a:pPr rtl="0"/>
            <a:r>
              <a:rPr lang="en-US" sz="1200" dirty="0" smtClean="0"/>
              <a:t>back, but on none of these occasions. I think I would like </a:t>
            </a:r>
          </a:p>
          <a:p>
            <a:pPr rtl="0"/>
            <a:r>
              <a:rPr lang="en-US" sz="1200" dirty="0" smtClean="0"/>
              <a:t>best his return when once I denied his request and </a:t>
            </a:r>
          </a:p>
          <a:p>
            <a:pPr rtl="0"/>
            <a:r>
              <a:rPr lang="en-US" sz="1200" dirty="0" smtClean="0"/>
              <a:t>remained firm in spite of his insistence. He, in a fit of </a:t>
            </a:r>
          </a:p>
          <a:p>
            <a:pPr rtl="0"/>
            <a:r>
              <a:rPr lang="en-US" sz="1200" dirty="0" smtClean="0"/>
              <a:t>anger, cried out, “I hate you—I don’t like you any more, </a:t>
            </a:r>
          </a:p>
          <a:p>
            <a:pPr rtl="0"/>
            <a:r>
              <a:rPr lang="en-US" sz="1200" dirty="0" smtClean="0"/>
              <a:t>and I won’t stay with you,” then rushed away into the </a:t>
            </a:r>
          </a:p>
          <a:p>
            <a:pPr rtl="0"/>
            <a:r>
              <a:rPr lang="en-US" sz="1200" dirty="0" smtClean="0"/>
              <a:t>garden. </a:t>
            </a:r>
          </a:p>
          <a:p>
            <a:pPr rtl="0"/>
            <a:endParaRPr lang="en-US" sz="1200" dirty="0" smtClean="0"/>
          </a:p>
          <a:p>
            <a:pPr rtl="0"/>
            <a:r>
              <a:rPr lang="en-US" sz="1200" dirty="0" smtClean="0"/>
              <a:t>When his anger had </a:t>
            </a:r>
            <a:r>
              <a:rPr lang="en-US" sz="900"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abated, he came back to me, his </a:t>
            </a:r>
          </a:p>
          <a:p>
            <a:pPr rtl="0"/>
            <a:r>
              <a:rPr lang="en-US" sz="1200" kern="1200" dirty="0" smtClean="0">
                <a:solidFill>
                  <a:schemeClr val="tx1"/>
                </a:solidFill>
                <a:latin typeface="+mn-lt"/>
                <a:ea typeface="+mn-ea"/>
                <a:cs typeface="+mn-cs"/>
              </a:rPr>
              <a:t>grimy, wistful face stained with tears, and, holding out his </a:t>
            </a:r>
          </a:p>
          <a:p>
            <a:pPr rtl="0"/>
            <a:r>
              <a:rPr lang="en-US" sz="1200" kern="1200" dirty="0" smtClean="0">
                <a:solidFill>
                  <a:schemeClr val="tx1"/>
                </a:solidFill>
                <a:latin typeface="+mn-lt"/>
                <a:ea typeface="+mn-ea"/>
                <a:cs typeface="+mn-cs"/>
              </a:rPr>
              <a:t>little arms, with quivering lip he said: “</a:t>
            </a:r>
            <a:r>
              <a:rPr lang="en-US" sz="1200" kern="1200" dirty="0" err="1" smtClean="0">
                <a:solidFill>
                  <a:schemeClr val="tx1"/>
                </a:solidFill>
                <a:latin typeface="+mn-lt"/>
                <a:ea typeface="+mn-ea"/>
                <a:cs typeface="+mn-cs"/>
              </a:rPr>
              <a:t>Muvver</a:t>
            </a:r>
            <a:r>
              <a:rPr lang="en-US" sz="1200" kern="1200" dirty="0" smtClean="0">
                <a:solidFill>
                  <a:schemeClr val="tx1"/>
                </a:solidFill>
                <a:latin typeface="+mn-lt"/>
                <a:ea typeface="+mn-ea"/>
                <a:cs typeface="+mn-cs"/>
              </a:rPr>
              <a:t>, I’m so </a:t>
            </a:r>
          </a:p>
          <a:p>
            <a:pPr rtl="0"/>
            <a:r>
              <a:rPr lang="en-US" sz="1200" kern="1200" dirty="0" smtClean="0">
                <a:solidFill>
                  <a:schemeClr val="tx1"/>
                </a:solidFill>
                <a:latin typeface="+mn-lt"/>
                <a:ea typeface="+mn-ea"/>
                <a:cs typeface="+mn-cs"/>
              </a:rPr>
              <a:t>sorry I was naughty boy, I won’t be bad any more ever. </a:t>
            </a:r>
          </a:p>
          <a:p>
            <a:pPr rtl="0"/>
            <a:r>
              <a:rPr lang="en-US" sz="1200" kern="1200" dirty="0" smtClean="0">
                <a:solidFill>
                  <a:schemeClr val="tx1"/>
                </a:solidFill>
                <a:latin typeface="+mn-lt"/>
                <a:ea typeface="+mn-ea"/>
                <a:cs typeface="+mn-cs"/>
              </a:rPr>
              <a:t>I love you and want you to hug me again.” Give him </a:t>
            </a:r>
          </a:p>
          <a:p>
            <a:pPr rtl="0"/>
            <a:r>
              <a:rPr lang="en-US" sz="1200" kern="1200" dirty="0" smtClean="0">
                <a:solidFill>
                  <a:schemeClr val="tx1"/>
                </a:solidFill>
                <a:latin typeface="+mn-lt"/>
                <a:ea typeface="+mn-ea"/>
                <a:cs typeface="+mn-cs"/>
              </a:rPr>
              <a:t>back to me and let me feel him clinging close to me </a:t>
            </a:r>
          </a:p>
          <a:p>
            <a:pPr rtl="0"/>
            <a:r>
              <a:rPr lang="en-US" sz="1200" kern="1200" dirty="0" smtClean="0">
                <a:solidFill>
                  <a:schemeClr val="tx1"/>
                </a:solidFill>
                <a:latin typeface="+mn-lt"/>
                <a:ea typeface="+mn-ea"/>
                <a:cs typeface="+mn-cs"/>
              </a:rPr>
              <a:t>while he sobs his little heart out in sorrow and love.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That’s when I loved him best.”</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Tan, P. L. (1996). </a:t>
            </a:r>
            <a:r>
              <a:rPr lang="en-US" b="0" i="1" u="none" strike="noStrike" baseline="0" dirty="0" smtClean="0"/>
              <a:t>Encyclopedia of 7700 Illustrations: </a:t>
            </a:r>
          </a:p>
          <a:p>
            <a:r>
              <a:rPr lang="en-US" b="0" i="1" u="none" strike="noStrike" baseline="0" dirty="0" smtClean="0"/>
              <a:t>Signs of the Times</a:t>
            </a:r>
            <a:r>
              <a:rPr lang="en-US" b="0" i="0" u="none" strike="noStrike" baseline="0" dirty="0" smtClean="0"/>
              <a:t> (pp. 852–853). Garland, TX: Bible </a:t>
            </a:r>
          </a:p>
          <a:p>
            <a:r>
              <a:rPr lang="en-US" b="0" i="0" u="none" strike="noStrike" baseline="0" dirty="0" smtClean="0"/>
              <a:t>Communications, Inc.</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112</a:t>
            </a:fld>
            <a:endParaRPr lang="en-US"/>
          </a:p>
        </p:txBody>
      </p:sp>
    </p:spTree>
    <p:extLst>
      <p:ext uri="{BB962C8B-B14F-4D97-AF65-F5344CB8AC3E}">
        <p14:creationId xmlns:p14="http://schemas.microsoft.com/office/powerpoint/2010/main" val="2681641626"/>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5:10</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113</a:t>
            </a:fld>
            <a:endParaRPr lang="en-US"/>
          </a:p>
        </p:txBody>
      </p:sp>
    </p:spTree>
    <p:extLst>
      <p:ext uri="{BB962C8B-B14F-4D97-AF65-F5344CB8AC3E}">
        <p14:creationId xmlns:p14="http://schemas.microsoft.com/office/powerpoint/2010/main" val="3618914640"/>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5:10</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114</a:t>
            </a:fld>
            <a:endParaRPr lang="en-US"/>
          </a:p>
        </p:txBody>
      </p:sp>
    </p:spTree>
    <p:extLst>
      <p:ext uri="{BB962C8B-B14F-4D97-AF65-F5344CB8AC3E}">
        <p14:creationId xmlns:p14="http://schemas.microsoft.com/office/powerpoint/2010/main" val="3618914640"/>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1995, Robert</a:t>
            </a:r>
            <a:r>
              <a:rPr lang="en-US" baseline="0" dirty="0" smtClean="0"/>
              <a:t> </a:t>
            </a:r>
            <a:r>
              <a:rPr lang="en-US" baseline="0" dirty="0" err="1" smtClean="0"/>
              <a:t>Mounce</a:t>
            </a:r>
            <a:r>
              <a:rPr lang="en-US" baseline="0" dirty="0" smtClean="0"/>
              <a:t> wrote:</a:t>
            </a:r>
          </a:p>
          <a:p>
            <a:endParaRPr lang="en-US" baseline="0" dirty="0" smtClean="0"/>
          </a:p>
          <a:p>
            <a:r>
              <a:rPr lang="en-US" sz="1200" dirty="0" smtClean="0"/>
              <a:t>“Not only is the power for deliverance available through </a:t>
            </a:r>
          </a:p>
          <a:p>
            <a:r>
              <a:rPr lang="en-US" sz="1200" dirty="0" smtClean="0"/>
              <a:t>Christ but through him we ‘[continue to] rejoice.’ He is </a:t>
            </a:r>
          </a:p>
          <a:p>
            <a:r>
              <a:rPr lang="en-US" sz="1200" dirty="0" smtClean="0"/>
              <a:t>the one who made our reconciliation with God possible. </a:t>
            </a:r>
          </a:p>
          <a:p>
            <a:r>
              <a:rPr lang="en-US" sz="1200" dirty="0" smtClean="0"/>
              <a:t>At the heart of God’s redemptive plan stands one solitary </a:t>
            </a:r>
          </a:p>
          <a:p>
            <a:r>
              <a:rPr lang="en-US" sz="1200" dirty="0" smtClean="0"/>
              <a:t>figure—Jesus Christ, his Son, our Savior. Through his </a:t>
            </a:r>
          </a:p>
          <a:p>
            <a:r>
              <a:rPr lang="en-US" sz="1200" dirty="0" smtClean="0"/>
              <a:t>death he has made it possible for those who believe to </a:t>
            </a:r>
          </a:p>
          <a:p>
            <a:r>
              <a:rPr lang="en-US" sz="1200" dirty="0" smtClean="0"/>
              <a:t>receive forgiveness for their sins and enter into an </a:t>
            </a:r>
          </a:p>
          <a:p>
            <a:r>
              <a:rPr lang="en-US" sz="1200" dirty="0" smtClean="0"/>
              <a:t>eternal relationship of joy with God the Father.”</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err="1" smtClean="0"/>
              <a:t>Mounce</a:t>
            </a:r>
            <a:r>
              <a:rPr lang="en-US" b="0" i="0" u="none" strike="noStrike" baseline="0" dirty="0" smtClean="0"/>
              <a:t>, R. H. (1995). </a:t>
            </a:r>
            <a:r>
              <a:rPr lang="en-US" b="0" i="1" u="none" strike="noStrike" baseline="0" dirty="0" smtClean="0"/>
              <a:t>Romans</a:t>
            </a:r>
            <a:r>
              <a:rPr lang="en-US" b="0" i="0" u="none" strike="noStrike" baseline="0" dirty="0" smtClean="0"/>
              <a:t> (Vol. 27, p. 138). Nashville: </a:t>
            </a:r>
            <a:r>
              <a:rPr lang="en-US" b="0" i="0" u="none" strike="noStrike" baseline="0" dirty="0" err="1" smtClean="0"/>
              <a:t>Broadman</a:t>
            </a:r>
            <a:r>
              <a:rPr lang="en-US" b="0" i="0" u="none" strike="noStrike" baseline="0" dirty="0" smtClean="0"/>
              <a:t> &amp; Holman Publishers.</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115</a:t>
            </a:fld>
            <a:endParaRPr lang="en-US"/>
          </a:p>
        </p:txBody>
      </p:sp>
    </p:spTree>
    <p:extLst>
      <p:ext uri="{BB962C8B-B14F-4D97-AF65-F5344CB8AC3E}">
        <p14:creationId xmlns:p14="http://schemas.microsoft.com/office/powerpoint/2010/main" val="687650259"/>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lambano</a:t>
            </a:r>
            <a:r>
              <a:rPr lang="en-US" dirty="0" smtClean="0"/>
              <a:t> means to be a receiver; that is, to get, to </a:t>
            </a:r>
          </a:p>
          <a:p>
            <a:r>
              <a:rPr lang="en-US" dirty="0" smtClean="0"/>
              <a:t>obtain, or to receive.</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116</a:t>
            </a:fld>
            <a:endParaRPr lang="en-US"/>
          </a:p>
        </p:txBody>
      </p:sp>
    </p:spTree>
    <p:extLst>
      <p:ext uri="{BB962C8B-B14F-4D97-AF65-F5344CB8AC3E}">
        <p14:creationId xmlns:p14="http://schemas.microsoft.com/office/powerpoint/2010/main" val="687650259"/>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b="0" dirty="0" smtClean="0"/>
              <a:t> </a:t>
            </a:r>
            <a:r>
              <a:rPr lang="en-US" sz="1200" b="0" dirty="0" smtClean="0"/>
              <a:t>Herman Lange, a German Christian was to be </a:t>
            </a:r>
          </a:p>
          <a:p>
            <a:r>
              <a:rPr lang="en-US" sz="1200" b="0" dirty="0" smtClean="0"/>
              <a:t>executed by the Nazis during WWII. In his cell on the </a:t>
            </a:r>
          </a:p>
          <a:p>
            <a:r>
              <a:rPr lang="en-US" sz="1200" b="0" dirty="0" smtClean="0"/>
              <a:t>night before he was to be killed, Lange wrote a note to </a:t>
            </a:r>
          </a:p>
          <a:p>
            <a:r>
              <a:rPr lang="en-US" sz="1200" b="0" dirty="0" smtClean="0"/>
              <a:t>his parents. </a:t>
            </a:r>
          </a:p>
          <a:p>
            <a:endParaRPr lang="en-US" sz="1200" b="0" dirty="0" smtClean="0"/>
          </a:p>
          <a:p>
            <a:r>
              <a:rPr lang="en-US" sz="1200" b="0" dirty="0" smtClean="0"/>
              <a:t>He said two feelings occupied his mind: “I am, first, in a </a:t>
            </a:r>
          </a:p>
          <a:p>
            <a:r>
              <a:rPr lang="en-US" sz="1200" b="0" dirty="0" smtClean="0"/>
              <a:t>joyous mood, and second filled with great anticipation.” </a:t>
            </a:r>
          </a:p>
          <a:p>
            <a:r>
              <a:rPr lang="en-US" sz="1200" b="0" dirty="0" smtClean="0"/>
              <a:t>Then he made this beautiful affirmation: “In Christ I have </a:t>
            </a:r>
          </a:p>
          <a:p>
            <a:r>
              <a:rPr lang="en-US" sz="1200" b="0" dirty="0" smtClean="0"/>
              <a:t>put my faith, and precisely today I have faith in Him more </a:t>
            </a:r>
          </a:p>
          <a:p>
            <a:r>
              <a:rPr lang="en-US" sz="1200" b="0" dirty="0" smtClean="0"/>
              <a:t>firmly than ever.” </a:t>
            </a:r>
          </a:p>
          <a:p>
            <a:endParaRPr lang="en-US" sz="1200" b="0" dirty="0" smtClean="0"/>
          </a:p>
          <a:p>
            <a:r>
              <a:rPr lang="en-US" sz="1200" b="0" dirty="0" smtClean="0"/>
              <a:t>Finally he urged his parents to read the New Testament </a:t>
            </a:r>
          </a:p>
          <a:p>
            <a:r>
              <a:rPr lang="en-US" sz="1200" b="0" dirty="0" smtClean="0"/>
              <a:t>for comfort: “Look where you will, everywhere you will </a:t>
            </a:r>
          </a:p>
          <a:p>
            <a:r>
              <a:rPr lang="en-US" sz="1200" b="0" dirty="0" smtClean="0"/>
              <a:t>find jubilation over the grace that makes us children of </a:t>
            </a:r>
          </a:p>
          <a:p>
            <a:r>
              <a:rPr lang="en-US" sz="1200" b="0" dirty="0" smtClean="0"/>
              <a:t>God. What can befall a child of God? Of what should I </a:t>
            </a:r>
          </a:p>
          <a:p>
            <a:r>
              <a:rPr lang="en-US" sz="1200" b="0" dirty="0" smtClean="0"/>
              <a:t>be afraid? On the contrary, rejoice!” </a:t>
            </a:r>
          </a:p>
          <a:p>
            <a:pPr lvl="1"/>
            <a:r>
              <a:rPr lang="en-US" dirty="0" smtClean="0"/>
              <a:t> </a:t>
            </a:r>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err="1" smtClean="0"/>
              <a:t>Galaxie</a:t>
            </a:r>
            <a:r>
              <a:rPr lang="en-US" b="0" i="0" u="none" strike="noStrike" baseline="0" dirty="0" smtClean="0"/>
              <a:t> Software. (2002). </a:t>
            </a:r>
            <a:r>
              <a:rPr lang="en-US" b="0" i="1" u="none" strike="noStrike" baseline="0" dirty="0" smtClean="0"/>
              <a:t>10,000 Sermon Illustrations</a:t>
            </a:r>
            <a:r>
              <a:rPr lang="en-US" b="0" i="0" u="none" strike="noStrike" baseline="0" dirty="0" smtClean="0"/>
              <a:t>. </a:t>
            </a:r>
          </a:p>
          <a:p>
            <a:r>
              <a:rPr lang="en-US" b="0" i="0" u="none" strike="noStrike" baseline="0" dirty="0" smtClean="0"/>
              <a:t>Biblical Studies Press.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117</a:t>
            </a:fld>
            <a:endParaRPr lang="en-US"/>
          </a:p>
        </p:txBody>
      </p:sp>
    </p:spTree>
    <p:extLst>
      <p:ext uri="{BB962C8B-B14F-4D97-AF65-F5344CB8AC3E}">
        <p14:creationId xmlns:p14="http://schemas.microsoft.com/office/powerpoint/2010/main" val="1554642630"/>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5:11</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118</a:t>
            </a:fld>
            <a:endParaRPr lang="en-US"/>
          </a:p>
        </p:txBody>
      </p:sp>
    </p:spTree>
    <p:extLst>
      <p:ext uri="{BB962C8B-B14F-4D97-AF65-F5344CB8AC3E}">
        <p14:creationId xmlns:p14="http://schemas.microsoft.com/office/powerpoint/2010/main" val="3618914640"/>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5:11</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119</a:t>
            </a:fld>
            <a:endParaRPr lang="en-US"/>
          </a:p>
        </p:txBody>
      </p:sp>
    </p:spTree>
    <p:extLst>
      <p:ext uri="{BB962C8B-B14F-4D97-AF65-F5344CB8AC3E}">
        <p14:creationId xmlns:p14="http://schemas.microsoft.com/office/powerpoint/2010/main" val="3618914640"/>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b="0" dirty="0" smtClean="0"/>
              <a:t> </a:t>
            </a:r>
            <a:r>
              <a:rPr lang="en-US" sz="1200" b="0" kern="1200" dirty="0" smtClean="0">
                <a:solidFill>
                  <a:schemeClr val="tx1"/>
                </a:solidFill>
                <a:latin typeface="+mn-lt"/>
                <a:ea typeface="+mn-ea"/>
                <a:cs typeface="+mn-cs"/>
              </a:rPr>
              <a:t>Crotchety old Alice was a terror to neighborhood </a:t>
            </a:r>
          </a:p>
          <a:p>
            <a:pPr rtl="0"/>
            <a:r>
              <a:rPr lang="en-US" sz="1200" b="0" kern="1200" dirty="0" smtClean="0">
                <a:solidFill>
                  <a:schemeClr val="tx1"/>
                </a:solidFill>
                <a:latin typeface="+mn-lt"/>
                <a:ea typeface="+mn-ea"/>
                <a:cs typeface="+mn-cs"/>
              </a:rPr>
              <a:t>children, stray dogs, and delivery boys. Her face was sour </a:t>
            </a:r>
          </a:p>
          <a:p>
            <a:pPr rtl="0"/>
            <a:r>
              <a:rPr lang="en-US" sz="1200" b="0" kern="1200" dirty="0" smtClean="0">
                <a:solidFill>
                  <a:schemeClr val="tx1"/>
                </a:solidFill>
                <a:latin typeface="+mn-lt"/>
                <a:ea typeface="+mn-ea"/>
                <a:cs typeface="+mn-cs"/>
              </a:rPr>
              <a:t>and surly, and she waved her garden trowels and hedge-</a:t>
            </a:r>
          </a:p>
          <a:p>
            <a:pPr rtl="0"/>
            <a:r>
              <a:rPr lang="en-US" sz="1200" b="0" kern="1200" dirty="0" smtClean="0">
                <a:solidFill>
                  <a:schemeClr val="tx1"/>
                </a:solidFill>
                <a:latin typeface="+mn-lt"/>
                <a:ea typeface="+mn-ea"/>
                <a:cs typeface="+mn-cs"/>
              </a:rPr>
              <a:t>clippers like weapons in the faces of visitors.</a:t>
            </a:r>
          </a:p>
          <a:p>
            <a:pPr rtl="0"/>
            <a:endParaRPr lang="en-US" sz="1200" b="0" kern="1200" dirty="0" smtClean="0">
              <a:solidFill>
                <a:schemeClr val="tx1"/>
              </a:solidFill>
              <a:latin typeface="+mn-lt"/>
              <a:ea typeface="+mn-ea"/>
              <a:cs typeface="+mn-cs"/>
            </a:endParaRPr>
          </a:p>
          <a:p>
            <a:pPr rtl="0"/>
            <a:r>
              <a:rPr lang="en-US" sz="1200" dirty="0" smtClean="0"/>
              <a:t>When James and Jean </a:t>
            </a:r>
            <a:r>
              <a:rPr lang="en-US" sz="1200" dirty="0" err="1" smtClean="0"/>
              <a:t>Mader</a:t>
            </a:r>
            <a:r>
              <a:rPr lang="en-US" sz="1200" dirty="0" smtClean="0"/>
              <a:t> moved next door, they </a:t>
            </a:r>
          </a:p>
          <a:p>
            <a:pPr rtl="0"/>
            <a:r>
              <a:rPr lang="en-US" sz="1200" dirty="0" smtClean="0"/>
              <a:t>mustered their courage to speak to Alice one day about </a:t>
            </a:r>
          </a:p>
          <a:p>
            <a:pPr rtl="0"/>
            <a:r>
              <a:rPr lang="en-US" sz="1200" dirty="0" smtClean="0"/>
              <a:t>the Lord, but she cut them off. “I’ve been a member of </a:t>
            </a:r>
          </a:p>
          <a:p>
            <a:pPr rtl="0"/>
            <a:r>
              <a:rPr lang="en-US" sz="1200" dirty="0" smtClean="0"/>
              <a:t>the church all my life,” she snorted. “I don’t need the </a:t>
            </a:r>
          </a:p>
          <a:p>
            <a:pPr rtl="0"/>
            <a:r>
              <a:rPr lang="en-US" sz="1200" dirty="0" smtClean="0"/>
              <a:t>Bible to tell me what to do.”</a:t>
            </a:r>
          </a:p>
          <a:p>
            <a:pPr rtl="0"/>
            <a:endParaRPr lang="en-US" sz="1200" dirty="0" smtClean="0"/>
          </a:p>
          <a:p>
            <a:pPr rtl="0"/>
            <a:r>
              <a:rPr lang="en-US" sz="1200" dirty="0" smtClean="0"/>
              <a:t>The </a:t>
            </a:r>
            <a:r>
              <a:rPr lang="en-US" sz="1200" dirty="0" err="1" smtClean="0"/>
              <a:t>Maders</a:t>
            </a:r>
            <a:r>
              <a:rPr lang="en-US" sz="1200" dirty="0" smtClean="0"/>
              <a:t> looked for ways of befriending Alice, and </a:t>
            </a:r>
          </a:p>
          <a:p>
            <a:pPr rtl="0"/>
            <a:r>
              <a:rPr lang="en-US" sz="1200" dirty="0" smtClean="0"/>
              <a:t>slowly the relationship thawed. Still, Alice wanted </a:t>
            </a:r>
          </a:p>
          <a:p>
            <a:pPr rtl="0"/>
            <a:r>
              <a:rPr lang="en-US" sz="1200" dirty="0" smtClean="0"/>
              <a:t>nothing to do with the Gospel.</a:t>
            </a:r>
          </a:p>
          <a:p>
            <a:pPr rtl="0"/>
            <a:endParaRPr lang="en-US" sz="1200" dirty="0" smtClean="0"/>
          </a:p>
          <a:p>
            <a:pPr rtl="0"/>
            <a:r>
              <a:rPr lang="en-US" sz="1200" dirty="0" smtClean="0"/>
              <a:t>During a community evangelistic campaign, the </a:t>
            </a:r>
            <a:r>
              <a:rPr lang="en-US" sz="1200" dirty="0" err="1" smtClean="0"/>
              <a:t>Maders</a:t>
            </a:r>
            <a:r>
              <a:rPr lang="en-US" sz="1200" dirty="0" smtClean="0"/>
              <a:t> </a:t>
            </a:r>
          </a:p>
          <a:p>
            <a:pPr rtl="0"/>
            <a:r>
              <a:rPr lang="en-US" sz="1200" dirty="0" smtClean="0"/>
              <a:t>became involved with a plan called “Operation Andrew,” </a:t>
            </a:r>
          </a:p>
          <a:p>
            <a:pPr rtl="0"/>
            <a:r>
              <a:rPr lang="en-US" sz="1200" dirty="0" smtClean="0"/>
              <a:t>based on John 1:42, about Andrew’s introducing his </a:t>
            </a:r>
          </a:p>
          <a:p>
            <a:pPr rtl="0"/>
            <a:r>
              <a:rPr lang="en-US" sz="1200" dirty="0" smtClean="0"/>
              <a:t>brother, Simon, to Christ. They listed ten people to pray </a:t>
            </a:r>
          </a:p>
          <a:p>
            <a:pPr rtl="0"/>
            <a:r>
              <a:rPr lang="en-US" sz="1200" dirty="0" smtClean="0"/>
              <a:t>for and to invite to the meetings. Alice’s name was on the </a:t>
            </a:r>
          </a:p>
          <a:p>
            <a:pPr rtl="0"/>
            <a:r>
              <a:rPr lang="en-US" sz="1200" dirty="0" smtClean="0"/>
              <a:t>list, but she spurned their appeals. Still they prayed and </a:t>
            </a:r>
          </a:p>
          <a:p>
            <a:pPr rtl="0"/>
            <a:r>
              <a:rPr lang="en-US" sz="1200" dirty="0" smtClean="0"/>
              <a:t>looked for chances to share.</a:t>
            </a:r>
          </a:p>
          <a:p>
            <a:pPr rtl="0"/>
            <a:endParaRPr lang="en-US" sz="1200" dirty="0" smtClean="0"/>
          </a:p>
          <a:p>
            <a:pPr rtl="0"/>
            <a:r>
              <a:rPr lang="en-US" sz="1200" dirty="0" smtClean="0"/>
              <a:t>One summer returning from vacation, the </a:t>
            </a:r>
            <a:r>
              <a:rPr lang="en-US" sz="1200" dirty="0" err="1" smtClean="0"/>
              <a:t>Maders</a:t>
            </a:r>
            <a:r>
              <a:rPr lang="en-US" sz="1200" dirty="0" smtClean="0"/>
              <a:t> found </a:t>
            </a:r>
          </a:p>
          <a:p>
            <a:pPr rtl="0"/>
            <a:r>
              <a:rPr lang="en-US" sz="1200" dirty="0" smtClean="0"/>
              <a:t>Alice’s house empty. She was in a nursing home, having </a:t>
            </a:r>
          </a:p>
          <a:p>
            <a:pPr rtl="0"/>
            <a:r>
              <a:rPr lang="en-US" sz="1200" dirty="0" smtClean="0"/>
              <a:t>suffered a stroke. They visited her regularly, bringing </a:t>
            </a:r>
          </a:p>
          <a:p>
            <a:pPr rtl="0"/>
            <a:r>
              <a:rPr lang="en-US" sz="1200" dirty="0" smtClean="0"/>
              <a:t>flowers and sharing news from the neighborhood. Alice </a:t>
            </a:r>
          </a:p>
          <a:p>
            <a:pPr rtl="0"/>
            <a:r>
              <a:rPr lang="en-US" sz="1200" dirty="0" smtClean="0"/>
              <a:t>was unable to speak, but one day when Jim asked if he </a:t>
            </a:r>
          </a:p>
          <a:p>
            <a:pPr rtl="0"/>
            <a:r>
              <a:rPr lang="en-US" sz="1200" dirty="0" smtClean="0"/>
              <a:t>could read Psalm 23, she nodded.</a:t>
            </a:r>
          </a:p>
          <a:p>
            <a:pPr rtl="0"/>
            <a:endParaRPr lang="en-US" sz="1200" dirty="0" smtClean="0"/>
          </a:p>
          <a:p>
            <a:pPr rtl="0"/>
            <a:r>
              <a:rPr lang="en-US" sz="1200" dirty="0" smtClean="0"/>
              <a:t>Jim visited regularly, always sharing Scripture, and they </a:t>
            </a:r>
          </a:p>
          <a:p>
            <a:pPr rtl="0"/>
            <a:r>
              <a:rPr lang="en-US" sz="1200" dirty="0" smtClean="0"/>
              <a:t>noticed that Alice began fixing her gaze on him as he </a:t>
            </a:r>
          </a:p>
          <a:p>
            <a:pPr rtl="0"/>
            <a:r>
              <a:rPr lang="en-US" sz="1200" dirty="0" smtClean="0"/>
              <a:t>read instead of staring straight ahead as she had </a:t>
            </a:r>
          </a:p>
          <a:p>
            <a:pPr rtl="0"/>
            <a:r>
              <a:rPr lang="en-US" sz="1200" dirty="0" smtClean="0"/>
              <a:t>previously done. One day Jim asked, “Alice, do you </a:t>
            </a:r>
          </a:p>
          <a:p>
            <a:pPr rtl="0"/>
            <a:r>
              <a:rPr lang="en-US" sz="1200" dirty="0" smtClean="0"/>
              <a:t>want the Lord Jesus to forgive your sins and give you </a:t>
            </a:r>
          </a:p>
          <a:p>
            <a:pPr rtl="0"/>
            <a:r>
              <a:rPr lang="en-US" sz="1200" dirty="0" smtClean="0"/>
              <a:t>peace with God?” Alice indicated that she did, bowing </a:t>
            </a:r>
          </a:p>
          <a:p>
            <a:pPr rtl="0"/>
            <a:r>
              <a:rPr lang="en-US" sz="1200" dirty="0" smtClean="0"/>
              <a:t>her head and praying silently as Jim led her. When she </a:t>
            </a:r>
          </a:p>
          <a:p>
            <a:pPr rtl="0"/>
            <a:r>
              <a:rPr lang="en-US" sz="1200" dirty="0" smtClean="0"/>
              <a:t>raised her head, her eyes were wet with tears.</a:t>
            </a:r>
          </a:p>
          <a:p>
            <a:pPr rtl="0"/>
            <a:endParaRPr lang="en-US" sz="1200" dirty="0" smtClean="0"/>
          </a:p>
          <a:p>
            <a:pPr rtl="0"/>
            <a:r>
              <a:rPr lang="en-US" sz="1200" dirty="0" smtClean="0"/>
              <a:t>It had taken over twelve years.</a:t>
            </a:r>
          </a:p>
          <a:p>
            <a:pPr rtl="0"/>
            <a:endParaRPr lang="en-US" dirty="0" smtClean="0"/>
          </a:p>
          <a:p>
            <a:r>
              <a:rPr lang="en-US" b="0" i="0" u="none" strike="noStrike" baseline="0" dirty="0" smtClean="0"/>
              <a:t>-----</a:t>
            </a:r>
          </a:p>
          <a:p>
            <a:endParaRPr lang="en-US" b="0" i="0" u="none" strike="noStrike" baseline="0" dirty="0" smtClean="0"/>
          </a:p>
          <a:p>
            <a:r>
              <a:rPr lang="en-US" b="0" i="0" u="none" strike="noStrike" baseline="0" dirty="0" smtClean="0"/>
              <a:t>Morgan, R. J. (2000). </a:t>
            </a:r>
            <a:r>
              <a:rPr lang="en-US" b="0" i="1" u="none" strike="noStrike" baseline="0" dirty="0" smtClean="0"/>
              <a:t>Nelson’s complete book of stories, </a:t>
            </a:r>
          </a:p>
          <a:p>
            <a:r>
              <a:rPr lang="en-US" b="0" i="1" u="none" strike="noStrike" baseline="0" dirty="0" smtClean="0"/>
              <a:t>illustrations, and quotes</a:t>
            </a:r>
            <a:r>
              <a:rPr lang="en-US" b="0" i="0" u="none" strike="noStrike" baseline="0" dirty="0" smtClean="0"/>
              <a:t> (electronic ed., p. 785). </a:t>
            </a:r>
          </a:p>
          <a:p>
            <a:r>
              <a:rPr lang="en-US" b="0" i="0" u="none" strike="noStrike" baseline="0" dirty="0" smtClean="0"/>
              <a:t>Nashville: Thomas Nelson Publishers.</a:t>
            </a:r>
          </a:p>
          <a:p>
            <a:endParaRPr lang="en-US" dirty="0" smtClean="0"/>
          </a:p>
          <a:p>
            <a:r>
              <a:rPr lang="en-US" dirty="0" smtClean="0"/>
              <a:t>*** </a:t>
            </a:r>
            <a:r>
              <a:rPr lang="en-US" dirty="0" smtClean="0"/>
              <a:t>END ***</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120</a:t>
            </a:fld>
            <a:endParaRPr lang="en-US"/>
          </a:p>
        </p:txBody>
      </p:sp>
    </p:spTree>
    <p:extLst>
      <p:ext uri="{BB962C8B-B14F-4D97-AF65-F5344CB8AC3E}">
        <p14:creationId xmlns:p14="http://schemas.microsoft.com/office/powerpoint/2010/main" val="33912008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a:t>
            </a:fld>
            <a:endParaRPr lang="en-US"/>
          </a:p>
        </p:txBody>
      </p:sp>
    </p:spTree>
    <p:extLst>
      <p:ext uri="{BB962C8B-B14F-4D97-AF65-F5344CB8AC3E}">
        <p14:creationId xmlns:p14="http://schemas.microsoft.com/office/powerpoint/2010/main" val="39203862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dikaioo</a:t>
            </a:r>
            <a:r>
              <a:rPr lang="en-US" dirty="0" smtClean="0"/>
              <a:t> is a term from the law courts.</a:t>
            </a:r>
            <a:r>
              <a:rPr lang="en-US" baseline="0" dirty="0" smtClean="0"/>
              <a:t> It </a:t>
            </a:r>
          </a:p>
          <a:p>
            <a:r>
              <a:rPr lang="en-US" baseline="0" dirty="0" smtClean="0"/>
              <a:t>means to render a favorable verdict; to vindicate.</a:t>
            </a:r>
            <a:r>
              <a:rPr lang="en-US" dirty="0" smtClean="0"/>
              <a:t> </a:t>
            </a:r>
          </a:p>
          <a:p>
            <a:endParaRPr lang="en-US" dirty="0" smtClean="0"/>
          </a:p>
          <a:p>
            <a:r>
              <a:rPr lang="en-US" dirty="0" smtClean="0"/>
              <a:t>Even though we are guilty of sin, because we are in </a:t>
            </a:r>
          </a:p>
          <a:p>
            <a:r>
              <a:rPr lang="en-US" dirty="0" smtClean="0"/>
              <a:t>Jesus, God the Father</a:t>
            </a:r>
            <a:r>
              <a:rPr lang="en-US" baseline="0" dirty="0" smtClean="0"/>
              <a:t> declares us to be just and </a:t>
            </a:r>
          </a:p>
          <a:p>
            <a:r>
              <a:rPr lang="en-US" baseline="0" dirty="0" smtClean="0"/>
              <a:t>righteous in His sight.</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39361424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14</a:t>
            </a:fld>
            <a:endParaRPr lang="en-US"/>
          </a:p>
        </p:txBody>
      </p:sp>
    </p:spTree>
    <p:extLst>
      <p:ext uri="{BB962C8B-B14F-4D97-AF65-F5344CB8AC3E}">
        <p14:creationId xmlns:p14="http://schemas.microsoft.com/office/powerpoint/2010/main" val="21888184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15</a:t>
            </a:fld>
            <a:endParaRPr lang="en-US"/>
          </a:p>
        </p:txBody>
      </p:sp>
    </p:spTree>
    <p:extLst>
      <p:ext uri="{BB962C8B-B14F-4D97-AF65-F5344CB8AC3E}">
        <p14:creationId xmlns:p14="http://schemas.microsoft.com/office/powerpoint/2010/main" val="8017793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English word “through” appears twice in Romans 5:1.</a:t>
            </a:r>
          </a:p>
          <a:p>
            <a:r>
              <a:rPr lang="en-US" dirty="0" smtClean="0"/>
              <a:t>But, in the Greek, these are two separate and different </a:t>
            </a:r>
          </a:p>
          <a:p>
            <a:r>
              <a:rPr lang="en-US" dirty="0" smtClean="0"/>
              <a:t>words.</a:t>
            </a:r>
          </a:p>
          <a:p>
            <a:endParaRPr lang="en-US" dirty="0" smtClean="0"/>
          </a:p>
          <a:p>
            <a:r>
              <a:rPr lang="en-US" dirty="0" err="1" smtClean="0"/>
              <a:t>Ek</a:t>
            </a:r>
            <a:r>
              <a:rPr lang="en-US" dirty="0" smtClean="0"/>
              <a:t> is a marker denoting origin, cause, motive,</a:t>
            </a:r>
            <a:r>
              <a:rPr lang="en-US" baseline="0" dirty="0" smtClean="0"/>
              <a:t> or reason. </a:t>
            </a:r>
          </a:p>
          <a:p>
            <a:r>
              <a:rPr lang="en-US" baseline="0" dirty="0" smtClean="0"/>
              <a:t>We have been justified because of faith. Our justification </a:t>
            </a:r>
          </a:p>
          <a:p>
            <a:r>
              <a:rPr lang="en-US" baseline="0" dirty="0" smtClean="0"/>
              <a:t>has its origin in faith.</a:t>
            </a:r>
          </a:p>
          <a:p>
            <a:endParaRPr lang="en-US" baseline="0" dirty="0" smtClean="0"/>
          </a:p>
          <a:p>
            <a:r>
              <a:rPr lang="en-US" baseline="0" dirty="0" err="1" smtClean="0"/>
              <a:t>Dia</a:t>
            </a:r>
            <a:r>
              <a:rPr lang="en-US" baseline="0" dirty="0" smtClean="0"/>
              <a:t>, on the other hand, is a marker of extension; that </a:t>
            </a:r>
          </a:p>
          <a:p>
            <a:r>
              <a:rPr lang="en-US" baseline="0" dirty="0" smtClean="0"/>
              <a:t>is, via or through. Our peace with God comes to us </a:t>
            </a:r>
          </a:p>
          <a:p>
            <a:r>
              <a:rPr lang="en-US" baseline="0" dirty="0" smtClean="0"/>
              <a:t>through our Lord Jesus Christ.</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39361424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English Standard Version expresses this a little </a:t>
            </a:r>
          </a:p>
          <a:p>
            <a:r>
              <a:rPr lang="en-US" dirty="0" smtClean="0"/>
              <a:t>more clearly.</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17</a:t>
            </a:fld>
            <a:endParaRPr lang="en-US"/>
          </a:p>
        </p:txBody>
      </p:sp>
    </p:spTree>
    <p:extLst>
      <p:ext uri="{BB962C8B-B14F-4D97-AF65-F5344CB8AC3E}">
        <p14:creationId xmlns:p14="http://schemas.microsoft.com/office/powerpoint/2010/main" val="26829145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saw </a:t>
            </a:r>
            <a:r>
              <a:rPr lang="en-US" dirty="0" err="1" smtClean="0"/>
              <a:t>pistis</a:t>
            </a:r>
            <a:r>
              <a:rPr lang="en-US" dirty="0" smtClean="0"/>
              <a:t> last time.</a:t>
            </a:r>
          </a:p>
          <a:p>
            <a:endParaRPr lang="en-US" dirty="0" smtClean="0"/>
          </a:p>
          <a:p>
            <a:r>
              <a:rPr lang="en-US" baseline="0" dirty="0" smtClean="0"/>
              <a:t>It means trust, confidence, or faith: the state </a:t>
            </a:r>
          </a:p>
          <a:p>
            <a:r>
              <a:rPr lang="en-US" baseline="0" dirty="0" smtClean="0"/>
              <a:t>of believing on the basis of the reliability of the one </a:t>
            </a:r>
          </a:p>
          <a:p>
            <a:r>
              <a:rPr lang="en-US" baseline="0" dirty="0" smtClean="0"/>
              <a:t>trusted.</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39361424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eirene</a:t>
            </a:r>
            <a:r>
              <a:rPr lang="en-US" dirty="0" smtClean="0"/>
              <a:t> means a state of well-being; that is, peace.</a:t>
            </a:r>
          </a:p>
          <a:p>
            <a:endParaRPr lang="en-US" dirty="0" smtClean="0"/>
          </a:p>
          <a:p>
            <a:r>
              <a:rPr lang="en-US" dirty="0" smtClean="0"/>
              <a:t>And since “peace with God”, in this context, will be an </a:t>
            </a:r>
          </a:p>
          <a:p>
            <a:r>
              <a:rPr lang="en-US" dirty="0" smtClean="0"/>
              <a:t>essential characteristic of the messianic kingdom, “peace” </a:t>
            </a:r>
          </a:p>
          <a:p>
            <a:r>
              <a:rPr lang="en-US" dirty="0" smtClean="0"/>
              <a:t>here is nearly synonymous with messianic salvation. </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39361424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b="0" dirty="0" smtClean="0"/>
              <a:t> </a:t>
            </a:r>
            <a:r>
              <a:rPr lang="en-US" sz="1200" dirty="0" smtClean="0"/>
              <a:t>When Thoreau, the naturalist, was close to death, </a:t>
            </a:r>
          </a:p>
          <a:p>
            <a:pPr rtl="0"/>
            <a:r>
              <a:rPr lang="en-US" sz="1200" dirty="0" smtClean="0"/>
              <a:t>he was visited by a very pious aunt who asked, “Henry, </a:t>
            </a:r>
          </a:p>
          <a:p>
            <a:pPr rtl="0"/>
            <a:r>
              <a:rPr lang="en-US" sz="1200" dirty="0" smtClean="0"/>
              <a:t>have you made your peace with God?” </a:t>
            </a:r>
          </a:p>
          <a:p>
            <a:pPr rtl="0"/>
            <a:endParaRPr lang="en-US" sz="1200" dirty="0" smtClean="0"/>
          </a:p>
          <a:p>
            <a:pPr rtl="0"/>
            <a:r>
              <a:rPr lang="en-US" sz="1200" dirty="0" smtClean="0"/>
              <a:t>“I didn’t know,” was Thoreau’s answer, “that we had ever </a:t>
            </a:r>
          </a:p>
          <a:p>
            <a:pPr rtl="0"/>
            <a:r>
              <a:rPr lang="en-US" sz="1200" dirty="0" smtClean="0"/>
              <a:t>quarreled.”</a:t>
            </a:r>
          </a:p>
          <a:p>
            <a:pPr rtl="0"/>
            <a:endParaRPr lang="en-US" sz="1200" dirty="0" smtClean="0"/>
          </a:p>
          <a:p>
            <a:pPr rtl="0"/>
            <a:r>
              <a:rPr lang="en-US" sz="1200" dirty="0" smtClean="0"/>
              <a:t>And in his answer he revealed his profound spiritual </a:t>
            </a:r>
          </a:p>
          <a:p>
            <a:pPr rtl="0"/>
            <a:r>
              <a:rPr lang="en-US" sz="1200" dirty="0" smtClean="0"/>
              <a:t>ignorance. Too many people are like him. They are </a:t>
            </a:r>
          </a:p>
          <a:p>
            <a:pPr rtl="0"/>
            <a:r>
              <a:rPr lang="en-US" sz="1200" dirty="0" smtClean="0"/>
              <a:t>utterly unconscious of the fact that they have sinned </a:t>
            </a:r>
          </a:p>
          <a:p>
            <a:pPr rtl="0"/>
            <a:r>
              <a:rPr lang="en-US" sz="1200" dirty="0" smtClean="0"/>
              <a:t>against God and so have “quarreled” with Him, and are </a:t>
            </a:r>
          </a:p>
          <a:p>
            <a:pPr rtl="0"/>
            <a:r>
              <a:rPr lang="en-US" sz="1200" dirty="0" smtClean="0"/>
              <a:t>really lost and separated from God. </a:t>
            </a:r>
          </a:p>
          <a:p>
            <a:pPr rtl="0"/>
            <a:endParaRPr lang="en-US" sz="1200" dirty="0" smtClean="0"/>
          </a:p>
          <a:p>
            <a:pPr rtl="0"/>
            <a:r>
              <a:rPr lang="en-US" sz="1200" dirty="0" smtClean="0"/>
              <a:t>The first step in coming to Christ is to realize one is a </a:t>
            </a:r>
          </a:p>
          <a:p>
            <a:pPr rtl="0"/>
            <a:r>
              <a:rPr lang="en-US" sz="1200" dirty="0" smtClean="0"/>
              <a:t>sinner, a lost sinner.</a:t>
            </a:r>
          </a:p>
          <a:p>
            <a:pPr rtl="0"/>
            <a:endParaRPr lang="en-US" sz="1200" dirty="0" smtClean="0"/>
          </a:p>
          <a:p>
            <a:pPr rtl="0"/>
            <a:r>
              <a:rPr lang="en-US" sz="1200" dirty="0" smtClean="0"/>
              <a:t>Thoreau’s answer revealed that he still was a lost man: </a:t>
            </a:r>
          </a:p>
          <a:p>
            <a:pPr rtl="0"/>
            <a:r>
              <a:rPr lang="en-US" sz="1200" dirty="0" smtClean="0"/>
              <a:t>he didn’t know he was lost and so he had never come to </a:t>
            </a:r>
          </a:p>
          <a:p>
            <a:pPr rtl="0"/>
            <a:r>
              <a:rPr lang="en-US" sz="1200" dirty="0" smtClean="0"/>
              <a:t>Christ to </a:t>
            </a:r>
            <a:r>
              <a:rPr lang="en-US" sz="1200" kern="1200" dirty="0" smtClean="0">
                <a:solidFill>
                  <a:schemeClr val="tx1"/>
                </a:solidFill>
                <a:latin typeface="+mn-lt"/>
                <a:ea typeface="+mn-ea"/>
                <a:cs typeface="+mn-cs"/>
              </a:rPr>
              <a:t>get saved. Here is the truth about man’s sin </a:t>
            </a:r>
          </a:p>
          <a:p>
            <a:pPr rtl="0"/>
            <a:r>
              <a:rPr lang="en-US" sz="1200" kern="1200" dirty="0" smtClean="0">
                <a:solidFill>
                  <a:schemeClr val="tx1"/>
                </a:solidFill>
                <a:latin typeface="+mn-lt"/>
                <a:ea typeface="+mn-ea"/>
                <a:cs typeface="+mn-cs"/>
              </a:rPr>
              <a:t>and lost condition by nature.</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smtClean="0"/>
              <a:t>Tan, P. L. (1996). </a:t>
            </a:r>
            <a:r>
              <a:rPr lang="en-US" b="0" i="1" u="none" strike="noStrike" baseline="0" dirty="0" smtClean="0"/>
              <a:t>Encyclopedia of 7700 Illustrations: </a:t>
            </a:r>
          </a:p>
          <a:p>
            <a:r>
              <a:rPr lang="en-US" b="0" i="1" u="none" strike="noStrike" baseline="0" dirty="0" smtClean="0"/>
              <a:t>Signs of the Times</a:t>
            </a:r>
            <a:r>
              <a:rPr lang="en-US" b="0" i="0" u="none" strike="noStrike" baseline="0" dirty="0" smtClean="0"/>
              <a:t> (pp. 1217–1218). Garland, TX: </a:t>
            </a:r>
          </a:p>
          <a:p>
            <a:r>
              <a:rPr lang="en-US" b="0" i="0" u="none" strike="noStrike" baseline="0" dirty="0" smtClean="0"/>
              <a:t>Bible Communications, Inc.</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a:t>
            </a:fld>
            <a:endParaRPr lang="en-US"/>
          </a:p>
        </p:txBody>
      </p:sp>
    </p:spTree>
    <p:extLst>
      <p:ext uri="{BB962C8B-B14F-4D97-AF65-F5344CB8AC3E}">
        <p14:creationId xmlns:p14="http://schemas.microsoft.com/office/powerpoint/2010/main" val="12519348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20</a:t>
            </a:fld>
            <a:endParaRPr lang="en-US"/>
          </a:p>
        </p:txBody>
      </p:sp>
    </p:spTree>
    <p:extLst>
      <p:ext uri="{BB962C8B-B14F-4D97-AF65-F5344CB8AC3E}">
        <p14:creationId xmlns:p14="http://schemas.microsoft.com/office/powerpoint/2010/main" val="14493594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b="0" dirty="0" smtClean="0"/>
              <a:t> </a:t>
            </a:r>
            <a:r>
              <a:rPr lang="en-US" sz="1200" dirty="0" smtClean="0"/>
              <a:t>Charles G. Finney, a young lawyer, was sitting in </a:t>
            </a:r>
          </a:p>
          <a:p>
            <a:pPr rtl="0"/>
            <a:r>
              <a:rPr lang="en-US" sz="1200" dirty="0" smtClean="0"/>
              <a:t>a village law office in the state of New York. Finney had </a:t>
            </a:r>
          </a:p>
          <a:p>
            <a:pPr rtl="0"/>
            <a:r>
              <a:rPr lang="en-US" sz="1200" dirty="0" smtClean="0"/>
              <a:t>just come into the old squire’s office. It was very early in </a:t>
            </a:r>
          </a:p>
          <a:p>
            <a:pPr rtl="0"/>
            <a:r>
              <a:rPr lang="en-US" sz="1200" dirty="0" smtClean="0"/>
              <a:t>the day, and he was all alone when the Lord began to </a:t>
            </a:r>
          </a:p>
          <a:p>
            <a:pPr rtl="0"/>
            <a:r>
              <a:rPr lang="en-US" sz="1200" dirty="0" smtClean="0"/>
              <a:t>deal with him.</a:t>
            </a:r>
          </a:p>
          <a:p>
            <a:pPr rtl="0"/>
            <a:endParaRPr lang="en-US" sz="1200" dirty="0" smtClean="0"/>
          </a:p>
          <a:p>
            <a:pPr rtl="0"/>
            <a:r>
              <a:rPr lang="en-US" sz="1200" dirty="0" smtClean="0"/>
              <a:t>“Finney, what are you going to do when you finish your </a:t>
            </a:r>
          </a:p>
          <a:p>
            <a:pPr rtl="0"/>
            <a:r>
              <a:rPr lang="en-US" sz="1200" dirty="0" smtClean="0"/>
              <a:t>course?”</a:t>
            </a:r>
          </a:p>
          <a:p>
            <a:pPr rtl="0"/>
            <a:endParaRPr lang="en-US" sz="1200" dirty="0" smtClean="0"/>
          </a:p>
          <a:p>
            <a:pPr rtl="0"/>
            <a:r>
              <a:rPr lang="en-US" sz="1200" dirty="0" smtClean="0"/>
              <a:t>“Put out a shingle and practice law.”</a:t>
            </a:r>
          </a:p>
          <a:p>
            <a:pPr rtl="0"/>
            <a:endParaRPr lang="en-US" sz="1200" dirty="0" smtClean="0"/>
          </a:p>
          <a:p>
            <a:pPr rtl="0"/>
            <a:r>
              <a:rPr lang="en-US" sz="1200" dirty="0" smtClean="0"/>
              <a:t>“Then what?” “Get rich.”</a:t>
            </a:r>
          </a:p>
          <a:p>
            <a:pPr rtl="0"/>
            <a:endParaRPr lang="en-US" sz="1200" dirty="0" smtClean="0"/>
          </a:p>
          <a:p>
            <a:pPr rtl="0"/>
            <a:r>
              <a:rPr lang="en-US" sz="1200" dirty="0" smtClean="0"/>
              <a:t>“Then what?” “Retire.”</a:t>
            </a:r>
          </a:p>
          <a:p>
            <a:pPr rtl="0"/>
            <a:endParaRPr lang="en-US" sz="1200" dirty="0" smtClean="0"/>
          </a:p>
          <a:p>
            <a:pPr rtl="0"/>
            <a:r>
              <a:rPr lang="en-US" sz="1200" dirty="0" smtClean="0"/>
              <a:t>“Then what?” “Die.”</a:t>
            </a:r>
          </a:p>
          <a:p>
            <a:pPr rtl="0"/>
            <a:endParaRPr lang="en-US" sz="1200" dirty="0" smtClean="0"/>
          </a:p>
          <a:p>
            <a:pPr rtl="0"/>
            <a:r>
              <a:rPr lang="en-US" sz="1200" dirty="0" smtClean="0"/>
              <a:t>“Then what?” And the words came tremblingly, “The </a:t>
            </a:r>
          </a:p>
          <a:p>
            <a:pPr rtl="0"/>
            <a:r>
              <a:rPr lang="en-US" sz="1200" dirty="0" smtClean="0"/>
              <a:t>judgment.”</a:t>
            </a:r>
          </a:p>
          <a:p>
            <a:pPr rtl="0"/>
            <a:endParaRPr lang="en-US" sz="1200" dirty="0" smtClean="0"/>
          </a:p>
          <a:p>
            <a:pPr rtl="0"/>
            <a:r>
              <a:rPr lang="en-US" sz="1200" dirty="0" smtClean="0"/>
              <a:t>He ran for the woods a half mile away. All day he prayed, </a:t>
            </a:r>
          </a:p>
          <a:p>
            <a:pPr rtl="0"/>
            <a:r>
              <a:rPr lang="en-US" sz="1200" dirty="0" smtClean="0"/>
              <a:t>and vowed that he would never leave until he had made </a:t>
            </a:r>
          </a:p>
          <a:p>
            <a:pPr rtl="0"/>
            <a:r>
              <a:rPr lang="en-US" sz="1200" dirty="0" smtClean="0"/>
              <a:t>his peace with God. He saw himself at the judgment bar </a:t>
            </a:r>
          </a:p>
          <a:p>
            <a:pPr rtl="0"/>
            <a:r>
              <a:rPr lang="en-US" sz="1200" dirty="0" smtClean="0"/>
              <a:t>of God. For four years he had studied law, and now the </a:t>
            </a:r>
          </a:p>
          <a:p>
            <a:pPr rtl="0"/>
            <a:r>
              <a:rPr lang="en-US" sz="1200" dirty="0" smtClean="0"/>
              <a:t>vanity of a selfish life, lived for the enjoyment of the </a:t>
            </a:r>
          </a:p>
          <a:p>
            <a:pPr rtl="0"/>
            <a:r>
              <a:rPr lang="en-US" sz="1200" dirty="0" smtClean="0"/>
              <a:t>things of this world, was made clear to him.</a:t>
            </a:r>
          </a:p>
          <a:p>
            <a:pPr rtl="0"/>
            <a:endParaRPr lang="en-US" sz="1200" dirty="0" smtClean="0"/>
          </a:p>
          <a:p>
            <a:pPr rtl="0"/>
            <a:r>
              <a:rPr lang="en-US" sz="1200" dirty="0" smtClean="0"/>
              <a:t>Finney came out of the woods that evening, after a long </a:t>
            </a:r>
          </a:p>
          <a:p>
            <a:pPr rtl="0"/>
            <a:r>
              <a:rPr lang="en-US" sz="1200" dirty="0" smtClean="0"/>
              <a:t>struggle, with the high purpose of living henceforth to </a:t>
            </a:r>
          </a:p>
          <a:p>
            <a:pPr rtl="0"/>
            <a:r>
              <a:rPr lang="en-US" sz="1200" dirty="0" smtClean="0"/>
              <a:t>the glory of God and of enjoying Him forever.</a:t>
            </a:r>
          </a:p>
          <a:p>
            <a:pPr rtl="0"/>
            <a:endParaRPr lang="en-US" sz="1200" dirty="0" smtClean="0"/>
          </a:p>
          <a:p>
            <a:pPr rtl="0"/>
            <a:r>
              <a:rPr lang="en-US" sz="1200" kern="1200" dirty="0" smtClean="0">
                <a:solidFill>
                  <a:schemeClr val="tx1"/>
                </a:solidFill>
                <a:latin typeface="+mn-lt"/>
                <a:ea typeface="+mn-ea"/>
                <a:cs typeface="+mn-cs"/>
              </a:rPr>
              <a:t>From that moment blessings untold filled his life, and </a:t>
            </a:r>
          </a:p>
          <a:p>
            <a:pPr rtl="0"/>
            <a:r>
              <a:rPr lang="en-US" sz="1200" kern="1200" dirty="0" smtClean="0">
                <a:solidFill>
                  <a:schemeClr val="tx1"/>
                </a:solidFill>
                <a:latin typeface="+mn-lt"/>
                <a:ea typeface="+mn-ea"/>
                <a:cs typeface="+mn-cs"/>
              </a:rPr>
              <a:t>God used him in a mighty way, not as a lawyer but as a </a:t>
            </a:r>
          </a:p>
          <a:p>
            <a:pPr rtl="0"/>
            <a:r>
              <a:rPr lang="en-US" sz="1200" kern="1200" dirty="0" smtClean="0">
                <a:solidFill>
                  <a:schemeClr val="tx1"/>
                </a:solidFill>
                <a:latin typeface="+mn-lt"/>
                <a:ea typeface="+mn-ea"/>
                <a:cs typeface="+mn-cs"/>
              </a:rPr>
              <a:t>preacher, to bring thousands to conversion over a useful </a:t>
            </a:r>
          </a:p>
          <a:p>
            <a:pPr rtl="0"/>
            <a:r>
              <a:rPr lang="en-US" sz="1200" kern="1200" dirty="0" smtClean="0">
                <a:solidFill>
                  <a:schemeClr val="tx1"/>
                </a:solidFill>
                <a:latin typeface="+mn-lt"/>
                <a:ea typeface="+mn-ea"/>
                <a:cs typeface="+mn-cs"/>
              </a:rPr>
              <a:t>period of fifty years.</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smtClean="0"/>
              <a:t>Tan, P. L. (1996). </a:t>
            </a:r>
            <a:r>
              <a:rPr lang="en-US" b="0" i="1" u="none" strike="noStrike" baseline="0" dirty="0" smtClean="0"/>
              <a:t>Encyclopedia of 7700 Illustrations: </a:t>
            </a:r>
          </a:p>
          <a:p>
            <a:r>
              <a:rPr lang="en-US" b="0" i="1" u="none" strike="noStrike" baseline="0" dirty="0" smtClean="0"/>
              <a:t>Signs of the Times</a:t>
            </a:r>
            <a:r>
              <a:rPr lang="en-US" b="0" i="0" u="none" strike="noStrike" baseline="0" dirty="0" smtClean="0"/>
              <a:t> (pp. 687–688). Garland, TX: Bible </a:t>
            </a:r>
          </a:p>
          <a:p>
            <a:r>
              <a:rPr lang="en-US" b="0" i="0" u="none" strike="noStrike" baseline="0" dirty="0" smtClean="0"/>
              <a:t>Communications, Inc.</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21</a:t>
            </a:fld>
            <a:endParaRPr lang="en-US"/>
          </a:p>
        </p:txBody>
      </p:sp>
    </p:spTree>
    <p:extLst>
      <p:ext uri="{BB962C8B-B14F-4D97-AF65-F5344CB8AC3E}">
        <p14:creationId xmlns:p14="http://schemas.microsoft.com/office/powerpoint/2010/main" val="38444356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5:1</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22</a:t>
            </a:fld>
            <a:endParaRPr lang="en-US"/>
          </a:p>
        </p:txBody>
      </p:sp>
    </p:spTree>
    <p:extLst>
      <p:ext uri="{BB962C8B-B14F-4D97-AF65-F5344CB8AC3E}">
        <p14:creationId xmlns:p14="http://schemas.microsoft.com/office/powerpoint/2010/main" val="36189146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5:1</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23</a:t>
            </a:fld>
            <a:endParaRPr lang="en-US"/>
          </a:p>
        </p:txBody>
      </p:sp>
    </p:spTree>
    <p:extLst>
      <p:ext uri="{BB962C8B-B14F-4D97-AF65-F5344CB8AC3E}">
        <p14:creationId xmlns:p14="http://schemas.microsoft.com/office/powerpoint/2010/main" val="36189146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In 1858, Robert Haldane wrote:</a:t>
            </a:r>
          </a:p>
          <a:p>
            <a:endParaRPr lang="en-US" sz="1200" dirty="0" smtClean="0"/>
          </a:p>
          <a:p>
            <a:r>
              <a:rPr lang="en-US" sz="1200" i="0" dirty="0" smtClean="0"/>
              <a:t>“Believers have access into grace as well as peace.—The </a:t>
            </a:r>
          </a:p>
          <a:p>
            <a:r>
              <a:rPr lang="en-US" sz="1200" i="0" dirty="0" smtClean="0"/>
              <a:t>one is distinguished from the other. In what, then, do </a:t>
            </a:r>
          </a:p>
          <a:p>
            <a:r>
              <a:rPr lang="en-US" sz="1200" i="0" dirty="0" smtClean="0"/>
              <a:t>they</a:t>
            </a:r>
            <a:r>
              <a:rPr lang="en-US" sz="1200" i="0" baseline="0" dirty="0" smtClean="0"/>
              <a:t> </a:t>
            </a:r>
            <a:r>
              <a:rPr lang="en-US" sz="1200" i="0" dirty="0" smtClean="0"/>
              <a:t>differ? Peace denotes a particular blessing; access </a:t>
            </a:r>
          </a:p>
          <a:p>
            <a:r>
              <a:rPr lang="en-US" sz="1200" i="0" dirty="0" smtClean="0"/>
              <a:t>into grace, or a state of favor, implies general blessings, </a:t>
            </a:r>
          </a:p>
          <a:p>
            <a:r>
              <a:rPr lang="en-US" sz="1200" i="0" dirty="0" smtClean="0"/>
              <a:t>among which peace and all other privileges are included. </a:t>
            </a:r>
          </a:p>
          <a:p>
            <a:endParaRPr lang="en-US" sz="1200" i="0" dirty="0" smtClean="0"/>
          </a:p>
          <a:p>
            <a:r>
              <a:rPr lang="en-US" sz="1200" i="0" dirty="0" smtClean="0"/>
              <a:t>“And as they are justified by means of faith, and have </a:t>
            </a:r>
          </a:p>
          <a:p>
            <a:r>
              <a:rPr lang="en-US" sz="1200" i="0" dirty="0" smtClean="0"/>
              <a:t>peace with God through the Lord Jesus Christ, so </a:t>
            </a:r>
          </a:p>
          <a:p>
            <a:r>
              <a:rPr lang="en-US" sz="1200" i="0" dirty="0" smtClean="0"/>
              <a:t>likewise it is through him that they enter into this state </a:t>
            </a:r>
          </a:p>
          <a:p>
            <a:r>
              <a:rPr lang="en-US" sz="1200" i="0" dirty="0" smtClean="0"/>
              <a:t>of grace; for it is through him they have access by one </a:t>
            </a:r>
          </a:p>
          <a:p>
            <a:r>
              <a:rPr lang="en-US" sz="1200" i="0" dirty="0" smtClean="0"/>
              <a:t>Spirit unto the Father, by that new and living way which </a:t>
            </a:r>
          </a:p>
          <a:p>
            <a:r>
              <a:rPr lang="en-US" sz="1200" i="0" dirty="0" smtClean="0"/>
              <a:t>he hath consecrated for them through the veil; that is to </a:t>
            </a:r>
          </a:p>
          <a:p>
            <a:r>
              <a:rPr lang="en-US" sz="1200" i="0" dirty="0" smtClean="0"/>
              <a:t>say, his flesh. </a:t>
            </a:r>
          </a:p>
          <a:p>
            <a:endParaRPr lang="en-US" sz="1200" i="0" dirty="0" smtClean="0"/>
          </a:p>
          <a:p>
            <a:r>
              <a:rPr lang="en-US" sz="1200" i="0" dirty="0" smtClean="0"/>
              <a:t>“They have access to a mercy-seat, to which they are </a:t>
            </a:r>
          </a:p>
          <a:p>
            <a:r>
              <a:rPr lang="en-US" sz="1200" i="0" dirty="0" smtClean="0"/>
              <a:t>invited to come freely; and boldness and access with </a:t>
            </a:r>
          </a:p>
          <a:p>
            <a:r>
              <a:rPr lang="en-US" sz="1200" i="0" dirty="0" smtClean="0"/>
              <a:t>confidence by the faith of Jesus—boldness to come to </a:t>
            </a:r>
          </a:p>
          <a:p>
            <a:r>
              <a:rPr lang="en-US" sz="1200" i="0" dirty="0" smtClean="0"/>
              <a:t>the throne of grace, and enter into the holiest by his </a:t>
            </a:r>
          </a:p>
          <a:p>
            <a:r>
              <a:rPr lang="en-US" sz="1200" i="0" dirty="0" smtClean="0"/>
              <a:t>blood. And as it is by him they enter into this state of </a:t>
            </a:r>
          </a:p>
          <a:p>
            <a:r>
              <a:rPr lang="en-US" sz="1200" i="0" dirty="0" smtClean="0"/>
              <a:t>grace, so by him they stand in it, accepted before God... </a:t>
            </a:r>
          </a:p>
          <a:p>
            <a:r>
              <a:rPr lang="en-US" sz="1200" i="0" dirty="0" smtClean="0"/>
              <a:t>secured, according to his everlasting covenant, that </a:t>
            </a:r>
          </a:p>
          <a:p>
            <a:r>
              <a:rPr lang="en-US" sz="1200" i="0" dirty="0" smtClean="0"/>
              <a:t>they shall not be cast down; but that they are fixed in </a:t>
            </a:r>
          </a:p>
          <a:p>
            <a:r>
              <a:rPr lang="en-US" sz="1200" i="0" dirty="0" smtClean="0"/>
              <a:t>this state of perfect acceptance, conferred by sovereign </a:t>
            </a:r>
          </a:p>
          <a:p>
            <a:r>
              <a:rPr lang="en-US" sz="1200" i="0" dirty="0" smtClean="0"/>
              <a:t>grace, brought into it by unchangeable love, and kept in </a:t>
            </a:r>
          </a:p>
          <a:p>
            <a:r>
              <a:rPr lang="en-US" sz="1200" i="0" dirty="0" smtClean="0"/>
              <a:t>it by the power of a faithful God....</a:t>
            </a:r>
          </a:p>
          <a:p>
            <a:endParaRPr lang="en-US" sz="1200" i="0" dirty="0" smtClean="0"/>
          </a:p>
          <a:p>
            <a:r>
              <a:rPr lang="en-US" sz="1200" i="0" dirty="0" smtClean="0"/>
              <a:t>“</a:t>
            </a:r>
            <a:r>
              <a:rPr lang="en-US" sz="1200" dirty="0" smtClean="0"/>
              <a:t>Here it should be particularly observed, that before </a:t>
            </a:r>
          </a:p>
          <a:p>
            <a:r>
              <a:rPr lang="en-US" sz="1200" dirty="0" smtClean="0"/>
              <a:t>saying one word of the fruits produced by the believer, </a:t>
            </a:r>
          </a:p>
          <a:p>
            <a:r>
              <a:rPr lang="en-US" sz="1200" dirty="0" smtClean="0"/>
              <a:t>the Apostle describes him as rejoicing in the hope of the </a:t>
            </a:r>
          </a:p>
          <a:p>
            <a:r>
              <a:rPr lang="en-US" sz="1200" dirty="0" smtClean="0"/>
              <a:t>glory of God.... </a:t>
            </a:r>
          </a:p>
          <a:p>
            <a:endParaRPr lang="en-US" sz="1200" dirty="0" smtClean="0"/>
          </a:p>
          <a:p>
            <a:r>
              <a:rPr lang="en-US" sz="1200" dirty="0" smtClean="0"/>
              <a:t>“The disciples, after the day of Pentecost, as soon as they </a:t>
            </a:r>
          </a:p>
          <a:p>
            <a:r>
              <a:rPr lang="en-US" sz="1200" dirty="0" smtClean="0"/>
              <a:t>heard the word that Peter preached, gladly embraced it, </a:t>
            </a:r>
          </a:p>
          <a:p>
            <a:r>
              <a:rPr lang="en-US" sz="1200" dirty="0" smtClean="0"/>
              <a:t>and did eat their meat with gladness and singleness of </a:t>
            </a:r>
          </a:p>
          <a:p>
            <a:r>
              <a:rPr lang="en-US" sz="1200" dirty="0" smtClean="0"/>
              <a:t>heart. In the same way, when Christ was preached to </a:t>
            </a:r>
          </a:p>
          <a:p>
            <a:r>
              <a:rPr lang="en-US" sz="1200" dirty="0" smtClean="0"/>
              <a:t>them, the Eunuch and the Jailor rejoiced the moment </a:t>
            </a:r>
          </a:p>
          <a:p>
            <a:r>
              <a:rPr lang="en-US" sz="1200" dirty="0" smtClean="0"/>
              <a:t>that they believed.... </a:t>
            </a:r>
          </a:p>
          <a:p>
            <a:endParaRPr lang="en-US" sz="1200" dirty="0" smtClean="0"/>
          </a:p>
          <a:p>
            <a:r>
              <a:rPr lang="en-US" sz="1200" dirty="0" smtClean="0"/>
              <a:t>“As soon as a man believes the gospel of Christ, he ought </a:t>
            </a:r>
          </a:p>
          <a:p>
            <a:r>
              <a:rPr lang="en-US" sz="1200" dirty="0" smtClean="0"/>
              <a:t>to imitate the faith of Abraham, and give glory to God, </a:t>
            </a:r>
          </a:p>
          <a:p>
            <a:r>
              <a:rPr lang="en-US" sz="1200" dirty="0" smtClean="0"/>
              <a:t>resting securely on the sure foundation which is the basis </a:t>
            </a:r>
          </a:p>
          <a:p>
            <a:r>
              <a:rPr lang="en-US" sz="1200" dirty="0" smtClean="0"/>
              <a:t>of the hope: and he never can acquire a different title to </a:t>
            </a:r>
          </a:p>
          <a:p>
            <a:r>
              <a:rPr lang="en-US" sz="1200" dirty="0" smtClean="0"/>
              <a:t>glory, than that of which he is in possession in the </a:t>
            </a:r>
          </a:p>
          <a:p>
            <a:r>
              <a:rPr lang="en-US" sz="1200" dirty="0" smtClean="0"/>
              <a:t>moment when he believes, although as he grows in grace </a:t>
            </a:r>
          </a:p>
          <a:p>
            <a:r>
              <a:rPr lang="en-US" sz="1200" dirty="0" smtClean="0"/>
              <a:t>he perceives it more distinctly.”</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Haldane, R. (1858). </a:t>
            </a:r>
            <a:r>
              <a:rPr lang="en-US" b="0" i="1" u="none" strike="noStrike" baseline="0" dirty="0" smtClean="0"/>
              <a:t>Exposition of the Epistle to the </a:t>
            </a:r>
          </a:p>
          <a:p>
            <a:r>
              <a:rPr lang="en-US" b="0" i="1" u="none" strike="noStrike" baseline="0" dirty="0" smtClean="0"/>
              <a:t>Romans; With Remarks on the Commentaries of Dr. </a:t>
            </a:r>
          </a:p>
          <a:p>
            <a:r>
              <a:rPr lang="en-US" b="0" i="1" u="none" strike="noStrike" baseline="0" dirty="0" err="1" smtClean="0"/>
              <a:t>MacKnight</a:t>
            </a:r>
            <a:r>
              <a:rPr lang="en-US" b="0" i="1" u="none" strike="noStrike" baseline="0" dirty="0" smtClean="0"/>
              <a:t>, Professor Moses Stuart, and Professor </a:t>
            </a:r>
          </a:p>
          <a:p>
            <a:r>
              <a:rPr lang="en-US" b="0" i="1" u="none" strike="noStrike" baseline="0" dirty="0" err="1" smtClean="0"/>
              <a:t>Tholuck</a:t>
            </a:r>
            <a:r>
              <a:rPr lang="en-US" b="0" i="0" u="none" strike="noStrike" baseline="0" dirty="0" smtClean="0"/>
              <a:t> (p. 188). New York: Robert Carter &amp; Brothers.</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24</a:t>
            </a:fld>
            <a:endParaRPr lang="en-US"/>
          </a:p>
        </p:txBody>
      </p:sp>
    </p:spTree>
    <p:extLst>
      <p:ext uri="{BB962C8B-B14F-4D97-AF65-F5344CB8AC3E}">
        <p14:creationId xmlns:p14="http://schemas.microsoft.com/office/powerpoint/2010/main" val="38749235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Prosagoge</a:t>
            </a:r>
            <a:r>
              <a:rPr lang="en-US" dirty="0" smtClean="0"/>
              <a:t> is a way of approach;</a:t>
            </a:r>
            <a:r>
              <a:rPr lang="en-US" baseline="0" dirty="0" smtClean="0"/>
              <a:t> a means of access.</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25</a:t>
            </a:fld>
            <a:endParaRPr lang="en-US"/>
          </a:p>
        </p:txBody>
      </p:sp>
    </p:spTree>
    <p:extLst>
      <p:ext uri="{BB962C8B-B14F-4D97-AF65-F5344CB8AC3E}">
        <p14:creationId xmlns:p14="http://schemas.microsoft.com/office/powerpoint/2010/main" val="38749235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26</a:t>
            </a:fld>
            <a:endParaRPr lang="en-US"/>
          </a:p>
        </p:txBody>
      </p:sp>
    </p:spTree>
    <p:extLst>
      <p:ext uri="{BB962C8B-B14F-4D97-AF65-F5344CB8AC3E}">
        <p14:creationId xmlns:p14="http://schemas.microsoft.com/office/powerpoint/2010/main" val="22864951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saw </a:t>
            </a:r>
            <a:r>
              <a:rPr lang="en-US" dirty="0" err="1" smtClean="0"/>
              <a:t>charis</a:t>
            </a:r>
            <a:r>
              <a:rPr lang="en-US" dirty="0" smtClean="0"/>
              <a:t> last time.</a:t>
            </a:r>
          </a:p>
          <a:p>
            <a:endParaRPr lang="en-US" dirty="0" smtClean="0"/>
          </a:p>
          <a:p>
            <a:r>
              <a:rPr lang="en-US" dirty="0" smtClean="0"/>
              <a:t>Charis is </a:t>
            </a:r>
            <a:r>
              <a:rPr lang="en-US" sz="1200" dirty="0" smtClean="0"/>
              <a:t>that which one grants to </a:t>
            </a:r>
          </a:p>
          <a:p>
            <a:r>
              <a:rPr lang="en-US" sz="1200" dirty="0" smtClean="0"/>
              <a:t>another, the action of one who volunteers to do </a:t>
            </a:r>
          </a:p>
          <a:p>
            <a:r>
              <a:rPr lang="en-US" sz="1200" dirty="0" smtClean="0"/>
              <a:t>something not otherwise obligatory.</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27</a:t>
            </a:fld>
            <a:endParaRPr lang="en-US"/>
          </a:p>
        </p:txBody>
      </p:sp>
    </p:spTree>
    <p:extLst>
      <p:ext uri="{BB962C8B-B14F-4D97-AF65-F5344CB8AC3E}">
        <p14:creationId xmlns:p14="http://schemas.microsoft.com/office/powerpoint/2010/main" val="387492359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histemi</a:t>
            </a:r>
            <a:r>
              <a:rPr lang="en-US" dirty="0" smtClean="0"/>
              <a:t> means to be in a condition or </a:t>
            </a:r>
          </a:p>
          <a:p>
            <a:r>
              <a:rPr lang="en-US" dirty="0" smtClean="0"/>
              <a:t>state; that is, to be in something or to stand in </a:t>
            </a:r>
          </a:p>
          <a:p>
            <a:r>
              <a:rPr lang="en-US" dirty="0" smtClean="0"/>
              <a:t>something.</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28</a:t>
            </a:fld>
            <a:endParaRPr lang="en-US"/>
          </a:p>
        </p:txBody>
      </p:sp>
    </p:spTree>
    <p:extLst>
      <p:ext uri="{BB962C8B-B14F-4D97-AF65-F5344CB8AC3E}">
        <p14:creationId xmlns:p14="http://schemas.microsoft.com/office/powerpoint/2010/main" val="38749235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29</a:t>
            </a:fld>
            <a:endParaRPr lang="en-US"/>
          </a:p>
        </p:txBody>
      </p:sp>
    </p:spTree>
    <p:extLst>
      <p:ext uri="{BB962C8B-B14F-4D97-AF65-F5344CB8AC3E}">
        <p14:creationId xmlns:p14="http://schemas.microsoft.com/office/powerpoint/2010/main" val="21067945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a:t>
            </a:fld>
            <a:endParaRPr lang="en-US"/>
          </a:p>
        </p:txBody>
      </p:sp>
    </p:spTree>
    <p:extLst>
      <p:ext uri="{BB962C8B-B14F-4D97-AF65-F5344CB8AC3E}">
        <p14:creationId xmlns:p14="http://schemas.microsoft.com/office/powerpoint/2010/main" val="36264050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Kauchaomai</a:t>
            </a:r>
            <a:r>
              <a:rPr lang="en-US" dirty="0" smtClean="0"/>
              <a:t> is NOT the common</a:t>
            </a:r>
            <a:r>
              <a:rPr lang="en-US" baseline="0" dirty="0" smtClean="0"/>
              <a:t> word for “rejoice” in the </a:t>
            </a:r>
          </a:p>
          <a:p>
            <a:r>
              <a:rPr lang="en-US" baseline="0" dirty="0" smtClean="0"/>
              <a:t>New Testament.</a:t>
            </a:r>
          </a:p>
          <a:p>
            <a:endParaRPr lang="en-US" baseline="0" dirty="0" smtClean="0"/>
          </a:p>
          <a:p>
            <a:r>
              <a:rPr lang="en-US" baseline="0" dirty="0" smtClean="0"/>
              <a:t>The common word for “rejoice” is “</a:t>
            </a:r>
            <a:r>
              <a:rPr lang="en-US" baseline="0" dirty="0" err="1" smtClean="0"/>
              <a:t>chairo</a:t>
            </a:r>
            <a:r>
              <a:rPr lang="en-US" baseline="0" dirty="0" smtClean="0"/>
              <a:t>” and it means </a:t>
            </a:r>
          </a:p>
          <a:p>
            <a:r>
              <a:rPr lang="en-US" baseline="0" dirty="0" smtClean="0"/>
              <a:t>to be in a state of happiness and well being; that is, to </a:t>
            </a:r>
          </a:p>
          <a:p>
            <a:r>
              <a:rPr lang="en-US" baseline="0" dirty="0" smtClean="0"/>
              <a:t>be glad, to rejoice.</a:t>
            </a:r>
          </a:p>
          <a:p>
            <a:endParaRPr lang="en-US" baseline="0" dirty="0" smtClean="0"/>
          </a:p>
          <a:p>
            <a:r>
              <a:rPr lang="en-US" baseline="0" dirty="0" err="1" smtClean="0"/>
              <a:t>Kauchaomai</a:t>
            </a:r>
            <a:r>
              <a:rPr lang="en-US" baseline="0" dirty="0" smtClean="0"/>
              <a:t> is a much stronger word. It literally means </a:t>
            </a:r>
          </a:p>
          <a:p>
            <a:r>
              <a:rPr lang="en-US" baseline="0" dirty="0" smtClean="0"/>
              <a:t>to take pride in something; that is, to boast, to glory, </a:t>
            </a:r>
          </a:p>
          <a:p>
            <a:r>
              <a:rPr lang="en-US" baseline="0" dirty="0" smtClean="0"/>
              <a:t>to pride oneself in, or to brag.</a:t>
            </a:r>
          </a:p>
          <a:p>
            <a:endParaRPr lang="en-US" baseline="0" dirty="0" smtClean="0"/>
          </a:p>
          <a:p>
            <a:r>
              <a:rPr lang="en-US" baseline="0" dirty="0" smtClean="0"/>
              <a:t>We are entitled to boast of our hope in the </a:t>
            </a:r>
          </a:p>
          <a:p>
            <a:r>
              <a:rPr lang="en-US" baseline="0" dirty="0" smtClean="0"/>
              <a:t>Glory of God.</a:t>
            </a:r>
          </a:p>
          <a:p>
            <a:endParaRPr lang="en-US" baseline="0" dirty="0" smtClean="0"/>
          </a:p>
          <a:p>
            <a:r>
              <a:rPr lang="en-US" baseline="0" dirty="0" smtClean="0"/>
              <a:t>But, our boasting is not to be about ourselves, as if we </a:t>
            </a:r>
          </a:p>
          <a:p>
            <a:r>
              <a:rPr lang="en-US" baseline="0" dirty="0" smtClean="0"/>
              <a:t>had accomplished something great. No:</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30</a:t>
            </a:fld>
            <a:endParaRPr lang="en-US"/>
          </a:p>
        </p:txBody>
      </p:sp>
    </p:spTree>
    <p:extLst>
      <p:ext uri="{BB962C8B-B14F-4D97-AF65-F5344CB8AC3E}">
        <p14:creationId xmlns:p14="http://schemas.microsoft.com/office/powerpoint/2010/main" val="387492359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Kauchaomai</a:t>
            </a:r>
            <a:r>
              <a:rPr lang="en-US" dirty="0" smtClean="0"/>
              <a:t> appears twice in 2 Corinthians 10:17.</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31</a:t>
            </a:fld>
            <a:endParaRPr lang="en-US"/>
          </a:p>
        </p:txBody>
      </p:sp>
    </p:spTree>
    <p:extLst>
      <p:ext uri="{BB962C8B-B14F-4D97-AF65-F5344CB8AC3E}">
        <p14:creationId xmlns:p14="http://schemas.microsoft.com/office/powerpoint/2010/main" val="33771032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32</a:t>
            </a:fld>
            <a:endParaRPr lang="en-US"/>
          </a:p>
        </p:txBody>
      </p:sp>
    </p:spTree>
    <p:extLst>
      <p:ext uri="{BB962C8B-B14F-4D97-AF65-F5344CB8AC3E}">
        <p14:creationId xmlns:p14="http://schemas.microsoft.com/office/powerpoint/2010/main" val="188485201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Elpis, here, is the Christian’s expectation; the looking </a:t>
            </a:r>
          </a:p>
          <a:p>
            <a:r>
              <a:rPr lang="en-US" dirty="0" smtClean="0"/>
              <a:t>forward with reason for confidence respecting fulfillment.</a:t>
            </a:r>
          </a:p>
          <a:p>
            <a:endParaRPr lang="en-US" dirty="0" smtClean="0"/>
          </a:p>
          <a:p>
            <a:r>
              <a:rPr lang="en-US" dirty="0" smtClean="0"/>
              <a:t>We saw the verb form of this noun last time </a:t>
            </a:r>
          </a:p>
          <a:p>
            <a:r>
              <a:rPr lang="en-US" dirty="0" smtClean="0"/>
              <a:t>in Romans 4:18 –</a:t>
            </a:r>
          </a:p>
          <a:p>
            <a:endParaRPr lang="en-US" dirty="0" smtClean="0"/>
          </a:p>
          <a:p>
            <a:r>
              <a:rPr lang="en-US" dirty="0" smtClean="0"/>
              <a:t>Par </a:t>
            </a:r>
            <a:r>
              <a:rPr lang="en-US" dirty="0" err="1" smtClean="0"/>
              <a:t>elpida</a:t>
            </a:r>
            <a:r>
              <a:rPr lang="en-US" dirty="0" smtClean="0"/>
              <a:t> ep </a:t>
            </a:r>
            <a:r>
              <a:rPr lang="en-US" dirty="0" err="1" smtClean="0"/>
              <a:t>elpidi</a:t>
            </a:r>
            <a:r>
              <a:rPr lang="en-US" dirty="0" smtClean="0"/>
              <a:t> – Abraham hoped in God and </a:t>
            </a:r>
          </a:p>
          <a:p>
            <a:r>
              <a:rPr lang="en-US" dirty="0" smtClean="0"/>
              <a:t>believed Him</a:t>
            </a:r>
            <a:r>
              <a:rPr lang="en-US" baseline="0" dirty="0" smtClean="0"/>
              <a:t> even when all hope was gone.</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33</a:t>
            </a:fld>
            <a:endParaRPr lang="en-US"/>
          </a:p>
        </p:txBody>
      </p:sp>
    </p:spTree>
    <p:extLst>
      <p:ext uri="{BB962C8B-B14F-4D97-AF65-F5344CB8AC3E}">
        <p14:creationId xmlns:p14="http://schemas.microsoft.com/office/powerpoint/2010/main" val="387492359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Doxa</a:t>
            </a:r>
            <a:r>
              <a:rPr lang="en-US" dirty="0" smtClean="0"/>
              <a:t>, God’s glory here, is the condition of being bright or </a:t>
            </a:r>
          </a:p>
          <a:p>
            <a:r>
              <a:rPr lang="en-US" dirty="0" smtClean="0"/>
              <a:t>shining; that is, brightness, or splendor, or radiance.</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34</a:t>
            </a:fld>
            <a:endParaRPr lang="en-US"/>
          </a:p>
        </p:txBody>
      </p:sp>
    </p:spTree>
    <p:extLst>
      <p:ext uri="{BB962C8B-B14F-4D97-AF65-F5344CB8AC3E}">
        <p14:creationId xmlns:p14="http://schemas.microsoft.com/office/powerpoint/2010/main" val="387492359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b="0" dirty="0" smtClean="0"/>
              <a:t> </a:t>
            </a:r>
            <a:r>
              <a:rPr lang="en-US" sz="1200" dirty="0" smtClean="0"/>
              <a:t>YALE [University], from its beginning in 1701, was </a:t>
            </a:r>
          </a:p>
          <a:p>
            <a:pPr rtl="0"/>
            <a:r>
              <a:rPr lang="en-US" sz="1200" dirty="0" smtClean="0"/>
              <a:t>more conservative [than it is today]. In 1825, a Yale </a:t>
            </a:r>
          </a:p>
          <a:p>
            <a:pPr rtl="0"/>
            <a:r>
              <a:rPr lang="en-US" sz="1200" dirty="0" smtClean="0"/>
              <a:t>gospel group traveled around the country in evangelistic </a:t>
            </a:r>
          </a:p>
          <a:p>
            <a:pPr rtl="0"/>
            <a:r>
              <a:rPr lang="en-US" sz="1200" dirty="0" smtClean="0"/>
              <a:t>ministry. </a:t>
            </a:r>
          </a:p>
          <a:p>
            <a:pPr rtl="0"/>
            <a:endParaRPr lang="en-US" sz="1200" dirty="0" smtClean="0"/>
          </a:p>
          <a:p>
            <a:pPr rtl="0"/>
            <a:r>
              <a:rPr lang="en-US" sz="1200" dirty="0" smtClean="0"/>
              <a:t>Timothy Dwight, president from 1795 to 1817, advised </a:t>
            </a:r>
          </a:p>
          <a:p>
            <a:pPr rtl="0"/>
            <a:r>
              <a:rPr lang="en-US" sz="1200" dirty="0" smtClean="0"/>
              <a:t>the class of 1814: “Christ is the only, the true, the living </a:t>
            </a:r>
          </a:p>
          <a:p>
            <a:pPr rtl="0"/>
            <a:r>
              <a:rPr lang="en-US" sz="1200" dirty="0" smtClean="0"/>
              <a:t>way of access to God. Give up yourselves therefore to </a:t>
            </a:r>
          </a:p>
          <a:p>
            <a:pPr rtl="0"/>
            <a:r>
              <a:rPr lang="en-US" sz="1200" dirty="0" smtClean="0"/>
              <a:t>him, with a cordial confidence, and the great work of </a:t>
            </a:r>
          </a:p>
          <a:p>
            <a:pPr rtl="0"/>
            <a:r>
              <a:rPr lang="en-US" sz="1200" dirty="0" smtClean="0"/>
              <a:t>life is done.”</a:t>
            </a:r>
          </a:p>
          <a:p>
            <a:pPr rtl="0"/>
            <a:endParaRPr lang="en-US" sz="1200" dirty="0" smtClean="0"/>
          </a:p>
          <a:p>
            <a:pPr rtl="0"/>
            <a:r>
              <a:rPr lang="en-US" sz="1200" dirty="0" smtClean="0"/>
              <a:t>For the president of any great university to make such a </a:t>
            </a:r>
          </a:p>
          <a:p>
            <a:pPr rtl="0"/>
            <a:r>
              <a:rPr lang="en-US" sz="1200" dirty="0" smtClean="0"/>
              <a:t>statement today would probably be educational suicide.</a:t>
            </a:r>
          </a:p>
          <a:p>
            <a:pPr rtl="0"/>
            <a:endParaRPr lang="en-US" sz="1200" dirty="0" smtClean="0"/>
          </a:p>
          <a:p>
            <a:pPr rtl="0"/>
            <a:r>
              <a:rPr lang="en-US" sz="1200" dirty="0" smtClean="0"/>
              <a:t>-----</a:t>
            </a:r>
          </a:p>
          <a:p>
            <a:pPr rtl="0"/>
            <a:endParaRPr lang="en-US" sz="1200" dirty="0" smtClean="0"/>
          </a:p>
          <a:p>
            <a:r>
              <a:rPr lang="en-US" sz="1200" b="1" dirty="0" err="1" smtClean="0"/>
              <a:t>ILLUS</a:t>
            </a:r>
            <a:r>
              <a:rPr lang="en-US" sz="1200" b="1" dirty="0" smtClean="0"/>
              <a:t>:</a:t>
            </a:r>
            <a:r>
              <a:rPr lang="en-US" sz="1200" b="0" dirty="0" smtClean="0"/>
              <a:t> </a:t>
            </a:r>
            <a:r>
              <a:rPr lang="en-US" sz="1200" i="0" dirty="0" smtClean="0"/>
              <a:t>According to the Guinness Book of </a:t>
            </a:r>
            <a:r>
              <a:rPr lang="en-US" sz="1200" i="0" kern="1200" dirty="0" smtClean="0">
                <a:solidFill>
                  <a:schemeClr val="tx1"/>
                </a:solidFill>
                <a:latin typeface="+mn-lt"/>
                <a:ea typeface="+mn-ea"/>
                <a:cs typeface="+mn-cs"/>
              </a:rPr>
              <a:t>Records [a few </a:t>
            </a:r>
          </a:p>
          <a:p>
            <a:r>
              <a:rPr lang="en-US" sz="1200" i="0" kern="1200" dirty="0" smtClean="0">
                <a:solidFill>
                  <a:schemeClr val="tx1"/>
                </a:solidFill>
                <a:latin typeface="+mn-lt"/>
                <a:ea typeface="+mn-ea"/>
                <a:cs typeface="+mn-cs"/>
              </a:rPr>
              <a:t>years ago], the world’s most powerful computer [was </a:t>
            </a:r>
          </a:p>
          <a:p>
            <a:r>
              <a:rPr lang="en-US" sz="1200" i="0" kern="1200" dirty="0" smtClean="0">
                <a:solidFill>
                  <a:schemeClr val="tx1"/>
                </a:solidFill>
                <a:latin typeface="+mn-lt"/>
                <a:ea typeface="+mn-ea"/>
                <a:cs typeface="+mn-cs"/>
              </a:rPr>
              <a:t>then] the Control Data Corporation’s CDC 7600. It [could] </a:t>
            </a:r>
          </a:p>
          <a:p>
            <a:r>
              <a:rPr lang="en-US" sz="1200" i="0" kern="1200" dirty="0" smtClean="0">
                <a:solidFill>
                  <a:schemeClr val="tx1"/>
                </a:solidFill>
                <a:latin typeface="+mn-lt"/>
                <a:ea typeface="+mn-ea"/>
                <a:cs typeface="+mn-cs"/>
              </a:rPr>
              <a:t>perform 36 million operations in one second and has an </a:t>
            </a:r>
          </a:p>
          <a:p>
            <a:r>
              <a:rPr lang="en-US" sz="1200" i="0" kern="1200" dirty="0" smtClean="0">
                <a:solidFill>
                  <a:schemeClr val="tx1"/>
                </a:solidFill>
                <a:latin typeface="+mn-lt"/>
                <a:ea typeface="+mn-ea"/>
                <a:cs typeface="+mn-cs"/>
              </a:rPr>
              <a:t>access time of 27.5 </a:t>
            </a:r>
            <a:r>
              <a:rPr lang="en-US" sz="1200" i="0" kern="1200" dirty="0" err="1" smtClean="0">
                <a:solidFill>
                  <a:schemeClr val="tx1"/>
                </a:solidFill>
                <a:latin typeface="+mn-lt"/>
                <a:ea typeface="+mn-ea"/>
                <a:cs typeface="+mn-cs"/>
              </a:rPr>
              <a:t>nano</a:t>
            </a:r>
            <a:r>
              <a:rPr lang="en-US" sz="1200" i="0" kern="1200" dirty="0" smtClean="0">
                <a:solidFill>
                  <a:schemeClr val="tx1"/>
                </a:solidFill>
                <a:latin typeface="+mn-lt"/>
                <a:ea typeface="+mn-ea"/>
                <a:cs typeface="+mn-cs"/>
              </a:rPr>
              <a:t>-second. The cost? $15 million.</a:t>
            </a:r>
          </a:p>
          <a:p>
            <a:endParaRPr lang="en-US" sz="1200" i="0" kern="1200" dirty="0" smtClean="0">
              <a:solidFill>
                <a:schemeClr val="tx1"/>
              </a:solidFill>
              <a:latin typeface="+mn-lt"/>
              <a:ea typeface="+mn-ea"/>
              <a:cs typeface="+mn-cs"/>
            </a:endParaRPr>
          </a:p>
          <a:p>
            <a:r>
              <a:rPr lang="en-US" sz="1200" i="0" kern="1200" dirty="0" smtClean="0">
                <a:solidFill>
                  <a:schemeClr val="tx1"/>
                </a:solidFill>
                <a:latin typeface="+mn-lt"/>
                <a:ea typeface="+mn-ea"/>
                <a:cs typeface="+mn-cs"/>
              </a:rPr>
              <a:t>And, yet, your access to God is infinitely faster than that: </a:t>
            </a:r>
          </a:p>
          <a:p>
            <a:r>
              <a:rPr lang="en-US" sz="1200" i="0" kern="1200" dirty="0" smtClean="0">
                <a:solidFill>
                  <a:schemeClr val="tx1"/>
                </a:solidFill>
                <a:latin typeface="+mn-lt"/>
                <a:ea typeface="+mn-ea"/>
                <a:cs typeface="+mn-cs"/>
              </a:rPr>
              <a:t>God knows what you’re going to ask even before you </a:t>
            </a:r>
          </a:p>
          <a:p>
            <a:r>
              <a:rPr lang="en-US" sz="1200" i="0" kern="1200" dirty="0" smtClean="0">
                <a:solidFill>
                  <a:schemeClr val="tx1"/>
                </a:solidFill>
                <a:latin typeface="+mn-lt"/>
                <a:ea typeface="+mn-ea"/>
                <a:cs typeface="+mn-cs"/>
              </a:rPr>
              <a:t>start to ask it.</a:t>
            </a:r>
          </a:p>
          <a:p>
            <a:pPr lvl="1"/>
            <a:endParaRPr lang="en-US" dirty="0" smtClean="0"/>
          </a:p>
          <a:p>
            <a:r>
              <a:rPr lang="en-US" b="0" i="0" u="none" strike="noStrike" baseline="0" dirty="0" smtClean="0"/>
              <a:t>-----</a:t>
            </a:r>
          </a:p>
          <a:p>
            <a:endParaRPr lang="en-US" b="0" i="0" u="none" strike="noStrike" baseline="0" dirty="0" smtClean="0"/>
          </a:p>
          <a:p>
            <a:r>
              <a:rPr lang="en-US" b="0" i="0" u="none" strike="noStrike" baseline="0" dirty="0" smtClean="0"/>
              <a:t>(Yale – p. 158) </a:t>
            </a:r>
          </a:p>
          <a:p>
            <a:r>
              <a:rPr lang="en-US" b="0" i="0" u="none" strike="noStrike" baseline="0" dirty="0" smtClean="0"/>
              <a:t>(CDC – pp. 257-258)</a:t>
            </a:r>
          </a:p>
          <a:p>
            <a:r>
              <a:rPr lang="en-US" b="0" i="0" u="none" strike="noStrike" baseline="0" dirty="0" smtClean="0"/>
              <a:t>Tan, P. L. (1996). </a:t>
            </a:r>
            <a:r>
              <a:rPr lang="en-US" b="0" i="1" u="none" strike="noStrike" baseline="0" dirty="0" smtClean="0"/>
              <a:t>Encyclopedia of 7700 Illustrations: </a:t>
            </a:r>
          </a:p>
          <a:p>
            <a:r>
              <a:rPr lang="en-US" b="0" i="1" u="none" strike="noStrike" baseline="0" dirty="0" smtClean="0"/>
              <a:t>Signs of the Times</a:t>
            </a:r>
            <a:r>
              <a:rPr lang="en-US" b="0" i="0" u="none" strike="noStrike" baseline="0" dirty="0" smtClean="0"/>
              <a:t> . Garland, TX: Bible </a:t>
            </a:r>
          </a:p>
          <a:p>
            <a:r>
              <a:rPr lang="en-US" b="0" i="0" u="none" strike="noStrike" baseline="0" dirty="0" smtClean="0"/>
              <a:t>Communications, Inc.</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35</a:t>
            </a:fld>
            <a:endParaRPr lang="en-US"/>
          </a:p>
        </p:txBody>
      </p:sp>
    </p:spTree>
    <p:extLst>
      <p:ext uri="{BB962C8B-B14F-4D97-AF65-F5344CB8AC3E}">
        <p14:creationId xmlns:p14="http://schemas.microsoft.com/office/powerpoint/2010/main" val="99993110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5:2</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36</a:t>
            </a:fld>
            <a:endParaRPr lang="en-US"/>
          </a:p>
        </p:txBody>
      </p:sp>
    </p:spTree>
    <p:extLst>
      <p:ext uri="{BB962C8B-B14F-4D97-AF65-F5344CB8AC3E}">
        <p14:creationId xmlns:p14="http://schemas.microsoft.com/office/powerpoint/2010/main" val="361891464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5:2</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37</a:t>
            </a:fld>
            <a:endParaRPr lang="en-US"/>
          </a:p>
        </p:txBody>
      </p:sp>
    </p:spTree>
    <p:extLst>
      <p:ext uri="{BB962C8B-B14F-4D97-AF65-F5344CB8AC3E}">
        <p14:creationId xmlns:p14="http://schemas.microsoft.com/office/powerpoint/2010/main" val="361891464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Paul emphasizes that affliction can lead to positive </a:t>
            </a:r>
          </a:p>
          <a:p>
            <a:r>
              <a:rPr lang="en-US" sz="1200" kern="1200" dirty="0" smtClean="0">
                <a:solidFill>
                  <a:schemeClr val="tx1"/>
                </a:solidFill>
                <a:latin typeface="+mn-lt"/>
                <a:ea typeface="+mn-ea"/>
                <a:cs typeface="+mn-cs"/>
              </a:rPr>
              <a:t>outcomes if handled the right way. Instead of viewing </a:t>
            </a:r>
          </a:p>
          <a:p>
            <a:r>
              <a:rPr lang="en-US" sz="1200" kern="1200" dirty="0" smtClean="0">
                <a:solidFill>
                  <a:schemeClr val="tx1"/>
                </a:solidFill>
                <a:latin typeface="+mn-lt"/>
                <a:ea typeface="+mn-ea"/>
                <a:cs typeface="+mn-cs"/>
              </a:rPr>
              <a:t>them as punishment or signs of disfavor, we should </a:t>
            </a:r>
          </a:p>
          <a:p>
            <a:r>
              <a:rPr lang="en-US" sz="1200" kern="1200" dirty="0" smtClean="0">
                <a:solidFill>
                  <a:schemeClr val="tx1"/>
                </a:solidFill>
                <a:latin typeface="+mn-lt"/>
                <a:ea typeface="+mn-ea"/>
                <a:cs typeface="+mn-cs"/>
              </a:rPr>
              <a:t>understand that God uses them to sharpen our character </a:t>
            </a:r>
          </a:p>
          <a:p>
            <a:r>
              <a:rPr lang="en-US" sz="1200" kern="1200" dirty="0" smtClean="0">
                <a:solidFill>
                  <a:schemeClr val="tx1"/>
                </a:solidFill>
                <a:latin typeface="+mn-lt"/>
                <a:ea typeface="+mn-ea"/>
                <a:cs typeface="+mn-cs"/>
              </a:rPr>
              <a:t>and to give us hope.</a:t>
            </a:r>
          </a:p>
          <a:p>
            <a:pPr lvl="1"/>
            <a:r>
              <a:rPr lang="en-US" dirty="0" smtClean="0"/>
              <a:t> </a:t>
            </a:r>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err="1" smtClean="0"/>
              <a:t>Runge</a:t>
            </a:r>
            <a:r>
              <a:rPr lang="en-US" b="0" i="0" u="none" strike="noStrike" baseline="0" dirty="0" smtClean="0"/>
              <a:t>, S. E. (2014). </a:t>
            </a:r>
            <a:r>
              <a:rPr lang="en-US" b="0" i="1" u="none" strike="noStrike" baseline="0" dirty="0" smtClean="0"/>
              <a:t>High Definition Commentary: </a:t>
            </a:r>
          </a:p>
          <a:p>
            <a:r>
              <a:rPr lang="en-US" b="0" i="1" u="none" strike="noStrike" baseline="0" dirty="0" smtClean="0"/>
              <a:t>Romans</a:t>
            </a:r>
            <a:r>
              <a:rPr lang="en-US" b="0" i="0" u="none" strike="noStrike" baseline="0" dirty="0" smtClean="0"/>
              <a:t> (p. 94). Bellingham, WA: </a:t>
            </a:r>
            <a:r>
              <a:rPr lang="en-US" b="0" i="0" u="none" strike="noStrike" baseline="0" dirty="0" err="1" smtClean="0"/>
              <a:t>Lexham</a:t>
            </a:r>
            <a:r>
              <a:rPr lang="en-US" b="0" i="0" u="none" strike="noStrike" baseline="0" dirty="0" smtClean="0"/>
              <a:t> Press.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38</a:t>
            </a:fld>
            <a:endParaRPr lang="en-US"/>
          </a:p>
        </p:txBody>
      </p:sp>
    </p:spTree>
    <p:extLst>
      <p:ext uri="{BB962C8B-B14F-4D97-AF65-F5344CB8AC3E}">
        <p14:creationId xmlns:p14="http://schemas.microsoft.com/office/powerpoint/2010/main" val="245398896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2008, R. C. Sproul wrote:</a:t>
            </a:r>
          </a:p>
          <a:p>
            <a:endParaRPr lang="en-US" dirty="0" smtClean="0"/>
          </a:p>
          <a:p>
            <a:pPr rtl="0"/>
            <a:r>
              <a:rPr lang="en-US" sz="1200" b="0" i="0" dirty="0" smtClean="0"/>
              <a:t>“There is nothing more unnatural than to enjoy afflictions </a:t>
            </a:r>
          </a:p>
          <a:p>
            <a:pPr rtl="0"/>
            <a:r>
              <a:rPr lang="en-US" sz="1200" b="0" i="0" dirty="0" smtClean="0"/>
              <a:t>or tribulation. Tribulation is something we desperately </a:t>
            </a:r>
          </a:p>
          <a:p>
            <a:pPr rtl="0"/>
            <a:r>
              <a:rPr lang="en-US" sz="1200" b="0" i="0" dirty="0" smtClean="0"/>
              <a:t>seek to avoid. However, once we have been justified, we </a:t>
            </a:r>
          </a:p>
          <a:p>
            <a:pPr rtl="0"/>
            <a:r>
              <a:rPr lang="en-US" sz="1200" b="0" i="0" dirty="0" smtClean="0"/>
              <a:t>have a whole new perspective on tribulations. We no </a:t>
            </a:r>
          </a:p>
          <a:p>
            <a:pPr rtl="0"/>
            <a:r>
              <a:rPr lang="en-US" sz="1200" b="0" i="0" dirty="0" smtClean="0"/>
              <a:t>longer see suffering as an exercise in futility, something </a:t>
            </a:r>
          </a:p>
          <a:p>
            <a:pPr rtl="0"/>
            <a:r>
              <a:rPr lang="en-US" sz="1200" b="0" i="0" dirty="0" smtClean="0"/>
              <a:t>that takes away our hope. Once we have the anchor on </a:t>
            </a:r>
          </a:p>
          <a:p>
            <a:pPr rtl="0"/>
            <a:r>
              <a:rPr lang="en-US" sz="1200" b="0" i="0" dirty="0" smtClean="0"/>
              <a:t>our soul, it holds when tribulation comes. It is not that </a:t>
            </a:r>
          </a:p>
          <a:p>
            <a:pPr rtl="0"/>
            <a:r>
              <a:rPr lang="en-US" sz="1200" b="0" i="0" dirty="0" smtClean="0"/>
              <a:t>we have the capacity of a Stoic to grin and bear it; it goes </a:t>
            </a:r>
          </a:p>
          <a:p>
            <a:pPr rtl="0"/>
            <a:r>
              <a:rPr lang="en-US" sz="1200" b="0" i="0" dirty="0" smtClean="0"/>
              <a:t>beyond endurance to rejoicing in tribulations.</a:t>
            </a:r>
          </a:p>
          <a:p>
            <a:pPr rtl="0"/>
            <a:endParaRPr lang="en-US" sz="1200" b="0" i="0" dirty="0" smtClean="0"/>
          </a:p>
          <a:p>
            <a:pPr rtl="0"/>
            <a:r>
              <a:rPr lang="en-US" sz="1200" b="0" i="0" dirty="0" smtClean="0"/>
              <a:t>“Paul was not a masochist. He is not saying that </a:t>
            </a:r>
          </a:p>
          <a:p>
            <a:pPr rtl="0"/>
            <a:r>
              <a:rPr lang="en-US" sz="1200" b="0" i="0" dirty="0" smtClean="0"/>
              <a:t>tribulation is a joyful, pleasant, pleasurable experience. </a:t>
            </a:r>
          </a:p>
          <a:p>
            <a:pPr rtl="0"/>
            <a:r>
              <a:rPr lang="en-US" sz="1200" b="0" i="0" dirty="0" smtClean="0"/>
              <a:t>Rather, he is saying that because we have been justified, </a:t>
            </a:r>
          </a:p>
          <a:p>
            <a:pPr rtl="0"/>
            <a:r>
              <a:rPr lang="en-US" sz="1200" b="0" i="0" dirty="0" smtClean="0"/>
              <a:t>even the tribulations and afflictions we experience can be </a:t>
            </a:r>
          </a:p>
          <a:p>
            <a:pPr rtl="0"/>
            <a:r>
              <a:rPr lang="en-US" sz="1200" b="0" i="0" dirty="0" smtClean="0"/>
              <a:t>an occasion for joy. Above all, the fruit of justification is </a:t>
            </a:r>
          </a:p>
          <a:p>
            <a:pPr rtl="0"/>
            <a:r>
              <a:rPr lang="en-US" sz="1200" b="0" i="0" dirty="0" smtClean="0"/>
              <a:t>the presence of joy in the Christian’s life. We have found </a:t>
            </a:r>
          </a:p>
          <a:p>
            <a:pPr rtl="0"/>
            <a:r>
              <a:rPr lang="en-US" sz="1200" b="0" i="0" dirty="0" smtClean="0"/>
              <a:t>the pearl of great price, and no matter how much pain </a:t>
            </a:r>
          </a:p>
          <a:p>
            <a:pPr rtl="0"/>
            <a:r>
              <a:rPr lang="en-US" sz="1200" b="0" i="0" dirty="0" smtClean="0"/>
              <a:t>we have to go through, as bad as things may be, these </a:t>
            </a:r>
          </a:p>
          <a:p>
            <a:pPr rtl="0"/>
            <a:r>
              <a:rPr lang="en-US" sz="1200" b="0" i="0" dirty="0" smtClean="0"/>
              <a:t>things are not worthy to be compared with the joy that </a:t>
            </a:r>
          </a:p>
          <a:p>
            <a:pPr rtl="0"/>
            <a:r>
              <a:rPr lang="en-US" sz="1200" b="0" i="0" dirty="0" smtClean="0"/>
              <a:t>God has set before us in Christ. If we lose everything the </a:t>
            </a:r>
          </a:p>
          <a:p>
            <a:pPr rtl="0"/>
            <a:r>
              <a:rPr lang="en-US" sz="1200" b="0" i="0" dirty="0" smtClean="0"/>
              <a:t>world can give us, we still possess that priceless pearl of </a:t>
            </a:r>
          </a:p>
          <a:p>
            <a:pPr rtl="0"/>
            <a:r>
              <a:rPr lang="en-US" sz="1200" b="0" i="0" dirty="0" smtClean="0"/>
              <a:t>our justification. Because God has redeemed us, we are </a:t>
            </a:r>
          </a:p>
          <a:p>
            <a:pPr rtl="0"/>
            <a:r>
              <a:rPr lang="en-US" sz="1200" b="0" i="0" dirty="0" smtClean="0"/>
              <a:t>able to rejoice no matter what life brings.</a:t>
            </a:r>
          </a:p>
          <a:p>
            <a:pPr rtl="0"/>
            <a:endParaRPr lang="en-US" sz="1200" b="0" i="0" dirty="0" smtClean="0"/>
          </a:p>
          <a:p>
            <a:pPr rtl="0"/>
            <a:r>
              <a:rPr lang="en-US" sz="1200" b="0" i="0" dirty="0" smtClean="0"/>
              <a:t>“Once we are reconciled and justified we can rejoice even </a:t>
            </a:r>
          </a:p>
          <a:p>
            <a:pPr rtl="0"/>
            <a:r>
              <a:rPr lang="en-US" sz="1200" b="0" i="0" dirty="0" smtClean="0"/>
              <a:t>when people slander us and wound us deeply. We can </a:t>
            </a:r>
          </a:p>
          <a:p>
            <a:pPr rtl="0"/>
            <a:r>
              <a:rPr lang="en-US" sz="1200" b="0" i="0" dirty="0" smtClean="0"/>
              <a:t>glory in it because of Christ and our justification. We </a:t>
            </a:r>
          </a:p>
          <a:p>
            <a:pPr rtl="0"/>
            <a:r>
              <a:rPr lang="en-US" sz="1200" b="0" i="0" dirty="0" smtClean="0"/>
              <a:t>glory in tribulation because we know what tribulation </a:t>
            </a:r>
          </a:p>
          <a:p>
            <a:pPr rtl="0"/>
            <a:r>
              <a:rPr lang="en-US" sz="1200" b="0" i="0" dirty="0" smtClean="0"/>
              <a:t>does. Paul understood, because he believed in the </a:t>
            </a:r>
          </a:p>
          <a:p>
            <a:pPr rtl="0"/>
            <a:r>
              <a:rPr lang="en-US" sz="1200" b="0" i="0" dirty="0" smtClean="0"/>
              <a:t>sovereignty and providence of God. There are no </a:t>
            </a:r>
          </a:p>
          <a:p>
            <a:pPr rtl="0"/>
            <a:r>
              <a:rPr lang="en-US" sz="1200" b="0" i="0" dirty="0" smtClean="0"/>
              <a:t>accidents in this world. No matter how many injustices </a:t>
            </a:r>
          </a:p>
          <a:p>
            <a:pPr rtl="0"/>
            <a:r>
              <a:rPr lang="en-US" sz="1200" b="0" i="0" dirty="0" smtClean="0"/>
              <a:t>are heaped upon us this side of heaven, they do not </a:t>
            </a:r>
          </a:p>
          <a:p>
            <a:pPr rtl="0"/>
            <a:r>
              <a:rPr lang="en-US" sz="1200" b="0" i="0" dirty="0" smtClean="0"/>
              <a:t>mean anything compared to the crown of glory that God </a:t>
            </a:r>
          </a:p>
          <a:p>
            <a:pPr rtl="0"/>
            <a:r>
              <a:rPr lang="en-US" sz="1200" b="0" i="0" dirty="0" smtClean="0"/>
              <a:t>has prepared for his people. Paul is saying that when we </a:t>
            </a:r>
          </a:p>
          <a:p>
            <a:pPr rtl="0"/>
            <a:r>
              <a:rPr lang="en-US" sz="1200" b="0" i="0" dirty="0" smtClean="0"/>
              <a:t>go through afflictions and tribulations we can glory in </a:t>
            </a:r>
          </a:p>
          <a:p>
            <a:pPr rtl="0"/>
            <a:r>
              <a:rPr lang="en-US" sz="1200" b="0" i="0" dirty="0" smtClean="0"/>
              <a:t>them, not because we enjoy pain but because we know </a:t>
            </a:r>
          </a:p>
          <a:p>
            <a:pPr rtl="0"/>
            <a:r>
              <a:rPr lang="en-US" sz="1200" b="0" i="0" dirty="0" smtClean="0"/>
              <a:t>what tribulation yields. For most people, tribulation </a:t>
            </a:r>
          </a:p>
          <a:p>
            <a:pPr rtl="0"/>
            <a:r>
              <a:rPr lang="en-US" sz="1200" b="0" i="0" dirty="0" smtClean="0"/>
              <a:t>breaks the spirit, </a:t>
            </a:r>
            <a:r>
              <a:rPr lang="en-US" sz="1200" b="0" i="0" kern="1200" dirty="0" smtClean="0">
                <a:solidFill>
                  <a:schemeClr val="tx1"/>
                </a:solidFill>
                <a:latin typeface="+mn-lt"/>
                <a:ea typeface="+mn-ea"/>
                <a:cs typeface="+mn-cs"/>
              </a:rPr>
              <a:t>leads them to despair, and causes them </a:t>
            </a:r>
          </a:p>
          <a:p>
            <a:pPr rtl="0"/>
            <a:r>
              <a:rPr lang="en-US" sz="1200" b="0" i="0" kern="1200" dirty="0" smtClean="0">
                <a:solidFill>
                  <a:schemeClr val="tx1"/>
                </a:solidFill>
                <a:latin typeface="+mn-lt"/>
                <a:ea typeface="+mn-ea"/>
                <a:cs typeface="+mn-cs"/>
              </a:rPr>
              <a:t>to abandon all hope. Not so for the Christian....</a:t>
            </a:r>
          </a:p>
          <a:p>
            <a:pPr rtl="0"/>
            <a:endParaRPr lang="en-US" sz="1200" b="0" i="0" kern="1200" dirty="0" smtClean="0">
              <a:solidFill>
                <a:schemeClr val="tx1"/>
              </a:solidFill>
              <a:latin typeface="+mn-lt"/>
              <a:ea typeface="+mn-ea"/>
              <a:cs typeface="+mn-cs"/>
            </a:endParaRPr>
          </a:p>
          <a:p>
            <a:pPr rtl="0"/>
            <a:r>
              <a:rPr lang="en-US" sz="1200" b="0" i="0" dirty="0" smtClean="0"/>
              <a:t>“Tribulation puts muscle on our souls. Tribulation makes </a:t>
            </a:r>
          </a:p>
          <a:p>
            <a:pPr rtl="0"/>
            <a:r>
              <a:rPr lang="en-US" sz="1200" b="0" i="0" dirty="0" smtClean="0"/>
              <a:t>it possible for the people of God to persevere rather </a:t>
            </a:r>
          </a:p>
          <a:p>
            <a:pPr rtl="0"/>
            <a:r>
              <a:rPr lang="en-US" sz="1200" b="0" i="0" dirty="0" smtClean="0"/>
              <a:t>than to give up. Tribulation produces perseverance.”</a:t>
            </a:r>
          </a:p>
          <a:p>
            <a:pPr rtl="0"/>
            <a:endParaRPr lang="en-US" dirty="0" smtClean="0"/>
          </a:p>
          <a:p>
            <a:r>
              <a:rPr lang="en-US" b="0" i="0" u="none" strike="noStrike" baseline="0" dirty="0" smtClean="0"/>
              <a:t>-----</a:t>
            </a:r>
          </a:p>
          <a:p>
            <a:endParaRPr lang="en-US" b="0" i="0" u="none" strike="noStrike" baseline="0" dirty="0" smtClean="0"/>
          </a:p>
          <a:p>
            <a:r>
              <a:rPr lang="en-US" b="0" i="0" u="none" strike="noStrike" baseline="0" dirty="0" smtClean="0"/>
              <a:t>Sproul, R. C. (2009). </a:t>
            </a:r>
            <a:r>
              <a:rPr lang="en-US" b="0" i="1" u="none" strike="noStrike" baseline="0" dirty="0" smtClean="0"/>
              <a:t>Romans</a:t>
            </a:r>
            <a:r>
              <a:rPr lang="en-US" b="0" i="0" u="none" strike="noStrike" baseline="0" dirty="0" smtClean="0"/>
              <a:t> (pp. 150–151). Wheaton, </a:t>
            </a:r>
          </a:p>
          <a:p>
            <a:r>
              <a:rPr lang="en-US" b="0" i="0" u="none" strike="noStrike" baseline="0" dirty="0" smtClean="0"/>
              <a:t>IL: Crossway.</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39</a:t>
            </a:fld>
            <a:endParaRPr lang="en-US"/>
          </a:p>
        </p:txBody>
      </p:sp>
    </p:spTree>
    <p:extLst>
      <p:ext uri="{BB962C8B-B14F-4D97-AF65-F5344CB8AC3E}">
        <p14:creationId xmlns:p14="http://schemas.microsoft.com/office/powerpoint/2010/main" val="38613717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a:t>
            </a:fld>
            <a:endParaRPr lang="en-US"/>
          </a:p>
        </p:txBody>
      </p:sp>
    </p:spTree>
    <p:extLst>
      <p:ext uri="{BB962C8B-B14F-4D97-AF65-F5344CB8AC3E}">
        <p14:creationId xmlns:p14="http://schemas.microsoft.com/office/powerpoint/2010/main" val="180507889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we see </a:t>
            </a:r>
            <a:r>
              <a:rPr lang="en-US" dirty="0" err="1" smtClean="0"/>
              <a:t>kauchaomai</a:t>
            </a:r>
            <a:r>
              <a:rPr lang="en-US" dirty="0" smtClean="0"/>
              <a:t> again.</a:t>
            </a:r>
          </a:p>
          <a:p>
            <a:endParaRPr lang="en-US" dirty="0" smtClean="0"/>
          </a:p>
          <a:p>
            <a:r>
              <a:rPr lang="en-US" dirty="0" smtClean="0"/>
              <a:t>As in verse two, it means joyful boasting more than just plain </a:t>
            </a:r>
          </a:p>
          <a:p>
            <a:r>
              <a:rPr lang="en-US" dirty="0" smtClean="0"/>
              <a:t>rejoicing.</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40</a:t>
            </a:fld>
            <a:endParaRPr lang="en-US"/>
          </a:p>
        </p:txBody>
      </p:sp>
    </p:spTree>
    <p:extLst>
      <p:ext uri="{BB962C8B-B14F-4D97-AF65-F5344CB8AC3E}">
        <p14:creationId xmlns:p14="http://schemas.microsoft.com/office/powerpoint/2010/main" val="386137171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with </a:t>
            </a:r>
            <a:r>
              <a:rPr lang="en-US" dirty="0" err="1" smtClean="0"/>
              <a:t>kauchaomai</a:t>
            </a:r>
            <a:r>
              <a:rPr lang="en-US" dirty="0" smtClean="0"/>
              <a:t>, </a:t>
            </a:r>
            <a:r>
              <a:rPr lang="en-US" dirty="0" err="1" smtClean="0"/>
              <a:t>thlipsis</a:t>
            </a:r>
            <a:r>
              <a:rPr lang="en-US" dirty="0" smtClean="0"/>
              <a:t> is NOT the common word </a:t>
            </a:r>
          </a:p>
          <a:p>
            <a:r>
              <a:rPr lang="en-US" dirty="0" smtClean="0"/>
              <a:t>for suffering.</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common word for “suffering” is “</a:t>
            </a:r>
            <a:r>
              <a:rPr lang="en-US" baseline="0" dirty="0" err="1" smtClean="0"/>
              <a:t>pascho</a:t>
            </a:r>
            <a:r>
              <a:rPr lang="en-US" baseline="0" dirty="0" smtClean="0"/>
              <a:t>” and it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means simply to suffer or to endure something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unpleasant.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r>
              <a:rPr lang="en-US" dirty="0" smtClean="0"/>
              <a:t>But, </a:t>
            </a:r>
            <a:r>
              <a:rPr lang="en-US" dirty="0" err="1" smtClean="0"/>
              <a:t>thlipsis</a:t>
            </a:r>
            <a:r>
              <a:rPr lang="en-US" dirty="0" smtClean="0"/>
              <a:t> means more specifically trouble</a:t>
            </a:r>
            <a:r>
              <a:rPr lang="en-US" baseline="0" dirty="0" smtClean="0"/>
              <a:t> which </a:t>
            </a:r>
          </a:p>
          <a:p>
            <a:r>
              <a:rPr lang="en-US" baseline="0" dirty="0" smtClean="0"/>
              <a:t>inflicts distress, oppression, affliction, or tribulation.</a:t>
            </a:r>
          </a:p>
          <a:p>
            <a:endParaRPr lang="en-US" baseline="0" dirty="0" smtClean="0"/>
          </a:p>
          <a:p>
            <a:r>
              <a:rPr lang="en-US" baseline="0" dirty="0" smtClean="0"/>
              <a:t>In fact, </a:t>
            </a:r>
            <a:r>
              <a:rPr lang="en-US" baseline="0" dirty="0" err="1" smtClean="0"/>
              <a:t>thlipsis</a:t>
            </a:r>
            <a:r>
              <a:rPr lang="en-US" baseline="0" dirty="0" smtClean="0"/>
              <a:t> is the word used to indicate the </a:t>
            </a:r>
          </a:p>
          <a:p>
            <a:r>
              <a:rPr lang="en-US" baseline="0" dirty="0" smtClean="0"/>
              <a:t>GREAT TRIBULATION to come at the end of this age, </a:t>
            </a:r>
          </a:p>
          <a:p>
            <a:r>
              <a:rPr lang="en-US" baseline="0" dirty="0" smtClean="0"/>
              <a:t>just before Jesus returns.</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41</a:t>
            </a:fld>
            <a:endParaRPr lang="en-US"/>
          </a:p>
        </p:txBody>
      </p:sp>
    </p:spTree>
    <p:extLst>
      <p:ext uri="{BB962C8B-B14F-4D97-AF65-F5344CB8AC3E}">
        <p14:creationId xmlns:p14="http://schemas.microsoft.com/office/powerpoint/2010/main" val="386137171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42</a:t>
            </a:fld>
            <a:endParaRPr lang="en-US"/>
          </a:p>
        </p:txBody>
      </p:sp>
    </p:spTree>
    <p:extLst>
      <p:ext uri="{BB962C8B-B14F-4D97-AF65-F5344CB8AC3E}">
        <p14:creationId xmlns:p14="http://schemas.microsoft.com/office/powerpoint/2010/main" val="187132179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43</a:t>
            </a:fld>
            <a:endParaRPr lang="en-US"/>
          </a:p>
        </p:txBody>
      </p:sp>
    </p:spTree>
    <p:extLst>
      <p:ext uri="{BB962C8B-B14F-4D97-AF65-F5344CB8AC3E}">
        <p14:creationId xmlns:p14="http://schemas.microsoft.com/office/powerpoint/2010/main" val="173961115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hupomone</a:t>
            </a:r>
            <a:r>
              <a:rPr lang="en-US" dirty="0" smtClean="0"/>
              <a:t> means the capacity to hold out or bear </a:t>
            </a:r>
          </a:p>
          <a:p>
            <a:r>
              <a:rPr lang="en-US" dirty="0" smtClean="0"/>
              <a:t>up in the face of difficulty; that is, patience, endurance, </a:t>
            </a:r>
          </a:p>
          <a:p>
            <a:r>
              <a:rPr lang="en-US" dirty="0" smtClean="0"/>
              <a:t>fortitude, steadfastness, or perseverance.</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44</a:t>
            </a:fld>
            <a:endParaRPr lang="en-US"/>
          </a:p>
        </p:txBody>
      </p:sp>
    </p:spTree>
    <p:extLst>
      <p:ext uri="{BB962C8B-B14F-4D97-AF65-F5344CB8AC3E}">
        <p14:creationId xmlns:p14="http://schemas.microsoft.com/office/powerpoint/2010/main" val="386137171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b="0" dirty="0" smtClean="0"/>
              <a:t> </a:t>
            </a:r>
            <a:r>
              <a:rPr lang="en-US" sz="1200" b="0" kern="1200" dirty="0" smtClean="0">
                <a:solidFill>
                  <a:schemeClr val="tx1"/>
                </a:solidFill>
                <a:latin typeface="+mn-lt"/>
                <a:ea typeface="+mn-ea"/>
                <a:cs typeface="+mn-cs"/>
              </a:rPr>
              <a:t>Barbara Brown Taylor tells of spending a few </a:t>
            </a:r>
          </a:p>
          <a:p>
            <a:pPr rtl="0"/>
            <a:r>
              <a:rPr lang="en-US" sz="1200" b="0" kern="1200" dirty="0" smtClean="0">
                <a:solidFill>
                  <a:schemeClr val="tx1"/>
                </a:solidFill>
                <a:latin typeface="+mn-lt"/>
                <a:ea typeface="+mn-ea"/>
                <a:cs typeface="+mn-cs"/>
              </a:rPr>
              <a:t>days on a barrier island where loggerhead turtles were </a:t>
            </a:r>
          </a:p>
          <a:p>
            <a:pPr rtl="0"/>
            <a:r>
              <a:rPr lang="en-US" sz="1200" b="0" kern="1200" dirty="0" smtClean="0">
                <a:solidFill>
                  <a:schemeClr val="tx1"/>
                </a:solidFill>
                <a:latin typeface="+mn-lt"/>
                <a:ea typeface="+mn-ea"/>
                <a:cs typeface="+mn-cs"/>
              </a:rPr>
              <a:t>laying their eggs. </a:t>
            </a:r>
          </a:p>
          <a:p>
            <a:pPr rtl="0"/>
            <a:endParaRPr lang="en-US" sz="1200" b="0" kern="1200" dirty="0" smtClean="0">
              <a:solidFill>
                <a:schemeClr val="tx1"/>
              </a:solidFill>
              <a:latin typeface="+mn-lt"/>
              <a:ea typeface="+mn-ea"/>
              <a:cs typeface="+mn-cs"/>
            </a:endParaRPr>
          </a:p>
          <a:p>
            <a:pPr rtl="0"/>
            <a:r>
              <a:rPr lang="en-US" sz="1200" b="0" kern="1200" dirty="0" smtClean="0">
                <a:solidFill>
                  <a:schemeClr val="tx1"/>
                </a:solidFill>
                <a:latin typeface="+mn-lt"/>
                <a:ea typeface="+mn-ea"/>
                <a:cs typeface="+mn-cs"/>
              </a:rPr>
              <a:t>One night when the tide was out, she watched a huge </a:t>
            </a:r>
          </a:p>
          <a:p>
            <a:pPr rtl="0"/>
            <a:r>
              <a:rPr lang="en-US" sz="1200" b="0" kern="1200" dirty="0" smtClean="0">
                <a:solidFill>
                  <a:schemeClr val="tx1"/>
                </a:solidFill>
                <a:latin typeface="+mn-lt"/>
                <a:ea typeface="+mn-ea"/>
                <a:cs typeface="+mn-cs"/>
              </a:rPr>
              <a:t>female turtle heave herself up the beach to dig her nest </a:t>
            </a:r>
          </a:p>
          <a:p>
            <a:pPr rtl="0"/>
            <a:r>
              <a:rPr lang="en-US" sz="1200" b="0" kern="1200" dirty="0" smtClean="0">
                <a:solidFill>
                  <a:schemeClr val="tx1"/>
                </a:solidFill>
                <a:latin typeface="+mn-lt"/>
                <a:ea typeface="+mn-ea"/>
                <a:cs typeface="+mn-cs"/>
              </a:rPr>
              <a:t>and empty her eggs into the sand. Taylor didn’t want to </a:t>
            </a:r>
          </a:p>
          <a:p>
            <a:pPr rtl="0"/>
            <a:r>
              <a:rPr lang="en-US" sz="1200" b="0" kern="1200" dirty="0" smtClean="0">
                <a:solidFill>
                  <a:schemeClr val="tx1"/>
                </a:solidFill>
                <a:latin typeface="+mn-lt"/>
                <a:ea typeface="+mn-ea"/>
                <a:cs typeface="+mn-cs"/>
              </a:rPr>
              <a:t>disturb her, but the next day she returned to try to find </a:t>
            </a:r>
          </a:p>
          <a:p>
            <a:pPr rtl="0"/>
            <a:r>
              <a:rPr lang="en-US" sz="1200" b="0" kern="1200" dirty="0" smtClean="0">
                <a:solidFill>
                  <a:schemeClr val="tx1"/>
                </a:solidFill>
                <a:latin typeface="+mn-lt"/>
                <a:ea typeface="+mn-ea"/>
                <a:cs typeface="+mn-cs"/>
              </a:rPr>
              <a:t>the spot where the eggs were hidden. What she found </a:t>
            </a:r>
          </a:p>
          <a:p>
            <a:pPr rtl="0"/>
            <a:r>
              <a:rPr lang="en-US" sz="1200" b="0" kern="1200" dirty="0" smtClean="0">
                <a:solidFill>
                  <a:schemeClr val="tx1"/>
                </a:solidFill>
                <a:latin typeface="+mn-lt"/>
                <a:ea typeface="+mn-ea"/>
                <a:cs typeface="+mn-cs"/>
              </a:rPr>
              <a:t>instead were tracks leading in the wrong direction. </a:t>
            </a:r>
          </a:p>
          <a:p>
            <a:pPr rtl="0"/>
            <a:endParaRPr lang="en-US" sz="1200" b="0" kern="1200" dirty="0" smtClean="0">
              <a:solidFill>
                <a:schemeClr val="tx1"/>
              </a:solidFill>
              <a:latin typeface="+mn-lt"/>
              <a:ea typeface="+mn-ea"/>
              <a:cs typeface="+mn-cs"/>
            </a:endParaRPr>
          </a:p>
          <a:p>
            <a:pPr rtl="0"/>
            <a:r>
              <a:rPr lang="en-US" sz="1200" b="0" kern="1200" dirty="0" smtClean="0">
                <a:solidFill>
                  <a:schemeClr val="tx1"/>
                </a:solidFill>
                <a:latin typeface="+mn-lt"/>
                <a:ea typeface="+mn-ea"/>
                <a:cs typeface="+mn-cs"/>
              </a:rPr>
              <a:t>Instead of heading back out to sea, [the turtle] had </a:t>
            </a:r>
          </a:p>
          <a:p>
            <a:pPr rtl="0"/>
            <a:r>
              <a:rPr lang="en-US" sz="1200" b="0" kern="1200" dirty="0" smtClean="0">
                <a:solidFill>
                  <a:schemeClr val="tx1"/>
                </a:solidFill>
                <a:latin typeface="+mn-lt"/>
                <a:ea typeface="+mn-ea"/>
                <a:cs typeface="+mn-cs"/>
              </a:rPr>
              <a:t>wandered into the dunes, which were already as hot as </a:t>
            </a:r>
          </a:p>
          <a:p>
            <a:pPr rtl="0"/>
            <a:r>
              <a:rPr lang="en-US" sz="1200" b="0" kern="1200" dirty="0" smtClean="0">
                <a:solidFill>
                  <a:schemeClr val="tx1"/>
                </a:solidFill>
                <a:latin typeface="+mn-lt"/>
                <a:ea typeface="+mn-ea"/>
                <a:cs typeface="+mn-cs"/>
              </a:rPr>
              <a:t>asphalt in the morning sun.</a:t>
            </a:r>
          </a:p>
          <a:p>
            <a:pPr rtl="0"/>
            <a:endParaRPr lang="en-US" sz="1200" b="0" kern="1200" dirty="0" smtClean="0">
              <a:solidFill>
                <a:schemeClr val="tx1"/>
              </a:solidFill>
              <a:latin typeface="+mn-lt"/>
              <a:ea typeface="+mn-ea"/>
              <a:cs typeface="+mn-cs"/>
            </a:endParaRPr>
          </a:p>
          <a:p>
            <a:pPr rtl="0"/>
            <a:r>
              <a:rPr lang="en-US" sz="1200" dirty="0" smtClean="0"/>
              <a:t>A little ways inland, Taylor found the mother turtle, </a:t>
            </a:r>
          </a:p>
          <a:p>
            <a:pPr rtl="0"/>
            <a:r>
              <a:rPr lang="en-US" sz="1200" dirty="0" smtClean="0"/>
              <a:t>exhausted and all but baked. Her head and flippers were </a:t>
            </a:r>
          </a:p>
          <a:p>
            <a:pPr rtl="0"/>
            <a:r>
              <a:rPr lang="en-US" sz="1200" dirty="0" smtClean="0"/>
              <a:t>caked with dried sand. After pouring water on her and </a:t>
            </a:r>
          </a:p>
          <a:p>
            <a:pPr rtl="0"/>
            <a:r>
              <a:rPr lang="en-US" sz="1200" dirty="0" smtClean="0"/>
              <a:t>covering her with sea oats, Taylor fetched a park ranger, </a:t>
            </a:r>
          </a:p>
          <a:p>
            <a:pPr rtl="0"/>
            <a:r>
              <a:rPr lang="en-US" sz="1200" dirty="0" smtClean="0"/>
              <a:t>who returned with a jeep to rescue [the turtle].</a:t>
            </a:r>
          </a:p>
          <a:p>
            <a:pPr rtl="0"/>
            <a:endParaRPr lang="en-US" sz="1200" dirty="0" smtClean="0"/>
          </a:p>
          <a:p>
            <a:pPr rtl="0"/>
            <a:r>
              <a:rPr lang="en-US" sz="1200" dirty="0" smtClean="0"/>
              <a:t>The ranger flipped the turtle over on her back, wrapped </a:t>
            </a:r>
          </a:p>
          <a:p>
            <a:pPr rtl="0"/>
            <a:r>
              <a:rPr lang="en-US" sz="1200" dirty="0" smtClean="0"/>
              <a:t>tire chains around her front legs, and hooked the chains </a:t>
            </a:r>
          </a:p>
          <a:p>
            <a:pPr rtl="0"/>
            <a:r>
              <a:rPr lang="en-US" sz="1200" dirty="0" smtClean="0"/>
              <a:t>to the trailer hitch on his jeep. Then he took off, yanking </a:t>
            </a:r>
          </a:p>
          <a:p>
            <a:pPr rtl="0"/>
            <a:r>
              <a:rPr lang="en-US" sz="1200" dirty="0" smtClean="0"/>
              <a:t>her body forward so fast that her open mouth filled with </a:t>
            </a:r>
          </a:p>
          <a:p>
            <a:pPr rtl="0"/>
            <a:r>
              <a:rPr lang="en-US" sz="1200" dirty="0" smtClean="0"/>
              <a:t>sand [which] then disappeared underneath her.</a:t>
            </a:r>
          </a:p>
          <a:p>
            <a:pPr rtl="0"/>
            <a:endParaRPr lang="en-US" sz="1200" dirty="0" smtClean="0"/>
          </a:p>
          <a:p>
            <a:pPr rtl="0"/>
            <a:r>
              <a:rPr lang="en-US" sz="1200" dirty="0" smtClean="0"/>
              <a:t>The ranger hauled her over the dunes and down onto the </a:t>
            </a:r>
          </a:p>
          <a:p>
            <a:pPr rtl="0"/>
            <a:r>
              <a:rPr lang="en-US" sz="1200" dirty="0" smtClean="0"/>
              <a:t>beach, and the woman followed the path that the prow of </a:t>
            </a:r>
          </a:p>
          <a:p>
            <a:pPr rtl="0"/>
            <a:r>
              <a:rPr lang="en-US" sz="1200" dirty="0" smtClean="0"/>
              <a:t>her shell cut in the sand. At ocean’s edge, he unhooked </a:t>
            </a:r>
          </a:p>
          <a:p>
            <a:pPr rtl="0"/>
            <a:r>
              <a:rPr lang="en-US" sz="1200" dirty="0" smtClean="0"/>
              <a:t>her and turned her right side up again. She lay motionless </a:t>
            </a:r>
          </a:p>
          <a:p>
            <a:pPr rtl="0"/>
            <a:r>
              <a:rPr lang="en-US" sz="1200" dirty="0" smtClean="0"/>
              <a:t>in the surf as the water lapped at her body, washing the </a:t>
            </a:r>
          </a:p>
          <a:p>
            <a:pPr rtl="0"/>
            <a:r>
              <a:rPr lang="en-US" sz="1200" dirty="0" smtClean="0"/>
              <a:t>sand from her eyes and making her skin shine again.</a:t>
            </a:r>
          </a:p>
          <a:p>
            <a:pPr rtl="0"/>
            <a:endParaRPr lang="en-US" sz="1200" dirty="0" smtClean="0"/>
          </a:p>
          <a:p>
            <a:pPr rtl="0"/>
            <a:r>
              <a:rPr lang="en-US" sz="1200" dirty="0" smtClean="0"/>
              <a:t>Then a particularly large wave broke over her, and she </a:t>
            </a:r>
          </a:p>
          <a:p>
            <a:pPr rtl="0"/>
            <a:r>
              <a:rPr lang="en-US" sz="1200" dirty="0" smtClean="0"/>
              <a:t>lifted her head slightly, moving her back legs as she did. </a:t>
            </a:r>
          </a:p>
          <a:p>
            <a:pPr rtl="0"/>
            <a:r>
              <a:rPr lang="en-US" sz="1200" dirty="0" smtClean="0"/>
              <a:t>Every fresh wave brought her life back to her until one of </a:t>
            </a:r>
          </a:p>
          <a:p>
            <a:pPr rtl="0"/>
            <a:r>
              <a:rPr lang="en-US" sz="1200" dirty="0" smtClean="0"/>
              <a:t>them made her light enough to find a foothold and push </a:t>
            </a:r>
          </a:p>
          <a:p>
            <a:pPr rtl="0"/>
            <a:r>
              <a:rPr lang="en-US" sz="1200" dirty="0" smtClean="0"/>
              <a:t>off, back into the water that was her home.</a:t>
            </a:r>
          </a:p>
          <a:p>
            <a:pPr rtl="0"/>
            <a:endParaRPr lang="en-US" sz="1200" dirty="0" smtClean="0"/>
          </a:p>
          <a:p>
            <a:pPr rtl="0"/>
            <a:r>
              <a:rPr lang="en-US" sz="1200" dirty="0" smtClean="0"/>
              <a:t>Watching her swim slowly away and remembering her </a:t>
            </a:r>
          </a:p>
          <a:p>
            <a:pPr rtl="0"/>
            <a:r>
              <a:rPr lang="en-US" sz="1200" dirty="0" smtClean="0"/>
              <a:t>nightmare ride through the dunes, Barbara Brown Taylor </a:t>
            </a:r>
          </a:p>
          <a:p>
            <a:pPr rtl="0"/>
            <a:r>
              <a:rPr lang="en-US" sz="1200" dirty="0" smtClean="0"/>
              <a:t>noted that it is sometimes hard to tell whether you are </a:t>
            </a:r>
          </a:p>
          <a:p>
            <a:pPr rtl="0"/>
            <a:r>
              <a:rPr lang="en-US" sz="1200" dirty="0" smtClean="0"/>
              <a:t>being killed or saved by the hands that turn your world </a:t>
            </a:r>
          </a:p>
          <a:p>
            <a:pPr rtl="0"/>
            <a:r>
              <a:rPr lang="en-US" sz="1200" dirty="0" smtClean="0"/>
              <a:t>upside down.</a:t>
            </a:r>
          </a:p>
          <a:p>
            <a:pPr rtl="0"/>
            <a:endParaRPr lang="en-US" sz="1200" dirty="0" smtClean="0"/>
          </a:p>
          <a:p>
            <a:pPr rtl="0"/>
            <a:r>
              <a:rPr lang="en-US" sz="1200" dirty="0" smtClean="0"/>
              <a:t>Sometimes we feel that our world is being turned upside </a:t>
            </a:r>
          </a:p>
          <a:p>
            <a:pPr rtl="0"/>
            <a:r>
              <a:rPr lang="en-US" sz="1200" dirty="0" smtClean="0"/>
              <a:t>down, but according to Romans 5, when we’re in his </a:t>
            </a:r>
          </a:p>
          <a:p>
            <a:pPr rtl="0"/>
            <a:r>
              <a:rPr lang="en-US" sz="1200" dirty="0" smtClean="0"/>
              <a:t>hands his only design is to develop perseverance, which </a:t>
            </a:r>
          </a:p>
          <a:p>
            <a:pPr rtl="0"/>
            <a:r>
              <a:rPr lang="en-US" sz="1200" dirty="0" smtClean="0"/>
              <a:t>leads to character, which leads to a hopeful attitude. </a:t>
            </a:r>
          </a:p>
          <a:p>
            <a:pPr rtl="0"/>
            <a:r>
              <a:rPr lang="en-US" sz="1200" dirty="0" smtClean="0"/>
              <a:t>He makes all things work for our good.</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smtClean="0"/>
              <a:t>Morgan, R. J. (2000). </a:t>
            </a:r>
            <a:r>
              <a:rPr lang="en-US" b="0" i="1" u="none" strike="noStrike" baseline="0" dirty="0" smtClean="0"/>
              <a:t>Nelson’s complete book of stories, </a:t>
            </a:r>
          </a:p>
          <a:p>
            <a:r>
              <a:rPr lang="en-US" b="0" i="1" u="none" strike="noStrike" baseline="0" dirty="0" smtClean="0"/>
              <a:t>illustrations, and quotes</a:t>
            </a:r>
            <a:r>
              <a:rPr lang="en-US" b="0" i="0" u="none" strike="noStrike" baseline="0" dirty="0" smtClean="0"/>
              <a:t> (electronic ed., p. 746). </a:t>
            </a:r>
          </a:p>
          <a:p>
            <a:r>
              <a:rPr lang="en-US" b="0" i="0" u="none" strike="noStrike" baseline="0" dirty="0" smtClean="0"/>
              <a:t>Nashville: Thomas Nelson Publishers.</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45</a:t>
            </a:fld>
            <a:endParaRPr lang="en-US"/>
          </a:p>
        </p:txBody>
      </p:sp>
    </p:spTree>
    <p:extLst>
      <p:ext uri="{BB962C8B-B14F-4D97-AF65-F5344CB8AC3E}">
        <p14:creationId xmlns:p14="http://schemas.microsoft.com/office/powerpoint/2010/main" val="370632461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5:3</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46</a:t>
            </a:fld>
            <a:endParaRPr lang="en-US"/>
          </a:p>
        </p:txBody>
      </p:sp>
    </p:spTree>
    <p:extLst>
      <p:ext uri="{BB962C8B-B14F-4D97-AF65-F5344CB8AC3E}">
        <p14:creationId xmlns:p14="http://schemas.microsoft.com/office/powerpoint/2010/main" val="361891464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5:3</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47</a:t>
            </a:fld>
            <a:endParaRPr lang="en-US"/>
          </a:p>
        </p:txBody>
      </p:sp>
    </p:spTree>
    <p:extLst>
      <p:ext uri="{BB962C8B-B14F-4D97-AF65-F5344CB8AC3E}">
        <p14:creationId xmlns:p14="http://schemas.microsoft.com/office/powerpoint/2010/main" val="361891464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Sproul continues:</a:t>
            </a:r>
          </a:p>
          <a:p>
            <a:endParaRPr lang="en-US" dirty="0" smtClean="0"/>
          </a:p>
          <a:p>
            <a:r>
              <a:rPr lang="en-US" sz="1200" b="0" dirty="0" smtClean="0"/>
              <a:t>“An easy life does nothing to produce character. Character </a:t>
            </a:r>
          </a:p>
          <a:p>
            <a:r>
              <a:rPr lang="en-US" sz="1200" b="0" dirty="0" smtClean="0"/>
              <a:t>is forged in the crucible of pain. Character is built when </a:t>
            </a:r>
          </a:p>
          <a:p>
            <a:r>
              <a:rPr lang="en-US" sz="1200" b="0" dirty="0" smtClean="0"/>
              <a:t>we have no alternative but to persevere in tribulation. </a:t>
            </a:r>
          </a:p>
          <a:p>
            <a:r>
              <a:rPr lang="en-US" sz="1200" b="0" dirty="0" smtClean="0"/>
              <a:t>Those who come out on the other side are those in </a:t>
            </a:r>
          </a:p>
          <a:p>
            <a:r>
              <a:rPr lang="en-US" sz="1200" b="0" dirty="0" smtClean="0"/>
              <a:t>whose souls God has built character. </a:t>
            </a:r>
          </a:p>
          <a:p>
            <a:endParaRPr lang="en-US" sz="1200" b="0" dirty="0" smtClean="0"/>
          </a:p>
          <a:p>
            <a:r>
              <a:rPr lang="en-US" sz="1200" b="0" dirty="0" smtClean="0"/>
              <a:t>“The result of character is hope... there it is again. </a:t>
            </a:r>
          </a:p>
          <a:p>
            <a:r>
              <a:rPr lang="en-US" sz="1200" b="0" dirty="0" smtClean="0"/>
              <a:t>Authentically joyful people are those who know where </a:t>
            </a:r>
          </a:p>
          <a:p>
            <a:r>
              <a:rPr lang="en-US" sz="1200" b="0" dirty="0" smtClean="0"/>
              <a:t>their hope is. They have been through the crucible. They </a:t>
            </a:r>
          </a:p>
          <a:p>
            <a:r>
              <a:rPr lang="en-US" sz="1200" b="0" dirty="0" smtClean="0"/>
              <a:t>have been through afflictions, persecution, and rejection </a:t>
            </a:r>
          </a:p>
          <a:p>
            <a:r>
              <a:rPr lang="en-US" sz="1200" b="0" dirty="0" smtClean="0"/>
              <a:t>from their friends. They have been through pain. They </a:t>
            </a:r>
          </a:p>
          <a:p>
            <a:r>
              <a:rPr lang="en-US" sz="1200" b="0" dirty="0" smtClean="0"/>
              <a:t>have identified with the humiliation of Christ. They have </a:t>
            </a:r>
          </a:p>
          <a:p>
            <a:r>
              <a:rPr lang="en-US" sz="1200" b="0" dirty="0" smtClean="0"/>
              <a:t>been crucified with Christ and raised in his resurrection </a:t>
            </a:r>
          </a:p>
          <a:p>
            <a:r>
              <a:rPr lang="en-US" sz="1200" b="0" dirty="0" smtClean="0"/>
              <a:t>and now participate in his exultation. That is the hope </a:t>
            </a:r>
          </a:p>
          <a:p>
            <a:r>
              <a:rPr lang="en-US" sz="1200" b="0" dirty="0" smtClean="0"/>
              <a:t>that Christian character produces.</a:t>
            </a:r>
          </a:p>
          <a:p>
            <a:pPr lvl="1"/>
            <a:r>
              <a:rPr lang="en-US" dirty="0" smtClean="0"/>
              <a:t> </a:t>
            </a:r>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Sproul, R. C. (2009). </a:t>
            </a:r>
            <a:r>
              <a:rPr lang="en-US" b="0" i="1" u="none" strike="noStrike" baseline="0" dirty="0" smtClean="0"/>
              <a:t>Romans</a:t>
            </a:r>
            <a:r>
              <a:rPr lang="en-US" b="0" i="0" u="none" strike="noStrike" baseline="0" dirty="0" smtClean="0"/>
              <a:t> (p. 151). Wheaton, IL: </a:t>
            </a:r>
          </a:p>
          <a:p>
            <a:r>
              <a:rPr lang="en-US" b="0" i="0" u="none" strike="noStrike" baseline="0" dirty="0" smtClean="0"/>
              <a:t>Crossway.</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48</a:t>
            </a:fld>
            <a:endParaRPr lang="en-US"/>
          </a:p>
        </p:txBody>
      </p:sp>
    </p:spTree>
    <p:extLst>
      <p:ext uri="{BB962C8B-B14F-4D97-AF65-F5344CB8AC3E}">
        <p14:creationId xmlns:p14="http://schemas.microsoft.com/office/powerpoint/2010/main" val="228069695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dokime</a:t>
            </a:r>
            <a:r>
              <a:rPr lang="en-US" dirty="0" smtClean="0"/>
              <a:t> means the experience of going </a:t>
            </a:r>
          </a:p>
          <a:p>
            <a:r>
              <a:rPr lang="en-US" dirty="0" smtClean="0"/>
              <a:t>through a test with special</a:t>
            </a:r>
            <a:r>
              <a:rPr lang="en-US" baseline="0" dirty="0" smtClean="0"/>
              <a:t> reference to the result; that is, </a:t>
            </a:r>
          </a:p>
          <a:p>
            <a:r>
              <a:rPr lang="en-US" baseline="0" dirty="0" smtClean="0"/>
              <a:t>standing the test or character.</a:t>
            </a:r>
            <a:r>
              <a:rPr lang="en-US" dirty="0" smtClean="0"/>
              <a:t> </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49</a:t>
            </a:fld>
            <a:endParaRPr lang="en-US"/>
          </a:p>
        </p:txBody>
      </p:sp>
    </p:spTree>
    <p:extLst>
      <p:ext uri="{BB962C8B-B14F-4D97-AF65-F5344CB8AC3E}">
        <p14:creationId xmlns:p14="http://schemas.microsoft.com/office/powerpoint/2010/main" val="22806969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a:t>
            </a:fld>
            <a:endParaRPr lang="en-US"/>
          </a:p>
        </p:txBody>
      </p:sp>
    </p:spTree>
    <p:extLst>
      <p:ext uri="{BB962C8B-B14F-4D97-AF65-F5344CB8AC3E}">
        <p14:creationId xmlns:p14="http://schemas.microsoft.com/office/powerpoint/2010/main" val="117399327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50</a:t>
            </a:fld>
            <a:endParaRPr lang="en-US"/>
          </a:p>
        </p:txBody>
      </p:sp>
    </p:spTree>
    <p:extLst>
      <p:ext uri="{BB962C8B-B14F-4D97-AF65-F5344CB8AC3E}">
        <p14:creationId xmlns:p14="http://schemas.microsoft.com/office/powerpoint/2010/main" val="355416281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in verse two, Elpis is the Christian’s expectation; the </a:t>
            </a:r>
          </a:p>
          <a:p>
            <a:r>
              <a:rPr lang="en-US" dirty="0" smtClean="0"/>
              <a:t>looking forward with reason for confidence respecting </a:t>
            </a:r>
          </a:p>
          <a:p>
            <a:r>
              <a:rPr lang="en-US" dirty="0" smtClean="0"/>
              <a:t>fulfillment.</a:t>
            </a:r>
          </a:p>
          <a:p>
            <a:endParaRPr lang="en-US" dirty="0" smtClean="0"/>
          </a:p>
          <a:p>
            <a:pPr rtl="0"/>
            <a:r>
              <a:rPr lang="en-US" b="1" dirty="0" err="1" smtClean="0"/>
              <a:t>ILLUS</a:t>
            </a:r>
            <a:r>
              <a:rPr lang="en-US" b="1" dirty="0" smtClean="0"/>
              <a:t>:</a:t>
            </a:r>
            <a:r>
              <a:rPr lang="en-US" b="0" dirty="0" smtClean="0"/>
              <a:t> </a:t>
            </a:r>
            <a:r>
              <a:rPr lang="en-US" sz="1200" b="0" i="0" kern="1200" dirty="0" smtClean="0">
                <a:solidFill>
                  <a:schemeClr val="tx1"/>
                </a:solidFill>
                <a:latin typeface="+mn-lt"/>
                <a:ea typeface="+mn-ea"/>
                <a:cs typeface="+mn-cs"/>
              </a:rPr>
              <a:t>Not long after the death of little Dwight, another </a:t>
            </a:r>
          </a:p>
          <a:p>
            <a:pPr rtl="0"/>
            <a:r>
              <a:rPr lang="en-US" sz="1200" b="0" i="0" kern="1200" dirty="0" smtClean="0">
                <a:solidFill>
                  <a:schemeClr val="tx1"/>
                </a:solidFill>
                <a:latin typeface="+mn-lt"/>
                <a:ea typeface="+mn-ea"/>
                <a:cs typeface="+mn-cs"/>
              </a:rPr>
              <a:t>grandchild died. Irene followed her baby brother to the </a:t>
            </a:r>
          </a:p>
          <a:p>
            <a:pPr rtl="0"/>
            <a:r>
              <a:rPr lang="en-US" sz="1200" b="0" i="0" kern="1200" dirty="0" smtClean="0">
                <a:solidFill>
                  <a:schemeClr val="tx1"/>
                </a:solidFill>
                <a:latin typeface="+mn-lt"/>
                <a:ea typeface="+mn-ea"/>
                <a:cs typeface="+mn-cs"/>
              </a:rPr>
              <a:t>grave, dying of pneumonia two days past her fourth </a:t>
            </a:r>
          </a:p>
          <a:p>
            <a:pPr rtl="0"/>
            <a:r>
              <a:rPr lang="en-US" sz="1200" b="0" i="0" kern="1200" dirty="0" smtClean="0">
                <a:solidFill>
                  <a:schemeClr val="tx1"/>
                </a:solidFill>
                <a:latin typeface="+mn-lt"/>
                <a:ea typeface="+mn-ea"/>
                <a:cs typeface="+mn-cs"/>
              </a:rPr>
              <a:t>birthday. At the funeral, her grandfather rose and spoke</a:t>
            </a:r>
          </a:p>
          <a:p>
            <a:pPr rtl="0"/>
            <a:r>
              <a:rPr lang="en-US" sz="1200" b="0" i="0" kern="1200" dirty="0" smtClean="0">
                <a:solidFill>
                  <a:schemeClr val="tx1"/>
                </a:solidFill>
                <a:latin typeface="+mn-lt"/>
                <a:ea typeface="+mn-ea"/>
                <a:cs typeface="+mn-cs"/>
              </a:rPr>
              <a:t> these words:</a:t>
            </a:r>
          </a:p>
          <a:p>
            <a:pPr rtl="0"/>
            <a:endParaRPr lang="en-US" sz="1200" b="0" i="0" kern="1200" dirty="0" smtClean="0">
              <a:solidFill>
                <a:schemeClr val="tx1"/>
              </a:solidFill>
              <a:latin typeface="+mn-lt"/>
              <a:ea typeface="+mn-ea"/>
              <a:cs typeface="+mn-cs"/>
            </a:endParaRPr>
          </a:p>
          <a:p>
            <a:pPr rtl="0"/>
            <a:r>
              <a:rPr lang="en-US" sz="1200" i="0" dirty="0" smtClean="0"/>
              <a:t>I would like to say a few words, if I can trust myself. I </a:t>
            </a:r>
          </a:p>
          <a:p>
            <a:pPr rtl="0"/>
            <a:r>
              <a:rPr lang="en-US" sz="1200" i="0" dirty="0" smtClean="0"/>
              <a:t>have been thinking this morning about the aged prophet </a:t>
            </a:r>
          </a:p>
          <a:p>
            <a:pPr rtl="0"/>
            <a:r>
              <a:rPr lang="en-US" sz="1200" i="0" dirty="0" smtClean="0"/>
              <a:t>waiting in the valley of the Jordan, so many years ago, for </a:t>
            </a:r>
          </a:p>
          <a:p>
            <a:pPr rtl="0"/>
            <a:r>
              <a:rPr lang="en-US" sz="1200" i="0" dirty="0" smtClean="0"/>
              <a:t>the chariot of God to take him home. The chariot of God </a:t>
            </a:r>
          </a:p>
          <a:p>
            <a:pPr rtl="0"/>
            <a:r>
              <a:rPr lang="en-US" sz="1200" i="0" dirty="0" smtClean="0"/>
              <a:t>came down to the Connecticut valley yesterday morning </a:t>
            </a:r>
          </a:p>
          <a:p>
            <a:pPr rtl="0"/>
            <a:r>
              <a:rPr lang="en-US" sz="1200" i="0" dirty="0" smtClean="0"/>
              <a:t>about half-past six, and took our little Irene home …</a:t>
            </a:r>
          </a:p>
          <a:p>
            <a:pPr rtl="0"/>
            <a:endParaRPr lang="en-US" sz="1200" i="0" dirty="0" smtClean="0"/>
          </a:p>
          <a:p>
            <a:pPr rtl="0"/>
            <a:r>
              <a:rPr lang="en-US" sz="1200" i="0" dirty="0" smtClean="0"/>
              <a:t>Irene has finished her course. Her work was well wrought </a:t>
            </a:r>
          </a:p>
          <a:p>
            <a:pPr rtl="0"/>
            <a:r>
              <a:rPr lang="en-US" sz="1200" i="0" dirty="0" smtClean="0"/>
              <a:t>on earth. She has accomplished more than many in their </a:t>
            </a:r>
          </a:p>
          <a:p>
            <a:pPr rtl="0"/>
            <a:r>
              <a:rPr lang="en-US" sz="1200" i="0" dirty="0" smtClean="0"/>
              <a:t>threescore years and ten. We would not have her back, </a:t>
            </a:r>
          </a:p>
          <a:p>
            <a:pPr rtl="0"/>
            <a:r>
              <a:rPr lang="en-US" sz="1200" i="0" dirty="0" smtClean="0"/>
              <a:t>although her voice was the sweetest voice I ever heard </a:t>
            </a:r>
          </a:p>
          <a:p>
            <a:pPr rtl="0"/>
            <a:r>
              <a:rPr lang="en-US" sz="1200" i="0" dirty="0" smtClean="0"/>
              <a:t>on earth. She never met me once since she was three </a:t>
            </a:r>
          </a:p>
          <a:p>
            <a:pPr rtl="0"/>
            <a:r>
              <a:rPr lang="en-US" sz="1200" i="0" dirty="0" smtClean="0"/>
              <a:t>months old, until the last few days of pain, without a </a:t>
            </a:r>
          </a:p>
          <a:p>
            <a:pPr rtl="0"/>
            <a:r>
              <a:rPr lang="en-US" sz="1200" i="0" dirty="0" smtClean="0"/>
              <a:t>smile. But Christ had some service for her above. My </a:t>
            </a:r>
          </a:p>
          <a:p>
            <a:pPr rtl="0"/>
            <a:r>
              <a:rPr lang="en-US" sz="1200" i="0" dirty="0" smtClean="0"/>
              <a:t>life has been made much better by her ministry here on </a:t>
            </a:r>
          </a:p>
          <a:p>
            <a:pPr rtl="0"/>
            <a:r>
              <a:rPr lang="en-US" sz="1200" i="0" dirty="0" smtClean="0"/>
              <a:t>earth. She has made us all better.… She was too fair for </a:t>
            </a:r>
          </a:p>
          <a:p>
            <a:pPr rtl="0"/>
            <a:r>
              <a:rPr lang="en-US" sz="1200" i="0" dirty="0" smtClean="0"/>
              <a:t>this earth.</a:t>
            </a:r>
          </a:p>
          <a:p>
            <a:pPr rtl="0"/>
            <a:endParaRPr lang="en-US" sz="1200" i="0" dirty="0" smtClean="0"/>
          </a:p>
          <a:p>
            <a:pPr rtl="0"/>
            <a:r>
              <a:rPr lang="en-US" sz="1200" i="0" dirty="0" smtClean="0"/>
              <a:t>I thank God this morning for the hope of immortality. I </a:t>
            </a:r>
          </a:p>
          <a:p>
            <a:pPr rtl="0"/>
            <a:r>
              <a:rPr lang="en-US" sz="1200" i="0" dirty="0" smtClean="0"/>
              <a:t>know I shall see her in the morning, more beautiful in </a:t>
            </a:r>
          </a:p>
          <a:p>
            <a:pPr rtl="0"/>
            <a:r>
              <a:rPr lang="en-US" sz="1200" i="0" dirty="0" smtClean="0"/>
              <a:t>her resurrection glory than she was here.</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smtClean="0"/>
              <a:t>Morgan, R. J. (2000). </a:t>
            </a:r>
            <a:r>
              <a:rPr lang="en-US" b="0" i="1" u="none" strike="noStrike" baseline="0" dirty="0" smtClean="0"/>
              <a:t>Nelson’s complete book of stories, </a:t>
            </a:r>
          </a:p>
          <a:p>
            <a:r>
              <a:rPr lang="en-US" b="0" i="1" u="none" strike="noStrike" baseline="0" dirty="0" smtClean="0"/>
              <a:t>illustrations, and quotes</a:t>
            </a:r>
            <a:r>
              <a:rPr lang="en-US" b="0" i="0" u="none" strike="noStrike" baseline="0" dirty="0" smtClean="0"/>
              <a:t> (electronic ed., p. 193). Nashville: </a:t>
            </a:r>
          </a:p>
          <a:p>
            <a:r>
              <a:rPr lang="en-US" b="0" i="0" u="none" strike="noStrike" baseline="0" dirty="0" smtClean="0"/>
              <a:t>Thomas Nelson Publishers.</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51</a:t>
            </a:fld>
            <a:endParaRPr lang="en-US"/>
          </a:p>
        </p:txBody>
      </p:sp>
    </p:spTree>
    <p:extLst>
      <p:ext uri="{BB962C8B-B14F-4D97-AF65-F5344CB8AC3E}">
        <p14:creationId xmlns:p14="http://schemas.microsoft.com/office/powerpoint/2010/main" val="228069695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5:4</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52</a:t>
            </a:fld>
            <a:endParaRPr lang="en-US"/>
          </a:p>
        </p:txBody>
      </p:sp>
    </p:spTree>
    <p:extLst>
      <p:ext uri="{BB962C8B-B14F-4D97-AF65-F5344CB8AC3E}">
        <p14:creationId xmlns:p14="http://schemas.microsoft.com/office/powerpoint/2010/main" val="361891464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5:4</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53</a:t>
            </a:fld>
            <a:endParaRPr lang="en-US"/>
          </a:p>
        </p:txBody>
      </p:sp>
    </p:spTree>
    <p:extLst>
      <p:ext uri="{BB962C8B-B14F-4D97-AF65-F5344CB8AC3E}">
        <p14:creationId xmlns:p14="http://schemas.microsoft.com/office/powerpoint/2010/main" val="361891464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Earlier, in 1994, Sproul also wrote:</a:t>
            </a:r>
          </a:p>
          <a:p>
            <a:endParaRPr lang="en-US" dirty="0" smtClean="0"/>
          </a:p>
          <a:p>
            <a:pPr rtl="0"/>
            <a:r>
              <a:rPr lang="en-US" sz="1200" b="0" i="0" dirty="0" smtClean="0"/>
              <a:t>“Paul mentions another fruit of justification: God has </a:t>
            </a:r>
          </a:p>
          <a:p>
            <a:pPr rtl="0"/>
            <a:r>
              <a:rPr lang="en-US" sz="1200" b="0" i="0" dirty="0" smtClean="0"/>
              <a:t>poured out his love into our hearts... The Bible </a:t>
            </a:r>
          </a:p>
          <a:p>
            <a:pPr rtl="0"/>
            <a:r>
              <a:rPr lang="en-US" sz="1200" b="0" i="0" dirty="0" smtClean="0"/>
              <a:t>distinguishes between three different kinds of love: </a:t>
            </a:r>
          </a:p>
          <a:p>
            <a:pPr rtl="0"/>
            <a:r>
              <a:rPr lang="en-US" sz="1200" b="0" i="0" dirty="0" err="1" smtClean="0"/>
              <a:t>eros</a:t>
            </a:r>
            <a:r>
              <a:rPr lang="en-US" sz="1200" b="0" i="0" dirty="0" smtClean="0"/>
              <a:t>—erotic love, </a:t>
            </a:r>
            <a:r>
              <a:rPr lang="en-US" sz="1200" b="0" i="0" dirty="0" err="1" smtClean="0"/>
              <a:t>phileo</a:t>
            </a:r>
            <a:r>
              <a:rPr lang="en-US" sz="1200" b="0" i="0" dirty="0" smtClean="0"/>
              <a:t>—brotherly love, and agape, a </a:t>
            </a:r>
          </a:p>
          <a:p>
            <a:pPr rtl="0"/>
            <a:r>
              <a:rPr lang="en-US" sz="1200" b="0" i="0" dirty="0" smtClean="0"/>
              <a:t>special kind of love that is a gift of God to his people, a </a:t>
            </a:r>
          </a:p>
          <a:p>
            <a:pPr rtl="0"/>
            <a:r>
              <a:rPr lang="en-US" sz="1200" b="0" i="0" dirty="0" smtClean="0"/>
              <a:t>fruit not only of justification but of the Holy Spirit. </a:t>
            </a:r>
          </a:p>
          <a:p>
            <a:pPr rtl="0"/>
            <a:endParaRPr lang="en-US" sz="1200" b="0" i="0" dirty="0" smtClean="0"/>
          </a:p>
          <a:p>
            <a:pPr rtl="0"/>
            <a:r>
              <a:rPr lang="en-US" sz="1200" b="0" i="0" dirty="0" smtClean="0"/>
              <a:t>“It is agape love which Paul refers to here. An ability, a </a:t>
            </a:r>
          </a:p>
          <a:p>
            <a:pPr rtl="0"/>
            <a:r>
              <a:rPr lang="en-US" sz="1200" b="0" i="0" dirty="0" smtClean="0"/>
              <a:t>power and a capacity to love is actually implanted in the </a:t>
            </a:r>
          </a:p>
          <a:p>
            <a:pPr rtl="0"/>
            <a:r>
              <a:rPr lang="en-US" sz="1200" b="0" i="0" dirty="0" smtClean="0"/>
              <a:t>heart of those who are truly in Jesus Christ. Perhaps the </a:t>
            </a:r>
          </a:p>
          <a:p>
            <a:pPr rtl="0"/>
            <a:r>
              <a:rPr lang="en-US" sz="1200" b="0" i="0" dirty="0" smtClean="0"/>
              <a:t>biggest change in our personalities is the fact that the </a:t>
            </a:r>
          </a:p>
          <a:p>
            <a:pPr rtl="0"/>
            <a:r>
              <a:rPr lang="en-US" sz="1200" b="0" i="0" dirty="0" smtClean="0"/>
              <a:t>new capacity for love has been put there by a </a:t>
            </a:r>
          </a:p>
          <a:p>
            <a:pPr rtl="0"/>
            <a:r>
              <a:rPr lang="en-US" sz="1200" b="0" i="0" dirty="0" smtClean="0"/>
              <a:t>supernatural work of </a:t>
            </a:r>
            <a:r>
              <a:rPr lang="en-US" sz="1200" b="0" i="0" kern="1200" dirty="0" smtClean="0">
                <a:solidFill>
                  <a:schemeClr val="tx1"/>
                </a:solidFill>
                <a:latin typeface="+mn-lt"/>
                <a:ea typeface="+mn-ea"/>
                <a:cs typeface="+mn-cs"/>
              </a:rPr>
              <a:t>grace, by the work of the Holy </a:t>
            </a:r>
          </a:p>
          <a:p>
            <a:pPr rtl="0"/>
            <a:r>
              <a:rPr lang="en-US" sz="1200" b="0" i="0" kern="1200" dirty="0" smtClean="0">
                <a:solidFill>
                  <a:schemeClr val="tx1"/>
                </a:solidFill>
                <a:latin typeface="+mn-lt"/>
                <a:ea typeface="+mn-ea"/>
                <a:cs typeface="+mn-cs"/>
              </a:rPr>
              <a:t>Spirit. He sows it in the hearts of his people. </a:t>
            </a:r>
          </a:p>
          <a:p>
            <a:pPr rtl="0"/>
            <a:endParaRPr lang="en-US" sz="1200" b="0" i="0" kern="1200" dirty="0" smtClean="0">
              <a:solidFill>
                <a:schemeClr val="tx1"/>
              </a:solidFill>
              <a:latin typeface="+mn-lt"/>
              <a:ea typeface="+mn-ea"/>
              <a:cs typeface="+mn-cs"/>
            </a:endParaRPr>
          </a:p>
          <a:p>
            <a:pPr rtl="0"/>
            <a:r>
              <a:rPr lang="en-US" sz="1200" b="0" i="0" kern="1200" dirty="0" smtClean="0">
                <a:solidFill>
                  <a:schemeClr val="tx1"/>
                </a:solidFill>
                <a:latin typeface="+mn-lt"/>
                <a:ea typeface="+mn-ea"/>
                <a:cs typeface="+mn-cs"/>
              </a:rPr>
              <a:t>“Now it is true that some Christians have a greater </a:t>
            </a:r>
          </a:p>
          <a:p>
            <a:pPr rtl="0"/>
            <a:r>
              <a:rPr lang="en-US" sz="1200" b="0" i="0" kern="1200" dirty="0" smtClean="0">
                <a:solidFill>
                  <a:schemeClr val="tx1"/>
                </a:solidFill>
                <a:latin typeface="+mn-lt"/>
                <a:ea typeface="+mn-ea"/>
                <a:cs typeface="+mn-cs"/>
              </a:rPr>
              <a:t>capacity for love than others. This love has a capacity to </a:t>
            </a:r>
          </a:p>
          <a:p>
            <a:pPr rtl="0"/>
            <a:r>
              <a:rPr lang="en-US" sz="1200" b="0" i="0" kern="1200" dirty="0" smtClean="0">
                <a:solidFill>
                  <a:schemeClr val="tx1"/>
                </a:solidFill>
                <a:latin typeface="+mn-lt"/>
                <a:ea typeface="+mn-ea"/>
                <a:cs typeface="+mn-cs"/>
              </a:rPr>
              <a:t>swell and grow, to be nurtured, to be strengthened. </a:t>
            </a:r>
          </a:p>
          <a:p>
            <a:pPr rtl="0"/>
            <a:r>
              <a:rPr lang="en-US" sz="1200" b="0" i="0" kern="1200" dirty="0" smtClean="0">
                <a:solidFill>
                  <a:schemeClr val="tx1"/>
                </a:solidFill>
                <a:latin typeface="+mn-lt"/>
                <a:ea typeface="+mn-ea"/>
                <a:cs typeface="+mn-cs"/>
              </a:rPr>
              <a:t>Sometimes we wonder if there is any love at all in the </a:t>
            </a:r>
          </a:p>
          <a:p>
            <a:pPr rtl="0"/>
            <a:r>
              <a:rPr lang="en-US" sz="1200" b="0" i="0" kern="1200" dirty="0" smtClean="0">
                <a:solidFill>
                  <a:schemeClr val="tx1"/>
                </a:solidFill>
                <a:latin typeface="+mn-lt"/>
                <a:ea typeface="+mn-ea"/>
                <a:cs typeface="+mn-cs"/>
              </a:rPr>
              <a:t>hearts of some Christians, but if they are truly in Christ </a:t>
            </a:r>
          </a:p>
          <a:p>
            <a:pPr rtl="0"/>
            <a:r>
              <a:rPr lang="en-US" sz="1200" b="0" i="0" kern="1200" dirty="0" smtClean="0">
                <a:solidFill>
                  <a:schemeClr val="tx1"/>
                </a:solidFill>
                <a:latin typeface="+mn-lt"/>
                <a:ea typeface="+mn-ea"/>
                <a:cs typeface="+mn-cs"/>
              </a:rPr>
              <a:t>they must have some capacity for love that they never </a:t>
            </a:r>
          </a:p>
          <a:p>
            <a:pPr rtl="0"/>
            <a:r>
              <a:rPr lang="en-US" sz="1200" b="0" i="0" kern="1200" dirty="0" smtClean="0">
                <a:solidFill>
                  <a:schemeClr val="tx1"/>
                </a:solidFill>
                <a:latin typeface="+mn-lt"/>
                <a:ea typeface="+mn-ea"/>
                <a:cs typeface="+mn-cs"/>
              </a:rPr>
              <a:t>had before, because God plants this love in the heart </a:t>
            </a:r>
          </a:p>
          <a:p>
            <a:pPr rtl="0"/>
            <a:r>
              <a:rPr lang="en-US" sz="1200" b="0" i="0" kern="1200" dirty="0" smtClean="0">
                <a:solidFill>
                  <a:schemeClr val="tx1"/>
                </a:solidFill>
                <a:latin typeface="+mn-lt"/>
                <a:ea typeface="+mn-ea"/>
                <a:cs typeface="+mn-cs"/>
              </a:rPr>
              <a:t>of every believer.</a:t>
            </a:r>
          </a:p>
          <a:p>
            <a:pPr rtl="0"/>
            <a:endParaRPr lang="en-US" sz="1200" b="0" i="0" dirty="0" smtClean="0"/>
          </a:p>
          <a:p>
            <a:pPr rtl="0"/>
            <a:r>
              <a:rPr lang="en-US" sz="1200" b="0" i="0" dirty="0" smtClean="0"/>
              <a:t>“Specifically, God gives us not simply a love for each </a:t>
            </a:r>
          </a:p>
          <a:p>
            <a:pPr rtl="0"/>
            <a:r>
              <a:rPr lang="en-US" sz="1200" b="0" i="0" dirty="0" smtClean="0"/>
              <a:t>other but a love for himself and a love for Jesus. The </a:t>
            </a:r>
          </a:p>
          <a:p>
            <a:pPr rtl="0"/>
            <a:r>
              <a:rPr lang="en-US" sz="1200" b="0" i="0" dirty="0" smtClean="0"/>
              <a:t>supreme test of whether or not a person is a Christian is </a:t>
            </a:r>
          </a:p>
          <a:p>
            <a:pPr rtl="0"/>
            <a:r>
              <a:rPr lang="en-US" sz="1200" b="0" i="0" dirty="0" smtClean="0"/>
              <a:t>whether or not he has an authentic love in his heart for </a:t>
            </a:r>
          </a:p>
          <a:p>
            <a:pPr rtl="0"/>
            <a:r>
              <a:rPr lang="en-US" sz="1200" b="0" i="0" dirty="0" smtClean="0"/>
              <a:t>Jesus Christ. He may make mistakes in his doctrine, he </a:t>
            </a:r>
          </a:p>
          <a:p>
            <a:pPr rtl="0"/>
            <a:r>
              <a:rPr lang="en-US" sz="1200" b="0" i="0" dirty="0" smtClean="0"/>
              <a:t>may not have his life entirely cleaned up, but the </a:t>
            </a:r>
          </a:p>
          <a:p>
            <a:pPr rtl="0"/>
            <a:r>
              <a:rPr lang="en-US" sz="1200" b="0" i="0" dirty="0" smtClean="0"/>
              <a:t>question is, Does he love Jesus at all? Without this work </a:t>
            </a:r>
          </a:p>
          <a:p>
            <a:pPr rtl="0"/>
            <a:r>
              <a:rPr lang="en-US" sz="1200" b="0" i="0" dirty="0" smtClean="0"/>
              <a:t>of grace, without this work of the Holy Spirit, people do </a:t>
            </a:r>
          </a:p>
          <a:p>
            <a:pPr rtl="0"/>
            <a:r>
              <a:rPr lang="en-US" sz="1200" b="0" i="0" dirty="0" smtClean="0"/>
              <a:t>not love Jesus. They may respect Jesus, they may </a:t>
            </a:r>
          </a:p>
          <a:p>
            <a:pPr rtl="0"/>
            <a:r>
              <a:rPr lang="en-US" sz="1200" b="0" i="0" dirty="0" smtClean="0"/>
              <a:t>admire Jesus, they may say good things about Jesus, </a:t>
            </a:r>
          </a:p>
          <a:p>
            <a:pPr rtl="0"/>
            <a:r>
              <a:rPr lang="en-US" sz="1200" b="0" i="0" dirty="0" smtClean="0"/>
              <a:t>but there is no love for Christ outside of justifying faith.</a:t>
            </a:r>
          </a:p>
          <a:p>
            <a:pPr rtl="0"/>
            <a:endParaRPr lang="en-US" sz="1200" b="0" i="0" dirty="0" smtClean="0"/>
          </a:p>
          <a:p>
            <a:pPr rtl="0"/>
            <a:r>
              <a:rPr lang="en-US" sz="1200" b="0" i="0" dirty="0" smtClean="0"/>
              <a:t>“Love is a very important fruit of justification. But how is </a:t>
            </a:r>
          </a:p>
          <a:p>
            <a:pPr rtl="0"/>
            <a:r>
              <a:rPr lang="en-US" sz="1200" b="0" i="0" dirty="0" smtClean="0"/>
              <a:t>the love implanted within us? by the Holy Spirit, whom </a:t>
            </a:r>
          </a:p>
          <a:p>
            <a:pPr rtl="0"/>
            <a:r>
              <a:rPr lang="en-US" sz="1200" b="0" i="0" dirty="0" smtClean="0"/>
              <a:t>he has given us. The Holy Spirit indwells the believer. He </a:t>
            </a:r>
          </a:p>
          <a:p>
            <a:pPr rtl="0"/>
            <a:r>
              <a:rPr lang="en-US" sz="1200" b="0" i="0" dirty="0" smtClean="0"/>
              <a:t>takes up residence in the temple of a human being. </a:t>
            </a:r>
          </a:p>
          <a:p>
            <a:pPr rtl="0"/>
            <a:r>
              <a:rPr lang="en-US" sz="1200" b="0" i="0" dirty="0" smtClean="0"/>
              <a:t>Inside of every Christian lives the Holy Spirit, the </a:t>
            </a:r>
          </a:p>
          <a:p>
            <a:pPr rtl="0"/>
            <a:r>
              <a:rPr lang="en-US" sz="1200" b="0" i="0" dirty="0" smtClean="0"/>
              <a:t>presence of Christ. That is why people should be able </a:t>
            </a:r>
          </a:p>
          <a:p>
            <a:pPr rtl="0"/>
            <a:r>
              <a:rPr lang="en-US" sz="1200" b="0" i="0" dirty="0" smtClean="0"/>
              <a:t>to look at us, and somehow, see the presence of </a:t>
            </a:r>
          </a:p>
          <a:p>
            <a:pPr rtl="0"/>
            <a:r>
              <a:rPr lang="en-US" sz="1200" b="0" i="0" dirty="0" smtClean="0"/>
              <a:t>Christ.”</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smtClean="0"/>
              <a:t>Sproul, R. C. (1994). </a:t>
            </a:r>
            <a:r>
              <a:rPr lang="en-US" b="0" i="1" u="none" strike="noStrike" baseline="0" dirty="0" smtClean="0"/>
              <a:t>The Gospel of God: An Exposition </a:t>
            </a:r>
          </a:p>
          <a:p>
            <a:r>
              <a:rPr lang="en-US" b="0" i="1" u="none" strike="noStrike" baseline="0" dirty="0" smtClean="0"/>
              <a:t>of Romans</a:t>
            </a:r>
            <a:r>
              <a:rPr lang="en-US" b="0" i="0" u="none" strike="noStrike" baseline="0" dirty="0" smtClean="0"/>
              <a:t> (pp. 95–96). Great Britain: Christian Focus </a:t>
            </a:r>
          </a:p>
          <a:p>
            <a:r>
              <a:rPr lang="en-US" b="0" i="0" u="none" strike="noStrike" baseline="0" dirty="0" smtClean="0"/>
              <a:t>Publications.</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54</a:t>
            </a:fld>
            <a:endParaRPr lang="en-US"/>
          </a:p>
        </p:txBody>
      </p:sp>
    </p:spTree>
    <p:extLst>
      <p:ext uri="{BB962C8B-B14F-4D97-AF65-F5344CB8AC3E}">
        <p14:creationId xmlns:p14="http://schemas.microsoft.com/office/powerpoint/2010/main" val="343510365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Such hope does NOT disappoint us.</a:t>
            </a:r>
          </a:p>
          <a:p>
            <a:endParaRPr lang="en-US" dirty="0" smtClean="0"/>
          </a:p>
          <a:p>
            <a:r>
              <a:rPr lang="en-US" dirty="0" smtClean="0"/>
              <a:t>The word </a:t>
            </a:r>
            <a:r>
              <a:rPr lang="en-US" dirty="0" err="1" smtClean="0"/>
              <a:t>kataischyno</a:t>
            </a:r>
            <a:r>
              <a:rPr lang="en-US" dirty="0" smtClean="0"/>
              <a:t> also carries the connotation of to </a:t>
            </a:r>
          </a:p>
          <a:p>
            <a:r>
              <a:rPr lang="en-US" dirty="0" smtClean="0"/>
              <a:t>dishonor, to disgrace, to humiliate, or to put to shame.</a:t>
            </a:r>
          </a:p>
          <a:p>
            <a:endParaRPr lang="en-US" dirty="0" smtClean="0"/>
          </a:p>
          <a:p>
            <a:r>
              <a:rPr lang="en-US" dirty="0" smtClean="0"/>
              <a:t>Such hope does NOT humiliate us or put us to shame.</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55</a:t>
            </a:fld>
            <a:endParaRPr lang="en-US"/>
          </a:p>
        </p:txBody>
      </p:sp>
    </p:spTree>
    <p:extLst>
      <p:ext uri="{BB962C8B-B14F-4D97-AF65-F5344CB8AC3E}">
        <p14:creationId xmlns:p14="http://schemas.microsoft.com/office/powerpoint/2010/main" val="343510365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56</a:t>
            </a:fld>
            <a:endParaRPr lang="en-US"/>
          </a:p>
        </p:txBody>
      </p:sp>
    </p:spTree>
    <p:extLst>
      <p:ext uri="{BB962C8B-B14F-4D97-AF65-F5344CB8AC3E}">
        <p14:creationId xmlns:p14="http://schemas.microsoft.com/office/powerpoint/2010/main" val="396798289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ekcheo</a:t>
            </a:r>
            <a:r>
              <a:rPr lang="en-US" dirty="0" smtClean="0"/>
              <a:t> means to cause to fully experience; that is, </a:t>
            </a:r>
          </a:p>
          <a:p>
            <a:r>
              <a:rPr lang="en-US" dirty="0" smtClean="0"/>
              <a:t>to pour out.</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57</a:t>
            </a:fld>
            <a:endParaRPr lang="en-US"/>
          </a:p>
        </p:txBody>
      </p:sp>
    </p:spTree>
    <p:extLst>
      <p:ext uri="{BB962C8B-B14F-4D97-AF65-F5344CB8AC3E}">
        <p14:creationId xmlns:p14="http://schemas.microsoft.com/office/powerpoint/2010/main" val="343510365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58</a:t>
            </a:fld>
            <a:endParaRPr lang="en-US"/>
          </a:p>
        </p:txBody>
      </p:sp>
    </p:spTree>
    <p:extLst>
      <p:ext uri="{BB962C8B-B14F-4D97-AF65-F5344CB8AC3E}">
        <p14:creationId xmlns:p14="http://schemas.microsoft.com/office/powerpoint/2010/main" val="13365638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English word “love” is way too broad in its various </a:t>
            </a:r>
          </a:p>
          <a:p>
            <a:r>
              <a:rPr lang="en-US" dirty="0" smtClean="0"/>
              <a:t>meanings.</a:t>
            </a:r>
          </a:p>
          <a:p>
            <a:endParaRPr lang="en-US" dirty="0" smtClean="0"/>
          </a:p>
          <a:p>
            <a:r>
              <a:rPr lang="en-US" dirty="0" smtClean="0"/>
              <a:t>I can say I love God; I love my wife; I love my dog; or</a:t>
            </a:r>
          </a:p>
          <a:p>
            <a:r>
              <a:rPr lang="en-US" dirty="0" smtClean="0"/>
              <a:t>I love ice cream.</a:t>
            </a:r>
          </a:p>
          <a:p>
            <a:endParaRPr lang="en-US" dirty="0" smtClean="0"/>
          </a:p>
          <a:p>
            <a:r>
              <a:rPr lang="en-US" dirty="0" smtClean="0"/>
              <a:t>The Greeks were able to be more specific: they had four </a:t>
            </a:r>
          </a:p>
          <a:p>
            <a:r>
              <a:rPr lang="en-US" dirty="0" smtClean="0"/>
              <a:t>separate words for love. Those four words are </a:t>
            </a:r>
            <a:r>
              <a:rPr lang="en-US" dirty="0" err="1" smtClean="0"/>
              <a:t>storge</a:t>
            </a:r>
            <a:r>
              <a:rPr lang="en-US" dirty="0" smtClean="0"/>
              <a:t>, </a:t>
            </a:r>
          </a:p>
          <a:p>
            <a:r>
              <a:rPr lang="en-US" dirty="0" err="1" smtClean="0"/>
              <a:t>phileo</a:t>
            </a:r>
            <a:r>
              <a:rPr lang="en-US" dirty="0" smtClean="0"/>
              <a:t>, </a:t>
            </a:r>
            <a:r>
              <a:rPr lang="en-US" dirty="0" err="1" smtClean="0"/>
              <a:t>eros</a:t>
            </a:r>
            <a:r>
              <a:rPr lang="en-US" dirty="0" smtClean="0"/>
              <a:t>, and agape.</a:t>
            </a:r>
          </a:p>
          <a:p>
            <a:endParaRPr lang="en-US" dirty="0" smtClean="0"/>
          </a:p>
          <a:p>
            <a:r>
              <a:rPr lang="en-US" dirty="0" smtClean="0"/>
              <a:t>Agape is the word used here in Romans 5:5.</a:t>
            </a:r>
          </a:p>
          <a:p>
            <a:endParaRPr lang="en-US" dirty="0" smtClean="0"/>
          </a:p>
          <a:p>
            <a:r>
              <a:rPr lang="en-US" dirty="0" smtClean="0"/>
              <a:t>In his book, The Four Loves, C. S. Lewis describes </a:t>
            </a:r>
            <a:r>
              <a:rPr lang="en-US" dirty="0" err="1" smtClean="0"/>
              <a:t>storge</a:t>
            </a:r>
            <a:r>
              <a:rPr lang="en-US" dirty="0" smtClean="0"/>
              <a:t> </a:t>
            </a:r>
          </a:p>
          <a:p>
            <a:r>
              <a:rPr lang="en-US" dirty="0" smtClean="0"/>
              <a:t>as affection, “The image we must start with is that of a </a:t>
            </a:r>
          </a:p>
          <a:p>
            <a:r>
              <a:rPr lang="en-US" dirty="0" smtClean="0"/>
              <a:t>mother nursing a baby, a [mother dog] or a cat with a </a:t>
            </a:r>
          </a:p>
          <a:p>
            <a:r>
              <a:rPr lang="en-US" dirty="0" smtClean="0"/>
              <a:t>basketful of puppies or kittens;</a:t>
            </a:r>
            <a:r>
              <a:rPr lang="en-US" baseline="0" dirty="0" smtClean="0"/>
              <a:t> all in a squeaking, </a:t>
            </a:r>
          </a:p>
          <a:p>
            <a:r>
              <a:rPr lang="en-US" baseline="0" dirty="0" smtClean="0"/>
              <a:t>nuzzling heap together; </a:t>
            </a:r>
            <a:r>
              <a:rPr lang="en-US" baseline="0" dirty="0" err="1" smtClean="0"/>
              <a:t>purrings</a:t>
            </a:r>
            <a:r>
              <a:rPr lang="en-US" baseline="0" dirty="0" smtClean="0"/>
              <a:t>, lickings, baby-talk, milk, </a:t>
            </a:r>
          </a:p>
          <a:p>
            <a:r>
              <a:rPr lang="en-US" baseline="0" dirty="0" smtClean="0"/>
              <a:t>warmth, the smell of young life.... [</a:t>
            </a:r>
            <a:r>
              <a:rPr lang="en-US" baseline="0" dirty="0" err="1" smtClean="0"/>
              <a:t>Storge</a:t>
            </a:r>
            <a:r>
              <a:rPr lang="en-US" baseline="0" dirty="0" smtClean="0"/>
              <a:t> is] the least </a:t>
            </a:r>
          </a:p>
          <a:p>
            <a:r>
              <a:rPr lang="en-US" baseline="0" dirty="0" smtClean="0"/>
              <a:t>discriminating of loves.... It ignores the barriers of age, </a:t>
            </a:r>
          </a:p>
          <a:p>
            <a:r>
              <a:rPr lang="en-US" baseline="0" dirty="0" smtClean="0"/>
              <a:t>sex, class, and education.... But Affection has its own </a:t>
            </a:r>
          </a:p>
          <a:p>
            <a:r>
              <a:rPr lang="en-US" baseline="0" dirty="0" smtClean="0"/>
              <a:t>criteria. Its objects have to be familiar.... The dog barks </a:t>
            </a:r>
          </a:p>
          <a:p>
            <a:r>
              <a:rPr lang="en-US" baseline="0" dirty="0" smtClean="0"/>
              <a:t>at strangers who have never done it any harm and wags </a:t>
            </a:r>
          </a:p>
          <a:p>
            <a:r>
              <a:rPr lang="en-US" baseline="0" dirty="0" smtClean="0"/>
              <a:t>its tail for old acquaintances even if they never did it a </a:t>
            </a:r>
          </a:p>
          <a:p>
            <a:r>
              <a:rPr lang="en-US" baseline="0" dirty="0" smtClean="0"/>
              <a:t>good turn.” (pp. 53-55).</a:t>
            </a:r>
          </a:p>
          <a:p>
            <a:endParaRPr lang="en-US" baseline="0" dirty="0" smtClean="0"/>
          </a:p>
          <a:p>
            <a:r>
              <a:rPr lang="en-US" baseline="0" dirty="0" smtClean="0"/>
              <a:t>Lewis describes </a:t>
            </a:r>
            <a:r>
              <a:rPr lang="en-US" baseline="0" dirty="0" err="1" smtClean="0"/>
              <a:t>phileo</a:t>
            </a:r>
            <a:r>
              <a:rPr lang="en-US" baseline="0" dirty="0" smtClean="0"/>
              <a:t> as friendship. And friendship is </a:t>
            </a:r>
          </a:p>
          <a:p>
            <a:r>
              <a:rPr lang="en-US" baseline="0" dirty="0" smtClean="0"/>
              <a:t>always about SOMETHING. Lewis says, “Friendship must </a:t>
            </a:r>
          </a:p>
          <a:p>
            <a:r>
              <a:rPr lang="en-US" baseline="0" dirty="0" smtClean="0"/>
              <a:t>be about something, even if it were only an enthusiasm </a:t>
            </a:r>
          </a:p>
          <a:p>
            <a:r>
              <a:rPr lang="en-US" baseline="0" dirty="0" smtClean="0"/>
              <a:t>for dominoes or white mice.... True friendship is the least </a:t>
            </a:r>
          </a:p>
          <a:p>
            <a:r>
              <a:rPr lang="en-US" baseline="0" dirty="0" smtClean="0"/>
              <a:t>jealous of loves. Two friends delight to be joined by a </a:t>
            </a:r>
          </a:p>
          <a:p>
            <a:r>
              <a:rPr lang="en-US" baseline="0" dirty="0" smtClean="0"/>
              <a:t>third, and three by a fourth. The man who agrees with </a:t>
            </a:r>
          </a:p>
          <a:p>
            <a:r>
              <a:rPr lang="en-US" baseline="0" dirty="0" smtClean="0"/>
              <a:t>us that some question, little regarded by others, is of </a:t>
            </a:r>
          </a:p>
          <a:p>
            <a:r>
              <a:rPr lang="en-US" baseline="0" dirty="0" smtClean="0"/>
              <a:t>great importance can be our Friend. He need not agree </a:t>
            </a:r>
          </a:p>
          <a:p>
            <a:r>
              <a:rPr lang="en-US" baseline="0" dirty="0" smtClean="0"/>
              <a:t>with us about the answer.” (pp. 92, 97, 98).</a:t>
            </a:r>
          </a:p>
          <a:p>
            <a:endParaRPr lang="en-US" baseline="0" dirty="0" smtClean="0"/>
          </a:p>
          <a:p>
            <a:r>
              <a:rPr lang="en-US" dirty="0" smtClean="0"/>
              <a:t>We get the English word “erotic” from </a:t>
            </a:r>
            <a:r>
              <a:rPr lang="en-US" dirty="0" err="1" smtClean="0"/>
              <a:t>eros</a:t>
            </a:r>
            <a:r>
              <a:rPr lang="en-US" dirty="0" smtClean="0"/>
              <a:t>. Lewis says, </a:t>
            </a:r>
          </a:p>
          <a:p>
            <a:r>
              <a:rPr lang="en-US" dirty="0" smtClean="0"/>
              <a:t>“By Eros I mean of course that state which we call ‘being </a:t>
            </a:r>
          </a:p>
          <a:p>
            <a:r>
              <a:rPr lang="en-US" dirty="0" smtClean="0"/>
              <a:t>in love’....That sexual experience can occur without Eros, </a:t>
            </a:r>
          </a:p>
          <a:p>
            <a:r>
              <a:rPr lang="en-US" dirty="0" smtClean="0"/>
              <a:t>without being ‘in love,’ and that Eros includes other </a:t>
            </a:r>
          </a:p>
          <a:p>
            <a:r>
              <a:rPr lang="en-US" dirty="0" smtClean="0"/>
              <a:t>things besides sexual activity, I take for granted.... It</a:t>
            </a:r>
            <a:r>
              <a:rPr lang="en-US" baseline="0" dirty="0" smtClean="0"/>
              <a:t> is </a:t>
            </a:r>
          </a:p>
          <a:p>
            <a:r>
              <a:rPr lang="en-US" baseline="0" dirty="0" smtClean="0"/>
              <a:t>the very mark of Eros that when he is in us we had </a:t>
            </a:r>
          </a:p>
          <a:p>
            <a:r>
              <a:rPr lang="en-US" baseline="0" dirty="0" smtClean="0"/>
              <a:t>rather share unhappiness with the Beloved than be </a:t>
            </a:r>
          </a:p>
          <a:p>
            <a:r>
              <a:rPr lang="en-US" baseline="0" dirty="0" smtClean="0"/>
              <a:t>happy on any other terms.... Let our hearts break </a:t>
            </a:r>
          </a:p>
          <a:p>
            <a:r>
              <a:rPr lang="en-US" baseline="0" dirty="0" smtClean="0"/>
              <a:t>provided they break together. If the voice within us </a:t>
            </a:r>
          </a:p>
          <a:p>
            <a:r>
              <a:rPr lang="en-US" baseline="0" dirty="0" smtClean="0"/>
              <a:t>does not say this, it is not the voice of Eros.” </a:t>
            </a:r>
          </a:p>
          <a:p>
            <a:r>
              <a:rPr lang="en-US" baseline="0" dirty="0" smtClean="0"/>
              <a:t>(pp. 131, 150).</a:t>
            </a:r>
          </a:p>
          <a:p>
            <a:endParaRPr lang="en-US" baseline="0" dirty="0" smtClean="0"/>
          </a:p>
          <a:p>
            <a:r>
              <a:rPr lang="en-US" dirty="0" smtClean="0"/>
              <a:t>But, now, agape is referred to as “charity” in the King </a:t>
            </a:r>
          </a:p>
          <a:p>
            <a:r>
              <a:rPr lang="en-US" dirty="0" smtClean="0"/>
              <a:t>James Version of 1 Corinthians 13. This love;</a:t>
            </a:r>
            <a:r>
              <a:rPr lang="en-US" baseline="0" dirty="0" smtClean="0"/>
              <a:t> this agape; </a:t>
            </a:r>
          </a:p>
          <a:p>
            <a:r>
              <a:rPr lang="en-US" baseline="0" dirty="0" smtClean="0"/>
              <a:t>this charity is the self-sacrificing love which Jesus </a:t>
            </a:r>
          </a:p>
          <a:p>
            <a:r>
              <a:rPr lang="en-US" baseline="0" dirty="0" smtClean="0"/>
              <a:t>exhibited towards us when He died on the cross, taking </a:t>
            </a:r>
          </a:p>
          <a:p>
            <a:r>
              <a:rPr lang="en-US" baseline="0" dirty="0" smtClean="0"/>
              <a:t>the penalty for our sins. This agape is the love God the </a:t>
            </a:r>
          </a:p>
          <a:p>
            <a:r>
              <a:rPr lang="en-US" baseline="0" dirty="0" smtClean="0"/>
              <a:t>Father had for us when He gave His only Son to die for </a:t>
            </a:r>
          </a:p>
          <a:p>
            <a:r>
              <a:rPr lang="en-US" baseline="0" dirty="0" smtClean="0"/>
              <a:t>us. Agape is a noun. It’s corresponding verb is </a:t>
            </a:r>
            <a:r>
              <a:rPr lang="en-US" baseline="0" dirty="0" err="1" smtClean="0"/>
              <a:t>agapao</a:t>
            </a:r>
            <a:r>
              <a:rPr lang="en-US" baseline="0" dirty="0" smtClean="0"/>
              <a:t>, </a:t>
            </a:r>
          </a:p>
          <a:p>
            <a:r>
              <a:rPr lang="en-US" baseline="0" dirty="0" smtClean="0"/>
              <a:t>and </a:t>
            </a:r>
            <a:r>
              <a:rPr lang="en-US" baseline="0" dirty="0" err="1" smtClean="0"/>
              <a:t>agapao</a:t>
            </a:r>
            <a:r>
              <a:rPr lang="en-US" baseline="0" dirty="0" smtClean="0"/>
              <a:t> is the word used in John 3:16 -- </a:t>
            </a:r>
            <a:r>
              <a:rPr lang="en-US" dirty="0" smtClean="0"/>
              <a:t> </a:t>
            </a:r>
          </a:p>
          <a:p>
            <a:endParaRPr lang="en-US" dirty="0" smtClean="0"/>
          </a:p>
          <a:p>
            <a:r>
              <a:rPr lang="en-US" dirty="0" smtClean="0"/>
              <a:t>-----</a:t>
            </a:r>
          </a:p>
          <a:p>
            <a:endParaRPr lang="en-US" dirty="0" smtClean="0"/>
          </a:p>
          <a:p>
            <a:r>
              <a:rPr lang="en-US" dirty="0" smtClean="0"/>
              <a:t>Lewis, C. S. (1960). The Four Loves. New York: Harcourt</a:t>
            </a:r>
            <a:r>
              <a:rPr lang="en-US" baseline="0" dirty="0" smtClean="0"/>
              <a:t> </a:t>
            </a:r>
          </a:p>
          <a:p>
            <a:r>
              <a:rPr lang="en-US" baseline="0" dirty="0" smtClean="0"/>
              <a:t>Brace Jovanovich</a:t>
            </a:r>
            <a:r>
              <a:rPr lang="en-US" dirty="0" smtClean="0"/>
              <a:t> </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59</a:t>
            </a:fld>
            <a:endParaRPr lang="en-US"/>
          </a:p>
        </p:txBody>
      </p:sp>
    </p:spTree>
    <p:extLst>
      <p:ext uri="{BB962C8B-B14F-4D97-AF65-F5344CB8AC3E}">
        <p14:creationId xmlns:p14="http://schemas.microsoft.com/office/powerpoint/2010/main" val="34351036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a:t>
            </a:fld>
            <a:endParaRPr lang="en-US"/>
          </a:p>
        </p:txBody>
      </p:sp>
    </p:spTree>
    <p:extLst>
      <p:ext uri="{BB962C8B-B14F-4D97-AF65-F5344CB8AC3E}">
        <p14:creationId xmlns:p14="http://schemas.microsoft.com/office/powerpoint/2010/main" val="263007803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Storge</a:t>
            </a:r>
            <a:r>
              <a:rPr lang="en-US" dirty="0" smtClean="0"/>
              <a:t>, </a:t>
            </a:r>
            <a:r>
              <a:rPr lang="en-US" dirty="0" err="1" smtClean="0"/>
              <a:t>phileo</a:t>
            </a:r>
            <a:r>
              <a:rPr lang="en-US" dirty="0" smtClean="0"/>
              <a:t>, and </a:t>
            </a:r>
            <a:r>
              <a:rPr lang="en-US" dirty="0" err="1" smtClean="0"/>
              <a:t>eros</a:t>
            </a:r>
            <a:r>
              <a:rPr lang="en-US" dirty="0" smtClean="0"/>
              <a:t> are basically emotions.</a:t>
            </a:r>
          </a:p>
          <a:p>
            <a:endParaRPr lang="en-US" dirty="0" smtClean="0"/>
          </a:p>
          <a:p>
            <a:r>
              <a:rPr lang="en-US" dirty="0" smtClean="0"/>
              <a:t>Agape is a decision.</a:t>
            </a:r>
          </a:p>
          <a:p>
            <a:endParaRPr lang="en-US" dirty="0" smtClean="0"/>
          </a:p>
          <a:p>
            <a:r>
              <a:rPr lang="en-US" dirty="0" smtClean="0"/>
              <a:t>We naturally experience </a:t>
            </a:r>
            <a:r>
              <a:rPr lang="en-US" dirty="0" err="1" smtClean="0"/>
              <a:t>storge</a:t>
            </a:r>
            <a:r>
              <a:rPr lang="en-US" dirty="0" smtClean="0"/>
              <a:t>, </a:t>
            </a:r>
            <a:r>
              <a:rPr lang="en-US" dirty="0" err="1" smtClean="0"/>
              <a:t>phileo</a:t>
            </a:r>
            <a:r>
              <a:rPr lang="en-US" dirty="0" smtClean="0"/>
              <a:t>, and </a:t>
            </a:r>
            <a:r>
              <a:rPr lang="en-US" dirty="0" err="1" smtClean="0"/>
              <a:t>eros</a:t>
            </a:r>
            <a:r>
              <a:rPr lang="en-US" dirty="0" smtClean="0"/>
              <a:t> at </a:t>
            </a:r>
          </a:p>
          <a:p>
            <a:r>
              <a:rPr lang="en-US" dirty="0" smtClean="0"/>
              <a:t>many points throughout</a:t>
            </a:r>
            <a:r>
              <a:rPr lang="en-US" baseline="0" dirty="0" smtClean="0"/>
              <a:t> our lives.</a:t>
            </a:r>
          </a:p>
          <a:p>
            <a:endParaRPr lang="en-US" baseline="0" dirty="0" smtClean="0"/>
          </a:p>
          <a:p>
            <a:r>
              <a:rPr lang="en-US" baseline="0" dirty="0" smtClean="0"/>
              <a:t>But we can’t experience; we can’t express; we can’t </a:t>
            </a:r>
          </a:p>
          <a:p>
            <a:r>
              <a:rPr lang="en-US" baseline="0" dirty="0" smtClean="0"/>
              <a:t>even know how to extol agape until we first experience </a:t>
            </a:r>
          </a:p>
          <a:p>
            <a:r>
              <a:rPr lang="en-US" baseline="0" dirty="0" smtClean="0"/>
              <a:t>God’s agape for us --</a:t>
            </a:r>
          </a:p>
          <a:p>
            <a:endParaRPr lang="en-US" baseline="0" dirty="0" smtClean="0"/>
          </a:p>
          <a:p>
            <a:r>
              <a:rPr lang="en-US" baseline="0"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60</a:t>
            </a:fld>
            <a:endParaRPr lang="en-US"/>
          </a:p>
        </p:txBody>
      </p:sp>
    </p:spTree>
    <p:extLst>
      <p:ext uri="{BB962C8B-B14F-4D97-AF65-F5344CB8AC3E}">
        <p14:creationId xmlns:p14="http://schemas.microsoft.com/office/powerpoint/2010/main" val="412703113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61</a:t>
            </a:fld>
            <a:endParaRPr lang="en-US"/>
          </a:p>
        </p:txBody>
      </p:sp>
    </p:spTree>
    <p:extLst>
      <p:ext uri="{BB962C8B-B14F-4D97-AF65-F5344CB8AC3E}">
        <p14:creationId xmlns:p14="http://schemas.microsoft.com/office/powerpoint/2010/main" val="221669870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62</a:t>
            </a:fld>
            <a:endParaRPr lang="en-US"/>
          </a:p>
        </p:txBody>
      </p:sp>
    </p:spTree>
    <p:extLst>
      <p:ext uri="{BB962C8B-B14F-4D97-AF65-F5344CB8AC3E}">
        <p14:creationId xmlns:p14="http://schemas.microsoft.com/office/powerpoint/2010/main" val="267951238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kardia</a:t>
            </a:r>
            <a:r>
              <a:rPr lang="en-US" dirty="0" smtClean="0"/>
              <a:t> refers to the human heart</a:t>
            </a:r>
            <a:r>
              <a:rPr lang="en-US" baseline="0" dirty="0" smtClean="0"/>
              <a:t> as the </a:t>
            </a:r>
          </a:p>
          <a:p>
            <a:r>
              <a:rPr lang="en-US" baseline="0" dirty="0" smtClean="0"/>
              <a:t>dwelling place of the Holy Spirit.</a:t>
            </a:r>
            <a:endParaRPr lang="en-US" dirty="0" smtClean="0"/>
          </a:p>
          <a:p>
            <a:endParaRPr lang="en-US" smtClean="0"/>
          </a:p>
          <a:p>
            <a:r>
              <a:rPr lang="en-US"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63</a:t>
            </a:fld>
            <a:endParaRPr lang="en-US"/>
          </a:p>
        </p:txBody>
      </p:sp>
    </p:spTree>
    <p:extLst>
      <p:ext uri="{BB962C8B-B14F-4D97-AF65-F5344CB8AC3E}">
        <p14:creationId xmlns:p14="http://schemas.microsoft.com/office/powerpoint/2010/main" val="343510365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64</a:t>
            </a:fld>
            <a:endParaRPr lang="en-US"/>
          </a:p>
        </p:txBody>
      </p:sp>
    </p:spTree>
    <p:extLst>
      <p:ext uri="{BB962C8B-B14F-4D97-AF65-F5344CB8AC3E}">
        <p14:creationId xmlns:p14="http://schemas.microsoft.com/office/powerpoint/2010/main" val="130705304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Didomi</a:t>
            </a:r>
            <a:r>
              <a:rPr lang="en-US" baseline="0" dirty="0" smtClean="0"/>
              <a:t> here means to give as an expression of generosity.</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65</a:t>
            </a:fld>
            <a:endParaRPr lang="en-US"/>
          </a:p>
        </p:txBody>
      </p:sp>
    </p:spTree>
    <p:extLst>
      <p:ext uri="{BB962C8B-B14F-4D97-AF65-F5344CB8AC3E}">
        <p14:creationId xmlns:p14="http://schemas.microsoft.com/office/powerpoint/2010/main" val="343510365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err="1" smtClean="0"/>
              <a:t>ILLUS</a:t>
            </a:r>
            <a:r>
              <a:rPr lang="en-US" b="1" dirty="0" smtClean="0"/>
              <a:t>:</a:t>
            </a:r>
            <a:r>
              <a:rPr lang="en-US" b="0" dirty="0" smtClean="0"/>
              <a:t> D. L. Moody once wrote: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dirty="0" smtClean="0"/>
          </a:p>
          <a:p>
            <a:r>
              <a:rPr lang="en-US" sz="1200" b="0" dirty="0" smtClean="0"/>
              <a:t>The thief had nails through both hands, so that he could </a:t>
            </a:r>
          </a:p>
          <a:p>
            <a:r>
              <a:rPr lang="en-US" sz="1200" b="0" dirty="0" smtClean="0"/>
              <a:t>not work; and a nail through each foot, so that he could </a:t>
            </a:r>
          </a:p>
          <a:p>
            <a:r>
              <a:rPr lang="en-US" sz="1200" b="0" dirty="0" smtClean="0"/>
              <a:t>not run errands for the Lord; he could not lift a hand or </a:t>
            </a:r>
          </a:p>
          <a:p>
            <a:r>
              <a:rPr lang="en-US" sz="1200" b="0" dirty="0" smtClean="0"/>
              <a:t>a foot toward his salvation, and yet Christ offered him the </a:t>
            </a:r>
          </a:p>
          <a:p>
            <a:r>
              <a:rPr lang="en-US" sz="1200" b="0" dirty="0" smtClean="0"/>
              <a:t>gift of God; and he took it. Christ threw him a passport, </a:t>
            </a:r>
          </a:p>
          <a:p>
            <a:r>
              <a:rPr lang="en-US" sz="1200" b="0" dirty="0" smtClean="0"/>
              <a:t>and took him into Paradise.</a:t>
            </a:r>
          </a:p>
          <a:p>
            <a:pPr lvl="1"/>
            <a:r>
              <a:rPr lang="en-US" dirty="0" smtClean="0"/>
              <a:t> </a:t>
            </a:r>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err="1" smtClean="0"/>
              <a:t>Galaxie</a:t>
            </a:r>
            <a:r>
              <a:rPr lang="en-US" b="0" i="0" u="none" strike="noStrike" baseline="0" dirty="0" smtClean="0"/>
              <a:t> Software. (2002). </a:t>
            </a:r>
            <a:r>
              <a:rPr lang="en-US" b="0" i="1" u="none" strike="noStrike" baseline="0" dirty="0" smtClean="0"/>
              <a:t>10,000 Sermon Illustrations</a:t>
            </a:r>
            <a:r>
              <a:rPr lang="en-US" b="0" i="0" u="none" strike="noStrike" baseline="0" dirty="0" smtClean="0"/>
              <a:t>. </a:t>
            </a:r>
          </a:p>
          <a:p>
            <a:r>
              <a:rPr lang="en-US" b="0" i="0" u="none" strike="noStrike" baseline="0" dirty="0" smtClean="0"/>
              <a:t>Biblical Studies Press.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66</a:t>
            </a:fld>
            <a:endParaRPr lang="en-US"/>
          </a:p>
        </p:txBody>
      </p:sp>
    </p:spTree>
    <p:extLst>
      <p:ext uri="{BB962C8B-B14F-4D97-AF65-F5344CB8AC3E}">
        <p14:creationId xmlns:p14="http://schemas.microsoft.com/office/powerpoint/2010/main" val="585607256"/>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5:5</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67</a:t>
            </a:fld>
            <a:endParaRPr lang="en-US"/>
          </a:p>
        </p:txBody>
      </p:sp>
    </p:spTree>
    <p:extLst>
      <p:ext uri="{BB962C8B-B14F-4D97-AF65-F5344CB8AC3E}">
        <p14:creationId xmlns:p14="http://schemas.microsoft.com/office/powerpoint/2010/main" val="361891464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5:5</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68</a:t>
            </a:fld>
            <a:endParaRPr lang="en-US"/>
          </a:p>
        </p:txBody>
      </p:sp>
    </p:spTree>
    <p:extLst>
      <p:ext uri="{BB962C8B-B14F-4D97-AF65-F5344CB8AC3E}">
        <p14:creationId xmlns:p14="http://schemas.microsoft.com/office/powerpoint/2010/main" val="3618914640"/>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Paul makes a series of statements, each introduced with </a:t>
            </a:r>
          </a:p>
          <a:p>
            <a:r>
              <a:rPr lang="en-US" sz="1200" kern="1200" dirty="0" smtClean="0">
                <a:solidFill>
                  <a:schemeClr val="tx1"/>
                </a:solidFill>
                <a:latin typeface="+mn-lt"/>
                <a:ea typeface="+mn-ea"/>
                <a:cs typeface="+mn-cs"/>
              </a:rPr>
              <a:t>“for,” which signals that the statement strengthens the </a:t>
            </a:r>
          </a:p>
          <a:p>
            <a:r>
              <a:rPr lang="en-US" sz="1200" kern="1200" dirty="0" smtClean="0">
                <a:solidFill>
                  <a:schemeClr val="tx1"/>
                </a:solidFill>
                <a:latin typeface="+mn-lt"/>
                <a:ea typeface="+mn-ea"/>
                <a:cs typeface="+mn-cs"/>
              </a:rPr>
              <a:t>preceding one. It accomplishes the same task in Greek </a:t>
            </a:r>
          </a:p>
          <a:p>
            <a:r>
              <a:rPr lang="en-US" sz="1200" kern="1200" dirty="0" smtClean="0">
                <a:solidFill>
                  <a:schemeClr val="tx1"/>
                </a:solidFill>
                <a:latin typeface="+mn-lt"/>
                <a:ea typeface="+mn-ea"/>
                <a:cs typeface="+mn-cs"/>
              </a:rPr>
              <a:t>that rhetorical questions would do in English. Each </a:t>
            </a:r>
          </a:p>
          <a:p>
            <a:r>
              <a:rPr lang="en-US" sz="1200" kern="1200" dirty="0" smtClean="0">
                <a:solidFill>
                  <a:schemeClr val="tx1"/>
                </a:solidFill>
                <a:latin typeface="+mn-lt"/>
                <a:ea typeface="+mn-ea"/>
                <a:cs typeface="+mn-cs"/>
              </a:rPr>
              <a:t>question helps the audience understand how the new </a:t>
            </a:r>
          </a:p>
          <a:p>
            <a:r>
              <a:rPr lang="en-US" sz="1200" kern="1200" dirty="0" smtClean="0">
                <a:solidFill>
                  <a:schemeClr val="tx1"/>
                </a:solidFill>
                <a:latin typeface="+mn-lt"/>
                <a:ea typeface="+mn-ea"/>
                <a:cs typeface="+mn-cs"/>
              </a:rPr>
              <a:t>statement relates to the preceding ones.</a:t>
            </a:r>
          </a:p>
          <a:p>
            <a:pPr lvl="1"/>
            <a:r>
              <a:rPr lang="en-US" dirty="0" smtClean="0"/>
              <a:t> </a:t>
            </a:r>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err="1" smtClean="0"/>
              <a:t>Runge</a:t>
            </a:r>
            <a:r>
              <a:rPr lang="en-US" b="0" i="0" u="none" strike="noStrike" baseline="0" dirty="0" smtClean="0"/>
              <a:t>, S. E. (2014). </a:t>
            </a:r>
            <a:r>
              <a:rPr lang="en-US" b="0" i="1" u="none" strike="noStrike" baseline="0" dirty="0" smtClean="0"/>
              <a:t>High Definition Commentary: </a:t>
            </a:r>
          </a:p>
          <a:p>
            <a:r>
              <a:rPr lang="en-US" b="0" i="1" u="none" strike="noStrike" baseline="0" dirty="0" smtClean="0"/>
              <a:t>Romans</a:t>
            </a:r>
            <a:r>
              <a:rPr lang="en-US" b="0" i="0" u="none" strike="noStrike" baseline="0" dirty="0" smtClean="0"/>
              <a:t> (p. 95). Bellingham, WA: </a:t>
            </a:r>
            <a:r>
              <a:rPr lang="en-US" b="0" i="0" u="none" strike="noStrike" baseline="0" dirty="0" err="1" smtClean="0"/>
              <a:t>Lexham</a:t>
            </a:r>
            <a:r>
              <a:rPr lang="en-US" b="0" i="0" u="none" strike="noStrike" baseline="0" dirty="0" smtClean="0"/>
              <a:t> Press.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69</a:t>
            </a:fld>
            <a:endParaRPr lang="en-US"/>
          </a:p>
        </p:txBody>
      </p:sp>
    </p:spTree>
    <p:extLst>
      <p:ext uri="{BB962C8B-B14F-4D97-AF65-F5344CB8AC3E}">
        <p14:creationId xmlns:p14="http://schemas.microsoft.com/office/powerpoint/2010/main" val="30036473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In chapter 5 Paul shifts his letter from the consequences </a:t>
            </a:r>
          </a:p>
          <a:p>
            <a:r>
              <a:rPr lang="en-US" sz="1200" kern="1200" dirty="0" smtClean="0">
                <a:solidFill>
                  <a:schemeClr val="tx1"/>
                </a:solidFill>
                <a:latin typeface="+mn-lt"/>
                <a:ea typeface="+mn-ea"/>
                <a:cs typeface="+mn-cs"/>
              </a:rPr>
              <a:t>associated with the revelation of God’s wrath to the </a:t>
            </a:r>
          </a:p>
          <a:p>
            <a:r>
              <a:rPr lang="en-US" sz="1200" kern="1200" dirty="0" smtClean="0">
                <a:solidFill>
                  <a:schemeClr val="tx1"/>
                </a:solidFill>
                <a:latin typeface="+mn-lt"/>
                <a:ea typeface="+mn-ea"/>
                <a:cs typeface="+mn-cs"/>
              </a:rPr>
              <a:t>implications of the revelation of God’s righteousness. The </a:t>
            </a:r>
          </a:p>
          <a:p>
            <a:r>
              <a:rPr lang="en-US" sz="1200" kern="1200" dirty="0" smtClean="0">
                <a:solidFill>
                  <a:schemeClr val="tx1"/>
                </a:solidFill>
                <a:latin typeface="+mn-lt"/>
                <a:ea typeface="+mn-ea"/>
                <a:cs typeface="+mn-cs"/>
              </a:rPr>
              <a:t>introductory verse recounts all of the issues he has </a:t>
            </a:r>
          </a:p>
          <a:p>
            <a:r>
              <a:rPr lang="en-US" sz="1200" kern="1200" dirty="0" smtClean="0">
                <a:solidFill>
                  <a:schemeClr val="tx1"/>
                </a:solidFill>
                <a:latin typeface="+mn-lt"/>
                <a:ea typeface="+mn-ea"/>
                <a:cs typeface="+mn-cs"/>
              </a:rPr>
              <a:t>tackled and (at least preliminarily) answered.</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err="1" smtClean="0"/>
              <a:t>Runge</a:t>
            </a:r>
            <a:r>
              <a:rPr lang="en-US" b="0" i="0" u="none" strike="noStrike" baseline="0" dirty="0" smtClean="0"/>
              <a:t>, S. E. (2014). </a:t>
            </a:r>
            <a:r>
              <a:rPr lang="en-US" b="0" i="1" u="none" strike="noStrike" baseline="0" dirty="0" smtClean="0"/>
              <a:t>High Definition Commentary: </a:t>
            </a:r>
          </a:p>
          <a:p>
            <a:r>
              <a:rPr lang="en-US" b="0" i="1" u="none" strike="noStrike" baseline="0" dirty="0" smtClean="0"/>
              <a:t>Romans</a:t>
            </a:r>
            <a:r>
              <a:rPr lang="en-US" b="0" i="0" u="none" strike="noStrike" baseline="0" dirty="0" smtClean="0"/>
              <a:t> (p. 93). Bellingham, WA: </a:t>
            </a:r>
            <a:r>
              <a:rPr lang="en-US" b="0" i="0" u="none" strike="noStrike" baseline="0" dirty="0" err="1" smtClean="0"/>
              <a:t>Lexham</a:t>
            </a:r>
            <a:r>
              <a:rPr lang="en-US" b="0" i="0" u="none" strike="noStrike" baseline="0" dirty="0" smtClean="0"/>
              <a:t> Press.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a:t>
            </a:fld>
            <a:endParaRPr lang="en-US"/>
          </a:p>
        </p:txBody>
      </p:sp>
    </p:spTree>
    <p:extLst>
      <p:ext uri="{BB962C8B-B14F-4D97-AF65-F5344CB8AC3E}">
        <p14:creationId xmlns:p14="http://schemas.microsoft.com/office/powerpoint/2010/main" val="3149438453"/>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1991, James </a:t>
            </a:r>
            <a:r>
              <a:rPr lang="en-US" dirty="0" err="1" smtClean="0"/>
              <a:t>Boice</a:t>
            </a:r>
            <a:r>
              <a:rPr lang="en-US" dirty="0" smtClean="0"/>
              <a:t> wrote:</a:t>
            </a:r>
          </a:p>
          <a:p>
            <a:endParaRPr lang="en-US" dirty="0" smtClean="0"/>
          </a:p>
          <a:p>
            <a:pPr rtl="0"/>
            <a:r>
              <a:rPr lang="en-US" dirty="0" smtClean="0"/>
              <a:t>“[Romans 5:5 spoke] </a:t>
            </a:r>
            <a:r>
              <a:rPr lang="en-US" sz="1200" dirty="0" smtClean="0"/>
              <a:t>about the love that God has for us. </a:t>
            </a:r>
          </a:p>
          <a:p>
            <a:pPr rtl="0"/>
            <a:r>
              <a:rPr lang="en-US" sz="1200" dirty="0" smtClean="0"/>
              <a:t>The greatness of this love, which is mentioned here in </a:t>
            </a:r>
          </a:p>
          <a:p>
            <a:pPr rtl="0"/>
            <a:r>
              <a:rPr lang="en-US" sz="1200" dirty="0" smtClean="0"/>
              <a:t>Romans for the very first time, is an uplifting and positive </a:t>
            </a:r>
          </a:p>
          <a:p>
            <a:pPr rtl="0"/>
            <a:r>
              <a:rPr lang="en-US" sz="1200" dirty="0" smtClean="0"/>
              <a:t>theme. Besides, it is brought into the argument at this </a:t>
            </a:r>
          </a:p>
          <a:p>
            <a:pPr rtl="0"/>
            <a:r>
              <a:rPr lang="en-US" sz="1200" dirty="0" smtClean="0"/>
              <a:t>point to assure us that all who have been justified by faith </a:t>
            </a:r>
          </a:p>
          <a:p>
            <a:pPr rtl="0"/>
            <a:r>
              <a:rPr lang="en-US" sz="1200" dirty="0" smtClean="0"/>
              <a:t>in Christ have been saved because of God’s love for them </a:t>
            </a:r>
          </a:p>
          <a:p>
            <a:pPr rtl="0"/>
            <a:r>
              <a:rPr lang="en-US" sz="1200" dirty="0" smtClean="0"/>
              <a:t>and that nothing will ever be able to separate them </a:t>
            </a:r>
          </a:p>
          <a:p>
            <a:pPr rtl="0"/>
            <a:r>
              <a:rPr lang="en-US" sz="1200" dirty="0" smtClean="0"/>
              <a:t>from it. </a:t>
            </a:r>
          </a:p>
          <a:p>
            <a:pPr rtl="0"/>
            <a:endParaRPr lang="en-US" sz="1200" dirty="0" smtClean="0"/>
          </a:p>
          <a:p>
            <a:pPr rtl="0"/>
            <a:r>
              <a:rPr lang="en-US" sz="1200" dirty="0" smtClean="0"/>
              <a:t>“This is the climax to which we will also come at the end </a:t>
            </a:r>
          </a:p>
          <a:p>
            <a:pPr rtl="0"/>
            <a:r>
              <a:rPr lang="en-US" sz="1200" kern="1200" dirty="0" smtClean="0">
                <a:solidFill>
                  <a:schemeClr val="tx1"/>
                </a:solidFill>
                <a:latin typeface="+mn-lt"/>
                <a:ea typeface="+mn-ea"/>
                <a:cs typeface="+mn-cs"/>
              </a:rPr>
              <a:t>of Romans 8. Nothing could be more positive or more </a:t>
            </a:r>
          </a:p>
          <a:p>
            <a:pPr rtl="0"/>
            <a:r>
              <a:rPr lang="en-US" sz="1200" kern="1200" dirty="0" smtClean="0">
                <a:solidFill>
                  <a:schemeClr val="tx1"/>
                </a:solidFill>
                <a:latin typeface="+mn-lt"/>
                <a:ea typeface="+mn-ea"/>
                <a:cs typeface="+mn-cs"/>
              </a:rPr>
              <a:t>edifying than this theme. Yet Paul’s statement of the </a:t>
            </a:r>
          </a:p>
          <a:p>
            <a:pPr rtl="0"/>
            <a:r>
              <a:rPr lang="en-US" sz="1200" kern="1200" dirty="0" smtClean="0">
                <a:solidFill>
                  <a:schemeClr val="tx1"/>
                </a:solidFill>
                <a:latin typeface="+mn-lt"/>
                <a:ea typeface="+mn-ea"/>
                <a:cs typeface="+mn-cs"/>
              </a:rPr>
              <a:t>nature, scope, and permanence of God’s love is placed </a:t>
            </a:r>
          </a:p>
          <a:p>
            <a:pPr rtl="0"/>
            <a:r>
              <a:rPr lang="en-US" sz="1200" kern="1200" dirty="0" smtClean="0">
                <a:solidFill>
                  <a:schemeClr val="tx1"/>
                </a:solidFill>
                <a:latin typeface="+mn-lt"/>
                <a:ea typeface="+mn-ea"/>
                <a:cs typeface="+mn-cs"/>
              </a:rPr>
              <a:t>against the black backdrop of human sin, and rightly so. </a:t>
            </a:r>
          </a:p>
          <a:p>
            <a:pPr rtl="0"/>
            <a:r>
              <a:rPr lang="en-US" sz="1200" kern="1200" dirty="0" smtClean="0">
                <a:solidFill>
                  <a:schemeClr val="tx1"/>
                </a:solidFill>
                <a:latin typeface="+mn-lt"/>
                <a:ea typeface="+mn-ea"/>
                <a:cs typeface="+mn-cs"/>
              </a:rPr>
              <a:t>For, as Paul tells us: “God demonstrates his own love for </a:t>
            </a:r>
          </a:p>
          <a:p>
            <a:pPr rtl="0"/>
            <a:r>
              <a:rPr lang="en-US" sz="1200" kern="1200" dirty="0" smtClean="0">
                <a:solidFill>
                  <a:schemeClr val="tx1"/>
                </a:solidFill>
                <a:latin typeface="+mn-lt"/>
                <a:ea typeface="+mn-ea"/>
                <a:cs typeface="+mn-cs"/>
              </a:rPr>
              <a:t>us in this: While we were still sinners, Christ died for us”...</a:t>
            </a:r>
          </a:p>
          <a:p>
            <a:pPr rtl="0"/>
            <a:endParaRPr lang="en-US" sz="1200" kern="1200" dirty="0" smtClean="0">
              <a:solidFill>
                <a:schemeClr val="tx1"/>
              </a:solidFill>
              <a:latin typeface="+mn-lt"/>
              <a:ea typeface="+mn-ea"/>
              <a:cs typeface="+mn-cs"/>
            </a:endParaRPr>
          </a:p>
          <a:p>
            <a:pPr rtl="0"/>
            <a:r>
              <a:rPr lang="en-US" sz="1200" dirty="0" smtClean="0"/>
              <a:t>“How can we appreciate or even understand that </a:t>
            </a:r>
          </a:p>
          <a:p>
            <a:pPr rtl="0"/>
            <a:r>
              <a:rPr lang="en-US" sz="1200" dirty="0" smtClean="0"/>
              <a:t>statement without speaking about the evil natures of </a:t>
            </a:r>
          </a:p>
          <a:p>
            <a:pPr rtl="0"/>
            <a:r>
              <a:rPr lang="en-US" sz="1200" dirty="0" smtClean="0"/>
              <a:t>those whom God has thus loved?</a:t>
            </a:r>
          </a:p>
          <a:p>
            <a:pPr rtl="0"/>
            <a:endParaRPr lang="en-US" sz="1200" dirty="0" smtClean="0"/>
          </a:p>
          <a:p>
            <a:pPr rtl="0"/>
            <a:r>
              <a:rPr lang="en-US" sz="1200" dirty="0" smtClean="0"/>
              <a:t>“This is a very practical matter for two reasons. First, </a:t>
            </a:r>
          </a:p>
          <a:p>
            <a:pPr rtl="0"/>
            <a:r>
              <a:rPr lang="en-US" sz="1200" dirty="0" smtClean="0"/>
              <a:t>since Paul is describing the love of God against the dark </a:t>
            </a:r>
          </a:p>
          <a:p>
            <a:pPr rtl="0"/>
            <a:r>
              <a:rPr lang="en-US" sz="1200" dirty="0" smtClean="0"/>
              <a:t>background of human sin, he is saying that it is only </a:t>
            </a:r>
          </a:p>
          <a:p>
            <a:pPr rtl="0"/>
            <a:r>
              <a:rPr lang="en-US" sz="1200" dirty="0" smtClean="0"/>
              <a:t>against this background that we are able to form a true </a:t>
            </a:r>
          </a:p>
          <a:p>
            <a:pPr rtl="0"/>
            <a:r>
              <a:rPr lang="en-US" sz="1200" dirty="0" smtClean="0"/>
              <a:t>picture of how great the love of God is. </a:t>
            </a:r>
          </a:p>
          <a:p>
            <a:pPr rtl="0"/>
            <a:endParaRPr lang="en-US" sz="1200" dirty="0" smtClean="0"/>
          </a:p>
          <a:p>
            <a:pPr rtl="0"/>
            <a:r>
              <a:rPr lang="en-US" sz="1200" dirty="0" smtClean="0"/>
              <a:t>“In other words, if we think (as many do) that God loves </a:t>
            </a:r>
          </a:p>
          <a:p>
            <a:pPr rtl="0"/>
            <a:r>
              <a:rPr lang="en-US" sz="1200" dirty="0" smtClean="0"/>
              <a:t>us because we are somehow quite lovely or desirable, </a:t>
            </a:r>
          </a:p>
          <a:p>
            <a:pPr rtl="0"/>
            <a:r>
              <a:rPr lang="en-US" sz="1200" dirty="0" smtClean="0"/>
              <a:t>our appreciation of the love of God will be reduced by </a:t>
            </a:r>
          </a:p>
          <a:p>
            <a:pPr rtl="0"/>
            <a:r>
              <a:rPr lang="en-US" sz="1200" dirty="0" smtClean="0"/>
              <a:t>just that amount—just as a beautiful but very vain </a:t>
            </a:r>
          </a:p>
          <a:p>
            <a:pPr rtl="0"/>
            <a:r>
              <a:rPr lang="en-US" sz="1200" dirty="0" smtClean="0"/>
              <a:t>woman might have trouble appreciating the love of her </a:t>
            </a:r>
          </a:p>
          <a:p>
            <a:pPr rtl="0"/>
            <a:r>
              <a:rPr lang="en-US" sz="1200" dirty="0" smtClean="0"/>
              <a:t>husband, or of anyone else. If we think we deserve the </a:t>
            </a:r>
          </a:p>
          <a:p>
            <a:pPr rtl="0"/>
            <a:r>
              <a:rPr lang="en-US" sz="1200" dirty="0" smtClean="0"/>
              <a:t>best of everything, we will not appreciate the love we </a:t>
            </a:r>
          </a:p>
          <a:p>
            <a:pPr rtl="0"/>
            <a:r>
              <a:rPr lang="en-US" sz="1200" dirty="0" smtClean="0"/>
              <a:t>receive irrespective of our beauty, talent, or other </a:t>
            </a:r>
          </a:p>
          <a:p>
            <a:pPr rtl="0"/>
            <a:r>
              <a:rPr lang="en-US" sz="1200" dirty="0" smtClean="0"/>
              <a:t>supposedly admirable qualities.</a:t>
            </a:r>
          </a:p>
          <a:p>
            <a:pPr rtl="0"/>
            <a:endParaRPr lang="en-US" sz="1200" dirty="0" smtClean="0"/>
          </a:p>
          <a:p>
            <a:pPr rtl="0"/>
            <a:r>
              <a:rPr lang="en-US" sz="1200" i="0" dirty="0" smtClean="0"/>
              <a:t>“The second point is this: If we think we deserve God’s </a:t>
            </a:r>
          </a:p>
          <a:p>
            <a:pPr rtl="0"/>
            <a:r>
              <a:rPr lang="en-US" sz="1200" i="0" dirty="0" smtClean="0"/>
              <a:t>love, we cannot ever really be secure in it, because we </a:t>
            </a:r>
          </a:p>
          <a:p>
            <a:pPr rtl="0"/>
            <a:r>
              <a:rPr lang="en-US" sz="1200" i="0" dirty="0" smtClean="0"/>
              <a:t>will always be afraid that we may do something to </a:t>
            </a:r>
          </a:p>
          <a:p>
            <a:pPr rtl="0"/>
            <a:r>
              <a:rPr lang="en-US" sz="1200" i="0" dirty="0" smtClean="0"/>
              <a:t>lessen or destroy the depth of God’s love for us. It is </a:t>
            </a:r>
          </a:p>
          <a:p>
            <a:pPr rtl="0"/>
            <a:r>
              <a:rPr lang="en-US" sz="1200" i="0" dirty="0" smtClean="0"/>
              <a:t>only those who know that God has loved them in spite </a:t>
            </a:r>
          </a:p>
          <a:p>
            <a:pPr rtl="0"/>
            <a:r>
              <a:rPr lang="en-US" sz="1200" i="0" dirty="0" smtClean="0"/>
              <a:t>of their sin who can trust him to continue to show them </a:t>
            </a:r>
          </a:p>
          <a:p>
            <a:pPr rtl="0"/>
            <a:r>
              <a:rPr lang="en-US" sz="1200" i="0" dirty="0" smtClean="0"/>
              <a:t>favor.”</a:t>
            </a:r>
          </a:p>
          <a:p>
            <a:pPr rtl="0"/>
            <a:endParaRPr lang="en-US" i="0" dirty="0" smtClean="0"/>
          </a:p>
          <a:p>
            <a:r>
              <a:rPr lang="en-US" b="0" i="0" u="none" strike="noStrike" baseline="0" dirty="0" smtClean="0"/>
              <a:t>-----</a:t>
            </a:r>
          </a:p>
          <a:p>
            <a:endParaRPr lang="en-US" b="0" i="0" u="none" strike="noStrike" baseline="0" dirty="0" smtClean="0"/>
          </a:p>
          <a:p>
            <a:r>
              <a:rPr lang="en-US" b="0" i="0" u="none" strike="noStrike" baseline="0" dirty="0" err="1" smtClean="0"/>
              <a:t>Boice</a:t>
            </a:r>
            <a:r>
              <a:rPr lang="en-US" b="0" i="0" u="none" strike="noStrike" baseline="0" dirty="0" smtClean="0"/>
              <a:t>, J. M. (1991–). </a:t>
            </a:r>
            <a:r>
              <a:rPr lang="en-US" b="0" i="1" u="none" strike="noStrike" baseline="0" dirty="0" smtClean="0"/>
              <a:t>Romans: The Reign of Grace</a:t>
            </a:r>
            <a:r>
              <a:rPr lang="en-US" b="0" i="0" u="none" strike="noStrike" baseline="0" dirty="0" smtClean="0"/>
              <a:t> </a:t>
            </a:r>
          </a:p>
          <a:p>
            <a:r>
              <a:rPr lang="en-US" b="0" i="0" u="none" strike="noStrike" baseline="0" dirty="0" smtClean="0"/>
              <a:t>(Vol. 2, pp. 535–536). Grand Rapids, MI: Baker </a:t>
            </a:r>
          </a:p>
          <a:p>
            <a:r>
              <a:rPr lang="en-US" b="0" i="0" u="none" strike="noStrike" baseline="0" dirty="0" smtClean="0"/>
              <a:t>Book House.</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70</a:t>
            </a:fld>
            <a:endParaRPr lang="en-US"/>
          </a:p>
        </p:txBody>
      </p:sp>
    </p:spTree>
    <p:extLst>
      <p:ext uri="{BB962C8B-B14F-4D97-AF65-F5344CB8AC3E}">
        <p14:creationId xmlns:p14="http://schemas.microsoft.com/office/powerpoint/2010/main" val="3701617937"/>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err="1" smtClean="0"/>
              <a:t>kairos</a:t>
            </a:r>
            <a:r>
              <a:rPr lang="en-US" baseline="0" dirty="0" smtClean="0"/>
              <a:t> indicates here a moment or period as especially </a:t>
            </a:r>
          </a:p>
          <a:p>
            <a:r>
              <a:rPr lang="en-US" baseline="0" dirty="0" smtClean="0"/>
              <a:t>appropriate; that is, the right, proper, or favorable time.</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71</a:t>
            </a:fld>
            <a:endParaRPr lang="en-US"/>
          </a:p>
        </p:txBody>
      </p:sp>
    </p:spTree>
    <p:extLst>
      <p:ext uri="{BB962C8B-B14F-4D97-AF65-F5344CB8AC3E}">
        <p14:creationId xmlns:p14="http://schemas.microsoft.com/office/powerpoint/2010/main" val="3701617937"/>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72</a:t>
            </a:fld>
            <a:endParaRPr lang="en-US"/>
          </a:p>
        </p:txBody>
      </p:sp>
    </p:spTree>
    <p:extLst>
      <p:ext uri="{BB962C8B-B14F-4D97-AF65-F5344CB8AC3E}">
        <p14:creationId xmlns:p14="http://schemas.microsoft.com/office/powerpoint/2010/main" val="2603894733"/>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asthenon</a:t>
            </a:r>
            <a:r>
              <a:rPr lang="en-US" dirty="0" smtClean="0"/>
              <a:t> pertains to experiencing some </a:t>
            </a:r>
          </a:p>
          <a:p>
            <a:r>
              <a:rPr lang="en-US" dirty="0" smtClean="0"/>
              <a:t>incapacity or limitation; that is, to be weak.</a:t>
            </a:r>
          </a:p>
          <a:p>
            <a:endParaRPr lang="en-US" dirty="0" smtClean="0"/>
          </a:p>
          <a:p>
            <a:r>
              <a:rPr lang="en-US" dirty="0" smtClean="0"/>
              <a:t>Here it refers specifically to the inner life; to the condition </a:t>
            </a:r>
          </a:p>
          <a:p>
            <a:r>
              <a:rPr lang="en-US" dirty="0" smtClean="0"/>
              <a:t>of being helpless in the moral or spiritual sense.</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73</a:t>
            </a:fld>
            <a:endParaRPr lang="en-US"/>
          </a:p>
        </p:txBody>
      </p:sp>
    </p:spTree>
    <p:extLst>
      <p:ext uri="{BB962C8B-B14F-4D97-AF65-F5344CB8AC3E}">
        <p14:creationId xmlns:p14="http://schemas.microsoft.com/office/powerpoint/2010/main" val="3701617937"/>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74</a:t>
            </a:fld>
            <a:endParaRPr lang="en-US"/>
          </a:p>
        </p:txBody>
      </p:sp>
    </p:spTree>
    <p:extLst>
      <p:ext uri="{BB962C8B-B14F-4D97-AF65-F5344CB8AC3E}">
        <p14:creationId xmlns:p14="http://schemas.microsoft.com/office/powerpoint/2010/main" val="888373360"/>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apothnesko</a:t>
            </a:r>
            <a:r>
              <a:rPr lang="en-US" dirty="0" smtClean="0"/>
              <a:t> refers specifically to death on an </a:t>
            </a:r>
          </a:p>
          <a:p>
            <a:r>
              <a:rPr lang="en-US" dirty="0" smtClean="0"/>
              <a:t>earthly level;</a:t>
            </a:r>
            <a:r>
              <a:rPr lang="en-US" baseline="0" dirty="0" smtClean="0"/>
              <a:t> that is, to natural, physical death; rather </a:t>
            </a:r>
          </a:p>
          <a:p>
            <a:r>
              <a:rPr lang="en-US" baseline="0" dirty="0" smtClean="0"/>
              <a:t>than to either spiritual or eternal death. </a:t>
            </a:r>
            <a:endParaRPr lang="en-US" dirty="0" smtClean="0"/>
          </a:p>
          <a:p>
            <a:endParaRPr lang="en-US" dirty="0" smtClean="0"/>
          </a:p>
          <a:p>
            <a:r>
              <a:rPr lang="en-US" dirty="0" smtClean="0"/>
              <a:t>As </a:t>
            </a:r>
            <a:r>
              <a:rPr lang="en-US" sz="1200" dirty="0" smtClean="0"/>
              <a:t>Caiaphas, the High Priest, said of Jesus:</a:t>
            </a:r>
          </a:p>
          <a:p>
            <a:endParaRPr lang="en-US" sz="1200"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75</a:t>
            </a:fld>
            <a:endParaRPr lang="en-US"/>
          </a:p>
        </p:txBody>
      </p:sp>
    </p:spTree>
    <p:extLst>
      <p:ext uri="{BB962C8B-B14F-4D97-AF65-F5344CB8AC3E}">
        <p14:creationId xmlns:p14="http://schemas.microsoft.com/office/powerpoint/2010/main" val="3701617937"/>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76</a:t>
            </a:fld>
            <a:endParaRPr lang="en-US"/>
          </a:p>
        </p:txBody>
      </p:sp>
    </p:spTree>
    <p:extLst>
      <p:ext uri="{BB962C8B-B14F-4D97-AF65-F5344CB8AC3E}">
        <p14:creationId xmlns:p14="http://schemas.microsoft.com/office/powerpoint/2010/main" val="2958073542"/>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Asebes</a:t>
            </a:r>
            <a:r>
              <a:rPr lang="en-US" dirty="0" smtClean="0"/>
              <a:t> pertains</a:t>
            </a:r>
            <a:r>
              <a:rPr lang="en-US" baseline="0" dirty="0" smtClean="0"/>
              <a:t> to the violating of the norms for a proper </a:t>
            </a:r>
          </a:p>
          <a:p>
            <a:r>
              <a:rPr lang="en-US" baseline="0" dirty="0" smtClean="0"/>
              <a:t>relationship to deity; that is, to be irreverent, to be </a:t>
            </a:r>
          </a:p>
          <a:p>
            <a:r>
              <a:rPr lang="en-US" baseline="0" dirty="0" smtClean="0"/>
              <a:t>impious, or to be ungodly.</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77</a:t>
            </a:fld>
            <a:endParaRPr lang="en-US"/>
          </a:p>
        </p:txBody>
      </p:sp>
    </p:spTree>
    <p:extLst>
      <p:ext uri="{BB962C8B-B14F-4D97-AF65-F5344CB8AC3E}">
        <p14:creationId xmlns:p14="http://schemas.microsoft.com/office/powerpoint/2010/main" val="3701617937"/>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b="0" dirty="0" smtClean="0"/>
              <a:t> </a:t>
            </a:r>
            <a:r>
              <a:rPr lang="en-US" sz="1200" i="0" dirty="0" smtClean="0"/>
              <a:t>In his commentary on Isaiah, H. A. </a:t>
            </a:r>
            <a:r>
              <a:rPr lang="en-US" sz="1200" i="0" dirty="0" err="1" smtClean="0"/>
              <a:t>Ironside</a:t>
            </a:r>
            <a:r>
              <a:rPr lang="en-US" sz="1200" i="0" dirty="0" smtClean="0"/>
              <a:t> tells </a:t>
            </a:r>
          </a:p>
          <a:p>
            <a:pPr rtl="0"/>
            <a:r>
              <a:rPr lang="en-US" sz="1200" i="0" dirty="0" smtClean="0"/>
              <a:t>of some boys who caught two chirping baby linnets. They </a:t>
            </a:r>
          </a:p>
          <a:p>
            <a:pPr rtl="0"/>
            <a:r>
              <a:rPr lang="en-US" sz="1200" i="0" dirty="0" smtClean="0"/>
              <a:t>decided to teach these birds to sing by placing them in a </a:t>
            </a:r>
          </a:p>
          <a:p>
            <a:pPr rtl="0"/>
            <a:r>
              <a:rPr lang="en-US" sz="1200" i="0" dirty="0" smtClean="0"/>
              <a:t>small cage and hanging it next to the cage of a pet canary. </a:t>
            </a:r>
          </a:p>
          <a:p>
            <a:pPr rtl="0"/>
            <a:endParaRPr lang="en-US" sz="1200" i="0" dirty="0" smtClean="0"/>
          </a:p>
          <a:p>
            <a:pPr rtl="0"/>
            <a:r>
              <a:rPr lang="en-US" sz="1200" i="0" dirty="0" smtClean="0"/>
              <a:t>The canary, of course, sang beautifully, so the boys </a:t>
            </a:r>
          </a:p>
          <a:p>
            <a:pPr rtl="0"/>
            <a:r>
              <a:rPr lang="en-US" sz="1200" i="0" dirty="0" smtClean="0"/>
              <a:t>thought if the linnets were close to it they too would </a:t>
            </a:r>
          </a:p>
          <a:p>
            <a:pPr rtl="0"/>
            <a:r>
              <a:rPr lang="en-US" sz="1200" i="0" dirty="0" smtClean="0"/>
              <a:t>become good songbirds. Several weeks went by with no </a:t>
            </a:r>
          </a:p>
          <a:p>
            <a:pPr rtl="0"/>
            <a:r>
              <a:rPr lang="en-US" sz="1200" i="0" dirty="0" smtClean="0"/>
              <a:t>apparent results. </a:t>
            </a:r>
          </a:p>
          <a:p>
            <a:pPr rtl="0"/>
            <a:endParaRPr lang="en-US" sz="1200" i="0" dirty="0" smtClean="0"/>
          </a:p>
          <a:p>
            <a:pPr rtl="0"/>
            <a:r>
              <a:rPr lang="en-US" sz="1200" i="0" dirty="0" smtClean="0"/>
              <a:t>Then one day the youngsters were startled by a strange </a:t>
            </a:r>
          </a:p>
          <a:p>
            <a:pPr rtl="0"/>
            <a:r>
              <a:rPr lang="en-US" sz="1200" i="0" dirty="0" smtClean="0"/>
              <a:t>sound coming from the canary’s cage. “Listen,” said one </a:t>
            </a:r>
          </a:p>
          <a:p>
            <a:pPr rtl="0"/>
            <a:r>
              <a:rPr lang="en-US" sz="1200" i="0" dirty="0" smtClean="0"/>
              <a:t>of them, “the canary is cheeping like a linnet.”</a:t>
            </a:r>
          </a:p>
          <a:p>
            <a:pPr rtl="0"/>
            <a:endParaRPr lang="en-US" sz="1200" i="0" dirty="0" smtClean="0"/>
          </a:p>
          <a:p>
            <a:pPr rtl="0"/>
            <a:r>
              <a:rPr lang="en-US" sz="1200" dirty="0" smtClean="0"/>
              <a:t>A similar danger awaits the Christian who fellowships with </a:t>
            </a:r>
          </a:p>
          <a:p>
            <a:pPr rtl="0"/>
            <a:r>
              <a:rPr lang="en-US" sz="1200" dirty="0" smtClean="0"/>
              <a:t>ungodly people in the world. He will become like them. </a:t>
            </a:r>
          </a:p>
          <a:p>
            <a:pPr rtl="0"/>
            <a:r>
              <a:rPr lang="en-US" sz="1200" dirty="0" smtClean="0"/>
              <a:t>But worse than that, he will incur the disfavor of the </a:t>
            </a:r>
          </a:p>
          <a:p>
            <a:pPr rtl="0"/>
            <a:r>
              <a:rPr lang="en-US" sz="1200" dirty="0" smtClean="0"/>
              <a:t>Heavenly Father, whose will it is that His children </a:t>
            </a:r>
          </a:p>
          <a:p>
            <a:pPr rtl="0"/>
            <a:r>
              <a:rPr lang="en-US" sz="1200" dirty="0" smtClean="0"/>
              <a:t>separate themselves from sin and evil.</a:t>
            </a:r>
          </a:p>
          <a:p>
            <a:pPr rtl="0"/>
            <a:endParaRPr lang="en-US" sz="1200" dirty="0" smtClean="0"/>
          </a:p>
          <a:p>
            <a:pPr rtl="0"/>
            <a:r>
              <a:rPr lang="en-US" sz="1200" dirty="0" smtClean="0"/>
              <a:t>As Christians, we shouldn’t be isolated from the world. </a:t>
            </a:r>
          </a:p>
          <a:p>
            <a:pPr rtl="0"/>
            <a:r>
              <a:rPr lang="en-US" sz="1200" dirty="0" smtClean="0"/>
              <a:t>We have to live in it, but we do not have to be “of it.” </a:t>
            </a:r>
          </a:p>
          <a:p>
            <a:pPr rtl="0"/>
            <a:endParaRPr lang="en-US" sz="1200" dirty="0" smtClean="0"/>
          </a:p>
          <a:p>
            <a:pPr rtl="0"/>
            <a:r>
              <a:rPr lang="en-US" sz="1200" dirty="0" smtClean="0"/>
              <a:t>[In John 17:15,] Our Lord said to the Father, “I pray not </a:t>
            </a:r>
          </a:p>
          <a:p>
            <a:pPr rtl="0"/>
            <a:r>
              <a:rPr lang="en-US" sz="1200" dirty="0" smtClean="0"/>
              <a:t>that Thou </a:t>
            </a:r>
            <a:r>
              <a:rPr lang="en-US" sz="1200" dirty="0" err="1" smtClean="0"/>
              <a:t>shouldest</a:t>
            </a:r>
            <a:r>
              <a:rPr lang="en-US" sz="1200" dirty="0" smtClean="0"/>
              <a:t> take them out of the world, but that </a:t>
            </a:r>
          </a:p>
          <a:p>
            <a:pPr rtl="0"/>
            <a:r>
              <a:rPr lang="en-US" sz="1200" dirty="0" smtClean="0"/>
              <a:t>Thou </a:t>
            </a:r>
            <a:r>
              <a:rPr lang="en-US" sz="1200" dirty="0" err="1" smtClean="0"/>
              <a:t>shouldest</a:t>
            </a:r>
            <a:r>
              <a:rPr lang="en-US" sz="1200" dirty="0" smtClean="0"/>
              <a:t> keep them from the evil”. Only a </a:t>
            </a:r>
          </a:p>
          <a:p>
            <a:pPr rtl="0"/>
            <a:r>
              <a:rPr lang="en-US" sz="1200" dirty="0" smtClean="0"/>
              <a:t>separated Christian can bear witness to a sinful world. </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err="1" smtClean="0"/>
              <a:t>Galaxie</a:t>
            </a:r>
            <a:r>
              <a:rPr lang="en-US" b="0" i="0" u="none" strike="noStrike" baseline="0" dirty="0" smtClean="0"/>
              <a:t> Software. (2002). </a:t>
            </a:r>
            <a:r>
              <a:rPr lang="en-US" b="0" i="1" u="none" strike="noStrike" baseline="0" dirty="0" smtClean="0"/>
              <a:t>10,000 Sermon Illustrations</a:t>
            </a:r>
            <a:r>
              <a:rPr lang="en-US" b="0" i="0" u="none" strike="noStrike" baseline="0" dirty="0" smtClean="0"/>
              <a:t>. </a:t>
            </a:r>
          </a:p>
          <a:p>
            <a:r>
              <a:rPr lang="en-US" b="0" i="0" u="none" strike="noStrike" baseline="0" dirty="0" smtClean="0"/>
              <a:t>Biblical Studies Press.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78</a:t>
            </a:fld>
            <a:endParaRPr lang="en-US"/>
          </a:p>
        </p:txBody>
      </p:sp>
    </p:spTree>
    <p:extLst>
      <p:ext uri="{BB962C8B-B14F-4D97-AF65-F5344CB8AC3E}">
        <p14:creationId xmlns:p14="http://schemas.microsoft.com/office/powerpoint/2010/main" val="3621319814"/>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5:6</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79</a:t>
            </a:fld>
            <a:endParaRPr lang="en-US"/>
          </a:p>
        </p:txBody>
      </p:sp>
    </p:spTree>
    <p:extLst>
      <p:ext uri="{BB962C8B-B14F-4D97-AF65-F5344CB8AC3E}">
        <p14:creationId xmlns:p14="http://schemas.microsoft.com/office/powerpoint/2010/main" val="36189146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2013, Zane Hodges wrote:</a:t>
            </a:r>
          </a:p>
          <a:p>
            <a:endParaRPr lang="en-US" dirty="0" smtClean="0"/>
          </a:p>
          <a:p>
            <a:r>
              <a:rPr lang="en-US" sz="2400" dirty="0" smtClean="0"/>
              <a:t>“P</a:t>
            </a:r>
            <a:r>
              <a:rPr lang="en-US" sz="1200" dirty="0" smtClean="0"/>
              <a:t>aul is now ready to spell out the splendid spiritual </a:t>
            </a:r>
          </a:p>
          <a:p>
            <a:r>
              <a:rPr lang="en-US" sz="1200" dirty="0" smtClean="0"/>
              <a:t>benefits that can follow the experience of justification by </a:t>
            </a:r>
          </a:p>
          <a:p>
            <a:r>
              <a:rPr lang="en-US" sz="1200" dirty="0" smtClean="0"/>
              <a:t>faith. This is what he does in [Romans] 5:1–11. The </a:t>
            </a:r>
          </a:p>
          <a:p>
            <a:r>
              <a:rPr lang="en-US" sz="1200" dirty="0" smtClean="0"/>
              <a:t>description of these benefits stands in marked and </a:t>
            </a:r>
          </a:p>
          <a:p>
            <a:r>
              <a:rPr lang="en-US" sz="1200" dirty="0" smtClean="0"/>
              <a:t>dramatic contrast with the degradation and spiritual </a:t>
            </a:r>
          </a:p>
          <a:p>
            <a:r>
              <a:rPr lang="en-US" sz="1200" dirty="0" smtClean="0"/>
              <a:t>bondage in which humanity stands as a result of God’s </a:t>
            </a:r>
          </a:p>
          <a:p>
            <a:r>
              <a:rPr lang="en-US" sz="1200" dirty="0" smtClean="0"/>
              <a:t>wrath against human sinfulness....</a:t>
            </a:r>
          </a:p>
          <a:p>
            <a:endParaRPr lang="en-US" sz="1200" dirty="0" smtClean="0"/>
          </a:p>
          <a:p>
            <a:pPr rtl="0"/>
            <a:r>
              <a:rPr lang="en-US" sz="1200" b="0" i="0" dirty="0" smtClean="0"/>
              <a:t>“The first of these results is the blessing of peace with </a:t>
            </a:r>
          </a:p>
          <a:p>
            <a:pPr rtl="0"/>
            <a:r>
              <a:rPr lang="en-US" sz="1200" b="0" i="0" dirty="0" smtClean="0"/>
              <a:t>God. This is precisely the benefit we would expect Paul </a:t>
            </a:r>
          </a:p>
          <a:p>
            <a:pPr rtl="0"/>
            <a:r>
              <a:rPr lang="en-US" sz="1200" b="0" i="0" dirty="0" smtClean="0"/>
              <a:t>to mention in view of his elaborate description of God’s </a:t>
            </a:r>
          </a:p>
          <a:p>
            <a:pPr rtl="0"/>
            <a:r>
              <a:rPr lang="en-US" sz="1200" b="0" i="0" dirty="0" smtClean="0"/>
              <a:t>wrath that has been revealed from heaven... Obviously </a:t>
            </a:r>
          </a:p>
          <a:p>
            <a:pPr rtl="0"/>
            <a:r>
              <a:rPr lang="en-US" sz="1200" b="0" i="0" dirty="0" smtClean="0"/>
              <a:t>if mankind stands under the manifestation of divine </a:t>
            </a:r>
          </a:p>
          <a:p>
            <a:pPr rtl="0"/>
            <a:r>
              <a:rPr lang="en-US" sz="1200" b="0" i="0" dirty="0" smtClean="0"/>
              <a:t>anger, it does not enjoy anything that can be described </a:t>
            </a:r>
          </a:p>
          <a:p>
            <a:pPr rtl="0"/>
            <a:r>
              <a:rPr lang="en-US" sz="1200" b="0" i="0" dirty="0" smtClean="0"/>
              <a:t>as genuine peace with God. But when God justifies a </a:t>
            </a:r>
          </a:p>
          <a:p>
            <a:pPr rtl="0"/>
            <a:r>
              <a:rPr lang="en-US" sz="1200" b="0" i="0" dirty="0" smtClean="0"/>
              <a:t>sinner who believes in Jesus, a fundamental peace is </a:t>
            </a:r>
          </a:p>
          <a:p>
            <a:pPr rtl="0"/>
            <a:r>
              <a:rPr lang="en-US" sz="1200" b="0" i="0" dirty="0" smtClean="0"/>
              <a:t>established between the sinner and God.</a:t>
            </a:r>
          </a:p>
          <a:p>
            <a:pPr rtl="0"/>
            <a:endParaRPr lang="en-US" sz="1200" b="0" i="0" dirty="0" smtClean="0"/>
          </a:p>
          <a:p>
            <a:pPr rtl="0"/>
            <a:r>
              <a:rPr lang="en-US" sz="1200" b="0" i="0" dirty="0" smtClean="0"/>
              <a:t>“The nature of this peace is of course judicial, since </a:t>
            </a:r>
          </a:p>
          <a:p>
            <a:pPr rtl="0"/>
            <a:r>
              <a:rPr lang="en-US" sz="1200" b="0" i="0" dirty="0" smtClean="0"/>
              <a:t>justification is the act of God as our Judge. As a result, </a:t>
            </a:r>
          </a:p>
          <a:p>
            <a:pPr rtl="0"/>
            <a:r>
              <a:rPr lang="en-US" sz="1200" b="0" i="0" dirty="0" smtClean="0"/>
              <a:t>no charge can be brought against the justified person </a:t>
            </a:r>
          </a:p>
          <a:p>
            <a:pPr rtl="0"/>
            <a:r>
              <a:rPr lang="en-US" sz="1200" b="0" i="0" dirty="0" smtClean="0"/>
              <a:t>before God’s bar of justice... [We] should avoid reading </a:t>
            </a:r>
          </a:p>
          <a:p>
            <a:pPr rtl="0"/>
            <a:r>
              <a:rPr lang="en-US" sz="1200" b="0" i="0" dirty="0" smtClean="0"/>
              <a:t>into this text the idea of inner tranquility which, even in </a:t>
            </a:r>
          </a:p>
          <a:p>
            <a:pPr rtl="0"/>
            <a:r>
              <a:rPr lang="en-US" sz="1200" b="0" i="0" dirty="0" smtClean="0"/>
              <a:t>English, is by no means a regular feature of the word. </a:t>
            </a:r>
          </a:p>
          <a:p>
            <a:pPr rtl="0"/>
            <a:r>
              <a:rPr lang="en-US" sz="1200" b="0" i="0" dirty="0" smtClean="0"/>
              <a:t>The peace involved here is like that which results when </a:t>
            </a:r>
          </a:p>
          <a:p>
            <a:pPr rtl="0"/>
            <a:r>
              <a:rPr lang="en-US" sz="1200" b="0" i="0" dirty="0" smtClean="0"/>
              <a:t>two warring nations are no longer in a hostile relationship </a:t>
            </a:r>
          </a:p>
          <a:p>
            <a:pPr rtl="0"/>
            <a:r>
              <a:rPr lang="en-US" sz="1200" b="0" i="0" dirty="0" smtClean="0"/>
              <a:t>to each other.”</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smtClean="0"/>
              <a:t>Hodges, Z. C. (2013). </a:t>
            </a:r>
            <a:r>
              <a:rPr lang="en-US" b="0" i="1" u="none" strike="noStrike" baseline="0" dirty="0" smtClean="0"/>
              <a:t>Romans: Deliverance from Wrath</a:t>
            </a:r>
            <a:r>
              <a:rPr lang="en-US" b="0" i="0" u="none" strike="noStrike" baseline="0" dirty="0" smtClean="0"/>
              <a:t>. </a:t>
            </a:r>
          </a:p>
          <a:p>
            <a:r>
              <a:rPr lang="en-US" b="0" i="0" u="none" strike="noStrike" baseline="0" dirty="0" smtClean="0"/>
              <a:t>(R. N. Wilkin, Ed.) (p. 132). Corinth, TX: Grace Evangelical </a:t>
            </a:r>
          </a:p>
          <a:p>
            <a:r>
              <a:rPr lang="en-US" b="0" i="0" u="none" strike="noStrike" baseline="0" dirty="0" smtClean="0"/>
              <a:t>Society.</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a:t>
            </a:fld>
            <a:endParaRPr lang="en-US"/>
          </a:p>
        </p:txBody>
      </p:sp>
    </p:spTree>
    <p:extLst>
      <p:ext uri="{BB962C8B-B14F-4D97-AF65-F5344CB8AC3E}">
        <p14:creationId xmlns:p14="http://schemas.microsoft.com/office/powerpoint/2010/main" val="3936142486"/>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5:6</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80</a:t>
            </a:fld>
            <a:endParaRPr lang="en-US"/>
          </a:p>
        </p:txBody>
      </p:sp>
    </p:spTree>
    <p:extLst>
      <p:ext uri="{BB962C8B-B14F-4D97-AF65-F5344CB8AC3E}">
        <p14:creationId xmlns:p14="http://schemas.microsoft.com/office/powerpoint/2010/main" val="3618914640"/>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1882, Charles Hodge of the Princeton Theological </a:t>
            </a:r>
          </a:p>
          <a:p>
            <a:r>
              <a:rPr lang="en-US" dirty="0" smtClean="0"/>
              <a:t>Seminary wrote:</a:t>
            </a:r>
          </a:p>
          <a:p>
            <a:endParaRPr lang="en-US" dirty="0" smtClean="0"/>
          </a:p>
          <a:p>
            <a:r>
              <a:rPr lang="en-US" sz="1200" b="0" i="0" dirty="0" smtClean="0"/>
              <a:t>“The greatness and freeness of the love of God is </a:t>
            </a:r>
          </a:p>
          <a:p>
            <a:r>
              <a:rPr lang="en-US" sz="1200" b="0" i="0" dirty="0" smtClean="0"/>
              <a:t>illustrated in this and the following verse, by making still </a:t>
            </a:r>
          </a:p>
          <a:p>
            <a:r>
              <a:rPr lang="en-US" sz="1200" b="0" i="0" dirty="0" smtClean="0"/>
              <a:t>more prominent the unworthiness of its objects: ‘It is </a:t>
            </a:r>
          </a:p>
          <a:p>
            <a:r>
              <a:rPr lang="en-US" sz="1200" b="0" i="0" dirty="0" smtClean="0"/>
              <a:t>hardly to be expected that any one would die, in the </a:t>
            </a:r>
          </a:p>
          <a:p>
            <a:r>
              <a:rPr lang="en-US" sz="1200" b="0" i="0" dirty="0" smtClean="0"/>
              <a:t>place of a merely righteous man, though for the good </a:t>
            </a:r>
          </a:p>
          <a:p>
            <a:r>
              <a:rPr lang="en-US" sz="1200" b="0" i="0" dirty="0" smtClean="0"/>
              <a:t>man, this self-denial might possibly be exercised. </a:t>
            </a:r>
          </a:p>
          <a:p>
            <a:endParaRPr lang="en-US" sz="1200" b="0" i="0" dirty="0" smtClean="0"/>
          </a:p>
          <a:p>
            <a:r>
              <a:rPr lang="en-US" sz="1200" b="0" i="0" dirty="0" smtClean="0"/>
              <a:t>“But we, so far from being good, were not even </a:t>
            </a:r>
          </a:p>
          <a:p>
            <a:r>
              <a:rPr lang="en-US" sz="1200" b="0" i="0" dirty="0" smtClean="0"/>
              <a:t>righteous; we were sinners, ungodly, and enemies.’ The </a:t>
            </a:r>
          </a:p>
          <a:p>
            <a:r>
              <a:rPr lang="en-US" sz="1200" b="0" i="0" dirty="0" smtClean="0"/>
              <a:t>difference between the words righteous and good, as </a:t>
            </a:r>
          </a:p>
          <a:p>
            <a:r>
              <a:rPr lang="en-US" sz="1200" b="0" i="0" dirty="0" smtClean="0"/>
              <a:t>here used, is that which, in common usage, is made </a:t>
            </a:r>
          </a:p>
          <a:p>
            <a:r>
              <a:rPr lang="en-US" sz="1200" b="0" i="0" dirty="0" smtClean="0"/>
              <a:t>between just and kind. The former is applied to a man </a:t>
            </a:r>
          </a:p>
          <a:p>
            <a:r>
              <a:rPr lang="en-US" sz="1200" b="0" i="0" dirty="0" smtClean="0"/>
              <a:t>who does all that the law or justice can demand of him, </a:t>
            </a:r>
          </a:p>
          <a:p>
            <a:r>
              <a:rPr lang="en-US" sz="1200" b="0" i="0" dirty="0" smtClean="0"/>
              <a:t>the latter to him who is governed by love. </a:t>
            </a:r>
          </a:p>
          <a:p>
            <a:endParaRPr lang="en-US" sz="1200" b="0" i="0" dirty="0" smtClean="0"/>
          </a:p>
          <a:p>
            <a:r>
              <a:rPr lang="en-US" sz="1200" b="0" i="0" dirty="0" smtClean="0"/>
              <a:t>“The just man commands respect; the good man calls </a:t>
            </a:r>
          </a:p>
          <a:p>
            <a:r>
              <a:rPr lang="en-US" sz="1200" b="0" i="0" dirty="0" smtClean="0"/>
              <a:t>forth affection. Respect being a cold and feeble principle, </a:t>
            </a:r>
          </a:p>
          <a:p>
            <a:r>
              <a:rPr lang="en-US" sz="1200" b="0" i="0" dirty="0" smtClean="0"/>
              <a:t>compared to love, the sacrifices to which it leads are </a:t>
            </a:r>
          </a:p>
          <a:p>
            <a:r>
              <a:rPr lang="en-US" sz="1200" b="0" i="0" dirty="0" smtClean="0"/>
              <a:t>comparatively slight.... </a:t>
            </a:r>
          </a:p>
          <a:p>
            <a:endParaRPr lang="en-US" sz="1200" b="0" i="0" dirty="0" smtClean="0"/>
          </a:p>
          <a:p>
            <a:r>
              <a:rPr lang="en-US" sz="1200" b="0" i="0" dirty="0" smtClean="0"/>
              <a:t>“The design of the apostle is to represent the death of </a:t>
            </a:r>
          </a:p>
          <a:p>
            <a:r>
              <a:rPr lang="en-US" sz="1200" b="0" i="0" dirty="0" smtClean="0"/>
              <a:t>Christ as an unexampled manifestation of love. Among </a:t>
            </a:r>
          </a:p>
          <a:p>
            <a:r>
              <a:rPr lang="en-US" sz="1200" b="0" i="0" dirty="0" smtClean="0"/>
              <a:t>men, it was never heard of that one died for a man </a:t>
            </a:r>
          </a:p>
          <a:p>
            <a:r>
              <a:rPr lang="en-US" sz="1200" b="0" i="0" dirty="0" smtClean="0"/>
              <a:t>simply just; the most that human nature could be </a:t>
            </a:r>
          </a:p>
          <a:p>
            <a:r>
              <a:rPr lang="en-US" sz="1200" b="0" i="0" dirty="0" smtClean="0"/>
              <a:t>expected to accomplish is, that one should die for his </a:t>
            </a:r>
          </a:p>
          <a:p>
            <a:r>
              <a:rPr lang="en-US" sz="1200" b="0" i="0" dirty="0" smtClean="0"/>
              <a:t>benefactor, or for the good man—one so good as to be </a:t>
            </a:r>
          </a:p>
          <a:p>
            <a:r>
              <a:rPr lang="en-US" sz="1200" b="0" i="0" dirty="0" smtClean="0"/>
              <a:t>characterized and known as the good.”</a:t>
            </a:r>
          </a:p>
          <a:p>
            <a:endParaRPr lang="en-US" sz="1200" b="0" i="0" dirty="0" smtClean="0"/>
          </a:p>
          <a:p>
            <a:r>
              <a:rPr lang="en-US" b="0" i="0" u="none" strike="noStrike" baseline="0" dirty="0" smtClean="0"/>
              <a:t>-----</a:t>
            </a:r>
          </a:p>
          <a:p>
            <a:endParaRPr lang="en-US" b="0" i="0" u="none" strike="noStrike" baseline="0" dirty="0" smtClean="0"/>
          </a:p>
          <a:p>
            <a:r>
              <a:rPr lang="en-US" b="0" i="0" u="none" strike="noStrike" baseline="0" dirty="0" smtClean="0"/>
              <a:t>Hodge, C. (1882). </a:t>
            </a:r>
            <a:r>
              <a:rPr lang="en-US" b="0" i="1" u="none" strike="noStrike" baseline="0" dirty="0" smtClean="0"/>
              <a:t>A commentary on the Epistle to the </a:t>
            </a:r>
          </a:p>
          <a:p>
            <a:r>
              <a:rPr lang="en-US" b="0" i="1" u="none" strike="noStrike" baseline="0" dirty="0" smtClean="0"/>
              <a:t>Romans</a:t>
            </a:r>
            <a:r>
              <a:rPr lang="en-US" b="0" i="0" u="none" strike="noStrike" baseline="0" dirty="0" smtClean="0"/>
              <a:t> (New Edition., pp. 214–215). Grand Rapids, MI: </a:t>
            </a:r>
          </a:p>
          <a:p>
            <a:r>
              <a:rPr lang="en-US" b="0" i="0" u="none" strike="noStrike" baseline="0" dirty="0" smtClean="0"/>
              <a:t>Louis </a:t>
            </a:r>
            <a:r>
              <a:rPr lang="en-US" b="0" i="0" u="none" strike="noStrike" baseline="0" dirty="0" err="1" smtClean="0"/>
              <a:t>Kregel</a:t>
            </a:r>
            <a:r>
              <a:rPr lang="en-US" b="0" i="0" u="none" strike="noStrike" baseline="0" dirty="0" smtClean="0"/>
              <a:t>.</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81</a:t>
            </a:fld>
            <a:endParaRPr lang="en-US"/>
          </a:p>
        </p:txBody>
      </p:sp>
    </p:spTree>
    <p:extLst>
      <p:ext uri="{BB962C8B-B14F-4D97-AF65-F5344CB8AC3E}">
        <p14:creationId xmlns:p14="http://schemas.microsoft.com/office/powerpoint/2010/main" val="4037192507"/>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Molis</a:t>
            </a:r>
            <a:r>
              <a:rPr lang="en-US" dirty="0" smtClean="0"/>
              <a:t> appears in only seven verses of</a:t>
            </a:r>
            <a:r>
              <a:rPr lang="en-US" baseline="0" dirty="0" smtClean="0"/>
              <a:t> the New Testament.</a:t>
            </a:r>
          </a:p>
          <a:p>
            <a:endParaRPr lang="en-US" baseline="0" dirty="0" smtClean="0"/>
          </a:p>
          <a:p>
            <a:r>
              <a:rPr lang="en-US" baseline="0" dirty="0" smtClean="0"/>
              <a:t>In six of those verses, it pertains to being hard to </a:t>
            </a:r>
          </a:p>
          <a:p>
            <a:r>
              <a:rPr lang="en-US" baseline="0" dirty="0" smtClean="0"/>
              <a:t>accomplish; that is, to being difficult.</a:t>
            </a:r>
          </a:p>
          <a:p>
            <a:endParaRPr lang="en-US" baseline="0" dirty="0" smtClean="0"/>
          </a:p>
          <a:p>
            <a:r>
              <a:rPr lang="en-US" baseline="0" dirty="0" smtClean="0"/>
              <a:t>Only here, in Romans 5:7, does it pertain to rarity on a </a:t>
            </a:r>
          </a:p>
          <a:p>
            <a:r>
              <a:rPr lang="en-US" baseline="0" dirty="0" smtClean="0"/>
              <a:t>scale of occurrences; that is, to not being readily </a:t>
            </a:r>
          </a:p>
          <a:p>
            <a:r>
              <a:rPr lang="en-US" baseline="0" dirty="0" smtClean="0"/>
              <a:t>accomplished, or to only rarely happening.</a:t>
            </a:r>
          </a:p>
          <a:p>
            <a:endParaRPr lang="en-US" baseline="0" dirty="0" smtClean="0"/>
          </a:p>
          <a:p>
            <a:r>
              <a:rPr lang="en-US" baseline="0" dirty="0" smtClean="0"/>
              <a:t>However, </a:t>
            </a:r>
            <a:r>
              <a:rPr lang="en-US" baseline="0" dirty="0" err="1" smtClean="0"/>
              <a:t>molis</a:t>
            </a:r>
            <a:r>
              <a:rPr lang="en-US" baseline="0" dirty="0" smtClean="0"/>
              <a:t> appears 142 times in the Septuagint, </a:t>
            </a:r>
          </a:p>
          <a:p>
            <a:r>
              <a:rPr lang="en-US" baseline="0" dirty="0" smtClean="0"/>
              <a:t>the Greek Version of the Old Testament. There, it also </a:t>
            </a:r>
          </a:p>
          <a:p>
            <a:r>
              <a:rPr lang="en-US" baseline="0" dirty="0" smtClean="0"/>
              <a:t>sometimes refers to something only rarely happening.</a:t>
            </a:r>
          </a:p>
          <a:p>
            <a:endParaRPr lang="en-US" baseline="0" dirty="0" smtClean="0"/>
          </a:p>
          <a:p>
            <a:r>
              <a:rPr lang="en-US" baseline="0" dirty="0" smtClean="0"/>
              <a:t>One example is:</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82</a:t>
            </a:fld>
            <a:endParaRPr lang="en-US"/>
          </a:p>
        </p:txBody>
      </p:sp>
    </p:spTree>
    <p:extLst>
      <p:ext uri="{BB962C8B-B14F-4D97-AF65-F5344CB8AC3E}">
        <p14:creationId xmlns:p14="http://schemas.microsoft.com/office/powerpoint/2010/main" val="4037192507"/>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83</a:t>
            </a:fld>
            <a:endParaRPr lang="en-US"/>
          </a:p>
        </p:txBody>
      </p:sp>
    </p:spTree>
    <p:extLst>
      <p:ext uri="{BB962C8B-B14F-4D97-AF65-F5344CB8AC3E}">
        <p14:creationId xmlns:p14="http://schemas.microsoft.com/office/powerpoint/2010/main" val="2603232581"/>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just saw </a:t>
            </a:r>
            <a:r>
              <a:rPr lang="en-US" dirty="0" err="1" smtClean="0"/>
              <a:t>apothnesko</a:t>
            </a:r>
            <a:r>
              <a:rPr lang="en-US" dirty="0" smtClean="0"/>
              <a:t> in verse six. Here, as there, </a:t>
            </a:r>
          </a:p>
          <a:p>
            <a:r>
              <a:rPr lang="en-US" dirty="0" smtClean="0"/>
              <a:t>it refers to physical, earthly death.</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84</a:t>
            </a:fld>
            <a:endParaRPr lang="en-US"/>
          </a:p>
        </p:txBody>
      </p:sp>
    </p:spTree>
    <p:extLst>
      <p:ext uri="{BB962C8B-B14F-4D97-AF65-F5344CB8AC3E}">
        <p14:creationId xmlns:p14="http://schemas.microsoft.com/office/powerpoint/2010/main" val="4037192507"/>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 </a:t>
            </a:r>
            <a:r>
              <a:rPr lang="en-US" dirty="0" err="1" smtClean="0"/>
              <a:t>dikaios</a:t>
            </a:r>
            <a:r>
              <a:rPr lang="en-US" dirty="0" smtClean="0"/>
              <a:t> pertains to being in accordance with high </a:t>
            </a:r>
          </a:p>
          <a:p>
            <a:r>
              <a:rPr lang="en-US" dirty="0" smtClean="0"/>
              <a:t>standards of rectitude; that is, to be upright, to be just, </a:t>
            </a:r>
          </a:p>
          <a:p>
            <a:r>
              <a:rPr lang="en-US" dirty="0" smtClean="0"/>
              <a:t>or to be fair.</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85</a:t>
            </a:fld>
            <a:endParaRPr lang="en-US"/>
          </a:p>
        </p:txBody>
      </p:sp>
    </p:spTree>
    <p:extLst>
      <p:ext uri="{BB962C8B-B14F-4D97-AF65-F5344CB8AC3E}">
        <p14:creationId xmlns:p14="http://schemas.microsoft.com/office/powerpoint/2010/main" val="4037192507"/>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86</a:t>
            </a:fld>
            <a:endParaRPr lang="en-US"/>
          </a:p>
        </p:txBody>
      </p:sp>
    </p:spTree>
    <p:extLst>
      <p:ext uri="{BB962C8B-B14F-4D97-AF65-F5344CB8AC3E}">
        <p14:creationId xmlns:p14="http://schemas.microsoft.com/office/powerpoint/2010/main" val="940692315"/>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agathos</a:t>
            </a:r>
            <a:r>
              <a:rPr lang="en-US" dirty="0" smtClean="0"/>
              <a:t> pertains to meeting a high </a:t>
            </a:r>
          </a:p>
          <a:p>
            <a:r>
              <a:rPr lang="en-US" dirty="0" smtClean="0"/>
              <a:t>standard of worth and merit; that is, to be good.</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87</a:t>
            </a:fld>
            <a:endParaRPr lang="en-US"/>
          </a:p>
        </p:txBody>
      </p:sp>
    </p:spTree>
    <p:extLst>
      <p:ext uri="{BB962C8B-B14F-4D97-AF65-F5344CB8AC3E}">
        <p14:creationId xmlns:p14="http://schemas.microsoft.com/office/powerpoint/2010/main" val="4037192507"/>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88</a:t>
            </a:fld>
            <a:endParaRPr lang="en-US"/>
          </a:p>
        </p:txBody>
      </p:sp>
    </p:spTree>
    <p:extLst>
      <p:ext uri="{BB962C8B-B14F-4D97-AF65-F5344CB8AC3E}">
        <p14:creationId xmlns:p14="http://schemas.microsoft.com/office/powerpoint/2010/main" val="1572840399"/>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Tolmao</a:t>
            </a:r>
            <a:r>
              <a:rPr lang="en-US" dirty="0" smtClean="0"/>
              <a:t> means to show boldness or resolution in the face </a:t>
            </a:r>
          </a:p>
          <a:p>
            <a:r>
              <a:rPr lang="en-US" dirty="0" smtClean="0"/>
              <a:t>of danger, opposition, or a problem; that is, to dare, or </a:t>
            </a:r>
          </a:p>
          <a:p>
            <a:r>
              <a:rPr lang="en-US" dirty="0" smtClean="0"/>
              <a:t>to bring oneself to do something.</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89</a:t>
            </a:fld>
            <a:endParaRPr lang="en-US"/>
          </a:p>
        </p:txBody>
      </p:sp>
    </p:spTree>
    <p:extLst>
      <p:ext uri="{BB962C8B-B14F-4D97-AF65-F5344CB8AC3E}">
        <p14:creationId xmlns:p14="http://schemas.microsoft.com/office/powerpoint/2010/main" val="40371925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Oun</a:t>
            </a:r>
            <a:r>
              <a:rPr lang="en-US" dirty="0" smtClean="0"/>
              <a:t> is inferential, denoting that what it introduces is the </a:t>
            </a:r>
          </a:p>
          <a:p>
            <a:r>
              <a:rPr lang="en-US" dirty="0" smtClean="0"/>
              <a:t>result of,</a:t>
            </a:r>
            <a:r>
              <a:rPr lang="en-US" baseline="0" dirty="0" smtClean="0"/>
              <a:t> or an inference from what precedes; that is: so, </a:t>
            </a:r>
          </a:p>
          <a:p>
            <a:r>
              <a:rPr lang="en-US" baseline="0" dirty="0" smtClean="0"/>
              <a:t>therefore, consequently, accordingly, or then.</a:t>
            </a:r>
            <a:endParaRPr lang="en-US" dirty="0" smtClean="0"/>
          </a:p>
          <a:p>
            <a:endParaRPr lang="en-US" dirty="0" smtClean="0"/>
          </a:p>
          <a:p>
            <a:r>
              <a:rPr lang="en-US" dirty="0" err="1" smtClean="0"/>
              <a:t>Oun</a:t>
            </a:r>
            <a:r>
              <a:rPr lang="en-US" dirty="0" smtClean="0"/>
              <a:t> is a particle which, in the Greek, is never used at </a:t>
            </a:r>
          </a:p>
          <a:p>
            <a:r>
              <a:rPr lang="en-US" dirty="0" smtClean="0"/>
              <a:t>the beginning of a sentence. Romans 5:1 is thus </a:t>
            </a:r>
          </a:p>
          <a:p>
            <a:r>
              <a:rPr lang="en-US" dirty="0" smtClean="0"/>
              <a:t>actually a continuation of Romans 4:25 which we </a:t>
            </a:r>
          </a:p>
          <a:p>
            <a:r>
              <a:rPr lang="en-US" dirty="0" smtClean="0"/>
              <a:t>saw last time:</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3936142486"/>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b="0" dirty="0" smtClean="0"/>
              <a:t> </a:t>
            </a:r>
            <a:r>
              <a:rPr lang="en-US" sz="1200" b="0" i="0" kern="1200" dirty="0" smtClean="0">
                <a:solidFill>
                  <a:schemeClr val="tx1"/>
                </a:solidFill>
                <a:latin typeface="+mn-lt"/>
                <a:ea typeface="+mn-ea"/>
                <a:cs typeface="+mn-cs"/>
              </a:rPr>
              <a:t>Dr. Paul Brand shares an experience from his </a:t>
            </a:r>
          </a:p>
          <a:p>
            <a:pPr rtl="0"/>
            <a:r>
              <a:rPr lang="en-US" sz="1200" b="0" i="0" kern="1200" dirty="0" smtClean="0">
                <a:solidFill>
                  <a:schemeClr val="tx1"/>
                </a:solidFill>
                <a:latin typeface="+mn-lt"/>
                <a:ea typeface="+mn-ea"/>
                <a:cs typeface="+mn-cs"/>
              </a:rPr>
              <a:t>early days in India as a missionary physician. He arrived </a:t>
            </a:r>
          </a:p>
          <a:p>
            <a:pPr rtl="0"/>
            <a:r>
              <a:rPr lang="en-US" sz="1200" b="0" i="0" kern="1200" dirty="0" smtClean="0">
                <a:solidFill>
                  <a:schemeClr val="tx1"/>
                </a:solidFill>
                <a:latin typeface="+mn-lt"/>
                <a:ea typeface="+mn-ea"/>
                <a:cs typeface="+mn-cs"/>
              </a:rPr>
              <a:t>as an orthopedic surgeon at the Christian Medical College </a:t>
            </a:r>
          </a:p>
          <a:p>
            <a:pPr rtl="0"/>
            <a:r>
              <a:rPr lang="en-US" sz="1200" b="0" i="0" kern="1200" dirty="0" smtClean="0">
                <a:solidFill>
                  <a:schemeClr val="tx1"/>
                </a:solidFill>
                <a:latin typeface="+mn-lt"/>
                <a:ea typeface="+mn-ea"/>
                <a:cs typeface="+mn-cs"/>
              </a:rPr>
              <a:t>in Vellore to work alongside a famous surgeon, Dr. Reeve </a:t>
            </a:r>
          </a:p>
          <a:p>
            <a:pPr rtl="0"/>
            <a:r>
              <a:rPr lang="en-US" sz="1200" b="0" i="0" kern="1200" dirty="0" err="1" smtClean="0">
                <a:solidFill>
                  <a:schemeClr val="tx1"/>
                </a:solidFill>
                <a:latin typeface="+mn-lt"/>
                <a:ea typeface="+mn-ea"/>
                <a:cs typeface="+mn-cs"/>
              </a:rPr>
              <a:t>Bretts</a:t>
            </a:r>
            <a:r>
              <a:rPr lang="en-US" sz="1200" b="0" i="0" kern="1200" dirty="0" smtClean="0">
                <a:solidFill>
                  <a:schemeClr val="tx1"/>
                </a:solidFill>
                <a:latin typeface="+mn-lt"/>
                <a:ea typeface="+mn-ea"/>
                <a:cs typeface="+mn-cs"/>
              </a:rPr>
              <a:t> from Boston. The doctors in Vellore were vexed </a:t>
            </a:r>
          </a:p>
          <a:p>
            <a:pPr rtl="0"/>
            <a:r>
              <a:rPr lang="en-US" sz="1200" b="0" i="0" kern="1200" dirty="0" smtClean="0">
                <a:solidFill>
                  <a:schemeClr val="tx1"/>
                </a:solidFill>
                <a:latin typeface="+mn-lt"/>
                <a:ea typeface="+mn-ea"/>
                <a:cs typeface="+mn-cs"/>
              </a:rPr>
              <a:t>over the unwillingness of most Indians to donate blood. </a:t>
            </a:r>
          </a:p>
          <a:p>
            <a:pPr rtl="0"/>
            <a:r>
              <a:rPr lang="en-US" sz="1200" b="0" i="0" kern="1200" dirty="0" smtClean="0">
                <a:solidFill>
                  <a:schemeClr val="tx1"/>
                </a:solidFill>
                <a:latin typeface="+mn-lt"/>
                <a:ea typeface="+mn-ea"/>
                <a:cs typeface="+mn-cs"/>
              </a:rPr>
              <a:t>“To them,” Brand wrote, “blood is life, and who can </a:t>
            </a:r>
          </a:p>
          <a:p>
            <a:pPr rtl="0"/>
            <a:r>
              <a:rPr lang="en-US" sz="1200" b="0" i="0" kern="1200" dirty="0" smtClean="0">
                <a:solidFill>
                  <a:schemeClr val="tx1"/>
                </a:solidFill>
                <a:latin typeface="+mn-lt"/>
                <a:ea typeface="+mn-ea"/>
                <a:cs typeface="+mn-cs"/>
              </a:rPr>
              <a:t>tolerate the thought of giving up lifeblood, even to save </a:t>
            </a:r>
          </a:p>
          <a:p>
            <a:pPr rtl="0"/>
            <a:r>
              <a:rPr lang="en-US" sz="1200" b="0" i="0" kern="1200" dirty="0" smtClean="0">
                <a:solidFill>
                  <a:schemeClr val="tx1"/>
                </a:solidFill>
                <a:latin typeface="+mn-lt"/>
                <a:ea typeface="+mn-ea"/>
                <a:cs typeface="+mn-cs"/>
              </a:rPr>
              <a:t>someone else?” Sometimes, parents were unwilling to </a:t>
            </a:r>
          </a:p>
          <a:p>
            <a:pPr rtl="0"/>
            <a:r>
              <a:rPr lang="en-US" sz="1200" b="0" i="0" kern="1200" dirty="0" smtClean="0">
                <a:solidFill>
                  <a:schemeClr val="tx1"/>
                </a:solidFill>
                <a:latin typeface="+mn-lt"/>
                <a:ea typeface="+mn-ea"/>
                <a:cs typeface="+mn-cs"/>
              </a:rPr>
              <a:t>donate blood even to save the lives of their own children.</a:t>
            </a:r>
          </a:p>
          <a:p>
            <a:pPr rtl="0"/>
            <a:endParaRPr lang="en-US" sz="1200" b="0" i="0" kern="1200" dirty="0" smtClean="0">
              <a:solidFill>
                <a:schemeClr val="tx1"/>
              </a:solidFill>
              <a:latin typeface="+mn-lt"/>
              <a:ea typeface="+mn-ea"/>
              <a:cs typeface="+mn-cs"/>
            </a:endParaRPr>
          </a:p>
          <a:p>
            <a:pPr rtl="0"/>
            <a:r>
              <a:rPr lang="en-US" sz="1200" i="0" dirty="0" smtClean="0"/>
              <a:t>One day a twelve-year-old girl was admitted to the </a:t>
            </a:r>
          </a:p>
          <a:p>
            <a:pPr rtl="0"/>
            <a:r>
              <a:rPr lang="en-US" sz="1200" i="0" dirty="0" smtClean="0"/>
              <a:t>hospital, suffering from a very bad lung. Only the </a:t>
            </a:r>
          </a:p>
          <a:p>
            <a:pPr rtl="0"/>
            <a:r>
              <a:rPr lang="en-US" sz="1200" i="0" dirty="0" smtClean="0"/>
              <a:t>removing of her lung would save her life. The surgery </a:t>
            </a:r>
          </a:p>
          <a:p>
            <a:pPr rtl="0"/>
            <a:r>
              <a:rPr lang="en-US" sz="1200" i="0" dirty="0" smtClean="0"/>
              <a:t>required at least three pints of blood. Since the hospital </a:t>
            </a:r>
          </a:p>
          <a:p>
            <a:pPr rtl="0"/>
            <a:r>
              <a:rPr lang="en-US" sz="1200" i="0" dirty="0" smtClean="0"/>
              <a:t>had two pints, only one pint was required from the family. </a:t>
            </a:r>
          </a:p>
          <a:p>
            <a:pPr rtl="0"/>
            <a:r>
              <a:rPr lang="en-US" sz="1200" i="0" dirty="0" smtClean="0"/>
              <a:t>After huddling, the family pooled their money and offered </a:t>
            </a:r>
          </a:p>
          <a:p>
            <a:pPr rtl="0"/>
            <a:r>
              <a:rPr lang="en-US" sz="1200" i="0" dirty="0" smtClean="0"/>
              <a:t>to buy the additional pint.</a:t>
            </a:r>
          </a:p>
          <a:p>
            <a:pPr rtl="0"/>
            <a:endParaRPr lang="en-US" sz="1200" i="0" dirty="0" smtClean="0"/>
          </a:p>
          <a:p>
            <a:pPr rtl="0"/>
            <a:r>
              <a:rPr lang="en-US" sz="1200" i="0" dirty="0" smtClean="0"/>
              <a:t>With his patience running out, Dr. </a:t>
            </a:r>
            <a:r>
              <a:rPr lang="en-US" sz="1200" i="0" dirty="0" err="1" smtClean="0"/>
              <a:t>Bretts</a:t>
            </a:r>
            <a:r>
              <a:rPr lang="en-US" sz="1200" i="0" dirty="0" smtClean="0"/>
              <a:t> explained that </a:t>
            </a:r>
          </a:p>
          <a:p>
            <a:pPr rtl="0"/>
            <a:r>
              <a:rPr lang="en-US" sz="1200" i="0" dirty="0" smtClean="0"/>
              <a:t>there was no blood to </a:t>
            </a:r>
            <a:r>
              <a:rPr lang="en-US" sz="1200" i="0" kern="1200" dirty="0" smtClean="0">
                <a:solidFill>
                  <a:schemeClr val="tx1"/>
                </a:solidFill>
                <a:latin typeface="+mn-lt"/>
                <a:ea typeface="+mn-ea"/>
                <a:cs typeface="+mn-cs"/>
              </a:rPr>
              <a:t>be bought, and no other source for </a:t>
            </a:r>
          </a:p>
          <a:p>
            <a:pPr rtl="0"/>
            <a:r>
              <a:rPr lang="en-US" sz="1200" i="0" kern="1200" dirty="0" smtClean="0">
                <a:solidFill>
                  <a:schemeClr val="tx1"/>
                </a:solidFill>
                <a:latin typeface="+mn-lt"/>
                <a:ea typeface="+mn-ea"/>
                <a:cs typeface="+mn-cs"/>
              </a:rPr>
              <a:t>blood. The family might as well take the girl back home </a:t>
            </a:r>
          </a:p>
          <a:p>
            <a:pPr rtl="0"/>
            <a:r>
              <a:rPr lang="en-US" sz="1200" i="0" kern="1200" dirty="0" smtClean="0">
                <a:solidFill>
                  <a:schemeClr val="tx1"/>
                </a:solidFill>
                <a:latin typeface="+mn-lt"/>
                <a:ea typeface="+mn-ea"/>
                <a:cs typeface="+mn-cs"/>
              </a:rPr>
              <a:t>and let her die.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The family huddled again and finally pushed forward a </a:t>
            </a:r>
          </a:p>
          <a:p>
            <a:pPr rtl="0"/>
            <a:r>
              <a:rPr lang="en-US" sz="1200" i="0" kern="1200" dirty="0" smtClean="0">
                <a:solidFill>
                  <a:schemeClr val="tx1"/>
                </a:solidFill>
                <a:latin typeface="+mn-lt"/>
                <a:ea typeface="+mn-ea"/>
                <a:cs typeface="+mn-cs"/>
              </a:rPr>
              <a:t>frail old woman, weighing perhaps ninety-five pounds, the </a:t>
            </a:r>
          </a:p>
          <a:p>
            <a:pPr rtl="0"/>
            <a:r>
              <a:rPr lang="en-US" sz="1200" i="0" kern="1200" dirty="0" smtClean="0">
                <a:solidFill>
                  <a:schemeClr val="tx1"/>
                </a:solidFill>
                <a:latin typeface="+mn-lt"/>
                <a:ea typeface="+mn-ea"/>
                <a:cs typeface="+mn-cs"/>
              </a:rPr>
              <a:t>smallest and weakest member of the family. Dr. Brand </a:t>
            </a:r>
          </a:p>
          <a:p>
            <a:pPr rtl="0"/>
            <a:r>
              <a:rPr lang="en-US" sz="1200" i="0" kern="1200" dirty="0" smtClean="0">
                <a:solidFill>
                  <a:schemeClr val="tx1"/>
                </a:solidFill>
                <a:latin typeface="+mn-lt"/>
                <a:ea typeface="+mn-ea"/>
                <a:cs typeface="+mn-cs"/>
              </a:rPr>
              <a:t>later recalled: Reeve fixed a stare on the sleek, well-fed </a:t>
            </a:r>
          </a:p>
          <a:p>
            <a:pPr rtl="0"/>
            <a:r>
              <a:rPr lang="en-US" sz="1200" i="0" kern="1200" dirty="0" smtClean="0">
                <a:solidFill>
                  <a:schemeClr val="tx1"/>
                </a:solidFill>
                <a:latin typeface="+mn-lt"/>
                <a:ea typeface="+mn-ea"/>
                <a:cs typeface="+mn-cs"/>
              </a:rPr>
              <a:t>men who had made the decision, and then his anger </a:t>
            </a:r>
          </a:p>
          <a:p>
            <a:pPr rtl="0"/>
            <a:r>
              <a:rPr lang="en-US" sz="1200" i="0" kern="1200" dirty="0" smtClean="0">
                <a:solidFill>
                  <a:schemeClr val="tx1"/>
                </a:solidFill>
                <a:latin typeface="+mn-lt"/>
                <a:ea typeface="+mn-ea"/>
                <a:cs typeface="+mn-cs"/>
              </a:rPr>
              <a:t>took over. The bald spot atop his head turned blazing red. </a:t>
            </a:r>
          </a:p>
          <a:p>
            <a:pPr rtl="0"/>
            <a:r>
              <a:rPr lang="en-US" sz="1200" i="0" kern="1200" dirty="0" smtClean="0">
                <a:solidFill>
                  <a:schemeClr val="tx1"/>
                </a:solidFill>
                <a:latin typeface="+mn-lt"/>
                <a:ea typeface="+mn-ea"/>
                <a:cs typeface="+mn-cs"/>
              </a:rPr>
              <a:t>In halting but more-than-expressive Tamil (the language </a:t>
            </a:r>
          </a:p>
          <a:p>
            <a:pPr rtl="0"/>
            <a:r>
              <a:rPr lang="en-US" sz="1200" i="0" kern="1200" dirty="0" smtClean="0">
                <a:solidFill>
                  <a:schemeClr val="tx1"/>
                </a:solidFill>
                <a:latin typeface="+mn-lt"/>
                <a:ea typeface="+mn-ea"/>
                <a:cs typeface="+mn-cs"/>
              </a:rPr>
              <a:t>of those people) he blasted the dozen or so cowering </a:t>
            </a:r>
          </a:p>
          <a:p>
            <a:pPr rtl="0"/>
            <a:r>
              <a:rPr lang="en-US" sz="1200" i="0" kern="1200" dirty="0" smtClean="0">
                <a:solidFill>
                  <a:schemeClr val="tx1"/>
                </a:solidFill>
                <a:latin typeface="+mn-lt"/>
                <a:ea typeface="+mn-ea"/>
                <a:cs typeface="+mn-cs"/>
              </a:rPr>
              <a:t>family members. Few could understand his American </a:t>
            </a:r>
          </a:p>
          <a:p>
            <a:pPr rtl="0"/>
            <a:r>
              <a:rPr lang="en-US" sz="1200" i="0" kern="1200" dirty="0" smtClean="0">
                <a:solidFill>
                  <a:schemeClr val="tx1"/>
                </a:solidFill>
                <a:latin typeface="+mn-lt"/>
                <a:ea typeface="+mn-ea"/>
                <a:cs typeface="+mn-cs"/>
              </a:rPr>
              <a:t>accent, but everyone nearby caught the force of his </a:t>
            </a:r>
          </a:p>
          <a:p>
            <a:pPr rtl="0"/>
            <a:r>
              <a:rPr lang="en-US" sz="1200" i="0" kern="1200" dirty="0" smtClean="0">
                <a:solidFill>
                  <a:schemeClr val="tx1"/>
                </a:solidFill>
                <a:latin typeface="+mn-lt"/>
                <a:ea typeface="+mn-ea"/>
                <a:cs typeface="+mn-cs"/>
              </a:rPr>
              <a:t>torrent of words as he jabbed his finger back and forth </a:t>
            </a:r>
          </a:p>
          <a:p>
            <a:pPr rtl="0"/>
            <a:r>
              <a:rPr lang="en-US" sz="1200" i="0" kern="1200" dirty="0" smtClean="0">
                <a:solidFill>
                  <a:schemeClr val="tx1"/>
                </a:solidFill>
                <a:latin typeface="+mn-lt"/>
                <a:ea typeface="+mn-ea"/>
                <a:cs typeface="+mn-cs"/>
              </a:rPr>
              <a:t>from the husky men to the frail woman.</a:t>
            </a:r>
          </a:p>
          <a:p>
            <a:pPr rtl="0"/>
            <a:endParaRPr lang="en-US" sz="1200" i="0" kern="1200" dirty="0" smtClean="0">
              <a:solidFill>
                <a:schemeClr val="tx1"/>
              </a:solidFill>
              <a:latin typeface="+mn-lt"/>
              <a:ea typeface="+mn-ea"/>
              <a:cs typeface="+mn-cs"/>
            </a:endParaRPr>
          </a:p>
          <a:p>
            <a:pPr rtl="0"/>
            <a:r>
              <a:rPr lang="en-US" sz="1200" i="0" dirty="0" smtClean="0"/>
              <a:t>Finally, with a melodramatic flourish, Reeve rolled up his </a:t>
            </a:r>
          </a:p>
          <a:p>
            <a:pPr rtl="0"/>
            <a:r>
              <a:rPr lang="en-US" sz="1200" i="0" dirty="0" smtClean="0"/>
              <a:t>own sleeves and called over to me, “Come on, Paul—I </a:t>
            </a:r>
          </a:p>
          <a:p>
            <a:pPr rtl="0"/>
            <a:r>
              <a:rPr lang="en-US" sz="1200" i="0" dirty="0" smtClean="0"/>
              <a:t>can’t stand this! I won’t let that poor girl die just because </a:t>
            </a:r>
          </a:p>
          <a:p>
            <a:pPr rtl="0"/>
            <a:r>
              <a:rPr lang="en-US" sz="1200" i="0" dirty="0" smtClean="0"/>
              <a:t>of these cowardly fellows. Bring the needle and bottle and </a:t>
            </a:r>
          </a:p>
          <a:p>
            <a:pPr rtl="0"/>
            <a:r>
              <a:rPr lang="en-US" sz="1200" i="0" dirty="0" smtClean="0"/>
              <a:t>take my blood.” </a:t>
            </a:r>
          </a:p>
          <a:p>
            <a:pPr rtl="0"/>
            <a:endParaRPr lang="en-US" sz="1200" i="0" dirty="0" smtClean="0"/>
          </a:p>
          <a:p>
            <a:pPr rtl="0"/>
            <a:r>
              <a:rPr lang="en-US" sz="1200" i="0" dirty="0" smtClean="0"/>
              <a:t>The family fell silent like birds before an eclipse, and </a:t>
            </a:r>
          </a:p>
          <a:p>
            <a:pPr rtl="0"/>
            <a:r>
              <a:rPr lang="en-US" sz="1200" i="0" dirty="0" smtClean="0"/>
              <a:t>watched in awe as I dutifully fastened a cuff around </a:t>
            </a:r>
          </a:p>
          <a:p>
            <a:pPr rtl="0"/>
            <a:r>
              <a:rPr lang="en-US" sz="1200" i="0" dirty="0" smtClean="0"/>
              <a:t>Reeve’s upper arm, swabbed the skin, and plunged the </a:t>
            </a:r>
          </a:p>
          <a:p>
            <a:pPr rtl="0"/>
            <a:r>
              <a:rPr lang="en-US" sz="1200" i="0" dirty="0" smtClean="0"/>
              <a:t>needle into his vein. A rich red fountain spurted into the </a:t>
            </a:r>
          </a:p>
          <a:p>
            <a:pPr rtl="0"/>
            <a:r>
              <a:rPr lang="en-US" sz="1200" i="0" dirty="0" smtClean="0"/>
              <a:t>bottle and a great “</a:t>
            </a:r>
            <a:r>
              <a:rPr lang="en-US" sz="1200" i="0" dirty="0" err="1" smtClean="0"/>
              <a:t>Ahhh</a:t>
            </a:r>
            <a:r>
              <a:rPr lang="en-US" sz="1200" i="0" dirty="0" smtClean="0"/>
              <a:t>!” rustled through the family and </a:t>
            </a:r>
          </a:p>
          <a:p>
            <a:pPr rtl="0"/>
            <a:r>
              <a:rPr lang="en-US" sz="1200" i="0" dirty="0" smtClean="0"/>
              <a:t>spectators.</a:t>
            </a:r>
          </a:p>
          <a:p>
            <a:pPr rtl="0"/>
            <a:endParaRPr lang="en-US" sz="1200" i="0" dirty="0" smtClean="0"/>
          </a:p>
          <a:p>
            <a:pPr rtl="0"/>
            <a:r>
              <a:rPr lang="en-US" sz="1200" i="0" dirty="0" smtClean="0"/>
              <a:t>At once there was a great babel of voices. “Look, the </a:t>
            </a:r>
          </a:p>
          <a:p>
            <a:pPr rtl="0"/>
            <a:r>
              <a:rPr lang="en-US" sz="1200" i="0" dirty="0" smtClean="0"/>
              <a:t>sahib doctor is giving his own life!”</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smtClean="0"/>
              <a:t>Morgan, R. J. (2000). </a:t>
            </a:r>
            <a:r>
              <a:rPr lang="en-US" b="0" i="1" u="none" strike="noStrike" baseline="0" dirty="0" smtClean="0"/>
              <a:t>Nelson’s complete book of stories, </a:t>
            </a:r>
          </a:p>
          <a:p>
            <a:r>
              <a:rPr lang="en-US" b="0" i="1" u="none" strike="noStrike" baseline="0" dirty="0" smtClean="0"/>
              <a:t>illustrations, and quotes</a:t>
            </a:r>
            <a:r>
              <a:rPr lang="en-US" b="0" i="0" u="none" strike="noStrike" baseline="0" dirty="0" smtClean="0"/>
              <a:t> (electronic ed., pp. 80–81). </a:t>
            </a:r>
          </a:p>
          <a:p>
            <a:r>
              <a:rPr lang="en-US" b="0" i="0" u="none" strike="noStrike" baseline="0" dirty="0" smtClean="0"/>
              <a:t>Nashville: Thomas Nelson Publishers.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90</a:t>
            </a:fld>
            <a:endParaRPr lang="en-US"/>
          </a:p>
        </p:txBody>
      </p:sp>
    </p:spTree>
    <p:extLst>
      <p:ext uri="{BB962C8B-B14F-4D97-AF65-F5344CB8AC3E}">
        <p14:creationId xmlns:p14="http://schemas.microsoft.com/office/powerpoint/2010/main" val="3446231177"/>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5:7</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91</a:t>
            </a:fld>
            <a:endParaRPr lang="en-US"/>
          </a:p>
        </p:txBody>
      </p:sp>
    </p:spTree>
    <p:extLst>
      <p:ext uri="{BB962C8B-B14F-4D97-AF65-F5344CB8AC3E}">
        <p14:creationId xmlns:p14="http://schemas.microsoft.com/office/powerpoint/2010/main" val="3618914640"/>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5:7</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92</a:t>
            </a:fld>
            <a:endParaRPr lang="en-US"/>
          </a:p>
        </p:txBody>
      </p:sp>
    </p:spTree>
    <p:extLst>
      <p:ext uri="{BB962C8B-B14F-4D97-AF65-F5344CB8AC3E}">
        <p14:creationId xmlns:p14="http://schemas.microsoft.com/office/powerpoint/2010/main" val="3618914640"/>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Hodge continues:</a:t>
            </a:r>
          </a:p>
          <a:p>
            <a:endParaRPr lang="en-US" dirty="0" smtClean="0"/>
          </a:p>
          <a:p>
            <a:r>
              <a:rPr lang="en-US" sz="1200" i="0" dirty="0" smtClean="0"/>
              <a:t>“What renders the love of God so peculiarly conspicuous, </a:t>
            </a:r>
          </a:p>
          <a:p>
            <a:r>
              <a:rPr lang="en-US" sz="1200" i="0" dirty="0" smtClean="0"/>
              <a:t>is his sending his Son to die, not for the good, nor even </a:t>
            </a:r>
          </a:p>
          <a:p>
            <a:r>
              <a:rPr lang="en-US" sz="1200" i="0" dirty="0" smtClean="0"/>
              <a:t>for the righteous, but for sinners, for those who were </a:t>
            </a:r>
          </a:p>
          <a:p>
            <a:r>
              <a:rPr lang="en-US" sz="1200" i="0" dirty="0" smtClean="0"/>
              <a:t>deserving of wrath instead of love. The word sinners </a:t>
            </a:r>
          </a:p>
          <a:p>
            <a:r>
              <a:rPr lang="en-US" sz="1200" i="0" dirty="0" smtClean="0"/>
              <a:t>expresses the idea of moral turpitude, and consequent </a:t>
            </a:r>
          </a:p>
          <a:p>
            <a:r>
              <a:rPr lang="en-US" sz="1200" i="0" dirty="0" smtClean="0"/>
              <a:t>exposure to the divine displeasure. It was for, or in the </a:t>
            </a:r>
          </a:p>
          <a:p>
            <a:r>
              <a:rPr lang="en-US" sz="1200" i="0" dirty="0" smtClean="0"/>
              <a:t>place of those who were at once corrupt, and the </a:t>
            </a:r>
          </a:p>
          <a:p>
            <a:r>
              <a:rPr lang="en-US" sz="1200" i="0" dirty="0" smtClean="0"/>
              <a:t>enemies of God, that Christ died.”</a:t>
            </a:r>
          </a:p>
          <a:p>
            <a:pPr lvl="1"/>
            <a:r>
              <a:rPr lang="en-US" i="0" dirty="0" smtClean="0"/>
              <a:t> </a:t>
            </a:r>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Hodge, C. (1882). </a:t>
            </a:r>
            <a:r>
              <a:rPr lang="en-US" b="0" i="1" u="none" strike="noStrike" baseline="0" dirty="0" smtClean="0"/>
              <a:t>A commentary on the Epistle to the </a:t>
            </a:r>
          </a:p>
          <a:p>
            <a:r>
              <a:rPr lang="en-US" b="0" i="1" u="none" strike="noStrike" baseline="0" dirty="0" smtClean="0"/>
              <a:t>Romans</a:t>
            </a:r>
            <a:r>
              <a:rPr lang="en-US" b="0" i="0" u="none" strike="noStrike" baseline="0" dirty="0" smtClean="0"/>
              <a:t> (New Edition., p. 215). Grand Rapids, MI: Louis </a:t>
            </a:r>
          </a:p>
          <a:p>
            <a:r>
              <a:rPr lang="en-US" b="0" i="0" u="none" strike="noStrike" baseline="0" dirty="0" err="1" smtClean="0"/>
              <a:t>Kregel</a:t>
            </a:r>
            <a:r>
              <a:rPr lang="en-US" b="0" i="0" u="none" strike="noStrike" baseline="0" dirty="0" smtClean="0"/>
              <a:t>.</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93</a:t>
            </a:fld>
            <a:endParaRPr lang="en-US"/>
          </a:p>
        </p:txBody>
      </p:sp>
    </p:spTree>
    <p:extLst>
      <p:ext uri="{BB962C8B-B14F-4D97-AF65-F5344CB8AC3E}">
        <p14:creationId xmlns:p14="http://schemas.microsoft.com/office/powerpoint/2010/main" val="2600381474"/>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synistesi</a:t>
            </a:r>
            <a:r>
              <a:rPr lang="en-US" dirty="0" smtClean="0"/>
              <a:t> is used to provide evidence of a personal </a:t>
            </a:r>
          </a:p>
          <a:p>
            <a:r>
              <a:rPr lang="en-US" dirty="0" smtClean="0"/>
              <a:t>characteristic,</a:t>
            </a:r>
            <a:r>
              <a:rPr lang="en-US" baseline="0" dirty="0" smtClean="0"/>
              <a:t> or claim, through action; that is, to </a:t>
            </a:r>
          </a:p>
          <a:p>
            <a:r>
              <a:rPr lang="en-US" baseline="0" dirty="0" smtClean="0"/>
              <a:t>demonstrate, to show, or to bring out.</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94</a:t>
            </a:fld>
            <a:endParaRPr lang="en-US"/>
          </a:p>
        </p:txBody>
      </p:sp>
    </p:spTree>
    <p:extLst>
      <p:ext uri="{BB962C8B-B14F-4D97-AF65-F5344CB8AC3E}">
        <p14:creationId xmlns:p14="http://schemas.microsoft.com/office/powerpoint/2010/main" val="2600381474"/>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95</a:t>
            </a:fld>
            <a:endParaRPr lang="en-US"/>
          </a:p>
        </p:txBody>
      </p:sp>
    </p:spTree>
    <p:extLst>
      <p:ext uri="{BB962C8B-B14F-4D97-AF65-F5344CB8AC3E}">
        <p14:creationId xmlns:p14="http://schemas.microsoft.com/office/powerpoint/2010/main" val="2491332789"/>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Hamartolos</a:t>
            </a:r>
            <a:r>
              <a:rPr lang="en-US" dirty="0" smtClean="0"/>
              <a:t> pertains to behavior or activity that does not </a:t>
            </a:r>
          </a:p>
          <a:p>
            <a:r>
              <a:rPr lang="en-US" dirty="0" smtClean="0"/>
              <a:t>measure up to standard moral or cultic expectations.</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96</a:t>
            </a:fld>
            <a:endParaRPr lang="en-US"/>
          </a:p>
        </p:txBody>
      </p:sp>
    </p:spTree>
    <p:extLst>
      <p:ext uri="{BB962C8B-B14F-4D97-AF65-F5344CB8AC3E}">
        <p14:creationId xmlns:p14="http://schemas.microsoft.com/office/powerpoint/2010/main" val="2600381474"/>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b="0" dirty="0" smtClean="0"/>
              <a:t> </a:t>
            </a:r>
            <a:r>
              <a:rPr lang="en-US" sz="1200" b="0" kern="1200" dirty="0" smtClean="0">
                <a:solidFill>
                  <a:schemeClr val="tx1"/>
                </a:solidFill>
                <a:latin typeface="+mn-lt"/>
                <a:ea typeface="+mn-ea"/>
                <a:cs typeface="+mn-cs"/>
              </a:rPr>
              <a:t>Behind Hugh Latimer... the “Preacher of the </a:t>
            </a:r>
          </a:p>
          <a:p>
            <a:pPr rtl="0"/>
            <a:r>
              <a:rPr lang="en-US" sz="1200" b="0" kern="1200" dirty="0" smtClean="0">
                <a:solidFill>
                  <a:schemeClr val="tx1"/>
                </a:solidFill>
                <a:latin typeface="+mn-lt"/>
                <a:ea typeface="+mn-ea"/>
                <a:cs typeface="+mn-cs"/>
              </a:rPr>
              <a:t>English Reformation,” was his mentor Thomas </a:t>
            </a:r>
            <a:r>
              <a:rPr lang="en-US" sz="1200" b="0" kern="1200" dirty="0" err="1" smtClean="0">
                <a:solidFill>
                  <a:schemeClr val="tx1"/>
                </a:solidFill>
                <a:latin typeface="+mn-lt"/>
                <a:ea typeface="+mn-ea"/>
                <a:cs typeface="+mn-cs"/>
              </a:rPr>
              <a:t>Bilney</a:t>
            </a:r>
            <a:r>
              <a:rPr lang="en-US" sz="1200" b="0" kern="1200" dirty="0" smtClean="0">
                <a:solidFill>
                  <a:schemeClr val="tx1"/>
                </a:solidFill>
                <a:latin typeface="+mn-lt"/>
                <a:ea typeface="+mn-ea"/>
                <a:cs typeface="+mn-cs"/>
              </a:rPr>
              <a:t>.</a:t>
            </a:r>
          </a:p>
          <a:p>
            <a:pPr rtl="0"/>
            <a:endParaRPr lang="en-US" sz="1200" b="0" kern="1200" dirty="0" smtClean="0">
              <a:solidFill>
                <a:schemeClr val="tx1"/>
              </a:solidFill>
              <a:latin typeface="+mn-lt"/>
              <a:ea typeface="+mn-ea"/>
              <a:cs typeface="+mn-cs"/>
            </a:endParaRPr>
          </a:p>
          <a:p>
            <a:pPr rtl="0"/>
            <a:r>
              <a:rPr lang="en-US" sz="1200" dirty="0" err="1" smtClean="0"/>
              <a:t>Bilney</a:t>
            </a:r>
            <a:r>
              <a:rPr lang="en-US" sz="1200" dirty="0" smtClean="0"/>
              <a:t>, a quiet scholar at Cambridge University, acquired </a:t>
            </a:r>
          </a:p>
          <a:p>
            <a:pPr rtl="0"/>
            <a:r>
              <a:rPr lang="en-US" sz="1200" dirty="0" smtClean="0"/>
              <a:t>a Greek New Testament from the famous Erasmus. As he </a:t>
            </a:r>
          </a:p>
          <a:p>
            <a:pPr rtl="0"/>
            <a:r>
              <a:rPr lang="en-US" sz="1200" dirty="0" smtClean="0"/>
              <a:t>pored over it, one verse of Scripture seemed to be written </a:t>
            </a:r>
          </a:p>
          <a:p>
            <a:pPr rtl="0"/>
            <a:r>
              <a:rPr lang="en-US" sz="1200" dirty="0" smtClean="0"/>
              <a:t>in letters of light [1</a:t>
            </a:r>
            <a:r>
              <a:rPr lang="en-US" sz="1200" baseline="0" dirty="0" smtClean="0"/>
              <a:t> Timothy 1:15]</a:t>
            </a:r>
            <a:r>
              <a:rPr lang="en-US" sz="1200" dirty="0" smtClean="0"/>
              <a:t>, and it led to his </a:t>
            </a:r>
          </a:p>
          <a:p>
            <a:pPr rtl="0"/>
            <a:r>
              <a:rPr lang="en-US" sz="1200" dirty="0" smtClean="0"/>
              <a:t>conversion: </a:t>
            </a:r>
            <a:r>
              <a:rPr lang="en-US" sz="1200" i="1" dirty="0" smtClean="0"/>
              <a:t>Christ Jesus came into the world to save </a:t>
            </a:r>
          </a:p>
          <a:p>
            <a:pPr rtl="0"/>
            <a:r>
              <a:rPr lang="en-US" sz="1200" i="1" dirty="0" smtClean="0"/>
              <a:t>sinners!</a:t>
            </a:r>
          </a:p>
          <a:p>
            <a:pPr rtl="0"/>
            <a:endParaRPr lang="en-US" sz="1200" i="1" dirty="0" smtClean="0"/>
          </a:p>
          <a:p>
            <a:pPr rtl="0"/>
            <a:r>
              <a:rPr lang="en-US" sz="1200" dirty="0" err="1" smtClean="0"/>
              <a:t>Bilney</a:t>
            </a:r>
            <a:r>
              <a:rPr lang="en-US" sz="1200" dirty="0" smtClean="0"/>
              <a:t> wanted to share his experience with others, but </a:t>
            </a:r>
          </a:p>
          <a:p>
            <a:pPr rtl="0"/>
            <a:r>
              <a:rPr lang="en-US" sz="1200" dirty="0" smtClean="0"/>
              <a:t>this was Reformation truth, and the Reformation had not </a:t>
            </a:r>
          </a:p>
          <a:p>
            <a:pPr rtl="0"/>
            <a:r>
              <a:rPr lang="en-US" sz="1200" dirty="0" smtClean="0"/>
              <a:t>yet reached England. Teachers such as Luther were being </a:t>
            </a:r>
          </a:p>
          <a:p>
            <a:pPr rtl="0"/>
            <a:r>
              <a:rPr lang="en-US" sz="1200" dirty="0" smtClean="0"/>
              <a:t>fiercely attacked by English churchmen like Hugh Latimer.</a:t>
            </a:r>
          </a:p>
          <a:p>
            <a:pPr rtl="0"/>
            <a:endParaRPr lang="en-US" sz="1200" dirty="0" smtClean="0"/>
          </a:p>
          <a:p>
            <a:pPr rtl="0"/>
            <a:r>
              <a:rPr lang="en-US" sz="1200" dirty="0" smtClean="0"/>
              <a:t>But as </a:t>
            </a:r>
            <a:r>
              <a:rPr lang="en-US" sz="1200" dirty="0" err="1" smtClean="0"/>
              <a:t>Bilney</a:t>
            </a:r>
            <a:r>
              <a:rPr lang="en-US" sz="1200" dirty="0" smtClean="0"/>
              <a:t> listened to young Latimer rail against the </a:t>
            </a:r>
          </a:p>
          <a:p>
            <a:pPr rtl="0"/>
            <a:r>
              <a:rPr lang="en-US" sz="1200" dirty="0" smtClean="0"/>
              <a:t>Reformation, he prayed this unusual prayer: “O God, I </a:t>
            </a:r>
          </a:p>
          <a:p>
            <a:pPr rtl="0"/>
            <a:r>
              <a:rPr lang="en-US" sz="1200" dirty="0" smtClean="0"/>
              <a:t>am but ‘little </a:t>
            </a:r>
            <a:r>
              <a:rPr lang="en-US" sz="1200" dirty="0" err="1" smtClean="0"/>
              <a:t>Bilney</a:t>
            </a:r>
            <a:r>
              <a:rPr lang="en-US" sz="1200" dirty="0" smtClean="0"/>
              <a:t>,’ and shall never do any great thing </a:t>
            </a:r>
          </a:p>
          <a:p>
            <a:pPr rtl="0"/>
            <a:r>
              <a:rPr lang="en-US" sz="1200" dirty="0" smtClean="0"/>
              <a:t>for Thee. But give me the soul of that man, Hugh </a:t>
            </a:r>
          </a:p>
          <a:p>
            <a:pPr rtl="0"/>
            <a:r>
              <a:rPr lang="en-US" sz="1200" dirty="0" smtClean="0"/>
              <a:t>Latimer, and what wonders </a:t>
            </a:r>
            <a:r>
              <a:rPr lang="en-US" sz="1200" i="0" dirty="0" smtClean="0"/>
              <a:t>he shall do in Thy most holy </a:t>
            </a:r>
          </a:p>
          <a:p>
            <a:pPr rtl="0"/>
            <a:r>
              <a:rPr lang="en-US" sz="1200" i="0" dirty="0" smtClean="0"/>
              <a:t>name.”</a:t>
            </a:r>
          </a:p>
          <a:p>
            <a:pPr rtl="0"/>
            <a:endParaRPr lang="en-US" sz="1200" i="1" dirty="0" smtClean="0"/>
          </a:p>
          <a:p>
            <a:pPr rtl="0"/>
            <a:r>
              <a:rPr lang="en-US" sz="1200" dirty="0" smtClean="0"/>
              <a:t>One day </a:t>
            </a:r>
            <a:r>
              <a:rPr lang="en-US" sz="1200" dirty="0" err="1" smtClean="0"/>
              <a:t>Bilney</a:t>
            </a:r>
            <a:r>
              <a:rPr lang="en-US" sz="1200" dirty="0" smtClean="0"/>
              <a:t> pulled Latimer aside. Using his own </a:t>
            </a:r>
          </a:p>
          <a:p>
            <a:pPr rtl="0"/>
            <a:r>
              <a:rPr lang="en-US" sz="1200" dirty="0" smtClean="0"/>
              <a:t>conversion verse... he led the great Latimer to simple </a:t>
            </a:r>
          </a:p>
          <a:p>
            <a:pPr rtl="0"/>
            <a:r>
              <a:rPr lang="en-US" sz="1200" dirty="0" smtClean="0"/>
              <a:t>faith in Christ, and the English Reformation was born.</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smtClean="0"/>
              <a:t>Morgan, R. J. (2000). </a:t>
            </a:r>
            <a:r>
              <a:rPr lang="en-US" b="0" i="1" u="none" strike="noStrike" baseline="0" dirty="0" smtClean="0"/>
              <a:t>Nelson’s complete book of stories, </a:t>
            </a:r>
          </a:p>
          <a:p>
            <a:r>
              <a:rPr lang="en-US" b="0" i="1" u="none" strike="noStrike" baseline="0" dirty="0" smtClean="0"/>
              <a:t>illustrations, and quotes</a:t>
            </a:r>
            <a:r>
              <a:rPr lang="en-US" b="0" i="0" u="none" strike="noStrike" baseline="0" dirty="0" smtClean="0"/>
              <a:t> (electronic ed., p. 224). </a:t>
            </a:r>
          </a:p>
          <a:p>
            <a:r>
              <a:rPr lang="en-US" b="0" i="0" u="none" strike="noStrike" baseline="0" dirty="0" smtClean="0"/>
              <a:t>Nashville: Thomas Nelson Publishers.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97</a:t>
            </a:fld>
            <a:endParaRPr lang="en-US"/>
          </a:p>
        </p:txBody>
      </p:sp>
    </p:spTree>
    <p:extLst>
      <p:ext uri="{BB962C8B-B14F-4D97-AF65-F5344CB8AC3E}">
        <p14:creationId xmlns:p14="http://schemas.microsoft.com/office/powerpoint/2010/main" val="160528751"/>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5:8</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98</a:t>
            </a:fld>
            <a:endParaRPr lang="en-US"/>
          </a:p>
        </p:txBody>
      </p:sp>
    </p:spTree>
    <p:extLst>
      <p:ext uri="{BB962C8B-B14F-4D97-AF65-F5344CB8AC3E}">
        <p14:creationId xmlns:p14="http://schemas.microsoft.com/office/powerpoint/2010/main" val="3618914640"/>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5:8</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99</a:t>
            </a:fld>
            <a:endParaRPr lang="en-US"/>
          </a:p>
        </p:txBody>
      </p:sp>
    </p:spTree>
    <p:extLst>
      <p:ext uri="{BB962C8B-B14F-4D97-AF65-F5344CB8AC3E}">
        <p14:creationId xmlns:p14="http://schemas.microsoft.com/office/powerpoint/2010/main" val="36189146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9/10/2015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4012640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9/10/2015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298039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9/10/2015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46461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9/10/2015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73352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25A8FD-85E9-4177-9140-372F96C45026}" type="datetimeFigureOut">
              <a:rPr lang="en-US" smtClean="0"/>
              <a:t>9/10/2015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117156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825A8FD-85E9-4177-9140-372F96C45026}" type="datetimeFigureOut">
              <a:rPr lang="en-US" smtClean="0"/>
              <a:t>9/10/2015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74287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825A8FD-85E9-4177-9140-372F96C45026}" type="datetimeFigureOut">
              <a:rPr lang="en-US" smtClean="0"/>
              <a:t>9/10/2015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20865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25A8FD-85E9-4177-9140-372F96C45026}" type="datetimeFigureOut">
              <a:rPr lang="en-US" smtClean="0"/>
              <a:t>9/10/2015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915885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25A8FD-85E9-4177-9140-372F96C45026}" type="datetimeFigureOut">
              <a:rPr lang="en-US" smtClean="0"/>
              <a:t>9/10/2015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1816749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5A8FD-85E9-4177-9140-372F96C45026}" type="datetimeFigureOut">
              <a:rPr lang="en-US" smtClean="0"/>
              <a:t>9/10/2015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913519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5A8FD-85E9-4177-9140-372F96C45026}" type="datetimeFigureOut">
              <a:rPr lang="en-US" smtClean="0"/>
              <a:t>9/10/2015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958647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25A8FD-85E9-4177-9140-372F96C45026}" type="datetimeFigureOut">
              <a:rPr lang="en-US" smtClean="0"/>
              <a:t>9/10/2015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DE4765-53F9-45BC-86CD-B8977D89C3C6}" type="slidenum">
              <a:rPr lang="en-US" smtClean="0"/>
              <a:t>‹#›</a:t>
            </a:fld>
            <a:endParaRPr lang="en-US"/>
          </a:p>
        </p:txBody>
      </p:sp>
    </p:spTree>
    <p:extLst>
      <p:ext uri="{BB962C8B-B14F-4D97-AF65-F5344CB8AC3E}">
        <p14:creationId xmlns:p14="http://schemas.microsoft.com/office/powerpoint/2010/main" val="28528857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0.xml"/><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4.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9.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0.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1.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6.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1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9.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8.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0.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2792" y="1799122"/>
            <a:ext cx="7772400" cy="3143939"/>
          </a:xfrm>
        </p:spPr>
        <p:txBody>
          <a:bodyPr/>
          <a:lstStyle/>
          <a:p>
            <a:r>
              <a:rPr lang="en-US" sz="7200" dirty="0" smtClean="0"/>
              <a:t>Romans 5:1-11</a:t>
            </a:r>
            <a:r>
              <a:rPr lang="en-US" sz="3600" dirty="0" smtClean="0"/>
              <a:t/>
            </a:r>
            <a:br>
              <a:rPr lang="en-US" sz="3600" dirty="0" smtClean="0"/>
            </a:br>
            <a:r>
              <a:rPr lang="en-US" sz="3600" dirty="0" smtClean="0"/>
              <a:t>---</a:t>
            </a:r>
            <a:br>
              <a:rPr lang="en-US" sz="3600" dirty="0" smtClean="0"/>
            </a:br>
            <a:r>
              <a:rPr lang="en-US" sz="3600" dirty="0" smtClean="0"/>
              <a:t>Peace with God Through Faith</a:t>
            </a:r>
            <a:endParaRPr lang="en-US" sz="7200" dirty="0"/>
          </a:p>
        </p:txBody>
      </p:sp>
    </p:spTree>
    <p:extLst>
      <p:ext uri="{BB962C8B-B14F-4D97-AF65-F5344CB8AC3E}">
        <p14:creationId xmlns:p14="http://schemas.microsoft.com/office/powerpoint/2010/main" val="14773162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4:25 – 5:1</a:t>
            </a:r>
            <a:endParaRPr lang="en-US" dirty="0"/>
          </a:p>
        </p:txBody>
      </p:sp>
      <p:sp>
        <p:nvSpPr>
          <p:cNvPr id="3" name="Content Placeholder 2"/>
          <p:cNvSpPr>
            <a:spLocks noGrp="1"/>
          </p:cNvSpPr>
          <p:nvPr>
            <p:ph idx="1"/>
          </p:nvPr>
        </p:nvSpPr>
        <p:spPr/>
        <p:txBody>
          <a:bodyPr>
            <a:normAutofit/>
          </a:bodyPr>
          <a:lstStyle/>
          <a:p>
            <a:pPr marL="0" indent="0">
              <a:buNone/>
            </a:pPr>
            <a:r>
              <a:rPr lang="en-US" dirty="0"/>
              <a:t>	 </a:t>
            </a:r>
            <a:r>
              <a:rPr lang="el-GR" dirty="0"/>
              <a:t>οὖν</a:t>
            </a:r>
            <a:endParaRPr lang="en-US" dirty="0"/>
          </a:p>
          <a:p>
            <a:pPr marL="0" indent="0">
              <a:buNone/>
            </a:pPr>
            <a:r>
              <a:rPr lang="en-US" dirty="0"/>
              <a:t>	(</a:t>
            </a:r>
            <a:r>
              <a:rPr lang="en-US" dirty="0" err="1"/>
              <a:t>oun</a:t>
            </a:r>
            <a:r>
              <a:rPr lang="en-US" dirty="0"/>
              <a:t>)</a:t>
            </a:r>
          </a:p>
          <a:p>
            <a:pPr marL="0" indent="0">
              <a:buNone/>
            </a:pPr>
            <a:endParaRPr lang="en-US" dirty="0" smtClean="0"/>
          </a:p>
          <a:p>
            <a:pPr marL="0" indent="0">
              <a:buNone/>
            </a:pPr>
            <a:r>
              <a:rPr lang="en-US" baseline="30000" dirty="0" smtClean="0"/>
              <a:t>25</a:t>
            </a:r>
            <a:r>
              <a:rPr lang="en-US" dirty="0" smtClean="0"/>
              <a:t> </a:t>
            </a:r>
            <a:r>
              <a:rPr lang="en-US" dirty="0"/>
              <a:t>He was delivered over to death for our sins and was raised to life for our justification</a:t>
            </a:r>
            <a:r>
              <a:rPr lang="en-US" dirty="0" smtClean="0"/>
              <a:t>. </a:t>
            </a:r>
          </a:p>
          <a:p>
            <a:pPr marL="0" indent="0">
              <a:buNone/>
            </a:pPr>
            <a:r>
              <a:rPr lang="en-US" baseline="30000" dirty="0" smtClean="0"/>
              <a:t>1</a:t>
            </a:r>
            <a:r>
              <a:rPr lang="en-US" dirty="0" smtClean="0"/>
              <a:t> </a:t>
            </a:r>
            <a:r>
              <a:rPr lang="en-US" dirty="0"/>
              <a:t>Therefore, since we have been justified through faith, we have peace with God through our Lord Jesus Christ</a:t>
            </a:r>
            <a:endParaRPr lang="en-US" dirty="0"/>
          </a:p>
        </p:txBody>
      </p:sp>
      <p:sp>
        <p:nvSpPr>
          <p:cNvPr id="4" name="Oval 3"/>
          <p:cNvSpPr/>
          <p:nvPr/>
        </p:nvSpPr>
        <p:spPr>
          <a:xfrm>
            <a:off x="1121664" y="1389888"/>
            <a:ext cx="1560576" cy="167030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731520" y="4498848"/>
            <a:ext cx="1706880" cy="4754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1584960" y="3060192"/>
            <a:ext cx="316992" cy="143865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2425725"/>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7" y="0"/>
            <a:ext cx="9141027"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06321837"/>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9</a:t>
            </a:r>
            <a:r>
              <a:rPr lang="en-US" dirty="0" smtClean="0"/>
              <a:t> </a:t>
            </a:r>
            <a:r>
              <a:rPr lang="en-US" dirty="0"/>
              <a:t>Since we have now been justified by his blood, how much more shall we be saved from God's wrath through him! </a:t>
            </a:r>
          </a:p>
        </p:txBody>
      </p:sp>
    </p:spTree>
    <p:extLst>
      <p:ext uri="{BB962C8B-B14F-4D97-AF65-F5344CB8AC3E}">
        <p14:creationId xmlns:p14="http://schemas.microsoft.com/office/powerpoint/2010/main" val="3164366075"/>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αἷμα</a:t>
            </a:r>
            <a:endParaRPr lang="en-US" dirty="0"/>
          </a:p>
          <a:p>
            <a:pPr marL="0" indent="0">
              <a:buNone/>
            </a:pPr>
            <a:r>
              <a:rPr lang="en-US" dirty="0" smtClean="0"/>
              <a:t>							(</a:t>
            </a:r>
            <a:r>
              <a:rPr lang="en-US" dirty="0" err="1" smtClean="0"/>
              <a:t>haima</a:t>
            </a:r>
            <a:r>
              <a:rPr lang="en-US" dirty="0" smtClean="0"/>
              <a:t>)</a:t>
            </a:r>
          </a:p>
          <a:p>
            <a:pPr marL="0" indent="0">
              <a:buNone/>
            </a:pPr>
            <a:endParaRPr lang="en-US" dirty="0"/>
          </a:p>
          <a:p>
            <a:pPr marL="0" indent="0">
              <a:buNone/>
            </a:pPr>
            <a:endParaRPr lang="en-US" dirty="0" smtClean="0"/>
          </a:p>
          <a:p>
            <a:pPr marL="0" indent="0">
              <a:buNone/>
            </a:pPr>
            <a:r>
              <a:rPr lang="en-US" baseline="30000" dirty="0" smtClean="0"/>
              <a:t>9</a:t>
            </a:r>
            <a:r>
              <a:rPr lang="en-US" dirty="0" smtClean="0"/>
              <a:t> </a:t>
            </a:r>
            <a:r>
              <a:rPr lang="en-US" dirty="0"/>
              <a:t>Since we have now been justified by his blood, how much more shall we be saved from God's wrath through him! </a:t>
            </a:r>
          </a:p>
        </p:txBody>
      </p:sp>
      <p:sp>
        <p:nvSpPr>
          <p:cNvPr id="4" name="Oval 3"/>
          <p:cNvSpPr/>
          <p:nvPr/>
        </p:nvSpPr>
        <p:spPr>
          <a:xfrm>
            <a:off x="6632448" y="2048256"/>
            <a:ext cx="1901952" cy="153619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7327392" y="4572000"/>
            <a:ext cx="1109472" cy="48768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0"/>
            <a:endCxn id="4" idx="4"/>
          </p:cNvCxnSpPr>
          <p:nvPr/>
        </p:nvCxnSpPr>
        <p:spPr>
          <a:xfrm flipH="1" flipV="1">
            <a:off x="7583424" y="3584448"/>
            <a:ext cx="298704" cy="98755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8737311"/>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Hebrews 9:12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αἷμα</a:t>
            </a:r>
            <a:endParaRPr lang="en-US" dirty="0"/>
          </a:p>
          <a:p>
            <a:pPr marL="0" indent="0">
              <a:buNone/>
            </a:pPr>
            <a:r>
              <a:rPr lang="en-US" dirty="0"/>
              <a:t>					(</a:t>
            </a:r>
            <a:r>
              <a:rPr lang="en-US" dirty="0" err="1"/>
              <a:t>haima</a:t>
            </a:r>
            <a:r>
              <a:rPr lang="en-US" dirty="0"/>
              <a:t>)</a:t>
            </a:r>
          </a:p>
          <a:p>
            <a:pPr marL="0" indent="0">
              <a:buNone/>
            </a:pPr>
            <a:endParaRPr lang="en-US" dirty="0"/>
          </a:p>
          <a:p>
            <a:pPr marL="0" indent="0">
              <a:buNone/>
            </a:pPr>
            <a:r>
              <a:rPr lang="en-US" dirty="0" smtClean="0"/>
              <a:t>He </a:t>
            </a:r>
            <a:r>
              <a:rPr lang="en-US" dirty="0"/>
              <a:t>did not enter by means of the blood of goats and calves; but he entered the Most Holy Place once for all by his own blood, having obtained eternal redemption.</a:t>
            </a:r>
          </a:p>
          <a:p>
            <a:pPr marL="0" indent="0">
              <a:buNone/>
            </a:pPr>
            <a:endParaRPr lang="en-US"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78820" y="2065909"/>
            <a:ext cx="1927225" cy="1560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92559" y="3991864"/>
            <a:ext cx="1133475"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36911" y="4967224"/>
            <a:ext cx="1133475"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1" name="Straight Connector 10"/>
          <p:cNvCxnSpPr>
            <a:stCxn id="15363" idx="0"/>
          </p:cNvCxnSpPr>
          <p:nvPr/>
        </p:nvCxnSpPr>
        <p:spPr>
          <a:xfrm flipH="1" flipV="1">
            <a:off x="6242304" y="3486912"/>
            <a:ext cx="316993" cy="50495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 name="Straight Connector 12"/>
          <p:cNvCxnSpPr>
            <a:stCxn id="15364" idx="0"/>
          </p:cNvCxnSpPr>
          <p:nvPr/>
        </p:nvCxnSpPr>
        <p:spPr>
          <a:xfrm flipV="1">
            <a:off x="4803649" y="3511296"/>
            <a:ext cx="487679" cy="145592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6509176"/>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σῴζω</a:t>
            </a:r>
            <a:endParaRPr lang="en-US" dirty="0"/>
          </a:p>
          <a:p>
            <a:pPr marL="0" indent="0">
              <a:buNone/>
            </a:pPr>
            <a:r>
              <a:rPr lang="en-US" dirty="0" smtClean="0"/>
              <a:t>					(</a:t>
            </a:r>
            <a:r>
              <a:rPr lang="en-US" dirty="0" err="1" smtClean="0"/>
              <a:t>sōz</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9</a:t>
            </a:r>
            <a:r>
              <a:rPr lang="en-US" dirty="0" smtClean="0"/>
              <a:t> </a:t>
            </a:r>
            <a:r>
              <a:rPr lang="en-US" dirty="0"/>
              <a:t>Since we have now been justified by his blood, how much more shall we be saved from God's wrath through him! </a:t>
            </a:r>
          </a:p>
        </p:txBody>
      </p:sp>
      <p:sp>
        <p:nvSpPr>
          <p:cNvPr id="4" name="Oval 3"/>
          <p:cNvSpPr/>
          <p:nvPr/>
        </p:nvSpPr>
        <p:spPr>
          <a:xfrm>
            <a:off x="4730496" y="2133600"/>
            <a:ext cx="1719072" cy="141427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218176" y="5096256"/>
            <a:ext cx="1072896" cy="45110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5590032" y="3547872"/>
            <a:ext cx="164592" cy="154838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8737311"/>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10:9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σῴζω</a:t>
            </a:r>
            <a:endParaRPr lang="en-US" dirty="0"/>
          </a:p>
          <a:p>
            <a:pPr marL="0" indent="0">
              <a:buNone/>
            </a:pPr>
            <a:r>
              <a:rPr lang="en-US" dirty="0"/>
              <a:t>					(</a:t>
            </a:r>
            <a:r>
              <a:rPr lang="en-US" dirty="0" err="1"/>
              <a:t>sōzō</a:t>
            </a:r>
            <a:r>
              <a:rPr lang="en-US" dirty="0"/>
              <a:t>)</a:t>
            </a:r>
          </a:p>
          <a:p>
            <a:pPr marL="0" indent="0">
              <a:buNone/>
            </a:pPr>
            <a:endParaRPr lang="en-US" dirty="0"/>
          </a:p>
          <a:p>
            <a:pPr marL="0" indent="0">
              <a:buNone/>
            </a:pPr>
            <a:r>
              <a:rPr lang="en-US" dirty="0" smtClean="0"/>
              <a:t>That </a:t>
            </a:r>
            <a:r>
              <a:rPr lang="en-US" dirty="0"/>
              <a:t>if you confess with your mouth, “Jesus is Lord,” and believe in your heart that God raised him from the dead, you will be saved.</a:t>
            </a:r>
          </a:p>
          <a:p>
            <a:pPr marL="0" indent="0">
              <a:buNone/>
            </a:pPr>
            <a:endParaRPr lang="en-US" dirty="0"/>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36783" y="2115630"/>
            <a:ext cx="1743075" cy="143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8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44261" y="4998466"/>
            <a:ext cx="1096963"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16387" idx="0"/>
            <a:endCxn id="16386" idx="2"/>
          </p:cNvCxnSpPr>
          <p:nvPr/>
        </p:nvCxnSpPr>
        <p:spPr>
          <a:xfrm flipH="1" flipV="1">
            <a:off x="5608321" y="3553905"/>
            <a:ext cx="584422" cy="1444561"/>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2411788"/>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Hebrews 9:22</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smtClean="0"/>
          </a:p>
          <a:p>
            <a:pPr marL="0" indent="0">
              <a:buNone/>
            </a:pPr>
            <a:r>
              <a:rPr lang="en-US" dirty="0" smtClean="0"/>
              <a:t>In </a:t>
            </a:r>
            <a:r>
              <a:rPr lang="en-US" dirty="0"/>
              <a:t>fact, the law requires that nearly everything be cleansed with </a:t>
            </a:r>
            <a:r>
              <a:rPr lang="en-US" b="1" dirty="0">
                <a:solidFill>
                  <a:schemeClr val="accent6">
                    <a:lumMod val="75000"/>
                  </a:schemeClr>
                </a:solidFill>
              </a:rPr>
              <a:t>blood</a:t>
            </a:r>
            <a:r>
              <a:rPr lang="en-US" dirty="0"/>
              <a:t>, and without the shedding of </a:t>
            </a:r>
            <a:r>
              <a:rPr lang="en-US" b="1" dirty="0">
                <a:solidFill>
                  <a:schemeClr val="accent6">
                    <a:lumMod val="75000"/>
                  </a:schemeClr>
                </a:solidFill>
              </a:rPr>
              <a:t>blood</a:t>
            </a:r>
            <a:r>
              <a:rPr lang="en-US" dirty="0"/>
              <a:t> there is no forgiveness. </a:t>
            </a:r>
          </a:p>
          <a:p>
            <a:pPr marL="0" indent="0">
              <a:buNone/>
            </a:pPr>
            <a:endParaRPr lang="en-US" dirty="0"/>
          </a:p>
        </p:txBody>
      </p:sp>
    </p:spTree>
    <p:extLst>
      <p:ext uri="{BB962C8B-B14F-4D97-AF65-F5344CB8AC3E}">
        <p14:creationId xmlns:p14="http://schemas.microsoft.com/office/powerpoint/2010/main" val="3631511857"/>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Cross-Ref. 1 Thessalonians 1:10</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and </a:t>
            </a:r>
            <a:r>
              <a:rPr lang="en-US" dirty="0"/>
              <a:t>to wait for his Son from heaven, whom he raised from the dead—Jesus, who </a:t>
            </a:r>
            <a:r>
              <a:rPr lang="en-US" b="1" dirty="0">
                <a:solidFill>
                  <a:schemeClr val="accent6">
                    <a:lumMod val="75000"/>
                  </a:schemeClr>
                </a:solidFill>
              </a:rPr>
              <a:t>rescues</a:t>
            </a:r>
            <a:r>
              <a:rPr lang="en-US" dirty="0"/>
              <a:t> us from the coming wrath. </a:t>
            </a:r>
          </a:p>
        </p:txBody>
      </p:sp>
    </p:spTree>
    <p:extLst>
      <p:ext uri="{BB962C8B-B14F-4D97-AF65-F5344CB8AC3E}">
        <p14:creationId xmlns:p14="http://schemas.microsoft.com/office/powerpoint/2010/main" val="3631511857"/>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10</a:t>
            </a:r>
            <a:r>
              <a:rPr lang="en-US" dirty="0" smtClean="0"/>
              <a:t> </a:t>
            </a:r>
            <a:r>
              <a:rPr lang="en-US" dirty="0"/>
              <a:t>For if, when we were God's enemies, we were reconciled to him through the death of his Son, how much more, having been reconciled, shall we be saved through his life! </a:t>
            </a:r>
            <a:endParaRPr lang="en-US" dirty="0" smtClean="0"/>
          </a:p>
        </p:txBody>
      </p:sp>
    </p:spTree>
    <p:extLst>
      <p:ext uri="{BB962C8B-B14F-4D97-AF65-F5344CB8AC3E}">
        <p14:creationId xmlns:p14="http://schemas.microsoft.com/office/powerpoint/2010/main" val="3027579062"/>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ἐχθρός</a:t>
            </a:r>
            <a:endParaRPr lang="en-US" dirty="0"/>
          </a:p>
          <a:p>
            <a:pPr marL="0" indent="0">
              <a:buNone/>
            </a:pPr>
            <a:r>
              <a:rPr lang="en-US" dirty="0" smtClean="0"/>
              <a:t>					(</a:t>
            </a:r>
            <a:r>
              <a:rPr lang="en-US" dirty="0" err="1" smtClean="0"/>
              <a:t>echthros</a:t>
            </a:r>
            <a:r>
              <a:rPr lang="en-US" dirty="0" smtClean="0"/>
              <a:t>)</a:t>
            </a:r>
          </a:p>
          <a:p>
            <a:pPr marL="0" indent="0">
              <a:buNone/>
            </a:pPr>
            <a:endParaRPr lang="en-US" dirty="0"/>
          </a:p>
          <a:p>
            <a:pPr marL="0" indent="0">
              <a:buNone/>
            </a:pPr>
            <a:r>
              <a:rPr lang="en-US" baseline="30000" dirty="0" smtClean="0"/>
              <a:t>10</a:t>
            </a:r>
            <a:r>
              <a:rPr lang="en-US" dirty="0" smtClean="0"/>
              <a:t> </a:t>
            </a:r>
            <a:r>
              <a:rPr lang="en-US" dirty="0"/>
              <a:t>For if, when we were God's enemies, we were reconciled to him through the death of his Son, how much more, having been reconciled, shall we be saved through his life! </a:t>
            </a:r>
            <a:endParaRPr lang="en-US" dirty="0" smtClean="0"/>
          </a:p>
        </p:txBody>
      </p:sp>
      <p:sp>
        <p:nvSpPr>
          <p:cNvPr id="4" name="Rounded Rectangle 3"/>
          <p:cNvSpPr/>
          <p:nvPr/>
        </p:nvSpPr>
        <p:spPr>
          <a:xfrm>
            <a:off x="4901184" y="2133600"/>
            <a:ext cx="2109216" cy="13533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425440" y="4023360"/>
            <a:ext cx="1499616" cy="4754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5955792" y="3486912"/>
            <a:ext cx="219456" cy="53644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275790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6:12-13</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				</a:t>
            </a:r>
            <a:r>
              <a:rPr lang="en-US" dirty="0"/>
              <a:t>	 </a:t>
            </a:r>
            <a:r>
              <a:rPr lang="el-GR" dirty="0"/>
              <a:t>οὖν</a:t>
            </a:r>
            <a:endParaRPr lang="en-US" dirty="0"/>
          </a:p>
          <a:p>
            <a:pPr marL="0" indent="0">
              <a:buNone/>
            </a:pPr>
            <a:r>
              <a:rPr lang="en-US" dirty="0" smtClean="0"/>
              <a:t>				</a:t>
            </a:r>
            <a:r>
              <a:rPr lang="en-US" dirty="0"/>
              <a:t>	(</a:t>
            </a:r>
            <a:r>
              <a:rPr lang="en-US" dirty="0" err="1"/>
              <a:t>oun</a:t>
            </a:r>
            <a:r>
              <a:rPr lang="en-US" dirty="0"/>
              <a:t>)</a:t>
            </a:r>
          </a:p>
          <a:p>
            <a:pPr marL="0" indent="0">
              <a:buNone/>
            </a:pPr>
            <a:endParaRPr lang="en-US" baseline="30000" dirty="0" smtClean="0"/>
          </a:p>
          <a:p>
            <a:pPr marL="0" indent="0">
              <a:buNone/>
            </a:pPr>
            <a:r>
              <a:rPr lang="en-US" baseline="30000" dirty="0" smtClean="0"/>
              <a:t>12 </a:t>
            </a:r>
            <a:r>
              <a:rPr lang="en-US" dirty="0"/>
              <a:t>When they had all had enough to eat, he said to his disciples, </a:t>
            </a:r>
            <a:r>
              <a:rPr lang="en-US" dirty="0">
                <a:solidFill>
                  <a:srgbClr val="FF0000"/>
                </a:solidFill>
              </a:rPr>
              <a:t>“Gather the pieces that are left over. Let nothing be wasted.” </a:t>
            </a:r>
            <a:r>
              <a:rPr lang="en-US" baseline="30000" dirty="0"/>
              <a:t>13 </a:t>
            </a:r>
            <a:r>
              <a:rPr lang="en-US" dirty="0"/>
              <a:t>So they gathered them and filled twelve baskets with the pieces of the five barley loaves left over by those who had eaten.</a:t>
            </a:r>
          </a:p>
          <a:p>
            <a:pPr marL="0" indent="0">
              <a:buNone/>
            </a:pPr>
            <a:endParaRPr lang="en-US" dirty="0"/>
          </a:p>
        </p:txBody>
      </p:sp>
      <p:sp>
        <p:nvSpPr>
          <p:cNvPr id="4" name="Oval 3"/>
          <p:cNvSpPr/>
          <p:nvPr/>
        </p:nvSpPr>
        <p:spPr>
          <a:xfrm>
            <a:off x="4742688" y="1402080"/>
            <a:ext cx="1560576" cy="1524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730240" y="3938016"/>
            <a:ext cx="499872" cy="45110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5522976" y="2926080"/>
            <a:ext cx="457200" cy="101193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34391846"/>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James 4:4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ἐχθρός</a:t>
            </a:r>
            <a:endParaRPr lang="en-US" dirty="0"/>
          </a:p>
          <a:p>
            <a:pPr marL="0" indent="0">
              <a:buNone/>
            </a:pPr>
            <a:r>
              <a:rPr lang="en-US" dirty="0"/>
              <a:t>		(</a:t>
            </a:r>
            <a:r>
              <a:rPr lang="en-US" dirty="0" err="1"/>
              <a:t>echthros</a:t>
            </a:r>
            <a:r>
              <a:rPr lang="en-US" dirty="0"/>
              <a:t>)</a:t>
            </a:r>
          </a:p>
          <a:p>
            <a:pPr marL="0" indent="0">
              <a:buNone/>
            </a:pPr>
            <a:endParaRPr lang="en-US" dirty="0"/>
          </a:p>
          <a:p>
            <a:pPr marL="0" indent="0">
              <a:buNone/>
            </a:pPr>
            <a:r>
              <a:rPr lang="en-US" dirty="0" smtClean="0"/>
              <a:t>You </a:t>
            </a:r>
            <a:r>
              <a:rPr lang="en-US" dirty="0"/>
              <a:t>adulterous people, don’t you know that friendship with the world is hatred toward God? Anyone who chooses to be a friend of the world becomes an enemy of God</a:t>
            </a:r>
            <a:r>
              <a:rPr lang="en-US" dirty="0" smtClean="0"/>
              <a:t>.</a:t>
            </a:r>
            <a:endParaRPr lang="en-US" dirty="0"/>
          </a:p>
        </p:txBody>
      </p: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88464" y="2145792"/>
            <a:ext cx="2133600" cy="137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2584704" y="5522976"/>
            <a:ext cx="1194816" cy="4389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7410" idx="2"/>
          </p:cNvCxnSpPr>
          <p:nvPr/>
        </p:nvCxnSpPr>
        <p:spPr>
          <a:xfrm flipV="1">
            <a:off x="3182112" y="3523742"/>
            <a:ext cx="73152" cy="199923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6851797"/>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καταλλάσσω</a:t>
            </a:r>
            <a:endParaRPr lang="en-US" dirty="0"/>
          </a:p>
          <a:p>
            <a:pPr marL="0" indent="0">
              <a:buNone/>
            </a:pPr>
            <a:r>
              <a:rPr lang="en-US" dirty="0" smtClean="0"/>
              <a:t>			 (</a:t>
            </a:r>
            <a:r>
              <a:rPr lang="en-US" dirty="0" err="1" smtClean="0"/>
              <a:t>katallass</a:t>
            </a:r>
            <a:r>
              <a:rPr lang="en-US" dirty="0" err="1"/>
              <a:t>ō</a:t>
            </a:r>
            <a:r>
              <a:rPr lang="en-US" dirty="0" smtClean="0"/>
              <a:t>)</a:t>
            </a:r>
          </a:p>
          <a:p>
            <a:pPr marL="0" indent="0">
              <a:buNone/>
            </a:pPr>
            <a:endParaRPr lang="en-US" dirty="0"/>
          </a:p>
          <a:p>
            <a:pPr marL="0" indent="0">
              <a:buNone/>
            </a:pPr>
            <a:r>
              <a:rPr lang="en-US" baseline="30000" dirty="0" smtClean="0"/>
              <a:t>10</a:t>
            </a:r>
            <a:r>
              <a:rPr lang="en-US" dirty="0" smtClean="0"/>
              <a:t> </a:t>
            </a:r>
            <a:r>
              <a:rPr lang="en-US" dirty="0"/>
              <a:t>For if, when we were God's enemies, we were reconciled to him through the death of his Son, how much more, having been reconciled, shall we be saved through his life! </a:t>
            </a:r>
            <a:endParaRPr lang="en-US" dirty="0" smtClean="0"/>
          </a:p>
        </p:txBody>
      </p:sp>
      <p:sp>
        <p:nvSpPr>
          <p:cNvPr id="4" name="Oval 3"/>
          <p:cNvSpPr/>
          <p:nvPr/>
        </p:nvSpPr>
        <p:spPr>
          <a:xfrm>
            <a:off x="2926080" y="2060448"/>
            <a:ext cx="2840736" cy="149961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87680" y="4498848"/>
            <a:ext cx="1840992" cy="4389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79542" y="4980432"/>
            <a:ext cx="1865313"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p:cNvCxnSpPr>
            <a:stCxn id="5122" idx="0"/>
            <a:endCxn id="4" idx="5"/>
          </p:cNvCxnSpPr>
          <p:nvPr/>
        </p:nvCxnSpPr>
        <p:spPr>
          <a:xfrm flipH="1" flipV="1">
            <a:off x="5350800" y="3340450"/>
            <a:ext cx="1061399" cy="163998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 name="Straight Connector 10"/>
          <p:cNvCxnSpPr>
            <a:stCxn id="5" idx="0"/>
            <a:endCxn id="4" idx="3"/>
          </p:cNvCxnSpPr>
          <p:nvPr/>
        </p:nvCxnSpPr>
        <p:spPr>
          <a:xfrm flipV="1">
            <a:off x="1408176" y="3340450"/>
            <a:ext cx="1933920" cy="115839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27579062"/>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Corinthians 5:18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n-US" dirty="0" smtClean="0"/>
              <a:t>	</a:t>
            </a:r>
            <a:r>
              <a:rPr lang="el-GR" dirty="0" smtClean="0"/>
              <a:t>καταλλάσσω</a:t>
            </a:r>
            <a:endParaRPr lang="en-US" dirty="0"/>
          </a:p>
          <a:p>
            <a:pPr marL="0" indent="0">
              <a:buNone/>
            </a:pPr>
            <a:r>
              <a:rPr lang="en-US" dirty="0"/>
              <a:t>			</a:t>
            </a:r>
            <a:r>
              <a:rPr lang="en-US" dirty="0" smtClean="0"/>
              <a:t>	 </a:t>
            </a:r>
            <a:r>
              <a:rPr lang="en-US" dirty="0"/>
              <a:t>(</a:t>
            </a:r>
            <a:r>
              <a:rPr lang="en-US" dirty="0" err="1"/>
              <a:t>katallassō</a:t>
            </a:r>
            <a:r>
              <a:rPr lang="en-US" dirty="0"/>
              <a:t>)</a:t>
            </a:r>
          </a:p>
          <a:p>
            <a:pPr marL="0" indent="0">
              <a:buNone/>
            </a:pPr>
            <a:endParaRPr lang="en-US" dirty="0"/>
          </a:p>
          <a:p>
            <a:pPr marL="0" indent="0">
              <a:buNone/>
            </a:pPr>
            <a:r>
              <a:rPr lang="en-US" dirty="0" smtClean="0"/>
              <a:t>All </a:t>
            </a:r>
            <a:r>
              <a:rPr lang="en-US" dirty="0"/>
              <a:t>this is from God, who reconciled us to himself through Christ and gave us the ministry of </a:t>
            </a:r>
            <a:r>
              <a:rPr lang="en-US" dirty="0" smtClean="0"/>
              <a:t>reconciliation</a:t>
            </a:r>
            <a:endParaRPr lang="en-US" dirty="0"/>
          </a:p>
        </p:txBody>
      </p:sp>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84664" y="1999615"/>
            <a:ext cx="2865437"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3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13910" y="4005072"/>
            <a:ext cx="1865313"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p:cNvCxnSpPr>
            <a:stCxn id="18435" idx="0"/>
            <a:endCxn id="18434" idx="2"/>
          </p:cNvCxnSpPr>
          <p:nvPr/>
        </p:nvCxnSpPr>
        <p:spPr>
          <a:xfrm flipH="1" flipV="1">
            <a:off x="5217383" y="3523615"/>
            <a:ext cx="329184" cy="48145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8831249"/>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Ephesians 2:16</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and </a:t>
            </a:r>
            <a:r>
              <a:rPr lang="en-US" dirty="0"/>
              <a:t>in this one body to </a:t>
            </a:r>
            <a:r>
              <a:rPr lang="en-US" b="1" dirty="0">
                <a:solidFill>
                  <a:schemeClr val="accent6">
                    <a:lumMod val="75000"/>
                  </a:schemeClr>
                </a:solidFill>
              </a:rPr>
              <a:t>reconcile</a:t>
            </a:r>
            <a:r>
              <a:rPr lang="en-US" dirty="0"/>
              <a:t> both of them to God through the cross, by which he put to death their hostility.</a:t>
            </a:r>
          </a:p>
          <a:p>
            <a:pPr marL="457200" lvl="1" indent="0">
              <a:buNone/>
            </a:pPr>
            <a:endParaRPr lang="en-US" dirty="0"/>
          </a:p>
        </p:txBody>
      </p:sp>
    </p:spTree>
    <p:extLst>
      <p:ext uri="{BB962C8B-B14F-4D97-AF65-F5344CB8AC3E}">
        <p14:creationId xmlns:p14="http://schemas.microsoft.com/office/powerpoint/2010/main" val="3631511857"/>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Hebrews 7:25</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Therefore </a:t>
            </a:r>
            <a:r>
              <a:rPr lang="en-US" dirty="0"/>
              <a:t>he is able to </a:t>
            </a:r>
            <a:r>
              <a:rPr lang="en-US" b="1" dirty="0">
                <a:solidFill>
                  <a:schemeClr val="accent6">
                    <a:lumMod val="75000"/>
                  </a:schemeClr>
                </a:solidFill>
              </a:rPr>
              <a:t>save completely </a:t>
            </a:r>
            <a:r>
              <a:rPr lang="en-US" dirty="0"/>
              <a:t>those who come to God through him, because he always lives to intercede for them. </a:t>
            </a:r>
          </a:p>
          <a:p>
            <a:pPr marL="0" indent="0">
              <a:buNone/>
            </a:pPr>
            <a:endParaRPr lang="en-US" dirty="0"/>
          </a:p>
        </p:txBody>
      </p:sp>
    </p:spTree>
    <p:extLst>
      <p:ext uri="{BB962C8B-B14F-4D97-AF65-F5344CB8AC3E}">
        <p14:creationId xmlns:p14="http://schemas.microsoft.com/office/powerpoint/2010/main" val="3631511857"/>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11</a:t>
            </a:r>
            <a:r>
              <a:rPr lang="en-US" dirty="0" smtClean="0"/>
              <a:t> </a:t>
            </a:r>
            <a:r>
              <a:rPr lang="en-US" dirty="0"/>
              <a:t>Not only is this so, but we also rejoice in God through our Lord Jesus Christ, through whom we have now received reconciliation.</a:t>
            </a:r>
          </a:p>
        </p:txBody>
      </p:sp>
    </p:spTree>
    <p:extLst>
      <p:ext uri="{BB962C8B-B14F-4D97-AF65-F5344CB8AC3E}">
        <p14:creationId xmlns:p14="http://schemas.microsoft.com/office/powerpoint/2010/main" val="1097052123"/>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λαμβάνω</a:t>
            </a:r>
            <a:endParaRPr lang="en-US" dirty="0"/>
          </a:p>
          <a:p>
            <a:pPr marL="0" indent="0">
              <a:buNone/>
            </a:pPr>
            <a:r>
              <a:rPr lang="en-US" dirty="0" smtClean="0"/>
              <a:t>		(</a:t>
            </a:r>
            <a:r>
              <a:rPr lang="en-US" dirty="0" err="1" smtClean="0"/>
              <a:t>lamban</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11</a:t>
            </a:r>
            <a:r>
              <a:rPr lang="en-US" dirty="0" smtClean="0"/>
              <a:t> </a:t>
            </a:r>
            <a:r>
              <a:rPr lang="en-US" dirty="0"/>
              <a:t>Not only is this so, but we also rejoice in God through our Lord Jesus Christ, through whom we have now received reconciliation.</a:t>
            </a:r>
          </a:p>
        </p:txBody>
      </p:sp>
      <p:sp>
        <p:nvSpPr>
          <p:cNvPr id="4" name="Rounded Rectangle 3"/>
          <p:cNvSpPr/>
          <p:nvPr/>
        </p:nvSpPr>
        <p:spPr>
          <a:xfrm>
            <a:off x="2194560" y="2170176"/>
            <a:ext cx="2097024" cy="124358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779776" y="5596128"/>
            <a:ext cx="1463040" cy="41452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243072" y="3413760"/>
            <a:ext cx="268224" cy="218236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6964791"/>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16:24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n-US" dirty="0" smtClean="0"/>
              <a:t>	 </a:t>
            </a:r>
            <a:r>
              <a:rPr lang="el-GR" dirty="0"/>
              <a:t>λαμβάνω</a:t>
            </a:r>
            <a:endParaRPr lang="en-US" dirty="0"/>
          </a:p>
          <a:p>
            <a:pPr marL="0" indent="0">
              <a:buNone/>
            </a:pPr>
            <a:r>
              <a:rPr lang="en-US" dirty="0"/>
              <a:t>		</a:t>
            </a:r>
            <a:r>
              <a:rPr lang="en-US" dirty="0" smtClean="0"/>
              <a:t>	(</a:t>
            </a:r>
            <a:r>
              <a:rPr lang="en-US" dirty="0" err="1"/>
              <a:t>lambanō</a:t>
            </a:r>
            <a:r>
              <a:rPr lang="en-US" dirty="0"/>
              <a:t>)</a:t>
            </a:r>
          </a:p>
          <a:p>
            <a:pPr marL="0" indent="0">
              <a:buNone/>
            </a:pPr>
            <a:endParaRPr lang="en-US" dirty="0"/>
          </a:p>
          <a:p>
            <a:pPr marL="0" indent="0">
              <a:buNone/>
            </a:pPr>
            <a:r>
              <a:rPr lang="en-US" dirty="0" smtClean="0"/>
              <a:t>Until </a:t>
            </a:r>
            <a:r>
              <a:rPr lang="en-US" dirty="0"/>
              <a:t>now you have not asked for anything in my name. Ask and you will receive, and your joy will be complete. </a:t>
            </a:r>
          </a:p>
          <a:p>
            <a:pPr marL="0" indent="0">
              <a:buNone/>
            </a:pPr>
            <a:endParaRPr lang="en-US" dirty="0"/>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09214" y="2187575"/>
            <a:ext cx="2120900" cy="1268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389120" y="4511040"/>
            <a:ext cx="1280160" cy="46329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9458" idx="2"/>
          </p:cNvCxnSpPr>
          <p:nvPr/>
        </p:nvCxnSpPr>
        <p:spPr>
          <a:xfrm flipH="1" flipV="1">
            <a:off x="4169664" y="3455988"/>
            <a:ext cx="859536" cy="105505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3044399"/>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1 Peter 1:8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Though </a:t>
            </a:r>
            <a:r>
              <a:rPr lang="en-US" dirty="0"/>
              <a:t>you have not seen him, you love him; and even though you do not see him now, you believe in him and are filled with an inexpressible and </a:t>
            </a:r>
            <a:r>
              <a:rPr lang="en-US" b="1" dirty="0">
                <a:solidFill>
                  <a:schemeClr val="accent6">
                    <a:lumMod val="75000"/>
                  </a:schemeClr>
                </a:solidFill>
              </a:rPr>
              <a:t>glorious joy</a:t>
            </a:r>
            <a:r>
              <a:rPr lang="en-US" dirty="0"/>
              <a:t>,</a:t>
            </a:r>
          </a:p>
          <a:p>
            <a:pPr marL="457200" lvl="1" indent="0">
              <a:buNone/>
            </a:pPr>
            <a:endParaRPr lang="en-US" dirty="0"/>
          </a:p>
        </p:txBody>
      </p:sp>
    </p:spTree>
    <p:extLst>
      <p:ext uri="{BB962C8B-B14F-4D97-AF65-F5344CB8AC3E}">
        <p14:creationId xmlns:p14="http://schemas.microsoft.com/office/powerpoint/2010/main" val="3631511857"/>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lstStyle/>
          <a:p>
            <a:r>
              <a:rPr lang="en-US" dirty="0" smtClean="0"/>
              <a:t>Cross-Reference Philippians 4:4 </a:t>
            </a:r>
            <a:endParaRPr lang="en-US" dirty="0"/>
          </a:p>
        </p:txBody>
      </p:sp>
      <p:sp>
        <p:nvSpPr>
          <p:cNvPr id="3" name="Content Placeholder 2"/>
          <p:cNvSpPr>
            <a:spLocks noGrp="1"/>
          </p:cNvSpPr>
          <p:nvPr>
            <p:ph idx="1"/>
          </p:nvPr>
        </p:nvSpPr>
        <p:spPr>
          <a:solidFill>
            <a:srgbClr val="FFFF00"/>
          </a:solidFill>
        </p:spPr>
        <p:txBody>
          <a:bodyPr/>
          <a:lstStyle/>
          <a:p>
            <a:pPr marL="0" indent="0">
              <a:buNone/>
            </a:pPr>
            <a:endParaRPr lang="en-US" dirty="0" smtClean="0"/>
          </a:p>
          <a:p>
            <a:pPr marL="0" indent="0">
              <a:buNone/>
            </a:pPr>
            <a:endParaRPr lang="en-US" dirty="0" smtClean="0"/>
          </a:p>
          <a:p>
            <a:pPr marL="0" indent="0" algn="ctr">
              <a:buNone/>
            </a:pPr>
            <a:r>
              <a:rPr lang="en-US" sz="4800" b="1" dirty="0" smtClean="0">
                <a:solidFill>
                  <a:schemeClr val="tx2">
                    <a:lumMod val="60000"/>
                    <a:lumOff val="40000"/>
                  </a:schemeClr>
                </a:solidFill>
              </a:rPr>
              <a:t>Rejoice</a:t>
            </a:r>
            <a:r>
              <a:rPr lang="en-US" sz="4800" dirty="0" smtClean="0">
                <a:solidFill>
                  <a:srgbClr val="C00000"/>
                </a:solidFill>
              </a:rPr>
              <a:t> </a:t>
            </a:r>
            <a:r>
              <a:rPr lang="en-US" sz="4800" dirty="0">
                <a:solidFill>
                  <a:srgbClr val="C00000"/>
                </a:solidFill>
              </a:rPr>
              <a:t>in the Lord always. </a:t>
            </a:r>
            <a:endParaRPr lang="en-US" sz="4800" dirty="0" smtClean="0">
              <a:solidFill>
                <a:srgbClr val="C00000"/>
              </a:solidFill>
            </a:endParaRPr>
          </a:p>
          <a:p>
            <a:pPr marL="0" indent="0" algn="ctr">
              <a:buNone/>
            </a:pPr>
            <a:endParaRPr lang="en-US" sz="2400" dirty="0">
              <a:solidFill>
                <a:srgbClr val="C00000"/>
              </a:solidFill>
            </a:endParaRPr>
          </a:p>
          <a:p>
            <a:pPr marL="0" indent="0" algn="ctr">
              <a:buNone/>
            </a:pPr>
            <a:r>
              <a:rPr lang="en-US" sz="4800" dirty="0" smtClean="0">
                <a:solidFill>
                  <a:srgbClr val="C00000"/>
                </a:solidFill>
              </a:rPr>
              <a:t>I </a:t>
            </a:r>
            <a:r>
              <a:rPr lang="en-US" sz="4800" dirty="0">
                <a:solidFill>
                  <a:srgbClr val="C00000"/>
                </a:solidFill>
              </a:rPr>
              <a:t>will say it again: </a:t>
            </a:r>
            <a:r>
              <a:rPr lang="en-US" sz="4800" b="1" dirty="0">
                <a:solidFill>
                  <a:schemeClr val="tx2">
                    <a:lumMod val="60000"/>
                    <a:lumOff val="40000"/>
                  </a:schemeClr>
                </a:solidFill>
              </a:rPr>
              <a:t>Rejoice</a:t>
            </a:r>
            <a:r>
              <a:rPr lang="en-US" sz="4800" b="1" dirty="0" smtClean="0">
                <a:solidFill>
                  <a:schemeClr val="tx2">
                    <a:lumMod val="60000"/>
                    <a:lumOff val="40000"/>
                  </a:schemeClr>
                </a:solidFill>
              </a:rPr>
              <a:t>!</a:t>
            </a:r>
            <a:endParaRPr lang="en-US" sz="4800" b="1" dirty="0">
              <a:solidFill>
                <a:schemeClr val="tx2">
                  <a:lumMod val="60000"/>
                  <a:lumOff val="40000"/>
                </a:schemeClr>
              </a:solidFill>
            </a:endParaRPr>
          </a:p>
        </p:txBody>
      </p:sp>
    </p:spTree>
    <p:extLst>
      <p:ext uri="{BB962C8B-B14F-4D97-AF65-F5344CB8AC3E}">
        <p14:creationId xmlns:p14="http://schemas.microsoft.com/office/powerpoint/2010/main" val="36315118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4:15-16</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dirty="0" smtClean="0"/>
              <a:t>	</a:t>
            </a:r>
            <a:r>
              <a:rPr lang="en-US" dirty="0"/>
              <a:t>	 </a:t>
            </a:r>
            <a:r>
              <a:rPr lang="el-GR" dirty="0"/>
              <a:t>οὖν</a:t>
            </a:r>
            <a:endParaRPr lang="en-US" dirty="0"/>
          </a:p>
          <a:p>
            <a:pPr marL="0" indent="0">
              <a:buNone/>
            </a:pPr>
            <a:r>
              <a:rPr lang="en-US" dirty="0" smtClean="0"/>
              <a:t>	</a:t>
            </a:r>
            <a:r>
              <a:rPr lang="en-US" dirty="0"/>
              <a:t>	(</a:t>
            </a:r>
            <a:r>
              <a:rPr lang="en-US" dirty="0" err="1"/>
              <a:t>oun</a:t>
            </a:r>
            <a:r>
              <a:rPr lang="en-US" dirty="0"/>
              <a:t>)</a:t>
            </a:r>
          </a:p>
          <a:p>
            <a:pPr marL="0" indent="0">
              <a:buNone/>
            </a:pPr>
            <a:endParaRPr lang="en-US" baseline="30000" dirty="0" smtClean="0"/>
          </a:p>
          <a:p>
            <a:pPr marL="0" indent="0">
              <a:buNone/>
            </a:pPr>
            <a:r>
              <a:rPr lang="en-US" baseline="30000" dirty="0" smtClean="0"/>
              <a:t>15 </a:t>
            </a:r>
            <a:r>
              <a:rPr lang="en-US" dirty="0"/>
              <a:t>Even though you have ten thousand guardians in Christ, you do not have many fathers, for in Christ Jesus I became your father through the gospel. </a:t>
            </a:r>
            <a:r>
              <a:rPr lang="en-US" baseline="30000" dirty="0"/>
              <a:t>16 </a:t>
            </a:r>
            <a:r>
              <a:rPr lang="en-US" dirty="0"/>
              <a:t>Therefore I urge you to imitate me.</a:t>
            </a:r>
          </a:p>
          <a:p>
            <a:pPr marL="0" indent="0">
              <a:buNone/>
            </a:pPr>
            <a:endParaRPr lang="en-US" dirty="0"/>
          </a:p>
        </p:txBody>
      </p:sp>
      <p:sp>
        <p:nvSpPr>
          <p:cNvPr id="4" name="Oval 3"/>
          <p:cNvSpPr/>
          <p:nvPr/>
        </p:nvSpPr>
        <p:spPr>
          <a:xfrm>
            <a:off x="2011680" y="1816608"/>
            <a:ext cx="1560576" cy="159715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097024" y="5120640"/>
            <a:ext cx="1706880" cy="4754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2791968" y="3413760"/>
            <a:ext cx="158496" cy="170688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5183519"/>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412"/>
            <a:ext cx="9144000" cy="6849173"/>
          </a:xfrm>
          <a:prstGeom prst="rect">
            <a:avLst/>
          </a:prstGeom>
        </p:spPr>
      </p:pic>
    </p:spTree>
    <p:extLst>
      <p:ext uri="{BB962C8B-B14F-4D97-AF65-F5344CB8AC3E}">
        <p14:creationId xmlns:p14="http://schemas.microsoft.com/office/powerpoint/2010/main" val="30761691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δικαιόω</a:t>
            </a:r>
            <a:endParaRPr lang="en-US" dirty="0"/>
          </a:p>
          <a:p>
            <a:pPr marL="0" indent="0">
              <a:buNone/>
            </a:pPr>
            <a:r>
              <a:rPr lang="en-US" dirty="0" smtClean="0"/>
              <a:t>					(</a:t>
            </a:r>
            <a:r>
              <a:rPr lang="en-US" dirty="0" err="1" smtClean="0"/>
              <a:t>dikaio</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1</a:t>
            </a:r>
            <a:r>
              <a:rPr lang="en-US" dirty="0" smtClean="0"/>
              <a:t> </a:t>
            </a:r>
            <a:r>
              <a:rPr lang="en-US" dirty="0"/>
              <a:t>Therefore, since we have been justified through faith, we have peace with God through our Lord Jesus Christ, </a:t>
            </a:r>
            <a:endParaRPr lang="en-US" dirty="0" smtClean="0"/>
          </a:p>
        </p:txBody>
      </p:sp>
      <p:sp>
        <p:nvSpPr>
          <p:cNvPr id="4" name="Oval 3"/>
          <p:cNvSpPr/>
          <p:nvPr/>
        </p:nvSpPr>
        <p:spPr>
          <a:xfrm>
            <a:off x="4779264" y="2048256"/>
            <a:ext cx="2060448" cy="156057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815584" y="4572000"/>
            <a:ext cx="1487424" cy="5120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5809488" y="3608832"/>
            <a:ext cx="749808" cy="96316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81458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13:39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n-US" dirty="0" smtClean="0"/>
              <a:t>	</a:t>
            </a:r>
            <a:r>
              <a:rPr lang="en-US" dirty="0"/>
              <a:t>		</a:t>
            </a:r>
            <a:r>
              <a:rPr lang="el-GR" dirty="0"/>
              <a:t>δικαιόω</a:t>
            </a:r>
            <a:endParaRPr lang="en-US" dirty="0"/>
          </a:p>
          <a:p>
            <a:pPr marL="0" indent="0">
              <a:buNone/>
            </a:pPr>
            <a:r>
              <a:rPr lang="en-US" dirty="0"/>
              <a:t>			</a:t>
            </a:r>
            <a:r>
              <a:rPr lang="en-US" dirty="0" smtClean="0"/>
              <a:t>	</a:t>
            </a:r>
            <a:r>
              <a:rPr lang="en-US" dirty="0"/>
              <a:t>		(</a:t>
            </a:r>
            <a:r>
              <a:rPr lang="en-US" dirty="0" err="1"/>
              <a:t>dikaioō</a:t>
            </a:r>
            <a:r>
              <a:rPr lang="en-US" dirty="0"/>
              <a:t>)</a:t>
            </a:r>
          </a:p>
          <a:p>
            <a:pPr marL="0" indent="0">
              <a:buNone/>
            </a:pPr>
            <a:endParaRPr lang="en-US" dirty="0"/>
          </a:p>
          <a:p>
            <a:pPr marL="0" indent="0">
              <a:buNone/>
            </a:pPr>
            <a:r>
              <a:rPr lang="en-US" dirty="0" smtClean="0"/>
              <a:t>Through </a:t>
            </a:r>
            <a:r>
              <a:rPr lang="en-US" dirty="0"/>
              <a:t>him everyone who believes is justified from everything you could not be justified from by the law of Moses.</a:t>
            </a:r>
          </a:p>
          <a:p>
            <a:pPr marL="0" indent="0">
              <a:buNone/>
            </a:pPr>
            <a:endParaRPr lang="en-US" dirty="0"/>
          </a:p>
        </p:txBody>
      </p:sp>
      <p:sp>
        <p:nvSpPr>
          <p:cNvPr id="4" name="Oval 3"/>
          <p:cNvSpPr/>
          <p:nvPr/>
        </p:nvSpPr>
        <p:spPr>
          <a:xfrm>
            <a:off x="5657088" y="2023872"/>
            <a:ext cx="2060448" cy="156057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071616" y="4498848"/>
            <a:ext cx="1487424" cy="5120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6687312" y="3584448"/>
            <a:ext cx="128016" cy="9144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31150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3:24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δικαιόω</a:t>
            </a:r>
            <a:endParaRPr lang="en-US" dirty="0"/>
          </a:p>
          <a:p>
            <a:pPr marL="0" indent="0">
              <a:buNone/>
            </a:pPr>
            <a:r>
              <a:rPr lang="en-US" dirty="0"/>
              <a:t>	(</a:t>
            </a:r>
            <a:r>
              <a:rPr lang="en-US" dirty="0" err="1"/>
              <a:t>dikaioō</a:t>
            </a:r>
            <a:r>
              <a:rPr lang="en-US" dirty="0"/>
              <a:t>)</a:t>
            </a:r>
          </a:p>
          <a:p>
            <a:pPr marL="0" indent="0">
              <a:buNone/>
            </a:pPr>
            <a:endParaRPr lang="en-US" dirty="0" smtClean="0"/>
          </a:p>
          <a:p>
            <a:pPr marL="0" indent="0">
              <a:buNone/>
            </a:pPr>
            <a:endParaRPr lang="en-US" dirty="0"/>
          </a:p>
          <a:p>
            <a:pPr marL="0" indent="0">
              <a:buNone/>
            </a:pPr>
            <a:r>
              <a:rPr lang="en-US" dirty="0" smtClean="0"/>
              <a:t>and </a:t>
            </a:r>
            <a:r>
              <a:rPr lang="en-US" dirty="0"/>
              <a:t>are justified freely by his grace through the redemption that came by Christ Jesus.</a:t>
            </a:r>
          </a:p>
          <a:p>
            <a:pPr marL="0" indent="0">
              <a:buNone/>
            </a:pPr>
            <a:endParaRPr lang="en-US" dirty="0"/>
          </a:p>
        </p:txBody>
      </p:sp>
      <p:sp>
        <p:nvSpPr>
          <p:cNvPr id="4" name="Oval 3"/>
          <p:cNvSpPr/>
          <p:nvPr/>
        </p:nvSpPr>
        <p:spPr>
          <a:xfrm>
            <a:off x="1121664" y="2048256"/>
            <a:ext cx="2060448" cy="156057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816608" y="4584192"/>
            <a:ext cx="1487424" cy="5120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2151888" y="3608832"/>
            <a:ext cx="408432" cy="97536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45153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 (NIV)</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ἐκ</a:t>
            </a:r>
            <a:r>
              <a:rPr lang="en-US" dirty="0" smtClean="0"/>
              <a:t>						 </a:t>
            </a:r>
            <a:r>
              <a:rPr lang="el-GR" dirty="0" smtClean="0"/>
              <a:t>διά</a:t>
            </a:r>
            <a:endParaRPr lang="en-US" dirty="0" smtClean="0"/>
          </a:p>
          <a:p>
            <a:pPr marL="0" indent="0">
              <a:buNone/>
            </a:pPr>
            <a:r>
              <a:rPr lang="en-US" dirty="0"/>
              <a:t>	</a:t>
            </a:r>
            <a:r>
              <a:rPr lang="en-US" dirty="0" smtClean="0"/>
              <a:t>(</a:t>
            </a:r>
            <a:r>
              <a:rPr lang="en-US" dirty="0" err="1" smtClean="0"/>
              <a:t>ek</a:t>
            </a:r>
            <a:r>
              <a:rPr lang="en-US" dirty="0" smtClean="0"/>
              <a:t>)						(</a:t>
            </a:r>
            <a:r>
              <a:rPr lang="en-US" dirty="0" err="1" smtClean="0"/>
              <a:t>dia</a:t>
            </a:r>
            <a:r>
              <a:rPr lang="en-US" dirty="0" smtClean="0"/>
              <a:t>)</a:t>
            </a:r>
            <a:endParaRPr lang="en-US" dirty="0" smtClean="0"/>
          </a:p>
          <a:p>
            <a:pPr marL="0" indent="0">
              <a:buNone/>
            </a:pPr>
            <a:endParaRPr lang="en-US" dirty="0"/>
          </a:p>
          <a:p>
            <a:pPr marL="0" indent="0">
              <a:buNone/>
            </a:pPr>
            <a:endParaRPr lang="en-US" dirty="0" smtClean="0"/>
          </a:p>
          <a:p>
            <a:pPr marL="0" indent="0">
              <a:buNone/>
            </a:pPr>
            <a:r>
              <a:rPr lang="en-US" baseline="30000" dirty="0" smtClean="0"/>
              <a:t>1</a:t>
            </a:r>
            <a:r>
              <a:rPr lang="en-US" dirty="0" smtClean="0"/>
              <a:t> </a:t>
            </a:r>
            <a:r>
              <a:rPr lang="en-US" dirty="0"/>
              <a:t>Therefore, since we have been justified through faith, we have peace with God through our Lord Jesus Christ, </a:t>
            </a:r>
            <a:endParaRPr lang="en-US" dirty="0" smtClean="0"/>
          </a:p>
        </p:txBody>
      </p:sp>
      <p:sp>
        <p:nvSpPr>
          <p:cNvPr id="4" name="Oval 3"/>
          <p:cNvSpPr/>
          <p:nvPr/>
        </p:nvSpPr>
        <p:spPr>
          <a:xfrm>
            <a:off x="1158240" y="2097024"/>
            <a:ext cx="1194816" cy="14752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63296" y="5059680"/>
            <a:ext cx="1463040" cy="5120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1194816" y="3572256"/>
            <a:ext cx="560832" cy="1487424"/>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6711696" y="2054352"/>
            <a:ext cx="1194816" cy="14752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6955536" y="5065776"/>
            <a:ext cx="1463040" cy="5120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a:stCxn id="9" idx="0"/>
            <a:endCxn id="8" idx="4"/>
          </p:cNvCxnSpPr>
          <p:nvPr/>
        </p:nvCxnSpPr>
        <p:spPr>
          <a:xfrm flipH="1" flipV="1">
            <a:off x="7309104" y="3529584"/>
            <a:ext cx="377952" cy="153619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81458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5:1 (</a:t>
            </a:r>
            <a:r>
              <a:rPr lang="en-US" dirty="0" err="1" smtClean="0"/>
              <a:t>ESV</a:t>
            </a:r>
            <a:r>
              <a:rPr lang="en-US" dirty="0" smtClean="0"/>
              <a:t>)</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n-US" dirty="0" smtClean="0"/>
              <a:t> </a:t>
            </a:r>
            <a:r>
              <a:rPr lang="el-GR" dirty="0" smtClean="0"/>
              <a:t>διά</a:t>
            </a:r>
            <a:r>
              <a:rPr lang="en-US" dirty="0" smtClean="0"/>
              <a:t>			</a:t>
            </a:r>
            <a:r>
              <a:rPr lang="en-US" dirty="0"/>
              <a:t> </a:t>
            </a:r>
            <a:r>
              <a:rPr lang="en-US" dirty="0" smtClean="0"/>
              <a:t> </a:t>
            </a:r>
            <a:r>
              <a:rPr lang="el-GR" dirty="0" smtClean="0"/>
              <a:t>ἐκ</a:t>
            </a:r>
            <a:endParaRPr lang="en-US" dirty="0"/>
          </a:p>
          <a:p>
            <a:pPr marL="0" indent="0">
              <a:buNone/>
            </a:pPr>
            <a:r>
              <a:rPr lang="en-US" dirty="0"/>
              <a:t>				</a:t>
            </a:r>
            <a:r>
              <a:rPr lang="en-US" dirty="0" smtClean="0"/>
              <a:t>(</a:t>
            </a:r>
            <a:r>
              <a:rPr lang="en-US" dirty="0" err="1"/>
              <a:t>dia</a:t>
            </a:r>
            <a:r>
              <a:rPr lang="en-US" dirty="0" smtClean="0"/>
              <a:t>)			</a:t>
            </a:r>
            <a:r>
              <a:rPr lang="en-US" dirty="0"/>
              <a:t> (</a:t>
            </a:r>
            <a:r>
              <a:rPr lang="en-US" dirty="0" err="1"/>
              <a:t>ek</a:t>
            </a:r>
            <a:r>
              <a:rPr lang="en-US" dirty="0"/>
              <a:t>)</a:t>
            </a:r>
          </a:p>
          <a:p>
            <a:pPr marL="0" indent="0">
              <a:buNone/>
            </a:pPr>
            <a:endParaRPr lang="en-US" dirty="0"/>
          </a:p>
          <a:p>
            <a:pPr marL="0" indent="0">
              <a:buNone/>
            </a:pPr>
            <a:r>
              <a:rPr lang="en-US" dirty="0" smtClean="0"/>
              <a:t>Therefore</a:t>
            </a:r>
            <a:r>
              <a:rPr lang="en-US" dirty="0"/>
              <a:t>, since we have been justified by faith, we have peace with God through our Lord Jesus Christ</a:t>
            </a:r>
            <a:r>
              <a:rPr lang="en-US" dirty="0" smtClean="0"/>
              <a:t>.</a:t>
            </a:r>
            <a:endParaRPr lang="en-US" dirty="0"/>
          </a:p>
        </p:txBody>
      </p:sp>
      <p:sp>
        <p:nvSpPr>
          <p:cNvPr id="4" name="Oval 3"/>
          <p:cNvSpPr/>
          <p:nvPr/>
        </p:nvSpPr>
        <p:spPr>
          <a:xfrm>
            <a:off x="3974592" y="2097024"/>
            <a:ext cx="1194816" cy="14752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6729984" y="2097024"/>
            <a:ext cx="1194816" cy="14752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4602480" y="4492752"/>
            <a:ext cx="1463040" cy="5120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7034784" y="3974592"/>
            <a:ext cx="524256" cy="52425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7" idx="0"/>
            <a:endCxn id="5" idx="4"/>
          </p:cNvCxnSpPr>
          <p:nvPr/>
        </p:nvCxnSpPr>
        <p:spPr>
          <a:xfrm flipV="1">
            <a:off x="7296912" y="3572256"/>
            <a:ext cx="30480" cy="40233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 name="Straight Connector 10"/>
          <p:cNvCxnSpPr>
            <a:stCxn id="6" idx="0"/>
            <a:endCxn id="4" idx="4"/>
          </p:cNvCxnSpPr>
          <p:nvPr/>
        </p:nvCxnSpPr>
        <p:spPr>
          <a:xfrm flipH="1" flipV="1">
            <a:off x="4572000" y="3572256"/>
            <a:ext cx="762000" cy="92049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29417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πίστις</a:t>
            </a:r>
            <a:endParaRPr lang="en-US" dirty="0"/>
          </a:p>
          <a:p>
            <a:pPr marL="0" indent="0">
              <a:buNone/>
            </a:pPr>
            <a:r>
              <a:rPr lang="en-US" dirty="0" smtClean="0"/>
              <a:t>		(</a:t>
            </a:r>
            <a:r>
              <a:rPr lang="en-US" dirty="0" err="1" smtClean="0"/>
              <a:t>pistis</a:t>
            </a:r>
            <a:r>
              <a:rPr lang="en-US" dirty="0" smtClean="0"/>
              <a:t>)</a:t>
            </a:r>
          </a:p>
          <a:p>
            <a:pPr marL="0" indent="0">
              <a:buNone/>
            </a:pPr>
            <a:endParaRPr lang="en-US" dirty="0"/>
          </a:p>
          <a:p>
            <a:pPr marL="0" indent="0">
              <a:buNone/>
            </a:pPr>
            <a:endParaRPr lang="en-US" dirty="0" smtClean="0"/>
          </a:p>
          <a:p>
            <a:pPr marL="0" indent="0">
              <a:buNone/>
            </a:pPr>
            <a:r>
              <a:rPr lang="en-US" baseline="30000" dirty="0" smtClean="0"/>
              <a:t>1</a:t>
            </a:r>
            <a:r>
              <a:rPr lang="en-US" dirty="0" smtClean="0"/>
              <a:t> </a:t>
            </a:r>
            <a:r>
              <a:rPr lang="en-US" dirty="0"/>
              <a:t>Therefore, since we have been justified through faith, we have peace with God through our Lord Jesus Christ, </a:t>
            </a:r>
            <a:endParaRPr lang="en-US" dirty="0" smtClean="0"/>
          </a:p>
        </p:txBody>
      </p:sp>
      <p:sp>
        <p:nvSpPr>
          <p:cNvPr id="4" name="Oval 3"/>
          <p:cNvSpPr/>
          <p:nvPr/>
        </p:nvSpPr>
        <p:spPr>
          <a:xfrm>
            <a:off x="1987296" y="2109216"/>
            <a:ext cx="1853184" cy="14630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914144" y="5059680"/>
            <a:ext cx="841248" cy="48768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2334768" y="3572256"/>
            <a:ext cx="579120" cy="148742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11993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εἰρήνη</a:t>
            </a:r>
            <a:endParaRPr lang="en-US" dirty="0"/>
          </a:p>
          <a:p>
            <a:pPr marL="0" indent="0">
              <a:buNone/>
            </a:pPr>
            <a:r>
              <a:rPr lang="en-US" dirty="0" smtClean="0"/>
              <a:t>				(</a:t>
            </a:r>
            <a:r>
              <a:rPr lang="en-US" dirty="0" err="1" smtClean="0"/>
              <a:t>eirēn</a:t>
            </a:r>
            <a:r>
              <a:rPr lang="en-US" dirty="0" err="1"/>
              <a:t>ē</a:t>
            </a:r>
            <a:r>
              <a:rPr lang="en-US" dirty="0" smtClean="0"/>
              <a:t>)</a:t>
            </a:r>
          </a:p>
          <a:p>
            <a:pPr marL="0" indent="0">
              <a:buNone/>
            </a:pPr>
            <a:endParaRPr lang="en-US" dirty="0"/>
          </a:p>
          <a:p>
            <a:pPr marL="0" indent="0">
              <a:buNone/>
            </a:pPr>
            <a:endParaRPr lang="en-US" dirty="0" smtClean="0"/>
          </a:p>
          <a:p>
            <a:pPr marL="0" indent="0">
              <a:buNone/>
            </a:pPr>
            <a:r>
              <a:rPr lang="en-US" baseline="30000" dirty="0" smtClean="0"/>
              <a:t>1</a:t>
            </a:r>
            <a:r>
              <a:rPr lang="en-US" dirty="0" smtClean="0"/>
              <a:t> </a:t>
            </a:r>
            <a:r>
              <a:rPr lang="en-US" dirty="0"/>
              <a:t>Therefore, since we have been justified through faith, we have peace with God through our Lord Jesus Christ, </a:t>
            </a:r>
            <a:endParaRPr lang="en-US" dirty="0" smtClean="0"/>
          </a:p>
        </p:txBody>
      </p:sp>
      <p:sp>
        <p:nvSpPr>
          <p:cNvPr id="4" name="Oval 3"/>
          <p:cNvSpPr/>
          <p:nvPr/>
        </p:nvSpPr>
        <p:spPr>
          <a:xfrm>
            <a:off x="3803904" y="2170176"/>
            <a:ext cx="2060448" cy="134112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315968" y="5145024"/>
            <a:ext cx="1085088" cy="42672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4834128" y="3511296"/>
            <a:ext cx="24384" cy="163372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81458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771"/>
            <a:ext cx="9144000" cy="6872771"/>
          </a:xfrm>
          <a:prstGeom prst="rect">
            <a:avLst/>
          </a:prstGeom>
        </p:spPr>
      </p:pic>
    </p:spTree>
    <p:extLst>
      <p:ext uri="{BB962C8B-B14F-4D97-AF65-F5344CB8AC3E}">
        <p14:creationId xmlns:p14="http://schemas.microsoft.com/office/powerpoint/2010/main" val="9585454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14:27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solidFill>
                <a:srgbClr val="FF0000"/>
              </a:solidFill>
            </a:endParaRPr>
          </a:p>
          <a:p>
            <a:pPr marL="0" indent="0">
              <a:buNone/>
            </a:pPr>
            <a:r>
              <a:rPr lang="en-US" dirty="0" smtClean="0"/>
              <a:t>		</a:t>
            </a:r>
            <a:r>
              <a:rPr lang="el-GR" dirty="0" smtClean="0"/>
              <a:t>εἰρήνη</a:t>
            </a:r>
            <a:endParaRPr lang="en-US" dirty="0"/>
          </a:p>
          <a:p>
            <a:pPr marL="0" indent="0">
              <a:buNone/>
            </a:pPr>
            <a:r>
              <a:rPr lang="en-US" dirty="0" smtClean="0"/>
              <a:t>		(</a:t>
            </a:r>
            <a:r>
              <a:rPr lang="en-US" dirty="0" err="1"/>
              <a:t>eirēnē</a:t>
            </a:r>
            <a:r>
              <a:rPr lang="en-US" dirty="0"/>
              <a:t>)</a:t>
            </a:r>
          </a:p>
          <a:p>
            <a:pPr marL="0" indent="0">
              <a:buNone/>
            </a:pPr>
            <a:endParaRPr lang="en-US" dirty="0">
              <a:solidFill>
                <a:srgbClr val="FF0000"/>
              </a:solidFill>
            </a:endParaRPr>
          </a:p>
          <a:p>
            <a:pPr marL="0" indent="0">
              <a:buNone/>
            </a:pPr>
            <a:r>
              <a:rPr lang="en-US" dirty="0" smtClean="0">
                <a:solidFill>
                  <a:srgbClr val="FF0000"/>
                </a:solidFill>
              </a:rPr>
              <a:t>Peace </a:t>
            </a:r>
            <a:r>
              <a:rPr lang="en-US" dirty="0">
                <a:solidFill>
                  <a:srgbClr val="FF0000"/>
                </a:solidFill>
              </a:rPr>
              <a:t>I leave with you; my peace I give you. I do not give to you as the world gives. Do not let your hearts be troubled and do not be afraid. </a:t>
            </a:r>
          </a:p>
        </p:txBody>
      </p:sp>
      <p:sp>
        <p:nvSpPr>
          <p:cNvPr id="4" name="Oval 3"/>
          <p:cNvSpPr/>
          <p:nvPr/>
        </p:nvSpPr>
        <p:spPr>
          <a:xfrm>
            <a:off x="1901952" y="2194560"/>
            <a:ext cx="2060448" cy="134112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4937760" y="4059936"/>
            <a:ext cx="1085088" cy="42672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487680" y="4023360"/>
            <a:ext cx="1085088" cy="42672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a:stCxn id="8" idx="0"/>
            <a:endCxn id="4" idx="3"/>
          </p:cNvCxnSpPr>
          <p:nvPr/>
        </p:nvCxnSpPr>
        <p:spPr>
          <a:xfrm flipV="1">
            <a:off x="1030224" y="3339278"/>
            <a:ext cx="1173474" cy="68408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7" idx="0"/>
            <a:endCxn id="4" idx="5"/>
          </p:cNvCxnSpPr>
          <p:nvPr/>
        </p:nvCxnSpPr>
        <p:spPr>
          <a:xfrm flipH="1" flipV="1">
            <a:off x="3660654" y="3339278"/>
            <a:ext cx="1819650" cy="72065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58854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Ephesians 2:14</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a:t>				</a:t>
            </a:r>
            <a:r>
              <a:rPr lang="el-GR" dirty="0"/>
              <a:t>εἰρήνη</a:t>
            </a:r>
            <a:endParaRPr lang="en-US" dirty="0"/>
          </a:p>
          <a:p>
            <a:pPr marL="0" indent="0">
              <a:buNone/>
            </a:pPr>
            <a:r>
              <a:rPr lang="en-US" dirty="0"/>
              <a:t>				(</a:t>
            </a:r>
            <a:r>
              <a:rPr lang="en-US" dirty="0" err="1"/>
              <a:t>eirēnē</a:t>
            </a:r>
            <a:r>
              <a:rPr lang="en-US" dirty="0"/>
              <a:t>)</a:t>
            </a:r>
          </a:p>
          <a:p>
            <a:pPr marL="0" indent="0">
              <a:buNone/>
            </a:pPr>
            <a:endParaRPr lang="en-US" dirty="0" smtClean="0"/>
          </a:p>
          <a:p>
            <a:pPr marL="0" indent="0">
              <a:buNone/>
            </a:pPr>
            <a:r>
              <a:rPr lang="en-US" dirty="0" smtClean="0"/>
              <a:t>For </a:t>
            </a:r>
            <a:r>
              <a:rPr lang="en-US" dirty="0"/>
              <a:t>he himself is our peace, who has made the two one and has destroyed the barrier, the dividing wall of hostility,</a:t>
            </a:r>
          </a:p>
          <a:p>
            <a:pPr marL="0" indent="0">
              <a:buNone/>
            </a:pPr>
            <a:endParaRPr lang="en-US" dirty="0"/>
          </a:p>
        </p:txBody>
      </p:sp>
      <p:sp>
        <p:nvSpPr>
          <p:cNvPr id="4" name="Oval 3"/>
          <p:cNvSpPr/>
          <p:nvPr/>
        </p:nvSpPr>
        <p:spPr>
          <a:xfrm>
            <a:off x="3803904" y="2170176"/>
            <a:ext cx="2060448" cy="134112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950208" y="4084320"/>
            <a:ext cx="1085088" cy="42672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4492752" y="3511296"/>
            <a:ext cx="341376" cy="57302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942431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John 16:33 </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solidFill>
                  <a:srgbClr val="FF0000"/>
                </a:solidFill>
              </a:rPr>
              <a:t>“</a:t>
            </a:r>
            <a:r>
              <a:rPr lang="en-US" dirty="0">
                <a:solidFill>
                  <a:srgbClr val="FF0000"/>
                </a:solidFill>
              </a:rPr>
              <a:t>I have told you these things, so that in me you may have </a:t>
            </a:r>
            <a:r>
              <a:rPr lang="en-US" b="1" dirty="0">
                <a:solidFill>
                  <a:schemeClr val="tx2">
                    <a:lumMod val="60000"/>
                    <a:lumOff val="40000"/>
                  </a:schemeClr>
                </a:solidFill>
              </a:rPr>
              <a:t>peace</a:t>
            </a:r>
            <a:r>
              <a:rPr lang="en-US" dirty="0">
                <a:solidFill>
                  <a:srgbClr val="FF0000"/>
                </a:solidFill>
              </a:rPr>
              <a:t>. In this world you will have trouble. But take heart! I have overcome the world.” </a:t>
            </a:r>
          </a:p>
          <a:p>
            <a:pPr marL="0" indent="0">
              <a:buNone/>
            </a:pPr>
            <a:endParaRPr lang="en-US" dirty="0"/>
          </a:p>
        </p:txBody>
      </p:sp>
    </p:spTree>
    <p:extLst>
      <p:ext uri="{BB962C8B-B14F-4D97-AF65-F5344CB8AC3E}">
        <p14:creationId xmlns:p14="http://schemas.microsoft.com/office/powerpoint/2010/main" val="11342255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Ephesians 2:7</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in </a:t>
            </a:r>
            <a:r>
              <a:rPr lang="en-US" dirty="0"/>
              <a:t>order that in the coming ages he might show the incomparable riches of his grace, expressed in his </a:t>
            </a:r>
            <a:r>
              <a:rPr lang="en-US" b="1" dirty="0">
                <a:solidFill>
                  <a:schemeClr val="accent6">
                    <a:lumMod val="75000"/>
                  </a:schemeClr>
                </a:solidFill>
              </a:rPr>
              <a:t>kindness to us </a:t>
            </a:r>
            <a:r>
              <a:rPr lang="en-US" dirty="0"/>
              <a:t>in Christ Jesus</a:t>
            </a:r>
            <a:r>
              <a:rPr lang="en-US" dirty="0" smtClean="0"/>
              <a:t>.</a:t>
            </a:r>
            <a:endParaRPr lang="en-US" dirty="0"/>
          </a:p>
        </p:txBody>
      </p:sp>
    </p:spTree>
    <p:extLst>
      <p:ext uri="{BB962C8B-B14F-4D97-AF65-F5344CB8AC3E}">
        <p14:creationId xmlns:p14="http://schemas.microsoft.com/office/powerpoint/2010/main" val="36315118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2</a:t>
            </a:r>
            <a:r>
              <a:rPr lang="en-US" dirty="0" smtClean="0"/>
              <a:t> </a:t>
            </a:r>
            <a:r>
              <a:rPr lang="en-US" dirty="0"/>
              <a:t>through whom we have gained access by faith into this grace in which we now stand. And we </a:t>
            </a:r>
            <a:r>
              <a:rPr lang="en-US" dirty="0" smtClean="0"/>
              <a:t>rejoice </a:t>
            </a:r>
            <a:r>
              <a:rPr lang="en-US" dirty="0"/>
              <a:t>in the hope of the glory of God. </a:t>
            </a:r>
            <a:endParaRPr lang="en-US" dirty="0" smtClean="0"/>
          </a:p>
        </p:txBody>
      </p:sp>
    </p:spTree>
    <p:extLst>
      <p:ext uri="{BB962C8B-B14F-4D97-AF65-F5344CB8AC3E}">
        <p14:creationId xmlns:p14="http://schemas.microsoft.com/office/powerpoint/2010/main" val="184460127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προσαγωγή</a:t>
            </a:r>
            <a:endParaRPr lang="en-US" dirty="0"/>
          </a:p>
          <a:p>
            <a:pPr marL="0" indent="0">
              <a:buNone/>
            </a:pPr>
            <a:r>
              <a:rPr lang="en-US" dirty="0" smtClean="0"/>
              <a:t>					(</a:t>
            </a:r>
            <a:r>
              <a:rPr lang="en-US" dirty="0" err="1" smtClean="0"/>
              <a:t>prosagōg</a:t>
            </a:r>
            <a:r>
              <a:rPr lang="en-US" dirty="0" err="1"/>
              <a:t>ē</a:t>
            </a:r>
            <a:r>
              <a:rPr lang="en-US" dirty="0" smtClean="0"/>
              <a:t>)</a:t>
            </a:r>
          </a:p>
          <a:p>
            <a:pPr marL="0" indent="0">
              <a:buNone/>
            </a:pPr>
            <a:endParaRPr lang="en-US" dirty="0"/>
          </a:p>
          <a:p>
            <a:pPr marL="0" indent="0">
              <a:buNone/>
            </a:pPr>
            <a:endParaRPr lang="en-US" dirty="0" smtClean="0"/>
          </a:p>
          <a:p>
            <a:pPr marL="0" indent="0">
              <a:buNone/>
            </a:pPr>
            <a:r>
              <a:rPr lang="en-US" baseline="30000" dirty="0" smtClean="0"/>
              <a:t>2</a:t>
            </a:r>
            <a:r>
              <a:rPr lang="en-US" dirty="0" smtClean="0"/>
              <a:t> </a:t>
            </a:r>
            <a:r>
              <a:rPr lang="en-US" dirty="0"/>
              <a:t>through whom we have gained access by faith into this grace in which we now stand. And we </a:t>
            </a:r>
            <a:r>
              <a:rPr lang="en-US" dirty="0" smtClean="0"/>
              <a:t>rejoice </a:t>
            </a:r>
            <a:r>
              <a:rPr lang="en-US" dirty="0"/>
              <a:t>in the hope of the glory of God. </a:t>
            </a:r>
            <a:endParaRPr lang="en-US" dirty="0" smtClean="0"/>
          </a:p>
        </p:txBody>
      </p:sp>
      <p:sp>
        <p:nvSpPr>
          <p:cNvPr id="4" name="Rounded Rectangle 3"/>
          <p:cNvSpPr/>
          <p:nvPr/>
        </p:nvSpPr>
        <p:spPr>
          <a:xfrm>
            <a:off x="4888992" y="2133600"/>
            <a:ext cx="2438400" cy="134112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937504" y="4596384"/>
            <a:ext cx="1182624" cy="4998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108192" y="3474720"/>
            <a:ext cx="420624" cy="112166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645241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Ephesians 3:12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l-GR" dirty="0" smtClean="0"/>
              <a:t>προσαγωγή</a:t>
            </a:r>
            <a:endParaRPr lang="en-US" dirty="0"/>
          </a:p>
          <a:p>
            <a:pPr marL="0" indent="0">
              <a:buNone/>
            </a:pPr>
            <a:r>
              <a:rPr lang="en-US" dirty="0" smtClean="0"/>
              <a:t>(</a:t>
            </a:r>
            <a:r>
              <a:rPr lang="en-US" dirty="0" err="1"/>
              <a:t>prosagōgē</a:t>
            </a:r>
            <a:r>
              <a:rPr lang="en-US" dirty="0"/>
              <a:t>)</a:t>
            </a:r>
          </a:p>
          <a:p>
            <a:pPr marL="0" indent="0">
              <a:buNone/>
            </a:pPr>
            <a:endParaRPr lang="en-US" dirty="0"/>
          </a:p>
          <a:p>
            <a:pPr marL="0" indent="0">
              <a:buNone/>
            </a:pPr>
            <a:r>
              <a:rPr lang="en-US" dirty="0" smtClean="0"/>
              <a:t>In </a:t>
            </a:r>
            <a:r>
              <a:rPr lang="en-US" dirty="0"/>
              <a:t>him and through faith in him we may approach God with freedom and confidence</a:t>
            </a:r>
            <a:r>
              <a:rPr lang="en-US" dirty="0" smtClean="0"/>
              <a:t>.</a:t>
            </a:r>
            <a:endParaRPr lang="en-US" dirty="0"/>
          </a:p>
        </p:txBody>
      </p:sp>
      <p:sp>
        <p:nvSpPr>
          <p:cNvPr id="4" name="Rounded Rectangle 3"/>
          <p:cNvSpPr/>
          <p:nvPr/>
        </p:nvSpPr>
        <p:spPr>
          <a:xfrm>
            <a:off x="329184" y="2145792"/>
            <a:ext cx="2438400" cy="134112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99872" y="4523232"/>
            <a:ext cx="1621536" cy="45110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310640" y="3486912"/>
            <a:ext cx="237744" cy="103632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41646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χάρις</a:t>
            </a:r>
            <a:endParaRPr lang="en-US" dirty="0"/>
          </a:p>
          <a:p>
            <a:pPr marL="0" indent="0">
              <a:buNone/>
            </a:pPr>
            <a:r>
              <a:rPr lang="en-US" dirty="0" smtClean="0"/>
              <a:t>	(</a:t>
            </a:r>
            <a:r>
              <a:rPr lang="en-US" dirty="0" err="1" smtClean="0"/>
              <a:t>charis</a:t>
            </a:r>
            <a:r>
              <a:rPr lang="en-US" dirty="0" smtClean="0"/>
              <a:t>)</a:t>
            </a:r>
          </a:p>
          <a:p>
            <a:pPr marL="0" indent="0">
              <a:buNone/>
            </a:pPr>
            <a:endParaRPr lang="en-US" dirty="0"/>
          </a:p>
          <a:p>
            <a:pPr marL="0" indent="0">
              <a:buNone/>
            </a:pPr>
            <a:endParaRPr lang="en-US" dirty="0" smtClean="0"/>
          </a:p>
          <a:p>
            <a:pPr marL="0" indent="0">
              <a:buNone/>
            </a:pPr>
            <a:r>
              <a:rPr lang="en-US" baseline="30000" dirty="0" smtClean="0"/>
              <a:t>2</a:t>
            </a:r>
            <a:r>
              <a:rPr lang="en-US" dirty="0" smtClean="0"/>
              <a:t> </a:t>
            </a:r>
            <a:r>
              <a:rPr lang="en-US" dirty="0"/>
              <a:t>through whom we have gained access by faith into this grace in which we now stand. And we </a:t>
            </a:r>
            <a:r>
              <a:rPr lang="en-US" dirty="0" smtClean="0"/>
              <a:t>rejoice </a:t>
            </a:r>
            <a:r>
              <a:rPr lang="en-US" dirty="0"/>
              <a:t>in the hope of the glory of God. </a:t>
            </a:r>
            <a:endParaRPr lang="en-US" dirty="0" smtClean="0"/>
          </a:p>
        </p:txBody>
      </p:sp>
      <p:sp>
        <p:nvSpPr>
          <p:cNvPr id="4" name="Rounded Rectangle 3"/>
          <p:cNvSpPr/>
          <p:nvPr/>
        </p:nvSpPr>
        <p:spPr>
          <a:xfrm>
            <a:off x="1243584" y="2206752"/>
            <a:ext cx="1670304" cy="124358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938528" y="5132832"/>
            <a:ext cx="987552" cy="48768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2078736" y="3450336"/>
            <a:ext cx="353568" cy="168249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645241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ἵστημι</a:t>
            </a:r>
            <a:endParaRPr lang="en-US" dirty="0"/>
          </a:p>
          <a:p>
            <a:pPr marL="0" indent="0">
              <a:buNone/>
            </a:pPr>
            <a:r>
              <a:rPr lang="en-US" dirty="0" smtClean="0"/>
              <a:t>						(</a:t>
            </a:r>
            <a:r>
              <a:rPr lang="en-US" dirty="0" err="1" smtClean="0"/>
              <a:t>hist</a:t>
            </a:r>
            <a:r>
              <a:rPr lang="en-US" dirty="0" err="1"/>
              <a:t>ē</a:t>
            </a:r>
            <a:r>
              <a:rPr lang="en-US" dirty="0" err="1" smtClean="0"/>
              <a:t>mi</a:t>
            </a:r>
            <a:r>
              <a:rPr lang="en-US" dirty="0" smtClean="0"/>
              <a:t>)</a:t>
            </a:r>
          </a:p>
          <a:p>
            <a:pPr marL="0" indent="0">
              <a:buNone/>
            </a:pPr>
            <a:endParaRPr lang="en-US" dirty="0"/>
          </a:p>
          <a:p>
            <a:pPr marL="0" indent="0">
              <a:buNone/>
            </a:pPr>
            <a:endParaRPr lang="en-US" dirty="0" smtClean="0"/>
          </a:p>
          <a:p>
            <a:pPr marL="0" indent="0">
              <a:buNone/>
            </a:pPr>
            <a:r>
              <a:rPr lang="en-US" baseline="30000" dirty="0" smtClean="0"/>
              <a:t>2</a:t>
            </a:r>
            <a:r>
              <a:rPr lang="en-US" dirty="0" smtClean="0"/>
              <a:t> </a:t>
            </a:r>
            <a:r>
              <a:rPr lang="en-US" dirty="0"/>
              <a:t>through whom we have gained access by faith into this grace in which we now stand. And we </a:t>
            </a:r>
            <a:r>
              <a:rPr lang="en-US" dirty="0" smtClean="0"/>
              <a:t>rejoice </a:t>
            </a:r>
            <a:r>
              <a:rPr lang="en-US" dirty="0"/>
              <a:t>in the hope of the glory of God. </a:t>
            </a:r>
            <a:endParaRPr lang="en-US" dirty="0" smtClean="0"/>
          </a:p>
        </p:txBody>
      </p:sp>
      <p:sp>
        <p:nvSpPr>
          <p:cNvPr id="4" name="Rounded Rectangle 3"/>
          <p:cNvSpPr/>
          <p:nvPr/>
        </p:nvSpPr>
        <p:spPr>
          <a:xfrm>
            <a:off x="5888736" y="2194560"/>
            <a:ext cx="1755648" cy="124358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779008" y="5096256"/>
            <a:ext cx="1036320" cy="42672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6297168" y="3438144"/>
            <a:ext cx="469392" cy="165811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645241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15:1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ἵστημι</a:t>
            </a:r>
            <a:endParaRPr lang="en-US" dirty="0"/>
          </a:p>
          <a:p>
            <a:pPr marL="0" indent="0">
              <a:buNone/>
            </a:pPr>
            <a:r>
              <a:rPr lang="en-US" dirty="0"/>
              <a:t>						(</a:t>
            </a:r>
            <a:r>
              <a:rPr lang="en-US" dirty="0" err="1"/>
              <a:t>histēmi</a:t>
            </a:r>
            <a:r>
              <a:rPr lang="en-US" dirty="0"/>
              <a:t>)</a:t>
            </a:r>
          </a:p>
          <a:p>
            <a:pPr marL="0" indent="0">
              <a:buNone/>
            </a:pPr>
            <a:endParaRPr lang="en-US" dirty="0"/>
          </a:p>
          <a:p>
            <a:pPr marL="0" indent="0">
              <a:buNone/>
            </a:pPr>
            <a:r>
              <a:rPr lang="en-US" dirty="0" smtClean="0"/>
              <a:t>Now</a:t>
            </a:r>
            <a:r>
              <a:rPr lang="en-US" dirty="0"/>
              <a:t>, brothers, I want to remind you of the gospel I preached to you, which you received and on which you have taken your stand</a:t>
            </a:r>
            <a:r>
              <a:rPr lang="en-US" dirty="0" smtClean="0"/>
              <a:t>.</a:t>
            </a:r>
            <a:endParaRPr lang="en-US" dirty="0"/>
          </a:p>
        </p:txBody>
      </p:sp>
      <p:sp>
        <p:nvSpPr>
          <p:cNvPr id="4" name="Rounded Rectangle 3"/>
          <p:cNvSpPr/>
          <p:nvPr/>
        </p:nvSpPr>
        <p:spPr>
          <a:xfrm>
            <a:off x="5888736" y="2194560"/>
            <a:ext cx="1755648" cy="124358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242304" y="5010912"/>
            <a:ext cx="1036320" cy="42672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6760464" y="3438144"/>
            <a:ext cx="6096" cy="157276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26831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5:1-11</a:t>
            </a:r>
          </a:p>
        </p:txBody>
      </p:sp>
      <p:sp>
        <p:nvSpPr>
          <p:cNvPr id="3" name="Content Placeholder 2"/>
          <p:cNvSpPr>
            <a:spLocks noGrp="1"/>
          </p:cNvSpPr>
          <p:nvPr>
            <p:ph idx="1"/>
          </p:nvPr>
        </p:nvSpPr>
        <p:spPr/>
        <p:txBody>
          <a:bodyPr>
            <a:normAutofit lnSpcReduction="10000"/>
          </a:bodyPr>
          <a:lstStyle/>
          <a:p>
            <a:pPr marL="0" indent="0">
              <a:buNone/>
            </a:pPr>
            <a:r>
              <a:rPr lang="en-US" baseline="30000" dirty="0"/>
              <a:t>1</a:t>
            </a:r>
            <a:r>
              <a:rPr lang="en-US" dirty="0"/>
              <a:t> Therefore, since we have been justified through faith, we have peace with God through our Lord Jesus Christ, </a:t>
            </a:r>
            <a:endParaRPr lang="en-US" dirty="0" smtClean="0"/>
          </a:p>
          <a:p>
            <a:pPr marL="0" indent="0">
              <a:buNone/>
            </a:pPr>
            <a:r>
              <a:rPr lang="en-US" baseline="30000" dirty="0" smtClean="0"/>
              <a:t>2</a:t>
            </a:r>
            <a:r>
              <a:rPr lang="en-US" dirty="0" smtClean="0"/>
              <a:t> </a:t>
            </a:r>
            <a:r>
              <a:rPr lang="en-US" dirty="0"/>
              <a:t>through whom we have gained access by faith into this grace in which we now stand. And we </a:t>
            </a:r>
            <a:r>
              <a:rPr lang="en-US" dirty="0" smtClean="0"/>
              <a:t>rejoice </a:t>
            </a:r>
            <a:r>
              <a:rPr lang="en-US" dirty="0"/>
              <a:t>in the hope of the glory of God. </a:t>
            </a:r>
            <a:endParaRPr lang="en-US" dirty="0" smtClean="0"/>
          </a:p>
          <a:p>
            <a:pPr marL="0" indent="0">
              <a:buNone/>
            </a:pPr>
            <a:r>
              <a:rPr lang="en-US" baseline="30000" dirty="0"/>
              <a:t>3</a:t>
            </a:r>
            <a:r>
              <a:rPr lang="en-US" dirty="0"/>
              <a:t> Not only so, but we also rejoice in our sufferings, because we know that suffering produces perseverance;</a:t>
            </a:r>
          </a:p>
        </p:txBody>
      </p:sp>
    </p:spTree>
    <p:extLst>
      <p:ext uri="{BB962C8B-B14F-4D97-AF65-F5344CB8AC3E}">
        <p14:creationId xmlns:p14="http://schemas.microsoft.com/office/powerpoint/2010/main" val="236276429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καυχάομαι</a:t>
            </a:r>
            <a:endParaRPr lang="en-US" dirty="0"/>
          </a:p>
          <a:p>
            <a:pPr marL="0" indent="0">
              <a:buNone/>
            </a:pPr>
            <a:r>
              <a:rPr lang="en-US" dirty="0" smtClean="0"/>
              <a:t>	(</a:t>
            </a:r>
            <a:r>
              <a:rPr lang="en-US" dirty="0" err="1" smtClean="0"/>
              <a:t>kauchaomai</a:t>
            </a:r>
            <a:r>
              <a:rPr lang="en-US" dirty="0" smtClean="0"/>
              <a:t>)</a:t>
            </a:r>
          </a:p>
          <a:p>
            <a:pPr marL="0" indent="0">
              <a:buNone/>
            </a:pPr>
            <a:endParaRPr lang="en-US" dirty="0"/>
          </a:p>
          <a:p>
            <a:pPr marL="0" indent="0">
              <a:buNone/>
            </a:pPr>
            <a:endParaRPr lang="en-US" dirty="0" smtClean="0"/>
          </a:p>
          <a:p>
            <a:pPr marL="0" indent="0">
              <a:buNone/>
            </a:pPr>
            <a:r>
              <a:rPr lang="en-US" baseline="30000" dirty="0" smtClean="0"/>
              <a:t>2</a:t>
            </a:r>
            <a:r>
              <a:rPr lang="en-US" dirty="0" smtClean="0"/>
              <a:t> </a:t>
            </a:r>
            <a:r>
              <a:rPr lang="en-US" dirty="0"/>
              <a:t>through whom we have gained access by faith into this grace in which we now stand. And we </a:t>
            </a:r>
            <a:r>
              <a:rPr lang="en-US" dirty="0" smtClean="0"/>
              <a:t>rejoice </a:t>
            </a:r>
            <a:r>
              <a:rPr lang="en-US" dirty="0"/>
              <a:t>in the hope of the glory of God. </a:t>
            </a:r>
            <a:endParaRPr lang="en-US" dirty="0" smtClean="0"/>
          </a:p>
        </p:txBody>
      </p:sp>
      <p:sp>
        <p:nvSpPr>
          <p:cNvPr id="4" name="Rounded Rectangle 3"/>
          <p:cNvSpPr/>
          <p:nvPr/>
        </p:nvSpPr>
        <p:spPr>
          <a:xfrm>
            <a:off x="1292352" y="2231136"/>
            <a:ext cx="2523744" cy="1219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51104" y="5535168"/>
            <a:ext cx="1292352" cy="56083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097280" y="3450336"/>
            <a:ext cx="1456944" cy="208483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645241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Corinthians 10:17</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		</a:t>
            </a:r>
            <a:r>
              <a:rPr lang="en-US" dirty="0"/>
              <a:t>	  </a:t>
            </a:r>
            <a:r>
              <a:rPr lang="el-GR" dirty="0"/>
              <a:t>καυχάομαι</a:t>
            </a:r>
            <a:endParaRPr lang="en-US" dirty="0"/>
          </a:p>
          <a:p>
            <a:pPr marL="0" indent="0">
              <a:buNone/>
            </a:pPr>
            <a:r>
              <a:rPr lang="en-US" dirty="0" smtClean="0"/>
              <a:t>		</a:t>
            </a:r>
            <a:r>
              <a:rPr lang="en-US" dirty="0"/>
              <a:t>	(</a:t>
            </a:r>
            <a:r>
              <a:rPr lang="en-US" dirty="0" err="1"/>
              <a:t>kauchaomai</a:t>
            </a:r>
            <a:r>
              <a:rPr lang="en-US" dirty="0"/>
              <a:t>)</a:t>
            </a:r>
          </a:p>
          <a:p>
            <a:pPr marL="0" indent="0">
              <a:buNone/>
            </a:pPr>
            <a:endParaRPr lang="en-US" dirty="0" smtClean="0"/>
          </a:p>
          <a:p>
            <a:pPr marL="0" indent="0">
              <a:buNone/>
            </a:pPr>
            <a:endParaRPr lang="en-US" dirty="0"/>
          </a:p>
          <a:p>
            <a:pPr marL="0" indent="0">
              <a:buNone/>
            </a:pPr>
            <a:r>
              <a:rPr lang="en-US" dirty="0" smtClean="0"/>
              <a:t>But</a:t>
            </a:r>
            <a:r>
              <a:rPr lang="en-US" dirty="0"/>
              <a:t>, “Let him who boasts boast in the Lord.”</a:t>
            </a:r>
          </a:p>
        </p:txBody>
      </p:sp>
      <p:sp>
        <p:nvSpPr>
          <p:cNvPr id="4" name="Rounded Rectangle 3"/>
          <p:cNvSpPr/>
          <p:nvPr/>
        </p:nvSpPr>
        <p:spPr>
          <a:xfrm>
            <a:off x="3084576" y="2206752"/>
            <a:ext cx="2523744" cy="1219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547872" y="4572000"/>
            <a:ext cx="2231136" cy="4998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346448" y="3425952"/>
            <a:ext cx="316992" cy="114604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49399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Ephesians 2:8-9</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r>
              <a:rPr lang="en-US" dirty="0" smtClean="0"/>
              <a:t>  </a:t>
            </a:r>
            <a:r>
              <a:rPr lang="el-GR" dirty="0"/>
              <a:t>καυχάομαι</a:t>
            </a:r>
            <a:endParaRPr lang="en-US" dirty="0"/>
          </a:p>
          <a:p>
            <a:pPr marL="0" indent="0">
              <a:buNone/>
            </a:pPr>
            <a:r>
              <a:rPr lang="en-US" dirty="0" smtClean="0"/>
              <a:t>(</a:t>
            </a:r>
            <a:r>
              <a:rPr lang="en-US" dirty="0" err="1"/>
              <a:t>kauchaomai</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8 </a:t>
            </a:r>
            <a:r>
              <a:rPr lang="en-US" dirty="0"/>
              <a:t>For it is by grace you have been saved, through faith—and this not from yourselves, it is the gift of God— </a:t>
            </a:r>
            <a:r>
              <a:rPr lang="en-US" baseline="30000" dirty="0"/>
              <a:t>9 </a:t>
            </a:r>
            <a:r>
              <a:rPr lang="en-US" dirty="0"/>
              <a:t>not by works, so that no one can boast.</a:t>
            </a:r>
            <a:r>
              <a:rPr lang="en-US" baseline="30000" dirty="0"/>
              <a:t> </a:t>
            </a:r>
          </a:p>
          <a:p>
            <a:pPr marL="0" indent="0">
              <a:buNone/>
            </a:pPr>
            <a:endParaRPr lang="en-US" dirty="0"/>
          </a:p>
        </p:txBody>
      </p:sp>
      <p:sp>
        <p:nvSpPr>
          <p:cNvPr id="4" name="Rounded Rectangle 3"/>
          <p:cNvSpPr/>
          <p:nvPr/>
        </p:nvSpPr>
        <p:spPr>
          <a:xfrm>
            <a:off x="414528" y="2097024"/>
            <a:ext cx="2523744" cy="1219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75488" y="5510784"/>
            <a:ext cx="1109472" cy="46329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030224" y="3316224"/>
            <a:ext cx="646176" cy="219456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21383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ἐλπίς</a:t>
            </a:r>
            <a:endParaRPr lang="en-US" dirty="0"/>
          </a:p>
          <a:p>
            <a:pPr marL="0" indent="0">
              <a:buNone/>
            </a:pPr>
            <a:r>
              <a:rPr lang="en-US" dirty="0" smtClean="0"/>
              <a:t>			(</a:t>
            </a:r>
            <a:r>
              <a:rPr lang="en-US" dirty="0" err="1" smtClean="0"/>
              <a:t>elpis</a:t>
            </a:r>
            <a:r>
              <a:rPr lang="en-US" dirty="0" smtClean="0"/>
              <a:t>)</a:t>
            </a:r>
          </a:p>
          <a:p>
            <a:pPr marL="0" indent="0">
              <a:buNone/>
            </a:pPr>
            <a:endParaRPr lang="en-US" dirty="0"/>
          </a:p>
          <a:p>
            <a:pPr marL="0" indent="0">
              <a:buNone/>
            </a:pPr>
            <a:endParaRPr lang="en-US" dirty="0" smtClean="0"/>
          </a:p>
          <a:p>
            <a:pPr marL="0" indent="0">
              <a:buNone/>
            </a:pPr>
            <a:r>
              <a:rPr lang="en-US" baseline="30000" dirty="0" smtClean="0"/>
              <a:t>2</a:t>
            </a:r>
            <a:r>
              <a:rPr lang="en-US" dirty="0" smtClean="0"/>
              <a:t> </a:t>
            </a:r>
            <a:r>
              <a:rPr lang="en-US" dirty="0"/>
              <a:t>through whom we have gained access by faith into this grace in which we now stand. And we </a:t>
            </a:r>
            <a:r>
              <a:rPr lang="en-US" dirty="0" smtClean="0"/>
              <a:t>rejoice </a:t>
            </a:r>
            <a:r>
              <a:rPr lang="en-US" dirty="0"/>
              <a:t>in the hope of the glory of God. </a:t>
            </a:r>
            <a:endParaRPr lang="en-US" dirty="0" smtClean="0"/>
          </a:p>
        </p:txBody>
      </p:sp>
      <p:sp>
        <p:nvSpPr>
          <p:cNvPr id="4" name="Oval 3"/>
          <p:cNvSpPr/>
          <p:nvPr/>
        </p:nvSpPr>
        <p:spPr>
          <a:xfrm>
            <a:off x="2999232" y="2145792"/>
            <a:ext cx="1633728" cy="142646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743200" y="5583936"/>
            <a:ext cx="938784" cy="4754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3212592" y="3572256"/>
            <a:ext cx="603504" cy="201168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645241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δόξα</a:t>
            </a:r>
            <a:endParaRPr lang="en-US" dirty="0"/>
          </a:p>
          <a:p>
            <a:pPr marL="0" indent="0">
              <a:buNone/>
            </a:pPr>
            <a:r>
              <a:rPr lang="en-US" dirty="0" smtClean="0"/>
              <a:t>				(</a:t>
            </a:r>
            <a:r>
              <a:rPr lang="en-US" dirty="0" err="1" smtClean="0"/>
              <a:t>doxa</a:t>
            </a:r>
            <a:r>
              <a:rPr lang="en-US" dirty="0" smtClean="0"/>
              <a:t>)</a:t>
            </a:r>
          </a:p>
          <a:p>
            <a:pPr marL="0" indent="0">
              <a:buNone/>
            </a:pPr>
            <a:endParaRPr lang="en-US" dirty="0"/>
          </a:p>
          <a:p>
            <a:pPr marL="0" indent="0">
              <a:buNone/>
            </a:pPr>
            <a:endParaRPr lang="en-US" dirty="0" smtClean="0"/>
          </a:p>
          <a:p>
            <a:pPr marL="0" indent="0">
              <a:buNone/>
            </a:pPr>
            <a:r>
              <a:rPr lang="en-US" baseline="30000" dirty="0" smtClean="0"/>
              <a:t>2</a:t>
            </a:r>
            <a:r>
              <a:rPr lang="en-US" dirty="0" smtClean="0"/>
              <a:t> </a:t>
            </a:r>
            <a:r>
              <a:rPr lang="en-US" dirty="0"/>
              <a:t>through whom we have gained access by faith into this grace in which we now stand. And we </a:t>
            </a:r>
            <a:r>
              <a:rPr lang="en-US" dirty="0" smtClean="0"/>
              <a:t>rejoice </a:t>
            </a:r>
            <a:r>
              <a:rPr lang="en-US" dirty="0"/>
              <a:t>in the hope of the glory of God. </a:t>
            </a:r>
            <a:endParaRPr lang="en-US" dirty="0" smtClean="0"/>
          </a:p>
        </p:txBody>
      </p:sp>
      <p:sp>
        <p:nvSpPr>
          <p:cNvPr id="4" name="Oval 3"/>
          <p:cNvSpPr/>
          <p:nvPr/>
        </p:nvSpPr>
        <p:spPr>
          <a:xfrm>
            <a:off x="3950208" y="2084832"/>
            <a:ext cx="1511808" cy="151180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730496" y="5571744"/>
            <a:ext cx="975360" cy="48768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4706112" y="3596640"/>
            <a:ext cx="512064" cy="197510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645241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Colossians 3:4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n-US" dirty="0" smtClean="0"/>
              <a:t>	</a:t>
            </a:r>
            <a:r>
              <a:rPr lang="en-US" dirty="0"/>
              <a:t>	 </a:t>
            </a:r>
            <a:r>
              <a:rPr lang="el-GR" dirty="0"/>
              <a:t>δόξα</a:t>
            </a:r>
            <a:endParaRPr lang="en-US" dirty="0"/>
          </a:p>
          <a:p>
            <a:pPr marL="0" indent="0">
              <a:buNone/>
            </a:pPr>
            <a:r>
              <a:rPr lang="en-US" dirty="0"/>
              <a:t>			</a:t>
            </a:r>
            <a:r>
              <a:rPr lang="en-US" dirty="0" smtClean="0"/>
              <a:t>	</a:t>
            </a:r>
            <a:r>
              <a:rPr lang="en-US" dirty="0"/>
              <a:t>	(</a:t>
            </a:r>
            <a:r>
              <a:rPr lang="en-US" dirty="0" err="1"/>
              <a:t>doxa</a:t>
            </a:r>
            <a:r>
              <a:rPr lang="en-US" dirty="0"/>
              <a:t>)</a:t>
            </a:r>
          </a:p>
          <a:p>
            <a:pPr marL="0" indent="0">
              <a:buNone/>
            </a:pPr>
            <a:endParaRPr lang="en-US" dirty="0"/>
          </a:p>
          <a:p>
            <a:pPr marL="0" indent="0">
              <a:buNone/>
            </a:pPr>
            <a:endParaRPr lang="en-US" dirty="0" smtClean="0"/>
          </a:p>
          <a:p>
            <a:pPr marL="0" indent="0">
              <a:buNone/>
            </a:pPr>
            <a:r>
              <a:rPr lang="en-US" dirty="0" smtClean="0"/>
              <a:t>When </a:t>
            </a:r>
            <a:r>
              <a:rPr lang="en-US" dirty="0"/>
              <a:t>Christ, who is your life, appears, then you also will appear with him in glory. </a:t>
            </a:r>
          </a:p>
          <a:p>
            <a:pPr marL="0" indent="0">
              <a:buNone/>
            </a:pPr>
            <a:endParaRPr lang="en-US" dirty="0"/>
          </a:p>
        </p:txBody>
      </p:sp>
      <p:sp>
        <p:nvSpPr>
          <p:cNvPr id="4" name="Oval 3"/>
          <p:cNvSpPr/>
          <p:nvPr/>
        </p:nvSpPr>
        <p:spPr>
          <a:xfrm>
            <a:off x="4864608" y="2060448"/>
            <a:ext cx="1511808" cy="151180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071872" y="5108448"/>
            <a:ext cx="975360" cy="48768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5559552" y="3572256"/>
            <a:ext cx="60960" cy="153619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486558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Ephesians 2:18</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For </a:t>
            </a:r>
            <a:r>
              <a:rPr lang="en-US" dirty="0"/>
              <a:t>through him we both have </a:t>
            </a:r>
            <a:r>
              <a:rPr lang="en-US" b="1" dirty="0">
                <a:solidFill>
                  <a:schemeClr val="accent6">
                    <a:lumMod val="75000"/>
                  </a:schemeClr>
                </a:solidFill>
              </a:rPr>
              <a:t>access</a:t>
            </a:r>
            <a:r>
              <a:rPr lang="en-US" dirty="0"/>
              <a:t> to the Father by one Spirit.</a:t>
            </a:r>
          </a:p>
          <a:p>
            <a:pPr marL="457200" lvl="1" indent="0">
              <a:buNone/>
            </a:pPr>
            <a:endParaRPr lang="en-US" dirty="0"/>
          </a:p>
        </p:txBody>
      </p:sp>
    </p:spTree>
    <p:extLst>
      <p:ext uri="{BB962C8B-B14F-4D97-AF65-F5344CB8AC3E}">
        <p14:creationId xmlns:p14="http://schemas.microsoft.com/office/powerpoint/2010/main" val="363151185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1 Peter 3:18</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dirty="0" smtClean="0"/>
              <a:t>For </a:t>
            </a:r>
            <a:r>
              <a:rPr lang="en-US" dirty="0"/>
              <a:t>Christ died for sins once for all, the righteous for the unrighteous, </a:t>
            </a:r>
            <a:r>
              <a:rPr lang="en-US" b="1" dirty="0">
                <a:solidFill>
                  <a:schemeClr val="accent6">
                    <a:lumMod val="75000"/>
                  </a:schemeClr>
                </a:solidFill>
              </a:rPr>
              <a:t>to bring you to God</a:t>
            </a:r>
            <a:r>
              <a:rPr lang="en-US" dirty="0"/>
              <a:t>. He was put to death in the body but made alive by the Spirit,</a:t>
            </a:r>
          </a:p>
          <a:p>
            <a:pPr marL="0" indent="0">
              <a:buNone/>
            </a:pPr>
            <a:endParaRPr lang="en-US" dirty="0"/>
          </a:p>
        </p:txBody>
      </p:sp>
    </p:spTree>
    <p:extLst>
      <p:ext uri="{BB962C8B-B14F-4D97-AF65-F5344CB8AC3E}">
        <p14:creationId xmlns:p14="http://schemas.microsoft.com/office/powerpoint/2010/main" val="36315118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7" y="0"/>
            <a:ext cx="9141027"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1952273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3</a:t>
            </a:r>
            <a:r>
              <a:rPr lang="en-US" dirty="0" smtClean="0"/>
              <a:t> </a:t>
            </a:r>
            <a:r>
              <a:rPr lang="en-US" dirty="0"/>
              <a:t>Not only so, but we also rejoice in our sufferings, because we know that suffering produces perseverance;</a:t>
            </a:r>
          </a:p>
        </p:txBody>
      </p:sp>
    </p:spTree>
    <p:extLst>
      <p:ext uri="{BB962C8B-B14F-4D97-AF65-F5344CB8AC3E}">
        <p14:creationId xmlns:p14="http://schemas.microsoft.com/office/powerpoint/2010/main" val="18446012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5:1-11</a:t>
            </a:r>
          </a:p>
        </p:txBody>
      </p:sp>
      <p:sp>
        <p:nvSpPr>
          <p:cNvPr id="3" name="Content Placeholder 2"/>
          <p:cNvSpPr>
            <a:spLocks noGrp="1"/>
          </p:cNvSpPr>
          <p:nvPr>
            <p:ph idx="1"/>
          </p:nvPr>
        </p:nvSpPr>
        <p:spPr/>
        <p:txBody>
          <a:bodyPr>
            <a:normAutofit lnSpcReduction="10000"/>
          </a:bodyPr>
          <a:lstStyle/>
          <a:p>
            <a:pPr marL="0" indent="0">
              <a:buNone/>
            </a:pPr>
            <a:r>
              <a:rPr lang="en-US" baseline="30000" dirty="0"/>
              <a:t>4</a:t>
            </a:r>
            <a:r>
              <a:rPr lang="en-US" dirty="0"/>
              <a:t> perseverance, character; and character, hope. </a:t>
            </a:r>
            <a:endParaRPr lang="en-US" dirty="0" smtClean="0"/>
          </a:p>
          <a:p>
            <a:pPr marL="0" indent="0">
              <a:buNone/>
            </a:pPr>
            <a:r>
              <a:rPr lang="en-US" baseline="30000" dirty="0" smtClean="0"/>
              <a:t>5</a:t>
            </a:r>
            <a:r>
              <a:rPr lang="en-US" dirty="0" smtClean="0"/>
              <a:t> </a:t>
            </a:r>
            <a:r>
              <a:rPr lang="en-US" dirty="0"/>
              <a:t>And hope does not disappoint us, because God has poured out his love into our hearts by the Holy Spirit, whom he has given us. </a:t>
            </a:r>
            <a:endParaRPr lang="en-US" dirty="0" smtClean="0"/>
          </a:p>
          <a:p>
            <a:pPr marL="0" indent="0">
              <a:buNone/>
            </a:pPr>
            <a:r>
              <a:rPr lang="en-US" baseline="30000" dirty="0" smtClean="0"/>
              <a:t>6</a:t>
            </a:r>
            <a:r>
              <a:rPr lang="en-US" dirty="0" smtClean="0"/>
              <a:t> </a:t>
            </a:r>
            <a:r>
              <a:rPr lang="en-US" dirty="0"/>
              <a:t>You see, at just the right time, when we were </a:t>
            </a:r>
            <a:r>
              <a:rPr lang="en-US" dirty="0" smtClean="0"/>
              <a:t>still </a:t>
            </a:r>
            <a:r>
              <a:rPr lang="en-US" dirty="0"/>
              <a:t>powerless, Christ died for the ungodly</a:t>
            </a:r>
            <a:r>
              <a:rPr lang="en-US" dirty="0" smtClean="0"/>
              <a:t>.</a:t>
            </a:r>
          </a:p>
          <a:p>
            <a:pPr marL="0" indent="0">
              <a:buNone/>
            </a:pPr>
            <a:r>
              <a:rPr lang="en-US" baseline="30000" dirty="0"/>
              <a:t>7</a:t>
            </a:r>
            <a:r>
              <a:rPr lang="en-US" dirty="0"/>
              <a:t> Very rarely will anyone die for a righteous man, though for a good man someone might possibly dare to die. </a:t>
            </a:r>
          </a:p>
        </p:txBody>
      </p:sp>
    </p:spTree>
    <p:extLst>
      <p:ext uri="{BB962C8B-B14F-4D97-AF65-F5344CB8AC3E}">
        <p14:creationId xmlns:p14="http://schemas.microsoft.com/office/powerpoint/2010/main" val="252888345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καυχάομαι</a:t>
            </a:r>
            <a:endParaRPr lang="en-US" dirty="0"/>
          </a:p>
          <a:p>
            <a:pPr marL="0" indent="0">
              <a:buNone/>
            </a:pPr>
            <a:r>
              <a:rPr lang="en-US" dirty="0" smtClean="0"/>
              <a:t>				(</a:t>
            </a:r>
            <a:r>
              <a:rPr lang="en-US" dirty="0" err="1" smtClean="0"/>
              <a:t>kauchaomai</a:t>
            </a:r>
            <a:r>
              <a:rPr lang="en-US" dirty="0" smtClean="0"/>
              <a:t>)</a:t>
            </a:r>
          </a:p>
          <a:p>
            <a:pPr marL="0" indent="0">
              <a:buNone/>
            </a:pPr>
            <a:endParaRPr lang="en-US" dirty="0"/>
          </a:p>
          <a:p>
            <a:pPr marL="0" indent="0">
              <a:buNone/>
            </a:pPr>
            <a:endParaRPr lang="en-US" dirty="0" smtClean="0"/>
          </a:p>
          <a:p>
            <a:pPr marL="0" indent="0">
              <a:buNone/>
            </a:pPr>
            <a:r>
              <a:rPr lang="en-US" baseline="30000" dirty="0" smtClean="0"/>
              <a:t>3</a:t>
            </a:r>
            <a:r>
              <a:rPr lang="en-US" dirty="0" smtClean="0"/>
              <a:t> </a:t>
            </a:r>
            <a:r>
              <a:rPr lang="en-US" dirty="0"/>
              <a:t>Not only so, but we also rejoice in our sufferings, because we know that suffering produces perseverance;</a:t>
            </a:r>
          </a:p>
        </p:txBody>
      </p:sp>
      <p:sp>
        <p:nvSpPr>
          <p:cNvPr id="4" name="Rounded Rectangle 3"/>
          <p:cNvSpPr/>
          <p:nvPr/>
        </p:nvSpPr>
        <p:spPr>
          <a:xfrm>
            <a:off x="4011168" y="2194560"/>
            <a:ext cx="2621280" cy="128016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791456" y="4596384"/>
            <a:ext cx="1207008" cy="48768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5321808" y="3474720"/>
            <a:ext cx="73152" cy="112166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176452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θλῖψις</a:t>
            </a:r>
            <a:endParaRPr lang="en-US" dirty="0"/>
          </a:p>
          <a:p>
            <a:pPr marL="0" indent="0">
              <a:buNone/>
            </a:pPr>
            <a:r>
              <a:rPr lang="en-US" dirty="0" smtClean="0"/>
              <a:t>			(</a:t>
            </a:r>
            <a:r>
              <a:rPr lang="en-US" dirty="0" err="1" smtClean="0"/>
              <a:t>thlipsis</a:t>
            </a:r>
            <a:r>
              <a:rPr lang="en-US" dirty="0" smtClean="0"/>
              <a:t>)</a:t>
            </a:r>
          </a:p>
          <a:p>
            <a:pPr marL="0" indent="0">
              <a:buNone/>
            </a:pPr>
            <a:endParaRPr lang="en-US" dirty="0"/>
          </a:p>
          <a:p>
            <a:pPr marL="0" indent="0">
              <a:buNone/>
            </a:pPr>
            <a:endParaRPr lang="en-US" dirty="0" smtClean="0"/>
          </a:p>
          <a:p>
            <a:pPr marL="0" indent="0">
              <a:buNone/>
            </a:pPr>
            <a:r>
              <a:rPr lang="en-US" baseline="30000" dirty="0" smtClean="0"/>
              <a:t>3</a:t>
            </a:r>
            <a:r>
              <a:rPr lang="en-US" dirty="0" smtClean="0"/>
              <a:t> </a:t>
            </a:r>
            <a:r>
              <a:rPr lang="en-US" dirty="0"/>
              <a:t>Not only so, but we also rejoice in our sufferings, because we know that suffering produces perseverance;</a:t>
            </a:r>
          </a:p>
        </p:txBody>
      </p:sp>
      <p:sp>
        <p:nvSpPr>
          <p:cNvPr id="4" name="Oval 3"/>
          <p:cNvSpPr/>
          <p:nvPr/>
        </p:nvSpPr>
        <p:spPr>
          <a:xfrm>
            <a:off x="2938272" y="2133600"/>
            <a:ext cx="2097024" cy="142646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63296" y="5071872"/>
            <a:ext cx="1743456" cy="54864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6071616" y="5071872"/>
            <a:ext cx="1609344" cy="52425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5" idx="0"/>
            <a:endCxn id="4" idx="3"/>
          </p:cNvCxnSpPr>
          <p:nvPr/>
        </p:nvCxnSpPr>
        <p:spPr>
          <a:xfrm flipV="1">
            <a:off x="1335024" y="3351163"/>
            <a:ext cx="1910350" cy="1720709"/>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6" idx="0"/>
            <a:endCxn id="4" idx="5"/>
          </p:cNvCxnSpPr>
          <p:nvPr/>
        </p:nvCxnSpPr>
        <p:spPr>
          <a:xfrm flipH="1" flipV="1">
            <a:off x="4728194" y="3351163"/>
            <a:ext cx="2148094" cy="1720709"/>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176452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Revelation 7:14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θλῖψις</a:t>
            </a:r>
            <a:endParaRPr lang="en-US" dirty="0"/>
          </a:p>
          <a:p>
            <a:pPr marL="0" indent="0">
              <a:buNone/>
            </a:pPr>
            <a:r>
              <a:rPr lang="en-US" dirty="0"/>
              <a:t>	(</a:t>
            </a:r>
            <a:r>
              <a:rPr lang="en-US" dirty="0" err="1"/>
              <a:t>thlipsis</a:t>
            </a:r>
            <a:r>
              <a:rPr lang="en-US" dirty="0"/>
              <a:t>)</a:t>
            </a:r>
          </a:p>
          <a:p>
            <a:pPr marL="0" indent="0">
              <a:buNone/>
            </a:pPr>
            <a:endParaRPr lang="en-US" dirty="0" smtClean="0"/>
          </a:p>
          <a:p>
            <a:pPr marL="0" indent="0">
              <a:buNone/>
            </a:pPr>
            <a:r>
              <a:rPr lang="en-US" dirty="0" smtClean="0"/>
              <a:t>I </a:t>
            </a:r>
            <a:r>
              <a:rPr lang="en-US" dirty="0"/>
              <a:t>answered, “Sir, you know.” </a:t>
            </a:r>
            <a:r>
              <a:rPr lang="en-US" dirty="0" smtClean="0"/>
              <a:t>And </a:t>
            </a:r>
            <a:r>
              <a:rPr lang="en-US" dirty="0"/>
              <a:t>he said, “These are they who have come out of the great tribulation; they have washed their robes and made them white in the blood of the Lamb</a:t>
            </a:r>
            <a:r>
              <a:rPr lang="en-US" dirty="0" smtClean="0"/>
              <a:t>.</a:t>
            </a:r>
            <a:endParaRPr lang="en-US" dirty="0"/>
          </a:p>
        </p:txBody>
      </p:sp>
      <p:sp>
        <p:nvSpPr>
          <p:cNvPr id="4" name="Oval 3"/>
          <p:cNvSpPr/>
          <p:nvPr/>
        </p:nvSpPr>
        <p:spPr>
          <a:xfrm>
            <a:off x="1121664" y="2145792"/>
            <a:ext cx="2097024" cy="142646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12064" y="4986528"/>
            <a:ext cx="1853184" cy="4754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1438656" y="3572256"/>
            <a:ext cx="731520" cy="141427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520169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Corinthians 1:8</a:t>
            </a:r>
            <a:endParaRPr lang="en-US" dirty="0"/>
          </a:p>
        </p:txBody>
      </p:sp>
      <p:sp>
        <p:nvSpPr>
          <p:cNvPr id="3" name="Content Placeholder 2"/>
          <p:cNvSpPr>
            <a:spLocks noGrp="1"/>
          </p:cNvSpPr>
          <p:nvPr>
            <p:ph idx="1"/>
          </p:nvPr>
        </p:nvSpPr>
        <p:spPr/>
        <p:txBody>
          <a:bodyPr>
            <a:normAutofit/>
          </a:bodyPr>
          <a:lstStyle/>
          <a:p>
            <a:pPr marL="0" indent="0">
              <a:buNone/>
            </a:pPr>
            <a:r>
              <a:rPr lang="en-US" dirty="0"/>
              <a:t>	 </a:t>
            </a:r>
            <a:r>
              <a:rPr lang="el-GR" dirty="0"/>
              <a:t>θλῖψις</a:t>
            </a:r>
            <a:endParaRPr lang="en-US" dirty="0"/>
          </a:p>
          <a:p>
            <a:pPr marL="0" indent="0">
              <a:buNone/>
            </a:pPr>
            <a:r>
              <a:rPr lang="en-US" dirty="0"/>
              <a:t>	(</a:t>
            </a:r>
            <a:r>
              <a:rPr lang="en-US" dirty="0" err="1"/>
              <a:t>thlipsis</a:t>
            </a:r>
            <a:r>
              <a:rPr lang="en-US" dirty="0"/>
              <a:t>)</a:t>
            </a:r>
          </a:p>
          <a:p>
            <a:pPr marL="0" indent="0">
              <a:buNone/>
            </a:pPr>
            <a:endParaRPr lang="en-US" dirty="0" smtClean="0"/>
          </a:p>
          <a:p>
            <a:pPr marL="0" indent="0">
              <a:buNone/>
            </a:pPr>
            <a:r>
              <a:rPr lang="en-US" dirty="0" smtClean="0"/>
              <a:t>We </a:t>
            </a:r>
            <a:r>
              <a:rPr lang="en-US" dirty="0"/>
              <a:t>do not want you to be uninformed, brothers, about the hardships we suffered in the province of Asia. We were under great pressure, far beyond our ability to endure, so that we despaired even of life</a:t>
            </a:r>
            <a:r>
              <a:rPr lang="en-US" dirty="0" smtClean="0"/>
              <a:t>.</a:t>
            </a:r>
            <a:endParaRPr lang="en-US" dirty="0"/>
          </a:p>
        </p:txBody>
      </p:sp>
      <p:sp>
        <p:nvSpPr>
          <p:cNvPr id="4" name="Oval 3"/>
          <p:cNvSpPr/>
          <p:nvPr/>
        </p:nvSpPr>
        <p:spPr>
          <a:xfrm>
            <a:off x="1133856" y="1524000"/>
            <a:ext cx="2097024" cy="142646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182368" y="3925824"/>
            <a:ext cx="1731264" cy="4754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2182368" y="2950464"/>
            <a:ext cx="865632" cy="97536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6014319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ὑπομονή</a:t>
            </a:r>
            <a:endParaRPr lang="en-US" dirty="0"/>
          </a:p>
          <a:p>
            <a:pPr marL="0" indent="0">
              <a:buNone/>
            </a:pPr>
            <a:r>
              <a:rPr lang="en-US" dirty="0" smtClean="0"/>
              <a:t>		(</a:t>
            </a:r>
            <a:r>
              <a:rPr lang="en-US" dirty="0" err="1" smtClean="0"/>
              <a:t>hupomon</a:t>
            </a:r>
            <a:r>
              <a:rPr lang="en-US" dirty="0" err="1"/>
              <a:t>ē</a:t>
            </a:r>
            <a:r>
              <a:rPr lang="en-US" dirty="0" smtClean="0"/>
              <a:t>)</a:t>
            </a:r>
          </a:p>
          <a:p>
            <a:pPr marL="0" indent="0">
              <a:buNone/>
            </a:pPr>
            <a:endParaRPr lang="en-US" dirty="0"/>
          </a:p>
          <a:p>
            <a:pPr marL="0" indent="0">
              <a:buNone/>
            </a:pPr>
            <a:endParaRPr lang="en-US" dirty="0" smtClean="0"/>
          </a:p>
          <a:p>
            <a:pPr marL="0" indent="0">
              <a:buNone/>
            </a:pPr>
            <a:r>
              <a:rPr lang="en-US" baseline="30000" dirty="0" smtClean="0"/>
              <a:t>3</a:t>
            </a:r>
            <a:r>
              <a:rPr lang="en-US" dirty="0" smtClean="0"/>
              <a:t> </a:t>
            </a:r>
            <a:r>
              <a:rPr lang="en-US" dirty="0"/>
              <a:t>Not only so, but we also rejoice in our sufferings, because we know that suffering produces perseverance;</a:t>
            </a:r>
          </a:p>
        </p:txBody>
      </p:sp>
      <p:sp>
        <p:nvSpPr>
          <p:cNvPr id="4" name="Rounded Rectangle 3"/>
          <p:cNvSpPr/>
          <p:nvPr/>
        </p:nvSpPr>
        <p:spPr>
          <a:xfrm>
            <a:off x="2170176" y="2157984"/>
            <a:ext cx="2438400" cy="136550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121408" y="5608320"/>
            <a:ext cx="2292096" cy="4754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3267456" y="3523488"/>
            <a:ext cx="121920" cy="208483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176452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Thessalonians 1:4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ὑπομονή</a:t>
            </a:r>
            <a:endParaRPr lang="en-US" dirty="0"/>
          </a:p>
          <a:p>
            <a:pPr marL="0" indent="0">
              <a:buNone/>
            </a:pPr>
            <a:r>
              <a:rPr lang="en-US" dirty="0"/>
              <a:t>		(</a:t>
            </a:r>
            <a:r>
              <a:rPr lang="en-US" dirty="0" err="1"/>
              <a:t>hupomonē</a:t>
            </a:r>
            <a:r>
              <a:rPr lang="en-US" dirty="0"/>
              <a:t>)</a:t>
            </a:r>
          </a:p>
          <a:p>
            <a:pPr marL="0" indent="0">
              <a:buNone/>
            </a:pPr>
            <a:endParaRPr lang="en-US" dirty="0" smtClean="0"/>
          </a:p>
          <a:p>
            <a:pPr marL="0" indent="0">
              <a:buNone/>
            </a:pPr>
            <a:endParaRPr lang="en-US" dirty="0"/>
          </a:p>
          <a:p>
            <a:pPr marL="0" indent="0">
              <a:buNone/>
            </a:pPr>
            <a:r>
              <a:rPr lang="en-US" dirty="0" smtClean="0"/>
              <a:t>Therefore</a:t>
            </a:r>
            <a:r>
              <a:rPr lang="en-US" dirty="0"/>
              <a:t>, among God’s churches we boast about your perseverance and faith in all the persecutions and trials you are enduring. </a:t>
            </a:r>
          </a:p>
          <a:p>
            <a:pPr marL="0" indent="0">
              <a:buNone/>
            </a:pPr>
            <a:endParaRPr lang="en-US" dirty="0"/>
          </a:p>
        </p:txBody>
      </p:sp>
      <p:sp>
        <p:nvSpPr>
          <p:cNvPr id="4" name="Rounded Rectangle 3"/>
          <p:cNvSpPr/>
          <p:nvPr/>
        </p:nvSpPr>
        <p:spPr>
          <a:xfrm>
            <a:off x="2170176" y="2157984"/>
            <a:ext cx="2438400" cy="136550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389632" y="5108448"/>
            <a:ext cx="2292096" cy="4754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389376" y="3523488"/>
            <a:ext cx="146304" cy="158496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290996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James 1:2-3 </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2 </a:t>
            </a:r>
            <a:r>
              <a:rPr lang="en-US" dirty="0"/>
              <a:t>Consider it pure joy, my brothers, whenever you face trials of many kinds, </a:t>
            </a:r>
            <a:r>
              <a:rPr lang="en-US" baseline="30000" dirty="0"/>
              <a:t>3 </a:t>
            </a:r>
            <a:r>
              <a:rPr lang="en-US" dirty="0"/>
              <a:t>because you know that the testing of your faith develops </a:t>
            </a:r>
            <a:r>
              <a:rPr lang="en-US" b="1" dirty="0">
                <a:solidFill>
                  <a:schemeClr val="accent6">
                    <a:lumMod val="75000"/>
                  </a:schemeClr>
                </a:solidFill>
              </a:rPr>
              <a:t>perseverance</a:t>
            </a:r>
            <a:r>
              <a:rPr lang="en-US" dirty="0"/>
              <a:t>.</a:t>
            </a:r>
          </a:p>
          <a:p>
            <a:pPr marL="0" indent="0">
              <a:buNone/>
            </a:pPr>
            <a:endParaRPr lang="en-US" dirty="0"/>
          </a:p>
        </p:txBody>
      </p:sp>
    </p:spTree>
    <p:extLst>
      <p:ext uri="{BB962C8B-B14F-4D97-AF65-F5344CB8AC3E}">
        <p14:creationId xmlns:p14="http://schemas.microsoft.com/office/powerpoint/2010/main" val="363151185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James 1:12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Blessed </a:t>
            </a:r>
            <a:r>
              <a:rPr lang="en-US" dirty="0"/>
              <a:t>is the man who </a:t>
            </a:r>
            <a:r>
              <a:rPr lang="en-US" b="1" dirty="0">
                <a:solidFill>
                  <a:schemeClr val="accent6">
                    <a:lumMod val="75000"/>
                  </a:schemeClr>
                </a:solidFill>
              </a:rPr>
              <a:t>perseveres</a:t>
            </a:r>
            <a:r>
              <a:rPr lang="en-US" dirty="0"/>
              <a:t> under trial, because when he has stood the test, he will receive the crown of life that God has promised to those who love him. </a:t>
            </a:r>
          </a:p>
          <a:p>
            <a:pPr marL="0" indent="0">
              <a:buNone/>
            </a:pPr>
            <a:endParaRPr lang="en-US" dirty="0"/>
          </a:p>
        </p:txBody>
      </p:sp>
    </p:spTree>
    <p:extLst>
      <p:ext uri="{BB962C8B-B14F-4D97-AF65-F5344CB8AC3E}">
        <p14:creationId xmlns:p14="http://schemas.microsoft.com/office/powerpoint/2010/main" val="363151185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5:4</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smtClean="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4</a:t>
            </a:r>
            <a:r>
              <a:rPr lang="en-US" dirty="0" smtClean="0"/>
              <a:t> </a:t>
            </a:r>
            <a:r>
              <a:rPr lang="en-US" dirty="0"/>
              <a:t>perseverance, character; and character, hope. </a:t>
            </a:r>
            <a:endParaRPr lang="en-US" dirty="0" smtClean="0"/>
          </a:p>
        </p:txBody>
      </p:sp>
    </p:spTree>
    <p:extLst>
      <p:ext uri="{BB962C8B-B14F-4D97-AF65-F5344CB8AC3E}">
        <p14:creationId xmlns:p14="http://schemas.microsoft.com/office/powerpoint/2010/main" val="385738952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5:4</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smtClean="0"/>
              <a:t>δοκιμή</a:t>
            </a:r>
            <a:endParaRPr lang="en-US" dirty="0" smtClean="0"/>
          </a:p>
          <a:p>
            <a:pPr marL="0" indent="0">
              <a:buNone/>
            </a:pPr>
            <a:r>
              <a:rPr lang="en-US" dirty="0" smtClean="0"/>
              <a:t>				(</a:t>
            </a:r>
            <a:r>
              <a:rPr lang="en-US" dirty="0" err="1" smtClean="0"/>
              <a:t>dokim</a:t>
            </a:r>
            <a:r>
              <a:rPr lang="en-US" dirty="0" err="1"/>
              <a:t>ē</a:t>
            </a:r>
            <a:r>
              <a:rPr lang="en-US" dirty="0" smtClean="0"/>
              <a:t>)</a:t>
            </a: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4</a:t>
            </a:r>
            <a:r>
              <a:rPr lang="en-US" dirty="0" smtClean="0"/>
              <a:t> </a:t>
            </a:r>
            <a:r>
              <a:rPr lang="en-US" dirty="0"/>
              <a:t>perseverance, character; and character, hope. </a:t>
            </a:r>
            <a:endParaRPr lang="en-US" dirty="0" smtClean="0"/>
          </a:p>
        </p:txBody>
      </p:sp>
      <p:sp>
        <p:nvSpPr>
          <p:cNvPr id="5" name="Oval 4"/>
          <p:cNvSpPr/>
          <p:nvPr/>
        </p:nvSpPr>
        <p:spPr>
          <a:xfrm>
            <a:off x="3840480" y="2499360"/>
            <a:ext cx="2170176" cy="156057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3060192" y="5315712"/>
            <a:ext cx="1731264" cy="56083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3873" y="5333048"/>
            <a:ext cx="1755775" cy="585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8" name="Straight Connector 7"/>
          <p:cNvCxnSpPr>
            <a:stCxn id="6" idx="0"/>
            <a:endCxn id="5" idx="4"/>
          </p:cNvCxnSpPr>
          <p:nvPr/>
        </p:nvCxnSpPr>
        <p:spPr>
          <a:xfrm flipV="1">
            <a:off x="3925824" y="4059936"/>
            <a:ext cx="999744" cy="125577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1026" idx="0"/>
            <a:endCxn id="5" idx="5"/>
          </p:cNvCxnSpPr>
          <p:nvPr/>
        </p:nvCxnSpPr>
        <p:spPr>
          <a:xfrm flipH="1" flipV="1">
            <a:off x="5692841" y="3831395"/>
            <a:ext cx="768920" cy="150165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9778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5:1-11</a:t>
            </a:r>
          </a:p>
        </p:txBody>
      </p:sp>
      <p:sp>
        <p:nvSpPr>
          <p:cNvPr id="3" name="Content Placeholder 2"/>
          <p:cNvSpPr>
            <a:spLocks noGrp="1"/>
          </p:cNvSpPr>
          <p:nvPr>
            <p:ph idx="1"/>
          </p:nvPr>
        </p:nvSpPr>
        <p:spPr/>
        <p:txBody>
          <a:bodyPr/>
          <a:lstStyle/>
          <a:p>
            <a:pPr marL="0" indent="0">
              <a:buNone/>
            </a:pPr>
            <a:r>
              <a:rPr lang="en-US" baseline="30000" dirty="0"/>
              <a:t>8</a:t>
            </a:r>
            <a:r>
              <a:rPr lang="en-US" dirty="0"/>
              <a:t> But God demonstrates his own love for us in this: While we were still sinners, Christ died for us. </a:t>
            </a:r>
            <a:endParaRPr lang="en-US" dirty="0" smtClean="0"/>
          </a:p>
          <a:p>
            <a:pPr marL="0" indent="0">
              <a:buNone/>
            </a:pPr>
            <a:r>
              <a:rPr lang="en-US" baseline="30000" dirty="0" smtClean="0"/>
              <a:t>9</a:t>
            </a:r>
            <a:r>
              <a:rPr lang="en-US" dirty="0" smtClean="0"/>
              <a:t> </a:t>
            </a:r>
            <a:r>
              <a:rPr lang="en-US" dirty="0"/>
              <a:t>Since we have now been justified by his blood, how much more shall we be saved from God's wrath through him! </a:t>
            </a:r>
          </a:p>
        </p:txBody>
      </p:sp>
    </p:spTree>
    <p:extLst>
      <p:ext uri="{BB962C8B-B14F-4D97-AF65-F5344CB8AC3E}">
        <p14:creationId xmlns:p14="http://schemas.microsoft.com/office/powerpoint/2010/main" val="429009750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Corinthians 2:9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δοκιμή</a:t>
            </a:r>
            <a:endParaRPr lang="en-US" dirty="0"/>
          </a:p>
          <a:p>
            <a:pPr marL="0" indent="0">
              <a:buNone/>
            </a:pPr>
            <a:r>
              <a:rPr lang="en-US" dirty="0" smtClean="0"/>
              <a:t>    (</a:t>
            </a:r>
            <a:r>
              <a:rPr lang="en-US" dirty="0" err="1"/>
              <a:t>dokimē</a:t>
            </a:r>
            <a:r>
              <a:rPr lang="en-US" dirty="0"/>
              <a:t>)</a:t>
            </a:r>
          </a:p>
          <a:p>
            <a:pPr marL="0" indent="0">
              <a:buNone/>
            </a:pPr>
            <a:endParaRPr lang="en-US" dirty="0" smtClean="0"/>
          </a:p>
          <a:p>
            <a:pPr marL="0" indent="0">
              <a:buNone/>
            </a:pPr>
            <a:r>
              <a:rPr lang="en-US" dirty="0" smtClean="0"/>
              <a:t>The </a:t>
            </a:r>
            <a:r>
              <a:rPr lang="en-US" dirty="0"/>
              <a:t>reason I wrote you was to see if you would stand the test and be obedient in everything</a:t>
            </a:r>
            <a:r>
              <a:rPr lang="en-US" dirty="0" smtClean="0"/>
              <a:t>.</a:t>
            </a:r>
            <a:endParaRPr lang="en-US" dirty="0"/>
          </a:p>
        </p:txBody>
      </p:sp>
      <p:sp>
        <p:nvSpPr>
          <p:cNvPr id="4" name="Oval 3"/>
          <p:cNvSpPr/>
          <p:nvPr/>
        </p:nvSpPr>
        <p:spPr>
          <a:xfrm>
            <a:off x="536448" y="2072640"/>
            <a:ext cx="2170176" cy="156057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75488" y="4498848"/>
            <a:ext cx="2414016" cy="4754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1621536" y="3633216"/>
            <a:ext cx="60960" cy="86563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94217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5:4</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smtClean="0"/>
              <a:t>ἐλπίς</a:t>
            </a:r>
            <a:endParaRPr lang="en-US" dirty="0" smtClean="0"/>
          </a:p>
          <a:p>
            <a:pPr marL="0" indent="0">
              <a:buNone/>
            </a:pPr>
            <a:r>
              <a:rPr lang="en-US" dirty="0" smtClean="0"/>
              <a:t>							(</a:t>
            </a:r>
            <a:r>
              <a:rPr lang="en-US" dirty="0" err="1" smtClean="0"/>
              <a:t>elpis</a:t>
            </a:r>
            <a:r>
              <a:rPr lang="en-US" dirty="0" smtClean="0"/>
              <a:t>)</a:t>
            </a: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4</a:t>
            </a:r>
            <a:r>
              <a:rPr lang="en-US" dirty="0" smtClean="0"/>
              <a:t> </a:t>
            </a:r>
            <a:r>
              <a:rPr lang="en-US" dirty="0"/>
              <a:t>perseverance, character; and character, hope. </a:t>
            </a:r>
            <a:endParaRPr lang="en-US" dirty="0" smtClean="0"/>
          </a:p>
        </p:txBody>
      </p:sp>
      <p:sp>
        <p:nvSpPr>
          <p:cNvPr id="4" name="Oval 3"/>
          <p:cNvSpPr/>
          <p:nvPr/>
        </p:nvSpPr>
        <p:spPr>
          <a:xfrm>
            <a:off x="6742176" y="2487168"/>
            <a:ext cx="1487424" cy="148742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7278624" y="5315712"/>
            <a:ext cx="1048512" cy="58521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7485888" y="3974592"/>
            <a:ext cx="316992" cy="134112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97783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Psalm 71:14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But </a:t>
            </a:r>
            <a:r>
              <a:rPr lang="en-US" dirty="0"/>
              <a:t>as for me, I will always have </a:t>
            </a:r>
            <a:r>
              <a:rPr lang="en-US" b="1" dirty="0">
                <a:solidFill>
                  <a:schemeClr val="accent6">
                    <a:lumMod val="75000"/>
                  </a:schemeClr>
                </a:solidFill>
              </a:rPr>
              <a:t>hope</a:t>
            </a:r>
            <a:r>
              <a:rPr lang="en-US" dirty="0"/>
              <a:t>; </a:t>
            </a:r>
            <a:r>
              <a:rPr lang="en-US" dirty="0" smtClean="0"/>
              <a:t>I </a:t>
            </a:r>
            <a:r>
              <a:rPr lang="en-US" dirty="0"/>
              <a:t>will praise you more and more. </a:t>
            </a:r>
          </a:p>
          <a:p>
            <a:pPr marL="0" indent="0">
              <a:buNone/>
            </a:pPr>
            <a:endParaRPr lang="en-US" dirty="0"/>
          </a:p>
        </p:txBody>
      </p:sp>
    </p:spTree>
    <p:extLst>
      <p:ext uri="{BB962C8B-B14F-4D97-AF65-F5344CB8AC3E}">
        <p14:creationId xmlns:p14="http://schemas.microsoft.com/office/powerpoint/2010/main" val="363151185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1 Peter 5:10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And </a:t>
            </a:r>
            <a:r>
              <a:rPr lang="en-US" dirty="0"/>
              <a:t>the God of all grace, who called you to his eternal glory in Christ, after you have suffered a little while, will himself restore you and make you strong, </a:t>
            </a:r>
            <a:r>
              <a:rPr lang="en-US" b="1" dirty="0">
                <a:solidFill>
                  <a:schemeClr val="accent6">
                    <a:lumMod val="75000"/>
                  </a:schemeClr>
                </a:solidFill>
              </a:rPr>
              <a:t>firm and steadfast</a:t>
            </a:r>
            <a:r>
              <a:rPr lang="en-US" dirty="0" smtClean="0"/>
              <a:t>.</a:t>
            </a:r>
            <a:endParaRPr lang="en-US" dirty="0"/>
          </a:p>
        </p:txBody>
      </p:sp>
    </p:spTree>
    <p:extLst>
      <p:ext uri="{BB962C8B-B14F-4D97-AF65-F5344CB8AC3E}">
        <p14:creationId xmlns:p14="http://schemas.microsoft.com/office/powerpoint/2010/main" val="363151185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5</a:t>
            </a:r>
            <a:r>
              <a:rPr lang="en-US" dirty="0" smtClean="0"/>
              <a:t> </a:t>
            </a:r>
            <a:r>
              <a:rPr lang="en-US" dirty="0"/>
              <a:t>And hope does not disappoint us, because God has poured out his love into our hearts by the Holy Spirit, whom he has given us. </a:t>
            </a:r>
            <a:endParaRPr lang="en-US" dirty="0" smtClean="0"/>
          </a:p>
        </p:txBody>
      </p:sp>
    </p:spTree>
    <p:extLst>
      <p:ext uri="{BB962C8B-B14F-4D97-AF65-F5344CB8AC3E}">
        <p14:creationId xmlns:p14="http://schemas.microsoft.com/office/powerpoint/2010/main" val="385738952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καταισχύνω</a:t>
            </a:r>
            <a:endParaRPr lang="en-US" dirty="0"/>
          </a:p>
          <a:p>
            <a:pPr marL="0" indent="0">
              <a:buNone/>
            </a:pPr>
            <a:r>
              <a:rPr lang="en-US" dirty="0" smtClean="0"/>
              <a:t>			(</a:t>
            </a:r>
            <a:r>
              <a:rPr lang="en-US" dirty="0" err="1" smtClean="0"/>
              <a:t>kataischynō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5</a:t>
            </a:r>
            <a:r>
              <a:rPr lang="en-US" dirty="0" smtClean="0"/>
              <a:t> </a:t>
            </a:r>
            <a:r>
              <a:rPr lang="en-US" dirty="0"/>
              <a:t>And hope does not disappoint us, because God has poured out his love into our hearts by the Holy Spirit, whom he has given us. </a:t>
            </a:r>
            <a:endParaRPr lang="en-US" dirty="0" smtClean="0"/>
          </a:p>
        </p:txBody>
      </p:sp>
      <p:sp>
        <p:nvSpPr>
          <p:cNvPr id="4" name="Rounded Rectangle 3"/>
          <p:cNvSpPr/>
          <p:nvPr/>
        </p:nvSpPr>
        <p:spPr>
          <a:xfrm>
            <a:off x="3145536" y="2182368"/>
            <a:ext cx="2523744" cy="126796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974592" y="4547616"/>
            <a:ext cx="2316480" cy="52425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5" idx="0"/>
            <a:endCxn id="4" idx="2"/>
          </p:cNvCxnSpPr>
          <p:nvPr/>
        </p:nvCxnSpPr>
        <p:spPr>
          <a:xfrm flipH="1" flipV="1">
            <a:off x="4407408" y="3450336"/>
            <a:ext cx="725424" cy="109728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324024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9:33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καταισχύνω</a:t>
            </a:r>
            <a:endParaRPr lang="en-US" dirty="0"/>
          </a:p>
          <a:p>
            <a:pPr marL="0" indent="0">
              <a:buNone/>
            </a:pPr>
            <a:r>
              <a:rPr lang="en-US" dirty="0"/>
              <a:t>			(</a:t>
            </a:r>
            <a:r>
              <a:rPr lang="en-US" dirty="0" err="1"/>
              <a:t>kataischynō</a:t>
            </a:r>
            <a:r>
              <a:rPr lang="en-US" dirty="0"/>
              <a:t>)</a:t>
            </a:r>
          </a:p>
          <a:p>
            <a:pPr marL="0" indent="0">
              <a:buNone/>
            </a:pPr>
            <a:endParaRPr lang="en-US" dirty="0" smtClean="0"/>
          </a:p>
          <a:p>
            <a:pPr marL="0" indent="0">
              <a:buNone/>
            </a:pPr>
            <a:r>
              <a:rPr lang="en-US" dirty="0" smtClean="0"/>
              <a:t>As </a:t>
            </a:r>
            <a:r>
              <a:rPr lang="en-US" dirty="0"/>
              <a:t>it is written: </a:t>
            </a:r>
            <a:r>
              <a:rPr lang="en-US" dirty="0" smtClean="0"/>
              <a:t>“</a:t>
            </a:r>
            <a:r>
              <a:rPr lang="en-US" dirty="0"/>
              <a:t>See, I lay in Zion a stone that causes men to stumble </a:t>
            </a:r>
            <a:r>
              <a:rPr lang="en-US" dirty="0" smtClean="0"/>
              <a:t>and </a:t>
            </a:r>
            <a:r>
              <a:rPr lang="en-US" dirty="0"/>
              <a:t>a rock that makes them fall, </a:t>
            </a:r>
            <a:r>
              <a:rPr lang="en-US" dirty="0" smtClean="0"/>
              <a:t>and </a:t>
            </a:r>
            <a:r>
              <a:rPr lang="en-US" dirty="0"/>
              <a:t>the one who trusts in him will never be put to shame.</a:t>
            </a:r>
          </a:p>
          <a:p>
            <a:pPr marL="0" indent="0">
              <a:buNone/>
            </a:pPr>
            <a:endParaRPr lang="en-US" dirty="0"/>
          </a:p>
        </p:txBody>
      </p:sp>
      <p:sp>
        <p:nvSpPr>
          <p:cNvPr id="4" name="Rounded Rectangle 3"/>
          <p:cNvSpPr/>
          <p:nvPr/>
        </p:nvSpPr>
        <p:spPr>
          <a:xfrm>
            <a:off x="3145536" y="2182368"/>
            <a:ext cx="2523744" cy="126796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036064" y="5510784"/>
            <a:ext cx="2292096" cy="46329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3182112" y="3450336"/>
            <a:ext cx="1225296" cy="206044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801496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ἐκχέω</a:t>
            </a:r>
            <a:endParaRPr lang="en-US" dirty="0"/>
          </a:p>
          <a:p>
            <a:pPr marL="0" indent="0">
              <a:buNone/>
            </a:pPr>
            <a:r>
              <a:rPr lang="en-US" dirty="0" smtClean="0"/>
              <a:t>	(</a:t>
            </a:r>
            <a:r>
              <a:rPr lang="en-US" dirty="0" err="1" smtClean="0"/>
              <a:t>ekche</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5</a:t>
            </a:r>
            <a:r>
              <a:rPr lang="en-US" dirty="0" smtClean="0"/>
              <a:t> </a:t>
            </a:r>
            <a:r>
              <a:rPr lang="en-US" dirty="0"/>
              <a:t>And hope does not disappoint us, because God has poured out his love into our hearts by the Holy Spirit, whom he has given us. </a:t>
            </a:r>
            <a:endParaRPr lang="en-US" dirty="0" smtClean="0"/>
          </a:p>
        </p:txBody>
      </p:sp>
      <p:sp>
        <p:nvSpPr>
          <p:cNvPr id="4" name="Rounded Rectangle 3"/>
          <p:cNvSpPr/>
          <p:nvPr/>
        </p:nvSpPr>
        <p:spPr>
          <a:xfrm>
            <a:off x="1231392" y="2121408"/>
            <a:ext cx="1877568" cy="132892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133856" y="5096256"/>
            <a:ext cx="2011680" cy="46329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2139696" y="3450336"/>
            <a:ext cx="30480" cy="164592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324024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2:17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ἐκχέω</a:t>
            </a:r>
            <a:endParaRPr lang="en-US" dirty="0"/>
          </a:p>
          <a:p>
            <a:pPr marL="0" indent="0">
              <a:buNone/>
            </a:pPr>
            <a:r>
              <a:rPr lang="en-US" dirty="0" smtClean="0"/>
              <a:t>					</a:t>
            </a:r>
            <a:r>
              <a:rPr lang="en-US" dirty="0"/>
              <a:t>	(</a:t>
            </a:r>
            <a:r>
              <a:rPr lang="en-US" dirty="0" err="1"/>
              <a:t>ekcheō</a:t>
            </a:r>
            <a:r>
              <a:rPr lang="en-US" dirty="0"/>
              <a:t>)</a:t>
            </a:r>
          </a:p>
          <a:p>
            <a:pPr marL="0" indent="0">
              <a:buNone/>
            </a:pPr>
            <a:endParaRPr lang="en-US" dirty="0"/>
          </a:p>
          <a:p>
            <a:pPr marL="0" indent="0">
              <a:buNone/>
            </a:pPr>
            <a:r>
              <a:rPr lang="en-US" dirty="0" smtClean="0"/>
              <a:t>“ </a:t>
            </a:r>
            <a:r>
              <a:rPr lang="en-US" dirty="0"/>
              <a:t>‘In the last days, God says, </a:t>
            </a:r>
            <a:r>
              <a:rPr lang="en-US" dirty="0" smtClean="0"/>
              <a:t>I </a:t>
            </a:r>
            <a:r>
              <a:rPr lang="en-US" dirty="0"/>
              <a:t>will pour out my Spirit on all people. </a:t>
            </a:r>
            <a:r>
              <a:rPr lang="en-US" dirty="0" smtClean="0"/>
              <a:t>Your </a:t>
            </a:r>
            <a:r>
              <a:rPr lang="en-US" dirty="0"/>
              <a:t>sons and daughters will prophesy, </a:t>
            </a:r>
            <a:r>
              <a:rPr lang="en-US" dirty="0" smtClean="0"/>
              <a:t>your </a:t>
            </a:r>
            <a:r>
              <a:rPr lang="en-US" dirty="0"/>
              <a:t>young men will see visions, </a:t>
            </a:r>
            <a:r>
              <a:rPr lang="en-US" dirty="0" smtClean="0"/>
              <a:t>your </a:t>
            </a:r>
            <a:r>
              <a:rPr lang="en-US" dirty="0"/>
              <a:t>old men will dream dreams. </a:t>
            </a:r>
          </a:p>
        </p:txBody>
      </p:sp>
      <p:sp>
        <p:nvSpPr>
          <p:cNvPr id="4" name="Rounded Rectangle 3"/>
          <p:cNvSpPr/>
          <p:nvPr/>
        </p:nvSpPr>
        <p:spPr>
          <a:xfrm>
            <a:off x="5791200" y="2170176"/>
            <a:ext cx="1877568" cy="132892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047232" y="4047744"/>
            <a:ext cx="1524000" cy="45110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729984" y="3499104"/>
            <a:ext cx="79248" cy="54864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474251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ἀγάπη</a:t>
            </a:r>
            <a:endParaRPr lang="en-US" dirty="0"/>
          </a:p>
          <a:p>
            <a:pPr marL="0" indent="0">
              <a:buNone/>
            </a:pPr>
            <a:r>
              <a:rPr lang="en-US" dirty="0" smtClean="0"/>
              <a:t>			(</a:t>
            </a:r>
            <a:r>
              <a:rPr lang="en-US" dirty="0" err="1" smtClean="0"/>
              <a:t>agap</a:t>
            </a:r>
            <a:r>
              <a:rPr lang="en-US" dirty="0" err="1"/>
              <a:t>ē</a:t>
            </a:r>
            <a:r>
              <a:rPr lang="en-US" dirty="0" smtClean="0"/>
              <a:t>)</a:t>
            </a:r>
          </a:p>
          <a:p>
            <a:pPr marL="0" indent="0">
              <a:buNone/>
            </a:pPr>
            <a:endParaRPr lang="en-US" dirty="0"/>
          </a:p>
          <a:p>
            <a:pPr marL="0" indent="0">
              <a:buNone/>
            </a:pPr>
            <a:endParaRPr lang="en-US" dirty="0" smtClean="0"/>
          </a:p>
          <a:p>
            <a:pPr marL="0" indent="0">
              <a:buNone/>
            </a:pPr>
            <a:r>
              <a:rPr lang="en-US" baseline="30000" dirty="0" smtClean="0"/>
              <a:t>5</a:t>
            </a:r>
            <a:r>
              <a:rPr lang="en-US" dirty="0" smtClean="0"/>
              <a:t> </a:t>
            </a:r>
            <a:r>
              <a:rPr lang="en-US" dirty="0"/>
              <a:t>And hope does not disappoint us, because God has poured out his love into our hearts by the Holy Spirit, whom he has given us. </a:t>
            </a:r>
            <a:endParaRPr lang="en-US" dirty="0" smtClean="0"/>
          </a:p>
        </p:txBody>
      </p:sp>
      <p:sp>
        <p:nvSpPr>
          <p:cNvPr id="4" name="Oval 3"/>
          <p:cNvSpPr/>
          <p:nvPr/>
        </p:nvSpPr>
        <p:spPr>
          <a:xfrm>
            <a:off x="2962656" y="2121408"/>
            <a:ext cx="1901952" cy="142646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633216" y="5071872"/>
            <a:ext cx="816864" cy="4754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3913632" y="3547872"/>
            <a:ext cx="128016" cy="15240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32402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5:1-11</a:t>
            </a:r>
          </a:p>
        </p:txBody>
      </p:sp>
      <p:sp>
        <p:nvSpPr>
          <p:cNvPr id="3" name="Content Placeholder 2"/>
          <p:cNvSpPr>
            <a:spLocks noGrp="1"/>
          </p:cNvSpPr>
          <p:nvPr>
            <p:ph idx="1"/>
          </p:nvPr>
        </p:nvSpPr>
        <p:spPr/>
        <p:txBody>
          <a:bodyPr/>
          <a:lstStyle/>
          <a:p>
            <a:pPr marL="0" indent="0">
              <a:buNone/>
            </a:pPr>
            <a:r>
              <a:rPr lang="en-US" baseline="30000" dirty="0"/>
              <a:t>10</a:t>
            </a:r>
            <a:r>
              <a:rPr lang="en-US" dirty="0"/>
              <a:t> For if, when we were God's enemies, we were reconciled to him through the death of his Son, how much more, having been reconciled, shall we be saved through his life! </a:t>
            </a:r>
            <a:endParaRPr lang="en-US" dirty="0" smtClean="0"/>
          </a:p>
          <a:p>
            <a:pPr marL="0" indent="0">
              <a:buNone/>
            </a:pPr>
            <a:r>
              <a:rPr lang="en-US" baseline="30000" dirty="0" smtClean="0"/>
              <a:t>11</a:t>
            </a:r>
            <a:r>
              <a:rPr lang="en-US" dirty="0" smtClean="0"/>
              <a:t> </a:t>
            </a:r>
            <a:r>
              <a:rPr lang="en-US" dirty="0"/>
              <a:t>Not only is this so, but we also rejoice in God through our Lord Jesus Christ, through whom we have now received reconciliation.</a:t>
            </a:r>
          </a:p>
        </p:txBody>
      </p:sp>
    </p:spTree>
    <p:extLst>
      <p:ext uri="{BB962C8B-B14F-4D97-AF65-F5344CB8AC3E}">
        <p14:creationId xmlns:p14="http://schemas.microsoft.com/office/powerpoint/2010/main" val="228559467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3:16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smtClean="0"/>
              <a:t>ἀγαπάω</a:t>
            </a:r>
            <a:endParaRPr lang="en-US" dirty="0" smtClean="0"/>
          </a:p>
          <a:p>
            <a:pPr marL="0" indent="0">
              <a:buNone/>
            </a:pPr>
            <a:r>
              <a:rPr lang="en-US" dirty="0"/>
              <a:t>		(</a:t>
            </a:r>
            <a:r>
              <a:rPr lang="en-US" dirty="0" err="1" smtClean="0"/>
              <a:t>agapao</a:t>
            </a:r>
            <a:r>
              <a:rPr lang="en-US" dirty="0" smtClean="0"/>
              <a:t>)</a:t>
            </a:r>
            <a:endParaRPr lang="en-US" dirty="0"/>
          </a:p>
          <a:p>
            <a:pPr marL="0" indent="0">
              <a:buNone/>
            </a:pPr>
            <a:endParaRPr lang="en-US" dirty="0" smtClean="0"/>
          </a:p>
          <a:p>
            <a:pPr marL="0" indent="0">
              <a:buNone/>
            </a:pPr>
            <a:endParaRPr lang="en-US" dirty="0"/>
          </a:p>
          <a:p>
            <a:pPr marL="0" indent="0">
              <a:buNone/>
            </a:pPr>
            <a:r>
              <a:rPr lang="en-US" dirty="0" smtClean="0">
                <a:solidFill>
                  <a:srgbClr val="FF0000"/>
                </a:solidFill>
              </a:rPr>
              <a:t>For </a:t>
            </a:r>
            <a:r>
              <a:rPr lang="en-US" dirty="0">
                <a:solidFill>
                  <a:srgbClr val="FF0000"/>
                </a:solidFill>
              </a:rPr>
              <a:t>God so loved the world that he gave his one and only Son, that whoever believes in him shall not perish but have eternal life</a:t>
            </a:r>
            <a:r>
              <a:rPr lang="en-US" dirty="0" smtClean="0">
                <a:solidFill>
                  <a:srgbClr val="FF0000"/>
                </a:solidFill>
              </a:rPr>
              <a:t>.</a:t>
            </a:r>
            <a:endParaRPr lang="en-US" dirty="0">
              <a:solidFill>
                <a:srgbClr val="FF0000"/>
              </a:solidFill>
            </a:endParaRPr>
          </a:p>
        </p:txBody>
      </p:sp>
      <p:sp>
        <p:nvSpPr>
          <p:cNvPr id="6" name="Rounded Rectangle 5"/>
          <p:cNvSpPr/>
          <p:nvPr/>
        </p:nvSpPr>
        <p:spPr>
          <a:xfrm>
            <a:off x="2353056" y="4572000"/>
            <a:ext cx="1036320" cy="5120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1914144" y="2072640"/>
            <a:ext cx="2450592" cy="149961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a:stCxn id="6" idx="0"/>
            <a:endCxn id="9" idx="4"/>
          </p:cNvCxnSpPr>
          <p:nvPr/>
        </p:nvCxnSpPr>
        <p:spPr>
          <a:xfrm flipV="1">
            <a:off x="2871216" y="3572256"/>
            <a:ext cx="268224" cy="99974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946232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John 4:10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ἀγάπη</a:t>
            </a:r>
            <a:r>
              <a:rPr lang="en-US" dirty="0"/>
              <a:t>		</a:t>
            </a:r>
            <a:r>
              <a:rPr lang="en-US" dirty="0" smtClean="0"/>
              <a:t>	 </a:t>
            </a:r>
            <a:r>
              <a:rPr lang="el-GR" dirty="0"/>
              <a:t>ἀγαπάω</a:t>
            </a:r>
            <a:endParaRPr lang="en-US" dirty="0"/>
          </a:p>
          <a:p>
            <a:pPr marL="0" indent="0">
              <a:buNone/>
            </a:pPr>
            <a:r>
              <a:rPr lang="en-US" dirty="0" smtClean="0"/>
              <a:t>(</a:t>
            </a:r>
            <a:r>
              <a:rPr lang="en-US" dirty="0" err="1"/>
              <a:t>agapē</a:t>
            </a:r>
            <a:r>
              <a:rPr lang="en-US" dirty="0" smtClean="0"/>
              <a:t>)			(</a:t>
            </a:r>
            <a:r>
              <a:rPr lang="en-US" dirty="0" err="1"/>
              <a:t>agapao</a:t>
            </a:r>
            <a:r>
              <a:rPr lang="en-US" dirty="0"/>
              <a:t>)</a:t>
            </a:r>
          </a:p>
          <a:p>
            <a:pPr marL="0" indent="0">
              <a:buNone/>
            </a:pPr>
            <a:endParaRPr lang="en-US" dirty="0" smtClean="0"/>
          </a:p>
          <a:p>
            <a:pPr marL="0" indent="0">
              <a:buNone/>
            </a:pPr>
            <a:r>
              <a:rPr lang="en-US" dirty="0" smtClean="0"/>
              <a:t>This </a:t>
            </a:r>
            <a:r>
              <a:rPr lang="en-US" dirty="0"/>
              <a:t>is love: </a:t>
            </a:r>
            <a:endParaRPr lang="en-US" dirty="0" smtClean="0"/>
          </a:p>
          <a:p>
            <a:pPr marL="0" indent="0">
              <a:buNone/>
            </a:pPr>
            <a:r>
              <a:rPr lang="en-US" dirty="0" smtClean="0"/>
              <a:t>not </a:t>
            </a:r>
            <a:r>
              <a:rPr lang="en-US" dirty="0"/>
              <a:t>that we loved God, but that he loved us and sent his Son as an atoning sacrifice for our sins.</a:t>
            </a:r>
          </a:p>
          <a:p>
            <a:pPr marL="0" indent="0">
              <a:buNone/>
            </a:pPr>
            <a:endParaRPr lang="en-US" dirty="0"/>
          </a:p>
        </p:txBody>
      </p:sp>
      <p:sp>
        <p:nvSpPr>
          <p:cNvPr id="4" name="Oval 3"/>
          <p:cNvSpPr/>
          <p:nvPr/>
        </p:nvSpPr>
        <p:spPr>
          <a:xfrm>
            <a:off x="207264" y="2109216"/>
            <a:ext cx="1901952" cy="142646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3694176" y="2072640"/>
            <a:ext cx="2450592" cy="149961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1609344" y="4011168"/>
            <a:ext cx="816864" cy="4754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2487168" y="4559808"/>
            <a:ext cx="1036320" cy="5120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6315456" y="4584192"/>
            <a:ext cx="1036320" cy="5120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a:stCxn id="6" idx="0"/>
            <a:endCxn id="4" idx="4"/>
          </p:cNvCxnSpPr>
          <p:nvPr/>
        </p:nvCxnSpPr>
        <p:spPr>
          <a:xfrm flipH="1" flipV="1">
            <a:off x="1158240" y="3535680"/>
            <a:ext cx="859536" cy="47548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7" idx="0"/>
            <a:endCxn id="5" idx="3"/>
          </p:cNvCxnSpPr>
          <p:nvPr/>
        </p:nvCxnSpPr>
        <p:spPr>
          <a:xfrm flipV="1">
            <a:off x="3005328" y="3352642"/>
            <a:ext cx="1047729" cy="120716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 name="Straight Connector 13"/>
          <p:cNvCxnSpPr>
            <a:stCxn id="8" idx="0"/>
            <a:endCxn id="5" idx="5"/>
          </p:cNvCxnSpPr>
          <p:nvPr/>
        </p:nvCxnSpPr>
        <p:spPr>
          <a:xfrm flipH="1" flipV="1">
            <a:off x="5785887" y="3352642"/>
            <a:ext cx="1047729" cy="123155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895547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John 4:19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n-US" dirty="0" smtClean="0"/>
              <a:t>  </a:t>
            </a:r>
            <a:r>
              <a:rPr lang="el-GR" dirty="0"/>
              <a:t>ἀγαπάω</a:t>
            </a:r>
            <a:endParaRPr lang="en-US" dirty="0"/>
          </a:p>
          <a:p>
            <a:pPr marL="0" indent="0">
              <a:buNone/>
            </a:pPr>
            <a:r>
              <a:rPr lang="en-US" dirty="0"/>
              <a:t>		</a:t>
            </a:r>
            <a:r>
              <a:rPr lang="en-US" dirty="0" smtClean="0"/>
              <a:t>  (</a:t>
            </a:r>
            <a:r>
              <a:rPr lang="en-US" dirty="0" err="1"/>
              <a:t>agapao</a:t>
            </a:r>
            <a:r>
              <a:rPr lang="en-US" dirty="0"/>
              <a:t>)</a:t>
            </a:r>
          </a:p>
          <a:p>
            <a:pPr marL="0" indent="0">
              <a:buNone/>
            </a:pPr>
            <a:endParaRPr lang="en-US" dirty="0"/>
          </a:p>
          <a:p>
            <a:pPr marL="0" indent="0">
              <a:buNone/>
            </a:pPr>
            <a:endParaRPr lang="en-US" dirty="0" smtClean="0"/>
          </a:p>
          <a:p>
            <a:pPr marL="0" indent="0">
              <a:buNone/>
            </a:pPr>
            <a:r>
              <a:rPr lang="en-US" dirty="0" smtClean="0"/>
              <a:t>We </a:t>
            </a:r>
            <a:r>
              <a:rPr lang="en-US" dirty="0"/>
              <a:t>love because he first loved us.</a:t>
            </a:r>
          </a:p>
        </p:txBody>
      </p:sp>
      <p:sp>
        <p:nvSpPr>
          <p:cNvPr id="4" name="Oval 3"/>
          <p:cNvSpPr/>
          <p:nvPr/>
        </p:nvSpPr>
        <p:spPr>
          <a:xfrm>
            <a:off x="2145792" y="2072640"/>
            <a:ext cx="2450592" cy="149961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133856" y="4596384"/>
            <a:ext cx="816864" cy="4754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4596384" y="4584192"/>
            <a:ext cx="1036320" cy="5120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5" idx="0"/>
            <a:endCxn id="4" idx="3"/>
          </p:cNvCxnSpPr>
          <p:nvPr/>
        </p:nvCxnSpPr>
        <p:spPr>
          <a:xfrm flipV="1">
            <a:off x="1542288" y="3352642"/>
            <a:ext cx="962385" cy="124374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6" idx="0"/>
            <a:endCxn id="4" idx="5"/>
          </p:cNvCxnSpPr>
          <p:nvPr/>
        </p:nvCxnSpPr>
        <p:spPr>
          <a:xfrm flipH="1" flipV="1">
            <a:off x="4237503" y="3352642"/>
            <a:ext cx="877041" cy="123155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722099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καρδία</a:t>
            </a:r>
            <a:endParaRPr lang="en-US" dirty="0"/>
          </a:p>
          <a:p>
            <a:pPr marL="0" indent="0">
              <a:buNone/>
            </a:pPr>
            <a:r>
              <a:rPr lang="en-US" dirty="0" smtClean="0"/>
              <a:t>					(</a:t>
            </a:r>
            <a:r>
              <a:rPr lang="en-US" dirty="0" err="1" smtClean="0"/>
              <a:t>kardia</a:t>
            </a:r>
            <a:r>
              <a:rPr lang="en-US" dirty="0" smtClean="0"/>
              <a:t>)</a:t>
            </a:r>
          </a:p>
          <a:p>
            <a:pPr marL="0" indent="0">
              <a:buNone/>
            </a:pPr>
            <a:endParaRPr lang="en-US" dirty="0"/>
          </a:p>
          <a:p>
            <a:pPr marL="0" indent="0">
              <a:buNone/>
            </a:pPr>
            <a:endParaRPr lang="en-US" dirty="0" smtClean="0"/>
          </a:p>
          <a:p>
            <a:pPr marL="0" indent="0">
              <a:buNone/>
            </a:pPr>
            <a:r>
              <a:rPr lang="en-US" baseline="30000" dirty="0" smtClean="0"/>
              <a:t>5</a:t>
            </a:r>
            <a:r>
              <a:rPr lang="en-US" dirty="0" smtClean="0"/>
              <a:t> </a:t>
            </a:r>
            <a:r>
              <a:rPr lang="en-US" dirty="0"/>
              <a:t>And hope does not disappoint us, because God has poured out his love into our hearts by the Holy Spirit, whom he has given us. </a:t>
            </a:r>
            <a:endParaRPr lang="en-US" dirty="0" smtClean="0"/>
          </a:p>
        </p:txBody>
      </p:sp>
      <p:sp>
        <p:nvSpPr>
          <p:cNvPr id="4" name="Oval 3"/>
          <p:cNvSpPr/>
          <p:nvPr/>
        </p:nvSpPr>
        <p:spPr>
          <a:xfrm>
            <a:off x="4584192" y="2133600"/>
            <a:ext cx="2365248" cy="14630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815584" y="5084064"/>
            <a:ext cx="1194816" cy="4754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5766816" y="3596640"/>
            <a:ext cx="646176" cy="148742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324024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Galatians 4:6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καρδία</a:t>
            </a:r>
            <a:endParaRPr lang="en-US" dirty="0"/>
          </a:p>
          <a:p>
            <a:pPr marL="0" indent="0">
              <a:buNone/>
            </a:pPr>
            <a:r>
              <a:rPr lang="en-US" dirty="0" smtClean="0"/>
              <a:t>		(</a:t>
            </a:r>
            <a:r>
              <a:rPr lang="en-US" dirty="0" err="1" smtClean="0"/>
              <a:t>kardia</a:t>
            </a:r>
            <a:r>
              <a:rPr lang="en-US" dirty="0" smtClean="0"/>
              <a:t>)</a:t>
            </a:r>
          </a:p>
          <a:p>
            <a:pPr marL="0" indent="0">
              <a:buNone/>
            </a:pPr>
            <a:endParaRPr lang="en-US" dirty="0"/>
          </a:p>
          <a:p>
            <a:pPr marL="0" indent="0">
              <a:buNone/>
            </a:pPr>
            <a:r>
              <a:rPr lang="en-US" dirty="0" smtClean="0"/>
              <a:t>Because </a:t>
            </a:r>
            <a:r>
              <a:rPr lang="en-US" dirty="0"/>
              <a:t>you are sons, God sent the Spirit of his Son into our hearts, the Spirit who calls out, </a:t>
            </a:r>
            <a:r>
              <a:rPr lang="en-US" i="1" dirty="0"/>
              <a:t>“Abba, Father.”</a:t>
            </a:r>
          </a:p>
          <a:p>
            <a:pPr marL="0" indent="0">
              <a:buNone/>
            </a:pPr>
            <a:endParaRPr lang="en-US" dirty="0"/>
          </a:p>
        </p:txBody>
      </p:sp>
      <p:sp>
        <p:nvSpPr>
          <p:cNvPr id="4" name="Oval 3"/>
          <p:cNvSpPr/>
          <p:nvPr/>
        </p:nvSpPr>
        <p:spPr>
          <a:xfrm>
            <a:off x="1865376" y="2097024"/>
            <a:ext cx="2365248" cy="14630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584704" y="4498848"/>
            <a:ext cx="1194816" cy="4754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3048000" y="3560064"/>
            <a:ext cx="134112" cy="93878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516383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δίδωμι</a:t>
            </a:r>
            <a:endParaRPr lang="en-US" dirty="0"/>
          </a:p>
          <a:p>
            <a:pPr marL="0" indent="0">
              <a:buNone/>
            </a:pPr>
            <a:r>
              <a:rPr lang="en-US" dirty="0" smtClean="0"/>
              <a:t>				(</a:t>
            </a:r>
            <a:r>
              <a:rPr lang="en-US" dirty="0" err="1" smtClean="0"/>
              <a:t>did</a:t>
            </a:r>
            <a:r>
              <a:rPr lang="en-US" dirty="0" err="1"/>
              <a:t>ō</a:t>
            </a:r>
            <a:r>
              <a:rPr lang="en-US" dirty="0" err="1" smtClean="0"/>
              <a:t>mi</a:t>
            </a:r>
            <a:r>
              <a:rPr lang="en-US" dirty="0" smtClean="0"/>
              <a:t>)</a:t>
            </a:r>
          </a:p>
          <a:p>
            <a:pPr marL="0" indent="0">
              <a:buNone/>
            </a:pPr>
            <a:endParaRPr lang="en-US" dirty="0"/>
          </a:p>
          <a:p>
            <a:pPr marL="0" indent="0">
              <a:buNone/>
            </a:pPr>
            <a:endParaRPr lang="en-US" dirty="0" smtClean="0"/>
          </a:p>
          <a:p>
            <a:pPr marL="0" indent="0">
              <a:buNone/>
            </a:pPr>
            <a:r>
              <a:rPr lang="en-US" baseline="30000" dirty="0" smtClean="0"/>
              <a:t>5</a:t>
            </a:r>
            <a:r>
              <a:rPr lang="en-US" dirty="0" smtClean="0"/>
              <a:t> </a:t>
            </a:r>
            <a:r>
              <a:rPr lang="en-US" dirty="0"/>
              <a:t>And hope does not disappoint us, because God has poured out his love into our hearts by the Holy Spirit, whom he has given us. </a:t>
            </a:r>
            <a:endParaRPr lang="en-US" dirty="0" smtClean="0"/>
          </a:p>
        </p:txBody>
      </p:sp>
      <p:sp>
        <p:nvSpPr>
          <p:cNvPr id="4" name="Oval 3"/>
          <p:cNvSpPr/>
          <p:nvPr/>
        </p:nvSpPr>
        <p:spPr>
          <a:xfrm>
            <a:off x="3889248" y="2109216"/>
            <a:ext cx="2023872" cy="14630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693920" y="5571744"/>
            <a:ext cx="999744" cy="52425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4901184" y="3572256"/>
            <a:ext cx="292608" cy="199948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324024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7:11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δίδωμι</a:t>
            </a:r>
            <a:endParaRPr lang="en-US" dirty="0"/>
          </a:p>
          <a:p>
            <a:pPr marL="0" indent="0">
              <a:buNone/>
            </a:pPr>
            <a:r>
              <a:rPr lang="en-US" dirty="0"/>
              <a:t>		(</a:t>
            </a:r>
            <a:r>
              <a:rPr lang="en-US" dirty="0" err="1"/>
              <a:t>didōmi</a:t>
            </a:r>
            <a:r>
              <a:rPr lang="en-US" dirty="0"/>
              <a:t>)</a:t>
            </a:r>
          </a:p>
          <a:p>
            <a:pPr marL="0" indent="0">
              <a:buNone/>
            </a:pPr>
            <a:endParaRPr lang="en-US" dirty="0"/>
          </a:p>
          <a:p>
            <a:pPr marL="0" indent="0">
              <a:buNone/>
            </a:pPr>
            <a:r>
              <a:rPr lang="en-US" dirty="0" smtClean="0">
                <a:solidFill>
                  <a:srgbClr val="FF0000"/>
                </a:solidFill>
              </a:rPr>
              <a:t>If </a:t>
            </a:r>
            <a:r>
              <a:rPr lang="en-US" dirty="0">
                <a:solidFill>
                  <a:srgbClr val="FF0000"/>
                </a:solidFill>
              </a:rPr>
              <a:t>you, then, though you are evil, know how to give good gifts to your children, how much more will your Father in heaven give good gifts to those who ask him</a:t>
            </a:r>
            <a:r>
              <a:rPr lang="en-US" dirty="0" smtClean="0">
                <a:solidFill>
                  <a:srgbClr val="FF0000"/>
                </a:solidFill>
              </a:rPr>
              <a:t>!</a:t>
            </a:r>
            <a:endParaRPr lang="en-US" dirty="0">
              <a:solidFill>
                <a:srgbClr val="FF0000"/>
              </a:solidFill>
            </a:endParaRPr>
          </a:p>
        </p:txBody>
      </p:sp>
      <p:sp>
        <p:nvSpPr>
          <p:cNvPr id="4" name="Oval 3"/>
          <p:cNvSpPr/>
          <p:nvPr/>
        </p:nvSpPr>
        <p:spPr>
          <a:xfrm>
            <a:off x="2023872" y="2097024"/>
            <a:ext cx="2023872" cy="14630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75488" y="4523232"/>
            <a:ext cx="804672" cy="45110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3839" y="5022850"/>
            <a:ext cx="828675"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p:cNvCxnSpPr>
            <a:stCxn id="5" idx="0"/>
            <a:endCxn id="4" idx="3"/>
          </p:cNvCxnSpPr>
          <p:nvPr/>
        </p:nvCxnSpPr>
        <p:spPr>
          <a:xfrm flipV="1">
            <a:off x="877824" y="3345807"/>
            <a:ext cx="1442437" cy="117742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5122" idx="0"/>
            <a:endCxn id="4" idx="5"/>
          </p:cNvCxnSpPr>
          <p:nvPr/>
        </p:nvCxnSpPr>
        <p:spPr>
          <a:xfrm flipH="1" flipV="1">
            <a:off x="3751355" y="3345807"/>
            <a:ext cx="1466822" cy="167704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501440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Philippians 1:20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I </a:t>
            </a:r>
            <a:r>
              <a:rPr lang="en-US" dirty="0"/>
              <a:t>eagerly expect and </a:t>
            </a:r>
            <a:r>
              <a:rPr lang="en-US" b="1" dirty="0">
                <a:solidFill>
                  <a:schemeClr val="accent6">
                    <a:lumMod val="75000"/>
                  </a:schemeClr>
                </a:solidFill>
              </a:rPr>
              <a:t>hope</a:t>
            </a:r>
            <a:r>
              <a:rPr lang="en-US" dirty="0"/>
              <a:t> that I will in no way be ashamed, but will have sufficient courage so that now as always Christ will be exalted in my body, whether by life or by death.</a:t>
            </a:r>
          </a:p>
          <a:p>
            <a:pPr marL="0" indent="0">
              <a:buNone/>
            </a:pPr>
            <a:endParaRPr lang="en-US" dirty="0"/>
          </a:p>
        </p:txBody>
      </p:sp>
    </p:spTree>
    <p:extLst>
      <p:ext uri="{BB962C8B-B14F-4D97-AF65-F5344CB8AC3E}">
        <p14:creationId xmlns:p14="http://schemas.microsoft.com/office/powerpoint/2010/main" val="363151185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2 Timothy 1:12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That </a:t>
            </a:r>
            <a:r>
              <a:rPr lang="en-US" dirty="0"/>
              <a:t>is why I am suffering as I am. Yet I am not ashamed, because I know whom I have believed, and am convinced that </a:t>
            </a:r>
            <a:r>
              <a:rPr lang="en-US" b="1" dirty="0">
                <a:solidFill>
                  <a:schemeClr val="accent6">
                    <a:lumMod val="75000"/>
                  </a:schemeClr>
                </a:solidFill>
              </a:rPr>
              <a:t>he is able to guard </a:t>
            </a:r>
            <a:r>
              <a:rPr lang="en-US" dirty="0"/>
              <a:t>what I have entrusted to him for that day. </a:t>
            </a:r>
          </a:p>
          <a:p>
            <a:pPr marL="0" indent="0">
              <a:buNone/>
            </a:pPr>
            <a:endParaRPr lang="en-US" dirty="0"/>
          </a:p>
        </p:txBody>
      </p:sp>
    </p:spTree>
    <p:extLst>
      <p:ext uri="{BB962C8B-B14F-4D97-AF65-F5344CB8AC3E}">
        <p14:creationId xmlns:p14="http://schemas.microsoft.com/office/powerpoint/2010/main" val="363151185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7" y="0"/>
            <a:ext cx="9141027"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527752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7" y="0"/>
            <a:ext cx="9141027"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9222588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5:6</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6</a:t>
            </a:r>
            <a:r>
              <a:rPr lang="en-US" dirty="0" smtClean="0"/>
              <a:t> </a:t>
            </a:r>
            <a:r>
              <a:rPr lang="en-US" dirty="0"/>
              <a:t>You see, at just the right time, when we were </a:t>
            </a:r>
            <a:r>
              <a:rPr lang="en-US" dirty="0" smtClean="0"/>
              <a:t>still </a:t>
            </a:r>
            <a:r>
              <a:rPr lang="en-US" dirty="0"/>
              <a:t>powerless, Christ died for the ungodly</a:t>
            </a:r>
            <a:r>
              <a:rPr lang="en-US" dirty="0" smtClean="0"/>
              <a:t>.</a:t>
            </a:r>
          </a:p>
        </p:txBody>
      </p:sp>
    </p:spTree>
    <p:extLst>
      <p:ext uri="{BB962C8B-B14F-4D97-AF65-F5344CB8AC3E}">
        <p14:creationId xmlns:p14="http://schemas.microsoft.com/office/powerpoint/2010/main" val="385738952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5:6</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r>
              <a:rPr lang="en-US" dirty="0" smtClean="0"/>
              <a:t>			</a:t>
            </a:r>
            <a:r>
              <a:rPr lang="el-GR" dirty="0" smtClean="0"/>
              <a:t>καιρός</a:t>
            </a:r>
            <a:endParaRPr lang="en-US" dirty="0">
              <a:solidFill>
                <a:srgbClr val="FF0000"/>
              </a:solidFill>
            </a:endParaRPr>
          </a:p>
          <a:p>
            <a:pPr marL="0" indent="0">
              <a:buNone/>
            </a:pPr>
            <a:r>
              <a:rPr lang="el-GR" dirty="0" smtClean="0"/>
              <a:t>			</a:t>
            </a:r>
            <a:r>
              <a:rPr lang="en-US" dirty="0" smtClean="0"/>
              <a:t>(</a:t>
            </a:r>
            <a:r>
              <a:rPr lang="en-US" dirty="0" err="1" smtClean="0"/>
              <a:t>kairos</a:t>
            </a:r>
            <a:r>
              <a:rPr lang="en-US" dirty="0" smtClean="0"/>
              <a:t>)</a:t>
            </a: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6</a:t>
            </a:r>
            <a:r>
              <a:rPr lang="en-US" dirty="0" smtClean="0"/>
              <a:t> </a:t>
            </a:r>
            <a:r>
              <a:rPr lang="en-US" dirty="0"/>
              <a:t>You see, at just the right time, when we were </a:t>
            </a:r>
            <a:r>
              <a:rPr lang="en-US" dirty="0" smtClean="0"/>
              <a:t>still </a:t>
            </a:r>
            <a:r>
              <a:rPr lang="en-US" dirty="0"/>
              <a:t>powerless, Christ died for the ungodly</a:t>
            </a:r>
            <a:r>
              <a:rPr lang="en-US" dirty="0" smtClean="0"/>
              <a:t>.</a:t>
            </a:r>
          </a:p>
        </p:txBody>
      </p:sp>
      <p:sp>
        <p:nvSpPr>
          <p:cNvPr id="4" name="Rounded Rectangle 3"/>
          <p:cNvSpPr/>
          <p:nvPr/>
        </p:nvSpPr>
        <p:spPr>
          <a:xfrm>
            <a:off x="3121152" y="2084832"/>
            <a:ext cx="1584960" cy="123139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182368" y="4815840"/>
            <a:ext cx="3486912" cy="5120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913632" y="3316224"/>
            <a:ext cx="12192" cy="149961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488227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7:8</a:t>
            </a:r>
            <a:endParaRPr lang="en-US" dirty="0"/>
          </a:p>
        </p:txBody>
      </p:sp>
      <p:sp>
        <p:nvSpPr>
          <p:cNvPr id="3" name="Content Placeholder 2"/>
          <p:cNvSpPr>
            <a:spLocks noGrp="1"/>
          </p:cNvSpPr>
          <p:nvPr>
            <p:ph idx="1"/>
          </p:nvPr>
        </p:nvSpPr>
        <p:spPr/>
        <p:txBody>
          <a:bodyPr/>
          <a:lstStyle/>
          <a:p>
            <a:pPr marL="0" indent="0">
              <a:buNone/>
            </a:pPr>
            <a:endParaRPr lang="en-US" dirty="0" smtClean="0">
              <a:solidFill>
                <a:srgbClr val="FF0000"/>
              </a:solidFill>
            </a:endParaRPr>
          </a:p>
          <a:p>
            <a:pPr marL="0" indent="0">
              <a:buNone/>
            </a:pPr>
            <a:r>
              <a:rPr lang="en-US" dirty="0" smtClean="0"/>
              <a:t>					</a:t>
            </a:r>
            <a:r>
              <a:rPr lang="el-GR" dirty="0" smtClean="0"/>
              <a:t>καιρός</a:t>
            </a:r>
            <a:endParaRPr lang="en-US" dirty="0">
              <a:solidFill>
                <a:srgbClr val="FF0000"/>
              </a:solidFill>
            </a:endParaRPr>
          </a:p>
          <a:p>
            <a:pPr marL="0" indent="0">
              <a:buNone/>
            </a:pPr>
            <a:r>
              <a:rPr lang="en-US" dirty="0" smtClean="0">
                <a:solidFill>
                  <a:schemeClr val="tx1">
                    <a:lumMod val="95000"/>
                    <a:lumOff val="5000"/>
                  </a:schemeClr>
                </a:solidFill>
              </a:rPr>
              <a:t>					(</a:t>
            </a:r>
            <a:r>
              <a:rPr lang="en-US" dirty="0" err="1" smtClean="0">
                <a:solidFill>
                  <a:schemeClr val="tx1">
                    <a:lumMod val="95000"/>
                    <a:lumOff val="5000"/>
                  </a:schemeClr>
                </a:solidFill>
              </a:rPr>
              <a:t>kairos</a:t>
            </a:r>
            <a:r>
              <a:rPr lang="en-US" dirty="0" smtClean="0">
                <a:solidFill>
                  <a:schemeClr val="tx1">
                    <a:lumMod val="95000"/>
                    <a:lumOff val="5000"/>
                  </a:schemeClr>
                </a:solidFill>
              </a:rPr>
              <a:t>)</a:t>
            </a:r>
          </a:p>
          <a:p>
            <a:pPr marL="0" indent="0">
              <a:buNone/>
            </a:pPr>
            <a:endParaRPr lang="en-US" dirty="0">
              <a:solidFill>
                <a:srgbClr val="FF0000"/>
              </a:solidFill>
            </a:endParaRPr>
          </a:p>
          <a:p>
            <a:pPr marL="0" indent="0">
              <a:buNone/>
            </a:pPr>
            <a:r>
              <a:rPr lang="en-US" dirty="0" smtClean="0">
                <a:solidFill>
                  <a:srgbClr val="FF0000"/>
                </a:solidFill>
              </a:rPr>
              <a:t>You </a:t>
            </a:r>
            <a:r>
              <a:rPr lang="en-US" dirty="0">
                <a:solidFill>
                  <a:srgbClr val="FF0000"/>
                </a:solidFill>
              </a:rPr>
              <a:t>go to the Feast. I am not yet going up to this Feast, because for me the right time has not yet come.</a:t>
            </a:r>
          </a:p>
          <a:p>
            <a:pPr marL="0" indent="0">
              <a:buNone/>
            </a:pPr>
            <a:endParaRPr lang="en-US" dirty="0"/>
          </a:p>
        </p:txBody>
      </p:sp>
      <p:sp>
        <p:nvSpPr>
          <p:cNvPr id="4" name="Rounded Rectangle 3"/>
          <p:cNvSpPr/>
          <p:nvPr/>
        </p:nvSpPr>
        <p:spPr>
          <a:xfrm>
            <a:off x="4925568" y="2206752"/>
            <a:ext cx="1609344" cy="125577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828032" y="4511040"/>
            <a:ext cx="1719072" cy="45110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5687568" y="3462528"/>
            <a:ext cx="42672" cy="104851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014014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5:6</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r>
              <a:rPr lang="en-US" dirty="0" smtClean="0"/>
              <a:t>	 </a:t>
            </a:r>
            <a:r>
              <a:rPr lang="el-GR" dirty="0" smtClean="0"/>
              <a:t>ἀσθενῶν</a:t>
            </a:r>
            <a:endParaRPr lang="en-US" dirty="0"/>
          </a:p>
          <a:p>
            <a:pPr marL="0" indent="0">
              <a:buNone/>
            </a:pPr>
            <a:r>
              <a:rPr lang="en-US" dirty="0" smtClean="0"/>
              <a:t>	(</a:t>
            </a:r>
            <a:r>
              <a:rPr lang="en-US" dirty="0" err="1" smtClean="0"/>
              <a:t>asthen</a:t>
            </a:r>
            <a:r>
              <a:rPr lang="en-US" dirty="0" err="1"/>
              <a:t>ō</a:t>
            </a:r>
            <a:r>
              <a:rPr lang="en-US" dirty="0" err="1" smtClean="0"/>
              <a:t>n</a:t>
            </a:r>
            <a:r>
              <a:rPr lang="en-US" dirty="0" smtClean="0"/>
              <a:t>)</a:t>
            </a:r>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6</a:t>
            </a:r>
            <a:r>
              <a:rPr lang="en-US" dirty="0" smtClean="0"/>
              <a:t> </a:t>
            </a:r>
            <a:r>
              <a:rPr lang="en-US" dirty="0"/>
              <a:t>You see, at just the right time, when we were </a:t>
            </a:r>
            <a:r>
              <a:rPr lang="en-US" dirty="0" smtClean="0"/>
              <a:t>still </a:t>
            </a:r>
            <a:r>
              <a:rPr lang="en-US" dirty="0"/>
              <a:t>powerless, Christ died for the ungodly</a:t>
            </a:r>
            <a:r>
              <a:rPr lang="en-US" dirty="0" smtClean="0"/>
              <a:t>.</a:t>
            </a:r>
          </a:p>
        </p:txBody>
      </p:sp>
      <p:sp>
        <p:nvSpPr>
          <p:cNvPr id="4" name="Rounded Rectangle 3"/>
          <p:cNvSpPr/>
          <p:nvPr/>
        </p:nvSpPr>
        <p:spPr>
          <a:xfrm>
            <a:off x="1292352" y="2097024"/>
            <a:ext cx="2084832" cy="119481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170432" y="5303520"/>
            <a:ext cx="1767840" cy="4754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2054352" y="3291840"/>
            <a:ext cx="280416" cy="201168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4882275"/>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Thessalonians 5:13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ἀσθενῶν</a:t>
            </a:r>
            <a:endParaRPr lang="en-US" dirty="0"/>
          </a:p>
          <a:p>
            <a:pPr marL="0" indent="0">
              <a:buNone/>
            </a:pPr>
            <a:r>
              <a:rPr lang="en-US" dirty="0" smtClean="0"/>
              <a:t>					(</a:t>
            </a:r>
            <a:r>
              <a:rPr lang="en-US" dirty="0" err="1" smtClean="0"/>
              <a:t>asthenōn</a:t>
            </a:r>
            <a:r>
              <a:rPr lang="en-US" dirty="0" smtClean="0"/>
              <a:t>)</a:t>
            </a:r>
          </a:p>
          <a:p>
            <a:pPr marL="0" indent="0">
              <a:buNone/>
            </a:pPr>
            <a:endParaRPr lang="en-US" dirty="0"/>
          </a:p>
          <a:p>
            <a:pPr marL="0" indent="0">
              <a:buNone/>
            </a:pPr>
            <a:r>
              <a:rPr lang="en-US" dirty="0" smtClean="0"/>
              <a:t>And </a:t>
            </a:r>
            <a:r>
              <a:rPr lang="en-US" dirty="0"/>
              <a:t>we urge you, brothers, warn those who are idle, encourage the timid, help the weak, be patient with everyone</a:t>
            </a:r>
          </a:p>
          <a:p>
            <a:pPr marL="0" indent="0">
              <a:buNone/>
            </a:pPr>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18393" y="2176399"/>
            <a:ext cx="2109787"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6254496" y="4498848"/>
            <a:ext cx="1011936" cy="4754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6146" idx="2"/>
          </p:cNvCxnSpPr>
          <p:nvPr/>
        </p:nvCxnSpPr>
        <p:spPr>
          <a:xfrm flipH="1" flipV="1">
            <a:off x="5973287" y="3395599"/>
            <a:ext cx="787177" cy="1103249"/>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7423546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smtClean="0"/>
              <a:t> </a:t>
            </a:r>
            <a:r>
              <a:rPr lang="el-GR" dirty="0"/>
              <a:t>ἀποθνῄσκω</a:t>
            </a:r>
            <a:r>
              <a:rPr lang="en-US" dirty="0" smtClean="0"/>
              <a:t>			</a:t>
            </a:r>
            <a:r>
              <a:rPr lang="en-US" dirty="0" smtClean="0"/>
              <a:t>			(</a:t>
            </a:r>
            <a:r>
              <a:rPr lang="en-US" dirty="0" err="1" smtClean="0"/>
              <a:t>apothn</a:t>
            </a:r>
            <a:r>
              <a:rPr lang="en-US" dirty="0" err="1" smtClean="0"/>
              <a:t>ē</a:t>
            </a:r>
            <a:r>
              <a:rPr lang="en-US" dirty="0" err="1" smtClean="0"/>
              <a:t>sk</a:t>
            </a:r>
            <a:r>
              <a:rPr lang="en-US" dirty="0" err="1" smtClean="0"/>
              <a:t>ō</a:t>
            </a:r>
            <a:r>
              <a:rPr lang="en-US" dirty="0" smtClean="0"/>
              <a:t>)</a:t>
            </a:r>
            <a:endParaRPr lang="en-US" dirty="0" smtClean="0"/>
          </a:p>
          <a:p>
            <a:pPr marL="0" indent="0">
              <a:buNone/>
            </a:pPr>
            <a:endParaRPr lang="en-US" dirty="0"/>
          </a:p>
          <a:p>
            <a:pPr marL="0" indent="0">
              <a:buNone/>
            </a:pPr>
            <a:endParaRPr lang="en-US" dirty="0" smtClean="0"/>
          </a:p>
          <a:p>
            <a:pPr marL="0" indent="0">
              <a:buNone/>
            </a:pPr>
            <a:r>
              <a:rPr lang="en-US" baseline="30000" dirty="0" smtClean="0"/>
              <a:t>6</a:t>
            </a:r>
            <a:r>
              <a:rPr lang="en-US" dirty="0" smtClean="0"/>
              <a:t> </a:t>
            </a:r>
            <a:r>
              <a:rPr lang="en-US" dirty="0"/>
              <a:t>You see, at just the right time, when we were </a:t>
            </a:r>
            <a:r>
              <a:rPr lang="en-US" dirty="0" smtClean="0"/>
              <a:t>still </a:t>
            </a:r>
            <a:r>
              <a:rPr lang="en-US" dirty="0"/>
              <a:t>powerless, Christ died for the ungodly</a:t>
            </a:r>
            <a:r>
              <a:rPr lang="en-US" dirty="0" smtClean="0"/>
              <a:t>.</a:t>
            </a:r>
          </a:p>
        </p:txBody>
      </p:sp>
      <p:sp>
        <p:nvSpPr>
          <p:cNvPr id="4" name="Rounded Rectangle 3"/>
          <p:cNvSpPr/>
          <p:nvPr/>
        </p:nvSpPr>
        <p:spPr>
          <a:xfrm>
            <a:off x="3084576" y="2170176"/>
            <a:ext cx="2535936" cy="117043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084320" y="4998720"/>
            <a:ext cx="792480" cy="45110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352544" y="3340608"/>
            <a:ext cx="128016" cy="165811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4882275"/>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11:50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n-US" dirty="0" smtClean="0"/>
              <a:t> </a:t>
            </a:r>
            <a:r>
              <a:rPr lang="el-GR" dirty="0"/>
              <a:t>ἀποθνῄσκω</a:t>
            </a:r>
            <a:r>
              <a:rPr lang="en-US" dirty="0"/>
              <a:t>						(</a:t>
            </a:r>
            <a:r>
              <a:rPr lang="en-US" dirty="0" err="1" smtClean="0"/>
              <a:t>apothneskō</a:t>
            </a:r>
            <a:r>
              <a:rPr lang="en-US" dirty="0" smtClean="0"/>
              <a:t>)</a:t>
            </a:r>
            <a:endParaRPr lang="en-US" dirty="0"/>
          </a:p>
          <a:p>
            <a:pPr marL="0" indent="0">
              <a:buNone/>
            </a:pPr>
            <a:endParaRPr lang="en-US" dirty="0" smtClean="0"/>
          </a:p>
          <a:p>
            <a:pPr marL="0" indent="0">
              <a:buNone/>
            </a:pPr>
            <a:endParaRPr lang="en-US" dirty="0"/>
          </a:p>
          <a:p>
            <a:pPr marL="0" indent="0">
              <a:buNone/>
            </a:pPr>
            <a:r>
              <a:rPr lang="en-US" dirty="0" smtClean="0"/>
              <a:t>You </a:t>
            </a:r>
            <a:r>
              <a:rPr lang="en-US" dirty="0"/>
              <a:t>do not realize that it is better for you that one man die for the people than that the whole nation perish.</a:t>
            </a:r>
          </a:p>
          <a:p>
            <a:pPr marL="0" indent="0">
              <a:buNone/>
            </a:pPr>
            <a:endParaRPr lang="en-US"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7986" y="2175320"/>
            <a:ext cx="2755900" cy="1195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2023872" y="4962144"/>
            <a:ext cx="658368" cy="4998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7170" idx="2"/>
          </p:cNvCxnSpPr>
          <p:nvPr/>
        </p:nvCxnSpPr>
        <p:spPr>
          <a:xfrm flipV="1">
            <a:off x="2353056" y="3370707"/>
            <a:ext cx="182880" cy="159143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669891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ἀσεβής</a:t>
            </a:r>
            <a:r>
              <a:rPr lang="en-US" dirty="0" smtClean="0"/>
              <a:t>						</a:t>
            </a:r>
            <a:r>
              <a:rPr lang="en-US" dirty="0" smtClean="0"/>
              <a:t>	(</a:t>
            </a:r>
            <a:r>
              <a:rPr lang="en-US" dirty="0" err="1" smtClean="0"/>
              <a:t>aseb</a:t>
            </a:r>
            <a:r>
              <a:rPr lang="en-US" dirty="0" err="1"/>
              <a:t>ē</a:t>
            </a:r>
            <a:r>
              <a:rPr lang="en-US" dirty="0" err="1" smtClean="0"/>
              <a:t>s</a:t>
            </a:r>
            <a:r>
              <a:rPr lang="en-US" dirty="0" smtClean="0"/>
              <a:t>)</a:t>
            </a:r>
            <a:endParaRPr lang="en-US" dirty="0" smtClean="0"/>
          </a:p>
          <a:p>
            <a:pPr marL="0" indent="0">
              <a:buNone/>
            </a:pPr>
            <a:endParaRPr lang="en-US" dirty="0" smtClean="0"/>
          </a:p>
          <a:p>
            <a:pPr marL="0" indent="0">
              <a:buNone/>
            </a:pPr>
            <a:endParaRPr lang="en-US" dirty="0"/>
          </a:p>
          <a:p>
            <a:pPr marL="0" indent="0">
              <a:buNone/>
            </a:pPr>
            <a:r>
              <a:rPr lang="en-US" baseline="30000" dirty="0" smtClean="0"/>
              <a:t>6</a:t>
            </a:r>
            <a:r>
              <a:rPr lang="en-US" dirty="0" smtClean="0"/>
              <a:t> </a:t>
            </a:r>
            <a:r>
              <a:rPr lang="en-US" dirty="0"/>
              <a:t>You see, at just the right time, when we were </a:t>
            </a:r>
            <a:r>
              <a:rPr lang="en-US" dirty="0" smtClean="0"/>
              <a:t>still </a:t>
            </a:r>
            <a:r>
              <a:rPr lang="en-US" dirty="0"/>
              <a:t>powerless, Christ died for the ungodly</a:t>
            </a:r>
            <a:r>
              <a:rPr lang="en-US" dirty="0" smtClean="0"/>
              <a:t>.</a:t>
            </a:r>
          </a:p>
        </p:txBody>
      </p:sp>
      <p:sp>
        <p:nvSpPr>
          <p:cNvPr id="4" name="Rounded Rectangle 3"/>
          <p:cNvSpPr/>
          <p:nvPr/>
        </p:nvSpPr>
        <p:spPr>
          <a:xfrm>
            <a:off x="5815584" y="2060448"/>
            <a:ext cx="1816608" cy="1219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108192" y="4986528"/>
            <a:ext cx="1414272" cy="48768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723888" y="3279648"/>
            <a:ext cx="91440" cy="170688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4882275"/>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Jude 4</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a:t>				</a:t>
            </a:r>
            <a:r>
              <a:rPr lang="el-GR" dirty="0"/>
              <a:t>ἀσεβής</a:t>
            </a:r>
            <a:r>
              <a:rPr lang="en-US" dirty="0"/>
              <a:t>							(</a:t>
            </a:r>
            <a:r>
              <a:rPr lang="en-US" dirty="0" err="1"/>
              <a:t>asebēs</a:t>
            </a:r>
            <a:r>
              <a:rPr lang="en-US" dirty="0"/>
              <a:t>)</a:t>
            </a:r>
          </a:p>
          <a:p>
            <a:pPr marL="0" indent="0">
              <a:buNone/>
            </a:pPr>
            <a:endParaRPr lang="en-US" dirty="0" smtClean="0"/>
          </a:p>
          <a:p>
            <a:pPr marL="0" indent="0">
              <a:buNone/>
            </a:pPr>
            <a:r>
              <a:rPr lang="en-US" dirty="0" smtClean="0"/>
              <a:t>For </a:t>
            </a:r>
            <a:r>
              <a:rPr lang="en-US" dirty="0"/>
              <a:t>certain men whose condemnation was written about long ago have secretly slipped in among you. They are godless men, who change the grace of our God into a license for immorality and deny Jesus Christ our only Sovereign and Lord. </a:t>
            </a:r>
          </a:p>
          <a:p>
            <a:pPr marL="0" indent="0">
              <a:buNone/>
            </a:pPr>
            <a:endParaRPr lang="en-US"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1666" y="1480947"/>
            <a:ext cx="1841500" cy="1243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047744" y="4047744"/>
            <a:ext cx="1341120" cy="4389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8194" idx="2"/>
          </p:cNvCxnSpPr>
          <p:nvPr/>
        </p:nvCxnSpPr>
        <p:spPr>
          <a:xfrm flipV="1">
            <a:off x="4718304" y="2723960"/>
            <a:ext cx="134112" cy="132378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078261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Colossians 2:13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1" dirty="0" smtClean="0">
                <a:solidFill>
                  <a:schemeClr val="accent6">
                    <a:lumMod val="75000"/>
                  </a:schemeClr>
                </a:solidFill>
              </a:rPr>
              <a:t>When </a:t>
            </a:r>
            <a:r>
              <a:rPr lang="en-US" b="1" dirty="0">
                <a:solidFill>
                  <a:schemeClr val="accent6">
                    <a:lumMod val="75000"/>
                  </a:schemeClr>
                </a:solidFill>
              </a:rPr>
              <a:t>you were dead in your sins </a:t>
            </a:r>
            <a:r>
              <a:rPr lang="en-US" dirty="0"/>
              <a:t>and in the uncircumcision of your sinful nature, God made you alive with Christ. He forgave us all our sins,</a:t>
            </a:r>
          </a:p>
          <a:p>
            <a:pPr marL="457200" lvl="1" indent="0">
              <a:buNone/>
            </a:pPr>
            <a:endParaRPr lang="en-US" dirty="0"/>
          </a:p>
        </p:txBody>
      </p:sp>
    </p:spTree>
    <p:extLst>
      <p:ext uri="{BB962C8B-B14F-4D97-AF65-F5344CB8AC3E}">
        <p14:creationId xmlns:p14="http://schemas.microsoft.com/office/powerpoint/2010/main" val="36315118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1</a:t>
            </a:r>
            <a:r>
              <a:rPr lang="en-US" dirty="0" smtClean="0"/>
              <a:t> </a:t>
            </a:r>
            <a:r>
              <a:rPr lang="en-US" dirty="0"/>
              <a:t>Therefore, since we have been justified through faith, we have peace with God through our Lord Jesus Christ, </a:t>
            </a:r>
            <a:endParaRPr lang="en-US" dirty="0" smtClean="0"/>
          </a:p>
        </p:txBody>
      </p:sp>
    </p:spTree>
    <p:extLst>
      <p:ext uri="{BB962C8B-B14F-4D97-AF65-F5344CB8AC3E}">
        <p14:creationId xmlns:p14="http://schemas.microsoft.com/office/powerpoint/2010/main" val="1844601272"/>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Cross-Ref. 1 Thessalonians 5:9</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For </a:t>
            </a:r>
            <a:r>
              <a:rPr lang="en-US" dirty="0"/>
              <a:t>God did not appoint us to suffer wrath but </a:t>
            </a:r>
            <a:r>
              <a:rPr lang="en-US" b="1" dirty="0">
                <a:solidFill>
                  <a:schemeClr val="accent6">
                    <a:lumMod val="75000"/>
                  </a:schemeClr>
                </a:solidFill>
              </a:rPr>
              <a:t>to receive salvation </a:t>
            </a:r>
            <a:r>
              <a:rPr lang="en-US" dirty="0"/>
              <a:t>through our Lord Jesus Christ.</a:t>
            </a:r>
          </a:p>
          <a:p>
            <a:pPr marL="0" indent="0">
              <a:buNone/>
            </a:pPr>
            <a:endParaRPr lang="en-US" dirty="0"/>
          </a:p>
        </p:txBody>
      </p:sp>
    </p:spTree>
    <p:extLst>
      <p:ext uri="{BB962C8B-B14F-4D97-AF65-F5344CB8AC3E}">
        <p14:creationId xmlns:p14="http://schemas.microsoft.com/office/powerpoint/2010/main" val="3631511857"/>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7</a:t>
            </a:r>
            <a:r>
              <a:rPr lang="en-US" dirty="0" smtClean="0"/>
              <a:t> </a:t>
            </a:r>
            <a:r>
              <a:rPr lang="en-US" dirty="0"/>
              <a:t>Very rarely will anyone die for a righteous man, though for a good man someone might possibly dare to die. </a:t>
            </a:r>
          </a:p>
        </p:txBody>
      </p:sp>
    </p:spTree>
    <p:extLst>
      <p:ext uri="{BB962C8B-B14F-4D97-AF65-F5344CB8AC3E}">
        <p14:creationId xmlns:p14="http://schemas.microsoft.com/office/powerpoint/2010/main" val="3857389521"/>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μόλις</a:t>
            </a:r>
            <a:endParaRPr lang="en-US" dirty="0"/>
          </a:p>
          <a:p>
            <a:pPr marL="0" indent="0">
              <a:buNone/>
            </a:pPr>
            <a:r>
              <a:rPr lang="en-US" dirty="0" smtClean="0"/>
              <a:t>	(</a:t>
            </a:r>
            <a:r>
              <a:rPr lang="en-US" dirty="0" err="1" smtClean="0"/>
              <a:t>molis</a:t>
            </a:r>
            <a:r>
              <a:rPr lang="en-US" dirty="0" smtClean="0"/>
              <a:t>)</a:t>
            </a:r>
          </a:p>
          <a:p>
            <a:pPr marL="0" indent="0">
              <a:buNone/>
            </a:pPr>
            <a:endParaRPr lang="en-US" dirty="0"/>
          </a:p>
          <a:p>
            <a:pPr marL="0" indent="0">
              <a:buNone/>
            </a:pPr>
            <a:endParaRPr lang="en-US" dirty="0" smtClean="0"/>
          </a:p>
          <a:p>
            <a:pPr marL="0" indent="0">
              <a:buNone/>
            </a:pPr>
            <a:r>
              <a:rPr lang="en-US" baseline="30000" dirty="0" smtClean="0"/>
              <a:t>7</a:t>
            </a:r>
            <a:r>
              <a:rPr lang="en-US" dirty="0" smtClean="0"/>
              <a:t> </a:t>
            </a:r>
            <a:r>
              <a:rPr lang="en-US" dirty="0"/>
              <a:t>Very rarely will anyone die for a righteous man, though for a good man someone might possibly dare to die. </a:t>
            </a:r>
          </a:p>
        </p:txBody>
      </p:sp>
      <p:sp>
        <p:nvSpPr>
          <p:cNvPr id="4" name="Oval 3"/>
          <p:cNvSpPr/>
          <p:nvPr/>
        </p:nvSpPr>
        <p:spPr>
          <a:xfrm>
            <a:off x="1121664" y="2145792"/>
            <a:ext cx="1780032" cy="145084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719328" y="4584192"/>
            <a:ext cx="1901952" cy="4998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1670304" y="3596640"/>
            <a:ext cx="341376" cy="98755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6718098"/>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Proverbs 11:31 (LXX)</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μόλις</a:t>
            </a:r>
            <a:endParaRPr lang="en-US" dirty="0"/>
          </a:p>
          <a:p>
            <a:pPr marL="0" indent="0">
              <a:buNone/>
            </a:pPr>
            <a:r>
              <a:rPr lang="en-US" dirty="0" smtClean="0"/>
              <a:t>			</a:t>
            </a:r>
            <a:r>
              <a:rPr lang="en-US" dirty="0"/>
              <a:t>	(</a:t>
            </a:r>
            <a:r>
              <a:rPr lang="en-US" dirty="0" err="1"/>
              <a:t>molis</a:t>
            </a:r>
            <a:r>
              <a:rPr lang="en-US" dirty="0"/>
              <a:t>)</a:t>
            </a:r>
          </a:p>
          <a:p>
            <a:pPr marL="0" indent="0">
              <a:buNone/>
            </a:pPr>
            <a:endParaRPr lang="en-US" dirty="0" smtClean="0"/>
          </a:p>
          <a:p>
            <a:pPr marL="0" indent="0">
              <a:buNone/>
            </a:pPr>
            <a:endParaRPr lang="en-US" dirty="0"/>
          </a:p>
          <a:p>
            <a:pPr marL="0" indent="0">
              <a:buNone/>
            </a:pPr>
            <a:r>
              <a:rPr lang="en-US" dirty="0" smtClean="0"/>
              <a:t>If </a:t>
            </a:r>
            <a:r>
              <a:rPr lang="en-US" dirty="0"/>
              <a:t>indeed the righteous is scarcely </a:t>
            </a:r>
            <a:r>
              <a:rPr lang="en-US" dirty="0" smtClean="0"/>
              <a:t>saved, where </a:t>
            </a:r>
            <a:r>
              <a:rPr lang="en-US" dirty="0"/>
              <a:t>will the ungodly and sinful appear?</a:t>
            </a:r>
          </a:p>
          <a:p>
            <a:pPr marL="0" indent="0">
              <a:buNone/>
            </a:pPr>
            <a:endParaRPr lang="en-US"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1593" y="2072196"/>
            <a:ext cx="1804987" cy="1474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669536" y="4596384"/>
            <a:ext cx="1463040" cy="5120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9218" idx="2"/>
          </p:cNvCxnSpPr>
          <p:nvPr/>
        </p:nvCxnSpPr>
        <p:spPr>
          <a:xfrm flipH="1" flipV="1">
            <a:off x="4754087" y="3546983"/>
            <a:ext cx="646969" cy="1049401"/>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856385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ἀποθνῄσκω </a:t>
            </a:r>
            <a:r>
              <a:rPr lang="en-US" dirty="0" smtClean="0"/>
              <a:t>				</a:t>
            </a:r>
            <a:r>
              <a:rPr lang="en-US" dirty="0" smtClean="0"/>
              <a:t>		</a:t>
            </a:r>
            <a:r>
              <a:rPr lang="en-US" dirty="0"/>
              <a:t>(</a:t>
            </a:r>
            <a:r>
              <a:rPr lang="en-US" dirty="0" err="1" smtClean="0"/>
              <a:t>apothn</a:t>
            </a:r>
            <a:r>
              <a:rPr lang="en-US" dirty="0" err="1"/>
              <a:t>ē</a:t>
            </a:r>
            <a:r>
              <a:rPr lang="en-US" dirty="0" err="1" smtClean="0"/>
              <a:t>skō</a:t>
            </a:r>
            <a:r>
              <a:rPr lang="en-US" dirty="0"/>
              <a:t>)</a:t>
            </a:r>
            <a:endParaRPr lang="en-US" dirty="0" smtClean="0"/>
          </a:p>
          <a:p>
            <a:pPr marL="0" indent="0">
              <a:buNone/>
            </a:pPr>
            <a:endParaRPr lang="en-US" dirty="0"/>
          </a:p>
          <a:p>
            <a:pPr marL="0" indent="0">
              <a:buNone/>
            </a:pPr>
            <a:endParaRPr lang="en-US" dirty="0" smtClean="0"/>
          </a:p>
          <a:p>
            <a:pPr marL="0" indent="0">
              <a:buNone/>
            </a:pPr>
            <a:r>
              <a:rPr lang="en-US" baseline="30000" dirty="0" smtClean="0"/>
              <a:t>7</a:t>
            </a:r>
            <a:r>
              <a:rPr lang="en-US" dirty="0" smtClean="0"/>
              <a:t> </a:t>
            </a:r>
            <a:r>
              <a:rPr lang="en-US" dirty="0"/>
              <a:t>Very rarely will anyone die for a righteous man, though for a good man someone might possibly dare to die. </a:t>
            </a:r>
          </a:p>
        </p:txBody>
      </p:sp>
      <p:sp>
        <p:nvSpPr>
          <p:cNvPr id="4" name="Rounded Rectangle 3"/>
          <p:cNvSpPr/>
          <p:nvPr/>
        </p:nvSpPr>
        <p:spPr>
          <a:xfrm>
            <a:off x="4035552" y="2182368"/>
            <a:ext cx="2682240" cy="128016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511040" y="4572000"/>
            <a:ext cx="707136" cy="5120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4864608" y="3462528"/>
            <a:ext cx="512064" cy="1109472"/>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6888" y="5516944"/>
            <a:ext cx="731837"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Freeform 11"/>
          <p:cNvSpPr/>
          <p:nvPr/>
        </p:nvSpPr>
        <p:spPr>
          <a:xfrm>
            <a:off x="2121408" y="2840736"/>
            <a:ext cx="1914144" cy="2682240"/>
          </a:xfrm>
          <a:custGeom>
            <a:avLst/>
            <a:gdLst>
              <a:gd name="connsiteX0" fmla="*/ 0 w 1914144"/>
              <a:gd name="connsiteY0" fmla="*/ 2682240 h 2682240"/>
              <a:gd name="connsiteX1" fmla="*/ 487680 w 1914144"/>
              <a:gd name="connsiteY1" fmla="*/ 524256 h 2682240"/>
              <a:gd name="connsiteX2" fmla="*/ 1914144 w 1914144"/>
              <a:gd name="connsiteY2" fmla="*/ 0 h 2682240"/>
            </a:gdLst>
            <a:ahLst/>
            <a:cxnLst>
              <a:cxn ang="0">
                <a:pos x="connsiteX0" y="connsiteY0"/>
              </a:cxn>
              <a:cxn ang="0">
                <a:pos x="connsiteX1" y="connsiteY1"/>
              </a:cxn>
              <a:cxn ang="0">
                <a:pos x="connsiteX2" y="connsiteY2"/>
              </a:cxn>
            </a:cxnLst>
            <a:rect l="l" t="t" r="r" b="b"/>
            <a:pathLst>
              <a:path w="1914144" h="2682240">
                <a:moveTo>
                  <a:pt x="0" y="2682240"/>
                </a:moveTo>
                <a:cubicBezTo>
                  <a:pt x="84328" y="1826768"/>
                  <a:pt x="168656" y="971296"/>
                  <a:pt x="487680" y="524256"/>
                </a:cubicBezTo>
                <a:cubicBezTo>
                  <a:pt x="806704" y="77216"/>
                  <a:pt x="1360424" y="38608"/>
                  <a:pt x="1914144"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86718098"/>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δίκαιος</a:t>
            </a:r>
            <a:r>
              <a:rPr lang="en-US" dirty="0" smtClean="0"/>
              <a:t>						</a:t>
            </a:r>
            <a:r>
              <a:rPr lang="en-US" dirty="0" smtClean="0"/>
              <a:t>	(</a:t>
            </a:r>
            <a:r>
              <a:rPr lang="en-US" dirty="0" err="1" smtClean="0"/>
              <a:t>dikaios</a:t>
            </a:r>
            <a:r>
              <a:rPr lang="en-US" dirty="0" smtClean="0"/>
              <a:t>)</a:t>
            </a:r>
            <a:endParaRPr lang="en-US" dirty="0" smtClean="0"/>
          </a:p>
          <a:p>
            <a:pPr marL="0" indent="0">
              <a:buNone/>
            </a:pPr>
            <a:endParaRPr lang="en-US" dirty="0"/>
          </a:p>
          <a:p>
            <a:pPr marL="0" indent="0">
              <a:buNone/>
            </a:pPr>
            <a:endParaRPr lang="en-US" dirty="0" smtClean="0"/>
          </a:p>
          <a:p>
            <a:pPr marL="0" indent="0">
              <a:buNone/>
            </a:pPr>
            <a:r>
              <a:rPr lang="en-US" baseline="30000" dirty="0" smtClean="0"/>
              <a:t>7</a:t>
            </a:r>
            <a:r>
              <a:rPr lang="en-US" dirty="0" smtClean="0"/>
              <a:t> </a:t>
            </a:r>
            <a:r>
              <a:rPr lang="en-US" dirty="0"/>
              <a:t>Very rarely will anyone die for a righteous man, though for a good man someone might possibly dare to die. </a:t>
            </a:r>
          </a:p>
        </p:txBody>
      </p:sp>
      <p:sp>
        <p:nvSpPr>
          <p:cNvPr id="4" name="Oval 3"/>
          <p:cNvSpPr/>
          <p:nvPr/>
        </p:nvSpPr>
        <p:spPr>
          <a:xfrm>
            <a:off x="5693664" y="1975104"/>
            <a:ext cx="2218944" cy="154838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010656" y="4498848"/>
            <a:ext cx="1670304" cy="52425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6803136" y="3523488"/>
            <a:ext cx="42672" cy="97536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6718098"/>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2:25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δίκαιος</a:t>
            </a:r>
            <a:r>
              <a:rPr lang="en-US" dirty="0"/>
              <a:t>							(</a:t>
            </a:r>
            <a:r>
              <a:rPr lang="en-US" dirty="0" err="1"/>
              <a:t>dikaios</a:t>
            </a:r>
            <a:r>
              <a:rPr lang="en-US" dirty="0"/>
              <a:t>)</a:t>
            </a:r>
          </a:p>
          <a:p>
            <a:pPr marL="0" indent="0">
              <a:buNone/>
            </a:pPr>
            <a:endParaRPr lang="en-US" dirty="0"/>
          </a:p>
          <a:p>
            <a:pPr marL="0" indent="0">
              <a:buNone/>
            </a:pPr>
            <a:r>
              <a:rPr lang="en-US" dirty="0" smtClean="0"/>
              <a:t>Now </a:t>
            </a:r>
            <a:r>
              <a:rPr lang="en-US" dirty="0"/>
              <a:t>there was a man in Jerusalem called Simeon, who was righteous and devout. He was waiting for the consolation of Israel, and the Holy Spirit was upon him.</a:t>
            </a:r>
          </a:p>
          <a:p>
            <a:pPr marL="0" indent="0">
              <a:buNone/>
            </a:pPr>
            <a:endParaRPr lang="en-US" dirty="0"/>
          </a:p>
        </p:txBody>
      </p:sp>
      <p:sp>
        <p:nvSpPr>
          <p:cNvPr id="4" name="Oval 3"/>
          <p:cNvSpPr/>
          <p:nvPr/>
        </p:nvSpPr>
        <p:spPr>
          <a:xfrm>
            <a:off x="2913888" y="2023872"/>
            <a:ext cx="2218944" cy="154838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56051" y="4376738"/>
            <a:ext cx="169545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p:cNvCxnSpPr>
            <a:stCxn id="10242" idx="0"/>
            <a:endCxn id="4" idx="4"/>
          </p:cNvCxnSpPr>
          <p:nvPr/>
        </p:nvCxnSpPr>
        <p:spPr>
          <a:xfrm flipH="1" flipV="1">
            <a:off x="4023360" y="3572256"/>
            <a:ext cx="280416" cy="80448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9035530"/>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ἀγαθός</a:t>
            </a:r>
            <a:endParaRPr lang="en-US" dirty="0" smtClean="0"/>
          </a:p>
          <a:p>
            <a:pPr marL="0" indent="0">
              <a:buNone/>
            </a:pPr>
            <a:r>
              <a:rPr lang="en-US" dirty="0" smtClean="0"/>
              <a:t>		(</a:t>
            </a:r>
            <a:r>
              <a:rPr lang="en-US" dirty="0" err="1" smtClean="0"/>
              <a:t>agathos</a:t>
            </a:r>
            <a:r>
              <a:rPr lang="en-US" dirty="0" smtClean="0"/>
              <a:t>)</a:t>
            </a:r>
            <a:endParaRPr lang="en-US" dirty="0" smtClean="0"/>
          </a:p>
          <a:p>
            <a:pPr marL="0" indent="0">
              <a:buNone/>
            </a:pPr>
            <a:endParaRPr lang="en-US" dirty="0"/>
          </a:p>
          <a:p>
            <a:pPr marL="0" indent="0">
              <a:buNone/>
            </a:pPr>
            <a:endParaRPr lang="en-US" dirty="0" smtClean="0"/>
          </a:p>
          <a:p>
            <a:pPr marL="0" indent="0">
              <a:buNone/>
            </a:pPr>
            <a:r>
              <a:rPr lang="en-US" baseline="30000" dirty="0" smtClean="0"/>
              <a:t>7</a:t>
            </a:r>
            <a:r>
              <a:rPr lang="en-US" dirty="0" smtClean="0"/>
              <a:t> </a:t>
            </a:r>
            <a:r>
              <a:rPr lang="en-US" dirty="0"/>
              <a:t>Very rarely will anyone die for a righteous man, though for a good man someone might possibly dare to die. </a:t>
            </a:r>
          </a:p>
        </p:txBody>
      </p:sp>
      <p:sp>
        <p:nvSpPr>
          <p:cNvPr id="4" name="Rounded Rectangle 3"/>
          <p:cNvSpPr/>
          <p:nvPr/>
        </p:nvSpPr>
        <p:spPr>
          <a:xfrm>
            <a:off x="2157984" y="2182368"/>
            <a:ext cx="1999488" cy="132892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645664" y="5047488"/>
            <a:ext cx="926592" cy="56083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3108960" y="3511296"/>
            <a:ext cx="48768" cy="153619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6718098"/>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19:17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ἀγαθός</a:t>
            </a:r>
            <a:endParaRPr lang="en-US" dirty="0"/>
          </a:p>
          <a:p>
            <a:pPr marL="0" indent="0">
              <a:buNone/>
            </a:pPr>
            <a:r>
              <a:rPr lang="en-US" dirty="0"/>
              <a:t>		(</a:t>
            </a:r>
            <a:r>
              <a:rPr lang="en-US" dirty="0" err="1"/>
              <a:t>agathos</a:t>
            </a:r>
            <a:r>
              <a:rPr lang="en-US" dirty="0"/>
              <a:t>)</a:t>
            </a:r>
          </a:p>
          <a:p>
            <a:pPr marL="0" indent="0">
              <a:buNone/>
            </a:pPr>
            <a:endParaRPr lang="en-US" dirty="0"/>
          </a:p>
          <a:p>
            <a:pPr marL="0" indent="0">
              <a:buNone/>
            </a:pPr>
            <a:r>
              <a:rPr lang="en-US" dirty="0" smtClean="0">
                <a:solidFill>
                  <a:srgbClr val="FF0000"/>
                </a:solidFill>
              </a:rPr>
              <a:t>‘</a:t>
            </a:r>
            <a:r>
              <a:rPr lang="en-US" dirty="0">
                <a:solidFill>
                  <a:srgbClr val="FF0000"/>
                </a:solidFill>
              </a:rPr>
              <a:t>Well done, my good servant!’ his master replied. ‘Because you have been trustworthy in a very small matter, take charge of ten cities.’ </a:t>
            </a:r>
          </a:p>
          <a:p>
            <a:pPr marL="457200" lvl="1" indent="0">
              <a:buNone/>
            </a:pPr>
            <a:endParaRPr lang="en-US" dirty="0"/>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44903" y="2132521"/>
            <a:ext cx="2024063" cy="1354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7238" y="3967544"/>
            <a:ext cx="950913" cy="585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11267" idx="0"/>
            <a:endCxn id="11266" idx="2"/>
          </p:cNvCxnSpPr>
          <p:nvPr/>
        </p:nvCxnSpPr>
        <p:spPr>
          <a:xfrm flipH="1" flipV="1">
            <a:off x="3156935" y="3486658"/>
            <a:ext cx="365760" cy="48088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420798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τολμάω</a:t>
            </a:r>
            <a:endParaRPr lang="en-US" dirty="0" smtClean="0"/>
          </a:p>
          <a:p>
            <a:pPr marL="0" indent="0">
              <a:buNone/>
            </a:pPr>
            <a:r>
              <a:rPr lang="en-US" dirty="0" smtClean="0"/>
              <a:t>	(</a:t>
            </a:r>
            <a:r>
              <a:rPr lang="en-US" dirty="0" err="1" smtClean="0"/>
              <a:t>tolma</a:t>
            </a:r>
            <a:r>
              <a:rPr lang="en-US" dirty="0" err="1"/>
              <a:t>ō</a:t>
            </a:r>
            <a:r>
              <a:rPr lang="en-US" dirty="0" smtClean="0"/>
              <a:t>)</a:t>
            </a:r>
            <a:endParaRPr lang="en-US" dirty="0" smtClean="0"/>
          </a:p>
          <a:p>
            <a:pPr marL="0" indent="0">
              <a:buNone/>
            </a:pPr>
            <a:endParaRPr lang="en-US" dirty="0"/>
          </a:p>
          <a:p>
            <a:pPr marL="0" indent="0">
              <a:buNone/>
            </a:pPr>
            <a:endParaRPr lang="en-US" dirty="0" smtClean="0"/>
          </a:p>
          <a:p>
            <a:pPr marL="0" indent="0">
              <a:buNone/>
            </a:pPr>
            <a:r>
              <a:rPr lang="en-US" baseline="30000" dirty="0" smtClean="0"/>
              <a:t>7</a:t>
            </a:r>
            <a:r>
              <a:rPr lang="en-US" dirty="0" smtClean="0"/>
              <a:t> </a:t>
            </a:r>
            <a:r>
              <a:rPr lang="en-US" dirty="0"/>
              <a:t>Very rarely will anyone die for a righteous man, though for a good man someone might possibly dare to die. </a:t>
            </a:r>
          </a:p>
        </p:txBody>
      </p:sp>
      <p:sp>
        <p:nvSpPr>
          <p:cNvPr id="4" name="Oval 3"/>
          <p:cNvSpPr/>
          <p:nvPr/>
        </p:nvSpPr>
        <p:spPr>
          <a:xfrm>
            <a:off x="1146048" y="2121408"/>
            <a:ext cx="2023872" cy="142646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75488" y="5547360"/>
            <a:ext cx="902208" cy="5120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926592" y="3547872"/>
            <a:ext cx="1231392" cy="199948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67180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οὖν</a:t>
            </a:r>
            <a:endParaRPr lang="en-US" dirty="0"/>
          </a:p>
          <a:p>
            <a:pPr marL="0" indent="0">
              <a:buNone/>
            </a:pPr>
            <a:r>
              <a:rPr lang="en-US" dirty="0" smtClean="0"/>
              <a:t>	(</a:t>
            </a:r>
            <a:r>
              <a:rPr lang="en-US" dirty="0" err="1" smtClean="0"/>
              <a:t>oun</a:t>
            </a:r>
            <a:r>
              <a:rPr lang="en-US" dirty="0" smtClean="0"/>
              <a:t>)</a:t>
            </a:r>
          </a:p>
          <a:p>
            <a:pPr marL="0" indent="0">
              <a:buNone/>
            </a:pPr>
            <a:endParaRPr lang="en-US" dirty="0"/>
          </a:p>
          <a:p>
            <a:pPr marL="0" indent="0">
              <a:buNone/>
            </a:pPr>
            <a:endParaRPr lang="en-US" dirty="0" smtClean="0"/>
          </a:p>
          <a:p>
            <a:pPr marL="0" indent="0">
              <a:buNone/>
            </a:pPr>
            <a:r>
              <a:rPr lang="en-US" baseline="30000" dirty="0" smtClean="0"/>
              <a:t>1</a:t>
            </a:r>
            <a:r>
              <a:rPr lang="en-US" dirty="0" smtClean="0"/>
              <a:t> </a:t>
            </a:r>
            <a:r>
              <a:rPr lang="en-US" dirty="0"/>
              <a:t>Therefore, since we have been justified through faith, we have peace with God through our Lord Jesus Christ, </a:t>
            </a:r>
            <a:endParaRPr lang="en-US" dirty="0" smtClean="0"/>
          </a:p>
        </p:txBody>
      </p:sp>
      <p:sp>
        <p:nvSpPr>
          <p:cNvPr id="4" name="Oval 3"/>
          <p:cNvSpPr/>
          <p:nvPr/>
        </p:nvSpPr>
        <p:spPr>
          <a:xfrm>
            <a:off x="1121664" y="2011680"/>
            <a:ext cx="1560576" cy="167030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731520" y="4584192"/>
            <a:ext cx="1706880" cy="4754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1584960" y="3681984"/>
            <a:ext cx="316992" cy="90220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8145877"/>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Jude 9</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	</a:t>
            </a:r>
            <a:r>
              <a:rPr lang="en-US" dirty="0"/>
              <a:t>	 </a:t>
            </a:r>
            <a:r>
              <a:rPr lang="el-GR" dirty="0"/>
              <a:t>τολμάω</a:t>
            </a:r>
            <a:endParaRPr lang="en-US" dirty="0"/>
          </a:p>
          <a:p>
            <a:pPr marL="0" indent="0">
              <a:buNone/>
            </a:pPr>
            <a:r>
              <a:rPr lang="en-US" dirty="0" smtClean="0"/>
              <a:t>	</a:t>
            </a:r>
            <a:r>
              <a:rPr lang="en-US" dirty="0"/>
              <a:t>	(</a:t>
            </a:r>
            <a:r>
              <a:rPr lang="en-US" dirty="0" err="1"/>
              <a:t>tolmaō</a:t>
            </a:r>
            <a:r>
              <a:rPr lang="en-US" dirty="0"/>
              <a:t>)</a:t>
            </a:r>
          </a:p>
          <a:p>
            <a:pPr marL="0" indent="0">
              <a:buNone/>
            </a:pPr>
            <a:endParaRPr lang="en-US" dirty="0" smtClean="0"/>
          </a:p>
          <a:p>
            <a:pPr marL="0" indent="0">
              <a:buNone/>
            </a:pPr>
            <a:r>
              <a:rPr lang="en-US" dirty="0" smtClean="0"/>
              <a:t>But </a:t>
            </a:r>
            <a:r>
              <a:rPr lang="en-US" dirty="0"/>
              <a:t>even the archangel Michael, when he was disputing with the devil about the body of Moses, did not dare to bring a slanderous accusation against him, but said, “The Lord rebuke you</a:t>
            </a:r>
            <a:r>
              <a:rPr lang="en-US" dirty="0" smtClean="0"/>
              <a:t>!”.</a:t>
            </a:r>
            <a:endParaRPr lang="en-US" dirty="0"/>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8447" y="1536256"/>
            <a:ext cx="2047875" cy="1450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8978" y="4346512"/>
            <a:ext cx="92710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12291" idx="0"/>
            <a:endCxn id="12290" idx="2"/>
          </p:cNvCxnSpPr>
          <p:nvPr/>
        </p:nvCxnSpPr>
        <p:spPr>
          <a:xfrm flipH="1" flipV="1">
            <a:off x="3072385" y="2987231"/>
            <a:ext cx="390143" cy="1359281"/>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0560795"/>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1 John 3:16</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This </a:t>
            </a:r>
            <a:r>
              <a:rPr lang="en-US" dirty="0"/>
              <a:t>is how we know what love is: Jesus Christ </a:t>
            </a:r>
            <a:r>
              <a:rPr lang="en-US" b="1" dirty="0">
                <a:solidFill>
                  <a:schemeClr val="accent6">
                    <a:lumMod val="75000"/>
                  </a:schemeClr>
                </a:solidFill>
              </a:rPr>
              <a:t>laid down his life </a:t>
            </a:r>
            <a:r>
              <a:rPr lang="en-US" dirty="0"/>
              <a:t>for us. And we ought to lay down our lives for our brothers.</a:t>
            </a:r>
          </a:p>
          <a:p>
            <a:pPr marL="0" indent="0">
              <a:buNone/>
            </a:pPr>
            <a:endParaRPr lang="en-US" dirty="0"/>
          </a:p>
        </p:txBody>
      </p:sp>
    </p:spTree>
    <p:extLst>
      <p:ext uri="{BB962C8B-B14F-4D97-AF65-F5344CB8AC3E}">
        <p14:creationId xmlns:p14="http://schemas.microsoft.com/office/powerpoint/2010/main" val="3631511857"/>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John 15:13</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solidFill>
                  <a:srgbClr val="FF0000"/>
                </a:solidFill>
              </a:rPr>
              <a:t>Greater </a:t>
            </a:r>
            <a:r>
              <a:rPr lang="en-US" dirty="0">
                <a:solidFill>
                  <a:srgbClr val="FF0000"/>
                </a:solidFill>
              </a:rPr>
              <a:t>love has no one than this, that he </a:t>
            </a:r>
            <a:r>
              <a:rPr lang="en-US" b="1" dirty="0">
                <a:solidFill>
                  <a:schemeClr val="tx2">
                    <a:lumMod val="60000"/>
                    <a:lumOff val="40000"/>
                  </a:schemeClr>
                </a:solidFill>
              </a:rPr>
              <a:t>lay down his life</a:t>
            </a:r>
            <a:r>
              <a:rPr lang="en-US" dirty="0">
                <a:solidFill>
                  <a:srgbClr val="FF0000"/>
                </a:solidFill>
              </a:rPr>
              <a:t> for his friends.</a:t>
            </a:r>
          </a:p>
          <a:p>
            <a:pPr marL="0" indent="0">
              <a:buNone/>
            </a:pPr>
            <a:endParaRPr lang="en-US" dirty="0"/>
          </a:p>
        </p:txBody>
      </p:sp>
    </p:spTree>
    <p:extLst>
      <p:ext uri="{BB962C8B-B14F-4D97-AF65-F5344CB8AC3E}">
        <p14:creationId xmlns:p14="http://schemas.microsoft.com/office/powerpoint/2010/main" val="3631511857"/>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8</a:t>
            </a:r>
            <a:r>
              <a:rPr lang="en-US" dirty="0" smtClean="0"/>
              <a:t> </a:t>
            </a:r>
            <a:r>
              <a:rPr lang="en-US" dirty="0"/>
              <a:t>But God demonstrates his own love for us in this: While we were still sinners, Christ died for us. </a:t>
            </a:r>
            <a:endParaRPr lang="en-US" dirty="0" smtClean="0"/>
          </a:p>
        </p:txBody>
      </p:sp>
    </p:spTree>
    <p:extLst>
      <p:ext uri="{BB962C8B-B14F-4D97-AF65-F5344CB8AC3E}">
        <p14:creationId xmlns:p14="http://schemas.microsoft.com/office/powerpoint/2010/main" val="3164366075"/>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συνίστησι</a:t>
            </a:r>
            <a:endParaRPr lang="en-US" dirty="0"/>
          </a:p>
          <a:p>
            <a:pPr marL="0" indent="0">
              <a:buNone/>
            </a:pPr>
            <a:r>
              <a:rPr lang="en-US" dirty="0" smtClean="0"/>
              <a:t>		(</a:t>
            </a:r>
            <a:r>
              <a:rPr lang="en-US" dirty="0" err="1" smtClean="0"/>
              <a:t>synist</a:t>
            </a:r>
            <a:r>
              <a:rPr lang="en-US" dirty="0" err="1"/>
              <a:t>ē</a:t>
            </a:r>
            <a:r>
              <a:rPr lang="en-US" dirty="0" err="1" smtClean="0"/>
              <a:t>si</a:t>
            </a:r>
            <a:r>
              <a:rPr lang="en-US" dirty="0" smtClean="0"/>
              <a:t>)</a:t>
            </a:r>
          </a:p>
          <a:p>
            <a:pPr marL="0" indent="0">
              <a:buNone/>
            </a:pPr>
            <a:endParaRPr lang="en-US" dirty="0"/>
          </a:p>
          <a:p>
            <a:pPr marL="0" indent="0">
              <a:buNone/>
            </a:pPr>
            <a:endParaRPr lang="en-US" dirty="0" smtClean="0"/>
          </a:p>
          <a:p>
            <a:pPr marL="0" indent="0">
              <a:buNone/>
            </a:pPr>
            <a:r>
              <a:rPr lang="en-US" baseline="30000" dirty="0" smtClean="0"/>
              <a:t>8</a:t>
            </a:r>
            <a:r>
              <a:rPr lang="en-US" dirty="0" smtClean="0"/>
              <a:t> </a:t>
            </a:r>
            <a:r>
              <a:rPr lang="en-US" dirty="0"/>
              <a:t>But God demonstrates his own love for us in this: While we were still sinners, Christ died for us. </a:t>
            </a:r>
            <a:endParaRPr lang="en-US" dirty="0" smtClean="0"/>
          </a:p>
        </p:txBody>
      </p:sp>
      <p:sp>
        <p:nvSpPr>
          <p:cNvPr id="4" name="Rounded Rectangle 3"/>
          <p:cNvSpPr/>
          <p:nvPr/>
        </p:nvSpPr>
        <p:spPr>
          <a:xfrm>
            <a:off x="2121408" y="2206752"/>
            <a:ext cx="2145792" cy="118262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194560" y="4559808"/>
            <a:ext cx="2328672" cy="52425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194304" y="3389376"/>
            <a:ext cx="164592" cy="117043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5209175"/>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Galatians 2:17-18</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endParaRPr lang="en-US" baseline="30000" dirty="0" smtClean="0"/>
          </a:p>
          <a:p>
            <a:pPr marL="0" indent="0">
              <a:buNone/>
            </a:pPr>
            <a:r>
              <a:rPr lang="el-GR" dirty="0" smtClean="0"/>
              <a:t>συνίστησι</a:t>
            </a:r>
            <a:endParaRPr lang="en-US" dirty="0"/>
          </a:p>
          <a:p>
            <a:pPr marL="0" indent="0">
              <a:buNone/>
            </a:pPr>
            <a:r>
              <a:rPr lang="en-US" dirty="0" smtClean="0"/>
              <a:t>(</a:t>
            </a:r>
            <a:r>
              <a:rPr lang="en-US" dirty="0" err="1"/>
              <a:t>synistēsi</a:t>
            </a:r>
            <a:r>
              <a:rPr lang="en-US" dirty="0"/>
              <a:t>)</a:t>
            </a:r>
          </a:p>
          <a:p>
            <a:pPr marL="0" indent="0">
              <a:buNone/>
            </a:pPr>
            <a:endParaRPr lang="en-US" baseline="30000" dirty="0"/>
          </a:p>
          <a:p>
            <a:pPr marL="0" indent="0">
              <a:buNone/>
            </a:pPr>
            <a:endParaRPr lang="en-US" baseline="30000" dirty="0" smtClean="0"/>
          </a:p>
          <a:p>
            <a:pPr marL="0" indent="0">
              <a:buNone/>
            </a:pPr>
            <a:r>
              <a:rPr lang="en-US" baseline="30000" dirty="0" smtClean="0"/>
              <a:t>17 </a:t>
            </a:r>
            <a:r>
              <a:rPr lang="en-US" dirty="0"/>
              <a:t>“If, while we seek to be justified in Christ, it becomes evident that we ourselves are sinners, does that mean that Christ promotes sin? Absolutely not! </a:t>
            </a:r>
            <a:r>
              <a:rPr lang="en-US" baseline="30000" dirty="0"/>
              <a:t>18 </a:t>
            </a:r>
            <a:r>
              <a:rPr lang="en-US" dirty="0"/>
              <a:t>If I rebuild what I destroyed, I prove that I am a lawbreaker</a:t>
            </a:r>
            <a:r>
              <a:rPr lang="en-US" dirty="0" smtClean="0"/>
              <a:t>.</a:t>
            </a:r>
            <a:endParaRPr lang="en-US" dirty="0"/>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8694" y="1902333"/>
            <a:ext cx="2170113" cy="1206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99872" y="5327904"/>
            <a:ext cx="987552" cy="4754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3314" idx="2"/>
          </p:cNvCxnSpPr>
          <p:nvPr/>
        </p:nvCxnSpPr>
        <p:spPr>
          <a:xfrm flipV="1">
            <a:off x="993648" y="3108833"/>
            <a:ext cx="310103" cy="2219071"/>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28434751"/>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5:8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ἁμαρτωλός</a:t>
            </a:r>
            <a:r>
              <a:rPr lang="en-US" b="1" dirty="0" smtClean="0"/>
              <a:t>			</a:t>
            </a:r>
            <a:r>
              <a:rPr lang="en-US" dirty="0" smtClean="0"/>
              <a:t>			(</a:t>
            </a:r>
            <a:r>
              <a:rPr lang="en-US" dirty="0" err="1" smtClean="0"/>
              <a:t>hamartōlōs</a:t>
            </a:r>
            <a:r>
              <a:rPr lang="en-US" dirty="0" smtClean="0"/>
              <a:t>)</a:t>
            </a:r>
            <a:endParaRPr lang="en-US" dirty="0" smtClean="0"/>
          </a:p>
          <a:p>
            <a:pPr marL="0" indent="0">
              <a:buNone/>
            </a:pPr>
            <a:endParaRPr lang="en-US" dirty="0"/>
          </a:p>
          <a:p>
            <a:pPr marL="0" indent="0">
              <a:buNone/>
            </a:pPr>
            <a:endParaRPr lang="en-US" dirty="0" smtClean="0"/>
          </a:p>
          <a:p>
            <a:pPr marL="0" indent="0">
              <a:buNone/>
            </a:pPr>
            <a:r>
              <a:rPr lang="en-US" baseline="30000" dirty="0" smtClean="0"/>
              <a:t>8</a:t>
            </a:r>
            <a:r>
              <a:rPr lang="en-US" dirty="0" smtClean="0"/>
              <a:t> </a:t>
            </a:r>
            <a:r>
              <a:rPr lang="en-US" dirty="0"/>
              <a:t>But God demonstrates his own love for us in this: While we were still sinners, Christ died for us. </a:t>
            </a:r>
            <a:endParaRPr lang="en-US" dirty="0" smtClean="0"/>
          </a:p>
        </p:txBody>
      </p:sp>
      <p:sp>
        <p:nvSpPr>
          <p:cNvPr id="4" name="Rounded Rectangle 3"/>
          <p:cNvSpPr/>
          <p:nvPr/>
        </p:nvSpPr>
        <p:spPr>
          <a:xfrm>
            <a:off x="4035552" y="2109216"/>
            <a:ext cx="2511552" cy="134112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498848" y="4998720"/>
            <a:ext cx="1280160" cy="4754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5138928" y="3450336"/>
            <a:ext cx="152400" cy="154838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5209175"/>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9:10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n-US" dirty="0" smtClean="0"/>
              <a:t>	</a:t>
            </a:r>
            <a:r>
              <a:rPr lang="en-US" dirty="0"/>
              <a:t>	 </a:t>
            </a:r>
            <a:r>
              <a:rPr lang="el-GR" dirty="0"/>
              <a:t>ἁμαρτωλός</a:t>
            </a:r>
            <a:r>
              <a:rPr lang="en-US" b="1" dirty="0"/>
              <a:t>			</a:t>
            </a:r>
            <a:r>
              <a:rPr lang="en-US" dirty="0"/>
              <a:t>			(</a:t>
            </a:r>
            <a:r>
              <a:rPr lang="en-US" dirty="0" err="1"/>
              <a:t>hamartōlōs</a:t>
            </a:r>
            <a:r>
              <a:rPr lang="en-US" dirty="0"/>
              <a:t>)</a:t>
            </a:r>
          </a:p>
          <a:p>
            <a:pPr marL="0" indent="0">
              <a:buNone/>
            </a:pPr>
            <a:endParaRPr lang="en-US" dirty="0" smtClean="0"/>
          </a:p>
          <a:p>
            <a:pPr marL="0" indent="0">
              <a:buNone/>
            </a:pPr>
            <a:endParaRPr lang="en-US" dirty="0"/>
          </a:p>
          <a:p>
            <a:pPr marL="0" indent="0">
              <a:buNone/>
            </a:pPr>
            <a:r>
              <a:rPr lang="en-US" dirty="0" smtClean="0"/>
              <a:t>While </a:t>
            </a:r>
            <a:r>
              <a:rPr lang="en-US" dirty="0"/>
              <a:t>Jesus was having dinner at Matthew’s house, many tax collectors and “sinners” came and ate with him and his disciples.</a:t>
            </a:r>
          </a:p>
          <a:p>
            <a:pPr marL="457200" lvl="1" indent="0">
              <a:buNone/>
            </a:pPr>
            <a:endParaRPr lang="en-US" dirty="0"/>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12932" y="2091182"/>
            <a:ext cx="2536825" cy="1365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5693664" y="4974336"/>
            <a:ext cx="1560576" cy="48768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4338" idx="2"/>
          </p:cNvCxnSpPr>
          <p:nvPr/>
        </p:nvCxnSpPr>
        <p:spPr>
          <a:xfrm flipH="1" flipV="1">
            <a:off x="6181345" y="3456432"/>
            <a:ext cx="292607" cy="151790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5118477"/>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Isaiah 53:6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We </a:t>
            </a:r>
            <a:r>
              <a:rPr lang="en-US" dirty="0"/>
              <a:t>all, like sheep, have gone astray, </a:t>
            </a:r>
            <a:r>
              <a:rPr lang="en-US" dirty="0" smtClean="0"/>
              <a:t>each </a:t>
            </a:r>
            <a:r>
              <a:rPr lang="en-US" dirty="0"/>
              <a:t>of us has turned to his own way; </a:t>
            </a:r>
            <a:r>
              <a:rPr lang="en-US" dirty="0" smtClean="0"/>
              <a:t>and </a:t>
            </a:r>
            <a:r>
              <a:rPr lang="en-US" dirty="0"/>
              <a:t>the Lord has </a:t>
            </a:r>
            <a:r>
              <a:rPr lang="en-US" b="1" dirty="0">
                <a:solidFill>
                  <a:schemeClr val="accent6">
                    <a:lumMod val="75000"/>
                  </a:schemeClr>
                </a:solidFill>
              </a:rPr>
              <a:t>laid on him </a:t>
            </a:r>
            <a:r>
              <a:rPr lang="en-US" b="1" dirty="0" smtClean="0">
                <a:solidFill>
                  <a:schemeClr val="accent6">
                    <a:lumMod val="75000"/>
                  </a:schemeClr>
                </a:solidFill>
              </a:rPr>
              <a:t>the </a:t>
            </a:r>
            <a:r>
              <a:rPr lang="en-US" b="1" dirty="0">
                <a:solidFill>
                  <a:schemeClr val="accent6">
                    <a:lumMod val="75000"/>
                  </a:schemeClr>
                </a:solidFill>
              </a:rPr>
              <a:t>iniquity of us all</a:t>
            </a:r>
            <a:r>
              <a:rPr lang="en-US" dirty="0"/>
              <a:t>. </a:t>
            </a:r>
          </a:p>
          <a:p>
            <a:pPr marL="0" indent="0">
              <a:buNone/>
            </a:pPr>
            <a:endParaRPr lang="en-US" dirty="0"/>
          </a:p>
        </p:txBody>
      </p:sp>
    </p:spTree>
    <p:extLst>
      <p:ext uri="{BB962C8B-B14F-4D97-AF65-F5344CB8AC3E}">
        <p14:creationId xmlns:p14="http://schemas.microsoft.com/office/powerpoint/2010/main" val="3631511857"/>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John 3:16 (KJV)</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smtClean="0"/>
          </a:p>
          <a:p>
            <a:pPr marL="0" indent="0">
              <a:buNone/>
            </a:pPr>
            <a:r>
              <a:rPr lang="en-US" dirty="0" smtClean="0"/>
              <a:t>For </a:t>
            </a:r>
            <a:r>
              <a:rPr lang="en-US" dirty="0"/>
              <a:t>God so loved the world, that </a:t>
            </a:r>
            <a:r>
              <a:rPr lang="en-US" b="1" dirty="0">
                <a:solidFill>
                  <a:schemeClr val="accent6">
                    <a:lumMod val="75000"/>
                  </a:schemeClr>
                </a:solidFill>
              </a:rPr>
              <a:t>he gave </a:t>
            </a:r>
            <a:r>
              <a:rPr lang="en-US" dirty="0"/>
              <a:t>his only Son, that whoever believes in him should not perish but have eternal life.</a:t>
            </a:r>
          </a:p>
        </p:txBody>
      </p:sp>
    </p:spTree>
    <p:extLst>
      <p:ext uri="{BB962C8B-B14F-4D97-AF65-F5344CB8AC3E}">
        <p14:creationId xmlns:p14="http://schemas.microsoft.com/office/powerpoint/2010/main" val="36315118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30808</TotalTime>
  <Words>11234</Words>
  <Application>Microsoft Office PowerPoint</Application>
  <PresentationFormat>On-screen Show (4:3)</PresentationFormat>
  <Paragraphs>2200</Paragraphs>
  <Slides>120</Slides>
  <Notes>119</Notes>
  <HiddenSlides>0</HiddenSlides>
  <MMClips>0</MMClips>
  <ScaleCrop>false</ScaleCrop>
  <HeadingPairs>
    <vt:vector size="4" baseType="variant">
      <vt:variant>
        <vt:lpstr>Theme</vt:lpstr>
      </vt:variant>
      <vt:variant>
        <vt:i4>1</vt:i4>
      </vt:variant>
      <vt:variant>
        <vt:lpstr>Slide Titles</vt:lpstr>
      </vt:variant>
      <vt:variant>
        <vt:i4>120</vt:i4>
      </vt:variant>
    </vt:vector>
  </HeadingPairs>
  <TitlesOfParts>
    <vt:vector size="121" baseType="lpstr">
      <vt:lpstr>Office Theme</vt:lpstr>
      <vt:lpstr>Romans 5:1-11 --- Peace with God Through Faith</vt:lpstr>
      <vt:lpstr>PowerPoint Presentation</vt:lpstr>
      <vt:lpstr>Romans 5:1-11</vt:lpstr>
      <vt:lpstr>Romans 5:1-11</vt:lpstr>
      <vt:lpstr>Romans 5:1-11</vt:lpstr>
      <vt:lpstr>Romans 5:1-11</vt:lpstr>
      <vt:lpstr>PowerPoint Presentation</vt:lpstr>
      <vt:lpstr>Romans 5:1</vt:lpstr>
      <vt:lpstr>Romans 5:1</vt:lpstr>
      <vt:lpstr>Romans 4:25 – 5:1</vt:lpstr>
      <vt:lpstr>John 6:12-13</vt:lpstr>
      <vt:lpstr>1 Corinthians 4:15-16</vt:lpstr>
      <vt:lpstr>Romans 5:1</vt:lpstr>
      <vt:lpstr>Acts 13:39</vt:lpstr>
      <vt:lpstr>Romans 3:24</vt:lpstr>
      <vt:lpstr>Romans 5:1 (NIV)</vt:lpstr>
      <vt:lpstr>Romans 5:1 (ESV)</vt:lpstr>
      <vt:lpstr>Romans 5:1</vt:lpstr>
      <vt:lpstr>Romans 5:1</vt:lpstr>
      <vt:lpstr>John 14:27</vt:lpstr>
      <vt:lpstr>Ephesians 2:14</vt:lpstr>
      <vt:lpstr>Cross-Reference John 16:33 </vt:lpstr>
      <vt:lpstr>Cross-Reference Ephesians 2:7</vt:lpstr>
      <vt:lpstr>Romans 5:2</vt:lpstr>
      <vt:lpstr>Romans 5:2</vt:lpstr>
      <vt:lpstr>Ephesians 3:12</vt:lpstr>
      <vt:lpstr>Romans 5:2</vt:lpstr>
      <vt:lpstr>Romans 5:2</vt:lpstr>
      <vt:lpstr>1 Corinthians 15:1</vt:lpstr>
      <vt:lpstr>Romans 5:2</vt:lpstr>
      <vt:lpstr>2 Corinthians 10:17</vt:lpstr>
      <vt:lpstr>Ephesians 2:8-9</vt:lpstr>
      <vt:lpstr>Romans 5:2</vt:lpstr>
      <vt:lpstr>Romans 5:2</vt:lpstr>
      <vt:lpstr>Colossians 3:4</vt:lpstr>
      <vt:lpstr>Cross-Reference Ephesians 2:18</vt:lpstr>
      <vt:lpstr>Cross-Reference 1 Peter 3:18</vt:lpstr>
      <vt:lpstr>PowerPoint Presentation</vt:lpstr>
      <vt:lpstr>Romans 5:3</vt:lpstr>
      <vt:lpstr>Romans 5:3</vt:lpstr>
      <vt:lpstr>Romans 5:3</vt:lpstr>
      <vt:lpstr>Revelation 7:14</vt:lpstr>
      <vt:lpstr>2 Corinthians 1:8</vt:lpstr>
      <vt:lpstr>Romans 5:3</vt:lpstr>
      <vt:lpstr>2 Thessalonians 1:4</vt:lpstr>
      <vt:lpstr>Cross-Reference James 1:2-3 </vt:lpstr>
      <vt:lpstr>Cross-Reference James 1:12</vt:lpstr>
      <vt:lpstr>Romans 5:4</vt:lpstr>
      <vt:lpstr>Romans 5:4</vt:lpstr>
      <vt:lpstr>2 Corinthians 2:9</vt:lpstr>
      <vt:lpstr>Romans 5:4</vt:lpstr>
      <vt:lpstr>Cross-Reference Psalm 71:14</vt:lpstr>
      <vt:lpstr>Cross-Reference 1 Peter 5:10</vt:lpstr>
      <vt:lpstr>Romans 5:5</vt:lpstr>
      <vt:lpstr>Romans 5:5</vt:lpstr>
      <vt:lpstr>Romans 9:33</vt:lpstr>
      <vt:lpstr>Romans 5:5</vt:lpstr>
      <vt:lpstr>Acts 2:17</vt:lpstr>
      <vt:lpstr>Romans 5:5</vt:lpstr>
      <vt:lpstr>John 3:16</vt:lpstr>
      <vt:lpstr>1 John 4:10</vt:lpstr>
      <vt:lpstr>1 John 4:19</vt:lpstr>
      <vt:lpstr>Romans 5:5</vt:lpstr>
      <vt:lpstr>Galatians 4:6</vt:lpstr>
      <vt:lpstr>Romans 5:5</vt:lpstr>
      <vt:lpstr>Matthew 7:11</vt:lpstr>
      <vt:lpstr>Cross-Reference Philippians 1:20</vt:lpstr>
      <vt:lpstr>Cross-Reference 2 Timothy 1:12</vt:lpstr>
      <vt:lpstr>PowerPoint Presentation</vt:lpstr>
      <vt:lpstr>Romans 5:6</vt:lpstr>
      <vt:lpstr>Romans 5:6</vt:lpstr>
      <vt:lpstr>John 7:8</vt:lpstr>
      <vt:lpstr>Romans 5:6</vt:lpstr>
      <vt:lpstr>1 Thessalonians 5:13</vt:lpstr>
      <vt:lpstr>Romans 5:6</vt:lpstr>
      <vt:lpstr>John 11:50</vt:lpstr>
      <vt:lpstr>Romans 5:6</vt:lpstr>
      <vt:lpstr>Jude 4</vt:lpstr>
      <vt:lpstr>Cross-Reference Colossians 2:13</vt:lpstr>
      <vt:lpstr>Cross-Ref. 1 Thessalonians 5:9</vt:lpstr>
      <vt:lpstr>Romans 5:7</vt:lpstr>
      <vt:lpstr>Romans 5:7</vt:lpstr>
      <vt:lpstr>Proverbs 11:31 (LXX)</vt:lpstr>
      <vt:lpstr>Romans 5:7</vt:lpstr>
      <vt:lpstr>Romans 5:7</vt:lpstr>
      <vt:lpstr>Luke 2:25</vt:lpstr>
      <vt:lpstr>Romans 5:7</vt:lpstr>
      <vt:lpstr>Luke 19:17</vt:lpstr>
      <vt:lpstr>Romans 5:7</vt:lpstr>
      <vt:lpstr>Jude 9</vt:lpstr>
      <vt:lpstr>Cross-Reference 1 John 3:16</vt:lpstr>
      <vt:lpstr>Cross-Reference John 15:13</vt:lpstr>
      <vt:lpstr>Romans 5:8</vt:lpstr>
      <vt:lpstr>Romans 5:8</vt:lpstr>
      <vt:lpstr>Galatians 2:17-18</vt:lpstr>
      <vt:lpstr>Romans 5:8</vt:lpstr>
      <vt:lpstr>Matthew 9:10</vt:lpstr>
      <vt:lpstr>Cross-Reference Isaiah 53:6</vt:lpstr>
      <vt:lpstr>Cross-Reference John 3:16 (KJV)</vt:lpstr>
      <vt:lpstr>PowerPoint Presentation</vt:lpstr>
      <vt:lpstr>Romans 5:9</vt:lpstr>
      <vt:lpstr>Romans 5:9</vt:lpstr>
      <vt:lpstr>Hebrews 9:12</vt:lpstr>
      <vt:lpstr>Romans 5:9</vt:lpstr>
      <vt:lpstr>Romans 10:9</vt:lpstr>
      <vt:lpstr>Cross-Reference Hebrews 9:22</vt:lpstr>
      <vt:lpstr>Cross-Ref. 1 Thessalonians 1:10</vt:lpstr>
      <vt:lpstr>Romans 5:10</vt:lpstr>
      <vt:lpstr>Romans 5:10</vt:lpstr>
      <vt:lpstr>James 4:4</vt:lpstr>
      <vt:lpstr>Romans 5:10</vt:lpstr>
      <vt:lpstr>2 Corinthians 5:18</vt:lpstr>
      <vt:lpstr>Cross-Reference Ephesians 2:16</vt:lpstr>
      <vt:lpstr>Cross-Reference Hebrews 7:25</vt:lpstr>
      <vt:lpstr>Romans 5:11</vt:lpstr>
      <vt:lpstr>Romans 5:11</vt:lpstr>
      <vt:lpstr>John 16:24</vt:lpstr>
      <vt:lpstr>Cross-Reference 1 Peter 1:8</vt:lpstr>
      <vt:lpstr>Cross-Reference Philippians 4:4 </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Romans 1:1-7</dc:title>
  <dc:creator>MDJ</dc:creator>
  <cp:lastModifiedBy>MDJ</cp:lastModifiedBy>
  <cp:revision>182</cp:revision>
  <dcterms:created xsi:type="dcterms:W3CDTF">2014-03-14T14:55:41Z</dcterms:created>
  <dcterms:modified xsi:type="dcterms:W3CDTF">2015-09-26T17:30:21Z</dcterms:modified>
</cp:coreProperties>
</file>