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6"/>
  </p:notesMasterIdLst>
  <p:sldIdLst>
    <p:sldId id="320" r:id="rId2"/>
    <p:sldId id="339" r:id="rId3"/>
    <p:sldId id="321" r:id="rId4"/>
    <p:sldId id="322" r:id="rId5"/>
    <p:sldId id="323" r:id="rId6"/>
    <p:sldId id="324" r:id="rId7"/>
    <p:sldId id="325" r:id="rId8"/>
    <p:sldId id="326" r:id="rId9"/>
    <p:sldId id="327" r:id="rId10"/>
    <p:sldId id="458" r:id="rId11"/>
    <p:sldId id="328" r:id="rId12"/>
    <p:sldId id="340" r:id="rId13"/>
    <p:sldId id="438" r:id="rId14"/>
    <p:sldId id="439" r:id="rId15"/>
    <p:sldId id="342" r:id="rId16"/>
    <p:sldId id="440" r:id="rId17"/>
    <p:sldId id="441" r:id="rId18"/>
    <p:sldId id="343" r:id="rId19"/>
    <p:sldId id="444" r:id="rId20"/>
    <p:sldId id="349" r:id="rId21"/>
    <p:sldId id="445" r:id="rId22"/>
    <p:sldId id="436" r:id="rId23"/>
    <p:sldId id="416" r:id="rId24"/>
    <p:sldId id="459" r:id="rId25"/>
    <p:sldId id="329" r:id="rId26"/>
    <p:sldId id="352" r:id="rId27"/>
    <p:sldId id="447" r:id="rId28"/>
    <p:sldId id="353" r:id="rId29"/>
    <p:sldId id="356" r:id="rId30"/>
    <p:sldId id="357" r:id="rId31"/>
    <p:sldId id="446" r:id="rId32"/>
    <p:sldId id="418" r:id="rId33"/>
    <p:sldId id="419" r:id="rId34"/>
    <p:sldId id="460" r:id="rId35"/>
    <p:sldId id="330" r:id="rId36"/>
    <p:sldId id="359" r:id="rId37"/>
    <p:sldId id="361" r:id="rId38"/>
    <p:sldId id="362" r:id="rId39"/>
    <p:sldId id="363" r:id="rId40"/>
    <p:sldId id="364" r:id="rId41"/>
    <p:sldId id="448" r:id="rId42"/>
    <p:sldId id="420" r:id="rId43"/>
    <p:sldId id="421" r:id="rId44"/>
    <p:sldId id="461" r:id="rId45"/>
    <p:sldId id="331" r:id="rId46"/>
    <p:sldId id="365" r:id="rId47"/>
    <p:sldId id="449" r:id="rId48"/>
    <p:sldId id="450" r:id="rId49"/>
    <p:sldId id="366" r:id="rId50"/>
    <p:sldId id="370" r:id="rId51"/>
    <p:sldId id="371" r:id="rId52"/>
    <p:sldId id="375" r:id="rId53"/>
    <p:sldId id="451" r:id="rId54"/>
    <p:sldId id="422" r:id="rId55"/>
    <p:sldId id="423" r:id="rId56"/>
    <p:sldId id="332" r:id="rId57"/>
    <p:sldId id="378" r:id="rId58"/>
    <p:sldId id="452" r:id="rId59"/>
    <p:sldId id="379" r:id="rId60"/>
    <p:sldId id="453" r:id="rId61"/>
    <p:sldId id="384" r:id="rId62"/>
    <p:sldId id="424" r:id="rId63"/>
    <p:sldId id="425" r:id="rId64"/>
    <p:sldId id="333" r:id="rId65"/>
    <p:sldId id="387" r:id="rId66"/>
    <p:sldId id="388" r:id="rId67"/>
    <p:sldId id="389" r:id="rId68"/>
    <p:sldId id="390" r:id="rId69"/>
    <p:sldId id="391" r:id="rId70"/>
    <p:sldId id="454" r:id="rId71"/>
    <p:sldId id="426" r:id="rId72"/>
    <p:sldId id="427" r:id="rId73"/>
    <p:sldId id="334" r:id="rId74"/>
    <p:sldId id="403" r:id="rId75"/>
    <p:sldId id="442" r:id="rId76"/>
    <p:sldId id="396" r:id="rId77"/>
    <p:sldId id="397" r:id="rId78"/>
    <p:sldId id="399" r:id="rId79"/>
    <p:sldId id="400" r:id="rId80"/>
    <p:sldId id="401" r:id="rId81"/>
    <p:sldId id="398" r:id="rId82"/>
    <p:sldId id="429" r:id="rId83"/>
    <p:sldId id="428" r:id="rId84"/>
    <p:sldId id="335" r:id="rId85"/>
    <p:sldId id="443" r:id="rId86"/>
    <p:sldId id="404" r:id="rId87"/>
    <p:sldId id="407" r:id="rId88"/>
    <p:sldId id="405" r:id="rId89"/>
    <p:sldId id="456" r:id="rId90"/>
    <p:sldId id="430" r:id="rId91"/>
    <p:sldId id="431" r:id="rId92"/>
    <p:sldId id="336" r:id="rId93"/>
    <p:sldId id="409" r:id="rId94"/>
    <p:sldId id="457" r:id="rId95"/>
    <p:sldId id="411" r:id="rId96"/>
    <p:sldId id="414" r:id="rId97"/>
    <p:sldId id="432" r:id="rId98"/>
    <p:sldId id="433" r:id="rId99"/>
    <p:sldId id="337" r:id="rId100"/>
    <p:sldId id="455" r:id="rId101"/>
    <p:sldId id="415" r:id="rId102"/>
    <p:sldId id="434" r:id="rId103"/>
    <p:sldId id="437" r:id="rId104"/>
    <p:sldId id="338" r:id="rId10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3" autoAdjust="0"/>
    <p:restoredTop sz="69486" autoAdjust="0"/>
  </p:normalViewPr>
  <p:slideViewPr>
    <p:cSldViewPr snapToGrid="0">
      <p:cViewPr varScale="1">
        <p:scale>
          <a:sx n="80" d="100"/>
          <a:sy n="80" d="100"/>
        </p:scale>
        <p:origin x="-2490"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presProps" Target="pres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9A7-57A4-4529-AB87-B3AA26DD69DC}" type="datetimeFigureOut">
              <a:rPr lang="en-US" smtClean="0"/>
              <a:t>9/17/2015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4102A9-26DF-4918-9F45-F7076CE57E46}" type="slidenum">
              <a:rPr lang="en-US" smtClean="0"/>
              <a:t>‹#›</a:t>
            </a:fld>
            <a:endParaRPr lang="en-US"/>
          </a:p>
        </p:txBody>
      </p:sp>
    </p:spTree>
    <p:extLst>
      <p:ext uri="{BB962C8B-B14F-4D97-AF65-F5344CB8AC3E}">
        <p14:creationId xmlns:p14="http://schemas.microsoft.com/office/powerpoint/2010/main" val="35221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8" Type="http://schemas.openxmlformats.org/officeDocument/2006/relationships/hyperlink" Target="http://www.icr.org/bible/Luke/2/49" TargetMode="External"/><Relationship Id="rId3" Type="http://schemas.openxmlformats.org/officeDocument/2006/relationships/hyperlink" Target="http://www.icr.org/bible/Philippians/2/8" TargetMode="External"/><Relationship Id="rId7" Type="http://schemas.openxmlformats.org/officeDocument/2006/relationships/hyperlink" Target="http://www.icr.org/bible/Hebrews/10/7" TargetMode="External"/><Relationship Id="rId2" Type="http://schemas.openxmlformats.org/officeDocument/2006/relationships/slide" Target="../slides/slide84.xml"/><Relationship Id="rId1" Type="http://schemas.openxmlformats.org/officeDocument/2006/relationships/notesMaster" Target="../notesMasters/notesMaster1.xml"/><Relationship Id="rId6" Type="http://schemas.openxmlformats.org/officeDocument/2006/relationships/hyperlink" Target="http://www.icr.org/bible/1Peter/1/18-19" TargetMode="External"/><Relationship Id="rId11" Type="http://schemas.openxmlformats.org/officeDocument/2006/relationships/hyperlink" Target="http://www.icr.org/bible/Hebrews/5/8-9" TargetMode="External"/><Relationship Id="rId5" Type="http://schemas.openxmlformats.org/officeDocument/2006/relationships/hyperlink" Target="http://www.icr.org/bible/Hebrews/10/4" TargetMode="External"/><Relationship Id="rId10" Type="http://schemas.openxmlformats.org/officeDocument/2006/relationships/hyperlink" Target="http://www.icr.org/bible/Luke/22/42" TargetMode="External"/><Relationship Id="rId4" Type="http://schemas.openxmlformats.org/officeDocument/2006/relationships/hyperlink" Target="http://www.icr.org/bible/Leviticus/22/19" TargetMode="External"/><Relationship Id="rId9" Type="http://schemas.openxmlformats.org/officeDocument/2006/relationships/hyperlink" Target="http://www.icr.org/bible/John/9/4" TargetMode="Externa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a:t>
            </a:fld>
            <a:endParaRPr lang="en-US"/>
          </a:p>
        </p:txBody>
      </p:sp>
    </p:spTree>
    <p:extLst>
      <p:ext uri="{BB962C8B-B14F-4D97-AF65-F5344CB8AC3E}">
        <p14:creationId xmlns:p14="http://schemas.microsoft.com/office/powerpoint/2010/main" val="35606024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This is the beginning of a complex explanation </a:t>
            </a:r>
          </a:p>
          <a:p>
            <a:r>
              <a:rPr lang="en-US" sz="1200" kern="1200" dirty="0" smtClean="0">
                <a:solidFill>
                  <a:schemeClr val="tx1"/>
                </a:solidFill>
                <a:latin typeface="+mn-lt"/>
                <a:ea typeface="+mn-ea"/>
                <a:cs typeface="+mn-cs"/>
              </a:rPr>
              <a:t>describing in practical ways how Adam’s sin changed </a:t>
            </a:r>
          </a:p>
          <a:p>
            <a:r>
              <a:rPr lang="en-US" sz="1200" kern="1200" dirty="0" smtClean="0">
                <a:solidFill>
                  <a:schemeClr val="tx1"/>
                </a:solidFill>
                <a:latin typeface="+mn-lt"/>
                <a:ea typeface="+mn-ea"/>
                <a:cs typeface="+mn-cs"/>
              </a:rPr>
              <a:t>everything.</a:t>
            </a:r>
          </a:p>
          <a:p>
            <a:pPr lvl="1"/>
            <a:r>
              <a:rPr lang="en-US" dirty="0" smtClean="0"/>
              <a:t> </a:t>
            </a:r>
            <a:r>
              <a:rPr lang="en-US" b="0" i="0" u="none" strike="noStrike" baseline="0" dirty="0" smtClean="0"/>
              <a:t> </a:t>
            </a:r>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 </a:t>
            </a:r>
          </a:p>
          <a:p>
            <a:r>
              <a:rPr lang="en-US" b="0" i="1" u="none" strike="noStrike" baseline="0" dirty="0" smtClean="0"/>
              <a:t>Romans</a:t>
            </a:r>
            <a:r>
              <a:rPr lang="en-US" b="0" i="0" u="none" strike="noStrike" baseline="0" dirty="0" smtClean="0"/>
              <a:t> (p. 100).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a:t>
            </a:fld>
            <a:endParaRPr lang="en-US"/>
          </a:p>
        </p:txBody>
      </p:sp>
    </p:spTree>
    <p:extLst>
      <p:ext uri="{BB962C8B-B14F-4D97-AF65-F5344CB8AC3E}">
        <p14:creationId xmlns:p14="http://schemas.microsoft.com/office/powerpoint/2010/main" val="2490867798"/>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in verse 21, we have one more </a:t>
            </a:r>
            <a:r>
              <a:rPr lang="en-US" dirty="0" err="1" smtClean="0"/>
              <a:t>hosper</a:t>
            </a:r>
            <a:r>
              <a:rPr lang="en-US" dirty="0" smtClean="0"/>
              <a:t>...</a:t>
            </a:r>
            <a:r>
              <a:rPr lang="en-US" baseline="0" dirty="0" smtClean="0"/>
              <a:t> </a:t>
            </a:r>
            <a:r>
              <a:rPr lang="en-US" baseline="0" dirty="0" err="1" smtClean="0"/>
              <a:t>outos</a:t>
            </a:r>
            <a:r>
              <a:rPr lang="en-US" baseline="0" dirty="0" smtClean="0"/>
              <a:t> kai </a:t>
            </a:r>
          </a:p>
          <a:p>
            <a:r>
              <a:rPr lang="en-US" baseline="0" dirty="0" smtClean="0"/>
              <a:t>comparison.</a:t>
            </a:r>
          </a:p>
          <a:p>
            <a:endParaRPr lang="en-US" baseline="0" dirty="0" smtClean="0"/>
          </a:p>
          <a:p>
            <a:r>
              <a:rPr lang="en-US" baseline="0" dirty="0" err="1" smtClean="0"/>
              <a:t>hosper</a:t>
            </a:r>
            <a:r>
              <a:rPr lang="en-US" baseline="0" dirty="0" smtClean="0"/>
              <a:t> – just as sin reigned in death...</a:t>
            </a:r>
          </a:p>
          <a:p>
            <a:endParaRPr lang="en-US" baseline="0" dirty="0" smtClean="0"/>
          </a:p>
          <a:p>
            <a:r>
              <a:rPr lang="en-US" baseline="0" dirty="0" err="1" smtClean="0"/>
              <a:t>outos</a:t>
            </a:r>
            <a:r>
              <a:rPr lang="en-US" baseline="0" dirty="0" smtClean="0"/>
              <a:t> kai – so also grace reigns through righteousness </a:t>
            </a:r>
          </a:p>
          <a:p>
            <a:r>
              <a:rPr lang="en-US" baseline="0" dirty="0" smtClean="0"/>
              <a:t>to bring eternal life.</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100</a:t>
            </a:fld>
            <a:endParaRPr lang="en-US"/>
          </a:p>
        </p:txBody>
      </p:sp>
    </p:spTree>
    <p:extLst>
      <p:ext uri="{BB962C8B-B14F-4D97-AF65-F5344CB8AC3E}">
        <p14:creationId xmlns:p14="http://schemas.microsoft.com/office/powerpoint/2010/main" val="3296308839"/>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Aionios</a:t>
            </a:r>
            <a:r>
              <a:rPr lang="en-US" dirty="0" smtClean="0"/>
              <a:t> pertains to a period of unending duration. </a:t>
            </a:r>
          </a:p>
          <a:p>
            <a:endParaRPr lang="en-US" dirty="0" smtClean="0"/>
          </a:p>
          <a:p>
            <a:r>
              <a:rPr lang="en-US" dirty="0" smtClean="0"/>
              <a:t>Hence, </a:t>
            </a:r>
            <a:r>
              <a:rPr lang="en-US" dirty="0" err="1" smtClean="0"/>
              <a:t>aionios</a:t>
            </a:r>
            <a:r>
              <a:rPr lang="en-US" dirty="0" smtClean="0"/>
              <a:t> </a:t>
            </a:r>
            <a:r>
              <a:rPr lang="en-US" dirty="0" err="1" smtClean="0"/>
              <a:t>zoe</a:t>
            </a:r>
            <a:r>
              <a:rPr lang="en-US" dirty="0" smtClean="0"/>
              <a:t> means unending or eternal life.</a:t>
            </a:r>
          </a:p>
          <a:p>
            <a:endParaRPr lang="en-US" dirty="0" smtClean="0"/>
          </a:p>
          <a:p>
            <a:pPr rtl="0"/>
            <a:r>
              <a:rPr lang="en-US" b="1" dirty="0" err="1" smtClean="0"/>
              <a:t>ILLUS</a:t>
            </a:r>
            <a:r>
              <a:rPr lang="en-US" b="1" dirty="0" smtClean="0"/>
              <a:t>:</a:t>
            </a:r>
            <a:r>
              <a:rPr lang="en-US" dirty="0" smtClean="0"/>
              <a:t> </a:t>
            </a:r>
            <a:r>
              <a:rPr lang="en-US" sz="1200" b="0" dirty="0" smtClean="0"/>
              <a:t>An elderly man said to </a:t>
            </a:r>
            <a:r>
              <a:rPr lang="en-US" sz="1200" b="0" dirty="0" err="1" smtClean="0"/>
              <a:t>H.A</a:t>
            </a:r>
            <a:r>
              <a:rPr lang="en-US" sz="1200" b="0" dirty="0" smtClean="0"/>
              <a:t>. </a:t>
            </a:r>
            <a:r>
              <a:rPr lang="en-US" sz="1200" b="0" dirty="0" err="1" smtClean="0"/>
              <a:t>Ironside</a:t>
            </a:r>
            <a:r>
              <a:rPr lang="en-US" sz="1200" b="0" dirty="0" smtClean="0"/>
              <a:t>, “I will not </a:t>
            </a:r>
          </a:p>
          <a:p>
            <a:pPr rtl="0"/>
            <a:r>
              <a:rPr lang="en-US" sz="1200" b="0" dirty="0" smtClean="0"/>
              <a:t>go on unless I know I’m saved, or else know it’s </a:t>
            </a:r>
          </a:p>
          <a:p>
            <a:pPr rtl="0"/>
            <a:r>
              <a:rPr lang="en-US" sz="1200" b="0" dirty="0" smtClean="0"/>
              <a:t>hopeless to seek to be sure of it. I want a definite </a:t>
            </a:r>
          </a:p>
          <a:p>
            <a:pPr rtl="0"/>
            <a:r>
              <a:rPr lang="en-US" sz="1200" b="0" dirty="0" smtClean="0"/>
              <a:t>witness, something I can’t be mistaken about!” </a:t>
            </a:r>
          </a:p>
          <a:p>
            <a:pPr rtl="0"/>
            <a:endParaRPr lang="en-US" sz="1200" b="0" dirty="0" smtClean="0"/>
          </a:p>
          <a:p>
            <a:pPr rtl="0"/>
            <a:r>
              <a:rPr lang="en-US" sz="1200" dirty="0" err="1" smtClean="0"/>
              <a:t>Ironside</a:t>
            </a:r>
            <a:r>
              <a:rPr lang="en-US" sz="1200" dirty="0" smtClean="0"/>
              <a:t> replied, “Suppose you had a vision of an angel </a:t>
            </a:r>
          </a:p>
          <a:p>
            <a:pPr rtl="0"/>
            <a:r>
              <a:rPr lang="en-US" sz="1200" dirty="0" smtClean="0"/>
              <a:t>who told you your sins were forgiven. Would that be </a:t>
            </a:r>
          </a:p>
          <a:p>
            <a:pPr rtl="0"/>
            <a:r>
              <a:rPr lang="en-US" sz="1200" dirty="0" smtClean="0"/>
              <a:t>enough to rest on?” </a:t>
            </a:r>
          </a:p>
          <a:p>
            <a:pPr rtl="0"/>
            <a:endParaRPr lang="en-US" sz="1200" dirty="0" smtClean="0"/>
          </a:p>
          <a:p>
            <a:pPr rtl="0"/>
            <a:r>
              <a:rPr lang="en-US" sz="1200" dirty="0" smtClean="0"/>
              <a:t>“Yes, I think it would. An angel should be right.” </a:t>
            </a:r>
          </a:p>
          <a:p>
            <a:pPr rtl="0"/>
            <a:endParaRPr lang="en-US" sz="1200" dirty="0" smtClean="0"/>
          </a:p>
          <a:p>
            <a:pPr rtl="0"/>
            <a:r>
              <a:rPr lang="en-US" sz="1200" dirty="0" err="1" smtClean="0"/>
              <a:t>Ironside</a:t>
            </a:r>
            <a:r>
              <a:rPr lang="en-US" sz="1200" dirty="0" smtClean="0"/>
              <a:t> continued, “But suppose on your deathbed </a:t>
            </a:r>
          </a:p>
          <a:p>
            <a:pPr rtl="0"/>
            <a:r>
              <a:rPr lang="en-US" sz="1200" dirty="0" smtClean="0"/>
              <a:t>Satan came and said, ‘I was that angel, transformed </a:t>
            </a:r>
          </a:p>
          <a:p>
            <a:pPr rtl="0"/>
            <a:r>
              <a:rPr lang="en-US" sz="1200" dirty="0" smtClean="0"/>
              <a:t>to deceive you.’ What would you say?” </a:t>
            </a:r>
          </a:p>
          <a:p>
            <a:pPr rtl="0"/>
            <a:endParaRPr lang="en-US" sz="1200" dirty="0" smtClean="0"/>
          </a:p>
          <a:p>
            <a:pPr rtl="0"/>
            <a:r>
              <a:rPr lang="en-US" sz="1200" dirty="0" smtClean="0"/>
              <a:t>The man was speechless. </a:t>
            </a:r>
          </a:p>
          <a:p>
            <a:pPr rtl="0"/>
            <a:endParaRPr lang="en-US" sz="1200" dirty="0" smtClean="0"/>
          </a:p>
          <a:p>
            <a:pPr rtl="0"/>
            <a:r>
              <a:rPr lang="en-US" sz="1200" dirty="0" err="1" smtClean="0"/>
              <a:t>Ironside</a:t>
            </a:r>
            <a:r>
              <a:rPr lang="en-US" sz="1200" dirty="0" smtClean="0"/>
              <a:t> then told him that God has given us something </a:t>
            </a:r>
          </a:p>
          <a:p>
            <a:pPr rtl="0"/>
            <a:r>
              <a:rPr lang="en-US" sz="1200" dirty="0" smtClean="0"/>
              <a:t>more dependable than the voice of an angel. He has </a:t>
            </a:r>
          </a:p>
          <a:p>
            <a:pPr rtl="0"/>
            <a:r>
              <a:rPr lang="en-US" sz="1200" dirty="0" smtClean="0"/>
              <a:t>given His Son, who died for our sins, and He has </a:t>
            </a:r>
          </a:p>
          <a:p>
            <a:pPr rtl="0"/>
            <a:r>
              <a:rPr lang="en-US" sz="1200" dirty="0" smtClean="0"/>
              <a:t>testified in His own Word that if we trust Him all our </a:t>
            </a:r>
          </a:p>
          <a:p>
            <a:pPr rtl="0"/>
            <a:r>
              <a:rPr lang="en-US" sz="1200" dirty="0" smtClean="0"/>
              <a:t>sins are gone. </a:t>
            </a:r>
            <a:r>
              <a:rPr lang="en-US" sz="1200" dirty="0" err="1" smtClean="0"/>
              <a:t>Ironside</a:t>
            </a:r>
            <a:r>
              <a:rPr lang="en-US" sz="1200" dirty="0" smtClean="0"/>
              <a:t> read I John 5:13, “You may </a:t>
            </a:r>
          </a:p>
          <a:p>
            <a:pPr rtl="0"/>
            <a:r>
              <a:rPr lang="en-US" sz="1200" dirty="0" smtClean="0"/>
              <a:t>know that you have eternal life.” Then he said, “Is that </a:t>
            </a:r>
          </a:p>
          <a:p>
            <a:pPr rtl="0"/>
            <a:r>
              <a:rPr lang="en-US" sz="1200" dirty="0" smtClean="0"/>
              <a:t>not enough to rest on? It is a letter from heaven </a:t>
            </a:r>
          </a:p>
          <a:p>
            <a:pPr rtl="0"/>
            <a:r>
              <a:rPr lang="en-US" sz="1200" dirty="0" smtClean="0"/>
              <a:t>expressly to you.” </a:t>
            </a:r>
          </a:p>
          <a:p>
            <a:pPr rtl="0"/>
            <a:endParaRPr lang="en-US" sz="1200" dirty="0" smtClean="0"/>
          </a:p>
          <a:p>
            <a:pPr rtl="0"/>
            <a:r>
              <a:rPr lang="en-US" sz="1200" dirty="0" smtClean="0"/>
              <a:t>God’s Spirit used that to bring assurance to the man’s </a:t>
            </a:r>
          </a:p>
          <a:p>
            <a:pPr rtl="0"/>
            <a:r>
              <a:rPr lang="en-US" sz="1200" dirty="0" smtClean="0"/>
              <a:t>heart.</a:t>
            </a:r>
          </a:p>
          <a:p>
            <a:r>
              <a:rPr lang="en-US" dirty="0" smtClean="0"/>
              <a:t> </a:t>
            </a:r>
          </a:p>
          <a:p>
            <a:r>
              <a:rPr lang="en-US" b="0" i="0" u="none" strike="noStrike" baseline="0" dirty="0" smtClean="0"/>
              <a:t>-----</a:t>
            </a:r>
          </a:p>
          <a:p>
            <a:endParaRPr lang="en-US" b="0" i="0" u="none" strike="noStrike" baseline="0" dirty="0" smtClean="0"/>
          </a:p>
          <a:p>
            <a:r>
              <a:rPr lang="en-US" b="0" i="0" u="none" strike="noStrike" baseline="0" dirty="0" err="1" smtClean="0"/>
              <a:t>Galaxie</a:t>
            </a:r>
            <a:r>
              <a:rPr lang="en-US" b="0" i="0" u="none" strike="noStrike" baseline="0" dirty="0" smtClean="0"/>
              <a:t> Software. (2002). </a:t>
            </a:r>
            <a:r>
              <a:rPr lang="en-US" b="0" i="1" u="none" strike="noStrike" baseline="0" dirty="0" smtClean="0"/>
              <a:t>10,000 Sermon Illustrations</a:t>
            </a:r>
            <a:r>
              <a:rPr lang="en-US" b="0" i="0" u="none" strike="noStrike" baseline="0" dirty="0" smtClean="0"/>
              <a:t>. </a:t>
            </a:r>
          </a:p>
          <a:p>
            <a:r>
              <a:rPr lang="en-US" b="0" i="0" u="none" strike="noStrike" baseline="0" dirty="0" smtClean="0"/>
              <a:t>Biblical Studies Press.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101</a:t>
            </a:fld>
            <a:endParaRPr lang="en-US"/>
          </a:p>
        </p:txBody>
      </p:sp>
    </p:spTree>
    <p:extLst>
      <p:ext uri="{BB962C8B-B14F-4D97-AF65-F5344CB8AC3E}">
        <p14:creationId xmlns:p14="http://schemas.microsoft.com/office/powerpoint/2010/main" val="3296308839"/>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5:21.</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102</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5:21.</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103</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The greatest treatment on Heaven to ever </a:t>
            </a:r>
          </a:p>
          <a:p>
            <a:pPr rtl="0"/>
            <a:r>
              <a:rPr lang="en-US" sz="1200" dirty="0" smtClean="0"/>
              <a:t>appear, according to scholar Wilber M. Smith, is </a:t>
            </a:r>
          </a:p>
          <a:p>
            <a:pPr rtl="0"/>
            <a:r>
              <a:rPr lang="en-US" sz="1200" dirty="0" smtClean="0"/>
              <a:t>Richard Baxter’s</a:t>
            </a:r>
            <a:r>
              <a:rPr lang="en-US" sz="1200" baseline="0" dirty="0" smtClean="0"/>
              <a:t> </a:t>
            </a:r>
            <a:r>
              <a:rPr lang="en-US" sz="1200" i="1" dirty="0" smtClean="0"/>
              <a:t>The Saint’s Everlasting Rest, </a:t>
            </a:r>
            <a:r>
              <a:rPr lang="en-US" sz="1200" i="0" dirty="0" smtClean="0"/>
              <a:t>published </a:t>
            </a:r>
          </a:p>
          <a:p>
            <a:pPr rtl="0"/>
            <a:r>
              <a:rPr lang="en-US" sz="1200" i="0" dirty="0" smtClean="0"/>
              <a:t>in 1649. </a:t>
            </a:r>
          </a:p>
          <a:p>
            <a:pPr rtl="0"/>
            <a:endParaRPr lang="en-US" sz="1200" i="0" dirty="0" smtClean="0"/>
          </a:p>
          <a:p>
            <a:pPr rtl="0"/>
            <a:r>
              <a:rPr lang="en-US" sz="1200" i="0" dirty="0" smtClean="0"/>
              <a:t>Baxter, the great English Puritan, was frail of body, and </a:t>
            </a:r>
          </a:p>
          <a:p>
            <a:pPr rtl="0"/>
            <a:r>
              <a:rPr lang="en-US" sz="1200" i="0" dirty="0" smtClean="0"/>
              <a:t>at age thirty-five suffered a total collapse. Expecting to </a:t>
            </a:r>
          </a:p>
          <a:p>
            <a:pPr rtl="0"/>
            <a:r>
              <a:rPr lang="en-US" sz="1200" i="0" dirty="0" smtClean="0"/>
              <a:t>die and wanting to prepare himself for leaving the </a:t>
            </a:r>
          </a:p>
          <a:p>
            <a:pPr rtl="0"/>
            <a:r>
              <a:rPr lang="en-US" sz="1200" i="0" dirty="0" smtClean="0"/>
              <a:t>world, he began to meditate on heaven and on </a:t>
            </a:r>
          </a:p>
          <a:p>
            <a:pPr rtl="0"/>
            <a:r>
              <a:rPr lang="en-US" sz="1200" i="0" dirty="0" smtClean="0"/>
              <a:t>heaven’s joys. He wrote out his thoughts for his own </a:t>
            </a:r>
          </a:p>
          <a:p>
            <a:pPr rtl="0"/>
            <a:r>
              <a:rPr lang="en-US" sz="1200" i="0" dirty="0" smtClean="0"/>
              <a:t>benefit, and after his recovery those notes became the </a:t>
            </a:r>
          </a:p>
          <a:p>
            <a:pPr rtl="0"/>
            <a:r>
              <a:rPr lang="en-US" sz="1200" i="0" dirty="0" smtClean="0"/>
              <a:t>basis for his massive Saint’s Everlasting Rest. He </a:t>
            </a:r>
          </a:p>
          <a:p>
            <a:pPr rtl="0"/>
            <a:r>
              <a:rPr lang="en-US" sz="1200" i="0" dirty="0" smtClean="0"/>
              <a:t>suggested his readers follow his example of meditating </a:t>
            </a:r>
          </a:p>
          <a:p>
            <a:pPr rtl="0"/>
            <a:r>
              <a:rPr lang="en-US" sz="1200" i="0" dirty="0" smtClean="0"/>
              <a:t>on heaven for a half-hour each day. “For want of this </a:t>
            </a:r>
          </a:p>
          <a:p>
            <a:pPr rtl="0"/>
            <a:r>
              <a:rPr lang="en-US" sz="1200" i="0" dirty="0" smtClean="0"/>
              <a:t>recourse to heaven,” he wrote, “thy soul is as a lamp </a:t>
            </a:r>
          </a:p>
          <a:p>
            <a:pPr rtl="0"/>
            <a:r>
              <a:rPr lang="en-US" sz="1200" i="0" dirty="0" smtClean="0"/>
              <a:t>not lighted.”</a:t>
            </a:r>
          </a:p>
          <a:p>
            <a:pPr rtl="0"/>
            <a:endParaRPr lang="en-US" sz="1200" i="0" dirty="0" smtClean="0"/>
          </a:p>
          <a:p>
            <a:pPr rtl="0"/>
            <a:r>
              <a:rPr lang="en-US" sz="1200" i="0" dirty="0" smtClean="0"/>
              <a:t>Baxter wrote that God could have withheld information </a:t>
            </a:r>
          </a:p>
          <a:p>
            <a:pPr rtl="0"/>
            <a:r>
              <a:rPr lang="en-US" sz="1200" i="0" dirty="0" smtClean="0"/>
              <a:t>from us about heaven, the New Jerusalem, and eternal </a:t>
            </a:r>
          </a:p>
          <a:p>
            <a:pPr rtl="0"/>
            <a:r>
              <a:rPr lang="en-US" sz="1200" i="0" dirty="0" smtClean="0"/>
              <a:t>life. But He didn’t. The Bible is filled with information </a:t>
            </a:r>
          </a:p>
          <a:p>
            <a:pPr rtl="0"/>
            <a:r>
              <a:rPr lang="en-US" sz="1200" i="0" dirty="0" smtClean="0"/>
              <a:t>about the saints’ everlasting rest. This, then, should </a:t>
            </a:r>
          </a:p>
          <a:p>
            <a:pPr rtl="0"/>
            <a:r>
              <a:rPr lang="en-US" sz="1200" i="0" dirty="0" smtClean="0"/>
              <a:t>color the way we view everything in life.</a:t>
            </a:r>
          </a:p>
          <a:p>
            <a:pPr rtl="0"/>
            <a:endParaRPr lang="en-US" sz="1200" i="0" dirty="0" smtClean="0"/>
          </a:p>
          <a:p>
            <a:pPr rtl="0"/>
            <a:r>
              <a:rPr lang="en-US" sz="1200" i="0" dirty="0" smtClean="0"/>
              <a:t>Baxter wrote: “It hath pleased our Father to open his </a:t>
            </a:r>
          </a:p>
          <a:p>
            <a:pPr rtl="0"/>
            <a:r>
              <a:rPr lang="en-US" sz="1200" i="0" dirty="0" smtClean="0"/>
              <a:t>counsel, and to let us know the very intent of his heart, </a:t>
            </a:r>
          </a:p>
          <a:p>
            <a:pPr rtl="0"/>
            <a:r>
              <a:rPr lang="en-US" sz="1200" i="0" dirty="0" smtClean="0"/>
              <a:t>and to acquaint us with the eternal extent of his love; </a:t>
            </a:r>
          </a:p>
          <a:p>
            <a:pPr rtl="0"/>
            <a:r>
              <a:rPr lang="en-US" sz="1200" i="0" dirty="0" smtClean="0"/>
              <a:t>and all this that our joy may be full, and we might live </a:t>
            </a:r>
          </a:p>
          <a:p>
            <a:pPr rtl="0"/>
            <a:r>
              <a:rPr lang="en-US" sz="1200" i="0" dirty="0" smtClean="0"/>
              <a:t>as the heirs of such a kingdom. And shall we now </a:t>
            </a:r>
          </a:p>
          <a:p>
            <a:pPr rtl="0"/>
            <a:r>
              <a:rPr lang="en-US" sz="1200" i="0" dirty="0" smtClean="0"/>
              <a:t>overlook all, as if he had revealed no such matter? </a:t>
            </a:r>
          </a:p>
          <a:p>
            <a:pPr rtl="0"/>
            <a:endParaRPr lang="en-US" sz="1200" i="0" dirty="0" smtClean="0"/>
          </a:p>
          <a:p>
            <a:pPr rtl="0"/>
            <a:r>
              <a:rPr lang="en-US" sz="1200" i="0" dirty="0" smtClean="0"/>
              <a:t>Shall we live in earthly cares and sorrows, as if we </a:t>
            </a:r>
          </a:p>
          <a:p>
            <a:pPr rtl="0"/>
            <a:r>
              <a:rPr lang="en-US" sz="1200" i="0" dirty="0" smtClean="0"/>
              <a:t>knew of no such thing? And rejoice no more in these </a:t>
            </a:r>
          </a:p>
          <a:p>
            <a:pPr rtl="0"/>
            <a:r>
              <a:rPr lang="en-US" sz="1200" i="0" dirty="0" smtClean="0"/>
              <a:t>discoveries, than if the Lord had never written it? </a:t>
            </a:r>
          </a:p>
          <a:p>
            <a:pPr rtl="0"/>
            <a:endParaRPr lang="en-US" sz="1200" i="0" dirty="0" smtClean="0"/>
          </a:p>
          <a:p>
            <a:pPr rtl="0"/>
            <a:r>
              <a:rPr lang="en-US" sz="1200" i="0" dirty="0" smtClean="0"/>
              <a:t>O that our hearts were as high as our hopes, and our </a:t>
            </a:r>
          </a:p>
          <a:p>
            <a:pPr rtl="0"/>
            <a:r>
              <a:rPr lang="en-US" sz="1200" i="0" dirty="0" smtClean="0"/>
              <a:t>hopes as high as these infallible promises!”</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Morgan, R. J. (2000). </a:t>
            </a:r>
            <a:r>
              <a:rPr lang="en-US" b="0" i="1" u="none" strike="noStrike" baseline="0" dirty="0" smtClean="0"/>
              <a:t>Nelson’s complete book of </a:t>
            </a:r>
          </a:p>
          <a:p>
            <a:r>
              <a:rPr lang="en-US" b="0" i="1" u="none" strike="noStrike" baseline="0" dirty="0" smtClean="0"/>
              <a:t>stories, illustrations, and quotes</a:t>
            </a:r>
            <a:r>
              <a:rPr lang="en-US" b="0" i="0" u="none" strike="noStrike" baseline="0" dirty="0" smtClean="0"/>
              <a:t> (electronic ed., p. </a:t>
            </a:r>
          </a:p>
          <a:p>
            <a:r>
              <a:rPr lang="en-US" b="0" i="0" u="none" strike="noStrike" baseline="0" dirty="0" smtClean="0"/>
              <a:t>424). Nashville: Thomas Nelson Publishers.</a:t>
            </a:r>
          </a:p>
          <a:p>
            <a:endParaRPr lang="en-US" dirty="0" smtClean="0"/>
          </a:p>
          <a:p>
            <a:r>
              <a:rPr lang="en-US" dirty="0" smtClean="0"/>
              <a:t>*** </a:t>
            </a:r>
            <a:r>
              <a:rPr lang="en-US" dirty="0" smtClean="0"/>
              <a:t>END ***</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104</a:t>
            </a:fld>
            <a:endParaRPr lang="en-US"/>
          </a:p>
        </p:txBody>
      </p:sp>
    </p:spTree>
    <p:extLst>
      <p:ext uri="{BB962C8B-B14F-4D97-AF65-F5344CB8AC3E}">
        <p14:creationId xmlns:p14="http://schemas.microsoft.com/office/powerpoint/2010/main" val="34831498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2009, R. C. Sproul wrote that:</a:t>
            </a:r>
          </a:p>
          <a:p>
            <a:endParaRPr lang="en-US" sz="1200" i="0" dirty="0" smtClean="0"/>
          </a:p>
          <a:p>
            <a:r>
              <a:rPr lang="en-US" sz="1200" i="0" dirty="0" smtClean="0"/>
              <a:t>“In Augustine’s debate with Pelagius he argued that at </a:t>
            </a:r>
          </a:p>
          <a:p>
            <a:r>
              <a:rPr lang="en-US" sz="1200" i="0" dirty="0" smtClean="0"/>
              <a:t>creation, before the fall, Adam [and Eve] had two </a:t>
            </a:r>
          </a:p>
          <a:p>
            <a:r>
              <a:rPr lang="en-US" sz="1200" i="0" dirty="0" smtClean="0"/>
              <a:t>abilities. [They] had... the possibility of sinning and the </a:t>
            </a:r>
          </a:p>
          <a:p>
            <a:r>
              <a:rPr lang="en-US" sz="1200" i="0" dirty="0" smtClean="0"/>
              <a:t>ability to sin.... </a:t>
            </a:r>
            <a:r>
              <a:rPr lang="en-US" sz="1200" i="0" kern="1200" dirty="0" smtClean="0">
                <a:solidFill>
                  <a:schemeClr val="tx1"/>
                </a:solidFill>
                <a:latin typeface="+mn-lt"/>
                <a:ea typeface="+mn-ea"/>
                <a:cs typeface="+mn-cs"/>
              </a:rPr>
              <a:t>but they also had the ability not to sin. </a:t>
            </a:r>
          </a:p>
          <a:p>
            <a:r>
              <a:rPr lang="en-US" sz="1200" i="0" kern="1200" dirty="0" smtClean="0">
                <a:solidFill>
                  <a:schemeClr val="tx1"/>
                </a:solidFill>
                <a:latin typeface="+mn-lt"/>
                <a:ea typeface="+mn-ea"/>
                <a:cs typeface="+mn-cs"/>
              </a:rPr>
              <a:t>They were not fallen or corrupt. Adam and Eve had the </a:t>
            </a:r>
          </a:p>
          <a:p>
            <a:r>
              <a:rPr lang="en-US" sz="1200" i="0" kern="1200" dirty="0" smtClean="0">
                <a:solidFill>
                  <a:schemeClr val="tx1"/>
                </a:solidFill>
                <a:latin typeface="+mn-lt"/>
                <a:ea typeface="+mn-ea"/>
                <a:cs typeface="+mn-cs"/>
              </a:rPr>
              <a:t>power to resist temptation and not fall into sin....</a:t>
            </a:r>
          </a:p>
          <a:p>
            <a:pPr rtl="0"/>
            <a:endParaRPr lang="en-US" sz="1200" i="0" kern="1200" dirty="0" smtClean="0">
              <a:solidFill>
                <a:schemeClr val="tx1"/>
              </a:solidFill>
              <a:latin typeface="+mn-lt"/>
              <a:ea typeface="+mn-ea"/>
              <a:cs typeface="+mn-cs"/>
            </a:endParaRPr>
          </a:p>
          <a:p>
            <a:pPr rtl="0"/>
            <a:r>
              <a:rPr lang="en-US" sz="1200" i="0" dirty="0" smtClean="0"/>
              <a:t>“Looking at it from the perspective of mortality and </a:t>
            </a:r>
          </a:p>
          <a:p>
            <a:pPr rtl="0"/>
            <a:r>
              <a:rPr lang="en-US" sz="1200" i="0" dirty="0" smtClean="0"/>
              <a:t>death, Augustine argued that just as Adam and Eve, in </a:t>
            </a:r>
          </a:p>
          <a:p>
            <a:pPr rtl="0"/>
            <a:r>
              <a:rPr lang="en-US" sz="1200" i="0" dirty="0" smtClean="0"/>
              <a:t>creation, had [the ability to sin and the ability not to </a:t>
            </a:r>
          </a:p>
          <a:p>
            <a:pPr rtl="0"/>
            <a:r>
              <a:rPr lang="en-US" sz="1200" i="0" dirty="0" smtClean="0"/>
              <a:t>sin]... they also had the... ability to die and the ability </a:t>
            </a:r>
          </a:p>
          <a:p>
            <a:pPr rtl="0"/>
            <a:r>
              <a:rPr lang="en-US" sz="1200" i="0" dirty="0" smtClean="0"/>
              <a:t>not to die. They were not created immortal. They could </a:t>
            </a:r>
          </a:p>
          <a:p>
            <a:pPr rtl="0"/>
            <a:r>
              <a:rPr lang="en-US" sz="1200" i="0" dirty="0" smtClean="0"/>
              <a:t>die under certain circumstances. Death was not </a:t>
            </a:r>
          </a:p>
          <a:p>
            <a:pPr rtl="0"/>
            <a:r>
              <a:rPr lang="en-US" sz="1200" i="0" dirty="0" smtClean="0"/>
              <a:t>necessary to our original parents; had they obeyed the </a:t>
            </a:r>
          </a:p>
          <a:p>
            <a:pPr rtl="0"/>
            <a:r>
              <a:rPr lang="en-US" sz="1200" i="0" dirty="0" smtClean="0"/>
              <a:t>command of God they would not have died. They had </a:t>
            </a:r>
          </a:p>
          <a:p>
            <a:pPr rtl="0"/>
            <a:r>
              <a:rPr lang="en-US" sz="1200" i="0" dirty="0" smtClean="0"/>
              <a:t>the ability to live forever... We see that they had twin </a:t>
            </a:r>
          </a:p>
          <a:p>
            <a:pPr rtl="0"/>
            <a:r>
              <a:rPr lang="en-US" sz="1200" i="0" dirty="0" smtClean="0"/>
              <a:t>abilities: the ability to sin and not to sin, and the ability </a:t>
            </a:r>
          </a:p>
          <a:p>
            <a:pPr rtl="0"/>
            <a:r>
              <a:rPr lang="en-US" sz="1200" i="0" dirty="0" smtClean="0"/>
              <a:t>to die and not to die.</a:t>
            </a:r>
          </a:p>
          <a:p>
            <a:pPr rtl="0"/>
            <a:endParaRPr lang="en-US" sz="1200" i="0" dirty="0" smtClean="0"/>
          </a:p>
          <a:p>
            <a:pPr rtl="0"/>
            <a:r>
              <a:rPr lang="en-US" sz="1200" i="0" dirty="0" smtClean="0"/>
              <a:t>“After the fall Adam’s progeny lost the... ability not to </a:t>
            </a:r>
          </a:p>
          <a:p>
            <a:pPr rtl="0"/>
            <a:r>
              <a:rPr lang="en-US" sz="1200" i="0" dirty="0" smtClean="0"/>
              <a:t>sin. Since the fall no human being has had inherent </a:t>
            </a:r>
          </a:p>
          <a:p>
            <a:pPr rtl="0"/>
            <a:r>
              <a:rPr lang="en-US" sz="1200" i="0" dirty="0" smtClean="0"/>
              <a:t>power to live a perfect life. Nobody can live without </a:t>
            </a:r>
          </a:p>
          <a:p>
            <a:pPr rtl="0"/>
            <a:r>
              <a:rPr lang="en-US" sz="1200" i="0" dirty="0" smtClean="0"/>
              <a:t>sinning, just as nobody can live without dying. </a:t>
            </a:r>
          </a:p>
          <a:p>
            <a:pPr rtl="0"/>
            <a:r>
              <a:rPr lang="en-US" sz="1200" i="0" dirty="0" smtClean="0"/>
              <a:t>Augustine said the curse of the fall is this... it is not </a:t>
            </a:r>
          </a:p>
          <a:p>
            <a:pPr rtl="0"/>
            <a:r>
              <a:rPr lang="en-US" sz="1200" i="0" dirty="0" smtClean="0"/>
              <a:t>possible not to sin. Likewise, we have the... inability not </a:t>
            </a:r>
          </a:p>
          <a:p>
            <a:pPr rtl="0"/>
            <a:r>
              <a:rPr lang="en-US" sz="1200" i="0" dirty="0" smtClean="0"/>
              <a:t>to die. What Augustine is explaining here is our basic </a:t>
            </a:r>
          </a:p>
          <a:p>
            <a:pPr rtl="0"/>
            <a:r>
              <a:rPr lang="en-US" sz="1200" i="0" dirty="0" smtClean="0"/>
              <a:t>humanity. In heaven, after we are fully glorified, we </a:t>
            </a:r>
          </a:p>
          <a:p>
            <a:pPr rtl="0"/>
            <a:r>
              <a:rPr lang="en-US" sz="1200" i="0" dirty="0" smtClean="0"/>
              <a:t>will... not be able to sin and we will not be able to die, </a:t>
            </a:r>
          </a:p>
          <a:p>
            <a:pPr rtl="0"/>
            <a:r>
              <a:rPr lang="en-US" sz="1200" i="0" dirty="0" smtClean="0"/>
              <a:t>which is what we look forward to.</a:t>
            </a:r>
          </a:p>
          <a:p>
            <a:pPr rtl="0"/>
            <a:endParaRPr lang="en-US" sz="1200" i="0" dirty="0" smtClean="0"/>
          </a:p>
          <a:p>
            <a:pPr rtl="0"/>
            <a:r>
              <a:rPr lang="en-US" sz="1200" i="0" dirty="0" smtClean="0"/>
              <a:t>“Paul is arguing that because of Adam’s sin, both sin and </a:t>
            </a:r>
          </a:p>
          <a:p>
            <a:pPr rtl="0"/>
            <a:r>
              <a:rPr lang="en-US" sz="1200" i="0" dirty="0" smtClean="0"/>
              <a:t>death are universal because the guilt of Adam is </a:t>
            </a:r>
          </a:p>
          <a:p>
            <a:pPr rtl="0"/>
            <a:r>
              <a:rPr lang="en-US" sz="1200" i="0" dirty="0" smtClean="0"/>
              <a:t>reckoned to the whole race. We are dealing </a:t>
            </a:r>
          </a:p>
          <a:p>
            <a:pPr rtl="0"/>
            <a:r>
              <a:rPr lang="en-US" sz="1200" i="0" dirty="0" smtClean="0"/>
              <a:t>unassailably with the doctrine of imputation in its worst </a:t>
            </a:r>
          </a:p>
          <a:p>
            <a:pPr rtl="0"/>
            <a:r>
              <a:rPr lang="en-US" sz="1200" i="0" dirty="0" smtClean="0"/>
              <a:t>possible manifestation. The imputation of guilt from one </a:t>
            </a:r>
          </a:p>
          <a:p>
            <a:pPr rtl="0"/>
            <a:r>
              <a:rPr lang="en-US" sz="1200" i="0" dirty="0" smtClean="0"/>
              <a:t>person to all whom he represents leads us to ruination, </a:t>
            </a:r>
          </a:p>
          <a:p>
            <a:pPr rtl="0"/>
            <a:r>
              <a:rPr lang="en-US" sz="1200" i="0" dirty="0" smtClean="0"/>
              <a:t>our present estate as fallen and corrupt sinners.</a:t>
            </a:r>
          </a:p>
          <a:p>
            <a:pPr rtl="0"/>
            <a:endParaRPr lang="en-US" sz="1200" i="0" dirty="0" smtClean="0"/>
          </a:p>
          <a:p>
            <a:pPr rtl="0"/>
            <a:r>
              <a:rPr lang="en-US" sz="1200" i="0" dirty="0" smtClean="0"/>
              <a:t>“In contrast is imputation in its best possible </a:t>
            </a:r>
          </a:p>
          <a:p>
            <a:pPr rtl="0"/>
            <a:r>
              <a:rPr lang="en-US" sz="1200" i="0" dirty="0" smtClean="0"/>
              <a:t>manifestation, the imputation of someone else’s </a:t>
            </a:r>
          </a:p>
          <a:p>
            <a:pPr rtl="0"/>
            <a:r>
              <a:rPr lang="en-US" sz="1200" i="0" dirty="0" smtClean="0"/>
              <a:t>righteousness to us. We must not dismiss this as a </a:t>
            </a:r>
          </a:p>
          <a:p>
            <a:pPr rtl="0"/>
            <a:r>
              <a:rPr lang="en-US" sz="1200" i="0" dirty="0" smtClean="0"/>
              <a:t>theological technicality. The very essence of the gospel </a:t>
            </a:r>
          </a:p>
          <a:p>
            <a:pPr rtl="0"/>
            <a:r>
              <a:rPr lang="en-US" sz="1200" i="0" dirty="0" smtClean="0"/>
              <a:t>is that someone else’s righteousness counts for us. </a:t>
            </a:r>
          </a:p>
          <a:p>
            <a:pPr rtl="0"/>
            <a:endParaRPr lang="en-US" sz="1200" i="0" dirty="0" smtClean="0"/>
          </a:p>
          <a:p>
            <a:pPr rtl="0"/>
            <a:r>
              <a:rPr lang="en-US" sz="1200" i="0" dirty="0" smtClean="0"/>
              <a:t>“If we get rid of imputation, we have no basis for any </a:t>
            </a:r>
          </a:p>
          <a:p>
            <a:pPr rtl="0"/>
            <a:r>
              <a:rPr lang="en-US" sz="1200" i="0" dirty="0" smtClean="0"/>
              <a:t>hope in standing before the judgment seat of God. </a:t>
            </a:r>
          </a:p>
          <a:p>
            <a:pPr rtl="0"/>
            <a:r>
              <a:rPr lang="en-US" sz="1200" i="0" dirty="0" smtClean="0"/>
              <a:t>Either we stand before God’s judgment with our </a:t>
            </a:r>
          </a:p>
          <a:p>
            <a:pPr rtl="0"/>
            <a:r>
              <a:rPr lang="en-US" sz="1200" i="0" dirty="0" smtClean="0"/>
              <a:t>righteousness or with someone else’s. If we have to </a:t>
            </a:r>
          </a:p>
          <a:p>
            <a:pPr rtl="0"/>
            <a:r>
              <a:rPr lang="en-US" sz="1200" i="0" dirty="0" smtClean="0"/>
              <a:t>stand before God with our righteousness, which </a:t>
            </a:r>
          </a:p>
          <a:p>
            <a:pPr rtl="0"/>
            <a:r>
              <a:rPr lang="en-US" sz="1200" i="0" dirty="0" smtClean="0"/>
              <a:t>righteousness the Bible says is nothing but filthy rags </a:t>
            </a:r>
          </a:p>
          <a:p>
            <a:pPr rtl="0"/>
            <a:r>
              <a:rPr lang="en-US" sz="1200" i="0" dirty="0" smtClean="0"/>
              <a:t>(Isa. 64:6), we have no hope. Take away the </a:t>
            </a:r>
          </a:p>
          <a:p>
            <a:pPr rtl="0"/>
            <a:r>
              <a:rPr lang="en-US" sz="1200" i="0" dirty="0" smtClean="0"/>
              <a:t>imputation of the Savior’s righteousness, and there is </a:t>
            </a:r>
          </a:p>
          <a:p>
            <a:pPr rtl="0"/>
            <a:r>
              <a:rPr lang="en-US" sz="1200" i="0" dirty="0" smtClean="0"/>
              <a:t>no good news left to </a:t>
            </a:r>
            <a:r>
              <a:rPr lang="en-US" sz="1200" i="0" kern="1200" dirty="0" smtClean="0">
                <a:solidFill>
                  <a:schemeClr val="tx1"/>
                </a:solidFill>
                <a:latin typeface="+mn-lt"/>
                <a:ea typeface="+mn-ea"/>
                <a:cs typeface="+mn-cs"/>
              </a:rPr>
              <a:t>the gospel. We are on our own. </a:t>
            </a:r>
          </a:p>
          <a:p>
            <a:pPr rtl="0"/>
            <a:r>
              <a:rPr lang="en-US" sz="1200" i="0" kern="1200" dirty="0" smtClean="0">
                <a:solidFill>
                  <a:schemeClr val="tx1"/>
                </a:solidFill>
                <a:latin typeface="+mn-lt"/>
                <a:ea typeface="+mn-ea"/>
                <a:cs typeface="+mn-cs"/>
              </a:rPr>
              <a:t>Nothing we can bring to the table is enough to escape </a:t>
            </a:r>
          </a:p>
          <a:p>
            <a:pPr rtl="0"/>
            <a:r>
              <a:rPr lang="en-US" sz="1200" i="0" kern="1200" dirty="0" smtClean="0">
                <a:solidFill>
                  <a:schemeClr val="tx1"/>
                </a:solidFill>
                <a:latin typeface="+mn-lt"/>
                <a:ea typeface="+mn-ea"/>
                <a:cs typeface="+mn-cs"/>
              </a:rPr>
              <a:t>the wrath of a holy God.”</a:t>
            </a:r>
            <a:endParaRPr lang="en-US" i="0" dirty="0" smtClean="0"/>
          </a:p>
          <a:p>
            <a:r>
              <a:rPr lang="en-US" b="0" i="0" u="none" strike="noStrike" baseline="0" dirty="0" smtClean="0"/>
              <a:t>-----</a:t>
            </a:r>
          </a:p>
          <a:p>
            <a:endParaRPr lang="en-US" b="0" i="0" u="none" strike="noStrike" baseline="0" dirty="0" smtClean="0"/>
          </a:p>
          <a:p>
            <a:r>
              <a:rPr lang="en-US" b="0" i="0" u="none" strike="noStrike" baseline="0" dirty="0" smtClean="0"/>
              <a:t>Sproul, R. C. (2009). </a:t>
            </a:r>
            <a:r>
              <a:rPr lang="en-US" b="0" i="1" u="none" strike="noStrike" baseline="0" dirty="0" smtClean="0"/>
              <a:t>Romans</a:t>
            </a:r>
            <a:r>
              <a:rPr lang="en-US" b="0" i="0" u="none" strike="noStrike" baseline="0" dirty="0" smtClean="0"/>
              <a:t> (pp. 175–177). </a:t>
            </a:r>
          </a:p>
          <a:p>
            <a:r>
              <a:rPr lang="en-US" b="0" i="0" u="none" strike="noStrike" baseline="0" dirty="0" smtClean="0"/>
              <a:t>Wheaton, IL: Crossway.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a:t>
            </a:fld>
            <a:endParaRPr lang="en-US"/>
          </a:p>
        </p:txBody>
      </p:sp>
    </p:spTree>
    <p:extLst>
      <p:ext uri="{BB962C8B-B14F-4D97-AF65-F5344CB8AC3E}">
        <p14:creationId xmlns:p14="http://schemas.microsoft.com/office/powerpoint/2010/main" val="36928844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Greek Grammar Beyond the Basics, Dr. Daniel B. </a:t>
            </a:r>
          </a:p>
          <a:p>
            <a:r>
              <a:rPr lang="en-US" dirty="0" smtClean="0"/>
              <a:t>Wallace</a:t>
            </a:r>
            <a:r>
              <a:rPr lang="en-US" baseline="0" dirty="0" smtClean="0"/>
              <a:t> tells us that “</a:t>
            </a:r>
            <a:r>
              <a:rPr lang="en-US" baseline="0" dirty="0" err="1" smtClean="0"/>
              <a:t>dia</a:t>
            </a:r>
            <a:r>
              <a:rPr lang="en-US" baseline="0" dirty="0" smtClean="0"/>
              <a:t> </a:t>
            </a:r>
            <a:r>
              <a:rPr lang="en-US" baseline="0" dirty="0" err="1" smtClean="0"/>
              <a:t>touto</a:t>
            </a:r>
            <a:r>
              <a:rPr lang="en-US" baseline="0" dirty="0" smtClean="0"/>
              <a:t>” is a formulaic phrase </a:t>
            </a:r>
          </a:p>
          <a:p>
            <a:r>
              <a:rPr lang="en-US" baseline="0" dirty="0" smtClean="0"/>
              <a:t>used to refer back to a previous argument.</a:t>
            </a:r>
          </a:p>
          <a:p>
            <a:endParaRPr lang="en-US" baseline="0" dirty="0" smtClean="0"/>
          </a:p>
          <a:p>
            <a:r>
              <a:rPr lang="en-US" baseline="0" dirty="0" smtClean="0"/>
              <a:t>It might readily be translated as “For this reason” </a:t>
            </a:r>
          </a:p>
          <a:p>
            <a:r>
              <a:rPr lang="en-US" baseline="0" dirty="0" smtClean="0"/>
              <a:t>wherever it appears. </a:t>
            </a:r>
          </a:p>
          <a:p>
            <a:endParaRPr lang="en-US" baseline="0" dirty="0" smtClean="0"/>
          </a:p>
          <a:p>
            <a:r>
              <a:rPr lang="en-US" baseline="0" dirty="0" smtClean="0"/>
              <a:t>Here in Romans 5:12, in response to the question </a:t>
            </a:r>
          </a:p>
          <a:p>
            <a:r>
              <a:rPr lang="en-US" baseline="0" dirty="0" smtClean="0"/>
              <a:t>“What reason”, A. T. Robertson says [it is] probably the </a:t>
            </a:r>
          </a:p>
          <a:p>
            <a:r>
              <a:rPr lang="en-US" baseline="0" dirty="0" smtClean="0"/>
              <a:t>argument made in verses 1 to 11.</a:t>
            </a:r>
          </a:p>
          <a:p>
            <a:endParaRPr lang="en-US" baseline="0" dirty="0" smtClean="0"/>
          </a:p>
          <a:p>
            <a:r>
              <a:rPr lang="en-US" baseline="0" dirty="0" smtClean="0"/>
              <a:t>So, our lesson this morning concerns the consequences </a:t>
            </a:r>
          </a:p>
          <a:p>
            <a:r>
              <a:rPr lang="en-US" baseline="0" dirty="0" smtClean="0"/>
              <a:t>of all the things we were looking at last week. </a:t>
            </a:r>
          </a:p>
          <a:p>
            <a:endParaRPr lang="en-US" baseline="0" dirty="0" smtClean="0"/>
          </a:p>
          <a:p>
            <a:r>
              <a:rPr lang="en-US" baseline="0" dirty="0" smtClean="0"/>
              <a:t>Because we have been justified by faith...</a:t>
            </a:r>
          </a:p>
          <a:p>
            <a:endParaRPr lang="en-US" baseline="0" dirty="0" smtClean="0"/>
          </a:p>
          <a:p>
            <a:r>
              <a:rPr lang="en-US" baseline="0" dirty="0" smtClean="0"/>
              <a:t>Because that faith has given us access into grace...</a:t>
            </a:r>
          </a:p>
          <a:p>
            <a:endParaRPr lang="en-US" baseline="0" dirty="0" smtClean="0"/>
          </a:p>
          <a:p>
            <a:r>
              <a:rPr lang="en-US" baseline="0" dirty="0" smtClean="0"/>
              <a:t>Because we now stand in that grace...</a:t>
            </a:r>
          </a:p>
          <a:p>
            <a:endParaRPr lang="en-US" baseline="0" dirty="0" smtClean="0"/>
          </a:p>
          <a:p>
            <a:r>
              <a:rPr lang="en-US" baseline="0" dirty="0" smtClean="0"/>
              <a:t>Because Christ died at just the right moment...</a:t>
            </a:r>
          </a:p>
          <a:p>
            <a:endParaRPr lang="en-US" baseline="0" dirty="0" smtClean="0"/>
          </a:p>
          <a:p>
            <a:r>
              <a:rPr lang="en-US" baseline="0" dirty="0" smtClean="0"/>
              <a:t>Because of all this...</a:t>
            </a:r>
          </a:p>
          <a:p>
            <a:endParaRPr lang="en-US" baseline="0" dirty="0" smtClean="0"/>
          </a:p>
          <a:p>
            <a:r>
              <a:rPr lang="en-US" baseline="0" dirty="0" smtClean="0"/>
              <a:t>Even though we inherited death through Adam...</a:t>
            </a:r>
          </a:p>
          <a:p>
            <a:endParaRPr lang="en-US" baseline="0" dirty="0" smtClean="0"/>
          </a:p>
          <a:p>
            <a:r>
              <a:rPr lang="en-US" baseline="0" dirty="0" smtClean="0"/>
              <a:t>We nevertheless also inherited life through Christ Jesus!</a:t>
            </a:r>
          </a:p>
          <a:p>
            <a:endParaRPr lang="en-US" baseline="0" dirty="0" smtClean="0"/>
          </a:p>
          <a:p>
            <a:r>
              <a:rPr lang="en-US" baseline="0" dirty="0" smtClean="0"/>
              <a:t>-----</a:t>
            </a:r>
          </a:p>
          <a:p>
            <a:endParaRPr lang="en-US" baseline="0" dirty="0" smtClean="0"/>
          </a:p>
          <a:p>
            <a:r>
              <a:rPr lang="en-US" baseline="0" dirty="0" smtClean="0"/>
              <a:t>Wallace, D. B. (1996). Greek Grammar Beyond the </a:t>
            </a:r>
          </a:p>
          <a:p>
            <a:r>
              <a:rPr lang="en-US" baseline="0" dirty="0" smtClean="0"/>
              <a:t>Basics. Grand Rapids, MI: Zondervan, p. 333.</a:t>
            </a:r>
          </a:p>
          <a:p>
            <a:endParaRPr lang="en-US" baseline="0" dirty="0" smtClean="0"/>
          </a:p>
          <a:p>
            <a:r>
              <a:rPr lang="en-US" baseline="0" dirty="0" smtClean="0"/>
              <a:t>Robertson, A. T. (1931). Word Pictures in the New </a:t>
            </a:r>
          </a:p>
          <a:p>
            <a:r>
              <a:rPr lang="en-US" baseline="0" dirty="0" smtClean="0"/>
              <a:t>Testament, Volume IV: Epistles of Paul. Grand </a:t>
            </a:r>
          </a:p>
          <a:p>
            <a:r>
              <a:rPr lang="en-US" baseline="0" dirty="0" smtClean="0"/>
              <a:t>Rapids, MI: Baker Book House, p. 357.</a:t>
            </a:r>
          </a:p>
          <a:p>
            <a:endParaRPr lang="en-US" baseline="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a:t>
            </a:fld>
            <a:endParaRPr lang="en-US"/>
          </a:p>
        </p:txBody>
      </p:sp>
    </p:spTree>
    <p:extLst>
      <p:ext uri="{BB962C8B-B14F-4D97-AF65-F5344CB8AC3E}">
        <p14:creationId xmlns:p14="http://schemas.microsoft.com/office/powerpoint/2010/main" val="36928844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Jesus is speaking to them in parables because, although </a:t>
            </a:r>
          </a:p>
          <a:p>
            <a:r>
              <a:rPr lang="en-US" dirty="0" smtClean="0"/>
              <a:t>they have eyes, they refuse to see; and because, </a:t>
            </a:r>
          </a:p>
          <a:p>
            <a:r>
              <a:rPr lang="en-US" dirty="0" smtClean="0"/>
              <a:t>although they</a:t>
            </a:r>
            <a:r>
              <a:rPr lang="en-US" baseline="0" dirty="0" smtClean="0"/>
              <a:t> have ears, they refuse to hear.</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a:t>
            </a:fld>
            <a:endParaRPr lang="en-US"/>
          </a:p>
        </p:txBody>
      </p:sp>
    </p:spTree>
    <p:extLst>
      <p:ext uri="{BB962C8B-B14F-4D97-AF65-F5344CB8AC3E}">
        <p14:creationId xmlns:p14="http://schemas.microsoft.com/office/powerpoint/2010/main" val="8031654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Paul is sending Timothy so that Timothy can remind </a:t>
            </a:r>
          </a:p>
          <a:p>
            <a:r>
              <a:rPr lang="en-US" dirty="0" smtClean="0"/>
              <a:t>them of Paul’s way of life,</a:t>
            </a:r>
            <a:r>
              <a:rPr lang="en-US" baseline="0" dirty="0" smtClean="0"/>
              <a:t> and thus reinforce Paul’s </a:t>
            </a:r>
          </a:p>
          <a:p>
            <a:r>
              <a:rPr lang="en-US" baseline="0" dirty="0" smtClean="0"/>
              <a:t>urging that they imitate him.</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a:t>
            </a:fld>
            <a:endParaRPr lang="en-US"/>
          </a:p>
        </p:txBody>
      </p:sp>
    </p:spTree>
    <p:extLst>
      <p:ext uri="{BB962C8B-B14F-4D97-AF65-F5344CB8AC3E}">
        <p14:creationId xmlns:p14="http://schemas.microsoft.com/office/powerpoint/2010/main" val="10224825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Hosper</a:t>
            </a:r>
            <a:r>
              <a:rPr lang="en-US" dirty="0" smtClean="0"/>
              <a:t> is a marker of similarity between events or states.</a:t>
            </a:r>
          </a:p>
          <a:p>
            <a:endParaRPr lang="en-US" dirty="0" smtClean="0"/>
          </a:p>
          <a:p>
            <a:r>
              <a:rPr lang="en-US" dirty="0" smtClean="0"/>
              <a:t>It’s used in comparisons to indicate the “just as” clause </a:t>
            </a:r>
          </a:p>
          <a:p>
            <a:r>
              <a:rPr lang="en-US" dirty="0" smtClean="0"/>
              <a:t>of a “Just as... So also” comparison.</a:t>
            </a:r>
          </a:p>
          <a:p>
            <a:endParaRPr lang="en-US" dirty="0" smtClean="0"/>
          </a:p>
          <a:p>
            <a:r>
              <a:rPr lang="en-US" dirty="0" smtClean="0"/>
              <a:t>The “So also” clause is generally expressed by the </a:t>
            </a:r>
          </a:p>
          <a:p>
            <a:r>
              <a:rPr lang="en-US" dirty="0" smtClean="0"/>
              <a:t>Greek </a:t>
            </a:r>
            <a:r>
              <a:rPr lang="en-US" dirty="0" err="1" smtClean="0"/>
              <a:t>outos</a:t>
            </a:r>
            <a:r>
              <a:rPr lang="en-US" dirty="0" smtClean="0"/>
              <a:t> kai.</a:t>
            </a:r>
          </a:p>
          <a:p>
            <a:endParaRPr lang="en-US" dirty="0" smtClean="0"/>
          </a:p>
          <a:p>
            <a:r>
              <a:rPr lang="en-US" dirty="0" smtClean="0"/>
              <a:t>For example, “In just the same way as I ran to the store, </a:t>
            </a:r>
          </a:p>
          <a:p>
            <a:r>
              <a:rPr lang="en-US" dirty="0" smtClean="0"/>
              <a:t>so</a:t>
            </a:r>
            <a:r>
              <a:rPr lang="en-US" baseline="0" dirty="0" smtClean="0"/>
              <a:t> also Billy ran to the garage.”</a:t>
            </a:r>
          </a:p>
          <a:p>
            <a:endParaRPr lang="en-US" baseline="0" dirty="0" smtClean="0"/>
          </a:p>
          <a:p>
            <a:r>
              <a:rPr lang="en-US" baseline="0" dirty="0" smtClean="0"/>
              <a:t>Interestingly, Paul starts the comparison here, but he </a:t>
            </a:r>
          </a:p>
          <a:p>
            <a:r>
              <a:rPr lang="en-US" baseline="0" dirty="0" smtClean="0"/>
              <a:t>never directly completes it. Instead, he takes up a </a:t>
            </a:r>
          </a:p>
          <a:p>
            <a:r>
              <a:rPr lang="en-US" baseline="0" dirty="0" smtClean="0"/>
              <a:t>lengthy aside, only returning to the comparison in </a:t>
            </a:r>
          </a:p>
          <a:p>
            <a:r>
              <a:rPr lang="en-US" baseline="0" dirty="0" smtClean="0"/>
              <a:t>verses 18 and 19.</a:t>
            </a:r>
            <a:r>
              <a:rPr lang="en-US" dirty="0" smtClean="0"/>
              <a:t> </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a:t>
            </a:fld>
            <a:endParaRPr lang="en-US"/>
          </a:p>
        </p:txBody>
      </p:sp>
    </p:spTree>
    <p:extLst>
      <p:ext uri="{BB962C8B-B14F-4D97-AF65-F5344CB8AC3E}">
        <p14:creationId xmlns:p14="http://schemas.microsoft.com/office/powerpoint/2010/main" val="36928844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a:t>
            </a:fld>
            <a:endParaRPr lang="en-US"/>
          </a:p>
        </p:txBody>
      </p:sp>
    </p:spTree>
    <p:extLst>
      <p:ext uri="{BB962C8B-B14F-4D97-AF65-F5344CB8AC3E}">
        <p14:creationId xmlns:p14="http://schemas.microsoft.com/office/powerpoint/2010/main" val="37027588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17</a:t>
            </a:fld>
            <a:endParaRPr lang="en-US"/>
          </a:p>
        </p:txBody>
      </p:sp>
    </p:spTree>
    <p:extLst>
      <p:ext uri="{BB962C8B-B14F-4D97-AF65-F5344CB8AC3E}">
        <p14:creationId xmlns:p14="http://schemas.microsoft.com/office/powerpoint/2010/main" val="40268245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Eiserchomai</a:t>
            </a:r>
            <a:r>
              <a:rPr lang="en-US" dirty="0" smtClean="0"/>
              <a:t> means to come in; to move into a space; </a:t>
            </a:r>
          </a:p>
          <a:p>
            <a:r>
              <a:rPr lang="en-US" dirty="0" smtClean="0"/>
              <a:t>to enter. In this context, it specifically means to enter </a:t>
            </a:r>
          </a:p>
          <a:p>
            <a:r>
              <a:rPr lang="en-US" dirty="0" smtClean="0"/>
              <a:t>the world. </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18</a:t>
            </a:fld>
            <a:endParaRPr lang="en-US"/>
          </a:p>
        </p:txBody>
      </p:sp>
    </p:spTree>
    <p:extLst>
      <p:ext uri="{BB962C8B-B14F-4D97-AF65-F5344CB8AC3E}">
        <p14:creationId xmlns:p14="http://schemas.microsoft.com/office/powerpoint/2010/main" val="36928844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19</a:t>
            </a:fld>
            <a:endParaRPr lang="en-US"/>
          </a:p>
        </p:txBody>
      </p:sp>
    </p:spTree>
    <p:extLst>
      <p:ext uri="{BB962C8B-B14F-4D97-AF65-F5344CB8AC3E}">
        <p14:creationId xmlns:p14="http://schemas.microsoft.com/office/powerpoint/2010/main" val="3807043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Daniel A. Poling was the editor, and later the </a:t>
            </a:r>
          </a:p>
          <a:p>
            <a:r>
              <a:rPr lang="en-US" dirty="0" smtClean="0"/>
              <a:t>owner,</a:t>
            </a:r>
            <a:r>
              <a:rPr lang="en-US" baseline="0" dirty="0" smtClean="0"/>
              <a:t> </a:t>
            </a:r>
            <a:r>
              <a:rPr lang="en-US" dirty="0" smtClean="0"/>
              <a:t>of Christian Herald magazine from</a:t>
            </a:r>
            <a:r>
              <a:rPr lang="en-US" baseline="0" dirty="0" smtClean="0"/>
              <a:t> 1927 to 1966.</a:t>
            </a:r>
          </a:p>
          <a:p>
            <a:endParaRPr lang="en-US" baseline="0" dirty="0" smtClean="0"/>
          </a:p>
          <a:p>
            <a:pPr rtl="0"/>
            <a:r>
              <a:rPr lang="en-US" sz="1200" dirty="0" smtClean="0"/>
              <a:t>[One day,] Dan Poling’s son, Clark, faced his father </a:t>
            </a:r>
          </a:p>
          <a:p>
            <a:pPr rtl="0"/>
            <a:r>
              <a:rPr lang="en-US" sz="1200" dirty="0" smtClean="0"/>
              <a:t>across the desk and abruptly said, “Dad, what do you </a:t>
            </a:r>
          </a:p>
          <a:p>
            <a:pPr rtl="0"/>
            <a:r>
              <a:rPr lang="en-US" sz="1200" dirty="0" smtClean="0"/>
              <a:t>know about God?” </a:t>
            </a:r>
          </a:p>
          <a:p>
            <a:pPr rtl="0"/>
            <a:endParaRPr lang="en-US" sz="1200" dirty="0" smtClean="0"/>
          </a:p>
          <a:p>
            <a:pPr rtl="0"/>
            <a:r>
              <a:rPr lang="en-US" sz="1200" dirty="0" smtClean="0"/>
              <a:t>“Mighty little.” That startled the son. </a:t>
            </a:r>
          </a:p>
          <a:p>
            <a:pPr rtl="0"/>
            <a:endParaRPr lang="en-US" sz="1200" dirty="0" smtClean="0"/>
          </a:p>
          <a:p>
            <a:pPr rtl="0"/>
            <a:r>
              <a:rPr lang="en-US" sz="1200" dirty="0" smtClean="0"/>
              <a:t>He straightened but held his eyes as his father said: </a:t>
            </a:r>
          </a:p>
          <a:p>
            <a:pPr rtl="0"/>
            <a:r>
              <a:rPr lang="en-US" sz="1200" dirty="0" smtClean="0"/>
              <a:t>“Mighty little do I know about God, mighty little by the </a:t>
            </a:r>
          </a:p>
          <a:p>
            <a:pPr rtl="0"/>
            <a:r>
              <a:rPr lang="en-US" sz="1200" dirty="0" smtClean="0"/>
              <a:t>test of absolute knowledge—less now, perhaps, than I </a:t>
            </a:r>
          </a:p>
          <a:p>
            <a:pPr rtl="0"/>
            <a:r>
              <a:rPr lang="en-US" sz="1200" dirty="0" smtClean="0"/>
              <a:t>thought I knew when I sat where you sit! </a:t>
            </a:r>
          </a:p>
          <a:p>
            <a:pPr rtl="0"/>
            <a:endParaRPr lang="en-US" sz="1200" dirty="0" smtClean="0"/>
          </a:p>
          <a:p>
            <a:pPr rtl="0"/>
            <a:r>
              <a:rPr lang="en-US" sz="1200" dirty="0" smtClean="0"/>
              <a:t>But Clark, what I do know by the test of experience—</a:t>
            </a:r>
          </a:p>
          <a:p>
            <a:pPr rtl="0"/>
            <a:r>
              <a:rPr lang="en-US" sz="1200" dirty="0" smtClean="0"/>
              <a:t>sickness and health, sorrow and joy, death and life—</a:t>
            </a:r>
          </a:p>
          <a:p>
            <a:pPr rtl="0"/>
            <a:r>
              <a:rPr lang="en-US" sz="1200" dirty="0" smtClean="0"/>
              <a:t>what I do know about God changes my life!”</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Tan, P. L. (1996). </a:t>
            </a:r>
            <a:r>
              <a:rPr lang="en-US" b="0" i="1" u="none" strike="noStrike" baseline="0" dirty="0" smtClean="0"/>
              <a:t>Encyclopedia of 7700 Illustrations: </a:t>
            </a:r>
          </a:p>
          <a:p>
            <a:r>
              <a:rPr lang="en-US" b="0" i="1" u="none" strike="noStrike" baseline="0" dirty="0" smtClean="0"/>
              <a:t>Signs of the Times</a:t>
            </a:r>
            <a:r>
              <a:rPr lang="en-US" b="0" i="0" u="none" strike="noStrike" baseline="0" dirty="0" smtClean="0"/>
              <a:t> (p. 1511). Garland, TX: Bible </a:t>
            </a:r>
          </a:p>
          <a:p>
            <a:r>
              <a:rPr lang="en-US" b="0" i="0" u="none" strike="noStrike" baseline="0" dirty="0" smtClean="0"/>
              <a:t>Communications, Inc.</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a:t>
            </a:fld>
            <a:endParaRPr lang="en-US"/>
          </a:p>
        </p:txBody>
      </p:sp>
    </p:spTree>
    <p:extLst>
      <p:ext uri="{BB962C8B-B14F-4D97-AF65-F5344CB8AC3E}">
        <p14:creationId xmlns:p14="http://schemas.microsoft.com/office/powerpoint/2010/main" val="6140611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a:t>
            </a:r>
            <a:r>
              <a:rPr lang="en-US" baseline="0" dirty="0" err="1" smtClean="0"/>
              <a:t>dierchomai</a:t>
            </a:r>
            <a:r>
              <a:rPr lang="en-US" baseline="0" dirty="0" smtClean="0"/>
              <a:t> means to move towards a </a:t>
            </a:r>
          </a:p>
          <a:p>
            <a:r>
              <a:rPr lang="en-US" baseline="0" dirty="0" smtClean="0"/>
              <a:t>destination; that is, to go to, or to come to.</a:t>
            </a:r>
          </a:p>
          <a:p>
            <a:endParaRPr lang="en-US" baseline="0" dirty="0" smtClean="0"/>
          </a:p>
          <a:p>
            <a:r>
              <a:rPr lang="en-US" baseline="0" dirty="0" smtClean="0"/>
              <a:t>The King James Version is perhaps a little clearer </a:t>
            </a:r>
          </a:p>
          <a:p>
            <a:r>
              <a:rPr lang="en-US" baseline="0" dirty="0" smtClean="0"/>
              <a:t>here:</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20</a:t>
            </a:fld>
            <a:endParaRPr lang="en-US"/>
          </a:p>
        </p:txBody>
      </p:sp>
    </p:spTree>
    <p:extLst>
      <p:ext uri="{BB962C8B-B14F-4D97-AF65-F5344CB8AC3E}">
        <p14:creationId xmlns:p14="http://schemas.microsoft.com/office/powerpoint/2010/main" val="36928844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b="0" dirty="0" smtClean="0"/>
              <a:t>What we need today is not anger,  but anguish, </a:t>
            </a:r>
          </a:p>
          <a:p>
            <a:pPr rtl="0"/>
            <a:r>
              <a:rPr lang="en-US" sz="1200" b="0" dirty="0" smtClean="0"/>
              <a:t>the kind of anguish that Moses displayed when he </a:t>
            </a:r>
          </a:p>
          <a:p>
            <a:pPr rtl="0"/>
            <a:r>
              <a:rPr lang="en-US" sz="1200" b="0" dirty="0" smtClean="0"/>
              <a:t>broke the two tablets of the law and then climbed the </a:t>
            </a:r>
          </a:p>
          <a:p>
            <a:pPr rtl="0"/>
            <a:r>
              <a:rPr lang="en-US" sz="1200" b="0" dirty="0" smtClean="0"/>
              <a:t>mountain to intercede for his people, or that Jesus </a:t>
            </a:r>
          </a:p>
          <a:p>
            <a:pPr rtl="0"/>
            <a:r>
              <a:rPr lang="en-US" sz="1200" b="0" dirty="0" smtClean="0"/>
              <a:t>displayed when He cleansed the temple and then </a:t>
            </a:r>
          </a:p>
          <a:p>
            <a:pPr rtl="0"/>
            <a:r>
              <a:rPr lang="en-US" sz="1200" b="0" dirty="0" smtClean="0"/>
              <a:t>wept over the city.  </a:t>
            </a:r>
          </a:p>
          <a:p>
            <a:pPr rtl="0"/>
            <a:endParaRPr lang="en-US" sz="1200" b="0" dirty="0" smtClean="0"/>
          </a:p>
          <a:p>
            <a:pPr rtl="0"/>
            <a:r>
              <a:rPr lang="en-US" sz="1200" b="0" dirty="0" smtClean="0"/>
              <a:t>The difference between anger and anguish is a broken </a:t>
            </a:r>
          </a:p>
          <a:p>
            <a:pPr rtl="0"/>
            <a:r>
              <a:rPr lang="en-US" sz="1200" b="0" dirty="0" smtClean="0"/>
              <a:t>heart.  It’s easy to get angry, especially at somebody </a:t>
            </a:r>
          </a:p>
          <a:p>
            <a:pPr rtl="0"/>
            <a:r>
              <a:rPr lang="en-US" sz="1200" b="0" dirty="0" smtClean="0"/>
              <a:t>else’s sins; but it’s not easy to look at sin, our own </a:t>
            </a:r>
          </a:p>
          <a:p>
            <a:pPr rtl="0"/>
            <a:r>
              <a:rPr lang="en-US" sz="1200" b="0" dirty="0" smtClean="0"/>
              <a:t>included, and weep over it.</a:t>
            </a:r>
          </a:p>
          <a:p>
            <a:pPr rtl="0"/>
            <a:endParaRPr lang="en-US" sz="1200" b="0" dirty="0" smtClean="0"/>
          </a:p>
          <a:p>
            <a:pPr rtl="0"/>
            <a:r>
              <a:rPr lang="en-US" sz="1200" dirty="0" smtClean="0"/>
              <a:t>-----</a:t>
            </a:r>
          </a:p>
          <a:p>
            <a:pPr rtl="0"/>
            <a:endParaRPr lang="en-US" sz="1200" dirty="0" smtClean="0"/>
          </a:p>
          <a:p>
            <a:pPr rtl="0"/>
            <a:r>
              <a:rPr lang="en-US" sz="1200" dirty="0" smtClean="0"/>
              <a:t>The Integrity Crisis by Warren W.  </a:t>
            </a:r>
            <a:r>
              <a:rPr lang="en-US" sz="1200" dirty="0" err="1" smtClean="0"/>
              <a:t>Wiersbe</a:t>
            </a:r>
            <a:r>
              <a:rPr lang="en-US" sz="1200" dirty="0" smtClean="0"/>
              <a:t>, Thomas </a:t>
            </a:r>
          </a:p>
          <a:p>
            <a:pPr rtl="0"/>
            <a:r>
              <a:rPr lang="en-US" sz="1200" dirty="0" smtClean="0"/>
              <a:t>Nelson Publishers, 1991, pp.  75–76</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err="1" smtClean="0"/>
              <a:t>Galaxie</a:t>
            </a:r>
            <a:r>
              <a:rPr lang="en-US" b="0" i="0" u="none" strike="noStrike" baseline="0" dirty="0" smtClean="0"/>
              <a:t> Software. (2002). </a:t>
            </a:r>
            <a:r>
              <a:rPr lang="en-US" b="0" i="1" u="none" strike="noStrike" baseline="0" dirty="0" smtClean="0"/>
              <a:t>10,000 Sermon </a:t>
            </a:r>
          </a:p>
          <a:p>
            <a:r>
              <a:rPr lang="en-US" b="0" i="1" u="none" strike="noStrike" baseline="0" dirty="0" smtClean="0"/>
              <a:t>Illustrations</a:t>
            </a:r>
            <a:r>
              <a:rPr lang="en-US" b="0" i="0" u="none" strike="noStrike" baseline="0" dirty="0" smtClean="0"/>
              <a:t>. Biblical Studies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21</a:t>
            </a:fld>
            <a:endParaRPr lang="en-US"/>
          </a:p>
        </p:txBody>
      </p:sp>
    </p:spTree>
    <p:extLst>
      <p:ext uri="{BB962C8B-B14F-4D97-AF65-F5344CB8AC3E}">
        <p14:creationId xmlns:p14="http://schemas.microsoft.com/office/powerpoint/2010/main" val="27969639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5:12.</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22</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5:12.</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23</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When Adam sinned, death was introduced into the </a:t>
            </a:r>
          </a:p>
          <a:p>
            <a:r>
              <a:rPr lang="en-US" sz="1200" kern="1200" dirty="0" smtClean="0">
                <a:solidFill>
                  <a:schemeClr val="tx1"/>
                </a:solidFill>
                <a:latin typeface="+mn-lt"/>
                <a:ea typeface="+mn-ea"/>
                <a:cs typeface="+mn-cs"/>
              </a:rPr>
              <a:t>world along with sin. As others sinned, death also </a:t>
            </a:r>
          </a:p>
          <a:p>
            <a:r>
              <a:rPr lang="en-US" sz="1200" kern="1200" dirty="0" smtClean="0">
                <a:solidFill>
                  <a:schemeClr val="tx1"/>
                </a:solidFill>
                <a:latin typeface="+mn-lt"/>
                <a:ea typeface="+mn-ea"/>
                <a:cs typeface="+mn-cs"/>
              </a:rPr>
              <a:t>spread as a natural consequence; thus all died.</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 </a:t>
            </a:r>
          </a:p>
          <a:p>
            <a:r>
              <a:rPr lang="en-US" b="0" i="1" u="none" strike="noStrike" baseline="0" dirty="0" smtClean="0"/>
              <a:t>Romans</a:t>
            </a:r>
            <a:r>
              <a:rPr lang="en-US" b="0" i="0" u="none" strike="noStrike" baseline="0" dirty="0" smtClean="0"/>
              <a:t> (p. 101).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24</a:t>
            </a:fld>
            <a:endParaRPr lang="en-US"/>
          </a:p>
        </p:txBody>
      </p:sp>
    </p:spTree>
    <p:extLst>
      <p:ext uri="{BB962C8B-B14F-4D97-AF65-F5344CB8AC3E}">
        <p14:creationId xmlns:p14="http://schemas.microsoft.com/office/powerpoint/2010/main" val="16157983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smtClean="0"/>
              <a:t>William R. Newell was born in</a:t>
            </a:r>
            <a:r>
              <a:rPr lang="en-US" sz="1200" b="0" i="0" kern="1200" dirty="0" smtClean="0">
                <a:solidFill>
                  <a:schemeClr val="tx1"/>
                </a:solidFill>
                <a:latin typeface="+mn-lt"/>
                <a:ea typeface="+mn-ea"/>
                <a:cs typeface="+mn-cs"/>
              </a:rPr>
              <a:t> 1868 and died in 1956. </a:t>
            </a:r>
          </a:p>
          <a:p>
            <a:r>
              <a:rPr lang="en-US" sz="1200" b="0" i="0" kern="1200" dirty="0" smtClean="0">
                <a:solidFill>
                  <a:schemeClr val="tx1"/>
                </a:solidFill>
                <a:latin typeface="+mn-lt"/>
                <a:ea typeface="+mn-ea"/>
                <a:cs typeface="+mn-cs"/>
              </a:rPr>
              <a:t>In 1895, he became assistant superintendent of the </a:t>
            </a:r>
          </a:p>
          <a:p>
            <a:r>
              <a:rPr lang="en-US" sz="1200" b="0" i="0" kern="1200" dirty="0" smtClean="0">
                <a:solidFill>
                  <a:schemeClr val="tx1"/>
                </a:solidFill>
                <a:latin typeface="+mn-lt"/>
                <a:ea typeface="+mn-ea"/>
                <a:cs typeface="+mn-cs"/>
              </a:rPr>
              <a:t>Moody Bible Institute in Chicago.</a:t>
            </a:r>
          </a:p>
          <a:p>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In 1938, he wrote Romans,</a:t>
            </a:r>
            <a:r>
              <a:rPr lang="en-US" sz="1200" b="0" i="0" kern="1200" baseline="0" dirty="0" smtClean="0">
                <a:solidFill>
                  <a:schemeClr val="tx1"/>
                </a:solidFill>
                <a:latin typeface="+mn-lt"/>
                <a:ea typeface="+mn-ea"/>
                <a:cs typeface="+mn-cs"/>
              </a:rPr>
              <a:t> Verse by Verse, a much </a:t>
            </a:r>
          </a:p>
          <a:p>
            <a:r>
              <a:rPr lang="en-US" sz="1200" b="0" i="0" kern="1200" baseline="0" dirty="0" smtClean="0">
                <a:solidFill>
                  <a:schemeClr val="tx1"/>
                </a:solidFill>
                <a:latin typeface="+mn-lt"/>
                <a:ea typeface="+mn-ea"/>
                <a:cs typeface="+mn-cs"/>
              </a:rPr>
              <a:t>loved commentary. He wrote on verse 13 here:</a:t>
            </a:r>
          </a:p>
          <a:p>
            <a:endParaRPr lang="en-US" sz="1200" b="0" i="0" kern="1200" baseline="0" dirty="0" smtClean="0">
              <a:solidFill>
                <a:schemeClr val="tx1"/>
              </a:solidFill>
              <a:latin typeface="+mn-lt"/>
              <a:ea typeface="+mn-ea"/>
              <a:cs typeface="+mn-cs"/>
            </a:endParaRPr>
          </a:p>
          <a:p>
            <a:pPr rtl="0"/>
            <a:r>
              <a:rPr lang="en-US" sz="1200" b="0" i="0" dirty="0" smtClean="0"/>
              <a:t>we must remember [six things]:</a:t>
            </a:r>
          </a:p>
          <a:p>
            <a:pPr rtl="0"/>
            <a:endParaRPr lang="en-US" sz="1200" b="0" i="0" dirty="0" smtClean="0"/>
          </a:p>
          <a:p>
            <a:pPr marL="0" indent="0" rtl="0">
              <a:buNone/>
            </a:pPr>
            <a:r>
              <a:rPr lang="en-US" sz="1200" b="0" i="0" dirty="0" smtClean="0"/>
              <a:t>“1. That sin was in the world, between Adam and Moses.</a:t>
            </a:r>
          </a:p>
          <a:p>
            <a:pPr marL="228600" indent="-228600" rtl="0">
              <a:buAutoNum type="arabicPeriod"/>
            </a:pPr>
            <a:endParaRPr lang="en-US" sz="1200" b="0" i="0" dirty="0" smtClean="0"/>
          </a:p>
          <a:p>
            <a:pPr rtl="0"/>
            <a:r>
              <a:rPr lang="en-US" sz="1200" b="0" i="0" dirty="0" smtClean="0"/>
              <a:t>“2. That, according to Chapter One, the race had </a:t>
            </a:r>
          </a:p>
          <a:p>
            <a:pPr rtl="0"/>
            <a:r>
              <a:rPr lang="en-US" sz="1200" b="0" i="0" dirty="0" smtClean="0"/>
              <a:t>rejected light and were without excuse; though they </a:t>
            </a:r>
          </a:p>
          <a:p>
            <a:pPr rtl="0"/>
            <a:r>
              <a:rPr lang="en-US" sz="1200" b="0" i="0" dirty="0" smtClean="0"/>
              <a:t>were ‘without law’ (</a:t>
            </a:r>
            <a:r>
              <a:rPr lang="en-US" sz="1200" b="0" i="0" dirty="0" err="1" smtClean="0"/>
              <a:t>anomos</a:t>
            </a:r>
            <a:r>
              <a:rPr lang="en-US" sz="1200" b="0" i="0" dirty="0" smtClean="0"/>
              <a:t>): for God’s definition of sin </a:t>
            </a:r>
          </a:p>
          <a:p>
            <a:pPr rtl="0"/>
            <a:r>
              <a:rPr lang="en-US" sz="1200" b="0" i="0" dirty="0" smtClean="0"/>
              <a:t>is not ‘transgression of law’... but anomia, which means </a:t>
            </a:r>
          </a:p>
          <a:p>
            <a:pPr rtl="0"/>
            <a:r>
              <a:rPr lang="en-US" sz="1200" b="0" i="0" dirty="0" smtClean="0"/>
              <a:t>refusal to be controlled—self-will.</a:t>
            </a:r>
          </a:p>
          <a:p>
            <a:pPr rtl="0"/>
            <a:endParaRPr lang="en-US" sz="1200" b="0" i="0" dirty="0" smtClean="0"/>
          </a:p>
          <a:p>
            <a:pPr rtl="0"/>
            <a:r>
              <a:rPr lang="en-US" sz="1200" b="0" i="0" dirty="0" smtClean="0"/>
              <a:t>“3. That there was a ‘work’... written in their hearts, to </a:t>
            </a:r>
          </a:p>
          <a:p>
            <a:pPr rtl="0"/>
            <a:r>
              <a:rPr lang="en-US" sz="1200" b="0" i="0" dirty="0" smtClean="0"/>
              <a:t>which their consciences bore witness, either accusing or </a:t>
            </a:r>
          </a:p>
          <a:p>
            <a:pPr rtl="0"/>
            <a:r>
              <a:rPr lang="en-US" sz="1200" b="0" i="0" dirty="0" smtClean="0"/>
              <a:t>else excusing them; and that this... necessarily </a:t>
            </a:r>
          </a:p>
          <a:p>
            <a:pPr rtl="0"/>
            <a:r>
              <a:rPr lang="en-US" sz="1200" b="0" i="0" dirty="0" smtClean="0"/>
              <a:t>corresponded morally to any law to be afterwards </a:t>
            </a:r>
          </a:p>
          <a:p>
            <a:pPr rtl="0"/>
            <a:r>
              <a:rPr lang="en-US" sz="1200" b="0" i="0" dirty="0" smtClean="0"/>
              <a:t>revealed by Jehovah.</a:t>
            </a:r>
          </a:p>
          <a:p>
            <a:pPr rtl="0"/>
            <a:endParaRPr lang="en-US" sz="1200" b="0" i="0" dirty="0" smtClean="0"/>
          </a:p>
          <a:p>
            <a:pPr rtl="0"/>
            <a:r>
              <a:rPr lang="en-US" sz="1200" b="0" i="0" dirty="0" smtClean="0"/>
              <a:t>“4. That... judgments, such as the Flood, and the </a:t>
            </a:r>
          </a:p>
          <a:p>
            <a:pPr rtl="0"/>
            <a:r>
              <a:rPr lang="en-US" sz="1200" b="0" i="0" dirty="0" smtClean="0"/>
              <a:t>overthrow of Sodom, and the destruction of the </a:t>
            </a:r>
          </a:p>
          <a:p>
            <a:pPr rtl="0"/>
            <a:r>
              <a:rPr lang="en-US" sz="1200" b="0" i="0" dirty="0" smtClean="0"/>
              <a:t>Canaanites, followed the ‘filling up of the cup of iniquity’ </a:t>
            </a:r>
          </a:p>
          <a:p>
            <a:pPr rtl="0"/>
            <a:r>
              <a:rPr lang="en-US" sz="1200" b="0" i="0" dirty="0" smtClean="0"/>
              <a:t>at such times: for such sinners both trampled on their </a:t>
            </a:r>
          </a:p>
          <a:p>
            <a:pPr rtl="0"/>
            <a:r>
              <a:rPr lang="en-US" sz="1200" b="0" i="0" dirty="0" smtClean="0"/>
              <a:t>own consciences, and inherited the previous </a:t>
            </a:r>
          </a:p>
          <a:p>
            <a:pPr rtl="0"/>
            <a:r>
              <a:rPr lang="en-US" sz="1200" b="0" i="0" dirty="0" smtClean="0"/>
              <a:t>generations of guilt.</a:t>
            </a:r>
          </a:p>
          <a:p>
            <a:pPr rtl="0"/>
            <a:endParaRPr lang="en-US" sz="1200" b="0" i="0" dirty="0" smtClean="0"/>
          </a:p>
          <a:p>
            <a:pPr rtl="0"/>
            <a:r>
              <a:rPr lang="en-US" sz="1200" b="0" i="0" dirty="0" smtClean="0"/>
              <a:t>“5. That, nevertheless, the sins between Adam and </a:t>
            </a:r>
          </a:p>
          <a:p>
            <a:pPr rtl="0"/>
            <a:r>
              <a:rPr lang="en-US" sz="1200" b="0" i="0" dirty="0" smtClean="0"/>
              <a:t>Moses did not bring about the sentence of death upon </a:t>
            </a:r>
          </a:p>
          <a:p>
            <a:pPr rtl="0"/>
            <a:r>
              <a:rPr lang="en-US" sz="1200" b="0" i="0" dirty="0" smtClean="0"/>
              <a:t>humanity, however much individuals or nations might </a:t>
            </a:r>
          </a:p>
          <a:p>
            <a:pPr rtl="0"/>
            <a:r>
              <a:rPr lang="en-US" sz="1200" b="0" i="0" dirty="0" smtClean="0"/>
              <a:t>hasten death’s overtaking them. For these people, </a:t>
            </a:r>
          </a:p>
          <a:p>
            <a:pPr rtl="0"/>
            <a:r>
              <a:rPr lang="en-US" sz="1200" b="0" i="0" dirty="0" smtClean="0"/>
              <a:t>though they sinned, had not sinned after the likeness </a:t>
            </a:r>
          </a:p>
          <a:p>
            <a:pPr rtl="0"/>
            <a:r>
              <a:rPr lang="en-US" sz="1200" b="0" i="0" dirty="0" smtClean="0"/>
              <a:t>of Adam’s transgression, which was a </a:t>
            </a:r>
            <a:r>
              <a:rPr lang="en-US" sz="1200" b="0" i="0" dirty="0" err="1" smtClean="0"/>
              <a:t>wilful</a:t>
            </a:r>
            <a:r>
              <a:rPr lang="en-US" sz="1200" b="0" i="0" dirty="0" smtClean="0"/>
              <a:t> violation of </a:t>
            </a:r>
          </a:p>
          <a:p>
            <a:pPr rtl="0"/>
            <a:r>
              <a:rPr lang="en-US" sz="1200" b="0" i="0" dirty="0" smtClean="0"/>
              <a:t>a direct command of a revealed God; as was Israel’s </a:t>
            </a:r>
          </a:p>
          <a:p>
            <a:pPr rtl="0"/>
            <a:r>
              <a:rPr lang="en-US" sz="1200" b="0" i="0" dirty="0" smtClean="0"/>
              <a:t>making, through Aaron, the calf at Sinai: evolving </a:t>
            </a:r>
          </a:p>
          <a:p>
            <a:pPr rtl="0"/>
            <a:r>
              <a:rPr lang="en-US" sz="1200" b="0" i="0" dirty="0" smtClean="0"/>
              <a:t>judicial consequences to others besides themselves. For </a:t>
            </a:r>
          </a:p>
          <a:p>
            <a:pPr rtl="0"/>
            <a:r>
              <a:rPr lang="en-US" sz="1200" b="0" i="0" dirty="0" smtClean="0"/>
              <a:t>we read in Exodus 32:34 of a set future ‘visitation[s]’ on </a:t>
            </a:r>
          </a:p>
          <a:p>
            <a:pPr rtl="0"/>
            <a:r>
              <a:rPr lang="en-US" sz="1200" b="0" i="0" dirty="0" smtClean="0"/>
              <a:t>Israel, because of that sin at Sinai of their fathers: </a:t>
            </a:r>
          </a:p>
          <a:p>
            <a:pPr rtl="0"/>
            <a:r>
              <a:rPr lang="en-US" sz="1200" b="0" i="0" dirty="0" smtClean="0"/>
              <a:t>‘In the day that I visit, I will visit their sin upon them’; </a:t>
            </a:r>
          </a:p>
          <a:p>
            <a:pPr rtl="0"/>
            <a:r>
              <a:rPr lang="en-US" sz="1200" b="0" i="0" dirty="0" smtClean="0"/>
              <a:t>this will be in ‘the time of Jacob’s trouble,’ in the Great </a:t>
            </a:r>
          </a:p>
          <a:p>
            <a:pPr rtl="0"/>
            <a:r>
              <a:rPr lang="en-US" sz="1200" b="0" i="0" dirty="0" smtClean="0"/>
              <a:t>Tribulation—long after the calf-worship; indeed, still </a:t>
            </a:r>
          </a:p>
          <a:p>
            <a:pPr rtl="0"/>
            <a:r>
              <a:rPr lang="en-US" sz="1200" b="0" i="0" dirty="0" smtClean="0"/>
              <a:t>future!</a:t>
            </a:r>
          </a:p>
          <a:p>
            <a:pPr rtl="0"/>
            <a:endParaRPr lang="en-US" sz="1200" b="0" i="0" dirty="0" smtClean="0"/>
          </a:p>
          <a:p>
            <a:pPr rtl="0"/>
            <a:r>
              <a:rPr lang="en-US" sz="1200" b="0" i="0" dirty="0" smtClean="0"/>
              <a:t>“6. We therefore must regard the human race as under </a:t>
            </a:r>
          </a:p>
          <a:p>
            <a:pPr rtl="0"/>
            <a:r>
              <a:rPr lang="en-US" sz="1200" b="0" i="0" dirty="0" smtClean="0"/>
              <a:t>a sentence of death they did not bring upon themselves: </a:t>
            </a:r>
          </a:p>
          <a:p>
            <a:pPr rtl="0"/>
            <a:r>
              <a:rPr lang="en-US" sz="1200" b="0" i="0" dirty="0" smtClean="0"/>
              <a:t>death reigned from Adam until Moses... Unlike Adam, </a:t>
            </a:r>
          </a:p>
          <a:p>
            <a:pPr rtl="0"/>
            <a:r>
              <a:rPr lang="en-US" sz="1200" b="0" i="0" dirty="0" smtClean="0"/>
              <a:t>and unlike Israel after Moses, those who lived between </a:t>
            </a:r>
          </a:p>
          <a:p>
            <a:pPr rtl="0"/>
            <a:r>
              <a:rPr lang="en-US" sz="1200" b="0" i="0" dirty="0" smtClean="0"/>
              <a:t>the two had no positive outward Divine law, the breaking </a:t>
            </a:r>
          </a:p>
          <a:p>
            <a:pPr rtl="0"/>
            <a:r>
              <a:rPr lang="en-US" sz="1200" b="0" i="0" dirty="0" smtClean="0"/>
              <a:t>of which would be a direct transgression and a </a:t>
            </a:r>
          </a:p>
          <a:p>
            <a:pPr rtl="0"/>
            <a:r>
              <a:rPr lang="en-US" sz="1200" b="0" i="0" dirty="0" smtClean="0"/>
              <a:t>threatening of death therefor. Nevertheless ‘death </a:t>
            </a:r>
          </a:p>
          <a:p>
            <a:pPr rtl="0"/>
            <a:r>
              <a:rPr lang="en-US" sz="1200" b="0" i="0" dirty="0" smtClean="0"/>
              <a:t>reigned’—even over them. Constantly before our eyes is </a:t>
            </a:r>
          </a:p>
          <a:p>
            <a:pPr rtl="0"/>
            <a:r>
              <a:rPr lang="en-US" sz="1200" b="0" i="0" dirty="0" smtClean="0"/>
              <a:t>the attestation to the same truth: babes that know </a:t>
            </a:r>
          </a:p>
          <a:p>
            <a:pPr rtl="0"/>
            <a:r>
              <a:rPr lang="en-US" sz="1200" b="0" i="0" dirty="0" smtClean="0"/>
              <a:t>nothing of right or wrong, die. Every little white coffin,—</a:t>
            </a:r>
          </a:p>
          <a:p>
            <a:pPr rtl="0"/>
            <a:r>
              <a:rPr lang="en-US" sz="1200" b="0" i="0" dirty="0" smtClean="0"/>
              <a:t>yea, every coffin, should remind us of the universal </a:t>
            </a:r>
          </a:p>
          <a:p>
            <a:pPr rtl="0"/>
            <a:r>
              <a:rPr lang="en-US" sz="1200" b="0" i="0" dirty="0" smtClean="0"/>
              <a:t>effect of that sin of Adam, for it was thus and thus only </a:t>
            </a:r>
          </a:p>
          <a:p>
            <a:pPr rtl="0"/>
            <a:r>
              <a:rPr lang="en-US" sz="1200" b="0" i="0" dirty="0" smtClean="0"/>
              <a:t>that ‘death passed to all men.’</a:t>
            </a:r>
          </a:p>
          <a:p>
            <a:pPr rtl="0"/>
            <a:endParaRPr lang="en-US" sz="1200" b="0" i="0" dirty="0" smtClean="0"/>
          </a:p>
          <a:p>
            <a:pPr rtl="0"/>
            <a:r>
              <a:rPr lang="en-US" sz="1200" b="0" i="0" dirty="0" smtClean="0"/>
              <a:t>“We see then, that from Adam until Moses, death </a:t>
            </a:r>
          </a:p>
          <a:p>
            <a:pPr rtl="0"/>
            <a:r>
              <a:rPr lang="en-US" sz="1200" b="0" i="0" dirty="0" smtClean="0"/>
              <a:t>‘reigned-as-king’ on account of Adam’s sin. Paul has </a:t>
            </a:r>
          </a:p>
          <a:p>
            <a:pPr rtl="0"/>
            <a:r>
              <a:rPr lang="en-US" sz="1200" b="0" i="0" dirty="0" smtClean="0"/>
              <a:t>said (Rom. 4:15), “Where there is no law neither is </a:t>
            </a:r>
          </a:p>
          <a:p>
            <a:pPr rtl="0"/>
            <a:r>
              <a:rPr lang="en-US" sz="1200" b="0" i="0" dirty="0" smtClean="0"/>
              <a:t>there transgression”; so that those between Adam and </a:t>
            </a:r>
          </a:p>
          <a:p>
            <a:pPr rtl="0"/>
            <a:r>
              <a:rPr lang="en-US" sz="1200" b="0" i="0" dirty="0" smtClean="0"/>
              <a:t>Moses, not having direct commands of God, </a:t>
            </a:r>
          </a:p>
          <a:p>
            <a:pPr rtl="0"/>
            <a:r>
              <a:rPr lang="en-US" sz="1200" b="0" i="0" dirty="0" smtClean="0"/>
              <a:t>consequently had not transgressed </a:t>
            </a:r>
            <a:r>
              <a:rPr lang="en-US" sz="1200" b="0" i="0" kern="1200" dirty="0" smtClean="0">
                <a:solidFill>
                  <a:schemeClr val="tx1"/>
                </a:solidFill>
                <a:latin typeface="+mn-lt"/>
                <a:ea typeface="+mn-ea"/>
                <a:cs typeface="+mn-cs"/>
              </a:rPr>
              <a:t>known commands </a:t>
            </a:r>
          </a:p>
          <a:p>
            <a:pPr rtl="0"/>
            <a:r>
              <a:rPr lang="en-US" sz="1200" b="0" i="0" kern="1200" dirty="0" smtClean="0">
                <a:solidFill>
                  <a:schemeClr val="tx1"/>
                </a:solidFill>
                <a:latin typeface="+mn-lt"/>
                <a:ea typeface="+mn-ea"/>
                <a:cs typeface="+mn-cs"/>
              </a:rPr>
              <a:t>as Adam had done. Nevertheless, Adam’s transgression </a:t>
            </a:r>
          </a:p>
          <a:p>
            <a:pPr rtl="0"/>
            <a:r>
              <a:rPr lang="en-US" sz="1200" b="0" i="0" kern="1200" dirty="0" smtClean="0">
                <a:solidFill>
                  <a:schemeClr val="tx1"/>
                </a:solidFill>
                <a:latin typeface="+mn-lt"/>
                <a:ea typeface="+mn-ea"/>
                <a:cs typeface="+mn-cs"/>
              </a:rPr>
              <a:t>had involved his whole race.”</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smtClean="0"/>
              <a:t>Newell, W. R. (</a:t>
            </a:r>
            <a:r>
              <a:rPr lang="en-US" b="0" i="0" u="none" strike="noStrike" baseline="0" dirty="0" err="1" smtClean="0"/>
              <a:t>n.d.</a:t>
            </a:r>
            <a:r>
              <a:rPr lang="en-US" b="0" i="0" u="none" strike="noStrike" baseline="0" dirty="0" smtClean="0"/>
              <a:t>). </a:t>
            </a:r>
            <a:r>
              <a:rPr lang="en-US" b="0" i="1" u="none" strike="noStrike" baseline="0" dirty="0" smtClean="0"/>
              <a:t>Romans Verse-by-Verse</a:t>
            </a:r>
            <a:r>
              <a:rPr lang="en-US" b="0" i="0" u="none" strike="noStrike" baseline="0" dirty="0" smtClean="0"/>
              <a:t> </a:t>
            </a:r>
          </a:p>
          <a:p>
            <a:r>
              <a:rPr lang="en-US" b="0" i="0" u="none" strike="noStrike" baseline="0" dirty="0" smtClean="0"/>
              <a:t>(pp. 128–129). Grand Rapids, MI: Christian Classics </a:t>
            </a:r>
          </a:p>
          <a:p>
            <a:r>
              <a:rPr lang="en-US" b="0" i="0" u="none" strike="noStrike" baseline="0" dirty="0" smtClean="0"/>
              <a:t>Ethereal Library.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25</a:t>
            </a:fld>
            <a:endParaRPr lang="en-US"/>
          </a:p>
        </p:txBody>
      </p:sp>
    </p:spTree>
    <p:extLst>
      <p:ext uri="{BB962C8B-B14F-4D97-AF65-F5344CB8AC3E}">
        <p14:creationId xmlns:p14="http://schemas.microsoft.com/office/powerpoint/2010/main" val="31782159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Achri</a:t>
            </a:r>
            <a:r>
              <a:rPr lang="en-US" dirty="0" smtClean="0"/>
              <a:t> is a marker of a continuous extent of time up to </a:t>
            </a:r>
          </a:p>
          <a:p>
            <a:r>
              <a:rPr lang="en-US" dirty="0" smtClean="0"/>
              <a:t>a point;</a:t>
            </a:r>
            <a:r>
              <a:rPr lang="en-US" baseline="0" dirty="0" smtClean="0"/>
              <a:t> that is, until.</a:t>
            </a:r>
          </a:p>
          <a:p>
            <a:endParaRPr lang="en-US" baseline="0" dirty="0" smtClean="0"/>
          </a:p>
          <a:p>
            <a:r>
              <a:rPr lang="en-US" dirty="0" smtClean="0"/>
              <a:t>“Until” is a more exact translation than “before”,</a:t>
            </a:r>
            <a:r>
              <a:rPr lang="en-US" baseline="0" dirty="0" smtClean="0"/>
              <a:t> but the </a:t>
            </a:r>
          </a:p>
          <a:p>
            <a:r>
              <a:rPr lang="en-US" baseline="0" dirty="0" smtClean="0"/>
              <a:t>concept is pretty much the same either way.</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26</a:t>
            </a:fld>
            <a:endParaRPr lang="en-US"/>
          </a:p>
        </p:txBody>
      </p:sp>
    </p:spTree>
    <p:extLst>
      <p:ext uri="{BB962C8B-B14F-4D97-AF65-F5344CB8AC3E}">
        <p14:creationId xmlns:p14="http://schemas.microsoft.com/office/powerpoint/2010/main" val="31782159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the angel Gabriel is speaking to Zacharias </a:t>
            </a:r>
          </a:p>
          <a:p>
            <a:r>
              <a:rPr lang="en-US" dirty="0" smtClean="0"/>
              <a:t>regarding the upcoming birth of John the Baptist.</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27</a:t>
            </a:fld>
            <a:endParaRPr lang="en-US"/>
          </a:p>
        </p:txBody>
      </p:sp>
    </p:spTree>
    <p:extLst>
      <p:ext uri="{BB962C8B-B14F-4D97-AF65-F5344CB8AC3E}">
        <p14:creationId xmlns:p14="http://schemas.microsoft.com/office/powerpoint/2010/main" val="27224267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Nomos is the common word meaning law.</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28</a:t>
            </a:fld>
            <a:endParaRPr lang="en-US"/>
          </a:p>
        </p:txBody>
      </p:sp>
    </p:spTree>
    <p:extLst>
      <p:ext uri="{BB962C8B-B14F-4D97-AF65-F5344CB8AC3E}">
        <p14:creationId xmlns:p14="http://schemas.microsoft.com/office/powerpoint/2010/main" val="31782159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hamartia is the common word</a:t>
            </a:r>
            <a:r>
              <a:rPr lang="en-US" baseline="0" dirty="0" smtClean="0"/>
              <a:t> meaning sin.</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29</a:t>
            </a:fld>
            <a:endParaRPr lang="en-US"/>
          </a:p>
        </p:txBody>
      </p:sp>
    </p:spTree>
    <p:extLst>
      <p:ext uri="{BB962C8B-B14F-4D97-AF65-F5344CB8AC3E}">
        <p14:creationId xmlns:p14="http://schemas.microsoft.com/office/powerpoint/2010/main" val="31782159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a:t>
            </a:fld>
            <a:endParaRPr lang="en-US"/>
          </a:p>
        </p:txBody>
      </p:sp>
    </p:spTree>
    <p:extLst>
      <p:ext uri="{BB962C8B-B14F-4D97-AF65-F5344CB8AC3E}">
        <p14:creationId xmlns:p14="http://schemas.microsoft.com/office/powerpoint/2010/main" val="28571356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Ellogeo</a:t>
            </a:r>
            <a:r>
              <a:rPr lang="en-US" dirty="0" smtClean="0"/>
              <a:t> means to charge with a financial obligation,</a:t>
            </a:r>
            <a:r>
              <a:rPr lang="en-US" baseline="0" dirty="0" smtClean="0"/>
              <a:t> or </a:t>
            </a:r>
          </a:p>
          <a:p>
            <a:r>
              <a:rPr lang="en-US" baseline="0" dirty="0" smtClean="0"/>
              <a:t>to charge to the account of someone.</a:t>
            </a:r>
          </a:p>
          <a:p>
            <a:endParaRPr lang="en-US" baseline="0" dirty="0" smtClean="0"/>
          </a:p>
          <a:p>
            <a:r>
              <a:rPr lang="en-US" baseline="0" dirty="0" smtClean="0"/>
              <a:t>The English Standard Version and the King James </a:t>
            </a:r>
          </a:p>
          <a:p>
            <a:r>
              <a:rPr lang="en-US" baseline="0" dirty="0" smtClean="0"/>
              <a:t>Version use the word “imputed” here.</a:t>
            </a:r>
          </a:p>
          <a:p>
            <a:endParaRPr lang="en-US" baseline="0" dirty="0" smtClean="0"/>
          </a:p>
          <a:p>
            <a:r>
              <a:rPr lang="en-US" baseline="0" dirty="0" smtClean="0"/>
              <a:t>The only other place in the New Testament where </a:t>
            </a:r>
          </a:p>
          <a:p>
            <a:r>
              <a:rPr lang="en-US" baseline="0" dirty="0" err="1" smtClean="0"/>
              <a:t>ellogeo</a:t>
            </a:r>
            <a:r>
              <a:rPr lang="en-US" baseline="0" dirty="0" smtClean="0"/>
              <a:t> is used is Philemon 18.</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30</a:t>
            </a:fld>
            <a:endParaRPr lang="en-US"/>
          </a:p>
        </p:txBody>
      </p:sp>
    </p:spTree>
    <p:extLst>
      <p:ext uri="{BB962C8B-B14F-4D97-AF65-F5344CB8AC3E}">
        <p14:creationId xmlns:p14="http://schemas.microsoft.com/office/powerpoint/2010/main" val="31782159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 as the King James Version has it, “put that to mine </a:t>
            </a:r>
          </a:p>
          <a:p>
            <a:r>
              <a:rPr lang="en-US" dirty="0" smtClean="0"/>
              <a:t>account”.</a:t>
            </a:r>
          </a:p>
          <a:p>
            <a:endParaRPr lang="en-US" dirty="0" smtClean="0"/>
          </a:p>
          <a:p>
            <a:pPr rtl="0"/>
            <a:r>
              <a:rPr lang="en-US" b="1" dirty="0" err="1" smtClean="0"/>
              <a:t>ILLUS</a:t>
            </a:r>
            <a:r>
              <a:rPr lang="en-US" b="1" dirty="0" smtClean="0"/>
              <a:t>:</a:t>
            </a:r>
            <a:r>
              <a:rPr lang="en-US" dirty="0" smtClean="0"/>
              <a:t> </a:t>
            </a:r>
            <a:r>
              <a:rPr lang="en-US" sz="1200" b="0" dirty="0" smtClean="0"/>
              <a:t>“Although out of pure grace God does not </a:t>
            </a:r>
          </a:p>
          <a:p>
            <a:pPr rtl="0"/>
            <a:r>
              <a:rPr lang="en-US" sz="1200" b="0" dirty="0" smtClean="0"/>
              <a:t>impute our sins to us, He nonetheless did not want to </a:t>
            </a:r>
          </a:p>
          <a:p>
            <a:pPr rtl="0"/>
            <a:r>
              <a:rPr lang="en-US" sz="1200" b="0" dirty="0" smtClean="0"/>
              <a:t>do this until complete and ample satisfaction of His </a:t>
            </a:r>
          </a:p>
          <a:p>
            <a:pPr rtl="0"/>
            <a:r>
              <a:rPr lang="en-US" sz="1200" b="0" dirty="0" smtClean="0"/>
              <a:t>law and His righteousness had been made. Since this </a:t>
            </a:r>
          </a:p>
          <a:p>
            <a:pPr rtl="0"/>
            <a:r>
              <a:rPr lang="en-US" sz="1200" b="0" dirty="0" smtClean="0"/>
              <a:t>was impossible for us, God ordained for us, in our </a:t>
            </a:r>
          </a:p>
          <a:p>
            <a:pPr rtl="0"/>
            <a:r>
              <a:rPr lang="en-US" sz="1200" b="0" dirty="0" smtClean="0"/>
              <a:t>place, One who took upon Himself all the punishment </a:t>
            </a:r>
          </a:p>
          <a:p>
            <a:pPr rtl="0"/>
            <a:r>
              <a:rPr lang="en-US" sz="1200" b="0" dirty="0" smtClean="0"/>
              <a:t>we deserve.</a:t>
            </a:r>
          </a:p>
          <a:p>
            <a:pPr rtl="0"/>
            <a:endParaRPr lang="en-US" sz="1200" b="0" dirty="0" smtClean="0"/>
          </a:p>
          <a:p>
            <a:pPr rtl="0"/>
            <a:r>
              <a:rPr lang="en-US" sz="1200" dirty="0" smtClean="0"/>
              <a:t>“He fulfilled the law for us. He averted the judgement </a:t>
            </a:r>
          </a:p>
          <a:p>
            <a:pPr rtl="0"/>
            <a:r>
              <a:rPr lang="en-US" sz="1200" dirty="0" smtClean="0"/>
              <a:t>of God from us and appeased God’s wrath. Grace, </a:t>
            </a:r>
          </a:p>
          <a:p>
            <a:pPr rtl="0"/>
            <a:r>
              <a:rPr lang="en-US" sz="1200" dirty="0" smtClean="0"/>
              <a:t>therefore, costs us nothing, but it cost Another much to </a:t>
            </a:r>
          </a:p>
          <a:p>
            <a:pPr rtl="0"/>
            <a:r>
              <a:rPr lang="en-US" sz="1200" dirty="0" smtClean="0"/>
              <a:t>get it for us. Grace was purchased with an incalculable, </a:t>
            </a:r>
          </a:p>
          <a:p>
            <a:pPr rtl="0"/>
            <a:r>
              <a:rPr lang="en-US" sz="1200" dirty="0" smtClean="0"/>
              <a:t>infinite treasure, the Son of God Himself.”</a:t>
            </a:r>
          </a:p>
          <a:p>
            <a:pPr rtl="0"/>
            <a:endParaRPr lang="en-US" sz="1200" dirty="0" smtClean="0"/>
          </a:p>
          <a:p>
            <a:pPr rtl="0"/>
            <a:r>
              <a:rPr lang="en-US" sz="1200" dirty="0" smtClean="0"/>
              <a:t>-----</a:t>
            </a:r>
          </a:p>
          <a:p>
            <a:pPr rtl="0"/>
            <a:endParaRPr lang="en-US" sz="1200" dirty="0" smtClean="0"/>
          </a:p>
          <a:p>
            <a:pPr rtl="0"/>
            <a:r>
              <a:rPr lang="en-US" sz="1200" dirty="0" smtClean="0"/>
              <a:t>Martin Luther, </a:t>
            </a:r>
            <a:r>
              <a:rPr lang="en-US" sz="1200" i="1" dirty="0" smtClean="0"/>
              <a:t>Daily Walk, May 5, 1992</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err="1" smtClean="0"/>
              <a:t>Galaxie</a:t>
            </a:r>
            <a:r>
              <a:rPr lang="en-US" b="0" i="0" u="none" strike="noStrike" baseline="0" dirty="0" smtClean="0"/>
              <a:t> Software. (2002). </a:t>
            </a:r>
            <a:r>
              <a:rPr lang="en-US" b="0" i="1" u="none" strike="noStrike" baseline="0" dirty="0" smtClean="0"/>
              <a:t>10,000 Sermon Illustrations</a:t>
            </a:r>
            <a:r>
              <a:rPr lang="en-US" b="0" i="0" u="none" strike="noStrike" baseline="0" dirty="0" smtClean="0"/>
              <a:t>. Biblical Studies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31</a:t>
            </a:fld>
            <a:endParaRPr lang="en-US"/>
          </a:p>
        </p:txBody>
      </p:sp>
    </p:spTree>
    <p:extLst>
      <p:ext uri="{BB962C8B-B14F-4D97-AF65-F5344CB8AC3E}">
        <p14:creationId xmlns:p14="http://schemas.microsoft.com/office/powerpoint/2010/main" val="31694587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5:13.</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32</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5:13.</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33</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The introduction of the law into the equation did not </a:t>
            </a:r>
          </a:p>
          <a:p>
            <a:r>
              <a:rPr lang="en-US" sz="1200" kern="1200" dirty="0" smtClean="0">
                <a:solidFill>
                  <a:schemeClr val="tx1"/>
                </a:solidFill>
                <a:latin typeface="+mn-lt"/>
                <a:ea typeface="+mn-ea"/>
                <a:cs typeface="+mn-cs"/>
              </a:rPr>
              <a:t>change the outcome. Sin results in death—the law </a:t>
            </a:r>
          </a:p>
          <a:p>
            <a:r>
              <a:rPr lang="en-US" sz="1200" kern="1200" dirty="0" smtClean="0">
                <a:solidFill>
                  <a:schemeClr val="tx1"/>
                </a:solidFill>
                <a:latin typeface="+mn-lt"/>
                <a:ea typeface="+mn-ea"/>
                <a:cs typeface="+mn-cs"/>
              </a:rPr>
              <a:t>simply highlighted the problem of sin rather than </a:t>
            </a:r>
          </a:p>
          <a:p>
            <a:r>
              <a:rPr lang="en-US" sz="1200" kern="1200" dirty="0" smtClean="0">
                <a:solidFill>
                  <a:schemeClr val="tx1"/>
                </a:solidFill>
                <a:latin typeface="+mn-lt"/>
                <a:ea typeface="+mn-ea"/>
                <a:cs typeface="+mn-cs"/>
              </a:rPr>
              <a:t>offering a solution to it.</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 </a:t>
            </a:r>
          </a:p>
          <a:p>
            <a:r>
              <a:rPr lang="en-US" b="0" i="1" u="none" strike="noStrike" baseline="0" dirty="0" smtClean="0"/>
              <a:t>Romans</a:t>
            </a:r>
            <a:r>
              <a:rPr lang="en-US" b="0" i="0" u="none" strike="noStrike" baseline="0" dirty="0" smtClean="0"/>
              <a:t> (p. 102).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34</a:t>
            </a:fld>
            <a:endParaRPr lang="en-US"/>
          </a:p>
        </p:txBody>
      </p:sp>
    </p:spTree>
    <p:extLst>
      <p:ext uri="{BB962C8B-B14F-4D97-AF65-F5344CB8AC3E}">
        <p14:creationId xmlns:p14="http://schemas.microsoft.com/office/powerpoint/2010/main" val="16498196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1890, the Swiss theologian Frederic Louis Godet </a:t>
            </a:r>
          </a:p>
          <a:p>
            <a:r>
              <a:rPr lang="en-US" dirty="0" smtClean="0"/>
              <a:t>wrote:</a:t>
            </a:r>
          </a:p>
          <a:p>
            <a:endParaRPr lang="en-US" i="0" dirty="0" smtClean="0"/>
          </a:p>
          <a:p>
            <a:r>
              <a:rPr lang="en-US" sz="1200" i="0" dirty="0" smtClean="0"/>
              <a:t>“The course of the following argument at once becomes </a:t>
            </a:r>
          </a:p>
          <a:p>
            <a:r>
              <a:rPr lang="en-US" sz="1200" i="0" dirty="0" smtClean="0"/>
              <a:t>easy to understand: ‘Sin was assuredly in the world at </a:t>
            </a:r>
          </a:p>
          <a:p>
            <a:r>
              <a:rPr lang="en-US" sz="1200" i="0" dirty="0" smtClean="0"/>
              <a:t>that time (and you might consequently say to me: it was </a:t>
            </a:r>
          </a:p>
          <a:p>
            <a:r>
              <a:rPr lang="en-US" sz="1200" i="0" dirty="0" smtClean="0"/>
              <a:t>for that reason men died); but I answer: sin is not </a:t>
            </a:r>
          </a:p>
          <a:p>
            <a:r>
              <a:rPr lang="en-US" sz="1200" i="0" dirty="0" smtClean="0"/>
              <a:t>imputed </a:t>
            </a:r>
            <a:r>
              <a:rPr lang="en-US" sz="900" i="0" kern="1200" dirty="0" smtClean="0">
                <a:solidFill>
                  <a:schemeClr val="tx1"/>
                </a:solidFill>
                <a:latin typeface="+mn-lt"/>
                <a:ea typeface="+mn-ea"/>
                <a:cs typeface="+mn-cs"/>
              </a:rPr>
              <a:t> </a:t>
            </a:r>
            <a:r>
              <a:rPr lang="en-US" sz="1200" i="0" kern="1200" dirty="0" smtClean="0">
                <a:solidFill>
                  <a:schemeClr val="tx1"/>
                </a:solidFill>
                <a:latin typeface="+mn-lt"/>
                <a:ea typeface="+mn-ea"/>
                <a:cs typeface="+mn-cs"/>
              </a:rPr>
              <a:t>if there is no law (it could not therefore be the </a:t>
            </a:r>
          </a:p>
          <a:p>
            <a:r>
              <a:rPr lang="en-US" sz="1200" i="0" kern="1200" dirty="0" smtClean="0">
                <a:solidFill>
                  <a:schemeClr val="tx1"/>
                </a:solidFill>
                <a:latin typeface="+mn-lt"/>
                <a:ea typeface="+mn-ea"/>
                <a:cs typeface="+mn-cs"/>
              </a:rPr>
              <a:t>cause of the death with which every individual was </a:t>
            </a:r>
          </a:p>
          <a:p>
            <a:r>
              <a:rPr lang="en-US" sz="1200" i="0" kern="1200" dirty="0" smtClean="0">
                <a:solidFill>
                  <a:schemeClr val="tx1"/>
                </a:solidFill>
                <a:latin typeface="+mn-lt"/>
                <a:ea typeface="+mn-ea"/>
                <a:cs typeface="+mn-cs"/>
              </a:rPr>
              <a:t>visited); and yet death reigned even over those who </a:t>
            </a:r>
          </a:p>
          <a:p>
            <a:r>
              <a:rPr lang="en-US" sz="1200" i="0" kern="1200" dirty="0" smtClean="0">
                <a:solidFill>
                  <a:schemeClr val="tx1"/>
                </a:solidFill>
                <a:latin typeface="+mn-lt"/>
                <a:ea typeface="+mn-ea"/>
                <a:cs typeface="+mn-cs"/>
              </a:rPr>
              <a:t>had not like Adam violated a positive law.’ </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“The conclusion is obvious: ‘Therefore all these </a:t>
            </a:r>
          </a:p>
          <a:p>
            <a:r>
              <a:rPr lang="en-US" sz="1200" i="0" kern="1200" dirty="0" smtClean="0">
                <a:solidFill>
                  <a:schemeClr val="tx1"/>
                </a:solidFill>
                <a:latin typeface="+mn-lt"/>
                <a:ea typeface="+mn-ea"/>
                <a:cs typeface="+mn-cs"/>
              </a:rPr>
              <a:t>individuals died, not for their own sin, but because of </a:t>
            </a:r>
          </a:p>
          <a:p>
            <a:r>
              <a:rPr lang="en-US" sz="1200" i="0" kern="1200" dirty="0" smtClean="0">
                <a:solidFill>
                  <a:schemeClr val="tx1"/>
                </a:solidFill>
                <a:latin typeface="+mn-lt"/>
                <a:ea typeface="+mn-ea"/>
                <a:cs typeface="+mn-cs"/>
              </a:rPr>
              <a:t>Adam’s,’ which had been affirmed in the close of verse </a:t>
            </a:r>
          </a:p>
          <a:p>
            <a:r>
              <a:rPr lang="en-US" sz="1200" i="0" kern="1200" dirty="0" smtClean="0">
                <a:solidFill>
                  <a:schemeClr val="tx1"/>
                </a:solidFill>
                <a:latin typeface="+mn-lt"/>
                <a:ea typeface="+mn-ea"/>
                <a:cs typeface="+mn-cs"/>
              </a:rPr>
              <a:t>12, and which was to be proved. We might in our own </a:t>
            </a:r>
          </a:p>
          <a:p>
            <a:r>
              <a:rPr lang="en-US" sz="1200" i="0" kern="1200" dirty="0" smtClean="0">
                <a:solidFill>
                  <a:schemeClr val="tx1"/>
                </a:solidFill>
                <a:latin typeface="+mn-lt"/>
                <a:ea typeface="+mn-ea"/>
                <a:cs typeface="+mn-cs"/>
              </a:rPr>
              <a:t>day argue in exactly the same manner to explain the </a:t>
            </a:r>
          </a:p>
          <a:p>
            <a:r>
              <a:rPr lang="en-US" sz="1200" i="0" kern="1200" dirty="0" smtClean="0">
                <a:solidFill>
                  <a:schemeClr val="tx1"/>
                </a:solidFill>
                <a:latin typeface="+mn-lt"/>
                <a:ea typeface="+mn-ea"/>
                <a:cs typeface="+mn-cs"/>
              </a:rPr>
              <a:t>death of the heathen or of infants: Since they are still </a:t>
            </a:r>
          </a:p>
          <a:p>
            <a:r>
              <a:rPr lang="en-US" sz="1200" i="0" kern="1200" dirty="0" smtClean="0">
                <a:solidFill>
                  <a:schemeClr val="tx1"/>
                </a:solidFill>
                <a:latin typeface="+mn-lt"/>
                <a:ea typeface="+mn-ea"/>
                <a:cs typeface="+mn-cs"/>
              </a:rPr>
              <a:t>without law, they die, not because they have sinned </a:t>
            </a:r>
          </a:p>
          <a:p>
            <a:r>
              <a:rPr lang="en-US" sz="1200" i="0" kern="1200" dirty="0" smtClean="0">
                <a:solidFill>
                  <a:schemeClr val="tx1"/>
                </a:solidFill>
                <a:latin typeface="+mn-lt"/>
                <a:ea typeface="+mn-ea"/>
                <a:cs typeface="+mn-cs"/>
              </a:rPr>
              <a:t>personally, but because they all sinned in Adam. </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“It is clear also how the argument thus understood is in </a:t>
            </a:r>
          </a:p>
          <a:p>
            <a:r>
              <a:rPr lang="en-US" sz="1200" i="0" kern="1200" dirty="0" smtClean="0">
                <a:solidFill>
                  <a:schemeClr val="tx1"/>
                </a:solidFill>
                <a:latin typeface="+mn-lt"/>
                <a:ea typeface="+mn-ea"/>
                <a:cs typeface="+mn-cs"/>
              </a:rPr>
              <a:t>keeping with the object of this passage. All having </a:t>
            </a:r>
          </a:p>
          <a:p>
            <a:r>
              <a:rPr lang="en-US" sz="1200" i="0" kern="1200" dirty="0" smtClean="0">
                <a:solidFill>
                  <a:schemeClr val="tx1"/>
                </a:solidFill>
                <a:latin typeface="+mn-lt"/>
                <a:ea typeface="+mn-ea"/>
                <a:cs typeface="+mn-cs"/>
              </a:rPr>
              <a:t>been, as is proved by the death of all, condemned in </a:t>
            </a:r>
          </a:p>
          <a:p>
            <a:r>
              <a:rPr lang="en-US" sz="1200" i="0" kern="1200" dirty="0" smtClean="0">
                <a:solidFill>
                  <a:schemeClr val="tx1"/>
                </a:solidFill>
                <a:latin typeface="+mn-lt"/>
                <a:ea typeface="+mn-ea"/>
                <a:cs typeface="+mn-cs"/>
              </a:rPr>
              <a:t>Adam, all can likewise be really justified in Christ.”</a:t>
            </a:r>
          </a:p>
          <a:p>
            <a:pPr lvl="1"/>
            <a:r>
              <a:rPr lang="en-US" i="0"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Godet, F. L., &amp; </a:t>
            </a:r>
            <a:r>
              <a:rPr lang="en-US" b="0" i="0" u="none" strike="noStrike" baseline="0" dirty="0" err="1" smtClean="0"/>
              <a:t>Cusin</a:t>
            </a:r>
            <a:r>
              <a:rPr lang="en-US" b="0" i="0" u="none" strike="noStrike" baseline="0" dirty="0" smtClean="0"/>
              <a:t>, A. (1890). </a:t>
            </a:r>
            <a:r>
              <a:rPr lang="en-US" b="0" i="1" u="none" strike="noStrike" baseline="0" dirty="0" smtClean="0"/>
              <a:t>Commentary on </a:t>
            </a:r>
          </a:p>
          <a:p>
            <a:r>
              <a:rPr lang="en-US" b="0" i="1" u="none" strike="noStrike" baseline="0" dirty="0" smtClean="0"/>
              <a:t>St. Paul’s Epistle to the Romans</a:t>
            </a:r>
            <a:r>
              <a:rPr lang="en-US" b="0" i="0" u="none" strike="noStrike" baseline="0" dirty="0" smtClean="0"/>
              <a:t> (Vol. 1, </a:t>
            </a:r>
          </a:p>
          <a:p>
            <a:r>
              <a:rPr lang="en-US" b="0" i="0" u="none" strike="noStrike" baseline="0" dirty="0" smtClean="0"/>
              <a:t>pp. 356–357). Edinburgh: </a:t>
            </a:r>
            <a:r>
              <a:rPr lang="en-US" b="0" i="0" u="none" strike="noStrike" baseline="0" dirty="0" err="1" smtClean="0"/>
              <a:t>T&amp;T</a:t>
            </a:r>
            <a:r>
              <a:rPr lang="en-US" b="0" i="0" u="none" strike="noStrike" baseline="0" dirty="0" smtClean="0"/>
              <a:t> Clark.</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35</a:t>
            </a:fld>
            <a:endParaRPr lang="en-US"/>
          </a:p>
        </p:txBody>
      </p:sp>
    </p:spTree>
    <p:extLst>
      <p:ext uri="{BB962C8B-B14F-4D97-AF65-F5344CB8AC3E}">
        <p14:creationId xmlns:p14="http://schemas.microsoft.com/office/powerpoint/2010/main" val="16855080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Basileuo</a:t>
            </a:r>
            <a:r>
              <a:rPr lang="en-US" dirty="0" smtClean="0"/>
              <a:t> means to exercise authority at a royal level; </a:t>
            </a:r>
          </a:p>
          <a:p>
            <a:r>
              <a:rPr lang="en-US" dirty="0" smtClean="0"/>
              <a:t>that is, to be king or to rule.</a:t>
            </a:r>
          </a:p>
          <a:p>
            <a:endParaRPr lang="en-US" dirty="0" smtClean="0"/>
          </a:p>
          <a:p>
            <a:r>
              <a:rPr lang="en-US" dirty="0" smtClean="0"/>
              <a:t>From the moment of Adam’s sin, death has reigned </a:t>
            </a:r>
          </a:p>
          <a:p>
            <a:r>
              <a:rPr lang="en-US" dirty="0" smtClean="0"/>
              <a:t>supreme over all of mankind: everybody dies.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36</a:t>
            </a:fld>
            <a:endParaRPr lang="en-US"/>
          </a:p>
        </p:txBody>
      </p:sp>
    </p:spTree>
    <p:extLst>
      <p:ext uri="{BB962C8B-B14F-4D97-AF65-F5344CB8AC3E}">
        <p14:creationId xmlns:p14="http://schemas.microsoft.com/office/powerpoint/2010/main" val="168550805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Epi means after.</a:t>
            </a:r>
          </a:p>
          <a:p>
            <a:endParaRPr lang="en-US" dirty="0" smtClean="0"/>
          </a:p>
          <a:p>
            <a:r>
              <a:rPr lang="en-US" dirty="0" smtClean="0"/>
              <a:t>Ho </a:t>
            </a:r>
            <a:r>
              <a:rPr lang="en-US" dirty="0" err="1" smtClean="0"/>
              <a:t>omoioma</a:t>
            </a:r>
            <a:r>
              <a:rPr lang="en-US" dirty="0" smtClean="0"/>
              <a:t> means the state of having common </a:t>
            </a:r>
          </a:p>
          <a:p>
            <a:r>
              <a:rPr lang="en-US" dirty="0" smtClean="0"/>
              <a:t>experiences, or of being similar in appearance or form.</a:t>
            </a:r>
          </a:p>
          <a:p>
            <a:endParaRPr lang="en-US" dirty="0" smtClean="0"/>
          </a:p>
          <a:p>
            <a:r>
              <a:rPr lang="en-US" dirty="0" smtClean="0"/>
              <a:t>The King James Version translates this phrase as “after </a:t>
            </a:r>
          </a:p>
          <a:p>
            <a:r>
              <a:rPr lang="en-US" dirty="0" smtClean="0"/>
              <a:t>the similitude of Adam’s transgression”.</a:t>
            </a:r>
          </a:p>
          <a:p>
            <a:endParaRPr lang="en-US" dirty="0" smtClean="0"/>
          </a:p>
          <a:p>
            <a:r>
              <a:rPr lang="en-US" dirty="0" smtClean="0"/>
              <a:t>From Adam to Moses, there was no actual</a:t>
            </a:r>
            <a:r>
              <a:rPr lang="en-US" baseline="0" dirty="0" smtClean="0"/>
              <a:t> law in </a:t>
            </a:r>
          </a:p>
          <a:p>
            <a:r>
              <a:rPr lang="en-US" baseline="0" dirty="0" smtClean="0"/>
              <a:t>existence. God had not yet given the law to Moses.</a:t>
            </a:r>
          </a:p>
          <a:p>
            <a:endParaRPr lang="en-US" baseline="0" dirty="0" smtClean="0"/>
          </a:p>
          <a:p>
            <a:r>
              <a:rPr lang="en-US" baseline="0" dirty="0" smtClean="0"/>
              <a:t>There was no law that said, “Thou shalt not steal” or </a:t>
            </a:r>
          </a:p>
          <a:p>
            <a:r>
              <a:rPr lang="en-US" baseline="0" dirty="0" smtClean="0"/>
              <a:t>“Thou shalt not kill”.</a:t>
            </a:r>
          </a:p>
          <a:p>
            <a:endParaRPr lang="en-US" baseline="0" dirty="0" smtClean="0"/>
          </a:p>
          <a:p>
            <a:r>
              <a:rPr lang="en-US" baseline="0" dirty="0" smtClean="0"/>
              <a:t>And, people couldn’t sin the way Adam sinned because</a:t>
            </a:r>
          </a:p>
          <a:p>
            <a:r>
              <a:rPr lang="en-US" baseline="0" dirty="0" smtClean="0"/>
              <a:t>the angel with the fiery sword was posted to keep </a:t>
            </a:r>
          </a:p>
          <a:p>
            <a:r>
              <a:rPr lang="en-US" baseline="0" dirty="0" smtClean="0"/>
              <a:t>everyone out of the Garden of Eden. They couldn’t get </a:t>
            </a:r>
          </a:p>
          <a:p>
            <a:r>
              <a:rPr lang="en-US" baseline="0" dirty="0" smtClean="0"/>
              <a:t>to the Tree of the Knowledge of Good and Evil. They </a:t>
            </a:r>
          </a:p>
          <a:p>
            <a:r>
              <a:rPr lang="en-US" baseline="0" dirty="0" smtClean="0"/>
              <a:t>couldn’t disobey God by eating its fruit like Adam and </a:t>
            </a:r>
          </a:p>
          <a:p>
            <a:r>
              <a:rPr lang="en-US" baseline="0" dirty="0" smtClean="0"/>
              <a:t>Eve did.</a:t>
            </a:r>
          </a:p>
          <a:p>
            <a:endParaRPr lang="en-US" baseline="0" dirty="0" smtClean="0"/>
          </a:p>
          <a:p>
            <a:r>
              <a:rPr lang="en-US" baseline="0" dirty="0" smtClean="0"/>
              <a:t>But, even though there was no command to break, sin </a:t>
            </a:r>
          </a:p>
          <a:p>
            <a:r>
              <a:rPr lang="en-US" baseline="0" dirty="0" smtClean="0"/>
              <a:t>was still present: because God’s perfection was not </a:t>
            </a:r>
          </a:p>
          <a:p>
            <a:r>
              <a:rPr lang="en-US" baseline="0" dirty="0" smtClean="0"/>
              <a:t>being matched by the imperfection of human beings.</a:t>
            </a:r>
          </a:p>
          <a:p>
            <a:endParaRPr lang="en-US" baseline="0" dirty="0" smtClean="0"/>
          </a:p>
          <a:p>
            <a:r>
              <a:rPr lang="en-US" baseline="0" dirty="0" smtClean="0"/>
              <a:t>Even though there was no law, in Genesis 18:20, God </a:t>
            </a:r>
          </a:p>
          <a:p>
            <a:r>
              <a:rPr lang="en-US" baseline="0" dirty="0" smtClean="0"/>
              <a:t>declared that the sin of Sodom and Gomorrah was </a:t>
            </a:r>
          </a:p>
          <a:p>
            <a:r>
              <a:rPr lang="en-US" baseline="0" dirty="0" smtClean="0"/>
              <a:t>grievous.</a:t>
            </a:r>
          </a:p>
          <a:p>
            <a:endParaRPr lang="en-US" baseline="0" dirty="0" smtClean="0"/>
          </a:p>
          <a:p>
            <a:r>
              <a:rPr lang="en-US" baseline="0" dirty="0" smtClean="0"/>
              <a:t>Even though there was no law, in Genesis 39:9, Joseph </a:t>
            </a:r>
          </a:p>
          <a:p>
            <a:r>
              <a:rPr lang="en-US" baseline="0" dirty="0" smtClean="0"/>
              <a:t>declared that it would be a sin for him to have sexual </a:t>
            </a:r>
          </a:p>
          <a:p>
            <a:r>
              <a:rPr lang="en-US" baseline="0" dirty="0" smtClean="0"/>
              <a:t>relations with Potiphar’s wife.</a:t>
            </a:r>
          </a:p>
          <a:p>
            <a:endParaRPr lang="en-US" baseline="0" dirty="0" smtClean="0"/>
          </a:p>
          <a:p>
            <a:r>
              <a:rPr lang="en-US" baseline="0" dirty="0" smtClean="0"/>
              <a:t>Even though there was no law, in Genesis 42:22, </a:t>
            </a:r>
          </a:p>
          <a:p>
            <a:r>
              <a:rPr lang="en-US" baseline="0" dirty="0" smtClean="0"/>
              <a:t>Reuben declared that he and his brothers had sinned </a:t>
            </a:r>
          </a:p>
          <a:p>
            <a:r>
              <a:rPr lang="en-US" baseline="0" dirty="0" smtClean="0"/>
              <a:t>when they sold Joseph into Egypt.</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37</a:t>
            </a:fld>
            <a:endParaRPr lang="en-US"/>
          </a:p>
        </p:txBody>
      </p:sp>
    </p:spTree>
    <p:extLst>
      <p:ext uri="{BB962C8B-B14F-4D97-AF65-F5344CB8AC3E}">
        <p14:creationId xmlns:p14="http://schemas.microsoft.com/office/powerpoint/2010/main" val="16855080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Parabasis</a:t>
            </a:r>
            <a:r>
              <a:rPr lang="en-US" dirty="0" smtClean="0"/>
              <a:t> means the act of deviating from an </a:t>
            </a:r>
          </a:p>
          <a:p>
            <a:r>
              <a:rPr lang="en-US" dirty="0" smtClean="0"/>
              <a:t>established boundary or norm; that is, an overstepping, </a:t>
            </a:r>
          </a:p>
          <a:p>
            <a:r>
              <a:rPr lang="en-US" dirty="0" smtClean="0"/>
              <a:t>or a transgression.</a:t>
            </a:r>
          </a:p>
          <a:p>
            <a:endParaRPr lang="en-US" dirty="0" smtClean="0"/>
          </a:p>
          <a:p>
            <a:r>
              <a:rPr lang="en-US" dirty="0" smtClean="0"/>
              <a:t>Again, the King James</a:t>
            </a:r>
            <a:r>
              <a:rPr lang="en-US" baseline="0" dirty="0" smtClean="0"/>
              <a:t> Version uses the word </a:t>
            </a:r>
          </a:p>
          <a:p>
            <a:r>
              <a:rPr lang="en-US" baseline="0" dirty="0" smtClean="0"/>
              <a:t>“transgression” here.</a:t>
            </a:r>
            <a:endParaRPr lang="en-US" dirty="0" smtClean="0"/>
          </a:p>
          <a:p>
            <a:endParaRPr lang="en-US" dirty="0" smtClean="0"/>
          </a:p>
          <a:p>
            <a:r>
              <a:rPr lang="en-US" dirty="0" smtClean="0"/>
              <a:t>In order for there to be a transgression; in order for </a:t>
            </a:r>
          </a:p>
          <a:p>
            <a:r>
              <a:rPr lang="en-US" dirty="0" smtClean="0"/>
              <a:t>there to be a “breaking”, there first has to be </a:t>
            </a:r>
          </a:p>
          <a:p>
            <a:r>
              <a:rPr lang="en-US" dirty="0" smtClean="0"/>
              <a:t>something to break or transgress.</a:t>
            </a:r>
          </a:p>
          <a:p>
            <a:endParaRPr lang="en-US" dirty="0" smtClean="0"/>
          </a:p>
          <a:p>
            <a:r>
              <a:rPr lang="en-US" dirty="0" smtClean="0"/>
              <a:t>Thus, it’s possible for sin to exist even without a </a:t>
            </a:r>
          </a:p>
          <a:p>
            <a:r>
              <a:rPr lang="en-US" dirty="0" smtClean="0"/>
              <a:t>transgression. Sin is any missing of the mark, any </a:t>
            </a:r>
          </a:p>
          <a:p>
            <a:r>
              <a:rPr lang="en-US" dirty="0" smtClean="0"/>
              <a:t>falling short of the Glory of God.</a:t>
            </a:r>
          </a:p>
          <a:p>
            <a:endParaRPr lang="en-US" dirty="0" smtClean="0"/>
          </a:p>
          <a:p>
            <a:r>
              <a:rPr lang="en-US" dirty="0" smtClean="0"/>
              <a:t>All transgressions are sins, but not all sins are </a:t>
            </a:r>
          </a:p>
          <a:p>
            <a:r>
              <a:rPr lang="en-US" dirty="0" smtClean="0"/>
              <a:t>transgressions. And, sin in the singular, describes, </a:t>
            </a:r>
          </a:p>
          <a:p>
            <a:r>
              <a:rPr lang="en-US" dirty="0" smtClean="0"/>
              <a:t>not so</a:t>
            </a:r>
            <a:r>
              <a:rPr lang="en-US" baseline="0" dirty="0" smtClean="0"/>
              <a:t> much the act, as the state of not measuring </a:t>
            </a:r>
          </a:p>
          <a:p>
            <a:r>
              <a:rPr lang="en-US" baseline="0" dirty="0" smtClean="0"/>
              <a:t>up to God’s glory.</a:t>
            </a:r>
          </a:p>
          <a:p>
            <a:endParaRPr lang="en-US" baseline="0" dirty="0" smtClean="0"/>
          </a:p>
          <a:p>
            <a:r>
              <a:rPr lang="en-US" baseline="0" dirty="0" smtClean="0"/>
              <a:t>Romans 3:23, “For all have sinned and come short of </a:t>
            </a:r>
          </a:p>
          <a:p>
            <a:r>
              <a:rPr lang="en-US" baseline="0" dirty="0" smtClean="0"/>
              <a:t>the glory of God.”</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38</a:t>
            </a:fld>
            <a:endParaRPr lang="en-US"/>
          </a:p>
        </p:txBody>
      </p:sp>
    </p:spTree>
    <p:extLst>
      <p:ext uri="{BB962C8B-B14F-4D97-AF65-F5344CB8AC3E}">
        <p14:creationId xmlns:p14="http://schemas.microsoft.com/office/powerpoint/2010/main" val="168550805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the Greek “typos”, we get</a:t>
            </a:r>
            <a:r>
              <a:rPr lang="en-US" baseline="0" dirty="0" smtClean="0"/>
              <a:t> the English word “type”.</a:t>
            </a:r>
          </a:p>
          <a:p>
            <a:endParaRPr lang="en-US" baseline="0" dirty="0" smtClean="0"/>
          </a:p>
          <a:p>
            <a:r>
              <a:rPr lang="en-US" baseline="0" dirty="0" smtClean="0"/>
              <a:t>In this context, typos is given by God as an indication of </a:t>
            </a:r>
          </a:p>
          <a:p>
            <a:r>
              <a:rPr lang="en-US" baseline="0" dirty="0" smtClean="0"/>
              <a:t>the future fulfilment.</a:t>
            </a:r>
          </a:p>
          <a:p>
            <a:endParaRPr lang="en-US" baseline="0" dirty="0" smtClean="0"/>
          </a:p>
          <a:p>
            <a:r>
              <a:rPr lang="en-US" baseline="0" dirty="0" smtClean="0"/>
              <a:t>According to the Baker Encyclopedia of the Bible, </a:t>
            </a:r>
          </a:p>
          <a:p>
            <a:r>
              <a:rPr lang="en-US" baseline="0" dirty="0" smtClean="0"/>
              <a:t>Typology is a “</a:t>
            </a:r>
            <a:r>
              <a:rPr lang="en-US" sz="1200" dirty="0" smtClean="0"/>
              <a:t>Branch of biblical interpretation in which </a:t>
            </a:r>
          </a:p>
          <a:p>
            <a:r>
              <a:rPr lang="en-US" sz="1200" dirty="0" smtClean="0"/>
              <a:t>an element found in the [Old Testament] prefigures one </a:t>
            </a:r>
          </a:p>
          <a:p>
            <a:r>
              <a:rPr lang="en-US" sz="1200" dirty="0" smtClean="0"/>
              <a:t>found in the [New Testament]. The initial one is called </a:t>
            </a:r>
          </a:p>
          <a:p>
            <a:r>
              <a:rPr lang="en-US" sz="1200" dirty="0" smtClean="0"/>
              <a:t>the “type” and the fulfillment is designated </a:t>
            </a:r>
            <a:r>
              <a:rPr lang="en-US" sz="9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a:t>
            </a:r>
          </a:p>
          <a:p>
            <a:r>
              <a:rPr lang="en-US" sz="1200" kern="1200" dirty="0" smtClean="0">
                <a:solidFill>
                  <a:schemeClr val="tx1"/>
                </a:solidFill>
                <a:latin typeface="+mn-lt"/>
                <a:ea typeface="+mn-ea"/>
                <a:cs typeface="+mn-cs"/>
              </a:rPr>
              <a:t> “antitype.” Either type or antitype may be a person, </a:t>
            </a:r>
          </a:p>
          <a:p>
            <a:r>
              <a:rPr lang="en-US" sz="1200" kern="1200" dirty="0" smtClean="0">
                <a:solidFill>
                  <a:schemeClr val="tx1"/>
                </a:solidFill>
                <a:latin typeface="+mn-lt"/>
                <a:ea typeface="+mn-ea"/>
                <a:cs typeface="+mn-cs"/>
              </a:rPr>
              <a:t>thing, or event, but often the type is messianic and </a:t>
            </a:r>
          </a:p>
          <a:p>
            <a:r>
              <a:rPr lang="en-US" sz="1200" kern="1200" dirty="0" smtClean="0">
                <a:solidFill>
                  <a:schemeClr val="tx1"/>
                </a:solidFill>
                <a:latin typeface="+mn-lt"/>
                <a:ea typeface="+mn-ea"/>
                <a:cs typeface="+mn-cs"/>
              </a:rPr>
              <a:t>frequently refers to salvation.”</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Here, Adam is the type and Jesus Christ is the antitype, </a:t>
            </a:r>
          </a:p>
          <a:p>
            <a:r>
              <a:rPr lang="en-US" sz="1200" kern="1200" dirty="0" smtClean="0">
                <a:solidFill>
                  <a:schemeClr val="tx1"/>
                </a:solidFill>
                <a:latin typeface="+mn-lt"/>
                <a:ea typeface="+mn-ea"/>
                <a:cs typeface="+mn-cs"/>
              </a:rPr>
              <a:t>both on the basis of their representation of all those </a:t>
            </a:r>
          </a:p>
          <a:p>
            <a:r>
              <a:rPr lang="en-US" sz="1200" kern="1200" dirty="0" smtClean="0">
                <a:solidFill>
                  <a:schemeClr val="tx1"/>
                </a:solidFill>
                <a:latin typeface="+mn-lt"/>
                <a:ea typeface="+mn-ea"/>
                <a:cs typeface="+mn-cs"/>
              </a:rPr>
              <a:t>which their actions affected.</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Elwell, W. A., &amp; </a:t>
            </a:r>
            <a:r>
              <a:rPr lang="en-US" b="0" i="0" u="none" strike="noStrike" baseline="0" dirty="0" err="1" smtClean="0"/>
              <a:t>Beitzel</a:t>
            </a:r>
            <a:r>
              <a:rPr lang="en-US" b="0" i="0" u="none" strike="noStrike" baseline="0" dirty="0" smtClean="0"/>
              <a:t>, B. J. (1988). In </a:t>
            </a:r>
            <a:r>
              <a:rPr lang="en-US" b="0" i="1" u="none" strike="noStrike" baseline="0" dirty="0" smtClean="0"/>
              <a:t>Baker </a:t>
            </a:r>
          </a:p>
          <a:p>
            <a:r>
              <a:rPr lang="en-US" b="0" i="1" u="none" strike="noStrike" baseline="0" dirty="0" smtClean="0"/>
              <a:t>encyclopedia of the Bible</a:t>
            </a:r>
            <a:r>
              <a:rPr lang="en-US" b="0" i="0" u="none" strike="noStrike" baseline="0" dirty="0" smtClean="0"/>
              <a:t> (pp. 2109–2110). Grand </a:t>
            </a:r>
          </a:p>
          <a:p>
            <a:r>
              <a:rPr lang="en-US" b="0" i="0" u="none" strike="noStrike" baseline="0" dirty="0" smtClean="0"/>
              <a:t>Rapids, MI: Baker Book House.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39</a:t>
            </a:fld>
            <a:endParaRPr lang="en-US"/>
          </a:p>
        </p:txBody>
      </p:sp>
    </p:spTree>
    <p:extLst>
      <p:ext uri="{BB962C8B-B14F-4D97-AF65-F5344CB8AC3E}">
        <p14:creationId xmlns:p14="http://schemas.microsoft.com/office/powerpoint/2010/main" val="16855080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a:t>
            </a:fld>
            <a:endParaRPr lang="en-US"/>
          </a:p>
        </p:txBody>
      </p:sp>
    </p:spTree>
    <p:extLst>
      <p:ext uri="{BB962C8B-B14F-4D97-AF65-F5344CB8AC3E}">
        <p14:creationId xmlns:p14="http://schemas.microsoft.com/office/powerpoint/2010/main" val="192554282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mello</a:t>
            </a:r>
            <a:r>
              <a:rPr lang="en-US" dirty="0" smtClean="0"/>
              <a:t> is the word, but its form in the sentence is </a:t>
            </a:r>
          </a:p>
          <a:p>
            <a:r>
              <a:rPr lang="en-US" dirty="0" err="1" smtClean="0"/>
              <a:t>mellontos</a:t>
            </a:r>
            <a:r>
              <a:rPr lang="en-US" dirty="0" smtClean="0"/>
              <a:t>,</a:t>
            </a:r>
            <a:r>
              <a:rPr lang="en-US" baseline="0" dirty="0" smtClean="0"/>
              <a:t> which is the present, active participle.</a:t>
            </a:r>
          </a:p>
          <a:p>
            <a:endParaRPr lang="en-US" baseline="0" dirty="0" smtClean="0"/>
          </a:p>
          <a:p>
            <a:r>
              <a:rPr lang="en-US" baseline="0" dirty="0" smtClean="0"/>
              <a:t>The participle is used exclusively to mean “in the future”.</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40</a:t>
            </a:fld>
            <a:endParaRPr lang="en-US"/>
          </a:p>
        </p:txBody>
      </p:sp>
    </p:spTree>
    <p:extLst>
      <p:ext uri="{BB962C8B-B14F-4D97-AF65-F5344CB8AC3E}">
        <p14:creationId xmlns:p14="http://schemas.microsoft.com/office/powerpoint/2010/main" val="168550805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Sin brought death, and death reigned even before God </a:t>
            </a:r>
          </a:p>
          <a:p>
            <a:r>
              <a:rPr lang="en-US" b="0" dirty="0" smtClean="0"/>
              <a:t>gave the Law</a:t>
            </a:r>
            <a:r>
              <a:rPr lang="en-US" b="0" baseline="0" dirty="0" smtClean="0"/>
              <a:t> to Moses.</a:t>
            </a:r>
          </a:p>
          <a:p>
            <a:endParaRPr lang="en-US" b="0" baseline="0" dirty="0" smtClean="0"/>
          </a:p>
          <a:p>
            <a:r>
              <a:rPr lang="en-US" b="0" baseline="0" dirty="0" smtClean="0"/>
              <a:t>Physical death continues to reign over all of mankind.</a:t>
            </a:r>
          </a:p>
          <a:p>
            <a:endParaRPr lang="en-US" b="0" baseline="0" dirty="0" smtClean="0"/>
          </a:p>
          <a:p>
            <a:r>
              <a:rPr lang="en-US" b="0" baseline="0" dirty="0" smtClean="0"/>
              <a:t>And spiritual and eternal death continues to reign over </a:t>
            </a:r>
          </a:p>
          <a:p>
            <a:r>
              <a:rPr lang="en-US" b="0" baseline="0" dirty="0" smtClean="0"/>
              <a:t>all the unsaved. </a:t>
            </a:r>
            <a:endParaRPr lang="en-US" b="0" dirty="0" smtClean="0"/>
          </a:p>
          <a:p>
            <a:endParaRPr lang="en-US" b="1" dirty="0" smtClean="0"/>
          </a:p>
          <a:p>
            <a:r>
              <a:rPr lang="en-US" b="1" dirty="0" err="1" smtClean="0"/>
              <a:t>ILLUS</a:t>
            </a:r>
            <a:r>
              <a:rPr lang="en-US" b="1" dirty="0" smtClean="0"/>
              <a:t>:</a:t>
            </a:r>
            <a:r>
              <a:rPr lang="en-US" dirty="0" smtClean="0"/>
              <a:t> </a:t>
            </a:r>
            <a:r>
              <a:rPr lang="en-US" sz="1200" dirty="0" smtClean="0"/>
              <a:t>Just before W. C. Fields’s death, a friend visited </a:t>
            </a:r>
          </a:p>
          <a:p>
            <a:r>
              <a:rPr lang="en-US" sz="1200" dirty="0" smtClean="0"/>
              <a:t>his hospital room. The great American comedian was </a:t>
            </a:r>
          </a:p>
          <a:p>
            <a:r>
              <a:rPr lang="en-US" sz="1200" dirty="0" smtClean="0"/>
              <a:t>doing something out of character—thumbing through a </a:t>
            </a:r>
          </a:p>
          <a:p>
            <a:r>
              <a:rPr lang="en-US" sz="1200" dirty="0" smtClean="0"/>
              <a:t>Bible. “What are you doing, Bill?” asked the caller. </a:t>
            </a:r>
          </a:p>
          <a:p>
            <a:r>
              <a:rPr lang="en-US" sz="1200" dirty="0" smtClean="0"/>
              <a:t>Fields thoughtfully replied, “I’m looking for loopholes.”</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Jones, G. C. (1986). </a:t>
            </a:r>
            <a:r>
              <a:rPr lang="en-US" b="0" i="1" u="none" strike="noStrike" baseline="0" dirty="0" smtClean="0"/>
              <a:t>1000 illustrations for preaching and teaching</a:t>
            </a:r>
            <a:r>
              <a:rPr lang="en-US" b="0" i="0" u="none" strike="noStrike" baseline="0" dirty="0" smtClean="0"/>
              <a:t> (p. 30). Nashville, TN: </a:t>
            </a:r>
            <a:r>
              <a:rPr lang="en-US" b="0" i="0" u="none" strike="noStrike" baseline="0" dirty="0" err="1" smtClean="0"/>
              <a:t>Broadman</a:t>
            </a:r>
            <a:r>
              <a:rPr lang="en-US" b="0" i="0" u="none" strike="noStrike" baseline="0" dirty="0" smtClean="0"/>
              <a:t> &amp; Holman Publishers.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41</a:t>
            </a:fld>
            <a:endParaRPr lang="en-US"/>
          </a:p>
        </p:txBody>
      </p:sp>
    </p:spTree>
    <p:extLst>
      <p:ext uri="{BB962C8B-B14F-4D97-AF65-F5344CB8AC3E}">
        <p14:creationId xmlns:p14="http://schemas.microsoft.com/office/powerpoint/2010/main" val="87053979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5:14.</a:t>
            </a:r>
          </a:p>
          <a:p>
            <a:endParaRPr lang="en-US" dirty="0" smtClean="0"/>
          </a:p>
          <a:p>
            <a:r>
              <a:rPr lang="en-US" dirty="0" smtClean="0"/>
              <a:t>Hosea is here speaking of the Northern Kingdom of </a:t>
            </a:r>
          </a:p>
          <a:p>
            <a:r>
              <a:rPr lang="en-US" dirty="0" smtClean="0"/>
              <a:t>Israel. </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42</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5:14.</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43</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The gift was introduced through one man, just like the </a:t>
            </a:r>
          </a:p>
          <a:p>
            <a:r>
              <a:rPr lang="en-US" sz="1200" kern="1200" dirty="0" smtClean="0">
                <a:solidFill>
                  <a:schemeClr val="tx1"/>
                </a:solidFill>
                <a:latin typeface="+mn-lt"/>
                <a:ea typeface="+mn-ea"/>
                <a:cs typeface="+mn-cs"/>
              </a:rPr>
              <a:t>trespass in some ways, but drastically different in others. </a:t>
            </a:r>
          </a:p>
          <a:p>
            <a:r>
              <a:rPr lang="en-US" sz="1200" kern="1200" dirty="0" smtClean="0">
                <a:solidFill>
                  <a:schemeClr val="tx1"/>
                </a:solidFill>
                <a:latin typeface="+mn-lt"/>
                <a:ea typeface="+mn-ea"/>
                <a:cs typeface="+mn-cs"/>
              </a:rPr>
              <a:t>Instead of death spreading to all, the gifts of grace and</a:t>
            </a:r>
          </a:p>
          <a:p>
            <a:r>
              <a:rPr lang="en-US" sz="1200" kern="1200" dirty="0" smtClean="0">
                <a:solidFill>
                  <a:schemeClr val="tx1"/>
                </a:solidFill>
                <a:latin typeface="+mn-lt"/>
                <a:ea typeface="+mn-ea"/>
                <a:cs typeface="+mn-cs"/>
              </a:rPr>
              <a:t> righteousness spread to all who respond in faith.</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 </a:t>
            </a:r>
          </a:p>
          <a:p>
            <a:r>
              <a:rPr lang="en-US" b="0" i="1" u="none" strike="noStrike" baseline="0" dirty="0" smtClean="0"/>
              <a:t>Romans</a:t>
            </a:r>
            <a:r>
              <a:rPr lang="en-US" b="0" i="0" u="none" strike="noStrike" baseline="0" dirty="0" smtClean="0"/>
              <a:t> (p. 103).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44</a:t>
            </a:fld>
            <a:endParaRPr lang="en-US"/>
          </a:p>
        </p:txBody>
      </p:sp>
    </p:spTree>
    <p:extLst>
      <p:ext uri="{BB962C8B-B14F-4D97-AF65-F5344CB8AC3E}">
        <p14:creationId xmlns:p14="http://schemas.microsoft.com/office/powerpoint/2010/main" val="299405226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smtClean="0"/>
              <a:t>In 2013, Zane Hodges of the Dallas Theological </a:t>
            </a:r>
          </a:p>
          <a:p>
            <a:r>
              <a:rPr lang="en-US" b="0" i="0" dirty="0" smtClean="0"/>
              <a:t>Seminary wrote:</a:t>
            </a:r>
          </a:p>
          <a:p>
            <a:endParaRPr lang="en-US" b="0" i="0" dirty="0" smtClean="0"/>
          </a:p>
          <a:p>
            <a:pPr rtl="0"/>
            <a:r>
              <a:rPr lang="en-US" sz="1200" b="0" i="0" dirty="0" smtClean="0"/>
              <a:t>“The initial word of the verse, however... is once again </a:t>
            </a:r>
          </a:p>
          <a:p>
            <a:pPr rtl="0"/>
            <a:r>
              <a:rPr lang="en-US" sz="1200" b="0" i="0" dirty="0" smtClean="0"/>
              <a:t>a strong word of contrast. Though Adam is indeed ‘a </a:t>
            </a:r>
          </a:p>
          <a:p>
            <a:pPr rtl="0"/>
            <a:r>
              <a:rPr lang="en-US" sz="1200" b="0" i="0" dirty="0" smtClean="0"/>
              <a:t>type of the Coming One’... he is only such in terms of </a:t>
            </a:r>
          </a:p>
          <a:p>
            <a:pPr rtl="0"/>
            <a:r>
              <a:rPr lang="en-US" sz="1200" b="0" i="0" dirty="0" smtClean="0"/>
              <a:t>the effect he has had on many, although he was only </a:t>
            </a:r>
          </a:p>
          <a:p>
            <a:pPr rtl="0"/>
            <a:r>
              <a:rPr lang="en-US" sz="1200" b="0" i="0" dirty="0" smtClean="0"/>
              <a:t>one man. Analogously, one Man, Jesus Christ has also </a:t>
            </a:r>
          </a:p>
          <a:p>
            <a:pPr rtl="0"/>
            <a:r>
              <a:rPr lang="en-US" sz="1200" b="0" i="0" dirty="0" smtClean="0"/>
              <a:t>had, and continues to have, an effect on many. </a:t>
            </a:r>
          </a:p>
          <a:p>
            <a:pPr rtl="0"/>
            <a:r>
              <a:rPr lang="en-US" sz="1200" b="0" i="0" dirty="0" smtClean="0"/>
              <a:t>Nevertheless the effects involved stand starkly in </a:t>
            </a:r>
          </a:p>
          <a:p>
            <a:pPr rtl="0"/>
            <a:r>
              <a:rPr lang="en-US" sz="1200" b="0" i="0" dirty="0" smtClean="0"/>
              <a:t>contrast. The effect of Adam’s offense was that many </a:t>
            </a:r>
          </a:p>
          <a:p>
            <a:pPr rtl="0"/>
            <a:r>
              <a:rPr lang="en-US" sz="1200" b="0" i="0" dirty="0" smtClean="0"/>
              <a:t>died. The effect of Jesus Christ is the reception of a </a:t>
            </a:r>
          </a:p>
          <a:p>
            <a:pPr rtl="0"/>
            <a:r>
              <a:rPr lang="en-US" sz="1200" b="0" i="0" dirty="0" smtClean="0"/>
              <a:t>gift that is bestowed through His grace.</a:t>
            </a:r>
          </a:p>
          <a:p>
            <a:pPr rtl="0"/>
            <a:endParaRPr lang="en-US" sz="1200" b="0" i="0" dirty="0" smtClean="0"/>
          </a:p>
          <a:p>
            <a:pPr rtl="0"/>
            <a:r>
              <a:rPr lang="en-US" sz="1200" b="0" i="0" dirty="0" smtClean="0"/>
              <a:t>“It is notable how Paul’s statement here positions the </a:t>
            </a:r>
          </a:p>
          <a:p>
            <a:pPr rtl="0"/>
            <a:r>
              <a:rPr lang="en-US" sz="1200" b="0" i="0" dirty="0" smtClean="0"/>
              <a:t>word offense as a contrast with the grace of God and </a:t>
            </a:r>
          </a:p>
          <a:p>
            <a:pPr rtl="0"/>
            <a:r>
              <a:rPr lang="en-US" sz="1200" b="0" i="0" dirty="0" smtClean="0"/>
              <a:t>the grace of … Jesus Christ. God is certainly not the </a:t>
            </a:r>
          </a:p>
          <a:p>
            <a:pPr rtl="0"/>
            <a:r>
              <a:rPr lang="en-US" sz="1200" b="0" i="0" dirty="0" smtClean="0"/>
              <a:t>Source of Adam’s disastrous offense, but He is most </a:t>
            </a:r>
          </a:p>
          <a:p>
            <a:pPr rtl="0"/>
            <a:r>
              <a:rPr lang="en-US" sz="1200" b="0" i="0" dirty="0" smtClean="0"/>
              <a:t>emphatically the Source of the gift given through the </a:t>
            </a:r>
          </a:p>
          <a:p>
            <a:pPr rtl="0"/>
            <a:r>
              <a:rPr lang="en-US" sz="1200" b="0" i="0" dirty="0" smtClean="0"/>
              <a:t>grace of … Jesus Christ. </a:t>
            </a:r>
          </a:p>
          <a:p>
            <a:pPr rtl="0"/>
            <a:endParaRPr lang="en-US" sz="1200" b="0" i="0" dirty="0" smtClean="0"/>
          </a:p>
          <a:p>
            <a:pPr rtl="0"/>
            <a:r>
              <a:rPr lang="en-US" sz="1200" b="0" i="0" dirty="0" smtClean="0"/>
              <a:t>“Here Paul gives clear witness to the prevailing </a:t>
            </a:r>
          </a:p>
          <a:p>
            <a:pPr rtl="0"/>
            <a:r>
              <a:rPr lang="en-US" sz="1200" b="0" i="0" dirty="0" smtClean="0"/>
              <a:t>testimony of the NT </a:t>
            </a:r>
            <a:r>
              <a:rPr lang="en-US" sz="1200" b="0" i="0" kern="1200" dirty="0" smtClean="0">
                <a:solidFill>
                  <a:schemeClr val="tx1"/>
                </a:solidFill>
                <a:latin typeface="+mn-lt"/>
                <a:ea typeface="+mn-ea"/>
                <a:cs typeface="+mn-cs"/>
              </a:rPr>
              <a:t>that ‘God has sent His only </a:t>
            </a:r>
          </a:p>
          <a:p>
            <a:pPr rtl="0"/>
            <a:r>
              <a:rPr lang="en-US" sz="1200" b="0" i="0" kern="1200" dirty="0" smtClean="0">
                <a:solidFill>
                  <a:schemeClr val="tx1"/>
                </a:solidFill>
                <a:latin typeface="+mn-lt"/>
                <a:ea typeface="+mn-ea"/>
                <a:cs typeface="+mn-cs"/>
              </a:rPr>
              <a:t>begotten Son into the world, that we might live </a:t>
            </a:r>
          </a:p>
          <a:p>
            <a:pPr rtl="0"/>
            <a:r>
              <a:rPr lang="en-US" sz="1200" b="0" i="0" kern="1200" dirty="0" smtClean="0">
                <a:solidFill>
                  <a:schemeClr val="tx1"/>
                </a:solidFill>
                <a:latin typeface="+mn-lt"/>
                <a:ea typeface="+mn-ea"/>
                <a:cs typeface="+mn-cs"/>
              </a:rPr>
              <a:t>through Him’ (1 John 4:9). The grace that men </a:t>
            </a:r>
          </a:p>
          <a:p>
            <a:pPr rtl="0"/>
            <a:r>
              <a:rPr lang="en-US" sz="1200" b="0" i="0" kern="1200" dirty="0" smtClean="0">
                <a:solidFill>
                  <a:schemeClr val="tx1"/>
                </a:solidFill>
                <a:latin typeface="+mn-lt"/>
                <a:ea typeface="+mn-ea"/>
                <a:cs typeface="+mn-cs"/>
              </a:rPr>
              <a:t>encounter in one Man, Jesus Christ, is nothing less </a:t>
            </a:r>
          </a:p>
          <a:p>
            <a:pPr rtl="0"/>
            <a:r>
              <a:rPr lang="en-US" sz="1200" b="0" i="0" kern="1200" dirty="0" smtClean="0">
                <a:solidFill>
                  <a:schemeClr val="tx1"/>
                </a:solidFill>
                <a:latin typeface="+mn-lt"/>
                <a:ea typeface="+mn-ea"/>
                <a:cs typeface="+mn-cs"/>
              </a:rPr>
              <a:t>than the grace of God. The death they encounter in </a:t>
            </a:r>
          </a:p>
          <a:p>
            <a:pPr rtl="0"/>
            <a:r>
              <a:rPr lang="en-US" sz="1200" b="0" i="0" kern="1200" dirty="0" smtClean="0">
                <a:solidFill>
                  <a:schemeClr val="tx1"/>
                </a:solidFill>
                <a:latin typeface="+mn-lt"/>
                <a:ea typeface="+mn-ea"/>
                <a:cs typeface="+mn-cs"/>
              </a:rPr>
              <a:t>human experience is the result of a single man’s </a:t>
            </a:r>
          </a:p>
          <a:p>
            <a:pPr rtl="0"/>
            <a:r>
              <a:rPr lang="en-US" sz="1200" b="0" i="0" kern="1200" dirty="0" smtClean="0">
                <a:solidFill>
                  <a:schemeClr val="tx1"/>
                </a:solidFill>
                <a:latin typeface="+mn-lt"/>
                <a:ea typeface="+mn-ea"/>
                <a:cs typeface="+mn-cs"/>
              </a:rPr>
              <a:t>offense.</a:t>
            </a:r>
          </a:p>
          <a:p>
            <a:pPr rtl="0"/>
            <a:endParaRPr lang="en-US" sz="1200" b="0" i="0" kern="1200" dirty="0" smtClean="0">
              <a:solidFill>
                <a:schemeClr val="tx1"/>
              </a:solidFill>
              <a:latin typeface="+mn-lt"/>
              <a:ea typeface="+mn-ea"/>
              <a:cs typeface="+mn-cs"/>
            </a:endParaRPr>
          </a:p>
          <a:p>
            <a:pPr rtl="0"/>
            <a:r>
              <a:rPr lang="en-US" sz="1200" b="0" i="0" dirty="0" smtClean="0"/>
              <a:t>“Furthermore, the gift given through the grace of one </a:t>
            </a:r>
          </a:p>
          <a:p>
            <a:pPr rtl="0"/>
            <a:r>
              <a:rPr lang="en-US" sz="1200" b="0" i="0" dirty="0" smtClean="0"/>
              <a:t>Man has not simply entered the human arena to be </a:t>
            </a:r>
          </a:p>
          <a:p>
            <a:pPr rtl="0"/>
            <a:r>
              <a:rPr lang="en-US" sz="1200" b="0" i="0" dirty="0" smtClean="0"/>
              <a:t>received by men, but it has in fact abounded to many. </a:t>
            </a:r>
          </a:p>
          <a:p>
            <a:pPr rtl="0"/>
            <a:r>
              <a:rPr lang="en-US" sz="1200" b="0" i="0" dirty="0" smtClean="0"/>
              <a:t>By the term abounded Paul suggests the plentitude, </a:t>
            </a:r>
          </a:p>
          <a:p>
            <a:pPr rtl="0"/>
            <a:r>
              <a:rPr lang="en-US" sz="1200" b="0" i="0" dirty="0" smtClean="0"/>
              <a:t>the abundance, which is inherent in this gift. As he </a:t>
            </a:r>
          </a:p>
          <a:p>
            <a:pPr rtl="0"/>
            <a:r>
              <a:rPr lang="en-US" sz="1200" b="0" i="0" dirty="0" smtClean="0"/>
              <a:t>has already indicated, those who have been justified </a:t>
            </a:r>
          </a:p>
          <a:p>
            <a:pPr rtl="0"/>
            <a:r>
              <a:rPr lang="en-US" sz="1200" b="0" i="0" dirty="0" smtClean="0"/>
              <a:t>by faith can live so triumphantly that they can even</a:t>
            </a:r>
          </a:p>
          <a:p>
            <a:pPr rtl="0"/>
            <a:r>
              <a:rPr lang="en-US" sz="1200" b="0" i="0" dirty="0" smtClean="0"/>
              <a:t> exult in God in the face of all their tribulations.”</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Hodges, Z. C. (2013). </a:t>
            </a:r>
            <a:r>
              <a:rPr lang="en-US" b="0" i="1" u="none" strike="noStrike" baseline="0" dirty="0" smtClean="0"/>
              <a:t>Romans: Deliverance from Wrath</a:t>
            </a:r>
            <a:r>
              <a:rPr lang="en-US" b="0" i="0" u="none" strike="noStrike" baseline="0" dirty="0" smtClean="0"/>
              <a:t>. </a:t>
            </a:r>
          </a:p>
          <a:p>
            <a:r>
              <a:rPr lang="en-US" b="0" i="0" u="none" strike="noStrike" baseline="0" dirty="0" smtClean="0"/>
              <a:t>(R. N. Wilkin, Ed.) (pp. 150–151). Corinth, TX: Grace </a:t>
            </a:r>
          </a:p>
          <a:p>
            <a:r>
              <a:rPr lang="en-US" b="0" i="0" u="none" strike="noStrike" baseline="0" dirty="0" smtClean="0"/>
              <a:t>Evangelical Society.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45</a:t>
            </a:fld>
            <a:endParaRPr lang="en-US"/>
          </a:p>
        </p:txBody>
      </p:sp>
    </p:spTree>
    <p:extLst>
      <p:ext uri="{BB962C8B-B14F-4D97-AF65-F5344CB8AC3E}">
        <p14:creationId xmlns:p14="http://schemas.microsoft.com/office/powerpoint/2010/main" val="59091130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charisma is that which is freely and graciously given; </a:t>
            </a:r>
          </a:p>
          <a:p>
            <a:r>
              <a:rPr lang="en-US" dirty="0" smtClean="0"/>
              <a:t>that is, a favor bestowed</a:t>
            </a:r>
            <a:r>
              <a:rPr lang="en-US" baseline="0" dirty="0" smtClean="0"/>
              <a:t>, or a gift.</a:t>
            </a:r>
          </a:p>
          <a:p>
            <a:endParaRPr lang="en-US" baseline="0" dirty="0" smtClean="0"/>
          </a:p>
          <a:p>
            <a:r>
              <a:rPr lang="en-US" baseline="0" dirty="0" smtClean="0"/>
              <a:t>Here, it specifically refers to the gift of redemption.</a:t>
            </a:r>
          </a:p>
          <a:p>
            <a:endParaRPr lang="en-US" baseline="0" dirty="0" smtClean="0"/>
          </a:p>
          <a:p>
            <a:r>
              <a:rPr lang="en-US" baseline="0" dirty="0" smtClean="0"/>
              <a:t>A </a:t>
            </a:r>
            <a:r>
              <a:rPr lang="en-US" baseline="0" dirty="0" err="1" smtClean="0"/>
              <a:t>dorea</a:t>
            </a:r>
            <a:r>
              <a:rPr lang="en-US" baseline="0" dirty="0" smtClean="0"/>
              <a:t> is that which is given or transferred freely by </a:t>
            </a:r>
          </a:p>
          <a:p>
            <a:r>
              <a:rPr lang="en-US" baseline="0" dirty="0" smtClean="0"/>
              <a:t>one person to another; that is, a gift.</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46</a:t>
            </a:fld>
            <a:endParaRPr lang="en-US"/>
          </a:p>
        </p:txBody>
      </p:sp>
    </p:spTree>
    <p:extLst>
      <p:ext uri="{BB962C8B-B14F-4D97-AF65-F5344CB8AC3E}">
        <p14:creationId xmlns:p14="http://schemas.microsoft.com/office/powerpoint/2010/main" val="59091130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Charisma is also</a:t>
            </a:r>
            <a:r>
              <a:rPr lang="en-US" baseline="0" dirty="0" smtClean="0"/>
              <a:t> used in Romans 6:23.</a:t>
            </a:r>
          </a:p>
          <a:p>
            <a:endParaRPr lang="en-US" baseline="0" dirty="0" smtClean="0"/>
          </a:p>
          <a:p>
            <a:r>
              <a:rPr lang="en-US" baseline="0" dirty="0" smtClean="0"/>
              <a:t>While </a:t>
            </a:r>
            <a:r>
              <a:rPr lang="en-US" baseline="0" dirty="0" err="1" smtClean="0"/>
              <a:t>dorea</a:t>
            </a:r>
            <a:r>
              <a:rPr lang="en-US" baseline="0" dirty="0" smtClean="0"/>
              <a:t> is also used in Romans 5:17:</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47</a:t>
            </a:fld>
            <a:endParaRPr lang="en-US"/>
          </a:p>
        </p:txBody>
      </p:sp>
    </p:spTree>
    <p:extLst>
      <p:ext uri="{BB962C8B-B14F-4D97-AF65-F5344CB8AC3E}">
        <p14:creationId xmlns:p14="http://schemas.microsoft.com/office/powerpoint/2010/main" val="371270014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According to Vine, </a:t>
            </a:r>
            <a:r>
              <a:rPr lang="en-US" dirty="0" err="1" smtClean="0"/>
              <a:t>dorea</a:t>
            </a:r>
            <a:r>
              <a:rPr lang="en-US" dirty="0" smtClean="0"/>
              <a:t> “denotes a free gift, stressing </a:t>
            </a:r>
          </a:p>
          <a:p>
            <a:r>
              <a:rPr lang="en-US" dirty="0" smtClean="0"/>
              <a:t>its gratuitous character; it is always used in the</a:t>
            </a:r>
            <a:r>
              <a:rPr lang="en-US" baseline="0" dirty="0" smtClean="0"/>
              <a:t> [New </a:t>
            </a:r>
          </a:p>
          <a:p>
            <a:r>
              <a:rPr lang="en-US" baseline="0" dirty="0" smtClean="0"/>
              <a:t>Testament] of a spiritual or supernatural gift.” With </a:t>
            </a:r>
          </a:p>
          <a:p>
            <a:r>
              <a:rPr lang="en-US" baseline="0" dirty="0" err="1" smtClean="0"/>
              <a:t>dorea</a:t>
            </a:r>
            <a:r>
              <a:rPr lang="en-US" baseline="0" dirty="0" smtClean="0"/>
              <a:t>, then, the donor is always God, and the gift is </a:t>
            </a:r>
          </a:p>
          <a:p>
            <a:r>
              <a:rPr lang="en-US" baseline="0" dirty="0" smtClean="0"/>
              <a:t>directly to the recipient.</a:t>
            </a:r>
          </a:p>
          <a:p>
            <a:endParaRPr lang="en-US" baseline="0" dirty="0" smtClean="0"/>
          </a:p>
          <a:p>
            <a:r>
              <a:rPr lang="en-US" baseline="0" dirty="0" smtClean="0"/>
              <a:t>On the other hand, charisma is “a gift of grace.” With </a:t>
            </a:r>
          </a:p>
          <a:p>
            <a:r>
              <a:rPr lang="en-US" baseline="0" dirty="0" smtClean="0"/>
              <a:t>charisma, the donor is also always God, but the gift </a:t>
            </a:r>
          </a:p>
          <a:p>
            <a:r>
              <a:rPr lang="en-US" baseline="0" dirty="0" smtClean="0"/>
              <a:t>may come to the recipient either directly or through </a:t>
            </a:r>
          </a:p>
          <a:p>
            <a:r>
              <a:rPr lang="en-US" baseline="0" dirty="0" smtClean="0"/>
              <a:t>human agency.</a:t>
            </a:r>
          </a:p>
          <a:p>
            <a:endParaRPr lang="en-US" baseline="0" dirty="0" smtClean="0"/>
          </a:p>
          <a:p>
            <a:r>
              <a:rPr lang="en-US" baseline="0" dirty="0" smtClean="0"/>
              <a:t>-----</a:t>
            </a:r>
          </a:p>
          <a:p>
            <a:endParaRPr lang="en-US" baseline="0" dirty="0" smtClean="0"/>
          </a:p>
          <a:p>
            <a:r>
              <a:rPr lang="en-US" baseline="0" dirty="0" smtClean="0"/>
              <a:t>Vine, </a:t>
            </a:r>
            <a:r>
              <a:rPr lang="en-US" baseline="0" dirty="0" err="1" smtClean="0"/>
              <a:t>W.E</a:t>
            </a:r>
            <a:r>
              <a:rPr lang="en-US" baseline="0" dirty="0" smtClean="0"/>
              <a:t>. (1940). </a:t>
            </a:r>
            <a:r>
              <a:rPr lang="en-US" i="1" baseline="0" dirty="0" smtClean="0"/>
              <a:t>An Expository Dictionary of New </a:t>
            </a:r>
          </a:p>
          <a:p>
            <a:r>
              <a:rPr lang="en-US" i="1" baseline="0" dirty="0" smtClean="0"/>
              <a:t>Testament Words</a:t>
            </a:r>
            <a:r>
              <a:rPr lang="en-US" i="0" baseline="0" dirty="0" smtClean="0"/>
              <a:t>. Old Tappan, NJ: </a:t>
            </a:r>
            <a:r>
              <a:rPr lang="en-US" i="0" baseline="0" dirty="0" err="1" smtClean="0"/>
              <a:t>Revell</a:t>
            </a:r>
            <a:r>
              <a:rPr lang="en-US" i="0" baseline="0" dirty="0" smtClean="0"/>
              <a:t>, pp. 146-147.</a:t>
            </a:r>
            <a:r>
              <a:rPr lang="en-US" baseline="0" dirty="0" smtClean="0"/>
              <a:t> </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48</a:t>
            </a:fld>
            <a:endParaRPr lang="en-US"/>
          </a:p>
        </p:txBody>
      </p:sp>
    </p:spTree>
    <p:extLst>
      <p:ext uri="{BB962C8B-B14F-4D97-AF65-F5344CB8AC3E}">
        <p14:creationId xmlns:p14="http://schemas.microsoft.com/office/powerpoint/2010/main" val="333175025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Paraptoma</a:t>
            </a:r>
            <a:r>
              <a:rPr lang="en-US" dirty="0" smtClean="0"/>
              <a:t> is a violation of moral standards; that is, an </a:t>
            </a:r>
          </a:p>
          <a:p>
            <a:r>
              <a:rPr lang="en-US" dirty="0" smtClean="0"/>
              <a:t>offense, a wrongdoing, or a sin.</a:t>
            </a:r>
          </a:p>
          <a:p>
            <a:endParaRPr lang="en-US" dirty="0" smtClean="0"/>
          </a:p>
          <a:p>
            <a:r>
              <a:rPr lang="en-US" dirty="0" smtClean="0"/>
              <a:t>Whereas</a:t>
            </a:r>
            <a:r>
              <a:rPr lang="en-US" baseline="0" dirty="0" smtClean="0"/>
              <a:t> </a:t>
            </a:r>
            <a:r>
              <a:rPr lang="en-US" baseline="0" dirty="0" err="1" smtClean="0"/>
              <a:t>parabasis</a:t>
            </a:r>
            <a:r>
              <a:rPr lang="en-US" baseline="0" dirty="0" smtClean="0"/>
              <a:t>, in verse 14, indicated a </a:t>
            </a:r>
          </a:p>
          <a:p>
            <a:r>
              <a:rPr lang="en-US" baseline="0" dirty="0" smtClean="0"/>
              <a:t>transgression; a stepping across a line into forbidden </a:t>
            </a:r>
          </a:p>
          <a:p>
            <a:r>
              <a:rPr lang="en-US" baseline="0" dirty="0" smtClean="0"/>
              <a:t>territory, </a:t>
            </a:r>
            <a:r>
              <a:rPr lang="en-US" baseline="0" dirty="0" err="1" smtClean="0"/>
              <a:t>paraptoma</a:t>
            </a:r>
            <a:r>
              <a:rPr lang="en-US" baseline="0" dirty="0" smtClean="0"/>
              <a:t> is more like making a false step </a:t>
            </a:r>
          </a:p>
          <a:p>
            <a:r>
              <a:rPr lang="en-US" baseline="0" dirty="0" smtClean="0"/>
              <a:t>and losing one’s footing.</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49</a:t>
            </a:fld>
            <a:endParaRPr lang="en-US"/>
          </a:p>
        </p:txBody>
      </p:sp>
    </p:spTree>
    <p:extLst>
      <p:ext uri="{BB962C8B-B14F-4D97-AF65-F5344CB8AC3E}">
        <p14:creationId xmlns:p14="http://schemas.microsoft.com/office/powerpoint/2010/main" val="5909113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a:t>
            </a:fld>
            <a:endParaRPr lang="en-US"/>
          </a:p>
        </p:txBody>
      </p:sp>
    </p:spTree>
    <p:extLst>
      <p:ext uri="{BB962C8B-B14F-4D97-AF65-F5344CB8AC3E}">
        <p14:creationId xmlns:p14="http://schemas.microsoft.com/office/powerpoint/2010/main" val="2710006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Polys</a:t>
            </a:r>
            <a:r>
              <a:rPr lang="en-US" baseline="0" dirty="0" smtClean="0"/>
              <a:t> means “many” and </a:t>
            </a:r>
            <a:r>
              <a:rPr lang="en-US" baseline="0" dirty="0" err="1" smtClean="0"/>
              <a:t>mallon</a:t>
            </a:r>
            <a:r>
              <a:rPr lang="en-US" baseline="0" dirty="0" smtClean="0"/>
              <a:t> means “more”.</a:t>
            </a:r>
          </a:p>
          <a:p>
            <a:endParaRPr lang="en-US" baseline="0" dirty="0" smtClean="0"/>
          </a:p>
          <a:p>
            <a:r>
              <a:rPr lang="en-US" baseline="0" dirty="0" smtClean="0"/>
              <a:t>So, polys </a:t>
            </a:r>
            <a:r>
              <a:rPr lang="en-US" baseline="0" dirty="0" err="1" smtClean="0"/>
              <a:t>mallon</a:t>
            </a:r>
            <a:r>
              <a:rPr lang="en-US" baseline="0" dirty="0" smtClean="0"/>
              <a:t> means “much more”.</a:t>
            </a:r>
          </a:p>
          <a:p>
            <a:endParaRPr lang="en-US" baseline="0" dirty="0" smtClean="0"/>
          </a:p>
          <a:p>
            <a:r>
              <a:rPr lang="en-US" baseline="0" dirty="0" smtClean="0"/>
              <a:t>Everyone is subject to death because of Adam’s one </a:t>
            </a:r>
          </a:p>
          <a:p>
            <a:r>
              <a:rPr lang="en-US" baseline="0" dirty="0" smtClean="0"/>
              <a:t>transgression.</a:t>
            </a:r>
          </a:p>
          <a:p>
            <a:endParaRPr lang="en-US" baseline="0" dirty="0" smtClean="0"/>
          </a:p>
          <a:p>
            <a:r>
              <a:rPr lang="en-US" baseline="0" dirty="0" smtClean="0"/>
              <a:t>But, the near infinite number of transgressions </a:t>
            </a:r>
          </a:p>
          <a:p>
            <a:r>
              <a:rPr lang="en-US" baseline="0" dirty="0" smtClean="0"/>
              <a:t>throughout the entire world, and over all of time, are </a:t>
            </a:r>
          </a:p>
          <a:p>
            <a:r>
              <a:rPr lang="en-US" baseline="0" dirty="0" smtClean="0"/>
              <a:t>all covered by the grace of God through the sacrifice </a:t>
            </a:r>
          </a:p>
          <a:p>
            <a:r>
              <a:rPr lang="en-US" baseline="0" dirty="0" smtClean="0"/>
              <a:t>of Jesus on the cross.</a:t>
            </a:r>
          </a:p>
          <a:p>
            <a:endParaRPr lang="en-US" baseline="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50</a:t>
            </a:fld>
            <a:endParaRPr lang="en-US"/>
          </a:p>
        </p:txBody>
      </p:sp>
    </p:spTree>
    <p:extLst>
      <p:ext uri="{BB962C8B-B14F-4D97-AF65-F5344CB8AC3E}">
        <p14:creationId xmlns:p14="http://schemas.microsoft.com/office/powerpoint/2010/main" val="59091130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we’ve seen before, </a:t>
            </a:r>
            <a:r>
              <a:rPr lang="en-US" dirty="0" err="1" smtClean="0"/>
              <a:t>charis</a:t>
            </a:r>
            <a:r>
              <a:rPr lang="en-US" dirty="0" smtClean="0"/>
              <a:t> means grace.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51</a:t>
            </a:fld>
            <a:endParaRPr lang="en-US"/>
          </a:p>
        </p:txBody>
      </p:sp>
    </p:spTree>
    <p:extLst>
      <p:ext uri="{BB962C8B-B14F-4D97-AF65-F5344CB8AC3E}">
        <p14:creationId xmlns:p14="http://schemas.microsoft.com/office/powerpoint/2010/main" val="59091130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Perrisseuo</a:t>
            </a:r>
            <a:r>
              <a:rPr lang="en-US" dirty="0" smtClean="0"/>
              <a:t> means to be in abundance; to abound.</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52</a:t>
            </a:fld>
            <a:endParaRPr lang="en-US"/>
          </a:p>
        </p:txBody>
      </p:sp>
    </p:spTree>
    <p:extLst>
      <p:ext uri="{BB962C8B-B14F-4D97-AF65-F5344CB8AC3E}">
        <p14:creationId xmlns:p14="http://schemas.microsoft.com/office/powerpoint/2010/main" val="59091130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This abundance; this overflow of grace and joy is God’s </a:t>
            </a:r>
          </a:p>
          <a:p>
            <a:r>
              <a:rPr lang="en-US" b="0" dirty="0" smtClean="0"/>
              <a:t>gift to we who have been chosen in Christ Jesus.</a:t>
            </a:r>
          </a:p>
          <a:p>
            <a:endParaRPr lang="en-US" b="0" dirty="0" smtClean="0"/>
          </a:p>
          <a:p>
            <a:r>
              <a:rPr lang="en-US" b="0" dirty="0" smtClean="0"/>
              <a:t>But,</a:t>
            </a:r>
            <a:r>
              <a:rPr lang="en-US" b="0" baseline="0" dirty="0" smtClean="0"/>
              <a:t> in order to reap the greatest possible benefit from </a:t>
            </a:r>
          </a:p>
          <a:p>
            <a:r>
              <a:rPr lang="en-US" b="0" baseline="0" dirty="0" smtClean="0"/>
              <a:t>this treasure, we need to take it and use it for God’s </a:t>
            </a:r>
          </a:p>
          <a:p>
            <a:r>
              <a:rPr lang="en-US" b="0" baseline="0" dirty="0" smtClean="0"/>
              <a:t>glory.</a:t>
            </a:r>
            <a:endParaRPr lang="en-US" b="0" dirty="0" smtClean="0"/>
          </a:p>
          <a:p>
            <a:endParaRPr lang="en-US" b="1" dirty="0" smtClean="0"/>
          </a:p>
          <a:p>
            <a:pPr rtl="0"/>
            <a:r>
              <a:rPr lang="en-US" b="1" dirty="0" err="1" smtClean="0"/>
              <a:t>ILLUS</a:t>
            </a:r>
            <a:r>
              <a:rPr lang="en-US" b="1" dirty="0" smtClean="0"/>
              <a:t>:</a:t>
            </a:r>
            <a:r>
              <a:rPr lang="en-US" dirty="0" smtClean="0"/>
              <a:t> </a:t>
            </a:r>
            <a:r>
              <a:rPr lang="en-US" sz="1200" b="0" dirty="0" smtClean="0"/>
              <a:t>Now it came to pass that a group existed who </a:t>
            </a:r>
          </a:p>
          <a:p>
            <a:pPr rtl="0"/>
            <a:r>
              <a:rPr lang="en-US" sz="1200" b="0" dirty="0" smtClean="0"/>
              <a:t>called themselves fishermen. And lo, there were many </a:t>
            </a:r>
          </a:p>
          <a:p>
            <a:pPr rtl="0"/>
            <a:r>
              <a:rPr lang="en-US" sz="1200" b="0" dirty="0" smtClean="0"/>
              <a:t>fish in the waters all around. In fact, the whole area </a:t>
            </a:r>
          </a:p>
          <a:p>
            <a:pPr rtl="0"/>
            <a:r>
              <a:rPr lang="en-US" sz="1200" b="0" dirty="0" smtClean="0"/>
              <a:t>was surrounded by streams and lakes filled with fish. </a:t>
            </a:r>
          </a:p>
          <a:p>
            <a:pPr rtl="0"/>
            <a:r>
              <a:rPr lang="en-US" sz="1200" b="0" dirty="0" smtClean="0"/>
              <a:t>And the fish were hungry.</a:t>
            </a:r>
          </a:p>
          <a:p>
            <a:pPr rtl="0"/>
            <a:endParaRPr lang="en-US" sz="1200" b="0" dirty="0" smtClean="0"/>
          </a:p>
          <a:p>
            <a:pPr rtl="0"/>
            <a:r>
              <a:rPr lang="en-US" sz="1200" dirty="0" smtClean="0"/>
              <a:t>Week after week, month after month, and year after </a:t>
            </a:r>
          </a:p>
          <a:p>
            <a:pPr rtl="0"/>
            <a:r>
              <a:rPr lang="en-US" sz="1200" dirty="0" smtClean="0"/>
              <a:t>year, these who called themselves fishermen met in </a:t>
            </a:r>
          </a:p>
          <a:p>
            <a:pPr rtl="0"/>
            <a:r>
              <a:rPr lang="en-US" sz="1200" dirty="0" smtClean="0"/>
              <a:t>meetings and talked about their call to fish, the </a:t>
            </a:r>
          </a:p>
          <a:p>
            <a:pPr rtl="0"/>
            <a:r>
              <a:rPr lang="en-US" sz="1200" dirty="0" smtClean="0"/>
              <a:t>abundance of fish, and how they might go about fishing. </a:t>
            </a:r>
          </a:p>
          <a:p>
            <a:pPr rtl="0"/>
            <a:r>
              <a:rPr lang="en-US" sz="1200" dirty="0" smtClean="0"/>
              <a:t>Year after year they carefully defined what fishing means, </a:t>
            </a:r>
          </a:p>
          <a:p>
            <a:pPr rtl="0"/>
            <a:r>
              <a:rPr lang="en-US" sz="1200" dirty="0" smtClean="0"/>
              <a:t>defended fishing as an occupation, and declared that </a:t>
            </a:r>
          </a:p>
          <a:p>
            <a:pPr rtl="0"/>
            <a:r>
              <a:rPr lang="en-US" sz="1200" dirty="0" smtClean="0"/>
              <a:t>fishing is always to be a primary task of fishermen.</a:t>
            </a:r>
          </a:p>
          <a:p>
            <a:pPr rtl="0"/>
            <a:endParaRPr lang="en-US" sz="1200" dirty="0" smtClean="0"/>
          </a:p>
          <a:p>
            <a:pPr rtl="0"/>
            <a:r>
              <a:rPr lang="en-US" sz="1200" dirty="0" smtClean="0"/>
              <a:t>Continually, they searched for new and better methods </a:t>
            </a:r>
          </a:p>
          <a:p>
            <a:pPr rtl="0"/>
            <a:r>
              <a:rPr lang="en-US" sz="1200" dirty="0" smtClean="0"/>
              <a:t>of fishing and for new and better definitions of fishing. </a:t>
            </a:r>
          </a:p>
          <a:p>
            <a:pPr rtl="0"/>
            <a:r>
              <a:rPr lang="en-US" sz="1200" dirty="0" smtClean="0"/>
              <a:t>Further they said, “The fishing industry exists by </a:t>
            </a:r>
          </a:p>
          <a:p>
            <a:pPr rtl="0"/>
            <a:r>
              <a:rPr lang="en-US" sz="1200" dirty="0" smtClean="0"/>
              <a:t>fishing as fire exists by burning.” They loved slogans </a:t>
            </a:r>
          </a:p>
          <a:p>
            <a:pPr rtl="0"/>
            <a:r>
              <a:rPr lang="en-US" sz="1200" dirty="0" smtClean="0"/>
              <a:t>such as “Fishing is the task of every fisherman.” They </a:t>
            </a:r>
          </a:p>
          <a:p>
            <a:pPr rtl="0"/>
            <a:r>
              <a:rPr lang="en-US" sz="1200" dirty="0" smtClean="0"/>
              <a:t>sponsored special meetings called “Fishermen’s </a:t>
            </a:r>
          </a:p>
          <a:p>
            <a:pPr rtl="0"/>
            <a:r>
              <a:rPr lang="en-US" sz="1200" dirty="0" smtClean="0"/>
              <a:t>Campaigns” and “The Month for Fishermen to Fish.” </a:t>
            </a:r>
          </a:p>
          <a:p>
            <a:pPr rtl="0"/>
            <a:r>
              <a:rPr lang="en-US" sz="1200" dirty="0" smtClean="0"/>
              <a:t>They sponsored costly nationwide and world-wide </a:t>
            </a:r>
          </a:p>
          <a:p>
            <a:pPr rtl="0"/>
            <a:r>
              <a:rPr lang="en-US" sz="1200" dirty="0" smtClean="0"/>
              <a:t>congresses to discuss fishing and to promote fishing </a:t>
            </a:r>
          </a:p>
          <a:p>
            <a:pPr rtl="0"/>
            <a:r>
              <a:rPr lang="en-US" sz="1200" dirty="0" smtClean="0"/>
              <a:t>and hear about all the ways of fishing such as the new </a:t>
            </a:r>
          </a:p>
          <a:p>
            <a:pPr rtl="0"/>
            <a:r>
              <a:rPr lang="en-US" sz="1200" dirty="0" smtClean="0"/>
              <a:t>fishing equipment, fish calls, and whether any new bait </a:t>
            </a:r>
          </a:p>
          <a:p>
            <a:pPr rtl="0"/>
            <a:r>
              <a:rPr lang="en-US" sz="1200" dirty="0" smtClean="0"/>
              <a:t>had been discovered.</a:t>
            </a:r>
          </a:p>
          <a:p>
            <a:pPr rtl="0"/>
            <a:endParaRPr lang="en-US" sz="1200" dirty="0" smtClean="0"/>
          </a:p>
          <a:p>
            <a:pPr rtl="0"/>
            <a:r>
              <a:rPr lang="en-US" sz="1200" dirty="0" smtClean="0"/>
              <a:t>These fishermen built large, beautiful buildings called </a:t>
            </a:r>
          </a:p>
          <a:p>
            <a:pPr rtl="0"/>
            <a:r>
              <a:rPr lang="en-US" sz="1200" dirty="0" smtClean="0"/>
              <a:t>“Fishing Headquarters.” The plea was that everyone </a:t>
            </a:r>
          </a:p>
          <a:p>
            <a:pPr rtl="0"/>
            <a:r>
              <a:rPr lang="en-US" sz="1200" dirty="0" smtClean="0"/>
              <a:t>should be a fisherman and every fisherman should fish. </a:t>
            </a:r>
          </a:p>
          <a:p>
            <a:pPr rtl="0"/>
            <a:endParaRPr lang="en-US" sz="1200" dirty="0" smtClean="0"/>
          </a:p>
          <a:p>
            <a:pPr rtl="0"/>
            <a:r>
              <a:rPr lang="en-US" sz="1200" dirty="0" smtClean="0"/>
              <a:t>One thing they didn’t do, however: They didn’t fish.</a:t>
            </a:r>
          </a:p>
          <a:p>
            <a:pPr rtl="0"/>
            <a:endParaRPr lang="en-US" sz="1200" dirty="0" smtClean="0"/>
          </a:p>
          <a:p>
            <a:pPr rtl="0"/>
            <a:r>
              <a:rPr lang="en-US" sz="1200" dirty="0" smtClean="0"/>
              <a:t>In addition to meeting regularly, they organized a board </a:t>
            </a:r>
          </a:p>
          <a:p>
            <a:pPr rtl="0"/>
            <a:r>
              <a:rPr lang="en-US" sz="1200" dirty="0" smtClean="0"/>
              <a:t>to send out fishermen to other places where there were </a:t>
            </a:r>
          </a:p>
          <a:p>
            <a:pPr rtl="0"/>
            <a:r>
              <a:rPr lang="en-US" sz="1200" dirty="0" smtClean="0"/>
              <a:t>many fish. The board hired staffs and appointed </a:t>
            </a:r>
          </a:p>
          <a:p>
            <a:pPr rtl="0"/>
            <a:r>
              <a:rPr lang="en-US" sz="1200" dirty="0" smtClean="0"/>
              <a:t>committees and held many meetings to define fishing, </a:t>
            </a:r>
          </a:p>
          <a:p>
            <a:pPr rtl="0"/>
            <a:r>
              <a:rPr lang="en-US" sz="1200" dirty="0" smtClean="0"/>
              <a:t>to defend fishing, and to decide what new streams </a:t>
            </a:r>
          </a:p>
          <a:p>
            <a:pPr rtl="0"/>
            <a:r>
              <a:rPr lang="en-US" sz="1200" dirty="0" smtClean="0"/>
              <a:t>should be thought about. </a:t>
            </a:r>
          </a:p>
          <a:p>
            <a:pPr rtl="0"/>
            <a:endParaRPr lang="en-US" sz="1200" dirty="0" smtClean="0"/>
          </a:p>
          <a:p>
            <a:pPr rtl="0"/>
            <a:r>
              <a:rPr lang="en-US" sz="1200" dirty="0" smtClean="0"/>
              <a:t>But the staff and committee members did not fish.</a:t>
            </a:r>
          </a:p>
          <a:p>
            <a:pPr rtl="0"/>
            <a:endParaRPr lang="en-US" sz="1200" dirty="0" smtClean="0"/>
          </a:p>
          <a:p>
            <a:pPr rtl="0"/>
            <a:r>
              <a:rPr lang="en-US" sz="1200" dirty="0" smtClean="0"/>
              <a:t>Large, elaborate, and expensive training centers were </a:t>
            </a:r>
          </a:p>
          <a:p>
            <a:pPr rtl="0"/>
            <a:r>
              <a:rPr lang="en-US" sz="1200" dirty="0" smtClean="0"/>
              <a:t>built whose original and primary purpose was to teach </a:t>
            </a:r>
          </a:p>
          <a:p>
            <a:pPr rtl="0"/>
            <a:r>
              <a:rPr lang="en-US" sz="1200" dirty="0" smtClean="0"/>
              <a:t>fishermen how to fish. Over the years courses were </a:t>
            </a:r>
          </a:p>
          <a:p>
            <a:pPr rtl="0"/>
            <a:r>
              <a:rPr lang="en-US" sz="1200" dirty="0" smtClean="0"/>
              <a:t>offered on the needs of fish, the nature of fish, where to </a:t>
            </a:r>
          </a:p>
          <a:p>
            <a:pPr rtl="0"/>
            <a:r>
              <a:rPr lang="en-US" sz="1200" dirty="0" smtClean="0"/>
              <a:t>find fish, the psychological reactions of fish, and how to </a:t>
            </a:r>
          </a:p>
          <a:p>
            <a:pPr rtl="0"/>
            <a:r>
              <a:rPr lang="en-US" sz="1200" dirty="0" smtClean="0"/>
              <a:t>approach and feed fish. Those who taught had </a:t>
            </a:r>
          </a:p>
          <a:p>
            <a:pPr rtl="0"/>
            <a:r>
              <a:rPr lang="en-US" sz="1200" dirty="0" smtClean="0"/>
              <a:t>doctorates in </a:t>
            </a:r>
            <a:r>
              <a:rPr lang="en-US" sz="1200" dirty="0" err="1" smtClean="0"/>
              <a:t>fishology</a:t>
            </a:r>
            <a:r>
              <a:rPr lang="en-US" sz="1200" dirty="0" smtClean="0"/>
              <a:t>, but the teachers did not fish. </a:t>
            </a:r>
          </a:p>
          <a:p>
            <a:pPr rtl="0"/>
            <a:r>
              <a:rPr lang="en-US" sz="1200" dirty="0" smtClean="0"/>
              <a:t>They only taught fishing. Year after year, after tedious </a:t>
            </a:r>
          </a:p>
          <a:p>
            <a:pPr rtl="0"/>
            <a:r>
              <a:rPr lang="en-US" sz="1200" dirty="0" smtClean="0"/>
              <a:t>training, many were graduated and were given fishing </a:t>
            </a:r>
          </a:p>
          <a:p>
            <a:pPr rtl="0"/>
            <a:r>
              <a:rPr lang="en-US" sz="1200" dirty="0" smtClean="0"/>
              <a:t>licenses. They were sent to do full-time fishing, some to </a:t>
            </a:r>
          </a:p>
          <a:p>
            <a:pPr rtl="0"/>
            <a:r>
              <a:rPr lang="en-US" sz="1200" dirty="0" smtClean="0"/>
              <a:t>distant waters which were filled with fish.</a:t>
            </a:r>
          </a:p>
          <a:p>
            <a:pPr rtl="0"/>
            <a:endParaRPr lang="en-US" sz="1200" dirty="0" smtClean="0"/>
          </a:p>
          <a:p>
            <a:pPr rtl="0"/>
            <a:r>
              <a:rPr lang="en-US" sz="1200" dirty="0" smtClean="0"/>
              <a:t>Many who felt the call to be fishermen responded. They </a:t>
            </a:r>
          </a:p>
          <a:p>
            <a:pPr rtl="0"/>
            <a:r>
              <a:rPr lang="en-US" sz="1200" dirty="0" smtClean="0"/>
              <a:t>were commissioned and sent to fish. But like the </a:t>
            </a:r>
          </a:p>
          <a:p>
            <a:pPr rtl="0"/>
            <a:r>
              <a:rPr lang="en-US" sz="1200" dirty="0" smtClean="0"/>
              <a:t>fishermen back home, they never fished. Like the </a:t>
            </a:r>
          </a:p>
          <a:p>
            <a:pPr rtl="0"/>
            <a:r>
              <a:rPr lang="en-US" sz="1200" dirty="0" smtClean="0"/>
              <a:t>fishermen back home, they engaged in all kinds of other </a:t>
            </a:r>
          </a:p>
          <a:p>
            <a:pPr rtl="0"/>
            <a:r>
              <a:rPr lang="en-US" sz="1200" dirty="0" smtClean="0"/>
              <a:t>occupations. They built power plants to pump water for </a:t>
            </a:r>
          </a:p>
          <a:p>
            <a:pPr rtl="0"/>
            <a:r>
              <a:rPr lang="en-US" sz="1200" dirty="0" smtClean="0"/>
              <a:t>fish and tractors to plow new waterways. They made </a:t>
            </a:r>
          </a:p>
          <a:p>
            <a:pPr rtl="0"/>
            <a:r>
              <a:rPr lang="en-US" sz="1200" dirty="0" smtClean="0"/>
              <a:t>all kinds of equipment to travel here and there to look </a:t>
            </a:r>
          </a:p>
          <a:p>
            <a:pPr rtl="0"/>
            <a:r>
              <a:rPr lang="en-US" sz="1200" dirty="0" smtClean="0"/>
              <a:t>at fish hatcheries. Some also said that they wanted to be </a:t>
            </a:r>
          </a:p>
          <a:p>
            <a:pPr rtl="0"/>
            <a:r>
              <a:rPr lang="en-US" sz="1200" dirty="0" smtClean="0"/>
              <a:t>part of the fishing party, but they felt called to furnish </a:t>
            </a:r>
          </a:p>
          <a:p>
            <a:pPr rtl="0"/>
            <a:r>
              <a:rPr lang="en-US" sz="1200" dirty="0" smtClean="0"/>
              <a:t>fishing equipment. Others felt their job was to relate </a:t>
            </a:r>
          </a:p>
          <a:p>
            <a:pPr rtl="0"/>
            <a:r>
              <a:rPr lang="en-US" sz="1200" dirty="0" smtClean="0"/>
              <a:t>to the fish in a good way so the fish would know the </a:t>
            </a:r>
          </a:p>
          <a:p>
            <a:pPr rtl="0"/>
            <a:r>
              <a:rPr lang="en-US" sz="1200" dirty="0" smtClean="0"/>
              <a:t>difference between good and bad fishermen. Others felt </a:t>
            </a:r>
          </a:p>
          <a:p>
            <a:pPr rtl="0"/>
            <a:r>
              <a:rPr lang="en-US" sz="1200" dirty="0" smtClean="0"/>
              <a:t>that simply letting the fish know they were nice, </a:t>
            </a:r>
          </a:p>
          <a:p>
            <a:pPr rtl="0"/>
            <a:r>
              <a:rPr lang="en-US" sz="1200" dirty="0" smtClean="0"/>
              <a:t>land-loving neighbors and how loving and kind they </a:t>
            </a:r>
          </a:p>
          <a:p>
            <a:pPr rtl="0"/>
            <a:r>
              <a:rPr lang="en-US" sz="1200" dirty="0" smtClean="0"/>
              <a:t>were was enough.</a:t>
            </a:r>
          </a:p>
          <a:p>
            <a:pPr rtl="0"/>
            <a:endParaRPr lang="en-US" sz="1200" dirty="0" smtClean="0"/>
          </a:p>
          <a:p>
            <a:pPr rtl="0"/>
            <a:r>
              <a:rPr lang="en-US" sz="1200" dirty="0" smtClean="0"/>
              <a:t>After one stirring meeting on “The Necessity for Fishing,” </a:t>
            </a:r>
          </a:p>
          <a:p>
            <a:pPr rtl="0"/>
            <a:r>
              <a:rPr lang="en-US" sz="1200" dirty="0" smtClean="0"/>
              <a:t>one young fellow left the meeting and went fishing. </a:t>
            </a:r>
          </a:p>
          <a:p>
            <a:pPr rtl="0"/>
            <a:r>
              <a:rPr lang="en-US" sz="1200" dirty="0" smtClean="0"/>
              <a:t>The next day he reported that he had caught two </a:t>
            </a:r>
          </a:p>
          <a:p>
            <a:pPr rtl="0"/>
            <a:r>
              <a:rPr lang="en-US" sz="1200" dirty="0" smtClean="0"/>
              <a:t>outstanding fish. He was honored for his excellent catch </a:t>
            </a:r>
          </a:p>
          <a:p>
            <a:pPr rtl="0"/>
            <a:r>
              <a:rPr lang="en-US" sz="1200" dirty="0" smtClean="0"/>
              <a:t>and scheduled to visit all the big meetings possible to </a:t>
            </a:r>
          </a:p>
          <a:p>
            <a:pPr rtl="0"/>
            <a:r>
              <a:rPr lang="en-US" sz="1200" dirty="0" smtClean="0"/>
              <a:t>tell how he did it. So he quit his fishing in order to have </a:t>
            </a:r>
          </a:p>
          <a:p>
            <a:pPr rtl="0"/>
            <a:r>
              <a:rPr lang="en-US" sz="1200" dirty="0" smtClean="0"/>
              <a:t>time to tell about the experience to the other fishermen. </a:t>
            </a:r>
          </a:p>
          <a:p>
            <a:pPr rtl="0"/>
            <a:r>
              <a:rPr lang="en-US" sz="1200" dirty="0" smtClean="0"/>
              <a:t>He was also placed on the Fishermen’s General Board </a:t>
            </a:r>
          </a:p>
          <a:p>
            <a:pPr rtl="0"/>
            <a:r>
              <a:rPr lang="en-US" sz="1200" dirty="0" smtClean="0"/>
              <a:t>as a person having considerable experience.</a:t>
            </a:r>
          </a:p>
          <a:p>
            <a:pPr rtl="0"/>
            <a:endParaRPr lang="en-US" sz="1200" dirty="0" smtClean="0"/>
          </a:p>
          <a:p>
            <a:pPr rtl="0"/>
            <a:r>
              <a:rPr lang="en-US" sz="1200" dirty="0" smtClean="0"/>
              <a:t>Now it’s true that many of the fishermen sacrificed and </a:t>
            </a:r>
          </a:p>
          <a:p>
            <a:pPr rtl="0"/>
            <a:r>
              <a:rPr lang="en-US" sz="1200" dirty="0" smtClean="0"/>
              <a:t>put up with all kinds of difficulties. Some lived near the </a:t>
            </a:r>
          </a:p>
          <a:p>
            <a:pPr rtl="0"/>
            <a:r>
              <a:rPr lang="en-US" sz="1200" dirty="0" smtClean="0"/>
              <a:t>water and bore the smell of dead fish every day. They </a:t>
            </a:r>
          </a:p>
          <a:p>
            <a:pPr rtl="0"/>
            <a:r>
              <a:rPr lang="en-US" sz="1200" dirty="0" smtClean="0"/>
              <a:t>received the ridicule of some who made fun of their </a:t>
            </a:r>
          </a:p>
          <a:p>
            <a:pPr rtl="0"/>
            <a:r>
              <a:rPr lang="en-US" sz="1200" dirty="0" smtClean="0"/>
              <a:t>fishermen’s clubs and the fact that they claimed to be </a:t>
            </a:r>
          </a:p>
          <a:p>
            <a:pPr rtl="0"/>
            <a:r>
              <a:rPr lang="en-US" sz="1200" dirty="0" smtClean="0"/>
              <a:t>fishermen yet never fished. They wondered about </a:t>
            </a:r>
          </a:p>
          <a:p>
            <a:pPr rtl="0"/>
            <a:r>
              <a:rPr lang="en-US" sz="1200" dirty="0" smtClean="0"/>
              <a:t>those who felt it was of little use to attend the weekly </a:t>
            </a:r>
          </a:p>
          <a:p>
            <a:pPr rtl="0"/>
            <a:r>
              <a:rPr lang="en-US" sz="1200" dirty="0" smtClean="0"/>
              <a:t>meetings to talk about fishing. After all, were they not </a:t>
            </a:r>
          </a:p>
          <a:p>
            <a:pPr rtl="0"/>
            <a:r>
              <a:rPr lang="en-US" sz="1200" dirty="0" smtClean="0"/>
              <a:t>following the Master who said, “Follow me, and I will </a:t>
            </a:r>
          </a:p>
          <a:p>
            <a:pPr rtl="0"/>
            <a:r>
              <a:rPr lang="en-US" sz="1200" dirty="0" smtClean="0"/>
              <a:t>make you fishers of men?”</a:t>
            </a:r>
          </a:p>
          <a:p>
            <a:pPr rtl="0"/>
            <a:endParaRPr lang="en-US" sz="1200" dirty="0" smtClean="0"/>
          </a:p>
          <a:p>
            <a:pPr rtl="0"/>
            <a:r>
              <a:rPr lang="en-US" sz="1200" dirty="0" smtClean="0"/>
              <a:t>Imagine how hurt some were when one day a person </a:t>
            </a:r>
          </a:p>
          <a:p>
            <a:pPr rtl="0"/>
            <a:r>
              <a:rPr lang="en-US" sz="1200" dirty="0" smtClean="0"/>
              <a:t>suggested that those who don’t catch fish were really </a:t>
            </a:r>
          </a:p>
          <a:p>
            <a:pPr rtl="0"/>
            <a:r>
              <a:rPr lang="en-US" sz="1200" dirty="0" smtClean="0"/>
              <a:t>not fishermen, no matter how much they claimed to be. </a:t>
            </a:r>
          </a:p>
          <a:p>
            <a:pPr rtl="0"/>
            <a:r>
              <a:rPr lang="en-US" sz="1200" dirty="0" smtClean="0"/>
              <a:t>Yet it did sound correct. Is a person a fisherman if, year </a:t>
            </a:r>
          </a:p>
          <a:p>
            <a:pPr rtl="0"/>
            <a:r>
              <a:rPr lang="en-US" sz="1200" dirty="0" smtClean="0"/>
              <a:t>after year, he never catches a fish? Is one following if </a:t>
            </a:r>
          </a:p>
          <a:p>
            <a:pPr rtl="0"/>
            <a:r>
              <a:rPr lang="en-US" sz="1200" dirty="0" smtClean="0"/>
              <a:t>he isn’t fishing?</a:t>
            </a:r>
          </a:p>
          <a:p>
            <a:pPr rtl="0"/>
            <a:endParaRPr lang="en-US" sz="1200" dirty="0" smtClean="0"/>
          </a:p>
          <a:p>
            <a:pPr rtl="0"/>
            <a:r>
              <a:rPr lang="en-US" sz="1200" dirty="0" smtClean="0"/>
              <a:t>-----</a:t>
            </a:r>
          </a:p>
          <a:p>
            <a:pPr rtl="0"/>
            <a:endParaRPr lang="en-US" sz="1200" dirty="0" smtClean="0"/>
          </a:p>
          <a:p>
            <a:pPr rtl="0"/>
            <a:r>
              <a:rPr lang="en-US" sz="1200" dirty="0" smtClean="0"/>
              <a:t>Darrell W. Robinson, </a:t>
            </a:r>
            <a:r>
              <a:rPr lang="en-US" sz="1200" i="1" dirty="0" smtClean="0"/>
              <a:t>People Sharing Jesus, (Nashville, </a:t>
            </a:r>
          </a:p>
          <a:p>
            <a:pPr rtl="0"/>
            <a:r>
              <a:rPr lang="en-US" sz="1200" i="1" dirty="0" smtClean="0"/>
              <a:t>TN: Thomas Nelson Publishers, 1995), pp. 21-23</a:t>
            </a:r>
          </a:p>
          <a:p>
            <a:r>
              <a:rPr lang="en-US" dirty="0" smtClean="0"/>
              <a:t> </a:t>
            </a:r>
          </a:p>
          <a:p>
            <a:r>
              <a:rPr lang="en-US" b="0" i="0" u="none" strike="noStrike" baseline="0" dirty="0" smtClean="0"/>
              <a:t>-----</a:t>
            </a:r>
          </a:p>
          <a:p>
            <a:endParaRPr lang="en-US" b="0" i="0" u="none" strike="noStrike" baseline="0" dirty="0" smtClean="0"/>
          </a:p>
          <a:p>
            <a:r>
              <a:rPr lang="en-US" b="0" i="0" u="none" strike="noStrike" baseline="0" dirty="0" err="1" smtClean="0"/>
              <a:t>Galaxie</a:t>
            </a:r>
            <a:r>
              <a:rPr lang="en-US" b="0" i="0" u="none" strike="noStrike" baseline="0" dirty="0" smtClean="0"/>
              <a:t> Software. (2002). </a:t>
            </a:r>
            <a:r>
              <a:rPr lang="en-US" b="0" i="1" u="none" strike="noStrike" baseline="0" dirty="0" smtClean="0"/>
              <a:t>10,000 Sermon Illustrations</a:t>
            </a:r>
            <a:r>
              <a:rPr lang="en-US" b="0" i="0" u="none" strike="noStrike" baseline="0" dirty="0" smtClean="0"/>
              <a:t>. </a:t>
            </a:r>
          </a:p>
          <a:p>
            <a:r>
              <a:rPr lang="en-US" b="0" i="0" u="none" strike="noStrike" baseline="0" dirty="0" smtClean="0"/>
              <a:t>Biblical Studies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53</a:t>
            </a:fld>
            <a:endParaRPr lang="en-US"/>
          </a:p>
        </p:txBody>
      </p:sp>
    </p:spTree>
    <p:extLst>
      <p:ext uri="{BB962C8B-B14F-4D97-AF65-F5344CB8AC3E}">
        <p14:creationId xmlns:p14="http://schemas.microsoft.com/office/powerpoint/2010/main" val="22954745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5:15</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54</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5:15</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55</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1991, James M. </a:t>
            </a:r>
            <a:r>
              <a:rPr lang="en-US" dirty="0" err="1" smtClean="0"/>
              <a:t>Boice</a:t>
            </a:r>
            <a:r>
              <a:rPr lang="en-US" baseline="0" dirty="0" smtClean="0"/>
              <a:t> wrote:</a:t>
            </a:r>
          </a:p>
          <a:p>
            <a:endParaRPr lang="en-US" baseline="0" dirty="0" smtClean="0"/>
          </a:p>
          <a:p>
            <a:pPr rtl="0"/>
            <a:r>
              <a:rPr lang="en-US" sz="1200" b="0" i="0" dirty="0" smtClean="0"/>
              <a:t>“Verse 16 carries the contrast between the effects of </a:t>
            </a:r>
          </a:p>
          <a:p>
            <a:pPr rtl="0"/>
            <a:r>
              <a:rPr lang="en-US" sz="1200" b="0" i="0" dirty="0" smtClean="0"/>
              <a:t>Adam’s sin and the effects of God’s work in Christ </a:t>
            </a:r>
          </a:p>
          <a:p>
            <a:pPr rtl="0"/>
            <a:r>
              <a:rPr lang="en-US" sz="1200" b="0" i="0" dirty="0" smtClean="0"/>
              <a:t>further, pointing out that ‘the gift of God is not like the </a:t>
            </a:r>
          </a:p>
          <a:p>
            <a:pPr rtl="0"/>
            <a:r>
              <a:rPr lang="en-US" sz="1200" b="0" i="0" dirty="0" smtClean="0"/>
              <a:t>result of the one man’s sin: The judgment followed one </a:t>
            </a:r>
          </a:p>
          <a:p>
            <a:pPr rtl="0"/>
            <a:r>
              <a:rPr lang="en-US" sz="1200" b="0" i="0" dirty="0" smtClean="0"/>
              <a:t>sin and brought condemnation, but the gift followed </a:t>
            </a:r>
          </a:p>
          <a:p>
            <a:pPr rtl="0"/>
            <a:r>
              <a:rPr lang="en-US" sz="1200" b="0" i="0" dirty="0" smtClean="0"/>
              <a:t>many trespasses and brought justification.’...</a:t>
            </a:r>
          </a:p>
          <a:p>
            <a:pPr rtl="0"/>
            <a:endParaRPr lang="en-US" sz="1200" b="0" i="0" dirty="0" smtClean="0"/>
          </a:p>
          <a:p>
            <a:pPr rtl="0"/>
            <a:r>
              <a:rPr lang="en-US" sz="1200" i="0" dirty="0" smtClean="0"/>
              <a:t>“It is hard to see the precise contrast in verse 15, but </a:t>
            </a:r>
          </a:p>
          <a:p>
            <a:pPr rtl="0"/>
            <a:r>
              <a:rPr lang="en-US" sz="1200" i="0" dirty="0" smtClean="0"/>
              <a:t>this is not true of verse 16. Here a clear contrast is </a:t>
            </a:r>
          </a:p>
          <a:p>
            <a:pPr rtl="0"/>
            <a:r>
              <a:rPr lang="en-US" sz="1200" i="0" dirty="0" smtClean="0"/>
              <a:t>found between the ‘one sin’ that brought condemnation, </a:t>
            </a:r>
          </a:p>
          <a:p>
            <a:pPr rtl="0"/>
            <a:r>
              <a:rPr lang="en-US" sz="1200" i="0" dirty="0" smtClean="0"/>
              <a:t>that is, the sin of Adam in eating from the forbidden </a:t>
            </a:r>
          </a:p>
          <a:p>
            <a:pPr rtl="0"/>
            <a:r>
              <a:rPr lang="en-US" sz="1200" i="0" dirty="0" smtClean="0"/>
              <a:t>tree, and the ‘many trespasses,’ which Adam and all </a:t>
            </a:r>
          </a:p>
          <a:p>
            <a:pPr rtl="0"/>
            <a:r>
              <a:rPr lang="en-US" sz="1200" i="0" dirty="0" smtClean="0"/>
              <a:t>who followed him have committed but which are </a:t>
            </a:r>
          </a:p>
          <a:p>
            <a:pPr rtl="0"/>
            <a:r>
              <a:rPr lang="en-US" sz="1200" i="0" dirty="0" smtClean="0"/>
              <a:t>atoned for by the blood of Christ...</a:t>
            </a:r>
          </a:p>
          <a:p>
            <a:pPr rtl="0"/>
            <a:endParaRPr lang="en-US" sz="1200" i="0" dirty="0" smtClean="0"/>
          </a:p>
          <a:p>
            <a:pPr rtl="0"/>
            <a:r>
              <a:rPr lang="en-US" sz="1200" i="0" dirty="0" smtClean="0"/>
              <a:t>“If in some way... the one sin of Adam in eating of the </a:t>
            </a:r>
          </a:p>
          <a:p>
            <a:pPr rtl="0"/>
            <a:r>
              <a:rPr lang="en-US" sz="1200" i="0" dirty="0" smtClean="0"/>
              <a:t>forbidden tree turned out to be the only sin Adam ever </a:t>
            </a:r>
          </a:p>
          <a:p>
            <a:pPr rtl="0"/>
            <a:r>
              <a:rPr lang="en-US" sz="1200" i="0" dirty="0" smtClean="0"/>
              <a:t>committed, and if no one who came after him in all the </a:t>
            </a:r>
          </a:p>
          <a:p>
            <a:pPr rtl="0"/>
            <a:r>
              <a:rPr lang="en-US" sz="1200" i="0" dirty="0" smtClean="0"/>
              <a:t>long ages of human history (including Eve and Cain </a:t>
            </a:r>
          </a:p>
          <a:p>
            <a:pPr rtl="0"/>
            <a:r>
              <a:rPr lang="en-US" sz="1200" i="0" dirty="0" smtClean="0"/>
              <a:t>and Abel and all the rest of mankind down to and </a:t>
            </a:r>
          </a:p>
          <a:p>
            <a:pPr rtl="0"/>
            <a:r>
              <a:rPr lang="en-US" sz="1200" i="0" dirty="0" smtClean="0"/>
              <a:t>including ourselves and our contemporaries) ever </a:t>
            </a:r>
          </a:p>
          <a:p>
            <a:pPr rtl="0"/>
            <a:r>
              <a:rPr lang="en-US" sz="1200" i="0" dirty="0" smtClean="0"/>
              <a:t>committed another sin in thought, word, or deed, </a:t>
            </a:r>
          </a:p>
          <a:p>
            <a:pPr rtl="0"/>
            <a:r>
              <a:rPr lang="en-US" sz="1200" i="0" dirty="0" smtClean="0"/>
              <a:t>it would still have been necessary for Jesus to die to </a:t>
            </a:r>
          </a:p>
          <a:p>
            <a:pPr rtl="0"/>
            <a:r>
              <a:rPr lang="en-US" sz="1200" i="0" dirty="0" smtClean="0"/>
              <a:t>save us. </a:t>
            </a:r>
          </a:p>
          <a:p>
            <a:pPr rtl="0"/>
            <a:endParaRPr lang="en-US" sz="1200" i="0" dirty="0" smtClean="0"/>
          </a:p>
          <a:p>
            <a:pPr rtl="0"/>
            <a:r>
              <a:rPr lang="en-US" sz="1200" i="0" dirty="0" smtClean="0"/>
              <a:t>“Since we are condemned for Adam’s sin, he having </a:t>
            </a:r>
          </a:p>
          <a:p>
            <a:pPr rtl="0"/>
            <a:r>
              <a:rPr lang="en-US" sz="1200" i="0" dirty="0" smtClean="0"/>
              <a:t>been our federal representative, we would still need a </a:t>
            </a:r>
          </a:p>
          <a:p>
            <a:pPr rtl="0"/>
            <a:r>
              <a:rPr lang="en-US" sz="1200" i="0" dirty="0" smtClean="0"/>
              <a:t>Savior to rescue us from that original sin and God’s </a:t>
            </a:r>
          </a:p>
          <a:p>
            <a:pPr rtl="0"/>
            <a:r>
              <a:rPr lang="en-US" sz="1200" i="0" dirty="0" smtClean="0"/>
              <a:t>consequent condemnation. And even if that had been </a:t>
            </a:r>
          </a:p>
          <a:p>
            <a:pPr rtl="0"/>
            <a:r>
              <a:rPr lang="en-US" sz="1200" i="0" dirty="0" smtClean="0"/>
              <a:t>the situation and Jesus had come to save us from the </a:t>
            </a:r>
          </a:p>
          <a:p>
            <a:pPr rtl="0"/>
            <a:r>
              <a:rPr lang="en-US" sz="1200" i="0" dirty="0" smtClean="0"/>
              <a:t>effects of only that one sin, salvation would still have </a:t>
            </a:r>
          </a:p>
          <a:p>
            <a:pPr rtl="0"/>
            <a:r>
              <a:rPr lang="en-US" sz="1200" i="0" dirty="0" smtClean="0"/>
              <a:t>been glorious, and the angels would still rightly have </a:t>
            </a:r>
          </a:p>
          <a:p>
            <a:pPr rtl="0"/>
            <a:r>
              <a:rPr lang="en-US" sz="1200" i="0" dirty="0" smtClean="0"/>
              <a:t>used their time singing: ‘You are worthy to take the </a:t>
            </a:r>
          </a:p>
          <a:p>
            <a:pPr rtl="0"/>
            <a:r>
              <a:rPr lang="en-US" sz="1200" i="0" dirty="0" smtClean="0"/>
              <a:t>scroll and to open its seals, because you were slain, and </a:t>
            </a:r>
          </a:p>
          <a:p>
            <a:pPr rtl="0"/>
            <a:r>
              <a:rPr lang="en-US" sz="1200" i="0" dirty="0" smtClean="0"/>
              <a:t>with your blood you purchased men for God from every </a:t>
            </a:r>
          </a:p>
          <a:p>
            <a:pPr rtl="0"/>
            <a:r>
              <a:rPr lang="en-US" sz="1200" i="0" dirty="0" smtClean="0"/>
              <a:t>tribe and language and people and nation’ (Rev. 5:9).</a:t>
            </a:r>
          </a:p>
          <a:p>
            <a:pPr rtl="0"/>
            <a:endParaRPr lang="en-US" sz="1200" i="0" dirty="0" smtClean="0"/>
          </a:p>
          <a:p>
            <a:pPr rtl="0"/>
            <a:r>
              <a:rPr lang="en-US" sz="1200" i="0" dirty="0" smtClean="0"/>
              <a:t>“But that is not the situation! Adam’s one sin did bring </a:t>
            </a:r>
          </a:p>
          <a:p>
            <a:pPr rtl="0"/>
            <a:r>
              <a:rPr lang="en-US" sz="1200" i="0" dirty="0" smtClean="0"/>
              <a:t>condemnation to all, from which Christ alone has </a:t>
            </a:r>
          </a:p>
          <a:p>
            <a:pPr rtl="0"/>
            <a:r>
              <a:rPr lang="en-US" sz="1200" i="0" dirty="0" smtClean="0"/>
              <a:t>redeemed us. But Adam’s one sin was not the only sin </a:t>
            </a:r>
          </a:p>
          <a:p>
            <a:pPr rtl="0"/>
            <a:r>
              <a:rPr lang="en-US" sz="1200" i="0" dirty="0" smtClean="0"/>
              <a:t>Christ died for. Adam, having become a sinner, sinned </a:t>
            </a:r>
          </a:p>
          <a:p>
            <a:pPr rtl="0"/>
            <a:r>
              <a:rPr lang="en-US" sz="1200" i="0" dirty="0" smtClean="0"/>
              <a:t>many more times before he died. In fact, it would have </a:t>
            </a:r>
          </a:p>
          <a:p>
            <a:pPr rtl="0"/>
            <a:r>
              <a:rPr lang="en-US" sz="1200" i="0" dirty="0" smtClean="0"/>
              <a:t>been as true of him as Scripture later says it is of the </a:t>
            </a:r>
          </a:p>
          <a:p>
            <a:pPr rtl="0"/>
            <a:r>
              <a:rPr lang="en-US" sz="1200" i="0" dirty="0" smtClean="0"/>
              <a:t>entire race that ‘every inclination of the </a:t>
            </a:r>
            <a:r>
              <a:rPr lang="en-US" sz="1200" i="0" kern="1200" dirty="0" smtClean="0">
                <a:solidFill>
                  <a:schemeClr val="tx1"/>
                </a:solidFill>
                <a:latin typeface="+mn-lt"/>
                <a:ea typeface="+mn-ea"/>
                <a:cs typeface="+mn-cs"/>
              </a:rPr>
              <a:t>thoughts of </a:t>
            </a:r>
          </a:p>
          <a:p>
            <a:pPr rtl="0"/>
            <a:r>
              <a:rPr lang="en-US" sz="1200" i="0" kern="1200" dirty="0" smtClean="0">
                <a:solidFill>
                  <a:schemeClr val="tx1"/>
                </a:solidFill>
                <a:latin typeface="+mn-lt"/>
                <a:ea typeface="+mn-ea"/>
                <a:cs typeface="+mn-cs"/>
              </a:rPr>
              <a:t>[man’s] heart was only evil all the time’ (Gen. 6:5).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“And Adam’s many sins were followed by countless </a:t>
            </a:r>
          </a:p>
          <a:p>
            <a:pPr rtl="0"/>
            <a:r>
              <a:rPr lang="en-US" sz="1200" i="0" kern="1200" dirty="0" smtClean="0">
                <a:solidFill>
                  <a:schemeClr val="tx1"/>
                </a:solidFill>
                <a:latin typeface="+mn-lt"/>
                <a:ea typeface="+mn-ea"/>
                <a:cs typeface="+mn-cs"/>
              </a:rPr>
              <a:t>billions of sins by countless billions of sinners, all of </a:t>
            </a:r>
          </a:p>
          <a:p>
            <a:pPr rtl="0"/>
            <a:r>
              <a:rPr lang="en-US" sz="1200" i="0" kern="1200" dirty="0" smtClean="0">
                <a:solidFill>
                  <a:schemeClr val="tx1"/>
                </a:solidFill>
                <a:latin typeface="+mn-lt"/>
                <a:ea typeface="+mn-ea"/>
                <a:cs typeface="+mn-cs"/>
              </a:rPr>
              <a:t>whom added their own evils, arrogance, brutality, </a:t>
            </a:r>
          </a:p>
          <a:p>
            <a:pPr rtl="0"/>
            <a:r>
              <a:rPr lang="en-US" sz="1200" i="0" kern="1200" dirty="0" smtClean="0">
                <a:solidFill>
                  <a:schemeClr val="tx1"/>
                </a:solidFill>
                <a:latin typeface="+mn-lt"/>
                <a:ea typeface="+mn-ea"/>
                <a:cs typeface="+mn-cs"/>
              </a:rPr>
              <a:t>malice, and other vices to the grim moral history of </a:t>
            </a:r>
          </a:p>
          <a:p>
            <a:pPr rtl="0"/>
            <a:r>
              <a:rPr lang="en-US" sz="1200" i="0" kern="1200" dirty="0" smtClean="0">
                <a:solidFill>
                  <a:schemeClr val="tx1"/>
                </a:solidFill>
                <a:latin typeface="+mn-lt"/>
                <a:ea typeface="+mn-ea"/>
                <a:cs typeface="+mn-cs"/>
              </a:rPr>
              <a:t>mankind.</a:t>
            </a:r>
          </a:p>
          <a:p>
            <a:pPr rtl="0"/>
            <a:endParaRPr lang="en-US" sz="1200" i="0" dirty="0" smtClean="0"/>
          </a:p>
          <a:p>
            <a:pPr rtl="0"/>
            <a:r>
              <a:rPr lang="en-US" sz="1200" i="0" dirty="0" smtClean="0"/>
              <a:t>“What is the essence of human history? From God’s </a:t>
            </a:r>
          </a:p>
          <a:p>
            <a:pPr rtl="0"/>
            <a:r>
              <a:rPr lang="en-US" sz="1200" i="0" dirty="0" smtClean="0"/>
              <a:t>point of view, is it not what Paul has already </a:t>
            </a:r>
          </a:p>
          <a:p>
            <a:pPr rtl="0"/>
            <a:r>
              <a:rPr lang="en-US" sz="1200" i="0" dirty="0" smtClean="0"/>
              <a:t>summarized in Romans 1:29–32?</a:t>
            </a:r>
          </a:p>
          <a:p>
            <a:pPr rtl="0"/>
            <a:endParaRPr lang="en-US" sz="1200" i="0" dirty="0" smtClean="0"/>
          </a:p>
          <a:p>
            <a:pPr rtl="0"/>
            <a:r>
              <a:rPr lang="en-US" sz="1200" i="0" dirty="0" smtClean="0"/>
              <a:t>“They have become filled with every kind of wickedness, </a:t>
            </a:r>
          </a:p>
          <a:p>
            <a:pPr rtl="0"/>
            <a:r>
              <a:rPr lang="en-US" sz="1200" i="0" dirty="0" smtClean="0"/>
              <a:t>evil, greed and depravity. They are full of envy, murder, </a:t>
            </a:r>
          </a:p>
          <a:p>
            <a:pPr rtl="0"/>
            <a:r>
              <a:rPr lang="en-US" sz="1200" i="0" dirty="0" smtClean="0"/>
              <a:t>strife, deceit and malice. They are gossips, slanderers, </a:t>
            </a:r>
          </a:p>
          <a:p>
            <a:pPr rtl="0"/>
            <a:r>
              <a:rPr lang="en-US" sz="1200" i="0" dirty="0" smtClean="0"/>
              <a:t>God-haters, insolent, arrogant and boastful; they invent </a:t>
            </a:r>
          </a:p>
          <a:p>
            <a:pPr rtl="0"/>
            <a:r>
              <a:rPr lang="en-US" sz="1200" i="0" dirty="0" smtClean="0"/>
              <a:t>ways of doing evil; they disobey their parents; they are </a:t>
            </a:r>
          </a:p>
          <a:p>
            <a:pPr rtl="0"/>
            <a:r>
              <a:rPr lang="en-US" sz="1200" i="0" dirty="0" smtClean="0"/>
              <a:t>senseless, faithless, heartless, ruthless. Although they </a:t>
            </a:r>
          </a:p>
          <a:p>
            <a:pPr rtl="0"/>
            <a:r>
              <a:rPr lang="en-US" sz="1200" i="0" dirty="0" smtClean="0"/>
              <a:t>know God’s righteous decree that those who do such </a:t>
            </a:r>
          </a:p>
          <a:p>
            <a:pPr rtl="0"/>
            <a:r>
              <a:rPr lang="en-US" sz="1200" i="0" dirty="0" smtClean="0"/>
              <a:t>things deserve death, they not only continue to do these </a:t>
            </a:r>
          </a:p>
          <a:p>
            <a:pPr rtl="0"/>
            <a:r>
              <a:rPr lang="en-US" sz="1200" i="0" dirty="0" smtClean="0"/>
              <a:t>very things but also approve those who practice them.</a:t>
            </a:r>
          </a:p>
          <a:p>
            <a:pPr rtl="0"/>
            <a:endParaRPr lang="en-US" sz="1200" i="0" dirty="0" smtClean="0"/>
          </a:p>
          <a:p>
            <a:pPr rtl="0"/>
            <a:r>
              <a:rPr lang="en-US" sz="1200" i="0" dirty="0" smtClean="0"/>
              <a:t>“Since Christ died for such a vast accumulation of sins, </a:t>
            </a:r>
          </a:p>
          <a:p>
            <a:pPr rtl="0"/>
            <a:r>
              <a:rPr lang="en-US" sz="1200" i="0" dirty="0" smtClean="0"/>
              <a:t>is it any wonder that Paul marvels in Romans 5 how </a:t>
            </a:r>
          </a:p>
          <a:p>
            <a:pPr rtl="0"/>
            <a:r>
              <a:rPr lang="en-US" sz="1200" i="0" dirty="0" smtClean="0"/>
              <a:t>‘judgment followed one sin and brought condemnation, </a:t>
            </a:r>
          </a:p>
          <a:p>
            <a:pPr rtl="0"/>
            <a:r>
              <a:rPr lang="en-US" sz="1200" i="0" dirty="0" smtClean="0"/>
              <a:t>but the gift followed many trespasses and brought </a:t>
            </a:r>
          </a:p>
          <a:p>
            <a:pPr rtl="0"/>
            <a:r>
              <a:rPr lang="en-US" sz="1200" i="0" dirty="0" smtClean="0"/>
              <a:t>justification’.”</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err="1" smtClean="0"/>
              <a:t>Boice</a:t>
            </a:r>
            <a:r>
              <a:rPr lang="en-US" b="0" i="0" u="none" strike="noStrike" baseline="0" dirty="0" smtClean="0"/>
              <a:t>, J. M. (1991–). </a:t>
            </a:r>
            <a:r>
              <a:rPr lang="en-US" b="0" i="1" u="none" strike="noStrike" baseline="0" dirty="0" smtClean="0"/>
              <a:t>Romans: The Reign of Grace</a:t>
            </a:r>
            <a:r>
              <a:rPr lang="en-US" b="0" i="0" u="none" strike="noStrike" baseline="0" dirty="0" smtClean="0"/>
              <a:t> </a:t>
            </a:r>
          </a:p>
          <a:p>
            <a:r>
              <a:rPr lang="en-US" b="0" i="0" u="none" strike="noStrike" baseline="0" dirty="0" smtClean="0"/>
              <a:t>(Vol. 2, pp. 589–590). Grand Rapids, MI: Baker Book </a:t>
            </a:r>
          </a:p>
          <a:p>
            <a:r>
              <a:rPr lang="en-US" b="0" i="0" u="none" strike="noStrike" baseline="0" dirty="0" smtClean="0"/>
              <a:t>House.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56</a:t>
            </a:fld>
            <a:endParaRPr lang="en-US"/>
          </a:p>
        </p:txBody>
      </p:sp>
    </p:spTree>
    <p:extLst>
      <p:ext uri="{BB962C8B-B14F-4D97-AF65-F5344CB8AC3E}">
        <p14:creationId xmlns:p14="http://schemas.microsoft.com/office/powerpoint/2010/main" val="139991066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a:t>
            </a:r>
            <a:r>
              <a:rPr lang="en-US" dirty="0" err="1" smtClean="0"/>
              <a:t>krima</a:t>
            </a:r>
            <a:r>
              <a:rPr lang="en-US" dirty="0" smtClean="0"/>
              <a:t> is the legal decision rendered </a:t>
            </a:r>
          </a:p>
          <a:p>
            <a:r>
              <a:rPr lang="en-US" dirty="0" smtClean="0"/>
              <a:t>by a judge; that is, a judicial verdict.</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57</a:t>
            </a:fld>
            <a:endParaRPr lang="en-US"/>
          </a:p>
        </p:txBody>
      </p:sp>
    </p:spTree>
    <p:extLst>
      <p:ext uri="{BB962C8B-B14F-4D97-AF65-F5344CB8AC3E}">
        <p14:creationId xmlns:p14="http://schemas.microsoft.com/office/powerpoint/2010/main" val="139991066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58</a:t>
            </a:fld>
            <a:endParaRPr lang="en-US"/>
          </a:p>
        </p:txBody>
      </p:sp>
    </p:spTree>
    <p:extLst>
      <p:ext uri="{BB962C8B-B14F-4D97-AF65-F5344CB8AC3E}">
        <p14:creationId xmlns:p14="http://schemas.microsoft.com/office/powerpoint/2010/main" val="120626437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word </a:t>
            </a:r>
            <a:r>
              <a:rPr lang="en-US" dirty="0" err="1" smtClean="0"/>
              <a:t>katakrima</a:t>
            </a:r>
            <a:r>
              <a:rPr lang="en-US" dirty="0" smtClean="0"/>
              <a:t> is formed from the preposition </a:t>
            </a:r>
          </a:p>
          <a:p>
            <a:r>
              <a:rPr lang="en-US" dirty="0" smtClean="0"/>
              <a:t>“kata”,</a:t>
            </a:r>
            <a:r>
              <a:rPr lang="en-US" baseline="0" dirty="0" smtClean="0"/>
              <a:t> meaning “down from”, and the noun </a:t>
            </a:r>
            <a:r>
              <a:rPr lang="en-US" baseline="0" dirty="0" err="1" smtClean="0"/>
              <a:t>krima</a:t>
            </a:r>
            <a:r>
              <a:rPr lang="en-US" baseline="0" dirty="0" smtClean="0"/>
              <a:t> </a:t>
            </a:r>
          </a:p>
          <a:p>
            <a:r>
              <a:rPr lang="en-US" baseline="0" dirty="0" smtClean="0"/>
              <a:t>which, as we’ve just seen, means “judgment”.</a:t>
            </a:r>
          </a:p>
          <a:p>
            <a:endParaRPr lang="en-US" baseline="0" dirty="0" smtClean="0"/>
          </a:p>
          <a:p>
            <a:r>
              <a:rPr lang="en-US" baseline="0" dirty="0" smtClean="0"/>
              <a:t>So, </a:t>
            </a:r>
            <a:r>
              <a:rPr lang="en-US" baseline="0" dirty="0" err="1" smtClean="0"/>
              <a:t>katakrima</a:t>
            </a:r>
            <a:r>
              <a:rPr lang="en-US" baseline="0" dirty="0" smtClean="0"/>
              <a:t> means “down from judgment” </a:t>
            </a:r>
          </a:p>
          <a:p>
            <a:r>
              <a:rPr lang="en-US" baseline="0" dirty="0" smtClean="0"/>
              <a:t>or the results of judgment.</a:t>
            </a:r>
          </a:p>
          <a:p>
            <a:endParaRPr lang="en-US" baseline="0" dirty="0" smtClean="0"/>
          </a:p>
          <a:p>
            <a:r>
              <a:rPr lang="en-US" baseline="0" dirty="0" smtClean="0"/>
              <a:t>The dictionary definition of </a:t>
            </a:r>
            <a:r>
              <a:rPr lang="en-US" baseline="0" dirty="0" err="1" smtClean="0"/>
              <a:t>katakrima</a:t>
            </a:r>
            <a:r>
              <a:rPr lang="en-US" baseline="0" dirty="0" smtClean="0"/>
              <a:t> is a judicial </a:t>
            </a:r>
          </a:p>
          <a:p>
            <a:r>
              <a:rPr lang="en-US" baseline="0" dirty="0" smtClean="0"/>
              <a:t>pronouncement upon a guilty person; that is, </a:t>
            </a:r>
          </a:p>
          <a:p>
            <a:r>
              <a:rPr lang="en-US" baseline="0" dirty="0" smtClean="0"/>
              <a:t>condemnation, punishment, or penalty; and where </a:t>
            </a:r>
          </a:p>
          <a:p>
            <a:r>
              <a:rPr lang="en-US" baseline="0" dirty="0" smtClean="0"/>
              <a:t>condemnation does not denote merely a </a:t>
            </a:r>
          </a:p>
          <a:p>
            <a:r>
              <a:rPr lang="en-US" baseline="0" dirty="0" smtClean="0"/>
              <a:t>pronouncement of guilt, but the adjudication of </a:t>
            </a:r>
          </a:p>
          <a:p>
            <a:r>
              <a:rPr lang="en-US" baseline="0" dirty="0" smtClean="0"/>
              <a:t>punishment.</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59</a:t>
            </a:fld>
            <a:endParaRPr lang="en-US"/>
          </a:p>
        </p:txBody>
      </p:sp>
    </p:spTree>
    <p:extLst>
      <p:ext uri="{BB962C8B-B14F-4D97-AF65-F5344CB8AC3E}">
        <p14:creationId xmlns:p14="http://schemas.microsoft.com/office/powerpoint/2010/main" val="13999106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a:t>
            </a:fld>
            <a:endParaRPr lang="en-US"/>
          </a:p>
        </p:txBody>
      </p:sp>
    </p:spTree>
    <p:extLst>
      <p:ext uri="{BB962C8B-B14F-4D97-AF65-F5344CB8AC3E}">
        <p14:creationId xmlns:p14="http://schemas.microsoft.com/office/powerpoint/2010/main" val="45456431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60</a:t>
            </a:fld>
            <a:endParaRPr lang="en-US"/>
          </a:p>
        </p:txBody>
      </p:sp>
    </p:spTree>
    <p:extLst>
      <p:ext uri="{BB962C8B-B14F-4D97-AF65-F5344CB8AC3E}">
        <p14:creationId xmlns:p14="http://schemas.microsoft.com/office/powerpoint/2010/main" val="292109048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dikaioma</a:t>
            </a:r>
            <a:r>
              <a:rPr lang="en-US" dirty="0" smtClean="0"/>
              <a:t> is the opposite of </a:t>
            </a:r>
            <a:r>
              <a:rPr lang="en-US" dirty="0" err="1" smtClean="0"/>
              <a:t>katakrima</a:t>
            </a:r>
            <a:r>
              <a:rPr lang="en-US" dirty="0" smtClean="0"/>
              <a:t>.</a:t>
            </a:r>
          </a:p>
          <a:p>
            <a:endParaRPr lang="en-US" dirty="0" smtClean="0"/>
          </a:p>
          <a:p>
            <a:r>
              <a:rPr lang="en-US" dirty="0" smtClean="0"/>
              <a:t>It thus means to clear someone of a violation; that is, </a:t>
            </a:r>
          </a:p>
          <a:p>
            <a:r>
              <a:rPr lang="en-US" dirty="0" smtClean="0"/>
              <a:t>to declare them not guilty.</a:t>
            </a:r>
          </a:p>
          <a:p>
            <a:endParaRPr lang="en-US" dirty="0" smtClean="0"/>
          </a:p>
          <a:p>
            <a:r>
              <a:rPr lang="en-US" dirty="0" smtClean="0"/>
              <a:t>This is the only place where </a:t>
            </a:r>
            <a:r>
              <a:rPr lang="en-US" dirty="0" err="1" smtClean="0"/>
              <a:t>dikaioma</a:t>
            </a:r>
            <a:r>
              <a:rPr lang="en-US" dirty="0" smtClean="0"/>
              <a:t> is so used.</a:t>
            </a:r>
          </a:p>
          <a:p>
            <a:endParaRPr lang="en-US" dirty="0" smtClean="0"/>
          </a:p>
          <a:p>
            <a:pPr rtl="0"/>
            <a:r>
              <a:rPr lang="en-US" b="1" dirty="0" err="1" smtClean="0"/>
              <a:t>ILLUS</a:t>
            </a:r>
            <a:r>
              <a:rPr lang="en-US" b="1" dirty="0" smtClean="0"/>
              <a:t>:</a:t>
            </a:r>
            <a:r>
              <a:rPr lang="en-US" dirty="0" smtClean="0"/>
              <a:t> </a:t>
            </a:r>
            <a:r>
              <a:rPr lang="en-US" sz="1200" b="0" dirty="0" smtClean="0"/>
              <a:t>It seems that there was a man in England who </a:t>
            </a:r>
          </a:p>
          <a:p>
            <a:pPr rtl="0"/>
            <a:r>
              <a:rPr lang="en-US" sz="1200" b="0" dirty="0" smtClean="0"/>
              <a:t>put his Rolls-Royce on a boat and went across to the </a:t>
            </a:r>
          </a:p>
          <a:p>
            <a:pPr rtl="0"/>
            <a:r>
              <a:rPr lang="en-US" sz="1200" b="0" dirty="0" smtClean="0"/>
              <a:t>continent to go on a holiday.  While he was driving </a:t>
            </a:r>
          </a:p>
          <a:p>
            <a:pPr rtl="0"/>
            <a:r>
              <a:rPr lang="en-US" sz="1200" b="0" dirty="0" smtClean="0"/>
              <a:t>around Europe, something happened to the motor of his </a:t>
            </a:r>
          </a:p>
          <a:p>
            <a:pPr rtl="0"/>
            <a:r>
              <a:rPr lang="en-US" sz="1200" b="0" dirty="0" smtClean="0"/>
              <a:t>car.  He cabled the Rolls-Royce people back in England </a:t>
            </a:r>
          </a:p>
          <a:p>
            <a:pPr rtl="0"/>
            <a:r>
              <a:rPr lang="en-US" sz="1200" b="0" dirty="0" smtClean="0"/>
              <a:t>and asked, “I’m having trouble with  my car; what do </a:t>
            </a:r>
          </a:p>
          <a:p>
            <a:pPr rtl="0"/>
            <a:r>
              <a:rPr lang="en-US" sz="1200" b="0" dirty="0" smtClean="0"/>
              <a:t>you suggest I do?”  Well, the Rolls-Royce people flew </a:t>
            </a:r>
          </a:p>
          <a:p>
            <a:pPr rtl="0"/>
            <a:r>
              <a:rPr lang="en-US" sz="1200" b="0" dirty="0" smtClean="0"/>
              <a:t>a mechanic over!  The mechanic repaired the car and </a:t>
            </a:r>
          </a:p>
          <a:p>
            <a:pPr rtl="0"/>
            <a:r>
              <a:rPr lang="en-US" sz="1200" b="0" dirty="0" smtClean="0"/>
              <a:t>flew back to England and left the man to continue his </a:t>
            </a:r>
          </a:p>
          <a:p>
            <a:pPr rtl="0"/>
            <a:r>
              <a:rPr lang="en-US" sz="1200" b="0" dirty="0" smtClean="0"/>
              <a:t>holiday.  </a:t>
            </a:r>
          </a:p>
          <a:p>
            <a:pPr rtl="0"/>
            <a:endParaRPr lang="en-US" sz="1200" b="0" dirty="0" smtClean="0"/>
          </a:p>
          <a:p>
            <a:pPr rtl="0"/>
            <a:r>
              <a:rPr lang="en-US" sz="1200" dirty="0" smtClean="0"/>
              <a:t>As you can imagine, the fellow was wondering, “How </a:t>
            </a:r>
          </a:p>
          <a:p>
            <a:pPr rtl="0"/>
            <a:r>
              <a:rPr lang="en-US" sz="1200" dirty="0" smtClean="0"/>
              <a:t>much is this going to cost me?”  So when he got back </a:t>
            </a:r>
          </a:p>
          <a:p>
            <a:pPr rtl="0"/>
            <a:r>
              <a:rPr lang="en-US" sz="1200" dirty="0" smtClean="0"/>
              <a:t>to England, he wrote the people a letter and asked how </a:t>
            </a:r>
          </a:p>
          <a:p>
            <a:pPr rtl="0"/>
            <a:r>
              <a:rPr lang="en-US" sz="1200" dirty="0" smtClean="0"/>
              <a:t>much he owed them.  He received a letter from the </a:t>
            </a:r>
          </a:p>
          <a:p>
            <a:pPr rtl="0"/>
            <a:r>
              <a:rPr lang="en-US" sz="1200" dirty="0" smtClean="0"/>
              <a:t>office that read: “Dear Sir:  There is no record </a:t>
            </a:r>
          </a:p>
          <a:p>
            <a:pPr rtl="0"/>
            <a:r>
              <a:rPr lang="en-US" sz="1200" dirty="0" smtClean="0"/>
              <a:t>anywhere in our files that anything ever went wrong </a:t>
            </a:r>
          </a:p>
          <a:p>
            <a:pPr rtl="0"/>
            <a:r>
              <a:rPr lang="en-US" sz="1200" dirty="0" smtClean="0"/>
              <a:t>with a Rolls-Royce.”  </a:t>
            </a:r>
          </a:p>
          <a:p>
            <a:pPr rtl="0"/>
            <a:endParaRPr lang="en-US" sz="1200" dirty="0" smtClean="0"/>
          </a:p>
          <a:p>
            <a:pPr rtl="0"/>
            <a:r>
              <a:rPr lang="en-US" sz="1200" dirty="0" smtClean="0"/>
              <a:t>That is justification!</a:t>
            </a:r>
          </a:p>
          <a:p>
            <a:pPr rtl="0"/>
            <a:endParaRPr lang="en-US" sz="1200" dirty="0" smtClean="0"/>
          </a:p>
          <a:p>
            <a:pPr rtl="0"/>
            <a:r>
              <a:rPr lang="en-US" sz="1200" dirty="0" smtClean="0"/>
              <a:t>-----</a:t>
            </a:r>
          </a:p>
          <a:p>
            <a:pPr rtl="0"/>
            <a:endParaRPr lang="en-US" sz="1200" dirty="0" smtClean="0"/>
          </a:p>
          <a:p>
            <a:pPr rtl="0"/>
            <a:r>
              <a:rPr lang="en-US" sz="1200" dirty="0" smtClean="0"/>
              <a:t>W. </a:t>
            </a:r>
            <a:r>
              <a:rPr lang="en-US" sz="1200" dirty="0" err="1" smtClean="0"/>
              <a:t>Wiersbe</a:t>
            </a:r>
            <a:r>
              <a:rPr lang="en-US" sz="1200" dirty="0" smtClean="0"/>
              <a:t>, </a:t>
            </a:r>
            <a:r>
              <a:rPr lang="en-US" sz="1200" i="1" dirty="0" smtClean="0"/>
              <a:t>Key Words of the Christian Life, p. 16</a:t>
            </a:r>
          </a:p>
          <a:p>
            <a:r>
              <a:rPr lang="en-US" dirty="0" smtClean="0"/>
              <a:t> </a:t>
            </a:r>
          </a:p>
          <a:p>
            <a:r>
              <a:rPr lang="en-US" b="0" i="0" u="none" strike="noStrike" baseline="0" dirty="0" smtClean="0"/>
              <a:t>-----</a:t>
            </a:r>
          </a:p>
          <a:p>
            <a:endParaRPr lang="en-US" b="0" i="0" u="none" strike="noStrike" baseline="0" dirty="0" smtClean="0"/>
          </a:p>
          <a:p>
            <a:r>
              <a:rPr lang="en-US" b="0" i="0" u="none" strike="noStrike" baseline="0" dirty="0" err="1" smtClean="0"/>
              <a:t>Galaxie</a:t>
            </a:r>
            <a:r>
              <a:rPr lang="en-US" b="0" i="0" u="none" strike="noStrike" baseline="0" dirty="0" smtClean="0"/>
              <a:t> Software. (2002). </a:t>
            </a:r>
            <a:r>
              <a:rPr lang="en-US" b="0" i="1" u="none" strike="noStrike" baseline="0" dirty="0" smtClean="0"/>
              <a:t>10,000 Sermon Illustrations</a:t>
            </a:r>
            <a:r>
              <a:rPr lang="en-US" b="0" i="0" u="none" strike="noStrike" baseline="0" dirty="0" smtClean="0"/>
              <a:t>. </a:t>
            </a:r>
          </a:p>
          <a:p>
            <a:r>
              <a:rPr lang="en-US" b="0" i="0" u="none" strike="noStrike" baseline="0" dirty="0" smtClean="0"/>
              <a:t>Biblical Studies Press.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61</a:t>
            </a:fld>
            <a:endParaRPr lang="en-US"/>
          </a:p>
        </p:txBody>
      </p:sp>
    </p:spTree>
    <p:extLst>
      <p:ext uri="{BB962C8B-B14F-4D97-AF65-F5344CB8AC3E}">
        <p14:creationId xmlns:p14="http://schemas.microsoft.com/office/powerpoint/2010/main" val="139991066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5:16.</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62</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5:16.</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63</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Dr. </a:t>
            </a:r>
            <a:r>
              <a:rPr lang="en-US" dirty="0" err="1" smtClean="0"/>
              <a:t>Boice</a:t>
            </a:r>
            <a:r>
              <a:rPr lang="en-US" dirty="0" smtClean="0"/>
              <a:t> continues:</a:t>
            </a:r>
          </a:p>
          <a:p>
            <a:endParaRPr lang="en-US" dirty="0" smtClean="0"/>
          </a:p>
          <a:p>
            <a:pPr rtl="0"/>
            <a:r>
              <a:rPr lang="en-US" sz="1200" b="0" dirty="0" smtClean="0"/>
              <a:t>“The... final great contrast is in verse 17....</a:t>
            </a:r>
            <a:endParaRPr lang="en-US" sz="1200" b="0" i="0" dirty="0" smtClean="0"/>
          </a:p>
          <a:p>
            <a:pPr rtl="0"/>
            <a:endParaRPr lang="en-US" sz="1200" b="0" i="0" dirty="0" smtClean="0"/>
          </a:p>
          <a:p>
            <a:pPr rtl="0"/>
            <a:r>
              <a:rPr lang="en-US" sz="1200" i="0" dirty="0" smtClean="0"/>
              <a:t>“The key to understanding this verse is to emphasize </a:t>
            </a:r>
          </a:p>
          <a:p>
            <a:pPr rtl="0"/>
            <a:r>
              <a:rPr lang="en-US" sz="1200" i="0" dirty="0" smtClean="0"/>
              <a:t>the word abundant in the phrase ‘God’s abundant </a:t>
            </a:r>
          </a:p>
          <a:p>
            <a:pPr rtl="0"/>
            <a:r>
              <a:rPr lang="en-US" sz="1200" i="0" dirty="0" smtClean="0"/>
              <a:t>provision of grace and of the gift of righteousness,’ and </a:t>
            </a:r>
          </a:p>
          <a:p>
            <a:pPr rtl="0"/>
            <a:r>
              <a:rPr lang="en-US" sz="1200" i="0" dirty="0" smtClean="0"/>
              <a:t>the thought that those who have been thus abundantly </a:t>
            </a:r>
          </a:p>
          <a:p>
            <a:pPr rtl="0"/>
            <a:r>
              <a:rPr lang="en-US" sz="1200" i="0" dirty="0" smtClean="0"/>
              <a:t>blessed are enabled to reign in life now through Jesus. </a:t>
            </a:r>
          </a:p>
          <a:p>
            <a:pPr rtl="0"/>
            <a:endParaRPr lang="en-US" sz="1200" i="0" dirty="0" smtClean="0"/>
          </a:p>
          <a:p>
            <a:pPr rtl="0"/>
            <a:r>
              <a:rPr lang="en-US" sz="1200" i="0" dirty="0" smtClean="0"/>
              <a:t>“To put it simply, the work of Christ in dying for us did </a:t>
            </a:r>
          </a:p>
          <a:p>
            <a:pPr rtl="0"/>
            <a:r>
              <a:rPr lang="en-US" sz="1200" i="0" dirty="0" smtClean="0"/>
              <a:t>not merely restore us to the position in which Adam </a:t>
            </a:r>
          </a:p>
          <a:p>
            <a:pPr rtl="0"/>
            <a:r>
              <a:rPr lang="en-US" sz="1200" i="0" dirty="0" smtClean="0"/>
              <a:t>stood before the fall, but rather carries us beyond that. </a:t>
            </a:r>
          </a:p>
          <a:p>
            <a:pPr rtl="0"/>
            <a:r>
              <a:rPr lang="en-US" sz="1200" i="0" dirty="0" smtClean="0"/>
              <a:t>One commentator says, ‘Those redeemed by the death </a:t>
            </a:r>
          </a:p>
          <a:p>
            <a:pPr rtl="0"/>
            <a:r>
              <a:rPr lang="en-US" sz="1200" i="0" dirty="0" smtClean="0"/>
              <a:t>of Christ are not merely recovered from the fall, but </a:t>
            </a:r>
          </a:p>
          <a:p>
            <a:pPr rtl="0"/>
            <a:r>
              <a:rPr lang="en-US" sz="1200" i="0" dirty="0" smtClean="0"/>
              <a:t>made to reign through Jesus Christ, to which they had </a:t>
            </a:r>
          </a:p>
          <a:p>
            <a:pPr rtl="0"/>
            <a:r>
              <a:rPr lang="en-US" sz="1200" i="0" dirty="0" smtClean="0"/>
              <a:t>no title in Adam’s communion.’</a:t>
            </a:r>
          </a:p>
          <a:p>
            <a:pPr rtl="0"/>
            <a:endParaRPr lang="en-US" sz="1200" i="0" dirty="0" smtClean="0"/>
          </a:p>
          <a:p>
            <a:pPr rtl="0"/>
            <a:r>
              <a:rPr lang="en-US" sz="1200" i="0" dirty="0" smtClean="0"/>
              <a:t>“D. Martyn Lloyd-Jones, rightly noting the reappearance </a:t>
            </a:r>
          </a:p>
          <a:p>
            <a:pPr rtl="0"/>
            <a:r>
              <a:rPr lang="en-US" sz="1200" i="0" dirty="0" smtClean="0"/>
              <a:t>of the word justification in this section, says,</a:t>
            </a:r>
          </a:p>
          <a:p>
            <a:pPr rtl="0"/>
            <a:endParaRPr lang="en-US" sz="1200" i="0" dirty="0" smtClean="0"/>
          </a:p>
          <a:p>
            <a:pPr rtl="0"/>
            <a:r>
              <a:rPr lang="en-US" sz="1200" i="0" dirty="0" smtClean="0"/>
              <a:t>“’It is not only that we are forgiven, but over and above </a:t>
            </a:r>
          </a:p>
          <a:p>
            <a:pPr rtl="0"/>
            <a:r>
              <a:rPr lang="en-US" sz="1200" i="0" dirty="0" smtClean="0"/>
              <a:t>being forgiven, the righteousness of Jesus Christ is put </a:t>
            </a:r>
          </a:p>
          <a:p>
            <a:pPr rtl="0"/>
            <a:r>
              <a:rPr lang="en-US" sz="1200" i="0" dirty="0" smtClean="0"/>
              <a:t>to our account, is put upon us. … Unfallen Adam was </a:t>
            </a:r>
          </a:p>
          <a:p>
            <a:pPr rtl="0"/>
            <a:r>
              <a:rPr lang="en-US" sz="1200" i="0" dirty="0" smtClean="0"/>
              <a:t>righteous, but it was his own righteousness as a </a:t>
            </a:r>
          </a:p>
          <a:p>
            <a:pPr rtl="0"/>
            <a:r>
              <a:rPr lang="en-US" sz="1200" i="0" dirty="0" smtClean="0"/>
              <a:t>created being, it was the righteousness of a man. Adam </a:t>
            </a:r>
          </a:p>
          <a:p>
            <a:pPr rtl="0"/>
            <a:r>
              <a:rPr lang="en-US" sz="1200" i="0" dirty="0" smtClean="0"/>
              <a:t>never had the righteousness </a:t>
            </a:r>
            <a:r>
              <a:rPr lang="en-US" sz="1200" i="0" kern="1200" dirty="0" smtClean="0">
                <a:solidFill>
                  <a:schemeClr val="tx1"/>
                </a:solidFill>
                <a:latin typeface="+mn-lt"/>
                <a:ea typeface="+mn-ea"/>
                <a:cs typeface="+mn-cs"/>
              </a:rPr>
              <a:t>of Jesus Christ upon him. </a:t>
            </a:r>
          </a:p>
          <a:p>
            <a:pPr rtl="0"/>
            <a:r>
              <a:rPr lang="en-US" sz="1200" i="0" kern="1200" dirty="0" smtClean="0">
                <a:solidFill>
                  <a:schemeClr val="tx1"/>
                </a:solidFill>
                <a:latin typeface="+mn-lt"/>
                <a:ea typeface="+mn-ea"/>
                <a:cs typeface="+mn-cs"/>
              </a:rPr>
              <a:t>What he lost was his own righteousness. But you and </a:t>
            </a:r>
          </a:p>
          <a:p>
            <a:pPr rtl="0"/>
            <a:r>
              <a:rPr lang="en-US" sz="1200" i="0" kern="1200" dirty="0" smtClean="0">
                <a:solidFill>
                  <a:schemeClr val="tx1"/>
                </a:solidFill>
                <a:latin typeface="+mn-lt"/>
                <a:ea typeface="+mn-ea"/>
                <a:cs typeface="+mn-cs"/>
              </a:rPr>
              <a:t>I are not merely given back a human righteousness, </a:t>
            </a:r>
          </a:p>
          <a:p>
            <a:pPr rtl="0"/>
            <a:r>
              <a:rPr lang="en-US" sz="1200" i="0" kern="1200" dirty="0" smtClean="0">
                <a:solidFill>
                  <a:schemeClr val="tx1"/>
                </a:solidFill>
                <a:latin typeface="+mn-lt"/>
                <a:ea typeface="+mn-ea"/>
                <a:cs typeface="+mn-cs"/>
              </a:rPr>
              <a:t>the righteousness that Adam had before he fell—we are </a:t>
            </a:r>
          </a:p>
          <a:p>
            <a:pPr rtl="0"/>
            <a:r>
              <a:rPr lang="en-US" sz="1200" i="0" kern="1200" dirty="0" smtClean="0">
                <a:solidFill>
                  <a:schemeClr val="tx1"/>
                </a:solidFill>
                <a:latin typeface="+mn-lt"/>
                <a:ea typeface="+mn-ea"/>
                <a:cs typeface="+mn-cs"/>
              </a:rPr>
              <a:t>given the righteousness of Jesus Christ. ‘Much more’—</a:t>
            </a:r>
          </a:p>
          <a:p>
            <a:pPr rtl="0"/>
            <a:r>
              <a:rPr lang="en-US" sz="1200" i="0" kern="1200" dirty="0" smtClean="0">
                <a:solidFill>
                  <a:schemeClr val="tx1"/>
                </a:solidFill>
                <a:latin typeface="+mn-lt"/>
                <a:ea typeface="+mn-ea"/>
                <a:cs typeface="+mn-cs"/>
              </a:rPr>
              <a:t>abundance, superabundance—give full weight to it! We </a:t>
            </a:r>
          </a:p>
          <a:p>
            <a:pPr rtl="0"/>
            <a:r>
              <a:rPr lang="en-US" sz="1200" i="0" kern="1200" dirty="0" smtClean="0">
                <a:solidFill>
                  <a:schemeClr val="tx1"/>
                </a:solidFill>
                <a:latin typeface="+mn-lt"/>
                <a:ea typeface="+mn-ea"/>
                <a:cs typeface="+mn-cs"/>
              </a:rPr>
              <a:t>receive this abundance of grace and the gift of </a:t>
            </a:r>
          </a:p>
          <a:p>
            <a:pPr rtl="0"/>
            <a:r>
              <a:rPr lang="en-US" sz="1200" i="0" kern="1200" dirty="0" smtClean="0">
                <a:solidFill>
                  <a:schemeClr val="tx1"/>
                </a:solidFill>
                <a:latin typeface="+mn-lt"/>
                <a:ea typeface="+mn-ea"/>
                <a:cs typeface="+mn-cs"/>
              </a:rPr>
              <a:t>righteousness....</a:t>
            </a:r>
          </a:p>
          <a:p>
            <a:pPr rtl="0"/>
            <a:endParaRPr lang="en-US" sz="1200" i="0" kern="1200" dirty="0" smtClean="0">
              <a:solidFill>
                <a:schemeClr val="tx1"/>
              </a:solidFill>
              <a:latin typeface="+mn-lt"/>
              <a:ea typeface="+mn-ea"/>
              <a:cs typeface="+mn-cs"/>
            </a:endParaRPr>
          </a:p>
          <a:p>
            <a:pPr rtl="0"/>
            <a:r>
              <a:rPr lang="en-US" sz="1200" i="0" dirty="0" smtClean="0"/>
              <a:t>“Moreover, it is not only that we will stand in that final </a:t>
            </a:r>
          </a:p>
          <a:p>
            <a:pPr rtl="0"/>
            <a:r>
              <a:rPr lang="en-US" sz="1200" i="0" dirty="0" smtClean="0"/>
              <a:t>day of divine judgment. We stand now, which is what </a:t>
            </a:r>
          </a:p>
          <a:p>
            <a:pPr rtl="0"/>
            <a:r>
              <a:rPr lang="en-US" sz="1200" i="0" dirty="0" smtClean="0"/>
              <a:t>the phrase ‘reigning in life’ refers to. It means that by </a:t>
            </a:r>
          </a:p>
          <a:p>
            <a:pPr rtl="0"/>
            <a:r>
              <a:rPr lang="en-US" sz="1200" i="0" dirty="0" smtClean="0"/>
              <a:t>the grace of the Lord Jesus Christ, the love of God, and </a:t>
            </a:r>
          </a:p>
          <a:p>
            <a:pPr rtl="0"/>
            <a:r>
              <a:rPr lang="en-US" sz="1200" i="0" dirty="0" smtClean="0"/>
              <a:t>the communion and empowering of the Holy Spirit, we </a:t>
            </a:r>
          </a:p>
          <a:p>
            <a:pPr rtl="0"/>
            <a:r>
              <a:rPr lang="en-US" sz="1200" i="0" dirty="0" smtClean="0"/>
              <a:t>are victorious now. In this way, the gift of God in Christ </a:t>
            </a:r>
          </a:p>
          <a:p>
            <a:pPr rtl="0"/>
            <a:r>
              <a:rPr lang="en-US" sz="1200" i="0" dirty="0" smtClean="0"/>
              <a:t>far surpasses the effects of Adam’s and all other </a:t>
            </a:r>
          </a:p>
          <a:p>
            <a:pPr rtl="0"/>
            <a:r>
              <a:rPr lang="en-US" sz="1200" i="0" dirty="0" smtClean="0"/>
              <a:t>transgressions.”</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err="1" smtClean="0"/>
              <a:t>Boice</a:t>
            </a:r>
            <a:r>
              <a:rPr lang="en-US" b="0" i="0" u="none" strike="noStrike" baseline="0" dirty="0" smtClean="0"/>
              <a:t>, J. M. (1991–). </a:t>
            </a:r>
            <a:r>
              <a:rPr lang="en-US" b="0" i="1" u="none" strike="noStrike" baseline="0" dirty="0" smtClean="0"/>
              <a:t>Romans: The Reign of Grace</a:t>
            </a:r>
            <a:r>
              <a:rPr lang="en-US" b="0" i="0" u="none" strike="noStrike" baseline="0" dirty="0" smtClean="0"/>
              <a:t> </a:t>
            </a:r>
          </a:p>
          <a:p>
            <a:r>
              <a:rPr lang="en-US" b="0" i="0" u="none" strike="noStrike" baseline="0" dirty="0" smtClean="0"/>
              <a:t>(Vol. 2, pp. 590–591). Grand Rapids, MI: Baker Book </a:t>
            </a:r>
          </a:p>
          <a:p>
            <a:r>
              <a:rPr lang="en-US" b="0" i="0" u="none" strike="noStrike" baseline="0" dirty="0" smtClean="0"/>
              <a:t>House.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64</a:t>
            </a:fld>
            <a:endParaRPr lang="en-US"/>
          </a:p>
        </p:txBody>
      </p:sp>
    </p:spTree>
    <p:extLst>
      <p:ext uri="{BB962C8B-B14F-4D97-AF65-F5344CB8AC3E}">
        <p14:creationId xmlns:p14="http://schemas.microsoft.com/office/powerpoint/2010/main" val="333175025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Thanatos means death and </a:t>
            </a:r>
            <a:r>
              <a:rPr lang="en-US" dirty="0" err="1" smtClean="0"/>
              <a:t>zoe</a:t>
            </a:r>
            <a:r>
              <a:rPr lang="en-US" dirty="0" smtClean="0"/>
              <a:t> means life.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65</a:t>
            </a:fld>
            <a:endParaRPr lang="en-US"/>
          </a:p>
        </p:txBody>
      </p:sp>
    </p:spTree>
    <p:extLst>
      <p:ext uri="{BB962C8B-B14F-4D97-AF65-F5344CB8AC3E}">
        <p14:creationId xmlns:p14="http://schemas.microsoft.com/office/powerpoint/2010/main" val="333175025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a:t>
            </a:r>
            <a:r>
              <a:rPr lang="en-US" dirty="0" err="1" smtClean="0"/>
              <a:t>basileuo</a:t>
            </a:r>
            <a:r>
              <a:rPr lang="en-US" dirty="0" smtClean="0"/>
              <a:t> means to rule; to reign as a king.</a:t>
            </a:r>
          </a:p>
          <a:p>
            <a:endParaRPr lang="en-US" dirty="0" smtClean="0"/>
          </a:p>
          <a:p>
            <a:r>
              <a:rPr lang="en-US" dirty="0" smtClean="0"/>
              <a:t>So, here in verse 17, we have a contrast between the </a:t>
            </a:r>
          </a:p>
          <a:p>
            <a:r>
              <a:rPr lang="en-US" dirty="0" smtClean="0"/>
              <a:t>reign</a:t>
            </a:r>
            <a:r>
              <a:rPr lang="en-US" baseline="0" dirty="0" smtClean="0"/>
              <a:t> of death and the reign of life.</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66</a:t>
            </a:fld>
            <a:endParaRPr lang="en-US"/>
          </a:p>
        </p:txBody>
      </p:sp>
    </p:spTree>
    <p:extLst>
      <p:ext uri="{BB962C8B-B14F-4D97-AF65-F5344CB8AC3E}">
        <p14:creationId xmlns:p14="http://schemas.microsoft.com/office/powerpoint/2010/main" val="333175025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once again, polys </a:t>
            </a:r>
            <a:r>
              <a:rPr lang="en-US" dirty="0" err="1" smtClean="0"/>
              <a:t>mallon</a:t>
            </a:r>
            <a:r>
              <a:rPr lang="en-US" dirty="0" smtClean="0"/>
              <a:t> means “much more”.</a:t>
            </a:r>
          </a:p>
          <a:p>
            <a:endParaRPr lang="en-US" dirty="0" smtClean="0"/>
          </a:p>
          <a:p>
            <a:r>
              <a:rPr lang="en-US" dirty="0" smtClean="0"/>
              <a:t>The reign of life through Christ Jesus is infinitely more </a:t>
            </a:r>
          </a:p>
          <a:p>
            <a:r>
              <a:rPr lang="en-US" dirty="0" smtClean="0"/>
              <a:t>powerful than the reign of death which came through </a:t>
            </a:r>
          </a:p>
          <a:p>
            <a:r>
              <a:rPr lang="en-US" dirty="0" smtClean="0"/>
              <a:t>Adam.</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67</a:t>
            </a:fld>
            <a:endParaRPr lang="en-US"/>
          </a:p>
        </p:txBody>
      </p:sp>
    </p:spTree>
    <p:extLst>
      <p:ext uri="{BB962C8B-B14F-4D97-AF65-F5344CB8AC3E}">
        <p14:creationId xmlns:p14="http://schemas.microsoft.com/office/powerpoint/2010/main" val="333175025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We’ve seen </a:t>
            </a:r>
            <a:r>
              <a:rPr lang="en-US" dirty="0" err="1" smtClean="0"/>
              <a:t>lambano</a:t>
            </a:r>
            <a:r>
              <a:rPr lang="en-US" dirty="0" smtClean="0"/>
              <a:t> before. It means to receive.</a:t>
            </a:r>
          </a:p>
          <a:p>
            <a:endParaRPr lang="en-US" dirty="0" smtClean="0"/>
          </a:p>
          <a:p>
            <a:r>
              <a:rPr lang="en-US" dirty="0" smtClean="0"/>
              <a:t>The much more powerful reign of life, which swallows </a:t>
            </a:r>
          </a:p>
          <a:p>
            <a:r>
              <a:rPr lang="en-US" dirty="0" smtClean="0"/>
              <a:t>up death in victory, is only available to those who </a:t>
            </a:r>
          </a:p>
          <a:p>
            <a:r>
              <a:rPr lang="en-US" dirty="0" smtClean="0"/>
              <a:t>receive God’s grace and righteousness through</a:t>
            </a:r>
            <a:r>
              <a:rPr lang="en-US" baseline="0" dirty="0" smtClean="0"/>
              <a:t> Jesus </a:t>
            </a:r>
          </a:p>
          <a:p>
            <a:r>
              <a:rPr lang="en-US" baseline="0" dirty="0" smtClean="0"/>
              <a:t>Christ.</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68</a:t>
            </a:fld>
            <a:endParaRPr lang="en-US"/>
          </a:p>
        </p:txBody>
      </p:sp>
    </p:spTree>
    <p:extLst>
      <p:ext uri="{BB962C8B-B14F-4D97-AF65-F5344CB8AC3E}">
        <p14:creationId xmlns:p14="http://schemas.microsoft.com/office/powerpoint/2010/main" val="333175025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Perisseia</a:t>
            </a:r>
            <a:r>
              <a:rPr lang="en-US" dirty="0" smtClean="0"/>
              <a:t> means that which is beyond the regular or </a:t>
            </a:r>
          </a:p>
          <a:p>
            <a:r>
              <a:rPr lang="en-US" dirty="0" smtClean="0"/>
              <a:t>expected amount; that is, a surplus or abundance.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69</a:t>
            </a:fld>
            <a:endParaRPr lang="en-US"/>
          </a:p>
        </p:txBody>
      </p:sp>
    </p:spTree>
    <p:extLst>
      <p:ext uri="{BB962C8B-B14F-4D97-AF65-F5344CB8AC3E}">
        <p14:creationId xmlns:p14="http://schemas.microsoft.com/office/powerpoint/2010/main" val="3331750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a:t>
            </a:fld>
            <a:endParaRPr lang="en-US"/>
          </a:p>
        </p:txBody>
      </p:sp>
    </p:spTree>
    <p:extLst>
      <p:ext uri="{BB962C8B-B14F-4D97-AF65-F5344CB8AC3E}">
        <p14:creationId xmlns:p14="http://schemas.microsoft.com/office/powerpoint/2010/main" val="335397495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God’s gift of salvation is something</a:t>
            </a:r>
            <a:r>
              <a:rPr lang="en-US" b="0" baseline="0" dirty="0" smtClean="0"/>
              <a:t> I never tire of talking </a:t>
            </a:r>
          </a:p>
          <a:p>
            <a:r>
              <a:rPr lang="en-US" b="0" baseline="0" dirty="0" smtClean="0"/>
              <a:t>about.</a:t>
            </a:r>
            <a:endParaRPr lang="en-US" b="0" dirty="0" smtClean="0"/>
          </a:p>
          <a:p>
            <a:endParaRPr lang="en-US" b="1" dirty="0" smtClean="0"/>
          </a:p>
          <a:p>
            <a:pPr rtl="0"/>
            <a:r>
              <a:rPr lang="en-US" b="1" dirty="0" err="1" smtClean="0"/>
              <a:t>ILLUS</a:t>
            </a:r>
            <a:r>
              <a:rPr lang="en-US" b="1" dirty="0" smtClean="0"/>
              <a:t>:</a:t>
            </a:r>
            <a:r>
              <a:rPr lang="en-US" dirty="0" smtClean="0"/>
              <a:t> </a:t>
            </a:r>
            <a:r>
              <a:rPr lang="en-US" sz="1200" b="0" dirty="0" smtClean="0"/>
              <a:t>John Newton was a rough, dirty sailor with a </a:t>
            </a:r>
          </a:p>
          <a:p>
            <a:pPr rtl="0"/>
            <a:r>
              <a:rPr lang="en-US" sz="1200" b="0" dirty="0" smtClean="0"/>
              <a:t>foul mouth and an appetite for rotten living.  He hated </a:t>
            </a:r>
          </a:p>
          <a:p>
            <a:pPr rtl="0"/>
            <a:r>
              <a:rPr lang="en-US" sz="1200" b="0" dirty="0" smtClean="0"/>
              <a:t>life and life hated him. He was captain of a </a:t>
            </a:r>
            <a:r>
              <a:rPr lang="en-US" sz="1200" b="0" dirty="0" err="1" smtClean="0"/>
              <a:t>slaveship</a:t>
            </a:r>
            <a:r>
              <a:rPr lang="en-US" sz="1200" b="0" dirty="0" smtClean="0"/>
              <a:t>.</a:t>
            </a:r>
          </a:p>
          <a:p>
            <a:pPr rtl="0"/>
            <a:endParaRPr lang="en-US" sz="1200" b="0" dirty="0" smtClean="0"/>
          </a:p>
          <a:p>
            <a:pPr rtl="0"/>
            <a:r>
              <a:rPr lang="en-US" sz="1200" dirty="0" smtClean="0"/>
              <a:t>Then someone placed in his hands a copy of Thomas </a:t>
            </a:r>
          </a:p>
          <a:p>
            <a:pPr rtl="0"/>
            <a:r>
              <a:rPr lang="en-US" sz="1200" dirty="0" smtClean="0"/>
              <a:t>a Kempis’ The Imitation of Christ.  He also had the gift </a:t>
            </a:r>
          </a:p>
          <a:p>
            <a:pPr rtl="0"/>
            <a:r>
              <a:rPr lang="en-US" sz="1200" dirty="0" smtClean="0"/>
              <a:t>of a good mother who told him about the </a:t>
            </a:r>
            <a:r>
              <a:rPr lang="en-US" sz="1200" dirty="0" err="1" smtClean="0"/>
              <a:t>Saviour</a:t>
            </a:r>
            <a:r>
              <a:rPr lang="en-US" sz="1200" dirty="0" smtClean="0"/>
              <a:t> when </a:t>
            </a:r>
          </a:p>
          <a:p>
            <a:pPr rtl="0"/>
            <a:r>
              <a:rPr lang="en-US" sz="1200" dirty="0" smtClean="0"/>
              <a:t>he was young.  And then he was saved. He went all </a:t>
            </a:r>
          </a:p>
          <a:p>
            <a:pPr rtl="0"/>
            <a:r>
              <a:rPr lang="en-US" sz="1200" dirty="0" smtClean="0"/>
              <a:t>over England sharing his faith.  Well past his </a:t>
            </a:r>
          </a:p>
          <a:p>
            <a:pPr rtl="0"/>
            <a:r>
              <a:rPr lang="en-US" sz="1200" dirty="0" smtClean="0"/>
              <a:t>“retirement” age, he had to have an assistant stand in </a:t>
            </a:r>
          </a:p>
          <a:p>
            <a:pPr rtl="0"/>
            <a:r>
              <a:rPr lang="en-US" sz="1200" dirty="0" smtClean="0"/>
              <a:t>the pulpit with him on Sundays. He was nearly blind </a:t>
            </a:r>
          </a:p>
          <a:p>
            <a:pPr rtl="0"/>
            <a:r>
              <a:rPr lang="en-US" sz="1200" dirty="0" smtClean="0"/>
              <a:t>and spoke in whispers, but nothing could keep him </a:t>
            </a:r>
          </a:p>
          <a:p>
            <a:pPr rtl="0"/>
            <a:r>
              <a:rPr lang="en-US" sz="1200" dirty="0" smtClean="0"/>
              <a:t>from preaching while he still had breath.</a:t>
            </a:r>
          </a:p>
          <a:p>
            <a:pPr rtl="0"/>
            <a:endParaRPr lang="en-US" sz="1200" dirty="0" smtClean="0"/>
          </a:p>
          <a:p>
            <a:pPr rtl="0"/>
            <a:r>
              <a:rPr lang="en-US" sz="1200" dirty="0" smtClean="0"/>
              <a:t>One Sunday, while delivering his message he repeated </a:t>
            </a:r>
          </a:p>
          <a:p>
            <a:pPr rtl="0"/>
            <a:r>
              <a:rPr lang="en-US" sz="1200" dirty="0" smtClean="0"/>
              <a:t>the sentence:  “Jesus Christ is precious.” His helper </a:t>
            </a:r>
          </a:p>
          <a:p>
            <a:pPr rtl="0"/>
            <a:r>
              <a:rPr lang="en-US" sz="1200" dirty="0" smtClean="0"/>
              <a:t>whispered to him: “But you have already said that </a:t>
            </a:r>
          </a:p>
          <a:p>
            <a:pPr rtl="0"/>
            <a:r>
              <a:rPr lang="en-US" sz="1200" dirty="0" smtClean="0"/>
              <a:t>twice.”</a:t>
            </a:r>
          </a:p>
          <a:p>
            <a:pPr rtl="0"/>
            <a:endParaRPr lang="en-US" sz="1200" dirty="0" smtClean="0"/>
          </a:p>
          <a:p>
            <a:pPr rtl="0"/>
            <a:r>
              <a:rPr lang="en-US" sz="1200" dirty="0" smtClean="0"/>
              <a:t>Newton turned to his helper and said loudly, “Yes, I’ve </a:t>
            </a:r>
          </a:p>
          <a:p>
            <a:pPr rtl="0"/>
            <a:r>
              <a:rPr lang="en-US" sz="1200" dirty="0" smtClean="0"/>
              <a:t>said it twice, and I’m going to say it again.”</a:t>
            </a:r>
          </a:p>
          <a:p>
            <a:pPr rtl="0"/>
            <a:endParaRPr lang="en-US" sz="1200" dirty="0" smtClean="0"/>
          </a:p>
          <a:p>
            <a:pPr rtl="0"/>
            <a:r>
              <a:rPr lang="en-US" sz="1200" dirty="0" smtClean="0"/>
              <a:t>The stones in the ancient sanctuary fairly shook as the </a:t>
            </a:r>
          </a:p>
          <a:p>
            <a:pPr rtl="0"/>
            <a:r>
              <a:rPr lang="en-US" sz="1200" dirty="0" smtClean="0"/>
              <a:t>grand old preacher said again: “Jesus Christ is precious!”</a:t>
            </a:r>
          </a:p>
          <a:p>
            <a:pPr rtl="0"/>
            <a:endParaRPr lang="en-US" sz="1200" dirty="0" smtClean="0"/>
          </a:p>
          <a:p>
            <a:pPr rtl="0"/>
            <a:r>
              <a:rPr lang="en-US" sz="1200" dirty="0" smtClean="0"/>
              <a:t>If our greatest need had been information, God would </a:t>
            </a:r>
          </a:p>
          <a:p>
            <a:pPr rtl="0"/>
            <a:r>
              <a:rPr lang="en-US" sz="1200" dirty="0" smtClean="0"/>
              <a:t>have sent us an educator; If our greatest need had </a:t>
            </a:r>
          </a:p>
          <a:p>
            <a:pPr rtl="0"/>
            <a:r>
              <a:rPr lang="en-US" sz="1200" dirty="0" smtClean="0"/>
              <a:t>been technology, God would have sent us a scientist; </a:t>
            </a:r>
          </a:p>
          <a:p>
            <a:pPr rtl="0"/>
            <a:r>
              <a:rPr lang="en-US" sz="1200" dirty="0" smtClean="0"/>
              <a:t>If our greatest need had been money, God would have </a:t>
            </a:r>
          </a:p>
          <a:p>
            <a:pPr rtl="0"/>
            <a:r>
              <a:rPr lang="en-US" sz="1200" dirty="0" smtClean="0"/>
              <a:t>sent us an economist; If our greatest need had been </a:t>
            </a:r>
          </a:p>
          <a:p>
            <a:pPr rtl="0"/>
            <a:r>
              <a:rPr lang="en-US" sz="1200" dirty="0" smtClean="0"/>
              <a:t>pleasure, God would have sent us an entertainer; But </a:t>
            </a:r>
          </a:p>
          <a:p>
            <a:pPr rtl="0"/>
            <a:r>
              <a:rPr lang="en-US" sz="1200" dirty="0" smtClean="0"/>
              <a:t>our greatest need was forgiveness, so God sent us a </a:t>
            </a:r>
          </a:p>
          <a:p>
            <a:pPr rtl="0"/>
            <a:r>
              <a:rPr lang="en-US" sz="1200" dirty="0" smtClean="0"/>
              <a:t>Savior.</a:t>
            </a:r>
          </a:p>
          <a:p>
            <a:r>
              <a:rPr lang="en-US" dirty="0" smtClean="0"/>
              <a:t> </a:t>
            </a:r>
          </a:p>
          <a:p>
            <a:r>
              <a:rPr lang="en-US" b="0" i="0" u="none" strike="noStrike" baseline="0" dirty="0" smtClean="0"/>
              <a:t>-----</a:t>
            </a:r>
          </a:p>
          <a:p>
            <a:endParaRPr lang="en-US" b="0" i="0" u="none" strike="noStrike" baseline="0" dirty="0" smtClean="0"/>
          </a:p>
          <a:p>
            <a:r>
              <a:rPr lang="en-US" b="0" i="0" u="none" strike="noStrike" baseline="0" dirty="0" err="1" smtClean="0"/>
              <a:t>Galaxie</a:t>
            </a:r>
            <a:r>
              <a:rPr lang="en-US" b="0" i="0" u="none" strike="noStrike" baseline="0" dirty="0" smtClean="0"/>
              <a:t> Software. (2002). </a:t>
            </a:r>
            <a:r>
              <a:rPr lang="en-US" b="0" i="1" u="none" strike="noStrike" baseline="0" dirty="0" smtClean="0"/>
              <a:t>10,000 Sermon Illustrations</a:t>
            </a:r>
            <a:r>
              <a:rPr lang="en-US" b="0" i="0" u="none" strike="noStrike" baseline="0" dirty="0" smtClean="0"/>
              <a:t>. </a:t>
            </a:r>
          </a:p>
          <a:p>
            <a:r>
              <a:rPr lang="en-US" b="0" i="0" u="none" strike="noStrike" baseline="0" dirty="0" smtClean="0"/>
              <a:t>Biblical Studies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70</a:t>
            </a:fld>
            <a:endParaRPr lang="en-US"/>
          </a:p>
        </p:txBody>
      </p:sp>
    </p:spTree>
    <p:extLst>
      <p:ext uri="{BB962C8B-B14F-4D97-AF65-F5344CB8AC3E}">
        <p14:creationId xmlns:p14="http://schemas.microsoft.com/office/powerpoint/2010/main" val="355008298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5:17.</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71</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5:17.</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72</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1996, Jack Cottrell wrote:</a:t>
            </a:r>
          </a:p>
          <a:p>
            <a:endParaRPr lang="en-US" dirty="0" smtClean="0"/>
          </a:p>
          <a:p>
            <a:pPr rtl="0"/>
            <a:r>
              <a:rPr lang="en-US" sz="1200" b="0" i="0" dirty="0" smtClean="0"/>
              <a:t>This begins the first version of the comparison and </a:t>
            </a:r>
          </a:p>
          <a:p>
            <a:pPr rtl="0"/>
            <a:r>
              <a:rPr lang="en-US" sz="1200" b="0" i="0" dirty="0" smtClean="0"/>
              <a:t>basically sums up the content of v. 12, where Paul </a:t>
            </a:r>
          </a:p>
          <a:p>
            <a:pPr rtl="0"/>
            <a:r>
              <a:rPr lang="en-US" sz="1200" b="0" i="0" dirty="0" smtClean="0"/>
              <a:t>began to make this very argument before breaking it </a:t>
            </a:r>
          </a:p>
          <a:p>
            <a:pPr rtl="0"/>
            <a:r>
              <a:rPr lang="en-US" sz="1200" b="0" i="0" dirty="0" smtClean="0"/>
              <a:t>off for the parenthesis of [verses] 13–17....</a:t>
            </a:r>
          </a:p>
          <a:p>
            <a:pPr rtl="0"/>
            <a:endParaRPr lang="en-US" sz="1200" b="0" i="0" dirty="0" smtClean="0"/>
          </a:p>
          <a:p>
            <a:pPr rtl="0"/>
            <a:r>
              <a:rPr lang="en-US" sz="1200" b="0" i="0" dirty="0" smtClean="0"/>
              <a:t>“The word for ‘condemnation’ is </a:t>
            </a:r>
            <a:r>
              <a:rPr lang="en-US" sz="1200" b="0" i="0" dirty="0" err="1" smtClean="0"/>
              <a:t>katakrima</a:t>
            </a:r>
            <a:r>
              <a:rPr lang="en-US" sz="1200" b="0" i="0" dirty="0" smtClean="0"/>
              <a:t> again... Some </a:t>
            </a:r>
          </a:p>
          <a:p>
            <a:pPr rtl="0"/>
            <a:r>
              <a:rPr lang="en-US" sz="1200" b="0" i="0" dirty="0" smtClean="0"/>
              <a:t>limit this to physical death only... But while physical </a:t>
            </a:r>
          </a:p>
          <a:p>
            <a:pPr rtl="0"/>
            <a:r>
              <a:rPr lang="en-US" sz="1200" b="0" i="0" dirty="0" smtClean="0"/>
              <a:t>death is no doubt included in the condemnation that </a:t>
            </a:r>
          </a:p>
          <a:p>
            <a:pPr rtl="0"/>
            <a:r>
              <a:rPr lang="en-US" sz="1200" b="0" i="0" dirty="0" smtClean="0"/>
              <a:t>comes from Adam, I believe that such a strong word as </a:t>
            </a:r>
          </a:p>
          <a:p>
            <a:pPr rtl="0"/>
            <a:r>
              <a:rPr lang="en-US" sz="1200" b="0" i="0" dirty="0" err="1" smtClean="0"/>
              <a:t>katakrima</a:t>
            </a:r>
            <a:r>
              <a:rPr lang="en-US" sz="1200" b="0" i="0" dirty="0" smtClean="0"/>
              <a:t> cannot be limited to that alone but must also </a:t>
            </a:r>
          </a:p>
          <a:p>
            <a:pPr rtl="0"/>
            <a:r>
              <a:rPr lang="en-US" sz="1200" b="0" i="0" dirty="0" smtClean="0"/>
              <a:t>include eternal condemnation... </a:t>
            </a:r>
          </a:p>
          <a:p>
            <a:pPr rtl="0"/>
            <a:endParaRPr lang="en-US" sz="1200" b="0" i="0" dirty="0" smtClean="0"/>
          </a:p>
          <a:p>
            <a:pPr rtl="0"/>
            <a:r>
              <a:rPr lang="en-US" sz="1200" b="0" i="0" dirty="0" smtClean="0"/>
              <a:t>“This is all the more likely when we see that its opposite </a:t>
            </a:r>
          </a:p>
          <a:p>
            <a:pPr rtl="0"/>
            <a:r>
              <a:rPr lang="en-US" sz="1200" b="0" i="0" dirty="0" smtClean="0"/>
              <a:t>is justification.... </a:t>
            </a:r>
          </a:p>
          <a:p>
            <a:pPr rtl="0"/>
            <a:endParaRPr lang="en-US" sz="1200" b="0" i="0" dirty="0" smtClean="0"/>
          </a:p>
          <a:p>
            <a:pPr rtl="0"/>
            <a:r>
              <a:rPr lang="en-US" sz="1200" b="0" i="0" dirty="0" smtClean="0"/>
              <a:t>“This is the long-delayed completion of the thought </a:t>
            </a:r>
          </a:p>
          <a:p>
            <a:pPr rtl="0"/>
            <a:r>
              <a:rPr lang="en-US" sz="1200" b="0" i="0" dirty="0" smtClean="0"/>
              <a:t>begun in v. 12. </a:t>
            </a:r>
          </a:p>
          <a:p>
            <a:pPr rtl="0"/>
            <a:endParaRPr lang="en-US" sz="1200" b="0" i="0" dirty="0" smtClean="0"/>
          </a:p>
          <a:p>
            <a:pPr rtl="0"/>
            <a:r>
              <a:rPr lang="en-US" sz="1200" b="0" i="0" dirty="0" smtClean="0"/>
              <a:t>“What is this “one act of righteousness”? No doubt it </a:t>
            </a:r>
          </a:p>
          <a:p>
            <a:pPr rtl="0"/>
            <a:r>
              <a:rPr lang="en-US" sz="1200" b="0" i="0" dirty="0" smtClean="0"/>
              <a:t>means the atoning death of Jesus on the cross... Many </a:t>
            </a:r>
          </a:p>
          <a:p>
            <a:pPr rtl="0"/>
            <a:r>
              <a:rPr lang="en-US" sz="1200" b="0" i="0" dirty="0" smtClean="0"/>
              <a:t>who agree that the cross is in view are not satisfied with</a:t>
            </a:r>
          </a:p>
          <a:p>
            <a:pPr rtl="0"/>
            <a:r>
              <a:rPr lang="en-US" sz="1200" b="0" i="0" dirty="0" smtClean="0"/>
              <a:t> limiting it to just this one act, though. They take it as </a:t>
            </a:r>
          </a:p>
          <a:p>
            <a:pPr rtl="0"/>
            <a:r>
              <a:rPr lang="en-US" sz="1200" b="0" i="0" dirty="0" smtClean="0"/>
              <a:t>embracing Jesus’ whole sinless life also. </a:t>
            </a:r>
          </a:p>
          <a:p>
            <a:pPr rtl="0"/>
            <a:endParaRPr lang="en-US" sz="1200" b="0" i="0" dirty="0" smtClean="0"/>
          </a:p>
          <a:p>
            <a:pPr rtl="0"/>
            <a:r>
              <a:rPr lang="en-US" sz="1200" b="0" i="0" dirty="0" smtClean="0"/>
              <a:t>“As </a:t>
            </a:r>
            <a:r>
              <a:rPr lang="en-US" sz="1200" b="0" i="0" dirty="0" err="1" smtClean="0"/>
              <a:t>Hendriksen</a:t>
            </a:r>
            <a:r>
              <a:rPr lang="en-US" sz="1200" b="0" i="0" dirty="0" smtClean="0"/>
              <a:t> says, ‘We should not interpret this </a:t>
            </a:r>
          </a:p>
          <a:p>
            <a:pPr rtl="0"/>
            <a:r>
              <a:rPr lang="en-US" sz="1200" b="0" i="0" dirty="0" smtClean="0"/>
              <a:t>concept too narrowly: Christ’s voluntary death represents </a:t>
            </a:r>
          </a:p>
          <a:p>
            <a:pPr rtl="0"/>
            <a:r>
              <a:rPr lang="en-US" sz="1200" b="0" i="0" dirty="0" smtClean="0"/>
              <a:t>his entire sacrificial earthly ministry of which that death </a:t>
            </a:r>
          </a:p>
          <a:p>
            <a:pPr rtl="0"/>
            <a:r>
              <a:rPr lang="en-US" sz="1200" b="0" i="0" dirty="0" smtClean="0"/>
              <a:t>was the climax’... </a:t>
            </a:r>
            <a:r>
              <a:rPr lang="en-US" sz="1200" b="0" i="0" dirty="0" err="1" smtClean="0"/>
              <a:t>Cranfield</a:t>
            </a:r>
            <a:r>
              <a:rPr lang="en-US" sz="1200" b="0" i="0" dirty="0" smtClean="0"/>
              <a:t> says that </a:t>
            </a:r>
            <a:r>
              <a:rPr lang="en-US" sz="1200" b="0" i="0" dirty="0" err="1" smtClean="0"/>
              <a:t>‘Paul</a:t>
            </a:r>
            <a:r>
              <a:rPr lang="en-US" sz="1200" b="0" i="0" dirty="0" smtClean="0"/>
              <a:t> means not just </a:t>
            </a:r>
          </a:p>
          <a:p>
            <a:pPr rtl="0"/>
            <a:r>
              <a:rPr lang="en-US" sz="1200" b="0" i="0" dirty="0" smtClean="0"/>
              <a:t>his atoning death but the obedience of his life as a </a:t>
            </a:r>
          </a:p>
          <a:p>
            <a:pPr rtl="0"/>
            <a:r>
              <a:rPr lang="en-US" sz="1200" b="0" i="0" dirty="0" smtClean="0"/>
              <a:t>whole’.... </a:t>
            </a:r>
          </a:p>
          <a:p>
            <a:pPr rtl="0"/>
            <a:endParaRPr lang="en-US" sz="1200" b="0" i="0" dirty="0" smtClean="0"/>
          </a:p>
          <a:p>
            <a:pPr rtl="0"/>
            <a:r>
              <a:rPr lang="en-US" sz="1200" b="0" i="0" dirty="0" smtClean="0"/>
              <a:t>“I strenuously object to this, however. The ‘one act of </a:t>
            </a:r>
          </a:p>
          <a:p>
            <a:pPr rtl="0"/>
            <a:r>
              <a:rPr lang="en-US" sz="1200" b="0" i="0" dirty="0" smtClean="0"/>
              <a:t>righteousness’ is one act, the cross. We must not lump </a:t>
            </a:r>
          </a:p>
          <a:p>
            <a:pPr rtl="0"/>
            <a:r>
              <a:rPr lang="en-US" sz="1200" b="0" i="0" dirty="0" smtClean="0"/>
              <a:t>Christ’s life and death together as if they had equal </a:t>
            </a:r>
          </a:p>
          <a:p>
            <a:pPr rtl="0"/>
            <a:r>
              <a:rPr lang="en-US" sz="1200" b="0" i="0" dirty="0" smtClean="0"/>
              <a:t>significance and are equally imputed to sinners as the </a:t>
            </a:r>
          </a:p>
          <a:p>
            <a:pPr rtl="0"/>
            <a:r>
              <a:rPr lang="en-US" sz="1200" b="0" i="0" dirty="0" smtClean="0"/>
              <a:t>basis for our justification... The comparison here is </a:t>
            </a:r>
          </a:p>
          <a:p>
            <a:pPr rtl="0"/>
            <a:r>
              <a:rPr lang="en-US" sz="1200" b="0" i="0" dirty="0" smtClean="0"/>
              <a:t>between one sinful act and one righteous act. To </a:t>
            </a:r>
          </a:p>
          <a:p>
            <a:pPr rtl="0"/>
            <a:r>
              <a:rPr lang="en-US" sz="1200" b="0" i="0" dirty="0" smtClean="0"/>
              <a:t>broaden the scope of the latter to include the whole life </a:t>
            </a:r>
          </a:p>
          <a:p>
            <a:pPr rtl="0"/>
            <a:r>
              <a:rPr lang="en-US" sz="1200" b="0" i="0" dirty="0" smtClean="0"/>
              <a:t>of Christ compromises the comparison and forfeits the </a:t>
            </a:r>
          </a:p>
          <a:p>
            <a:pPr rtl="0"/>
            <a:r>
              <a:rPr lang="en-US" sz="1200" b="0" i="0" dirty="0" smtClean="0"/>
              <a:t>whole point of this passage... </a:t>
            </a:r>
          </a:p>
          <a:p>
            <a:pPr rtl="0"/>
            <a:endParaRPr lang="en-US" sz="1200" b="0" i="0" dirty="0" smtClean="0"/>
          </a:p>
          <a:p>
            <a:pPr rtl="0"/>
            <a:r>
              <a:rPr lang="en-US" sz="1200" b="0" i="0" dirty="0" smtClean="0"/>
              <a:t>“The result of this one righteous act is to offset the </a:t>
            </a:r>
          </a:p>
          <a:p>
            <a:pPr rtl="0"/>
            <a:r>
              <a:rPr lang="en-US" sz="1200" b="0" i="0" dirty="0" smtClean="0"/>
              <a:t>condemnation that came through Adam’s sin. This result </a:t>
            </a:r>
          </a:p>
          <a:p>
            <a:pPr rtl="0"/>
            <a:r>
              <a:rPr lang="en-US" sz="1200" b="0" i="0" dirty="0" smtClean="0"/>
              <a:t>is called ‘justification that brings life,’ or literally </a:t>
            </a:r>
          </a:p>
          <a:p>
            <a:pPr rtl="0"/>
            <a:r>
              <a:rPr lang="en-US" sz="1200" b="0" i="0" dirty="0" smtClean="0"/>
              <a:t>‘justification of life.’.... What does this include? Those </a:t>
            </a:r>
          </a:p>
          <a:p>
            <a:pPr rtl="0"/>
            <a:r>
              <a:rPr lang="en-US" sz="1200" b="0" i="0" dirty="0" smtClean="0"/>
              <a:t>who see the condemnation as physical death only must </a:t>
            </a:r>
          </a:p>
          <a:p>
            <a:pPr rtl="0"/>
            <a:r>
              <a:rPr lang="en-US" sz="1200" b="0" i="0" dirty="0" smtClean="0"/>
              <a:t>and do limit this justification to the gift of physical life </a:t>
            </a:r>
          </a:p>
          <a:p>
            <a:pPr rtl="0"/>
            <a:r>
              <a:rPr lang="en-US" sz="1200" b="0" i="0" dirty="0" smtClean="0"/>
              <a:t>only....</a:t>
            </a:r>
          </a:p>
          <a:p>
            <a:pPr rtl="0"/>
            <a:endParaRPr lang="en-US" sz="1200" b="0" i="0" dirty="0" smtClean="0"/>
          </a:p>
          <a:p>
            <a:pPr rtl="0"/>
            <a:r>
              <a:rPr lang="en-US" sz="1200" b="0" i="0" dirty="0" smtClean="0"/>
              <a:t>“This is an unacceptable limitation to the concept of </a:t>
            </a:r>
          </a:p>
          <a:p>
            <a:pPr rtl="0"/>
            <a:r>
              <a:rPr lang="en-US" sz="1200" b="0" i="0" dirty="0" smtClean="0"/>
              <a:t>justification.... It implicitly involves the cancellation of </a:t>
            </a:r>
          </a:p>
          <a:p>
            <a:pPr rtl="0"/>
            <a:r>
              <a:rPr lang="en-US" sz="1200" b="0" i="0" dirty="0" smtClean="0"/>
              <a:t>the full penalty of sin, especially condemnation to hell. </a:t>
            </a:r>
          </a:p>
          <a:p>
            <a:pPr rtl="0"/>
            <a:r>
              <a:rPr lang="en-US" sz="1200" b="0" i="0" dirty="0" smtClean="0"/>
              <a:t>In my opinion limiting it to the cancellation of physical </a:t>
            </a:r>
          </a:p>
          <a:p>
            <a:pPr rtl="0"/>
            <a:r>
              <a:rPr lang="en-US" sz="1200" b="0" i="0" dirty="0" smtClean="0"/>
              <a:t>death alone gives it an unnatural sense. Thus I take it </a:t>
            </a:r>
          </a:p>
          <a:p>
            <a:pPr rtl="0"/>
            <a:r>
              <a:rPr lang="en-US" sz="1200" b="0" i="0" dirty="0" smtClean="0"/>
              <a:t>here to imply that Adam’s sin brought full </a:t>
            </a:r>
          </a:p>
          <a:p>
            <a:pPr rtl="0"/>
            <a:r>
              <a:rPr lang="en-US" sz="1200" b="0" i="0" dirty="0" smtClean="0"/>
              <a:t>condemnation upon the entire race, but that Christ’s </a:t>
            </a:r>
          </a:p>
          <a:p>
            <a:pPr rtl="0"/>
            <a:r>
              <a:rPr lang="en-US" sz="1200" b="0" i="0" dirty="0" smtClean="0"/>
              <a:t>cross brought full justification... </a:t>
            </a:r>
          </a:p>
          <a:p>
            <a:pPr rtl="0"/>
            <a:endParaRPr lang="en-US" sz="1200" b="0" i="0" dirty="0" smtClean="0"/>
          </a:p>
          <a:p>
            <a:pPr rtl="0"/>
            <a:r>
              <a:rPr lang="en-US" sz="1200" b="0" i="0" dirty="0" smtClean="0"/>
              <a:t>“The “life” brought by this justification is therefore not </a:t>
            </a:r>
          </a:p>
          <a:p>
            <a:pPr rtl="0"/>
            <a:r>
              <a:rPr lang="en-US" sz="1200" b="0" i="0" dirty="0" smtClean="0"/>
              <a:t>just physical, bodily life, but eternal life in the sense of </a:t>
            </a:r>
          </a:p>
          <a:p>
            <a:pPr rtl="0"/>
            <a:r>
              <a:rPr lang="en-US" sz="1200" b="0" i="0" dirty="0" smtClean="0"/>
              <a:t>release from the penalty of hell and entrance into </a:t>
            </a:r>
          </a:p>
          <a:p>
            <a:pPr rtl="0"/>
            <a:r>
              <a:rPr lang="en-US" sz="1200" b="0" i="0" dirty="0" smtClean="0"/>
              <a:t>heaven.”</a:t>
            </a:r>
          </a:p>
          <a:p>
            <a:pPr rtl="0"/>
            <a:endParaRPr lang="en-US" sz="1200" b="0" i="0" dirty="0" smtClean="0"/>
          </a:p>
          <a:p>
            <a:r>
              <a:rPr lang="en-US" b="0" i="0" u="none" strike="noStrike" baseline="0" dirty="0" smtClean="0"/>
              <a:t>-----</a:t>
            </a:r>
          </a:p>
          <a:p>
            <a:endParaRPr lang="en-US" b="0" i="0" u="none" strike="noStrike" baseline="0" dirty="0" smtClean="0"/>
          </a:p>
          <a:p>
            <a:r>
              <a:rPr lang="en-US" b="0" i="0" u="none" strike="noStrike" baseline="0" dirty="0" smtClean="0"/>
              <a:t>Cottrell, J. (1996). </a:t>
            </a:r>
            <a:r>
              <a:rPr lang="en-US" b="0" i="1" u="none" strike="noStrike" baseline="0" dirty="0" smtClean="0"/>
              <a:t>Romans</a:t>
            </a:r>
            <a:r>
              <a:rPr lang="en-US" b="0" i="0" u="none" strike="noStrike" baseline="0" dirty="0" smtClean="0"/>
              <a:t> (Vol. 1, Ro 5:18). Joplin, MO: College Press Pub. Co.</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73</a:t>
            </a:fld>
            <a:endParaRPr lang="en-US"/>
          </a:p>
        </p:txBody>
      </p:sp>
    </p:spTree>
    <p:extLst>
      <p:ext uri="{BB962C8B-B14F-4D97-AF65-F5344CB8AC3E}">
        <p14:creationId xmlns:p14="http://schemas.microsoft.com/office/powerpoint/2010/main" val="370275884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“Ara </a:t>
            </a:r>
            <a:r>
              <a:rPr lang="en-US" dirty="0" err="1" smtClean="0"/>
              <a:t>oun</a:t>
            </a:r>
            <a:r>
              <a:rPr lang="en-US" dirty="0" smtClean="0"/>
              <a:t>” literally translates as “so then”.</a:t>
            </a:r>
          </a:p>
          <a:p>
            <a:endParaRPr lang="en-US" dirty="0" smtClean="0"/>
          </a:p>
          <a:p>
            <a:r>
              <a:rPr lang="en-US" dirty="0" smtClean="0"/>
              <a:t>What follows is the conclusion of the argument.</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74</a:t>
            </a:fld>
            <a:endParaRPr lang="en-US"/>
          </a:p>
        </p:txBody>
      </p:sp>
    </p:spTree>
    <p:extLst>
      <p:ext uri="{BB962C8B-B14F-4D97-AF65-F5344CB8AC3E}">
        <p14:creationId xmlns:p14="http://schemas.microsoft.com/office/powerpoint/2010/main" val="370275884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 saw in verse 12, </a:t>
            </a:r>
            <a:r>
              <a:rPr lang="en-US" dirty="0" err="1" smtClean="0"/>
              <a:t>hosper</a:t>
            </a:r>
            <a:r>
              <a:rPr lang="en-US" dirty="0" smtClean="0"/>
              <a:t>...</a:t>
            </a:r>
            <a:r>
              <a:rPr lang="en-US" baseline="0" dirty="0" smtClean="0"/>
              <a:t> </a:t>
            </a:r>
            <a:r>
              <a:rPr lang="en-US" baseline="0" dirty="0" err="1" smtClean="0"/>
              <a:t>outos</a:t>
            </a:r>
            <a:r>
              <a:rPr lang="en-US" baseline="0" dirty="0" smtClean="0"/>
              <a:t> kai forms a </a:t>
            </a:r>
          </a:p>
          <a:p>
            <a:r>
              <a:rPr lang="en-US" baseline="0" dirty="0" smtClean="0"/>
              <a:t>comparison.</a:t>
            </a:r>
          </a:p>
          <a:p>
            <a:endParaRPr lang="en-US" baseline="0" dirty="0" smtClean="0"/>
          </a:p>
          <a:p>
            <a:r>
              <a:rPr lang="en-US" baseline="0" dirty="0" err="1" smtClean="0"/>
              <a:t>hosper</a:t>
            </a:r>
            <a:r>
              <a:rPr lang="en-US" baseline="0" dirty="0" smtClean="0"/>
              <a:t> – just as the result of one trespass was </a:t>
            </a:r>
          </a:p>
          <a:p>
            <a:r>
              <a:rPr lang="en-US" baseline="0" dirty="0" smtClean="0"/>
              <a:t>condemnation for one man...</a:t>
            </a:r>
          </a:p>
          <a:p>
            <a:endParaRPr lang="en-US" baseline="0" dirty="0" smtClean="0"/>
          </a:p>
          <a:p>
            <a:r>
              <a:rPr lang="en-US" baseline="0" dirty="0" err="1" smtClean="0"/>
              <a:t>outos</a:t>
            </a:r>
            <a:r>
              <a:rPr lang="en-US" baseline="0" dirty="0" smtClean="0"/>
              <a:t> kai – so also the result of one act of </a:t>
            </a:r>
          </a:p>
          <a:p>
            <a:r>
              <a:rPr lang="en-US" baseline="0" dirty="0" smtClean="0"/>
              <a:t>righteousness was justification that brings life for all </a:t>
            </a:r>
          </a:p>
          <a:p>
            <a:r>
              <a:rPr lang="en-US" baseline="0" dirty="0" smtClean="0"/>
              <a:t>men.</a:t>
            </a:r>
          </a:p>
          <a:p>
            <a:endParaRPr lang="en-US" baseline="0" dirty="0" smtClean="0"/>
          </a:p>
          <a:p>
            <a:r>
              <a:rPr lang="en-US" baseline="0" dirty="0" smtClean="0"/>
              <a:t>Paul, here, returns to the comparison which he started, </a:t>
            </a:r>
          </a:p>
          <a:p>
            <a:r>
              <a:rPr lang="en-US" baseline="0" dirty="0" smtClean="0"/>
              <a:t>but did not complete, in verse 12.</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75</a:t>
            </a:fld>
            <a:endParaRPr lang="en-US"/>
          </a:p>
        </p:txBody>
      </p:sp>
    </p:spTree>
    <p:extLst>
      <p:ext uri="{BB962C8B-B14F-4D97-AF65-F5344CB8AC3E}">
        <p14:creationId xmlns:p14="http://schemas.microsoft.com/office/powerpoint/2010/main" val="3702758843"/>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trespass; one </a:t>
            </a:r>
            <a:r>
              <a:rPr lang="en-US" dirty="0" err="1" smtClean="0"/>
              <a:t>paraptoma</a:t>
            </a:r>
            <a:r>
              <a:rPr lang="en-US" dirty="0" smtClean="0"/>
              <a:t>...</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76</a:t>
            </a:fld>
            <a:endParaRPr lang="en-US"/>
          </a:p>
        </p:txBody>
      </p:sp>
    </p:spTree>
    <p:extLst>
      <p:ext uri="{BB962C8B-B14F-4D97-AF65-F5344CB8AC3E}">
        <p14:creationId xmlns:p14="http://schemas.microsoft.com/office/powerpoint/2010/main" val="370275884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Resulted in condemnation; in </a:t>
            </a:r>
            <a:r>
              <a:rPr lang="en-US" dirty="0" err="1" smtClean="0"/>
              <a:t>katakrima</a:t>
            </a:r>
            <a:r>
              <a:rPr lang="en-US" dirty="0" smtClean="0"/>
              <a:t>.</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77</a:t>
            </a:fld>
            <a:endParaRPr lang="en-US"/>
          </a:p>
        </p:txBody>
      </p:sp>
    </p:spTree>
    <p:extLst>
      <p:ext uri="{BB962C8B-B14F-4D97-AF65-F5344CB8AC3E}">
        <p14:creationId xmlns:p14="http://schemas.microsoft.com/office/powerpoint/2010/main" val="3702758843"/>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Similarly, one act of righteousness; of </a:t>
            </a:r>
            <a:r>
              <a:rPr lang="en-US" dirty="0" err="1" smtClean="0"/>
              <a:t>dikaioma</a:t>
            </a:r>
            <a:r>
              <a:rPr lang="en-US" dirty="0" smtClean="0"/>
              <a:t>...</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78</a:t>
            </a:fld>
            <a:endParaRPr lang="en-US"/>
          </a:p>
        </p:txBody>
      </p:sp>
    </p:spTree>
    <p:extLst>
      <p:ext uri="{BB962C8B-B14F-4D97-AF65-F5344CB8AC3E}">
        <p14:creationId xmlns:p14="http://schemas.microsoft.com/office/powerpoint/2010/main" val="370275884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Resulted in justification; in </a:t>
            </a:r>
            <a:r>
              <a:rPr lang="en-US" dirty="0" err="1" smtClean="0"/>
              <a:t>dikaiosis</a:t>
            </a:r>
            <a:r>
              <a:rPr lang="en-US" dirty="0" smtClean="0"/>
              <a:t>...</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79</a:t>
            </a:fld>
            <a:endParaRPr lang="en-US"/>
          </a:p>
        </p:txBody>
      </p:sp>
    </p:spTree>
    <p:extLst>
      <p:ext uri="{BB962C8B-B14F-4D97-AF65-F5344CB8AC3E}">
        <p14:creationId xmlns:p14="http://schemas.microsoft.com/office/powerpoint/2010/main" val="37027588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a:t>
            </a:fld>
            <a:endParaRPr lang="en-US"/>
          </a:p>
        </p:txBody>
      </p:sp>
    </p:spTree>
    <p:extLst>
      <p:ext uri="{BB962C8B-B14F-4D97-AF65-F5344CB8AC3E}">
        <p14:creationId xmlns:p14="http://schemas.microsoft.com/office/powerpoint/2010/main" val="384821552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life; and </a:t>
            </a:r>
            <a:r>
              <a:rPr lang="en-US" dirty="0" err="1" smtClean="0"/>
              <a:t>zoe</a:t>
            </a:r>
            <a:r>
              <a:rPr lang="en-US" dirty="0" smtClean="0"/>
              <a:t>.</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80</a:t>
            </a:fld>
            <a:endParaRPr lang="en-US"/>
          </a:p>
        </p:txBody>
      </p:sp>
    </p:spTree>
    <p:extLst>
      <p:ext uri="{BB962C8B-B14F-4D97-AF65-F5344CB8AC3E}">
        <p14:creationId xmlns:p14="http://schemas.microsoft.com/office/powerpoint/2010/main" val="370275884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now, we arrive at a possible source of confusion.</a:t>
            </a:r>
          </a:p>
          <a:p>
            <a:endParaRPr lang="en-US" dirty="0" smtClean="0"/>
          </a:p>
          <a:p>
            <a:r>
              <a:rPr lang="en-US" dirty="0" smtClean="0"/>
              <a:t>Pas </a:t>
            </a:r>
            <a:r>
              <a:rPr lang="en-US" dirty="0" err="1" smtClean="0"/>
              <a:t>anthropos</a:t>
            </a:r>
            <a:r>
              <a:rPr lang="en-US" dirty="0" smtClean="0"/>
              <a:t> literally means “all men”</a:t>
            </a:r>
          </a:p>
          <a:p>
            <a:endParaRPr lang="en-US" dirty="0" smtClean="0"/>
          </a:p>
          <a:p>
            <a:r>
              <a:rPr lang="en-US" dirty="0" smtClean="0"/>
              <a:t>And pas </a:t>
            </a:r>
            <a:r>
              <a:rPr lang="en-US" dirty="0" err="1" smtClean="0"/>
              <a:t>anthropos</a:t>
            </a:r>
            <a:r>
              <a:rPr lang="en-US" dirty="0" smtClean="0"/>
              <a:t> appears twice in this verse.</a:t>
            </a:r>
          </a:p>
          <a:p>
            <a:endParaRPr lang="en-US" dirty="0" smtClean="0"/>
          </a:p>
          <a:p>
            <a:r>
              <a:rPr lang="en-US" dirty="0" smtClean="0"/>
              <a:t>Adam’s trespass brought condemnation on “all men”.</a:t>
            </a:r>
          </a:p>
          <a:p>
            <a:endParaRPr lang="en-US" dirty="0" smtClean="0"/>
          </a:p>
          <a:p>
            <a:r>
              <a:rPr lang="en-US" dirty="0" smtClean="0"/>
              <a:t>And Jesus righteous act brought justification and life </a:t>
            </a:r>
          </a:p>
          <a:p>
            <a:r>
              <a:rPr lang="en-US" dirty="0" smtClean="0"/>
              <a:t>to “all men”.</a:t>
            </a:r>
          </a:p>
          <a:p>
            <a:endParaRPr lang="en-US" dirty="0" smtClean="0"/>
          </a:p>
          <a:p>
            <a:r>
              <a:rPr lang="en-US" dirty="0" smtClean="0"/>
              <a:t>But, how can this be? We just saw in verse 17 that </a:t>
            </a:r>
          </a:p>
          <a:p>
            <a:r>
              <a:rPr lang="en-US" dirty="0" smtClean="0"/>
              <a:t>the justification and life are</a:t>
            </a:r>
            <a:r>
              <a:rPr lang="en-US" baseline="0" dirty="0" smtClean="0"/>
              <a:t> only for those who </a:t>
            </a:r>
          </a:p>
          <a:p>
            <a:r>
              <a:rPr lang="en-US" baseline="0" dirty="0" smtClean="0"/>
              <a:t>receive God’s grace through Jesus. That certainly </a:t>
            </a:r>
          </a:p>
          <a:p>
            <a:r>
              <a:rPr lang="en-US" baseline="0" dirty="0" smtClean="0"/>
              <a:t>doesn’t include “all” people, because there are </a:t>
            </a:r>
          </a:p>
          <a:p>
            <a:r>
              <a:rPr lang="en-US" baseline="0" dirty="0" smtClean="0"/>
              <a:t>myriads who reject Jesus.</a:t>
            </a:r>
          </a:p>
          <a:p>
            <a:endParaRPr lang="en-US" baseline="0" dirty="0" smtClean="0"/>
          </a:p>
          <a:p>
            <a:r>
              <a:rPr lang="en-US" baseline="0" dirty="0" smtClean="0"/>
              <a:t>Does this verse preach universalism; that all people </a:t>
            </a:r>
          </a:p>
          <a:p>
            <a:r>
              <a:rPr lang="en-US" baseline="0" dirty="0" smtClean="0"/>
              <a:t>will eventually be saved regardless of what they </a:t>
            </a:r>
          </a:p>
          <a:p>
            <a:r>
              <a:rPr lang="en-US" baseline="0" dirty="0" smtClean="0"/>
              <a:t>believe?</a:t>
            </a:r>
          </a:p>
          <a:p>
            <a:endParaRPr lang="en-US" baseline="0" dirty="0" smtClean="0"/>
          </a:p>
          <a:p>
            <a:r>
              <a:rPr lang="en-US" baseline="0" dirty="0" smtClean="0"/>
              <a:t>No! The Bible is filled with passages which directly </a:t>
            </a:r>
          </a:p>
          <a:p>
            <a:r>
              <a:rPr lang="en-US" baseline="0" dirty="0" smtClean="0"/>
              <a:t>contradict that idea.</a:t>
            </a:r>
          </a:p>
          <a:p>
            <a:endParaRPr lang="en-US" baseline="0" dirty="0" smtClean="0"/>
          </a:p>
          <a:p>
            <a:r>
              <a:rPr lang="en-US" baseline="0" dirty="0" smtClean="0"/>
              <a:t>As just one example, John 3:36 reads, “</a:t>
            </a:r>
            <a:r>
              <a:rPr lang="en-US" sz="1200" dirty="0" smtClean="0"/>
              <a:t>Whoever </a:t>
            </a:r>
          </a:p>
          <a:p>
            <a:r>
              <a:rPr lang="en-US" sz="1200" dirty="0" smtClean="0"/>
              <a:t>believes in the Son has eternal life, but whoever </a:t>
            </a:r>
          </a:p>
          <a:p>
            <a:r>
              <a:rPr lang="en-US" sz="1200" dirty="0" smtClean="0"/>
              <a:t>rejects the Son will not see life, for God’s wrath </a:t>
            </a:r>
          </a:p>
          <a:p>
            <a:r>
              <a:rPr lang="en-US" sz="1200" dirty="0" smtClean="0"/>
              <a:t>remains on him.”</a:t>
            </a:r>
          </a:p>
          <a:p>
            <a:endParaRPr lang="en-US" sz="1200" dirty="0" smtClean="0"/>
          </a:p>
          <a:p>
            <a:r>
              <a:rPr lang="en-US" sz="1200" dirty="0" smtClean="0"/>
              <a:t>Douglas Moo writes, “in each case, Paul’s point is not </a:t>
            </a:r>
          </a:p>
          <a:p>
            <a:r>
              <a:rPr lang="en-US" sz="1200" dirty="0" smtClean="0"/>
              <a:t>so much that the groups affected by Christ and Adam, </a:t>
            </a:r>
          </a:p>
          <a:p>
            <a:r>
              <a:rPr lang="en-US" sz="1200" dirty="0" smtClean="0"/>
              <a:t>respectively, are coextensive, but that Christ affects </a:t>
            </a:r>
          </a:p>
          <a:p>
            <a:r>
              <a:rPr lang="en-US" sz="1200" dirty="0" smtClean="0"/>
              <a:t>those who are his just as certainly as Adam does </a:t>
            </a:r>
          </a:p>
          <a:p>
            <a:r>
              <a:rPr lang="en-US" sz="1200" dirty="0" smtClean="0"/>
              <a:t>those who are his. When we ask who belongs to, or </a:t>
            </a:r>
          </a:p>
          <a:p>
            <a:r>
              <a:rPr lang="en-US" sz="1200" dirty="0" smtClean="0"/>
              <a:t>is ‘in,’ Adam and Christ respectively, Paul makes his </a:t>
            </a:r>
          </a:p>
          <a:p>
            <a:r>
              <a:rPr lang="en-US" sz="1200" dirty="0" smtClean="0"/>
              <a:t>answer clear: every person, without exception, is ‘in </a:t>
            </a:r>
          </a:p>
          <a:p>
            <a:r>
              <a:rPr lang="en-US" sz="1200" dirty="0" smtClean="0"/>
              <a:t>Adam”... but only those wo ‘receive the gift’... are </a:t>
            </a:r>
          </a:p>
          <a:p>
            <a:r>
              <a:rPr lang="en-US" sz="1200" dirty="0" smtClean="0"/>
              <a:t>‘in Christ.’</a:t>
            </a:r>
          </a:p>
          <a:p>
            <a:endParaRPr lang="en-US" sz="1200" dirty="0" smtClean="0"/>
          </a:p>
          <a:p>
            <a:r>
              <a:rPr lang="en-US" sz="1200" dirty="0" smtClean="0"/>
              <a:t>“That ‘all’ does not always mean ‘every single human </a:t>
            </a:r>
          </a:p>
          <a:p>
            <a:r>
              <a:rPr lang="en-US" sz="1200" dirty="0" smtClean="0"/>
              <a:t>being’ is clear from many passages, it often being </a:t>
            </a:r>
          </a:p>
          <a:p>
            <a:r>
              <a:rPr lang="en-US" sz="1200" dirty="0" smtClean="0"/>
              <a:t>clearly limited in context.”</a:t>
            </a:r>
          </a:p>
          <a:p>
            <a:endParaRPr lang="en-US" sz="1200" dirty="0" smtClean="0"/>
          </a:p>
          <a:p>
            <a:r>
              <a:rPr lang="en-US" sz="1200" dirty="0" smtClean="0"/>
              <a:t>Consider, for example, Romans 12:17, “Do not repay </a:t>
            </a:r>
          </a:p>
          <a:p>
            <a:r>
              <a:rPr lang="en-US" sz="1200" dirty="0" smtClean="0"/>
              <a:t>anyone evil for evil. Be careful to do what is right in the </a:t>
            </a:r>
          </a:p>
          <a:p>
            <a:r>
              <a:rPr lang="en-US" sz="1200" dirty="0" smtClean="0"/>
              <a:t>eyes of everybody.” “Everybody”, here, clearly doesn’t </a:t>
            </a:r>
          </a:p>
          <a:p>
            <a:r>
              <a:rPr lang="en-US" sz="1200" dirty="0" smtClean="0"/>
              <a:t>mean every single human being. People often don’t </a:t>
            </a:r>
          </a:p>
          <a:p>
            <a:r>
              <a:rPr lang="en-US" sz="1200" dirty="0" smtClean="0"/>
              <a:t>agree on what’s right. Many people think abortion </a:t>
            </a:r>
          </a:p>
          <a:p>
            <a:r>
              <a:rPr lang="en-US" sz="1200" dirty="0" smtClean="0"/>
              <a:t>is right. Many others think it’s wrong.</a:t>
            </a:r>
          </a:p>
          <a:p>
            <a:endParaRPr lang="en-US" sz="1200" dirty="0" smtClean="0"/>
          </a:p>
          <a:p>
            <a:r>
              <a:rPr lang="en-US" sz="1200" dirty="0" smtClean="0"/>
              <a:t>And look at Romans 16:19 which says, “Everyone has </a:t>
            </a:r>
          </a:p>
          <a:p>
            <a:r>
              <a:rPr lang="en-US" sz="1200" dirty="0" smtClean="0"/>
              <a:t>heard about your obedience, so I am full of joy over </a:t>
            </a:r>
          </a:p>
          <a:p>
            <a:r>
              <a:rPr lang="en-US" sz="1200" dirty="0" smtClean="0"/>
              <a:t>you; but I want you to be wise about what is good, </a:t>
            </a:r>
          </a:p>
          <a:p>
            <a:r>
              <a:rPr lang="en-US" sz="1200" dirty="0" smtClean="0"/>
              <a:t>and innocent about what is evil.”  Now, I’m sure, that </a:t>
            </a:r>
          </a:p>
          <a:p>
            <a:r>
              <a:rPr lang="en-US" sz="1200" dirty="0" smtClean="0"/>
              <a:t>not every single person in the</a:t>
            </a:r>
            <a:r>
              <a:rPr lang="en-US" sz="1200" baseline="0" dirty="0" smtClean="0"/>
              <a:t> world of Paul’s day had </a:t>
            </a:r>
          </a:p>
          <a:p>
            <a:r>
              <a:rPr lang="en-US" sz="1200" baseline="0" dirty="0" smtClean="0"/>
              <a:t>heard about the obedience of those in the Roman </a:t>
            </a:r>
          </a:p>
          <a:p>
            <a:r>
              <a:rPr lang="en-US" sz="1200" baseline="0" dirty="0" smtClean="0"/>
              <a:t>church. Meaning is governed by context.</a:t>
            </a:r>
            <a:r>
              <a:rPr lang="en-US" sz="1200" dirty="0" smtClean="0"/>
              <a:t> </a:t>
            </a:r>
          </a:p>
          <a:p>
            <a:endParaRPr lang="en-US" sz="1200" dirty="0" smtClean="0"/>
          </a:p>
          <a:p>
            <a:r>
              <a:rPr lang="en-US" sz="1200" dirty="0" smtClean="0"/>
              <a:t>-----</a:t>
            </a:r>
          </a:p>
          <a:p>
            <a:endParaRPr lang="en-US" sz="1200" dirty="0" smtClean="0"/>
          </a:p>
          <a:p>
            <a:r>
              <a:rPr lang="en-US" sz="1200" dirty="0" smtClean="0"/>
              <a:t>Moo, Douglas J. (1996). </a:t>
            </a:r>
            <a:r>
              <a:rPr lang="en-US" sz="1200" i="1" dirty="0" smtClean="0"/>
              <a:t>The Epistle to the Romans</a:t>
            </a:r>
            <a:r>
              <a:rPr lang="en-US" sz="1200" i="0" dirty="0" smtClean="0"/>
              <a:t>: </a:t>
            </a:r>
          </a:p>
          <a:p>
            <a:r>
              <a:rPr lang="en-US" sz="1200" i="0" dirty="0" smtClean="0"/>
              <a:t>The New International Commentary on the New </a:t>
            </a:r>
          </a:p>
          <a:p>
            <a:r>
              <a:rPr lang="en-US" sz="1200" i="0" dirty="0" smtClean="0"/>
              <a:t>Testament. Grand Rapids: Eerdmans, pp.</a:t>
            </a:r>
            <a:r>
              <a:rPr lang="en-US" sz="1200" i="0" baseline="0" dirty="0" smtClean="0"/>
              <a:t> 343-344.</a:t>
            </a:r>
            <a:endParaRPr lang="en-US" sz="120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81</a:t>
            </a:fld>
            <a:endParaRPr lang="en-US"/>
          </a:p>
        </p:txBody>
      </p:sp>
    </p:spTree>
    <p:extLst>
      <p:ext uri="{BB962C8B-B14F-4D97-AF65-F5344CB8AC3E}">
        <p14:creationId xmlns:p14="http://schemas.microsoft.com/office/powerpoint/2010/main" val="370275884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5:18.</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82</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5:18.</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83</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John D. Morris writes: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Certainly the focal point of all history and the climax of </a:t>
            </a:r>
          </a:p>
          <a:p>
            <a:r>
              <a:rPr lang="en-US" sz="1200" kern="1200" dirty="0" smtClean="0">
                <a:solidFill>
                  <a:schemeClr val="tx1"/>
                </a:solidFill>
                <a:effectLst/>
                <a:latin typeface="+mn-lt"/>
                <a:ea typeface="+mn-ea"/>
                <a:cs typeface="+mn-cs"/>
              </a:rPr>
              <a:t>Christ’s earthly ministry was His sacrificial death on the </a:t>
            </a:r>
          </a:p>
          <a:p>
            <a:r>
              <a:rPr lang="en-US" sz="1200" kern="1200" dirty="0" smtClean="0">
                <a:solidFill>
                  <a:schemeClr val="tx1"/>
                </a:solidFill>
                <a:effectLst/>
                <a:latin typeface="+mn-lt"/>
                <a:ea typeface="+mn-ea"/>
                <a:cs typeface="+mn-cs"/>
              </a:rPr>
              <a:t>cross. Christ knew from ages past what was in store for </a:t>
            </a:r>
          </a:p>
          <a:p>
            <a:r>
              <a:rPr lang="en-US" sz="1200" kern="1200" dirty="0" smtClean="0">
                <a:solidFill>
                  <a:schemeClr val="tx1"/>
                </a:solidFill>
                <a:effectLst/>
                <a:latin typeface="+mn-lt"/>
                <a:ea typeface="+mn-ea"/>
                <a:cs typeface="+mn-cs"/>
              </a:rPr>
              <a:t>Him, and yet He was “obedient unto death, even the </a:t>
            </a:r>
          </a:p>
          <a:p>
            <a:r>
              <a:rPr lang="en-US" sz="1200" kern="1200" dirty="0" smtClean="0">
                <a:solidFill>
                  <a:schemeClr val="tx1"/>
                </a:solidFill>
                <a:effectLst/>
                <a:latin typeface="+mn-lt"/>
                <a:ea typeface="+mn-ea"/>
                <a:cs typeface="+mn-cs"/>
              </a:rPr>
              <a:t>death of the cross” (</a:t>
            </a:r>
            <a:r>
              <a:rPr lang="en-US" sz="1200" u="none" strike="noStrike" kern="1200" dirty="0" smtClean="0">
                <a:solidFill>
                  <a:schemeClr val="tx1"/>
                </a:solidFill>
                <a:effectLst/>
                <a:latin typeface="+mn-lt"/>
                <a:ea typeface="+mn-ea"/>
                <a:cs typeface="+mn-cs"/>
                <a:hlinkClick r:id="rId3"/>
              </a:rPr>
              <a:t>Philippians 2:8</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However, as we see in our text, Christ’s obedience </a:t>
            </a:r>
          </a:p>
          <a:p>
            <a:r>
              <a:rPr lang="en-US" sz="1200" kern="1200" dirty="0" smtClean="0">
                <a:solidFill>
                  <a:schemeClr val="tx1"/>
                </a:solidFill>
                <a:effectLst/>
                <a:latin typeface="+mn-lt"/>
                <a:ea typeface="+mn-ea"/>
                <a:cs typeface="+mn-cs"/>
              </a:rPr>
              <a:t>included more than His death, for He was perfectly </a:t>
            </a:r>
          </a:p>
          <a:p>
            <a:r>
              <a:rPr lang="en-US" sz="1200" kern="1200" dirty="0" smtClean="0">
                <a:solidFill>
                  <a:schemeClr val="tx1"/>
                </a:solidFill>
                <a:effectLst/>
                <a:latin typeface="+mn-lt"/>
                <a:ea typeface="+mn-ea"/>
                <a:cs typeface="+mn-cs"/>
              </a:rPr>
              <a:t>obedient throughout His entire life. Indeed, it is a good </a:t>
            </a:r>
          </a:p>
          <a:p>
            <a:r>
              <a:rPr lang="en-US" sz="1200" kern="1200" dirty="0" smtClean="0">
                <a:solidFill>
                  <a:schemeClr val="tx1"/>
                </a:solidFill>
                <a:effectLst/>
                <a:latin typeface="+mn-lt"/>
                <a:ea typeface="+mn-ea"/>
                <a:cs typeface="+mn-cs"/>
              </a:rPr>
              <a:t>thing, for any act of disobedience would have </a:t>
            </a:r>
          </a:p>
          <a:p>
            <a:r>
              <a:rPr lang="en-US" sz="1200" kern="1200" dirty="0" smtClean="0">
                <a:solidFill>
                  <a:schemeClr val="tx1"/>
                </a:solidFill>
                <a:effectLst/>
                <a:latin typeface="+mn-lt"/>
                <a:ea typeface="+mn-ea"/>
                <a:cs typeface="+mn-cs"/>
              </a:rPr>
              <a:t>invalidated His sacrificial death. Animal sacrifices in the </a:t>
            </a:r>
          </a:p>
          <a:p>
            <a:r>
              <a:rPr lang="en-US" sz="1200" kern="1200" dirty="0" smtClean="0">
                <a:solidFill>
                  <a:schemeClr val="tx1"/>
                </a:solidFill>
                <a:effectLst/>
                <a:latin typeface="+mn-lt"/>
                <a:ea typeface="+mn-ea"/>
                <a:cs typeface="+mn-cs"/>
              </a:rPr>
              <a:t>Old Testament (which prefigured the final sacrifice of </a:t>
            </a:r>
          </a:p>
          <a:p>
            <a:r>
              <a:rPr lang="en-US" sz="1200" kern="1200" dirty="0" smtClean="0">
                <a:solidFill>
                  <a:schemeClr val="tx1"/>
                </a:solidFill>
                <a:effectLst/>
                <a:latin typeface="+mn-lt"/>
                <a:ea typeface="+mn-ea"/>
                <a:cs typeface="+mn-cs"/>
              </a:rPr>
              <a:t>Christ) had to be “without blemish” (</a:t>
            </a:r>
            <a:r>
              <a:rPr lang="en-US" sz="1200" u="none" strike="noStrike" kern="1200" dirty="0" smtClean="0">
                <a:solidFill>
                  <a:schemeClr val="tx1"/>
                </a:solidFill>
                <a:effectLst/>
                <a:latin typeface="+mn-lt"/>
                <a:ea typeface="+mn-ea"/>
                <a:cs typeface="+mn-cs"/>
                <a:hlinkClick r:id="rId4"/>
              </a:rPr>
              <a:t>Leviticus 22:19</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But even a perfect animal was not enough </a:t>
            </a:r>
          </a:p>
          <a:p>
            <a:r>
              <a:rPr lang="en-US" sz="1200" kern="1200" dirty="0" smtClean="0">
                <a:solidFill>
                  <a:schemeClr val="tx1"/>
                </a:solidFill>
                <a:effectLst/>
                <a:latin typeface="+mn-lt"/>
                <a:ea typeface="+mn-ea"/>
                <a:cs typeface="+mn-cs"/>
              </a:rPr>
              <a:t>(</a:t>
            </a:r>
            <a:r>
              <a:rPr lang="en-US" sz="1200" u="none" strike="noStrike" kern="1200" dirty="0" smtClean="0">
                <a:solidFill>
                  <a:schemeClr val="tx1"/>
                </a:solidFill>
                <a:effectLst/>
                <a:latin typeface="+mn-lt"/>
                <a:ea typeface="+mn-ea"/>
                <a:cs typeface="+mn-cs"/>
                <a:hlinkClick r:id="rId5"/>
              </a:rPr>
              <a:t>Hebrews 10:4</a:t>
            </a:r>
            <a:r>
              <a:rPr lang="en-US" sz="1200" kern="1200" dirty="0" smtClean="0">
                <a:solidFill>
                  <a:schemeClr val="tx1"/>
                </a:solidFill>
                <a:effectLst/>
                <a:latin typeface="+mn-lt"/>
                <a:ea typeface="+mn-ea"/>
                <a:cs typeface="+mn-cs"/>
              </a:rPr>
              <a:t>) to satisfy God’s justice and take away </a:t>
            </a:r>
          </a:p>
          <a:p>
            <a:r>
              <a:rPr lang="en-US" sz="1200" kern="1200" dirty="0" smtClean="0">
                <a:solidFill>
                  <a:schemeClr val="tx1"/>
                </a:solidFill>
                <a:effectLst/>
                <a:latin typeface="+mn-lt"/>
                <a:ea typeface="+mn-ea"/>
                <a:cs typeface="+mn-cs"/>
              </a:rPr>
              <a:t>sins. “Ye were not redeemed with corruptible things. . . </a:t>
            </a:r>
          </a:p>
          <a:p>
            <a:r>
              <a:rPr lang="en-US" sz="1200" kern="1200" dirty="0" smtClean="0">
                <a:solidFill>
                  <a:schemeClr val="tx1"/>
                </a:solidFill>
                <a:effectLst/>
                <a:latin typeface="+mn-lt"/>
                <a:ea typeface="+mn-ea"/>
                <a:cs typeface="+mn-cs"/>
              </a:rPr>
              <a:t>But with the precious blood of Christ, as of a lamb </a:t>
            </a:r>
          </a:p>
          <a:p>
            <a:r>
              <a:rPr lang="en-US" sz="1200" kern="1200" dirty="0" smtClean="0">
                <a:solidFill>
                  <a:schemeClr val="tx1"/>
                </a:solidFill>
                <a:effectLst/>
                <a:latin typeface="+mn-lt"/>
                <a:ea typeface="+mn-ea"/>
                <a:cs typeface="+mn-cs"/>
              </a:rPr>
              <a:t>without blemish and without spot” (</a:t>
            </a:r>
            <a:r>
              <a:rPr lang="en-US" sz="1200" u="none" strike="noStrike" kern="1200" dirty="0" smtClean="0">
                <a:solidFill>
                  <a:schemeClr val="tx1"/>
                </a:solidFill>
                <a:effectLst/>
                <a:latin typeface="+mn-lt"/>
                <a:ea typeface="+mn-ea"/>
                <a:cs typeface="+mn-cs"/>
                <a:hlinkClick r:id="rId6"/>
              </a:rPr>
              <a:t>1 Peter 1:18-19</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Christ’s obedience, therefore, consisted not only of His </a:t>
            </a:r>
          </a:p>
          <a:p>
            <a:r>
              <a:rPr lang="en-US" sz="1200" kern="1200" dirty="0" smtClean="0">
                <a:solidFill>
                  <a:schemeClr val="tx1"/>
                </a:solidFill>
                <a:effectLst/>
                <a:latin typeface="+mn-lt"/>
                <a:ea typeface="+mn-ea"/>
                <a:cs typeface="+mn-cs"/>
              </a:rPr>
              <a:t>obedience in death, but in His entire earthly life—from </a:t>
            </a:r>
          </a:p>
          <a:p>
            <a:r>
              <a:rPr lang="en-US" sz="1200" kern="1200" dirty="0" smtClean="0">
                <a:solidFill>
                  <a:schemeClr val="tx1"/>
                </a:solidFill>
                <a:effectLst/>
                <a:latin typeface="+mn-lt"/>
                <a:ea typeface="+mn-ea"/>
                <a:cs typeface="+mn-cs"/>
              </a:rPr>
              <a:t>His incarnation, “I come . . . to do thy will, O God” </a:t>
            </a:r>
          </a:p>
          <a:p>
            <a:r>
              <a:rPr lang="en-US" sz="1200" kern="1200" dirty="0" smtClean="0">
                <a:solidFill>
                  <a:schemeClr val="tx1"/>
                </a:solidFill>
                <a:effectLst/>
                <a:latin typeface="+mn-lt"/>
                <a:ea typeface="+mn-ea"/>
                <a:cs typeface="+mn-cs"/>
              </a:rPr>
              <a:t>(</a:t>
            </a:r>
            <a:r>
              <a:rPr lang="en-US" sz="1200" u="none" strike="noStrike" kern="1200" dirty="0" smtClean="0">
                <a:solidFill>
                  <a:schemeClr val="tx1"/>
                </a:solidFill>
                <a:effectLst/>
                <a:latin typeface="+mn-lt"/>
                <a:ea typeface="+mn-ea"/>
                <a:cs typeface="+mn-cs"/>
                <a:hlinkClick r:id="rId7"/>
              </a:rPr>
              <a:t>Hebrews 10:7</a:t>
            </a:r>
            <a:r>
              <a:rPr lang="en-US" sz="1200" kern="1200" dirty="0" smtClean="0">
                <a:solidFill>
                  <a:schemeClr val="tx1"/>
                </a:solidFill>
                <a:effectLst/>
                <a:latin typeface="+mn-lt"/>
                <a:ea typeface="+mn-ea"/>
                <a:cs typeface="+mn-cs"/>
              </a:rPr>
              <a:t>)—to His childhood, “[Know] ye not that </a:t>
            </a:r>
          </a:p>
          <a:p>
            <a:r>
              <a:rPr lang="en-US" sz="1200" kern="1200" dirty="0" smtClean="0">
                <a:solidFill>
                  <a:schemeClr val="tx1"/>
                </a:solidFill>
                <a:effectLst/>
                <a:latin typeface="+mn-lt"/>
                <a:ea typeface="+mn-ea"/>
                <a:cs typeface="+mn-cs"/>
              </a:rPr>
              <a:t>I must be about my Father’s business?” (</a:t>
            </a:r>
            <a:r>
              <a:rPr lang="en-US" sz="1200" u="none" strike="noStrike" kern="1200" dirty="0" smtClean="0">
                <a:solidFill>
                  <a:schemeClr val="tx1"/>
                </a:solidFill>
                <a:effectLst/>
                <a:latin typeface="+mn-lt"/>
                <a:ea typeface="+mn-ea"/>
                <a:cs typeface="+mn-cs"/>
                <a:hlinkClick r:id="rId8"/>
              </a:rPr>
              <a:t>Luke 2:49</a:t>
            </a:r>
            <a:r>
              <a:rPr lang="en-US" sz="1200" kern="1200" dirty="0" smtClean="0">
                <a:solidFill>
                  <a:schemeClr val="tx1"/>
                </a:solidFill>
                <a:effectLst/>
                <a:latin typeface="+mn-lt"/>
                <a:ea typeface="+mn-ea"/>
                <a:cs typeface="+mn-cs"/>
              </a:rPr>
              <a:t>)—to </a:t>
            </a:r>
          </a:p>
          <a:p>
            <a:r>
              <a:rPr lang="en-US" sz="1200" kern="1200" dirty="0" smtClean="0">
                <a:solidFill>
                  <a:schemeClr val="tx1"/>
                </a:solidFill>
                <a:effectLst/>
                <a:latin typeface="+mn-lt"/>
                <a:ea typeface="+mn-ea"/>
                <a:cs typeface="+mn-cs"/>
              </a:rPr>
              <a:t>His healing and teaching ministry among the people, </a:t>
            </a:r>
          </a:p>
          <a:p>
            <a:r>
              <a:rPr lang="en-US" sz="1200" kern="1200" dirty="0" smtClean="0">
                <a:solidFill>
                  <a:schemeClr val="tx1"/>
                </a:solidFill>
                <a:effectLst/>
                <a:latin typeface="+mn-lt"/>
                <a:ea typeface="+mn-ea"/>
                <a:cs typeface="+mn-cs"/>
              </a:rPr>
              <a:t>“I must work the works of him that sent me” </a:t>
            </a:r>
          </a:p>
          <a:p>
            <a:r>
              <a:rPr lang="en-US" sz="1200" kern="1200" dirty="0" smtClean="0">
                <a:solidFill>
                  <a:schemeClr val="tx1"/>
                </a:solidFill>
                <a:effectLst/>
                <a:latin typeface="+mn-lt"/>
                <a:ea typeface="+mn-ea"/>
                <a:cs typeface="+mn-cs"/>
              </a:rPr>
              <a:t>(</a:t>
            </a:r>
            <a:r>
              <a:rPr lang="en-US" sz="1200" u="none" strike="noStrike" kern="1200" dirty="0" smtClean="0">
                <a:solidFill>
                  <a:schemeClr val="tx1"/>
                </a:solidFill>
                <a:effectLst/>
                <a:latin typeface="+mn-lt"/>
                <a:ea typeface="+mn-ea"/>
                <a:cs typeface="+mn-cs"/>
                <a:hlinkClick r:id="rId9"/>
              </a:rPr>
              <a:t>John 9:4</a:t>
            </a:r>
            <a:r>
              <a:rPr lang="en-US" sz="1200" kern="1200" dirty="0" smtClean="0">
                <a:solidFill>
                  <a:schemeClr val="tx1"/>
                </a:solidFill>
                <a:effectLst/>
                <a:latin typeface="+mn-lt"/>
                <a:ea typeface="+mn-ea"/>
                <a:cs typeface="+mn-cs"/>
              </a:rPr>
              <a:t>)—to His preparation for death, “nevertheless </a:t>
            </a:r>
          </a:p>
          <a:p>
            <a:r>
              <a:rPr lang="en-US" sz="1200" kern="1200" dirty="0" smtClean="0">
                <a:solidFill>
                  <a:schemeClr val="tx1"/>
                </a:solidFill>
                <a:effectLst/>
                <a:latin typeface="+mn-lt"/>
                <a:ea typeface="+mn-ea"/>
                <a:cs typeface="+mn-cs"/>
              </a:rPr>
              <a:t>not my will, but thine, be done” (</a:t>
            </a:r>
            <a:r>
              <a:rPr lang="en-US" sz="1200" u="none" strike="noStrike" kern="1200" dirty="0" smtClean="0">
                <a:solidFill>
                  <a:schemeClr val="tx1"/>
                </a:solidFill>
                <a:effectLst/>
                <a:latin typeface="+mn-lt"/>
                <a:ea typeface="+mn-ea"/>
                <a:cs typeface="+mn-cs"/>
                <a:hlinkClick r:id="rId10"/>
              </a:rPr>
              <a:t>Luke 22:42</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Now, in His obedience, Christ calls us to a life of similar </a:t>
            </a:r>
          </a:p>
          <a:p>
            <a:r>
              <a:rPr lang="en-US" sz="1200" kern="1200" dirty="0" smtClean="0">
                <a:solidFill>
                  <a:schemeClr val="tx1"/>
                </a:solidFill>
                <a:effectLst/>
                <a:latin typeface="+mn-lt"/>
                <a:ea typeface="+mn-ea"/>
                <a:cs typeface="+mn-cs"/>
              </a:rPr>
              <a:t>obedience. “Though he were a Son, yet learned he </a:t>
            </a:r>
          </a:p>
          <a:p>
            <a:r>
              <a:rPr lang="en-US" sz="1200" kern="1200" dirty="0" smtClean="0">
                <a:solidFill>
                  <a:schemeClr val="tx1"/>
                </a:solidFill>
                <a:effectLst/>
                <a:latin typeface="+mn-lt"/>
                <a:ea typeface="+mn-ea"/>
                <a:cs typeface="+mn-cs"/>
              </a:rPr>
              <a:t>obedience by the things which he suffered; And being </a:t>
            </a:r>
          </a:p>
          <a:p>
            <a:r>
              <a:rPr lang="en-US" sz="1200" kern="1200" dirty="0" smtClean="0">
                <a:solidFill>
                  <a:schemeClr val="tx1"/>
                </a:solidFill>
                <a:effectLst/>
                <a:latin typeface="+mn-lt"/>
                <a:ea typeface="+mn-ea"/>
                <a:cs typeface="+mn-cs"/>
              </a:rPr>
              <a:t>made perfect, he became the author of eternal </a:t>
            </a:r>
          </a:p>
          <a:p>
            <a:r>
              <a:rPr lang="en-US" sz="1200" kern="1200" dirty="0" smtClean="0">
                <a:solidFill>
                  <a:schemeClr val="tx1"/>
                </a:solidFill>
                <a:effectLst/>
                <a:latin typeface="+mn-lt"/>
                <a:ea typeface="+mn-ea"/>
                <a:cs typeface="+mn-cs"/>
              </a:rPr>
              <a:t>salvation unto all them that obey him” </a:t>
            </a:r>
          </a:p>
          <a:p>
            <a:r>
              <a:rPr lang="en-US" sz="1200" kern="1200" dirty="0" smtClean="0">
                <a:solidFill>
                  <a:schemeClr val="tx1"/>
                </a:solidFill>
                <a:effectLst/>
                <a:latin typeface="+mn-lt"/>
                <a:ea typeface="+mn-ea"/>
                <a:cs typeface="+mn-cs"/>
              </a:rPr>
              <a:t>(</a:t>
            </a:r>
            <a:r>
              <a:rPr lang="en-US" sz="1200" u="none" strike="noStrike" kern="1200" dirty="0" smtClean="0">
                <a:solidFill>
                  <a:schemeClr val="tx1"/>
                </a:solidFill>
                <a:effectLst/>
                <a:latin typeface="+mn-lt"/>
                <a:ea typeface="+mn-ea"/>
                <a:cs typeface="+mn-cs"/>
                <a:hlinkClick r:id="rId11"/>
              </a:rPr>
              <a:t>Hebrews 5:8-9</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JDM</a:t>
            </a:r>
            <a:endParaRPr lang="en-US" sz="1200" kern="1200" dirty="0" smtClean="0">
              <a:solidFill>
                <a:schemeClr val="tx1"/>
              </a:solidFill>
              <a:effectLst/>
              <a:latin typeface="+mn-lt"/>
              <a:ea typeface="+mn-ea"/>
              <a:cs typeface="+mn-cs"/>
            </a:endParaRPr>
          </a:p>
          <a:p>
            <a:endParaRPr lang="en-US" dirty="0" smtClean="0"/>
          </a:p>
          <a:p>
            <a:r>
              <a:rPr lang="en-US" dirty="0" smtClean="0"/>
              <a:t>-----</a:t>
            </a:r>
          </a:p>
          <a:p>
            <a:endParaRPr lang="en-US" dirty="0" smtClean="0"/>
          </a:p>
          <a:p>
            <a:r>
              <a:rPr lang="en-US" dirty="0" smtClean="0"/>
              <a:t>Institute for Creation Research (September 25, 2015).</a:t>
            </a:r>
            <a:r>
              <a:rPr lang="en-US" baseline="0" dirty="0" smtClean="0"/>
              <a:t> </a:t>
            </a:r>
          </a:p>
          <a:p>
            <a:r>
              <a:rPr lang="en-US" i="1" baseline="0" dirty="0" smtClean="0"/>
              <a:t>Days of Praise</a:t>
            </a:r>
            <a:r>
              <a:rPr lang="en-US" baseline="0" dirty="0" smtClean="0"/>
              <a:t>: </a:t>
            </a:r>
            <a:r>
              <a:rPr lang="en-US" sz="1200" kern="1200" dirty="0" smtClean="0">
                <a:solidFill>
                  <a:schemeClr val="tx1"/>
                </a:solidFill>
                <a:effectLst/>
                <a:latin typeface="+mn-lt"/>
                <a:ea typeface="+mn-ea"/>
                <a:cs typeface="+mn-cs"/>
              </a:rPr>
              <a:t>Obedience and Righteousness.</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84</a:t>
            </a:fld>
            <a:endParaRPr lang="en-US"/>
          </a:p>
        </p:txBody>
      </p:sp>
    </p:spTree>
    <p:extLst>
      <p:ext uri="{BB962C8B-B14F-4D97-AF65-F5344CB8AC3E}">
        <p14:creationId xmlns:p14="http://schemas.microsoft.com/office/powerpoint/2010/main" val="4026824538"/>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again, </a:t>
            </a:r>
            <a:r>
              <a:rPr lang="en-US" dirty="0" err="1" smtClean="0"/>
              <a:t>hosper</a:t>
            </a:r>
            <a:r>
              <a:rPr lang="en-US" dirty="0" smtClean="0"/>
              <a:t>...</a:t>
            </a:r>
            <a:r>
              <a:rPr lang="en-US" baseline="0" dirty="0" smtClean="0"/>
              <a:t> </a:t>
            </a:r>
            <a:r>
              <a:rPr lang="en-US" baseline="0" dirty="0" err="1" smtClean="0"/>
              <a:t>outos</a:t>
            </a:r>
            <a:r>
              <a:rPr lang="en-US" baseline="0" dirty="0" smtClean="0"/>
              <a:t> kai forms a comparison.</a:t>
            </a:r>
          </a:p>
          <a:p>
            <a:endParaRPr lang="en-US" baseline="0" dirty="0" smtClean="0"/>
          </a:p>
          <a:p>
            <a:r>
              <a:rPr lang="en-US" baseline="0" dirty="0" err="1" smtClean="0"/>
              <a:t>hosper</a:t>
            </a:r>
            <a:r>
              <a:rPr lang="en-US" baseline="0" dirty="0" smtClean="0"/>
              <a:t> – just as through the disobedience of the one </a:t>
            </a:r>
          </a:p>
          <a:p>
            <a:r>
              <a:rPr lang="en-US" baseline="0" dirty="0" smtClean="0"/>
              <a:t>man the many were made sinners...</a:t>
            </a:r>
          </a:p>
          <a:p>
            <a:endParaRPr lang="en-US" baseline="0" dirty="0" smtClean="0"/>
          </a:p>
          <a:p>
            <a:r>
              <a:rPr lang="en-US" baseline="0" dirty="0" err="1" smtClean="0"/>
              <a:t>outos</a:t>
            </a:r>
            <a:r>
              <a:rPr lang="en-US" baseline="0" dirty="0" smtClean="0"/>
              <a:t> kai – so also through the obedience of the one </a:t>
            </a:r>
          </a:p>
          <a:p>
            <a:r>
              <a:rPr lang="en-US" baseline="0" dirty="0" smtClean="0"/>
              <a:t>man the many will be made righteous.</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85</a:t>
            </a:fld>
            <a:endParaRPr lang="en-US"/>
          </a:p>
        </p:txBody>
      </p:sp>
    </p:spTree>
    <p:extLst>
      <p:ext uri="{BB962C8B-B14F-4D97-AF65-F5344CB8AC3E}">
        <p14:creationId xmlns:p14="http://schemas.microsoft.com/office/powerpoint/2010/main" val="402682453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Parakoe</a:t>
            </a:r>
            <a:r>
              <a:rPr lang="en-US" baseline="0" dirty="0" smtClean="0"/>
              <a:t> means a refusal to listen, and so to be </a:t>
            </a:r>
          </a:p>
          <a:p>
            <a:r>
              <a:rPr lang="en-US" baseline="0" dirty="0" smtClean="0"/>
              <a:t>disobedient. </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86</a:t>
            </a:fld>
            <a:endParaRPr lang="en-US"/>
          </a:p>
        </p:txBody>
      </p:sp>
    </p:spTree>
    <p:extLst>
      <p:ext uri="{BB962C8B-B14F-4D97-AF65-F5344CB8AC3E}">
        <p14:creationId xmlns:p14="http://schemas.microsoft.com/office/powerpoint/2010/main" val="4026824538"/>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Conversely, </a:t>
            </a:r>
            <a:r>
              <a:rPr lang="en-US" dirty="0" err="1" smtClean="0"/>
              <a:t>hypakoe</a:t>
            </a:r>
            <a:r>
              <a:rPr lang="en-US" dirty="0" smtClean="0"/>
              <a:t> means to listen and follow </a:t>
            </a:r>
          </a:p>
          <a:p>
            <a:r>
              <a:rPr lang="en-US" dirty="0" smtClean="0"/>
              <a:t>instructions;</a:t>
            </a:r>
            <a:r>
              <a:rPr lang="en-US" baseline="0" dirty="0" smtClean="0"/>
              <a:t> that is, to be in a state of compliance; to </a:t>
            </a:r>
          </a:p>
          <a:p>
            <a:r>
              <a:rPr lang="en-US" baseline="0" dirty="0" smtClean="0"/>
              <a:t>be obedient.</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87</a:t>
            </a:fld>
            <a:endParaRPr lang="en-US"/>
          </a:p>
        </p:txBody>
      </p:sp>
    </p:spTree>
    <p:extLst>
      <p:ext uri="{BB962C8B-B14F-4D97-AF65-F5344CB8AC3E}">
        <p14:creationId xmlns:p14="http://schemas.microsoft.com/office/powerpoint/2010/main" val="402682453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kathistemi</a:t>
            </a:r>
            <a:r>
              <a:rPr lang="en-US" dirty="0" smtClean="0"/>
              <a:t> means to cause someone to experience </a:t>
            </a:r>
          </a:p>
          <a:p>
            <a:r>
              <a:rPr lang="en-US" dirty="0" smtClean="0"/>
              <a:t>something; that is, to make, or to cause.</a:t>
            </a:r>
          </a:p>
          <a:p>
            <a:endParaRPr lang="en-US" dirty="0" smtClean="0"/>
          </a:p>
          <a:p>
            <a:r>
              <a:rPr lang="en-US" dirty="0" smtClean="0"/>
              <a:t>The only other New Testament passage where </a:t>
            </a:r>
          </a:p>
          <a:p>
            <a:r>
              <a:rPr lang="en-US" dirty="0" err="1" smtClean="0"/>
              <a:t>kathistemi</a:t>
            </a:r>
            <a:r>
              <a:rPr lang="en-US" dirty="0" smtClean="0"/>
              <a:t> is used in this fashion is: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88</a:t>
            </a:fld>
            <a:endParaRPr lang="en-US"/>
          </a:p>
        </p:txBody>
      </p:sp>
    </p:spTree>
    <p:extLst>
      <p:ext uri="{BB962C8B-B14F-4D97-AF65-F5344CB8AC3E}">
        <p14:creationId xmlns:p14="http://schemas.microsoft.com/office/powerpoint/2010/main" val="402682453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In 1952, Martha Snell Nicholson wrote the </a:t>
            </a:r>
          </a:p>
          <a:p>
            <a:r>
              <a:rPr lang="en-US" dirty="0" smtClean="0"/>
              <a:t>poem, My Advocate:</a:t>
            </a:r>
          </a:p>
          <a:p>
            <a:endParaRPr lang="en-US" dirty="0" smtClean="0"/>
          </a:p>
          <a:p>
            <a:pPr rtl="0"/>
            <a:r>
              <a:rPr lang="en-US" sz="1200" b="0" dirty="0" smtClean="0"/>
              <a:t>I sinned. And straightway, post-haste Satan flew</a:t>
            </a:r>
            <a:br>
              <a:rPr lang="en-US" sz="1200" b="0" dirty="0" smtClean="0"/>
            </a:br>
            <a:r>
              <a:rPr lang="en-US" sz="1200" b="0" dirty="0" smtClean="0"/>
              <a:t>Before the presence of the Most High God,</a:t>
            </a:r>
            <a:br>
              <a:rPr lang="en-US" sz="1200" b="0" dirty="0" smtClean="0"/>
            </a:br>
            <a:r>
              <a:rPr lang="en-US" sz="1200" b="0" dirty="0" smtClean="0"/>
              <a:t>And made a railing accusation there.</a:t>
            </a:r>
          </a:p>
          <a:p>
            <a:pPr rtl="0"/>
            <a:r>
              <a:rPr lang="en-US" sz="1200" b="0" dirty="0" smtClean="0"/>
              <a:t/>
            </a:r>
            <a:br>
              <a:rPr lang="en-US" sz="1200" b="0" dirty="0" smtClean="0"/>
            </a:br>
            <a:r>
              <a:rPr lang="en-US" sz="1200" b="0" dirty="0" smtClean="0"/>
              <a:t>He said, “This soul, this thing of clay and sod</a:t>
            </a:r>
            <a:br>
              <a:rPr lang="en-US" sz="1200" b="0" dirty="0" smtClean="0"/>
            </a:br>
            <a:r>
              <a:rPr lang="en-US" sz="1200" b="0" dirty="0" smtClean="0"/>
              <a:t>Has sinned. </a:t>
            </a:r>
            <a:r>
              <a:rPr lang="en-US" sz="1200" b="0" dirty="0" err="1" smtClean="0"/>
              <a:t>‘Tis</a:t>
            </a:r>
            <a:r>
              <a:rPr lang="en-US" sz="1200" b="0" dirty="0" smtClean="0"/>
              <a:t> true that he has named Thy name,</a:t>
            </a:r>
            <a:br>
              <a:rPr lang="en-US" sz="1200" b="0" dirty="0" smtClean="0"/>
            </a:br>
            <a:r>
              <a:rPr lang="en-US" sz="1200" b="0" dirty="0" smtClean="0"/>
              <a:t>But I demand his death, for Thou hast said,</a:t>
            </a:r>
            <a:br>
              <a:rPr lang="en-US" sz="1200" b="0" dirty="0" smtClean="0"/>
            </a:br>
            <a:r>
              <a:rPr lang="en-US" sz="1200" b="0" dirty="0" smtClean="0"/>
              <a:t>‘The soul that </a:t>
            </a:r>
            <a:r>
              <a:rPr lang="en-US" sz="1200" b="0" dirty="0" err="1" smtClean="0"/>
              <a:t>sinneth</a:t>
            </a:r>
            <a:r>
              <a:rPr lang="en-US" sz="1200" b="0" dirty="0" smtClean="0"/>
              <a:t>, it shall die!’ Shall not</a:t>
            </a:r>
            <a:br>
              <a:rPr lang="en-US" sz="1200" b="0" dirty="0" smtClean="0"/>
            </a:br>
            <a:r>
              <a:rPr lang="en-US" sz="1200" b="0" dirty="0" smtClean="0"/>
              <a:t>Thy sentence be fulfilled? Is Justice dead?</a:t>
            </a:r>
          </a:p>
          <a:p>
            <a:pPr rtl="0"/>
            <a:r>
              <a:rPr lang="en-US" sz="1200" b="0" dirty="0" smtClean="0"/>
              <a:t/>
            </a:r>
            <a:br>
              <a:rPr lang="en-US" sz="1200" b="0" dirty="0" smtClean="0"/>
            </a:br>
            <a:r>
              <a:rPr lang="en-US" sz="1200" b="0" dirty="0" smtClean="0"/>
              <a:t>Send now this wretched sinner to his doom.</a:t>
            </a:r>
            <a:br>
              <a:rPr lang="en-US" sz="1200" b="0" dirty="0" smtClean="0"/>
            </a:br>
            <a:r>
              <a:rPr lang="en-US" sz="1200" b="0" dirty="0" smtClean="0"/>
              <a:t>What other thing can righteous ruler do?”</a:t>
            </a:r>
            <a:br>
              <a:rPr lang="en-US" sz="1200" b="0" dirty="0" smtClean="0"/>
            </a:br>
            <a:r>
              <a:rPr lang="en-US" sz="1200" b="0" dirty="0" smtClean="0"/>
              <a:t>And thus he did accuse me day and night,</a:t>
            </a:r>
            <a:br>
              <a:rPr lang="en-US" sz="1200" b="0" dirty="0" smtClean="0"/>
            </a:br>
            <a:r>
              <a:rPr lang="en-US" sz="1200" b="0" dirty="0" smtClean="0"/>
              <a:t>And every word he spoke, O God, was true!</a:t>
            </a:r>
          </a:p>
          <a:p>
            <a:pPr rtl="0"/>
            <a:endParaRPr lang="en-US" sz="1200" b="0" dirty="0" smtClean="0"/>
          </a:p>
          <a:p>
            <a:pPr rtl="0"/>
            <a:r>
              <a:rPr lang="en-US" sz="1200" dirty="0" smtClean="0"/>
              <a:t>Then quickly One rose up from God’s right hand,</a:t>
            </a:r>
            <a:br>
              <a:rPr lang="en-US" sz="1200" dirty="0" smtClean="0"/>
            </a:br>
            <a:r>
              <a:rPr lang="en-US" sz="1200" dirty="0" smtClean="0"/>
              <a:t>Before Whose glory angels veiled their eyes.</a:t>
            </a:r>
            <a:br>
              <a:rPr lang="en-US" sz="1200" dirty="0" smtClean="0"/>
            </a:br>
            <a:r>
              <a:rPr lang="en-US" sz="1200" dirty="0" smtClean="0"/>
              <a:t>He spoke, “Each jot and tittle of the law</a:t>
            </a:r>
            <a:br>
              <a:rPr lang="en-US" sz="1200" dirty="0" smtClean="0"/>
            </a:br>
            <a:r>
              <a:rPr lang="en-US" sz="1200" dirty="0" smtClean="0"/>
              <a:t>Must be fulfilled: the guilty sinner dies!</a:t>
            </a:r>
          </a:p>
          <a:p>
            <a:pPr rtl="0"/>
            <a:r>
              <a:rPr lang="en-US" sz="1200" dirty="0" smtClean="0"/>
              <a:t/>
            </a:r>
            <a:br>
              <a:rPr lang="en-US" sz="1200" dirty="0" smtClean="0"/>
            </a:br>
            <a:r>
              <a:rPr lang="en-US" sz="1200" dirty="0" smtClean="0"/>
              <a:t>But wait. Suppose his guilt were all transferred</a:t>
            </a:r>
            <a:br>
              <a:rPr lang="en-US" sz="1200" dirty="0" smtClean="0"/>
            </a:br>
            <a:r>
              <a:rPr lang="en-US" sz="1200" dirty="0" smtClean="0"/>
              <a:t>To ME and that I paid his penalty!</a:t>
            </a:r>
            <a:br>
              <a:rPr lang="en-US" sz="1200" dirty="0" smtClean="0"/>
            </a:br>
            <a:r>
              <a:rPr lang="en-US" sz="1200" dirty="0" smtClean="0"/>
              <a:t>Behold My hands, My side, My feet! One day</a:t>
            </a:r>
            <a:br>
              <a:rPr lang="en-US" sz="1200" dirty="0" smtClean="0"/>
            </a:br>
            <a:r>
              <a:rPr lang="en-US" sz="1200" dirty="0" smtClean="0"/>
              <a:t>I was made sin for him, and died that he</a:t>
            </a:r>
            <a:br>
              <a:rPr lang="en-US" sz="1200" dirty="0" smtClean="0"/>
            </a:br>
            <a:r>
              <a:rPr lang="en-US" sz="1200" dirty="0" smtClean="0"/>
              <a:t>Might be presented faultless, at Thy throne!”</a:t>
            </a:r>
          </a:p>
          <a:p>
            <a:pPr rtl="0"/>
            <a:r>
              <a:rPr lang="en-US" sz="1200" dirty="0" smtClean="0"/>
              <a:t/>
            </a:r>
            <a:br>
              <a:rPr lang="en-US" sz="1200" dirty="0" smtClean="0"/>
            </a:br>
            <a:r>
              <a:rPr lang="en-US" sz="1200" dirty="0" smtClean="0"/>
              <a:t>And Satan fled away. Full well he knew </a:t>
            </a:r>
            <a:br>
              <a:rPr lang="en-US" sz="1200" dirty="0" smtClean="0"/>
            </a:br>
            <a:r>
              <a:rPr lang="en-US" sz="1200" dirty="0" smtClean="0"/>
              <a:t>That he could not prevail against such love,</a:t>
            </a:r>
            <a:br>
              <a:rPr lang="en-US" sz="1200" dirty="0" smtClean="0"/>
            </a:br>
            <a:r>
              <a:rPr lang="en-US" sz="1200" dirty="0" smtClean="0"/>
              <a:t>For every word my dear Lord spoke was true!</a:t>
            </a:r>
          </a:p>
          <a:p>
            <a:pPr rtl="0"/>
            <a:endParaRPr lang="en-US" sz="1200" dirty="0" smtClean="0"/>
          </a:p>
          <a:p>
            <a:pPr rtl="0"/>
            <a:r>
              <a:rPr lang="en-US" sz="1200" dirty="0" smtClean="0"/>
              <a:t>-----</a:t>
            </a:r>
          </a:p>
          <a:p>
            <a:pPr rtl="0"/>
            <a:endParaRPr lang="en-US" sz="1200" dirty="0" smtClean="0"/>
          </a:p>
          <a:p>
            <a:pPr rtl="0"/>
            <a:r>
              <a:rPr lang="en-US" sz="1200" dirty="0" smtClean="0"/>
              <a:t>Martha Snell Nicholson, </a:t>
            </a:r>
            <a:r>
              <a:rPr lang="en-US" sz="1200" i="1" dirty="0" smtClean="0"/>
              <a:t>Treasures, (Moody Press, </a:t>
            </a:r>
          </a:p>
          <a:p>
            <a:pPr rtl="0"/>
            <a:r>
              <a:rPr lang="en-US" sz="1200" i="1" dirty="0" smtClean="0"/>
              <a:t>Moody Bible Institute of Chicago, 1952)</a:t>
            </a:r>
          </a:p>
          <a:p>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Galaxie</a:t>
            </a:r>
            <a:r>
              <a:rPr lang="en-US" b="0" i="0" u="none" strike="noStrike" baseline="0" dirty="0" smtClean="0"/>
              <a:t> Software. (2002). </a:t>
            </a:r>
            <a:r>
              <a:rPr lang="en-US" b="0" i="1" u="none" strike="noStrike" baseline="0" dirty="0" smtClean="0"/>
              <a:t>10,000 Sermon </a:t>
            </a:r>
          </a:p>
          <a:p>
            <a:r>
              <a:rPr lang="en-US" b="0" i="1" u="none" strike="noStrike" baseline="0" dirty="0" smtClean="0"/>
              <a:t>Illustrations</a:t>
            </a:r>
            <a:r>
              <a:rPr lang="en-US" b="0" i="0" u="none" strike="noStrike" baseline="0" dirty="0" smtClean="0"/>
              <a:t>. Biblical Studies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89</a:t>
            </a:fld>
            <a:endParaRPr lang="en-US"/>
          </a:p>
        </p:txBody>
      </p:sp>
    </p:spTree>
    <p:extLst>
      <p:ext uri="{BB962C8B-B14F-4D97-AF65-F5344CB8AC3E}">
        <p14:creationId xmlns:p14="http://schemas.microsoft.com/office/powerpoint/2010/main" val="34222624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a:t>
            </a:fld>
            <a:endParaRPr lang="en-US"/>
          </a:p>
        </p:txBody>
      </p:sp>
    </p:spTree>
    <p:extLst>
      <p:ext uri="{BB962C8B-B14F-4D97-AF65-F5344CB8AC3E}">
        <p14:creationId xmlns:p14="http://schemas.microsoft.com/office/powerpoint/2010/main" val="2934485103"/>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5:19.</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90</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5:19.</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91</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1991, C. K. Barrett wrote:</a:t>
            </a:r>
          </a:p>
          <a:p>
            <a:endParaRPr lang="en-US" dirty="0" smtClean="0"/>
          </a:p>
          <a:p>
            <a:r>
              <a:rPr lang="en-US" sz="1200" b="0" i="0" dirty="0" smtClean="0"/>
              <a:t>“But why was the law introduced at all? In order that </a:t>
            </a:r>
          </a:p>
          <a:p>
            <a:r>
              <a:rPr lang="en-US" sz="1200" b="0" i="0" dirty="0" smtClean="0"/>
              <a:t>transgression might multiply.... Paul’s... answer </a:t>
            </a:r>
          </a:p>
          <a:p>
            <a:r>
              <a:rPr lang="en-US" sz="1200" b="0" i="0" dirty="0" smtClean="0"/>
              <a:t>expresses God’s purpose in giving the law. Paul has </a:t>
            </a:r>
          </a:p>
          <a:p>
            <a:r>
              <a:rPr lang="en-US" sz="1200" b="0" i="0" dirty="0" smtClean="0"/>
              <a:t>already shown that where there is no law sin is not </a:t>
            </a:r>
          </a:p>
          <a:p>
            <a:r>
              <a:rPr lang="en-US" sz="1200" b="0" i="0" dirty="0" smtClean="0"/>
              <a:t>reckoned... for only law can turn invisible sin into visible </a:t>
            </a:r>
          </a:p>
          <a:p>
            <a:r>
              <a:rPr lang="en-US" sz="1200" b="0" i="0" dirty="0" smtClean="0"/>
              <a:t>transgression. </a:t>
            </a:r>
          </a:p>
          <a:p>
            <a:endParaRPr lang="en-US" sz="1200" b="0" i="0" dirty="0" smtClean="0"/>
          </a:p>
          <a:p>
            <a:r>
              <a:rPr lang="en-US" sz="1200" b="0" i="0" dirty="0" smtClean="0"/>
              <a:t>“But men will never see their sin and feel their guilt, </a:t>
            </a:r>
          </a:p>
          <a:p>
            <a:r>
              <a:rPr lang="en-US" sz="1200" b="0" i="0" dirty="0" smtClean="0"/>
              <a:t>and will never therefore have faith, until their sin </a:t>
            </a:r>
          </a:p>
          <a:p>
            <a:r>
              <a:rPr lang="en-US" sz="1200" b="0" i="0" dirty="0" smtClean="0"/>
              <a:t>becomes transgression. It was therefore the wisdom of </a:t>
            </a:r>
          </a:p>
          <a:p>
            <a:r>
              <a:rPr lang="en-US" sz="1200" b="0" i="0" dirty="0" smtClean="0"/>
              <a:t>God to give the law that transgression might multiply... </a:t>
            </a:r>
          </a:p>
          <a:p>
            <a:r>
              <a:rPr lang="en-US" sz="1200" b="0" i="0" dirty="0" smtClean="0"/>
              <a:t>This he could safely, and without prejudice to morality, </a:t>
            </a:r>
          </a:p>
          <a:p>
            <a:r>
              <a:rPr lang="en-US" sz="1200" b="0" i="0" dirty="0" smtClean="0"/>
              <a:t>do, not only because the law was itself holy, righteous, </a:t>
            </a:r>
          </a:p>
          <a:p>
            <a:r>
              <a:rPr lang="en-US" sz="1200" b="0" i="0" dirty="0" smtClean="0"/>
              <a:t>and good... but also because where sin did multiply, </a:t>
            </a:r>
          </a:p>
          <a:p>
            <a:r>
              <a:rPr lang="en-US" sz="1200" b="0" i="0" dirty="0" smtClean="0"/>
              <a:t>grace abounded all the more... Paul stresses the </a:t>
            </a:r>
          </a:p>
          <a:p>
            <a:r>
              <a:rPr lang="en-US" sz="1200" b="0" i="0" dirty="0" smtClean="0"/>
              <a:t>surplus of grace in Christ over sin in Adam. Man’s </a:t>
            </a:r>
          </a:p>
          <a:p>
            <a:r>
              <a:rPr lang="en-US" sz="1200" b="0" i="0" dirty="0" smtClean="0"/>
              <a:t>rebellion cannot be victorious, or God would not be </a:t>
            </a:r>
          </a:p>
          <a:p>
            <a:r>
              <a:rPr lang="en-US" sz="1200" b="0" i="0" dirty="0" smtClean="0"/>
              <a:t>God.</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Barrett, C. K. (1991). </a:t>
            </a:r>
            <a:r>
              <a:rPr lang="en-US" b="0" i="1" u="none" strike="noStrike" baseline="0" dirty="0" smtClean="0"/>
              <a:t>The Epistle to the Romans</a:t>
            </a:r>
            <a:r>
              <a:rPr lang="en-US" b="0" i="0" u="none" strike="noStrike" baseline="0" dirty="0" smtClean="0"/>
              <a:t> </a:t>
            </a:r>
          </a:p>
          <a:p>
            <a:r>
              <a:rPr lang="en-US" b="0" i="0" u="none" strike="noStrike" baseline="0" dirty="0" smtClean="0"/>
              <a:t>(Rev. ed., p. 110). London: Continuum.</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92</a:t>
            </a:fld>
            <a:endParaRPr lang="en-US"/>
          </a:p>
        </p:txBody>
      </p:sp>
    </p:spTree>
    <p:extLst>
      <p:ext uri="{BB962C8B-B14F-4D97-AF65-F5344CB8AC3E}">
        <p14:creationId xmlns:p14="http://schemas.microsoft.com/office/powerpoint/2010/main" val="3989979382"/>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Pareiserchomai</a:t>
            </a:r>
            <a:r>
              <a:rPr lang="en-US" dirty="0" smtClean="0"/>
              <a:t> means </a:t>
            </a:r>
            <a:r>
              <a:rPr lang="en-US" sz="1200" b="0" i="0" dirty="0" smtClean="0"/>
              <a:t>to come in beside, to slip in, or </a:t>
            </a:r>
          </a:p>
          <a:p>
            <a:r>
              <a:rPr lang="en-US" sz="1200" b="0" i="0" dirty="0" smtClean="0"/>
              <a:t>to come in as a side issue.</a:t>
            </a:r>
          </a:p>
          <a:p>
            <a:endParaRPr lang="en-US" sz="1200" b="0" i="0" dirty="0" smtClean="0"/>
          </a:p>
          <a:p>
            <a:r>
              <a:rPr lang="en-US" sz="1200" b="0" i="0" dirty="0" smtClean="0"/>
              <a:t>In speaking of the law here, it specifically means as </a:t>
            </a:r>
          </a:p>
          <a:p>
            <a:r>
              <a:rPr lang="en-US" sz="1200" b="0" i="0" dirty="0" smtClean="0"/>
              <a:t>having no primary place in the divine plan.</a:t>
            </a:r>
          </a:p>
          <a:p>
            <a:endParaRPr lang="en-US" sz="1200" b="0" i="0" dirty="0" smtClean="0"/>
          </a:p>
          <a:p>
            <a:r>
              <a:rPr lang="en-US" sz="1200" b="0" i="0" dirty="0" smtClean="0"/>
              <a:t>The only other place in the New Testament where </a:t>
            </a:r>
          </a:p>
          <a:p>
            <a:r>
              <a:rPr lang="en-US" dirty="0" err="1" smtClean="0"/>
              <a:t>pareiserchomai</a:t>
            </a:r>
            <a:r>
              <a:rPr lang="en-US" dirty="0" smtClean="0"/>
              <a:t> is used is in:</a:t>
            </a:r>
            <a:endParaRPr lang="en-US" sz="1200"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93</a:t>
            </a:fld>
            <a:endParaRPr lang="en-US"/>
          </a:p>
        </p:txBody>
      </p:sp>
    </p:spTree>
    <p:extLst>
      <p:ext uri="{BB962C8B-B14F-4D97-AF65-F5344CB8AC3E}">
        <p14:creationId xmlns:p14="http://schemas.microsoft.com/office/powerpoint/2010/main" val="3989979382"/>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94</a:t>
            </a:fld>
            <a:endParaRPr lang="en-US"/>
          </a:p>
        </p:txBody>
      </p:sp>
    </p:spTree>
    <p:extLst>
      <p:ext uri="{BB962C8B-B14F-4D97-AF65-F5344CB8AC3E}">
        <p14:creationId xmlns:p14="http://schemas.microsoft.com/office/powerpoint/2010/main" val="2032814308"/>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pleonazo</a:t>
            </a:r>
            <a:r>
              <a:rPr lang="en-US" dirty="0" smtClean="0"/>
              <a:t> means </a:t>
            </a:r>
            <a:r>
              <a:rPr lang="en-US" sz="1200" b="0" i="0" dirty="0" smtClean="0"/>
              <a:t>to become more and </a:t>
            </a:r>
          </a:p>
          <a:p>
            <a:r>
              <a:rPr lang="en-US" sz="1200" b="0" i="0" dirty="0" smtClean="0"/>
              <a:t>more, so as to be in abundance; that is to be present </a:t>
            </a:r>
          </a:p>
          <a:p>
            <a:r>
              <a:rPr lang="en-US" sz="1200" b="0" i="0" dirty="0" smtClean="0"/>
              <a:t>in abundance, to grow, or to increase.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95</a:t>
            </a:fld>
            <a:endParaRPr lang="en-US"/>
          </a:p>
        </p:txBody>
      </p:sp>
    </p:spTree>
    <p:extLst>
      <p:ext uri="{BB962C8B-B14F-4D97-AF65-F5344CB8AC3E}">
        <p14:creationId xmlns:p14="http://schemas.microsoft.com/office/powerpoint/2010/main" val="3989979382"/>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a:t>
            </a:r>
            <a:r>
              <a:rPr lang="en-US" dirty="0" err="1" smtClean="0"/>
              <a:t>hyperperisseuō</a:t>
            </a:r>
            <a:r>
              <a:rPr lang="en-US" dirty="0" smtClean="0"/>
              <a:t> means </a:t>
            </a:r>
            <a:r>
              <a:rPr lang="en-US" sz="1200" b="0" i="0" dirty="0" smtClean="0"/>
              <a:t>to be very high on a scale </a:t>
            </a:r>
          </a:p>
          <a:p>
            <a:r>
              <a:rPr lang="en-US" sz="1200" b="0" i="0" dirty="0" smtClean="0"/>
              <a:t>of amount, to be in great excess; that is, to be present </a:t>
            </a:r>
          </a:p>
          <a:p>
            <a:r>
              <a:rPr lang="en-US" sz="1200" b="0" i="0" dirty="0" smtClean="0"/>
              <a:t>in ([even] greater) abundance.</a:t>
            </a:r>
          </a:p>
          <a:p>
            <a:endParaRPr lang="en-US" sz="1200" b="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ILLUS</a:t>
            </a:r>
            <a:r>
              <a:rPr lang="en-US" b="1" dirty="0" smtClean="0"/>
              <a:t>:</a:t>
            </a:r>
            <a:r>
              <a:rPr lang="en-US" dirty="0" smtClean="0"/>
              <a:t> </a:t>
            </a:r>
            <a:r>
              <a:rPr lang="en-US" sz="1200" b="0" i="0" dirty="0" smtClean="0"/>
              <a:t>Evil abounds. Take, for example, unmarried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dirty="0" smtClean="0"/>
              <a:t>couples living together in America. In</a:t>
            </a:r>
            <a:r>
              <a:rPr lang="en-US" sz="1200" b="0" i="0" baseline="0" dirty="0" smtClean="0"/>
              <a:t> 1960, 1.1 percent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baseline="0" dirty="0" smtClean="0"/>
              <a:t>of couples living together were unmarried. But in 2010,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baseline="0" dirty="0" smtClean="0"/>
              <a:t>forty years later, 11.6 percent of couples living together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baseline="0" dirty="0" smtClean="0"/>
              <a:t>were unmarried.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baseline="0" dirty="0" smtClean="0"/>
              <a:t>In the space of one generation, the number of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baseline="0" dirty="0" smtClean="0"/>
              <a:t>unmarried couples living together increased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baseline="0" dirty="0" smtClean="0"/>
              <a:t>ten-fold. (Census).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baseline="0" dirty="0" smtClean="0"/>
              <a:t>But, where evil abounds, grace abounds even more.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baseline="0" dirty="0" smtClean="0"/>
              <a:t>Consider, for example, God’s provision of food.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baseline="0" dirty="0" smtClean="0"/>
          </a:p>
          <a:p>
            <a:r>
              <a:rPr lang="en-US" sz="1200" dirty="0" smtClean="0"/>
              <a:t>Only a generation ago the Federal government bought </a:t>
            </a:r>
          </a:p>
          <a:p>
            <a:r>
              <a:rPr lang="en-US" sz="1200" dirty="0" smtClean="0"/>
              <a:t>one thousand reindeer in Siberia and had them </a:t>
            </a:r>
          </a:p>
          <a:p>
            <a:r>
              <a:rPr lang="en-US" sz="1200" dirty="0" smtClean="0"/>
              <a:t>transported to Alaska with a view of providing a new </a:t>
            </a:r>
          </a:p>
          <a:p>
            <a:r>
              <a:rPr lang="en-US" sz="1200" dirty="0" smtClean="0"/>
              <a:t>source of food for the Eskimos and Indians. Now there </a:t>
            </a:r>
          </a:p>
          <a:p>
            <a:r>
              <a:rPr lang="en-US" sz="1200" dirty="0" smtClean="0"/>
              <a:t>are over one million reindeer in Alaska. The herds </a:t>
            </a:r>
          </a:p>
          <a:p>
            <a:r>
              <a:rPr lang="en-US" sz="1200" dirty="0" smtClean="0"/>
              <a:t>supply all the meat natives can consume. (Tan).</a:t>
            </a:r>
          </a:p>
          <a:p>
            <a:endParaRPr lang="en-US" sz="1200" dirty="0" smtClean="0"/>
          </a:p>
          <a:p>
            <a:r>
              <a:rPr lang="en-US" sz="1200" dirty="0" smtClean="0"/>
              <a:t>In the space of one generation, God increased the </a:t>
            </a:r>
          </a:p>
          <a:p>
            <a:r>
              <a:rPr lang="en-US" sz="1200" dirty="0" smtClean="0"/>
              <a:t>Eskimos’ food supply one thousand-fold.</a:t>
            </a:r>
          </a:p>
          <a:p>
            <a:endParaRPr lang="en-US" sz="1200" b="0" i="0" dirty="0" smtClean="0"/>
          </a:p>
          <a:p>
            <a:r>
              <a:rPr lang="en-US" sz="1200" b="0" i="0" dirty="0" smtClean="0"/>
              <a:t>-----</a:t>
            </a:r>
          </a:p>
          <a:p>
            <a:endParaRPr lang="en-US" sz="1200" b="0" i="0" dirty="0" smtClean="0"/>
          </a:p>
          <a:p>
            <a:r>
              <a:rPr lang="fr-FR" dirty="0" smtClean="0"/>
              <a:t>Source: U.S. </a:t>
            </a:r>
            <a:r>
              <a:rPr lang="fr-FR" dirty="0" err="1" smtClean="0"/>
              <a:t>Census</a:t>
            </a:r>
            <a:r>
              <a:rPr lang="fr-FR" dirty="0" smtClean="0"/>
              <a:t> Bureau, </a:t>
            </a:r>
            <a:r>
              <a:rPr lang="fr-FR" dirty="0" err="1" smtClean="0"/>
              <a:t>Current</a:t>
            </a:r>
            <a:r>
              <a:rPr lang="fr-FR" dirty="0" smtClean="0"/>
              <a:t> Population </a:t>
            </a:r>
          </a:p>
          <a:p>
            <a:r>
              <a:rPr lang="fr-FR" dirty="0" smtClean="0"/>
              <a:t>Survey, 2011.  -- </a:t>
            </a:r>
          </a:p>
          <a:p>
            <a:r>
              <a:rPr lang="en-US" sz="1200" b="0" i="0" dirty="0" smtClean="0"/>
              <a:t>http://</a:t>
            </a:r>
            <a:r>
              <a:rPr lang="en-US" sz="1200" b="0" i="0" dirty="0" err="1" smtClean="0"/>
              <a:t>www.familyfacts.org</a:t>
            </a:r>
            <a:r>
              <a:rPr lang="en-US" sz="1200" b="0" i="0" dirty="0" smtClean="0"/>
              <a:t>/charts/110/nearly-12-</a:t>
            </a:r>
          </a:p>
          <a:p>
            <a:r>
              <a:rPr lang="en-US" sz="1200" b="0" i="0" dirty="0" smtClean="0"/>
              <a:t>percent-of-couples-living-together-are-unmarried</a:t>
            </a:r>
          </a:p>
          <a:p>
            <a:r>
              <a:rPr lang="en-US" sz="1200" b="0" i="0" dirty="0" smtClean="0"/>
              <a:t>(accessed 2015/09/27)</a:t>
            </a:r>
          </a:p>
          <a:p>
            <a:endParaRPr lang="en-US" sz="1200" b="0" i="0" dirty="0" smtClean="0"/>
          </a:p>
          <a:p>
            <a:r>
              <a:rPr lang="en-US" sz="1200" b="0" i="0" dirty="0" smtClean="0"/>
              <a:t>-----</a:t>
            </a:r>
          </a:p>
          <a:p>
            <a:endParaRPr lang="en-US" sz="1200" b="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Tan, P. L. (1996). </a:t>
            </a:r>
            <a:r>
              <a:rPr lang="en-US" b="0" i="1" u="none" strike="noStrike" baseline="0" dirty="0" smtClean="0"/>
              <a:t>Encyclopedia of 7700 Illustrations: </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Signs of the Times</a:t>
            </a:r>
            <a:r>
              <a:rPr lang="en-US" b="0" i="0" u="none" strike="noStrike" baseline="0" dirty="0" smtClean="0"/>
              <a:t> (p. 143). Garland, TX: Bible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Communications, Inc.</a:t>
            </a:r>
          </a:p>
          <a:p>
            <a:endParaRPr lang="en-US" b="0" i="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96</a:t>
            </a:fld>
            <a:endParaRPr lang="en-US"/>
          </a:p>
        </p:txBody>
      </p:sp>
    </p:spTree>
    <p:extLst>
      <p:ext uri="{BB962C8B-B14F-4D97-AF65-F5344CB8AC3E}">
        <p14:creationId xmlns:p14="http://schemas.microsoft.com/office/powerpoint/2010/main" val="3989979382"/>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5:20.</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97</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5:20.</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98</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1882, Charles Hodge wrote:</a:t>
            </a:r>
          </a:p>
          <a:p>
            <a:endParaRPr lang="en-US" dirty="0" smtClean="0"/>
          </a:p>
          <a:p>
            <a:r>
              <a:rPr lang="en-US" sz="1200" i="0" dirty="0" smtClean="0"/>
              <a:t>“The design of God in permitting sin, and in allowing it </a:t>
            </a:r>
          </a:p>
          <a:p>
            <a:r>
              <a:rPr lang="en-US" sz="1200" i="0" dirty="0" smtClean="0"/>
              <a:t>to abound, was to bring good out of evil; to make it the </a:t>
            </a:r>
          </a:p>
          <a:p>
            <a:r>
              <a:rPr lang="en-US" sz="1200" i="0" dirty="0" smtClean="0"/>
              <a:t>occasion of the most wonderful display of his glory and </a:t>
            </a:r>
          </a:p>
          <a:p>
            <a:r>
              <a:rPr lang="en-US" sz="1200" i="0" dirty="0" smtClean="0"/>
              <a:t>grace, so that the benefits of redemption should </a:t>
            </a:r>
          </a:p>
          <a:p>
            <a:r>
              <a:rPr lang="en-US" sz="1200" i="0" dirty="0" smtClean="0"/>
              <a:t>infinitely transcend the evils of the apostasy. </a:t>
            </a:r>
          </a:p>
          <a:p>
            <a:endParaRPr lang="en-US" sz="1200" i="0" dirty="0" smtClean="0"/>
          </a:p>
          <a:p>
            <a:r>
              <a:rPr lang="en-US" sz="1200" i="0" dirty="0" smtClean="0"/>
              <a:t>“Sin reigned... not unto, but in death, or through death. </a:t>
            </a:r>
          </a:p>
          <a:p>
            <a:r>
              <a:rPr lang="en-US" sz="1200" i="0" dirty="0" smtClean="0"/>
              <a:t>Death spiritual as well as temporal—evil in its widest </a:t>
            </a:r>
          </a:p>
          <a:p>
            <a:r>
              <a:rPr lang="en-US" sz="1200" i="0" dirty="0" smtClean="0"/>
              <a:t>sense, as the judicial consequence of sin, was the </a:t>
            </a:r>
          </a:p>
          <a:p>
            <a:r>
              <a:rPr lang="en-US" sz="1200" i="0" dirty="0" smtClean="0"/>
              <a:t>sphere in which the power or triumph of sin was </a:t>
            </a:r>
          </a:p>
          <a:p>
            <a:r>
              <a:rPr lang="en-US" sz="1200" i="0" dirty="0" smtClean="0"/>
              <a:t>manifested. </a:t>
            </a:r>
          </a:p>
          <a:p>
            <a:endParaRPr lang="en-US" sz="1200" i="0" dirty="0" smtClean="0"/>
          </a:p>
          <a:p>
            <a:r>
              <a:rPr lang="en-US" sz="1200" i="0" dirty="0" smtClean="0"/>
              <a:t>Even so might grace reign... as the one has happened, </a:t>
            </a:r>
          </a:p>
          <a:p>
            <a:r>
              <a:rPr lang="en-US" sz="1200" i="0" dirty="0" smtClean="0"/>
              <a:t>so also the other. The one is in order to the other. Grace </a:t>
            </a:r>
          </a:p>
          <a:p>
            <a:r>
              <a:rPr lang="en-US" sz="1200" i="0" dirty="0" smtClean="0"/>
              <a:t>is the unmerited love of God and its consequences. It </a:t>
            </a:r>
          </a:p>
          <a:p>
            <a:r>
              <a:rPr lang="en-US" sz="1200" i="0" dirty="0" smtClean="0"/>
              <a:t>reigns, [that is]. it is abundantly and effectively </a:t>
            </a:r>
          </a:p>
          <a:p>
            <a:r>
              <a:rPr lang="en-US" sz="1200" i="0" dirty="0" smtClean="0"/>
              <a:t>displayed, unto eternal life... in securing as the result of </a:t>
            </a:r>
          </a:p>
          <a:p>
            <a:r>
              <a:rPr lang="en-US" sz="1200" i="0" dirty="0" smtClean="0"/>
              <a:t>its exercise, eternal life. </a:t>
            </a:r>
          </a:p>
          <a:p>
            <a:endParaRPr lang="en-US" sz="1200" i="0" dirty="0" smtClean="0"/>
          </a:p>
          <a:p>
            <a:r>
              <a:rPr lang="en-US" sz="1200" i="0" dirty="0" smtClean="0"/>
              <a:t>“This is done... by means of righteousness, and that </a:t>
            </a:r>
          </a:p>
          <a:p>
            <a:r>
              <a:rPr lang="en-US" sz="1200" i="0" dirty="0" smtClean="0"/>
              <a:t>righteousness is through Jesus Christ our Lord. As the </a:t>
            </a:r>
          </a:p>
          <a:p>
            <a:r>
              <a:rPr lang="en-US" sz="1200" i="0" dirty="0" smtClean="0"/>
              <a:t>triumph of sin over our race was through the offence of </a:t>
            </a:r>
          </a:p>
          <a:p>
            <a:r>
              <a:rPr lang="en-US" sz="1200" i="0" dirty="0" smtClean="0"/>
              <a:t>Adam, so the triumph of grace is through the </a:t>
            </a:r>
          </a:p>
          <a:p>
            <a:r>
              <a:rPr lang="en-US" sz="1200" i="0" dirty="0" smtClean="0"/>
              <a:t>righteousness of Christ. </a:t>
            </a:r>
          </a:p>
          <a:p>
            <a:endParaRPr lang="en-US" sz="1200" i="0" dirty="0" smtClean="0"/>
          </a:p>
          <a:p>
            <a:r>
              <a:rPr lang="en-US" sz="1200" i="0" dirty="0" smtClean="0"/>
              <a:t>“The construction of this passage, assumed in the above </a:t>
            </a:r>
          </a:p>
          <a:p>
            <a:r>
              <a:rPr lang="en-US" sz="1200" i="0" dirty="0" smtClean="0"/>
              <a:t>interpretation, is to be preferred to that which connects... </a:t>
            </a:r>
          </a:p>
          <a:p>
            <a:r>
              <a:rPr lang="en-US" sz="1200" i="0" dirty="0" smtClean="0"/>
              <a:t>righteousness which is unto </a:t>
            </a:r>
            <a:r>
              <a:rPr lang="en-US" sz="1200" i="0" kern="1200" dirty="0" smtClean="0">
                <a:solidFill>
                  <a:schemeClr val="tx1"/>
                </a:solidFill>
                <a:latin typeface="+mn-lt"/>
                <a:ea typeface="+mn-ea"/>
                <a:cs typeface="+mn-cs"/>
              </a:rPr>
              <a:t>eternal life, because the </a:t>
            </a:r>
          </a:p>
          <a:p>
            <a:r>
              <a:rPr lang="en-US" sz="1200" i="0" kern="1200" dirty="0" smtClean="0">
                <a:solidFill>
                  <a:schemeClr val="tx1"/>
                </a:solidFill>
                <a:latin typeface="+mn-lt"/>
                <a:ea typeface="+mn-ea"/>
                <a:cs typeface="+mn-cs"/>
              </a:rPr>
              <a:t>antithesis is not between death and righteousness, but </a:t>
            </a:r>
          </a:p>
          <a:p>
            <a:r>
              <a:rPr lang="en-US" sz="1200" i="0" kern="1200" dirty="0" smtClean="0">
                <a:solidFill>
                  <a:schemeClr val="tx1"/>
                </a:solidFill>
                <a:latin typeface="+mn-lt"/>
                <a:ea typeface="+mn-ea"/>
                <a:cs typeface="+mn-cs"/>
              </a:rPr>
              <a:t>between death and life: ‘Sin reigns in death, grace </a:t>
            </a:r>
          </a:p>
          <a:p>
            <a:r>
              <a:rPr lang="en-US" sz="1200" i="0" kern="1200" dirty="0" smtClean="0">
                <a:solidFill>
                  <a:schemeClr val="tx1"/>
                </a:solidFill>
                <a:latin typeface="+mn-lt"/>
                <a:ea typeface="+mn-ea"/>
                <a:cs typeface="+mn-cs"/>
              </a:rPr>
              <a:t>reigns unto life.’ </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“That the benefits of redemption shall far outweigh the </a:t>
            </a:r>
          </a:p>
          <a:p>
            <a:r>
              <a:rPr lang="en-US" sz="1200" i="0" kern="1200" dirty="0" smtClean="0">
                <a:solidFill>
                  <a:schemeClr val="tx1"/>
                </a:solidFill>
                <a:latin typeface="+mn-lt"/>
                <a:ea typeface="+mn-ea"/>
                <a:cs typeface="+mn-cs"/>
              </a:rPr>
              <a:t>evils of the fall, is here clearly asserted.”</a:t>
            </a:r>
          </a:p>
          <a:p>
            <a:pPr lvl="1"/>
            <a:r>
              <a:rPr lang="en-US" i="0"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Hodge, C. (1882). </a:t>
            </a:r>
            <a:r>
              <a:rPr lang="en-US" b="0" i="1" u="none" strike="noStrike" baseline="0" dirty="0" smtClean="0"/>
              <a:t>A commentary on the Epistle to the </a:t>
            </a:r>
          </a:p>
          <a:p>
            <a:r>
              <a:rPr lang="en-US" b="0" i="1" u="none" strike="noStrike" baseline="0" dirty="0" smtClean="0"/>
              <a:t>Romans</a:t>
            </a:r>
            <a:r>
              <a:rPr lang="en-US" b="0" i="0" u="none" strike="noStrike" baseline="0" dirty="0" smtClean="0"/>
              <a:t> (New Edition., pp. 278–279). Grand Rapids, </a:t>
            </a:r>
          </a:p>
          <a:p>
            <a:r>
              <a:rPr lang="en-US" b="0" i="0" u="none" strike="noStrike" baseline="0" dirty="0" smtClean="0"/>
              <a:t>MI: Louis </a:t>
            </a:r>
            <a:r>
              <a:rPr lang="en-US" b="0" i="0" u="none" strike="noStrike" baseline="0" dirty="0" err="1" smtClean="0"/>
              <a:t>Kregel</a:t>
            </a:r>
            <a:r>
              <a:rPr lang="en-US" b="0" i="0" u="none" strike="noStrike" baseline="0" dirty="0" smtClean="0"/>
              <a:t>.</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99</a:t>
            </a:fld>
            <a:endParaRPr lang="en-US"/>
          </a:p>
        </p:txBody>
      </p:sp>
    </p:spTree>
    <p:extLst>
      <p:ext uri="{BB962C8B-B14F-4D97-AF65-F5344CB8AC3E}">
        <p14:creationId xmlns:p14="http://schemas.microsoft.com/office/powerpoint/2010/main" val="32963088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401264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29803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4646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73352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5A8FD-85E9-4177-9140-372F96C45026}" type="datetimeFigureOut">
              <a:rPr lang="en-US" smtClean="0"/>
              <a:t>9/17/2015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11715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25A8FD-85E9-4177-9140-372F96C45026}" type="datetimeFigureOut">
              <a:rPr lang="en-US" smtClean="0"/>
              <a:t>9/17/2015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7428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25A8FD-85E9-4177-9140-372F96C45026}" type="datetimeFigureOut">
              <a:rPr lang="en-US" smtClean="0"/>
              <a:t>9/17/2015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2086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25A8FD-85E9-4177-9140-372F96C45026}" type="datetimeFigureOut">
              <a:rPr lang="en-US" smtClean="0"/>
              <a:t>9/17/2015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915885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5A8FD-85E9-4177-9140-372F96C45026}" type="datetimeFigureOut">
              <a:rPr lang="en-US" smtClean="0"/>
              <a:t>9/17/2015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18167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9/17/2015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91351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9/17/2015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95864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A8FD-85E9-4177-9140-372F96C45026}" type="datetimeFigureOut">
              <a:rPr lang="en-US" smtClean="0"/>
              <a:t>9/17/2015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E4765-53F9-45BC-86CD-B8977D89C3C6}" type="slidenum">
              <a:rPr lang="en-US" smtClean="0"/>
              <a:t>‹#›</a:t>
            </a:fld>
            <a:endParaRPr lang="en-US"/>
          </a:p>
        </p:txBody>
      </p:sp>
    </p:spTree>
    <p:extLst>
      <p:ext uri="{BB962C8B-B14F-4D97-AF65-F5344CB8AC3E}">
        <p14:creationId xmlns:p14="http://schemas.microsoft.com/office/powerpoint/2010/main" val="285288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0.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0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4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Romans 5:12-21</a:t>
            </a:r>
            <a:r>
              <a:rPr lang="en-US" sz="3600" dirty="0" smtClean="0"/>
              <a:t/>
            </a:r>
            <a:br>
              <a:rPr lang="en-US" sz="3600" dirty="0" smtClean="0"/>
            </a:br>
            <a:r>
              <a:rPr lang="en-US" sz="3600" dirty="0" smtClean="0"/>
              <a:t>---</a:t>
            </a:r>
            <a:br>
              <a:rPr lang="en-US" sz="3600" dirty="0" smtClean="0"/>
            </a:br>
            <a:r>
              <a:rPr lang="en-US" sz="3600" dirty="0" smtClean="0"/>
              <a:t>Death in Adam, Life in Christ</a:t>
            </a:r>
            <a:endParaRPr lang="en-US" sz="7200" dirty="0"/>
          </a:p>
        </p:txBody>
      </p:sp>
    </p:spTree>
    <p:extLst>
      <p:ext uri="{BB962C8B-B14F-4D97-AF65-F5344CB8AC3E}">
        <p14:creationId xmlns:p14="http://schemas.microsoft.com/office/powerpoint/2010/main" val="1477316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2856269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5:21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ὥσπερ</a:t>
            </a:r>
            <a:r>
              <a:rPr lang="en-US" dirty="0"/>
              <a:t>				</a:t>
            </a:r>
            <a:r>
              <a:rPr lang="el-GR" dirty="0"/>
              <a:t>οὕτως καί</a:t>
            </a:r>
            <a:endParaRPr lang="en-US" dirty="0"/>
          </a:p>
          <a:p>
            <a:pPr marL="0" indent="0">
              <a:buNone/>
            </a:pPr>
            <a:r>
              <a:rPr lang="en-US" dirty="0"/>
              <a:t>	(</a:t>
            </a:r>
            <a:r>
              <a:rPr lang="en-US" dirty="0" err="1"/>
              <a:t>hōsper</a:t>
            </a:r>
            <a:r>
              <a:rPr lang="en-US" dirty="0"/>
              <a:t>) 				(</a:t>
            </a:r>
            <a:r>
              <a:rPr lang="en-US" dirty="0" err="1"/>
              <a:t>outōs</a:t>
            </a:r>
            <a:r>
              <a:rPr lang="en-US" dirty="0"/>
              <a:t> kai)</a:t>
            </a:r>
          </a:p>
          <a:p>
            <a:pPr marL="0" indent="0">
              <a:buNone/>
            </a:pPr>
            <a:endParaRPr lang="en-US" dirty="0"/>
          </a:p>
          <a:p>
            <a:pPr marL="0" indent="0">
              <a:buNone/>
            </a:pPr>
            <a:endParaRPr lang="en-US" dirty="0" smtClean="0"/>
          </a:p>
          <a:p>
            <a:pPr marL="0" indent="0">
              <a:buNone/>
            </a:pPr>
            <a:r>
              <a:rPr lang="en-US" baseline="30000" dirty="0" smtClean="0"/>
              <a:t>21</a:t>
            </a:r>
            <a:r>
              <a:rPr lang="en-US" dirty="0" smtClean="0"/>
              <a:t> </a:t>
            </a:r>
            <a:r>
              <a:rPr lang="en-US" dirty="0"/>
              <a:t>so that, just as sin reigned in death, so also grace might reign through righteousness to bring eternal life through Jesus Christ our Lord. </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2223" y="2072409"/>
            <a:ext cx="2225675" cy="155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1639" y="4588164"/>
            <a:ext cx="1189037"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5" idx="0"/>
            <a:endCxn id="4" idx="2"/>
          </p:cNvCxnSpPr>
          <p:nvPr/>
        </p:nvCxnSpPr>
        <p:spPr>
          <a:xfrm flipH="1" flipV="1">
            <a:off x="2185061" y="3626572"/>
            <a:ext cx="581097" cy="96159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5830785" y="2161309"/>
            <a:ext cx="2173184" cy="124691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93368" y="4595338"/>
            <a:ext cx="130492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Connector 8"/>
          <p:cNvCxnSpPr>
            <a:stCxn id="8" idx="0"/>
            <a:endCxn id="7" idx="2"/>
          </p:cNvCxnSpPr>
          <p:nvPr/>
        </p:nvCxnSpPr>
        <p:spPr>
          <a:xfrm flipH="1" flipV="1">
            <a:off x="6917377" y="3408219"/>
            <a:ext cx="528454" cy="118711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3353732"/>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5:21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αἰώνιος</a:t>
            </a:r>
            <a:r>
              <a:rPr lang="en-US" dirty="0" smtClean="0"/>
              <a:t>  </a:t>
            </a:r>
            <a:r>
              <a:rPr lang="el-GR" dirty="0"/>
              <a:t>ζωή</a:t>
            </a:r>
            <a:endParaRPr lang="en-US" dirty="0"/>
          </a:p>
          <a:p>
            <a:pPr marL="0" indent="0">
              <a:buNone/>
            </a:pPr>
            <a:r>
              <a:rPr lang="en-US" dirty="0" smtClean="0"/>
              <a:t>	(</a:t>
            </a:r>
            <a:r>
              <a:rPr lang="en-US" dirty="0" err="1" smtClean="0"/>
              <a:t>ai</a:t>
            </a:r>
            <a:r>
              <a:rPr lang="en-US" dirty="0" err="1"/>
              <a:t>ō</a:t>
            </a:r>
            <a:r>
              <a:rPr lang="en-US" dirty="0" err="1" smtClean="0"/>
              <a:t>nios</a:t>
            </a:r>
            <a:r>
              <a:rPr lang="en-US" dirty="0" smtClean="0"/>
              <a:t>  </a:t>
            </a:r>
            <a:r>
              <a:rPr lang="en-US" dirty="0" err="1" smtClean="0"/>
              <a:t>zō</a:t>
            </a:r>
            <a:r>
              <a:rPr lang="en-US" dirty="0" err="1"/>
              <a:t>ē</a:t>
            </a:r>
            <a:r>
              <a:rPr lang="en-US" dirty="0" smtClean="0"/>
              <a:t>)</a:t>
            </a:r>
          </a:p>
          <a:p>
            <a:pPr marL="0" indent="0">
              <a:buNone/>
            </a:pPr>
            <a:endParaRPr lang="en-US" dirty="0"/>
          </a:p>
          <a:p>
            <a:pPr marL="0" indent="0">
              <a:buNone/>
            </a:pPr>
            <a:endParaRPr lang="en-US" dirty="0" smtClean="0"/>
          </a:p>
          <a:p>
            <a:pPr marL="0" indent="0">
              <a:buNone/>
            </a:pPr>
            <a:r>
              <a:rPr lang="en-US" baseline="30000" dirty="0" smtClean="0"/>
              <a:t>21</a:t>
            </a:r>
            <a:r>
              <a:rPr lang="en-US" dirty="0" smtClean="0"/>
              <a:t> </a:t>
            </a:r>
            <a:r>
              <a:rPr lang="en-US" dirty="0"/>
              <a:t>so that, just as sin reigned in death, so also grace might reign through righteousness to bring eternal life through Jesus Christ our Lord. </a:t>
            </a:r>
          </a:p>
        </p:txBody>
      </p:sp>
      <p:sp>
        <p:nvSpPr>
          <p:cNvPr id="4" name="Rounded Rectangle 3"/>
          <p:cNvSpPr/>
          <p:nvPr/>
        </p:nvSpPr>
        <p:spPr>
          <a:xfrm>
            <a:off x="1235034" y="2185060"/>
            <a:ext cx="2553195" cy="129441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460665" y="5557652"/>
            <a:ext cx="1852551" cy="5225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386941" y="3479470"/>
            <a:ext cx="124691" cy="207818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1983681"/>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John 10:28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solidFill>
                  <a:srgbClr val="FF0000"/>
                </a:solidFill>
              </a:rPr>
              <a:t>I </a:t>
            </a:r>
            <a:r>
              <a:rPr lang="en-US" dirty="0">
                <a:solidFill>
                  <a:srgbClr val="FF0000"/>
                </a:solidFill>
              </a:rPr>
              <a:t>give them </a:t>
            </a:r>
            <a:r>
              <a:rPr lang="en-US" b="1" dirty="0">
                <a:solidFill>
                  <a:schemeClr val="tx2">
                    <a:lumMod val="60000"/>
                    <a:lumOff val="40000"/>
                  </a:schemeClr>
                </a:solidFill>
              </a:rPr>
              <a:t>eternal life</a:t>
            </a:r>
            <a:r>
              <a:rPr lang="en-US" dirty="0">
                <a:solidFill>
                  <a:srgbClr val="FF0000"/>
                </a:solidFill>
              </a:rPr>
              <a:t>, and they shall never perish; no one can snatch them out of my hand</a:t>
            </a:r>
            <a:r>
              <a:rPr lang="en-US" dirty="0" smtClean="0">
                <a:solidFill>
                  <a:srgbClr val="FF0000"/>
                </a:solidFill>
              </a:rPr>
              <a:t>.</a:t>
            </a:r>
            <a:endParaRPr lang="en-US" dirty="0">
              <a:solidFill>
                <a:srgbClr val="FF0000"/>
              </a:solidFill>
            </a:endParaRPr>
          </a:p>
        </p:txBody>
      </p:sp>
    </p:spTree>
    <p:extLst>
      <p:ext uri="{BB962C8B-B14F-4D97-AF65-F5344CB8AC3E}">
        <p14:creationId xmlns:p14="http://schemas.microsoft.com/office/powerpoint/2010/main" val="83548523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John 2:25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And </a:t>
            </a:r>
            <a:r>
              <a:rPr lang="en-US" dirty="0"/>
              <a:t>this is what he promised us—even </a:t>
            </a:r>
            <a:r>
              <a:rPr lang="en-US" b="1" dirty="0">
                <a:solidFill>
                  <a:schemeClr val="accent6">
                    <a:lumMod val="75000"/>
                  </a:schemeClr>
                </a:solidFill>
              </a:rPr>
              <a:t>eternal life</a:t>
            </a:r>
            <a:r>
              <a:rPr lang="en-US" dirty="0"/>
              <a:t>.</a:t>
            </a:r>
          </a:p>
        </p:txBody>
      </p:sp>
    </p:spTree>
    <p:extLst>
      <p:ext uri="{BB962C8B-B14F-4D97-AF65-F5344CB8AC3E}">
        <p14:creationId xmlns:p14="http://schemas.microsoft.com/office/powerpoint/2010/main" val="4292329560"/>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59296" cy="6857999"/>
          </a:xfrm>
          <a:prstGeom prst="rect">
            <a:avLst/>
          </a:prstGeom>
        </p:spPr>
      </p:pic>
    </p:spTree>
    <p:extLst>
      <p:ext uri="{BB962C8B-B14F-4D97-AF65-F5344CB8AC3E}">
        <p14:creationId xmlns:p14="http://schemas.microsoft.com/office/powerpoint/2010/main" val="1522750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12</a:t>
            </a:r>
            <a:r>
              <a:rPr lang="en-US" dirty="0" smtClean="0"/>
              <a:t> </a:t>
            </a:r>
            <a:r>
              <a:rPr lang="en-US" dirty="0"/>
              <a:t>Therefore, just as sin entered the world through one man, and death through sin, and in this way death came to all men, because all </a:t>
            </a:r>
            <a:r>
              <a:rPr lang="en-US" dirty="0" smtClean="0"/>
              <a:t>sinned– </a:t>
            </a:r>
          </a:p>
        </p:txBody>
      </p:sp>
    </p:spTree>
    <p:extLst>
      <p:ext uri="{BB962C8B-B14F-4D97-AF65-F5344CB8AC3E}">
        <p14:creationId xmlns:p14="http://schemas.microsoft.com/office/powerpoint/2010/main" val="1967735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διὰ</a:t>
            </a:r>
            <a:r>
              <a:rPr lang="en-US" dirty="0" smtClean="0"/>
              <a:t>  </a:t>
            </a:r>
            <a:r>
              <a:rPr lang="el-GR" dirty="0" smtClean="0"/>
              <a:t>τοῦτο</a:t>
            </a:r>
            <a:endParaRPr lang="en-US" dirty="0"/>
          </a:p>
          <a:p>
            <a:pPr marL="0" indent="0">
              <a:buNone/>
            </a:pPr>
            <a:r>
              <a:rPr lang="en-US" dirty="0" smtClean="0"/>
              <a:t>	(</a:t>
            </a:r>
            <a:r>
              <a:rPr lang="en-US" dirty="0" err="1" smtClean="0"/>
              <a:t>dia</a:t>
            </a:r>
            <a:r>
              <a:rPr lang="en-US" dirty="0" smtClean="0"/>
              <a:t> </a:t>
            </a:r>
            <a:r>
              <a:rPr lang="en-US" dirty="0" err="1" smtClean="0"/>
              <a:t>t</a:t>
            </a:r>
            <a:r>
              <a:rPr lang="en-US" dirty="0" err="1" smtClean="0"/>
              <a:t>outo</a:t>
            </a:r>
            <a:r>
              <a:rPr lang="en-US" dirty="0" smtClean="0"/>
              <a:t>)</a:t>
            </a:r>
            <a:endParaRPr lang="en-US" dirty="0" smtClean="0"/>
          </a:p>
          <a:p>
            <a:pPr marL="0" indent="0">
              <a:buNone/>
            </a:pPr>
            <a:endParaRPr lang="en-US" dirty="0"/>
          </a:p>
          <a:p>
            <a:pPr marL="0" indent="0">
              <a:buNone/>
            </a:pPr>
            <a:r>
              <a:rPr lang="en-US" baseline="30000" dirty="0" smtClean="0"/>
              <a:t>12</a:t>
            </a:r>
            <a:r>
              <a:rPr lang="en-US" dirty="0" smtClean="0"/>
              <a:t> </a:t>
            </a:r>
            <a:r>
              <a:rPr lang="en-US" dirty="0"/>
              <a:t>Therefore, just as sin entered the world through one man, and death through sin, and in this way death came to all men, because all </a:t>
            </a:r>
            <a:r>
              <a:rPr lang="en-US" dirty="0" smtClean="0"/>
              <a:t>sinned– </a:t>
            </a:r>
          </a:p>
        </p:txBody>
      </p:sp>
      <p:sp>
        <p:nvSpPr>
          <p:cNvPr id="4" name="Rounded Rectangle 3"/>
          <p:cNvSpPr/>
          <p:nvPr/>
        </p:nvSpPr>
        <p:spPr>
          <a:xfrm>
            <a:off x="1235034" y="2137558"/>
            <a:ext cx="2291937" cy="13656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855023" y="3990109"/>
            <a:ext cx="1745673" cy="5106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727860" y="3503221"/>
            <a:ext cx="653143" cy="48688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34380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13:13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solidFill>
                <a:srgbClr val="FF0000"/>
              </a:solidFill>
            </a:endParaRPr>
          </a:p>
          <a:p>
            <a:pPr marL="0" indent="0">
              <a:buNone/>
            </a:pPr>
            <a:r>
              <a:rPr lang="el-GR" dirty="0" smtClean="0"/>
              <a:t>διὰ</a:t>
            </a:r>
            <a:r>
              <a:rPr lang="en-US" dirty="0" smtClean="0"/>
              <a:t>  </a:t>
            </a:r>
            <a:r>
              <a:rPr lang="el-GR" dirty="0"/>
              <a:t>τοῦτο</a:t>
            </a:r>
            <a:endParaRPr lang="en-US" dirty="0"/>
          </a:p>
          <a:p>
            <a:pPr marL="0" indent="0">
              <a:buNone/>
            </a:pPr>
            <a:r>
              <a:rPr lang="en-US" dirty="0" smtClean="0"/>
              <a:t>(</a:t>
            </a:r>
            <a:r>
              <a:rPr lang="en-US" dirty="0" err="1"/>
              <a:t>dia</a:t>
            </a:r>
            <a:r>
              <a:rPr lang="en-US" dirty="0"/>
              <a:t> </a:t>
            </a:r>
            <a:r>
              <a:rPr lang="en-US" dirty="0" err="1"/>
              <a:t>touto</a:t>
            </a:r>
            <a:r>
              <a:rPr lang="en-US" dirty="0"/>
              <a:t>)</a:t>
            </a:r>
          </a:p>
          <a:p>
            <a:pPr marL="0" indent="0">
              <a:buNone/>
            </a:pPr>
            <a:endParaRPr lang="en-US" dirty="0">
              <a:solidFill>
                <a:srgbClr val="FF0000"/>
              </a:solidFill>
            </a:endParaRPr>
          </a:p>
          <a:p>
            <a:pPr marL="0" indent="0">
              <a:buNone/>
            </a:pPr>
            <a:r>
              <a:rPr lang="en-US" dirty="0" smtClean="0">
                <a:solidFill>
                  <a:srgbClr val="FF0000"/>
                </a:solidFill>
              </a:rPr>
              <a:t>This </a:t>
            </a:r>
            <a:r>
              <a:rPr lang="en-US" dirty="0">
                <a:solidFill>
                  <a:srgbClr val="FF0000"/>
                </a:solidFill>
              </a:rPr>
              <a:t>is why I speak to them in parables: </a:t>
            </a:r>
            <a:r>
              <a:rPr lang="en-US" dirty="0" smtClean="0">
                <a:solidFill>
                  <a:srgbClr val="FF0000"/>
                </a:solidFill>
              </a:rPr>
              <a:t>“</a:t>
            </a:r>
            <a:r>
              <a:rPr lang="en-US" dirty="0">
                <a:solidFill>
                  <a:srgbClr val="FF0000"/>
                </a:solidFill>
              </a:rPr>
              <a:t>Though seeing, they do not see; </a:t>
            </a:r>
            <a:r>
              <a:rPr lang="en-US" dirty="0" smtClean="0">
                <a:solidFill>
                  <a:srgbClr val="FF0000"/>
                </a:solidFill>
              </a:rPr>
              <a:t>though </a:t>
            </a:r>
            <a:r>
              <a:rPr lang="en-US" dirty="0">
                <a:solidFill>
                  <a:srgbClr val="FF0000"/>
                </a:solidFill>
              </a:rPr>
              <a:t>hearing, they do not hear or understand.</a:t>
            </a:r>
            <a:r>
              <a:rPr lang="en-US" dirty="0"/>
              <a:t> </a:t>
            </a:r>
          </a:p>
          <a:p>
            <a:pPr marL="0" indent="0">
              <a:buNone/>
            </a:pPr>
            <a:endParaRPr lang="en-US" dirty="0"/>
          </a:p>
        </p:txBody>
      </p:sp>
      <p:sp>
        <p:nvSpPr>
          <p:cNvPr id="4" name="Rounded Rectangle 3"/>
          <p:cNvSpPr/>
          <p:nvPr/>
        </p:nvSpPr>
        <p:spPr>
          <a:xfrm>
            <a:off x="249382" y="2137558"/>
            <a:ext cx="2291937" cy="13656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9387" y="3990109"/>
            <a:ext cx="1959429" cy="5225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1395351" y="3503221"/>
            <a:ext cx="23751" cy="48688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74913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4:16-17</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l-GR" dirty="0"/>
              <a:t>διὰ</a:t>
            </a:r>
            <a:r>
              <a:rPr lang="en-US" dirty="0"/>
              <a:t>  </a:t>
            </a:r>
            <a:r>
              <a:rPr lang="el-GR" dirty="0"/>
              <a:t>τοῦτο</a:t>
            </a:r>
            <a:endParaRPr lang="en-US" dirty="0"/>
          </a:p>
          <a:p>
            <a:pPr marL="0" indent="0">
              <a:buNone/>
            </a:pPr>
            <a:r>
              <a:rPr lang="en-US" dirty="0"/>
              <a:t>(</a:t>
            </a:r>
            <a:r>
              <a:rPr lang="en-US" dirty="0" err="1"/>
              <a:t>dia</a:t>
            </a:r>
            <a:r>
              <a:rPr lang="en-US" dirty="0"/>
              <a:t> </a:t>
            </a:r>
            <a:r>
              <a:rPr lang="en-US" dirty="0" err="1"/>
              <a:t>touto</a:t>
            </a:r>
            <a:r>
              <a:rPr lang="en-US" dirty="0"/>
              <a:t>)</a:t>
            </a:r>
          </a:p>
          <a:p>
            <a:pPr marL="0" indent="0">
              <a:buNone/>
            </a:pPr>
            <a:endParaRPr lang="en-US" baseline="30000" dirty="0" smtClean="0"/>
          </a:p>
          <a:p>
            <a:pPr marL="0" indent="0">
              <a:buNone/>
            </a:pPr>
            <a:r>
              <a:rPr lang="en-US" baseline="30000" dirty="0" smtClean="0"/>
              <a:t>16 </a:t>
            </a:r>
            <a:r>
              <a:rPr lang="en-US" dirty="0" smtClean="0"/>
              <a:t>Therefore </a:t>
            </a:r>
            <a:r>
              <a:rPr lang="en-US" dirty="0"/>
              <a:t>I urge you to imitate me. </a:t>
            </a:r>
            <a:endParaRPr lang="en-US" dirty="0" smtClean="0"/>
          </a:p>
          <a:p>
            <a:pPr marL="0" indent="0">
              <a:buNone/>
            </a:pPr>
            <a:r>
              <a:rPr lang="en-US" baseline="30000" dirty="0" smtClean="0"/>
              <a:t>17 </a:t>
            </a:r>
            <a:r>
              <a:rPr lang="en-US" dirty="0"/>
              <a:t>For this reason I am sending to you Timothy, my son whom I love, who is faithful in the Lord. He will remind you of my way of life in Christ Jesus, which agrees with what I teach everywhere in every church. </a:t>
            </a:r>
          </a:p>
        </p:txBody>
      </p:sp>
      <p:sp>
        <p:nvSpPr>
          <p:cNvPr id="4" name="Rounded Rectangle 3"/>
          <p:cNvSpPr/>
          <p:nvPr/>
        </p:nvSpPr>
        <p:spPr>
          <a:xfrm>
            <a:off x="285008" y="1460665"/>
            <a:ext cx="2291937" cy="13656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843148" y="3586348"/>
            <a:ext cx="2553195" cy="4631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1430977" y="2826328"/>
            <a:ext cx="688769" cy="76002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86717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ὥσπερ</a:t>
            </a:r>
            <a:endParaRPr lang="en-US" dirty="0"/>
          </a:p>
          <a:p>
            <a:pPr marL="0" indent="0">
              <a:buNone/>
            </a:pPr>
            <a:r>
              <a:rPr lang="en-US" dirty="0" smtClean="0"/>
              <a:t>		(</a:t>
            </a:r>
            <a:r>
              <a:rPr lang="en-US" dirty="0" err="1" smtClean="0"/>
              <a:t>h</a:t>
            </a:r>
            <a:r>
              <a:rPr lang="en-US" dirty="0" err="1"/>
              <a:t>ō</a:t>
            </a:r>
            <a:r>
              <a:rPr lang="en-US" dirty="0" err="1" smtClean="0"/>
              <a:t>sper</a:t>
            </a:r>
            <a:r>
              <a:rPr lang="en-US" dirty="0" smtClean="0"/>
              <a:t>)</a:t>
            </a:r>
          </a:p>
          <a:p>
            <a:pPr marL="0" indent="0">
              <a:buNone/>
            </a:pPr>
            <a:endParaRPr lang="en-US" dirty="0"/>
          </a:p>
          <a:p>
            <a:pPr marL="0" indent="0">
              <a:buNone/>
            </a:pPr>
            <a:r>
              <a:rPr lang="en-US" baseline="30000" dirty="0" smtClean="0"/>
              <a:t>12</a:t>
            </a:r>
            <a:r>
              <a:rPr lang="en-US" dirty="0" smtClean="0"/>
              <a:t> </a:t>
            </a:r>
            <a:r>
              <a:rPr lang="en-US" dirty="0"/>
              <a:t>Therefore, just as sin entered the world through one man, and death through sin, and in this way death came to all men, because all </a:t>
            </a:r>
            <a:r>
              <a:rPr lang="en-US" dirty="0" smtClean="0"/>
              <a:t>sinned– </a:t>
            </a:r>
          </a:p>
        </p:txBody>
      </p:sp>
      <p:sp>
        <p:nvSpPr>
          <p:cNvPr id="4" name="Oval 3"/>
          <p:cNvSpPr/>
          <p:nvPr/>
        </p:nvSpPr>
        <p:spPr>
          <a:xfrm>
            <a:off x="1983179" y="2101932"/>
            <a:ext cx="2196935" cy="153191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660073" y="4025735"/>
            <a:ext cx="1163782" cy="4868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3081647" y="3633849"/>
            <a:ext cx="160317" cy="39188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34380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l-GR" dirty="0" smtClean="0"/>
              <a:t>ὥσπερ</a:t>
            </a:r>
            <a:r>
              <a:rPr lang="en-US" dirty="0" smtClean="0"/>
              <a:t>		</a:t>
            </a:r>
            <a:r>
              <a:rPr lang="el-GR" dirty="0"/>
              <a:t>οὕτως </a:t>
            </a:r>
            <a:r>
              <a:rPr lang="el-GR" dirty="0" smtClean="0"/>
              <a:t>καί</a:t>
            </a:r>
            <a:endParaRPr lang="en-US" dirty="0"/>
          </a:p>
          <a:p>
            <a:pPr marL="0" indent="0">
              <a:buNone/>
            </a:pPr>
            <a:r>
              <a:rPr lang="en-US" dirty="0"/>
              <a:t>		</a:t>
            </a:r>
            <a:r>
              <a:rPr lang="en-US" dirty="0" smtClean="0"/>
              <a:t>	(</a:t>
            </a:r>
            <a:r>
              <a:rPr lang="en-US" dirty="0" err="1" smtClean="0"/>
              <a:t>hōsper</a:t>
            </a:r>
            <a:r>
              <a:rPr lang="en-US" dirty="0" smtClean="0"/>
              <a:t>)		(</a:t>
            </a:r>
            <a:r>
              <a:rPr lang="en-US" dirty="0" err="1" smtClean="0"/>
              <a:t>out</a:t>
            </a:r>
            <a:r>
              <a:rPr lang="en-US" dirty="0" err="1"/>
              <a:t>ō</a:t>
            </a:r>
            <a:r>
              <a:rPr lang="en-US" dirty="0" err="1" smtClean="0"/>
              <a:t>s</a:t>
            </a:r>
            <a:r>
              <a:rPr lang="en-US" dirty="0" smtClean="0"/>
              <a:t> kai)</a:t>
            </a:r>
            <a:endParaRPr lang="en-US" dirty="0"/>
          </a:p>
          <a:p>
            <a:pPr marL="0" indent="0">
              <a:buNone/>
            </a:pPr>
            <a:endParaRPr lang="en-US" dirty="0"/>
          </a:p>
          <a:p>
            <a:pPr marL="0" indent="0">
              <a:buNone/>
            </a:pPr>
            <a:r>
              <a:rPr lang="en-US" baseline="30000" dirty="0" smtClean="0"/>
              <a:t>18</a:t>
            </a:r>
            <a:r>
              <a:rPr lang="en-US" dirty="0" smtClean="0"/>
              <a:t> </a:t>
            </a:r>
            <a:r>
              <a:rPr lang="en-US" dirty="0"/>
              <a:t>Consequently, just as the result of one trespass was condemnation for all men, so also the result of one act of righteousness was justification that brings life for all men. </a:t>
            </a:r>
            <a:endParaRPr lang="en-US" dirty="0" smtClean="0"/>
          </a:p>
        </p:txBody>
      </p:sp>
      <p:sp>
        <p:nvSpPr>
          <p:cNvPr id="4" name="Oval 3"/>
          <p:cNvSpPr/>
          <p:nvPr/>
        </p:nvSpPr>
        <p:spPr>
          <a:xfrm>
            <a:off x="2897579" y="2042555"/>
            <a:ext cx="2196935" cy="153191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265715" y="4025735"/>
            <a:ext cx="1163782" cy="4868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3847606" y="3574472"/>
            <a:ext cx="148441" cy="451263"/>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5807034" y="2173184"/>
            <a:ext cx="2173184" cy="124691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7125195" y="4500748"/>
            <a:ext cx="1282535" cy="451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9" idx="0"/>
            <a:endCxn id="8" idx="2"/>
          </p:cNvCxnSpPr>
          <p:nvPr/>
        </p:nvCxnSpPr>
        <p:spPr>
          <a:xfrm flipH="1" flipV="1">
            <a:off x="6893626" y="3420094"/>
            <a:ext cx="872837" cy="108065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17067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smtClean="0"/>
              <a:t>ὥσπερ</a:t>
            </a:r>
            <a:r>
              <a:rPr lang="en-US" dirty="0"/>
              <a:t>		</a:t>
            </a:r>
            <a:r>
              <a:rPr lang="en-US" dirty="0" smtClean="0"/>
              <a:t>		</a:t>
            </a:r>
            <a:r>
              <a:rPr lang="el-GR" dirty="0" smtClean="0"/>
              <a:t>οὕτως </a:t>
            </a:r>
            <a:r>
              <a:rPr lang="el-GR" dirty="0"/>
              <a:t>καί</a:t>
            </a:r>
            <a:endParaRPr lang="en-US" dirty="0"/>
          </a:p>
          <a:p>
            <a:pPr marL="0" indent="0">
              <a:buNone/>
            </a:pPr>
            <a:r>
              <a:rPr lang="en-US" dirty="0"/>
              <a:t>	(</a:t>
            </a:r>
            <a:r>
              <a:rPr lang="en-US" dirty="0" err="1"/>
              <a:t>hōsper</a:t>
            </a:r>
            <a:r>
              <a:rPr lang="en-US" dirty="0" smtClean="0"/>
              <a:t>)</a:t>
            </a:r>
            <a:r>
              <a:rPr lang="en-US" dirty="0"/>
              <a:t> </a:t>
            </a:r>
            <a:r>
              <a:rPr lang="en-US" dirty="0" smtClean="0"/>
              <a:t>				(</a:t>
            </a:r>
            <a:r>
              <a:rPr lang="en-US" dirty="0" err="1"/>
              <a:t>outōs</a:t>
            </a:r>
            <a:r>
              <a:rPr lang="en-US" dirty="0"/>
              <a:t> kai</a:t>
            </a:r>
            <a:r>
              <a:rPr lang="en-US" dirty="0" smtClean="0"/>
              <a:t>)</a:t>
            </a:r>
            <a:endParaRPr lang="en-US" dirty="0"/>
          </a:p>
          <a:p>
            <a:pPr marL="0" indent="0">
              <a:buNone/>
            </a:pPr>
            <a:endParaRPr lang="en-US" dirty="0"/>
          </a:p>
          <a:p>
            <a:pPr marL="0" indent="0">
              <a:buNone/>
            </a:pPr>
            <a:r>
              <a:rPr lang="en-US" baseline="30000" dirty="0" smtClean="0"/>
              <a:t>19</a:t>
            </a:r>
            <a:r>
              <a:rPr lang="en-US" dirty="0" smtClean="0"/>
              <a:t> </a:t>
            </a:r>
            <a:r>
              <a:rPr lang="en-US" dirty="0"/>
              <a:t>For just as through the disobedience of the one man the many were made sinners, so also through the obedience of the one man the many will be made righteous.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8472" y="2084284"/>
            <a:ext cx="2225675" cy="155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59119" y="4018148"/>
            <a:ext cx="1189037"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027" idx="0"/>
            <a:endCxn id="1026" idx="2"/>
          </p:cNvCxnSpPr>
          <p:nvPr/>
        </p:nvCxnSpPr>
        <p:spPr>
          <a:xfrm flipV="1">
            <a:off x="2053638" y="3638447"/>
            <a:ext cx="107672" cy="37970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5807034" y="2173184"/>
            <a:ext cx="2173184" cy="124691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71497" y="4488460"/>
            <a:ext cx="130492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1028" idx="0"/>
            <a:endCxn id="8" idx="2"/>
          </p:cNvCxnSpPr>
          <p:nvPr/>
        </p:nvCxnSpPr>
        <p:spPr>
          <a:xfrm flipH="1" flipV="1">
            <a:off x="6893626" y="3420094"/>
            <a:ext cx="730334" cy="106836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99771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εἰσέρχομαι</a:t>
            </a:r>
            <a:endParaRPr lang="en-US" dirty="0"/>
          </a:p>
          <a:p>
            <a:pPr marL="0" indent="0">
              <a:buNone/>
            </a:pPr>
            <a:r>
              <a:rPr lang="en-US" dirty="0" smtClean="0"/>
              <a:t>				(</a:t>
            </a:r>
            <a:r>
              <a:rPr lang="en-US" dirty="0" err="1" smtClean="0"/>
              <a:t>eiserchomai</a:t>
            </a:r>
            <a:r>
              <a:rPr lang="en-US" dirty="0" smtClean="0"/>
              <a:t>)</a:t>
            </a:r>
          </a:p>
          <a:p>
            <a:pPr marL="0" indent="0">
              <a:buNone/>
            </a:pPr>
            <a:endParaRPr lang="en-US" dirty="0"/>
          </a:p>
          <a:p>
            <a:pPr marL="0" indent="0">
              <a:buNone/>
            </a:pPr>
            <a:r>
              <a:rPr lang="en-US" baseline="30000" dirty="0" smtClean="0"/>
              <a:t>12</a:t>
            </a:r>
            <a:r>
              <a:rPr lang="en-US" dirty="0" smtClean="0"/>
              <a:t> </a:t>
            </a:r>
            <a:r>
              <a:rPr lang="en-US" dirty="0"/>
              <a:t>Therefore, just as sin entered the world through one man, and death through sin, and in this way death came to all men, because all </a:t>
            </a:r>
            <a:r>
              <a:rPr lang="en-US" dirty="0" smtClean="0"/>
              <a:t>sinned– </a:t>
            </a:r>
          </a:p>
        </p:txBody>
      </p:sp>
      <p:sp>
        <p:nvSpPr>
          <p:cNvPr id="4" name="Rounded Rectangle 3"/>
          <p:cNvSpPr/>
          <p:nvPr/>
        </p:nvSpPr>
        <p:spPr>
          <a:xfrm>
            <a:off x="3990109" y="2196935"/>
            <a:ext cx="2660073" cy="12350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81995" y="4025735"/>
            <a:ext cx="1389413" cy="4631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076702" y="3431969"/>
            <a:ext cx="243444" cy="59376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34380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10:5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εἰσέρχομαι</a:t>
            </a:r>
            <a:endParaRPr lang="en-US" dirty="0"/>
          </a:p>
          <a:p>
            <a:pPr marL="0" indent="0">
              <a:buNone/>
            </a:pPr>
            <a:r>
              <a:rPr lang="en-US" dirty="0"/>
              <a:t>				(</a:t>
            </a:r>
            <a:r>
              <a:rPr lang="en-US" dirty="0" err="1"/>
              <a:t>eiserchomai</a:t>
            </a:r>
            <a:r>
              <a:rPr lang="en-US" dirty="0"/>
              <a:t>)</a:t>
            </a:r>
          </a:p>
          <a:p>
            <a:pPr marL="0" indent="0">
              <a:buNone/>
            </a:pPr>
            <a:endParaRPr lang="en-US" dirty="0"/>
          </a:p>
          <a:p>
            <a:pPr marL="0" indent="0">
              <a:buNone/>
            </a:pPr>
            <a:r>
              <a:rPr lang="en-US" dirty="0" smtClean="0"/>
              <a:t>Therefore</a:t>
            </a:r>
            <a:r>
              <a:rPr lang="en-US" dirty="0"/>
              <a:t>, when Christ came into the world, he said: </a:t>
            </a:r>
            <a:r>
              <a:rPr lang="en-US" dirty="0" smtClean="0">
                <a:solidFill>
                  <a:srgbClr val="FF0000"/>
                </a:solidFill>
              </a:rPr>
              <a:t>“</a:t>
            </a:r>
            <a:r>
              <a:rPr lang="en-US" dirty="0">
                <a:solidFill>
                  <a:srgbClr val="FF0000"/>
                </a:solidFill>
              </a:rPr>
              <a:t>Sacrifice and offering you did not desire, </a:t>
            </a:r>
            <a:r>
              <a:rPr lang="en-US" dirty="0" smtClean="0">
                <a:solidFill>
                  <a:srgbClr val="FF0000"/>
                </a:solidFill>
              </a:rPr>
              <a:t>but </a:t>
            </a:r>
            <a:r>
              <a:rPr lang="en-US" dirty="0">
                <a:solidFill>
                  <a:srgbClr val="FF0000"/>
                </a:solidFill>
              </a:rPr>
              <a:t>a body you prepared for me; </a:t>
            </a:r>
          </a:p>
        </p:txBody>
      </p:sp>
      <p:sp>
        <p:nvSpPr>
          <p:cNvPr id="4" name="Rounded Rectangle 3"/>
          <p:cNvSpPr/>
          <p:nvPr/>
        </p:nvSpPr>
        <p:spPr>
          <a:xfrm>
            <a:off x="3990109" y="2196935"/>
            <a:ext cx="2660073" cy="12350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81995" y="4049486"/>
            <a:ext cx="1733797" cy="4037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248894" y="3431969"/>
            <a:ext cx="71252" cy="61751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10353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0032" y="0"/>
            <a:ext cx="6860968" cy="6860968"/>
          </a:xfrm>
          <a:prstGeom prst="rect">
            <a:avLst/>
          </a:prstGeom>
        </p:spPr>
      </p:pic>
    </p:spTree>
    <p:extLst>
      <p:ext uri="{BB962C8B-B14F-4D97-AF65-F5344CB8AC3E}">
        <p14:creationId xmlns:p14="http://schemas.microsoft.com/office/powerpoint/2010/main" val="42458669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5:12 (NIV)</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διέρχομαι</a:t>
            </a:r>
            <a:r>
              <a:rPr lang="en-US" dirty="0" smtClean="0"/>
              <a:t>   </a:t>
            </a:r>
            <a:r>
              <a:rPr lang="el-GR" dirty="0"/>
              <a:t>εἰς</a:t>
            </a:r>
            <a:endParaRPr lang="en-US" dirty="0"/>
          </a:p>
          <a:p>
            <a:pPr marL="0" indent="0">
              <a:buNone/>
            </a:pPr>
            <a:r>
              <a:rPr lang="en-US" dirty="0" smtClean="0"/>
              <a:t>		(</a:t>
            </a:r>
            <a:r>
              <a:rPr lang="en-US" dirty="0" err="1" smtClean="0"/>
              <a:t>dierchomai</a:t>
            </a:r>
            <a:r>
              <a:rPr lang="en-US" dirty="0" smtClean="0"/>
              <a:t>   </a:t>
            </a:r>
            <a:r>
              <a:rPr lang="en-US" dirty="0" err="1" smtClean="0"/>
              <a:t>eis</a:t>
            </a:r>
            <a:r>
              <a:rPr lang="en-US" dirty="0" smtClean="0"/>
              <a:t>)</a:t>
            </a:r>
          </a:p>
          <a:p>
            <a:pPr marL="0" indent="0">
              <a:buNone/>
            </a:pPr>
            <a:endParaRPr lang="en-US" dirty="0"/>
          </a:p>
          <a:p>
            <a:pPr marL="0" indent="0">
              <a:buNone/>
            </a:pPr>
            <a:r>
              <a:rPr lang="en-US" baseline="30000" dirty="0" smtClean="0"/>
              <a:t>12</a:t>
            </a:r>
            <a:r>
              <a:rPr lang="en-US" dirty="0" smtClean="0"/>
              <a:t> </a:t>
            </a:r>
            <a:r>
              <a:rPr lang="en-US" dirty="0"/>
              <a:t>Therefore, just as sin entered the world through one man, and death through sin, and in this way death came to all men, because all </a:t>
            </a:r>
            <a:r>
              <a:rPr lang="en-US" dirty="0" smtClean="0"/>
              <a:t>sinned– </a:t>
            </a:r>
          </a:p>
        </p:txBody>
      </p:sp>
      <p:sp>
        <p:nvSpPr>
          <p:cNvPr id="4" name="Rounded Rectangle 3"/>
          <p:cNvSpPr/>
          <p:nvPr/>
        </p:nvSpPr>
        <p:spPr>
          <a:xfrm>
            <a:off x="2125683" y="2185060"/>
            <a:ext cx="3301340" cy="127065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980706" y="5011387"/>
            <a:ext cx="1460665" cy="451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711039" y="3455719"/>
            <a:ext cx="65314" cy="155566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34380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5:12 (KJV)</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διέρχομαι</a:t>
            </a:r>
            <a:r>
              <a:rPr lang="en-US" dirty="0"/>
              <a:t>   </a:t>
            </a:r>
            <a:r>
              <a:rPr lang="el-GR" dirty="0"/>
              <a:t>εἰς</a:t>
            </a:r>
            <a:endParaRPr lang="en-US" dirty="0"/>
          </a:p>
          <a:p>
            <a:pPr marL="0" indent="0">
              <a:buNone/>
            </a:pPr>
            <a:r>
              <a:rPr lang="en-US" dirty="0"/>
              <a:t>		(</a:t>
            </a:r>
            <a:r>
              <a:rPr lang="en-US" dirty="0" err="1"/>
              <a:t>dierchomai</a:t>
            </a:r>
            <a:r>
              <a:rPr lang="en-US" dirty="0"/>
              <a:t>   </a:t>
            </a:r>
            <a:r>
              <a:rPr lang="en-US" dirty="0" err="1"/>
              <a:t>eis</a:t>
            </a:r>
            <a:r>
              <a:rPr lang="en-US" dirty="0"/>
              <a:t>)</a:t>
            </a:r>
          </a:p>
          <a:p>
            <a:pPr marL="0" indent="0">
              <a:buNone/>
            </a:pPr>
            <a:endParaRPr lang="en-US" dirty="0"/>
          </a:p>
          <a:p>
            <a:pPr marL="0" indent="0">
              <a:buNone/>
            </a:pPr>
            <a:r>
              <a:rPr lang="en-US" dirty="0" smtClean="0"/>
              <a:t>Wherefore</a:t>
            </a:r>
            <a:r>
              <a:rPr lang="en-US" dirty="0"/>
              <a:t>, as by one man sin entered into the world, and death by sin; </a:t>
            </a:r>
            <a:endParaRPr lang="en-US" dirty="0" smtClean="0"/>
          </a:p>
          <a:p>
            <a:pPr marL="0" indent="0">
              <a:buNone/>
            </a:pPr>
            <a:r>
              <a:rPr lang="en-US" dirty="0" smtClean="0"/>
              <a:t>and </a:t>
            </a:r>
            <a:r>
              <a:rPr lang="en-US" dirty="0"/>
              <a:t>so death passed upon all men, </a:t>
            </a:r>
            <a:r>
              <a:rPr lang="en-US" dirty="0" smtClean="0"/>
              <a:t>for </a:t>
            </a:r>
            <a:r>
              <a:rPr lang="en-US" dirty="0"/>
              <a:t>that all have sinned</a:t>
            </a:r>
            <a:r>
              <a:rPr lang="en-US" dirty="0" smtClean="0"/>
              <a:t>:</a:t>
            </a:r>
            <a:endParaRPr lang="en-US" dirty="0"/>
          </a:p>
        </p:txBody>
      </p:sp>
      <p:sp>
        <p:nvSpPr>
          <p:cNvPr id="4" name="Rounded Rectangle 3"/>
          <p:cNvSpPr/>
          <p:nvPr/>
        </p:nvSpPr>
        <p:spPr>
          <a:xfrm>
            <a:off x="2125683" y="2185060"/>
            <a:ext cx="3301340" cy="127065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2719449" y="5130140"/>
            <a:ext cx="2185060" cy="4393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0"/>
            <a:endCxn id="4" idx="2"/>
          </p:cNvCxnSpPr>
          <p:nvPr/>
        </p:nvCxnSpPr>
        <p:spPr>
          <a:xfrm flipH="1" flipV="1">
            <a:off x="3776353" y="3455719"/>
            <a:ext cx="35626" cy="167442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25931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Cross-Ref. 1 Corinthians 15:22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For </a:t>
            </a:r>
            <a:r>
              <a:rPr lang="en-US" dirty="0"/>
              <a:t>as in Adam all </a:t>
            </a:r>
            <a:r>
              <a:rPr lang="en-US" b="1" dirty="0">
                <a:solidFill>
                  <a:schemeClr val="accent6">
                    <a:lumMod val="75000"/>
                  </a:schemeClr>
                </a:solidFill>
              </a:rPr>
              <a:t>die</a:t>
            </a:r>
            <a:r>
              <a:rPr lang="en-US" dirty="0"/>
              <a:t>, so in Christ all will be made </a:t>
            </a:r>
            <a:r>
              <a:rPr lang="en-US" b="1" dirty="0">
                <a:solidFill>
                  <a:schemeClr val="accent6">
                    <a:lumMod val="75000"/>
                  </a:schemeClr>
                </a:solidFill>
              </a:rPr>
              <a:t>alive</a:t>
            </a:r>
            <a:r>
              <a:rPr lang="en-US" dirty="0"/>
              <a:t>.</a:t>
            </a:r>
          </a:p>
        </p:txBody>
      </p:sp>
    </p:spTree>
    <p:extLst>
      <p:ext uri="{BB962C8B-B14F-4D97-AF65-F5344CB8AC3E}">
        <p14:creationId xmlns:p14="http://schemas.microsoft.com/office/powerpoint/2010/main" val="34329858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John 11:25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a:t> </a:t>
            </a:r>
            <a:r>
              <a:rPr lang="en-US" dirty="0"/>
              <a:t>Jesus said to her, </a:t>
            </a:r>
            <a:r>
              <a:rPr lang="en-US" dirty="0">
                <a:solidFill>
                  <a:srgbClr val="FF0000"/>
                </a:solidFill>
              </a:rPr>
              <a:t>“I am the resurrection and the life. </a:t>
            </a:r>
            <a:r>
              <a:rPr lang="en-US" dirty="0" smtClean="0">
                <a:solidFill>
                  <a:srgbClr val="FF0000"/>
                </a:solidFill>
              </a:rPr>
              <a:t>He who </a:t>
            </a:r>
            <a:r>
              <a:rPr lang="en-US" dirty="0">
                <a:solidFill>
                  <a:srgbClr val="FF0000"/>
                </a:solidFill>
              </a:rPr>
              <a:t>believes in me will </a:t>
            </a:r>
            <a:r>
              <a:rPr lang="en-US" b="1" dirty="0">
                <a:solidFill>
                  <a:schemeClr val="tx2">
                    <a:lumMod val="60000"/>
                    <a:lumOff val="40000"/>
                  </a:schemeClr>
                </a:solidFill>
              </a:rPr>
              <a:t>live</a:t>
            </a:r>
            <a:r>
              <a:rPr lang="en-US" dirty="0">
                <a:solidFill>
                  <a:srgbClr val="FF0000"/>
                </a:solidFill>
              </a:rPr>
              <a:t>, even though </a:t>
            </a:r>
            <a:r>
              <a:rPr lang="en-US" dirty="0" smtClean="0">
                <a:solidFill>
                  <a:srgbClr val="FF0000"/>
                </a:solidFill>
              </a:rPr>
              <a:t>he </a:t>
            </a:r>
            <a:r>
              <a:rPr lang="en-US" b="1" dirty="0" smtClean="0">
                <a:solidFill>
                  <a:schemeClr val="tx2">
                    <a:lumMod val="60000"/>
                    <a:lumOff val="40000"/>
                  </a:schemeClr>
                </a:solidFill>
              </a:rPr>
              <a:t>dies</a:t>
            </a:r>
            <a:r>
              <a:rPr lang="en-US" b="1" dirty="0" smtClean="0">
                <a:solidFill>
                  <a:srgbClr val="FF0000"/>
                </a:solidFill>
              </a:rPr>
              <a:t>.”</a:t>
            </a:r>
            <a:endParaRPr lang="en-US" b="1" dirty="0">
              <a:solidFill>
                <a:srgbClr val="FF0000"/>
              </a:solidFill>
            </a:endParaRPr>
          </a:p>
        </p:txBody>
      </p:sp>
    </p:spTree>
    <p:extLst>
      <p:ext uri="{BB962C8B-B14F-4D97-AF65-F5344CB8AC3E}">
        <p14:creationId xmlns:p14="http://schemas.microsoft.com/office/powerpoint/2010/main" val="6636300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63295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13</a:t>
            </a:r>
            <a:r>
              <a:rPr lang="en-US" dirty="0" smtClean="0"/>
              <a:t> </a:t>
            </a:r>
            <a:r>
              <a:rPr lang="en-US" dirty="0"/>
              <a:t>for before the law was given, sin was in the world. But sin is not taken into account when there is no law.</a:t>
            </a:r>
          </a:p>
        </p:txBody>
      </p:sp>
    </p:spTree>
    <p:extLst>
      <p:ext uri="{BB962C8B-B14F-4D97-AF65-F5344CB8AC3E}">
        <p14:creationId xmlns:p14="http://schemas.microsoft.com/office/powerpoint/2010/main" val="1967735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ἄχρι</a:t>
            </a:r>
            <a:endParaRPr lang="en-US" dirty="0"/>
          </a:p>
          <a:p>
            <a:pPr marL="0" indent="0">
              <a:buNone/>
            </a:pPr>
            <a:r>
              <a:rPr lang="en-US" dirty="0" smtClean="0"/>
              <a:t>	(</a:t>
            </a:r>
            <a:r>
              <a:rPr lang="en-US" dirty="0" err="1" smtClean="0"/>
              <a:t>achri</a:t>
            </a:r>
            <a:r>
              <a:rPr lang="en-US" dirty="0" smtClean="0"/>
              <a:t>)</a:t>
            </a:r>
          </a:p>
          <a:p>
            <a:pPr marL="0" indent="0">
              <a:buNone/>
            </a:pPr>
            <a:endParaRPr lang="en-US" dirty="0"/>
          </a:p>
          <a:p>
            <a:pPr marL="0" indent="0">
              <a:buNone/>
            </a:pPr>
            <a:endParaRPr lang="en-US" dirty="0" smtClean="0"/>
          </a:p>
          <a:p>
            <a:pPr marL="0" indent="0">
              <a:buNone/>
            </a:pPr>
            <a:r>
              <a:rPr lang="en-US" baseline="30000" dirty="0" smtClean="0"/>
              <a:t>13</a:t>
            </a:r>
            <a:r>
              <a:rPr lang="en-US" dirty="0" smtClean="0"/>
              <a:t> </a:t>
            </a:r>
            <a:r>
              <a:rPr lang="en-US" dirty="0"/>
              <a:t>for before the law was given, sin was in the world. But sin is not taken into account when there is no law.</a:t>
            </a:r>
          </a:p>
        </p:txBody>
      </p:sp>
      <p:sp>
        <p:nvSpPr>
          <p:cNvPr id="4" name="Rounded Rectangle 3"/>
          <p:cNvSpPr/>
          <p:nvPr/>
        </p:nvSpPr>
        <p:spPr>
          <a:xfrm>
            <a:off x="1246909" y="2149434"/>
            <a:ext cx="1472540" cy="13656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413164" y="4583875"/>
            <a:ext cx="1199407" cy="4868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1983179" y="3515096"/>
            <a:ext cx="29689" cy="106877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8279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1:20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ἄχρι</a:t>
            </a:r>
            <a:endParaRPr lang="en-US" dirty="0"/>
          </a:p>
          <a:p>
            <a:pPr marL="0" indent="0">
              <a:buNone/>
            </a:pPr>
            <a:r>
              <a:rPr lang="en-US" dirty="0" smtClean="0"/>
              <a:t>(</a:t>
            </a:r>
            <a:r>
              <a:rPr lang="en-US" dirty="0" err="1"/>
              <a:t>achri</a:t>
            </a:r>
            <a:r>
              <a:rPr lang="en-US" dirty="0"/>
              <a:t>)</a:t>
            </a:r>
          </a:p>
          <a:p>
            <a:pPr marL="0" indent="0">
              <a:buNone/>
            </a:pPr>
            <a:endParaRPr lang="en-US" dirty="0" smtClean="0"/>
          </a:p>
          <a:p>
            <a:pPr marL="0" indent="0">
              <a:buNone/>
            </a:pPr>
            <a:r>
              <a:rPr lang="en-US" dirty="0" smtClean="0"/>
              <a:t>And </a:t>
            </a:r>
            <a:r>
              <a:rPr lang="en-US" dirty="0"/>
              <a:t>now you will be silent and not able to speak until the day this happens, because you did not believe my words, which will come true at their proper time</a:t>
            </a:r>
            <a:r>
              <a:rPr lang="en-US" dirty="0" smtClean="0"/>
              <a:t>.</a:t>
            </a:r>
            <a:endParaRPr lang="en-US" dirty="0"/>
          </a:p>
        </p:txBody>
      </p:sp>
      <p:sp>
        <p:nvSpPr>
          <p:cNvPr id="4" name="Rounded Rectangle 3"/>
          <p:cNvSpPr/>
          <p:nvPr/>
        </p:nvSpPr>
        <p:spPr>
          <a:xfrm>
            <a:off x="391886" y="2161309"/>
            <a:ext cx="1472540" cy="13656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1262" y="4488873"/>
            <a:ext cx="938151" cy="4868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920338" y="3526971"/>
            <a:ext cx="207818" cy="96190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65046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νόμος</a:t>
            </a:r>
            <a:endParaRPr lang="en-US" dirty="0"/>
          </a:p>
          <a:p>
            <a:pPr marL="0" indent="0">
              <a:buNone/>
            </a:pPr>
            <a:r>
              <a:rPr lang="en-US" dirty="0" smtClean="0"/>
              <a:t>			(</a:t>
            </a:r>
            <a:r>
              <a:rPr lang="en-US" dirty="0" err="1" smtClean="0"/>
              <a:t>nomos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13</a:t>
            </a:r>
            <a:r>
              <a:rPr lang="en-US" dirty="0" smtClean="0"/>
              <a:t> </a:t>
            </a:r>
            <a:r>
              <a:rPr lang="en-US" dirty="0"/>
              <a:t>for before the law was given, sin was in the world. But sin is not taken into account when there is no law.</a:t>
            </a:r>
          </a:p>
        </p:txBody>
      </p:sp>
      <p:sp>
        <p:nvSpPr>
          <p:cNvPr id="4" name="Oval 3"/>
          <p:cNvSpPr/>
          <p:nvPr/>
        </p:nvSpPr>
        <p:spPr>
          <a:xfrm>
            <a:off x="3063834" y="2137558"/>
            <a:ext cx="1876301" cy="14844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218213" y="4572000"/>
            <a:ext cx="736271" cy="4987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26574" y="5545303"/>
            <a:ext cx="762000"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5" idx="0"/>
            <a:endCxn id="4" idx="4"/>
          </p:cNvCxnSpPr>
          <p:nvPr/>
        </p:nvCxnSpPr>
        <p:spPr>
          <a:xfrm flipV="1">
            <a:off x="3586349" y="3621974"/>
            <a:ext cx="415636" cy="95002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5122" idx="0"/>
            <a:endCxn id="4" idx="3"/>
          </p:cNvCxnSpPr>
          <p:nvPr/>
        </p:nvCxnSpPr>
        <p:spPr>
          <a:xfrm flipV="1">
            <a:off x="2707574" y="3404586"/>
            <a:ext cx="631038" cy="214071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8279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ἁμαρτία</a:t>
            </a:r>
            <a:endParaRPr lang="en-US" dirty="0"/>
          </a:p>
          <a:p>
            <a:pPr marL="0" indent="0">
              <a:buNone/>
            </a:pPr>
            <a:r>
              <a:rPr lang="en-US" dirty="0" smtClean="0"/>
              <a:t>			(hamartia)</a:t>
            </a:r>
          </a:p>
          <a:p>
            <a:pPr marL="0" indent="0">
              <a:buNone/>
            </a:pPr>
            <a:endParaRPr lang="en-US" dirty="0"/>
          </a:p>
          <a:p>
            <a:pPr marL="0" indent="0">
              <a:buNone/>
            </a:pPr>
            <a:endParaRPr lang="en-US" dirty="0" smtClean="0"/>
          </a:p>
          <a:p>
            <a:pPr marL="0" indent="0">
              <a:buNone/>
            </a:pPr>
            <a:r>
              <a:rPr lang="en-US" baseline="30000" dirty="0" smtClean="0"/>
              <a:t>13</a:t>
            </a:r>
            <a:r>
              <a:rPr lang="en-US" dirty="0" smtClean="0"/>
              <a:t> </a:t>
            </a:r>
            <a:r>
              <a:rPr lang="en-US" dirty="0"/>
              <a:t>for before the law was given, sin was in the world. But sin is not taken into account when there is no law.</a:t>
            </a:r>
          </a:p>
        </p:txBody>
      </p:sp>
      <p:sp>
        <p:nvSpPr>
          <p:cNvPr id="4" name="Oval 3"/>
          <p:cNvSpPr/>
          <p:nvPr/>
        </p:nvSpPr>
        <p:spPr>
          <a:xfrm>
            <a:off x="3004457" y="2066307"/>
            <a:ext cx="2398815" cy="15437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700156" y="4607626"/>
            <a:ext cx="593766" cy="4156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2721" y="5099689"/>
            <a:ext cx="615950" cy="439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6146" idx="0"/>
            <a:endCxn id="4" idx="3"/>
          </p:cNvCxnSpPr>
          <p:nvPr/>
        </p:nvCxnSpPr>
        <p:spPr>
          <a:xfrm flipV="1">
            <a:off x="2600696" y="3384016"/>
            <a:ext cx="755059" cy="171567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5" idx="0"/>
            <a:endCxn id="4" idx="5"/>
          </p:cNvCxnSpPr>
          <p:nvPr/>
        </p:nvCxnSpPr>
        <p:spPr>
          <a:xfrm flipH="1" flipV="1">
            <a:off x="5051974" y="3384016"/>
            <a:ext cx="945065" cy="122361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8279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5:12-21</a:t>
            </a:r>
          </a:p>
        </p:txBody>
      </p:sp>
      <p:sp>
        <p:nvSpPr>
          <p:cNvPr id="3" name="Content Placeholder 2"/>
          <p:cNvSpPr>
            <a:spLocks noGrp="1"/>
          </p:cNvSpPr>
          <p:nvPr>
            <p:ph idx="1"/>
          </p:nvPr>
        </p:nvSpPr>
        <p:spPr/>
        <p:txBody>
          <a:bodyPr/>
          <a:lstStyle/>
          <a:p>
            <a:pPr marL="0" indent="0">
              <a:buNone/>
            </a:pPr>
            <a:r>
              <a:rPr lang="en-US" baseline="30000" dirty="0"/>
              <a:t>12</a:t>
            </a:r>
            <a:r>
              <a:rPr lang="en-US" dirty="0"/>
              <a:t> Therefore, just as sin entered the world through one man, and death through sin, and in this way death came to all men, because all </a:t>
            </a:r>
            <a:r>
              <a:rPr lang="en-US" dirty="0" smtClean="0"/>
              <a:t>sinned– </a:t>
            </a:r>
          </a:p>
          <a:p>
            <a:pPr marL="0" indent="0">
              <a:buNone/>
            </a:pPr>
            <a:r>
              <a:rPr lang="en-US" baseline="30000" dirty="0" smtClean="0"/>
              <a:t>13</a:t>
            </a:r>
            <a:r>
              <a:rPr lang="en-US" dirty="0" smtClean="0"/>
              <a:t> </a:t>
            </a:r>
            <a:r>
              <a:rPr lang="en-US" dirty="0"/>
              <a:t>for before the law was given, sin was in the world. But sin is not taken into account when there is no law.</a:t>
            </a:r>
          </a:p>
        </p:txBody>
      </p:sp>
    </p:spTree>
    <p:extLst>
      <p:ext uri="{BB962C8B-B14F-4D97-AF65-F5344CB8AC3E}">
        <p14:creationId xmlns:p14="http://schemas.microsoft.com/office/powerpoint/2010/main" val="6264318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ἐλλογέω</a:t>
            </a:r>
            <a:endParaRPr lang="en-US" dirty="0"/>
          </a:p>
          <a:p>
            <a:pPr marL="0" indent="0">
              <a:buNone/>
            </a:pPr>
            <a:r>
              <a:rPr lang="en-US" dirty="0" smtClean="0"/>
              <a:t>				(</a:t>
            </a:r>
            <a:r>
              <a:rPr lang="en-US" dirty="0" err="1" smtClean="0"/>
              <a:t>elloge</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13</a:t>
            </a:r>
            <a:r>
              <a:rPr lang="en-US" dirty="0" smtClean="0"/>
              <a:t> </a:t>
            </a:r>
            <a:r>
              <a:rPr lang="en-US" dirty="0"/>
              <a:t>for before the law was given, sin was in the world. But sin is not taken into account when there is no law.</a:t>
            </a:r>
          </a:p>
        </p:txBody>
      </p:sp>
      <p:sp>
        <p:nvSpPr>
          <p:cNvPr id="4" name="Rounded Rectangle 3"/>
          <p:cNvSpPr/>
          <p:nvPr/>
        </p:nvSpPr>
        <p:spPr>
          <a:xfrm>
            <a:off x="3990109" y="2173184"/>
            <a:ext cx="1840675" cy="12587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871356" y="5070764"/>
            <a:ext cx="3146961" cy="46313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910447" y="3431969"/>
            <a:ext cx="534390" cy="163879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8279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Philemon 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ἐλλογέω</a:t>
            </a:r>
            <a:endParaRPr lang="en-US" dirty="0"/>
          </a:p>
          <a:p>
            <a:pPr marL="0" indent="0">
              <a:buNone/>
            </a:pPr>
            <a:r>
              <a:rPr lang="en-US" dirty="0"/>
              <a:t>		(</a:t>
            </a:r>
            <a:r>
              <a:rPr lang="en-US" dirty="0" err="1"/>
              <a:t>ellogeō</a:t>
            </a:r>
            <a:r>
              <a:rPr lang="en-US" dirty="0"/>
              <a:t>)</a:t>
            </a:r>
          </a:p>
          <a:p>
            <a:pPr marL="0" indent="0">
              <a:buNone/>
            </a:pPr>
            <a:endParaRPr lang="en-US" dirty="0" smtClean="0"/>
          </a:p>
          <a:p>
            <a:pPr marL="0" indent="0">
              <a:buNone/>
            </a:pPr>
            <a:endParaRPr lang="en-US" dirty="0"/>
          </a:p>
          <a:p>
            <a:pPr marL="0" indent="0">
              <a:buNone/>
            </a:pPr>
            <a:r>
              <a:rPr lang="en-US" dirty="0" smtClean="0"/>
              <a:t>If </a:t>
            </a:r>
            <a:r>
              <a:rPr lang="en-US" dirty="0"/>
              <a:t>he has done you any wrong or owes you anything, charge it to me</a:t>
            </a:r>
            <a:r>
              <a:rPr lang="en-US" dirty="0" smtClean="0"/>
              <a:t>.</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559" y="2159846"/>
            <a:ext cx="1858963"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113808" y="5082639"/>
            <a:ext cx="1555667" cy="5106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050" idx="2"/>
          </p:cNvCxnSpPr>
          <p:nvPr/>
        </p:nvCxnSpPr>
        <p:spPr>
          <a:xfrm flipV="1">
            <a:off x="2891642" y="3445721"/>
            <a:ext cx="171399" cy="163691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93548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Cross-Ref. 1 Corinthians 15:56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The </a:t>
            </a:r>
            <a:r>
              <a:rPr lang="en-US" dirty="0"/>
              <a:t>sting of death is sin, and the power of sin is the </a:t>
            </a:r>
            <a:r>
              <a:rPr lang="en-US" b="1" dirty="0">
                <a:solidFill>
                  <a:schemeClr val="accent6">
                    <a:lumMod val="75000"/>
                  </a:schemeClr>
                </a:solidFill>
              </a:rPr>
              <a:t>law</a:t>
            </a:r>
            <a:r>
              <a:rPr lang="en-US" dirty="0" smtClean="0"/>
              <a:t>.</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John 3:4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Everyone </a:t>
            </a:r>
            <a:r>
              <a:rPr lang="en-US" dirty="0"/>
              <a:t>who sins breaks the </a:t>
            </a:r>
            <a:r>
              <a:rPr lang="en-US" b="1" dirty="0">
                <a:solidFill>
                  <a:schemeClr val="accent6">
                    <a:lumMod val="75000"/>
                  </a:schemeClr>
                </a:solidFill>
              </a:rPr>
              <a:t>law</a:t>
            </a:r>
            <a:r>
              <a:rPr lang="en-US" dirty="0"/>
              <a:t>; in fact, sin is </a:t>
            </a:r>
            <a:r>
              <a:rPr lang="en-US" b="1" dirty="0">
                <a:solidFill>
                  <a:schemeClr val="accent6">
                    <a:lumMod val="75000"/>
                  </a:schemeClr>
                </a:solidFill>
              </a:rPr>
              <a:t>lawlessness</a:t>
            </a:r>
            <a:r>
              <a:rPr lang="en-US" dirty="0" smtClean="0"/>
              <a:t>.</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015754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14</a:t>
            </a:r>
            <a:r>
              <a:rPr lang="en-US" dirty="0" smtClean="0"/>
              <a:t> </a:t>
            </a:r>
            <a:r>
              <a:rPr lang="en-US" dirty="0"/>
              <a:t>Nevertheless, death reigned from the time of Adam to the time of Moses, even over those who did not sin by breaking a command, as did Adam, who was a pattern of the one to come. </a:t>
            </a:r>
            <a:endParaRPr lang="en-US" dirty="0" smtClean="0"/>
          </a:p>
        </p:txBody>
      </p:sp>
    </p:spTree>
    <p:extLst>
      <p:ext uri="{BB962C8B-B14F-4D97-AF65-F5344CB8AC3E}">
        <p14:creationId xmlns:p14="http://schemas.microsoft.com/office/powerpoint/2010/main" val="97075479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βασιλεύω</a:t>
            </a:r>
            <a:endParaRPr lang="en-US" dirty="0"/>
          </a:p>
          <a:p>
            <a:pPr marL="0" indent="0">
              <a:buNone/>
            </a:pPr>
            <a:r>
              <a:rPr lang="en-US" dirty="0" smtClean="0"/>
              <a:t>				(</a:t>
            </a:r>
            <a:r>
              <a:rPr lang="en-US" dirty="0" err="1" smtClean="0"/>
              <a:t>basileu</a:t>
            </a:r>
            <a:r>
              <a:rPr lang="en-US" dirty="0" err="1"/>
              <a:t>ō</a:t>
            </a:r>
            <a:r>
              <a:rPr lang="en-US" dirty="0" smtClean="0"/>
              <a:t>)</a:t>
            </a:r>
          </a:p>
          <a:p>
            <a:pPr marL="0" indent="0">
              <a:buNone/>
            </a:pPr>
            <a:endParaRPr lang="en-US" dirty="0"/>
          </a:p>
          <a:p>
            <a:pPr marL="0" indent="0">
              <a:buNone/>
            </a:pPr>
            <a:r>
              <a:rPr lang="en-US" baseline="30000" dirty="0" smtClean="0"/>
              <a:t>14</a:t>
            </a:r>
            <a:r>
              <a:rPr lang="en-US" dirty="0" smtClean="0"/>
              <a:t> </a:t>
            </a:r>
            <a:r>
              <a:rPr lang="en-US" dirty="0"/>
              <a:t>Nevertheless, death reigned from the time of Adam to the time of Moses, even over those who did not sin by breaking a command, as did Adam, who was a pattern of the one to come. </a:t>
            </a:r>
            <a:endParaRPr lang="en-US" dirty="0" smtClean="0"/>
          </a:p>
        </p:txBody>
      </p:sp>
      <p:sp>
        <p:nvSpPr>
          <p:cNvPr id="4" name="Rounded Rectangle 3"/>
          <p:cNvSpPr/>
          <p:nvPr/>
        </p:nvSpPr>
        <p:spPr>
          <a:xfrm>
            <a:off x="4013860" y="2185060"/>
            <a:ext cx="2030680" cy="12350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251366" y="4037610"/>
            <a:ext cx="1353787" cy="4631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928260" y="3420094"/>
            <a:ext cx="100940" cy="61751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826794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smtClean="0"/>
              <a:t>		 </a:t>
            </a:r>
            <a:r>
              <a:rPr lang="el-GR" dirty="0" smtClean="0"/>
              <a:t>ἐπί</a:t>
            </a:r>
            <a:r>
              <a:rPr lang="en-US" dirty="0" smtClean="0"/>
              <a:t>  </a:t>
            </a:r>
            <a:r>
              <a:rPr lang="el-GR" dirty="0" smtClean="0"/>
              <a:t>ὁ</a:t>
            </a:r>
            <a:r>
              <a:rPr lang="en-US" dirty="0" smtClean="0"/>
              <a:t>  </a:t>
            </a:r>
            <a:r>
              <a:rPr lang="el-GR" dirty="0"/>
              <a:t>ὁμοίωμα</a:t>
            </a:r>
            <a:endParaRPr lang="en-US" dirty="0"/>
          </a:p>
          <a:p>
            <a:pPr marL="0" indent="0">
              <a:buNone/>
            </a:pPr>
            <a:r>
              <a:rPr lang="en-US" dirty="0" smtClean="0"/>
              <a:t>			</a:t>
            </a:r>
            <a:r>
              <a:rPr lang="en-US" dirty="0" smtClean="0"/>
              <a:t>		(</a:t>
            </a:r>
            <a:r>
              <a:rPr lang="en-US" dirty="0" smtClean="0"/>
              <a:t>epi ho </a:t>
            </a:r>
            <a:r>
              <a:rPr lang="en-US" dirty="0" err="1" smtClean="0"/>
              <a:t>omoi</a:t>
            </a:r>
            <a:r>
              <a:rPr lang="en-US" dirty="0" err="1"/>
              <a:t>ō</a:t>
            </a:r>
            <a:r>
              <a:rPr lang="en-US" dirty="0" err="1" smtClean="0"/>
              <a:t>ma</a:t>
            </a:r>
            <a:r>
              <a:rPr lang="en-US" dirty="0" smtClean="0"/>
              <a:t>)</a:t>
            </a:r>
          </a:p>
          <a:p>
            <a:pPr marL="0" indent="0">
              <a:buNone/>
            </a:pPr>
            <a:endParaRPr lang="en-US" dirty="0"/>
          </a:p>
          <a:p>
            <a:pPr marL="0" indent="0">
              <a:buNone/>
            </a:pPr>
            <a:r>
              <a:rPr lang="en-US" baseline="30000" dirty="0" smtClean="0"/>
              <a:t>14</a:t>
            </a:r>
            <a:r>
              <a:rPr lang="en-US" dirty="0" smtClean="0"/>
              <a:t> </a:t>
            </a:r>
            <a:r>
              <a:rPr lang="en-US" dirty="0"/>
              <a:t>Nevertheless, death reigned from the time of Adam to the time of Moses, even over those who did not sin by breaking a command, as did Adam, who was a pattern of the one to come. </a:t>
            </a:r>
            <a:endParaRPr lang="en-US" dirty="0" smtClean="0"/>
          </a:p>
        </p:txBody>
      </p:sp>
      <p:sp>
        <p:nvSpPr>
          <p:cNvPr id="4" name="Rounded Rectangle 3"/>
          <p:cNvSpPr/>
          <p:nvPr/>
        </p:nvSpPr>
        <p:spPr>
          <a:xfrm>
            <a:off x="4892634" y="2196935"/>
            <a:ext cx="3384467" cy="12350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7279574" y="5011387"/>
            <a:ext cx="1104405" cy="4275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3111335" y="4940135"/>
            <a:ext cx="5415148" cy="581891"/>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6" idx="0"/>
            <a:endCxn id="4" idx="2"/>
          </p:cNvCxnSpPr>
          <p:nvPr/>
        </p:nvCxnSpPr>
        <p:spPr>
          <a:xfrm flipH="1" flipV="1">
            <a:off x="6584868" y="3431969"/>
            <a:ext cx="1246909" cy="1579418"/>
          </a:xfrm>
          <a:prstGeom prst="line">
            <a:avLst/>
          </a:prstGeom>
          <a:ln w="285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826794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826" y="274638"/>
            <a:ext cx="8229600" cy="1143000"/>
          </a:xfrm>
        </p:spPr>
        <p:txBody>
          <a:bodyPr/>
          <a:lstStyle/>
          <a:p>
            <a:r>
              <a:rPr lang="en-US" dirty="0"/>
              <a:t>Romans </a:t>
            </a:r>
            <a:r>
              <a:rPr lang="en-US" dirty="0" smtClean="0"/>
              <a:t>5:14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παράβασις</a:t>
            </a:r>
            <a:endParaRPr lang="en-US" dirty="0"/>
          </a:p>
          <a:p>
            <a:pPr marL="0" indent="0">
              <a:buNone/>
            </a:pPr>
            <a:r>
              <a:rPr lang="en-US" dirty="0" smtClean="0"/>
              <a:t>					(</a:t>
            </a:r>
            <a:r>
              <a:rPr lang="en-US" dirty="0" err="1" smtClean="0"/>
              <a:t>parabasis</a:t>
            </a:r>
            <a:r>
              <a:rPr lang="en-US" dirty="0" smtClean="0"/>
              <a:t>)</a:t>
            </a:r>
          </a:p>
          <a:p>
            <a:pPr marL="0" indent="0">
              <a:buNone/>
            </a:pPr>
            <a:endParaRPr lang="en-US" dirty="0"/>
          </a:p>
          <a:p>
            <a:pPr marL="0" indent="0">
              <a:buNone/>
            </a:pPr>
            <a:r>
              <a:rPr lang="en-US" baseline="30000" dirty="0" smtClean="0"/>
              <a:t>14</a:t>
            </a:r>
            <a:r>
              <a:rPr lang="en-US" dirty="0" smtClean="0"/>
              <a:t> </a:t>
            </a:r>
            <a:r>
              <a:rPr lang="en-US" dirty="0"/>
              <a:t>Nevertheless, death reigned from the time of Adam to the time of Moses, even over those who did not sin by breaking a command, as did Adam, who was a pattern of the one to come. </a:t>
            </a:r>
            <a:endParaRPr lang="en-US" dirty="0" smtClean="0"/>
          </a:p>
        </p:txBody>
      </p:sp>
      <p:sp>
        <p:nvSpPr>
          <p:cNvPr id="4" name="Rounded Rectangle 3"/>
          <p:cNvSpPr/>
          <p:nvPr/>
        </p:nvSpPr>
        <p:spPr>
          <a:xfrm>
            <a:off x="4940135" y="2196935"/>
            <a:ext cx="2161309" cy="122315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438899" y="5011387"/>
            <a:ext cx="1757548" cy="4393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020790" y="3420094"/>
            <a:ext cx="296883" cy="1591293"/>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 name="Rounded Rectangle 5"/>
          <p:cNvSpPr/>
          <p:nvPr/>
        </p:nvSpPr>
        <p:spPr>
          <a:xfrm>
            <a:off x="3111335" y="4928260"/>
            <a:ext cx="5320146" cy="605641"/>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82679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τύπος</a:t>
            </a:r>
            <a:endParaRPr lang="en-US" dirty="0"/>
          </a:p>
          <a:p>
            <a:pPr marL="0" indent="0">
              <a:buNone/>
            </a:pPr>
            <a:r>
              <a:rPr lang="en-US" dirty="0" smtClean="0"/>
              <a:t>			typos</a:t>
            </a:r>
          </a:p>
          <a:p>
            <a:pPr marL="0" indent="0">
              <a:buNone/>
            </a:pPr>
            <a:endParaRPr lang="en-US" dirty="0"/>
          </a:p>
          <a:p>
            <a:pPr marL="0" indent="0">
              <a:buNone/>
            </a:pPr>
            <a:r>
              <a:rPr lang="en-US" baseline="30000" dirty="0" smtClean="0"/>
              <a:t>14</a:t>
            </a:r>
            <a:r>
              <a:rPr lang="en-US" dirty="0" smtClean="0"/>
              <a:t> </a:t>
            </a:r>
            <a:r>
              <a:rPr lang="en-US" dirty="0"/>
              <a:t>Nevertheless, death reigned from the time of Adam to the time of Moses, even over those who did not sin by breaking a command, as did Adam, who was a pattern of the one to come. </a:t>
            </a:r>
            <a:endParaRPr lang="en-US" dirty="0" smtClean="0"/>
          </a:p>
        </p:txBody>
      </p:sp>
      <p:sp>
        <p:nvSpPr>
          <p:cNvPr id="4" name="Oval 3"/>
          <p:cNvSpPr/>
          <p:nvPr/>
        </p:nvSpPr>
        <p:spPr>
          <a:xfrm>
            <a:off x="2826327" y="2149433"/>
            <a:ext cx="1888176" cy="129441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479470" y="5486400"/>
            <a:ext cx="1341912" cy="4868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3770415" y="3443843"/>
            <a:ext cx="380011" cy="204255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82679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5:12-21</a:t>
            </a:r>
          </a:p>
        </p:txBody>
      </p:sp>
      <p:sp>
        <p:nvSpPr>
          <p:cNvPr id="3" name="Content Placeholder 2"/>
          <p:cNvSpPr>
            <a:spLocks noGrp="1"/>
          </p:cNvSpPr>
          <p:nvPr>
            <p:ph idx="1"/>
          </p:nvPr>
        </p:nvSpPr>
        <p:spPr/>
        <p:txBody>
          <a:bodyPr>
            <a:normAutofit/>
          </a:bodyPr>
          <a:lstStyle/>
          <a:p>
            <a:pPr marL="0" indent="0">
              <a:buNone/>
            </a:pPr>
            <a:r>
              <a:rPr lang="en-US" baseline="30000" dirty="0"/>
              <a:t>14</a:t>
            </a:r>
            <a:r>
              <a:rPr lang="en-US" dirty="0"/>
              <a:t> Nevertheless, death reigned from the time of Adam to the time of Moses, even over those who did not sin by breaking a command, as did Adam, who was a pattern of the one to come. </a:t>
            </a:r>
            <a:endParaRPr lang="en-US" dirty="0" smtClean="0"/>
          </a:p>
        </p:txBody>
      </p:sp>
    </p:spTree>
    <p:extLst>
      <p:ext uri="{BB962C8B-B14F-4D97-AF65-F5344CB8AC3E}">
        <p14:creationId xmlns:p14="http://schemas.microsoft.com/office/powerpoint/2010/main" val="404175869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μέλλω</a:t>
            </a:r>
            <a:endParaRPr lang="en-US" dirty="0"/>
          </a:p>
          <a:p>
            <a:pPr marL="0" indent="0">
              <a:buNone/>
            </a:pPr>
            <a:r>
              <a:rPr lang="en-US" dirty="0" smtClean="0"/>
              <a:t>						(</a:t>
            </a:r>
            <a:r>
              <a:rPr lang="en-US" dirty="0" err="1" smtClean="0"/>
              <a:t>mell</a:t>
            </a:r>
            <a:r>
              <a:rPr lang="en-US" dirty="0" err="1"/>
              <a:t>ō</a:t>
            </a:r>
            <a:r>
              <a:rPr lang="en-US" dirty="0" smtClean="0"/>
              <a:t>)</a:t>
            </a:r>
          </a:p>
          <a:p>
            <a:pPr marL="0" indent="0">
              <a:buNone/>
            </a:pPr>
            <a:endParaRPr lang="en-US" dirty="0"/>
          </a:p>
          <a:p>
            <a:pPr marL="0" indent="0">
              <a:buNone/>
            </a:pPr>
            <a:r>
              <a:rPr lang="en-US" baseline="30000" dirty="0" smtClean="0"/>
              <a:t>14</a:t>
            </a:r>
            <a:r>
              <a:rPr lang="en-US" dirty="0" smtClean="0"/>
              <a:t> </a:t>
            </a:r>
            <a:r>
              <a:rPr lang="en-US" dirty="0"/>
              <a:t>Nevertheless, death reigned from the time of Adam to the time of Moses, even over those who did not sin by breaking a command, as did Adam, who was a pattern of the one to come. </a:t>
            </a:r>
            <a:endParaRPr lang="en-US" dirty="0" smtClean="0"/>
          </a:p>
        </p:txBody>
      </p:sp>
      <p:sp>
        <p:nvSpPr>
          <p:cNvPr id="4" name="Rounded Rectangle 3"/>
          <p:cNvSpPr/>
          <p:nvPr/>
        </p:nvSpPr>
        <p:spPr>
          <a:xfrm>
            <a:off x="5913912" y="2137558"/>
            <a:ext cx="1413163" cy="12825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890161" y="5498275"/>
            <a:ext cx="2196935" cy="4868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620494" y="3420094"/>
            <a:ext cx="368135" cy="207818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826794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6:4-5</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μέλλω</a:t>
            </a:r>
            <a:endParaRPr lang="en-US" dirty="0"/>
          </a:p>
          <a:p>
            <a:pPr marL="0" indent="0">
              <a:buNone/>
            </a:pPr>
            <a:r>
              <a:rPr lang="en-US" dirty="0"/>
              <a:t>		</a:t>
            </a:r>
            <a:r>
              <a:rPr lang="en-US" dirty="0" smtClean="0"/>
              <a:t>(</a:t>
            </a:r>
            <a:r>
              <a:rPr lang="en-US" dirty="0" err="1"/>
              <a:t>mellō</a:t>
            </a:r>
            <a:r>
              <a:rPr lang="en-US" dirty="0"/>
              <a:t>)</a:t>
            </a:r>
          </a:p>
          <a:p>
            <a:pPr marL="0" indent="0">
              <a:buNone/>
            </a:pPr>
            <a:endParaRPr lang="en-US" baseline="30000" dirty="0" smtClean="0"/>
          </a:p>
          <a:p>
            <a:pPr marL="0" indent="0">
              <a:buNone/>
            </a:pPr>
            <a:endParaRPr lang="en-US" baseline="30000" dirty="0"/>
          </a:p>
          <a:p>
            <a:pPr marL="0" indent="0">
              <a:buNone/>
            </a:pPr>
            <a:r>
              <a:rPr lang="en-US" baseline="30000" dirty="0" smtClean="0"/>
              <a:t>4 </a:t>
            </a:r>
            <a:r>
              <a:rPr lang="en-US" dirty="0"/>
              <a:t>It is impossible for those who have once been enlightened, who have tasted the heavenly gift, who have shared in the Holy Spirit, </a:t>
            </a:r>
            <a:r>
              <a:rPr lang="en-US" baseline="30000" dirty="0"/>
              <a:t>5 </a:t>
            </a:r>
            <a:r>
              <a:rPr lang="en-US" dirty="0"/>
              <a:t>who have tasted the goodness of the word of God and the powers of the coming </a:t>
            </a:r>
            <a:r>
              <a:rPr lang="en-US" dirty="0" smtClean="0"/>
              <a:t>age</a:t>
            </a:r>
          </a:p>
          <a:p>
            <a:pPr marL="0" indent="0">
              <a:buNone/>
            </a:pP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7819" y="1556555"/>
            <a:ext cx="1438275" cy="130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805049" y="5557652"/>
            <a:ext cx="3135086" cy="5581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074" idx="2"/>
          </p:cNvCxnSpPr>
          <p:nvPr/>
        </p:nvCxnSpPr>
        <p:spPr>
          <a:xfrm flipH="1" flipV="1">
            <a:off x="2956957" y="2861480"/>
            <a:ext cx="415635" cy="2696172"/>
          </a:xfrm>
          <a:prstGeom prst="line">
            <a:avLst/>
          </a:prstGeom>
          <a:ln w="285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92908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Hosea 6:7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Like </a:t>
            </a:r>
            <a:r>
              <a:rPr lang="en-US" dirty="0"/>
              <a:t>Adam, they have </a:t>
            </a:r>
            <a:r>
              <a:rPr lang="en-US" b="1" dirty="0">
                <a:solidFill>
                  <a:schemeClr val="accent6">
                    <a:lumMod val="75000"/>
                  </a:schemeClr>
                </a:solidFill>
              </a:rPr>
              <a:t>broken</a:t>
            </a:r>
            <a:r>
              <a:rPr lang="en-US" dirty="0"/>
              <a:t> the </a:t>
            </a:r>
            <a:r>
              <a:rPr lang="en-US" dirty="0" smtClean="0"/>
              <a:t>covenant— </a:t>
            </a:r>
          </a:p>
          <a:p>
            <a:pPr marL="0" indent="0">
              <a:buNone/>
            </a:pPr>
            <a:r>
              <a:rPr lang="en-US" dirty="0" smtClean="0"/>
              <a:t>they were unfaithful to me there.</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Hebrews 9:27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Just </a:t>
            </a:r>
            <a:r>
              <a:rPr lang="en-US" dirty="0"/>
              <a:t>as man is destined to </a:t>
            </a:r>
            <a:r>
              <a:rPr lang="en-US" b="1" dirty="0">
                <a:solidFill>
                  <a:schemeClr val="accent6">
                    <a:lumMod val="75000"/>
                  </a:schemeClr>
                </a:solidFill>
              </a:rPr>
              <a:t>die</a:t>
            </a:r>
            <a:r>
              <a:rPr lang="en-US" dirty="0"/>
              <a:t> once, and after that to face </a:t>
            </a:r>
            <a:r>
              <a:rPr lang="en-US" dirty="0" smtClean="0"/>
              <a:t>judgment</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135118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15</a:t>
            </a:r>
            <a:r>
              <a:rPr lang="en-US" dirty="0" smtClean="0"/>
              <a:t> </a:t>
            </a:r>
            <a:r>
              <a:rPr lang="en-US" dirty="0"/>
              <a:t>But the gift is not like the trespass. For if the many died by the trespass of the one man, how much more did God's grace and the gift that came by the grace of the one man, Jesus Christ, overflow to the many! </a:t>
            </a:r>
            <a:endParaRPr lang="en-US" dirty="0" smtClean="0"/>
          </a:p>
        </p:txBody>
      </p:sp>
    </p:spTree>
    <p:extLst>
      <p:ext uri="{BB962C8B-B14F-4D97-AF65-F5344CB8AC3E}">
        <p14:creationId xmlns:p14="http://schemas.microsoft.com/office/powerpoint/2010/main" val="329796192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5:15</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en-US" dirty="0" smtClean="0"/>
          </a:p>
          <a:p>
            <a:pPr marL="0" indent="0">
              <a:buNone/>
            </a:pPr>
            <a:r>
              <a:rPr lang="en-US" dirty="0" smtClean="0"/>
              <a:t>	  </a:t>
            </a:r>
            <a:r>
              <a:rPr lang="el-GR" dirty="0" smtClean="0"/>
              <a:t>χάρισμα</a:t>
            </a:r>
            <a:r>
              <a:rPr lang="en-US" dirty="0"/>
              <a:t>				</a:t>
            </a:r>
            <a:r>
              <a:rPr lang="el-GR" dirty="0" smtClean="0"/>
              <a:t>δωρεά</a:t>
            </a:r>
            <a:endParaRPr lang="en-US" dirty="0"/>
          </a:p>
          <a:p>
            <a:pPr marL="0" indent="0">
              <a:buNone/>
            </a:pPr>
            <a:r>
              <a:rPr lang="en-US" dirty="0"/>
              <a:t>	(charisma</a:t>
            </a:r>
            <a:r>
              <a:rPr lang="en-US" dirty="0" smtClean="0"/>
              <a:t>)				</a:t>
            </a:r>
            <a:r>
              <a:rPr lang="en-US" dirty="0"/>
              <a:t>(</a:t>
            </a:r>
            <a:r>
              <a:rPr lang="en-US" dirty="0" err="1"/>
              <a:t>dōrea</a:t>
            </a:r>
            <a:r>
              <a:rPr lang="en-US" dirty="0"/>
              <a:t>)</a:t>
            </a:r>
          </a:p>
          <a:p>
            <a:pPr marL="0" indent="0">
              <a:buNone/>
            </a:pPr>
            <a:endParaRPr lang="en-US" dirty="0"/>
          </a:p>
          <a:p>
            <a:pPr marL="0" indent="0">
              <a:buNone/>
            </a:pPr>
            <a:r>
              <a:rPr lang="en-US" baseline="30000" dirty="0" smtClean="0"/>
              <a:t>15</a:t>
            </a:r>
            <a:r>
              <a:rPr lang="en-US" dirty="0" smtClean="0"/>
              <a:t> </a:t>
            </a:r>
            <a:r>
              <a:rPr lang="en-US" dirty="0"/>
              <a:t>But the gift is not like the trespass. For if the many died by the trespass of the one man, how much more did God's grace and the gift that came by the grace of the one man, Jesus Christ, overflow to the many! </a:t>
            </a:r>
            <a:endParaRPr lang="en-US" dirty="0" smtClean="0"/>
          </a:p>
        </p:txBody>
      </p:sp>
      <p:sp>
        <p:nvSpPr>
          <p:cNvPr id="4" name="Rounded Rectangle 3"/>
          <p:cNvSpPr/>
          <p:nvPr/>
        </p:nvSpPr>
        <p:spPr>
          <a:xfrm>
            <a:off x="1306286" y="2030680"/>
            <a:ext cx="2054432" cy="11994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066307" y="3621974"/>
            <a:ext cx="665018" cy="4987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333502" y="3230088"/>
            <a:ext cx="65314" cy="391886"/>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0687" y="4440898"/>
            <a:ext cx="68897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6001" y="2023753"/>
            <a:ext cx="1550451" cy="122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 name="Straight Connector 10"/>
          <p:cNvCxnSpPr>
            <a:stCxn id="5122" idx="0"/>
            <a:endCxn id="5123" idx="2"/>
          </p:cNvCxnSpPr>
          <p:nvPr/>
        </p:nvCxnSpPr>
        <p:spPr>
          <a:xfrm flipV="1">
            <a:off x="6365175" y="3249303"/>
            <a:ext cx="246052" cy="119159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202394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6:23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χάρισμα</a:t>
            </a:r>
            <a:endParaRPr lang="en-US" dirty="0"/>
          </a:p>
          <a:p>
            <a:pPr marL="0" indent="0">
              <a:buNone/>
            </a:pPr>
            <a:r>
              <a:rPr lang="en-US" dirty="0" smtClean="0"/>
              <a:t>					</a:t>
            </a:r>
            <a:r>
              <a:rPr lang="en-US" dirty="0"/>
              <a:t>	(charisma)</a:t>
            </a:r>
          </a:p>
          <a:p>
            <a:pPr marL="0" indent="0">
              <a:buNone/>
            </a:pPr>
            <a:endParaRPr lang="en-US" dirty="0"/>
          </a:p>
          <a:p>
            <a:pPr marL="0" indent="0">
              <a:buNone/>
            </a:pPr>
            <a:r>
              <a:rPr lang="en-US" dirty="0" smtClean="0"/>
              <a:t>For </a:t>
            </a:r>
            <a:r>
              <a:rPr lang="en-US" dirty="0"/>
              <a:t>the wages of sin is death, but the gift of God is eternal life in Christ Jesus our Lord. </a:t>
            </a:r>
          </a:p>
          <a:p>
            <a:pPr marL="0" indent="0">
              <a:buNone/>
            </a:pPr>
            <a:endParaRPr lang="en-US" dirty="0"/>
          </a:p>
        </p:txBody>
      </p:sp>
      <p:sp>
        <p:nvSpPr>
          <p:cNvPr id="4" name="Rounded Rectangle 3"/>
          <p:cNvSpPr/>
          <p:nvPr/>
        </p:nvSpPr>
        <p:spPr>
          <a:xfrm>
            <a:off x="5878286" y="2220685"/>
            <a:ext cx="2054432" cy="11994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73830" y="4001510"/>
            <a:ext cx="68897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4098" idx="0"/>
            <a:endCxn id="4" idx="2"/>
          </p:cNvCxnSpPr>
          <p:nvPr/>
        </p:nvCxnSpPr>
        <p:spPr>
          <a:xfrm flipH="1" flipV="1">
            <a:off x="6905502" y="3420093"/>
            <a:ext cx="112816" cy="58141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07422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5:17</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a:t>δωρεά</a:t>
            </a:r>
            <a:endParaRPr lang="en-US" dirty="0" smtClean="0"/>
          </a:p>
          <a:p>
            <a:pPr marL="0" indent="0">
              <a:buNone/>
            </a:pPr>
            <a:r>
              <a:rPr lang="en-US" dirty="0" smtClean="0"/>
              <a:t>			(</a:t>
            </a:r>
            <a:r>
              <a:rPr lang="en-US" dirty="0" err="1" smtClean="0"/>
              <a:t>d</a:t>
            </a:r>
            <a:r>
              <a:rPr lang="en-US" dirty="0" err="1"/>
              <a:t>ō</a:t>
            </a:r>
            <a:r>
              <a:rPr lang="en-US" dirty="0" err="1" smtClean="0"/>
              <a:t>rea</a:t>
            </a:r>
            <a:r>
              <a:rPr lang="en-US" dirty="0" smtClean="0"/>
              <a:t>)</a:t>
            </a:r>
            <a:endParaRPr lang="en-US" dirty="0"/>
          </a:p>
          <a:p>
            <a:pPr marL="0" indent="0">
              <a:buNone/>
            </a:pPr>
            <a:endParaRPr lang="en-US" dirty="0" smtClean="0"/>
          </a:p>
          <a:p>
            <a:pPr marL="0" indent="0">
              <a:buNone/>
            </a:pPr>
            <a:r>
              <a:rPr lang="en-US" baseline="30000" dirty="0" smtClean="0"/>
              <a:t>17</a:t>
            </a:r>
            <a:r>
              <a:rPr lang="en-US" dirty="0" smtClean="0"/>
              <a:t> </a:t>
            </a:r>
            <a:r>
              <a:rPr lang="en-US" dirty="0"/>
              <a:t>For if, by the trespass of the one man, death reigned through that one man, how much more will those who receive God's abundant provision of grace and of the gift of righteousness reign in life through the one man, Jesus Christ. </a:t>
            </a:r>
          </a:p>
        </p:txBody>
      </p:sp>
      <p:sp>
        <p:nvSpPr>
          <p:cNvPr id="4" name="Rounded Rectangle 3"/>
          <p:cNvSpPr/>
          <p:nvPr/>
        </p:nvSpPr>
        <p:spPr>
          <a:xfrm>
            <a:off x="3135086" y="1662545"/>
            <a:ext cx="1496291" cy="11162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693226" y="4904509"/>
            <a:ext cx="676893" cy="4868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883232" y="2778826"/>
            <a:ext cx="148441" cy="212568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69339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5:15</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a:t>παράπτωμα</a:t>
            </a:r>
            <a:endParaRPr lang="en-US" dirty="0" smtClean="0"/>
          </a:p>
          <a:p>
            <a:pPr marL="0" indent="0">
              <a:buNone/>
            </a:pPr>
            <a:r>
              <a:rPr lang="en-US" dirty="0" smtClean="0"/>
              <a:t>					(</a:t>
            </a:r>
            <a:r>
              <a:rPr lang="en-US" dirty="0" err="1" smtClean="0"/>
              <a:t>parapt</a:t>
            </a:r>
            <a:r>
              <a:rPr lang="en-US" dirty="0" err="1"/>
              <a:t>ō</a:t>
            </a:r>
            <a:r>
              <a:rPr lang="en-US" dirty="0" err="1" smtClean="0"/>
              <a:t>ma</a:t>
            </a:r>
            <a:r>
              <a:rPr lang="en-US" dirty="0" smtClean="0"/>
              <a:t>)</a:t>
            </a:r>
            <a:endParaRPr lang="en-US" dirty="0"/>
          </a:p>
          <a:p>
            <a:pPr marL="0" indent="0">
              <a:buNone/>
            </a:pPr>
            <a:endParaRPr lang="en-US" dirty="0" smtClean="0"/>
          </a:p>
          <a:p>
            <a:pPr marL="0" indent="0">
              <a:buNone/>
            </a:pPr>
            <a:r>
              <a:rPr lang="en-US" baseline="30000" dirty="0" smtClean="0"/>
              <a:t>15</a:t>
            </a:r>
            <a:r>
              <a:rPr lang="en-US" dirty="0" smtClean="0"/>
              <a:t> </a:t>
            </a:r>
            <a:r>
              <a:rPr lang="en-US" dirty="0"/>
              <a:t>But the gift is not like the trespass. For if the many died by the trespass of the one man, how much more did God's grace and the gift that came by the grace of the one man, Jesus Christ, overflow to the many! </a:t>
            </a:r>
            <a:endParaRPr lang="en-US" dirty="0" smtClean="0"/>
          </a:p>
        </p:txBody>
      </p:sp>
      <p:sp>
        <p:nvSpPr>
          <p:cNvPr id="4" name="Rounded Rectangle 3"/>
          <p:cNvSpPr/>
          <p:nvPr/>
        </p:nvSpPr>
        <p:spPr>
          <a:xfrm>
            <a:off x="4975761" y="1650670"/>
            <a:ext cx="2327564" cy="117565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106390" y="3467595"/>
            <a:ext cx="1484415" cy="4156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848598" y="2826327"/>
            <a:ext cx="290945" cy="641268"/>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49804" y="3924032"/>
            <a:ext cx="1506537" cy="439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Freeform 7"/>
          <p:cNvSpPr/>
          <p:nvPr/>
        </p:nvSpPr>
        <p:spPr>
          <a:xfrm>
            <a:off x="4191990" y="2244436"/>
            <a:ext cx="783771" cy="1698172"/>
          </a:xfrm>
          <a:custGeom>
            <a:avLst/>
            <a:gdLst>
              <a:gd name="connsiteX0" fmla="*/ 0 w 783771"/>
              <a:gd name="connsiteY0" fmla="*/ 1698172 h 1698172"/>
              <a:gd name="connsiteX1" fmla="*/ 190005 w 783771"/>
              <a:gd name="connsiteY1" fmla="*/ 463138 h 1698172"/>
              <a:gd name="connsiteX2" fmla="*/ 783771 w 783771"/>
              <a:gd name="connsiteY2" fmla="*/ 0 h 1698172"/>
            </a:gdLst>
            <a:ahLst/>
            <a:cxnLst>
              <a:cxn ang="0">
                <a:pos x="connsiteX0" y="connsiteY0"/>
              </a:cxn>
              <a:cxn ang="0">
                <a:pos x="connsiteX1" y="connsiteY1"/>
              </a:cxn>
              <a:cxn ang="0">
                <a:pos x="connsiteX2" y="connsiteY2"/>
              </a:cxn>
            </a:cxnLst>
            <a:rect l="l" t="t" r="r" b="b"/>
            <a:pathLst>
              <a:path w="783771" h="1698172">
                <a:moveTo>
                  <a:pt x="0" y="1698172"/>
                </a:moveTo>
                <a:cubicBezTo>
                  <a:pt x="29688" y="1222169"/>
                  <a:pt x="59377" y="746167"/>
                  <a:pt x="190005" y="463138"/>
                </a:cubicBezTo>
                <a:cubicBezTo>
                  <a:pt x="320634" y="180109"/>
                  <a:pt x="552202" y="90054"/>
                  <a:pt x="783771"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620239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5:12-21</a:t>
            </a:r>
          </a:p>
        </p:txBody>
      </p:sp>
      <p:sp>
        <p:nvSpPr>
          <p:cNvPr id="3" name="Content Placeholder 2"/>
          <p:cNvSpPr>
            <a:spLocks noGrp="1"/>
          </p:cNvSpPr>
          <p:nvPr>
            <p:ph idx="1"/>
          </p:nvPr>
        </p:nvSpPr>
        <p:spPr/>
        <p:txBody>
          <a:bodyPr>
            <a:normAutofit/>
          </a:bodyPr>
          <a:lstStyle/>
          <a:p>
            <a:pPr marL="0" indent="0">
              <a:buNone/>
            </a:pPr>
            <a:r>
              <a:rPr lang="en-US" baseline="30000" dirty="0"/>
              <a:t>15</a:t>
            </a:r>
            <a:r>
              <a:rPr lang="en-US" dirty="0"/>
              <a:t> But the gift is not like the trespass. For if the many died by the trespass of the one man, how much more did God's grace and the gift that came by the grace of the one man, Jesus Christ, overflow to the many! </a:t>
            </a:r>
            <a:endParaRPr lang="en-US" dirty="0" smtClean="0"/>
          </a:p>
        </p:txBody>
      </p:sp>
    </p:spTree>
    <p:extLst>
      <p:ext uri="{BB962C8B-B14F-4D97-AF65-F5344CB8AC3E}">
        <p14:creationId xmlns:p14="http://schemas.microsoft.com/office/powerpoint/2010/main" val="290935959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5:15</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πολύς</a:t>
            </a:r>
            <a:r>
              <a:rPr lang="en-US" dirty="0" smtClean="0"/>
              <a:t>  </a:t>
            </a:r>
            <a:r>
              <a:rPr lang="el-GR" dirty="0"/>
              <a:t>μᾶλλον</a:t>
            </a:r>
            <a:endParaRPr lang="en-US" dirty="0" smtClean="0"/>
          </a:p>
          <a:p>
            <a:pPr marL="0" indent="0">
              <a:buNone/>
            </a:pPr>
            <a:r>
              <a:rPr lang="en-US" dirty="0" smtClean="0"/>
              <a:t>	(polys  </a:t>
            </a:r>
            <a:r>
              <a:rPr lang="en-US" dirty="0" err="1" smtClean="0"/>
              <a:t>mallon</a:t>
            </a:r>
            <a:r>
              <a:rPr lang="en-US" dirty="0" smtClean="0"/>
              <a:t>)</a:t>
            </a:r>
            <a:endParaRPr lang="en-US" dirty="0"/>
          </a:p>
          <a:p>
            <a:pPr marL="0" indent="0">
              <a:buNone/>
            </a:pPr>
            <a:endParaRPr lang="en-US" dirty="0" smtClean="0"/>
          </a:p>
          <a:p>
            <a:pPr marL="0" indent="0">
              <a:buNone/>
            </a:pPr>
            <a:r>
              <a:rPr lang="en-US" baseline="30000" dirty="0" smtClean="0"/>
              <a:t>15</a:t>
            </a:r>
            <a:r>
              <a:rPr lang="en-US" dirty="0" smtClean="0"/>
              <a:t> </a:t>
            </a:r>
            <a:r>
              <a:rPr lang="en-US" dirty="0"/>
              <a:t>But the gift is not like the trespass. For if the many died by the trespass of the one man, how much more did God's grace and the gift that came by the grace of the one man, Jesus Christ, overflow to the many! </a:t>
            </a:r>
            <a:endParaRPr lang="en-US" dirty="0" smtClean="0"/>
          </a:p>
        </p:txBody>
      </p:sp>
      <p:sp>
        <p:nvSpPr>
          <p:cNvPr id="4" name="Rounded Rectangle 3"/>
          <p:cNvSpPr/>
          <p:nvPr/>
        </p:nvSpPr>
        <p:spPr>
          <a:xfrm>
            <a:off x="1282535" y="1579418"/>
            <a:ext cx="2778826" cy="12706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6888" y="4405745"/>
            <a:ext cx="2018806" cy="4750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496291" y="2850078"/>
            <a:ext cx="1175657" cy="1555667"/>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 name="Rounded Rectangle 5"/>
          <p:cNvSpPr/>
          <p:nvPr/>
        </p:nvSpPr>
        <p:spPr>
          <a:xfrm>
            <a:off x="1425039" y="1674421"/>
            <a:ext cx="1116280" cy="1104405"/>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439387" y="3978234"/>
            <a:ext cx="1033153" cy="35626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3625" y="5452073"/>
            <a:ext cx="1060450" cy="37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Straight Connector 9"/>
          <p:cNvCxnSpPr>
            <a:stCxn id="8" idx="0"/>
            <a:endCxn id="6" idx="2"/>
          </p:cNvCxnSpPr>
          <p:nvPr/>
        </p:nvCxnSpPr>
        <p:spPr>
          <a:xfrm flipV="1">
            <a:off x="955964" y="2778826"/>
            <a:ext cx="1027215" cy="1199408"/>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6146" idx="0"/>
            <a:endCxn id="6" idx="2"/>
          </p:cNvCxnSpPr>
          <p:nvPr/>
        </p:nvCxnSpPr>
        <p:spPr>
          <a:xfrm flipH="1" flipV="1">
            <a:off x="1983179" y="2778826"/>
            <a:ext cx="1650671" cy="2673247"/>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202394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5:15</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χάρις</a:t>
            </a:r>
            <a:endParaRPr lang="en-US" dirty="0" smtClean="0"/>
          </a:p>
          <a:p>
            <a:pPr marL="0" indent="0">
              <a:buNone/>
            </a:pPr>
            <a:r>
              <a:rPr lang="en-US" dirty="0" smtClean="0"/>
              <a:t>		(</a:t>
            </a:r>
            <a:r>
              <a:rPr lang="en-US" dirty="0" err="1" smtClean="0"/>
              <a:t>charis</a:t>
            </a:r>
            <a:r>
              <a:rPr lang="en-US" dirty="0" smtClean="0"/>
              <a:t>)</a:t>
            </a:r>
            <a:endParaRPr lang="en-US" dirty="0"/>
          </a:p>
          <a:p>
            <a:pPr marL="0" indent="0">
              <a:buNone/>
            </a:pPr>
            <a:endParaRPr lang="en-US" dirty="0" smtClean="0"/>
          </a:p>
          <a:p>
            <a:pPr marL="0" indent="0">
              <a:buNone/>
            </a:pPr>
            <a:r>
              <a:rPr lang="en-US" baseline="30000" dirty="0" smtClean="0"/>
              <a:t>15</a:t>
            </a:r>
            <a:r>
              <a:rPr lang="en-US" dirty="0" smtClean="0"/>
              <a:t> </a:t>
            </a:r>
            <a:r>
              <a:rPr lang="en-US" dirty="0"/>
              <a:t>But the gift is not like the trespass. For if the many died by the trespass of the one man, how much more did God's grace and the gift that came by the grace of the one man, Jesus Christ, overflow to the many! </a:t>
            </a:r>
            <a:endParaRPr lang="en-US" dirty="0" smtClean="0"/>
          </a:p>
        </p:txBody>
      </p:sp>
      <p:sp>
        <p:nvSpPr>
          <p:cNvPr id="4" name="Oval 3"/>
          <p:cNvSpPr/>
          <p:nvPr/>
        </p:nvSpPr>
        <p:spPr>
          <a:xfrm>
            <a:off x="2125683" y="1579418"/>
            <a:ext cx="1721922" cy="14012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120738" y="4465122"/>
            <a:ext cx="985652" cy="4275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4923" y="4937372"/>
            <a:ext cx="10112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10242" idx="0"/>
            <a:endCxn id="4" idx="4"/>
          </p:cNvCxnSpPr>
          <p:nvPr/>
        </p:nvCxnSpPr>
        <p:spPr>
          <a:xfrm flipH="1" flipV="1">
            <a:off x="2986644" y="2980706"/>
            <a:ext cx="123898" cy="195666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5" idx="0"/>
            <a:endCxn id="4" idx="5"/>
          </p:cNvCxnSpPr>
          <p:nvPr/>
        </p:nvCxnSpPr>
        <p:spPr>
          <a:xfrm flipH="1" flipV="1">
            <a:off x="3595435" y="2775492"/>
            <a:ext cx="1018129" cy="168963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202394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5:15</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a:t>περισσεύω</a:t>
            </a:r>
            <a:endParaRPr lang="en-US" dirty="0" smtClean="0"/>
          </a:p>
          <a:p>
            <a:pPr marL="0" indent="0">
              <a:buNone/>
            </a:pPr>
            <a:r>
              <a:rPr lang="en-US" dirty="0" smtClean="0"/>
              <a:t>	(</a:t>
            </a:r>
            <a:r>
              <a:rPr lang="en-US" dirty="0" err="1" smtClean="0"/>
              <a:t>perisseu</a:t>
            </a:r>
            <a:r>
              <a:rPr lang="en-US" dirty="0" err="1"/>
              <a:t>ō</a:t>
            </a:r>
            <a:r>
              <a:rPr lang="en-US" dirty="0" smtClean="0"/>
              <a:t>)</a:t>
            </a:r>
            <a:endParaRPr lang="en-US" dirty="0"/>
          </a:p>
          <a:p>
            <a:pPr marL="0" indent="0">
              <a:buNone/>
            </a:pPr>
            <a:endParaRPr lang="en-US" dirty="0" smtClean="0"/>
          </a:p>
          <a:p>
            <a:pPr marL="0" indent="0">
              <a:buNone/>
            </a:pPr>
            <a:r>
              <a:rPr lang="en-US" baseline="30000" dirty="0" smtClean="0"/>
              <a:t>15</a:t>
            </a:r>
            <a:r>
              <a:rPr lang="en-US" dirty="0" smtClean="0"/>
              <a:t> </a:t>
            </a:r>
            <a:r>
              <a:rPr lang="en-US" dirty="0"/>
              <a:t>But the gift is not like the trespass. For if the many died by the trespass of the one man, how much more did God's grace and the gift that came by the grace of the one man, Jesus Christ, overflow to the many! </a:t>
            </a:r>
            <a:endParaRPr lang="en-US" dirty="0" smtClean="0"/>
          </a:p>
        </p:txBody>
      </p:sp>
      <p:sp>
        <p:nvSpPr>
          <p:cNvPr id="4" name="Rounded Rectangle 3"/>
          <p:cNvSpPr/>
          <p:nvPr/>
        </p:nvSpPr>
        <p:spPr>
          <a:xfrm>
            <a:off x="1282535" y="1662545"/>
            <a:ext cx="2256312" cy="115190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5013" y="5391397"/>
            <a:ext cx="1567543" cy="4512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258785" y="2814452"/>
            <a:ext cx="1151906" cy="257694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202394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Philippians 1:26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περισσεύω</a:t>
            </a:r>
            <a:endParaRPr lang="en-US" dirty="0"/>
          </a:p>
          <a:p>
            <a:pPr marL="0" indent="0">
              <a:buNone/>
            </a:pPr>
            <a:r>
              <a:rPr lang="en-US" dirty="0" smtClean="0"/>
              <a:t>			</a:t>
            </a:r>
            <a:r>
              <a:rPr lang="en-US" dirty="0"/>
              <a:t>	(</a:t>
            </a:r>
            <a:r>
              <a:rPr lang="en-US" dirty="0" err="1"/>
              <a:t>perisseuō</a:t>
            </a:r>
            <a:r>
              <a:rPr lang="en-US" dirty="0"/>
              <a:t>)</a:t>
            </a:r>
          </a:p>
          <a:p>
            <a:pPr marL="0" indent="0">
              <a:buNone/>
            </a:pPr>
            <a:endParaRPr lang="en-US" dirty="0"/>
          </a:p>
          <a:p>
            <a:pPr marL="0" indent="0">
              <a:buNone/>
            </a:pPr>
            <a:r>
              <a:rPr lang="en-US" dirty="0" smtClean="0"/>
              <a:t>so </a:t>
            </a:r>
            <a:r>
              <a:rPr lang="en-US" dirty="0"/>
              <a:t>that through my being with you again your joy in Christ Jesus will overflow on account of me. </a:t>
            </a:r>
          </a:p>
          <a:p>
            <a:pPr marL="0" indent="0">
              <a:buNone/>
            </a:pP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5265" y="2261322"/>
            <a:ext cx="2286000" cy="1176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2922" y="4500336"/>
            <a:ext cx="159067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7171" idx="0"/>
            <a:endCxn id="7170" idx="2"/>
          </p:cNvCxnSpPr>
          <p:nvPr/>
        </p:nvCxnSpPr>
        <p:spPr>
          <a:xfrm flipV="1">
            <a:off x="4928260" y="3437659"/>
            <a:ext cx="190005" cy="106267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566542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Romans 6:23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For </a:t>
            </a:r>
            <a:r>
              <a:rPr lang="en-US" dirty="0"/>
              <a:t>the wages of sin is death, but the </a:t>
            </a:r>
            <a:r>
              <a:rPr lang="en-US" b="1" dirty="0">
                <a:solidFill>
                  <a:schemeClr val="accent6">
                    <a:lumMod val="75000"/>
                  </a:schemeClr>
                </a:solidFill>
              </a:rPr>
              <a:t>gift</a:t>
            </a:r>
            <a:r>
              <a:rPr lang="en-US" dirty="0"/>
              <a:t> of God is eternal life in Christ Jesus our Lord</a:t>
            </a:r>
            <a:r>
              <a:rPr lang="en-US" dirty="0" smtClean="0"/>
              <a:t>.</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Ephesians 2:8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For </a:t>
            </a:r>
            <a:r>
              <a:rPr lang="en-US" dirty="0"/>
              <a:t>it is by </a:t>
            </a:r>
            <a:r>
              <a:rPr lang="en-US" b="1" dirty="0">
                <a:solidFill>
                  <a:schemeClr val="accent6">
                    <a:lumMod val="75000"/>
                  </a:schemeClr>
                </a:solidFill>
              </a:rPr>
              <a:t>grace</a:t>
            </a:r>
            <a:r>
              <a:rPr lang="en-US" dirty="0"/>
              <a:t> you have been saved, through faith—and this not from yourselves, it is the </a:t>
            </a:r>
            <a:r>
              <a:rPr lang="en-US" b="1" dirty="0">
                <a:solidFill>
                  <a:schemeClr val="accent6">
                    <a:lumMod val="75000"/>
                  </a:schemeClr>
                </a:solidFill>
              </a:rPr>
              <a:t>gift</a:t>
            </a:r>
            <a:r>
              <a:rPr lang="en-US" dirty="0"/>
              <a:t> of God</a:t>
            </a:r>
            <a:r>
              <a:rPr lang="en-US" dirty="0" smtClean="0"/>
              <a:t>—</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16</a:t>
            </a:r>
            <a:r>
              <a:rPr lang="en-US" dirty="0" smtClean="0"/>
              <a:t> </a:t>
            </a:r>
            <a:r>
              <a:rPr lang="en-US" dirty="0"/>
              <a:t>Again, the gift of God is not like the result of the one man's sin: The judgment followed one sin and brought condemnation, but the gift followed many trespasses and brought justification. </a:t>
            </a:r>
            <a:endParaRPr lang="en-US" dirty="0" smtClean="0"/>
          </a:p>
        </p:txBody>
      </p:sp>
    </p:spTree>
    <p:extLst>
      <p:ext uri="{BB962C8B-B14F-4D97-AF65-F5344CB8AC3E}">
        <p14:creationId xmlns:p14="http://schemas.microsoft.com/office/powerpoint/2010/main" val="165268450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5:16</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κρίμα</a:t>
            </a:r>
            <a:endParaRPr lang="en-US" dirty="0" smtClean="0"/>
          </a:p>
          <a:p>
            <a:pPr marL="0" indent="0">
              <a:buNone/>
            </a:pPr>
            <a:r>
              <a:rPr lang="en-US" dirty="0" smtClean="0"/>
              <a:t>				(</a:t>
            </a:r>
            <a:r>
              <a:rPr lang="en-US" dirty="0" err="1" smtClean="0"/>
              <a:t>krima</a:t>
            </a:r>
            <a:r>
              <a:rPr lang="en-US" dirty="0" smtClean="0"/>
              <a:t>)</a:t>
            </a:r>
            <a:endParaRPr lang="en-US" dirty="0"/>
          </a:p>
          <a:p>
            <a:pPr marL="0" indent="0">
              <a:buNone/>
            </a:pPr>
            <a:endParaRPr lang="en-US" dirty="0" smtClean="0"/>
          </a:p>
          <a:p>
            <a:pPr marL="0" indent="0">
              <a:buNone/>
            </a:pPr>
            <a:r>
              <a:rPr lang="en-US" baseline="30000" dirty="0" smtClean="0"/>
              <a:t>16</a:t>
            </a:r>
            <a:r>
              <a:rPr lang="en-US" dirty="0" smtClean="0"/>
              <a:t> </a:t>
            </a:r>
            <a:r>
              <a:rPr lang="en-US" dirty="0"/>
              <a:t>Again, the gift of God is not like the result of the one man's sin: The judgment followed one sin and brought condemnation, but the gift followed many trespasses and brought justification. </a:t>
            </a:r>
            <a:endParaRPr lang="en-US" dirty="0" smtClean="0"/>
          </a:p>
        </p:txBody>
      </p:sp>
      <p:sp>
        <p:nvSpPr>
          <p:cNvPr id="4" name="Rounded Rectangle 3"/>
          <p:cNvSpPr/>
          <p:nvPr/>
        </p:nvSpPr>
        <p:spPr>
          <a:xfrm>
            <a:off x="4049486" y="1698171"/>
            <a:ext cx="1508166" cy="108065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275117" y="3930732"/>
            <a:ext cx="1769423" cy="4987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803569" y="2778826"/>
            <a:ext cx="356260" cy="115190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317621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11:33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κρίμα</a:t>
            </a:r>
            <a:endParaRPr lang="en-US" dirty="0"/>
          </a:p>
          <a:p>
            <a:pPr marL="0" indent="0">
              <a:buNone/>
            </a:pPr>
            <a:r>
              <a:rPr lang="en-US" dirty="0"/>
              <a:t>	(</a:t>
            </a:r>
            <a:r>
              <a:rPr lang="en-US" dirty="0" err="1"/>
              <a:t>krima</a:t>
            </a:r>
            <a:r>
              <a:rPr lang="en-US" dirty="0"/>
              <a:t>)</a:t>
            </a:r>
          </a:p>
          <a:p>
            <a:pPr marL="0" indent="0">
              <a:buNone/>
            </a:pPr>
            <a:endParaRPr lang="en-US" dirty="0"/>
          </a:p>
          <a:p>
            <a:pPr marL="0" indent="0">
              <a:buNone/>
            </a:pPr>
            <a:r>
              <a:rPr lang="en-US" dirty="0" smtClean="0"/>
              <a:t>Oh</a:t>
            </a:r>
            <a:r>
              <a:rPr lang="en-US" dirty="0"/>
              <a:t>, the depth of the riches of the wisdom and knowledge of God! </a:t>
            </a:r>
            <a:r>
              <a:rPr lang="en-US" dirty="0" smtClean="0"/>
              <a:t>How </a:t>
            </a:r>
            <a:r>
              <a:rPr lang="en-US" dirty="0"/>
              <a:t>unsearchable his judgments, </a:t>
            </a:r>
            <a:r>
              <a:rPr lang="en-US" dirty="0" smtClean="0"/>
              <a:t>and </a:t>
            </a:r>
            <a:r>
              <a:rPr lang="en-US" dirty="0"/>
              <a:t>his paths beyond tracing out! </a:t>
            </a:r>
          </a:p>
          <a:p>
            <a:pPr marL="0" indent="0">
              <a:buNone/>
            </a:pP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6081" y="2262208"/>
            <a:ext cx="1536700" cy="1103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39387" y="4975761"/>
            <a:ext cx="1923803" cy="5343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8194" idx="2"/>
          </p:cNvCxnSpPr>
          <p:nvPr/>
        </p:nvCxnSpPr>
        <p:spPr>
          <a:xfrm flipV="1">
            <a:off x="1401289" y="3365521"/>
            <a:ext cx="653142" cy="161024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638455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5:16</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κατάκριμα</a:t>
            </a:r>
            <a:endParaRPr lang="en-US" dirty="0" smtClean="0"/>
          </a:p>
          <a:p>
            <a:pPr marL="0" indent="0">
              <a:buNone/>
            </a:pPr>
            <a:r>
              <a:rPr lang="en-US" dirty="0" smtClean="0"/>
              <a:t>			(</a:t>
            </a:r>
            <a:r>
              <a:rPr lang="en-US" dirty="0" err="1" smtClean="0"/>
              <a:t>katakrima</a:t>
            </a:r>
            <a:r>
              <a:rPr lang="en-US" dirty="0" smtClean="0"/>
              <a:t>)</a:t>
            </a:r>
            <a:endParaRPr lang="en-US" dirty="0"/>
          </a:p>
          <a:p>
            <a:pPr marL="0" indent="0">
              <a:buNone/>
            </a:pPr>
            <a:endParaRPr lang="en-US" dirty="0" smtClean="0"/>
          </a:p>
          <a:p>
            <a:pPr marL="0" indent="0">
              <a:buNone/>
            </a:pPr>
            <a:r>
              <a:rPr lang="en-US" baseline="30000" dirty="0" smtClean="0"/>
              <a:t>16</a:t>
            </a:r>
            <a:r>
              <a:rPr lang="en-US" dirty="0" smtClean="0"/>
              <a:t> </a:t>
            </a:r>
            <a:r>
              <a:rPr lang="en-US" dirty="0"/>
              <a:t>Again, the gift of God is not like the result of the one man's sin: The judgment followed one sin and brought condemnation, but the gift followed many trespasses and brought justification. </a:t>
            </a:r>
            <a:endParaRPr lang="en-US" dirty="0" smtClean="0"/>
          </a:p>
        </p:txBody>
      </p:sp>
      <p:sp>
        <p:nvSpPr>
          <p:cNvPr id="4" name="Rounded Rectangle 3"/>
          <p:cNvSpPr/>
          <p:nvPr/>
        </p:nvSpPr>
        <p:spPr>
          <a:xfrm>
            <a:off x="3111335" y="1674421"/>
            <a:ext cx="2268187" cy="117565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158836" y="4429496"/>
            <a:ext cx="2493819" cy="451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245429" y="2850078"/>
            <a:ext cx="160317" cy="157941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31762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5:12-21</a:t>
            </a:r>
          </a:p>
        </p:txBody>
      </p:sp>
      <p:sp>
        <p:nvSpPr>
          <p:cNvPr id="3" name="Content Placeholder 2"/>
          <p:cNvSpPr>
            <a:spLocks noGrp="1"/>
          </p:cNvSpPr>
          <p:nvPr>
            <p:ph idx="1"/>
          </p:nvPr>
        </p:nvSpPr>
        <p:spPr/>
        <p:txBody>
          <a:bodyPr>
            <a:normAutofit/>
          </a:bodyPr>
          <a:lstStyle/>
          <a:p>
            <a:pPr marL="0" indent="0">
              <a:buNone/>
            </a:pPr>
            <a:r>
              <a:rPr lang="en-US" baseline="30000" dirty="0"/>
              <a:t>16</a:t>
            </a:r>
            <a:r>
              <a:rPr lang="en-US" dirty="0"/>
              <a:t> Again, the gift of God is not like the result of the one man's sin: The judgment followed one sin and brought condemnation, but the gift followed many trespasses and brought justification. </a:t>
            </a:r>
            <a:endParaRPr lang="en-US" dirty="0" smtClean="0"/>
          </a:p>
        </p:txBody>
      </p:sp>
    </p:spTree>
    <p:extLst>
      <p:ext uri="{BB962C8B-B14F-4D97-AF65-F5344CB8AC3E}">
        <p14:creationId xmlns:p14="http://schemas.microsoft.com/office/powerpoint/2010/main" val="92122660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8:10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n-US" dirty="0"/>
              <a:t>		 </a:t>
            </a:r>
            <a:r>
              <a:rPr lang="el-GR" dirty="0"/>
              <a:t>κατάκριμα</a:t>
            </a:r>
            <a:endParaRPr lang="en-US" dirty="0"/>
          </a:p>
          <a:p>
            <a:pPr marL="0" indent="0">
              <a:buNone/>
            </a:pPr>
            <a:r>
              <a:rPr lang="en-US" dirty="0"/>
              <a:t>	</a:t>
            </a:r>
            <a:r>
              <a:rPr lang="en-US" dirty="0" smtClean="0"/>
              <a:t>	</a:t>
            </a:r>
            <a:r>
              <a:rPr lang="en-US" dirty="0"/>
              <a:t>		(</a:t>
            </a:r>
            <a:r>
              <a:rPr lang="en-US" dirty="0" err="1"/>
              <a:t>katakrima</a:t>
            </a:r>
            <a:r>
              <a:rPr lang="en-US" dirty="0"/>
              <a:t>)</a:t>
            </a:r>
          </a:p>
          <a:p>
            <a:pPr marL="0" indent="0">
              <a:buNone/>
            </a:pPr>
            <a:endParaRPr lang="en-US" dirty="0"/>
          </a:p>
          <a:p>
            <a:pPr marL="0" indent="0">
              <a:buNone/>
            </a:pPr>
            <a:r>
              <a:rPr lang="en-US" dirty="0" smtClean="0"/>
              <a:t>Jesus </a:t>
            </a:r>
            <a:r>
              <a:rPr lang="en-US" dirty="0"/>
              <a:t>straightened up and asked her, </a:t>
            </a:r>
            <a:r>
              <a:rPr lang="en-US" dirty="0">
                <a:solidFill>
                  <a:srgbClr val="FF0000"/>
                </a:solidFill>
              </a:rPr>
              <a:t>“Woman, where are they? Has no one condemned you?” </a:t>
            </a:r>
          </a:p>
          <a:p>
            <a:pPr marL="0" indent="0">
              <a:buNone/>
            </a:pP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7716" y="2201121"/>
            <a:ext cx="2292350" cy="1201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213268" y="4488873"/>
            <a:ext cx="2078181" cy="4750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9218" idx="2"/>
          </p:cNvCxnSpPr>
          <p:nvPr/>
        </p:nvCxnSpPr>
        <p:spPr>
          <a:xfrm flipH="1" flipV="1">
            <a:off x="5153891" y="3402858"/>
            <a:ext cx="1098468" cy="108601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90859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5:16</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δικαίωμα</a:t>
            </a:r>
            <a:endParaRPr lang="en-US" dirty="0" smtClean="0"/>
          </a:p>
          <a:p>
            <a:pPr marL="0" indent="0">
              <a:buNone/>
            </a:pPr>
            <a:r>
              <a:rPr lang="en-US" dirty="0" smtClean="0"/>
              <a:t>	(</a:t>
            </a:r>
            <a:r>
              <a:rPr lang="en-US" dirty="0" err="1" smtClean="0"/>
              <a:t>dikai</a:t>
            </a:r>
            <a:r>
              <a:rPr lang="en-US" dirty="0" err="1"/>
              <a:t>ō</a:t>
            </a:r>
            <a:r>
              <a:rPr lang="en-US" dirty="0" err="1" smtClean="0"/>
              <a:t>ma</a:t>
            </a:r>
            <a:r>
              <a:rPr lang="en-US" dirty="0" smtClean="0"/>
              <a:t>)</a:t>
            </a:r>
            <a:endParaRPr lang="en-US" dirty="0"/>
          </a:p>
          <a:p>
            <a:pPr marL="0" indent="0">
              <a:buNone/>
            </a:pPr>
            <a:endParaRPr lang="en-US" dirty="0" smtClean="0"/>
          </a:p>
          <a:p>
            <a:pPr marL="0" indent="0">
              <a:buNone/>
            </a:pPr>
            <a:r>
              <a:rPr lang="en-US" baseline="30000" dirty="0" smtClean="0"/>
              <a:t>16</a:t>
            </a:r>
            <a:r>
              <a:rPr lang="en-US" dirty="0" smtClean="0"/>
              <a:t> </a:t>
            </a:r>
            <a:r>
              <a:rPr lang="en-US" dirty="0"/>
              <a:t>Again, the gift of God is not like the result of the one man's sin: The judgment followed one sin and brought condemnation, but the gift followed many trespasses and brought justification. </a:t>
            </a:r>
            <a:endParaRPr lang="en-US" dirty="0" smtClean="0"/>
          </a:p>
        </p:txBody>
      </p:sp>
      <p:sp>
        <p:nvSpPr>
          <p:cNvPr id="4" name="Rounded Rectangle 3"/>
          <p:cNvSpPr/>
          <p:nvPr/>
        </p:nvSpPr>
        <p:spPr>
          <a:xfrm>
            <a:off x="1270660" y="1650670"/>
            <a:ext cx="2125683" cy="114003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6888" y="5355771"/>
            <a:ext cx="2054431" cy="5462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514104" y="2790701"/>
            <a:ext cx="819398" cy="256507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317621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Acts 13:38-39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38 </a:t>
            </a:r>
            <a:r>
              <a:rPr lang="en-US" dirty="0" smtClean="0"/>
              <a:t>“Therefore</a:t>
            </a:r>
            <a:r>
              <a:rPr lang="en-US" dirty="0"/>
              <a:t>, my brothers, I want you to know that through Jesus the forgiveness of sins is proclaimed to you. </a:t>
            </a:r>
            <a:r>
              <a:rPr lang="en-US" baseline="30000" dirty="0"/>
              <a:t>39 </a:t>
            </a:r>
            <a:r>
              <a:rPr lang="en-US" dirty="0"/>
              <a:t>Through him everyone who believes is justified from </a:t>
            </a:r>
            <a:r>
              <a:rPr lang="en-US" b="1" dirty="0">
                <a:solidFill>
                  <a:schemeClr val="accent6">
                    <a:lumMod val="75000"/>
                  </a:schemeClr>
                </a:solidFill>
              </a:rPr>
              <a:t>everything</a:t>
            </a:r>
            <a:r>
              <a:rPr lang="en-US" dirty="0"/>
              <a:t> you could not be justified from by the law of Moses</a:t>
            </a:r>
            <a:r>
              <a:rPr lang="en-US" dirty="0" smtClean="0"/>
              <a:t>.</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Isaiah 44:22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I </a:t>
            </a:r>
            <a:r>
              <a:rPr lang="en-US" dirty="0"/>
              <a:t>have swept away your offenses </a:t>
            </a:r>
            <a:r>
              <a:rPr lang="en-US" b="1" dirty="0">
                <a:solidFill>
                  <a:schemeClr val="accent6">
                    <a:lumMod val="75000"/>
                  </a:schemeClr>
                </a:solidFill>
              </a:rPr>
              <a:t>like a cloud</a:t>
            </a:r>
            <a:r>
              <a:rPr lang="en-US" dirty="0"/>
              <a:t>, </a:t>
            </a:r>
            <a:r>
              <a:rPr lang="en-US" dirty="0" smtClean="0"/>
              <a:t>your </a:t>
            </a:r>
            <a:r>
              <a:rPr lang="en-US" dirty="0"/>
              <a:t>sins </a:t>
            </a:r>
            <a:r>
              <a:rPr lang="en-US" b="1" dirty="0">
                <a:solidFill>
                  <a:schemeClr val="accent6">
                    <a:lumMod val="75000"/>
                  </a:schemeClr>
                </a:solidFill>
              </a:rPr>
              <a:t>like the morning mist</a:t>
            </a:r>
            <a:r>
              <a:rPr lang="en-US" dirty="0"/>
              <a:t>. </a:t>
            </a:r>
            <a:r>
              <a:rPr lang="en-US" dirty="0" smtClean="0"/>
              <a:t>Return </a:t>
            </a:r>
            <a:r>
              <a:rPr lang="en-US" dirty="0"/>
              <a:t>to me, </a:t>
            </a:r>
            <a:r>
              <a:rPr lang="en-US" dirty="0" smtClean="0"/>
              <a:t>for </a:t>
            </a:r>
            <a:r>
              <a:rPr lang="en-US" dirty="0"/>
              <a:t>I have redeemed you</a:t>
            </a:r>
            <a:r>
              <a:rPr lang="en-US" dirty="0" smtClean="0"/>
              <a:t>.”</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17</a:t>
            </a:r>
            <a:r>
              <a:rPr lang="en-US" dirty="0" smtClean="0"/>
              <a:t> </a:t>
            </a:r>
            <a:r>
              <a:rPr lang="en-US" dirty="0"/>
              <a:t>For if, by the trespass of the one man, death reigned through that one man, how much more will those who receive God's abundant provision of grace and of the gift of righteousness reign in life through the one man, Jesus Christ. </a:t>
            </a:r>
          </a:p>
        </p:txBody>
      </p:sp>
    </p:spTree>
    <p:extLst>
      <p:ext uri="{BB962C8B-B14F-4D97-AF65-F5344CB8AC3E}">
        <p14:creationId xmlns:p14="http://schemas.microsoft.com/office/powerpoint/2010/main" val="20395831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5:17</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ζωή</a:t>
            </a:r>
            <a:r>
              <a:rPr lang="en-US" dirty="0" smtClean="0"/>
              <a:t>			</a:t>
            </a:r>
            <a:r>
              <a:rPr lang="en-US" dirty="0" smtClean="0"/>
              <a:t>	</a:t>
            </a:r>
            <a:r>
              <a:rPr lang="en-US" dirty="0" smtClean="0"/>
              <a:t>	  </a:t>
            </a:r>
            <a:r>
              <a:rPr lang="el-GR" dirty="0" smtClean="0"/>
              <a:t>θάνατος</a:t>
            </a:r>
            <a:endParaRPr lang="en-US" dirty="0" smtClean="0"/>
          </a:p>
          <a:p>
            <a:pPr marL="0" indent="0">
              <a:buNone/>
            </a:pPr>
            <a:r>
              <a:rPr lang="en-US" dirty="0" smtClean="0"/>
              <a:t>	(</a:t>
            </a:r>
            <a:r>
              <a:rPr lang="en-US" dirty="0" err="1"/>
              <a:t>zōē</a:t>
            </a:r>
            <a:r>
              <a:rPr lang="en-US" dirty="0" smtClean="0"/>
              <a:t>)</a:t>
            </a:r>
            <a:r>
              <a:rPr lang="en-US" dirty="0" smtClean="0"/>
              <a:t>					(</a:t>
            </a:r>
            <a:r>
              <a:rPr lang="en-US" dirty="0" err="1" smtClean="0"/>
              <a:t>thanatos</a:t>
            </a:r>
            <a:r>
              <a:rPr lang="en-US" dirty="0" smtClean="0"/>
              <a:t>)</a:t>
            </a:r>
            <a:endParaRPr lang="en-US" dirty="0"/>
          </a:p>
          <a:p>
            <a:pPr marL="0" indent="0">
              <a:buNone/>
            </a:pPr>
            <a:endParaRPr lang="en-US" dirty="0" smtClean="0"/>
          </a:p>
          <a:p>
            <a:pPr marL="0" indent="0">
              <a:buNone/>
            </a:pPr>
            <a:r>
              <a:rPr lang="en-US" baseline="30000" dirty="0" smtClean="0"/>
              <a:t>17</a:t>
            </a:r>
            <a:r>
              <a:rPr lang="en-US" dirty="0" smtClean="0"/>
              <a:t> </a:t>
            </a:r>
            <a:r>
              <a:rPr lang="en-US" dirty="0"/>
              <a:t>For if, by the trespass of the one man, death reigned through that one man, how much more will those who receive God's abundant provision of grace and of the gift of righteousness reign in life through the one man, Jesus Christ. </a:t>
            </a:r>
          </a:p>
        </p:txBody>
      </p:sp>
      <p:sp>
        <p:nvSpPr>
          <p:cNvPr id="4" name="Rounded Rectangle 3"/>
          <p:cNvSpPr/>
          <p:nvPr/>
        </p:nvSpPr>
        <p:spPr>
          <a:xfrm>
            <a:off x="5902036" y="1674421"/>
            <a:ext cx="1971304" cy="115190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184571" y="3431969"/>
            <a:ext cx="1116281" cy="451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887688" y="2826327"/>
            <a:ext cx="855024" cy="60564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1187532" y="1436914"/>
            <a:ext cx="1353787" cy="159129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463138" y="5332021"/>
            <a:ext cx="653143" cy="5225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9" idx="0"/>
            <a:endCxn id="8" idx="4"/>
          </p:cNvCxnSpPr>
          <p:nvPr/>
        </p:nvCxnSpPr>
        <p:spPr>
          <a:xfrm flipV="1">
            <a:off x="789710" y="3028208"/>
            <a:ext cx="1074716" cy="230381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296228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5:17</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a:t>βασιλεύω</a:t>
            </a:r>
            <a:endParaRPr lang="en-US" dirty="0" smtClean="0"/>
          </a:p>
          <a:p>
            <a:pPr marL="0" indent="0">
              <a:buNone/>
            </a:pPr>
            <a:r>
              <a:rPr lang="en-US" dirty="0" smtClean="0"/>
              <a:t>			(</a:t>
            </a:r>
            <a:r>
              <a:rPr lang="en-US" dirty="0" err="1" smtClean="0"/>
              <a:t>basileu</a:t>
            </a:r>
            <a:r>
              <a:rPr lang="en-US" dirty="0" err="1"/>
              <a:t>ō</a:t>
            </a:r>
            <a:r>
              <a:rPr lang="en-US" dirty="0" smtClean="0"/>
              <a:t>)</a:t>
            </a:r>
            <a:endParaRPr lang="en-US" dirty="0"/>
          </a:p>
          <a:p>
            <a:pPr marL="0" indent="0">
              <a:buNone/>
            </a:pPr>
            <a:endParaRPr lang="en-US" dirty="0" smtClean="0"/>
          </a:p>
          <a:p>
            <a:pPr marL="0" indent="0">
              <a:buNone/>
            </a:pPr>
            <a:r>
              <a:rPr lang="en-US" baseline="30000" dirty="0" smtClean="0"/>
              <a:t>17</a:t>
            </a:r>
            <a:r>
              <a:rPr lang="en-US" dirty="0" smtClean="0"/>
              <a:t> </a:t>
            </a:r>
            <a:r>
              <a:rPr lang="en-US" dirty="0"/>
              <a:t>For if, by the trespass of the one man, death reigned through that one man, how much more will those who receive God's abundant provision of grace and of the gift of righteousness reign in life through the one man, Jesus Christ. </a:t>
            </a:r>
          </a:p>
        </p:txBody>
      </p:sp>
      <p:sp>
        <p:nvSpPr>
          <p:cNvPr id="4" name="Oval 3"/>
          <p:cNvSpPr/>
          <p:nvPr/>
        </p:nvSpPr>
        <p:spPr>
          <a:xfrm>
            <a:off x="2826327" y="1496291"/>
            <a:ext cx="2493818" cy="149629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6888" y="3918857"/>
            <a:ext cx="1365663" cy="4868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7137070" y="4916384"/>
            <a:ext cx="973777" cy="4631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5" idx="0"/>
            <a:endCxn id="4" idx="3"/>
          </p:cNvCxnSpPr>
          <p:nvPr/>
        </p:nvCxnSpPr>
        <p:spPr>
          <a:xfrm flipV="1">
            <a:off x="1169720" y="2773455"/>
            <a:ext cx="2021818" cy="114540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6" idx="0"/>
            <a:endCxn id="4" idx="5"/>
          </p:cNvCxnSpPr>
          <p:nvPr/>
        </p:nvCxnSpPr>
        <p:spPr>
          <a:xfrm flipH="1" flipV="1">
            <a:off x="4954934" y="2773455"/>
            <a:ext cx="2669025" cy="214292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296228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5:17</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πολύς</a:t>
            </a:r>
            <a:r>
              <a:rPr lang="en-US" dirty="0" smtClean="0"/>
              <a:t>  </a:t>
            </a:r>
            <a:r>
              <a:rPr lang="el-GR" dirty="0"/>
              <a:t>μᾶλλον</a:t>
            </a:r>
            <a:endParaRPr lang="en-US" dirty="0" smtClean="0"/>
          </a:p>
          <a:p>
            <a:pPr marL="0" indent="0">
              <a:buNone/>
            </a:pPr>
            <a:r>
              <a:rPr lang="en-US" dirty="0" smtClean="0"/>
              <a:t>						(polys  </a:t>
            </a:r>
            <a:r>
              <a:rPr lang="en-US" dirty="0" err="1" smtClean="0"/>
              <a:t>mallon</a:t>
            </a:r>
            <a:r>
              <a:rPr lang="en-US" dirty="0" smtClean="0"/>
              <a:t>)</a:t>
            </a:r>
            <a:endParaRPr lang="en-US" dirty="0"/>
          </a:p>
          <a:p>
            <a:pPr marL="0" indent="0">
              <a:buNone/>
            </a:pPr>
            <a:endParaRPr lang="en-US" dirty="0" smtClean="0"/>
          </a:p>
          <a:p>
            <a:pPr marL="0" indent="0">
              <a:buNone/>
            </a:pPr>
            <a:r>
              <a:rPr lang="en-US" baseline="30000" dirty="0" smtClean="0"/>
              <a:t>17</a:t>
            </a:r>
            <a:r>
              <a:rPr lang="en-US" dirty="0" smtClean="0"/>
              <a:t> </a:t>
            </a:r>
            <a:r>
              <a:rPr lang="en-US" dirty="0"/>
              <a:t>For if, by the trespass of the one man, death reigned through that one man, how much more will those who receive God's abundant provision of grace and of the gift of righteousness reign in life through the one man, Jesus Christ. </a:t>
            </a:r>
          </a:p>
        </p:txBody>
      </p:sp>
      <p:sp>
        <p:nvSpPr>
          <p:cNvPr id="4" name="Rounded Rectangle 3"/>
          <p:cNvSpPr/>
          <p:nvPr/>
        </p:nvSpPr>
        <p:spPr>
          <a:xfrm>
            <a:off x="5878286" y="1686296"/>
            <a:ext cx="2778826" cy="11162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472052" y="3930732"/>
            <a:ext cx="2030680" cy="4512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7267699" y="2802577"/>
            <a:ext cx="219693" cy="112815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296228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5:17</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λαμβάνω</a:t>
            </a:r>
            <a:endParaRPr lang="en-US" dirty="0" smtClean="0"/>
          </a:p>
          <a:p>
            <a:pPr marL="0" indent="0">
              <a:buNone/>
            </a:pPr>
            <a:r>
              <a:rPr lang="en-US" dirty="0" smtClean="0"/>
              <a:t>		(</a:t>
            </a:r>
            <a:r>
              <a:rPr lang="en-US" dirty="0" err="1" smtClean="0"/>
              <a:t>lamban</a:t>
            </a:r>
            <a:r>
              <a:rPr lang="en-US" dirty="0" err="1"/>
              <a:t>ō</a:t>
            </a:r>
            <a:r>
              <a:rPr lang="en-US" dirty="0" smtClean="0"/>
              <a:t>)</a:t>
            </a:r>
            <a:endParaRPr lang="en-US" dirty="0"/>
          </a:p>
          <a:p>
            <a:pPr marL="0" indent="0">
              <a:buNone/>
            </a:pPr>
            <a:endParaRPr lang="en-US" dirty="0" smtClean="0"/>
          </a:p>
          <a:p>
            <a:pPr marL="0" indent="0">
              <a:buNone/>
            </a:pPr>
            <a:r>
              <a:rPr lang="en-US" baseline="30000" dirty="0" smtClean="0"/>
              <a:t>17</a:t>
            </a:r>
            <a:r>
              <a:rPr lang="en-US" dirty="0" smtClean="0"/>
              <a:t> </a:t>
            </a:r>
            <a:r>
              <a:rPr lang="en-US" dirty="0"/>
              <a:t>For if, by the trespass of the one man, death reigned through that one man, how much more will those who receive God's abundant provision of grace and of the gift of righteousness reign in life through the one man, Jesus Christ. </a:t>
            </a:r>
          </a:p>
        </p:txBody>
      </p:sp>
      <p:sp>
        <p:nvSpPr>
          <p:cNvPr id="4" name="Rounded Rectangle 3"/>
          <p:cNvSpPr/>
          <p:nvPr/>
        </p:nvSpPr>
        <p:spPr>
          <a:xfrm>
            <a:off x="2185059" y="1638795"/>
            <a:ext cx="2090058" cy="114003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980706" y="4465122"/>
            <a:ext cx="1294411" cy="38001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230088" y="2778826"/>
            <a:ext cx="397824" cy="168629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296228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5:17</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a:t>περισσεία</a:t>
            </a:r>
            <a:endParaRPr lang="en-US" dirty="0" smtClean="0"/>
          </a:p>
          <a:p>
            <a:pPr marL="0" indent="0">
              <a:buNone/>
            </a:pPr>
            <a:r>
              <a:rPr lang="en-US" dirty="0" smtClean="0"/>
              <a:t>						(</a:t>
            </a:r>
            <a:r>
              <a:rPr lang="en-US" dirty="0" err="1" smtClean="0"/>
              <a:t>perisseia</a:t>
            </a:r>
            <a:r>
              <a:rPr lang="en-US" dirty="0" smtClean="0"/>
              <a:t>)</a:t>
            </a:r>
            <a:endParaRPr lang="en-US" dirty="0"/>
          </a:p>
          <a:p>
            <a:pPr marL="0" indent="0">
              <a:buNone/>
            </a:pPr>
            <a:endParaRPr lang="en-US" dirty="0" smtClean="0"/>
          </a:p>
          <a:p>
            <a:pPr marL="0" indent="0">
              <a:buNone/>
            </a:pPr>
            <a:r>
              <a:rPr lang="en-US" baseline="30000" dirty="0" smtClean="0"/>
              <a:t>17</a:t>
            </a:r>
            <a:r>
              <a:rPr lang="en-US" dirty="0" smtClean="0"/>
              <a:t> </a:t>
            </a:r>
            <a:r>
              <a:rPr lang="en-US" dirty="0"/>
              <a:t>For if, by the trespass of the one man, death reigned through that one man, how much more will those who receive God's abundant provision of grace and of the gift of righteousness reign in life through the one man, Jesus Christ. </a:t>
            </a:r>
          </a:p>
        </p:txBody>
      </p:sp>
      <p:sp>
        <p:nvSpPr>
          <p:cNvPr id="4" name="Rounded Rectangle 3"/>
          <p:cNvSpPr/>
          <p:nvPr/>
        </p:nvSpPr>
        <p:spPr>
          <a:xfrm>
            <a:off x="5890161" y="1638795"/>
            <a:ext cx="1995055" cy="118753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284519" y="4393870"/>
            <a:ext cx="3336967" cy="4987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887689" y="2826327"/>
            <a:ext cx="65314" cy="156754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29622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5:12-21</a:t>
            </a:r>
          </a:p>
        </p:txBody>
      </p:sp>
      <p:sp>
        <p:nvSpPr>
          <p:cNvPr id="3" name="Content Placeholder 2"/>
          <p:cNvSpPr>
            <a:spLocks noGrp="1"/>
          </p:cNvSpPr>
          <p:nvPr>
            <p:ph idx="1"/>
          </p:nvPr>
        </p:nvSpPr>
        <p:spPr/>
        <p:txBody>
          <a:bodyPr/>
          <a:lstStyle/>
          <a:p>
            <a:pPr marL="0" indent="0">
              <a:buNone/>
            </a:pPr>
            <a:r>
              <a:rPr lang="en-US" baseline="30000" dirty="0"/>
              <a:t>17</a:t>
            </a:r>
            <a:r>
              <a:rPr lang="en-US" dirty="0"/>
              <a:t> For if, by the trespass of the one man, death reigned through that one man, how much more will those who receive God's abundant provision of grace and of the gift of righteousness reign in life through the one man, Jesus Christ. </a:t>
            </a:r>
          </a:p>
        </p:txBody>
      </p:sp>
    </p:spTree>
    <p:extLst>
      <p:ext uri="{BB962C8B-B14F-4D97-AF65-F5344CB8AC3E}">
        <p14:creationId xmlns:p14="http://schemas.microsoft.com/office/powerpoint/2010/main" val="141488863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8:2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περισσεία</a:t>
            </a:r>
            <a:endParaRPr lang="en-US" dirty="0"/>
          </a:p>
          <a:p>
            <a:pPr marL="0" indent="0">
              <a:buNone/>
            </a:pPr>
            <a:r>
              <a:rPr lang="en-US" dirty="0"/>
              <a:t>						(</a:t>
            </a:r>
            <a:r>
              <a:rPr lang="en-US" dirty="0" err="1"/>
              <a:t>perisseia</a:t>
            </a:r>
            <a:r>
              <a:rPr lang="en-US" dirty="0"/>
              <a:t>)</a:t>
            </a:r>
          </a:p>
          <a:p>
            <a:pPr marL="0" indent="0">
              <a:buNone/>
            </a:pPr>
            <a:endParaRPr lang="en-US" dirty="0"/>
          </a:p>
          <a:p>
            <a:pPr marL="0" indent="0">
              <a:buNone/>
            </a:pPr>
            <a:r>
              <a:rPr lang="en-US" dirty="0" smtClean="0"/>
              <a:t>Out </a:t>
            </a:r>
            <a:r>
              <a:rPr lang="en-US" dirty="0"/>
              <a:t>of the most severe trial, their overflowing joy and their extreme poverty welled up in rich </a:t>
            </a:r>
            <a:r>
              <a:rPr lang="en-US" dirty="0" smtClean="0"/>
              <a:t>generosity</a:t>
            </a:r>
            <a:endParaRPr lang="en-US" dirty="0"/>
          </a:p>
        </p:txBody>
      </p:sp>
      <p:sp>
        <p:nvSpPr>
          <p:cNvPr id="4" name="Rounded Rectangle 3"/>
          <p:cNvSpPr/>
          <p:nvPr/>
        </p:nvSpPr>
        <p:spPr>
          <a:xfrm>
            <a:off x="5878285" y="2232562"/>
            <a:ext cx="1995055" cy="118753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127668" y="3978234"/>
            <a:ext cx="2078181" cy="5343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875813" y="3420094"/>
            <a:ext cx="290946" cy="55814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306383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Timothy 2:12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if </a:t>
            </a:r>
            <a:r>
              <a:rPr lang="en-US" dirty="0"/>
              <a:t>we endure, </a:t>
            </a:r>
            <a:r>
              <a:rPr lang="en-US" dirty="0" smtClean="0"/>
              <a:t>we </a:t>
            </a:r>
            <a:r>
              <a:rPr lang="en-US" dirty="0"/>
              <a:t>will also </a:t>
            </a:r>
            <a:r>
              <a:rPr lang="en-US" b="1" dirty="0">
                <a:solidFill>
                  <a:schemeClr val="accent6">
                    <a:lumMod val="75000"/>
                  </a:schemeClr>
                </a:solidFill>
              </a:rPr>
              <a:t>reign</a:t>
            </a:r>
            <a:r>
              <a:rPr lang="en-US" dirty="0"/>
              <a:t> with him. </a:t>
            </a:r>
            <a:r>
              <a:rPr lang="en-US" dirty="0" smtClean="0"/>
              <a:t>If </a:t>
            </a:r>
            <a:r>
              <a:rPr lang="en-US" dirty="0"/>
              <a:t>we disown him, </a:t>
            </a:r>
            <a:r>
              <a:rPr lang="en-US" dirty="0" smtClean="0"/>
              <a:t>he </a:t>
            </a:r>
            <a:r>
              <a:rPr lang="en-US" dirty="0"/>
              <a:t>will also disown us; </a:t>
            </a:r>
          </a:p>
        </p:txBody>
      </p:sp>
    </p:spTree>
    <p:extLst>
      <p:ext uri="{BB962C8B-B14F-4D97-AF65-F5344CB8AC3E}">
        <p14:creationId xmlns:p14="http://schemas.microsoft.com/office/powerpoint/2010/main" val="83548523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Revelation 3:21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solidFill>
                  <a:srgbClr val="FF0000"/>
                </a:solidFill>
              </a:rPr>
              <a:t>To </a:t>
            </a:r>
            <a:r>
              <a:rPr lang="en-US" dirty="0">
                <a:solidFill>
                  <a:srgbClr val="FF0000"/>
                </a:solidFill>
              </a:rPr>
              <a:t>him who overcomes, I will give the right to sit with me on my </a:t>
            </a:r>
            <a:r>
              <a:rPr lang="en-US" b="1" dirty="0">
                <a:solidFill>
                  <a:schemeClr val="tx2">
                    <a:lumMod val="60000"/>
                    <a:lumOff val="40000"/>
                  </a:schemeClr>
                </a:solidFill>
              </a:rPr>
              <a:t>throne</a:t>
            </a:r>
            <a:r>
              <a:rPr lang="en-US" dirty="0">
                <a:solidFill>
                  <a:srgbClr val="FF0000"/>
                </a:solidFill>
              </a:rPr>
              <a:t>, just as I overcame and sat down with my Father on his </a:t>
            </a:r>
            <a:r>
              <a:rPr lang="en-US" b="1" dirty="0">
                <a:solidFill>
                  <a:schemeClr val="tx2">
                    <a:lumMod val="60000"/>
                    <a:lumOff val="40000"/>
                  </a:schemeClr>
                </a:solidFill>
              </a:rPr>
              <a:t>throne</a:t>
            </a:r>
            <a:r>
              <a:rPr lang="en-US" dirty="0" smtClean="0">
                <a:solidFill>
                  <a:srgbClr val="FF0000"/>
                </a:solidFill>
              </a:rPr>
              <a:t>.</a:t>
            </a:r>
            <a:endParaRPr lang="en-US" dirty="0">
              <a:solidFill>
                <a:srgbClr val="FF0000"/>
              </a:solidFill>
            </a:endParaRPr>
          </a:p>
        </p:txBody>
      </p:sp>
    </p:spTree>
    <p:extLst>
      <p:ext uri="{BB962C8B-B14F-4D97-AF65-F5344CB8AC3E}">
        <p14:creationId xmlns:p14="http://schemas.microsoft.com/office/powerpoint/2010/main" val="83548523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18</a:t>
            </a:r>
            <a:r>
              <a:rPr lang="en-US" dirty="0" smtClean="0"/>
              <a:t> </a:t>
            </a:r>
            <a:r>
              <a:rPr lang="en-US" dirty="0"/>
              <a:t>Consequently, just as the result of one trespass was condemnation for all men, so also the result of one act of righteousness was justification that brings life for all men. </a:t>
            </a:r>
            <a:endParaRPr lang="en-US" dirty="0" smtClean="0"/>
          </a:p>
        </p:txBody>
      </p:sp>
    </p:spTree>
    <p:extLst>
      <p:ext uri="{BB962C8B-B14F-4D97-AF65-F5344CB8AC3E}">
        <p14:creationId xmlns:p14="http://schemas.microsoft.com/office/powerpoint/2010/main" val="280733676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ἆρα</a:t>
            </a:r>
            <a:r>
              <a:rPr lang="en-US" dirty="0" smtClean="0"/>
              <a:t>  </a:t>
            </a:r>
            <a:r>
              <a:rPr lang="el-GR" dirty="0"/>
              <a:t>οὖν</a:t>
            </a:r>
            <a:endParaRPr lang="en-US" dirty="0"/>
          </a:p>
          <a:p>
            <a:pPr marL="0" indent="0">
              <a:buNone/>
            </a:pPr>
            <a:r>
              <a:rPr lang="en-US" dirty="0" smtClean="0"/>
              <a:t>	(</a:t>
            </a:r>
            <a:r>
              <a:rPr lang="en-US" dirty="0" err="1" smtClean="0"/>
              <a:t>ara</a:t>
            </a:r>
            <a:r>
              <a:rPr lang="en-US" dirty="0" smtClean="0"/>
              <a:t>  </a:t>
            </a:r>
            <a:r>
              <a:rPr lang="en-US" dirty="0" err="1" smtClean="0"/>
              <a:t>oun</a:t>
            </a:r>
            <a:r>
              <a:rPr lang="en-US" dirty="0" smtClean="0"/>
              <a:t>)</a:t>
            </a:r>
          </a:p>
          <a:p>
            <a:pPr marL="0" indent="0">
              <a:buNone/>
            </a:pPr>
            <a:endParaRPr lang="en-US" dirty="0"/>
          </a:p>
          <a:p>
            <a:pPr marL="0" indent="0">
              <a:buNone/>
            </a:pPr>
            <a:r>
              <a:rPr lang="en-US" baseline="30000" dirty="0" smtClean="0"/>
              <a:t>18</a:t>
            </a:r>
            <a:r>
              <a:rPr lang="en-US" dirty="0" smtClean="0"/>
              <a:t> </a:t>
            </a:r>
            <a:r>
              <a:rPr lang="en-US" dirty="0"/>
              <a:t>Consequently, just as the result of one trespass was condemnation for all men, so also the result of one act of righteousness was justification that brings life for all men. </a:t>
            </a:r>
            <a:endParaRPr lang="en-US" dirty="0" smtClean="0"/>
          </a:p>
        </p:txBody>
      </p:sp>
      <p:sp>
        <p:nvSpPr>
          <p:cNvPr id="6" name="Rounded Rectangle 5"/>
          <p:cNvSpPr/>
          <p:nvPr/>
        </p:nvSpPr>
        <p:spPr>
          <a:xfrm>
            <a:off x="1235034" y="2113808"/>
            <a:ext cx="1995054" cy="13300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890649" y="4001984"/>
            <a:ext cx="2339439" cy="4868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0"/>
            <a:endCxn id="6" idx="2"/>
          </p:cNvCxnSpPr>
          <p:nvPr/>
        </p:nvCxnSpPr>
        <p:spPr>
          <a:xfrm flipV="1">
            <a:off x="2060369" y="3443844"/>
            <a:ext cx="172192" cy="55814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723847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l-GR" dirty="0" smtClean="0"/>
              <a:t>ὥσπερ</a:t>
            </a:r>
            <a:r>
              <a:rPr lang="en-US" dirty="0" smtClean="0"/>
              <a:t>		</a:t>
            </a:r>
            <a:r>
              <a:rPr lang="el-GR" dirty="0"/>
              <a:t>οὕτως </a:t>
            </a:r>
            <a:r>
              <a:rPr lang="el-GR" dirty="0" smtClean="0"/>
              <a:t>καί</a:t>
            </a:r>
            <a:endParaRPr lang="en-US" dirty="0"/>
          </a:p>
          <a:p>
            <a:pPr marL="0" indent="0">
              <a:buNone/>
            </a:pPr>
            <a:r>
              <a:rPr lang="en-US" dirty="0"/>
              <a:t>		</a:t>
            </a:r>
            <a:r>
              <a:rPr lang="en-US" dirty="0" smtClean="0"/>
              <a:t>	(</a:t>
            </a:r>
            <a:r>
              <a:rPr lang="en-US" dirty="0" err="1" smtClean="0"/>
              <a:t>hōsper</a:t>
            </a:r>
            <a:r>
              <a:rPr lang="en-US" dirty="0" smtClean="0"/>
              <a:t>)		(</a:t>
            </a:r>
            <a:r>
              <a:rPr lang="en-US" dirty="0" err="1" smtClean="0"/>
              <a:t>out</a:t>
            </a:r>
            <a:r>
              <a:rPr lang="en-US" dirty="0" err="1"/>
              <a:t>ō</a:t>
            </a:r>
            <a:r>
              <a:rPr lang="en-US" dirty="0" err="1" smtClean="0"/>
              <a:t>s</a:t>
            </a:r>
            <a:r>
              <a:rPr lang="en-US" dirty="0" smtClean="0"/>
              <a:t> kai)</a:t>
            </a:r>
            <a:endParaRPr lang="en-US" dirty="0"/>
          </a:p>
          <a:p>
            <a:pPr marL="0" indent="0">
              <a:buNone/>
            </a:pPr>
            <a:endParaRPr lang="en-US" dirty="0"/>
          </a:p>
          <a:p>
            <a:pPr marL="0" indent="0">
              <a:buNone/>
            </a:pPr>
            <a:r>
              <a:rPr lang="en-US" baseline="30000" dirty="0" smtClean="0"/>
              <a:t>18</a:t>
            </a:r>
            <a:r>
              <a:rPr lang="en-US" dirty="0" smtClean="0"/>
              <a:t> </a:t>
            </a:r>
            <a:r>
              <a:rPr lang="en-US" dirty="0"/>
              <a:t>Consequently, just as the result of one trespass was condemnation for all men, so also the result of one act of righteousness was justification that brings life for all men. </a:t>
            </a:r>
            <a:endParaRPr lang="en-US" dirty="0" smtClean="0"/>
          </a:p>
        </p:txBody>
      </p:sp>
      <p:sp>
        <p:nvSpPr>
          <p:cNvPr id="4" name="Oval 3"/>
          <p:cNvSpPr/>
          <p:nvPr/>
        </p:nvSpPr>
        <p:spPr>
          <a:xfrm>
            <a:off x="2897579" y="2042555"/>
            <a:ext cx="2196935" cy="153191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265715" y="4025735"/>
            <a:ext cx="1163782" cy="4868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3847606" y="3574472"/>
            <a:ext cx="148441" cy="451263"/>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5807034" y="2173184"/>
            <a:ext cx="2173184" cy="124691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7125195" y="4500748"/>
            <a:ext cx="1282535" cy="451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9" idx="0"/>
            <a:endCxn id="8" idx="2"/>
          </p:cNvCxnSpPr>
          <p:nvPr/>
        </p:nvCxnSpPr>
        <p:spPr>
          <a:xfrm flipH="1" flipV="1">
            <a:off x="6893626" y="3420094"/>
            <a:ext cx="872837" cy="108065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94390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παράπτωμα</a:t>
            </a:r>
            <a:endParaRPr lang="en-US" dirty="0"/>
          </a:p>
          <a:p>
            <a:pPr marL="0" indent="0">
              <a:buNone/>
            </a:pPr>
            <a:r>
              <a:rPr lang="en-US" dirty="0" smtClean="0"/>
              <a:t>	(</a:t>
            </a:r>
            <a:r>
              <a:rPr lang="en-US" dirty="0" err="1" smtClean="0"/>
              <a:t>parapt</a:t>
            </a:r>
            <a:r>
              <a:rPr lang="en-US" dirty="0" err="1"/>
              <a:t>ō</a:t>
            </a:r>
            <a:r>
              <a:rPr lang="en-US" dirty="0" err="1" smtClean="0"/>
              <a:t>ma</a:t>
            </a:r>
            <a:r>
              <a:rPr lang="en-US" dirty="0" smtClean="0"/>
              <a:t>)</a:t>
            </a:r>
          </a:p>
          <a:p>
            <a:pPr marL="0" indent="0">
              <a:buNone/>
            </a:pPr>
            <a:endParaRPr lang="en-US" dirty="0"/>
          </a:p>
          <a:p>
            <a:pPr marL="0" indent="0">
              <a:buNone/>
            </a:pPr>
            <a:r>
              <a:rPr lang="en-US" baseline="30000" dirty="0" smtClean="0"/>
              <a:t>18</a:t>
            </a:r>
            <a:r>
              <a:rPr lang="en-US" dirty="0" smtClean="0"/>
              <a:t> </a:t>
            </a:r>
            <a:r>
              <a:rPr lang="en-US" dirty="0"/>
              <a:t>Consequently, just as the result of one trespass was condemnation for all men, so also the result of one act of righteousness was justification that brings life for all men. </a:t>
            </a:r>
            <a:endParaRPr lang="en-US" dirty="0" smtClean="0"/>
          </a:p>
        </p:txBody>
      </p:sp>
      <p:sp>
        <p:nvSpPr>
          <p:cNvPr id="4" name="Rounded Rectangle 3"/>
          <p:cNvSpPr/>
          <p:nvPr/>
        </p:nvSpPr>
        <p:spPr>
          <a:xfrm>
            <a:off x="1318161" y="2173184"/>
            <a:ext cx="2339439" cy="121128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1262" y="4500748"/>
            <a:ext cx="1508167" cy="4750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205346" y="3384468"/>
            <a:ext cx="1282535" cy="111628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723847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κατάκριμα</a:t>
            </a:r>
            <a:endParaRPr lang="en-US" dirty="0"/>
          </a:p>
          <a:p>
            <a:pPr marL="0" indent="0">
              <a:buNone/>
            </a:pPr>
            <a:r>
              <a:rPr lang="en-US" dirty="0" smtClean="0"/>
              <a:t>		(</a:t>
            </a:r>
            <a:r>
              <a:rPr lang="en-US" dirty="0" err="1" smtClean="0"/>
              <a:t>katakrima</a:t>
            </a:r>
            <a:r>
              <a:rPr lang="en-US" dirty="0" smtClean="0"/>
              <a:t>)</a:t>
            </a:r>
          </a:p>
          <a:p>
            <a:pPr marL="0" indent="0">
              <a:buNone/>
            </a:pPr>
            <a:endParaRPr lang="en-US" dirty="0"/>
          </a:p>
          <a:p>
            <a:pPr marL="0" indent="0">
              <a:buNone/>
            </a:pPr>
            <a:r>
              <a:rPr lang="en-US" baseline="30000" dirty="0" smtClean="0"/>
              <a:t>18</a:t>
            </a:r>
            <a:r>
              <a:rPr lang="en-US" dirty="0" smtClean="0"/>
              <a:t> </a:t>
            </a:r>
            <a:r>
              <a:rPr lang="en-US" dirty="0"/>
              <a:t>Consequently, just as the result of one trespass was condemnation for all men, so also the result of one act of righteousness was justification that brings life for all men. </a:t>
            </a:r>
            <a:endParaRPr lang="en-US" dirty="0" smtClean="0"/>
          </a:p>
        </p:txBody>
      </p:sp>
      <p:sp>
        <p:nvSpPr>
          <p:cNvPr id="4" name="Rounded Rectangle 3"/>
          <p:cNvSpPr/>
          <p:nvPr/>
        </p:nvSpPr>
        <p:spPr>
          <a:xfrm>
            <a:off x="2220686" y="2173184"/>
            <a:ext cx="2185059" cy="128253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683823" y="4524499"/>
            <a:ext cx="2493819" cy="46313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313216" y="3455719"/>
            <a:ext cx="617517" cy="106878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723847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δικαίωμα</a:t>
            </a:r>
            <a:endParaRPr lang="en-US" dirty="0"/>
          </a:p>
          <a:p>
            <a:pPr marL="0" indent="0">
              <a:buNone/>
            </a:pPr>
            <a:r>
              <a:rPr lang="en-US" dirty="0" smtClean="0"/>
              <a:t>				(</a:t>
            </a:r>
            <a:r>
              <a:rPr lang="en-US" dirty="0" err="1" smtClean="0"/>
              <a:t>dikai</a:t>
            </a:r>
            <a:r>
              <a:rPr lang="en-US" dirty="0" err="1"/>
              <a:t>ō</a:t>
            </a:r>
            <a:r>
              <a:rPr lang="en-US" dirty="0" err="1" smtClean="0"/>
              <a:t>ma</a:t>
            </a:r>
            <a:r>
              <a:rPr lang="en-US" dirty="0" smtClean="0"/>
              <a:t>)</a:t>
            </a:r>
          </a:p>
          <a:p>
            <a:pPr marL="0" indent="0">
              <a:buNone/>
            </a:pPr>
            <a:endParaRPr lang="en-US" dirty="0"/>
          </a:p>
          <a:p>
            <a:pPr marL="0" indent="0">
              <a:buNone/>
            </a:pPr>
            <a:r>
              <a:rPr lang="en-US" baseline="30000" dirty="0" smtClean="0"/>
              <a:t>18</a:t>
            </a:r>
            <a:r>
              <a:rPr lang="en-US" dirty="0" smtClean="0"/>
              <a:t> </a:t>
            </a:r>
            <a:r>
              <a:rPr lang="en-US" dirty="0"/>
              <a:t>Consequently, just as the result of one trespass was condemnation for all men, so also the result of one act of righteousness was justification that brings life for all men. </a:t>
            </a:r>
            <a:endParaRPr lang="en-US" dirty="0" smtClean="0"/>
          </a:p>
        </p:txBody>
      </p:sp>
      <p:sp>
        <p:nvSpPr>
          <p:cNvPr id="4" name="Rounded Rectangle 3"/>
          <p:cNvSpPr/>
          <p:nvPr/>
        </p:nvSpPr>
        <p:spPr>
          <a:xfrm>
            <a:off x="4001984" y="2196935"/>
            <a:ext cx="2196935" cy="12350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81995" y="4999512"/>
            <a:ext cx="2363189" cy="4987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100452" y="3431969"/>
            <a:ext cx="463138" cy="156754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723847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δικαίωσις</a:t>
            </a:r>
            <a:endParaRPr lang="en-US" dirty="0"/>
          </a:p>
          <a:p>
            <a:pPr marL="0" indent="0">
              <a:buNone/>
            </a:pPr>
            <a:r>
              <a:rPr lang="en-US" dirty="0" smtClean="0"/>
              <a:t>	(</a:t>
            </a:r>
            <a:r>
              <a:rPr lang="en-US" dirty="0" err="1" smtClean="0"/>
              <a:t>dikai</a:t>
            </a:r>
            <a:r>
              <a:rPr lang="en-US" dirty="0" err="1"/>
              <a:t>ō</a:t>
            </a:r>
            <a:r>
              <a:rPr lang="en-US" dirty="0" err="1" smtClean="0"/>
              <a:t>sis</a:t>
            </a:r>
            <a:r>
              <a:rPr lang="en-US" dirty="0" smtClean="0"/>
              <a:t>)</a:t>
            </a:r>
          </a:p>
          <a:p>
            <a:pPr marL="0" indent="0">
              <a:buNone/>
            </a:pPr>
            <a:endParaRPr lang="en-US" dirty="0"/>
          </a:p>
          <a:p>
            <a:pPr marL="0" indent="0">
              <a:buNone/>
            </a:pPr>
            <a:r>
              <a:rPr lang="en-US" baseline="30000" dirty="0" smtClean="0"/>
              <a:t>18</a:t>
            </a:r>
            <a:r>
              <a:rPr lang="en-US" dirty="0" smtClean="0"/>
              <a:t> </a:t>
            </a:r>
            <a:r>
              <a:rPr lang="en-US" dirty="0"/>
              <a:t>Consequently, just as the result of one trespass was condemnation for all men, so also the result of one act of righteousness was justification that brings life for all men. </a:t>
            </a:r>
            <a:endParaRPr lang="en-US" dirty="0" smtClean="0"/>
          </a:p>
        </p:txBody>
      </p:sp>
      <p:sp>
        <p:nvSpPr>
          <p:cNvPr id="4" name="Rounded Rectangle 3"/>
          <p:cNvSpPr/>
          <p:nvPr/>
        </p:nvSpPr>
        <p:spPr>
          <a:xfrm>
            <a:off x="1306286" y="2161309"/>
            <a:ext cx="1947553" cy="12587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91886" y="5462649"/>
            <a:ext cx="2137558" cy="4987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460665" y="3420094"/>
            <a:ext cx="819398" cy="204255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72384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5:12-21</a:t>
            </a:r>
          </a:p>
        </p:txBody>
      </p:sp>
      <p:sp>
        <p:nvSpPr>
          <p:cNvPr id="3" name="Content Placeholder 2"/>
          <p:cNvSpPr>
            <a:spLocks noGrp="1"/>
          </p:cNvSpPr>
          <p:nvPr>
            <p:ph idx="1"/>
          </p:nvPr>
        </p:nvSpPr>
        <p:spPr/>
        <p:txBody>
          <a:bodyPr/>
          <a:lstStyle/>
          <a:p>
            <a:pPr marL="0" indent="0">
              <a:buNone/>
            </a:pPr>
            <a:r>
              <a:rPr lang="en-US" baseline="30000" dirty="0"/>
              <a:t>18</a:t>
            </a:r>
            <a:r>
              <a:rPr lang="en-US" dirty="0"/>
              <a:t> Consequently, just as the result of one trespass was condemnation for all men, so also the result of one act of righteousness was justification that brings life for all men. </a:t>
            </a:r>
            <a:endParaRPr lang="en-US" dirty="0" smtClean="0"/>
          </a:p>
          <a:p>
            <a:pPr marL="0" indent="0">
              <a:buNone/>
            </a:pPr>
            <a:r>
              <a:rPr lang="en-US" baseline="30000" dirty="0" smtClean="0"/>
              <a:t>19</a:t>
            </a:r>
            <a:r>
              <a:rPr lang="en-US" dirty="0" smtClean="0"/>
              <a:t> </a:t>
            </a:r>
            <a:r>
              <a:rPr lang="en-US" dirty="0"/>
              <a:t>For just as through the disobedience of the one man the many were made sinners, so also through the obedience of the one man the many will be made righteous. </a:t>
            </a:r>
          </a:p>
        </p:txBody>
      </p:sp>
    </p:spTree>
    <p:extLst>
      <p:ext uri="{BB962C8B-B14F-4D97-AF65-F5344CB8AC3E}">
        <p14:creationId xmlns:p14="http://schemas.microsoft.com/office/powerpoint/2010/main" val="366861077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ζωή</a:t>
            </a:r>
            <a:endParaRPr lang="en-US" dirty="0"/>
          </a:p>
          <a:p>
            <a:pPr marL="0" indent="0">
              <a:buNone/>
            </a:pPr>
            <a:r>
              <a:rPr lang="en-US" dirty="0" smtClean="0"/>
              <a:t>				(</a:t>
            </a:r>
            <a:r>
              <a:rPr lang="en-US" dirty="0" err="1" smtClean="0"/>
              <a:t>zō</a:t>
            </a:r>
            <a:r>
              <a:rPr lang="en-US" dirty="0" err="1"/>
              <a:t>ē</a:t>
            </a:r>
            <a:r>
              <a:rPr lang="en-US" dirty="0" smtClean="0"/>
              <a:t>)</a:t>
            </a:r>
          </a:p>
          <a:p>
            <a:pPr marL="0" indent="0">
              <a:buNone/>
            </a:pPr>
            <a:endParaRPr lang="en-US" dirty="0"/>
          </a:p>
          <a:p>
            <a:pPr marL="0" indent="0">
              <a:buNone/>
            </a:pPr>
            <a:r>
              <a:rPr lang="en-US" baseline="30000" dirty="0" smtClean="0"/>
              <a:t>18</a:t>
            </a:r>
            <a:r>
              <a:rPr lang="en-US" dirty="0" smtClean="0"/>
              <a:t> </a:t>
            </a:r>
            <a:r>
              <a:rPr lang="en-US" dirty="0"/>
              <a:t>Consequently, just as the result of one trespass was condemnation for all men, so also the result of one act of righteousness was justification that brings life for all men. </a:t>
            </a:r>
            <a:endParaRPr lang="en-US" dirty="0" smtClean="0"/>
          </a:p>
        </p:txBody>
      </p:sp>
      <p:sp>
        <p:nvSpPr>
          <p:cNvPr id="4" name="Oval 3"/>
          <p:cNvSpPr/>
          <p:nvPr/>
        </p:nvSpPr>
        <p:spPr>
          <a:xfrm>
            <a:off x="4001984" y="2078182"/>
            <a:ext cx="1223159" cy="15437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81995" y="5462649"/>
            <a:ext cx="617517" cy="4987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4613564" y="3621974"/>
            <a:ext cx="77190" cy="184067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723847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πᾶς</a:t>
            </a:r>
            <a:r>
              <a:rPr lang="en-US" dirty="0" smtClean="0"/>
              <a:t>  </a:t>
            </a:r>
            <a:r>
              <a:rPr lang="el-GR" dirty="0"/>
              <a:t>ἄνθρωπος</a:t>
            </a:r>
            <a:endParaRPr lang="en-US" dirty="0"/>
          </a:p>
          <a:p>
            <a:pPr marL="0" indent="0">
              <a:buNone/>
            </a:pPr>
            <a:r>
              <a:rPr lang="en-US" dirty="0" smtClean="0"/>
              <a:t>				(pas </a:t>
            </a:r>
            <a:r>
              <a:rPr lang="en-US" dirty="0" err="1" smtClean="0"/>
              <a:t>anthr</a:t>
            </a:r>
            <a:r>
              <a:rPr lang="en-US" dirty="0" err="1"/>
              <a:t>ō</a:t>
            </a:r>
            <a:r>
              <a:rPr lang="en-US" dirty="0" err="1" smtClean="0"/>
              <a:t>pos</a:t>
            </a:r>
            <a:r>
              <a:rPr lang="en-US" dirty="0" smtClean="0"/>
              <a:t>)</a:t>
            </a:r>
          </a:p>
          <a:p>
            <a:pPr marL="0" indent="0">
              <a:buNone/>
            </a:pPr>
            <a:endParaRPr lang="en-US" dirty="0"/>
          </a:p>
          <a:p>
            <a:pPr marL="0" indent="0">
              <a:buNone/>
            </a:pPr>
            <a:r>
              <a:rPr lang="en-US" baseline="30000" dirty="0" smtClean="0"/>
              <a:t>18</a:t>
            </a:r>
            <a:r>
              <a:rPr lang="en-US" dirty="0" smtClean="0"/>
              <a:t> </a:t>
            </a:r>
            <a:r>
              <a:rPr lang="en-US" dirty="0"/>
              <a:t>Consequently, just as the result of one trespass was condemnation for all men, so also the result of one act of righteousness was justification that brings life for all men. </a:t>
            </a:r>
            <a:endParaRPr lang="en-US" dirty="0" smtClean="0"/>
          </a:p>
        </p:txBody>
      </p:sp>
      <p:sp>
        <p:nvSpPr>
          <p:cNvPr id="4" name="Oval 3"/>
          <p:cNvSpPr/>
          <p:nvPr/>
        </p:nvSpPr>
        <p:spPr>
          <a:xfrm>
            <a:off x="3443845" y="1995054"/>
            <a:ext cx="4168239" cy="160316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735782" y="4500748"/>
            <a:ext cx="1294410" cy="4631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5734" y="5467762"/>
            <a:ext cx="1317625"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5" idx="0"/>
          </p:cNvCxnSpPr>
          <p:nvPr/>
        </p:nvCxnSpPr>
        <p:spPr>
          <a:xfrm flipH="1" flipV="1">
            <a:off x="6139543" y="3562597"/>
            <a:ext cx="243444" cy="93815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 name="Freeform 8"/>
          <p:cNvSpPr/>
          <p:nvPr/>
        </p:nvSpPr>
        <p:spPr>
          <a:xfrm>
            <a:off x="4275022" y="3526971"/>
            <a:ext cx="1318256" cy="2161310"/>
          </a:xfrm>
          <a:custGeom>
            <a:avLst/>
            <a:gdLst>
              <a:gd name="connsiteX0" fmla="*/ 1318256 w 1318256"/>
              <a:gd name="connsiteY0" fmla="*/ 2161310 h 2161310"/>
              <a:gd name="connsiteX1" fmla="*/ 47596 w 1318256"/>
              <a:gd name="connsiteY1" fmla="*/ 1520042 h 2161310"/>
              <a:gd name="connsiteX2" fmla="*/ 391981 w 1318256"/>
              <a:gd name="connsiteY2" fmla="*/ 0 h 2161310"/>
            </a:gdLst>
            <a:ahLst/>
            <a:cxnLst>
              <a:cxn ang="0">
                <a:pos x="connsiteX0" y="connsiteY0"/>
              </a:cxn>
              <a:cxn ang="0">
                <a:pos x="connsiteX1" y="connsiteY1"/>
              </a:cxn>
              <a:cxn ang="0">
                <a:pos x="connsiteX2" y="connsiteY2"/>
              </a:cxn>
            </a:cxnLst>
            <a:rect l="l" t="t" r="r" b="b"/>
            <a:pathLst>
              <a:path w="1318256" h="2161310">
                <a:moveTo>
                  <a:pt x="1318256" y="2161310"/>
                </a:moveTo>
                <a:cubicBezTo>
                  <a:pt x="760115" y="2020785"/>
                  <a:pt x="201975" y="1880260"/>
                  <a:pt x="47596" y="1520042"/>
                </a:cubicBezTo>
                <a:cubicBezTo>
                  <a:pt x="-106783" y="1159824"/>
                  <a:pt x="142599" y="579912"/>
                  <a:pt x="391981"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723847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John 12:32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solidFill>
                  <a:srgbClr val="FF0000"/>
                </a:solidFill>
              </a:rPr>
              <a:t>But </a:t>
            </a:r>
            <a:r>
              <a:rPr lang="en-US" dirty="0">
                <a:solidFill>
                  <a:srgbClr val="FF0000"/>
                </a:solidFill>
              </a:rPr>
              <a:t>I, when I am lifted up from the earth, </a:t>
            </a:r>
            <a:r>
              <a:rPr lang="en-US" b="1" dirty="0">
                <a:solidFill>
                  <a:schemeClr val="tx2">
                    <a:lumMod val="60000"/>
                    <a:lumOff val="40000"/>
                  </a:schemeClr>
                </a:solidFill>
              </a:rPr>
              <a:t>will draw all men</a:t>
            </a:r>
            <a:r>
              <a:rPr lang="en-US" dirty="0">
                <a:solidFill>
                  <a:srgbClr val="FF0000"/>
                </a:solidFill>
              </a:rPr>
              <a:t> to myself</a:t>
            </a:r>
            <a:r>
              <a:rPr lang="en-US" dirty="0" smtClean="0">
                <a:solidFill>
                  <a:srgbClr val="FF0000"/>
                </a:solidFill>
              </a:rPr>
              <a:t>.</a:t>
            </a:r>
            <a:endParaRPr lang="en-US" dirty="0">
              <a:solidFill>
                <a:srgbClr val="FF0000"/>
              </a:solidFill>
            </a:endParaRPr>
          </a:p>
        </p:txBody>
      </p:sp>
    </p:spTree>
    <p:extLst>
      <p:ext uri="{BB962C8B-B14F-4D97-AF65-F5344CB8AC3E}">
        <p14:creationId xmlns:p14="http://schemas.microsoft.com/office/powerpoint/2010/main" val="83548523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Hebrews 2:9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But </a:t>
            </a:r>
            <a:r>
              <a:rPr lang="en-US" dirty="0"/>
              <a:t>we see Jesus, who was made a little lower than the angels, now crowned with glory and honor because he suffered death, so that by the grace of God he might </a:t>
            </a:r>
            <a:r>
              <a:rPr lang="en-US" b="1" dirty="0">
                <a:solidFill>
                  <a:schemeClr val="accent6">
                    <a:lumMod val="75000"/>
                  </a:schemeClr>
                </a:solidFill>
              </a:rPr>
              <a:t>taste death for everyone</a:t>
            </a:r>
            <a:r>
              <a:rPr lang="en-US" dirty="0" smtClean="0"/>
              <a:t>.</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19</a:t>
            </a:r>
            <a:r>
              <a:rPr lang="en-US" dirty="0" smtClean="0"/>
              <a:t> </a:t>
            </a:r>
            <a:r>
              <a:rPr lang="en-US" dirty="0"/>
              <a:t>For just as through the disobedience of the one man the many were made sinners, so also through the obedience of the one man the many will be made righteous. </a:t>
            </a:r>
          </a:p>
        </p:txBody>
      </p:sp>
    </p:spTree>
    <p:extLst>
      <p:ext uri="{BB962C8B-B14F-4D97-AF65-F5344CB8AC3E}">
        <p14:creationId xmlns:p14="http://schemas.microsoft.com/office/powerpoint/2010/main" val="280733676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smtClean="0"/>
              <a:t>ὥσπερ</a:t>
            </a:r>
            <a:r>
              <a:rPr lang="en-US" dirty="0"/>
              <a:t>		</a:t>
            </a:r>
            <a:r>
              <a:rPr lang="en-US" dirty="0" smtClean="0"/>
              <a:t>		</a:t>
            </a:r>
            <a:r>
              <a:rPr lang="el-GR" dirty="0" smtClean="0"/>
              <a:t>οὕτως </a:t>
            </a:r>
            <a:r>
              <a:rPr lang="el-GR" dirty="0"/>
              <a:t>καί</a:t>
            </a:r>
            <a:endParaRPr lang="en-US" dirty="0"/>
          </a:p>
          <a:p>
            <a:pPr marL="0" indent="0">
              <a:buNone/>
            </a:pPr>
            <a:r>
              <a:rPr lang="en-US" dirty="0"/>
              <a:t>	(</a:t>
            </a:r>
            <a:r>
              <a:rPr lang="en-US" dirty="0" err="1"/>
              <a:t>hōsper</a:t>
            </a:r>
            <a:r>
              <a:rPr lang="en-US" dirty="0" smtClean="0"/>
              <a:t>)</a:t>
            </a:r>
            <a:r>
              <a:rPr lang="en-US" dirty="0"/>
              <a:t> </a:t>
            </a:r>
            <a:r>
              <a:rPr lang="en-US" dirty="0" smtClean="0"/>
              <a:t>				(</a:t>
            </a:r>
            <a:r>
              <a:rPr lang="en-US" dirty="0" err="1"/>
              <a:t>outōs</a:t>
            </a:r>
            <a:r>
              <a:rPr lang="en-US" dirty="0"/>
              <a:t> kai</a:t>
            </a:r>
            <a:r>
              <a:rPr lang="en-US" dirty="0" smtClean="0"/>
              <a:t>)</a:t>
            </a:r>
            <a:endParaRPr lang="en-US" dirty="0"/>
          </a:p>
          <a:p>
            <a:pPr marL="0" indent="0">
              <a:buNone/>
            </a:pPr>
            <a:endParaRPr lang="en-US" dirty="0"/>
          </a:p>
          <a:p>
            <a:pPr marL="0" indent="0">
              <a:buNone/>
            </a:pPr>
            <a:r>
              <a:rPr lang="en-US" baseline="30000" dirty="0" smtClean="0"/>
              <a:t>19</a:t>
            </a:r>
            <a:r>
              <a:rPr lang="en-US" dirty="0" smtClean="0"/>
              <a:t> </a:t>
            </a:r>
            <a:r>
              <a:rPr lang="en-US" dirty="0"/>
              <a:t>For just as through the disobedience of the one man the many were made sinners, so also through the obedience of the one man the many will be made righteous.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8472" y="2084284"/>
            <a:ext cx="2225675" cy="155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59119" y="4018148"/>
            <a:ext cx="1189037"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027" idx="0"/>
            <a:endCxn id="1026" idx="2"/>
          </p:cNvCxnSpPr>
          <p:nvPr/>
        </p:nvCxnSpPr>
        <p:spPr>
          <a:xfrm flipV="1">
            <a:off x="2053638" y="3638447"/>
            <a:ext cx="107672" cy="37970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5807034" y="2173184"/>
            <a:ext cx="2173184" cy="124691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71497" y="4488460"/>
            <a:ext cx="130492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1028" idx="0"/>
            <a:endCxn id="8" idx="2"/>
          </p:cNvCxnSpPr>
          <p:nvPr/>
        </p:nvCxnSpPr>
        <p:spPr>
          <a:xfrm flipH="1" flipV="1">
            <a:off x="6893626" y="3420094"/>
            <a:ext cx="730334" cy="106836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585112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παρακοή</a:t>
            </a:r>
            <a:endParaRPr lang="en-US" dirty="0"/>
          </a:p>
          <a:p>
            <a:pPr marL="0" indent="0">
              <a:buNone/>
            </a:pPr>
            <a:r>
              <a:rPr lang="en-US" dirty="0" smtClean="0"/>
              <a:t>					(</a:t>
            </a:r>
            <a:r>
              <a:rPr lang="en-US" dirty="0" err="1" smtClean="0"/>
              <a:t>parako</a:t>
            </a:r>
            <a:r>
              <a:rPr lang="en-US" dirty="0" err="1"/>
              <a:t>ē</a:t>
            </a:r>
            <a:r>
              <a:rPr lang="en-US" dirty="0" smtClean="0"/>
              <a:t>)</a:t>
            </a:r>
          </a:p>
          <a:p>
            <a:pPr marL="0" indent="0">
              <a:buNone/>
            </a:pPr>
            <a:endParaRPr lang="en-US" dirty="0"/>
          </a:p>
          <a:p>
            <a:pPr marL="0" indent="0">
              <a:buNone/>
            </a:pPr>
            <a:r>
              <a:rPr lang="en-US" baseline="30000" dirty="0" smtClean="0"/>
              <a:t>19</a:t>
            </a:r>
            <a:r>
              <a:rPr lang="en-US" dirty="0" smtClean="0"/>
              <a:t> </a:t>
            </a:r>
            <a:r>
              <a:rPr lang="en-US" dirty="0"/>
              <a:t>For just as through the disobedience of the one man the many were made sinners, so also through the obedience of the one man the many will be made righteous. </a:t>
            </a:r>
          </a:p>
        </p:txBody>
      </p:sp>
      <p:sp>
        <p:nvSpPr>
          <p:cNvPr id="4" name="Rounded Rectangle 3"/>
          <p:cNvSpPr/>
          <p:nvPr/>
        </p:nvSpPr>
        <p:spPr>
          <a:xfrm>
            <a:off x="4904509" y="2196935"/>
            <a:ext cx="1995055" cy="128253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90753" y="3966358"/>
            <a:ext cx="2291938" cy="52251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836722" y="3479470"/>
            <a:ext cx="65315" cy="48688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218616"/>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ὑπακοή</a:t>
            </a:r>
            <a:endParaRPr lang="en-US" dirty="0"/>
          </a:p>
          <a:p>
            <a:pPr marL="0" indent="0">
              <a:buNone/>
            </a:pPr>
            <a:r>
              <a:rPr lang="en-US" dirty="0" smtClean="0"/>
              <a:t>		(</a:t>
            </a:r>
            <a:r>
              <a:rPr lang="en-US" dirty="0" err="1" smtClean="0"/>
              <a:t>hypakoē</a:t>
            </a:r>
            <a:r>
              <a:rPr lang="en-US" dirty="0" smtClean="0"/>
              <a:t>)</a:t>
            </a:r>
          </a:p>
          <a:p>
            <a:pPr marL="0" indent="0">
              <a:buNone/>
            </a:pPr>
            <a:endParaRPr lang="en-US" dirty="0"/>
          </a:p>
          <a:p>
            <a:pPr marL="0" indent="0">
              <a:buNone/>
            </a:pPr>
            <a:r>
              <a:rPr lang="en-US" baseline="30000" dirty="0" smtClean="0"/>
              <a:t>19</a:t>
            </a:r>
            <a:r>
              <a:rPr lang="en-US" dirty="0" smtClean="0"/>
              <a:t> </a:t>
            </a:r>
            <a:r>
              <a:rPr lang="en-US" dirty="0"/>
              <a:t>For just as through the disobedience of the one man the many were made sinners, so also through the obedience of the one man the many will be made righteous. </a:t>
            </a:r>
          </a:p>
        </p:txBody>
      </p:sp>
      <p:sp>
        <p:nvSpPr>
          <p:cNvPr id="4" name="Rounded Rectangle 3"/>
          <p:cNvSpPr/>
          <p:nvPr/>
        </p:nvSpPr>
        <p:spPr>
          <a:xfrm>
            <a:off x="2090057" y="2185060"/>
            <a:ext cx="2268187" cy="128253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529444" y="4987636"/>
            <a:ext cx="1864426" cy="4512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224151" y="3467595"/>
            <a:ext cx="237506" cy="152004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21861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καθίστημι</a:t>
            </a:r>
            <a:endParaRPr lang="en-US" dirty="0"/>
          </a:p>
          <a:p>
            <a:pPr marL="0" indent="0">
              <a:buNone/>
            </a:pPr>
            <a:r>
              <a:rPr lang="en-US" dirty="0" smtClean="0"/>
              <a:t>			(</a:t>
            </a:r>
            <a:r>
              <a:rPr lang="en-US" dirty="0" err="1" smtClean="0"/>
              <a:t>kathist</a:t>
            </a:r>
            <a:r>
              <a:rPr lang="en-US" dirty="0" err="1"/>
              <a:t>ē</a:t>
            </a:r>
            <a:r>
              <a:rPr lang="en-US" dirty="0" err="1" smtClean="0"/>
              <a:t>mi</a:t>
            </a:r>
            <a:r>
              <a:rPr lang="en-US" dirty="0" smtClean="0"/>
              <a:t>)</a:t>
            </a:r>
          </a:p>
          <a:p>
            <a:pPr marL="0" indent="0">
              <a:buNone/>
            </a:pPr>
            <a:endParaRPr lang="en-US" dirty="0"/>
          </a:p>
          <a:p>
            <a:pPr marL="0" indent="0">
              <a:buNone/>
            </a:pPr>
            <a:r>
              <a:rPr lang="en-US" baseline="30000" dirty="0" smtClean="0"/>
              <a:t>19</a:t>
            </a:r>
            <a:r>
              <a:rPr lang="en-US" dirty="0" smtClean="0"/>
              <a:t> </a:t>
            </a:r>
            <a:r>
              <a:rPr lang="en-US" dirty="0"/>
              <a:t>For just as through the disobedience of the one man the many were made sinners, so also through the obedience of the one man the many will be made righteous. </a:t>
            </a:r>
          </a:p>
        </p:txBody>
      </p:sp>
      <p:sp>
        <p:nvSpPr>
          <p:cNvPr id="4" name="Oval 3"/>
          <p:cNvSpPr/>
          <p:nvPr/>
        </p:nvSpPr>
        <p:spPr>
          <a:xfrm>
            <a:off x="2838203" y="2125683"/>
            <a:ext cx="2992581" cy="143691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19501" y="4524499"/>
            <a:ext cx="1021278" cy="4393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2176" y="5480463"/>
            <a:ext cx="1042987"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14338" idx="0"/>
            <a:endCxn id="4" idx="3"/>
          </p:cNvCxnSpPr>
          <p:nvPr/>
        </p:nvCxnSpPr>
        <p:spPr>
          <a:xfrm flipV="1">
            <a:off x="3193670" y="3352167"/>
            <a:ext cx="82786" cy="212829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5" idx="0"/>
            <a:endCxn id="4" idx="4"/>
          </p:cNvCxnSpPr>
          <p:nvPr/>
        </p:nvCxnSpPr>
        <p:spPr>
          <a:xfrm flipH="1" flipV="1">
            <a:off x="4334494" y="3562598"/>
            <a:ext cx="795646" cy="96190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218616"/>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Peter 1:8</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καθίστημι</a:t>
            </a:r>
            <a:endParaRPr lang="en-US" dirty="0"/>
          </a:p>
          <a:p>
            <a:pPr marL="0" indent="0">
              <a:buNone/>
            </a:pPr>
            <a:r>
              <a:rPr lang="en-US" dirty="0"/>
              <a:t>			(</a:t>
            </a:r>
            <a:r>
              <a:rPr lang="en-US" dirty="0" err="1"/>
              <a:t>kathistēmi</a:t>
            </a:r>
            <a:r>
              <a:rPr lang="en-US" dirty="0"/>
              <a:t>)</a:t>
            </a:r>
          </a:p>
          <a:p>
            <a:pPr marL="0" indent="0">
              <a:buNone/>
            </a:pPr>
            <a:endParaRPr lang="en-US" dirty="0" smtClean="0"/>
          </a:p>
          <a:p>
            <a:pPr marL="0" indent="0">
              <a:buNone/>
            </a:pPr>
            <a:endParaRPr lang="en-US" dirty="0"/>
          </a:p>
          <a:p>
            <a:pPr marL="0" indent="0">
              <a:buNone/>
            </a:pPr>
            <a:r>
              <a:rPr lang="en-US" dirty="0" smtClean="0"/>
              <a:t>For </a:t>
            </a:r>
            <a:r>
              <a:rPr lang="en-US" dirty="0"/>
              <a:t>if you possess these qualities in increasing measure, they will keep you from being ineffective and unproductive in your knowledge of our Lord Jesus Christ</a:t>
            </a:r>
            <a:r>
              <a:rPr lang="en-US" dirty="0" smtClean="0"/>
              <a:t>.</a:t>
            </a:r>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0455" y="1515981"/>
            <a:ext cx="3011487" cy="145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586348" y="4512623"/>
            <a:ext cx="902525" cy="4750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0242" idx="2"/>
          </p:cNvCxnSpPr>
          <p:nvPr/>
        </p:nvCxnSpPr>
        <p:spPr>
          <a:xfrm flipV="1">
            <a:off x="4037611" y="2973306"/>
            <a:ext cx="248588" cy="153931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93301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5:12-21</a:t>
            </a:r>
          </a:p>
        </p:txBody>
      </p:sp>
      <p:sp>
        <p:nvSpPr>
          <p:cNvPr id="3" name="Content Placeholder 2"/>
          <p:cNvSpPr>
            <a:spLocks noGrp="1"/>
          </p:cNvSpPr>
          <p:nvPr>
            <p:ph idx="1"/>
          </p:nvPr>
        </p:nvSpPr>
        <p:spPr/>
        <p:txBody>
          <a:bodyPr/>
          <a:lstStyle/>
          <a:p>
            <a:pPr marL="0" indent="0">
              <a:buNone/>
            </a:pPr>
            <a:r>
              <a:rPr lang="en-US" baseline="30000" dirty="0"/>
              <a:t>20</a:t>
            </a:r>
            <a:r>
              <a:rPr lang="en-US" dirty="0"/>
              <a:t> The law was added so that the trespass might increase. But where sin increased, grace increased all the more, </a:t>
            </a:r>
            <a:endParaRPr lang="en-US" dirty="0" smtClean="0"/>
          </a:p>
          <a:p>
            <a:pPr marL="0" indent="0">
              <a:buNone/>
            </a:pPr>
            <a:r>
              <a:rPr lang="en-US" baseline="30000" dirty="0" smtClean="0"/>
              <a:t>21</a:t>
            </a:r>
            <a:r>
              <a:rPr lang="en-US" dirty="0" smtClean="0"/>
              <a:t> </a:t>
            </a:r>
            <a:r>
              <a:rPr lang="en-US" dirty="0"/>
              <a:t>so that, just as sin reigned in death, so also grace might reign through righteousness to bring eternal life through Jesus Christ our Lord. </a:t>
            </a:r>
          </a:p>
        </p:txBody>
      </p:sp>
    </p:spTree>
    <p:extLst>
      <p:ext uri="{BB962C8B-B14F-4D97-AF65-F5344CB8AC3E}">
        <p14:creationId xmlns:p14="http://schemas.microsoft.com/office/powerpoint/2010/main" val="366861077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Philippians 2:8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And </a:t>
            </a:r>
            <a:r>
              <a:rPr lang="en-US" dirty="0"/>
              <a:t>being found in appearance as a man, </a:t>
            </a:r>
            <a:r>
              <a:rPr lang="en-US" dirty="0" smtClean="0"/>
              <a:t>he </a:t>
            </a:r>
            <a:r>
              <a:rPr lang="en-US" dirty="0"/>
              <a:t>humbled himself </a:t>
            </a:r>
            <a:r>
              <a:rPr lang="en-US" dirty="0" smtClean="0"/>
              <a:t>and </a:t>
            </a:r>
            <a:r>
              <a:rPr lang="en-US" dirty="0"/>
              <a:t>became </a:t>
            </a:r>
            <a:r>
              <a:rPr lang="en-US" b="1" dirty="0">
                <a:solidFill>
                  <a:schemeClr val="accent6">
                    <a:lumMod val="75000"/>
                  </a:schemeClr>
                </a:solidFill>
              </a:rPr>
              <a:t>obedient</a:t>
            </a:r>
            <a:r>
              <a:rPr lang="en-US" dirty="0"/>
              <a:t> to death— </a:t>
            </a:r>
            <a:r>
              <a:rPr lang="en-US" dirty="0" smtClean="0"/>
              <a:t>even </a:t>
            </a:r>
            <a:r>
              <a:rPr lang="en-US" dirty="0"/>
              <a:t>death on a cross</a:t>
            </a:r>
            <a:r>
              <a:rPr lang="en-US" dirty="0" smtClean="0"/>
              <a:t>!</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Corinthians 5:21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God </a:t>
            </a:r>
            <a:r>
              <a:rPr lang="en-US" dirty="0"/>
              <a:t>made him who had no sin to be sin for us, so that in him we might become the </a:t>
            </a:r>
            <a:r>
              <a:rPr lang="en-US" b="1" dirty="0">
                <a:solidFill>
                  <a:schemeClr val="accent6">
                    <a:lumMod val="75000"/>
                  </a:schemeClr>
                </a:solidFill>
              </a:rPr>
              <a:t>righteousness</a:t>
            </a:r>
            <a:r>
              <a:rPr lang="en-US" dirty="0"/>
              <a:t> of God. </a:t>
            </a:r>
          </a:p>
        </p:txBody>
      </p:sp>
    </p:spTree>
    <p:extLst>
      <p:ext uri="{BB962C8B-B14F-4D97-AF65-F5344CB8AC3E}">
        <p14:creationId xmlns:p14="http://schemas.microsoft.com/office/powerpoint/2010/main" val="83548523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5:20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20</a:t>
            </a:r>
            <a:r>
              <a:rPr lang="en-US" dirty="0" smtClean="0"/>
              <a:t> </a:t>
            </a:r>
            <a:r>
              <a:rPr lang="en-US" dirty="0"/>
              <a:t>The law was added so that the trespass might increase. But where sin increased, grace increased all the more, </a:t>
            </a:r>
            <a:endParaRPr lang="en-US" dirty="0" smtClean="0"/>
          </a:p>
        </p:txBody>
      </p:sp>
    </p:spTree>
    <p:extLst>
      <p:ext uri="{BB962C8B-B14F-4D97-AF65-F5344CB8AC3E}">
        <p14:creationId xmlns:p14="http://schemas.microsoft.com/office/powerpoint/2010/main" val="215805686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5:20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παρεισέρχομαι</a:t>
            </a:r>
            <a:endParaRPr lang="en-US" dirty="0"/>
          </a:p>
          <a:p>
            <a:pPr marL="0" indent="0">
              <a:buNone/>
            </a:pPr>
            <a:r>
              <a:rPr lang="en-US" dirty="0" smtClean="0"/>
              <a:t>		(</a:t>
            </a:r>
            <a:r>
              <a:rPr lang="en-US" dirty="0" err="1" smtClean="0"/>
              <a:t>pareiserchomai</a:t>
            </a:r>
            <a:r>
              <a:rPr lang="en-US" dirty="0" smtClean="0"/>
              <a:t>)</a:t>
            </a:r>
          </a:p>
          <a:p>
            <a:pPr marL="0" indent="0">
              <a:buNone/>
            </a:pPr>
            <a:endParaRPr lang="en-US" dirty="0"/>
          </a:p>
          <a:p>
            <a:pPr marL="0" indent="0">
              <a:buNone/>
            </a:pPr>
            <a:endParaRPr lang="en-US" dirty="0" smtClean="0"/>
          </a:p>
          <a:p>
            <a:pPr marL="0" indent="0">
              <a:buNone/>
            </a:pPr>
            <a:r>
              <a:rPr lang="en-US" baseline="30000" dirty="0" smtClean="0"/>
              <a:t>20</a:t>
            </a:r>
            <a:r>
              <a:rPr lang="en-US" dirty="0" smtClean="0"/>
              <a:t> </a:t>
            </a:r>
            <a:r>
              <a:rPr lang="en-US" dirty="0"/>
              <a:t>The law was added so that the trespass might increase. But where sin increased, grace increased all the more, </a:t>
            </a:r>
            <a:endParaRPr lang="en-US" dirty="0" smtClean="0"/>
          </a:p>
        </p:txBody>
      </p:sp>
      <p:sp>
        <p:nvSpPr>
          <p:cNvPr id="4" name="Rounded Rectangle 3"/>
          <p:cNvSpPr/>
          <p:nvPr/>
        </p:nvSpPr>
        <p:spPr>
          <a:xfrm>
            <a:off x="2185060" y="2232561"/>
            <a:ext cx="3158836" cy="11994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956956" y="4583875"/>
            <a:ext cx="1128156" cy="4631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521034" y="3431969"/>
            <a:ext cx="243444" cy="115190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622093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2:4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παρεισέρχομαι</a:t>
            </a:r>
            <a:endParaRPr lang="en-US" dirty="0"/>
          </a:p>
          <a:p>
            <a:pPr marL="0" indent="0">
              <a:buNone/>
            </a:pPr>
            <a:r>
              <a:rPr lang="en-US" dirty="0" smtClean="0"/>
              <a:t>(</a:t>
            </a:r>
            <a:r>
              <a:rPr lang="en-US" dirty="0" err="1"/>
              <a:t>pareiserchomai</a:t>
            </a:r>
            <a:r>
              <a:rPr lang="en-US" dirty="0"/>
              <a:t>)</a:t>
            </a:r>
          </a:p>
          <a:p>
            <a:pPr marL="0" indent="0">
              <a:buNone/>
            </a:pPr>
            <a:endParaRPr lang="en-US" dirty="0"/>
          </a:p>
          <a:p>
            <a:pPr marL="0" indent="0">
              <a:buNone/>
            </a:pPr>
            <a:r>
              <a:rPr lang="en-US" dirty="0" smtClean="0"/>
              <a:t>This </a:t>
            </a:r>
            <a:r>
              <a:rPr lang="en-US" dirty="0"/>
              <a:t>matter arose because some false brothers had infiltrated our ranks to spy on the freedom we have in Christ Jesus and to make us slaves</a:t>
            </a:r>
            <a:r>
              <a:rPr lang="en-US" dirty="0" smtClean="0"/>
              <a:t>.</a:t>
            </a:r>
            <a:endParaRPr lang="en-US"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578" y="2225633"/>
            <a:ext cx="3187700" cy="122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211283" y="4476997"/>
            <a:ext cx="1710047" cy="4868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1266" idx="2"/>
          </p:cNvCxnSpPr>
          <p:nvPr/>
        </p:nvCxnSpPr>
        <p:spPr>
          <a:xfrm flipH="1" flipV="1">
            <a:off x="1959428" y="3451183"/>
            <a:ext cx="106879" cy="102581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418754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5:20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πλεονάζω</a:t>
            </a:r>
            <a:endParaRPr lang="en-US" dirty="0"/>
          </a:p>
          <a:p>
            <a:pPr marL="0" indent="0">
              <a:buNone/>
            </a:pPr>
            <a:r>
              <a:rPr lang="en-US" dirty="0" smtClean="0"/>
              <a:t>		(</a:t>
            </a:r>
            <a:r>
              <a:rPr lang="en-US" dirty="0" err="1" smtClean="0"/>
              <a:t>pleonaz</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20</a:t>
            </a:r>
            <a:r>
              <a:rPr lang="en-US" dirty="0" smtClean="0"/>
              <a:t> </a:t>
            </a:r>
            <a:r>
              <a:rPr lang="en-US" dirty="0"/>
              <a:t>The law was added so that the trespass might increase. But where sin increased, grace increased all the more, </a:t>
            </a:r>
            <a:endParaRPr lang="en-US" dirty="0" smtClean="0"/>
          </a:p>
        </p:txBody>
      </p:sp>
      <p:sp>
        <p:nvSpPr>
          <p:cNvPr id="4" name="Oval 3"/>
          <p:cNvSpPr/>
          <p:nvPr/>
        </p:nvSpPr>
        <p:spPr>
          <a:xfrm>
            <a:off x="1816925" y="2125683"/>
            <a:ext cx="2755075" cy="14844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6888" y="5082639"/>
            <a:ext cx="1520042" cy="4631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417621" y="5082639"/>
            <a:ext cx="1710047" cy="4631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5" idx="0"/>
            <a:endCxn id="4" idx="3"/>
          </p:cNvCxnSpPr>
          <p:nvPr/>
        </p:nvCxnSpPr>
        <p:spPr>
          <a:xfrm flipV="1">
            <a:off x="1246909" y="3392711"/>
            <a:ext cx="973487" cy="168992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6" idx="0"/>
            <a:endCxn id="4" idx="5"/>
          </p:cNvCxnSpPr>
          <p:nvPr/>
        </p:nvCxnSpPr>
        <p:spPr>
          <a:xfrm flipH="1" flipV="1">
            <a:off x="4168529" y="3392711"/>
            <a:ext cx="1104116" cy="168992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6220938"/>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5:20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ὑπερπερισσεύω</a:t>
            </a:r>
            <a:endParaRPr lang="en-US" dirty="0"/>
          </a:p>
          <a:p>
            <a:pPr marL="0" indent="0">
              <a:buNone/>
            </a:pPr>
            <a:r>
              <a:rPr lang="en-US" dirty="0" smtClean="0"/>
              <a:t>	(</a:t>
            </a:r>
            <a:r>
              <a:rPr lang="en-US" dirty="0" err="1" smtClean="0"/>
              <a:t>hyperperisseu</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20</a:t>
            </a:r>
            <a:r>
              <a:rPr lang="en-US" dirty="0" smtClean="0"/>
              <a:t> </a:t>
            </a:r>
            <a:r>
              <a:rPr lang="en-US" dirty="0"/>
              <a:t>The law was added so that the trespass might increase. But where sin increased, grace increased all the more, </a:t>
            </a:r>
            <a:endParaRPr lang="en-US" dirty="0" smtClean="0"/>
          </a:p>
        </p:txBody>
      </p:sp>
      <p:sp>
        <p:nvSpPr>
          <p:cNvPr id="4" name="Rounded Rectangle 3"/>
          <p:cNvSpPr/>
          <p:nvPr/>
        </p:nvSpPr>
        <p:spPr>
          <a:xfrm>
            <a:off x="1294410" y="2173184"/>
            <a:ext cx="3146961" cy="13181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5013" y="5569527"/>
            <a:ext cx="3823855" cy="4987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386941" y="3491345"/>
            <a:ext cx="480950" cy="207818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6220938"/>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Romans 6:14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For </a:t>
            </a:r>
            <a:r>
              <a:rPr lang="en-US" dirty="0"/>
              <a:t>sin shall not be your master, because you are not under law, but under </a:t>
            </a:r>
            <a:r>
              <a:rPr lang="en-US" b="1" dirty="0">
                <a:solidFill>
                  <a:schemeClr val="accent6">
                    <a:lumMod val="75000"/>
                  </a:schemeClr>
                </a:solidFill>
              </a:rPr>
              <a:t>grace</a:t>
            </a:r>
            <a:r>
              <a:rPr lang="en-US" dirty="0"/>
              <a:t>. </a:t>
            </a:r>
          </a:p>
        </p:txBody>
      </p:sp>
    </p:spTree>
    <p:extLst>
      <p:ext uri="{BB962C8B-B14F-4D97-AF65-F5344CB8AC3E}">
        <p14:creationId xmlns:p14="http://schemas.microsoft.com/office/powerpoint/2010/main" val="835485234"/>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John 10:10</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solidFill>
                  <a:srgbClr val="FF0000"/>
                </a:solidFill>
              </a:rPr>
              <a:t>The </a:t>
            </a:r>
            <a:r>
              <a:rPr lang="en-US" dirty="0">
                <a:solidFill>
                  <a:srgbClr val="FF0000"/>
                </a:solidFill>
              </a:rPr>
              <a:t>thief comes only to steal and kill and destroy; I have come </a:t>
            </a:r>
            <a:r>
              <a:rPr lang="en-US" b="1" dirty="0">
                <a:solidFill>
                  <a:schemeClr val="tx2">
                    <a:lumMod val="60000"/>
                    <a:lumOff val="40000"/>
                  </a:schemeClr>
                </a:solidFill>
              </a:rPr>
              <a:t>that they may have life</a:t>
            </a:r>
            <a:r>
              <a:rPr lang="en-US" dirty="0">
                <a:solidFill>
                  <a:srgbClr val="FF0000"/>
                </a:solidFill>
              </a:rPr>
              <a:t>, and have it to the full</a:t>
            </a:r>
            <a:r>
              <a:rPr lang="en-US" dirty="0" smtClean="0">
                <a:solidFill>
                  <a:srgbClr val="FF0000"/>
                </a:solidFill>
              </a:rPr>
              <a:t>.</a:t>
            </a:r>
            <a:endParaRPr lang="en-US" dirty="0">
              <a:solidFill>
                <a:srgbClr val="FF0000"/>
              </a:solidFill>
            </a:endParaRPr>
          </a:p>
        </p:txBody>
      </p:sp>
    </p:spTree>
    <p:extLst>
      <p:ext uri="{BB962C8B-B14F-4D97-AF65-F5344CB8AC3E}">
        <p14:creationId xmlns:p14="http://schemas.microsoft.com/office/powerpoint/2010/main" val="835485234"/>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5:21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21</a:t>
            </a:r>
            <a:r>
              <a:rPr lang="en-US" dirty="0" smtClean="0"/>
              <a:t> </a:t>
            </a:r>
            <a:r>
              <a:rPr lang="en-US" dirty="0"/>
              <a:t>so that, just as sin reigned in death, so also grace might reign through righteousness to bring eternal life through Jesus Christ our Lord. </a:t>
            </a:r>
          </a:p>
        </p:txBody>
      </p:sp>
    </p:spTree>
    <p:extLst>
      <p:ext uri="{BB962C8B-B14F-4D97-AF65-F5344CB8AC3E}">
        <p14:creationId xmlns:p14="http://schemas.microsoft.com/office/powerpoint/2010/main" val="21580568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21659</TotalTime>
  <Words>11862</Words>
  <Application>Microsoft Office PowerPoint</Application>
  <PresentationFormat>On-screen Show (4:3)</PresentationFormat>
  <Paragraphs>2204</Paragraphs>
  <Slides>104</Slides>
  <Notes>104</Notes>
  <HiddenSlides>0</HiddenSlides>
  <MMClips>0</MMClips>
  <ScaleCrop>false</ScaleCrop>
  <HeadingPairs>
    <vt:vector size="4" baseType="variant">
      <vt:variant>
        <vt:lpstr>Theme</vt:lpstr>
      </vt:variant>
      <vt:variant>
        <vt:i4>1</vt:i4>
      </vt:variant>
      <vt:variant>
        <vt:lpstr>Slide Titles</vt:lpstr>
      </vt:variant>
      <vt:variant>
        <vt:i4>104</vt:i4>
      </vt:variant>
    </vt:vector>
  </HeadingPairs>
  <TitlesOfParts>
    <vt:vector size="105" baseType="lpstr">
      <vt:lpstr>Office Theme</vt:lpstr>
      <vt:lpstr>Romans 5:12-21 --- Death in Adam, Life in Christ</vt:lpstr>
      <vt:lpstr>PowerPoint Presentation</vt:lpstr>
      <vt:lpstr>Romans 5:12-21</vt:lpstr>
      <vt:lpstr>Romans 5:12-21</vt:lpstr>
      <vt:lpstr>Romans 5:12-21</vt:lpstr>
      <vt:lpstr>Romans 5:12-21</vt:lpstr>
      <vt:lpstr>Romans 5:12-21</vt:lpstr>
      <vt:lpstr>Romans 5:12-21</vt:lpstr>
      <vt:lpstr>Romans 5:12-21</vt:lpstr>
      <vt:lpstr>PowerPoint Presentation</vt:lpstr>
      <vt:lpstr>Romans 5:12</vt:lpstr>
      <vt:lpstr>Romans 5:12</vt:lpstr>
      <vt:lpstr>Matthew 13:13</vt:lpstr>
      <vt:lpstr>1 Corinthians 4:16-17</vt:lpstr>
      <vt:lpstr>Romans 5:12</vt:lpstr>
      <vt:lpstr>Romans 5:18</vt:lpstr>
      <vt:lpstr>Romans 5:19</vt:lpstr>
      <vt:lpstr>Romans 5:12</vt:lpstr>
      <vt:lpstr>Hebrews 10:5</vt:lpstr>
      <vt:lpstr>Romans 5:12 (NIV)</vt:lpstr>
      <vt:lpstr>Romans 5:12 (KJV)</vt:lpstr>
      <vt:lpstr>Cross-Ref. 1 Corinthians 15:22</vt:lpstr>
      <vt:lpstr>Cross-Reference John 11:25</vt:lpstr>
      <vt:lpstr>PowerPoint Presentation</vt:lpstr>
      <vt:lpstr>Romans 5:13</vt:lpstr>
      <vt:lpstr>Romans 5:13</vt:lpstr>
      <vt:lpstr>Luke 1:20</vt:lpstr>
      <vt:lpstr>Romans 5:13</vt:lpstr>
      <vt:lpstr>Romans 5:13</vt:lpstr>
      <vt:lpstr>Romans 5:13</vt:lpstr>
      <vt:lpstr>Philemon 18</vt:lpstr>
      <vt:lpstr>Cross-Ref. 1 Corinthians 15:56</vt:lpstr>
      <vt:lpstr>Cross-Reference 1 John 3:4</vt:lpstr>
      <vt:lpstr>PowerPoint Presentation</vt:lpstr>
      <vt:lpstr>Romans 5:14</vt:lpstr>
      <vt:lpstr>Romans 5:14</vt:lpstr>
      <vt:lpstr>Romans 5:14</vt:lpstr>
      <vt:lpstr>Romans 5:14</vt:lpstr>
      <vt:lpstr>Romans 5:14</vt:lpstr>
      <vt:lpstr>Romans 5:14</vt:lpstr>
      <vt:lpstr>Hebrews 6:4-5</vt:lpstr>
      <vt:lpstr>Cross-Reference Hosea 6:7</vt:lpstr>
      <vt:lpstr>Cross-Reference Hebrews 9:27</vt:lpstr>
      <vt:lpstr>PowerPoint Presentation</vt:lpstr>
      <vt:lpstr>Romans 5:15</vt:lpstr>
      <vt:lpstr>Romans 5:15</vt:lpstr>
      <vt:lpstr>Romans 6:23</vt:lpstr>
      <vt:lpstr>Romans 5:17</vt:lpstr>
      <vt:lpstr>Romans 5:15</vt:lpstr>
      <vt:lpstr>Romans 5:15</vt:lpstr>
      <vt:lpstr>Romans 5:15</vt:lpstr>
      <vt:lpstr>Romans 5:15</vt:lpstr>
      <vt:lpstr>Philippians 1:26</vt:lpstr>
      <vt:lpstr>Cross-Reference Romans 6:23</vt:lpstr>
      <vt:lpstr>Cross-Reference Ephesians 2:8</vt:lpstr>
      <vt:lpstr>Romans 5:16</vt:lpstr>
      <vt:lpstr>Romans 5:16</vt:lpstr>
      <vt:lpstr>Romans 11:33</vt:lpstr>
      <vt:lpstr>Romans 5:16</vt:lpstr>
      <vt:lpstr>John 8:10</vt:lpstr>
      <vt:lpstr>Romans 5:16</vt:lpstr>
      <vt:lpstr>Cross-Reference Acts 13:38-39</vt:lpstr>
      <vt:lpstr>Cross-Reference Isaiah 44:22</vt:lpstr>
      <vt:lpstr>Romans 5:17</vt:lpstr>
      <vt:lpstr>Romans 5:17</vt:lpstr>
      <vt:lpstr>Romans 5:17</vt:lpstr>
      <vt:lpstr>Romans 5:17</vt:lpstr>
      <vt:lpstr>Romans 5:17</vt:lpstr>
      <vt:lpstr>Romans 5:17</vt:lpstr>
      <vt:lpstr>2 Corinthians 8:2</vt:lpstr>
      <vt:lpstr>Cross-Reference 2 Timothy 2:12</vt:lpstr>
      <vt:lpstr>Cross-Reference Revelation 3:21</vt:lpstr>
      <vt:lpstr>Romans 5:18</vt:lpstr>
      <vt:lpstr>Romans 5:18</vt:lpstr>
      <vt:lpstr>Romans 5:18</vt:lpstr>
      <vt:lpstr>Romans 5:18</vt:lpstr>
      <vt:lpstr>Romans 5:18</vt:lpstr>
      <vt:lpstr>Romans 5:18</vt:lpstr>
      <vt:lpstr>Romans 5:18</vt:lpstr>
      <vt:lpstr>Romans 5:18</vt:lpstr>
      <vt:lpstr>Romans 5:18</vt:lpstr>
      <vt:lpstr>Cross-Reference John 12:32</vt:lpstr>
      <vt:lpstr>Cross-Reference Hebrews 2:9</vt:lpstr>
      <vt:lpstr>Romans 5:19</vt:lpstr>
      <vt:lpstr>Romans 5:19</vt:lpstr>
      <vt:lpstr>Romans 5:19</vt:lpstr>
      <vt:lpstr>Romans 5:19</vt:lpstr>
      <vt:lpstr>Romans 5:19</vt:lpstr>
      <vt:lpstr>2 Peter 1:8</vt:lpstr>
      <vt:lpstr>Cross-Reference Philippians 2:8</vt:lpstr>
      <vt:lpstr>Cross-Reference 2 Corinthians 5:21</vt:lpstr>
      <vt:lpstr>Romans 5:20</vt:lpstr>
      <vt:lpstr>Romans 5:20</vt:lpstr>
      <vt:lpstr>Galatians 2:4</vt:lpstr>
      <vt:lpstr>Romans 5:20</vt:lpstr>
      <vt:lpstr>Romans 5:20</vt:lpstr>
      <vt:lpstr>Cross-Reference Romans 6:14</vt:lpstr>
      <vt:lpstr>Cross-Reference John 10:10</vt:lpstr>
      <vt:lpstr>Romans 5:21</vt:lpstr>
      <vt:lpstr>Romans 5:21</vt:lpstr>
      <vt:lpstr>Romans 5:21</vt:lpstr>
      <vt:lpstr>Cross-Reference John 10:28</vt:lpstr>
      <vt:lpstr>Cross-Reference 1 John 2:25</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Romans 1:1-7</dc:title>
  <dc:creator>MDJ</dc:creator>
  <cp:lastModifiedBy>MDJ</cp:lastModifiedBy>
  <cp:revision>194</cp:revision>
  <dcterms:created xsi:type="dcterms:W3CDTF">2014-03-14T14:55:41Z</dcterms:created>
  <dcterms:modified xsi:type="dcterms:W3CDTF">2015-09-27T17:14:55Z</dcterms:modified>
</cp:coreProperties>
</file>