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5"/>
  </p:notesMasterIdLst>
  <p:sldIdLst>
    <p:sldId id="320" r:id="rId2"/>
    <p:sldId id="343" r:id="rId3"/>
    <p:sldId id="321" r:id="rId4"/>
    <p:sldId id="322" r:id="rId5"/>
    <p:sldId id="323" r:id="rId6"/>
    <p:sldId id="324" r:id="rId7"/>
    <p:sldId id="325" r:id="rId8"/>
    <p:sldId id="326" r:id="rId9"/>
    <p:sldId id="438" r:id="rId10"/>
    <p:sldId id="327" r:id="rId11"/>
    <p:sldId id="344" r:id="rId12"/>
    <p:sldId id="441" r:id="rId13"/>
    <p:sldId id="442" r:id="rId14"/>
    <p:sldId id="345" r:id="rId15"/>
    <p:sldId id="346" r:id="rId16"/>
    <p:sldId id="347" r:id="rId17"/>
    <p:sldId id="443" r:id="rId18"/>
    <p:sldId id="444" r:id="rId19"/>
    <p:sldId id="410" r:id="rId20"/>
    <p:sldId id="411" r:id="rId21"/>
    <p:sldId id="328" r:id="rId22"/>
    <p:sldId id="348" r:id="rId23"/>
    <p:sldId id="349" r:id="rId24"/>
    <p:sldId id="446" r:id="rId25"/>
    <p:sldId id="445" r:id="rId26"/>
    <p:sldId id="351" r:id="rId27"/>
    <p:sldId id="447" r:id="rId28"/>
    <p:sldId id="448" r:id="rId29"/>
    <p:sldId id="412" r:id="rId30"/>
    <p:sldId id="413" r:id="rId31"/>
    <p:sldId id="329" r:id="rId32"/>
    <p:sldId id="353" r:id="rId33"/>
    <p:sldId id="354" r:id="rId34"/>
    <p:sldId id="356" r:id="rId35"/>
    <p:sldId id="414" r:id="rId36"/>
    <p:sldId id="415" r:id="rId37"/>
    <p:sldId id="330" r:id="rId38"/>
    <p:sldId id="357" r:id="rId39"/>
    <p:sldId id="360" r:id="rId40"/>
    <p:sldId id="358" r:id="rId41"/>
    <p:sldId id="449" r:id="rId42"/>
    <p:sldId id="361" r:id="rId43"/>
    <p:sldId id="450" r:id="rId44"/>
    <p:sldId id="451" r:id="rId45"/>
    <p:sldId id="365" r:id="rId46"/>
    <p:sldId id="452" r:id="rId47"/>
    <p:sldId id="453" r:id="rId48"/>
    <p:sldId id="416" r:id="rId49"/>
    <p:sldId id="417" r:id="rId50"/>
    <p:sldId id="331" r:id="rId51"/>
    <p:sldId id="368" r:id="rId52"/>
    <p:sldId id="369" r:id="rId53"/>
    <p:sldId id="454" r:id="rId54"/>
    <p:sldId id="456" r:id="rId55"/>
    <p:sldId id="455" r:id="rId56"/>
    <p:sldId id="370" r:id="rId57"/>
    <p:sldId id="371" r:id="rId58"/>
    <p:sldId id="457" r:id="rId59"/>
    <p:sldId id="418" r:id="rId60"/>
    <p:sldId id="419" r:id="rId61"/>
    <p:sldId id="439" r:id="rId62"/>
    <p:sldId id="332" r:id="rId63"/>
    <p:sldId id="373" r:id="rId64"/>
    <p:sldId id="458" r:id="rId65"/>
    <p:sldId id="459" r:id="rId66"/>
    <p:sldId id="375" r:id="rId67"/>
    <p:sldId id="460" r:id="rId68"/>
    <p:sldId id="376" r:id="rId69"/>
    <p:sldId id="461" r:id="rId70"/>
    <p:sldId id="462" r:id="rId71"/>
    <p:sldId id="378" r:id="rId72"/>
    <p:sldId id="463" r:id="rId73"/>
    <p:sldId id="464" r:id="rId74"/>
    <p:sldId id="420" r:id="rId75"/>
    <p:sldId id="421" r:id="rId76"/>
    <p:sldId id="333" r:id="rId77"/>
    <p:sldId id="382" r:id="rId78"/>
    <p:sldId id="465" r:id="rId79"/>
    <p:sldId id="466" r:id="rId80"/>
    <p:sldId id="422" r:id="rId81"/>
    <p:sldId id="423" r:id="rId82"/>
    <p:sldId id="334" r:id="rId83"/>
    <p:sldId id="383" r:id="rId84"/>
    <p:sldId id="467" r:id="rId85"/>
    <p:sldId id="468" r:id="rId86"/>
    <p:sldId id="385" r:id="rId87"/>
    <p:sldId id="469" r:id="rId88"/>
    <p:sldId id="424" r:id="rId89"/>
    <p:sldId id="425" r:id="rId90"/>
    <p:sldId id="335" r:id="rId91"/>
    <p:sldId id="390" r:id="rId92"/>
    <p:sldId id="392" r:id="rId93"/>
    <p:sldId id="470" r:id="rId94"/>
    <p:sldId id="471" r:id="rId95"/>
    <p:sldId id="426" r:id="rId96"/>
    <p:sldId id="427" r:id="rId97"/>
    <p:sldId id="336" r:id="rId98"/>
    <p:sldId id="395" r:id="rId99"/>
    <p:sldId id="472" r:id="rId100"/>
    <p:sldId id="473" r:id="rId101"/>
    <p:sldId id="428" r:id="rId102"/>
    <p:sldId id="429" r:id="rId103"/>
    <p:sldId id="337" r:id="rId104"/>
    <p:sldId id="430" r:id="rId105"/>
    <p:sldId id="431" r:id="rId106"/>
    <p:sldId id="440" r:id="rId107"/>
    <p:sldId id="338" r:id="rId108"/>
    <p:sldId id="398" r:id="rId109"/>
    <p:sldId id="474" r:id="rId110"/>
    <p:sldId id="432" r:id="rId111"/>
    <p:sldId id="433" r:id="rId112"/>
    <p:sldId id="339" r:id="rId113"/>
    <p:sldId id="401" r:id="rId114"/>
    <p:sldId id="475" r:id="rId115"/>
    <p:sldId id="403" r:id="rId116"/>
    <p:sldId id="476" r:id="rId117"/>
    <p:sldId id="434" r:id="rId118"/>
    <p:sldId id="435" r:id="rId119"/>
    <p:sldId id="340" r:id="rId120"/>
    <p:sldId id="409" r:id="rId121"/>
    <p:sldId id="436" r:id="rId122"/>
    <p:sldId id="437" r:id="rId123"/>
    <p:sldId id="342" r:id="rId1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5029" autoAdjust="0"/>
  </p:normalViewPr>
  <p:slideViewPr>
    <p:cSldViewPr snapToGrid="0">
      <p:cViewPr varScale="1">
        <p:scale>
          <a:sx n="75" d="100"/>
          <a:sy n="75" d="100"/>
        </p:scale>
        <p:origin x="-264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3431108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a:t>
            </a:r>
            <a:r>
              <a:rPr lang="en-US" dirty="0" err="1" smtClean="0"/>
              <a:t>Boice</a:t>
            </a:r>
            <a:r>
              <a:rPr lang="en-US" dirty="0" smtClean="0"/>
              <a:t> says that “</a:t>
            </a:r>
            <a:r>
              <a:rPr lang="en-US" sz="1200" dirty="0" smtClean="0"/>
              <a:t>the sixth chapter of Romans is a </a:t>
            </a:r>
          </a:p>
          <a:p>
            <a:r>
              <a:rPr lang="en-US" sz="1200" dirty="0" smtClean="0"/>
              <a:t>parenthesis dealing with the first and most logical objection </a:t>
            </a:r>
          </a:p>
          <a:p>
            <a:r>
              <a:rPr lang="en-US" sz="1200" dirty="0" smtClean="0"/>
              <a:t>that anyone might bring against the gospel, namely, that it </a:t>
            </a:r>
          </a:p>
          <a:p>
            <a:r>
              <a:rPr lang="en-US" sz="1200" dirty="0" smtClean="0"/>
              <a:t>leads to Antinomianism or sinful conduct....</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(MDJ) Antinomianism,</a:t>
            </a:r>
            <a:r>
              <a:rPr lang="en-US" sz="1200" baseline="0" dirty="0" smtClean="0"/>
              <a:t> means “against law”. If we’re under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grace instead of under law, then doesn’t that mean we’re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saved no matter what?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(MDJ) And, doesn’t THAT mean we can live any way we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want and do anything we want?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(MDJ) And isn’t that a logical and natural conclusion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what Paul has been saying in chapter 5?</a:t>
            </a:r>
            <a:endParaRPr lang="en-US" sz="1200" dirty="0" smtClean="0"/>
          </a:p>
          <a:p>
            <a:endParaRPr lang="en-US" sz="1200" dirty="0" smtClean="0"/>
          </a:p>
          <a:p>
            <a:r>
              <a:rPr lang="en-US" sz="1200" dirty="0" smtClean="0"/>
              <a:t>“In the traditional division of Romans, chapters 1–4 deal </a:t>
            </a:r>
          </a:p>
          <a:p>
            <a:r>
              <a:rPr lang="en-US" sz="1200" dirty="0" smtClean="0"/>
              <a:t>with justification, chapters 5–8 with sanctification, chapters </a:t>
            </a:r>
          </a:p>
          <a:p>
            <a:r>
              <a:rPr lang="en-US" sz="1200" dirty="0" smtClean="0"/>
              <a:t>9–11 with the problem of Israel, and chapters 12–16 with </a:t>
            </a:r>
          </a:p>
          <a:p>
            <a:r>
              <a:rPr lang="en-US" sz="1200" dirty="0" smtClean="0"/>
              <a:t>practical matters.... </a:t>
            </a:r>
          </a:p>
          <a:p>
            <a:endParaRPr lang="en-US" sz="1200" dirty="0" smtClean="0"/>
          </a:p>
          <a:p>
            <a:r>
              <a:rPr lang="en-US" sz="1200" dirty="0" smtClean="0"/>
              <a:t>“But... to approach Romans as if it were arranged in four </a:t>
            </a:r>
          </a:p>
          <a:p>
            <a:r>
              <a:rPr lang="en-US" sz="1200" dirty="0" smtClean="0"/>
              <a:t>segregated compartments is to misunderstand it </a:t>
            </a:r>
          </a:p>
          <a:p>
            <a:r>
              <a:rPr lang="en-US" sz="1200" dirty="0" smtClean="0"/>
              <a:t>completely.</a:t>
            </a:r>
          </a:p>
          <a:p>
            <a:endParaRPr lang="en-US" sz="1200" dirty="0" smtClean="0"/>
          </a:p>
          <a:p>
            <a:r>
              <a:rPr lang="en-US" sz="1200" dirty="0" smtClean="0"/>
              <a:t>“In Romans 5, as well as in Romans 8, the apostle passes </a:t>
            </a:r>
          </a:p>
          <a:p>
            <a:r>
              <a:rPr lang="en-US" sz="1200" dirty="0" smtClean="0"/>
              <a:t>directly from justification to glorification, not because he is </a:t>
            </a:r>
          </a:p>
          <a:p>
            <a:r>
              <a:rPr lang="en-US" sz="1200" dirty="0" smtClean="0"/>
              <a:t>unaware that sanctification fits into the middle of that </a:t>
            </a:r>
          </a:p>
          <a:p>
            <a:r>
              <a:rPr lang="en-US" sz="1200" dirty="0" smtClean="0"/>
              <a:t>sequence, but because he wants to stress the permanent </a:t>
            </a:r>
          </a:p>
          <a:p>
            <a:r>
              <a:rPr lang="en-US" sz="1200" dirty="0" smtClean="0"/>
              <a:t>nature of our justification: “And those he predestined, he </a:t>
            </a:r>
          </a:p>
          <a:p>
            <a:r>
              <a:rPr lang="en-US" sz="1200" dirty="0" smtClean="0"/>
              <a:t>also called; those he called, he also justified; those he </a:t>
            </a:r>
          </a:p>
          <a:p>
            <a:r>
              <a:rPr lang="en-US" sz="1200" dirty="0" smtClean="0"/>
              <a:t>justified, he also glorified” (Rom. 8:30)....</a:t>
            </a:r>
          </a:p>
          <a:p>
            <a:endParaRPr lang="en-US" sz="1200" dirty="0" smtClean="0"/>
          </a:p>
          <a:p>
            <a:r>
              <a:rPr lang="en-US" sz="1200" dirty="0" smtClean="0"/>
              <a:t>“why does Paul interrupt the flow of the letter at this </a:t>
            </a:r>
          </a:p>
          <a:p>
            <a:r>
              <a:rPr lang="en-US" sz="1200" dirty="0" smtClean="0"/>
              <a:t>point? </a:t>
            </a:r>
          </a:p>
          <a:p>
            <a:endParaRPr lang="en-US" sz="1200" dirty="0" smtClean="0"/>
          </a:p>
          <a:p>
            <a:r>
              <a:rPr lang="en-US" sz="1200" dirty="0" smtClean="0"/>
              <a:t>“The answer lies in what he said in chapter 5. In verse 20 </a:t>
            </a:r>
          </a:p>
          <a:p>
            <a:r>
              <a:rPr lang="en-US" sz="1200" dirty="0" smtClean="0"/>
              <a:t>he said that the law of God was given “so that the trespass </a:t>
            </a:r>
          </a:p>
          <a:p>
            <a:r>
              <a:rPr lang="en-US" sz="1200" dirty="0" smtClean="0"/>
              <a:t>might increase.” Then, in verse 21, he spoke of the triumph </a:t>
            </a:r>
          </a:p>
          <a:p>
            <a:r>
              <a:rPr lang="en-US" sz="1200" dirty="0" smtClean="0"/>
              <a:t>of God’s grace in us. </a:t>
            </a:r>
          </a:p>
          <a:p>
            <a:endParaRPr lang="en-US" sz="1200" dirty="0" smtClean="0"/>
          </a:p>
          <a:p>
            <a:r>
              <a:rPr lang="en-US" sz="1200" dirty="0" smtClean="0"/>
              <a:t>“Anyone who has been thinking carefully about these things </a:t>
            </a:r>
          </a:p>
          <a:p>
            <a:r>
              <a:rPr lang="en-US" sz="1200" dirty="0" smtClean="0"/>
              <a:t>will see immediately that this introduces two problems. </a:t>
            </a:r>
          </a:p>
          <a:p>
            <a:endParaRPr lang="en-US" sz="1200" dirty="0" smtClean="0"/>
          </a:p>
          <a:p>
            <a:r>
              <a:rPr lang="en-US" sz="1200" dirty="0" smtClean="0"/>
              <a:t>“First, if grace is destined to triumph in us, as Paul says it is, </a:t>
            </a:r>
          </a:p>
          <a:p>
            <a:r>
              <a:rPr lang="en-US" sz="1200" dirty="0" smtClean="0"/>
              <a:t>doesn’t this inevitably lead to loose living? In fact, doesn’t </a:t>
            </a:r>
          </a:p>
          <a:p>
            <a:r>
              <a:rPr lang="en-US" sz="1200" dirty="0" smtClean="0"/>
              <a:t>this even suggest that we should sin more so that grace </a:t>
            </a:r>
          </a:p>
          <a:p>
            <a:r>
              <a:rPr lang="en-US" sz="1200" dirty="0" smtClean="0"/>
              <a:t>might have even more space in which to be triumphant? </a:t>
            </a:r>
          </a:p>
          <a:p>
            <a:r>
              <a:rPr lang="en-US" sz="1200" dirty="0" smtClean="0"/>
              <a:t>That can’t be right. But since it seems to follow from Paul’s </a:t>
            </a:r>
          </a:p>
          <a:p>
            <a:r>
              <a:rPr lang="en-US" sz="1200" dirty="0" smtClean="0"/>
              <a:t>teaching, doesn’t it discredit Paul’s doctrine? </a:t>
            </a:r>
          </a:p>
          <a:p>
            <a:endParaRPr lang="en-US" sz="1200" dirty="0" smtClean="0"/>
          </a:p>
          <a:p>
            <a:r>
              <a:rPr lang="en-US" sz="1200" dirty="0" smtClean="0"/>
              <a:t>“The second problem concerns the law. In verses 12–21 </a:t>
            </a:r>
          </a:p>
          <a:p>
            <a:r>
              <a:rPr lang="en-US" sz="1200" dirty="0" smtClean="0"/>
              <a:t>Paul passed quickly from Adam to Jesus Christ. But everyone </a:t>
            </a:r>
          </a:p>
          <a:p>
            <a:r>
              <a:rPr lang="en-US" sz="1200" dirty="0" smtClean="0"/>
              <a:t>knows that between those two great historical events the </a:t>
            </a:r>
          </a:p>
          <a:p>
            <a:r>
              <a:rPr lang="en-US" sz="1200" dirty="0" smtClean="0"/>
              <a:t>law was given to Israel. The law must have had a purpose, </a:t>
            </a:r>
          </a:p>
          <a:p>
            <a:r>
              <a:rPr lang="en-US" sz="1200" dirty="0" smtClean="0"/>
              <a:t>or God would not have given it. But how can that be fit into </a:t>
            </a:r>
          </a:p>
          <a:p>
            <a:r>
              <a:rPr lang="en-US" sz="1200" dirty="0" smtClean="0"/>
              <a:t>Paul’s teaching? If you retain the law, you destroy the </a:t>
            </a:r>
          </a:p>
          <a:p>
            <a:r>
              <a:rPr lang="en-US" sz="1200" dirty="0" smtClean="0"/>
              <a:t>gospel of salvation by the grace of God through Jesus Christ. </a:t>
            </a:r>
          </a:p>
          <a:p>
            <a:r>
              <a:rPr lang="en-US" sz="1200" dirty="0" smtClean="0"/>
              <a:t>But if, on the other hand, you retain the gospel, the law is </a:t>
            </a:r>
          </a:p>
          <a:p>
            <a:r>
              <a:rPr lang="en-US" sz="1200" dirty="0" smtClean="0"/>
              <a:t>superfluous....</a:t>
            </a:r>
          </a:p>
          <a:p>
            <a:endParaRPr lang="en-US" sz="1200" dirty="0" smtClean="0"/>
          </a:p>
          <a:p>
            <a:r>
              <a:rPr lang="en-US" sz="1200" dirty="0" smtClean="0"/>
              <a:t>“[Paul]</a:t>
            </a:r>
            <a:r>
              <a:rPr lang="en-US" sz="1200" baseline="0" dirty="0" smtClean="0"/>
              <a:t> </a:t>
            </a:r>
            <a:r>
              <a:rPr lang="en-US" sz="1200" dirty="0" smtClean="0"/>
              <a:t>deals with the problem of Antinomianism in chapter </a:t>
            </a:r>
          </a:p>
          <a:p>
            <a:r>
              <a:rPr lang="en-US" sz="1200" dirty="0" smtClean="0"/>
              <a:t>6 and with the problem of the law in chapter 7.</a:t>
            </a:r>
          </a:p>
          <a:p>
            <a:endParaRPr lang="en-US" sz="1200" dirty="0" smtClean="0"/>
          </a:p>
          <a:p>
            <a:r>
              <a:rPr lang="en-US" sz="1200" dirty="0" smtClean="0"/>
              <a:t>(NIV)</a:t>
            </a:r>
            <a:r>
              <a:rPr lang="en-US" sz="1200" baseline="0" dirty="0" smtClean="0"/>
              <a:t> </a:t>
            </a:r>
            <a:r>
              <a:rPr lang="en-US" dirty="0" smtClean="0"/>
              <a:t>What shall we say, then? Shall we go on sinning so </a:t>
            </a:r>
          </a:p>
          <a:p>
            <a:r>
              <a:rPr lang="en-US" dirty="0" smtClean="0"/>
              <a:t>that grace may increase?</a:t>
            </a:r>
            <a:endParaRPr lang="en-US" sz="1200" dirty="0" smtClean="0"/>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641-643). Grand Rapids, MI: Baker Book </a:t>
            </a:r>
          </a:p>
          <a:p>
            <a:r>
              <a:rPr lang="en-US" b="0" i="0" u="none" strike="noStrike" baseline="0" dirty="0" smtClean="0"/>
              <a:t>House.</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419798036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2075073358"/>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6:10</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6:10</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2000, Boa and </a:t>
            </a:r>
            <a:r>
              <a:rPr lang="en-US" baseline="0" dirty="0" err="1" smtClean="0"/>
              <a:t>Kruidenier</a:t>
            </a:r>
            <a:r>
              <a:rPr lang="en-US" baseline="0" dirty="0" smtClean="0"/>
              <a:t> wrote:</a:t>
            </a:r>
          </a:p>
          <a:p>
            <a:endParaRPr lang="en-US" baseline="0" dirty="0" smtClean="0"/>
          </a:p>
          <a:p>
            <a:pPr rtl="0"/>
            <a:r>
              <a:rPr lang="en-US" sz="1200" b="0" i="0" dirty="0" smtClean="0"/>
              <a:t>“In the simplest of terms, Paul says that the way we are to </a:t>
            </a:r>
          </a:p>
          <a:p>
            <a:pPr rtl="0"/>
            <a:r>
              <a:rPr lang="en-US" sz="1200" b="0" i="0" dirty="0" smtClean="0"/>
              <a:t>experience what Jesus experienced (in the same way that </a:t>
            </a:r>
          </a:p>
          <a:p>
            <a:pPr rtl="0"/>
            <a:r>
              <a:rPr lang="en-US" sz="1200" b="0" i="0" dirty="0" smtClean="0"/>
              <a:t>he is free from sin to live to God) is to count yourselves </a:t>
            </a:r>
          </a:p>
          <a:p>
            <a:pPr rtl="0"/>
            <a:r>
              <a:rPr lang="en-US" sz="1200" b="0" i="0" dirty="0" smtClean="0"/>
              <a:t>dead to sin but alive to God. </a:t>
            </a:r>
          </a:p>
          <a:p>
            <a:pPr rtl="0"/>
            <a:endParaRPr lang="en-US" sz="1200" b="0" i="0" dirty="0" smtClean="0"/>
          </a:p>
          <a:p>
            <a:pPr rtl="0"/>
            <a:r>
              <a:rPr lang="en-US" sz="1200" b="0" i="0" dirty="0" smtClean="0"/>
              <a:t>“Count yourselves—so far, this has been something that </a:t>
            </a:r>
          </a:p>
          <a:p>
            <a:pPr rtl="0"/>
            <a:r>
              <a:rPr lang="en-US" sz="1200" b="0" i="0" dirty="0" smtClean="0"/>
              <a:t>God has done to us, and now Paul says we are to do it to </a:t>
            </a:r>
          </a:p>
          <a:p>
            <a:pPr rtl="0"/>
            <a:r>
              <a:rPr lang="en-US" sz="1200" b="0" i="0" dirty="0" smtClean="0"/>
              <a:t>ourselves. For instance, in Romans 4:3 Paul says that </a:t>
            </a:r>
          </a:p>
          <a:p>
            <a:pPr rtl="0"/>
            <a:r>
              <a:rPr lang="en-US" sz="1200" b="0" i="0" dirty="0" smtClean="0"/>
              <a:t>‘Abraham believed God, and it was credited to him </a:t>
            </a:r>
          </a:p>
          <a:p>
            <a:pPr rtl="0"/>
            <a:r>
              <a:rPr lang="en-US" sz="1200" b="0" i="0" dirty="0" smtClean="0"/>
              <a:t>[counted to him] as righteousness.’ That forms the basis </a:t>
            </a:r>
          </a:p>
          <a:p>
            <a:pPr rtl="0"/>
            <a:r>
              <a:rPr lang="en-US" sz="1200" b="0" i="0" dirty="0" smtClean="0"/>
              <a:t>of Paul’s argument in Romans 4 that God likewise will </a:t>
            </a:r>
          </a:p>
          <a:p>
            <a:pPr rtl="0"/>
            <a:r>
              <a:rPr lang="en-US" sz="1200" b="0" i="0" dirty="0" smtClean="0"/>
              <a:t>credit righteousness to the account... of those who </a:t>
            </a:r>
          </a:p>
          <a:p>
            <a:pPr rtl="0"/>
            <a:r>
              <a:rPr lang="en-US" sz="1200" b="0" i="0" dirty="0" smtClean="0"/>
              <a:t>exercise faith like Abraham did....</a:t>
            </a:r>
          </a:p>
          <a:p>
            <a:pPr rtl="0"/>
            <a:endParaRPr lang="en-US" sz="1200" b="0" i="0" dirty="0" smtClean="0"/>
          </a:p>
          <a:p>
            <a:pPr rtl="0"/>
            <a:r>
              <a:rPr lang="en-US" sz="1200" b="0" i="0" dirty="0" smtClean="0"/>
              <a:t>“In essence, [the word ‘count’ here] says that words have </a:t>
            </a:r>
          </a:p>
          <a:p>
            <a:pPr rtl="0"/>
            <a:r>
              <a:rPr lang="en-US" sz="1200" b="0" i="0" dirty="0" smtClean="0"/>
              <a:t>meaning. When believers in Christ arrive in heaven one </a:t>
            </a:r>
          </a:p>
          <a:p>
            <a:pPr rtl="0"/>
            <a:r>
              <a:rPr lang="en-US" sz="1200" b="0" i="0" dirty="0" smtClean="0"/>
              <a:t>day, they will see Abraham, Why? Because God declared </a:t>
            </a:r>
          </a:p>
          <a:p>
            <a:pPr rtl="0"/>
            <a:r>
              <a:rPr lang="en-US" sz="1200" b="0" i="0" dirty="0" smtClean="0"/>
              <a:t>that Abraham was righteous. What God said had meaning, </a:t>
            </a:r>
          </a:p>
          <a:p>
            <a:pPr rtl="0"/>
            <a:r>
              <a:rPr lang="en-US" sz="1200" b="0" i="0" dirty="0" smtClean="0"/>
              <a:t>and the results of it will be shown when we arrive in </a:t>
            </a:r>
          </a:p>
          <a:p>
            <a:pPr rtl="0"/>
            <a:r>
              <a:rPr lang="en-US" sz="1200" b="0" i="0" dirty="0" smtClean="0"/>
              <a:t>heaven and see Abraham, just like God said. In the same </a:t>
            </a:r>
          </a:p>
          <a:p>
            <a:pPr rtl="0"/>
            <a:r>
              <a:rPr lang="en-US" sz="1200" b="0" i="0" dirty="0" smtClean="0"/>
              <a:t>way, if God says those who have died and been raised </a:t>
            </a:r>
          </a:p>
          <a:p>
            <a:pPr rtl="0"/>
            <a:r>
              <a:rPr lang="en-US" sz="1200" b="0" i="0" dirty="0" smtClean="0"/>
              <a:t>with Christ are dead to sin, they are dead to sin.</a:t>
            </a:r>
          </a:p>
          <a:p>
            <a:pPr rtl="0"/>
            <a:endParaRPr lang="en-US" sz="1200" b="0" i="0" dirty="0" smtClean="0"/>
          </a:p>
          <a:p>
            <a:pPr rtl="0"/>
            <a:r>
              <a:rPr lang="en-US" sz="1200" b="0" i="0" dirty="0" smtClean="0"/>
              <a:t>“This is not a word game, or a matter of positive thinking. </a:t>
            </a:r>
          </a:p>
          <a:p>
            <a:pPr rtl="0"/>
            <a:r>
              <a:rPr lang="en-US" sz="1200" b="0" i="0" dirty="0" smtClean="0"/>
              <a:t>It is a matter of conforming our minds and renewing our </a:t>
            </a:r>
          </a:p>
          <a:p>
            <a:pPr rtl="0"/>
            <a:r>
              <a:rPr lang="en-US" sz="1200" b="0" i="0" dirty="0" smtClean="0"/>
              <a:t>minds... to the truth from God’s perspective. It is a matter </a:t>
            </a:r>
          </a:p>
          <a:p>
            <a:pPr rtl="0"/>
            <a:r>
              <a:rPr lang="en-US" sz="1200" b="0" i="0" dirty="0" smtClean="0"/>
              <a:t>of believing (and coming to understand experientially) that</a:t>
            </a:r>
          </a:p>
          <a:p>
            <a:pPr rtl="0"/>
            <a:r>
              <a:rPr lang="en-US" sz="1200" b="0" i="0" dirty="0" smtClean="0"/>
              <a:t> when God speaks truth … because his words are alive </a:t>
            </a:r>
          </a:p>
          <a:p>
            <a:pPr rtl="0"/>
            <a:r>
              <a:rPr lang="en-US" sz="1200" b="0" i="0" dirty="0" smtClean="0"/>
              <a:t>they bear fruit and produce results... </a:t>
            </a:r>
          </a:p>
          <a:p>
            <a:pPr rtl="0"/>
            <a:endParaRPr lang="en-US" sz="1200" b="0" i="0" dirty="0" smtClean="0"/>
          </a:p>
          <a:p>
            <a:pPr rtl="0"/>
            <a:r>
              <a:rPr lang="en-US" sz="1200" b="0" i="0" dirty="0" smtClean="0"/>
              <a:t>“God’s words change things... and people... So when God </a:t>
            </a:r>
          </a:p>
          <a:p>
            <a:pPr rtl="0"/>
            <a:r>
              <a:rPr lang="en-US" sz="1200" b="0" i="0" dirty="0" smtClean="0"/>
              <a:t>says that the believer in Christ is dead to sin as a result </a:t>
            </a:r>
          </a:p>
          <a:p>
            <a:pPr rtl="0"/>
            <a:r>
              <a:rPr lang="en-US" sz="1200" b="0" i="0" dirty="0" smtClean="0"/>
              <a:t>of identification with the death and resurrection of Christ, </a:t>
            </a:r>
          </a:p>
          <a:p>
            <a:pPr rtl="0"/>
            <a:r>
              <a:rPr lang="en-US" sz="1200" b="0" i="0" dirty="0" smtClean="0"/>
              <a:t>that person has, in fact, been changed from being a person </a:t>
            </a:r>
          </a:p>
          <a:p>
            <a:pPr rtl="0"/>
            <a:r>
              <a:rPr lang="en-US" sz="1200" b="0" i="0" dirty="0" smtClean="0"/>
              <a:t>alive to sin to being a person dead to sin.”</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Boa, K., &amp; </a:t>
            </a:r>
            <a:r>
              <a:rPr lang="en-US" b="0" i="0" u="none" strike="noStrike" baseline="0" dirty="0" err="1" smtClean="0"/>
              <a:t>Kruidenier</a:t>
            </a:r>
            <a:r>
              <a:rPr lang="en-US" b="0" i="0" u="none" strike="noStrike" baseline="0" dirty="0" smtClean="0"/>
              <a:t>, W. (2000). </a:t>
            </a:r>
            <a:r>
              <a:rPr lang="en-US" b="0" i="1" u="none" strike="noStrike" baseline="0" dirty="0" smtClean="0"/>
              <a:t>Romans</a:t>
            </a:r>
            <a:r>
              <a:rPr lang="en-US" b="0" i="0" u="none" strike="noStrike" baseline="0" dirty="0" smtClean="0"/>
              <a:t> </a:t>
            </a:r>
          </a:p>
          <a:p>
            <a:r>
              <a:rPr lang="en-US" b="0" i="0" u="none" strike="noStrike" baseline="0" dirty="0" smtClean="0"/>
              <a:t>(Vol. 6, pp. 194–195). Nashville, TN: </a:t>
            </a:r>
            <a:r>
              <a:rPr lang="en-US" b="0" i="0" u="none" strike="noStrike" baseline="0" dirty="0" err="1" smtClean="0"/>
              <a:t>Broadman</a:t>
            </a:r>
            <a:r>
              <a:rPr lang="en-US" b="0" i="0" u="none" strike="noStrike" baseline="0" dirty="0" smtClean="0"/>
              <a:t> &amp; </a:t>
            </a:r>
          </a:p>
          <a:p>
            <a:r>
              <a:rPr lang="en-US" b="0" i="0" u="none" strike="noStrike" baseline="0" dirty="0" smtClean="0"/>
              <a:t>Holman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65983832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6:11</a:t>
            </a:r>
            <a:endParaRPr lang="en-US" dirty="0" smtClean="0"/>
          </a:p>
          <a:p>
            <a:endParaRPr lang="en-US" dirty="0" smtClean="0"/>
          </a:p>
          <a:p>
            <a:r>
              <a:rPr lang="en-US" dirty="0" smtClean="0"/>
              <a: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6:11</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Even though believers have been set free from slavery to </a:t>
            </a:r>
          </a:p>
          <a:p>
            <a:r>
              <a:rPr lang="en-US" sz="1200" kern="1200" dirty="0" smtClean="0">
                <a:solidFill>
                  <a:schemeClr val="tx1"/>
                </a:solidFill>
                <a:latin typeface="+mn-lt"/>
                <a:ea typeface="+mn-ea"/>
                <a:cs typeface="+mn-cs"/>
              </a:rPr>
              <a:t>sin, we must still contend with our mortal body’s inclination </a:t>
            </a:r>
          </a:p>
          <a:p>
            <a:r>
              <a:rPr lang="en-US" sz="1200" kern="1200" dirty="0" smtClean="0">
                <a:solidFill>
                  <a:schemeClr val="tx1"/>
                </a:solidFill>
                <a:latin typeface="+mn-lt"/>
                <a:ea typeface="+mn-ea"/>
                <a:cs typeface="+mn-cs"/>
              </a:rPr>
              <a:t>toward sin until Jesus returns to complete the redemption </a:t>
            </a:r>
          </a:p>
          <a:p>
            <a:r>
              <a:rPr lang="en-US" sz="1200" kern="1200" dirty="0" smtClean="0">
                <a:solidFill>
                  <a:schemeClr val="tx1"/>
                </a:solidFill>
                <a:latin typeface="+mn-lt"/>
                <a:ea typeface="+mn-ea"/>
                <a:cs typeface="+mn-cs"/>
              </a:rPr>
              <a:t>of creation (Rom 8:23–24). Thus we have a choice to make </a:t>
            </a:r>
          </a:p>
          <a:p>
            <a:r>
              <a:rPr lang="en-US" sz="1200" kern="1200" dirty="0" smtClean="0">
                <a:solidFill>
                  <a:schemeClr val="tx1"/>
                </a:solidFill>
                <a:latin typeface="+mn-lt"/>
                <a:ea typeface="+mn-ea"/>
                <a:cs typeface="+mn-cs"/>
              </a:rPr>
              <a:t>about whom we will serve. Will we allow sin to reign in our </a:t>
            </a:r>
          </a:p>
          <a:p>
            <a:r>
              <a:rPr lang="en-US" sz="1200" kern="1200" dirty="0" smtClean="0">
                <a:solidFill>
                  <a:schemeClr val="tx1"/>
                </a:solidFill>
                <a:latin typeface="+mn-lt"/>
                <a:ea typeface="+mn-ea"/>
                <a:cs typeface="+mn-cs"/>
              </a:rPr>
              <a:t>mortal bodies, and thus serve sin, or will we present </a:t>
            </a:r>
          </a:p>
          <a:p>
            <a:r>
              <a:rPr lang="en-US" sz="1200" kern="1200" dirty="0" smtClean="0">
                <a:solidFill>
                  <a:schemeClr val="tx1"/>
                </a:solidFill>
                <a:latin typeface="+mn-lt"/>
                <a:ea typeface="+mn-ea"/>
                <a:cs typeface="+mn-cs"/>
              </a:rPr>
              <a:t>ourselves to God as instruments of righteousness. Who are </a:t>
            </a:r>
          </a:p>
          <a:p>
            <a:r>
              <a:rPr lang="en-US" sz="1200" kern="1200" dirty="0" smtClean="0">
                <a:solidFill>
                  <a:schemeClr val="tx1"/>
                </a:solidFill>
                <a:latin typeface="+mn-lt"/>
                <a:ea typeface="+mn-ea"/>
                <a:cs typeface="+mn-cs"/>
              </a:rPr>
              <a:t>you going to serve?</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111).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2849945843"/>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Boa and </a:t>
            </a:r>
            <a:r>
              <a:rPr lang="en-US" dirty="0" err="1" smtClean="0"/>
              <a:t>Kruidenier</a:t>
            </a:r>
            <a:r>
              <a:rPr lang="en-US" dirty="0" smtClean="0"/>
              <a:t> continue:</a:t>
            </a:r>
          </a:p>
          <a:p>
            <a:endParaRPr lang="en-US" dirty="0" smtClean="0"/>
          </a:p>
          <a:p>
            <a:r>
              <a:rPr lang="en-US" sz="1200" b="0" i="0" dirty="0" smtClean="0"/>
              <a:t>“Based on what we have embraced as true about our </a:t>
            </a:r>
          </a:p>
          <a:p>
            <a:r>
              <a:rPr lang="en-US" sz="1200" b="0" i="0" dirty="0" smtClean="0"/>
              <a:t>newfound status regarding sin, Paul commands... us not to </a:t>
            </a:r>
          </a:p>
          <a:p>
            <a:r>
              <a:rPr lang="en-US" sz="1200" b="0" i="0" dirty="0" smtClean="0"/>
              <a:t>let sin reign in [our] mortal body so that [we] obey its evil </a:t>
            </a:r>
          </a:p>
          <a:p>
            <a:r>
              <a:rPr lang="en-US" sz="1200" b="0" i="0" dirty="0" smtClean="0"/>
              <a:t>desires. </a:t>
            </a:r>
          </a:p>
          <a:p>
            <a:endParaRPr lang="en-US" sz="1200" b="0" i="0" dirty="0" smtClean="0"/>
          </a:p>
          <a:p>
            <a:r>
              <a:rPr lang="en-US" sz="1200" b="0" i="0" dirty="0" smtClean="0"/>
              <a:t>“We are to cut our ties to sin. This command, coupled with </a:t>
            </a:r>
          </a:p>
          <a:p>
            <a:r>
              <a:rPr lang="en-US" sz="1200" b="0" i="0" dirty="0" smtClean="0"/>
              <a:t>the command to ‘count yourselves’ in the previous verse, </a:t>
            </a:r>
          </a:p>
          <a:p>
            <a:r>
              <a:rPr lang="en-US" sz="1200" b="0" i="0" dirty="0" smtClean="0"/>
              <a:t>proves without doubt that the old self that was crucified </a:t>
            </a:r>
          </a:p>
          <a:p>
            <a:r>
              <a:rPr lang="en-US" sz="1200" b="0" i="0" dirty="0" smtClean="0"/>
              <a:t>with Christ was not the sin nature. Rather, it was the </a:t>
            </a:r>
          </a:p>
          <a:p>
            <a:r>
              <a:rPr lang="en-US" sz="1200" b="0" i="0" dirty="0" smtClean="0"/>
              <a:t>previous sinful lifestyle. Paul warns the believer here to </a:t>
            </a:r>
          </a:p>
          <a:p>
            <a:r>
              <a:rPr lang="en-US" sz="1200" b="0" i="0" dirty="0" smtClean="0"/>
              <a:t>cut the ties to the previous sinful lifestyle. </a:t>
            </a:r>
          </a:p>
          <a:p>
            <a:endParaRPr lang="en-US" sz="1200" b="0" i="0" dirty="0" smtClean="0"/>
          </a:p>
          <a:p>
            <a:r>
              <a:rPr lang="en-US" sz="1200" b="0" i="0" dirty="0" smtClean="0"/>
              <a:t>“Christ submitted himself to the reign... of sin when he </a:t>
            </a:r>
          </a:p>
          <a:p>
            <a:r>
              <a:rPr lang="en-US" sz="1200" b="0" i="0" dirty="0" smtClean="0"/>
              <a:t>died in order that ‘grace might reign through </a:t>
            </a:r>
          </a:p>
          <a:p>
            <a:r>
              <a:rPr lang="en-US" sz="1200" b="0" i="0" dirty="0" smtClean="0"/>
              <a:t>righteousness’... How could a believer allow sin to reign </a:t>
            </a:r>
          </a:p>
          <a:p>
            <a:r>
              <a:rPr lang="en-US" sz="1200" b="0" i="0" dirty="0" smtClean="0"/>
              <a:t>and obey its evil desires when Christ has already </a:t>
            </a:r>
          </a:p>
          <a:p>
            <a:r>
              <a:rPr lang="en-US" sz="1200" b="0" i="0" dirty="0" smtClean="0"/>
              <a:t>submitted to the reign of sin in death?”</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Boa, K., &amp; </a:t>
            </a:r>
            <a:r>
              <a:rPr lang="en-US" b="0" i="0" u="none" strike="noStrike" baseline="0" dirty="0" err="1" smtClean="0"/>
              <a:t>Kruidenier</a:t>
            </a:r>
            <a:r>
              <a:rPr lang="en-US" b="0" i="0" u="none" strike="noStrike" baseline="0" dirty="0" smtClean="0"/>
              <a:t>, W. (2000). </a:t>
            </a:r>
            <a:r>
              <a:rPr lang="en-US" b="0" i="1" u="none" strike="noStrike" baseline="0" dirty="0" smtClean="0"/>
              <a:t>Romans</a:t>
            </a:r>
            <a:r>
              <a:rPr lang="en-US" b="0" i="0" u="none" strike="noStrike" baseline="0" dirty="0" smtClean="0"/>
              <a:t> </a:t>
            </a:r>
          </a:p>
          <a:p>
            <a:r>
              <a:rPr lang="en-US" b="0" i="0" u="none" strike="noStrike" baseline="0" dirty="0" smtClean="0"/>
              <a:t>(Vol. 6, p. 196). Nashville, TN: </a:t>
            </a:r>
            <a:r>
              <a:rPr lang="en-US" b="0" i="0" u="none" strike="noStrike" baseline="0" dirty="0" err="1" smtClean="0"/>
              <a:t>Broadman</a:t>
            </a:r>
            <a:r>
              <a:rPr lang="en-US" b="0" i="0" u="none" strike="noStrike" baseline="0" dirty="0" smtClean="0"/>
              <a:t> &amp; </a:t>
            </a:r>
          </a:p>
          <a:p>
            <a:r>
              <a:rPr lang="en-US" b="0" i="0" u="none" strike="noStrike" baseline="0" dirty="0" smtClean="0"/>
              <a:t>Holman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32375501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Thentos</a:t>
            </a:r>
            <a:r>
              <a:rPr lang="en-US" dirty="0" smtClean="0"/>
              <a:t> literally means “mortal”; that is subject to death; </a:t>
            </a:r>
          </a:p>
          <a:p>
            <a:r>
              <a:rPr lang="en-US" dirty="0" smtClean="0"/>
              <a:t>as opposed to immortal.</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32375501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Do not let sin reign...</a:t>
            </a:r>
          </a:p>
          <a:p>
            <a:endParaRPr lang="en-US" b="0" dirty="0" smtClean="0"/>
          </a:p>
          <a:p>
            <a:r>
              <a:rPr lang="en-US" b="0" dirty="0" smtClean="0"/>
              <a:t>Someone</a:t>
            </a:r>
            <a:r>
              <a:rPr lang="en-US" b="0" baseline="0" dirty="0" smtClean="0"/>
              <a:t> once said that sin had reigned too long in their </a:t>
            </a:r>
          </a:p>
          <a:p>
            <a:r>
              <a:rPr lang="en-US" b="0" baseline="0" dirty="0" smtClean="0"/>
              <a:t>life; it was now to late to make any difference.</a:t>
            </a:r>
          </a:p>
          <a:p>
            <a:endParaRPr lang="en-US" b="0" baseline="0" dirty="0" smtClean="0"/>
          </a:p>
          <a:p>
            <a:r>
              <a:rPr lang="en-US" b="0" baseline="0" dirty="0" smtClean="0"/>
              <a:t>But that’s not so: it’s never too late to throw sin off the </a:t>
            </a:r>
          </a:p>
          <a:p>
            <a:r>
              <a:rPr lang="en-US" b="0" baseline="0" dirty="0" smtClean="0"/>
              <a:t>throne.</a:t>
            </a:r>
            <a:endParaRPr lang="en-US" b="0" dirty="0" smtClean="0"/>
          </a:p>
          <a:p>
            <a:endParaRPr lang="en-US" b="1" dirty="0" smtClean="0"/>
          </a:p>
          <a:p>
            <a:pPr rtl="0"/>
            <a:r>
              <a:rPr lang="en-US" b="1" dirty="0" err="1" smtClean="0"/>
              <a:t>ILLUS</a:t>
            </a:r>
            <a:r>
              <a:rPr lang="en-US" b="1" dirty="0" smtClean="0"/>
              <a:t>:</a:t>
            </a:r>
            <a:r>
              <a:rPr lang="en-US" dirty="0" smtClean="0"/>
              <a:t> </a:t>
            </a:r>
            <a:r>
              <a:rPr lang="en-US" sz="1200" dirty="0" smtClean="0"/>
              <a:t>Perhaps history’s most dramatic illustration of that </a:t>
            </a:r>
          </a:p>
          <a:p>
            <a:pPr rtl="0"/>
            <a:r>
              <a:rPr lang="en-US" sz="1200" dirty="0" smtClean="0"/>
              <a:t>truth is King Manasseh in 2 Chronicles 33. Manasseh was </a:t>
            </a:r>
          </a:p>
          <a:p>
            <a:pPr rtl="0"/>
            <a:r>
              <a:rPr lang="en-US" sz="1200" dirty="0" smtClean="0"/>
              <a:t>the son of good King Hezekiah, but even good men can </a:t>
            </a:r>
          </a:p>
          <a:p>
            <a:pPr rtl="0"/>
            <a:r>
              <a:rPr lang="en-US" sz="1200" dirty="0" smtClean="0"/>
              <a:t>have prodigal sons, and Manasseh was a twelve-year-old </a:t>
            </a:r>
          </a:p>
          <a:p>
            <a:pPr rtl="0"/>
            <a:r>
              <a:rPr lang="en-US" sz="1200" dirty="0" smtClean="0"/>
              <a:t>terror. When Hezekiah died, Manasseh assumed the </a:t>
            </a:r>
          </a:p>
          <a:p>
            <a:pPr rtl="0"/>
            <a:r>
              <a:rPr lang="en-US" sz="1200" dirty="0" smtClean="0"/>
              <a:t>throne, a teenage tyrant, horribly wicked. The parallel </a:t>
            </a:r>
          </a:p>
          <a:p>
            <a:pPr rtl="0"/>
            <a:r>
              <a:rPr lang="en-US" sz="1200" dirty="0" smtClean="0"/>
              <a:t>account in 2 Kings 21 also tells us that Manasseh </a:t>
            </a:r>
          </a:p>
          <a:p>
            <a:pPr rtl="0"/>
            <a:r>
              <a:rPr lang="en-US" sz="1200" dirty="0" smtClean="0"/>
              <a:t>slaughtered many of his own people, establishing a reign </a:t>
            </a:r>
          </a:p>
          <a:p>
            <a:pPr rtl="0"/>
            <a:r>
              <a:rPr lang="en-US" sz="1200" dirty="0" smtClean="0"/>
              <a:t>of terror in Jerusalem.</a:t>
            </a:r>
          </a:p>
          <a:p>
            <a:pPr rtl="0"/>
            <a:endParaRPr lang="en-US" sz="1200" dirty="0" smtClean="0"/>
          </a:p>
          <a:p>
            <a:pPr rtl="0"/>
            <a:r>
              <a:rPr lang="en-US" sz="1200" dirty="0" smtClean="0"/>
              <a:t>How would you like this man as your grandfather? Don’t </a:t>
            </a:r>
          </a:p>
          <a:p>
            <a:pPr rtl="0"/>
            <a:r>
              <a:rPr lang="en-US" sz="1200" dirty="0" smtClean="0"/>
              <a:t>answer too soon for there’s more to this story. After a </a:t>
            </a:r>
          </a:p>
          <a:p>
            <a:pPr rtl="0"/>
            <a:r>
              <a:rPr lang="en-US" sz="1200" dirty="0" smtClean="0"/>
              <a:t>lifetime of violence, demonism, bloodshed, immorality, and </a:t>
            </a:r>
          </a:p>
          <a:p>
            <a:pPr rtl="0"/>
            <a:r>
              <a:rPr lang="en-US" sz="1200" dirty="0" smtClean="0"/>
              <a:t>the worst moral pollution the world had ever seen, </a:t>
            </a:r>
          </a:p>
          <a:p>
            <a:pPr rtl="0"/>
            <a:r>
              <a:rPr lang="en-US" sz="1200" dirty="0" smtClean="0"/>
              <a:t>Manasseh came to the Lord.</a:t>
            </a:r>
          </a:p>
          <a:p>
            <a:pPr rtl="0"/>
            <a:endParaRPr lang="en-US" sz="1200" dirty="0" smtClean="0"/>
          </a:p>
          <a:p>
            <a:pPr rtl="0"/>
            <a:r>
              <a:rPr lang="en-US" sz="1200" dirty="0" smtClean="0"/>
              <a:t>When he died at age sixty-seven, having served as Judah’s </a:t>
            </a:r>
          </a:p>
          <a:p>
            <a:pPr rtl="0"/>
            <a:r>
              <a:rPr lang="en-US" sz="1200" dirty="0" smtClean="0"/>
              <a:t>king for fifty-five years, his son Amon, age twenty-two, took </a:t>
            </a:r>
          </a:p>
          <a:p>
            <a:pPr rtl="0"/>
            <a:r>
              <a:rPr lang="en-US" sz="1200" dirty="0" smtClean="0"/>
              <a:t>over. He did such evil in the sight of the Lord that his own </a:t>
            </a:r>
          </a:p>
          <a:p>
            <a:pPr rtl="0"/>
            <a:r>
              <a:rPr lang="en-US" sz="1200" dirty="0" smtClean="0"/>
              <a:t>people assassinated him after only two years, and his </a:t>
            </a:r>
          </a:p>
          <a:p>
            <a:pPr rtl="0"/>
            <a:r>
              <a:rPr lang="en-US" sz="1200" dirty="0" smtClean="0"/>
              <a:t>eight-year-old son Josiah became king, and he was </a:t>
            </a:r>
          </a:p>
          <a:p>
            <a:pPr rtl="0"/>
            <a:r>
              <a:rPr lang="en-US" sz="1200" dirty="0" smtClean="0"/>
              <a:t>among Judah’s best kings—a godly man who repaired the </a:t>
            </a:r>
          </a:p>
          <a:p>
            <a:pPr rtl="0"/>
            <a:r>
              <a:rPr lang="en-US" sz="1200" dirty="0" smtClean="0"/>
              <a:t>temple and reestablished the worship of Jehovah among </a:t>
            </a:r>
          </a:p>
          <a:p>
            <a:pPr rtl="0"/>
            <a:r>
              <a:rPr lang="en-US" sz="1200" dirty="0" smtClean="0"/>
              <a:t>the people.</a:t>
            </a:r>
          </a:p>
          <a:p>
            <a:pPr rtl="0"/>
            <a:endParaRPr lang="en-US" sz="1200" dirty="0" smtClean="0"/>
          </a:p>
          <a:p>
            <a:pPr rtl="0"/>
            <a:r>
              <a:rPr lang="en-US" sz="1200" dirty="0" smtClean="0"/>
              <a:t>How can we explain Josiah’s passion for godliness? His </a:t>
            </a:r>
          </a:p>
          <a:p>
            <a:pPr rtl="0"/>
            <a:r>
              <a:rPr lang="en-US" sz="1200" dirty="0" smtClean="0"/>
              <a:t>grandfather had died two years before, but he had enjoyed </a:t>
            </a:r>
          </a:p>
          <a:p>
            <a:pPr rtl="0"/>
            <a:r>
              <a:rPr lang="en-US" sz="1200" dirty="0" smtClean="0"/>
              <a:t>his grandfather during his first six years. In other words, the </a:t>
            </a:r>
          </a:p>
          <a:p>
            <a:pPr rtl="0"/>
            <a:r>
              <a:rPr lang="en-US" sz="1200" dirty="0" smtClean="0"/>
              <a:t>last six years of Manasseh and the first six years of Josiah </a:t>
            </a:r>
          </a:p>
          <a:p>
            <a:pPr rtl="0"/>
            <a:r>
              <a:rPr lang="en-US" sz="1200" dirty="0" smtClean="0"/>
              <a:t>overlap; and the last six years of Manasseh were his </a:t>
            </a:r>
          </a:p>
          <a:p>
            <a:pPr rtl="0"/>
            <a:r>
              <a:rPr lang="en-US" sz="1200" dirty="0" smtClean="0"/>
              <a:t>repentant years, his godly years, his years of reform and </a:t>
            </a:r>
          </a:p>
          <a:p>
            <a:pPr rtl="0"/>
            <a:r>
              <a:rPr lang="en-US" sz="1200" dirty="0" smtClean="0"/>
              <a:t>contrition.</a:t>
            </a:r>
          </a:p>
          <a:p>
            <a:pPr rtl="0"/>
            <a:endParaRPr lang="en-US" sz="1200" dirty="0" smtClean="0"/>
          </a:p>
          <a:p>
            <a:pPr rtl="0"/>
            <a:r>
              <a:rPr lang="en-US" sz="1200" dirty="0" smtClean="0"/>
              <a:t>It was too late for him to influence his own son Amon, but </a:t>
            </a:r>
          </a:p>
          <a:p>
            <a:pPr rtl="0"/>
            <a:r>
              <a:rPr lang="en-US" sz="1200" dirty="0" smtClean="0"/>
              <a:t>it wasn’t too late for Josiah. We can easily picture the old </a:t>
            </a:r>
          </a:p>
          <a:p>
            <a:pPr rtl="0"/>
            <a:r>
              <a:rPr lang="en-US" sz="1200" dirty="0" smtClean="0"/>
              <a:t>king spending long hours with his small grandson saying, </a:t>
            </a:r>
          </a:p>
          <a:p>
            <a:pPr rtl="0"/>
            <a:r>
              <a:rPr lang="en-US" sz="1200" dirty="0" smtClean="0"/>
              <a:t>“Josiah, someday you’ll be king of this land; and you must </a:t>
            </a:r>
          </a:p>
          <a:p>
            <a:pPr rtl="0"/>
            <a:r>
              <a:rPr lang="en-US" sz="1200" dirty="0" smtClean="0"/>
              <a:t>never do the things that I did. You must serve the Lord </a:t>
            </a:r>
          </a:p>
          <a:p>
            <a:pPr rtl="0"/>
            <a:r>
              <a:rPr lang="en-US" sz="1200" dirty="0" smtClean="0"/>
              <a:t>Jehovah.…” </a:t>
            </a:r>
          </a:p>
          <a:p>
            <a:pPr rtl="0"/>
            <a:endParaRPr lang="en-US" sz="1200" dirty="0" smtClean="0"/>
          </a:p>
          <a:p>
            <a:pPr rtl="0"/>
            <a:r>
              <a:rPr lang="en-US" sz="1200" dirty="0" smtClean="0"/>
              <a:t>The story of Josiah is the story of a grandfather’s </a:t>
            </a:r>
          </a:p>
          <a:p>
            <a:pPr rtl="0"/>
            <a:r>
              <a:rPr lang="en-US" sz="1200" dirty="0" smtClean="0"/>
              <a:t>influence.</a:t>
            </a:r>
          </a:p>
          <a:p>
            <a:pPr rtl="0"/>
            <a:endParaRPr lang="en-US" sz="1200" dirty="0" smtClean="0"/>
          </a:p>
          <a:p>
            <a:pPr rtl="0"/>
            <a:r>
              <a:rPr lang="en-US" sz="1200" dirty="0" smtClean="0"/>
              <a:t>(MDJ) - It’s never too late to throw sin off the throne.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391). Nashville: </a:t>
            </a:r>
          </a:p>
          <a:p>
            <a:r>
              <a:rPr lang="en-US" b="0" i="0" u="none" strike="noStrike" baseline="0" dirty="0" smtClean="0"/>
              <a:t>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109</a:t>
            </a:fld>
            <a:endParaRPr lang="en-US"/>
          </a:p>
        </p:txBody>
      </p:sp>
    </p:spTree>
    <p:extLst>
      <p:ext uri="{BB962C8B-B14F-4D97-AF65-F5344CB8AC3E}">
        <p14:creationId xmlns:p14="http://schemas.microsoft.com/office/powerpoint/2010/main" val="859539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epimeno</a:t>
            </a:r>
            <a:r>
              <a:rPr lang="en-US" dirty="0" smtClean="0"/>
              <a:t> means </a:t>
            </a:r>
            <a:r>
              <a:rPr lang="en-US" sz="1200" b="0" i="0" dirty="0" smtClean="0"/>
              <a:t>to continue in an activity or </a:t>
            </a:r>
          </a:p>
          <a:p>
            <a:r>
              <a:rPr lang="en-US" sz="1200" b="0" i="0" dirty="0" smtClean="0"/>
              <a:t>state; that is, to continue, to persist (in), to persevere (in).</a:t>
            </a:r>
            <a:endParaRPr lang="en-US" b="0" i="0" dirty="0" smtClean="0"/>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419798036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6:12</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110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6:12</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111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2007, Douglas Redford wrote:</a:t>
            </a:r>
          </a:p>
          <a:p>
            <a:endParaRPr lang="en-US" dirty="0" smtClean="0"/>
          </a:p>
          <a:p>
            <a:pPr rtl="0"/>
            <a:r>
              <a:rPr lang="en-US" sz="1200" i="0" dirty="0" smtClean="0"/>
              <a:t>“Christians live in the era between the moment that God </a:t>
            </a:r>
          </a:p>
          <a:p>
            <a:pPr rtl="0"/>
            <a:r>
              <a:rPr lang="en-US" sz="1200" i="0" dirty="0" smtClean="0"/>
              <a:t>dealt sin a deathblow through Jesus’ death and resurrection </a:t>
            </a:r>
          </a:p>
          <a:p>
            <a:pPr rtl="0"/>
            <a:r>
              <a:rPr lang="en-US" sz="1200" i="0" dirty="0" smtClean="0"/>
              <a:t>and the final victory that will occur at Jesus’ return. During </a:t>
            </a:r>
          </a:p>
          <a:p>
            <a:pPr rtl="0"/>
            <a:r>
              <a:rPr lang="en-US" sz="1200" i="0" dirty="0" smtClean="0"/>
              <a:t>this interval, we are to live under God’s authority, reflecting </a:t>
            </a:r>
          </a:p>
          <a:p>
            <a:pPr rtl="0"/>
            <a:r>
              <a:rPr lang="en-US" sz="1200" i="0" dirty="0" smtClean="0"/>
              <a:t>the righteousness that he requires of his people... </a:t>
            </a:r>
          </a:p>
          <a:p>
            <a:pPr rtl="0"/>
            <a:endParaRPr lang="en-US" sz="1200" i="0" dirty="0" smtClean="0"/>
          </a:p>
          <a:p>
            <a:pPr rtl="0"/>
            <a:r>
              <a:rPr lang="en-US" sz="1200" i="0" dirty="0" smtClean="0"/>
              <a:t>“Here Paul tells us that the parts of our body are not </a:t>
            </a:r>
          </a:p>
          <a:p>
            <a:pPr rtl="0"/>
            <a:r>
              <a:rPr lang="en-US" sz="1200" i="0" dirty="0" smtClean="0"/>
              <a:t>Satan’s possession now; they are God’s instruments. We </a:t>
            </a:r>
          </a:p>
          <a:p>
            <a:pPr rtl="0"/>
            <a:r>
              <a:rPr lang="en-US" sz="1200" i="0" dirty="0" smtClean="0"/>
              <a:t>are to use our eyes, our hands, our feet, our minds, and </a:t>
            </a:r>
          </a:p>
          <a:p>
            <a:pPr rtl="0"/>
            <a:r>
              <a:rPr lang="en-US" sz="1200" i="0" dirty="0" smtClean="0"/>
              <a:t>our mouths in a way that shows we are people who have </a:t>
            </a:r>
          </a:p>
          <a:p>
            <a:pPr rtl="0"/>
            <a:r>
              <a:rPr lang="en-US" sz="1200" i="0" dirty="0" smtClean="0"/>
              <a:t>been brought from death to life. </a:t>
            </a:r>
          </a:p>
          <a:p>
            <a:pPr rtl="0"/>
            <a:endParaRPr lang="en-US" sz="1200" i="0" dirty="0" smtClean="0"/>
          </a:p>
          <a:p>
            <a:pPr rtl="0"/>
            <a:r>
              <a:rPr lang="en-US" sz="1200" i="0" dirty="0" smtClean="0"/>
              <a:t>“That does not simply mean avoiding wicked uses of those </a:t>
            </a:r>
          </a:p>
          <a:p>
            <a:pPr rtl="0"/>
            <a:r>
              <a:rPr lang="en-US" sz="1200" i="0" dirty="0" smtClean="0"/>
              <a:t>features; it also means putting them to work to serve, to </a:t>
            </a:r>
          </a:p>
          <a:p>
            <a:pPr rtl="0"/>
            <a:r>
              <a:rPr lang="en-US" sz="1200" i="0" dirty="0" smtClean="0"/>
              <a:t>bless, and to draw others to God.”</a:t>
            </a:r>
          </a:p>
          <a:p>
            <a:pPr lvl="1"/>
            <a:r>
              <a:rPr lang="en-US"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Redford, D. (2007). </a:t>
            </a:r>
            <a:r>
              <a:rPr lang="en-US" b="0" i="1" u="none" strike="noStrike" baseline="0" dirty="0" smtClean="0"/>
              <a:t>The New Testament church: </a:t>
            </a:r>
          </a:p>
          <a:p>
            <a:r>
              <a:rPr lang="en-US" b="0" i="1" u="none" strike="noStrike" baseline="0" dirty="0" smtClean="0"/>
              <a:t>Acts-Revelation</a:t>
            </a:r>
            <a:r>
              <a:rPr lang="en-US" b="0" i="0" u="none" strike="noStrike" baseline="0" dirty="0" smtClean="0"/>
              <a:t> (Vol. 2, p. 133). Cincinnati, OH: </a:t>
            </a:r>
          </a:p>
          <a:p>
            <a:r>
              <a:rPr lang="en-US" b="0" i="0" u="none" strike="noStrike" baseline="0" dirty="0" smtClean="0"/>
              <a:t>Standard Pub.</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112</a:t>
            </a:fld>
            <a:endParaRPr lang="en-US"/>
          </a:p>
        </p:txBody>
      </p:sp>
    </p:spTree>
    <p:extLst>
      <p:ext uri="{BB962C8B-B14F-4D97-AF65-F5344CB8AC3E}">
        <p14:creationId xmlns:p14="http://schemas.microsoft.com/office/powerpoint/2010/main" val="2617324165"/>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peristemi</a:t>
            </a:r>
            <a:r>
              <a:rPr lang="en-US" dirty="0" smtClean="0"/>
              <a:t> simply means to put something at </a:t>
            </a:r>
          </a:p>
          <a:p>
            <a:r>
              <a:rPr lang="en-US" dirty="0" smtClean="0"/>
              <a:t>someone’s disposal.</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113</a:t>
            </a:fld>
            <a:endParaRPr lang="en-US"/>
          </a:p>
        </p:txBody>
      </p:sp>
    </p:spTree>
    <p:extLst>
      <p:ext uri="{BB962C8B-B14F-4D97-AF65-F5344CB8AC3E}">
        <p14:creationId xmlns:p14="http://schemas.microsoft.com/office/powerpoint/2010/main" val="261732416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114</a:t>
            </a:fld>
            <a:endParaRPr lang="en-US"/>
          </a:p>
        </p:txBody>
      </p:sp>
    </p:spTree>
    <p:extLst>
      <p:ext uri="{BB962C8B-B14F-4D97-AF65-F5344CB8AC3E}">
        <p14:creationId xmlns:p14="http://schemas.microsoft.com/office/powerpoint/2010/main" val="946714187"/>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a:t>
            </a:r>
            <a:r>
              <a:rPr lang="en-US" baseline="0" dirty="0" smtClean="0"/>
              <a:t> </a:t>
            </a:r>
            <a:r>
              <a:rPr lang="en-US" baseline="0" dirty="0" err="1" smtClean="0"/>
              <a:t>hoplon</a:t>
            </a:r>
            <a:r>
              <a:rPr lang="en-US" baseline="0" dirty="0" smtClean="0"/>
              <a:t> is simply a tool or a weapon.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115</a:t>
            </a:fld>
            <a:endParaRPr lang="en-US"/>
          </a:p>
        </p:txBody>
      </p:sp>
    </p:spTree>
    <p:extLst>
      <p:ext uri="{BB962C8B-B14F-4D97-AF65-F5344CB8AC3E}">
        <p14:creationId xmlns:p14="http://schemas.microsoft.com/office/powerpoint/2010/main" val="2617324165"/>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0" dirty="0" smtClean="0"/>
              <a:t>Righteousness leads to joy and peace.</a:t>
            </a:r>
          </a:p>
          <a:p>
            <a:pPr rtl="0"/>
            <a:endParaRPr lang="en-US" b="0" dirty="0" smtClean="0"/>
          </a:p>
          <a:p>
            <a:pPr rtl="0"/>
            <a:r>
              <a:rPr lang="en-US" b="0" dirty="0" smtClean="0"/>
              <a:t>But sin leads to bitterness and death.</a:t>
            </a:r>
          </a:p>
          <a:p>
            <a:pPr rtl="0"/>
            <a:endParaRPr lang="en-US" b="1" dirty="0" smtClean="0"/>
          </a:p>
          <a:p>
            <a:pPr rtl="0"/>
            <a:r>
              <a:rPr lang="en-US" b="1" dirty="0" err="1" smtClean="0"/>
              <a:t>ILLUS</a:t>
            </a:r>
            <a:r>
              <a:rPr lang="en-US" b="1" dirty="0" smtClean="0"/>
              <a:t>:</a:t>
            </a:r>
            <a:r>
              <a:rPr lang="en-US" dirty="0" smtClean="0"/>
              <a:t> </a:t>
            </a:r>
            <a:r>
              <a:rPr lang="en-US" sz="1200" b="0" i="0" kern="1200" dirty="0" smtClean="0">
                <a:solidFill>
                  <a:schemeClr val="tx1"/>
                </a:solidFill>
                <a:latin typeface="+mn-lt"/>
                <a:ea typeface="+mn-ea"/>
                <a:cs typeface="+mn-cs"/>
              </a:rPr>
              <a:t>One of the most powerful pictures of the </a:t>
            </a:r>
          </a:p>
          <a:p>
            <a:pPr rtl="0"/>
            <a:r>
              <a:rPr lang="en-US" sz="1200" b="0" i="0" kern="1200" dirty="0" smtClean="0">
                <a:solidFill>
                  <a:schemeClr val="tx1"/>
                </a:solidFill>
                <a:latin typeface="+mn-lt"/>
                <a:ea typeface="+mn-ea"/>
                <a:cs typeface="+mn-cs"/>
              </a:rPr>
              <a:t>embittered heart is seen in Herman Melville’s character </a:t>
            </a:r>
          </a:p>
          <a:p>
            <a:pPr rtl="0"/>
            <a:r>
              <a:rPr lang="en-US" sz="1200" b="0" i="0" kern="1200" dirty="0" smtClean="0">
                <a:solidFill>
                  <a:schemeClr val="tx1"/>
                </a:solidFill>
                <a:latin typeface="+mn-lt"/>
                <a:ea typeface="+mn-ea"/>
                <a:cs typeface="+mn-cs"/>
              </a:rPr>
              <a:t>Captain Ahab in Moby Dick. In a violent confrontation at </a:t>
            </a:r>
          </a:p>
          <a:p>
            <a:pPr rtl="0"/>
            <a:r>
              <a:rPr lang="en-US" sz="1200" b="0" i="0" kern="1200" dirty="0" smtClean="0">
                <a:solidFill>
                  <a:schemeClr val="tx1"/>
                </a:solidFill>
                <a:latin typeface="+mn-lt"/>
                <a:ea typeface="+mn-ea"/>
                <a:cs typeface="+mn-cs"/>
              </a:rPr>
              <a:t>sea, the great white whale dubbed Moby Dick had sliced </a:t>
            </a:r>
          </a:p>
          <a:p>
            <a:pPr rtl="0"/>
            <a:r>
              <a:rPr lang="en-US" sz="1200" b="0" i="0" kern="1200" dirty="0" smtClean="0">
                <a:solidFill>
                  <a:schemeClr val="tx1"/>
                </a:solidFill>
                <a:latin typeface="+mn-lt"/>
                <a:ea typeface="+mn-ea"/>
                <a:cs typeface="+mn-cs"/>
              </a:rPr>
              <a:t>off Ahab’s leg. Ahab had been carried to his bunk in the </a:t>
            </a:r>
          </a:p>
          <a:p>
            <a:pPr rtl="0"/>
            <a:r>
              <a:rPr lang="en-US" sz="1200" b="0" i="0" kern="1200" dirty="0" smtClean="0">
                <a:solidFill>
                  <a:schemeClr val="tx1"/>
                </a:solidFill>
                <a:latin typeface="+mn-lt"/>
                <a:ea typeface="+mn-ea"/>
                <a:cs typeface="+mn-cs"/>
              </a:rPr>
              <a:t>bowels of the ship and there he lay, clinging to life, leg </a:t>
            </a:r>
          </a:p>
          <a:p>
            <a:pPr rtl="0"/>
            <a:r>
              <a:rPr lang="en-US" sz="1200" b="0" i="0" kern="1200" dirty="0" smtClean="0">
                <a:solidFill>
                  <a:schemeClr val="tx1"/>
                </a:solidFill>
                <a:latin typeface="+mn-lt"/>
                <a:ea typeface="+mn-ea"/>
                <a:cs typeface="+mn-cs"/>
              </a:rPr>
              <a:t>absent, during the return voyage.</a:t>
            </a:r>
          </a:p>
          <a:p>
            <a:pPr rtl="0"/>
            <a:endParaRPr lang="en-US" sz="1200" b="0" i="0" kern="1200" dirty="0" smtClean="0">
              <a:solidFill>
                <a:schemeClr val="tx1"/>
              </a:solidFill>
              <a:latin typeface="+mn-lt"/>
              <a:ea typeface="+mn-ea"/>
              <a:cs typeface="+mn-cs"/>
            </a:endParaRPr>
          </a:p>
          <a:p>
            <a:pPr rtl="0"/>
            <a:r>
              <a:rPr lang="en-US" sz="1200" i="0" dirty="0" smtClean="0"/>
              <a:t>“For long months of days and weeks, Ahab and anguish lay </a:t>
            </a:r>
          </a:p>
          <a:p>
            <a:pPr rtl="0"/>
            <a:r>
              <a:rPr lang="en-US" sz="1200" i="0" dirty="0" smtClean="0"/>
              <a:t>stretched together in one hammock, rounding in midwinter </a:t>
            </a:r>
          </a:p>
          <a:p>
            <a:pPr rtl="0"/>
            <a:r>
              <a:rPr lang="en-US" sz="1200" i="0" dirty="0" smtClean="0"/>
              <a:t>that dreary, howling Patagonian Cape, then it was, that his </a:t>
            </a:r>
          </a:p>
          <a:p>
            <a:pPr rtl="0"/>
            <a:r>
              <a:rPr lang="en-US" sz="1200" i="0" dirty="0" smtClean="0"/>
              <a:t>torn body and gashed soul bled into one another and so </a:t>
            </a:r>
          </a:p>
          <a:p>
            <a:pPr rtl="0"/>
            <a:r>
              <a:rPr lang="en-US" sz="1200" i="0" dirty="0" smtClean="0"/>
              <a:t>interfusing, made him mad.”</a:t>
            </a:r>
          </a:p>
          <a:p>
            <a:pPr rtl="0"/>
            <a:endParaRPr lang="en-US" sz="1200" i="0" dirty="0" smtClean="0"/>
          </a:p>
          <a:p>
            <a:pPr rtl="0"/>
            <a:r>
              <a:rPr lang="en-US" sz="1200" i="0" dirty="0" smtClean="0"/>
              <a:t>Ahab was eventually fitted with a peg leg, but there was no </a:t>
            </a:r>
          </a:p>
          <a:p>
            <a:pPr rtl="0"/>
            <a:r>
              <a:rPr lang="en-US" sz="1200" i="0" dirty="0" smtClean="0"/>
              <a:t>prosthesis for the soul. Obsessed with hate, Ahab set his </a:t>
            </a:r>
          </a:p>
          <a:p>
            <a:pPr rtl="0"/>
            <a:r>
              <a:rPr lang="en-US" sz="1200" i="0" dirty="0" smtClean="0"/>
              <a:t>face to search out and destroy Moby Dick, whatever the </a:t>
            </a:r>
          </a:p>
          <a:p>
            <a:pPr rtl="0"/>
            <a:r>
              <a:rPr lang="en-US" sz="1200" i="0" dirty="0" smtClean="0"/>
              <a:t>cost. He fitted a ship, hired a crew, and mounted a voyage </a:t>
            </a:r>
          </a:p>
          <a:p>
            <a:pPr rtl="0"/>
            <a:r>
              <a:rPr lang="en-US" sz="1200" i="0" dirty="0" smtClean="0"/>
              <a:t>of vengeance which led to his death, the destruction of his </a:t>
            </a:r>
          </a:p>
          <a:p>
            <a:pPr rtl="0"/>
            <a:r>
              <a:rPr lang="en-US" sz="1200" i="0" dirty="0" smtClean="0"/>
              <a:t>ship the Pequod, and the loss of all his men save one, </a:t>
            </a:r>
          </a:p>
          <a:p>
            <a:pPr rtl="0"/>
            <a:r>
              <a:rPr lang="en-US" sz="1200" i="0" dirty="0" smtClean="0"/>
              <a:t>Ishmael, who lived to tell the tale.</a:t>
            </a:r>
          </a:p>
          <a:p>
            <a:pPr rtl="0"/>
            <a:endParaRPr lang="en-US" i="0" dirty="0" smtClean="0"/>
          </a:p>
          <a:p>
            <a:pPr rtl="0"/>
            <a:r>
              <a:rPr lang="en-US" i="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71). Nashville: </a:t>
            </a:r>
          </a:p>
          <a:p>
            <a:r>
              <a:rPr lang="en-US" b="0" i="0" u="none" strike="noStrike" baseline="0" dirty="0" smtClean="0"/>
              <a:t>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116</a:t>
            </a:fld>
            <a:endParaRPr lang="en-US"/>
          </a:p>
        </p:txBody>
      </p:sp>
    </p:spTree>
    <p:extLst>
      <p:ext uri="{BB962C8B-B14F-4D97-AF65-F5344CB8AC3E}">
        <p14:creationId xmlns:p14="http://schemas.microsoft.com/office/powerpoint/2010/main" val="3264572287"/>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6:13</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117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6:13</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118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Redford continues:</a:t>
            </a:r>
          </a:p>
          <a:p>
            <a:endParaRPr lang="en-US" dirty="0" smtClean="0"/>
          </a:p>
          <a:p>
            <a:r>
              <a:rPr lang="en-US" sz="1200" i="0" dirty="0" smtClean="0"/>
              <a:t>“This may be considered a summary of Paul’s answer to the </a:t>
            </a:r>
          </a:p>
          <a:p>
            <a:r>
              <a:rPr lang="en-US" sz="1200" i="0" dirty="0" smtClean="0"/>
              <a:t>question raised in verse 1. We must not keep sinning, </a:t>
            </a:r>
          </a:p>
          <a:p>
            <a:r>
              <a:rPr lang="en-US" sz="1200" i="0" dirty="0" smtClean="0"/>
              <a:t>because sin is our former master. </a:t>
            </a:r>
          </a:p>
          <a:p>
            <a:endParaRPr lang="en-US" sz="1200" i="0" dirty="0" smtClean="0"/>
          </a:p>
          <a:p>
            <a:r>
              <a:rPr lang="en-US" sz="1200" i="0" dirty="0" smtClean="0"/>
              <a:t>“Although Paul has not mentioned law yet in this section, </a:t>
            </a:r>
          </a:p>
          <a:p>
            <a:r>
              <a:rPr lang="en-US" sz="1200" i="0" dirty="0" smtClean="0"/>
              <a:t>it is part of the reason </a:t>
            </a:r>
            <a:r>
              <a:rPr lang="en-US" sz="1200" i="0" kern="1200" dirty="0" smtClean="0">
                <a:solidFill>
                  <a:schemeClr val="tx1"/>
                </a:solidFill>
                <a:latin typeface="+mn-lt"/>
                <a:ea typeface="+mn-ea"/>
                <a:cs typeface="+mn-cs"/>
              </a:rPr>
              <a:t>for sin’s mastery. The term law </a:t>
            </a:r>
          </a:p>
          <a:p>
            <a:r>
              <a:rPr lang="en-US" sz="1200" i="0" kern="1200" dirty="0" smtClean="0">
                <a:solidFill>
                  <a:schemeClr val="tx1"/>
                </a:solidFill>
                <a:latin typeface="+mn-lt"/>
                <a:ea typeface="+mn-ea"/>
                <a:cs typeface="+mn-cs"/>
              </a:rPr>
              <a:t>should not be limited to the law of Moses. Any system of </a:t>
            </a:r>
          </a:p>
          <a:p>
            <a:r>
              <a:rPr lang="en-US" sz="1200" i="0" kern="1200" dirty="0" smtClean="0">
                <a:solidFill>
                  <a:schemeClr val="tx1"/>
                </a:solidFill>
                <a:latin typeface="+mn-lt"/>
                <a:ea typeface="+mn-ea"/>
                <a:cs typeface="+mn-cs"/>
              </a:rPr>
              <a:t>law points out our sin but cannot provide an answer to </a:t>
            </a:r>
          </a:p>
          <a:p>
            <a:r>
              <a:rPr lang="en-US" sz="1200" i="0" kern="1200" dirty="0" smtClean="0">
                <a:solidFill>
                  <a:schemeClr val="tx1"/>
                </a:solidFill>
                <a:latin typeface="+mn-lt"/>
                <a:ea typeface="+mn-ea"/>
                <a:cs typeface="+mn-cs"/>
              </a:rPr>
              <a:t>sin’s mastery; it cannot free us from the guilt sin produces.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“Only God’s grace can supply what we need and solve our </a:t>
            </a:r>
          </a:p>
          <a:p>
            <a:r>
              <a:rPr lang="en-US" sz="1200" i="0" kern="1200" dirty="0" smtClean="0">
                <a:solidFill>
                  <a:schemeClr val="tx1"/>
                </a:solidFill>
                <a:latin typeface="+mn-lt"/>
                <a:ea typeface="+mn-ea"/>
                <a:cs typeface="+mn-cs"/>
              </a:rPr>
              <a:t>dilemma. By grace, death has been destroyed, sin’s hold </a:t>
            </a:r>
          </a:p>
          <a:p>
            <a:r>
              <a:rPr lang="en-US" sz="1200" i="0" kern="1200" dirty="0" smtClean="0">
                <a:solidFill>
                  <a:schemeClr val="tx1"/>
                </a:solidFill>
                <a:latin typeface="+mn-lt"/>
                <a:ea typeface="+mn-ea"/>
                <a:cs typeface="+mn-cs"/>
              </a:rPr>
              <a:t>has been broken, and we are free to serve a new master. </a:t>
            </a:r>
          </a:p>
          <a:p>
            <a:r>
              <a:rPr lang="en-US" sz="1200" i="0" kern="1200" dirty="0" smtClean="0">
                <a:solidFill>
                  <a:schemeClr val="tx1"/>
                </a:solidFill>
                <a:latin typeface="+mn-lt"/>
                <a:ea typeface="+mn-ea"/>
                <a:cs typeface="+mn-cs"/>
              </a:rPr>
              <a:t>As Paul goes on to say in this chapter, “You have been set </a:t>
            </a:r>
          </a:p>
          <a:p>
            <a:r>
              <a:rPr lang="en-US" sz="1200" i="0" kern="1200" dirty="0" smtClean="0">
                <a:solidFill>
                  <a:schemeClr val="tx1"/>
                </a:solidFill>
                <a:latin typeface="+mn-lt"/>
                <a:ea typeface="+mn-ea"/>
                <a:cs typeface="+mn-cs"/>
              </a:rPr>
              <a:t>free from sin and have become slaves to God”</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Redford, D. (2007). </a:t>
            </a:r>
            <a:r>
              <a:rPr lang="en-US" b="0" i="1" u="none" strike="noStrike" baseline="0" dirty="0" smtClean="0"/>
              <a:t>The New Testament church: </a:t>
            </a:r>
          </a:p>
          <a:p>
            <a:r>
              <a:rPr lang="en-US" b="0" i="1" u="none" strike="noStrike" baseline="0" dirty="0" smtClean="0"/>
              <a:t>Acts-Revelation</a:t>
            </a:r>
            <a:r>
              <a:rPr lang="en-US" b="0" i="0" u="none" strike="noStrike" baseline="0" dirty="0" smtClean="0"/>
              <a:t> (Vol. 2, pp. 133–134). Cincinnati, OH: </a:t>
            </a:r>
          </a:p>
          <a:p>
            <a:r>
              <a:rPr lang="en-US" b="0" i="0" u="none" strike="noStrike" baseline="0" dirty="0" smtClean="0"/>
              <a:t>Standard Pub.</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119</a:t>
            </a:fld>
            <a:endParaRPr lang="en-US"/>
          </a:p>
        </p:txBody>
      </p:sp>
    </p:spTree>
    <p:extLst>
      <p:ext uri="{BB962C8B-B14F-4D97-AF65-F5344CB8AC3E}">
        <p14:creationId xmlns:p14="http://schemas.microsoft.com/office/powerpoint/2010/main" val="436210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226662290"/>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Hypo is the preposition meaning “under”.</a:t>
            </a:r>
          </a:p>
          <a:p>
            <a:endParaRPr lang="en-US" dirty="0" smtClean="0"/>
          </a:p>
          <a:p>
            <a:r>
              <a:rPr lang="en-US" dirty="0" smtClean="0"/>
              <a:t>Hypo nomos: Under</a:t>
            </a:r>
            <a:r>
              <a:rPr lang="en-US" baseline="0" dirty="0" smtClean="0"/>
              <a:t> law.</a:t>
            </a:r>
          </a:p>
          <a:p>
            <a:endParaRPr lang="en-US" baseline="0" dirty="0" smtClean="0"/>
          </a:p>
          <a:p>
            <a:r>
              <a:rPr lang="en-US" baseline="0" dirty="0" smtClean="0"/>
              <a:t>- versus -</a:t>
            </a:r>
          </a:p>
          <a:p>
            <a:endParaRPr lang="en-US" baseline="0" dirty="0" smtClean="0"/>
          </a:p>
          <a:p>
            <a:r>
              <a:rPr lang="en-US" dirty="0" smtClean="0"/>
              <a:t>Hypo </a:t>
            </a:r>
            <a:r>
              <a:rPr lang="en-US" dirty="0" err="1" smtClean="0"/>
              <a:t>charis</a:t>
            </a:r>
            <a:r>
              <a:rPr lang="en-US" dirty="0" smtClean="0"/>
              <a:t>: Under grace.</a:t>
            </a:r>
          </a:p>
          <a:p>
            <a:endParaRPr lang="en-US" dirty="0" smtClean="0"/>
          </a:p>
          <a:p>
            <a:r>
              <a:rPr lang="en-US" b="1" dirty="0" err="1" smtClean="0"/>
              <a:t>ILLUS</a:t>
            </a:r>
            <a:r>
              <a:rPr lang="en-US" b="1" dirty="0" smtClean="0"/>
              <a:t>:</a:t>
            </a:r>
            <a:r>
              <a:rPr lang="en-US" dirty="0" smtClean="0"/>
              <a:t> Harry </a:t>
            </a:r>
            <a:r>
              <a:rPr lang="en-US" dirty="0" err="1" smtClean="0"/>
              <a:t>Ironside</a:t>
            </a:r>
            <a:r>
              <a:rPr lang="en-US" dirty="0" smtClean="0"/>
              <a:t> used to tell this story:</a:t>
            </a:r>
          </a:p>
          <a:p>
            <a:endParaRPr lang="en-US" dirty="0" smtClean="0"/>
          </a:p>
          <a:p>
            <a:pPr rtl="0"/>
            <a:r>
              <a:rPr lang="en-US" sz="1200" b="0" dirty="0" smtClean="0"/>
              <a:t>Some years ago, I had a little school for young Indian men </a:t>
            </a:r>
          </a:p>
          <a:p>
            <a:pPr rtl="0"/>
            <a:r>
              <a:rPr lang="en-US" sz="1200" b="0" dirty="0" smtClean="0"/>
              <a:t>and women, who came to my home in Oakland, California, </a:t>
            </a:r>
          </a:p>
          <a:p>
            <a:pPr rtl="0"/>
            <a:r>
              <a:rPr lang="en-US" sz="1200" b="0" dirty="0" smtClean="0"/>
              <a:t>from the various tribes in northern Arizona. One of these </a:t>
            </a:r>
          </a:p>
          <a:p>
            <a:pPr rtl="0"/>
            <a:r>
              <a:rPr lang="en-US" sz="1200" b="0" dirty="0" smtClean="0"/>
              <a:t>was a Navajo young man of unusually keen intelligence. </a:t>
            </a:r>
          </a:p>
          <a:p>
            <a:pPr rtl="0"/>
            <a:endParaRPr lang="en-US" sz="1200" b="0" dirty="0" smtClean="0"/>
          </a:p>
          <a:p>
            <a:pPr rtl="0"/>
            <a:r>
              <a:rPr lang="en-US" sz="1200" b="0" dirty="0" smtClean="0"/>
              <a:t>One Sunday evening, he went with me to our young </a:t>
            </a:r>
          </a:p>
          <a:p>
            <a:pPr rtl="0"/>
            <a:r>
              <a:rPr lang="en-US" sz="1200" b="0" dirty="0" smtClean="0"/>
              <a:t>people’s meeting. They were talking about... law and grace. </a:t>
            </a:r>
          </a:p>
          <a:p>
            <a:pPr rtl="0"/>
            <a:r>
              <a:rPr lang="en-US" sz="1200" b="0" dirty="0" smtClean="0"/>
              <a:t>They were not very clear about it, and finally one turned to </a:t>
            </a:r>
          </a:p>
          <a:p>
            <a:pPr rtl="0"/>
            <a:r>
              <a:rPr lang="en-US" sz="1200" b="0" dirty="0" smtClean="0"/>
              <a:t>the Indian and said, “I wonder whether our Indian friend </a:t>
            </a:r>
          </a:p>
          <a:p>
            <a:pPr rtl="0"/>
            <a:r>
              <a:rPr lang="en-US" sz="1200" b="0" dirty="0" smtClean="0"/>
              <a:t>has anything to say about this.”</a:t>
            </a:r>
          </a:p>
          <a:p>
            <a:pPr rtl="0"/>
            <a:endParaRPr lang="en-US" sz="1200" b="0" dirty="0" smtClean="0"/>
          </a:p>
          <a:p>
            <a:pPr rtl="0"/>
            <a:r>
              <a:rPr lang="en-US" sz="1200" dirty="0" smtClean="0"/>
              <a:t>He rose to his feet and said, “Well, my friends, I have been </a:t>
            </a:r>
          </a:p>
          <a:p>
            <a:pPr rtl="0"/>
            <a:r>
              <a:rPr lang="en-US" sz="1200" dirty="0" smtClean="0"/>
              <a:t>listening very carefully, because I am here to learn all I can </a:t>
            </a:r>
          </a:p>
          <a:p>
            <a:pPr rtl="0"/>
            <a:r>
              <a:rPr lang="en-US" sz="1200" dirty="0" smtClean="0"/>
              <a:t>in order to take it back to my people. I do not understand </a:t>
            </a:r>
          </a:p>
          <a:p>
            <a:pPr rtl="0"/>
            <a:r>
              <a:rPr lang="en-US" sz="1200" dirty="0" smtClean="0"/>
              <a:t>all that you are talking about, and I do not think you do </a:t>
            </a:r>
          </a:p>
          <a:p>
            <a:pPr rtl="0"/>
            <a:r>
              <a:rPr lang="en-US" sz="1200" dirty="0" smtClean="0"/>
              <a:t>yourselves. But concerning this law and grace business, let </a:t>
            </a:r>
          </a:p>
          <a:p>
            <a:pPr rtl="0"/>
            <a:r>
              <a:rPr lang="en-US" sz="1200" dirty="0" smtClean="0"/>
              <a:t>me see if I can make it clear. </a:t>
            </a:r>
          </a:p>
          <a:p>
            <a:pPr rtl="0"/>
            <a:endParaRPr lang="en-US" sz="1200" dirty="0" smtClean="0"/>
          </a:p>
          <a:p>
            <a:pPr rtl="0"/>
            <a:r>
              <a:rPr lang="en-US" sz="1200" dirty="0" smtClean="0"/>
              <a:t>I think it is like this. When Mr. </a:t>
            </a:r>
            <a:r>
              <a:rPr lang="en-US" sz="1200" dirty="0" err="1" smtClean="0"/>
              <a:t>Ironside</a:t>
            </a:r>
            <a:r>
              <a:rPr lang="en-US" sz="1200" dirty="0" smtClean="0"/>
              <a:t> brought me from </a:t>
            </a:r>
          </a:p>
          <a:p>
            <a:pPr rtl="0"/>
            <a:r>
              <a:rPr lang="en-US" sz="1200" dirty="0" smtClean="0"/>
              <a:t>my home we took the longest railroad journey I ever took. </a:t>
            </a:r>
          </a:p>
          <a:p>
            <a:pPr rtl="0"/>
            <a:r>
              <a:rPr lang="en-US" sz="1200" dirty="0" smtClean="0"/>
              <a:t>We got out at Barstow, and there I saw the most beautiful </a:t>
            </a:r>
          </a:p>
          <a:p>
            <a:pPr rtl="0"/>
            <a:r>
              <a:rPr lang="en-US" sz="1200" dirty="0" smtClean="0"/>
              <a:t>railroad station and hotel I have ever seen. I walked all </a:t>
            </a:r>
          </a:p>
          <a:p>
            <a:pPr rtl="0"/>
            <a:r>
              <a:rPr lang="en-US" sz="1200" dirty="0" smtClean="0"/>
              <a:t>around and saw at one end a sign [that said], ‘Do not spit </a:t>
            </a:r>
          </a:p>
          <a:p>
            <a:pPr rtl="0"/>
            <a:r>
              <a:rPr lang="en-US" sz="1200" dirty="0" smtClean="0"/>
              <a:t>here.’ I looked at that sign and then looked down at the </a:t>
            </a:r>
          </a:p>
          <a:p>
            <a:pPr rtl="0"/>
            <a:r>
              <a:rPr lang="en-US" sz="1200" dirty="0" smtClean="0"/>
              <a:t>ground and saw many had spitted there, and before I think </a:t>
            </a:r>
          </a:p>
          <a:p>
            <a:pPr rtl="0"/>
            <a:r>
              <a:rPr lang="en-US" sz="1200" dirty="0" smtClean="0"/>
              <a:t>what I am doing I have spitted myself. Isn’t that strange </a:t>
            </a:r>
          </a:p>
          <a:p>
            <a:pPr rtl="0"/>
            <a:r>
              <a:rPr lang="en-US" sz="1200" dirty="0" smtClean="0"/>
              <a:t>when the sign say, ‘Do not spit here’?</a:t>
            </a:r>
          </a:p>
          <a:p>
            <a:pPr rtl="0"/>
            <a:endParaRPr lang="en-US" sz="1200" dirty="0" smtClean="0"/>
          </a:p>
          <a:p>
            <a:pPr rtl="0"/>
            <a:r>
              <a:rPr lang="en-US" sz="1200" dirty="0" smtClean="0"/>
              <a:t>“I come to Oakland and go to the home of the lady who </a:t>
            </a:r>
          </a:p>
          <a:p>
            <a:pPr rtl="0"/>
            <a:r>
              <a:rPr lang="en-US" sz="1200" dirty="0" smtClean="0"/>
              <a:t>invited me to dinner today and I am in the nicest home I </a:t>
            </a:r>
          </a:p>
          <a:p>
            <a:pPr rtl="0"/>
            <a:r>
              <a:rPr lang="en-US" sz="1200" dirty="0" smtClean="0"/>
              <a:t>have been in. Such beautiful furniture and carpets, I hate </a:t>
            </a:r>
          </a:p>
          <a:p>
            <a:pPr rtl="0"/>
            <a:r>
              <a:rPr lang="en-US" sz="1200" dirty="0" smtClean="0"/>
              <a:t>to step on them. I sank into a comfortable chair, and the </a:t>
            </a:r>
          </a:p>
          <a:p>
            <a:pPr rtl="0"/>
            <a:r>
              <a:rPr lang="en-US" sz="1200" dirty="0" smtClean="0"/>
              <a:t>lady said, ‘Now, John, you sit there while I go out and see </a:t>
            </a:r>
          </a:p>
          <a:p>
            <a:pPr rtl="0"/>
            <a:r>
              <a:rPr lang="en-US" sz="1200" dirty="0" smtClean="0"/>
              <a:t>whether the maid has dinner ready.’ </a:t>
            </a:r>
          </a:p>
          <a:p>
            <a:pPr rtl="0"/>
            <a:endParaRPr lang="en-US" sz="1200" dirty="0" smtClean="0"/>
          </a:p>
          <a:p>
            <a:pPr rtl="0"/>
            <a:r>
              <a:rPr lang="en-US" sz="1200" dirty="0" smtClean="0"/>
              <a:t>I look around at the beautiful pictures, at the grand piano, </a:t>
            </a:r>
          </a:p>
          <a:p>
            <a:pPr rtl="0"/>
            <a:r>
              <a:rPr lang="en-US" sz="1200" dirty="0" smtClean="0"/>
              <a:t>and I walk all around those rooms. I am looking for a sign; </a:t>
            </a:r>
          </a:p>
          <a:p>
            <a:pPr rtl="0"/>
            <a:r>
              <a:rPr lang="en-US" sz="1200" dirty="0" smtClean="0"/>
              <a:t>and the sign I am looking for is, ‘Do not spit here,’ but I </a:t>
            </a:r>
          </a:p>
          <a:p>
            <a:pPr rtl="0"/>
            <a:r>
              <a:rPr lang="en-US" sz="1200" dirty="0" smtClean="0"/>
              <a:t>look around those two beautiful drawing rooms, and cannot </a:t>
            </a:r>
          </a:p>
          <a:p>
            <a:pPr rtl="0"/>
            <a:r>
              <a:rPr lang="en-US" sz="1200" dirty="0" smtClean="0"/>
              <a:t>find a sign like this. </a:t>
            </a:r>
          </a:p>
          <a:p>
            <a:pPr rtl="0"/>
            <a:endParaRPr lang="en-US" sz="1200" dirty="0" smtClean="0"/>
          </a:p>
          <a:p>
            <a:pPr rtl="0"/>
            <a:r>
              <a:rPr lang="en-US" sz="1200" dirty="0" smtClean="0"/>
              <a:t>I think ‘What a pity when this is such a beautiful home to </a:t>
            </a:r>
          </a:p>
          <a:p>
            <a:pPr rtl="0"/>
            <a:r>
              <a:rPr lang="en-US" sz="1200" dirty="0" smtClean="0"/>
              <a:t>have people spitting all over it—too bad they don’t put up </a:t>
            </a:r>
          </a:p>
          <a:p>
            <a:pPr rtl="0"/>
            <a:r>
              <a:rPr lang="en-US" sz="1200" dirty="0" smtClean="0"/>
              <a:t>a sign!’ So I look all over that carpet, but cannot find that </a:t>
            </a:r>
          </a:p>
          <a:p>
            <a:pPr rtl="0"/>
            <a:r>
              <a:rPr lang="en-US" sz="1200" dirty="0" smtClean="0"/>
              <a:t>anybody have spitted there. </a:t>
            </a:r>
          </a:p>
          <a:p>
            <a:pPr rtl="0"/>
            <a:endParaRPr lang="en-US" sz="1200" dirty="0" smtClean="0"/>
          </a:p>
          <a:p>
            <a:pPr rtl="0"/>
            <a:r>
              <a:rPr lang="en-US" sz="1200" dirty="0" smtClean="0"/>
              <a:t>What [an odd] thing! Where the sign says, ‘Do not spit,’ a </a:t>
            </a:r>
          </a:p>
          <a:p>
            <a:pPr rtl="0"/>
            <a:r>
              <a:rPr lang="en-US" sz="1200" dirty="0" smtClean="0"/>
              <a:t>lot of people spitted. Where there was no sign at all, in that </a:t>
            </a:r>
          </a:p>
          <a:p>
            <a:pPr rtl="0"/>
            <a:r>
              <a:rPr lang="en-US" sz="1200" dirty="0" smtClean="0"/>
              <a:t>beautiful home, nobody spitted. </a:t>
            </a:r>
          </a:p>
          <a:p>
            <a:pPr rtl="0"/>
            <a:endParaRPr lang="en-US" sz="1200" dirty="0" smtClean="0"/>
          </a:p>
          <a:p>
            <a:pPr rtl="0"/>
            <a:r>
              <a:rPr lang="en-US" sz="1200" dirty="0" smtClean="0"/>
              <a:t>Now I understand! That sign is law, but inside the home it </a:t>
            </a:r>
          </a:p>
          <a:p>
            <a:pPr rtl="0"/>
            <a:r>
              <a:rPr lang="en-US" sz="1200" dirty="0" smtClean="0"/>
              <a:t>is grace. They love their beautiful home, and they want to </a:t>
            </a:r>
          </a:p>
          <a:p>
            <a:pPr rtl="0"/>
            <a:r>
              <a:rPr lang="en-US" sz="1200" dirty="0" smtClean="0"/>
              <a:t>keep it clean. They do not need a sign to tell them so. I </a:t>
            </a:r>
          </a:p>
          <a:p>
            <a:pPr rtl="0"/>
            <a:r>
              <a:rPr lang="en-US" sz="1200" dirty="0" smtClean="0"/>
              <a:t>think that explains the law and grace business.”</a:t>
            </a:r>
          </a:p>
          <a:p>
            <a:pPr rtl="0"/>
            <a:endParaRPr lang="en-US" sz="1200" dirty="0" smtClean="0"/>
          </a:p>
          <a:p>
            <a:pPr rtl="0"/>
            <a:r>
              <a:rPr lang="en-US" sz="1200" dirty="0" smtClean="0"/>
              <a:t>As he sat down, a murmur of approval went round the room </a:t>
            </a:r>
          </a:p>
          <a:p>
            <a:pPr rtl="0"/>
            <a:r>
              <a:rPr lang="en-US" sz="1200" dirty="0" smtClean="0"/>
              <a:t>and the leader exclaimed, “I think that is the best illustration </a:t>
            </a:r>
          </a:p>
          <a:p>
            <a:pPr rtl="0"/>
            <a:r>
              <a:rPr lang="en-US" sz="1200" dirty="0" smtClean="0"/>
              <a:t>of law and grace I have ever heard.”</a:t>
            </a:r>
          </a:p>
          <a:p>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120</a:t>
            </a:fld>
            <a:endParaRPr lang="en-US"/>
          </a:p>
        </p:txBody>
      </p:sp>
    </p:spTree>
    <p:extLst>
      <p:ext uri="{BB962C8B-B14F-4D97-AF65-F5344CB8AC3E}">
        <p14:creationId xmlns:p14="http://schemas.microsoft.com/office/powerpoint/2010/main" val="436210348"/>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6:14</a:t>
            </a:r>
            <a:endParaRPr lang="en-US" dirty="0" smtClean="0"/>
          </a:p>
          <a:p>
            <a:endParaRPr lang="en-US" dirty="0" smtClean="0"/>
          </a:p>
          <a:p>
            <a:r>
              <a:rPr lang="en-US" dirty="0" smtClean="0"/>
              <a: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121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6:14</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122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We should live our daily lives in the light of our ultimate </a:t>
            </a:r>
          </a:p>
          <a:p>
            <a:r>
              <a:rPr lang="en-US" b="0" dirty="0" smtClean="0"/>
              <a:t>destiny.</a:t>
            </a:r>
          </a:p>
          <a:p>
            <a:endParaRPr lang="en-US" b="1" dirty="0" smtClean="0"/>
          </a:p>
          <a:p>
            <a:pPr rtl="0"/>
            <a:r>
              <a:rPr lang="en-US" b="1" dirty="0" err="1" smtClean="0"/>
              <a:t>ILLUS</a:t>
            </a:r>
            <a:r>
              <a:rPr lang="en-US" b="1" dirty="0" smtClean="0"/>
              <a:t>:</a:t>
            </a:r>
            <a:r>
              <a:rPr lang="en-US" dirty="0" smtClean="0"/>
              <a:t> </a:t>
            </a:r>
            <a:r>
              <a:rPr lang="en-US" sz="1200" dirty="0" smtClean="0"/>
              <a:t>One of the penetrating churchmen of the past </a:t>
            </a:r>
          </a:p>
          <a:p>
            <a:pPr rtl="0"/>
            <a:r>
              <a:rPr lang="en-US" sz="1200" dirty="0" smtClean="0"/>
              <a:t>generation was Reverend James Gordon </a:t>
            </a:r>
            <a:r>
              <a:rPr lang="en-US" sz="1200" dirty="0" err="1" smtClean="0"/>
              <a:t>Gilkey</a:t>
            </a:r>
            <a:r>
              <a:rPr lang="en-US" sz="1200" dirty="0" smtClean="0"/>
              <a:t>. While </a:t>
            </a:r>
          </a:p>
          <a:p>
            <a:pPr rtl="0"/>
            <a:r>
              <a:rPr lang="en-US" sz="1200" dirty="0" smtClean="0"/>
              <a:t>living in Portland, Oregon, he was told by his physician that </a:t>
            </a:r>
          </a:p>
          <a:p>
            <a:pPr rtl="0"/>
            <a:r>
              <a:rPr lang="en-US" sz="1200" dirty="0" smtClean="0"/>
              <a:t>he had an incurable disease. Death could not be averted, </a:t>
            </a:r>
          </a:p>
          <a:p>
            <a:pPr rtl="0"/>
            <a:r>
              <a:rPr lang="en-US" sz="1200" dirty="0" smtClean="0"/>
              <a:t>nor long delayed. What did he do? Here is his own story:</a:t>
            </a:r>
          </a:p>
          <a:p>
            <a:pPr rtl="0"/>
            <a:endParaRPr lang="en-US" sz="1200" dirty="0" smtClean="0"/>
          </a:p>
          <a:p>
            <a:pPr rtl="0"/>
            <a:r>
              <a:rPr lang="en-US" sz="1200" dirty="0" smtClean="0"/>
              <a:t>I walked out to my home five miles from the center of the </a:t>
            </a:r>
          </a:p>
          <a:p>
            <a:pPr rtl="0"/>
            <a:r>
              <a:rPr lang="en-US" sz="1200" dirty="0" smtClean="0"/>
              <a:t>city. There </a:t>
            </a:r>
            <a:r>
              <a:rPr lang="en-US" sz="1200" kern="1200" dirty="0" smtClean="0">
                <a:solidFill>
                  <a:schemeClr val="tx1"/>
                </a:solidFill>
                <a:latin typeface="+mn-lt"/>
                <a:ea typeface="+mn-ea"/>
                <a:cs typeface="+mn-cs"/>
              </a:rPr>
              <a:t>I looked at the river and the mountain which </a:t>
            </a:r>
          </a:p>
          <a:p>
            <a:pPr rtl="0"/>
            <a:r>
              <a:rPr lang="en-US" sz="1200" kern="1200" dirty="0" smtClean="0">
                <a:solidFill>
                  <a:schemeClr val="tx1"/>
                </a:solidFill>
                <a:latin typeface="+mn-lt"/>
                <a:ea typeface="+mn-ea"/>
                <a:cs typeface="+mn-cs"/>
              </a:rPr>
              <a:t>I love, and then—as the twilight deepened—at the stars </a:t>
            </a:r>
          </a:p>
          <a:p>
            <a:pPr rtl="0"/>
            <a:r>
              <a:rPr lang="en-US" sz="1200" kern="1200" dirty="0" smtClean="0">
                <a:solidFill>
                  <a:schemeClr val="tx1"/>
                </a:solidFill>
                <a:latin typeface="+mn-lt"/>
                <a:ea typeface="+mn-ea"/>
                <a:cs typeface="+mn-cs"/>
              </a:rPr>
              <a:t>glimmering in the sky.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Then I said to them, “I may not see you many times more. </a:t>
            </a:r>
          </a:p>
          <a:p>
            <a:pPr rtl="0"/>
            <a:r>
              <a:rPr lang="en-US" sz="1200" kern="1200" dirty="0" smtClean="0">
                <a:solidFill>
                  <a:schemeClr val="tx1"/>
                </a:solidFill>
                <a:latin typeface="+mn-lt"/>
                <a:ea typeface="+mn-ea"/>
                <a:cs typeface="+mn-cs"/>
              </a:rPr>
              <a:t>But River, I shall be alive when you have ceased running to </a:t>
            </a:r>
          </a:p>
          <a:p>
            <a:pPr rtl="0"/>
            <a:r>
              <a:rPr lang="en-US" sz="1200" kern="1200" dirty="0" smtClean="0">
                <a:solidFill>
                  <a:schemeClr val="tx1"/>
                </a:solidFill>
                <a:latin typeface="+mn-lt"/>
                <a:ea typeface="+mn-ea"/>
                <a:cs typeface="+mn-cs"/>
              </a:rPr>
              <a:t>the sea. Mountain, I shall be alive when you have sunk </a:t>
            </a:r>
          </a:p>
          <a:p>
            <a:pPr rtl="0"/>
            <a:r>
              <a:rPr lang="en-US" sz="1200" kern="1200" dirty="0" smtClean="0">
                <a:solidFill>
                  <a:schemeClr val="tx1"/>
                </a:solidFill>
                <a:latin typeface="+mn-lt"/>
                <a:ea typeface="+mn-ea"/>
                <a:cs typeface="+mn-cs"/>
              </a:rPr>
              <a:t>down into the plain. Stars, I shall be alive when you have </a:t>
            </a:r>
          </a:p>
          <a:p>
            <a:pPr rtl="0"/>
            <a:r>
              <a:rPr lang="en-US" sz="1200" kern="1200" dirty="0" smtClean="0">
                <a:solidFill>
                  <a:schemeClr val="tx1"/>
                </a:solidFill>
                <a:latin typeface="+mn-lt"/>
                <a:ea typeface="+mn-ea"/>
                <a:cs typeface="+mn-cs"/>
              </a:rPr>
              <a:t>fallen in the ultimate disintegration of the universe.”</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Jones, G. C. (1986). </a:t>
            </a:r>
            <a:r>
              <a:rPr lang="en-US" b="0" i="1" u="none" strike="noStrike" baseline="0" dirty="0" smtClean="0"/>
              <a:t>1000 illustrations for preaching and </a:t>
            </a:r>
          </a:p>
          <a:p>
            <a:r>
              <a:rPr lang="en-US" b="0" i="1" u="none" strike="noStrike" baseline="0" dirty="0" smtClean="0"/>
              <a:t>teaching</a:t>
            </a:r>
            <a:r>
              <a:rPr lang="en-US" b="0" i="0" u="none" strike="noStrike" baseline="0" dirty="0" smtClean="0"/>
              <a:t> (pp. 105–106). Nashville, TN: </a:t>
            </a:r>
            <a:r>
              <a:rPr lang="en-US" b="0" i="0" u="none" strike="noStrike" baseline="0" dirty="0" err="1" smtClean="0"/>
              <a:t>Broadman</a:t>
            </a:r>
            <a:r>
              <a:rPr lang="en-US" b="0" i="0" u="none" strike="noStrike" baseline="0" dirty="0" smtClean="0"/>
              <a:t> &amp; </a:t>
            </a:r>
          </a:p>
          <a:p>
            <a:r>
              <a:rPr lang="en-US" b="0" i="0" u="none" strike="noStrike" baseline="0" dirty="0" smtClean="0"/>
              <a:t>Holman Publishers.</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123</a:t>
            </a:fld>
            <a:endParaRPr lang="en-US"/>
          </a:p>
        </p:txBody>
      </p:sp>
    </p:spTree>
    <p:extLst>
      <p:ext uri="{BB962C8B-B14F-4D97-AF65-F5344CB8AC3E}">
        <p14:creationId xmlns:p14="http://schemas.microsoft.com/office/powerpoint/2010/main" val="4183546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1923390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seen hamartia before. It’s the common word for sin.</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4197980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we’ve also seek </a:t>
            </a:r>
            <a:r>
              <a:rPr lang="en-US" dirty="0" err="1" smtClean="0"/>
              <a:t>charis</a:t>
            </a:r>
            <a:r>
              <a:rPr lang="en-US" dirty="0" smtClean="0"/>
              <a:t> before. It means grace.</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4197980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pleonazo</a:t>
            </a:r>
            <a:r>
              <a:rPr lang="en-US" dirty="0" smtClean="0"/>
              <a:t> means </a:t>
            </a:r>
            <a:r>
              <a:rPr lang="en-US" sz="1200" b="0" i="0" dirty="0" smtClean="0"/>
              <a:t>to become more and more, so as to </a:t>
            </a:r>
          </a:p>
          <a:p>
            <a:r>
              <a:rPr lang="en-US" sz="1200" b="0" i="0" dirty="0" smtClean="0"/>
              <a:t>be in abundance; that is, to become more, to become great, </a:t>
            </a:r>
          </a:p>
          <a:p>
            <a:r>
              <a:rPr lang="en-US" sz="1200" b="0" i="0" dirty="0" smtClean="0"/>
              <a:t>to become present in abundance, to grow, or to increase.</a:t>
            </a:r>
            <a:endParaRPr lang="en-US" b="0" i="0" dirty="0" smtClean="0"/>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4197980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3886253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From 1890 came this incident: A noted wild beast </a:t>
            </a:r>
          </a:p>
          <a:p>
            <a:pPr rtl="0"/>
            <a:r>
              <a:rPr lang="en-US" sz="1200" dirty="0" smtClean="0"/>
              <a:t>tamer gave a superb performance in London. As a closing </a:t>
            </a:r>
          </a:p>
          <a:p>
            <a:pPr rtl="0"/>
            <a:r>
              <a:rPr lang="en-US" sz="1200" dirty="0" smtClean="0"/>
              <a:t>act, he introduced a boa constrictor, 35 feet long, which he </a:t>
            </a:r>
          </a:p>
          <a:p>
            <a:pPr rtl="0"/>
            <a:r>
              <a:rPr lang="en-US" sz="1200" dirty="0" smtClean="0"/>
              <a:t>[had] handled for 25 years... and [considered] it to be </a:t>
            </a:r>
          </a:p>
          <a:p>
            <a:pPr rtl="0"/>
            <a:r>
              <a:rPr lang="en-US" sz="1200" dirty="0" smtClean="0"/>
              <a:t>harmless.</a:t>
            </a:r>
          </a:p>
          <a:p>
            <a:pPr rtl="0"/>
            <a:endParaRPr lang="en-US" sz="1200" dirty="0" smtClean="0"/>
          </a:p>
          <a:p>
            <a:pPr rtl="0"/>
            <a:r>
              <a:rPr lang="en-US" sz="1200" dirty="0" smtClean="0"/>
              <a:t>The curtain rose on an Indian woodland scene. A rustling </a:t>
            </a:r>
          </a:p>
          <a:p>
            <a:pPr rtl="0"/>
            <a:r>
              <a:rPr lang="en-US" sz="1200" dirty="0" smtClean="0"/>
              <a:t>noise is heard and a huge serpent is seen winding its way </a:t>
            </a:r>
          </a:p>
          <a:p>
            <a:pPr rtl="0"/>
            <a:r>
              <a:rPr lang="en-US" sz="1200" dirty="0" smtClean="0"/>
              <a:t>through the undergrowth. It stops. Its head is erect. Its </a:t>
            </a:r>
          </a:p>
          <a:p>
            <a:pPr rtl="0"/>
            <a:r>
              <a:rPr lang="en-US" sz="1200" dirty="0" smtClean="0"/>
              <a:t>bright eyes sparkle. Its whole body seems animated. A </a:t>
            </a:r>
          </a:p>
          <a:p>
            <a:pPr rtl="0"/>
            <a:r>
              <a:rPr lang="en-US" sz="1200" dirty="0" smtClean="0"/>
              <a:t>man emerged from the heavy foliage. Their eyes meet. </a:t>
            </a:r>
          </a:p>
          <a:p>
            <a:pPr rtl="0"/>
            <a:r>
              <a:rPr lang="en-US" sz="1200" dirty="0" smtClean="0"/>
              <a:t>The serpent quails before the man. Man is victor.</a:t>
            </a:r>
          </a:p>
          <a:p>
            <a:pPr rtl="0"/>
            <a:endParaRPr lang="en-US" sz="1200" dirty="0" smtClean="0"/>
          </a:p>
          <a:p>
            <a:pPr rtl="0"/>
            <a:r>
              <a:rPr lang="en-US" sz="1200" dirty="0" smtClean="0"/>
              <a:t>Under the man’s signals and guidance, the serpent </a:t>
            </a:r>
          </a:p>
          <a:p>
            <a:pPr rtl="0"/>
            <a:r>
              <a:rPr lang="en-US" sz="1200" dirty="0" smtClean="0"/>
              <a:t>performs a series of frightening feats. At another signal, it </a:t>
            </a:r>
          </a:p>
          <a:p>
            <a:pPr rtl="0"/>
            <a:r>
              <a:rPr lang="en-US" sz="1200" dirty="0" smtClean="0"/>
              <a:t>slowly approaches the man and begins to coil its heavy </a:t>
            </a:r>
          </a:p>
          <a:p>
            <a:pPr rtl="0"/>
            <a:r>
              <a:rPr lang="en-US" sz="1200" dirty="0" smtClean="0"/>
              <a:t>coils around him. Higher and higher they rise, until man </a:t>
            </a:r>
          </a:p>
          <a:p>
            <a:pPr rtl="0"/>
            <a:r>
              <a:rPr lang="en-US" sz="1200" dirty="0" smtClean="0"/>
              <a:t>and serpent seem blended into one. Its hideous head is </a:t>
            </a:r>
          </a:p>
          <a:p>
            <a:pPr rtl="0"/>
            <a:r>
              <a:rPr lang="en-US" sz="1200" dirty="0" smtClean="0"/>
              <a:t>reared above the man.</a:t>
            </a:r>
          </a:p>
          <a:p>
            <a:pPr rtl="0"/>
            <a:endParaRPr lang="en-US" sz="1200" dirty="0" smtClean="0"/>
          </a:p>
          <a:p>
            <a:pPr rtl="0"/>
            <a:r>
              <a:rPr lang="en-US" sz="1200" dirty="0" smtClean="0"/>
              <a:t>The man gives a little scream and the audience unites in </a:t>
            </a:r>
          </a:p>
          <a:p>
            <a:pPr rtl="0"/>
            <a:r>
              <a:rPr lang="en-US" sz="1200" dirty="0" smtClean="0"/>
              <a:t>a thunderous </a:t>
            </a:r>
            <a:r>
              <a:rPr lang="en-US" sz="1200" kern="1200" dirty="0" smtClean="0">
                <a:solidFill>
                  <a:schemeClr val="tx1"/>
                </a:solidFill>
                <a:latin typeface="+mn-lt"/>
                <a:ea typeface="+mn-ea"/>
                <a:cs typeface="+mn-cs"/>
              </a:rPr>
              <a:t>applause, but it freezes upon their lips. The </a:t>
            </a:r>
          </a:p>
          <a:p>
            <a:pPr rtl="0"/>
            <a:r>
              <a:rPr lang="en-US" sz="1200" kern="1200" dirty="0" smtClean="0">
                <a:solidFill>
                  <a:schemeClr val="tx1"/>
                </a:solidFill>
                <a:latin typeface="+mn-lt"/>
                <a:ea typeface="+mn-ea"/>
                <a:cs typeface="+mn-cs"/>
              </a:rPr>
              <a:t>trainer’s scream was a wail of death agony. Those cold, </a:t>
            </a:r>
          </a:p>
          <a:p>
            <a:pPr rtl="0"/>
            <a:r>
              <a:rPr lang="en-US" sz="1200" kern="1200" dirty="0" smtClean="0">
                <a:solidFill>
                  <a:schemeClr val="tx1"/>
                </a:solidFill>
                <a:latin typeface="+mn-lt"/>
                <a:ea typeface="+mn-ea"/>
                <a:cs typeface="+mn-cs"/>
              </a:rPr>
              <a:t>slimy folds had embraced him for the last time. They had </a:t>
            </a:r>
          </a:p>
          <a:p>
            <a:pPr rtl="0"/>
            <a:r>
              <a:rPr lang="en-US" sz="1200" kern="1200" dirty="0" smtClean="0">
                <a:solidFill>
                  <a:schemeClr val="tx1"/>
                </a:solidFill>
                <a:latin typeface="+mn-lt"/>
                <a:ea typeface="+mn-ea"/>
                <a:cs typeface="+mn-cs"/>
              </a:rPr>
              <a:t>crushed the life out of him. The horror stricken audience </a:t>
            </a:r>
          </a:p>
          <a:p>
            <a:pPr rtl="0"/>
            <a:r>
              <a:rPr lang="en-US" sz="1200" kern="1200" dirty="0" smtClean="0">
                <a:solidFill>
                  <a:schemeClr val="tx1"/>
                </a:solidFill>
                <a:latin typeface="+mn-lt"/>
                <a:ea typeface="+mn-ea"/>
                <a:cs typeface="+mn-cs"/>
              </a:rPr>
              <a:t>heard bone after bone crack.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Man’s plaything had become his master.</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(pp. 135–136). Garland, TX: Bible </a:t>
            </a:r>
          </a:p>
          <a:p>
            <a:r>
              <a:rPr lang="en-US" b="0" i="0" u="none" strike="noStrike" baseline="0" dirty="0" smtClean="0"/>
              <a:t>Communications, Inc.</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2695782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kern="1200" dirty="0" smtClean="0">
                <a:solidFill>
                  <a:schemeClr val="tx1"/>
                </a:solidFill>
                <a:latin typeface="+mn-lt"/>
                <a:ea typeface="+mn-ea"/>
                <a:cs typeface="+mn-cs"/>
              </a:rPr>
              <a:t>A foolish old farmer, so the story goes, concluded </a:t>
            </a:r>
          </a:p>
          <a:p>
            <a:pPr rtl="0"/>
            <a:r>
              <a:rPr lang="en-US" sz="1200" b="0" kern="1200" dirty="0" smtClean="0">
                <a:solidFill>
                  <a:schemeClr val="tx1"/>
                </a:solidFill>
                <a:latin typeface="+mn-lt"/>
                <a:ea typeface="+mn-ea"/>
                <a:cs typeface="+mn-cs"/>
              </a:rPr>
              <a:t>one day that the oats he had fed his mule for years were </a:t>
            </a:r>
          </a:p>
          <a:p>
            <a:pPr rtl="0"/>
            <a:r>
              <a:rPr lang="en-US" sz="1200" b="0" kern="1200" dirty="0" smtClean="0">
                <a:solidFill>
                  <a:schemeClr val="tx1"/>
                </a:solidFill>
                <a:latin typeface="+mn-lt"/>
                <a:ea typeface="+mn-ea"/>
                <a:cs typeface="+mn-cs"/>
              </a:rPr>
              <a:t>simply costing him too much. So he hatched a plan: he </a:t>
            </a:r>
          </a:p>
          <a:p>
            <a:pPr rtl="0"/>
            <a:r>
              <a:rPr lang="en-US" sz="1200" b="0" kern="1200" dirty="0" smtClean="0">
                <a:solidFill>
                  <a:schemeClr val="tx1"/>
                </a:solidFill>
                <a:latin typeface="+mn-lt"/>
                <a:ea typeface="+mn-ea"/>
                <a:cs typeface="+mn-cs"/>
              </a:rPr>
              <a:t>mixed a little sawdust in with the feed, and then a little </a:t>
            </a:r>
          </a:p>
          <a:p>
            <a:pPr rtl="0"/>
            <a:r>
              <a:rPr lang="en-US" sz="1200" b="0" kern="1200" dirty="0" smtClean="0">
                <a:solidFill>
                  <a:schemeClr val="tx1"/>
                </a:solidFill>
                <a:latin typeface="+mn-lt"/>
                <a:ea typeface="+mn-ea"/>
                <a:cs typeface="+mn-cs"/>
              </a:rPr>
              <a:t>more the next day, and even more the next, each time </a:t>
            </a:r>
          </a:p>
          <a:p>
            <a:pPr rtl="0"/>
            <a:r>
              <a:rPr lang="en-US" sz="1200" b="0" kern="1200" dirty="0" smtClean="0">
                <a:solidFill>
                  <a:schemeClr val="tx1"/>
                </a:solidFill>
                <a:latin typeface="+mn-lt"/>
                <a:ea typeface="+mn-ea"/>
                <a:cs typeface="+mn-cs"/>
              </a:rPr>
              <a:t>reducing the amount of oats in the mix.</a:t>
            </a:r>
          </a:p>
          <a:p>
            <a:pPr rtl="0"/>
            <a:endParaRPr lang="en-US" sz="1200" b="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mule didn’t seem to notice the gradual change, so </a:t>
            </a:r>
          </a:p>
          <a:p>
            <a:pPr rtl="0"/>
            <a:r>
              <a:rPr lang="en-US" sz="1200" kern="1200" dirty="0" smtClean="0">
                <a:solidFill>
                  <a:schemeClr val="tx1"/>
                </a:solidFill>
                <a:latin typeface="+mn-lt"/>
                <a:ea typeface="+mn-ea"/>
                <a:cs typeface="+mn-cs"/>
              </a:rPr>
              <a:t>the farmer thought things were fine and kept decreasing </a:t>
            </a:r>
          </a:p>
          <a:p>
            <a:pPr rtl="0"/>
            <a:r>
              <a:rPr lang="en-US" sz="1200" kern="1200" dirty="0" smtClean="0">
                <a:solidFill>
                  <a:schemeClr val="tx1"/>
                </a:solidFill>
                <a:latin typeface="+mn-lt"/>
                <a:ea typeface="+mn-ea"/>
                <a:cs typeface="+mn-cs"/>
              </a:rPr>
              <a:t>the proportion of oats. But weeks later, on the day he </a:t>
            </a:r>
          </a:p>
          <a:p>
            <a:pPr rtl="0"/>
            <a:r>
              <a:rPr lang="en-US" sz="1200" kern="1200" dirty="0" smtClean="0">
                <a:solidFill>
                  <a:schemeClr val="tx1"/>
                </a:solidFill>
                <a:latin typeface="+mn-lt"/>
                <a:ea typeface="+mn-ea"/>
                <a:cs typeface="+mn-cs"/>
              </a:rPr>
              <a:t>finally fed the poor beast nothing but sawdust, the mule </a:t>
            </a:r>
          </a:p>
          <a:p>
            <a:pPr rtl="0"/>
            <a:r>
              <a:rPr lang="en-US" sz="1200" kern="1200" dirty="0" smtClean="0">
                <a:solidFill>
                  <a:schemeClr val="tx1"/>
                </a:solidFill>
                <a:latin typeface="+mn-lt"/>
                <a:ea typeface="+mn-ea"/>
                <a:cs typeface="+mn-cs"/>
              </a:rPr>
              <a:t>finished the meal and fell over dead.</a:t>
            </a:r>
          </a:p>
          <a:p>
            <a:pPr rtl="0"/>
            <a:endParaRPr lang="en-US" sz="1200" kern="1200" dirty="0" smtClean="0">
              <a:solidFill>
                <a:schemeClr val="tx1"/>
              </a:solidFill>
              <a:latin typeface="+mn-lt"/>
              <a:ea typeface="+mn-ea"/>
              <a:cs typeface="+mn-cs"/>
            </a:endParaRPr>
          </a:p>
          <a:p>
            <a:pPr rtl="0"/>
            <a:r>
              <a:rPr lang="en-US" sz="1200" dirty="0" smtClean="0"/>
              <a:t>A silly tale, perhaps, but it serves as a parable of the </a:t>
            </a:r>
          </a:p>
          <a:p>
            <a:pPr rtl="0"/>
            <a:r>
              <a:rPr lang="en-US" sz="1200" dirty="0" smtClean="0"/>
              <a:t>backslider—the Christian who slips further and further away </a:t>
            </a:r>
          </a:p>
          <a:p>
            <a:pPr rtl="0"/>
            <a:r>
              <a:rPr lang="en-US" sz="1200" dirty="0" smtClean="0"/>
              <a:t>from God through </a:t>
            </a:r>
            <a:r>
              <a:rPr lang="en-US" sz="1200" dirty="0" err="1" smtClean="0"/>
              <a:t>unrepented</a:t>
            </a:r>
            <a:r>
              <a:rPr lang="en-US" sz="1200" dirty="0" smtClean="0"/>
              <a:t> sin or neglect. Though we </a:t>
            </a:r>
          </a:p>
          <a:p>
            <a:pPr rtl="0"/>
            <a:r>
              <a:rPr lang="en-US" sz="1200" dirty="0" smtClean="0"/>
              <a:t>know our souls cannot survive on spiritual sawdust, we </a:t>
            </a:r>
          </a:p>
          <a:p>
            <a:pPr rtl="0"/>
            <a:r>
              <a:rPr lang="en-US" sz="1200" dirty="0" smtClean="0"/>
              <a:t>may well convince ourselves that a little won’t hurt too </a:t>
            </a:r>
          </a:p>
          <a:p>
            <a:pPr rtl="0"/>
            <a:r>
              <a:rPr lang="en-US" sz="1200" dirty="0" smtClean="0"/>
              <a:t>much, and a little less real spiritual food won’t be missed. </a:t>
            </a:r>
          </a:p>
          <a:p>
            <a:pPr rtl="0"/>
            <a:endParaRPr lang="en-US" sz="1200" dirty="0" smtClean="0"/>
          </a:p>
          <a:p>
            <a:pPr rtl="0"/>
            <a:r>
              <a:rPr lang="en-US" sz="1200" dirty="0" smtClean="0"/>
              <a:t>Then, over time, the proportion of sawdust increases while </a:t>
            </a:r>
          </a:p>
          <a:p>
            <a:pPr rtl="0"/>
            <a:r>
              <a:rPr lang="en-US" sz="1200" dirty="0" smtClean="0"/>
              <a:t>the oats gradually disappear. Before long, the change is </a:t>
            </a:r>
          </a:p>
          <a:p>
            <a:pPr rtl="0"/>
            <a:r>
              <a:rPr lang="en-US" sz="1200" dirty="0" smtClean="0"/>
              <a:t>complete, and our starved, sawdust-stuffed spiritual life </a:t>
            </a:r>
          </a:p>
          <a:p>
            <a:pPr rtl="0"/>
            <a:r>
              <a:rPr lang="en-US" sz="1200" dirty="0" smtClean="0"/>
              <a:t>has collapsed.</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r>
              <a:rPr lang="en-US" b="0" i="1" u="none" strike="noStrike" baseline="0" dirty="0" err="1" smtClean="0"/>
              <a:t>i</a:t>
            </a:r>
            <a:endParaRPr lang="en-US" b="0" i="1" u="none" strike="noStrike" baseline="0" dirty="0" smtClean="0"/>
          </a:p>
          <a:p>
            <a:r>
              <a:rPr lang="en-US" b="0" i="1" u="none" strike="noStrike" baseline="0" dirty="0" err="1" smtClean="0"/>
              <a:t>llustrations</a:t>
            </a:r>
            <a:r>
              <a:rPr lang="en-US" b="0" i="1" u="none" strike="noStrike" baseline="0" dirty="0" smtClean="0"/>
              <a:t>, and quotes</a:t>
            </a:r>
            <a:r>
              <a:rPr lang="en-US" b="0" i="0" u="none" strike="noStrike" baseline="0" dirty="0" smtClean="0"/>
              <a:t> (electronic ed., pp. 42–43). </a:t>
            </a:r>
          </a:p>
          <a:p>
            <a:r>
              <a:rPr lang="en-US" b="0" i="0" u="none" strike="noStrike" baseline="0" dirty="0" smtClean="0"/>
              <a:t>Nashville: Thomas Nelson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38980411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6:1</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a:t>
            </a:r>
            <a:r>
              <a:rPr lang="en-US" dirty="0" err="1" smtClean="0"/>
              <a:t>Boice</a:t>
            </a:r>
            <a:r>
              <a:rPr lang="en-US" dirty="0" smtClean="0"/>
              <a:t> continues, “</a:t>
            </a:r>
            <a:r>
              <a:rPr lang="en-US" sz="1200" b="0" dirty="0" smtClean="0"/>
              <a:t>the inference that Christians </a:t>
            </a:r>
          </a:p>
          <a:p>
            <a:r>
              <a:rPr lang="en-US" sz="1200" b="0" dirty="0" smtClean="0"/>
              <a:t>should ‘go on sinning’ is unthinkable....</a:t>
            </a:r>
          </a:p>
          <a:p>
            <a:endParaRPr lang="en-US" sz="1200" b="0" dirty="0" smtClean="0"/>
          </a:p>
          <a:p>
            <a:r>
              <a:rPr lang="en-US" b="0" i="0" u="none" strike="noStrike" baseline="0" dirty="0" smtClean="0"/>
              <a:t>“</a:t>
            </a:r>
            <a:r>
              <a:rPr lang="en-US" sz="1200" dirty="0" smtClean="0"/>
              <a:t>Why is it unthinkable? ....</a:t>
            </a:r>
          </a:p>
          <a:p>
            <a:endParaRPr lang="en-US" sz="1200" b="0" i="0" u="none" strike="noStrike" baseline="0" dirty="0" smtClean="0"/>
          </a:p>
          <a:p>
            <a:r>
              <a:rPr lang="en-US" sz="1200" b="0" i="0" u="none" strike="noStrike" baseline="0" dirty="0" smtClean="0"/>
              <a:t>“</a:t>
            </a:r>
            <a:r>
              <a:rPr lang="en-US" sz="1200" dirty="0" smtClean="0"/>
              <a:t>The answer, of course, is that although the objection is </a:t>
            </a:r>
          </a:p>
          <a:p>
            <a:r>
              <a:rPr lang="en-US" sz="1200" dirty="0" smtClean="0"/>
              <a:t>logical</a:t>
            </a:r>
            <a:r>
              <a:rPr lang="en-US" sz="1200" baseline="0" dirty="0" smtClean="0"/>
              <a:t> [and] </a:t>
            </a:r>
            <a:r>
              <a:rPr lang="en-US" sz="1200" dirty="0" smtClean="0"/>
              <a:t>natural... on the superficial level to one who </a:t>
            </a:r>
          </a:p>
          <a:p>
            <a:r>
              <a:rPr lang="en-US" sz="1200" dirty="0" smtClean="0"/>
              <a:t>is newly hearing the gospel of salvation through faith by </a:t>
            </a:r>
          </a:p>
          <a:p>
            <a:r>
              <a:rPr lang="en-US" sz="1200" dirty="0" smtClean="0"/>
              <a:t>the grace of God, it is seen to be completely untenable as </a:t>
            </a:r>
          </a:p>
          <a:p>
            <a:r>
              <a:rPr lang="en-US" sz="1200" dirty="0" smtClean="0"/>
              <a:t>soon as one probes further. In fact, one does not even have </a:t>
            </a:r>
          </a:p>
          <a:p>
            <a:r>
              <a:rPr lang="en-US" sz="1200" dirty="0" smtClean="0"/>
              <a:t>to probe deeply. The answer, given quite simply, as Paul </a:t>
            </a:r>
          </a:p>
          <a:p>
            <a:r>
              <a:rPr lang="en-US" sz="1200" dirty="0" smtClean="0"/>
              <a:t>does in the assertion </a:t>
            </a:r>
            <a:r>
              <a:rPr lang="en-US" sz="1200" kern="1200" dirty="0" smtClean="0">
                <a:solidFill>
                  <a:schemeClr val="tx1"/>
                </a:solidFill>
                <a:latin typeface="+mn-lt"/>
                <a:ea typeface="+mn-ea"/>
                <a:cs typeface="+mn-cs"/>
              </a:rPr>
              <a:t>that immediately follows his vehement </a:t>
            </a:r>
          </a:p>
          <a:p>
            <a:r>
              <a:rPr lang="en-US" sz="1200" kern="1200" dirty="0" smtClean="0">
                <a:solidFill>
                  <a:schemeClr val="tx1"/>
                </a:solidFill>
                <a:latin typeface="+mn-lt"/>
                <a:ea typeface="+mn-ea"/>
                <a:cs typeface="+mn-cs"/>
              </a:rPr>
              <a:t>repudiation, is ‘We died to sin; how can we live in it any </a:t>
            </a:r>
          </a:p>
          <a:p>
            <a:r>
              <a:rPr lang="en-US" sz="1200" kern="1200" dirty="0" smtClean="0">
                <a:solidFill>
                  <a:schemeClr val="tx1"/>
                </a:solidFill>
                <a:latin typeface="+mn-lt"/>
                <a:ea typeface="+mn-ea"/>
                <a:cs typeface="+mn-cs"/>
              </a:rPr>
              <a:t>longer?’....</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t>
            </a:r>
            <a:r>
              <a:rPr lang="en-US" sz="1200" dirty="0" smtClean="0"/>
              <a:t>Why is this objection absurd? There are several reasons.</a:t>
            </a:r>
          </a:p>
          <a:p>
            <a:endParaRPr lang="en-US" sz="1200" b="0" i="0" u="none" strike="noStrike" baseline="0" dirty="0" smtClean="0"/>
          </a:p>
          <a:p>
            <a:pPr rtl="0"/>
            <a:r>
              <a:rPr lang="en-US" sz="1200" b="0" i="0" u="none" strike="noStrike" baseline="0" dirty="0" smtClean="0"/>
              <a:t>“</a:t>
            </a:r>
            <a:r>
              <a:rPr lang="en-US" sz="1200" i="0" dirty="0" smtClean="0"/>
              <a:t>First, it overlooks God’s purpose in the plan of salvation, </a:t>
            </a:r>
          </a:p>
          <a:p>
            <a:pPr rtl="0"/>
            <a:r>
              <a:rPr lang="en-US" sz="1200" i="0" dirty="0" smtClean="0"/>
              <a:t>which Paul has been unfolding. What is this purpose? </a:t>
            </a:r>
          </a:p>
          <a:p>
            <a:pPr rtl="0"/>
            <a:r>
              <a:rPr lang="en-US" sz="1200" i="0" dirty="0" smtClean="0"/>
              <a:t>Clearly, it is to save us from sin. What does that mean? </a:t>
            </a:r>
          </a:p>
          <a:p>
            <a:pPr rtl="0"/>
            <a:endParaRPr lang="en-US" sz="1200" i="0" dirty="0" smtClean="0"/>
          </a:p>
          <a:p>
            <a:pPr rtl="0"/>
            <a:r>
              <a:rPr lang="en-US" sz="1200" i="0" dirty="0" smtClean="0"/>
              <a:t>“Does it mean to save us... from the punishment due us </a:t>
            </a:r>
          </a:p>
          <a:p>
            <a:pPr rtl="0"/>
            <a:r>
              <a:rPr lang="en-US" sz="1200" i="0" dirty="0" smtClean="0"/>
              <a:t>because of our sin? [Yes</a:t>
            </a:r>
            <a:r>
              <a:rPr lang="en-US" sz="1200" i="0" baseline="0" dirty="0" smtClean="0"/>
              <a:t> it does]....</a:t>
            </a:r>
          </a:p>
          <a:p>
            <a:pPr rtl="0"/>
            <a:endParaRPr lang="en-US" sz="1200" i="0" baseline="0" dirty="0" smtClean="0"/>
          </a:p>
          <a:p>
            <a:pPr rtl="0"/>
            <a:r>
              <a:rPr lang="en-US" sz="1200" b="0" i="0" dirty="0" smtClean="0"/>
              <a:t>“[Does it mean to save us]</a:t>
            </a:r>
            <a:r>
              <a:rPr lang="en-US" sz="1200" b="0" i="0" baseline="0" dirty="0" smtClean="0"/>
              <a:t> </a:t>
            </a:r>
            <a:r>
              <a:rPr lang="en-US" sz="1200" b="0" i="0" dirty="0" smtClean="0"/>
              <a:t>from sin’s guilt? [Yes</a:t>
            </a:r>
            <a:r>
              <a:rPr lang="en-US" sz="1200" b="0" i="0" baseline="0" dirty="0" smtClean="0"/>
              <a:t> it does]....</a:t>
            </a:r>
          </a:p>
          <a:p>
            <a:pPr rtl="0"/>
            <a:endParaRPr lang="en-US" sz="120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smtClean="0"/>
              <a:t>“[Does it mean to save us]</a:t>
            </a:r>
            <a:r>
              <a:rPr lang="en-US" sz="1200" b="0" i="0" baseline="0" dirty="0" smtClean="0"/>
              <a:t> </a:t>
            </a:r>
            <a:r>
              <a:rPr lang="en-US" sz="1200" b="0" i="0" dirty="0" smtClean="0"/>
              <a:t>from sin’s [very]</a:t>
            </a:r>
            <a:r>
              <a:rPr lang="en-US" sz="1200" b="0" i="0" baseline="0" dirty="0" smtClean="0"/>
              <a:t> presence</a:t>
            </a:r>
            <a:r>
              <a:rPr lang="en-US" sz="1200" b="0" i="0" dirty="0" smtClean="0"/>
              <a:t>? [Yes</a:t>
            </a:r>
            <a:r>
              <a:rPr lang="en-US" sz="1200" b="0" i="0"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baseline="0" dirty="0" smtClean="0"/>
              <a:t>it does that too]... </a:t>
            </a:r>
            <a:r>
              <a:rPr lang="en-US" sz="1200" i="0" dirty="0" smtClean="0"/>
              <a:t>But again, that only happens at the end,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when we are glorified....</a:t>
            </a:r>
            <a:endParaRPr lang="en-US" sz="1200" b="0" i="0" baseline="0" dirty="0" smtClean="0"/>
          </a:p>
          <a:p>
            <a:pPr rtl="0"/>
            <a:endParaRPr lang="en-US" sz="120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baseline="0" dirty="0" smtClean="0"/>
              <a:t>“[But it also means to save us] </a:t>
            </a:r>
            <a:r>
              <a:rPr lang="en-US" sz="1200" i="0" dirty="0" smtClean="0"/>
              <a:t>from the practice of sin now,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and that is clearly also part of God’s purpose. No one part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of our deliverance from sin can rightly be separated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any other. So, if we go on practicing sin now, we are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contradicting the very purpose of God in our salvation.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a:t>
            </a:r>
            <a:r>
              <a:rPr lang="en-US" sz="1200" i="0" dirty="0" smtClean="0"/>
              <a:t>Second, the antinomian objection is absurd because it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overlooks God’s means of saving sinners.... God justifies, but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Christ also redeems. God forgives, but the Holy Spirit also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makes us spiritually alive so that we can perceive and by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faith embrace that forgiveness.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a:t>
            </a:r>
            <a:r>
              <a:rPr lang="en-US" sz="1200" dirty="0" smtClean="0"/>
              <a:t>Indeed, what has Paul been talking about in Romans 5?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He has been talking about the believer’s union with Jesus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Christ, hasn’t he? And what is that union like? It is not a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mechanical bonding, or legal only. It is as vital as the union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between a vine and its branches or between a head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other parts of a person’s body. Therefore, if we are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saved, we are ‘in Christ.’ And if we are ‘in Christ,’ he is in us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and his life within us will inevitably turn us from sin to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righteousness....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dirty="0" smtClean="0"/>
          </a:p>
          <a:p>
            <a:pPr rtl="0"/>
            <a:r>
              <a:rPr lang="en-US" sz="1200" i="0" dirty="0" smtClean="0"/>
              <a:t>“</a:t>
            </a:r>
            <a:r>
              <a:rPr lang="en-US" sz="1200" i="0" dirty="0" smtClean="0"/>
              <a:t>Third, it is absurd to think that we can ‘go on sinning so </a:t>
            </a:r>
          </a:p>
          <a:p>
            <a:pPr rtl="0"/>
            <a:r>
              <a:rPr lang="en-US" sz="1200" i="0" dirty="0" smtClean="0"/>
              <a:t>that grace may increase,’ because, if we think that way, we </a:t>
            </a:r>
          </a:p>
          <a:p>
            <a:pPr rtl="0"/>
            <a:r>
              <a:rPr lang="en-US" sz="1200" i="0" dirty="0" smtClean="0"/>
              <a:t>have never understood God’s grace.... </a:t>
            </a:r>
          </a:p>
          <a:p>
            <a:pPr rtl="0"/>
            <a:endParaRPr lang="en-US" sz="1200" i="0" dirty="0" smtClean="0"/>
          </a:p>
          <a:p>
            <a:pPr rtl="0"/>
            <a:r>
              <a:rPr lang="en-US" sz="1200" i="0" dirty="0" smtClean="0"/>
              <a:t>“’What is the business of grace?’ asks D. Martyn Lloyd-Jones. </a:t>
            </a:r>
          </a:p>
          <a:p>
            <a:pPr rtl="0"/>
            <a:r>
              <a:rPr lang="en-US" sz="1200" i="0" dirty="0" smtClean="0"/>
              <a:t>‘Is it to allow us to continue in sin? No! It is to deliver us </a:t>
            </a:r>
          </a:p>
          <a:p>
            <a:pPr rtl="0"/>
            <a:r>
              <a:rPr lang="en-US" sz="1200" i="0" dirty="0" smtClean="0"/>
              <a:t>from the bondage and the reign of sin, and to put us under </a:t>
            </a:r>
          </a:p>
          <a:p>
            <a:pPr rtl="0"/>
            <a:r>
              <a:rPr lang="en-US" sz="1200" i="0" dirty="0" smtClean="0"/>
              <a:t>the reign of grace.’ A reigning monarch is a triumphant </a:t>
            </a:r>
          </a:p>
          <a:p>
            <a:pPr rtl="0"/>
            <a:r>
              <a:rPr lang="en-US" sz="1200" i="0" dirty="0" smtClean="0"/>
              <a:t>monarch. If grace is reigning in us, grace is advancing its </a:t>
            </a:r>
          </a:p>
          <a:p>
            <a:pPr rtl="0"/>
            <a:r>
              <a:rPr lang="en-US" sz="1200" i="0" dirty="0" smtClean="0"/>
              <a:t>conquest over sin. Christians sin. But they are not defeated </a:t>
            </a:r>
          </a:p>
          <a:p>
            <a:pPr rtl="0"/>
            <a:r>
              <a:rPr lang="en-US" sz="1200" i="0" dirty="0" smtClean="0"/>
              <a:t>by sin, and they do not continue in it.”</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645-647). Grand Rapids, MI: Baker Book </a:t>
            </a:r>
          </a:p>
          <a:p>
            <a:r>
              <a:rPr lang="en-US" b="0" i="0" u="none" strike="noStrike" baseline="0" dirty="0" smtClean="0"/>
              <a:t>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11114162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mē</a:t>
            </a:r>
            <a:r>
              <a:rPr lang="en-US" dirty="0" smtClean="0"/>
              <a:t> </a:t>
            </a:r>
            <a:r>
              <a:rPr lang="en-US" dirty="0" err="1" smtClean="0"/>
              <a:t>genoito</a:t>
            </a:r>
            <a:r>
              <a:rPr lang="en-US" dirty="0" smtClean="0"/>
              <a:t> - God forbid!</a:t>
            </a:r>
          </a:p>
          <a:p>
            <a:endParaRPr lang="en-US" dirty="0" smtClean="0"/>
          </a:p>
          <a:p>
            <a:r>
              <a:rPr lang="en-US" dirty="0" smtClean="0"/>
              <a:t>Paul uses this Greek exclamation ten</a:t>
            </a:r>
            <a:r>
              <a:rPr lang="en-US" baseline="0" dirty="0" smtClean="0"/>
              <a:t> times in the book of Romans.</a:t>
            </a:r>
          </a:p>
          <a:p>
            <a:endParaRPr lang="en-US" baseline="0" dirty="0" smtClean="0"/>
          </a:p>
          <a:p>
            <a:r>
              <a:rPr lang="en-US" baseline="0" dirty="0" smtClean="0"/>
              <a:t>Outside of Romans, he uses it once in I Corinthians, and three times in Galatians. </a:t>
            </a:r>
          </a:p>
          <a:p>
            <a:endParaRPr lang="en-US" baseline="0" dirty="0" smtClean="0"/>
          </a:p>
          <a:p>
            <a:r>
              <a:rPr lang="en-US" baseline="0" dirty="0" smtClean="0"/>
              <a:t>Elsewhere in the New Testament, it only appears once; in Luke 20:16.</a:t>
            </a:r>
          </a:p>
          <a:p>
            <a:endParaRPr lang="en-US" baseline="0" dirty="0" smtClean="0"/>
          </a:p>
          <a:p>
            <a:r>
              <a:rPr lang="en-US" baseline="0" dirty="0" smtClean="0"/>
              <a:t>So, fully 2/3 of its appearances are here in Paul’s letter to the Romans.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11114162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a:t>
            </a:r>
            <a:r>
              <a:rPr lang="en-US" dirty="0" err="1" smtClean="0"/>
              <a:t>apothnesko</a:t>
            </a:r>
            <a:r>
              <a:rPr lang="en-US" dirty="0" smtClean="0"/>
              <a:t> means </a:t>
            </a:r>
            <a:r>
              <a:rPr lang="en-US" sz="1200" b="0" i="0" dirty="0" smtClean="0"/>
              <a:t>to cease to have vital </a:t>
            </a:r>
          </a:p>
          <a:p>
            <a:r>
              <a:rPr lang="en-US" sz="1200" b="0" i="0" dirty="0" smtClean="0"/>
              <a:t>functions, whether at an earthly or transcendent level; that </a:t>
            </a:r>
          </a:p>
          <a:p>
            <a:r>
              <a:rPr lang="en-US" sz="1200" b="0" i="0" dirty="0" smtClean="0"/>
              <a:t>is, to die.</a:t>
            </a:r>
          </a:p>
          <a:p>
            <a:endParaRPr lang="en-US" sz="1200" b="0" i="0" dirty="0" smtClean="0"/>
          </a:p>
          <a:p>
            <a:r>
              <a:rPr lang="en-US" sz="1200" b="0" i="0" dirty="0" smtClean="0"/>
              <a:t>Here, it means specifically to be separated by death with </a:t>
            </a:r>
          </a:p>
          <a:p>
            <a:r>
              <a:rPr lang="en-US" sz="1200" b="0" i="0" dirty="0" smtClean="0"/>
              <a:t>respect to some transcendent thing or value.</a:t>
            </a:r>
          </a:p>
          <a:p>
            <a:endParaRPr lang="en-US" sz="1200" b="0" i="0" dirty="0" smtClean="0"/>
          </a:p>
          <a:p>
            <a:r>
              <a:rPr lang="en-US" sz="1200" b="0" i="0" dirty="0" err="1" smtClean="0"/>
              <a:t>Apothnesko</a:t>
            </a:r>
            <a:r>
              <a:rPr lang="en-US" sz="1200" b="0" i="0" dirty="0" smtClean="0"/>
              <a:t> is used in this particular fashion in only two </a:t>
            </a:r>
          </a:p>
          <a:p>
            <a:r>
              <a:rPr lang="en-US" sz="1200" b="0" i="0" dirty="0" smtClean="0"/>
              <a:t>other places in the New</a:t>
            </a:r>
            <a:r>
              <a:rPr lang="en-US" sz="1200" b="0" i="0" baseline="0" dirty="0" smtClean="0"/>
              <a:t> Testament:</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11114162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3938881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16511818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Zao</a:t>
            </a:r>
            <a:r>
              <a:rPr lang="en-US" dirty="0" smtClean="0"/>
              <a:t> is the common verb, “to live”.</a:t>
            </a:r>
          </a:p>
          <a:p>
            <a:endParaRPr lang="en-US" dirty="0" smtClean="0"/>
          </a:p>
          <a:p>
            <a:r>
              <a:rPr lang="en-US" dirty="0" smtClean="0"/>
              <a:t>Here, it is used of conducting oneself in a particular pattern </a:t>
            </a:r>
          </a:p>
          <a:p>
            <a:r>
              <a:rPr lang="en-US" dirty="0" smtClean="0"/>
              <a:t>of behavior; that is, in a particular way of life.</a:t>
            </a:r>
          </a:p>
          <a:p>
            <a:endParaRPr lang="en-US" dirty="0" smtClean="0"/>
          </a:p>
          <a:p>
            <a:r>
              <a:rPr lang="en-US" dirty="0" smtClean="0"/>
              <a:t>It is used similarly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1114162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2138657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One of William Cowper’s poems:</a:t>
            </a:r>
          </a:p>
          <a:p>
            <a:endParaRPr lang="en-US" dirty="0" smtClean="0"/>
          </a:p>
          <a:p>
            <a:pPr rtl="0"/>
            <a:r>
              <a:rPr lang="en-US" sz="1200" b="0" dirty="0" smtClean="0"/>
              <a:t>Too many, Lord, abuse Thy grace</a:t>
            </a:r>
            <a:br>
              <a:rPr lang="en-US" sz="1200" b="0" dirty="0" smtClean="0"/>
            </a:br>
            <a:r>
              <a:rPr lang="en-US" sz="1200" b="0" dirty="0" smtClean="0"/>
              <a:t>In this licentious day,</a:t>
            </a:r>
            <a:br>
              <a:rPr lang="en-US" sz="1200" b="0" dirty="0" smtClean="0"/>
            </a:br>
            <a:r>
              <a:rPr lang="en-US" sz="1200" b="0" dirty="0" smtClean="0"/>
              <a:t>And while they boast they see Thy face,</a:t>
            </a:r>
            <a:br>
              <a:rPr lang="en-US" sz="1200" b="0" dirty="0" smtClean="0"/>
            </a:br>
            <a:r>
              <a:rPr lang="en-US" sz="1200" b="0" dirty="0" smtClean="0"/>
              <a:t>They turn their own away.</a:t>
            </a:r>
          </a:p>
          <a:p>
            <a:pPr rtl="0"/>
            <a:endParaRPr lang="en-US" sz="1200" b="0" dirty="0" smtClean="0"/>
          </a:p>
          <a:p>
            <a:pPr rtl="0"/>
            <a:r>
              <a:rPr lang="en-US" sz="1200" dirty="0" smtClean="0"/>
              <a:t>Thy book displays a gracious light</a:t>
            </a:r>
            <a:br>
              <a:rPr lang="en-US" sz="1200" dirty="0" smtClean="0"/>
            </a:br>
            <a:r>
              <a:rPr lang="en-US" sz="1200" dirty="0" smtClean="0"/>
              <a:t>That can the blind restore;</a:t>
            </a:r>
            <a:br>
              <a:rPr lang="en-US" sz="1200" dirty="0" smtClean="0"/>
            </a:br>
            <a:r>
              <a:rPr lang="en-US" sz="1200" dirty="0" smtClean="0"/>
              <a:t>But these are dazzled by the sight,</a:t>
            </a:r>
            <a:br>
              <a:rPr lang="en-US" sz="1200" dirty="0" smtClean="0"/>
            </a:br>
            <a:r>
              <a:rPr lang="en-US" sz="1200" dirty="0" smtClean="0"/>
              <a:t>And blinded still the more.</a:t>
            </a:r>
          </a:p>
          <a:p>
            <a:pPr rtl="0"/>
            <a:endParaRPr lang="en-US" sz="1200" dirty="0" smtClean="0"/>
          </a:p>
          <a:p>
            <a:pPr rtl="0"/>
            <a:r>
              <a:rPr lang="en-US" sz="1200" dirty="0" smtClean="0"/>
              <a:t>The pardon such presume upon,</a:t>
            </a:r>
            <a:br>
              <a:rPr lang="en-US" sz="1200" dirty="0" smtClean="0"/>
            </a:br>
            <a:r>
              <a:rPr lang="en-US" sz="1200" dirty="0" smtClean="0"/>
              <a:t>They do not beg, but steal;</a:t>
            </a:r>
            <a:br>
              <a:rPr lang="en-US" sz="1200" dirty="0" smtClean="0"/>
            </a:br>
            <a:r>
              <a:rPr lang="en-US" sz="1200" dirty="0" smtClean="0"/>
              <a:t>And when they plead it at Thy throne,</a:t>
            </a:r>
            <a:br>
              <a:rPr lang="en-US" sz="1200" dirty="0" smtClean="0"/>
            </a:br>
            <a:r>
              <a:rPr lang="en-US" sz="1200" dirty="0" smtClean="0"/>
              <a:t>Oh! where’s the Spirit’s seal?</a:t>
            </a:r>
          </a:p>
          <a:p>
            <a:pPr rtl="0"/>
            <a:endParaRPr lang="en-US" sz="1200" dirty="0" smtClean="0"/>
          </a:p>
          <a:p>
            <a:pPr rtl="0"/>
            <a:r>
              <a:rPr lang="en-US" sz="1200" dirty="0" smtClean="0"/>
              <a:t>Was it for this, ye lawless tribe,</a:t>
            </a:r>
            <a:br>
              <a:rPr lang="en-US" sz="1200" dirty="0" smtClean="0"/>
            </a:br>
            <a:r>
              <a:rPr lang="en-US" sz="1200" dirty="0" smtClean="0"/>
              <a:t>The dear Redeemer bled?</a:t>
            </a:r>
            <a:br>
              <a:rPr lang="en-US" sz="1200" dirty="0" smtClean="0"/>
            </a:br>
            <a:r>
              <a:rPr lang="en-US" sz="1200" dirty="0" smtClean="0"/>
              <a:t>Is this the grace the saints imbibe</a:t>
            </a:r>
            <a:br>
              <a:rPr lang="en-US" sz="1200" dirty="0" smtClean="0"/>
            </a:br>
            <a:r>
              <a:rPr lang="en-US" sz="1200" dirty="0" smtClean="0"/>
              <a:t>From Christ the living head?</a:t>
            </a:r>
          </a:p>
          <a:p>
            <a:pPr rtl="0"/>
            <a:endParaRPr lang="en-US" sz="1200" dirty="0" smtClean="0"/>
          </a:p>
          <a:p>
            <a:pPr rtl="0"/>
            <a:r>
              <a:rPr lang="en-US" sz="1200" dirty="0" smtClean="0"/>
              <a:t>Ah, Lord, we know Thy chosen few</a:t>
            </a:r>
            <a:br>
              <a:rPr lang="en-US" sz="1200" dirty="0" smtClean="0"/>
            </a:br>
            <a:r>
              <a:rPr lang="en-US" sz="1200" dirty="0" smtClean="0"/>
              <a:t>Are fed with heavenly fare;</a:t>
            </a:r>
            <a:br>
              <a:rPr lang="en-US" sz="1200" dirty="0" smtClean="0"/>
            </a:br>
            <a:r>
              <a:rPr lang="en-US" sz="1200" dirty="0" smtClean="0"/>
              <a:t>But these,—the wretched husks they chew,</a:t>
            </a:r>
            <a:br>
              <a:rPr lang="en-US" sz="1200" dirty="0" smtClean="0"/>
            </a:br>
            <a:r>
              <a:rPr lang="en-US" sz="1200" dirty="0" smtClean="0"/>
              <a:t>Proclaim them what they are.</a:t>
            </a:r>
          </a:p>
          <a:p>
            <a:pPr rtl="0"/>
            <a:endParaRPr lang="en-US" sz="1200" dirty="0" smtClean="0"/>
          </a:p>
          <a:p>
            <a:pPr rtl="0"/>
            <a:r>
              <a:rPr lang="en-US" sz="1200" dirty="0" smtClean="0"/>
              <a:t>The liberty our hearts implore </a:t>
            </a:r>
            <a:br>
              <a:rPr lang="en-US" sz="1200" dirty="0" smtClean="0"/>
            </a:br>
            <a:r>
              <a:rPr lang="en-US" sz="1200" dirty="0" smtClean="0"/>
              <a:t>Is not to live in sin;</a:t>
            </a:r>
            <a:br>
              <a:rPr lang="en-US" sz="1200" dirty="0" smtClean="0"/>
            </a:br>
            <a:r>
              <a:rPr lang="en-US" sz="1200" dirty="0" smtClean="0"/>
              <a:t>But still to wait at Wisdom’s door,|</a:t>
            </a:r>
            <a:br>
              <a:rPr lang="en-US" sz="1200" dirty="0" smtClean="0"/>
            </a:br>
            <a:r>
              <a:rPr lang="en-US" sz="1200" dirty="0" smtClean="0"/>
              <a:t>Till Mercy calls us in.</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40074419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6:2</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12934427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6:2</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1813, James</a:t>
            </a:r>
            <a:r>
              <a:rPr lang="en-US" baseline="0" dirty="0" smtClean="0"/>
              <a:t> Fraser wrote:</a:t>
            </a:r>
          </a:p>
          <a:p>
            <a:endParaRPr lang="en-US" baseline="0" dirty="0" smtClean="0"/>
          </a:p>
          <a:p>
            <a:pPr rtl="0"/>
            <a:r>
              <a:rPr lang="en-US" i="0" baseline="0" dirty="0" smtClean="0"/>
              <a:t>“</a:t>
            </a:r>
            <a:r>
              <a:rPr lang="en-US" sz="1200" i="0" dirty="0" smtClean="0"/>
              <a:t>As to the expression in the first clause, baptized into Jesus </a:t>
            </a:r>
          </a:p>
          <a:p>
            <a:pPr rtl="0"/>
            <a:r>
              <a:rPr lang="en-US" sz="1200" i="0" dirty="0" smtClean="0"/>
              <a:t>Christ, there is a similar expression, 1 Cor. 10:2. Our fathers</a:t>
            </a:r>
          </a:p>
          <a:p>
            <a:pPr rtl="0"/>
            <a:r>
              <a:rPr lang="en-US" sz="1200" i="0" dirty="0" smtClean="0"/>
              <a:t>—were all baptized unto Moses in the cloud, and in the sea. </a:t>
            </a:r>
          </a:p>
          <a:p>
            <a:pPr rtl="0"/>
            <a:endParaRPr lang="en-US" sz="1200" i="0" dirty="0" smtClean="0"/>
          </a:p>
          <a:p>
            <a:pPr rtl="0"/>
            <a:r>
              <a:rPr lang="en-US" sz="1200" i="0" dirty="0" smtClean="0"/>
              <a:t>“Though Moses is commonly considered as the law-giver; </a:t>
            </a:r>
          </a:p>
          <a:p>
            <a:pPr rtl="0"/>
            <a:r>
              <a:rPr lang="en-US" sz="1200" i="0" dirty="0" smtClean="0"/>
              <a:t>yet from the import of baptism, and the spiritual meat and </a:t>
            </a:r>
          </a:p>
          <a:p>
            <a:pPr rtl="0"/>
            <a:r>
              <a:rPr lang="en-US" sz="1200" i="0" dirty="0" smtClean="0"/>
              <a:t>drink mentioned [in verses 3 and 4] it is plain, that Moses </a:t>
            </a:r>
          </a:p>
          <a:p>
            <a:pPr rtl="0"/>
            <a:r>
              <a:rPr lang="en-US" sz="1200" i="0" dirty="0" smtClean="0"/>
              <a:t>is set forth there as a minister of grace: and being baptized </a:t>
            </a:r>
          </a:p>
          <a:p>
            <a:pPr rtl="0"/>
            <a:r>
              <a:rPr lang="en-US" sz="1200" i="0" dirty="0" smtClean="0"/>
              <a:t>unto Moses, must mean chiefly, being baptized unto the </a:t>
            </a:r>
          </a:p>
          <a:p>
            <a:pPr rtl="0"/>
            <a:r>
              <a:rPr lang="en-US" sz="1200" i="0" dirty="0" smtClean="0"/>
              <a:t>faith of the </a:t>
            </a:r>
            <a:r>
              <a:rPr lang="en-US" sz="1200" i="0" dirty="0" err="1" smtClean="0"/>
              <a:t>Saviour</a:t>
            </a:r>
            <a:r>
              <a:rPr lang="en-US" sz="1200" i="0" dirty="0" smtClean="0"/>
              <a:t>, and the salvation to which Moses bare </a:t>
            </a:r>
          </a:p>
          <a:p>
            <a:pPr rtl="0"/>
            <a:r>
              <a:rPr lang="en-US" sz="1200" i="0" dirty="0" smtClean="0"/>
              <a:t>witness; and receiving the typical baptism, as a sort of seal </a:t>
            </a:r>
          </a:p>
          <a:p>
            <a:pPr rtl="0"/>
            <a:r>
              <a:rPr lang="en-US" sz="1200" i="0" dirty="0" smtClean="0"/>
              <a:t>of that grace.</a:t>
            </a:r>
          </a:p>
          <a:p>
            <a:pPr rtl="0"/>
            <a:endParaRPr lang="en-US" sz="1200" i="0" dirty="0" smtClean="0"/>
          </a:p>
          <a:p>
            <a:pPr rtl="0"/>
            <a:r>
              <a:rPr lang="en-US" sz="1200" i="0" dirty="0" smtClean="0"/>
              <a:t>“But we are directed to conceive of Christ differently, as to </a:t>
            </a:r>
          </a:p>
          <a:p>
            <a:pPr rtl="0"/>
            <a:r>
              <a:rPr lang="en-US" sz="1200" i="0" dirty="0" smtClean="0"/>
              <a:t>this matter, than of Moses. Christ sets forth himself as a </a:t>
            </a:r>
          </a:p>
          <a:p>
            <a:pPr rtl="0"/>
            <a:r>
              <a:rPr lang="en-US" sz="1200" i="0" dirty="0" smtClean="0"/>
              <a:t>vine, John 15:1. and his people, as being (not by nature </a:t>
            </a:r>
          </a:p>
          <a:p>
            <a:pPr rtl="0"/>
            <a:r>
              <a:rPr lang="en-US" sz="1200" i="0" dirty="0" smtClean="0"/>
              <a:t>surely, but by </a:t>
            </a:r>
            <a:r>
              <a:rPr lang="en-US" sz="1200" i="0" dirty="0" err="1" smtClean="0"/>
              <a:t>ingraftment</a:t>
            </a:r>
            <a:r>
              <a:rPr lang="en-US" sz="1200" i="0" dirty="0" smtClean="0"/>
              <a:t>, and by grace) branches of that </a:t>
            </a:r>
          </a:p>
          <a:p>
            <a:pPr rtl="0"/>
            <a:r>
              <a:rPr lang="en-US" sz="1200" i="0" dirty="0" smtClean="0"/>
              <a:t>vine. </a:t>
            </a:r>
          </a:p>
          <a:p>
            <a:pPr rtl="0"/>
            <a:endParaRPr lang="en-US" sz="1200" i="0" dirty="0" smtClean="0"/>
          </a:p>
          <a:p>
            <a:pPr rtl="0"/>
            <a:r>
              <a:rPr lang="en-US" sz="1200" i="0" dirty="0" smtClean="0"/>
              <a:t>“He is a head, which [has] its body; and each believer in </a:t>
            </a:r>
          </a:p>
          <a:p>
            <a:pPr rtl="0"/>
            <a:r>
              <a:rPr lang="en-US" sz="1200" i="0" dirty="0" smtClean="0"/>
              <a:t>particular is a member of that body. The apostle says, </a:t>
            </a:r>
          </a:p>
          <a:p>
            <a:pPr rtl="0"/>
            <a:r>
              <a:rPr lang="en-US" sz="1200" i="0" dirty="0" smtClean="0"/>
              <a:t>1 Cor. 12:13. By one Spirit are we all baptized into one </a:t>
            </a:r>
          </a:p>
          <a:p>
            <a:pPr rtl="0"/>
            <a:r>
              <a:rPr lang="en-US" sz="1200" i="0" dirty="0" smtClean="0"/>
              <a:t>body. By one Spirit, and by the faith which under his </a:t>
            </a:r>
          </a:p>
          <a:p>
            <a:pPr rtl="0"/>
            <a:r>
              <a:rPr lang="en-US" sz="1200" i="0" dirty="0" smtClean="0"/>
              <a:t>influence we exert, we are truly united to Christ....</a:t>
            </a:r>
          </a:p>
          <a:p>
            <a:pPr rtl="0"/>
            <a:endParaRPr lang="en-US" sz="1200" i="0" dirty="0" smtClean="0"/>
          </a:p>
          <a:p>
            <a:r>
              <a:rPr lang="en-US" sz="1200" i="0" dirty="0" smtClean="0"/>
              <a:t>“It is said of Christ, 1 Pet. 2:24. that he bare our sins in his </a:t>
            </a:r>
          </a:p>
          <a:p>
            <a:r>
              <a:rPr lang="en-US" sz="1200" i="0" dirty="0" smtClean="0"/>
              <a:t>own body on the tree, that we being dead to sin, should </a:t>
            </a:r>
          </a:p>
          <a:p>
            <a:r>
              <a:rPr lang="en-US" sz="1200" i="0" dirty="0" smtClean="0"/>
              <a:t>live unto righteousness....</a:t>
            </a:r>
          </a:p>
          <a:p>
            <a:endParaRPr lang="en-US" sz="1200" i="0" dirty="0" smtClean="0"/>
          </a:p>
          <a:p>
            <a:r>
              <a:rPr lang="en-US" sz="1200" i="0" dirty="0" smtClean="0"/>
              <a:t>“We see being dead to sin referred to the death of Christ, </a:t>
            </a:r>
          </a:p>
          <a:p>
            <a:r>
              <a:rPr lang="en-US" sz="1200" i="0" dirty="0" smtClean="0"/>
              <a:t>and immediately connected therewith. So when, in the </a:t>
            </a:r>
          </a:p>
          <a:p>
            <a:r>
              <a:rPr lang="en-US" sz="1200" i="0" dirty="0" smtClean="0"/>
              <a:t>text under consideration, Christians are said to be </a:t>
            </a:r>
          </a:p>
          <a:p>
            <a:r>
              <a:rPr lang="en-US" sz="1200" i="0" dirty="0" smtClean="0"/>
              <a:t>baptized into Christ’s death, we have cause to understand </a:t>
            </a:r>
          </a:p>
          <a:p>
            <a:r>
              <a:rPr lang="en-US" sz="1200" i="0" dirty="0" smtClean="0"/>
              <a:t>by it, that baptism [does] apply, exhibit, and seal to them </a:t>
            </a:r>
          </a:p>
          <a:p>
            <a:r>
              <a:rPr lang="en-US" sz="1200" i="0" dirty="0" smtClean="0"/>
              <a:t>the benefits of Christ’s death, and that it is a solemn rite, </a:t>
            </a:r>
          </a:p>
          <a:p>
            <a:r>
              <a:rPr lang="en-US" sz="1200" i="0" dirty="0" smtClean="0"/>
              <a:t>whereby believers are invested in a fellowship of interest </a:t>
            </a:r>
          </a:p>
          <a:p>
            <a:r>
              <a:rPr lang="en-US" sz="1200" i="0" dirty="0" smtClean="0"/>
              <a:t>in his death, and in the benefits and happy consequences </a:t>
            </a:r>
          </a:p>
          <a:p>
            <a:r>
              <a:rPr lang="en-US" sz="1200" i="0" dirty="0" smtClean="0"/>
              <a:t>of it: so that as he died to sin, dying in their vice; so by </a:t>
            </a:r>
          </a:p>
          <a:p>
            <a:r>
              <a:rPr lang="en-US" sz="1200" i="0" dirty="0" smtClean="0"/>
              <a:t>virtue thereof </a:t>
            </a:r>
            <a:r>
              <a:rPr lang="en-US" sz="1200" i="0" kern="1200" dirty="0" smtClean="0">
                <a:solidFill>
                  <a:schemeClr val="tx1"/>
                </a:solidFill>
                <a:latin typeface="+mn-lt"/>
                <a:ea typeface="+mn-ea"/>
                <a:cs typeface="+mn-cs"/>
              </a:rPr>
              <a:t>they are dead to sin; that is, made free from </a:t>
            </a:r>
          </a:p>
          <a:p>
            <a:r>
              <a:rPr lang="en-US" sz="1200" i="0" kern="1200" dirty="0" smtClean="0">
                <a:solidFill>
                  <a:schemeClr val="tx1"/>
                </a:solidFill>
                <a:latin typeface="+mn-lt"/>
                <a:ea typeface="+mn-ea"/>
                <a:cs typeface="+mn-cs"/>
              </a:rPr>
              <a:t>its reign and dominion.”</a:t>
            </a:r>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Fraser, J. (1813). </a:t>
            </a:r>
            <a:r>
              <a:rPr lang="en-US" b="0" i="1" u="none" strike="noStrike" baseline="0" dirty="0" smtClean="0"/>
              <a:t>The Doctrine of Sanctification</a:t>
            </a:r>
            <a:r>
              <a:rPr lang="en-US" b="0" i="0" u="none" strike="noStrike" baseline="0" dirty="0" smtClean="0"/>
              <a:t> (pp. 48-50). </a:t>
            </a:r>
          </a:p>
          <a:p>
            <a:r>
              <a:rPr lang="en-US" b="0" i="0" u="none" strike="noStrike" baseline="0" dirty="0" smtClean="0"/>
              <a:t>Edinburgh: J. Ogle; Oliphant, Waugh, &amp; Innes; D. Brown; </a:t>
            </a:r>
          </a:p>
          <a:p>
            <a:r>
              <a:rPr lang="en-US" b="0" i="0" u="none" strike="noStrike" baseline="0" dirty="0" smtClean="0"/>
              <a:t>W. Whyte.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9056585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Agnoeo</a:t>
            </a:r>
            <a:r>
              <a:rPr lang="en-US" dirty="0" smtClean="0"/>
              <a:t> simply means “to</a:t>
            </a:r>
            <a:r>
              <a:rPr lang="en-US" baseline="0" dirty="0" smtClean="0"/>
              <a:t> not know”.</a:t>
            </a:r>
          </a:p>
          <a:p>
            <a:endParaRPr lang="en-US" baseline="0" dirty="0" smtClean="0"/>
          </a:p>
          <a:p>
            <a:r>
              <a:rPr lang="en-US" baseline="0" dirty="0" smtClean="0"/>
              <a:t>We get the English word “agnostic” from </a:t>
            </a:r>
            <a:r>
              <a:rPr lang="en-US" baseline="0" dirty="0" err="1" smtClean="0"/>
              <a:t>agnoeo</a:t>
            </a:r>
            <a:r>
              <a:rPr lang="en-US" baseline="0" dirty="0" smtClean="0"/>
              <a: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19056585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a:t>
            </a:r>
            <a:r>
              <a:rPr lang="en-US" dirty="0" err="1" smtClean="0"/>
              <a:t>baptizo</a:t>
            </a:r>
            <a:r>
              <a:rPr lang="en-US" dirty="0" smtClean="0"/>
              <a:t> means to </a:t>
            </a:r>
            <a:r>
              <a:rPr lang="en-US" sz="1200" b="0" dirty="0" smtClean="0"/>
              <a:t>wash ceremonially for </a:t>
            </a:r>
          </a:p>
          <a:p>
            <a:r>
              <a:rPr lang="en-US" sz="1200" b="0" dirty="0" smtClean="0"/>
              <a:t>purpose of purification.</a:t>
            </a:r>
          </a:p>
          <a:p>
            <a:endParaRPr lang="en-US" sz="1200" b="0" dirty="0" smtClean="0"/>
          </a:p>
          <a:p>
            <a:r>
              <a:rPr lang="en-US" sz="1200" b="0" dirty="0" smtClean="0"/>
              <a:t>The word appears some 69 times in the New Testament.</a:t>
            </a:r>
          </a:p>
          <a:p>
            <a:endParaRPr lang="en-US" sz="1200" b="0" dirty="0" smtClean="0"/>
          </a:p>
          <a:p>
            <a:r>
              <a:rPr lang="en-US" sz="1200" b="0" dirty="0" smtClean="0"/>
              <a:t>But it’s only used in this general sense</a:t>
            </a:r>
            <a:r>
              <a:rPr lang="en-US" sz="1200" b="0" baseline="0" dirty="0" smtClean="0"/>
              <a:t> a few times.</a:t>
            </a:r>
          </a:p>
          <a:p>
            <a:endParaRPr lang="en-US" sz="1200" b="0" baseline="0" dirty="0" smtClean="0"/>
          </a:p>
          <a:p>
            <a:r>
              <a:rPr lang="en-US" sz="1200" b="0" baseline="0" dirty="0" smtClean="0"/>
              <a:t>In most places, including here in Romans 6:3, it more </a:t>
            </a:r>
          </a:p>
          <a:p>
            <a:r>
              <a:rPr lang="en-US" sz="1200" b="0" baseline="0" dirty="0" smtClean="0"/>
              <a:t>specifically means </a:t>
            </a:r>
            <a:r>
              <a:rPr lang="en-US" sz="1200" b="0" i="0" dirty="0" smtClean="0"/>
              <a:t>to use water in a rite for purpose of </a:t>
            </a:r>
          </a:p>
          <a:p>
            <a:r>
              <a:rPr lang="en-US" sz="1200" b="0" i="0" dirty="0" smtClean="0"/>
              <a:t>renewing or establishing a relationship with God; that is, </a:t>
            </a:r>
          </a:p>
          <a:p>
            <a:r>
              <a:rPr lang="en-US" sz="1200" b="0" i="0" dirty="0" smtClean="0"/>
              <a:t>to plunge, to dip, to wash, or to baptize.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9056585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Thanatos, here, means the termination of physical life, </a:t>
            </a:r>
          </a:p>
          <a:p>
            <a:r>
              <a:rPr lang="en-US" dirty="0" smtClean="0"/>
              <a:t>specifically the physical life of Jesus.</a:t>
            </a:r>
          </a:p>
          <a:p>
            <a:endParaRPr lang="en-US" dirty="0" smtClean="0"/>
          </a:p>
          <a:p>
            <a:r>
              <a:rPr lang="en-US" b="1" dirty="0" err="1" smtClean="0"/>
              <a:t>ILLUS</a:t>
            </a:r>
            <a:r>
              <a:rPr lang="en-US" b="1" dirty="0" smtClean="0"/>
              <a:t>:</a:t>
            </a:r>
            <a:r>
              <a:rPr lang="en-US" dirty="0" smtClean="0"/>
              <a:t> </a:t>
            </a:r>
            <a:r>
              <a:rPr lang="en-US" sz="1200" dirty="0" smtClean="0"/>
              <a:t>Dietrich Bonhoeffer, the... Christian martyr of </a:t>
            </a:r>
          </a:p>
          <a:p>
            <a:r>
              <a:rPr lang="en-US" sz="1200" dirty="0" smtClean="0"/>
              <a:t>[World War Two] Germany, said, “Discipleship means </a:t>
            </a:r>
          </a:p>
          <a:p>
            <a:r>
              <a:rPr lang="en-US" sz="1200" dirty="0" smtClean="0"/>
              <a:t>allegiance to the suffering Christ.” </a:t>
            </a:r>
          </a:p>
          <a:p>
            <a:endParaRPr lang="en-US" sz="1200" dirty="0" smtClean="0"/>
          </a:p>
          <a:p>
            <a:r>
              <a:rPr lang="en-US" sz="1200" dirty="0" smtClean="0"/>
              <a:t>Great leaders have always demanded personal allegiance. </a:t>
            </a:r>
          </a:p>
          <a:p>
            <a:endParaRPr lang="en-US" sz="1200" dirty="0" smtClean="0"/>
          </a:p>
          <a:p>
            <a:r>
              <a:rPr lang="en-US" sz="1200" dirty="0" smtClean="0"/>
              <a:t>King Arthur bound his knights to him by rigid vows. </a:t>
            </a:r>
          </a:p>
          <a:p>
            <a:endParaRPr lang="en-US" sz="1200" dirty="0" smtClean="0"/>
          </a:p>
          <a:p>
            <a:r>
              <a:rPr lang="en-US" sz="1200" dirty="0" smtClean="0"/>
              <a:t>Giuseppe Garibaldi, nineteenth-century Italian patriot, </a:t>
            </a:r>
          </a:p>
          <a:p>
            <a:r>
              <a:rPr lang="en-US" sz="1200" dirty="0" smtClean="0"/>
              <a:t>offered his followers hunger, death, and Italy’s freedom. </a:t>
            </a:r>
          </a:p>
          <a:p>
            <a:endParaRPr lang="en-US" sz="1200" dirty="0" smtClean="0"/>
          </a:p>
          <a:p>
            <a:r>
              <a:rPr lang="en-US" sz="1200" dirty="0" smtClean="0"/>
              <a:t>Sir Winston Churchill’s stirring speech in the House of </a:t>
            </a:r>
          </a:p>
          <a:p>
            <a:r>
              <a:rPr lang="en-US" sz="1200" dirty="0" smtClean="0"/>
              <a:t>Commons, May 13, 1940, is best remembered by the </a:t>
            </a:r>
          </a:p>
          <a:p>
            <a:r>
              <a:rPr lang="en-US" sz="1200" dirty="0" smtClean="0"/>
              <a:t>dramatic words: “I have nothing to offer but blood, toil, </a:t>
            </a:r>
          </a:p>
          <a:p>
            <a:r>
              <a:rPr lang="en-US" sz="1200" dirty="0" smtClean="0"/>
              <a:t>tears, and sweat.”</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Jones, G. C. (1986). </a:t>
            </a:r>
            <a:r>
              <a:rPr lang="en-US" b="0" i="1" u="none" strike="noStrike" baseline="0" dirty="0" smtClean="0"/>
              <a:t>1000 illustrations for preaching </a:t>
            </a:r>
          </a:p>
          <a:p>
            <a:r>
              <a:rPr lang="en-US" b="0" i="1" u="none" strike="noStrike" baseline="0" dirty="0" smtClean="0"/>
              <a:t>and teaching</a:t>
            </a:r>
            <a:r>
              <a:rPr lang="en-US" b="0" i="0" u="none" strike="noStrike" baseline="0" dirty="0" smtClean="0"/>
              <a:t> (p. 78). Nashville, TN: </a:t>
            </a:r>
            <a:r>
              <a:rPr lang="en-US" b="0" i="0" u="none" strike="noStrike" baseline="0" dirty="0" err="1" smtClean="0"/>
              <a:t>Broadman</a:t>
            </a:r>
            <a:r>
              <a:rPr lang="en-US" b="0" i="0" u="none" strike="noStrike" baseline="0" dirty="0" smtClean="0"/>
              <a:t> &amp; </a:t>
            </a:r>
          </a:p>
          <a:p>
            <a:r>
              <a:rPr lang="en-US" b="0" i="0" u="none" strike="noStrike" baseline="0" dirty="0" smtClean="0"/>
              <a:t>Holman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19056585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6:3</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6:3</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third century A.D., Origen of Alexandria wrote:</a:t>
            </a:r>
          </a:p>
          <a:p>
            <a:endParaRPr lang="en-US" dirty="0" smtClean="0"/>
          </a:p>
          <a:p>
            <a:pPr rtl="0"/>
            <a:r>
              <a:rPr lang="en-US" baseline="0" dirty="0" smtClean="0"/>
              <a:t>“</a:t>
            </a:r>
            <a:r>
              <a:rPr lang="en-US" sz="1200" baseline="0" dirty="0" smtClean="0"/>
              <a:t>If we have been buried together with Christ... [that is] </a:t>
            </a:r>
          </a:p>
          <a:p>
            <a:pPr rtl="0"/>
            <a:r>
              <a:rPr lang="en-US" sz="1200" baseline="0" dirty="0" smtClean="0"/>
              <a:t>because we have died to sin, it follows that just as Christ </a:t>
            </a:r>
          </a:p>
          <a:p>
            <a:pPr rtl="0"/>
            <a:r>
              <a:rPr lang="en-US" sz="1200" baseline="0" dirty="0" smtClean="0"/>
              <a:t>was raised from the dead we shall rise together with him. </a:t>
            </a:r>
          </a:p>
          <a:p>
            <a:pPr rtl="0"/>
            <a:endParaRPr lang="en-US" sz="1200" baseline="0" dirty="0" smtClean="0"/>
          </a:p>
          <a:p>
            <a:pPr rtl="0"/>
            <a:r>
              <a:rPr lang="en-US" sz="1200" baseline="0" dirty="0" smtClean="0"/>
              <a:t>“Just as he ascended into heaven we shall also ascend </a:t>
            </a:r>
          </a:p>
          <a:p>
            <a:pPr rtl="0"/>
            <a:r>
              <a:rPr lang="en-US" sz="1200" baseline="0" dirty="0" smtClean="0"/>
              <a:t>with him, and just as he sits at the right hand of God, we </a:t>
            </a:r>
          </a:p>
          <a:p>
            <a:pPr rtl="0"/>
            <a:r>
              <a:rPr lang="en-US" sz="1200" baseline="0" dirty="0" smtClean="0"/>
              <a:t>shall also sit with him, as the apostle himself says </a:t>
            </a:r>
          </a:p>
          <a:p>
            <a:pPr rtl="0"/>
            <a:r>
              <a:rPr lang="en-US" sz="1200" baseline="0" dirty="0" smtClean="0"/>
              <a:t>elsewhere: (He has) made us sit with him in the heavenly </a:t>
            </a:r>
          </a:p>
          <a:p>
            <a:pPr rtl="0"/>
            <a:r>
              <a:rPr lang="en-US" sz="1200" baseline="0" dirty="0" smtClean="0"/>
              <a:t>places in Christ Jesus.</a:t>
            </a:r>
          </a:p>
          <a:p>
            <a:pPr rtl="0"/>
            <a:endParaRPr lang="en-US" sz="1200" baseline="0" dirty="0" smtClean="0"/>
          </a:p>
          <a:p>
            <a:pPr rtl="0"/>
            <a:r>
              <a:rPr lang="en-US" sz="1200" baseline="0" dirty="0" smtClean="0"/>
              <a:t>“Christ rose from the dead by the glory of the Father, and </a:t>
            </a:r>
          </a:p>
          <a:p>
            <a:pPr rtl="0"/>
            <a:r>
              <a:rPr lang="en-US" sz="1200" baseline="0" dirty="0" smtClean="0"/>
              <a:t>if we have died to sin and are buried together with Christ, </a:t>
            </a:r>
          </a:p>
          <a:p>
            <a:pPr rtl="0"/>
            <a:r>
              <a:rPr lang="en-US" sz="1200" baseline="0" dirty="0" smtClean="0"/>
              <a:t>and all who see our good works glorify our Father who is in </a:t>
            </a:r>
          </a:p>
          <a:p>
            <a:pPr rtl="0"/>
            <a:r>
              <a:rPr lang="en-US" sz="1200" baseline="0" dirty="0" smtClean="0"/>
              <a:t>heaven, we shall rightly be said to have risen together with </a:t>
            </a:r>
          </a:p>
          <a:p>
            <a:pPr rtl="0"/>
            <a:r>
              <a:rPr lang="en-US" sz="1200" baseline="0" dirty="0" smtClean="0"/>
              <a:t>Christ by the glory of the Father so that we may walk in </a:t>
            </a:r>
          </a:p>
          <a:p>
            <a:pPr rtl="0"/>
            <a:r>
              <a:rPr lang="en-US" sz="1200" baseline="0" dirty="0" smtClean="0"/>
              <a:t>newness of life. </a:t>
            </a:r>
          </a:p>
          <a:p>
            <a:pPr rtl="0"/>
            <a:endParaRPr lang="en-US" sz="1200" baseline="0" dirty="0" smtClean="0"/>
          </a:p>
          <a:p>
            <a:pPr rtl="0"/>
            <a:r>
              <a:rPr lang="en-US" sz="1200" baseline="0" dirty="0" smtClean="0"/>
              <a:t>“For newness of life occurs when we have ‘put off the old </a:t>
            </a:r>
          </a:p>
          <a:p>
            <a:pPr rtl="0"/>
            <a:r>
              <a:rPr lang="en-US" sz="1200" baseline="0" dirty="0" smtClean="0"/>
              <a:t>man with his deeds and put on the new man who has been </a:t>
            </a:r>
          </a:p>
          <a:p>
            <a:pPr rtl="0"/>
            <a:r>
              <a:rPr lang="en-US" sz="1200" baseline="0" dirty="0" smtClean="0"/>
              <a:t>created </a:t>
            </a:r>
            <a:r>
              <a:rPr lang="en-US" sz="1200" kern="1200" baseline="0" dirty="0" smtClean="0">
                <a:solidFill>
                  <a:schemeClr val="tx1"/>
                </a:solidFill>
                <a:latin typeface="+mn-lt"/>
                <a:ea typeface="+mn-ea"/>
                <a:cs typeface="+mn-cs"/>
              </a:rPr>
              <a:t>according to God’ and ‘who is renewed in the </a:t>
            </a:r>
          </a:p>
          <a:p>
            <a:pPr rtl="0"/>
            <a:r>
              <a:rPr lang="en-US" sz="1200" kern="1200" baseline="0" dirty="0" smtClean="0">
                <a:solidFill>
                  <a:schemeClr val="tx1"/>
                </a:solidFill>
                <a:latin typeface="+mn-lt"/>
                <a:ea typeface="+mn-ea"/>
                <a:cs typeface="+mn-cs"/>
              </a:rPr>
              <a:t>knowledge of God according to the image of him who </a:t>
            </a:r>
          </a:p>
          <a:p>
            <a:pPr rtl="0"/>
            <a:r>
              <a:rPr lang="en-US" sz="1200" kern="1200" baseline="0" dirty="0" smtClean="0">
                <a:solidFill>
                  <a:schemeClr val="tx1"/>
                </a:solidFill>
                <a:latin typeface="+mn-lt"/>
                <a:ea typeface="+mn-ea"/>
                <a:cs typeface="+mn-cs"/>
              </a:rPr>
              <a:t>created him.’ Nor should you think that this renewal of </a:t>
            </a:r>
          </a:p>
          <a:p>
            <a:pPr rtl="0"/>
            <a:r>
              <a:rPr lang="en-US" sz="1200" kern="1200" baseline="0" dirty="0" smtClean="0">
                <a:solidFill>
                  <a:schemeClr val="tx1"/>
                </a:solidFill>
                <a:latin typeface="+mn-lt"/>
                <a:ea typeface="+mn-ea"/>
                <a:cs typeface="+mn-cs"/>
              </a:rPr>
              <a:t>life, which is said to take place once for all, is enough by </a:t>
            </a:r>
          </a:p>
          <a:p>
            <a:pPr rtl="0"/>
            <a:r>
              <a:rPr lang="en-US" sz="1200" kern="1200" baseline="0" dirty="0" smtClean="0">
                <a:solidFill>
                  <a:schemeClr val="tx1"/>
                </a:solidFill>
                <a:latin typeface="+mn-lt"/>
                <a:ea typeface="+mn-ea"/>
                <a:cs typeface="+mn-cs"/>
              </a:rPr>
              <a:t>itself. Constantly and daily this newness must be renewed, </a:t>
            </a:r>
          </a:p>
          <a:p>
            <a:pPr rtl="0"/>
            <a:r>
              <a:rPr lang="en-US" sz="1200" kern="1200" baseline="0" dirty="0" smtClean="0">
                <a:solidFill>
                  <a:schemeClr val="tx1"/>
                </a:solidFill>
                <a:latin typeface="+mn-lt"/>
                <a:ea typeface="+mn-ea"/>
                <a:cs typeface="+mn-cs"/>
              </a:rPr>
              <a:t>if it can be put that way.</a:t>
            </a:r>
          </a:p>
          <a:p>
            <a:pPr rtl="0"/>
            <a:endParaRPr lang="en-US" sz="1200" kern="1200" baseline="0" dirty="0" smtClean="0">
              <a:solidFill>
                <a:schemeClr val="tx1"/>
              </a:solidFill>
              <a:latin typeface="+mn-lt"/>
              <a:ea typeface="+mn-ea"/>
              <a:cs typeface="+mn-cs"/>
            </a:endParaRPr>
          </a:p>
          <a:p>
            <a:pPr rtl="0"/>
            <a:r>
              <a:rPr lang="en-US" sz="1200" baseline="0" dirty="0" smtClean="0"/>
              <a:t>“When Paul said: ‘that we too might walk in newness of life,’ </a:t>
            </a:r>
          </a:p>
          <a:p>
            <a:pPr rtl="0"/>
            <a:r>
              <a:rPr lang="en-US" sz="1200" baseline="0" dirty="0" smtClean="0"/>
              <a:t>it seems that he was revealing the spiritual principle that as </a:t>
            </a:r>
          </a:p>
          <a:p>
            <a:pPr rtl="0"/>
            <a:r>
              <a:rPr lang="en-US" sz="1200" baseline="0" dirty="0" smtClean="0"/>
              <a:t>long as we are making progress we may be said to be </a:t>
            </a:r>
          </a:p>
          <a:p>
            <a:pPr rtl="0"/>
            <a:r>
              <a:rPr lang="en-US" sz="1200" baseline="0" dirty="0" smtClean="0"/>
              <a:t>walking. For it must not be thought that it is being said </a:t>
            </a:r>
          </a:p>
          <a:p>
            <a:pPr rtl="0"/>
            <a:r>
              <a:rPr lang="en-US" sz="1200" baseline="0" dirty="0" smtClean="0"/>
              <a:t>that they walk about aimlessly. Rather, those who are </a:t>
            </a:r>
          </a:p>
          <a:p>
            <a:pPr rtl="0"/>
            <a:r>
              <a:rPr lang="en-US" sz="1200" baseline="0" dirty="0" smtClean="0"/>
              <a:t>making progress will eventually come to the place where </a:t>
            </a:r>
          </a:p>
          <a:p>
            <a:pPr rtl="0"/>
            <a:r>
              <a:rPr lang="en-US" sz="1200" baseline="0" dirty="0" smtClean="0"/>
              <a:t>they ought to be.”</a:t>
            </a:r>
          </a:p>
          <a:p>
            <a:pPr rtl="0"/>
            <a:endParaRPr lang="en-US" sz="1200" b="0" i="0" u="none" strike="noStrike" baseline="0" dirty="0" smtClean="0"/>
          </a:p>
          <a:p>
            <a:pPr rtl="0"/>
            <a:r>
              <a:rPr lang="en-US" sz="1200" b="0" i="0" u="none" strike="noStrike" baseline="0" dirty="0" smtClean="0"/>
              <a:t>-----</a:t>
            </a:r>
          </a:p>
          <a:p>
            <a:pPr rtl="0"/>
            <a:endParaRPr lang="en-US" sz="1200" b="0" i="0" u="none" strike="noStrike" baseline="0" dirty="0" smtClean="0"/>
          </a:p>
          <a:p>
            <a:pPr rtl="0"/>
            <a:r>
              <a:rPr lang="en-US" b="0" i="0" u="none" strike="noStrike" baseline="0" dirty="0" smtClean="0"/>
              <a:t>Bray, G. (1998). </a:t>
            </a:r>
            <a:r>
              <a:rPr lang="en-US" b="0" i="1" u="none" strike="noStrike" baseline="0" dirty="0" smtClean="0"/>
              <a:t>Romans (Revised)</a:t>
            </a:r>
            <a:r>
              <a:rPr lang="en-US" b="0" i="0" u="none" strike="noStrike" baseline="0" dirty="0" smtClean="0"/>
              <a:t> (pp. 149–150). </a:t>
            </a:r>
          </a:p>
          <a:p>
            <a:pPr rtl="0"/>
            <a:r>
              <a:rPr lang="en-US" b="0" i="0" u="none" strike="noStrike" baseline="0" dirty="0" smtClean="0"/>
              <a:t>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3456727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Oun</a:t>
            </a:r>
            <a:r>
              <a:rPr lang="en-US" dirty="0" smtClean="0"/>
              <a:t>, translated “therefore”, indicates that we are about to </a:t>
            </a:r>
          </a:p>
          <a:p>
            <a:r>
              <a:rPr lang="en-US" dirty="0" smtClean="0"/>
              <a:t>be told the reason why we were baptized into Christ’s death.</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3456727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again, as in verse 3, </a:t>
            </a:r>
            <a:r>
              <a:rPr lang="en-US" dirty="0" err="1" smtClean="0"/>
              <a:t>thanatos</a:t>
            </a:r>
            <a:r>
              <a:rPr lang="en-US" dirty="0" smtClean="0"/>
              <a:t> means the physical </a:t>
            </a:r>
          </a:p>
          <a:p>
            <a:r>
              <a:rPr lang="en-US" dirty="0" smtClean="0"/>
              <a:t>death of Jesus.</a:t>
            </a:r>
          </a:p>
          <a:p>
            <a:endParaRPr lang="en-US" dirty="0" smtClean="0"/>
          </a:p>
          <a:p>
            <a:r>
              <a:rPr lang="en-US" dirty="0" err="1" smtClean="0"/>
              <a:t>Nekros</a:t>
            </a:r>
            <a:r>
              <a:rPr lang="en-US" dirty="0" smtClean="0"/>
              <a:t>, on the other hand, refers to </a:t>
            </a:r>
            <a:r>
              <a:rPr lang="en-US" sz="1200" b="0" i="0" dirty="0" smtClean="0"/>
              <a:t>one who is no longer </a:t>
            </a:r>
          </a:p>
          <a:p>
            <a:r>
              <a:rPr lang="en-US" sz="1200" b="0" i="0" dirty="0" smtClean="0"/>
              <a:t>physically alive; that is, a dead person, a dead body, or a </a:t>
            </a:r>
          </a:p>
          <a:p>
            <a:r>
              <a:rPr lang="en-US" sz="1200" b="0" i="0" dirty="0" smtClean="0"/>
              <a:t>corpse.</a:t>
            </a:r>
          </a:p>
          <a:p>
            <a:endParaRPr lang="en-US" sz="1200" b="0" i="0" dirty="0" smtClean="0"/>
          </a:p>
          <a:p>
            <a:r>
              <a:rPr lang="en-US" sz="1200" b="0" i="0" dirty="0" smtClean="0"/>
              <a:t>Thanatos is the event; </a:t>
            </a:r>
            <a:r>
              <a:rPr lang="en-US" sz="1200" b="0" i="0" dirty="0" err="1" smtClean="0"/>
              <a:t>nekros</a:t>
            </a:r>
            <a:r>
              <a:rPr lang="en-US" sz="1200" b="0" i="0" dirty="0" smtClean="0"/>
              <a:t> is the result.</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456727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21760987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Synthapto</a:t>
            </a:r>
            <a:r>
              <a:rPr lang="en-US" dirty="0" smtClean="0"/>
              <a:t> literally means to be buried with someone.</a:t>
            </a:r>
          </a:p>
          <a:p>
            <a:endParaRPr lang="en-US" dirty="0" smtClean="0"/>
          </a:p>
          <a:p>
            <a:r>
              <a:rPr lang="en-US" dirty="0" smtClean="0"/>
              <a:t>The only other place the word appears in the New </a:t>
            </a:r>
          </a:p>
          <a:p>
            <a:r>
              <a:rPr lang="en-US" dirty="0" smtClean="0"/>
              <a:t>Testament is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34567272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32626904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egeiro</a:t>
            </a:r>
            <a:r>
              <a:rPr lang="en-US" dirty="0" smtClean="0"/>
              <a:t> means </a:t>
            </a:r>
            <a:r>
              <a:rPr lang="en-US" sz="1200" b="0" dirty="0" smtClean="0"/>
              <a:t>to enter into or to be in a state </a:t>
            </a:r>
          </a:p>
          <a:p>
            <a:r>
              <a:rPr lang="en-US" sz="1200" b="0" dirty="0" smtClean="0"/>
              <a:t>of life as a result of being raised.</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34567272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17040707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13300040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peripateo</a:t>
            </a:r>
            <a:r>
              <a:rPr lang="en-US" dirty="0" smtClean="0"/>
              <a:t> means </a:t>
            </a:r>
            <a:r>
              <a:rPr lang="en-US" sz="1200" dirty="0" smtClean="0"/>
              <a:t>the sphere in which one </a:t>
            </a:r>
          </a:p>
          <a:p>
            <a:r>
              <a:rPr lang="en-US" sz="1200" dirty="0" smtClean="0"/>
              <a:t>lives or ought to live.</a:t>
            </a:r>
          </a:p>
          <a:p>
            <a:endParaRPr lang="en-US" sz="1200" dirty="0" smtClean="0"/>
          </a:p>
          <a:p>
            <a:r>
              <a:rPr lang="en-US" sz="1200" dirty="0" smtClean="0"/>
              <a:t>The King James Version characterizes this as to</a:t>
            </a:r>
            <a:r>
              <a:rPr lang="en-US" sz="1200" baseline="0" dirty="0" smtClean="0"/>
              <a:t> “walk in </a:t>
            </a:r>
          </a:p>
          <a:p>
            <a:r>
              <a:rPr lang="en-US" sz="1200" baseline="0" dirty="0" smtClean="0"/>
              <a:t>[the] newness of [this] life.”</a:t>
            </a:r>
            <a:endParaRPr lang="en-US" sz="120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4567272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104800481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The Moravians refer to their common cemetery </a:t>
            </a:r>
          </a:p>
          <a:p>
            <a:r>
              <a:rPr lang="en-US" sz="1200" dirty="0" smtClean="0"/>
              <a:t>as “God’s Acre.” Members are buried beneath simple flat, </a:t>
            </a:r>
          </a:p>
          <a:p>
            <a:r>
              <a:rPr lang="en-US" sz="1200" dirty="0" smtClean="0"/>
              <a:t>white stones, all alike, to dramatize the democracy of death. </a:t>
            </a:r>
          </a:p>
          <a:p>
            <a:endParaRPr lang="en-US" sz="1200" dirty="0" smtClean="0"/>
          </a:p>
          <a:p>
            <a:r>
              <a:rPr lang="en-US" sz="1200" dirty="0" smtClean="0"/>
              <a:t>During Holy Week, parishioners scrub clean those </a:t>
            </a:r>
          </a:p>
          <a:p>
            <a:r>
              <a:rPr lang="en-US" sz="1200" dirty="0" smtClean="0"/>
              <a:t>identifying stones. On Holy Saturday these loving people </a:t>
            </a:r>
          </a:p>
          <a:p>
            <a:r>
              <a:rPr lang="en-US" sz="1200" dirty="0" smtClean="0"/>
              <a:t>bring flowers for each grave. </a:t>
            </a:r>
          </a:p>
          <a:p>
            <a:endParaRPr lang="en-US" sz="1200" dirty="0" smtClean="0"/>
          </a:p>
          <a:p>
            <a:r>
              <a:rPr lang="en-US" sz="1200" dirty="0" smtClean="0"/>
              <a:t>Then, before dawn on Easter morning, the community of </a:t>
            </a:r>
          </a:p>
          <a:p>
            <a:r>
              <a:rPr lang="en-US" sz="1200" dirty="0" smtClean="0"/>
              <a:t>believers meet at the church, and to the beat of a muted </a:t>
            </a:r>
          </a:p>
          <a:p>
            <a:r>
              <a:rPr lang="en-US" sz="1200" dirty="0" smtClean="0"/>
              <a:t>band, march into the cemetery to celebrate the resurrection </a:t>
            </a:r>
          </a:p>
          <a:p>
            <a:r>
              <a:rPr lang="en-US" sz="1200" dirty="0" smtClean="0"/>
              <a:t>of Jesus from the dead.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Jones, G. C. (1986). </a:t>
            </a:r>
            <a:r>
              <a:rPr lang="en-US" b="0" i="1" u="none" strike="noStrike" baseline="0" dirty="0" smtClean="0"/>
              <a:t>1000 illustrations for preaching and </a:t>
            </a:r>
          </a:p>
          <a:p>
            <a:r>
              <a:rPr lang="en-US" b="0" i="1" u="none" strike="noStrike" baseline="0" dirty="0" smtClean="0"/>
              <a:t>teaching</a:t>
            </a:r>
            <a:r>
              <a:rPr lang="en-US" b="0" i="0" u="none" strike="noStrike" baseline="0" dirty="0" smtClean="0"/>
              <a:t> (p. 110). Nashville, TN: </a:t>
            </a:r>
            <a:r>
              <a:rPr lang="en-US" b="0" i="0" u="none" strike="noStrike" baseline="0" dirty="0" err="1" smtClean="0"/>
              <a:t>Broadman</a:t>
            </a:r>
            <a:r>
              <a:rPr lang="en-US" b="0" i="0" u="none" strike="noStrike" baseline="0" dirty="0" smtClean="0"/>
              <a:t> &amp; Holman </a:t>
            </a:r>
          </a:p>
          <a:p>
            <a:r>
              <a:rPr lang="en-US" b="0" i="0" u="none" strike="noStrike" baseline="0" dirty="0" smtClean="0"/>
              <a:t>Publishers.</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0919991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6:4</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6:4</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20748007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In 2009, R. C. Sproul wrote:</a:t>
            </a:r>
          </a:p>
          <a:p>
            <a:endParaRPr lang="en-US" sz="1200" dirty="0" smtClean="0"/>
          </a:p>
          <a:p>
            <a:r>
              <a:rPr lang="en-US" sz="1200" dirty="0" smtClean="0"/>
              <a:t>“Christ did not just die for our sins; he died for our </a:t>
            </a:r>
          </a:p>
          <a:p>
            <a:r>
              <a:rPr lang="en-US" sz="1200" dirty="0" smtClean="0"/>
              <a:t>sinfulness. He did not just die for our sin legally, bearing </a:t>
            </a:r>
          </a:p>
          <a:p>
            <a:r>
              <a:rPr lang="en-US" sz="1200" dirty="0" smtClean="0"/>
              <a:t>our guilt; he died to kill our original sin, our moral </a:t>
            </a:r>
            <a:r>
              <a:rPr lang="en-US" sz="1200" kern="1200" dirty="0" smtClean="0">
                <a:solidFill>
                  <a:schemeClr val="tx1"/>
                </a:solidFill>
                <a:latin typeface="+mn-lt"/>
                <a:ea typeface="+mn-ea"/>
                <a:cs typeface="+mn-cs"/>
              </a:rPr>
              <a:t>inability. </a:t>
            </a:r>
          </a:p>
          <a:p>
            <a:r>
              <a:rPr lang="en-US" sz="1200" kern="1200" dirty="0" smtClean="0">
                <a:solidFill>
                  <a:schemeClr val="tx1"/>
                </a:solidFill>
                <a:latin typeface="+mn-lt"/>
                <a:ea typeface="+mn-ea"/>
                <a:cs typeface="+mn-cs"/>
              </a:rPr>
              <a:t>Our dead, corrupt, fallen nature was crucified with Christ </a:t>
            </a:r>
          </a:p>
          <a:p>
            <a:r>
              <a:rPr lang="en-US" sz="1200" kern="1200" dirty="0" smtClean="0">
                <a:solidFill>
                  <a:schemeClr val="tx1"/>
                </a:solidFill>
                <a:latin typeface="+mn-lt"/>
                <a:ea typeface="+mn-ea"/>
                <a:cs typeface="+mn-cs"/>
              </a:rPr>
              <a:t>on the cross. My old man received the curse of God on </a:t>
            </a:r>
          </a:p>
          <a:p>
            <a:r>
              <a:rPr lang="en-US" sz="1200" kern="1200" dirty="0" smtClean="0">
                <a:solidFill>
                  <a:schemeClr val="tx1"/>
                </a:solidFill>
                <a:latin typeface="+mn-lt"/>
                <a:ea typeface="+mn-ea"/>
                <a:cs typeface="+mn-cs"/>
              </a:rPr>
              <a:t>Calvary....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dirty="0" smtClean="0"/>
              <a:t>Let me tell you what Paul does not mean. Paul does not </a:t>
            </a:r>
          </a:p>
          <a:p>
            <a:r>
              <a:rPr lang="en-US" sz="1200" dirty="0" smtClean="0"/>
              <a:t>equate sin with physicality. We have a tendency to cling </a:t>
            </a:r>
          </a:p>
          <a:p>
            <a:r>
              <a:rPr lang="en-US" sz="1200" dirty="0" smtClean="0"/>
              <a:t>to our Greek roots. We tend to think of sins simply in </a:t>
            </a:r>
          </a:p>
          <a:p>
            <a:r>
              <a:rPr lang="en-US" sz="1200" dirty="0" smtClean="0"/>
              <a:t>terms of physical appetites and acts of disobedience that </a:t>
            </a:r>
          </a:p>
          <a:p>
            <a:r>
              <a:rPr lang="en-US" sz="1200" dirty="0" smtClean="0"/>
              <a:t>immediately involve our body—gluttony, sex, </a:t>
            </a:r>
          </a:p>
          <a:p>
            <a:r>
              <a:rPr lang="en-US" sz="1200" dirty="0" smtClean="0"/>
              <a:t>drunkenness... </a:t>
            </a:r>
          </a:p>
          <a:p>
            <a:endParaRPr lang="en-US" sz="1200" dirty="0" smtClean="0"/>
          </a:p>
          <a:p>
            <a:r>
              <a:rPr lang="en-US" sz="1200" dirty="0" smtClean="0"/>
              <a:t>“Sin is something in our thoughts. Sin is something deeply </a:t>
            </a:r>
          </a:p>
          <a:p>
            <a:r>
              <a:rPr lang="en-US" sz="1200" dirty="0" smtClean="0"/>
              <a:t>rooted in our souls. Some try to bifurcate the human </a:t>
            </a:r>
          </a:p>
          <a:p>
            <a:r>
              <a:rPr lang="en-US" sz="1200" dirty="0" smtClean="0"/>
              <a:t>person and say the physical part is sinful and the spiritual </a:t>
            </a:r>
          </a:p>
          <a:p>
            <a:r>
              <a:rPr lang="en-US" sz="1200" dirty="0" smtClean="0"/>
              <a:t>part is good, the way Plato did, but that is not the way.... </a:t>
            </a:r>
          </a:p>
          <a:p>
            <a:endParaRPr lang="en-US" sz="1200" dirty="0" smtClean="0"/>
          </a:p>
          <a:p>
            <a:r>
              <a:rPr lang="en-US" sz="1200" dirty="0" smtClean="0"/>
              <a:t>“The mass of sin that describes our fallen condition, what </a:t>
            </a:r>
          </a:p>
          <a:p>
            <a:r>
              <a:rPr lang="en-US" sz="1200" dirty="0" smtClean="0"/>
              <a:t>Augustine called a mass of perdition, is crucified with </a:t>
            </a:r>
          </a:p>
          <a:p>
            <a:r>
              <a:rPr lang="en-US" sz="1200" dirty="0" smtClean="0"/>
              <a:t>Christ and done away with....</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dirty="0" smtClean="0"/>
              <a:t>The great Augustine on occasion used the metaphor of </a:t>
            </a:r>
          </a:p>
          <a:p>
            <a:r>
              <a:rPr lang="en-US" sz="1200" dirty="0" smtClean="0"/>
              <a:t>Satan riding a horse. Prior to conversion we, the horse, </a:t>
            </a:r>
          </a:p>
          <a:p>
            <a:r>
              <a:rPr lang="en-US" sz="1200" dirty="0" smtClean="0"/>
              <a:t>have one rider—Satan. He has the bit in our teeth. He is in </a:t>
            </a:r>
          </a:p>
          <a:p>
            <a:r>
              <a:rPr lang="en-US" sz="1200" dirty="0" smtClean="0"/>
              <a:t>control of the reins. When he turns our head in a certain </a:t>
            </a:r>
          </a:p>
          <a:p>
            <a:r>
              <a:rPr lang="en-US" sz="1200" dirty="0" smtClean="0"/>
              <a:t>direction, that is the direction we go. When he says ‘Whoa,’ </a:t>
            </a:r>
          </a:p>
          <a:p>
            <a:r>
              <a:rPr lang="en-US" sz="1200" dirty="0" smtClean="0"/>
              <a:t>we stop, and when he says, ‘</a:t>
            </a:r>
            <a:r>
              <a:rPr lang="en-US" sz="1200" dirty="0" err="1" smtClean="0"/>
              <a:t>Giddyup</a:t>
            </a:r>
            <a:r>
              <a:rPr lang="en-US" sz="1200" dirty="0" smtClean="0"/>
              <a:t>,’ we go, because he </a:t>
            </a:r>
          </a:p>
          <a:p>
            <a:r>
              <a:rPr lang="en-US" sz="1200" dirty="0" smtClean="0"/>
              <a:t>is our master, and we are his slave. </a:t>
            </a:r>
          </a:p>
          <a:p>
            <a:endParaRPr lang="en-US" sz="1200" dirty="0" smtClean="0"/>
          </a:p>
          <a:p>
            <a:r>
              <a:rPr lang="en-US" sz="1200" dirty="0" smtClean="0"/>
              <a:t>“Augustine went on to say that once we are converted by </a:t>
            </a:r>
          </a:p>
          <a:p>
            <a:r>
              <a:rPr lang="en-US" sz="1200" dirty="0" smtClean="0"/>
              <a:t>the power of the Holy Spirit, it is not as if Satan is sent </a:t>
            </a:r>
          </a:p>
          <a:p>
            <a:r>
              <a:rPr lang="en-US" sz="1200" dirty="0" smtClean="0"/>
              <a:t>back to the stables so that the only one riding us now is </a:t>
            </a:r>
          </a:p>
          <a:p>
            <a:r>
              <a:rPr lang="en-US" sz="1200" dirty="0" smtClean="0"/>
              <a:t>Jesus. Satan gives up the reins reluctantly. He will do </a:t>
            </a:r>
          </a:p>
          <a:p>
            <a:r>
              <a:rPr lang="en-US" sz="1200" dirty="0" smtClean="0"/>
              <a:t>everything he can to get that bit back in our mouth and </a:t>
            </a:r>
          </a:p>
          <a:p>
            <a:r>
              <a:rPr lang="en-US" sz="1200" dirty="0" smtClean="0"/>
              <a:t>to recover us as a slave. He hates to lose a slave. </a:t>
            </a:r>
          </a:p>
          <a:p>
            <a:endParaRPr lang="en-US" sz="1200" dirty="0" smtClean="0"/>
          </a:p>
          <a:p>
            <a:r>
              <a:rPr lang="en-US" sz="1200" dirty="0" smtClean="0"/>
              <a:t>“We have to fight against the enticements of Satan </a:t>
            </a:r>
          </a:p>
          <a:p>
            <a:r>
              <a:rPr lang="en-US" sz="1200" dirty="0" smtClean="0"/>
              <a:t>throughout our whole Christian life because he is furious </a:t>
            </a:r>
          </a:p>
          <a:p>
            <a:r>
              <a:rPr lang="en-US" sz="1200" dirty="0" smtClean="0"/>
              <a:t>that we have left his design, but something radically new </a:t>
            </a:r>
          </a:p>
          <a:p>
            <a:r>
              <a:rPr lang="en-US" sz="1200" dirty="0" smtClean="0"/>
              <a:t>has happened—we have gone through a spiritual </a:t>
            </a:r>
          </a:p>
          <a:p>
            <a:r>
              <a:rPr lang="en-US" sz="1200" dirty="0" smtClean="0"/>
              <a:t>resurrection. What does the Bible say? “If anyone is in </a:t>
            </a:r>
          </a:p>
          <a:p>
            <a:r>
              <a:rPr lang="en-US" sz="1200" dirty="0" smtClean="0"/>
              <a:t>Christ, he is a new creation; old things have passed away; </a:t>
            </a:r>
          </a:p>
          <a:p>
            <a:r>
              <a:rPr lang="en-US" sz="1200" dirty="0" smtClean="0"/>
              <a:t>behold, all things have become new” (2 Cor. 5:17). The </a:t>
            </a:r>
          </a:p>
          <a:p>
            <a:r>
              <a:rPr lang="en-US" sz="1200" dirty="0" smtClean="0"/>
              <a:t>Spirit of God has raised our souls from the dead.”</a:t>
            </a:r>
            <a:endParaRPr lang="en-US" sz="1200" kern="1200" dirty="0" smtClean="0">
              <a:solidFill>
                <a:schemeClr val="tx1"/>
              </a:solidFill>
              <a:latin typeface="+mn-lt"/>
              <a:ea typeface="+mn-ea"/>
              <a:cs typeface="+mn-cs"/>
            </a:endParaRP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189–193). Wheaton, IL: </a:t>
            </a:r>
          </a:p>
          <a:p>
            <a:r>
              <a:rPr lang="en-US" b="0" i="0" u="none" strike="noStrike" baseline="0" dirty="0" smtClean="0"/>
              <a:t>Crossway.</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The last three paragraphs come from page 189, and the</a:t>
            </a:r>
          </a:p>
          <a:p>
            <a:r>
              <a:rPr lang="en-US" b="0" i="0" u="none" strike="noStrike" baseline="0" dirty="0" smtClean="0"/>
              <a:t>earlier paragraphs come from pages 191-193.</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151509317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phrase “</a:t>
            </a:r>
            <a:r>
              <a:rPr lang="en-US" dirty="0" err="1" smtClean="0"/>
              <a:t>symphytos</a:t>
            </a:r>
            <a:r>
              <a:rPr lang="en-US" dirty="0" smtClean="0"/>
              <a:t> </a:t>
            </a:r>
            <a:r>
              <a:rPr lang="en-US" dirty="0" err="1" smtClean="0"/>
              <a:t>ginomai</a:t>
            </a:r>
            <a:r>
              <a:rPr lang="en-US" dirty="0" smtClean="0"/>
              <a:t>” means we have been </a:t>
            </a:r>
          </a:p>
          <a:p>
            <a:r>
              <a:rPr lang="en-US" dirty="0" smtClean="0"/>
              <a:t>identified with, or associated with, or have grown together </a:t>
            </a:r>
          </a:p>
          <a:p>
            <a:r>
              <a:rPr lang="en-US" dirty="0" smtClean="0"/>
              <a:t>with.</a:t>
            </a:r>
            <a:r>
              <a:rPr lang="en-US" baseline="0" dirty="0" smtClean="0"/>
              <a:t> </a:t>
            </a:r>
          </a:p>
          <a:p>
            <a:endParaRPr lang="en-US" baseline="0" dirty="0" smtClean="0"/>
          </a:p>
          <a:p>
            <a:r>
              <a:rPr lang="en-US" baseline="0" dirty="0" smtClean="0"/>
              <a:t>The King James Version says we have been planted with.</a:t>
            </a:r>
          </a:p>
          <a:p>
            <a:endParaRPr lang="en-US" baseline="0" dirty="0" smtClean="0"/>
          </a:p>
          <a:p>
            <a:r>
              <a:rPr lang="en-US" baseline="0" dirty="0" smtClean="0"/>
              <a:t>In the original Greek, the second phrase is simply </a:t>
            </a:r>
          </a:p>
          <a:p>
            <a:r>
              <a:rPr lang="en-US" baseline="0" dirty="0" smtClean="0"/>
              <a:t>represented by “</a:t>
            </a:r>
            <a:r>
              <a:rPr lang="en-US" baseline="0" dirty="0" err="1" smtClean="0"/>
              <a:t>alla</a:t>
            </a:r>
            <a:r>
              <a:rPr lang="en-US" baseline="0" dirty="0" smtClean="0"/>
              <a:t> </a:t>
            </a:r>
            <a:r>
              <a:rPr lang="en-US" baseline="0" dirty="0" err="1" smtClean="0"/>
              <a:t>eimi</a:t>
            </a:r>
            <a:r>
              <a:rPr lang="en-US" baseline="0" dirty="0" smtClean="0"/>
              <a:t> kai” which just means </a:t>
            </a:r>
          </a:p>
          <a:p>
            <a:r>
              <a:rPr lang="en-US" baseline="0" dirty="0" smtClean="0"/>
              <a:t>“and also be”.</a:t>
            </a:r>
          </a:p>
          <a:p>
            <a:endParaRPr lang="en-US" baseline="0" dirty="0" smtClean="0"/>
          </a:p>
          <a:p>
            <a:r>
              <a:rPr lang="en-US" baseline="0" dirty="0" smtClean="0"/>
              <a:t>If identified with Him in death, then also in resurrection.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15150931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homoioma</a:t>
            </a:r>
            <a:r>
              <a:rPr lang="en-US" dirty="0" smtClean="0"/>
              <a:t> means the </a:t>
            </a:r>
            <a:r>
              <a:rPr lang="en-US" sz="1200" b="0" dirty="0" smtClean="0"/>
              <a:t>state of having </a:t>
            </a:r>
          </a:p>
          <a:p>
            <a:r>
              <a:rPr lang="en-US" sz="1200" b="0" dirty="0" smtClean="0"/>
              <a:t>common experiences.</a:t>
            </a:r>
          </a:p>
          <a:p>
            <a:endParaRPr lang="en-US" sz="1200" b="0" dirty="0" smtClean="0"/>
          </a:p>
          <a:p>
            <a:r>
              <a:rPr lang="en-US" sz="1200" b="0" dirty="0" err="1" smtClean="0"/>
              <a:t>Homoioma</a:t>
            </a:r>
            <a:r>
              <a:rPr lang="en-US" sz="1200" b="0" dirty="0" smtClean="0"/>
              <a:t> only appears in the New Testament seven times.</a:t>
            </a:r>
          </a:p>
          <a:p>
            <a:endParaRPr lang="en-US" sz="1200" b="0" dirty="0" smtClean="0"/>
          </a:p>
          <a:p>
            <a:r>
              <a:rPr lang="en-US" sz="1200" b="0" dirty="0" smtClean="0"/>
              <a:t>In four of those, it means the </a:t>
            </a:r>
            <a:r>
              <a:rPr lang="en-US" sz="1200" b="0" i="0" dirty="0" smtClean="0"/>
              <a:t>state of being similar in </a:t>
            </a:r>
          </a:p>
          <a:p>
            <a:r>
              <a:rPr lang="en-US" sz="1200" b="0" i="0" dirty="0" smtClean="0"/>
              <a:t>appearance; that is, to have the same image, or to have </a:t>
            </a:r>
          </a:p>
          <a:p>
            <a:r>
              <a:rPr lang="en-US" sz="1200" b="0" i="0" dirty="0" smtClean="0"/>
              <a:t>the same form.</a:t>
            </a:r>
          </a:p>
          <a:p>
            <a:endParaRPr lang="en-US" sz="1200" b="0" i="0" dirty="0" smtClean="0"/>
          </a:p>
          <a:p>
            <a:r>
              <a:rPr lang="en-US" sz="1200" b="0" i="0" dirty="0" smtClean="0"/>
              <a:t>In</a:t>
            </a:r>
            <a:r>
              <a:rPr lang="en-US" sz="1200" b="0" i="0" baseline="0" dirty="0" smtClean="0"/>
              <a:t> the other two instances, like here in Romans 6:5, it </a:t>
            </a:r>
          </a:p>
          <a:p>
            <a:r>
              <a:rPr lang="en-US" dirty="0" smtClean="0"/>
              <a:t>means the </a:t>
            </a:r>
            <a:r>
              <a:rPr lang="en-US" sz="1200" b="0" dirty="0" smtClean="0"/>
              <a:t>state of having common experiences,</a:t>
            </a:r>
            <a:r>
              <a:rPr lang="en-US" sz="1200" b="0" baseline="0" dirty="0" smtClean="0"/>
              <a:t> in</a:t>
            </a:r>
          </a:p>
          <a:p>
            <a:r>
              <a:rPr lang="en-US" sz="1200" b="0" baseline="0" dirty="0" smtClean="0"/>
              <a:t>Mark 4:30 ...</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151509317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Romans 5:14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335572137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New International Version, the translation of </a:t>
            </a:r>
          </a:p>
          <a:p>
            <a:r>
              <a:rPr lang="en-US" dirty="0" err="1" smtClean="0"/>
              <a:t>homoioma</a:t>
            </a:r>
            <a:r>
              <a:rPr lang="en-US" dirty="0" smtClean="0"/>
              <a:t> is spread over several words.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18110581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translation is a little clearer in the King James Version.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429153366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saw in the previous two verses, </a:t>
            </a:r>
            <a:r>
              <a:rPr lang="en-US" dirty="0" err="1" smtClean="0"/>
              <a:t>thanatos</a:t>
            </a:r>
            <a:r>
              <a:rPr lang="en-US" dirty="0" smtClean="0"/>
              <a:t> here is the </a:t>
            </a:r>
          </a:p>
          <a:p>
            <a:r>
              <a:rPr lang="en-US" dirty="0" smtClean="0"/>
              <a:t>event of Jesus death.</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15150931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correspondingly, </a:t>
            </a:r>
            <a:r>
              <a:rPr lang="en-US" dirty="0" err="1" smtClean="0"/>
              <a:t>anastasis</a:t>
            </a:r>
            <a:r>
              <a:rPr lang="en-US" dirty="0" smtClean="0"/>
              <a:t> is the event of Jesus </a:t>
            </a:r>
          </a:p>
          <a:p>
            <a:r>
              <a:rPr lang="en-US" dirty="0" smtClean="0"/>
              <a:t>resurrection.</a:t>
            </a:r>
          </a:p>
          <a:p>
            <a:endParaRPr lang="en-US" dirty="0" smtClean="0"/>
          </a:p>
          <a:p>
            <a:r>
              <a:rPr lang="en-US" dirty="0" err="1" smtClean="0"/>
              <a:t>Anastasis</a:t>
            </a:r>
            <a:r>
              <a:rPr lang="en-US" dirty="0" smtClean="0"/>
              <a:t> can be used both, as here, of Jesus’ resurrection </a:t>
            </a:r>
          </a:p>
          <a:p>
            <a:r>
              <a:rPr lang="en-US" dirty="0" smtClean="0"/>
              <a:t>in the past; and also, as elsewhere, of our resurrection in </a:t>
            </a:r>
          </a:p>
          <a:p>
            <a:r>
              <a:rPr lang="en-US" dirty="0" smtClean="0"/>
              <a:t>the future.</a:t>
            </a:r>
          </a:p>
          <a:p>
            <a:endParaRPr lang="en-US" dirty="0" smtClean="0"/>
          </a:p>
          <a:p>
            <a:r>
              <a:rPr lang="en-US" dirty="0" smtClean="0"/>
              <a:t>An example of its use of our future resurrection</a:t>
            </a:r>
            <a:r>
              <a:rPr lang="en-US" baseline="0" dirty="0" smtClean="0"/>
              <a:t> is found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15150931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If</a:t>
            </a:r>
            <a:r>
              <a:rPr lang="en-US" b="0" baseline="0" dirty="0" smtClean="0"/>
              <a:t> we remain aloof from Jesus and think of ourselves as </a:t>
            </a:r>
          </a:p>
          <a:p>
            <a:r>
              <a:rPr lang="en-US" b="0" baseline="0" dirty="0" smtClean="0"/>
              <a:t>strong enough to make it on our own, death will destroy us.</a:t>
            </a:r>
          </a:p>
          <a:p>
            <a:endParaRPr lang="en-US" b="0" baseline="0" dirty="0" smtClean="0"/>
          </a:p>
          <a:p>
            <a:r>
              <a:rPr lang="en-US" b="0" baseline="0" dirty="0" smtClean="0"/>
              <a:t>But if we are united with Jesus, His strength will raise us </a:t>
            </a:r>
          </a:p>
          <a:p>
            <a:r>
              <a:rPr lang="en-US" b="0" baseline="0" dirty="0" smtClean="0"/>
              <a:t>from the dead in the twinkling of an eye.</a:t>
            </a:r>
          </a:p>
          <a:p>
            <a:endParaRPr lang="en-US" b="0" baseline="0" dirty="0" smtClean="0"/>
          </a:p>
          <a:p>
            <a:r>
              <a:rPr lang="en-US" b="0" baseline="0" dirty="0" smtClean="0"/>
              <a:t>It’s sort of like Lucy said in the Peanuts cartoon:</a:t>
            </a:r>
            <a:endParaRPr lang="en-US" b="0" dirty="0" smtClean="0"/>
          </a:p>
          <a:p>
            <a:endParaRPr lang="en-US" b="1" dirty="0" smtClean="0"/>
          </a:p>
          <a:p>
            <a:r>
              <a:rPr lang="en-US" b="1" dirty="0" err="1" smtClean="0"/>
              <a:t>ILLUS</a:t>
            </a:r>
            <a:r>
              <a:rPr lang="en-US" b="1" dirty="0" smtClean="0"/>
              <a:t>:</a:t>
            </a:r>
            <a:r>
              <a:rPr lang="en-US" dirty="0" smtClean="0"/>
              <a:t> </a:t>
            </a:r>
            <a:r>
              <a:rPr lang="en-US" sz="1200" b="0" dirty="0" smtClean="0"/>
              <a:t>In [the] cartoon Lucy demanded that Linus change </a:t>
            </a:r>
          </a:p>
          <a:p>
            <a:r>
              <a:rPr lang="en-US" sz="1200" b="0" dirty="0" smtClean="0"/>
              <a:t>TV channels, threatening him with her fist if he didn’t. </a:t>
            </a:r>
          </a:p>
          <a:p>
            <a:endParaRPr lang="en-US" sz="1200" b="0" dirty="0" smtClean="0"/>
          </a:p>
          <a:p>
            <a:r>
              <a:rPr lang="en-US" sz="1200" b="0" dirty="0" smtClean="0"/>
              <a:t>“What makes you think you can walk right in here and </a:t>
            </a:r>
          </a:p>
          <a:p>
            <a:r>
              <a:rPr lang="en-US" sz="1200" b="0" dirty="0" smtClean="0"/>
              <a:t>take over?” asks Linus. </a:t>
            </a:r>
          </a:p>
          <a:p>
            <a:endParaRPr lang="en-US" sz="1200" b="0" dirty="0" smtClean="0"/>
          </a:p>
          <a:p>
            <a:r>
              <a:rPr lang="en-US" sz="1200" b="0" dirty="0" smtClean="0"/>
              <a:t>“These five fingers,” says Lucy. “Individually they’re </a:t>
            </a:r>
          </a:p>
          <a:p>
            <a:r>
              <a:rPr lang="en-US" sz="1200" b="0" dirty="0" smtClean="0"/>
              <a:t>nothing but when I curl them together like this into a </a:t>
            </a:r>
          </a:p>
          <a:p>
            <a:r>
              <a:rPr lang="en-US" sz="1200" b="0" dirty="0" smtClean="0"/>
              <a:t>single unit, they form a weapon that is terrible to behold.” </a:t>
            </a:r>
          </a:p>
          <a:p>
            <a:endParaRPr lang="en-US" sz="1200" b="0" dirty="0" smtClean="0"/>
          </a:p>
          <a:p>
            <a:r>
              <a:rPr lang="en-US" sz="1200" b="0" dirty="0" smtClean="0"/>
              <a:t>“Which channel do you want?” asks Linus. </a:t>
            </a:r>
          </a:p>
          <a:p>
            <a:endParaRPr lang="en-US" sz="1200" b="0" dirty="0" smtClean="0"/>
          </a:p>
          <a:p>
            <a:r>
              <a:rPr lang="en-US" sz="1200" b="0" dirty="0" smtClean="0"/>
              <a:t>Turning away, he looks at his fingers and says, “Why can’t </a:t>
            </a:r>
          </a:p>
          <a:p>
            <a:r>
              <a:rPr lang="en-US" sz="1200" b="0" dirty="0" smtClean="0"/>
              <a:t>you guys get organized like that?”</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2382492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6:5</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12275712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6:5</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Jesus’ crucifixion, burial, and resurrection accomplished </a:t>
            </a:r>
          </a:p>
          <a:p>
            <a:r>
              <a:rPr lang="en-US" sz="1200" kern="1200" dirty="0" smtClean="0">
                <a:solidFill>
                  <a:schemeClr val="tx1"/>
                </a:solidFill>
                <a:latin typeface="+mn-lt"/>
                <a:ea typeface="+mn-ea"/>
                <a:cs typeface="+mn-cs"/>
              </a:rPr>
              <a:t>much more than forgiveness for those who believe. As we </a:t>
            </a:r>
          </a:p>
          <a:p>
            <a:r>
              <a:rPr lang="en-US" sz="1200" kern="1200" dirty="0" smtClean="0">
                <a:solidFill>
                  <a:schemeClr val="tx1"/>
                </a:solidFill>
                <a:latin typeface="+mn-lt"/>
                <a:ea typeface="+mn-ea"/>
                <a:cs typeface="+mn-cs"/>
              </a:rPr>
              <a:t>identify ourselves with Jesus, we figuratively go through </a:t>
            </a:r>
          </a:p>
          <a:p>
            <a:r>
              <a:rPr lang="en-US" sz="1200" kern="1200" dirty="0" smtClean="0">
                <a:solidFill>
                  <a:schemeClr val="tx1"/>
                </a:solidFill>
                <a:latin typeface="+mn-lt"/>
                <a:ea typeface="+mn-ea"/>
                <a:cs typeface="+mn-cs"/>
              </a:rPr>
              <a:t>the same process. Our old sinful self has been crucified </a:t>
            </a:r>
          </a:p>
          <a:p>
            <a:r>
              <a:rPr lang="en-US" sz="1200" kern="1200" dirty="0" smtClean="0">
                <a:solidFill>
                  <a:schemeClr val="tx1"/>
                </a:solidFill>
                <a:latin typeface="+mn-lt"/>
                <a:ea typeface="+mn-ea"/>
                <a:cs typeface="+mn-cs"/>
              </a:rPr>
              <a:t>and buried with Jesus, raised again to newness of life. The </a:t>
            </a:r>
          </a:p>
          <a:p>
            <a:r>
              <a:rPr lang="en-US" sz="1200" kern="1200" dirty="0" smtClean="0">
                <a:solidFill>
                  <a:schemeClr val="tx1"/>
                </a:solidFill>
                <a:latin typeface="+mn-lt"/>
                <a:ea typeface="+mn-ea"/>
                <a:cs typeface="+mn-cs"/>
              </a:rPr>
              <a:t>end goal of this identification is to consider ourselves dead </a:t>
            </a:r>
          </a:p>
          <a:p>
            <a:r>
              <a:rPr lang="en-US" sz="1200" kern="1200" dirty="0" smtClean="0">
                <a:solidFill>
                  <a:schemeClr val="tx1"/>
                </a:solidFill>
                <a:latin typeface="+mn-lt"/>
                <a:ea typeface="+mn-ea"/>
                <a:cs typeface="+mn-cs"/>
              </a:rPr>
              <a:t>to sin, but alive to God</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110).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418209918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1874, Thomas Chalmers, then the Leader of the Free </a:t>
            </a:r>
          </a:p>
          <a:p>
            <a:r>
              <a:rPr lang="en-US" dirty="0" smtClean="0"/>
              <a:t>Church of Scotland, wrote:</a:t>
            </a:r>
          </a:p>
          <a:p>
            <a:endParaRPr lang="en-US" dirty="0" smtClean="0"/>
          </a:p>
          <a:p>
            <a:pPr rtl="0"/>
            <a:r>
              <a:rPr lang="en-US" dirty="0" smtClean="0"/>
              <a:t>“</a:t>
            </a:r>
            <a:r>
              <a:rPr lang="en-US" sz="1200" dirty="0" smtClean="0"/>
              <a:t>The sixth verse... ushers in the transition from the </a:t>
            </a:r>
          </a:p>
          <a:p>
            <a:pPr rtl="0"/>
            <a:r>
              <a:rPr lang="en-US" sz="1200" dirty="0" smtClean="0"/>
              <a:t>forensic to the personal. By being dead unto sin we </a:t>
            </a:r>
          </a:p>
          <a:p>
            <a:pPr rtl="0"/>
            <a:r>
              <a:rPr lang="en-US" sz="1200" dirty="0" smtClean="0"/>
              <a:t>understand that we are spoken of as in the condition of </a:t>
            </a:r>
          </a:p>
          <a:p>
            <a:pPr rtl="0"/>
            <a:r>
              <a:rPr lang="en-US" sz="1200" dirty="0" smtClean="0"/>
              <a:t>having already undergone the penalty of death, and so </a:t>
            </a:r>
          </a:p>
          <a:p>
            <a:pPr rtl="0"/>
            <a:r>
              <a:rPr lang="en-US" sz="1200" dirty="0" smtClean="0"/>
              <a:t>being acquitted of this great penal consequence of sin. </a:t>
            </a:r>
          </a:p>
          <a:p>
            <a:pPr rtl="0"/>
            <a:endParaRPr lang="en-US" sz="1200" dirty="0" smtClean="0"/>
          </a:p>
          <a:p>
            <a:pPr rtl="0"/>
            <a:r>
              <a:rPr lang="en-US" sz="1200" dirty="0" smtClean="0"/>
              <a:t>“We get into this condition, not by actually suffering the </a:t>
            </a:r>
          </a:p>
          <a:p>
            <a:pPr rtl="0"/>
            <a:r>
              <a:rPr lang="en-US" sz="1200" dirty="0" smtClean="0"/>
              <a:t>death; but, as it is expressed in the third verse, by being </a:t>
            </a:r>
          </a:p>
          <a:p>
            <a:pPr rtl="0"/>
            <a:r>
              <a:rPr lang="en-US" sz="1200" dirty="0" smtClean="0"/>
              <a:t>baptized unto the death of Christ, and so as in the </a:t>
            </a:r>
          </a:p>
          <a:p>
            <a:pPr rtl="0"/>
            <a:r>
              <a:rPr lang="en-US" sz="1200" dirty="0" smtClean="0"/>
              <a:t>fourth verse by being buried with Him in this baptism, </a:t>
            </a:r>
          </a:p>
          <a:p>
            <a:pPr rtl="0"/>
            <a:r>
              <a:rPr lang="en-US" sz="1200" dirty="0" smtClean="0"/>
              <a:t>and in the fifth verse planted together with Him in the </a:t>
            </a:r>
          </a:p>
          <a:p>
            <a:pPr rtl="0"/>
            <a:r>
              <a:rPr lang="en-US" sz="1200" dirty="0" smtClean="0"/>
              <a:t>likeness of His death—All indicative of our being </a:t>
            </a:r>
          </a:p>
          <a:p>
            <a:pPr rtl="0"/>
            <a:r>
              <a:rPr lang="en-US" sz="1200" dirty="0" smtClean="0"/>
              <a:t>forensically dealt with on account of Christ’s death, just as </a:t>
            </a:r>
          </a:p>
          <a:p>
            <a:pPr rtl="0"/>
            <a:r>
              <a:rPr lang="en-US" sz="1200" dirty="0" smtClean="0"/>
              <a:t>if we ourselves had undergone the suffering....</a:t>
            </a:r>
          </a:p>
          <a:p>
            <a:pPr rtl="0"/>
            <a:endParaRPr lang="en-US" sz="1200" dirty="0" smtClean="0"/>
          </a:p>
          <a:p>
            <a:pPr rtl="0"/>
            <a:r>
              <a:rPr lang="en-US" sz="1200" dirty="0" smtClean="0"/>
              <a:t>“The sinner is now to be reckoned with, just as if, in his </a:t>
            </a:r>
          </a:p>
          <a:p>
            <a:pPr rtl="0"/>
            <a:r>
              <a:rPr lang="en-US" sz="1200" dirty="0" smtClean="0"/>
              <a:t>own person, he had sustained the adequate punishment </a:t>
            </a:r>
          </a:p>
          <a:p>
            <a:pPr rtl="0"/>
            <a:r>
              <a:rPr lang="en-US" sz="1200" dirty="0" smtClean="0"/>
              <a:t>of that guilt, for which Christ rendered the adequate </a:t>
            </a:r>
          </a:p>
          <a:p>
            <a:pPr rtl="0"/>
            <a:r>
              <a:rPr lang="en-US" sz="1200" dirty="0" smtClean="0"/>
              <a:t>expiation.... </a:t>
            </a:r>
          </a:p>
          <a:p>
            <a:pPr rtl="0"/>
            <a:endParaRPr lang="en-US" sz="1200" dirty="0" smtClean="0"/>
          </a:p>
          <a:p>
            <a:pPr rtl="0"/>
            <a:r>
              <a:rPr lang="en-US" sz="1200" dirty="0" smtClean="0"/>
              <a:t>“And all this... for the achievement of such a personal change </a:t>
            </a:r>
          </a:p>
          <a:p>
            <a:pPr rtl="0"/>
            <a:r>
              <a:rPr lang="en-US" sz="1200" dirty="0" smtClean="0"/>
              <a:t>upon the believer, as that in him the body of sin might at </a:t>
            </a:r>
          </a:p>
          <a:p>
            <a:pPr rtl="0"/>
            <a:r>
              <a:rPr lang="en-US" sz="1200" dirty="0" smtClean="0"/>
              <a:t>length be altogether destroyed; and that henceforth... he </a:t>
            </a:r>
          </a:p>
          <a:p>
            <a:pPr rtl="0"/>
            <a:r>
              <a:rPr lang="en-US" sz="1200" dirty="0" smtClean="0"/>
              <a:t>might not serve sin....</a:t>
            </a:r>
          </a:p>
          <a:p>
            <a:pPr rtl="0"/>
            <a:endParaRPr lang="en-US" sz="1200" dirty="0" smtClean="0"/>
          </a:p>
          <a:p>
            <a:pPr rtl="0"/>
            <a:r>
              <a:rPr lang="en-US" sz="1200" dirty="0" smtClean="0"/>
              <a:t>“Now where it may be asked is the connection? How comes </a:t>
            </a:r>
          </a:p>
          <a:p>
            <a:pPr rtl="0"/>
            <a:r>
              <a:rPr lang="en-US" sz="1200" dirty="0" smtClean="0"/>
              <a:t>it that because we are partakers in the crucifixion of Christ, </a:t>
            </a:r>
          </a:p>
          <a:p>
            <a:pPr rtl="0"/>
            <a:r>
              <a:rPr lang="en-US" sz="1200" dirty="0" smtClean="0"/>
              <a:t>so that the law has no further severity to discharge upon us</a:t>
            </a:r>
          </a:p>
          <a:p>
            <a:pPr rtl="0"/>
            <a:r>
              <a:rPr lang="en-US" sz="1200" dirty="0" smtClean="0"/>
              <a:t>—how comes it that this should have any effect in </a:t>
            </a:r>
          </a:p>
          <a:p>
            <a:pPr rtl="0"/>
            <a:r>
              <a:rPr lang="en-US" sz="1200" dirty="0" smtClean="0"/>
              <a:t>destroying the body of sin, or in emancipating us from the </a:t>
            </a:r>
          </a:p>
          <a:p>
            <a:pPr rtl="0"/>
            <a:r>
              <a:rPr lang="en-US" sz="1200" dirty="0" smtClean="0"/>
              <a:t>service of sin? ....</a:t>
            </a:r>
          </a:p>
          <a:p>
            <a:pPr rtl="0"/>
            <a:endParaRPr lang="en-US" sz="1200" dirty="0" smtClean="0"/>
          </a:p>
          <a:p>
            <a:pPr rtl="0"/>
            <a:r>
              <a:rPr lang="en-US" sz="1200" dirty="0" smtClean="0"/>
              <a:t>“What is the hidden tie that conducts the believer from </a:t>
            </a:r>
          </a:p>
          <a:p>
            <a:pPr rtl="0"/>
            <a:r>
              <a:rPr lang="en-US" sz="1200" dirty="0" smtClean="0"/>
              <a:t>being forensically dead unto sin, to his being personally </a:t>
            </a:r>
          </a:p>
          <a:p>
            <a:pPr rtl="0"/>
            <a:r>
              <a:rPr lang="en-US" sz="1200" dirty="0" smtClean="0"/>
              <a:t>dead unto sin also? How is it that the fact of his being </a:t>
            </a:r>
          </a:p>
          <a:p>
            <a:pPr rtl="0"/>
            <a:r>
              <a:rPr lang="en-US" sz="1200" dirty="0" smtClean="0"/>
              <a:t>acquitted leads to the fact of his being sanctified? ....</a:t>
            </a:r>
          </a:p>
          <a:p>
            <a:pPr rtl="0"/>
            <a:endParaRPr lang="en-US" sz="1200" dirty="0" smtClean="0"/>
          </a:p>
          <a:p>
            <a:pPr rtl="0"/>
            <a:r>
              <a:rPr lang="en-US" sz="1200" dirty="0" smtClean="0"/>
              <a:t>“There can be no doubt that the Spirit of God both </a:t>
            </a:r>
          </a:p>
          <a:p>
            <a:pPr rtl="0"/>
            <a:r>
              <a:rPr lang="en-US" sz="1200" dirty="0" smtClean="0"/>
              <a:t>originates and carries forward the whole of this process. </a:t>
            </a:r>
          </a:p>
          <a:p>
            <a:pPr rtl="0"/>
            <a:r>
              <a:rPr lang="en-US" sz="1200" dirty="0" smtClean="0"/>
              <a:t>He gives the faith which makes Christ’s death... available </a:t>
            </a:r>
          </a:p>
          <a:p>
            <a:pPr rtl="0"/>
            <a:r>
              <a:rPr lang="en-US" sz="1200" dirty="0" smtClean="0"/>
              <a:t>for our deliverance from guilt, as if we had suffered the </a:t>
            </a:r>
          </a:p>
          <a:p>
            <a:pPr rtl="0"/>
            <a:r>
              <a:rPr lang="en-US" sz="1200" dirty="0" smtClean="0"/>
              <a:t>death in our own persons; and He causes the faith to </a:t>
            </a:r>
          </a:p>
          <a:p>
            <a:pPr rtl="0"/>
            <a:r>
              <a:rPr lang="en-US" sz="1200" dirty="0" smtClean="0"/>
              <a:t>germinate all those moral and spiritual influences, which </a:t>
            </a:r>
          </a:p>
          <a:p>
            <a:pPr rtl="0"/>
            <a:r>
              <a:rPr lang="en-US" sz="1200" dirty="0" smtClean="0"/>
              <a:t>bring about the personal transformation that we are </a:t>
            </a:r>
          </a:p>
          <a:p>
            <a:pPr rtl="0"/>
            <a:r>
              <a:rPr lang="en-US" sz="1200" dirty="0" smtClean="0"/>
              <a:t>enquiring of.... </a:t>
            </a:r>
          </a:p>
          <a:p>
            <a:pPr rtl="0"/>
            <a:endParaRPr lang="en-US" sz="1200" dirty="0" smtClean="0"/>
          </a:p>
          <a:p>
            <a:pPr rtl="0"/>
            <a:r>
              <a:rPr lang="en-US" sz="1200" dirty="0" smtClean="0"/>
              <a:t>“You cannot destroy your love of sin, by a simple act of </a:t>
            </a:r>
          </a:p>
          <a:p>
            <a:pPr rtl="0"/>
            <a:r>
              <a:rPr lang="en-US" sz="1200" dirty="0" smtClean="0"/>
              <a:t>extermination.... Our moral nature abhors the vacuum that </a:t>
            </a:r>
          </a:p>
          <a:p>
            <a:pPr rtl="0"/>
            <a:r>
              <a:rPr lang="en-US" sz="1200" dirty="0" smtClean="0"/>
              <a:t>would be formed... The former </a:t>
            </a:r>
            <a:r>
              <a:rPr lang="en-US" sz="1200" dirty="0" err="1" smtClean="0"/>
              <a:t>favourite</a:t>
            </a:r>
            <a:r>
              <a:rPr lang="en-US" sz="1200" dirty="0" smtClean="0"/>
              <a:t> will retain his place </a:t>
            </a:r>
          </a:p>
          <a:p>
            <a:pPr rtl="0"/>
            <a:r>
              <a:rPr lang="en-US" sz="1200" dirty="0" smtClean="0"/>
              <a:t>and his ascendancy there, till he is supplanted by a new </a:t>
            </a:r>
          </a:p>
          <a:p>
            <a:pPr rtl="0"/>
            <a:r>
              <a:rPr lang="en-US" sz="1200" dirty="0" smtClean="0"/>
              <a:t>one....</a:t>
            </a:r>
          </a:p>
          <a:p>
            <a:pPr rtl="0"/>
            <a:endParaRPr lang="en-US" sz="1200" dirty="0" smtClean="0"/>
          </a:p>
          <a:p>
            <a:pPr rtl="0"/>
            <a:r>
              <a:rPr lang="en-US" sz="1200" dirty="0" smtClean="0"/>
              <a:t>“It is thus that the man who feels his only portion to be on </a:t>
            </a:r>
          </a:p>
          <a:p>
            <a:pPr rtl="0"/>
            <a:r>
              <a:rPr lang="en-US" sz="1200" dirty="0" smtClean="0"/>
              <a:t>earth, and that heaven is hopelessly beyond his reach, </a:t>
            </a:r>
          </a:p>
          <a:p>
            <a:pPr rtl="0"/>
            <a:r>
              <a:rPr lang="en-US" sz="1200" dirty="0" smtClean="0"/>
              <a:t>resigns himself to the full and undivided sway of earthly </a:t>
            </a:r>
          </a:p>
          <a:p>
            <a:pPr rtl="0"/>
            <a:r>
              <a:rPr lang="en-US" sz="1200" dirty="0" smtClean="0"/>
              <a:t>affections. He cannot bid them away from him. They cleave </a:t>
            </a:r>
          </a:p>
          <a:p>
            <a:pPr rtl="0"/>
            <a:r>
              <a:rPr lang="en-US" sz="1200" dirty="0" smtClean="0"/>
              <a:t>to him with a tenacity and a power of adherence, that </a:t>
            </a:r>
          </a:p>
          <a:p>
            <a:pPr rtl="0"/>
            <a:r>
              <a:rPr lang="en-US" sz="1200" dirty="0" smtClean="0"/>
              <a:t>nothing but the mastery of a new affection can possibly </a:t>
            </a:r>
          </a:p>
          <a:p>
            <a:pPr rtl="0"/>
            <a:r>
              <a:rPr lang="en-US" sz="1200" dirty="0" smtClean="0"/>
              <a:t>overcome....</a:t>
            </a:r>
          </a:p>
          <a:p>
            <a:pPr rtl="0"/>
            <a:endParaRPr lang="en-US" sz="1200" dirty="0" smtClean="0"/>
          </a:p>
          <a:p>
            <a:pPr rtl="0"/>
            <a:r>
              <a:rPr lang="en-US" sz="1200" dirty="0" smtClean="0"/>
              <a:t>“Now the death of Christ is the breaking down of [that] </a:t>
            </a:r>
          </a:p>
          <a:p>
            <a:pPr rtl="0"/>
            <a:r>
              <a:rPr lang="en-US" sz="1200" dirty="0" smtClean="0"/>
              <a:t>insuperable barrier. It has fetched other objects from afar, </a:t>
            </a:r>
          </a:p>
          <a:p>
            <a:pPr rtl="0"/>
            <a:r>
              <a:rPr lang="en-US" sz="1200" dirty="0" smtClean="0"/>
              <a:t>and placed them within the attainment of sinful man, and </a:t>
            </a:r>
          </a:p>
          <a:p>
            <a:pPr rtl="0"/>
            <a:r>
              <a:rPr lang="en-US" sz="1200" dirty="0" smtClean="0"/>
              <a:t>presented them to his free choice, and brought the delights </a:t>
            </a:r>
          </a:p>
          <a:p>
            <a:pPr rtl="0"/>
            <a:r>
              <a:rPr lang="en-US" sz="1200" dirty="0" smtClean="0"/>
              <a:t>of eternity to his very door—so that, if he just have faith to </a:t>
            </a:r>
          </a:p>
          <a:p>
            <a:pPr rtl="0"/>
            <a:r>
              <a:rPr lang="en-US" sz="1200" dirty="0" smtClean="0"/>
              <a:t>perceive them, he is brought into the very condition, that, </a:t>
            </a:r>
          </a:p>
          <a:p>
            <a:pPr rtl="0"/>
            <a:r>
              <a:rPr lang="en-US" sz="1200" dirty="0" smtClean="0"/>
              <a:t>by the bias </a:t>
            </a:r>
            <a:r>
              <a:rPr lang="en-US" sz="1200" kern="1200" dirty="0" smtClean="0">
                <a:solidFill>
                  <a:schemeClr val="tx1"/>
                </a:solidFill>
                <a:latin typeface="+mn-lt"/>
                <a:ea typeface="+mn-ea"/>
                <a:cs typeface="+mn-cs"/>
              </a:rPr>
              <a:t>of his moral and sentient nature, is most </a:t>
            </a:r>
          </a:p>
          <a:p>
            <a:pPr rtl="0"/>
            <a:r>
              <a:rPr lang="en-US" sz="1200" kern="1200" dirty="0" err="1" smtClean="0">
                <a:solidFill>
                  <a:schemeClr val="tx1"/>
                </a:solidFill>
                <a:latin typeface="+mn-lt"/>
                <a:ea typeface="+mn-ea"/>
                <a:cs typeface="+mn-cs"/>
              </a:rPr>
              <a:t>favourable</a:t>
            </a:r>
            <a:r>
              <a:rPr lang="en-US" sz="1200" kern="1200" dirty="0" smtClean="0">
                <a:solidFill>
                  <a:schemeClr val="tx1"/>
                </a:solidFill>
                <a:latin typeface="+mn-lt"/>
                <a:ea typeface="+mn-ea"/>
                <a:cs typeface="+mn-cs"/>
              </a:rPr>
              <a:t> to the extinction of old appetites, and that just </a:t>
            </a:r>
          </a:p>
          <a:p>
            <a:pPr rtl="0"/>
            <a:r>
              <a:rPr lang="en-US" sz="1200" kern="1200" dirty="0" smtClean="0">
                <a:solidFill>
                  <a:schemeClr val="tx1"/>
                </a:solidFill>
                <a:latin typeface="+mn-lt"/>
                <a:ea typeface="+mn-ea"/>
                <a:cs typeface="+mn-cs"/>
              </a:rPr>
              <a:t>by the intruding and dispossessing power of a new one....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things that are above now lie at his door for </a:t>
            </a:r>
          </a:p>
          <a:p>
            <a:pPr rtl="0"/>
            <a:r>
              <a:rPr lang="en-US" sz="1200" kern="1200" dirty="0" smtClean="0">
                <a:solidFill>
                  <a:schemeClr val="tx1"/>
                </a:solidFill>
                <a:latin typeface="+mn-lt"/>
                <a:ea typeface="+mn-ea"/>
                <a:cs typeface="+mn-cs"/>
              </a:rPr>
              <a:t>acceptance, and are urgently soliciting admittance within </a:t>
            </a:r>
          </a:p>
          <a:p>
            <a:pPr rtl="0"/>
            <a:r>
              <a:rPr lang="en-US" sz="1200" kern="1200" dirty="0" smtClean="0">
                <a:solidFill>
                  <a:schemeClr val="tx1"/>
                </a:solidFill>
                <a:latin typeface="+mn-lt"/>
                <a:ea typeface="+mn-ea"/>
                <a:cs typeface="+mn-cs"/>
              </a:rPr>
              <a:t>the repositories of his heart, and we may now bid him set </a:t>
            </a:r>
          </a:p>
          <a:p>
            <a:pPr rtl="0"/>
            <a:r>
              <a:rPr lang="en-US" sz="1200" kern="1200" dirty="0" smtClean="0">
                <a:solidFill>
                  <a:schemeClr val="tx1"/>
                </a:solidFill>
                <a:latin typeface="+mn-lt"/>
                <a:ea typeface="+mn-ea"/>
                <a:cs typeface="+mn-cs"/>
              </a:rPr>
              <a:t>his whole affection on the things that are above—which if </a:t>
            </a:r>
          </a:p>
          <a:p>
            <a:pPr rtl="0"/>
            <a:r>
              <a:rPr lang="en-US" sz="1200" kern="1200" dirty="0" smtClean="0">
                <a:solidFill>
                  <a:schemeClr val="tx1"/>
                </a:solidFill>
                <a:latin typeface="+mn-lt"/>
                <a:ea typeface="+mn-ea"/>
                <a:cs typeface="+mn-cs"/>
              </a:rPr>
              <a:t>he does, like the rod of Aaron, it will swallow up all his </a:t>
            </a:r>
          </a:p>
          <a:p>
            <a:pPr rtl="0"/>
            <a:r>
              <a:rPr lang="en-US" sz="1200" kern="1200" dirty="0" smtClean="0">
                <a:solidFill>
                  <a:schemeClr val="tx1"/>
                </a:solidFill>
                <a:latin typeface="+mn-lt"/>
                <a:ea typeface="+mn-ea"/>
                <a:cs typeface="+mn-cs"/>
              </a:rPr>
              <a:t>subordinate and earthly desires; and he will henceforth </a:t>
            </a:r>
          </a:p>
          <a:p>
            <a:pPr rtl="0"/>
            <a:r>
              <a:rPr lang="en-US" sz="1200" kern="1200" dirty="0" smtClean="0">
                <a:solidFill>
                  <a:schemeClr val="tx1"/>
                </a:solidFill>
                <a:latin typeface="+mn-lt"/>
                <a:ea typeface="+mn-ea"/>
                <a:cs typeface="+mn-cs"/>
              </a:rPr>
              <a:t>cease to set his affections upon the things that are </a:t>
            </a:r>
          </a:p>
          <a:p>
            <a:pPr rtl="0"/>
            <a:r>
              <a:rPr lang="en-US" sz="1200" kern="1200" dirty="0" smtClean="0">
                <a:solidFill>
                  <a:schemeClr val="tx1"/>
                </a:solidFill>
                <a:latin typeface="+mn-lt"/>
                <a:ea typeface="+mn-ea"/>
                <a:cs typeface="+mn-cs"/>
              </a:rPr>
              <a:t>beneath.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“Let him just by faith look upon himself as crucified Christ; </a:t>
            </a:r>
          </a:p>
          <a:p>
            <a:pPr rtl="0"/>
            <a:r>
              <a:rPr lang="en-US" sz="1200" kern="1200" dirty="0" smtClean="0">
                <a:solidFill>
                  <a:schemeClr val="tx1"/>
                </a:solidFill>
                <a:latin typeface="+mn-lt"/>
                <a:ea typeface="+mn-ea"/>
                <a:cs typeface="+mn-cs"/>
              </a:rPr>
              <a:t>and then he will have got over that wall of separation, which </a:t>
            </a:r>
          </a:p>
          <a:p>
            <a:pPr rtl="0"/>
            <a:r>
              <a:rPr lang="en-US" sz="1200" kern="1200" dirty="0" smtClean="0">
                <a:solidFill>
                  <a:schemeClr val="tx1"/>
                </a:solidFill>
                <a:latin typeface="+mn-lt"/>
                <a:ea typeface="+mn-ea"/>
                <a:cs typeface="+mn-cs"/>
              </a:rPr>
              <a:t>stood between him and a joyful immortality....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is thus that the world is disarmed of its power of sinful </a:t>
            </a:r>
          </a:p>
          <a:p>
            <a:pPr rtl="0"/>
            <a:r>
              <a:rPr lang="en-US" sz="1200" kern="1200" dirty="0" smtClean="0">
                <a:solidFill>
                  <a:schemeClr val="tx1"/>
                </a:solidFill>
                <a:latin typeface="+mn-lt"/>
                <a:ea typeface="+mn-ea"/>
                <a:cs typeface="+mn-cs"/>
              </a:rPr>
              <a:t>temptation. It is thus that the cross of Christ crucifies the </a:t>
            </a:r>
          </a:p>
          <a:p>
            <a:pPr rtl="0"/>
            <a:r>
              <a:rPr lang="en-US" sz="1200" kern="1200" dirty="0" smtClean="0">
                <a:solidFill>
                  <a:schemeClr val="tx1"/>
                </a:solidFill>
                <a:latin typeface="+mn-lt"/>
                <a:ea typeface="+mn-ea"/>
                <a:cs typeface="+mn-cs"/>
              </a:rPr>
              <a:t>world unto you, and you unto the world. It is thus that sin </a:t>
            </a:r>
          </a:p>
          <a:p>
            <a:pPr rtl="0"/>
            <a:r>
              <a:rPr lang="en-US" sz="1200" kern="1200" dirty="0" smtClean="0">
                <a:solidFill>
                  <a:schemeClr val="tx1"/>
                </a:solidFill>
                <a:latin typeface="+mn-lt"/>
                <a:ea typeface="+mn-ea"/>
                <a:cs typeface="+mn-cs"/>
              </a:rPr>
              <a:t>receives its death-blow, by its old mastery over the heart </a:t>
            </a:r>
          </a:p>
          <a:p>
            <a:pPr rtl="0"/>
            <a:r>
              <a:rPr lang="en-US" sz="1200" kern="1200" dirty="0" smtClean="0">
                <a:solidFill>
                  <a:schemeClr val="tx1"/>
                </a:solidFill>
                <a:latin typeface="+mn-lt"/>
                <a:ea typeface="+mn-ea"/>
                <a:cs typeface="+mn-cs"/>
              </a:rPr>
              <a:t>being dethroned and done away, through the still more </a:t>
            </a:r>
          </a:p>
          <a:p>
            <a:pPr rtl="0"/>
            <a:r>
              <a:rPr lang="en-US" sz="1200" kern="1200" dirty="0" smtClean="0">
                <a:solidFill>
                  <a:schemeClr val="tx1"/>
                </a:solidFill>
                <a:latin typeface="+mn-lt"/>
                <a:ea typeface="+mn-ea"/>
                <a:cs typeface="+mn-cs"/>
              </a:rPr>
              <a:t>commanding mastery of other affections... It is thus that </a:t>
            </a:r>
          </a:p>
          <a:p>
            <a:pPr rtl="0"/>
            <a:r>
              <a:rPr lang="en-US" sz="1200" kern="1200" dirty="0" smtClean="0">
                <a:solidFill>
                  <a:schemeClr val="tx1"/>
                </a:solidFill>
                <a:latin typeface="+mn-lt"/>
                <a:ea typeface="+mn-ea"/>
                <a:cs typeface="+mn-cs"/>
              </a:rPr>
              <a:t>the cross of Christ, by the same mighty and decisive stroke </a:t>
            </a:r>
          </a:p>
          <a:p>
            <a:pPr rtl="0"/>
            <a:r>
              <a:rPr lang="en-US" sz="1200" kern="1200" dirty="0" smtClean="0">
                <a:solidFill>
                  <a:schemeClr val="tx1"/>
                </a:solidFill>
                <a:latin typeface="+mn-lt"/>
                <a:ea typeface="+mn-ea"/>
                <a:cs typeface="+mn-cs"/>
              </a:rPr>
              <a:t>wherewith it has moved the curse of sin away from us, also </a:t>
            </a:r>
          </a:p>
          <a:p>
            <a:pPr rtl="0"/>
            <a:r>
              <a:rPr lang="en-US" sz="1200" kern="1200" dirty="0" smtClean="0">
                <a:solidFill>
                  <a:schemeClr val="tx1"/>
                </a:solidFill>
                <a:latin typeface="+mn-lt"/>
                <a:ea typeface="+mn-ea"/>
                <a:cs typeface="+mn-cs"/>
              </a:rPr>
              <a:t>moves away the power and the love of sin from over us.”</a:t>
            </a:r>
          </a:p>
          <a:p>
            <a:pPr rtl="0"/>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Chalmers, T. (1874). </a:t>
            </a:r>
            <a:r>
              <a:rPr lang="en-US" b="0" i="1" u="none" strike="noStrike" baseline="0" dirty="0" smtClean="0"/>
              <a:t>Lectures on the Epistle of Paul the </a:t>
            </a:r>
          </a:p>
          <a:p>
            <a:r>
              <a:rPr lang="en-US" b="0" i="1" u="none" strike="noStrike" baseline="0" dirty="0" smtClean="0"/>
              <a:t>Apostle to the Romans</a:t>
            </a:r>
            <a:r>
              <a:rPr lang="en-US" b="0" i="0" u="none" strike="noStrike" baseline="0" dirty="0" smtClean="0"/>
              <a:t> (pp. 154–156). New York: Robert </a:t>
            </a:r>
          </a:p>
          <a:p>
            <a:r>
              <a:rPr lang="en-US" b="0" i="0" u="none" strike="noStrike" baseline="0" dirty="0" smtClean="0"/>
              <a:t>Carter &amp; Brothers.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96086196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palaios</a:t>
            </a:r>
            <a:r>
              <a:rPr lang="en-US" dirty="0" smtClean="0"/>
              <a:t> pertains </a:t>
            </a:r>
            <a:r>
              <a:rPr lang="en-US" sz="1200" b="0" dirty="0" smtClean="0"/>
              <a:t>to that which is obsolete or </a:t>
            </a:r>
          </a:p>
          <a:p>
            <a:r>
              <a:rPr lang="en-US" sz="1200" b="0" dirty="0" smtClean="0"/>
              <a:t>inferior because of being old.</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196086196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92316213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86152561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Basically, </a:t>
            </a:r>
            <a:r>
              <a:rPr lang="en-US" dirty="0" err="1" smtClean="0"/>
              <a:t>systauroo</a:t>
            </a:r>
            <a:r>
              <a:rPr lang="en-US" dirty="0" smtClean="0"/>
              <a:t> means to “crucify together with”.</a:t>
            </a:r>
          </a:p>
          <a:p>
            <a:endParaRPr lang="en-US" dirty="0" smtClean="0"/>
          </a:p>
          <a:p>
            <a:r>
              <a:rPr lang="en-US" dirty="0" smtClean="0"/>
              <a:t>It is used in that basic fashion, to refer to the two thieves </a:t>
            </a:r>
          </a:p>
          <a:p>
            <a:r>
              <a:rPr lang="en-US" dirty="0" smtClean="0"/>
              <a:t>who were crucified with Jesus</a:t>
            </a:r>
            <a:r>
              <a:rPr lang="en-US" baseline="0" dirty="0" smtClean="0"/>
              <a:t> on Mount Calvary.</a:t>
            </a:r>
          </a:p>
          <a:p>
            <a:endParaRPr lang="en-US" baseline="0" dirty="0" smtClean="0"/>
          </a:p>
          <a:p>
            <a:r>
              <a:rPr lang="en-US" baseline="0" dirty="0" smtClean="0"/>
              <a:t>But, here, it is used of being crucified with, in a transcendent </a:t>
            </a:r>
          </a:p>
          <a:p>
            <a:r>
              <a:rPr lang="en-US" baseline="0" dirty="0" smtClean="0"/>
              <a:t>sense.</a:t>
            </a:r>
          </a:p>
          <a:p>
            <a:endParaRPr lang="en-US" baseline="0" dirty="0" smtClean="0"/>
          </a:p>
          <a:p>
            <a:r>
              <a:rPr lang="en-US" baseline="0" dirty="0" smtClean="0"/>
              <a:t>It is so used transcendently in only one other place in the </a:t>
            </a:r>
          </a:p>
          <a:p>
            <a:r>
              <a:rPr lang="en-US" baseline="0" dirty="0" smtClean="0"/>
              <a:t>New Testament; that is,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196086196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60220702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soma means the living body.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196086196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3215644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93870334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51601734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katargeo</a:t>
            </a:r>
            <a:r>
              <a:rPr lang="en-US" dirty="0" smtClean="0"/>
              <a:t> means </a:t>
            </a:r>
            <a:r>
              <a:rPr lang="en-US" sz="1200" b="0" i="0" dirty="0" smtClean="0"/>
              <a:t>to cause something to come to an </a:t>
            </a:r>
          </a:p>
          <a:p>
            <a:r>
              <a:rPr lang="en-US" sz="1200" b="0" i="0" dirty="0" smtClean="0"/>
              <a:t>end or to be no longer in existence; that is, to abolish, to </a:t>
            </a:r>
          </a:p>
          <a:p>
            <a:r>
              <a:rPr lang="en-US" sz="1200" b="0" i="0" dirty="0" smtClean="0"/>
              <a:t>wipe out, or to set aside.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196086196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168543914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That we should no longer be slaves to sin.</a:t>
            </a:r>
          </a:p>
          <a:p>
            <a:endParaRPr lang="en-US" b="0" dirty="0" smtClean="0"/>
          </a:p>
          <a:p>
            <a:r>
              <a:rPr lang="en-US" b="0" dirty="0" smtClean="0"/>
              <a:t>One example of a sin, which many are slaves to, is that of </a:t>
            </a:r>
          </a:p>
          <a:p>
            <a:r>
              <a:rPr lang="en-US" b="0" dirty="0" smtClean="0"/>
              <a:t>a bitter and unforgiving heart.</a:t>
            </a:r>
          </a:p>
          <a:p>
            <a:endParaRPr lang="en-US" b="1" dirty="0" smtClean="0"/>
          </a:p>
          <a:p>
            <a:pPr rtl="0"/>
            <a:r>
              <a:rPr lang="en-US" b="1" dirty="0" err="1" smtClean="0"/>
              <a:t>ILLUS</a:t>
            </a:r>
            <a:r>
              <a:rPr lang="en-US" b="1" dirty="0" smtClean="0"/>
              <a:t>:</a:t>
            </a:r>
            <a:r>
              <a:rPr lang="en-US" dirty="0" smtClean="0"/>
              <a:t> </a:t>
            </a:r>
            <a:r>
              <a:rPr lang="en-US" sz="1200" b="0" i="0" dirty="0" smtClean="0"/>
              <a:t>Ben </a:t>
            </a:r>
            <a:r>
              <a:rPr lang="en-US" sz="1200" b="0" i="0" dirty="0" err="1" smtClean="0"/>
              <a:t>Hur</a:t>
            </a:r>
            <a:r>
              <a:rPr lang="en-US" sz="1200" b="0" i="0" dirty="0" smtClean="0"/>
              <a:t>.  This classic book written by a Civil War </a:t>
            </a:r>
          </a:p>
          <a:p>
            <a:pPr rtl="0"/>
            <a:r>
              <a:rPr lang="en-US" sz="1200" b="0" i="0" dirty="0" smtClean="0"/>
              <a:t>general, Lew Wallace, in 1899, was turned into a movie </a:t>
            </a:r>
          </a:p>
          <a:p>
            <a:pPr rtl="0"/>
            <a:r>
              <a:rPr lang="en-US" sz="1200" b="0" i="0" dirty="0" smtClean="0"/>
              <a:t>starring </a:t>
            </a:r>
            <a:r>
              <a:rPr lang="en-US" sz="1200" b="0" i="0" dirty="0" err="1" smtClean="0"/>
              <a:t>Charleton</a:t>
            </a:r>
            <a:r>
              <a:rPr lang="en-US" sz="1200" b="0" i="0" dirty="0" smtClean="0"/>
              <a:t> </a:t>
            </a:r>
            <a:r>
              <a:rPr lang="en-US" sz="1200" b="0" i="0" dirty="0" err="1" smtClean="0"/>
              <a:t>Heston</a:t>
            </a:r>
            <a:r>
              <a:rPr lang="en-US" sz="1200" b="0" i="0" dirty="0" smtClean="0"/>
              <a:t>, which won the Academy Award </a:t>
            </a:r>
          </a:p>
          <a:p>
            <a:pPr rtl="0"/>
            <a:r>
              <a:rPr lang="en-US" sz="1200" b="0" i="0" dirty="0" smtClean="0"/>
              <a:t>for best movie in 1959.  </a:t>
            </a:r>
          </a:p>
          <a:p>
            <a:pPr rtl="0"/>
            <a:endParaRPr lang="en-US" sz="1200" b="0" i="0" dirty="0" smtClean="0"/>
          </a:p>
          <a:p>
            <a:pPr rtl="0"/>
            <a:r>
              <a:rPr lang="en-US" sz="1200" b="0" i="0" dirty="0" smtClean="0"/>
              <a:t>It is a towering story of love, of suffering, of the struggle of </a:t>
            </a:r>
          </a:p>
          <a:p>
            <a:pPr rtl="0"/>
            <a:r>
              <a:rPr lang="en-US" sz="1200" b="0" i="0" dirty="0" smtClean="0"/>
              <a:t>good against evil, and finally of triumph.  Judah Ben </a:t>
            </a:r>
            <a:r>
              <a:rPr lang="en-US" sz="1200" b="0" i="0" dirty="0" err="1" smtClean="0"/>
              <a:t>Hur</a:t>
            </a:r>
            <a:r>
              <a:rPr lang="en-US" sz="1200" b="0" i="0" dirty="0" smtClean="0"/>
              <a:t>, </a:t>
            </a:r>
          </a:p>
          <a:p>
            <a:pPr rtl="0"/>
            <a:r>
              <a:rPr lang="en-US" sz="1200" b="0" i="0" dirty="0" smtClean="0"/>
              <a:t>the story’s hero, grows up with his boyhood friend, </a:t>
            </a:r>
            <a:r>
              <a:rPr lang="en-US" sz="1200" b="0" i="0" dirty="0" err="1" smtClean="0"/>
              <a:t>Marsalla</a:t>
            </a:r>
            <a:r>
              <a:rPr lang="en-US" sz="1200" b="0" i="0" dirty="0" smtClean="0"/>
              <a:t>.  </a:t>
            </a:r>
          </a:p>
          <a:p>
            <a:pPr rtl="0"/>
            <a:r>
              <a:rPr lang="en-US" sz="1200" b="0" i="0" dirty="0" smtClean="0"/>
              <a:t>They are ancient, </a:t>
            </a:r>
            <a:r>
              <a:rPr lang="en-US" sz="1200" b="0" i="0" dirty="0" err="1" smtClean="0"/>
              <a:t>Mideastern</a:t>
            </a:r>
            <a:r>
              <a:rPr lang="en-US" sz="1200" b="0" i="0" dirty="0" smtClean="0"/>
              <a:t> Tom Sawyer and Huck Finn.  </a:t>
            </a:r>
          </a:p>
          <a:p>
            <a:pPr rtl="0"/>
            <a:r>
              <a:rPr lang="en-US" sz="1200" b="0" i="0" dirty="0" smtClean="0"/>
              <a:t>Judah is, of course, a Jew, and </a:t>
            </a:r>
            <a:r>
              <a:rPr lang="en-US" sz="1200" b="0" i="0" dirty="0" err="1" smtClean="0"/>
              <a:t>Marsalla</a:t>
            </a:r>
            <a:r>
              <a:rPr lang="en-US" sz="1200" b="0" i="0" dirty="0" smtClean="0"/>
              <a:t>, a Gentile.  Judah </a:t>
            </a:r>
          </a:p>
          <a:p>
            <a:pPr rtl="0"/>
            <a:r>
              <a:rPr lang="en-US" sz="1200" b="0" i="0" dirty="0" smtClean="0"/>
              <a:t>is the heir of a very great and wealthy house in Jerusalem.  </a:t>
            </a:r>
          </a:p>
          <a:p>
            <a:pPr rtl="0"/>
            <a:r>
              <a:rPr lang="en-US" sz="1200" b="0" i="0" dirty="0" err="1" smtClean="0"/>
              <a:t>Marsalla</a:t>
            </a:r>
            <a:r>
              <a:rPr lang="en-US" sz="1200" b="0" i="0" dirty="0" smtClean="0"/>
              <a:t> is a promising military man who trained in Rome as </a:t>
            </a:r>
          </a:p>
          <a:p>
            <a:pPr rtl="0"/>
            <a:r>
              <a:rPr lang="en-US" sz="1200" b="0" i="0" dirty="0" smtClean="0"/>
              <a:t>a soldier, then returned to Jerusalem as the leader of the </a:t>
            </a:r>
          </a:p>
          <a:p>
            <a:pPr rtl="0"/>
            <a:r>
              <a:rPr lang="en-US" sz="1200" b="0" i="0" dirty="0" smtClean="0"/>
              <a:t>Roman occupation forces.</a:t>
            </a:r>
          </a:p>
          <a:p>
            <a:pPr rtl="0"/>
            <a:endParaRPr lang="en-US" sz="1200" b="0" i="0" dirty="0" smtClean="0"/>
          </a:p>
          <a:p>
            <a:pPr rtl="0"/>
            <a:r>
              <a:rPr lang="en-US" sz="1200" i="0" dirty="0" smtClean="0"/>
              <a:t>During a parade, a tile falls from the roof of Judah Ben </a:t>
            </a:r>
            <a:r>
              <a:rPr lang="en-US" sz="1200" i="0" dirty="0" err="1" smtClean="0"/>
              <a:t>Hur’s</a:t>
            </a:r>
            <a:r>
              <a:rPr lang="en-US" sz="1200" i="0" dirty="0" smtClean="0"/>
              <a:t> </a:t>
            </a:r>
          </a:p>
          <a:p>
            <a:pPr rtl="0"/>
            <a:r>
              <a:rPr lang="en-US" sz="1200" i="0" dirty="0" smtClean="0"/>
              <a:t>house and strikes the new Roman ruler of the area.  Judah is </a:t>
            </a:r>
          </a:p>
          <a:p>
            <a:pPr rtl="0"/>
            <a:r>
              <a:rPr lang="en-US" sz="1200" i="0" dirty="0" smtClean="0"/>
              <a:t>falsely arrested and sent to row as a slave in a Roman </a:t>
            </a:r>
          </a:p>
          <a:p>
            <a:pPr rtl="0"/>
            <a:r>
              <a:rPr lang="en-US" sz="1200" i="0" dirty="0" smtClean="0"/>
              <a:t>military ship.  </a:t>
            </a:r>
            <a:r>
              <a:rPr lang="en-US" sz="1200" i="0" dirty="0" err="1" smtClean="0"/>
              <a:t>Marsalla</a:t>
            </a:r>
            <a:r>
              <a:rPr lang="en-US" sz="1200" i="0" dirty="0" smtClean="0"/>
              <a:t> knew it was an accident and could </a:t>
            </a:r>
          </a:p>
          <a:p>
            <a:pPr rtl="0"/>
            <a:r>
              <a:rPr lang="en-US" sz="1200" i="0" dirty="0" smtClean="0"/>
              <a:t>have prevented Judah’s arrest, but because of his lust for </a:t>
            </a:r>
          </a:p>
          <a:p>
            <a:pPr rtl="0"/>
            <a:r>
              <a:rPr lang="en-US" sz="1200" i="0" dirty="0" smtClean="0"/>
              <a:t>power, didn’t.  In addition, Judah’s mother and sister [were] </a:t>
            </a:r>
          </a:p>
          <a:p>
            <a:pPr rtl="0"/>
            <a:r>
              <a:rPr lang="en-US" sz="1200" i="0" dirty="0" smtClean="0"/>
              <a:t>imprisoned in Jerusalem.</a:t>
            </a:r>
          </a:p>
          <a:p>
            <a:pPr rtl="0"/>
            <a:endParaRPr lang="en-US" sz="1200" i="0" dirty="0" smtClean="0"/>
          </a:p>
          <a:p>
            <a:pPr rtl="0"/>
            <a:r>
              <a:rPr lang="en-US" sz="1200" i="0" dirty="0" smtClean="0"/>
              <a:t>Judah hates </a:t>
            </a:r>
            <a:r>
              <a:rPr lang="en-US" sz="1200" i="0" dirty="0" err="1" smtClean="0"/>
              <a:t>Marsalla</a:t>
            </a:r>
            <a:r>
              <a:rPr lang="en-US" sz="1200" i="0" dirty="0" smtClean="0"/>
              <a:t>, and while in the belly of the military </a:t>
            </a:r>
          </a:p>
          <a:p>
            <a:pPr rtl="0"/>
            <a:r>
              <a:rPr lang="en-US" sz="1200" i="0" dirty="0" smtClean="0"/>
              <a:t>ship, providing the power for naval warfare, he vows that he </a:t>
            </a:r>
          </a:p>
          <a:p>
            <a:pPr rtl="0"/>
            <a:r>
              <a:rPr lang="en-US" sz="1200" i="0" dirty="0" smtClean="0"/>
              <a:t>will live, return to Jerusalem and free his mother and sister.  </a:t>
            </a:r>
          </a:p>
          <a:p>
            <a:pPr rtl="0"/>
            <a:r>
              <a:rPr lang="en-US" sz="1200" i="0" dirty="0" smtClean="0"/>
              <a:t>Slaves in such ships rarely lived for more than a year.  Judah </a:t>
            </a:r>
          </a:p>
          <a:p>
            <a:pPr rtl="0"/>
            <a:r>
              <a:rPr lang="en-US" sz="1200" i="0" dirty="0" smtClean="0"/>
              <a:t>had been rowing for three years when, in the heat of a naval </a:t>
            </a:r>
          </a:p>
          <a:p>
            <a:pPr rtl="0"/>
            <a:r>
              <a:rPr lang="en-US" sz="1200" i="0" dirty="0" smtClean="0"/>
              <a:t>battle, his ship was sunk.  He saved the commander of the </a:t>
            </a:r>
          </a:p>
          <a:p>
            <a:pPr rtl="0"/>
            <a:r>
              <a:rPr lang="en-US" sz="1200" i="0" dirty="0" smtClean="0"/>
              <a:t>ship, and as a reward, was given his freedom and adopted </a:t>
            </a:r>
          </a:p>
          <a:p>
            <a:pPr rtl="0"/>
            <a:r>
              <a:rPr lang="en-US" sz="1200" i="0" dirty="0" smtClean="0"/>
              <a:t>by the commander, who was the top naval officer in the </a:t>
            </a:r>
          </a:p>
          <a:p>
            <a:pPr rtl="0"/>
            <a:r>
              <a:rPr lang="en-US" sz="1200" i="0" dirty="0" smtClean="0"/>
              <a:t>Roman navy, a very powerful and wealthy man.</a:t>
            </a:r>
          </a:p>
          <a:p>
            <a:pPr rtl="0"/>
            <a:endParaRPr lang="en-US" sz="1200" i="0" dirty="0" smtClean="0"/>
          </a:p>
          <a:p>
            <a:pPr rtl="0"/>
            <a:r>
              <a:rPr lang="en-US" sz="1200" i="0" dirty="0" smtClean="0"/>
              <a:t>He returns to Jerusalem with all the wealth and power of his </a:t>
            </a:r>
          </a:p>
          <a:p>
            <a:pPr rtl="0"/>
            <a:r>
              <a:rPr lang="en-US" sz="1200" i="0" dirty="0" smtClean="0"/>
              <a:t>new identity, and confronts the astonished </a:t>
            </a:r>
            <a:r>
              <a:rPr lang="en-US" sz="1200" i="0" dirty="0" err="1" smtClean="0"/>
              <a:t>Marsalla</a:t>
            </a:r>
            <a:r>
              <a:rPr lang="en-US" sz="1200" i="0" dirty="0" smtClean="0"/>
              <a:t>, who </a:t>
            </a:r>
          </a:p>
          <a:p>
            <a:pPr rtl="0"/>
            <a:r>
              <a:rPr lang="en-US" sz="1200" i="0" dirty="0" smtClean="0"/>
              <a:t>assumed he had been dead for years.  Ben </a:t>
            </a:r>
            <a:r>
              <a:rPr lang="en-US" sz="1200" i="0" dirty="0" err="1" smtClean="0"/>
              <a:t>Hur</a:t>
            </a:r>
            <a:r>
              <a:rPr lang="en-US" sz="1200" i="0" dirty="0" smtClean="0"/>
              <a:t> demanded </a:t>
            </a:r>
          </a:p>
          <a:p>
            <a:pPr rtl="0"/>
            <a:r>
              <a:rPr lang="en-US" sz="1200" i="0" dirty="0" smtClean="0"/>
              <a:t>that </a:t>
            </a:r>
            <a:r>
              <a:rPr lang="en-US" sz="1200" i="0" dirty="0" err="1" smtClean="0"/>
              <a:t>Marsalla</a:t>
            </a:r>
            <a:r>
              <a:rPr lang="en-US" sz="1200" i="0" dirty="0" smtClean="0"/>
              <a:t> find and release from prison his mother and </a:t>
            </a:r>
          </a:p>
          <a:p>
            <a:pPr rtl="0"/>
            <a:r>
              <a:rPr lang="en-US" sz="1200" i="0" dirty="0" smtClean="0"/>
              <a:t>sister.  </a:t>
            </a:r>
            <a:r>
              <a:rPr lang="en-US" sz="1200" i="0" dirty="0" err="1" smtClean="0"/>
              <a:t>Marsalla</a:t>
            </a:r>
            <a:r>
              <a:rPr lang="en-US" sz="1200" i="0" dirty="0" smtClean="0"/>
              <a:t> finds them in prison, but they have leprosy, </a:t>
            </a:r>
          </a:p>
          <a:p>
            <a:pPr rtl="0"/>
            <a:r>
              <a:rPr lang="en-US" sz="1200" i="0" dirty="0" smtClean="0"/>
              <a:t>so he whisks them away to the leper colony outside </a:t>
            </a:r>
          </a:p>
          <a:p>
            <a:pPr rtl="0"/>
            <a:r>
              <a:rPr lang="en-US" sz="1200" i="0" dirty="0" smtClean="0"/>
              <a:t>Jerusalem to live out a pitiful existence.  Ben </a:t>
            </a:r>
            <a:r>
              <a:rPr lang="en-US" sz="1200" i="0" dirty="0" err="1" smtClean="0"/>
              <a:t>Hur</a:t>
            </a:r>
            <a:r>
              <a:rPr lang="en-US" sz="1200" i="0" dirty="0" smtClean="0"/>
              <a:t> is told </a:t>
            </a:r>
          </a:p>
          <a:p>
            <a:pPr rtl="0"/>
            <a:r>
              <a:rPr lang="en-US" sz="1200" i="0" dirty="0" smtClean="0"/>
              <a:t>that they are dead.  His hate for </a:t>
            </a:r>
            <a:r>
              <a:rPr lang="en-US" sz="1200" i="0" dirty="0" err="1" smtClean="0"/>
              <a:t>Marsalla</a:t>
            </a:r>
            <a:r>
              <a:rPr lang="en-US" sz="1200" i="0" dirty="0" smtClean="0"/>
              <a:t> grows, and in a </a:t>
            </a:r>
          </a:p>
          <a:p>
            <a:pPr rtl="0"/>
            <a:r>
              <a:rPr lang="en-US" sz="1200" i="0" dirty="0" smtClean="0"/>
              <a:t>chariot race in which </a:t>
            </a:r>
            <a:r>
              <a:rPr lang="en-US" sz="1200" i="0" dirty="0" err="1" smtClean="0"/>
              <a:t>Marsalla</a:t>
            </a:r>
            <a:r>
              <a:rPr lang="en-US" sz="1200" i="0" dirty="0" smtClean="0"/>
              <a:t> and Judah Ben </a:t>
            </a:r>
            <a:r>
              <a:rPr lang="en-US" sz="1200" i="0" dirty="0" err="1" smtClean="0"/>
              <a:t>Hur</a:t>
            </a:r>
            <a:r>
              <a:rPr lang="en-US" sz="1200" i="0" dirty="0" smtClean="0"/>
              <a:t> are the </a:t>
            </a:r>
          </a:p>
          <a:p>
            <a:pPr rtl="0"/>
            <a:r>
              <a:rPr lang="en-US" sz="1200" i="0" dirty="0" smtClean="0"/>
              <a:t>primary figures, </a:t>
            </a:r>
            <a:r>
              <a:rPr lang="en-US" sz="1200" i="0" dirty="0" err="1" smtClean="0"/>
              <a:t>Marsalla</a:t>
            </a:r>
            <a:r>
              <a:rPr lang="en-US" sz="1200" i="0" dirty="0" smtClean="0"/>
              <a:t> is killed.  With his dying breath, </a:t>
            </a:r>
          </a:p>
          <a:p>
            <a:pPr rtl="0"/>
            <a:r>
              <a:rPr lang="en-US" sz="1200" i="0" dirty="0" err="1" smtClean="0"/>
              <a:t>Marsalla</a:t>
            </a:r>
            <a:r>
              <a:rPr lang="en-US" sz="1200" i="0" dirty="0" smtClean="0"/>
              <a:t>, out of spite, tells Judah the truth about his mother </a:t>
            </a:r>
          </a:p>
          <a:p>
            <a:pPr rtl="0"/>
            <a:r>
              <a:rPr lang="en-US" sz="1200" i="0" dirty="0" smtClean="0"/>
              <a:t>and sister.</a:t>
            </a:r>
          </a:p>
          <a:p>
            <a:pPr rtl="0"/>
            <a:endParaRPr lang="en-US" sz="1200" i="0" dirty="0" smtClean="0"/>
          </a:p>
          <a:p>
            <a:pPr rtl="0"/>
            <a:r>
              <a:rPr lang="en-US" sz="1200" i="0" dirty="0" smtClean="0"/>
              <a:t>Judah’s hate now no longer has an object to focus on.  He </a:t>
            </a:r>
          </a:p>
          <a:p>
            <a:pPr rtl="0"/>
            <a:r>
              <a:rPr lang="en-US" sz="1200" i="0" dirty="0" smtClean="0"/>
              <a:t>generalizes his hatred and becomes a bitter shell of his </a:t>
            </a:r>
          </a:p>
          <a:p>
            <a:pPr rtl="0"/>
            <a:r>
              <a:rPr lang="en-US" sz="1200" i="0" dirty="0" smtClean="0"/>
              <a:t>former self.  Finally, in desperation he goes to the leper </a:t>
            </a:r>
          </a:p>
          <a:p>
            <a:pPr rtl="0"/>
            <a:r>
              <a:rPr lang="en-US" sz="1200" i="0" dirty="0" smtClean="0"/>
              <a:t>colony to get his mother and sister to take them to Jesus, </a:t>
            </a:r>
          </a:p>
          <a:p>
            <a:pPr rtl="0"/>
            <a:r>
              <a:rPr lang="en-US" sz="1200" i="0" dirty="0" smtClean="0"/>
              <a:t>this great preacher who has been performing miracles.  </a:t>
            </a:r>
          </a:p>
          <a:p>
            <a:pPr rtl="0"/>
            <a:r>
              <a:rPr lang="en-US" sz="1200" i="0" dirty="0" smtClean="0"/>
              <a:t>When they get to Jerusalem where they think they will </a:t>
            </a:r>
          </a:p>
          <a:p>
            <a:pPr rtl="0"/>
            <a:r>
              <a:rPr lang="en-US" sz="1200" i="0" dirty="0" smtClean="0"/>
              <a:t>find Him, they discover that He has just been crucified.  </a:t>
            </a:r>
          </a:p>
          <a:p>
            <a:pPr rtl="0"/>
            <a:r>
              <a:rPr lang="en-US" sz="1200" i="0" dirty="0" smtClean="0"/>
              <a:t>Now, all hope is gone, and despair settles over them.  </a:t>
            </a:r>
          </a:p>
          <a:p>
            <a:pPr rtl="0"/>
            <a:r>
              <a:rPr lang="en-US" sz="1200" i="0" dirty="0" smtClean="0"/>
              <a:t>However, in the hours and earthquakes rocked the city, </a:t>
            </a:r>
          </a:p>
          <a:p>
            <a:pPr rtl="0"/>
            <a:r>
              <a:rPr lang="en-US" sz="1200" i="0" dirty="0" smtClean="0"/>
              <a:t>Judah’s mother and sister are healed of the leprosy, and </a:t>
            </a:r>
          </a:p>
          <a:p>
            <a:pPr rtl="0"/>
            <a:r>
              <a:rPr lang="en-US" sz="1200" i="0" dirty="0" smtClean="0"/>
              <a:t>Judah’s heart, along with his mother’s and sister’s, is </a:t>
            </a:r>
          </a:p>
          <a:p>
            <a:pPr rtl="0"/>
            <a:r>
              <a:rPr lang="en-US" sz="1200" i="0" dirty="0" smtClean="0"/>
              <a:t>turned to Jesus.  Their faith, their health and their lives </a:t>
            </a:r>
          </a:p>
          <a:p>
            <a:pPr rtl="0"/>
            <a:r>
              <a:rPr lang="en-US" sz="1200" i="0" dirty="0" smtClean="0"/>
              <a:t>are restored.</a:t>
            </a:r>
          </a:p>
          <a:p>
            <a:pPr rtl="0"/>
            <a:endParaRPr lang="en-US" sz="1200" i="0" dirty="0" smtClean="0"/>
          </a:p>
          <a:p>
            <a:pPr rtl="0"/>
            <a:r>
              <a:rPr lang="en-US" sz="1200" i="0" dirty="0" smtClean="0"/>
              <a:t>It is a towering story, deeply moving, and an exquisite </a:t>
            </a:r>
          </a:p>
          <a:p>
            <a:pPr rtl="0"/>
            <a:r>
              <a:rPr lang="en-US" sz="1200" i="0" dirty="0" smtClean="0"/>
              <a:t>portrayal of the power, grace and love of Jesus.  Why did </a:t>
            </a:r>
          </a:p>
          <a:p>
            <a:pPr rtl="0"/>
            <a:r>
              <a:rPr lang="en-US" sz="1200" i="0" dirty="0" smtClean="0"/>
              <a:t>I tell you about Ben </a:t>
            </a:r>
            <a:r>
              <a:rPr lang="en-US" sz="1200" i="0" dirty="0" err="1" smtClean="0"/>
              <a:t>Hur</a:t>
            </a:r>
            <a:r>
              <a:rPr lang="en-US" sz="1200" i="0" dirty="0" smtClean="0"/>
              <a:t>? Because of this interesting twist.  </a:t>
            </a:r>
          </a:p>
          <a:p>
            <a:pPr rtl="0"/>
            <a:r>
              <a:rPr lang="en-US" sz="1200" i="0" dirty="0" smtClean="0"/>
              <a:t>As Paul Harvey would say, this is “the rest of the story.” </a:t>
            </a:r>
          </a:p>
          <a:p>
            <a:pPr rtl="0"/>
            <a:endParaRPr lang="en-US" sz="1200" i="0" dirty="0" smtClean="0"/>
          </a:p>
          <a:p>
            <a:pPr rtl="0"/>
            <a:r>
              <a:rPr lang="en-US" sz="1200" i="0" dirty="0" smtClean="0"/>
              <a:t>When Lew Wallace set out to study the life of Christ, he </a:t>
            </a:r>
          </a:p>
          <a:p>
            <a:pPr rtl="0"/>
            <a:r>
              <a:rPr lang="en-US" sz="1200" i="0" dirty="0" smtClean="0"/>
              <a:t>was not a Christian.  In fact, writing a story such as Ben </a:t>
            </a:r>
          </a:p>
          <a:p>
            <a:pPr rtl="0"/>
            <a:r>
              <a:rPr lang="en-US" sz="1200" i="0" dirty="0" err="1" smtClean="0"/>
              <a:t>Hur</a:t>
            </a:r>
            <a:r>
              <a:rPr lang="en-US" sz="1200" i="0" dirty="0" smtClean="0"/>
              <a:t> was the farthest thing from his mind.  Wallace was </a:t>
            </a:r>
          </a:p>
          <a:p>
            <a:pPr rtl="0"/>
            <a:r>
              <a:rPr lang="en-US" sz="1200" i="0" dirty="0" smtClean="0"/>
              <a:t>antagonistic toward Christianity, and determined he would </a:t>
            </a:r>
          </a:p>
          <a:p>
            <a:pPr rtl="0"/>
            <a:r>
              <a:rPr lang="en-US" sz="1200" i="0" dirty="0" smtClean="0"/>
              <a:t>study the life of Christ so thoroughly, and then write so </a:t>
            </a:r>
          </a:p>
          <a:p>
            <a:pPr rtl="0"/>
            <a:r>
              <a:rPr lang="en-US" sz="1200" i="0" dirty="0" smtClean="0"/>
              <a:t>convincingly, that he would be able to kill the story of </a:t>
            </a:r>
          </a:p>
          <a:p>
            <a:pPr rtl="0"/>
            <a:r>
              <a:rPr lang="en-US" sz="1200" i="0" dirty="0" smtClean="0"/>
              <a:t>Christ.  He wanted to prove that Jesus, if He had lived, </a:t>
            </a:r>
          </a:p>
          <a:p>
            <a:pPr rtl="0"/>
            <a:r>
              <a:rPr lang="en-US" sz="1200" i="0" dirty="0" smtClean="0"/>
              <a:t>was not God, but merely a man, that He never rose from </a:t>
            </a:r>
          </a:p>
          <a:p>
            <a:pPr rtl="0"/>
            <a:r>
              <a:rPr lang="en-US" sz="1200" i="0" dirty="0" smtClean="0"/>
              <a:t>the dead, and that Christianity was a hoax.</a:t>
            </a:r>
          </a:p>
          <a:p>
            <a:pPr rtl="0"/>
            <a:endParaRPr lang="en-US" sz="1200" i="0" dirty="0" smtClean="0"/>
          </a:p>
          <a:p>
            <a:pPr rtl="0"/>
            <a:r>
              <a:rPr lang="en-US" sz="1200" i="0" dirty="0" smtClean="0"/>
              <a:t>So he studied.  This great and enormous subject drew him </a:t>
            </a:r>
          </a:p>
          <a:p>
            <a:pPr rtl="0"/>
            <a:r>
              <a:rPr lang="en-US" sz="1200" i="0" dirty="0" smtClean="0"/>
              <a:t>further and further into his research until the evidence </a:t>
            </a:r>
          </a:p>
          <a:p>
            <a:pPr rtl="0"/>
            <a:r>
              <a:rPr lang="en-US" sz="1200" i="0" dirty="0" smtClean="0"/>
              <a:t>overwhelmed him.  He dropped to his knees and cried out </a:t>
            </a:r>
          </a:p>
          <a:p>
            <a:pPr rtl="0"/>
            <a:r>
              <a:rPr lang="en-US" sz="1200" i="0" dirty="0" smtClean="0"/>
              <a:t>to Jesus to be his Savior and Lord.  Then, instead of </a:t>
            </a:r>
          </a:p>
          <a:p>
            <a:pPr rtl="0"/>
            <a:r>
              <a:rPr lang="en-US" sz="1200" i="0" dirty="0" smtClean="0"/>
              <a:t>writing a book to prove to the world that Jesus was not </a:t>
            </a:r>
          </a:p>
          <a:p>
            <a:pPr rtl="0"/>
            <a:r>
              <a:rPr lang="en-US" sz="1200" i="0" dirty="0" smtClean="0"/>
              <a:t>God, he wrote Ben </a:t>
            </a:r>
            <a:r>
              <a:rPr lang="en-US" sz="1200" i="0" dirty="0" err="1" smtClean="0"/>
              <a:t>Hur</a:t>
            </a:r>
            <a:r>
              <a:rPr lang="en-US" sz="1200" i="0" dirty="0" smtClean="0"/>
              <a:t>, to try to prove to the world that </a:t>
            </a:r>
          </a:p>
          <a:p>
            <a:pPr rtl="0"/>
            <a:r>
              <a:rPr lang="en-US" sz="1200" i="0" dirty="0" smtClean="0"/>
              <a:t>Jesus was God.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203816996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6:6</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again, Galatians 2:20.</a:t>
            </a:r>
          </a:p>
          <a:p>
            <a:endParaRPr lang="en-US" dirty="0" smtClean="0"/>
          </a:p>
          <a:p>
            <a:r>
              <a:rPr lang="en-US" dirty="0" smtClean="0"/>
              <a:t>Cross-Reference </a:t>
            </a:r>
            <a:r>
              <a:rPr lang="en-US" dirty="0" smtClean="0"/>
              <a:t>to Romans </a:t>
            </a:r>
            <a:r>
              <a:rPr lang="en-US" dirty="0" smtClean="0"/>
              <a:t>6:6</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1995, Robert H. </a:t>
            </a:r>
            <a:r>
              <a:rPr lang="en-US" dirty="0" err="1" smtClean="0"/>
              <a:t>Mounce</a:t>
            </a:r>
            <a:r>
              <a:rPr lang="en-US" dirty="0" smtClean="0"/>
              <a:t> wrote in the New American </a:t>
            </a:r>
          </a:p>
          <a:p>
            <a:r>
              <a:rPr lang="en-US" dirty="0" smtClean="0"/>
              <a:t>Commentary:</a:t>
            </a:r>
          </a:p>
          <a:p>
            <a:endParaRPr lang="en-US" dirty="0" smtClean="0"/>
          </a:p>
          <a:p>
            <a:r>
              <a:rPr lang="en-US" dirty="0" smtClean="0"/>
              <a:t>“</a:t>
            </a:r>
            <a:r>
              <a:rPr lang="en-US" sz="1200" i="0" baseline="0" dirty="0" smtClean="0"/>
              <a:t>Our confidence in a resurrected life rests upon the fact </a:t>
            </a:r>
          </a:p>
          <a:p>
            <a:r>
              <a:rPr lang="en-US" sz="1200" i="0" baseline="0" dirty="0" smtClean="0"/>
              <a:t>that our old self was nailed to the cross with Jesus. We </a:t>
            </a:r>
          </a:p>
          <a:p>
            <a:r>
              <a:rPr lang="en-US" sz="1200" i="0" baseline="0" dirty="0" smtClean="0"/>
              <a:t>were ‘crucified with him’... Believers, by definition, are those </a:t>
            </a:r>
          </a:p>
          <a:p>
            <a:r>
              <a:rPr lang="en-US" sz="1200" i="0" baseline="0" dirty="0" smtClean="0"/>
              <a:t>who by their union with Christ died with him on the cross. </a:t>
            </a:r>
          </a:p>
          <a:p>
            <a:endParaRPr lang="en-US" sz="1200" i="0" baseline="0" dirty="0" smtClean="0"/>
          </a:p>
          <a:p>
            <a:r>
              <a:rPr lang="en-US" sz="1200" i="0" baseline="0" dirty="0" smtClean="0"/>
              <a:t>“That death had a definite purpose in the spiritual life </a:t>
            </a:r>
          </a:p>
          <a:p>
            <a:r>
              <a:rPr lang="en-US" sz="1200" i="0" baseline="0" dirty="0" smtClean="0"/>
              <a:t>history of the believer. We were crucified in order that our </a:t>
            </a:r>
          </a:p>
          <a:p>
            <a:r>
              <a:rPr lang="en-US" sz="1200" i="0" baseline="0" dirty="0" smtClean="0"/>
              <a:t>sinful nature might be stripped of its power.... </a:t>
            </a:r>
          </a:p>
          <a:p>
            <a:endParaRPr lang="en-US" sz="1200" i="0" baseline="0" dirty="0" smtClean="0"/>
          </a:p>
          <a:p>
            <a:r>
              <a:rPr lang="en-US" sz="1200" i="0" baseline="0" dirty="0" smtClean="0"/>
              <a:t>“Death fulfills the demands of sin. But death opens the </a:t>
            </a:r>
          </a:p>
          <a:p>
            <a:r>
              <a:rPr lang="en-US" sz="1200" i="0" baseline="0" dirty="0" smtClean="0"/>
              <a:t>way for resurrection. Resurrection lies beyond the control </a:t>
            </a:r>
          </a:p>
          <a:p>
            <a:r>
              <a:rPr lang="en-US" sz="1200" i="0" baseline="0" dirty="0" smtClean="0"/>
              <a:t>of death. It is the victor over death. With the old self </a:t>
            </a:r>
          </a:p>
          <a:p>
            <a:r>
              <a:rPr lang="en-US" sz="1200" i="0" baseline="0" dirty="0" smtClean="0"/>
              <a:t>rendered powerless, it is no longer necessary for a person </a:t>
            </a:r>
          </a:p>
          <a:p>
            <a:r>
              <a:rPr lang="en-US" sz="1200" i="0" baseline="0" dirty="0" smtClean="0"/>
              <a:t>to continue in bondage to sin. In Christ we are set free. </a:t>
            </a:r>
          </a:p>
          <a:p>
            <a:endParaRPr lang="en-US" sz="1200" i="0" baseline="0" dirty="0" smtClean="0"/>
          </a:p>
          <a:p>
            <a:r>
              <a:rPr lang="en-US" sz="1200" i="0" baseline="0" dirty="0" smtClean="0"/>
              <a:t>“Since sin exhausted itself in bringing about death, from </a:t>
            </a:r>
          </a:p>
          <a:p>
            <a:r>
              <a:rPr lang="en-US" sz="1200" i="0" baseline="0" dirty="0" smtClean="0"/>
              <a:t>that point forward it is powerless to overcome new life.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Mounce</a:t>
            </a:r>
            <a:r>
              <a:rPr lang="en-US" b="0" i="0" u="none" strike="noStrike" baseline="0" dirty="0" smtClean="0"/>
              <a:t>, R. H. (1995). </a:t>
            </a:r>
            <a:r>
              <a:rPr lang="en-US" b="0" i="1" u="none" strike="noStrike" baseline="0" dirty="0" smtClean="0"/>
              <a:t>Romans</a:t>
            </a:r>
            <a:r>
              <a:rPr lang="en-US" b="0" i="0" u="none" strike="noStrike" baseline="0" dirty="0" smtClean="0"/>
              <a:t> (Vol. 27, p. 151). Nashville: </a:t>
            </a:r>
          </a:p>
          <a:p>
            <a:r>
              <a:rPr lang="en-US" b="0" i="0" u="none" strike="noStrike" baseline="0" dirty="0" err="1" smtClean="0"/>
              <a:t>Broadman</a:t>
            </a:r>
            <a:r>
              <a:rPr lang="en-US" b="0" i="0" u="none" strike="noStrike" baseline="0" dirty="0" smtClean="0"/>
              <a:t> &amp; Holman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11612660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Dikaioo</a:t>
            </a:r>
            <a:r>
              <a:rPr lang="en-US" dirty="0" smtClean="0"/>
              <a:t> is the word we have seen used previously to mean </a:t>
            </a:r>
          </a:p>
          <a:p>
            <a:r>
              <a:rPr lang="en-US" dirty="0" smtClean="0"/>
              <a:t>to justify,</a:t>
            </a:r>
            <a:r>
              <a:rPr lang="en-US" baseline="0" dirty="0" smtClean="0"/>
              <a:t> to acquit, or to vindicate.</a:t>
            </a:r>
          </a:p>
          <a:p>
            <a:endParaRPr lang="en-US" baseline="0" dirty="0" smtClean="0"/>
          </a:p>
          <a:p>
            <a:r>
              <a:rPr lang="en-US" baseline="0" dirty="0" smtClean="0"/>
              <a:t>Here, it is used to mean </a:t>
            </a:r>
            <a:r>
              <a:rPr lang="en-US" sz="1200" b="0" i="0" dirty="0" smtClean="0"/>
              <a:t>to cause someone to be released </a:t>
            </a:r>
          </a:p>
          <a:p>
            <a:r>
              <a:rPr lang="en-US" sz="1200" b="0" i="0" dirty="0" smtClean="0"/>
              <a:t>from personal or institutional claims that are no longer to </a:t>
            </a:r>
          </a:p>
          <a:p>
            <a:r>
              <a:rPr lang="en-US" sz="1200" b="0" i="0" dirty="0" smtClean="0"/>
              <a:t>be considered pertinent or valid; that is, to make free or </a:t>
            </a:r>
          </a:p>
          <a:p>
            <a:r>
              <a:rPr lang="en-US" sz="1200" b="0" i="0" dirty="0" smtClean="0"/>
              <a:t>to make pure.</a:t>
            </a:r>
          </a:p>
          <a:p>
            <a:endParaRPr lang="en-US" sz="1200" b="0" i="0" dirty="0" smtClean="0"/>
          </a:p>
          <a:p>
            <a:r>
              <a:rPr lang="en-US" sz="1200" b="0" i="0" dirty="0" smtClean="0"/>
              <a:t>It’s used in a similar fashion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211612660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306084713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kern="1200" dirty="0" smtClean="0">
                <a:solidFill>
                  <a:schemeClr val="tx1"/>
                </a:solidFill>
                <a:latin typeface="+mn-lt"/>
                <a:ea typeface="+mn-ea"/>
                <a:cs typeface="+mn-cs"/>
              </a:rPr>
              <a:t>The English ship Bounty, commanded by Lieutenant </a:t>
            </a:r>
          </a:p>
          <a:p>
            <a:pPr rtl="0"/>
            <a:r>
              <a:rPr lang="en-US" sz="1200" i="0" kern="1200" dirty="0" smtClean="0">
                <a:solidFill>
                  <a:schemeClr val="tx1"/>
                </a:solidFill>
                <a:latin typeface="+mn-lt"/>
                <a:ea typeface="+mn-ea"/>
                <a:cs typeface="+mn-cs"/>
              </a:rPr>
              <a:t>William Bligh, journeyed to the South Pacific in 1787 to </a:t>
            </a:r>
          </a:p>
          <a:p>
            <a:pPr rtl="0"/>
            <a:r>
              <a:rPr lang="en-US" sz="1200" i="0" kern="1200" dirty="0" smtClean="0">
                <a:solidFill>
                  <a:schemeClr val="tx1"/>
                </a:solidFill>
                <a:latin typeface="+mn-lt"/>
                <a:ea typeface="+mn-ea"/>
                <a:cs typeface="+mn-cs"/>
              </a:rPr>
              <a:t>collect plants of the breadfruit tree. Sailors signed on gladly, </a:t>
            </a:r>
          </a:p>
          <a:p>
            <a:pPr rtl="0"/>
            <a:r>
              <a:rPr lang="en-US" sz="1200" i="0" kern="1200" dirty="0" smtClean="0">
                <a:solidFill>
                  <a:schemeClr val="tx1"/>
                </a:solidFill>
                <a:latin typeface="+mn-lt"/>
                <a:ea typeface="+mn-ea"/>
                <a:cs typeface="+mn-cs"/>
              </a:rPr>
              <a:t>considering the voyage a trip to paradise. Having no </a:t>
            </a:r>
          </a:p>
          <a:p>
            <a:pPr rtl="0"/>
            <a:r>
              <a:rPr lang="en-US" sz="1200" i="0" kern="1200" dirty="0" smtClean="0">
                <a:solidFill>
                  <a:schemeClr val="tx1"/>
                </a:solidFill>
                <a:latin typeface="+mn-lt"/>
                <a:ea typeface="+mn-ea"/>
                <a:cs typeface="+mn-cs"/>
              </a:rPr>
              <a:t>second-in-command, Captain Bligh appointed his young </a:t>
            </a:r>
          </a:p>
          <a:p>
            <a:pPr rtl="0"/>
            <a:r>
              <a:rPr lang="en-US" sz="1200" i="0" kern="1200" dirty="0" smtClean="0">
                <a:solidFill>
                  <a:schemeClr val="tx1"/>
                </a:solidFill>
                <a:latin typeface="+mn-lt"/>
                <a:ea typeface="+mn-ea"/>
                <a:cs typeface="+mn-cs"/>
              </a:rPr>
              <a:t>friend Fletcher Christian to the post.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Bounty stayed in Tahiti six months, and the sailors, led </a:t>
            </a:r>
          </a:p>
          <a:p>
            <a:pPr rtl="0"/>
            <a:r>
              <a:rPr lang="en-US" sz="1200" i="0" kern="1200" dirty="0" smtClean="0">
                <a:solidFill>
                  <a:schemeClr val="tx1"/>
                </a:solidFill>
                <a:latin typeface="+mn-lt"/>
                <a:ea typeface="+mn-ea"/>
                <a:cs typeface="+mn-cs"/>
              </a:rPr>
              <a:t>by happy-go-lucky Fletcher Christian, enjoyed paradise to </a:t>
            </a:r>
          </a:p>
          <a:p>
            <a:pPr rtl="0"/>
            <a:r>
              <a:rPr lang="en-US" sz="1200" i="0" kern="1200" dirty="0" smtClean="0">
                <a:solidFill>
                  <a:schemeClr val="tx1"/>
                </a:solidFill>
                <a:latin typeface="+mn-lt"/>
                <a:ea typeface="+mn-ea"/>
                <a:cs typeface="+mn-cs"/>
              </a:rPr>
              <a:t>the full. When time came for departure, some of the men </a:t>
            </a:r>
          </a:p>
          <a:p>
            <a:pPr rtl="0"/>
            <a:r>
              <a:rPr lang="en-US" sz="1200" i="0" kern="1200" dirty="0" smtClean="0">
                <a:solidFill>
                  <a:schemeClr val="tx1"/>
                </a:solidFill>
                <a:latin typeface="+mn-lt"/>
                <a:ea typeface="+mn-ea"/>
                <a:cs typeface="+mn-cs"/>
              </a:rPr>
              <a:t>wanted to stay behind with their island girls. Three men, </a:t>
            </a:r>
          </a:p>
          <a:p>
            <a:pPr rtl="0"/>
            <a:r>
              <a:rPr lang="en-US" sz="1200" i="0" kern="1200" dirty="0" smtClean="0">
                <a:solidFill>
                  <a:schemeClr val="tx1"/>
                </a:solidFill>
                <a:latin typeface="+mn-lt"/>
                <a:ea typeface="+mn-ea"/>
                <a:cs typeface="+mn-cs"/>
              </a:rPr>
              <a:t>trying to desert, were flogged. The mood on ship darkened, </a:t>
            </a:r>
          </a:p>
          <a:p>
            <a:pPr rtl="0"/>
            <a:r>
              <a:rPr lang="en-US" sz="1200" i="0" kern="1200" dirty="0" smtClean="0">
                <a:solidFill>
                  <a:schemeClr val="tx1"/>
                </a:solidFill>
                <a:latin typeface="+mn-lt"/>
                <a:ea typeface="+mn-ea"/>
                <a:cs typeface="+mn-cs"/>
              </a:rPr>
              <a:t>and on April 28, 1789, Fletcher Christian staged the most </a:t>
            </a:r>
          </a:p>
          <a:p>
            <a:pPr rtl="0"/>
            <a:r>
              <a:rPr lang="en-US" sz="1200" i="0" kern="1200" dirty="0" smtClean="0">
                <a:solidFill>
                  <a:schemeClr val="tx1"/>
                </a:solidFill>
                <a:latin typeface="+mn-lt"/>
                <a:ea typeface="+mn-ea"/>
                <a:cs typeface="+mn-cs"/>
              </a:rPr>
              <a:t>famous mutiny in history. Bligh and his supporters were </a:t>
            </a:r>
          </a:p>
          <a:p>
            <a:pPr rtl="0"/>
            <a:r>
              <a:rPr lang="en-US" sz="1200" i="0" kern="1200" dirty="0" smtClean="0">
                <a:solidFill>
                  <a:schemeClr val="tx1"/>
                </a:solidFill>
                <a:latin typeface="+mn-lt"/>
                <a:ea typeface="+mn-ea"/>
                <a:cs typeface="+mn-cs"/>
              </a:rPr>
              <a:t>set adrift in an overloaded lifeboat (which they miraculously </a:t>
            </a:r>
          </a:p>
          <a:p>
            <a:pPr rtl="0"/>
            <a:r>
              <a:rPr lang="en-US" sz="1200" i="0" kern="1200" dirty="0" smtClean="0">
                <a:solidFill>
                  <a:schemeClr val="tx1"/>
                </a:solidFill>
                <a:latin typeface="+mn-lt"/>
                <a:ea typeface="+mn-ea"/>
                <a:cs typeface="+mn-cs"/>
              </a:rPr>
              <a:t>navigated 3700 miles to Timor).</a:t>
            </a:r>
          </a:p>
          <a:p>
            <a:pPr rtl="0"/>
            <a:endParaRPr lang="en-US" sz="1200" i="0" kern="1200" dirty="0" smtClean="0">
              <a:solidFill>
                <a:schemeClr val="tx1"/>
              </a:solidFill>
              <a:latin typeface="+mn-lt"/>
              <a:ea typeface="+mn-ea"/>
              <a:cs typeface="+mn-cs"/>
            </a:endParaRPr>
          </a:p>
          <a:p>
            <a:pPr rtl="0"/>
            <a:r>
              <a:rPr lang="en-US" sz="1200" i="0" dirty="0" smtClean="0"/>
              <a:t>The mutineers aboard the Bounty immediately began </a:t>
            </a:r>
          </a:p>
          <a:p>
            <a:pPr rtl="0"/>
            <a:r>
              <a:rPr lang="en-US" sz="1200" i="0" dirty="0" smtClean="0"/>
              <a:t>quarreling about what to do next. Christian returned to </a:t>
            </a:r>
          </a:p>
          <a:p>
            <a:pPr rtl="0"/>
            <a:r>
              <a:rPr lang="en-US" sz="1200" i="0" dirty="0" smtClean="0"/>
              <a:t>Tahiti, where he left some of the mutineers, kidnapped some </a:t>
            </a:r>
          </a:p>
          <a:p>
            <a:pPr rtl="0"/>
            <a:r>
              <a:rPr lang="en-US" sz="1200" i="0" dirty="0" smtClean="0"/>
              <a:t>women, took some slaves, and traveled with the remaining </a:t>
            </a:r>
          </a:p>
          <a:p>
            <a:pPr rtl="0"/>
            <a:r>
              <a:rPr lang="en-US" sz="1200" i="0" dirty="0" smtClean="0"/>
              <a:t>crew a thousand miles to uninhabited Pitcairn Island. </a:t>
            </a:r>
          </a:p>
          <a:p>
            <a:pPr rtl="0"/>
            <a:endParaRPr lang="en-US" sz="1200" i="0" dirty="0" smtClean="0"/>
          </a:p>
          <a:p>
            <a:pPr rtl="0"/>
            <a:r>
              <a:rPr lang="en-US" sz="1200" i="0" dirty="0" smtClean="0"/>
              <a:t>There the little group quickly unraveled. They distilled </a:t>
            </a:r>
          </a:p>
          <a:p>
            <a:pPr rtl="0"/>
            <a:r>
              <a:rPr lang="en-US" sz="1200" i="0" dirty="0" smtClean="0"/>
              <a:t>whiskey from a native plant. Drunkenness and fighting </a:t>
            </a:r>
          </a:p>
          <a:p>
            <a:pPr rtl="0"/>
            <a:r>
              <a:rPr lang="en-US" sz="1200" i="0" dirty="0" smtClean="0"/>
              <a:t>marked their colony. Disease and murder eventually took </a:t>
            </a:r>
          </a:p>
          <a:p>
            <a:pPr rtl="0"/>
            <a:r>
              <a:rPr lang="en-US" sz="1200" i="0" dirty="0" smtClean="0"/>
              <a:t>the lives of all the men except for one, Alexander Smith, </a:t>
            </a:r>
          </a:p>
          <a:p>
            <a:pPr rtl="0"/>
            <a:r>
              <a:rPr lang="en-US" sz="1200" i="0" dirty="0" smtClean="0"/>
              <a:t>who found himself the only man on the island, surrounded </a:t>
            </a:r>
          </a:p>
          <a:p>
            <a:pPr rtl="0"/>
            <a:r>
              <a:rPr lang="en-US" sz="1200" i="0" dirty="0" smtClean="0"/>
              <a:t>by an assortment of women and children.</a:t>
            </a:r>
          </a:p>
          <a:p>
            <a:pPr rtl="0"/>
            <a:endParaRPr lang="en-US" sz="1200" i="0" dirty="0" smtClean="0"/>
          </a:p>
          <a:p>
            <a:pPr rtl="0"/>
            <a:r>
              <a:rPr lang="en-US" sz="1200" i="0" dirty="0" smtClean="0"/>
              <a:t>Then an amazing change occurred. Smith found the Bounty’s </a:t>
            </a:r>
          </a:p>
          <a:p>
            <a:pPr rtl="0"/>
            <a:r>
              <a:rPr lang="en-US" sz="1200" i="0" dirty="0" smtClean="0"/>
              <a:t>neglected Bible. As he read it, he took its message to heart, </a:t>
            </a:r>
          </a:p>
          <a:p>
            <a:pPr rtl="0"/>
            <a:r>
              <a:rPr lang="en-US" sz="1200" i="0" dirty="0" smtClean="0"/>
              <a:t>then began instructing the little community. He taught the </a:t>
            </a:r>
          </a:p>
          <a:p>
            <a:pPr rtl="0"/>
            <a:r>
              <a:rPr lang="en-US" sz="1200" i="0" dirty="0" smtClean="0"/>
              <a:t>colonists the Scriptures and helped them obey its </a:t>
            </a:r>
          </a:p>
          <a:p>
            <a:pPr rtl="0"/>
            <a:r>
              <a:rPr lang="en-US" sz="1200" i="0" dirty="0" smtClean="0"/>
              <a:t>instructions. The message of Christ so transformed their </a:t>
            </a:r>
          </a:p>
          <a:p>
            <a:pPr rtl="0"/>
            <a:r>
              <a:rPr lang="en-US" sz="1200" i="0" dirty="0" smtClean="0"/>
              <a:t>lives that twenty years later, in 1808, when the ship Topaz </a:t>
            </a:r>
          </a:p>
          <a:p>
            <a:pPr rtl="0"/>
            <a:r>
              <a:rPr lang="en-US" sz="1200" i="0" dirty="0" smtClean="0"/>
              <a:t>landed on the island, it found a happy society of Christians </a:t>
            </a:r>
          </a:p>
          <a:p>
            <a:pPr rtl="0"/>
            <a:r>
              <a:rPr lang="en-US" sz="1200" i="0" dirty="0" smtClean="0"/>
              <a:t>living in prosperity and peace, free from crime, disease, </a:t>
            </a:r>
          </a:p>
          <a:p>
            <a:pPr rtl="0"/>
            <a:r>
              <a:rPr lang="en-US" sz="1200" i="0" dirty="0" smtClean="0"/>
              <a:t>murder—and mutiny. </a:t>
            </a:r>
          </a:p>
          <a:p>
            <a:pPr rtl="0"/>
            <a:endParaRPr lang="en-US" sz="1200" i="0" dirty="0" smtClean="0"/>
          </a:p>
          <a:p>
            <a:pPr rtl="0"/>
            <a:r>
              <a:rPr lang="en-US" sz="1200" i="0" dirty="0" smtClean="0"/>
              <a:t>Years later the Bible fell into the hands of a visiting whaler </a:t>
            </a:r>
          </a:p>
          <a:p>
            <a:pPr rtl="0"/>
            <a:r>
              <a:rPr lang="en-US" sz="1200" i="0" dirty="0" smtClean="0"/>
              <a:t>who brought it to America, but in 1950 it was returned to </a:t>
            </a:r>
          </a:p>
          <a:p>
            <a:pPr rtl="0"/>
            <a:r>
              <a:rPr lang="en-US" sz="1200" i="0" dirty="0" smtClean="0"/>
              <a:t>the island. It now resides on display in the church in Pitcairn </a:t>
            </a:r>
          </a:p>
          <a:p>
            <a:pPr rtl="0"/>
            <a:r>
              <a:rPr lang="en-US" sz="1200" i="0" dirty="0" smtClean="0"/>
              <a:t>as a monument to its transforming message.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54). Nashville: </a:t>
            </a:r>
          </a:p>
          <a:p>
            <a:r>
              <a:rPr lang="en-US" b="0" i="0" u="none" strike="noStrike" baseline="0" dirty="0" smtClean="0"/>
              <a:t>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100532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50976552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6:7</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6:7</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Mounce</a:t>
            </a:r>
            <a:r>
              <a:rPr lang="en-US" dirty="0" smtClean="0"/>
              <a:t> continues:</a:t>
            </a:r>
          </a:p>
          <a:p>
            <a:endParaRPr lang="en-US" dirty="0" smtClean="0"/>
          </a:p>
          <a:p>
            <a:r>
              <a:rPr lang="en-US" sz="1200" dirty="0" smtClean="0"/>
              <a:t>“Notice how often Paul [repeats] himself in this section. As </a:t>
            </a:r>
          </a:p>
          <a:p>
            <a:r>
              <a:rPr lang="en-US" sz="1200" dirty="0" smtClean="0"/>
              <a:t>a good teacher he knew that truth once stated is not </a:t>
            </a:r>
          </a:p>
          <a:p>
            <a:r>
              <a:rPr lang="en-US" sz="1200" dirty="0" smtClean="0"/>
              <a:t>necessarily absorbed. Remember that the book we are </a:t>
            </a:r>
          </a:p>
          <a:p>
            <a:r>
              <a:rPr lang="en-US" sz="1200" dirty="0" smtClean="0"/>
              <a:t>studying is first of all a letter written by the apostle to </a:t>
            </a:r>
          </a:p>
          <a:p>
            <a:r>
              <a:rPr lang="en-US" sz="1200" dirty="0" smtClean="0"/>
              <a:t>Christian believers in Rome. </a:t>
            </a:r>
          </a:p>
          <a:p>
            <a:endParaRPr lang="en-US" sz="1200" dirty="0" smtClean="0"/>
          </a:p>
          <a:p>
            <a:r>
              <a:rPr lang="en-US" sz="1200" dirty="0" smtClean="0"/>
              <a:t>“Paul stressed certain truths basic to an understanding of </a:t>
            </a:r>
          </a:p>
          <a:p>
            <a:r>
              <a:rPr lang="en-US" sz="1200" dirty="0" smtClean="0"/>
              <a:t>what it means to be united with Christ and living the new </a:t>
            </a:r>
          </a:p>
          <a:p>
            <a:r>
              <a:rPr lang="en-US" sz="1200" dirty="0" smtClean="0"/>
              <a:t>life of the Spirit. So in [verse] 8 he again stated the basic </a:t>
            </a:r>
          </a:p>
          <a:p>
            <a:r>
              <a:rPr lang="en-US" sz="1200" dirty="0" smtClean="0"/>
              <a:t>proposition that those who have died with Christ will also </a:t>
            </a:r>
          </a:p>
          <a:p>
            <a:r>
              <a:rPr lang="en-US" sz="1200" dirty="0" smtClean="0"/>
              <a:t>live </a:t>
            </a:r>
            <a:r>
              <a:rPr lang="en-US" sz="1200" kern="1200" dirty="0" smtClean="0">
                <a:solidFill>
                  <a:schemeClr val="tx1"/>
                </a:solidFill>
                <a:latin typeface="+mn-lt"/>
                <a:ea typeface="+mn-ea"/>
                <a:cs typeface="+mn-cs"/>
              </a:rPr>
              <a:t>with him. This is not a promise of life after death with </a:t>
            </a:r>
          </a:p>
          <a:p>
            <a:r>
              <a:rPr lang="en-US" sz="1200" kern="1200" dirty="0" smtClean="0">
                <a:solidFill>
                  <a:schemeClr val="tx1"/>
                </a:solidFill>
                <a:latin typeface="+mn-lt"/>
                <a:ea typeface="+mn-ea"/>
                <a:cs typeface="+mn-cs"/>
              </a:rPr>
              <a:t>Christ in heaven but of a life to be lived out here and now.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“Death, far from being simply a negative concept, is in fact </a:t>
            </a:r>
          </a:p>
          <a:p>
            <a:r>
              <a:rPr lang="en-US" sz="1200" kern="1200" dirty="0" smtClean="0">
                <a:solidFill>
                  <a:schemeClr val="tx1"/>
                </a:solidFill>
                <a:latin typeface="+mn-lt"/>
                <a:ea typeface="+mn-ea"/>
                <a:cs typeface="+mn-cs"/>
              </a:rPr>
              <a:t>the gateway to life. [In Galatians 2:20] Paul paradoxically </a:t>
            </a:r>
          </a:p>
          <a:p>
            <a:r>
              <a:rPr lang="en-US" sz="1200" kern="1200" dirty="0" smtClean="0">
                <a:solidFill>
                  <a:schemeClr val="tx1"/>
                </a:solidFill>
                <a:latin typeface="+mn-lt"/>
                <a:ea typeface="+mn-ea"/>
                <a:cs typeface="+mn-cs"/>
              </a:rPr>
              <a:t>[states], ‘I have been crucified with Christ … but … I live </a:t>
            </a:r>
          </a:p>
          <a:p>
            <a:r>
              <a:rPr lang="en-US" sz="1200" kern="1200" dirty="0" smtClean="0">
                <a:solidFill>
                  <a:schemeClr val="tx1"/>
                </a:solidFill>
                <a:latin typeface="+mn-lt"/>
                <a:ea typeface="+mn-ea"/>
                <a:cs typeface="+mn-cs"/>
              </a:rPr>
              <a:t>by faith’... Put simply, to live one must die.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Mounce</a:t>
            </a:r>
            <a:r>
              <a:rPr lang="en-US" b="0" i="0" u="none" strike="noStrike" baseline="0" dirty="0" smtClean="0"/>
              <a:t>, R. H. (1995). </a:t>
            </a:r>
            <a:r>
              <a:rPr lang="en-US" b="0" i="1" u="none" strike="noStrike" baseline="0" dirty="0" smtClean="0"/>
              <a:t>Romans</a:t>
            </a:r>
            <a:r>
              <a:rPr lang="en-US" b="0" i="0" u="none" strike="noStrike" baseline="0" dirty="0" smtClean="0"/>
              <a:t> (Vol. 27, pp. 151–152). </a:t>
            </a:r>
          </a:p>
          <a:p>
            <a:r>
              <a:rPr lang="en-US" b="0" i="0" u="none" strike="noStrike" baseline="0" dirty="0" smtClean="0"/>
              <a:t>Nashville: </a:t>
            </a:r>
            <a:r>
              <a:rPr lang="en-US" b="0" i="0" u="none" strike="noStrike" baseline="0" dirty="0" err="1" smtClean="0"/>
              <a:t>Broadman</a:t>
            </a:r>
            <a:r>
              <a:rPr lang="en-US" b="0" i="0" u="none" strike="noStrike" baseline="0" dirty="0" smtClean="0"/>
              <a:t> &amp; Holman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161197898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apothnesko</a:t>
            </a:r>
            <a:r>
              <a:rPr lang="en-US" dirty="0" smtClean="0"/>
              <a:t> in verse 2.</a:t>
            </a:r>
          </a:p>
          <a:p>
            <a:endParaRPr lang="en-US" dirty="0" smtClean="0"/>
          </a:p>
          <a:p>
            <a:r>
              <a:rPr lang="en-US" sz="1200" b="0" i="0" dirty="0" smtClean="0"/>
              <a:t>There, it meant specifically to be separated by death with </a:t>
            </a:r>
          </a:p>
          <a:p>
            <a:r>
              <a:rPr lang="en-US" sz="1200" b="0" i="0" dirty="0" smtClean="0"/>
              <a:t>respect to some transcendent thing or value.</a:t>
            </a:r>
          </a:p>
          <a:p>
            <a:endParaRPr lang="en-US" sz="1200" b="0" i="0" dirty="0" smtClean="0"/>
          </a:p>
          <a:p>
            <a:r>
              <a:rPr lang="en-US" sz="1200" b="0" i="0" dirty="0" smtClean="0"/>
              <a:t>Here, in verse 8, it is even more specific, referring </a:t>
            </a:r>
          </a:p>
          <a:p>
            <a:r>
              <a:rPr lang="en-US" sz="1200" b="0" i="0" dirty="0" smtClean="0"/>
              <a:t>straightforwardly to our</a:t>
            </a:r>
            <a:r>
              <a:rPr lang="en-US" sz="1200" b="0" i="0" baseline="0" dirty="0" smtClean="0"/>
              <a:t> spiritual participation in Christ’s </a:t>
            </a:r>
          </a:p>
          <a:p>
            <a:r>
              <a:rPr lang="en-US" sz="1200" b="0" i="0" baseline="0" dirty="0" smtClean="0"/>
              <a:t>death.</a:t>
            </a:r>
          </a:p>
          <a:p>
            <a:endParaRPr lang="en-US" sz="1200" b="0" i="0" baseline="0" dirty="0" smtClean="0"/>
          </a:p>
          <a:p>
            <a:r>
              <a:rPr lang="en-US" sz="1200" b="0" i="0" baseline="0" dirty="0" smtClean="0"/>
              <a:t>It’s used in this fashion in only two other verses in the </a:t>
            </a:r>
          </a:p>
          <a:p>
            <a:r>
              <a:rPr lang="en-US" sz="1200" b="0" i="0" baseline="0" dirty="0" smtClean="0"/>
              <a:t>New Testament:</a:t>
            </a:r>
            <a:endParaRPr lang="en-US" sz="1200" b="0" i="0" dirty="0" smtClean="0"/>
          </a:p>
          <a:p>
            <a:r>
              <a:rPr lang="en-US" dirty="0" smtClean="0"/>
              <a:t> </a:t>
            </a:r>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161197898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62352506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182553088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Syzao</a:t>
            </a:r>
            <a:r>
              <a:rPr lang="en-US" dirty="0" smtClean="0"/>
              <a:t> literally means to live with someone.</a:t>
            </a:r>
          </a:p>
          <a:p>
            <a:endParaRPr lang="en-US" dirty="0" smtClean="0"/>
          </a:p>
          <a:p>
            <a:r>
              <a:rPr lang="en-US" dirty="0" smtClean="0"/>
              <a:t>Here, it is used specifically of participating in Christ’s life.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161197898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again, we compare 2 Timothy 2:11.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15767048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6:8</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6:8</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Paul answers the rhetorical question about continuing to sin </a:t>
            </a:r>
          </a:p>
          <a:p>
            <a:r>
              <a:rPr lang="en-US" sz="1200" b="0" kern="1200" dirty="0" smtClean="0">
                <a:solidFill>
                  <a:schemeClr val="tx1"/>
                </a:solidFill>
                <a:latin typeface="+mn-lt"/>
                <a:ea typeface="+mn-ea"/>
                <a:cs typeface="+mn-cs"/>
              </a:rPr>
              <a:t>by asking an oxymoronic question: How can we who have </a:t>
            </a:r>
          </a:p>
          <a:p>
            <a:r>
              <a:rPr lang="en-US" sz="1200" b="0" kern="1200" dirty="0" smtClean="0">
                <a:solidFill>
                  <a:schemeClr val="tx1"/>
                </a:solidFill>
                <a:latin typeface="+mn-lt"/>
                <a:ea typeface="+mn-ea"/>
                <a:cs typeface="+mn-cs"/>
              </a:rPr>
              <a:t>died to sin go on living in it? If we have indeed died, then </a:t>
            </a:r>
          </a:p>
          <a:p>
            <a:r>
              <a:rPr lang="en-US" sz="1200" b="0" kern="1200" dirty="0" smtClean="0">
                <a:solidFill>
                  <a:schemeClr val="tx1"/>
                </a:solidFill>
                <a:latin typeface="+mn-lt"/>
                <a:ea typeface="+mn-ea"/>
                <a:cs typeface="+mn-cs"/>
              </a:rPr>
              <a:t>there is no option but to move out of the old house of sin</a:t>
            </a:r>
          </a:p>
          <a:p>
            <a:r>
              <a:rPr lang="en-US" sz="1200" b="0" kern="1200" dirty="0" smtClean="0">
                <a:solidFill>
                  <a:schemeClr val="tx1"/>
                </a:solidFill>
                <a:latin typeface="+mn-lt"/>
                <a:ea typeface="+mn-ea"/>
                <a:cs typeface="+mn-cs"/>
              </a:rPr>
              <a:t> we used to live in.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t>
            </a:r>
          </a:p>
          <a:p>
            <a:endParaRPr lang="en-US" sz="1200" b="0" i="0" u="none" strike="noStrike" kern="1200" baseline="0" dirty="0" smtClean="0">
              <a:solidFill>
                <a:schemeClr val="tx1"/>
              </a:solidFill>
              <a:latin typeface="+mn-lt"/>
              <a:ea typeface="+mn-ea"/>
              <a:cs typeface="+mn-cs"/>
            </a:endParaRPr>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108).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340255784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1909, Henry Spence-Jones, the Anglican Dean of </a:t>
            </a:r>
          </a:p>
          <a:p>
            <a:r>
              <a:rPr lang="en-US" dirty="0" smtClean="0"/>
              <a:t>Gloucester,</a:t>
            </a:r>
            <a:r>
              <a:rPr lang="en-US" baseline="0" dirty="0" smtClean="0"/>
              <a:t> wrote in The Pulpit Commentary:</a:t>
            </a:r>
          </a:p>
          <a:p>
            <a:endParaRPr lang="en-US" baseline="0" dirty="0" smtClean="0"/>
          </a:p>
          <a:p>
            <a:r>
              <a:rPr lang="en-US" sz="1200" b="0" i="0" dirty="0" smtClean="0"/>
              <a:t>When it is implied here that death had once dominion over </a:t>
            </a:r>
          </a:p>
          <a:p>
            <a:r>
              <a:rPr lang="en-US" sz="1200" b="0" i="0" dirty="0" smtClean="0"/>
              <a:t>him, it is not, of course, meant that he was in his own </a:t>
            </a:r>
          </a:p>
          <a:p>
            <a:r>
              <a:rPr lang="en-US" sz="1200" b="0" i="0" dirty="0" smtClean="0"/>
              <a:t>Divine nature subject to death, [nor] that ‘it was possible </a:t>
            </a:r>
          </a:p>
          <a:p>
            <a:r>
              <a:rPr lang="en-US" sz="1200" b="0" i="0" dirty="0" smtClean="0"/>
              <a:t>that he should be [held by] it’ All that is implied is that </a:t>
            </a:r>
          </a:p>
          <a:p>
            <a:r>
              <a:rPr lang="en-US" sz="1200" b="0" i="0" dirty="0" smtClean="0"/>
              <a:t>he had made himself subject to it by taking on him our </a:t>
            </a:r>
          </a:p>
          <a:p>
            <a:r>
              <a:rPr lang="en-US" sz="1200" b="0" i="0" dirty="0" smtClean="0"/>
              <a:t>nature, and voluntarily submitted to it, once for all, as </a:t>
            </a:r>
          </a:p>
          <a:p>
            <a:r>
              <a:rPr lang="en-US" sz="1200" b="0" i="0" dirty="0" smtClean="0"/>
              <a:t>representing us.”</a:t>
            </a:r>
          </a:p>
          <a:p>
            <a:pPr lvl="1"/>
            <a:r>
              <a:rPr lang="en-US" b="0"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Spence-Jones, H. D. M. (Ed.). (1909). </a:t>
            </a:r>
            <a:r>
              <a:rPr lang="en-US" b="0" i="1" u="none" strike="noStrike" baseline="0" dirty="0" smtClean="0"/>
              <a:t>The Pulpit </a:t>
            </a:r>
          </a:p>
          <a:p>
            <a:r>
              <a:rPr lang="en-US" b="0" i="1" u="none" strike="noStrike" baseline="0" dirty="0" smtClean="0"/>
              <a:t>Commentary: Romans</a:t>
            </a:r>
            <a:r>
              <a:rPr lang="en-US" b="0" i="0" u="none" strike="noStrike" baseline="0" dirty="0" smtClean="0"/>
              <a:t> (p. 159). London; New York: </a:t>
            </a:r>
          </a:p>
          <a:p>
            <a:r>
              <a:rPr lang="en-US" b="0" i="0" u="none" strike="noStrike" baseline="0" dirty="0" smtClean="0"/>
              <a:t>Funk &amp; </a:t>
            </a:r>
            <a:r>
              <a:rPr lang="en-US" b="0" i="0" u="none" strike="noStrike" baseline="0" dirty="0" err="1" smtClean="0"/>
              <a:t>Wagnalls</a:t>
            </a:r>
            <a:r>
              <a:rPr lang="en-US" b="0" i="0" u="none" strike="noStrike" baseline="0" dirty="0" smtClean="0"/>
              <a:t> Company.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171813380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ouketi</a:t>
            </a:r>
            <a:r>
              <a:rPr lang="en-US" dirty="0" smtClean="0"/>
              <a:t> indicates </a:t>
            </a:r>
            <a:r>
              <a:rPr lang="en-US" sz="1200" b="0" i="0" dirty="0" smtClean="0"/>
              <a:t>the extension of time up to a point </a:t>
            </a:r>
          </a:p>
          <a:p>
            <a:r>
              <a:rPr lang="en-US" sz="1200" b="0" i="0" dirty="0" smtClean="0"/>
              <a:t>but not beyond; that is, no more, no longer, or no further.</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1718133804"/>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kyrieuo</a:t>
            </a:r>
            <a:r>
              <a:rPr lang="en-US" dirty="0" smtClean="0"/>
              <a:t> means specifically to be the master </a:t>
            </a:r>
          </a:p>
          <a:p>
            <a:r>
              <a:rPr lang="en-US" dirty="0" smtClean="0"/>
              <a:t>of, or to dominate</a:t>
            </a:r>
            <a:r>
              <a:rPr lang="en-US" baseline="0" dirty="0" smtClean="0"/>
              <a:t> someone.</a:t>
            </a:r>
          </a:p>
          <a:p>
            <a:endParaRPr lang="en-US" baseline="0" dirty="0" smtClean="0"/>
          </a:p>
          <a:p>
            <a:r>
              <a:rPr lang="en-US" baseline="0" dirty="0" smtClean="0"/>
              <a:t>It is used in this way in only two other verses in the New </a:t>
            </a:r>
          </a:p>
          <a:p>
            <a:r>
              <a:rPr lang="en-US" baseline="0" dirty="0" smtClean="0"/>
              <a:t>Testament, both here in Romans: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17181338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43621034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Jesus was the first.</a:t>
            </a:r>
          </a:p>
          <a:p>
            <a:endParaRPr lang="en-US" dirty="0" smtClean="0"/>
          </a:p>
          <a:p>
            <a:r>
              <a:rPr lang="en-US" dirty="0" smtClean="0"/>
              <a:t>Enoch never died. Elijah never died.</a:t>
            </a:r>
          </a:p>
          <a:p>
            <a:endParaRPr lang="en-US" dirty="0" smtClean="0"/>
          </a:p>
          <a:p>
            <a:r>
              <a:rPr lang="en-US" dirty="0" smtClean="0"/>
              <a:t>Elijah raised the widow’s son from the dead. But</a:t>
            </a:r>
            <a:r>
              <a:rPr lang="en-US" baseline="0" dirty="0" smtClean="0"/>
              <a:t> it’s not </a:t>
            </a:r>
          </a:p>
          <a:p>
            <a:r>
              <a:rPr lang="en-US" baseline="0" dirty="0" smtClean="0"/>
              <a:t>said that the boy never died again.</a:t>
            </a:r>
          </a:p>
          <a:p>
            <a:endParaRPr lang="en-US" dirty="0" smtClean="0"/>
          </a:p>
          <a:p>
            <a:r>
              <a:rPr lang="en-US" dirty="0" smtClean="0"/>
              <a:t>Lazarus died and Jesus raised him from the dead. But</a:t>
            </a:r>
            <a:r>
              <a:rPr lang="en-US" baseline="0" dirty="0" smtClean="0"/>
              <a:t> it’s </a:t>
            </a:r>
          </a:p>
          <a:p>
            <a:r>
              <a:rPr lang="en-US" baseline="0" dirty="0" smtClean="0"/>
              <a:t>not said that Lazarus never died again.</a:t>
            </a:r>
          </a:p>
          <a:p>
            <a:endParaRPr lang="en-US" baseline="0" dirty="0" smtClean="0"/>
          </a:p>
          <a:p>
            <a:r>
              <a:rPr lang="en-US" baseline="0" dirty="0" smtClean="0"/>
              <a:t>Jesus is the first who died and rose again, and of whom </a:t>
            </a:r>
          </a:p>
          <a:p>
            <a:r>
              <a:rPr lang="en-US" baseline="0" dirty="0" smtClean="0"/>
              <a:t>it is said, “He cannot die again”.</a:t>
            </a:r>
          </a:p>
          <a:p>
            <a:endParaRPr lang="en-US" baseline="0" dirty="0" smtClean="0"/>
          </a:p>
          <a:p>
            <a:r>
              <a:rPr lang="en-US" baseline="0" dirty="0" smtClean="0"/>
              <a:t>And, as it says in Romans 8:11, “</a:t>
            </a:r>
            <a:r>
              <a:rPr lang="en-US" sz="1200" dirty="0" smtClean="0"/>
              <a:t>And if the Spirit of him </a:t>
            </a:r>
          </a:p>
          <a:p>
            <a:r>
              <a:rPr lang="en-US" sz="1200" dirty="0" smtClean="0"/>
              <a:t>who raised Jesus from the dead is living in you, he who </a:t>
            </a:r>
          </a:p>
          <a:p>
            <a:r>
              <a:rPr lang="en-US" sz="1200" dirty="0" smtClean="0"/>
              <a:t>raised Christ from the dead will also give life to your </a:t>
            </a:r>
          </a:p>
          <a:p>
            <a:r>
              <a:rPr lang="en-US" sz="1200" dirty="0" smtClean="0"/>
              <a:t>mortal bodies through his Spirit, who lives in you.” (NIV)</a:t>
            </a:r>
          </a:p>
          <a:p>
            <a:endParaRPr lang="en-US" dirty="0" smtClean="0"/>
          </a:p>
          <a:p>
            <a:r>
              <a:rPr lang="en-US" dirty="0" smtClean="0"/>
              <a:t>-----</a:t>
            </a:r>
          </a:p>
          <a:p>
            <a:endParaRPr lang="en-US" dirty="0" smtClean="0"/>
          </a:p>
          <a:p>
            <a:r>
              <a:rPr lang="en-US" dirty="0" smtClean="0"/>
              <a:t>MDJ</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27481780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6:9</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a:t>
            </a:r>
            <a:r>
              <a:rPr lang="en-US" dirty="0" smtClean="0"/>
              <a:t>6:9</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Spence-Jones continues:</a:t>
            </a:r>
          </a:p>
          <a:p>
            <a:endParaRPr lang="en-US" dirty="0" smtClean="0"/>
          </a:p>
          <a:p>
            <a:r>
              <a:rPr lang="en-US" sz="1200" i="0" dirty="0" smtClean="0"/>
              <a:t>Christ was, indeed, never subject to sin, or himself infected </a:t>
            </a:r>
          </a:p>
          <a:p>
            <a:r>
              <a:rPr lang="en-US" sz="1200" i="0" dirty="0" smtClean="0"/>
              <a:t>with it, as we are; but he ‘bore the sins of many;’ ‘the Lord </a:t>
            </a:r>
          </a:p>
          <a:p>
            <a:r>
              <a:rPr lang="en-US" sz="1200" i="0" dirty="0" smtClean="0"/>
              <a:t>laid on him the iniquity of us all.’ He submitted for us to the </a:t>
            </a:r>
          </a:p>
          <a:p>
            <a:r>
              <a:rPr lang="en-US" sz="1200" i="0" dirty="0" smtClean="0"/>
              <a:t>condition and penalty of human sin; but, when he died, he </a:t>
            </a:r>
          </a:p>
          <a:p>
            <a:r>
              <a:rPr lang="en-US" sz="1200" i="0" dirty="0" smtClean="0"/>
              <a:t>threw off its burden, and was done with it for ever [as it </a:t>
            </a:r>
          </a:p>
          <a:p>
            <a:r>
              <a:rPr lang="en-US" sz="1200" i="0" dirty="0" smtClean="0"/>
              <a:t>says in Hebrews 9:28,] ‘Unto them that look for him shall </a:t>
            </a:r>
          </a:p>
          <a:p>
            <a:r>
              <a:rPr lang="en-US" sz="1200" i="0" dirty="0" smtClean="0"/>
              <a:t>he appear the second time without sin unto salvation’. </a:t>
            </a:r>
          </a:p>
          <a:p>
            <a:endParaRPr lang="en-US" sz="1200" i="0" dirty="0" smtClean="0"/>
          </a:p>
          <a:p>
            <a:r>
              <a:rPr lang="en-US" sz="1200" i="0" dirty="0" smtClean="0"/>
              <a:t>“The purpose of thus describing the permanent life to God </a:t>
            </a:r>
          </a:p>
          <a:p>
            <a:r>
              <a:rPr lang="en-US" sz="1200" i="0" dirty="0" smtClean="0"/>
              <a:t>of the risen Christ is, of course, to show that the new life </a:t>
            </a:r>
          </a:p>
          <a:p>
            <a:r>
              <a:rPr lang="en-US" sz="1200" i="0" dirty="0" smtClean="0"/>
              <a:t>of us who are accounted to have risen with Christ must in </a:t>
            </a:r>
          </a:p>
          <a:p>
            <a:r>
              <a:rPr lang="en-US" sz="1200" i="0" dirty="0" smtClean="0"/>
              <a:t>like manner be permanent and free from sin.”</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Spence-Jones, H. D. M. (Ed.). (1909). </a:t>
            </a:r>
            <a:r>
              <a:rPr lang="en-US" b="0" i="1" u="none" strike="noStrike" baseline="0" dirty="0" smtClean="0"/>
              <a:t>The Pulpit </a:t>
            </a:r>
          </a:p>
          <a:p>
            <a:r>
              <a:rPr lang="en-US" b="0" i="1" u="none" strike="noStrike" baseline="0" dirty="0" smtClean="0"/>
              <a:t>Commentary: Romans</a:t>
            </a:r>
            <a:r>
              <a:rPr lang="en-US" b="0" i="0" u="none" strike="noStrike" baseline="0" dirty="0" smtClean="0"/>
              <a:t> (p. 159). London; New York: </a:t>
            </a:r>
          </a:p>
          <a:p>
            <a:r>
              <a:rPr lang="en-US" b="0" i="0" u="none" strike="noStrike" baseline="0" dirty="0" smtClean="0"/>
              <a:t>Funk &amp; </a:t>
            </a:r>
            <a:r>
              <a:rPr lang="en-US" b="0" i="0" u="none" strike="noStrike" baseline="0" dirty="0" err="1" smtClean="0"/>
              <a:t>Wagnalls</a:t>
            </a:r>
            <a:r>
              <a:rPr lang="en-US" b="0" i="0" u="none" strike="noStrike" baseline="0" dirty="0" smtClean="0"/>
              <a:t> Company.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279877970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ephapax</a:t>
            </a:r>
            <a:r>
              <a:rPr lang="en-US" dirty="0" smtClean="0"/>
              <a:t> refers to something </a:t>
            </a:r>
            <a:r>
              <a:rPr lang="en-US" sz="1200" b="0" i="0" dirty="0" smtClean="0"/>
              <a:t>taking place once and </a:t>
            </a:r>
          </a:p>
          <a:p>
            <a:r>
              <a:rPr lang="en-US" sz="1200" b="0" i="0" dirty="0" smtClean="0"/>
              <a:t>to the exclusion of any further occurrence; that is, once </a:t>
            </a:r>
          </a:p>
          <a:p>
            <a:r>
              <a:rPr lang="en-US" sz="1200" b="0" i="0" dirty="0" smtClean="0"/>
              <a:t>for all, or once and never again.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79877970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3856192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6.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0.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2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6:1-14</a:t>
            </a:r>
            <a:r>
              <a:rPr lang="en-US" sz="3600" dirty="0" smtClean="0"/>
              <a:t/>
            </a:r>
            <a:br>
              <a:rPr lang="en-US" sz="3600" dirty="0" smtClean="0"/>
            </a:br>
            <a:r>
              <a:rPr lang="en-US" sz="3600" dirty="0" smtClean="0"/>
              <a:t>---</a:t>
            </a:r>
            <a:br>
              <a:rPr lang="en-US" sz="3600" dirty="0" smtClean="0"/>
            </a:br>
            <a:r>
              <a:rPr lang="en-US" sz="3600" dirty="0" smtClean="0"/>
              <a:t>Dead to Sin, Alive to God</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What shall we say, then? Shall we go on sinning so that grace may increase? </a:t>
            </a:r>
            <a:endParaRPr lang="en-US" dirty="0" smtClean="0"/>
          </a:p>
        </p:txBody>
      </p:sp>
    </p:spTree>
    <p:extLst>
      <p:ext uri="{BB962C8B-B14F-4D97-AF65-F5344CB8AC3E}">
        <p14:creationId xmlns:p14="http://schemas.microsoft.com/office/powerpoint/2010/main" val="14783457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10:10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ἐφάπαξ</a:t>
            </a:r>
            <a:endParaRPr lang="en-US" dirty="0"/>
          </a:p>
          <a:p>
            <a:pPr marL="0" indent="0">
              <a:buNone/>
            </a:pPr>
            <a:r>
              <a:rPr lang="en-US" dirty="0" smtClean="0"/>
              <a:t>(</a:t>
            </a:r>
            <a:r>
              <a:rPr lang="en-US" dirty="0" err="1"/>
              <a:t>ephapax</a:t>
            </a:r>
            <a:r>
              <a:rPr lang="en-US" dirty="0"/>
              <a:t>)</a:t>
            </a:r>
          </a:p>
          <a:p>
            <a:pPr marL="0" indent="0">
              <a:buNone/>
            </a:pPr>
            <a:endParaRPr lang="en-US" dirty="0"/>
          </a:p>
          <a:p>
            <a:pPr marL="0" indent="0">
              <a:buNone/>
            </a:pPr>
            <a:r>
              <a:rPr lang="en-US" dirty="0" smtClean="0"/>
              <a:t>And </a:t>
            </a:r>
            <a:r>
              <a:rPr lang="en-US" dirty="0"/>
              <a:t>by that will, we have been made holy through the sacrifice of the body of Jesus Christ once for all. </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 y="2171700"/>
            <a:ext cx="20177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ounded Rectangle 7"/>
          <p:cNvSpPr/>
          <p:nvPr/>
        </p:nvSpPr>
        <p:spPr>
          <a:xfrm>
            <a:off x="469900" y="5003800"/>
            <a:ext cx="9271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447800" y="5016500"/>
            <a:ext cx="952500" cy="4572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8" idx="0"/>
            <a:endCxn id="21506" idx="2"/>
          </p:cNvCxnSpPr>
          <p:nvPr/>
        </p:nvCxnSpPr>
        <p:spPr>
          <a:xfrm flipV="1">
            <a:off x="933450" y="3440113"/>
            <a:ext cx="462757" cy="15636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13812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2 Corinthians 5:21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God </a:t>
            </a:r>
            <a:r>
              <a:rPr lang="en-US" dirty="0"/>
              <a:t>made him who had no sin </a:t>
            </a:r>
            <a:r>
              <a:rPr lang="en-US" b="1" dirty="0">
                <a:solidFill>
                  <a:schemeClr val="accent6">
                    <a:lumMod val="75000"/>
                  </a:schemeClr>
                </a:solidFill>
              </a:rPr>
              <a:t>to be sin for us</a:t>
            </a:r>
            <a:r>
              <a:rPr lang="en-US" dirty="0"/>
              <a:t>, so that in him we might become the righteousness of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Peter 3:18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a:t>
            </a:r>
            <a:r>
              <a:rPr lang="en-US" dirty="0"/>
              <a:t>Christ died for sins </a:t>
            </a:r>
            <a:r>
              <a:rPr lang="en-US" b="1" dirty="0">
                <a:solidFill>
                  <a:schemeClr val="accent6">
                    <a:lumMod val="75000"/>
                  </a:schemeClr>
                </a:solidFill>
              </a:rPr>
              <a:t>once for all</a:t>
            </a:r>
            <a:r>
              <a:rPr lang="en-US" dirty="0"/>
              <a:t>, the righteous for the unrighteous, to bring you to God. He was put to death in the body but made alive by the Spirit,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11</a:t>
            </a:r>
            <a:r>
              <a:rPr lang="en-US" dirty="0" smtClean="0"/>
              <a:t> </a:t>
            </a:r>
            <a:r>
              <a:rPr lang="en-US" dirty="0"/>
              <a:t>In the same way, count yourselves dead to sin but alive to God in Christ Jesus. </a:t>
            </a:r>
          </a:p>
        </p:txBody>
      </p:sp>
    </p:spTree>
    <p:extLst>
      <p:ext uri="{BB962C8B-B14F-4D97-AF65-F5344CB8AC3E}">
        <p14:creationId xmlns:p14="http://schemas.microsoft.com/office/powerpoint/2010/main" val="2914377033"/>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Philippians 1:11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filled </a:t>
            </a:r>
            <a:r>
              <a:rPr lang="en-US" dirty="0"/>
              <a:t>with </a:t>
            </a:r>
            <a:r>
              <a:rPr lang="en-US" b="1" dirty="0">
                <a:solidFill>
                  <a:schemeClr val="accent6">
                    <a:lumMod val="75000"/>
                  </a:schemeClr>
                </a:solidFill>
              </a:rPr>
              <a:t>the fruit of righteousness</a:t>
            </a:r>
            <a:r>
              <a:rPr lang="en-US" dirty="0"/>
              <a:t> that comes through Jesus Christ—to the glory and praise of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Colossians 3:17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whatever you do, whether in word or deed, </a:t>
            </a:r>
            <a:r>
              <a:rPr lang="en-US" b="1" dirty="0">
                <a:solidFill>
                  <a:schemeClr val="accent6">
                    <a:lumMod val="75000"/>
                  </a:schemeClr>
                </a:solidFill>
              </a:rPr>
              <a:t>do it all</a:t>
            </a:r>
            <a:r>
              <a:rPr lang="en-US" dirty="0"/>
              <a:t> in the name of the Lord Jesus, giving thanks to God the Father through him.</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7" y="0"/>
            <a:ext cx="9138086" cy="6858000"/>
          </a:xfrm>
          <a:prstGeom prst="rect">
            <a:avLst/>
          </a:prstGeom>
        </p:spPr>
      </p:pic>
    </p:spTree>
    <p:extLst>
      <p:ext uri="{BB962C8B-B14F-4D97-AF65-F5344CB8AC3E}">
        <p14:creationId xmlns:p14="http://schemas.microsoft.com/office/powerpoint/2010/main" val="109726485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12</a:t>
            </a:r>
            <a:r>
              <a:rPr lang="en-US" dirty="0" smtClean="0"/>
              <a:t> </a:t>
            </a:r>
            <a:r>
              <a:rPr lang="en-US" dirty="0"/>
              <a:t>Therefore do not let sin reign in your mortal body so that you obey its evil desires. </a:t>
            </a:r>
            <a:endParaRPr lang="en-US" dirty="0" smtClean="0"/>
          </a:p>
        </p:txBody>
      </p:sp>
    </p:spTree>
    <p:extLst>
      <p:ext uri="{BB962C8B-B14F-4D97-AF65-F5344CB8AC3E}">
        <p14:creationId xmlns:p14="http://schemas.microsoft.com/office/powerpoint/2010/main" val="3741776321"/>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θνητός</a:t>
            </a:r>
            <a:endParaRPr lang="en-US" dirty="0" smtClean="0"/>
          </a:p>
          <a:p>
            <a:pPr marL="0" indent="0">
              <a:buNone/>
            </a:pPr>
            <a:r>
              <a:rPr lang="en-US" dirty="0" smtClean="0"/>
              <a:t>							(</a:t>
            </a:r>
            <a:r>
              <a:rPr lang="en-US" dirty="0" err="1" smtClean="0"/>
              <a:t>th</a:t>
            </a:r>
            <a:r>
              <a:rPr lang="en-US" dirty="0" err="1"/>
              <a:t>ē</a:t>
            </a:r>
            <a:r>
              <a:rPr lang="en-US" dirty="0" err="1" smtClean="0"/>
              <a:t>ntos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12</a:t>
            </a:r>
            <a:r>
              <a:rPr lang="en-US" dirty="0" smtClean="0"/>
              <a:t> </a:t>
            </a:r>
            <a:r>
              <a:rPr lang="en-US" dirty="0"/>
              <a:t>Therefore do not let sin reign in your mortal body so that you obey its evil desires. </a:t>
            </a:r>
            <a:endParaRPr lang="en-US" dirty="0" smtClean="0"/>
          </a:p>
        </p:txBody>
      </p:sp>
      <p:sp>
        <p:nvSpPr>
          <p:cNvPr id="4" name="Rounded Rectangle 3"/>
          <p:cNvSpPr/>
          <p:nvPr/>
        </p:nvSpPr>
        <p:spPr>
          <a:xfrm>
            <a:off x="6769100" y="2590800"/>
            <a:ext cx="18796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997700" y="4813300"/>
            <a:ext cx="12827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639050" y="3835400"/>
            <a:ext cx="69850" cy="977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888172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θνητός</a:t>
            </a:r>
            <a:endParaRPr lang="en-US" dirty="0"/>
          </a:p>
          <a:p>
            <a:pPr marL="0" indent="0">
              <a:buNone/>
            </a:pPr>
            <a:r>
              <a:rPr lang="en-US" dirty="0"/>
              <a:t>				(</a:t>
            </a:r>
            <a:r>
              <a:rPr lang="en-US" dirty="0" err="1"/>
              <a:t>thēntos</a:t>
            </a:r>
            <a:r>
              <a:rPr lang="en-US" dirty="0"/>
              <a:t>)</a:t>
            </a:r>
          </a:p>
          <a:p>
            <a:pPr marL="0" indent="0">
              <a:buNone/>
            </a:pPr>
            <a:endParaRPr lang="en-US" dirty="0"/>
          </a:p>
          <a:p>
            <a:pPr marL="0" indent="0">
              <a:buNone/>
            </a:pPr>
            <a:r>
              <a:rPr lang="en-US" dirty="0" smtClean="0"/>
              <a:t>For </a:t>
            </a:r>
            <a:r>
              <a:rPr lang="en-US" dirty="0"/>
              <a:t>the perishable must clothe itself with the imperishable, and the mortal with immortality.</a:t>
            </a:r>
          </a:p>
        </p:txBody>
      </p:sp>
      <p:sp>
        <p:nvSpPr>
          <p:cNvPr id="4" name="Rounded Rectangle 3"/>
          <p:cNvSpPr/>
          <p:nvPr/>
        </p:nvSpPr>
        <p:spPr>
          <a:xfrm>
            <a:off x="4025900" y="2209800"/>
            <a:ext cx="18796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78300" y="4495800"/>
            <a:ext cx="12827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819650" y="3454400"/>
            <a:ext cx="14605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6442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ἐπιμένω</a:t>
            </a:r>
            <a:endParaRPr lang="en-US" dirty="0" smtClean="0"/>
          </a:p>
          <a:p>
            <a:pPr marL="0" indent="0">
              <a:buNone/>
            </a:pPr>
            <a:r>
              <a:rPr lang="en-US" dirty="0" smtClean="0"/>
              <a:t>						(</a:t>
            </a:r>
            <a:r>
              <a:rPr lang="en-US" dirty="0" err="1" smtClean="0"/>
              <a:t>epimen</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What shall we say, then? Shall we go on sinning so that grace may increase? </a:t>
            </a:r>
            <a:endParaRPr lang="en-US" dirty="0" smtClean="0"/>
          </a:p>
        </p:txBody>
      </p:sp>
      <p:sp>
        <p:nvSpPr>
          <p:cNvPr id="4" name="Rounded Rectangle 3"/>
          <p:cNvSpPr/>
          <p:nvPr/>
        </p:nvSpPr>
        <p:spPr>
          <a:xfrm>
            <a:off x="5842000" y="2565400"/>
            <a:ext cx="21336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37300" y="4889500"/>
            <a:ext cx="10414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858000" y="3898900"/>
            <a:ext cx="50800" cy="990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94658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Psalm 19:13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Keep </a:t>
            </a:r>
            <a:r>
              <a:rPr lang="en-US" dirty="0"/>
              <a:t>your servant also from willful sins; </a:t>
            </a:r>
            <a:r>
              <a:rPr lang="en-US" b="1" dirty="0" smtClean="0">
                <a:solidFill>
                  <a:schemeClr val="accent6">
                    <a:lumMod val="75000"/>
                  </a:schemeClr>
                </a:solidFill>
              </a:rPr>
              <a:t>may </a:t>
            </a:r>
            <a:r>
              <a:rPr lang="en-US" b="1" dirty="0">
                <a:solidFill>
                  <a:schemeClr val="accent6">
                    <a:lumMod val="75000"/>
                  </a:schemeClr>
                </a:solidFill>
              </a:rPr>
              <a:t>they not rule over me</a:t>
            </a:r>
            <a:r>
              <a:rPr lang="en-US" dirty="0"/>
              <a:t>. </a:t>
            </a:r>
            <a:r>
              <a:rPr lang="en-US" dirty="0" smtClean="0"/>
              <a:t>Then </a:t>
            </a:r>
            <a:r>
              <a:rPr lang="en-US" dirty="0"/>
              <a:t>will I be blameless, </a:t>
            </a:r>
            <a:r>
              <a:rPr lang="en-US" dirty="0" smtClean="0"/>
              <a:t>innocent </a:t>
            </a:r>
            <a:r>
              <a:rPr lang="en-US" dirty="0"/>
              <a:t>of great transgression. </a:t>
            </a:r>
          </a:p>
        </p:txBody>
      </p:sp>
    </p:spTree>
    <p:extLst>
      <p:ext uri="{BB962C8B-B14F-4D97-AF65-F5344CB8AC3E}">
        <p14:creationId xmlns:p14="http://schemas.microsoft.com/office/powerpoint/2010/main" val="83548523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Psalm 119:133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Direct </a:t>
            </a:r>
            <a:r>
              <a:rPr lang="en-US" dirty="0"/>
              <a:t>my footsteps according to your word; </a:t>
            </a:r>
            <a:r>
              <a:rPr lang="nn-NO" b="1" dirty="0" smtClean="0">
                <a:solidFill>
                  <a:schemeClr val="accent6">
                    <a:lumMod val="75000"/>
                  </a:schemeClr>
                </a:solidFill>
              </a:rPr>
              <a:t>let </a:t>
            </a:r>
            <a:r>
              <a:rPr lang="nn-NO" b="1" dirty="0">
                <a:solidFill>
                  <a:schemeClr val="accent6">
                    <a:lumMod val="75000"/>
                  </a:schemeClr>
                </a:solidFill>
              </a:rPr>
              <a:t>no sin rule over me</a:t>
            </a:r>
            <a:r>
              <a:rPr lang="nn-NO" dirty="0"/>
              <a:t>. </a:t>
            </a:r>
          </a:p>
        </p:txBody>
      </p:sp>
    </p:spTree>
    <p:extLst>
      <p:ext uri="{BB962C8B-B14F-4D97-AF65-F5344CB8AC3E}">
        <p14:creationId xmlns:p14="http://schemas.microsoft.com/office/powerpoint/2010/main" val="83548523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13</a:t>
            </a:r>
            <a:r>
              <a:rPr lang="en-US" dirty="0" smtClean="0"/>
              <a:t> </a:t>
            </a:r>
            <a:r>
              <a:rPr lang="en-US" dirty="0"/>
              <a:t>Do not offer the parts of your body to sin, as instruments of wickedness, but rather offer yourselves to God, as those who have been brought from death to life; and offer the parts of your body to him as instruments of righteousness.</a:t>
            </a:r>
          </a:p>
        </p:txBody>
      </p:sp>
    </p:spTree>
    <p:extLst>
      <p:ext uri="{BB962C8B-B14F-4D97-AF65-F5344CB8AC3E}">
        <p14:creationId xmlns:p14="http://schemas.microsoft.com/office/powerpoint/2010/main" val="374177632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6:13</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l-GR" dirty="0" smtClean="0"/>
              <a:t>παρίστημι</a:t>
            </a:r>
            <a:endParaRPr lang="en-US" dirty="0" smtClean="0"/>
          </a:p>
          <a:p>
            <a:pPr marL="0" indent="0">
              <a:buNone/>
            </a:pPr>
            <a:r>
              <a:rPr lang="en-US" dirty="0" smtClean="0"/>
              <a:t>			     (</a:t>
            </a:r>
            <a:r>
              <a:rPr lang="en-US" dirty="0" err="1" smtClean="0"/>
              <a:t>parsit</a:t>
            </a:r>
            <a:r>
              <a:rPr lang="en-US" dirty="0" err="1"/>
              <a:t>ē</a:t>
            </a:r>
            <a:r>
              <a:rPr lang="en-US" dirty="0" err="1" smtClean="0"/>
              <a:t>mi</a:t>
            </a:r>
            <a:r>
              <a:rPr lang="en-US" dirty="0" smtClean="0"/>
              <a:t>)</a:t>
            </a:r>
            <a:endParaRPr lang="en-US" dirty="0"/>
          </a:p>
          <a:p>
            <a:pPr marL="0" indent="0">
              <a:buNone/>
            </a:pPr>
            <a:endParaRPr lang="en-US" dirty="0" smtClean="0"/>
          </a:p>
          <a:p>
            <a:pPr marL="0" indent="0">
              <a:buNone/>
            </a:pPr>
            <a:r>
              <a:rPr lang="en-US" baseline="30000" dirty="0" smtClean="0"/>
              <a:t>13</a:t>
            </a:r>
            <a:r>
              <a:rPr lang="en-US" dirty="0" smtClean="0"/>
              <a:t> </a:t>
            </a:r>
            <a:r>
              <a:rPr lang="en-US" dirty="0"/>
              <a:t>Do not offer the parts of your body to sin, as instruments of wickedness, but rather offer yourselves to God, as those who have been brought from death to life; and offer the parts of your body to him as instruments of righteousness.</a:t>
            </a:r>
          </a:p>
        </p:txBody>
      </p:sp>
      <p:sp>
        <p:nvSpPr>
          <p:cNvPr id="4" name="Oval 3"/>
          <p:cNvSpPr/>
          <p:nvPr/>
        </p:nvSpPr>
        <p:spPr>
          <a:xfrm>
            <a:off x="3289300" y="1473200"/>
            <a:ext cx="271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70100" y="3213100"/>
            <a:ext cx="9144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2600" y="3640138"/>
            <a:ext cx="9382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3"/>
          </p:cNvCxnSpPr>
          <p:nvPr/>
        </p:nvCxnSpPr>
        <p:spPr>
          <a:xfrm flipV="1">
            <a:off x="2527300" y="2708975"/>
            <a:ext cx="1160013" cy="5041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6146" idx="0"/>
            <a:endCxn id="4" idx="5"/>
          </p:cNvCxnSpPr>
          <p:nvPr/>
        </p:nvCxnSpPr>
        <p:spPr>
          <a:xfrm flipH="1" flipV="1">
            <a:off x="5609087" y="2708975"/>
            <a:ext cx="1692620" cy="9311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274175"/>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παρίστημι</a:t>
            </a:r>
            <a:endParaRPr lang="en-US" dirty="0"/>
          </a:p>
          <a:p>
            <a:pPr marL="0" indent="0">
              <a:buNone/>
            </a:pPr>
            <a:r>
              <a:rPr lang="en-US" dirty="0"/>
              <a:t>			     (</a:t>
            </a:r>
            <a:r>
              <a:rPr lang="en-US" dirty="0" err="1"/>
              <a:t>parsitēmi</a:t>
            </a:r>
            <a:r>
              <a:rPr lang="en-US" dirty="0"/>
              <a:t>)</a:t>
            </a:r>
          </a:p>
          <a:p>
            <a:pPr marL="0" indent="0">
              <a:buNone/>
            </a:pPr>
            <a:endParaRPr lang="en-US" dirty="0"/>
          </a:p>
          <a:p>
            <a:pPr marL="0" indent="0">
              <a:buNone/>
            </a:pPr>
            <a:r>
              <a:rPr lang="en-US" dirty="0" smtClean="0">
                <a:solidFill>
                  <a:srgbClr val="FF0000"/>
                </a:solidFill>
              </a:rPr>
              <a:t>Do </a:t>
            </a:r>
            <a:r>
              <a:rPr lang="en-US" dirty="0">
                <a:solidFill>
                  <a:srgbClr val="FF0000"/>
                </a:solidFill>
              </a:rPr>
              <a:t>you think I cannot call on my Father, and he will at once put at my disposal more than twelve legions of angels?</a:t>
            </a:r>
          </a:p>
        </p:txBody>
      </p:sp>
      <p:sp>
        <p:nvSpPr>
          <p:cNvPr id="4" name="Oval 3"/>
          <p:cNvSpPr/>
          <p:nvPr/>
        </p:nvSpPr>
        <p:spPr>
          <a:xfrm>
            <a:off x="3276600" y="2095500"/>
            <a:ext cx="271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63800" y="4533900"/>
            <a:ext cx="31877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057650" y="3543300"/>
            <a:ext cx="577850" cy="990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201712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6:13</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l-GR" dirty="0" smtClean="0"/>
              <a:t>ὅπλον</a:t>
            </a:r>
            <a:endParaRPr lang="en-US" dirty="0" smtClean="0"/>
          </a:p>
          <a:p>
            <a:pPr marL="0" indent="0">
              <a:buNone/>
            </a:pPr>
            <a:r>
              <a:rPr lang="en-US" dirty="0" smtClean="0"/>
              <a:t>		   (</a:t>
            </a:r>
            <a:r>
              <a:rPr lang="en-US" dirty="0" err="1" smtClean="0"/>
              <a:t>hoplon</a:t>
            </a:r>
            <a:r>
              <a:rPr lang="en-US" dirty="0" smtClean="0"/>
              <a:t>)</a:t>
            </a:r>
            <a:endParaRPr lang="en-US" dirty="0"/>
          </a:p>
          <a:p>
            <a:pPr marL="0" indent="0">
              <a:buNone/>
            </a:pPr>
            <a:endParaRPr lang="en-US" dirty="0" smtClean="0"/>
          </a:p>
          <a:p>
            <a:pPr marL="0" indent="0">
              <a:buNone/>
            </a:pPr>
            <a:r>
              <a:rPr lang="en-US" baseline="30000" dirty="0" smtClean="0"/>
              <a:t>13</a:t>
            </a:r>
            <a:r>
              <a:rPr lang="en-US" dirty="0" smtClean="0"/>
              <a:t> </a:t>
            </a:r>
            <a:r>
              <a:rPr lang="en-US" dirty="0"/>
              <a:t>Do not offer the parts of your body to sin, as instruments of wickedness, but rather offer yourselves to God, as those who have been brought from death to life; and offer the parts of your body to him as instruments of righteousness.</a:t>
            </a:r>
          </a:p>
        </p:txBody>
      </p:sp>
      <p:sp>
        <p:nvSpPr>
          <p:cNvPr id="4" name="Oval 3"/>
          <p:cNvSpPr/>
          <p:nvPr/>
        </p:nvSpPr>
        <p:spPr>
          <a:xfrm>
            <a:off x="2349500" y="1384300"/>
            <a:ext cx="2057400" cy="16383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600" y="3644900"/>
            <a:ext cx="21209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750" y="4954588"/>
            <a:ext cx="2146300" cy="554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3"/>
          </p:cNvCxnSpPr>
          <p:nvPr/>
        </p:nvCxnSpPr>
        <p:spPr>
          <a:xfrm flipV="1">
            <a:off x="1543050" y="2782677"/>
            <a:ext cx="1107749" cy="86222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7170" idx="0"/>
            <a:endCxn id="4" idx="5"/>
          </p:cNvCxnSpPr>
          <p:nvPr/>
        </p:nvCxnSpPr>
        <p:spPr>
          <a:xfrm flipH="1" flipV="1">
            <a:off x="4105601" y="2782677"/>
            <a:ext cx="809299" cy="217191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427417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6:7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ὅπλον</a:t>
            </a:r>
            <a:endParaRPr lang="en-US" dirty="0"/>
          </a:p>
          <a:p>
            <a:pPr marL="0" indent="0">
              <a:buNone/>
            </a:pPr>
            <a:r>
              <a:rPr lang="en-US" dirty="0" smtClean="0"/>
              <a:t>   </a:t>
            </a:r>
            <a:r>
              <a:rPr lang="en-US" dirty="0"/>
              <a:t>(</a:t>
            </a:r>
            <a:r>
              <a:rPr lang="en-US" dirty="0" err="1"/>
              <a:t>hoplon</a:t>
            </a:r>
            <a:r>
              <a:rPr lang="en-US" dirty="0"/>
              <a:t>)</a:t>
            </a:r>
          </a:p>
          <a:p>
            <a:pPr marL="0" indent="0">
              <a:buNone/>
            </a:pPr>
            <a:endParaRPr lang="en-US" dirty="0"/>
          </a:p>
          <a:p>
            <a:pPr marL="0" indent="0">
              <a:buNone/>
            </a:pPr>
            <a:r>
              <a:rPr lang="en-US" dirty="0" smtClean="0"/>
              <a:t>in </a:t>
            </a:r>
            <a:r>
              <a:rPr lang="en-US" dirty="0"/>
              <a:t>truthful speech and in the power of God; with weapons of righteousness in the right hand and in the left;</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713" y="2025650"/>
            <a:ext cx="2084387"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1800" y="4508500"/>
            <a:ext cx="16510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2530" idx="2"/>
          </p:cNvCxnSpPr>
          <p:nvPr/>
        </p:nvCxnSpPr>
        <p:spPr>
          <a:xfrm flipV="1">
            <a:off x="1257300" y="3689350"/>
            <a:ext cx="278607" cy="8191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427005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Romans 7:5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a:t>
            </a:r>
            <a:r>
              <a:rPr lang="en-US" dirty="0"/>
              <a:t>when we were controlled by the sinful nature, the </a:t>
            </a:r>
            <a:r>
              <a:rPr lang="en-US" b="1" dirty="0">
                <a:solidFill>
                  <a:schemeClr val="accent6">
                    <a:lumMod val="75000"/>
                  </a:schemeClr>
                </a:solidFill>
              </a:rPr>
              <a:t>sinful passions </a:t>
            </a:r>
            <a:r>
              <a:rPr lang="en-US" dirty="0"/>
              <a:t>aroused by the law </a:t>
            </a:r>
            <a:r>
              <a:rPr lang="en-US" b="1" dirty="0">
                <a:solidFill>
                  <a:schemeClr val="accent6">
                    <a:lumMod val="75000"/>
                  </a:schemeClr>
                </a:solidFill>
              </a:rPr>
              <a:t>were at work </a:t>
            </a:r>
            <a:r>
              <a:rPr lang="en-US" dirty="0"/>
              <a:t>in our bodies, so that we bore fruit for death.</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Romans 12:1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Therefore</a:t>
            </a:r>
            <a:r>
              <a:rPr lang="en-US" dirty="0"/>
              <a:t>, I urge you, brothers, in view of God’s mercy, to </a:t>
            </a:r>
            <a:r>
              <a:rPr lang="en-US" b="1" dirty="0">
                <a:solidFill>
                  <a:schemeClr val="accent6">
                    <a:lumMod val="75000"/>
                  </a:schemeClr>
                </a:solidFill>
              </a:rPr>
              <a:t>offer your bodies as living sacrifices</a:t>
            </a:r>
            <a:r>
              <a:rPr lang="en-US" dirty="0"/>
              <a:t>, holy and pleasing to God—this is your spiritual act of worship.</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For sin shall not be your master, because you are not under law, but under grace.</a:t>
            </a:r>
          </a:p>
        </p:txBody>
      </p:sp>
    </p:spTree>
    <p:extLst>
      <p:ext uri="{BB962C8B-B14F-4D97-AF65-F5344CB8AC3E}">
        <p14:creationId xmlns:p14="http://schemas.microsoft.com/office/powerpoint/2010/main" val="3834952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a:t>
            </a:r>
            <a:r>
              <a:rPr lang="en-US" dirty="0" err="1" smtClean="0"/>
              <a:t>1:23a</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ἐπιμένω</a:t>
            </a:r>
            <a:endParaRPr lang="en-US" dirty="0"/>
          </a:p>
          <a:p>
            <a:pPr marL="0" indent="0">
              <a:buNone/>
            </a:pPr>
            <a:r>
              <a:rPr lang="en-US" dirty="0"/>
              <a:t>	(</a:t>
            </a:r>
            <a:r>
              <a:rPr lang="en-US" dirty="0" err="1"/>
              <a:t>epimenō</a:t>
            </a:r>
            <a:r>
              <a:rPr lang="en-US" dirty="0"/>
              <a:t>)</a:t>
            </a:r>
          </a:p>
          <a:p>
            <a:pPr marL="0" indent="0">
              <a:buNone/>
            </a:pPr>
            <a:endParaRPr lang="en-US" dirty="0" smtClean="0"/>
          </a:p>
          <a:p>
            <a:pPr marL="0" indent="0">
              <a:buNone/>
            </a:pPr>
            <a:endParaRPr lang="en-US" dirty="0"/>
          </a:p>
          <a:p>
            <a:pPr marL="0" indent="0">
              <a:buNone/>
            </a:pPr>
            <a:r>
              <a:rPr lang="en-US" dirty="0" smtClean="0"/>
              <a:t>if </a:t>
            </a:r>
            <a:r>
              <a:rPr lang="en-US" dirty="0"/>
              <a:t>you continue in your faith, established and firm, not moved from the hope held out in the </a:t>
            </a:r>
            <a:r>
              <a:rPr lang="en-US" dirty="0" smtClean="0"/>
              <a:t>gospel.</a:t>
            </a:r>
            <a:endParaRPr lang="en-US" dirty="0"/>
          </a:p>
        </p:txBody>
      </p:sp>
      <p:sp>
        <p:nvSpPr>
          <p:cNvPr id="4" name="Rounded Rectangle 3"/>
          <p:cNvSpPr/>
          <p:nvPr/>
        </p:nvSpPr>
        <p:spPr>
          <a:xfrm>
            <a:off x="1257300" y="2171700"/>
            <a:ext cx="21336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98600" y="4635500"/>
            <a:ext cx="16002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298700" y="3505200"/>
            <a:ext cx="25400" cy="1130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13301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a:t>ὑπὸ</a:t>
            </a:r>
            <a:r>
              <a:rPr lang="en-US" dirty="0"/>
              <a:t>  </a:t>
            </a:r>
            <a:r>
              <a:rPr lang="el-GR" dirty="0" smtClean="0"/>
              <a:t>νόμος</a:t>
            </a:r>
            <a:endParaRPr lang="en-US" dirty="0"/>
          </a:p>
          <a:p>
            <a:pPr marL="0" indent="0">
              <a:buNone/>
            </a:pPr>
            <a:r>
              <a:rPr lang="en-US" dirty="0" smtClean="0"/>
              <a:t>(</a:t>
            </a:r>
            <a:r>
              <a:rPr lang="en-US" dirty="0"/>
              <a:t>hypo  </a:t>
            </a:r>
            <a:r>
              <a:rPr lang="en-US" dirty="0" smtClean="0"/>
              <a:t>nomos)</a:t>
            </a:r>
            <a:r>
              <a:rPr lang="en-US" dirty="0" smtClean="0"/>
              <a:t>	 </a:t>
            </a:r>
            <a:r>
              <a:rPr lang="en-US" dirty="0" smtClean="0"/>
              <a:t>	  </a:t>
            </a:r>
            <a:r>
              <a:rPr lang="el-GR" dirty="0" smtClean="0"/>
              <a:t>ὑπό</a:t>
            </a:r>
            <a:r>
              <a:rPr lang="en-US" dirty="0" smtClean="0"/>
              <a:t>  </a:t>
            </a:r>
            <a:r>
              <a:rPr lang="el-GR" dirty="0"/>
              <a:t>χάρις</a:t>
            </a:r>
            <a:endParaRPr lang="en-US" dirty="0" smtClean="0"/>
          </a:p>
          <a:p>
            <a:pPr marL="0" indent="0">
              <a:buNone/>
            </a:pPr>
            <a:r>
              <a:rPr lang="en-US" dirty="0" smtClean="0"/>
              <a:t>				(hypo  </a:t>
            </a:r>
            <a:r>
              <a:rPr lang="en-US" dirty="0" err="1" smtClean="0"/>
              <a:t>charis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For sin shall not be your master, because you are not under law, but under grace.</a:t>
            </a:r>
          </a:p>
        </p:txBody>
      </p:sp>
      <p:sp>
        <p:nvSpPr>
          <p:cNvPr id="4" name="Rounded Rectangle 3"/>
          <p:cNvSpPr/>
          <p:nvPr/>
        </p:nvSpPr>
        <p:spPr>
          <a:xfrm>
            <a:off x="3975100" y="2616200"/>
            <a:ext cx="2768600" cy="1282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54500" y="5308600"/>
            <a:ext cx="20828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295900" y="3898900"/>
            <a:ext cx="63500" cy="140970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8" y="2068513"/>
            <a:ext cx="2816225"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938" y="5289550"/>
            <a:ext cx="1785937"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24579" idx="0"/>
            <a:endCxn id="24578" idx="2"/>
          </p:cNvCxnSpPr>
          <p:nvPr/>
        </p:nvCxnSpPr>
        <p:spPr>
          <a:xfrm flipH="1" flipV="1">
            <a:off x="1816101" y="3390900"/>
            <a:ext cx="862806" cy="18986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650607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Romans 8:2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because </a:t>
            </a:r>
            <a:r>
              <a:rPr lang="en-US" dirty="0"/>
              <a:t>through Christ Jesus the law of the Spirit of life set me </a:t>
            </a:r>
            <a:r>
              <a:rPr lang="en-US" b="1" dirty="0">
                <a:solidFill>
                  <a:schemeClr val="accent6">
                    <a:lumMod val="75000"/>
                  </a:schemeClr>
                </a:solidFill>
              </a:rPr>
              <a:t>free from the law </a:t>
            </a:r>
            <a:r>
              <a:rPr lang="en-US" dirty="0"/>
              <a:t>of sin and death.</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Galatians 5:18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if you are led by the Spirit, you are </a:t>
            </a:r>
            <a:r>
              <a:rPr lang="en-US" b="1" dirty="0">
                <a:solidFill>
                  <a:schemeClr val="accent6">
                    <a:lumMod val="75000"/>
                  </a:schemeClr>
                </a:solidFill>
              </a:rPr>
              <a:t>not under law</a:t>
            </a:r>
            <a:r>
              <a:rPr lang="en-US" dirty="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83" y="-13240"/>
            <a:ext cx="9126417" cy="6871240"/>
          </a:xfrm>
          <a:prstGeom prst="rect">
            <a:avLst/>
          </a:prstGeom>
        </p:spPr>
      </p:pic>
    </p:spTree>
    <p:extLst>
      <p:ext uri="{BB962C8B-B14F-4D97-AF65-F5344CB8AC3E}">
        <p14:creationId xmlns:p14="http://schemas.microsoft.com/office/powerpoint/2010/main" val="818374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4:16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ἐπιμένω</a:t>
            </a:r>
            <a:endParaRPr lang="en-US" dirty="0"/>
          </a:p>
          <a:p>
            <a:pPr marL="0" indent="0">
              <a:buNone/>
            </a:pPr>
            <a:r>
              <a:rPr lang="en-US" dirty="0" smtClean="0"/>
              <a:t>					</a:t>
            </a:r>
            <a:r>
              <a:rPr lang="en-US" dirty="0"/>
              <a:t>	(</a:t>
            </a:r>
            <a:r>
              <a:rPr lang="en-US" dirty="0" err="1"/>
              <a:t>epimenō</a:t>
            </a:r>
            <a:r>
              <a:rPr lang="en-US" dirty="0"/>
              <a:t>)</a:t>
            </a:r>
          </a:p>
          <a:p>
            <a:pPr marL="0" indent="0">
              <a:buNone/>
            </a:pPr>
            <a:endParaRPr lang="en-US" dirty="0"/>
          </a:p>
          <a:p>
            <a:pPr marL="0" indent="0">
              <a:buNone/>
            </a:pPr>
            <a:r>
              <a:rPr lang="en-US" dirty="0" smtClean="0"/>
              <a:t>Watch </a:t>
            </a:r>
            <a:r>
              <a:rPr lang="en-US" dirty="0"/>
              <a:t>your life and doctrine closely. Persevere in them, because if you do, you will save both yourself and your hearers. </a:t>
            </a:r>
          </a:p>
        </p:txBody>
      </p:sp>
      <p:sp>
        <p:nvSpPr>
          <p:cNvPr id="4" name="Rounded Rectangle 3"/>
          <p:cNvSpPr/>
          <p:nvPr/>
        </p:nvSpPr>
        <p:spPr>
          <a:xfrm>
            <a:off x="5816600" y="2171700"/>
            <a:ext cx="21336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53200" y="3987800"/>
            <a:ext cx="18034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883400" y="3505200"/>
            <a:ext cx="571500" cy="482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1396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ἁμαρτία</a:t>
            </a:r>
            <a:endParaRPr lang="en-US" dirty="0" smtClean="0"/>
          </a:p>
          <a:p>
            <a:pPr marL="0" indent="0">
              <a:buNone/>
            </a:pPr>
            <a:r>
              <a:rPr lang="en-US" dirty="0" smtClean="0"/>
              <a:t>	(hamartia)</a:t>
            </a: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What shall we say, then? Shall we go on sinning so that grace may increase? </a:t>
            </a:r>
            <a:endParaRPr lang="en-US" dirty="0" smtClean="0"/>
          </a:p>
        </p:txBody>
      </p:sp>
      <p:sp>
        <p:nvSpPr>
          <p:cNvPr id="4" name="Rounded Rectangle 3"/>
          <p:cNvSpPr/>
          <p:nvPr/>
        </p:nvSpPr>
        <p:spPr>
          <a:xfrm>
            <a:off x="1295400" y="2628900"/>
            <a:ext cx="2044700" cy="1231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7200" y="5270500"/>
            <a:ext cx="13335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123950" y="3860800"/>
            <a:ext cx="1193800" cy="14097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946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χάρις</a:t>
            </a:r>
            <a:endParaRPr lang="en-US" dirty="0" smtClean="0"/>
          </a:p>
          <a:p>
            <a:pPr marL="0" indent="0">
              <a:buNone/>
            </a:pPr>
            <a:r>
              <a:rPr lang="en-US" dirty="0" smtClean="0"/>
              <a:t>		(</a:t>
            </a:r>
            <a:r>
              <a:rPr lang="en-US" dirty="0" err="1" smtClean="0"/>
              <a:t>charis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What shall we say, then? Shall we go on sinning so that grace may increase? </a:t>
            </a:r>
            <a:endParaRPr lang="en-US" dirty="0" smtClean="0"/>
          </a:p>
        </p:txBody>
      </p:sp>
      <p:sp>
        <p:nvSpPr>
          <p:cNvPr id="4" name="Rounded Rectangle 3"/>
          <p:cNvSpPr/>
          <p:nvPr/>
        </p:nvSpPr>
        <p:spPr>
          <a:xfrm>
            <a:off x="2197100" y="2641600"/>
            <a:ext cx="1600200" cy="1193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09900" y="5321300"/>
            <a:ext cx="9906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997200" y="3835400"/>
            <a:ext cx="508000" cy="1485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9465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πλεονάζω</a:t>
            </a:r>
            <a:endParaRPr lang="en-US" dirty="0" smtClean="0"/>
          </a:p>
          <a:p>
            <a:pPr marL="0" indent="0">
              <a:buNone/>
            </a:pPr>
            <a:r>
              <a:rPr lang="en-US" dirty="0" smtClean="0"/>
              <a:t>					(</a:t>
            </a:r>
            <a:r>
              <a:rPr lang="en-US" dirty="0" err="1" smtClean="0"/>
              <a:t>pleonaz</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What shall we say, then? Shall we go on sinning so that grace may increase? </a:t>
            </a:r>
            <a:endParaRPr lang="en-US" dirty="0" smtClean="0"/>
          </a:p>
        </p:txBody>
      </p:sp>
      <p:sp>
        <p:nvSpPr>
          <p:cNvPr id="4" name="Rounded Rectangle 3"/>
          <p:cNvSpPr/>
          <p:nvPr/>
        </p:nvSpPr>
        <p:spPr>
          <a:xfrm>
            <a:off x="4940300" y="2654300"/>
            <a:ext cx="2108200" cy="1181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62500" y="5308600"/>
            <a:ext cx="15621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543550" y="3835400"/>
            <a:ext cx="450850" cy="1473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9465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πλεονάζω</a:t>
            </a:r>
            <a:endParaRPr lang="en-US" dirty="0"/>
          </a:p>
          <a:p>
            <a:pPr marL="0" indent="0">
              <a:buNone/>
            </a:pPr>
            <a:r>
              <a:rPr lang="en-US" dirty="0"/>
              <a:t>					</a:t>
            </a:r>
            <a:r>
              <a:rPr lang="en-US" dirty="0" smtClean="0"/>
              <a:t>	(</a:t>
            </a:r>
            <a:r>
              <a:rPr lang="en-US" dirty="0" err="1"/>
              <a:t>pleonazō</a:t>
            </a:r>
            <a:r>
              <a:rPr lang="en-US" dirty="0"/>
              <a:t>)</a:t>
            </a:r>
          </a:p>
          <a:p>
            <a:pPr marL="0" indent="0">
              <a:buNone/>
            </a:pPr>
            <a:endParaRPr lang="en-US" dirty="0"/>
          </a:p>
          <a:p>
            <a:pPr marL="0" indent="0">
              <a:buNone/>
            </a:pPr>
            <a:r>
              <a:rPr lang="en-US" dirty="0" smtClean="0"/>
              <a:t>For </a:t>
            </a:r>
            <a:r>
              <a:rPr lang="en-US" dirty="0"/>
              <a:t>if you possess these qualities in increasing measure, they will keep you from being ineffective and unproductive in your knowledge of our Lord Jesus Christ.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6600" y="2216150"/>
            <a:ext cx="2133600"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362700" y="3975100"/>
            <a:ext cx="18669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098" idx="2"/>
          </p:cNvCxnSpPr>
          <p:nvPr/>
        </p:nvCxnSpPr>
        <p:spPr>
          <a:xfrm flipH="1" flipV="1">
            <a:off x="6883400" y="3422650"/>
            <a:ext cx="412750" cy="5524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6161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1:3</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a:t>		</a:t>
            </a:r>
            <a:r>
              <a:rPr lang="el-GR" dirty="0"/>
              <a:t>πλεονάζω</a:t>
            </a:r>
            <a:endParaRPr lang="en-US" dirty="0"/>
          </a:p>
          <a:p>
            <a:pPr marL="0" indent="0">
              <a:buNone/>
            </a:pPr>
            <a:r>
              <a:rPr lang="en-US" dirty="0"/>
              <a:t>		(</a:t>
            </a:r>
            <a:r>
              <a:rPr lang="en-US" dirty="0" err="1" smtClean="0"/>
              <a:t>pleonazō</a:t>
            </a:r>
            <a:endParaRPr lang="en-US" dirty="0"/>
          </a:p>
          <a:p>
            <a:pPr marL="0" indent="0">
              <a:buNone/>
            </a:pPr>
            <a:endParaRPr lang="en-US" dirty="0" smtClean="0"/>
          </a:p>
          <a:p>
            <a:pPr marL="0" indent="0">
              <a:buNone/>
            </a:pPr>
            <a:endParaRPr lang="en-US" dirty="0"/>
          </a:p>
          <a:p>
            <a:pPr marL="0" indent="0">
              <a:buNone/>
            </a:pPr>
            <a:r>
              <a:rPr lang="en-US" dirty="0" smtClean="0"/>
              <a:t>We </a:t>
            </a:r>
            <a:r>
              <a:rPr lang="en-US" dirty="0"/>
              <a:t>ought always to thank God for you, brothers, and rightly so, because your faith is growing more and more, and the love every one of you has for each other is increasing.</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2800" y="2027238"/>
            <a:ext cx="2133600"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2552700" y="5359400"/>
            <a:ext cx="18669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5" idx="0"/>
            <a:endCxn id="5122" idx="2"/>
          </p:cNvCxnSpPr>
          <p:nvPr/>
        </p:nvCxnSpPr>
        <p:spPr>
          <a:xfrm flipH="1" flipV="1">
            <a:off x="3149600" y="3228975"/>
            <a:ext cx="336550" cy="21304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3049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Peter 2:16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Live </a:t>
            </a:r>
            <a:r>
              <a:rPr lang="en-US" dirty="0"/>
              <a:t>as free men, but do not use your freedom as </a:t>
            </a:r>
            <a:r>
              <a:rPr lang="en-US" b="1" dirty="0">
                <a:solidFill>
                  <a:schemeClr val="accent6">
                    <a:lumMod val="75000"/>
                  </a:schemeClr>
                </a:solidFill>
              </a:rPr>
              <a:t>a cover-up for evil</a:t>
            </a:r>
            <a:r>
              <a:rPr lang="en-US" dirty="0"/>
              <a:t>; live as servants of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6" y="0"/>
            <a:ext cx="9141572" cy="6858000"/>
          </a:xfrm>
          <a:prstGeom prst="rect">
            <a:avLst/>
          </a:prstGeom>
        </p:spPr>
      </p:pic>
    </p:spTree>
    <p:extLst>
      <p:ext uri="{BB962C8B-B14F-4D97-AF65-F5344CB8AC3E}">
        <p14:creationId xmlns:p14="http://schemas.microsoft.com/office/powerpoint/2010/main" val="941119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Galatians 5:13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You</a:t>
            </a:r>
            <a:r>
              <a:rPr lang="en-US" dirty="0"/>
              <a:t>, my brothers, were called to be free. But do not use your freedom </a:t>
            </a:r>
            <a:r>
              <a:rPr lang="en-US" b="1" dirty="0">
                <a:solidFill>
                  <a:schemeClr val="accent6">
                    <a:lumMod val="75000"/>
                  </a:schemeClr>
                </a:solidFill>
              </a:rPr>
              <a:t>to indulge</a:t>
            </a:r>
            <a:r>
              <a:rPr lang="en-US" dirty="0"/>
              <a:t> the sinful nature; rather, serve one another in love.</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a:t>
            </a:r>
            <a:r>
              <a:rPr lang="en-US" dirty="0" smtClean="0"/>
              <a:t> </a:t>
            </a:r>
            <a:r>
              <a:rPr lang="en-US" dirty="0"/>
              <a:t>By no means! We died to sin; how can we live in it any longer? </a:t>
            </a:r>
            <a:endParaRPr lang="en-US" dirty="0" smtClean="0"/>
          </a:p>
        </p:txBody>
      </p:sp>
    </p:spTree>
    <p:extLst>
      <p:ext uri="{BB962C8B-B14F-4D97-AF65-F5344CB8AC3E}">
        <p14:creationId xmlns:p14="http://schemas.microsoft.com/office/powerpoint/2010/main" val="147834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μή</a:t>
            </a:r>
            <a:r>
              <a:rPr lang="en-US" dirty="0" smtClean="0"/>
              <a:t>    </a:t>
            </a:r>
            <a:r>
              <a:rPr lang="el-GR" dirty="0" smtClean="0"/>
              <a:t>γένοιτο</a:t>
            </a:r>
            <a:endParaRPr lang="en-US" dirty="0" smtClean="0"/>
          </a:p>
          <a:p>
            <a:pPr marL="0" indent="0">
              <a:buNone/>
            </a:pPr>
            <a:r>
              <a:rPr lang="en-US" dirty="0" smtClean="0"/>
              <a:t>	(</a:t>
            </a:r>
            <a:r>
              <a:rPr lang="en-US" dirty="0" err="1" smtClean="0"/>
              <a:t>m</a:t>
            </a:r>
            <a:r>
              <a:rPr lang="en-US" dirty="0" err="1"/>
              <a:t>ē</a:t>
            </a:r>
            <a:r>
              <a:rPr lang="en-US" dirty="0" smtClean="0"/>
              <a:t>   </a:t>
            </a:r>
            <a:r>
              <a:rPr lang="en-US" dirty="0" err="1" smtClean="0"/>
              <a:t>genoito</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2</a:t>
            </a:r>
            <a:r>
              <a:rPr lang="en-US" dirty="0" smtClean="0"/>
              <a:t> </a:t>
            </a:r>
            <a:r>
              <a:rPr lang="en-US" dirty="0"/>
              <a:t>By no means! We died to sin; how can we live in it any longer? </a:t>
            </a:r>
            <a:endParaRPr lang="en-US" dirty="0" smtClean="0"/>
          </a:p>
        </p:txBody>
      </p:sp>
      <p:sp>
        <p:nvSpPr>
          <p:cNvPr id="4" name="Rounded Rectangle 3"/>
          <p:cNvSpPr/>
          <p:nvPr/>
        </p:nvSpPr>
        <p:spPr>
          <a:xfrm>
            <a:off x="1333500" y="2590800"/>
            <a:ext cx="2641600" cy="1295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3900" y="4826000"/>
            <a:ext cx="23114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79600" y="3886200"/>
            <a:ext cx="774700" cy="939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016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dirty="0" smtClean="0"/>
              <a:t>			  </a:t>
            </a:r>
            <a:r>
              <a:rPr lang="el-GR" dirty="0"/>
              <a:t>ἀποθνῄσκω</a:t>
            </a:r>
            <a:r>
              <a:rPr lang="en-US" dirty="0" smtClean="0"/>
              <a:t>			</a:t>
            </a:r>
            <a:r>
              <a:rPr lang="en-US" dirty="0" smtClean="0"/>
              <a:t>			(</a:t>
            </a:r>
            <a:r>
              <a:rPr lang="en-US" dirty="0" err="1" smtClean="0"/>
              <a:t>apothn</a:t>
            </a:r>
            <a:r>
              <a:rPr lang="en-US" dirty="0" err="1" smtClean="0"/>
              <a:t>ē</a:t>
            </a:r>
            <a:r>
              <a:rPr lang="en-US" dirty="0" err="1" smtClean="0"/>
              <a:t>sk</a:t>
            </a:r>
            <a:r>
              <a:rPr lang="en-US" dirty="0" err="1"/>
              <a:t>ō</a:t>
            </a:r>
            <a:r>
              <a:rPr lang="en-US" dirty="0" smtClean="0"/>
              <a:t>)</a:t>
            </a:r>
            <a:endParaRPr lang="en-US" dirty="0"/>
          </a:p>
          <a:p>
            <a:pPr marL="0" indent="0">
              <a:buNone/>
            </a:pPr>
            <a:endParaRPr lang="en-US" dirty="0" smtClean="0"/>
          </a:p>
          <a:p>
            <a:pPr marL="0" indent="0">
              <a:buNone/>
            </a:pPr>
            <a:r>
              <a:rPr lang="en-US" baseline="30000" dirty="0" smtClean="0"/>
              <a:t>2</a:t>
            </a:r>
            <a:r>
              <a:rPr lang="en-US" dirty="0" smtClean="0"/>
              <a:t> </a:t>
            </a:r>
            <a:r>
              <a:rPr lang="en-US" dirty="0"/>
              <a:t>By no means! We died to sin; how can we live in it any longer? </a:t>
            </a:r>
            <a:endParaRPr lang="en-US" dirty="0" smtClean="0"/>
          </a:p>
        </p:txBody>
      </p:sp>
      <p:sp>
        <p:nvSpPr>
          <p:cNvPr id="4" name="Rounded Rectangle 3"/>
          <p:cNvSpPr/>
          <p:nvPr/>
        </p:nvSpPr>
        <p:spPr>
          <a:xfrm>
            <a:off x="3086100" y="2730500"/>
            <a:ext cx="2667000" cy="1168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08400" y="4508500"/>
            <a:ext cx="8255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121150" y="3898900"/>
            <a:ext cx="298450" cy="609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016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2:19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			  </a:t>
            </a:r>
            <a:r>
              <a:rPr lang="el-GR" dirty="0"/>
              <a:t>ἀποθνῄσκω</a:t>
            </a:r>
            <a:r>
              <a:rPr lang="en-US" dirty="0"/>
              <a:t>						(</a:t>
            </a:r>
            <a:r>
              <a:rPr lang="en-US" dirty="0" err="1"/>
              <a:t>apothnēskō</a:t>
            </a:r>
            <a:r>
              <a:rPr lang="en-US" dirty="0"/>
              <a:t>)</a:t>
            </a:r>
          </a:p>
          <a:p>
            <a:pPr marL="0" indent="0">
              <a:buNone/>
            </a:pPr>
            <a:endParaRPr lang="en-US" dirty="0" smtClean="0"/>
          </a:p>
          <a:p>
            <a:pPr marL="0" indent="0">
              <a:buNone/>
            </a:pPr>
            <a:endParaRPr lang="en-US" dirty="0"/>
          </a:p>
          <a:p>
            <a:pPr marL="0" indent="0">
              <a:buNone/>
            </a:pPr>
            <a:r>
              <a:rPr lang="en-US" dirty="0" smtClean="0"/>
              <a:t>For </a:t>
            </a:r>
            <a:r>
              <a:rPr lang="en-US" dirty="0"/>
              <a:t>through the law I died to the law so that I might live for God.</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2157413"/>
            <a:ext cx="2693987"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3363" y="4478338"/>
            <a:ext cx="8540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H="1" flipV="1">
            <a:off x="4418807" y="3352800"/>
            <a:ext cx="51594" cy="11255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9816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2:20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ἀποθνῄσκω</a:t>
            </a:r>
            <a:r>
              <a:rPr lang="en-US" dirty="0"/>
              <a:t>						(</a:t>
            </a:r>
            <a:r>
              <a:rPr lang="en-US" dirty="0" err="1"/>
              <a:t>apothnēskō</a:t>
            </a:r>
            <a:r>
              <a:rPr lang="en-US" dirty="0"/>
              <a:t>)</a:t>
            </a:r>
          </a:p>
          <a:p>
            <a:pPr marL="0" indent="0">
              <a:buNone/>
            </a:pPr>
            <a:endParaRPr lang="en-US" dirty="0" smtClean="0"/>
          </a:p>
          <a:p>
            <a:pPr marL="0" indent="0">
              <a:buNone/>
            </a:pPr>
            <a:endParaRPr lang="en-US" dirty="0"/>
          </a:p>
          <a:p>
            <a:pPr marL="0" indent="0">
              <a:buNone/>
            </a:pPr>
            <a:r>
              <a:rPr lang="en-US" dirty="0" smtClean="0"/>
              <a:t>Since </a:t>
            </a:r>
            <a:r>
              <a:rPr lang="en-US" dirty="0"/>
              <a:t>you died with Christ to the basic principles of this world, why, as though you still belonged to it, do you submit to its rules:</a:t>
            </a:r>
          </a:p>
        </p:txBody>
      </p:sp>
      <p:sp>
        <p:nvSpPr>
          <p:cNvPr id="4" name="Rounded Rectangle 3"/>
          <p:cNvSpPr/>
          <p:nvPr/>
        </p:nvSpPr>
        <p:spPr>
          <a:xfrm>
            <a:off x="1219200" y="2184400"/>
            <a:ext cx="2667000" cy="1168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3763" y="4491038"/>
            <a:ext cx="8540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2"/>
          </p:cNvCxnSpPr>
          <p:nvPr/>
        </p:nvCxnSpPr>
        <p:spPr>
          <a:xfrm flipH="1" flipV="1">
            <a:off x="2552700" y="3352800"/>
            <a:ext cx="38101" cy="11382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00741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 ζάω</a:t>
            </a:r>
            <a:endParaRPr lang="en-US" dirty="0" smtClean="0"/>
          </a:p>
          <a:p>
            <a:pPr marL="0" indent="0">
              <a:buNone/>
            </a:pPr>
            <a:r>
              <a:rPr lang="en-US" dirty="0" smtClean="0"/>
              <a:t>							(</a:t>
            </a:r>
            <a:r>
              <a:rPr lang="en-US" dirty="0" err="1" smtClean="0"/>
              <a:t>zaō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2</a:t>
            </a:r>
            <a:r>
              <a:rPr lang="en-US" dirty="0" smtClean="0"/>
              <a:t> </a:t>
            </a:r>
            <a:r>
              <a:rPr lang="en-US" dirty="0"/>
              <a:t>By no means! We died to sin; how can we live in it any longer? </a:t>
            </a:r>
            <a:endParaRPr lang="en-US" dirty="0" smtClean="0"/>
          </a:p>
        </p:txBody>
      </p:sp>
      <p:sp>
        <p:nvSpPr>
          <p:cNvPr id="4" name="Oval 3"/>
          <p:cNvSpPr/>
          <p:nvPr/>
        </p:nvSpPr>
        <p:spPr>
          <a:xfrm>
            <a:off x="6743700" y="2476500"/>
            <a:ext cx="11938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670800" y="4851400"/>
            <a:ext cx="6985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7340600" y="4000500"/>
            <a:ext cx="679450" cy="850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016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3:12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 ζάω</a:t>
            </a:r>
            <a:endParaRPr lang="en-US" dirty="0"/>
          </a:p>
          <a:p>
            <a:pPr marL="0" indent="0">
              <a:buNone/>
            </a:pPr>
            <a:r>
              <a:rPr lang="en-US" dirty="0"/>
              <a:t>					(</a:t>
            </a:r>
            <a:r>
              <a:rPr lang="en-US" dirty="0" err="1"/>
              <a:t>zaō</a:t>
            </a:r>
            <a:r>
              <a:rPr lang="en-US" dirty="0"/>
              <a:t>)</a:t>
            </a:r>
          </a:p>
          <a:p>
            <a:pPr marL="0" indent="0">
              <a:buNone/>
            </a:pPr>
            <a:endParaRPr lang="en-US" dirty="0"/>
          </a:p>
          <a:p>
            <a:pPr marL="0" indent="0">
              <a:buNone/>
            </a:pPr>
            <a:endParaRPr lang="en-US" dirty="0" smtClean="0"/>
          </a:p>
          <a:p>
            <a:pPr marL="0" indent="0">
              <a:buNone/>
            </a:pPr>
            <a:r>
              <a:rPr lang="en-US" dirty="0" smtClean="0"/>
              <a:t>In </a:t>
            </a:r>
            <a:r>
              <a:rPr lang="en-US" dirty="0"/>
              <a:t>fact, everyone who wants to live a godly life in Christ Jesus will be persecuted,</a:t>
            </a:r>
          </a:p>
        </p:txBody>
      </p:sp>
      <p:sp>
        <p:nvSpPr>
          <p:cNvPr id="4" name="Oval 3"/>
          <p:cNvSpPr/>
          <p:nvPr/>
        </p:nvSpPr>
        <p:spPr>
          <a:xfrm>
            <a:off x="4914900" y="2082800"/>
            <a:ext cx="11938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51500" y="4597400"/>
            <a:ext cx="6985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511800" y="3606800"/>
            <a:ext cx="488950" cy="990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739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2:24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 ζάω</a:t>
            </a:r>
            <a:endParaRPr lang="en-US" dirty="0"/>
          </a:p>
          <a:p>
            <a:pPr marL="0" indent="0">
              <a:buNone/>
            </a:pPr>
            <a:r>
              <a:rPr lang="en-US" dirty="0"/>
              <a:t>					(</a:t>
            </a:r>
            <a:r>
              <a:rPr lang="en-US" dirty="0" err="1"/>
              <a:t>zaō</a:t>
            </a:r>
            <a:r>
              <a:rPr lang="en-US" dirty="0"/>
              <a:t>)</a:t>
            </a:r>
          </a:p>
          <a:p>
            <a:pPr marL="0" indent="0">
              <a:buNone/>
            </a:pPr>
            <a:endParaRPr lang="en-US" dirty="0"/>
          </a:p>
          <a:p>
            <a:pPr marL="0" indent="0">
              <a:buNone/>
            </a:pPr>
            <a:r>
              <a:rPr lang="en-US" dirty="0" smtClean="0"/>
              <a:t>He </a:t>
            </a:r>
            <a:r>
              <a:rPr lang="en-US" dirty="0"/>
              <a:t>himself bore our sins in his body on the tree, so that we might die to sins and live for righteousness; by his wounds you have been healed.</a:t>
            </a:r>
          </a:p>
        </p:txBody>
      </p:sp>
      <p:sp>
        <p:nvSpPr>
          <p:cNvPr id="4" name="Oval 3"/>
          <p:cNvSpPr/>
          <p:nvPr/>
        </p:nvSpPr>
        <p:spPr>
          <a:xfrm>
            <a:off x="4914900" y="2082800"/>
            <a:ext cx="11938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16600" y="4533900"/>
            <a:ext cx="6985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511800" y="3606800"/>
            <a:ext cx="654050" cy="927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2110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Peter 2:24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He </a:t>
            </a:r>
            <a:r>
              <a:rPr lang="en-US" dirty="0"/>
              <a:t>himself bore our sins in his body on the tree, so that we might </a:t>
            </a:r>
            <a:r>
              <a:rPr lang="en-US" b="1" dirty="0">
                <a:solidFill>
                  <a:schemeClr val="accent6">
                    <a:lumMod val="75000"/>
                  </a:schemeClr>
                </a:solidFill>
              </a:rPr>
              <a:t>die to sins</a:t>
            </a:r>
            <a:r>
              <a:rPr lang="en-US" dirty="0"/>
              <a:t> and live for righteousness; by his wounds you have been healed.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6:1-14</a:t>
            </a:r>
          </a:p>
        </p:txBody>
      </p:sp>
      <p:sp>
        <p:nvSpPr>
          <p:cNvPr id="3" name="Content Placeholder 2"/>
          <p:cNvSpPr>
            <a:spLocks noGrp="1"/>
          </p:cNvSpPr>
          <p:nvPr>
            <p:ph idx="1"/>
          </p:nvPr>
        </p:nvSpPr>
        <p:spPr/>
        <p:txBody>
          <a:bodyPr/>
          <a:lstStyle/>
          <a:p>
            <a:pPr marL="0" indent="0">
              <a:buNone/>
            </a:pPr>
            <a:r>
              <a:rPr lang="en-US" baseline="30000" dirty="0"/>
              <a:t>1</a:t>
            </a:r>
            <a:r>
              <a:rPr lang="en-US" dirty="0"/>
              <a:t> What shall we say, then? Shall we go on sinning so that grace may increase? </a:t>
            </a:r>
            <a:endParaRPr lang="en-US" dirty="0" smtClean="0"/>
          </a:p>
          <a:p>
            <a:pPr marL="0" indent="0">
              <a:buNone/>
            </a:pPr>
            <a:r>
              <a:rPr lang="en-US" baseline="30000" dirty="0" smtClean="0"/>
              <a:t>2</a:t>
            </a:r>
            <a:r>
              <a:rPr lang="en-US" dirty="0" smtClean="0"/>
              <a:t> </a:t>
            </a:r>
            <a:r>
              <a:rPr lang="en-US" dirty="0"/>
              <a:t>By no means! We died to sin; how can we live in it any longer? </a:t>
            </a:r>
            <a:endParaRPr lang="en-US" dirty="0" smtClean="0"/>
          </a:p>
          <a:p>
            <a:pPr marL="0" indent="0">
              <a:buNone/>
            </a:pPr>
            <a:r>
              <a:rPr lang="en-US" baseline="30000" dirty="0" smtClean="0"/>
              <a:t>3</a:t>
            </a:r>
            <a:r>
              <a:rPr lang="en-US" dirty="0" smtClean="0"/>
              <a:t> </a:t>
            </a:r>
            <a:r>
              <a:rPr lang="en-US" dirty="0"/>
              <a:t>Or don't you know that all of us who were baptized into Christ Jesus were baptized into his death? </a:t>
            </a:r>
          </a:p>
        </p:txBody>
      </p:sp>
    </p:spTree>
    <p:extLst>
      <p:ext uri="{BB962C8B-B14F-4D97-AF65-F5344CB8AC3E}">
        <p14:creationId xmlns:p14="http://schemas.microsoft.com/office/powerpoint/2010/main" val="1505954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1 John 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No </a:t>
            </a:r>
            <a:r>
              <a:rPr lang="en-US" dirty="0"/>
              <a:t>one who is born of God will continue to sin, because God’s seed remains in him; he </a:t>
            </a:r>
            <a:r>
              <a:rPr lang="en-US" b="1" dirty="0">
                <a:solidFill>
                  <a:schemeClr val="accent6">
                    <a:lumMod val="75000"/>
                  </a:schemeClr>
                </a:solidFill>
              </a:rPr>
              <a:t>cannot go on sinning</a:t>
            </a:r>
            <a:r>
              <a:rPr lang="en-US" dirty="0"/>
              <a:t>, because he has been born of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Or don't you know that all of us who were baptized into Christ Jesus were baptized into his death? </a:t>
            </a:r>
          </a:p>
        </p:txBody>
      </p:sp>
    </p:spTree>
    <p:extLst>
      <p:ext uri="{BB962C8B-B14F-4D97-AF65-F5344CB8AC3E}">
        <p14:creationId xmlns:p14="http://schemas.microsoft.com/office/powerpoint/2010/main" val="147834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ἀγνοέω</a:t>
            </a:r>
            <a:endParaRPr lang="en-US" dirty="0"/>
          </a:p>
          <a:p>
            <a:pPr marL="0" indent="0">
              <a:buNone/>
            </a:pPr>
            <a:r>
              <a:rPr lang="en-US" dirty="0" smtClean="0"/>
              <a:t>	(</a:t>
            </a:r>
            <a:r>
              <a:rPr lang="en-US" dirty="0" err="1" smtClean="0"/>
              <a:t>agnoe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Or don't you know that all of us who were baptized into Christ Jesus were baptized into his death? </a:t>
            </a:r>
          </a:p>
        </p:txBody>
      </p:sp>
      <p:sp>
        <p:nvSpPr>
          <p:cNvPr id="4" name="Rounded Rectangle 3"/>
          <p:cNvSpPr/>
          <p:nvPr/>
        </p:nvSpPr>
        <p:spPr>
          <a:xfrm>
            <a:off x="1320800" y="2095500"/>
            <a:ext cx="1778000" cy="1384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19200" y="4559300"/>
            <a:ext cx="26924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209800" y="3479800"/>
            <a:ext cx="355600" cy="1079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7594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βαπτίζω</a:t>
            </a:r>
            <a:endParaRPr lang="en-US" dirty="0"/>
          </a:p>
          <a:p>
            <a:pPr marL="0" indent="0">
              <a:buNone/>
            </a:pPr>
            <a:r>
              <a:rPr lang="en-US" dirty="0" smtClean="0"/>
              <a:t>			(</a:t>
            </a:r>
            <a:r>
              <a:rPr lang="en-US" dirty="0" err="1" smtClean="0"/>
              <a:t>baptiz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Or don't you know that all of us who were baptized into Christ Jesus were baptized into his death? </a:t>
            </a:r>
          </a:p>
        </p:txBody>
      </p:sp>
      <p:sp>
        <p:nvSpPr>
          <p:cNvPr id="4" name="Oval 3"/>
          <p:cNvSpPr/>
          <p:nvPr/>
        </p:nvSpPr>
        <p:spPr>
          <a:xfrm>
            <a:off x="2908300" y="2082800"/>
            <a:ext cx="2159000" cy="14859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4500" y="5067300"/>
            <a:ext cx="16002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7688" y="5080000"/>
            <a:ext cx="1622425"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3"/>
          </p:cNvCxnSpPr>
          <p:nvPr/>
        </p:nvCxnSpPr>
        <p:spPr>
          <a:xfrm flipV="1">
            <a:off x="1244600" y="3351095"/>
            <a:ext cx="1979878" cy="171620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026" idx="0"/>
            <a:endCxn id="4" idx="5"/>
          </p:cNvCxnSpPr>
          <p:nvPr/>
        </p:nvCxnSpPr>
        <p:spPr>
          <a:xfrm flipH="1" flipV="1">
            <a:off x="4751122" y="3351095"/>
            <a:ext cx="1687779" cy="172890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7594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θάνατος</a:t>
            </a:r>
            <a:endParaRPr lang="en-US" dirty="0"/>
          </a:p>
          <a:p>
            <a:pPr marL="0" indent="0">
              <a:buNone/>
            </a:pPr>
            <a:r>
              <a:rPr lang="en-US" dirty="0" smtClean="0"/>
              <a:t>	(</a:t>
            </a:r>
            <a:r>
              <a:rPr lang="en-US" dirty="0" err="1" smtClean="0"/>
              <a:t>thanatos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Or don't you know that all of us who were baptized into Christ Jesus were baptized into his death? </a:t>
            </a:r>
          </a:p>
        </p:txBody>
      </p:sp>
      <p:sp>
        <p:nvSpPr>
          <p:cNvPr id="4" name="Rounded Rectangle 3"/>
          <p:cNvSpPr/>
          <p:nvPr/>
        </p:nvSpPr>
        <p:spPr>
          <a:xfrm>
            <a:off x="1270000" y="2171700"/>
            <a:ext cx="21209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7200" y="5562600"/>
            <a:ext cx="11303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22350" y="3492500"/>
            <a:ext cx="1308100" cy="20701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7594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Galatians 3:27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all of you who were </a:t>
            </a:r>
            <a:r>
              <a:rPr lang="en-US" b="1" dirty="0">
                <a:solidFill>
                  <a:schemeClr val="accent6">
                    <a:lumMod val="75000"/>
                  </a:schemeClr>
                </a:solidFill>
              </a:rPr>
              <a:t>baptized into Christ</a:t>
            </a:r>
            <a:r>
              <a:rPr lang="en-US" dirty="0"/>
              <a:t> have clothed yourselves with Christ.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Galatians 2:20-21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21 </a:t>
            </a:r>
            <a:r>
              <a:rPr lang="en-US" dirty="0"/>
              <a:t>I have been crucified with Christ and I no longer live, but </a:t>
            </a:r>
            <a:r>
              <a:rPr lang="en-US" b="1" dirty="0">
                <a:solidFill>
                  <a:schemeClr val="accent6">
                    <a:lumMod val="75000"/>
                  </a:schemeClr>
                </a:solidFill>
              </a:rPr>
              <a:t>Christ lives in me</a:t>
            </a:r>
            <a:r>
              <a:rPr lang="en-US" dirty="0"/>
              <a:t>. The life I live in the body, I live by faith in the Son of God, who loved me and gave himself for me. </a:t>
            </a:r>
            <a:r>
              <a:rPr lang="en-US" baseline="30000" dirty="0"/>
              <a:t>21 </a:t>
            </a:r>
            <a:r>
              <a:rPr lang="en-US" dirty="0"/>
              <a:t>I do not set aside the grace of God, for if righteousness could be gained through the law, Christ died for nothing</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6:4</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We were therefore buried with him through baptism into death in order that, just as Christ was raised from the dead through the glory of the Father, we too may live a new life. </a:t>
            </a:r>
            <a:endParaRPr lang="en-US" dirty="0" smtClean="0"/>
          </a:p>
        </p:txBody>
      </p:sp>
    </p:spTree>
    <p:extLst>
      <p:ext uri="{BB962C8B-B14F-4D97-AF65-F5344CB8AC3E}">
        <p14:creationId xmlns:p14="http://schemas.microsoft.com/office/powerpoint/2010/main" val="35265554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6:4</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smtClean="0"/>
              <a:t>οὖν</a:t>
            </a:r>
            <a:endParaRPr lang="en-US" dirty="0"/>
          </a:p>
          <a:p>
            <a:pPr marL="0" indent="0">
              <a:buNone/>
            </a:pPr>
            <a:r>
              <a:rPr lang="en-US" dirty="0" smtClean="0"/>
              <a:t>		(</a:t>
            </a:r>
            <a:r>
              <a:rPr lang="en-US" dirty="0" err="1" smtClean="0"/>
              <a:t>oun</a:t>
            </a:r>
            <a:r>
              <a:rPr lang="en-US" dirty="0" smtClean="0"/>
              <a:t>)</a:t>
            </a:r>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We were therefore buried with him through baptism into death in order that, just as Christ was raised from the dead through the glory of the Father, we too may live a new life. </a:t>
            </a:r>
            <a:endParaRPr lang="en-US" dirty="0" smtClean="0"/>
          </a:p>
        </p:txBody>
      </p:sp>
      <p:sp>
        <p:nvSpPr>
          <p:cNvPr id="4" name="Oval 3"/>
          <p:cNvSpPr/>
          <p:nvPr/>
        </p:nvSpPr>
        <p:spPr>
          <a:xfrm>
            <a:off x="2197100" y="1930400"/>
            <a:ext cx="1244600" cy="1473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46300" y="4127500"/>
            <a:ext cx="1600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819400" y="3403600"/>
            <a:ext cx="127000" cy="723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584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6:4</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smtClean="0"/>
              <a:t>θάνατος</a:t>
            </a:r>
            <a:r>
              <a:rPr lang="en-US" dirty="0" smtClean="0"/>
              <a:t>				 </a:t>
            </a:r>
            <a:r>
              <a:rPr lang="el-GR" dirty="0" smtClean="0"/>
              <a:t>νεκρός</a:t>
            </a:r>
            <a:r>
              <a:rPr lang="en-US" dirty="0" smtClean="0"/>
              <a:t>		</a:t>
            </a:r>
          </a:p>
          <a:p>
            <a:pPr marL="0" indent="0">
              <a:buNone/>
            </a:pPr>
            <a:r>
              <a:rPr lang="en-US" dirty="0" smtClean="0"/>
              <a:t>(</a:t>
            </a:r>
            <a:r>
              <a:rPr lang="en-US" dirty="0" err="1" smtClean="0"/>
              <a:t>thanatos</a:t>
            </a:r>
            <a:r>
              <a:rPr lang="en-US" dirty="0"/>
              <a:t>)				(</a:t>
            </a:r>
            <a:r>
              <a:rPr lang="en-US" dirty="0" err="1"/>
              <a:t>nekros</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We were therefore buried with him through baptism into death in order that, just as Christ was raised from the dead through the glory of the Father, we too may live a new life. </a:t>
            </a:r>
            <a:endParaRPr lang="en-US" dirty="0" smtClean="0"/>
          </a:p>
        </p:txBody>
      </p:sp>
      <p:sp>
        <p:nvSpPr>
          <p:cNvPr id="4" name="Rounded Rectangle 3"/>
          <p:cNvSpPr/>
          <p:nvPr/>
        </p:nvSpPr>
        <p:spPr>
          <a:xfrm>
            <a:off x="355600" y="2019300"/>
            <a:ext cx="1917700" cy="1168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27300" y="4546600"/>
            <a:ext cx="1016000" cy="431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2"/>
          </p:cNvCxnSpPr>
          <p:nvPr/>
        </p:nvCxnSpPr>
        <p:spPr>
          <a:xfrm flipH="1" flipV="1">
            <a:off x="1314450" y="3187700"/>
            <a:ext cx="1212850" cy="15748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2933700" y="4953000"/>
            <a:ext cx="9144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2513" y="2039938"/>
            <a:ext cx="1779587" cy="12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Connector 11"/>
          <p:cNvCxnSpPr>
            <a:stCxn id="8" idx="3"/>
            <a:endCxn id="7171" idx="2"/>
          </p:cNvCxnSpPr>
          <p:nvPr/>
        </p:nvCxnSpPr>
        <p:spPr>
          <a:xfrm flipV="1">
            <a:off x="3848100" y="3241675"/>
            <a:ext cx="1904207" cy="193992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584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6:1-14</a:t>
            </a:r>
          </a:p>
        </p:txBody>
      </p:sp>
      <p:sp>
        <p:nvSpPr>
          <p:cNvPr id="3" name="Content Placeholder 2"/>
          <p:cNvSpPr>
            <a:spLocks noGrp="1"/>
          </p:cNvSpPr>
          <p:nvPr>
            <p:ph idx="1"/>
          </p:nvPr>
        </p:nvSpPr>
        <p:spPr/>
        <p:txBody>
          <a:bodyPr/>
          <a:lstStyle/>
          <a:p>
            <a:pPr marL="0" indent="0">
              <a:buNone/>
            </a:pPr>
            <a:r>
              <a:rPr lang="en-US" baseline="30000" dirty="0"/>
              <a:t>4</a:t>
            </a:r>
            <a:r>
              <a:rPr lang="en-US" dirty="0"/>
              <a:t> We were therefore buried with him through baptism into death in order that, just as Christ was raised from the dead through the glory of the Father, we too may live a new life. </a:t>
            </a:r>
            <a:endParaRPr lang="en-US" dirty="0" smtClean="0"/>
          </a:p>
          <a:p>
            <a:pPr marL="0" indent="0">
              <a:buNone/>
            </a:pPr>
            <a:r>
              <a:rPr lang="en-US" baseline="30000" dirty="0" smtClean="0"/>
              <a:t>5</a:t>
            </a:r>
            <a:r>
              <a:rPr lang="en-US" dirty="0" smtClean="0"/>
              <a:t> </a:t>
            </a:r>
            <a:r>
              <a:rPr lang="en-US" dirty="0"/>
              <a:t>If we have been united with him like this in his death, we will certainly also be united with him in his resurrection.</a:t>
            </a:r>
          </a:p>
        </p:txBody>
      </p:sp>
    </p:spTree>
    <p:extLst>
      <p:ext uri="{BB962C8B-B14F-4D97-AF65-F5344CB8AC3E}">
        <p14:creationId xmlns:p14="http://schemas.microsoft.com/office/powerpoint/2010/main" val="42690997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6:4</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smtClean="0"/>
              <a:t>συνθάπτω</a:t>
            </a:r>
            <a:endParaRPr lang="en-US" dirty="0"/>
          </a:p>
          <a:p>
            <a:pPr marL="0" indent="0">
              <a:buNone/>
            </a:pPr>
            <a:r>
              <a:rPr lang="en-US" dirty="0" smtClean="0"/>
              <a:t>			(</a:t>
            </a:r>
            <a:r>
              <a:rPr lang="en-US" dirty="0" err="1" smtClean="0"/>
              <a:t>synthapto</a:t>
            </a:r>
            <a:r>
              <a:rPr lang="en-US" dirty="0" smtClean="0"/>
              <a:t>)</a:t>
            </a:r>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We were therefore buried with him through baptism into death in order that, just as Christ was raised from the dead through the glory of the Father, we too may live a new life. </a:t>
            </a:r>
            <a:endParaRPr lang="en-US" dirty="0" smtClean="0"/>
          </a:p>
        </p:txBody>
      </p:sp>
      <p:sp>
        <p:nvSpPr>
          <p:cNvPr id="4" name="Rounded Rectangle 3"/>
          <p:cNvSpPr/>
          <p:nvPr/>
        </p:nvSpPr>
        <p:spPr>
          <a:xfrm>
            <a:off x="3111500" y="2082800"/>
            <a:ext cx="2197100"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21100" y="4102100"/>
            <a:ext cx="18669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10050" y="3225800"/>
            <a:ext cx="444500" cy="8763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584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n-US" dirty="0" smtClean="0"/>
              <a:t> </a:t>
            </a:r>
            <a:r>
              <a:rPr lang="el-GR" dirty="0"/>
              <a:t>συνθάπτω</a:t>
            </a:r>
            <a:endParaRPr lang="en-US" dirty="0"/>
          </a:p>
          <a:p>
            <a:pPr marL="0" indent="0">
              <a:buNone/>
            </a:pPr>
            <a:r>
              <a:rPr lang="en-US" dirty="0"/>
              <a:t>		</a:t>
            </a:r>
            <a:r>
              <a:rPr lang="en-US" dirty="0" smtClean="0"/>
              <a:t>(</a:t>
            </a:r>
            <a:r>
              <a:rPr lang="en-US" dirty="0" err="1"/>
              <a:t>synthapto</a:t>
            </a:r>
            <a:r>
              <a:rPr lang="en-US" dirty="0"/>
              <a:t>)</a:t>
            </a:r>
          </a:p>
          <a:p>
            <a:pPr marL="0" indent="0">
              <a:buNone/>
            </a:pPr>
            <a:endParaRPr lang="en-US" baseline="30000" dirty="0" smtClean="0"/>
          </a:p>
          <a:p>
            <a:pPr marL="0" indent="0">
              <a:buNone/>
            </a:pPr>
            <a:endParaRPr lang="en-US" baseline="30000" dirty="0"/>
          </a:p>
          <a:p>
            <a:pPr marL="0" indent="0">
              <a:buNone/>
            </a:pPr>
            <a:r>
              <a:rPr lang="en-US" dirty="0" smtClean="0"/>
              <a:t>having </a:t>
            </a:r>
            <a:r>
              <a:rPr lang="en-US" dirty="0"/>
              <a:t>been buried with him in baptism and raised with him through your faith in the power of God, who raised him from the dead.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7263" y="2071688"/>
            <a:ext cx="2225675"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8100" y="4025900"/>
            <a:ext cx="2031999"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8195" idx="0"/>
            <a:endCxn id="8194" idx="2"/>
          </p:cNvCxnSpPr>
          <p:nvPr/>
        </p:nvCxnSpPr>
        <p:spPr>
          <a:xfrm flipH="1" flipV="1">
            <a:off x="3340101" y="3236913"/>
            <a:ext cx="253999" cy="78898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17682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6:4</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smtClean="0"/>
              <a:t>ἐγείρω</a:t>
            </a:r>
            <a:endParaRPr lang="en-US" dirty="0"/>
          </a:p>
          <a:p>
            <a:pPr marL="0" indent="0">
              <a:buNone/>
            </a:pPr>
            <a:r>
              <a:rPr lang="en-US" dirty="0" smtClean="0"/>
              <a:t>	(</a:t>
            </a:r>
            <a:r>
              <a:rPr lang="en-US" dirty="0" err="1" smtClean="0"/>
              <a:t>egeir</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We were therefore buried with him through baptism into death in order that, just as Christ was raised from the dead through the glory of the Father, we too may live a new life. </a:t>
            </a:r>
            <a:endParaRPr lang="en-US" dirty="0" smtClean="0"/>
          </a:p>
        </p:txBody>
      </p:sp>
      <p:sp>
        <p:nvSpPr>
          <p:cNvPr id="4" name="Rounded Rectangle 3"/>
          <p:cNvSpPr/>
          <p:nvPr/>
        </p:nvSpPr>
        <p:spPr>
          <a:xfrm>
            <a:off x="1320800" y="1993900"/>
            <a:ext cx="14986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600" y="4978400"/>
            <a:ext cx="10541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09650" y="3238500"/>
            <a:ext cx="1060450" cy="1739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584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20:37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ἐγείρω</a:t>
            </a:r>
            <a:endParaRPr lang="en-US" dirty="0"/>
          </a:p>
          <a:p>
            <a:pPr marL="0" indent="0">
              <a:buNone/>
            </a:pPr>
            <a:r>
              <a:rPr lang="en-US" dirty="0" smtClean="0"/>
              <a:t>		</a:t>
            </a:r>
            <a:r>
              <a:rPr lang="en-US" dirty="0"/>
              <a:t>	(</a:t>
            </a:r>
            <a:r>
              <a:rPr lang="en-US" dirty="0" err="1"/>
              <a:t>egeirō</a:t>
            </a:r>
            <a:r>
              <a:rPr lang="en-US" dirty="0"/>
              <a:t>)</a:t>
            </a:r>
          </a:p>
          <a:p>
            <a:pPr marL="0" indent="0">
              <a:buNone/>
            </a:pPr>
            <a:endParaRPr lang="en-US" dirty="0"/>
          </a:p>
          <a:p>
            <a:pPr marL="0" indent="0">
              <a:buNone/>
            </a:pPr>
            <a:r>
              <a:rPr lang="en-US" dirty="0" smtClean="0">
                <a:solidFill>
                  <a:srgbClr val="FF0000"/>
                </a:solidFill>
              </a:rPr>
              <a:t>But </a:t>
            </a:r>
            <a:r>
              <a:rPr lang="en-US" dirty="0">
                <a:solidFill>
                  <a:srgbClr val="FF0000"/>
                </a:solidFill>
              </a:rPr>
              <a:t>in the account of the bush, even Moses showed that the dead rise, for he calls the Lord ‘the God of Abraham, and the God of Isaac, and the God of Jacob</a:t>
            </a:r>
            <a:r>
              <a:rPr lang="en-US" dirty="0" smtClean="0">
                <a:solidFill>
                  <a:srgbClr val="FF0000"/>
                </a:solidFill>
              </a:rPr>
              <a:t>.</a:t>
            </a:r>
            <a:endParaRPr lang="en-US" dirty="0">
              <a:solidFill>
                <a:srgbClr val="FF0000"/>
              </a:solidFill>
            </a:endParaRPr>
          </a:p>
        </p:txBody>
      </p:sp>
      <p:sp>
        <p:nvSpPr>
          <p:cNvPr id="4" name="Rounded Rectangle 3"/>
          <p:cNvSpPr/>
          <p:nvPr/>
        </p:nvSpPr>
        <p:spPr>
          <a:xfrm>
            <a:off x="3175000" y="2197100"/>
            <a:ext cx="14986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16400" y="4546600"/>
            <a:ext cx="723900" cy="419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24300" y="3441700"/>
            <a:ext cx="654050" cy="1104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85632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15:13-14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ἐγείρω</a:t>
            </a:r>
            <a:endParaRPr lang="en-US" dirty="0"/>
          </a:p>
          <a:p>
            <a:pPr marL="0" indent="0">
              <a:buNone/>
            </a:pPr>
            <a:r>
              <a:rPr lang="en-US" dirty="0"/>
              <a:t>	(</a:t>
            </a:r>
            <a:r>
              <a:rPr lang="en-US" dirty="0" err="1"/>
              <a:t>egeirō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13 </a:t>
            </a:r>
            <a:r>
              <a:rPr lang="en-US" dirty="0"/>
              <a:t>If there is no resurrection of the dead, then not even Christ has been raised. </a:t>
            </a:r>
            <a:r>
              <a:rPr lang="en-US" baseline="30000" dirty="0"/>
              <a:t>14 </a:t>
            </a:r>
            <a:r>
              <a:rPr lang="en-US" dirty="0"/>
              <a:t>And if Christ has not been raised, our preaching is useless and so is your faith.</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032000"/>
            <a:ext cx="1524000"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9950" y="4548188"/>
            <a:ext cx="1079500"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2250" y="5056188"/>
            <a:ext cx="1079500"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9220" idx="0"/>
            <a:endCxn id="9218" idx="2"/>
          </p:cNvCxnSpPr>
          <p:nvPr/>
        </p:nvCxnSpPr>
        <p:spPr>
          <a:xfrm flipH="1" flipV="1">
            <a:off x="2133600" y="3300413"/>
            <a:ext cx="1168400" cy="175577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9219" idx="0"/>
            <a:endCxn id="9218" idx="3"/>
          </p:cNvCxnSpPr>
          <p:nvPr/>
        </p:nvCxnSpPr>
        <p:spPr>
          <a:xfrm flipH="1" flipV="1">
            <a:off x="2895600" y="2666207"/>
            <a:ext cx="2324100" cy="188198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0776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6:4</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a:t>περιπατέω</a:t>
            </a:r>
            <a:endParaRPr lang="en-US" dirty="0"/>
          </a:p>
          <a:p>
            <a:pPr marL="0" indent="0">
              <a:buNone/>
            </a:pPr>
            <a:r>
              <a:rPr lang="en-US" dirty="0" smtClean="0"/>
              <a:t>			(</a:t>
            </a:r>
            <a:r>
              <a:rPr lang="en-US" dirty="0" err="1" smtClean="0"/>
              <a:t>peripate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We were therefore buried with him through baptism into death in order that, just as Christ was raised from the dead through the glory of the Father, we too may live a new life. </a:t>
            </a:r>
            <a:endParaRPr lang="en-US" dirty="0" smtClean="0"/>
          </a:p>
        </p:txBody>
      </p:sp>
      <p:sp>
        <p:nvSpPr>
          <p:cNvPr id="4" name="Rounded Rectangle 3"/>
          <p:cNvSpPr/>
          <p:nvPr/>
        </p:nvSpPr>
        <p:spPr>
          <a:xfrm>
            <a:off x="3124200" y="2095500"/>
            <a:ext cx="2120900" cy="1041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17900" y="5372100"/>
            <a:ext cx="635000" cy="393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835400" y="3136900"/>
            <a:ext cx="349250" cy="2235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584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περιπατέω</a:t>
            </a:r>
            <a:endParaRPr lang="en-US" dirty="0"/>
          </a:p>
          <a:p>
            <a:pPr marL="0" indent="0">
              <a:buNone/>
            </a:pPr>
            <a:r>
              <a:rPr lang="en-US" dirty="0" smtClean="0"/>
              <a:t>(</a:t>
            </a:r>
            <a:r>
              <a:rPr lang="en-US" dirty="0" err="1"/>
              <a:t>peripateō</a:t>
            </a:r>
            <a:r>
              <a:rPr lang="en-US" dirty="0"/>
              <a:t>)</a:t>
            </a:r>
          </a:p>
          <a:p>
            <a:pPr marL="0" indent="0">
              <a:buNone/>
            </a:pPr>
            <a:endParaRPr lang="en-US" dirty="0"/>
          </a:p>
          <a:p>
            <a:pPr marL="0" indent="0">
              <a:buNone/>
            </a:pPr>
            <a:r>
              <a:rPr lang="en-US" dirty="0" smtClean="0"/>
              <a:t>and </a:t>
            </a:r>
            <a:r>
              <a:rPr lang="en-US" dirty="0"/>
              <a:t>live a life of love, just as Christ loved us and gave himself up for us as a fragrant offering and sacrifice to God.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25" y="2286000"/>
            <a:ext cx="21399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0" y="4030663"/>
            <a:ext cx="658813"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43" idx="0"/>
            <a:endCxn id="10242" idx="2"/>
          </p:cNvCxnSpPr>
          <p:nvPr/>
        </p:nvCxnSpPr>
        <p:spPr>
          <a:xfrm flipH="1" flipV="1">
            <a:off x="1473200" y="3352800"/>
            <a:ext cx="62707" cy="67786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31470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4:5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περιπατέω</a:t>
            </a:r>
            <a:endParaRPr lang="en-US" dirty="0"/>
          </a:p>
          <a:p>
            <a:pPr marL="0" indent="0">
              <a:buNone/>
            </a:pPr>
            <a:r>
              <a:rPr lang="en-US" dirty="0"/>
              <a:t>			(</a:t>
            </a:r>
            <a:r>
              <a:rPr lang="en-US" dirty="0" err="1"/>
              <a:t>peripateō</a:t>
            </a:r>
            <a:r>
              <a:rPr lang="en-US" dirty="0"/>
              <a:t>)</a:t>
            </a:r>
          </a:p>
          <a:p>
            <a:pPr marL="0" indent="0">
              <a:buNone/>
            </a:pPr>
            <a:endParaRPr lang="en-US" dirty="0"/>
          </a:p>
          <a:p>
            <a:pPr marL="0" indent="0">
              <a:buNone/>
            </a:pPr>
            <a:r>
              <a:rPr lang="en-US" dirty="0" smtClean="0"/>
              <a:t>Be </a:t>
            </a:r>
            <a:r>
              <a:rPr lang="en-US" dirty="0"/>
              <a:t>wise in the way you act toward outsiders; make the most of every opportunity.</a:t>
            </a:r>
          </a:p>
        </p:txBody>
      </p:sp>
      <p:sp>
        <p:nvSpPr>
          <p:cNvPr id="4" name="Rounded Rectangle 3"/>
          <p:cNvSpPr/>
          <p:nvPr/>
        </p:nvSpPr>
        <p:spPr>
          <a:xfrm>
            <a:off x="3162300" y="2286000"/>
            <a:ext cx="2120900" cy="1041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43400" y="4051300"/>
            <a:ext cx="609600" cy="393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22750" y="3327400"/>
            <a:ext cx="425450" cy="723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889492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Romans 7:6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But </a:t>
            </a:r>
            <a:r>
              <a:rPr lang="en-US" dirty="0"/>
              <a:t>now, by dying to what once bound us, we have been released from the law so that we </a:t>
            </a:r>
            <a:r>
              <a:rPr lang="en-US" b="1" dirty="0">
                <a:solidFill>
                  <a:schemeClr val="accent6">
                    <a:lumMod val="75000"/>
                  </a:schemeClr>
                </a:solidFill>
              </a:rPr>
              <a:t>serve in the new way</a:t>
            </a:r>
            <a:r>
              <a:rPr lang="en-US" dirty="0"/>
              <a:t> of the Spirit, and not in the old way of the written code.</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5:17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Therefore</a:t>
            </a:r>
            <a:r>
              <a:rPr lang="en-US" dirty="0"/>
              <a:t>, if anyone is in Christ, he is </a:t>
            </a:r>
            <a:r>
              <a:rPr lang="en-US" b="1" dirty="0">
                <a:solidFill>
                  <a:schemeClr val="accent6">
                    <a:lumMod val="75000"/>
                  </a:schemeClr>
                </a:solidFill>
              </a:rPr>
              <a:t>a new creation</a:t>
            </a:r>
            <a:r>
              <a:rPr lang="en-US" dirty="0"/>
              <a:t>; the old has gone, the new has come!</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6:1-14</a:t>
            </a:r>
          </a:p>
        </p:txBody>
      </p:sp>
      <p:sp>
        <p:nvSpPr>
          <p:cNvPr id="3" name="Content Placeholder 2"/>
          <p:cNvSpPr>
            <a:spLocks noGrp="1"/>
          </p:cNvSpPr>
          <p:nvPr>
            <p:ph idx="1"/>
          </p:nvPr>
        </p:nvSpPr>
        <p:spPr/>
        <p:txBody>
          <a:bodyPr/>
          <a:lstStyle/>
          <a:p>
            <a:pPr marL="0" indent="0">
              <a:buNone/>
            </a:pPr>
            <a:r>
              <a:rPr lang="en-US" baseline="30000" dirty="0"/>
              <a:t>6</a:t>
            </a:r>
            <a:r>
              <a:rPr lang="en-US" dirty="0"/>
              <a:t> For we know that our old self was crucified with him so that the body of sin might be done away with, that we should no longer be slaves to </a:t>
            </a:r>
            <a:r>
              <a:rPr lang="en-US" dirty="0" smtClean="0"/>
              <a:t>sin– </a:t>
            </a:r>
          </a:p>
          <a:p>
            <a:pPr marL="0" indent="0">
              <a:buNone/>
            </a:pPr>
            <a:r>
              <a:rPr lang="en-US" baseline="30000" dirty="0" smtClean="0"/>
              <a:t>7</a:t>
            </a:r>
            <a:r>
              <a:rPr lang="en-US" dirty="0" smtClean="0"/>
              <a:t> </a:t>
            </a:r>
            <a:r>
              <a:rPr lang="en-US" dirty="0"/>
              <a:t>because anyone who has died has been freed from sin. </a:t>
            </a:r>
            <a:endParaRPr lang="en-US" dirty="0" smtClean="0"/>
          </a:p>
          <a:p>
            <a:pPr marL="0" indent="0">
              <a:buNone/>
            </a:pPr>
            <a:r>
              <a:rPr lang="en-US" baseline="30000" dirty="0" smtClean="0"/>
              <a:t>8</a:t>
            </a:r>
            <a:r>
              <a:rPr lang="en-US" dirty="0" smtClean="0"/>
              <a:t> </a:t>
            </a:r>
            <a:r>
              <a:rPr lang="en-US" dirty="0"/>
              <a:t>Now if we died with Christ, we believe that we will also live with him.</a:t>
            </a:r>
          </a:p>
        </p:txBody>
      </p:sp>
    </p:spTree>
    <p:extLst>
      <p:ext uri="{BB962C8B-B14F-4D97-AF65-F5344CB8AC3E}">
        <p14:creationId xmlns:p14="http://schemas.microsoft.com/office/powerpoint/2010/main" val="12970838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If we have been united with him like this in his death, we will certainly also be united with him in his resurrection.</a:t>
            </a:r>
          </a:p>
        </p:txBody>
      </p:sp>
    </p:spTree>
    <p:extLst>
      <p:ext uri="{BB962C8B-B14F-4D97-AF65-F5344CB8AC3E}">
        <p14:creationId xmlns:p14="http://schemas.microsoft.com/office/powerpoint/2010/main" val="352655547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σύμφυτος </a:t>
            </a:r>
            <a:r>
              <a:rPr lang="en-US" dirty="0" smtClean="0"/>
              <a:t>   </a:t>
            </a:r>
            <a:r>
              <a:rPr lang="el-GR" dirty="0" smtClean="0"/>
              <a:t>γίνομαι</a:t>
            </a:r>
            <a:r>
              <a:rPr lang="en-US" dirty="0" smtClean="0"/>
              <a:t>  </a:t>
            </a:r>
            <a:r>
              <a:rPr lang="en-US" dirty="0" smtClean="0"/>
              <a:t>	</a:t>
            </a:r>
            <a:r>
              <a:rPr lang="el-GR" dirty="0" smtClean="0"/>
              <a:t>	ἀλλά εἰμί καί</a:t>
            </a:r>
            <a:endParaRPr lang="en-US" dirty="0"/>
          </a:p>
          <a:p>
            <a:pPr marL="0" indent="0">
              <a:buNone/>
            </a:pPr>
            <a:r>
              <a:rPr lang="en-US" dirty="0" smtClean="0"/>
              <a:t>	</a:t>
            </a:r>
            <a:r>
              <a:rPr lang="en-US" dirty="0"/>
              <a:t>(</a:t>
            </a:r>
            <a:r>
              <a:rPr lang="en-US" dirty="0" err="1" smtClean="0"/>
              <a:t>symphytos</a:t>
            </a:r>
            <a:r>
              <a:rPr lang="en-US" dirty="0" smtClean="0"/>
              <a:t>  </a:t>
            </a:r>
            <a:r>
              <a:rPr lang="en-US" dirty="0" err="1" smtClean="0"/>
              <a:t>ginomai</a:t>
            </a:r>
            <a:r>
              <a:rPr lang="en-US" dirty="0" smtClean="0"/>
              <a:t>)</a:t>
            </a:r>
            <a:r>
              <a:rPr lang="en-US" dirty="0" smtClean="0"/>
              <a:t>		</a:t>
            </a:r>
            <a:r>
              <a:rPr lang="en-US" dirty="0" smtClean="0"/>
              <a:t>(</a:t>
            </a:r>
            <a:r>
              <a:rPr lang="en-US" dirty="0" err="1" smtClean="0"/>
              <a:t>alla</a:t>
            </a:r>
            <a:r>
              <a:rPr lang="en-US" dirty="0" smtClean="0"/>
              <a:t> </a:t>
            </a:r>
            <a:r>
              <a:rPr lang="en-US" dirty="0" err="1" smtClean="0"/>
              <a:t>eimi</a:t>
            </a:r>
            <a:r>
              <a:rPr lang="en-US" dirty="0" smtClean="0"/>
              <a:t> kai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If we have been united with him like this in his death, we will certainly also be united with him in his resurrection.</a:t>
            </a:r>
          </a:p>
        </p:txBody>
      </p:sp>
      <p:sp>
        <p:nvSpPr>
          <p:cNvPr id="4" name="Rounded Rectangle 3"/>
          <p:cNvSpPr/>
          <p:nvPr/>
        </p:nvSpPr>
        <p:spPr>
          <a:xfrm>
            <a:off x="1333500" y="2171700"/>
            <a:ext cx="39243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054100" y="4622800"/>
            <a:ext cx="50800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H="1" flipV="1">
            <a:off x="3295650" y="3492500"/>
            <a:ext cx="298450" cy="11303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651000" y="5130800"/>
            <a:ext cx="6731000" cy="4445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486400" y="1943100"/>
            <a:ext cx="3416300" cy="1663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11" idx="4"/>
          </p:cNvCxnSpPr>
          <p:nvPr/>
        </p:nvCxnSpPr>
        <p:spPr>
          <a:xfrm>
            <a:off x="7194550" y="3606800"/>
            <a:ext cx="44450" cy="151130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12597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ὁμοίωμα</a:t>
            </a:r>
            <a:endParaRPr lang="en-US" dirty="0"/>
          </a:p>
          <a:p>
            <a:pPr marL="0" indent="0">
              <a:buNone/>
            </a:pPr>
            <a:r>
              <a:rPr lang="en-US" dirty="0" smtClean="0"/>
              <a:t>						(</a:t>
            </a:r>
            <a:r>
              <a:rPr lang="en-US" dirty="0" err="1" smtClean="0"/>
              <a:t>homoi</a:t>
            </a:r>
            <a:r>
              <a:rPr lang="en-US" dirty="0" err="1"/>
              <a:t>ō</a:t>
            </a:r>
            <a:r>
              <a:rPr lang="en-US" dirty="0" err="1" smtClean="0"/>
              <a:t>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If we have been united with him like this in his death, we will certainly also be united with him in his resurrection.</a:t>
            </a:r>
          </a:p>
        </p:txBody>
      </p:sp>
      <p:sp>
        <p:nvSpPr>
          <p:cNvPr id="4" name="Rounded Rectangle 3"/>
          <p:cNvSpPr/>
          <p:nvPr/>
        </p:nvSpPr>
        <p:spPr>
          <a:xfrm>
            <a:off x="5791200" y="2146300"/>
            <a:ext cx="2565400" cy="1333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21400" y="4546600"/>
            <a:ext cx="1397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819900" y="3479800"/>
            <a:ext cx="254000"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12597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4:30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ὁμοίωμα</a:t>
            </a:r>
            <a:endParaRPr lang="en-US" dirty="0"/>
          </a:p>
          <a:p>
            <a:pPr marL="0" indent="0">
              <a:buNone/>
            </a:pPr>
            <a:r>
              <a:rPr lang="en-US" dirty="0"/>
              <a:t>	(</a:t>
            </a:r>
            <a:r>
              <a:rPr lang="en-US" dirty="0" err="1"/>
              <a:t>homoiōma</a:t>
            </a:r>
            <a:r>
              <a:rPr lang="en-US" dirty="0"/>
              <a:t>)</a:t>
            </a:r>
          </a:p>
          <a:p>
            <a:pPr marL="0" indent="0">
              <a:buNone/>
            </a:pPr>
            <a:endParaRPr lang="en-US" dirty="0"/>
          </a:p>
          <a:p>
            <a:pPr marL="0" indent="0">
              <a:buNone/>
            </a:pPr>
            <a:r>
              <a:rPr lang="en-US" dirty="0" smtClean="0"/>
              <a:t>Again </a:t>
            </a:r>
            <a:r>
              <a:rPr lang="en-US" dirty="0"/>
              <a:t>he said, </a:t>
            </a:r>
            <a:r>
              <a:rPr lang="en-US" dirty="0">
                <a:solidFill>
                  <a:srgbClr val="FF0000"/>
                </a:solidFill>
              </a:rPr>
              <a:t>“What shall we say the kingdom of God is like, or what parable shall we use to describe it</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300" y="2127250"/>
            <a:ext cx="25908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2006600" y="4470400"/>
            <a:ext cx="7239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368550" y="3486150"/>
            <a:ext cx="57150" cy="984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4540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5:14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ὁμοίωμα</a:t>
            </a:r>
            <a:endParaRPr lang="en-US" dirty="0"/>
          </a:p>
          <a:p>
            <a:pPr marL="0" indent="0">
              <a:buNone/>
            </a:pPr>
            <a:r>
              <a:rPr lang="en-US" dirty="0"/>
              <a:t>	(</a:t>
            </a:r>
            <a:r>
              <a:rPr lang="en-US" dirty="0" err="1"/>
              <a:t>homoiōma</a:t>
            </a:r>
            <a:r>
              <a:rPr lang="en-US" dirty="0"/>
              <a:t>)</a:t>
            </a:r>
          </a:p>
          <a:p>
            <a:pPr marL="0" indent="0">
              <a:buNone/>
            </a:pPr>
            <a:endParaRPr lang="en-US" dirty="0"/>
          </a:p>
          <a:p>
            <a:pPr marL="0" indent="0">
              <a:buNone/>
            </a:pPr>
            <a:r>
              <a:rPr lang="en-US" dirty="0" smtClean="0"/>
              <a:t>Nevertheless</a:t>
            </a:r>
            <a:r>
              <a:rPr lang="en-US" dirty="0"/>
              <a:t>, death reigned from the time of Adam to the time of Moses, even over those who did not sin by breaking a command, as did Adam, who was a pattern of the one to come.</a:t>
            </a:r>
          </a:p>
        </p:txBody>
      </p:sp>
      <p:sp>
        <p:nvSpPr>
          <p:cNvPr id="4" name="Rounded Rectangle 3"/>
          <p:cNvSpPr/>
          <p:nvPr/>
        </p:nvSpPr>
        <p:spPr>
          <a:xfrm>
            <a:off x="3098800" y="4953000"/>
            <a:ext cx="2057400"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64400" y="4965700"/>
            <a:ext cx="1181100" cy="482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168400" y="2184400"/>
            <a:ext cx="2565400" cy="13081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8" idx="2"/>
          </p:cNvCxnSpPr>
          <p:nvPr/>
        </p:nvCxnSpPr>
        <p:spPr>
          <a:xfrm>
            <a:off x="2451100" y="3492500"/>
            <a:ext cx="571500" cy="3683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8" idx="3"/>
          </p:cNvCxnSpPr>
          <p:nvPr/>
        </p:nvCxnSpPr>
        <p:spPr>
          <a:xfrm>
            <a:off x="3733800" y="2838450"/>
            <a:ext cx="2120900" cy="98425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3132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5:14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ὁμοίωμα</a:t>
            </a:r>
            <a:endParaRPr lang="en-US" dirty="0"/>
          </a:p>
          <a:p>
            <a:pPr marL="0" indent="0">
              <a:buNone/>
            </a:pPr>
            <a:r>
              <a:rPr lang="en-US" dirty="0"/>
              <a:t>	(</a:t>
            </a:r>
            <a:r>
              <a:rPr lang="en-US" dirty="0" err="1"/>
              <a:t>homoiōma</a:t>
            </a:r>
            <a:r>
              <a:rPr lang="en-US" dirty="0"/>
              <a:t>)</a:t>
            </a:r>
          </a:p>
          <a:p>
            <a:pPr marL="0" indent="0">
              <a:buNone/>
            </a:pPr>
            <a:endParaRPr lang="en-US" dirty="0"/>
          </a:p>
          <a:p>
            <a:pPr marL="0" indent="0">
              <a:buNone/>
            </a:pPr>
            <a:r>
              <a:rPr lang="en-US" dirty="0"/>
              <a:t>Nevertheless death reigned from Adam to Moses, even over them that had not sinned after the similitude of Adam’s transgression, who is the figure of him that was to come.</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300" y="2127250"/>
            <a:ext cx="25908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32000" y="4991100"/>
            <a:ext cx="17272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H="1" flipV="1">
            <a:off x="2425700" y="3486150"/>
            <a:ext cx="469900" cy="15049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65388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θάνατος</a:t>
            </a:r>
            <a:endParaRPr lang="en-US" dirty="0"/>
          </a:p>
          <a:p>
            <a:pPr marL="0" indent="0">
              <a:buNone/>
            </a:pPr>
            <a:r>
              <a:rPr lang="en-US" dirty="0" smtClean="0"/>
              <a:t>	(</a:t>
            </a:r>
            <a:r>
              <a:rPr lang="en-US" dirty="0" err="1" smtClean="0"/>
              <a:t>thanatos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If we have been united with him like this in his death, we will certainly also be united with him in his resurrection.</a:t>
            </a:r>
          </a:p>
        </p:txBody>
      </p:sp>
      <p:sp>
        <p:nvSpPr>
          <p:cNvPr id="4" name="Rounded Rectangle 3"/>
          <p:cNvSpPr/>
          <p:nvPr/>
        </p:nvSpPr>
        <p:spPr>
          <a:xfrm>
            <a:off x="1308100" y="2197100"/>
            <a:ext cx="2032000" cy="127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300" y="5067300"/>
            <a:ext cx="10668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28700" y="3467100"/>
            <a:ext cx="1295400" cy="1600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12597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ἀνάστασις</a:t>
            </a:r>
            <a:endParaRPr lang="en-US" dirty="0"/>
          </a:p>
          <a:p>
            <a:pPr marL="0" indent="0">
              <a:buNone/>
            </a:pPr>
            <a:r>
              <a:rPr lang="en-US" dirty="0" smtClean="0"/>
              <a:t>	(</a:t>
            </a:r>
            <a:r>
              <a:rPr lang="en-US" dirty="0" err="1" smtClean="0"/>
              <a:t>anastasis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If we have been united with him like this in his death, we will certainly also be united with him in his resurrection.</a:t>
            </a:r>
          </a:p>
        </p:txBody>
      </p:sp>
      <p:sp>
        <p:nvSpPr>
          <p:cNvPr id="4" name="Rounded Rectangle 3"/>
          <p:cNvSpPr/>
          <p:nvPr/>
        </p:nvSpPr>
        <p:spPr>
          <a:xfrm>
            <a:off x="1270000" y="2108200"/>
            <a:ext cx="22225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460500" y="5588000"/>
            <a:ext cx="21844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381250" y="3505200"/>
            <a:ext cx="171450" cy="2082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12597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2:18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ἀνάστασις</a:t>
            </a:r>
            <a:endParaRPr lang="en-US" dirty="0"/>
          </a:p>
          <a:p>
            <a:pPr marL="0" indent="0">
              <a:buNone/>
            </a:pPr>
            <a:r>
              <a:rPr lang="en-US" dirty="0"/>
              <a:t>	(</a:t>
            </a:r>
            <a:r>
              <a:rPr lang="en-US" dirty="0" err="1"/>
              <a:t>anastasis</a:t>
            </a:r>
            <a:r>
              <a:rPr lang="en-US" dirty="0"/>
              <a:t>)</a:t>
            </a:r>
          </a:p>
          <a:p>
            <a:pPr marL="0" indent="0">
              <a:buNone/>
            </a:pPr>
            <a:endParaRPr lang="en-US" dirty="0"/>
          </a:p>
          <a:p>
            <a:pPr marL="0" indent="0">
              <a:buNone/>
            </a:pPr>
            <a:r>
              <a:rPr lang="en-US" dirty="0" smtClean="0"/>
              <a:t>who </a:t>
            </a:r>
            <a:r>
              <a:rPr lang="en-US" dirty="0"/>
              <a:t>have wandered away from the truth. They say that the resurrection has already taken place, and they destroy the faith of some.</a:t>
            </a:r>
          </a:p>
        </p:txBody>
      </p:sp>
      <p:sp>
        <p:nvSpPr>
          <p:cNvPr id="4" name="Rounded Rectangle 3"/>
          <p:cNvSpPr/>
          <p:nvPr/>
        </p:nvSpPr>
        <p:spPr>
          <a:xfrm>
            <a:off x="1270000" y="2108200"/>
            <a:ext cx="2222500" cy="1397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6188" y="4489450"/>
            <a:ext cx="2206625"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2290" idx="0"/>
            <a:endCxn id="4" idx="2"/>
          </p:cNvCxnSpPr>
          <p:nvPr/>
        </p:nvCxnSpPr>
        <p:spPr>
          <a:xfrm flipH="1" flipV="1">
            <a:off x="2381250" y="3505200"/>
            <a:ext cx="1238251" cy="984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6147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2 Corinthians 4:10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We </a:t>
            </a:r>
            <a:r>
              <a:rPr lang="en-US" dirty="0"/>
              <a:t>always carry around in our body the </a:t>
            </a:r>
            <a:r>
              <a:rPr lang="en-US" b="1" dirty="0">
                <a:solidFill>
                  <a:schemeClr val="accent6">
                    <a:lumMod val="75000"/>
                  </a:schemeClr>
                </a:solidFill>
              </a:rPr>
              <a:t>death</a:t>
            </a:r>
            <a:r>
              <a:rPr lang="en-US" dirty="0"/>
              <a:t> of Jesus, so that the </a:t>
            </a:r>
            <a:r>
              <a:rPr lang="en-US" b="1" dirty="0">
                <a:solidFill>
                  <a:schemeClr val="accent6">
                    <a:lumMod val="75000"/>
                  </a:schemeClr>
                </a:solidFill>
              </a:rPr>
              <a:t>life</a:t>
            </a:r>
            <a:r>
              <a:rPr lang="en-US" dirty="0"/>
              <a:t> of Jesus may also be revealed in our body.</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6:1-14</a:t>
            </a:r>
          </a:p>
        </p:txBody>
      </p:sp>
      <p:sp>
        <p:nvSpPr>
          <p:cNvPr id="3" name="Content Placeholder 2"/>
          <p:cNvSpPr>
            <a:spLocks noGrp="1"/>
          </p:cNvSpPr>
          <p:nvPr>
            <p:ph idx="1"/>
          </p:nvPr>
        </p:nvSpPr>
        <p:spPr/>
        <p:txBody>
          <a:bodyPr/>
          <a:lstStyle/>
          <a:p>
            <a:pPr marL="0" indent="0">
              <a:buNone/>
            </a:pPr>
            <a:r>
              <a:rPr lang="en-US" baseline="30000" dirty="0"/>
              <a:t>9</a:t>
            </a:r>
            <a:r>
              <a:rPr lang="en-US" dirty="0"/>
              <a:t> For we know that since Christ was raised from the dead, he cannot die again; death no longer has mastery over him. </a:t>
            </a:r>
            <a:endParaRPr lang="en-US" dirty="0" smtClean="0"/>
          </a:p>
          <a:p>
            <a:pPr marL="0" indent="0">
              <a:buNone/>
            </a:pPr>
            <a:r>
              <a:rPr lang="en-US" baseline="30000" dirty="0" smtClean="0"/>
              <a:t>10</a:t>
            </a:r>
            <a:r>
              <a:rPr lang="en-US" dirty="0" smtClean="0"/>
              <a:t> </a:t>
            </a:r>
            <a:r>
              <a:rPr lang="en-US" dirty="0"/>
              <a:t>The death he died, he died to sin once for all; but the life he lives, he lives to God. </a:t>
            </a:r>
            <a:endParaRPr lang="en-US" dirty="0" smtClean="0"/>
          </a:p>
          <a:p>
            <a:pPr marL="0" indent="0">
              <a:buNone/>
            </a:pPr>
            <a:r>
              <a:rPr lang="en-US" baseline="30000" dirty="0" smtClean="0"/>
              <a:t>11</a:t>
            </a:r>
            <a:r>
              <a:rPr lang="en-US" dirty="0" smtClean="0"/>
              <a:t> </a:t>
            </a:r>
            <a:r>
              <a:rPr lang="en-US" dirty="0"/>
              <a:t>In the same way, count yourselves dead to sin but alive to God in Christ Jesus. </a:t>
            </a:r>
          </a:p>
        </p:txBody>
      </p:sp>
    </p:spTree>
    <p:extLst>
      <p:ext uri="{BB962C8B-B14F-4D97-AF65-F5344CB8AC3E}">
        <p14:creationId xmlns:p14="http://schemas.microsoft.com/office/powerpoint/2010/main" val="29330570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Colossians 3:1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Since</a:t>
            </a:r>
            <a:r>
              <a:rPr lang="en-US" dirty="0"/>
              <a:t>, then, you have been </a:t>
            </a:r>
            <a:r>
              <a:rPr lang="en-US" b="1" dirty="0">
                <a:solidFill>
                  <a:schemeClr val="accent6">
                    <a:lumMod val="75000"/>
                  </a:schemeClr>
                </a:solidFill>
              </a:rPr>
              <a:t>raised with Christ</a:t>
            </a:r>
            <a:r>
              <a:rPr lang="en-US" dirty="0"/>
              <a:t>, set your hearts on things above, where Christ is seated at the right hand of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52207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For we know that our old self was crucified with him so that the body of sin might be done away with, that we should no longer be slaves to </a:t>
            </a:r>
            <a:r>
              <a:rPr lang="en-US" dirty="0" smtClean="0"/>
              <a:t>sin– </a:t>
            </a:r>
          </a:p>
        </p:txBody>
      </p:sp>
    </p:spTree>
    <p:extLst>
      <p:ext uri="{BB962C8B-B14F-4D97-AF65-F5344CB8AC3E}">
        <p14:creationId xmlns:p14="http://schemas.microsoft.com/office/powerpoint/2010/main" val="2229123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παλαιός</a:t>
            </a:r>
            <a:endParaRPr lang="en-US" dirty="0"/>
          </a:p>
          <a:p>
            <a:pPr marL="0" indent="0">
              <a:buNone/>
            </a:pPr>
            <a:r>
              <a:rPr lang="en-US" dirty="0" smtClean="0"/>
              <a:t>				(</a:t>
            </a:r>
            <a:r>
              <a:rPr lang="en-US" dirty="0" err="1" smtClean="0"/>
              <a:t>palaios</a:t>
            </a:r>
            <a:r>
              <a:rPr lang="en-US" dirty="0" smtClean="0"/>
              <a:t>)</a:t>
            </a:r>
          </a:p>
          <a:p>
            <a:pPr marL="0" indent="0">
              <a:buNone/>
            </a:pPr>
            <a:endParaRPr lang="en-US" dirty="0"/>
          </a:p>
          <a:p>
            <a:pPr marL="0" indent="0">
              <a:buNone/>
            </a:pPr>
            <a:r>
              <a:rPr lang="en-US" baseline="30000" dirty="0" smtClean="0"/>
              <a:t>6</a:t>
            </a:r>
            <a:r>
              <a:rPr lang="en-US" dirty="0" smtClean="0"/>
              <a:t> </a:t>
            </a:r>
            <a:r>
              <a:rPr lang="en-US" dirty="0"/>
              <a:t>For we know that our old self was crucified with him so that the body of sin might be done away with, that we should no longer be slaves to </a:t>
            </a:r>
            <a:r>
              <a:rPr lang="en-US" dirty="0" smtClean="0"/>
              <a:t>sin– </a:t>
            </a:r>
          </a:p>
        </p:txBody>
      </p:sp>
      <p:sp>
        <p:nvSpPr>
          <p:cNvPr id="4" name="Rounded Rectangle 3"/>
          <p:cNvSpPr/>
          <p:nvPr/>
        </p:nvSpPr>
        <p:spPr>
          <a:xfrm>
            <a:off x="4000500" y="2171700"/>
            <a:ext cx="18288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68800" y="4000500"/>
            <a:ext cx="6350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686300" y="3492500"/>
            <a:ext cx="228600" cy="508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0740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παλαιός</a:t>
            </a:r>
            <a:endParaRPr lang="en-US" dirty="0"/>
          </a:p>
          <a:p>
            <a:pPr marL="0" indent="0">
              <a:buNone/>
            </a:pPr>
            <a:r>
              <a:rPr lang="en-US" dirty="0"/>
              <a:t>				(</a:t>
            </a:r>
            <a:r>
              <a:rPr lang="en-US" dirty="0" err="1"/>
              <a:t>palaios</a:t>
            </a:r>
            <a:r>
              <a:rPr lang="en-US" dirty="0"/>
              <a:t>)</a:t>
            </a:r>
          </a:p>
          <a:p>
            <a:pPr marL="0" indent="0">
              <a:buNone/>
            </a:pPr>
            <a:endParaRPr lang="en-US" dirty="0"/>
          </a:p>
          <a:p>
            <a:pPr marL="0" indent="0">
              <a:buNone/>
            </a:pPr>
            <a:r>
              <a:rPr lang="en-US" dirty="0" smtClean="0"/>
              <a:t>You </a:t>
            </a:r>
            <a:r>
              <a:rPr lang="en-US" dirty="0"/>
              <a:t>were taught, with regard to your former way of life, to put off your old self, which is being corrupted by its deceitful desires;</a:t>
            </a:r>
          </a:p>
        </p:txBody>
      </p:sp>
      <p:sp>
        <p:nvSpPr>
          <p:cNvPr id="4" name="Rounded Rectangle 3"/>
          <p:cNvSpPr/>
          <p:nvPr/>
        </p:nvSpPr>
        <p:spPr>
          <a:xfrm>
            <a:off x="4000500" y="2171700"/>
            <a:ext cx="1828800" cy="1320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14800" y="4508500"/>
            <a:ext cx="6350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432300" y="3492500"/>
            <a:ext cx="482600" cy="1016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87029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παλαιός</a:t>
            </a:r>
            <a:endParaRPr lang="en-US" dirty="0"/>
          </a:p>
          <a:p>
            <a:pPr marL="0" indent="0">
              <a:buNone/>
            </a:pPr>
            <a:r>
              <a:rPr lang="en-US" dirty="0"/>
              <a:t>	</a:t>
            </a:r>
            <a:r>
              <a:rPr lang="en-US" dirty="0" smtClean="0"/>
              <a:t>(</a:t>
            </a:r>
            <a:r>
              <a:rPr lang="en-US" dirty="0" err="1"/>
              <a:t>palaios</a:t>
            </a:r>
            <a:r>
              <a:rPr lang="en-US" dirty="0"/>
              <a:t>)</a:t>
            </a:r>
          </a:p>
          <a:p>
            <a:pPr marL="0" indent="0">
              <a:buNone/>
            </a:pPr>
            <a:endParaRPr lang="en-US" dirty="0"/>
          </a:p>
          <a:p>
            <a:pPr marL="0" indent="0">
              <a:buNone/>
            </a:pPr>
            <a:r>
              <a:rPr lang="en-US" dirty="0" smtClean="0"/>
              <a:t>Do </a:t>
            </a:r>
            <a:r>
              <a:rPr lang="en-US" dirty="0"/>
              <a:t>not lie to each other, since you have taken off your old self with its practices</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500" y="2144713"/>
            <a:ext cx="1852613"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9600" y="4489450"/>
            <a:ext cx="65881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3316" idx="0"/>
            <a:endCxn id="13315" idx="2"/>
          </p:cNvCxnSpPr>
          <p:nvPr/>
        </p:nvCxnSpPr>
        <p:spPr>
          <a:xfrm flipH="1" flipV="1">
            <a:off x="2132807" y="3492500"/>
            <a:ext cx="76200" cy="9969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7529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συσταυρόω</a:t>
            </a:r>
            <a:endParaRPr lang="en-US" dirty="0"/>
          </a:p>
          <a:p>
            <a:pPr marL="0" indent="0">
              <a:buNone/>
            </a:pPr>
            <a:r>
              <a:rPr lang="en-US" dirty="0" smtClean="0"/>
              <a:t>						(</a:t>
            </a:r>
            <a:r>
              <a:rPr lang="en-US" dirty="0" err="1" smtClean="0"/>
              <a:t>systauroō</a:t>
            </a:r>
            <a:r>
              <a:rPr lang="en-US" dirty="0" smtClean="0"/>
              <a:t>)</a:t>
            </a:r>
          </a:p>
          <a:p>
            <a:pPr marL="0" indent="0">
              <a:buNone/>
            </a:pPr>
            <a:endParaRPr lang="en-US" dirty="0"/>
          </a:p>
          <a:p>
            <a:pPr marL="0" indent="0">
              <a:buNone/>
            </a:pPr>
            <a:r>
              <a:rPr lang="en-US" baseline="30000" dirty="0" smtClean="0"/>
              <a:t>6</a:t>
            </a:r>
            <a:r>
              <a:rPr lang="en-US" dirty="0" smtClean="0"/>
              <a:t> </a:t>
            </a:r>
            <a:r>
              <a:rPr lang="en-US" dirty="0"/>
              <a:t>For we know that our old self was crucified with him so that the body of sin might be done away with, that we should no longer be slaves to </a:t>
            </a:r>
            <a:r>
              <a:rPr lang="en-US" dirty="0" smtClean="0"/>
              <a:t>sin– </a:t>
            </a:r>
          </a:p>
        </p:txBody>
      </p:sp>
      <p:sp>
        <p:nvSpPr>
          <p:cNvPr id="4" name="Rounded Rectangle 3"/>
          <p:cNvSpPr/>
          <p:nvPr/>
        </p:nvSpPr>
        <p:spPr>
          <a:xfrm>
            <a:off x="5842000" y="2184400"/>
            <a:ext cx="2349500" cy="1282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50000" y="4038600"/>
            <a:ext cx="16383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31800" y="4533900"/>
            <a:ext cx="927100" cy="4191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7016750" y="3467100"/>
            <a:ext cx="152400" cy="5715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901700" y="4483100"/>
            <a:ext cx="6273800" cy="1426371"/>
          </a:xfrm>
          <a:custGeom>
            <a:avLst/>
            <a:gdLst>
              <a:gd name="connsiteX0" fmla="*/ 6273800 w 6273800"/>
              <a:gd name="connsiteY0" fmla="*/ 0 h 1426371"/>
              <a:gd name="connsiteX1" fmla="*/ 3238500 w 6273800"/>
              <a:gd name="connsiteY1" fmla="*/ 1358900 h 1426371"/>
              <a:gd name="connsiteX2" fmla="*/ 774700 w 6273800"/>
              <a:gd name="connsiteY2" fmla="*/ 1143000 h 1426371"/>
              <a:gd name="connsiteX3" fmla="*/ 0 w 6273800"/>
              <a:gd name="connsiteY3" fmla="*/ 469900 h 1426371"/>
            </a:gdLst>
            <a:ahLst/>
            <a:cxnLst>
              <a:cxn ang="0">
                <a:pos x="connsiteX0" y="connsiteY0"/>
              </a:cxn>
              <a:cxn ang="0">
                <a:pos x="connsiteX1" y="connsiteY1"/>
              </a:cxn>
              <a:cxn ang="0">
                <a:pos x="connsiteX2" y="connsiteY2"/>
              </a:cxn>
              <a:cxn ang="0">
                <a:pos x="connsiteX3" y="connsiteY3"/>
              </a:cxn>
            </a:cxnLst>
            <a:rect l="l" t="t" r="r" b="b"/>
            <a:pathLst>
              <a:path w="6273800" h="1426371">
                <a:moveTo>
                  <a:pt x="6273800" y="0"/>
                </a:moveTo>
                <a:cubicBezTo>
                  <a:pt x="5214408" y="584200"/>
                  <a:pt x="4155017" y="1168400"/>
                  <a:pt x="3238500" y="1358900"/>
                </a:cubicBezTo>
                <a:cubicBezTo>
                  <a:pt x="2321983" y="1549400"/>
                  <a:pt x="1314450" y="1291167"/>
                  <a:pt x="774700" y="1143000"/>
                </a:cubicBezTo>
                <a:cubicBezTo>
                  <a:pt x="234950" y="994833"/>
                  <a:pt x="117475" y="732366"/>
                  <a:pt x="0" y="4699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407408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συσταυρόω</a:t>
            </a:r>
            <a:endParaRPr lang="en-US" dirty="0"/>
          </a:p>
          <a:p>
            <a:pPr marL="0" indent="0">
              <a:buNone/>
            </a:pPr>
            <a:r>
              <a:rPr lang="en-US" dirty="0"/>
              <a:t>		(</a:t>
            </a:r>
            <a:r>
              <a:rPr lang="en-US" dirty="0" err="1"/>
              <a:t>systauroō</a:t>
            </a:r>
            <a:r>
              <a:rPr lang="en-US" dirty="0"/>
              <a:t>)</a:t>
            </a:r>
          </a:p>
          <a:p>
            <a:pPr marL="0" indent="0">
              <a:buNone/>
            </a:pPr>
            <a:endParaRPr lang="en-US" dirty="0"/>
          </a:p>
          <a:p>
            <a:pPr marL="0" indent="0">
              <a:buNone/>
            </a:pPr>
            <a:r>
              <a:rPr lang="en-US" dirty="0" smtClean="0"/>
              <a:t>I </a:t>
            </a:r>
            <a:r>
              <a:rPr lang="en-US" dirty="0"/>
              <a:t>have been crucified with Christ and I no longer live, but Christ lives in me. The life I live in the body, I live by faith in the Son of God, who loved me and gave himself for me.</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1063" y="2163763"/>
            <a:ext cx="23780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501900" y="4025900"/>
            <a:ext cx="2349500" cy="444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4338" idx="2"/>
          </p:cNvCxnSpPr>
          <p:nvPr/>
        </p:nvCxnSpPr>
        <p:spPr>
          <a:xfrm flipH="1" flipV="1">
            <a:off x="3340101" y="3475038"/>
            <a:ext cx="336549" cy="5508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55076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σῶμα</a:t>
            </a:r>
            <a:endParaRPr lang="en-US" dirty="0"/>
          </a:p>
          <a:p>
            <a:pPr marL="0" indent="0">
              <a:buNone/>
            </a:pPr>
            <a:r>
              <a:rPr lang="en-US" dirty="0" smtClean="0"/>
              <a:t>			(</a:t>
            </a:r>
            <a:r>
              <a:rPr lang="en-US" dirty="0" err="1" smtClean="0"/>
              <a:t>s</a:t>
            </a:r>
            <a:r>
              <a:rPr lang="en-US" dirty="0" err="1"/>
              <a:t>ō</a:t>
            </a:r>
            <a:r>
              <a:rPr lang="en-US" dirty="0" err="1" smtClean="0"/>
              <a:t>ma</a:t>
            </a:r>
            <a:r>
              <a:rPr lang="en-US" dirty="0" smtClean="0"/>
              <a:t>)</a:t>
            </a:r>
          </a:p>
          <a:p>
            <a:pPr marL="0" indent="0">
              <a:buNone/>
            </a:pPr>
            <a:endParaRPr lang="en-US" dirty="0"/>
          </a:p>
          <a:p>
            <a:pPr marL="0" indent="0">
              <a:buNone/>
            </a:pPr>
            <a:r>
              <a:rPr lang="en-US" baseline="30000" dirty="0" smtClean="0"/>
              <a:t>6</a:t>
            </a:r>
            <a:r>
              <a:rPr lang="en-US" dirty="0" smtClean="0"/>
              <a:t> </a:t>
            </a:r>
            <a:r>
              <a:rPr lang="en-US" dirty="0"/>
              <a:t>For we know that our old self was crucified with him so that the body of sin might be done away with, that we should no longer be slaves to </a:t>
            </a:r>
            <a:r>
              <a:rPr lang="en-US" dirty="0" smtClean="0"/>
              <a:t>sin– </a:t>
            </a:r>
          </a:p>
        </p:txBody>
      </p:sp>
      <p:sp>
        <p:nvSpPr>
          <p:cNvPr id="4" name="Oval 3"/>
          <p:cNvSpPr/>
          <p:nvPr/>
        </p:nvSpPr>
        <p:spPr>
          <a:xfrm>
            <a:off x="2832100" y="2184400"/>
            <a:ext cx="2120900" cy="1333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11600" y="4470400"/>
            <a:ext cx="965200" cy="520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892550" y="3517900"/>
            <a:ext cx="501650" cy="952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0740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5:28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σῶμα</a:t>
            </a:r>
            <a:endParaRPr lang="en-US" dirty="0"/>
          </a:p>
          <a:p>
            <a:pPr marL="0" indent="0">
              <a:buNone/>
            </a:pPr>
            <a:r>
              <a:rPr lang="en-US" dirty="0"/>
              <a:t>			(</a:t>
            </a:r>
            <a:r>
              <a:rPr lang="en-US" dirty="0" err="1"/>
              <a:t>sōma</a:t>
            </a:r>
            <a:r>
              <a:rPr lang="en-US" dirty="0"/>
              <a:t>)</a:t>
            </a:r>
          </a:p>
          <a:p>
            <a:pPr marL="0" indent="0">
              <a:buNone/>
            </a:pPr>
            <a:endParaRPr lang="en-US" dirty="0"/>
          </a:p>
          <a:p>
            <a:pPr marL="0" indent="0">
              <a:buNone/>
            </a:pPr>
            <a:r>
              <a:rPr lang="en-US" dirty="0" smtClean="0"/>
              <a:t>In </a:t>
            </a:r>
            <a:r>
              <a:rPr lang="en-US" dirty="0"/>
              <a:t>this same way, husbands ought to love their wives as their own bodies. He who loves his wife loves himself.</a:t>
            </a:r>
          </a:p>
        </p:txBody>
      </p:sp>
      <p:sp>
        <p:nvSpPr>
          <p:cNvPr id="4" name="Oval 3"/>
          <p:cNvSpPr/>
          <p:nvPr/>
        </p:nvSpPr>
        <p:spPr>
          <a:xfrm>
            <a:off x="2832100" y="2184400"/>
            <a:ext cx="2120900" cy="1333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19500" y="4495800"/>
            <a:ext cx="12319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892550" y="3517900"/>
            <a:ext cx="342900" cy="977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113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6:1-14</a:t>
            </a:r>
          </a:p>
        </p:txBody>
      </p:sp>
      <p:sp>
        <p:nvSpPr>
          <p:cNvPr id="3" name="Content Placeholder 2"/>
          <p:cNvSpPr>
            <a:spLocks noGrp="1"/>
          </p:cNvSpPr>
          <p:nvPr>
            <p:ph idx="1"/>
          </p:nvPr>
        </p:nvSpPr>
        <p:spPr/>
        <p:txBody>
          <a:bodyPr/>
          <a:lstStyle/>
          <a:p>
            <a:pPr marL="0" indent="0">
              <a:buNone/>
            </a:pPr>
            <a:r>
              <a:rPr lang="en-US" baseline="30000" dirty="0"/>
              <a:t>12</a:t>
            </a:r>
            <a:r>
              <a:rPr lang="en-US" dirty="0"/>
              <a:t> Therefore do not let sin reign in your mortal body so that you obey its evil desires. </a:t>
            </a:r>
            <a:endParaRPr lang="en-US" dirty="0" smtClean="0"/>
          </a:p>
          <a:p>
            <a:pPr marL="0" indent="0">
              <a:buNone/>
            </a:pPr>
            <a:r>
              <a:rPr lang="en-US" baseline="30000" dirty="0" smtClean="0"/>
              <a:t>13</a:t>
            </a:r>
            <a:r>
              <a:rPr lang="en-US" dirty="0" smtClean="0"/>
              <a:t> </a:t>
            </a:r>
            <a:r>
              <a:rPr lang="en-US" dirty="0"/>
              <a:t>Do not offer the parts of your body to sin, as instruments of wickedness, but rather offer yourselves to God, as those who have been brought from death to life; and offer the parts of your body to him as instruments of righteousness.</a:t>
            </a:r>
          </a:p>
        </p:txBody>
      </p:sp>
    </p:spTree>
    <p:extLst>
      <p:ext uri="{BB962C8B-B14F-4D97-AF65-F5344CB8AC3E}">
        <p14:creationId xmlns:p14="http://schemas.microsoft.com/office/powerpoint/2010/main" val="33051511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1:20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σῶμα</a:t>
            </a:r>
            <a:endParaRPr lang="en-US" dirty="0"/>
          </a:p>
          <a:p>
            <a:pPr marL="0" indent="0">
              <a:buNone/>
            </a:pPr>
            <a:r>
              <a:rPr lang="en-US" dirty="0" smtClean="0"/>
              <a:t>(</a:t>
            </a:r>
            <a:r>
              <a:rPr lang="en-US" dirty="0" err="1"/>
              <a:t>sōma</a:t>
            </a:r>
            <a:r>
              <a:rPr lang="en-US" dirty="0"/>
              <a:t>)</a:t>
            </a:r>
          </a:p>
          <a:p>
            <a:pPr marL="0" indent="0">
              <a:buNone/>
            </a:pPr>
            <a:endParaRPr lang="en-US" dirty="0"/>
          </a:p>
          <a:p>
            <a:pPr marL="0" indent="0">
              <a:buNone/>
            </a:pPr>
            <a:r>
              <a:rPr lang="en-US" dirty="0" smtClean="0"/>
              <a:t>I </a:t>
            </a:r>
            <a:r>
              <a:rPr lang="en-US" dirty="0"/>
              <a:t>eagerly expect and hope that I will in no way be ashamed, but will have sufficient courage so that now as always Christ will be exalted in my body, whether by life or by death.</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650" y="2178050"/>
            <a:ext cx="201295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188" y="5427663"/>
            <a:ext cx="9874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5363" idx="0"/>
            <a:endCxn id="15362" idx="2"/>
          </p:cNvCxnSpPr>
          <p:nvPr/>
        </p:nvCxnSpPr>
        <p:spPr>
          <a:xfrm flipV="1">
            <a:off x="977901" y="3536950"/>
            <a:ext cx="149224" cy="189071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63154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καταργέω</a:t>
            </a:r>
            <a:endParaRPr lang="en-US" dirty="0"/>
          </a:p>
          <a:p>
            <a:pPr marL="0" indent="0">
              <a:buNone/>
            </a:pPr>
            <a:r>
              <a:rPr lang="en-US" dirty="0" smtClean="0"/>
              <a:t>						(</a:t>
            </a:r>
            <a:r>
              <a:rPr lang="en-US" dirty="0" err="1" smtClean="0"/>
              <a:t>katarge</a:t>
            </a:r>
            <a:r>
              <a:rPr lang="en-US" dirty="0" err="1"/>
              <a:t>ō</a:t>
            </a:r>
            <a:r>
              <a:rPr lang="en-US" dirty="0" smtClean="0"/>
              <a:t>)</a:t>
            </a:r>
          </a:p>
          <a:p>
            <a:pPr marL="0" indent="0">
              <a:buNone/>
            </a:pPr>
            <a:endParaRPr lang="en-US" dirty="0"/>
          </a:p>
          <a:p>
            <a:pPr marL="0" indent="0">
              <a:buNone/>
            </a:pPr>
            <a:r>
              <a:rPr lang="en-US" baseline="30000" dirty="0" smtClean="0"/>
              <a:t>6</a:t>
            </a:r>
            <a:r>
              <a:rPr lang="en-US" dirty="0" smtClean="0"/>
              <a:t> </a:t>
            </a:r>
            <a:r>
              <a:rPr lang="en-US" dirty="0"/>
              <a:t>For we know that our old self was crucified with him so that the body of sin might be done away with, that we should no longer be slaves to </a:t>
            </a:r>
            <a:r>
              <a:rPr lang="en-US" dirty="0" smtClean="0"/>
              <a:t>sin– </a:t>
            </a:r>
          </a:p>
        </p:txBody>
      </p:sp>
      <p:sp>
        <p:nvSpPr>
          <p:cNvPr id="4" name="Rounded Rectangle 3"/>
          <p:cNvSpPr/>
          <p:nvPr/>
        </p:nvSpPr>
        <p:spPr>
          <a:xfrm>
            <a:off x="5867400" y="2209800"/>
            <a:ext cx="20320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91400" y="4483100"/>
            <a:ext cx="965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7200" y="4978400"/>
            <a:ext cx="18415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6883400" y="3467100"/>
            <a:ext cx="990600" cy="1016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358900" y="4978400"/>
            <a:ext cx="6527800" cy="1348796"/>
          </a:xfrm>
          <a:custGeom>
            <a:avLst/>
            <a:gdLst>
              <a:gd name="connsiteX0" fmla="*/ 6527800 w 6527800"/>
              <a:gd name="connsiteY0" fmla="*/ 0 h 1348796"/>
              <a:gd name="connsiteX1" fmla="*/ 3644900 w 6527800"/>
              <a:gd name="connsiteY1" fmla="*/ 1181100 h 1348796"/>
              <a:gd name="connsiteX2" fmla="*/ 965200 w 6527800"/>
              <a:gd name="connsiteY2" fmla="*/ 1270000 h 1348796"/>
              <a:gd name="connsiteX3" fmla="*/ 0 w 6527800"/>
              <a:gd name="connsiteY3" fmla="*/ 508000 h 1348796"/>
            </a:gdLst>
            <a:ahLst/>
            <a:cxnLst>
              <a:cxn ang="0">
                <a:pos x="connsiteX0" y="connsiteY0"/>
              </a:cxn>
              <a:cxn ang="0">
                <a:pos x="connsiteX1" y="connsiteY1"/>
              </a:cxn>
              <a:cxn ang="0">
                <a:pos x="connsiteX2" y="connsiteY2"/>
              </a:cxn>
              <a:cxn ang="0">
                <a:pos x="connsiteX3" y="connsiteY3"/>
              </a:cxn>
            </a:cxnLst>
            <a:rect l="l" t="t" r="r" b="b"/>
            <a:pathLst>
              <a:path w="6527800" h="1348796">
                <a:moveTo>
                  <a:pt x="6527800" y="0"/>
                </a:moveTo>
                <a:cubicBezTo>
                  <a:pt x="5549900" y="484716"/>
                  <a:pt x="4572000" y="969433"/>
                  <a:pt x="3644900" y="1181100"/>
                </a:cubicBezTo>
                <a:cubicBezTo>
                  <a:pt x="2717800" y="1392767"/>
                  <a:pt x="1572683" y="1382183"/>
                  <a:pt x="965200" y="1270000"/>
                </a:cubicBezTo>
                <a:cubicBezTo>
                  <a:pt x="357717" y="1157817"/>
                  <a:pt x="178858" y="832908"/>
                  <a:pt x="0" y="5080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40740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6:13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καταργέω</a:t>
            </a:r>
            <a:endParaRPr lang="en-US" dirty="0"/>
          </a:p>
          <a:p>
            <a:pPr marL="0" indent="0">
              <a:buNone/>
            </a:pPr>
            <a:r>
              <a:rPr lang="en-US" dirty="0"/>
              <a:t>			(</a:t>
            </a:r>
            <a:r>
              <a:rPr lang="en-US" dirty="0" err="1"/>
              <a:t>katargeō</a:t>
            </a:r>
            <a:r>
              <a:rPr lang="en-US" dirty="0"/>
              <a:t>)</a:t>
            </a:r>
          </a:p>
          <a:p>
            <a:pPr marL="0" indent="0">
              <a:buNone/>
            </a:pPr>
            <a:endParaRPr lang="en-US" dirty="0"/>
          </a:p>
          <a:p>
            <a:pPr marL="0" indent="0">
              <a:buNone/>
            </a:pPr>
            <a:r>
              <a:rPr lang="en-US" dirty="0" smtClean="0"/>
              <a:t>“</a:t>
            </a:r>
            <a:r>
              <a:rPr lang="en-US" dirty="0"/>
              <a:t>Food for the stomach and the stomach for food”—but God will destroy them both. The body is not meant for sexual immorality, but for the Lord, and the Lord for the body.</a:t>
            </a:r>
          </a:p>
        </p:txBody>
      </p:sp>
      <p:sp>
        <p:nvSpPr>
          <p:cNvPr id="4" name="Rounded Rectangle 3"/>
          <p:cNvSpPr/>
          <p:nvPr/>
        </p:nvSpPr>
        <p:spPr>
          <a:xfrm>
            <a:off x="3111500" y="2209800"/>
            <a:ext cx="20320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86200" y="4508500"/>
            <a:ext cx="13589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127500" y="3467100"/>
            <a:ext cx="438150" cy="1041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41409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2:14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καταργέω</a:t>
            </a:r>
            <a:endParaRPr lang="en-US" dirty="0"/>
          </a:p>
          <a:p>
            <a:pPr marL="0" indent="0">
              <a:buNone/>
            </a:pPr>
            <a:r>
              <a:rPr lang="en-US" dirty="0"/>
              <a:t>	(</a:t>
            </a:r>
            <a:r>
              <a:rPr lang="en-US" dirty="0" err="1"/>
              <a:t>katargeō</a:t>
            </a:r>
            <a:r>
              <a:rPr lang="en-US" dirty="0"/>
              <a:t>)</a:t>
            </a:r>
          </a:p>
          <a:p>
            <a:pPr marL="0" indent="0">
              <a:buNone/>
            </a:pPr>
            <a:endParaRPr lang="en-US" dirty="0"/>
          </a:p>
          <a:p>
            <a:pPr marL="0" indent="0">
              <a:buNone/>
            </a:pPr>
            <a:r>
              <a:rPr lang="en-US" dirty="0" smtClean="0"/>
              <a:t>Since </a:t>
            </a:r>
            <a:r>
              <a:rPr lang="en-US" dirty="0"/>
              <a:t>the children have flesh and blood, he too shared in their humanity so that by his death he might destroy him who holds the power of death—that is, the devil—</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1113" y="2205038"/>
            <a:ext cx="2060575"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6225" y="4991100"/>
            <a:ext cx="1377950"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6387" idx="0"/>
            <a:endCxn id="16386" idx="2"/>
          </p:cNvCxnSpPr>
          <p:nvPr/>
        </p:nvCxnSpPr>
        <p:spPr>
          <a:xfrm flipV="1">
            <a:off x="2235200" y="3484563"/>
            <a:ext cx="76201" cy="15065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900558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Ephesians 4:22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You </a:t>
            </a:r>
            <a:r>
              <a:rPr lang="en-US" dirty="0"/>
              <a:t>were taught, with regard to your former way of life, to </a:t>
            </a:r>
            <a:r>
              <a:rPr lang="en-US" b="1" dirty="0">
                <a:solidFill>
                  <a:schemeClr val="accent6">
                    <a:lumMod val="75000"/>
                  </a:schemeClr>
                </a:solidFill>
              </a:rPr>
              <a:t>put off your old self</a:t>
            </a:r>
            <a:r>
              <a:rPr lang="en-US" dirty="0"/>
              <a:t>, which is being corrupted by its deceitful desires;</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Galatians 2:20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 </a:t>
            </a:r>
            <a:r>
              <a:rPr lang="en-US" dirty="0"/>
              <a:t>have been crucified with Christ and I no longer live, but Christ lives in me. The life I live in the body, </a:t>
            </a:r>
            <a:r>
              <a:rPr lang="en-US" b="1" dirty="0">
                <a:solidFill>
                  <a:schemeClr val="accent6">
                    <a:lumMod val="75000"/>
                  </a:schemeClr>
                </a:solidFill>
              </a:rPr>
              <a:t>I live by faith</a:t>
            </a:r>
            <a:r>
              <a:rPr lang="en-US" dirty="0"/>
              <a:t> in the Son of God, who loved me and gave himself for me.</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because anyone who has died has been freed from sin. </a:t>
            </a:r>
            <a:endParaRPr lang="en-US" dirty="0" smtClean="0"/>
          </a:p>
        </p:txBody>
      </p:sp>
    </p:spTree>
    <p:extLst>
      <p:ext uri="{BB962C8B-B14F-4D97-AF65-F5344CB8AC3E}">
        <p14:creationId xmlns:p14="http://schemas.microsoft.com/office/powerpoint/2010/main" val="22291238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δικαιόω</a:t>
            </a:r>
            <a:endParaRPr lang="en-US" dirty="0" smtClean="0"/>
          </a:p>
          <a:p>
            <a:pPr marL="0" indent="0">
              <a:buNone/>
            </a:pPr>
            <a:r>
              <a:rPr lang="en-US" dirty="0" smtClean="0"/>
              <a:t>							(</a:t>
            </a:r>
            <a:r>
              <a:rPr lang="en-US" dirty="0" err="1" smtClean="0"/>
              <a:t>dikaio</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because anyone who has died has been freed from sin. </a:t>
            </a:r>
            <a:endParaRPr lang="en-US" dirty="0" smtClean="0"/>
          </a:p>
        </p:txBody>
      </p:sp>
      <p:sp>
        <p:nvSpPr>
          <p:cNvPr id="4" name="Rounded Rectangle 3"/>
          <p:cNvSpPr/>
          <p:nvPr/>
        </p:nvSpPr>
        <p:spPr>
          <a:xfrm>
            <a:off x="6756400" y="2578100"/>
            <a:ext cx="17907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40600" y="4787900"/>
            <a:ext cx="1054100" cy="558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651750" y="3835400"/>
            <a:ext cx="215900" cy="952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71777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13:39</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a:t>				</a:t>
            </a:r>
            <a:r>
              <a:rPr lang="el-GR" dirty="0"/>
              <a:t>δικαιόω</a:t>
            </a:r>
            <a:endParaRPr lang="en-US" dirty="0"/>
          </a:p>
          <a:p>
            <a:pPr marL="0" indent="0">
              <a:buNone/>
            </a:pPr>
            <a:r>
              <a:rPr lang="en-US" dirty="0"/>
              <a:t>				</a:t>
            </a:r>
            <a:r>
              <a:rPr lang="en-US" dirty="0" smtClean="0"/>
              <a:t>(</a:t>
            </a:r>
            <a:r>
              <a:rPr lang="en-US" dirty="0" err="1"/>
              <a:t>dikaioō</a:t>
            </a:r>
            <a:r>
              <a:rPr lang="en-US" dirty="0"/>
              <a:t>)</a:t>
            </a:r>
          </a:p>
          <a:p>
            <a:pPr marL="0" indent="0">
              <a:buNone/>
            </a:pPr>
            <a:endParaRPr lang="en-US" dirty="0"/>
          </a:p>
          <a:p>
            <a:pPr marL="0" indent="0">
              <a:buNone/>
            </a:pPr>
            <a:r>
              <a:rPr lang="en-US" dirty="0" smtClean="0"/>
              <a:t>Through </a:t>
            </a:r>
            <a:r>
              <a:rPr lang="en-US" dirty="0"/>
              <a:t>him everyone who believes is justified from everything you could not be justified from by the law of Moses.</a:t>
            </a:r>
          </a:p>
        </p:txBody>
      </p:sp>
      <p:sp>
        <p:nvSpPr>
          <p:cNvPr id="4" name="Rounded Rectangle 3"/>
          <p:cNvSpPr/>
          <p:nvPr/>
        </p:nvSpPr>
        <p:spPr>
          <a:xfrm>
            <a:off x="4013200" y="2197100"/>
            <a:ext cx="1790700" cy="1257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883400" y="3987800"/>
            <a:ext cx="14859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083300" y="4521200"/>
            <a:ext cx="14859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3"/>
          </p:cNvCxnSpPr>
          <p:nvPr/>
        </p:nvCxnSpPr>
        <p:spPr>
          <a:xfrm flipH="1" flipV="1">
            <a:off x="5803900" y="2825750"/>
            <a:ext cx="1822450" cy="11620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2"/>
          </p:cNvCxnSpPr>
          <p:nvPr/>
        </p:nvCxnSpPr>
        <p:spPr>
          <a:xfrm flipH="1" flipV="1">
            <a:off x="4908550" y="3454400"/>
            <a:ext cx="1917700" cy="1066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59668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3:16</a:t>
            </a:r>
            <a:endParaRPr lang="en-US" dirty="0"/>
          </a:p>
        </p:txBody>
      </p:sp>
      <p:sp>
        <p:nvSpPr>
          <p:cNvPr id="3" name="Content Placeholder 2"/>
          <p:cNvSpPr>
            <a:spLocks noGrp="1"/>
          </p:cNvSpPr>
          <p:nvPr>
            <p:ph idx="1"/>
          </p:nvPr>
        </p:nvSpPr>
        <p:spPr>
          <a:noFill/>
        </p:spPr>
        <p:txBody>
          <a:bodyPr>
            <a:normAutofit/>
          </a:bodyPr>
          <a:lstStyle/>
          <a:p>
            <a:pPr marL="0" indent="0">
              <a:buNone/>
            </a:pPr>
            <a:r>
              <a:rPr lang="en-US" dirty="0"/>
              <a:t>							</a:t>
            </a:r>
            <a:r>
              <a:rPr lang="el-GR" dirty="0"/>
              <a:t>δικαιόω</a:t>
            </a:r>
            <a:endParaRPr lang="en-US" dirty="0"/>
          </a:p>
          <a:p>
            <a:pPr marL="0" indent="0">
              <a:buNone/>
            </a:pPr>
            <a:r>
              <a:rPr lang="en-US" dirty="0"/>
              <a:t>							(</a:t>
            </a:r>
            <a:r>
              <a:rPr lang="en-US" dirty="0" err="1"/>
              <a:t>dikaioō</a:t>
            </a:r>
            <a:r>
              <a:rPr lang="en-US" dirty="0"/>
              <a:t>)</a:t>
            </a:r>
          </a:p>
          <a:p>
            <a:pPr marL="0" indent="0">
              <a:buNone/>
            </a:pPr>
            <a:endParaRPr lang="en-US" dirty="0" smtClean="0"/>
          </a:p>
          <a:p>
            <a:pPr marL="0" indent="0">
              <a:buNone/>
            </a:pPr>
            <a:r>
              <a:rPr lang="en-US" dirty="0" smtClean="0"/>
              <a:t>Beyond </a:t>
            </a:r>
            <a:r>
              <a:rPr lang="en-US" dirty="0"/>
              <a:t>all question, the mystery of godliness is great: </a:t>
            </a:r>
            <a:r>
              <a:rPr lang="en-US" dirty="0" smtClean="0"/>
              <a:t>He </a:t>
            </a:r>
            <a:r>
              <a:rPr lang="en-US" dirty="0"/>
              <a:t>appeared in a </a:t>
            </a:r>
            <a:r>
              <a:rPr lang="en-US" dirty="0" smtClean="0"/>
              <a:t>body, was </a:t>
            </a:r>
            <a:r>
              <a:rPr lang="en-US" dirty="0"/>
              <a:t>vindicated by the Spirit, </a:t>
            </a:r>
            <a:r>
              <a:rPr lang="en-US" dirty="0" smtClean="0"/>
              <a:t>was </a:t>
            </a:r>
            <a:r>
              <a:rPr lang="en-US" dirty="0"/>
              <a:t>seen by angels, </a:t>
            </a:r>
            <a:r>
              <a:rPr lang="en-US" dirty="0" smtClean="0"/>
              <a:t>was </a:t>
            </a:r>
            <a:r>
              <a:rPr lang="en-US" dirty="0"/>
              <a:t>preached among the nations, </a:t>
            </a:r>
            <a:r>
              <a:rPr lang="en-US" dirty="0" smtClean="0"/>
              <a:t>was </a:t>
            </a:r>
            <a:r>
              <a:rPr lang="en-US" dirty="0"/>
              <a:t>believed on in the world, </a:t>
            </a:r>
            <a:r>
              <a:rPr lang="en-US" dirty="0" smtClean="0"/>
              <a:t>was </a:t>
            </a:r>
            <a:r>
              <a:rPr lang="en-US" dirty="0"/>
              <a:t>taken up in glory. </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9250" y="1620838"/>
            <a:ext cx="1816100" cy="127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159500" y="3898900"/>
            <a:ext cx="17907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7410" idx="2"/>
          </p:cNvCxnSpPr>
          <p:nvPr/>
        </p:nvCxnSpPr>
        <p:spPr>
          <a:xfrm flipV="1">
            <a:off x="7054850" y="2900363"/>
            <a:ext cx="552450" cy="9985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8171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6:1-14</a:t>
            </a:r>
          </a:p>
        </p:txBody>
      </p:sp>
      <p:sp>
        <p:nvSpPr>
          <p:cNvPr id="3" name="Content Placeholder 2"/>
          <p:cNvSpPr>
            <a:spLocks noGrp="1"/>
          </p:cNvSpPr>
          <p:nvPr>
            <p:ph idx="1"/>
          </p:nvPr>
        </p:nvSpPr>
        <p:spPr/>
        <p:txBody>
          <a:bodyPr/>
          <a:lstStyle/>
          <a:p>
            <a:pPr marL="0" indent="0">
              <a:buNone/>
            </a:pPr>
            <a:r>
              <a:rPr lang="en-US" baseline="30000" dirty="0"/>
              <a:t>14</a:t>
            </a:r>
            <a:r>
              <a:rPr lang="en-US" dirty="0"/>
              <a:t> For sin shall not be your master, because you are not under law, but under grace.</a:t>
            </a:r>
          </a:p>
        </p:txBody>
      </p:sp>
    </p:spTree>
    <p:extLst>
      <p:ext uri="{BB962C8B-B14F-4D97-AF65-F5344CB8AC3E}">
        <p14:creationId xmlns:p14="http://schemas.microsoft.com/office/powerpoint/2010/main" val="333392591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3:1-3 </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 </a:t>
            </a:r>
            <a:r>
              <a:rPr lang="en-US" dirty="0" smtClean="0"/>
              <a:t>Since</a:t>
            </a:r>
            <a:r>
              <a:rPr lang="en-US" dirty="0"/>
              <a:t>, then, you have been raised with Christ, set your hearts on things above, where Christ is seated at the right hand of God. </a:t>
            </a:r>
            <a:r>
              <a:rPr lang="en-US" baseline="30000" dirty="0"/>
              <a:t>2 </a:t>
            </a:r>
            <a:r>
              <a:rPr lang="en-US" dirty="0"/>
              <a:t>Set your minds on things above, not on earthly things.</a:t>
            </a:r>
            <a:r>
              <a:rPr lang="en-US" baseline="30000" dirty="0"/>
              <a:t> 3 </a:t>
            </a:r>
            <a:r>
              <a:rPr lang="en-US" dirty="0"/>
              <a:t>For </a:t>
            </a:r>
            <a:r>
              <a:rPr lang="en-US" b="1" dirty="0">
                <a:solidFill>
                  <a:schemeClr val="accent6">
                    <a:lumMod val="75000"/>
                  </a:schemeClr>
                </a:solidFill>
              </a:rPr>
              <a:t>you died</a:t>
            </a:r>
            <a:r>
              <a:rPr lang="en-US" dirty="0"/>
              <a:t>, and your life is now hidden with Christ in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Romans 7:4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So</a:t>
            </a:r>
            <a:r>
              <a:rPr lang="en-US" dirty="0"/>
              <a:t>, my brothers, you also </a:t>
            </a:r>
            <a:r>
              <a:rPr lang="en-US" b="1" dirty="0">
                <a:solidFill>
                  <a:schemeClr val="accent6">
                    <a:lumMod val="75000"/>
                  </a:schemeClr>
                </a:solidFill>
              </a:rPr>
              <a:t>died to the law</a:t>
            </a:r>
            <a:r>
              <a:rPr lang="en-US" dirty="0"/>
              <a:t> through the body of Christ, that you might belong to another, to him who was raised from the dead, in order that we might bear fruit to God.</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8</a:t>
            </a:r>
            <a:r>
              <a:rPr lang="en-US" dirty="0" smtClean="0"/>
              <a:t> </a:t>
            </a:r>
            <a:r>
              <a:rPr lang="en-US" dirty="0"/>
              <a:t>Now if we died with Christ, we believe that we will also live with him.</a:t>
            </a:r>
          </a:p>
        </p:txBody>
      </p:sp>
    </p:spTree>
    <p:extLst>
      <p:ext uri="{BB962C8B-B14F-4D97-AF65-F5344CB8AC3E}">
        <p14:creationId xmlns:p14="http://schemas.microsoft.com/office/powerpoint/2010/main" val="22291238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ἀποθνῄσκω</a:t>
            </a:r>
            <a:endParaRPr lang="en-US" dirty="0" smtClean="0"/>
          </a:p>
          <a:p>
            <a:pPr marL="0" indent="0">
              <a:buNone/>
            </a:pPr>
            <a:r>
              <a:rPr lang="en-US" dirty="0" smtClean="0"/>
              <a:t>		(</a:t>
            </a:r>
            <a:r>
              <a:rPr lang="en-US" dirty="0" err="1" smtClean="0"/>
              <a:t>apothnēsk</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8</a:t>
            </a:r>
            <a:r>
              <a:rPr lang="en-US" dirty="0" smtClean="0"/>
              <a:t> </a:t>
            </a:r>
            <a:r>
              <a:rPr lang="en-US" dirty="0"/>
              <a:t>Now if we died with Christ, we believe that we will also live with him.</a:t>
            </a:r>
          </a:p>
        </p:txBody>
      </p:sp>
      <p:sp>
        <p:nvSpPr>
          <p:cNvPr id="4" name="Rounded Rectangle 3"/>
          <p:cNvSpPr/>
          <p:nvPr/>
        </p:nvSpPr>
        <p:spPr>
          <a:xfrm>
            <a:off x="2209800" y="2578100"/>
            <a:ext cx="2552700" cy="127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76500" y="4813300"/>
            <a:ext cx="8255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889250" y="3848100"/>
            <a:ext cx="596900" cy="9652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776410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ἀποθνῄσκω</a:t>
            </a:r>
            <a:endParaRPr lang="en-US" dirty="0"/>
          </a:p>
          <a:p>
            <a:pPr marL="0" indent="0">
              <a:buNone/>
            </a:pPr>
            <a:r>
              <a:rPr lang="en-US" dirty="0"/>
              <a:t>	</a:t>
            </a:r>
            <a:r>
              <a:rPr lang="en-US" dirty="0" smtClean="0"/>
              <a:t>(</a:t>
            </a:r>
            <a:r>
              <a:rPr lang="en-US" dirty="0" err="1"/>
              <a:t>apothnēskō</a:t>
            </a:r>
            <a:r>
              <a:rPr lang="en-US" dirty="0"/>
              <a:t>)</a:t>
            </a:r>
          </a:p>
          <a:p>
            <a:pPr marL="0" indent="0">
              <a:buNone/>
            </a:pPr>
            <a:endParaRPr lang="en-US" dirty="0"/>
          </a:p>
          <a:p>
            <a:pPr marL="0" indent="0">
              <a:buNone/>
            </a:pPr>
            <a:r>
              <a:rPr lang="en-US" dirty="0" smtClean="0"/>
              <a:t>For </a:t>
            </a:r>
            <a:r>
              <a:rPr lang="en-US" dirty="0"/>
              <a:t>Christ’s love compels us, because we are convinced that one died for all, and therefore all died</a:t>
            </a:r>
          </a:p>
        </p:txBody>
      </p:sp>
      <p:sp>
        <p:nvSpPr>
          <p:cNvPr id="4" name="Oval 3"/>
          <p:cNvSpPr/>
          <p:nvPr/>
        </p:nvSpPr>
        <p:spPr>
          <a:xfrm>
            <a:off x="1168400" y="1993900"/>
            <a:ext cx="2794000" cy="1701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63" y="4935538"/>
            <a:ext cx="8540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5863" y="4478338"/>
            <a:ext cx="8540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8434" idx="0"/>
            <a:endCxn id="4" idx="3"/>
          </p:cNvCxnSpPr>
          <p:nvPr/>
        </p:nvCxnSpPr>
        <p:spPr>
          <a:xfrm flipV="1">
            <a:off x="927101" y="3446477"/>
            <a:ext cx="650471" cy="148906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8435" idx="0"/>
            <a:endCxn id="4" idx="5"/>
          </p:cNvCxnSpPr>
          <p:nvPr/>
        </p:nvCxnSpPr>
        <p:spPr>
          <a:xfrm flipH="1" flipV="1">
            <a:off x="3553228" y="3446477"/>
            <a:ext cx="599673" cy="103186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759368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ἀποθνῄσκω</a:t>
            </a:r>
            <a:endParaRPr lang="en-US" dirty="0"/>
          </a:p>
          <a:p>
            <a:pPr marL="0" indent="0">
              <a:buNone/>
            </a:pPr>
            <a:r>
              <a:rPr lang="en-US" dirty="0"/>
              <a:t>		(</a:t>
            </a:r>
            <a:r>
              <a:rPr lang="en-US" dirty="0" err="1"/>
              <a:t>apothnēskō</a:t>
            </a:r>
            <a:r>
              <a:rPr lang="en-US" dirty="0"/>
              <a:t>)</a:t>
            </a:r>
          </a:p>
          <a:p>
            <a:pPr marL="0" indent="0">
              <a:buNone/>
            </a:pPr>
            <a:endParaRPr lang="en-US" dirty="0"/>
          </a:p>
          <a:p>
            <a:pPr marL="0" indent="0">
              <a:buNone/>
            </a:pPr>
            <a:endParaRPr lang="en-US" dirty="0" smtClean="0"/>
          </a:p>
          <a:p>
            <a:pPr marL="0" indent="0">
              <a:buNone/>
            </a:pPr>
            <a:r>
              <a:rPr lang="en-US" dirty="0" smtClean="0"/>
              <a:t>For </a:t>
            </a:r>
            <a:r>
              <a:rPr lang="en-US" dirty="0"/>
              <a:t>you died, and your life is now hidden with Christ in God.</a:t>
            </a:r>
          </a:p>
        </p:txBody>
      </p:sp>
      <p:sp>
        <p:nvSpPr>
          <p:cNvPr id="4" name="Rounded Rectangle 3"/>
          <p:cNvSpPr/>
          <p:nvPr/>
        </p:nvSpPr>
        <p:spPr>
          <a:xfrm>
            <a:off x="2171700" y="2209800"/>
            <a:ext cx="2552700" cy="127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41500" y="4584700"/>
            <a:ext cx="8255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254250" y="3479800"/>
            <a:ext cx="1193800" cy="11049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7723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συζάω</a:t>
            </a:r>
            <a:endParaRPr lang="en-US" dirty="0" smtClean="0"/>
          </a:p>
          <a:p>
            <a:pPr marL="0" indent="0">
              <a:buNone/>
            </a:pPr>
            <a:r>
              <a:rPr lang="en-US" dirty="0" smtClean="0"/>
              <a:t>	(</a:t>
            </a:r>
            <a:r>
              <a:rPr lang="en-US" dirty="0" err="1" smtClean="0"/>
              <a:t>syza</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8</a:t>
            </a:r>
            <a:r>
              <a:rPr lang="en-US" dirty="0" smtClean="0"/>
              <a:t> </a:t>
            </a:r>
            <a:r>
              <a:rPr lang="en-US" dirty="0"/>
              <a:t>Now if we died with Christ, we believe that we will also live with him.</a:t>
            </a:r>
          </a:p>
        </p:txBody>
      </p:sp>
      <p:sp>
        <p:nvSpPr>
          <p:cNvPr id="4" name="Rounded Rectangle 3"/>
          <p:cNvSpPr/>
          <p:nvPr/>
        </p:nvSpPr>
        <p:spPr>
          <a:xfrm>
            <a:off x="1231900" y="2616200"/>
            <a:ext cx="1549400" cy="1193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917700" y="5270500"/>
            <a:ext cx="15113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006600" y="3810000"/>
            <a:ext cx="666750" cy="14605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776410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Timothy 2:11</a:t>
            </a:r>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dirty="0" smtClean="0"/>
              <a:t>	</a:t>
            </a:r>
            <a:r>
              <a:rPr lang="en-US" dirty="0"/>
              <a:t>	</a:t>
            </a:r>
            <a:r>
              <a:rPr lang="en-US" dirty="0" smtClean="0"/>
              <a:t>	</a:t>
            </a:r>
            <a:r>
              <a:rPr lang="el-GR" dirty="0" smtClean="0"/>
              <a:t>συζάω</a:t>
            </a:r>
            <a:endParaRPr lang="en-US" dirty="0"/>
          </a:p>
          <a:p>
            <a:pPr marL="0" indent="0">
              <a:buNone/>
            </a:pPr>
            <a:r>
              <a:rPr lang="en-US" dirty="0" smtClean="0"/>
              <a:t>	</a:t>
            </a:r>
            <a:r>
              <a:rPr lang="en-US" dirty="0"/>
              <a:t>	</a:t>
            </a:r>
            <a:r>
              <a:rPr lang="en-US" dirty="0" smtClean="0"/>
              <a:t>	(</a:t>
            </a:r>
            <a:r>
              <a:rPr lang="en-US" dirty="0" err="1"/>
              <a:t>syzaō</a:t>
            </a:r>
            <a:r>
              <a:rPr lang="en-US" dirty="0"/>
              <a:t>)</a:t>
            </a:r>
          </a:p>
          <a:p>
            <a:pPr marL="0" indent="0">
              <a:buNone/>
            </a:pPr>
            <a:endParaRPr lang="en-US" baseline="30000" dirty="0" smtClean="0"/>
          </a:p>
          <a:p>
            <a:pPr marL="0" indent="0">
              <a:buNone/>
            </a:pPr>
            <a:endParaRPr lang="en-US" baseline="30000" dirty="0"/>
          </a:p>
          <a:p>
            <a:pPr marL="0" indent="0">
              <a:buNone/>
            </a:pPr>
            <a:r>
              <a:rPr lang="en-US" dirty="0" smtClean="0"/>
              <a:t>Here </a:t>
            </a:r>
            <a:r>
              <a:rPr lang="en-US" dirty="0"/>
              <a:t>is a trustworthy saying: </a:t>
            </a:r>
            <a:r>
              <a:rPr lang="en-US" dirty="0" smtClean="0"/>
              <a:t>If </a:t>
            </a:r>
            <a:r>
              <a:rPr lang="en-US" dirty="0"/>
              <a:t>we died with him, </a:t>
            </a:r>
            <a:r>
              <a:rPr lang="en-US" dirty="0" smtClean="0"/>
              <a:t>we </a:t>
            </a:r>
            <a:r>
              <a:rPr lang="en-US" dirty="0"/>
              <a:t>will also live with him; </a:t>
            </a:r>
          </a:p>
          <a:p>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2600" y="2425700"/>
            <a:ext cx="1573213"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8350" y="4891088"/>
            <a:ext cx="1536700"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9459" idx="0"/>
            <a:endCxn id="19458" idx="2"/>
          </p:cNvCxnSpPr>
          <p:nvPr/>
        </p:nvCxnSpPr>
        <p:spPr>
          <a:xfrm flipH="1" flipV="1">
            <a:off x="3809207" y="3644900"/>
            <a:ext cx="267493" cy="12461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757733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Colossians 3:3-4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 </a:t>
            </a:r>
            <a:r>
              <a:rPr lang="en-US" dirty="0" smtClean="0"/>
              <a:t>For </a:t>
            </a:r>
            <a:r>
              <a:rPr lang="en-US" dirty="0"/>
              <a:t>you died, and your life is now hidden with Christ in God. </a:t>
            </a:r>
            <a:r>
              <a:rPr lang="en-US" baseline="30000" dirty="0"/>
              <a:t>4 </a:t>
            </a:r>
            <a:r>
              <a:rPr lang="en-US" dirty="0"/>
              <a:t>When Christ, who is your life, appears, then </a:t>
            </a:r>
            <a:r>
              <a:rPr lang="en-US" b="1" dirty="0">
                <a:solidFill>
                  <a:schemeClr val="accent6">
                    <a:lumMod val="75000"/>
                  </a:schemeClr>
                </a:solidFill>
              </a:rPr>
              <a:t>you also will appear</a:t>
            </a:r>
            <a:r>
              <a:rPr lang="en-US" dirty="0"/>
              <a:t> with him in glory.</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2 Timothy 2:11-12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11 </a:t>
            </a:r>
            <a:r>
              <a:rPr lang="en-US" dirty="0"/>
              <a:t>Here is a trustworthy saying: </a:t>
            </a:r>
            <a:r>
              <a:rPr lang="en-US" dirty="0" smtClean="0"/>
              <a:t>If </a:t>
            </a:r>
            <a:r>
              <a:rPr lang="en-US" dirty="0"/>
              <a:t>we died with him, </a:t>
            </a:r>
            <a:r>
              <a:rPr lang="en-US" dirty="0" smtClean="0"/>
              <a:t>we </a:t>
            </a:r>
            <a:r>
              <a:rPr lang="en-US" dirty="0"/>
              <a:t>will </a:t>
            </a:r>
            <a:r>
              <a:rPr lang="en-US" b="1" dirty="0">
                <a:solidFill>
                  <a:schemeClr val="accent6">
                    <a:lumMod val="75000"/>
                  </a:schemeClr>
                </a:solidFill>
              </a:rPr>
              <a:t>also live with him</a:t>
            </a:r>
            <a:r>
              <a:rPr lang="en-US" dirty="0"/>
              <a:t>; </a:t>
            </a:r>
            <a:r>
              <a:rPr lang="en-US" baseline="30000" dirty="0" smtClean="0"/>
              <a:t>12</a:t>
            </a:r>
            <a:r>
              <a:rPr lang="en-US" dirty="0" smtClean="0"/>
              <a:t> if </a:t>
            </a:r>
            <a:r>
              <a:rPr lang="en-US" dirty="0"/>
              <a:t>we endure, </a:t>
            </a:r>
            <a:r>
              <a:rPr lang="en-US" dirty="0" smtClean="0"/>
              <a:t>we </a:t>
            </a:r>
            <a:r>
              <a:rPr lang="en-US" dirty="0"/>
              <a:t>will also reign with him. </a:t>
            </a:r>
            <a:r>
              <a:rPr lang="en-US" dirty="0" smtClean="0"/>
              <a:t>If </a:t>
            </a:r>
            <a:r>
              <a:rPr lang="en-US" dirty="0"/>
              <a:t>we disown him, </a:t>
            </a:r>
            <a:r>
              <a:rPr lang="en-US" dirty="0" smtClean="0"/>
              <a:t>he </a:t>
            </a:r>
            <a:r>
              <a:rPr lang="en-US" dirty="0"/>
              <a:t>will also disown us; </a:t>
            </a:r>
          </a:p>
        </p:txBody>
      </p:sp>
    </p:spTree>
    <p:extLst>
      <p:ext uri="{BB962C8B-B14F-4D97-AF65-F5344CB8AC3E}">
        <p14:creationId xmlns:p14="http://schemas.microsoft.com/office/powerpoint/2010/main" val="835485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86725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For we know that since Christ was raised from the dead, he cannot die again; death no longer has mastery over him. </a:t>
            </a:r>
            <a:endParaRPr lang="en-US" dirty="0" smtClean="0"/>
          </a:p>
        </p:txBody>
      </p:sp>
    </p:spTree>
    <p:extLst>
      <p:ext uri="{BB962C8B-B14F-4D97-AF65-F5344CB8AC3E}">
        <p14:creationId xmlns:p14="http://schemas.microsoft.com/office/powerpoint/2010/main" val="291437703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οὐκέτι</a:t>
            </a:r>
            <a:endParaRPr lang="en-US" dirty="0"/>
          </a:p>
          <a:p>
            <a:pPr marL="0" indent="0">
              <a:buNone/>
            </a:pPr>
            <a:r>
              <a:rPr lang="en-US" dirty="0" smtClean="0"/>
              <a:t>				      (</a:t>
            </a:r>
            <a:r>
              <a:rPr lang="en-US" dirty="0" err="1" smtClean="0"/>
              <a:t>ouketi</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For we know that since Christ was raised from the dead, he cannot die again; death no longer has mastery over him. </a:t>
            </a:r>
            <a:endParaRPr lang="en-US" dirty="0" smtClean="0"/>
          </a:p>
        </p:txBody>
      </p:sp>
      <p:sp>
        <p:nvSpPr>
          <p:cNvPr id="4" name="Oval 3"/>
          <p:cNvSpPr/>
          <p:nvPr/>
        </p:nvSpPr>
        <p:spPr>
          <a:xfrm>
            <a:off x="4470400" y="2082800"/>
            <a:ext cx="18669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79700" y="5143500"/>
            <a:ext cx="1257300" cy="406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08500" y="5118100"/>
            <a:ext cx="9652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6654800" y="5067300"/>
            <a:ext cx="1727200" cy="4953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3"/>
          </p:cNvCxnSpPr>
          <p:nvPr/>
        </p:nvCxnSpPr>
        <p:spPr>
          <a:xfrm flipV="1">
            <a:off x="3308350" y="3383615"/>
            <a:ext cx="1435451" cy="175988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3289300" y="5537200"/>
            <a:ext cx="1676400" cy="724254"/>
          </a:xfrm>
          <a:custGeom>
            <a:avLst/>
            <a:gdLst>
              <a:gd name="connsiteX0" fmla="*/ 0 w 1676400"/>
              <a:gd name="connsiteY0" fmla="*/ 0 h 724254"/>
              <a:gd name="connsiteX1" fmla="*/ 660400 w 1676400"/>
              <a:gd name="connsiteY1" fmla="*/ 723900 h 724254"/>
              <a:gd name="connsiteX2" fmla="*/ 1676400 w 1676400"/>
              <a:gd name="connsiteY2" fmla="*/ 76200 h 724254"/>
            </a:gdLst>
            <a:ahLst/>
            <a:cxnLst>
              <a:cxn ang="0">
                <a:pos x="connsiteX0" y="connsiteY0"/>
              </a:cxn>
              <a:cxn ang="0">
                <a:pos x="connsiteX1" y="connsiteY1"/>
              </a:cxn>
              <a:cxn ang="0">
                <a:pos x="connsiteX2" y="connsiteY2"/>
              </a:cxn>
            </a:cxnLst>
            <a:rect l="l" t="t" r="r" b="b"/>
            <a:pathLst>
              <a:path w="1676400" h="724254">
                <a:moveTo>
                  <a:pt x="0" y="0"/>
                </a:moveTo>
                <a:cubicBezTo>
                  <a:pt x="190500" y="355600"/>
                  <a:pt x="381000" y="711200"/>
                  <a:pt x="660400" y="723900"/>
                </a:cubicBezTo>
                <a:cubicBezTo>
                  <a:pt x="939800" y="736600"/>
                  <a:pt x="1308100" y="406400"/>
                  <a:pt x="1676400" y="762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7" idx="0"/>
            <a:endCxn id="4" idx="5"/>
          </p:cNvCxnSpPr>
          <p:nvPr/>
        </p:nvCxnSpPr>
        <p:spPr>
          <a:xfrm flipH="1" flipV="1">
            <a:off x="6063899" y="3383615"/>
            <a:ext cx="1454501" cy="168368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03907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κυριεύω</a:t>
            </a:r>
            <a:endParaRPr lang="en-US" dirty="0"/>
          </a:p>
          <a:p>
            <a:pPr marL="0" indent="0">
              <a:buNone/>
            </a:pPr>
            <a:r>
              <a:rPr lang="en-US" dirty="0" smtClean="0"/>
              <a:t>	(</a:t>
            </a:r>
            <a:r>
              <a:rPr lang="en-US" dirty="0" err="1" smtClean="0"/>
              <a:t>kyrieu</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For we know that since Christ was raised from the dead, he cannot die again; death no longer has mastery over him. </a:t>
            </a:r>
            <a:endParaRPr lang="en-US" dirty="0" smtClean="0"/>
          </a:p>
        </p:txBody>
      </p:sp>
      <p:sp>
        <p:nvSpPr>
          <p:cNvPr id="4" name="Rounded Rectangle 3"/>
          <p:cNvSpPr/>
          <p:nvPr/>
        </p:nvSpPr>
        <p:spPr>
          <a:xfrm>
            <a:off x="1270000" y="2197100"/>
            <a:ext cx="18669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55700" y="5575300"/>
            <a:ext cx="1460500" cy="482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85950" y="3441700"/>
            <a:ext cx="317500" cy="21336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03907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κυριεύω</a:t>
            </a:r>
            <a:endParaRPr lang="en-US" dirty="0"/>
          </a:p>
          <a:p>
            <a:pPr marL="0" indent="0">
              <a:buNone/>
            </a:pPr>
            <a:r>
              <a:rPr lang="en-US" dirty="0" smtClean="0"/>
              <a:t>			</a:t>
            </a:r>
            <a:r>
              <a:rPr lang="en-US" dirty="0"/>
              <a:t>	(</a:t>
            </a:r>
            <a:r>
              <a:rPr lang="en-US" dirty="0" err="1"/>
              <a:t>kyrieuō</a:t>
            </a:r>
            <a:r>
              <a:rPr lang="en-US" dirty="0"/>
              <a:t>)</a:t>
            </a:r>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For sin shall not be your master, because you are not under law, but under grace.</a:t>
            </a:r>
          </a:p>
        </p:txBody>
      </p:sp>
      <p:sp>
        <p:nvSpPr>
          <p:cNvPr id="4" name="Rounded Rectangle 3"/>
          <p:cNvSpPr/>
          <p:nvPr/>
        </p:nvSpPr>
        <p:spPr>
          <a:xfrm>
            <a:off x="3975100" y="2209800"/>
            <a:ext cx="18669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14900" y="4648200"/>
            <a:ext cx="1282700" cy="393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08550" y="3454400"/>
            <a:ext cx="647700" cy="11938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432872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7:1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κυριεύω</a:t>
            </a:r>
            <a:endParaRPr lang="en-US" dirty="0"/>
          </a:p>
          <a:p>
            <a:pPr marL="0" indent="0">
              <a:buNone/>
            </a:pPr>
            <a:r>
              <a:rPr lang="en-US" dirty="0" smtClean="0"/>
              <a:t>(</a:t>
            </a:r>
            <a:r>
              <a:rPr lang="en-US" dirty="0" err="1"/>
              <a:t>kyrieuō</a:t>
            </a:r>
            <a:r>
              <a:rPr lang="en-US" dirty="0"/>
              <a:t>)</a:t>
            </a:r>
          </a:p>
          <a:p>
            <a:pPr marL="0" indent="0">
              <a:buNone/>
            </a:pPr>
            <a:endParaRPr lang="en-US" dirty="0"/>
          </a:p>
          <a:p>
            <a:pPr marL="0" indent="0">
              <a:buNone/>
            </a:pPr>
            <a:r>
              <a:rPr lang="en-US" dirty="0" smtClean="0"/>
              <a:t>Do </a:t>
            </a:r>
            <a:r>
              <a:rPr lang="en-US" dirty="0"/>
              <a:t>you not know, brothers—for I am speaking to men who know the law—that the law has authority over a man only as long as he lives?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963" y="2181225"/>
            <a:ext cx="1895475"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1800" y="4991100"/>
            <a:ext cx="1727200" cy="508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482" idx="2"/>
          </p:cNvCxnSpPr>
          <p:nvPr/>
        </p:nvCxnSpPr>
        <p:spPr>
          <a:xfrm flipH="1" flipV="1">
            <a:off x="1282701" y="3455988"/>
            <a:ext cx="12699" cy="15351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93764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Revelation 1:17-18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When I saw him, I fell at his feet as though dead. Then he placed his right hand on me and said: </a:t>
            </a:r>
            <a:r>
              <a:rPr lang="en-US" dirty="0">
                <a:solidFill>
                  <a:srgbClr val="FF0000"/>
                </a:solidFill>
              </a:rPr>
              <a:t>“Do not be afraid. I am the First and the Last. </a:t>
            </a:r>
            <a:r>
              <a:rPr lang="en-US" baseline="30000" dirty="0">
                <a:solidFill>
                  <a:srgbClr val="FF0000"/>
                </a:solidFill>
              </a:rPr>
              <a:t>18 </a:t>
            </a:r>
            <a:r>
              <a:rPr lang="en-US" b="1" dirty="0">
                <a:solidFill>
                  <a:schemeClr val="tx2">
                    <a:lumMod val="60000"/>
                    <a:lumOff val="40000"/>
                  </a:schemeClr>
                </a:solidFill>
              </a:rPr>
              <a:t>I am the Living One</a:t>
            </a:r>
            <a:r>
              <a:rPr lang="en-US" dirty="0">
                <a:solidFill>
                  <a:srgbClr val="FF0000"/>
                </a:solidFill>
              </a:rPr>
              <a:t>; I was dead, and behold I am alive for ever and ever! And I hold the keys of death and Hades.</a:t>
            </a:r>
            <a:endParaRPr lang="en-US" dirty="0">
              <a:solidFill>
                <a:srgbClr val="FF0000"/>
              </a:solidFill>
            </a:endParaRPr>
          </a:p>
        </p:txBody>
      </p:sp>
    </p:spTree>
    <p:extLst>
      <p:ext uri="{BB962C8B-B14F-4D97-AF65-F5344CB8AC3E}">
        <p14:creationId xmlns:p14="http://schemas.microsoft.com/office/powerpoint/2010/main" val="83548523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t>
            </a:r>
            <a:r>
              <a:rPr lang="en-US" dirty="0" smtClean="0"/>
              <a:t>Hebrews 7:25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Therefore </a:t>
            </a:r>
            <a:r>
              <a:rPr lang="en-US" dirty="0"/>
              <a:t>he is able to save completely those who come to God through him, because </a:t>
            </a:r>
            <a:r>
              <a:rPr lang="en-US" b="1" dirty="0">
                <a:solidFill>
                  <a:schemeClr val="accent6">
                    <a:lumMod val="75000"/>
                  </a:schemeClr>
                </a:solidFill>
              </a:rPr>
              <a:t>he always lives</a:t>
            </a:r>
            <a:r>
              <a:rPr lang="en-US" dirty="0"/>
              <a:t> to intercede for them.</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6:10</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10</a:t>
            </a:r>
            <a:r>
              <a:rPr lang="en-US" dirty="0" smtClean="0"/>
              <a:t> </a:t>
            </a:r>
            <a:r>
              <a:rPr lang="en-US" dirty="0"/>
              <a:t>The death he died, he died to sin once for all; but the life he lives, he lives to God. </a:t>
            </a:r>
            <a:endParaRPr lang="en-US" dirty="0" smtClean="0"/>
          </a:p>
        </p:txBody>
      </p:sp>
    </p:spTree>
    <p:extLst>
      <p:ext uri="{BB962C8B-B14F-4D97-AF65-F5344CB8AC3E}">
        <p14:creationId xmlns:p14="http://schemas.microsoft.com/office/powerpoint/2010/main" val="291437703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6:10</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ἐφάπαξ</a:t>
            </a:r>
            <a:endParaRPr lang="en-US" dirty="0" smtClean="0"/>
          </a:p>
          <a:p>
            <a:pPr marL="0" indent="0">
              <a:buNone/>
            </a:pPr>
            <a:r>
              <a:rPr lang="en-US" dirty="0" smtClean="0"/>
              <a:t>						(</a:t>
            </a:r>
            <a:r>
              <a:rPr lang="en-US" dirty="0" err="1" smtClean="0"/>
              <a:t>ephapax</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10</a:t>
            </a:r>
            <a:r>
              <a:rPr lang="en-US" dirty="0" smtClean="0"/>
              <a:t> </a:t>
            </a:r>
            <a:r>
              <a:rPr lang="en-US" dirty="0"/>
              <a:t>The death he died, he died to sin once for all; but the life he lives, he lives to God. </a:t>
            </a:r>
            <a:endParaRPr lang="en-US" dirty="0" smtClean="0"/>
          </a:p>
        </p:txBody>
      </p:sp>
      <p:sp>
        <p:nvSpPr>
          <p:cNvPr id="4" name="Rounded Rectangle 3"/>
          <p:cNvSpPr/>
          <p:nvPr/>
        </p:nvSpPr>
        <p:spPr>
          <a:xfrm>
            <a:off x="5867400" y="2616200"/>
            <a:ext cx="19939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350000" y="4851400"/>
            <a:ext cx="9271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813550" y="3860800"/>
            <a:ext cx="50800" cy="9906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7327900" y="4864100"/>
            <a:ext cx="952500" cy="4572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490717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7:27</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ἐφάπαξ</a:t>
            </a:r>
            <a:endParaRPr lang="en-US" dirty="0"/>
          </a:p>
          <a:p>
            <a:pPr marL="0" indent="0">
              <a:buNone/>
            </a:pPr>
            <a:r>
              <a:rPr lang="en-US" dirty="0"/>
              <a:t>				(</a:t>
            </a:r>
            <a:r>
              <a:rPr lang="en-US" dirty="0" err="1"/>
              <a:t>ephapax</a:t>
            </a:r>
            <a:r>
              <a:rPr lang="en-US" dirty="0"/>
              <a:t>)</a:t>
            </a:r>
          </a:p>
          <a:p>
            <a:pPr marL="0" indent="0">
              <a:buNone/>
            </a:pPr>
            <a:endParaRPr lang="en-US" dirty="0" smtClean="0"/>
          </a:p>
          <a:p>
            <a:pPr marL="0" indent="0">
              <a:buNone/>
            </a:pPr>
            <a:r>
              <a:rPr lang="en-US" dirty="0" smtClean="0"/>
              <a:t>Unlike </a:t>
            </a:r>
            <a:r>
              <a:rPr lang="en-US" dirty="0"/>
              <a:t>the other high priests, he does not need to offer sacrifices day after day, first for his own sins, and then for the sins of the people. He sacrificed for their sins once for all when he offered himself.</a:t>
            </a:r>
          </a:p>
        </p:txBody>
      </p:sp>
      <p:sp>
        <p:nvSpPr>
          <p:cNvPr id="4" name="Rounded Rectangle 3"/>
          <p:cNvSpPr/>
          <p:nvPr/>
        </p:nvSpPr>
        <p:spPr>
          <a:xfrm>
            <a:off x="4076700" y="1612900"/>
            <a:ext cx="1993900" cy="1244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05300" y="4889500"/>
            <a:ext cx="927100" cy="4699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283200" y="4902200"/>
            <a:ext cx="952500" cy="45720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V="1">
            <a:off x="4768850" y="2857500"/>
            <a:ext cx="304800" cy="2032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24117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15608</TotalTime>
  <Words>13237</Words>
  <Application>Microsoft Office PowerPoint</Application>
  <PresentationFormat>On-screen Show (4:3)</PresentationFormat>
  <Paragraphs>2378</Paragraphs>
  <Slides>123</Slides>
  <Notes>123</Notes>
  <HiddenSlides>0</HiddenSlides>
  <MMClips>0</MMClips>
  <ScaleCrop>false</ScaleCrop>
  <HeadingPairs>
    <vt:vector size="4" baseType="variant">
      <vt:variant>
        <vt:lpstr>Theme</vt:lpstr>
      </vt:variant>
      <vt:variant>
        <vt:i4>1</vt:i4>
      </vt:variant>
      <vt:variant>
        <vt:lpstr>Slide Titles</vt:lpstr>
      </vt:variant>
      <vt:variant>
        <vt:i4>123</vt:i4>
      </vt:variant>
    </vt:vector>
  </HeadingPairs>
  <TitlesOfParts>
    <vt:vector size="124" baseType="lpstr">
      <vt:lpstr>Office Theme</vt:lpstr>
      <vt:lpstr>Romans 6:1-14 --- Dead to Sin, Alive to God</vt:lpstr>
      <vt:lpstr>PowerPoint Presentation</vt:lpstr>
      <vt:lpstr>Romans 6:1-14</vt:lpstr>
      <vt:lpstr>Romans 6:1-14</vt:lpstr>
      <vt:lpstr>Romans 6:1-14</vt:lpstr>
      <vt:lpstr>Romans 6:1-14</vt:lpstr>
      <vt:lpstr>Romans 6:1-14</vt:lpstr>
      <vt:lpstr>Romans 6:1-14</vt:lpstr>
      <vt:lpstr>PowerPoint Presentation</vt:lpstr>
      <vt:lpstr>Romans 6:1</vt:lpstr>
      <vt:lpstr>Romans 6:1</vt:lpstr>
      <vt:lpstr>Colossians 1:23a</vt:lpstr>
      <vt:lpstr>1 Timothy 4:16</vt:lpstr>
      <vt:lpstr>Romans 6:1</vt:lpstr>
      <vt:lpstr>Romans 6:1</vt:lpstr>
      <vt:lpstr>Romans 6:1</vt:lpstr>
      <vt:lpstr>2 Peter 1:8</vt:lpstr>
      <vt:lpstr>2 Thessalonians 1:3</vt:lpstr>
      <vt:lpstr>Cross-Reference 1 Peter 2:16</vt:lpstr>
      <vt:lpstr>Cross-Reference Galatians 5:13</vt:lpstr>
      <vt:lpstr>Romans 6:2</vt:lpstr>
      <vt:lpstr>Romans 6:2</vt:lpstr>
      <vt:lpstr>Romans 6:2</vt:lpstr>
      <vt:lpstr>Galatians 2:19</vt:lpstr>
      <vt:lpstr>Colossians 2:20</vt:lpstr>
      <vt:lpstr>Romans 6:2</vt:lpstr>
      <vt:lpstr>2 Timothy 3:12</vt:lpstr>
      <vt:lpstr>1 Peter 2:24</vt:lpstr>
      <vt:lpstr>Cross-Reference 1 Peter 2:24</vt:lpstr>
      <vt:lpstr>Cross-Reference 1 John 3:9</vt:lpstr>
      <vt:lpstr>Romans 6:3</vt:lpstr>
      <vt:lpstr>Romans 6:3</vt:lpstr>
      <vt:lpstr>Romans 6:3</vt:lpstr>
      <vt:lpstr>Romans 6:3</vt:lpstr>
      <vt:lpstr>Cross-Reference Galatians 3:27</vt:lpstr>
      <vt:lpstr>Cross-Reference Galatians 2:20-21</vt:lpstr>
      <vt:lpstr>Romans 6:4</vt:lpstr>
      <vt:lpstr>Romans 6:4</vt:lpstr>
      <vt:lpstr>Romans 6:4</vt:lpstr>
      <vt:lpstr>Romans 6:4</vt:lpstr>
      <vt:lpstr>Colossians 2:12</vt:lpstr>
      <vt:lpstr>Romans 6:4</vt:lpstr>
      <vt:lpstr>Luke 20:37</vt:lpstr>
      <vt:lpstr>1 Corinthians 15:13-14</vt:lpstr>
      <vt:lpstr>Romans 6:4</vt:lpstr>
      <vt:lpstr>Ephesians 5:2</vt:lpstr>
      <vt:lpstr>Colossians 4:5</vt:lpstr>
      <vt:lpstr>Cross-Reference Romans 7:6</vt:lpstr>
      <vt:lpstr>Cross-Reference 2 Corinthians 5:17 </vt:lpstr>
      <vt:lpstr>Romans 6:5</vt:lpstr>
      <vt:lpstr>Romans 6:5</vt:lpstr>
      <vt:lpstr>Romans 6:5</vt:lpstr>
      <vt:lpstr>Mark 4:30</vt:lpstr>
      <vt:lpstr>Romans 5:14 (NIV)</vt:lpstr>
      <vt:lpstr>Romans 5:14 (KJV)</vt:lpstr>
      <vt:lpstr>Romans 6:5</vt:lpstr>
      <vt:lpstr>Romans 6:5</vt:lpstr>
      <vt:lpstr>2 Timothy 2:18</vt:lpstr>
      <vt:lpstr>Cross-Reference 2 Corinthians 4:10</vt:lpstr>
      <vt:lpstr>Cross-Reference Colossians 3:1</vt:lpstr>
      <vt:lpstr>PowerPoint Presentation</vt:lpstr>
      <vt:lpstr>Romans 6:6</vt:lpstr>
      <vt:lpstr>Romans 6:6</vt:lpstr>
      <vt:lpstr>Ephesians 4:22</vt:lpstr>
      <vt:lpstr>Colossians 3:9</vt:lpstr>
      <vt:lpstr>Romans 6:6</vt:lpstr>
      <vt:lpstr>Galatians 2:20</vt:lpstr>
      <vt:lpstr>Romans 6:6</vt:lpstr>
      <vt:lpstr>Ephesians 5:28</vt:lpstr>
      <vt:lpstr>Philippians 1:20</vt:lpstr>
      <vt:lpstr>Romans 6:6</vt:lpstr>
      <vt:lpstr>1 Corinthians 6:13</vt:lpstr>
      <vt:lpstr>Hebrews 2:14</vt:lpstr>
      <vt:lpstr>Cross-Reference Ephesians 4:22</vt:lpstr>
      <vt:lpstr>Cross-Reference Galatians 2:20</vt:lpstr>
      <vt:lpstr>Romans 6:7</vt:lpstr>
      <vt:lpstr>Romans 6:7</vt:lpstr>
      <vt:lpstr>Acts 13:39</vt:lpstr>
      <vt:lpstr>1 Timothy 3:16</vt:lpstr>
      <vt:lpstr>Cross-Reference Colossians 3:1-3 </vt:lpstr>
      <vt:lpstr>Cross-Reference Romans 7:4</vt:lpstr>
      <vt:lpstr>Romans 6:8</vt:lpstr>
      <vt:lpstr>Romans 6:8</vt:lpstr>
      <vt:lpstr>2 Corinthians 5:14</vt:lpstr>
      <vt:lpstr>Colossians 3:3</vt:lpstr>
      <vt:lpstr>Romans 6:8</vt:lpstr>
      <vt:lpstr>2 Timothy 2:11</vt:lpstr>
      <vt:lpstr>Cross-Reference Colossians 3:3-4</vt:lpstr>
      <vt:lpstr>Cross-Reference 2 Timothy 2:11-12</vt:lpstr>
      <vt:lpstr>Romans 6:9</vt:lpstr>
      <vt:lpstr>Romans 6:9</vt:lpstr>
      <vt:lpstr>Romans 6:9</vt:lpstr>
      <vt:lpstr>Romans 6:14</vt:lpstr>
      <vt:lpstr>Romans 7:1</vt:lpstr>
      <vt:lpstr>Cross-Reference Revelation 1:17-18</vt:lpstr>
      <vt:lpstr>Cross-Reference Hebrews 7:25</vt:lpstr>
      <vt:lpstr>Romans 6:10</vt:lpstr>
      <vt:lpstr>Romans 6:10</vt:lpstr>
      <vt:lpstr>Hebrews 7:27</vt:lpstr>
      <vt:lpstr>Hebrews 10:10</vt:lpstr>
      <vt:lpstr>Cross-Reference 2 Corinthians 5:21</vt:lpstr>
      <vt:lpstr>Cross-Reference 1 Peter 3:18</vt:lpstr>
      <vt:lpstr>Romans 6:11</vt:lpstr>
      <vt:lpstr>Cross-Reference Philippians 1:11</vt:lpstr>
      <vt:lpstr>Cross-Reference Colossians 3:17</vt:lpstr>
      <vt:lpstr>PowerPoint Presentation</vt:lpstr>
      <vt:lpstr>Romans 6:12</vt:lpstr>
      <vt:lpstr>Romans 6:12</vt:lpstr>
      <vt:lpstr>1 Corinthians 15:53</vt:lpstr>
      <vt:lpstr>Cross-Reference Psalm 19:13</vt:lpstr>
      <vt:lpstr>Cross-Reference Psalm 119:133</vt:lpstr>
      <vt:lpstr>Romans 6:13</vt:lpstr>
      <vt:lpstr>Romans 6:13</vt:lpstr>
      <vt:lpstr>Matthew 26:53</vt:lpstr>
      <vt:lpstr>Romans 6:13</vt:lpstr>
      <vt:lpstr>2 Corinthians 6:7</vt:lpstr>
      <vt:lpstr>Cross-Reference Romans 7:5</vt:lpstr>
      <vt:lpstr>Cross-Reference Romans 12:1</vt:lpstr>
      <vt:lpstr>Romans 6:14</vt:lpstr>
      <vt:lpstr>Romans 6:14</vt:lpstr>
      <vt:lpstr>Cross-Reference Romans 8:2</vt:lpstr>
      <vt:lpstr>Cross-Reference Galatians 5:18</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194</cp:revision>
  <dcterms:created xsi:type="dcterms:W3CDTF">2014-03-14T14:55:41Z</dcterms:created>
  <dcterms:modified xsi:type="dcterms:W3CDTF">2015-10-02T22:59:49Z</dcterms:modified>
</cp:coreProperties>
</file>