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3"/>
  </p:notesMasterIdLst>
  <p:sldIdLst>
    <p:sldId id="320" r:id="rId2"/>
    <p:sldId id="338" r:id="rId3"/>
    <p:sldId id="321" r:id="rId4"/>
    <p:sldId id="322" r:id="rId5"/>
    <p:sldId id="323" r:id="rId6"/>
    <p:sldId id="324" r:id="rId7"/>
    <p:sldId id="325" r:id="rId8"/>
    <p:sldId id="395" r:id="rId9"/>
    <p:sldId id="326" r:id="rId10"/>
    <p:sldId id="339" r:id="rId11"/>
    <p:sldId id="340" r:id="rId12"/>
    <p:sldId id="341" r:id="rId13"/>
    <p:sldId id="342" r:id="rId14"/>
    <p:sldId id="377" r:id="rId15"/>
    <p:sldId id="378" r:id="rId16"/>
    <p:sldId id="336" r:id="rId17"/>
    <p:sldId id="343" r:id="rId18"/>
    <p:sldId id="398" r:id="rId19"/>
    <p:sldId id="399" r:id="rId20"/>
    <p:sldId id="344" r:id="rId21"/>
    <p:sldId id="400" r:id="rId22"/>
    <p:sldId id="401" r:id="rId23"/>
    <p:sldId id="345" r:id="rId24"/>
    <p:sldId id="402" r:id="rId25"/>
    <p:sldId id="403" r:id="rId26"/>
    <p:sldId id="327" r:id="rId27"/>
    <p:sldId id="346" r:id="rId28"/>
    <p:sldId id="347" r:id="rId29"/>
    <p:sldId id="382" r:id="rId30"/>
    <p:sldId id="328" r:id="rId31"/>
    <p:sldId id="349" r:id="rId32"/>
    <p:sldId id="350" r:id="rId33"/>
    <p:sldId id="351" r:id="rId34"/>
    <p:sldId id="404" r:id="rId35"/>
    <p:sldId id="405" r:id="rId36"/>
    <p:sldId id="406" r:id="rId37"/>
    <p:sldId id="407" r:id="rId38"/>
    <p:sldId id="408" r:id="rId39"/>
    <p:sldId id="352" r:id="rId40"/>
    <p:sldId id="380" r:id="rId41"/>
    <p:sldId id="381" r:id="rId42"/>
    <p:sldId id="329" r:id="rId43"/>
    <p:sldId id="353" r:id="rId44"/>
    <p:sldId id="409" r:id="rId45"/>
    <p:sldId id="410" r:id="rId46"/>
    <p:sldId id="383" r:id="rId47"/>
    <p:sldId id="396" r:id="rId48"/>
    <p:sldId id="330" r:id="rId49"/>
    <p:sldId id="354" r:id="rId50"/>
    <p:sldId id="411" r:id="rId51"/>
    <p:sldId id="412" r:id="rId52"/>
    <p:sldId id="355" r:id="rId53"/>
    <p:sldId id="413" r:id="rId54"/>
    <p:sldId id="414" r:id="rId55"/>
    <p:sldId id="356" r:id="rId56"/>
    <p:sldId id="331" r:id="rId57"/>
    <p:sldId id="357" r:id="rId58"/>
    <p:sldId id="415" r:id="rId59"/>
    <p:sldId id="416" r:id="rId60"/>
    <p:sldId id="418" r:id="rId61"/>
    <p:sldId id="358" r:id="rId62"/>
    <p:sldId id="359" r:id="rId63"/>
    <p:sldId id="417" r:id="rId64"/>
    <p:sldId id="419" r:id="rId65"/>
    <p:sldId id="385" r:id="rId66"/>
    <p:sldId id="386" r:id="rId67"/>
    <p:sldId id="332" r:id="rId68"/>
    <p:sldId id="360" r:id="rId69"/>
    <p:sldId id="420" r:id="rId70"/>
    <p:sldId id="387" r:id="rId71"/>
    <p:sldId id="397" r:id="rId72"/>
    <p:sldId id="333" r:id="rId73"/>
    <p:sldId id="361" r:id="rId74"/>
    <p:sldId id="362" r:id="rId75"/>
    <p:sldId id="421" r:id="rId76"/>
    <p:sldId id="422" r:id="rId77"/>
    <p:sldId id="363" r:id="rId78"/>
    <p:sldId id="423" r:id="rId79"/>
    <p:sldId id="424" r:id="rId80"/>
    <p:sldId id="389" r:id="rId81"/>
    <p:sldId id="390" r:id="rId82"/>
    <p:sldId id="334" r:id="rId83"/>
    <p:sldId id="365" r:id="rId84"/>
    <p:sldId id="366" r:id="rId85"/>
    <p:sldId id="367" r:id="rId86"/>
    <p:sldId id="368" r:id="rId87"/>
    <p:sldId id="369" r:id="rId88"/>
    <p:sldId id="370" r:id="rId89"/>
    <p:sldId id="371" r:id="rId90"/>
    <p:sldId id="391" r:id="rId91"/>
    <p:sldId id="392" r:id="rId92"/>
    <p:sldId id="335" r:id="rId93"/>
    <p:sldId id="372" r:id="rId94"/>
    <p:sldId id="425" r:id="rId95"/>
    <p:sldId id="426" r:id="rId96"/>
    <p:sldId id="373" r:id="rId97"/>
    <p:sldId id="427" r:id="rId98"/>
    <p:sldId id="428" r:id="rId99"/>
    <p:sldId id="393" r:id="rId100"/>
    <p:sldId id="394" r:id="rId101"/>
    <p:sldId id="337" r:id="rId10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73" autoAdjust="0"/>
    <p:restoredTop sz="65714" autoAdjust="0"/>
  </p:normalViewPr>
  <p:slideViewPr>
    <p:cSldViewPr snapToGrid="0">
      <p:cViewPr varScale="1">
        <p:scale>
          <a:sx n="75" d="100"/>
          <a:sy n="75" d="100"/>
        </p:scale>
        <p:origin x="-2640" y="-1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tableStyles" Target="tableStyles.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EF59A7-57A4-4529-AB87-B3AA26DD69DC}" type="datetimeFigureOut">
              <a:rPr lang="en-US" smtClean="0"/>
              <a:t>10/2/2015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4102A9-26DF-4918-9F45-F7076CE57E46}" type="slidenum">
              <a:rPr lang="en-US" smtClean="0"/>
              <a:t>‹#›</a:t>
            </a:fld>
            <a:endParaRPr lang="en-US"/>
          </a:p>
        </p:txBody>
      </p:sp>
    </p:spTree>
    <p:extLst>
      <p:ext uri="{BB962C8B-B14F-4D97-AF65-F5344CB8AC3E}">
        <p14:creationId xmlns:p14="http://schemas.microsoft.com/office/powerpoint/2010/main" val="3522141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a:t>
            </a:fld>
            <a:endParaRPr lang="en-US"/>
          </a:p>
        </p:txBody>
      </p:sp>
    </p:spTree>
    <p:extLst>
      <p:ext uri="{BB962C8B-B14F-4D97-AF65-F5344CB8AC3E}">
        <p14:creationId xmlns:p14="http://schemas.microsoft.com/office/powerpoint/2010/main" val="22285652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Romans 6:15 uses several common words and phrases </a:t>
            </a:r>
          </a:p>
          <a:p>
            <a:r>
              <a:rPr lang="en-US" dirty="0" smtClean="0"/>
              <a:t>we’ve already examined over our</a:t>
            </a:r>
            <a:r>
              <a:rPr lang="en-US" baseline="0" dirty="0" smtClean="0"/>
              <a:t> most recent sessions.</a:t>
            </a:r>
          </a:p>
          <a:p>
            <a:endParaRPr lang="en-US" baseline="0" dirty="0" smtClean="0"/>
          </a:p>
          <a:p>
            <a:r>
              <a:rPr lang="en-US" baseline="0" dirty="0" err="1" smtClean="0"/>
              <a:t>Hamartano</a:t>
            </a:r>
            <a:r>
              <a:rPr lang="en-US" baseline="0" dirty="0" smtClean="0"/>
              <a:t> is the common word for sin.</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a:t>
            </a:fld>
            <a:endParaRPr lang="en-US"/>
          </a:p>
        </p:txBody>
      </p:sp>
    </p:spTree>
    <p:extLst>
      <p:ext uri="{BB962C8B-B14F-4D97-AF65-F5344CB8AC3E}">
        <p14:creationId xmlns:p14="http://schemas.microsoft.com/office/powerpoint/2010/main" val="643740692"/>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a:t>
            </a:r>
            <a:r>
              <a:rPr lang="en-US" smtClean="0"/>
              <a:t>Romans 6:23</a:t>
            </a:r>
            <a:endParaRPr lang="en-US" dirty="0" smtClean="0"/>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100</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1" kern="1200" dirty="0" err="1" smtClean="0">
                <a:solidFill>
                  <a:schemeClr val="tx1"/>
                </a:solidFill>
                <a:latin typeface="+mn-lt"/>
                <a:ea typeface="+mn-ea"/>
                <a:cs typeface="+mn-cs"/>
              </a:rPr>
              <a:t>ILLUS</a:t>
            </a:r>
            <a:r>
              <a:rPr lang="en-US" sz="1200" b="1" kern="1200" dirty="0" smtClean="0">
                <a:solidFill>
                  <a:schemeClr val="tx1"/>
                </a:solidFill>
                <a:latin typeface="+mn-lt"/>
                <a:ea typeface="+mn-ea"/>
                <a:cs typeface="+mn-cs"/>
              </a:rPr>
              <a:t>:</a:t>
            </a:r>
            <a:r>
              <a:rPr lang="en-US" sz="1200" b="0" kern="1200" dirty="0" smtClean="0">
                <a:solidFill>
                  <a:schemeClr val="tx1"/>
                </a:solidFill>
                <a:latin typeface="+mn-lt"/>
                <a:ea typeface="+mn-ea"/>
                <a:cs typeface="+mn-cs"/>
              </a:rPr>
              <a:t> In ancient India, four royal brothers once decided </a:t>
            </a:r>
          </a:p>
          <a:p>
            <a:pPr rtl="0"/>
            <a:r>
              <a:rPr lang="en-US" sz="1200" b="0" kern="1200" dirty="0" smtClean="0">
                <a:solidFill>
                  <a:schemeClr val="tx1"/>
                </a:solidFill>
                <a:latin typeface="+mn-lt"/>
                <a:ea typeface="+mn-ea"/>
                <a:cs typeface="+mn-cs"/>
              </a:rPr>
              <a:t>to each master a special ability. Time went by, and the </a:t>
            </a:r>
          </a:p>
          <a:p>
            <a:pPr rtl="0"/>
            <a:r>
              <a:rPr lang="en-US" sz="1200" b="0" kern="1200" dirty="0" smtClean="0">
                <a:solidFill>
                  <a:schemeClr val="tx1"/>
                </a:solidFill>
                <a:latin typeface="+mn-lt"/>
                <a:ea typeface="+mn-ea"/>
                <a:cs typeface="+mn-cs"/>
              </a:rPr>
              <a:t>brothers met to reveal what they had learned.</a:t>
            </a:r>
          </a:p>
          <a:p>
            <a:pPr rtl="0"/>
            <a:endParaRPr lang="en-US" sz="1200" b="0" kern="1200" dirty="0" smtClean="0">
              <a:solidFill>
                <a:schemeClr val="tx1"/>
              </a:solidFill>
              <a:latin typeface="+mn-lt"/>
              <a:ea typeface="+mn-ea"/>
              <a:cs typeface="+mn-cs"/>
            </a:endParaRPr>
          </a:p>
          <a:p>
            <a:pPr rtl="0"/>
            <a:r>
              <a:rPr lang="en-US" sz="1200" dirty="0" smtClean="0"/>
              <a:t>“I have mastered a science,” said the first, “by which I can </a:t>
            </a:r>
          </a:p>
          <a:p>
            <a:pPr rtl="0"/>
            <a:r>
              <a:rPr lang="en-US" sz="1200" dirty="0" smtClean="0"/>
              <a:t>take but a bone of some creature and create the flesh that </a:t>
            </a:r>
          </a:p>
          <a:p>
            <a:pPr rtl="0"/>
            <a:r>
              <a:rPr lang="en-US" sz="1200" dirty="0" smtClean="0"/>
              <a:t>goes with it.”</a:t>
            </a:r>
          </a:p>
          <a:p>
            <a:pPr rtl="0"/>
            <a:endParaRPr lang="en-US" sz="1200" dirty="0" smtClean="0"/>
          </a:p>
          <a:p>
            <a:pPr rtl="0"/>
            <a:r>
              <a:rPr lang="en-US" sz="1200" dirty="0" smtClean="0"/>
              <a:t>“I,” said the second, “know how to grow that creature’s </a:t>
            </a:r>
          </a:p>
          <a:p>
            <a:pPr rtl="0"/>
            <a:r>
              <a:rPr lang="en-US" sz="1200" dirty="0" smtClean="0"/>
              <a:t>skin and hair if there is flesh on its bones.”</a:t>
            </a:r>
          </a:p>
          <a:p>
            <a:pPr rtl="0"/>
            <a:endParaRPr lang="en-US" sz="1200" dirty="0" smtClean="0"/>
          </a:p>
          <a:p>
            <a:pPr rtl="0"/>
            <a:r>
              <a:rPr lang="en-US" sz="1200" dirty="0" smtClean="0"/>
              <a:t>The third said, “I am able to create its limbs if I have the </a:t>
            </a:r>
          </a:p>
          <a:p>
            <a:pPr rtl="0"/>
            <a:r>
              <a:rPr lang="en-US" sz="1200" dirty="0" smtClean="0"/>
              <a:t>flesh, the skin, and the hair.”</a:t>
            </a:r>
          </a:p>
          <a:p>
            <a:pPr rtl="0"/>
            <a:endParaRPr lang="en-US" sz="1200" dirty="0" smtClean="0"/>
          </a:p>
          <a:p>
            <a:pPr rtl="0"/>
            <a:r>
              <a:rPr lang="en-US" sz="1200" dirty="0" smtClean="0"/>
              <a:t>“And I,” concluded the fourth, “know how to give life to </a:t>
            </a:r>
          </a:p>
          <a:p>
            <a:pPr rtl="0"/>
            <a:r>
              <a:rPr lang="en-US" sz="1200" dirty="0" smtClean="0"/>
              <a:t>that creature if its form is complete.”</a:t>
            </a:r>
          </a:p>
          <a:p>
            <a:pPr rtl="0"/>
            <a:endParaRPr lang="en-US" sz="1200" dirty="0" smtClean="0"/>
          </a:p>
          <a:p>
            <a:pPr rtl="0"/>
            <a:r>
              <a:rPr lang="en-US" sz="1200" dirty="0" smtClean="0"/>
              <a:t>Thereupon the brothers went into the jungle to find a bone </a:t>
            </a:r>
          </a:p>
          <a:p>
            <a:pPr rtl="0"/>
            <a:r>
              <a:rPr lang="en-US" sz="1200" dirty="0" smtClean="0"/>
              <a:t>so they could demonstrate their specialties. As fate would </a:t>
            </a:r>
          </a:p>
          <a:p>
            <a:pPr rtl="0"/>
            <a:r>
              <a:rPr lang="en-US" sz="1200" dirty="0" smtClean="0"/>
              <a:t>have it, the bone they found was a lion’s.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One added flesh to the bone, the second grew hide and </a:t>
            </a:r>
          </a:p>
          <a:p>
            <a:pPr rtl="0"/>
            <a:r>
              <a:rPr lang="en-US" sz="1200" kern="1200" dirty="0" smtClean="0">
                <a:solidFill>
                  <a:schemeClr val="tx1"/>
                </a:solidFill>
                <a:latin typeface="+mn-lt"/>
                <a:ea typeface="+mn-ea"/>
                <a:cs typeface="+mn-cs"/>
              </a:rPr>
              <a:t>hair, the third completed it with matching limbs, and the </a:t>
            </a:r>
          </a:p>
          <a:p>
            <a:pPr rtl="0"/>
            <a:r>
              <a:rPr lang="en-US" sz="1200" kern="1200" dirty="0" smtClean="0">
                <a:solidFill>
                  <a:schemeClr val="tx1"/>
                </a:solidFill>
                <a:latin typeface="+mn-lt"/>
                <a:ea typeface="+mn-ea"/>
                <a:cs typeface="+mn-cs"/>
              </a:rPr>
              <a:t>fourth gave the lion life.</a:t>
            </a:r>
          </a:p>
          <a:p>
            <a:pPr rtl="0"/>
            <a:endParaRPr lang="en-US" sz="1200" kern="1200" dirty="0" smtClean="0">
              <a:solidFill>
                <a:schemeClr val="tx1"/>
              </a:solidFill>
              <a:latin typeface="+mn-lt"/>
              <a:ea typeface="+mn-ea"/>
              <a:cs typeface="+mn-cs"/>
            </a:endParaRPr>
          </a:p>
          <a:p>
            <a:pPr rtl="0"/>
            <a:r>
              <a:rPr lang="en-US" sz="1200" dirty="0" smtClean="0"/>
              <a:t>Shaking its mane, the ferocious beast arose and jumped </a:t>
            </a:r>
          </a:p>
          <a:p>
            <a:pPr rtl="0"/>
            <a:r>
              <a:rPr lang="en-US" sz="1200" dirty="0" smtClean="0"/>
              <a:t>on his creators. He killed them all, and ate them, and </a:t>
            </a:r>
          </a:p>
          <a:p>
            <a:pPr rtl="0"/>
            <a:r>
              <a:rPr lang="en-US" sz="1200" dirty="0" smtClean="0"/>
              <a:t>then</a:t>
            </a:r>
            <a:r>
              <a:rPr lang="en-US" sz="1200" baseline="0" dirty="0" smtClean="0"/>
              <a:t> </a:t>
            </a:r>
            <a:r>
              <a:rPr lang="en-US" sz="1200" dirty="0" smtClean="0"/>
              <a:t>vanished contentedly into the jungle.</a:t>
            </a:r>
          </a:p>
          <a:p>
            <a:pPr rtl="0"/>
            <a:endParaRPr lang="en-US" sz="1200" dirty="0" smtClean="0"/>
          </a:p>
          <a:p>
            <a:pPr rtl="0"/>
            <a:r>
              <a:rPr lang="en-US" sz="1200" dirty="0" smtClean="0"/>
              <a:t>We too have the capacity to create what can devour us. </a:t>
            </a:r>
          </a:p>
          <a:p>
            <a:pPr rtl="0"/>
            <a:r>
              <a:rPr lang="en-US" sz="1200" dirty="0" smtClean="0"/>
              <a:t>Goals and dreams can consume us. Possessions and </a:t>
            </a:r>
          </a:p>
          <a:p>
            <a:pPr rtl="0"/>
            <a:r>
              <a:rPr lang="en-US" sz="1200" dirty="0" smtClean="0"/>
              <a:t>property can turn and destroy us—unless we first seek </a:t>
            </a:r>
          </a:p>
          <a:p>
            <a:pPr rtl="0"/>
            <a:r>
              <a:rPr lang="en-US" sz="1200" dirty="0" smtClean="0"/>
              <a:t>God’s kingdom and righteousness.</a:t>
            </a:r>
          </a:p>
          <a:p>
            <a:pPr lvl="1"/>
            <a:r>
              <a:rPr lang="en-US" dirty="0" smtClean="0"/>
              <a:t> </a:t>
            </a:r>
          </a:p>
          <a:p>
            <a:r>
              <a:rPr lang="en-US" b="0" i="0" u="none" strike="noStrike" baseline="0" dirty="0" smtClean="0"/>
              <a:t>-----</a:t>
            </a:r>
          </a:p>
          <a:p>
            <a:endParaRPr lang="en-US" b="0" i="0" u="none" strike="noStrike" baseline="0" dirty="0" smtClean="0"/>
          </a:p>
          <a:p>
            <a:r>
              <a:rPr lang="en-US" b="0" i="0" u="none" strike="noStrike" baseline="0" dirty="0" smtClean="0"/>
              <a:t>Morgan, R. J. (2000). </a:t>
            </a:r>
            <a:r>
              <a:rPr lang="en-US" b="0" i="1" u="none" strike="noStrike" baseline="0" dirty="0" smtClean="0"/>
              <a:t>Nelson’s complete book of stories, </a:t>
            </a:r>
          </a:p>
          <a:p>
            <a:r>
              <a:rPr lang="en-US" b="0" i="1" u="none" strike="noStrike" baseline="0" dirty="0" smtClean="0"/>
              <a:t>illustrations, and quotes</a:t>
            </a:r>
            <a:r>
              <a:rPr lang="en-US" b="0" i="0" u="none" strike="noStrike" baseline="0" dirty="0" smtClean="0"/>
              <a:t> (electronic ed., pp. 21–22). </a:t>
            </a:r>
          </a:p>
          <a:p>
            <a:r>
              <a:rPr lang="en-US" b="0" i="0" u="none" strike="noStrike" baseline="0" dirty="0" smtClean="0"/>
              <a:t>Nashville: Thomas Nelson Publishers.</a:t>
            </a:r>
          </a:p>
          <a:p>
            <a:endParaRPr lang="en-US" dirty="0" smtClean="0"/>
          </a:p>
          <a:p>
            <a:r>
              <a:rPr lang="en-US" dirty="0" smtClean="0"/>
              <a:t>*** </a:t>
            </a:r>
            <a:r>
              <a:rPr lang="en-US" dirty="0" smtClean="0"/>
              <a:t>END ***</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101</a:t>
            </a:fld>
            <a:endParaRPr lang="en-US"/>
          </a:p>
        </p:txBody>
      </p:sp>
    </p:spTree>
    <p:extLst>
      <p:ext uri="{BB962C8B-B14F-4D97-AF65-F5344CB8AC3E}">
        <p14:creationId xmlns:p14="http://schemas.microsoft.com/office/powerpoint/2010/main" val="28097507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Ou</a:t>
            </a:r>
            <a:r>
              <a:rPr lang="en-US" dirty="0" smtClean="0"/>
              <a:t> means “not”</a:t>
            </a:r>
          </a:p>
          <a:p>
            <a:endParaRPr lang="en-US" dirty="0" smtClean="0"/>
          </a:p>
          <a:p>
            <a:r>
              <a:rPr lang="en-US" dirty="0" smtClean="0"/>
              <a:t>And </a:t>
            </a:r>
            <a:r>
              <a:rPr lang="en-US" baseline="0" dirty="0" smtClean="0"/>
              <a:t> </a:t>
            </a:r>
            <a:r>
              <a:rPr lang="en-US" dirty="0" smtClean="0"/>
              <a:t>hypo nomos, as we saw last week, means “under law”.</a:t>
            </a:r>
          </a:p>
          <a:p>
            <a:endParaRPr lang="en-US" dirty="0" smtClean="0"/>
          </a:p>
          <a:p>
            <a:r>
              <a:rPr lang="en-US" dirty="0" smtClean="0"/>
              <a:t>So, we are not under law.</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a:t>
            </a:fld>
            <a:endParaRPr lang="en-US"/>
          </a:p>
        </p:txBody>
      </p:sp>
    </p:spTree>
    <p:extLst>
      <p:ext uri="{BB962C8B-B14F-4D97-AF65-F5344CB8AC3E}">
        <p14:creationId xmlns:p14="http://schemas.microsoft.com/office/powerpoint/2010/main" val="6437406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Alla</a:t>
            </a:r>
            <a:r>
              <a:rPr lang="en-US" baseline="0" dirty="0" smtClean="0"/>
              <a:t> means “but” here.</a:t>
            </a:r>
          </a:p>
          <a:p>
            <a:endParaRPr lang="en-US" baseline="0" dirty="0" smtClean="0"/>
          </a:p>
          <a:p>
            <a:r>
              <a:rPr lang="en-US" baseline="0" dirty="0" smtClean="0"/>
              <a:t>And hypo </a:t>
            </a:r>
            <a:r>
              <a:rPr lang="en-US" baseline="0" dirty="0" err="1" smtClean="0"/>
              <a:t>charis</a:t>
            </a:r>
            <a:r>
              <a:rPr lang="en-US" baseline="0" dirty="0" smtClean="0"/>
              <a:t>, as we saw last week, means “under grace”.</a:t>
            </a:r>
          </a:p>
          <a:p>
            <a:endParaRPr lang="en-US" baseline="0" dirty="0" smtClean="0"/>
          </a:p>
          <a:p>
            <a:r>
              <a:rPr lang="en-US" baseline="0" dirty="0" smtClean="0"/>
              <a:t>We are not under law, but we are instead under grace.</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12</a:t>
            </a:fld>
            <a:endParaRPr lang="en-US"/>
          </a:p>
        </p:txBody>
      </p:sp>
    </p:spTree>
    <p:extLst>
      <p:ext uri="{BB962C8B-B14F-4D97-AF65-F5344CB8AC3E}">
        <p14:creationId xmlns:p14="http://schemas.microsoft.com/office/powerpoint/2010/main" val="6437406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Shall we sin because we are not under law but under grace?</a:t>
            </a:r>
          </a:p>
          <a:p>
            <a:endParaRPr lang="en-US" dirty="0" smtClean="0"/>
          </a:p>
          <a:p>
            <a:r>
              <a:rPr lang="en-US" dirty="0" smtClean="0"/>
              <a:t>Me </a:t>
            </a:r>
            <a:r>
              <a:rPr lang="en-US" dirty="0" err="1" smtClean="0"/>
              <a:t>genoito</a:t>
            </a:r>
            <a:r>
              <a:rPr lang="en-US" dirty="0" smtClean="0"/>
              <a:t> – God forbid!</a:t>
            </a:r>
          </a:p>
          <a:p>
            <a:endParaRPr lang="en-US" dirty="0" smtClean="0"/>
          </a:p>
          <a:p>
            <a:r>
              <a:rPr lang="en-US" sz="1200" b="1" kern="1200" dirty="0" err="1" smtClean="0">
                <a:solidFill>
                  <a:schemeClr val="tx1"/>
                </a:solidFill>
                <a:latin typeface="+mn-lt"/>
                <a:ea typeface="+mn-ea"/>
                <a:cs typeface="+mn-cs"/>
              </a:rPr>
              <a:t>ILLUS</a:t>
            </a:r>
            <a:r>
              <a:rPr lang="en-US" sz="1200" b="1" kern="1200" dirty="0" smtClean="0">
                <a:solidFill>
                  <a:schemeClr val="tx1"/>
                </a:solidFill>
                <a:latin typeface="+mn-lt"/>
                <a:ea typeface="+mn-ea"/>
                <a:cs typeface="+mn-cs"/>
              </a:rPr>
              <a:t>:</a:t>
            </a:r>
            <a:r>
              <a:rPr lang="en-US" sz="1200" b="0" kern="1200" dirty="0" smtClean="0">
                <a:solidFill>
                  <a:schemeClr val="tx1"/>
                </a:solidFill>
                <a:latin typeface="+mn-lt"/>
                <a:ea typeface="+mn-ea"/>
                <a:cs typeface="+mn-cs"/>
              </a:rPr>
              <a:t> </a:t>
            </a:r>
            <a:r>
              <a:rPr lang="en-US" sz="1200" dirty="0" smtClean="0"/>
              <a:t>During the Civil War,</a:t>
            </a:r>
            <a:r>
              <a:rPr lang="en-US" sz="1200" baseline="0" dirty="0" smtClean="0"/>
              <a:t> a</a:t>
            </a:r>
            <a:r>
              <a:rPr lang="en-US" sz="1200" dirty="0" smtClean="0"/>
              <a:t>n officer once complained </a:t>
            </a:r>
          </a:p>
          <a:p>
            <a:r>
              <a:rPr lang="en-US" sz="1200" dirty="0" smtClean="0"/>
              <a:t>to General Stonewall Jackson that some soldiers were </a:t>
            </a:r>
          </a:p>
          <a:p>
            <a:r>
              <a:rPr lang="en-US" sz="1200" dirty="0" smtClean="0"/>
              <a:t>making a noise in their tent. </a:t>
            </a:r>
          </a:p>
          <a:p>
            <a:endParaRPr lang="en-US" sz="1200" dirty="0" smtClean="0"/>
          </a:p>
          <a:p>
            <a:r>
              <a:rPr lang="en-US" sz="1200" dirty="0" smtClean="0"/>
              <a:t>“What are they doing?” asked the General. </a:t>
            </a:r>
          </a:p>
          <a:p>
            <a:endParaRPr lang="en-US" sz="1200" dirty="0" smtClean="0"/>
          </a:p>
          <a:p>
            <a:r>
              <a:rPr lang="en-US" sz="1200" dirty="0" smtClean="0"/>
              <a:t>“They are praying now, but they have been singing,” was </a:t>
            </a:r>
          </a:p>
          <a:p>
            <a:r>
              <a:rPr lang="en-US" sz="1200" dirty="0" smtClean="0"/>
              <a:t>the reply. </a:t>
            </a:r>
          </a:p>
          <a:p>
            <a:endParaRPr lang="en-US" sz="1200" dirty="0" smtClean="0"/>
          </a:p>
          <a:p>
            <a:r>
              <a:rPr lang="en-US" sz="1200" dirty="0" smtClean="0"/>
              <a:t>“And is that a crime?” the General demanded. </a:t>
            </a:r>
          </a:p>
          <a:p>
            <a:endParaRPr lang="en-US" sz="1200" dirty="0" smtClean="0"/>
          </a:p>
          <a:p>
            <a:r>
              <a:rPr lang="en-US" sz="1200" dirty="0" smtClean="0"/>
              <a:t>“The articles of war orders punishment for an unusual </a:t>
            </a:r>
          </a:p>
          <a:p>
            <a:r>
              <a:rPr lang="en-US" sz="1200" dirty="0" smtClean="0"/>
              <a:t>noise,” was the reply. </a:t>
            </a:r>
          </a:p>
          <a:p>
            <a:endParaRPr lang="en-US" sz="1200" dirty="0" smtClean="0"/>
          </a:p>
          <a:p>
            <a:r>
              <a:rPr lang="en-US" sz="1200" dirty="0" smtClean="0"/>
              <a:t>“God forbid that praying should be an unusual noise in </a:t>
            </a:r>
          </a:p>
          <a:p>
            <a:r>
              <a:rPr lang="en-US" sz="1200" dirty="0" smtClean="0"/>
              <a:t>the camp,” replied General Jackson.</a:t>
            </a:r>
          </a:p>
          <a:p>
            <a:pPr lvl="1"/>
            <a:r>
              <a:rPr lang="en-US" dirty="0" smtClean="0"/>
              <a:t> </a:t>
            </a:r>
          </a:p>
          <a:p>
            <a:r>
              <a:rPr lang="en-US" b="0" i="0" u="none" strike="noStrike" baseline="0" dirty="0" smtClean="0"/>
              <a:t>-----</a:t>
            </a:r>
          </a:p>
          <a:p>
            <a:endParaRPr lang="en-US" b="0" i="0" u="none" strike="noStrike" baseline="0" dirty="0" smtClean="0"/>
          </a:p>
          <a:p>
            <a:r>
              <a:rPr lang="en-US" b="0" i="0" u="none" strike="noStrike" baseline="0" dirty="0" smtClean="0"/>
              <a:t>Tan, P. L. (1996). </a:t>
            </a:r>
            <a:r>
              <a:rPr lang="en-US" b="0" i="1" u="none" strike="noStrike" baseline="0" dirty="0" smtClean="0"/>
              <a:t>Encyclopedia of 7700 Illustrations: </a:t>
            </a:r>
          </a:p>
          <a:p>
            <a:r>
              <a:rPr lang="en-US" b="0" i="1" u="none" strike="noStrike" baseline="0" dirty="0" smtClean="0"/>
              <a:t>Signs of the Times</a:t>
            </a:r>
            <a:r>
              <a:rPr lang="en-US" b="0" i="0" u="none" strike="noStrike" baseline="0" dirty="0" smtClean="0"/>
              <a:t> (p. 1023). Garland, TX: Bible </a:t>
            </a:r>
          </a:p>
          <a:p>
            <a:r>
              <a:rPr lang="en-US" b="0" i="0" u="none" strike="noStrike" baseline="0" dirty="0" smtClean="0"/>
              <a:t>Communications, Inc.</a:t>
            </a:r>
          </a:p>
          <a:p>
            <a:endParaRPr lang="en-US" sz="1200" b="0" kern="1200" dirty="0" smtClean="0">
              <a:solidFill>
                <a:schemeClr val="tx1"/>
              </a:solidFill>
              <a:latin typeface="+mn-lt"/>
              <a:ea typeface="+mn-ea"/>
              <a:cs typeface="+mn-cs"/>
            </a:endParaRPr>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13</a:t>
            </a:fld>
            <a:endParaRPr lang="en-US"/>
          </a:p>
        </p:txBody>
      </p:sp>
    </p:spTree>
    <p:extLst>
      <p:ext uri="{BB962C8B-B14F-4D97-AF65-F5344CB8AC3E}">
        <p14:creationId xmlns:p14="http://schemas.microsoft.com/office/powerpoint/2010/main" val="6437406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6:15</a:t>
            </a:r>
          </a:p>
          <a:p>
            <a:endParaRPr lang="en-US" dirty="0" smtClean="0"/>
          </a:p>
          <a:p>
            <a:r>
              <a:rPr lang="en-US" dirty="0" smtClean="0"/>
              <a:t>Paul asked</a:t>
            </a:r>
            <a:r>
              <a:rPr lang="en-US" baseline="0" dirty="0" smtClean="0"/>
              <a:t> the same question at the beginning of last </a:t>
            </a:r>
          </a:p>
          <a:p>
            <a:r>
              <a:rPr lang="en-US" baseline="0" dirty="0" smtClean="0"/>
              <a:t>week’s passage.</a:t>
            </a:r>
          </a:p>
          <a:p>
            <a:endParaRPr lang="en-US" baseline="0" dirty="0" smtClean="0"/>
          </a:p>
          <a:p>
            <a:r>
              <a:rPr lang="en-US" baseline="0" dirty="0" smtClean="0"/>
              <a:t>By no Means – me </a:t>
            </a:r>
            <a:r>
              <a:rPr lang="en-US" baseline="0" dirty="0" err="1" smtClean="0"/>
              <a:t>genoito</a:t>
            </a:r>
            <a:r>
              <a:rPr lang="en-US" baseline="0" dirty="0" smtClean="0"/>
              <a:t> – God Forbid!</a:t>
            </a:r>
            <a:endParaRPr lang="en-US" dirty="0" smtClean="0"/>
          </a:p>
          <a:p>
            <a:endParaRPr lang="en-US" dirty="0" smtClean="0"/>
          </a:p>
          <a:p>
            <a:r>
              <a:rPr lang="en-US" dirty="0" smtClean="0"/>
              <a:t>*****</a:t>
            </a:r>
            <a:endParaRPr lang="en-US" dirty="0" smtClean="0"/>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14</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6:15</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15</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 C. Sproul, founder and chairman of Ligonier Ministries </a:t>
            </a:r>
          </a:p>
          <a:p>
            <a:r>
              <a:rPr lang="en-US" dirty="0" smtClean="0"/>
              <a:t>writes:</a:t>
            </a:r>
          </a:p>
          <a:p>
            <a:endParaRPr lang="en-US" dirty="0" smtClean="0"/>
          </a:p>
          <a:p>
            <a:r>
              <a:rPr lang="en-US" sz="1200" dirty="0" smtClean="0"/>
              <a:t>“To fully grasp Paul’s meaning we have to understand </a:t>
            </a:r>
          </a:p>
          <a:p>
            <a:r>
              <a:rPr lang="en-US" sz="1200" dirty="0" smtClean="0"/>
              <a:t>something about indentured servitude. </a:t>
            </a:r>
          </a:p>
          <a:p>
            <a:endParaRPr lang="en-US" sz="1200" dirty="0" smtClean="0"/>
          </a:p>
          <a:p>
            <a:r>
              <a:rPr lang="en-US" sz="1200" dirty="0" smtClean="0"/>
              <a:t>“When we think of slaves, we tend to think of the slave trade </a:t>
            </a:r>
          </a:p>
          <a:p>
            <a:r>
              <a:rPr lang="en-US" sz="1200" dirty="0" smtClean="0"/>
              <a:t>in the West in more recent centuries—man stealing. We </a:t>
            </a:r>
          </a:p>
          <a:p>
            <a:r>
              <a:rPr lang="en-US" sz="1200" dirty="0" smtClean="0"/>
              <a:t>think of slavery as kidnapping young people from Africa, </a:t>
            </a:r>
          </a:p>
          <a:p>
            <a:r>
              <a:rPr lang="en-US" sz="1200" dirty="0" smtClean="0"/>
              <a:t>bringing them across the ocean to the auction block, and </a:t>
            </a:r>
          </a:p>
          <a:p>
            <a:r>
              <a:rPr lang="en-US" sz="1200" dirty="0" smtClean="0"/>
              <a:t>selling them to other men. </a:t>
            </a:r>
          </a:p>
          <a:p>
            <a:endParaRPr lang="en-US" sz="1200" dirty="0" smtClean="0"/>
          </a:p>
          <a:p>
            <a:r>
              <a:rPr lang="en-US" sz="1200" dirty="0" smtClean="0"/>
              <a:t>“In the ancient world slavery was primarily voluntary </a:t>
            </a:r>
          </a:p>
          <a:p>
            <a:r>
              <a:rPr lang="en-US" sz="1200" dirty="0" smtClean="0"/>
              <a:t>servitude. When someone had a debt he could not pay, he </a:t>
            </a:r>
          </a:p>
          <a:p>
            <a:r>
              <a:rPr lang="en-US" sz="1200" dirty="0" smtClean="0"/>
              <a:t>would offer his services to fulfill the debt. That is the </a:t>
            </a:r>
          </a:p>
          <a:p>
            <a:r>
              <a:rPr lang="en-US" sz="1200" dirty="0" smtClean="0"/>
              <a:t>context in which Paul asks, “Do you not know that to whom </a:t>
            </a:r>
          </a:p>
          <a:p>
            <a:r>
              <a:rPr lang="en-US" sz="1200" dirty="0" smtClean="0"/>
              <a:t>you present yourselves slaves to obey, you are that one’s </a:t>
            </a:r>
          </a:p>
          <a:p>
            <a:r>
              <a:rPr lang="en-US" sz="1200" dirty="0" smtClean="0"/>
              <a:t>slaves whom you obey?” </a:t>
            </a:r>
          </a:p>
          <a:p>
            <a:endParaRPr lang="en-US" sz="1200" dirty="0" smtClean="0"/>
          </a:p>
          <a:p>
            <a:r>
              <a:rPr lang="en-US" sz="1200" dirty="0" smtClean="0"/>
              <a:t>“He is saying that if we present ourselves again to sin as </a:t>
            </a:r>
          </a:p>
          <a:p>
            <a:r>
              <a:rPr lang="en-US" sz="1200" dirty="0" smtClean="0"/>
              <a:t>slaves to sin, it will lead to death. If we obey sin as a </a:t>
            </a:r>
          </a:p>
          <a:p>
            <a:r>
              <a:rPr lang="en-US" sz="1200" dirty="0" smtClean="0"/>
              <a:t>slave, the only outcome is death, but if we present </a:t>
            </a:r>
          </a:p>
          <a:p>
            <a:r>
              <a:rPr lang="en-US" sz="1200" dirty="0" smtClean="0"/>
              <a:t>ourselves as slaves of obedience, the end is </a:t>
            </a:r>
          </a:p>
          <a:p>
            <a:r>
              <a:rPr lang="en-US" sz="1200" dirty="0" smtClean="0"/>
              <a:t>righteousness.”</a:t>
            </a:r>
          </a:p>
          <a:p>
            <a:pPr lvl="1"/>
            <a:r>
              <a:rPr lang="en-US" dirty="0" smtClean="0"/>
              <a:t> </a:t>
            </a:r>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smtClean="0"/>
              <a:t>Sproul, R. C. (2009). </a:t>
            </a:r>
            <a:r>
              <a:rPr lang="en-US" b="0" i="1" u="none" strike="noStrike" baseline="0" dirty="0" smtClean="0"/>
              <a:t>Romans</a:t>
            </a:r>
            <a:r>
              <a:rPr lang="en-US" b="0" i="0" u="none" strike="noStrike" baseline="0" dirty="0" smtClean="0"/>
              <a:t> (p. 200). Wheaton, IL: </a:t>
            </a:r>
          </a:p>
          <a:p>
            <a:r>
              <a:rPr lang="en-US" b="0" i="0" u="none" strike="noStrike" baseline="0" dirty="0" smtClean="0"/>
              <a:t>Crossway.</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16</a:t>
            </a:fld>
            <a:endParaRPr lang="en-US"/>
          </a:p>
        </p:txBody>
      </p:sp>
    </p:spTree>
    <p:extLst>
      <p:ext uri="{BB962C8B-B14F-4D97-AF65-F5344CB8AC3E}">
        <p14:creationId xmlns:p14="http://schemas.microsoft.com/office/powerpoint/2010/main" val="6913880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as we saw last week at Romans 6:13, </a:t>
            </a:r>
          </a:p>
          <a:p>
            <a:r>
              <a:rPr lang="en-US" dirty="0" err="1" smtClean="0"/>
              <a:t>paristemi</a:t>
            </a:r>
            <a:r>
              <a:rPr lang="en-US" dirty="0" smtClean="0"/>
              <a:t> means to put something at someone’s disposal.</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17</a:t>
            </a:fld>
            <a:endParaRPr lang="en-US"/>
          </a:p>
        </p:txBody>
      </p:sp>
    </p:spTree>
    <p:extLst>
      <p:ext uri="{BB962C8B-B14F-4D97-AF65-F5344CB8AC3E}">
        <p14:creationId xmlns:p14="http://schemas.microsoft.com/office/powerpoint/2010/main" val="6913880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18</a:t>
            </a:fld>
            <a:endParaRPr lang="en-US"/>
          </a:p>
        </p:txBody>
      </p:sp>
    </p:spTree>
    <p:extLst>
      <p:ext uri="{BB962C8B-B14F-4D97-AF65-F5344CB8AC3E}">
        <p14:creationId xmlns:p14="http://schemas.microsoft.com/office/powerpoint/2010/main" val="9467141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19</a:t>
            </a:fld>
            <a:endParaRPr lang="en-US"/>
          </a:p>
        </p:txBody>
      </p:sp>
    </p:spTree>
    <p:extLst>
      <p:ext uri="{BB962C8B-B14F-4D97-AF65-F5344CB8AC3E}">
        <p14:creationId xmlns:p14="http://schemas.microsoft.com/office/powerpoint/2010/main" val="14606684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Slaves...</a:t>
            </a:r>
          </a:p>
          <a:p>
            <a:endParaRPr lang="en-US" dirty="0" smtClean="0"/>
          </a:p>
          <a:p>
            <a:r>
              <a:rPr lang="en-US" b="1" dirty="0" err="1" smtClean="0"/>
              <a:t>ILLUS</a:t>
            </a:r>
            <a:r>
              <a:rPr lang="en-US" b="1" dirty="0" smtClean="0"/>
              <a:t>:</a:t>
            </a:r>
            <a:r>
              <a:rPr lang="en-US" baseline="0" dirty="0" smtClean="0"/>
              <a:t> </a:t>
            </a:r>
            <a:r>
              <a:rPr lang="en-US" sz="1200" dirty="0" smtClean="0"/>
              <a:t>When John Newton was captain of a slave ship, </a:t>
            </a:r>
          </a:p>
          <a:p>
            <a:r>
              <a:rPr lang="en-US" sz="1200" dirty="0" smtClean="0"/>
              <a:t>he conducted worship services twice every Sunday. </a:t>
            </a:r>
          </a:p>
          <a:p>
            <a:endParaRPr lang="en-US" sz="1200" dirty="0" smtClean="0"/>
          </a:p>
          <a:p>
            <a:r>
              <a:rPr lang="en-US" sz="1200" dirty="0" smtClean="0"/>
              <a:t>Apparently, at that time, he saw no conflict between the </a:t>
            </a:r>
          </a:p>
          <a:p>
            <a:r>
              <a:rPr lang="en-US" sz="1200" dirty="0" smtClean="0"/>
              <a:t>slave trade and being a Christian. </a:t>
            </a:r>
          </a:p>
          <a:p>
            <a:endParaRPr lang="en-US" sz="1200" dirty="0" smtClean="0"/>
          </a:p>
          <a:p>
            <a:r>
              <a:rPr lang="en-US" sz="1200" dirty="0" smtClean="0"/>
              <a:t>He, himself, was a slave to alcohol, and once got so </a:t>
            </a:r>
          </a:p>
          <a:p>
            <a:r>
              <a:rPr lang="en-US" sz="1200" dirty="0" smtClean="0"/>
              <a:t>drunk that he fell overboard.</a:t>
            </a:r>
          </a:p>
          <a:p>
            <a:endParaRPr lang="en-US" sz="1200" dirty="0" smtClean="0"/>
          </a:p>
          <a:p>
            <a:r>
              <a:rPr lang="en-US" sz="1200" dirty="0" smtClean="0"/>
              <a:t>But this man, who later TRULY came</a:t>
            </a:r>
            <a:r>
              <a:rPr lang="en-US" sz="1200" baseline="0" dirty="0" smtClean="0"/>
              <a:t> to Christ, </a:t>
            </a:r>
            <a:r>
              <a:rPr lang="en-US" sz="1200" dirty="0" smtClean="0"/>
              <a:t>eventually </a:t>
            </a:r>
          </a:p>
          <a:p>
            <a:r>
              <a:rPr lang="en-US" sz="1200" dirty="0" smtClean="0"/>
              <a:t>wrote “Amazing Grace” in 1779 and, that same year, </a:t>
            </a:r>
          </a:p>
          <a:p>
            <a:r>
              <a:rPr lang="en-US" sz="1200" dirty="0" smtClean="0"/>
              <a:t>also wrote the wonderful hymn, “Glorious Things of </a:t>
            </a:r>
          </a:p>
          <a:p>
            <a:r>
              <a:rPr lang="en-US" sz="1200" dirty="0" smtClean="0"/>
              <a:t>Thee Are Spoken”. </a:t>
            </a:r>
          </a:p>
          <a:p>
            <a:endParaRPr lang="en-US" sz="1200" dirty="0" smtClean="0"/>
          </a:p>
          <a:p>
            <a:r>
              <a:rPr lang="en-US" sz="1200" dirty="0" smtClean="0"/>
              <a:t>When he was eighty-two years old in 1807, just shortly </a:t>
            </a:r>
          </a:p>
          <a:p>
            <a:r>
              <a:rPr lang="en-US" sz="1200" dirty="0" smtClean="0"/>
              <a:t>before his death, he said, “My memory is nearly gone, </a:t>
            </a:r>
          </a:p>
          <a:p>
            <a:r>
              <a:rPr lang="en-US" sz="1200" dirty="0" smtClean="0"/>
              <a:t>but I remember two things—that I am a great sinner, </a:t>
            </a:r>
          </a:p>
          <a:p>
            <a:r>
              <a:rPr lang="en-US" sz="1200" dirty="0" smtClean="0"/>
              <a:t>and that Christ is a great Savior.”</a:t>
            </a:r>
          </a:p>
          <a:p>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smtClean="0"/>
              <a:t>Jones, G. C. (1986). </a:t>
            </a:r>
            <a:r>
              <a:rPr lang="en-US" b="0" i="1" u="none" strike="noStrike" baseline="0" dirty="0" smtClean="0"/>
              <a:t>1000 illustrations for preaching </a:t>
            </a:r>
          </a:p>
          <a:p>
            <a:r>
              <a:rPr lang="en-US" b="0" i="1" u="none" strike="noStrike" baseline="0" dirty="0" smtClean="0"/>
              <a:t>and teaching</a:t>
            </a:r>
            <a:r>
              <a:rPr lang="en-US" b="0" i="0" u="none" strike="noStrike" baseline="0" dirty="0" smtClean="0"/>
              <a:t> (p. 194). Nashville, TN: </a:t>
            </a:r>
            <a:r>
              <a:rPr lang="en-US" b="0" i="0" u="none" strike="noStrike" baseline="0" dirty="0" err="1" smtClean="0"/>
              <a:t>Broadman</a:t>
            </a:r>
            <a:r>
              <a:rPr lang="en-US" b="0" i="0" u="none" strike="noStrike" baseline="0" dirty="0" smtClean="0"/>
              <a:t> &amp; </a:t>
            </a:r>
          </a:p>
          <a:p>
            <a:r>
              <a:rPr lang="en-US" b="0" i="0" u="none" strike="noStrike" baseline="0" dirty="0" smtClean="0"/>
              <a:t>Holman Publishers. [modified by MDJ].</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a:t>
            </a:fld>
            <a:endParaRPr lang="en-US"/>
          </a:p>
        </p:txBody>
      </p:sp>
    </p:spTree>
    <p:extLst>
      <p:ext uri="{BB962C8B-B14F-4D97-AF65-F5344CB8AC3E}">
        <p14:creationId xmlns:p14="http://schemas.microsoft.com/office/powerpoint/2010/main" val="16694342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Hypakoe</a:t>
            </a:r>
            <a:r>
              <a:rPr lang="en-US" dirty="0" smtClean="0"/>
              <a:t> and </a:t>
            </a:r>
            <a:r>
              <a:rPr lang="en-US" dirty="0" err="1" smtClean="0"/>
              <a:t>Hypakouo</a:t>
            </a:r>
            <a:r>
              <a:rPr lang="en-US" dirty="0" smtClean="0"/>
              <a:t> are both compounds of the </a:t>
            </a:r>
          </a:p>
          <a:p>
            <a:r>
              <a:rPr lang="en-US" dirty="0" smtClean="0"/>
              <a:t>preposition hypo meaning “under” and </a:t>
            </a:r>
            <a:r>
              <a:rPr lang="en-US" dirty="0" err="1" smtClean="0"/>
              <a:t>akouo</a:t>
            </a:r>
            <a:r>
              <a:rPr lang="en-US" baseline="0" dirty="0" smtClean="0"/>
              <a:t> meaning </a:t>
            </a:r>
          </a:p>
          <a:p>
            <a:r>
              <a:rPr lang="en-US" baseline="0" dirty="0" smtClean="0"/>
              <a:t>“to hear”.</a:t>
            </a:r>
          </a:p>
          <a:p>
            <a:endParaRPr lang="en-US" baseline="0" dirty="0" smtClean="0"/>
          </a:p>
          <a:p>
            <a:r>
              <a:rPr lang="en-US" dirty="0" smtClean="0"/>
              <a:t>So, </a:t>
            </a:r>
            <a:r>
              <a:rPr lang="en-US" dirty="0" err="1" smtClean="0"/>
              <a:t>hypakoe</a:t>
            </a:r>
            <a:r>
              <a:rPr lang="en-US" baseline="0" dirty="0" smtClean="0"/>
              <a:t> and </a:t>
            </a:r>
            <a:r>
              <a:rPr lang="en-US" baseline="0" dirty="0" err="1" smtClean="0"/>
              <a:t>hypakouo</a:t>
            </a:r>
            <a:r>
              <a:rPr lang="en-US" baseline="0" dirty="0" smtClean="0"/>
              <a:t> literally mean “to hear under”; </a:t>
            </a:r>
          </a:p>
          <a:p>
            <a:r>
              <a:rPr lang="en-US" baseline="0" dirty="0" smtClean="0"/>
              <a:t>that is, to place yourself under the authority of what you </a:t>
            </a:r>
          </a:p>
          <a:p>
            <a:r>
              <a:rPr lang="en-US" baseline="0" dirty="0" smtClean="0"/>
              <a:t>are hearing; that is, to obey; to listen to instructions and </a:t>
            </a:r>
          </a:p>
          <a:p>
            <a:r>
              <a:rPr lang="en-US" baseline="0" dirty="0" smtClean="0"/>
              <a:t>then to follow those instructions. </a:t>
            </a:r>
          </a:p>
          <a:p>
            <a:endParaRPr lang="en-US" dirty="0" smtClean="0"/>
          </a:p>
          <a:p>
            <a:r>
              <a:rPr lang="en-US" baseline="0" dirty="0" err="1" smtClean="0"/>
              <a:t>Hypakoe</a:t>
            </a:r>
            <a:r>
              <a:rPr lang="en-US" baseline="0" dirty="0" smtClean="0"/>
              <a:t> is the noun, “obedience”, and </a:t>
            </a:r>
            <a:r>
              <a:rPr lang="en-US" baseline="0" dirty="0" err="1" smtClean="0"/>
              <a:t>hypakouo</a:t>
            </a:r>
            <a:r>
              <a:rPr lang="en-US" baseline="0" dirty="0" smtClean="0"/>
              <a:t> is the </a:t>
            </a:r>
          </a:p>
          <a:p>
            <a:r>
              <a:rPr lang="en-US" baseline="0" dirty="0" smtClean="0"/>
              <a:t>verb “to obey”.</a:t>
            </a:r>
          </a:p>
          <a:p>
            <a:endParaRPr lang="en-US" baseline="0" dirty="0" smtClean="0"/>
          </a:p>
          <a:p>
            <a:r>
              <a:rPr lang="en-US" baseline="0" dirty="0" smtClean="0"/>
              <a:t>The noun </a:t>
            </a:r>
            <a:r>
              <a:rPr lang="en-US" baseline="0" dirty="0" err="1" smtClean="0"/>
              <a:t>hypakoe</a:t>
            </a:r>
            <a:r>
              <a:rPr lang="en-US" baseline="0" dirty="0" smtClean="0"/>
              <a:t> is also used in Hebrews 5:8 --</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20</a:t>
            </a:fld>
            <a:endParaRPr lang="en-US"/>
          </a:p>
        </p:txBody>
      </p:sp>
    </p:spTree>
    <p:extLst>
      <p:ext uri="{BB962C8B-B14F-4D97-AF65-F5344CB8AC3E}">
        <p14:creationId xmlns:p14="http://schemas.microsoft.com/office/powerpoint/2010/main" val="6913880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the verb </a:t>
            </a:r>
            <a:r>
              <a:rPr lang="en-US" dirty="0" err="1" smtClean="0"/>
              <a:t>hypakouo</a:t>
            </a:r>
            <a:r>
              <a:rPr lang="en-US" dirty="0" smtClean="0"/>
              <a:t> is also used in Hebrews 11:8 –</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21</a:t>
            </a:fld>
            <a:endParaRPr lang="en-US"/>
          </a:p>
        </p:txBody>
      </p:sp>
    </p:spTree>
    <p:extLst>
      <p:ext uri="{BB962C8B-B14F-4D97-AF65-F5344CB8AC3E}">
        <p14:creationId xmlns:p14="http://schemas.microsoft.com/office/powerpoint/2010/main" val="19566692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22</a:t>
            </a:fld>
            <a:endParaRPr lang="en-US"/>
          </a:p>
        </p:txBody>
      </p:sp>
    </p:spTree>
    <p:extLst>
      <p:ext uri="{BB962C8B-B14F-4D97-AF65-F5344CB8AC3E}">
        <p14:creationId xmlns:p14="http://schemas.microsoft.com/office/powerpoint/2010/main" val="20201810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 </a:t>
            </a:r>
            <a:r>
              <a:rPr lang="en-US" dirty="0" err="1" smtClean="0"/>
              <a:t>doulos</a:t>
            </a:r>
            <a:r>
              <a:rPr lang="en-US" dirty="0" smtClean="0"/>
              <a:t> is one who is who is solely </a:t>
            </a:r>
          </a:p>
          <a:p>
            <a:r>
              <a:rPr lang="en-US" dirty="0" smtClean="0"/>
              <a:t>committed to another; that is, a servant or a slave. Here, it</a:t>
            </a:r>
          </a:p>
          <a:p>
            <a:r>
              <a:rPr lang="en-US" dirty="0" smtClean="0"/>
              <a:t>has a pejorative sense, as in one who has been subjugated.</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23</a:t>
            </a:fld>
            <a:endParaRPr lang="en-US"/>
          </a:p>
        </p:txBody>
      </p:sp>
    </p:spTree>
    <p:extLst>
      <p:ext uri="{BB962C8B-B14F-4D97-AF65-F5344CB8AC3E}">
        <p14:creationId xmlns:p14="http://schemas.microsoft.com/office/powerpoint/2010/main" val="6913880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24</a:t>
            </a:fld>
            <a:endParaRPr lang="en-US"/>
          </a:p>
        </p:txBody>
      </p:sp>
    </p:spTree>
    <p:extLst>
      <p:ext uri="{BB962C8B-B14F-4D97-AF65-F5344CB8AC3E}">
        <p14:creationId xmlns:p14="http://schemas.microsoft.com/office/powerpoint/2010/main" val="14662766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25</a:t>
            </a:fld>
            <a:endParaRPr lang="en-US"/>
          </a:p>
        </p:txBody>
      </p:sp>
    </p:spTree>
    <p:extLst>
      <p:ext uri="{BB962C8B-B14F-4D97-AF65-F5344CB8AC3E}">
        <p14:creationId xmlns:p14="http://schemas.microsoft.com/office/powerpoint/2010/main" val="267546208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Boice</a:t>
            </a:r>
            <a:r>
              <a:rPr lang="en-US" dirty="0" smtClean="0"/>
              <a:t> addresses this choice convincingly:</a:t>
            </a:r>
          </a:p>
          <a:p>
            <a:endParaRPr lang="en-US" dirty="0" smtClean="0"/>
          </a:p>
          <a:p>
            <a:pPr rtl="0"/>
            <a:r>
              <a:rPr lang="en-US" sz="1200" b="0" i="0" dirty="0" smtClean="0"/>
              <a:t>“‘Shall we sin because we are not under law but under </a:t>
            </a:r>
          </a:p>
          <a:p>
            <a:pPr rtl="0"/>
            <a:r>
              <a:rPr lang="en-US" sz="1200" b="0" i="0" dirty="0" smtClean="0"/>
              <a:t>grace?’ The answer, as we already know by now, is: </a:t>
            </a:r>
          </a:p>
          <a:p>
            <a:pPr rtl="0"/>
            <a:r>
              <a:rPr lang="en-US" sz="1200" b="0" i="0" dirty="0" smtClean="0"/>
              <a:t>‘By no means!’</a:t>
            </a:r>
          </a:p>
          <a:p>
            <a:pPr rtl="0"/>
            <a:endParaRPr lang="en-US" sz="1200" b="0" i="0" dirty="0" smtClean="0"/>
          </a:p>
          <a:p>
            <a:pPr rtl="0"/>
            <a:r>
              <a:rPr lang="en-US" sz="1200" i="0" dirty="0" smtClean="0"/>
              <a:t>“‘Why not?’ we ask.</a:t>
            </a:r>
          </a:p>
          <a:p>
            <a:pPr rtl="0"/>
            <a:endParaRPr lang="en-US" sz="1200" i="0" dirty="0" smtClean="0"/>
          </a:p>
          <a:p>
            <a:pPr rtl="0"/>
            <a:r>
              <a:rPr lang="en-US" sz="1200" i="0" dirty="0" smtClean="0"/>
              <a:t>“In this section Paul gives five sound reasons.</a:t>
            </a:r>
          </a:p>
          <a:p>
            <a:pPr rtl="0"/>
            <a:endParaRPr lang="en-US" sz="1200" i="0" dirty="0" smtClean="0"/>
          </a:p>
          <a:p>
            <a:pPr rtl="0"/>
            <a:r>
              <a:rPr lang="en-US" sz="1200" i="0" dirty="0" smtClean="0"/>
              <a:t>“1. Sin is slavery. The first reason Christians must not sin, </a:t>
            </a:r>
          </a:p>
          <a:p>
            <a:pPr rtl="0"/>
            <a:r>
              <a:rPr lang="en-US" sz="1200" i="0" dirty="0" smtClean="0"/>
              <a:t>even though they are not under law but under grace, is </a:t>
            </a:r>
          </a:p>
          <a:p>
            <a:pPr rtl="0"/>
            <a:r>
              <a:rPr lang="en-US" sz="1200" i="0" dirty="0" smtClean="0"/>
              <a:t>that sin is actually slavery, and it would be folly to be </a:t>
            </a:r>
          </a:p>
          <a:p>
            <a:pPr rtl="0"/>
            <a:r>
              <a:rPr lang="en-US" sz="1200" i="0" dirty="0" smtClean="0"/>
              <a:t>delivered from slavery only to return to it again. </a:t>
            </a:r>
          </a:p>
          <a:p>
            <a:pPr rtl="0"/>
            <a:endParaRPr lang="en-US" sz="1200" i="0" dirty="0" smtClean="0"/>
          </a:p>
          <a:p>
            <a:pPr rtl="0"/>
            <a:r>
              <a:rPr lang="en-US" sz="1200" i="0" dirty="0" smtClean="0"/>
              <a:t>“The difficulty here is that sin is rarely seen by us in this </a:t>
            </a:r>
          </a:p>
          <a:p>
            <a:pPr rtl="0"/>
            <a:r>
              <a:rPr lang="en-US" sz="1200" i="0" dirty="0" smtClean="0"/>
              <a:t>way, that is, in its true colors. Instead of being presented </a:t>
            </a:r>
          </a:p>
          <a:p>
            <a:pPr rtl="0"/>
            <a:r>
              <a:rPr lang="en-US" sz="1200" i="0" dirty="0" smtClean="0"/>
              <a:t>as slavery, it is usually described as the very essence of </a:t>
            </a:r>
          </a:p>
          <a:p>
            <a:pPr rtl="0"/>
            <a:r>
              <a:rPr lang="en-US" sz="1200" i="0" dirty="0" smtClean="0"/>
              <a:t>freedom. This was what the devil told Eve in the Garden </a:t>
            </a:r>
          </a:p>
          <a:p>
            <a:pPr rtl="0"/>
            <a:r>
              <a:rPr lang="en-US" sz="1200" i="0" dirty="0" smtClean="0"/>
              <a:t>of Eden when he argued, “Don’t be bound by God’s </a:t>
            </a:r>
          </a:p>
          <a:p>
            <a:pPr rtl="0"/>
            <a:r>
              <a:rPr lang="en-US" sz="1200" i="0" dirty="0" smtClean="0"/>
              <a:t>word. Be free. Eat of the tree and become as God, </a:t>
            </a:r>
          </a:p>
          <a:p>
            <a:pPr rtl="0"/>
            <a:r>
              <a:rPr lang="en-US" sz="1200" i="0" dirty="0" smtClean="0"/>
              <a:t>knowing good and evil.”</a:t>
            </a:r>
          </a:p>
          <a:p>
            <a:pPr lvl="1"/>
            <a:r>
              <a:rPr lang="en-US" dirty="0" smtClean="0"/>
              <a:t> </a:t>
            </a:r>
          </a:p>
          <a:p>
            <a:r>
              <a:rPr lang="en-US" b="0" i="0" u="none" strike="noStrike" baseline="0" dirty="0" smtClean="0"/>
              <a:t>-----</a:t>
            </a:r>
          </a:p>
          <a:p>
            <a:endParaRPr lang="en-US" b="0" i="0" u="none" strike="noStrike" baseline="0" dirty="0" smtClean="0"/>
          </a:p>
          <a:p>
            <a:pPr rtl="0"/>
            <a:r>
              <a:rPr lang="en-US" sz="1200" i="0" dirty="0" smtClean="0"/>
              <a:t>“2. Sin leads to death. The second reason we must not sin, </a:t>
            </a:r>
          </a:p>
          <a:p>
            <a:pPr rtl="0"/>
            <a:r>
              <a:rPr lang="en-US" sz="1200" i="0" dirty="0" smtClean="0"/>
              <a:t>even though we are not under law but under grace, is that </a:t>
            </a:r>
          </a:p>
          <a:p>
            <a:pPr rtl="0"/>
            <a:r>
              <a:rPr lang="en-US" sz="1200" i="0" dirty="0" smtClean="0"/>
              <a:t>sin leads to death. Paul says this several times in these </a:t>
            </a:r>
          </a:p>
          <a:p>
            <a:pPr rtl="0"/>
            <a:r>
              <a:rPr lang="en-US" sz="1200" i="0" dirty="0" smtClean="0"/>
              <a:t>verses: ‘sin, which leads to death’ (v. 16), ‘Those things </a:t>
            </a:r>
          </a:p>
          <a:p>
            <a:pPr rtl="0"/>
            <a:r>
              <a:rPr lang="en-US" sz="1200" i="0" dirty="0" smtClean="0"/>
              <a:t>result in death!’ (v. 21), and ‘For the wages of sin is </a:t>
            </a:r>
          </a:p>
          <a:p>
            <a:pPr rtl="0"/>
            <a:r>
              <a:rPr lang="en-US" sz="1200" i="0" dirty="0" smtClean="0"/>
              <a:t>death’ (v. 23).</a:t>
            </a:r>
          </a:p>
          <a:p>
            <a:pPr rtl="0"/>
            <a:endParaRPr lang="en-US" sz="1200" i="0" dirty="0" smtClean="0"/>
          </a:p>
          <a:p>
            <a:pPr rtl="0"/>
            <a:r>
              <a:rPr lang="en-US" sz="1200" i="0" dirty="0" smtClean="0"/>
              <a:t>“Again, this is not what we are usually told. It is not what </a:t>
            </a:r>
          </a:p>
          <a:p>
            <a:pPr rtl="0"/>
            <a:r>
              <a:rPr lang="en-US" sz="1200" i="0" dirty="0" smtClean="0"/>
              <a:t>the devil told Eve either. God had said, ‘You must not eat </a:t>
            </a:r>
          </a:p>
          <a:p>
            <a:pPr rtl="0"/>
            <a:r>
              <a:rPr lang="en-US" sz="1200" i="0" dirty="0" smtClean="0"/>
              <a:t>from the tree of the knowledge of good and evil, for when </a:t>
            </a:r>
          </a:p>
          <a:p>
            <a:pPr rtl="0"/>
            <a:r>
              <a:rPr lang="en-US" sz="1200" i="0" dirty="0" smtClean="0"/>
              <a:t>you eat of it you will surely die’ (Gen. 2:17). The devil </a:t>
            </a:r>
          </a:p>
          <a:p>
            <a:pPr rtl="0"/>
            <a:r>
              <a:rPr lang="en-US" sz="1200" i="0" dirty="0" smtClean="0"/>
              <a:t>countered, ‘You will not surely die. … For God knows that </a:t>
            </a:r>
          </a:p>
          <a:p>
            <a:pPr rtl="0"/>
            <a:r>
              <a:rPr lang="en-US" sz="1200" i="0" dirty="0" smtClean="0"/>
              <a:t>when you eat of it your eyes will be opened, and you will </a:t>
            </a:r>
          </a:p>
          <a:p>
            <a:pPr rtl="0"/>
            <a:r>
              <a:rPr lang="en-US" sz="1200" i="0" dirty="0" smtClean="0"/>
              <a:t>be like God, knowing good and evil’ (Gen. 3:4–5).</a:t>
            </a:r>
          </a:p>
          <a:p>
            <a:pPr rtl="0"/>
            <a:endParaRPr lang="en-US" sz="1200" i="0" dirty="0" smtClean="0"/>
          </a:p>
          <a:p>
            <a:pPr rtl="0"/>
            <a:r>
              <a:rPr lang="en-US" sz="1200" i="0" dirty="0" smtClean="0"/>
              <a:t>“Here was a true crisis for the woman. God said, ‘You will </a:t>
            </a:r>
          </a:p>
          <a:p>
            <a:pPr rtl="0"/>
            <a:r>
              <a:rPr lang="en-US" sz="1200" i="0" dirty="0" smtClean="0"/>
              <a:t>die.’ The devil said, ‘You will not surely die.’ Who was right? </a:t>
            </a:r>
          </a:p>
          <a:p>
            <a:pPr rtl="0"/>
            <a:r>
              <a:rPr lang="en-US" sz="1200" i="0" dirty="0" smtClean="0"/>
              <a:t>Who was she to believe?</a:t>
            </a:r>
          </a:p>
          <a:p>
            <a:pPr rtl="0"/>
            <a:endParaRPr lang="en-US" sz="1200" i="0" dirty="0" smtClean="0"/>
          </a:p>
          <a:p>
            <a:pPr rtl="0"/>
            <a:r>
              <a:rPr lang="en-US" sz="1200" i="0" dirty="0" smtClean="0"/>
              <a:t>“The woman decided to resolve the dilemma for herself. She </a:t>
            </a:r>
          </a:p>
          <a:p>
            <a:pPr rtl="0"/>
            <a:r>
              <a:rPr lang="en-US" sz="1200" i="0" dirty="0" smtClean="0"/>
              <a:t>examined the tree and saw that it was ‘good for food and </a:t>
            </a:r>
          </a:p>
          <a:p>
            <a:pPr rtl="0"/>
            <a:r>
              <a:rPr lang="en-US" sz="1200" i="0" dirty="0" smtClean="0"/>
              <a:t>pleasing to the eye, and also desirable for gaining wisdom’ </a:t>
            </a:r>
          </a:p>
          <a:p>
            <a:pPr rtl="0"/>
            <a:r>
              <a:rPr lang="en-US" sz="1200" i="0" dirty="0" smtClean="0"/>
              <a:t>(Gen. 3:6). She concluded, ‘How can it be wrong when it </a:t>
            </a:r>
          </a:p>
          <a:p>
            <a:pPr rtl="0"/>
            <a:r>
              <a:rPr lang="en-US" sz="1200" i="0" dirty="0" smtClean="0"/>
              <a:t>feels so right?’ So she took some of the fruit, ate it, and </a:t>
            </a:r>
          </a:p>
          <a:p>
            <a:pPr rtl="0"/>
            <a:r>
              <a:rPr lang="en-US" sz="1200" i="0" dirty="0" smtClean="0"/>
              <a:t>then gave some to Adam, who also ate of it.</a:t>
            </a:r>
          </a:p>
          <a:p>
            <a:pPr rtl="0"/>
            <a:endParaRPr lang="en-US" sz="1200" i="0" dirty="0" smtClean="0"/>
          </a:p>
          <a:p>
            <a:pPr rtl="0"/>
            <a:r>
              <a:rPr lang="en-US" sz="1200" i="0" dirty="0" smtClean="0"/>
              <a:t>“What happened? They died! They died in their spirits </a:t>
            </a:r>
          </a:p>
          <a:p>
            <a:pPr rtl="0"/>
            <a:r>
              <a:rPr lang="en-US" sz="1200" i="0" dirty="0" smtClean="0"/>
              <a:t>instantly, for the fellowship they had enjoyed with God up </a:t>
            </a:r>
          </a:p>
          <a:p>
            <a:pPr rtl="0"/>
            <a:r>
              <a:rPr lang="en-US" sz="1200" i="0" dirty="0" smtClean="0"/>
              <a:t>to this point was broken, which they showed by hiding from </a:t>
            </a:r>
          </a:p>
          <a:p>
            <a:pPr rtl="0"/>
            <a:r>
              <a:rPr lang="en-US" sz="1200" i="0" dirty="0" smtClean="0"/>
              <a:t>God when he came to them later in the garden. Their </a:t>
            </a:r>
          </a:p>
          <a:p>
            <a:pPr rtl="0"/>
            <a:r>
              <a:rPr lang="en-US" sz="1200" i="0" dirty="0" smtClean="0"/>
              <a:t>personalities began to decay, for they started to lie and </a:t>
            </a:r>
          </a:p>
          <a:p>
            <a:pPr rtl="0"/>
            <a:r>
              <a:rPr lang="en-US" sz="1200" i="0" dirty="0" smtClean="0"/>
              <a:t>shift the blame to one another. At last their bodies also </a:t>
            </a:r>
          </a:p>
          <a:p>
            <a:pPr rtl="0"/>
            <a:r>
              <a:rPr lang="en-US" sz="1200" i="0" dirty="0" smtClean="0"/>
              <a:t>died, as God said: ‘… dust you are and to dust you will </a:t>
            </a:r>
          </a:p>
          <a:p>
            <a:pPr rtl="0"/>
            <a:r>
              <a:rPr lang="en-US" sz="1200" i="0" dirty="0" smtClean="0"/>
              <a:t>return’ (Gen. 3:19).</a:t>
            </a:r>
          </a:p>
          <a:p>
            <a:pPr rtl="0"/>
            <a:endParaRPr lang="en-US" sz="1200" i="0" dirty="0" smtClean="0"/>
          </a:p>
          <a:p>
            <a:pPr rtl="0"/>
            <a:r>
              <a:rPr lang="en-US" sz="1200" i="0" dirty="0" smtClean="0"/>
              <a:t>“The only bright spot was that God also graciously promised </a:t>
            </a:r>
          </a:p>
          <a:p>
            <a:pPr rtl="0"/>
            <a:r>
              <a:rPr lang="en-US" sz="1200" i="0" dirty="0" smtClean="0"/>
              <a:t>a Redeemer who would save them from their sin.</a:t>
            </a:r>
          </a:p>
          <a:p>
            <a:pPr rtl="0"/>
            <a:endParaRPr lang="en-US" sz="1200" i="0" dirty="0" smtClean="0"/>
          </a:p>
          <a:p>
            <a:pPr rtl="0"/>
            <a:r>
              <a:rPr lang="en-US" sz="1200" i="0" dirty="0" smtClean="0"/>
              <a:t>“Do not listen to those who tell you that sin is harmless. </a:t>
            </a:r>
          </a:p>
          <a:p>
            <a:pPr rtl="0"/>
            <a:r>
              <a:rPr lang="en-US" sz="1200" i="0" dirty="0" smtClean="0"/>
              <a:t>Above all, do not trust your own judgment in these matters. </a:t>
            </a:r>
          </a:p>
          <a:p>
            <a:pPr rtl="0"/>
            <a:r>
              <a:rPr lang="en-US" sz="1200" i="0" dirty="0" smtClean="0"/>
              <a:t>You are not able to judge in such situations. You must trust </a:t>
            </a:r>
          </a:p>
          <a:p>
            <a:pPr rtl="0"/>
            <a:r>
              <a:rPr lang="en-US" sz="1200" i="0" dirty="0" smtClean="0"/>
              <a:t>God, who tells you that to sin is to die. </a:t>
            </a:r>
          </a:p>
          <a:p>
            <a:pPr rtl="0"/>
            <a:endParaRPr lang="en-US" sz="1200" i="0" dirty="0" smtClean="0"/>
          </a:p>
          <a:p>
            <a:pPr rtl="0"/>
            <a:r>
              <a:rPr lang="en-US" sz="1200" i="0" dirty="0" smtClean="0"/>
              <a:t>“In fact,</a:t>
            </a:r>
            <a:r>
              <a:rPr lang="en-US" sz="1200" i="0" baseline="0" dirty="0" smtClean="0"/>
              <a:t> </a:t>
            </a:r>
            <a:r>
              <a:rPr lang="en-US" sz="1200" i="0" kern="1200" dirty="0" smtClean="0">
                <a:solidFill>
                  <a:schemeClr val="tx1"/>
                </a:solidFill>
                <a:latin typeface="+mn-lt"/>
                <a:ea typeface="+mn-ea"/>
                <a:cs typeface="+mn-cs"/>
              </a:rPr>
              <a:t>being a sinner, you are already dying. Your moral </a:t>
            </a:r>
          </a:p>
          <a:p>
            <a:pPr rtl="0"/>
            <a:r>
              <a:rPr lang="en-US" sz="1200" i="0" kern="1200" dirty="0" smtClean="0">
                <a:solidFill>
                  <a:schemeClr val="tx1"/>
                </a:solidFill>
                <a:latin typeface="+mn-lt"/>
                <a:ea typeface="+mn-ea"/>
                <a:cs typeface="+mn-cs"/>
              </a:rPr>
              <a:t>life is decaying. Your body is inclining to the grave. One </a:t>
            </a:r>
          </a:p>
          <a:p>
            <a:pPr rtl="0"/>
            <a:r>
              <a:rPr lang="en-US" sz="1200" i="0" kern="1200" dirty="0" smtClean="0">
                <a:solidFill>
                  <a:schemeClr val="tx1"/>
                </a:solidFill>
                <a:latin typeface="+mn-lt"/>
                <a:ea typeface="+mn-ea"/>
                <a:cs typeface="+mn-cs"/>
              </a:rPr>
              <a:t>day you will experience the second death, which is to be </a:t>
            </a:r>
          </a:p>
          <a:p>
            <a:pPr rtl="0"/>
            <a:r>
              <a:rPr lang="en-US" sz="1200" i="0" kern="1200" dirty="0" smtClean="0">
                <a:solidFill>
                  <a:schemeClr val="tx1"/>
                </a:solidFill>
                <a:latin typeface="+mn-lt"/>
                <a:ea typeface="+mn-ea"/>
                <a:cs typeface="+mn-cs"/>
              </a:rPr>
              <a:t>separated from God in hell forever—unless God saves </a:t>
            </a:r>
          </a:p>
          <a:p>
            <a:pPr rtl="0"/>
            <a:r>
              <a:rPr lang="en-US" sz="1200" i="0" kern="1200" dirty="0" smtClean="0">
                <a:solidFill>
                  <a:schemeClr val="tx1"/>
                </a:solidFill>
                <a:latin typeface="+mn-lt"/>
                <a:ea typeface="+mn-ea"/>
                <a:cs typeface="+mn-cs"/>
              </a:rPr>
              <a:t>you first. The only sensible reaction to sin is to turn from </a:t>
            </a:r>
          </a:p>
          <a:p>
            <a:pPr rtl="0"/>
            <a:r>
              <a:rPr lang="en-US" sz="1200" i="0" kern="1200" dirty="0" smtClean="0">
                <a:solidFill>
                  <a:schemeClr val="tx1"/>
                </a:solidFill>
                <a:latin typeface="+mn-lt"/>
                <a:ea typeface="+mn-ea"/>
                <a:cs typeface="+mn-cs"/>
              </a:rPr>
              <a:t>it and seek salvation in the Lord Jesus Christ.”</a:t>
            </a:r>
          </a:p>
          <a:p>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err="1" smtClean="0"/>
              <a:t>Boice</a:t>
            </a:r>
            <a:r>
              <a:rPr lang="en-US" b="0" i="0" u="none" strike="noStrike" baseline="0" dirty="0" smtClean="0"/>
              <a:t>, J. M. (1991–). </a:t>
            </a:r>
            <a:r>
              <a:rPr lang="en-US" b="0" i="1" u="none" strike="noStrike" baseline="0" dirty="0" smtClean="0"/>
              <a:t>Romans: The Reign of Grace</a:t>
            </a:r>
            <a:r>
              <a:rPr lang="en-US" b="0" i="0" u="none" strike="noStrike" baseline="0" dirty="0" smtClean="0"/>
              <a:t> </a:t>
            </a:r>
          </a:p>
          <a:p>
            <a:r>
              <a:rPr lang="en-US" b="0" i="0" u="none" strike="noStrike" baseline="0" dirty="0" smtClean="0"/>
              <a:t>(Vol. 2, p. 691-693). Grand Rapids, MI: Baker Book House.</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26</a:t>
            </a:fld>
            <a:endParaRPr lang="en-US"/>
          </a:p>
        </p:txBody>
      </p:sp>
    </p:spTree>
    <p:extLst>
      <p:ext uri="{BB962C8B-B14F-4D97-AF65-F5344CB8AC3E}">
        <p14:creationId xmlns:p14="http://schemas.microsoft.com/office/powerpoint/2010/main" val="111696986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preposition </a:t>
            </a:r>
            <a:r>
              <a:rPr lang="en-US" dirty="0" err="1" smtClean="0"/>
              <a:t>eis</a:t>
            </a:r>
            <a:r>
              <a:rPr lang="en-US" dirty="0" smtClean="0"/>
              <a:t> means “into”.</a:t>
            </a:r>
          </a:p>
          <a:p>
            <a:endParaRPr lang="en-US" dirty="0" smtClean="0"/>
          </a:p>
          <a:p>
            <a:r>
              <a:rPr lang="en-US" dirty="0" smtClean="0"/>
              <a:t>You are either</a:t>
            </a:r>
            <a:r>
              <a:rPr lang="en-US" baseline="0" dirty="0" smtClean="0"/>
              <a:t> slaves:</a:t>
            </a:r>
          </a:p>
          <a:p>
            <a:endParaRPr lang="en-US" baseline="0" dirty="0" smtClean="0"/>
          </a:p>
          <a:p>
            <a:r>
              <a:rPr lang="en-US" dirty="0" smtClean="0"/>
              <a:t>“of sin, which leads you into </a:t>
            </a:r>
            <a:r>
              <a:rPr lang="en-US" dirty="0" smtClean="0"/>
              <a:t>death”</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27</a:t>
            </a:fld>
            <a:endParaRPr lang="en-US"/>
          </a:p>
        </p:txBody>
      </p:sp>
    </p:spTree>
    <p:extLst>
      <p:ext uri="{BB962C8B-B14F-4D97-AF65-F5344CB8AC3E}">
        <p14:creationId xmlns:p14="http://schemas.microsoft.com/office/powerpoint/2010/main" val="111696986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Or you are slaves:</a:t>
            </a:r>
          </a:p>
          <a:p>
            <a:endParaRPr lang="en-US" dirty="0" smtClean="0"/>
          </a:p>
          <a:p>
            <a:r>
              <a:rPr lang="en-US" dirty="0" smtClean="0"/>
              <a:t>“of obedience, which leads</a:t>
            </a:r>
            <a:r>
              <a:rPr lang="en-US" baseline="0" dirty="0" smtClean="0"/>
              <a:t> you into</a:t>
            </a:r>
            <a:r>
              <a:rPr lang="en-US" dirty="0" smtClean="0"/>
              <a:t> </a:t>
            </a:r>
            <a:r>
              <a:rPr lang="en-US" dirty="0" smtClean="0"/>
              <a:t>righteousness</a:t>
            </a:r>
            <a:r>
              <a:rPr lang="en-US" dirty="0" smtClean="0"/>
              <a:t>”</a:t>
            </a:r>
          </a:p>
          <a:p>
            <a:endParaRPr lang="en-US" dirty="0" smtClean="0"/>
          </a:p>
          <a:p>
            <a:pPr rtl="0"/>
            <a:r>
              <a:rPr lang="en-US" b="1" dirty="0" err="1" smtClean="0"/>
              <a:t>ILLUS</a:t>
            </a:r>
            <a:r>
              <a:rPr lang="en-US" b="1" dirty="0" smtClean="0"/>
              <a:t>:</a:t>
            </a:r>
            <a:r>
              <a:rPr lang="en-US" dirty="0" smtClean="0"/>
              <a:t> </a:t>
            </a:r>
            <a:r>
              <a:rPr lang="en-US" sz="1200" i="0" dirty="0" smtClean="0"/>
              <a:t>Years ago, before the current thaw in Sino-</a:t>
            </a:r>
          </a:p>
          <a:p>
            <a:pPr rtl="0"/>
            <a:r>
              <a:rPr lang="en-US" sz="1200" i="0" dirty="0" smtClean="0"/>
              <a:t>American relations, some Christians in Hong Kong had an </a:t>
            </a:r>
          </a:p>
          <a:p>
            <a:pPr rtl="0"/>
            <a:r>
              <a:rPr lang="en-US" sz="1200" i="0" dirty="0" smtClean="0"/>
              <a:t>interview with an eighty-two-year-old woman who had </a:t>
            </a:r>
          </a:p>
          <a:p>
            <a:pPr rtl="0"/>
            <a:r>
              <a:rPr lang="en-US" sz="1200" i="0" dirty="0" smtClean="0"/>
              <a:t>come out of China just a short while before. </a:t>
            </a:r>
          </a:p>
          <a:p>
            <a:pPr rtl="0"/>
            <a:endParaRPr lang="en-US" sz="1200" i="0" dirty="0" smtClean="0"/>
          </a:p>
          <a:p>
            <a:pPr rtl="0"/>
            <a:r>
              <a:rPr lang="en-US" sz="1200" i="0" dirty="0" smtClean="0"/>
              <a:t>She was a believer in Christ, but her vocabulary was filled </a:t>
            </a:r>
          </a:p>
          <a:p>
            <a:pPr rtl="0"/>
            <a:r>
              <a:rPr lang="en-US" sz="1200" i="0" dirty="0" smtClean="0"/>
              <a:t>with the terminology of communism, which was all she had </a:t>
            </a:r>
          </a:p>
          <a:p>
            <a:pPr rtl="0"/>
            <a:r>
              <a:rPr lang="en-US" sz="1200" i="0" dirty="0" smtClean="0"/>
              <a:t>been hearing for decades. One of her favorite expressions </a:t>
            </a:r>
          </a:p>
          <a:p>
            <a:pPr rtl="0"/>
            <a:r>
              <a:rPr lang="en-US" sz="1200" i="0" dirty="0" smtClean="0"/>
              <a:t>was “the liberation.”</a:t>
            </a:r>
          </a:p>
          <a:p>
            <a:pPr rtl="0"/>
            <a:endParaRPr lang="en-US" sz="1200" i="0" dirty="0" smtClean="0"/>
          </a:p>
          <a:p>
            <a:pPr rtl="0"/>
            <a:r>
              <a:rPr lang="en-US" sz="1200" i="0" dirty="0" smtClean="0"/>
              <a:t>The interviewers asked her, “When you were back in China, </a:t>
            </a:r>
          </a:p>
          <a:p>
            <a:pPr rtl="0"/>
            <a:r>
              <a:rPr lang="en-US" sz="1200" i="0" dirty="0" smtClean="0"/>
              <a:t>were you free to gather together with other Christians to </a:t>
            </a:r>
          </a:p>
          <a:p>
            <a:pPr rtl="0"/>
            <a:r>
              <a:rPr lang="en-US" sz="1200" i="0" dirty="0" smtClean="0"/>
              <a:t>worship?”</a:t>
            </a:r>
          </a:p>
          <a:p>
            <a:pPr rtl="0"/>
            <a:endParaRPr lang="en-US" sz="1200" i="0" dirty="0" smtClean="0"/>
          </a:p>
          <a:p>
            <a:pPr rtl="0"/>
            <a:r>
              <a:rPr lang="en-US" sz="1200" i="0" kern="1200" dirty="0" smtClean="0">
                <a:solidFill>
                  <a:schemeClr val="tx1"/>
                </a:solidFill>
                <a:latin typeface="+mn-lt"/>
                <a:ea typeface="+mn-ea"/>
                <a:cs typeface="+mn-cs"/>
              </a:rPr>
              <a:t>“Oh, no,” she answered. “Since the liberation, no one is </a:t>
            </a:r>
          </a:p>
          <a:p>
            <a:pPr rtl="0"/>
            <a:r>
              <a:rPr lang="en-US" sz="1200" i="0" kern="1200" dirty="0" smtClean="0">
                <a:solidFill>
                  <a:schemeClr val="tx1"/>
                </a:solidFill>
                <a:latin typeface="+mn-lt"/>
                <a:ea typeface="+mn-ea"/>
                <a:cs typeface="+mn-cs"/>
              </a:rPr>
              <a:t>permitted to gather together for Christian services.”</a:t>
            </a:r>
          </a:p>
          <a:p>
            <a:pPr rtl="0"/>
            <a:endParaRPr lang="en-US" sz="1200" i="0" kern="1200" dirty="0" smtClean="0">
              <a:solidFill>
                <a:schemeClr val="tx1"/>
              </a:solidFill>
              <a:latin typeface="+mn-lt"/>
              <a:ea typeface="+mn-ea"/>
              <a:cs typeface="+mn-cs"/>
            </a:endParaRPr>
          </a:p>
          <a:p>
            <a:pPr rtl="0"/>
            <a:r>
              <a:rPr lang="en-US" sz="1200" i="0" dirty="0" smtClean="0"/>
              <a:t>“But surely you were able to get together in small groups </a:t>
            </a:r>
          </a:p>
          <a:p>
            <a:pPr rtl="0"/>
            <a:r>
              <a:rPr lang="en-US" sz="1200" i="0" dirty="0" smtClean="0"/>
              <a:t>to discuss the Christian faith,” they continued.</a:t>
            </a:r>
          </a:p>
          <a:p>
            <a:pPr rtl="0"/>
            <a:endParaRPr lang="en-US" sz="1200" i="0" dirty="0" smtClean="0"/>
          </a:p>
          <a:p>
            <a:pPr rtl="0"/>
            <a:r>
              <a:rPr lang="en-US" sz="1200" i="0" dirty="0" smtClean="0"/>
              <a:t>“No,” she said. “We were not. Since the liberation, all such </a:t>
            </a:r>
          </a:p>
          <a:p>
            <a:pPr rtl="0"/>
            <a:r>
              <a:rPr lang="en-US" sz="1200" i="0" dirty="0" smtClean="0"/>
              <a:t>meetings are forbidden.”</a:t>
            </a:r>
          </a:p>
          <a:p>
            <a:pPr rtl="0"/>
            <a:endParaRPr lang="en-US" sz="1200" i="0" dirty="0" smtClean="0"/>
          </a:p>
          <a:p>
            <a:pPr rtl="0"/>
            <a:r>
              <a:rPr lang="en-US" sz="1200" i="0" dirty="0" smtClean="0"/>
              <a:t>“Were you free to read your Bible?”</a:t>
            </a:r>
          </a:p>
          <a:p>
            <a:pPr rtl="0"/>
            <a:endParaRPr lang="en-US" sz="1200" i="0" dirty="0" smtClean="0"/>
          </a:p>
          <a:p>
            <a:pPr rtl="0"/>
            <a:r>
              <a:rPr lang="en-US" sz="1200" i="0" dirty="0" smtClean="0"/>
              <a:t>“Since the liberation, no one is free to read the Bible.”</a:t>
            </a:r>
          </a:p>
          <a:p>
            <a:pPr rtl="0"/>
            <a:endParaRPr lang="en-US" sz="1200" i="0" dirty="0" smtClean="0"/>
          </a:p>
          <a:p>
            <a:pPr rtl="0"/>
            <a:r>
              <a:rPr lang="en-US" sz="1200" i="0" dirty="0" smtClean="0"/>
              <a:t>The conversation shows that “freedom” is not in the word </a:t>
            </a:r>
          </a:p>
          <a:p>
            <a:pPr rtl="0"/>
            <a:r>
              <a:rPr lang="en-US" sz="1200" i="0" dirty="0" smtClean="0"/>
              <a:t>but in the reality. Remember that, the next time someone </a:t>
            </a:r>
          </a:p>
          <a:p>
            <a:pPr rtl="0"/>
            <a:r>
              <a:rPr lang="en-US" sz="1200" i="0" dirty="0" smtClean="0"/>
              <a:t>suggests that you have to sin to be free. </a:t>
            </a:r>
          </a:p>
          <a:p>
            <a:pPr rtl="0"/>
            <a:endParaRPr lang="en-US" sz="1200" i="0" dirty="0" smtClean="0"/>
          </a:p>
          <a:p>
            <a:pPr rtl="0"/>
            <a:r>
              <a:rPr lang="en-US" sz="1200" i="0" dirty="0" smtClean="0"/>
              <a:t>Merely attaching the word freedom to sin does not make </a:t>
            </a:r>
          </a:p>
          <a:p>
            <a:pPr rtl="0"/>
            <a:r>
              <a:rPr lang="en-US" sz="1200" i="0" dirty="0" smtClean="0"/>
              <a:t>sin a way of liberation. The truth is that sin is bondage. It </a:t>
            </a:r>
          </a:p>
          <a:p>
            <a:pPr rtl="0"/>
            <a:r>
              <a:rPr lang="en-US" sz="1200" i="0" dirty="0" smtClean="0"/>
              <a:t>enslaves us so that we are unable to escape its grasp later, </a:t>
            </a:r>
          </a:p>
          <a:p>
            <a:pPr rtl="0"/>
            <a:r>
              <a:rPr lang="en-US" sz="1200" i="0" dirty="0" smtClean="0"/>
              <a:t>even if we want to. </a:t>
            </a:r>
          </a:p>
          <a:p>
            <a:pPr rtl="0"/>
            <a:endParaRPr lang="en-US" sz="1200" i="0" dirty="0" smtClean="0"/>
          </a:p>
          <a:p>
            <a:pPr rtl="0"/>
            <a:r>
              <a:rPr lang="en-US" sz="1200" i="0" dirty="0" smtClean="0"/>
              <a:t>If you give way to sensual passions, you will become a </a:t>
            </a:r>
          </a:p>
          <a:p>
            <a:pPr rtl="0"/>
            <a:r>
              <a:rPr lang="en-US" sz="1200" i="0" dirty="0" smtClean="0"/>
              <a:t>slave to those passions. If you give way to greed, you will </a:t>
            </a:r>
          </a:p>
          <a:p>
            <a:pPr rtl="0"/>
            <a:r>
              <a:rPr lang="en-US" sz="1200" i="0" dirty="0" smtClean="0"/>
              <a:t>become a slave to greed. So also for every other vice and </a:t>
            </a:r>
          </a:p>
          <a:p>
            <a:pPr rtl="0"/>
            <a:r>
              <a:rPr lang="en-US" sz="1200" i="0" dirty="0" smtClean="0"/>
              <a:t>wrongdoing.</a:t>
            </a:r>
          </a:p>
          <a:p>
            <a:pPr lvl="1"/>
            <a:r>
              <a:rPr lang="en-US" dirty="0" smtClean="0"/>
              <a:t> </a:t>
            </a:r>
          </a:p>
          <a:p>
            <a:r>
              <a:rPr lang="en-US" b="0" i="0" u="none" strike="noStrike" baseline="0" dirty="0" smtClean="0"/>
              <a:t>-----</a:t>
            </a:r>
          </a:p>
          <a:p>
            <a:endParaRPr lang="en-US" b="0" i="0" u="none" strike="noStrike" baseline="0" dirty="0" smtClean="0"/>
          </a:p>
          <a:p>
            <a:r>
              <a:rPr lang="en-US" b="0" i="0" u="none" strike="noStrike" baseline="0" dirty="0" err="1" smtClean="0"/>
              <a:t>Boice</a:t>
            </a:r>
            <a:r>
              <a:rPr lang="en-US" b="0" i="0" u="none" strike="noStrike" baseline="0" dirty="0" smtClean="0"/>
              <a:t>, J. M. (1991–). </a:t>
            </a:r>
            <a:r>
              <a:rPr lang="en-US" b="0" i="1" u="none" strike="noStrike" baseline="0" dirty="0" smtClean="0"/>
              <a:t>Romans: The Reign of Grace</a:t>
            </a:r>
            <a:r>
              <a:rPr lang="en-US" b="0" i="0" u="none" strike="noStrike" baseline="0" dirty="0" smtClean="0"/>
              <a:t> </a:t>
            </a:r>
          </a:p>
          <a:p>
            <a:r>
              <a:rPr lang="en-US" b="0" i="0" u="none" strike="noStrike" baseline="0" dirty="0" smtClean="0"/>
              <a:t>(Vol. 2, pp. 691–692). Grand Rapids, MI: Baker Book </a:t>
            </a:r>
          </a:p>
          <a:p>
            <a:r>
              <a:rPr lang="en-US" b="0" i="0" u="none" strike="noStrike" baseline="0" dirty="0" smtClean="0"/>
              <a:t>House.</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28</a:t>
            </a:fld>
            <a:endParaRPr lang="en-US"/>
          </a:p>
        </p:txBody>
      </p:sp>
    </p:spTree>
    <p:extLst>
      <p:ext uri="{BB962C8B-B14F-4D97-AF65-F5344CB8AC3E}">
        <p14:creationId xmlns:p14="http://schemas.microsoft.com/office/powerpoint/2010/main" val="111696986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6:16</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29</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a:t>
            </a:fld>
            <a:endParaRPr lang="en-US"/>
          </a:p>
        </p:txBody>
      </p:sp>
    </p:spTree>
    <p:extLst>
      <p:ext uri="{BB962C8B-B14F-4D97-AF65-F5344CB8AC3E}">
        <p14:creationId xmlns:p14="http://schemas.microsoft.com/office/powerpoint/2010/main" val="65322280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Boice</a:t>
            </a:r>
            <a:r>
              <a:rPr lang="en-US" dirty="0" smtClean="0"/>
              <a:t> continues Paul’s list:</a:t>
            </a:r>
          </a:p>
          <a:p>
            <a:endParaRPr lang="en-US" dirty="0" smtClean="0"/>
          </a:p>
          <a:p>
            <a:pPr rtl="0"/>
            <a:r>
              <a:rPr lang="en-US" sz="1200" i="0" dirty="0" smtClean="0"/>
              <a:t>“3. Christians have been delivered from sin’s slavery. The </a:t>
            </a:r>
          </a:p>
          <a:p>
            <a:pPr rtl="0"/>
            <a:r>
              <a:rPr lang="en-US" sz="1200" i="0" dirty="0" smtClean="0"/>
              <a:t>third reason Christians are not to continue in sin, even </a:t>
            </a:r>
          </a:p>
          <a:p>
            <a:pPr rtl="0"/>
            <a:r>
              <a:rPr lang="en-US" sz="1200" i="0" dirty="0" smtClean="0"/>
              <a:t>though they are not under law but under grace, is that they </a:t>
            </a:r>
          </a:p>
          <a:p>
            <a:pPr rtl="0"/>
            <a:r>
              <a:rPr lang="en-US" sz="1200" i="0" dirty="0" smtClean="0"/>
              <a:t>have been delivered by Jesus from sin’s tyranny if they </a:t>
            </a:r>
          </a:p>
          <a:p>
            <a:pPr rtl="0"/>
            <a:r>
              <a:rPr lang="en-US" sz="1200" i="0" dirty="0" smtClean="0"/>
              <a:t>truly are Christians. </a:t>
            </a:r>
          </a:p>
          <a:p>
            <a:pPr rtl="0"/>
            <a:endParaRPr lang="en-US" sz="1200" i="0" dirty="0" smtClean="0"/>
          </a:p>
          <a:p>
            <a:pPr rtl="0"/>
            <a:r>
              <a:rPr lang="en-US" sz="1200" i="0" dirty="0" smtClean="0"/>
              <a:t>“This is so wonderful that Paul actually breaks into a </a:t>
            </a:r>
          </a:p>
          <a:p>
            <a:pPr rtl="0"/>
            <a:r>
              <a:rPr lang="en-US" sz="1200" i="0" dirty="0" smtClean="0"/>
              <a:t>doxology or ‘praise to God’ at this point, saying, ‘But thanks </a:t>
            </a:r>
          </a:p>
          <a:p>
            <a:pPr rtl="0"/>
            <a:r>
              <a:rPr lang="en-US" sz="1200" i="0" dirty="0" smtClean="0"/>
              <a:t>be to God that, though you used to be slaves to sin … you </a:t>
            </a:r>
          </a:p>
          <a:p>
            <a:pPr rtl="0"/>
            <a:r>
              <a:rPr lang="en-US" sz="1200" i="0" dirty="0" smtClean="0"/>
              <a:t>have been set free from sin and have become slaves to </a:t>
            </a:r>
          </a:p>
          <a:p>
            <a:pPr rtl="0"/>
            <a:r>
              <a:rPr lang="en-US" sz="1200" i="0" dirty="0" smtClean="0"/>
              <a:t>righteousness’ (vv. 17–18).</a:t>
            </a:r>
          </a:p>
          <a:p>
            <a:pPr rtl="0"/>
            <a:endParaRPr lang="en-US" sz="1200" i="0" dirty="0" smtClean="0"/>
          </a:p>
          <a:p>
            <a:pPr rtl="0"/>
            <a:r>
              <a:rPr lang="en-US" sz="1200" i="0" dirty="0" smtClean="0"/>
              <a:t>“This is the meaning of what former Princeton Seminary </a:t>
            </a:r>
          </a:p>
          <a:p>
            <a:pPr rtl="0"/>
            <a:r>
              <a:rPr lang="en-US" sz="1200" i="0" dirty="0" smtClean="0"/>
              <a:t>professor B. B. Warfield called the most ‘precious’ terms in </a:t>
            </a:r>
          </a:p>
          <a:p>
            <a:pPr rtl="0"/>
            <a:r>
              <a:rPr lang="en-US" sz="1200" i="0" dirty="0" smtClean="0"/>
              <a:t>the Christian’s vocabulary: ‘Redeemer’ and ‘redemption.’ </a:t>
            </a:r>
          </a:p>
          <a:p>
            <a:pPr rtl="0"/>
            <a:endParaRPr lang="en-US" sz="1200" i="0" dirty="0" smtClean="0"/>
          </a:p>
          <a:p>
            <a:pPr rtl="0"/>
            <a:r>
              <a:rPr lang="en-US" sz="1200" i="0" dirty="0" smtClean="0"/>
              <a:t>“Redemption means to buy out of slavery to sin. This was </a:t>
            </a:r>
          </a:p>
          <a:p>
            <a:pPr rtl="0"/>
            <a:r>
              <a:rPr lang="en-US" sz="1200" i="0" dirty="0" smtClean="0"/>
              <a:t>accomplished for us by Jesus, who is our Redeemer. We </a:t>
            </a:r>
          </a:p>
          <a:p>
            <a:pPr rtl="0"/>
            <a:r>
              <a:rPr lang="en-US" sz="1200" i="0" dirty="0" smtClean="0"/>
              <a:t>were slaves to sin, that cruel taskmaster. But Jesus paid </a:t>
            </a:r>
          </a:p>
          <a:p>
            <a:pPr rtl="0"/>
            <a:r>
              <a:rPr lang="en-US" sz="1200" i="0" dirty="0" smtClean="0"/>
              <a:t>the price of our redemption by his death. He purchased us </a:t>
            </a:r>
          </a:p>
          <a:p>
            <a:pPr rtl="0"/>
            <a:r>
              <a:rPr lang="en-US" sz="1200" i="0" dirty="0" smtClean="0"/>
              <a:t>with his blood: ‘For you know that it was not with </a:t>
            </a:r>
          </a:p>
          <a:p>
            <a:pPr rtl="0"/>
            <a:r>
              <a:rPr lang="en-US" sz="1200" i="0" dirty="0" smtClean="0"/>
              <a:t>perishable things such as silver or gold that you were </a:t>
            </a:r>
          </a:p>
          <a:p>
            <a:pPr rtl="0"/>
            <a:r>
              <a:rPr lang="en-US" sz="1200" i="0" dirty="0" smtClean="0"/>
              <a:t>redeemed from the empty way of life handed down to </a:t>
            </a:r>
          </a:p>
          <a:p>
            <a:pPr rtl="0"/>
            <a:r>
              <a:rPr lang="en-US" sz="1200" i="0" dirty="0" smtClean="0"/>
              <a:t>you from your forefathers, but with the precious blood of </a:t>
            </a:r>
          </a:p>
          <a:p>
            <a:pPr rtl="0"/>
            <a:r>
              <a:rPr lang="en-US" sz="1200" i="0" dirty="0" smtClean="0"/>
              <a:t>Christ, a lamb without blemish or defect’ </a:t>
            </a:r>
          </a:p>
          <a:p>
            <a:pPr rtl="0"/>
            <a:r>
              <a:rPr lang="en-US" sz="1200" i="0" dirty="0" smtClean="0"/>
              <a:t>(1 Peter 1:18–19).</a:t>
            </a:r>
          </a:p>
          <a:p>
            <a:pPr rtl="0"/>
            <a:endParaRPr lang="en-US" sz="1200" i="0" dirty="0" smtClean="0"/>
          </a:p>
          <a:p>
            <a:pPr rtl="0"/>
            <a:r>
              <a:rPr lang="en-US" sz="1200" i="0" dirty="0" smtClean="0"/>
              <a:t>“This is the very purpose of the atonement. How, then, can </a:t>
            </a:r>
          </a:p>
          <a:p>
            <a:pPr rtl="0"/>
            <a:r>
              <a:rPr lang="en-US" sz="1200" i="0" dirty="0" smtClean="0"/>
              <a:t>those who have been redeemed return to sinful living? To </a:t>
            </a:r>
          </a:p>
          <a:p>
            <a:pPr rtl="0"/>
            <a:r>
              <a:rPr lang="en-US" sz="1200" i="0" dirty="0" smtClean="0"/>
              <a:t>do so would be to repudiate Christ, to turn from everything </a:t>
            </a:r>
          </a:p>
          <a:p>
            <a:pPr rtl="0"/>
            <a:r>
              <a:rPr lang="en-US" sz="1200" i="0" dirty="0" smtClean="0"/>
              <a:t>he stands for. It would be apostasy. No true Christian can </a:t>
            </a:r>
          </a:p>
          <a:p>
            <a:pPr rtl="0"/>
            <a:r>
              <a:rPr lang="en-US" sz="1200" i="0" dirty="0" smtClean="0"/>
              <a:t>do it.”</a:t>
            </a:r>
          </a:p>
          <a:p>
            <a:pPr rtl="0"/>
            <a:endParaRPr lang="en-US" sz="1200" i="0" dirty="0" smtClean="0"/>
          </a:p>
          <a:p>
            <a:r>
              <a:rPr lang="en-US" b="0" i="0" u="none" strike="noStrike" baseline="0" dirty="0" smtClean="0"/>
              <a:t>-----</a:t>
            </a:r>
          </a:p>
          <a:p>
            <a:endParaRPr lang="en-US" b="0" i="0" u="none" strike="noStrike" baseline="0" dirty="0" smtClean="0"/>
          </a:p>
          <a:p>
            <a:r>
              <a:rPr lang="en-US" b="0" i="0" u="none" strike="noStrike" baseline="0" dirty="0" err="1" smtClean="0"/>
              <a:t>Boice</a:t>
            </a:r>
            <a:r>
              <a:rPr lang="en-US" b="0" i="0" u="none" strike="noStrike" baseline="0" dirty="0" smtClean="0"/>
              <a:t>, J. M. (1991–). </a:t>
            </a:r>
            <a:r>
              <a:rPr lang="en-US" b="0" i="1" u="none" strike="noStrike" baseline="0" dirty="0" smtClean="0"/>
              <a:t>Romans: The Reign of Grace</a:t>
            </a:r>
            <a:r>
              <a:rPr lang="en-US" b="0" i="0" u="none" strike="noStrike" baseline="0" dirty="0" smtClean="0"/>
              <a:t> </a:t>
            </a:r>
          </a:p>
          <a:p>
            <a:r>
              <a:rPr lang="en-US" b="0" i="0" u="none" strike="noStrike" baseline="0" dirty="0" smtClean="0"/>
              <a:t>(Vol. 2, pp. 693–694). Grand Rapids, MI: Baker </a:t>
            </a:r>
          </a:p>
          <a:p>
            <a:r>
              <a:rPr lang="en-US" b="0" i="0" u="none" strike="noStrike" baseline="0" dirty="0" smtClean="0"/>
              <a:t>Book House.</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30</a:t>
            </a:fld>
            <a:endParaRPr lang="en-US"/>
          </a:p>
        </p:txBody>
      </p:sp>
    </p:spTree>
    <p:extLst>
      <p:ext uri="{BB962C8B-B14F-4D97-AF65-F5344CB8AC3E}">
        <p14:creationId xmlns:p14="http://schemas.microsoft.com/office/powerpoint/2010/main" val="326467178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Doulos</a:t>
            </a:r>
            <a:r>
              <a:rPr lang="en-US" baseline="0" dirty="0" smtClean="0"/>
              <a:t> ho hamartia – slaves to sin.</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31</a:t>
            </a:fld>
            <a:endParaRPr lang="en-US"/>
          </a:p>
        </p:txBody>
      </p:sp>
    </p:spTree>
    <p:extLst>
      <p:ext uri="{BB962C8B-B14F-4D97-AF65-F5344CB8AC3E}">
        <p14:creationId xmlns:p14="http://schemas.microsoft.com/office/powerpoint/2010/main" val="326467178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Hypakouo</a:t>
            </a:r>
            <a:r>
              <a:rPr lang="en-US" dirty="0" smtClean="0"/>
              <a:t> </a:t>
            </a:r>
            <a:r>
              <a:rPr lang="en-US" dirty="0" err="1" smtClean="0"/>
              <a:t>ek</a:t>
            </a:r>
            <a:r>
              <a:rPr lang="en-US" dirty="0" smtClean="0"/>
              <a:t> </a:t>
            </a:r>
            <a:r>
              <a:rPr lang="en-US" dirty="0" err="1" smtClean="0"/>
              <a:t>kardia</a:t>
            </a:r>
            <a:r>
              <a:rPr lang="en-US" dirty="0" smtClean="0"/>
              <a:t> literally means:</a:t>
            </a:r>
          </a:p>
          <a:p>
            <a:endParaRPr lang="en-US" dirty="0" smtClean="0"/>
          </a:p>
          <a:p>
            <a:r>
              <a:rPr lang="en-US" dirty="0" smtClean="0"/>
              <a:t>“obeyed </a:t>
            </a:r>
            <a:r>
              <a:rPr lang="en-US" dirty="0" smtClean="0"/>
              <a:t>from the heart”.</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32</a:t>
            </a:fld>
            <a:endParaRPr lang="en-US"/>
          </a:p>
        </p:txBody>
      </p:sp>
    </p:spTree>
    <p:extLst>
      <p:ext uri="{BB962C8B-B14F-4D97-AF65-F5344CB8AC3E}">
        <p14:creationId xmlns:p14="http://schemas.microsoft.com/office/powerpoint/2010/main" val="326467178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typos means </a:t>
            </a:r>
            <a:r>
              <a:rPr lang="en-US" sz="1200" b="0" i="0" dirty="0" smtClean="0"/>
              <a:t>a kind, class, or thing that </a:t>
            </a:r>
          </a:p>
          <a:p>
            <a:r>
              <a:rPr lang="en-US" sz="1200" b="0" i="0" dirty="0" smtClean="0"/>
              <a:t>suggests a model, form, figure, or pattern.</a:t>
            </a:r>
          </a:p>
          <a:p>
            <a:endParaRPr lang="en-US" sz="1200" b="0" i="0" dirty="0" smtClean="0"/>
          </a:p>
          <a:p>
            <a:r>
              <a:rPr lang="en-US" sz="1200" b="0" i="0" dirty="0" smtClean="0"/>
              <a:t>And </a:t>
            </a:r>
            <a:r>
              <a:rPr lang="en-US" sz="1200" b="0" i="0" dirty="0" err="1" smtClean="0"/>
              <a:t>didache</a:t>
            </a:r>
            <a:r>
              <a:rPr lang="en-US" sz="1200" b="0" i="0" dirty="0" smtClean="0"/>
              <a:t> means teaching or instruction.</a:t>
            </a:r>
          </a:p>
          <a:p>
            <a:endParaRPr lang="en-US" sz="1200" b="0" i="0" dirty="0" smtClean="0"/>
          </a:p>
          <a:p>
            <a:r>
              <a:rPr lang="en-US" sz="1200" b="0" i="0" dirty="0" smtClean="0"/>
              <a:t>The only other place in the New Testament where typos is </a:t>
            </a:r>
          </a:p>
          <a:p>
            <a:r>
              <a:rPr lang="en-US" sz="1200" b="0" i="0" dirty="0" smtClean="0"/>
              <a:t>used in this fashion is in Acts 23:25 --</a:t>
            </a:r>
            <a:endParaRPr lang="en-US" b="0" i="0"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33</a:t>
            </a:fld>
            <a:endParaRPr lang="en-US"/>
          </a:p>
        </p:txBody>
      </p:sp>
    </p:spTree>
    <p:extLst>
      <p:ext uri="{BB962C8B-B14F-4D97-AF65-F5344CB8AC3E}">
        <p14:creationId xmlns:p14="http://schemas.microsoft.com/office/powerpoint/2010/main" val="326467178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relationship between the Greek and the English here is </a:t>
            </a:r>
          </a:p>
          <a:p>
            <a:r>
              <a:rPr lang="en-US" baseline="0" dirty="0" smtClean="0"/>
              <a:t>perhaps more clear in the King James Version:</a:t>
            </a:r>
          </a:p>
          <a:p>
            <a:endParaRPr lang="en-US" baseline="0" dirty="0" smtClean="0"/>
          </a:p>
          <a:p>
            <a:r>
              <a:rPr lang="en-US" baseline="0"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34</a:t>
            </a:fld>
            <a:endParaRPr lang="en-US"/>
          </a:p>
        </p:txBody>
      </p:sp>
    </p:spTree>
    <p:extLst>
      <p:ext uri="{BB962C8B-B14F-4D97-AF65-F5344CB8AC3E}">
        <p14:creationId xmlns:p14="http://schemas.microsoft.com/office/powerpoint/2010/main" val="278075814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35</a:t>
            </a:fld>
            <a:endParaRPr lang="en-US"/>
          </a:p>
        </p:txBody>
      </p:sp>
    </p:spTree>
    <p:extLst>
      <p:ext uri="{BB962C8B-B14F-4D97-AF65-F5344CB8AC3E}">
        <p14:creationId xmlns:p14="http://schemas.microsoft.com/office/powerpoint/2010/main" val="377819448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dirty="0" smtClean="0"/>
              <a:t>Again,</a:t>
            </a:r>
            <a:r>
              <a:rPr lang="en-US" sz="1200" b="0" i="0" baseline="0" dirty="0" smtClean="0"/>
              <a:t> </a:t>
            </a:r>
            <a:r>
              <a:rPr lang="en-US" sz="1200" b="0" i="0" dirty="0" smtClean="0"/>
              <a:t> </a:t>
            </a:r>
            <a:r>
              <a:rPr lang="en-US" sz="1200" b="0" i="0" dirty="0" err="1" smtClean="0"/>
              <a:t>didache</a:t>
            </a:r>
            <a:r>
              <a:rPr lang="en-US" sz="1200" b="0" i="0" dirty="0" smtClean="0"/>
              <a:t> means teaching or instruction.</a:t>
            </a:r>
          </a:p>
          <a:p>
            <a:endParaRPr lang="en-US" sz="1200" b="0" i="0" dirty="0" smtClean="0"/>
          </a:p>
          <a:p>
            <a:r>
              <a:rPr lang="en-US" sz="1200" b="0" i="0" dirty="0" smtClean="0"/>
              <a:t>In a few places in the New Testament, it is used to describe </a:t>
            </a:r>
          </a:p>
          <a:p>
            <a:r>
              <a:rPr lang="en-US" sz="1200" b="0" i="0" dirty="0" smtClean="0"/>
              <a:t>the ACTIVITY of teaching or instruction.</a:t>
            </a:r>
          </a:p>
          <a:p>
            <a:endParaRPr lang="en-US" sz="1200" b="0" i="0" dirty="0" smtClean="0"/>
          </a:p>
          <a:p>
            <a:r>
              <a:rPr lang="en-US" sz="1200" b="0" i="0" dirty="0" smtClean="0"/>
              <a:t>But, here in Romans 6:17, as in most other places, </a:t>
            </a:r>
            <a:r>
              <a:rPr lang="en-US" sz="1200" b="0" i="0" dirty="0" err="1" smtClean="0"/>
              <a:t>didache</a:t>
            </a:r>
            <a:r>
              <a:rPr lang="en-US" sz="1200" b="0" i="0" baseline="0" dirty="0" smtClean="0"/>
              <a:t> </a:t>
            </a:r>
          </a:p>
          <a:p>
            <a:r>
              <a:rPr lang="en-US" sz="1200" b="0" i="0" baseline="0" dirty="0" smtClean="0"/>
              <a:t>is used to describe the CONTENT of teaching or instruction.</a:t>
            </a:r>
          </a:p>
          <a:p>
            <a:endParaRPr lang="en-US" sz="1200" b="0" i="0" baseline="0" dirty="0" smtClean="0"/>
          </a:p>
          <a:p>
            <a:r>
              <a:rPr lang="en-US" sz="1200" b="0" i="0" baseline="0" dirty="0" smtClean="0"/>
              <a:t>It is also found describing the content of the teaching or </a:t>
            </a:r>
          </a:p>
          <a:p>
            <a:r>
              <a:rPr lang="en-US" sz="1200" b="0" i="0" baseline="0" dirty="0" smtClean="0"/>
              <a:t>instruction in:</a:t>
            </a:r>
            <a:endParaRPr lang="en-US" sz="1200" b="0" i="0" dirty="0" smtClean="0"/>
          </a:p>
          <a:p>
            <a:endParaRPr lang="en-US" sz="1200" b="0" i="0"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36</a:t>
            </a:fld>
            <a:endParaRPr lang="en-US"/>
          </a:p>
        </p:txBody>
      </p:sp>
    </p:spTree>
    <p:extLst>
      <p:ext uri="{BB962C8B-B14F-4D97-AF65-F5344CB8AC3E}">
        <p14:creationId xmlns:p14="http://schemas.microsoft.com/office/powerpoint/2010/main" val="326467178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37</a:t>
            </a:fld>
            <a:endParaRPr lang="en-US"/>
          </a:p>
        </p:txBody>
      </p:sp>
    </p:spTree>
    <p:extLst>
      <p:ext uri="{BB962C8B-B14F-4D97-AF65-F5344CB8AC3E}">
        <p14:creationId xmlns:p14="http://schemas.microsoft.com/office/powerpoint/2010/main" val="99569813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38</a:t>
            </a:fld>
            <a:endParaRPr lang="en-US"/>
          </a:p>
        </p:txBody>
      </p:sp>
    </p:spTree>
    <p:extLst>
      <p:ext uri="{BB962C8B-B14F-4D97-AF65-F5344CB8AC3E}">
        <p14:creationId xmlns:p14="http://schemas.microsoft.com/office/powerpoint/2010/main" val="302148855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We’ve seen </a:t>
            </a:r>
            <a:r>
              <a:rPr lang="en-US" dirty="0" err="1" smtClean="0"/>
              <a:t>paradidomi</a:t>
            </a:r>
            <a:r>
              <a:rPr lang="en-US" dirty="0" smtClean="0"/>
              <a:t> before.</a:t>
            </a:r>
          </a:p>
          <a:p>
            <a:endParaRPr lang="en-US" dirty="0" smtClean="0"/>
          </a:p>
          <a:p>
            <a:r>
              <a:rPr lang="en-US" dirty="0" smtClean="0"/>
              <a:t>It means </a:t>
            </a:r>
            <a:r>
              <a:rPr lang="en-US" sz="1200" b="0" i="0" dirty="0" smtClean="0"/>
              <a:t>to convey something in which one has a relatively </a:t>
            </a:r>
          </a:p>
          <a:p>
            <a:r>
              <a:rPr lang="en-US" sz="1200" b="0" i="0" dirty="0" smtClean="0"/>
              <a:t>strong personal interest; that is, to hand over, to give or </a:t>
            </a:r>
          </a:p>
          <a:p>
            <a:r>
              <a:rPr lang="en-US" sz="1200" b="0" i="0" dirty="0" smtClean="0"/>
              <a:t>give over, to deliver, or to entrust.</a:t>
            </a:r>
          </a:p>
          <a:p>
            <a:endParaRPr lang="en-US" sz="1200" b="0" i="0" dirty="0" smtClean="0"/>
          </a:p>
          <a:p>
            <a:r>
              <a:rPr lang="en-US" sz="1200" b="0" i="0" dirty="0" smtClean="0"/>
              <a:t>Here, it is the Romans</a:t>
            </a:r>
            <a:r>
              <a:rPr lang="en-US" sz="1200" b="0" i="0" baseline="0" dirty="0" smtClean="0"/>
              <a:t> who were themselves entrusted to </a:t>
            </a:r>
          </a:p>
          <a:p>
            <a:r>
              <a:rPr lang="en-US" sz="1200" b="0" i="0" baseline="0" dirty="0" smtClean="0"/>
              <a:t>the teaching which had led them to Jesus.</a:t>
            </a:r>
          </a:p>
          <a:p>
            <a:endParaRPr lang="en-US" sz="1200" b="0" i="0" baseline="0" dirty="0" smtClean="0"/>
          </a:p>
          <a:p>
            <a:r>
              <a:rPr lang="en-US" sz="1200" b="0" i="0" baseline="0" dirty="0" smtClean="0"/>
              <a:t>If you’re going to entrust your entire eternal existence to </a:t>
            </a:r>
          </a:p>
          <a:p>
            <a:r>
              <a:rPr lang="en-US" sz="1200" b="0" i="0" baseline="0" dirty="0" smtClean="0"/>
              <a:t>some particular teaching, it’s important that you choose </a:t>
            </a:r>
          </a:p>
          <a:p>
            <a:r>
              <a:rPr lang="en-US" sz="1200" b="0" i="0" baseline="0" dirty="0" smtClean="0"/>
              <a:t>the RIGHT teaching. </a:t>
            </a:r>
            <a:endParaRPr lang="en-US" b="0" i="0" dirty="0" smtClean="0"/>
          </a:p>
          <a:p>
            <a:endParaRPr lang="en-US" dirty="0" smtClean="0"/>
          </a:p>
          <a:p>
            <a:r>
              <a:rPr lang="en-US" sz="1200" b="1" kern="1200" dirty="0" err="1" smtClean="0">
                <a:solidFill>
                  <a:schemeClr val="tx1"/>
                </a:solidFill>
                <a:latin typeface="+mn-lt"/>
                <a:ea typeface="+mn-ea"/>
                <a:cs typeface="+mn-cs"/>
              </a:rPr>
              <a:t>ILLUS</a:t>
            </a:r>
            <a:r>
              <a:rPr lang="en-US" sz="1200" b="1" kern="1200" dirty="0" smtClean="0">
                <a:solidFill>
                  <a:schemeClr val="tx1"/>
                </a:solidFill>
                <a:latin typeface="+mn-lt"/>
                <a:ea typeface="+mn-ea"/>
                <a:cs typeface="+mn-cs"/>
              </a:rPr>
              <a:t>:</a:t>
            </a:r>
            <a:r>
              <a:rPr lang="en-US" sz="1200" b="0" kern="1200" dirty="0" smtClean="0">
                <a:solidFill>
                  <a:schemeClr val="tx1"/>
                </a:solidFill>
                <a:latin typeface="+mn-lt"/>
                <a:ea typeface="+mn-ea"/>
                <a:cs typeface="+mn-cs"/>
              </a:rPr>
              <a:t> </a:t>
            </a:r>
            <a:r>
              <a:rPr lang="en-US" sz="1200" b="0" dirty="0" smtClean="0"/>
              <a:t>While 88% in a 1994 </a:t>
            </a:r>
            <a:r>
              <a:rPr lang="en-US" sz="1200" b="0" dirty="0" err="1" smtClean="0"/>
              <a:t>Barna</a:t>
            </a:r>
            <a:r>
              <a:rPr lang="en-US" sz="1200" b="0" dirty="0" smtClean="0"/>
              <a:t> poll said they believe </a:t>
            </a:r>
          </a:p>
          <a:p>
            <a:r>
              <a:rPr lang="en-US" sz="1200" b="0" dirty="0" smtClean="0"/>
              <a:t>Jesus Christ was a real person, what they believed about </a:t>
            </a:r>
          </a:p>
          <a:p>
            <a:r>
              <a:rPr lang="en-US" sz="1200" b="0" dirty="0" smtClean="0"/>
              <a:t>him differed sharply from scriptural teaching. </a:t>
            </a:r>
          </a:p>
          <a:p>
            <a:endParaRPr lang="en-US" sz="1200" b="0" dirty="0" smtClean="0"/>
          </a:p>
          <a:p>
            <a:r>
              <a:rPr lang="en-US" sz="1200" b="0" dirty="0" smtClean="0"/>
              <a:t>42% (even 1/4th of the QUOTE “born again” UNQUOTE </a:t>
            </a:r>
          </a:p>
          <a:p>
            <a:r>
              <a:rPr lang="en-US" sz="1200" b="0" dirty="0" smtClean="0"/>
              <a:t>Christians) believed that while on earth Jesus sinned just </a:t>
            </a:r>
          </a:p>
          <a:p>
            <a:r>
              <a:rPr lang="en-US" sz="1200" b="0" dirty="0" smtClean="0"/>
              <a:t>like other people. </a:t>
            </a:r>
          </a:p>
          <a:p>
            <a:endParaRPr lang="en-US" sz="1200" b="0" dirty="0" smtClean="0"/>
          </a:p>
          <a:p>
            <a:r>
              <a:rPr lang="en-US" sz="1200" b="0" dirty="0" smtClean="0"/>
              <a:t>61% believed the devil is just a symbol of evil, not a </a:t>
            </a:r>
          </a:p>
          <a:p>
            <a:r>
              <a:rPr lang="en-US" sz="1200" b="0" dirty="0" smtClean="0"/>
              <a:t>living being. </a:t>
            </a:r>
          </a:p>
          <a:p>
            <a:endParaRPr lang="en-US" sz="1200" b="0" dirty="0" smtClean="0"/>
          </a:p>
          <a:p>
            <a:r>
              <a:rPr lang="en-US" sz="1200" b="0" dirty="0" smtClean="0"/>
              <a:t>And 54% thought that if people are good enough, they </a:t>
            </a:r>
          </a:p>
          <a:p>
            <a:r>
              <a:rPr lang="en-US" sz="1200" b="0" dirty="0" smtClean="0"/>
              <a:t>will earn a place in heaven regardless of their religious </a:t>
            </a:r>
          </a:p>
          <a:p>
            <a:r>
              <a:rPr lang="en-US" sz="1200" b="0" dirty="0" smtClean="0"/>
              <a:t>beliefs. </a:t>
            </a:r>
          </a:p>
          <a:p>
            <a:pPr lvl="1"/>
            <a:r>
              <a:rPr lang="en-US" dirty="0" smtClean="0"/>
              <a:t> </a:t>
            </a:r>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err="1" smtClean="0"/>
              <a:t>Galaxie</a:t>
            </a:r>
            <a:r>
              <a:rPr lang="en-US" b="0" i="0" u="none" strike="noStrike" baseline="0" dirty="0" smtClean="0"/>
              <a:t> Software. (2002). </a:t>
            </a:r>
            <a:r>
              <a:rPr lang="en-US" b="0" i="1" u="none" strike="noStrike" baseline="0" dirty="0" smtClean="0"/>
              <a:t>10,000 Sermon Illustrations</a:t>
            </a:r>
            <a:r>
              <a:rPr lang="en-US" b="0" i="0" u="none" strike="noStrike" baseline="0" dirty="0" smtClean="0"/>
              <a:t>. </a:t>
            </a:r>
          </a:p>
          <a:p>
            <a:r>
              <a:rPr lang="en-US" b="0" i="0" u="none" strike="noStrike" baseline="0" dirty="0" smtClean="0"/>
              <a:t>Biblical Studies Press.</a:t>
            </a:r>
          </a:p>
          <a:p>
            <a:endParaRPr lang="en-US" sz="1200" b="0" kern="1200" dirty="0" smtClean="0">
              <a:solidFill>
                <a:schemeClr val="tx1"/>
              </a:solidFill>
              <a:latin typeface="+mn-lt"/>
              <a:ea typeface="+mn-ea"/>
              <a:cs typeface="+mn-cs"/>
            </a:endParaRPr>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39</a:t>
            </a:fld>
            <a:endParaRPr lang="en-US"/>
          </a:p>
        </p:txBody>
      </p:sp>
    </p:spTree>
    <p:extLst>
      <p:ext uri="{BB962C8B-B14F-4D97-AF65-F5344CB8AC3E}">
        <p14:creationId xmlns:p14="http://schemas.microsoft.com/office/powerpoint/2010/main" val="32646717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a:t>
            </a:fld>
            <a:endParaRPr lang="en-US"/>
          </a:p>
        </p:txBody>
      </p:sp>
    </p:spTree>
    <p:extLst>
      <p:ext uri="{BB962C8B-B14F-4D97-AF65-F5344CB8AC3E}">
        <p14:creationId xmlns:p14="http://schemas.microsoft.com/office/powerpoint/2010/main" val="188645591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6:17</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40</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6:17</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41</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 C. Sproul says:</a:t>
            </a:r>
          </a:p>
          <a:p>
            <a:endParaRPr lang="en-US" dirty="0" smtClean="0"/>
          </a:p>
          <a:p>
            <a:pPr rtl="0"/>
            <a:r>
              <a:rPr lang="en-US" sz="1200" i="0" dirty="0" smtClean="0"/>
              <a:t>“Paul uses a word here that has almost disappeared from </a:t>
            </a:r>
          </a:p>
          <a:p>
            <a:pPr rtl="0"/>
            <a:r>
              <a:rPr lang="en-US" sz="1200" i="0" dirty="0" smtClean="0"/>
              <a:t>Christian vocabulary—righteousness. If I give a seminar on </a:t>
            </a:r>
          </a:p>
          <a:p>
            <a:pPr rtl="0"/>
            <a:r>
              <a:rPr lang="en-US" sz="1200" i="0" dirty="0" smtClean="0"/>
              <a:t>spiritual growth, people will flock to it. If I give them five </a:t>
            </a:r>
          </a:p>
          <a:p>
            <a:pPr rtl="0"/>
            <a:r>
              <a:rPr lang="en-US" sz="1200" i="0" dirty="0" smtClean="0"/>
              <a:t>keys to spirituality, they will sign up. If I give a seminar on </a:t>
            </a:r>
          </a:p>
          <a:p>
            <a:pPr rtl="0"/>
            <a:r>
              <a:rPr lang="en-US" sz="1200" i="0" dirty="0" smtClean="0"/>
              <a:t>how to become righteous, no one will come because it is </a:t>
            </a:r>
          </a:p>
          <a:p>
            <a:pPr rtl="0"/>
            <a:r>
              <a:rPr lang="en-US" sz="1200" i="0" dirty="0" smtClean="0"/>
              <a:t>no longer the goal of the Christian. </a:t>
            </a:r>
          </a:p>
          <a:p>
            <a:pPr rtl="0"/>
            <a:endParaRPr lang="en-US" sz="1200" i="0" dirty="0" smtClean="0"/>
          </a:p>
          <a:p>
            <a:pPr rtl="0"/>
            <a:r>
              <a:rPr lang="en-US" sz="1200" i="0" dirty="0" smtClean="0"/>
              <a:t>“Today’s Christian wants to be spiritual or pious or moral, </a:t>
            </a:r>
          </a:p>
          <a:p>
            <a:pPr rtl="0"/>
            <a:r>
              <a:rPr lang="en-US" sz="1200" i="0" dirty="0" smtClean="0"/>
              <a:t>but not righteous. Righteousness is so closely linked to the </a:t>
            </a:r>
          </a:p>
          <a:p>
            <a:pPr rtl="0"/>
            <a:r>
              <a:rPr lang="en-US" sz="1200" i="0" dirty="0" smtClean="0"/>
              <a:t>idea of self-righteousness that we want to distance </a:t>
            </a:r>
          </a:p>
          <a:p>
            <a:pPr rtl="0"/>
            <a:r>
              <a:rPr lang="en-US" sz="1200" i="0" dirty="0" smtClean="0"/>
              <a:t>ourselves as far as we can from the very idea.</a:t>
            </a:r>
          </a:p>
          <a:p>
            <a:pPr rtl="0"/>
            <a:endParaRPr lang="en-US" sz="1200" i="0" dirty="0" smtClean="0"/>
          </a:p>
          <a:p>
            <a:pPr rtl="0"/>
            <a:r>
              <a:rPr lang="en-US" sz="1200" i="0" kern="1200" dirty="0" smtClean="0">
                <a:solidFill>
                  <a:schemeClr val="tx1"/>
                </a:solidFill>
                <a:latin typeface="+mn-lt"/>
                <a:ea typeface="+mn-ea"/>
                <a:cs typeface="+mn-cs"/>
              </a:rPr>
              <a:t>“We know we cannot be saved by our righteousness, so we </a:t>
            </a:r>
          </a:p>
          <a:p>
            <a:pPr rtl="0"/>
            <a:r>
              <a:rPr lang="en-US" sz="1200" i="0" kern="1200" dirty="0" smtClean="0">
                <a:solidFill>
                  <a:schemeClr val="tx1"/>
                </a:solidFill>
                <a:latin typeface="+mn-lt"/>
                <a:ea typeface="+mn-ea"/>
                <a:cs typeface="+mn-cs"/>
              </a:rPr>
              <a:t>do not think that righteousness has any part in our quest </a:t>
            </a:r>
          </a:p>
          <a:p>
            <a:pPr rtl="0"/>
            <a:r>
              <a:rPr lang="en-US" sz="1200" i="0" kern="1200" dirty="0" smtClean="0">
                <a:solidFill>
                  <a:schemeClr val="tx1"/>
                </a:solidFill>
                <a:latin typeface="+mn-lt"/>
                <a:ea typeface="+mn-ea"/>
                <a:cs typeface="+mn-cs"/>
              </a:rPr>
              <a:t>for sanctification. Never mind that Jesus said, “Seek first </a:t>
            </a:r>
          </a:p>
          <a:p>
            <a:pPr rtl="0"/>
            <a:r>
              <a:rPr lang="en-US" sz="1200" i="0" kern="1200" dirty="0" smtClean="0">
                <a:solidFill>
                  <a:schemeClr val="tx1"/>
                </a:solidFill>
                <a:latin typeface="+mn-lt"/>
                <a:ea typeface="+mn-ea"/>
                <a:cs typeface="+mn-cs"/>
              </a:rPr>
              <a:t>the kingdom of God and His righteousness, and all these </a:t>
            </a:r>
          </a:p>
          <a:p>
            <a:pPr rtl="0"/>
            <a:r>
              <a:rPr lang="en-US" sz="1200" i="0" kern="1200" dirty="0" smtClean="0">
                <a:solidFill>
                  <a:schemeClr val="tx1"/>
                </a:solidFill>
                <a:latin typeface="+mn-lt"/>
                <a:ea typeface="+mn-ea"/>
                <a:cs typeface="+mn-cs"/>
              </a:rPr>
              <a:t>things shall be added to you” (Matt. 6:33).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“The primary business of the Christian life is the quest for </a:t>
            </a:r>
          </a:p>
          <a:p>
            <a:pPr rtl="0"/>
            <a:r>
              <a:rPr lang="en-US" sz="1200" i="0" kern="1200" dirty="0" smtClean="0">
                <a:solidFill>
                  <a:schemeClr val="tx1"/>
                </a:solidFill>
                <a:latin typeface="+mn-lt"/>
                <a:ea typeface="+mn-ea"/>
                <a:cs typeface="+mn-cs"/>
              </a:rPr>
              <a:t>righteousness. Jesus also said, “Unless your righteousness </a:t>
            </a:r>
          </a:p>
          <a:p>
            <a:pPr rtl="0"/>
            <a:r>
              <a:rPr lang="en-US" sz="1200" i="0" kern="1200" dirty="0" smtClean="0">
                <a:solidFill>
                  <a:schemeClr val="tx1"/>
                </a:solidFill>
                <a:latin typeface="+mn-lt"/>
                <a:ea typeface="+mn-ea"/>
                <a:cs typeface="+mn-cs"/>
              </a:rPr>
              <a:t>exceeds the righteousness of the scribes and Pharisees, </a:t>
            </a:r>
          </a:p>
          <a:p>
            <a:pPr rtl="0"/>
            <a:r>
              <a:rPr lang="en-US" sz="1200" i="0" kern="1200" dirty="0" smtClean="0">
                <a:solidFill>
                  <a:schemeClr val="tx1"/>
                </a:solidFill>
                <a:latin typeface="+mn-lt"/>
                <a:ea typeface="+mn-ea"/>
                <a:cs typeface="+mn-cs"/>
              </a:rPr>
              <a:t>you will by no means enter the kingdom of heaven” </a:t>
            </a:r>
          </a:p>
          <a:p>
            <a:pPr rtl="0"/>
            <a:r>
              <a:rPr lang="en-US" sz="1200" i="0" kern="1200" dirty="0" smtClean="0">
                <a:solidFill>
                  <a:schemeClr val="tx1"/>
                </a:solidFill>
                <a:latin typeface="+mn-lt"/>
                <a:ea typeface="+mn-ea"/>
                <a:cs typeface="+mn-cs"/>
              </a:rPr>
              <a:t>(Matt. 5:20).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“Jesus might simply have been saying that the only </a:t>
            </a:r>
          </a:p>
          <a:p>
            <a:pPr rtl="0"/>
            <a:r>
              <a:rPr lang="en-US" sz="1200" i="0" kern="1200" dirty="0" smtClean="0">
                <a:solidFill>
                  <a:schemeClr val="tx1"/>
                </a:solidFill>
                <a:latin typeface="+mn-lt"/>
                <a:ea typeface="+mn-ea"/>
                <a:cs typeface="+mn-cs"/>
              </a:rPr>
              <a:t>righteousness that will get someone into the kingdom of </a:t>
            </a:r>
          </a:p>
          <a:p>
            <a:pPr rtl="0"/>
            <a:r>
              <a:rPr lang="en-US" sz="1200" i="0" kern="1200" dirty="0" smtClean="0">
                <a:solidFill>
                  <a:schemeClr val="tx1"/>
                </a:solidFill>
                <a:latin typeface="+mn-lt"/>
                <a:ea typeface="+mn-ea"/>
                <a:cs typeface="+mn-cs"/>
              </a:rPr>
              <a:t>God is a righteousness greater than that of the Pharisees, </a:t>
            </a:r>
          </a:p>
          <a:p>
            <a:pPr rtl="0"/>
            <a:r>
              <a:rPr lang="en-US" sz="1200" i="0" kern="1200" dirty="0" smtClean="0">
                <a:solidFill>
                  <a:schemeClr val="tx1"/>
                </a:solidFill>
                <a:latin typeface="+mn-lt"/>
                <a:ea typeface="+mn-ea"/>
                <a:cs typeface="+mn-cs"/>
              </a:rPr>
              <a:t>namely his own.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“Jesus might have been giving a cryptic, thinly veiled lesson </a:t>
            </a:r>
          </a:p>
          <a:p>
            <a:pPr rtl="0"/>
            <a:r>
              <a:rPr lang="en-US" sz="1200" i="0" kern="1200" dirty="0" smtClean="0">
                <a:solidFill>
                  <a:schemeClr val="tx1"/>
                </a:solidFill>
                <a:latin typeface="+mn-lt"/>
                <a:ea typeface="+mn-ea"/>
                <a:cs typeface="+mn-cs"/>
              </a:rPr>
              <a:t>on justification by faith alone, but I do not think so.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“I think he really meant what he said—that unless our </a:t>
            </a:r>
          </a:p>
          <a:p>
            <a:pPr rtl="0"/>
            <a:r>
              <a:rPr lang="en-US" sz="1200" i="0" kern="1200" dirty="0" smtClean="0">
                <a:solidFill>
                  <a:schemeClr val="tx1"/>
                </a:solidFill>
                <a:latin typeface="+mn-lt"/>
                <a:ea typeface="+mn-ea"/>
                <a:cs typeface="+mn-cs"/>
              </a:rPr>
              <a:t>righteousness exceeds the righteousness of the Pharisees </a:t>
            </a:r>
          </a:p>
          <a:p>
            <a:pPr rtl="0"/>
            <a:r>
              <a:rPr lang="en-US" sz="1200" i="0" kern="1200" dirty="0" smtClean="0">
                <a:solidFill>
                  <a:schemeClr val="tx1"/>
                </a:solidFill>
                <a:latin typeface="+mn-lt"/>
                <a:ea typeface="+mn-ea"/>
                <a:cs typeface="+mn-cs"/>
              </a:rPr>
              <a:t>we will never make it.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“We are not going to make it on the basis of our </a:t>
            </a:r>
          </a:p>
          <a:p>
            <a:pPr rtl="0"/>
            <a:r>
              <a:rPr lang="en-US" sz="1200" i="0" kern="1200" dirty="0" smtClean="0">
                <a:solidFill>
                  <a:schemeClr val="tx1"/>
                </a:solidFill>
                <a:latin typeface="+mn-lt"/>
                <a:ea typeface="+mn-ea"/>
                <a:cs typeface="+mn-cs"/>
              </a:rPr>
              <a:t>righteousness, but only on the basis of faith. If the faith </a:t>
            </a:r>
          </a:p>
          <a:p>
            <a:pPr rtl="0"/>
            <a:r>
              <a:rPr lang="en-US" sz="1200" i="0" kern="1200" dirty="0" smtClean="0">
                <a:solidFill>
                  <a:schemeClr val="tx1"/>
                </a:solidFill>
                <a:latin typeface="+mn-lt"/>
                <a:ea typeface="+mn-ea"/>
                <a:cs typeface="+mn-cs"/>
              </a:rPr>
              <a:t>is genuine, the fruit of that faith will be real </a:t>
            </a:r>
          </a:p>
          <a:p>
            <a:pPr rtl="0"/>
            <a:r>
              <a:rPr lang="en-US" sz="1200" i="0" kern="1200" dirty="0" smtClean="0">
                <a:solidFill>
                  <a:schemeClr val="tx1"/>
                </a:solidFill>
                <a:latin typeface="+mn-lt"/>
                <a:ea typeface="+mn-ea"/>
                <a:cs typeface="+mn-cs"/>
              </a:rPr>
              <a:t>righteousness.”</a:t>
            </a:r>
          </a:p>
          <a:p>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smtClean="0"/>
              <a:t>Sproul, R. C. (2009). </a:t>
            </a:r>
            <a:r>
              <a:rPr lang="en-US" b="0" i="1" u="none" strike="noStrike" baseline="0" dirty="0" smtClean="0"/>
              <a:t>Romans</a:t>
            </a:r>
            <a:r>
              <a:rPr lang="en-US" b="0" i="0" u="none" strike="noStrike" baseline="0" dirty="0" smtClean="0"/>
              <a:t> (pp. 200–201). Wheaton, IL: </a:t>
            </a:r>
          </a:p>
          <a:p>
            <a:r>
              <a:rPr lang="en-US" b="0" i="0" u="none" strike="noStrike" baseline="0" dirty="0" smtClean="0"/>
              <a:t>Crossway.</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42</a:t>
            </a:fld>
            <a:endParaRPr lang="en-US"/>
          </a:p>
        </p:txBody>
      </p:sp>
    </p:spTree>
    <p:extLst>
      <p:ext uri="{BB962C8B-B14F-4D97-AF65-F5344CB8AC3E}">
        <p14:creationId xmlns:p14="http://schemas.microsoft.com/office/powerpoint/2010/main" val="298870611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Eleutheroo</a:t>
            </a:r>
            <a:r>
              <a:rPr lang="en-US" dirty="0" smtClean="0"/>
              <a:t> means </a:t>
            </a:r>
            <a:r>
              <a:rPr lang="en-US" sz="1200" b="0" i="0" dirty="0" smtClean="0"/>
              <a:t>to cause someone to be freed from </a:t>
            </a:r>
          </a:p>
          <a:p>
            <a:r>
              <a:rPr lang="en-US" sz="1200" b="0" i="0" dirty="0" smtClean="0"/>
              <a:t>domination; that is, to free, or to set free.</a:t>
            </a:r>
            <a:endParaRPr lang="en-US" b="0" i="0"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43</a:t>
            </a:fld>
            <a:endParaRPr lang="en-US"/>
          </a:p>
        </p:txBody>
      </p:sp>
    </p:spTree>
    <p:extLst>
      <p:ext uri="{BB962C8B-B14F-4D97-AF65-F5344CB8AC3E}">
        <p14:creationId xmlns:p14="http://schemas.microsoft.com/office/powerpoint/2010/main" val="298870611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44</a:t>
            </a:fld>
            <a:endParaRPr lang="en-US"/>
          </a:p>
        </p:txBody>
      </p:sp>
    </p:spTree>
    <p:extLst>
      <p:ext uri="{BB962C8B-B14F-4D97-AF65-F5344CB8AC3E}">
        <p14:creationId xmlns:p14="http://schemas.microsoft.com/office/powerpoint/2010/main" val="312524533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1" kern="1200" dirty="0" err="1" smtClean="0">
                <a:solidFill>
                  <a:schemeClr val="tx1"/>
                </a:solidFill>
                <a:latin typeface="+mn-lt"/>
                <a:ea typeface="+mn-ea"/>
                <a:cs typeface="+mn-cs"/>
              </a:rPr>
              <a:t>ILLUS</a:t>
            </a:r>
            <a:r>
              <a:rPr lang="en-US" sz="1200" b="1" kern="1200" dirty="0" smtClean="0">
                <a:solidFill>
                  <a:schemeClr val="tx1"/>
                </a:solidFill>
                <a:latin typeface="+mn-lt"/>
                <a:ea typeface="+mn-ea"/>
                <a:cs typeface="+mn-cs"/>
              </a:rPr>
              <a:t>:</a:t>
            </a:r>
            <a:r>
              <a:rPr lang="en-US" sz="1200" b="0" kern="1200" dirty="0" smtClean="0">
                <a:solidFill>
                  <a:schemeClr val="tx1"/>
                </a:solidFill>
                <a:latin typeface="+mn-lt"/>
                <a:ea typeface="+mn-ea"/>
                <a:cs typeface="+mn-cs"/>
              </a:rPr>
              <a:t> One day as missionary Dick Hillis preached in a </a:t>
            </a:r>
          </a:p>
          <a:p>
            <a:pPr rtl="0"/>
            <a:r>
              <a:rPr lang="en-US" sz="1200" b="0" kern="1200" dirty="0" smtClean="0">
                <a:solidFill>
                  <a:schemeClr val="tx1"/>
                </a:solidFill>
                <a:latin typeface="+mn-lt"/>
                <a:ea typeface="+mn-ea"/>
                <a:cs typeface="+mn-cs"/>
              </a:rPr>
              <a:t>Chinese village, his sermon was suddenly interrupted by a </a:t>
            </a:r>
          </a:p>
          <a:p>
            <a:pPr rtl="0"/>
            <a:r>
              <a:rPr lang="en-US" sz="1200" b="0" kern="1200" dirty="0" smtClean="0">
                <a:solidFill>
                  <a:schemeClr val="tx1"/>
                </a:solidFill>
                <a:latin typeface="+mn-lt"/>
                <a:ea typeface="+mn-ea"/>
                <a:cs typeface="+mn-cs"/>
              </a:rPr>
              <a:t>piercing cry. Everyone rushed toward the scream, and </a:t>
            </a:r>
          </a:p>
          <a:p>
            <a:pPr rtl="0"/>
            <a:r>
              <a:rPr lang="en-US" sz="1200" b="0" kern="1200" dirty="0" smtClean="0">
                <a:solidFill>
                  <a:schemeClr val="tx1"/>
                </a:solidFill>
                <a:latin typeface="+mn-lt"/>
                <a:ea typeface="+mn-ea"/>
                <a:cs typeface="+mn-cs"/>
              </a:rPr>
              <a:t>Dick’s coworker, Mr. Kong, whispered that an evil spirit had </a:t>
            </a:r>
          </a:p>
          <a:p>
            <a:pPr rtl="0"/>
            <a:r>
              <a:rPr lang="en-US" sz="1200" b="0" kern="1200" dirty="0" smtClean="0">
                <a:solidFill>
                  <a:schemeClr val="tx1"/>
                </a:solidFill>
                <a:latin typeface="+mn-lt"/>
                <a:ea typeface="+mn-ea"/>
                <a:cs typeface="+mn-cs"/>
              </a:rPr>
              <a:t>seized a man. “That is heathen superstition,” said Dick, </a:t>
            </a:r>
          </a:p>
          <a:p>
            <a:pPr rtl="0"/>
            <a:r>
              <a:rPr lang="en-US" sz="1200" b="0" kern="1200" dirty="0" smtClean="0">
                <a:solidFill>
                  <a:schemeClr val="tx1"/>
                </a:solidFill>
                <a:latin typeface="+mn-lt"/>
                <a:ea typeface="+mn-ea"/>
                <a:cs typeface="+mn-cs"/>
              </a:rPr>
              <a:t>who had not previously encountered demon possession.</a:t>
            </a:r>
          </a:p>
          <a:p>
            <a:pPr rtl="0"/>
            <a:endParaRPr lang="en-US" sz="1200" b="0" kern="1200" dirty="0" smtClean="0">
              <a:solidFill>
                <a:schemeClr val="tx1"/>
              </a:solidFill>
              <a:latin typeface="+mn-lt"/>
              <a:ea typeface="+mn-ea"/>
              <a:cs typeface="+mn-cs"/>
            </a:endParaRPr>
          </a:p>
          <a:p>
            <a:pPr rtl="0"/>
            <a:r>
              <a:rPr lang="en-US" sz="1200" dirty="0" smtClean="0"/>
              <a:t>A woman pushed through the crowd toward them. “I beg </a:t>
            </a:r>
          </a:p>
          <a:p>
            <a:pPr rtl="0"/>
            <a:r>
              <a:rPr lang="en-US" sz="1200" dirty="0" smtClean="0"/>
              <a:t>you help me!” she cried. “An evil spirit has again possessed </a:t>
            </a:r>
          </a:p>
          <a:p>
            <a:pPr rtl="0"/>
            <a:r>
              <a:rPr lang="en-US" sz="1200" dirty="0" smtClean="0"/>
              <a:t>the father of my children and is trying to kill him.”</a:t>
            </a:r>
          </a:p>
          <a:p>
            <a:pPr rtl="0"/>
            <a:endParaRPr lang="en-US" sz="1200" dirty="0" smtClean="0"/>
          </a:p>
          <a:p>
            <a:pPr rtl="0"/>
            <a:r>
              <a:rPr lang="en-US" sz="1200" dirty="0" smtClean="0"/>
              <a:t>Kong stepped over a filthy old dog lying in the doorway and </a:t>
            </a:r>
          </a:p>
          <a:p>
            <a:pPr rtl="0"/>
            <a:r>
              <a:rPr lang="en-US" sz="1200" dirty="0" smtClean="0"/>
              <a:t>faced the madman. The room was charged with a sense of </a:t>
            </a:r>
          </a:p>
          <a:p>
            <a:pPr rtl="0"/>
            <a:r>
              <a:rPr lang="en-US" sz="1200" dirty="0" smtClean="0"/>
              <a:t>evil. “An evil spirit has possessed Farmer Ho,” Kong told the </a:t>
            </a:r>
          </a:p>
          <a:p>
            <a:pPr rtl="0"/>
            <a:r>
              <a:rPr lang="en-US" sz="1200" dirty="0" smtClean="0"/>
              <a:t>onlookers. “Our God, the ‘Nothing-He-Cannot-Do One’ is </a:t>
            </a:r>
          </a:p>
          <a:p>
            <a:pPr rtl="0"/>
            <a:r>
              <a:rPr lang="en-US" sz="1200" dirty="0" smtClean="0"/>
              <a:t>more powerful than any spirit, and He can deliver this man. </a:t>
            </a:r>
          </a:p>
          <a:p>
            <a:pPr rtl="0"/>
            <a:r>
              <a:rPr lang="en-US" sz="1200" dirty="0" smtClean="0"/>
              <a:t>First, you must promise you will burn your idols and trust </a:t>
            </a:r>
          </a:p>
          <a:p>
            <a:pPr rtl="0"/>
            <a:r>
              <a:rPr lang="en-US" sz="1200" dirty="0" smtClean="0"/>
              <a:t>in Jesus, son of the Supreme Emperor.”</a:t>
            </a:r>
          </a:p>
          <a:p>
            <a:pPr rtl="0"/>
            <a:endParaRPr lang="en-US" sz="1200" dirty="0" smtClean="0"/>
          </a:p>
          <a:p>
            <a:pPr rtl="0"/>
            <a:r>
              <a:rPr lang="en-US" sz="1200" dirty="0" smtClean="0"/>
              <a:t>The people nodded. Kong asked Dick to begin singing the </a:t>
            </a:r>
          </a:p>
          <a:p>
            <a:pPr rtl="0"/>
            <a:r>
              <a:rPr lang="en-US" sz="1200" dirty="0" smtClean="0"/>
              <a:t>hymn “There is Power in the Blood.” With great hesitation, </a:t>
            </a:r>
          </a:p>
          <a:p>
            <a:pPr rtl="0"/>
            <a:r>
              <a:rPr lang="en-US" sz="1200" dirty="0" smtClean="0"/>
              <a:t>Dick began to sing, “Would you be free from your burden </a:t>
            </a:r>
          </a:p>
          <a:p>
            <a:pPr rtl="0"/>
            <a:r>
              <a:rPr lang="en-US" sz="1200" dirty="0" smtClean="0"/>
              <a:t>of sin.…”</a:t>
            </a:r>
          </a:p>
          <a:p>
            <a:pPr rtl="0"/>
            <a:endParaRPr lang="en-US" sz="1200" dirty="0" smtClean="0"/>
          </a:p>
          <a:p>
            <a:pPr rtl="0"/>
            <a:r>
              <a:rPr lang="en-US" sz="1200" dirty="0" smtClean="0"/>
              <a:t>“Now,” continued Kong, “in the name of Jesus we will </a:t>
            </a:r>
          </a:p>
          <a:p>
            <a:pPr rtl="0"/>
            <a:r>
              <a:rPr lang="en-US" sz="1200" dirty="0" smtClean="0"/>
              <a:t>command the evil spirit to leave this man.” Kong began </a:t>
            </a:r>
          </a:p>
          <a:p>
            <a:pPr rtl="0"/>
            <a:r>
              <a:rPr lang="en-US" sz="1200" dirty="0" smtClean="0"/>
              <a:t>praying fervently. Suddenly, the old dog in the doorway </a:t>
            </a:r>
          </a:p>
          <a:p>
            <a:pPr rtl="0"/>
            <a:r>
              <a:rPr lang="en-US" sz="1200" dirty="0" smtClean="0"/>
              <a:t>vaulted into the air, screeching, yelping, whirling in circles </a:t>
            </a:r>
          </a:p>
          <a:p>
            <a:pPr rtl="0"/>
            <a:r>
              <a:rPr lang="en-US" sz="1200" dirty="0" smtClean="0"/>
              <a:t>snapping wildly at his tail. Kong continued praying, and the </a:t>
            </a:r>
          </a:p>
          <a:p>
            <a:pPr rtl="0"/>
            <a:r>
              <a:rPr lang="en-US" sz="1200" dirty="0" smtClean="0"/>
              <a:t>dog abruptly dropped over dead.</a:t>
            </a:r>
          </a:p>
          <a:p>
            <a:pPr rtl="0"/>
            <a:endParaRPr lang="en-US" sz="1200" dirty="0" smtClean="0"/>
          </a:p>
          <a:p>
            <a:pPr rtl="0"/>
            <a:r>
              <a:rPr lang="en-US" sz="1200" dirty="0" smtClean="0"/>
              <a:t>Instantly Dick remembered Luke 8, the demons of the </a:t>
            </a:r>
          </a:p>
          <a:p>
            <a:pPr rtl="0"/>
            <a:r>
              <a:rPr lang="en-US" sz="1200" dirty="0" smtClean="0"/>
              <a:t>Gadarenes who invisibly flew into the herd of swine. As </a:t>
            </a:r>
          </a:p>
          <a:p>
            <a:pPr rtl="0"/>
            <a:r>
              <a:rPr lang="en-US" sz="1200" dirty="0" smtClean="0"/>
              <a:t>Kong finished praying, Farmer Ho seemed quiet and </a:t>
            </a:r>
          </a:p>
          <a:p>
            <a:pPr rtl="0"/>
            <a:r>
              <a:rPr lang="en-US" sz="1200" dirty="0" smtClean="0"/>
              <a:t>relaxed, and soon he was strong enough to burn his idols. </a:t>
            </a:r>
          </a:p>
          <a:p>
            <a:pPr rtl="0"/>
            <a:endParaRPr lang="en-US" sz="1200" dirty="0" smtClean="0"/>
          </a:p>
          <a:p>
            <a:pPr rtl="0"/>
            <a:r>
              <a:rPr lang="en-US" sz="1200" dirty="0" smtClean="0"/>
              <a:t>At his baptism shortly afterward, he testified, “I was </a:t>
            </a:r>
          </a:p>
          <a:p>
            <a:pPr rtl="0"/>
            <a:r>
              <a:rPr lang="en-US" sz="1200" dirty="0" smtClean="0"/>
              <a:t>possessed by an evil spirit who boasted he had already </a:t>
            </a:r>
          </a:p>
          <a:p>
            <a:pPr rtl="0"/>
            <a:r>
              <a:rPr lang="en-US" sz="1200" dirty="0" smtClean="0"/>
              <a:t>killed five people and was going to kill me. But God sent </a:t>
            </a:r>
          </a:p>
          <a:p>
            <a:pPr rtl="0"/>
            <a:r>
              <a:rPr lang="en-US" sz="1200" dirty="0" smtClean="0"/>
              <a:t>Mr. Kong at just the right moment, and in Jesus I am free.”</a:t>
            </a:r>
          </a:p>
          <a:p>
            <a:pPr lvl="1"/>
            <a:r>
              <a:rPr lang="en-US" dirty="0" smtClean="0"/>
              <a:t> </a:t>
            </a:r>
          </a:p>
          <a:p>
            <a:r>
              <a:rPr lang="en-US" b="0" i="0" u="none" strike="noStrike" baseline="0" dirty="0" smtClean="0"/>
              <a:t>-----</a:t>
            </a:r>
          </a:p>
          <a:p>
            <a:endParaRPr lang="en-US" b="0" i="0" u="none" strike="noStrike" baseline="0" dirty="0" smtClean="0"/>
          </a:p>
          <a:p>
            <a:r>
              <a:rPr lang="en-US" b="0" i="0" u="none" strike="noStrike" baseline="0" dirty="0" smtClean="0"/>
              <a:t>Morgan, R. J. (2000). </a:t>
            </a:r>
            <a:r>
              <a:rPr lang="en-US" b="0" i="1" u="none" strike="noStrike" baseline="0" dirty="0" smtClean="0"/>
              <a:t>Nelson’s complete book of stories, </a:t>
            </a:r>
            <a:r>
              <a:rPr lang="en-US" b="0" i="1" u="none" strike="noStrike" baseline="0" dirty="0" err="1" smtClean="0"/>
              <a:t>i</a:t>
            </a:r>
            <a:endParaRPr lang="en-US" b="0" i="1" u="none" strike="noStrike" baseline="0" dirty="0" smtClean="0"/>
          </a:p>
          <a:p>
            <a:r>
              <a:rPr lang="en-US" b="0" i="1" u="none" strike="noStrike" baseline="0" dirty="0" err="1" smtClean="0"/>
              <a:t>llustrations</a:t>
            </a:r>
            <a:r>
              <a:rPr lang="en-US" b="0" i="1" u="none" strike="noStrike" baseline="0" dirty="0" smtClean="0"/>
              <a:t>, and quotes</a:t>
            </a:r>
            <a:r>
              <a:rPr lang="en-US" b="0" i="0" u="none" strike="noStrike" baseline="0" dirty="0" smtClean="0"/>
              <a:t> (electronic ed., p. 198). Nashville: </a:t>
            </a:r>
          </a:p>
          <a:p>
            <a:r>
              <a:rPr lang="en-US" b="0" i="0" u="none" strike="noStrike" baseline="0" dirty="0" smtClean="0"/>
              <a:t>Thomas Nelson Publishers.</a:t>
            </a:r>
          </a:p>
          <a:p>
            <a:endParaRPr lang="en-US" sz="1200" b="0" kern="1200" dirty="0" smtClean="0">
              <a:solidFill>
                <a:schemeClr val="tx1"/>
              </a:solidFill>
              <a:latin typeface="+mn-lt"/>
              <a:ea typeface="+mn-ea"/>
              <a:cs typeface="+mn-cs"/>
            </a:endParaRPr>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45</a:t>
            </a:fld>
            <a:endParaRPr lang="en-US"/>
          </a:p>
        </p:txBody>
      </p:sp>
    </p:spTree>
    <p:extLst>
      <p:ext uri="{BB962C8B-B14F-4D97-AF65-F5344CB8AC3E}">
        <p14:creationId xmlns:p14="http://schemas.microsoft.com/office/powerpoint/2010/main" val="313280179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6:18</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46</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We used to present ourselves as slaves to sin. But having </a:t>
            </a:r>
          </a:p>
          <a:p>
            <a:r>
              <a:rPr lang="en-US" sz="1200" kern="1200" dirty="0" smtClean="0">
                <a:solidFill>
                  <a:schemeClr val="tx1"/>
                </a:solidFill>
                <a:latin typeface="+mn-lt"/>
                <a:ea typeface="+mn-ea"/>
                <a:cs typeface="+mn-cs"/>
              </a:rPr>
              <a:t>been set free from sin, we now have the opportunity to </a:t>
            </a:r>
          </a:p>
          <a:p>
            <a:r>
              <a:rPr lang="en-US" sz="1200" kern="1200" dirty="0" smtClean="0">
                <a:solidFill>
                  <a:schemeClr val="tx1"/>
                </a:solidFill>
                <a:latin typeface="+mn-lt"/>
                <a:ea typeface="+mn-ea"/>
                <a:cs typeface="+mn-cs"/>
              </a:rPr>
              <a:t>present ourselves as slaves to righteousness, leading to </a:t>
            </a:r>
          </a:p>
          <a:p>
            <a:r>
              <a:rPr lang="en-US" sz="1200" kern="1200" dirty="0" smtClean="0">
                <a:solidFill>
                  <a:schemeClr val="tx1"/>
                </a:solidFill>
                <a:latin typeface="+mn-lt"/>
                <a:ea typeface="+mn-ea"/>
                <a:cs typeface="+mn-cs"/>
              </a:rPr>
              <a:t>sanctification.</a:t>
            </a:r>
          </a:p>
          <a:p>
            <a:pPr lvl="1"/>
            <a:r>
              <a:rPr lang="en-US" dirty="0" smtClean="0"/>
              <a:t> </a:t>
            </a:r>
          </a:p>
          <a:p>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err="1" smtClean="0"/>
              <a:t>Runge</a:t>
            </a:r>
            <a:r>
              <a:rPr lang="en-US" b="0" i="0" u="none" strike="noStrike" baseline="0" dirty="0" smtClean="0"/>
              <a:t>, S. E. (2014). </a:t>
            </a:r>
            <a:r>
              <a:rPr lang="en-US" b="0" i="1" u="none" strike="noStrike" baseline="0" dirty="0" smtClean="0"/>
              <a:t>High Definition Commentary: </a:t>
            </a:r>
          </a:p>
          <a:p>
            <a:r>
              <a:rPr lang="en-US" b="0" i="1" u="none" strike="noStrike" baseline="0" dirty="0" smtClean="0"/>
              <a:t>Romans</a:t>
            </a:r>
            <a:r>
              <a:rPr lang="en-US" b="0" i="0" u="none" strike="noStrike" baseline="0" dirty="0" smtClean="0"/>
              <a:t> (p. 115). Bellingham, WA: </a:t>
            </a:r>
            <a:r>
              <a:rPr lang="en-US" b="0" i="0" u="none" strike="noStrike" baseline="0" dirty="0" err="1" smtClean="0"/>
              <a:t>Lexham</a:t>
            </a:r>
            <a:r>
              <a:rPr lang="en-US" b="0" i="0" u="none" strike="noStrike" baseline="0" dirty="0" smtClean="0"/>
              <a:t> Press.</a:t>
            </a:r>
          </a:p>
          <a:p>
            <a:endParaRPr lang="en-US" b="0" i="0" u="none" strike="noStrike" baseline="0" dirty="0" smtClean="0"/>
          </a:p>
          <a:p>
            <a:r>
              <a:rPr lang="en-US" b="0" i="0" u="none" strike="noStrike" baseline="0"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47</a:t>
            </a:fld>
            <a:endParaRPr lang="en-US"/>
          </a:p>
        </p:txBody>
      </p:sp>
    </p:spTree>
    <p:extLst>
      <p:ext uri="{BB962C8B-B14F-4D97-AF65-F5344CB8AC3E}">
        <p14:creationId xmlns:p14="http://schemas.microsoft.com/office/powerpoint/2010/main" val="332813887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Zane Hodges notes that:</a:t>
            </a:r>
          </a:p>
          <a:p>
            <a:endParaRPr lang="en-US" dirty="0" smtClean="0"/>
          </a:p>
          <a:p>
            <a:pPr rtl="0"/>
            <a:r>
              <a:rPr lang="en-US" sz="1200" b="0" i="0" dirty="0" smtClean="0"/>
              <a:t>“Paul is not altogether comfortable with describing their </a:t>
            </a:r>
          </a:p>
          <a:p>
            <a:pPr rtl="0"/>
            <a:r>
              <a:rPr lang="en-US" sz="1200" b="0" i="0" dirty="0" smtClean="0"/>
              <a:t>Christian obedience as being ‘enslaved to righteousness’ </a:t>
            </a:r>
          </a:p>
          <a:p>
            <a:pPr rtl="0"/>
            <a:r>
              <a:rPr lang="en-US" sz="1200" b="0" i="0" dirty="0" smtClean="0"/>
              <a:t>(v 18). He has only adopted such human terminology due </a:t>
            </a:r>
          </a:p>
          <a:p>
            <a:pPr rtl="0"/>
            <a:r>
              <a:rPr lang="en-US" sz="1200" b="0" i="0" dirty="0" smtClean="0"/>
              <a:t>to the weakness of their flesh.</a:t>
            </a:r>
          </a:p>
          <a:p>
            <a:pPr rtl="0"/>
            <a:endParaRPr lang="en-US" sz="1200" b="0" i="0" dirty="0" smtClean="0"/>
          </a:p>
          <a:p>
            <a:pPr rtl="0"/>
            <a:r>
              <a:rPr lang="en-US" sz="1200" b="0" i="0" dirty="0" smtClean="0"/>
              <a:t>“His concern is for their comprehension of the truth. A </a:t>
            </a:r>
          </a:p>
          <a:p>
            <a:pPr rtl="0"/>
            <a:r>
              <a:rPr lang="en-US" sz="1200" b="0" i="0" dirty="0" smtClean="0"/>
              <a:t>more abstract description—even if accurate—would have </a:t>
            </a:r>
          </a:p>
          <a:p>
            <a:pPr rtl="0"/>
            <a:r>
              <a:rPr lang="en-US" sz="1200" b="0" i="0" dirty="0" smtClean="0"/>
              <a:t>failed due to their limitations as human beings. The </a:t>
            </a:r>
          </a:p>
          <a:p>
            <a:pPr rtl="0"/>
            <a:r>
              <a:rPr lang="en-US" sz="1200" b="0" i="0" dirty="0" smtClean="0"/>
              <a:t>following words in the verse show he is working with an </a:t>
            </a:r>
          </a:p>
          <a:p>
            <a:pPr rtl="0"/>
            <a:r>
              <a:rPr lang="en-US" sz="1200" b="0" i="0" dirty="0" smtClean="0"/>
              <a:t>analogy, moving from the familiar (slavery to sin) to the </a:t>
            </a:r>
          </a:p>
          <a:p>
            <a:pPr rtl="0"/>
            <a:r>
              <a:rPr lang="en-US" sz="1200" b="0" i="0" dirty="0" smtClean="0"/>
              <a:t>unfamiliar (slavery to righteousness).”</a:t>
            </a:r>
          </a:p>
          <a:p>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smtClean="0"/>
              <a:t>Hodges, Z. C. (2013). </a:t>
            </a:r>
            <a:r>
              <a:rPr lang="en-US" b="0" i="1" u="none" strike="noStrike" baseline="0" dirty="0" smtClean="0"/>
              <a:t>Romans: Deliverance from Wrath</a:t>
            </a:r>
            <a:r>
              <a:rPr lang="en-US" b="0" i="0" u="none" strike="noStrike" baseline="0" dirty="0" smtClean="0"/>
              <a:t>. </a:t>
            </a:r>
          </a:p>
          <a:p>
            <a:r>
              <a:rPr lang="en-US" b="0" i="0" u="none" strike="noStrike" baseline="0" dirty="0" smtClean="0"/>
              <a:t>(R. N. Wilkin, Ed.) (p. 178). Corinth, TX: Grace </a:t>
            </a:r>
          </a:p>
          <a:p>
            <a:r>
              <a:rPr lang="en-US" b="0" i="0" u="none" strike="noStrike" baseline="0" dirty="0" smtClean="0"/>
              <a:t>Evangelical Society.</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48</a:t>
            </a:fld>
            <a:endParaRPr lang="en-US"/>
          </a:p>
        </p:txBody>
      </p:sp>
    </p:spTree>
    <p:extLst>
      <p:ext uri="{BB962C8B-B14F-4D97-AF65-F5344CB8AC3E}">
        <p14:creationId xmlns:p14="http://schemas.microsoft.com/office/powerpoint/2010/main" val="292672780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Anthropinos</a:t>
            </a:r>
            <a:r>
              <a:rPr lang="en-US" dirty="0" smtClean="0"/>
              <a:t> pertains to being a person; that is, to being </a:t>
            </a:r>
          </a:p>
          <a:p>
            <a:r>
              <a:rPr lang="en-US" dirty="0" smtClean="0"/>
              <a:t>human.</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49</a:t>
            </a:fld>
            <a:endParaRPr lang="en-US"/>
          </a:p>
        </p:txBody>
      </p:sp>
    </p:spTree>
    <p:extLst>
      <p:ext uri="{BB962C8B-B14F-4D97-AF65-F5344CB8AC3E}">
        <p14:creationId xmlns:p14="http://schemas.microsoft.com/office/powerpoint/2010/main" val="29267278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a:t>
            </a:fld>
            <a:endParaRPr lang="en-US"/>
          </a:p>
        </p:txBody>
      </p:sp>
    </p:spTree>
    <p:extLst>
      <p:ext uri="{BB962C8B-B14F-4D97-AF65-F5344CB8AC3E}">
        <p14:creationId xmlns:p14="http://schemas.microsoft.com/office/powerpoint/2010/main" val="335237674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50</a:t>
            </a:fld>
            <a:endParaRPr lang="en-US"/>
          </a:p>
        </p:txBody>
      </p:sp>
    </p:spTree>
    <p:extLst>
      <p:ext uri="{BB962C8B-B14F-4D97-AF65-F5344CB8AC3E}">
        <p14:creationId xmlns:p14="http://schemas.microsoft.com/office/powerpoint/2010/main" val="265768364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51</a:t>
            </a:fld>
            <a:endParaRPr lang="en-US"/>
          </a:p>
        </p:txBody>
      </p:sp>
    </p:spTree>
    <p:extLst>
      <p:ext uri="{BB962C8B-B14F-4D97-AF65-F5344CB8AC3E}">
        <p14:creationId xmlns:p14="http://schemas.microsoft.com/office/powerpoint/2010/main" val="36303338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Asthenia can mean illness, sickness, or disease.</a:t>
            </a:r>
          </a:p>
          <a:p>
            <a:endParaRPr lang="en-US" dirty="0" smtClean="0"/>
          </a:p>
          <a:p>
            <a:r>
              <a:rPr lang="en-US" dirty="0" smtClean="0"/>
              <a:t>It’s translated as “infirmity” in the King James Version.</a:t>
            </a:r>
          </a:p>
          <a:p>
            <a:endParaRPr lang="en-US" dirty="0" smtClean="0"/>
          </a:p>
          <a:p>
            <a:r>
              <a:rPr lang="en-US" dirty="0" smtClean="0"/>
              <a:t>It can also be used to refer to a physical incapacity or </a:t>
            </a:r>
          </a:p>
          <a:p>
            <a:r>
              <a:rPr lang="en-US" dirty="0" smtClean="0"/>
              <a:t>limitation; that is, a physical weakness.</a:t>
            </a:r>
          </a:p>
          <a:p>
            <a:endParaRPr lang="en-US" dirty="0" smtClean="0"/>
          </a:p>
          <a:p>
            <a:r>
              <a:rPr lang="en-US" dirty="0" smtClean="0"/>
              <a:t>Here, however, it’s used to indicate a lack of confidence or </a:t>
            </a:r>
          </a:p>
          <a:p>
            <a:r>
              <a:rPr lang="en-US" dirty="0" smtClean="0"/>
              <a:t>a feeling of inadequacy; that is, an emotional weakness or </a:t>
            </a:r>
          </a:p>
          <a:p>
            <a:r>
              <a:rPr lang="en-US" dirty="0" smtClean="0"/>
              <a:t>a weakness of the intellect.</a:t>
            </a:r>
          </a:p>
          <a:p>
            <a:endParaRPr lang="en-US" dirty="0" smtClean="0"/>
          </a:p>
          <a:p>
            <a:r>
              <a:rPr lang="en-US" dirty="0" smtClean="0"/>
              <a:t>It’s used in the same way in:</a:t>
            </a:r>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52</a:t>
            </a:fld>
            <a:endParaRPr lang="en-US"/>
          </a:p>
        </p:txBody>
      </p:sp>
    </p:spTree>
    <p:extLst>
      <p:ext uri="{BB962C8B-B14F-4D97-AF65-F5344CB8AC3E}">
        <p14:creationId xmlns:p14="http://schemas.microsoft.com/office/powerpoint/2010/main" val="292672780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53</a:t>
            </a:fld>
            <a:endParaRPr lang="en-US"/>
          </a:p>
        </p:txBody>
      </p:sp>
    </p:spTree>
    <p:extLst>
      <p:ext uri="{BB962C8B-B14F-4D97-AF65-F5344CB8AC3E}">
        <p14:creationId xmlns:p14="http://schemas.microsoft.com/office/powerpoint/2010/main" val="105432876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54</a:t>
            </a:fld>
            <a:endParaRPr lang="en-US"/>
          </a:p>
        </p:txBody>
      </p:sp>
    </p:spTree>
    <p:extLst>
      <p:ext uri="{BB962C8B-B14F-4D97-AF65-F5344CB8AC3E}">
        <p14:creationId xmlns:p14="http://schemas.microsoft.com/office/powerpoint/2010/main" val="8559742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Sarx</a:t>
            </a:r>
            <a:r>
              <a:rPr lang="en-US" dirty="0" smtClean="0"/>
              <a:t> means </a:t>
            </a:r>
            <a:r>
              <a:rPr lang="en-US" sz="1200" b="0" dirty="0" smtClean="0"/>
              <a:t>the material that covers the bones of a human </a:t>
            </a:r>
          </a:p>
          <a:p>
            <a:r>
              <a:rPr lang="en-US" sz="1200" b="0" dirty="0" smtClean="0"/>
              <a:t>or animal body,</a:t>
            </a:r>
            <a:r>
              <a:rPr lang="en-US" sz="1200" b="0" baseline="0" dirty="0" smtClean="0"/>
              <a:t> or </a:t>
            </a:r>
            <a:r>
              <a:rPr lang="en-US" sz="1200" b="0" dirty="0" smtClean="0"/>
              <a:t>the physical body as functioning entity.</a:t>
            </a:r>
            <a:endParaRPr lang="en-US" b="0" dirty="0" smtClean="0"/>
          </a:p>
          <a:p>
            <a:endParaRPr lang="en-US" dirty="0" smtClean="0"/>
          </a:p>
          <a:p>
            <a:r>
              <a:rPr lang="en-US" dirty="0" smtClean="0"/>
              <a:t>The King James Version translates </a:t>
            </a:r>
            <a:r>
              <a:rPr lang="en-US" dirty="0" err="1" smtClean="0"/>
              <a:t>sarx</a:t>
            </a:r>
            <a:r>
              <a:rPr lang="en-US" dirty="0" smtClean="0"/>
              <a:t> as “</a:t>
            </a:r>
            <a:r>
              <a:rPr lang="en-US" dirty="0" smtClean="0"/>
              <a:t>flesh</a:t>
            </a:r>
            <a:r>
              <a:rPr lang="en-US" dirty="0" smtClean="0"/>
              <a:t>” in this </a:t>
            </a:r>
          </a:p>
          <a:p>
            <a:r>
              <a:rPr lang="en-US" dirty="0" smtClean="0"/>
              <a:t>verse.</a:t>
            </a:r>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55</a:t>
            </a:fld>
            <a:endParaRPr lang="en-US"/>
          </a:p>
        </p:txBody>
      </p:sp>
    </p:spTree>
    <p:extLst>
      <p:ext uri="{BB962C8B-B14F-4D97-AF65-F5344CB8AC3E}">
        <p14:creationId xmlns:p14="http://schemas.microsoft.com/office/powerpoint/2010/main" val="292672780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James </a:t>
            </a:r>
            <a:r>
              <a:rPr lang="en-US" dirty="0" err="1" smtClean="0"/>
              <a:t>Boice’s</a:t>
            </a:r>
            <a:r>
              <a:rPr lang="en-US" dirty="0" smtClean="0"/>
              <a:t> list doesn’t follow in order here. We’ll see his</a:t>
            </a:r>
            <a:r>
              <a:rPr lang="en-US" baseline="0" dirty="0" smtClean="0"/>
              <a:t> </a:t>
            </a:r>
          </a:p>
          <a:p>
            <a:r>
              <a:rPr lang="en-US" baseline="0" dirty="0" smtClean="0"/>
              <a:t>comments on Paul’s fourth point in a few minutes.</a:t>
            </a:r>
            <a:endParaRPr lang="en-US" dirty="0" smtClean="0"/>
          </a:p>
          <a:p>
            <a:endParaRPr lang="en-US" dirty="0" smtClean="0"/>
          </a:p>
          <a:p>
            <a:r>
              <a:rPr lang="en-US" dirty="0" smtClean="0"/>
              <a:t>But, here, </a:t>
            </a:r>
            <a:r>
              <a:rPr lang="en-US" dirty="0" err="1" smtClean="0"/>
              <a:t>Boice</a:t>
            </a:r>
            <a:r>
              <a:rPr lang="en-US" dirty="0" smtClean="0"/>
              <a:t> finishes his list with Paul’s fifth point:</a:t>
            </a:r>
          </a:p>
          <a:p>
            <a:endParaRPr lang="en-US" dirty="0" smtClean="0"/>
          </a:p>
          <a:p>
            <a:r>
              <a:rPr lang="en-US" sz="1200" i="0" dirty="0" smtClean="0"/>
              <a:t>“5. The end of this second, desirable slavery is </a:t>
            </a:r>
          </a:p>
          <a:p>
            <a:r>
              <a:rPr lang="en-US" sz="1200" i="0" dirty="0" smtClean="0"/>
              <a:t>righteousness. This leads to Paul’s last point, the fifth </a:t>
            </a:r>
          </a:p>
          <a:p>
            <a:r>
              <a:rPr lang="en-US" sz="1200" i="0" dirty="0" smtClean="0"/>
              <a:t>reason why Christians must not continue in sin, even </a:t>
            </a:r>
          </a:p>
          <a:p>
            <a:r>
              <a:rPr lang="en-US" sz="1200" i="0" dirty="0" smtClean="0"/>
              <a:t>though they have been freed from law and are under </a:t>
            </a:r>
          </a:p>
          <a:p>
            <a:r>
              <a:rPr lang="en-US" sz="1200" i="0" dirty="0" smtClean="0"/>
              <a:t>grace. </a:t>
            </a:r>
          </a:p>
          <a:p>
            <a:endParaRPr lang="en-US" sz="1200" i="0" dirty="0" smtClean="0"/>
          </a:p>
          <a:p>
            <a:r>
              <a:rPr lang="en-US" sz="1200" i="0" dirty="0" smtClean="0"/>
              <a:t>“It is that the end of this second, desirable slavery to God </a:t>
            </a:r>
          </a:p>
          <a:p>
            <a:r>
              <a:rPr lang="en-US" sz="1200" i="0" dirty="0" smtClean="0"/>
              <a:t>and Jesus Christ is </a:t>
            </a:r>
            <a:r>
              <a:rPr lang="en-US" sz="1200" i="0" kern="1200" dirty="0" smtClean="0">
                <a:solidFill>
                  <a:schemeClr val="tx1"/>
                </a:solidFill>
                <a:latin typeface="+mn-lt"/>
                <a:ea typeface="+mn-ea"/>
                <a:cs typeface="+mn-cs"/>
              </a:rPr>
              <a:t>righteousness. True Christianity can </a:t>
            </a:r>
          </a:p>
          <a:p>
            <a:r>
              <a:rPr lang="en-US" sz="1200" i="0" kern="1200" dirty="0" smtClean="0">
                <a:solidFill>
                  <a:schemeClr val="tx1"/>
                </a:solidFill>
                <a:latin typeface="+mn-lt"/>
                <a:ea typeface="+mn-ea"/>
                <a:cs typeface="+mn-cs"/>
              </a:rPr>
              <a:t>never lead to license, the accusation refuted by Paul in this </a:t>
            </a:r>
          </a:p>
          <a:p>
            <a:r>
              <a:rPr lang="en-US" sz="1200" i="0" kern="1200" dirty="0" smtClean="0">
                <a:solidFill>
                  <a:schemeClr val="tx1"/>
                </a:solidFill>
                <a:latin typeface="+mn-lt"/>
                <a:ea typeface="+mn-ea"/>
                <a:cs typeface="+mn-cs"/>
              </a:rPr>
              <a:t>passage. Since it is liberation from sin in order to become </a:t>
            </a:r>
          </a:p>
          <a:p>
            <a:r>
              <a:rPr lang="en-US" sz="1200" i="0" kern="1200" dirty="0" smtClean="0">
                <a:solidFill>
                  <a:schemeClr val="tx1"/>
                </a:solidFill>
                <a:latin typeface="+mn-lt"/>
                <a:ea typeface="+mn-ea"/>
                <a:cs typeface="+mn-cs"/>
              </a:rPr>
              <a:t>a servant of God and of Jesus Christ, Christianity must </a:t>
            </a:r>
          </a:p>
          <a:p>
            <a:r>
              <a:rPr lang="en-US" sz="1200" i="0" kern="1200" dirty="0" smtClean="0">
                <a:solidFill>
                  <a:schemeClr val="tx1"/>
                </a:solidFill>
                <a:latin typeface="+mn-lt"/>
                <a:ea typeface="+mn-ea"/>
                <a:cs typeface="+mn-cs"/>
              </a:rPr>
              <a:t>inevitably lead to what God desires, which is </a:t>
            </a:r>
          </a:p>
          <a:p>
            <a:r>
              <a:rPr lang="en-US" sz="1200" i="0" kern="1200" dirty="0" smtClean="0">
                <a:solidFill>
                  <a:schemeClr val="tx1"/>
                </a:solidFill>
                <a:latin typeface="+mn-lt"/>
                <a:ea typeface="+mn-ea"/>
                <a:cs typeface="+mn-cs"/>
              </a:rPr>
              <a:t>righteousness.”</a:t>
            </a:r>
          </a:p>
          <a:p>
            <a:pPr lvl="1"/>
            <a:r>
              <a:rPr lang="en-US" dirty="0" smtClean="0"/>
              <a:t> </a:t>
            </a:r>
          </a:p>
          <a:p>
            <a:r>
              <a:rPr lang="en-US" dirty="0" smtClean="0"/>
              <a:t>-----</a:t>
            </a:r>
          </a:p>
          <a:p>
            <a:endParaRPr lang="en-US" dirty="0" smtClean="0"/>
          </a:p>
          <a:p>
            <a:r>
              <a:rPr lang="en-US" b="0" i="0" u="none" strike="noStrike" baseline="0" dirty="0" err="1" smtClean="0"/>
              <a:t>Boice</a:t>
            </a:r>
            <a:r>
              <a:rPr lang="en-US" b="0" i="0" u="none" strike="noStrike" baseline="0" dirty="0" smtClean="0"/>
              <a:t>, J. M. (1991–). </a:t>
            </a:r>
            <a:r>
              <a:rPr lang="en-US" b="0" i="1" u="none" strike="noStrike" baseline="0" dirty="0" smtClean="0"/>
              <a:t>Romans: The Reign of Grace</a:t>
            </a:r>
            <a:r>
              <a:rPr lang="en-US" b="0" i="0" u="none" strike="noStrike" baseline="0" dirty="0" smtClean="0"/>
              <a:t> </a:t>
            </a:r>
          </a:p>
          <a:p>
            <a:r>
              <a:rPr lang="en-US" b="0" i="0" u="none" strike="noStrike" baseline="0" dirty="0" smtClean="0"/>
              <a:t>(Vol. 2, pp. 694–695). Grand Rapids, MI: Baker Book </a:t>
            </a:r>
          </a:p>
          <a:p>
            <a:r>
              <a:rPr lang="en-US" b="0" i="0" u="none" strike="noStrike" baseline="0" dirty="0" smtClean="0"/>
              <a:t>House.</a:t>
            </a:r>
            <a:endParaRPr lang="en-US" dirty="0" smtClean="0"/>
          </a:p>
          <a:p>
            <a:endParaRPr lang="en-US" b="0" i="0" u="none" strike="noStrike" baseline="0"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56</a:t>
            </a:fld>
            <a:endParaRPr lang="en-US"/>
          </a:p>
        </p:txBody>
      </p:sp>
    </p:spTree>
    <p:extLst>
      <p:ext uri="{BB962C8B-B14F-4D97-AF65-F5344CB8AC3E}">
        <p14:creationId xmlns:p14="http://schemas.microsoft.com/office/powerpoint/2010/main" val="316342222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Akatharsia</a:t>
            </a:r>
            <a:r>
              <a:rPr lang="en-US" dirty="0" smtClean="0"/>
              <a:t>, here, means a state of moral corruption; that is, </a:t>
            </a:r>
          </a:p>
          <a:p>
            <a:r>
              <a:rPr lang="en-US" dirty="0" smtClean="0"/>
              <a:t>immorality or vileness. </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57</a:t>
            </a:fld>
            <a:endParaRPr lang="en-US"/>
          </a:p>
        </p:txBody>
      </p:sp>
    </p:spTree>
    <p:extLst>
      <p:ext uri="{BB962C8B-B14F-4D97-AF65-F5344CB8AC3E}">
        <p14:creationId xmlns:p14="http://schemas.microsoft.com/office/powerpoint/2010/main" val="316342222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58</a:t>
            </a:fld>
            <a:endParaRPr lang="en-US"/>
          </a:p>
        </p:txBody>
      </p:sp>
    </p:spTree>
    <p:extLst>
      <p:ext uri="{BB962C8B-B14F-4D97-AF65-F5344CB8AC3E}">
        <p14:creationId xmlns:p14="http://schemas.microsoft.com/office/powerpoint/2010/main" val="373053851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Akatharsia</a:t>
            </a:r>
            <a:r>
              <a:rPr lang="en-US" dirty="0" smtClean="0"/>
              <a:t> is translated as “impure” in the New </a:t>
            </a:r>
          </a:p>
          <a:p>
            <a:r>
              <a:rPr lang="en-US" dirty="0" smtClean="0"/>
              <a:t>International Version.</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59</a:t>
            </a:fld>
            <a:endParaRPr lang="en-US"/>
          </a:p>
        </p:txBody>
      </p:sp>
    </p:spTree>
    <p:extLst>
      <p:ext uri="{BB962C8B-B14F-4D97-AF65-F5344CB8AC3E}">
        <p14:creationId xmlns:p14="http://schemas.microsoft.com/office/powerpoint/2010/main" val="11894753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a:t>
            </a:fld>
            <a:endParaRPr lang="en-US"/>
          </a:p>
        </p:txBody>
      </p:sp>
    </p:spTree>
    <p:extLst>
      <p:ext uri="{BB962C8B-B14F-4D97-AF65-F5344CB8AC3E}">
        <p14:creationId xmlns:p14="http://schemas.microsoft.com/office/powerpoint/2010/main" val="2428538579"/>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as “</a:t>
            </a:r>
            <a:r>
              <a:rPr lang="en-US" dirty="0" err="1" smtClean="0"/>
              <a:t>uncleaness</a:t>
            </a:r>
            <a:r>
              <a:rPr lang="en-US" dirty="0" smtClean="0"/>
              <a:t>” in the King James Version.</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60</a:t>
            </a:fld>
            <a:endParaRPr lang="en-US"/>
          </a:p>
        </p:txBody>
      </p:sp>
    </p:spTree>
    <p:extLst>
      <p:ext uri="{BB962C8B-B14F-4D97-AF65-F5344CB8AC3E}">
        <p14:creationId xmlns:p14="http://schemas.microsoft.com/office/powerpoint/2010/main" val="91653081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Te</a:t>
            </a:r>
            <a:r>
              <a:rPr lang="en-US" dirty="0" smtClean="0"/>
              <a:t> anomia </a:t>
            </a:r>
            <a:r>
              <a:rPr lang="en-US" dirty="0" err="1" smtClean="0"/>
              <a:t>eis</a:t>
            </a:r>
            <a:r>
              <a:rPr lang="en-US" dirty="0" smtClean="0"/>
              <a:t> ten </a:t>
            </a:r>
            <a:r>
              <a:rPr lang="en-US" dirty="0" err="1" smtClean="0"/>
              <a:t>anomian</a:t>
            </a:r>
            <a:r>
              <a:rPr lang="en-US" dirty="0" smtClean="0"/>
              <a:t> --</a:t>
            </a:r>
          </a:p>
          <a:p>
            <a:endParaRPr lang="en-US" dirty="0" smtClean="0"/>
          </a:p>
          <a:p>
            <a:r>
              <a:rPr lang="en-US" dirty="0" smtClean="0"/>
              <a:t>The phrase means “iniquity </a:t>
            </a:r>
            <a:r>
              <a:rPr lang="en-US" dirty="0" smtClean="0"/>
              <a:t>unto iniquity</a:t>
            </a:r>
            <a:r>
              <a:rPr lang="en-US" dirty="0" smtClean="0"/>
              <a:t>” or,</a:t>
            </a:r>
            <a:r>
              <a:rPr lang="en-US" baseline="0" dirty="0" smtClean="0"/>
              <a:t> more </a:t>
            </a:r>
          </a:p>
          <a:p>
            <a:r>
              <a:rPr lang="en-US" baseline="0" dirty="0" smtClean="0"/>
              <a:t>colloquially, “iniquity piled on top of iniquity”</a:t>
            </a:r>
            <a:r>
              <a:rPr lang="en-US" dirty="0" smtClean="0"/>
              <a:t>.</a:t>
            </a:r>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61</a:t>
            </a:fld>
            <a:endParaRPr lang="en-US"/>
          </a:p>
        </p:txBody>
      </p:sp>
    </p:spTree>
    <p:extLst>
      <p:ext uri="{BB962C8B-B14F-4D97-AF65-F5344CB8AC3E}">
        <p14:creationId xmlns:p14="http://schemas.microsoft.com/office/powerpoint/2010/main" val="316342222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Hagiasmos</a:t>
            </a:r>
            <a:r>
              <a:rPr lang="en-US" dirty="0" smtClean="0"/>
              <a:t> means </a:t>
            </a:r>
            <a:r>
              <a:rPr lang="en-US" b="0" i="0" dirty="0" smtClean="0"/>
              <a:t>a </a:t>
            </a:r>
            <a:r>
              <a:rPr lang="en-US" sz="1200" b="0" i="0" dirty="0" smtClean="0"/>
              <a:t> personal dedication to the interests of </a:t>
            </a:r>
          </a:p>
          <a:p>
            <a:r>
              <a:rPr lang="en-US" sz="1200" b="0" i="0" dirty="0" smtClean="0"/>
              <a:t>the deity;</a:t>
            </a:r>
            <a:r>
              <a:rPr lang="en-US" sz="1200" b="0" i="0" baseline="0" dirty="0" smtClean="0"/>
              <a:t> that is</a:t>
            </a:r>
            <a:r>
              <a:rPr lang="en-US" sz="1200" b="0" i="0" dirty="0" smtClean="0"/>
              <a:t>, holiness, consecration, or sanctification.</a:t>
            </a:r>
            <a:endParaRPr lang="en-US" b="0" i="0"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62</a:t>
            </a:fld>
            <a:endParaRPr lang="en-US"/>
          </a:p>
        </p:txBody>
      </p:sp>
    </p:spTree>
    <p:extLst>
      <p:ext uri="{BB962C8B-B14F-4D97-AF65-F5344CB8AC3E}">
        <p14:creationId xmlns:p14="http://schemas.microsoft.com/office/powerpoint/2010/main" val="3163422222"/>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we just saw that </a:t>
            </a:r>
            <a:r>
              <a:rPr lang="en-US" dirty="0" err="1" smtClean="0"/>
              <a:t>akatharsia</a:t>
            </a:r>
            <a:r>
              <a:rPr lang="en-US" dirty="0" smtClean="0"/>
              <a:t> is translated as “impure” in </a:t>
            </a:r>
          </a:p>
          <a:p>
            <a:r>
              <a:rPr lang="en-US" dirty="0" smtClean="0"/>
              <a:t>the New</a:t>
            </a:r>
            <a:r>
              <a:rPr lang="en-US" baseline="0" dirty="0" smtClean="0"/>
              <a:t> International Version of </a:t>
            </a:r>
            <a:r>
              <a:rPr lang="en-US" dirty="0" smtClean="0"/>
              <a:t>1 Thessalonians 4:7</a:t>
            </a:r>
            <a:r>
              <a:rPr lang="en-US" baseline="0" dirty="0" smtClean="0"/>
              <a:t>, and </a:t>
            </a:r>
          </a:p>
          <a:p>
            <a:r>
              <a:rPr lang="en-US" baseline="0" dirty="0" smtClean="0"/>
              <a:t>as “uncleanness” in the King James Version</a:t>
            </a:r>
            <a:r>
              <a:rPr lang="en-US" dirty="0" smtClean="0"/>
              <a:t>, </a:t>
            </a:r>
          </a:p>
          <a:p>
            <a:endParaRPr lang="en-US" dirty="0" smtClean="0"/>
          </a:p>
          <a:p>
            <a:r>
              <a:rPr lang="en-US" dirty="0" smtClean="0"/>
              <a:t>so also </a:t>
            </a:r>
            <a:r>
              <a:rPr lang="en-US" dirty="0" err="1" smtClean="0"/>
              <a:t>hagiasmos</a:t>
            </a:r>
            <a:r>
              <a:rPr lang="en-US" dirty="0" smtClean="0"/>
              <a:t> is translated as</a:t>
            </a:r>
            <a:r>
              <a:rPr lang="en-US" baseline="0" dirty="0" smtClean="0"/>
              <a:t> “to live a holy life” in the </a:t>
            </a:r>
          </a:p>
          <a:p>
            <a:r>
              <a:rPr lang="en-US" baseline="0" dirty="0" smtClean="0"/>
              <a:t>New International Version, and --</a:t>
            </a:r>
            <a:endParaRPr lang="en-US" dirty="0" smtClean="0"/>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63</a:t>
            </a:fld>
            <a:endParaRPr lang="en-US"/>
          </a:p>
        </p:txBody>
      </p:sp>
    </p:spTree>
    <p:extLst>
      <p:ext uri="{BB962C8B-B14F-4D97-AF65-F5344CB8AC3E}">
        <p14:creationId xmlns:p14="http://schemas.microsoft.com/office/powerpoint/2010/main" val="1189475307"/>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as “holiness” in the King James Version.</a:t>
            </a:r>
          </a:p>
          <a:p>
            <a:endParaRPr lang="en-US" dirty="0" smtClean="0"/>
          </a:p>
          <a:p>
            <a:pPr rtl="0"/>
            <a:r>
              <a:rPr lang="en-US" sz="1200" b="1" kern="1200" dirty="0" err="1" smtClean="0">
                <a:solidFill>
                  <a:schemeClr val="tx1"/>
                </a:solidFill>
                <a:latin typeface="+mn-lt"/>
                <a:ea typeface="+mn-ea"/>
                <a:cs typeface="+mn-cs"/>
              </a:rPr>
              <a:t>ILLUS</a:t>
            </a:r>
            <a:r>
              <a:rPr lang="en-US" sz="1200" b="1" kern="1200" dirty="0" smtClean="0">
                <a:solidFill>
                  <a:schemeClr val="tx1"/>
                </a:solidFill>
                <a:latin typeface="+mn-lt"/>
                <a:ea typeface="+mn-ea"/>
                <a:cs typeface="+mn-cs"/>
              </a:rPr>
              <a:t>:</a:t>
            </a:r>
            <a:r>
              <a:rPr lang="en-US" sz="1200" b="0" kern="1200" dirty="0" smtClean="0">
                <a:solidFill>
                  <a:schemeClr val="tx1"/>
                </a:solidFill>
                <a:latin typeface="+mn-lt"/>
                <a:ea typeface="+mn-ea"/>
                <a:cs typeface="+mn-cs"/>
              </a:rPr>
              <a:t> </a:t>
            </a:r>
            <a:r>
              <a:rPr lang="en-US" sz="1200" dirty="0" smtClean="0"/>
              <a:t>In the British Museum a Greek writing tablet, </a:t>
            </a:r>
          </a:p>
          <a:p>
            <a:pPr rtl="0"/>
            <a:r>
              <a:rPr lang="en-US" sz="1200" dirty="0" smtClean="0"/>
              <a:t>earlier than the Christian era, is shown. It is the classical </a:t>
            </a:r>
          </a:p>
          <a:p>
            <a:pPr rtl="0"/>
            <a:r>
              <a:rPr lang="en-US" sz="1200" dirty="0" smtClean="0"/>
              <a:t>equivalent of a child’s copybook. </a:t>
            </a:r>
          </a:p>
          <a:p>
            <a:pPr rtl="0"/>
            <a:endParaRPr lang="en-US" sz="1200" dirty="0" smtClean="0"/>
          </a:p>
          <a:p>
            <a:pPr rtl="0"/>
            <a:r>
              <a:rPr lang="en-US" sz="1200" dirty="0" smtClean="0"/>
              <a:t>The top line has been written by the master. The student </a:t>
            </a:r>
          </a:p>
          <a:p>
            <a:pPr rtl="0"/>
            <a:r>
              <a:rPr lang="en-US" sz="1200" dirty="0" smtClean="0"/>
              <a:t>has traced the second with his eye upon the first; but </a:t>
            </a:r>
          </a:p>
          <a:p>
            <a:pPr rtl="0"/>
            <a:r>
              <a:rPr lang="en-US" sz="1200" dirty="0" smtClean="0"/>
              <a:t>afterwards each line is a reproduction, not of the first </a:t>
            </a:r>
          </a:p>
          <a:p>
            <a:pPr rtl="0"/>
            <a:r>
              <a:rPr lang="en-US" sz="1200" dirty="0" smtClean="0"/>
              <a:t>writing, but of the last. </a:t>
            </a:r>
          </a:p>
          <a:p>
            <a:pPr rtl="0"/>
            <a:endParaRPr lang="en-US" sz="1200" dirty="0" smtClean="0"/>
          </a:p>
          <a:p>
            <a:pPr rtl="0"/>
            <a:r>
              <a:rPr lang="en-US" sz="1200" dirty="0" smtClean="0"/>
              <a:t>Consequently, each line shows a wider divergence from </a:t>
            </a:r>
          </a:p>
          <a:p>
            <a:pPr rtl="0"/>
            <a:r>
              <a:rPr lang="en-US" sz="1200" dirty="0" smtClean="0"/>
              <a:t>the pattern than the one before.</a:t>
            </a:r>
          </a:p>
          <a:p>
            <a:pPr rtl="0"/>
            <a:endParaRPr lang="en-US" sz="1200" dirty="0" smtClean="0"/>
          </a:p>
          <a:p>
            <a:pPr rtl="0"/>
            <a:r>
              <a:rPr lang="en-US" sz="1200" dirty="0" smtClean="0"/>
              <a:t>Is not this one cause of the broken character of our </a:t>
            </a:r>
          </a:p>
          <a:p>
            <a:pPr rtl="0"/>
            <a:r>
              <a:rPr lang="en-US" sz="1200" dirty="0" smtClean="0"/>
              <a:t>holiness—that we imitate one another, or reproduce our </a:t>
            </a:r>
          </a:p>
          <a:p>
            <a:pPr rtl="0"/>
            <a:r>
              <a:rPr lang="en-US" sz="1200" dirty="0" smtClean="0"/>
              <a:t>familiar imperfections, instead of portraying the fair </a:t>
            </a:r>
          </a:p>
          <a:p>
            <a:pPr rtl="0"/>
            <a:r>
              <a:rPr lang="en-US" sz="1200" dirty="0" smtClean="0"/>
              <a:t>likeness of Jesus Christ? </a:t>
            </a:r>
          </a:p>
          <a:p>
            <a:pPr rtl="0"/>
            <a:endParaRPr lang="en-US" sz="1200" dirty="0" smtClean="0"/>
          </a:p>
          <a:p>
            <a:pPr rtl="0"/>
            <a:r>
              <a:rPr lang="en-US" sz="1200" dirty="0" smtClean="0"/>
              <a:t>“He that </a:t>
            </a:r>
            <a:r>
              <a:rPr lang="en-US" sz="1200" dirty="0" err="1" smtClean="0"/>
              <a:t>saith</a:t>
            </a:r>
            <a:r>
              <a:rPr lang="en-US" sz="1200" dirty="0" smtClean="0"/>
              <a:t> he </a:t>
            </a:r>
            <a:r>
              <a:rPr lang="en-US" sz="1200" dirty="0" err="1" smtClean="0"/>
              <a:t>abideth</a:t>
            </a:r>
            <a:r>
              <a:rPr lang="en-US" sz="1200" dirty="0" smtClean="0"/>
              <a:t> in Him ought himself also to </a:t>
            </a:r>
          </a:p>
          <a:p>
            <a:pPr rtl="0"/>
            <a:r>
              <a:rPr lang="en-US" sz="1200" dirty="0" smtClean="0"/>
              <a:t>walk even as He walked” (1 John 2:6).</a:t>
            </a:r>
          </a:p>
          <a:p>
            <a:pPr lvl="1"/>
            <a:r>
              <a:rPr lang="en-US" dirty="0" smtClean="0"/>
              <a:t> </a:t>
            </a:r>
          </a:p>
          <a:p>
            <a:r>
              <a:rPr lang="en-US" b="0" i="0" u="none" strike="noStrike" baseline="0" dirty="0" smtClean="0"/>
              <a:t>---</a:t>
            </a:r>
          </a:p>
          <a:p>
            <a:endParaRPr lang="en-US" b="0" i="0" u="none" strike="noStrike" baseline="0" dirty="0" smtClean="0"/>
          </a:p>
          <a:p>
            <a:r>
              <a:rPr lang="en-US" b="0" i="0" u="none" strike="noStrike" baseline="0" dirty="0" smtClean="0"/>
              <a:t>Tan, P. L. (1996). </a:t>
            </a:r>
            <a:r>
              <a:rPr lang="en-US" b="0" i="1" u="none" strike="noStrike" baseline="0" dirty="0" smtClean="0"/>
              <a:t>Encyclopedia of 7700 Illustrations: </a:t>
            </a:r>
          </a:p>
          <a:p>
            <a:r>
              <a:rPr lang="en-US" b="0" i="1" u="none" strike="noStrike" baseline="0" dirty="0" smtClean="0"/>
              <a:t>Signs of the Times</a:t>
            </a:r>
            <a:r>
              <a:rPr lang="en-US" b="0" i="0" u="none" strike="noStrike" baseline="0" dirty="0" smtClean="0"/>
              <a:t> (p. 986). Garland, TX: Bible </a:t>
            </a:r>
          </a:p>
          <a:p>
            <a:r>
              <a:rPr lang="en-US" b="0" i="0" u="none" strike="noStrike" baseline="0" dirty="0" smtClean="0"/>
              <a:t>Communications, Inc.</a:t>
            </a:r>
          </a:p>
          <a:p>
            <a:endParaRPr lang="en-US" sz="1200" b="0" kern="1200" dirty="0" smtClean="0">
              <a:solidFill>
                <a:schemeClr val="tx1"/>
              </a:solidFill>
              <a:latin typeface="+mn-lt"/>
              <a:ea typeface="+mn-ea"/>
              <a:cs typeface="+mn-cs"/>
            </a:endParaRPr>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64</a:t>
            </a:fld>
            <a:endParaRPr lang="en-US"/>
          </a:p>
        </p:txBody>
      </p:sp>
    </p:spTree>
    <p:extLst>
      <p:ext uri="{BB962C8B-B14F-4D97-AF65-F5344CB8AC3E}">
        <p14:creationId xmlns:p14="http://schemas.microsoft.com/office/powerpoint/2010/main" val="916530813"/>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6:19</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65</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6:19</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66</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Hodges continues:</a:t>
            </a:r>
          </a:p>
          <a:p>
            <a:endParaRPr lang="en-US" dirty="0" smtClean="0"/>
          </a:p>
          <a:p>
            <a:pPr rtl="0"/>
            <a:r>
              <a:rPr lang="en-US" sz="1200" b="0" i="0" dirty="0" smtClean="0"/>
              <a:t>“Paul continues to expand his analogy between the old </a:t>
            </a:r>
          </a:p>
          <a:p>
            <a:pPr rtl="0"/>
            <a:r>
              <a:rPr lang="en-US" sz="1200" b="0" i="0" dirty="0" smtClean="0"/>
              <a:t>servitude and the new one. As slaves of sin they had been </a:t>
            </a:r>
          </a:p>
          <a:p>
            <a:pPr rtl="0"/>
            <a:r>
              <a:rPr lang="en-US" sz="1200" b="0" i="0" dirty="0" smtClean="0"/>
              <a:t>free from righteousness. That is to say, righteousness was </a:t>
            </a:r>
          </a:p>
          <a:p>
            <a:pPr rtl="0"/>
            <a:r>
              <a:rPr lang="en-US" sz="1200" b="0" i="0" dirty="0" smtClean="0"/>
              <a:t>‘powerless’ in their lives. It had no control over what they </a:t>
            </a:r>
          </a:p>
          <a:p>
            <a:pPr rtl="0"/>
            <a:r>
              <a:rPr lang="en-US" sz="1200" b="0" i="0" dirty="0" smtClean="0"/>
              <a:t>did. It was not their ‘master.’</a:t>
            </a:r>
          </a:p>
          <a:p>
            <a:pPr rtl="0"/>
            <a:endParaRPr lang="en-US" sz="1200" b="0" i="0" dirty="0" smtClean="0"/>
          </a:p>
          <a:p>
            <a:pPr rtl="0"/>
            <a:r>
              <a:rPr lang="en-US" sz="1200" b="0" i="0" dirty="0" smtClean="0"/>
              <a:t>“There could be no positive outcome or result from such </a:t>
            </a:r>
          </a:p>
          <a:p>
            <a:pPr rtl="0"/>
            <a:r>
              <a:rPr lang="en-US" sz="1200" b="0" i="0" dirty="0" smtClean="0"/>
              <a:t>a life. It could bear no constructive fruit, and in </a:t>
            </a:r>
          </a:p>
          <a:p>
            <a:pPr rtl="0"/>
            <a:r>
              <a:rPr lang="en-US" sz="1200" b="0" i="0" dirty="0" smtClean="0"/>
              <a:t>retrospect, it was a life that now made them feel </a:t>
            </a:r>
          </a:p>
          <a:p>
            <a:pPr rtl="0"/>
            <a:r>
              <a:rPr lang="en-US" sz="1200" b="0" i="0" dirty="0" smtClean="0"/>
              <a:t>ashamed.”</a:t>
            </a:r>
          </a:p>
          <a:p>
            <a:pPr rtl="0"/>
            <a:endParaRPr lang="en-US" dirty="0" smtClean="0"/>
          </a:p>
          <a:p>
            <a:r>
              <a:rPr lang="en-US" b="0" i="0" u="none" strike="noStrike" baseline="0" dirty="0" smtClean="0"/>
              <a:t>-----</a:t>
            </a:r>
          </a:p>
          <a:p>
            <a:endParaRPr lang="en-US" b="0" i="0" u="none" strike="noStrike" baseline="0" dirty="0" smtClean="0"/>
          </a:p>
          <a:p>
            <a:r>
              <a:rPr lang="en-US" b="0" i="0" u="none" strike="noStrike" baseline="0" dirty="0" smtClean="0"/>
              <a:t>Hodges, Z. C. (2013). </a:t>
            </a:r>
            <a:r>
              <a:rPr lang="en-US" b="0" i="1" u="none" strike="noStrike" baseline="0" dirty="0" smtClean="0"/>
              <a:t>Romans: Deliverance from Wrath</a:t>
            </a:r>
            <a:r>
              <a:rPr lang="en-US" b="0" i="0" u="none" strike="noStrike" baseline="0" dirty="0" smtClean="0"/>
              <a:t>. </a:t>
            </a:r>
          </a:p>
          <a:p>
            <a:r>
              <a:rPr lang="en-US" b="0" i="0" u="none" strike="noStrike" baseline="0" dirty="0" smtClean="0"/>
              <a:t>(R. N. Wilkin, Ed.) (p. 179). Corinth, TX: Grace </a:t>
            </a:r>
          </a:p>
          <a:p>
            <a:r>
              <a:rPr lang="en-US" b="0" i="0" u="none" strike="noStrike" baseline="0" dirty="0" smtClean="0"/>
              <a:t>Evangelical Society.</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67</a:t>
            </a:fld>
            <a:endParaRPr lang="en-US"/>
          </a:p>
        </p:txBody>
      </p:sp>
    </p:spTree>
    <p:extLst>
      <p:ext uri="{BB962C8B-B14F-4D97-AF65-F5344CB8AC3E}">
        <p14:creationId xmlns:p14="http://schemas.microsoft.com/office/powerpoint/2010/main" val="769426712"/>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phrase </a:t>
            </a:r>
            <a:r>
              <a:rPr lang="en-US" dirty="0" err="1" smtClean="0"/>
              <a:t>eleutheros</a:t>
            </a:r>
            <a:r>
              <a:rPr lang="en-US" dirty="0" smtClean="0"/>
              <a:t> ho </a:t>
            </a:r>
            <a:r>
              <a:rPr lang="en-US" dirty="0" err="1" smtClean="0"/>
              <a:t>dikaiosune</a:t>
            </a:r>
            <a:r>
              <a:rPr lang="en-US" baseline="0" dirty="0" smtClean="0"/>
              <a:t> is translated as:</a:t>
            </a:r>
            <a:endParaRPr lang="en-US" dirty="0" smtClean="0"/>
          </a:p>
          <a:p>
            <a:endParaRPr lang="en-US" dirty="0" smtClean="0"/>
          </a:p>
          <a:p>
            <a:r>
              <a:rPr lang="en-US" dirty="0" smtClean="0"/>
              <a:t>“</a:t>
            </a:r>
            <a:r>
              <a:rPr lang="en-US" dirty="0" smtClean="0"/>
              <a:t>free from </a:t>
            </a:r>
            <a:r>
              <a:rPr lang="en-US" dirty="0" smtClean="0"/>
              <a:t>the control of righteousness” in the New </a:t>
            </a:r>
          </a:p>
          <a:p>
            <a:r>
              <a:rPr lang="en-US" dirty="0" smtClean="0"/>
              <a:t>International Version, and --</a:t>
            </a:r>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68</a:t>
            </a:fld>
            <a:endParaRPr lang="en-US"/>
          </a:p>
        </p:txBody>
      </p:sp>
    </p:spTree>
    <p:extLst>
      <p:ext uri="{BB962C8B-B14F-4D97-AF65-F5344CB8AC3E}">
        <p14:creationId xmlns:p14="http://schemas.microsoft.com/office/powerpoint/2010/main" val="769426712"/>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just simply as “free from righteousness” in the King </a:t>
            </a:r>
          </a:p>
          <a:p>
            <a:r>
              <a:rPr lang="en-US" dirty="0" smtClean="0"/>
              <a:t>James Version.</a:t>
            </a:r>
          </a:p>
          <a:p>
            <a:endParaRPr lang="en-US" dirty="0" smtClean="0"/>
          </a:p>
          <a:p>
            <a:pPr rtl="0"/>
            <a:r>
              <a:rPr lang="en-US" sz="1200" b="1" kern="1200" dirty="0" err="1" smtClean="0">
                <a:solidFill>
                  <a:schemeClr val="tx1"/>
                </a:solidFill>
                <a:latin typeface="+mn-lt"/>
                <a:ea typeface="+mn-ea"/>
                <a:cs typeface="+mn-cs"/>
              </a:rPr>
              <a:t>ILLUS</a:t>
            </a:r>
            <a:r>
              <a:rPr lang="en-US" sz="1200" b="1" kern="1200" dirty="0" smtClean="0">
                <a:solidFill>
                  <a:schemeClr val="tx1"/>
                </a:solidFill>
                <a:latin typeface="+mn-lt"/>
                <a:ea typeface="+mn-ea"/>
                <a:cs typeface="+mn-cs"/>
              </a:rPr>
              <a:t>:</a:t>
            </a:r>
            <a:r>
              <a:rPr lang="en-US" sz="1200" b="0" kern="1200" dirty="0" smtClean="0">
                <a:solidFill>
                  <a:schemeClr val="tx1"/>
                </a:solidFill>
                <a:latin typeface="+mn-lt"/>
                <a:ea typeface="+mn-ea"/>
                <a:cs typeface="+mn-cs"/>
              </a:rPr>
              <a:t> </a:t>
            </a:r>
            <a:r>
              <a:rPr lang="en-US" sz="1200" i="0" dirty="0" smtClean="0"/>
              <a:t>In 1919, British actor Sir Ralph Richardson was an </a:t>
            </a:r>
          </a:p>
          <a:p>
            <a:pPr rtl="0"/>
            <a:r>
              <a:rPr lang="en-US" sz="1200" i="0" dirty="0" smtClean="0"/>
              <a:t>office boy for an insurance company in </a:t>
            </a:r>
            <a:r>
              <a:rPr lang="en-US" sz="1200" i="0" dirty="0" err="1" smtClean="0"/>
              <a:t>Grighton</a:t>
            </a:r>
            <a:r>
              <a:rPr lang="en-US" sz="1200" i="0" dirty="0" smtClean="0"/>
              <a:t>. To relieve </a:t>
            </a:r>
          </a:p>
          <a:p>
            <a:pPr rtl="0"/>
            <a:r>
              <a:rPr lang="en-US" sz="1200" i="0" dirty="0" smtClean="0"/>
              <a:t>the tedium of the job, he decided one day to see if he </a:t>
            </a:r>
          </a:p>
          <a:p>
            <a:pPr rtl="0"/>
            <a:r>
              <a:rPr lang="en-US" sz="1200" i="0" dirty="0" smtClean="0"/>
              <a:t>could walk around the building on a narrow ledge several </a:t>
            </a:r>
          </a:p>
          <a:p>
            <a:pPr rtl="0"/>
            <a:r>
              <a:rPr lang="en-US" sz="1200" i="0" dirty="0" smtClean="0"/>
              <a:t>stories above the street. </a:t>
            </a:r>
          </a:p>
          <a:p>
            <a:pPr rtl="0"/>
            <a:endParaRPr lang="en-US" sz="1200" i="0" dirty="0" smtClean="0"/>
          </a:p>
          <a:p>
            <a:pPr rtl="0"/>
            <a:r>
              <a:rPr lang="en-US" sz="1200" i="0" dirty="0" smtClean="0"/>
              <a:t>He meant for his exploit to coincide with his boss’s absence </a:t>
            </a:r>
          </a:p>
          <a:p>
            <a:pPr rtl="0"/>
            <a:r>
              <a:rPr lang="en-US" sz="1200" i="0" dirty="0" smtClean="0"/>
              <a:t>from the office—but unfortunately, as the young daredevil </a:t>
            </a:r>
          </a:p>
          <a:p>
            <a:pPr rtl="0"/>
            <a:r>
              <a:rPr lang="en-US" sz="1200" i="0" dirty="0" smtClean="0"/>
              <a:t>was edging his way past his boss’s window, the man </a:t>
            </a:r>
          </a:p>
          <a:p>
            <a:pPr rtl="0"/>
            <a:r>
              <a:rPr lang="en-US" sz="1200" i="0" dirty="0" smtClean="0"/>
              <a:t>entered the room and froze. </a:t>
            </a:r>
          </a:p>
          <a:p>
            <a:pPr rtl="0"/>
            <a:endParaRPr lang="en-US" sz="1200" i="0" dirty="0" smtClean="0"/>
          </a:p>
          <a:p>
            <a:pPr rtl="0"/>
            <a:r>
              <a:rPr lang="en-US" sz="1200" i="0" dirty="0" smtClean="0"/>
              <a:t>Richardson gave him a cheery wave and called, “ I was </a:t>
            </a:r>
          </a:p>
          <a:p>
            <a:pPr rtl="0"/>
            <a:r>
              <a:rPr lang="en-US" sz="1200" i="0" dirty="0" smtClean="0"/>
              <a:t>chasing a pigeon.”</a:t>
            </a:r>
          </a:p>
          <a:p>
            <a:pPr rtl="0"/>
            <a:endParaRPr lang="en-US" sz="1200" i="0" dirty="0" smtClean="0"/>
          </a:p>
          <a:p>
            <a:pPr rtl="0"/>
            <a:r>
              <a:rPr lang="en-US" sz="1200" dirty="0" smtClean="0"/>
              <a:t>Why did young Richardson feel compelled to offer his boss </a:t>
            </a:r>
          </a:p>
          <a:p>
            <a:pPr rtl="0"/>
            <a:r>
              <a:rPr lang="en-US" sz="1200" dirty="0" smtClean="0"/>
              <a:t>an excuse, and a silly one at that, for his foolish escapade? </a:t>
            </a:r>
          </a:p>
          <a:p>
            <a:pPr rtl="0"/>
            <a:endParaRPr lang="en-US" sz="1200" dirty="0" smtClean="0"/>
          </a:p>
          <a:p>
            <a:pPr rtl="0"/>
            <a:r>
              <a:rPr lang="en-US" sz="1200" dirty="0" smtClean="0"/>
              <a:t>The answer to that question reveals a lot about human </a:t>
            </a:r>
          </a:p>
          <a:p>
            <a:pPr rtl="0"/>
            <a:r>
              <a:rPr lang="en-US" sz="1200" dirty="0" smtClean="0"/>
              <a:t>nature. Not only does the sinful nature within us provoke </a:t>
            </a:r>
          </a:p>
          <a:p>
            <a:pPr rtl="0"/>
            <a:r>
              <a:rPr lang="en-US" sz="1200" dirty="0" smtClean="0"/>
              <a:t>us to foolish behavior. It also urges us to point the finger </a:t>
            </a:r>
          </a:p>
          <a:p>
            <a:pPr rtl="0"/>
            <a:r>
              <a:rPr lang="en-US" sz="1200" dirty="0" smtClean="0"/>
              <a:t>at someone else. </a:t>
            </a:r>
          </a:p>
          <a:p>
            <a:pPr rtl="0"/>
            <a:endParaRPr lang="en-US" sz="1200" dirty="0" smtClean="0"/>
          </a:p>
          <a:p>
            <a:pPr rtl="0"/>
            <a:r>
              <a:rPr lang="en-US" sz="1200" dirty="0" smtClean="0"/>
              <a:t>[Without Jesus, we are slaves to sin and completely subject </a:t>
            </a:r>
          </a:p>
          <a:p>
            <a:pPr rtl="0"/>
            <a:r>
              <a:rPr lang="en-US" sz="1200" dirty="0" smtClean="0"/>
              <a:t>to its (nonexistent) mercy. – MDJ].</a:t>
            </a:r>
          </a:p>
          <a:p>
            <a:pPr rtl="0"/>
            <a:endParaRPr lang="en-US" dirty="0" smtClean="0"/>
          </a:p>
          <a:p>
            <a:r>
              <a:rPr lang="en-US" b="0" i="0" u="none" strike="noStrike" baseline="0" dirty="0" smtClean="0"/>
              <a:t>-----</a:t>
            </a:r>
          </a:p>
          <a:p>
            <a:endParaRPr lang="en-US" b="0" i="0" u="none" strike="noStrike" baseline="0" dirty="0" smtClean="0"/>
          </a:p>
          <a:p>
            <a:r>
              <a:rPr lang="en-US" b="0" i="0" u="none" strike="noStrike" baseline="0" dirty="0" err="1" smtClean="0"/>
              <a:t>Galaxie</a:t>
            </a:r>
            <a:r>
              <a:rPr lang="en-US" b="0" i="0" u="none" strike="noStrike" baseline="0" dirty="0" smtClean="0"/>
              <a:t> Software. (2002). </a:t>
            </a:r>
            <a:r>
              <a:rPr lang="en-US" b="0" i="1" u="none" strike="noStrike" baseline="0" dirty="0" smtClean="0"/>
              <a:t>10,000 Sermon Illustrations</a:t>
            </a:r>
            <a:r>
              <a:rPr lang="en-US" b="0" i="0" u="none" strike="noStrike" baseline="0" dirty="0" smtClean="0"/>
              <a:t>. </a:t>
            </a:r>
          </a:p>
          <a:p>
            <a:r>
              <a:rPr lang="en-US" b="0" i="0" u="none" strike="noStrike" baseline="0" dirty="0" smtClean="0"/>
              <a:t>Biblical Studies Press.</a:t>
            </a:r>
          </a:p>
          <a:p>
            <a:endParaRPr lang="en-US" sz="1200" b="0" kern="1200" dirty="0" smtClean="0">
              <a:solidFill>
                <a:schemeClr val="tx1"/>
              </a:solidFill>
              <a:latin typeface="+mn-lt"/>
              <a:ea typeface="+mn-ea"/>
              <a:cs typeface="+mn-cs"/>
            </a:endParaRPr>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69</a:t>
            </a:fld>
            <a:endParaRPr lang="en-US"/>
          </a:p>
        </p:txBody>
      </p:sp>
    </p:spTree>
    <p:extLst>
      <p:ext uri="{BB962C8B-B14F-4D97-AF65-F5344CB8AC3E}">
        <p14:creationId xmlns:p14="http://schemas.microsoft.com/office/powerpoint/2010/main" val="29393562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a:t>
            </a:fld>
            <a:endParaRPr lang="en-US"/>
          </a:p>
        </p:txBody>
      </p:sp>
    </p:spTree>
    <p:extLst>
      <p:ext uri="{BB962C8B-B14F-4D97-AF65-F5344CB8AC3E}">
        <p14:creationId xmlns:p14="http://schemas.microsoft.com/office/powerpoint/2010/main" val="210128537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6:20</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70</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Paul uses the analogy of bearing fruit to create another </a:t>
            </a:r>
          </a:p>
          <a:p>
            <a:r>
              <a:rPr lang="en-US" sz="1200" kern="1200" dirty="0" smtClean="0">
                <a:solidFill>
                  <a:schemeClr val="tx1"/>
                </a:solidFill>
                <a:latin typeface="+mn-lt"/>
                <a:ea typeface="+mn-ea"/>
                <a:cs typeface="+mn-cs"/>
              </a:rPr>
              <a:t>contrast between serving sin and serving God. Either way, </a:t>
            </a:r>
          </a:p>
          <a:p>
            <a:r>
              <a:rPr lang="en-US" sz="1200" kern="1200" dirty="0" smtClean="0">
                <a:solidFill>
                  <a:schemeClr val="tx1"/>
                </a:solidFill>
                <a:latin typeface="+mn-lt"/>
                <a:ea typeface="+mn-ea"/>
                <a:cs typeface="+mn-cs"/>
              </a:rPr>
              <a:t>we will bear fruit—but what kind of fruit do we want to </a:t>
            </a:r>
          </a:p>
          <a:p>
            <a:r>
              <a:rPr lang="en-US" sz="1200" kern="1200" dirty="0" smtClean="0">
                <a:solidFill>
                  <a:schemeClr val="tx1"/>
                </a:solidFill>
                <a:latin typeface="+mn-lt"/>
                <a:ea typeface="+mn-ea"/>
                <a:cs typeface="+mn-cs"/>
              </a:rPr>
              <a:t>bear?</a:t>
            </a:r>
          </a:p>
          <a:p>
            <a:pPr lvl="1"/>
            <a:r>
              <a:rPr lang="en-US" dirty="0" smtClean="0"/>
              <a:t> </a:t>
            </a:r>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err="1" smtClean="0"/>
              <a:t>Runge</a:t>
            </a:r>
            <a:r>
              <a:rPr lang="en-US" b="0" i="0" u="none" strike="noStrike" baseline="0" dirty="0" smtClean="0"/>
              <a:t>, S. E. (2014). </a:t>
            </a:r>
            <a:r>
              <a:rPr lang="en-US" b="0" i="1" u="none" strike="noStrike" baseline="0" dirty="0" smtClean="0"/>
              <a:t>High Definition Commentary</a:t>
            </a:r>
            <a:r>
              <a:rPr lang="en-US" b="0" i="1" u="none" strike="noStrike" baseline="0" smtClean="0"/>
              <a:t>: </a:t>
            </a:r>
          </a:p>
          <a:p>
            <a:r>
              <a:rPr lang="en-US" b="0" i="1" u="none" strike="noStrike" baseline="0" smtClean="0"/>
              <a:t>Romans</a:t>
            </a:r>
            <a:r>
              <a:rPr lang="en-US" b="0" i="0" u="none" strike="noStrike" baseline="0" smtClean="0"/>
              <a:t> </a:t>
            </a:r>
            <a:r>
              <a:rPr lang="en-US" b="0" i="0" u="none" strike="noStrike" baseline="0" dirty="0" smtClean="0"/>
              <a:t>(p. 116). Bellingham, WA: </a:t>
            </a:r>
            <a:r>
              <a:rPr lang="en-US" b="0" i="0" u="none" strike="noStrike" baseline="0" dirty="0" err="1" smtClean="0"/>
              <a:t>Lexham</a:t>
            </a:r>
            <a:r>
              <a:rPr lang="en-US" b="0" i="0" u="none" strike="noStrike" baseline="0" dirty="0" smtClean="0"/>
              <a:t> Press.</a:t>
            </a:r>
          </a:p>
          <a:p>
            <a:endParaRPr lang="en-US" b="0" i="0" u="none" strike="noStrike" baseline="0" dirty="0" smtClean="0"/>
          </a:p>
          <a:p>
            <a:r>
              <a:rPr lang="en-US" b="0" i="0" u="none" strike="noStrike" baseline="0"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71</a:t>
            </a:fld>
            <a:endParaRPr lang="en-US"/>
          </a:p>
        </p:txBody>
      </p:sp>
    </p:spTree>
    <p:extLst>
      <p:ext uri="{BB962C8B-B14F-4D97-AF65-F5344CB8AC3E}">
        <p14:creationId xmlns:p14="http://schemas.microsoft.com/office/powerpoint/2010/main" val="3685053964"/>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Hodges completes his thought on these verses:</a:t>
            </a:r>
          </a:p>
          <a:p>
            <a:endParaRPr lang="en-US" dirty="0" smtClean="0"/>
          </a:p>
          <a:p>
            <a:pPr rtl="0"/>
            <a:r>
              <a:rPr lang="en-US" sz="1200" b="0" i="0" dirty="0" smtClean="0"/>
              <a:t>“The rhetorical question, So what fruit did you have then </a:t>
            </a:r>
          </a:p>
          <a:p>
            <a:pPr rtl="0"/>
            <a:r>
              <a:rPr lang="en-US" sz="1200" b="0" i="0" dirty="0" smtClean="0"/>
              <a:t>…? assumes that there was none at all. How could there </a:t>
            </a:r>
          </a:p>
          <a:p>
            <a:pPr rtl="0"/>
            <a:r>
              <a:rPr lang="en-US" sz="1200" b="0" i="0" dirty="0" smtClean="0"/>
              <a:t>be, since the result [telos, end] of those things could only </a:t>
            </a:r>
          </a:p>
          <a:p>
            <a:pPr rtl="0"/>
            <a:r>
              <a:rPr lang="en-US" sz="1200" b="0" i="0" dirty="0" smtClean="0"/>
              <a:t>be death?</a:t>
            </a:r>
          </a:p>
          <a:p>
            <a:pPr rtl="0"/>
            <a:endParaRPr lang="en-US" sz="1200" b="0" i="0" dirty="0" smtClean="0"/>
          </a:p>
          <a:p>
            <a:pPr rtl="0"/>
            <a:r>
              <a:rPr lang="en-US" sz="1200" b="0" i="0" kern="1200" dirty="0" smtClean="0">
                <a:solidFill>
                  <a:schemeClr val="tx1"/>
                </a:solidFill>
                <a:latin typeface="+mn-lt"/>
                <a:ea typeface="+mn-ea"/>
                <a:cs typeface="+mn-cs"/>
              </a:rPr>
              <a:t>“In speaking of death here, Paul no doubt had physical </a:t>
            </a:r>
          </a:p>
          <a:p>
            <a:pPr rtl="0"/>
            <a:r>
              <a:rPr lang="en-US" sz="1200" b="0" i="0" kern="1200" dirty="0" smtClean="0">
                <a:solidFill>
                  <a:schemeClr val="tx1"/>
                </a:solidFill>
                <a:latin typeface="+mn-lt"/>
                <a:ea typeface="+mn-ea"/>
                <a:cs typeface="+mn-cs"/>
              </a:rPr>
              <a:t>death in mind, but his concept of death is much broader </a:t>
            </a:r>
          </a:p>
          <a:p>
            <a:pPr rtl="0"/>
            <a:r>
              <a:rPr lang="en-US" sz="1200" b="0" i="0" kern="1200" dirty="0" smtClean="0">
                <a:solidFill>
                  <a:schemeClr val="tx1"/>
                </a:solidFill>
                <a:latin typeface="+mn-lt"/>
                <a:ea typeface="+mn-ea"/>
                <a:cs typeface="+mn-cs"/>
              </a:rPr>
              <a:t>than that. This becomes plain in his subsequent discussion, </a:t>
            </a:r>
          </a:p>
          <a:p>
            <a:pPr rtl="0"/>
            <a:r>
              <a:rPr lang="en-US" sz="1200" b="0" i="0" kern="1200" dirty="0" smtClean="0">
                <a:solidFill>
                  <a:schemeClr val="tx1"/>
                </a:solidFill>
                <a:latin typeface="+mn-lt"/>
                <a:ea typeface="+mn-ea"/>
                <a:cs typeface="+mn-cs"/>
              </a:rPr>
              <a:t>especially in 7:8–13 and in 8:6–13... For Paul, death is not </a:t>
            </a:r>
          </a:p>
          <a:p>
            <a:pPr rtl="0"/>
            <a:r>
              <a:rPr lang="en-US" sz="1200" b="0" i="0" kern="1200" dirty="0" smtClean="0">
                <a:solidFill>
                  <a:schemeClr val="tx1"/>
                </a:solidFill>
                <a:latin typeface="+mn-lt"/>
                <a:ea typeface="+mn-ea"/>
                <a:cs typeface="+mn-cs"/>
              </a:rPr>
              <a:t>the mere cessation of physical existence but is also an </a:t>
            </a:r>
          </a:p>
          <a:p>
            <a:pPr rtl="0"/>
            <a:r>
              <a:rPr lang="en-US" sz="1200" b="0" i="0" kern="1200" dirty="0" smtClean="0">
                <a:solidFill>
                  <a:schemeClr val="tx1"/>
                </a:solidFill>
                <a:latin typeface="+mn-lt"/>
                <a:ea typeface="+mn-ea"/>
                <a:cs typeface="+mn-cs"/>
              </a:rPr>
              <a:t>experience that is qualitatively distinct from true life.</a:t>
            </a:r>
          </a:p>
          <a:p>
            <a:pPr rtl="0"/>
            <a:endParaRPr lang="en-US" sz="1200" b="0" i="0" kern="1200" dirty="0" smtClean="0">
              <a:solidFill>
                <a:schemeClr val="tx1"/>
              </a:solidFill>
              <a:latin typeface="+mn-lt"/>
              <a:ea typeface="+mn-ea"/>
              <a:cs typeface="+mn-cs"/>
            </a:endParaRPr>
          </a:p>
          <a:p>
            <a:pPr rtl="0"/>
            <a:r>
              <a:rPr lang="en-US" sz="1200" b="0" i="0" dirty="0" smtClean="0"/>
              <a:t>“As Paul puts it in [Ephesians] 4:18, the unregenerate are </a:t>
            </a:r>
          </a:p>
          <a:p>
            <a:pPr rtl="0"/>
            <a:r>
              <a:rPr lang="en-US" sz="1200" b="0" i="0" dirty="0" smtClean="0"/>
              <a:t>‘alienated from the life of God, because of the ignorance </a:t>
            </a:r>
          </a:p>
          <a:p>
            <a:pPr rtl="0"/>
            <a:r>
              <a:rPr lang="en-US" sz="1200" b="0" i="0" dirty="0" smtClean="0"/>
              <a:t>that is in them.’ But as he will show clearly in the </a:t>
            </a:r>
          </a:p>
          <a:p>
            <a:pPr rtl="0"/>
            <a:r>
              <a:rPr lang="en-US" sz="1200" b="0" i="0" dirty="0" smtClean="0"/>
              <a:t>following two chapters, such ‘alienation’ from God’s life is </a:t>
            </a:r>
          </a:p>
          <a:p>
            <a:pPr rtl="0"/>
            <a:r>
              <a:rPr lang="en-US" sz="1200" b="0" i="0" dirty="0" smtClean="0"/>
              <a:t>experienced also by the Christian when he submits to the </a:t>
            </a:r>
          </a:p>
          <a:p>
            <a:pPr rtl="0"/>
            <a:r>
              <a:rPr lang="en-US" sz="1200" b="0" i="0" dirty="0" smtClean="0"/>
              <a:t>desires of his spiritually-dead physical body.”</a:t>
            </a:r>
          </a:p>
          <a:p>
            <a:pPr lvl="1"/>
            <a:r>
              <a:rPr lang="en-US" dirty="0" smtClean="0"/>
              <a:t> </a:t>
            </a:r>
          </a:p>
          <a:p>
            <a:r>
              <a:rPr lang="en-US" b="0" i="0" u="none" strike="noStrike" baseline="0" dirty="0" smtClean="0"/>
              <a:t>-----</a:t>
            </a:r>
          </a:p>
          <a:p>
            <a:endParaRPr lang="en-US" b="0" i="0" u="none" strike="noStrike" baseline="0" dirty="0" smtClean="0"/>
          </a:p>
          <a:p>
            <a:r>
              <a:rPr lang="en-US" b="0" i="0" u="none" strike="noStrike" baseline="0" dirty="0" smtClean="0"/>
              <a:t>Hodges, Z. C. (2013). </a:t>
            </a:r>
            <a:r>
              <a:rPr lang="en-US" b="0" i="1" u="none" strike="noStrike" baseline="0" dirty="0" smtClean="0"/>
              <a:t>Romans: Deliverance from Wrath</a:t>
            </a:r>
            <a:r>
              <a:rPr lang="en-US" b="0" i="0" u="none" strike="noStrike" baseline="0" dirty="0" smtClean="0"/>
              <a:t>. </a:t>
            </a:r>
          </a:p>
          <a:p>
            <a:r>
              <a:rPr lang="en-US" b="0" i="0" u="none" strike="noStrike" baseline="0" dirty="0" smtClean="0"/>
              <a:t>(R. N. Wilkin, Ed.) (pp. 179–180). Corinth, TX: Grace </a:t>
            </a:r>
          </a:p>
          <a:p>
            <a:r>
              <a:rPr lang="en-US" b="0" i="0" u="none" strike="noStrike" baseline="0" dirty="0" smtClean="0"/>
              <a:t>Evangelical Society.</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72</a:t>
            </a:fld>
            <a:endParaRPr lang="en-US"/>
          </a:p>
        </p:txBody>
      </p:sp>
    </p:spTree>
    <p:extLst>
      <p:ext uri="{BB962C8B-B14F-4D97-AF65-F5344CB8AC3E}">
        <p14:creationId xmlns:p14="http://schemas.microsoft.com/office/powerpoint/2010/main" val="2382889125"/>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Karpos</a:t>
            </a:r>
            <a:r>
              <a:rPr lang="en-US" dirty="0" smtClean="0"/>
              <a:t> literally means “fruit”.</a:t>
            </a:r>
          </a:p>
          <a:p>
            <a:endParaRPr lang="en-US" dirty="0" smtClean="0"/>
          </a:p>
          <a:p>
            <a:r>
              <a:rPr lang="en-US" dirty="0" smtClean="0"/>
              <a:t>Both the King James Version and the English Standard </a:t>
            </a:r>
          </a:p>
          <a:p>
            <a:r>
              <a:rPr lang="en-US" dirty="0" smtClean="0"/>
              <a:t>Version translate </a:t>
            </a:r>
            <a:r>
              <a:rPr lang="en-US" dirty="0" err="1" smtClean="0"/>
              <a:t>karpos</a:t>
            </a:r>
            <a:r>
              <a:rPr lang="en-US" dirty="0" smtClean="0"/>
              <a:t> as “fruit” here in Romans 6:21.</a:t>
            </a:r>
          </a:p>
          <a:p>
            <a:endParaRPr lang="en-US" dirty="0" smtClean="0"/>
          </a:p>
          <a:p>
            <a:r>
              <a:rPr lang="en-US" dirty="0" err="1" smtClean="0"/>
              <a:t>Karpos</a:t>
            </a:r>
            <a:r>
              <a:rPr lang="en-US" baseline="0" dirty="0" smtClean="0"/>
              <a:t> is also translated as “fruit” (or sometimes as </a:t>
            </a:r>
          </a:p>
          <a:p>
            <a:r>
              <a:rPr lang="en-US" baseline="0" dirty="0" smtClean="0"/>
              <a:t>“crops”) elsewhere throughout the New International </a:t>
            </a:r>
          </a:p>
          <a:p>
            <a:r>
              <a:rPr lang="en-US" baseline="0" dirty="0" smtClean="0"/>
              <a:t>Version.</a:t>
            </a:r>
            <a:endParaRPr lang="en-US" dirty="0" smtClean="0"/>
          </a:p>
          <a:p>
            <a:endParaRPr lang="en-US" dirty="0" smtClean="0"/>
          </a:p>
          <a:p>
            <a:r>
              <a:rPr lang="en-US" baseline="0" dirty="0" smtClean="0"/>
              <a:t>Indeed, except for here in Romans 6:21, and in the </a:t>
            </a:r>
          </a:p>
          <a:p>
            <a:r>
              <a:rPr lang="en-US" baseline="0" dirty="0" smtClean="0"/>
              <a:t>following verse 22, the New International Version nowhere </a:t>
            </a:r>
          </a:p>
          <a:p>
            <a:r>
              <a:rPr lang="en-US" baseline="0" dirty="0" smtClean="0"/>
              <a:t>else translates </a:t>
            </a:r>
            <a:r>
              <a:rPr lang="en-US" baseline="0" dirty="0" err="1" smtClean="0"/>
              <a:t>karpos</a:t>
            </a:r>
            <a:r>
              <a:rPr lang="en-US" baseline="0" dirty="0" smtClean="0"/>
              <a:t> as “benefit”.</a:t>
            </a:r>
          </a:p>
          <a:p>
            <a:endParaRPr lang="en-US" baseline="0" dirty="0" smtClean="0"/>
          </a:p>
          <a:p>
            <a:r>
              <a:rPr lang="en-US" baseline="0" dirty="0" smtClean="0"/>
              <a:t>A “benefit” can be a side effect of something else.</a:t>
            </a:r>
          </a:p>
          <a:p>
            <a:endParaRPr lang="en-US" baseline="0" dirty="0" smtClean="0"/>
          </a:p>
          <a:p>
            <a:r>
              <a:rPr lang="en-US" baseline="0" dirty="0" smtClean="0"/>
              <a:t>But a “fruit” literally grows out of something else.</a:t>
            </a:r>
          </a:p>
          <a:p>
            <a:endParaRPr lang="en-US" baseline="0" dirty="0" smtClean="0"/>
          </a:p>
          <a:p>
            <a:r>
              <a:rPr lang="en-US" baseline="0" dirty="0" smtClean="0"/>
              <a:t>If you plant an apple orchard on the side of a hill, the </a:t>
            </a:r>
          </a:p>
          <a:p>
            <a:r>
              <a:rPr lang="en-US" baseline="0" dirty="0" smtClean="0"/>
              <a:t>root structures of the apple trees will help forestall soil </a:t>
            </a:r>
          </a:p>
          <a:p>
            <a:r>
              <a:rPr lang="en-US" baseline="0" dirty="0" smtClean="0"/>
              <a:t>erosion. That’s a “benefit”.</a:t>
            </a:r>
          </a:p>
          <a:p>
            <a:endParaRPr lang="en-US" baseline="0" dirty="0" smtClean="0"/>
          </a:p>
          <a:p>
            <a:r>
              <a:rPr lang="en-US" baseline="0" dirty="0" smtClean="0"/>
              <a:t>But the “fruit” of the orchard is apples!</a:t>
            </a:r>
          </a:p>
          <a:p>
            <a:endParaRPr lang="en-US" baseline="0" dirty="0" smtClean="0"/>
          </a:p>
          <a:p>
            <a:r>
              <a:rPr lang="en-US" dirty="0" smtClean="0"/>
              <a:t>I would conclude that “fruit” is a better translation of </a:t>
            </a:r>
          </a:p>
          <a:p>
            <a:r>
              <a:rPr lang="en-US" dirty="0" err="1" smtClean="0"/>
              <a:t>karpos</a:t>
            </a:r>
            <a:r>
              <a:rPr lang="en-US" dirty="0" smtClean="0"/>
              <a:t> here, than is “benefit”.</a:t>
            </a:r>
          </a:p>
          <a:p>
            <a:endParaRPr lang="en-US" dirty="0" smtClean="0"/>
          </a:p>
          <a:p>
            <a:r>
              <a:rPr lang="en-US" dirty="0" smtClean="0"/>
              <a:t>-----</a:t>
            </a:r>
          </a:p>
          <a:p>
            <a:endParaRPr lang="en-US" dirty="0" smtClean="0"/>
          </a:p>
          <a:p>
            <a:r>
              <a:rPr lang="en-US" dirty="0" smtClean="0"/>
              <a:t>Note to Dave – “reap” doesn’t appear in the Greek; the</a:t>
            </a:r>
          </a:p>
          <a:p>
            <a:r>
              <a:rPr lang="en-US" dirty="0" smtClean="0"/>
              <a:t>word is echo = “to have”.</a:t>
            </a:r>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73</a:t>
            </a:fld>
            <a:endParaRPr lang="en-US"/>
          </a:p>
        </p:txBody>
      </p:sp>
    </p:spTree>
    <p:extLst>
      <p:ext uri="{BB962C8B-B14F-4D97-AF65-F5344CB8AC3E}">
        <p14:creationId xmlns:p14="http://schemas.microsoft.com/office/powerpoint/2010/main" val="2382889125"/>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Epaischynomai</a:t>
            </a:r>
            <a:r>
              <a:rPr lang="en-US" dirty="0" smtClean="0"/>
              <a:t> means </a:t>
            </a:r>
            <a:r>
              <a:rPr lang="en-US" sz="1200" b="0" i="0" dirty="0" smtClean="0"/>
              <a:t>to experience a painful feeling or </a:t>
            </a:r>
          </a:p>
          <a:p>
            <a:r>
              <a:rPr lang="en-US" sz="1200" b="0" i="0" dirty="0" smtClean="0"/>
              <a:t>sense of loss of status because of some particular event or </a:t>
            </a:r>
          </a:p>
          <a:p>
            <a:r>
              <a:rPr lang="en-US" sz="1200" b="0" i="0" dirty="0" smtClean="0"/>
              <a:t>activity; that is, to be ashamed.</a:t>
            </a:r>
            <a:endParaRPr lang="en-US" b="0" i="0" dirty="0" smtClean="0"/>
          </a:p>
          <a:p>
            <a:endParaRPr lang="en-US" b="0" i="0"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74</a:t>
            </a:fld>
            <a:endParaRPr lang="en-US"/>
          </a:p>
        </p:txBody>
      </p:sp>
    </p:spTree>
    <p:extLst>
      <p:ext uri="{BB962C8B-B14F-4D97-AF65-F5344CB8AC3E}">
        <p14:creationId xmlns:p14="http://schemas.microsoft.com/office/powerpoint/2010/main" val="2382889125"/>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75</a:t>
            </a:fld>
            <a:endParaRPr lang="en-US"/>
          </a:p>
        </p:txBody>
      </p:sp>
    </p:spTree>
    <p:extLst>
      <p:ext uri="{BB962C8B-B14F-4D97-AF65-F5344CB8AC3E}">
        <p14:creationId xmlns:p14="http://schemas.microsoft.com/office/powerpoint/2010/main" val="417011956"/>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76</a:t>
            </a:fld>
            <a:endParaRPr lang="en-US"/>
          </a:p>
        </p:txBody>
      </p:sp>
    </p:spTree>
    <p:extLst>
      <p:ext uri="{BB962C8B-B14F-4D97-AF65-F5344CB8AC3E}">
        <p14:creationId xmlns:p14="http://schemas.microsoft.com/office/powerpoint/2010/main" val="3506061373"/>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telos means </a:t>
            </a:r>
            <a:r>
              <a:rPr lang="en-US" sz="1200" b="0" i="0" dirty="0" smtClean="0"/>
              <a:t>the goal toward which a </a:t>
            </a:r>
          </a:p>
          <a:p>
            <a:r>
              <a:rPr lang="en-US" sz="1200" b="0" i="0" dirty="0" smtClean="0"/>
              <a:t>movement is being directed; that is, the end, the goal, or </a:t>
            </a:r>
          </a:p>
          <a:p>
            <a:r>
              <a:rPr lang="en-US" sz="1200" b="0" i="0" dirty="0" smtClean="0"/>
              <a:t>the outcome.</a:t>
            </a:r>
          </a:p>
          <a:p>
            <a:endParaRPr lang="en-US" sz="1200" b="0" i="0" dirty="0" smtClean="0"/>
          </a:p>
          <a:p>
            <a:r>
              <a:rPr lang="en-US" sz="1200" b="0" i="0" dirty="0" smtClean="0"/>
              <a:t>Telos is used with</a:t>
            </a:r>
            <a:r>
              <a:rPr lang="en-US" sz="1200" b="0" i="0" baseline="0" dirty="0" smtClean="0"/>
              <a:t> the same meaning in:</a:t>
            </a:r>
            <a:endParaRPr lang="en-US" b="0" i="0"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77</a:t>
            </a:fld>
            <a:endParaRPr lang="en-US"/>
          </a:p>
        </p:txBody>
      </p:sp>
    </p:spTree>
    <p:extLst>
      <p:ext uri="{BB962C8B-B14F-4D97-AF65-F5344CB8AC3E}">
        <p14:creationId xmlns:p14="http://schemas.microsoft.com/office/powerpoint/2010/main" val="2382889125"/>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78</a:t>
            </a:fld>
            <a:endParaRPr lang="en-US"/>
          </a:p>
        </p:txBody>
      </p:sp>
    </p:spTree>
    <p:extLst>
      <p:ext uri="{BB962C8B-B14F-4D97-AF65-F5344CB8AC3E}">
        <p14:creationId xmlns:p14="http://schemas.microsoft.com/office/powerpoint/2010/main" val="1131410105"/>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1" kern="1200" dirty="0" err="1" smtClean="0">
                <a:solidFill>
                  <a:schemeClr val="tx1"/>
                </a:solidFill>
                <a:latin typeface="+mn-lt"/>
                <a:ea typeface="+mn-ea"/>
                <a:cs typeface="+mn-cs"/>
              </a:rPr>
              <a:t>ILLUS</a:t>
            </a:r>
            <a:r>
              <a:rPr lang="en-US" sz="1200" b="1" kern="1200" dirty="0" smtClean="0">
                <a:solidFill>
                  <a:schemeClr val="tx1"/>
                </a:solidFill>
                <a:latin typeface="+mn-lt"/>
                <a:ea typeface="+mn-ea"/>
                <a:cs typeface="+mn-cs"/>
              </a:rPr>
              <a:t>:</a:t>
            </a:r>
            <a:r>
              <a:rPr lang="en-US" sz="1200" b="0" kern="1200" dirty="0" smtClean="0">
                <a:solidFill>
                  <a:schemeClr val="tx1"/>
                </a:solidFill>
                <a:latin typeface="+mn-lt"/>
                <a:ea typeface="+mn-ea"/>
                <a:cs typeface="+mn-cs"/>
              </a:rPr>
              <a:t> </a:t>
            </a:r>
            <a:r>
              <a:rPr lang="en-US" sz="1200" b="0" i="0" kern="1200" dirty="0" smtClean="0">
                <a:solidFill>
                  <a:schemeClr val="tx1"/>
                </a:solidFill>
                <a:latin typeface="+mn-lt"/>
                <a:ea typeface="+mn-ea"/>
                <a:cs typeface="+mn-cs"/>
              </a:rPr>
              <a:t>Mark Strand tells of an experience that occurred </a:t>
            </a:r>
          </a:p>
          <a:p>
            <a:pPr rtl="0"/>
            <a:r>
              <a:rPr lang="en-US" sz="1200" b="0" i="0" kern="1200" dirty="0" smtClean="0">
                <a:solidFill>
                  <a:schemeClr val="tx1"/>
                </a:solidFill>
                <a:latin typeface="+mn-lt"/>
                <a:ea typeface="+mn-ea"/>
                <a:cs typeface="+mn-cs"/>
              </a:rPr>
              <a:t>following his first year of college. </a:t>
            </a:r>
          </a:p>
          <a:p>
            <a:pPr rtl="0"/>
            <a:endParaRPr lang="en-US" sz="1200" b="0" i="0" kern="1200" dirty="0" smtClean="0">
              <a:solidFill>
                <a:schemeClr val="tx1"/>
              </a:solidFill>
              <a:latin typeface="+mn-lt"/>
              <a:ea typeface="+mn-ea"/>
              <a:cs typeface="+mn-cs"/>
            </a:endParaRPr>
          </a:p>
          <a:p>
            <a:pPr rtl="0"/>
            <a:r>
              <a:rPr lang="en-US" sz="1200" b="0" i="0" kern="1200" dirty="0" smtClean="0">
                <a:solidFill>
                  <a:schemeClr val="tx1"/>
                </a:solidFill>
                <a:latin typeface="+mn-lt"/>
                <a:ea typeface="+mn-ea"/>
                <a:cs typeface="+mn-cs"/>
              </a:rPr>
              <a:t>His dad and mom had left for vacation, and Mark wrecked </a:t>
            </a:r>
          </a:p>
          <a:p>
            <a:pPr rtl="0"/>
            <a:r>
              <a:rPr lang="en-US" sz="1200" b="0" i="0" kern="1200" dirty="0" smtClean="0">
                <a:solidFill>
                  <a:schemeClr val="tx1"/>
                </a:solidFill>
                <a:latin typeface="+mn-lt"/>
                <a:ea typeface="+mn-ea"/>
                <a:cs typeface="+mn-cs"/>
              </a:rPr>
              <a:t>their pickup truck, crumpling the passenger-side door. </a:t>
            </a:r>
          </a:p>
          <a:p>
            <a:pPr rtl="0"/>
            <a:r>
              <a:rPr lang="en-US" sz="1200" b="0" i="0" kern="1200" dirty="0" smtClean="0">
                <a:solidFill>
                  <a:schemeClr val="tx1"/>
                </a:solidFill>
                <a:latin typeface="+mn-lt"/>
                <a:ea typeface="+mn-ea"/>
                <a:cs typeface="+mn-cs"/>
              </a:rPr>
              <a:t>Returning home, he parked the truck. </a:t>
            </a:r>
          </a:p>
          <a:p>
            <a:pPr rtl="0"/>
            <a:endParaRPr lang="en-US" sz="1200" b="0" i="0" kern="1200" dirty="0" smtClean="0">
              <a:solidFill>
                <a:schemeClr val="tx1"/>
              </a:solidFill>
              <a:latin typeface="+mn-lt"/>
              <a:ea typeface="+mn-ea"/>
              <a:cs typeface="+mn-cs"/>
            </a:endParaRPr>
          </a:p>
          <a:p>
            <a:pPr rtl="0"/>
            <a:r>
              <a:rPr lang="en-US" sz="1200" b="0" i="0" kern="1200" dirty="0" smtClean="0">
                <a:solidFill>
                  <a:schemeClr val="tx1"/>
                </a:solidFill>
                <a:latin typeface="+mn-lt"/>
                <a:ea typeface="+mn-ea"/>
                <a:cs typeface="+mn-cs"/>
              </a:rPr>
              <a:t>When his dad returned home and saw the damage, Mark </a:t>
            </a:r>
          </a:p>
          <a:p>
            <a:pPr rtl="0"/>
            <a:r>
              <a:rPr lang="en-US" sz="1200" b="0" i="0" kern="1200" dirty="0" smtClean="0">
                <a:solidFill>
                  <a:schemeClr val="tx1"/>
                </a:solidFill>
                <a:latin typeface="+mn-lt"/>
                <a:ea typeface="+mn-ea"/>
                <a:cs typeface="+mn-cs"/>
              </a:rPr>
              <a:t>acted surprised and denied any knowledge of the accident. </a:t>
            </a:r>
          </a:p>
          <a:p>
            <a:pPr rtl="0"/>
            <a:endParaRPr lang="en-US" sz="1200" b="0" i="0" kern="1200" dirty="0" smtClean="0">
              <a:solidFill>
                <a:schemeClr val="tx1"/>
              </a:solidFill>
              <a:latin typeface="+mn-lt"/>
              <a:ea typeface="+mn-ea"/>
              <a:cs typeface="+mn-cs"/>
            </a:endParaRPr>
          </a:p>
          <a:p>
            <a:pPr rtl="0"/>
            <a:r>
              <a:rPr lang="en-US" sz="1200" b="0" i="0" kern="1200" dirty="0" smtClean="0">
                <a:solidFill>
                  <a:schemeClr val="tx1"/>
                </a:solidFill>
                <a:latin typeface="+mn-lt"/>
                <a:ea typeface="+mn-ea"/>
                <a:cs typeface="+mn-cs"/>
              </a:rPr>
              <a:t>Mr. Strand then asked the hired man about it, and to </a:t>
            </a:r>
          </a:p>
          <a:p>
            <a:pPr rtl="0"/>
            <a:r>
              <a:rPr lang="en-US" sz="1200" b="0" i="0" kern="1200" dirty="0" smtClean="0">
                <a:solidFill>
                  <a:schemeClr val="tx1"/>
                </a:solidFill>
                <a:latin typeface="+mn-lt"/>
                <a:ea typeface="+mn-ea"/>
                <a:cs typeface="+mn-cs"/>
              </a:rPr>
              <a:t>Mark’s delight, the man admitted he was responsible. He </a:t>
            </a:r>
          </a:p>
          <a:p>
            <a:pPr rtl="0"/>
            <a:r>
              <a:rPr lang="en-US" sz="1200" b="0" i="0" kern="1200" dirty="0" smtClean="0">
                <a:solidFill>
                  <a:schemeClr val="tx1"/>
                </a:solidFill>
                <a:latin typeface="+mn-lt"/>
                <a:ea typeface="+mn-ea"/>
                <a:cs typeface="+mn-cs"/>
              </a:rPr>
              <a:t>had heard a loud noise while passing the truck with the </a:t>
            </a:r>
          </a:p>
          <a:p>
            <a:pPr rtl="0"/>
            <a:r>
              <a:rPr lang="en-US" sz="1200" b="0" i="0" kern="1200" dirty="0" smtClean="0">
                <a:solidFill>
                  <a:schemeClr val="tx1"/>
                </a:solidFill>
                <a:latin typeface="+mn-lt"/>
                <a:ea typeface="+mn-ea"/>
                <a:cs typeface="+mn-cs"/>
              </a:rPr>
              <a:t>wings of the cultivator up, and now he assumed he had </a:t>
            </a:r>
          </a:p>
          <a:p>
            <a:pPr rtl="0"/>
            <a:r>
              <a:rPr lang="en-US" sz="1200" b="0" i="0" kern="1200" dirty="0" smtClean="0">
                <a:solidFill>
                  <a:schemeClr val="tx1"/>
                </a:solidFill>
                <a:latin typeface="+mn-lt"/>
                <a:ea typeface="+mn-ea"/>
                <a:cs typeface="+mn-cs"/>
              </a:rPr>
              <a:t>caused the damage.</a:t>
            </a:r>
          </a:p>
          <a:p>
            <a:pPr rtl="0"/>
            <a:endParaRPr lang="en-US" sz="1200" b="0" i="0" kern="1200" dirty="0" smtClean="0">
              <a:solidFill>
                <a:schemeClr val="tx1"/>
              </a:solidFill>
              <a:latin typeface="+mn-lt"/>
              <a:ea typeface="+mn-ea"/>
              <a:cs typeface="+mn-cs"/>
            </a:endParaRPr>
          </a:p>
          <a:p>
            <a:pPr rtl="0"/>
            <a:r>
              <a:rPr lang="en-US" sz="1200" i="0" dirty="0" smtClean="0"/>
              <a:t>But the weeks that followed were torturous as Mark </a:t>
            </a:r>
          </a:p>
          <a:p>
            <a:pPr rtl="0"/>
            <a:r>
              <a:rPr lang="en-US" sz="1200" i="0" dirty="0" smtClean="0"/>
              <a:t>struggled with his guilty conscience. He repeatedly </a:t>
            </a:r>
          </a:p>
          <a:p>
            <a:pPr rtl="0"/>
            <a:r>
              <a:rPr lang="en-US" sz="1200" i="0" dirty="0" smtClean="0"/>
              <a:t>considered telling the truth, but was afraid. Finally one </a:t>
            </a:r>
          </a:p>
          <a:p>
            <a:pPr rtl="0"/>
            <a:r>
              <a:rPr lang="en-US" sz="1200" i="0" dirty="0" smtClean="0"/>
              <a:t>day he impulsively blurted it out.</a:t>
            </a:r>
          </a:p>
          <a:p>
            <a:pPr rtl="0"/>
            <a:endParaRPr lang="en-US" sz="1200" i="0" dirty="0" smtClean="0"/>
          </a:p>
          <a:p>
            <a:pPr rtl="0"/>
            <a:r>
              <a:rPr lang="en-US" sz="1200" i="0" dirty="0" smtClean="0"/>
              <a:t>“Dad, there’s something I need to tell you.”</a:t>
            </a:r>
          </a:p>
          <a:p>
            <a:pPr rtl="0"/>
            <a:endParaRPr lang="en-US" sz="1200" i="0" dirty="0" smtClean="0"/>
          </a:p>
          <a:p>
            <a:pPr rtl="0"/>
            <a:r>
              <a:rPr lang="en-US" sz="1200" i="0" dirty="0" smtClean="0"/>
              <a:t>“Yes?”</a:t>
            </a:r>
          </a:p>
          <a:p>
            <a:pPr rtl="0"/>
            <a:endParaRPr lang="en-US" sz="1200" i="0" dirty="0" smtClean="0"/>
          </a:p>
          <a:p>
            <a:pPr rtl="0"/>
            <a:r>
              <a:rPr lang="en-US" sz="1200" i="0" dirty="0" smtClean="0"/>
              <a:t>“You know that pickup door? I was the one who did it.”</a:t>
            </a:r>
          </a:p>
          <a:p>
            <a:pPr rtl="0"/>
            <a:endParaRPr lang="en-US" sz="1200" i="0" dirty="0" smtClean="0"/>
          </a:p>
          <a:p>
            <a:pPr rtl="0"/>
            <a:r>
              <a:rPr lang="en-US" sz="1200" i="0" dirty="0" smtClean="0"/>
              <a:t>Dad looked at me. I looked back at him. For the first time </a:t>
            </a:r>
          </a:p>
          <a:p>
            <a:pPr rtl="0"/>
            <a:r>
              <a:rPr lang="en-US" sz="1200" i="0" dirty="0" smtClean="0"/>
              <a:t>in weeks I was able to look him in the eyes as the topic </a:t>
            </a:r>
          </a:p>
          <a:p>
            <a:pPr rtl="0"/>
            <a:r>
              <a:rPr lang="en-US" sz="1200" i="0" dirty="0" smtClean="0"/>
              <a:t>was broached. To my utter disbelief, Dad calmly replied, </a:t>
            </a:r>
          </a:p>
          <a:p>
            <a:pPr rtl="0"/>
            <a:r>
              <a:rPr lang="en-US" sz="1200" i="0" dirty="0" smtClean="0"/>
              <a:t>“I know.”</a:t>
            </a:r>
          </a:p>
          <a:p>
            <a:pPr rtl="0"/>
            <a:endParaRPr lang="en-US" sz="1200" i="0" dirty="0" smtClean="0"/>
          </a:p>
          <a:p>
            <a:pPr rtl="0"/>
            <a:r>
              <a:rPr lang="en-US" sz="1200" i="0" dirty="0" smtClean="0"/>
              <a:t>Silent seconds, which seemed like hours, passed. Then </a:t>
            </a:r>
          </a:p>
          <a:p>
            <a:pPr rtl="0"/>
            <a:r>
              <a:rPr lang="en-US" sz="1200" i="0" dirty="0" smtClean="0"/>
              <a:t>dad said, “Let’s go eat.” He put his arm around my </a:t>
            </a:r>
          </a:p>
          <a:p>
            <a:pPr rtl="0"/>
            <a:r>
              <a:rPr lang="en-US" sz="1200" i="0" dirty="0" smtClean="0"/>
              <a:t>shoulder, and we walked to the house, not saying </a:t>
            </a:r>
          </a:p>
          <a:p>
            <a:pPr rtl="0"/>
            <a:r>
              <a:rPr lang="en-US" sz="1200" i="0" dirty="0" smtClean="0"/>
              <a:t>another word about it. Not then, not ever.</a:t>
            </a:r>
          </a:p>
          <a:p>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smtClean="0"/>
              <a:t>Morgan, R. J. (2000). </a:t>
            </a:r>
            <a:r>
              <a:rPr lang="en-US" b="0" i="1" u="none" strike="noStrike" baseline="0" dirty="0" smtClean="0"/>
              <a:t>Nelson’s complete book of stories, </a:t>
            </a:r>
          </a:p>
          <a:p>
            <a:r>
              <a:rPr lang="en-US" b="0" i="1" u="none" strike="noStrike" baseline="0" dirty="0" smtClean="0"/>
              <a:t>illustrations, and quotes</a:t>
            </a:r>
            <a:r>
              <a:rPr lang="en-US" b="0" i="0" u="none" strike="noStrike" baseline="0" dirty="0" smtClean="0"/>
              <a:t> (electronic ed., p. 310). </a:t>
            </a:r>
          </a:p>
          <a:p>
            <a:r>
              <a:rPr lang="en-US" b="0" i="0" u="none" strike="noStrike" baseline="0" dirty="0" smtClean="0"/>
              <a:t>Nashville: Thomas Nelson Publishers.</a:t>
            </a:r>
          </a:p>
          <a:p>
            <a:endParaRPr lang="en-US" sz="1200" b="0" kern="1200" dirty="0" smtClean="0">
              <a:solidFill>
                <a:schemeClr val="tx1"/>
              </a:solidFill>
              <a:latin typeface="+mn-lt"/>
              <a:ea typeface="+mn-ea"/>
              <a:cs typeface="+mn-cs"/>
            </a:endParaRPr>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79</a:t>
            </a:fld>
            <a:endParaRPr lang="en-US"/>
          </a:p>
        </p:txBody>
      </p:sp>
    </p:spTree>
    <p:extLst>
      <p:ext uri="{BB962C8B-B14F-4D97-AF65-F5344CB8AC3E}">
        <p14:creationId xmlns:p14="http://schemas.microsoft.com/office/powerpoint/2010/main" val="38263794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Our choice about who we serve has significant ramifications. </a:t>
            </a:r>
          </a:p>
          <a:p>
            <a:r>
              <a:rPr lang="en-US" sz="1200" kern="1200" dirty="0" smtClean="0">
                <a:solidFill>
                  <a:schemeClr val="tx1"/>
                </a:solidFill>
                <a:latin typeface="+mn-lt"/>
                <a:ea typeface="+mn-ea"/>
                <a:cs typeface="+mn-cs"/>
              </a:rPr>
              <a:t>If we serve sin, the only outcome we can anticipate is death. </a:t>
            </a:r>
          </a:p>
          <a:p>
            <a:r>
              <a:rPr lang="en-US" sz="1200" kern="1200" dirty="0" smtClean="0">
                <a:solidFill>
                  <a:schemeClr val="tx1"/>
                </a:solidFill>
                <a:latin typeface="+mn-lt"/>
                <a:ea typeface="+mn-ea"/>
                <a:cs typeface="+mn-cs"/>
              </a:rPr>
              <a:t>Contrast this with serving God, a choice that leads to </a:t>
            </a:r>
          </a:p>
          <a:p>
            <a:r>
              <a:rPr lang="en-US" sz="1200" kern="1200" dirty="0" smtClean="0">
                <a:solidFill>
                  <a:schemeClr val="tx1"/>
                </a:solidFill>
                <a:latin typeface="+mn-lt"/>
                <a:ea typeface="+mn-ea"/>
                <a:cs typeface="+mn-cs"/>
              </a:rPr>
              <a:t>sanctification and eternal life. By presenting it this way, </a:t>
            </a:r>
          </a:p>
          <a:p>
            <a:r>
              <a:rPr lang="en-US" sz="1200" kern="1200" dirty="0" smtClean="0">
                <a:solidFill>
                  <a:schemeClr val="tx1"/>
                </a:solidFill>
                <a:latin typeface="+mn-lt"/>
                <a:ea typeface="+mn-ea"/>
                <a:cs typeface="+mn-cs"/>
              </a:rPr>
              <a:t>Paul makes the decision simple; we just need to focus on </a:t>
            </a:r>
          </a:p>
          <a:p>
            <a:r>
              <a:rPr lang="en-US" sz="1200" kern="1200" dirty="0" smtClean="0">
                <a:solidFill>
                  <a:schemeClr val="tx1"/>
                </a:solidFill>
                <a:latin typeface="+mn-lt"/>
                <a:ea typeface="+mn-ea"/>
                <a:cs typeface="+mn-cs"/>
              </a:rPr>
              <a:t>the long-range consequences of our decisions.</a:t>
            </a:r>
          </a:p>
          <a:p>
            <a:pPr lvl="1"/>
            <a:r>
              <a:rPr lang="en-US" dirty="0" smtClean="0"/>
              <a:t> </a:t>
            </a:r>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err="1" smtClean="0"/>
              <a:t>Runge</a:t>
            </a:r>
            <a:r>
              <a:rPr lang="en-US" b="0" i="0" u="none" strike="noStrike" baseline="0" dirty="0" smtClean="0"/>
              <a:t>, S. E. (2014). </a:t>
            </a:r>
            <a:r>
              <a:rPr lang="en-US" b="0" i="1" u="none" strike="noStrike" baseline="0" dirty="0" smtClean="0"/>
              <a:t>High Definition Commentary: </a:t>
            </a:r>
          </a:p>
          <a:p>
            <a:r>
              <a:rPr lang="en-US" b="0" i="1" u="none" strike="noStrike" baseline="0" dirty="0" smtClean="0"/>
              <a:t>Romans</a:t>
            </a:r>
            <a:r>
              <a:rPr lang="en-US" b="0" i="0" u="none" strike="noStrike" baseline="0" dirty="0" smtClean="0"/>
              <a:t> (p. 114). Bellingham, WA: </a:t>
            </a:r>
            <a:r>
              <a:rPr lang="en-US" b="0" i="0" u="none" strike="noStrike" baseline="0" dirty="0" err="1" smtClean="0"/>
              <a:t>Lexham</a:t>
            </a:r>
            <a:r>
              <a:rPr lang="en-US" b="0" i="0" u="none" strike="noStrike" baseline="0" dirty="0" smtClean="0"/>
              <a:t> Press.</a:t>
            </a:r>
          </a:p>
          <a:p>
            <a:endParaRPr lang="en-US" b="0" i="0" u="none" strike="noStrike" baseline="0" dirty="0" smtClean="0"/>
          </a:p>
          <a:p>
            <a:r>
              <a:rPr lang="en-US" b="0" i="0" u="none" strike="noStrike" baseline="0"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a:t>
            </a:fld>
            <a:endParaRPr lang="en-US"/>
          </a:p>
        </p:txBody>
      </p:sp>
    </p:spTree>
    <p:extLst>
      <p:ext uri="{BB962C8B-B14F-4D97-AF65-F5344CB8AC3E}">
        <p14:creationId xmlns:p14="http://schemas.microsoft.com/office/powerpoint/2010/main" val="4067770976"/>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6:21</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80</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6:21</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81</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i="0" dirty="0" smtClean="0"/>
              <a:t>Here,</a:t>
            </a:r>
            <a:r>
              <a:rPr lang="en-US" sz="1200" i="0" baseline="0" dirty="0" smtClean="0"/>
              <a:t> we go back to what </a:t>
            </a:r>
            <a:r>
              <a:rPr lang="en-US" sz="1200" i="0" dirty="0" err="1" smtClean="0"/>
              <a:t>Boice</a:t>
            </a:r>
            <a:r>
              <a:rPr lang="en-US" sz="1200" i="0" dirty="0" smtClean="0"/>
              <a:t> says about Paul’s fourth </a:t>
            </a:r>
          </a:p>
          <a:p>
            <a:pPr rtl="0"/>
            <a:r>
              <a:rPr lang="en-US" sz="1200" i="0" dirty="0" smtClean="0"/>
              <a:t>reason why we must not continue to sin:</a:t>
            </a:r>
          </a:p>
          <a:p>
            <a:pPr rtl="0"/>
            <a:endParaRPr lang="en-US" sz="1200" i="0" dirty="0" smtClean="0"/>
          </a:p>
          <a:p>
            <a:pPr rtl="0"/>
            <a:r>
              <a:rPr lang="en-US" sz="1200" i="0" dirty="0" smtClean="0"/>
              <a:t>“4. The same work that has delivered Christians from sin’s </a:t>
            </a:r>
          </a:p>
          <a:p>
            <a:pPr rtl="0"/>
            <a:r>
              <a:rPr lang="en-US" sz="1200" i="0" dirty="0" smtClean="0"/>
              <a:t>slavery has also made them slaves of God, which is true </a:t>
            </a:r>
          </a:p>
          <a:p>
            <a:pPr rtl="0"/>
            <a:r>
              <a:rPr lang="en-US" sz="1200" i="0" dirty="0" smtClean="0"/>
              <a:t>freedom. The fourth of Paul’s arguments for why Christians </a:t>
            </a:r>
          </a:p>
          <a:p>
            <a:pPr rtl="0"/>
            <a:r>
              <a:rPr lang="en-US" sz="1200" i="0" dirty="0" smtClean="0"/>
              <a:t>cannot continue in sin, even though they are not under </a:t>
            </a:r>
          </a:p>
          <a:p>
            <a:pPr rtl="0"/>
            <a:r>
              <a:rPr lang="en-US" sz="1200" i="0" dirty="0" smtClean="0"/>
              <a:t>law but under grace, is that the same act of Christ that has </a:t>
            </a:r>
          </a:p>
          <a:p>
            <a:pPr rtl="0"/>
            <a:r>
              <a:rPr lang="en-US" sz="1200" i="0" dirty="0" smtClean="0"/>
              <a:t>delivered us from sin has also made us ‘slaves of God’ </a:t>
            </a:r>
          </a:p>
          <a:p>
            <a:pPr rtl="0"/>
            <a:r>
              <a:rPr lang="en-US" sz="1200" i="0" dirty="0" smtClean="0"/>
              <a:t>(v. 22). By his act of redemption, Jesus has purchased </a:t>
            </a:r>
          </a:p>
          <a:p>
            <a:pPr rtl="0"/>
            <a:r>
              <a:rPr lang="en-US" sz="1200" i="0" dirty="0" smtClean="0"/>
              <a:t>men and women for himself, that is, to serve him.</a:t>
            </a:r>
          </a:p>
          <a:p>
            <a:pPr rtl="0"/>
            <a:endParaRPr lang="en-US" sz="1200" i="0" dirty="0" smtClean="0"/>
          </a:p>
          <a:p>
            <a:pPr rtl="0"/>
            <a:r>
              <a:rPr lang="en-US" sz="1200" i="0" dirty="0" smtClean="0"/>
              <a:t>“‘Ah,’ says someone. ‘What gain is that? What advantage is </a:t>
            </a:r>
          </a:p>
          <a:p>
            <a:pPr rtl="0"/>
            <a:r>
              <a:rPr lang="en-US" sz="1200" i="0" dirty="0" smtClean="0"/>
              <a:t>it to be freed from one master if all it means is that we </a:t>
            </a:r>
          </a:p>
          <a:p>
            <a:pPr rtl="0"/>
            <a:r>
              <a:rPr lang="en-US" sz="1200" i="0" dirty="0" smtClean="0"/>
              <a:t>become slaves of another?’</a:t>
            </a:r>
          </a:p>
          <a:p>
            <a:pPr rtl="0"/>
            <a:endParaRPr lang="en-US" sz="1200" i="0" dirty="0" smtClean="0"/>
          </a:p>
          <a:p>
            <a:pPr rtl="0"/>
            <a:r>
              <a:rPr lang="en-US" sz="1200" i="0" dirty="0" smtClean="0"/>
              <a:t>“Well, it would be a significant gain even if we were slaves </a:t>
            </a:r>
          </a:p>
          <a:p>
            <a:pPr rtl="0"/>
            <a:r>
              <a:rPr lang="en-US" sz="1200" i="0" dirty="0" smtClean="0"/>
              <a:t>in a physical sense and were set free from a cruel master </a:t>
            </a:r>
          </a:p>
          <a:p>
            <a:pPr rtl="0"/>
            <a:r>
              <a:rPr lang="en-US" sz="1200" i="0" dirty="0" smtClean="0"/>
              <a:t>to become a slave to one who was kind and had our best </a:t>
            </a:r>
          </a:p>
          <a:p>
            <a:pPr rtl="0"/>
            <a:r>
              <a:rPr lang="en-US" sz="1200" i="0" dirty="0" smtClean="0"/>
              <a:t>interests at heart. </a:t>
            </a:r>
          </a:p>
          <a:p>
            <a:pPr rtl="0"/>
            <a:endParaRPr lang="en-US" sz="1200" i="0" dirty="0" smtClean="0"/>
          </a:p>
          <a:p>
            <a:pPr rtl="0"/>
            <a:r>
              <a:rPr lang="en-US" sz="1200" i="0" dirty="0" smtClean="0"/>
              <a:t>“That would be a welcome change, and it is part of the </a:t>
            </a:r>
          </a:p>
          <a:p>
            <a:pPr rtl="0"/>
            <a:r>
              <a:rPr lang="en-US" sz="1200" i="0" dirty="0" smtClean="0"/>
              <a:t>picture, for God is as good, kind, and loving a </a:t>
            </a:r>
            <a:r>
              <a:rPr lang="en-US" sz="1200" i="0" kern="1200" dirty="0" smtClean="0">
                <a:solidFill>
                  <a:schemeClr val="tx1"/>
                </a:solidFill>
                <a:latin typeface="+mn-lt"/>
                <a:ea typeface="+mn-ea"/>
                <a:cs typeface="+mn-cs"/>
              </a:rPr>
              <a:t>master as </a:t>
            </a:r>
          </a:p>
          <a:p>
            <a:pPr rtl="0"/>
            <a:r>
              <a:rPr lang="en-US" sz="1200" i="0" kern="1200" dirty="0" smtClean="0">
                <a:solidFill>
                  <a:schemeClr val="tx1"/>
                </a:solidFill>
                <a:latin typeface="+mn-lt"/>
                <a:ea typeface="+mn-ea"/>
                <a:cs typeface="+mn-cs"/>
              </a:rPr>
              <a:t>sin is cruel and harmful. But there is more to it than that. </a:t>
            </a:r>
          </a:p>
          <a:p>
            <a:pPr rtl="0"/>
            <a:r>
              <a:rPr lang="en-US" sz="1200" i="0" kern="1200" dirty="0" smtClean="0">
                <a:solidFill>
                  <a:schemeClr val="tx1"/>
                </a:solidFill>
                <a:latin typeface="+mn-lt"/>
                <a:ea typeface="+mn-ea"/>
                <a:cs typeface="+mn-cs"/>
              </a:rPr>
              <a:t>The Bible teaches that this ‘slavery’ actually brings </a:t>
            </a:r>
          </a:p>
          <a:p>
            <a:pPr rtl="0"/>
            <a:r>
              <a:rPr lang="en-US" sz="1200" i="0" kern="1200" dirty="0" smtClean="0">
                <a:solidFill>
                  <a:schemeClr val="tx1"/>
                </a:solidFill>
                <a:latin typeface="+mn-lt"/>
                <a:ea typeface="+mn-ea"/>
                <a:cs typeface="+mn-cs"/>
              </a:rPr>
              <a:t>freedom.</a:t>
            </a:r>
          </a:p>
          <a:p>
            <a:pPr rtl="0"/>
            <a:endParaRPr lang="en-US" sz="1200" i="0" kern="1200" dirty="0" smtClean="0">
              <a:solidFill>
                <a:schemeClr val="tx1"/>
              </a:solidFill>
              <a:latin typeface="+mn-lt"/>
              <a:ea typeface="+mn-ea"/>
              <a:cs typeface="+mn-cs"/>
            </a:endParaRPr>
          </a:p>
          <a:p>
            <a:pPr rtl="0"/>
            <a:r>
              <a:rPr lang="en-US" sz="1200" i="0" dirty="0" smtClean="0"/>
              <a:t>“What is this freedom? It is not autonomy, a license to do </a:t>
            </a:r>
          </a:p>
          <a:p>
            <a:pPr rtl="0"/>
            <a:r>
              <a:rPr lang="en-US" sz="1200" i="0" dirty="0" smtClean="0"/>
              <a:t>absolutely anything at all. True freedom is ‘the ability to </a:t>
            </a:r>
          </a:p>
          <a:p>
            <a:pPr rtl="0"/>
            <a:r>
              <a:rPr lang="en-US" sz="1200" i="0" dirty="0" smtClean="0"/>
              <a:t>fulfill one’s destiny, to function in terms of one’s ultimate </a:t>
            </a:r>
          </a:p>
          <a:p>
            <a:pPr rtl="0"/>
            <a:r>
              <a:rPr lang="en-US" sz="1200" i="0" dirty="0" smtClean="0"/>
              <a:t>goal.’</a:t>
            </a:r>
          </a:p>
          <a:p>
            <a:pPr rtl="0"/>
            <a:endParaRPr lang="en-US" sz="1200" i="0" dirty="0" smtClean="0"/>
          </a:p>
          <a:p>
            <a:pPr rtl="0"/>
            <a:r>
              <a:rPr lang="en-US" sz="1200" i="0" dirty="0" smtClean="0"/>
              <a:t>“Real freedom means doing what is right.</a:t>
            </a:r>
          </a:p>
          <a:p>
            <a:pPr rtl="0"/>
            <a:endParaRPr lang="en-US" sz="1200" i="0" dirty="0" smtClean="0"/>
          </a:p>
          <a:p>
            <a:pPr rtl="0"/>
            <a:r>
              <a:rPr lang="en-US" sz="1200" i="0" dirty="0" smtClean="0"/>
              <a:t>“Do you remember the conversation the Lord Jesus Christ </a:t>
            </a:r>
          </a:p>
          <a:p>
            <a:pPr rtl="0"/>
            <a:r>
              <a:rPr lang="en-US" sz="1200" i="0" dirty="0" smtClean="0"/>
              <a:t>had with the Jewish religious leaders of his day, as </a:t>
            </a:r>
          </a:p>
          <a:p>
            <a:pPr rtl="0"/>
            <a:r>
              <a:rPr lang="en-US" sz="1200" i="0" dirty="0" smtClean="0"/>
              <a:t>recorded in John’s Gospel? Jesus had been speaking about </a:t>
            </a:r>
          </a:p>
          <a:p>
            <a:pPr rtl="0"/>
            <a:r>
              <a:rPr lang="en-US" sz="1200" i="0" dirty="0" smtClean="0"/>
              <a:t>the source of his teachings, and some of the Jews had </a:t>
            </a:r>
          </a:p>
          <a:p>
            <a:pPr rtl="0"/>
            <a:r>
              <a:rPr lang="en-US" sz="1200" i="0" dirty="0" smtClean="0"/>
              <a:t>believed on him in a rudimentary way. </a:t>
            </a:r>
          </a:p>
          <a:p>
            <a:pPr rtl="0"/>
            <a:endParaRPr lang="en-US" sz="1200" i="0" dirty="0" smtClean="0"/>
          </a:p>
          <a:p>
            <a:pPr rtl="0"/>
            <a:r>
              <a:rPr lang="en-US" sz="1200" i="0" dirty="0" smtClean="0"/>
              <a:t>“So he encouraged them to remain with him and continue </a:t>
            </a:r>
          </a:p>
          <a:p>
            <a:pPr rtl="0"/>
            <a:r>
              <a:rPr lang="en-US" sz="1200" i="0" dirty="0" smtClean="0"/>
              <a:t>to learn from him, saying, ‘If you hold to my teaching [that </a:t>
            </a:r>
          </a:p>
          <a:p>
            <a:pPr rtl="0"/>
            <a:r>
              <a:rPr lang="en-US" sz="1200" i="0" dirty="0" smtClean="0"/>
              <a:t>is, continue in it], you are really my disciples. Then you </a:t>
            </a:r>
          </a:p>
          <a:p>
            <a:pPr rtl="0"/>
            <a:r>
              <a:rPr lang="en-US" sz="1200" i="0" dirty="0" smtClean="0"/>
              <a:t>will know the truth, and the truth will set you free’ </a:t>
            </a:r>
          </a:p>
          <a:p>
            <a:pPr rtl="0"/>
            <a:r>
              <a:rPr lang="en-US" sz="1200" i="0" dirty="0" smtClean="0"/>
              <a:t>(John 8:31–32).</a:t>
            </a:r>
          </a:p>
          <a:p>
            <a:pPr rtl="0"/>
            <a:endParaRPr lang="en-US" sz="1200" i="0" dirty="0" smtClean="0"/>
          </a:p>
          <a:p>
            <a:pPr rtl="0"/>
            <a:r>
              <a:rPr lang="en-US" sz="1200" i="0" dirty="0" smtClean="0"/>
              <a:t>“This infuriated some of his listeners, presumably those </a:t>
            </a:r>
          </a:p>
          <a:p>
            <a:pPr rtl="0"/>
            <a:r>
              <a:rPr lang="en-US" sz="1200" i="0" dirty="0" smtClean="0"/>
              <a:t>who were not true believers, because they did not like the </a:t>
            </a:r>
          </a:p>
          <a:p>
            <a:pPr rtl="0"/>
            <a:r>
              <a:rPr lang="en-US" sz="1200" i="0" dirty="0" smtClean="0"/>
              <a:t>suggestion that they were not free—just as many resent </a:t>
            </a:r>
          </a:p>
          <a:p>
            <a:pPr rtl="0"/>
            <a:r>
              <a:rPr lang="en-US" sz="1200" i="0" dirty="0" smtClean="0"/>
              <a:t>any similar suggestion today. </a:t>
            </a:r>
          </a:p>
          <a:p>
            <a:pPr rtl="0"/>
            <a:endParaRPr lang="en-US" sz="1200" i="0" dirty="0" smtClean="0"/>
          </a:p>
          <a:p>
            <a:pPr rtl="0"/>
            <a:r>
              <a:rPr lang="en-US" sz="1200" i="0" dirty="0" smtClean="0"/>
              <a:t>They replied, ‘We are Abraham’s descendants and have </a:t>
            </a:r>
          </a:p>
          <a:p>
            <a:pPr rtl="0"/>
            <a:r>
              <a:rPr lang="en-US" sz="1200" i="0" dirty="0" smtClean="0"/>
              <a:t>never been slaves of anyone. How can you say that we </a:t>
            </a:r>
          </a:p>
          <a:p>
            <a:pPr rtl="0"/>
            <a:r>
              <a:rPr lang="en-US" sz="1200" i="0" dirty="0" smtClean="0"/>
              <a:t>shall be set free?’ (v. 33). This was a ridiculous answer, of </a:t>
            </a:r>
          </a:p>
          <a:p>
            <a:pPr rtl="0"/>
            <a:r>
              <a:rPr lang="en-US" sz="1200" i="0" dirty="0" smtClean="0"/>
              <a:t>course. </a:t>
            </a:r>
          </a:p>
          <a:p>
            <a:pPr rtl="0"/>
            <a:endParaRPr lang="en-US" sz="1200" i="0" dirty="0" smtClean="0"/>
          </a:p>
          <a:p>
            <a:pPr rtl="0"/>
            <a:r>
              <a:rPr lang="en-US" sz="1200" i="0" dirty="0" smtClean="0"/>
              <a:t>“The Jews had been slaves to the Egyptians for many </a:t>
            </a:r>
          </a:p>
          <a:p>
            <a:pPr rtl="0"/>
            <a:r>
              <a:rPr lang="en-US" sz="1200" i="0" dirty="0" smtClean="0"/>
              <a:t>years prior to the exodus. During the period of the judges </a:t>
            </a:r>
          </a:p>
          <a:p>
            <a:pPr rtl="0"/>
            <a:r>
              <a:rPr lang="en-US" sz="1200" i="0" dirty="0" smtClean="0"/>
              <a:t>there were at least seven occasions when the nation came</a:t>
            </a:r>
          </a:p>
          <a:p>
            <a:pPr rtl="0"/>
            <a:r>
              <a:rPr lang="en-US" sz="1200" i="0" dirty="0" smtClean="0"/>
              <a:t> under the rule of foreigners. There was also the </a:t>
            </a:r>
          </a:p>
          <a:p>
            <a:pPr rtl="0"/>
            <a:r>
              <a:rPr lang="en-US" sz="1200" i="0" dirty="0" smtClean="0"/>
              <a:t>seventy-year-long Babylonian captivity. </a:t>
            </a:r>
          </a:p>
          <a:p>
            <a:pPr rtl="0"/>
            <a:endParaRPr lang="en-US" sz="1200" i="0" dirty="0" smtClean="0"/>
          </a:p>
          <a:p>
            <a:pPr rtl="0"/>
            <a:r>
              <a:rPr lang="en-US" sz="1200" i="0" dirty="0" smtClean="0"/>
              <a:t>“In fact, even while they were talking to Jesus they were </a:t>
            </a:r>
          </a:p>
          <a:p>
            <a:pPr rtl="0"/>
            <a:r>
              <a:rPr lang="en-US" sz="1200" i="0" dirty="0" smtClean="0"/>
              <a:t>being watched over by occupying Roman soldiers, and they </a:t>
            </a:r>
          </a:p>
          <a:p>
            <a:pPr rtl="0"/>
            <a:r>
              <a:rPr lang="en-US" sz="1200" i="0" dirty="0" smtClean="0"/>
              <a:t>were carrying coins in their pockets that testified to Rome’s </a:t>
            </a:r>
          </a:p>
          <a:p>
            <a:pPr rtl="0"/>
            <a:r>
              <a:rPr lang="en-US" sz="1200" i="0" dirty="0" smtClean="0"/>
              <a:t>domination of their economy. It was this latter fact that </a:t>
            </a:r>
          </a:p>
          <a:p>
            <a:pPr rtl="0"/>
            <a:r>
              <a:rPr lang="en-US" sz="1200" i="0" dirty="0" smtClean="0"/>
              <a:t>probably made them so sensitive to the suggestion that </a:t>
            </a:r>
          </a:p>
          <a:p>
            <a:pPr rtl="0"/>
            <a:r>
              <a:rPr lang="en-US" sz="1200" i="0" dirty="0" smtClean="0"/>
              <a:t>they were not truly free.</a:t>
            </a:r>
          </a:p>
          <a:p>
            <a:pPr rtl="0"/>
            <a:endParaRPr lang="en-US" sz="1200" i="0" dirty="0" smtClean="0"/>
          </a:p>
          <a:p>
            <a:pPr rtl="0"/>
            <a:r>
              <a:rPr lang="en-US" sz="1200" i="0" dirty="0" smtClean="0"/>
              <a:t>“But instead of reminding them of these obvious facts, Jesus </a:t>
            </a:r>
          </a:p>
          <a:p>
            <a:pPr rtl="0"/>
            <a:r>
              <a:rPr lang="en-US" sz="1200" i="0" dirty="0" smtClean="0"/>
              <a:t>answered on a spiritual level, saying, ‘I tell you the truth, </a:t>
            </a:r>
          </a:p>
          <a:p>
            <a:pPr rtl="0"/>
            <a:r>
              <a:rPr lang="en-US" sz="1200" i="0" dirty="0" smtClean="0"/>
              <a:t>everyone who sins is a slave to sin. … So if the Son sets you </a:t>
            </a:r>
          </a:p>
          <a:p>
            <a:pPr rtl="0"/>
            <a:r>
              <a:rPr lang="en-US" sz="1200" i="0" dirty="0" smtClean="0"/>
              <a:t>free, you will be free indeed’ (vv. 34, 36).</a:t>
            </a:r>
          </a:p>
          <a:p>
            <a:pPr rtl="0"/>
            <a:endParaRPr lang="en-US" sz="1200" i="0" dirty="0" smtClean="0"/>
          </a:p>
          <a:p>
            <a:pPr rtl="0"/>
            <a:r>
              <a:rPr lang="en-US" sz="1200" i="0" dirty="0" smtClean="0"/>
              <a:t>“What kind of freedom was Jesus talking about? True </a:t>
            </a:r>
          </a:p>
          <a:p>
            <a:pPr rtl="0"/>
            <a:r>
              <a:rPr lang="en-US" sz="1200" i="0" dirty="0" smtClean="0"/>
              <a:t>freedom, of course, the only real freedom there is. It is not </a:t>
            </a:r>
          </a:p>
          <a:p>
            <a:pPr rtl="0"/>
            <a:r>
              <a:rPr lang="en-US" sz="1200" i="0" dirty="0" smtClean="0"/>
              <a:t>liberty to do just anything at all. If we choose sin, the result </a:t>
            </a:r>
          </a:p>
          <a:p>
            <a:pPr rtl="0"/>
            <a:r>
              <a:rPr lang="en-US" sz="1200" i="0" dirty="0" smtClean="0"/>
              <a:t>is bondage. True freedom comes through knowing the </a:t>
            </a:r>
          </a:p>
          <a:p>
            <a:pPr rtl="0"/>
            <a:r>
              <a:rPr lang="en-US" sz="1200" i="0" dirty="0" smtClean="0"/>
              <a:t>gospel and being committed to the Lord Jesus Christ in </a:t>
            </a:r>
          </a:p>
          <a:p>
            <a:pPr rtl="0"/>
            <a:r>
              <a:rPr lang="en-US" sz="1200" i="0" dirty="0" smtClean="0"/>
              <a:t>his service.</a:t>
            </a:r>
          </a:p>
          <a:p>
            <a:pPr rtl="0"/>
            <a:endParaRPr lang="en-US" sz="1200" i="0" dirty="0" smtClean="0"/>
          </a:p>
          <a:p>
            <a:pPr rtl="0"/>
            <a:r>
              <a:rPr lang="en-US" sz="1200" i="0" dirty="0" smtClean="0"/>
              <a:t>“Can I put this sharply? The only real freedom you are ever </a:t>
            </a:r>
          </a:p>
          <a:p>
            <a:pPr rtl="0"/>
            <a:r>
              <a:rPr lang="en-US" sz="1200" i="0" dirty="0" smtClean="0"/>
              <a:t>going to know, either in this life or in the life to come, is </a:t>
            </a:r>
          </a:p>
          <a:p>
            <a:pPr rtl="0"/>
            <a:r>
              <a:rPr lang="en-US" sz="1200" i="0" dirty="0" smtClean="0"/>
              <a:t>the freedom of serving Jesus Christ. And this means a life </a:t>
            </a:r>
          </a:p>
          <a:p>
            <a:pPr rtl="0"/>
            <a:r>
              <a:rPr lang="en-US" sz="1200" i="0" dirty="0" smtClean="0"/>
              <a:t>of righteousness. Anything else is really slavery, regardless </a:t>
            </a:r>
          </a:p>
          <a:p>
            <a:pPr rtl="0"/>
            <a:r>
              <a:rPr lang="en-US" sz="1200" i="0" dirty="0" smtClean="0"/>
              <a:t>of what the world may promise you through its lies and </a:t>
            </a:r>
          </a:p>
          <a:p>
            <a:pPr rtl="0"/>
            <a:r>
              <a:rPr lang="en-US" sz="1200" i="0" dirty="0" smtClean="0"/>
              <a:t>false teaching.”</a:t>
            </a:r>
          </a:p>
          <a:p>
            <a:pPr lvl="1"/>
            <a:r>
              <a:rPr lang="en-US" dirty="0" smtClean="0"/>
              <a:t> </a:t>
            </a:r>
          </a:p>
          <a:p>
            <a:r>
              <a:rPr lang="en-US" b="0" i="0" u="none" strike="noStrike" baseline="0" dirty="0" smtClean="0"/>
              <a:t>-----</a:t>
            </a:r>
          </a:p>
          <a:p>
            <a:endParaRPr lang="en-US" b="0" i="0" u="none" strike="noStrike" baseline="0" dirty="0" smtClean="0"/>
          </a:p>
          <a:p>
            <a:r>
              <a:rPr lang="en-US" b="0" i="0" u="none" strike="noStrike" baseline="0" dirty="0" err="1" smtClean="0"/>
              <a:t>Boice</a:t>
            </a:r>
            <a:r>
              <a:rPr lang="en-US" b="0" i="0" u="none" strike="noStrike" baseline="0" dirty="0" smtClean="0"/>
              <a:t>, J. M. (1991–). </a:t>
            </a:r>
            <a:r>
              <a:rPr lang="en-US" b="0" i="1" u="none" strike="noStrike" baseline="0" dirty="0" smtClean="0"/>
              <a:t>Romans: The Reign of Grace</a:t>
            </a:r>
            <a:r>
              <a:rPr lang="en-US" b="0" i="0" u="none" strike="noStrike" baseline="0" dirty="0" smtClean="0"/>
              <a:t> </a:t>
            </a:r>
          </a:p>
          <a:p>
            <a:r>
              <a:rPr lang="en-US" b="0" i="0" u="none" strike="noStrike" baseline="0" dirty="0" smtClean="0"/>
              <a:t>(Vol. 2, pp. 693–694). Grand Rapids, MI: Baker </a:t>
            </a:r>
          </a:p>
          <a:p>
            <a:r>
              <a:rPr lang="en-US" b="0" i="0" u="none" strike="noStrike" baseline="0" dirty="0" smtClean="0"/>
              <a:t>Book House.</a:t>
            </a:r>
          </a:p>
          <a:p>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82</a:t>
            </a:fld>
            <a:endParaRPr lang="en-US"/>
          </a:p>
        </p:txBody>
      </p:sp>
    </p:spTree>
    <p:extLst>
      <p:ext uri="{BB962C8B-B14F-4D97-AF65-F5344CB8AC3E}">
        <p14:creationId xmlns:p14="http://schemas.microsoft.com/office/powerpoint/2010/main" val="665341904"/>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preposition </a:t>
            </a:r>
            <a:r>
              <a:rPr lang="en-US" baseline="0" dirty="0" err="1" smtClean="0"/>
              <a:t>apo</a:t>
            </a:r>
            <a:r>
              <a:rPr lang="en-US" baseline="0" dirty="0" smtClean="0"/>
              <a:t> means “from” or “away from”.</a:t>
            </a:r>
          </a:p>
          <a:p>
            <a:endParaRPr lang="en-US" baseline="0" dirty="0" smtClean="0"/>
          </a:p>
          <a:p>
            <a:r>
              <a:rPr lang="en-US" baseline="0" dirty="0" smtClean="0"/>
              <a:t>So, the phrase </a:t>
            </a:r>
            <a:r>
              <a:rPr lang="en-US" dirty="0" err="1" smtClean="0"/>
              <a:t>eleutheroo</a:t>
            </a:r>
            <a:r>
              <a:rPr lang="en-US" dirty="0" smtClean="0"/>
              <a:t> </a:t>
            </a:r>
            <a:r>
              <a:rPr lang="en-US" dirty="0" err="1" smtClean="0"/>
              <a:t>apo</a:t>
            </a:r>
            <a:r>
              <a:rPr lang="en-US" dirty="0" smtClean="0"/>
              <a:t> ho </a:t>
            </a:r>
            <a:r>
              <a:rPr lang="en-US" dirty="0" err="1" smtClean="0"/>
              <a:t>hamatria</a:t>
            </a:r>
            <a:r>
              <a:rPr lang="en-US" dirty="0" smtClean="0"/>
              <a:t> means </a:t>
            </a:r>
          </a:p>
          <a:p>
            <a:r>
              <a:rPr lang="en-US" dirty="0" smtClean="0"/>
              <a:t>“set free from sin”.</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83</a:t>
            </a:fld>
            <a:endParaRPr lang="en-US"/>
          </a:p>
        </p:txBody>
      </p:sp>
    </p:spTree>
    <p:extLst>
      <p:ext uri="{BB962C8B-B14F-4D97-AF65-F5344CB8AC3E}">
        <p14:creationId xmlns:p14="http://schemas.microsoft.com/office/powerpoint/2010/main" val="665341904"/>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Douloo</a:t>
            </a:r>
            <a:r>
              <a:rPr lang="en-US" dirty="0" smtClean="0"/>
              <a:t> is the verb meaning “to enslave”.</a:t>
            </a:r>
          </a:p>
          <a:p>
            <a:endParaRPr lang="en-US" dirty="0" smtClean="0"/>
          </a:p>
          <a:p>
            <a:r>
              <a:rPr lang="en-US" dirty="0" smtClean="0"/>
              <a:t>The actual verb FORM in this verse is </a:t>
            </a:r>
            <a:r>
              <a:rPr lang="en-US" dirty="0" err="1" smtClean="0"/>
              <a:t>doulothentes</a:t>
            </a:r>
            <a:r>
              <a:rPr lang="en-US" dirty="0" smtClean="0"/>
              <a:t> which </a:t>
            </a:r>
          </a:p>
          <a:p>
            <a:r>
              <a:rPr lang="en-US" dirty="0" smtClean="0"/>
              <a:t>is the passive form of the verb; thus meaning to BECOME </a:t>
            </a:r>
          </a:p>
          <a:p>
            <a:r>
              <a:rPr lang="en-US" dirty="0" smtClean="0"/>
              <a:t>enslaved.</a:t>
            </a:r>
          </a:p>
          <a:p>
            <a:endParaRPr lang="en-US" dirty="0" smtClean="0"/>
          </a:p>
          <a:p>
            <a:r>
              <a:rPr lang="en-US" dirty="0" smtClean="0"/>
              <a:t>In</a:t>
            </a:r>
            <a:r>
              <a:rPr lang="en-US" baseline="0" dirty="0" smtClean="0"/>
              <a:t> English, if I say, “I hit Sam,” that’s the active form of </a:t>
            </a:r>
          </a:p>
          <a:p>
            <a:r>
              <a:rPr lang="en-US" baseline="0" dirty="0" smtClean="0"/>
              <a:t>the verb.</a:t>
            </a:r>
          </a:p>
          <a:p>
            <a:endParaRPr lang="en-US" baseline="0" dirty="0" smtClean="0"/>
          </a:p>
          <a:p>
            <a:r>
              <a:rPr lang="en-US" baseline="0" dirty="0" smtClean="0"/>
              <a:t>But, if I say, “I was hit by Sam”, that’s the passive form.</a:t>
            </a:r>
            <a:endParaRPr lang="en-US" dirty="0" smtClean="0"/>
          </a:p>
          <a:p>
            <a:endParaRPr lang="en-US" dirty="0" smtClean="0"/>
          </a:p>
          <a:p>
            <a:r>
              <a:rPr lang="en-US" dirty="0" smtClean="0"/>
              <a:t>And, here, the passive form </a:t>
            </a:r>
            <a:r>
              <a:rPr lang="en-US" dirty="0" err="1" smtClean="0"/>
              <a:t>doulothentes</a:t>
            </a:r>
            <a:r>
              <a:rPr lang="en-US" dirty="0" smtClean="0"/>
              <a:t> is used </a:t>
            </a:r>
          </a:p>
          <a:p>
            <a:r>
              <a:rPr lang="en-US" dirty="0" smtClean="0"/>
              <a:t>specifically of becoming a slave of God; that is, to become </a:t>
            </a:r>
          </a:p>
          <a:p>
            <a:r>
              <a:rPr lang="en-US" dirty="0" smtClean="0"/>
              <a:t>one who is entirely committed to God. </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84</a:t>
            </a:fld>
            <a:endParaRPr lang="en-US"/>
          </a:p>
        </p:txBody>
      </p:sp>
    </p:spTree>
    <p:extLst>
      <p:ext uri="{BB962C8B-B14F-4D97-AF65-F5344CB8AC3E}">
        <p14:creationId xmlns:p14="http://schemas.microsoft.com/office/powerpoint/2010/main" val="665341904"/>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again, as in verse 21, </a:t>
            </a:r>
            <a:r>
              <a:rPr lang="en-US" dirty="0" err="1" smtClean="0"/>
              <a:t>karpos</a:t>
            </a:r>
            <a:r>
              <a:rPr lang="en-US" dirty="0" smtClean="0"/>
              <a:t> would be better </a:t>
            </a:r>
          </a:p>
          <a:p>
            <a:r>
              <a:rPr lang="en-US" dirty="0" smtClean="0"/>
              <a:t>translated as</a:t>
            </a:r>
            <a:r>
              <a:rPr lang="en-US" baseline="0" dirty="0" smtClean="0"/>
              <a:t> </a:t>
            </a:r>
            <a:r>
              <a:rPr lang="en-US" dirty="0" smtClean="0"/>
              <a:t>“fruit”.</a:t>
            </a:r>
          </a:p>
          <a:p>
            <a:endParaRPr lang="en-US" dirty="0" smtClean="0"/>
          </a:p>
          <a:p>
            <a:r>
              <a:rPr lang="en-US" dirty="0" smtClean="0"/>
              <a:t>-----</a:t>
            </a:r>
          </a:p>
          <a:p>
            <a:endParaRPr lang="en-US" dirty="0" smtClean="0"/>
          </a:p>
          <a:p>
            <a:r>
              <a:rPr lang="en-US" dirty="0" smtClean="0"/>
              <a:t>Note to Dave:</a:t>
            </a:r>
            <a:r>
              <a:rPr lang="en-US" baseline="0" dirty="0" smtClean="0"/>
              <a:t> Again, “reap” doesn’t appear in the Greek. </a:t>
            </a:r>
          </a:p>
          <a:p>
            <a:r>
              <a:rPr lang="en-US" baseline="0" dirty="0" smtClean="0"/>
              <a:t>Here, the preposition </a:t>
            </a:r>
            <a:r>
              <a:rPr lang="en-US" baseline="0" dirty="0" err="1" smtClean="0"/>
              <a:t>eis</a:t>
            </a:r>
            <a:r>
              <a:rPr lang="en-US" baseline="0" dirty="0" smtClean="0"/>
              <a:t> = “unto” is used.</a:t>
            </a:r>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85</a:t>
            </a:fld>
            <a:endParaRPr lang="en-US"/>
          </a:p>
        </p:txBody>
      </p:sp>
    </p:spTree>
    <p:extLst>
      <p:ext uri="{BB962C8B-B14F-4D97-AF65-F5344CB8AC3E}">
        <p14:creationId xmlns:p14="http://schemas.microsoft.com/office/powerpoint/2010/main" val="665341904"/>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in verse 19, </a:t>
            </a:r>
            <a:r>
              <a:rPr lang="en-US" dirty="0" err="1" smtClean="0"/>
              <a:t>hagiasmos</a:t>
            </a:r>
            <a:r>
              <a:rPr lang="en-US" dirty="0" smtClean="0"/>
              <a:t> means “holiness”,</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86</a:t>
            </a:fld>
            <a:endParaRPr lang="en-US"/>
          </a:p>
        </p:txBody>
      </p:sp>
    </p:spTree>
    <p:extLst>
      <p:ext uri="{BB962C8B-B14F-4D97-AF65-F5344CB8AC3E}">
        <p14:creationId xmlns:p14="http://schemas.microsoft.com/office/powerpoint/2010/main" val="665341904"/>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telos means the “goal”, the “outcome”, or the “result”,</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87</a:t>
            </a:fld>
            <a:endParaRPr lang="en-US"/>
          </a:p>
        </p:txBody>
      </p:sp>
    </p:spTree>
    <p:extLst>
      <p:ext uri="{BB962C8B-B14F-4D97-AF65-F5344CB8AC3E}">
        <p14:creationId xmlns:p14="http://schemas.microsoft.com/office/powerpoint/2010/main" val="665341904"/>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aionios</a:t>
            </a:r>
            <a:r>
              <a:rPr lang="en-US" dirty="0" smtClean="0"/>
              <a:t> means “eternal”,</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88</a:t>
            </a:fld>
            <a:endParaRPr lang="en-US"/>
          </a:p>
        </p:txBody>
      </p:sp>
    </p:spTree>
    <p:extLst>
      <p:ext uri="{BB962C8B-B14F-4D97-AF65-F5344CB8AC3E}">
        <p14:creationId xmlns:p14="http://schemas.microsoft.com/office/powerpoint/2010/main" val="665341904"/>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a:t>
            </a:r>
            <a:r>
              <a:rPr lang="en-US" dirty="0" err="1" smtClean="0"/>
              <a:t>zoe</a:t>
            </a:r>
            <a:r>
              <a:rPr lang="en-US" dirty="0" smtClean="0"/>
              <a:t> means “life”.</a:t>
            </a:r>
          </a:p>
          <a:p>
            <a:endParaRPr lang="en-US" dirty="0" smtClean="0"/>
          </a:p>
          <a:p>
            <a:pPr rtl="0"/>
            <a:r>
              <a:rPr lang="en-US" sz="1200" b="1" kern="1200" dirty="0" err="1" smtClean="0">
                <a:solidFill>
                  <a:schemeClr val="tx1"/>
                </a:solidFill>
                <a:latin typeface="+mn-lt"/>
                <a:ea typeface="+mn-ea"/>
                <a:cs typeface="+mn-cs"/>
              </a:rPr>
              <a:t>ILLUS</a:t>
            </a:r>
            <a:r>
              <a:rPr lang="en-US" sz="1200" b="1" kern="1200" dirty="0" smtClean="0">
                <a:solidFill>
                  <a:schemeClr val="tx1"/>
                </a:solidFill>
                <a:latin typeface="+mn-lt"/>
                <a:ea typeface="+mn-ea"/>
                <a:cs typeface="+mn-cs"/>
              </a:rPr>
              <a:t>:</a:t>
            </a:r>
            <a:r>
              <a:rPr lang="en-US" sz="1200" b="0" kern="1200" dirty="0" smtClean="0">
                <a:solidFill>
                  <a:schemeClr val="tx1"/>
                </a:solidFill>
                <a:latin typeface="+mn-lt"/>
                <a:ea typeface="+mn-ea"/>
                <a:cs typeface="+mn-cs"/>
              </a:rPr>
              <a:t> </a:t>
            </a:r>
            <a:r>
              <a:rPr lang="en-US" sz="1200" dirty="0" smtClean="0"/>
              <a:t>Dr. Effie Jane Wheeler was a member of Wheaton </a:t>
            </a:r>
          </a:p>
          <a:p>
            <a:pPr rtl="0"/>
            <a:r>
              <a:rPr lang="en-US" sz="1200" dirty="0" smtClean="0"/>
              <a:t>College faculty for sixteen years. She wrote the following </a:t>
            </a:r>
          </a:p>
          <a:p>
            <a:pPr rtl="0"/>
            <a:r>
              <a:rPr lang="en-US" sz="1200" dirty="0" smtClean="0"/>
              <a:t>to faculty and student body before she entered into the </a:t>
            </a:r>
          </a:p>
          <a:p>
            <a:pPr rtl="0"/>
            <a:r>
              <a:rPr lang="en-US" sz="1200" dirty="0" smtClean="0"/>
              <a:t>presence of her Lord:</a:t>
            </a:r>
          </a:p>
          <a:p>
            <a:pPr rtl="0"/>
            <a:endParaRPr lang="en-US" sz="1200" dirty="0" smtClean="0"/>
          </a:p>
          <a:p>
            <a:pPr rtl="0"/>
            <a:r>
              <a:rPr lang="en-US" sz="1200" dirty="0" smtClean="0"/>
              <a:t>My doctor at last has given what has been his real </a:t>
            </a:r>
          </a:p>
          <a:p>
            <a:pPr rtl="0"/>
            <a:r>
              <a:rPr lang="en-US" sz="1200" dirty="0" smtClean="0"/>
              <a:t>diagnosis of my illness for weeks—an inoperable case of </a:t>
            </a:r>
          </a:p>
          <a:p>
            <a:pPr rtl="0"/>
            <a:r>
              <a:rPr lang="en-US" sz="1200" dirty="0" smtClean="0"/>
              <a:t>cancer of the pancreas.</a:t>
            </a:r>
          </a:p>
          <a:p>
            <a:pPr rtl="0"/>
            <a:endParaRPr lang="en-US" sz="1200" dirty="0" smtClean="0"/>
          </a:p>
          <a:p>
            <a:pPr rtl="0"/>
            <a:r>
              <a:rPr lang="en-US" sz="1200" dirty="0" smtClean="0"/>
              <a:t>Now if he had been a Christian he wouldn’t have been so </a:t>
            </a:r>
          </a:p>
          <a:p>
            <a:pPr rtl="0"/>
            <a:r>
              <a:rPr lang="en-US" sz="1200" dirty="0" smtClean="0"/>
              <a:t>dilatory and shaken, for he would have known, as you and </a:t>
            </a:r>
          </a:p>
          <a:p>
            <a:pPr rtl="0"/>
            <a:r>
              <a:rPr lang="en-US" sz="1200" dirty="0" smtClean="0"/>
              <a:t>I do, that life or death is equally welcome when we live in </a:t>
            </a:r>
          </a:p>
          <a:p>
            <a:pPr rtl="0"/>
            <a:r>
              <a:rPr lang="en-US" sz="1200" dirty="0" smtClean="0"/>
              <a:t>the will and presence of the Lord.</a:t>
            </a:r>
          </a:p>
          <a:p>
            <a:pPr rtl="0"/>
            <a:endParaRPr lang="en-US" sz="1200" dirty="0" smtClean="0"/>
          </a:p>
          <a:p>
            <a:pPr rtl="0"/>
            <a:r>
              <a:rPr lang="en-US" sz="1200" dirty="0" smtClean="0"/>
              <a:t>If the Lord has chosen me to go to Him soon, I go gladly. </a:t>
            </a:r>
          </a:p>
          <a:p>
            <a:pPr rtl="0"/>
            <a:r>
              <a:rPr lang="en-US" sz="1200" dirty="0" smtClean="0"/>
              <a:t>On the other hand, I remember that Christ is still the Great </a:t>
            </a:r>
          </a:p>
          <a:p>
            <a:pPr rtl="0"/>
            <a:r>
              <a:rPr lang="en-US" sz="1200" dirty="0" smtClean="0"/>
              <a:t>Physician. And so in simple faith and trust I say to Him, </a:t>
            </a:r>
          </a:p>
          <a:p>
            <a:pPr rtl="0"/>
            <a:r>
              <a:rPr lang="en-US" sz="1200" dirty="0" smtClean="0"/>
              <a:t>“Lord, if thou wilt, thou canst make me whole.” I await His </a:t>
            </a:r>
          </a:p>
          <a:p>
            <a:pPr rtl="0"/>
            <a:r>
              <a:rPr lang="en-US" sz="1200" dirty="0" smtClean="0"/>
              <a:t>answer utterly at peace.</a:t>
            </a:r>
          </a:p>
          <a:p>
            <a:pPr rtl="0"/>
            <a:endParaRPr lang="en-US" sz="1200" dirty="0" smtClean="0"/>
          </a:p>
          <a:p>
            <a:pPr rtl="0"/>
            <a:r>
              <a:rPr lang="en-US" sz="1200" dirty="0" smtClean="0"/>
              <a:t>Please do not give a moment’s grief to me. Think of me </a:t>
            </a:r>
          </a:p>
          <a:p>
            <a:pPr rtl="0"/>
            <a:r>
              <a:rPr lang="en-US" sz="1200" dirty="0" smtClean="0"/>
              <a:t>only happily, gaily, as I do of you. My interest is as keen as </a:t>
            </a:r>
          </a:p>
          <a:p>
            <a:pPr rtl="0"/>
            <a:r>
              <a:rPr lang="en-US" sz="1200" dirty="0" smtClean="0"/>
              <a:t>ever in everything over there—Memorial Student center </a:t>
            </a:r>
          </a:p>
          <a:p>
            <a:pPr rtl="0"/>
            <a:r>
              <a:rPr lang="en-US" sz="1200" dirty="0" smtClean="0"/>
              <a:t>and buildings that are to follow, commencement affairs </a:t>
            </a:r>
          </a:p>
          <a:p>
            <a:pPr rtl="0"/>
            <a:r>
              <a:rPr lang="en-US" sz="1200" dirty="0" smtClean="0"/>
              <a:t>with all the joy and lightheartedness.</a:t>
            </a:r>
          </a:p>
          <a:p>
            <a:pPr rtl="0"/>
            <a:endParaRPr lang="en-US" sz="1200" dirty="0" smtClean="0"/>
          </a:p>
          <a:p>
            <a:pPr rtl="0"/>
            <a:r>
              <a:rPr lang="en-US" sz="1200" dirty="0" smtClean="0"/>
              <a:t>I do not say a cold good-bye, but rather a warm “auf </a:t>
            </a:r>
          </a:p>
          <a:p>
            <a:pPr rtl="0"/>
            <a:r>
              <a:rPr lang="en-US" sz="1200" dirty="0" smtClean="0"/>
              <a:t>Wiedersehen,” till I see you again—by God’s power and </a:t>
            </a:r>
          </a:p>
          <a:p>
            <a:pPr rtl="0"/>
            <a:r>
              <a:rPr lang="en-US" sz="1200" dirty="0" smtClean="0"/>
              <a:t>grace on campus this fall or later in the Blessed Land, </a:t>
            </a:r>
          </a:p>
          <a:p>
            <a:pPr rtl="0"/>
            <a:r>
              <a:rPr lang="en-US" sz="1200" dirty="0" smtClean="0"/>
              <a:t>where I may be allowed to draw aside a curtain when </a:t>
            </a:r>
          </a:p>
          <a:p>
            <a:pPr rtl="0"/>
            <a:r>
              <a:rPr lang="en-US" sz="1200" dirty="0" smtClean="0"/>
              <a:t>you enter.</a:t>
            </a:r>
          </a:p>
          <a:p>
            <a:pPr rtl="0"/>
            <a:endParaRPr lang="en-US" sz="1200" dirty="0" smtClean="0"/>
          </a:p>
          <a:p>
            <a:pPr rtl="0"/>
            <a:r>
              <a:rPr lang="en-US" sz="1200" dirty="0" smtClean="0"/>
              <a:t>With a heart full of love for every individual of you.</a:t>
            </a:r>
          </a:p>
          <a:p>
            <a:pPr rtl="0"/>
            <a:endParaRPr lang="en-US" sz="1200" dirty="0" smtClean="0"/>
          </a:p>
          <a:p>
            <a:pPr rtl="0"/>
            <a:r>
              <a:rPr lang="en-US" sz="1200" dirty="0" smtClean="0"/>
              <a:t>—Effie Jane Wheeler</a:t>
            </a:r>
          </a:p>
          <a:p>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smtClean="0"/>
              <a:t>Tan, P. L. (1996). </a:t>
            </a:r>
            <a:r>
              <a:rPr lang="en-US" b="0" i="1" u="none" strike="noStrike" baseline="0" dirty="0" smtClean="0"/>
              <a:t>Encyclopedia of 7700 Illustrations: </a:t>
            </a:r>
          </a:p>
          <a:p>
            <a:r>
              <a:rPr lang="en-US" b="0" i="1" u="none" strike="noStrike" baseline="0" dirty="0" smtClean="0"/>
              <a:t>Signs of the Times</a:t>
            </a:r>
            <a:r>
              <a:rPr lang="en-US" b="0" i="0" u="none" strike="noStrike" baseline="0" dirty="0" smtClean="0"/>
              <a:t> (p. 314). Garland, TX: Bible </a:t>
            </a:r>
          </a:p>
          <a:p>
            <a:r>
              <a:rPr lang="en-US" b="0" i="0" u="none" strike="noStrike" baseline="0" dirty="0" smtClean="0"/>
              <a:t>Communications, Inc.</a:t>
            </a:r>
          </a:p>
          <a:p>
            <a:endParaRPr lang="en-US" sz="1200" b="0" kern="1200" dirty="0" smtClean="0">
              <a:solidFill>
                <a:schemeClr val="tx1"/>
              </a:solidFill>
              <a:latin typeface="+mn-lt"/>
              <a:ea typeface="+mn-ea"/>
              <a:cs typeface="+mn-cs"/>
            </a:endParaRPr>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89</a:t>
            </a:fld>
            <a:endParaRPr lang="en-US"/>
          </a:p>
        </p:txBody>
      </p:sp>
    </p:spTree>
    <p:extLst>
      <p:ext uri="{BB962C8B-B14F-4D97-AF65-F5344CB8AC3E}">
        <p14:creationId xmlns:p14="http://schemas.microsoft.com/office/powerpoint/2010/main" val="6653419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James </a:t>
            </a:r>
            <a:r>
              <a:rPr lang="en-US" dirty="0" err="1" smtClean="0"/>
              <a:t>Boice</a:t>
            </a:r>
            <a:r>
              <a:rPr lang="en-US" dirty="0" smtClean="0"/>
              <a:t>, the late Pastor</a:t>
            </a:r>
            <a:r>
              <a:rPr lang="en-US" baseline="0" dirty="0" smtClean="0"/>
              <a:t> of the Tenth Presbyterian </a:t>
            </a:r>
          </a:p>
          <a:p>
            <a:r>
              <a:rPr lang="en-US" baseline="0" dirty="0" smtClean="0"/>
              <a:t>Church in Philadelphia,</a:t>
            </a:r>
            <a:r>
              <a:rPr lang="en-US" dirty="0" smtClean="0"/>
              <a:t> tells us:</a:t>
            </a:r>
          </a:p>
          <a:p>
            <a:endParaRPr lang="en-US" i="0" dirty="0" smtClean="0"/>
          </a:p>
          <a:p>
            <a:pPr rtl="0"/>
            <a:r>
              <a:rPr lang="en-US" sz="4000" i="0" dirty="0" smtClean="0"/>
              <a:t>“T</a:t>
            </a:r>
            <a:r>
              <a:rPr lang="en-US" sz="1200" i="0" dirty="0" smtClean="0"/>
              <a:t>he point of this next study is difficult for most people to </a:t>
            </a:r>
          </a:p>
          <a:p>
            <a:pPr rtl="0"/>
            <a:r>
              <a:rPr lang="en-US" sz="1200" i="0" dirty="0" smtClean="0"/>
              <a:t>accept, so I want to state it simply at the beginning and </a:t>
            </a:r>
          </a:p>
          <a:p>
            <a:pPr rtl="0"/>
            <a:r>
              <a:rPr lang="en-US" sz="1200" i="0" dirty="0" smtClean="0"/>
              <a:t>allow the rest of the chapter to expound and defend it. </a:t>
            </a:r>
          </a:p>
          <a:p>
            <a:pPr rtl="0"/>
            <a:endParaRPr lang="en-US" sz="1200" i="0" dirty="0" smtClean="0"/>
          </a:p>
          <a:p>
            <a:pPr rtl="0"/>
            <a:r>
              <a:rPr lang="en-US" sz="1200" i="0" dirty="0" smtClean="0"/>
              <a:t>“The point is this: There is no such thing as absolute </a:t>
            </a:r>
          </a:p>
          <a:p>
            <a:pPr rtl="0"/>
            <a:r>
              <a:rPr lang="en-US" sz="1200" i="0" dirty="0" smtClean="0"/>
              <a:t>freedom for anyone. No human is free to do everything he </a:t>
            </a:r>
          </a:p>
          <a:p>
            <a:pPr rtl="0"/>
            <a:r>
              <a:rPr lang="en-US" sz="1200" i="0" dirty="0" smtClean="0"/>
              <a:t>or she may want to do. </a:t>
            </a:r>
          </a:p>
          <a:p>
            <a:pPr rtl="0"/>
            <a:endParaRPr lang="en-US" sz="1200" i="0" dirty="0" smtClean="0"/>
          </a:p>
          <a:p>
            <a:pPr rtl="0"/>
            <a:r>
              <a:rPr lang="en-US" sz="1200" i="0" dirty="0" smtClean="0"/>
              <a:t>“There is one being in the universe who is totally free, </a:t>
            </a:r>
          </a:p>
          <a:p>
            <a:pPr rtl="0"/>
            <a:r>
              <a:rPr lang="en-US" sz="1200" i="0" dirty="0" smtClean="0"/>
              <a:t>of course. That is God. But all others are limited by or </a:t>
            </a:r>
          </a:p>
          <a:p>
            <a:pPr rtl="0"/>
            <a:r>
              <a:rPr lang="en-US" sz="1200" i="0" dirty="0" smtClean="0"/>
              <a:t>enslaved by someone or something. As a result, the only </a:t>
            </a:r>
          </a:p>
          <a:p>
            <a:pPr rtl="0"/>
            <a:r>
              <a:rPr lang="en-US" sz="1200" i="0" dirty="0" smtClean="0"/>
              <a:t>meaningful question in this area is: Who or what are you </a:t>
            </a:r>
          </a:p>
          <a:p>
            <a:pPr rtl="0"/>
            <a:r>
              <a:rPr lang="en-US" sz="1200" i="0" dirty="0" smtClean="0"/>
              <a:t>serving?</a:t>
            </a:r>
          </a:p>
          <a:p>
            <a:pPr rtl="0"/>
            <a:endParaRPr lang="en-US" sz="1200" i="0" dirty="0" smtClean="0"/>
          </a:p>
          <a:p>
            <a:pPr rtl="0"/>
            <a:r>
              <a:rPr lang="en-US" sz="1200" i="0" dirty="0" smtClean="0"/>
              <a:t>“Ray C. Stedman, pastor of the Peninsula Bible Church in </a:t>
            </a:r>
          </a:p>
          <a:p>
            <a:pPr rtl="0"/>
            <a:r>
              <a:rPr lang="en-US" sz="1200" i="0" dirty="0" smtClean="0"/>
              <a:t>Palo Alto, California, tells of walking down the street in Los </a:t>
            </a:r>
          </a:p>
          <a:p>
            <a:pPr rtl="0"/>
            <a:r>
              <a:rPr lang="en-US" sz="1200" i="0" dirty="0" smtClean="0"/>
              <a:t>Angeles one day and seeing a man coming toward him with </a:t>
            </a:r>
          </a:p>
          <a:p>
            <a:pPr rtl="0"/>
            <a:r>
              <a:rPr lang="en-US" sz="1200" i="0" dirty="0" smtClean="0"/>
              <a:t>a sign hung over his shoulders. The sign </a:t>
            </a:r>
            <a:r>
              <a:rPr lang="en-US" sz="1200" i="0" kern="1200" dirty="0" smtClean="0">
                <a:solidFill>
                  <a:schemeClr val="tx1"/>
                </a:solidFill>
                <a:latin typeface="+mn-lt"/>
                <a:ea typeface="+mn-ea"/>
                <a:cs typeface="+mn-cs"/>
              </a:rPr>
              <a:t>read: ‘I am a </a:t>
            </a:r>
          </a:p>
          <a:p>
            <a:pPr rtl="0"/>
            <a:r>
              <a:rPr lang="en-US" sz="1200" i="0" kern="1200" dirty="0" smtClean="0">
                <a:solidFill>
                  <a:schemeClr val="tx1"/>
                </a:solidFill>
                <a:latin typeface="+mn-lt"/>
                <a:ea typeface="+mn-ea"/>
                <a:cs typeface="+mn-cs"/>
              </a:rPr>
              <a:t>slave for Christ.’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“After the man had passed him, Stedman turned around to </a:t>
            </a:r>
          </a:p>
          <a:p>
            <a:pPr rtl="0"/>
            <a:r>
              <a:rPr lang="en-US" sz="1200" i="0" kern="1200" dirty="0" smtClean="0">
                <a:solidFill>
                  <a:schemeClr val="tx1"/>
                </a:solidFill>
                <a:latin typeface="+mn-lt"/>
                <a:ea typeface="+mn-ea"/>
                <a:cs typeface="+mn-cs"/>
              </a:rPr>
              <a:t>look [back at] this rather eccentric individual and saw that </a:t>
            </a:r>
          </a:p>
          <a:p>
            <a:pPr rtl="0"/>
            <a:r>
              <a:rPr lang="en-US" sz="1200" i="0" kern="1200" dirty="0" smtClean="0">
                <a:solidFill>
                  <a:schemeClr val="tx1"/>
                </a:solidFill>
                <a:latin typeface="+mn-lt"/>
                <a:ea typeface="+mn-ea"/>
                <a:cs typeface="+mn-cs"/>
              </a:rPr>
              <a:t>on his back there was another sign that said: ‘Whose </a:t>
            </a:r>
          </a:p>
          <a:p>
            <a:pPr rtl="0"/>
            <a:r>
              <a:rPr lang="en-US" sz="1200" i="0" kern="1200" dirty="0" smtClean="0">
                <a:solidFill>
                  <a:schemeClr val="tx1"/>
                </a:solidFill>
                <a:latin typeface="+mn-lt"/>
                <a:ea typeface="+mn-ea"/>
                <a:cs typeface="+mn-cs"/>
              </a:rPr>
              <a:t>slave are you?’</a:t>
            </a:r>
          </a:p>
          <a:p>
            <a:pPr rtl="0"/>
            <a:endParaRPr lang="en-US" sz="1200" i="0" kern="1200" dirty="0" smtClean="0">
              <a:solidFill>
                <a:schemeClr val="tx1"/>
              </a:solidFill>
              <a:latin typeface="+mn-lt"/>
              <a:ea typeface="+mn-ea"/>
              <a:cs typeface="+mn-cs"/>
            </a:endParaRPr>
          </a:p>
          <a:p>
            <a:pPr rtl="0"/>
            <a:r>
              <a:rPr lang="en-US" sz="1200" i="0" dirty="0" smtClean="0"/>
              <a:t>“That is exactly the point of this passage. Since you and </a:t>
            </a:r>
          </a:p>
          <a:p>
            <a:pPr rtl="0"/>
            <a:r>
              <a:rPr lang="en-US" sz="1200" i="0" dirty="0" smtClean="0"/>
              <a:t>I are human beings and not God, we can never be </a:t>
            </a:r>
          </a:p>
          <a:p>
            <a:pPr rtl="0"/>
            <a:r>
              <a:rPr lang="en-US" sz="1200" i="0" dirty="0" smtClean="0"/>
              <a:t>autonomous. We must either be slaves to sin or slaves </a:t>
            </a:r>
          </a:p>
          <a:p>
            <a:pPr rtl="0"/>
            <a:r>
              <a:rPr lang="en-US" sz="1200" i="0" dirty="0" smtClean="0"/>
              <a:t>of Jesus Christ.</a:t>
            </a:r>
          </a:p>
          <a:p>
            <a:pPr rtl="0"/>
            <a:endParaRPr lang="en-US" sz="1200" i="0" dirty="0" smtClean="0"/>
          </a:p>
          <a:p>
            <a:pPr rtl="0"/>
            <a:r>
              <a:rPr lang="en-US" sz="1200" i="0" dirty="0" smtClean="0"/>
              <a:t>“But here is the wonderful and very striking thing: </a:t>
            </a:r>
          </a:p>
          <a:p>
            <a:pPr rtl="0"/>
            <a:r>
              <a:rPr lang="en-US" sz="1200" i="0" dirty="0" smtClean="0"/>
              <a:t>To be a slave of Jesus Christ is true freedom.”</a:t>
            </a:r>
          </a:p>
          <a:p>
            <a:pPr rtl="0"/>
            <a:endParaRPr lang="en-US" sz="1200" i="0" dirty="0" smtClean="0"/>
          </a:p>
          <a:p>
            <a:pPr rtl="0"/>
            <a:r>
              <a:rPr lang="en-US" sz="1200" i="0" dirty="0" smtClean="0"/>
              <a:t>-----</a:t>
            </a:r>
          </a:p>
          <a:p>
            <a:pPr rtl="0"/>
            <a:endParaRPr lang="en-US" sz="1200" i="0" dirty="0" smtClean="0"/>
          </a:p>
          <a:p>
            <a:pPr rtl="0"/>
            <a:r>
              <a:rPr lang="en-US" sz="1200" i="0" dirty="0" smtClean="0"/>
              <a:t>Chapter 6 of</a:t>
            </a:r>
            <a:r>
              <a:rPr lang="en-US" sz="1200" i="0" baseline="0" dirty="0" smtClean="0"/>
              <a:t> Romans is divided into two parts, and both </a:t>
            </a:r>
          </a:p>
          <a:p>
            <a:pPr rtl="0"/>
            <a:r>
              <a:rPr lang="en-US" sz="1200" i="0" baseline="0" dirty="0" smtClean="0"/>
              <a:t>parts are introduced by essentially the same question.</a:t>
            </a:r>
          </a:p>
          <a:p>
            <a:pPr rtl="0"/>
            <a:endParaRPr lang="en-US" sz="1200" i="0" baseline="0" dirty="0" smtClean="0"/>
          </a:p>
          <a:p>
            <a:pPr rtl="0"/>
            <a:r>
              <a:rPr lang="en-US" sz="1200" i="0" baseline="0" dirty="0" smtClean="0"/>
              <a:t>We saw Part One last week, Romans 6:1-14. It was </a:t>
            </a:r>
          </a:p>
          <a:p>
            <a:pPr rtl="0"/>
            <a:r>
              <a:rPr lang="en-US" sz="1200" i="0" baseline="0" dirty="0" smtClean="0"/>
              <a:t>introduced by the question in verse one, “</a:t>
            </a:r>
            <a:r>
              <a:rPr lang="en-US" dirty="0" smtClean="0"/>
              <a:t>What shall we </a:t>
            </a:r>
          </a:p>
          <a:p>
            <a:pPr rtl="0"/>
            <a:r>
              <a:rPr lang="en-US" dirty="0" smtClean="0"/>
              <a:t>say, then? Shall we go on sinning so that grace may </a:t>
            </a:r>
          </a:p>
          <a:p>
            <a:pPr rtl="0"/>
            <a:r>
              <a:rPr lang="en-US" dirty="0" smtClean="0"/>
              <a:t>increase?”</a:t>
            </a:r>
          </a:p>
          <a:p>
            <a:pPr rtl="0"/>
            <a:endParaRPr lang="en-US" sz="1200" i="0" dirty="0" smtClean="0"/>
          </a:p>
          <a:p>
            <a:pPr rtl="0"/>
            <a:r>
              <a:rPr lang="en-US" sz="1200" i="0" dirty="0" smtClean="0"/>
              <a:t>Today,</a:t>
            </a:r>
            <a:r>
              <a:rPr lang="en-US" sz="1200" i="0" baseline="0" dirty="0" smtClean="0"/>
              <a:t> we’re looking at Part Two, Romans 6:15-23. And, t </a:t>
            </a:r>
          </a:p>
          <a:p>
            <a:pPr rtl="0"/>
            <a:r>
              <a:rPr lang="en-US" sz="1200" i="0" baseline="0" dirty="0" smtClean="0"/>
              <a:t>it’s being introduced by almost the same question, “</a:t>
            </a:r>
            <a:r>
              <a:rPr lang="en-US" dirty="0" smtClean="0"/>
              <a:t>What </a:t>
            </a:r>
          </a:p>
          <a:p>
            <a:pPr rtl="0"/>
            <a:r>
              <a:rPr lang="en-US" dirty="0" smtClean="0"/>
              <a:t>then? Shall we sin because we are not under law but </a:t>
            </a:r>
          </a:p>
          <a:p>
            <a:pPr rtl="0"/>
            <a:r>
              <a:rPr lang="en-US" dirty="0" smtClean="0"/>
              <a:t>under grace?”</a:t>
            </a:r>
          </a:p>
          <a:p>
            <a:pPr rtl="0"/>
            <a:endParaRPr lang="en-US" sz="1200" i="0" dirty="0" smtClean="0"/>
          </a:p>
          <a:p>
            <a:pPr rtl="0"/>
            <a:r>
              <a:rPr lang="en-US" sz="1200" i="0" dirty="0" smtClean="0"/>
              <a:t>-----</a:t>
            </a:r>
          </a:p>
          <a:p>
            <a:pPr rtl="0"/>
            <a:endParaRPr lang="en-US" sz="1200" i="0" dirty="0" smtClean="0"/>
          </a:p>
          <a:p>
            <a:pPr rtl="0"/>
            <a:r>
              <a:rPr lang="en-US" sz="1200" i="0" dirty="0" err="1" smtClean="0"/>
              <a:t>Boice</a:t>
            </a:r>
            <a:r>
              <a:rPr lang="en-US" sz="1200" i="0" dirty="0" smtClean="0"/>
              <a:t> continues:</a:t>
            </a:r>
          </a:p>
          <a:p>
            <a:pPr rtl="0"/>
            <a:endParaRPr lang="en-US" sz="1200" i="0" dirty="0" smtClean="0"/>
          </a:p>
          <a:p>
            <a:r>
              <a:rPr lang="en-US" sz="1200" dirty="0" smtClean="0"/>
              <a:t>“The first section comes out of the discussion in chapter 5, </a:t>
            </a:r>
          </a:p>
          <a:p>
            <a:r>
              <a:rPr lang="en-US" sz="1200" dirty="0" smtClean="0"/>
              <a:t>in which Paul argued that the Christian is not under law but </a:t>
            </a:r>
          </a:p>
          <a:p>
            <a:r>
              <a:rPr lang="en-US" sz="1200" dirty="0" smtClean="0"/>
              <a:t>is under grace and that grace will triumph. He shows that </a:t>
            </a:r>
          </a:p>
          <a:p>
            <a:r>
              <a:rPr lang="en-US" sz="1200" dirty="0" smtClean="0"/>
              <a:t>grace does not lead to sin, the reason being that we have </a:t>
            </a:r>
          </a:p>
          <a:p>
            <a:r>
              <a:rPr lang="en-US" sz="1200" dirty="0" smtClean="0"/>
              <a:t>been joined to Christ. If we have been joined to Christ, </a:t>
            </a:r>
          </a:p>
          <a:p>
            <a:r>
              <a:rPr lang="en-US" sz="1200" dirty="0" smtClean="0"/>
              <a:t>the past is behind and there is no place for us to go in life </a:t>
            </a:r>
          </a:p>
          <a:p>
            <a:r>
              <a:rPr lang="en-US" sz="1200" dirty="0" smtClean="0"/>
              <a:t>but forward in righteous conduct. </a:t>
            </a:r>
          </a:p>
          <a:p>
            <a:endParaRPr lang="en-US" sz="1200" dirty="0" smtClean="0"/>
          </a:p>
          <a:p>
            <a:r>
              <a:rPr lang="en-US" sz="1200" dirty="0" smtClean="0"/>
              <a:t>“The second section comes out of the discussion in </a:t>
            </a:r>
          </a:p>
          <a:p>
            <a:r>
              <a:rPr lang="en-US" sz="1200" dirty="0" smtClean="0"/>
              <a:t>Romans 6:1–14, particularly verse 14, in which Paul rejects </a:t>
            </a:r>
          </a:p>
          <a:p>
            <a:r>
              <a:rPr lang="en-US" sz="1200" dirty="0" smtClean="0"/>
              <a:t>law as a vehicle of righteousness. He argues that freedom </a:t>
            </a:r>
          </a:p>
          <a:p>
            <a:r>
              <a:rPr lang="en-US" sz="1200" dirty="0" smtClean="0"/>
              <a:t>from law does not lead to sin either. The reason he gives </a:t>
            </a:r>
          </a:p>
          <a:p>
            <a:r>
              <a:rPr lang="en-US" sz="1200" dirty="0" smtClean="0"/>
              <a:t>is that we have been freed from law, not to become </a:t>
            </a:r>
          </a:p>
          <a:p>
            <a:r>
              <a:rPr lang="en-US" sz="1200" dirty="0" smtClean="0"/>
              <a:t>autonomous creatures (which we cannot be on any </a:t>
            </a:r>
          </a:p>
          <a:p>
            <a:r>
              <a:rPr lang="en-US" sz="1200" dirty="0" smtClean="0"/>
              <a:t>account), but to be slaves of God. We must be slaves to </a:t>
            </a:r>
          </a:p>
          <a:p>
            <a:r>
              <a:rPr lang="en-US" sz="1200" dirty="0" smtClean="0"/>
              <a:t>righteousness.”</a:t>
            </a:r>
          </a:p>
          <a:p>
            <a:pPr lvl="1"/>
            <a:r>
              <a:rPr lang="en-US" dirty="0" smtClean="0"/>
              <a:t> </a:t>
            </a:r>
          </a:p>
          <a:p>
            <a:r>
              <a:rPr lang="en-US" b="0" i="0" u="none" strike="noStrike" baseline="0" dirty="0" smtClean="0"/>
              <a:t>-----</a:t>
            </a:r>
          </a:p>
          <a:p>
            <a:endParaRPr lang="en-US" b="0" i="0" u="none" strike="noStrike" baseline="0" dirty="0" smtClean="0"/>
          </a:p>
          <a:p>
            <a:r>
              <a:rPr lang="en-US" b="0" i="0" u="none" strike="noStrike" baseline="0" dirty="0" err="1" smtClean="0"/>
              <a:t>Boice</a:t>
            </a:r>
            <a:r>
              <a:rPr lang="en-US" b="0" i="0" u="none" strike="noStrike" baseline="0" dirty="0" smtClean="0"/>
              <a:t>, J. M. (1991–). </a:t>
            </a:r>
            <a:r>
              <a:rPr lang="en-US" b="0" i="1" u="none" strike="noStrike" baseline="0" dirty="0" smtClean="0"/>
              <a:t>Romans: The Reign of Grace</a:t>
            </a:r>
            <a:r>
              <a:rPr lang="en-US" b="0" i="0" u="none" strike="noStrike" baseline="0" dirty="0" smtClean="0"/>
              <a:t> </a:t>
            </a:r>
          </a:p>
          <a:p>
            <a:r>
              <a:rPr lang="en-US" b="0" i="0" u="none" strike="noStrike" baseline="0" dirty="0" smtClean="0"/>
              <a:t>(Vol. 2, pp. 689–690). Grand Rapids, MI: Baker Book </a:t>
            </a:r>
          </a:p>
          <a:p>
            <a:r>
              <a:rPr lang="en-US" b="0" i="0" u="none" strike="noStrike" baseline="0" dirty="0" smtClean="0"/>
              <a:t>House.</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a:t>
            </a:fld>
            <a:endParaRPr lang="en-US"/>
          </a:p>
        </p:txBody>
      </p:sp>
    </p:spTree>
    <p:extLst>
      <p:ext uri="{BB962C8B-B14F-4D97-AF65-F5344CB8AC3E}">
        <p14:creationId xmlns:p14="http://schemas.microsoft.com/office/powerpoint/2010/main" val="643740692"/>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6:22</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90</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6:22</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91</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 C. Sproul finishes his commentary on this passage with </a:t>
            </a:r>
          </a:p>
          <a:p>
            <a:r>
              <a:rPr lang="en-US" dirty="0" smtClean="0"/>
              <a:t>the words:</a:t>
            </a:r>
          </a:p>
          <a:p>
            <a:endParaRPr lang="en-US" dirty="0" smtClean="0"/>
          </a:p>
          <a:p>
            <a:pPr rtl="0"/>
            <a:r>
              <a:rPr lang="en-US" sz="1200" b="0" i="0" dirty="0" smtClean="0"/>
              <a:t>“Paul closes this section with a well-known passage: For </a:t>
            </a:r>
          </a:p>
          <a:p>
            <a:pPr rtl="0"/>
            <a:r>
              <a:rPr lang="en-US" sz="1200" b="0" i="0" dirty="0" smtClean="0"/>
              <a:t>the wages of sin is death, but the gift of God is eternal </a:t>
            </a:r>
          </a:p>
          <a:p>
            <a:pPr rtl="0"/>
            <a:r>
              <a:rPr lang="en-US" sz="1200" b="0" i="0" dirty="0" smtClean="0"/>
              <a:t>life in Christ Jesus our Lord... </a:t>
            </a:r>
          </a:p>
          <a:p>
            <a:pPr rtl="0"/>
            <a:endParaRPr lang="en-US" sz="1200" b="0" i="0" dirty="0" smtClean="0"/>
          </a:p>
          <a:p>
            <a:pPr rtl="0"/>
            <a:r>
              <a:rPr lang="en-US" sz="1200" b="0" i="0" dirty="0" smtClean="0"/>
              <a:t>“The wages of sin—what does sin earn? What is its basic </a:t>
            </a:r>
          </a:p>
          <a:p>
            <a:pPr rtl="0"/>
            <a:r>
              <a:rPr lang="en-US" sz="1200" b="0" i="0" dirty="0" smtClean="0"/>
              <a:t>wage? The more we sin, the more we earn, and what we </a:t>
            </a:r>
          </a:p>
          <a:p>
            <a:pPr rtl="0"/>
            <a:r>
              <a:rPr lang="en-US" sz="1200" b="0" i="0" dirty="0" smtClean="0"/>
              <a:t>earn is death. There is always a payoff. Remember what </a:t>
            </a:r>
          </a:p>
          <a:p>
            <a:pPr rtl="0"/>
            <a:r>
              <a:rPr lang="en-US" sz="1200" b="0" i="0" dirty="0" smtClean="0"/>
              <a:t>God said: ‘Vengeance is Mine, I will repay,’ says the Lord </a:t>
            </a:r>
          </a:p>
          <a:p>
            <a:pPr rtl="0"/>
            <a:r>
              <a:rPr lang="en-US" sz="1200" b="0" i="0" dirty="0" smtClean="0"/>
              <a:t>(Rom. 12:19). </a:t>
            </a:r>
          </a:p>
          <a:p>
            <a:pPr rtl="0"/>
            <a:endParaRPr lang="en-US" sz="1200" b="0" i="0" dirty="0" smtClean="0"/>
          </a:p>
          <a:p>
            <a:pPr rtl="0"/>
            <a:r>
              <a:rPr lang="en-US" sz="1200" b="0" i="0" dirty="0" smtClean="0"/>
              <a:t>“If we are slaves to sin, we earn demerits; we earn wrath. </a:t>
            </a:r>
          </a:p>
          <a:p>
            <a:pPr rtl="0"/>
            <a:r>
              <a:rPr lang="en-US" sz="1200" b="0" i="0" dirty="0" smtClean="0"/>
              <a:t>If God did not pay what we earn, he would be unjust. </a:t>
            </a:r>
          </a:p>
          <a:p>
            <a:pPr rtl="0"/>
            <a:r>
              <a:rPr lang="en-US" sz="1200" b="0" i="0" dirty="0" smtClean="0"/>
              <a:t>‘The wages of sin is death.’</a:t>
            </a:r>
          </a:p>
          <a:p>
            <a:pPr rtl="0"/>
            <a:endParaRPr lang="en-US" sz="1200" b="0" i="0" dirty="0" smtClean="0"/>
          </a:p>
          <a:p>
            <a:pPr rtl="0"/>
            <a:r>
              <a:rPr lang="en-US" sz="1200" b="0" i="0" dirty="0" smtClean="0"/>
              <a:t>“In stark contrast to that is the good news, the gift of God. </a:t>
            </a:r>
          </a:p>
          <a:p>
            <a:pPr rtl="0"/>
            <a:r>
              <a:rPr lang="en-US" sz="1200" b="0" i="0" dirty="0" smtClean="0"/>
              <a:t>Wages are something we earn; a gift is something we </a:t>
            </a:r>
          </a:p>
          <a:p>
            <a:pPr rtl="0"/>
            <a:r>
              <a:rPr lang="en-US" sz="1200" b="0" i="0" dirty="0" smtClean="0"/>
              <a:t>cannot possibly earn. Wages are something we merit; </a:t>
            </a:r>
          </a:p>
          <a:p>
            <a:pPr rtl="0"/>
            <a:r>
              <a:rPr lang="en-US" sz="1200" b="0" i="0" dirty="0" smtClean="0"/>
              <a:t>the gift, on the other hand, is free. It is gratuitous. </a:t>
            </a:r>
          </a:p>
          <a:p>
            <a:pPr rtl="0"/>
            <a:endParaRPr lang="en-US" sz="1200" b="0" i="0" dirty="0" smtClean="0"/>
          </a:p>
          <a:p>
            <a:pPr rtl="0"/>
            <a:r>
              <a:rPr lang="en-US" sz="1200" b="0" i="0" dirty="0" smtClean="0"/>
              <a:t>“The wages of sin is death; the gift of God is eternal life in </a:t>
            </a:r>
          </a:p>
          <a:p>
            <a:pPr rtl="0"/>
            <a:r>
              <a:rPr lang="en-US" sz="1200" b="0" i="0" dirty="0" smtClean="0"/>
              <a:t>Christ Jesus our Lord. All the way through this section </a:t>
            </a:r>
          </a:p>
          <a:p>
            <a:pPr rtl="0"/>
            <a:r>
              <a:rPr lang="en-US" sz="1200" b="0" i="0" dirty="0" smtClean="0"/>
              <a:t>Paul has been dealing with contrasts: </a:t>
            </a:r>
            <a:r>
              <a:rPr lang="en-US" sz="1200" b="0" i="0" kern="1200" dirty="0" smtClean="0">
                <a:solidFill>
                  <a:schemeClr val="tx1"/>
                </a:solidFill>
                <a:latin typeface="+mn-lt"/>
                <a:ea typeface="+mn-ea"/>
                <a:cs typeface="+mn-cs"/>
              </a:rPr>
              <a:t>slavery to sin </a:t>
            </a:r>
          </a:p>
          <a:p>
            <a:pPr rtl="0"/>
            <a:r>
              <a:rPr lang="en-US" sz="1200" b="0" i="0" kern="1200" dirty="0" smtClean="0">
                <a:solidFill>
                  <a:schemeClr val="tx1"/>
                </a:solidFill>
                <a:latin typeface="+mn-lt"/>
                <a:ea typeface="+mn-ea"/>
                <a:cs typeface="+mn-cs"/>
              </a:rPr>
              <a:t>versus slavery to righteousness; wages of death versus </a:t>
            </a:r>
          </a:p>
          <a:p>
            <a:pPr rtl="0"/>
            <a:r>
              <a:rPr lang="en-US" sz="1200" b="0" i="0" kern="1200" dirty="0" smtClean="0">
                <a:solidFill>
                  <a:schemeClr val="tx1"/>
                </a:solidFill>
                <a:latin typeface="+mn-lt"/>
                <a:ea typeface="+mn-ea"/>
                <a:cs typeface="+mn-cs"/>
              </a:rPr>
              <a:t>the gift of eternal life. We now have experienced grace.</a:t>
            </a:r>
          </a:p>
          <a:p>
            <a:pPr rtl="0"/>
            <a:endParaRPr lang="en-US" sz="1200" b="0" i="0" kern="1200" dirty="0" smtClean="0">
              <a:solidFill>
                <a:schemeClr val="tx1"/>
              </a:solidFill>
              <a:latin typeface="+mn-lt"/>
              <a:ea typeface="+mn-ea"/>
              <a:cs typeface="+mn-cs"/>
            </a:endParaRPr>
          </a:p>
          <a:p>
            <a:pPr rtl="0"/>
            <a:r>
              <a:rPr lang="en-US" sz="1200" b="0" i="0" dirty="0" smtClean="0"/>
              <a:t>“G. C. </a:t>
            </a:r>
            <a:r>
              <a:rPr lang="en-US" sz="1200" b="0" i="0" dirty="0" err="1" smtClean="0"/>
              <a:t>Berkouwer</a:t>
            </a:r>
            <a:r>
              <a:rPr lang="en-US" sz="1200" b="0" i="0" dirty="0" smtClean="0"/>
              <a:t> once said, ‘The essence of Christian </a:t>
            </a:r>
          </a:p>
          <a:p>
            <a:pPr rtl="0"/>
            <a:r>
              <a:rPr lang="en-US" sz="1200" b="0" i="0" dirty="0" smtClean="0"/>
              <a:t>theology is grace, and the essence of Christian ethics is </a:t>
            </a:r>
          </a:p>
          <a:p>
            <a:pPr rtl="0"/>
            <a:r>
              <a:rPr lang="en-US" sz="1200" b="0" i="0" dirty="0" smtClean="0"/>
              <a:t>gratitude.’ </a:t>
            </a:r>
          </a:p>
          <a:p>
            <a:pPr rtl="0"/>
            <a:endParaRPr lang="en-US" sz="1200" b="0" i="0" dirty="0" smtClean="0"/>
          </a:p>
          <a:p>
            <a:pPr rtl="0"/>
            <a:r>
              <a:rPr lang="en-US" sz="1200" b="0" i="0" dirty="0" smtClean="0"/>
              <a:t>“What draws us to obedience and righteousness is not duty </a:t>
            </a:r>
          </a:p>
          <a:p>
            <a:pPr rtl="0"/>
            <a:r>
              <a:rPr lang="en-US" sz="1200" b="0" i="0" dirty="0" smtClean="0"/>
              <a:t>but love. It is gratitude. Once we have received this grace </a:t>
            </a:r>
          </a:p>
          <a:p>
            <a:pPr rtl="0"/>
            <a:r>
              <a:rPr lang="en-US" sz="1200" b="0" i="0" dirty="0" smtClean="0"/>
              <a:t>of eternal life in Jesus Christ, we should be willing to crawl </a:t>
            </a:r>
          </a:p>
          <a:p>
            <a:pPr rtl="0"/>
            <a:r>
              <a:rPr lang="en-US" sz="1200" b="0" i="0" dirty="0" smtClean="0"/>
              <a:t>over broken glass to honor and praise him for that grace.”</a:t>
            </a:r>
          </a:p>
          <a:p>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smtClean="0"/>
              <a:t>Sproul, R. C. (2009). </a:t>
            </a:r>
            <a:r>
              <a:rPr lang="en-US" b="0" i="1" u="none" strike="noStrike" baseline="0" dirty="0" smtClean="0"/>
              <a:t>Romans</a:t>
            </a:r>
            <a:r>
              <a:rPr lang="en-US" b="0" i="0" u="none" strike="noStrike" baseline="0" dirty="0" smtClean="0"/>
              <a:t> (pp. 202–203). Wheaton, IL: </a:t>
            </a:r>
          </a:p>
          <a:p>
            <a:r>
              <a:rPr lang="en-US" b="0" i="0" u="none" strike="noStrike" baseline="0" dirty="0" smtClean="0"/>
              <a:t>Crossway.</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92</a:t>
            </a:fld>
            <a:endParaRPr lang="en-US"/>
          </a:p>
        </p:txBody>
      </p:sp>
    </p:spTree>
    <p:extLst>
      <p:ext uri="{BB962C8B-B14F-4D97-AF65-F5344CB8AC3E}">
        <p14:creationId xmlns:p14="http://schemas.microsoft.com/office/powerpoint/2010/main" val="636966731"/>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Opsonion</a:t>
            </a:r>
            <a:r>
              <a:rPr lang="en-US" dirty="0" smtClean="0"/>
              <a:t> means pay, wages, or compensation.</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93</a:t>
            </a:fld>
            <a:endParaRPr lang="en-US"/>
          </a:p>
        </p:txBody>
      </p:sp>
    </p:spTree>
    <p:extLst>
      <p:ext uri="{BB962C8B-B14F-4D97-AF65-F5344CB8AC3E}">
        <p14:creationId xmlns:p14="http://schemas.microsoft.com/office/powerpoint/2010/main" val="636966731"/>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94</a:t>
            </a:fld>
            <a:endParaRPr lang="en-US"/>
          </a:p>
        </p:txBody>
      </p:sp>
    </p:spTree>
    <p:extLst>
      <p:ext uri="{BB962C8B-B14F-4D97-AF65-F5344CB8AC3E}">
        <p14:creationId xmlns:p14="http://schemas.microsoft.com/office/powerpoint/2010/main" val="3954106224"/>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95</a:t>
            </a:fld>
            <a:endParaRPr lang="en-US"/>
          </a:p>
        </p:txBody>
      </p:sp>
    </p:spTree>
    <p:extLst>
      <p:ext uri="{BB962C8B-B14F-4D97-AF65-F5344CB8AC3E}">
        <p14:creationId xmlns:p14="http://schemas.microsoft.com/office/powerpoint/2010/main" val="3429973687"/>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charisma is </a:t>
            </a:r>
            <a:r>
              <a:rPr lang="en-US" sz="1200" b="0" i="0" dirty="0" smtClean="0"/>
              <a:t>that which is freely and graciously given; </a:t>
            </a:r>
          </a:p>
          <a:p>
            <a:r>
              <a:rPr lang="en-US" sz="1200" b="0" i="0" dirty="0" smtClean="0"/>
              <a:t>that is, a favor bestowed, or a gift.</a:t>
            </a:r>
            <a:endParaRPr lang="en-US" b="0" i="0" dirty="0" smtClean="0"/>
          </a:p>
          <a:p>
            <a:endParaRPr lang="en-US" b="0" i="0"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96</a:t>
            </a:fld>
            <a:endParaRPr lang="en-US"/>
          </a:p>
        </p:txBody>
      </p:sp>
    </p:spTree>
    <p:extLst>
      <p:ext uri="{BB962C8B-B14F-4D97-AF65-F5344CB8AC3E}">
        <p14:creationId xmlns:p14="http://schemas.microsoft.com/office/powerpoint/2010/main" val="636966731"/>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97</a:t>
            </a:fld>
            <a:endParaRPr lang="en-US"/>
          </a:p>
        </p:txBody>
      </p:sp>
    </p:spTree>
    <p:extLst>
      <p:ext uri="{BB962C8B-B14F-4D97-AF65-F5344CB8AC3E}">
        <p14:creationId xmlns:p14="http://schemas.microsoft.com/office/powerpoint/2010/main" val="2697838386"/>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1" kern="1200" dirty="0" err="1" smtClean="0">
                <a:solidFill>
                  <a:schemeClr val="tx1"/>
                </a:solidFill>
                <a:latin typeface="+mn-lt"/>
                <a:ea typeface="+mn-ea"/>
                <a:cs typeface="+mn-cs"/>
              </a:rPr>
              <a:t>ILLUS</a:t>
            </a:r>
            <a:r>
              <a:rPr lang="en-US" sz="1200" b="1" kern="1200" dirty="0" smtClean="0">
                <a:solidFill>
                  <a:schemeClr val="tx1"/>
                </a:solidFill>
                <a:latin typeface="+mn-lt"/>
                <a:ea typeface="+mn-ea"/>
                <a:cs typeface="+mn-cs"/>
              </a:rPr>
              <a:t>:</a:t>
            </a:r>
            <a:r>
              <a:rPr lang="en-US" sz="1200" b="0" kern="1200" dirty="0" smtClean="0">
                <a:solidFill>
                  <a:schemeClr val="tx1"/>
                </a:solidFill>
                <a:latin typeface="+mn-lt"/>
                <a:ea typeface="+mn-ea"/>
                <a:cs typeface="+mn-cs"/>
              </a:rPr>
              <a:t> One day, </a:t>
            </a:r>
            <a:r>
              <a:rPr lang="en-US" sz="1200" b="0" dirty="0" smtClean="0"/>
              <a:t>Dr. Lewis Sperry Chafer, evangelist and </a:t>
            </a:r>
          </a:p>
          <a:p>
            <a:pPr rtl="0"/>
            <a:r>
              <a:rPr lang="en-US" sz="1200" b="0" dirty="0" smtClean="0"/>
              <a:t>founder of Dallas Theological Seminary, was walking along </a:t>
            </a:r>
          </a:p>
          <a:p>
            <a:pPr rtl="0"/>
            <a:r>
              <a:rPr lang="en-US" sz="1200" b="0" dirty="0" smtClean="0"/>
              <a:t>the street when he encountered a flagman sitting in a little </a:t>
            </a:r>
          </a:p>
          <a:p>
            <a:pPr rtl="0"/>
            <a:r>
              <a:rPr lang="en-US" sz="1200" b="0" dirty="0" smtClean="0"/>
              <a:t>house at a railroad crossing. </a:t>
            </a:r>
          </a:p>
          <a:p>
            <a:pPr rtl="0"/>
            <a:endParaRPr lang="en-US" sz="1200" b="0" dirty="0" smtClean="0"/>
          </a:p>
          <a:p>
            <a:pPr rtl="0"/>
            <a:r>
              <a:rPr lang="en-US" sz="1200" b="0" dirty="0" smtClean="0"/>
              <a:t>He noticed that the man was reading a large family Bible. </a:t>
            </a:r>
          </a:p>
          <a:p>
            <a:pPr rtl="0"/>
            <a:r>
              <a:rPr lang="en-US" sz="1200" b="0" dirty="0" smtClean="0"/>
              <a:t>Though a sign on the door said, “No Admittance,” Dr. </a:t>
            </a:r>
          </a:p>
          <a:p>
            <a:pPr rtl="0"/>
            <a:r>
              <a:rPr lang="en-US" sz="1200" b="0" dirty="0" smtClean="0"/>
              <a:t>Chafer went boldly through the door to greet the man. </a:t>
            </a:r>
          </a:p>
          <a:p>
            <a:pPr rtl="0"/>
            <a:r>
              <a:rPr lang="en-US" sz="1200" b="0" dirty="0" smtClean="0"/>
              <a:t>In reply to a question from Dr. Chafer, the man said that </a:t>
            </a:r>
          </a:p>
          <a:p>
            <a:pPr rtl="0"/>
            <a:r>
              <a:rPr lang="en-US" sz="1200" b="0" dirty="0" smtClean="0"/>
              <a:t>he read the Bible a lot. So Chafer asked a second </a:t>
            </a:r>
          </a:p>
          <a:p>
            <a:pPr rtl="0"/>
            <a:r>
              <a:rPr lang="en-US" sz="1200" b="0" dirty="0" smtClean="0"/>
              <a:t>question—one most people are too timid to ask these </a:t>
            </a:r>
          </a:p>
          <a:p>
            <a:pPr rtl="0"/>
            <a:r>
              <a:rPr lang="en-US" sz="1200" b="0" dirty="0" smtClean="0"/>
              <a:t>days—“Are you saved?”</a:t>
            </a:r>
          </a:p>
          <a:p>
            <a:pPr rtl="0"/>
            <a:endParaRPr lang="en-US" sz="1200" b="0" dirty="0" smtClean="0"/>
          </a:p>
          <a:p>
            <a:pPr rtl="0"/>
            <a:r>
              <a:rPr lang="en-US" sz="1200" dirty="0" smtClean="0"/>
              <a:t>The answer of the flagman carries the sentiments of many: </a:t>
            </a:r>
          </a:p>
          <a:p>
            <a:pPr rtl="0"/>
            <a:r>
              <a:rPr lang="en-US" sz="1200" dirty="0" smtClean="0"/>
              <a:t>“I never could be good enough to be saved.”</a:t>
            </a:r>
          </a:p>
          <a:p>
            <a:pPr rtl="0"/>
            <a:endParaRPr lang="en-US" sz="1200" dirty="0" smtClean="0"/>
          </a:p>
          <a:p>
            <a:pPr rtl="0"/>
            <a:r>
              <a:rPr lang="en-US" sz="1200" dirty="0" smtClean="0"/>
              <a:t>Dr. Chafer countered, “Friend, if God would make an </a:t>
            </a:r>
          </a:p>
          <a:p>
            <a:pPr rtl="0"/>
            <a:r>
              <a:rPr lang="en-US" sz="1200" dirty="0" smtClean="0"/>
              <a:t>exception of your case, and give you salvation outright as a </a:t>
            </a:r>
          </a:p>
          <a:p>
            <a:pPr rtl="0"/>
            <a:r>
              <a:rPr lang="en-US" sz="1200" dirty="0" smtClean="0"/>
              <a:t>gift, would you receive it?”</a:t>
            </a:r>
          </a:p>
          <a:p>
            <a:pPr rtl="0"/>
            <a:endParaRPr lang="en-US" sz="1200" dirty="0" smtClean="0"/>
          </a:p>
          <a:p>
            <a:pPr rtl="0"/>
            <a:r>
              <a:rPr lang="en-US" sz="1200" dirty="0" smtClean="0"/>
              <a:t>“Mister,” the flagman replied, “I don’t know what brand of </a:t>
            </a:r>
          </a:p>
          <a:p>
            <a:pPr rtl="0"/>
            <a:r>
              <a:rPr lang="en-US" sz="1200" dirty="0" smtClean="0"/>
              <a:t>fool you think I am that I wouldn’t take a gift like that!”</a:t>
            </a:r>
          </a:p>
          <a:p>
            <a:pPr rtl="0"/>
            <a:endParaRPr lang="en-US" sz="1200" dirty="0" smtClean="0"/>
          </a:p>
          <a:p>
            <a:pPr rtl="0"/>
            <a:r>
              <a:rPr lang="en-US" sz="1200" dirty="0" smtClean="0"/>
              <a:t>Chafer asked the flagman to read John 10:28. It took the </a:t>
            </a:r>
          </a:p>
          <a:p>
            <a:pPr rtl="0"/>
            <a:r>
              <a:rPr lang="en-US" sz="1200" dirty="0" smtClean="0"/>
              <a:t>man awhile to find the passage, but then he read, “I give </a:t>
            </a:r>
          </a:p>
          <a:p>
            <a:pPr rtl="0"/>
            <a:r>
              <a:rPr lang="en-US" sz="1200" dirty="0" smtClean="0"/>
              <a:t>them eternal life, and they shall never perish...” Then </a:t>
            </a:r>
          </a:p>
          <a:p>
            <a:pPr rtl="0"/>
            <a:r>
              <a:rPr lang="en-US" sz="1200" dirty="0" smtClean="0"/>
              <a:t>Chafer directed him to Romans 6:23, where he read, “the </a:t>
            </a:r>
          </a:p>
          <a:p>
            <a:pPr rtl="0"/>
            <a:r>
              <a:rPr lang="en-US" sz="1200" dirty="0" smtClean="0"/>
              <a:t>wages of sin is death, but the gift of God is eternal life in </a:t>
            </a:r>
          </a:p>
          <a:p>
            <a:pPr rtl="0"/>
            <a:r>
              <a:rPr lang="en-US" sz="1200" dirty="0" smtClean="0"/>
              <a:t>Christ Jesus our Lord.”</a:t>
            </a:r>
          </a:p>
          <a:p>
            <a:pPr rtl="0"/>
            <a:endParaRPr lang="en-US" sz="1200" dirty="0" smtClean="0"/>
          </a:p>
          <a:p>
            <a:pPr rtl="0"/>
            <a:r>
              <a:rPr lang="en-US" sz="1200" dirty="0" smtClean="0"/>
              <a:t>The flagman was amazed. He said to Dr. Chafer, “Stranger, </a:t>
            </a:r>
          </a:p>
          <a:p>
            <a:pPr rtl="0"/>
            <a:r>
              <a:rPr lang="en-US" sz="1200" dirty="0" smtClean="0"/>
              <a:t>I don’t know who you are, but you’ve done more for me </a:t>
            </a:r>
          </a:p>
          <a:p>
            <a:pPr rtl="0"/>
            <a:r>
              <a:rPr lang="en-US" sz="1200" dirty="0" smtClean="0"/>
              <a:t>today than any other man.”</a:t>
            </a:r>
          </a:p>
          <a:p>
            <a:pPr rtl="0"/>
            <a:endParaRPr lang="en-US" sz="1200" dirty="0" smtClean="0"/>
          </a:p>
          <a:p>
            <a:pPr rtl="0"/>
            <a:r>
              <a:rPr lang="en-US" sz="1200" dirty="0" smtClean="0"/>
              <a:t>Chafer crisply replied, “What have I done for you? I’ve got </a:t>
            </a:r>
          </a:p>
          <a:p>
            <a:pPr rtl="0"/>
            <a:r>
              <a:rPr lang="en-US" sz="1200" dirty="0" smtClean="0"/>
              <a:t>you in a trap. You told me that if it was a gift, you’d accept </a:t>
            </a:r>
          </a:p>
          <a:p>
            <a:pPr rtl="0"/>
            <a:r>
              <a:rPr lang="en-US" sz="1200" dirty="0" smtClean="0"/>
              <a:t>it. Now, what are you going to do about that?”</a:t>
            </a:r>
          </a:p>
          <a:p>
            <a:pPr rtl="0"/>
            <a:endParaRPr lang="en-US" sz="1200" dirty="0" smtClean="0"/>
          </a:p>
          <a:p>
            <a:pPr rtl="0"/>
            <a:r>
              <a:rPr lang="en-US" sz="1200" dirty="0" smtClean="0"/>
              <a:t>“I will accept it right now,” the flagman responded. And he </a:t>
            </a:r>
          </a:p>
          <a:p>
            <a:pPr rtl="0"/>
            <a:r>
              <a:rPr lang="en-US" sz="1200" dirty="0" smtClean="0"/>
              <a:t>did. Dr. Chafer prayed with him and left.</a:t>
            </a:r>
          </a:p>
          <a:p>
            <a:pPr rtl="0"/>
            <a:endParaRPr lang="en-US" sz="1200" dirty="0" smtClean="0"/>
          </a:p>
          <a:p>
            <a:pPr rtl="0"/>
            <a:r>
              <a:rPr lang="en-US" sz="1200" dirty="0" smtClean="0"/>
              <a:t>That is the simplicity of the gospel. The gift of God is </a:t>
            </a:r>
          </a:p>
          <a:p>
            <a:pPr rtl="0"/>
            <a:r>
              <a:rPr lang="en-US" sz="1200" dirty="0" smtClean="0"/>
              <a:t>eternal life through Jesus Christ, our Lord.</a:t>
            </a:r>
          </a:p>
          <a:p>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err="1" smtClean="0"/>
              <a:t>Galaxie</a:t>
            </a:r>
            <a:r>
              <a:rPr lang="en-US" b="0" i="0" u="none" strike="noStrike" baseline="0" dirty="0" smtClean="0"/>
              <a:t> Software. (2002). </a:t>
            </a:r>
            <a:r>
              <a:rPr lang="en-US" b="0" i="1" u="none" strike="noStrike" baseline="0" dirty="0" smtClean="0"/>
              <a:t>10,000 Sermon Illustrations</a:t>
            </a:r>
            <a:r>
              <a:rPr lang="en-US" b="0" i="0" u="none" strike="noStrike" baseline="0" dirty="0" smtClean="0"/>
              <a:t>. </a:t>
            </a:r>
          </a:p>
          <a:p>
            <a:r>
              <a:rPr lang="en-US" b="0" i="0" u="none" strike="noStrike" baseline="0" dirty="0" smtClean="0"/>
              <a:t>Biblical Studies Press.</a:t>
            </a:r>
          </a:p>
          <a:p>
            <a:endParaRPr lang="en-US" sz="1200" b="0" kern="1200" dirty="0" smtClean="0">
              <a:solidFill>
                <a:schemeClr val="tx1"/>
              </a:solidFill>
              <a:latin typeface="+mn-lt"/>
              <a:ea typeface="+mn-ea"/>
              <a:cs typeface="+mn-cs"/>
            </a:endParaRPr>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98</a:t>
            </a:fld>
            <a:endParaRPr lang="en-US"/>
          </a:p>
        </p:txBody>
      </p:sp>
    </p:spTree>
    <p:extLst>
      <p:ext uri="{BB962C8B-B14F-4D97-AF65-F5344CB8AC3E}">
        <p14:creationId xmlns:p14="http://schemas.microsoft.com/office/powerpoint/2010/main" val="278967552"/>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6:23</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99</a:t>
            </a:fld>
            <a:endParaRPr lang="en-US"/>
          </a:p>
        </p:txBody>
      </p:sp>
    </p:spTree>
    <p:extLst>
      <p:ext uri="{BB962C8B-B14F-4D97-AF65-F5344CB8AC3E}">
        <p14:creationId xmlns:p14="http://schemas.microsoft.com/office/powerpoint/2010/main" val="22087739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10/2/2015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40126404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10/2/2015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2980390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10/2/2015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46461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10/2/2015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733528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25A8FD-85E9-4177-9140-372F96C45026}" type="datetimeFigureOut">
              <a:rPr lang="en-US" smtClean="0"/>
              <a:t>10/2/2015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1171564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825A8FD-85E9-4177-9140-372F96C45026}" type="datetimeFigureOut">
              <a:rPr lang="en-US" smtClean="0"/>
              <a:t>10/2/2015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742876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825A8FD-85E9-4177-9140-372F96C45026}" type="datetimeFigureOut">
              <a:rPr lang="en-US" smtClean="0"/>
              <a:t>10/2/2015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208659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825A8FD-85E9-4177-9140-372F96C45026}" type="datetimeFigureOut">
              <a:rPr lang="en-US" smtClean="0"/>
              <a:t>10/2/2015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9158856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25A8FD-85E9-4177-9140-372F96C45026}" type="datetimeFigureOut">
              <a:rPr lang="en-US" smtClean="0"/>
              <a:t>10/2/2015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1816749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25A8FD-85E9-4177-9140-372F96C45026}" type="datetimeFigureOut">
              <a:rPr lang="en-US" smtClean="0"/>
              <a:t>10/2/2015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913519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25A8FD-85E9-4177-9140-372F96C45026}" type="datetimeFigureOut">
              <a:rPr lang="en-US" smtClean="0"/>
              <a:t>10/2/2015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9586476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25A8FD-85E9-4177-9140-372F96C45026}" type="datetimeFigureOut">
              <a:rPr lang="en-US" smtClean="0"/>
              <a:t>10/2/2015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DE4765-53F9-45BC-86CD-B8977D89C3C6}" type="slidenum">
              <a:rPr lang="en-US" smtClean="0"/>
              <a:t>‹#›</a:t>
            </a:fld>
            <a:endParaRPr lang="en-US"/>
          </a:p>
        </p:txBody>
      </p:sp>
    </p:spTree>
    <p:extLst>
      <p:ext uri="{BB962C8B-B14F-4D97-AF65-F5344CB8AC3E}">
        <p14:creationId xmlns:p14="http://schemas.microsoft.com/office/powerpoint/2010/main" val="28528857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101.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8.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5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1.xml"/><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75.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7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97.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9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98.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2792" y="1799122"/>
            <a:ext cx="7772400" cy="3143939"/>
          </a:xfrm>
        </p:spPr>
        <p:txBody>
          <a:bodyPr/>
          <a:lstStyle/>
          <a:p>
            <a:r>
              <a:rPr lang="en-US" sz="7200" dirty="0" smtClean="0"/>
              <a:t>Romans 6:15-23</a:t>
            </a:r>
            <a:r>
              <a:rPr lang="en-US" sz="3600" dirty="0" smtClean="0"/>
              <a:t/>
            </a:r>
            <a:br>
              <a:rPr lang="en-US" sz="3600" dirty="0" smtClean="0"/>
            </a:br>
            <a:r>
              <a:rPr lang="en-US" sz="3600" dirty="0" smtClean="0"/>
              <a:t>---</a:t>
            </a:r>
            <a:br>
              <a:rPr lang="en-US" sz="3600" dirty="0" smtClean="0"/>
            </a:br>
            <a:r>
              <a:rPr lang="en-US" sz="3600" dirty="0" smtClean="0"/>
              <a:t>Slaves to Righteousness</a:t>
            </a:r>
            <a:endParaRPr lang="en-US" sz="7200" dirty="0"/>
          </a:p>
        </p:txBody>
      </p:sp>
    </p:spTree>
    <p:extLst>
      <p:ext uri="{BB962C8B-B14F-4D97-AF65-F5344CB8AC3E}">
        <p14:creationId xmlns:p14="http://schemas.microsoft.com/office/powerpoint/2010/main" val="14773162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6:15</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r>
              <a:rPr lang="en-US" dirty="0" smtClean="0"/>
              <a:t>				  </a:t>
            </a:r>
            <a:r>
              <a:rPr lang="el-GR" dirty="0" smtClean="0"/>
              <a:t>ἁμαρτάνω</a:t>
            </a:r>
            <a:endParaRPr lang="en-US" dirty="0"/>
          </a:p>
          <a:p>
            <a:pPr marL="0" indent="0">
              <a:buNone/>
            </a:pPr>
            <a:r>
              <a:rPr lang="en-US" dirty="0" smtClean="0"/>
              <a:t>				(</a:t>
            </a:r>
            <a:r>
              <a:rPr lang="en-US" dirty="0" err="1" smtClean="0"/>
              <a:t>hamartan</a:t>
            </a:r>
            <a:r>
              <a:rPr lang="en-US" dirty="0" err="1"/>
              <a:t>ō</a:t>
            </a:r>
            <a:r>
              <a:rPr lang="en-US" dirty="0" smtClean="0"/>
              <a:t>)</a:t>
            </a:r>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15</a:t>
            </a:r>
            <a:r>
              <a:rPr lang="en-US" dirty="0" smtClean="0"/>
              <a:t> </a:t>
            </a:r>
            <a:r>
              <a:rPr lang="en-US" dirty="0"/>
              <a:t>What then? Shall we sin because we are not under law but under grace? By no means! </a:t>
            </a:r>
            <a:endParaRPr lang="en-US" dirty="0" smtClean="0"/>
          </a:p>
        </p:txBody>
      </p:sp>
      <p:sp>
        <p:nvSpPr>
          <p:cNvPr id="4" name="Rounded Rectangle 3"/>
          <p:cNvSpPr/>
          <p:nvPr/>
        </p:nvSpPr>
        <p:spPr>
          <a:xfrm>
            <a:off x="3848100" y="2032000"/>
            <a:ext cx="2781300" cy="13335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368800" y="4876800"/>
            <a:ext cx="584200" cy="4191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4660900" y="3365500"/>
            <a:ext cx="577850" cy="15113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4706124"/>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a:t>
            </a:r>
            <a:r>
              <a:rPr lang="en-US" dirty="0" smtClean="0"/>
              <a:t>John 10:28</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solidFill>
                  <a:srgbClr val="FF0000"/>
                </a:solidFill>
              </a:rPr>
              <a:t>I </a:t>
            </a:r>
            <a:r>
              <a:rPr lang="en-US" dirty="0">
                <a:solidFill>
                  <a:srgbClr val="FF0000"/>
                </a:solidFill>
              </a:rPr>
              <a:t>give them </a:t>
            </a:r>
            <a:r>
              <a:rPr lang="en-US" b="1" dirty="0">
                <a:solidFill>
                  <a:schemeClr val="tx2">
                    <a:lumMod val="60000"/>
                    <a:lumOff val="40000"/>
                  </a:schemeClr>
                </a:solidFill>
              </a:rPr>
              <a:t>eternal life</a:t>
            </a:r>
            <a:r>
              <a:rPr lang="en-US" dirty="0">
                <a:solidFill>
                  <a:srgbClr val="FF0000"/>
                </a:solidFill>
              </a:rPr>
              <a:t>, and they shall never perish; no one can snatch them out of my hand.</a:t>
            </a:r>
            <a:endParaRPr lang="en-US" dirty="0">
              <a:solidFill>
                <a:srgbClr val="FF0000"/>
              </a:solidFill>
            </a:endParaRPr>
          </a:p>
        </p:txBody>
      </p:sp>
    </p:spTree>
    <p:extLst>
      <p:ext uri="{BB962C8B-B14F-4D97-AF65-F5344CB8AC3E}">
        <p14:creationId xmlns:p14="http://schemas.microsoft.com/office/powerpoint/2010/main" val="835485234"/>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133158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6:15</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r>
              <a:rPr lang="en-US" dirty="0" smtClean="0"/>
              <a:t>					  </a:t>
            </a:r>
            <a:r>
              <a:rPr lang="el-GR" dirty="0" smtClean="0"/>
              <a:t>οὐ</a:t>
            </a:r>
            <a:r>
              <a:rPr lang="en-US" dirty="0" smtClean="0"/>
              <a:t>  </a:t>
            </a:r>
            <a:r>
              <a:rPr lang="el-GR" dirty="0" smtClean="0"/>
              <a:t>ὑπό</a:t>
            </a:r>
            <a:r>
              <a:rPr lang="en-US" dirty="0" smtClean="0"/>
              <a:t>  </a:t>
            </a:r>
            <a:r>
              <a:rPr lang="el-GR" dirty="0"/>
              <a:t>νόμος</a:t>
            </a:r>
            <a:endParaRPr lang="en-US" dirty="0"/>
          </a:p>
          <a:p>
            <a:pPr marL="0" indent="0">
              <a:buNone/>
            </a:pPr>
            <a:r>
              <a:rPr lang="en-US" dirty="0" smtClean="0"/>
              <a:t>					(</a:t>
            </a:r>
            <a:r>
              <a:rPr lang="en-US" dirty="0" err="1" smtClean="0"/>
              <a:t>ou</a:t>
            </a:r>
            <a:r>
              <a:rPr lang="en-US" dirty="0" smtClean="0"/>
              <a:t> hypo </a:t>
            </a:r>
            <a:r>
              <a:rPr lang="en-US" dirty="0" err="1" smtClean="0"/>
              <a:t>nomos</a:t>
            </a:r>
            <a:r>
              <a:rPr lang="en-US" dirty="0" smtClean="0"/>
              <a:t>)</a:t>
            </a:r>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15</a:t>
            </a:r>
            <a:r>
              <a:rPr lang="en-US" dirty="0" smtClean="0"/>
              <a:t> </a:t>
            </a:r>
            <a:r>
              <a:rPr lang="en-US" dirty="0"/>
              <a:t>What then? Shall we sin because we are not under law but under grace? By no means! </a:t>
            </a:r>
            <a:endParaRPr lang="en-US" dirty="0" smtClean="0"/>
          </a:p>
        </p:txBody>
      </p:sp>
      <p:sp>
        <p:nvSpPr>
          <p:cNvPr id="4" name="Rounded Rectangle 3"/>
          <p:cNvSpPr/>
          <p:nvPr/>
        </p:nvSpPr>
        <p:spPr>
          <a:xfrm>
            <a:off x="4889500" y="2019300"/>
            <a:ext cx="3276600" cy="13335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7556500" y="4876800"/>
            <a:ext cx="711200" cy="4445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469900" y="5270500"/>
            <a:ext cx="1790700" cy="482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1409700" y="5308600"/>
            <a:ext cx="6483184" cy="1029732"/>
          </a:xfrm>
          <a:custGeom>
            <a:avLst/>
            <a:gdLst>
              <a:gd name="connsiteX0" fmla="*/ 6464300 w 6483184"/>
              <a:gd name="connsiteY0" fmla="*/ 0 h 1029732"/>
              <a:gd name="connsiteX1" fmla="*/ 5740400 w 6483184"/>
              <a:gd name="connsiteY1" fmla="*/ 774700 h 1029732"/>
              <a:gd name="connsiteX2" fmla="*/ 1612900 w 6483184"/>
              <a:gd name="connsiteY2" fmla="*/ 1016000 h 1029732"/>
              <a:gd name="connsiteX3" fmla="*/ 0 w 6483184"/>
              <a:gd name="connsiteY3" fmla="*/ 431800 h 1029732"/>
            </a:gdLst>
            <a:ahLst/>
            <a:cxnLst>
              <a:cxn ang="0">
                <a:pos x="connsiteX0" y="connsiteY0"/>
              </a:cxn>
              <a:cxn ang="0">
                <a:pos x="connsiteX1" y="connsiteY1"/>
              </a:cxn>
              <a:cxn ang="0">
                <a:pos x="connsiteX2" y="connsiteY2"/>
              </a:cxn>
              <a:cxn ang="0">
                <a:pos x="connsiteX3" y="connsiteY3"/>
              </a:cxn>
            </a:cxnLst>
            <a:rect l="l" t="t" r="r" b="b"/>
            <a:pathLst>
              <a:path w="6483184" h="1029732">
                <a:moveTo>
                  <a:pt x="6464300" y="0"/>
                </a:moveTo>
                <a:cubicBezTo>
                  <a:pt x="6506633" y="302683"/>
                  <a:pt x="6548967" y="605367"/>
                  <a:pt x="5740400" y="774700"/>
                </a:cubicBezTo>
                <a:cubicBezTo>
                  <a:pt x="4931833" y="944033"/>
                  <a:pt x="2569633" y="1073150"/>
                  <a:pt x="1612900" y="1016000"/>
                </a:cubicBezTo>
                <a:cubicBezTo>
                  <a:pt x="656167" y="958850"/>
                  <a:pt x="328083" y="695325"/>
                  <a:pt x="0" y="43180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stCxn id="5" idx="0"/>
            <a:endCxn id="4" idx="2"/>
          </p:cNvCxnSpPr>
          <p:nvPr/>
        </p:nvCxnSpPr>
        <p:spPr>
          <a:xfrm flipH="1" flipV="1">
            <a:off x="6527800" y="3352800"/>
            <a:ext cx="1384300" cy="15240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47061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6:15</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r>
              <a:rPr lang="en-US" dirty="0" smtClean="0"/>
              <a:t>		</a:t>
            </a:r>
            <a:r>
              <a:rPr lang="el-GR" dirty="0" smtClean="0"/>
              <a:t>ἀλλά</a:t>
            </a:r>
            <a:r>
              <a:rPr lang="en-US" dirty="0" smtClean="0"/>
              <a:t>  </a:t>
            </a:r>
            <a:r>
              <a:rPr lang="el-GR" dirty="0" smtClean="0"/>
              <a:t>ὑπό</a:t>
            </a:r>
            <a:r>
              <a:rPr lang="en-US" dirty="0" smtClean="0"/>
              <a:t>  </a:t>
            </a:r>
            <a:r>
              <a:rPr lang="el-GR" dirty="0"/>
              <a:t>χάρις</a:t>
            </a:r>
            <a:endParaRPr lang="en-US" dirty="0"/>
          </a:p>
          <a:p>
            <a:pPr marL="0" indent="0">
              <a:buNone/>
            </a:pPr>
            <a:r>
              <a:rPr lang="en-US" dirty="0" smtClean="0"/>
              <a:t>		(</a:t>
            </a:r>
            <a:r>
              <a:rPr lang="en-US" dirty="0" err="1" smtClean="0"/>
              <a:t>alla</a:t>
            </a:r>
            <a:r>
              <a:rPr lang="en-US" dirty="0" smtClean="0"/>
              <a:t> hypo </a:t>
            </a:r>
            <a:r>
              <a:rPr lang="en-US" dirty="0" err="1" smtClean="0"/>
              <a:t>charis</a:t>
            </a:r>
            <a:r>
              <a:rPr lang="en-US" dirty="0" smtClean="0"/>
              <a:t>)</a:t>
            </a:r>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15</a:t>
            </a:r>
            <a:r>
              <a:rPr lang="en-US" dirty="0" smtClean="0"/>
              <a:t> </a:t>
            </a:r>
            <a:r>
              <a:rPr lang="en-US" dirty="0"/>
              <a:t>What then? Shall we sin because we are not under law but under grace? By no means! </a:t>
            </a:r>
            <a:endParaRPr lang="en-US" dirty="0" smtClean="0"/>
          </a:p>
        </p:txBody>
      </p:sp>
      <p:sp>
        <p:nvSpPr>
          <p:cNvPr id="4" name="Rounded Rectangle 3"/>
          <p:cNvSpPr/>
          <p:nvPr/>
        </p:nvSpPr>
        <p:spPr>
          <a:xfrm>
            <a:off x="2133600" y="2032000"/>
            <a:ext cx="3276600" cy="13081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235200" y="5283200"/>
            <a:ext cx="2768600"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3619500" y="3340100"/>
            <a:ext cx="152400" cy="19431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47061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6:15</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r>
              <a:rPr lang="en-US" dirty="0" smtClean="0"/>
              <a:t>					 </a:t>
            </a:r>
            <a:r>
              <a:rPr lang="el-GR" dirty="0" smtClean="0"/>
              <a:t>μή</a:t>
            </a:r>
            <a:r>
              <a:rPr lang="en-US" dirty="0" smtClean="0"/>
              <a:t>  </a:t>
            </a:r>
            <a:r>
              <a:rPr lang="el-GR" dirty="0"/>
              <a:t>γένοιτο</a:t>
            </a:r>
            <a:endParaRPr lang="en-US" dirty="0"/>
          </a:p>
          <a:p>
            <a:pPr marL="0" indent="0">
              <a:buNone/>
            </a:pPr>
            <a:r>
              <a:rPr lang="en-US" dirty="0" smtClean="0"/>
              <a:t>					(</a:t>
            </a:r>
            <a:r>
              <a:rPr lang="en-US" dirty="0" err="1" smtClean="0"/>
              <a:t>m</a:t>
            </a:r>
            <a:r>
              <a:rPr lang="en-US" dirty="0" err="1"/>
              <a:t>ē</a:t>
            </a:r>
            <a:r>
              <a:rPr lang="en-US" dirty="0" smtClean="0"/>
              <a:t> </a:t>
            </a:r>
            <a:r>
              <a:rPr lang="en-US" dirty="0" err="1" smtClean="0"/>
              <a:t>genoito</a:t>
            </a:r>
            <a:r>
              <a:rPr lang="en-US" dirty="0" smtClean="0"/>
              <a:t>)</a:t>
            </a:r>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15</a:t>
            </a:r>
            <a:r>
              <a:rPr lang="en-US" dirty="0" smtClean="0"/>
              <a:t> </a:t>
            </a:r>
            <a:r>
              <a:rPr lang="en-US" dirty="0"/>
              <a:t>What then? Shall we sin because we are not under law but under grace? By no means! </a:t>
            </a:r>
            <a:endParaRPr lang="en-US" dirty="0" smtClean="0"/>
          </a:p>
        </p:txBody>
      </p:sp>
      <p:sp>
        <p:nvSpPr>
          <p:cNvPr id="4" name="Rounded Rectangle 3"/>
          <p:cNvSpPr/>
          <p:nvPr/>
        </p:nvSpPr>
        <p:spPr>
          <a:xfrm>
            <a:off x="4940300" y="2070100"/>
            <a:ext cx="2514600" cy="1270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168900" y="5283200"/>
            <a:ext cx="2209800" cy="495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197600" y="3340100"/>
            <a:ext cx="76200" cy="19431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47061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Cross-Reference Romans </a:t>
            </a:r>
            <a:r>
              <a:rPr lang="en-US" dirty="0" smtClean="0"/>
              <a:t>6:1-2</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a:p>
          <a:p>
            <a:pPr marL="0" indent="0">
              <a:buNone/>
            </a:pPr>
            <a:r>
              <a:rPr lang="en-US" baseline="30000" dirty="0" smtClean="0"/>
              <a:t>1 </a:t>
            </a:r>
            <a:r>
              <a:rPr lang="en-US" dirty="0" smtClean="0"/>
              <a:t>What </a:t>
            </a:r>
            <a:r>
              <a:rPr lang="en-US" dirty="0"/>
              <a:t>shall we say, then? Shall we go on sinning so that grace may increase? </a:t>
            </a:r>
            <a:r>
              <a:rPr lang="en-US" baseline="30000" dirty="0"/>
              <a:t>2 </a:t>
            </a:r>
            <a:r>
              <a:rPr lang="en-US" b="1" dirty="0">
                <a:solidFill>
                  <a:schemeClr val="accent6">
                    <a:lumMod val="75000"/>
                  </a:schemeClr>
                </a:solidFill>
              </a:rPr>
              <a:t>By no means!</a:t>
            </a:r>
            <a:r>
              <a:rPr lang="en-US" dirty="0"/>
              <a:t> We died to sin; how can we live in it any longer?</a:t>
            </a:r>
            <a:endParaRPr lang="en-US" dirty="0"/>
          </a:p>
        </p:txBody>
      </p:sp>
    </p:spTree>
    <p:extLst>
      <p:ext uri="{BB962C8B-B14F-4D97-AF65-F5344CB8AC3E}">
        <p14:creationId xmlns:p14="http://schemas.microsoft.com/office/powerpoint/2010/main" val="8354852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a:t>
            </a:r>
            <a:r>
              <a:rPr lang="en-US" dirty="0" smtClean="0"/>
              <a:t>Ephesians 2:10</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For we are God’s workmanship, created in Christ Jesus </a:t>
            </a:r>
            <a:r>
              <a:rPr lang="en-US" b="1" dirty="0" smtClean="0">
                <a:solidFill>
                  <a:schemeClr val="accent6">
                    <a:lumMod val="75000"/>
                  </a:schemeClr>
                </a:solidFill>
              </a:rPr>
              <a:t>to do good works</a:t>
            </a:r>
            <a:r>
              <a:rPr lang="en-US" dirty="0" smtClean="0"/>
              <a:t>, which God prepared in advance for us to do.</a:t>
            </a:r>
            <a:endParaRPr lang="en-US" dirty="0"/>
          </a:p>
        </p:txBody>
      </p:sp>
    </p:spTree>
    <p:extLst>
      <p:ext uri="{BB962C8B-B14F-4D97-AF65-F5344CB8AC3E}">
        <p14:creationId xmlns:p14="http://schemas.microsoft.com/office/powerpoint/2010/main" val="8354852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err="1" smtClean="0"/>
              <a:t>6:16a</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err="1" smtClean="0"/>
              <a:t>16a</a:t>
            </a:r>
            <a:r>
              <a:rPr lang="en-US" dirty="0" smtClean="0"/>
              <a:t> </a:t>
            </a:r>
            <a:r>
              <a:rPr lang="en-US" dirty="0"/>
              <a:t>Don't you know that when you offer yourselves to someone to obey him as slaves, you are slaves to the one whom you obey-</a:t>
            </a:r>
            <a:r>
              <a:rPr lang="en-US" dirty="0" smtClean="0"/>
              <a:t>-</a:t>
            </a:r>
            <a:endParaRPr lang="en-US" dirty="0"/>
          </a:p>
        </p:txBody>
      </p:sp>
    </p:spTree>
    <p:extLst>
      <p:ext uri="{BB962C8B-B14F-4D97-AF65-F5344CB8AC3E}">
        <p14:creationId xmlns:p14="http://schemas.microsoft.com/office/powerpoint/2010/main" val="4341125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err="1" smtClean="0"/>
              <a:t>6:16a</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παρίστημι</a:t>
            </a:r>
            <a:endParaRPr lang="en-US" dirty="0"/>
          </a:p>
          <a:p>
            <a:pPr marL="0" indent="0">
              <a:buNone/>
            </a:pPr>
            <a:r>
              <a:rPr lang="en-US" dirty="0" smtClean="0"/>
              <a:t>					(</a:t>
            </a:r>
            <a:r>
              <a:rPr lang="en-US" dirty="0" err="1" smtClean="0"/>
              <a:t>parist</a:t>
            </a:r>
            <a:r>
              <a:rPr lang="en-US" dirty="0" err="1"/>
              <a:t>ē</a:t>
            </a:r>
            <a:r>
              <a:rPr lang="en-US" dirty="0" err="1" smtClean="0"/>
              <a:t>mi</a:t>
            </a:r>
            <a:r>
              <a:rPr lang="en-US" dirty="0" smtClean="0"/>
              <a:t>)</a:t>
            </a:r>
          </a:p>
          <a:p>
            <a:pPr marL="0" indent="0">
              <a:buNone/>
            </a:pPr>
            <a:endParaRPr lang="en-US" dirty="0"/>
          </a:p>
          <a:p>
            <a:pPr marL="0" indent="0">
              <a:buNone/>
            </a:pPr>
            <a:endParaRPr lang="en-US" dirty="0" smtClean="0"/>
          </a:p>
          <a:p>
            <a:pPr marL="0" indent="0">
              <a:buNone/>
            </a:pPr>
            <a:r>
              <a:rPr lang="en-US" baseline="30000" dirty="0" err="1" smtClean="0"/>
              <a:t>16a</a:t>
            </a:r>
            <a:r>
              <a:rPr lang="en-US" dirty="0" smtClean="0"/>
              <a:t> </a:t>
            </a:r>
            <a:r>
              <a:rPr lang="en-US" dirty="0"/>
              <a:t>Don't you know that when you offer yourselves to someone to obey him as slaves, you are slaves to the one whom you obey-</a:t>
            </a:r>
            <a:r>
              <a:rPr lang="en-US" dirty="0" smtClean="0"/>
              <a:t>-</a:t>
            </a:r>
            <a:endParaRPr lang="en-US" dirty="0"/>
          </a:p>
        </p:txBody>
      </p:sp>
      <p:sp>
        <p:nvSpPr>
          <p:cNvPr id="4" name="Rounded Rectangle 3"/>
          <p:cNvSpPr/>
          <p:nvPr/>
        </p:nvSpPr>
        <p:spPr>
          <a:xfrm>
            <a:off x="4889500" y="2146300"/>
            <a:ext cx="2298700" cy="1384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159500" y="4546600"/>
            <a:ext cx="965200" cy="5207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038850" y="3530600"/>
            <a:ext cx="603250" cy="10160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0173507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26:53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παρίστημι</a:t>
            </a:r>
            <a:endParaRPr lang="en-US" dirty="0"/>
          </a:p>
          <a:p>
            <a:pPr marL="0" indent="0">
              <a:buNone/>
            </a:pPr>
            <a:r>
              <a:rPr lang="en-US" dirty="0"/>
              <a:t>			     (</a:t>
            </a:r>
            <a:r>
              <a:rPr lang="en-US" dirty="0" err="1"/>
              <a:t>parsitēmi</a:t>
            </a:r>
            <a:r>
              <a:rPr lang="en-US" dirty="0"/>
              <a:t>)</a:t>
            </a:r>
          </a:p>
          <a:p>
            <a:pPr marL="0" indent="0">
              <a:buNone/>
            </a:pPr>
            <a:endParaRPr lang="en-US" dirty="0"/>
          </a:p>
          <a:p>
            <a:pPr marL="0" indent="0">
              <a:buNone/>
            </a:pPr>
            <a:r>
              <a:rPr lang="en-US" dirty="0" smtClean="0">
                <a:solidFill>
                  <a:srgbClr val="FF0000"/>
                </a:solidFill>
              </a:rPr>
              <a:t>Do </a:t>
            </a:r>
            <a:r>
              <a:rPr lang="en-US" dirty="0">
                <a:solidFill>
                  <a:srgbClr val="FF0000"/>
                </a:solidFill>
              </a:rPr>
              <a:t>you think I cannot call on my Father, and he will at once put at my disposal more than twelve legions of angels?</a:t>
            </a:r>
          </a:p>
        </p:txBody>
      </p:sp>
      <p:sp>
        <p:nvSpPr>
          <p:cNvPr id="4" name="Oval 3"/>
          <p:cNvSpPr/>
          <p:nvPr/>
        </p:nvSpPr>
        <p:spPr>
          <a:xfrm>
            <a:off x="3276600" y="2095500"/>
            <a:ext cx="2717800" cy="1447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463800" y="4533900"/>
            <a:ext cx="3187700"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4057650" y="3543300"/>
            <a:ext cx="577850" cy="9906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238919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Acts 23:24</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r>
              <a:rPr lang="el-GR" dirty="0" smtClean="0"/>
              <a:t>παρίστημι</a:t>
            </a:r>
            <a:endParaRPr lang="en-US" dirty="0"/>
          </a:p>
          <a:p>
            <a:pPr marL="0" indent="0">
              <a:buNone/>
            </a:pPr>
            <a:r>
              <a:rPr lang="en-US" dirty="0" smtClean="0"/>
              <a:t>(</a:t>
            </a:r>
            <a:r>
              <a:rPr lang="en-US" dirty="0" err="1"/>
              <a:t>paristēmi</a:t>
            </a:r>
            <a:r>
              <a:rPr lang="en-US" dirty="0"/>
              <a:t>)</a:t>
            </a:r>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dirty="0" smtClean="0"/>
              <a:t>Provide </a:t>
            </a:r>
            <a:r>
              <a:rPr lang="en-US" dirty="0"/>
              <a:t>mounts for Paul so that he may be taken safely to Governor Felix.</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5750" y="2000250"/>
            <a:ext cx="2322513" cy="1408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482600" y="4457700"/>
            <a:ext cx="1397000" cy="4318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026" idx="2"/>
          </p:cNvCxnSpPr>
          <p:nvPr/>
        </p:nvCxnSpPr>
        <p:spPr>
          <a:xfrm flipV="1">
            <a:off x="1181100" y="3408363"/>
            <a:ext cx="265907" cy="104933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411575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92" y="0"/>
            <a:ext cx="9155783" cy="6858000"/>
          </a:xfrm>
          <a:prstGeom prst="rect">
            <a:avLst/>
          </a:prstGeom>
        </p:spPr>
      </p:pic>
    </p:spTree>
    <p:extLst>
      <p:ext uri="{BB962C8B-B14F-4D97-AF65-F5344CB8AC3E}">
        <p14:creationId xmlns:p14="http://schemas.microsoft.com/office/powerpoint/2010/main" val="13736998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err="1" smtClean="0"/>
              <a:t>6:16a</a:t>
            </a:r>
            <a:endParaRPr lang="en-US" dirty="0"/>
          </a:p>
        </p:txBody>
      </p:sp>
      <p:sp>
        <p:nvSpPr>
          <p:cNvPr id="3" name="Content Placeholder 2"/>
          <p:cNvSpPr>
            <a:spLocks noGrp="1"/>
          </p:cNvSpPr>
          <p:nvPr>
            <p:ph idx="1"/>
          </p:nvPr>
        </p:nvSpPr>
        <p:spPr/>
        <p:txBody>
          <a:bodyPr>
            <a:normAutofit/>
          </a:bodyPr>
          <a:lstStyle/>
          <a:p>
            <a:pPr marL="0" indent="0">
              <a:buNone/>
            </a:pPr>
            <a:r>
              <a:rPr lang="el-GR" dirty="0" smtClean="0"/>
              <a:t>ὑπο</a:t>
            </a:r>
            <a:r>
              <a:rPr lang="en-US" dirty="0" smtClean="0"/>
              <a:t> - </a:t>
            </a:r>
            <a:r>
              <a:rPr lang="el-GR" dirty="0" smtClean="0"/>
              <a:t>ακούω</a:t>
            </a:r>
            <a:endParaRPr lang="en-US" dirty="0" smtClean="0"/>
          </a:p>
          <a:p>
            <a:pPr marL="0" indent="0">
              <a:buNone/>
            </a:pPr>
            <a:r>
              <a:rPr lang="en-US" dirty="0" smtClean="0"/>
              <a:t>			  </a:t>
            </a:r>
            <a:r>
              <a:rPr lang="el-GR" dirty="0" smtClean="0"/>
              <a:t>ὑπακοή</a:t>
            </a:r>
            <a:r>
              <a:rPr lang="en-US" dirty="0" smtClean="0"/>
              <a:t>		  </a:t>
            </a:r>
            <a:r>
              <a:rPr lang="el-GR" dirty="0" smtClean="0"/>
              <a:t>ὑπακούω</a:t>
            </a:r>
            <a:endParaRPr lang="en-US" dirty="0"/>
          </a:p>
          <a:p>
            <a:pPr marL="0" indent="0">
              <a:buNone/>
            </a:pPr>
            <a:r>
              <a:rPr lang="en-US" dirty="0" smtClean="0"/>
              <a:t>			(</a:t>
            </a:r>
            <a:r>
              <a:rPr lang="en-US" dirty="0" err="1" smtClean="0"/>
              <a:t>hypako</a:t>
            </a:r>
            <a:r>
              <a:rPr lang="en-US" dirty="0" err="1"/>
              <a:t>ē</a:t>
            </a:r>
            <a:r>
              <a:rPr lang="en-US" dirty="0" smtClean="0"/>
              <a:t>)		(</a:t>
            </a:r>
            <a:r>
              <a:rPr lang="en-US" dirty="0" err="1" smtClean="0"/>
              <a:t>hypakou</a:t>
            </a:r>
            <a:r>
              <a:rPr lang="en-US" dirty="0" err="1"/>
              <a:t>ō</a:t>
            </a:r>
            <a:r>
              <a:rPr lang="en-US" dirty="0" smtClean="0"/>
              <a:t>)</a:t>
            </a:r>
          </a:p>
          <a:p>
            <a:pPr marL="0" indent="0">
              <a:buNone/>
            </a:pPr>
            <a:endParaRPr lang="en-US" dirty="0"/>
          </a:p>
          <a:p>
            <a:pPr marL="0" indent="0">
              <a:buNone/>
            </a:pPr>
            <a:endParaRPr lang="en-US" dirty="0" smtClean="0"/>
          </a:p>
          <a:p>
            <a:pPr marL="0" indent="0">
              <a:buNone/>
            </a:pPr>
            <a:r>
              <a:rPr lang="en-US" baseline="30000" dirty="0" err="1" smtClean="0"/>
              <a:t>16a</a:t>
            </a:r>
            <a:r>
              <a:rPr lang="en-US" dirty="0" smtClean="0"/>
              <a:t> </a:t>
            </a:r>
            <a:r>
              <a:rPr lang="en-US" dirty="0"/>
              <a:t>Don't you know that when you offer yourselves to someone to obey him as slaves, you are slaves to the one whom you obey-</a:t>
            </a:r>
            <a:r>
              <a:rPr lang="en-US" dirty="0" smtClean="0"/>
              <a:t>-</a:t>
            </a:r>
            <a:endParaRPr lang="en-US" dirty="0"/>
          </a:p>
        </p:txBody>
      </p:sp>
      <p:sp>
        <p:nvSpPr>
          <p:cNvPr id="4" name="Rounded Rectangle 3"/>
          <p:cNvSpPr/>
          <p:nvPr/>
        </p:nvSpPr>
        <p:spPr>
          <a:xfrm>
            <a:off x="3162300" y="2120900"/>
            <a:ext cx="1917700" cy="1371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892800" y="2108200"/>
            <a:ext cx="2159000" cy="1422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4851400" y="5067300"/>
            <a:ext cx="889000" cy="5207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65900" y="5554663"/>
            <a:ext cx="91440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9" name="Straight Connector 8"/>
          <p:cNvCxnSpPr>
            <a:stCxn id="6" idx="0"/>
            <a:endCxn id="4" idx="2"/>
          </p:cNvCxnSpPr>
          <p:nvPr/>
        </p:nvCxnSpPr>
        <p:spPr>
          <a:xfrm flipH="1" flipV="1">
            <a:off x="4121150" y="3492500"/>
            <a:ext cx="1174750" cy="15748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1" name="Straight Connector 10"/>
          <p:cNvCxnSpPr>
            <a:stCxn id="1026" idx="0"/>
            <a:endCxn id="5" idx="2"/>
          </p:cNvCxnSpPr>
          <p:nvPr/>
        </p:nvCxnSpPr>
        <p:spPr>
          <a:xfrm flipH="1" flipV="1">
            <a:off x="6972300" y="3530600"/>
            <a:ext cx="50800" cy="2024063"/>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2" name="Rounded Rectangle 11"/>
          <p:cNvSpPr/>
          <p:nvPr/>
        </p:nvSpPr>
        <p:spPr>
          <a:xfrm>
            <a:off x="469900" y="1638300"/>
            <a:ext cx="2273300" cy="5842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0173507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Hebrews 5:8</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t>		</a:t>
            </a:r>
            <a:r>
              <a:rPr lang="en-US" dirty="0"/>
              <a:t>			  </a:t>
            </a:r>
            <a:r>
              <a:rPr lang="el-GR" dirty="0"/>
              <a:t>ὑπακοή</a:t>
            </a:r>
            <a:r>
              <a:rPr lang="en-US" dirty="0"/>
              <a:t>		</a:t>
            </a:r>
            <a:endParaRPr lang="en-US" dirty="0" smtClean="0"/>
          </a:p>
          <a:p>
            <a:pPr marL="0" indent="0">
              <a:buNone/>
            </a:pPr>
            <a:r>
              <a:rPr lang="en-US" dirty="0" smtClean="0"/>
              <a:t>		</a:t>
            </a:r>
            <a:r>
              <a:rPr lang="en-US" dirty="0"/>
              <a:t>			(</a:t>
            </a:r>
            <a:r>
              <a:rPr lang="en-US" dirty="0" err="1"/>
              <a:t>hypakoē</a:t>
            </a:r>
            <a:r>
              <a:rPr lang="en-US" dirty="0" smtClean="0"/>
              <a:t>)</a:t>
            </a:r>
          </a:p>
          <a:p>
            <a:pPr marL="0" indent="0">
              <a:buNone/>
            </a:pPr>
            <a:endParaRPr lang="en-US" dirty="0" smtClean="0"/>
          </a:p>
          <a:p>
            <a:pPr marL="0" indent="0">
              <a:buNone/>
            </a:pPr>
            <a:endParaRPr lang="en-US" dirty="0"/>
          </a:p>
          <a:p>
            <a:pPr marL="0" indent="0">
              <a:buNone/>
            </a:pPr>
            <a:r>
              <a:rPr lang="en-US" dirty="0" smtClean="0"/>
              <a:t>Although </a:t>
            </a:r>
            <a:r>
              <a:rPr lang="en-US" dirty="0"/>
              <a:t>he was a son, he learned obedience from what he suffered</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73638" y="2120900"/>
            <a:ext cx="1938337" cy="1395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6286500" y="4546600"/>
            <a:ext cx="1854200" cy="533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2050" idx="2"/>
          </p:cNvCxnSpPr>
          <p:nvPr/>
        </p:nvCxnSpPr>
        <p:spPr>
          <a:xfrm flipH="1" flipV="1">
            <a:off x="5942807" y="3516313"/>
            <a:ext cx="1270793" cy="103028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829926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Hebrews 11:8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ὑπακούω</a:t>
            </a:r>
            <a:endParaRPr lang="en-US" dirty="0"/>
          </a:p>
          <a:p>
            <a:pPr marL="0" indent="0">
              <a:buNone/>
            </a:pPr>
            <a:r>
              <a:rPr lang="en-US" dirty="0" smtClean="0"/>
              <a:t>(</a:t>
            </a:r>
            <a:r>
              <a:rPr lang="en-US" dirty="0" err="1"/>
              <a:t>hypakouō</a:t>
            </a:r>
            <a:r>
              <a:rPr lang="en-US" dirty="0"/>
              <a:t>)</a:t>
            </a:r>
          </a:p>
          <a:p>
            <a:pPr marL="0" indent="0">
              <a:buNone/>
            </a:pPr>
            <a:endParaRPr lang="en-US" dirty="0"/>
          </a:p>
          <a:p>
            <a:pPr marL="0" indent="0">
              <a:buNone/>
            </a:pPr>
            <a:r>
              <a:rPr lang="en-US" dirty="0" smtClean="0"/>
              <a:t>By </a:t>
            </a:r>
            <a:r>
              <a:rPr lang="en-US" dirty="0"/>
              <a:t>faith Abraham, when called to go to a place he would later receive as his inheritance, obeyed and went, even though he did not know where he was going.</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400" y="2109788"/>
            <a:ext cx="2182813" cy="1444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444500" y="5003800"/>
            <a:ext cx="1447800" cy="482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3074" idx="2"/>
          </p:cNvCxnSpPr>
          <p:nvPr/>
        </p:nvCxnSpPr>
        <p:spPr>
          <a:xfrm flipV="1">
            <a:off x="1168400" y="3554413"/>
            <a:ext cx="329407" cy="144938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417633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err="1" smtClean="0"/>
              <a:t>6:16a</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δοῦλος</a:t>
            </a:r>
            <a:endParaRPr lang="en-US" dirty="0"/>
          </a:p>
          <a:p>
            <a:pPr marL="0" indent="0">
              <a:buNone/>
            </a:pPr>
            <a:r>
              <a:rPr lang="en-US" dirty="0" smtClean="0"/>
              <a:t>				(</a:t>
            </a:r>
            <a:r>
              <a:rPr lang="en-US" dirty="0" err="1" smtClean="0"/>
              <a:t>doulos</a:t>
            </a:r>
            <a:r>
              <a:rPr lang="en-US" dirty="0" smtClean="0"/>
              <a:t>)</a:t>
            </a:r>
          </a:p>
          <a:p>
            <a:pPr marL="0" indent="0">
              <a:buNone/>
            </a:pPr>
            <a:endParaRPr lang="en-US" dirty="0"/>
          </a:p>
          <a:p>
            <a:pPr marL="0" indent="0">
              <a:buNone/>
            </a:pPr>
            <a:endParaRPr lang="en-US" dirty="0" smtClean="0"/>
          </a:p>
          <a:p>
            <a:pPr marL="0" indent="0">
              <a:buNone/>
            </a:pPr>
            <a:r>
              <a:rPr lang="en-US" baseline="30000" dirty="0" err="1" smtClean="0"/>
              <a:t>16a</a:t>
            </a:r>
            <a:r>
              <a:rPr lang="en-US" dirty="0" smtClean="0"/>
              <a:t> </a:t>
            </a:r>
            <a:r>
              <a:rPr lang="en-US" dirty="0"/>
              <a:t>Don't you know that when you offer yourselves to someone to obey him as slaves, you are slaves to the one whom you obey-</a:t>
            </a:r>
            <a:r>
              <a:rPr lang="en-US" dirty="0" smtClean="0"/>
              <a:t>-</a:t>
            </a:r>
            <a:endParaRPr lang="en-US" dirty="0"/>
          </a:p>
        </p:txBody>
      </p:sp>
      <p:sp>
        <p:nvSpPr>
          <p:cNvPr id="4" name="Oval 3"/>
          <p:cNvSpPr/>
          <p:nvPr/>
        </p:nvSpPr>
        <p:spPr>
          <a:xfrm>
            <a:off x="3797300" y="2032000"/>
            <a:ext cx="2120900" cy="16383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803400" y="5537200"/>
            <a:ext cx="1104900" cy="5588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3238" y="5014913"/>
            <a:ext cx="1127125" cy="585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Connector 6"/>
          <p:cNvCxnSpPr>
            <a:stCxn id="5" idx="0"/>
            <a:endCxn id="4" idx="3"/>
          </p:cNvCxnSpPr>
          <p:nvPr/>
        </p:nvCxnSpPr>
        <p:spPr>
          <a:xfrm flipV="1">
            <a:off x="2355850" y="3430377"/>
            <a:ext cx="1752049" cy="2106823"/>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 name="Straight Connector 8"/>
          <p:cNvCxnSpPr>
            <a:stCxn id="2050" idx="0"/>
            <a:endCxn id="4" idx="5"/>
          </p:cNvCxnSpPr>
          <p:nvPr/>
        </p:nvCxnSpPr>
        <p:spPr>
          <a:xfrm flipH="1" flipV="1">
            <a:off x="5607601" y="3430377"/>
            <a:ext cx="1809200" cy="158453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0173507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7:23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l-GR" dirty="0" smtClean="0"/>
              <a:t>δοῦλος</a:t>
            </a:r>
            <a:endParaRPr lang="en-US" dirty="0"/>
          </a:p>
          <a:p>
            <a:pPr marL="0" indent="0">
              <a:buNone/>
            </a:pPr>
            <a:r>
              <a:rPr lang="en-US" dirty="0" smtClean="0"/>
              <a:t>(</a:t>
            </a:r>
            <a:r>
              <a:rPr lang="en-US" dirty="0" err="1"/>
              <a:t>doulos</a:t>
            </a:r>
            <a:r>
              <a:rPr lang="en-US" dirty="0"/>
              <a:t>)</a:t>
            </a:r>
          </a:p>
          <a:p>
            <a:pPr marL="0" indent="0">
              <a:buNone/>
            </a:pPr>
            <a:endParaRPr lang="en-US" dirty="0"/>
          </a:p>
          <a:p>
            <a:pPr marL="0" indent="0">
              <a:buNone/>
            </a:pPr>
            <a:endParaRPr lang="en-US" dirty="0" smtClean="0"/>
          </a:p>
          <a:p>
            <a:pPr marL="0" indent="0">
              <a:buNone/>
            </a:pPr>
            <a:r>
              <a:rPr lang="en-US" dirty="0" smtClean="0"/>
              <a:t>You </a:t>
            </a:r>
            <a:r>
              <a:rPr lang="en-US" dirty="0"/>
              <a:t>were bought at a price; do not become slaves of men.</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350" y="2025650"/>
            <a:ext cx="2146300" cy="166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5138" y="5053013"/>
            <a:ext cx="1127125" cy="585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4099" idx="0"/>
            <a:endCxn id="4098" idx="2"/>
          </p:cNvCxnSpPr>
          <p:nvPr/>
        </p:nvCxnSpPr>
        <p:spPr>
          <a:xfrm flipV="1">
            <a:off x="1028701" y="3689350"/>
            <a:ext cx="177799" cy="1363663"/>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650152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8:34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δοῦλος</a:t>
            </a:r>
            <a:endParaRPr lang="en-US" dirty="0"/>
          </a:p>
          <a:p>
            <a:pPr marL="0" indent="0">
              <a:buNone/>
            </a:pPr>
            <a:r>
              <a:rPr lang="en-US" dirty="0"/>
              <a:t>	(</a:t>
            </a:r>
            <a:r>
              <a:rPr lang="en-US" dirty="0" err="1"/>
              <a:t>doulos</a:t>
            </a:r>
            <a:r>
              <a:rPr lang="en-US" dirty="0"/>
              <a:t>)</a:t>
            </a:r>
          </a:p>
          <a:p>
            <a:pPr marL="0" indent="0">
              <a:buNone/>
            </a:pPr>
            <a:endParaRPr lang="en-US" dirty="0" smtClean="0"/>
          </a:p>
          <a:p>
            <a:pPr marL="0" indent="0">
              <a:buNone/>
            </a:pPr>
            <a:endParaRPr lang="en-US" dirty="0"/>
          </a:p>
          <a:p>
            <a:pPr marL="0" indent="0">
              <a:buNone/>
            </a:pPr>
            <a:r>
              <a:rPr lang="en-US" dirty="0" smtClean="0"/>
              <a:t>Jesus </a:t>
            </a:r>
            <a:r>
              <a:rPr lang="en-US" dirty="0"/>
              <a:t>replied, </a:t>
            </a:r>
            <a:r>
              <a:rPr lang="en-US" dirty="0">
                <a:solidFill>
                  <a:srgbClr val="FF0000"/>
                </a:solidFill>
              </a:rPr>
              <a:t>“I tell you the truth, everyone who sins is a slave to sin.</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3150" y="2012950"/>
            <a:ext cx="2146300" cy="166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8639" y="5027613"/>
            <a:ext cx="982662" cy="585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5123" idx="0"/>
            <a:endCxn id="5122" idx="2"/>
          </p:cNvCxnSpPr>
          <p:nvPr/>
        </p:nvCxnSpPr>
        <p:spPr>
          <a:xfrm flipH="1" flipV="1">
            <a:off x="2146300" y="3676650"/>
            <a:ext cx="143670" cy="1350963"/>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897098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err="1" smtClean="0"/>
              <a:t>6:16b</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err="1" smtClean="0"/>
              <a:t>16b</a:t>
            </a:r>
            <a:r>
              <a:rPr lang="en-US" dirty="0" smtClean="0"/>
              <a:t> whether </a:t>
            </a:r>
            <a:r>
              <a:rPr lang="en-US" dirty="0"/>
              <a:t>you are slaves to sin, which leads to death, or to obedience, which leads to righteousness? </a:t>
            </a:r>
          </a:p>
        </p:txBody>
      </p:sp>
    </p:spTree>
    <p:extLst>
      <p:ext uri="{BB962C8B-B14F-4D97-AF65-F5344CB8AC3E}">
        <p14:creationId xmlns:p14="http://schemas.microsoft.com/office/powerpoint/2010/main" val="85105512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err="1" smtClean="0"/>
              <a:t>6:16b</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δοῦλος</a:t>
            </a:r>
            <a:r>
              <a:rPr lang="en-US" dirty="0" smtClean="0"/>
              <a:t>	 	</a:t>
            </a:r>
            <a:r>
              <a:rPr lang="el-GR" dirty="0" smtClean="0"/>
              <a:t>ἁμαρτία</a:t>
            </a:r>
            <a:r>
              <a:rPr lang="en-US" dirty="0" smtClean="0"/>
              <a:t>  </a:t>
            </a:r>
            <a:r>
              <a:rPr lang="el-GR" dirty="0" smtClean="0"/>
              <a:t>εἰς</a:t>
            </a:r>
            <a:r>
              <a:rPr lang="en-US" dirty="0" smtClean="0"/>
              <a:t>  </a:t>
            </a:r>
            <a:r>
              <a:rPr lang="el-GR" dirty="0" smtClean="0"/>
              <a:t>θάνατος</a:t>
            </a:r>
            <a:endParaRPr lang="en-US" dirty="0" smtClean="0"/>
          </a:p>
          <a:p>
            <a:pPr marL="0" indent="0">
              <a:buNone/>
            </a:pPr>
            <a:r>
              <a:rPr lang="en-US" dirty="0" smtClean="0"/>
              <a:t>	(</a:t>
            </a:r>
            <a:r>
              <a:rPr lang="en-US" dirty="0" err="1" smtClean="0"/>
              <a:t>doulos</a:t>
            </a:r>
            <a:r>
              <a:rPr lang="en-US" dirty="0" smtClean="0"/>
              <a:t>)</a:t>
            </a:r>
            <a:r>
              <a:rPr lang="en-US" dirty="0" smtClean="0"/>
              <a:t>	</a:t>
            </a:r>
            <a:r>
              <a:rPr lang="en-US" dirty="0" smtClean="0"/>
              <a:t>	(</a:t>
            </a:r>
            <a:r>
              <a:rPr lang="en-US" dirty="0" smtClean="0"/>
              <a:t>hamartia </a:t>
            </a:r>
            <a:r>
              <a:rPr lang="en-US" dirty="0" err="1" smtClean="0"/>
              <a:t>eis</a:t>
            </a:r>
            <a:r>
              <a:rPr lang="en-US" dirty="0" smtClean="0"/>
              <a:t> </a:t>
            </a:r>
            <a:r>
              <a:rPr lang="en-US" dirty="0" err="1" smtClean="0"/>
              <a:t>thanatos</a:t>
            </a:r>
            <a:r>
              <a:rPr lang="en-US" dirty="0" smtClean="0"/>
              <a:t>)</a:t>
            </a:r>
          </a:p>
          <a:p>
            <a:pPr marL="0" indent="0">
              <a:buNone/>
            </a:pPr>
            <a:endParaRPr lang="en-US" dirty="0"/>
          </a:p>
          <a:p>
            <a:pPr marL="0" indent="0">
              <a:buNone/>
            </a:pPr>
            <a:endParaRPr lang="en-US" dirty="0" smtClean="0"/>
          </a:p>
          <a:p>
            <a:pPr marL="0" indent="0">
              <a:buNone/>
            </a:pPr>
            <a:r>
              <a:rPr lang="en-US" baseline="30000" dirty="0" err="1" smtClean="0"/>
              <a:t>16b</a:t>
            </a:r>
            <a:r>
              <a:rPr lang="en-US" dirty="0" smtClean="0"/>
              <a:t> whether </a:t>
            </a:r>
            <a:r>
              <a:rPr lang="en-US" dirty="0"/>
              <a:t>you are slaves to sin, which leads to death, or to obedience, which leads to righteousness? </a:t>
            </a:r>
          </a:p>
        </p:txBody>
      </p:sp>
      <p:sp>
        <p:nvSpPr>
          <p:cNvPr id="6" name="Rounded Rectangle 5"/>
          <p:cNvSpPr/>
          <p:nvPr/>
        </p:nvSpPr>
        <p:spPr>
          <a:xfrm>
            <a:off x="4914900" y="4470400"/>
            <a:ext cx="3594100" cy="635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457200" y="5054600"/>
            <a:ext cx="1117600" cy="5207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977900" y="5092700"/>
            <a:ext cx="4216400" cy="1365305"/>
          </a:xfrm>
          <a:custGeom>
            <a:avLst/>
            <a:gdLst>
              <a:gd name="connsiteX0" fmla="*/ 4216400 w 4216400"/>
              <a:gd name="connsiteY0" fmla="*/ 0 h 1365305"/>
              <a:gd name="connsiteX1" fmla="*/ 2628900 w 4216400"/>
              <a:gd name="connsiteY1" fmla="*/ 1117600 h 1365305"/>
              <a:gd name="connsiteX2" fmla="*/ 558800 w 4216400"/>
              <a:gd name="connsiteY2" fmla="*/ 1320800 h 1365305"/>
              <a:gd name="connsiteX3" fmla="*/ 0 w 4216400"/>
              <a:gd name="connsiteY3" fmla="*/ 482600 h 1365305"/>
            </a:gdLst>
            <a:ahLst/>
            <a:cxnLst>
              <a:cxn ang="0">
                <a:pos x="connsiteX0" y="connsiteY0"/>
              </a:cxn>
              <a:cxn ang="0">
                <a:pos x="connsiteX1" y="connsiteY1"/>
              </a:cxn>
              <a:cxn ang="0">
                <a:pos x="connsiteX2" y="connsiteY2"/>
              </a:cxn>
              <a:cxn ang="0">
                <a:pos x="connsiteX3" y="connsiteY3"/>
              </a:cxn>
            </a:cxnLst>
            <a:rect l="l" t="t" r="r" b="b"/>
            <a:pathLst>
              <a:path w="4216400" h="1365305">
                <a:moveTo>
                  <a:pt x="4216400" y="0"/>
                </a:moveTo>
                <a:cubicBezTo>
                  <a:pt x="3727450" y="448733"/>
                  <a:pt x="3238500" y="897467"/>
                  <a:pt x="2628900" y="1117600"/>
                </a:cubicBezTo>
                <a:cubicBezTo>
                  <a:pt x="2019300" y="1337733"/>
                  <a:pt x="996950" y="1426633"/>
                  <a:pt x="558800" y="1320800"/>
                </a:cubicBezTo>
                <a:cubicBezTo>
                  <a:pt x="120650" y="1214967"/>
                  <a:pt x="60325" y="848783"/>
                  <a:pt x="0" y="48260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3937000" y="2133600"/>
            <a:ext cx="4368800" cy="1371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a:stCxn id="6" idx="0"/>
            <a:endCxn id="10" idx="2"/>
          </p:cNvCxnSpPr>
          <p:nvPr/>
        </p:nvCxnSpPr>
        <p:spPr>
          <a:xfrm flipH="1" flipV="1">
            <a:off x="6121400" y="3505200"/>
            <a:ext cx="590550" cy="9652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 name="Rounded Rectangle 4"/>
          <p:cNvSpPr/>
          <p:nvPr/>
        </p:nvSpPr>
        <p:spPr>
          <a:xfrm>
            <a:off x="2552700" y="4610100"/>
            <a:ext cx="2336800" cy="431800"/>
          </a:xfrm>
          <a:prstGeom prst="round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a:off x="1333500" y="2197100"/>
            <a:ext cx="1651000" cy="1244600"/>
          </a:xfrm>
          <a:prstGeom prst="round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a:stCxn id="5" idx="0"/>
            <a:endCxn id="14" idx="2"/>
          </p:cNvCxnSpPr>
          <p:nvPr/>
        </p:nvCxnSpPr>
        <p:spPr>
          <a:xfrm flipH="1" flipV="1">
            <a:off x="2159000" y="3441700"/>
            <a:ext cx="1562100" cy="1168400"/>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151063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err="1" smtClean="0"/>
              <a:t>6:16b</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δοῦλος </a:t>
            </a:r>
            <a:r>
              <a:rPr lang="en-US" dirty="0" smtClean="0"/>
              <a:t>	</a:t>
            </a:r>
            <a:r>
              <a:rPr lang="en-US" dirty="0" smtClean="0"/>
              <a:t>	</a:t>
            </a:r>
            <a:r>
              <a:rPr lang="el-GR" dirty="0" smtClean="0"/>
              <a:t>ὑπακοή</a:t>
            </a:r>
            <a:r>
              <a:rPr lang="en-US" dirty="0" smtClean="0"/>
              <a:t>  </a:t>
            </a:r>
            <a:r>
              <a:rPr lang="el-GR" dirty="0" smtClean="0"/>
              <a:t>εἰς</a:t>
            </a:r>
            <a:r>
              <a:rPr lang="en-US" dirty="0" smtClean="0"/>
              <a:t>  </a:t>
            </a:r>
            <a:r>
              <a:rPr lang="el-GR" dirty="0"/>
              <a:t>δικαιοσύνη</a:t>
            </a:r>
            <a:endParaRPr lang="en-US" dirty="0"/>
          </a:p>
          <a:p>
            <a:pPr marL="0" indent="0">
              <a:buNone/>
            </a:pPr>
            <a:r>
              <a:rPr lang="en-US" dirty="0" smtClean="0"/>
              <a:t>	(</a:t>
            </a:r>
            <a:r>
              <a:rPr lang="en-US" dirty="0" err="1" smtClean="0"/>
              <a:t>doulos</a:t>
            </a:r>
            <a:r>
              <a:rPr lang="en-US" dirty="0" smtClean="0"/>
              <a:t>)</a:t>
            </a:r>
            <a:r>
              <a:rPr lang="en-US" dirty="0" smtClean="0"/>
              <a:t>	</a:t>
            </a:r>
            <a:r>
              <a:rPr lang="en-US" dirty="0" smtClean="0"/>
              <a:t>	(</a:t>
            </a:r>
            <a:r>
              <a:rPr lang="en-US" dirty="0" err="1" smtClean="0"/>
              <a:t>hypako</a:t>
            </a:r>
            <a:r>
              <a:rPr lang="en-US" dirty="0" err="1"/>
              <a:t>ē</a:t>
            </a:r>
            <a:r>
              <a:rPr lang="en-US" dirty="0" smtClean="0"/>
              <a:t> </a:t>
            </a:r>
            <a:r>
              <a:rPr lang="en-US" dirty="0" err="1" smtClean="0"/>
              <a:t>eis</a:t>
            </a:r>
            <a:r>
              <a:rPr lang="en-US" dirty="0" smtClean="0"/>
              <a:t> </a:t>
            </a:r>
            <a:r>
              <a:rPr lang="en-US" dirty="0" err="1" smtClean="0"/>
              <a:t>dikaiosun</a:t>
            </a:r>
            <a:r>
              <a:rPr lang="en-US" dirty="0" err="1"/>
              <a:t>ē</a:t>
            </a:r>
            <a:r>
              <a:rPr lang="en-US" dirty="0" smtClean="0"/>
              <a:t>)</a:t>
            </a:r>
          </a:p>
          <a:p>
            <a:pPr marL="0" indent="0">
              <a:buNone/>
            </a:pPr>
            <a:endParaRPr lang="en-US" dirty="0"/>
          </a:p>
          <a:p>
            <a:pPr marL="0" indent="0">
              <a:buNone/>
            </a:pPr>
            <a:endParaRPr lang="en-US" dirty="0" smtClean="0"/>
          </a:p>
          <a:p>
            <a:pPr marL="0" indent="0">
              <a:buNone/>
            </a:pPr>
            <a:r>
              <a:rPr lang="en-US" baseline="30000" dirty="0" err="1" smtClean="0"/>
              <a:t>16b</a:t>
            </a:r>
            <a:r>
              <a:rPr lang="en-US" dirty="0" smtClean="0"/>
              <a:t> whether </a:t>
            </a:r>
            <a:r>
              <a:rPr lang="en-US" dirty="0"/>
              <a:t>you are slaves to sin, which leads to death, or to obedience, which leads to righteousness? </a:t>
            </a:r>
          </a:p>
        </p:txBody>
      </p:sp>
      <p:sp>
        <p:nvSpPr>
          <p:cNvPr id="4" name="Rounded Rectangle 3"/>
          <p:cNvSpPr/>
          <p:nvPr/>
        </p:nvSpPr>
        <p:spPr>
          <a:xfrm>
            <a:off x="2082800" y="5118100"/>
            <a:ext cx="4889500" cy="4445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33400" y="5575300"/>
            <a:ext cx="2590800" cy="4699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1599877" y="5562600"/>
            <a:ext cx="2997523" cy="869286"/>
          </a:xfrm>
          <a:custGeom>
            <a:avLst/>
            <a:gdLst>
              <a:gd name="connsiteX0" fmla="*/ 2997523 w 2997523"/>
              <a:gd name="connsiteY0" fmla="*/ 0 h 869286"/>
              <a:gd name="connsiteX1" fmla="*/ 2159323 w 2997523"/>
              <a:gd name="connsiteY1" fmla="*/ 660400 h 869286"/>
              <a:gd name="connsiteX2" fmla="*/ 355923 w 2997523"/>
              <a:gd name="connsiteY2" fmla="*/ 863600 h 869286"/>
              <a:gd name="connsiteX3" fmla="*/ 323 w 2997523"/>
              <a:gd name="connsiteY3" fmla="*/ 482600 h 869286"/>
            </a:gdLst>
            <a:ahLst/>
            <a:cxnLst>
              <a:cxn ang="0">
                <a:pos x="connsiteX0" y="connsiteY0"/>
              </a:cxn>
              <a:cxn ang="0">
                <a:pos x="connsiteX1" y="connsiteY1"/>
              </a:cxn>
              <a:cxn ang="0">
                <a:pos x="connsiteX2" y="connsiteY2"/>
              </a:cxn>
              <a:cxn ang="0">
                <a:pos x="connsiteX3" y="connsiteY3"/>
              </a:cxn>
            </a:cxnLst>
            <a:rect l="l" t="t" r="r" b="b"/>
            <a:pathLst>
              <a:path w="2997523" h="869286">
                <a:moveTo>
                  <a:pt x="2997523" y="0"/>
                </a:moveTo>
                <a:cubicBezTo>
                  <a:pt x="2798556" y="258233"/>
                  <a:pt x="2599590" y="516467"/>
                  <a:pt x="2159323" y="660400"/>
                </a:cubicBezTo>
                <a:cubicBezTo>
                  <a:pt x="1719056" y="804333"/>
                  <a:pt x="715756" y="893233"/>
                  <a:pt x="355923" y="863600"/>
                </a:cubicBezTo>
                <a:cubicBezTo>
                  <a:pt x="-3910" y="833967"/>
                  <a:pt x="-1794" y="658283"/>
                  <a:pt x="323" y="48260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4013200" y="2146300"/>
            <a:ext cx="4508500" cy="13589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a:stCxn id="4" idx="0"/>
            <a:endCxn id="8" idx="2"/>
          </p:cNvCxnSpPr>
          <p:nvPr/>
        </p:nvCxnSpPr>
        <p:spPr>
          <a:xfrm flipV="1">
            <a:off x="4527550" y="3505200"/>
            <a:ext cx="1739900" cy="16129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2" name="Rounded Rectangle 11"/>
          <p:cNvSpPr/>
          <p:nvPr/>
        </p:nvSpPr>
        <p:spPr>
          <a:xfrm>
            <a:off x="2552700" y="4610100"/>
            <a:ext cx="2336800" cy="431800"/>
          </a:xfrm>
          <a:prstGeom prst="round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a:off x="1333500" y="2197100"/>
            <a:ext cx="1651000" cy="1244600"/>
          </a:xfrm>
          <a:prstGeom prst="round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a:stCxn id="12" idx="0"/>
            <a:endCxn id="14" idx="2"/>
          </p:cNvCxnSpPr>
          <p:nvPr/>
        </p:nvCxnSpPr>
        <p:spPr>
          <a:xfrm flipH="1" flipV="1">
            <a:off x="2159000" y="3441700"/>
            <a:ext cx="1562100" cy="1168400"/>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151063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2 Peter 2:19 </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They </a:t>
            </a:r>
            <a:r>
              <a:rPr lang="en-US" dirty="0"/>
              <a:t>promise them freedom, while they themselves are </a:t>
            </a:r>
            <a:r>
              <a:rPr lang="en-US" b="1" dirty="0">
                <a:solidFill>
                  <a:schemeClr val="accent6">
                    <a:lumMod val="75000"/>
                  </a:schemeClr>
                </a:solidFill>
              </a:rPr>
              <a:t>slaves of depravity</a:t>
            </a:r>
            <a:r>
              <a:rPr lang="en-US" dirty="0"/>
              <a:t>—for a man is a slave to whatever has mastered him.</a:t>
            </a:r>
            <a:endParaRPr lang="en-US" dirty="0"/>
          </a:p>
        </p:txBody>
      </p:sp>
    </p:spTree>
    <p:extLst>
      <p:ext uri="{BB962C8B-B14F-4D97-AF65-F5344CB8AC3E}">
        <p14:creationId xmlns:p14="http://schemas.microsoft.com/office/powerpoint/2010/main" val="8354852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6:15-23</a:t>
            </a:r>
          </a:p>
        </p:txBody>
      </p:sp>
      <p:sp>
        <p:nvSpPr>
          <p:cNvPr id="3" name="Content Placeholder 2"/>
          <p:cNvSpPr>
            <a:spLocks noGrp="1"/>
          </p:cNvSpPr>
          <p:nvPr>
            <p:ph idx="1"/>
          </p:nvPr>
        </p:nvSpPr>
        <p:spPr/>
        <p:txBody>
          <a:bodyPr/>
          <a:lstStyle/>
          <a:p>
            <a:pPr marL="0" indent="0">
              <a:buNone/>
            </a:pPr>
            <a:r>
              <a:rPr lang="en-US" baseline="30000" dirty="0"/>
              <a:t>15</a:t>
            </a:r>
            <a:r>
              <a:rPr lang="en-US" dirty="0"/>
              <a:t> What then? Shall we sin because we are not under law but under grace? By no means! </a:t>
            </a:r>
            <a:endParaRPr lang="en-US" dirty="0" smtClean="0"/>
          </a:p>
          <a:p>
            <a:pPr marL="0" indent="0">
              <a:buNone/>
            </a:pPr>
            <a:r>
              <a:rPr lang="en-US" baseline="30000" dirty="0" smtClean="0"/>
              <a:t>16</a:t>
            </a:r>
            <a:r>
              <a:rPr lang="en-US" dirty="0" smtClean="0"/>
              <a:t> </a:t>
            </a:r>
            <a:r>
              <a:rPr lang="en-US" dirty="0"/>
              <a:t>Don't you know that when you offer yourselves to someone to obey him as slaves, you are slaves to the one whom you obey--whether you are slaves to sin, which leads to death, or to obedience, which leads to righteousness? </a:t>
            </a:r>
          </a:p>
        </p:txBody>
      </p:sp>
    </p:spTree>
    <p:extLst>
      <p:ext uri="{BB962C8B-B14F-4D97-AF65-F5344CB8AC3E}">
        <p14:creationId xmlns:p14="http://schemas.microsoft.com/office/powerpoint/2010/main" val="423162326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6:17</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17</a:t>
            </a:r>
            <a:r>
              <a:rPr lang="en-US" dirty="0" smtClean="0"/>
              <a:t> </a:t>
            </a:r>
            <a:r>
              <a:rPr lang="en-US" dirty="0"/>
              <a:t>But thanks be to God that, though you used to be slaves to sin, you wholeheartedly obeyed the form of teaching to which you were entrusted. </a:t>
            </a:r>
            <a:endParaRPr lang="en-US" dirty="0" smtClean="0"/>
          </a:p>
        </p:txBody>
      </p:sp>
    </p:spTree>
    <p:extLst>
      <p:ext uri="{BB962C8B-B14F-4D97-AF65-F5344CB8AC3E}">
        <p14:creationId xmlns:p14="http://schemas.microsoft.com/office/powerpoint/2010/main" val="338910299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6:17</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δοῦλος</a:t>
            </a:r>
            <a:r>
              <a:rPr lang="en-US" dirty="0" smtClean="0"/>
              <a:t>  </a:t>
            </a:r>
            <a:r>
              <a:rPr lang="el-GR" dirty="0" smtClean="0"/>
              <a:t>ο</a:t>
            </a:r>
            <a:r>
              <a:rPr lang="el-GR" dirty="0"/>
              <a:t>̔ </a:t>
            </a:r>
            <a:r>
              <a:rPr lang="en-US" dirty="0" smtClean="0"/>
              <a:t> </a:t>
            </a:r>
            <a:r>
              <a:rPr lang="el-GR" dirty="0" smtClean="0"/>
              <a:t>ἁμαρτία</a:t>
            </a:r>
            <a:endParaRPr lang="en-US" dirty="0"/>
          </a:p>
          <a:p>
            <a:pPr marL="0" indent="0">
              <a:buNone/>
            </a:pPr>
            <a:r>
              <a:rPr lang="en-US" dirty="0" smtClean="0"/>
              <a:t>	(</a:t>
            </a:r>
            <a:r>
              <a:rPr lang="en-US" dirty="0" err="1" smtClean="0"/>
              <a:t>doulos</a:t>
            </a:r>
            <a:r>
              <a:rPr lang="en-US" dirty="0" smtClean="0"/>
              <a:t> ho hamartia)</a:t>
            </a:r>
          </a:p>
          <a:p>
            <a:pPr marL="0" indent="0">
              <a:buNone/>
            </a:pPr>
            <a:endParaRPr lang="en-US" dirty="0"/>
          </a:p>
          <a:p>
            <a:pPr marL="0" indent="0">
              <a:buNone/>
            </a:pPr>
            <a:endParaRPr lang="en-US" dirty="0" smtClean="0"/>
          </a:p>
          <a:p>
            <a:pPr marL="0" indent="0">
              <a:buNone/>
            </a:pPr>
            <a:r>
              <a:rPr lang="en-US" baseline="30000" dirty="0" smtClean="0"/>
              <a:t>17</a:t>
            </a:r>
            <a:r>
              <a:rPr lang="en-US" dirty="0" smtClean="0"/>
              <a:t> </a:t>
            </a:r>
            <a:r>
              <a:rPr lang="en-US" dirty="0"/>
              <a:t>But thanks be to God that, though you used to be slaves to sin, you wholeheartedly obeyed the form of teaching to which you were entrusted. </a:t>
            </a:r>
            <a:endParaRPr lang="en-US" dirty="0" smtClean="0"/>
          </a:p>
        </p:txBody>
      </p:sp>
      <p:sp>
        <p:nvSpPr>
          <p:cNvPr id="4" name="Rounded Rectangle 3"/>
          <p:cNvSpPr/>
          <p:nvPr/>
        </p:nvSpPr>
        <p:spPr>
          <a:xfrm>
            <a:off x="1244600" y="2120900"/>
            <a:ext cx="3835400" cy="13589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003300" y="5067300"/>
            <a:ext cx="2095500" cy="508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2051050" y="3479800"/>
            <a:ext cx="1111250" cy="15875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5076682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6:17</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ὑπακούω</a:t>
            </a:r>
            <a:r>
              <a:rPr lang="en-US" dirty="0" smtClean="0"/>
              <a:t>  </a:t>
            </a:r>
            <a:r>
              <a:rPr lang="el-GR" dirty="0" smtClean="0"/>
              <a:t>ἐκ</a:t>
            </a:r>
            <a:r>
              <a:rPr lang="en-US" dirty="0" smtClean="0"/>
              <a:t> </a:t>
            </a:r>
            <a:r>
              <a:rPr lang="el-GR" dirty="0"/>
              <a:t>καρδία</a:t>
            </a:r>
            <a:endParaRPr lang="en-US" dirty="0"/>
          </a:p>
          <a:p>
            <a:pPr marL="0" indent="0">
              <a:buNone/>
            </a:pPr>
            <a:r>
              <a:rPr lang="en-US" dirty="0" smtClean="0"/>
              <a:t>			(</a:t>
            </a:r>
            <a:r>
              <a:rPr lang="en-US" dirty="0" err="1" smtClean="0"/>
              <a:t>hypakouō</a:t>
            </a:r>
            <a:r>
              <a:rPr lang="en-US" dirty="0" smtClean="0"/>
              <a:t> </a:t>
            </a:r>
            <a:r>
              <a:rPr lang="en-US" dirty="0" err="1" smtClean="0"/>
              <a:t>ek</a:t>
            </a:r>
            <a:r>
              <a:rPr lang="en-US" dirty="0" smtClean="0"/>
              <a:t> </a:t>
            </a:r>
            <a:r>
              <a:rPr lang="en-US" dirty="0" err="1" smtClean="0"/>
              <a:t>kardia</a:t>
            </a:r>
            <a:r>
              <a:rPr lang="en-US" dirty="0" smtClean="0"/>
              <a:t>)</a:t>
            </a:r>
          </a:p>
          <a:p>
            <a:pPr marL="0" indent="0">
              <a:buNone/>
            </a:pPr>
            <a:endParaRPr lang="en-US" dirty="0"/>
          </a:p>
          <a:p>
            <a:pPr marL="0" indent="0">
              <a:buNone/>
            </a:pPr>
            <a:endParaRPr lang="en-US" dirty="0" smtClean="0"/>
          </a:p>
          <a:p>
            <a:pPr marL="0" indent="0">
              <a:buNone/>
            </a:pPr>
            <a:r>
              <a:rPr lang="en-US" baseline="30000" dirty="0" smtClean="0"/>
              <a:t>17</a:t>
            </a:r>
            <a:r>
              <a:rPr lang="en-US" dirty="0" smtClean="0"/>
              <a:t> </a:t>
            </a:r>
            <a:r>
              <a:rPr lang="en-US" dirty="0"/>
              <a:t>But thanks be to God that, though you used to be slaves to sin, you wholeheartedly obeyed the form of teaching to which you were entrusted. </a:t>
            </a:r>
            <a:endParaRPr lang="en-US" dirty="0" smtClean="0"/>
          </a:p>
        </p:txBody>
      </p:sp>
      <p:sp>
        <p:nvSpPr>
          <p:cNvPr id="4" name="Rounded Rectangle 3"/>
          <p:cNvSpPr/>
          <p:nvPr/>
        </p:nvSpPr>
        <p:spPr>
          <a:xfrm>
            <a:off x="3111500" y="2108200"/>
            <a:ext cx="3886200" cy="14351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873500" y="5080000"/>
            <a:ext cx="4051300" cy="533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5054600" y="3543300"/>
            <a:ext cx="844550" cy="15367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5076682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6:17</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 </a:t>
            </a:r>
            <a:r>
              <a:rPr lang="el-GR" dirty="0" smtClean="0"/>
              <a:t>τύπος</a:t>
            </a:r>
            <a:r>
              <a:rPr lang="en-US" dirty="0" smtClean="0"/>
              <a:t>  </a:t>
            </a:r>
            <a:r>
              <a:rPr lang="el-GR" dirty="0" smtClean="0"/>
              <a:t>διδαχή</a:t>
            </a:r>
            <a:endParaRPr lang="en-US" dirty="0"/>
          </a:p>
          <a:p>
            <a:pPr marL="0" indent="0">
              <a:buNone/>
            </a:pPr>
            <a:r>
              <a:rPr lang="en-US" dirty="0" smtClean="0"/>
              <a:t>	(typos </a:t>
            </a:r>
            <a:r>
              <a:rPr lang="en-US" dirty="0" err="1" smtClean="0"/>
              <a:t>didachē</a:t>
            </a:r>
            <a:r>
              <a:rPr lang="en-US" dirty="0" smtClean="0"/>
              <a:t>)</a:t>
            </a:r>
          </a:p>
          <a:p>
            <a:pPr marL="0" indent="0">
              <a:buNone/>
            </a:pPr>
            <a:endParaRPr lang="en-US" dirty="0"/>
          </a:p>
          <a:p>
            <a:pPr marL="0" indent="0">
              <a:buNone/>
            </a:pPr>
            <a:endParaRPr lang="en-US" dirty="0" smtClean="0"/>
          </a:p>
          <a:p>
            <a:pPr marL="0" indent="0">
              <a:buNone/>
            </a:pPr>
            <a:r>
              <a:rPr lang="en-US" baseline="30000" dirty="0" smtClean="0"/>
              <a:t>17</a:t>
            </a:r>
            <a:r>
              <a:rPr lang="en-US" dirty="0" smtClean="0"/>
              <a:t> </a:t>
            </a:r>
            <a:r>
              <a:rPr lang="en-US" dirty="0"/>
              <a:t>But thanks be to God that, though you used to be slaves to sin, you wholeheartedly obeyed the form of teaching to which you were entrusted. </a:t>
            </a:r>
            <a:endParaRPr lang="en-US" dirty="0" smtClean="0"/>
          </a:p>
        </p:txBody>
      </p:sp>
      <p:sp>
        <p:nvSpPr>
          <p:cNvPr id="4" name="Rounded Rectangle 3"/>
          <p:cNvSpPr/>
          <p:nvPr/>
        </p:nvSpPr>
        <p:spPr>
          <a:xfrm>
            <a:off x="1181100" y="2159000"/>
            <a:ext cx="3098800" cy="13208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44500" y="5524500"/>
            <a:ext cx="2908300" cy="5969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898650" y="3479800"/>
            <a:ext cx="831850" cy="20447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5076682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Acts 23:25 (NIV)</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τύπος</a:t>
            </a:r>
            <a:r>
              <a:rPr lang="en-US" dirty="0" smtClean="0"/>
              <a:t>  </a:t>
            </a:r>
          </a:p>
          <a:p>
            <a:pPr marL="0" indent="0">
              <a:buNone/>
            </a:pPr>
            <a:r>
              <a:rPr lang="en-US" dirty="0"/>
              <a:t>	</a:t>
            </a:r>
            <a:r>
              <a:rPr lang="en-US" dirty="0" smtClean="0"/>
              <a:t>		(typos)</a:t>
            </a:r>
            <a:endParaRPr lang="en-US" dirty="0"/>
          </a:p>
          <a:p>
            <a:pPr marL="0" indent="0">
              <a:buNone/>
            </a:pPr>
            <a:endParaRPr lang="en-US" dirty="0"/>
          </a:p>
          <a:p>
            <a:pPr marL="0" indent="0">
              <a:buNone/>
            </a:pPr>
            <a:endParaRPr lang="en-US" dirty="0" smtClean="0"/>
          </a:p>
          <a:p>
            <a:pPr marL="0" indent="0">
              <a:buNone/>
            </a:pPr>
            <a:r>
              <a:rPr lang="en-US" dirty="0" smtClean="0"/>
              <a:t>He </a:t>
            </a:r>
            <a:r>
              <a:rPr lang="en-US" dirty="0"/>
              <a:t>wrote a letter as follows:</a:t>
            </a:r>
          </a:p>
        </p:txBody>
      </p:sp>
      <p:sp>
        <p:nvSpPr>
          <p:cNvPr id="4" name="Rounded Rectangle 3"/>
          <p:cNvSpPr/>
          <p:nvPr/>
        </p:nvSpPr>
        <p:spPr>
          <a:xfrm>
            <a:off x="3009900" y="2159000"/>
            <a:ext cx="1587500" cy="1384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3835400" y="4610100"/>
            <a:ext cx="1270000"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6" idx="0"/>
            <a:endCxn id="4" idx="2"/>
          </p:cNvCxnSpPr>
          <p:nvPr/>
        </p:nvCxnSpPr>
        <p:spPr>
          <a:xfrm flipH="1" flipV="1">
            <a:off x="3803650" y="3543300"/>
            <a:ext cx="666750" cy="10668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1479217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Acts 23:25 (KJV)</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τύπος</a:t>
            </a:r>
            <a:r>
              <a:rPr lang="en-US" dirty="0"/>
              <a:t>  </a:t>
            </a:r>
          </a:p>
          <a:p>
            <a:pPr marL="0" indent="0">
              <a:buNone/>
            </a:pPr>
            <a:r>
              <a:rPr lang="en-US" dirty="0" smtClean="0"/>
              <a:t>		</a:t>
            </a:r>
            <a:r>
              <a:rPr lang="en-US" dirty="0"/>
              <a:t>			(typos)</a:t>
            </a:r>
          </a:p>
          <a:p>
            <a:pPr marL="0" indent="0">
              <a:buNone/>
            </a:pPr>
            <a:endParaRPr lang="en-US" dirty="0"/>
          </a:p>
          <a:p>
            <a:pPr marL="0" indent="0">
              <a:buNone/>
            </a:pPr>
            <a:endParaRPr lang="en-US" dirty="0" smtClean="0"/>
          </a:p>
          <a:p>
            <a:pPr marL="0" indent="0">
              <a:buNone/>
            </a:pPr>
            <a:r>
              <a:rPr lang="en-US" dirty="0" smtClean="0"/>
              <a:t>And </a:t>
            </a:r>
            <a:r>
              <a:rPr lang="en-US" dirty="0"/>
              <a:t>he wrote a letter after this manner:</a:t>
            </a: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2038" y="2152650"/>
            <a:ext cx="1609725" cy="1408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5676900" y="4610100"/>
            <a:ext cx="1384300" cy="4445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6146" idx="2"/>
          </p:cNvCxnSpPr>
          <p:nvPr/>
        </p:nvCxnSpPr>
        <p:spPr>
          <a:xfrm flipH="1" flipV="1">
            <a:off x="5676901" y="3560763"/>
            <a:ext cx="692149" cy="104933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4970994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6:17</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 </a:t>
            </a:r>
            <a:r>
              <a:rPr lang="el-GR" dirty="0" smtClean="0"/>
              <a:t>τύπος</a:t>
            </a:r>
            <a:r>
              <a:rPr lang="en-US" dirty="0" smtClean="0"/>
              <a:t>  </a:t>
            </a:r>
            <a:r>
              <a:rPr lang="el-GR" dirty="0" smtClean="0"/>
              <a:t>διδαχή</a:t>
            </a:r>
            <a:endParaRPr lang="en-US" dirty="0"/>
          </a:p>
          <a:p>
            <a:pPr marL="0" indent="0">
              <a:buNone/>
            </a:pPr>
            <a:r>
              <a:rPr lang="en-US" dirty="0" smtClean="0"/>
              <a:t>	(typos </a:t>
            </a:r>
            <a:r>
              <a:rPr lang="en-US" dirty="0" err="1" smtClean="0"/>
              <a:t>didachē</a:t>
            </a:r>
            <a:r>
              <a:rPr lang="en-US" dirty="0" smtClean="0"/>
              <a:t>)</a:t>
            </a:r>
          </a:p>
          <a:p>
            <a:pPr marL="0" indent="0">
              <a:buNone/>
            </a:pPr>
            <a:endParaRPr lang="en-US" dirty="0"/>
          </a:p>
          <a:p>
            <a:pPr marL="0" indent="0">
              <a:buNone/>
            </a:pPr>
            <a:endParaRPr lang="en-US" dirty="0" smtClean="0"/>
          </a:p>
          <a:p>
            <a:pPr marL="0" indent="0">
              <a:buNone/>
            </a:pPr>
            <a:r>
              <a:rPr lang="en-US" baseline="30000" dirty="0" smtClean="0"/>
              <a:t>17</a:t>
            </a:r>
            <a:r>
              <a:rPr lang="en-US" dirty="0" smtClean="0"/>
              <a:t> </a:t>
            </a:r>
            <a:r>
              <a:rPr lang="en-US" dirty="0"/>
              <a:t>But thanks be to God that, though you used to be slaves to sin, you wholeheartedly obeyed the form of teaching to which you were entrusted. </a:t>
            </a:r>
            <a:endParaRPr lang="en-US" dirty="0" smtClean="0"/>
          </a:p>
        </p:txBody>
      </p:sp>
      <p:sp>
        <p:nvSpPr>
          <p:cNvPr id="4" name="Rounded Rectangle 3"/>
          <p:cNvSpPr/>
          <p:nvPr/>
        </p:nvSpPr>
        <p:spPr>
          <a:xfrm>
            <a:off x="1181100" y="2159000"/>
            <a:ext cx="3098800" cy="13208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44500" y="5524500"/>
            <a:ext cx="2908300" cy="5969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898650" y="3479800"/>
            <a:ext cx="831850" cy="20447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8520053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7:16</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r>
              <a:rPr lang="en-US" dirty="0" smtClean="0"/>
              <a:t>		</a:t>
            </a:r>
            <a:r>
              <a:rPr lang="en-US" dirty="0"/>
              <a:t>	</a:t>
            </a:r>
            <a:r>
              <a:rPr lang="el-GR" dirty="0"/>
              <a:t> </a:t>
            </a:r>
            <a:r>
              <a:rPr lang="en-US" dirty="0" smtClean="0"/>
              <a:t> </a:t>
            </a:r>
            <a:r>
              <a:rPr lang="el-GR" dirty="0" smtClean="0"/>
              <a:t>διδαχή</a:t>
            </a:r>
            <a:endParaRPr lang="en-US" dirty="0"/>
          </a:p>
          <a:p>
            <a:pPr marL="0" indent="0">
              <a:buNone/>
            </a:pPr>
            <a:r>
              <a:rPr lang="en-US" dirty="0" smtClean="0"/>
              <a:t>		</a:t>
            </a:r>
            <a:r>
              <a:rPr lang="en-US" dirty="0"/>
              <a:t>	</a:t>
            </a:r>
            <a:r>
              <a:rPr lang="en-US" dirty="0" smtClean="0"/>
              <a:t>(</a:t>
            </a:r>
            <a:r>
              <a:rPr lang="en-US" dirty="0" err="1" smtClean="0"/>
              <a:t>didachē</a:t>
            </a:r>
            <a:r>
              <a:rPr lang="en-US" dirty="0"/>
              <a:t>)</a:t>
            </a:r>
          </a:p>
          <a:p>
            <a:pPr marL="0" indent="0">
              <a:buNone/>
            </a:pPr>
            <a:endParaRPr lang="en-US" baseline="30000" dirty="0" smtClean="0"/>
          </a:p>
          <a:p>
            <a:pPr marL="0" indent="0">
              <a:buNone/>
            </a:pPr>
            <a:endParaRPr lang="en-US" baseline="30000" dirty="0"/>
          </a:p>
          <a:p>
            <a:pPr marL="0" indent="0">
              <a:buNone/>
            </a:pPr>
            <a:r>
              <a:rPr lang="en-US" dirty="0" smtClean="0"/>
              <a:t>Jesus </a:t>
            </a:r>
            <a:r>
              <a:rPr lang="en-US" dirty="0"/>
              <a:t>answered, “</a:t>
            </a:r>
            <a:r>
              <a:rPr lang="en-US" dirty="0">
                <a:solidFill>
                  <a:srgbClr val="FF0000"/>
                </a:solidFill>
              </a:rPr>
              <a:t>My teaching is not my own. It comes from him who sent me.</a:t>
            </a:r>
          </a:p>
        </p:txBody>
      </p:sp>
      <p:sp>
        <p:nvSpPr>
          <p:cNvPr id="4" name="Rounded Rectangle 3"/>
          <p:cNvSpPr/>
          <p:nvPr/>
        </p:nvSpPr>
        <p:spPr>
          <a:xfrm>
            <a:off x="3136900" y="2374900"/>
            <a:ext cx="1841500" cy="13335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038600" y="4406900"/>
            <a:ext cx="1536700" cy="5715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4057650" y="3708400"/>
            <a:ext cx="749300" cy="6985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7341319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Hebrews 13:9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l-GR" dirty="0" smtClean="0"/>
              <a:t> </a:t>
            </a:r>
            <a:r>
              <a:rPr lang="en-US" dirty="0" smtClean="0"/>
              <a:t> </a:t>
            </a:r>
            <a:r>
              <a:rPr lang="el-GR" dirty="0"/>
              <a:t>διδαχή</a:t>
            </a:r>
            <a:endParaRPr lang="en-US" dirty="0"/>
          </a:p>
          <a:p>
            <a:pPr marL="0" indent="0">
              <a:buNone/>
            </a:pPr>
            <a:r>
              <a:rPr lang="en-US" dirty="0" smtClean="0"/>
              <a:t>(</a:t>
            </a:r>
            <a:r>
              <a:rPr lang="en-US" dirty="0" err="1"/>
              <a:t>didachē</a:t>
            </a:r>
            <a:r>
              <a:rPr lang="en-US" dirty="0"/>
              <a:t>)</a:t>
            </a:r>
          </a:p>
          <a:p>
            <a:pPr marL="0" indent="0">
              <a:buNone/>
            </a:pPr>
            <a:endParaRPr lang="en-US" dirty="0"/>
          </a:p>
          <a:p>
            <a:pPr marL="0" indent="0">
              <a:buNone/>
            </a:pPr>
            <a:r>
              <a:rPr lang="en-US" dirty="0" smtClean="0"/>
              <a:t>Do </a:t>
            </a:r>
            <a:r>
              <a:rPr lang="en-US" dirty="0"/>
              <a:t>not be carried away by all kinds of strange teachings. It is good for our hearts to be strengthened by grace, not by ceremonial foods, which are of no value to those who eat them.</a:t>
            </a: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0050" y="2116138"/>
            <a:ext cx="1865313" cy="1354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482600" y="4508500"/>
            <a:ext cx="1727200" cy="508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7170" idx="2"/>
          </p:cNvCxnSpPr>
          <p:nvPr/>
        </p:nvCxnSpPr>
        <p:spPr>
          <a:xfrm flipH="1" flipV="1">
            <a:off x="1332707" y="3470275"/>
            <a:ext cx="13493" cy="1038225"/>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364335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6:17</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παραδίδωμι</a:t>
            </a:r>
            <a:endParaRPr lang="en-US" dirty="0"/>
          </a:p>
          <a:p>
            <a:pPr marL="0" indent="0">
              <a:buNone/>
            </a:pPr>
            <a:r>
              <a:rPr lang="en-US" dirty="0" smtClean="0"/>
              <a:t>						(</a:t>
            </a:r>
            <a:r>
              <a:rPr lang="en-US" dirty="0" err="1" smtClean="0"/>
              <a:t>paradidōmi</a:t>
            </a:r>
            <a:r>
              <a:rPr lang="en-US" dirty="0" smtClean="0"/>
              <a:t>)</a:t>
            </a:r>
          </a:p>
          <a:p>
            <a:pPr marL="0" indent="0">
              <a:buNone/>
            </a:pPr>
            <a:endParaRPr lang="en-US" dirty="0"/>
          </a:p>
          <a:p>
            <a:pPr marL="0" indent="0">
              <a:buNone/>
            </a:pPr>
            <a:endParaRPr lang="en-US" dirty="0" smtClean="0"/>
          </a:p>
          <a:p>
            <a:pPr marL="0" indent="0">
              <a:buNone/>
            </a:pPr>
            <a:r>
              <a:rPr lang="en-US" baseline="30000" dirty="0" smtClean="0"/>
              <a:t>17</a:t>
            </a:r>
            <a:r>
              <a:rPr lang="en-US" dirty="0" smtClean="0"/>
              <a:t> </a:t>
            </a:r>
            <a:r>
              <a:rPr lang="en-US" dirty="0"/>
              <a:t>But thanks be to God that, though you used to be slaves to sin, you wholeheartedly obeyed the form of teaching to which you were entrusted. </a:t>
            </a:r>
            <a:endParaRPr lang="en-US" dirty="0" smtClean="0"/>
          </a:p>
        </p:txBody>
      </p:sp>
      <p:sp>
        <p:nvSpPr>
          <p:cNvPr id="4" name="Rounded Rectangle 3"/>
          <p:cNvSpPr/>
          <p:nvPr/>
        </p:nvSpPr>
        <p:spPr>
          <a:xfrm>
            <a:off x="5765800" y="2108200"/>
            <a:ext cx="2641600" cy="1422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451600" y="5575300"/>
            <a:ext cx="1841500" cy="508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7086600" y="3530600"/>
            <a:ext cx="285750" cy="20447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507668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6:15-23</a:t>
            </a:r>
          </a:p>
        </p:txBody>
      </p:sp>
      <p:sp>
        <p:nvSpPr>
          <p:cNvPr id="3" name="Content Placeholder 2"/>
          <p:cNvSpPr>
            <a:spLocks noGrp="1"/>
          </p:cNvSpPr>
          <p:nvPr>
            <p:ph idx="1"/>
          </p:nvPr>
        </p:nvSpPr>
        <p:spPr/>
        <p:txBody>
          <a:bodyPr/>
          <a:lstStyle/>
          <a:p>
            <a:pPr marL="0" indent="0">
              <a:buNone/>
            </a:pPr>
            <a:r>
              <a:rPr lang="en-US" baseline="30000" dirty="0"/>
              <a:t>17</a:t>
            </a:r>
            <a:r>
              <a:rPr lang="en-US" dirty="0"/>
              <a:t> But thanks be to God that, though you used to be slaves to sin, you wholeheartedly obeyed the form of teaching to which you were entrusted. </a:t>
            </a:r>
            <a:endParaRPr lang="en-US" dirty="0" smtClean="0"/>
          </a:p>
          <a:p>
            <a:pPr marL="0" indent="0">
              <a:buNone/>
            </a:pPr>
            <a:r>
              <a:rPr lang="en-US" baseline="30000" dirty="0" smtClean="0"/>
              <a:t>18</a:t>
            </a:r>
            <a:r>
              <a:rPr lang="en-US" dirty="0" smtClean="0"/>
              <a:t> </a:t>
            </a:r>
            <a:r>
              <a:rPr lang="en-US" dirty="0"/>
              <a:t>You have been set free from sin and have become slaves to righteousness.</a:t>
            </a:r>
          </a:p>
        </p:txBody>
      </p:sp>
    </p:spTree>
    <p:extLst>
      <p:ext uri="{BB962C8B-B14F-4D97-AF65-F5344CB8AC3E}">
        <p14:creationId xmlns:p14="http://schemas.microsoft.com/office/powerpoint/2010/main" val="104603784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a:t>
            </a:r>
            <a:r>
              <a:rPr lang="en-US" dirty="0" smtClean="0"/>
              <a:t>2 Timothy 1:13</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What </a:t>
            </a:r>
            <a:r>
              <a:rPr lang="en-US" dirty="0"/>
              <a:t>you heard from me, keep as the </a:t>
            </a:r>
            <a:r>
              <a:rPr lang="en-US" b="1" dirty="0">
                <a:solidFill>
                  <a:schemeClr val="accent6">
                    <a:lumMod val="75000"/>
                  </a:schemeClr>
                </a:solidFill>
              </a:rPr>
              <a:t>pattern</a:t>
            </a:r>
            <a:r>
              <a:rPr lang="en-US" dirty="0"/>
              <a:t> of sound teaching, with faith and love in Christ Jesus.</a:t>
            </a:r>
            <a:endParaRPr lang="en-US" dirty="0"/>
          </a:p>
        </p:txBody>
      </p:sp>
    </p:spTree>
    <p:extLst>
      <p:ext uri="{BB962C8B-B14F-4D97-AF65-F5344CB8AC3E}">
        <p14:creationId xmlns:p14="http://schemas.microsoft.com/office/powerpoint/2010/main" val="83548523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a:t>
            </a:r>
            <a:r>
              <a:rPr lang="en-US" dirty="0" smtClean="0"/>
              <a:t>3 John 3</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It </a:t>
            </a:r>
            <a:r>
              <a:rPr lang="en-US" dirty="0"/>
              <a:t>gave me great joy to have some brothers come and tell about your faithfulness to the truth and how you </a:t>
            </a:r>
            <a:r>
              <a:rPr lang="en-US" b="1" dirty="0">
                <a:solidFill>
                  <a:schemeClr val="accent6">
                    <a:lumMod val="75000"/>
                  </a:schemeClr>
                </a:solidFill>
              </a:rPr>
              <a:t>continue to walk in the truth</a:t>
            </a:r>
            <a:r>
              <a:rPr lang="en-US" dirty="0"/>
              <a:t>.</a:t>
            </a:r>
            <a:endParaRPr lang="en-US" dirty="0"/>
          </a:p>
        </p:txBody>
      </p:sp>
    </p:spTree>
    <p:extLst>
      <p:ext uri="{BB962C8B-B14F-4D97-AF65-F5344CB8AC3E}">
        <p14:creationId xmlns:p14="http://schemas.microsoft.com/office/powerpoint/2010/main" val="83548523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6:18</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18</a:t>
            </a:r>
            <a:r>
              <a:rPr lang="en-US" dirty="0" smtClean="0"/>
              <a:t> </a:t>
            </a:r>
            <a:r>
              <a:rPr lang="en-US" dirty="0"/>
              <a:t>You have been set free from sin and have become slaves to righteousness.</a:t>
            </a:r>
          </a:p>
        </p:txBody>
      </p:sp>
    </p:spTree>
    <p:extLst>
      <p:ext uri="{BB962C8B-B14F-4D97-AF65-F5344CB8AC3E}">
        <p14:creationId xmlns:p14="http://schemas.microsoft.com/office/powerpoint/2010/main" val="338910299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6:18</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r>
              <a:rPr lang="en-US" dirty="0" smtClean="0"/>
              <a:t>			 </a:t>
            </a:r>
            <a:r>
              <a:rPr lang="el-GR" dirty="0" smtClean="0"/>
              <a:t>ἐλευθερόω</a:t>
            </a:r>
            <a:endParaRPr lang="en-US" dirty="0" smtClean="0"/>
          </a:p>
          <a:p>
            <a:pPr marL="0" indent="0">
              <a:buNone/>
            </a:pPr>
            <a:r>
              <a:rPr lang="en-US" dirty="0" smtClean="0"/>
              <a:t>			(</a:t>
            </a:r>
            <a:r>
              <a:rPr lang="en-US" dirty="0" err="1" smtClean="0"/>
              <a:t>eleuthero</a:t>
            </a:r>
            <a:r>
              <a:rPr lang="en-US" dirty="0" err="1"/>
              <a:t>ō</a:t>
            </a:r>
            <a:r>
              <a:rPr lang="en-US" dirty="0" smtClean="0"/>
              <a:t>)</a:t>
            </a:r>
            <a:endParaRPr lang="en-US" dirty="0"/>
          </a:p>
          <a:p>
            <a:pPr marL="0" indent="0">
              <a:buNone/>
            </a:pPr>
            <a:endParaRPr lang="en-US" dirty="0" smtClean="0"/>
          </a:p>
          <a:p>
            <a:pPr marL="0" indent="0">
              <a:buNone/>
            </a:pPr>
            <a:endParaRPr lang="en-US" dirty="0"/>
          </a:p>
          <a:p>
            <a:pPr marL="0" indent="0">
              <a:buNone/>
            </a:pPr>
            <a:r>
              <a:rPr lang="en-US" baseline="30000" dirty="0" smtClean="0"/>
              <a:t>18</a:t>
            </a:r>
            <a:r>
              <a:rPr lang="en-US" dirty="0" smtClean="0"/>
              <a:t> </a:t>
            </a:r>
            <a:r>
              <a:rPr lang="en-US" dirty="0"/>
              <a:t>You have been set free from sin and have become slaves to righteousness.</a:t>
            </a:r>
          </a:p>
        </p:txBody>
      </p:sp>
      <p:sp>
        <p:nvSpPr>
          <p:cNvPr id="4" name="Rounded Rectangle 3"/>
          <p:cNvSpPr/>
          <p:nvPr/>
        </p:nvSpPr>
        <p:spPr>
          <a:xfrm>
            <a:off x="3035300" y="2552700"/>
            <a:ext cx="2616200" cy="13081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340100" y="4851400"/>
            <a:ext cx="1358900" cy="4445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4019550" y="3860800"/>
            <a:ext cx="323850" cy="9906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255948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8:32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solidFill>
                <a:srgbClr val="FF0000"/>
              </a:solidFill>
            </a:endParaRPr>
          </a:p>
          <a:p>
            <a:pPr marL="0" indent="0">
              <a:buNone/>
            </a:pPr>
            <a:r>
              <a:rPr lang="en-US" dirty="0" smtClean="0"/>
              <a:t> </a:t>
            </a:r>
            <a:r>
              <a:rPr lang="el-GR" dirty="0"/>
              <a:t>ἐλευθερόω</a:t>
            </a:r>
            <a:endParaRPr lang="en-US" dirty="0"/>
          </a:p>
          <a:p>
            <a:pPr marL="0" indent="0">
              <a:buNone/>
            </a:pPr>
            <a:r>
              <a:rPr lang="en-US" dirty="0" smtClean="0"/>
              <a:t>(</a:t>
            </a:r>
            <a:r>
              <a:rPr lang="en-US" dirty="0" err="1"/>
              <a:t>eleutheroō</a:t>
            </a:r>
            <a:r>
              <a:rPr lang="en-US" dirty="0"/>
              <a:t>)</a:t>
            </a:r>
          </a:p>
          <a:p>
            <a:pPr marL="0" indent="0">
              <a:buNone/>
            </a:pPr>
            <a:endParaRPr lang="en-US" dirty="0">
              <a:solidFill>
                <a:srgbClr val="FF0000"/>
              </a:solidFill>
            </a:endParaRPr>
          </a:p>
          <a:p>
            <a:pPr marL="0" indent="0">
              <a:buNone/>
            </a:pPr>
            <a:endParaRPr lang="en-US" dirty="0" smtClean="0">
              <a:solidFill>
                <a:srgbClr val="FF0000"/>
              </a:solidFill>
            </a:endParaRPr>
          </a:p>
          <a:p>
            <a:pPr marL="0" indent="0">
              <a:buNone/>
            </a:pPr>
            <a:r>
              <a:rPr lang="en-US" dirty="0" smtClean="0">
                <a:solidFill>
                  <a:srgbClr val="FF0000"/>
                </a:solidFill>
              </a:rPr>
              <a:t>Then </a:t>
            </a:r>
            <a:r>
              <a:rPr lang="en-US" dirty="0">
                <a:solidFill>
                  <a:srgbClr val="FF0000"/>
                </a:solidFill>
              </a:rPr>
              <a:t>you will know the truth, and the truth will set you free.</a:t>
            </a: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9400" y="2179638"/>
            <a:ext cx="2640013" cy="1328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444500" y="5067300"/>
            <a:ext cx="2133600" cy="508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8194" idx="2"/>
          </p:cNvCxnSpPr>
          <p:nvPr/>
        </p:nvCxnSpPr>
        <p:spPr>
          <a:xfrm flipV="1">
            <a:off x="1511300" y="3508375"/>
            <a:ext cx="88107" cy="1558925"/>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273155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8:2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ἐλευθερόω</a:t>
            </a:r>
            <a:endParaRPr lang="en-US" dirty="0"/>
          </a:p>
          <a:p>
            <a:pPr marL="0" indent="0">
              <a:buNone/>
            </a:pPr>
            <a:r>
              <a:rPr lang="en-US" dirty="0"/>
              <a:t>		(</a:t>
            </a:r>
            <a:r>
              <a:rPr lang="en-US" dirty="0" err="1"/>
              <a:t>eleutheroō</a:t>
            </a:r>
            <a:r>
              <a:rPr lang="en-US" dirty="0"/>
              <a:t>)</a:t>
            </a:r>
          </a:p>
          <a:p>
            <a:pPr marL="0" indent="0">
              <a:buNone/>
            </a:pPr>
            <a:endParaRPr lang="en-US" dirty="0"/>
          </a:p>
          <a:p>
            <a:pPr marL="0" indent="0">
              <a:buNone/>
            </a:pPr>
            <a:r>
              <a:rPr lang="en-US" dirty="0" smtClean="0"/>
              <a:t>because </a:t>
            </a:r>
            <a:r>
              <a:rPr lang="en-US" dirty="0"/>
              <a:t>through Christ Jesus the law of the Spirit of life set me free from the law of sin and death.</a:t>
            </a:r>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0900" y="2154238"/>
            <a:ext cx="2640013" cy="1328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2501900" y="4521200"/>
            <a:ext cx="1930400" cy="4318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9218" idx="2"/>
          </p:cNvCxnSpPr>
          <p:nvPr/>
        </p:nvCxnSpPr>
        <p:spPr>
          <a:xfrm flipH="1" flipV="1">
            <a:off x="3440907" y="3482975"/>
            <a:ext cx="26193" cy="1038225"/>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8857583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a:t>
            </a:r>
            <a:r>
              <a:rPr lang="en-US" dirty="0" smtClean="0"/>
              <a:t>Galatians 5:1</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It </a:t>
            </a:r>
            <a:r>
              <a:rPr lang="en-US" dirty="0"/>
              <a:t>is for freedom that Christ has set us free. Stand firm, then, and do not let yourselves be burdened again by a </a:t>
            </a:r>
            <a:r>
              <a:rPr lang="en-US" b="1" dirty="0">
                <a:solidFill>
                  <a:schemeClr val="accent6">
                    <a:lumMod val="75000"/>
                  </a:schemeClr>
                </a:solidFill>
              </a:rPr>
              <a:t>yoke of slavery</a:t>
            </a:r>
            <a:r>
              <a:rPr lang="en-US" dirty="0"/>
              <a:t>.</a:t>
            </a:r>
            <a:endParaRPr lang="en-US" dirty="0"/>
          </a:p>
        </p:txBody>
      </p:sp>
    </p:spTree>
    <p:extLst>
      <p:ext uri="{BB962C8B-B14F-4D97-AF65-F5344CB8AC3E}">
        <p14:creationId xmlns:p14="http://schemas.microsoft.com/office/powerpoint/2010/main" val="83548523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7" y="0"/>
            <a:ext cx="9141027"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794051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err="1" smtClean="0"/>
              <a:t>6:19a</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err="1" smtClean="0"/>
              <a:t>19a</a:t>
            </a:r>
            <a:r>
              <a:rPr lang="en-US" dirty="0" smtClean="0"/>
              <a:t> </a:t>
            </a:r>
            <a:r>
              <a:rPr lang="en-US" dirty="0"/>
              <a:t>I put this in human terms because you are weak in your natural selves. </a:t>
            </a:r>
            <a:endParaRPr lang="en-US" dirty="0" smtClean="0"/>
          </a:p>
        </p:txBody>
      </p:sp>
    </p:spTree>
    <p:extLst>
      <p:ext uri="{BB962C8B-B14F-4D97-AF65-F5344CB8AC3E}">
        <p14:creationId xmlns:p14="http://schemas.microsoft.com/office/powerpoint/2010/main" val="7498913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err="1" smtClean="0"/>
              <a:t>6:19a</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r>
              <a:rPr lang="en-US" dirty="0" smtClean="0"/>
              <a:t>			 </a:t>
            </a:r>
            <a:r>
              <a:rPr lang="el-GR" dirty="0" smtClean="0"/>
              <a:t>ἀνθρώπινος</a:t>
            </a:r>
            <a:endParaRPr lang="en-US" dirty="0" smtClean="0"/>
          </a:p>
          <a:p>
            <a:pPr marL="0" indent="0">
              <a:buNone/>
            </a:pPr>
            <a:r>
              <a:rPr lang="en-US" dirty="0" smtClean="0"/>
              <a:t>			(</a:t>
            </a:r>
            <a:r>
              <a:rPr lang="en-US" dirty="0" err="1" smtClean="0"/>
              <a:t>anthr</a:t>
            </a:r>
            <a:r>
              <a:rPr lang="en-US" dirty="0" err="1"/>
              <a:t>ō</a:t>
            </a:r>
            <a:r>
              <a:rPr lang="en-US" dirty="0" err="1" smtClean="0"/>
              <a:t>pinos</a:t>
            </a:r>
            <a:r>
              <a:rPr lang="en-US" dirty="0" smtClean="0"/>
              <a:t>)</a:t>
            </a:r>
            <a:endParaRPr lang="en-US" dirty="0"/>
          </a:p>
          <a:p>
            <a:pPr marL="0" indent="0">
              <a:buNone/>
            </a:pPr>
            <a:endParaRPr lang="en-US" dirty="0" smtClean="0"/>
          </a:p>
          <a:p>
            <a:pPr marL="0" indent="0">
              <a:buNone/>
            </a:pPr>
            <a:endParaRPr lang="en-US" dirty="0"/>
          </a:p>
          <a:p>
            <a:pPr marL="0" indent="0">
              <a:buNone/>
            </a:pPr>
            <a:r>
              <a:rPr lang="en-US" baseline="30000" dirty="0" err="1" smtClean="0"/>
              <a:t>19a</a:t>
            </a:r>
            <a:r>
              <a:rPr lang="en-US" dirty="0" smtClean="0"/>
              <a:t> </a:t>
            </a:r>
            <a:r>
              <a:rPr lang="en-US" dirty="0"/>
              <a:t>I put this in human terms because you are weak in your natural selves. </a:t>
            </a:r>
            <a:endParaRPr lang="en-US" dirty="0" smtClean="0"/>
          </a:p>
        </p:txBody>
      </p:sp>
      <p:sp>
        <p:nvSpPr>
          <p:cNvPr id="4" name="Rounded Rectangle 3"/>
          <p:cNvSpPr/>
          <p:nvPr/>
        </p:nvSpPr>
        <p:spPr>
          <a:xfrm>
            <a:off x="3048000" y="2590800"/>
            <a:ext cx="2743200" cy="13081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514600" y="4826000"/>
            <a:ext cx="2768600" cy="508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3898900" y="3898900"/>
            <a:ext cx="520700" cy="9271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95627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6:15-23</a:t>
            </a:r>
          </a:p>
        </p:txBody>
      </p:sp>
      <p:sp>
        <p:nvSpPr>
          <p:cNvPr id="3" name="Content Placeholder 2"/>
          <p:cNvSpPr>
            <a:spLocks noGrp="1"/>
          </p:cNvSpPr>
          <p:nvPr>
            <p:ph idx="1"/>
          </p:nvPr>
        </p:nvSpPr>
        <p:spPr/>
        <p:txBody>
          <a:bodyPr/>
          <a:lstStyle/>
          <a:p>
            <a:pPr marL="0" indent="0">
              <a:buNone/>
            </a:pPr>
            <a:r>
              <a:rPr lang="en-US" baseline="30000" dirty="0"/>
              <a:t>19</a:t>
            </a:r>
            <a:r>
              <a:rPr lang="en-US" dirty="0"/>
              <a:t> I put this in human terms because you are weak in your natural selves. Just as you used to offer the parts of your body in slavery to impurity and to ever-increasing wickedness, so now offer them in slavery to righteousness leading to holiness. </a:t>
            </a:r>
            <a:endParaRPr lang="en-US" dirty="0" smtClean="0"/>
          </a:p>
          <a:p>
            <a:pPr marL="0" indent="0">
              <a:buNone/>
            </a:pPr>
            <a:r>
              <a:rPr lang="en-US" baseline="30000" dirty="0" smtClean="0"/>
              <a:t>20</a:t>
            </a:r>
            <a:r>
              <a:rPr lang="en-US" dirty="0" smtClean="0"/>
              <a:t> </a:t>
            </a:r>
            <a:r>
              <a:rPr lang="en-US" dirty="0"/>
              <a:t>When you were slaves to sin, you were free from the control of righteousness.</a:t>
            </a:r>
          </a:p>
        </p:txBody>
      </p:sp>
    </p:spTree>
    <p:extLst>
      <p:ext uri="{BB962C8B-B14F-4D97-AF65-F5344CB8AC3E}">
        <p14:creationId xmlns:p14="http://schemas.microsoft.com/office/powerpoint/2010/main" val="246743063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10:13</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 </a:t>
            </a:r>
            <a:r>
              <a:rPr lang="el-GR" dirty="0"/>
              <a:t>ἀνθρώπινος</a:t>
            </a:r>
            <a:endParaRPr lang="en-US" dirty="0"/>
          </a:p>
          <a:p>
            <a:pPr marL="0" indent="0">
              <a:buNone/>
            </a:pPr>
            <a:r>
              <a:rPr lang="en-US" dirty="0" smtClean="0"/>
              <a:t>(</a:t>
            </a:r>
            <a:r>
              <a:rPr lang="en-US" dirty="0" err="1"/>
              <a:t>anthrōpinos</a:t>
            </a:r>
            <a:r>
              <a:rPr lang="en-US" dirty="0"/>
              <a:t>)</a:t>
            </a:r>
          </a:p>
          <a:p>
            <a:pPr marL="0" indent="0">
              <a:buNone/>
            </a:pPr>
            <a:endParaRPr lang="en-US" dirty="0" smtClean="0"/>
          </a:p>
          <a:p>
            <a:pPr marL="0" indent="0">
              <a:buNone/>
            </a:pPr>
            <a:r>
              <a:rPr lang="en-US" dirty="0" smtClean="0"/>
              <a:t>No </a:t>
            </a:r>
            <a:r>
              <a:rPr lang="en-US" dirty="0"/>
              <a:t>temptation has seized you except what is common to man. And God is faithful; he will not let you be tempted beyond what you can bear. But when you are tempted, he will also provide a way out so that you can stand up under it. </a:t>
            </a:r>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541463"/>
            <a:ext cx="2768600" cy="1335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444500" y="3937000"/>
            <a:ext cx="2882900" cy="4699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0242" idx="2"/>
          </p:cNvCxnSpPr>
          <p:nvPr/>
        </p:nvCxnSpPr>
        <p:spPr>
          <a:xfrm flipH="1" flipV="1">
            <a:off x="1689100" y="2876550"/>
            <a:ext cx="196850" cy="106045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727599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2:13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ἀνθρώπινος</a:t>
            </a:r>
            <a:endParaRPr lang="en-US" dirty="0"/>
          </a:p>
          <a:p>
            <a:pPr marL="0" indent="0">
              <a:buNone/>
            </a:pPr>
            <a:r>
              <a:rPr lang="en-US" dirty="0"/>
              <a:t>(</a:t>
            </a:r>
            <a:r>
              <a:rPr lang="en-US" dirty="0" err="1"/>
              <a:t>anthrōpinos</a:t>
            </a:r>
            <a:r>
              <a:rPr lang="en-US" dirty="0"/>
              <a:t>)</a:t>
            </a:r>
          </a:p>
          <a:p>
            <a:pPr marL="0" indent="0">
              <a:buNone/>
            </a:pPr>
            <a:endParaRPr lang="en-US" dirty="0"/>
          </a:p>
          <a:p>
            <a:pPr marL="0" indent="0">
              <a:buNone/>
            </a:pPr>
            <a:r>
              <a:rPr lang="en-US" dirty="0" smtClean="0"/>
              <a:t>This </a:t>
            </a:r>
            <a:r>
              <a:rPr lang="en-US" dirty="0"/>
              <a:t>is what we speak, not in words taught us by human wisdom but in words taught by the Spirit, expressing spiritual truths in spiritual words.</a:t>
            </a:r>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700" y="2176463"/>
            <a:ext cx="2768600" cy="1335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469900" y="4495800"/>
            <a:ext cx="1308100" cy="482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1266" idx="2"/>
          </p:cNvCxnSpPr>
          <p:nvPr/>
        </p:nvCxnSpPr>
        <p:spPr>
          <a:xfrm flipV="1">
            <a:off x="1123950" y="3511550"/>
            <a:ext cx="527050" cy="98425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952173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err="1" smtClean="0"/>
              <a:t>6:19a</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r>
              <a:rPr lang="en-US" dirty="0" smtClean="0"/>
              <a:t>	 </a:t>
            </a:r>
            <a:r>
              <a:rPr lang="el-GR" dirty="0" smtClean="0"/>
              <a:t>ἀσθένεια</a:t>
            </a:r>
            <a:endParaRPr lang="en-US" dirty="0" smtClean="0"/>
          </a:p>
          <a:p>
            <a:pPr marL="0" indent="0">
              <a:buNone/>
            </a:pPr>
            <a:r>
              <a:rPr lang="en-US" dirty="0" smtClean="0"/>
              <a:t>	(</a:t>
            </a:r>
            <a:r>
              <a:rPr lang="en-US" dirty="0" err="1" smtClean="0"/>
              <a:t>astheneia</a:t>
            </a:r>
            <a:r>
              <a:rPr lang="en-US" dirty="0" smtClean="0"/>
              <a:t>)</a:t>
            </a:r>
            <a:endParaRPr lang="en-US" dirty="0"/>
          </a:p>
          <a:p>
            <a:pPr marL="0" indent="0">
              <a:buNone/>
            </a:pPr>
            <a:endParaRPr lang="en-US" dirty="0" smtClean="0"/>
          </a:p>
          <a:p>
            <a:pPr marL="0" indent="0">
              <a:buNone/>
            </a:pPr>
            <a:endParaRPr lang="en-US" dirty="0"/>
          </a:p>
          <a:p>
            <a:pPr marL="0" indent="0">
              <a:buNone/>
            </a:pPr>
            <a:r>
              <a:rPr lang="en-US" baseline="30000" dirty="0" err="1" smtClean="0"/>
              <a:t>19a</a:t>
            </a:r>
            <a:r>
              <a:rPr lang="en-US" dirty="0" smtClean="0"/>
              <a:t> </a:t>
            </a:r>
            <a:r>
              <a:rPr lang="en-US" dirty="0"/>
              <a:t>I put this in human terms because you are weak in your natural selves. </a:t>
            </a:r>
            <a:endParaRPr lang="en-US" dirty="0" smtClean="0"/>
          </a:p>
        </p:txBody>
      </p:sp>
      <p:sp>
        <p:nvSpPr>
          <p:cNvPr id="4" name="Rounded Rectangle 3"/>
          <p:cNvSpPr/>
          <p:nvPr/>
        </p:nvSpPr>
        <p:spPr>
          <a:xfrm>
            <a:off x="1244600" y="2603500"/>
            <a:ext cx="2298700" cy="12827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69900" y="5270500"/>
            <a:ext cx="1028700" cy="482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984250" y="3886200"/>
            <a:ext cx="1409700" cy="13843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956270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2:3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ἀσθένεια</a:t>
            </a:r>
            <a:endParaRPr lang="en-US" dirty="0"/>
          </a:p>
          <a:p>
            <a:pPr marL="0" indent="0">
              <a:buNone/>
            </a:pPr>
            <a:r>
              <a:rPr lang="en-US" dirty="0" smtClean="0"/>
              <a:t>	</a:t>
            </a:r>
            <a:r>
              <a:rPr lang="en-US" dirty="0"/>
              <a:t>	(</a:t>
            </a:r>
            <a:r>
              <a:rPr lang="en-US" dirty="0" err="1"/>
              <a:t>astheneia</a:t>
            </a:r>
            <a:r>
              <a:rPr lang="en-US" dirty="0"/>
              <a:t>)</a:t>
            </a:r>
          </a:p>
          <a:p>
            <a:pPr marL="0" indent="0">
              <a:buNone/>
            </a:pPr>
            <a:endParaRPr lang="en-US" dirty="0" smtClean="0"/>
          </a:p>
          <a:p>
            <a:pPr marL="0" indent="0">
              <a:buNone/>
            </a:pPr>
            <a:endParaRPr lang="en-US" dirty="0"/>
          </a:p>
          <a:p>
            <a:pPr marL="0" indent="0">
              <a:buNone/>
            </a:pPr>
            <a:r>
              <a:rPr lang="en-US" dirty="0" smtClean="0"/>
              <a:t>I </a:t>
            </a:r>
            <a:r>
              <a:rPr lang="en-US" dirty="0"/>
              <a:t>came to you in weakness and fear, and with much trembling.</a:t>
            </a:r>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9950" y="2176463"/>
            <a:ext cx="2322513"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3200400" y="4584700"/>
            <a:ext cx="1727200" cy="495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2290" idx="2"/>
          </p:cNvCxnSpPr>
          <p:nvPr/>
        </p:nvCxnSpPr>
        <p:spPr>
          <a:xfrm flipH="1" flipV="1">
            <a:off x="3301207" y="3487738"/>
            <a:ext cx="762793" cy="109696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173046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Hebrews 4:15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ἀσθένεια</a:t>
            </a:r>
            <a:endParaRPr lang="en-US" dirty="0"/>
          </a:p>
          <a:p>
            <a:pPr marL="0" indent="0">
              <a:buNone/>
            </a:pPr>
            <a:r>
              <a:rPr lang="en-US" dirty="0" smtClean="0"/>
              <a:t>			</a:t>
            </a:r>
            <a:r>
              <a:rPr lang="en-US" dirty="0"/>
              <a:t>	(</a:t>
            </a:r>
            <a:r>
              <a:rPr lang="en-US" dirty="0" err="1"/>
              <a:t>astheneia</a:t>
            </a:r>
            <a:r>
              <a:rPr lang="en-US" dirty="0"/>
              <a:t>)</a:t>
            </a:r>
          </a:p>
          <a:p>
            <a:pPr marL="0" indent="0">
              <a:buNone/>
            </a:pPr>
            <a:endParaRPr lang="en-US" dirty="0"/>
          </a:p>
          <a:p>
            <a:pPr marL="0" indent="0">
              <a:buNone/>
            </a:pPr>
            <a:r>
              <a:rPr lang="en-US" dirty="0" smtClean="0"/>
              <a:t>For </a:t>
            </a:r>
            <a:r>
              <a:rPr lang="en-US" dirty="0"/>
              <a:t>we do not have a high priest who is unable to sympathize with our weaknesses, but we have one who has been tempted in every way, just as we are—yet was without sin.</a:t>
            </a:r>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8750" y="2151063"/>
            <a:ext cx="2322513"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4368800" y="4495800"/>
            <a:ext cx="2146300" cy="508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3314" idx="2"/>
          </p:cNvCxnSpPr>
          <p:nvPr/>
        </p:nvCxnSpPr>
        <p:spPr>
          <a:xfrm flipH="1" flipV="1">
            <a:off x="5130007" y="3462338"/>
            <a:ext cx="311943" cy="103346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216086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err="1" smtClean="0"/>
              <a:t>6:19a</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r>
              <a:rPr lang="en-US" dirty="0" smtClean="0"/>
              <a:t>			</a:t>
            </a:r>
            <a:r>
              <a:rPr lang="el-GR" dirty="0" smtClean="0"/>
              <a:t>σάρξ</a:t>
            </a:r>
            <a:endParaRPr lang="en-US" dirty="0" smtClean="0"/>
          </a:p>
          <a:p>
            <a:pPr marL="0" indent="0">
              <a:buNone/>
            </a:pPr>
            <a:r>
              <a:rPr lang="en-US" dirty="0" smtClean="0"/>
              <a:t>			(</a:t>
            </a:r>
            <a:r>
              <a:rPr lang="en-US" dirty="0" err="1" smtClean="0"/>
              <a:t>sarx</a:t>
            </a:r>
            <a:r>
              <a:rPr lang="en-US" dirty="0" smtClean="0"/>
              <a:t>)</a:t>
            </a:r>
            <a:endParaRPr lang="en-US" dirty="0"/>
          </a:p>
          <a:p>
            <a:pPr marL="0" indent="0">
              <a:buNone/>
            </a:pPr>
            <a:endParaRPr lang="en-US" dirty="0" smtClean="0"/>
          </a:p>
          <a:p>
            <a:pPr marL="0" indent="0">
              <a:buNone/>
            </a:pPr>
            <a:endParaRPr lang="en-US" dirty="0"/>
          </a:p>
          <a:p>
            <a:pPr marL="0" indent="0">
              <a:buNone/>
            </a:pPr>
            <a:r>
              <a:rPr lang="en-US" baseline="30000" dirty="0" err="1" smtClean="0"/>
              <a:t>19a</a:t>
            </a:r>
            <a:r>
              <a:rPr lang="en-US" dirty="0" smtClean="0"/>
              <a:t> </a:t>
            </a:r>
            <a:r>
              <a:rPr lang="en-US" dirty="0"/>
              <a:t>I put this in human terms because you are weak in your natural selves. </a:t>
            </a:r>
            <a:endParaRPr lang="en-US" dirty="0" smtClean="0"/>
          </a:p>
        </p:txBody>
      </p:sp>
      <p:sp>
        <p:nvSpPr>
          <p:cNvPr id="4" name="Rounded Rectangle 3"/>
          <p:cNvSpPr/>
          <p:nvPr/>
        </p:nvSpPr>
        <p:spPr>
          <a:xfrm>
            <a:off x="3073400" y="2578100"/>
            <a:ext cx="1333500" cy="13335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705100" y="5295900"/>
            <a:ext cx="2362200"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3740150" y="3911600"/>
            <a:ext cx="146050" cy="13843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956270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err="1" smtClean="0"/>
              <a:t>6:19b</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err="1" smtClean="0"/>
              <a:t>19b</a:t>
            </a:r>
            <a:r>
              <a:rPr lang="en-US" dirty="0" smtClean="0"/>
              <a:t> Just </a:t>
            </a:r>
            <a:r>
              <a:rPr lang="en-US" dirty="0"/>
              <a:t>as you used to offer the parts of your body in slavery to impurity and to ever-increasing wickedness, so now offer them in slavery to righteousness leading to holiness. </a:t>
            </a:r>
            <a:endParaRPr lang="en-US" dirty="0" smtClean="0"/>
          </a:p>
        </p:txBody>
      </p:sp>
    </p:spTree>
    <p:extLst>
      <p:ext uri="{BB962C8B-B14F-4D97-AF65-F5344CB8AC3E}">
        <p14:creationId xmlns:p14="http://schemas.microsoft.com/office/powerpoint/2010/main" val="7498913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err="1" smtClean="0"/>
              <a:t>6:19b</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ἀκαθαρσία</a:t>
            </a:r>
            <a:endParaRPr lang="en-US" dirty="0"/>
          </a:p>
          <a:p>
            <a:pPr marL="0" indent="0">
              <a:buNone/>
            </a:pPr>
            <a:r>
              <a:rPr lang="en-US" dirty="0" smtClean="0"/>
              <a:t>			(</a:t>
            </a:r>
            <a:r>
              <a:rPr lang="en-US" dirty="0" err="1" smtClean="0"/>
              <a:t>akatharsia</a:t>
            </a:r>
            <a:r>
              <a:rPr lang="en-US" dirty="0" smtClean="0"/>
              <a:t>)</a:t>
            </a:r>
          </a:p>
          <a:p>
            <a:pPr marL="0" indent="0">
              <a:buNone/>
            </a:pPr>
            <a:endParaRPr lang="en-US" dirty="0"/>
          </a:p>
          <a:p>
            <a:pPr marL="0" indent="0">
              <a:buNone/>
            </a:pPr>
            <a:r>
              <a:rPr lang="en-US" baseline="30000" dirty="0" err="1" smtClean="0"/>
              <a:t>19b</a:t>
            </a:r>
            <a:r>
              <a:rPr lang="en-US" dirty="0" smtClean="0"/>
              <a:t> Just </a:t>
            </a:r>
            <a:r>
              <a:rPr lang="en-US" dirty="0"/>
              <a:t>as you used to offer the parts of your body in slavery to impurity and to ever-increasing wickedness, so now offer them in slavery to righteousness leading to holiness. </a:t>
            </a:r>
            <a:endParaRPr lang="en-US" dirty="0" smtClean="0"/>
          </a:p>
        </p:txBody>
      </p:sp>
      <p:sp>
        <p:nvSpPr>
          <p:cNvPr id="4" name="Rounded Rectangle 3"/>
          <p:cNvSpPr/>
          <p:nvPr/>
        </p:nvSpPr>
        <p:spPr>
          <a:xfrm>
            <a:off x="3048000" y="2120900"/>
            <a:ext cx="2438400" cy="1397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467100" y="4495800"/>
            <a:ext cx="1562100" cy="5207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4248150" y="3517900"/>
            <a:ext cx="19050" cy="9779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818277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Ephesians 4:19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ἀκαθαρσία</a:t>
            </a:r>
            <a:endParaRPr lang="en-US" dirty="0"/>
          </a:p>
          <a:p>
            <a:pPr marL="0" indent="0">
              <a:buNone/>
            </a:pPr>
            <a:r>
              <a:rPr lang="en-US" dirty="0"/>
              <a:t>			(</a:t>
            </a:r>
            <a:r>
              <a:rPr lang="en-US" dirty="0" err="1"/>
              <a:t>akatharsia</a:t>
            </a:r>
            <a:r>
              <a:rPr lang="en-US" dirty="0"/>
              <a:t>)</a:t>
            </a:r>
          </a:p>
          <a:p>
            <a:pPr marL="0" indent="0">
              <a:buNone/>
            </a:pPr>
            <a:endParaRPr lang="en-US" dirty="0"/>
          </a:p>
          <a:p>
            <a:pPr marL="0" indent="0">
              <a:buNone/>
            </a:pPr>
            <a:r>
              <a:rPr lang="en-US" dirty="0" smtClean="0"/>
              <a:t>Having </a:t>
            </a:r>
            <a:r>
              <a:rPr lang="en-US" dirty="0"/>
              <a:t>lost all sensitivity, they have given themselves over to sensuality so as to indulge in every kind of impurity, with a continual lust for more. </a:t>
            </a:r>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0" y="2120900"/>
            <a:ext cx="2462213" cy="1420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3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25738" y="4973638"/>
            <a:ext cx="1584325" cy="542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14339" idx="0"/>
            <a:endCxn id="14338" idx="2"/>
          </p:cNvCxnSpPr>
          <p:nvPr/>
        </p:nvCxnSpPr>
        <p:spPr>
          <a:xfrm flipV="1">
            <a:off x="3517901" y="3541713"/>
            <a:ext cx="761206" cy="1431925"/>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0467715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Thessalonians 4:7 (NIV)</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ἀκαθαρσία</a:t>
            </a:r>
            <a:endParaRPr lang="en-US" dirty="0"/>
          </a:p>
          <a:p>
            <a:pPr marL="0" indent="0">
              <a:buNone/>
            </a:pPr>
            <a:r>
              <a:rPr lang="en-US" dirty="0" smtClean="0"/>
              <a:t>	</a:t>
            </a:r>
            <a:r>
              <a:rPr lang="en-US" dirty="0"/>
              <a:t>			(</a:t>
            </a:r>
            <a:r>
              <a:rPr lang="en-US" dirty="0" err="1"/>
              <a:t>akatharsia</a:t>
            </a:r>
            <a:r>
              <a:rPr lang="en-US" dirty="0"/>
              <a:t>)</a:t>
            </a:r>
          </a:p>
          <a:p>
            <a:pPr marL="0" indent="0">
              <a:buNone/>
            </a:pPr>
            <a:endParaRPr lang="en-US" dirty="0" smtClean="0"/>
          </a:p>
          <a:p>
            <a:pPr marL="0" indent="0">
              <a:buNone/>
            </a:pPr>
            <a:endParaRPr lang="en-US" dirty="0"/>
          </a:p>
          <a:p>
            <a:pPr marL="0" indent="0">
              <a:buNone/>
            </a:pPr>
            <a:r>
              <a:rPr lang="en-US" dirty="0" smtClean="0"/>
              <a:t>For </a:t>
            </a:r>
            <a:r>
              <a:rPr lang="en-US" dirty="0"/>
              <a:t>God did not call us to be impure, but </a:t>
            </a:r>
            <a:endParaRPr lang="en-US" dirty="0" smtClean="0"/>
          </a:p>
          <a:p>
            <a:pPr marL="0" indent="0">
              <a:buNone/>
            </a:pPr>
            <a:r>
              <a:rPr lang="en-US" dirty="0" smtClean="0"/>
              <a:t>to </a:t>
            </a:r>
            <a:r>
              <a:rPr lang="en-US" dirty="0"/>
              <a:t>live a holy life.</a:t>
            </a:r>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11600" y="2108200"/>
            <a:ext cx="2462213" cy="1420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5207000" y="4597400"/>
            <a:ext cx="1346200" cy="508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5362" idx="2"/>
          </p:cNvCxnSpPr>
          <p:nvPr/>
        </p:nvCxnSpPr>
        <p:spPr>
          <a:xfrm flipH="1" flipV="1">
            <a:off x="5142707" y="3529013"/>
            <a:ext cx="737393" cy="106838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47346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6:15-23</a:t>
            </a:r>
          </a:p>
        </p:txBody>
      </p:sp>
      <p:sp>
        <p:nvSpPr>
          <p:cNvPr id="3" name="Content Placeholder 2"/>
          <p:cNvSpPr>
            <a:spLocks noGrp="1"/>
          </p:cNvSpPr>
          <p:nvPr>
            <p:ph idx="1"/>
          </p:nvPr>
        </p:nvSpPr>
        <p:spPr/>
        <p:txBody>
          <a:bodyPr/>
          <a:lstStyle/>
          <a:p>
            <a:pPr marL="0" indent="0">
              <a:buNone/>
            </a:pPr>
            <a:r>
              <a:rPr lang="en-US" baseline="30000" dirty="0"/>
              <a:t>21</a:t>
            </a:r>
            <a:r>
              <a:rPr lang="en-US" dirty="0"/>
              <a:t> What benefit did you reap at that time from the things you are now ashamed of ? Those things result in death! </a:t>
            </a:r>
            <a:endParaRPr lang="en-US" dirty="0" smtClean="0"/>
          </a:p>
          <a:p>
            <a:pPr marL="0" indent="0">
              <a:buNone/>
            </a:pPr>
            <a:r>
              <a:rPr lang="en-US" baseline="30000" dirty="0" smtClean="0"/>
              <a:t>22</a:t>
            </a:r>
            <a:r>
              <a:rPr lang="en-US" dirty="0" smtClean="0"/>
              <a:t> </a:t>
            </a:r>
            <a:r>
              <a:rPr lang="en-US" dirty="0"/>
              <a:t>But now that you have been set free from sin and have become slaves to God, the benefit you reap leads to holiness, and the result is eternal life.</a:t>
            </a:r>
          </a:p>
        </p:txBody>
      </p:sp>
    </p:spTree>
    <p:extLst>
      <p:ext uri="{BB962C8B-B14F-4D97-AF65-F5344CB8AC3E}">
        <p14:creationId xmlns:p14="http://schemas.microsoft.com/office/powerpoint/2010/main" val="6194517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Thessalonians 4:7 (KJV)</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n-US" dirty="0" smtClean="0"/>
              <a:t>	</a:t>
            </a:r>
            <a:r>
              <a:rPr lang="en-US" dirty="0"/>
              <a:t>	</a:t>
            </a:r>
            <a:r>
              <a:rPr lang="el-GR" dirty="0"/>
              <a:t>ἀκαθαρσία</a:t>
            </a:r>
            <a:endParaRPr lang="en-US" dirty="0"/>
          </a:p>
          <a:p>
            <a:pPr marL="0" indent="0">
              <a:buNone/>
            </a:pPr>
            <a:r>
              <a:rPr lang="en-US" dirty="0"/>
              <a:t>			</a:t>
            </a:r>
            <a:r>
              <a:rPr lang="en-US" dirty="0" smtClean="0"/>
              <a:t>	</a:t>
            </a:r>
            <a:r>
              <a:rPr lang="en-US" dirty="0"/>
              <a:t>	(</a:t>
            </a:r>
            <a:r>
              <a:rPr lang="en-US" dirty="0" err="1"/>
              <a:t>akatharsia</a:t>
            </a:r>
            <a:r>
              <a:rPr lang="en-US" dirty="0"/>
              <a:t>)</a:t>
            </a:r>
          </a:p>
          <a:p>
            <a:pPr marL="0" indent="0">
              <a:buNone/>
            </a:pPr>
            <a:endParaRPr lang="en-US" dirty="0" smtClean="0"/>
          </a:p>
          <a:p>
            <a:pPr marL="0" indent="0">
              <a:buNone/>
            </a:pPr>
            <a:endParaRPr lang="en-US" dirty="0"/>
          </a:p>
          <a:p>
            <a:pPr marL="0" indent="0">
              <a:buNone/>
            </a:pPr>
            <a:r>
              <a:rPr lang="en-US" dirty="0" smtClean="0"/>
              <a:t>For </a:t>
            </a:r>
            <a:r>
              <a:rPr lang="en-US" dirty="0"/>
              <a:t>God hath not called us unto uncleanness, but unto holiness.</a:t>
            </a:r>
          </a:p>
        </p:txBody>
      </p:sp>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51400" y="2108200"/>
            <a:ext cx="2462213" cy="1420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5803900" y="4559300"/>
            <a:ext cx="2197100" cy="5461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4" idx="0"/>
            <a:endCxn id="16386" idx="2"/>
          </p:cNvCxnSpPr>
          <p:nvPr/>
        </p:nvCxnSpPr>
        <p:spPr>
          <a:xfrm flipH="1" flipV="1">
            <a:off x="6082507" y="3529013"/>
            <a:ext cx="819943" cy="103028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9064409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err="1" smtClean="0"/>
              <a:t>6:19b</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τῇ</a:t>
            </a:r>
            <a:r>
              <a:rPr lang="en-US" dirty="0" smtClean="0"/>
              <a:t>  </a:t>
            </a:r>
            <a:r>
              <a:rPr lang="el-GR" dirty="0" smtClean="0"/>
              <a:t>ἀνομίᾳ</a:t>
            </a:r>
            <a:r>
              <a:rPr lang="en-US" dirty="0" smtClean="0"/>
              <a:t>  </a:t>
            </a:r>
            <a:r>
              <a:rPr lang="el-GR" dirty="0" smtClean="0"/>
              <a:t>εἰς</a:t>
            </a:r>
            <a:r>
              <a:rPr lang="en-US" dirty="0" smtClean="0"/>
              <a:t>  </a:t>
            </a:r>
            <a:r>
              <a:rPr lang="el-GR" dirty="0" smtClean="0"/>
              <a:t>τὴν</a:t>
            </a:r>
            <a:r>
              <a:rPr lang="en-US" dirty="0" smtClean="0"/>
              <a:t>  </a:t>
            </a:r>
            <a:r>
              <a:rPr lang="el-GR" dirty="0"/>
              <a:t>ἀνομίαν</a:t>
            </a:r>
            <a:endParaRPr lang="en-US" dirty="0"/>
          </a:p>
          <a:p>
            <a:pPr marL="0" indent="0">
              <a:buNone/>
            </a:pPr>
            <a:r>
              <a:rPr lang="en-US" dirty="0" smtClean="0"/>
              <a:t>		(</a:t>
            </a:r>
            <a:r>
              <a:rPr lang="en-US" dirty="0" err="1" smtClean="0"/>
              <a:t>t</a:t>
            </a:r>
            <a:r>
              <a:rPr lang="en-US" dirty="0" err="1"/>
              <a:t>ē</a:t>
            </a:r>
            <a:r>
              <a:rPr lang="en-US" dirty="0" smtClean="0"/>
              <a:t> anomia </a:t>
            </a:r>
            <a:r>
              <a:rPr lang="en-US" dirty="0" err="1" smtClean="0"/>
              <a:t>eis</a:t>
            </a:r>
            <a:r>
              <a:rPr lang="en-US" dirty="0" smtClean="0"/>
              <a:t> </a:t>
            </a:r>
            <a:r>
              <a:rPr lang="en-US" dirty="0" err="1" smtClean="0"/>
              <a:t>t</a:t>
            </a:r>
            <a:r>
              <a:rPr lang="en-US" dirty="0" err="1"/>
              <a:t>ē</a:t>
            </a:r>
            <a:r>
              <a:rPr lang="en-US" dirty="0" err="1" smtClean="0"/>
              <a:t>n</a:t>
            </a:r>
            <a:r>
              <a:rPr lang="en-US" dirty="0" smtClean="0"/>
              <a:t> </a:t>
            </a:r>
            <a:r>
              <a:rPr lang="en-US" dirty="0" err="1" smtClean="0"/>
              <a:t>anomian</a:t>
            </a:r>
            <a:r>
              <a:rPr lang="en-US" dirty="0" smtClean="0"/>
              <a:t>)</a:t>
            </a:r>
          </a:p>
          <a:p>
            <a:pPr marL="0" indent="0">
              <a:buNone/>
            </a:pPr>
            <a:endParaRPr lang="en-US" dirty="0"/>
          </a:p>
          <a:p>
            <a:pPr marL="0" indent="0">
              <a:buNone/>
            </a:pPr>
            <a:r>
              <a:rPr lang="en-US" baseline="30000" dirty="0" err="1" smtClean="0"/>
              <a:t>19b</a:t>
            </a:r>
            <a:r>
              <a:rPr lang="en-US" dirty="0" smtClean="0"/>
              <a:t> Just </a:t>
            </a:r>
            <a:r>
              <a:rPr lang="en-US" dirty="0"/>
              <a:t>as you used to offer the parts of your body in slavery to impurity and to </a:t>
            </a:r>
            <a:r>
              <a:rPr lang="en-US" dirty="0" smtClean="0"/>
              <a:t>ever-increasing </a:t>
            </a:r>
            <a:r>
              <a:rPr lang="en-US" dirty="0"/>
              <a:t>wickedness, so now offer them in slavery to righteousness leading to holiness. </a:t>
            </a:r>
            <a:endParaRPr lang="en-US" dirty="0" smtClean="0"/>
          </a:p>
        </p:txBody>
      </p:sp>
      <p:sp>
        <p:nvSpPr>
          <p:cNvPr id="4" name="Rounded Rectangle 3"/>
          <p:cNvSpPr/>
          <p:nvPr/>
        </p:nvSpPr>
        <p:spPr>
          <a:xfrm>
            <a:off x="2133600" y="2184400"/>
            <a:ext cx="5156200" cy="12827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146800" y="4546600"/>
            <a:ext cx="1016000" cy="4318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457200" y="4978400"/>
            <a:ext cx="3822700" cy="508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2286000" y="4965700"/>
            <a:ext cx="4343400" cy="1345739"/>
          </a:xfrm>
          <a:custGeom>
            <a:avLst/>
            <a:gdLst>
              <a:gd name="connsiteX0" fmla="*/ 4343400 w 4343400"/>
              <a:gd name="connsiteY0" fmla="*/ 0 h 1345739"/>
              <a:gd name="connsiteX1" fmla="*/ 2921000 w 4343400"/>
              <a:gd name="connsiteY1" fmla="*/ 1130300 h 1345739"/>
              <a:gd name="connsiteX2" fmla="*/ 660400 w 4343400"/>
              <a:gd name="connsiteY2" fmla="*/ 1295400 h 1345739"/>
              <a:gd name="connsiteX3" fmla="*/ 0 w 4343400"/>
              <a:gd name="connsiteY3" fmla="*/ 520700 h 1345739"/>
              <a:gd name="connsiteX4" fmla="*/ 0 w 4343400"/>
              <a:gd name="connsiteY4" fmla="*/ 520700 h 13457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3400" h="1345739">
                <a:moveTo>
                  <a:pt x="4343400" y="0"/>
                </a:moveTo>
                <a:cubicBezTo>
                  <a:pt x="3939116" y="457200"/>
                  <a:pt x="3534833" y="914400"/>
                  <a:pt x="2921000" y="1130300"/>
                </a:cubicBezTo>
                <a:cubicBezTo>
                  <a:pt x="2307167" y="1346200"/>
                  <a:pt x="1147233" y="1397000"/>
                  <a:pt x="660400" y="1295400"/>
                </a:cubicBezTo>
                <a:cubicBezTo>
                  <a:pt x="173567" y="1193800"/>
                  <a:pt x="0" y="520700"/>
                  <a:pt x="0" y="520700"/>
                </a:cubicBezTo>
                <a:lnTo>
                  <a:pt x="0" y="52070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stCxn id="5" idx="0"/>
            <a:endCxn id="4" idx="2"/>
          </p:cNvCxnSpPr>
          <p:nvPr/>
        </p:nvCxnSpPr>
        <p:spPr>
          <a:xfrm flipH="1" flipV="1">
            <a:off x="4711700" y="3467100"/>
            <a:ext cx="1943100" cy="107950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8182773"/>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err="1" smtClean="0"/>
              <a:t>6:19b</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ἁγιασμός</a:t>
            </a:r>
            <a:endParaRPr lang="en-US" dirty="0"/>
          </a:p>
          <a:p>
            <a:pPr marL="0" indent="0">
              <a:buNone/>
            </a:pPr>
            <a:r>
              <a:rPr lang="en-US" dirty="0" smtClean="0"/>
              <a:t>						(</a:t>
            </a:r>
            <a:r>
              <a:rPr lang="en-US" dirty="0" err="1" smtClean="0"/>
              <a:t>hagiasmos</a:t>
            </a:r>
            <a:r>
              <a:rPr lang="en-US" dirty="0" smtClean="0"/>
              <a:t>)</a:t>
            </a:r>
          </a:p>
          <a:p>
            <a:pPr marL="0" indent="0">
              <a:buNone/>
            </a:pPr>
            <a:endParaRPr lang="en-US" dirty="0"/>
          </a:p>
          <a:p>
            <a:pPr marL="0" indent="0">
              <a:buNone/>
            </a:pPr>
            <a:r>
              <a:rPr lang="en-US" baseline="30000" dirty="0" err="1" smtClean="0"/>
              <a:t>19b</a:t>
            </a:r>
            <a:r>
              <a:rPr lang="en-US" dirty="0" smtClean="0"/>
              <a:t> Just </a:t>
            </a:r>
            <a:r>
              <a:rPr lang="en-US" dirty="0"/>
              <a:t>as you used to offer the parts of your body in slavery to impurity and to ever-increasing wickedness, so now offer them in slavery to righteousness leading to holiness. </a:t>
            </a:r>
            <a:endParaRPr lang="en-US" dirty="0" smtClean="0"/>
          </a:p>
        </p:txBody>
      </p:sp>
      <p:sp>
        <p:nvSpPr>
          <p:cNvPr id="4" name="Rounded Rectangle 3"/>
          <p:cNvSpPr/>
          <p:nvPr/>
        </p:nvSpPr>
        <p:spPr>
          <a:xfrm>
            <a:off x="5765800" y="2120900"/>
            <a:ext cx="2527300" cy="14605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6273800" y="5461000"/>
            <a:ext cx="1562100" cy="508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6" idx="0"/>
            <a:endCxn id="4" idx="2"/>
          </p:cNvCxnSpPr>
          <p:nvPr/>
        </p:nvCxnSpPr>
        <p:spPr>
          <a:xfrm flipH="1" flipV="1">
            <a:off x="7029450" y="3581400"/>
            <a:ext cx="25400" cy="18796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8182773"/>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Thessalonians 4:7 (NIV)</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ἁγιασμός</a:t>
            </a:r>
            <a:r>
              <a:rPr lang="en-US" dirty="0" smtClean="0"/>
              <a:t>	</a:t>
            </a:r>
            <a:r>
              <a:rPr lang="en-US" dirty="0"/>
              <a:t>		</a:t>
            </a:r>
            <a:r>
              <a:rPr lang="en-US" dirty="0" smtClean="0"/>
              <a:t>	</a:t>
            </a:r>
            <a:r>
              <a:rPr lang="el-GR" dirty="0" smtClean="0"/>
              <a:t>ἀκαθαρσία</a:t>
            </a:r>
            <a:endParaRPr lang="en-US" dirty="0"/>
          </a:p>
          <a:p>
            <a:pPr marL="0" indent="0">
              <a:buNone/>
            </a:pPr>
            <a:r>
              <a:rPr lang="en-US" dirty="0"/>
              <a:t>(</a:t>
            </a:r>
            <a:r>
              <a:rPr lang="en-US" dirty="0" err="1" smtClean="0"/>
              <a:t>hagiasmos</a:t>
            </a:r>
            <a:r>
              <a:rPr lang="en-US" dirty="0" smtClean="0"/>
              <a:t>)</a:t>
            </a:r>
            <a:r>
              <a:rPr lang="en-US" dirty="0"/>
              <a:t>		</a:t>
            </a:r>
            <a:r>
              <a:rPr lang="en-US" dirty="0" smtClean="0"/>
              <a:t>	(</a:t>
            </a:r>
            <a:r>
              <a:rPr lang="en-US" dirty="0" err="1"/>
              <a:t>akatharsia</a:t>
            </a:r>
            <a:r>
              <a:rPr lang="en-US" dirty="0"/>
              <a:t>)</a:t>
            </a:r>
          </a:p>
          <a:p>
            <a:pPr marL="0" indent="0">
              <a:buNone/>
            </a:pPr>
            <a:endParaRPr lang="en-US" dirty="0" smtClean="0"/>
          </a:p>
          <a:p>
            <a:pPr marL="0" indent="0">
              <a:buNone/>
            </a:pPr>
            <a:endParaRPr lang="en-US" dirty="0"/>
          </a:p>
          <a:p>
            <a:pPr marL="0" indent="0">
              <a:buNone/>
            </a:pPr>
            <a:r>
              <a:rPr lang="en-US" dirty="0" smtClean="0"/>
              <a:t>For </a:t>
            </a:r>
            <a:r>
              <a:rPr lang="en-US" dirty="0"/>
              <a:t>God did not call us to be impure, but </a:t>
            </a:r>
            <a:endParaRPr lang="en-US" dirty="0" smtClean="0"/>
          </a:p>
          <a:p>
            <a:pPr marL="0" indent="0">
              <a:buNone/>
            </a:pPr>
            <a:r>
              <a:rPr lang="en-US" dirty="0" smtClean="0"/>
              <a:t>to </a:t>
            </a:r>
            <a:r>
              <a:rPr lang="en-US" dirty="0"/>
              <a:t>live a holy life.</a:t>
            </a:r>
          </a:p>
        </p:txBody>
      </p:sp>
      <p:sp>
        <p:nvSpPr>
          <p:cNvPr id="8" name="Rounded Rectangle 7"/>
          <p:cNvSpPr/>
          <p:nvPr/>
        </p:nvSpPr>
        <p:spPr>
          <a:xfrm>
            <a:off x="419100" y="2171700"/>
            <a:ext cx="2222500" cy="1257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457200" y="5181600"/>
            <a:ext cx="2933700" cy="495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a:stCxn id="9" idx="0"/>
            <a:endCxn id="8" idx="2"/>
          </p:cNvCxnSpPr>
          <p:nvPr/>
        </p:nvCxnSpPr>
        <p:spPr>
          <a:xfrm flipH="1" flipV="1">
            <a:off x="1530350" y="3429000"/>
            <a:ext cx="393700" cy="17526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2" name="Rounded Rectangle 11"/>
          <p:cNvSpPr/>
          <p:nvPr/>
        </p:nvSpPr>
        <p:spPr>
          <a:xfrm>
            <a:off x="4914900" y="2159000"/>
            <a:ext cx="2362200" cy="1320800"/>
          </a:xfrm>
          <a:prstGeom prst="round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a:off x="5219700" y="4546600"/>
            <a:ext cx="1295400" cy="546100"/>
          </a:xfrm>
          <a:prstGeom prst="round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p:cNvCxnSpPr>
            <a:stCxn id="13" idx="0"/>
            <a:endCxn id="12" idx="2"/>
          </p:cNvCxnSpPr>
          <p:nvPr/>
        </p:nvCxnSpPr>
        <p:spPr>
          <a:xfrm flipV="1">
            <a:off x="5867400" y="3479800"/>
            <a:ext cx="228600" cy="1066800"/>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135820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Thessalonians 4:7 (KJV)</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n-US" dirty="0" smtClean="0"/>
              <a:t>	  </a:t>
            </a:r>
            <a:r>
              <a:rPr lang="el-GR" dirty="0" smtClean="0"/>
              <a:t>ἁγιασμός</a:t>
            </a:r>
            <a:r>
              <a:rPr lang="en-US" dirty="0" smtClean="0"/>
              <a:t>		</a:t>
            </a:r>
            <a:r>
              <a:rPr lang="en-US" dirty="0"/>
              <a:t>	</a:t>
            </a:r>
            <a:r>
              <a:rPr lang="el-GR" dirty="0"/>
              <a:t>ἀκαθαρσία</a:t>
            </a:r>
            <a:endParaRPr lang="en-US" dirty="0"/>
          </a:p>
          <a:p>
            <a:pPr marL="0" indent="0">
              <a:buNone/>
            </a:pPr>
            <a:r>
              <a:rPr lang="en-US" dirty="0" smtClean="0"/>
              <a:t>	(</a:t>
            </a:r>
            <a:r>
              <a:rPr lang="en-US" dirty="0" err="1"/>
              <a:t>hagiasmos</a:t>
            </a:r>
            <a:r>
              <a:rPr lang="en-US" dirty="0"/>
              <a:t>) </a:t>
            </a:r>
            <a:r>
              <a:rPr lang="en-US" dirty="0" smtClean="0"/>
              <a:t>	</a:t>
            </a:r>
            <a:r>
              <a:rPr lang="en-US" dirty="0"/>
              <a:t>	(</a:t>
            </a:r>
            <a:r>
              <a:rPr lang="en-US" dirty="0" err="1"/>
              <a:t>akatharsia</a:t>
            </a:r>
            <a:r>
              <a:rPr lang="en-US" dirty="0"/>
              <a:t>)</a:t>
            </a:r>
          </a:p>
          <a:p>
            <a:pPr marL="0" indent="0">
              <a:buNone/>
            </a:pPr>
            <a:endParaRPr lang="en-US" dirty="0" smtClean="0"/>
          </a:p>
          <a:p>
            <a:pPr marL="0" indent="0">
              <a:buNone/>
            </a:pPr>
            <a:endParaRPr lang="en-US" dirty="0"/>
          </a:p>
          <a:p>
            <a:pPr marL="0" indent="0">
              <a:buNone/>
            </a:pPr>
            <a:r>
              <a:rPr lang="en-US" dirty="0" smtClean="0"/>
              <a:t>For </a:t>
            </a:r>
            <a:r>
              <a:rPr lang="en-US" dirty="0"/>
              <a:t>God hath not called us unto uncleanness, but unto holiness.</a:t>
            </a:r>
          </a:p>
        </p:txBody>
      </p:sp>
      <p:sp>
        <p:nvSpPr>
          <p:cNvPr id="5" name="Rounded Rectangle 4"/>
          <p:cNvSpPr/>
          <p:nvPr/>
        </p:nvSpPr>
        <p:spPr>
          <a:xfrm>
            <a:off x="4927600" y="2120900"/>
            <a:ext cx="2336800" cy="1384300"/>
          </a:xfrm>
          <a:prstGeom prst="round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5778500" y="4584700"/>
            <a:ext cx="2171700" cy="482600"/>
          </a:xfrm>
          <a:prstGeom prst="round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stCxn id="6" idx="0"/>
            <a:endCxn id="5" idx="2"/>
          </p:cNvCxnSpPr>
          <p:nvPr/>
        </p:nvCxnSpPr>
        <p:spPr>
          <a:xfrm flipH="1" flipV="1">
            <a:off x="6096000" y="3505200"/>
            <a:ext cx="768350" cy="1079500"/>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28738" y="2176463"/>
            <a:ext cx="2243137" cy="1285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ounded Rectangle 9"/>
          <p:cNvSpPr/>
          <p:nvPr/>
        </p:nvSpPr>
        <p:spPr>
          <a:xfrm>
            <a:off x="2006600" y="5092700"/>
            <a:ext cx="1485900" cy="4699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a:stCxn id="10" idx="0"/>
            <a:endCxn id="17410" idx="2"/>
          </p:cNvCxnSpPr>
          <p:nvPr/>
        </p:nvCxnSpPr>
        <p:spPr>
          <a:xfrm flipH="1" flipV="1">
            <a:off x="2450307" y="3462338"/>
            <a:ext cx="299243" cy="163036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79531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a:t>
            </a:r>
            <a:r>
              <a:rPr lang="en-US" dirty="0" smtClean="0"/>
              <a:t>Hebrews 4:15</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For </a:t>
            </a:r>
            <a:r>
              <a:rPr lang="en-US" dirty="0"/>
              <a:t>we do not have a high priest who is unable to sympathize with </a:t>
            </a:r>
            <a:r>
              <a:rPr lang="en-US" b="1" dirty="0">
                <a:solidFill>
                  <a:schemeClr val="accent6">
                    <a:lumMod val="75000"/>
                  </a:schemeClr>
                </a:solidFill>
              </a:rPr>
              <a:t>our weaknesses</a:t>
            </a:r>
            <a:r>
              <a:rPr lang="en-US" dirty="0"/>
              <a:t>, but we have one who has been tempted in every way, just as we are—yet was without sin.</a:t>
            </a:r>
            <a:endParaRPr lang="en-US" dirty="0"/>
          </a:p>
        </p:txBody>
      </p:sp>
    </p:spTree>
    <p:extLst>
      <p:ext uri="{BB962C8B-B14F-4D97-AF65-F5344CB8AC3E}">
        <p14:creationId xmlns:p14="http://schemas.microsoft.com/office/powerpoint/2010/main" val="83548523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a:t>
            </a:r>
            <a:r>
              <a:rPr lang="en-US" dirty="0" smtClean="0"/>
              <a:t>Colossians 3:5-7</a:t>
            </a:r>
            <a:endParaRPr lang="en-US" dirty="0"/>
          </a:p>
        </p:txBody>
      </p:sp>
      <p:sp>
        <p:nvSpPr>
          <p:cNvPr id="3" name="Content Placeholder 2"/>
          <p:cNvSpPr>
            <a:spLocks noGrp="1"/>
          </p:cNvSpPr>
          <p:nvPr>
            <p:ph idx="1"/>
          </p:nvPr>
        </p:nvSpPr>
        <p:spPr/>
        <p:txBody>
          <a:bodyPr/>
          <a:lstStyle/>
          <a:p>
            <a:r>
              <a:rPr lang="en-US" baseline="30000" dirty="0"/>
              <a:t>5 </a:t>
            </a:r>
            <a:r>
              <a:rPr lang="en-US" b="1" dirty="0">
                <a:solidFill>
                  <a:schemeClr val="accent6">
                    <a:lumMod val="75000"/>
                  </a:schemeClr>
                </a:solidFill>
              </a:rPr>
              <a:t>Put to death</a:t>
            </a:r>
            <a:r>
              <a:rPr lang="en-US" dirty="0"/>
              <a:t>, therefore, whatever belongs to your earthly nature: sexual immorality, impurity, lust, evil desires and greed, which is idolatry.</a:t>
            </a:r>
            <a:r>
              <a:rPr lang="en-US" baseline="30000" dirty="0"/>
              <a:t> 6 </a:t>
            </a:r>
            <a:r>
              <a:rPr lang="en-US" dirty="0"/>
              <a:t>Because of these, the wrath of God is coming.</a:t>
            </a:r>
            <a:r>
              <a:rPr lang="en-US" baseline="30000" dirty="0"/>
              <a:t> 7 </a:t>
            </a:r>
            <a:r>
              <a:rPr lang="en-US" dirty="0"/>
              <a:t>You used to walk in these ways, in the life you once lived.</a:t>
            </a:r>
            <a:endParaRPr lang="en-US" dirty="0"/>
          </a:p>
        </p:txBody>
      </p:sp>
    </p:spTree>
    <p:extLst>
      <p:ext uri="{BB962C8B-B14F-4D97-AF65-F5344CB8AC3E}">
        <p14:creationId xmlns:p14="http://schemas.microsoft.com/office/powerpoint/2010/main" val="83548523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6:20</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20</a:t>
            </a:r>
            <a:r>
              <a:rPr lang="en-US" dirty="0" smtClean="0"/>
              <a:t> </a:t>
            </a:r>
            <a:r>
              <a:rPr lang="en-US" dirty="0"/>
              <a:t>When you were slaves to sin, you were free from the control of righteousness.</a:t>
            </a:r>
          </a:p>
        </p:txBody>
      </p:sp>
    </p:spTree>
    <p:extLst>
      <p:ext uri="{BB962C8B-B14F-4D97-AF65-F5344CB8AC3E}">
        <p14:creationId xmlns:p14="http://schemas.microsoft.com/office/powerpoint/2010/main" val="74989130"/>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6:20 (NIV)</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r>
              <a:rPr lang="en-US" dirty="0" smtClean="0"/>
              <a:t>			</a:t>
            </a:r>
            <a:r>
              <a:rPr lang="el-GR" dirty="0" smtClean="0"/>
              <a:t>ἐλεύθερος</a:t>
            </a:r>
            <a:r>
              <a:rPr lang="en-US" dirty="0" smtClean="0"/>
              <a:t>  </a:t>
            </a:r>
            <a:r>
              <a:rPr lang="el-GR" dirty="0"/>
              <a:t>ὁ  δικαιοσύνη</a:t>
            </a:r>
            <a:endParaRPr lang="en-US" dirty="0" smtClean="0"/>
          </a:p>
          <a:p>
            <a:pPr marL="0" indent="0">
              <a:buNone/>
            </a:pPr>
            <a:r>
              <a:rPr lang="en-US" dirty="0" smtClean="0"/>
              <a:t>			(</a:t>
            </a:r>
            <a:r>
              <a:rPr lang="en-US" dirty="0" err="1" smtClean="0"/>
              <a:t>eleutheros</a:t>
            </a:r>
            <a:r>
              <a:rPr lang="en-US" dirty="0" smtClean="0"/>
              <a:t> ho </a:t>
            </a:r>
            <a:r>
              <a:rPr lang="en-US" dirty="0" err="1" smtClean="0"/>
              <a:t>dikaiosun</a:t>
            </a:r>
            <a:r>
              <a:rPr lang="en-US" dirty="0" err="1"/>
              <a:t>ē</a:t>
            </a:r>
            <a:r>
              <a:rPr lang="en-US" dirty="0" smtClean="0"/>
              <a:t>)</a:t>
            </a:r>
            <a:endParaRPr lang="en-US" dirty="0"/>
          </a:p>
          <a:p>
            <a:pPr marL="0" indent="0">
              <a:buNone/>
            </a:pPr>
            <a:endParaRPr lang="en-US" dirty="0" smtClean="0"/>
          </a:p>
          <a:p>
            <a:pPr marL="0" indent="0">
              <a:buNone/>
            </a:pPr>
            <a:endParaRPr lang="en-US" dirty="0"/>
          </a:p>
          <a:p>
            <a:pPr marL="0" indent="0">
              <a:buNone/>
            </a:pPr>
            <a:r>
              <a:rPr lang="en-US" baseline="30000" dirty="0" smtClean="0"/>
              <a:t>20</a:t>
            </a:r>
            <a:r>
              <a:rPr lang="en-US" dirty="0" smtClean="0"/>
              <a:t> </a:t>
            </a:r>
            <a:r>
              <a:rPr lang="en-US" dirty="0"/>
              <a:t>When you were slaves to sin, you were free from the control of righteousness.</a:t>
            </a:r>
          </a:p>
        </p:txBody>
      </p:sp>
      <p:sp>
        <p:nvSpPr>
          <p:cNvPr id="4" name="Rounded Rectangle 3"/>
          <p:cNvSpPr/>
          <p:nvPr/>
        </p:nvSpPr>
        <p:spPr>
          <a:xfrm>
            <a:off x="3124200" y="2540000"/>
            <a:ext cx="4749800" cy="14097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7353300" y="4813300"/>
            <a:ext cx="800100" cy="5207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482600" y="5270500"/>
            <a:ext cx="5689600" cy="508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2628900" y="5334000"/>
            <a:ext cx="5118100" cy="974205"/>
          </a:xfrm>
          <a:custGeom>
            <a:avLst/>
            <a:gdLst>
              <a:gd name="connsiteX0" fmla="*/ 5118100 w 5118100"/>
              <a:gd name="connsiteY0" fmla="*/ 0 h 974205"/>
              <a:gd name="connsiteX1" fmla="*/ 4114800 w 5118100"/>
              <a:gd name="connsiteY1" fmla="*/ 850900 h 974205"/>
              <a:gd name="connsiteX2" fmla="*/ 685800 w 5118100"/>
              <a:gd name="connsiteY2" fmla="*/ 927100 h 974205"/>
              <a:gd name="connsiteX3" fmla="*/ 0 w 5118100"/>
              <a:gd name="connsiteY3" fmla="*/ 444500 h 974205"/>
            </a:gdLst>
            <a:ahLst/>
            <a:cxnLst>
              <a:cxn ang="0">
                <a:pos x="connsiteX0" y="connsiteY0"/>
              </a:cxn>
              <a:cxn ang="0">
                <a:pos x="connsiteX1" y="connsiteY1"/>
              </a:cxn>
              <a:cxn ang="0">
                <a:pos x="connsiteX2" y="connsiteY2"/>
              </a:cxn>
              <a:cxn ang="0">
                <a:pos x="connsiteX3" y="connsiteY3"/>
              </a:cxn>
            </a:cxnLst>
            <a:rect l="l" t="t" r="r" b="b"/>
            <a:pathLst>
              <a:path w="5118100" h="974205">
                <a:moveTo>
                  <a:pt x="5118100" y="0"/>
                </a:moveTo>
                <a:cubicBezTo>
                  <a:pt x="4985808" y="348191"/>
                  <a:pt x="4853517" y="696383"/>
                  <a:pt x="4114800" y="850900"/>
                </a:cubicBezTo>
                <a:cubicBezTo>
                  <a:pt x="3376083" y="1005417"/>
                  <a:pt x="1371600" y="994833"/>
                  <a:pt x="685800" y="927100"/>
                </a:cubicBezTo>
                <a:cubicBezTo>
                  <a:pt x="0" y="859367"/>
                  <a:pt x="0" y="651933"/>
                  <a:pt x="0" y="44450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stCxn id="5" idx="0"/>
            <a:endCxn id="4" idx="2"/>
          </p:cNvCxnSpPr>
          <p:nvPr/>
        </p:nvCxnSpPr>
        <p:spPr>
          <a:xfrm flipH="1" flipV="1">
            <a:off x="5499100" y="3949700"/>
            <a:ext cx="2254250" cy="8636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3297155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6:20 (KJV)</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l-GR" dirty="0" smtClean="0"/>
              <a:t>ἐλεύθερος</a:t>
            </a:r>
            <a:r>
              <a:rPr lang="en-US" dirty="0" smtClean="0"/>
              <a:t>  </a:t>
            </a:r>
            <a:r>
              <a:rPr lang="el-GR" dirty="0"/>
              <a:t>ὁ  δικαιοσύνη</a:t>
            </a:r>
            <a:endParaRPr lang="en-US" dirty="0"/>
          </a:p>
          <a:p>
            <a:pPr marL="0" indent="0">
              <a:buNone/>
            </a:pPr>
            <a:r>
              <a:rPr lang="en-US" dirty="0" smtClean="0"/>
              <a:t>(</a:t>
            </a:r>
            <a:r>
              <a:rPr lang="en-US" dirty="0" err="1"/>
              <a:t>eleutheros</a:t>
            </a:r>
            <a:r>
              <a:rPr lang="en-US" dirty="0"/>
              <a:t> ho </a:t>
            </a:r>
            <a:r>
              <a:rPr lang="en-US" dirty="0" err="1"/>
              <a:t>dikaiosunē</a:t>
            </a:r>
            <a:r>
              <a:rPr lang="en-US" dirty="0"/>
              <a:t>)</a:t>
            </a:r>
          </a:p>
          <a:p>
            <a:pPr marL="0" indent="0">
              <a:buNone/>
            </a:pPr>
            <a:endParaRPr lang="en-US" dirty="0" smtClean="0"/>
          </a:p>
          <a:p>
            <a:pPr marL="0" indent="0">
              <a:buNone/>
            </a:pPr>
            <a:endParaRPr lang="en-US" dirty="0"/>
          </a:p>
          <a:p>
            <a:pPr marL="0" indent="0">
              <a:buNone/>
            </a:pPr>
            <a:r>
              <a:rPr lang="en-US" dirty="0" smtClean="0"/>
              <a:t>For </a:t>
            </a:r>
            <a:r>
              <a:rPr lang="en-US" dirty="0"/>
              <a:t>when ye were the servants of sin, ye were free from righteousness.</a:t>
            </a:r>
          </a:p>
        </p:txBody>
      </p:sp>
      <p:pic>
        <p:nvPicPr>
          <p:cNvPr id="184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 y="2103438"/>
            <a:ext cx="4773613" cy="1431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457200" y="5054600"/>
            <a:ext cx="4127500" cy="533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8434" idx="2"/>
          </p:cNvCxnSpPr>
          <p:nvPr/>
        </p:nvCxnSpPr>
        <p:spPr>
          <a:xfrm flipV="1">
            <a:off x="2520950" y="3535363"/>
            <a:ext cx="208757" cy="151923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675781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Romans 6:15-23</a:t>
            </a:r>
          </a:p>
        </p:txBody>
      </p:sp>
      <p:sp>
        <p:nvSpPr>
          <p:cNvPr id="3" name="Content Placeholder 2"/>
          <p:cNvSpPr>
            <a:spLocks noGrp="1"/>
          </p:cNvSpPr>
          <p:nvPr>
            <p:ph idx="1"/>
          </p:nvPr>
        </p:nvSpPr>
        <p:spPr/>
        <p:txBody>
          <a:bodyPr/>
          <a:lstStyle/>
          <a:p>
            <a:pPr marL="0" indent="0">
              <a:buNone/>
            </a:pPr>
            <a:r>
              <a:rPr lang="en-US" baseline="30000" dirty="0"/>
              <a:t>23</a:t>
            </a:r>
            <a:r>
              <a:rPr lang="en-US" dirty="0"/>
              <a:t> For the wages of sin is death, but the gift of God is eternal life in Christ Jesus our Lord. </a:t>
            </a:r>
          </a:p>
        </p:txBody>
      </p:sp>
    </p:spTree>
    <p:extLst>
      <p:ext uri="{BB962C8B-B14F-4D97-AF65-F5344CB8AC3E}">
        <p14:creationId xmlns:p14="http://schemas.microsoft.com/office/powerpoint/2010/main" val="3193269908"/>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a:t>
            </a:r>
            <a:r>
              <a:rPr lang="en-US" dirty="0" smtClean="0"/>
              <a:t>John 8:34</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Jesus </a:t>
            </a:r>
            <a:r>
              <a:rPr lang="en-US" dirty="0"/>
              <a:t>replied, </a:t>
            </a:r>
            <a:r>
              <a:rPr lang="en-US" dirty="0">
                <a:solidFill>
                  <a:srgbClr val="FF0000"/>
                </a:solidFill>
              </a:rPr>
              <a:t>“I tell you the truth, everyone who sins is a </a:t>
            </a:r>
            <a:r>
              <a:rPr lang="en-US" b="1" dirty="0">
                <a:solidFill>
                  <a:schemeClr val="tx2">
                    <a:lumMod val="60000"/>
                    <a:lumOff val="40000"/>
                  </a:schemeClr>
                </a:solidFill>
              </a:rPr>
              <a:t>slave</a:t>
            </a:r>
            <a:r>
              <a:rPr lang="en-US" dirty="0">
                <a:solidFill>
                  <a:srgbClr val="FF0000"/>
                </a:solidFill>
              </a:rPr>
              <a:t> to sin.</a:t>
            </a:r>
            <a:endParaRPr lang="en-US" dirty="0">
              <a:solidFill>
                <a:srgbClr val="FF0000"/>
              </a:solidFill>
            </a:endParaRPr>
          </a:p>
        </p:txBody>
      </p:sp>
    </p:spTree>
    <p:extLst>
      <p:ext uri="{BB962C8B-B14F-4D97-AF65-F5344CB8AC3E}">
        <p14:creationId xmlns:p14="http://schemas.microsoft.com/office/powerpoint/2010/main" val="83548523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7" y="0"/>
            <a:ext cx="9141027"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4327292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6:21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21</a:t>
            </a:r>
            <a:r>
              <a:rPr lang="en-US" dirty="0" smtClean="0"/>
              <a:t> </a:t>
            </a:r>
            <a:r>
              <a:rPr lang="en-US" dirty="0"/>
              <a:t>What benefit did you reap at that time from the things you are now ashamed of ? Those things result in death! </a:t>
            </a:r>
            <a:endParaRPr lang="en-US" dirty="0" smtClean="0"/>
          </a:p>
        </p:txBody>
      </p:sp>
    </p:spTree>
    <p:extLst>
      <p:ext uri="{BB962C8B-B14F-4D97-AF65-F5344CB8AC3E}">
        <p14:creationId xmlns:p14="http://schemas.microsoft.com/office/powerpoint/2010/main" val="3895462122"/>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6:21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καρπός</a:t>
            </a:r>
            <a:endParaRPr lang="en-US" dirty="0"/>
          </a:p>
          <a:p>
            <a:pPr marL="0" indent="0">
              <a:buNone/>
            </a:pPr>
            <a:r>
              <a:rPr lang="en-US" dirty="0" smtClean="0"/>
              <a:t>	(</a:t>
            </a:r>
            <a:r>
              <a:rPr lang="en-US" dirty="0" err="1" smtClean="0"/>
              <a:t>karpos</a:t>
            </a:r>
            <a:r>
              <a:rPr lang="en-US" dirty="0" smtClean="0"/>
              <a:t>)</a:t>
            </a:r>
          </a:p>
          <a:p>
            <a:pPr marL="0" indent="0">
              <a:buNone/>
            </a:pPr>
            <a:endParaRPr lang="en-US" dirty="0"/>
          </a:p>
          <a:p>
            <a:pPr marL="0" indent="0">
              <a:buNone/>
            </a:pPr>
            <a:endParaRPr lang="en-US" dirty="0" smtClean="0"/>
          </a:p>
          <a:p>
            <a:pPr marL="0" indent="0">
              <a:buNone/>
            </a:pPr>
            <a:r>
              <a:rPr lang="en-US" baseline="30000" dirty="0" smtClean="0"/>
              <a:t>21</a:t>
            </a:r>
            <a:r>
              <a:rPr lang="en-US" dirty="0" smtClean="0"/>
              <a:t> </a:t>
            </a:r>
            <a:r>
              <a:rPr lang="en-US" dirty="0"/>
              <a:t>What benefit did you reap at that time from the things you are now ashamed </a:t>
            </a:r>
            <a:r>
              <a:rPr lang="en-US" dirty="0" smtClean="0"/>
              <a:t>of? </a:t>
            </a:r>
            <a:r>
              <a:rPr lang="en-US" dirty="0"/>
              <a:t>Those things result in death! </a:t>
            </a:r>
            <a:endParaRPr lang="en-US" dirty="0" smtClean="0"/>
          </a:p>
        </p:txBody>
      </p:sp>
      <p:sp>
        <p:nvSpPr>
          <p:cNvPr id="4" name="Rounded Rectangle 3"/>
          <p:cNvSpPr/>
          <p:nvPr/>
        </p:nvSpPr>
        <p:spPr>
          <a:xfrm>
            <a:off x="1257300" y="2159000"/>
            <a:ext cx="1752600" cy="13589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828800" y="4559300"/>
            <a:ext cx="1358900" cy="533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2133600" y="3517900"/>
            <a:ext cx="374650" cy="10414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4401761"/>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6:21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ἐπαισχύνομαι</a:t>
            </a:r>
            <a:endParaRPr lang="en-US" dirty="0"/>
          </a:p>
          <a:p>
            <a:pPr marL="0" indent="0">
              <a:buNone/>
            </a:pPr>
            <a:r>
              <a:rPr lang="en-US" dirty="0" smtClean="0"/>
              <a:t>				(</a:t>
            </a:r>
            <a:r>
              <a:rPr lang="en-US" dirty="0" err="1" smtClean="0"/>
              <a:t>epaischynomai</a:t>
            </a:r>
            <a:r>
              <a:rPr lang="en-US" dirty="0" smtClean="0"/>
              <a:t>)</a:t>
            </a:r>
          </a:p>
          <a:p>
            <a:pPr marL="0" indent="0">
              <a:buNone/>
            </a:pPr>
            <a:endParaRPr lang="en-US" dirty="0"/>
          </a:p>
          <a:p>
            <a:pPr marL="0" indent="0">
              <a:buNone/>
            </a:pPr>
            <a:endParaRPr lang="en-US" dirty="0" smtClean="0"/>
          </a:p>
          <a:p>
            <a:pPr marL="0" indent="0">
              <a:buNone/>
            </a:pPr>
            <a:r>
              <a:rPr lang="en-US" baseline="30000" dirty="0" smtClean="0"/>
              <a:t>21</a:t>
            </a:r>
            <a:r>
              <a:rPr lang="en-US" dirty="0" smtClean="0"/>
              <a:t> </a:t>
            </a:r>
            <a:r>
              <a:rPr lang="en-US" dirty="0"/>
              <a:t>What benefit did you reap at that time from the things you are now ashamed </a:t>
            </a:r>
            <a:r>
              <a:rPr lang="en-US" dirty="0" smtClean="0"/>
              <a:t>of? </a:t>
            </a:r>
            <a:r>
              <a:rPr lang="en-US" dirty="0"/>
              <a:t>Those things result in death! </a:t>
            </a:r>
            <a:endParaRPr lang="en-US" dirty="0" smtClean="0"/>
          </a:p>
        </p:txBody>
      </p:sp>
      <p:sp>
        <p:nvSpPr>
          <p:cNvPr id="4" name="Rounded Rectangle 3"/>
          <p:cNvSpPr/>
          <p:nvPr/>
        </p:nvSpPr>
        <p:spPr>
          <a:xfrm>
            <a:off x="4013200" y="2171700"/>
            <a:ext cx="3111500" cy="13208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368800" y="5092700"/>
            <a:ext cx="1638300" cy="4445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5187950" y="3492500"/>
            <a:ext cx="381000" cy="16002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4401761"/>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Mark 8:38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ἐπαισχύνομαι</a:t>
            </a:r>
            <a:endParaRPr lang="en-US" dirty="0"/>
          </a:p>
          <a:p>
            <a:pPr marL="0" indent="0">
              <a:buNone/>
            </a:pPr>
            <a:r>
              <a:rPr lang="en-US" dirty="0"/>
              <a:t>		(</a:t>
            </a:r>
            <a:r>
              <a:rPr lang="en-US" dirty="0" err="1"/>
              <a:t>epaischynomai</a:t>
            </a:r>
            <a:r>
              <a:rPr lang="en-US" dirty="0"/>
              <a:t>)</a:t>
            </a:r>
          </a:p>
          <a:p>
            <a:pPr marL="0" indent="0">
              <a:buNone/>
            </a:pPr>
            <a:endParaRPr lang="en-US" dirty="0"/>
          </a:p>
          <a:p>
            <a:pPr marL="0" indent="0">
              <a:buNone/>
            </a:pPr>
            <a:r>
              <a:rPr lang="en-US" dirty="0" smtClean="0">
                <a:solidFill>
                  <a:srgbClr val="FF0000"/>
                </a:solidFill>
              </a:rPr>
              <a:t>If </a:t>
            </a:r>
            <a:r>
              <a:rPr lang="en-US" dirty="0">
                <a:solidFill>
                  <a:srgbClr val="FF0000"/>
                </a:solidFill>
              </a:rPr>
              <a:t>anyone is ashamed of me and my words in this adulterous and sinful generation, the Son of Man will be ashamed of him when he comes in his Father’s glory with the holy angels.</a:t>
            </a:r>
          </a:p>
        </p:txBody>
      </p:sp>
      <p:pic>
        <p:nvPicPr>
          <p:cNvPr id="194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6463" y="2144713"/>
            <a:ext cx="3140075" cy="1347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45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46338" y="4019550"/>
            <a:ext cx="1658937" cy="46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p:nvSpPr>
        <p:spPr>
          <a:xfrm>
            <a:off x="2489200" y="4991100"/>
            <a:ext cx="1638300" cy="4445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a:stCxn id="19459" idx="0"/>
            <a:endCxn id="19458" idx="2"/>
          </p:cNvCxnSpPr>
          <p:nvPr/>
        </p:nvCxnSpPr>
        <p:spPr>
          <a:xfrm flipV="1">
            <a:off x="3275807" y="3492500"/>
            <a:ext cx="470694" cy="52705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0" name="Freeform 9"/>
          <p:cNvSpPr/>
          <p:nvPr/>
        </p:nvSpPr>
        <p:spPr>
          <a:xfrm>
            <a:off x="4127500" y="2819400"/>
            <a:ext cx="1988642" cy="2413000"/>
          </a:xfrm>
          <a:custGeom>
            <a:avLst/>
            <a:gdLst>
              <a:gd name="connsiteX0" fmla="*/ 1168400 w 1988642"/>
              <a:gd name="connsiteY0" fmla="*/ 0 h 2413000"/>
              <a:gd name="connsiteX1" fmla="*/ 1828800 w 1988642"/>
              <a:gd name="connsiteY1" fmla="*/ 533400 h 2413000"/>
              <a:gd name="connsiteX2" fmla="*/ 1968500 w 1988642"/>
              <a:gd name="connsiteY2" fmla="*/ 1574800 h 2413000"/>
              <a:gd name="connsiteX3" fmla="*/ 1498600 w 1988642"/>
              <a:gd name="connsiteY3" fmla="*/ 2159000 h 2413000"/>
              <a:gd name="connsiteX4" fmla="*/ 0 w 1988642"/>
              <a:gd name="connsiteY4" fmla="*/ 2413000 h 2413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8642" h="2413000">
                <a:moveTo>
                  <a:pt x="1168400" y="0"/>
                </a:moveTo>
                <a:cubicBezTo>
                  <a:pt x="1431925" y="135466"/>
                  <a:pt x="1695450" y="270933"/>
                  <a:pt x="1828800" y="533400"/>
                </a:cubicBezTo>
                <a:cubicBezTo>
                  <a:pt x="1962150" y="795867"/>
                  <a:pt x="2023533" y="1303867"/>
                  <a:pt x="1968500" y="1574800"/>
                </a:cubicBezTo>
                <a:cubicBezTo>
                  <a:pt x="1913467" y="1845733"/>
                  <a:pt x="1826683" y="2019300"/>
                  <a:pt x="1498600" y="2159000"/>
                </a:cubicBezTo>
                <a:cubicBezTo>
                  <a:pt x="1170517" y="2298700"/>
                  <a:pt x="585258" y="2355850"/>
                  <a:pt x="0" y="241300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42675971"/>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Timothy 1:12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ἐπαισχύνομαι</a:t>
            </a:r>
            <a:endParaRPr lang="en-US" dirty="0"/>
          </a:p>
          <a:p>
            <a:pPr marL="0" indent="0">
              <a:buNone/>
            </a:pPr>
            <a:r>
              <a:rPr lang="en-US" dirty="0" smtClean="0"/>
              <a:t>(</a:t>
            </a:r>
            <a:r>
              <a:rPr lang="en-US" dirty="0" err="1"/>
              <a:t>epaischynomai</a:t>
            </a:r>
            <a:r>
              <a:rPr lang="en-US" dirty="0"/>
              <a:t>)</a:t>
            </a:r>
          </a:p>
          <a:p>
            <a:pPr marL="0" indent="0">
              <a:buNone/>
            </a:pPr>
            <a:endParaRPr lang="en-US" dirty="0"/>
          </a:p>
          <a:p>
            <a:pPr marL="0" indent="0">
              <a:buNone/>
            </a:pPr>
            <a:r>
              <a:rPr lang="en-US" dirty="0" smtClean="0"/>
              <a:t>That </a:t>
            </a:r>
            <a:r>
              <a:rPr lang="en-US" dirty="0"/>
              <a:t>is why I am suffering as I am. Yet I am not ashamed, because I know whom I have believed, and am convinced that he is able to guard what I have entrusted to him for that day. </a:t>
            </a:r>
          </a:p>
        </p:txBody>
      </p:sp>
      <p:sp>
        <p:nvSpPr>
          <p:cNvPr id="4" name="Rounded Rectangle 3"/>
          <p:cNvSpPr/>
          <p:nvPr/>
        </p:nvSpPr>
        <p:spPr>
          <a:xfrm>
            <a:off x="355600" y="2159000"/>
            <a:ext cx="3111500" cy="13208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7838" y="4502150"/>
            <a:ext cx="1658937" cy="46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a:stCxn id="20482" idx="0"/>
            <a:endCxn id="4" idx="2"/>
          </p:cNvCxnSpPr>
          <p:nvPr/>
        </p:nvCxnSpPr>
        <p:spPr>
          <a:xfrm flipV="1">
            <a:off x="1307307" y="3479800"/>
            <a:ext cx="604043" cy="102235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8733596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6:21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τέλος</a:t>
            </a:r>
            <a:endParaRPr lang="en-US" dirty="0"/>
          </a:p>
          <a:p>
            <a:pPr marL="0" indent="0">
              <a:buNone/>
            </a:pPr>
            <a:r>
              <a:rPr lang="en-US" dirty="0" smtClean="0"/>
              <a:t>	(</a:t>
            </a:r>
            <a:r>
              <a:rPr lang="en-US" dirty="0" err="1" smtClean="0"/>
              <a:t>telos</a:t>
            </a:r>
            <a:r>
              <a:rPr lang="en-US" dirty="0" smtClean="0"/>
              <a:t>)</a:t>
            </a:r>
          </a:p>
          <a:p>
            <a:pPr marL="0" indent="0">
              <a:buNone/>
            </a:pPr>
            <a:endParaRPr lang="en-US" dirty="0"/>
          </a:p>
          <a:p>
            <a:pPr marL="0" indent="0">
              <a:buNone/>
            </a:pPr>
            <a:endParaRPr lang="en-US" dirty="0" smtClean="0"/>
          </a:p>
          <a:p>
            <a:pPr marL="0" indent="0">
              <a:buNone/>
            </a:pPr>
            <a:r>
              <a:rPr lang="en-US" baseline="30000" dirty="0" smtClean="0"/>
              <a:t>21</a:t>
            </a:r>
            <a:r>
              <a:rPr lang="en-US" dirty="0" smtClean="0"/>
              <a:t> </a:t>
            </a:r>
            <a:r>
              <a:rPr lang="en-US" dirty="0"/>
              <a:t>What benefit did you reap at that time from the things you are now ashamed </a:t>
            </a:r>
            <a:r>
              <a:rPr lang="en-US" dirty="0" smtClean="0"/>
              <a:t>of? </a:t>
            </a:r>
            <a:r>
              <a:rPr lang="en-US" dirty="0"/>
              <a:t>Those things result in death! </a:t>
            </a:r>
            <a:endParaRPr lang="en-US" dirty="0" smtClean="0"/>
          </a:p>
        </p:txBody>
      </p:sp>
      <p:sp>
        <p:nvSpPr>
          <p:cNvPr id="4" name="Rounded Rectangle 3"/>
          <p:cNvSpPr/>
          <p:nvPr/>
        </p:nvSpPr>
        <p:spPr>
          <a:xfrm>
            <a:off x="1308100" y="2146300"/>
            <a:ext cx="1384300" cy="1346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587500" y="5575300"/>
            <a:ext cx="1054100" cy="4445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2000250" y="3492500"/>
            <a:ext cx="114300" cy="20828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4401761"/>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26:58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τέλος</a:t>
            </a:r>
            <a:endParaRPr lang="en-US" dirty="0"/>
          </a:p>
          <a:p>
            <a:pPr marL="0" indent="0">
              <a:buNone/>
            </a:pPr>
            <a:r>
              <a:rPr lang="en-US" dirty="0" smtClean="0"/>
              <a:t>					</a:t>
            </a:r>
            <a:r>
              <a:rPr lang="en-US" dirty="0"/>
              <a:t>	(telos)</a:t>
            </a:r>
          </a:p>
          <a:p>
            <a:pPr marL="0" indent="0">
              <a:buNone/>
            </a:pPr>
            <a:endParaRPr lang="en-US" dirty="0"/>
          </a:p>
          <a:p>
            <a:pPr marL="0" indent="0">
              <a:buNone/>
            </a:pPr>
            <a:r>
              <a:rPr lang="en-US" dirty="0" smtClean="0"/>
              <a:t>But </a:t>
            </a:r>
            <a:r>
              <a:rPr lang="en-US" dirty="0"/>
              <a:t>Peter followed him at a distance, right up to the courtyard of the high priest. He entered and sat down with the guards to see the outcome. </a:t>
            </a:r>
          </a:p>
        </p:txBody>
      </p:sp>
      <p:pic>
        <p:nvPicPr>
          <p:cNvPr id="2150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22950" y="2146300"/>
            <a:ext cx="1408113"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6515100" y="5016500"/>
            <a:ext cx="1663700"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21506" idx="2"/>
          </p:cNvCxnSpPr>
          <p:nvPr/>
        </p:nvCxnSpPr>
        <p:spPr>
          <a:xfrm flipH="1" flipV="1">
            <a:off x="6527007" y="3517900"/>
            <a:ext cx="819943" cy="14986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989589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Timothy 1:5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τέλος</a:t>
            </a:r>
            <a:endParaRPr lang="en-US" dirty="0"/>
          </a:p>
          <a:p>
            <a:pPr marL="0" indent="0">
              <a:buNone/>
            </a:pPr>
            <a:r>
              <a:rPr lang="en-US" dirty="0"/>
              <a:t>	(telos)</a:t>
            </a:r>
          </a:p>
          <a:p>
            <a:pPr marL="0" indent="0">
              <a:buNone/>
            </a:pPr>
            <a:endParaRPr lang="en-US" dirty="0"/>
          </a:p>
          <a:p>
            <a:pPr marL="0" indent="0">
              <a:buNone/>
            </a:pPr>
            <a:r>
              <a:rPr lang="en-US" dirty="0" smtClean="0"/>
              <a:t>The </a:t>
            </a:r>
            <a:r>
              <a:rPr lang="en-US" dirty="0"/>
              <a:t>goal of this command is love, which comes from a pure heart and a good conscience and a sincere faith.</a:t>
            </a:r>
          </a:p>
        </p:txBody>
      </p:sp>
      <p:pic>
        <p:nvPicPr>
          <p:cNvPr id="2253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0950" y="2120900"/>
            <a:ext cx="1408113"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1181100" y="4013200"/>
            <a:ext cx="825500" cy="495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22530" idx="2"/>
          </p:cNvCxnSpPr>
          <p:nvPr/>
        </p:nvCxnSpPr>
        <p:spPr>
          <a:xfrm flipV="1">
            <a:off x="1593850" y="3492500"/>
            <a:ext cx="361157" cy="5207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074149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7" y="0"/>
            <a:ext cx="9141027"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8540981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a:t>
            </a:r>
            <a:r>
              <a:rPr lang="en-US" dirty="0" smtClean="0"/>
              <a:t>Proverbs 14:12</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There </a:t>
            </a:r>
            <a:r>
              <a:rPr lang="en-US" dirty="0"/>
              <a:t>is a way that seems right to a man, </a:t>
            </a:r>
            <a:r>
              <a:rPr lang="en-US" dirty="0" smtClean="0"/>
              <a:t>but </a:t>
            </a:r>
            <a:r>
              <a:rPr lang="en-US" dirty="0"/>
              <a:t>in the end it leads to </a:t>
            </a:r>
            <a:r>
              <a:rPr lang="en-US" b="1" dirty="0">
                <a:solidFill>
                  <a:schemeClr val="accent6">
                    <a:lumMod val="75000"/>
                  </a:schemeClr>
                </a:solidFill>
              </a:rPr>
              <a:t>death</a:t>
            </a:r>
            <a:r>
              <a:rPr lang="en-US" dirty="0"/>
              <a:t>. </a:t>
            </a:r>
          </a:p>
          <a:p>
            <a:endParaRPr lang="en-US" dirty="0"/>
          </a:p>
        </p:txBody>
      </p:sp>
    </p:spTree>
    <p:extLst>
      <p:ext uri="{BB962C8B-B14F-4D97-AF65-F5344CB8AC3E}">
        <p14:creationId xmlns:p14="http://schemas.microsoft.com/office/powerpoint/2010/main" val="835485234"/>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a:t>
            </a:r>
            <a:r>
              <a:rPr lang="en-US" dirty="0" smtClean="0"/>
              <a:t>1 John 2:28</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And </a:t>
            </a:r>
            <a:r>
              <a:rPr lang="en-US" dirty="0"/>
              <a:t>now, dear children, continue in him, so that when he appears we may be confident and </a:t>
            </a:r>
            <a:r>
              <a:rPr lang="en-US" b="1" dirty="0">
                <a:solidFill>
                  <a:schemeClr val="accent6">
                    <a:lumMod val="75000"/>
                  </a:schemeClr>
                </a:solidFill>
              </a:rPr>
              <a:t>unashamed</a:t>
            </a:r>
            <a:r>
              <a:rPr lang="en-US" dirty="0"/>
              <a:t> before him at his coming.</a:t>
            </a:r>
            <a:endParaRPr lang="en-US" dirty="0"/>
          </a:p>
        </p:txBody>
      </p:sp>
    </p:spTree>
    <p:extLst>
      <p:ext uri="{BB962C8B-B14F-4D97-AF65-F5344CB8AC3E}">
        <p14:creationId xmlns:p14="http://schemas.microsoft.com/office/powerpoint/2010/main" val="83548523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6:22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22</a:t>
            </a:r>
            <a:r>
              <a:rPr lang="en-US" dirty="0" smtClean="0"/>
              <a:t> </a:t>
            </a:r>
            <a:r>
              <a:rPr lang="en-US" dirty="0"/>
              <a:t>But now that you have been set free from sin and have become slaves to God, the benefit you reap leads to holiness, and the result is eternal life.</a:t>
            </a:r>
          </a:p>
        </p:txBody>
      </p:sp>
    </p:spTree>
    <p:extLst>
      <p:ext uri="{BB962C8B-B14F-4D97-AF65-F5344CB8AC3E}">
        <p14:creationId xmlns:p14="http://schemas.microsoft.com/office/powerpoint/2010/main" val="3895462122"/>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6:22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ἐλευθερόω</a:t>
            </a:r>
            <a:r>
              <a:rPr lang="en-US" dirty="0" smtClean="0"/>
              <a:t>  </a:t>
            </a:r>
            <a:r>
              <a:rPr lang="el-GR" dirty="0" smtClean="0"/>
              <a:t>ἀπό</a:t>
            </a:r>
            <a:r>
              <a:rPr lang="en-US" dirty="0" smtClean="0"/>
              <a:t>  </a:t>
            </a:r>
            <a:r>
              <a:rPr lang="el-GR" dirty="0" smtClean="0"/>
              <a:t>ὁ</a:t>
            </a:r>
            <a:r>
              <a:rPr lang="en-US" dirty="0" smtClean="0"/>
              <a:t>  </a:t>
            </a:r>
            <a:r>
              <a:rPr lang="el-GR" dirty="0"/>
              <a:t>ἁμαρτία</a:t>
            </a:r>
            <a:endParaRPr lang="en-US" dirty="0"/>
          </a:p>
          <a:p>
            <a:pPr marL="0" indent="0">
              <a:buNone/>
            </a:pPr>
            <a:r>
              <a:rPr lang="en-US" dirty="0" smtClean="0"/>
              <a:t>			(</a:t>
            </a:r>
            <a:r>
              <a:rPr lang="en-US" dirty="0" err="1" smtClean="0"/>
              <a:t>eleuthero</a:t>
            </a:r>
            <a:r>
              <a:rPr lang="en-US" dirty="0" err="1"/>
              <a:t>ō</a:t>
            </a:r>
            <a:r>
              <a:rPr lang="en-US" dirty="0" smtClean="0"/>
              <a:t> </a:t>
            </a:r>
            <a:r>
              <a:rPr lang="en-US" dirty="0" err="1" smtClean="0"/>
              <a:t>apo</a:t>
            </a:r>
            <a:r>
              <a:rPr lang="en-US" dirty="0" smtClean="0"/>
              <a:t> ho </a:t>
            </a:r>
            <a:r>
              <a:rPr lang="en-US" dirty="0" err="1" smtClean="0"/>
              <a:t>hamatria</a:t>
            </a:r>
            <a:r>
              <a:rPr lang="en-US" dirty="0" smtClean="0"/>
              <a:t>)</a:t>
            </a:r>
          </a:p>
          <a:p>
            <a:pPr marL="0" indent="0">
              <a:buNone/>
            </a:pPr>
            <a:endParaRPr lang="en-US" dirty="0"/>
          </a:p>
          <a:p>
            <a:pPr marL="0" indent="0">
              <a:buNone/>
            </a:pPr>
            <a:r>
              <a:rPr lang="en-US" baseline="30000" dirty="0" smtClean="0"/>
              <a:t>22</a:t>
            </a:r>
            <a:r>
              <a:rPr lang="en-US" dirty="0" smtClean="0"/>
              <a:t> </a:t>
            </a:r>
            <a:r>
              <a:rPr lang="en-US" dirty="0"/>
              <a:t>But now that you have been set free from sin and have become slaves to God, the benefit you reap leads to holiness, and the result is eternal life.</a:t>
            </a:r>
          </a:p>
        </p:txBody>
      </p:sp>
      <p:sp>
        <p:nvSpPr>
          <p:cNvPr id="4" name="Rounded Rectangle 3"/>
          <p:cNvSpPr/>
          <p:nvPr/>
        </p:nvSpPr>
        <p:spPr>
          <a:xfrm>
            <a:off x="3149600" y="2133600"/>
            <a:ext cx="5168900" cy="1384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638800" y="3987800"/>
            <a:ext cx="2755900" cy="533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5734050" y="3517900"/>
            <a:ext cx="1282700" cy="4699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70169687"/>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6:22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δουλόω  </a:t>
            </a:r>
            <a:r>
              <a:rPr lang="el-GR" dirty="0"/>
              <a:t>ὁ  θεός</a:t>
            </a:r>
            <a:endParaRPr lang="en-US" dirty="0"/>
          </a:p>
          <a:p>
            <a:pPr marL="0" indent="0">
              <a:buNone/>
            </a:pPr>
            <a:r>
              <a:rPr lang="en-US" dirty="0" smtClean="0"/>
              <a:t>		(</a:t>
            </a:r>
            <a:r>
              <a:rPr lang="en-US" dirty="0" err="1" smtClean="0"/>
              <a:t>doulo</a:t>
            </a:r>
            <a:r>
              <a:rPr lang="en-US" dirty="0" err="1"/>
              <a:t>ō</a:t>
            </a:r>
            <a:r>
              <a:rPr lang="en-US" dirty="0" smtClean="0"/>
              <a:t> ho </a:t>
            </a:r>
            <a:r>
              <a:rPr lang="en-US" dirty="0" err="1" smtClean="0"/>
              <a:t>theos</a:t>
            </a:r>
            <a:r>
              <a:rPr lang="en-US" dirty="0" smtClean="0"/>
              <a:t>)</a:t>
            </a:r>
          </a:p>
          <a:p>
            <a:pPr marL="0" indent="0">
              <a:buNone/>
            </a:pPr>
            <a:endParaRPr lang="en-US" dirty="0"/>
          </a:p>
          <a:p>
            <a:pPr marL="0" indent="0">
              <a:buNone/>
            </a:pPr>
            <a:r>
              <a:rPr lang="en-US" baseline="30000" dirty="0" smtClean="0"/>
              <a:t>22</a:t>
            </a:r>
            <a:r>
              <a:rPr lang="en-US" dirty="0" smtClean="0"/>
              <a:t> </a:t>
            </a:r>
            <a:r>
              <a:rPr lang="en-US" dirty="0"/>
              <a:t>But now that you have been set free from sin and have become slaves to God, the benefit you reap leads to holiness, and the result is eternal life.</a:t>
            </a:r>
          </a:p>
        </p:txBody>
      </p:sp>
      <p:sp>
        <p:nvSpPr>
          <p:cNvPr id="4" name="Rounded Rectangle 3"/>
          <p:cNvSpPr/>
          <p:nvPr/>
        </p:nvSpPr>
        <p:spPr>
          <a:xfrm>
            <a:off x="2120900" y="2146300"/>
            <a:ext cx="3454400" cy="13081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206500" y="4495800"/>
            <a:ext cx="4622800"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3517900" y="3454400"/>
            <a:ext cx="330200" cy="10414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70169687"/>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6:22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καρπός</a:t>
            </a:r>
            <a:endParaRPr lang="en-US" dirty="0"/>
          </a:p>
          <a:p>
            <a:pPr marL="0" indent="0">
              <a:buNone/>
            </a:pPr>
            <a:r>
              <a:rPr lang="en-US" dirty="0" smtClean="0"/>
              <a:t>						(</a:t>
            </a:r>
            <a:r>
              <a:rPr lang="en-US" dirty="0" err="1" smtClean="0"/>
              <a:t>karpos</a:t>
            </a:r>
            <a:r>
              <a:rPr lang="en-US" dirty="0" smtClean="0"/>
              <a:t>)</a:t>
            </a:r>
          </a:p>
          <a:p>
            <a:pPr marL="0" indent="0">
              <a:buNone/>
            </a:pPr>
            <a:endParaRPr lang="en-US" dirty="0"/>
          </a:p>
          <a:p>
            <a:pPr marL="0" indent="0">
              <a:buNone/>
            </a:pPr>
            <a:r>
              <a:rPr lang="en-US" baseline="30000" dirty="0" smtClean="0"/>
              <a:t>22</a:t>
            </a:r>
            <a:r>
              <a:rPr lang="en-US" dirty="0" smtClean="0"/>
              <a:t> </a:t>
            </a:r>
            <a:r>
              <a:rPr lang="en-US" dirty="0"/>
              <a:t>But now that you have been set free from sin and have become slaves to God, the benefit you reap leads to holiness, and the result is eternal life.</a:t>
            </a:r>
          </a:p>
        </p:txBody>
      </p:sp>
      <p:sp>
        <p:nvSpPr>
          <p:cNvPr id="4" name="Rounded Rectangle 3"/>
          <p:cNvSpPr/>
          <p:nvPr/>
        </p:nvSpPr>
        <p:spPr>
          <a:xfrm>
            <a:off x="5880100" y="2184400"/>
            <a:ext cx="1689100" cy="1270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527800" y="4483100"/>
            <a:ext cx="1282700" cy="495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724650" y="3454400"/>
            <a:ext cx="444500" cy="10287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70169687"/>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6:22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ἁγιασμός</a:t>
            </a:r>
            <a:endParaRPr lang="en-US" dirty="0"/>
          </a:p>
          <a:p>
            <a:pPr marL="0" indent="0">
              <a:buNone/>
            </a:pPr>
            <a:r>
              <a:rPr lang="en-US" dirty="0" smtClean="0"/>
              <a:t>		(</a:t>
            </a:r>
            <a:r>
              <a:rPr lang="en-US" dirty="0" err="1" smtClean="0"/>
              <a:t>hagiasmos</a:t>
            </a:r>
            <a:r>
              <a:rPr lang="en-US" dirty="0" smtClean="0"/>
              <a:t>)</a:t>
            </a:r>
          </a:p>
          <a:p>
            <a:pPr marL="0" indent="0">
              <a:buNone/>
            </a:pPr>
            <a:endParaRPr lang="en-US" dirty="0"/>
          </a:p>
          <a:p>
            <a:pPr marL="0" indent="0">
              <a:buNone/>
            </a:pPr>
            <a:r>
              <a:rPr lang="en-US" baseline="30000" dirty="0" smtClean="0"/>
              <a:t>22</a:t>
            </a:r>
            <a:r>
              <a:rPr lang="en-US" dirty="0" smtClean="0"/>
              <a:t> </a:t>
            </a:r>
            <a:r>
              <a:rPr lang="en-US" dirty="0"/>
              <a:t>But now that you have been set free from sin and have become slaves to God, the benefit you reap leads to holiness, and the result is eternal life.</a:t>
            </a:r>
          </a:p>
        </p:txBody>
      </p:sp>
      <p:sp>
        <p:nvSpPr>
          <p:cNvPr id="4" name="Rounded Rectangle 3"/>
          <p:cNvSpPr/>
          <p:nvPr/>
        </p:nvSpPr>
        <p:spPr>
          <a:xfrm>
            <a:off x="2159000" y="2120900"/>
            <a:ext cx="2413000" cy="13589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730500" y="4953000"/>
            <a:ext cx="1485900" cy="495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3365500" y="3479800"/>
            <a:ext cx="107950" cy="14732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70169687"/>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6:22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τέλος</a:t>
            </a:r>
            <a:endParaRPr lang="en-US" dirty="0"/>
          </a:p>
          <a:p>
            <a:pPr marL="0" indent="0">
              <a:buNone/>
            </a:pPr>
            <a:r>
              <a:rPr lang="en-US" dirty="0" smtClean="0"/>
              <a:t>					(</a:t>
            </a:r>
            <a:r>
              <a:rPr lang="en-US" dirty="0" err="1" smtClean="0"/>
              <a:t>telos</a:t>
            </a:r>
            <a:r>
              <a:rPr lang="en-US" dirty="0" smtClean="0"/>
              <a:t>)</a:t>
            </a:r>
          </a:p>
          <a:p>
            <a:pPr marL="0" indent="0">
              <a:buNone/>
            </a:pPr>
            <a:endParaRPr lang="en-US" dirty="0"/>
          </a:p>
          <a:p>
            <a:pPr marL="0" indent="0">
              <a:buNone/>
            </a:pPr>
            <a:r>
              <a:rPr lang="en-US" baseline="30000" dirty="0" smtClean="0"/>
              <a:t>22</a:t>
            </a:r>
            <a:r>
              <a:rPr lang="en-US" dirty="0" smtClean="0"/>
              <a:t> </a:t>
            </a:r>
            <a:r>
              <a:rPr lang="en-US" dirty="0"/>
              <a:t>But now that you have been set free from sin and have become slaves to God, the benefit you reap leads to holiness, and the result is eternal life.</a:t>
            </a:r>
          </a:p>
        </p:txBody>
      </p:sp>
      <p:sp>
        <p:nvSpPr>
          <p:cNvPr id="4" name="Rounded Rectangle 3"/>
          <p:cNvSpPr/>
          <p:nvPr/>
        </p:nvSpPr>
        <p:spPr>
          <a:xfrm>
            <a:off x="4927600" y="2171700"/>
            <a:ext cx="1422400" cy="13081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626100" y="5016500"/>
            <a:ext cx="1066800" cy="4318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5638800" y="3479800"/>
            <a:ext cx="520700" cy="15367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70169687"/>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6:22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αἰώνιος</a:t>
            </a:r>
            <a:endParaRPr lang="en-US" dirty="0"/>
          </a:p>
          <a:p>
            <a:pPr marL="0" indent="0">
              <a:buNone/>
            </a:pPr>
            <a:r>
              <a:rPr lang="en-US" dirty="0" smtClean="0"/>
              <a:t>						(</a:t>
            </a:r>
            <a:r>
              <a:rPr lang="en-US" dirty="0" err="1" smtClean="0"/>
              <a:t>ai</a:t>
            </a:r>
            <a:r>
              <a:rPr lang="en-US" dirty="0" err="1"/>
              <a:t>ō</a:t>
            </a:r>
            <a:r>
              <a:rPr lang="en-US" dirty="0" err="1" smtClean="0"/>
              <a:t>nios</a:t>
            </a:r>
            <a:r>
              <a:rPr lang="en-US" dirty="0" smtClean="0"/>
              <a:t>)</a:t>
            </a:r>
          </a:p>
          <a:p>
            <a:pPr marL="0" indent="0">
              <a:buNone/>
            </a:pPr>
            <a:endParaRPr lang="en-US" dirty="0"/>
          </a:p>
          <a:p>
            <a:pPr marL="0" indent="0">
              <a:buNone/>
            </a:pPr>
            <a:r>
              <a:rPr lang="en-US" baseline="30000" dirty="0" smtClean="0"/>
              <a:t>22</a:t>
            </a:r>
            <a:r>
              <a:rPr lang="en-US" dirty="0" smtClean="0"/>
              <a:t> </a:t>
            </a:r>
            <a:r>
              <a:rPr lang="en-US" dirty="0"/>
              <a:t>But now that you have been set free from sin and have become slaves to God, the benefit you reap leads to holiness, and the result is eternal life.</a:t>
            </a:r>
          </a:p>
        </p:txBody>
      </p:sp>
      <p:sp>
        <p:nvSpPr>
          <p:cNvPr id="4" name="Rounded Rectangle 3"/>
          <p:cNvSpPr/>
          <p:nvPr/>
        </p:nvSpPr>
        <p:spPr>
          <a:xfrm>
            <a:off x="5740400" y="2159000"/>
            <a:ext cx="1993900" cy="13081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7010400" y="5003800"/>
            <a:ext cx="1333500"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737350" y="3467100"/>
            <a:ext cx="939800" cy="15367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70169687"/>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6:22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ζωή</a:t>
            </a:r>
            <a:endParaRPr lang="en-US" dirty="0"/>
          </a:p>
          <a:p>
            <a:pPr marL="0" indent="0">
              <a:buNone/>
            </a:pPr>
            <a:r>
              <a:rPr lang="en-US" dirty="0" smtClean="0"/>
              <a:t>	(</a:t>
            </a:r>
            <a:r>
              <a:rPr lang="en-US" dirty="0" err="1" smtClean="0"/>
              <a:t>zō</a:t>
            </a:r>
            <a:r>
              <a:rPr lang="en-US" dirty="0" err="1"/>
              <a:t>ē</a:t>
            </a:r>
            <a:r>
              <a:rPr lang="en-US" dirty="0" smtClean="0"/>
              <a:t>)</a:t>
            </a:r>
          </a:p>
          <a:p>
            <a:pPr marL="0" indent="0">
              <a:buNone/>
            </a:pPr>
            <a:endParaRPr lang="en-US" dirty="0"/>
          </a:p>
          <a:p>
            <a:pPr marL="0" indent="0">
              <a:buNone/>
            </a:pPr>
            <a:r>
              <a:rPr lang="en-US" baseline="30000" dirty="0" smtClean="0"/>
              <a:t>22</a:t>
            </a:r>
            <a:r>
              <a:rPr lang="en-US" dirty="0" smtClean="0"/>
              <a:t> </a:t>
            </a:r>
            <a:r>
              <a:rPr lang="en-US" dirty="0"/>
              <a:t>But now that you have been set free from sin and have become slaves to God, the benefit you reap leads to holiness, and the result is eternal life.</a:t>
            </a:r>
          </a:p>
        </p:txBody>
      </p:sp>
      <p:sp>
        <p:nvSpPr>
          <p:cNvPr id="4" name="Rounded Rectangle 3"/>
          <p:cNvSpPr/>
          <p:nvPr/>
        </p:nvSpPr>
        <p:spPr>
          <a:xfrm>
            <a:off x="1308100" y="2209800"/>
            <a:ext cx="1143000" cy="12065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57200" y="5461000"/>
            <a:ext cx="698500" cy="482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806450" y="3416300"/>
            <a:ext cx="1073150" cy="20447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701696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6:15</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15</a:t>
            </a:r>
            <a:r>
              <a:rPr lang="en-US" dirty="0" smtClean="0"/>
              <a:t> </a:t>
            </a:r>
            <a:r>
              <a:rPr lang="en-US" dirty="0"/>
              <a:t>What then? Shall we sin because we are not under law but under grace? By no means! </a:t>
            </a:r>
            <a:endParaRPr lang="en-US" dirty="0" smtClean="0"/>
          </a:p>
        </p:txBody>
      </p:sp>
    </p:spTree>
    <p:extLst>
      <p:ext uri="{BB962C8B-B14F-4D97-AF65-F5344CB8AC3E}">
        <p14:creationId xmlns:p14="http://schemas.microsoft.com/office/powerpoint/2010/main" val="851055123"/>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a:t>
            </a:r>
            <a:r>
              <a:rPr lang="en-US" dirty="0" smtClean="0"/>
              <a:t>1 Peter 2:16</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Live </a:t>
            </a:r>
            <a:r>
              <a:rPr lang="en-US" dirty="0"/>
              <a:t>as </a:t>
            </a:r>
            <a:r>
              <a:rPr lang="en-US" b="1" dirty="0">
                <a:solidFill>
                  <a:schemeClr val="accent6">
                    <a:lumMod val="75000"/>
                  </a:schemeClr>
                </a:solidFill>
              </a:rPr>
              <a:t>free</a:t>
            </a:r>
            <a:r>
              <a:rPr lang="en-US" dirty="0"/>
              <a:t> men, but do not use your freedom as a cover-up for evil; live as </a:t>
            </a:r>
            <a:r>
              <a:rPr lang="en-US" b="1" dirty="0">
                <a:solidFill>
                  <a:schemeClr val="accent6">
                    <a:lumMod val="75000"/>
                  </a:schemeClr>
                </a:solidFill>
              </a:rPr>
              <a:t>servants of God</a:t>
            </a:r>
            <a:r>
              <a:rPr lang="en-US" dirty="0"/>
              <a:t>.</a:t>
            </a:r>
            <a:endParaRPr lang="en-US" dirty="0"/>
          </a:p>
        </p:txBody>
      </p:sp>
    </p:spTree>
    <p:extLst>
      <p:ext uri="{BB962C8B-B14F-4D97-AF65-F5344CB8AC3E}">
        <p14:creationId xmlns:p14="http://schemas.microsoft.com/office/powerpoint/2010/main" val="835485234"/>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a:t>
            </a:r>
            <a:r>
              <a:rPr lang="en-US" dirty="0" smtClean="0"/>
              <a:t>1 Corinthians 7:22</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For </a:t>
            </a:r>
            <a:r>
              <a:rPr lang="en-US" dirty="0"/>
              <a:t>he who was a slave when he was called by the Lord is the Lord’s freedman; similarly, he who was a free man when he was called is </a:t>
            </a:r>
            <a:r>
              <a:rPr lang="en-US" b="1" dirty="0">
                <a:solidFill>
                  <a:schemeClr val="accent6">
                    <a:lumMod val="75000"/>
                  </a:schemeClr>
                </a:solidFill>
              </a:rPr>
              <a:t>Christ’s slave</a:t>
            </a:r>
            <a:r>
              <a:rPr lang="en-US" dirty="0"/>
              <a:t>.</a:t>
            </a:r>
            <a:endParaRPr lang="en-US" dirty="0"/>
          </a:p>
        </p:txBody>
      </p:sp>
    </p:spTree>
    <p:extLst>
      <p:ext uri="{BB962C8B-B14F-4D97-AF65-F5344CB8AC3E}">
        <p14:creationId xmlns:p14="http://schemas.microsoft.com/office/powerpoint/2010/main" val="835485234"/>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6:23</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23</a:t>
            </a:r>
            <a:r>
              <a:rPr lang="en-US" dirty="0" smtClean="0"/>
              <a:t> </a:t>
            </a:r>
            <a:r>
              <a:rPr lang="en-US" dirty="0"/>
              <a:t>For the wages of sin is death, but the gift of God is eternal life in Christ Jesus our Lord. </a:t>
            </a:r>
          </a:p>
        </p:txBody>
      </p:sp>
    </p:spTree>
    <p:extLst>
      <p:ext uri="{BB962C8B-B14F-4D97-AF65-F5344CB8AC3E}">
        <p14:creationId xmlns:p14="http://schemas.microsoft.com/office/powerpoint/2010/main" val="3662542409"/>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6:23</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r>
              <a:rPr lang="en-US" dirty="0" smtClean="0"/>
              <a:t>		  </a:t>
            </a:r>
            <a:r>
              <a:rPr lang="el-GR" dirty="0" smtClean="0"/>
              <a:t>ὀψώνιον</a:t>
            </a:r>
            <a:endParaRPr lang="en-US" dirty="0" smtClean="0"/>
          </a:p>
          <a:p>
            <a:pPr marL="0" indent="0">
              <a:buNone/>
            </a:pPr>
            <a:r>
              <a:rPr lang="en-US" dirty="0" smtClean="0"/>
              <a:t>		(</a:t>
            </a:r>
            <a:r>
              <a:rPr lang="en-US" dirty="0" err="1" smtClean="0"/>
              <a:t>ops</a:t>
            </a:r>
            <a:r>
              <a:rPr lang="en-US" dirty="0" err="1"/>
              <a:t>ō</a:t>
            </a:r>
            <a:r>
              <a:rPr lang="en-US" dirty="0" err="1" smtClean="0"/>
              <a:t>nion</a:t>
            </a:r>
            <a:r>
              <a:rPr lang="en-US" dirty="0" smtClean="0"/>
              <a:t>)</a:t>
            </a:r>
            <a:endParaRPr lang="en-US" dirty="0"/>
          </a:p>
          <a:p>
            <a:pPr marL="0" indent="0">
              <a:buNone/>
            </a:pPr>
            <a:endParaRPr lang="en-US" dirty="0" smtClean="0"/>
          </a:p>
          <a:p>
            <a:pPr marL="0" indent="0">
              <a:buNone/>
            </a:pPr>
            <a:endParaRPr lang="en-US" dirty="0"/>
          </a:p>
          <a:p>
            <a:pPr marL="0" indent="0">
              <a:buNone/>
            </a:pPr>
            <a:r>
              <a:rPr lang="en-US" baseline="30000" dirty="0" smtClean="0"/>
              <a:t>23</a:t>
            </a:r>
            <a:r>
              <a:rPr lang="en-US" dirty="0" smtClean="0"/>
              <a:t> </a:t>
            </a:r>
            <a:r>
              <a:rPr lang="en-US" dirty="0"/>
              <a:t>For the wages of sin is death, but the gift of God is eternal life in Christ Jesus our Lord. </a:t>
            </a:r>
          </a:p>
        </p:txBody>
      </p:sp>
      <p:sp>
        <p:nvSpPr>
          <p:cNvPr id="4" name="Rounded Rectangle 3"/>
          <p:cNvSpPr/>
          <p:nvPr/>
        </p:nvSpPr>
        <p:spPr>
          <a:xfrm>
            <a:off x="2120900" y="2590800"/>
            <a:ext cx="2286000" cy="1244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120900" y="4864100"/>
            <a:ext cx="1155700"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2698750" y="3835400"/>
            <a:ext cx="565150" cy="10287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3432363"/>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Luke 3:14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ὀψώνιον</a:t>
            </a:r>
            <a:endParaRPr lang="en-US" dirty="0"/>
          </a:p>
          <a:p>
            <a:pPr marL="0" indent="0">
              <a:buNone/>
            </a:pPr>
            <a:r>
              <a:rPr lang="en-US" dirty="0"/>
              <a:t>		(</a:t>
            </a:r>
            <a:r>
              <a:rPr lang="en-US" dirty="0" err="1"/>
              <a:t>opsōnion</a:t>
            </a:r>
            <a:r>
              <a:rPr lang="en-US" dirty="0"/>
              <a:t>)</a:t>
            </a:r>
          </a:p>
          <a:p>
            <a:pPr marL="0" indent="0">
              <a:buNone/>
            </a:pPr>
            <a:endParaRPr lang="en-US" dirty="0"/>
          </a:p>
          <a:p>
            <a:pPr marL="0" indent="0">
              <a:buNone/>
            </a:pPr>
            <a:r>
              <a:rPr lang="en-US" dirty="0" smtClean="0"/>
              <a:t>Then </a:t>
            </a:r>
            <a:r>
              <a:rPr lang="en-US" dirty="0"/>
              <a:t>some soldiers asked him, “And what should we do?” </a:t>
            </a:r>
            <a:r>
              <a:rPr lang="en-US" dirty="0" smtClean="0"/>
              <a:t>He </a:t>
            </a:r>
            <a:r>
              <a:rPr lang="en-US" dirty="0"/>
              <a:t>replied, </a:t>
            </a:r>
            <a:r>
              <a:rPr lang="en-US" dirty="0">
                <a:solidFill>
                  <a:srgbClr val="FF0000"/>
                </a:solidFill>
              </a:rPr>
              <a:t>“Don’t extort money and don’t accuse people falsely—be content with your pay.”</a:t>
            </a:r>
            <a:r>
              <a:rPr lang="en-US" dirty="0"/>
              <a:t> </a:t>
            </a:r>
          </a:p>
        </p:txBody>
      </p:sp>
      <p:pic>
        <p:nvPicPr>
          <p:cNvPr id="2355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59000" y="2184400"/>
            <a:ext cx="2309813" cy="1268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2133600" y="5486400"/>
            <a:ext cx="749300" cy="508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23554" idx="2"/>
          </p:cNvCxnSpPr>
          <p:nvPr/>
        </p:nvCxnSpPr>
        <p:spPr>
          <a:xfrm flipV="1">
            <a:off x="2508250" y="3452813"/>
            <a:ext cx="805657" cy="203358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21331975"/>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9:7</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ὀψώνιον</a:t>
            </a:r>
            <a:endParaRPr lang="en-US" dirty="0"/>
          </a:p>
          <a:p>
            <a:pPr marL="0" indent="0">
              <a:buNone/>
            </a:pPr>
            <a:r>
              <a:rPr lang="en-US" dirty="0" smtClean="0"/>
              <a:t>				</a:t>
            </a:r>
            <a:r>
              <a:rPr lang="en-US" dirty="0"/>
              <a:t>		(</a:t>
            </a:r>
            <a:r>
              <a:rPr lang="en-US" dirty="0" err="1"/>
              <a:t>opsōnion</a:t>
            </a:r>
            <a:r>
              <a:rPr lang="en-US" dirty="0"/>
              <a:t>)</a:t>
            </a:r>
          </a:p>
          <a:p>
            <a:pPr marL="0" indent="0">
              <a:buNone/>
            </a:pPr>
            <a:endParaRPr lang="en-US" dirty="0"/>
          </a:p>
          <a:p>
            <a:pPr marL="0" indent="0">
              <a:buNone/>
            </a:pPr>
            <a:r>
              <a:rPr lang="en-US" dirty="0" smtClean="0"/>
              <a:t>Who </a:t>
            </a:r>
            <a:r>
              <a:rPr lang="en-US" dirty="0"/>
              <a:t>serves as a soldier at his own expense? Who plants a vineyard and does not eat of its grapes? Who tends a flock and does not drink of the milk?</a:t>
            </a:r>
          </a:p>
        </p:txBody>
      </p:sp>
      <p:pic>
        <p:nvPicPr>
          <p:cNvPr id="2457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78500" y="2184400"/>
            <a:ext cx="2309813" cy="1268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6210300" y="4038600"/>
            <a:ext cx="1549400" cy="4699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24578" idx="2"/>
          </p:cNvCxnSpPr>
          <p:nvPr/>
        </p:nvCxnSpPr>
        <p:spPr>
          <a:xfrm flipH="1" flipV="1">
            <a:off x="6933407" y="3452813"/>
            <a:ext cx="51593" cy="58578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10259003"/>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6:23</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r>
              <a:rPr lang="en-US" dirty="0" smtClean="0"/>
              <a:t>						  </a:t>
            </a:r>
            <a:r>
              <a:rPr lang="el-GR" dirty="0" smtClean="0"/>
              <a:t>χάρισμα</a:t>
            </a:r>
            <a:endParaRPr lang="en-US" dirty="0" smtClean="0"/>
          </a:p>
          <a:p>
            <a:pPr marL="0" indent="0">
              <a:buNone/>
            </a:pPr>
            <a:r>
              <a:rPr lang="en-US" dirty="0" smtClean="0"/>
              <a:t>						(charisma)</a:t>
            </a:r>
            <a:endParaRPr lang="en-US" dirty="0"/>
          </a:p>
          <a:p>
            <a:pPr marL="0" indent="0">
              <a:buNone/>
            </a:pPr>
            <a:endParaRPr lang="en-US" dirty="0" smtClean="0"/>
          </a:p>
          <a:p>
            <a:pPr marL="0" indent="0">
              <a:buNone/>
            </a:pPr>
            <a:endParaRPr lang="en-US" dirty="0"/>
          </a:p>
          <a:p>
            <a:pPr marL="0" indent="0">
              <a:buNone/>
            </a:pPr>
            <a:r>
              <a:rPr lang="en-US" baseline="30000" dirty="0" smtClean="0"/>
              <a:t>23</a:t>
            </a:r>
            <a:r>
              <a:rPr lang="en-US" dirty="0" smtClean="0"/>
              <a:t> </a:t>
            </a:r>
            <a:r>
              <a:rPr lang="en-US" dirty="0"/>
              <a:t>For the wages of sin is death, but the gift of God is eternal life in Christ Jesus our Lord. </a:t>
            </a:r>
          </a:p>
        </p:txBody>
      </p:sp>
      <p:sp>
        <p:nvSpPr>
          <p:cNvPr id="4" name="Rounded Rectangle 3"/>
          <p:cNvSpPr/>
          <p:nvPr/>
        </p:nvSpPr>
        <p:spPr>
          <a:xfrm>
            <a:off x="5892800" y="2590800"/>
            <a:ext cx="2082800" cy="1295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7061200" y="4864100"/>
            <a:ext cx="647700" cy="4699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934200" y="3886200"/>
            <a:ext cx="450850" cy="9779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3432363"/>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1:11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χάρισμα</a:t>
            </a:r>
            <a:endParaRPr lang="en-US" dirty="0"/>
          </a:p>
          <a:p>
            <a:pPr marL="0" indent="0">
              <a:buNone/>
            </a:pPr>
            <a:r>
              <a:rPr lang="en-US" dirty="0"/>
              <a:t>		(charisma)</a:t>
            </a:r>
          </a:p>
          <a:p>
            <a:pPr marL="0" indent="0">
              <a:buNone/>
            </a:pPr>
            <a:endParaRPr lang="en-US" dirty="0" smtClean="0"/>
          </a:p>
          <a:p>
            <a:pPr marL="0" indent="0">
              <a:buNone/>
            </a:pPr>
            <a:endParaRPr lang="en-US" dirty="0"/>
          </a:p>
          <a:p>
            <a:pPr marL="0" indent="0">
              <a:buNone/>
            </a:pPr>
            <a:r>
              <a:rPr lang="en-US" dirty="0" smtClean="0"/>
              <a:t>I </a:t>
            </a:r>
            <a:r>
              <a:rPr lang="en-US" dirty="0"/>
              <a:t>long to see you so that I may impart to you some spiritual gift to make you strong</a:t>
            </a:r>
          </a:p>
        </p:txBody>
      </p:sp>
      <p:pic>
        <p:nvPicPr>
          <p:cNvPr id="2560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49488" y="2182813"/>
            <a:ext cx="2103437" cy="1322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0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13063" y="5099050"/>
            <a:ext cx="676275"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25603" idx="0"/>
            <a:endCxn id="25602" idx="2"/>
          </p:cNvCxnSpPr>
          <p:nvPr/>
        </p:nvCxnSpPr>
        <p:spPr>
          <a:xfrm flipV="1">
            <a:off x="3251201" y="3505200"/>
            <a:ext cx="50006" cy="159385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81565245"/>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1:7</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χάρισμα</a:t>
            </a:r>
            <a:endParaRPr lang="en-US" dirty="0"/>
          </a:p>
          <a:p>
            <a:pPr marL="0" indent="0">
              <a:buNone/>
            </a:pPr>
            <a:r>
              <a:rPr lang="en-US" dirty="0"/>
              <a:t>						(charisma)</a:t>
            </a:r>
          </a:p>
          <a:p>
            <a:pPr marL="0" indent="0">
              <a:buNone/>
            </a:pPr>
            <a:endParaRPr lang="en-US" dirty="0"/>
          </a:p>
          <a:p>
            <a:pPr marL="0" indent="0">
              <a:buNone/>
            </a:pPr>
            <a:endParaRPr lang="en-US" dirty="0" smtClean="0"/>
          </a:p>
          <a:p>
            <a:pPr marL="0" indent="0">
              <a:buNone/>
            </a:pPr>
            <a:r>
              <a:rPr lang="en-US" dirty="0" smtClean="0"/>
              <a:t>Therefore </a:t>
            </a:r>
            <a:r>
              <a:rPr lang="en-US" dirty="0"/>
              <a:t>you do not lack any spiritual gift as you eagerly wait for our Lord Jesus Christ to be revealed.</a:t>
            </a:r>
          </a:p>
        </p:txBody>
      </p:sp>
      <p:pic>
        <p:nvPicPr>
          <p:cNvPr id="266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30888" y="2182813"/>
            <a:ext cx="2103437" cy="1322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6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26263" y="4616450"/>
            <a:ext cx="676275"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26627" idx="0"/>
            <a:endCxn id="26626" idx="2"/>
          </p:cNvCxnSpPr>
          <p:nvPr/>
        </p:nvCxnSpPr>
        <p:spPr>
          <a:xfrm flipH="1" flipV="1">
            <a:off x="6882607" y="3505200"/>
            <a:ext cx="381794" cy="111125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73697933"/>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a:t>
            </a:r>
            <a:r>
              <a:rPr lang="en-US" dirty="0" smtClean="0"/>
              <a:t>James 1:15</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Then</a:t>
            </a:r>
            <a:r>
              <a:rPr lang="en-US" dirty="0"/>
              <a:t>, after desire has conceived, it gives birth to </a:t>
            </a:r>
            <a:r>
              <a:rPr lang="en-US" b="1" dirty="0">
                <a:solidFill>
                  <a:schemeClr val="accent6">
                    <a:lumMod val="75000"/>
                  </a:schemeClr>
                </a:solidFill>
              </a:rPr>
              <a:t>sin</a:t>
            </a:r>
            <a:r>
              <a:rPr lang="en-US" dirty="0"/>
              <a:t>; and sin, when it is full-grown, gives birth to </a:t>
            </a:r>
            <a:r>
              <a:rPr lang="en-US" b="1" dirty="0">
                <a:solidFill>
                  <a:schemeClr val="accent6">
                    <a:lumMod val="75000"/>
                  </a:schemeClr>
                </a:solidFill>
              </a:rPr>
              <a:t>death</a:t>
            </a:r>
            <a:r>
              <a:rPr lang="en-US" dirty="0"/>
              <a:t>.</a:t>
            </a:r>
            <a:endParaRPr lang="en-US" dirty="0"/>
          </a:p>
        </p:txBody>
      </p:sp>
    </p:spTree>
    <p:extLst>
      <p:ext uri="{BB962C8B-B14F-4D97-AF65-F5344CB8AC3E}">
        <p14:creationId xmlns:p14="http://schemas.microsoft.com/office/powerpoint/2010/main" val="8354852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39137</TotalTime>
  <Words>10488</Words>
  <Application>Microsoft Office PowerPoint</Application>
  <PresentationFormat>On-screen Show (4:3)</PresentationFormat>
  <Paragraphs>2019</Paragraphs>
  <Slides>101</Slides>
  <Notes>101</Notes>
  <HiddenSlides>0</HiddenSlides>
  <MMClips>0</MMClips>
  <ScaleCrop>false</ScaleCrop>
  <HeadingPairs>
    <vt:vector size="4" baseType="variant">
      <vt:variant>
        <vt:lpstr>Theme</vt:lpstr>
      </vt:variant>
      <vt:variant>
        <vt:i4>1</vt:i4>
      </vt:variant>
      <vt:variant>
        <vt:lpstr>Slide Titles</vt:lpstr>
      </vt:variant>
      <vt:variant>
        <vt:i4>101</vt:i4>
      </vt:variant>
    </vt:vector>
  </HeadingPairs>
  <TitlesOfParts>
    <vt:vector size="102" baseType="lpstr">
      <vt:lpstr>Office Theme</vt:lpstr>
      <vt:lpstr>Romans 6:15-23 --- Slaves to Righteousness</vt:lpstr>
      <vt:lpstr>PowerPoint Presentation</vt:lpstr>
      <vt:lpstr>Romans 6:15-23</vt:lpstr>
      <vt:lpstr>Romans 6:15-23</vt:lpstr>
      <vt:lpstr>Romans 6:15-23</vt:lpstr>
      <vt:lpstr>Romans 6:15-23</vt:lpstr>
      <vt:lpstr>Romans 6:15-23</vt:lpstr>
      <vt:lpstr>PowerPoint Presentation</vt:lpstr>
      <vt:lpstr>Romans 6:15</vt:lpstr>
      <vt:lpstr>Romans 6:15</vt:lpstr>
      <vt:lpstr>Romans 6:15</vt:lpstr>
      <vt:lpstr>Romans 6:15</vt:lpstr>
      <vt:lpstr>Romans 6:15</vt:lpstr>
      <vt:lpstr>Cross-Reference Romans 6:1-2</vt:lpstr>
      <vt:lpstr>Cross-Reference Ephesians 2:10</vt:lpstr>
      <vt:lpstr>Romans 6:16a</vt:lpstr>
      <vt:lpstr>Romans 6:16a</vt:lpstr>
      <vt:lpstr>Matthew 26:53</vt:lpstr>
      <vt:lpstr>Acts 23:24</vt:lpstr>
      <vt:lpstr>Romans 6:16a</vt:lpstr>
      <vt:lpstr>Hebrews 5:8</vt:lpstr>
      <vt:lpstr>Hebrews 11:8</vt:lpstr>
      <vt:lpstr>Romans 6:16a</vt:lpstr>
      <vt:lpstr>1 Corinthians 7:23</vt:lpstr>
      <vt:lpstr>John 8:34</vt:lpstr>
      <vt:lpstr>Romans 6:16b</vt:lpstr>
      <vt:lpstr>Romans 6:16b</vt:lpstr>
      <vt:lpstr>Romans 6:16b</vt:lpstr>
      <vt:lpstr>Cross-Reference 2 Peter 2:19 </vt:lpstr>
      <vt:lpstr>Romans 6:17</vt:lpstr>
      <vt:lpstr>Romans 6:17</vt:lpstr>
      <vt:lpstr>Romans 6:17</vt:lpstr>
      <vt:lpstr>Romans 6:17</vt:lpstr>
      <vt:lpstr>Acts 23:25 (NIV)</vt:lpstr>
      <vt:lpstr>Acts 23:25 (KJV)</vt:lpstr>
      <vt:lpstr>Romans 6:17</vt:lpstr>
      <vt:lpstr>John 7:16</vt:lpstr>
      <vt:lpstr>Hebrews 13:9</vt:lpstr>
      <vt:lpstr>Romans 6:17</vt:lpstr>
      <vt:lpstr>Cross-Reference 2 Timothy 1:13</vt:lpstr>
      <vt:lpstr>Cross-Reference 3 John 3</vt:lpstr>
      <vt:lpstr>Romans 6:18</vt:lpstr>
      <vt:lpstr>Romans 6:18</vt:lpstr>
      <vt:lpstr>John 8:32</vt:lpstr>
      <vt:lpstr>Romans 8:2</vt:lpstr>
      <vt:lpstr>Cross-Reference Galatians 5:1</vt:lpstr>
      <vt:lpstr>PowerPoint Presentation</vt:lpstr>
      <vt:lpstr>Romans 6:19a</vt:lpstr>
      <vt:lpstr>Romans 6:19a</vt:lpstr>
      <vt:lpstr>1 Corinthians 10:13</vt:lpstr>
      <vt:lpstr>1 Corinthians 2:13</vt:lpstr>
      <vt:lpstr>Romans 6:19a</vt:lpstr>
      <vt:lpstr>1 Corinthians 2:3</vt:lpstr>
      <vt:lpstr>Hebrews 4:15</vt:lpstr>
      <vt:lpstr>Romans 6:19a</vt:lpstr>
      <vt:lpstr>Romans 6:19b</vt:lpstr>
      <vt:lpstr>Romans 6:19b</vt:lpstr>
      <vt:lpstr>Ephesians 4:19</vt:lpstr>
      <vt:lpstr>1 Thessalonians 4:7 (NIV)</vt:lpstr>
      <vt:lpstr>1 Thessalonians 4:7 (KJV)</vt:lpstr>
      <vt:lpstr>Romans 6:19b</vt:lpstr>
      <vt:lpstr>Romans 6:19b</vt:lpstr>
      <vt:lpstr>1 Thessalonians 4:7 (NIV)</vt:lpstr>
      <vt:lpstr>1 Thessalonians 4:7 (KJV)</vt:lpstr>
      <vt:lpstr>Cross-Reference Hebrews 4:15</vt:lpstr>
      <vt:lpstr>Cross-Reference Colossians 3:5-7</vt:lpstr>
      <vt:lpstr>Romans 6:20</vt:lpstr>
      <vt:lpstr>Romans 6:20 (NIV)</vt:lpstr>
      <vt:lpstr>Romans 6:20 (KJV)</vt:lpstr>
      <vt:lpstr>Cross-Reference John 8:34</vt:lpstr>
      <vt:lpstr>PowerPoint Presentation</vt:lpstr>
      <vt:lpstr>Romans 6:21</vt:lpstr>
      <vt:lpstr>Romans 6:21</vt:lpstr>
      <vt:lpstr>Romans 6:21</vt:lpstr>
      <vt:lpstr>Mark 8:38</vt:lpstr>
      <vt:lpstr>2 Timothy 1:12</vt:lpstr>
      <vt:lpstr>Romans 6:21</vt:lpstr>
      <vt:lpstr>Matthew 26:58</vt:lpstr>
      <vt:lpstr>1 Timothy 1:5</vt:lpstr>
      <vt:lpstr>Cross-Reference Proverbs 14:12</vt:lpstr>
      <vt:lpstr>Cross-Reference 1 John 2:28</vt:lpstr>
      <vt:lpstr>Romans 6:22</vt:lpstr>
      <vt:lpstr>Romans 6:22</vt:lpstr>
      <vt:lpstr>Romans 6:22</vt:lpstr>
      <vt:lpstr>Romans 6:22</vt:lpstr>
      <vt:lpstr>Romans 6:22</vt:lpstr>
      <vt:lpstr>Romans 6:22</vt:lpstr>
      <vt:lpstr>Romans 6:22</vt:lpstr>
      <vt:lpstr>Romans 6:22</vt:lpstr>
      <vt:lpstr>Cross-Reference 1 Peter 2:16</vt:lpstr>
      <vt:lpstr>Cross-Reference 1 Corinthians 7:22</vt:lpstr>
      <vt:lpstr>Romans 6:23</vt:lpstr>
      <vt:lpstr>Romans 6:23</vt:lpstr>
      <vt:lpstr>Luke 3:14</vt:lpstr>
      <vt:lpstr>1 Corinthians 9:7</vt:lpstr>
      <vt:lpstr>Romans 6:23</vt:lpstr>
      <vt:lpstr>Romans 1:11</vt:lpstr>
      <vt:lpstr>1 Corinthians 1:7</vt:lpstr>
      <vt:lpstr>Cross-Reference James 1:15</vt:lpstr>
      <vt:lpstr>Cross-Reference John 10:28</vt:lpstr>
      <vt:lpstr>PowerPoint Presentation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Romans 1:1-7</dc:title>
  <dc:creator>MDJ</dc:creator>
  <cp:lastModifiedBy>MDJ</cp:lastModifiedBy>
  <cp:revision>182</cp:revision>
  <dcterms:created xsi:type="dcterms:W3CDTF">2014-03-14T14:55:41Z</dcterms:created>
  <dcterms:modified xsi:type="dcterms:W3CDTF">2015-10-13T16:37:38Z</dcterms:modified>
</cp:coreProperties>
</file>