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sldIdLst>
    <p:sldId id="320" r:id="rId2"/>
    <p:sldId id="332" r:id="rId3"/>
    <p:sldId id="321" r:id="rId4"/>
    <p:sldId id="322" r:id="rId5"/>
    <p:sldId id="323" r:id="rId6"/>
    <p:sldId id="324" r:id="rId7"/>
    <p:sldId id="325" r:id="rId8"/>
    <p:sldId id="453" r:id="rId9"/>
    <p:sldId id="339" r:id="rId10"/>
    <p:sldId id="384" r:id="rId11"/>
    <p:sldId id="385" r:id="rId12"/>
    <p:sldId id="333" r:id="rId13"/>
    <p:sldId id="386" r:id="rId14"/>
    <p:sldId id="387" r:id="rId15"/>
    <p:sldId id="334" r:id="rId16"/>
    <p:sldId id="388" r:id="rId17"/>
    <p:sldId id="389" r:id="rId18"/>
    <p:sldId id="335" r:id="rId19"/>
    <p:sldId id="336" r:id="rId20"/>
    <p:sldId id="450" r:id="rId21"/>
    <p:sldId id="451" r:id="rId22"/>
    <p:sldId id="337" r:id="rId23"/>
    <p:sldId id="394" r:id="rId24"/>
    <p:sldId id="370" r:id="rId25"/>
    <p:sldId id="371" r:id="rId26"/>
    <p:sldId id="382" r:id="rId27"/>
    <p:sldId id="326" r:id="rId28"/>
    <p:sldId id="340" r:id="rId29"/>
    <p:sldId id="341" r:id="rId30"/>
    <p:sldId id="398" r:id="rId31"/>
    <p:sldId id="399" r:id="rId32"/>
    <p:sldId id="342" r:id="rId33"/>
    <p:sldId id="400" r:id="rId34"/>
    <p:sldId id="401" r:id="rId35"/>
    <p:sldId id="343" r:id="rId36"/>
    <p:sldId id="402" r:id="rId37"/>
    <p:sldId id="403" r:id="rId38"/>
    <p:sldId id="344" r:id="rId39"/>
    <p:sldId id="404" r:id="rId40"/>
    <p:sldId id="345" r:id="rId41"/>
    <p:sldId id="406" r:id="rId42"/>
    <p:sldId id="407" r:id="rId43"/>
    <p:sldId id="372" r:id="rId44"/>
    <p:sldId id="373" r:id="rId45"/>
    <p:sldId id="383" r:id="rId46"/>
    <p:sldId id="327" r:id="rId47"/>
    <p:sldId id="346" r:id="rId48"/>
    <p:sldId id="347" r:id="rId49"/>
    <p:sldId id="410" r:id="rId50"/>
    <p:sldId id="411" r:id="rId51"/>
    <p:sldId id="348" r:id="rId52"/>
    <p:sldId id="412" r:id="rId53"/>
    <p:sldId id="349" r:id="rId54"/>
    <p:sldId id="414" r:id="rId55"/>
    <p:sldId id="415" r:id="rId56"/>
    <p:sldId id="374" r:id="rId57"/>
    <p:sldId id="375" r:id="rId58"/>
    <p:sldId id="358" r:id="rId59"/>
    <p:sldId id="355" r:id="rId60"/>
    <p:sldId id="418" r:id="rId61"/>
    <p:sldId id="419" r:id="rId62"/>
    <p:sldId id="356" r:id="rId63"/>
    <p:sldId id="357" r:id="rId64"/>
    <p:sldId id="422" r:id="rId65"/>
    <p:sldId id="423" r:id="rId66"/>
    <p:sldId id="376" r:id="rId67"/>
    <p:sldId id="377" r:id="rId68"/>
    <p:sldId id="329" r:id="rId69"/>
    <p:sldId id="350" r:id="rId70"/>
    <p:sldId id="351" r:id="rId71"/>
    <p:sldId id="426" r:id="rId72"/>
    <p:sldId id="352" r:id="rId73"/>
    <p:sldId id="428" r:id="rId74"/>
    <p:sldId id="429" r:id="rId75"/>
    <p:sldId id="353" r:id="rId76"/>
    <p:sldId id="430" r:id="rId77"/>
    <p:sldId id="452" r:id="rId78"/>
    <p:sldId id="431" r:id="rId79"/>
    <p:sldId id="360" r:id="rId80"/>
    <p:sldId id="361" r:id="rId81"/>
    <p:sldId id="434" r:id="rId82"/>
    <p:sldId id="435" r:id="rId83"/>
    <p:sldId id="378" r:id="rId84"/>
    <p:sldId id="379" r:id="rId85"/>
    <p:sldId id="330" r:id="rId86"/>
    <p:sldId id="362" r:id="rId87"/>
    <p:sldId id="436" r:id="rId88"/>
    <p:sldId id="437" r:id="rId89"/>
    <p:sldId id="363" r:id="rId90"/>
    <p:sldId id="364" r:id="rId91"/>
    <p:sldId id="365" r:id="rId92"/>
    <p:sldId id="366" r:id="rId93"/>
    <p:sldId id="444" r:id="rId94"/>
    <p:sldId id="368" r:id="rId95"/>
    <p:sldId id="369" r:id="rId96"/>
    <p:sldId id="449" r:id="rId97"/>
    <p:sldId id="448" r:id="rId98"/>
    <p:sldId id="380" r:id="rId99"/>
    <p:sldId id="381" r:id="rId100"/>
    <p:sldId id="331"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5257" autoAdjust="0"/>
  </p:normalViewPr>
  <p:slideViewPr>
    <p:cSldViewPr snapToGrid="0">
      <p:cViewPr varScale="1">
        <p:scale>
          <a:sx n="75" d="100"/>
          <a:sy n="75" d="100"/>
        </p:scale>
        <p:origin x="-2640" y="-90"/>
      </p:cViewPr>
      <p:guideLst>
        <p:guide orient="horz" pos="2160"/>
        <p:guide pos="2880"/>
      </p:guideLst>
    </p:cSldViewPr>
  </p:slideViewPr>
  <p:outlineViewPr>
    <p:cViewPr>
      <p:scale>
        <a:sx n="33" d="100"/>
        <a:sy n="33" d="100"/>
      </p:scale>
      <p:origin x="0" y="0"/>
    </p:cViewPr>
  </p:outlineViewPr>
  <p:notesTextViewPr>
    <p:cViewPr>
      <p:scale>
        <a:sx n="1" d="1"/>
        <a:sy n="1" d="1"/>
      </p:scale>
      <p:origin x="0" y="2958"/>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902413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Three boys were wading illegally in a deserted </a:t>
            </a:r>
          </a:p>
          <a:p>
            <a:pPr rtl="0"/>
            <a:r>
              <a:rPr lang="en-US" sz="1200" i="0" dirty="0" smtClean="0"/>
              <a:t>pond in Monroe, Louisiana. Joe Delaney, all-pro halfback of </a:t>
            </a:r>
          </a:p>
          <a:p>
            <a:pPr rtl="0"/>
            <a:r>
              <a:rPr lang="en-US" sz="1200" i="0" dirty="0" smtClean="0"/>
              <a:t>the Kansas City Chiefs, sat nearby and warned them to </a:t>
            </a:r>
          </a:p>
          <a:p>
            <a:pPr rtl="0"/>
            <a:r>
              <a:rPr lang="en-US" sz="1200" i="0" dirty="0" smtClean="0"/>
              <a:t>stay close to shore. </a:t>
            </a:r>
          </a:p>
          <a:p>
            <a:pPr rtl="0"/>
            <a:endParaRPr lang="en-US" sz="1200" i="0" dirty="0" smtClean="0"/>
          </a:p>
          <a:p>
            <a:pPr rtl="0"/>
            <a:r>
              <a:rPr lang="en-US" sz="1200" i="0" dirty="0" smtClean="0"/>
              <a:t>Ignoring his words, they waded out and, moments later, </a:t>
            </a:r>
          </a:p>
          <a:p>
            <a:pPr rtl="0"/>
            <a:r>
              <a:rPr lang="en-US" sz="1200" i="0" dirty="0" smtClean="0"/>
              <a:t>screamed as they plunged from sight.</a:t>
            </a:r>
          </a:p>
          <a:p>
            <a:pPr rtl="0"/>
            <a:endParaRPr lang="en-US" sz="1200" i="0" dirty="0" smtClean="0"/>
          </a:p>
          <a:p>
            <a:pPr rtl="0"/>
            <a:r>
              <a:rPr lang="en-US" sz="1200" i="0" dirty="0" smtClean="0"/>
              <a:t>Instantly on his feet, Delaney rushed to the pond and dove </a:t>
            </a:r>
          </a:p>
          <a:p>
            <a:pPr rtl="0"/>
            <a:r>
              <a:rPr lang="en-US" sz="1200" i="0" dirty="0" smtClean="0"/>
              <a:t>in. His attempts to rescue the boys, however, were futile. </a:t>
            </a:r>
          </a:p>
          <a:p>
            <a:pPr rtl="0"/>
            <a:endParaRPr lang="en-US" sz="1200" i="0" dirty="0" smtClean="0"/>
          </a:p>
          <a:p>
            <a:pPr rtl="0"/>
            <a:r>
              <a:rPr lang="en-US" sz="1200" i="0" dirty="0" smtClean="0"/>
              <a:t>One boy drowned, another was rescued in critical condition, </a:t>
            </a:r>
          </a:p>
          <a:p>
            <a:pPr rtl="0"/>
            <a:r>
              <a:rPr lang="en-US" sz="1200" i="0" dirty="0" smtClean="0"/>
              <a:t>and a third made his own way back to shore. </a:t>
            </a:r>
          </a:p>
          <a:p>
            <a:pPr rtl="0"/>
            <a:endParaRPr lang="en-US" sz="1200" i="0" dirty="0" smtClean="0"/>
          </a:p>
          <a:p>
            <a:pPr rtl="0"/>
            <a:r>
              <a:rPr lang="en-US" sz="1200" i="0" dirty="0" smtClean="0"/>
              <a:t>Joe Delaney died in the rescue effort; his body was the l</a:t>
            </a:r>
          </a:p>
          <a:p>
            <a:pPr rtl="0"/>
            <a:r>
              <a:rPr lang="en-US" sz="1200" i="0" dirty="0" err="1" smtClean="0"/>
              <a:t>ast</a:t>
            </a:r>
            <a:r>
              <a:rPr lang="en-US" sz="1200" i="0" dirty="0" smtClean="0"/>
              <a:t> to be recovered. He had given his life to help others, </a:t>
            </a:r>
          </a:p>
          <a:p>
            <a:pPr rtl="0"/>
            <a:r>
              <a:rPr lang="en-US" sz="1200" i="0" dirty="0" smtClean="0"/>
              <a:t>without success. Seeing the boys in danger, he placed his </a:t>
            </a:r>
          </a:p>
          <a:p>
            <a:pPr rtl="0"/>
            <a:r>
              <a:rPr lang="en-US" sz="1200" i="0" dirty="0" smtClean="0"/>
              <a:t>own life in jeopardy to help them. </a:t>
            </a:r>
          </a:p>
          <a:p>
            <a:pPr rtl="0"/>
            <a:endParaRPr lang="en-US" sz="1200" i="0" dirty="0" smtClean="0"/>
          </a:p>
          <a:p>
            <a:pPr rtl="0"/>
            <a:r>
              <a:rPr lang="en-US" sz="1200" i="0" dirty="0" smtClean="0"/>
              <a:t>But I wonder: If Joe had known he would leave his wife a </a:t>
            </a:r>
          </a:p>
          <a:p>
            <a:pPr rtl="0"/>
            <a:r>
              <a:rPr lang="en-US" sz="1200" i="0" dirty="0" smtClean="0"/>
              <a:t>widow and three small daughters fatherless, would he have </a:t>
            </a:r>
          </a:p>
          <a:p>
            <a:pPr rtl="0"/>
            <a:r>
              <a:rPr lang="en-US" sz="1200" i="0" dirty="0" smtClean="0"/>
              <a:t>jumped into that pond? Would we? Or would we say, </a:t>
            </a:r>
          </a:p>
          <a:p>
            <a:pPr rtl="0"/>
            <a:r>
              <a:rPr lang="en-US" sz="1200" i="0" dirty="0" smtClean="0"/>
              <a:t>“There’s no need for more to die”?</a:t>
            </a:r>
          </a:p>
          <a:p>
            <a:pPr rtl="0"/>
            <a:endParaRPr lang="en-US" sz="1200" i="0" dirty="0" smtClean="0"/>
          </a:p>
          <a:p>
            <a:pPr rtl="0"/>
            <a:r>
              <a:rPr lang="en-US" sz="1200" i="0" dirty="0" smtClean="0"/>
              <a:t>Jesus came to the world precisely to die. He would not </a:t>
            </a:r>
          </a:p>
          <a:p>
            <a:pPr rtl="0"/>
            <a:r>
              <a:rPr lang="en-US" sz="1200" i="0" dirty="0" smtClean="0"/>
              <a:t>hang on the cross for a few seconds and then get off, </a:t>
            </a:r>
          </a:p>
          <a:p>
            <a:pPr rtl="0"/>
            <a:r>
              <a:rPr lang="en-US" sz="1200" i="0" dirty="0" smtClean="0"/>
              <a:t>safely. It would not be a matter of a brief agony and </a:t>
            </a:r>
          </a:p>
          <a:p>
            <a:pPr rtl="0"/>
            <a:r>
              <a:rPr lang="en-US" sz="1200" i="0" dirty="0" smtClean="0"/>
              <a:t>intense bravery followed by a cloudburst of adulation. </a:t>
            </a:r>
          </a:p>
          <a:p>
            <a:pPr rtl="0"/>
            <a:endParaRPr lang="en-US" sz="1200" i="0" dirty="0" smtClean="0"/>
          </a:p>
          <a:p>
            <a:pPr rtl="0"/>
            <a:r>
              <a:rPr lang="en-US" sz="1200" i="0" dirty="0" smtClean="0"/>
              <a:t>He would be taken off the cross a corpse! He knew all </a:t>
            </a:r>
          </a:p>
          <a:p>
            <a:pPr rtl="0"/>
            <a:r>
              <a:rPr lang="en-US" sz="1200" i="0" dirty="0" smtClean="0"/>
              <a:t>that—and yet he came.</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Hurley, V. (2000). </a:t>
            </a:r>
            <a:r>
              <a:rPr lang="en-US" b="0" i="1" u="none" strike="noStrike" baseline="0" dirty="0" smtClean="0"/>
              <a:t>Speaker’s sourcebook of new </a:t>
            </a:r>
            <a:r>
              <a:rPr lang="en-US" b="0" i="1" u="none" strike="noStrike" baseline="0" dirty="0" err="1" smtClean="0"/>
              <a:t>i</a:t>
            </a:r>
            <a:endParaRPr lang="en-US" b="0" i="1" u="none" strike="noStrike" baseline="0" dirty="0" smtClean="0"/>
          </a:p>
          <a:p>
            <a:r>
              <a:rPr lang="en-US" b="0" i="1" u="none" strike="noStrike" baseline="0" dirty="0" err="1" smtClean="0"/>
              <a:t>llustrations</a:t>
            </a:r>
            <a:r>
              <a:rPr lang="en-US" b="0" i="0" u="none" strike="noStrike" baseline="0" dirty="0" smtClean="0"/>
              <a:t> (electronic ed., p. 28). Dallas: </a:t>
            </a:r>
          </a:p>
          <a:p>
            <a:r>
              <a:rPr lang="en-US" b="0" i="0" u="none" strike="noStrike" baseline="0" dirty="0" smtClean="0"/>
              <a:t>Word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3134461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Adelphos</a:t>
            </a:r>
            <a:r>
              <a:rPr lang="en-US" dirty="0" smtClean="0"/>
              <a:t> is used with two meanings throughout the New </a:t>
            </a:r>
          </a:p>
          <a:p>
            <a:r>
              <a:rPr lang="en-US" dirty="0" smtClean="0"/>
              <a:t>Testament. </a:t>
            </a:r>
          </a:p>
          <a:p>
            <a:endParaRPr lang="en-US" dirty="0" smtClean="0"/>
          </a:p>
          <a:p>
            <a:r>
              <a:rPr lang="en-US" dirty="0" smtClean="0"/>
              <a:t>In several places, it refers to natural, physical brothers.</a:t>
            </a:r>
          </a:p>
          <a:p>
            <a:endParaRPr lang="en-US" dirty="0" smtClean="0"/>
          </a:p>
          <a:p>
            <a:r>
              <a:rPr lang="en-US" dirty="0" smtClean="0"/>
              <a:t>But, in many other places, as here in verse one, it means </a:t>
            </a:r>
          </a:p>
          <a:p>
            <a:r>
              <a:rPr lang="en-US" sz="1200" b="0" i="0" dirty="0" smtClean="0"/>
              <a:t>a person viewed as a brother in terms of a close affinity; </a:t>
            </a:r>
          </a:p>
          <a:p>
            <a:r>
              <a:rPr lang="en-US" sz="1200" b="0" i="0" dirty="0" smtClean="0"/>
              <a:t>that is, a brother, a fellow member, or an associate.</a:t>
            </a:r>
          </a:p>
          <a:p>
            <a:endParaRPr lang="en-US" sz="1200" b="0" i="0" dirty="0" smtClean="0"/>
          </a:p>
          <a:p>
            <a:r>
              <a:rPr lang="en-US" sz="1200" b="0" i="0" dirty="0" smtClean="0"/>
              <a:t>It’s also used in this fashion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Ginosko</a:t>
            </a:r>
            <a:r>
              <a:rPr lang="en-US" dirty="0" smtClean="0"/>
              <a:t> is the root word meaning to know.</a:t>
            </a:r>
          </a:p>
          <a:p>
            <a:endParaRPr lang="en-US" dirty="0" smtClean="0"/>
          </a:p>
          <a:p>
            <a:r>
              <a:rPr lang="en-US" dirty="0" smtClean="0"/>
              <a:t>In this context, it specifically means </a:t>
            </a:r>
            <a:r>
              <a:rPr lang="en-US" sz="1200" b="0" i="0" dirty="0" smtClean="0"/>
              <a:t>to grasp the </a:t>
            </a:r>
          </a:p>
          <a:p>
            <a:r>
              <a:rPr lang="en-US" sz="1200" b="0" i="0" dirty="0" smtClean="0"/>
              <a:t>significance or meaning of something; that is, to </a:t>
            </a:r>
          </a:p>
          <a:p>
            <a:r>
              <a:rPr lang="en-US" sz="1200" b="0" i="0" dirty="0" smtClean="0"/>
              <a:t>understand, or to comprehend.</a:t>
            </a:r>
          </a:p>
          <a:p>
            <a:endParaRPr lang="en-US" sz="1200" b="0" i="0" dirty="0" smtClean="0"/>
          </a:p>
          <a:p>
            <a:r>
              <a:rPr lang="en-US" sz="1200" b="0" i="0" dirty="0" smtClean="0"/>
              <a:t>It is used similarly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Nomos is the common word meaning law.</a:t>
            </a:r>
          </a:p>
          <a:p>
            <a:endParaRPr lang="en-US" dirty="0" smtClean="0"/>
          </a:p>
          <a:p>
            <a:r>
              <a:rPr lang="en-US" dirty="0" smtClean="0"/>
              <a:t>We’ve seen this word before.</a:t>
            </a:r>
          </a:p>
          <a:p>
            <a:endParaRPr lang="en-US" dirty="0" smtClean="0"/>
          </a:p>
          <a:p>
            <a:r>
              <a:rPr lang="en-US" dirty="0" smtClean="0"/>
              <a:t>But, here, it’s not referring just to the Law of Moses.</a:t>
            </a:r>
          </a:p>
          <a:p>
            <a:endParaRPr lang="en-US" dirty="0" smtClean="0"/>
          </a:p>
          <a:p>
            <a:r>
              <a:rPr lang="en-US" dirty="0" smtClean="0"/>
              <a:t>Instead, it’s being used of law in general, including the </a:t>
            </a:r>
          </a:p>
          <a:p>
            <a:r>
              <a:rPr lang="en-US" sz="1200" b="0" dirty="0" smtClean="0"/>
              <a:t>constitutional or statutory legal system of Rome.</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kyrieuo</a:t>
            </a:r>
            <a:r>
              <a:rPr lang="en-US" dirty="0" smtClean="0"/>
              <a:t> means to be the master of </a:t>
            </a:r>
          </a:p>
          <a:p>
            <a:r>
              <a:rPr lang="en-US" dirty="0" smtClean="0"/>
              <a:t>someone, or to dominate them.</a:t>
            </a:r>
          </a:p>
          <a:p>
            <a:endParaRPr lang="en-US" dirty="0" smtClean="0"/>
          </a:p>
          <a:p>
            <a:r>
              <a:rPr lang="en-US" dirty="0" smtClean="0"/>
              <a:t>In the King James Version, this word is translated as </a:t>
            </a:r>
          </a:p>
          <a:p>
            <a:r>
              <a:rPr lang="en-US" dirty="0" smtClean="0"/>
              <a:t>“dominion” here.</a:t>
            </a:r>
          </a:p>
          <a:p>
            <a:endParaRPr lang="en-US" dirty="0" smtClean="0"/>
          </a:p>
          <a:p>
            <a:r>
              <a:rPr lang="en-US" dirty="0" smtClean="0"/>
              <a:t>We saw this word two weeks</a:t>
            </a:r>
            <a:r>
              <a:rPr lang="en-US" baseline="0" dirty="0" smtClean="0"/>
              <a:t> ago. It’s only used in this </a:t>
            </a:r>
          </a:p>
          <a:p>
            <a:r>
              <a:rPr lang="en-US" baseline="0" dirty="0" smtClean="0"/>
              <a:t>fashion in two other verses of the New Testament,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Roger </a:t>
            </a:r>
            <a:r>
              <a:rPr lang="en-US" sz="1200" i="0" dirty="0" err="1" smtClean="0"/>
              <a:t>Zerbe</a:t>
            </a:r>
            <a:r>
              <a:rPr lang="en-US" sz="1200" i="0" dirty="0" smtClean="0"/>
              <a:t>, who suffered from early onset </a:t>
            </a:r>
          </a:p>
          <a:p>
            <a:pPr rtl="0"/>
            <a:r>
              <a:rPr lang="en-US" sz="1200" i="0" dirty="0" smtClean="0"/>
              <a:t>Alzheimer’s disease, journaled this to his wife after a </a:t>
            </a:r>
          </a:p>
          <a:p>
            <a:pPr rtl="0"/>
            <a:r>
              <a:rPr lang="en-US" sz="1200" i="0" dirty="0" smtClean="0"/>
              <a:t>particularly troubling bout of forgetfulness.</a:t>
            </a:r>
          </a:p>
          <a:p>
            <a:pPr rtl="0"/>
            <a:endParaRPr lang="en-US" sz="1200" i="0" dirty="0" smtClean="0"/>
          </a:p>
          <a:p>
            <a:pPr rtl="0"/>
            <a:r>
              <a:rPr lang="en-US" sz="1200" i="0" dirty="0" smtClean="0"/>
              <a:t>Honey,</a:t>
            </a:r>
          </a:p>
          <a:p>
            <a:pPr rtl="0"/>
            <a:endParaRPr lang="en-US" sz="1200" i="0" dirty="0" smtClean="0"/>
          </a:p>
          <a:p>
            <a:pPr rtl="0"/>
            <a:r>
              <a:rPr lang="en-US" sz="1200" i="0" dirty="0" smtClean="0"/>
              <a:t>Today fear is taking over. The day is coming when </a:t>
            </a:r>
          </a:p>
          <a:p>
            <a:pPr rtl="0"/>
            <a:r>
              <a:rPr lang="en-US" sz="1200" i="0" dirty="0" smtClean="0"/>
              <a:t>all my memories of this life we share will be gone. </a:t>
            </a:r>
          </a:p>
          <a:p>
            <a:pPr rtl="0"/>
            <a:r>
              <a:rPr lang="en-US" sz="1200" i="0" dirty="0" smtClean="0"/>
              <a:t>You and the boys will be gone from me. I will lose </a:t>
            </a:r>
          </a:p>
          <a:p>
            <a:pPr rtl="0"/>
            <a:r>
              <a:rPr lang="en-US" sz="1200" i="0" dirty="0" smtClean="0"/>
              <a:t>you even as I am surrounded by you and your love.</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don’t want to leave you. I want to grow old in </a:t>
            </a:r>
          </a:p>
          <a:p>
            <a:pPr rtl="0"/>
            <a:r>
              <a:rPr lang="en-US" sz="1200" i="0" kern="1200" dirty="0" smtClean="0">
                <a:solidFill>
                  <a:schemeClr val="tx1"/>
                </a:solidFill>
                <a:latin typeface="+mn-lt"/>
                <a:ea typeface="+mn-ea"/>
                <a:cs typeface="+mn-cs"/>
              </a:rPr>
              <a:t>the warmth of memories. Forgive me for leaving </a:t>
            </a:r>
          </a:p>
          <a:p>
            <a:pPr rtl="0"/>
            <a:r>
              <a:rPr lang="en-US" sz="1200" i="0" kern="1200" dirty="0" smtClean="0">
                <a:solidFill>
                  <a:schemeClr val="tx1"/>
                </a:solidFill>
                <a:latin typeface="+mn-lt"/>
                <a:ea typeface="+mn-ea"/>
                <a:cs typeface="+mn-cs"/>
              </a:rPr>
              <a:t>so slowly and painfully.</a:t>
            </a:r>
          </a:p>
          <a:p>
            <a:pPr rtl="0"/>
            <a:endParaRPr lang="en-US" sz="1200" i="0" kern="1200" dirty="0" smtClean="0">
              <a:solidFill>
                <a:schemeClr val="tx1"/>
              </a:solidFill>
              <a:latin typeface="+mn-lt"/>
              <a:ea typeface="+mn-ea"/>
              <a:cs typeface="+mn-cs"/>
            </a:endParaRPr>
          </a:p>
          <a:p>
            <a:pPr rtl="0"/>
            <a:r>
              <a:rPr lang="en-US" sz="1200" i="0" dirty="0" smtClean="0"/>
              <a:t>Blinking back tears, his wife Becky wrote:</a:t>
            </a:r>
          </a:p>
          <a:p>
            <a:pPr rtl="0"/>
            <a:endParaRPr lang="en-US" sz="1200" i="0" dirty="0" smtClean="0"/>
          </a:p>
          <a:p>
            <a:pPr rtl="0"/>
            <a:r>
              <a:rPr lang="en-US" sz="1200" i="0" dirty="0" smtClean="0"/>
              <a:t>My sweet husband,</a:t>
            </a:r>
          </a:p>
          <a:p>
            <a:pPr rtl="0"/>
            <a:endParaRPr lang="en-US" sz="1200" i="0" dirty="0" smtClean="0"/>
          </a:p>
          <a:p>
            <a:pPr rtl="0"/>
            <a:r>
              <a:rPr lang="en-US" sz="1200" i="0" dirty="0" smtClean="0"/>
              <a:t>I will continue to go on loving you and caring for </a:t>
            </a:r>
          </a:p>
          <a:p>
            <a:pPr rtl="0"/>
            <a:r>
              <a:rPr lang="en-US" sz="1200" i="0" dirty="0" smtClean="0"/>
              <a:t>you—not because you know me or remember our </a:t>
            </a:r>
          </a:p>
          <a:p>
            <a:pPr rtl="0"/>
            <a:r>
              <a:rPr lang="en-US" sz="1200" i="0" dirty="0" smtClean="0"/>
              <a:t>life, but because I remember you. </a:t>
            </a:r>
          </a:p>
          <a:p>
            <a:pPr rtl="0"/>
            <a:endParaRPr lang="en-US" sz="1200" i="0" dirty="0" smtClean="0"/>
          </a:p>
          <a:p>
            <a:pPr rtl="0"/>
            <a:r>
              <a:rPr lang="en-US" sz="1200" i="0" dirty="0" smtClean="0"/>
              <a:t>I will remember the man who proposed to me and </a:t>
            </a:r>
          </a:p>
          <a:p>
            <a:pPr rtl="0"/>
            <a:r>
              <a:rPr lang="en-US" sz="1200" i="0" dirty="0" smtClean="0"/>
              <a:t>told me he loved me, the look on his face when </a:t>
            </a:r>
          </a:p>
          <a:p>
            <a:pPr rtl="0"/>
            <a:r>
              <a:rPr lang="en-US" sz="1200" i="0" dirty="0" smtClean="0"/>
              <a:t>his children were born, the father he was, the way </a:t>
            </a:r>
          </a:p>
          <a:p>
            <a:pPr rtl="0"/>
            <a:r>
              <a:rPr lang="en-US" sz="1200" i="0" dirty="0" smtClean="0"/>
              <a:t>he loved our extended family. </a:t>
            </a:r>
          </a:p>
          <a:p>
            <a:pPr rtl="0"/>
            <a:endParaRPr lang="en-US" sz="1200" i="0" dirty="0" smtClean="0"/>
          </a:p>
          <a:p>
            <a:pPr rtl="0"/>
            <a:r>
              <a:rPr lang="en-US" sz="1200" i="0" dirty="0" smtClean="0"/>
              <a:t>I’ll recall his love for riding, hiking, and reading; </a:t>
            </a:r>
          </a:p>
          <a:p>
            <a:pPr rtl="0"/>
            <a:r>
              <a:rPr lang="en-US" sz="1200" i="0" dirty="0" smtClean="0"/>
              <a:t>his tears at sentimental movies; the unexpected </a:t>
            </a:r>
          </a:p>
          <a:p>
            <a:pPr rtl="0"/>
            <a:r>
              <a:rPr lang="en-US" sz="1200" i="0" dirty="0" smtClean="0"/>
              <a:t>witty remarks; and how he held my hand while </a:t>
            </a:r>
          </a:p>
          <a:p>
            <a:pPr rtl="0"/>
            <a:r>
              <a:rPr lang="en-US" sz="1200" i="0" dirty="0" smtClean="0"/>
              <a:t>he prayed. </a:t>
            </a:r>
          </a:p>
          <a:p>
            <a:pPr rtl="0"/>
            <a:endParaRPr lang="en-US" sz="1200" i="0" dirty="0" smtClean="0"/>
          </a:p>
          <a:p>
            <a:pPr rtl="0"/>
            <a:r>
              <a:rPr lang="en-US" sz="1200" i="0" dirty="0" smtClean="0"/>
              <a:t>I cherish the pleasure, obligation, commitment, </a:t>
            </a:r>
          </a:p>
          <a:p>
            <a:pPr rtl="0"/>
            <a:r>
              <a:rPr lang="en-US" sz="1200" i="0" dirty="0" smtClean="0"/>
              <a:t>and opportunity to care for you because I </a:t>
            </a:r>
          </a:p>
          <a:p>
            <a:pPr rtl="0"/>
            <a:r>
              <a:rPr lang="en-US" sz="1200" i="0" dirty="0" smtClean="0"/>
              <a:t>remember you!</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r>
              <a:rPr lang="en-US" b="0" i="1" u="none" strike="noStrike" baseline="0" dirty="0" smtClean="0"/>
              <a:t>illustrations that connect</a:t>
            </a:r>
            <a:r>
              <a:rPr lang="en-US" b="0" i="0" u="none" strike="noStrike" baseline="0" dirty="0" smtClean="0"/>
              <a:t> (pp. 14–15). Grand </a:t>
            </a:r>
          </a:p>
          <a:p>
            <a:r>
              <a:rPr lang="en-US" b="0" i="0" u="none" strike="noStrike" baseline="0" dirty="0" smtClean="0"/>
              <a:t>Rapids, MI: Zondervan Publishing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904621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7181338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436210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a:t>
            </a:r>
            <a:r>
              <a:rPr lang="en-US" dirty="0" err="1" smtClean="0"/>
              <a:t>eph</a:t>
            </a:r>
            <a:r>
              <a:rPr lang="en-US" dirty="0" smtClean="0"/>
              <a:t> </a:t>
            </a:r>
            <a:r>
              <a:rPr lang="en-US" dirty="0" err="1" smtClean="0"/>
              <a:t>oson</a:t>
            </a:r>
            <a:r>
              <a:rPr lang="en-US" dirty="0" smtClean="0"/>
              <a:t> </a:t>
            </a:r>
            <a:r>
              <a:rPr lang="en-US" dirty="0" err="1" smtClean="0"/>
              <a:t>chronon</a:t>
            </a:r>
            <a:r>
              <a:rPr lang="en-US" dirty="0" smtClean="0"/>
              <a:t> </a:t>
            </a:r>
            <a:r>
              <a:rPr lang="en-US" dirty="0" err="1" smtClean="0"/>
              <a:t>ze</a:t>
            </a:r>
            <a:r>
              <a:rPr lang="en-US" dirty="0" smtClean="0"/>
              <a:t>” literally translates as</a:t>
            </a:r>
          </a:p>
          <a:p>
            <a:r>
              <a:rPr lang="en-US" dirty="0" smtClean="0"/>
              <a:t>“upon as many indefinite periods of time as he lives”.</a:t>
            </a:r>
          </a:p>
          <a:p>
            <a:endParaRPr lang="en-US" dirty="0" smtClean="0"/>
          </a:p>
          <a:p>
            <a:r>
              <a:rPr lang="en-US" dirty="0" smtClean="0"/>
              <a:t>Colloquially, it’s used to simply mean “as long as he lives”.</a:t>
            </a:r>
          </a:p>
          <a:p>
            <a:endParaRPr lang="en-US" dirty="0" smtClean="0"/>
          </a:p>
          <a:p>
            <a:r>
              <a:rPr lang="en-US" dirty="0" smtClean="0"/>
              <a:t>The word “only” is not present in the Greek.</a:t>
            </a:r>
          </a:p>
          <a:p>
            <a:endParaRPr lang="en-US" dirty="0" smtClean="0"/>
          </a:p>
          <a:p>
            <a:r>
              <a:rPr lang="en-US" dirty="0" smtClean="0"/>
              <a:t>The only other place in the New Testament where this </a:t>
            </a:r>
          </a:p>
          <a:p>
            <a:r>
              <a:rPr lang="en-US" dirty="0" smtClean="0"/>
              <a:t>phrase appears is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One of the most popular children’s stories of all </a:t>
            </a:r>
          </a:p>
          <a:p>
            <a:pPr rtl="0"/>
            <a:r>
              <a:rPr lang="en-US" sz="1200" i="0" dirty="0" smtClean="0"/>
              <a:t>times is Cinderella. </a:t>
            </a:r>
          </a:p>
          <a:p>
            <a:pPr rtl="0"/>
            <a:endParaRPr lang="en-US" sz="1200" i="0" dirty="0" smtClean="0"/>
          </a:p>
          <a:p>
            <a:pPr rtl="0"/>
            <a:r>
              <a:rPr lang="en-US" sz="1200" i="0" dirty="0" smtClean="0"/>
              <a:t>As you may recall, Cinderella was scorned by her </a:t>
            </a:r>
          </a:p>
          <a:p>
            <a:pPr rtl="0"/>
            <a:r>
              <a:rPr lang="en-US" sz="1200" i="0" dirty="0" smtClean="0"/>
              <a:t>stepmother and two evil stepsisters. While Cinderella lived </a:t>
            </a:r>
          </a:p>
          <a:p>
            <a:pPr rtl="0"/>
            <a:r>
              <a:rPr lang="en-US" sz="1200" i="0" dirty="0" smtClean="0"/>
              <a:t>under their roof, life was harsh. She worked as hard as she </a:t>
            </a:r>
          </a:p>
          <a:p>
            <a:pPr rtl="0"/>
            <a:r>
              <a:rPr lang="en-US" sz="1200" i="0" dirty="0" smtClean="0"/>
              <a:t>could, but it was never enough to please her family. </a:t>
            </a:r>
          </a:p>
          <a:p>
            <a:pPr rtl="0"/>
            <a:endParaRPr lang="en-US" sz="1200" i="0" dirty="0" smtClean="0"/>
          </a:p>
          <a:p>
            <a:pPr rtl="0"/>
            <a:r>
              <a:rPr lang="en-US" sz="1200" i="0" dirty="0" smtClean="0"/>
              <a:t>You probably know the rest of the story. Cinderella, with </a:t>
            </a:r>
          </a:p>
          <a:p>
            <a:pPr rtl="0"/>
            <a:r>
              <a:rPr lang="en-US" sz="1200" i="0" dirty="0" smtClean="0"/>
              <a:t>the help of her fairy godmother, magically escapes from </a:t>
            </a:r>
          </a:p>
          <a:p>
            <a:pPr rtl="0"/>
            <a:r>
              <a:rPr lang="en-US" sz="1200" i="0" dirty="0" smtClean="0"/>
              <a:t>her prison and meets her Prince Charming at a ball … only </a:t>
            </a:r>
          </a:p>
          <a:p>
            <a:pPr rtl="0"/>
            <a:r>
              <a:rPr lang="en-US" sz="1200" i="0" dirty="0" smtClean="0"/>
              <a:t>to run away at midnight into the darkness.</a:t>
            </a:r>
          </a:p>
          <a:p>
            <a:pPr rtl="0"/>
            <a:endParaRPr lang="en-US" sz="1200" i="0" dirty="0" smtClean="0"/>
          </a:p>
          <a:p>
            <a:pPr rtl="0"/>
            <a:r>
              <a:rPr lang="en-US" sz="1200" i="0" dirty="0" smtClean="0"/>
              <a:t>In the end, the prince travels throughout his kingdom in </a:t>
            </a:r>
          </a:p>
          <a:p>
            <a:pPr rtl="0"/>
            <a:r>
              <a:rPr lang="en-US" sz="1200" i="0" dirty="0" smtClean="0"/>
              <a:t>search of his missing princess and they live happily ever </a:t>
            </a:r>
          </a:p>
          <a:p>
            <a:pPr rtl="0"/>
            <a:r>
              <a:rPr lang="en-US" sz="1200" i="0" dirty="0" smtClean="0"/>
              <a:t>after.</a:t>
            </a:r>
          </a:p>
          <a:p>
            <a:pPr rtl="0"/>
            <a:endParaRPr lang="en-US" sz="1200" i="0" dirty="0" smtClean="0"/>
          </a:p>
          <a:p>
            <a:pPr rtl="0"/>
            <a:r>
              <a:rPr lang="en-US" sz="1200" i="0" dirty="0" smtClean="0"/>
              <a:t>What does this have to do with the law? The law, like the </a:t>
            </a:r>
          </a:p>
          <a:p>
            <a:pPr rtl="0"/>
            <a:r>
              <a:rPr lang="en-US" sz="1200" i="0" dirty="0" smtClean="0"/>
              <a:t>evil stepsisters, dominates those who live under its roof. </a:t>
            </a:r>
          </a:p>
          <a:p>
            <a:pPr rtl="0"/>
            <a:r>
              <a:rPr lang="en-US" sz="1200" i="0" dirty="0" smtClean="0"/>
              <a:t>And we, like Cinderella, can never do enough or be good </a:t>
            </a:r>
          </a:p>
          <a:p>
            <a:pPr rtl="0"/>
            <a:r>
              <a:rPr lang="en-US" sz="1200" i="0" dirty="0" smtClean="0"/>
              <a:t>enough to satisfy the law—not fully, not perfectly, not </a:t>
            </a:r>
          </a:p>
          <a:p>
            <a:pPr rtl="0"/>
            <a:r>
              <a:rPr lang="en-US" sz="1200" i="0" dirty="0" smtClean="0"/>
              <a:t>always. </a:t>
            </a:r>
          </a:p>
          <a:p>
            <a:pPr rtl="0"/>
            <a:endParaRPr lang="en-US" sz="1200" i="0" dirty="0" smtClean="0"/>
          </a:p>
          <a:p>
            <a:pPr rtl="0"/>
            <a:r>
              <a:rPr lang="en-US" sz="1200" i="0" dirty="0" smtClean="0"/>
              <a:t>The only way to escape is to do what Cinderella did: leave </a:t>
            </a:r>
          </a:p>
          <a:p>
            <a:pPr rtl="0"/>
            <a:r>
              <a:rPr lang="en-US" sz="1200" i="0" dirty="0" smtClean="0"/>
              <a:t>behind the place of bondage and live with the Prince of </a:t>
            </a:r>
          </a:p>
          <a:p>
            <a:pPr rtl="0"/>
            <a:r>
              <a:rPr lang="en-US" sz="1200" i="0" dirty="0" smtClean="0"/>
              <a:t>Peace.</a:t>
            </a:r>
          </a:p>
          <a:p>
            <a:pPr rtl="0"/>
            <a:endParaRPr lang="en-US" sz="1200" i="0" dirty="0" smtClean="0"/>
          </a:p>
          <a:p>
            <a:pPr rtl="0"/>
            <a:r>
              <a:rPr lang="en-US" sz="1200" i="0" dirty="0" smtClean="0"/>
              <a:t>The fairy godmother is not real, but God is. He can free </a:t>
            </a:r>
          </a:p>
          <a:p>
            <a:pPr rtl="0"/>
            <a:r>
              <a:rPr lang="en-US" sz="1200" i="0" dirty="0" smtClean="0"/>
              <a:t>you from the bondage of the law. He has already paid the </a:t>
            </a:r>
          </a:p>
          <a:p>
            <a:pPr rtl="0"/>
            <a:r>
              <a:rPr lang="en-US" sz="1200" i="0" dirty="0" smtClean="0"/>
              <a:t>ultimate sacrifice to seek you out and free you from the </a:t>
            </a:r>
          </a:p>
          <a:p>
            <a:pPr rtl="0"/>
            <a:r>
              <a:rPr lang="en-US" sz="1200" i="0" dirty="0" smtClean="0"/>
              <a:t>penalty of the law. </a:t>
            </a:r>
          </a:p>
          <a:p>
            <a:pPr rtl="0"/>
            <a:endParaRPr lang="en-US" sz="1200" i="0" dirty="0" smtClean="0"/>
          </a:p>
          <a:p>
            <a:pPr rtl="0"/>
            <a:r>
              <a:rPr lang="en-US" sz="1200" i="0" dirty="0" smtClean="0"/>
              <a:t>Whether you live happily ever after with the Prince is up </a:t>
            </a:r>
          </a:p>
          <a:p>
            <a:pPr rtl="0"/>
            <a:r>
              <a:rPr lang="en-US" sz="1200" i="0" dirty="0" smtClean="0"/>
              <a:t>to you: it is your move!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57).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yet another argument against continuing to sin, Paul </a:t>
            </a:r>
          </a:p>
          <a:p>
            <a:r>
              <a:rPr lang="en-US" sz="1200" kern="1200" dirty="0" smtClean="0">
                <a:solidFill>
                  <a:schemeClr val="tx1"/>
                </a:solidFill>
                <a:latin typeface="+mn-lt"/>
                <a:ea typeface="+mn-ea"/>
                <a:cs typeface="+mn-cs"/>
              </a:rPr>
              <a:t>appeals to the legal restrictions governing marriage. We </a:t>
            </a:r>
          </a:p>
          <a:p>
            <a:r>
              <a:rPr lang="en-US" sz="1200" kern="1200" dirty="0" smtClean="0">
                <a:solidFill>
                  <a:schemeClr val="tx1"/>
                </a:solidFill>
                <a:latin typeface="+mn-lt"/>
                <a:ea typeface="+mn-ea"/>
                <a:cs typeface="+mn-cs"/>
              </a:rPr>
              <a:t>were once bound to the law until death parted us. This </a:t>
            </a:r>
          </a:p>
          <a:p>
            <a:r>
              <a:rPr lang="en-US" sz="1200" kern="1200" dirty="0" smtClean="0">
                <a:solidFill>
                  <a:schemeClr val="tx1"/>
                </a:solidFill>
                <a:latin typeface="+mn-lt"/>
                <a:ea typeface="+mn-ea"/>
                <a:cs typeface="+mn-cs"/>
              </a:rPr>
              <a:t>bond to the law is so strong that joining with another is </a:t>
            </a:r>
          </a:p>
          <a:p>
            <a:r>
              <a:rPr lang="en-US" sz="1200" kern="1200" dirty="0" smtClean="0">
                <a:solidFill>
                  <a:schemeClr val="tx1"/>
                </a:solidFill>
                <a:latin typeface="+mn-lt"/>
                <a:ea typeface="+mn-ea"/>
                <a:cs typeface="+mn-cs"/>
              </a:rPr>
              <a:t>forbidden as long as both members of the marriage </a:t>
            </a:r>
          </a:p>
          <a:p>
            <a:r>
              <a:rPr lang="en-US" sz="1200" kern="1200" dirty="0" smtClean="0">
                <a:solidFill>
                  <a:schemeClr val="tx1"/>
                </a:solidFill>
                <a:latin typeface="+mn-lt"/>
                <a:ea typeface="+mn-ea"/>
                <a:cs typeface="+mn-cs"/>
              </a:rPr>
              <a:t>covenant are alive.</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120).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4124608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2001, the late Anglican cleric John Stott wrote:</a:t>
            </a:r>
          </a:p>
          <a:p>
            <a:endParaRPr lang="en-US" dirty="0" smtClean="0"/>
          </a:p>
          <a:p>
            <a:r>
              <a:rPr lang="en-US" sz="1200" i="0" dirty="0" smtClean="0"/>
              <a:t>“Paul lays down the principle which he assumes his readers </a:t>
            </a:r>
          </a:p>
          <a:p>
            <a:r>
              <a:rPr lang="en-US" sz="1200" i="0" dirty="0" smtClean="0"/>
              <a:t>know: the law has authority over a man only as long as he </a:t>
            </a:r>
          </a:p>
          <a:p>
            <a:r>
              <a:rPr lang="en-US" sz="1200" i="0" dirty="0" smtClean="0"/>
              <a:t>lives... Or </a:t>
            </a:r>
            <a:r>
              <a:rPr lang="en-US" sz="1200" i="0" kern="1200" dirty="0" smtClean="0">
                <a:solidFill>
                  <a:schemeClr val="tx1"/>
                </a:solidFill>
                <a:latin typeface="+mn-lt"/>
                <a:ea typeface="+mn-ea"/>
                <a:cs typeface="+mn-cs"/>
              </a:rPr>
              <a:t>better, ‘the law is binding on a person only during </a:t>
            </a:r>
          </a:p>
          <a:p>
            <a:r>
              <a:rPr lang="en-US" sz="1200" i="0" kern="1200" dirty="0" smtClean="0">
                <a:solidFill>
                  <a:schemeClr val="tx1"/>
                </a:solidFill>
                <a:latin typeface="+mn-lt"/>
                <a:ea typeface="+mn-ea"/>
                <a:cs typeface="+mn-cs"/>
              </a:rPr>
              <a:t>his life’ (</a:t>
            </a:r>
            <a:r>
              <a:rPr lang="en-US" sz="1200" i="0" kern="1200" dirty="0" err="1" smtClean="0">
                <a:solidFill>
                  <a:schemeClr val="tx1"/>
                </a:solidFill>
                <a:latin typeface="+mn-lt"/>
                <a:ea typeface="+mn-ea"/>
                <a:cs typeface="+mn-cs"/>
              </a:rPr>
              <a:t>rsv</a:t>
            </a:r>
            <a:r>
              <a:rPr lang="en-US" sz="1200" i="0" kern="1200" dirty="0" smtClean="0">
                <a:solidFill>
                  <a:schemeClr val="tx1"/>
                </a:solidFill>
                <a:latin typeface="+mn-lt"/>
                <a:ea typeface="+mn-ea"/>
                <a:cs typeface="+mn-cs"/>
              </a:rPr>
              <a:t>).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“The word for ‘is binding on’ or ‘has authority over’ is </a:t>
            </a:r>
          </a:p>
          <a:p>
            <a:r>
              <a:rPr lang="en-US" sz="1100" i="0" kern="1200" dirty="0" err="1" smtClean="0">
                <a:solidFill>
                  <a:schemeClr val="tx1"/>
                </a:solidFill>
                <a:latin typeface="+mn-lt"/>
                <a:ea typeface="+mn-ea"/>
                <a:cs typeface="+mn-cs"/>
              </a:rPr>
              <a:t>kyrieuō</a:t>
            </a:r>
            <a:r>
              <a:rPr lang="en-US" sz="1200" i="0" kern="1200" dirty="0" smtClean="0">
                <a:solidFill>
                  <a:schemeClr val="tx1"/>
                </a:solidFill>
                <a:latin typeface="+mn-lt"/>
                <a:ea typeface="+mn-ea"/>
                <a:cs typeface="+mn-cs"/>
              </a:rPr>
              <a:t>, which is rendered ‘lord it over’ in Mark 10:42, </a:t>
            </a:r>
            <a:r>
              <a:rPr lang="en-US" sz="1200" i="0" kern="1200" dirty="0" err="1" smtClean="0">
                <a:solidFill>
                  <a:schemeClr val="tx1"/>
                </a:solidFill>
                <a:latin typeface="+mn-lt"/>
                <a:ea typeface="+mn-ea"/>
                <a:cs typeface="+mn-cs"/>
              </a:rPr>
              <a:t>rsv</a:t>
            </a:r>
            <a:r>
              <a:rPr lang="en-US" sz="1200" i="0" kern="1200" dirty="0" smtClean="0">
                <a:solidFill>
                  <a:schemeClr val="tx1"/>
                </a:solidFill>
                <a:latin typeface="+mn-lt"/>
                <a:ea typeface="+mn-ea"/>
                <a:cs typeface="+mn-cs"/>
              </a:rPr>
              <a:t>. </a:t>
            </a:r>
          </a:p>
          <a:p>
            <a:r>
              <a:rPr lang="en-US" sz="1200" i="0" kern="1200" dirty="0" smtClean="0">
                <a:solidFill>
                  <a:schemeClr val="tx1"/>
                </a:solidFill>
                <a:latin typeface="+mn-lt"/>
                <a:ea typeface="+mn-ea"/>
                <a:cs typeface="+mn-cs"/>
              </a:rPr>
              <a:t>It expresses the imperious authority of law over those who </a:t>
            </a:r>
          </a:p>
          <a:p>
            <a:r>
              <a:rPr lang="en-US" sz="1200" i="0" kern="1200" dirty="0" smtClean="0">
                <a:solidFill>
                  <a:schemeClr val="tx1"/>
                </a:solidFill>
                <a:latin typeface="+mn-lt"/>
                <a:ea typeface="+mn-ea"/>
                <a:cs typeface="+mn-cs"/>
              </a:rPr>
              <a:t>are subject to it.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“But this authority is limited to our lifetime. The one thing </a:t>
            </a:r>
          </a:p>
          <a:p>
            <a:r>
              <a:rPr lang="en-US" sz="1200" i="0" kern="1200" dirty="0" smtClean="0">
                <a:solidFill>
                  <a:schemeClr val="tx1"/>
                </a:solidFill>
                <a:latin typeface="+mn-lt"/>
                <a:ea typeface="+mn-ea"/>
                <a:cs typeface="+mn-cs"/>
              </a:rPr>
              <a:t>which invalidates it is death. Death brings release from all </a:t>
            </a:r>
          </a:p>
          <a:p>
            <a:r>
              <a:rPr lang="en-US" sz="1200" i="0" kern="1200" dirty="0" smtClean="0">
                <a:solidFill>
                  <a:schemeClr val="tx1"/>
                </a:solidFill>
                <a:latin typeface="+mn-lt"/>
                <a:ea typeface="+mn-ea"/>
                <a:cs typeface="+mn-cs"/>
              </a:rPr>
              <a:t>contractual obligations involving the dead person. If death </a:t>
            </a:r>
          </a:p>
          <a:p>
            <a:r>
              <a:rPr lang="en-US" sz="1200" i="0" kern="1200" dirty="0" smtClean="0">
                <a:solidFill>
                  <a:schemeClr val="tx1"/>
                </a:solidFill>
                <a:latin typeface="+mn-lt"/>
                <a:ea typeface="+mn-ea"/>
                <a:cs typeface="+mn-cs"/>
              </a:rPr>
              <a:t>supervenes, relationships established and protected by law </a:t>
            </a:r>
          </a:p>
          <a:p>
            <a:r>
              <a:rPr lang="en-US" sz="1200" i="0" kern="1200" dirty="0" smtClean="0">
                <a:solidFill>
                  <a:schemeClr val="tx1"/>
                </a:solidFill>
                <a:latin typeface="+mn-lt"/>
                <a:ea typeface="+mn-ea"/>
                <a:cs typeface="+mn-cs"/>
              </a:rPr>
              <a:t>are ipso facto terminated. So law is for life; death annuls it. </a:t>
            </a:r>
          </a:p>
          <a:p>
            <a:r>
              <a:rPr lang="en-US" sz="1200" i="0" kern="1200" dirty="0" smtClean="0">
                <a:solidFill>
                  <a:schemeClr val="tx1"/>
                </a:solidFill>
                <a:latin typeface="+mn-lt"/>
                <a:ea typeface="+mn-ea"/>
                <a:cs typeface="+mn-cs"/>
              </a:rPr>
              <a:t>Paul states this as a legal axiom, universally accepted and </a:t>
            </a:r>
          </a:p>
          <a:p>
            <a:r>
              <a:rPr lang="en-US" sz="1200" i="0" kern="1200" dirty="0" smtClean="0">
                <a:solidFill>
                  <a:schemeClr val="tx1"/>
                </a:solidFill>
                <a:latin typeface="+mn-lt"/>
                <a:ea typeface="+mn-ea"/>
                <a:cs typeface="+mn-cs"/>
              </a:rPr>
              <a:t>unchallengeable.</a:t>
            </a:r>
          </a:p>
          <a:p>
            <a:endParaRPr lang="en-US" sz="1200" i="0" dirty="0" smtClean="0"/>
          </a:p>
          <a:p>
            <a:r>
              <a:rPr lang="en-US" sz="1200" i="0" dirty="0" smtClean="0"/>
              <a:t>“As an example of this general principle Paul chooses </a:t>
            </a:r>
          </a:p>
          <a:p>
            <a:r>
              <a:rPr lang="en-US" sz="1200" i="0" dirty="0" smtClean="0"/>
              <a:t>marriage, and in applying it extends it. Death changes not </a:t>
            </a:r>
          </a:p>
          <a:p>
            <a:r>
              <a:rPr lang="en-US" sz="1200" i="0" dirty="0" smtClean="0"/>
              <a:t>only the obligations of the dead person (it is obvious that </a:t>
            </a:r>
          </a:p>
          <a:p>
            <a:r>
              <a:rPr lang="en-US" sz="1200" i="0" dirty="0" smtClean="0"/>
              <a:t>these are cancelled), but also the obligations of those </a:t>
            </a:r>
          </a:p>
          <a:p>
            <a:r>
              <a:rPr lang="en-US" sz="1200" i="0" dirty="0" smtClean="0"/>
              <a:t>survivors who had a contract with the dead person. </a:t>
            </a:r>
          </a:p>
          <a:p>
            <a:endParaRPr lang="en-US" sz="1200" i="0" dirty="0" smtClean="0"/>
          </a:p>
          <a:p>
            <a:r>
              <a:rPr lang="en-US" sz="1200" i="0" dirty="0" smtClean="0"/>
              <a:t>For example, by law a married woman is bound to her </a:t>
            </a:r>
          </a:p>
          <a:p>
            <a:r>
              <a:rPr lang="en-US" sz="1200" i="0" dirty="0" smtClean="0"/>
              <a:t>husband as long as he is alive (or ‘until death parts them’), </a:t>
            </a:r>
          </a:p>
          <a:p>
            <a:r>
              <a:rPr lang="en-US" sz="1200" i="0" dirty="0" smtClean="0"/>
              <a:t>but if her husband dies, she is released (‘discharged’, </a:t>
            </a:r>
            <a:r>
              <a:rPr lang="en-US" sz="1200" i="0" dirty="0" err="1" smtClean="0"/>
              <a:t>rsv</a:t>
            </a:r>
            <a:r>
              <a:rPr lang="en-US" sz="1200" i="0" dirty="0" smtClean="0"/>
              <a:t>, </a:t>
            </a:r>
          </a:p>
          <a:p>
            <a:r>
              <a:rPr lang="en-US" sz="1200" i="0" dirty="0" smtClean="0"/>
              <a:t>neb) from her marriage vows, indeed from the law of </a:t>
            </a:r>
          </a:p>
          <a:p>
            <a:r>
              <a:rPr lang="en-US" sz="1200" i="0" dirty="0" smtClean="0"/>
              <a:t>marriage itself... literally ‘from the law of her husband’ (</a:t>
            </a:r>
            <a:r>
              <a:rPr lang="en-US" sz="1200" i="0" dirty="0" err="1" smtClean="0"/>
              <a:t>av</a:t>
            </a:r>
            <a:r>
              <a:rPr lang="en-US" sz="1200" i="0" dirty="0" smtClean="0"/>
              <a:t>), </a:t>
            </a:r>
          </a:p>
          <a:p>
            <a:r>
              <a:rPr lang="en-US" sz="1200" i="0" dirty="0" smtClean="0"/>
              <a:t>that is, from the law relating to him and her contract with </a:t>
            </a:r>
          </a:p>
          <a:p>
            <a:r>
              <a:rPr lang="en-US" sz="1200" i="0" dirty="0" smtClean="0"/>
              <a:t>him. </a:t>
            </a:r>
          </a:p>
          <a:p>
            <a:endParaRPr lang="en-US" sz="1200" i="0" dirty="0" smtClean="0"/>
          </a:p>
          <a:p>
            <a:r>
              <a:rPr lang="en-US" sz="1200" i="0" dirty="0" smtClean="0"/>
              <a:t>“The contrast is clear: the law binds her, but his death frees</a:t>
            </a:r>
          </a:p>
          <a:p>
            <a:r>
              <a:rPr lang="en-US" sz="1200" i="0" dirty="0" smtClean="0"/>
              <a:t> her. Moreover, her release is complete. The strong verb </a:t>
            </a:r>
          </a:p>
          <a:p>
            <a:r>
              <a:rPr lang="en-US" sz="1200" i="0" dirty="0" smtClean="0"/>
              <a:t>used (</a:t>
            </a:r>
            <a:r>
              <a:rPr lang="en-US" sz="1100" i="0" dirty="0" err="1" smtClean="0"/>
              <a:t>katargeō</a:t>
            </a:r>
            <a:r>
              <a:rPr lang="en-US" sz="1200" i="0" dirty="0" smtClean="0"/>
              <a:t>) can mean to ‘annul’ or ‘destroy’. ‘The </a:t>
            </a:r>
          </a:p>
          <a:p>
            <a:r>
              <a:rPr lang="en-US" sz="1200" i="0" dirty="0" smtClean="0"/>
              <a:t>apostle is saying that the woman’s status as a wife has </a:t>
            </a:r>
          </a:p>
          <a:p>
            <a:r>
              <a:rPr lang="en-US" sz="1200" i="0" dirty="0" smtClean="0"/>
              <a:t>been abolished, completely done away. She is no longer </a:t>
            </a:r>
          </a:p>
          <a:p>
            <a:r>
              <a:rPr lang="en-US" sz="1200" i="0" dirty="0" smtClean="0"/>
              <a:t>a wife.’”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Stott, J. R. W. (2001). </a:t>
            </a:r>
            <a:r>
              <a:rPr lang="en-US" b="0" i="1" u="none" strike="noStrike" baseline="0" dirty="0" smtClean="0"/>
              <a:t>The message of Romans: God’s </a:t>
            </a:r>
          </a:p>
          <a:p>
            <a:r>
              <a:rPr lang="en-US" b="0" i="1" u="none" strike="noStrike" baseline="0" dirty="0" smtClean="0"/>
              <a:t>good news for the world</a:t>
            </a:r>
            <a:r>
              <a:rPr lang="en-US" b="0" i="0" u="none" strike="noStrike" baseline="0" dirty="0" smtClean="0"/>
              <a:t> (pp. 192-193). Leicester, </a:t>
            </a:r>
          </a:p>
          <a:p>
            <a:r>
              <a:rPr lang="en-US" b="0" i="0" u="none" strike="noStrike" baseline="0" dirty="0" smtClean="0"/>
              <a:t>England; 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Hypandros</a:t>
            </a:r>
            <a:r>
              <a:rPr lang="en-US" dirty="0" smtClean="0"/>
              <a:t> </a:t>
            </a:r>
            <a:r>
              <a:rPr lang="en-US" sz="1200" b="0" dirty="0" smtClean="0"/>
              <a:t>pertains to being legally bound to a man in </a:t>
            </a:r>
          </a:p>
          <a:p>
            <a:r>
              <a:rPr lang="en-US" sz="1200" b="0" dirty="0" smtClean="0"/>
              <a:t>marriage;</a:t>
            </a:r>
            <a:endParaRPr lang="en-US" b="0" dirty="0" smtClean="0"/>
          </a:p>
          <a:p>
            <a:endParaRPr lang="en-US" b="0" dirty="0" smtClean="0"/>
          </a:p>
          <a:p>
            <a:r>
              <a:rPr lang="en-US" dirty="0" smtClean="0"/>
              <a:t>So, the phrase “e </a:t>
            </a:r>
            <a:r>
              <a:rPr lang="en-US" dirty="0" err="1" smtClean="0"/>
              <a:t>gyne</a:t>
            </a:r>
            <a:r>
              <a:rPr lang="en-US" dirty="0" smtClean="0"/>
              <a:t> </a:t>
            </a:r>
            <a:r>
              <a:rPr lang="en-US" dirty="0" err="1" smtClean="0"/>
              <a:t>hypandros</a:t>
            </a:r>
            <a:r>
              <a:rPr lang="en-US" dirty="0" smtClean="0"/>
              <a:t>” is, literally, “the </a:t>
            </a:r>
            <a:r>
              <a:rPr lang="en-US" dirty="0" smtClean="0"/>
              <a:t>woman </a:t>
            </a:r>
            <a:endParaRPr lang="en-US" dirty="0" smtClean="0"/>
          </a:p>
          <a:p>
            <a:r>
              <a:rPr lang="en-US" dirty="0" smtClean="0"/>
              <a:t>who </a:t>
            </a:r>
            <a:r>
              <a:rPr lang="en-US" dirty="0" smtClean="0"/>
              <a:t>has a husband”. </a:t>
            </a:r>
            <a:endParaRPr lang="en-US" dirty="0" smtClean="0"/>
          </a:p>
          <a:p>
            <a:endParaRPr lang="en-US" dirty="0" smtClean="0"/>
          </a:p>
          <a:p>
            <a:r>
              <a:rPr lang="en-US" dirty="0" smtClean="0"/>
              <a:t>Romans 7:2 is the only verse in the New Testament where </a:t>
            </a:r>
          </a:p>
          <a:p>
            <a:r>
              <a:rPr lang="en-US" dirty="0" err="1" smtClean="0"/>
              <a:t>hypandros</a:t>
            </a:r>
            <a:r>
              <a:rPr lang="en-US" dirty="0" smtClean="0"/>
              <a:t> appears.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deo</a:t>
            </a:r>
            <a:r>
              <a:rPr lang="en-US" dirty="0" smtClean="0"/>
              <a:t> means </a:t>
            </a:r>
            <a:r>
              <a:rPr lang="en-US" sz="1200" b="0" i="0" dirty="0" smtClean="0"/>
              <a:t>to constrain by law and duty; </a:t>
            </a:r>
          </a:p>
          <a:p>
            <a:r>
              <a:rPr lang="en-US" sz="1200" b="0" i="0" dirty="0" smtClean="0"/>
              <a:t>that is, to bind.</a:t>
            </a:r>
          </a:p>
          <a:p>
            <a:endParaRPr lang="en-US" sz="1200" b="0" i="0" dirty="0" smtClean="0"/>
          </a:p>
          <a:p>
            <a:r>
              <a:rPr lang="en-US" sz="1200" b="0" i="0" dirty="0" smtClean="0"/>
              <a:t>Or, in the passive</a:t>
            </a:r>
            <a:r>
              <a:rPr lang="en-US" sz="1200" b="0" i="0" baseline="0" dirty="0" smtClean="0"/>
              <a:t> as here in verse two, to be bound.</a:t>
            </a:r>
          </a:p>
          <a:p>
            <a:endParaRPr lang="en-US" sz="1200" b="0" i="0" baseline="0" dirty="0" smtClean="0"/>
          </a:p>
          <a:p>
            <a:r>
              <a:rPr lang="en-US" sz="1200" b="0" i="0" baseline="0" dirty="0" smtClean="0"/>
              <a:t>It’s only used in this fashion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16048060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Literally, “bound to a wife”.</a:t>
            </a:r>
          </a:p>
          <a:p>
            <a:endParaRPr lang="en-US" dirty="0" smtClean="0"/>
          </a:p>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spelling out the entire phrase here, Paul simply </a:t>
            </a:r>
          </a:p>
          <a:p>
            <a:r>
              <a:rPr lang="en-US" dirty="0" smtClean="0"/>
              <a:t>substitutes the present active participle, </a:t>
            </a:r>
            <a:r>
              <a:rPr lang="en-US" dirty="0" err="1" smtClean="0"/>
              <a:t>zonti</a:t>
            </a:r>
            <a:r>
              <a:rPr lang="en-US" dirty="0" smtClean="0"/>
              <a:t>.</a:t>
            </a:r>
          </a:p>
          <a:p>
            <a:endParaRPr lang="en-US" dirty="0" smtClean="0"/>
          </a:p>
          <a:p>
            <a:r>
              <a:rPr lang="en-US" dirty="0" smtClean="0"/>
              <a:t>The literal translation here would be “the woman who has </a:t>
            </a:r>
          </a:p>
          <a:p>
            <a:r>
              <a:rPr lang="en-US" dirty="0" smtClean="0"/>
              <a:t>a husband is bound by law to the living husband”.</a:t>
            </a:r>
          </a:p>
          <a:p>
            <a:endParaRPr lang="en-US" dirty="0" smtClean="0"/>
          </a:p>
          <a:p>
            <a:r>
              <a:rPr lang="en-US" dirty="0" smtClean="0"/>
              <a:t>Participles are the most difficult parts of Greek to </a:t>
            </a:r>
          </a:p>
          <a:p>
            <a:r>
              <a:rPr lang="en-US" dirty="0" smtClean="0"/>
              <a:t>understand,</a:t>
            </a:r>
            <a:r>
              <a:rPr lang="en-US" baseline="0" dirty="0" smtClean="0"/>
              <a:t> because their range of meanings is very </a:t>
            </a:r>
          </a:p>
          <a:p>
            <a:r>
              <a:rPr lang="en-US" baseline="0" dirty="0" smtClean="0"/>
              <a:t>diverse.</a:t>
            </a:r>
            <a:r>
              <a:rPr lang="en-US" dirty="0" smtClean="0"/>
              <a:t>                      </a:t>
            </a:r>
          </a:p>
          <a:p>
            <a:endParaRPr lang="en-US" dirty="0" smtClean="0"/>
          </a:p>
          <a:p>
            <a:r>
              <a:rPr lang="en-US" dirty="0" smtClean="0"/>
              <a:t>However, this participle only appears in the New </a:t>
            </a:r>
          </a:p>
          <a:p>
            <a:r>
              <a:rPr lang="en-US" dirty="0" smtClean="0"/>
              <a:t>Testament eight times.</a:t>
            </a:r>
          </a:p>
          <a:p>
            <a:endParaRPr lang="en-US" dirty="0" smtClean="0"/>
          </a:p>
          <a:p>
            <a:r>
              <a:rPr lang="en-US" dirty="0" smtClean="0"/>
              <a:t>And, except for here in Romans 7:2, it’s only used to </a:t>
            </a:r>
          </a:p>
          <a:p>
            <a:r>
              <a:rPr lang="en-US" dirty="0" smtClean="0"/>
              <a:t>describe</a:t>
            </a:r>
            <a:r>
              <a:rPr lang="en-US" baseline="0" dirty="0" smtClean="0"/>
              <a:t> the living God, either directly as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descriptively as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Apothnesko</a:t>
            </a:r>
            <a:r>
              <a:rPr lang="en-US" dirty="0" smtClean="0"/>
              <a:t> here is the verb which means</a:t>
            </a:r>
            <a:r>
              <a:rPr lang="en-US" baseline="0" dirty="0" smtClean="0"/>
              <a:t> </a:t>
            </a:r>
            <a:r>
              <a:rPr lang="en-US" sz="1200" b="0" dirty="0" smtClean="0"/>
              <a:t>to cease to have </a:t>
            </a:r>
          </a:p>
          <a:p>
            <a:r>
              <a:rPr lang="en-US" sz="1200" b="0" dirty="0" smtClean="0"/>
              <a:t>vital functions; that is, to physically die.</a:t>
            </a:r>
          </a:p>
          <a:p>
            <a:endParaRPr lang="en-US" sz="1200" b="0" dirty="0" smtClean="0"/>
          </a:p>
          <a:p>
            <a:r>
              <a:rPr lang="en-US" sz="1200" b="0" dirty="0" smtClean="0"/>
              <a:t>It’s used similarly in:</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katargeo</a:t>
            </a:r>
            <a:r>
              <a:rPr lang="en-US" dirty="0" smtClean="0"/>
              <a:t> means </a:t>
            </a:r>
            <a:r>
              <a:rPr lang="en-US" sz="1200" b="0" i="0" dirty="0" smtClean="0"/>
              <a:t>to cause the release of </a:t>
            </a:r>
          </a:p>
          <a:p>
            <a:r>
              <a:rPr lang="en-US" sz="1200" b="0" i="0" dirty="0" smtClean="0"/>
              <a:t>someone from an obligation; that is, one has nothing more </a:t>
            </a:r>
          </a:p>
          <a:p>
            <a:r>
              <a:rPr lang="en-US" sz="1200" b="0" i="0" dirty="0" smtClean="0"/>
              <a:t>to do with that obligation.</a:t>
            </a:r>
          </a:p>
          <a:p>
            <a:endParaRPr lang="en-US" sz="1200" b="0" i="0" dirty="0" smtClean="0"/>
          </a:p>
          <a:p>
            <a:r>
              <a:rPr lang="en-US" sz="1200" b="0" i="0" dirty="0" smtClean="0"/>
              <a:t>It is used with</a:t>
            </a:r>
            <a:r>
              <a:rPr lang="en-US" sz="1200" b="0" i="0" baseline="0" dirty="0" smtClean="0"/>
              <a:t> this specific meaning in only two other </a:t>
            </a:r>
          </a:p>
          <a:p>
            <a:r>
              <a:rPr lang="en-US" sz="1200" b="0" i="0" baseline="0" dirty="0" smtClean="0"/>
              <a:t>verses in the New Testament.</a:t>
            </a:r>
          </a:p>
          <a:p>
            <a:endParaRPr lang="en-US" sz="1200" b="0" i="0" baseline="0" dirty="0" smtClean="0"/>
          </a:p>
          <a:p>
            <a:r>
              <a:rPr lang="en-US" sz="1200" b="0" i="0" baseline="0" dirty="0" smtClean="0"/>
              <a:t>One of them is Romans 7:6 which is part of our passage </a:t>
            </a:r>
          </a:p>
          <a:p>
            <a:r>
              <a:rPr lang="en-US" sz="1200" b="0" i="0" baseline="0" dirty="0" smtClean="0"/>
              <a:t>this morning.</a:t>
            </a:r>
          </a:p>
          <a:p>
            <a:endParaRPr lang="en-US" sz="1200" b="0" i="0" baseline="0" dirty="0" smtClean="0"/>
          </a:p>
          <a:p>
            <a:r>
              <a:rPr lang="en-US" sz="1200" b="0" i="0" baseline="0" dirty="0" smtClean="0"/>
              <a:t>And, the other is:</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7118886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a:t>
            </a:r>
            <a:r>
              <a:rPr lang="en-US" dirty="0" err="1" smtClean="0"/>
              <a:t>aner</a:t>
            </a:r>
            <a:r>
              <a:rPr lang="en-US" dirty="0" smtClean="0"/>
              <a:t>” is any human male; that is, a man.</a:t>
            </a:r>
          </a:p>
          <a:p>
            <a:endParaRPr lang="en-US" dirty="0" smtClean="0"/>
          </a:p>
          <a:p>
            <a:r>
              <a:rPr lang="en-US" dirty="0" smtClean="0"/>
              <a:t>In this context, it specifically means “husband”.</a:t>
            </a:r>
          </a:p>
          <a:p>
            <a:endParaRPr lang="en-US" dirty="0" smtClean="0"/>
          </a:p>
          <a:p>
            <a:r>
              <a:rPr lang="en-US" dirty="0" smtClean="0"/>
              <a:t>So the literal translation here would be “she is released </a:t>
            </a:r>
          </a:p>
          <a:p>
            <a:r>
              <a:rPr lang="en-US" dirty="0" smtClean="0"/>
              <a:t>from the law of the husband”.</a:t>
            </a:r>
          </a:p>
          <a:p>
            <a:endParaRPr lang="en-US" dirty="0" smtClean="0"/>
          </a:p>
          <a:p>
            <a:r>
              <a:rPr lang="en-US" dirty="0" err="1" smtClean="0"/>
              <a:t>Aner</a:t>
            </a:r>
            <a:r>
              <a:rPr lang="en-US" dirty="0" smtClean="0"/>
              <a:t> is used similarly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35583453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Soldiers and citizens in every nation have, at times, </a:t>
            </a:r>
          </a:p>
          <a:p>
            <a:pPr rtl="0"/>
            <a:r>
              <a:rPr lang="en-US" sz="1200" dirty="0" smtClean="0"/>
              <a:t>been awarded medals for various acts of bravery. Sometimes </a:t>
            </a:r>
          </a:p>
          <a:p>
            <a:pPr rtl="0"/>
            <a:r>
              <a:rPr lang="en-US" sz="1200" dirty="0" smtClean="0"/>
              <a:t>at great personal risk to their own lives, these brave </a:t>
            </a:r>
          </a:p>
          <a:p>
            <a:pPr rtl="0"/>
            <a:r>
              <a:rPr lang="en-US" sz="1200" dirty="0" smtClean="0"/>
              <a:t>individuals performed in such a way that others marveled </a:t>
            </a:r>
          </a:p>
          <a:p>
            <a:pPr rtl="0"/>
            <a:r>
              <a:rPr lang="en-US" sz="1200" dirty="0" smtClean="0"/>
              <a:t>at their actions. </a:t>
            </a:r>
          </a:p>
          <a:p>
            <a:pPr rtl="0"/>
            <a:endParaRPr lang="en-US" sz="1200" dirty="0" smtClean="0"/>
          </a:p>
          <a:p>
            <a:pPr rtl="0"/>
            <a:r>
              <a:rPr lang="en-US" sz="1200" dirty="0" smtClean="0"/>
              <a:t>Throughout the history of the Christian church, there have </a:t>
            </a:r>
          </a:p>
          <a:p>
            <a:pPr rtl="0"/>
            <a:r>
              <a:rPr lang="en-US" sz="1200" dirty="0" smtClean="0"/>
              <a:t>also been brave soldiers. Here is the story of one such </a:t>
            </a:r>
          </a:p>
          <a:p>
            <a:pPr rtl="0"/>
            <a:r>
              <a:rPr lang="en-US" sz="1200" dirty="0" smtClean="0"/>
              <a:t>soldier.</a:t>
            </a:r>
          </a:p>
          <a:p>
            <a:pPr rtl="0"/>
            <a:endParaRPr lang="en-US" sz="1200" dirty="0" smtClean="0"/>
          </a:p>
          <a:p>
            <a:pPr rtl="0"/>
            <a:r>
              <a:rPr lang="en-US" sz="1200" kern="1200" dirty="0" smtClean="0">
                <a:solidFill>
                  <a:schemeClr val="tx1"/>
                </a:solidFill>
                <a:latin typeface="+mn-lt"/>
                <a:ea typeface="+mn-ea"/>
                <a:cs typeface="+mn-cs"/>
              </a:rPr>
              <a:t>Ronald was an energetic, friendly, and popular young man </a:t>
            </a:r>
          </a:p>
          <a:p>
            <a:pPr rtl="0"/>
            <a:r>
              <a:rPr lang="en-US" sz="1200" kern="1200" dirty="0" smtClean="0">
                <a:solidFill>
                  <a:schemeClr val="tx1"/>
                </a:solidFill>
                <a:latin typeface="+mn-lt"/>
                <a:ea typeface="+mn-ea"/>
                <a:cs typeface="+mn-cs"/>
              </a:rPr>
              <a:t>at his place of employment. He was also a fairly new </a:t>
            </a:r>
          </a:p>
          <a:p>
            <a:pPr rtl="0"/>
            <a:r>
              <a:rPr lang="en-US" sz="1200" kern="1200" dirty="0" smtClean="0">
                <a:solidFill>
                  <a:schemeClr val="tx1"/>
                </a:solidFill>
                <a:latin typeface="+mn-lt"/>
                <a:ea typeface="+mn-ea"/>
                <a:cs typeface="+mn-cs"/>
              </a:rPr>
              <a:t>Christian and a newlywed.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Cindy, Ronald’s new bride, was the girl of his dreams. He </a:t>
            </a:r>
          </a:p>
          <a:p>
            <a:pPr rtl="0"/>
            <a:r>
              <a:rPr lang="en-US" sz="1200" kern="1200" dirty="0" smtClean="0">
                <a:solidFill>
                  <a:schemeClr val="tx1"/>
                </a:solidFill>
                <a:latin typeface="+mn-lt"/>
                <a:ea typeface="+mn-ea"/>
                <a:cs typeface="+mn-cs"/>
              </a:rPr>
              <a:t>would never do anything to hurt her—not ever … not </a:t>
            </a:r>
          </a:p>
          <a:p>
            <a:pPr rtl="0"/>
            <a:r>
              <a:rPr lang="en-US" sz="1200" kern="1200" dirty="0" smtClean="0">
                <a:solidFill>
                  <a:schemeClr val="tx1"/>
                </a:solidFill>
                <a:latin typeface="+mn-lt"/>
                <a:ea typeface="+mn-ea"/>
                <a:cs typeface="+mn-cs"/>
              </a:rPr>
              <a:t>intentionally … not on purpose … not in his wildest </a:t>
            </a:r>
          </a:p>
          <a:p>
            <a:pPr rtl="0"/>
            <a:r>
              <a:rPr lang="en-US" sz="1200" kern="1200" dirty="0" smtClean="0">
                <a:solidFill>
                  <a:schemeClr val="tx1"/>
                </a:solidFill>
                <a:latin typeface="+mn-lt"/>
                <a:ea typeface="+mn-ea"/>
                <a:cs typeface="+mn-cs"/>
              </a:rPr>
              <a:t>imagination.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Karen, on the other hand, was on the rebound. Hurt by a </a:t>
            </a:r>
          </a:p>
          <a:p>
            <a:pPr rtl="0"/>
            <a:r>
              <a:rPr lang="en-US" sz="1200" kern="1200" dirty="0" smtClean="0">
                <a:solidFill>
                  <a:schemeClr val="tx1"/>
                </a:solidFill>
                <a:latin typeface="+mn-lt"/>
                <a:ea typeface="+mn-ea"/>
                <a:cs typeface="+mn-cs"/>
              </a:rPr>
              <a:t>failed marriage, she was longing for someone to treat her </a:t>
            </a:r>
          </a:p>
          <a:p>
            <a:pPr rtl="0"/>
            <a:r>
              <a:rPr lang="en-US" sz="1200" kern="1200" dirty="0" smtClean="0">
                <a:solidFill>
                  <a:schemeClr val="tx1"/>
                </a:solidFill>
                <a:latin typeface="+mn-lt"/>
                <a:ea typeface="+mn-ea"/>
                <a:cs typeface="+mn-cs"/>
              </a:rPr>
              <a:t>with respect. Working with Ronald on the same project was </a:t>
            </a:r>
          </a:p>
          <a:p>
            <a:pPr rtl="0"/>
            <a:r>
              <a:rPr lang="en-US" sz="1200" kern="1200" dirty="0" smtClean="0">
                <a:solidFill>
                  <a:schemeClr val="tx1"/>
                </a:solidFill>
                <a:latin typeface="+mn-lt"/>
                <a:ea typeface="+mn-ea"/>
                <a:cs typeface="+mn-cs"/>
              </a:rPr>
              <a:t>something she looked forward to every day.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did not take long for Karen to see Ronald as more than </a:t>
            </a:r>
          </a:p>
          <a:p>
            <a:pPr rtl="0"/>
            <a:r>
              <a:rPr lang="en-US" sz="1200" kern="1200" dirty="0" smtClean="0">
                <a:solidFill>
                  <a:schemeClr val="tx1"/>
                </a:solidFill>
                <a:latin typeface="+mn-lt"/>
                <a:ea typeface="+mn-ea"/>
                <a:cs typeface="+mn-cs"/>
              </a:rPr>
              <a:t>just a fellow employee. She saw him as the answer to all </a:t>
            </a:r>
          </a:p>
          <a:p>
            <a:pPr rtl="0"/>
            <a:r>
              <a:rPr lang="en-US" sz="1200" kern="1200" dirty="0" smtClean="0">
                <a:solidFill>
                  <a:schemeClr val="tx1"/>
                </a:solidFill>
                <a:latin typeface="+mn-lt"/>
                <a:ea typeface="+mn-ea"/>
                <a:cs typeface="+mn-cs"/>
              </a:rPr>
              <a:t>her problems. Karen’s body language began to betray her </a:t>
            </a:r>
          </a:p>
          <a:p>
            <a:pPr rtl="0"/>
            <a:r>
              <a:rPr lang="en-US" sz="1200" kern="1200" dirty="0" smtClean="0">
                <a:solidFill>
                  <a:schemeClr val="tx1"/>
                </a:solidFill>
                <a:latin typeface="+mn-lt"/>
                <a:ea typeface="+mn-ea"/>
                <a:cs typeface="+mn-cs"/>
              </a:rPr>
              <a:t>hidden agenda.</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Ronald saw it coming … in a way. He really liked working </a:t>
            </a:r>
          </a:p>
          <a:p>
            <a:pPr rtl="0"/>
            <a:r>
              <a:rPr lang="en-US" sz="1200" kern="1200" dirty="0" smtClean="0">
                <a:solidFill>
                  <a:schemeClr val="tx1"/>
                </a:solidFill>
                <a:latin typeface="+mn-lt"/>
                <a:ea typeface="+mn-ea"/>
                <a:cs typeface="+mn-cs"/>
              </a:rPr>
              <a:t>with Karen. She was interesting and attractive. However, </a:t>
            </a:r>
          </a:p>
          <a:p>
            <a:pPr rtl="0"/>
            <a:r>
              <a:rPr lang="en-US" sz="1200" kern="1200" dirty="0" smtClean="0">
                <a:solidFill>
                  <a:schemeClr val="tx1"/>
                </a:solidFill>
                <a:latin typeface="+mn-lt"/>
                <a:ea typeface="+mn-ea"/>
                <a:cs typeface="+mn-cs"/>
              </a:rPr>
              <a:t>one day this neutral relationship took a dangerous turn. </a:t>
            </a:r>
          </a:p>
          <a:p>
            <a:pPr rtl="0"/>
            <a:r>
              <a:rPr lang="en-US" sz="1200" kern="1200" dirty="0" smtClean="0">
                <a:solidFill>
                  <a:schemeClr val="tx1"/>
                </a:solidFill>
                <a:latin typeface="+mn-lt"/>
                <a:ea typeface="+mn-ea"/>
                <a:cs typeface="+mn-cs"/>
              </a:rPr>
              <a:t>Karen put her hand on Ronald’s shoulder in a very </a:t>
            </a:r>
          </a:p>
          <a:p>
            <a:pPr rtl="0"/>
            <a:r>
              <a:rPr lang="en-US" sz="1200" kern="1200" dirty="0" smtClean="0">
                <a:solidFill>
                  <a:schemeClr val="tx1"/>
                </a:solidFill>
                <a:latin typeface="+mn-lt"/>
                <a:ea typeface="+mn-ea"/>
                <a:cs typeface="+mn-cs"/>
              </a:rPr>
              <a:t>inappropriate way and stared into his eyes.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Frozen in his tracks, Ronald’s first thought was, “This is no </a:t>
            </a:r>
          </a:p>
          <a:p>
            <a:pPr rtl="0"/>
            <a:r>
              <a:rPr lang="en-US" sz="1200" kern="1200" dirty="0" smtClean="0">
                <a:solidFill>
                  <a:schemeClr val="tx1"/>
                </a:solidFill>
                <a:latin typeface="+mn-lt"/>
                <a:ea typeface="+mn-ea"/>
                <a:cs typeface="+mn-cs"/>
              </a:rPr>
              <a:t>big deal. I can handle this.” But the longer he thought </a:t>
            </a:r>
          </a:p>
          <a:p>
            <a:pPr rtl="0"/>
            <a:r>
              <a:rPr lang="en-US" sz="1200" kern="1200" dirty="0" smtClean="0">
                <a:solidFill>
                  <a:schemeClr val="tx1"/>
                </a:solidFill>
                <a:latin typeface="+mn-lt"/>
                <a:ea typeface="+mn-ea"/>
                <a:cs typeface="+mn-cs"/>
              </a:rPr>
              <a:t>about it, the more he realized there was nothing heroic </a:t>
            </a:r>
          </a:p>
          <a:p>
            <a:pPr rtl="0"/>
            <a:r>
              <a:rPr lang="en-US" sz="1200" kern="1200" dirty="0" smtClean="0">
                <a:solidFill>
                  <a:schemeClr val="tx1"/>
                </a:solidFill>
                <a:latin typeface="+mn-lt"/>
                <a:ea typeface="+mn-ea"/>
                <a:cs typeface="+mn-cs"/>
              </a:rPr>
              <a:t>about staring down the woman who was tempting him. </a:t>
            </a:r>
          </a:p>
          <a:p>
            <a:pPr rtl="0"/>
            <a:r>
              <a:rPr lang="en-US" sz="1200" kern="1200" dirty="0" smtClean="0">
                <a:solidFill>
                  <a:schemeClr val="tx1"/>
                </a:solidFill>
                <a:latin typeface="+mn-lt"/>
                <a:ea typeface="+mn-ea"/>
                <a:cs typeface="+mn-cs"/>
              </a:rPr>
              <a:t>He had to get out immediately.</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“Karen, this is not right. I love my wife too much to allow </a:t>
            </a:r>
          </a:p>
          <a:p>
            <a:pPr rtl="0"/>
            <a:r>
              <a:rPr lang="en-US" sz="1200" kern="1200" dirty="0" smtClean="0">
                <a:solidFill>
                  <a:schemeClr val="tx1"/>
                </a:solidFill>
                <a:latin typeface="+mn-lt"/>
                <a:ea typeface="+mn-ea"/>
                <a:cs typeface="+mn-cs"/>
              </a:rPr>
              <a:t>this to go on for a moment longer.” Ronald pulled back, </a:t>
            </a:r>
          </a:p>
          <a:p>
            <a:pPr rtl="0"/>
            <a:r>
              <a:rPr lang="en-US" sz="1200" kern="1200" dirty="0" smtClean="0">
                <a:solidFill>
                  <a:schemeClr val="tx1"/>
                </a:solidFill>
                <a:latin typeface="+mn-lt"/>
                <a:ea typeface="+mn-ea"/>
                <a:cs typeface="+mn-cs"/>
              </a:rPr>
              <a:t>promptly left the room, and requested an immediate </a:t>
            </a:r>
          </a:p>
          <a:p>
            <a:pPr rtl="0"/>
            <a:r>
              <a:rPr lang="en-US" sz="1200" kern="1200" dirty="0" smtClean="0">
                <a:solidFill>
                  <a:schemeClr val="tx1"/>
                </a:solidFill>
                <a:latin typeface="+mn-lt"/>
                <a:ea typeface="+mn-ea"/>
                <a:cs typeface="+mn-cs"/>
              </a:rPr>
              <a:t>transfer to another division within the company.</a:t>
            </a:r>
          </a:p>
          <a:p>
            <a:pPr rtl="0"/>
            <a:endParaRPr lang="en-US" sz="1200" kern="1200" dirty="0" smtClean="0">
              <a:solidFill>
                <a:schemeClr val="tx1"/>
              </a:solidFill>
              <a:latin typeface="+mn-lt"/>
              <a:ea typeface="+mn-ea"/>
              <a:cs typeface="+mn-cs"/>
            </a:endParaRPr>
          </a:p>
          <a:p>
            <a:pPr rtl="0"/>
            <a:r>
              <a:rPr lang="en-US" sz="1200" dirty="0" smtClean="0"/>
              <a:t>There is nothing heroic about staring down or defiantly </a:t>
            </a:r>
          </a:p>
          <a:p>
            <a:pPr rtl="0"/>
            <a:r>
              <a:rPr lang="en-US" sz="1200" dirty="0" smtClean="0"/>
              <a:t>facing the things that tempt us. The courageous Christian </a:t>
            </a:r>
          </a:p>
          <a:p>
            <a:pPr rtl="0"/>
            <a:r>
              <a:rPr lang="en-US" sz="1200" dirty="0" smtClean="0"/>
              <a:t>soldier will flee, will immediately run to Christ to find </a:t>
            </a:r>
          </a:p>
          <a:p>
            <a:pPr rtl="0"/>
            <a:r>
              <a:rPr lang="en-US" sz="1200" dirty="0" smtClean="0"/>
              <a:t>refuge in Him.</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85). Chattanooga, TN: </a:t>
            </a:r>
          </a:p>
          <a:p>
            <a:r>
              <a:rPr lang="en-US" b="0" i="0" u="none" strike="noStrike" baseline="0" dirty="0" smtClean="0"/>
              <a:t>Leadership Ministries Worldwide.</a:t>
            </a:r>
          </a:p>
          <a:p>
            <a:pPr rtl="0"/>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If we reset the scenario to the original legal obligation, it </a:t>
            </a:r>
          </a:p>
          <a:p>
            <a:r>
              <a:rPr lang="en-US" sz="1200" kern="1200" dirty="0" smtClean="0">
                <a:solidFill>
                  <a:schemeClr val="tx1"/>
                </a:solidFill>
                <a:latin typeface="+mn-lt"/>
                <a:ea typeface="+mn-ea"/>
                <a:cs typeface="+mn-cs"/>
              </a:rPr>
              <a:t>becomes clear that everything changes when one of the </a:t>
            </a:r>
          </a:p>
          <a:p>
            <a:r>
              <a:rPr lang="en-US" sz="1200" kern="1200" dirty="0" smtClean="0">
                <a:solidFill>
                  <a:schemeClr val="tx1"/>
                </a:solidFill>
                <a:latin typeface="+mn-lt"/>
                <a:ea typeface="+mn-ea"/>
                <a:cs typeface="+mn-cs"/>
              </a:rPr>
              <a:t>legally bound people dies. If one of the legally bound </a:t>
            </a:r>
          </a:p>
          <a:p>
            <a:r>
              <a:rPr lang="en-US" sz="1200" kern="1200" dirty="0" smtClean="0">
                <a:solidFill>
                  <a:schemeClr val="tx1"/>
                </a:solidFill>
                <a:latin typeface="+mn-lt"/>
                <a:ea typeface="+mn-ea"/>
                <a:cs typeface="+mn-cs"/>
              </a:rPr>
              <a:t>spouses dies, the surviving spouse is free to join with </a:t>
            </a:r>
          </a:p>
          <a:p>
            <a:r>
              <a:rPr lang="en-US" sz="1200" kern="1200" dirty="0" smtClean="0">
                <a:solidFill>
                  <a:schemeClr val="tx1"/>
                </a:solidFill>
                <a:latin typeface="+mn-lt"/>
                <a:ea typeface="+mn-ea"/>
                <a:cs typeface="+mn-cs"/>
              </a:rPr>
              <a:t>another person. This behavior, which would have </a:t>
            </a:r>
          </a:p>
          <a:p>
            <a:r>
              <a:rPr lang="en-US" sz="1200" kern="1200" dirty="0" smtClean="0">
                <a:solidFill>
                  <a:schemeClr val="tx1"/>
                </a:solidFill>
                <a:latin typeface="+mn-lt"/>
                <a:ea typeface="+mn-ea"/>
                <a:cs typeface="+mn-cs"/>
              </a:rPr>
              <a:t>previously been labeled adultery, is now approved. Death </a:t>
            </a:r>
          </a:p>
          <a:p>
            <a:r>
              <a:rPr lang="en-US" sz="1200" kern="1200" dirty="0" smtClean="0">
                <a:solidFill>
                  <a:schemeClr val="tx1"/>
                </a:solidFill>
                <a:latin typeface="+mn-lt"/>
                <a:ea typeface="+mn-ea"/>
                <a:cs typeface="+mn-cs"/>
              </a:rPr>
              <a:t>changes everything as far as legal obligations are concerned. </a:t>
            </a:r>
          </a:p>
          <a:p>
            <a:r>
              <a:rPr lang="en-US" sz="1200" kern="1200" dirty="0" smtClean="0">
                <a:solidFill>
                  <a:schemeClr val="tx1"/>
                </a:solidFill>
                <a:latin typeface="+mn-lt"/>
                <a:ea typeface="+mn-ea"/>
                <a:cs typeface="+mn-cs"/>
              </a:rPr>
              <a:t>In the same way, having died to sin and the law means we </a:t>
            </a:r>
          </a:p>
          <a:p>
            <a:r>
              <a:rPr lang="en-US" sz="1200" kern="1200" dirty="0" smtClean="0">
                <a:solidFill>
                  <a:schemeClr val="tx1"/>
                </a:solidFill>
                <a:latin typeface="+mn-lt"/>
                <a:ea typeface="+mn-ea"/>
                <a:cs typeface="+mn-cs"/>
              </a:rPr>
              <a:t>are no longer obligated to either of them.</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121).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40754052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Stott continues:</a:t>
            </a:r>
          </a:p>
          <a:p>
            <a:endParaRPr lang="en-US" dirty="0" smtClean="0"/>
          </a:p>
          <a:p>
            <a:r>
              <a:rPr lang="en-US" sz="1200" i="0" dirty="0" smtClean="0"/>
              <a:t>“So then, Paul now draws a conclusion, if she (a married </a:t>
            </a:r>
          </a:p>
          <a:p>
            <a:r>
              <a:rPr lang="en-US" sz="1200" i="0" dirty="0" smtClean="0"/>
              <a:t>woman) marries another man while her husband is still </a:t>
            </a:r>
          </a:p>
          <a:p>
            <a:r>
              <a:rPr lang="en-US" sz="1200" i="0" dirty="0" smtClean="0"/>
              <a:t>alive, she is called an adulteress (she ‘incurs the stigma </a:t>
            </a:r>
          </a:p>
          <a:p>
            <a:r>
              <a:rPr lang="en-US" sz="1200" i="0" dirty="0" smtClean="0"/>
              <a:t>of adultery’, [J. B. Philips]). </a:t>
            </a:r>
          </a:p>
          <a:p>
            <a:endParaRPr lang="en-US" sz="1200" i="0" dirty="0" smtClean="0"/>
          </a:p>
          <a:p>
            <a:r>
              <a:rPr lang="en-US" sz="1200" i="0" dirty="0" smtClean="0"/>
              <a:t>“But if her husband dies, and she remarries, she is not </a:t>
            </a:r>
          </a:p>
          <a:p>
            <a:r>
              <a:rPr lang="en-US" sz="1200" i="0" dirty="0" smtClean="0"/>
              <a:t>an adulteress... because she has been released from that </a:t>
            </a:r>
          </a:p>
          <a:p>
            <a:r>
              <a:rPr lang="en-US" sz="1200" i="0" dirty="0" smtClean="0"/>
              <a:t>law which had previously bound her. </a:t>
            </a:r>
          </a:p>
          <a:p>
            <a:endParaRPr lang="en-US" sz="1200" i="0" dirty="0" smtClean="0"/>
          </a:p>
          <a:p>
            <a:r>
              <a:rPr lang="en-US" sz="1200" i="0" dirty="0" smtClean="0"/>
              <a:t>“What has made the difference? How is it that one </a:t>
            </a:r>
          </a:p>
          <a:p>
            <a:r>
              <a:rPr lang="en-US" sz="1200" i="0" dirty="0" smtClean="0"/>
              <a:t>remarriage would make her an adulteress, while the </a:t>
            </a:r>
          </a:p>
          <a:p>
            <a:r>
              <a:rPr lang="en-US" sz="1200" i="0" dirty="0" smtClean="0"/>
              <a:t>other would not? The answer lies of course in her </a:t>
            </a:r>
          </a:p>
          <a:p>
            <a:r>
              <a:rPr lang="en-US" sz="1200" i="0" dirty="0" smtClean="0"/>
              <a:t>husband’s death. The second marriage is morally </a:t>
            </a:r>
          </a:p>
          <a:p>
            <a:r>
              <a:rPr lang="en-US" sz="1200" i="0" dirty="0" smtClean="0"/>
              <a:t>legitimate because death has terminated the first. </a:t>
            </a:r>
          </a:p>
          <a:p>
            <a:endParaRPr lang="en-US" sz="1200" i="0" dirty="0" smtClean="0"/>
          </a:p>
          <a:p>
            <a:r>
              <a:rPr lang="en-US" sz="1200" i="0" dirty="0" smtClean="0"/>
              <a:t>“Only death can secure freedom from the marriage law </a:t>
            </a:r>
          </a:p>
          <a:p>
            <a:r>
              <a:rPr lang="en-US" sz="1200" i="0" dirty="0" smtClean="0"/>
              <a:t>and therefore the right to remarry. These references to </a:t>
            </a:r>
          </a:p>
          <a:p>
            <a:r>
              <a:rPr lang="en-US" sz="1200" i="0" dirty="0" smtClean="0"/>
              <a:t>death, freedom from law and remarriage already hint at </a:t>
            </a:r>
          </a:p>
          <a:p>
            <a:r>
              <a:rPr lang="en-US" sz="1200" i="0" dirty="0" smtClean="0"/>
              <a:t>the application which Paul is about to make.”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Stott, J. R. W. (2001). </a:t>
            </a:r>
            <a:r>
              <a:rPr lang="en-US" b="0" i="1" u="none" strike="noStrike" baseline="0" dirty="0" smtClean="0"/>
              <a:t>The message of Romans: </a:t>
            </a:r>
          </a:p>
          <a:p>
            <a:r>
              <a:rPr lang="en-US" b="0" i="1" u="none" strike="noStrike" baseline="0" dirty="0" smtClean="0"/>
              <a:t>God’s good news for the world</a:t>
            </a:r>
            <a:r>
              <a:rPr lang="en-US" b="0" i="0" u="none" strike="noStrike" baseline="0" dirty="0" smtClean="0"/>
              <a:t> (p. 193). Leicester, </a:t>
            </a:r>
          </a:p>
          <a:p>
            <a:r>
              <a:rPr lang="en-US" b="0" i="0" u="none" strike="noStrike" baseline="0" dirty="0" smtClean="0"/>
              <a:t>England; 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21186109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Ginomai</a:t>
            </a:r>
            <a:r>
              <a:rPr lang="en-US" dirty="0" smtClean="0"/>
              <a:t> has a very wide range of meanings, depending </a:t>
            </a:r>
          </a:p>
          <a:p>
            <a:r>
              <a:rPr lang="en-US" dirty="0" smtClean="0"/>
              <a:t>upon context.</a:t>
            </a:r>
          </a:p>
          <a:p>
            <a:endParaRPr lang="en-US" dirty="0" smtClean="0"/>
          </a:p>
          <a:p>
            <a:r>
              <a:rPr lang="en-US" dirty="0" smtClean="0"/>
              <a:t>It can mean all the way from “to be born”, through “to be </a:t>
            </a:r>
          </a:p>
          <a:p>
            <a:r>
              <a:rPr lang="en-US" dirty="0" smtClean="0"/>
              <a:t>manufactured”, all the way to “to move to a different </a:t>
            </a:r>
          </a:p>
          <a:p>
            <a:r>
              <a:rPr lang="en-US" dirty="0" smtClean="0"/>
              <a:t>location”.</a:t>
            </a:r>
          </a:p>
          <a:p>
            <a:endParaRPr lang="en-US" dirty="0" smtClean="0"/>
          </a:p>
          <a:p>
            <a:r>
              <a:rPr lang="en-US" dirty="0" smtClean="0"/>
              <a:t>In this particular context, it means “to be closely related to </a:t>
            </a:r>
          </a:p>
          <a:p>
            <a:r>
              <a:rPr lang="en-US" dirty="0" smtClean="0"/>
              <a:t>someone”, or “to belong to them”; for example, “to be </a:t>
            </a:r>
          </a:p>
          <a:p>
            <a:r>
              <a:rPr lang="en-US" dirty="0" smtClean="0"/>
              <a:t>married to them”.</a:t>
            </a:r>
          </a:p>
          <a:p>
            <a:endParaRPr lang="en-US" dirty="0" smtClean="0"/>
          </a:p>
          <a:p>
            <a:r>
              <a:rPr lang="en-US" dirty="0" smtClean="0"/>
              <a:t>This is the only place in the New Testament where </a:t>
            </a:r>
          </a:p>
          <a:p>
            <a:r>
              <a:rPr lang="en-US" dirty="0" err="1" smtClean="0"/>
              <a:t>ginomai</a:t>
            </a:r>
            <a:r>
              <a:rPr lang="en-US" dirty="0" smtClean="0"/>
              <a:t> is used in exactly this manner.</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1186109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two Greek words which mean “another”.</a:t>
            </a:r>
          </a:p>
          <a:p>
            <a:endParaRPr lang="en-US" dirty="0" smtClean="0"/>
          </a:p>
          <a:p>
            <a:r>
              <a:rPr lang="en-US" dirty="0" smtClean="0"/>
              <a:t>“</a:t>
            </a:r>
            <a:r>
              <a:rPr lang="en-US" dirty="0" err="1" smtClean="0"/>
              <a:t>Allos</a:t>
            </a:r>
            <a:r>
              <a:rPr lang="en-US" dirty="0" smtClean="0"/>
              <a:t>” means another of the same kind.</a:t>
            </a:r>
          </a:p>
          <a:p>
            <a:endParaRPr lang="en-US" dirty="0" smtClean="0"/>
          </a:p>
          <a:p>
            <a:r>
              <a:rPr lang="en-US" dirty="0" smtClean="0"/>
              <a:t>For example, if we were talking about a baseball,</a:t>
            </a:r>
            <a:r>
              <a:rPr lang="en-US" baseline="0" dirty="0" smtClean="0"/>
              <a:t> we might </a:t>
            </a:r>
          </a:p>
          <a:p>
            <a:r>
              <a:rPr lang="en-US" baseline="0" dirty="0" smtClean="0"/>
              <a:t>use “</a:t>
            </a:r>
            <a:r>
              <a:rPr lang="en-US" baseline="0" dirty="0" err="1" smtClean="0"/>
              <a:t>allos</a:t>
            </a:r>
            <a:r>
              <a:rPr lang="en-US" baseline="0" dirty="0" smtClean="0"/>
              <a:t>” to describe a softball, because the two are both </a:t>
            </a:r>
          </a:p>
          <a:p>
            <a:r>
              <a:rPr lang="en-US" baseline="0" dirty="0" smtClean="0"/>
              <a:t>balls, and they’re both round.</a:t>
            </a:r>
          </a:p>
          <a:p>
            <a:endParaRPr lang="en-US" baseline="0" dirty="0" smtClean="0"/>
          </a:p>
          <a:p>
            <a:r>
              <a:rPr lang="en-US" baseline="0" dirty="0" smtClean="0"/>
              <a:t>But, “</a:t>
            </a:r>
            <a:r>
              <a:rPr lang="en-US" baseline="0" dirty="0" err="1" smtClean="0"/>
              <a:t>heteros</a:t>
            </a:r>
            <a:r>
              <a:rPr lang="en-US" baseline="0" dirty="0" smtClean="0"/>
              <a:t>” means another of a different kind.</a:t>
            </a:r>
          </a:p>
          <a:p>
            <a:endParaRPr lang="en-US" baseline="0" dirty="0" smtClean="0"/>
          </a:p>
          <a:p>
            <a:r>
              <a:rPr lang="en-US" baseline="0" dirty="0" smtClean="0"/>
              <a:t>Again, if we were still talking about baseball, we might </a:t>
            </a:r>
          </a:p>
          <a:p>
            <a:r>
              <a:rPr lang="en-US" baseline="0" dirty="0" smtClean="0"/>
              <a:t>might use “</a:t>
            </a:r>
            <a:r>
              <a:rPr lang="en-US" baseline="0" dirty="0" err="1" smtClean="0"/>
              <a:t>heteros</a:t>
            </a:r>
            <a:r>
              <a:rPr lang="en-US" baseline="0" dirty="0" smtClean="0"/>
              <a:t>” to describe a football, because, </a:t>
            </a:r>
          </a:p>
          <a:p>
            <a:r>
              <a:rPr lang="en-US" baseline="0" dirty="0" smtClean="0"/>
              <a:t>although it’s still a ball, it’s not round.</a:t>
            </a:r>
          </a:p>
          <a:p>
            <a:endParaRPr lang="en-US" baseline="0" dirty="0" smtClean="0"/>
          </a:p>
          <a:p>
            <a:r>
              <a:rPr lang="en-US" baseline="0" dirty="0" smtClean="0"/>
              <a:t>And, besides which, it bounces funny!</a:t>
            </a:r>
          </a:p>
          <a:p>
            <a:endParaRPr lang="en-US" baseline="0" dirty="0" smtClean="0"/>
          </a:p>
          <a:p>
            <a:r>
              <a:rPr lang="en-US" baseline="0" dirty="0" err="1" smtClean="0"/>
              <a:t>Heteros</a:t>
            </a:r>
            <a:r>
              <a:rPr lang="en-US" baseline="0" dirty="0" smtClean="0"/>
              <a:t> is also used in this manner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1186109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2821432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chrematizo</a:t>
            </a:r>
            <a:r>
              <a:rPr lang="en-US" dirty="0" smtClean="0"/>
              <a:t> means to take or bear a name </a:t>
            </a:r>
          </a:p>
          <a:p>
            <a:r>
              <a:rPr lang="en-US" dirty="0" smtClean="0"/>
              <a:t>or title; to go under the name of; or to be called, named,</a:t>
            </a:r>
            <a:r>
              <a:rPr lang="en-US" baseline="0" dirty="0" smtClean="0"/>
              <a:t> </a:t>
            </a:r>
          </a:p>
          <a:p>
            <a:r>
              <a:rPr lang="en-US" baseline="0" dirty="0" smtClean="0"/>
              <a:t>or identified as.</a:t>
            </a:r>
          </a:p>
          <a:p>
            <a:endParaRPr lang="en-US" baseline="0" dirty="0" smtClean="0"/>
          </a:p>
          <a:p>
            <a:r>
              <a:rPr lang="en-US" baseline="0" dirty="0" smtClean="0"/>
              <a:t>It is only used this way in one other place in the New </a:t>
            </a:r>
          </a:p>
          <a:p>
            <a:r>
              <a:rPr lang="en-US" baseline="0" dirty="0" smtClean="0"/>
              <a:t>Testament: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1186109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Moichalis</a:t>
            </a:r>
            <a:r>
              <a:rPr lang="en-US" dirty="0" smtClean="0"/>
              <a:t> means adulteress.</a:t>
            </a:r>
          </a:p>
          <a:p>
            <a:endParaRPr lang="en-US" dirty="0" smtClean="0"/>
          </a:p>
          <a:p>
            <a:r>
              <a:rPr lang="en-US" dirty="0" smtClean="0"/>
              <a:t>The only other place in the New Testament where it’s used </a:t>
            </a:r>
          </a:p>
          <a:p>
            <a:r>
              <a:rPr lang="en-US" dirty="0" smtClean="0"/>
              <a:t>to mean a literal adulteress is: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1186109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eyes full of adultery” is literally “with </a:t>
            </a:r>
            <a:r>
              <a:rPr lang="en-US" sz="1200" i="0" dirty="0" smtClean="0"/>
              <a:t>eyes that are </a:t>
            </a:r>
          </a:p>
          <a:p>
            <a:r>
              <a:rPr lang="en-US" sz="1200" i="0" dirty="0" smtClean="0"/>
              <a:t>full of desire for an adulteress”; that is, always looking for </a:t>
            </a:r>
          </a:p>
          <a:p>
            <a:r>
              <a:rPr lang="en-US" sz="1200" i="0" dirty="0" smtClean="0"/>
              <a:t>a woman with whom to commit adultery.</a:t>
            </a:r>
          </a:p>
          <a:p>
            <a:endParaRPr lang="en-US" sz="1200" i="0" dirty="0" smtClean="0"/>
          </a:p>
          <a:p>
            <a:r>
              <a:rPr lang="en-US" sz="1200" i="0" dirty="0" smtClean="0"/>
              <a:t>In addition to referring to a literal adulteress, however, </a:t>
            </a:r>
          </a:p>
          <a:p>
            <a:r>
              <a:rPr lang="en-US" sz="1200" i="0" dirty="0" err="1" smtClean="0"/>
              <a:t>moichalis</a:t>
            </a:r>
            <a:r>
              <a:rPr lang="en-US" sz="1200" i="0" dirty="0" smtClean="0"/>
              <a:t> is also used metaphorically of those who are </a:t>
            </a:r>
          </a:p>
          <a:p>
            <a:r>
              <a:rPr lang="en-US" sz="1200" i="0" dirty="0" smtClean="0"/>
              <a:t>unfaithful in other ways; such as</a:t>
            </a:r>
            <a:r>
              <a:rPr lang="en-US" sz="1200" i="0" baseline="0" dirty="0" smtClean="0"/>
              <a:t> in:</a:t>
            </a:r>
            <a:endParaRPr lang="en-US" i="0" dirty="0" smtClean="0"/>
          </a:p>
          <a:p>
            <a:endParaRPr lang="en-US" i="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Jesus Christ has set you free from the law. He did </a:t>
            </a:r>
          </a:p>
          <a:p>
            <a:pPr rtl="0"/>
            <a:r>
              <a:rPr lang="en-US" sz="1200" i="0" dirty="0" smtClean="0"/>
              <a:t>this through His death when He died upon the cross. How </a:t>
            </a:r>
          </a:p>
          <a:p>
            <a:pPr rtl="0"/>
            <a:r>
              <a:rPr lang="en-US" sz="1200" i="0" dirty="0" smtClean="0"/>
              <a:t>tragic it is when men are ignorant of what Christ has done </a:t>
            </a:r>
          </a:p>
          <a:p>
            <a:pPr rtl="0"/>
            <a:r>
              <a:rPr lang="en-US" sz="1200" i="0" dirty="0" smtClean="0"/>
              <a:t>for them. Men in sin are starving for a freedom that is </a:t>
            </a:r>
          </a:p>
          <a:p>
            <a:pPr rtl="0"/>
            <a:r>
              <a:rPr lang="en-US" sz="1200" i="0" dirty="0" smtClean="0"/>
              <a:t>simply theirs for the asking.</a:t>
            </a:r>
          </a:p>
          <a:p>
            <a:pPr rtl="0"/>
            <a:endParaRPr lang="en-US" sz="1200" i="0" dirty="0" smtClean="0"/>
          </a:p>
          <a:p>
            <a:pPr rtl="0"/>
            <a:r>
              <a:rPr lang="en-US" sz="1200" i="0" kern="1200" dirty="0" smtClean="0">
                <a:solidFill>
                  <a:schemeClr val="tx1"/>
                </a:solidFill>
                <a:latin typeface="+mn-lt"/>
                <a:ea typeface="+mn-ea"/>
                <a:cs typeface="+mn-cs"/>
              </a:rPr>
              <a:t>A few days after the American Civil War had been officially </a:t>
            </a:r>
          </a:p>
          <a:p>
            <a:pPr rtl="0"/>
            <a:r>
              <a:rPr lang="en-US" sz="1200" i="0" kern="1200" dirty="0" smtClean="0">
                <a:solidFill>
                  <a:schemeClr val="tx1"/>
                </a:solidFill>
                <a:latin typeface="+mn-lt"/>
                <a:ea typeface="+mn-ea"/>
                <a:cs typeface="+mn-cs"/>
              </a:rPr>
              <a:t>ended, a man was riding along a road in West Virginia. </a:t>
            </a:r>
          </a:p>
          <a:p>
            <a:pPr rtl="0"/>
            <a:r>
              <a:rPr lang="en-US" sz="1200" i="0" kern="1200" dirty="0" smtClean="0">
                <a:solidFill>
                  <a:schemeClr val="tx1"/>
                </a:solidFill>
                <a:latin typeface="+mn-lt"/>
                <a:ea typeface="+mn-ea"/>
                <a:cs typeface="+mn-cs"/>
              </a:rPr>
              <a:t>Suddenly</a:t>
            </a:r>
            <a:r>
              <a:rPr lang="en-US" sz="1200" i="0" kern="1200" baseline="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a soldier, clad in a dirty and tattered Confederate </a:t>
            </a:r>
          </a:p>
          <a:p>
            <a:pPr rtl="0"/>
            <a:r>
              <a:rPr lang="en-US" sz="1200" i="0" kern="1200" dirty="0" smtClean="0">
                <a:solidFill>
                  <a:schemeClr val="tx1"/>
                </a:solidFill>
                <a:latin typeface="+mn-lt"/>
                <a:ea typeface="+mn-ea"/>
                <a:cs typeface="+mn-cs"/>
              </a:rPr>
              <a:t>uniform, sprang out of a thicket, seized the horse’s bridle, </a:t>
            </a:r>
          </a:p>
          <a:p>
            <a:pPr rtl="0"/>
            <a:r>
              <a:rPr lang="en-US" sz="1200" i="0" kern="1200" dirty="0" smtClean="0">
                <a:solidFill>
                  <a:schemeClr val="tx1"/>
                </a:solidFill>
                <a:latin typeface="+mn-lt"/>
                <a:ea typeface="+mn-ea"/>
                <a:cs typeface="+mn-cs"/>
              </a:rPr>
              <a:t>and with twitching face demanded, “Give me bread! Give </a:t>
            </a:r>
          </a:p>
          <a:p>
            <a:pPr rtl="0"/>
            <a:r>
              <a:rPr lang="en-US" sz="1200" i="0" kern="1200" dirty="0" smtClean="0">
                <a:solidFill>
                  <a:schemeClr val="tx1"/>
                </a:solidFill>
                <a:latin typeface="+mn-lt"/>
                <a:ea typeface="+mn-ea"/>
                <a:cs typeface="+mn-cs"/>
              </a:rPr>
              <a:t>me bread! I don’t want to hurt you, but give me bread—</a:t>
            </a:r>
          </a:p>
          <a:p>
            <a:pPr rtl="0"/>
            <a:r>
              <a:rPr lang="en-US" sz="1200" i="0" kern="1200" dirty="0" smtClean="0">
                <a:solidFill>
                  <a:schemeClr val="tx1"/>
                </a:solidFill>
                <a:latin typeface="+mn-lt"/>
                <a:ea typeface="+mn-ea"/>
                <a:cs typeface="+mn-cs"/>
              </a:rPr>
              <a:t>I’m starving.”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man on horseback replied, “Then why don’t you go to </a:t>
            </a:r>
          </a:p>
          <a:p>
            <a:pPr rtl="0"/>
            <a:r>
              <a:rPr lang="en-US" sz="1200" i="0" kern="1200" dirty="0" smtClean="0">
                <a:solidFill>
                  <a:schemeClr val="tx1"/>
                </a:solidFill>
                <a:latin typeface="+mn-lt"/>
                <a:ea typeface="+mn-ea"/>
                <a:cs typeface="+mn-cs"/>
              </a:rPr>
              <a:t>the village and get food?” “I don’t dare—they will shoot </a:t>
            </a:r>
          </a:p>
          <a:p>
            <a:pPr rtl="0"/>
            <a:r>
              <a:rPr lang="en-US" sz="1200" i="0" kern="1200" dirty="0" smtClean="0">
                <a:solidFill>
                  <a:schemeClr val="tx1"/>
                </a:solidFill>
                <a:latin typeface="+mn-lt"/>
                <a:ea typeface="+mn-ea"/>
                <a:cs typeface="+mn-cs"/>
              </a:rPr>
              <a:t>me,” was the soldier’s answer.</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“What for?” inquired the man; “tell me your trouble.” … the </a:t>
            </a:r>
          </a:p>
          <a:p>
            <a:pPr rtl="0"/>
            <a:r>
              <a:rPr lang="en-US" sz="1200" i="0" kern="1200" dirty="0" smtClean="0">
                <a:solidFill>
                  <a:schemeClr val="tx1"/>
                </a:solidFill>
                <a:latin typeface="+mn-lt"/>
                <a:ea typeface="+mn-ea"/>
                <a:cs typeface="+mn-cs"/>
              </a:rPr>
              <a:t>confederate soldier related that he had deserted his </a:t>
            </a:r>
          </a:p>
          <a:p>
            <a:pPr rtl="0"/>
            <a:r>
              <a:rPr lang="en-US" sz="1200" i="0" kern="1200" dirty="0" smtClean="0">
                <a:solidFill>
                  <a:schemeClr val="tx1"/>
                </a:solidFill>
                <a:latin typeface="+mn-lt"/>
                <a:ea typeface="+mn-ea"/>
                <a:cs typeface="+mn-cs"/>
              </a:rPr>
              <a:t>company several weeks before. Upon approaching the </a:t>
            </a:r>
          </a:p>
          <a:p>
            <a:pPr rtl="0"/>
            <a:r>
              <a:rPr lang="en-US" sz="1200" i="0" kern="1200" dirty="0" smtClean="0">
                <a:solidFill>
                  <a:schemeClr val="tx1"/>
                </a:solidFill>
                <a:latin typeface="+mn-lt"/>
                <a:ea typeface="+mn-ea"/>
                <a:cs typeface="+mn-cs"/>
              </a:rPr>
              <a:t>Union pickets, however, he had been informed that no </a:t>
            </a:r>
          </a:p>
          <a:p>
            <a:pPr rtl="0"/>
            <a:r>
              <a:rPr lang="en-US" sz="1200" i="0" kern="1200" dirty="0" smtClean="0">
                <a:solidFill>
                  <a:schemeClr val="tx1"/>
                </a:solidFill>
                <a:latin typeface="+mn-lt"/>
                <a:ea typeface="+mn-ea"/>
                <a:cs typeface="+mn-cs"/>
              </a:rPr>
              <a:t>fugitives from Lee’s army were to be taken in.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What was he to do? If he returned to his company, he </a:t>
            </a:r>
          </a:p>
          <a:p>
            <a:pPr rtl="0"/>
            <a:r>
              <a:rPr lang="en-US" sz="1200" i="0" kern="1200" dirty="0" smtClean="0">
                <a:solidFill>
                  <a:schemeClr val="tx1"/>
                </a:solidFill>
                <a:latin typeface="+mn-lt"/>
                <a:ea typeface="+mn-ea"/>
                <a:cs typeface="+mn-cs"/>
              </a:rPr>
              <a:t>would be shot as a deserter. In desperation, he had taken </a:t>
            </a:r>
          </a:p>
          <a:p>
            <a:pPr rtl="0"/>
            <a:r>
              <a:rPr lang="en-US" sz="1200" i="0" kern="1200" dirty="0" smtClean="0">
                <a:solidFill>
                  <a:schemeClr val="tx1"/>
                </a:solidFill>
                <a:latin typeface="+mn-lt"/>
                <a:ea typeface="+mn-ea"/>
                <a:cs typeface="+mn-cs"/>
              </a:rPr>
              <a:t>to the woods and lived there on roots and berries until </a:t>
            </a:r>
          </a:p>
          <a:p>
            <a:pPr rtl="0"/>
            <a:r>
              <a:rPr lang="en-US" sz="1200" i="0" kern="1200" dirty="0" smtClean="0">
                <a:solidFill>
                  <a:schemeClr val="tx1"/>
                </a:solidFill>
                <a:latin typeface="+mn-lt"/>
                <a:ea typeface="+mn-ea"/>
                <a:cs typeface="+mn-cs"/>
              </a:rPr>
              <a:t>starvation had driven him to the point of madness.</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man on horseback listened, and then exclaimed: </a:t>
            </a:r>
          </a:p>
          <a:p>
            <a:pPr rtl="0"/>
            <a:r>
              <a:rPr lang="en-US" sz="1200" i="0" kern="1200" dirty="0" smtClean="0">
                <a:solidFill>
                  <a:schemeClr val="tx1"/>
                </a:solidFill>
                <a:latin typeface="+mn-lt"/>
                <a:ea typeface="+mn-ea"/>
                <a:cs typeface="+mn-cs"/>
              </a:rPr>
              <a:t>“Don’t you know the war is over? Lincoln has pardoned the </a:t>
            </a:r>
          </a:p>
          <a:p>
            <a:pPr rtl="0"/>
            <a:r>
              <a:rPr lang="en-US" sz="1200" i="0" kern="1200" dirty="0" smtClean="0">
                <a:solidFill>
                  <a:schemeClr val="tx1"/>
                </a:solidFill>
                <a:latin typeface="+mn-lt"/>
                <a:ea typeface="+mn-ea"/>
                <a:cs typeface="+mn-cs"/>
              </a:rPr>
              <a:t>whole Confederate army. [Now] you can have all the food </a:t>
            </a:r>
          </a:p>
          <a:p>
            <a:pPr rtl="0"/>
            <a:r>
              <a:rPr lang="en-US" sz="1200" i="0" kern="1200" dirty="0" smtClean="0">
                <a:solidFill>
                  <a:schemeClr val="tx1"/>
                </a:solidFill>
                <a:latin typeface="+mn-lt"/>
                <a:ea typeface="+mn-ea"/>
                <a:cs typeface="+mn-cs"/>
              </a:rPr>
              <a:t>that you want.”</a:t>
            </a:r>
          </a:p>
          <a:p>
            <a:pPr rtl="0"/>
            <a:endParaRPr lang="en-US" sz="1200" i="0" kern="1200" dirty="0" smtClean="0">
              <a:solidFill>
                <a:schemeClr val="tx1"/>
              </a:solidFill>
              <a:latin typeface="+mn-lt"/>
              <a:ea typeface="+mn-ea"/>
              <a:cs typeface="+mn-cs"/>
            </a:endParaRPr>
          </a:p>
          <a:p>
            <a:pPr rtl="0"/>
            <a:r>
              <a:rPr lang="en-US" sz="1200" i="0" dirty="0" smtClean="0"/>
              <a:t>In case you have not heard, the war is over, Jesus Christ </a:t>
            </a:r>
          </a:p>
          <a:p>
            <a:pPr rtl="0"/>
            <a:r>
              <a:rPr lang="en-US" sz="1200" i="0" dirty="0" smtClean="0"/>
              <a:t>has won the victory through His death and resurrection. </a:t>
            </a:r>
          </a:p>
          <a:p>
            <a:pPr rtl="0"/>
            <a:r>
              <a:rPr lang="en-US" sz="1200" i="0" dirty="0" smtClean="0"/>
              <a:t>Now you can eat at the Lord’s table. The question is, Will </a:t>
            </a:r>
          </a:p>
          <a:p>
            <a:pPr rtl="0"/>
            <a:r>
              <a:rPr lang="en-US" sz="1200" i="0" dirty="0" smtClean="0"/>
              <a:t>you continue to scavenge for what the world has to offer, </a:t>
            </a:r>
          </a:p>
          <a:p>
            <a:pPr rtl="0"/>
            <a:r>
              <a:rPr lang="en-US" sz="1200" i="0" dirty="0" smtClean="0"/>
              <a:t>or will you feed on the Bread of Life?</a:t>
            </a:r>
          </a:p>
          <a:p>
            <a:pPr lvl="1"/>
            <a:r>
              <a:rPr lang="en-US" dirty="0" smtClean="0"/>
              <a:t> </a:t>
            </a:r>
          </a:p>
          <a:p>
            <a:pPr rtl="0"/>
            <a:r>
              <a:rPr lang="en-US"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58). Chattanooga, TN: </a:t>
            </a:r>
          </a:p>
          <a:p>
            <a:r>
              <a:rPr lang="en-US" b="0" i="0" u="none" strike="noStrike" baseline="0" dirty="0" smtClean="0"/>
              <a:t>Leadership Ministries Worldwide.</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smtClean="0"/>
              <a:t>In the 2014 </a:t>
            </a:r>
            <a:r>
              <a:rPr lang="en-US" b="0" i="0" dirty="0" err="1" smtClean="0"/>
              <a:t>Lexham</a:t>
            </a:r>
            <a:r>
              <a:rPr lang="en-US" b="0" i="0" dirty="0" smtClean="0"/>
              <a:t> Bible Guide on Romans, Derek Brown </a:t>
            </a:r>
          </a:p>
          <a:p>
            <a:r>
              <a:rPr lang="en-US" b="0" i="0" dirty="0" smtClean="0"/>
              <a:t>and Tod Twist write:</a:t>
            </a:r>
          </a:p>
          <a:p>
            <a:endParaRPr lang="en-US" b="0" i="0" dirty="0" smtClean="0"/>
          </a:p>
          <a:p>
            <a:pPr rtl="0"/>
            <a:r>
              <a:rPr lang="en-US" sz="1200" b="0" i="0" dirty="0" smtClean="0"/>
              <a:t>“Paul attempts to explain the believer’s relationship to the </a:t>
            </a:r>
          </a:p>
          <a:p>
            <a:pPr rtl="0"/>
            <a:r>
              <a:rPr lang="en-US" sz="1200" b="0" i="0" dirty="0" smtClean="0"/>
              <a:t>law in Romans 7:1–6. In the first part of the passage, he </a:t>
            </a:r>
          </a:p>
          <a:p>
            <a:pPr rtl="0"/>
            <a:r>
              <a:rPr lang="en-US" sz="1200" b="0" i="0" dirty="0" smtClean="0"/>
              <a:t>presents an example of marriage that most likely is based </a:t>
            </a:r>
          </a:p>
          <a:p>
            <a:pPr rtl="0"/>
            <a:r>
              <a:rPr lang="en-US" sz="1200" b="0" i="0" dirty="0" smtClean="0"/>
              <a:t>on Jewish rather than Roman customs... </a:t>
            </a:r>
          </a:p>
          <a:p>
            <a:pPr rtl="0"/>
            <a:endParaRPr lang="en-US" sz="1200" b="0" i="0" dirty="0" smtClean="0"/>
          </a:p>
          <a:p>
            <a:pPr rtl="0"/>
            <a:r>
              <a:rPr lang="en-US" sz="1200" b="0" i="0" dirty="0" smtClean="0"/>
              <a:t>“The basic point of Paul’s illustration is that a wife is bound </a:t>
            </a:r>
          </a:p>
          <a:p>
            <a:pPr rtl="0"/>
            <a:r>
              <a:rPr lang="en-US" sz="1200" b="0" i="0" dirty="0" smtClean="0"/>
              <a:t>to her husband for the duration of the marriage, but if her </a:t>
            </a:r>
          </a:p>
          <a:p>
            <a:pPr rtl="0"/>
            <a:r>
              <a:rPr lang="en-US" sz="1200" b="0" i="0" dirty="0" smtClean="0"/>
              <a:t>husband dies she becomes legally free from the law. In that </a:t>
            </a:r>
          </a:p>
          <a:p>
            <a:pPr rtl="0"/>
            <a:r>
              <a:rPr lang="en-US" sz="1200" b="0" i="0" dirty="0" smtClean="0"/>
              <a:t>case, Paul says the woman is free to marry another man </a:t>
            </a:r>
          </a:p>
          <a:p>
            <a:pPr rtl="0"/>
            <a:r>
              <a:rPr lang="en-US" sz="1200" b="0" i="0" dirty="0" smtClean="0"/>
              <a:t>without becoming an adulteress....</a:t>
            </a:r>
          </a:p>
          <a:p>
            <a:pPr rtl="0"/>
            <a:endParaRPr lang="en-US" sz="1200" b="0" i="0" dirty="0" smtClean="0"/>
          </a:p>
          <a:p>
            <a:pPr rtl="0"/>
            <a:r>
              <a:rPr lang="en-US" sz="1200" b="0" i="0" dirty="0" smtClean="0"/>
              <a:t>“In Romans 7:4–6, Paul applies the analogy to the life of </a:t>
            </a:r>
          </a:p>
          <a:p>
            <a:pPr rtl="0"/>
            <a:r>
              <a:rPr lang="en-US" sz="1200" b="0" i="0" dirty="0" smtClean="0"/>
              <a:t>the believer. The basic connection between the marriage </a:t>
            </a:r>
          </a:p>
          <a:p>
            <a:pPr rtl="0"/>
            <a:r>
              <a:rPr lang="en-US" sz="1200" b="0" i="0" dirty="0" smtClean="0"/>
              <a:t>illustration and the Christian life is evident: Just as a </a:t>
            </a:r>
          </a:p>
          <a:p>
            <a:pPr rtl="0"/>
            <a:r>
              <a:rPr lang="en-US" sz="1200" b="0" i="0" dirty="0" smtClean="0"/>
              <a:t>woman is free from the law when her husband dies, </a:t>
            </a:r>
          </a:p>
          <a:p>
            <a:pPr rtl="0"/>
            <a:r>
              <a:rPr lang="en-US" sz="1200" b="0" i="0" dirty="0" smtClean="0"/>
              <a:t>believers are free from living under the law because they </a:t>
            </a:r>
          </a:p>
          <a:p>
            <a:pPr rtl="0"/>
            <a:r>
              <a:rPr lang="en-US" sz="1200" b="0" i="0" dirty="0" smtClean="0"/>
              <a:t>have died ‘through the body of Christ’... </a:t>
            </a:r>
          </a:p>
          <a:p>
            <a:pPr rtl="0"/>
            <a:endParaRPr lang="en-US" sz="1200" b="0" i="0" dirty="0" smtClean="0"/>
          </a:p>
          <a:p>
            <a:pPr rtl="0"/>
            <a:r>
              <a:rPr lang="en-US" sz="1200" b="0" i="0" dirty="0" smtClean="0"/>
              <a:t>“But at the same time, scholars have long noticed that the </a:t>
            </a:r>
          </a:p>
          <a:p>
            <a:pPr rtl="0"/>
            <a:r>
              <a:rPr lang="en-US" sz="1200" b="0" i="0" dirty="0" smtClean="0"/>
              <a:t>marriage analogy lacks perfect correspondence to the </a:t>
            </a:r>
          </a:p>
          <a:p>
            <a:pPr rtl="0"/>
            <a:r>
              <a:rPr lang="en-US" sz="1200" b="0" i="0" dirty="0" smtClean="0"/>
              <a:t>Christian life... and Paul’s application can seem confusing... </a:t>
            </a:r>
          </a:p>
          <a:p>
            <a:pPr rtl="0"/>
            <a:endParaRPr lang="en-US" sz="1200" b="0" i="0" dirty="0" smtClean="0"/>
          </a:p>
          <a:p>
            <a:pPr rtl="0"/>
            <a:r>
              <a:rPr lang="en-US" sz="1200" b="0" i="0" dirty="0" smtClean="0"/>
              <a:t>“How do the various aspects of the marriage illustration fit </a:t>
            </a:r>
          </a:p>
          <a:p>
            <a:pPr rtl="0"/>
            <a:r>
              <a:rPr lang="en-US" sz="1200" b="0" i="0" dirty="0" smtClean="0"/>
              <a:t>with Paul’s description of the Christian and the law in </a:t>
            </a:r>
          </a:p>
          <a:p>
            <a:pPr rtl="0"/>
            <a:r>
              <a:rPr lang="en-US" sz="1200" b="0" i="0" dirty="0" smtClean="0"/>
              <a:t>Romans 7:4–6? Most scholars agree that the analogy does </a:t>
            </a:r>
          </a:p>
          <a:p>
            <a:pPr rtl="0"/>
            <a:r>
              <a:rPr lang="en-US" sz="1200" b="0" i="0" dirty="0" smtClean="0"/>
              <a:t>not correspond point by point. </a:t>
            </a:r>
          </a:p>
          <a:p>
            <a:pPr rtl="0"/>
            <a:endParaRPr lang="en-US" sz="1200" b="0" i="0" dirty="0" smtClean="0"/>
          </a:p>
          <a:p>
            <a:pPr rtl="0"/>
            <a:r>
              <a:rPr lang="en-US" sz="1200" b="0" i="0" dirty="0" smtClean="0"/>
              <a:t>“Most notably, the wife is freed by someone else’s death </a:t>
            </a:r>
          </a:p>
          <a:p>
            <a:pPr rtl="0"/>
            <a:r>
              <a:rPr lang="en-US" sz="1200" b="0" i="0" dirty="0" smtClean="0"/>
              <a:t>(her husband’s), whereas it is the believer’s own death </a:t>
            </a:r>
          </a:p>
          <a:p>
            <a:pPr rtl="0"/>
            <a:r>
              <a:rPr lang="en-US" sz="1200" b="0" i="0" dirty="0" smtClean="0"/>
              <a:t>that frees him or her from obligation to the law.... </a:t>
            </a:r>
          </a:p>
          <a:p>
            <a:pPr rtl="0"/>
            <a:endParaRPr lang="en-US" sz="1200" b="0" i="0" dirty="0" smtClean="0"/>
          </a:p>
          <a:p>
            <a:pPr rtl="0"/>
            <a:r>
              <a:rPr lang="en-US" sz="1200" b="0" i="0" dirty="0" smtClean="0"/>
              <a:t>“Many interpreters consider Paul’s primary point to be that </a:t>
            </a:r>
          </a:p>
          <a:p>
            <a:pPr rtl="0"/>
            <a:r>
              <a:rPr lang="en-US" sz="1200" b="0" i="0" dirty="0" smtClean="0"/>
              <a:t>death terminates obligation to the law.... Moreover, many </a:t>
            </a:r>
          </a:p>
          <a:p>
            <a:pPr rtl="0"/>
            <a:r>
              <a:rPr lang="en-US" sz="1200" b="0" i="0" dirty="0" smtClean="0"/>
              <a:t>scholars point out that Paul also says that death frees the </a:t>
            </a:r>
          </a:p>
          <a:p>
            <a:pPr rtl="0"/>
            <a:r>
              <a:rPr lang="en-US" sz="1200" b="0" i="0" dirty="0" smtClean="0"/>
              <a:t>believer to be united with Christ... </a:t>
            </a:r>
          </a:p>
          <a:p>
            <a:pPr rtl="0"/>
            <a:endParaRPr lang="en-US" sz="1200" b="0" i="0" dirty="0" smtClean="0"/>
          </a:p>
          <a:p>
            <a:pPr rtl="0"/>
            <a:r>
              <a:rPr lang="en-US" sz="1200" b="0" i="0" dirty="0" smtClean="0"/>
              <a:t>“Byrne... argues that Paul’s application of the marriage </a:t>
            </a:r>
          </a:p>
          <a:p>
            <a:pPr rtl="0"/>
            <a:r>
              <a:rPr lang="en-US" sz="1200" b="0" i="0" dirty="0" smtClean="0"/>
              <a:t>analogy has a single point—’that death has brought </a:t>
            </a:r>
          </a:p>
          <a:p>
            <a:pPr rtl="0"/>
            <a:r>
              <a:rPr lang="en-US" sz="1200" b="0" i="0" dirty="0" smtClean="0"/>
              <a:t>freedom from the claims of the law.’ Death has ensured </a:t>
            </a:r>
          </a:p>
          <a:p>
            <a:pPr rtl="0"/>
            <a:r>
              <a:rPr lang="en-US" sz="1200" b="0" i="0" dirty="0" smtClean="0"/>
              <a:t>freedom from the law’s authority, in the first case for the </a:t>
            </a:r>
          </a:p>
          <a:p>
            <a:pPr rtl="0"/>
            <a:r>
              <a:rPr lang="en-US" sz="1200" b="0" i="0" dirty="0" smtClean="0"/>
              <a:t>married woman and in the second for the believer. Thus, </a:t>
            </a:r>
          </a:p>
          <a:p>
            <a:pPr rtl="0"/>
            <a:r>
              <a:rPr lang="en-US" sz="1200" b="0" i="0" dirty="0" smtClean="0"/>
              <a:t>in Byrne’s view, any lack of correspondence between the </a:t>
            </a:r>
          </a:p>
          <a:p>
            <a:pPr rtl="0"/>
            <a:r>
              <a:rPr lang="en-US" sz="1200" b="0" i="0" dirty="0" smtClean="0"/>
              <a:t>husband’s death and the believer’s is irrelevant; the idea </a:t>
            </a:r>
          </a:p>
          <a:p>
            <a:pPr rtl="0"/>
            <a:r>
              <a:rPr lang="en-US" sz="1200" b="0" i="0" dirty="0" smtClean="0"/>
              <a:t>Paul wants to convey is that ‘death’ is required to be free </a:t>
            </a:r>
          </a:p>
          <a:p>
            <a:pPr rtl="0"/>
            <a:r>
              <a:rPr lang="en-US" sz="1200" b="0" i="0" dirty="0" smtClean="0"/>
              <a:t>from the law....</a:t>
            </a:r>
          </a:p>
          <a:p>
            <a:pPr rtl="0"/>
            <a:endParaRPr lang="en-US" sz="1200" b="0" i="0" dirty="0" smtClean="0"/>
          </a:p>
          <a:p>
            <a:pPr rtl="0"/>
            <a:r>
              <a:rPr lang="en-US" sz="1200" b="0" i="0" dirty="0" smtClean="0"/>
              <a:t>“Witherington... argues that Paul’s marriage analogy is not </a:t>
            </a:r>
          </a:p>
          <a:p>
            <a:pPr rtl="0"/>
            <a:r>
              <a:rPr lang="en-US" sz="1200" b="0" i="0" dirty="0" smtClean="0"/>
              <a:t>intended to convey multiple points. Instead, he argues that </a:t>
            </a:r>
          </a:p>
          <a:p>
            <a:pPr rtl="0"/>
            <a:r>
              <a:rPr lang="en-US" sz="1200" b="0" i="0" dirty="0" smtClean="0"/>
              <a:t>Paul is addressing the question: ‘How can the death of </a:t>
            </a:r>
          </a:p>
          <a:p>
            <a:pPr rtl="0"/>
            <a:r>
              <a:rPr lang="en-US" sz="1200" b="0" i="0" dirty="0" smtClean="0"/>
              <a:t>another person affect my relationship to the law?’ </a:t>
            </a:r>
          </a:p>
          <a:p>
            <a:pPr rtl="0"/>
            <a:endParaRPr lang="en-US" sz="1200" b="0" i="0" dirty="0" smtClean="0"/>
          </a:p>
          <a:p>
            <a:pPr rtl="0"/>
            <a:r>
              <a:rPr lang="en-US" sz="1200" b="0" i="0" dirty="0" smtClean="0"/>
              <a:t>“According to Witherington, the marriage analogy </a:t>
            </a:r>
          </a:p>
          <a:p>
            <a:pPr rtl="0"/>
            <a:r>
              <a:rPr lang="en-US" sz="1200" b="0" i="0" dirty="0" smtClean="0"/>
              <a:t>demonstrates that the believer, like the woman freed from </a:t>
            </a:r>
          </a:p>
          <a:p>
            <a:pPr rtl="0"/>
            <a:r>
              <a:rPr lang="en-US" sz="1200" b="0" i="0" dirty="0" smtClean="0"/>
              <a:t>the law as a result of her husband’s death, is freed from </a:t>
            </a:r>
          </a:p>
          <a:p>
            <a:pPr rtl="0"/>
            <a:r>
              <a:rPr lang="en-US" sz="1200" b="0" i="0" dirty="0" smtClean="0"/>
              <a:t>the Mosaic law ‘through the physical death of Jesus.’”</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Brown, D. R., &amp; Twist, E. T. (2014). </a:t>
            </a:r>
            <a:r>
              <a:rPr lang="en-US" b="0" i="1" u="none" strike="noStrike" baseline="0" dirty="0" err="1" smtClean="0"/>
              <a:t>Lexham</a:t>
            </a:r>
            <a:r>
              <a:rPr lang="en-US" b="0" i="1" u="none" strike="noStrike" baseline="0" dirty="0" smtClean="0"/>
              <a:t> Bible Guide: </a:t>
            </a:r>
          </a:p>
          <a:p>
            <a:r>
              <a:rPr lang="en-US" b="0" i="1" u="none" strike="noStrike" baseline="0" dirty="0" smtClean="0"/>
              <a:t>Romans</a:t>
            </a:r>
            <a:r>
              <a:rPr lang="en-US" b="0" i="0" u="none" strike="noStrike" baseline="0" dirty="0" smtClean="0"/>
              <a:t>. (D. Mangum, Ed.) (Ro 7:1–13). Bellingham, </a:t>
            </a:r>
          </a:p>
          <a:p>
            <a:r>
              <a:rPr lang="en-US" b="0" i="0" u="none" strike="noStrike" baseline="0" dirty="0" smtClean="0"/>
              <a:t>WA: </a:t>
            </a:r>
            <a:r>
              <a:rPr lang="en-US" b="0" i="0" u="none" strike="noStrike" baseline="0" dirty="0" err="1" smtClean="0"/>
              <a:t>Lexham</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3839741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soma refers to the literal living body; rather </a:t>
            </a:r>
          </a:p>
          <a:p>
            <a:r>
              <a:rPr lang="en-US" dirty="0" smtClean="0"/>
              <a:t>than to a literal corpse, or</a:t>
            </a:r>
            <a:r>
              <a:rPr lang="en-US" baseline="0" dirty="0" smtClean="0"/>
              <a:t> to a unified group of people </a:t>
            </a:r>
          </a:p>
          <a:p>
            <a:r>
              <a:rPr lang="en-US" baseline="0" dirty="0" smtClean="0"/>
              <a:t>such as, for example, the body of believers.</a:t>
            </a:r>
          </a:p>
          <a:p>
            <a:endParaRPr lang="en-US" baseline="0" dirty="0" smtClean="0"/>
          </a:p>
          <a:p>
            <a:r>
              <a:rPr lang="en-US" baseline="0" dirty="0" smtClean="0"/>
              <a:t>It’s also used this way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38397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381929872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seen </a:t>
            </a:r>
            <a:r>
              <a:rPr lang="en-US" dirty="0" err="1" smtClean="0"/>
              <a:t>egeiro</a:t>
            </a:r>
            <a:r>
              <a:rPr lang="en-US" dirty="0" smtClean="0"/>
              <a:t> before. It here, as before, means to </a:t>
            </a:r>
          </a:p>
          <a:p>
            <a:r>
              <a:rPr lang="en-US" dirty="0" smtClean="0"/>
              <a:t>be raised from the dead in this context.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338397410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Karpophoreo</a:t>
            </a:r>
            <a:r>
              <a:rPr lang="en-US" dirty="0" smtClean="0"/>
              <a:t> is a compound of </a:t>
            </a:r>
            <a:r>
              <a:rPr lang="en-US" dirty="0" err="1" smtClean="0"/>
              <a:t>phoreo</a:t>
            </a:r>
            <a:r>
              <a:rPr lang="en-US" dirty="0" smtClean="0"/>
              <a:t>, “to bear or carry”, </a:t>
            </a:r>
          </a:p>
          <a:p>
            <a:r>
              <a:rPr lang="en-US" dirty="0" smtClean="0"/>
              <a:t>and</a:t>
            </a:r>
            <a:r>
              <a:rPr lang="en-US" baseline="0" dirty="0" smtClean="0"/>
              <a:t> </a:t>
            </a:r>
            <a:r>
              <a:rPr lang="en-US" baseline="0" dirty="0" err="1" smtClean="0"/>
              <a:t>karpos</a:t>
            </a:r>
            <a:r>
              <a:rPr lang="en-US" baseline="0" dirty="0" smtClean="0"/>
              <a:t>, “fruit”.</a:t>
            </a:r>
          </a:p>
          <a:p>
            <a:endParaRPr lang="en-US" baseline="0" dirty="0" smtClean="0"/>
          </a:p>
          <a:p>
            <a:r>
              <a:rPr lang="en-US" baseline="0" dirty="0" smtClean="0"/>
              <a:t>The word is used literally in one location, but in all others, </a:t>
            </a:r>
          </a:p>
          <a:p>
            <a:r>
              <a:rPr lang="en-US" baseline="0" dirty="0" smtClean="0"/>
              <a:t>including here in Romans 7:4, it’s used metaphorically; </a:t>
            </a:r>
          </a:p>
          <a:p>
            <a:r>
              <a:rPr lang="en-US" baseline="0" dirty="0" smtClean="0"/>
              <a:t>that is, </a:t>
            </a:r>
            <a:r>
              <a:rPr lang="en-US" sz="1200" b="0" i="0" dirty="0" smtClean="0"/>
              <a:t>to cause the inner life to be productive, or to </a:t>
            </a:r>
          </a:p>
          <a:p>
            <a:r>
              <a:rPr lang="en-US" sz="1200" b="0" i="0" dirty="0" smtClean="0"/>
              <a:t>bear fruit.</a:t>
            </a:r>
            <a:r>
              <a:rPr lang="en-US" b="0" i="0" dirty="0" smtClean="0"/>
              <a:t> </a:t>
            </a:r>
          </a:p>
          <a:p>
            <a:endParaRPr lang="en-US" b="0" i="0" dirty="0" smtClean="0"/>
          </a:p>
          <a:p>
            <a:r>
              <a:rPr lang="en-US" b="0" i="0" dirty="0" smtClean="0"/>
              <a:t>It’s also used this way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33839741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 Lord does not want you to live in </a:t>
            </a:r>
          </a:p>
          <a:p>
            <a:pPr rtl="0"/>
            <a:r>
              <a:rPr lang="en-US" sz="1200" dirty="0" smtClean="0"/>
              <a:t>discouragement and defeat. He sent His Son to reveal a </a:t>
            </a:r>
          </a:p>
          <a:p>
            <a:pPr rtl="0"/>
            <a:r>
              <a:rPr lang="en-US" sz="1200" dirty="0" smtClean="0"/>
              <a:t>marvelous salvation to all who will accept it.</a:t>
            </a:r>
          </a:p>
          <a:p>
            <a:pPr rtl="0"/>
            <a:endParaRPr lang="en-US" sz="1200" dirty="0" smtClean="0"/>
          </a:p>
          <a:p>
            <a:pPr rtl="0"/>
            <a:r>
              <a:rPr lang="en-US" sz="1200" kern="1200" dirty="0" smtClean="0">
                <a:solidFill>
                  <a:schemeClr val="tx1"/>
                </a:solidFill>
                <a:latin typeface="+mn-lt"/>
                <a:ea typeface="+mn-ea"/>
                <a:cs typeface="+mn-cs"/>
              </a:rPr>
              <a:t>A small boy was consistently late coming home from school. </a:t>
            </a:r>
          </a:p>
          <a:p>
            <a:pPr rtl="0"/>
            <a:r>
              <a:rPr lang="en-US" sz="1200" kern="1200" dirty="0" smtClean="0">
                <a:solidFill>
                  <a:schemeClr val="tx1"/>
                </a:solidFill>
                <a:latin typeface="+mn-lt"/>
                <a:ea typeface="+mn-ea"/>
                <a:cs typeface="+mn-cs"/>
              </a:rPr>
              <a:t>His parents warned him that he must be home on time that </a:t>
            </a:r>
          </a:p>
          <a:p>
            <a:pPr rtl="0"/>
            <a:r>
              <a:rPr lang="en-US" sz="1200" kern="1200" dirty="0" smtClean="0">
                <a:solidFill>
                  <a:schemeClr val="tx1"/>
                </a:solidFill>
                <a:latin typeface="+mn-lt"/>
                <a:ea typeface="+mn-ea"/>
                <a:cs typeface="+mn-cs"/>
              </a:rPr>
              <a:t>afternoon, but nevertheless he arrived later than ever.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His mother met him at the door and said nothing. His father </a:t>
            </a:r>
          </a:p>
          <a:p>
            <a:pPr rtl="0"/>
            <a:r>
              <a:rPr lang="en-US" sz="1200" kern="1200" dirty="0" smtClean="0">
                <a:solidFill>
                  <a:schemeClr val="tx1"/>
                </a:solidFill>
                <a:latin typeface="+mn-lt"/>
                <a:ea typeface="+mn-ea"/>
                <a:cs typeface="+mn-cs"/>
              </a:rPr>
              <a:t>met him in the living room and said nothing.</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dinner that night, the boy looked at his plate. There was </a:t>
            </a:r>
          </a:p>
          <a:p>
            <a:pPr rtl="0"/>
            <a:r>
              <a:rPr lang="en-US" sz="1200" kern="1200" dirty="0" smtClean="0">
                <a:solidFill>
                  <a:schemeClr val="tx1"/>
                </a:solidFill>
                <a:latin typeface="+mn-lt"/>
                <a:ea typeface="+mn-ea"/>
                <a:cs typeface="+mn-cs"/>
              </a:rPr>
              <a:t>a slice of bread and a glass of water. He looked at his </a:t>
            </a:r>
          </a:p>
          <a:p>
            <a:pPr rtl="0"/>
            <a:r>
              <a:rPr lang="en-US" sz="1200" kern="1200" dirty="0" smtClean="0">
                <a:solidFill>
                  <a:schemeClr val="tx1"/>
                </a:solidFill>
                <a:latin typeface="+mn-lt"/>
                <a:ea typeface="+mn-ea"/>
                <a:cs typeface="+mn-cs"/>
              </a:rPr>
              <a:t>father’s full plate and then at his father, but his father </a:t>
            </a:r>
          </a:p>
          <a:p>
            <a:pPr rtl="0"/>
            <a:r>
              <a:rPr lang="en-US" sz="1200" kern="1200" dirty="0" smtClean="0">
                <a:solidFill>
                  <a:schemeClr val="tx1"/>
                </a:solidFill>
                <a:latin typeface="+mn-lt"/>
                <a:ea typeface="+mn-ea"/>
                <a:cs typeface="+mn-cs"/>
              </a:rPr>
              <a:t>remained silent. The boy was crushed.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father waited for the full impact to sink in, then quietly </a:t>
            </a:r>
          </a:p>
          <a:p>
            <a:pPr rtl="0"/>
            <a:r>
              <a:rPr lang="en-US" sz="1200" kern="1200" dirty="0" smtClean="0">
                <a:solidFill>
                  <a:schemeClr val="tx1"/>
                </a:solidFill>
                <a:latin typeface="+mn-lt"/>
                <a:ea typeface="+mn-ea"/>
                <a:cs typeface="+mn-cs"/>
              </a:rPr>
              <a:t>took the boy’s plate and placed it in front of himself. He took </a:t>
            </a:r>
          </a:p>
          <a:p>
            <a:pPr rtl="0"/>
            <a:r>
              <a:rPr lang="en-US" sz="1200" kern="1200" dirty="0" smtClean="0">
                <a:solidFill>
                  <a:schemeClr val="tx1"/>
                </a:solidFill>
                <a:latin typeface="+mn-lt"/>
                <a:ea typeface="+mn-ea"/>
                <a:cs typeface="+mn-cs"/>
              </a:rPr>
              <a:t>his own plate of meat and potatoes, put it in front of the </a:t>
            </a:r>
          </a:p>
          <a:p>
            <a:pPr rtl="0"/>
            <a:r>
              <a:rPr lang="en-US" sz="1200" kern="1200" dirty="0" smtClean="0">
                <a:solidFill>
                  <a:schemeClr val="tx1"/>
                </a:solidFill>
                <a:latin typeface="+mn-lt"/>
                <a:ea typeface="+mn-ea"/>
                <a:cs typeface="+mn-cs"/>
              </a:rPr>
              <a:t>boy, and smiled at his son.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that boy grew to be a man, he said, “All my life </a:t>
            </a:r>
          </a:p>
          <a:p>
            <a:pPr rtl="0"/>
            <a:r>
              <a:rPr lang="en-US" sz="1200" kern="1200" dirty="0" smtClean="0">
                <a:solidFill>
                  <a:schemeClr val="tx1"/>
                </a:solidFill>
                <a:latin typeface="+mn-lt"/>
                <a:ea typeface="+mn-ea"/>
                <a:cs typeface="+mn-cs"/>
              </a:rPr>
              <a:t>I’ve known what God is like by what my father did that </a:t>
            </a:r>
          </a:p>
          <a:p>
            <a:pPr rtl="0"/>
            <a:r>
              <a:rPr lang="en-US" sz="1200" kern="1200" dirty="0" smtClean="0">
                <a:solidFill>
                  <a:schemeClr val="tx1"/>
                </a:solidFill>
                <a:latin typeface="+mn-lt"/>
                <a:ea typeface="+mn-ea"/>
                <a:cs typeface="+mn-cs"/>
              </a:rPr>
              <a:t>night.”</a:t>
            </a:r>
          </a:p>
          <a:p>
            <a:pPr rtl="0"/>
            <a:endParaRPr lang="en-US" sz="1200" kern="1200" dirty="0" smtClean="0">
              <a:solidFill>
                <a:schemeClr val="tx1"/>
              </a:solidFill>
              <a:latin typeface="+mn-lt"/>
              <a:ea typeface="+mn-ea"/>
              <a:cs typeface="+mn-cs"/>
            </a:endParaRPr>
          </a:p>
          <a:p>
            <a:pPr rtl="0"/>
            <a:r>
              <a:rPr lang="en-US" sz="1200" dirty="0" smtClean="0"/>
              <a:t>Jesus Christ wants you to have life and liberty. He has </a:t>
            </a:r>
          </a:p>
          <a:p>
            <a:pPr rtl="0"/>
            <a:r>
              <a:rPr lang="en-US" sz="1200" dirty="0" smtClean="0"/>
              <a:t>already paid the price to free you from bondage to the </a:t>
            </a:r>
          </a:p>
          <a:p>
            <a:pPr rtl="0"/>
            <a:r>
              <a:rPr lang="en-US" sz="1200" dirty="0" smtClean="0"/>
              <a:t>Law.</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64).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1855, Edward Purdue wrote:</a:t>
            </a:r>
          </a:p>
          <a:p>
            <a:endParaRPr lang="en-US" dirty="0" smtClean="0"/>
          </a:p>
          <a:p>
            <a:r>
              <a:rPr lang="en-US" sz="1200" dirty="0" smtClean="0"/>
              <a:t>“’When we were in the flesh.’ The state described here is </a:t>
            </a:r>
          </a:p>
          <a:p>
            <a:r>
              <a:rPr lang="en-US" sz="1200" dirty="0" smtClean="0"/>
              <a:t>the opposite of that spoken of in the following verse; the </a:t>
            </a:r>
          </a:p>
          <a:p>
            <a:r>
              <a:rPr lang="en-US" sz="1200" dirty="0" smtClean="0"/>
              <a:t>meaning is therefore, ‘when we were unregenerate, before </a:t>
            </a:r>
          </a:p>
          <a:p>
            <a:r>
              <a:rPr lang="en-US" sz="1200" dirty="0" smtClean="0"/>
              <a:t>we were dedicated to Christ, and died to sin’... then, </a:t>
            </a:r>
          </a:p>
          <a:p>
            <a:r>
              <a:rPr lang="en-US" sz="1200" dirty="0" smtClean="0"/>
              <a:t>having no covenant of grace, no aid from heaven to </a:t>
            </a:r>
          </a:p>
          <a:p>
            <a:r>
              <a:rPr lang="en-US" sz="1200" dirty="0" smtClean="0"/>
              <a:t>support us against the attacks of our spiritual enemies, </a:t>
            </a:r>
          </a:p>
          <a:p>
            <a:r>
              <a:rPr lang="en-US" sz="1200" dirty="0" smtClean="0"/>
              <a:t>we yielded without any effectual restraint to the impulses </a:t>
            </a:r>
          </a:p>
          <a:p>
            <a:r>
              <a:rPr lang="en-US" sz="1200" dirty="0" smtClean="0"/>
              <a:t>of our carnal nature.</a:t>
            </a:r>
          </a:p>
          <a:p>
            <a:endParaRPr lang="en-US" sz="1200" dirty="0" smtClean="0"/>
          </a:p>
          <a:p>
            <a:r>
              <a:rPr lang="en-US" sz="1200" dirty="0" smtClean="0"/>
              <a:t>“sensual appetite, inordinate desire, turbulent passion, </a:t>
            </a:r>
          </a:p>
          <a:p>
            <a:r>
              <a:rPr lang="en-US" sz="1200" dirty="0" smtClean="0"/>
              <a:t>stubborn self-will, usurped entire dominion over us; these </a:t>
            </a:r>
          </a:p>
          <a:p>
            <a:r>
              <a:rPr lang="en-US" sz="1200" dirty="0" smtClean="0"/>
              <a:t>sinful affections, although clearly marked out and </a:t>
            </a:r>
          </a:p>
          <a:p>
            <a:r>
              <a:rPr lang="en-US" sz="1200" dirty="0" smtClean="0"/>
              <a:t>condemned by the law, still retained all their force—still </a:t>
            </a:r>
          </a:p>
          <a:p>
            <a:r>
              <a:rPr lang="en-US" sz="1200" dirty="0" smtClean="0"/>
              <a:t>wrought in our members to bring forth fruit unto death...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Purdue, E. (1855). </a:t>
            </a:r>
            <a:r>
              <a:rPr lang="en-US" b="0" i="1" u="none" strike="noStrike" baseline="0" dirty="0" smtClean="0"/>
              <a:t>A Commentary on the Epistle to the </a:t>
            </a:r>
          </a:p>
          <a:p>
            <a:r>
              <a:rPr lang="en-US" b="0" i="1" u="none" strike="noStrike" baseline="0" dirty="0" smtClean="0"/>
              <a:t>Romans with a Revised Translation</a:t>
            </a:r>
            <a:r>
              <a:rPr lang="en-US" b="0" i="0" u="none" strike="noStrike" baseline="0" dirty="0" smtClean="0"/>
              <a:t> (p. 44). Dublin; </a:t>
            </a:r>
          </a:p>
          <a:p>
            <a:r>
              <a:rPr lang="en-US" b="0" i="0" u="none" strike="noStrike" baseline="0" dirty="0" smtClean="0"/>
              <a:t>London; Edinburgh: Samuel B. Oldham; Seeley, </a:t>
            </a:r>
          </a:p>
          <a:p>
            <a:r>
              <a:rPr lang="en-US" b="0" i="0" u="none" strike="noStrike" baseline="0" dirty="0" smtClean="0"/>
              <a:t>Jackson, and Halliday; R. Grant and Son.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Sarki</a:t>
            </a:r>
            <a:r>
              <a:rPr lang="en-US" dirty="0" smtClean="0"/>
              <a:t> is the dative form of the word </a:t>
            </a:r>
            <a:r>
              <a:rPr lang="en-US" dirty="0" err="1" smtClean="0"/>
              <a:t>sarx</a:t>
            </a:r>
            <a:r>
              <a:rPr lang="en-US" dirty="0" smtClean="0"/>
              <a:t>.</a:t>
            </a:r>
          </a:p>
          <a:p>
            <a:endParaRPr lang="en-US" dirty="0" smtClean="0"/>
          </a:p>
          <a:p>
            <a:r>
              <a:rPr lang="en-US" dirty="0" smtClean="0"/>
              <a:t>We saw, last week, that </a:t>
            </a:r>
            <a:r>
              <a:rPr lang="en-US" dirty="0" err="1" smtClean="0"/>
              <a:t>sarx</a:t>
            </a:r>
            <a:r>
              <a:rPr lang="en-US" dirty="0" smtClean="0"/>
              <a:t> literally means flesh.</a:t>
            </a:r>
          </a:p>
          <a:p>
            <a:endParaRPr lang="en-US" dirty="0" smtClean="0"/>
          </a:p>
          <a:p>
            <a:r>
              <a:rPr lang="en-US" dirty="0" smtClean="0"/>
              <a:t>So, the phrase “</a:t>
            </a:r>
            <a:r>
              <a:rPr lang="en-US" dirty="0" err="1" smtClean="0"/>
              <a:t>en</a:t>
            </a:r>
            <a:r>
              <a:rPr lang="en-US" dirty="0" smtClean="0"/>
              <a:t> </a:t>
            </a:r>
            <a:r>
              <a:rPr lang="en-US" dirty="0" err="1" smtClean="0"/>
              <a:t>te</a:t>
            </a:r>
            <a:r>
              <a:rPr lang="en-US" dirty="0" smtClean="0"/>
              <a:t> </a:t>
            </a:r>
            <a:r>
              <a:rPr lang="en-US" dirty="0" err="1" smtClean="0"/>
              <a:t>sarki</a:t>
            </a:r>
            <a:r>
              <a:rPr lang="en-US" dirty="0" smtClean="0"/>
              <a:t>” literally means </a:t>
            </a:r>
            <a:r>
              <a:rPr lang="en-US" dirty="0" smtClean="0"/>
              <a:t>“in the flesh”.</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thing to note about Romans 7:1 is that there is a </a:t>
            </a:r>
          </a:p>
          <a:p>
            <a:r>
              <a:rPr lang="en-US" dirty="0" smtClean="0"/>
              <a:t>word missing.</a:t>
            </a:r>
          </a:p>
          <a:p>
            <a:endParaRPr lang="en-US" dirty="0" smtClean="0"/>
          </a:p>
          <a:p>
            <a:r>
              <a:rPr lang="en-US" dirty="0" smtClean="0"/>
              <a:t>The very first word in the Greek is “e”, the Greek word </a:t>
            </a:r>
          </a:p>
          <a:p>
            <a:r>
              <a:rPr lang="en-US" dirty="0" smtClean="0"/>
              <a:t>meaning “or”;</a:t>
            </a:r>
            <a:r>
              <a:rPr lang="en-US" baseline="0" dirty="0" smtClean="0"/>
              <a:t> as in “red OR green”.</a:t>
            </a:r>
          </a:p>
          <a:p>
            <a:endParaRPr lang="en-US" baseline="0" dirty="0" smtClean="0"/>
          </a:p>
          <a:p>
            <a:r>
              <a:rPr lang="en-US" baseline="0" dirty="0" smtClean="0"/>
              <a:t>The King James Version doesn’t translate this word “OR” </a:t>
            </a:r>
          </a:p>
          <a:p>
            <a:r>
              <a:rPr lang="en-US" baseline="0" dirty="0" smtClean="0"/>
              <a:t>either. </a:t>
            </a:r>
          </a:p>
          <a:p>
            <a:endParaRPr lang="en-US" baseline="0" dirty="0" smtClean="0"/>
          </a:p>
          <a:p>
            <a:r>
              <a:rPr lang="en-US" baseline="0" dirty="0" smtClean="0"/>
              <a:t>But the English Standard Version and the New American </a:t>
            </a:r>
          </a:p>
          <a:p>
            <a:r>
              <a:rPr lang="en-US" baseline="0" dirty="0" smtClean="0"/>
              <a:t>Standard Version, and several others do.</a:t>
            </a:r>
          </a:p>
          <a:p>
            <a:endParaRPr lang="en-US" baseline="0" dirty="0" smtClean="0"/>
          </a:p>
          <a:p>
            <a:r>
              <a:rPr lang="en-US" baseline="0" dirty="0" smtClean="0"/>
              <a:t>The English Standard Version reads: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pathema</a:t>
            </a:r>
            <a:r>
              <a:rPr lang="en-US" dirty="0" smtClean="0"/>
              <a:t> is an </a:t>
            </a:r>
            <a:r>
              <a:rPr lang="en-US" sz="1200" b="0" i="0" dirty="0" smtClean="0"/>
              <a:t>inward experience of an </a:t>
            </a:r>
          </a:p>
          <a:p>
            <a:r>
              <a:rPr lang="en-US" sz="1200" b="0" i="0" dirty="0" smtClean="0"/>
              <a:t>affective nature; that is, a feeling, or an interest.</a:t>
            </a:r>
          </a:p>
          <a:p>
            <a:endParaRPr lang="en-US" sz="1200" b="0" i="0" dirty="0" smtClean="0"/>
          </a:p>
          <a:p>
            <a:r>
              <a:rPr lang="en-US" sz="1200" b="0" i="0" dirty="0" smtClean="0"/>
              <a:t>Paul uses this word in the plural here, in the phrase </a:t>
            </a:r>
          </a:p>
          <a:p>
            <a:r>
              <a:rPr lang="en-US" sz="1200" b="0" i="0" dirty="0" smtClean="0"/>
              <a:t>“</a:t>
            </a:r>
            <a:r>
              <a:rPr lang="en-US" sz="1200" b="0" i="0" dirty="0" err="1" smtClean="0"/>
              <a:t>pathemata</a:t>
            </a:r>
            <a:r>
              <a:rPr lang="en-US" sz="1200" b="0" i="0" dirty="0" smtClean="0"/>
              <a:t> ton </a:t>
            </a:r>
            <a:r>
              <a:rPr lang="en-US" sz="1200" b="0" i="0" dirty="0" err="1" smtClean="0"/>
              <a:t>hamartion</a:t>
            </a:r>
            <a:r>
              <a:rPr lang="en-US" sz="1200" b="0" i="0" dirty="0" smtClean="0"/>
              <a:t>”, literally meaning “passions of </a:t>
            </a:r>
          </a:p>
          <a:p>
            <a:r>
              <a:rPr lang="en-US" sz="1200" b="0" i="0" dirty="0" smtClean="0"/>
              <a:t>sins”, or more colloquially, “sinful desires”.</a:t>
            </a:r>
          </a:p>
          <a:p>
            <a:endParaRPr lang="en-US" sz="1200" b="0" i="0" dirty="0" smtClean="0"/>
          </a:p>
          <a:p>
            <a:r>
              <a:rPr lang="en-US" sz="1200" b="0" i="0" dirty="0" err="1" smtClean="0"/>
              <a:t>Pathema</a:t>
            </a:r>
            <a:r>
              <a:rPr lang="en-US" sz="1200" b="0" i="0" dirty="0" smtClean="0"/>
              <a:t> is elsewhere</a:t>
            </a:r>
            <a:r>
              <a:rPr lang="en-US" sz="1200" b="0" i="0" baseline="0" dirty="0" smtClean="0"/>
              <a:t> used in this manner only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Energeo</a:t>
            </a:r>
            <a:r>
              <a:rPr lang="en-US" dirty="0" smtClean="0"/>
              <a:t> </a:t>
            </a:r>
            <a:r>
              <a:rPr lang="en-US" b="0" i="0" dirty="0" smtClean="0"/>
              <a:t>means </a:t>
            </a:r>
            <a:r>
              <a:rPr lang="en-US" sz="1200" b="0" i="0" dirty="0" smtClean="0"/>
              <a:t>to put one’s capabilities into operation; that </a:t>
            </a:r>
          </a:p>
          <a:p>
            <a:r>
              <a:rPr lang="en-US" sz="1200" b="0" i="0" dirty="0" smtClean="0"/>
              <a:t>is, to work, to be at work, to be active, to operate, or to be </a:t>
            </a:r>
          </a:p>
          <a:p>
            <a:r>
              <a:rPr lang="en-US" sz="1200" b="0" i="0" dirty="0" smtClean="0"/>
              <a:t>effective.</a:t>
            </a:r>
          </a:p>
          <a:p>
            <a:endParaRPr lang="en-US" sz="1200" b="0" i="0" dirty="0" smtClean="0"/>
          </a:p>
          <a:p>
            <a:r>
              <a:rPr lang="en-US" sz="1200" b="0" i="0" dirty="0" smtClean="0"/>
              <a:t>We get our English word “energy” from </a:t>
            </a:r>
            <a:r>
              <a:rPr lang="en-US" sz="1200" b="0" i="0" dirty="0" err="1" smtClean="0"/>
              <a:t>energeo</a:t>
            </a:r>
            <a:r>
              <a:rPr lang="en-US" sz="1200" b="0" i="0" dirty="0" smtClean="0"/>
              <a:t>.</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melos</a:t>
            </a:r>
            <a:r>
              <a:rPr lang="en-US" dirty="0" smtClean="0"/>
              <a:t> literally means </a:t>
            </a:r>
            <a:r>
              <a:rPr lang="en-US" sz="1200" b="0" i="0" dirty="0" smtClean="0"/>
              <a:t>a part of the human body; that </a:t>
            </a:r>
          </a:p>
          <a:p>
            <a:r>
              <a:rPr lang="en-US" sz="1200" b="0" i="0" dirty="0" smtClean="0"/>
              <a:t>is, a member, a part, or a limb.</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Melos is translated as “members” in the King James Version.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Melos is translated “part” in James 3:5.</a:t>
            </a:r>
          </a:p>
          <a:p>
            <a:endParaRPr lang="en-US" dirty="0" smtClean="0"/>
          </a:p>
          <a:p>
            <a:r>
              <a:rPr lang="en-US" dirty="0" smtClean="0"/>
              <a:t>The words “of the body” don’t actually appear in the </a:t>
            </a:r>
          </a:p>
          <a:p>
            <a:r>
              <a:rPr lang="en-US" dirty="0" smtClean="0"/>
              <a:t>Greek.</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 Corinthians 12:22, however, the words “of the body” </a:t>
            </a:r>
          </a:p>
          <a:p>
            <a:r>
              <a:rPr lang="en-US" dirty="0" smtClean="0"/>
              <a:t>DO actually appear in the Greek.</a:t>
            </a:r>
          </a:p>
          <a:p>
            <a:endParaRPr lang="en-US" dirty="0" smtClean="0"/>
          </a:p>
          <a:p>
            <a:r>
              <a:rPr lang="en-US" dirty="0" smtClean="0"/>
              <a:t>There, the complete phrase is</a:t>
            </a:r>
            <a:r>
              <a:rPr lang="en-US" baseline="0" dirty="0" smtClean="0"/>
              <a:t> “</a:t>
            </a:r>
            <a:r>
              <a:rPr lang="en-US" dirty="0" err="1" smtClean="0"/>
              <a:t>mele</a:t>
            </a:r>
            <a:r>
              <a:rPr lang="en-US" dirty="0" smtClean="0"/>
              <a:t> </a:t>
            </a:r>
            <a:r>
              <a:rPr lang="en-US" dirty="0" err="1" smtClean="0"/>
              <a:t>tou</a:t>
            </a:r>
            <a:r>
              <a:rPr lang="en-US" dirty="0" smtClean="0"/>
              <a:t> </a:t>
            </a:r>
            <a:r>
              <a:rPr lang="en-US" dirty="0" err="1" smtClean="0"/>
              <a:t>somatos</a:t>
            </a:r>
            <a:r>
              <a:rPr lang="en-US" dirty="0" smtClean="0"/>
              <a:t>”; “parts </a:t>
            </a:r>
          </a:p>
          <a:p>
            <a:r>
              <a:rPr lang="en-US" dirty="0" smtClean="0"/>
              <a:t>of the body”.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karpophoreo</a:t>
            </a:r>
            <a:r>
              <a:rPr lang="en-US" dirty="0" smtClean="0"/>
              <a:t> in verse four.</a:t>
            </a:r>
          </a:p>
          <a:p>
            <a:endParaRPr lang="en-US" dirty="0" smtClean="0"/>
          </a:p>
          <a:p>
            <a:r>
              <a:rPr lang="en-US" dirty="0" smtClean="0"/>
              <a:t>Here,</a:t>
            </a:r>
            <a:r>
              <a:rPr lang="en-US" baseline="0" dirty="0" smtClean="0"/>
              <a:t> as there, it’s used metaphorically; that is, </a:t>
            </a:r>
            <a:r>
              <a:rPr lang="en-US" sz="1200" b="0" i="0" dirty="0" smtClean="0"/>
              <a:t>to cause </a:t>
            </a:r>
          </a:p>
          <a:p>
            <a:r>
              <a:rPr lang="en-US" sz="1200" b="0" i="0" dirty="0" smtClean="0"/>
              <a:t>the inner life to be productive, or to bear fruit.</a:t>
            </a:r>
            <a:r>
              <a:rPr lang="en-US" b="0" i="0" dirty="0" smtClean="0"/>
              <a:t> </a:t>
            </a:r>
          </a:p>
          <a:p>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1938, W. R. Newell wrote:</a:t>
            </a:r>
          </a:p>
          <a:p>
            <a:endParaRPr lang="en-US" dirty="0" smtClean="0"/>
          </a:p>
          <a:p>
            <a:pPr rtl="0"/>
            <a:r>
              <a:rPr lang="en-US" sz="1200" i="0" dirty="0" smtClean="0"/>
              <a:t>“The opening word of verse 1 connects the first six verses </a:t>
            </a:r>
          </a:p>
          <a:p>
            <a:pPr rtl="0"/>
            <a:r>
              <a:rPr lang="en-US" sz="1200" i="0" dirty="0" smtClean="0"/>
              <a:t>of Chapter Seven directly with verse 14 of Chapter Six, “Ye </a:t>
            </a:r>
          </a:p>
          <a:p>
            <a:pPr rtl="0"/>
            <a:r>
              <a:rPr lang="en-US" sz="1200" i="0" dirty="0" smtClean="0"/>
              <a:t>are not under law but under grace.” (For the last part of </a:t>
            </a:r>
          </a:p>
          <a:p>
            <a:pPr rtl="0"/>
            <a:r>
              <a:rPr lang="en-US" sz="1200" i="0" dirty="0" smtClean="0"/>
              <a:t>Chapter Six is parenthetical,—a warning against abuse of </a:t>
            </a:r>
          </a:p>
          <a:p>
            <a:pPr rtl="0"/>
            <a:r>
              <a:rPr lang="en-US" sz="1200" i="0" dirty="0" smtClean="0"/>
              <a:t>our “not under law” position.) </a:t>
            </a:r>
          </a:p>
          <a:p>
            <a:pPr rtl="0"/>
            <a:endParaRPr lang="en-US" sz="1200" i="0" dirty="0" smtClean="0"/>
          </a:p>
          <a:p>
            <a:pPr rtl="0"/>
            <a:r>
              <a:rPr lang="en-US" sz="1200" i="0" dirty="0" smtClean="0"/>
              <a:t>“Therefore connect these words “Ye are not under law” </a:t>
            </a:r>
          </a:p>
          <a:p>
            <a:pPr rtl="0"/>
            <a:r>
              <a:rPr lang="en-US" sz="1200" i="0" dirty="0" smtClean="0"/>
              <a:t>with the “Or” of verse 1, Chapter Seven.... </a:t>
            </a:r>
          </a:p>
          <a:p>
            <a:pPr rtl="0"/>
            <a:endParaRPr lang="en-US" sz="1200" i="0" dirty="0" smtClean="0"/>
          </a:p>
          <a:p>
            <a:pPr rtl="0"/>
            <a:r>
              <a:rPr lang="en-US" sz="1200" i="0" dirty="0" smtClean="0"/>
              <a:t>“The King James, by its failure to translate the chapter’s </a:t>
            </a:r>
          </a:p>
          <a:p>
            <a:pPr rtl="0"/>
            <a:r>
              <a:rPr lang="en-US" sz="1200" i="0" dirty="0" smtClean="0"/>
              <a:t>opening word “Or,” to which God gives the emphatic </a:t>
            </a:r>
          </a:p>
          <a:p>
            <a:pPr rtl="0"/>
            <a:r>
              <a:rPr lang="en-US" sz="1200" i="0" dirty="0" smtClean="0"/>
              <a:t>position in this argument, obscures the whole meaning of </a:t>
            </a:r>
          </a:p>
          <a:p>
            <a:pPr rtl="0"/>
            <a:r>
              <a:rPr lang="en-US" sz="1200" i="0" dirty="0" smtClean="0"/>
              <a:t>the passage and context. </a:t>
            </a:r>
          </a:p>
          <a:p>
            <a:pPr rtl="0"/>
            <a:endParaRPr lang="en-US" sz="1200" i="0" dirty="0" smtClean="0"/>
          </a:p>
          <a:p>
            <a:pPr rtl="0"/>
            <a:r>
              <a:rPr lang="en-US" sz="1200" i="0" dirty="0" smtClean="0"/>
              <a:t>“Unless we connect Chapter 7:1 with Chapter 6:14, (as </a:t>
            </a:r>
          </a:p>
          <a:p>
            <a:pPr rtl="0"/>
            <a:r>
              <a:rPr lang="en-US" sz="1200" i="0" dirty="0" smtClean="0"/>
              <a:t>the proper translation “or” does), we cannot properly </a:t>
            </a:r>
          </a:p>
          <a:p>
            <a:pPr rtl="0"/>
            <a:r>
              <a:rPr lang="en-US" sz="1200" i="0" dirty="0" smtClean="0"/>
              <a:t>understand the passage.”</a:t>
            </a:r>
          </a:p>
          <a:p>
            <a:pPr rtl="0"/>
            <a:endParaRPr lang="en-US" sz="1200" i="0" dirty="0" smtClean="0"/>
          </a:p>
          <a:p>
            <a:pPr rtl="0"/>
            <a:r>
              <a:rPr lang="en-US" sz="1200" i="0" dirty="0" smtClean="0"/>
              <a:t>--</a:t>
            </a:r>
          </a:p>
          <a:p>
            <a:pPr rtl="0"/>
            <a:endParaRPr lang="en-US" sz="1200" i="0" dirty="0" smtClean="0"/>
          </a:p>
          <a:p>
            <a:pPr rtl="0"/>
            <a:r>
              <a:rPr lang="en-US" sz="1200" i="0" dirty="0" smtClean="0"/>
              <a:t>In</a:t>
            </a:r>
            <a:r>
              <a:rPr lang="en-US" sz="1200" i="0" baseline="0" dirty="0" smtClean="0"/>
              <a:t> 1998, Thomas Schreiner wrote:</a:t>
            </a:r>
          </a:p>
          <a:p>
            <a:pPr rtl="0"/>
            <a:endParaRPr lang="en-US" sz="1200" i="0" baseline="0" dirty="0" smtClean="0"/>
          </a:p>
          <a:p>
            <a:r>
              <a:rPr lang="en-US" sz="1200" i="0" kern="1200" dirty="0" smtClean="0">
                <a:solidFill>
                  <a:schemeClr val="tx1"/>
                </a:solidFill>
                <a:latin typeface="+mn-lt"/>
                <a:ea typeface="+mn-ea"/>
                <a:cs typeface="+mn-cs"/>
              </a:rPr>
              <a:t>The issue of the law comes to the forefront in this chapter, </a:t>
            </a:r>
          </a:p>
          <a:p>
            <a:r>
              <a:rPr lang="en-US" sz="1200" i="0" kern="1200" dirty="0" smtClean="0">
                <a:solidFill>
                  <a:schemeClr val="tx1"/>
                </a:solidFill>
                <a:latin typeface="+mn-lt"/>
                <a:ea typeface="+mn-ea"/>
                <a:cs typeface="+mn-cs"/>
              </a:rPr>
              <a:t>especially the relationship between the law and sin... The </a:t>
            </a:r>
          </a:p>
          <a:p>
            <a:r>
              <a:rPr lang="en-US" sz="1200" i="0" kern="1200" dirty="0" smtClean="0">
                <a:solidFill>
                  <a:schemeClr val="tx1"/>
                </a:solidFill>
                <a:latin typeface="+mn-lt"/>
                <a:ea typeface="+mn-ea"/>
                <a:cs typeface="+mn-cs"/>
              </a:rPr>
              <a:t>word... law here does not refer to law in general... or to </a:t>
            </a:r>
          </a:p>
          <a:p>
            <a:r>
              <a:rPr lang="en-US" sz="1200" i="0" kern="1200" dirty="0" smtClean="0">
                <a:solidFill>
                  <a:schemeClr val="tx1"/>
                </a:solidFill>
                <a:latin typeface="+mn-lt"/>
                <a:ea typeface="+mn-ea"/>
                <a:cs typeface="+mn-cs"/>
              </a:rPr>
              <a:t>Roman law... but to the law of Moses...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“In defense of this view, we have already seen that the </a:t>
            </a:r>
          </a:p>
          <a:p>
            <a:r>
              <a:rPr lang="en-US" sz="1200" i="0" kern="1200" dirty="0" smtClean="0">
                <a:solidFill>
                  <a:schemeClr val="tx1"/>
                </a:solidFill>
                <a:latin typeface="+mn-lt"/>
                <a:ea typeface="+mn-ea"/>
                <a:cs typeface="+mn-cs"/>
              </a:rPr>
              <a:t>Mosaic law is the subject of discussion in Rom. 2–5. In </a:t>
            </a:r>
          </a:p>
          <a:p>
            <a:r>
              <a:rPr lang="en-US" sz="1200" i="0" kern="1200" dirty="0" smtClean="0">
                <a:solidFill>
                  <a:schemeClr val="tx1"/>
                </a:solidFill>
                <a:latin typeface="+mn-lt"/>
                <a:ea typeface="+mn-ea"/>
                <a:cs typeface="+mn-cs"/>
              </a:rPr>
              <a:t>particular, the law that provokes sin is Mosaic (5:20), and </a:t>
            </a:r>
          </a:p>
          <a:p>
            <a:r>
              <a:rPr lang="en-US" sz="1200" i="0" kern="1200" dirty="0" smtClean="0">
                <a:solidFill>
                  <a:schemeClr val="tx1"/>
                </a:solidFill>
                <a:latin typeface="+mn-lt"/>
                <a:ea typeface="+mn-ea"/>
                <a:cs typeface="+mn-cs"/>
              </a:rPr>
              <a:t>the law that believers are no longer under is Mosaic as </a:t>
            </a:r>
          </a:p>
          <a:p>
            <a:r>
              <a:rPr lang="en-US" sz="1200" i="0" kern="1200" dirty="0" smtClean="0">
                <a:solidFill>
                  <a:schemeClr val="tx1"/>
                </a:solidFill>
                <a:latin typeface="+mn-lt"/>
                <a:ea typeface="+mn-ea"/>
                <a:cs typeface="+mn-cs"/>
              </a:rPr>
              <a:t>well (6:14–15).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“Moreover, the subsequent context indicates that the </a:t>
            </a:r>
          </a:p>
          <a:p>
            <a:r>
              <a:rPr lang="en-US" sz="1200" i="0" kern="1200" dirty="0" smtClean="0">
                <a:solidFill>
                  <a:schemeClr val="tx1"/>
                </a:solidFill>
                <a:latin typeface="+mn-lt"/>
                <a:ea typeface="+mn-ea"/>
                <a:cs typeface="+mn-cs"/>
              </a:rPr>
              <a:t>Mosaic law is in view, for Paul specifically cites the tenth </a:t>
            </a:r>
          </a:p>
          <a:p>
            <a:r>
              <a:rPr lang="en-US" sz="1200" i="0" kern="1200" dirty="0" smtClean="0">
                <a:solidFill>
                  <a:schemeClr val="tx1"/>
                </a:solidFill>
                <a:latin typeface="+mn-lt"/>
                <a:ea typeface="+mn-ea"/>
                <a:cs typeface="+mn-cs"/>
              </a:rPr>
              <a:t>commandment of the Decalogue (7:7), and he is certainly </a:t>
            </a:r>
          </a:p>
          <a:p>
            <a:r>
              <a:rPr lang="en-US" sz="1200" i="0" kern="1200" dirty="0" smtClean="0">
                <a:solidFill>
                  <a:schemeClr val="tx1"/>
                </a:solidFill>
                <a:latin typeface="+mn-lt"/>
                <a:ea typeface="+mn-ea"/>
                <a:cs typeface="+mn-cs"/>
              </a:rPr>
              <a:t>referring to the Mosaic law in 7:12 in affirming the holiness </a:t>
            </a:r>
          </a:p>
          <a:p>
            <a:r>
              <a:rPr lang="en-US" sz="1200" i="0" kern="1200" dirty="0" smtClean="0">
                <a:solidFill>
                  <a:schemeClr val="tx1"/>
                </a:solidFill>
                <a:latin typeface="+mn-lt"/>
                <a:ea typeface="+mn-ea"/>
                <a:cs typeface="+mn-cs"/>
              </a:rPr>
              <a:t>of the law and the goodness of God’s commandments.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“We should not conclude... that Paul addresses only </a:t>
            </a:r>
          </a:p>
          <a:p>
            <a:r>
              <a:rPr lang="en-US" sz="1200" i="0" kern="1200" dirty="0" smtClean="0">
                <a:solidFill>
                  <a:schemeClr val="tx1"/>
                </a:solidFill>
                <a:latin typeface="+mn-lt"/>
                <a:ea typeface="+mn-ea"/>
                <a:cs typeface="+mn-cs"/>
              </a:rPr>
              <a:t>Jewish Christians... Paul cites the [Old Testament] more in </a:t>
            </a:r>
          </a:p>
          <a:p>
            <a:r>
              <a:rPr lang="en-US" sz="1200" i="0" kern="1200" dirty="0" smtClean="0">
                <a:solidFill>
                  <a:schemeClr val="tx1"/>
                </a:solidFill>
                <a:latin typeface="+mn-lt"/>
                <a:ea typeface="+mn-ea"/>
                <a:cs typeface="+mn-cs"/>
              </a:rPr>
              <a:t>Romans than in any other letter and thus he assumes that </a:t>
            </a:r>
          </a:p>
          <a:p>
            <a:r>
              <a:rPr lang="en-US" sz="1200" i="0" kern="1200" dirty="0" smtClean="0">
                <a:solidFill>
                  <a:schemeClr val="tx1"/>
                </a:solidFill>
                <a:latin typeface="+mn-lt"/>
                <a:ea typeface="+mn-ea"/>
                <a:cs typeface="+mn-cs"/>
              </a:rPr>
              <a:t>[his] readers know the contents of the Mosaic law.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“In addition, a substantial portion of the Gentiles in the </a:t>
            </a:r>
          </a:p>
          <a:p>
            <a:r>
              <a:rPr lang="en-US" sz="1200" i="0" kern="1200" dirty="0" smtClean="0">
                <a:solidFill>
                  <a:schemeClr val="tx1"/>
                </a:solidFill>
                <a:latin typeface="+mn-lt"/>
                <a:ea typeface="+mn-ea"/>
                <a:cs typeface="+mn-cs"/>
              </a:rPr>
              <a:t>church may have been Gentile converts or God-fearers </a:t>
            </a:r>
          </a:p>
          <a:p>
            <a:r>
              <a:rPr lang="en-US" sz="1200" i="0" kern="1200" dirty="0" smtClean="0">
                <a:solidFill>
                  <a:schemeClr val="tx1"/>
                </a:solidFill>
                <a:latin typeface="+mn-lt"/>
                <a:ea typeface="+mn-ea"/>
                <a:cs typeface="+mn-cs"/>
              </a:rPr>
              <a:t>from the synagogue and have been well schooled in </a:t>
            </a:r>
          </a:p>
          <a:p>
            <a:r>
              <a:rPr lang="en-US" sz="1200" i="0" kern="1200" dirty="0" smtClean="0">
                <a:solidFill>
                  <a:schemeClr val="tx1"/>
                </a:solidFill>
                <a:latin typeface="+mn-lt"/>
                <a:ea typeface="+mn-ea"/>
                <a:cs typeface="+mn-cs"/>
              </a:rPr>
              <a:t>Mosaic teaching.”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Also</a:t>
            </a:r>
            <a:r>
              <a:rPr lang="en-US" sz="1200" i="0" kern="1200" baseline="0" dirty="0" smtClean="0">
                <a:solidFill>
                  <a:schemeClr val="tx1"/>
                </a:solidFill>
                <a:latin typeface="+mn-lt"/>
                <a:ea typeface="+mn-ea"/>
                <a:cs typeface="+mn-cs"/>
              </a:rPr>
              <a:t> in 1998, Bob Utley made this comparative outline:</a:t>
            </a:r>
          </a:p>
          <a:p>
            <a:endParaRPr lang="en-US" sz="1200" i="0" kern="1200" baseline="0" dirty="0" smtClean="0">
              <a:solidFill>
                <a:schemeClr val="tx1"/>
              </a:solidFill>
              <a:latin typeface="+mn-lt"/>
              <a:ea typeface="+mn-ea"/>
              <a:cs typeface="+mn-cs"/>
            </a:endParaRPr>
          </a:p>
          <a:p>
            <a:pPr rtl="0"/>
            <a:r>
              <a:rPr lang="en-US" sz="1200" dirty="0" smtClean="0"/>
              <a:t>Chapters 6 and 7 are in literary parallel; chapter 6 deals </a:t>
            </a:r>
          </a:p>
          <a:p>
            <a:pPr rtl="0"/>
            <a:r>
              <a:rPr lang="en-US" sz="1200" dirty="0" smtClean="0"/>
              <a:t>with the believer’s relationship to “sin” and chapter 7 with </a:t>
            </a:r>
          </a:p>
          <a:p>
            <a:pPr rtl="0"/>
            <a:r>
              <a:rPr lang="en-US" sz="1200" dirty="0" smtClean="0"/>
              <a:t>the believer’s relationship to “law.”... </a:t>
            </a:r>
          </a:p>
          <a:p>
            <a:pPr rtl="0"/>
            <a:r>
              <a:rPr lang="en-US" dirty="0" smtClean="0"/>
              <a:t>	</a:t>
            </a:r>
          </a:p>
          <a:p>
            <a:pPr rtl="0"/>
            <a:r>
              <a:rPr lang="en-US" sz="1200" dirty="0" smtClean="0"/>
              <a:t>6:1 “sin”</a:t>
            </a:r>
          </a:p>
          <a:p>
            <a:pPr rtl="0"/>
            <a:r>
              <a:rPr lang="en-US" sz="1200" dirty="0" smtClean="0"/>
              <a:t>7:1 “law”</a:t>
            </a:r>
          </a:p>
          <a:p>
            <a:pPr rtl="0"/>
            <a:r>
              <a:rPr lang="en-US" dirty="0" smtClean="0"/>
              <a:t>	</a:t>
            </a:r>
          </a:p>
          <a:p>
            <a:pPr rtl="0"/>
            <a:r>
              <a:rPr lang="en-US" sz="1200" dirty="0" smtClean="0"/>
              <a:t>6:2 “died to sin”</a:t>
            </a:r>
          </a:p>
          <a:p>
            <a:pPr rtl="0"/>
            <a:r>
              <a:rPr lang="en-US" sz="1200" dirty="0" smtClean="0"/>
              <a:t>7:4 “died to law”</a:t>
            </a:r>
          </a:p>
          <a:p>
            <a:pPr rtl="0"/>
            <a:r>
              <a:rPr lang="en-US" dirty="0" smtClean="0"/>
              <a:t>	</a:t>
            </a:r>
          </a:p>
          <a:p>
            <a:pPr rtl="0"/>
            <a:r>
              <a:rPr lang="en-US" sz="1200" dirty="0" smtClean="0"/>
              <a:t>6:4 “that we might walk in newness of life”</a:t>
            </a:r>
          </a:p>
          <a:p>
            <a:pPr rtl="0"/>
            <a:r>
              <a:rPr lang="en-US" sz="1200" dirty="0" smtClean="0"/>
              <a:t>7:6 “that we might serve in newness of spirit”</a:t>
            </a:r>
          </a:p>
          <a:p>
            <a:pPr rtl="0"/>
            <a:r>
              <a:rPr lang="en-US" dirty="0" smtClean="0"/>
              <a:t>	</a:t>
            </a:r>
          </a:p>
          <a:p>
            <a:pPr rtl="0"/>
            <a:r>
              <a:rPr lang="en-US" sz="1200" dirty="0" smtClean="0"/>
              <a:t>6:7 “he who has died is freed from sin”</a:t>
            </a:r>
          </a:p>
          <a:p>
            <a:pPr rtl="0"/>
            <a:r>
              <a:rPr lang="en-US" sz="1200" dirty="0" smtClean="0"/>
              <a:t>7:6 “we have been freed from the law having died to that </a:t>
            </a:r>
          </a:p>
          <a:p>
            <a:pPr rtl="0"/>
            <a:r>
              <a:rPr lang="en-US" sz="1200" dirty="0" smtClean="0"/>
              <a:t>	wherein we were held”</a:t>
            </a:r>
          </a:p>
          <a:p>
            <a:pPr rtl="0"/>
            <a:r>
              <a:rPr lang="en-US" dirty="0" smtClean="0"/>
              <a:t>	</a:t>
            </a:r>
          </a:p>
          <a:p>
            <a:pPr rtl="0"/>
            <a:r>
              <a:rPr lang="en-US" sz="1200" dirty="0" smtClean="0"/>
              <a:t>6:18 “having been set free from sin”</a:t>
            </a:r>
          </a:p>
          <a:p>
            <a:pPr rtl="0"/>
            <a:r>
              <a:rPr lang="en-US" sz="1200" dirty="0" smtClean="0"/>
              <a:t>7:3 “free from the law”</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(p. 176). </a:t>
            </a:r>
          </a:p>
          <a:p>
            <a:r>
              <a:rPr lang="en-US" b="0" i="0" u="none" strike="noStrike" baseline="0" dirty="0" smtClean="0"/>
              <a:t>Grand Rapids, MI: Christian Classics Ethereal Library.</a:t>
            </a:r>
          </a:p>
          <a:p>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Schreiner, T. R. (1998). </a:t>
            </a:r>
            <a:r>
              <a:rPr lang="en-US" b="0" i="1" u="none" strike="noStrike" baseline="0" dirty="0" smtClean="0"/>
              <a:t>Romans</a:t>
            </a:r>
            <a:r>
              <a:rPr lang="en-US" b="0" i="0" u="none" strike="noStrike" baseline="0" dirty="0" smtClean="0"/>
              <a:t> (Vol. 6, pp. 346–347).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Grand Rapids, MI: Baker Books.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Utley, R. J. (1998). </a:t>
            </a:r>
            <a:r>
              <a:rPr lang="en-US" b="0" i="1" u="none" strike="noStrike" baseline="0" dirty="0" smtClean="0"/>
              <a:t>The Gospel according to Paul: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Romans</a:t>
            </a:r>
            <a:r>
              <a:rPr lang="en-US" b="0" i="0" u="none" strike="noStrike" baseline="0" dirty="0" smtClean="0"/>
              <a:t> (Vol. Volume 5, Ro 7:1–6). Marshall, Texas: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Bible Lessons International.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417185195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Thanatos means death.</a:t>
            </a:r>
          </a:p>
          <a:p>
            <a:endParaRPr lang="en-US" dirty="0" smtClean="0"/>
          </a:p>
          <a:p>
            <a:r>
              <a:rPr lang="en-US" dirty="0" smtClean="0"/>
              <a:t>It can be used to refer to physical death.</a:t>
            </a:r>
          </a:p>
          <a:p>
            <a:endParaRPr lang="en-US" dirty="0" smtClean="0"/>
          </a:p>
          <a:p>
            <a:r>
              <a:rPr lang="en-US" dirty="0" smtClean="0"/>
              <a:t>But here, it means </a:t>
            </a:r>
            <a:r>
              <a:rPr lang="en-US" sz="1200" b="0" dirty="0" smtClean="0"/>
              <a:t>death viewed transcendently in contrast </a:t>
            </a:r>
          </a:p>
          <a:p>
            <a:r>
              <a:rPr lang="en-US" sz="1200" b="0" dirty="0" smtClean="0"/>
              <a:t>to a living relationship with God;</a:t>
            </a:r>
            <a:r>
              <a:rPr lang="en-US" sz="1200" b="0" baseline="0" dirty="0" smtClean="0"/>
              <a:t> that is, spiritual death.</a:t>
            </a:r>
          </a:p>
          <a:p>
            <a:endParaRPr lang="en-US" sz="1200" b="0" baseline="0" dirty="0" smtClean="0"/>
          </a:p>
          <a:p>
            <a:r>
              <a:rPr lang="en-US" sz="1200" b="0" baseline="0" dirty="0" smtClean="0"/>
              <a:t>It’s used in the same manner in:</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08281678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 Flagship Hotel in Houston, Texas, is built </a:t>
            </a:r>
          </a:p>
          <a:p>
            <a:pPr rtl="0"/>
            <a:r>
              <a:rPr lang="en-US" sz="1200" dirty="0" smtClean="0"/>
              <a:t>right next to the water. </a:t>
            </a:r>
          </a:p>
          <a:p>
            <a:pPr rtl="0"/>
            <a:endParaRPr lang="en-US" sz="1200" dirty="0" smtClean="0"/>
          </a:p>
          <a:p>
            <a:pPr rtl="0"/>
            <a:r>
              <a:rPr lang="en-US" sz="1200" dirty="0" smtClean="0"/>
              <a:t>Large plate-glass windows adorn the dining room, which </a:t>
            </a:r>
          </a:p>
          <a:p>
            <a:pPr rtl="0"/>
            <a:r>
              <a:rPr lang="en-US" sz="1200" dirty="0" smtClean="0"/>
              <a:t>is on the lowest floor. However, the windows kept getting </a:t>
            </a:r>
          </a:p>
          <a:p>
            <a:pPr rtl="0"/>
            <a:r>
              <a:rPr lang="en-US" sz="1200" dirty="0" smtClean="0"/>
              <a:t>broken by guests fishing from the balconies above. </a:t>
            </a:r>
          </a:p>
          <a:p>
            <a:pPr rtl="0"/>
            <a:endParaRPr lang="en-US" sz="1200" dirty="0" smtClean="0"/>
          </a:p>
          <a:p>
            <a:pPr rtl="0"/>
            <a:r>
              <a:rPr lang="en-US" sz="1200" dirty="0" smtClean="0"/>
              <a:t>Heavy sinkers had to be used to cast to the water, but the </a:t>
            </a:r>
          </a:p>
          <a:p>
            <a:pPr rtl="0"/>
            <a:r>
              <a:rPr lang="en-US" sz="1200" dirty="0" smtClean="0"/>
              <a:t>lines were often too short and so would crash against the </a:t>
            </a:r>
          </a:p>
          <a:p>
            <a:pPr rtl="0"/>
            <a:r>
              <a:rPr lang="en-US" sz="1200" dirty="0" smtClean="0"/>
              <a:t>windows below. </a:t>
            </a:r>
          </a:p>
          <a:p>
            <a:pPr rtl="0"/>
            <a:endParaRPr lang="en-US" sz="1200" dirty="0" smtClean="0"/>
          </a:p>
          <a:p>
            <a:pPr rtl="0"/>
            <a:r>
              <a:rPr lang="en-US" sz="1200" dirty="0" smtClean="0"/>
              <a:t>Finally the management removed the “NO FISHING FROM </a:t>
            </a:r>
          </a:p>
          <a:p>
            <a:pPr rtl="0"/>
            <a:r>
              <a:rPr lang="en-US" sz="1200" dirty="0" smtClean="0"/>
              <a:t>BALCONY” signs from the rooms. The windows were safe </a:t>
            </a:r>
          </a:p>
          <a:p>
            <a:pPr rtl="0"/>
            <a:r>
              <a:rPr lang="en-US" sz="1200" dirty="0" smtClean="0"/>
              <a:t>at last.</a:t>
            </a:r>
          </a:p>
          <a:p>
            <a:pPr rtl="0"/>
            <a:endParaRPr lang="en-US" sz="1200" dirty="0" smtClean="0"/>
          </a:p>
          <a:p>
            <a:pPr rtl="0"/>
            <a:r>
              <a:rPr lang="en-US" sz="1200" dirty="0" smtClean="0"/>
              <a:t>The law always bears fruit in disobedience.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Green, M. P. (Ed.). (1989). </a:t>
            </a:r>
            <a:r>
              <a:rPr lang="en-US" b="0" i="1" u="none" strike="noStrike" baseline="0" dirty="0" smtClean="0"/>
              <a:t>Illustrations for Biblical </a:t>
            </a:r>
          </a:p>
          <a:p>
            <a:r>
              <a:rPr lang="en-US" b="0" i="1" u="none" strike="noStrike" baseline="0" dirty="0" smtClean="0"/>
              <a:t>Preaching: Over 1500 sermon illustrations arranged </a:t>
            </a:r>
          </a:p>
          <a:p>
            <a:r>
              <a:rPr lang="en-US" b="0" i="1" u="none" strike="noStrike" baseline="0" dirty="0" smtClean="0"/>
              <a:t>by topic and indexed exhaustively</a:t>
            </a:r>
            <a:r>
              <a:rPr lang="en-US" b="0" i="0" u="none" strike="noStrike" baseline="0" dirty="0" smtClean="0"/>
              <a:t> (Revised edition of: </a:t>
            </a:r>
          </a:p>
          <a:p>
            <a:r>
              <a:rPr lang="en-US" b="0" i="0" u="none" strike="noStrike" baseline="0" dirty="0" smtClean="0"/>
              <a:t>The expositor’s illustration file.). Grand Rapids: </a:t>
            </a:r>
          </a:p>
          <a:p>
            <a:r>
              <a:rPr lang="en-US" b="0" i="0" u="none" strike="noStrike" baseline="0" dirty="0" smtClean="0"/>
              <a:t>Baker Book 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Purdue continues:</a:t>
            </a:r>
          </a:p>
          <a:p>
            <a:endParaRPr lang="en-US" dirty="0" smtClean="0"/>
          </a:p>
          <a:p>
            <a:r>
              <a:rPr lang="en-US" sz="1200" dirty="0" smtClean="0"/>
              <a:t>“’But now having died, we have been delivered from the </a:t>
            </a:r>
          </a:p>
          <a:p>
            <a:r>
              <a:rPr lang="en-US" sz="1200" dirty="0" smtClean="0"/>
              <a:t>law,’... </a:t>
            </a:r>
          </a:p>
          <a:p>
            <a:endParaRPr lang="en-US" sz="1200" dirty="0" smtClean="0"/>
          </a:p>
          <a:p>
            <a:r>
              <a:rPr lang="en-US" sz="1200" dirty="0" smtClean="0"/>
              <a:t>“They who have died with Christ are freed from the old </a:t>
            </a:r>
          </a:p>
          <a:p>
            <a:r>
              <a:rPr lang="en-US" sz="1200" dirty="0" smtClean="0"/>
              <a:t>covenant by which they were held shut up under sin, and </a:t>
            </a:r>
          </a:p>
          <a:p>
            <a:r>
              <a:rPr lang="en-US" sz="1200" dirty="0" smtClean="0"/>
              <a:t>which, being an external thing, graven on stone, was </a:t>
            </a:r>
          </a:p>
          <a:p>
            <a:r>
              <a:rPr lang="en-US" sz="1200" dirty="0" smtClean="0"/>
              <a:t>unable to prevent transgression, or to restore man to the </a:t>
            </a:r>
          </a:p>
          <a:p>
            <a:r>
              <a:rPr lang="en-US" sz="1200" dirty="0" err="1" smtClean="0"/>
              <a:t>favour</a:t>
            </a:r>
            <a:r>
              <a:rPr lang="en-US" sz="1200" dirty="0" smtClean="0"/>
              <a:t> of God, or to make </a:t>
            </a:r>
            <a:r>
              <a:rPr lang="en-US" sz="1200" kern="1200" dirty="0" smtClean="0">
                <a:solidFill>
                  <a:schemeClr val="tx1"/>
                </a:solidFill>
                <a:latin typeface="+mn-lt"/>
                <a:ea typeface="+mn-ea"/>
                <a:cs typeface="+mn-cs"/>
              </a:rPr>
              <a:t>him partaker of his holiness.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“They have entered into a new covenant with their risen </a:t>
            </a:r>
          </a:p>
          <a:p>
            <a:r>
              <a:rPr lang="en-US" sz="1200" kern="1200" dirty="0" smtClean="0">
                <a:solidFill>
                  <a:schemeClr val="tx1"/>
                </a:solidFill>
                <a:latin typeface="+mn-lt"/>
                <a:ea typeface="+mn-ea"/>
                <a:cs typeface="+mn-cs"/>
              </a:rPr>
              <a:t>Lord, under which his law is written in the table of their </a:t>
            </a:r>
          </a:p>
          <a:p>
            <a:r>
              <a:rPr lang="en-US" sz="1200" kern="1200" dirty="0" smtClean="0">
                <a:solidFill>
                  <a:schemeClr val="tx1"/>
                </a:solidFill>
                <a:latin typeface="+mn-lt"/>
                <a:ea typeface="+mn-ea"/>
                <a:cs typeface="+mn-cs"/>
              </a:rPr>
              <a:t>heart, and a vital emanation from his Spirit is imparted to </a:t>
            </a:r>
          </a:p>
          <a:p>
            <a:r>
              <a:rPr lang="en-US" sz="1200" kern="1200" dirty="0" smtClean="0">
                <a:solidFill>
                  <a:schemeClr val="tx1"/>
                </a:solidFill>
                <a:latin typeface="+mn-lt"/>
                <a:ea typeface="+mn-ea"/>
                <a:cs typeface="+mn-cs"/>
              </a:rPr>
              <a:t>their soul, whereby they are made partakers of life and </a:t>
            </a:r>
          </a:p>
          <a:p>
            <a:r>
              <a:rPr lang="en-US" sz="1200" kern="1200" dirty="0" smtClean="0">
                <a:solidFill>
                  <a:schemeClr val="tx1"/>
                </a:solidFill>
                <a:latin typeface="+mn-lt"/>
                <a:ea typeface="+mn-ea"/>
                <a:cs typeface="+mn-cs"/>
              </a:rPr>
              <a:t>strength from him, and enabled to serve him in newness </a:t>
            </a:r>
          </a:p>
          <a:p>
            <a:r>
              <a:rPr lang="en-US" sz="1200" kern="1200" dirty="0" smtClean="0">
                <a:solidFill>
                  <a:schemeClr val="tx1"/>
                </a:solidFill>
                <a:latin typeface="+mn-lt"/>
                <a:ea typeface="+mn-ea"/>
                <a:cs typeface="+mn-cs"/>
              </a:rPr>
              <a:t>of spirit...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“[They are enabled] to render him a new and spiritual </a:t>
            </a:r>
          </a:p>
          <a:p>
            <a:r>
              <a:rPr lang="en-US" sz="1200" kern="1200" dirty="0" smtClean="0">
                <a:solidFill>
                  <a:schemeClr val="tx1"/>
                </a:solidFill>
                <a:latin typeface="+mn-lt"/>
                <a:ea typeface="+mn-ea"/>
                <a:cs typeface="+mn-cs"/>
              </a:rPr>
              <a:t>service, not merely as under the old letter, for the letter </a:t>
            </a:r>
          </a:p>
          <a:p>
            <a:r>
              <a:rPr lang="en-US" sz="1200" kern="1200" dirty="0" err="1" smtClean="0">
                <a:solidFill>
                  <a:schemeClr val="tx1"/>
                </a:solidFill>
                <a:latin typeface="+mn-lt"/>
                <a:ea typeface="+mn-ea"/>
                <a:cs typeface="+mn-cs"/>
              </a:rPr>
              <a:t>killeth</a:t>
            </a:r>
            <a:r>
              <a:rPr lang="en-US" sz="1200" kern="1200" dirty="0" smtClean="0">
                <a:solidFill>
                  <a:schemeClr val="tx1"/>
                </a:solidFill>
                <a:latin typeface="+mn-lt"/>
                <a:ea typeface="+mn-ea"/>
                <a:cs typeface="+mn-cs"/>
              </a:rPr>
              <a:t>, as all external precepts must do, since they are </a:t>
            </a:r>
          </a:p>
          <a:p>
            <a:r>
              <a:rPr lang="en-US" sz="1200" kern="1200" dirty="0" smtClean="0">
                <a:solidFill>
                  <a:schemeClr val="tx1"/>
                </a:solidFill>
                <a:latin typeface="+mn-lt"/>
                <a:ea typeface="+mn-ea"/>
                <a:cs typeface="+mn-cs"/>
              </a:rPr>
              <a:t>not planted with vital power in the soul, so as to be </a:t>
            </a:r>
          </a:p>
          <a:p>
            <a:r>
              <a:rPr lang="en-US" sz="1200" kern="1200" dirty="0" smtClean="0">
                <a:solidFill>
                  <a:schemeClr val="tx1"/>
                </a:solidFill>
                <a:latin typeface="+mn-lt"/>
                <a:ea typeface="+mn-ea"/>
                <a:cs typeface="+mn-cs"/>
              </a:rPr>
              <a:t>secured against transgression.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“Such is the vast difference between the external </a:t>
            </a:r>
          </a:p>
          <a:p>
            <a:r>
              <a:rPr lang="en-US" sz="1200" kern="1200" dirty="0" smtClean="0">
                <a:solidFill>
                  <a:schemeClr val="tx1"/>
                </a:solidFill>
                <a:latin typeface="+mn-lt"/>
                <a:ea typeface="+mn-ea"/>
                <a:cs typeface="+mn-cs"/>
              </a:rPr>
              <a:t>manifestations of God in a law of commandments, and </a:t>
            </a:r>
          </a:p>
          <a:p>
            <a:r>
              <a:rPr lang="en-US" sz="1200" kern="1200" dirty="0" smtClean="0">
                <a:solidFill>
                  <a:schemeClr val="tx1"/>
                </a:solidFill>
                <a:latin typeface="+mn-lt"/>
                <a:ea typeface="+mn-ea"/>
                <a:cs typeface="+mn-cs"/>
              </a:rPr>
              <a:t>those internal manifestations whereby he discovers the </a:t>
            </a:r>
          </a:p>
          <a:p>
            <a:r>
              <a:rPr lang="en-US" sz="1200" kern="1200" dirty="0" smtClean="0">
                <a:solidFill>
                  <a:schemeClr val="tx1"/>
                </a:solidFill>
                <a:latin typeface="+mn-lt"/>
                <a:ea typeface="+mn-ea"/>
                <a:cs typeface="+mn-cs"/>
              </a:rPr>
              <a:t>mighty power of his goodness to the souls of men.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old covenant could not prevent transgression; the new </a:t>
            </a:r>
          </a:p>
          <a:p>
            <a:r>
              <a:rPr lang="en-US" sz="1200" kern="1200" dirty="0" smtClean="0">
                <a:solidFill>
                  <a:schemeClr val="tx1"/>
                </a:solidFill>
                <a:latin typeface="+mn-lt"/>
                <a:ea typeface="+mn-ea"/>
                <a:cs typeface="+mn-cs"/>
              </a:rPr>
              <a:t>is an emanation of life and power from the Spirit of God, </a:t>
            </a:r>
          </a:p>
          <a:p>
            <a:r>
              <a:rPr lang="en-US" sz="1200" kern="1200" dirty="0" smtClean="0">
                <a:solidFill>
                  <a:schemeClr val="tx1"/>
                </a:solidFill>
                <a:latin typeface="+mn-lt"/>
                <a:ea typeface="+mn-ea"/>
                <a:cs typeface="+mn-cs"/>
              </a:rPr>
              <a:t>and produces life wherever it comes, and is able to destroy </a:t>
            </a:r>
          </a:p>
          <a:p>
            <a:r>
              <a:rPr lang="en-US" sz="1200" kern="1200" dirty="0" smtClean="0">
                <a:solidFill>
                  <a:schemeClr val="tx1"/>
                </a:solidFill>
                <a:latin typeface="+mn-lt"/>
                <a:ea typeface="+mn-ea"/>
                <a:cs typeface="+mn-cs"/>
              </a:rPr>
              <a:t>the power of sin.”</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Purdue, E. (1855). </a:t>
            </a:r>
            <a:r>
              <a:rPr lang="en-US" b="0" i="1" u="none" strike="noStrike" baseline="0" dirty="0" smtClean="0"/>
              <a:t>A Commentary on the Epistle to the </a:t>
            </a:r>
          </a:p>
          <a:p>
            <a:r>
              <a:rPr lang="en-US" b="0" i="1" u="none" strike="noStrike" baseline="0" dirty="0" smtClean="0"/>
              <a:t>Romans with a Revised Translation</a:t>
            </a:r>
            <a:r>
              <a:rPr lang="en-US" b="0" i="0" u="none" strike="noStrike" baseline="0" dirty="0" smtClean="0"/>
              <a:t> (pp. 44–45). Dublin; </a:t>
            </a:r>
          </a:p>
          <a:p>
            <a:r>
              <a:rPr lang="en-US" b="0" i="0" u="none" strike="noStrike" baseline="0" dirty="0" smtClean="0"/>
              <a:t>London; Edinburgh: Samuel B. Oldham; Seeley, Jackson</a:t>
            </a:r>
            <a:r>
              <a:rPr lang="en-US" b="0" i="0" u="none" strike="noStrike" baseline="0" smtClean="0"/>
              <a:t>, </a:t>
            </a:r>
          </a:p>
          <a:p>
            <a:r>
              <a:rPr lang="en-US" b="0" i="0" u="none" strike="noStrike" baseline="0" smtClean="0"/>
              <a:t>and </a:t>
            </a:r>
            <a:r>
              <a:rPr lang="en-US" b="0" i="0" u="none" strike="noStrike" baseline="0" dirty="0" smtClean="0"/>
              <a:t>Halliday; R. Grant and Son.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 in verse five, </a:t>
            </a:r>
            <a:r>
              <a:rPr lang="en-US" dirty="0" err="1" smtClean="0"/>
              <a:t>thanatos</a:t>
            </a:r>
            <a:r>
              <a:rPr lang="en-US" dirty="0" smtClean="0"/>
              <a:t> means death.</a:t>
            </a:r>
          </a:p>
          <a:p>
            <a:endParaRPr lang="en-US" dirty="0" smtClean="0"/>
          </a:p>
          <a:p>
            <a:r>
              <a:rPr lang="en-US" dirty="0" smtClean="0"/>
              <a:t>It’s the noun derived from the root verb, </a:t>
            </a:r>
            <a:r>
              <a:rPr lang="en-US" dirty="0" err="1" smtClean="0"/>
              <a:t>thnesko</a:t>
            </a:r>
            <a:r>
              <a:rPr lang="en-US" dirty="0" smtClean="0"/>
              <a:t>.</a:t>
            </a:r>
          </a:p>
          <a:p>
            <a:endParaRPr lang="en-US" dirty="0" smtClean="0"/>
          </a:p>
          <a:p>
            <a:r>
              <a:rPr lang="en-US" dirty="0" smtClean="0"/>
              <a:t>Here, </a:t>
            </a:r>
            <a:r>
              <a:rPr lang="en-US" dirty="0" err="1" smtClean="0"/>
              <a:t>apothnesko</a:t>
            </a:r>
            <a:r>
              <a:rPr lang="en-US" dirty="0" smtClean="0"/>
              <a:t> is the verb meaning to die. </a:t>
            </a:r>
          </a:p>
          <a:p>
            <a:endParaRPr lang="en-US" dirty="0" smtClean="0"/>
          </a:p>
          <a:p>
            <a:r>
              <a:rPr lang="en-US" dirty="0" smtClean="0"/>
              <a:t>It’s ALSO derived from the root verb, </a:t>
            </a:r>
            <a:r>
              <a:rPr lang="en-US" dirty="0" err="1" smtClean="0"/>
              <a:t>thnesko</a:t>
            </a:r>
            <a:r>
              <a:rPr lang="en-US" dirty="0" smtClean="0"/>
              <a:t>.</a:t>
            </a:r>
          </a:p>
          <a:p>
            <a:endParaRPr lang="en-US" dirty="0" smtClean="0"/>
          </a:p>
          <a:p>
            <a:r>
              <a:rPr lang="en-US" dirty="0" smtClean="0"/>
              <a:t>Apo is a</a:t>
            </a:r>
            <a:r>
              <a:rPr lang="en-US" baseline="0" dirty="0" smtClean="0"/>
              <a:t> preposition meaning “away from” or “separation”. </a:t>
            </a:r>
          </a:p>
          <a:p>
            <a:r>
              <a:rPr lang="en-US" baseline="0" dirty="0" smtClean="0"/>
              <a:t>So, </a:t>
            </a:r>
            <a:r>
              <a:rPr lang="en-US" baseline="0" dirty="0" err="1" smtClean="0"/>
              <a:t>apothnesko</a:t>
            </a:r>
            <a:r>
              <a:rPr lang="en-US" baseline="0" dirty="0" smtClean="0"/>
              <a:t> augments the root verb “to die” by casting </a:t>
            </a:r>
          </a:p>
          <a:p>
            <a:r>
              <a:rPr lang="en-US" baseline="0" dirty="0" smtClean="0"/>
              <a:t>it in the framework of the separation of the soul from the </a:t>
            </a:r>
          </a:p>
          <a:p>
            <a:r>
              <a:rPr lang="en-US" baseline="0" dirty="0" smtClean="0"/>
              <a:t>body.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a:t>
            </a:r>
            <a:r>
              <a:rPr lang="en-US" baseline="0" dirty="0" smtClean="0"/>
              <a:t> context, </a:t>
            </a:r>
            <a:r>
              <a:rPr lang="en-US" baseline="0" dirty="0" err="1" smtClean="0"/>
              <a:t>katecho</a:t>
            </a:r>
            <a:r>
              <a:rPr lang="en-US" baseline="0" dirty="0" smtClean="0"/>
              <a:t> means </a:t>
            </a:r>
            <a:r>
              <a:rPr lang="en-US" sz="1200" b="0" i="0" dirty="0" smtClean="0"/>
              <a:t>to keep within limits in a </a:t>
            </a:r>
          </a:p>
          <a:p>
            <a:r>
              <a:rPr lang="en-US" sz="1200" b="0" i="0" dirty="0" smtClean="0"/>
              <a:t>confining manner, by law; that is, to confine.</a:t>
            </a:r>
          </a:p>
          <a:p>
            <a:endParaRPr lang="en-US" sz="1200" b="0" i="0" dirty="0" smtClean="0"/>
          </a:p>
          <a:p>
            <a:r>
              <a:rPr lang="en-US" sz="1200" b="0" i="0" dirty="0" smtClean="0"/>
              <a:t>This is the only place in the New Testament where </a:t>
            </a:r>
            <a:r>
              <a:rPr lang="en-US" sz="1200" b="0" i="0" dirty="0" err="1" smtClean="0"/>
              <a:t>katecho</a:t>
            </a:r>
            <a:r>
              <a:rPr lang="en-US" sz="1200" b="0" i="0" dirty="0" smtClean="0"/>
              <a:t> </a:t>
            </a:r>
          </a:p>
          <a:p>
            <a:r>
              <a:rPr lang="en-US" sz="1200" b="0" i="0" dirty="0" smtClean="0"/>
              <a:t>is used with this specific meaning.</a:t>
            </a:r>
          </a:p>
          <a:p>
            <a:endParaRPr lang="en-US" sz="1200"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agnoeo</a:t>
            </a:r>
            <a:r>
              <a:rPr lang="en-US" dirty="0" smtClean="0"/>
              <a:t> means </a:t>
            </a:r>
            <a:r>
              <a:rPr lang="en-US" sz="1200" b="0" i="0" dirty="0" smtClean="0"/>
              <a:t>to be uninformed about; that </a:t>
            </a:r>
          </a:p>
          <a:p>
            <a:r>
              <a:rPr lang="en-US" sz="1200" b="0" i="0" dirty="0" smtClean="0"/>
              <a:t>is, not to know, or to be ignorant of.</a:t>
            </a:r>
          </a:p>
          <a:p>
            <a:endParaRPr lang="en-US" sz="1200" b="0" i="0" dirty="0" smtClean="0"/>
          </a:p>
          <a:p>
            <a:r>
              <a:rPr lang="en-US" sz="1200" b="0" i="0" dirty="0" smtClean="0"/>
              <a:t>It is a combination of the particle “a” and the verb </a:t>
            </a:r>
            <a:r>
              <a:rPr lang="en-US" sz="1200" b="0" i="0" dirty="0" err="1" smtClean="0"/>
              <a:t>ginosko</a:t>
            </a:r>
            <a:r>
              <a:rPr lang="en-US" sz="1200" b="0" i="0" dirty="0" smtClean="0"/>
              <a:t>, </a:t>
            </a:r>
          </a:p>
          <a:p>
            <a:r>
              <a:rPr lang="en-US" sz="1200" b="0" i="0" dirty="0" smtClean="0"/>
              <a:t>“to know”.</a:t>
            </a:r>
            <a:r>
              <a:rPr lang="en-US" sz="1200" b="0" i="0" baseline="0" dirty="0" smtClean="0"/>
              <a:t> The particle “a” makes the word to be the </a:t>
            </a:r>
          </a:p>
          <a:p>
            <a:r>
              <a:rPr lang="en-US" sz="1200" b="0" i="0" baseline="0" dirty="0" smtClean="0"/>
              <a:t>opposite of </a:t>
            </a:r>
            <a:r>
              <a:rPr lang="en-US" sz="1200" b="0" i="0" baseline="0" dirty="0" err="1" smtClean="0"/>
              <a:t>ginosko</a:t>
            </a:r>
            <a:r>
              <a:rPr lang="en-US" sz="1200" b="0" i="0" baseline="0" dirty="0" smtClean="0"/>
              <a:t>, much like the word “amoral” is the </a:t>
            </a:r>
          </a:p>
          <a:p>
            <a:r>
              <a:rPr lang="en-US" sz="1200" b="0" i="0" baseline="0" dirty="0" smtClean="0"/>
              <a:t>opposite of “moral”. </a:t>
            </a:r>
          </a:p>
          <a:p>
            <a:endParaRPr lang="en-US" sz="1200" b="0" i="0" kern="1200" baseline="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(Amoral doesn’t mean the same as immoral: while immoral </a:t>
            </a:r>
          </a:p>
          <a:p>
            <a:r>
              <a:rPr lang="en-US" sz="1200" b="0" kern="1200" dirty="0" smtClean="0">
                <a:solidFill>
                  <a:schemeClr val="tx1"/>
                </a:solidFill>
                <a:latin typeface="+mn-lt"/>
                <a:ea typeface="+mn-ea"/>
                <a:cs typeface="+mn-cs"/>
              </a:rPr>
              <a:t>means ‘not conforming to accepted standards of morality’, </a:t>
            </a:r>
          </a:p>
          <a:p>
            <a:r>
              <a:rPr lang="en-US" sz="1200" b="0" kern="1200" dirty="0" smtClean="0">
                <a:solidFill>
                  <a:schemeClr val="tx1"/>
                </a:solidFill>
                <a:latin typeface="+mn-lt"/>
                <a:ea typeface="+mn-ea"/>
                <a:cs typeface="+mn-cs"/>
              </a:rPr>
              <a:t>amoral means ‘not concerned with morality’.)</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Sort of like “apolitical” means not interested in politics.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So, </a:t>
            </a:r>
            <a:r>
              <a:rPr lang="en-US" sz="1200" b="0" kern="1200" dirty="0" err="1" smtClean="0">
                <a:solidFill>
                  <a:schemeClr val="tx1"/>
                </a:solidFill>
                <a:latin typeface="+mn-lt"/>
                <a:ea typeface="+mn-ea"/>
                <a:cs typeface="+mn-cs"/>
              </a:rPr>
              <a:t>agnoeo</a:t>
            </a:r>
            <a:r>
              <a:rPr lang="en-US" sz="1200" b="0" kern="1200" dirty="0" smtClean="0">
                <a:solidFill>
                  <a:schemeClr val="tx1"/>
                </a:solidFill>
                <a:latin typeface="+mn-lt"/>
                <a:ea typeface="+mn-ea"/>
                <a:cs typeface="+mn-cs"/>
              </a:rPr>
              <a:t> doesn’t mean to have incorrect</a:t>
            </a:r>
            <a:r>
              <a:rPr lang="en-US" sz="1200" b="0" kern="1200" baseline="0" dirty="0" smtClean="0">
                <a:solidFill>
                  <a:schemeClr val="tx1"/>
                </a:solidFill>
                <a:latin typeface="+mn-lt"/>
                <a:ea typeface="+mn-ea"/>
                <a:cs typeface="+mn-cs"/>
              </a:rPr>
              <a:t> or insufficient </a:t>
            </a:r>
          </a:p>
          <a:p>
            <a:r>
              <a:rPr lang="en-US" sz="1200" b="0" kern="1200" baseline="0" dirty="0" smtClean="0">
                <a:solidFill>
                  <a:schemeClr val="tx1"/>
                </a:solidFill>
                <a:latin typeface="+mn-lt"/>
                <a:ea typeface="+mn-ea"/>
                <a:cs typeface="+mn-cs"/>
              </a:rPr>
              <a:t>knowledge; it means to have no knowledge whatsoever.</a:t>
            </a:r>
          </a:p>
          <a:p>
            <a:endParaRPr lang="en-US" sz="1200" b="0" kern="1200" baseline="0" dirty="0" smtClean="0">
              <a:solidFill>
                <a:schemeClr val="tx1"/>
              </a:solidFill>
              <a:latin typeface="+mn-lt"/>
              <a:ea typeface="+mn-ea"/>
              <a:cs typeface="+mn-cs"/>
            </a:endParaRPr>
          </a:p>
          <a:p>
            <a:r>
              <a:rPr lang="en-US" sz="1200" b="0" i="0" dirty="0" smtClean="0"/>
              <a:t>We get the English word agnostic from </a:t>
            </a:r>
            <a:r>
              <a:rPr lang="en-US" sz="1200" b="0" i="0" dirty="0" err="1" smtClean="0"/>
              <a:t>agnoeo</a:t>
            </a:r>
            <a:r>
              <a:rPr lang="en-US" sz="1200" b="0" i="0" dirty="0" smtClean="0"/>
              <a:t>.</a:t>
            </a:r>
          </a:p>
          <a:p>
            <a:endParaRPr lang="en-US" sz="1200" b="0" i="0" dirty="0" smtClean="0"/>
          </a:p>
          <a:p>
            <a:r>
              <a:rPr lang="en-US" sz="1200" b="0" i="0" dirty="0" smtClean="0"/>
              <a:t>So, Paul is here calling upon his readers and hearers to </a:t>
            </a:r>
          </a:p>
          <a:p>
            <a:r>
              <a:rPr lang="en-US" sz="1200" b="0" i="0" dirty="0" smtClean="0"/>
              <a:t>apply their own knowledge to the situation.</a:t>
            </a:r>
          </a:p>
          <a:p>
            <a:endParaRPr lang="en-US" sz="1200" b="0" i="0" dirty="0" smtClean="0"/>
          </a:p>
          <a:p>
            <a:r>
              <a:rPr lang="en-US" sz="1200" b="0" i="0" dirty="0" smtClean="0"/>
              <a:t>It would be like me asking, “Don’t you know that the </a:t>
            </a:r>
          </a:p>
          <a:p>
            <a:r>
              <a:rPr lang="en-US" sz="1200" b="0" i="0" dirty="0" smtClean="0"/>
              <a:t>Cubs just won their Division?” (2015/10/14).</a:t>
            </a:r>
          </a:p>
          <a:p>
            <a:endParaRPr lang="en-US" sz="1200" b="0" i="0" dirty="0" smtClean="0"/>
          </a:p>
          <a:p>
            <a:r>
              <a:rPr lang="en-US" sz="1200" b="0" i="0" dirty="0" smtClean="0"/>
              <a:t>-----</a:t>
            </a:r>
          </a:p>
          <a:p>
            <a:endParaRPr lang="en-US" sz="1200" b="0" i="0" dirty="0" smtClean="0"/>
          </a:p>
          <a:p>
            <a:r>
              <a:rPr lang="en-US" sz="1200" kern="1200" dirty="0" err="1" smtClean="0">
                <a:solidFill>
                  <a:schemeClr val="tx1"/>
                </a:solidFill>
                <a:effectLst/>
                <a:latin typeface="+mn-lt"/>
                <a:ea typeface="+mn-ea"/>
                <a:cs typeface="+mn-cs"/>
              </a:rPr>
              <a:t>Soanes</a:t>
            </a:r>
            <a:r>
              <a:rPr lang="en-US" sz="1200" kern="1200" dirty="0" smtClean="0">
                <a:solidFill>
                  <a:schemeClr val="tx1"/>
                </a:solidFill>
                <a:effectLst/>
                <a:latin typeface="+mn-lt"/>
                <a:ea typeface="+mn-ea"/>
                <a:cs typeface="+mn-cs"/>
              </a:rPr>
              <a:t>, C., &amp; Stevenson, A. (Eds.). (2004). </a:t>
            </a:r>
            <a:r>
              <a:rPr lang="en-US" sz="1200" i="1" kern="1200" dirty="0" smtClean="0">
                <a:solidFill>
                  <a:schemeClr val="tx1"/>
                </a:solidFill>
                <a:effectLst/>
                <a:latin typeface="+mn-lt"/>
                <a:ea typeface="+mn-ea"/>
                <a:cs typeface="+mn-cs"/>
              </a:rPr>
              <a:t>Concise </a:t>
            </a:r>
          </a:p>
          <a:p>
            <a:r>
              <a:rPr lang="en-US" sz="1200" i="1" kern="1200" dirty="0" smtClean="0">
                <a:solidFill>
                  <a:schemeClr val="tx1"/>
                </a:solidFill>
                <a:effectLst/>
                <a:latin typeface="+mn-lt"/>
                <a:ea typeface="+mn-ea"/>
                <a:cs typeface="+mn-cs"/>
              </a:rPr>
              <a:t>Oxford English dictionary</a:t>
            </a:r>
            <a:r>
              <a:rPr lang="en-US" sz="1200" kern="1200" dirty="0" smtClean="0">
                <a:solidFill>
                  <a:schemeClr val="tx1"/>
                </a:solidFill>
                <a:effectLst/>
                <a:latin typeface="+mn-lt"/>
                <a:ea typeface="+mn-ea"/>
                <a:cs typeface="+mn-cs"/>
              </a:rPr>
              <a:t> (11th ed.). Oxford: Oxford </a:t>
            </a:r>
          </a:p>
          <a:p>
            <a:r>
              <a:rPr lang="en-US" sz="1200" kern="1200" dirty="0" smtClean="0">
                <a:solidFill>
                  <a:schemeClr val="tx1"/>
                </a:solidFill>
                <a:effectLst/>
                <a:latin typeface="+mn-lt"/>
                <a:ea typeface="+mn-ea"/>
                <a:cs typeface="+mn-cs"/>
              </a:rPr>
              <a:t>University Press.</a:t>
            </a:r>
            <a:endParaRPr lang="en-US" sz="1200"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03767845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katargeo</a:t>
            </a:r>
            <a:r>
              <a:rPr lang="en-US" dirty="0" smtClean="0"/>
              <a:t> above in verse two.</a:t>
            </a:r>
          </a:p>
          <a:p>
            <a:endParaRPr lang="en-US" dirty="0" smtClean="0"/>
          </a:p>
          <a:p>
            <a:r>
              <a:rPr lang="en-US" dirty="0" smtClean="0"/>
              <a:t>It means </a:t>
            </a:r>
            <a:r>
              <a:rPr lang="en-US" sz="1200" b="0" i="0" dirty="0" smtClean="0"/>
              <a:t>to cause the release of someone from an </a:t>
            </a:r>
          </a:p>
          <a:p>
            <a:r>
              <a:rPr lang="en-US" sz="1200" b="0" i="0" dirty="0" smtClean="0"/>
              <a:t>obligation; that is, one has nothing more to do with that </a:t>
            </a:r>
          </a:p>
          <a:p>
            <a:r>
              <a:rPr lang="en-US" sz="1200" b="0" i="0" dirty="0" smtClean="0"/>
              <a:t>obligation.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douleuo</a:t>
            </a:r>
            <a:r>
              <a:rPr lang="en-US" dirty="0" smtClean="0"/>
              <a:t> means </a:t>
            </a:r>
            <a:r>
              <a:rPr lang="en-US" sz="1200" b="0" i="0" dirty="0" smtClean="0"/>
              <a:t>to be owned by another; that is, to </a:t>
            </a:r>
          </a:p>
          <a:p>
            <a:r>
              <a:rPr lang="en-US" sz="1200" b="0" i="0" dirty="0" smtClean="0"/>
              <a:t>be a slave, or to be subjected.</a:t>
            </a:r>
          </a:p>
          <a:p>
            <a:endParaRPr lang="en-US" sz="1200" b="0" i="0" dirty="0" smtClean="0"/>
          </a:p>
          <a:p>
            <a:r>
              <a:rPr lang="en-US" sz="1200" b="0" i="0" dirty="0" smtClean="0"/>
              <a:t>In this case, specifically with respect</a:t>
            </a:r>
            <a:r>
              <a:rPr lang="en-US" sz="1200" b="0" i="0" baseline="0" dirty="0" smtClean="0"/>
              <a:t> to a change of </a:t>
            </a:r>
          </a:p>
          <a:p>
            <a:r>
              <a:rPr lang="en-US" sz="1200" b="0" i="0" baseline="0" dirty="0" smtClean="0"/>
              <a:t>masters.</a:t>
            </a:r>
          </a:p>
          <a:p>
            <a:endParaRPr lang="en-US" sz="1200" b="0" i="0" baseline="0" dirty="0" smtClean="0"/>
          </a:p>
          <a:p>
            <a:r>
              <a:rPr lang="en-US" sz="1200" b="0" i="0" baseline="0" dirty="0" smtClean="0"/>
              <a:t>This is the only place in the New Testament where </a:t>
            </a:r>
          </a:p>
          <a:p>
            <a:r>
              <a:rPr lang="en-US" sz="1200" b="0" i="0" baseline="0" dirty="0" err="1" smtClean="0"/>
              <a:t>douleuo</a:t>
            </a:r>
            <a:r>
              <a:rPr lang="en-US" sz="1200" b="0" i="0" baseline="0" dirty="0" smtClean="0"/>
              <a:t> is used with this specific meaning.</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Kainontes</a:t>
            </a:r>
            <a:r>
              <a:rPr lang="en-US" dirty="0" smtClean="0"/>
              <a:t> literally means “newness”.</a:t>
            </a:r>
          </a:p>
          <a:p>
            <a:endParaRPr lang="en-US" dirty="0" smtClean="0"/>
          </a:p>
          <a:p>
            <a:r>
              <a:rPr lang="en-US" dirty="0" smtClean="0"/>
              <a:t>Here, the</a:t>
            </a:r>
            <a:r>
              <a:rPr lang="en-US" baseline="0" dirty="0" smtClean="0"/>
              <a:t> specific phrase “</a:t>
            </a:r>
            <a:r>
              <a:rPr lang="en-US" baseline="0" dirty="0" err="1" smtClean="0"/>
              <a:t>kianonteti</a:t>
            </a:r>
            <a:r>
              <a:rPr lang="en-US" baseline="0" dirty="0" smtClean="0"/>
              <a:t> </a:t>
            </a:r>
            <a:r>
              <a:rPr lang="en-US" baseline="0" dirty="0" err="1" smtClean="0"/>
              <a:t>pneumatos</a:t>
            </a:r>
            <a:r>
              <a:rPr lang="en-US" baseline="0" dirty="0" smtClean="0"/>
              <a:t>” means </a:t>
            </a:r>
          </a:p>
          <a:p>
            <a:r>
              <a:rPr lang="en-US" baseline="0" dirty="0" smtClean="0"/>
              <a:t>“new spirit”.</a:t>
            </a:r>
          </a:p>
          <a:p>
            <a:endParaRPr lang="en-US" baseline="0" dirty="0" smtClean="0"/>
          </a:p>
          <a:p>
            <a:r>
              <a:rPr lang="en-US" baseline="0" dirty="0" smtClean="0"/>
              <a:t>The only other place where </a:t>
            </a:r>
            <a:r>
              <a:rPr lang="en-US" baseline="0" dirty="0" err="1" smtClean="0"/>
              <a:t>kainontes</a:t>
            </a:r>
            <a:r>
              <a:rPr lang="en-US" baseline="0" dirty="0" smtClean="0"/>
              <a:t> is used in the New </a:t>
            </a:r>
          </a:p>
          <a:p>
            <a:r>
              <a:rPr lang="en-US" baseline="0" dirty="0" smtClean="0"/>
              <a:t>Testament is: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a:t>
            </a:r>
            <a:r>
              <a:rPr lang="en-US" dirty="0" err="1" smtClean="0"/>
              <a:t>kainoteti</a:t>
            </a:r>
            <a:r>
              <a:rPr lang="en-US" baseline="0" dirty="0" smtClean="0"/>
              <a:t> </a:t>
            </a:r>
            <a:r>
              <a:rPr lang="en-US" baseline="0" dirty="0" err="1" smtClean="0"/>
              <a:t>zoes</a:t>
            </a:r>
            <a:r>
              <a:rPr lang="en-US" baseline="0" dirty="0" smtClean="0"/>
              <a:t>” means “new life”.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Conversely, </a:t>
            </a:r>
            <a:r>
              <a:rPr lang="en-US" dirty="0" err="1" smtClean="0"/>
              <a:t>palaiotes</a:t>
            </a:r>
            <a:r>
              <a:rPr lang="en-US" dirty="0" smtClean="0"/>
              <a:t> means </a:t>
            </a:r>
            <a:r>
              <a:rPr lang="en-US" sz="1200" b="0" i="0" u="none" dirty="0" smtClean="0"/>
              <a:t>state of being superseded or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dirty="0" smtClean="0"/>
              <a:t>obsolete;</a:t>
            </a:r>
            <a:r>
              <a:rPr lang="en-US" sz="1200" b="0" i="0" u="none" baseline="0" dirty="0" smtClean="0"/>
              <a:t> that is</a:t>
            </a:r>
            <a:r>
              <a:rPr lang="en-US" sz="1200" b="0" i="0" u="none" dirty="0" smtClean="0"/>
              <a:t>, oldness.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dirty="0" smtClean="0"/>
              <a:t>This is the only place in the New Testament where </a:t>
            </a:r>
            <a:r>
              <a:rPr lang="en-US" sz="1200" b="0" i="0" u="none" dirty="0" err="1" smtClean="0"/>
              <a:t>paliotes</a:t>
            </a:r>
            <a:r>
              <a:rPr lang="en-US" sz="1200" b="0" i="0" u="none"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dirty="0" smtClean="0"/>
              <a:t>appears.</a:t>
            </a:r>
            <a:endParaRPr lang="en-US" b="0" i="0" u="none"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gramma means </a:t>
            </a:r>
            <a:r>
              <a:rPr lang="en-US" sz="1200" b="0" i="0" dirty="0" smtClean="0"/>
              <a:t>a set of written characters </a:t>
            </a:r>
          </a:p>
          <a:p>
            <a:r>
              <a:rPr lang="en-US" sz="1200" b="0" i="0" dirty="0" smtClean="0"/>
              <a:t>forming a document or piece of writing that is, a document, </a:t>
            </a:r>
          </a:p>
          <a:p>
            <a:r>
              <a:rPr lang="en-US" sz="1200" b="0" i="0" dirty="0" smtClean="0"/>
              <a:t>or a piece of writing.</a:t>
            </a:r>
          </a:p>
          <a:p>
            <a:endParaRPr lang="en-US" sz="1200" b="0" i="0" dirty="0" smtClean="0"/>
          </a:p>
          <a:p>
            <a:r>
              <a:rPr lang="en-US" sz="1200" b="0" i="0" dirty="0" smtClean="0"/>
              <a:t>The connotation here is of a </a:t>
            </a:r>
            <a:r>
              <a:rPr lang="en-US" sz="1200" dirty="0" smtClean="0"/>
              <a:t>relatively long written </a:t>
            </a:r>
          </a:p>
          <a:p>
            <a:r>
              <a:rPr lang="en-US" sz="1200" dirty="0" smtClean="0"/>
              <a:t>publication; that is, a </a:t>
            </a:r>
            <a:r>
              <a:rPr lang="en-US" sz="1200" i="0" dirty="0" smtClean="0"/>
              <a:t>writing, or a book.</a:t>
            </a:r>
          </a:p>
          <a:p>
            <a:endParaRPr lang="en-US" sz="1200" b="0" i="0" dirty="0" smtClean="0"/>
          </a:p>
          <a:p>
            <a:r>
              <a:rPr lang="en-US" sz="1200" b="0" i="0" dirty="0" smtClean="0"/>
              <a:t>Other places in the New Testament where gramma is used </a:t>
            </a:r>
          </a:p>
          <a:p>
            <a:r>
              <a:rPr lang="en-US" sz="1200" b="0" i="0" dirty="0" smtClean="0"/>
              <a:t>with such a connotation include: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80516524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The hymns of Frances Ridley </a:t>
            </a:r>
            <a:r>
              <a:rPr lang="en-US" sz="1200" i="0" dirty="0" err="1" smtClean="0"/>
              <a:t>Havergal</a:t>
            </a:r>
            <a:r>
              <a:rPr lang="en-US" sz="1200" i="0" dirty="0" smtClean="0"/>
              <a:t> have greatly </a:t>
            </a:r>
          </a:p>
          <a:p>
            <a:pPr rtl="0"/>
            <a:r>
              <a:rPr lang="en-US" sz="1200" i="0" dirty="0" smtClean="0"/>
              <a:t>blessed the church. She wrote such songs as “Who is on </a:t>
            </a:r>
          </a:p>
          <a:p>
            <a:pPr rtl="0"/>
            <a:r>
              <a:rPr lang="en-US" sz="1200" i="0" dirty="0" smtClean="0"/>
              <a:t>the Lord’s Side?” “Like a River Glorious,” “I Gave My Life for </a:t>
            </a:r>
          </a:p>
          <a:p>
            <a:pPr rtl="0"/>
            <a:r>
              <a:rPr lang="en-US" sz="1200" i="0" dirty="0" smtClean="0"/>
              <a:t>Thee,” and “Take My Life and Let It Be.” </a:t>
            </a:r>
          </a:p>
          <a:p>
            <a:pPr rtl="0"/>
            <a:endParaRPr lang="en-US" sz="1200" i="0" dirty="0" smtClean="0"/>
          </a:p>
          <a:p>
            <a:pPr rtl="0"/>
            <a:r>
              <a:rPr lang="en-US" sz="1200" i="0" dirty="0" smtClean="0"/>
              <a:t>She was not always a happy Christian, however. As F. J. </a:t>
            </a:r>
          </a:p>
          <a:p>
            <a:pPr rtl="0"/>
            <a:r>
              <a:rPr lang="en-US" sz="1200" i="0" dirty="0" err="1" smtClean="0"/>
              <a:t>Huegel</a:t>
            </a:r>
            <a:r>
              <a:rPr lang="en-US" sz="1200" i="0" dirty="0" smtClean="0"/>
              <a:t> pointed out in his book </a:t>
            </a:r>
            <a:r>
              <a:rPr lang="en-US" sz="1200" i="1" dirty="0" smtClean="0"/>
              <a:t>Forever Triumphant</a:t>
            </a:r>
            <a:r>
              <a:rPr lang="en-US" sz="1200" i="0" dirty="0" smtClean="0"/>
              <a:t>, she </a:t>
            </a:r>
          </a:p>
          <a:p>
            <a:pPr rtl="0"/>
            <a:r>
              <a:rPr lang="en-US" sz="1200" i="0" dirty="0" smtClean="0"/>
              <a:t>was plagued by depression. Perhaps overly sensitive to </a:t>
            </a:r>
          </a:p>
          <a:p>
            <a:pPr rtl="0"/>
            <a:r>
              <a:rPr lang="en-US" sz="1200" i="0" dirty="0" smtClean="0"/>
              <a:t>faults in her life, she was a defeated believer who lacked </a:t>
            </a:r>
          </a:p>
          <a:p>
            <a:pPr rtl="0"/>
            <a:r>
              <a:rPr lang="en-US" sz="1200" i="0" dirty="0" smtClean="0"/>
              <a:t>the joy that should characterize every forgiven child of God. </a:t>
            </a:r>
          </a:p>
          <a:p>
            <a:pPr rtl="0"/>
            <a:r>
              <a:rPr lang="en-US" sz="1200" i="0" dirty="0" err="1" smtClean="0"/>
              <a:t>Huegel</a:t>
            </a:r>
            <a:r>
              <a:rPr lang="en-US" sz="1200" i="0" dirty="0" smtClean="0"/>
              <a:t> says, “She walked with bowed head. Romans 7 </a:t>
            </a:r>
          </a:p>
          <a:p>
            <a:pPr rtl="0"/>
            <a:r>
              <a:rPr lang="en-US" sz="1200" i="0" dirty="0" smtClean="0"/>
              <a:t>seemed to be her lot.”</a:t>
            </a:r>
          </a:p>
          <a:p>
            <a:pPr rtl="0"/>
            <a:endParaRPr lang="en-US" sz="1200" i="0" dirty="0" smtClean="0"/>
          </a:p>
          <a:p>
            <a:pPr rtl="0"/>
            <a:r>
              <a:rPr lang="en-US" sz="1200" dirty="0" smtClean="0"/>
              <a:t>One day she had a life-transforming experience, however. </a:t>
            </a:r>
          </a:p>
          <a:p>
            <a:pPr rtl="0"/>
            <a:r>
              <a:rPr lang="en-US" sz="1200" dirty="0" err="1" smtClean="0"/>
              <a:t>Huegel</a:t>
            </a:r>
            <a:r>
              <a:rPr lang="en-US" sz="1200" dirty="0" smtClean="0"/>
              <a:t> says that the Lord led her into the joy and blessing </a:t>
            </a:r>
          </a:p>
          <a:p>
            <a:pPr rtl="0"/>
            <a:r>
              <a:rPr lang="en-US" sz="1200" dirty="0" smtClean="0"/>
              <a:t>described in Romans 8. A great crisis marked her entrance </a:t>
            </a:r>
          </a:p>
          <a:p>
            <a:pPr rtl="0"/>
            <a:r>
              <a:rPr lang="en-US" sz="1200" dirty="0" smtClean="0"/>
              <a:t>into “the promised land of a life of fullness and victory.” </a:t>
            </a:r>
          </a:p>
          <a:p>
            <a:pPr rtl="0"/>
            <a:endParaRPr lang="en-US" sz="1200" dirty="0" smtClean="0"/>
          </a:p>
          <a:p>
            <a:pPr rtl="0"/>
            <a:r>
              <a:rPr lang="en-US" sz="1200" dirty="0" smtClean="0"/>
              <a:t>She was reading her New Testament in the Greek, as she </a:t>
            </a:r>
          </a:p>
          <a:p>
            <a:pPr rtl="0"/>
            <a:r>
              <a:rPr lang="en-US" sz="1200" dirty="0" smtClean="0"/>
              <a:t>often did. When she came to 1 John 1:7, she discovered </a:t>
            </a:r>
          </a:p>
          <a:p>
            <a:pPr rtl="0"/>
            <a:r>
              <a:rPr lang="en-US" sz="1200" dirty="0" smtClean="0"/>
              <a:t>from the tense of the verb that the blood of Christ keeps </a:t>
            </a:r>
          </a:p>
          <a:p>
            <a:pPr rtl="0"/>
            <a:r>
              <a:rPr lang="en-US" sz="1200" dirty="0" smtClean="0"/>
              <a:t>on cleansing the believer who walks in the light.</a:t>
            </a:r>
          </a:p>
          <a:p>
            <a:pPr rtl="0"/>
            <a:endParaRPr lang="en-US" sz="1200" dirty="0" smtClean="0"/>
          </a:p>
          <a:p>
            <a:pPr rtl="0"/>
            <a:r>
              <a:rPr lang="en-US" sz="1200" dirty="0" smtClean="0"/>
              <a:t>Says </a:t>
            </a:r>
            <a:r>
              <a:rPr lang="en-US" sz="1200" dirty="0" err="1" smtClean="0"/>
              <a:t>Huegel</a:t>
            </a:r>
            <a:r>
              <a:rPr lang="en-US" sz="1200" dirty="0" smtClean="0"/>
              <a:t>, “The result for Frances </a:t>
            </a:r>
            <a:r>
              <a:rPr lang="en-US" sz="1200" dirty="0" err="1" smtClean="0"/>
              <a:t>Havergal</a:t>
            </a:r>
            <a:r>
              <a:rPr lang="en-US" sz="1200" dirty="0" smtClean="0"/>
              <a:t> was a mighty </a:t>
            </a:r>
          </a:p>
          <a:p>
            <a:pPr rtl="0"/>
            <a:r>
              <a:rPr lang="en-US" sz="1200" dirty="0" smtClean="0"/>
              <a:t>revolution. A new day dawned. She would no longer be </a:t>
            </a:r>
          </a:p>
          <a:p>
            <a:pPr rtl="0"/>
            <a:r>
              <a:rPr lang="en-US" sz="1200" dirty="0" smtClean="0"/>
              <a:t>sad because of her faults and blemishes. She would </a:t>
            </a:r>
          </a:p>
          <a:p>
            <a:pPr rtl="0"/>
            <a:r>
              <a:rPr lang="en-US" sz="1200" dirty="0" smtClean="0"/>
              <a:t>rejoice because of the infinite efficacy of the Savior’s </a:t>
            </a:r>
          </a:p>
          <a:p>
            <a:pPr rtl="0"/>
            <a:r>
              <a:rPr lang="en-US" sz="1200" dirty="0" smtClean="0"/>
              <a:t>atoning death.”</a:t>
            </a:r>
          </a:p>
          <a:p>
            <a:r>
              <a:rPr lang="en-US" dirty="0" smtClean="0"/>
              <a:t> </a:t>
            </a:r>
          </a:p>
          <a:p>
            <a:r>
              <a:rPr lang="en-US" b="0" i="0" u="none" strike="noStrike" baseline="0" dirty="0" smtClean="0"/>
              <a:t>----- </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7:6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7:6</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20877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7:1-6</a:t>
            </a:r>
            <a:r>
              <a:rPr lang="en-US" sz="3600" dirty="0" smtClean="0"/>
              <a:t/>
            </a:r>
            <a:br>
              <a:rPr lang="en-US" sz="3600" dirty="0" smtClean="0"/>
            </a:br>
            <a:r>
              <a:rPr lang="en-US" sz="3600" dirty="0" smtClean="0"/>
              <a:t>---</a:t>
            </a:r>
            <a:br>
              <a:rPr lang="en-US" sz="3600" dirty="0" smtClean="0"/>
            </a:br>
            <a:r>
              <a:rPr lang="en-US" sz="3600" dirty="0" smtClean="0"/>
              <a:t>An Illustration from Marriage</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ἀγνοέω</a:t>
            </a:r>
            <a:endParaRPr lang="en-US" dirty="0"/>
          </a:p>
          <a:p>
            <a:pPr marL="0" indent="0">
              <a:buNone/>
            </a:pPr>
            <a:r>
              <a:rPr lang="en-US" dirty="0" smtClean="0"/>
              <a:t>			</a:t>
            </a:r>
            <a:r>
              <a:rPr lang="en-US" dirty="0"/>
              <a:t>	(</a:t>
            </a:r>
            <a:r>
              <a:rPr lang="en-US" dirty="0" err="1"/>
              <a:t>agnoeō</a:t>
            </a:r>
            <a:r>
              <a:rPr lang="en-US" dirty="0"/>
              <a:t>)</a:t>
            </a:r>
          </a:p>
          <a:p>
            <a:pPr marL="0" indent="0">
              <a:buNone/>
            </a:pPr>
            <a:endParaRPr lang="en-US" dirty="0"/>
          </a:p>
          <a:p>
            <a:pPr marL="0" indent="0">
              <a:buNone/>
            </a:pPr>
            <a:r>
              <a:rPr lang="en-US" dirty="0" smtClean="0"/>
              <a:t>Even </a:t>
            </a:r>
            <a:r>
              <a:rPr lang="en-US" dirty="0"/>
              <a:t>though I was once a blasphemer and a persecutor and a violent man, I was shown mercy because I acted in ignorance and unbelief.</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8900" y="2114550"/>
            <a:ext cx="19812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22800" y="4991100"/>
            <a:ext cx="1765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H="1" flipV="1">
            <a:off x="4889500" y="3498850"/>
            <a:ext cx="615950" cy="1492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82219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4"/>
            <a:ext cx="9144000" cy="6858164"/>
          </a:xfrm>
          <a:prstGeom prst="rect">
            <a:avLst/>
          </a:prstGeom>
        </p:spPr>
      </p:pic>
    </p:spTree>
    <p:extLst>
      <p:ext uri="{BB962C8B-B14F-4D97-AF65-F5344CB8AC3E}">
        <p14:creationId xmlns:p14="http://schemas.microsoft.com/office/powerpoint/2010/main" val="1225417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ἀγνοέω</a:t>
            </a:r>
            <a:endParaRPr lang="en-US" dirty="0"/>
          </a:p>
          <a:p>
            <a:pPr marL="0" indent="0">
              <a:buNone/>
            </a:pPr>
            <a:r>
              <a:rPr lang="en-US" dirty="0" smtClean="0"/>
              <a:t>					</a:t>
            </a:r>
            <a:r>
              <a:rPr lang="en-US" dirty="0"/>
              <a:t>	(</a:t>
            </a:r>
            <a:r>
              <a:rPr lang="en-US" dirty="0" err="1"/>
              <a:t>agnoeō</a:t>
            </a:r>
            <a:r>
              <a:rPr lang="en-US" dirty="0"/>
              <a:t>)</a:t>
            </a:r>
          </a:p>
          <a:p>
            <a:pPr marL="0" indent="0">
              <a:buNone/>
            </a:pPr>
            <a:endParaRPr lang="en-US" dirty="0"/>
          </a:p>
          <a:p>
            <a:pPr marL="0" indent="0">
              <a:buNone/>
            </a:pPr>
            <a:r>
              <a:rPr lang="en-US" dirty="0" smtClean="0"/>
              <a:t>Brothers</a:t>
            </a:r>
            <a:r>
              <a:rPr lang="en-US" dirty="0"/>
              <a:t>, we do not want you to be ignorant about those who fall asleep, or to grieve like the rest of men, who have no hope.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101850"/>
            <a:ext cx="19812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438900" y="4013200"/>
            <a:ext cx="14732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H="1" flipV="1">
            <a:off x="6781800" y="3486150"/>
            <a:ext cx="393700" cy="5270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ἀδελφός</a:t>
            </a:r>
            <a:endParaRPr lang="en-US" dirty="0"/>
          </a:p>
          <a:p>
            <a:pPr marL="0" indent="0">
              <a:buNone/>
            </a:pPr>
            <a:r>
              <a:rPr lang="en-US" dirty="0" smtClean="0"/>
              <a:t>			(</a:t>
            </a:r>
            <a:r>
              <a:rPr lang="en-US" dirty="0" err="1" smtClean="0"/>
              <a:t>adelphos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4" name="Rounded Rectangle 3"/>
          <p:cNvSpPr/>
          <p:nvPr/>
        </p:nvSpPr>
        <p:spPr>
          <a:xfrm>
            <a:off x="3060700" y="2146300"/>
            <a:ext cx="22098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70300" y="4584700"/>
            <a:ext cx="15240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65600" y="3454400"/>
            <a:ext cx="266700" cy="1130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12:50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ἀδελφός</a:t>
            </a:r>
            <a:endParaRPr lang="en-US" dirty="0"/>
          </a:p>
          <a:p>
            <a:pPr marL="0" indent="0">
              <a:buNone/>
            </a:pPr>
            <a:r>
              <a:rPr lang="en-US" dirty="0"/>
              <a:t>		(</a:t>
            </a:r>
            <a:r>
              <a:rPr lang="en-US" dirty="0" err="1"/>
              <a:t>adelphos</a:t>
            </a:r>
            <a:r>
              <a:rPr lang="en-US" dirty="0"/>
              <a:t>)</a:t>
            </a:r>
          </a:p>
          <a:p>
            <a:pPr marL="0" indent="0">
              <a:buNone/>
            </a:pPr>
            <a:endParaRPr lang="en-US" dirty="0" smtClean="0"/>
          </a:p>
          <a:p>
            <a:pPr marL="0" indent="0">
              <a:buNone/>
            </a:pPr>
            <a:endParaRPr lang="en-US" dirty="0"/>
          </a:p>
          <a:p>
            <a:pPr marL="0" indent="0">
              <a:buNone/>
            </a:pPr>
            <a:r>
              <a:rPr lang="en-US" dirty="0" smtClean="0">
                <a:solidFill>
                  <a:srgbClr val="FF0000"/>
                </a:solidFill>
              </a:rPr>
              <a:t>For </a:t>
            </a:r>
            <a:r>
              <a:rPr lang="en-US" dirty="0">
                <a:solidFill>
                  <a:srgbClr val="FF0000"/>
                </a:solidFill>
              </a:rPr>
              <a:t>whoever does the will of my Father in heaven is my brother and sister and mother.</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0113" y="2138363"/>
            <a:ext cx="2236787"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717800" y="5080000"/>
            <a:ext cx="13843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H="1" flipV="1">
            <a:off x="3288507" y="3473450"/>
            <a:ext cx="121443" cy="16065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Philemon 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ἀδελφός</a:t>
            </a:r>
            <a:endParaRPr lang="en-US" dirty="0"/>
          </a:p>
          <a:p>
            <a:pPr marL="0" indent="0">
              <a:buNone/>
            </a:pPr>
            <a:r>
              <a:rPr lang="en-US" dirty="0" smtClean="0"/>
              <a:t>(</a:t>
            </a:r>
            <a:r>
              <a:rPr lang="en-US" dirty="0" err="1"/>
              <a:t>adelphos</a:t>
            </a:r>
            <a:r>
              <a:rPr lang="en-US" dirty="0"/>
              <a:t>)</a:t>
            </a:r>
          </a:p>
          <a:p>
            <a:pPr marL="0" indent="0">
              <a:buNone/>
            </a:pPr>
            <a:endParaRPr lang="en-US" dirty="0"/>
          </a:p>
          <a:p>
            <a:pPr marL="0" indent="0">
              <a:buNone/>
            </a:pPr>
            <a:r>
              <a:rPr lang="en-US" dirty="0" smtClean="0"/>
              <a:t>Paul</a:t>
            </a:r>
            <a:r>
              <a:rPr lang="en-US" dirty="0"/>
              <a:t>, a prisoner of Christ Jesus, and Timothy our brother, </a:t>
            </a:r>
            <a:r>
              <a:rPr lang="en-US" dirty="0" smtClean="0"/>
              <a:t>To </a:t>
            </a:r>
            <a:r>
              <a:rPr lang="en-US" dirty="0"/>
              <a:t>Philemon our dear friend and fellow worker</a:t>
            </a:r>
            <a:r>
              <a:rPr lang="en-US" dirty="0" smtClean="0"/>
              <a:t>,</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013" y="2176463"/>
            <a:ext cx="2236787"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57200" y="4470400"/>
            <a:ext cx="14224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098" idx="2"/>
          </p:cNvCxnSpPr>
          <p:nvPr/>
        </p:nvCxnSpPr>
        <p:spPr>
          <a:xfrm flipV="1">
            <a:off x="1168400" y="3511550"/>
            <a:ext cx="304007" cy="9588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γινώσκω</a:t>
            </a:r>
            <a:endParaRPr lang="en-US" dirty="0"/>
          </a:p>
          <a:p>
            <a:pPr marL="0" indent="0">
              <a:buNone/>
            </a:pPr>
            <a:r>
              <a:rPr lang="en-US" dirty="0" smtClean="0"/>
              <a:t>		(</a:t>
            </a:r>
            <a:r>
              <a:rPr lang="en-US" dirty="0" err="1" smtClean="0"/>
              <a:t>gisōsk</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4" name="Rounded Rectangle 3"/>
          <p:cNvSpPr/>
          <p:nvPr/>
        </p:nvSpPr>
        <p:spPr>
          <a:xfrm>
            <a:off x="2133600" y="2159000"/>
            <a:ext cx="19558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552700" y="5080000"/>
            <a:ext cx="10668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3086100" y="3479800"/>
            <a:ext cx="25400" cy="1600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8:30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γινώσκω</a:t>
            </a:r>
            <a:endParaRPr lang="en-US" dirty="0"/>
          </a:p>
          <a:p>
            <a:pPr marL="0" indent="0">
              <a:buNone/>
            </a:pPr>
            <a:r>
              <a:rPr lang="en-US" dirty="0" smtClean="0"/>
              <a:t>(</a:t>
            </a:r>
            <a:r>
              <a:rPr lang="en-US" dirty="0" err="1"/>
              <a:t>gisōskō</a:t>
            </a:r>
            <a:r>
              <a:rPr lang="en-US" dirty="0"/>
              <a:t>)</a:t>
            </a:r>
          </a:p>
          <a:p>
            <a:pPr marL="0" indent="0">
              <a:buNone/>
            </a:pPr>
            <a:endParaRPr lang="en-US" dirty="0"/>
          </a:p>
          <a:p>
            <a:pPr marL="0" indent="0">
              <a:buNone/>
            </a:pPr>
            <a:r>
              <a:rPr lang="en-US" dirty="0" smtClean="0"/>
              <a:t>Then </a:t>
            </a:r>
            <a:r>
              <a:rPr lang="en-US" dirty="0"/>
              <a:t>Philip ran up to the chariot and heard the man reading Isaiah the prophet. “Do you understand what you are reading?” Philip asked.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157413"/>
            <a:ext cx="1981200"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1800" y="4978400"/>
            <a:ext cx="2108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H="1" flipV="1">
            <a:off x="1295400" y="3505200"/>
            <a:ext cx="190500" cy="1473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2:14</a:t>
            </a:r>
            <a:endParaRPr lang="en-US" dirty="0"/>
          </a:p>
        </p:txBody>
      </p:sp>
      <p:sp>
        <p:nvSpPr>
          <p:cNvPr id="3" name="Content Placeholder 2"/>
          <p:cNvSpPr>
            <a:spLocks noGrp="1"/>
          </p:cNvSpPr>
          <p:nvPr>
            <p:ph idx="1"/>
          </p:nvPr>
        </p:nvSpPr>
        <p:spPr/>
        <p:txBody>
          <a:bodyPr>
            <a:normAutofit/>
          </a:bodyPr>
          <a:lstStyle/>
          <a:p>
            <a:pPr marL="0" indent="0">
              <a:buNone/>
            </a:pPr>
            <a:r>
              <a:rPr lang="el-GR" dirty="0" smtClean="0"/>
              <a:t>γινώσκω</a:t>
            </a:r>
            <a:endParaRPr lang="en-US" dirty="0"/>
          </a:p>
          <a:p>
            <a:pPr marL="0" indent="0">
              <a:buNone/>
            </a:pPr>
            <a:r>
              <a:rPr lang="en-US" dirty="0" smtClean="0"/>
              <a:t>(</a:t>
            </a:r>
            <a:r>
              <a:rPr lang="en-US" dirty="0" err="1"/>
              <a:t>gisōskō</a:t>
            </a:r>
            <a:r>
              <a:rPr lang="en-US" dirty="0"/>
              <a:t>)</a:t>
            </a:r>
          </a:p>
          <a:p>
            <a:pPr marL="0" indent="0">
              <a:buNone/>
            </a:pPr>
            <a:endParaRPr lang="en-US" dirty="0" smtClean="0"/>
          </a:p>
          <a:p>
            <a:pPr marL="0" indent="0">
              <a:buNone/>
            </a:pPr>
            <a:r>
              <a:rPr lang="en-US" dirty="0" smtClean="0"/>
              <a:t>The </a:t>
            </a:r>
            <a:r>
              <a:rPr lang="en-US" dirty="0"/>
              <a:t>man without the Spirit does not accept the things that come from the Spirit of God, for they are foolishness to him, and he cannot understand them, because they are spiritually discerned.</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1585913"/>
            <a:ext cx="1981200"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44500" y="4876800"/>
            <a:ext cx="2108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282700" y="2933700"/>
            <a:ext cx="215900" cy="1943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νόμος</a:t>
            </a:r>
            <a:endParaRPr lang="en-US" dirty="0"/>
          </a:p>
          <a:p>
            <a:pPr marL="0" indent="0">
              <a:buNone/>
            </a:pPr>
            <a:r>
              <a:rPr lang="en-US" dirty="0" smtClean="0"/>
              <a:t>				(</a:t>
            </a:r>
            <a:r>
              <a:rPr lang="en-US" dirty="0" err="1" smtClean="0"/>
              <a:t>nomos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5" name="Oval 4"/>
          <p:cNvSpPr/>
          <p:nvPr/>
        </p:nvSpPr>
        <p:spPr>
          <a:xfrm>
            <a:off x="3873500" y="2120900"/>
            <a:ext cx="2095500" cy="1536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438900" y="5080000"/>
            <a:ext cx="7366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191000" y="5105400"/>
            <a:ext cx="7366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5" idx="5"/>
          </p:cNvCxnSpPr>
          <p:nvPr/>
        </p:nvCxnSpPr>
        <p:spPr>
          <a:xfrm flipH="1" flipV="1">
            <a:off x="5662121" y="3432555"/>
            <a:ext cx="1145079" cy="164744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7" idx="0"/>
            <a:endCxn id="5" idx="4"/>
          </p:cNvCxnSpPr>
          <p:nvPr/>
        </p:nvCxnSpPr>
        <p:spPr>
          <a:xfrm flipV="1">
            <a:off x="4559300" y="3657600"/>
            <a:ext cx="361950" cy="1447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κυριεύω</a:t>
            </a:r>
            <a:endParaRPr lang="en-US" dirty="0"/>
          </a:p>
          <a:p>
            <a:pPr marL="0" indent="0">
              <a:buNone/>
            </a:pPr>
            <a:r>
              <a:rPr lang="en-US" dirty="0" smtClean="0"/>
              <a:t>	(</a:t>
            </a:r>
            <a:r>
              <a:rPr lang="en-US" dirty="0" err="1" smtClean="0"/>
              <a:t>kyrieuō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4" name="Rounded Rectangle 3"/>
          <p:cNvSpPr/>
          <p:nvPr/>
        </p:nvSpPr>
        <p:spPr>
          <a:xfrm>
            <a:off x="1295400" y="2209800"/>
            <a:ext cx="18669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300" y="5575300"/>
            <a:ext cx="16383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314450" y="3467100"/>
            <a:ext cx="914400" cy="2108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0"/>
            <a:ext cx="12192000" cy="6858000"/>
          </a:xfrm>
          <a:prstGeom prst="rect">
            <a:avLst/>
          </a:prstGeom>
        </p:spPr>
      </p:pic>
    </p:spTree>
    <p:extLst>
      <p:ext uri="{BB962C8B-B14F-4D97-AF65-F5344CB8AC3E}">
        <p14:creationId xmlns:p14="http://schemas.microsoft.com/office/powerpoint/2010/main" val="2626882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κυριεύω</a:t>
            </a:r>
            <a:endParaRPr lang="en-US" dirty="0"/>
          </a:p>
          <a:p>
            <a:pPr marL="0" indent="0">
              <a:buNone/>
            </a:pPr>
            <a:r>
              <a:rPr lang="en-US" dirty="0" smtClean="0"/>
              <a:t>	(</a:t>
            </a:r>
            <a:r>
              <a:rPr lang="en-US" dirty="0" err="1" smtClean="0"/>
              <a:t>kyrieu</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For we know that since Christ was raised from the dead, he cannot die again; death no longer has mastery over him. </a:t>
            </a:r>
            <a:endParaRPr lang="en-US" dirty="0" smtClean="0"/>
          </a:p>
        </p:txBody>
      </p:sp>
      <p:sp>
        <p:nvSpPr>
          <p:cNvPr id="4" name="Rounded Rectangle 3"/>
          <p:cNvSpPr/>
          <p:nvPr/>
        </p:nvSpPr>
        <p:spPr>
          <a:xfrm>
            <a:off x="1270000" y="2197100"/>
            <a:ext cx="1866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55700" y="5575300"/>
            <a:ext cx="14605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85950" y="3441700"/>
            <a:ext cx="317500" cy="2133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58479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κυριεύω</a:t>
            </a:r>
            <a:endParaRPr lang="en-US" dirty="0"/>
          </a:p>
          <a:p>
            <a:pPr marL="0" indent="0">
              <a:buNone/>
            </a:pPr>
            <a:r>
              <a:rPr lang="en-US" dirty="0" smtClean="0"/>
              <a:t>			</a:t>
            </a:r>
            <a:r>
              <a:rPr lang="en-US" dirty="0"/>
              <a:t>	(</a:t>
            </a:r>
            <a:r>
              <a:rPr lang="en-US" dirty="0" err="1"/>
              <a:t>kyrieuō</a:t>
            </a:r>
            <a:r>
              <a:rPr lang="en-US" dirty="0"/>
              <a:t>)</a:t>
            </a:r>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For sin shall not be your master, because you are not under law, but under grace.</a:t>
            </a:r>
          </a:p>
        </p:txBody>
      </p:sp>
      <p:sp>
        <p:nvSpPr>
          <p:cNvPr id="4" name="Rounded Rectangle 3"/>
          <p:cNvSpPr/>
          <p:nvPr/>
        </p:nvSpPr>
        <p:spPr>
          <a:xfrm>
            <a:off x="3975100" y="2209800"/>
            <a:ext cx="1866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14900" y="4648200"/>
            <a:ext cx="1282700" cy="393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08550" y="3454400"/>
            <a:ext cx="647700" cy="1193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7508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ἐφʼ</a:t>
            </a:r>
            <a:r>
              <a:rPr lang="en-US" dirty="0" smtClean="0"/>
              <a:t>  </a:t>
            </a:r>
            <a:r>
              <a:rPr lang="el-GR" dirty="0" smtClean="0"/>
              <a:t>ὅσον</a:t>
            </a:r>
            <a:r>
              <a:rPr lang="en-US" dirty="0" smtClean="0"/>
              <a:t>  </a:t>
            </a:r>
            <a:r>
              <a:rPr lang="el-GR" dirty="0" smtClean="0"/>
              <a:t>χρόνον</a:t>
            </a:r>
            <a:r>
              <a:rPr lang="en-US" dirty="0" smtClean="0"/>
              <a:t>  </a:t>
            </a:r>
            <a:r>
              <a:rPr lang="el-GR" dirty="0"/>
              <a:t>ζῇ</a:t>
            </a:r>
            <a:endParaRPr lang="en-US" dirty="0"/>
          </a:p>
          <a:p>
            <a:pPr marL="0" indent="0">
              <a:buNone/>
            </a:pPr>
            <a:r>
              <a:rPr lang="en-US" dirty="0" smtClean="0"/>
              <a:t>			(</a:t>
            </a:r>
            <a:r>
              <a:rPr lang="en-US" dirty="0" err="1" smtClean="0"/>
              <a:t>eph</a:t>
            </a:r>
            <a:r>
              <a:rPr lang="en-US" dirty="0" smtClean="0"/>
              <a:t> </a:t>
            </a:r>
            <a:r>
              <a:rPr lang="en-US" dirty="0" err="1" smtClean="0"/>
              <a:t>oson</a:t>
            </a:r>
            <a:r>
              <a:rPr lang="en-US" dirty="0" smtClean="0"/>
              <a:t> </a:t>
            </a:r>
            <a:r>
              <a:rPr lang="en-US" dirty="0" err="1" smtClean="0"/>
              <a:t>chronon</a:t>
            </a:r>
            <a:r>
              <a:rPr lang="en-US" dirty="0" smtClean="0"/>
              <a:t> </a:t>
            </a:r>
            <a:r>
              <a:rPr lang="en-US" dirty="0" err="1" smtClean="0"/>
              <a:t>z</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4" name="Rounded Rectangle 3"/>
          <p:cNvSpPr/>
          <p:nvPr/>
        </p:nvSpPr>
        <p:spPr>
          <a:xfrm>
            <a:off x="4902200" y="5549900"/>
            <a:ext cx="30734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048000" y="2082800"/>
            <a:ext cx="4165600" cy="1473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4" idx="0"/>
            <a:endCxn id="7" idx="2"/>
          </p:cNvCxnSpPr>
          <p:nvPr/>
        </p:nvCxnSpPr>
        <p:spPr>
          <a:xfrm flipH="1" flipV="1">
            <a:off x="5130800" y="3556000"/>
            <a:ext cx="1308100" cy="19939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4064000" y="5549900"/>
            <a:ext cx="774700" cy="5461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ἐφʼ</a:t>
            </a:r>
            <a:r>
              <a:rPr lang="en-US" dirty="0"/>
              <a:t>  </a:t>
            </a:r>
            <a:r>
              <a:rPr lang="el-GR" dirty="0"/>
              <a:t>ὅσον</a:t>
            </a:r>
            <a:r>
              <a:rPr lang="en-US" dirty="0"/>
              <a:t>  </a:t>
            </a:r>
            <a:r>
              <a:rPr lang="el-GR" dirty="0"/>
              <a:t>χρόνον</a:t>
            </a:r>
            <a:r>
              <a:rPr lang="en-US" dirty="0"/>
              <a:t>  </a:t>
            </a:r>
            <a:r>
              <a:rPr lang="el-GR" dirty="0"/>
              <a:t>ζῇ</a:t>
            </a:r>
            <a:endParaRPr lang="en-US" dirty="0"/>
          </a:p>
          <a:p>
            <a:pPr marL="0" indent="0">
              <a:buNone/>
            </a:pPr>
            <a:r>
              <a:rPr lang="en-US" dirty="0" smtClean="0"/>
              <a:t>(</a:t>
            </a:r>
            <a:r>
              <a:rPr lang="en-US" dirty="0" err="1"/>
              <a:t>eph</a:t>
            </a:r>
            <a:r>
              <a:rPr lang="en-US" dirty="0"/>
              <a:t> </a:t>
            </a:r>
            <a:r>
              <a:rPr lang="en-US" dirty="0" err="1"/>
              <a:t>oson</a:t>
            </a:r>
            <a:r>
              <a:rPr lang="en-US" dirty="0"/>
              <a:t> </a:t>
            </a:r>
            <a:r>
              <a:rPr lang="en-US" dirty="0" err="1"/>
              <a:t>chronon</a:t>
            </a:r>
            <a:r>
              <a:rPr lang="en-US" dirty="0"/>
              <a:t> </a:t>
            </a:r>
            <a:r>
              <a:rPr lang="en-US" dirty="0" err="1"/>
              <a:t>zē</a:t>
            </a:r>
            <a:r>
              <a:rPr lang="en-US" dirty="0"/>
              <a:t>)</a:t>
            </a:r>
          </a:p>
          <a:p>
            <a:pPr marL="0" indent="0">
              <a:buNone/>
            </a:pPr>
            <a:endParaRPr lang="en-US" dirty="0"/>
          </a:p>
          <a:p>
            <a:pPr marL="0" indent="0">
              <a:buNone/>
            </a:pPr>
            <a:r>
              <a:rPr lang="en-US" dirty="0" smtClean="0"/>
              <a:t>A </a:t>
            </a:r>
            <a:r>
              <a:rPr lang="en-US" dirty="0"/>
              <a:t>woman is bound to her husband </a:t>
            </a:r>
            <a:endParaRPr lang="en-US" dirty="0" smtClean="0"/>
          </a:p>
          <a:p>
            <a:pPr marL="0" indent="0">
              <a:buNone/>
            </a:pPr>
            <a:r>
              <a:rPr lang="en-US" kern="100" dirty="0" smtClean="0"/>
              <a:t>as </a:t>
            </a:r>
            <a:r>
              <a:rPr lang="en-US" kern="100" dirty="0"/>
              <a:t>long as he lives. But if her husband dies, she </a:t>
            </a:r>
            <a:r>
              <a:rPr lang="en-US" dirty="0"/>
              <a:t>is free to marry anyone she wishes, but he must belong to the Lord.</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8" y="2084388"/>
            <a:ext cx="4187825"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82600" y="4584700"/>
            <a:ext cx="30734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0"/>
            <a:endCxn id="6146" idx="2"/>
          </p:cNvCxnSpPr>
          <p:nvPr/>
        </p:nvCxnSpPr>
        <p:spPr>
          <a:xfrm flipV="1">
            <a:off x="2019300" y="3578225"/>
            <a:ext cx="419101" cy="100647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6:20-23</a:t>
            </a:r>
            <a:endParaRPr lang="en-US" dirty="0"/>
          </a:p>
        </p:txBody>
      </p:sp>
      <p:sp>
        <p:nvSpPr>
          <p:cNvPr id="3" name="Content Placeholder 2"/>
          <p:cNvSpPr>
            <a:spLocks noGrp="1"/>
          </p:cNvSpPr>
          <p:nvPr>
            <p:ph idx="1"/>
          </p:nvPr>
        </p:nvSpPr>
        <p:spPr>
          <a:xfrm>
            <a:off x="495300" y="1600200"/>
            <a:ext cx="8229600" cy="4525963"/>
          </a:xfrm>
        </p:spPr>
        <p:txBody>
          <a:bodyPr>
            <a:normAutofit/>
          </a:bodyPr>
          <a:lstStyle/>
          <a:p>
            <a:pPr marL="0" indent="0">
              <a:buNone/>
            </a:pPr>
            <a:r>
              <a:rPr lang="en-US" baseline="30000" dirty="0" smtClean="0"/>
              <a:t>20</a:t>
            </a:r>
            <a:r>
              <a:rPr lang="en-US" dirty="0" smtClean="0"/>
              <a:t> My </a:t>
            </a:r>
            <a:r>
              <a:rPr lang="en-US" dirty="0"/>
              <a:t>son, keep your father’s commands </a:t>
            </a:r>
            <a:r>
              <a:rPr lang="en-US" dirty="0" smtClean="0"/>
              <a:t>and </a:t>
            </a:r>
            <a:r>
              <a:rPr lang="en-US" dirty="0"/>
              <a:t>do not forsake your mother’s teaching. </a:t>
            </a:r>
            <a:r>
              <a:rPr lang="en-US" baseline="30000" dirty="0" smtClean="0"/>
              <a:t>21</a:t>
            </a:r>
            <a:r>
              <a:rPr lang="en-US" dirty="0" smtClean="0"/>
              <a:t> Bind </a:t>
            </a:r>
            <a:r>
              <a:rPr lang="en-US" dirty="0"/>
              <a:t>them upon your heart forever; </a:t>
            </a:r>
            <a:r>
              <a:rPr lang="en-US" dirty="0" smtClean="0"/>
              <a:t>fasten </a:t>
            </a:r>
            <a:r>
              <a:rPr lang="en-US" dirty="0"/>
              <a:t>them around your neck. </a:t>
            </a:r>
            <a:r>
              <a:rPr lang="en-US" baseline="30000" dirty="0" smtClean="0"/>
              <a:t>22</a:t>
            </a:r>
            <a:r>
              <a:rPr lang="en-US" dirty="0" smtClean="0"/>
              <a:t> When </a:t>
            </a:r>
            <a:r>
              <a:rPr lang="en-US" dirty="0"/>
              <a:t>you walk, they will guide you; </a:t>
            </a:r>
            <a:r>
              <a:rPr lang="en-US" dirty="0" smtClean="0"/>
              <a:t>when </a:t>
            </a:r>
            <a:r>
              <a:rPr lang="en-US" dirty="0"/>
              <a:t>you sleep, they will watch over you; </a:t>
            </a:r>
            <a:r>
              <a:rPr lang="en-US" dirty="0" smtClean="0"/>
              <a:t>when </a:t>
            </a:r>
            <a:r>
              <a:rPr lang="en-US" dirty="0"/>
              <a:t>you awake, they will speak to you. </a:t>
            </a:r>
            <a:r>
              <a:rPr lang="en-US" baseline="30000" dirty="0" smtClean="0"/>
              <a:t>23</a:t>
            </a:r>
            <a:r>
              <a:rPr lang="en-US" dirty="0" smtClean="0"/>
              <a:t> For </a:t>
            </a:r>
            <a:r>
              <a:rPr lang="en-US" b="1" dirty="0">
                <a:solidFill>
                  <a:schemeClr val="accent6">
                    <a:lumMod val="75000"/>
                  </a:schemeClr>
                </a:solidFill>
              </a:rPr>
              <a:t>these commands are a lamp</a:t>
            </a:r>
            <a:r>
              <a:rPr lang="en-US" dirty="0"/>
              <a:t>, </a:t>
            </a:r>
            <a:r>
              <a:rPr lang="en-US" dirty="0" smtClean="0"/>
              <a:t>this </a:t>
            </a:r>
            <a:r>
              <a:rPr lang="en-US" dirty="0"/>
              <a:t>teaching is a light, </a:t>
            </a:r>
            <a:r>
              <a:rPr lang="en-US" dirty="0" smtClean="0"/>
              <a:t>and </a:t>
            </a:r>
            <a:r>
              <a:rPr lang="en-US" dirty="0"/>
              <a:t>the corrections of discipline </a:t>
            </a:r>
            <a:r>
              <a:rPr lang="en-US" dirty="0" smtClean="0"/>
              <a:t>are </a:t>
            </a:r>
            <a:r>
              <a:rPr lang="en-US" dirty="0"/>
              <a:t>the way to life, </a:t>
            </a:r>
          </a:p>
          <a:p>
            <a:endParaRPr lang="en-US" dirty="0"/>
          </a:p>
        </p:txBody>
      </p:sp>
    </p:spTree>
    <p:extLst>
      <p:ext uri="{BB962C8B-B14F-4D97-AF65-F5344CB8AC3E}">
        <p14:creationId xmlns:p14="http://schemas.microsoft.com/office/powerpoint/2010/main" val="835485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Corinthians 9:7-8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7 </a:t>
            </a:r>
            <a:r>
              <a:rPr lang="en-US" dirty="0"/>
              <a:t>Who serves as a soldier at his own expense? Who plants a vineyard and does not eat of its grapes? Who tends a flock and does not drink of the milk?</a:t>
            </a:r>
            <a:r>
              <a:rPr lang="en-US" baseline="30000" dirty="0"/>
              <a:t> 8 </a:t>
            </a:r>
            <a:r>
              <a:rPr lang="en-US" dirty="0"/>
              <a:t>Do I say this merely from a human point of view? </a:t>
            </a:r>
            <a:r>
              <a:rPr lang="en-US" b="1" dirty="0">
                <a:solidFill>
                  <a:schemeClr val="accent6">
                    <a:lumMod val="75000"/>
                  </a:schemeClr>
                </a:solidFill>
              </a:rPr>
              <a:t>Doesn’t the Law say the same thing?</a:t>
            </a:r>
          </a:p>
        </p:txBody>
      </p:sp>
    </p:spTree>
    <p:extLst>
      <p:ext uri="{BB962C8B-B14F-4D97-AF65-F5344CB8AC3E}">
        <p14:creationId xmlns:p14="http://schemas.microsoft.com/office/powerpoint/2010/main" val="8354852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46"/>
            <a:ext cx="9144000" cy="6851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3987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Tree>
    <p:extLst>
      <p:ext uri="{BB962C8B-B14F-4D97-AF65-F5344CB8AC3E}">
        <p14:creationId xmlns:p14="http://schemas.microsoft.com/office/powerpoint/2010/main" val="14097168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n-US" dirty="0" smtClean="0"/>
              <a:t>    </a:t>
            </a:r>
            <a:r>
              <a:rPr lang="el-GR" dirty="0" smtClean="0"/>
              <a:t>ἡ</a:t>
            </a:r>
            <a:r>
              <a:rPr lang="en-US" dirty="0" smtClean="0"/>
              <a:t>  </a:t>
            </a:r>
            <a:r>
              <a:rPr lang="el-GR" dirty="0" smtClean="0"/>
              <a:t>γυνή</a:t>
            </a:r>
            <a:r>
              <a:rPr lang="en-US" dirty="0" smtClean="0"/>
              <a:t>  </a:t>
            </a:r>
            <a:r>
              <a:rPr lang="el-GR" dirty="0"/>
              <a:t>ὕπανδρος</a:t>
            </a:r>
            <a:endParaRPr lang="en-US" dirty="0"/>
          </a:p>
          <a:p>
            <a:pPr marL="0" indent="0">
              <a:buNone/>
            </a:pPr>
            <a:r>
              <a:rPr lang="en-US" dirty="0" smtClean="0"/>
              <a:t>			    (</a:t>
            </a:r>
            <a:r>
              <a:rPr lang="en-US" dirty="0"/>
              <a:t>ē</a:t>
            </a:r>
            <a:r>
              <a:rPr lang="en-US" dirty="0" smtClean="0"/>
              <a:t> </a:t>
            </a:r>
            <a:r>
              <a:rPr lang="en-US" dirty="0" err="1" smtClean="0"/>
              <a:t>gynē</a:t>
            </a:r>
            <a:r>
              <a:rPr lang="en-US" dirty="0" smtClean="0"/>
              <a:t> </a:t>
            </a:r>
            <a:r>
              <a:rPr lang="en-US" dirty="0" err="1" smtClean="0"/>
              <a:t>hypandros</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6" name="Rounded Rectangle 5"/>
          <p:cNvSpPr/>
          <p:nvPr/>
        </p:nvSpPr>
        <p:spPr>
          <a:xfrm>
            <a:off x="3365500" y="2095500"/>
            <a:ext cx="37846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102100" y="3975100"/>
            <a:ext cx="3048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6" idx="2"/>
          </p:cNvCxnSpPr>
          <p:nvPr/>
        </p:nvCxnSpPr>
        <p:spPr>
          <a:xfrm flipH="1" flipV="1">
            <a:off x="5257800" y="3492500"/>
            <a:ext cx="368300" cy="482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2304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δέω</a:t>
            </a:r>
            <a:endParaRPr lang="en-US" dirty="0"/>
          </a:p>
          <a:p>
            <a:pPr marL="0" indent="0">
              <a:buNone/>
            </a:pPr>
            <a:r>
              <a:rPr lang="en-US" dirty="0" smtClean="0"/>
              <a:t>							(</a:t>
            </a:r>
            <a:r>
              <a:rPr lang="en-US" dirty="0" err="1" smtClean="0"/>
              <a:t>de</a:t>
            </a:r>
            <a:r>
              <a:rPr lang="en-US" dirty="0" err="1"/>
              <a:t>ō</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4" name="Oval 3"/>
          <p:cNvSpPr/>
          <p:nvPr/>
        </p:nvSpPr>
        <p:spPr>
          <a:xfrm>
            <a:off x="6667500" y="2095500"/>
            <a:ext cx="1473200" cy="15113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442200" y="3987800"/>
            <a:ext cx="1244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7924955" y="3385475"/>
            <a:ext cx="139545" cy="6023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230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7:1-6</a:t>
            </a:r>
          </a:p>
        </p:txBody>
      </p:sp>
      <p:sp>
        <p:nvSpPr>
          <p:cNvPr id="3" name="Content Placeholder 2"/>
          <p:cNvSpPr>
            <a:spLocks noGrp="1"/>
          </p:cNvSpPr>
          <p:nvPr>
            <p:ph idx="1"/>
          </p:nvPr>
        </p:nvSpPr>
        <p:spPr/>
        <p:txBody>
          <a:bodyPr/>
          <a:lstStyle/>
          <a:p>
            <a:pPr marL="0" indent="0">
              <a:buNone/>
            </a:pPr>
            <a:r>
              <a:rPr lang="en-US" baseline="30000" dirty="0"/>
              <a:t>1</a:t>
            </a:r>
            <a:r>
              <a:rPr lang="en-US" dirty="0"/>
              <a:t> Do you not know, brothers--for I am speaking to men who know the law--that the law has authority over a man only as long as he lives? </a:t>
            </a:r>
            <a:endParaRPr lang="en-US" dirty="0" smtClean="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Tree>
    <p:extLst>
      <p:ext uri="{BB962C8B-B14F-4D97-AF65-F5344CB8AC3E}">
        <p14:creationId xmlns:p14="http://schemas.microsoft.com/office/powerpoint/2010/main" val="29854308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δέω</a:t>
            </a:r>
            <a:r>
              <a:rPr lang="en-US" dirty="0" smtClean="0"/>
              <a:t>		 </a:t>
            </a:r>
            <a:r>
              <a:rPr lang="el-GR" dirty="0" smtClean="0"/>
              <a:t>γυνή</a:t>
            </a:r>
            <a:endParaRPr lang="en-US" dirty="0"/>
          </a:p>
          <a:p>
            <a:pPr marL="0" indent="0">
              <a:buNone/>
            </a:pPr>
            <a:r>
              <a:rPr lang="en-US" dirty="0"/>
              <a:t>	(</a:t>
            </a:r>
            <a:r>
              <a:rPr lang="en-US" dirty="0" err="1"/>
              <a:t>deō</a:t>
            </a:r>
            <a:r>
              <a:rPr lang="en-US" dirty="0" smtClean="0"/>
              <a:t>)		(</a:t>
            </a:r>
            <a:r>
              <a:rPr lang="en-US" dirty="0" err="1" smtClean="0"/>
              <a:t>gyn</a:t>
            </a:r>
            <a:r>
              <a:rPr lang="en-US" dirty="0" err="1"/>
              <a:t>ē</a:t>
            </a:r>
            <a:r>
              <a:rPr lang="en-US" dirty="0" smtClean="0"/>
              <a:t>)</a:t>
            </a:r>
            <a:endParaRPr lang="en-US" dirty="0"/>
          </a:p>
          <a:p>
            <a:pPr marL="0" indent="0">
              <a:buNone/>
            </a:pPr>
            <a:endParaRPr lang="en-US" dirty="0"/>
          </a:p>
          <a:p>
            <a:pPr marL="0" indent="0">
              <a:buNone/>
            </a:pPr>
            <a:endParaRPr lang="en-US" dirty="0" smtClean="0"/>
          </a:p>
          <a:p>
            <a:pPr marL="0" indent="0">
              <a:buNone/>
            </a:pPr>
            <a:r>
              <a:rPr lang="en-US" dirty="0" smtClean="0"/>
              <a:t>Are </a:t>
            </a:r>
            <a:r>
              <a:rPr lang="en-US" dirty="0"/>
              <a:t>you married? Do not seek a divorce. Are you unmarried? Do not look for a wife.</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588" y="2051050"/>
            <a:ext cx="1493837"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854200" y="4597400"/>
            <a:ext cx="16002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H="1" flipV="1">
            <a:off x="1891507" y="3587750"/>
            <a:ext cx="762793" cy="10096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3035300" y="2044700"/>
            <a:ext cx="1498600" cy="154940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2"/>
            <a:endCxn id="7170" idx="3"/>
          </p:cNvCxnSpPr>
          <p:nvPr/>
        </p:nvCxnSpPr>
        <p:spPr>
          <a:xfrm flipH="1">
            <a:off x="2638425" y="2819400"/>
            <a:ext cx="396875"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δέω</a:t>
            </a:r>
            <a:endParaRPr lang="en-US" dirty="0"/>
          </a:p>
          <a:p>
            <a:pPr marL="0" indent="0">
              <a:buNone/>
            </a:pPr>
            <a:r>
              <a:rPr lang="en-US" dirty="0"/>
              <a:t>		(</a:t>
            </a:r>
            <a:r>
              <a:rPr lang="en-US" dirty="0" err="1"/>
              <a:t>deō</a:t>
            </a:r>
            <a:r>
              <a:rPr lang="en-US" dirty="0"/>
              <a:t>)</a:t>
            </a:r>
          </a:p>
          <a:p>
            <a:pPr marL="0" indent="0">
              <a:buNone/>
            </a:pPr>
            <a:endParaRPr lang="en-US" dirty="0"/>
          </a:p>
          <a:p>
            <a:pPr marL="0" indent="0">
              <a:buNone/>
            </a:pPr>
            <a:r>
              <a:rPr lang="en-US" dirty="0" smtClean="0"/>
              <a:t>A </a:t>
            </a:r>
            <a:r>
              <a:rPr lang="en-US" dirty="0"/>
              <a:t>woman is bound to her husband as long as he lives. But if her husband dies, she is free to marry anyone she wishes, but he must belong to the Lord.</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1688" y="2051050"/>
            <a:ext cx="1493837"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3800" y="3948113"/>
            <a:ext cx="126841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8194" idx="0"/>
            <a:endCxn id="4" idx="2"/>
          </p:cNvCxnSpPr>
          <p:nvPr/>
        </p:nvCxnSpPr>
        <p:spPr>
          <a:xfrm flipH="1" flipV="1">
            <a:off x="2818607" y="3587750"/>
            <a:ext cx="279400" cy="3603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ζῶντι</a:t>
            </a:r>
            <a:endParaRPr lang="en-US" dirty="0"/>
          </a:p>
          <a:p>
            <a:pPr marL="0" indent="0">
              <a:buNone/>
            </a:pPr>
            <a:r>
              <a:rPr lang="en-US" dirty="0" smtClean="0"/>
              <a:t>				(</a:t>
            </a:r>
            <a:r>
              <a:rPr lang="en-US" dirty="0" err="1" smtClean="0"/>
              <a:t>z</a:t>
            </a:r>
            <a:r>
              <a:rPr lang="en-US" dirty="0" err="1"/>
              <a:t>ō</a:t>
            </a:r>
            <a:r>
              <a:rPr lang="en-US" dirty="0" err="1" smtClean="0"/>
              <a:t>nti</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4" name="Rounded Rectangle 3"/>
          <p:cNvSpPr/>
          <p:nvPr/>
        </p:nvSpPr>
        <p:spPr>
          <a:xfrm>
            <a:off x="3848100" y="2108200"/>
            <a:ext cx="17780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086100" y="4521200"/>
            <a:ext cx="34290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4737100" y="3416300"/>
            <a:ext cx="63500" cy="1104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2304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4:9-10</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r>
              <a:rPr lang="en-US" dirty="0"/>
              <a:t>	 </a:t>
            </a:r>
            <a:r>
              <a:rPr lang="el-GR" dirty="0"/>
              <a:t>ζῶντι</a:t>
            </a:r>
            <a:endParaRPr lang="en-US" dirty="0"/>
          </a:p>
          <a:p>
            <a:pPr marL="0" indent="0">
              <a:buNone/>
            </a:pPr>
            <a:r>
              <a:rPr lang="en-US" dirty="0"/>
              <a:t>			</a:t>
            </a:r>
            <a:r>
              <a:rPr lang="en-US" dirty="0" smtClean="0"/>
              <a:t>	</a:t>
            </a:r>
            <a:r>
              <a:rPr lang="en-US" dirty="0"/>
              <a:t>	(</a:t>
            </a:r>
            <a:r>
              <a:rPr lang="en-US" dirty="0" err="1"/>
              <a:t>zōnti</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9 </a:t>
            </a:r>
            <a:r>
              <a:rPr lang="en-US" dirty="0" smtClean="0"/>
              <a:t>This </a:t>
            </a:r>
            <a:r>
              <a:rPr lang="en-US" dirty="0"/>
              <a:t>is a trustworthy saying that deserves full acceptance </a:t>
            </a:r>
            <a:r>
              <a:rPr lang="en-US" baseline="30000" dirty="0"/>
              <a:t>10 </a:t>
            </a:r>
            <a:r>
              <a:rPr lang="en-US" dirty="0"/>
              <a:t>(and for this we labor and strive), that we have put our hope in the living God, who is the Savior of all men, and especially of those who believe. </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513" y="1570038"/>
            <a:ext cx="18049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019800" y="4572000"/>
            <a:ext cx="9779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H="1" flipV="1">
            <a:off x="5638007" y="2898775"/>
            <a:ext cx="870743" cy="1673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10:6</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ζῶντι</a:t>
            </a:r>
            <a:endParaRPr lang="en-US" dirty="0"/>
          </a:p>
          <a:p>
            <a:pPr marL="0" indent="0">
              <a:buNone/>
            </a:pPr>
            <a:r>
              <a:rPr lang="en-US" dirty="0"/>
              <a:t>				(</a:t>
            </a:r>
            <a:r>
              <a:rPr lang="en-US" dirty="0" err="1"/>
              <a:t>zōnti</a:t>
            </a:r>
            <a:r>
              <a:rPr lang="en-US" dirty="0"/>
              <a:t>)</a:t>
            </a:r>
          </a:p>
          <a:p>
            <a:pPr marL="0" indent="0">
              <a:buNone/>
            </a:pPr>
            <a:endParaRPr lang="en-US" dirty="0" smtClean="0"/>
          </a:p>
          <a:p>
            <a:pPr marL="0" indent="0">
              <a:buNone/>
            </a:pPr>
            <a:r>
              <a:rPr lang="en-US" dirty="0" smtClean="0"/>
              <a:t>And </a:t>
            </a:r>
            <a:r>
              <a:rPr lang="en-US" dirty="0"/>
              <a:t>he swore by him who lives for ever and ever, who created the heavens and all that is in them, the earth and all that is in it, and the sea and all that is in it, and said, “There will be no more delay!</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3813" y="1570038"/>
            <a:ext cx="18049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64100" y="3416300"/>
            <a:ext cx="876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3" idx="2"/>
          </p:cNvCxnSpPr>
          <p:nvPr/>
        </p:nvCxnSpPr>
        <p:spPr>
          <a:xfrm flipH="1" flipV="1">
            <a:off x="4736307" y="2898775"/>
            <a:ext cx="565943" cy="5175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ἀποθνῄσκω</a:t>
            </a:r>
            <a:endParaRPr lang="en-US" dirty="0"/>
          </a:p>
          <a:p>
            <a:pPr marL="0" indent="0">
              <a:buNone/>
            </a:pPr>
            <a:r>
              <a:rPr lang="en-US" dirty="0" smtClean="0"/>
              <a:t>	(</a:t>
            </a:r>
            <a:r>
              <a:rPr lang="en-US" dirty="0" err="1" smtClean="0"/>
              <a:t>apothnēsk</a:t>
            </a:r>
            <a:r>
              <a:rPr lang="en-US" dirty="0" err="1"/>
              <a:t>ō</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4" name="Rounded Rectangle 3"/>
          <p:cNvSpPr/>
          <p:nvPr/>
        </p:nvSpPr>
        <p:spPr>
          <a:xfrm>
            <a:off x="1308100" y="2095500"/>
            <a:ext cx="25273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19300" y="4991100"/>
            <a:ext cx="7874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413000" y="3530600"/>
            <a:ext cx="158750" cy="1460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1571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ἀποθνῄσκω</a:t>
            </a:r>
            <a:endParaRPr lang="en-US" dirty="0"/>
          </a:p>
          <a:p>
            <a:pPr marL="0" indent="0">
              <a:buNone/>
            </a:pPr>
            <a:r>
              <a:rPr lang="en-US" dirty="0" smtClean="0"/>
              <a:t>				</a:t>
            </a:r>
            <a:r>
              <a:rPr lang="en-US" dirty="0"/>
              <a:t>	(</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t>For </a:t>
            </a:r>
            <a:r>
              <a:rPr lang="en-US" dirty="0"/>
              <a:t>to me, to live is Christ and to die is gain.</a:t>
            </a:r>
          </a:p>
        </p:txBody>
      </p:sp>
      <p:sp>
        <p:nvSpPr>
          <p:cNvPr id="4" name="Rounded Rectangle 3"/>
          <p:cNvSpPr/>
          <p:nvPr/>
        </p:nvSpPr>
        <p:spPr>
          <a:xfrm>
            <a:off x="4902200" y="2120900"/>
            <a:ext cx="25273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18200" y="4572000"/>
            <a:ext cx="647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65850" y="3556000"/>
            <a:ext cx="76200" cy="1016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9:27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ἀποθνῄσκω</a:t>
            </a:r>
            <a:endParaRPr lang="en-US" dirty="0"/>
          </a:p>
          <a:p>
            <a:pPr marL="0" indent="0">
              <a:buNone/>
            </a:pPr>
            <a:r>
              <a:rPr lang="en-US" dirty="0"/>
              <a:t>			(</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t>Just </a:t>
            </a:r>
            <a:r>
              <a:rPr lang="en-US" dirty="0"/>
              <a:t>as man is destined to die once, and after that to face judgment,</a:t>
            </a:r>
          </a:p>
        </p:txBody>
      </p:sp>
      <p:sp>
        <p:nvSpPr>
          <p:cNvPr id="4" name="Rounded Rectangle 3"/>
          <p:cNvSpPr/>
          <p:nvPr/>
        </p:nvSpPr>
        <p:spPr>
          <a:xfrm>
            <a:off x="3149600" y="2120900"/>
            <a:ext cx="25273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87900" y="4597400"/>
            <a:ext cx="647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413250" y="3556000"/>
            <a:ext cx="69850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καταργέω</a:t>
            </a:r>
            <a:endParaRPr lang="en-US" dirty="0"/>
          </a:p>
          <a:p>
            <a:pPr marL="0" indent="0">
              <a:buNone/>
            </a:pPr>
            <a:r>
              <a:rPr lang="en-US" dirty="0" smtClean="0"/>
              <a:t>				(</a:t>
            </a:r>
            <a:r>
              <a:rPr lang="en-US" dirty="0" err="1" smtClean="0"/>
              <a:t>katarge</a:t>
            </a:r>
            <a:r>
              <a:rPr lang="en-US" dirty="0" err="1"/>
              <a:t>ō</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4" name="Rounded Rectangle 3"/>
          <p:cNvSpPr/>
          <p:nvPr/>
        </p:nvSpPr>
        <p:spPr>
          <a:xfrm>
            <a:off x="3975100" y="2159000"/>
            <a:ext cx="21463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73500" y="4991100"/>
            <a:ext cx="15240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635500" y="3479800"/>
            <a:ext cx="412750" cy="1511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15717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καταργέω</a:t>
            </a:r>
            <a:endParaRPr lang="en-US" dirty="0"/>
          </a:p>
          <a:p>
            <a:pPr marL="0" indent="0">
              <a:buNone/>
            </a:pPr>
            <a:r>
              <a:rPr lang="en-US" dirty="0"/>
              <a:t>	(</a:t>
            </a:r>
            <a:r>
              <a:rPr lang="en-US" dirty="0" err="1"/>
              <a:t>katargeō</a:t>
            </a:r>
            <a:r>
              <a:rPr lang="en-US" dirty="0"/>
              <a:t>)</a:t>
            </a:r>
          </a:p>
          <a:p>
            <a:pPr marL="0" indent="0">
              <a:buNone/>
            </a:pPr>
            <a:endParaRPr lang="en-US" dirty="0"/>
          </a:p>
          <a:p>
            <a:pPr marL="0" indent="0">
              <a:buNone/>
            </a:pPr>
            <a:r>
              <a:rPr lang="en-US" dirty="0" smtClean="0"/>
              <a:t>You </a:t>
            </a:r>
            <a:r>
              <a:rPr lang="en-US" dirty="0"/>
              <a:t>who are trying to be justified by law have been alienated from Christ; you have fallen away from grace.</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2195513"/>
            <a:ext cx="217011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435100" y="4495800"/>
            <a:ext cx="16256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V="1">
            <a:off x="2247900" y="3543300"/>
            <a:ext cx="75407" cy="952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7:1-6</a:t>
            </a:r>
          </a:p>
        </p:txBody>
      </p:sp>
      <p:sp>
        <p:nvSpPr>
          <p:cNvPr id="3" name="Content Placeholder 2"/>
          <p:cNvSpPr>
            <a:spLocks noGrp="1"/>
          </p:cNvSpPr>
          <p:nvPr>
            <p:ph idx="1"/>
          </p:nvPr>
        </p:nvSpPr>
        <p:spPr/>
        <p:txBody>
          <a:bodyPr>
            <a:normAutofit/>
          </a:bodyPr>
          <a:lstStyle/>
          <a:p>
            <a:pPr marL="0" indent="0">
              <a:buNone/>
            </a:pPr>
            <a:r>
              <a:rPr lang="en-US" baseline="30000" dirty="0"/>
              <a:t>3</a:t>
            </a:r>
            <a:r>
              <a:rPr lang="en-US" dirty="0"/>
              <a:t> So then, if she marries another man while her husband is still alive, she is called an adulteress. But if her husband dies, she is released from that law and is not an adulteress, even though she marries another man. </a:t>
            </a:r>
            <a:endParaRPr lang="en-US" dirty="0" smtClean="0"/>
          </a:p>
        </p:txBody>
      </p:sp>
    </p:spTree>
    <p:extLst>
      <p:ext uri="{BB962C8B-B14F-4D97-AF65-F5344CB8AC3E}">
        <p14:creationId xmlns:p14="http://schemas.microsoft.com/office/powerpoint/2010/main" val="17116829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ἀνήρ</a:t>
            </a:r>
            <a:endParaRPr lang="en-US" dirty="0"/>
          </a:p>
          <a:p>
            <a:pPr marL="0" indent="0">
              <a:buNone/>
            </a:pPr>
            <a:r>
              <a:rPr lang="en-US" dirty="0" smtClean="0"/>
              <a:t>	(</a:t>
            </a:r>
            <a:r>
              <a:rPr lang="en-US" dirty="0" err="1" smtClean="0"/>
              <a:t>aner</a:t>
            </a:r>
            <a:r>
              <a:rPr lang="en-US" dirty="0" smtClean="0"/>
              <a:t>)</a:t>
            </a:r>
          </a:p>
          <a:p>
            <a:pPr marL="0" indent="0">
              <a:buNone/>
            </a:pPr>
            <a:endParaRPr lang="en-US" dirty="0"/>
          </a:p>
          <a:p>
            <a:pPr marL="0" indent="0">
              <a:buNone/>
            </a:pPr>
            <a:r>
              <a:rPr lang="en-US" baseline="30000" dirty="0" smtClean="0"/>
              <a:t>2</a:t>
            </a:r>
            <a:r>
              <a:rPr lang="en-US" dirty="0" smtClean="0"/>
              <a:t> </a:t>
            </a:r>
            <a:r>
              <a:rPr lang="en-US" dirty="0"/>
              <a:t>For example, by law a married woman is bound to her husband as long as he is alive, but if her husband dies, she is released from the law of marriage.</a:t>
            </a:r>
          </a:p>
        </p:txBody>
      </p:sp>
      <p:sp>
        <p:nvSpPr>
          <p:cNvPr id="4" name="Rounded Rectangle 3"/>
          <p:cNvSpPr/>
          <p:nvPr/>
        </p:nvSpPr>
        <p:spPr>
          <a:xfrm>
            <a:off x="1308100" y="2095500"/>
            <a:ext cx="13208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600" y="5486400"/>
            <a:ext cx="16129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89050" y="3492500"/>
            <a:ext cx="679450" cy="1993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3669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ἀνήρ</a:t>
            </a:r>
            <a:endParaRPr lang="en-US" dirty="0"/>
          </a:p>
          <a:p>
            <a:pPr marL="0" indent="0">
              <a:buNone/>
            </a:pPr>
            <a:r>
              <a:rPr lang="en-US" dirty="0"/>
              <a:t>	(</a:t>
            </a:r>
            <a:r>
              <a:rPr lang="en-US" dirty="0" err="1"/>
              <a:t>aner</a:t>
            </a:r>
            <a:r>
              <a:rPr lang="en-US" dirty="0"/>
              <a:t>)</a:t>
            </a:r>
          </a:p>
          <a:p>
            <a:pPr marL="0" indent="0">
              <a:buNone/>
            </a:pPr>
            <a:endParaRPr lang="en-US" dirty="0"/>
          </a:p>
          <a:p>
            <a:pPr marL="0" indent="0">
              <a:buNone/>
            </a:pPr>
            <a:r>
              <a:rPr lang="en-US" dirty="0" smtClean="0"/>
              <a:t>But </a:t>
            </a:r>
            <a:r>
              <a:rPr lang="en-US" dirty="0"/>
              <a:t>since there is so much immorality, each man should have his own wife, and each woman her own husband.</a:t>
            </a:r>
          </a:p>
        </p:txBody>
      </p:sp>
      <p:sp>
        <p:nvSpPr>
          <p:cNvPr id="4" name="Rounded Rectangle 3"/>
          <p:cNvSpPr/>
          <p:nvPr/>
        </p:nvSpPr>
        <p:spPr>
          <a:xfrm>
            <a:off x="1308100" y="2095500"/>
            <a:ext cx="13208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82700" y="4991100"/>
            <a:ext cx="16129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968500" y="3492500"/>
            <a:ext cx="120650" cy="1498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4:27</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ἀνήρ</a:t>
            </a:r>
            <a:endParaRPr lang="en-US" dirty="0"/>
          </a:p>
          <a:p>
            <a:pPr marL="0" indent="0">
              <a:buNone/>
            </a:pPr>
            <a:r>
              <a:rPr lang="en-US" dirty="0"/>
              <a:t>	(</a:t>
            </a:r>
            <a:r>
              <a:rPr lang="en-US" dirty="0" err="1"/>
              <a:t>aner</a:t>
            </a:r>
            <a:r>
              <a:rPr lang="en-US" dirty="0"/>
              <a:t>)</a:t>
            </a:r>
          </a:p>
          <a:p>
            <a:pPr marL="0" indent="0">
              <a:buNone/>
            </a:pPr>
            <a:endParaRPr lang="en-US" dirty="0" smtClean="0"/>
          </a:p>
          <a:p>
            <a:pPr marL="0" indent="0">
              <a:buNone/>
            </a:pPr>
            <a:r>
              <a:rPr lang="en-US" dirty="0" smtClean="0"/>
              <a:t>For </a:t>
            </a:r>
            <a:r>
              <a:rPr lang="en-US" dirty="0"/>
              <a:t>it is written: </a:t>
            </a:r>
            <a:r>
              <a:rPr lang="en-US" dirty="0" smtClean="0"/>
              <a:t>“</a:t>
            </a:r>
            <a:r>
              <a:rPr lang="en-US" dirty="0"/>
              <a:t>Be glad, O barren woman, </a:t>
            </a:r>
            <a:r>
              <a:rPr lang="en-US" dirty="0" smtClean="0"/>
              <a:t>who </a:t>
            </a:r>
            <a:r>
              <a:rPr lang="en-US" dirty="0"/>
              <a:t>bears no </a:t>
            </a:r>
            <a:r>
              <a:rPr lang="en-US" dirty="0" smtClean="0"/>
              <a:t>children; break </a:t>
            </a:r>
            <a:r>
              <a:rPr lang="en-US" dirty="0"/>
              <a:t>forth and cry aloud, </a:t>
            </a:r>
            <a:r>
              <a:rPr lang="en-US" dirty="0" smtClean="0"/>
              <a:t>you </a:t>
            </a:r>
            <a:r>
              <a:rPr lang="en-US" dirty="0"/>
              <a:t>who have no labor pains; </a:t>
            </a:r>
            <a:r>
              <a:rPr lang="en-US" dirty="0" smtClean="0"/>
              <a:t>because </a:t>
            </a:r>
            <a:r>
              <a:rPr lang="en-US" dirty="0"/>
              <a:t>more are the children of the desolate woman </a:t>
            </a:r>
            <a:r>
              <a:rPr lang="en-US" dirty="0" smtClean="0"/>
              <a:t>than </a:t>
            </a:r>
            <a:r>
              <a:rPr lang="en-US" dirty="0"/>
              <a:t>of her who has a husband.”</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688" y="1562100"/>
            <a:ext cx="1341437"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435100" y="5384800"/>
            <a:ext cx="16129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0"/>
            <a:endCxn id="12290" idx="2"/>
          </p:cNvCxnSpPr>
          <p:nvPr/>
        </p:nvCxnSpPr>
        <p:spPr>
          <a:xfrm flipH="1" flipV="1">
            <a:off x="1980407" y="2982913"/>
            <a:ext cx="261143" cy="24018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7:39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 </a:t>
            </a:r>
            <a:r>
              <a:rPr lang="en-US" dirty="0"/>
              <a:t>woman is </a:t>
            </a:r>
            <a:r>
              <a:rPr lang="en-US" b="1" dirty="0">
                <a:solidFill>
                  <a:schemeClr val="accent6">
                    <a:lumMod val="75000"/>
                  </a:schemeClr>
                </a:solidFill>
              </a:rPr>
              <a:t>bound</a:t>
            </a:r>
            <a:r>
              <a:rPr lang="en-US" dirty="0"/>
              <a:t> to her husband as long as he lives. But if her husband dies, she is </a:t>
            </a:r>
            <a:r>
              <a:rPr lang="en-US" b="1" dirty="0">
                <a:solidFill>
                  <a:schemeClr val="accent6">
                    <a:lumMod val="75000"/>
                  </a:schemeClr>
                </a:solidFill>
              </a:rPr>
              <a:t>free</a:t>
            </a:r>
            <a:r>
              <a:rPr lang="en-US" dirty="0"/>
              <a:t> to marry anyone she wishes, but he must belong to the Lord.</a:t>
            </a:r>
          </a:p>
        </p:txBody>
      </p:sp>
    </p:spTree>
    <p:extLst>
      <p:ext uri="{BB962C8B-B14F-4D97-AF65-F5344CB8AC3E}">
        <p14:creationId xmlns:p14="http://schemas.microsoft.com/office/powerpoint/2010/main" val="835485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7:4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wife’s body </a:t>
            </a:r>
            <a:r>
              <a:rPr lang="en-US" b="1" dirty="0">
                <a:solidFill>
                  <a:schemeClr val="accent6">
                    <a:lumMod val="75000"/>
                  </a:schemeClr>
                </a:solidFill>
              </a:rPr>
              <a:t>does not belong </a:t>
            </a:r>
            <a:r>
              <a:rPr lang="en-US" dirty="0"/>
              <a:t>to her alone but also to her husband. In the same way, the husband’s body </a:t>
            </a:r>
            <a:r>
              <a:rPr lang="en-US" b="1" dirty="0">
                <a:solidFill>
                  <a:schemeClr val="accent6">
                    <a:lumMod val="75000"/>
                  </a:schemeClr>
                </a:solidFill>
              </a:rPr>
              <a:t>does not belong </a:t>
            </a:r>
            <a:r>
              <a:rPr lang="en-US" dirty="0"/>
              <a:t>to him alone but also to his wife.</a:t>
            </a:r>
          </a:p>
        </p:txBody>
      </p:sp>
    </p:spTree>
    <p:extLst>
      <p:ext uri="{BB962C8B-B14F-4D97-AF65-F5344CB8AC3E}">
        <p14:creationId xmlns:p14="http://schemas.microsoft.com/office/powerpoint/2010/main" val="8354852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7170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So then, if she marries another man while her husband is still alive, she is called an adulteress. But if her husband dies, she is released from that law and is not an adulteress, even though she marries another man. </a:t>
            </a:r>
            <a:endParaRPr lang="en-US" dirty="0" smtClean="0"/>
          </a:p>
        </p:txBody>
      </p:sp>
    </p:spTree>
    <p:extLst>
      <p:ext uri="{BB962C8B-B14F-4D97-AF65-F5344CB8AC3E}">
        <p14:creationId xmlns:p14="http://schemas.microsoft.com/office/powerpoint/2010/main" val="20441410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γίνομαι</a:t>
            </a:r>
            <a:endParaRPr lang="en-US" dirty="0" smtClean="0"/>
          </a:p>
          <a:p>
            <a:pPr marL="0" indent="0">
              <a:buNone/>
            </a:pPr>
            <a:r>
              <a:rPr lang="en-US" dirty="0" smtClean="0"/>
              <a:t>		     (</a:t>
            </a:r>
            <a:r>
              <a:rPr lang="en-US" dirty="0" err="1" smtClean="0"/>
              <a:t>ginomai</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So then, if she marries another man while her husband is still alive, she is called an adulteress. But if her husband dies, she is released from that law and is not an adulteress, even though she marries another man. </a:t>
            </a:r>
            <a:endParaRPr lang="en-US" dirty="0" smtClean="0"/>
          </a:p>
        </p:txBody>
      </p:sp>
      <p:sp>
        <p:nvSpPr>
          <p:cNvPr id="4" name="Oval 3"/>
          <p:cNvSpPr/>
          <p:nvPr/>
        </p:nvSpPr>
        <p:spPr>
          <a:xfrm>
            <a:off x="2489200" y="1485900"/>
            <a:ext cx="2146300" cy="1536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62300" y="3441700"/>
            <a:ext cx="13716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5700" y="5391150"/>
            <a:ext cx="1395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4"/>
          </p:cNvCxnSpPr>
          <p:nvPr/>
        </p:nvCxnSpPr>
        <p:spPr>
          <a:xfrm flipH="1" flipV="1">
            <a:off x="3562350" y="3022600"/>
            <a:ext cx="285750" cy="4191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026" idx="0"/>
            <a:endCxn id="4" idx="3"/>
          </p:cNvCxnSpPr>
          <p:nvPr/>
        </p:nvCxnSpPr>
        <p:spPr>
          <a:xfrm flipV="1">
            <a:off x="1853407" y="2797555"/>
            <a:ext cx="950111" cy="259359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8009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ἕτερος</a:t>
            </a:r>
            <a:endParaRPr lang="en-US" dirty="0" smtClean="0"/>
          </a:p>
          <a:p>
            <a:pPr marL="0" indent="0">
              <a:buNone/>
            </a:pPr>
            <a:r>
              <a:rPr lang="en-US" dirty="0" smtClean="0"/>
              <a:t>			   (</a:t>
            </a:r>
            <a:r>
              <a:rPr lang="en-US" dirty="0" err="1" smtClean="0"/>
              <a:t>heteros</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So then, if she marries another man while her husband is still alive, she is called an adulteress. But if her husband dies, she is released from that law and is not an adulteress, even though she marries another man. </a:t>
            </a:r>
            <a:endParaRPr lang="en-US" dirty="0" smtClean="0"/>
          </a:p>
        </p:txBody>
      </p:sp>
      <p:sp>
        <p:nvSpPr>
          <p:cNvPr id="4" name="Oval 3"/>
          <p:cNvSpPr/>
          <p:nvPr/>
        </p:nvSpPr>
        <p:spPr>
          <a:xfrm>
            <a:off x="3136900" y="1473200"/>
            <a:ext cx="2311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21200" y="3416300"/>
            <a:ext cx="14351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7138" y="5364163"/>
            <a:ext cx="14573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5"/>
          </p:cNvCxnSpPr>
          <p:nvPr/>
        </p:nvCxnSpPr>
        <p:spPr>
          <a:xfrm flipH="1" flipV="1">
            <a:off x="5109803" y="2774015"/>
            <a:ext cx="128947" cy="64228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050" idx="0"/>
            <a:endCxn id="4" idx="3"/>
          </p:cNvCxnSpPr>
          <p:nvPr/>
        </p:nvCxnSpPr>
        <p:spPr>
          <a:xfrm flipV="1">
            <a:off x="3225801" y="2774015"/>
            <a:ext cx="249596" cy="259014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8009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15:40</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a:t>		</a:t>
            </a:r>
            <a:r>
              <a:rPr lang="en-US" dirty="0" smtClean="0"/>
              <a:t>     </a:t>
            </a:r>
            <a:r>
              <a:rPr lang="el-GR" dirty="0"/>
              <a:t>ἕτερος</a:t>
            </a:r>
            <a:endParaRPr lang="en-US" dirty="0"/>
          </a:p>
          <a:p>
            <a:pPr marL="0" indent="0">
              <a:buNone/>
            </a:pPr>
            <a:r>
              <a:rPr lang="en-US" dirty="0"/>
              <a:t>		</a:t>
            </a:r>
            <a:r>
              <a:rPr lang="en-US" dirty="0" smtClean="0"/>
              <a:t>   </a:t>
            </a:r>
            <a:r>
              <a:rPr lang="en-US" dirty="0"/>
              <a:t>(</a:t>
            </a:r>
            <a:r>
              <a:rPr lang="en-US" dirty="0" err="1"/>
              <a:t>heteros</a:t>
            </a:r>
            <a:r>
              <a:rPr lang="en-US" dirty="0"/>
              <a:t>)</a:t>
            </a:r>
          </a:p>
          <a:p>
            <a:pPr marL="0" indent="0">
              <a:buNone/>
            </a:pPr>
            <a:endParaRPr lang="en-US" dirty="0" smtClean="0"/>
          </a:p>
          <a:p>
            <a:pPr marL="0" indent="0">
              <a:buNone/>
            </a:pPr>
            <a:r>
              <a:rPr lang="en-US" dirty="0" smtClean="0"/>
              <a:t>There </a:t>
            </a:r>
            <a:r>
              <a:rPr lang="en-US" dirty="0"/>
              <a:t>are also heavenly bodies and there are earthly bodies; but the splendor of the heavenly bodies is one kind, and the splendor of the earthly bodies is another.</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082800"/>
            <a:ext cx="2335213" cy="154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4538" y="5453063"/>
            <a:ext cx="14573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3315" idx="0"/>
            <a:endCxn id="13314" idx="2"/>
          </p:cNvCxnSpPr>
          <p:nvPr/>
        </p:nvCxnSpPr>
        <p:spPr>
          <a:xfrm flipH="1" flipV="1">
            <a:off x="3453607" y="3630613"/>
            <a:ext cx="559594" cy="18224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7:1-6</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4</a:t>
            </a:r>
            <a:r>
              <a:rPr lang="en-US" dirty="0"/>
              <a:t> So, my brothers, you also died to the law through the body of Christ, that you might belong to another, to him who was raised from the dead, in order that we might bear fruit to God. </a:t>
            </a:r>
            <a:endParaRPr lang="en-US" dirty="0" smtClean="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Tree>
    <p:extLst>
      <p:ext uri="{BB962C8B-B14F-4D97-AF65-F5344CB8AC3E}">
        <p14:creationId xmlns:p14="http://schemas.microsoft.com/office/powerpoint/2010/main" val="17521748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ἕτερος</a:t>
            </a:r>
            <a:endParaRPr lang="en-US" dirty="0"/>
          </a:p>
          <a:p>
            <a:pPr marL="0" indent="0">
              <a:buNone/>
            </a:pPr>
            <a:r>
              <a:rPr lang="en-US" dirty="0"/>
              <a:t>		</a:t>
            </a:r>
            <a:r>
              <a:rPr lang="en-US" dirty="0" smtClean="0"/>
              <a:t>	</a:t>
            </a:r>
            <a:r>
              <a:rPr lang="en-US" dirty="0"/>
              <a:t>	   (</a:t>
            </a:r>
            <a:r>
              <a:rPr lang="en-US" dirty="0" err="1"/>
              <a:t>heteros</a:t>
            </a:r>
            <a:r>
              <a:rPr lang="en-US" dirty="0"/>
              <a:t>)</a:t>
            </a:r>
          </a:p>
          <a:p>
            <a:pPr marL="0" indent="0">
              <a:buNone/>
            </a:pPr>
            <a:endParaRPr lang="en-US" dirty="0"/>
          </a:p>
          <a:p>
            <a:pPr marL="0" indent="0">
              <a:buNone/>
            </a:pPr>
            <a:r>
              <a:rPr lang="en-US" dirty="0" smtClean="0"/>
              <a:t>I </a:t>
            </a:r>
            <a:r>
              <a:rPr lang="en-US" dirty="0"/>
              <a:t>am astonished that you are so quickly deserting the one who called you by the grace of Christ and are turning to a different gospel</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6700" y="2070100"/>
            <a:ext cx="2335213" cy="154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889500" y="4953000"/>
            <a:ext cx="15748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244307" y="3617913"/>
            <a:ext cx="432593" cy="13350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χρηματίζω</a:t>
            </a:r>
            <a:endParaRPr lang="en-US" dirty="0" smtClean="0"/>
          </a:p>
          <a:p>
            <a:pPr marL="0" indent="0">
              <a:buNone/>
            </a:pPr>
            <a:r>
              <a:rPr lang="en-US" dirty="0" smtClean="0"/>
              <a:t>					(</a:t>
            </a:r>
            <a:r>
              <a:rPr lang="en-US" dirty="0" err="1" smtClean="0"/>
              <a:t>chrēmatiz</a:t>
            </a:r>
            <a:r>
              <a:rPr lang="en-US" dirty="0" err="1"/>
              <a:t>ō</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So then, if she marries another man while her husband is still alive, she is called an adulteress. But if her husband dies, she is released from that law and is not an adulteress, even though she marries another man. </a:t>
            </a:r>
            <a:endParaRPr lang="en-US" dirty="0" smtClean="0"/>
          </a:p>
        </p:txBody>
      </p:sp>
      <p:sp>
        <p:nvSpPr>
          <p:cNvPr id="4" name="Rounded Rectangle 3"/>
          <p:cNvSpPr/>
          <p:nvPr/>
        </p:nvSpPr>
        <p:spPr>
          <a:xfrm>
            <a:off x="4914900" y="1587500"/>
            <a:ext cx="25781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03800" y="3924300"/>
            <a:ext cx="10668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537200" y="2971800"/>
            <a:ext cx="666750" cy="952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8009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11:26</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χρηματίζω</a:t>
            </a:r>
            <a:endParaRPr lang="en-US" dirty="0"/>
          </a:p>
          <a:p>
            <a:pPr marL="0" indent="0">
              <a:buNone/>
            </a:pPr>
            <a:r>
              <a:rPr lang="en-US" dirty="0"/>
              <a:t>					(</a:t>
            </a:r>
            <a:r>
              <a:rPr lang="en-US" dirty="0" err="1"/>
              <a:t>chrēmatizō</a:t>
            </a:r>
            <a:r>
              <a:rPr lang="en-US" dirty="0"/>
              <a:t>)</a:t>
            </a:r>
          </a:p>
          <a:p>
            <a:pPr marL="0" indent="0">
              <a:buNone/>
            </a:pPr>
            <a:endParaRPr lang="en-US" dirty="0" smtClean="0"/>
          </a:p>
          <a:p>
            <a:pPr marL="0" indent="0">
              <a:buNone/>
            </a:pPr>
            <a:r>
              <a:rPr lang="en-US" dirty="0" smtClean="0"/>
              <a:t>and </a:t>
            </a:r>
            <a:r>
              <a:rPr lang="en-US" dirty="0"/>
              <a:t>when he found him, he brought him to Antioch. So for a whole year Barnabas and Saul met with the church and taught great numbers of people. The disciples were called Christians first at Antioch. </a:t>
            </a:r>
          </a:p>
        </p:txBody>
      </p:sp>
      <p:sp>
        <p:nvSpPr>
          <p:cNvPr id="4" name="Rounded Rectangle 3"/>
          <p:cNvSpPr/>
          <p:nvPr/>
        </p:nvSpPr>
        <p:spPr>
          <a:xfrm>
            <a:off x="4914900" y="1587500"/>
            <a:ext cx="25781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84800" y="4864100"/>
            <a:ext cx="10668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918200" y="2971800"/>
            <a:ext cx="285750" cy="1892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μοιχαλίς</a:t>
            </a:r>
            <a:endParaRPr lang="en-US" dirty="0" smtClean="0"/>
          </a:p>
          <a:p>
            <a:pPr marL="0" indent="0">
              <a:buNone/>
            </a:pPr>
            <a:r>
              <a:rPr lang="en-US" dirty="0" smtClean="0"/>
              <a:t>					(</a:t>
            </a:r>
            <a:r>
              <a:rPr lang="en-US" dirty="0" err="1" smtClean="0"/>
              <a:t>moichalis</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So then, if she marries another man while her husband is still alive, she is called an adulteress. But if her husband dies, she is released from that law and is not an adulteress, even though she marries another man. </a:t>
            </a:r>
            <a:endParaRPr lang="en-US" dirty="0" smtClean="0"/>
          </a:p>
        </p:txBody>
      </p:sp>
      <p:sp>
        <p:nvSpPr>
          <p:cNvPr id="4" name="Oval 3"/>
          <p:cNvSpPr/>
          <p:nvPr/>
        </p:nvSpPr>
        <p:spPr>
          <a:xfrm>
            <a:off x="4813300" y="1498600"/>
            <a:ext cx="2413000" cy="1549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27800" y="3886200"/>
            <a:ext cx="1879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788" y="4878388"/>
            <a:ext cx="19018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3074" idx="0"/>
            <a:endCxn id="4" idx="4"/>
          </p:cNvCxnSpPr>
          <p:nvPr/>
        </p:nvCxnSpPr>
        <p:spPr>
          <a:xfrm flipV="1">
            <a:off x="5092701" y="3048000"/>
            <a:ext cx="927099" cy="18303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6872924" y="2821096"/>
            <a:ext cx="594676" cy="10651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8009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μοιχαλίς</a:t>
            </a:r>
            <a:endParaRPr lang="en-US" dirty="0"/>
          </a:p>
          <a:p>
            <a:pPr marL="0" indent="0">
              <a:buNone/>
            </a:pPr>
            <a:r>
              <a:rPr lang="en-US" dirty="0"/>
              <a:t>			(</a:t>
            </a:r>
            <a:r>
              <a:rPr lang="en-US" dirty="0" err="1"/>
              <a:t>moichalis</a:t>
            </a:r>
            <a:r>
              <a:rPr lang="en-US" dirty="0"/>
              <a:t>)</a:t>
            </a:r>
          </a:p>
          <a:p>
            <a:pPr marL="0" indent="0">
              <a:buNone/>
            </a:pPr>
            <a:endParaRPr lang="en-US" dirty="0"/>
          </a:p>
          <a:p>
            <a:pPr marL="0" indent="0">
              <a:buNone/>
            </a:pPr>
            <a:r>
              <a:rPr lang="en-US" dirty="0" smtClean="0"/>
              <a:t>With </a:t>
            </a:r>
            <a:r>
              <a:rPr lang="en-US" dirty="0"/>
              <a:t>eyes full of adultery, they never stop sinning; they seduce the unstable; they are experts in greed—an accursed brood!</a:t>
            </a:r>
          </a:p>
        </p:txBody>
      </p:sp>
      <p:sp>
        <p:nvSpPr>
          <p:cNvPr id="4" name="Oval 3"/>
          <p:cNvSpPr/>
          <p:nvPr/>
        </p:nvSpPr>
        <p:spPr>
          <a:xfrm>
            <a:off x="3022600" y="2095500"/>
            <a:ext cx="2413000" cy="1549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89300" y="4013200"/>
            <a:ext cx="14986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038600" y="3644900"/>
            <a:ext cx="190500" cy="368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4:4</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μοιχαλίς</a:t>
            </a:r>
            <a:endParaRPr lang="en-US" dirty="0"/>
          </a:p>
          <a:p>
            <a:pPr marL="0" indent="0">
              <a:buNone/>
            </a:pPr>
            <a:r>
              <a:rPr lang="en-US" dirty="0"/>
              <a:t>	(</a:t>
            </a:r>
            <a:r>
              <a:rPr lang="en-US" dirty="0" err="1"/>
              <a:t>moichalis</a:t>
            </a:r>
            <a:r>
              <a:rPr lang="en-US" dirty="0"/>
              <a:t>)</a:t>
            </a:r>
          </a:p>
          <a:p>
            <a:pPr marL="0" indent="0">
              <a:buNone/>
            </a:pPr>
            <a:endParaRPr lang="en-US" dirty="0" smtClean="0"/>
          </a:p>
          <a:p>
            <a:pPr marL="0" indent="0">
              <a:buNone/>
            </a:pPr>
            <a:endParaRPr lang="en-US" dirty="0"/>
          </a:p>
          <a:p>
            <a:pPr marL="0" indent="0">
              <a:buNone/>
            </a:pPr>
            <a:r>
              <a:rPr lang="en-US" dirty="0" smtClean="0"/>
              <a:t>You </a:t>
            </a:r>
            <a:r>
              <a:rPr lang="en-US" dirty="0"/>
              <a:t>adulterous people, don’t you know that friendship with the world is hatred toward God? Anyone who chooses to be a friend of the world becomes an enemy of God.</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8400" y="1485900"/>
            <a:ext cx="2438400"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155700" y="3987800"/>
            <a:ext cx="19431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V="1">
            <a:off x="2127250" y="3059113"/>
            <a:ext cx="260350" cy="9286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5:32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But </a:t>
            </a:r>
            <a:r>
              <a:rPr lang="en-US" dirty="0">
                <a:solidFill>
                  <a:srgbClr val="FF0000"/>
                </a:solidFill>
              </a:rPr>
              <a:t>I tell you that anyone who divorces his wife, except for marital unfaithfulness, causes her to become an </a:t>
            </a:r>
            <a:r>
              <a:rPr lang="en-US" b="1" dirty="0">
                <a:solidFill>
                  <a:schemeClr val="tx2">
                    <a:lumMod val="60000"/>
                    <a:lumOff val="40000"/>
                  </a:schemeClr>
                </a:solidFill>
              </a:rPr>
              <a:t>adulteress</a:t>
            </a:r>
            <a:r>
              <a:rPr lang="en-US" dirty="0">
                <a:solidFill>
                  <a:srgbClr val="FF0000"/>
                </a:solidFill>
              </a:rPr>
              <a:t>, and anyone who marries the divorced woman commits </a:t>
            </a:r>
            <a:r>
              <a:rPr lang="en-US" b="1" dirty="0">
                <a:solidFill>
                  <a:schemeClr val="tx2">
                    <a:lumMod val="60000"/>
                    <a:lumOff val="40000"/>
                  </a:schemeClr>
                </a:solidFill>
              </a:rPr>
              <a:t>adultery</a:t>
            </a:r>
            <a:r>
              <a:rPr lang="en-US" dirty="0">
                <a:solidFill>
                  <a:srgbClr val="FF0000"/>
                </a:solidFill>
              </a:rPr>
              <a:t>.</a:t>
            </a:r>
          </a:p>
        </p:txBody>
      </p:sp>
    </p:spTree>
    <p:extLst>
      <p:ext uri="{BB962C8B-B14F-4D97-AF65-F5344CB8AC3E}">
        <p14:creationId xmlns:p14="http://schemas.microsoft.com/office/powerpoint/2010/main" val="835485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Leviticus 20:10</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If </a:t>
            </a:r>
            <a:r>
              <a:rPr lang="en-US" dirty="0"/>
              <a:t>a man commits </a:t>
            </a:r>
            <a:r>
              <a:rPr lang="en-US" b="1" dirty="0">
                <a:solidFill>
                  <a:schemeClr val="accent6">
                    <a:lumMod val="75000"/>
                  </a:schemeClr>
                </a:solidFill>
              </a:rPr>
              <a:t>adultery</a:t>
            </a:r>
            <a:r>
              <a:rPr lang="en-US" dirty="0"/>
              <a:t> with another man’s wife—with the wife of his neighbor—both the </a:t>
            </a:r>
            <a:r>
              <a:rPr lang="en-US" b="1" dirty="0">
                <a:solidFill>
                  <a:schemeClr val="accent6">
                    <a:lumMod val="75000"/>
                  </a:schemeClr>
                </a:solidFill>
              </a:rPr>
              <a:t>adulterer</a:t>
            </a:r>
            <a:r>
              <a:rPr lang="en-US" dirty="0"/>
              <a:t> and the </a:t>
            </a:r>
            <a:r>
              <a:rPr lang="en-US" b="1" dirty="0">
                <a:solidFill>
                  <a:schemeClr val="accent6">
                    <a:lumMod val="75000"/>
                  </a:schemeClr>
                </a:solidFill>
              </a:rPr>
              <a:t>adulteress</a:t>
            </a:r>
            <a:r>
              <a:rPr lang="en-US" dirty="0"/>
              <a:t> must be put to death.</a:t>
            </a:r>
          </a:p>
        </p:txBody>
      </p:sp>
    </p:spTree>
    <p:extLst>
      <p:ext uri="{BB962C8B-B14F-4D97-AF65-F5344CB8AC3E}">
        <p14:creationId xmlns:p14="http://schemas.microsoft.com/office/powerpoint/2010/main" val="8354852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So, my brothers, you also died to the law through the body of Christ, that you might belong to another, to him who was raised from the dead, in order that we might bear fruit to God. </a:t>
            </a:r>
            <a:endParaRPr lang="en-US" dirty="0" smtClean="0"/>
          </a:p>
        </p:txBody>
      </p:sp>
    </p:spTree>
    <p:extLst>
      <p:ext uri="{BB962C8B-B14F-4D97-AF65-F5344CB8AC3E}">
        <p14:creationId xmlns:p14="http://schemas.microsoft.com/office/powerpoint/2010/main" val="13244528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7:4</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r>
              <a:rPr lang="el-GR" dirty="0" smtClean="0"/>
              <a:t>σῶμα</a:t>
            </a:r>
            <a:endParaRPr lang="en-US" dirty="0" smtClean="0"/>
          </a:p>
          <a:p>
            <a:pPr marL="0" indent="0">
              <a:buNone/>
            </a:pPr>
            <a:r>
              <a:rPr lang="en-US" dirty="0" smtClean="0"/>
              <a:t>		(</a:t>
            </a:r>
            <a:r>
              <a:rPr lang="en-US" dirty="0" err="1" smtClean="0"/>
              <a:t>s</a:t>
            </a:r>
            <a:r>
              <a:rPr lang="en-US" dirty="0" err="1"/>
              <a:t>ō</a:t>
            </a:r>
            <a:r>
              <a:rPr lang="en-US" dirty="0" err="1" smtClean="0"/>
              <a:t>ma</a:t>
            </a:r>
            <a:r>
              <a:rPr lang="en-US" dirty="0" smtClean="0"/>
              <a:t>)</a:t>
            </a:r>
            <a:endParaRPr lang="en-US" dirty="0"/>
          </a:p>
          <a:p>
            <a:pPr marL="0" indent="0">
              <a:buNone/>
            </a:pPr>
            <a:endParaRPr lang="en-US" dirty="0" smtClean="0"/>
          </a:p>
          <a:p>
            <a:pPr marL="0" indent="0">
              <a:buNone/>
            </a:pPr>
            <a:r>
              <a:rPr lang="en-US" baseline="30000" dirty="0" smtClean="0"/>
              <a:t>4</a:t>
            </a:r>
            <a:r>
              <a:rPr lang="en-US" dirty="0" smtClean="0"/>
              <a:t> </a:t>
            </a:r>
            <a:r>
              <a:rPr lang="en-US" dirty="0"/>
              <a:t>So, my brothers, you also died to the law through the body of Christ, that you might belong to another, to him who was raised from the dead, in order that we might bear fruit to God. </a:t>
            </a:r>
            <a:endParaRPr lang="en-US" dirty="0" smtClean="0"/>
          </a:p>
        </p:txBody>
      </p:sp>
      <p:sp>
        <p:nvSpPr>
          <p:cNvPr id="4" name="Rounded Rectangle 3"/>
          <p:cNvSpPr/>
          <p:nvPr/>
        </p:nvSpPr>
        <p:spPr>
          <a:xfrm>
            <a:off x="2171700" y="1600200"/>
            <a:ext cx="15875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14600" y="3886200"/>
            <a:ext cx="9779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965450" y="2895600"/>
            <a:ext cx="3810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452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7:1-6</a:t>
            </a:r>
          </a:p>
        </p:txBody>
      </p:sp>
      <p:sp>
        <p:nvSpPr>
          <p:cNvPr id="3" name="Content Placeholder 2"/>
          <p:cNvSpPr>
            <a:spLocks noGrp="1"/>
          </p:cNvSpPr>
          <p:nvPr>
            <p:ph idx="1"/>
          </p:nvPr>
        </p:nvSpPr>
        <p:spPr/>
        <p:txBody>
          <a:bodyPr/>
          <a:lstStyle/>
          <a:p>
            <a:pPr marL="0" indent="0">
              <a:buNone/>
            </a:pPr>
            <a:r>
              <a:rPr lang="en-US" baseline="30000" dirty="0"/>
              <a:t>6</a:t>
            </a:r>
            <a:r>
              <a:rPr lang="en-US" dirty="0"/>
              <a:t> But now, by dying to what once bound us, we have been released from the law so that we serve in the new way of the Spirit, and not in the old way of the written code.</a:t>
            </a:r>
          </a:p>
        </p:txBody>
      </p:sp>
    </p:spTree>
    <p:extLst>
      <p:ext uri="{BB962C8B-B14F-4D97-AF65-F5344CB8AC3E}">
        <p14:creationId xmlns:p14="http://schemas.microsoft.com/office/powerpoint/2010/main" val="1405668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σῶμα</a:t>
            </a:r>
            <a:endParaRPr lang="en-US" dirty="0"/>
          </a:p>
          <a:p>
            <a:pPr marL="0" indent="0">
              <a:buNone/>
            </a:pPr>
            <a:r>
              <a:rPr lang="en-US" dirty="0"/>
              <a:t>	</a:t>
            </a:r>
            <a:r>
              <a:rPr lang="en-US" dirty="0" smtClean="0"/>
              <a:t>				</a:t>
            </a:r>
            <a:r>
              <a:rPr lang="en-US" dirty="0"/>
              <a:t>	(</a:t>
            </a:r>
            <a:r>
              <a:rPr lang="en-US" dirty="0" err="1"/>
              <a:t>sōma</a:t>
            </a:r>
            <a:r>
              <a:rPr lang="en-US" dirty="0"/>
              <a:t>)</a:t>
            </a:r>
          </a:p>
          <a:p>
            <a:pPr marL="0" indent="0">
              <a:buNone/>
            </a:pPr>
            <a:endParaRPr lang="en-US" dirty="0"/>
          </a:p>
          <a:p>
            <a:pPr marL="0" indent="0">
              <a:buNone/>
            </a:pPr>
            <a:endParaRPr lang="en-US" dirty="0" smtClean="0">
              <a:solidFill>
                <a:srgbClr val="FF0000"/>
              </a:solidFill>
            </a:endParaRPr>
          </a:p>
          <a:p>
            <a:pPr marL="0" indent="0">
              <a:buNone/>
            </a:pPr>
            <a:r>
              <a:rPr lang="en-US" dirty="0" smtClean="0">
                <a:solidFill>
                  <a:srgbClr val="FF0000"/>
                </a:solidFill>
              </a:rPr>
              <a:t>When </a:t>
            </a:r>
            <a:r>
              <a:rPr lang="en-US" dirty="0">
                <a:solidFill>
                  <a:srgbClr val="FF0000"/>
                </a:solidFill>
              </a:rPr>
              <a:t>she poured this perfume on my body, she did it to prepare me for burial.</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1363" y="2198688"/>
            <a:ext cx="1616075"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858000" y="4572000"/>
            <a:ext cx="9779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0"/>
            <a:endCxn id="15362" idx="2"/>
          </p:cNvCxnSpPr>
          <p:nvPr/>
        </p:nvCxnSpPr>
        <p:spPr>
          <a:xfrm flipH="1" flipV="1">
            <a:off x="6629401" y="3516313"/>
            <a:ext cx="717549" cy="10556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2:26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σῶμα</a:t>
            </a:r>
            <a:endParaRPr lang="en-US" dirty="0"/>
          </a:p>
          <a:p>
            <a:pPr marL="0" indent="0">
              <a:buNone/>
            </a:pPr>
            <a:r>
              <a:rPr lang="en-US" dirty="0"/>
              <a:t>	(</a:t>
            </a:r>
            <a:r>
              <a:rPr lang="en-US" dirty="0" err="1"/>
              <a:t>sōma</a:t>
            </a:r>
            <a:r>
              <a:rPr lang="en-US" dirty="0"/>
              <a:t>)</a:t>
            </a:r>
          </a:p>
          <a:p>
            <a:pPr marL="0" indent="0">
              <a:buNone/>
            </a:pPr>
            <a:endParaRPr lang="en-US" dirty="0"/>
          </a:p>
          <a:p>
            <a:pPr marL="0" indent="0">
              <a:buNone/>
            </a:pPr>
            <a:endParaRPr lang="en-US" dirty="0" smtClean="0"/>
          </a:p>
          <a:p>
            <a:pPr marL="0" indent="0">
              <a:buNone/>
            </a:pPr>
            <a:r>
              <a:rPr lang="en-US" dirty="0" smtClean="0"/>
              <a:t>As </a:t>
            </a:r>
            <a:r>
              <a:rPr lang="en-US" dirty="0"/>
              <a:t>the body without the spirit is dead, so faith without deeds is dead. </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063" y="2185988"/>
            <a:ext cx="1616075"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5438" y="4567238"/>
            <a:ext cx="10001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a:endCxn id="16386" idx="2"/>
          </p:cNvCxnSpPr>
          <p:nvPr/>
        </p:nvCxnSpPr>
        <p:spPr>
          <a:xfrm flipH="1" flipV="1">
            <a:off x="2070101" y="3503613"/>
            <a:ext cx="25400" cy="10636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7:4</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ἐγείρω</a:t>
            </a:r>
            <a:endParaRPr lang="en-US" dirty="0" smtClean="0"/>
          </a:p>
          <a:p>
            <a:pPr marL="0" indent="0">
              <a:buNone/>
            </a:pPr>
            <a:r>
              <a:rPr lang="en-US" dirty="0" smtClean="0"/>
              <a:t>						(</a:t>
            </a:r>
            <a:r>
              <a:rPr lang="en-US" dirty="0" err="1" smtClean="0"/>
              <a:t>egeir</a:t>
            </a:r>
            <a:r>
              <a:rPr lang="en-US" dirty="0" err="1"/>
              <a:t>ō</a:t>
            </a:r>
            <a:r>
              <a:rPr lang="en-US" dirty="0" smtClean="0"/>
              <a:t>)</a:t>
            </a:r>
            <a:endParaRPr lang="en-US" dirty="0"/>
          </a:p>
          <a:p>
            <a:pPr marL="0" indent="0">
              <a:buNone/>
            </a:pPr>
            <a:endParaRPr lang="en-US" dirty="0" smtClean="0"/>
          </a:p>
          <a:p>
            <a:pPr marL="0" indent="0">
              <a:buNone/>
            </a:pPr>
            <a:r>
              <a:rPr lang="en-US" baseline="30000" dirty="0" smtClean="0"/>
              <a:t>4</a:t>
            </a:r>
            <a:r>
              <a:rPr lang="en-US" dirty="0" smtClean="0"/>
              <a:t> </a:t>
            </a:r>
            <a:r>
              <a:rPr lang="en-US" dirty="0"/>
              <a:t>So, my brothers, you also died to the law through the body of Christ, that you might belong to another, to him who was raised from the dead, in order that we might bear fruit to God. </a:t>
            </a:r>
            <a:endParaRPr lang="en-US" dirty="0" smtClean="0"/>
          </a:p>
        </p:txBody>
      </p:sp>
      <p:sp>
        <p:nvSpPr>
          <p:cNvPr id="4" name="Rounded Rectangle 3"/>
          <p:cNvSpPr/>
          <p:nvPr/>
        </p:nvSpPr>
        <p:spPr>
          <a:xfrm>
            <a:off x="5829300" y="1612900"/>
            <a:ext cx="17018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24600" y="4406900"/>
            <a:ext cx="11430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680200" y="2870200"/>
            <a:ext cx="21590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4528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7:4</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καρποφορέω</a:t>
            </a:r>
            <a:endParaRPr lang="en-US" dirty="0" smtClean="0"/>
          </a:p>
          <a:p>
            <a:pPr marL="0" indent="0">
              <a:buNone/>
            </a:pPr>
            <a:r>
              <a:rPr lang="en-US" dirty="0" smtClean="0"/>
              <a:t>				(</a:t>
            </a:r>
            <a:r>
              <a:rPr lang="en-US" dirty="0" err="1" smtClean="0"/>
              <a:t>karpophore</a:t>
            </a:r>
            <a:r>
              <a:rPr lang="en-US" dirty="0" err="1"/>
              <a:t>ō</a:t>
            </a:r>
            <a:r>
              <a:rPr lang="en-US" dirty="0" smtClean="0"/>
              <a:t>)</a:t>
            </a:r>
            <a:endParaRPr lang="en-US" dirty="0"/>
          </a:p>
          <a:p>
            <a:pPr marL="0" indent="0">
              <a:buNone/>
            </a:pPr>
            <a:endParaRPr lang="en-US" dirty="0" smtClean="0"/>
          </a:p>
          <a:p>
            <a:pPr marL="0" indent="0">
              <a:buNone/>
            </a:pPr>
            <a:r>
              <a:rPr lang="en-US" baseline="30000" dirty="0" smtClean="0"/>
              <a:t>4</a:t>
            </a:r>
            <a:r>
              <a:rPr lang="en-US" dirty="0" smtClean="0"/>
              <a:t> </a:t>
            </a:r>
            <a:r>
              <a:rPr lang="en-US" dirty="0"/>
              <a:t>So, my brothers, you also died to the law through the body of Christ, that you might belong to another, to him who was raised from the dead, in order that we might bear fruit to God. </a:t>
            </a:r>
            <a:endParaRPr lang="en-US" dirty="0" smtClean="0"/>
          </a:p>
        </p:txBody>
      </p:sp>
      <p:sp>
        <p:nvSpPr>
          <p:cNvPr id="4" name="Rounded Rectangle 3"/>
          <p:cNvSpPr/>
          <p:nvPr/>
        </p:nvSpPr>
        <p:spPr>
          <a:xfrm>
            <a:off x="3975100" y="1600200"/>
            <a:ext cx="28321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30700" y="4902200"/>
            <a:ext cx="32893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391150" y="2946400"/>
            <a:ext cx="584200" cy="1955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45281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καρποφορέω</a:t>
            </a:r>
            <a:endParaRPr lang="en-US" dirty="0"/>
          </a:p>
          <a:p>
            <a:pPr marL="0" indent="0">
              <a:buNone/>
            </a:pPr>
            <a:r>
              <a:rPr lang="en-US" dirty="0"/>
              <a:t>		</a:t>
            </a:r>
            <a:r>
              <a:rPr lang="en-US" dirty="0" smtClean="0"/>
              <a:t>	</a:t>
            </a:r>
            <a:r>
              <a:rPr lang="en-US" dirty="0"/>
              <a:t>		(</a:t>
            </a:r>
            <a:r>
              <a:rPr lang="en-US" dirty="0" err="1"/>
              <a:t>karpophoreō</a:t>
            </a:r>
            <a:r>
              <a:rPr lang="en-US" dirty="0"/>
              <a:t>)</a:t>
            </a:r>
          </a:p>
          <a:p>
            <a:pPr marL="0" indent="0">
              <a:buNone/>
            </a:pPr>
            <a:endParaRPr lang="en-US" dirty="0"/>
          </a:p>
          <a:p>
            <a:pPr marL="0" indent="0">
              <a:buNone/>
            </a:pPr>
            <a:r>
              <a:rPr lang="en-US" dirty="0" smtClean="0"/>
              <a:t>But </a:t>
            </a:r>
            <a:r>
              <a:rPr lang="en-US" dirty="0"/>
              <a:t>the seed on good soil stands for those with a noble and good heart, who hear the word, retain it, and by persevering produce a crop. </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8863" y="2136775"/>
            <a:ext cx="2859087"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19700" y="4991100"/>
            <a:ext cx="2616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7410" idx="2"/>
          </p:cNvCxnSpPr>
          <p:nvPr/>
        </p:nvCxnSpPr>
        <p:spPr>
          <a:xfrm flipH="1" flipV="1">
            <a:off x="6298407" y="3502025"/>
            <a:ext cx="229393" cy="148907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καρποφορέω</a:t>
            </a:r>
            <a:endParaRPr lang="en-US" dirty="0"/>
          </a:p>
          <a:p>
            <a:pPr marL="0" indent="0">
              <a:buNone/>
            </a:pPr>
            <a:r>
              <a:rPr lang="en-US" dirty="0"/>
              <a:t>	(</a:t>
            </a:r>
            <a:r>
              <a:rPr lang="en-US" dirty="0" err="1"/>
              <a:t>karpophoreō</a:t>
            </a:r>
            <a:r>
              <a:rPr lang="en-US" dirty="0"/>
              <a:t>)</a:t>
            </a:r>
          </a:p>
          <a:p>
            <a:pPr marL="0" indent="0">
              <a:buNone/>
            </a:pPr>
            <a:endParaRPr lang="en-US" dirty="0"/>
          </a:p>
          <a:p>
            <a:pPr marL="0" indent="0">
              <a:buNone/>
            </a:pPr>
            <a:r>
              <a:rPr lang="en-US" dirty="0" smtClean="0"/>
              <a:t>And </a:t>
            </a:r>
            <a:r>
              <a:rPr lang="en-US" dirty="0"/>
              <a:t>we pray this in order that you may live a life worthy of the Lord and may please him in every way: bearing fruit in every good work, growing in the knowledge of God,</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9363" y="2149475"/>
            <a:ext cx="2859087"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333500" y="4978400"/>
            <a:ext cx="21971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8434" idx="2"/>
          </p:cNvCxnSpPr>
          <p:nvPr/>
        </p:nvCxnSpPr>
        <p:spPr>
          <a:xfrm flipV="1">
            <a:off x="2432050" y="3514725"/>
            <a:ext cx="246857" cy="146367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8:2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because </a:t>
            </a:r>
            <a:r>
              <a:rPr lang="en-US" dirty="0"/>
              <a:t>through Christ Jesus the law of the Spirit of life set me </a:t>
            </a:r>
            <a:r>
              <a:rPr lang="en-US" b="1" dirty="0">
                <a:solidFill>
                  <a:schemeClr val="accent6">
                    <a:lumMod val="75000"/>
                  </a:schemeClr>
                </a:solidFill>
              </a:rPr>
              <a:t>free from the law of sin and death</a:t>
            </a:r>
            <a:r>
              <a:rPr lang="en-US" dirty="0"/>
              <a:t>.</a:t>
            </a:r>
          </a:p>
        </p:txBody>
      </p:sp>
    </p:spTree>
    <p:extLst>
      <p:ext uri="{BB962C8B-B14F-4D97-AF65-F5344CB8AC3E}">
        <p14:creationId xmlns:p14="http://schemas.microsoft.com/office/powerpoint/2010/main" val="8354852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2:14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having </a:t>
            </a:r>
            <a:r>
              <a:rPr lang="en-US" dirty="0"/>
              <a:t>canceled the written code, with its regulations, that was against us and that stood opposed to us; he took it away, </a:t>
            </a:r>
            <a:r>
              <a:rPr lang="en-US" b="1" dirty="0">
                <a:solidFill>
                  <a:schemeClr val="accent6">
                    <a:lumMod val="75000"/>
                  </a:schemeClr>
                </a:solidFill>
              </a:rPr>
              <a:t>nailing it to the cross</a:t>
            </a:r>
            <a:r>
              <a:rPr lang="en-US" dirty="0"/>
              <a:t>.</a:t>
            </a:r>
          </a:p>
        </p:txBody>
      </p:sp>
    </p:spTree>
    <p:extLst>
      <p:ext uri="{BB962C8B-B14F-4D97-AF65-F5344CB8AC3E}">
        <p14:creationId xmlns:p14="http://schemas.microsoft.com/office/powerpoint/2010/main" val="8354852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Tree>
    <p:extLst>
      <p:ext uri="{BB962C8B-B14F-4D97-AF65-F5344CB8AC3E}">
        <p14:creationId xmlns:p14="http://schemas.microsoft.com/office/powerpoint/2010/main" val="225371275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ἐν</a:t>
            </a:r>
            <a:r>
              <a:rPr lang="en-US" dirty="0" smtClean="0"/>
              <a:t>  </a:t>
            </a:r>
            <a:r>
              <a:rPr lang="el-GR" dirty="0" smtClean="0"/>
              <a:t>τῇ</a:t>
            </a:r>
            <a:r>
              <a:rPr lang="en-US" dirty="0" smtClean="0"/>
              <a:t>  </a:t>
            </a:r>
            <a:r>
              <a:rPr lang="el-GR" dirty="0"/>
              <a:t>σαρκί</a:t>
            </a:r>
            <a:endParaRPr lang="en-US" dirty="0"/>
          </a:p>
          <a:p>
            <a:pPr marL="0" indent="0">
              <a:buNone/>
            </a:pPr>
            <a:r>
              <a:rPr lang="en-US" dirty="0" smtClean="0"/>
              <a:t>				(</a:t>
            </a:r>
            <a:r>
              <a:rPr lang="en-US" dirty="0" err="1" smtClean="0"/>
              <a:t>en</a:t>
            </a:r>
            <a:r>
              <a:rPr lang="en-US" dirty="0" smtClean="0"/>
              <a:t>  </a:t>
            </a:r>
            <a:r>
              <a:rPr lang="en-US" dirty="0" err="1" smtClean="0"/>
              <a:t>t</a:t>
            </a:r>
            <a:r>
              <a:rPr lang="en-US" dirty="0" err="1"/>
              <a:t>ē</a:t>
            </a:r>
            <a:r>
              <a:rPr lang="en-US" dirty="0" smtClean="0"/>
              <a:t>  </a:t>
            </a:r>
            <a:r>
              <a:rPr lang="en-US" dirty="0" err="1" smtClean="0"/>
              <a:t>sarki</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3987800" y="2133600"/>
            <a:ext cx="25273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60800" y="4013200"/>
            <a:ext cx="40005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69900" y="4508500"/>
            <a:ext cx="12446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5251450" y="3467100"/>
            <a:ext cx="609600" cy="5461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079500" y="4432300"/>
            <a:ext cx="4800600" cy="1736323"/>
          </a:xfrm>
          <a:custGeom>
            <a:avLst/>
            <a:gdLst>
              <a:gd name="connsiteX0" fmla="*/ 4800600 w 4800600"/>
              <a:gd name="connsiteY0" fmla="*/ 0 h 1736323"/>
              <a:gd name="connsiteX1" fmla="*/ 3505200 w 4800600"/>
              <a:gd name="connsiteY1" fmla="*/ 1371600 h 1736323"/>
              <a:gd name="connsiteX2" fmla="*/ 711200 w 4800600"/>
              <a:gd name="connsiteY2" fmla="*/ 1689100 h 1736323"/>
              <a:gd name="connsiteX3" fmla="*/ 0 w 4800600"/>
              <a:gd name="connsiteY3" fmla="*/ 558800 h 1736323"/>
            </a:gdLst>
            <a:ahLst/>
            <a:cxnLst>
              <a:cxn ang="0">
                <a:pos x="connsiteX0" y="connsiteY0"/>
              </a:cxn>
              <a:cxn ang="0">
                <a:pos x="connsiteX1" y="connsiteY1"/>
              </a:cxn>
              <a:cxn ang="0">
                <a:pos x="connsiteX2" y="connsiteY2"/>
              </a:cxn>
              <a:cxn ang="0">
                <a:pos x="connsiteX3" y="connsiteY3"/>
              </a:cxn>
            </a:cxnLst>
            <a:rect l="l" t="t" r="r" b="b"/>
            <a:pathLst>
              <a:path w="4800600" h="1736323">
                <a:moveTo>
                  <a:pt x="4800600" y="0"/>
                </a:moveTo>
                <a:cubicBezTo>
                  <a:pt x="4493683" y="545041"/>
                  <a:pt x="4186767" y="1090083"/>
                  <a:pt x="3505200" y="1371600"/>
                </a:cubicBezTo>
                <a:cubicBezTo>
                  <a:pt x="2823633" y="1653117"/>
                  <a:pt x="1295400" y="1824567"/>
                  <a:pt x="711200" y="1689100"/>
                </a:cubicBezTo>
                <a:cubicBezTo>
                  <a:pt x="127000" y="1553633"/>
                  <a:pt x="63500" y="1056216"/>
                  <a:pt x="0" y="5588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06839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Tree>
    <p:extLst>
      <p:ext uri="{BB962C8B-B14F-4D97-AF65-F5344CB8AC3E}">
        <p14:creationId xmlns:p14="http://schemas.microsoft.com/office/powerpoint/2010/main" val="140971688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πάθημα</a:t>
            </a:r>
            <a:endParaRPr lang="en-US" dirty="0"/>
          </a:p>
          <a:p>
            <a:pPr marL="0" indent="0">
              <a:buNone/>
            </a:pPr>
            <a:r>
              <a:rPr lang="en-US" dirty="0" smtClean="0"/>
              <a:t>			(</a:t>
            </a:r>
            <a:r>
              <a:rPr lang="en-US" dirty="0" err="1" smtClean="0"/>
              <a:t>path</a:t>
            </a:r>
            <a:r>
              <a:rPr lang="en-US" dirty="0" err="1"/>
              <a:t>ē</a:t>
            </a:r>
            <a:r>
              <a:rPr lang="en-US" dirty="0" err="1" smtClean="0"/>
              <a:t>ma</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2997200" y="2120900"/>
            <a:ext cx="22987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16300" y="4508500"/>
            <a:ext cx="1511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46550" y="3492500"/>
            <a:ext cx="25400" cy="1016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68395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πάθημα</a:t>
            </a:r>
            <a:endParaRPr lang="en-US" dirty="0"/>
          </a:p>
          <a:p>
            <a:pPr marL="0" indent="0">
              <a:buNone/>
            </a:pPr>
            <a:r>
              <a:rPr lang="en-US" dirty="0"/>
              <a:t>		</a:t>
            </a:r>
            <a:r>
              <a:rPr lang="en-US" dirty="0" smtClean="0"/>
              <a:t>	</a:t>
            </a:r>
            <a:r>
              <a:rPr lang="en-US" dirty="0"/>
              <a:t>	(</a:t>
            </a:r>
            <a:r>
              <a:rPr lang="en-US" dirty="0" err="1"/>
              <a:t>pathēma</a:t>
            </a:r>
            <a:r>
              <a:rPr lang="en-US" dirty="0"/>
              <a:t>)</a:t>
            </a:r>
          </a:p>
          <a:p>
            <a:pPr marL="0" indent="0">
              <a:buNone/>
            </a:pPr>
            <a:endParaRPr lang="en-US" dirty="0"/>
          </a:p>
          <a:p>
            <a:pPr marL="0" indent="0">
              <a:buNone/>
            </a:pPr>
            <a:endParaRPr lang="en-US" dirty="0" smtClean="0"/>
          </a:p>
          <a:p>
            <a:pPr marL="0" indent="0">
              <a:buNone/>
            </a:pPr>
            <a:r>
              <a:rPr lang="en-US" dirty="0" smtClean="0"/>
              <a:t>Those </a:t>
            </a:r>
            <a:r>
              <a:rPr lang="en-US" dirty="0"/>
              <a:t>who belong to Christ Jesus have crucified the sinful nature with its passions and desires.</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2550" y="2146300"/>
            <a:ext cx="232251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3750" y="5087938"/>
            <a:ext cx="15367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9459" idx="0"/>
            <a:endCxn id="19458" idx="2"/>
          </p:cNvCxnSpPr>
          <p:nvPr/>
        </p:nvCxnSpPr>
        <p:spPr>
          <a:xfrm flipH="1" flipV="1">
            <a:off x="5053807" y="3541713"/>
            <a:ext cx="318293" cy="1546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ἐνεργέω</a:t>
            </a:r>
            <a:endParaRPr lang="en-US" dirty="0"/>
          </a:p>
          <a:p>
            <a:pPr marL="0" indent="0">
              <a:buNone/>
            </a:pPr>
            <a:r>
              <a:rPr lang="en-US" dirty="0" smtClean="0"/>
              <a:t>	(</a:t>
            </a:r>
            <a:r>
              <a:rPr lang="en-US" dirty="0" err="1" smtClean="0"/>
              <a:t>energe</a:t>
            </a:r>
            <a:r>
              <a:rPr lang="en-US" dirty="0" err="1"/>
              <a:t>ō</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1244600" y="2120900"/>
            <a:ext cx="21082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41500" y="4978400"/>
            <a:ext cx="9271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98700" y="3479800"/>
            <a:ext cx="6350" cy="1498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68395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2:13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ἐνεργέω</a:t>
            </a:r>
            <a:endParaRPr lang="en-US" dirty="0"/>
          </a:p>
          <a:p>
            <a:pPr marL="0" indent="0">
              <a:buNone/>
            </a:pPr>
            <a:r>
              <a:rPr lang="en-US" dirty="0" smtClean="0"/>
              <a:t>	</a:t>
            </a:r>
            <a:r>
              <a:rPr lang="en-US" dirty="0"/>
              <a:t>	(</a:t>
            </a:r>
            <a:r>
              <a:rPr lang="en-US" dirty="0" err="1"/>
              <a:t>energeō</a:t>
            </a:r>
            <a:r>
              <a:rPr lang="en-US" dirty="0"/>
              <a:t>)</a:t>
            </a:r>
          </a:p>
          <a:p>
            <a:pPr marL="0" indent="0">
              <a:buNone/>
            </a:pPr>
            <a:endParaRPr lang="en-US" dirty="0"/>
          </a:p>
          <a:p>
            <a:pPr marL="0" indent="0">
              <a:buNone/>
            </a:pPr>
            <a:endParaRPr lang="en-US" dirty="0" smtClean="0"/>
          </a:p>
          <a:p>
            <a:pPr marL="0" indent="0">
              <a:buNone/>
            </a:pPr>
            <a:r>
              <a:rPr lang="en-US" dirty="0" smtClean="0"/>
              <a:t>for </a:t>
            </a:r>
            <a:r>
              <a:rPr lang="en-US" dirty="0"/>
              <a:t>it is God who works in you to will and to act according to his good purpose. </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8200" y="2139950"/>
            <a:ext cx="2133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276600" y="4559300"/>
            <a:ext cx="11430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H="1" flipV="1">
            <a:off x="3175000" y="3524250"/>
            <a:ext cx="673100" cy="10350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3:20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ἐνεργέω</a:t>
            </a:r>
            <a:endParaRPr lang="en-US" dirty="0"/>
          </a:p>
          <a:p>
            <a:pPr marL="0" indent="0">
              <a:buNone/>
            </a:pPr>
            <a:r>
              <a:rPr lang="en-US" dirty="0"/>
              <a:t>	</a:t>
            </a:r>
            <a:r>
              <a:rPr lang="en-US" dirty="0" smtClean="0"/>
              <a:t>	</a:t>
            </a:r>
            <a:r>
              <a:rPr lang="en-US" dirty="0"/>
              <a:t>	(</a:t>
            </a:r>
            <a:r>
              <a:rPr lang="en-US" dirty="0" err="1"/>
              <a:t>energeō</a:t>
            </a:r>
            <a:r>
              <a:rPr lang="en-US" dirty="0"/>
              <a:t>)</a:t>
            </a:r>
          </a:p>
          <a:p>
            <a:pPr marL="0" indent="0">
              <a:buNone/>
            </a:pPr>
            <a:endParaRPr lang="en-US" dirty="0"/>
          </a:p>
          <a:p>
            <a:pPr marL="0" indent="0">
              <a:buNone/>
            </a:pPr>
            <a:r>
              <a:rPr lang="en-US" dirty="0" smtClean="0"/>
              <a:t>Now </a:t>
            </a:r>
            <a:r>
              <a:rPr lang="en-US" dirty="0"/>
              <a:t>to him who is able to do immeasurably more than all we ask or imagine, according to his power that is at work within us,</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139950"/>
            <a:ext cx="2133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0150" y="4967288"/>
            <a:ext cx="95091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1507" idx="0"/>
            <a:endCxn id="21506" idx="2"/>
          </p:cNvCxnSpPr>
          <p:nvPr/>
        </p:nvCxnSpPr>
        <p:spPr>
          <a:xfrm flipH="1" flipV="1">
            <a:off x="4114800" y="3524250"/>
            <a:ext cx="100807" cy="14430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μέλος</a:t>
            </a:r>
            <a:endParaRPr lang="en-US" dirty="0"/>
          </a:p>
          <a:p>
            <a:pPr marL="0" indent="0">
              <a:buNone/>
            </a:pPr>
            <a:r>
              <a:rPr lang="en-US" dirty="0" smtClean="0"/>
              <a:t>			(</a:t>
            </a:r>
            <a:r>
              <a:rPr lang="en-US" dirty="0" err="1" smtClean="0"/>
              <a:t>melos</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3035300" y="2146300"/>
            <a:ext cx="17399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84600" y="4978400"/>
            <a:ext cx="1257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05250" y="3505200"/>
            <a:ext cx="508000" cy="1473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68395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7:5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μέλος</a:t>
            </a:r>
            <a:endParaRPr lang="en-US" dirty="0"/>
          </a:p>
          <a:p>
            <a:pPr marL="0" indent="0">
              <a:buNone/>
            </a:pPr>
            <a:r>
              <a:rPr lang="en-US" dirty="0" smtClean="0"/>
              <a:t>(</a:t>
            </a:r>
            <a:r>
              <a:rPr lang="en-US" dirty="0" err="1"/>
              <a:t>melos</a:t>
            </a:r>
            <a:r>
              <a:rPr lang="en-US" dirty="0"/>
              <a:t>)</a:t>
            </a:r>
          </a:p>
          <a:p>
            <a:pPr marL="0" indent="0">
              <a:buNone/>
            </a:pPr>
            <a:endParaRPr lang="en-US" dirty="0"/>
          </a:p>
          <a:p>
            <a:pPr marL="0" indent="0">
              <a:buNone/>
            </a:pPr>
            <a:r>
              <a:rPr lang="en-US" dirty="0" smtClean="0"/>
              <a:t>For </a:t>
            </a:r>
            <a:r>
              <a:rPr lang="en-US" dirty="0"/>
              <a:t>when we were in the flesh, the motions of sins, which were by the law, did work in our members to bring forth fruit unto death.</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8" y="2127250"/>
            <a:ext cx="1762125"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9900" y="4965700"/>
            <a:ext cx="17145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2530" idx="2"/>
          </p:cNvCxnSpPr>
          <p:nvPr/>
        </p:nvCxnSpPr>
        <p:spPr>
          <a:xfrm flipH="1" flipV="1">
            <a:off x="1168401" y="3511550"/>
            <a:ext cx="158749" cy="14541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μέλος</a:t>
            </a:r>
            <a:endParaRPr lang="en-US" dirty="0"/>
          </a:p>
          <a:p>
            <a:pPr marL="0" indent="0">
              <a:buNone/>
            </a:pPr>
            <a:r>
              <a:rPr lang="en-US" dirty="0"/>
              <a:t>			</a:t>
            </a:r>
            <a:r>
              <a:rPr lang="en-US" dirty="0" smtClean="0"/>
              <a:t>			(</a:t>
            </a:r>
            <a:r>
              <a:rPr lang="en-US" dirty="0" err="1"/>
              <a:t>melos</a:t>
            </a:r>
            <a:r>
              <a:rPr lang="en-US" dirty="0"/>
              <a:t>)</a:t>
            </a:r>
          </a:p>
          <a:p>
            <a:pPr marL="0" indent="0">
              <a:buNone/>
            </a:pPr>
            <a:endParaRPr lang="en-US" dirty="0"/>
          </a:p>
          <a:p>
            <a:pPr marL="0" indent="0">
              <a:buNone/>
            </a:pPr>
            <a:r>
              <a:rPr lang="en-US" dirty="0" smtClean="0"/>
              <a:t>Likewise </a:t>
            </a:r>
            <a:r>
              <a:rPr lang="en-US" dirty="0"/>
              <a:t>the tongue is a small part of the body, but it makes great boasts. Consider what a great forest is set on fire by a small spark.</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1038" y="2127250"/>
            <a:ext cx="1762125"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235700" y="4000500"/>
            <a:ext cx="2019300" cy="4699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499100" y="3860800"/>
            <a:ext cx="2946400" cy="723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6642101" y="3511550"/>
            <a:ext cx="330199" cy="349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1804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μέλος</a:t>
            </a:r>
            <a:endParaRPr lang="en-US" dirty="0"/>
          </a:p>
          <a:p>
            <a:pPr marL="0" indent="0">
              <a:buNone/>
            </a:pPr>
            <a:r>
              <a:rPr lang="en-US" dirty="0"/>
              <a:t>			(</a:t>
            </a:r>
            <a:r>
              <a:rPr lang="en-US" dirty="0" err="1"/>
              <a:t>melos</a:t>
            </a:r>
            <a:r>
              <a:rPr lang="en-US" dirty="0"/>
              <a:t>)</a:t>
            </a:r>
          </a:p>
          <a:p>
            <a:pPr marL="0" indent="0">
              <a:buNone/>
            </a:pPr>
            <a:endParaRPr lang="en-US" dirty="0"/>
          </a:p>
          <a:p>
            <a:pPr marL="0" indent="0">
              <a:buNone/>
            </a:pPr>
            <a:endParaRPr lang="en-US" dirty="0" smtClean="0"/>
          </a:p>
          <a:p>
            <a:pPr marL="0" indent="0">
              <a:buNone/>
            </a:pPr>
            <a:r>
              <a:rPr lang="en-US" dirty="0" smtClean="0"/>
              <a:t>On </a:t>
            </a:r>
            <a:r>
              <a:rPr lang="en-US" dirty="0"/>
              <a:t>the contrary, those parts of the body that seem to be weaker are indispensable,</a:t>
            </a:r>
          </a:p>
        </p:txBody>
      </p:sp>
      <p:sp>
        <p:nvSpPr>
          <p:cNvPr id="4" name="Rounded Rectangle 3"/>
          <p:cNvSpPr/>
          <p:nvPr/>
        </p:nvSpPr>
        <p:spPr>
          <a:xfrm>
            <a:off x="3035300" y="2146300"/>
            <a:ext cx="17399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92600" y="4622800"/>
            <a:ext cx="9779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05250" y="3505200"/>
            <a:ext cx="876300" cy="1117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καρποφορέω</a:t>
            </a:r>
            <a:endParaRPr lang="en-US" dirty="0"/>
          </a:p>
          <a:p>
            <a:pPr marL="0" indent="0">
              <a:buNone/>
            </a:pPr>
            <a:r>
              <a:rPr lang="en-US" dirty="0" smtClean="0"/>
              <a:t>					(</a:t>
            </a:r>
            <a:r>
              <a:rPr lang="en-US" dirty="0" err="1" smtClean="0"/>
              <a:t>karpophore</a:t>
            </a:r>
            <a:r>
              <a:rPr lang="en-US" dirty="0" err="1"/>
              <a:t>ō</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4953000" y="2146300"/>
            <a:ext cx="27559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80000" y="4978400"/>
            <a:ext cx="35941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330950" y="3556000"/>
            <a:ext cx="546100" cy="1422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4947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7:1 (</a:t>
            </a:r>
            <a:r>
              <a:rPr lang="en-US" dirty="0" err="1" smtClean="0"/>
              <a:t>ESV</a:t>
            </a:r>
            <a:r>
              <a:rPr lang="en-US" dirty="0" smtClean="0"/>
              <a:t>)</a:t>
            </a:r>
            <a:endParaRPr lang="en-US" dirty="0"/>
          </a:p>
        </p:txBody>
      </p:sp>
      <p:sp>
        <p:nvSpPr>
          <p:cNvPr id="3" name="Content Placeholder 2"/>
          <p:cNvSpPr>
            <a:spLocks noGrp="1"/>
          </p:cNvSpPr>
          <p:nvPr>
            <p:ph idx="1"/>
          </p:nvPr>
        </p:nvSpPr>
        <p:spPr/>
        <p:txBody>
          <a:bodyPr>
            <a:normAutofit/>
          </a:bodyPr>
          <a:lstStyle/>
          <a:p>
            <a:pPr marL="0" indent="0">
              <a:buNone/>
            </a:pPr>
            <a:endParaRPr lang="en-US" b="1" dirty="0" smtClean="0"/>
          </a:p>
          <a:p>
            <a:pPr marL="0" indent="0">
              <a:buNone/>
            </a:pPr>
            <a:r>
              <a:rPr lang="en-US" dirty="0"/>
              <a:t> </a:t>
            </a:r>
            <a:r>
              <a:rPr lang="el-GR" dirty="0" smtClean="0"/>
              <a:t>ἤ</a:t>
            </a:r>
            <a:endParaRPr lang="en-US" dirty="0" smtClean="0"/>
          </a:p>
          <a:p>
            <a:pPr marL="0" indent="0">
              <a:buNone/>
            </a:pPr>
            <a:r>
              <a:rPr lang="en-US" dirty="0" smtClean="0"/>
              <a:t>(</a:t>
            </a:r>
            <a:r>
              <a:rPr lang="en-US" dirty="0"/>
              <a:t>ē</a:t>
            </a:r>
            <a:r>
              <a:rPr lang="en-US" dirty="0" smtClean="0"/>
              <a:t>)</a:t>
            </a:r>
            <a:endParaRPr lang="en-US" dirty="0"/>
          </a:p>
          <a:p>
            <a:pPr marL="0" indent="0">
              <a:buNone/>
            </a:pPr>
            <a:endParaRPr lang="en-US" sz="4400" b="1" dirty="0" smtClean="0"/>
          </a:p>
          <a:p>
            <a:pPr marL="0" indent="0">
              <a:buNone/>
            </a:pPr>
            <a:r>
              <a:rPr lang="en-US" dirty="0" smtClean="0"/>
              <a:t>Or </a:t>
            </a:r>
            <a:r>
              <a:rPr lang="en-US" dirty="0"/>
              <a:t>do you not know, brothers—for I am speaking to those who know the law—that the law is binding on a person only as long as he lives</a:t>
            </a:r>
            <a:r>
              <a:rPr lang="en-US" dirty="0" smtClean="0"/>
              <a:t>?</a:t>
            </a:r>
            <a:endParaRPr lang="en-US" dirty="0"/>
          </a:p>
        </p:txBody>
      </p:sp>
      <p:sp>
        <p:nvSpPr>
          <p:cNvPr id="4" name="Oval 3"/>
          <p:cNvSpPr/>
          <p:nvPr/>
        </p:nvSpPr>
        <p:spPr>
          <a:xfrm>
            <a:off x="304800" y="2095500"/>
            <a:ext cx="927100" cy="1422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600" y="4229100"/>
            <a:ext cx="5461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755650" y="3517900"/>
            <a:ext cx="12700" cy="711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685247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θάνατος</a:t>
            </a:r>
            <a:endParaRPr lang="en-US" dirty="0"/>
          </a:p>
          <a:p>
            <a:pPr marL="0" indent="0">
              <a:buNone/>
            </a:pPr>
            <a:r>
              <a:rPr lang="en-US" dirty="0" smtClean="0"/>
              <a:t>	(</a:t>
            </a:r>
            <a:r>
              <a:rPr lang="en-US" dirty="0" err="1" smtClean="0"/>
              <a:t>thanatos</a:t>
            </a:r>
            <a:r>
              <a:rPr lang="en-US" dirty="0" smtClean="0"/>
              <a:t>)</a:t>
            </a:r>
          </a:p>
          <a:p>
            <a:pPr marL="0" indent="0">
              <a:buNone/>
            </a:pPr>
            <a:endParaRPr lang="en-US" dirty="0"/>
          </a:p>
          <a:p>
            <a:pPr marL="0" indent="0">
              <a:buNone/>
            </a:pPr>
            <a:r>
              <a:rPr lang="en-US" baseline="30000" dirty="0" smtClean="0"/>
              <a:t>5</a:t>
            </a:r>
            <a:r>
              <a:rPr lang="en-US" dirty="0" smtClean="0"/>
              <a:t> </a:t>
            </a:r>
            <a:r>
              <a:rPr lang="en-US" dirty="0"/>
              <a:t>For when we were controlled by the sinful nature, the sinful passions aroused by the law were at work in our bodies, so that we bore fruit for death.</a:t>
            </a:r>
          </a:p>
        </p:txBody>
      </p:sp>
      <p:sp>
        <p:nvSpPr>
          <p:cNvPr id="4" name="Rounded Rectangle 3"/>
          <p:cNvSpPr/>
          <p:nvPr/>
        </p:nvSpPr>
        <p:spPr>
          <a:xfrm>
            <a:off x="1155700" y="2146300"/>
            <a:ext cx="23368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54100" y="5448300"/>
            <a:ext cx="1104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06550" y="3517900"/>
            <a:ext cx="717550" cy="1930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494741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5:24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θάνατος</a:t>
            </a:r>
            <a:endParaRPr lang="en-US" dirty="0"/>
          </a:p>
          <a:p>
            <a:pPr marL="0" indent="0">
              <a:buNone/>
            </a:pPr>
            <a:r>
              <a:rPr lang="en-US" dirty="0" smtClean="0"/>
              <a:t>	(</a:t>
            </a:r>
            <a:r>
              <a:rPr lang="en-US" dirty="0" err="1" smtClean="0"/>
              <a:t>thanatos</a:t>
            </a:r>
            <a:r>
              <a:rPr lang="en-US" dirty="0" smtClean="0"/>
              <a:t>)</a:t>
            </a:r>
          </a:p>
          <a:p>
            <a:pPr marL="0" indent="0">
              <a:buNone/>
            </a:pPr>
            <a:endParaRPr lang="en-US" dirty="0">
              <a:solidFill>
                <a:srgbClr val="FF0000"/>
              </a:solidFill>
            </a:endParaRPr>
          </a:p>
          <a:p>
            <a:pPr marL="0" indent="0">
              <a:buNone/>
            </a:pPr>
            <a:r>
              <a:rPr lang="en-US" dirty="0" smtClean="0">
                <a:solidFill>
                  <a:srgbClr val="FF0000"/>
                </a:solidFill>
              </a:rPr>
              <a:t>I </a:t>
            </a:r>
            <a:r>
              <a:rPr lang="en-US" dirty="0">
                <a:solidFill>
                  <a:srgbClr val="FF0000"/>
                </a:solidFill>
              </a:rPr>
              <a:t>tell you the truth, whoever hears my word and believes him who sent me has eternal life and will not be condemned; he has crossed over from death to life.</a:t>
            </a:r>
          </a:p>
        </p:txBody>
      </p:sp>
      <p:sp>
        <p:nvSpPr>
          <p:cNvPr id="4" name="Rounded Rectangle 3"/>
          <p:cNvSpPr/>
          <p:nvPr/>
        </p:nvSpPr>
        <p:spPr>
          <a:xfrm>
            <a:off x="1155700" y="2146300"/>
            <a:ext cx="23368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46200" y="5448300"/>
            <a:ext cx="1104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98650" y="3517900"/>
            <a:ext cx="425450" cy="1930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7:10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θάνατος</a:t>
            </a:r>
            <a:endParaRPr lang="en-US" dirty="0"/>
          </a:p>
          <a:p>
            <a:pPr marL="0" indent="0">
              <a:buNone/>
            </a:pPr>
            <a:r>
              <a:rPr lang="en-US" dirty="0"/>
              <a:t>	(</a:t>
            </a:r>
            <a:r>
              <a:rPr lang="en-US" dirty="0" err="1"/>
              <a:t>thanatos</a:t>
            </a:r>
            <a:r>
              <a:rPr lang="en-US" dirty="0"/>
              <a:t>)</a:t>
            </a:r>
          </a:p>
          <a:p>
            <a:pPr marL="0" indent="0">
              <a:buNone/>
            </a:pPr>
            <a:endParaRPr lang="en-US" dirty="0"/>
          </a:p>
          <a:p>
            <a:pPr marL="0" indent="0">
              <a:buNone/>
            </a:pPr>
            <a:r>
              <a:rPr lang="en-US" dirty="0" smtClean="0"/>
              <a:t>Godly </a:t>
            </a:r>
            <a:r>
              <a:rPr lang="en-US" dirty="0"/>
              <a:t>sorrow brings repentance that leads to salvation and leaves no regret, but worldly sorrow brings death.</a:t>
            </a:r>
          </a:p>
        </p:txBody>
      </p:sp>
      <p:sp>
        <p:nvSpPr>
          <p:cNvPr id="4" name="Rounded Rectangle 3"/>
          <p:cNvSpPr/>
          <p:nvPr/>
        </p:nvSpPr>
        <p:spPr>
          <a:xfrm>
            <a:off x="1155700" y="2146300"/>
            <a:ext cx="23368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32100" y="4965700"/>
            <a:ext cx="1104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24100" y="3517900"/>
            <a:ext cx="1060450" cy="1447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Titus 3:3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At </a:t>
            </a:r>
            <a:r>
              <a:rPr lang="en-US" dirty="0"/>
              <a:t>one time we too were foolish, disobedient, deceived and enslaved by all kinds of </a:t>
            </a:r>
            <a:r>
              <a:rPr lang="en-US" b="1" dirty="0">
                <a:solidFill>
                  <a:schemeClr val="accent6">
                    <a:lumMod val="75000"/>
                  </a:schemeClr>
                </a:solidFill>
              </a:rPr>
              <a:t>passions</a:t>
            </a:r>
            <a:r>
              <a:rPr lang="en-US" dirty="0"/>
              <a:t> and pleasures. We lived in malice and envy, being hated and hating one another.</a:t>
            </a:r>
          </a:p>
        </p:txBody>
      </p:sp>
    </p:spTree>
    <p:extLst>
      <p:ext uri="{BB962C8B-B14F-4D97-AF65-F5344CB8AC3E}">
        <p14:creationId xmlns:p14="http://schemas.microsoft.com/office/powerpoint/2010/main" val="8354852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1:15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Then</a:t>
            </a:r>
            <a:r>
              <a:rPr lang="en-US" dirty="0"/>
              <a:t>, after desire has conceived, it gives birth to sin; and sin, when it is full-grown, gives birth to </a:t>
            </a:r>
            <a:r>
              <a:rPr lang="en-US" b="1" dirty="0">
                <a:solidFill>
                  <a:schemeClr val="accent6">
                    <a:lumMod val="75000"/>
                  </a:schemeClr>
                </a:solidFill>
              </a:rPr>
              <a:t>death</a:t>
            </a:r>
            <a:r>
              <a:rPr lang="en-US" dirty="0"/>
              <a:t>.</a:t>
            </a:r>
          </a:p>
        </p:txBody>
      </p:sp>
    </p:spTree>
    <p:extLst>
      <p:ext uri="{BB962C8B-B14F-4D97-AF65-F5344CB8AC3E}">
        <p14:creationId xmlns:p14="http://schemas.microsoft.com/office/powerpoint/2010/main" val="83548523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Tree>
    <p:extLst>
      <p:ext uri="{BB962C8B-B14F-4D97-AF65-F5344CB8AC3E}">
        <p14:creationId xmlns:p14="http://schemas.microsoft.com/office/powerpoint/2010/main" val="331517550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ἀποθνῄσκω</a:t>
            </a:r>
            <a:endParaRPr lang="en-US" dirty="0"/>
          </a:p>
          <a:p>
            <a:pPr marL="0" indent="0">
              <a:buNone/>
            </a:pPr>
            <a:r>
              <a:rPr lang="en-US" dirty="0" smtClean="0"/>
              <a:t>		(</a:t>
            </a:r>
            <a:r>
              <a:rPr lang="en-US" dirty="0" err="1" smtClean="0"/>
              <a:t>apothnēsk</a:t>
            </a:r>
            <a:r>
              <a:rPr lang="en-US" dirty="0" err="1"/>
              <a:t>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2209800" y="2146300"/>
            <a:ext cx="25654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68600" y="4000500"/>
            <a:ext cx="990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263900" y="3543300"/>
            <a:ext cx="228600" cy="457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ἀποθνῄσκω</a:t>
            </a:r>
            <a:endParaRPr lang="en-US" dirty="0"/>
          </a:p>
          <a:p>
            <a:pPr marL="0" indent="0">
              <a:buNone/>
            </a:pPr>
            <a:r>
              <a:rPr lang="en-US" dirty="0"/>
              <a:t>	</a:t>
            </a:r>
            <a:r>
              <a:rPr lang="en-US" dirty="0" smtClean="0"/>
              <a:t>	</a:t>
            </a:r>
            <a:r>
              <a:rPr lang="en-US" dirty="0"/>
              <a:t>	(</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t>For </a:t>
            </a:r>
            <a:r>
              <a:rPr lang="en-US" dirty="0"/>
              <a:t>through the law I died to the law so that I might live for God.</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9275" y="2082800"/>
            <a:ext cx="2584450"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038600" y="4572000"/>
            <a:ext cx="8636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3554" idx="2"/>
          </p:cNvCxnSpPr>
          <p:nvPr/>
        </p:nvCxnSpPr>
        <p:spPr>
          <a:xfrm flipH="1" flipV="1">
            <a:off x="4381500" y="3503613"/>
            <a:ext cx="88900" cy="10683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ἀποθνῄσκω</a:t>
            </a:r>
            <a:endParaRPr lang="en-US" dirty="0"/>
          </a:p>
          <a:p>
            <a:pPr marL="0" indent="0">
              <a:buNone/>
            </a:pPr>
            <a:r>
              <a:rPr lang="en-US" dirty="0"/>
              <a:t>	(</a:t>
            </a:r>
            <a:r>
              <a:rPr lang="en-US" dirty="0" err="1"/>
              <a:t>apothnēskō</a:t>
            </a:r>
            <a:r>
              <a:rPr lang="en-US" dirty="0"/>
              <a:t>)</a:t>
            </a:r>
          </a:p>
          <a:p>
            <a:pPr marL="0" indent="0">
              <a:buNone/>
            </a:pPr>
            <a:endParaRPr lang="en-US" dirty="0"/>
          </a:p>
          <a:p>
            <a:pPr marL="0" indent="0">
              <a:buNone/>
            </a:pPr>
            <a:r>
              <a:rPr lang="en-US" dirty="0" smtClean="0"/>
              <a:t>Since </a:t>
            </a:r>
            <a:r>
              <a:rPr lang="en-US" dirty="0"/>
              <a:t>you died with Christ to the basic principles of this world, why, as though you still belonged to it, do you submit to its rules:</a:t>
            </a: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5075" y="2133600"/>
            <a:ext cx="2584450"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5188" y="3983038"/>
            <a:ext cx="88423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4579" idx="0"/>
            <a:endCxn id="24578" idx="2"/>
          </p:cNvCxnSpPr>
          <p:nvPr/>
        </p:nvCxnSpPr>
        <p:spPr>
          <a:xfrm flipH="1" flipV="1">
            <a:off x="2527300" y="3554413"/>
            <a:ext cx="50007" cy="4286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κατέχω</a:t>
            </a:r>
            <a:endParaRPr lang="en-US" dirty="0"/>
          </a:p>
          <a:p>
            <a:pPr marL="0" indent="0">
              <a:buNone/>
            </a:pPr>
            <a:r>
              <a:rPr lang="en-US" dirty="0" smtClean="0"/>
              <a:t>						(</a:t>
            </a:r>
            <a:r>
              <a:rPr lang="en-US" dirty="0" err="1" smtClean="0"/>
              <a:t>katech</a:t>
            </a:r>
            <a:r>
              <a:rPr lang="en-US" dirty="0" err="1"/>
              <a:t>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5816600" y="2082800"/>
            <a:ext cx="20320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94400" y="3975100"/>
            <a:ext cx="12192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604000" y="3479800"/>
            <a:ext cx="228600" cy="495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ἀγνοέω</a:t>
            </a:r>
            <a:endParaRPr lang="en-US" dirty="0"/>
          </a:p>
          <a:p>
            <a:pPr marL="0" indent="0">
              <a:buNone/>
            </a:pPr>
            <a:r>
              <a:rPr lang="en-US" dirty="0" smtClean="0"/>
              <a:t>	(</a:t>
            </a:r>
            <a:r>
              <a:rPr lang="en-US" dirty="0" err="1" smtClean="0"/>
              <a:t>agnoe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Do you not know, brothers--for I am speaking to men who know the law--that the law has authority over a man only as long as he lives? </a:t>
            </a:r>
            <a:endParaRPr lang="en-US" dirty="0" smtClean="0"/>
          </a:p>
        </p:txBody>
      </p:sp>
      <p:sp>
        <p:nvSpPr>
          <p:cNvPr id="4" name="Rounded Rectangle 3"/>
          <p:cNvSpPr/>
          <p:nvPr/>
        </p:nvSpPr>
        <p:spPr>
          <a:xfrm>
            <a:off x="1219200" y="2159000"/>
            <a:ext cx="19558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6600" y="4597400"/>
            <a:ext cx="2908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90750" y="3517900"/>
            <a:ext cx="6350" cy="1079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93061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καταργέω</a:t>
            </a:r>
            <a:endParaRPr lang="en-US" dirty="0"/>
          </a:p>
          <a:p>
            <a:pPr marL="0" indent="0">
              <a:buNone/>
            </a:pPr>
            <a:r>
              <a:rPr lang="en-US" dirty="0" smtClean="0"/>
              <a:t>		(</a:t>
            </a:r>
            <a:r>
              <a:rPr lang="en-US" dirty="0" err="1" smtClean="0"/>
              <a:t>katarge</a:t>
            </a:r>
            <a:r>
              <a:rPr lang="en-US" dirty="0" err="1"/>
              <a:t>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2146300" y="2171700"/>
            <a:ext cx="21463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98700" y="4508500"/>
            <a:ext cx="15113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054350" y="3467100"/>
            <a:ext cx="16510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δουλεύω</a:t>
            </a:r>
            <a:endParaRPr lang="en-US" dirty="0"/>
          </a:p>
          <a:p>
            <a:pPr marL="0" indent="0">
              <a:buNone/>
            </a:pPr>
            <a:r>
              <a:rPr lang="en-US" dirty="0" smtClean="0"/>
              <a:t>	(</a:t>
            </a:r>
            <a:r>
              <a:rPr lang="en-US" dirty="0" err="1" smtClean="0"/>
              <a:t>douleu</a:t>
            </a:r>
            <a:r>
              <a:rPr lang="en-US" dirty="0" err="1"/>
              <a:t>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1270000" y="2120900"/>
            <a:ext cx="19939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4500" y="5003800"/>
            <a:ext cx="10541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71550" y="3467100"/>
            <a:ext cx="129540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καινότης</a:t>
            </a:r>
            <a:endParaRPr lang="en-US" dirty="0"/>
          </a:p>
          <a:p>
            <a:pPr marL="0" indent="0">
              <a:buNone/>
            </a:pPr>
            <a:r>
              <a:rPr lang="en-US" dirty="0" smtClean="0"/>
              <a:t>		(</a:t>
            </a:r>
            <a:r>
              <a:rPr lang="en-US" dirty="0" err="1" smtClean="0"/>
              <a:t>kainot</a:t>
            </a:r>
            <a:r>
              <a:rPr lang="en-US" dirty="0" err="1"/>
              <a:t>ē</a:t>
            </a:r>
            <a:r>
              <a:rPr lang="en-US" dirty="0" err="1" smtClean="0"/>
              <a:t>s</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2184400" y="2159000"/>
            <a:ext cx="20955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27300" y="5016500"/>
            <a:ext cx="15748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32150" y="3492500"/>
            <a:ext cx="82550" cy="1524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καινότης</a:t>
            </a:r>
            <a:endParaRPr lang="en-US" dirty="0"/>
          </a:p>
          <a:p>
            <a:pPr marL="0" indent="0">
              <a:buNone/>
            </a:pPr>
            <a:r>
              <a:rPr lang="en-US" dirty="0" smtClean="0"/>
              <a:t>		</a:t>
            </a:r>
            <a:r>
              <a:rPr lang="en-US" dirty="0"/>
              <a:t>		(</a:t>
            </a:r>
            <a:r>
              <a:rPr lang="en-US" dirty="0" err="1"/>
              <a:t>kainotēs</a:t>
            </a:r>
            <a:r>
              <a:rPr lang="en-US" dirty="0"/>
              <a:t>)</a:t>
            </a:r>
          </a:p>
          <a:p>
            <a:pPr marL="0" indent="0">
              <a:buNone/>
            </a:pPr>
            <a:endParaRPr lang="en-US" dirty="0"/>
          </a:p>
          <a:p>
            <a:pPr marL="0" indent="0">
              <a:buNone/>
            </a:pPr>
            <a:r>
              <a:rPr lang="en-US" dirty="0" smtClean="0"/>
              <a:t>We </a:t>
            </a:r>
            <a:r>
              <a:rPr lang="en-US" dirty="0"/>
              <a:t>were therefore buried with him through baptism into death in order that, just as Christ was raised from the dead through the glory of the Father, we too may live a new life. </a:t>
            </a:r>
          </a:p>
        </p:txBody>
      </p:sp>
      <p:sp>
        <p:nvSpPr>
          <p:cNvPr id="4" name="Rounded Rectangle 3"/>
          <p:cNvSpPr/>
          <p:nvPr/>
        </p:nvSpPr>
        <p:spPr>
          <a:xfrm>
            <a:off x="3975100" y="2146300"/>
            <a:ext cx="20955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21300" y="5511800"/>
            <a:ext cx="863600" cy="419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022850" y="3479800"/>
            <a:ext cx="730250" cy="2032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παλαιότης</a:t>
            </a:r>
            <a:endParaRPr lang="en-US" dirty="0"/>
          </a:p>
          <a:p>
            <a:pPr marL="0" indent="0">
              <a:buNone/>
            </a:pPr>
            <a:r>
              <a:rPr lang="en-US" dirty="0" smtClean="0"/>
              <a:t>	(</a:t>
            </a:r>
            <a:r>
              <a:rPr lang="en-US" dirty="0" err="1" smtClean="0"/>
              <a:t>palaiot</a:t>
            </a:r>
            <a:r>
              <a:rPr lang="en-US" dirty="0" err="1"/>
              <a:t>ē</a:t>
            </a:r>
            <a:r>
              <a:rPr lang="en-US" dirty="0" err="1" smtClean="0"/>
              <a:t>s</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1155700" y="2133600"/>
            <a:ext cx="23749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300" y="5448300"/>
            <a:ext cx="13843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87450" y="3492500"/>
            <a:ext cx="1155700" cy="1955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7:6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γράμμα</a:t>
            </a:r>
            <a:endParaRPr lang="en-US" dirty="0"/>
          </a:p>
          <a:p>
            <a:pPr marL="0" indent="0">
              <a:buNone/>
            </a:pPr>
            <a:r>
              <a:rPr lang="en-US" dirty="0" smtClean="0"/>
              <a:t>			(</a:t>
            </a:r>
            <a:r>
              <a:rPr lang="en-US" dirty="0" err="1" smtClean="0"/>
              <a:t>gramma</a:t>
            </a:r>
            <a:r>
              <a:rPr lang="en-US" dirty="0" smtClean="0"/>
              <a:t>)</a:t>
            </a:r>
          </a:p>
          <a:p>
            <a:pPr marL="0" indent="0">
              <a:buNone/>
            </a:pPr>
            <a:endParaRPr lang="en-US" dirty="0"/>
          </a:p>
          <a:p>
            <a:pPr marL="0" indent="0">
              <a:buNone/>
            </a:pPr>
            <a:r>
              <a:rPr lang="en-US" baseline="30000" dirty="0" smtClean="0"/>
              <a:t>6</a:t>
            </a:r>
            <a:r>
              <a:rPr lang="en-US" dirty="0" smtClean="0"/>
              <a:t> </a:t>
            </a:r>
            <a:r>
              <a:rPr lang="en-US" dirty="0"/>
              <a:t>But now, by dying to what once bound us, we have been released from the law so that we serve in the new way of the Spirit, and not in the old way of the written code.</a:t>
            </a:r>
          </a:p>
        </p:txBody>
      </p:sp>
      <p:sp>
        <p:nvSpPr>
          <p:cNvPr id="4" name="Rounded Rectangle 3"/>
          <p:cNvSpPr/>
          <p:nvPr/>
        </p:nvSpPr>
        <p:spPr>
          <a:xfrm>
            <a:off x="3111500" y="2197100"/>
            <a:ext cx="20193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33700" y="5448300"/>
            <a:ext cx="2273300" cy="546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070350" y="3530600"/>
            <a:ext cx="50800" cy="1917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6202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γράμμα</a:t>
            </a:r>
            <a:endParaRPr lang="en-US" dirty="0"/>
          </a:p>
          <a:p>
            <a:pPr marL="0" indent="0">
              <a:buNone/>
            </a:pPr>
            <a:r>
              <a:rPr lang="en-US" dirty="0"/>
              <a:t>			(gramma)</a:t>
            </a:r>
          </a:p>
          <a:p>
            <a:pPr marL="0" indent="0">
              <a:buNone/>
            </a:pPr>
            <a:endParaRPr lang="en-US" dirty="0"/>
          </a:p>
          <a:p>
            <a:pPr marL="0" indent="0">
              <a:buNone/>
            </a:pPr>
            <a:r>
              <a:rPr lang="en-US" dirty="0" smtClean="0"/>
              <a:t>He </a:t>
            </a:r>
            <a:r>
              <a:rPr lang="en-US" dirty="0"/>
              <a:t>has made us competent as ministers of a new covenant—not of the letter but of the Spirit; for the letter kills, but the Spirit gives life. </a:t>
            </a:r>
          </a:p>
        </p:txBody>
      </p:sp>
      <p:sp>
        <p:nvSpPr>
          <p:cNvPr id="4" name="Oval 3"/>
          <p:cNvSpPr/>
          <p:nvPr/>
        </p:nvSpPr>
        <p:spPr>
          <a:xfrm>
            <a:off x="2819400" y="2120900"/>
            <a:ext cx="2590800" cy="1473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89500" y="4483100"/>
            <a:ext cx="1028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768600" y="4991100"/>
            <a:ext cx="1028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V="1">
            <a:off x="3282950" y="3594100"/>
            <a:ext cx="831850" cy="1397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5"/>
          </p:cNvCxnSpPr>
          <p:nvPr/>
        </p:nvCxnSpPr>
        <p:spPr>
          <a:xfrm flipH="1" flipV="1">
            <a:off x="5030786" y="3378355"/>
            <a:ext cx="373064" cy="110474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3:15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γράμμα</a:t>
            </a:r>
            <a:endParaRPr lang="en-US" dirty="0"/>
          </a:p>
          <a:p>
            <a:pPr marL="0" indent="0">
              <a:buNone/>
            </a:pPr>
            <a:r>
              <a:rPr lang="en-US" dirty="0" smtClean="0"/>
              <a:t>(</a:t>
            </a:r>
            <a:r>
              <a:rPr lang="en-US" dirty="0"/>
              <a:t>gramma)</a:t>
            </a:r>
          </a:p>
          <a:p>
            <a:pPr marL="0" indent="0">
              <a:buNone/>
            </a:pPr>
            <a:endParaRPr lang="en-US" dirty="0" smtClean="0"/>
          </a:p>
          <a:p>
            <a:pPr marL="0" indent="0">
              <a:buNone/>
            </a:pPr>
            <a:endParaRPr lang="en-US" dirty="0"/>
          </a:p>
          <a:p>
            <a:pPr marL="0" indent="0">
              <a:buNone/>
            </a:pPr>
            <a:r>
              <a:rPr lang="en-US" dirty="0"/>
              <a:t>and how from infancy you have known the holy Scriptures, which are able to make you wise for salvation through faith in Christ Jesus.</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63" y="2178050"/>
            <a:ext cx="204787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57200" y="5092700"/>
            <a:ext cx="18288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5602" idx="2"/>
          </p:cNvCxnSpPr>
          <p:nvPr/>
        </p:nvCxnSpPr>
        <p:spPr>
          <a:xfrm flipV="1">
            <a:off x="1371600" y="3536950"/>
            <a:ext cx="25401" cy="15557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3:6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He </a:t>
            </a:r>
            <a:r>
              <a:rPr lang="en-US" dirty="0"/>
              <a:t>has made us competent as ministers of a new covenant—not of the letter but of the Spirit; for </a:t>
            </a:r>
            <a:r>
              <a:rPr lang="en-US" b="1" dirty="0">
                <a:solidFill>
                  <a:schemeClr val="accent6">
                    <a:lumMod val="75000"/>
                  </a:schemeClr>
                </a:solidFill>
              </a:rPr>
              <a:t>the letter kills</a:t>
            </a:r>
            <a:r>
              <a:rPr lang="en-US" dirty="0"/>
              <a:t>, but </a:t>
            </a:r>
            <a:r>
              <a:rPr lang="en-US" b="1" dirty="0">
                <a:solidFill>
                  <a:schemeClr val="accent6">
                    <a:lumMod val="75000"/>
                  </a:schemeClr>
                </a:solidFill>
              </a:rPr>
              <a:t>the Spirit gives life</a:t>
            </a:r>
            <a:r>
              <a:rPr lang="en-US" dirty="0"/>
              <a:t>.</a:t>
            </a:r>
          </a:p>
        </p:txBody>
      </p:sp>
    </p:spTree>
    <p:extLst>
      <p:ext uri="{BB962C8B-B14F-4D97-AF65-F5344CB8AC3E}">
        <p14:creationId xmlns:p14="http://schemas.microsoft.com/office/powerpoint/2010/main" val="83548523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5:17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Therefore</a:t>
            </a:r>
            <a:r>
              <a:rPr lang="en-US" dirty="0"/>
              <a:t>, if anyone is in Christ, </a:t>
            </a:r>
            <a:r>
              <a:rPr lang="en-US" b="1" dirty="0">
                <a:solidFill>
                  <a:schemeClr val="accent6">
                    <a:lumMod val="75000"/>
                  </a:schemeClr>
                </a:solidFill>
              </a:rPr>
              <a:t>he is a new creation</a:t>
            </a:r>
            <a:r>
              <a:rPr lang="en-US" dirty="0"/>
              <a:t>; the old has gone, the new has come!</a:t>
            </a:r>
          </a:p>
        </p:txBody>
      </p:sp>
    </p:spTree>
    <p:extLst>
      <p:ext uri="{BB962C8B-B14F-4D97-AF65-F5344CB8AC3E}">
        <p14:creationId xmlns:p14="http://schemas.microsoft.com/office/powerpoint/2010/main" val="835485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14326</TotalTime>
  <Words>8441</Words>
  <Application>Microsoft Office PowerPoint</Application>
  <PresentationFormat>On-screen Show (4:3)</PresentationFormat>
  <Paragraphs>1770</Paragraphs>
  <Slides>100</Slides>
  <Notes>100</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Office Theme</vt:lpstr>
      <vt:lpstr>Romans 7:1-6 --- An Illustration from Marriage</vt:lpstr>
      <vt:lpstr>PowerPoint Presentation</vt:lpstr>
      <vt:lpstr>Romans 7:1-6</vt:lpstr>
      <vt:lpstr>Romans 7:1-6</vt:lpstr>
      <vt:lpstr>Romans 7:1-6</vt:lpstr>
      <vt:lpstr>Romans 7:1-6</vt:lpstr>
      <vt:lpstr>Romans 7:1 (NIV)</vt:lpstr>
      <vt:lpstr>Romans 7:1 (ESV)</vt:lpstr>
      <vt:lpstr>Romans 7:1</vt:lpstr>
      <vt:lpstr>1 Timothy 1:13</vt:lpstr>
      <vt:lpstr>1 Thessalonians 4:13</vt:lpstr>
      <vt:lpstr>Romans 7:1</vt:lpstr>
      <vt:lpstr>Matthew 12:50</vt:lpstr>
      <vt:lpstr>Philemon 1</vt:lpstr>
      <vt:lpstr>Romans 7:1</vt:lpstr>
      <vt:lpstr>Acts 8:30</vt:lpstr>
      <vt:lpstr>1 Corinthians 2:14</vt:lpstr>
      <vt:lpstr>Romans 7:1</vt:lpstr>
      <vt:lpstr>Romans 7:1</vt:lpstr>
      <vt:lpstr>Romans 6:9</vt:lpstr>
      <vt:lpstr>Romans 6:14</vt:lpstr>
      <vt:lpstr>Romans 7:1</vt:lpstr>
      <vt:lpstr>1 Corinthians 7:39</vt:lpstr>
      <vt:lpstr>Cross-Reference Proverbs 6:20-23</vt:lpstr>
      <vt:lpstr>Cross-Reference 1 Corinthians 9:7-8</vt:lpstr>
      <vt:lpstr>PowerPoint Presentation</vt:lpstr>
      <vt:lpstr>Romans 7:2</vt:lpstr>
      <vt:lpstr>Romans 7:2</vt:lpstr>
      <vt:lpstr>Romans 7:2</vt:lpstr>
      <vt:lpstr>1 Corinthians 7:27</vt:lpstr>
      <vt:lpstr>1 Corinthians 7:39</vt:lpstr>
      <vt:lpstr>Romans 7:2</vt:lpstr>
      <vt:lpstr>1 Timothy 4:9-10</vt:lpstr>
      <vt:lpstr>Revelation 10:6</vt:lpstr>
      <vt:lpstr>Romans 7:2</vt:lpstr>
      <vt:lpstr>Philippians 1:21</vt:lpstr>
      <vt:lpstr>Hebrews 9:27</vt:lpstr>
      <vt:lpstr>Romans 7:2</vt:lpstr>
      <vt:lpstr>Galatians 5:4</vt:lpstr>
      <vt:lpstr>Romans 7:2</vt:lpstr>
      <vt:lpstr>1 Corinthians 7:2</vt:lpstr>
      <vt:lpstr>Galatians 4:27</vt:lpstr>
      <vt:lpstr>Cross-Reference 1 Corinthians 7:39</vt:lpstr>
      <vt:lpstr>Cross-Reference 1 Corinthians 7:4</vt:lpstr>
      <vt:lpstr>PowerPoint Presentation</vt:lpstr>
      <vt:lpstr>Romans 7:3</vt:lpstr>
      <vt:lpstr>Romans 7:3</vt:lpstr>
      <vt:lpstr>Romans 7:3</vt:lpstr>
      <vt:lpstr>1 Corinthians 15:40</vt:lpstr>
      <vt:lpstr>Galatians 1:6</vt:lpstr>
      <vt:lpstr>Romans 7:3</vt:lpstr>
      <vt:lpstr>Acts 11:26</vt:lpstr>
      <vt:lpstr>Romans 7:3</vt:lpstr>
      <vt:lpstr>2 Peter 2:14</vt:lpstr>
      <vt:lpstr>James 4:4</vt:lpstr>
      <vt:lpstr>Cross-Reference Matthew 5:32</vt:lpstr>
      <vt:lpstr>Cross-Reference Leviticus 20:10</vt:lpstr>
      <vt:lpstr>Romans 7:4</vt:lpstr>
      <vt:lpstr>Romans 7:4</vt:lpstr>
      <vt:lpstr>Matthew 26:12</vt:lpstr>
      <vt:lpstr>James 2:26</vt:lpstr>
      <vt:lpstr>Romans 7:4</vt:lpstr>
      <vt:lpstr>Romans 7:4</vt:lpstr>
      <vt:lpstr>Luke 8:15</vt:lpstr>
      <vt:lpstr>Colossians 1:10</vt:lpstr>
      <vt:lpstr>Cross-Reference Romans 8:2</vt:lpstr>
      <vt:lpstr>Cross-Reference Colossians 2:14</vt:lpstr>
      <vt:lpstr>Romans 7:5</vt:lpstr>
      <vt:lpstr>Romans 7:5</vt:lpstr>
      <vt:lpstr>Romans 7:5</vt:lpstr>
      <vt:lpstr>Galatians 5:24</vt:lpstr>
      <vt:lpstr>Romans 7:5</vt:lpstr>
      <vt:lpstr>Philippians 2:13</vt:lpstr>
      <vt:lpstr>Ephesians 3:20</vt:lpstr>
      <vt:lpstr>Romans 7:5 (NIV)</vt:lpstr>
      <vt:lpstr>Romans 7:5 (KJV)</vt:lpstr>
      <vt:lpstr>James 3:5</vt:lpstr>
      <vt:lpstr>1 Corinthians 12:22</vt:lpstr>
      <vt:lpstr>Romans 7:5</vt:lpstr>
      <vt:lpstr>Romans 7:5</vt:lpstr>
      <vt:lpstr>John 5:24</vt:lpstr>
      <vt:lpstr>2 Corinthians 7:10</vt:lpstr>
      <vt:lpstr>Cross-Reference Titus 3:3</vt:lpstr>
      <vt:lpstr>Cross-Reference James 1:15</vt:lpstr>
      <vt:lpstr>Romans 7:6</vt:lpstr>
      <vt:lpstr>Romans 7:6</vt:lpstr>
      <vt:lpstr>Galatians 2:19</vt:lpstr>
      <vt:lpstr>Colossians 2:20</vt:lpstr>
      <vt:lpstr>Romans 7:6</vt:lpstr>
      <vt:lpstr>Romans 7:6</vt:lpstr>
      <vt:lpstr>Romans 7:6</vt:lpstr>
      <vt:lpstr>Romans 7:6</vt:lpstr>
      <vt:lpstr>Romans 6:4</vt:lpstr>
      <vt:lpstr>Romans 7:6</vt:lpstr>
      <vt:lpstr>Romans 7:6</vt:lpstr>
      <vt:lpstr>2 Corinthians 3:6</vt:lpstr>
      <vt:lpstr>2 Timothy 3:15</vt:lpstr>
      <vt:lpstr>Cross-Reference 2 Corinthians 3:6</vt:lpstr>
      <vt:lpstr>Cross-Reference 2 Corinthians 5:17</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166</cp:revision>
  <dcterms:created xsi:type="dcterms:W3CDTF">2014-03-14T14:55:41Z</dcterms:created>
  <dcterms:modified xsi:type="dcterms:W3CDTF">2015-10-20T21:11:00Z</dcterms:modified>
</cp:coreProperties>
</file>