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5"/>
  </p:notesMasterIdLst>
  <p:sldIdLst>
    <p:sldId id="320" r:id="rId2"/>
    <p:sldId id="349" r:id="rId3"/>
    <p:sldId id="321" r:id="rId4"/>
    <p:sldId id="322" r:id="rId5"/>
    <p:sldId id="323" r:id="rId6"/>
    <p:sldId id="324" r:id="rId7"/>
    <p:sldId id="325" r:id="rId8"/>
    <p:sldId id="326" r:id="rId9"/>
    <p:sldId id="327" r:id="rId10"/>
    <p:sldId id="328" r:id="rId11"/>
    <p:sldId id="432" r:id="rId12"/>
    <p:sldId id="329" r:id="rId13"/>
    <p:sldId id="544" r:id="rId14"/>
    <p:sldId id="545" r:id="rId15"/>
    <p:sldId id="546" r:id="rId16"/>
    <p:sldId id="547" r:id="rId17"/>
    <p:sldId id="548" r:id="rId18"/>
    <p:sldId id="549" r:id="rId19"/>
    <p:sldId id="552" r:id="rId20"/>
    <p:sldId id="553" r:id="rId21"/>
    <p:sldId id="555" r:id="rId22"/>
    <p:sldId id="554" r:id="rId23"/>
    <p:sldId id="550" r:id="rId24"/>
    <p:sldId id="350" r:id="rId25"/>
    <p:sldId id="351" r:id="rId26"/>
    <p:sldId id="444" r:id="rId27"/>
    <p:sldId id="394" r:id="rId28"/>
    <p:sldId id="395" r:id="rId29"/>
    <p:sldId id="433" r:id="rId30"/>
    <p:sldId id="330" r:id="rId31"/>
    <p:sldId id="353" r:id="rId32"/>
    <p:sldId id="448" r:id="rId33"/>
    <p:sldId id="355" r:id="rId34"/>
    <p:sldId id="453" r:id="rId35"/>
    <p:sldId id="396" r:id="rId36"/>
    <p:sldId id="397" r:id="rId37"/>
    <p:sldId id="434" r:id="rId38"/>
    <p:sldId id="331" r:id="rId39"/>
    <p:sldId id="356" r:id="rId40"/>
    <p:sldId id="454" r:id="rId41"/>
    <p:sldId id="398" r:id="rId42"/>
    <p:sldId id="399" r:id="rId43"/>
    <p:sldId id="332" r:id="rId44"/>
    <p:sldId id="357" r:id="rId45"/>
    <p:sldId id="456" r:id="rId46"/>
    <p:sldId id="400" r:id="rId47"/>
    <p:sldId id="401" r:id="rId48"/>
    <p:sldId id="435" r:id="rId49"/>
    <p:sldId id="333" r:id="rId50"/>
    <p:sldId id="358" r:id="rId51"/>
    <p:sldId id="458" r:id="rId52"/>
    <p:sldId id="402" r:id="rId53"/>
    <p:sldId id="403" r:id="rId54"/>
    <p:sldId id="334" r:id="rId55"/>
    <p:sldId id="362" r:id="rId56"/>
    <p:sldId id="465" r:id="rId57"/>
    <p:sldId id="404" r:id="rId58"/>
    <p:sldId id="405" r:id="rId59"/>
    <p:sldId id="335" r:id="rId60"/>
    <p:sldId id="367" r:id="rId61"/>
    <p:sldId id="364" r:id="rId62"/>
    <p:sldId id="473" r:id="rId63"/>
    <p:sldId id="365" r:id="rId64"/>
    <p:sldId id="366" r:id="rId65"/>
    <p:sldId id="476" r:id="rId66"/>
    <p:sldId id="477" r:id="rId67"/>
    <p:sldId id="407" r:id="rId68"/>
    <p:sldId id="406" r:id="rId69"/>
    <p:sldId id="336" r:id="rId70"/>
    <p:sldId id="368" r:id="rId71"/>
    <p:sldId id="369" r:id="rId72"/>
    <p:sldId id="541" r:id="rId73"/>
    <p:sldId id="370" r:id="rId74"/>
    <p:sldId id="482" r:id="rId75"/>
    <p:sldId id="409" r:id="rId76"/>
    <p:sldId id="408" r:id="rId77"/>
    <p:sldId id="337" r:id="rId78"/>
    <p:sldId id="529" r:id="rId79"/>
    <p:sldId id="373" r:id="rId80"/>
    <p:sldId id="537" r:id="rId81"/>
    <p:sldId id="375" r:id="rId82"/>
    <p:sldId id="538" r:id="rId83"/>
    <p:sldId id="539" r:id="rId84"/>
    <p:sldId id="540" r:id="rId85"/>
    <p:sldId id="410" r:id="rId86"/>
    <p:sldId id="411" r:id="rId87"/>
    <p:sldId id="338" r:id="rId88"/>
    <p:sldId id="376" r:id="rId89"/>
    <p:sldId id="494" r:id="rId90"/>
    <p:sldId id="412" r:id="rId91"/>
    <p:sldId id="413" r:id="rId92"/>
    <p:sldId id="339" r:id="rId93"/>
    <p:sldId id="530" r:id="rId94"/>
    <p:sldId id="377" r:id="rId95"/>
    <p:sldId id="497" r:id="rId96"/>
    <p:sldId id="414" r:id="rId97"/>
    <p:sldId id="415" r:id="rId98"/>
    <p:sldId id="340" r:id="rId99"/>
    <p:sldId id="531" r:id="rId100"/>
    <p:sldId id="378" r:id="rId101"/>
    <p:sldId id="542" r:id="rId102"/>
    <p:sldId id="416" r:id="rId103"/>
    <p:sldId id="417" r:id="rId104"/>
    <p:sldId id="341" r:id="rId105"/>
    <p:sldId id="533" r:id="rId106"/>
    <p:sldId id="342" r:id="rId107"/>
    <p:sldId id="535" r:id="rId108"/>
    <p:sldId id="436" r:id="rId109"/>
    <p:sldId id="343" r:id="rId110"/>
    <p:sldId id="536" r:id="rId111"/>
    <p:sldId id="381" r:id="rId112"/>
    <p:sldId id="382" r:id="rId113"/>
    <p:sldId id="383" r:id="rId114"/>
    <p:sldId id="420" r:id="rId115"/>
    <p:sldId id="421" r:id="rId116"/>
    <p:sldId id="344" r:id="rId117"/>
    <p:sldId id="384" r:id="rId118"/>
    <p:sldId id="512" r:id="rId119"/>
    <p:sldId id="422" r:id="rId120"/>
    <p:sldId id="423" r:id="rId121"/>
    <p:sldId id="437" r:id="rId122"/>
    <p:sldId id="345" r:id="rId123"/>
    <p:sldId id="387" r:id="rId124"/>
    <p:sldId id="518" r:id="rId125"/>
    <p:sldId id="543" r:id="rId126"/>
    <p:sldId id="388" r:id="rId127"/>
    <p:sldId id="520" r:id="rId128"/>
    <p:sldId id="521" r:id="rId129"/>
    <p:sldId id="424" r:id="rId130"/>
    <p:sldId id="425" r:id="rId131"/>
    <p:sldId id="438" r:id="rId132"/>
    <p:sldId id="346" r:id="rId133"/>
    <p:sldId id="389" r:id="rId134"/>
    <p:sldId id="522" r:id="rId135"/>
    <p:sldId id="390" r:id="rId136"/>
    <p:sldId id="524" r:id="rId137"/>
    <p:sldId id="426" r:id="rId138"/>
    <p:sldId id="427" r:id="rId139"/>
    <p:sldId id="347" r:id="rId140"/>
    <p:sldId id="392" r:id="rId141"/>
    <p:sldId id="428" r:id="rId142"/>
    <p:sldId id="429" r:id="rId143"/>
    <p:sldId id="348" r:id="rId1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3" autoAdjust="0"/>
    <p:restoredTop sz="68457" autoAdjust="0"/>
  </p:normalViewPr>
  <p:slideViewPr>
    <p:cSldViewPr snapToGrid="0">
      <p:cViewPr varScale="1">
        <p:scale>
          <a:sx n="79" d="100"/>
          <a:sy n="79" d="100"/>
        </p:scale>
        <p:origin x="-2520"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F59A7-57A4-4529-AB87-B3AA26DD69DC}" type="datetimeFigureOut">
              <a:rPr lang="en-US" smtClean="0"/>
              <a:t>10/27/2015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4102A9-26DF-4918-9F45-F7076CE57E46}" type="slidenum">
              <a:rPr lang="en-US" smtClean="0"/>
              <a:t>‹#›</a:t>
            </a:fld>
            <a:endParaRPr lang="en-US"/>
          </a:p>
        </p:txBody>
      </p:sp>
    </p:spTree>
    <p:extLst>
      <p:ext uri="{BB962C8B-B14F-4D97-AF65-F5344CB8AC3E}">
        <p14:creationId xmlns:p14="http://schemas.microsoft.com/office/powerpoint/2010/main" val="3522141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a:t>
            </a:fld>
            <a:endParaRPr lang="en-US"/>
          </a:p>
        </p:txBody>
      </p:sp>
    </p:spTree>
    <p:extLst>
      <p:ext uri="{BB962C8B-B14F-4D97-AF65-F5344CB8AC3E}">
        <p14:creationId xmlns:p14="http://schemas.microsoft.com/office/powerpoint/2010/main" val="879274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a:t>
            </a:fld>
            <a:endParaRPr lang="en-US"/>
          </a:p>
        </p:txBody>
      </p:sp>
    </p:spTree>
    <p:extLst>
      <p:ext uri="{BB962C8B-B14F-4D97-AF65-F5344CB8AC3E}">
        <p14:creationId xmlns:p14="http://schemas.microsoft.com/office/powerpoint/2010/main" val="383388270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Parakeimai</a:t>
            </a:r>
            <a:r>
              <a:rPr lang="en-US" dirty="0" smtClean="0"/>
              <a:t> means </a:t>
            </a:r>
            <a:r>
              <a:rPr lang="en-US" sz="1200" b="0" i="0" dirty="0" smtClean="0"/>
              <a:t>to be present and ready for some </a:t>
            </a:r>
          </a:p>
          <a:p>
            <a:r>
              <a:rPr lang="en-US" sz="1200" b="0" i="0" dirty="0" smtClean="0"/>
              <a:t>purpose or action; that is, to be at hand, or to be ready.</a:t>
            </a:r>
          </a:p>
          <a:p>
            <a:endParaRPr lang="en-US" sz="1200" b="0" i="0" dirty="0" smtClean="0"/>
          </a:p>
          <a:p>
            <a:r>
              <a:rPr lang="en-US" sz="1200" b="0" i="0" dirty="0" smtClean="0"/>
              <a:t>To paraphrase verse</a:t>
            </a:r>
            <a:r>
              <a:rPr lang="en-US" sz="1200" b="0" i="0" baseline="0" dirty="0" smtClean="0"/>
              <a:t> 18, we might say, “I’m ready to do </a:t>
            </a:r>
          </a:p>
          <a:p>
            <a:r>
              <a:rPr lang="en-US" sz="1200" b="0" i="0" baseline="0" dirty="0" smtClean="0"/>
              <a:t>what is good, but I can’t seem to actually do it.</a:t>
            </a:r>
          </a:p>
          <a:p>
            <a:endParaRPr lang="en-US" sz="1200" b="0" i="0" baseline="0" dirty="0" smtClean="0"/>
          </a:p>
          <a:p>
            <a:r>
              <a:rPr lang="en-US" sz="1200" b="0" i="0" baseline="0" dirty="0" smtClean="0"/>
              <a:t>The only other place in the New Testament where this </a:t>
            </a:r>
          </a:p>
          <a:p>
            <a:r>
              <a:rPr lang="en-US" sz="1200" b="0" i="0" baseline="0" dirty="0" smtClean="0"/>
              <a:t>word is used is here in our passage this morning, at:</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100</a:t>
            </a:fld>
            <a:endParaRPr lang="en-US"/>
          </a:p>
        </p:txBody>
      </p:sp>
    </p:spTree>
    <p:extLst>
      <p:ext uri="{BB962C8B-B14F-4D97-AF65-F5344CB8AC3E}">
        <p14:creationId xmlns:p14="http://schemas.microsoft.com/office/powerpoint/2010/main" val="371349491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dirty="0" smtClean="0"/>
              <a:t>The believer who has been delivered from sin </a:t>
            </a:r>
          </a:p>
          <a:p>
            <a:pPr rtl="0"/>
            <a:r>
              <a:rPr lang="en-US" sz="1200" dirty="0" smtClean="0"/>
              <a:t>by Christ has a renewed mind. Service to God becomes </a:t>
            </a:r>
          </a:p>
          <a:p>
            <a:pPr rtl="0"/>
            <a:r>
              <a:rPr lang="en-US" sz="1200" dirty="0" smtClean="0"/>
              <a:t>a privilege and a pleasure. </a:t>
            </a:r>
          </a:p>
          <a:p>
            <a:pPr rtl="0"/>
            <a:endParaRPr lang="en-US" sz="1200" dirty="0" smtClean="0"/>
          </a:p>
          <a:p>
            <a:pPr rtl="0"/>
            <a:r>
              <a:rPr lang="en-US" sz="1200" dirty="0" smtClean="0"/>
              <a:t>This new kind of thinking is described in an ancient first </a:t>
            </a:r>
          </a:p>
          <a:p>
            <a:pPr rtl="0"/>
            <a:r>
              <a:rPr lang="en-US" sz="1200" dirty="0" smtClean="0"/>
              <a:t>century letter entitled, “From Cyprian to </a:t>
            </a:r>
            <a:r>
              <a:rPr lang="en-US" sz="1200" dirty="0" err="1" smtClean="0"/>
              <a:t>Donatus</a:t>
            </a:r>
            <a:r>
              <a:rPr lang="en-US" sz="1200" dirty="0" smtClean="0"/>
              <a:t>.”</a:t>
            </a:r>
          </a:p>
          <a:p>
            <a:pPr rtl="0"/>
            <a:endParaRPr lang="en-US" sz="1200" dirty="0" smtClean="0"/>
          </a:p>
          <a:p>
            <a:pPr rtl="0"/>
            <a:r>
              <a:rPr lang="en-US" sz="1200" kern="1200" dirty="0" smtClean="0">
                <a:solidFill>
                  <a:schemeClr val="tx1"/>
                </a:solidFill>
                <a:latin typeface="+mn-lt"/>
                <a:ea typeface="+mn-ea"/>
                <a:cs typeface="+mn-cs"/>
              </a:rPr>
              <a:t>This seems a cheerful world, </a:t>
            </a:r>
            <a:r>
              <a:rPr lang="en-US" sz="1200" kern="1200" dirty="0" err="1" smtClean="0">
                <a:solidFill>
                  <a:schemeClr val="tx1"/>
                </a:solidFill>
                <a:latin typeface="+mn-lt"/>
                <a:ea typeface="+mn-ea"/>
                <a:cs typeface="+mn-cs"/>
              </a:rPr>
              <a:t>Donatus</a:t>
            </a:r>
            <a:r>
              <a:rPr lang="en-US" sz="1200" kern="1200" dirty="0" smtClean="0">
                <a:solidFill>
                  <a:schemeClr val="tx1"/>
                </a:solidFill>
                <a:latin typeface="+mn-lt"/>
                <a:ea typeface="+mn-ea"/>
                <a:cs typeface="+mn-cs"/>
              </a:rPr>
              <a:t>, when I view it </a:t>
            </a:r>
          </a:p>
          <a:p>
            <a:pPr rtl="0"/>
            <a:r>
              <a:rPr lang="en-US" sz="1200" kern="1200" dirty="0" smtClean="0">
                <a:solidFill>
                  <a:schemeClr val="tx1"/>
                </a:solidFill>
                <a:latin typeface="+mn-lt"/>
                <a:ea typeface="+mn-ea"/>
                <a:cs typeface="+mn-cs"/>
              </a:rPr>
              <a:t>from this fair garden under the shadow of these vines.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But if I climbed some great mountain and looked out </a:t>
            </a:r>
          </a:p>
          <a:p>
            <a:pPr rtl="0"/>
            <a:r>
              <a:rPr lang="en-US" sz="1200" kern="1200" dirty="0" smtClean="0">
                <a:solidFill>
                  <a:schemeClr val="tx1"/>
                </a:solidFill>
                <a:latin typeface="+mn-lt"/>
                <a:ea typeface="+mn-ea"/>
                <a:cs typeface="+mn-cs"/>
              </a:rPr>
              <a:t>over the wide lands, you know very well what I would </a:t>
            </a:r>
          </a:p>
          <a:p>
            <a:pPr rtl="0"/>
            <a:r>
              <a:rPr lang="en-US" sz="1200" kern="1200" dirty="0" smtClean="0">
                <a:solidFill>
                  <a:schemeClr val="tx1"/>
                </a:solidFill>
                <a:latin typeface="+mn-lt"/>
                <a:ea typeface="+mn-ea"/>
                <a:cs typeface="+mn-cs"/>
              </a:rPr>
              <a:t>see.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Brigands on the high road; pirates on the seas; in the </a:t>
            </a:r>
          </a:p>
          <a:p>
            <a:pPr rtl="0"/>
            <a:r>
              <a:rPr lang="en-US" sz="1200" kern="1200" dirty="0" smtClean="0">
                <a:solidFill>
                  <a:schemeClr val="tx1"/>
                </a:solidFill>
                <a:latin typeface="+mn-lt"/>
                <a:ea typeface="+mn-ea"/>
                <a:cs typeface="+mn-cs"/>
              </a:rPr>
              <a:t>amphitheater men murdered to please the applauding </a:t>
            </a:r>
          </a:p>
          <a:p>
            <a:pPr rtl="0"/>
            <a:r>
              <a:rPr lang="en-US" sz="1200" kern="1200" dirty="0" smtClean="0">
                <a:solidFill>
                  <a:schemeClr val="tx1"/>
                </a:solidFill>
                <a:latin typeface="+mn-lt"/>
                <a:ea typeface="+mn-ea"/>
                <a:cs typeface="+mn-cs"/>
              </a:rPr>
              <a:t>crowds; under all roofs misery and selfishness.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It is really a bad world, </a:t>
            </a:r>
            <a:r>
              <a:rPr lang="en-US" sz="1200" kern="1200" dirty="0" err="1" smtClean="0">
                <a:solidFill>
                  <a:schemeClr val="tx1"/>
                </a:solidFill>
                <a:latin typeface="+mn-lt"/>
                <a:ea typeface="+mn-ea"/>
                <a:cs typeface="+mn-cs"/>
              </a:rPr>
              <a:t>Donatus</a:t>
            </a:r>
            <a:r>
              <a:rPr lang="en-US" sz="1200" kern="1200" dirty="0" smtClean="0">
                <a:solidFill>
                  <a:schemeClr val="tx1"/>
                </a:solidFill>
                <a:latin typeface="+mn-lt"/>
                <a:ea typeface="+mn-ea"/>
                <a:cs typeface="+mn-cs"/>
              </a:rPr>
              <a:t>, an incredibly bad </a:t>
            </a:r>
          </a:p>
          <a:p>
            <a:pPr rtl="0"/>
            <a:r>
              <a:rPr lang="en-US" sz="1200" kern="1200" dirty="0" smtClean="0">
                <a:solidFill>
                  <a:schemeClr val="tx1"/>
                </a:solidFill>
                <a:latin typeface="+mn-lt"/>
                <a:ea typeface="+mn-ea"/>
                <a:cs typeface="+mn-cs"/>
              </a:rPr>
              <a:t>world.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Yet in the midst of it I have found a quiet and holy people. </a:t>
            </a:r>
          </a:p>
          <a:p>
            <a:pPr rtl="0"/>
            <a:r>
              <a:rPr lang="en-US" sz="1200" kern="1200" dirty="0" smtClean="0">
                <a:solidFill>
                  <a:schemeClr val="tx1"/>
                </a:solidFill>
                <a:latin typeface="+mn-lt"/>
                <a:ea typeface="+mn-ea"/>
                <a:cs typeface="+mn-cs"/>
              </a:rPr>
              <a:t>They have discovered a joy which is a thousand times </a:t>
            </a:r>
          </a:p>
          <a:p>
            <a:pPr rtl="0"/>
            <a:r>
              <a:rPr lang="en-US" sz="1200" kern="1200" dirty="0" smtClean="0">
                <a:solidFill>
                  <a:schemeClr val="tx1"/>
                </a:solidFill>
                <a:latin typeface="+mn-lt"/>
                <a:ea typeface="+mn-ea"/>
                <a:cs typeface="+mn-cs"/>
              </a:rPr>
              <a:t>better than any pleasure of this sinful life. They are </a:t>
            </a:r>
          </a:p>
          <a:p>
            <a:pPr rtl="0"/>
            <a:r>
              <a:rPr lang="en-US" sz="1200" kern="1200" dirty="0" smtClean="0">
                <a:solidFill>
                  <a:schemeClr val="tx1"/>
                </a:solidFill>
                <a:latin typeface="+mn-lt"/>
                <a:ea typeface="+mn-ea"/>
                <a:cs typeface="+mn-cs"/>
              </a:rPr>
              <a:t>despised and persecuted, but they care not.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They have overcome the world. These people, </a:t>
            </a:r>
            <a:r>
              <a:rPr lang="en-US" sz="1200" kern="1200" dirty="0" err="1" smtClean="0">
                <a:solidFill>
                  <a:schemeClr val="tx1"/>
                </a:solidFill>
                <a:latin typeface="+mn-lt"/>
                <a:ea typeface="+mn-ea"/>
                <a:cs typeface="+mn-cs"/>
              </a:rPr>
              <a:t>Donatus</a:t>
            </a:r>
            <a:r>
              <a:rPr lang="en-US" sz="1200" kern="1200" dirty="0" smtClean="0">
                <a:solidFill>
                  <a:schemeClr val="tx1"/>
                </a:solidFill>
                <a:latin typeface="+mn-lt"/>
                <a:ea typeface="+mn-ea"/>
                <a:cs typeface="+mn-cs"/>
              </a:rPr>
              <a:t>, </a:t>
            </a:r>
          </a:p>
          <a:p>
            <a:pPr rtl="0"/>
            <a:r>
              <a:rPr lang="en-US" sz="1200" kern="1200" dirty="0" smtClean="0">
                <a:solidFill>
                  <a:schemeClr val="tx1"/>
                </a:solidFill>
                <a:latin typeface="+mn-lt"/>
                <a:ea typeface="+mn-ea"/>
                <a:cs typeface="+mn-cs"/>
              </a:rPr>
              <a:t>are the Christians … and I am one of them.”</a:t>
            </a:r>
          </a:p>
          <a:p>
            <a:pPr rtl="0"/>
            <a:endParaRPr lang="en-US" sz="1200" kern="1200" dirty="0" smtClean="0">
              <a:solidFill>
                <a:schemeClr val="tx1"/>
              </a:solidFill>
              <a:latin typeface="+mn-lt"/>
              <a:ea typeface="+mn-ea"/>
              <a:cs typeface="+mn-cs"/>
            </a:endParaRPr>
          </a:p>
          <a:p>
            <a:pPr rtl="0"/>
            <a:r>
              <a:rPr lang="en-US" sz="1200" dirty="0" smtClean="0"/>
              <a:t>If you are looking for peace in a world of unrest, come </a:t>
            </a:r>
          </a:p>
          <a:p>
            <a:pPr rtl="0"/>
            <a:r>
              <a:rPr lang="en-US" sz="1200" dirty="0" smtClean="0"/>
              <a:t>to meet the Lord. He is everything you are longing for </a:t>
            </a:r>
          </a:p>
          <a:p>
            <a:pPr rtl="0"/>
            <a:r>
              <a:rPr lang="en-US" sz="1200" dirty="0" smtClean="0"/>
              <a:t>… and everything you need!</a:t>
            </a:r>
          </a:p>
          <a:p>
            <a:pPr rtl="0"/>
            <a:endParaRPr lang="en-US" dirty="0" smtClean="0"/>
          </a:p>
          <a:p>
            <a:r>
              <a:rPr lang="en-US" b="0" i="0" u="none" strike="noStrike" baseline="0" dirty="0" smtClean="0"/>
              <a:t>-----</a:t>
            </a:r>
          </a:p>
          <a:p>
            <a:endParaRPr lang="en-US" b="0" i="0" u="none" strike="noStrike" baseline="0" dirty="0" smtClean="0"/>
          </a:p>
          <a:p>
            <a:r>
              <a:rPr lang="en-US" b="0" i="0" u="none" strike="noStrike" baseline="0" dirty="0" smtClean="0"/>
              <a:t>Leadership Ministries Worldwide. (2004). </a:t>
            </a:r>
          </a:p>
          <a:p>
            <a:r>
              <a:rPr lang="en-US" b="0" i="1" u="none" strike="noStrike" baseline="0" dirty="0" smtClean="0"/>
              <a:t>Practical Illustrations: Romans</a:t>
            </a:r>
            <a:r>
              <a:rPr lang="en-US" b="0" i="0" u="none" strike="noStrike" baseline="0" dirty="0" smtClean="0"/>
              <a:t> (p. 17). Chattanooga, </a:t>
            </a:r>
          </a:p>
          <a:p>
            <a:r>
              <a:rPr lang="en-US" b="0" i="0" u="none" strike="noStrike" baseline="0" dirty="0" smtClean="0"/>
              <a:t>TN: Leadership Ministries Worldwide.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101</a:t>
            </a:fld>
            <a:endParaRPr lang="en-US"/>
          </a:p>
        </p:txBody>
      </p:sp>
    </p:spTree>
    <p:extLst>
      <p:ext uri="{BB962C8B-B14F-4D97-AF65-F5344CB8AC3E}">
        <p14:creationId xmlns:p14="http://schemas.microsoft.com/office/powerpoint/2010/main" val="166416829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7:18</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102</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7:18</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103</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Martin Luther once said:</a:t>
            </a:r>
          </a:p>
          <a:p>
            <a:endParaRPr lang="en-US" dirty="0" smtClean="0"/>
          </a:p>
          <a:p>
            <a:r>
              <a:rPr lang="en-US" dirty="0" smtClean="0"/>
              <a:t>“It is as with a rider. When his horse does not trot </a:t>
            </a:r>
          </a:p>
          <a:p>
            <a:r>
              <a:rPr lang="en-US" dirty="0" smtClean="0"/>
              <a:t>exactly as he wishes, it is he and yet not he that causes </a:t>
            </a:r>
          </a:p>
          <a:p>
            <a:r>
              <a:rPr lang="en-US" dirty="0" smtClean="0"/>
              <a:t>it to trot as it does. For the horse is not without him nor </a:t>
            </a:r>
          </a:p>
          <a:p>
            <a:r>
              <a:rPr lang="en-US" dirty="0" smtClean="0"/>
              <a:t>he without the horse.”</a:t>
            </a:r>
          </a:p>
          <a:p>
            <a:endParaRPr lang="en-US" dirty="0" smtClean="0"/>
          </a:p>
          <a:p>
            <a:r>
              <a:rPr lang="en-US" baseline="0" dirty="0" smtClean="0"/>
              <a:t>-----</a:t>
            </a:r>
          </a:p>
          <a:p>
            <a:endParaRPr lang="en-US" baseline="0" dirty="0" smtClean="0"/>
          </a:p>
          <a:p>
            <a:r>
              <a:rPr lang="en-US" baseline="0" dirty="0" smtClean="0"/>
              <a:t>Morris, Leon (1988). The Epistle to the Romans </a:t>
            </a:r>
          </a:p>
          <a:p>
            <a:r>
              <a:rPr lang="en-US" baseline="0" dirty="0" smtClean="0"/>
              <a:t>(p. 294). Grand Rapids, MI: Eerdmans.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104</a:t>
            </a:fld>
            <a:endParaRPr lang="en-US"/>
          </a:p>
        </p:txBody>
      </p:sp>
    </p:spTree>
    <p:extLst>
      <p:ext uri="{BB962C8B-B14F-4D97-AF65-F5344CB8AC3E}">
        <p14:creationId xmlns:p14="http://schemas.microsoft.com/office/powerpoint/2010/main" val="263881470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Romans 7:19 is just an expansion on the second part of </a:t>
            </a:r>
          </a:p>
          <a:p>
            <a:r>
              <a:rPr lang="en-US" dirty="0" smtClean="0"/>
              <a:t>verse 15.</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verse 15, we read that Paul said, “For what I want to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 I do not do (</a:t>
            </a:r>
            <a:r>
              <a:rPr lang="en-US" dirty="0" err="1" smtClean="0"/>
              <a:t>prasso</a:t>
            </a:r>
            <a:r>
              <a:rPr lang="en-US" dirty="0" smtClean="0"/>
              <a:t>), but what I hate I do (</a:t>
            </a:r>
            <a:r>
              <a:rPr lang="en-US" dirty="0" err="1" smtClean="0"/>
              <a:t>poieo</a:t>
            </a:r>
            <a:r>
              <a:rPr lang="en-US"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And, here in verse 19, we find that what Paul wants to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 is “the good”, but that is</a:t>
            </a:r>
            <a:r>
              <a:rPr lang="en-US" baseline="0" dirty="0" smtClean="0"/>
              <a:t> just what he intentionally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does NOT do (</a:t>
            </a:r>
            <a:r>
              <a:rPr lang="en-US" baseline="0" dirty="0" err="1" smtClean="0"/>
              <a:t>poieo</a:t>
            </a: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And what he hates is “the evil”, but that is just what he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keeps on stumbling along and doing (</a:t>
            </a:r>
            <a:r>
              <a:rPr lang="en-US" baseline="0" dirty="0" err="1" smtClean="0"/>
              <a:t>prasso</a:t>
            </a: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rtl="0"/>
            <a:r>
              <a:rPr lang="en-US" b="1" baseline="0" dirty="0" err="1" smtClean="0"/>
              <a:t>ILLUS</a:t>
            </a:r>
            <a:r>
              <a:rPr lang="en-US" b="1" baseline="0" dirty="0" smtClean="0"/>
              <a:t>:</a:t>
            </a:r>
            <a:r>
              <a:rPr lang="en-US" b="0" baseline="0" dirty="0" smtClean="0"/>
              <a:t> </a:t>
            </a:r>
            <a:r>
              <a:rPr lang="en-US" sz="1200" i="0" kern="1200" dirty="0" smtClean="0">
                <a:solidFill>
                  <a:schemeClr val="tx1"/>
                </a:solidFill>
                <a:latin typeface="+mn-lt"/>
                <a:ea typeface="+mn-ea"/>
                <a:cs typeface="+mn-cs"/>
              </a:rPr>
              <a:t>Johnny Cash once did an album called </a:t>
            </a:r>
          </a:p>
          <a:p>
            <a:pPr rtl="0"/>
            <a:r>
              <a:rPr lang="en-US" sz="1200" i="0" kern="1200" dirty="0" smtClean="0">
                <a:solidFill>
                  <a:schemeClr val="tx1"/>
                </a:solidFill>
                <a:latin typeface="+mn-lt"/>
                <a:ea typeface="+mn-ea"/>
                <a:cs typeface="+mn-cs"/>
              </a:rPr>
              <a:t>American Recordings. On the album cover is a picture </a:t>
            </a:r>
          </a:p>
          <a:p>
            <a:pPr rtl="0"/>
            <a:r>
              <a:rPr lang="en-US" sz="1200" i="0" kern="1200" dirty="0" smtClean="0">
                <a:solidFill>
                  <a:schemeClr val="tx1"/>
                </a:solidFill>
                <a:latin typeface="+mn-lt"/>
                <a:ea typeface="+mn-ea"/>
                <a:cs typeface="+mn-cs"/>
              </a:rPr>
              <a:t>of two dogs.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One dog is black with a white stripe.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The other dog is white with a black stripe.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The two dogs are meant to say something about </a:t>
            </a:r>
          </a:p>
          <a:p>
            <a:pPr rtl="0"/>
            <a:r>
              <a:rPr lang="en-US" sz="1200" i="0" kern="1200" dirty="0" smtClean="0">
                <a:solidFill>
                  <a:schemeClr val="tx1"/>
                </a:solidFill>
                <a:latin typeface="+mn-lt"/>
                <a:ea typeface="+mn-ea"/>
                <a:cs typeface="+mn-cs"/>
              </a:rPr>
              <a:t>Johnny Cash.</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In an interview with Rolling Stone, Cash explains what </a:t>
            </a:r>
          </a:p>
          <a:p>
            <a:pPr rtl="0"/>
            <a:r>
              <a:rPr lang="en-US" sz="1200" i="0" kern="1200" dirty="0" smtClean="0">
                <a:solidFill>
                  <a:schemeClr val="tx1"/>
                </a:solidFill>
                <a:latin typeface="+mn-lt"/>
                <a:ea typeface="+mn-ea"/>
                <a:cs typeface="+mn-cs"/>
              </a:rPr>
              <a:t>the two dogs mean. “Their names are Sin and </a:t>
            </a:r>
          </a:p>
          <a:p>
            <a:pPr rtl="0"/>
            <a:r>
              <a:rPr lang="en-US" sz="1200" i="0" kern="1200" dirty="0" smtClean="0">
                <a:solidFill>
                  <a:schemeClr val="tx1"/>
                </a:solidFill>
                <a:latin typeface="+mn-lt"/>
                <a:ea typeface="+mn-ea"/>
                <a:cs typeface="+mn-cs"/>
              </a:rPr>
              <a:t>Redemption.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Sin is the black one with the white stripe;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Redemption is the white one with the black stripe.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That’s kind of the theme of that album, and for me, too.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When I was really bad, I was not all bad.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When I was trying to be good, I could never be all good.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There would be that black streak going through.”</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No one is all bad. No one is all good. We are all sinners </a:t>
            </a:r>
          </a:p>
          <a:p>
            <a:pPr rtl="0"/>
            <a:r>
              <a:rPr lang="en-US" sz="1200" i="0" kern="1200" dirty="0" smtClean="0">
                <a:solidFill>
                  <a:schemeClr val="tx1"/>
                </a:solidFill>
                <a:latin typeface="+mn-lt"/>
                <a:ea typeface="+mn-ea"/>
                <a:cs typeface="+mn-cs"/>
              </a:rPr>
              <a:t>who need to be redeemed. We all need Jesus.</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Larson, C. B. (2002). </a:t>
            </a:r>
            <a:r>
              <a:rPr lang="en-US" b="0" i="1" u="none" strike="noStrike" baseline="0" dirty="0" smtClean="0"/>
              <a:t>750 engaging illustrations for </a:t>
            </a:r>
          </a:p>
          <a:p>
            <a:r>
              <a:rPr lang="en-US" b="0" i="1" u="none" strike="noStrike" baseline="0" dirty="0" smtClean="0"/>
              <a:t>preachers, teachers &amp; writers</a:t>
            </a:r>
            <a:r>
              <a:rPr lang="en-US" b="0" i="0" u="none" strike="noStrike" baseline="0" dirty="0" smtClean="0"/>
              <a:t> (p. 444). Grand Rapids, </a:t>
            </a:r>
          </a:p>
          <a:p>
            <a:r>
              <a:rPr lang="en-US" b="0" i="0" u="none" strike="noStrike" baseline="0" dirty="0" smtClean="0"/>
              <a:t>MI: Baker Books.</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105</a:t>
            </a:fld>
            <a:endParaRPr lang="en-US"/>
          </a:p>
        </p:txBody>
      </p:sp>
    </p:spTree>
    <p:extLst>
      <p:ext uri="{BB962C8B-B14F-4D97-AF65-F5344CB8AC3E}">
        <p14:creationId xmlns:p14="http://schemas.microsoft.com/office/powerpoint/2010/main" val="263881470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Calvin notes:</a:t>
            </a:r>
          </a:p>
          <a:p>
            <a:endParaRPr lang="en-US" dirty="0" smtClean="0"/>
          </a:p>
          <a:p>
            <a:r>
              <a:rPr lang="en-US" dirty="0" smtClean="0"/>
              <a:t>“The faithful, however rightly they may be influenced, </a:t>
            </a:r>
          </a:p>
          <a:p>
            <a:r>
              <a:rPr lang="en-US" dirty="0" smtClean="0"/>
              <a:t>are yet so conscious of their own infirmity, that they can </a:t>
            </a:r>
          </a:p>
          <a:p>
            <a:r>
              <a:rPr lang="en-US" dirty="0" smtClean="0"/>
              <a:t>deem</a:t>
            </a:r>
            <a:r>
              <a:rPr lang="en-US" baseline="0" dirty="0" smtClean="0"/>
              <a:t> no work proceeding from them as blameless....</a:t>
            </a:r>
          </a:p>
          <a:p>
            <a:endParaRPr lang="en-US" baseline="0" dirty="0" smtClean="0"/>
          </a:p>
          <a:p>
            <a:r>
              <a:rPr lang="en-US" baseline="0" dirty="0" smtClean="0"/>
              <a:t>“Their best works are always stained with some blots of </a:t>
            </a:r>
          </a:p>
          <a:p>
            <a:r>
              <a:rPr lang="en-US" baseline="0" dirty="0" smtClean="0"/>
              <a:t>sin, so that no reward can be hoped, unless God </a:t>
            </a:r>
          </a:p>
          <a:p>
            <a:r>
              <a:rPr lang="en-US" baseline="0" dirty="0" smtClean="0"/>
              <a:t>pardons them.”</a:t>
            </a:r>
            <a:endParaRPr lang="en-US" dirty="0" smtClean="0"/>
          </a:p>
          <a:p>
            <a:endParaRPr lang="en-US" dirty="0" smtClean="0"/>
          </a:p>
          <a:p>
            <a:r>
              <a:rPr lang="en-US" dirty="0" smtClean="0"/>
              <a:t>-----</a:t>
            </a:r>
          </a:p>
          <a:p>
            <a:endParaRPr lang="en-US" dirty="0" smtClean="0"/>
          </a:p>
          <a:p>
            <a:r>
              <a:rPr lang="en-US" baseline="0" dirty="0" smtClean="0"/>
              <a:t>Calvin, John (2005). Calvin’s Commentaries, Volume </a:t>
            </a:r>
          </a:p>
          <a:p>
            <a:r>
              <a:rPr lang="en-US" baseline="0" dirty="0" smtClean="0"/>
              <a:t>XIX: Romans (p. 268). Grand Rapids, MI: Baker </a:t>
            </a:r>
          </a:p>
          <a:p>
            <a:r>
              <a:rPr lang="en-US" baseline="0" dirty="0" smtClean="0"/>
              <a:t>Book House.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106</a:t>
            </a:fld>
            <a:endParaRPr lang="en-US"/>
          </a:p>
        </p:txBody>
      </p:sp>
    </p:spTree>
    <p:extLst>
      <p:ext uri="{BB962C8B-B14F-4D97-AF65-F5344CB8AC3E}">
        <p14:creationId xmlns:p14="http://schemas.microsoft.com/office/powerpoint/2010/main" val="147496578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I keep on intentionally doing the things I don’t want </a:t>
            </a:r>
          </a:p>
          <a:p>
            <a:r>
              <a:rPr lang="en-US" dirty="0" smtClean="0"/>
              <a:t>to do (</a:t>
            </a:r>
            <a:r>
              <a:rPr lang="en-US" dirty="0" err="1" smtClean="0"/>
              <a:t>poieo</a:t>
            </a:r>
            <a:r>
              <a:rPr lang="en-US" dirty="0" smtClean="0"/>
              <a:t>)...</a:t>
            </a:r>
          </a:p>
          <a:p>
            <a:endParaRPr lang="en-US" dirty="0" smtClean="0"/>
          </a:p>
          <a:p>
            <a:r>
              <a:rPr lang="en-US" dirty="0" smtClean="0"/>
              <a:t>Then it is actually</a:t>
            </a:r>
            <a:r>
              <a:rPr lang="en-US" baseline="0" dirty="0" smtClean="0"/>
              <a:t> sin doing them in and through me </a:t>
            </a:r>
          </a:p>
          <a:p>
            <a:r>
              <a:rPr lang="en-US" baseline="0" dirty="0" smtClean="0"/>
              <a:t>(</a:t>
            </a:r>
            <a:r>
              <a:rPr lang="en-US" baseline="0" dirty="0" err="1" smtClean="0"/>
              <a:t>katergazomai</a:t>
            </a:r>
            <a:r>
              <a:rPr lang="en-US" baseline="0" dirty="0" smtClean="0"/>
              <a:t>).</a:t>
            </a:r>
          </a:p>
          <a:p>
            <a:endParaRPr lang="en-US" baseline="0" dirty="0" smtClean="0"/>
          </a:p>
          <a:p>
            <a:r>
              <a:rPr lang="en-US" baseline="0" dirty="0" smtClean="0"/>
              <a:t>The final word “does” is not present in the Greek.</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107</a:t>
            </a:fld>
            <a:endParaRPr lang="en-US"/>
          </a:p>
        </p:txBody>
      </p:sp>
    </p:spTree>
    <p:extLst>
      <p:ext uri="{BB962C8B-B14F-4D97-AF65-F5344CB8AC3E}">
        <p14:creationId xmlns:p14="http://schemas.microsoft.com/office/powerpoint/2010/main" val="147496578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Paul uses specific terminology throughout Romans to </a:t>
            </a:r>
          </a:p>
          <a:p>
            <a:r>
              <a:rPr lang="en-US" sz="1200" kern="1200" dirty="0" smtClean="0">
                <a:solidFill>
                  <a:schemeClr val="tx1"/>
                </a:solidFill>
                <a:latin typeface="+mn-lt"/>
                <a:ea typeface="+mn-ea"/>
                <a:cs typeface="+mn-cs"/>
              </a:rPr>
              <a:t>distinguish between the inner person (what we would </a:t>
            </a:r>
          </a:p>
          <a:p>
            <a:r>
              <a:rPr lang="en-US" sz="1200" kern="1200" dirty="0" smtClean="0">
                <a:solidFill>
                  <a:schemeClr val="tx1"/>
                </a:solidFill>
                <a:latin typeface="+mn-lt"/>
                <a:ea typeface="+mn-ea"/>
                <a:cs typeface="+mn-cs"/>
              </a:rPr>
              <a:t>call a soul) and the outer person (our mortal body). As </a:t>
            </a:r>
          </a:p>
          <a:p>
            <a:r>
              <a:rPr lang="en-US" sz="1200" kern="1200" dirty="0" smtClean="0">
                <a:solidFill>
                  <a:schemeClr val="tx1"/>
                </a:solidFill>
                <a:latin typeface="+mn-lt"/>
                <a:ea typeface="+mn-ea"/>
                <a:cs typeface="+mn-cs"/>
              </a:rPr>
              <a:t>a result of Adam’s sin and our own, the inner person is </a:t>
            </a:r>
          </a:p>
          <a:p>
            <a:r>
              <a:rPr lang="en-US" sz="1200" kern="1200" dirty="0" smtClean="0">
                <a:solidFill>
                  <a:schemeClr val="tx1"/>
                </a:solidFill>
                <a:latin typeface="+mn-lt"/>
                <a:ea typeface="+mn-ea"/>
                <a:cs typeface="+mn-cs"/>
              </a:rPr>
              <a:t>spiritually dead, and the outer person is in the process </a:t>
            </a:r>
          </a:p>
          <a:p>
            <a:r>
              <a:rPr lang="en-US" sz="1200" kern="1200" dirty="0" smtClean="0">
                <a:solidFill>
                  <a:schemeClr val="tx1"/>
                </a:solidFill>
                <a:latin typeface="+mn-lt"/>
                <a:ea typeface="+mn-ea"/>
                <a:cs typeface="+mn-cs"/>
              </a:rPr>
              <a:t>of decay, destined to die as a result of sin.</a:t>
            </a:r>
          </a:p>
          <a:p>
            <a:pPr lvl="1"/>
            <a:r>
              <a:rPr lang="en-US" dirty="0" smtClean="0"/>
              <a:t> </a:t>
            </a:r>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131).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108</a:t>
            </a:fld>
            <a:endParaRPr lang="en-US"/>
          </a:p>
        </p:txBody>
      </p:sp>
    </p:spTree>
    <p:extLst>
      <p:ext uri="{BB962C8B-B14F-4D97-AF65-F5344CB8AC3E}">
        <p14:creationId xmlns:p14="http://schemas.microsoft.com/office/powerpoint/2010/main" val="14665401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Barnhouse</a:t>
            </a:r>
            <a:r>
              <a:rPr lang="en-US" dirty="0" smtClean="0"/>
              <a:t> explains:</a:t>
            </a:r>
          </a:p>
          <a:p>
            <a:endParaRPr lang="en-US" dirty="0" smtClean="0"/>
          </a:p>
          <a:p>
            <a:r>
              <a:rPr lang="en-US" dirty="0" smtClean="0"/>
              <a:t>“Is not a thought of foolishness sin? ([Proverbs]</a:t>
            </a:r>
            <a:r>
              <a:rPr lang="en-US" baseline="0" dirty="0" smtClean="0"/>
              <a:t> 24:9). </a:t>
            </a:r>
          </a:p>
          <a:p>
            <a:endParaRPr lang="en-US" baseline="0" dirty="0" smtClean="0"/>
          </a:p>
          <a:p>
            <a:r>
              <a:rPr lang="en-US" baseline="0" dirty="0" smtClean="0"/>
              <a:t>“Is not sin the slightest bias toward anything false or </a:t>
            </a:r>
          </a:p>
          <a:p>
            <a:r>
              <a:rPr lang="en-US" baseline="0" dirty="0" smtClean="0"/>
              <a:t>wrong? or the slightest turning from the path of </a:t>
            </a:r>
          </a:p>
          <a:p>
            <a:r>
              <a:rPr lang="en-US" baseline="0" dirty="0" smtClean="0"/>
              <a:t>holiness?</a:t>
            </a:r>
          </a:p>
          <a:p>
            <a:endParaRPr lang="en-US" baseline="0" dirty="0" smtClean="0"/>
          </a:p>
          <a:p>
            <a:r>
              <a:rPr lang="en-US" baseline="0" dirty="0" smtClean="0"/>
              <a:t>“We do things which in ‘the new man’ we hate....</a:t>
            </a:r>
          </a:p>
          <a:p>
            <a:endParaRPr lang="en-US" baseline="0" dirty="0" smtClean="0"/>
          </a:p>
          <a:p>
            <a:r>
              <a:rPr lang="en-US" baseline="0" dirty="0" smtClean="0"/>
              <a:t>“It is characteristic of lawlessness to say that impulses </a:t>
            </a:r>
          </a:p>
          <a:p>
            <a:r>
              <a:rPr lang="en-US" baseline="0" dirty="0" smtClean="0"/>
              <a:t>to sin are not sin, if resisted.</a:t>
            </a:r>
          </a:p>
          <a:p>
            <a:endParaRPr lang="en-US" baseline="0" dirty="0" smtClean="0"/>
          </a:p>
          <a:p>
            <a:r>
              <a:rPr lang="en-US" baseline="0" dirty="0" smtClean="0"/>
              <a:t>“Grace, it is true, does not impute these impulses to a </a:t>
            </a:r>
          </a:p>
          <a:p>
            <a:r>
              <a:rPr lang="en-US" baseline="0" dirty="0" smtClean="0"/>
              <a:t>believer as sin; but we are here discussing not the </a:t>
            </a:r>
          </a:p>
          <a:p>
            <a:r>
              <a:rPr lang="en-US" baseline="0" dirty="0" smtClean="0"/>
              <a:t>pardoning power of grace, but what grace pardons.</a:t>
            </a:r>
            <a:endParaRPr lang="en-US" dirty="0" smtClean="0"/>
          </a:p>
          <a:p>
            <a:endParaRPr lang="en-US" dirty="0" smtClean="0"/>
          </a:p>
          <a:p>
            <a:r>
              <a:rPr lang="en-US" dirty="0" smtClean="0"/>
              <a:t>-----</a:t>
            </a:r>
          </a:p>
          <a:p>
            <a:endParaRPr lang="en-US" dirty="0" smtClean="0"/>
          </a:p>
          <a:p>
            <a:r>
              <a:rPr lang="en-US" dirty="0" err="1" smtClean="0"/>
              <a:t>Barnhouse</a:t>
            </a:r>
            <a:r>
              <a:rPr lang="en-US" dirty="0" smtClean="0"/>
              <a:t>, D. G. (1961). “God’s Freedom” (p. 240) in </a:t>
            </a:r>
          </a:p>
          <a:p>
            <a:r>
              <a:rPr lang="en-US" dirty="0" smtClean="0"/>
              <a:t>Romans (vol. III). Grand Rapids, MI: Eerdmans.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109</a:t>
            </a:fld>
            <a:endParaRPr lang="en-US"/>
          </a:p>
        </p:txBody>
      </p:sp>
    </p:spTree>
    <p:extLst>
      <p:ext uri="{BB962C8B-B14F-4D97-AF65-F5344CB8AC3E}">
        <p14:creationId xmlns:p14="http://schemas.microsoft.com/office/powerpoint/2010/main" val="1664168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Paul explains that what he used to see as desire, he </a:t>
            </a:r>
          </a:p>
          <a:p>
            <a:r>
              <a:rPr lang="en-US" sz="1200" kern="1200" dirty="0" smtClean="0">
                <a:solidFill>
                  <a:schemeClr val="tx1"/>
                </a:solidFill>
                <a:latin typeface="+mn-lt"/>
                <a:ea typeface="+mn-ea"/>
                <a:cs typeface="+mn-cs"/>
              </a:rPr>
              <a:t>now understands to be envy. The perspective gained </a:t>
            </a:r>
          </a:p>
          <a:p>
            <a:r>
              <a:rPr lang="en-US" sz="1200" kern="1200" dirty="0" smtClean="0">
                <a:solidFill>
                  <a:schemeClr val="tx1"/>
                </a:solidFill>
                <a:latin typeface="+mn-lt"/>
                <a:ea typeface="+mn-ea"/>
                <a:cs typeface="+mn-cs"/>
              </a:rPr>
              <a:t>from the law reveals that what had seemed to be </a:t>
            </a:r>
          </a:p>
          <a:p>
            <a:r>
              <a:rPr lang="en-US" sz="1200" kern="1200" dirty="0" smtClean="0">
                <a:solidFill>
                  <a:schemeClr val="tx1"/>
                </a:solidFill>
                <a:latin typeface="+mn-lt"/>
                <a:ea typeface="+mn-ea"/>
                <a:cs typeface="+mn-cs"/>
              </a:rPr>
              <a:t>morally neutral actually has sinister origins.</a:t>
            </a:r>
          </a:p>
          <a:p>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124).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a:t>
            </a:fld>
            <a:endParaRPr lang="en-US"/>
          </a:p>
        </p:txBody>
      </p:sp>
    </p:spTree>
    <p:extLst>
      <p:ext uri="{BB962C8B-B14F-4D97-AF65-F5344CB8AC3E}">
        <p14:creationId xmlns:p14="http://schemas.microsoft.com/office/powerpoint/2010/main" val="12503895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want to do good (</a:t>
            </a:r>
            <a:r>
              <a:rPr lang="en-US" dirty="0" err="1" smtClean="0"/>
              <a:t>poieo</a:t>
            </a:r>
            <a:r>
              <a:rPr lang="en-US" dirty="0" smtClean="0"/>
              <a:t>) but sin and evil continuously </a:t>
            </a:r>
          </a:p>
          <a:p>
            <a:r>
              <a:rPr lang="en-US" dirty="0" smtClean="0"/>
              <a:t>thwart me.</a:t>
            </a:r>
          </a:p>
          <a:p>
            <a:endParaRPr lang="en-US" dirty="0" smtClean="0"/>
          </a:p>
          <a:p>
            <a:r>
              <a:rPr lang="en-US" dirty="0" smtClean="0"/>
              <a:t>But there’s good news coming in verse 25:</a:t>
            </a:r>
          </a:p>
          <a:p>
            <a:endParaRPr lang="en-US" dirty="0" smtClean="0"/>
          </a:p>
          <a:p>
            <a:r>
              <a:rPr lang="en-US" dirty="0" smtClean="0"/>
              <a:t>Jesus paid it all.</a:t>
            </a:r>
          </a:p>
          <a:p>
            <a:r>
              <a:rPr lang="en-US" dirty="0" smtClean="0"/>
              <a:t>All to Him I owe.</a:t>
            </a:r>
          </a:p>
          <a:p>
            <a:r>
              <a:rPr lang="en-US" dirty="0" smtClean="0"/>
              <a:t>Sin had left a crimson stain.</a:t>
            </a:r>
          </a:p>
          <a:p>
            <a:r>
              <a:rPr lang="en-US" dirty="0" smtClean="0"/>
              <a:t>He washed it white as snow.</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110</a:t>
            </a:fld>
            <a:endParaRPr lang="en-US"/>
          </a:p>
        </p:txBody>
      </p:sp>
    </p:spTree>
    <p:extLst>
      <p:ext uri="{BB962C8B-B14F-4D97-AF65-F5344CB8AC3E}">
        <p14:creationId xmlns:p14="http://schemas.microsoft.com/office/powerpoint/2010/main" val="166416829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good.</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111</a:t>
            </a:fld>
            <a:endParaRPr lang="en-US"/>
          </a:p>
        </p:txBody>
      </p:sp>
    </p:spTree>
    <p:extLst>
      <p:ext uri="{BB962C8B-B14F-4D97-AF65-F5344CB8AC3E}">
        <p14:creationId xmlns:p14="http://schemas.microsoft.com/office/powerpoint/2010/main" val="166416829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evil.</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112</a:t>
            </a:fld>
            <a:endParaRPr lang="en-US"/>
          </a:p>
        </p:txBody>
      </p:sp>
    </p:spTree>
    <p:extLst>
      <p:ext uri="{BB962C8B-B14F-4D97-AF65-F5344CB8AC3E}">
        <p14:creationId xmlns:p14="http://schemas.microsoft.com/office/powerpoint/2010/main" val="166416829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Again, this is the word we just saw in the 18</a:t>
            </a:r>
            <a:r>
              <a:rPr lang="en-US" b="0" baseline="30000" dirty="0" smtClean="0"/>
              <a:t>th</a:t>
            </a:r>
            <a:r>
              <a:rPr lang="en-US" b="0" dirty="0" smtClean="0"/>
              <a:t> verse.</a:t>
            </a:r>
          </a:p>
          <a:p>
            <a:endParaRPr lang="en-US" b="0" dirty="0" smtClean="0"/>
          </a:p>
          <a:p>
            <a:pPr rtl="0"/>
            <a:r>
              <a:rPr lang="en-US" b="1" dirty="0" err="1" smtClean="0"/>
              <a:t>ILLUS</a:t>
            </a:r>
            <a:r>
              <a:rPr lang="en-US" b="1" dirty="0" smtClean="0"/>
              <a:t>:</a:t>
            </a:r>
            <a:r>
              <a:rPr lang="en-US" b="0" dirty="0" smtClean="0"/>
              <a:t> </a:t>
            </a:r>
            <a:r>
              <a:rPr lang="en-US" sz="1200" dirty="0" smtClean="0"/>
              <a:t>On October 31, 1999, a full airplane took off </a:t>
            </a:r>
          </a:p>
          <a:p>
            <a:pPr rtl="0"/>
            <a:r>
              <a:rPr lang="en-US" sz="1200" dirty="0" smtClean="0"/>
              <a:t>from JFK International Airport in New York on a routine </a:t>
            </a:r>
          </a:p>
          <a:p>
            <a:pPr rtl="0"/>
            <a:r>
              <a:rPr lang="en-US" sz="1200" dirty="0" smtClean="0"/>
              <a:t>flight to Cairo, Egypt. </a:t>
            </a:r>
          </a:p>
          <a:p>
            <a:pPr rtl="0"/>
            <a:endParaRPr lang="en-US" sz="1200" dirty="0" smtClean="0"/>
          </a:p>
          <a:p>
            <a:pPr rtl="0"/>
            <a:r>
              <a:rPr lang="en-US" sz="1200" dirty="0" smtClean="0"/>
              <a:t>Shortly after takeoff, the relief first officer waited for </a:t>
            </a:r>
          </a:p>
          <a:p>
            <a:pPr rtl="0"/>
            <a:r>
              <a:rPr lang="en-US" sz="1200" dirty="0" smtClean="0"/>
              <a:t>the pilot to leave the cockpit; then he disengaged the </a:t>
            </a:r>
          </a:p>
          <a:p>
            <a:pPr rtl="0"/>
            <a:r>
              <a:rPr lang="en-US" sz="1200" dirty="0" smtClean="0"/>
              <a:t>autopilot. He moved the throttle levers from cruise </a:t>
            </a:r>
          </a:p>
          <a:p>
            <a:pPr rtl="0"/>
            <a:r>
              <a:rPr lang="en-US" sz="1200" dirty="0" smtClean="0"/>
              <a:t>power to idle, cutting the engines. The airplane began </a:t>
            </a:r>
          </a:p>
          <a:p>
            <a:pPr rtl="0"/>
            <a:r>
              <a:rPr lang="en-US" sz="1200" dirty="0" smtClean="0"/>
              <a:t>to pitch nose-downward and then descended into a </a:t>
            </a:r>
          </a:p>
          <a:p>
            <a:pPr rtl="0"/>
            <a:r>
              <a:rPr lang="en-US" sz="1200" dirty="0" smtClean="0"/>
              <a:t>freefall.</a:t>
            </a:r>
          </a:p>
          <a:p>
            <a:pPr rtl="0"/>
            <a:endParaRPr lang="en-US" sz="1200" dirty="0" smtClean="0"/>
          </a:p>
          <a:p>
            <a:pPr rtl="0"/>
            <a:r>
              <a:rPr lang="en-US" sz="1200" dirty="0" smtClean="0"/>
              <a:t>In the final moments before impact, the horrified pilot </a:t>
            </a:r>
          </a:p>
          <a:p>
            <a:pPr rtl="0"/>
            <a:r>
              <a:rPr lang="en-US" sz="1200" dirty="0" smtClean="0"/>
              <a:t>dashed back to his seat and battled the copilot for </a:t>
            </a:r>
          </a:p>
          <a:p>
            <a:pPr rtl="0"/>
            <a:r>
              <a:rPr lang="en-US" sz="1200" dirty="0" smtClean="0"/>
              <a:t>control of the plane. The pilot pulled back on his </a:t>
            </a:r>
          </a:p>
          <a:p>
            <a:pPr rtl="0"/>
            <a:r>
              <a:rPr lang="en-US" sz="1200" dirty="0" smtClean="0"/>
              <a:t>controls, desperate to bring the nose of the Boeing </a:t>
            </a:r>
          </a:p>
          <a:p>
            <a:pPr rtl="0"/>
            <a:r>
              <a:rPr lang="en-US" sz="1200" dirty="0" smtClean="0"/>
              <a:t>767 up, while the suicidal first officer pushed his own </a:t>
            </a:r>
          </a:p>
          <a:p>
            <a:pPr rtl="0"/>
            <a:r>
              <a:rPr lang="en-US" sz="1200" dirty="0" smtClean="0"/>
              <a:t>controls forward to keep the jet diving. </a:t>
            </a:r>
          </a:p>
          <a:p>
            <a:pPr rtl="0"/>
            <a:endParaRPr lang="en-US" sz="1200" dirty="0" smtClean="0"/>
          </a:p>
          <a:p>
            <a:pPr rtl="0"/>
            <a:r>
              <a:rPr lang="en-US" sz="1200" dirty="0" err="1" smtClean="0"/>
              <a:t>EgyptAir</a:t>
            </a:r>
            <a:r>
              <a:rPr lang="en-US" sz="1200" dirty="0" smtClean="0"/>
              <a:t> Flight 990 crashed into the Atlantic Ocean south </a:t>
            </a:r>
          </a:p>
          <a:p>
            <a:pPr rtl="0"/>
            <a:r>
              <a:rPr lang="en-US" sz="1200" dirty="0" smtClean="0"/>
              <a:t>of Nantucket, Massachusetts. All 217 people aboard </a:t>
            </a:r>
          </a:p>
          <a:p>
            <a:pPr rtl="0"/>
            <a:r>
              <a:rPr lang="en-US" sz="1200" dirty="0" smtClean="0"/>
              <a:t>were killed.</a:t>
            </a:r>
          </a:p>
          <a:p>
            <a:pPr rtl="0"/>
            <a:endParaRPr lang="en-US" sz="1200" dirty="0" smtClean="0"/>
          </a:p>
          <a:p>
            <a:pPr rtl="0"/>
            <a:r>
              <a:rPr lang="en-US" sz="1200" dirty="0" smtClean="0"/>
              <a:t>The battle in that airliner’s cockpit is like the inner life </a:t>
            </a:r>
          </a:p>
          <a:p>
            <a:pPr rtl="0"/>
            <a:r>
              <a:rPr lang="en-US" sz="1200" dirty="0" smtClean="0"/>
              <a:t>of a Christian. Each day, we choose either to hijack </a:t>
            </a:r>
          </a:p>
          <a:p>
            <a:pPr rtl="0"/>
            <a:r>
              <a:rPr lang="en-US" sz="1200" dirty="0" smtClean="0"/>
              <a:t>control of our lives—plunging ourselves into sin—or to </a:t>
            </a:r>
          </a:p>
          <a:p>
            <a:pPr rtl="0"/>
            <a:r>
              <a:rPr lang="en-US" sz="1200" dirty="0" smtClean="0"/>
              <a:t>remain locked in the direction of God’s will.</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Larson, C. B., &amp; Ten </a:t>
            </a:r>
            <a:r>
              <a:rPr lang="en-US" b="0" i="0" u="none" strike="noStrike" baseline="0" dirty="0" err="1" smtClean="0"/>
              <a:t>Elshof</a:t>
            </a:r>
            <a:r>
              <a:rPr lang="en-US" b="0" i="0" u="none" strike="noStrike" baseline="0" dirty="0" smtClean="0"/>
              <a:t>, P. (2008). </a:t>
            </a:r>
            <a:r>
              <a:rPr lang="en-US" b="0" i="1" u="none" strike="noStrike" baseline="0" dirty="0" smtClean="0"/>
              <a:t>1001 </a:t>
            </a:r>
            <a:r>
              <a:rPr lang="en-US" b="0" i="1" u="none" strike="noStrike" baseline="0" dirty="0" err="1" smtClean="0"/>
              <a:t>i</a:t>
            </a:r>
            <a:endParaRPr lang="en-US" b="0" i="1" u="none" strike="noStrike" baseline="0" dirty="0" smtClean="0"/>
          </a:p>
          <a:p>
            <a:r>
              <a:rPr lang="en-US" b="0" i="1" u="none" strike="noStrike" baseline="0" dirty="0" err="1" smtClean="0"/>
              <a:t>llustrations</a:t>
            </a:r>
            <a:r>
              <a:rPr lang="en-US" b="0" i="1" u="none" strike="noStrike" baseline="0" dirty="0" smtClean="0"/>
              <a:t> that connect</a:t>
            </a:r>
            <a:r>
              <a:rPr lang="en-US" b="0" i="0" u="none" strike="noStrike" baseline="0" dirty="0" smtClean="0"/>
              <a:t> (p. 399). Grand Rapids, MI: </a:t>
            </a:r>
          </a:p>
          <a:p>
            <a:r>
              <a:rPr lang="en-US" b="0" i="0" u="none" strike="noStrike" baseline="0" dirty="0" smtClean="0"/>
              <a:t>Zondervan Publishing House.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113</a:t>
            </a:fld>
            <a:endParaRPr lang="en-US"/>
          </a:p>
        </p:txBody>
      </p:sp>
    </p:spTree>
    <p:extLst>
      <p:ext uri="{BB962C8B-B14F-4D97-AF65-F5344CB8AC3E}">
        <p14:creationId xmlns:p14="http://schemas.microsoft.com/office/powerpoint/2010/main" val="166416829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7:21</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114</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7:21</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115</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Spurgeon says:</a:t>
            </a:r>
          </a:p>
          <a:p>
            <a:endParaRPr lang="en-US" dirty="0" smtClean="0"/>
          </a:p>
          <a:p>
            <a:r>
              <a:rPr lang="en-US" dirty="0" smtClean="0"/>
              <a:t>“The ruling power in the Christian’s mind is a strong </a:t>
            </a:r>
          </a:p>
          <a:p>
            <a:r>
              <a:rPr lang="en-US" dirty="0" smtClean="0"/>
              <a:t>affection, and, therefore, an intense pleasure in that </a:t>
            </a:r>
          </a:p>
          <a:p>
            <a:r>
              <a:rPr lang="en-US" dirty="0" smtClean="0"/>
              <a:t>which is pure and holy.”</a:t>
            </a:r>
          </a:p>
          <a:p>
            <a:endParaRPr lang="en-US" dirty="0" smtClean="0"/>
          </a:p>
          <a:p>
            <a:r>
              <a:rPr lang="en-US" dirty="0" smtClean="0"/>
              <a:t>-----</a:t>
            </a:r>
          </a:p>
          <a:p>
            <a:endParaRPr lang="en-US" dirty="0" smtClean="0"/>
          </a:p>
          <a:p>
            <a:r>
              <a:rPr lang="en-US" dirty="0" smtClean="0"/>
              <a:t>Spurgeon,</a:t>
            </a:r>
            <a:r>
              <a:rPr lang="en-US" baseline="0" dirty="0" smtClean="0"/>
              <a:t> C. H. (1984). Spurgeon’s Expository </a:t>
            </a:r>
          </a:p>
          <a:p>
            <a:r>
              <a:rPr lang="en-US" baseline="0" dirty="0" smtClean="0"/>
              <a:t>Encyclopedia (vol. VII, </a:t>
            </a:r>
            <a:r>
              <a:rPr lang="en-US" baseline="0" dirty="0" err="1" smtClean="0"/>
              <a:t>pp.203</a:t>
            </a:r>
            <a:r>
              <a:rPr lang="en-US" baseline="0" dirty="0" smtClean="0"/>
              <a:t>-204). Grand Rapids, </a:t>
            </a:r>
          </a:p>
          <a:p>
            <a:r>
              <a:rPr lang="en-US" baseline="0" dirty="0" smtClean="0"/>
              <a:t>MI: Baker Book House.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116</a:t>
            </a:fld>
            <a:endParaRPr lang="en-US"/>
          </a:p>
        </p:txBody>
      </p:sp>
    </p:spTree>
    <p:extLst>
      <p:ext uri="{BB962C8B-B14F-4D97-AF65-F5344CB8AC3E}">
        <p14:creationId xmlns:p14="http://schemas.microsoft.com/office/powerpoint/2010/main" val="82708093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When used without a verb of motion, as it is here, the </a:t>
            </a:r>
          </a:p>
          <a:p>
            <a:r>
              <a:rPr lang="en-US" sz="1200" dirty="0" smtClean="0"/>
              <a:t>customary rendering of </a:t>
            </a:r>
            <a:r>
              <a:rPr lang="en-US" sz="1200" dirty="0" err="1" smtClean="0"/>
              <a:t>eso</a:t>
            </a:r>
            <a:r>
              <a:rPr lang="en-US" sz="1200" dirty="0" smtClean="0"/>
              <a:t> is </a:t>
            </a:r>
            <a:r>
              <a:rPr lang="en-US" sz="1200" b="0" i="0" dirty="0" smtClean="0"/>
              <a:t>inside, or within; as </a:t>
            </a:r>
          </a:p>
          <a:p>
            <a:r>
              <a:rPr lang="en-US" sz="1200" b="0" i="0" dirty="0" smtClean="0"/>
              <a:t>opposed to outside.</a:t>
            </a:r>
          </a:p>
          <a:p>
            <a:endParaRPr lang="en-US" sz="1200" b="0" i="0" dirty="0" smtClean="0"/>
          </a:p>
          <a:p>
            <a:r>
              <a:rPr lang="en-US" sz="1200" b="0" i="0" dirty="0" smtClean="0"/>
              <a:t>It’s also used this way in:</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117</a:t>
            </a:fld>
            <a:endParaRPr lang="en-US"/>
          </a:p>
        </p:txBody>
      </p:sp>
    </p:spTree>
    <p:extLst>
      <p:ext uri="{BB962C8B-B14F-4D97-AF65-F5344CB8AC3E}">
        <p14:creationId xmlns:p14="http://schemas.microsoft.com/office/powerpoint/2010/main" val="82708093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i="0" dirty="0" smtClean="0"/>
              <a:t>In </a:t>
            </a:r>
            <a:r>
              <a:rPr lang="en-US" sz="1200" i="1" dirty="0" smtClean="0"/>
              <a:t>Orthodoxy,</a:t>
            </a:r>
            <a:r>
              <a:rPr lang="en-US" sz="1200" i="0" dirty="0" smtClean="0"/>
              <a:t> Chesterton wrote that most </a:t>
            </a:r>
          </a:p>
          <a:p>
            <a:pPr rtl="0"/>
            <a:r>
              <a:rPr lang="en-US" sz="1200" i="0" dirty="0" smtClean="0"/>
              <a:t>humans rejoice over the insignificant and despair over </a:t>
            </a:r>
          </a:p>
          <a:p>
            <a:pPr rtl="0"/>
            <a:r>
              <a:rPr lang="en-US" sz="1200" i="0" dirty="0" smtClean="0"/>
              <a:t>the essential. </a:t>
            </a:r>
          </a:p>
          <a:p>
            <a:pPr rtl="0"/>
            <a:endParaRPr lang="en-US" sz="1200" i="0" dirty="0" smtClean="0"/>
          </a:p>
          <a:p>
            <a:pPr rtl="0"/>
            <a:r>
              <a:rPr lang="en-US" sz="1200" i="0" dirty="0" smtClean="0"/>
              <a:t>However, that isn’t the last word, Chesterton averred. </a:t>
            </a:r>
          </a:p>
          <a:p>
            <a:pPr rtl="0"/>
            <a:r>
              <a:rPr lang="en-US" sz="1200" i="0" dirty="0" smtClean="0"/>
              <a:t>“Man is more himself, man is more manlike, when joy </a:t>
            </a:r>
          </a:p>
          <a:p>
            <a:pPr rtl="0"/>
            <a:r>
              <a:rPr lang="en-US" sz="1200" i="0" dirty="0" smtClean="0"/>
              <a:t>is the fundamental thing in him, and grief the superficial. </a:t>
            </a:r>
          </a:p>
          <a:p>
            <a:pPr rtl="0"/>
            <a:r>
              <a:rPr lang="en-US" sz="1200" i="0" dirty="0" smtClean="0"/>
              <a:t>Melancholy should be an innocent interlude … praise </a:t>
            </a:r>
          </a:p>
          <a:p>
            <a:pPr rtl="0"/>
            <a:r>
              <a:rPr lang="en-US" sz="1200" i="0" dirty="0" smtClean="0"/>
              <a:t>should be the permanent pulsation of the soul.”</a:t>
            </a:r>
          </a:p>
          <a:p>
            <a:pPr rtl="0"/>
            <a:endParaRPr lang="en-US" sz="1200" i="0" dirty="0" smtClean="0"/>
          </a:p>
          <a:p>
            <a:pPr rtl="0"/>
            <a:r>
              <a:rPr lang="en-US" sz="1200" dirty="0" smtClean="0"/>
              <a:t>Why does joy go deeper in humanity than pain? Because </a:t>
            </a:r>
          </a:p>
          <a:p>
            <a:pPr rtl="0"/>
            <a:r>
              <a:rPr lang="en-US" sz="1200" dirty="0" smtClean="0"/>
              <a:t>joy is at the heart of our relationship with God and was </a:t>
            </a:r>
          </a:p>
          <a:p>
            <a:pPr rtl="0"/>
            <a:r>
              <a:rPr lang="en-US" sz="1200" dirty="0" smtClean="0"/>
              <a:t>the basis of Adam’s initial walk with God. </a:t>
            </a:r>
          </a:p>
          <a:p>
            <a:pPr rtl="0"/>
            <a:endParaRPr lang="en-US" sz="1200" dirty="0" smtClean="0"/>
          </a:p>
          <a:p>
            <a:pPr rtl="0"/>
            <a:r>
              <a:rPr lang="en-US" sz="1200" dirty="0" smtClean="0"/>
              <a:t>One day that joy will be restored as the basis of our </a:t>
            </a:r>
          </a:p>
          <a:p>
            <a:pPr rtl="0"/>
            <a:r>
              <a:rPr lang="en-US" sz="1200" dirty="0" smtClean="0"/>
              <a:t>redeemed walk. So often now joy lies manacled by the </a:t>
            </a:r>
          </a:p>
          <a:p>
            <a:pPr rtl="0"/>
            <a:r>
              <a:rPr lang="en-US" sz="1200" dirty="0" smtClean="0"/>
              <a:t>equivalent, or excessive, sorrows of life. And while we </a:t>
            </a:r>
          </a:p>
          <a:p>
            <a:pPr rtl="0"/>
            <a:r>
              <a:rPr lang="en-US" sz="1200" dirty="0" smtClean="0"/>
              <a:t>can hear joy shouting its existence, even while </a:t>
            </a:r>
          </a:p>
          <a:p>
            <a:pPr rtl="0"/>
            <a:r>
              <a:rPr lang="en-US" sz="1200" dirty="0" smtClean="0"/>
              <a:t>imprisoned, it will one day break free and embrace all </a:t>
            </a:r>
          </a:p>
          <a:p>
            <a:pPr rtl="0"/>
            <a:r>
              <a:rPr lang="en-US" sz="1200" dirty="0" smtClean="0"/>
              <a:t>the saved in its delight. </a:t>
            </a:r>
          </a:p>
          <a:p>
            <a:pPr rtl="0"/>
            <a:endParaRPr lang="en-US" sz="1200" dirty="0" smtClean="0"/>
          </a:p>
          <a:p>
            <a:pPr rtl="0"/>
            <a:r>
              <a:rPr lang="en-US" sz="1200" dirty="0" smtClean="0"/>
              <a:t>Pain is a vicious interloper that will one day vanish. In </a:t>
            </a:r>
          </a:p>
          <a:p>
            <a:pPr rtl="0"/>
            <a:r>
              <a:rPr lang="en-US" sz="1200" dirty="0" smtClean="0"/>
              <a:t>the new world, free from restriction, joy will once </a:t>
            </a:r>
          </a:p>
          <a:p>
            <a:pPr rtl="0"/>
            <a:r>
              <a:rPr lang="en-US" sz="1200" dirty="0" smtClean="0"/>
              <a:t>again prevail, rippling like waters through stony </a:t>
            </a:r>
          </a:p>
          <a:p>
            <a:pPr rtl="0"/>
            <a:r>
              <a:rPr lang="en-US" sz="1200" dirty="0" smtClean="0"/>
              <a:t>heights.</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Hurley, V. (2000). </a:t>
            </a:r>
            <a:r>
              <a:rPr lang="en-US" b="0" i="1" u="none" strike="noStrike" baseline="0" dirty="0" smtClean="0"/>
              <a:t>Speaker’s sourcebook of new </a:t>
            </a:r>
          </a:p>
          <a:p>
            <a:r>
              <a:rPr lang="en-US" b="0" i="1" u="none" strike="noStrike" baseline="0" dirty="0" smtClean="0"/>
              <a:t>illustrations</a:t>
            </a:r>
            <a:r>
              <a:rPr lang="en-US" b="0" i="0" u="none" strike="noStrike" baseline="0" dirty="0" smtClean="0"/>
              <a:t> (electronic ed., p. 124). Dallas: Word </a:t>
            </a:r>
          </a:p>
          <a:p>
            <a:r>
              <a:rPr lang="en-US" b="0" i="0" u="none" strike="noStrike" baseline="0" dirty="0" smtClean="0"/>
              <a:t>Publishers.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118</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7:22</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119</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passage this morning presents two important </a:t>
            </a:r>
          </a:p>
          <a:p>
            <a:r>
              <a:rPr lang="en-US" dirty="0" smtClean="0"/>
              <a:t>questions.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How we interpret and understand this passage depends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upon which answers we choose for each of those</a:t>
            </a:r>
            <a:r>
              <a:rPr lang="en-US" baseline="0" dirty="0" smtClean="0"/>
              <a:t> two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questions.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a:t>
            </a:fld>
            <a:endParaRPr lang="en-US"/>
          </a:p>
        </p:txBody>
      </p:sp>
    </p:spTree>
    <p:extLst>
      <p:ext uri="{BB962C8B-B14F-4D97-AF65-F5344CB8AC3E}">
        <p14:creationId xmlns:p14="http://schemas.microsoft.com/office/powerpoint/2010/main" val="195628983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7:22</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120</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Once we accept God’s free gift of righteousness in faith, </a:t>
            </a:r>
          </a:p>
          <a:p>
            <a:r>
              <a:rPr lang="en-US" sz="1200" kern="1200" dirty="0" smtClean="0">
                <a:solidFill>
                  <a:schemeClr val="tx1"/>
                </a:solidFill>
                <a:latin typeface="+mn-lt"/>
                <a:ea typeface="+mn-ea"/>
                <a:cs typeface="+mn-cs"/>
              </a:rPr>
              <a:t>our inner person is born again, renewed. But until God </a:t>
            </a:r>
          </a:p>
          <a:p>
            <a:r>
              <a:rPr lang="en-US" sz="1200" kern="1200" dirty="0" smtClean="0">
                <a:solidFill>
                  <a:schemeClr val="tx1"/>
                </a:solidFill>
                <a:latin typeface="+mn-lt"/>
                <a:ea typeface="+mn-ea"/>
                <a:cs typeface="+mn-cs"/>
              </a:rPr>
              <a:t>redeems all of creation, we still have to live our lives in </a:t>
            </a:r>
          </a:p>
          <a:p>
            <a:r>
              <a:rPr lang="en-US" sz="1200" kern="1200" dirty="0" smtClean="0">
                <a:solidFill>
                  <a:schemeClr val="tx1"/>
                </a:solidFill>
                <a:latin typeface="+mn-lt"/>
                <a:ea typeface="+mn-ea"/>
                <a:cs typeface="+mn-cs"/>
              </a:rPr>
              <a:t>a fallen body.</a:t>
            </a:r>
          </a:p>
          <a:p>
            <a:pPr lvl="1"/>
            <a:r>
              <a:rPr lang="en-US" dirty="0" smtClean="0"/>
              <a:t> </a:t>
            </a:r>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132).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p:txBody>
      </p:sp>
      <p:sp>
        <p:nvSpPr>
          <p:cNvPr id="4" name="Slide Number Placeholder 3"/>
          <p:cNvSpPr>
            <a:spLocks noGrp="1"/>
          </p:cNvSpPr>
          <p:nvPr>
            <p:ph type="sldNum" sz="quarter" idx="10"/>
          </p:nvPr>
        </p:nvSpPr>
        <p:spPr/>
        <p:txBody>
          <a:bodyPr/>
          <a:lstStyle/>
          <a:p>
            <a:fld id="{094102A9-26DF-4918-9F45-F7076CE57E46}" type="slidenum">
              <a:rPr lang="en-US" smtClean="0"/>
              <a:t>121</a:t>
            </a:fld>
            <a:endParaRPr lang="en-US"/>
          </a:p>
        </p:txBody>
      </p:sp>
    </p:spTree>
    <p:extLst>
      <p:ext uri="{BB962C8B-B14F-4D97-AF65-F5344CB8AC3E}">
        <p14:creationId xmlns:p14="http://schemas.microsoft.com/office/powerpoint/2010/main" val="39613121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Spurgeon continues:</a:t>
            </a:r>
          </a:p>
          <a:p>
            <a:endParaRPr lang="en-US" dirty="0" smtClean="0"/>
          </a:p>
          <a:p>
            <a:r>
              <a:rPr lang="en-US" dirty="0" smtClean="0"/>
              <a:t>“It is always in the man. Sometimes it is dormant.</a:t>
            </a:r>
          </a:p>
          <a:p>
            <a:endParaRPr lang="en-US" dirty="0" smtClean="0"/>
          </a:p>
          <a:p>
            <a:r>
              <a:rPr lang="en-US" dirty="0" smtClean="0"/>
              <a:t>“I do not know whether the devil ever goes to sleep, </a:t>
            </a:r>
          </a:p>
          <a:p>
            <a:r>
              <a:rPr lang="en-US" dirty="0" smtClean="0"/>
              <a:t>but our sinful</a:t>
            </a:r>
            <a:r>
              <a:rPr lang="en-US" baseline="0" dirty="0" smtClean="0"/>
              <a:t> nature seems for a time to do so: not, </a:t>
            </a:r>
          </a:p>
          <a:p>
            <a:r>
              <a:rPr lang="en-US" baseline="0" dirty="0" smtClean="0"/>
              <a:t>indeed, that it is any the less sinful than when it is </a:t>
            </a:r>
          </a:p>
          <a:p>
            <a:r>
              <a:rPr lang="en-US" baseline="0" dirty="0" smtClean="0"/>
              <a:t>awake.</a:t>
            </a:r>
          </a:p>
          <a:p>
            <a:endParaRPr lang="en-US" baseline="0" dirty="0" smtClean="0"/>
          </a:p>
          <a:p>
            <a:r>
              <a:rPr lang="en-US" baseline="0" dirty="0" smtClean="0"/>
              <a:t>“It is just as bad as it can be.</a:t>
            </a:r>
          </a:p>
          <a:p>
            <a:endParaRPr lang="en-US" baseline="0" dirty="0" smtClean="0"/>
          </a:p>
          <a:p>
            <a:r>
              <a:rPr lang="en-US" baseline="0" dirty="0" smtClean="0"/>
              <a:t>“Gunpowder is not always exploding, but it is always </a:t>
            </a:r>
          </a:p>
          <a:p>
            <a:r>
              <a:rPr lang="en-US" baseline="0" dirty="0" smtClean="0"/>
              <a:t>explosive.”</a:t>
            </a:r>
            <a:endParaRPr lang="en-US" dirty="0" smtClean="0"/>
          </a:p>
          <a:p>
            <a:endParaRPr lang="en-US" dirty="0" smtClean="0"/>
          </a:p>
          <a:p>
            <a:r>
              <a:rPr lang="en-US" dirty="0" smtClean="0"/>
              <a:t>-----</a:t>
            </a:r>
          </a:p>
          <a:p>
            <a:endParaRPr lang="en-US" dirty="0" smtClean="0"/>
          </a:p>
          <a:p>
            <a:r>
              <a:rPr lang="en-US" dirty="0" smtClean="0"/>
              <a:t>Spurgeon,</a:t>
            </a:r>
            <a:r>
              <a:rPr lang="en-US" baseline="0" dirty="0" smtClean="0"/>
              <a:t> C. H. (1984). Spurgeon’s Expository </a:t>
            </a:r>
          </a:p>
          <a:p>
            <a:r>
              <a:rPr lang="en-US" baseline="0" dirty="0" smtClean="0"/>
              <a:t>Encyclopedia (vol. XIV, p. 317). Grand Rapids, </a:t>
            </a:r>
          </a:p>
          <a:p>
            <a:r>
              <a:rPr lang="en-US" baseline="0" dirty="0" smtClean="0"/>
              <a:t>MI: Baker Book House.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122</a:t>
            </a:fld>
            <a:endParaRPr lang="en-US"/>
          </a:p>
        </p:txBody>
      </p:sp>
    </p:spTree>
    <p:extLst>
      <p:ext uri="{BB962C8B-B14F-4D97-AF65-F5344CB8AC3E}">
        <p14:creationId xmlns:p14="http://schemas.microsoft.com/office/powerpoint/2010/main" val="136419639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Antistrateuomai</a:t>
            </a:r>
            <a:r>
              <a:rPr lang="en-US" dirty="0" smtClean="0"/>
              <a:t> literally means to be at</a:t>
            </a:r>
            <a:r>
              <a:rPr lang="en-US" baseline="0" dirty="0" smtClean="0"/>
              <a:t> war with.</a:t>
            </a:r>
          </a:p>
          <a:p>
            <a:endParaRPr lang="en-US" baseline="0" dirty="0" smtClean="0"/>
          </a:p>
          <a:p>
            <a:r>
              <a:rPr lang="en-US" baseline="0" dirty="0" smtClean="0"/>
              <a:t>This is the only place in the Bible where this word is </a:t>
            </a:r>
          </a:p>
          <a:p>
            <a:r>
              <a:rPr lang="en-US" baseline="0" dirty="0" smtClean="0"/>
              <a:t>used.</a:t>
            </a:r>
          </a:p>
          <a:p>
            <a:endParaRPr lang="en-US" baseline="0" dirty="0" smtClean="0"/>
          </a:p>
          <a:p>
            <a:r>
              <a:rPr lang="en-US" baseline="0" dirty="0" smtClean="0"/>
              <a:t>However, the word was used in one place by Flavius </a:t>
            </a:r>
          </a:p>
          <a:p>
            <a:r>
              <a:rPr lang="en-US" baseline="0" dirty="0" smtClean="0"/>
              <a:t>Josephus, who lived from 37 to 100 A.D.</a:t>
            </a:r>
          </a:p>
          <a:p>
            <a:endParaRPr lang="en-US" baseline="0" dirty="0" smtClean="0"/>
          </a:p>
          <a:p>
            <a:r>
              <a:rPr lang="en-US" baseline="0" dirty="0" smtClean="0"/>
              <a:t>He was a Pharisee, and a Jewish officer during the </a:t>
            </a:r>
          </a:p>
          <a:p>
            <a:r>
              <a:rPr lang="en-US" baseline="0" dirty="0" smtClean="0"/>
              <a:t>Jewish revolt against Rome, and he was forced to </a:t>
            </a:r>
          </a:p>
          <a:p>
            <a:r>
              <a:rPr lang="en-US" baseline="0" dirty="0" smtClean="0"/>
              <a:t>surrender to Vespasian at </a:t>
            </a:r>
            <a:r>
              <a:rPr lang="en-US" baseline="0" dirty="0" err="1" smtClean="0"/>
              <a:t>Jotapata</a:t>
            </a:r>
            <a:r>
              <a:rPr lang="en-US" baseline="0" dirty="0" smtClean="0"/>
              <a:t> in 67 A.D.</a:t>
            </a:r>
          </a:p>
          <a:p>
            <a:endParaRPr lang="en-US" baseline="0" dirty="0" smtClean="0"/>
          </a:p>
          <a:p>
            <a:r>
              <a:rPr lang="en-US" baseline="0" dirty="0" smtClean="0"/>
              <a:t>He became a friend of Vespasian and, after Vespasian </a:t>
            </a:r>
          </a:p>
          <a:p>
            <a:r>
              <a:rPr lang="en-US" baseline="0" dirty="0" smtClean="0"/>
              <a:t>became Emperor, Josephus went back to Jerusalem </a:t>
            </a:r>
          </a:p>
          <a:p>
            <a:r>
              <a:rPr lang="en-US" baseline="0" dirty="0" smtClean="0"/>
              <a:t>with Titus, Vespasian’s son. </a:t>
            </a:r>
          </a:p>
          <a:p>
            <a:endParaRPr lang="en-US" baseline="0" dirty="0" smtClean="0"/>
          </a:p>
          <a:p>
            <a:r>
              <a:rPr lang="en-US" baseline="0" dirty="0" smtClean="0"/>
              <a:t>Titus destroyed Jerusalem in 70 A.D. </a:t>
            </a:r>
          </a:p>
          <a:p>
            <a:endParaRPr lang="en-US" baseline="0" dirty="0" smtClean="0"/>
          </a:p>
          <a:p>
            <a:r>
              <a:rPr lang="en-US" baseline="0" dirty="0" smtClean="0"/>
              <a:t>Afterwards, Josephus accompanied Titus back to Rome. </a:t>
            </a:r>
          </a:p>
          <a:p>
            <a:endParaRPr lang="en-US" baseline="0" dirty="0" smtClean="0"/>
          </a:p>
          <a:p>
            <a:r>
              <a:rPr lang="en-US" baseline="0" dirty="0" smtClean="0"/>
              <a:t>And, Josephus then began a new career as a historian.</a:t>
            </a:r>
            <a:endParaRPr lang="en-US" dirty="0" smtClean="0"/>
          </a:p>
          <a:p>
            <a:endParaRPr lang="en-US" dirty="0" smtClean="0"/>
          </a:p>
          <a:p>
            <a:r>
              <a:rPr lang="en-US" baseline="0" dirty="0" smtClean="0"/>
              <a:t>He wrote two major books. The Wars of the Jews </a:t>
            </a:r>
          </a:p>
          <a:p>
            <a:r>
              <a:rPr lang="en-US" baseline="0" dirty="0" smtClean="0"/>
              <a:t>covered the period from the rise of the Maccabees in </a:t>
            </a:r>
          </a:p>
          <a:p>
            <a:r>
              <a:rPr lang="en-US" baseline="0" dirty="0" smtClean="0"/>
              <a:t>164 B.C. to the destruction of Jerusalem in 70 A.D.</a:t>
            </a:r>
          </a:p>
          <a:p>
            <a:endParaRPr lang="en-US" baseline="0" dirty="0" smtClean="0"/>
          </a:p>
          <a:p>
            <a:r>
              <a:rPr lang="en-US" baseline="0" dirty="0" smtClean="0"/>
              <a:t>The Antiquities of the Jews covered the entire period </a:t>
            </a:r>
          </a:p>
          <a:p>
            <a:r>
              <a:rPr lang="en-US" baseline="0" dirty="0" smtClean="0"/>
              <a:t>from the Creation down to Josephus’ time. It was </a:t>
            </a:r>
          </a:p>
          <a:p>
            <a:r>
              <a:rPr lang="en-US" baseline="0" dirty="0" smtClean="0"/>
              <a:t>written primarily for a non-Jewish audience.</a:t>
            </a:r>
          </a:p>
          <a:p>
            <a:endParaRPr lang="en-US" baseline="0"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123</a:t>
            </a:fld>
            <a:endParaRPr lang="en-US"/>
          </a:p>
        </p:txBody>
      </p:sp>
    </p:spTree>
    <p:extLst>
      <p:ext uri="{BB962C8B-B14F-4D97-AF65-F5344CB8AC3E}">
        <p14:creationId xmlns:p14="http://schemas.microsoft.com/office/powerpoint/2010/main" val="136419639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Antistrateuomai</a:t>
            </a:r>
            <a:r>
              <a:rPr lang="en-US" baseline="0" dirty="0" smtClean="0"/>
              <a:t> appears in the 240</a:t>
            </a:r>
            <a:r>
              <a:rPr lang="en-US" baseline="30000" dirty="0" smtClean="0"/>
              <a:t>th</a:t>
            </a:r>
            <a:r>
              <a:rPr lang="en-US" baseline="0" dirty="0" smtClean="0"/>
              <a:t> line of the second </a:t>
            </a:r>
          </a:p>
          <a:p>
            <a:r>
              <a:rPr lang="en-US" baseline="0" dirty="0" smtClean="0"/>
              <a:t>section of The Antiquities of the Jews.</a:t>
            </a:r>
          </a:p>
          <a:p>
            <a:endParaRPr lang="en-US" baseline="0" dirty="0" smtClean="0"/>
          </a:p>
          <a:p>
            <a:r>
              <a:rPr lang="en-US" baseline="0" dirty="0" smtClean="0"/>
              <a:t>In the time of Moses, the Ethiopians attacked Egypt. </a:t>
            </a:r>
          </a:p>
          <a:p>
            <a:r>
              <a:rPr lang="en-US" baseline="0" dirty="0" smtClean="0"/>
              <a:t>The Egyptians ran from them. And, that is where things </a:t>
            </a:r>
          </a:p>
          <a:p>
            <a:r>
              <a:rPr lang="en-US" baseline="0" dirty="0" smtClean="0"/>
              <a:t>stand when we arrive at line 240.</a:t>
            </a:r>
          </a:p>
          <a:p>
            <a:endParaRPr lang="en-US" baseline="0" dirty="0" smtClean="0"/>
          </a:p>
          <a:p>
            <a:r>
              <a:rPr lang="en-US" baseline="0" dirty="0" smtClean="0"/>
              <a:t>+++++</a:t>
            </a:r>
          </a:p>
          <a:p>
            <a:endParaRPr lang="en-US" baseline="0" dirty="0" smtClean="0"/>
          </a:p>
          <a:p>
            <a:r>
              <a:rPr lang="en-US" baseline="0" dirty="0" smtClean="0"/>
              <a:t>Memphis was the Capital of Egypt at that time.</a:t>
            </a:r>
          </a:p>
          <a:p>
            <a:endParaRPr lang="en-US" baseline="0" dirty="0" smtClean="0"/>
          </a:p>
          <a:p>
            <a:r>
              <a:rPr lang="en-US" baseline="0" dirty="0" smtClean="0"/>
              <a:t>Josephus then records that Moses was appointed as </a:t>
            </a:r>
          </a:p>
          <a:p>
            <a:r>
              <a:rPr lang="en-US" baseline="0" dirty="0" smtClean="0"/>
              <a:t>the General of Egypt’s army, and that he defeated the </a:t>
            </a:r>
          </a:p>
          <a:p>
            <a:r>
              <a:rPr lang="en-US" baseline="0" dirty="0" smtClean="0"/>
              <a:t>Ethiopians by means of a brilliant subterfuge.</a:t>
            </a:r>
          </a:p>
          <a:p>
            <a:endParaRPr lang="en-US" baseline="0" dirty="0" smtClean="0"/>
          </a:p>
          <a:p>
            <a:r>
              <a:rPr lang="en-US" baseline="0" dirty="0" smtClean="0"/>
              <a:t>That part of Moses’ life is completely omitted from our </a:t>
            </a:r>
          </a:p>
          <a:p>
            <a:r>
              <a:rPr lang="en-US" baseline="0" dirty="0" smtClean="0"/>
              <a:t>Bibles, but the martyr Stephen may have alluded to it </a:t>
            </a:r>
          </a:p>
          <a:p>
            <a:r>
              <a:rPr lang="en-US" baseline="0" dirty="0" smtClean="0"/>
              <a:t>when he said, in:</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124</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125</a:t>
            </a:fld>
            <a:endParaRPr lang="en-US"/>
          </a:p>
        </p:txBody>
      </p:sp>
    </p:spTree>
    <p:extLst>
      <p:ext uri="{BB962C8B-B14F-4D97-AF65-F5344CB8AC3E}">
        <p14:creationId xmlns:p14="http://schemas.microsoft.com/office/powerpoint/2010/main" val="172070496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Aichmalotizo</a:t>
            </a:r>
            <a:r>
              <a:rPr lang="en-US" dirty="0" smtClean="0"/>
              <a:t> means </a:t>
            </a:r>
            <a:r>
              <a:rPr lang="en-US" sz="1200" b="0" dirty="0" smtClean="0"/>
              <a:t>to cause someone to become a </a:t>
            </a:r>
          </a:p>
          <a:p>
            <a:r>
              <a:rPr lang="en-US" sz="1200" b="0" dirty="0" smtClean="0"/>
              <a:t>prisoner of war.</a:t>
            </a:r>
            <a:endParaRPr lang="en-US" b="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126</a:t>
            </a:fld>
            <a:endParaRPr lang="en-US"/>
          </a:p>
        </p:txBody>
      </p:sp>
    </p:spTree>
    <p:extLst>
      <p:ext uri="{BB962C8B-B14F-4D97-AF65-F5344CB8AC3E}">
        <p14:creationId xmlns:p14="http://schemas.microsoft.com/office/powerpoint/2010/main" val="136419639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t>
            </a:r>
            <a:endParaRPr lang="en-US"/>
          </a:p>
        </p:txBody>
      </p:sp>
      <p:sp>
        <p:nvSpPr>
          <p:cNvPr id="4" name="Slide Number Placeholder 3"/>
          <p:cNvSpPr>
            <a:spLocks noGrp="1"/>
          </p:cNvSpPr>
          <p:nvPr>
            <p:ph type="sldNum" sz="quarter" idx="10"/>
          </p:nvPr>
        </p:nvSpPr>
        <p:spPr/>
        <p:txBody>
          <a:bodyPr/>
          <a:lstStyle/>
          <a:p>
            <a:fld id="{094102A9-26DF-4918-9F45-F7076CE57E46}" type="slidenum">
              <a:rPr lang="en-US" smtClean="0"/>
              <a:t>127</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dirty="0" smtClean="0"/>
              <a:t>The forces of sin are never at rest. They may </a:t>
            </a:r>
          </a:p>
          <a:p>
            <a:pPr rtl="0"/>
            <a:r>
              <a:rPr lang="en-US" sz="1200" dirty="0" smtClean="0"/>
              <a:t>appear to be silent or inactive or even harmless, but </a:t>
            </a:r>
          </a:p>
          <a:p>
            <a:pPr rtl="0"/>
            <a:r>
              <a:rPr lang="en-US" sz="1200" dirty="0" smtClean="0"/>
              <a:t>don’t be caught off guard. </a:t>
            </a:r>
          </a:p>
          <a:p>
            <a:pPr rtl="0"/>
            <a:endParaRPr lang="en-US" sz="1200" dirty="0" smtClean="0"/>
          </a:p>
          <a:p>
            <a:pPr rtl="0"/>
            <a:r>
              <a:rPr lang="en-US" sz="1200" dirty="0" smtClean="0"/>
              <a:t>Destruction is right around the corner, as this true story </a:t>
            </a:r>
          </a:p>
          <a:p>
            <a:pPr rtl="0"/>
            <a:r>
              <a:rPr lang="en-US" sz="1200" dirty="0" smtClean="0"/>
              <a:t>illustrates so well.</a:t>
            </a:r>
          </a:p>
          <a:p>
            <a:pPr rtl="0"/>
            <a:endParaRPr lang="en-US" sz="1200" dirty="0" smtClean="0"/>
          </a:p>
          <a:p>
            <a:pPr rtl="0"/>
            <a:r>
              <a:rPr lang="en-US" sz="1200" kern="1200" dirty="0" smtClean="0">
                <a:solidFill>
                  <a:schemeClr val="tx1"/>
                </a:solidFill>
                <a:latin typeface="+mn-lt"/>
                <a:ea typeface="+mn-ea"/>
                <a:cs typeface="+mn-cs"/>
              </a:rPr>
              <a:t>A local newspaper reported the awful tragedy—Man </a:t>
            </a:r>
          </a:p>
          <a:p>
            <a:pPr rtl="0"/>
            <a:r>
              <a:rPr lang="en-US" sz="1200" kern="1200" dirty="0" smtClean="0">
                <a:solidFill>
                  <a:schemeClr val="tx1"/>
                </a:solidFill>
                <a:latin typeface="+mn-lt"/>
                <a:ea typeface="+mn-ea"/>
                <a:cs typeface="+mn-cs"/>
              </a:rPr>
              <a:t>Killed by Tiger. The man was not in the jungle, nor at </a:t>
            </a:r>
          </a:p>
          <a:p>
            <a:pPr rtl="0"/>
            <a:r>
              <a:rPr lang="en-US" sz="1200" kern="1200" dirty="0" smtClean="0">
                <a:solidFill>
                  <a:schemeClr val="tx1"/>
                </a:solidFill>
                <a:latin typeface="+mn-lt"/>
                <a:ea typeface="+mn-ea"/>
                <a:cs typeface="+mn-cs"/>
              </a:rPr>
              <a:t>the zoo. He did not wander into a circus ring either.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The tiger was the man’s pet. He had found it when the </a:t>
            </a:r>
          </a:p>
          <a:p>
            <a:pPr rtl="0"/>
            <a:r>
              <a:rPr lang="en-US" sz="1200" kern="1200" dirty="0" smtClean="0">
                <a:solidFill>
                  <a:schemeClr val="tx1"/>
                </a:solidFill>
                <a:latin typeface="+mn-lt"/>
                <a:ea typeface="+mn-ea"/>
                <a:cs typeface="+mn-cs"/>
              </a:rPr>
              <a:t>tiger was only a very small kitten. He had raised it, </a:t>
            </a:r>
          </a:p>
          <a:p>
            <a:pPr rtl="0"/>
            <a:r>
              <a:rPr lang="en-US" sz="1200" kern="1200" dirty="0" smtClean="0">
                <a:solidFill>
                  <a:schemeClr val="tx1"/>
                </a:solidFill>
                <a:latin typeface="+mn-lt"/>
                <a:ea typeface="+mn-ea"/>
                <a:cs typeface="+mn-cs"/>
              </a:rPr>
              <a:t>played with it, and even took it for walks on a leash. </a:t>
            </a:r>
          </a:p>
          <a:p>
            <a:pPr rtl="0"/>
            <a:r>
              <a:rPr lang="en-US" sz="1200" kern="1200" dirty="0" smtClean="0">
                <a:solidFill>
                  <a:schemeClr val="tx1"/>
                </a:solidFill>
                <a:latin typeface="+mn-lt"/>
                <a:ea typeface="+mn-ea"/>
                <a:cs typeface="+mn-cs"/>
              </a:rPr>
              <a:t>The tiger was the man’s companion for years.</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One day, however, while going for an “ordinary” walk, </a:t>
            </a:r>
          </a:p>
          <a:p>
            <a:pPr rtl="0"/>
            <a:r>
              <a:rPr lang="en-US" sz="1200" kern="1200" dirty="0" smtClean="0">
                <a:solidFill>
                  <a:schemeClr val="tx1"/>
                </a:solidFill>
                <a:latin typeface="+mn-lt"/>
                <a:ea typeface="+mn-ea"/>
                <a:cs typeface="+mn-cs"/>
              </a:rPr>
              <a:t>something the man had done with the tiger many times, </a:t>
            </a:r>
          </a:p>
          <a:p>
            <a:pPr rtl="0"/>
            <a:r>
              <a:rPr lang="en-US" sz="1200" kern="1200" dirty="0" smtClean="0">
                <a:solidFill>
                  <a:schemeClr val="tx1"/>
                </a:solidFill>
                <a:latin typeface="+mn-lt"/>
                <a:ea typeface="+mn-ea"/>
                <a:cs typeface="+mn-cs"/>
              </a:rPr>
              <a:t>the tiger turned around, attacked the man, and killed </a:t>
            </a:r>
          </a:p>
          <a:p>
            <a:pPr rtl="0"/>
            <a:r>
              <a:rPr lang="en-US" sz="1200" kern="1200" dirty="0" smtClean="0">
                <a:solidFill>
                  <a:schemeClr val="tx1"/>
                </a:solidFill>
                <a:latin typeface="+mn-lt"/>
                <a:ea typeface="+mn-ea"/>
                <a:cs typeface="+mn-cs"/>
              </a:rPr>
              <a:t>him.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The community was shocked at the outcome. While </a:t>
            </a:r>
          </a:p>
          <a:p>
            <a:pPr rtl="0"/>
            <a:r>
              <a:rPr lang="en-US" sz="1200" kern="1200" dirty="0" smtClean="0">
                <a:solidFill>
                  <a:schemeClr val="tx1"/>
                </a:solidFill>
                <a:latin typeface="+mn-lt"/>
                <a:ea typeface="+mn-ea"/>
                <a:cs typeface="+mn-cs"/>
              </a:rPr>
              <a:t>very unusual, the people around had grown somewhat </a:t>
            </a:r>
          </a:p>
          <a:p>
            <a:pPr rtl="0"/>
            <a:r>
              <a:rPr lang="en-US" sz="1200" kern="1200" dirty="0" smtClean="0">
                <a:solidFill>
                  <a:schemeClr val="tx1"/>
                </a:solidFill>
                <a:latin typeface="+mn-lt"/>
                <a:ea typeface="+mn-ea"/>
                <a:cs typeface="+mn-cs"/>
              </a:rPr>
              <a:t>accustomed to seeing the man with the wild beast.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But most experts were not shocked. “The tiger is a wild </a:t>
            </a:r>
          </a:p>
          <a:p>
            <a:pPr rtl="0"/>
            <a:r>
              <a:rPr lang="en-US" sz="1200" kern="1200" dirty="0" smtClean="0">
                <a:solidFill>
                  <a:schemeClr val="tx1"/>
                </a:solidFill>
                <a:latin typeface="+mn-lt"/>
                <a:ea typeface="+mn-ea"/>
                <a:cs typeface="+mn-cs"/>
              </a:rPr>
              <a:t>animal. It was only a matter of time before it took </a:t>
            </a:r>
          </a:p>
          <a:p>
            <a:pPr rtl="0"/>
            <a:r>
              <a:rPr lang="en-US" sz="1200" kern="1200" dirty="0" smtClean="0">
                <a:solidFill>
                  <a:schemeClr val="tx1"/>
                </a:solidFill>
                <a:latin typeface="+mn-lt"/>
                <a:ea typeface="+mn-ea"/>
                <a:cs typeface="+mn-cs"/>
              </a:rPr>
              <a:t>control in its own way.”</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Compromise is sometimes called rationalization. But </a:t>
            </a:r>
          </a:p>
          <a:p>
            <a:pPr rtl="0"/>
            <a:r>
              <a:rPr lang="en-US" sz="1200" kern="1200" dirty="0" smtClean="0">
                <a:solidFill>
                  <a:schemeClr val="tx1"/>
                </a:solidFill>
                <a:latin typeface="+mn-lt"/>
                <a:ea typeface="+mn-ea"/>
                <a:cs typeface="+mn-cs"/>
              </a:rPr>
              <a:t>there is nothing rational about trying to live with the </a:t>
            </a:r>
          </a:p>
          <a:p>
            <a:pPr rtl="0"/>
            <a:r>
              <a:rPr lang="en-US" sz="1200" kern="1200" dirty="0" smtClean="0">
                <a:solidFill>
                  <a:schemeClr val="tx1"/>
                </a:solidFill>
                <a:latin typeface="+mn-lt"/>
                <a:ea typeface="+mn-ea"/>
                <a:cs typeface="+mn-cs"/>
              </a:rPr>
              <a:t>deadly effects of sin. We must put it aside and let the </a:t>
            </a:r>
          </a:p>
          <a:p>
            <a:pPr rtl="0"/>
            <a:r>
              <a:rPr lang="en-US" sz="1200" kern="1200" dirty="0" smtClean="0">
                <a:solidFill>
                  <a:schemeClr val="tx1"/>
                </a:solidFill>
                <a:latin typeface="+mn-lt"/>
                <a:ea typeface="+mn-ea"/>
                <a:cs typeface="+mn-cs"/>
              </a:rPr>
              <a:t>Spirit have control.</a:t>
            </a:r>
          </a:p>
          <a:p>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smtClean="0"/>
              <a:t>Leadership Ministries Worldwide. (2004). </a:t>
            </a:r>
            <a:r>
              <a:rPr lang="en-US" b="0" i="1" u="none" strike="noStrike" baseline="0" dirty="0" smtClean="0"/>
              <a:t>Practical </a:t>
            </a:r>
          </a:p>
          <a:p>
            <a:r>
              <a:rPr lang="en-US" b="0" i="1" u="none" strike="noStrike" baseline="0" dirty="0" smtClean="0"/>
              <a:t>Illustrations: Romans</a:t>
            </a:r>
            <a:r>
              <a:rPr lang="en-US" b="0" i="0" u="none" strike="noStrike" baseline="0" dirty="0" smtClean="0"/>
              <a:t> (pp. 87–88). Chattanooga, TN: </a:t>
            </a:r>
          </a:p>
          <a:p>
            <a:r>
              <a:rPr lang="en-US" b="0" i="0" u="none" strike="noStrike" baseline="0" dirty="0" smtClean="0"/>
              <a:t>Leadership Ministries Worldwide.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128</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7:23</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129</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first question concerns the Greek word ego which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translate as the first person personal pronoun “I”.</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 whom does the word “I” refer?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Of course, the human author is Paul here. So it would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seem natural for the “I” to refer to Paul himself.</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But, sometimes, an author will use the word “I” in a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more generic and rhetorical fashion.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Suppose I were to say, “If I walk on the moon and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kick up a cloud of dust, I will obscure my vision”.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It should be clear that I’m not talking about myself.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Instead, I’m making a generic comment about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anyone who happens to walk on the moon.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fact, in my case, it’s most likely that the “I” does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 refer to me, because I’m not likely to myself EVER</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walk on the moon.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The New International Commentary on the New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Testament, Wheaton Professor Douglas Moo indicates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that there are four possible referents for the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appearances of the word “I” in this passage.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These four possible referents are: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1. Paul himself,</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2. Adam,</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3. Israel as a nation, and</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4. Any generic person.</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Moo, Douglas (1996). The Epistle to the Romans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 425) in The New International Commentary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 the New Testament. Grand Rapids, MI: Eerdmans. </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a:t>
            </a:fld>
            <a:endParaRPr lang="en-US"/>
          </a:p>
        </p:txBody>
      </p:sp>
    </p:spTree>
    <p:extLst>
      <p:ext uri="{BB962C8B-B14F-4D97-AF65-F5344CB8AC3E}">
        <p14:creationId xmlns:p14="http://schemas.microsoft.com/office/powerpoint/2010/main" val="195628983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7:23</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130</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We are no longer enslaved to the flesh, but must wage </a:t>
            </a:r>
          </a:p>
          <a:p>
            <a:r>
              <a:rPr lang="en-US" sz="1200" kern="1200" dirty="0" smtClean="0">
                <a:solidFill>
                  <a:schemeClr val="tx1"/>
                </a:solidFill>
                <a:latin typeface="+mn-lt"/>
                <a:ea typeface="+mn-ea"/>
                <a:cs typeface="+mn-cs"/>
              </a:rPr>
              <a:t>a war against the desires of the flesh described in </a:t>
            </a:r>
          </a:p>
          <a:p>
            <a:r>
              <a:rPr lang="en-US" sz="1200" kern="1200" dirty="0" smtClean="0">
                <a:solidFill>
                  <a:schemeClr val="tx1"/>
                </a:solidFill>
                <a:latin typeface="+mn-lt"/>
                <a:ea typeface="+mn-ea"/>
                <a:cs typeface="+mn-cs"/>
              </a:rPr>
              <a:t>Romans </a:t>
            </a:r>
            <a:r>
              <a:rPr lang="en-US" sz="1200" kern="1200" dirty="0" err="1" smtClean="0">
                <a:solidFill>
                  <a:schemeClr val="tx1"/>
                </a:solidFill>
                <a:latin typeface="+mn-lt"/>
                <a:ea typeface="+mn-ea"/>
                <a:cs typeface="+mn-cs"/>
              </a:rPr>
              <a:t>7:25b</a:t>
            </a:r>
            <a:r>
              <a:rPr lang="en-US" sz="1200" kern="1200" dirty="0" smtClean="0">
                <a:solidFill>
                  <a:schemeClr val="tx1"/>
                </a:solidFill>
                <a:latin typeface="+mn-lt"/>
                <a:ea typeface="+mn-ea"/>
                <a:cs typeface="+mn-cs"/>
              </a:rPr>
              <a:t>. The redeemed inner person/mind longs </a:t>
            </a:r>
          </a:p>
          <a:p>
            <a:r>
              <a:rPr lang="en-US" sz="1200" kern="1200" dirty="0" smtClean="0">
                <a:solidFill>
                  <a:schemeClr val="tx1"/>
                </a:solidFill>
                <a:latin typeface="+mn-lt"/>
                <a:ea typeface="+mn-ea"/>
                <a:cs typeface="+mn-cs"/>
              </a:rPr>
              <a:t>to serve and obey God, whereas the flesh still draws us </a:t>
            </a:r>
          </a:p>
          <a:p>
            <a:r>
              <a:rPr lang="en-US" sz="1200" kern="1200" dirty="0" smtClean="0">
                <a:solidFill>
                  <a:schemeClr val="tx1"/>
                </a:solidFill>
                <a:latin typeface="+mn-lt"/>
                <a:ea typeface="+mn-ea"/>
                <a:cs typeface="+mn-cs"/>
              </a:rPr>
              <a:t>to serve sin.</a:t>
            </a:r>
          </a:p>
          <a:p>
            <a:pPr lvl="1"/>
            <a:r>
              <a:rPr lang="en-US" dirty="0" smtClean="0"/>
              <a:t> </a:t>
            </a:r>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a:t>
            </a:r>
            <a:r>
              <a:rPr lang="en-US" b="0" i="1" u="none" strike="noStrike" baseline="0" smtClean="0"/>
              <a:t>: </a:t>
            </a:r>
          </a:p>
          <a:p>
            <a:r>
              <a:rPr lang="en-US" b="0" i="1" u="none" strike="noStrike" baseline="0" smtClean="0"/>
              <a:t>Romans</a:t>
            </a:r>
            <a:r>
              <a:rPr lang="en-US" b="0" i="0" u="none" strike="noStrike" baseline="0" smtClean="0"/>
              <a:t> </a:t>
            </a:r>
            <a:r>
              <a:rPr lang="en-US" b="0" i="0" u="none" strike="noStrike" baseline="0" dirty="0" smtClean="0"/>
              <a:t>(p. 133).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131</a:t>
            </a:fld>
            <a:endParaRPr lang="en-US"/>
          </a:p>
        </p:txBody>
      </p:sp>
    </p:spTree>
    <p:extLst>
      <p:ext uri="{BB962C8B-B14F-4D97-AF65-F5344CB8AC3E}">
        <p14:creationId xmlns:p14="http://schemas.microsoft.com/office/powerpoint/2010/main" val="402313176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Morris writes:</a:t>
            </a:r>
          </a:p>
          <a:p>
            <a:endParaRPr lang="en-US" baseline="0" dirty="0" smtClean="0"/>
          </a:p>
          <a:p>
            <a:r>
              <a:rPr lang="en-US" baseline="0" dirty="0" smtClean="0"/>
              <a:t>“The more we advance spiritually, the more clearly we </a:t>
            </a:r>
          </a:p>
          <a:p>
            <a:r>
              <a:rPr lang="en-US" baseline="0" dirty="0" smtClean="0"/>
              <a:t>see the high standards God sets for his people, and the </a:t>
            </a:r>
          </a:p>
          <a:p>
            <a:r>
              <a:rPr lang="en-US" baseline="0" dirty="0" smtClean="0"/>
              <a:t>more deeply we deplore the extent of our </a:t>
            </a:r>
          </a:p>
          <a:p>
            <a:r>
              <a:rPr lang="en-US" baseline="0" dirty="0" smtClean="0"/>
              <a:t>shortcoming....</a:t>
            </a:r>
          </a:p>
          <a:p>
            <a:endParaRPr lang="en-US" baseline="0" dirty="0" smtClean="0"/>
          </a:p>
          <a:p>
            <a:r>
              <a:rPr lang="en-US" baseline="0" dirty="0" smtClean="0"/>
              <a:t>“A sensitive conscience, and a genuine sorrow for every </a:t>
            </a:r>
          </a:p>
          <a:p>
            <a:r>
              <a:rPr lang="en-US" baseline="0" dirty="0" smtClean="0"/>
              <a:t>sin, are the prerequisites of spiritual depth.”</a:t>
            </a:r>
          </a:p>
          <a:p>
            <a:endParaRPr lang="en-US" baseline="0" dirty="0" smtClean="0"/>
          </a:p>
          <a:p>
            <a:r>
              <a:rPr lang="en-US" baseline="0" dirty="0" smtClean="0"/>
              <a:t>-----</a:t>
            </a:r>
          </a:p>
          <a:p>
            <a:endParaRPr lang="en-US" baseline="0" dirty="0" smtClean="0"/>
          </a:p>
          <a:p>
            <a:r>
              <a:rPr lang="en-US" baseline="0" dirty="0" smtClean="0"/>
              <a:t>Morris, Leon (1988). The Epistle to the Romans </a:t>
            </a:r>
          </a:p>
          <a:p>
            <a:r>
              <a:rPr lang="en-US" baseline="0" dirty="0" smtClean="0"/>
              <a:t>(p. 296). Grand Rapids, MI: Eerdmans.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132</a:t>
            </a:fld>
            <a:endParaRPr lang="en-US"/>
          </a:p>
        </p:txBody>
      </p:sp>
    </p:spTree>
    <p:extLst>
      <p:ext uri="{BB962C8B-B14F-4D97-AF65-F5344CB8AC3E}">
        <p14:creationId xmlns:p14="http://schemas.microsoft.com/office/powerpoint/2010/main" val="278606479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Talaiporos</a:t>
            </a:r>
            <a:r>
              <a:rPr lang="en-US" dirty="0" smtClean="0"/>
              <a:t> means miserable, wretched, or distressed.</a:t>
            </a:r>
          </a:p>
          <a:p>
            <a:endParaRPr lang="en-US" dirty="0" smtClean="0"/>
          </a:p>
          <a:p>
            <a:r>
              <a:rPr lang="en-US" dirty="0" smtClean="0"/>
              <a:t>The</a:t>
            </a:r>
            <a:r>
              <a:rPr lang="en-US" baseline="0" dirty="0" smtClean="0"/>
              <a:t> only other place in the New Testament where this </a:t>
            </a:r>
          </a:p>
          <a:p>
            <a:r>
              <a:rPr lang="en-US" baseline="0" dirty="0" smtClean="0"/>
              <a:t>word is used is in:</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133</a:t>
            </a:fld>
            <a:endParaRPr lang="en-US"/>
          </a:p>
        </p:txBody>
      </p:sp>
    </p:spTree>
    <p:extLst>
      <p:ext uri="{BB962C8B-B14F-4D97-AF65-F5344CB8AC3E}">
        <p14:creationId xmlns:p14="http://schemas.microsoft.com/office/powerpoint/2010/main" val="278606479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t>
            </a:r>
            <a:endParaRPr lang="en-US"/>
          </a:p>
        </p:txBody>
      </p:sp>
      <p:sp>
        <p:nvSpPr>
          <p:cNvPr id="4" name="Slide Number Placeholder 3"/>
          <p:cNvSpPr>
            <a:spLocks noGrp="1"/>
          </p:cNvSpPr>
          <p:nvPr>
            <p:ph type="sldNum" sz="quarter" idx="10"/>
          </p:nvPr>
        </p:nvSpPr>
        <p:spPr/>
        <p:txBody>
          <a:bodyPr/>
          <a:lstStyle/>
          <a:p>
            <a:fld id="{094102A9-26DF-4918-9F45-F7076CE57E46}" type="slidenum">
              <a:rPr lang="en-US" smtClean="0"/>
              <a:t>134</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Ryomai</a:t>
            </a:r>
            <a:r>
              <a:rPr lang="en-US" dirty="0" smtClean="0"/>
              <a:t> means </a:t>
            </a:r>
            <a:r>
              <a:rPr lang="en-US" sz="1200" b="0" i="0" dirty="0" smtClean="0"/>
              <a:t>to rescue from danger; that is, to save, </a:t>
            </a:r>
          </a:p>
          <a:p>
            <a:r>
              <a:rPr lang="en-US" sz="1200" b="0" i="0" dirty="0" smtClean="0"/>
              <a:t>to rescue, to deliver, or to preserve.</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135</a:t>
            </a:fld>
            <a:endParaRPr lang="en-US"/>
          </a:p>
        </p:txBody>
      </p:sp>
    </p:spTree>
    <p:extLst>
      <p:ext uri="{BB962C8B-B14F-4D97-AF65-F5344CB8AC3E}">
        <p14:creationId xmlns:p14="http://schemas.microsoft.com/office/powerpoint/2010/main" val="278606479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b="0" kern="1200" dirty="0" smtClean="0">
                <a:solidFill>
                  <a:schemeClr val="tx1"/>
                </a:solidFill>
                <a:latin typeface="+mn-lt"/>
                <a:ea typeface="+mn-ea"/>
                <a:cs typeface="+mn-cs"/>
              </a:rPr>
              <a:t>A troubled man went to see a wise and good </a:t>
            </a:r>
          </a:p>
          <a:p>
            <a:pPr rtl="0"/>
            <a:r>
              <a:rPr lang="en-US" sz="1200" b="0" kern="1200" dirty="0" smtClean="0">
                <a:solidFill>
                  <a:schemeClr val="tx1"/>
                </a:solidFill>
                <a:latin typeface="+mn-lt"/>
                <a:ea typeface="+mn-ea"/>
                <a:cs typeface="+mn-cs"/>
              </a:rPr>
              <a:t>rabbi.</a:t>
            </a:r>
          </a:p>
          <a:p>
            <a:pPr rtl="0"/>
            <a:endParaRPr lang="en-US" sz="1200" b="0" kern="1200" dirty="0" smtClean="0">
              <a:solidFill>
                <a:schemeClr val="tx1"/>
              </a:solidFill>
              <a:latin typeface="+mn-lt"/>
              <a:ea typeface="+mn-ea"/>
              <a:cs typeface="+mn-cs"/>
            </a:endParaRPr>
          </a:p>
          <a:p>
            <a:pPr rtl="0"/>
            <a:r>
              <a:rPr lang="en-US" sz="1200" dirty="0" smtClean="0"/>
              <a:t>“Rabbi,” he said, wringing his hands, “I am a failure. </a:t>
            </a:r>
          </a:p>
          <a:p>
            <a:pPr rtl="0"/>
            <a:r>
              <a:rPr lang="en-US" sz="1200" dirty="0" smtClean="0"/>
              <a:t>More than half the time I do not succeed in doing what </a:t>
            </a:r>
          </a:p>
          <a:p>
            <a:pPr rtl="0"/>
            <a:r>
              <a:rPr lang="en-US" sz="1200" dirty="0" smtClean="0"/>
              <a:t>I must do.”</a:t>
            </a:r>
          </a:p>
          <a:p>
            <a:pPr rtl="0"/>
            <a:endParaRPr lang="en-US" sz="1200" dirty="0" smtClean="0"/>
          </a:p>
          <a:p>
            <a:pPr rtl="0"/>
            <a:r>
              <a:rPr lang="en-US" sz="1200" dirty="0" smtClean="0"/>
              <a:t>“Oh?” said the Rabbi.</a:t>
            </a:r>
          </a:p>
          <a:p>
            <a:pPr rtl="0"/>
            <a:endParaRPr lang="en-US" sz="1200" dirty="0" smtClean="0"/>
          </a:p>
          <a:p>
            <a:pPr rtl="0"/>
            <a:r>
              <a:rPr lang="en-US" sz="1200" dirty="0" smtClean="0"/>
              <a:t>“Please say something wise, rabbi.”</a:t>
            </a:r>
          </a:p>
          <a:p>
            <a:pPr rtl="0"/>
            <a:endParaRPr lang="en-US" sz="1200" dirty="0" smtClean="0"/>
          </a:p>
          <a:p>
            <a:pPr rtl="0"/>
            <a:r>
              <a:rPr lang="en-US" sz="1200" dirty="0" smtClean="0"/>
              <a:t>After much pondering the rabbi spoke as follows: “Ah, </a:t>
            </a:r>
          </a:p>
          <a:p>
            <a:pPr rtl="0"/>
            <a:r>
              <a:rPr lang="en-US" sz="1200" dirty="0" smtClean="0"/>
              <a:t>my son, I give you this wisdom. Go and look on page </a:t>
            </a:r>
          </a:p>
          <a:p>
            <a:pPr rtl="0"/>
            <a:r>
              <a:rPr lang="en-US" sz="1200" dirty="0" smtClean="0"/>
              <a:t>930 of </a:t>
            </a:r>
            <a:r>
              <a:rPr lang="en-US" sz="1200" i="0" dirty="0" smtClean="0"/>
              <a:t>the New York Times Almanac for the year 1970, </a:t>
            </a:r>
          </a:p>
          <a:p>
            <a:pPr rtl="0"/>
            <a:r>
              <a:rPr lang="en-US" sz="1200" i="0" dirty="0" smtClean="0"/>
              <a:t>and you will find peace of mind maybe.”</a:t>
            </a:r>
          </a:p>
          <a:p>
            <a:pPr rtl="0"/>
            <a:endParaRPr lang="en-US" sz="1200" i="1" dirty="0" smtClean="0"/>
          </a:p>
          <a:p>
            <a:pPr rtl="0"/>
            <a:r>
              <a:rPr lang="en-US" sz="1200" kern="1200" dirty="0" smtClean="0">
                <a:solidFill>
                  <a:schemeClr val="tx1"/>
                </a:solidFill>
                <a:latin typeface="+mn-lt"/>
                <a:ea typeface="+mn-ea"/>
                <a:cs typeface="+mn-cs"/>
              </a:rPr>
              <a:t>This is what he found: the listing of the lifetime batting </a:t>
            </a:r>
          </a:p>
          <a:p>
            <a:pPr rtl="0"/>
            <a:r>
              <a:rPr lang="en-US" sz="1200" kern="1200" dirty="0" smtClean="0">
                <a:solidFill>
                  <a:schemeClr val="tx1"/>
                </a:solidFill>
                <a:latin typeface="+mn-lt"/>
                <a:ea typeface="+mn-ea"/>
                <a:cs typeface="+mn-cs"/>
              </a:rPr>
              <a:t>averages of all the greatest baseball players. Ty Cobb, </a:t>
            </a:r>
          </a:p>
          <a:p>
            <a:pPr rtl="0"/>
            <a:r>
              <a:rPr lang="en-US" sz="1200" kern="1200" dirty="0" smtClean="0">
                <a:solidFill>
                  <a:schemeClr val="tx1"/>
                </a:solidFill>
                <a:latin typeface="+mn-lt"/>
                <a:ea typeface="+mn-ea"/>
                <a:cs typeface="+mn-cs"/>
              </a:rPr>
              <a:t>the greatest slugger of all, had a lifetime average of </a:t>
            </a:r>
          </a:p>
          <a:p>
            <a:pPr rtl="0"/>
            <a:r>
              <a:rPr lang="en-US" sz="1200" kern="1200" dirty="0" smtClean="0">
                <a:solidFill>
                  <a:schemeClr val="tx1"/>
                </a:solidFill>
                <a:latin typeface="+mn-lt"/>
                <a:ea typeface="+mn-ea"/>
                <a:cs typeface="+mn-cs"/>
              </a:rPr>
              <a:t>.367.</a:t>
            </a:r>
          </a:p>
          <a:p>
            <a:pPr rtl="0"/>
            <a:endParaRPr lang="en-US" sz="1200" kern="1200" dirty="0" smtClean="0">
              <a:solidFill>
                <a:schemeClr val="tx1"/>
              </a:solidFill>
              <a:latin typeface="+mn-lt"/>
              <a:ea typeface="+mn-ea"/>
              <a:cs typeface="+mn-cs"/>
            </a:endParaRPr>
          </a:p>
          <a:p>
            <a:pPr rtl="0"/>
            <a:r>
              <a:rPr lang="en-US" sz="1200" dirty="0" smtClean="0"/>
              <a:t>The man went back to the rabbi and said, “Ty Cobb—</a:t>
            </a:r>
          </a:p>
          <a:p>
            <a:pPr rtl="0"/>
            <a:r>
              <a:rPr lang="en-US" sz="1200" dirty="0" smtClean="0"/>
              <a:t>.367. That’s it?”</a:t>
            </a:r>
          </a:p>
          <a:p>
            <a:pPr rtl="0"/>
            <a:endParaRPr lang="en-US" sz="1200" dirty="0" smtClean="0"/>
          </a:p>
          <a:p>
            <a:pPr rtl="0"/>
            <a:r>
              <a:rPr lang="en-US" sz="1200" dirty="0" smtClean="0"/>
              <a:t>“That’s it,” said the rabbi. “Ty Cobb got one hit out of </a:t>
            </a:r>
          </a:p>
          <a:p>
            <a:pPr rtl="0"/>
            <a:r>
              <a:rPr lang="en-US" sz="1200" dirty="0" smtClean="0"/>
              <a:t>every three times at bat. He failed twice as often as he</a:t>
            </a:r>
          </a:p>
          <a:p>
            <a:pPr rtl="0"/>
            <a:r>
              <a:rPr lang="en-US" sz="1200" dirty="0" smtClean="0"/>
              <a:t> succeeded. So what do you expect already?”</a:t>
            </a:r>
          </a:p>
          <a:p>
            <a:pPr rtl="0"/>
            <a:endParaRPr lang="en-US" sz="1200" dirty="0" smtClean="0"/>
          </a:p>
          <a:p>
            <a:pPr rtl="0"/>
            <a:r>
              <a:rPr lang="en-US" sz="1200" dirty="0" smtClean="0"/>
              <a:t>“Ah,” said the man, who thought he was a wretched </a:t>
            </a:r>
          </a:p>
          <a:p>
            <a:pPr rtl="0"/>
            <a:r>
              <a:rPr lang="en-US" sz="1200" dirty="0" smtClean="0"/>
              <a:t>failure because he failed only half the time.</a:t>
            </a:r>
          </a:p>
          <a:p>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smtClean="0"/>
              <a:t>Morgan, R. J. (2000). </a:t>
            </a:r>
            <a:r>
              <a:rPr lang="en-US" b="0" i="1" u="none" strike="noStrike" baseline="0" dirty="0" smtClean="0"/>
              <a:t>Nelson’s complete book of </a:t>
            </a:r>
          </a:p>
          <a:p>
            <a:r>
              <a:rPr lang="en-US" b="0" i="1" u="none" strike="noStrike" baseline="0" dirty="0" smtClean="0"/>
              <a:t>stories, illustrations, and quotes</a:t>
            </a:r>
            <a:r>
              <a:rPr lang="en-US" b="0" i="0" u="none" strike="noStrike" baseline="0" dirty="0" smtClean="0"/>
              <a:t> (electronic ed., </a:t>
            </a:r>
          </a:p>
          <a:p>
            <a:r>
              <a:rPr lang="en-US" b="0" i="0" u="none" strike="noStrike" baseline="0" dirty="0" smtClean="0"/>
              <a:t>pp. 281–282). Nashville: Thomas Nelson </a:t>
            </a:r>
          </a:p>
          <a:p>
            <a:r>
              <a:rPr lang="en-US" b="0" i="0" u="none" strike="noStrike" baseline="0" dirty="0" smtClean="0"/>
              <a:t>Publishers.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136</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7:24</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137</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7:24</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138</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Barnhouse</a:t>
            </a:r>
            <a:r>
              <a:rPr lang="en-US" baseline="0" dirty="0" smtClean="0"/>
              <a:t> provides an apt analogy:</a:t>
            </a:r>
          </a:p>
          <a:p>
            <a:endParaRPr lang="en-US" baseline="0" dirty="0" smtClean="0"/>
          </a:p>
          <a:p>
            <a:r>
              <a:rPr lang="en-US" baseline="0" dirty="0" smtClean="0"/>
              <a:t>“For many years we had living with us a dearly beloved </a:t>
            </a:r>
          </a:p>
          <a:p>
            <a:r>
              <a:rPr lang="en-US" baseline="0" dirty="0" smtClean="0"/>
              <a:t>grandmother who devoted herself to the care and </a:t>
            </a:r>
          </a:p>
          <a:p>
            <a:r>
              <a:rPr lang="en-US" baseline="0" dirty="0" smtClean="0"/>
              <a:t>education of our children, and who taught them many </a:t>
            </a:r>
          </a:p>
          <a:p>
            <a:r>
              <a:rPr lang="en-US" baseline="0" dirty="0" smtClean="0"/>
              <a:t>hours each day.</a:t>
            </a:r>
          </a:p>
          <a:p>
            <a:endParaRPr lang="en-US" baseline="0" dirty="0" smtClean="0"/>
          </a:p>
          <a:p>
            <a:r>
              <a:rPr lang="en-US" baseline="0" dirty="0" smtClean="0"/>
              <a:t>“With advancing years she became afflicted with </a:t>
            </a:r>
          </a:p>
          <a:p>
            <a:r>
              <a:rPr lang="en-US" baseline="0" dirty="0" smtClean="0"/>
              <a:t>Parkinson’s disease, which causes trembling of the hand. </a:t>
            </a:r>
          </a:p>
          <a:p>
            <a:r>
              <a:rPr lang="en-US" baseline="0" dirty="0" smtClean="0"/>
              <a:t>When she worked at the blackboard, her hand trembled </a:t>
            </a:r>
          </a:p>
          <a:p>
            <a:r>
              <a:rPr lang="en-US" baseline="0" dirty="0" smtClean="0"/>
              <a:t>so much that the chalk left wavy lines. </a:t>
            </a:r>
          </a:p>
          <a:p>
            <a:endParaRPr lang="en-US" baseline="0" dirty="0" smtClean="0"/>
          </a:p>
          <a:p>
            <a:r>
              <a:rPr lang="en-US" baseline="0" dirty="0" smtClean="0"/>
              <a:t>“In her mind, the writing was clear and legible, but on </a:t>
            </a:r>
          </a:p>
          <a:p>
            <a:r>
              <a:rPr lang="en-US" baseline="0" dirty="0" smtClean="0"/>
              <a:t>the blackboard it was deformed by the shakiness of her </a:t>
            </a:r>
          </a:p>
          <a:p>
            <a:r>
              <a:rPr lang="en-US" baseline="0" dirty="0" smtClean="0"/>
              <a:t>hand.</a:t>
            </a:r>
          </a:p>
          <a:p>
            <a:endParaRPr lang="en-US" baseline="0" dirty="0" smtClean="0"/>
          </a:p>
          <a:p>
            <a:r>
              <a:rPr lang="en-US" baseline="0" dirty="0" smtClean="0"/>
              <a:t>“So it was with everything that Paul did, and with </a:t>
            </a:r>
          </a:p>
          <a:p>
            <a:r>
              <a:rPr lang="en-US" baseline="0" dirty="0" smtClean="0"/>
              <a:t>everything that we do. Our flesh is like the palsy. The </a:t>
            </a:r>
          </a:p>
          <a:p>
            <a:r>
              <a:rPr lang="en-US" baseline="0" dirty="0" smtClean="0"/>
              <a:t>mind determines straight figures, but the hand is totally </a:t>
            </a:r>
          </a:p>
          <a:p>
            <a:r>
              <a:rPr lang="en-US" baseline="0" dirty="0" smtClean="0"/>
              <a:t>unable to execute what the mind desires. </a:t>
            </a:r>
          </a:p>
          <a:p>
            <a:endParaRPr lang="en-US" baseline="0" dirty="0" smtClean="0"/>
          </a:p>
          <a:p>
            <a:r>
              <a:rPr lang="en-US" baseline="0" dirty="0" smtClean="0"/>
              <a:t>“That which the palsied hand does, the renewed mind </a:t>
            </a:r>
          </a:p>
          <a:p>
            <a:r>
              <a:rPr lang="en-US" baseline="0" dirty="0" smtClean="0"/>
              <a:t>does not want to do, but the hand does what the mind </a:t>
            </a:r>
          </a:p>
          <a:p>
            <a:r>
              <a:rPr lang="en-US" baseline="0" dirty="0" smtClean="0"/>
              <a:t>hates. So then, it is not the mind that is doing it, but </a:t>
            </a:r>
          </a:p>
          <a:p>
            <a:r>
              <a:rPr lang="en-US" baseline="0" dirty="0" smtClean="0"/>
              <a:t>palsy that dwells in the hand.</a:t>
            </a:r>
          </a:p>
          <a:p>
            <a:endParaRPr lang="en-US" baseline="0" dirty="0" smtClean="0"/>
          </a:p>
          <a:p>
            <a:r>
              <a:rPr lang="en-US" baseline="0" dirty="0" smtClean="0"/>
              <a:t>“The mind can will perfection, but the hand cannot do it. </a:t>
            </a:r>
          </a:p>
          <a:p>
            <a:r>
              <a:rPr lang="en-US" baseline="0" dirty="0" smtClean="0"/>
              <a:t>For the hand does not the good which the mind desires; </a:t>
            </a:r>
          </a:p>
          <a:p>
            <a:r>
              <a:rPr lang="en-US" baseline="0" dirty="0" smtClean="0"/>
              <a:t>and how to perform what the mind wishes to do, the </a:t>
            </a:r>
          </a:p>
          <a:p>
            <a:r>
              <a:rPr lang="en-US" baseline="0" dirty="0" smtClean="0"/>
              <a:t>hand finds not.</a:t>
            </a:r>
          </a:p>
          <a:p>
            <a:endParaRPr lang="en-US" baseline="0" dirty="0" smtClean="0"/>
          </a:p>
          <a:p>
            <a:r>
              <a:rPr lang="en-US" baseline="0" dirty="0" smtClean="0"/>
              <a:t>“Now, if the hand that which the mind would not do, it is </a:t>
            </a:r>
          </a:p>
          <a:p>
            <a:r>
              <a:rPr lang="en-US" baseline="0" dirty="0" smtClean="0"/>
              <a:t>no more the mind that is doing it, but the palsy that </a:t>
            </a:r>
          </a:p>
          <a:p>
            <a:r>
              <a:rPr lang="en-US" baseline="0" dirty="0" smtClean="0"/>
              <a:t>dwells in the hand.</a:t>
            </a:r>
          </a:p>
          <a:p>
            <a:endParaRPr lang="en-US" baseline="0" dirty="0" smtClean="0"/>
          </a:p>
          <a:p>
            <a:r>
              <a:rPr lang="en-US" baseline="0" dirty="0" smtClean="0"/>
              <a:t>“The mind delights in straight figures, but another law is </a:t>
            </a:r>
          </a:p>
          <a:p>
            <a:r>
              <a:rPr lang="en-US" baseline="0" dirty="0" smtClean="0"/>
              <a:t>working in the members, warring against the law of the </a:t>
            </a:r>
          </a:p>
          <a:p>
            <a:r>
              <a:rPr lang="en-US" baseline="0" dirty="0" smtClean="0"/>
              <a:t>mind, and bringing every action into captivity to the </a:t>
            </a:r>
          </a:p>
          <a:p>
            <a:r>
              <a:rPr lang="en-US" baseline="0" dirty="0" smtClean="0"/>
              <a:t>palsy in the hand.</a:t>
            </a:r>
          </a:p>
          <a:p>
            <a:endParaRPr lang="en-US" baseline="0" dirty="0" smtClean="0"/>
          </a:p>
          <a:p>
            <a:r>
              <a:rPr lang="en-US" baseline="0" dirty="0" smtClean="0"/>
              <a:t>“O wretched man that I am! Who shall deliver me from </a:t>
            </a:r>
          </a:p>
          <a:p>
            <a:r>
              <a:rPr lang="en-US" baseline="0" dirty="0" smtClean="0"/>
              <a:t>this palsy? </a:t>
            </a:r>
          </a:p>
          <a:p>
            <a:endParaRPr lang="en-US" baseline="0" dirty="0" smtClean="0"/>
          </a:p>
          <a:p>
            <a:r>
              <a:rPr lang="en-US" baseline="0" dirty="0" smtClean="0"/>
              <a:t>“Thank God, full </a:t>
            </a:r>
            <a:r>
              <a:rPr lang="en-US" baseline="0" dirty="0" err="1" smtClean="0"/>
              <a:t>deliverence</a:t>
            </a:r>
            <a:r>
              <a:rPr lang="en-US" baseline="0" dirty="0" smtClean="0"/>
              <a:t> will come with the return of </a:t>
            </a:r>
          </a:p>
          <a:p>
            <a:r>
              <a:rPr lang="en-US" baseline="0" dirty="0" smtClean="0"/>
              <a:t>the Lord, when we shall see Him and be like Him. Then </a:t>
            </a:r>
          </a:p>
          <a:p>
            <a:r>
              <a:rPr lang="en-US" baseline="0" dirty="0" smtClean="0"/>
              <a:t>we shall know perfect, unmixed good.</a:t>
            </a:r>
          </a:p>
          <a:p>
            <a:endParaRPr lang="en-US" baseline="0" dirty="0" smtClean="0"/>
          </a:p>
          <a:p>
            <a:r>
              <a:rPr lang="en-US" baseline="0" dirty="0" smtClean="0"/>
              <a:t>“So then, with our mind we yield to the Lord and draw </a:t>
            </a:r>
          </a:p>
          <a:p>
            <a:r>
              <a:rPr lang="en-US" baseline="0" dirty="0" smtClean="0"/>
              <a:t>straight figures, even though the palsy of our old Adam </a:t>
            </a:r>
          </a:p>
          <a:p>
            <a:r>
              <a:rPr lang="en-US" baseline="0" dirty="0" smtClean="0"/>
              <a:t>makes them shaky on the board of action.”</a:t>
            </a:r>
            <a:endParaRPr lang="en-US" dirty="0" smtClean="0"/>
          </a:p>
          <a:p>
            <a:endParaRPr lang="en-US" dirty="0" smtClean="0"/>
          </a:p>
          <a:p>
            <a:r>
              <a:rPr lang="en-US" dirty="0" smtClean="0"/>
              <a:t>-----</a:t>
            </a:r>
          </a:p>
          <a:p>
            <a:endParaRPr lang="en-US" dirty="0" smtClean="0"/>
          </a:p>
          <a:p>
            <a:r>
              <a:rPr lang="en-US" dirty="0" err="1" smtClean="0"/>
              <a:t>Barnhouse</a:t>
            </a:r>
            <a:r>
              <a:rPr lang="en-US" dirty="0" smtClean="0"/>
              <a:t>, D. G. (1961). “God’s Freedom” </a:t>
            </a:r>
          </a:p>
          <a:p>
            <a:r>
              <a:rPr lang="en-US" dirty="0" smtClean="0"/>
              <a:t>(pp. 253-254) in Romans (vol. III). Grand Rapids, </a:t>
            </a:r>
          </a:p>
          <a:p>
            <a:r>
              <a:rPr lang="en-US" dirty="0" smtClean="0"/>
              <a:t>MI: Eerdmans.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139</a:t>
            </a:fld>
            <a:endParaRPr lang="en-US"/>
          </a:p>
        </p:txBody>
      </p:sp>
    </p:spTree>
    <p:extLst>
      <p:ext uri="{BB962C8B-B14F-4D97-AF65-F5344CB8AC3E}">
        <p14:creationId xmlns:p14="http://schemas.microsoft.com/office/powerpoint/2010/main" val="3610204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1. Paul himself. “Most, however, would quickly add that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he describes his [own] experience, not because it is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unique, but because it is typical – the experience of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every person.”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Moo, Douglas (1996). The Epistle to the Romans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(pp. 423-467) in The New International Commentary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 the New Testament. Grand Rapids, MI: Eerdmans. </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a:t>
            </a:fld>
            <a:endParaRPr lang="en-US"/>
          </a:p>
        </p:txBody>
      </p:sp>
    </p:spTree>
    <p:extLst>
      <p:ext uri="{BB962C8B-B14F-4D97-AF65-F5344CB8AC3E}">
        <p14:creationId xmlns:p14="http://schemas.microsoft.com/office/powerpoint/2010/main" val="353091839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Nous here means mind or intellect.</a:t>
            </a:r>
          </a:p>
          <a:p>
            <a:endParaRPr lang="en-US" dirty="0" smtClean="0"/>
          </a:p>
          <a:p>
            <a:pPr rtl="0"/>
            <a:r>
              <a:rPr lang="en-US" b="1" dirty="0" err="1" smtClean="0"/>
              <a:t>ILLUS</a:t>
            </a:r>
            <a:r>
              <a:rPr lang="en-US" b="1" dirty="0" smtClean="0"/>
              <a:t>:</a:t>
            </a:r>
            <a:r>
              <a:rPr lang="en-US" dirty="0" smtClean="0"/>
              <a:t> </a:t>
            </a:r>
            <a:r>
              <a:rPr lang="en-US" sz="1200" dirty="0" smtClean="0"/>
              <a:t>William Lloyd Garrison intemperately advocated </a:t>
            </a:r>
          </a:p>
          <a:p>
            <a:pPr rtl="0"/>
            <a:r>
              <a:rPr lang="en-US" sz="1200" dirty="0" smtClean="0"/>
              <a:t>the abolitionist’s cause prior to the Civil War. Violently </a:t>
            </a:r>
          </a:p>
          <a:p>
            <a:pPr rtl="0"/>
            <a:r>
              <a:rPr lang="en-US" sz="1200" dirty="0" smtClean="0"/>
              <a:t>opposed to slavery, he shocked slave owners and </a:t>
            </a:r>
          </a:p>
          <a:p>
            <a:pPr rtl="0"/>
            <a:r>
              <a:rPr lang="en-US" sz="1200" dirty="0" smtClean="0"/>
              <a:t>moderates alike with his fire-eating detestation </a:t>
            </a:r>
          </a:p>
          <a:p>
            <a:pPr rtl="0"/>
            <a:r>
              <a:rPr lang="en-US" sz="1200" dirty="0" smtClean="0"/>
              <a:t>of the system. </a:t>
            </a:r>
          </a:p>
          <a:p>
            <a:pPr rtl="0"/>
            <a:endParaRPr lang="en-US" sz="1200" dirty="0" smtClean="0"/>
          </a:p>
          <a:p>
            <a:pPr rtl="0"/>
            <a:r>
              <a:rPr lang="en-US" sz="1200" dirty="0" smtClean="0"/>
              <a:t>Garrison couldn’t </a:t>
            </a:r>
            <a:r>
              <a:rPr lang="en-US" sz="1200" kern="1200" dirty="0" smtClean="0">
                <a:solidFill>
                  <a:schemeClr val="tx1"/>
                </a:solidFill>
                <a:latin typeface="+mn-lt"/>
                <a:ea typeface="+mn-ea"/>
                <a:cs typeface="+mn-cs"/>
              </a:rPr>
              <a:t>approach the subject quietly. Slavery </a:t>
            </a:r>
          </a:p>
          <a:p>
            <a:pPr rtl="0"/>
            <a:r>
              <a:rPr lang="en-US" sz="1200" kern="1200" dirty="0" smtClean="0">
                <a:solidFill>
                  <a:schemeClr val="tx1"/>
                </a:solidFill>
                <a:latin typeface="+mn-lt"/>
                <a:ea typeface="+mn-ea"/>
                <a:cs typeface="+mn-cs"/>
              </a:rPr>
              <a:t>had been embedded in the South and tolerated by the </a:t>
            </a:r>
          </a:p>
          <a:p>
            <a:pPr rtl="0"/>
            <a:r>
              <a:rPr lang="en-US" sz="1200" kern="1200" dirty="0" smtClean="0">
                <a:solidFill>
                  <a:schemeClr val="tx1"/>
                </a:solidFill>
                <a:latin typeface="+mn-lt"/>
                <a:ea typeface="+mn-ea"/>
                <a:cs typeface="+mn-cs"/>
              </a:rPr>
              <a:t>North for too long. The voice raised against it had to </a:t>
            </a:r>
          </a:p>
          <a:p>
            <a:pPr rtl="0"/>
            <a:r>
              <a:rPr lang="en-US" sz="1200" kern="1200" dirty="0" smtClean="0">
                <a:solidFill>
                  <a:schemeClr val="tx1"/>
                </a:solidFill>
                <a:latin typeface="+mn-lt"/>
                <a:ea typeface="+mn-ea"/>
                <a:cs typeface="+mn-cs"/>
              </a:rPr>
              <a:t>shout in outrage.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How often the first voice raised against injustice must </a:t>
            </a:r>
          </a:p>
          <a:p>
            <a:pPr rtl="0"/>
            <a:r>
              <a:rPr lang="en-US" sz="1200" kern="1200" dirty="0" smtClean="0">
                <a:solidFill>
                  <a:schemeClr val="tx1"/>
                </a:solidFill>
                <a:latin typeface="+mn-lt"/>
                <a:ea typeface="+mn-ea"/>
                <a:cs typeface="+mn-cs"/>
              </a:rPr>
              <a:t>shock and traumatize to gain attention. It requires the </a:t>
            </a:r>
          </a:p>
          <a:p>
            <a:pPr rtl="0"/>
            <a:r>
              <a:rPr lang="en-US" sz="1200" kern="1200" dirty="0" smtClean="0">
                <a:solidFill>
                  <a:schemeClr val="tx1"/>
                </a:solidFill>
                <a:latin typeface="+mn-lt"/>
                <a:ea typeface="+mn-ea"/>
                <a:cs typeface="+mn-cs"/>
              </a:rPr>
              <a:t>brute force of extremist, uncompromising dogmatism.</a:t>
            </a:r>
          </a:p>
          <a:p>
            <a:pPr rtl="0"/>
            <a:endParaRPr lang="en-US" sz="1200" kern="1200" dirty="0" smtClean="0">
              <a:solidFill>
                <a:schemeClr val="tx1"/>
              </a:solidFill>
              <a:latin typeface="+mn-lt"/>
              <a:ea typeface="+mn-ea"/>
              <a:cs typeface="+mn-cs"/>
            </a:endParaRPr>
          </a:p>
          <a:p>
            <a:pPr rtl="0"/>
            <a:r>
              <a:rPr lang="en-US" sz="1200" dirty="0" smtClean="0"/>
              <a:t>In many ways, Jesus was an extremist. Since he alone </a:t>
            </a:r>
          </a:p>
          <a:p>
            <a:pPr rtl="0"/>
            <a:r>
              <a:rPr lang="en-US" sz="1200" dirty="0" smtClean="0"/>
              <a:t>possessed truth and the way to heaven, he first had to </a:t>
            </a:r>
          </a:p>
          <a:p>
            <a:pPr rtl="0"/>
            <a:r>
              <a:rPr lang="en-US" sz="1200" dirty="0" smtClean="0"/>
              <a:t>disassociate himself from all others who claimed to have </a:t>
            </a:r>
          </a:p>
          <a:p>
            <a:pPr rtl="0"/>
            <a:r>
              <a:rPr lang="en-US" sz="1200" dirty="0" smtClean="0"/>
              <a:t>found the true way to God. </a:t>
            </a:r>
          </a:p>
          <a:p>
            <a:pPr rtl="0"/>
            <a:endParaRPr lang="en-US" sz="1200" dirty="0" smtClean="0"/>
          </a:p>
          <a:p>
            <a:pPr rtl="0"/>
            <a:r>
              <a:rPr lang="en-US" sz="1200" dirty="0" smtClean="0"/>
              <a:t>His teaching sounded radical then, especially to the </a:t>
            </a:r>
          </a:p>
          <a:p>
            <a:pPr rtl="0"/>
            <a:r>
              <a:rPr lang="en-US" sz="1200" dirty="0" smtClean="0"/>
              <a:t>devout Jews. It sounds just as radical now, for the </a:t>
            </a:r>
          </a:p>
          <a:p>
            <a:pPr rtl="0"/>
            <a:r>
              <a:rPr lang="en-US" sz="1200" dirty="0" smtClean="0"/>
              <a:t>modern mind thinks it incredible that there is only one </a:t>
            </a:r>
          </a:p>
          <a:p>
            <a:pPr rtl="0"/>
            <a:r>
              <a:rPr lang="en-US" sz="1200" dirty="0" smtClean="0"/>
              <a:t>way to heaven. </a:t>
            </a:r>
          </a:p>
          <a:p>
            <a:pPr rtl="0"/>
            <a:endParaRPr lang="en-US" sz="1200" dirty="0" smtClean="0"/>
          </a:p>
          <a:p>
            <a:pPr rtl="0"/>
            <a:r>
              <a:rPr lang="en-US" sz="1200" dirty="0" smtClean="0"/>
              <a:t>But it is simple, really. If Jesus is what he claimed to be, </a:t>
            </a:r>
          </a:p>
          <a:p>
            <a:pPr rtl="0"/>
            <a:r>
              <a:rPr lang="en-US" sz="1200" dirty="0" smtClean="0"/>
              <a:t>he is the only way to God—no other way exists. Once he </a:t>
            </a:r>
          </a:p>
          <a:p>
            <a:pPr rtl="0"/>
            <a:r>
              <a:rPr lang="en-US" sz="1200" dirty="0" smtClean="0"/>
              <a:t>is accepted as God, all his claims and demands are </a:t>
            </a:r>
          </a:p>
          <a:p>
            <a:pPr rtl="0"/>
            <a:r>
              <a:rPr lang="en-US" sz="1200" dirty="0" smtClean="0"/>
              <a:t>simply </a:t>
            </a:r>
            <a:r>
              <a:rPr lang="en-US" sz="1200" i="0" dirty="0" smtClean="0"/>
              <a:t>expected.</a:t>
            </a:r>
          </a:p>
          <a:p>
            <a:pPr lvl="1"/>
            <a:r>
              <a:rPr lang="en-US" i="0" dirty="0" smtClean="0"/>
              <a:t> </a:t>
            </a:r>
          </a:p>
          <a:p>
            <a:r>
              <a:rPr lang="en-US" b="0" i="0" u="none" strike="noStrike" baseline="0" dirty="0" smtClean="0"/>
              <a:t>-----</a:t>
            </a:r>
          </a:p>
          <a:p>
            <a:endParaRPr lang="en-US" b="0" i="0" u="none" strike="noStrike" baseline="0" dirty="0" smtClean="0"/>
          </a:p>
          <a:p>
            <a:r>
              <a:rPr lang="en-US" b="0" i="0" u="none" strike="noStrike" baseline="0" dirty="0" smtClean="0"/>
              <a:t>Hurley, V. (2000). </a:t>
            </a:r>
            <a:r>
              <a:rPr lang="en-US" b="0" i="1" u="none" strike="noStrike" baseline="0" dirty="0" smtClean="0"/>
              <a:t>Speaker’s sourcebook of new </a:t>
            </a:r>
          </a:p>
          <a:p>
            <a:r>
              <a:rPr lang="en-US" b="0" i="1" u="none" strike="noStrike" baseline="0" dirty="0" smtClean="0"/>
              <a:t>illustrations</a:t>
            </a:r>
            <a:r>
              <a:rPr lang="en-US" b="0" i="0" u="none" strike="noStrike" baseline="0" dirty="0" smtClean="0"/>
              <a:t> (electronic ed., pp. 71–72). Dallas: </a:t>
            </a:r>
          </a:p>
          <a:p>
            <a:r>
              <a:rPr lang="en-US" b="0" i="0" u="none" strike="noStrike" baseline="0" dirty="0" smtClean="0"/>
              <a:t>Word Publishers.</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140</a:t>
            </a:fld>
            <a:endParaRPr lang="en-US"/>
          </a:p>
        </p:txBody>
      </p:sp>
    </p:spTree>
    <p:extLst>
      <p:ext uri="{BB962C8B-B14F-4D97-AF65-F5344CB8AC3E}">
        <p14:creationId xmlns:p14="http://schemas.microsoft.com/office/powerpoint/2010/main" val="361020478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7:25</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141</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a:t>
            </a:r>
            <a:r>
              <a:rPr lang="en-US" smtClean="0"/>
              <a:t>Romans 7:25</a:t>
            </a:r>
            <a:endParaRPr lang="en-US" dirty="0" smtClean="0"/>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142</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0" dirty="0" smtClean="0"/>
              <a:t>Struggles come in many forms.</a:t>
            </a:r>
          </a:p>
          <a:p>
            <a:pPr rtl="0"/>
            <a:endParaRPr lang="en-US" b="1" dirty="0" smtClean="0"/>
          </a:p>
          <a:p>
            <a:pPr rtl="0"/>
            <a:r>
              <a:rPr lang="en-US" b="1" dirty="0" err="1" smtClean="0"/>
              <a:t>ILLUS</a:t>
            </a:r>
            <a:r>
              <a:rPr lang="en-US" b="1" dirty="0" smtClean="0"/>
              <a:t>:</a:t>
            </a:r>
            <a:r>
              <a:rPr lang="en-US" dirty="0" smtClean="0"/>
              <a:t> </a:t>
            </a:r>
            <a:r>
              <a:rPr lang="en-US" sz="1200" dirty="0" smtClean="0"/>
              <a:t>A queen bee lays each egg in a six-sided cell </a:t>
            </a:r>
          </a:p>
          <a:p>
            <a:pPr rtl="0"/>
            <a:r>
              <a:rPr lang="en-US" sz="1200" dirty="0" smtClean="0"/>
              <a:t>filled with the pollen and honey that will nourish the </a:t>
            </a:r>
          </a:p>
          <a:p>
            <a:pPr rtl="0"/>
            <a:r>
              <a:rPr lang="en-US" sz="1200" dirty="0" smtClean="0"/>
              <a:t>unborn offspring. She then seals the top with wax. </a:t>
            </a:r>
          </a:p>
          <a:p>
            <a:pPr rtl="0"/>
            <a:endParaRPr lang="en-US" sz="1200" dirty="0" smtClean="0"/>
          </a:p>
          <a:p>
            <a:pPr rtl="0"/>
            <a:r>
              <a:rPr lang="en-US" sz="1200" dirty="0" smtClean="0"/>
              <a:t>Twenty-one days later, its food supply exhausted, the </a:t>
            </a:r>
          </a:p>
          <a:p>
            <a:pPr rtl="0"/>
            <a:r>
              <a:rPr lang="en-US" sz="1200" dirty="0" smtClean="0"/>
              <a:t>newborn wrestles, squirms, and strains to break the wax </a:t>
            </a:r>
          </a:p>
          <a:p>
            <a:pPr rtl="0"/>
            <a:r>
              <a:rPr lang="en-US" sz="1200" dirty="0" smtClean="0"/>
              <a:t>seal and emerge alive. </a:t>
            </a:r>
          </a:p>
          <a:p>
            <a:pPr rtl="0"/>
            <a:endParaRPr lang="en-US" sz="1200" dirty="0" smtClean="0"/>
          </a:p>
          <a:p>
            <a:pPr rtl="0"/>
            <a:r>
              <a:rPr lang="en-US" sz="1200" dirty="0" smtClean="0"/>
              <a:t>The opening it makes in exiting is so narrow that it </a:t>
            </a:r>
          </a:p>
          <a:p>
            <a:pPr rtl="0"/>
            <a:r>
              <a:rPr lang="en-US" sz="1200" dirty="0" smtClean="0"/>
              <a:t>rubs off the membrane covering its wings, enabling it </a:t>
            </a:r>
          </a:p>
          <a:p>
            <a:pPr rtl="0"/>
            <a:r>
              <a:rPr lang="en-US" sz="1200" dirty="0" smtClean="0"/>
              <a:t>to fly. Should the wax seal be opened prematurely, the </a:t>
            </a:r>
          </a:p>
          <a:p>
            <a:pPr rtl="0"/>
            <a:r>
              <a:rPr lang="en-US" sz="1200" dirty="0" smtClean="0"/>
              <a:t>bee will emerge without a struggle—unable to fly since</a:t>
            </a:r>
          </a:p>
          <a:p>
            <a:pPr rtl="0"/>
            <a:r>
              <a:rPr lang="en-US" sz="1200" dirty="0" smtClean="0"/>
              <a:t> the membrane remains on the wings. It is soon stung </a:t>
            </a:r>
          </a:p>
          <a:p>
            <a:pPr rtl="0"/>
            <a:r>
              <a:rPr lang="en-US" sz="1200" dirty="0" smtClean="0"/>
              <a:t>to death by other bees.</a:t>
            </a:r>
          </a:p>
          <a:p>
            <a:pPr rtl="0"/>
            <a:endParaRPr lang="en-US" sz="1200" dirty="0" smtClean="0"/>
          </a:p>
          <a:p>
            <a:pPr rtl="0"/>
            <a:r>
              <a:rPr lang="en-US" sz="1200" dirty="0" smtClean="0"/>
              <a:t>Don’t we invariably view adversities as obstacles? Instead, </a:t>
            </a:r>
          </a:p>
          <a:p>
            <a:pPr rtl="0"/>
            <a:r>
              <a:rPr lang="en-US" sz="1200" dirty="0" smtClean="0"/>
              <a:t>they are often like the opening torn by the exertion of the </a:t>
            </a:r>
          </a:p>
          <a:p>
            <a:pPr rtl="0"/>
            <a:r>
              <a:rPr lang="en-US" sz="1200" dirty="0" smtClean="0"/>
              <a:t>bee: the means to growth. </a:t>
            </a:r>
          </a:p>
          <a:p>
            <a:pPr rtl="0"/>
            <a:endParaRPr lang="en-US" sz="1200" dirty="0" smtClean="0"/>
          </a:p>
          <a:p>
            <a:pPr rtl="0"/>
            <a:r>
              <a:rPr lang="en-US" sz="1200" dirty="0" smtClean="0"/>
              <a:t>They can uncover resources, develop strengths, and</a:t>
            </a:r>
          </a:p>
          <a:p>
            <a:pPr rtl="0"/>
            <a:r>
              <a:rPr lang="en-US" sz="1200" dirty="0" smtClean="0"/>
              <a:t> stimulate tenacity we would not otherwise have. They </a:t>
            </a:r>
          </a:p>
          <a:p>
            <a:pPr rtl="0"/>
            <a:r>
              <a:rPr lang="en-US" sz="1200" dirty="0" smtClean="0"/>
              <a:t>can bring us a joy equal to their distress. </a:t>
            </a:r>
          </a:p>
          <a:p>
            <a:pPr rtl="0"/>
            <a:endParaRPr lang="en-US" sz="1200" dirty="0" smtClean="0"/>
          </a:p>
          <a:p>
            <a:pPr rtl="0"/>
            <a:r>
              <a:rPr lang="en-US" sz="1200" dirty="0" smtClean="0"/>
              <a:t>As John Bunyan wrote, “They can appear as the lion to </a:t>
            </a:r>
          </a:p>
          <a:p>
            <a:pPr rtl="0"/>
            <a:r>
              <a:rPr lang="en-US" sz="1200" dirty="0" smtClean="0"/>
              <a:t>Samson: roaring and gnashing; but, when subdued, </a:t>
            </a:r>
          </a:p>
          <a:p>
            <a:pPr rtl="0"/>
            <a:r>
              <a:rPr lang="en-US" sz="1200" dirty="0" smtClean="0"/>
              <a:t>full of honey.”</a:t>
            </a:r>
          </a:p>
          <a:p>
            <a:pPr rtl="0"/>
            <a:endParaRPr lang="en-US" sz="1200" dirty="0" smtClean="0"/>
          </a:p>
          <a:p>
            <a:pPr rtl="0"/>
            <a:r>
              <a:rPr lang="en-US" sz="1200" dirty="0" smtClean="0"/>
              <a:t>God wisely designed a specific struggle to give the </a:t>
            </a:r>
          </a:p>
          <a:p>
            <a:pPr rtl="0"/>
            <a:r>
              <a:rPr lang="en-US" sz="1200" dirty="0" smtClean="0"/>
              <a:t>common bee new life. We can trust him to provide for </a:t>
            </a:r>
          </a:p>
          <a:p>
            <a:pPr rtl="0"/>
            <a:r>
              <a:rPr lang="en-US" sz="1200" dirty="0" smtClean="0"/>
              <a:t>each of us the struggles best suited to bring us </a:t>
            </a:r>
          </a:p>
          <a:p>
            <a:pPr rtl="0"/>
            <a:r>
              <a:rPr lang="en-US" sz="1200" dirty="0" smtClean="0"/>
              <a:t>rewards, not penalties. </a:t>
            </a:r>
          </a:p>
          <a:p>
            <a:pPr rtl="0"/>
            <a:endParaRPr lang="en-US" sz="1200" dirty="0" smtClean="0"/>
          </a:p>
          <a:p>
            <a:pPr rtl="0"/>
            <a:r>
              <a:rPr lang="en-US" sz="1200" dirty="0" smtClean="0"/>
              <a:t>If we obey him even when it is difficult, we will grow </a:t>
            </a:r>
          </a:p>
          <a:p>
            <a:pPr rtl="0"/>
            <a:r>
              <a:rPr lang="en-US" sz="1200" dirty="0" smtClean="0"/>
              <a:t>and stretch. Perhaps we need to ask ourselves, </a:t>
            </a:r>
          </a:p>
          <a:p>
            <a:pPr rtl="0"/>
            <a:endParaRPr lang="en-US" sz="1200" dirty="0" smtClean="0"/>
          </a:p>
          <a:p>
            <a:pPr rtl="0"/>
            <a:r>
              <a:rPr lang="en-US" sz="1200" dirty="0" smtClean="0"/>
              <a:t>“Do we want to walk, or fly?”</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Hurley, V. (2000). </a:t>
            </a:r>
            <a:r>
              <a:rPr lang="en-US" b="0" i="1" u="none" strike="noStrike" baseline="0" dirty="0" smtClean="0"/>
              <a:t>Speaker’s sourcebook of new </a:t>
            </a:r>
            <a:r>
              <a:rPr lang="en-US" b="0" i="1" u="none" strike="noStrike" baseline="0" dirty="0" err="1" smtClean="0"/>
              <a:t>i</a:t>
            </a:r>
            <a:endParaRPr lang="en-US" b="0" i="1" u="none" strike="noStrike" baseline="0" dirty="0" smtClean="0"/>
          </a:p>
          <a:p>
            <a:r>
              <a:rPr lang="en-US" b="0" i="1" u="none" strike="noStrike" baseline="0" dirty="0" err="1" smtClean="0"/>
              <a:t>llustrations</a:t>
            </a:r>
            <a:r>
              <a:rPr lang="en-US" b="0" i="0" u="none" strike="noStrike" baseline="0" dirty="0" smtClean="0"/>
              <a:t> (electronic ed., p. 2). Dallas: Word </a:t>
            </a:r>
          </a:p>
          <a:p>
            <a:r>
              <a:rPr lang="en-US" b="0" i="0" u="none" strike="noStrike" baseline="0" dirty="0" smtClean="0"/>
              <a:t>Publishers.</a:t>
            </a:r>
          </a:p>
          <a:p>
            <a:endParaRPr lang="en-US" dirty="0" smtClean="0"/>
          </a:p>
          <a:p>
            <a:r>
              <a:rPr lang="en-US" dirty="0" smtClean="0"/>
              <a:t>*** END ***</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143</a:t>
            </a:fld>
            <a:endParaRPr lang="en-US"/>
          </a:p>
        </p:txBody>
      </p:sp>
    </p:spTree>
    <p:extLst>
      <p:ext uri="{BB962C8B-B14F-4D97-AF65-F5344CB8AC3E}">
        <p14:creationId xmlns:p14="http://schemas.microsoft.com/office/powerpoint/2010/main" val="3893069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2. Adam. “While few have thought that Paul describes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experience of Adam throughout the section, many,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from the earliest days of the church, have thought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that [verses] 7-12 can be applied directly only to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Adam [and Eve].”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Adam and Eve were the only human beings who have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ever been fully spiritually alive before the law came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into existence.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“Most contemporary interpreters, while not thinking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that [these verses] describe only Adam [and Eve],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think that reference to Adam [and Eve] is present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and prominent.”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Moo, Douglas (1996). The Epistle to the Romans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(pp. 425-426) in The New International Commentary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 the New Testament. Grand Rapids, MI: Eerdmans. </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a:t>
            </a:fld>
            <a:endParaRPr lang="en-US"/>
          </a:p>
        </p:txBody>
      </p:sp>
    </p:spTree>
    <p:extLst>
      <p:ext uri="{BB962C8B-B14F-4D97-AF65-F5344CB8AC3E}">
        <p14:creationId xmlns:p14="http://schemas.microsoft.com/office/powerpoint/2010/main" val="2296702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3. Israel as a nation. “’We {the nation of Israel} were,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relatively speaking, spiritually ‘alive’ before the giving of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law at Sinai. But when that law was given, it gave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sin its opportunity to create transgression and so to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deepen and radicalize our spiritual </a:t>
            </a:r>
            <a:r>
              <a:rPr lang="en-US" baseline="0" dirty="0" err="1" smtClean="0"/>
              <a:t>lostness</a:t>
            </a: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“Most of these interpreters, then, think that Paul in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[verses] 14-25 describes the continuing situation of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Jews under the Mosaic law.”</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Moo, Douglas (1996). The Epistle to the Romans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 426) in The New International Commentary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 the New Testament. Grand Rapids, MI: Eerdmans. </a:t>
            </a:r>
            <a:endParaRPr lang="en-US" dirty="0" smtClean="0"/>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16</a:t>
            </a:fld>
            <a:endParaRPr lang="en-US"/>
          </a:p>
        </p:txBody>
      </p:sp>
    </p:spTree>
    <p:extLst>
      <p:ext uri="{BB962C8B-B14F-4D97-AF65-F5344CB8AC3E}">
        <p14:creationId xmlns:p14="http://schemas.microsoft.com/office/powerpoint/2010/main" val="1519827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4. Any generic person. “Many interpreters identify the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ego... as nobody in particular and everybody in general.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“Paul, the argue, is using figurative language to describe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confrontation between a ‘person’... and the demand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of God.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Moo, Douglas (1996). The Epistle to the Romans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 426) in The New International Commentary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 the New Testament. Grand Rapids, MI: Eerdmans. </a:t>
            </a:r>
            <a:endParaRPr lang="en-US" dirty="0" smtClean="0"/>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17</a:t>
            </a:fld>
            <a:endParaRPr lang="en-US"/>
          </a:p>
        </p:txBody>
      </p:sp>
    </p:spTree>
    <p:extLst>
      <p:ext uri="{BB962C8B-B14F-4D97-AF65-F5344CB8AC3E}">
        <p14:creationId xmlns:p14="http://schemas.microsoft.com/office/powerpoint/2010/main" val="25130145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elements of all four of these options have merit, </a:t>
            </a:r>
          </a:p>
          <a:p>
            <a:r>
              <a:rPr lang="en-US" dirty="0" smtClean="0"/>
              <a:t>I believe that the best explanation of the text is that</a:t>
            </a:r>
            <a:r>
              <a:rPr lang="en-US" baseline="0" dirty="0" smtClean="0"/>
              <a:t> </a:t>
            </a:r>
          </a:p>
          <a:p>
            <a:r>
              <a:rPr lang="en-US" baseline="0" dirty="0" smtClean="0"/>
              <a:t>Paul is speaking about himself.</a:t>
            </a:r>
          </a:p>
          <a:p>
            <a:endParaRPr lang="en-US" baseline="0" dirty="0" smtClean="0"/>
          </a:p>
          <a:p>
            <a:r>
              <a:rPr lang="en-US" baseline="0" dirty="0" smtClean="0"/>
              <a:t>But, he’s not claiming to be unique in this matter.</a:t>
            </a:r>
          </a:p>
          <a:p>
            <a:endParaRPr lang="en-US" baseline="0" dirty="0" smtClean="0"/>
          </a:p>
          <a:p>
            <a:r>
              <a:rPr lang="en-US" baseline="0" dirty="0" smtClean="0"/>
              <a:t>Rather, he’s presenting himself as typical of everyone.</a:t>
            </a:r>
          </a:p>
          <a:p>
            <a:endParaRPr lang="en-US" baseline="0" dirty="0" smtClean="0"/>
          </a:p>
          <a:p>
            <a:r>
              <a:rPr lang="en-US" baseline="0" dirty="0" smtClean="0"/>
              <a:t>And, I’m going to base this lesson on that premise: </a:t>
            </a:r>
          </a:p>
          <a:p>
            <a:endParaRPr lang="en-US" baseline="0" dirty="0" smtClean="0"/>
          </a:p>
          <a:p>
            <a:r>
              <a:rPr lang="en-US" baseline="0" dirty="0" smtClean="0"/>
              <a:t>Paul is speaking about himself as typical</a:t>
            </a:r>
          </a:p>
          <a:p>
            <a:endParaRPr lang="en-US" baseline="0" dirty="0" smtClean="0"/>
          </a:p>
          <a:p>
            <a:r>
              <a:rPr lang="en-US" baseline="0" dirty="0" smtClean="0"/>
              <a:t>+++++</a:t>
            </a:r>
          </a:p>
          <a:p>
            <a:endParaRPr lang="en-US" baseline="0" dirty="0" smtClean="0"/>
          </a:p>
          <a:p>
            <a:r>
              <a:rPr lang="en-US" baseline="0" dirty="0" smtClean="0"/>
              <a:t>But, having decided upon that answer for this first </a:t>
            </a:r>
          </a:p>
          <a:p>
            <a:r>
              <a:rPr lang="en-US" baseline="0" dirty="0" smtClean="0"/>
              <a:t>question, we are now immediately faced with the </a:t>
            </a:r>
          </a:p>
          <a:p>
            <a:r>
              <a:rPr lang="en-US" baseline="0" dirty="0" smtClean="0"/>
              <a:t>second question:</a:t>
            </a:r>
          </a:p>
          <a:p>
            <a:endParaRPr lang="en-US" baseline="0" dirty="0" smtClean="0"/>
          </a:p>
          <a:p>
            <a:r>
              <a:rPr lang="en-US" baseline="0" dirty="0" smtClean="0"/>
              <a:t>Is Paul speaking about himself as he was:</a:t>
            </a:r>
          </a:p>
          <a:p>
            <a:endParaRPr lang="en-US" baseline="0" dirty="0" smtClean="0"/>
          </a:p>
          <a:p>
            <a:r>
              <a:rPr lang="en-US" baseline="0" dirty="0" smtClean="0"/>
              <a:t>1. Before he was saved, or</a:t>
            </a:r>
          </a:p>
          <a:p>
            <a:endParaRPr lang="en-US" baseline="0" dirty="0" smtClean="0"/>
          </a:p>
          <a:p>
            <a:r>
              <a:rPr lang="en-US" baseline="0" dirty="0" smtClean="0"/>
              <a:t>2. After he was saved.</a:t>
            </a:r>
          </a:p>
          <a:p>
            <a:endParaRPr lang="en-US" baseline="0" dirty="0" smtClean="0"/>
          </a:p>
          <a:p>
            <a:r>
              <a:rPr lang="en-US" baseline="0" dirty="0" smtClean="0"/>
              <a:t>Moo continues:</a:t>
            </a:r>
          </a:p>
          <a:p>
            <a:endParaRPr lang="en-US" baseline="0" dirty="0" smtClean="0"/>
          </a:p>
          <a:p>
            <a:r>
              <a:rPr lang="en-US" baseline="0" dirty="0" smtClean="0"/>
              <a:t>“Paul’s essential teaching about the inability of the </a:t>
            </a:r>
          </a:p>
          <a:p>
            <a:r>
              <a:rPr lang="en-US" baseline="0" dirty="0" smtClean="0"/>
              <a:t>Mosaic law to rescue sinful people from spiritual </a:t>
            </a:r>
          </a:p>
          <a:p>
            <a:r>
              <a:rPr lang="en-US" baseline="0" dirty="0" smtClean="0"/>
              <a:t>bondage is the same whether that bondage is the </a:t>
            </a:r>
          </a:p>
          <a:p>
            <a:r>
              <a:rPr lang="en-US" baseline="0" dirty="0" smtClean="0"/>
              <a:t>condition of the unregenerate [unsaved] person – who </a:t>
            </a:r>
          </a:p>
          <a:p>
            <a:r>
              <a:rPr lang="en-US" baseline="0" dirty="0" smtClean="0"/>
              <a:t>cannot be saved through the law – or that of the </a:t>
            </a:r>
          </a:p>
          <a:p>
            <a:r>
              <a:rPr lang="en-US" baseline="0" dirty="0" smtClean="0"/>
              <a:t>regenerate [saved] person – who cannot be sanctified </a:t>
            </a:r>
          </a:p>
          <a:p>
            <a:r>
              <a:rPr lang="en-US" baseline="0" dirty="0" smtClean="0"/>
              <a:t>and ultimately delivered from the influence of sin </a:t>
            </a:r>
          </a:p>
          <a:p>
            <a:r>
              <a:rPr lang="en-US" baseline="0" dirty="0" smtClean="0"/>
              <a:t>through the law.”</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Moo, Douglas (1996). The Epistle to the Romans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 443) in The New International Commentary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 the New Testament. Grand Rapids, MI: Eerdmans. </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18</a:t>
            </a:fld>
            <a:endParaRPr lang="en-US"/>
          </a:p>
        </p:txBody>
      </p:sp>
    </p:spTree>
    <p:extLst>
      <p:ext uri="{BB962C8B-B14F-4D97-AF65-F5344CB8AC3E}">
        <p14:creationId xmlns:p14="http://schemas.microsoft.com/office/powerpoint/2010/main" val="3530918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Moo says, “Most of the early church fathers thought </a:t>
            </a:r>
          </a:p>
          <a:p>
            <a:r>
              <a:rPr lang="en-US" dirty="0" smtClean="0"/>
              <a:t>that these verses described an unregenerate [unsaved] </a:t>
            </a:r>
          </a:p>
          <a:p>
            <a:r>
              <a:rPr lang="en-US" dirty="0" smtClean="0"/>
              <a:t>person.</a:t>
            </a:r>
          </a:p>
          <a:p>
            <a:endParaRPr lang="en-US" dirty="0" smtClean="0"/>
          </a:p>
          <a:p>
            <a:r>
              <a:rPr lang="en-US" dirty="0" smtClean="0"/>
              <a:t>“This was Augustine’s early view, but:”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Moo, Douglas (1996). The Epistle to the Romans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(pp. 443-444) in The New International Commentary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 the New Testament. Grand Rapids, MI: Eerdmans. </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19</a:t>
            </a:fld>
            <a:endParaRPr lang="en-US"/>
          </a:p>
        </p:txBody>
      </p:sp>
    </p:spTree>
    <p:extLst>
      <p:ext uri="{BB962C8B-B14F-4D97-AF65-F5344CB8AC3E}">
        <p14:creationId xmlns:p14="http://schemas.microsoft.com/office/powerpoint/2010/main" val="2986765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Struggles come in many forms.</a:t>
            </a:r>
          </a:p>
          <a:p>
            <a:pPr rtl="0"/>
            <a:endParaRPr lang="en-US" b="1" smtClean="0"/>
          </a:p>
          <a:p>
            <a:pPr rtl="0"/>
            <a:r>
              <a:rPr lang="en-US" b="1" smtClean="0"/>
              <a:t>ILLUS</a:t>
            </a:r>
            <a:r>
              <a:rPr lang="en-US" b="1" dirty="0" smtClean="0"/>
              <a:t>:</a:t>
            </a:r>
            <a:r>
              <a:rPr lang="en-US" dirty="0" smtClean="0"/>
              <a:t> </a:t>
            </a:r>
            <a:r>
              <a:rPr lang="en-US" sz="1200" dirty="0" smtClean="0"/>
              <a:t>In January, 1983, as killer Pacific storms glutted </a:t>
            </a:r>
          </a:p>
          <a:p>
            <a:pPr rtl="0"/>
            <a:r>
              <a:rPr lang="en-US" sz="1200" dirty="0" smtClean="0"/>
              <a:t>their ferocity against California’s shoreline, a San Diego </a:t>
            </a:r>
          </a:p>
          <a:p>
            <a:pPr rtl="0"/>
            <a:r>
              <a:rPr lang="en-US" sz="1200" dirty="0" smtClean="0"/>
              <a:t>surfer carelessly risked his life in the wild sea. </a:t>
            </a:r>
          </a:p>
          <a:p>
            <a:pPr rtl="0"/>
            <a:endParaRPr lang="en-US" sz="1200" dirty="0" smtClean="0"/>
          </a:p>
          <a:p>
            <a:pPr rtl="0"/>
            <a:r>
              <a:rPr lang="en-US" sz="1200" dirty="0" smtClean="0"/>
              <a:t>When the youth lost control of his board and suffered </a:t>
            </a:r>
          </a:p>
          <a:p>
            <a:pPr rtl="0"/>
            <a:r>
              <a:rPr lang="en-US" sz="1200" dirty="0" smtClean="0"/>
              <a:t>serious head injuries, a lifeguard hazarded his life to </a:t>
            </a:r>
          </a:p>
          <a:p>
            <a:pPr rtl="0"/>
            <a:r>
              <a:rPr lang="en-US" sz="1200" dirty="0" smtClean="0"/>
              <a:t>drag the boy from the surf to the base of steep cliffs. </a:t>
            </a:r>
          </a:p>
          <a:p>
            <a:pPr rtl="0"/>
            <a:r>
              <a:rPr lang="en-US" sz="1200" dirty="0" smtClean="0"/>
              <a:t>Then firemen ventured their lives to lift him up by a </a:t>
            </a:r>
          </a:p>
          <a:p>
            <a:pPr rtl="0"/>
            <a:r>
              <a:rPr lang="en-US" sz="1200" dirty="0" smtClean="0"/>
              <a:t>rescue line.</a:t>
            </a:r>
          </a:p>
          <a:p>
            <a:pPr rtl="0"/>
            <a:endParaRPr lang="en-US" sz="1200" dirty="0" smtClean="0"/>
          </a:p>
          <a:p>
            <a:pPr rtl="0"/>
            <a:r>
              <a:rPr lang="en-US" sz="1200" dirty="0" smtClean="0"/>
              <a:t>Two months later, more burgeoning tides flung </a:t>
            </a:r>
          </a:p>
          <a:p>
            <a:pPr rtl="0"/>
            <a:r>
              <a:rPr lang="en-US" sz="1200" dirty="0" smtClean="0"/>
              <a:t>destruction at the coast. Two of three surfers who were </a:t>
            </a:r>
          </a:p>
          <a:p>
            <a:pPr rtl="0"/>
            <a:r>
              <a:rPr lang="en-US" sz="1200" dirty="0" smtClean="0"/>
              <a:t>about to wade into the turbulence stopped when </a:t>
            </a:r>
          </a:p>
          <a:p>
            <a:pPr rtl="0"/>
            <a:r>
              <a:rPr lang="en-US" sz="1200" dirty="0" smtClean="0"/>
              <a:t>lifeguards ordered them out. </a:t>
            </a:r>
          </a:p>
          <a:p>
            <a:pPr rtl="0"/>
            <a:endParaRPr lang="en-US" sz="1200" dirty="0" smtClean="0"/>
          </a:p>
          <a:p>
            <a:pPr rtl="0"/>
            <a:r>
              <a:rPr lang="en-US" sz="1200" dirty="0" smtClean="0"/>
              <a:t>However, the third surfer stubbornly ignored their </a:t>
            </a:r>
          </a:p>
          <a:p>
            <a:pPr rtl="0"/>
            <a:r>
              <a:rPr lang="en-US" sz="1200" dirty="0" smtClean="0"/>
              <a:t>appeals until one lifeguard repeatedly and adamantly </a:t>
            </a:r>
          </a:p>
          <a:p>
            <a:pPr rtl="0"/>
            <a:r>
              <a:rPr lang="en-US" sz="1200" dirty="0" smtClean="0"/>
              <a:t>insisted he stay out of the waters. </a:t>
            </a:r>
          </a:p>
          <a:p>
            <a:pPr rtl="0"/>
            <a:endParaRPr lang="en-US" sz="1200" dirty="0" smtClean="0"/>
          </a:p>
          <a:p>
            <a:pPr rtl="0"/>
            <a:r>
              <a:rPr lang="en-US" sz="1200" dirty="0" smtClean="0"/>
              <a:t>Unbelievably, it was the same youth who had risked so </a:t>
            </a:r>
          </a:p>
          <a:p>
            <a:pPr rtl="0"/>
            <a:r>
              <a:rPr lang="en-US" sz="1200" dirty="0" smtClean="0"/>
              <a:t>much in January! The same lifeguard who had rescued </a:t>
            </a:r>
          </a:p>
          <a:p>
            <a:pPr rtl="0"/>
            <a:r>
              <a:rPr lang="en-US" sz="1200" dirty="0" smtClean="0"/>
              <a:t>him then, arrested him now.</a:t>
            </a:r>
          </a:p>
          <a:p>
            <a:pPr rtl="0"/>
            <a:endParaRPr lang="en-US" sz="1200" dirty="0" smtClean="0"/>
          </a:p>
          <a:p>
            <a:pPr rtl="0"/>
            <a:r>
              <a:rPr lang="en-US" sz="1200" dirty="0" smtClean="0"/>
              <a:t>We might say, “Fair enough, since he had hazarded </a:t>
            </a:r>
          </a:p>
          <a:p>
            <a:pPr rtl="0"/>
            <a:r>
              <a:rPr lang="en-US" sz="1200" dirty="0" smtClean="0"/>
              <a:t>human lives twice.” But in saying it, we condemn </a:t>
            </a:r>
          </a:p>
          <a:p>
            <a:pPr rtl="0"/>
            <a:r>
              <a:rPr lang="en-US" sz="1200" dirty="0" smtClean="0"/>
              <a:t>ourselves, for we often return to sinful practices from </a:t>
            </a:r>
          </a:p>
          <a:p>
            <a:pPr rtl="0"/>
            <a:r>
              <a:rPr lang="en-US" sz="1200" dirty="0" smtClean="0"/>
              <a:t>which Christ has set us free. </a:t>
            </a:r>
          </a:p>
          <a:p>
            <a:pPr rtl="0"/>
            <a:endParaRPr lang="en-US" sz="1200" dirty="0" smtClean="0"/>
          </a:p>
          <a:p>
            <a:pPr rtl="0"/>
            <a:r>
              <a:rPr lang="en-US" sz="1200" dirty="0" smtClean="0"/>
              <a:t>We pledge never to be so weak and foolish again—only </a:t>
            </a:r>
          </a:p>
          <a:p>
            <a:pPr rtl="0"/>
            <a:r>
              <a:rPr lang="en-US" sz="1200" dirty="0" smtClean="0"/>
              <a:t>to return to the thing we hate. </a:t>
            </a:r>
          </a:p>
          <a:p>
            <a:pPr rtl="0"/>
            <a:endParaRPr lang="en-US" sz="1200" dirty="0" smtClean="0"/>
          </a:p>
          <a:p>
            <a:pPr rtl="0"/>
            <a:r>
              <a:rPr lang="en-US" sz="1200" dirty="0" smtClean="0"/>
              <a:t>Grace condemns no one who struggles to overcome sin </a:t>
            </a:r>
          </a:p>
          <a:p>
            <a:pPr rtl="0"/>
            <a:r>
              <a:rPr lang="en-US" sz="1200" dirty="0" smtClean="0"/>
              <a:t>and, despite the struggle, fails. But grace becomes </a:t>
            </a:r>
          </a:p>
          <a:p>
            <a:pPr rtl="0"/>
            <a:r>
              <a:rPr lang="en-US" sz="1200" dirty="0" smtClean="0"/>
              <a:t>inoperable when we say that sin is our inevitable </a:t>
            </a:r>
          </a:p>
          <a:p>
            <a:pPr rtl="0"/>
            <a:r>
              <a:rPr lang="en-US" sz="1200" dirty="0" smtClean="0"/>
              <a:t>condition, when we don’t struggle against it. </a:t>
            </a:r>
          </a:p>
          <a:p>
            <a:pPr rtl="0"/>
            <a:endParaRPr lang="en-US" sz="1200" dirty="0" smtClean="0"/>
          </a:p>
          <a:p>
            <a:pPr rtl="0"/>
            <a:r>
              <a:rPr lang="en-US" sz="1200" dirty="0" smtClean="0"/>
              <a:t>Such defeatism mocks Christ’s victory. We must leave </a:t>
            </a:r>
          </a:p>
          <a:p>
            <a:pPr rtl="0"/>
            <a:r>
              <a:rPr lang="en-US" sz="1200" dirty="0" smtClean="0"/>
              <a:t>the sins for which we beg forgiveness—we must not go </a:t>
            </a:r>
          </a:p>
          <a:p>
            <a:pPr rtl="0"/>
            <a:r>
              <a:rPr lang="en-US" sz="1200" dirty="0" smtClean="0"/>
              <a:t>back into that dangerous spiritual surf!</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Hurley, V. (2000). </a:t>
            </a:r>
            <a:r>
              <a:rPr lang="en-US" b="0" i="1" u="none" strike="noStrike" baseline="0" dirty="0" smtClean="0"/>
              <a:t>Speaker’s sourcebook of new </a:t>
            </a:r>
          </a:p>
          <a:p>
            <a:r>
              <a:rPr lang="en-US" b="0" i="1" u="none" strike="noStrike" baseline="0" dirty="0" smtClean="0"/>
              <a:t>illustrations</a:t>
            </a:r>
            <a:r>
              <a:rPr lang="en-US" b="0" i="0" u="none" strike="noStrike" baseline="0" dirty="0" smtClean="0"/>
              <a:t> (electronic ed., p. 36). Dallas: Word </a:t>
            </a:r>
          </a:p>
          <a:p>
            <a:r>
              <a:rPr lang="en-US" b="0" i="0" u="none" strike="noStrike" baseline="0" dirty="0" smtClean="0"/>
              <a:t>Publishers.</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a:t>
            </a:fld>
            <a:endParaRPr lang="en-US"/>
          </a:p>
        </p:txBody>
      </p:sp>
    </p:spTree>
    <p:extLst>
      <p:ext uri="{BB962C8B-B14F-4D97-AF65-F5344CB8AC3E}">
        <p14:creationId xmlns:p14="http://schemas.microsoft.com/office/powerpoint/2010/main" val="3148908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“partly as a result of his battle with Pelagius... he </a:t>
            </a:r>
          </a:p>
          <a:p>
            <a:r>
              <a:rPr lang="en-US" dirty="0" smtClean="0"/>
              <a:t>changed his opinion and decided that the person </a:t>
            </a:r>
          </a:p>
          <a:p>
            <a:r>
              <a:rPr lang="en-US" dirty="0" smtClean="0"/>
              <a:t>depicted in these verses was a Christian.</a:t>
            </a:r>
          </a:p>
          <a:p>
            <a:endParaRPr lang="en-US" dirty="0" smtClean="0"/>
          </a:p>
          <a:p>
            <a:r>
              <a:rPr lang="en-US" dirty="0" smtClean="0"/>
              <a:t>“This interpretation was adopted by almost all the </a:t>
            </a:r>
          </a:p>
          <a:p>
            <a:r>
              <a:rPr lang="en-US" dirty="0" smtClean="0"/>
              <a:t>reformers [including</a:t>
            </a:r>
            <a:r>
              <a:rPr lang="en-US" baseline="0" dirty="0" smtClean="0"/>
              <a:t> Calvin and Luther]...</a:t>
            </a:r>
          </a:p>
          <a:p>
            <a:endParaRPr lang="en-US" baseline="0" dirty="0" smtClean="0"/>
          </a:p>
          <a:p>
            <a:r>
              <a:rPr lang="en-US" baseline="0" dirty="0" smtClean="0"/>
              <a:t>“The interpretation... in terms of ‘normal’ Christian </a:t>
            </a:r>
          </a:p>
          <a:p>
            <a:r>
              <a:rPr lang="en-US" baseline="0" dirty="0" smtClean="0"/>
              <a:t>experience was typical of Lutheran and Reformed </a:t>
            </a:r>
          </a:p>
          <a:p>
            <a:r>
              <a:rPr lang="en-US" baseline="0" dirty="0" smtClean="0"/>
              <a:t>theology right into the twentieth century and is still </a:t>
            </a:r>
          </a:p>
          <a:p>
            <a:r>
              <a:rPr lang="en-US" baseline="0" dirty="0" smtClean="0"/>
              <a:t>widespread.”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Moo, Douglas (1996). The Epistle to the Romans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 444) in The New International Commentary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 the New Testament. Grand Rapids, MI: Eerdmans. </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20</a:t>
            </a:fld>
            <a:endParaRPr lang="en-US"/>
          </a:p>
        </p:txBody>
      </p:sp>
    </p:spTree>
    <p:extLst>
      <p:ext uri="{BB962C8B-B14F-4D97-AF65-F5344CB8AC3E}">
        <p14:creationId xmlns:p14="http://schemas.microsoft.com/office/powerpoint/2010/main" val="19826210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different approach was taken by those theologians, </a:t>
            </a:r>
          </a:p>
          <a:p>
            <a:r>
              <a:rPr lang="en-US" dirty="0" smtClean="0"/>
              <a:t>usually called ‘</a:t>
            </a:r>
            <a:r>
              <a:rPr lang="en-US" dirty="0" err="1" smtClean="0"/>
              <a:t>pietists</a:t>
            </a:r>
            <a:r>
              <a:rPr lang="en-US" dirty="0" smtClean="0"/>
              <a:t>,’ who at the end of the </a:t>
            </a:r>
          </a:p>
          <a:p>
            <a:r>
              <a:rPr lang="en-US" dirty="0" smtClean="0"/>
              <a:t>seventeenth century reacted against what perceived as </a:t>
            </a:r>
          </a:p>
          <a:p>
            <a:r>
              <a:rPr lang="en-US" dirty="0" smtClean="0"/>
              <a:t>‘dead</a:t>
            </a:r>
            <a:r>
              <a:rPr lang="en-US" baseline="0" dirty="0" smtClean="0"/>
              <a:t> orthodoxy’ in the churches of the Reformation.</a:t>
            </a:r>
          </a:p>
          <a:p>
            <a:endParaRPr lang="en-US" baseline="0" dirty="0" smtClean="0"/>
          </a:p>
          <a:p>
            <a:r>
              <a:rPr lang="en-US" baseline="0" dirty="0" smtClean="0"/>
              <a:t>“Thinking perhaps that the ‘normal’ Christian view of </a:t>
            </a:r>
          </a:p>
          <a:p>
            <a:r>
              <a:rPr lang="en-US" baseline="0" dirty="0" smtClean="0"/>
              <a:t>this paragraph opened the door too widely to a </a:t>
            </a:r>
          </a:p>
          <a:p>
            <a:r>
              <a:rPr lang="en-US" baseline="0" dirty="0" smtClean="0"/>
              <a:t>complacent Christian lifestyle... [they] ascribed the </a:t>
            </a:r>
          </a:p>
          <a:p>
            <a:r>
              <a:rPr lang="en-US" baseline="0" dirty="0" smtClean="0"/>
              <a:t>experience depicted in this paragraph to one who is </a:t>
            </a:r>
          </a:p>
          <a:p>
            <a:r>
              <a:rPr lang="en-US" baseline="0" dirty="0" smtClean="0"/>
              <a:t>only ‘halfway’ to true Christian experience – under </a:t>
            </a:r>
          </a:p>
          <a:p>
            <a:r>
              <a:rPr lang="en-US" baseline="0" dirty="0" smtClean="0"/>
              <a:t>conviction but not yet ‘reborn.’</a:t>
            </a:r>
          </a:p>
          <a:p>
            <a:endParaRPr lang="en-US" baseline="0" dirty="0" smtClean="0"/>
          </a:p>
          <a:p>
            <a:r>
              <a:rPr lang="en-US" baseline="0" dirty="0" smtClean="0"/>
              <a:t>“Similar concerns led Wesley to conclude that [these </a:t>
            </a:r>
          </a:p>
          <a:p>
            <a:r>
              <a:rPr lang="en-US" baseline="0" dirty="0" smtClean="0"/>
              <a:t>verses] depict the experience of the unregenerate </a:t>
            </a:r>
          </a:p>
          <a:p>
            <a:r>
              <a:rPr lang="en-US" baseline="0" dirty="0" smtClean="0"/>
              <a:t>[unsaved]....”</a:t>
            </a:r>
          </a:p>
          <a:p>
            <a:endParaRPr lang="en-US" baseline="0" dirty="0" smtClean="0"/>
          </a:p>
          <a:p>
            <a:r>
              <a:rPr lang="en-US" dirty="0" smtClean="0"/>
              <a:t>So, today, the Methodist and other churches with </a:t>
            </a:r>
          </a:p>
          <a:p>
            <a:r>
              <a:rPr lang="en-US" dirty="0" smtClean="0"/>
              <a:t>similar Arminian leaning doctrines, hold that Paul is </a:t>
            </a:r>
          </a:p>
          <a:p>
            <a:r>
              <a:rPr lang="en-US" dirty="0" smtClean="0"/>
              <a:t>speaking primarily about the time before he was saved.</a:t>
            </a:r>
            <a:r>
              <a:rPr lang="en-US" baseline="0" dirty="0" smtClean="0"/>
              <a:t> </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Moo, Douglas (1996). The Epistle to the Romans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(pp. 444-445) in The New International Commentary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on the New Testament. Grand Rapids, MI: Eerdmans. </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21</a:t>
            </a:fld>
            <a:endParaRPr lang="en-US"/>
          </a:p>
        </p:txBody>
      </p:sp>
    </p:spTree>
    <p:extLst>
      <p:ext uri="{BB962C8B-B14F-4D97-AF65-F5344CB8AC3E}">
        <p14:creationId xmlns:p14="http://schemas.microsoft.com/office/powerpoint/2010/main" val="29867659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But, the Presbyterian and other churches with similar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Reformed and Calvinistic leaning doctrines, hold that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Paul is speaking primarily about the time after he was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saved.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 stand with that Reformed tradition, and this lesson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will be based on the position that </a:t>
            </a:r>
            <a:r>
              <a:rPr lang="en-US" baseline="0" dirty="0" smtClean="0"/>
              <a:t>Paul is speaking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primarily about the time after he was saved.</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22</a:t>
            </a:fld>
            <a:endParaRPr lang="en-US"/>
          </a:p>
        </p:txBody>
      </p:sp>
    </p:spTree>
    <p:extLst>
      <p:ext uri="{BB962C8B-B14F-4D97-AF65-F5344CB8AC3E}">
        <p14:creationId xmlns:p14="http://schemas.microsoft.com/office/powerpoint/2010/main" val="1003385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John Calvin wrote:</a:t>
            </a:r>
          </a:p>
          <a:p>
            <a:endParaRPr lang="en-US" dirty="0" smtClean="0"/>
          </a:p>
          <a:p>
            <a:r>
              <a:rPr lang="en-US" dirty="0" smtClean="0"/>
              <a:t>“Since it has been said that we must be freed from the </a:t>
            </a:r>
          </a:p>
          <a:p>
            <a:r>
              <a:rPr lang="en-US" dirty="0" smtClean="0"/>
              <a:t>law, in order that we may serve God in newness of </a:t>
            </a:r>
          </a:p>
          <a:p>
            <a:r>
              <a:rPr lang="en-US" dirty="0" smtClean="0"/>
              <a:t>spirit,</a:t>
            </a:r>
            <a:r>
              <a:rPr lang="en-US" baseline="0" dirty="0" smtClean="0"/>
              <a:t> it seemed as though this evil belonged to the </a:t>
            </a:r>
          </a:p>
          <a:p>
            <a:r>
              <a:rPr lang="en-US" baseline="0" dirty="0" smtClean="0"/>
              <a:t>law, - that it leads us to sin.</a:t>
            </a:r>
          </a:p>
          <a:p>
            <a:endParaRPr lang="en-US" baseline="0" dirty="0" smtClean="0"/>
          </a:p>
          <a:p>
            <a:r>
              <a:rPr lang="en-US" baseline="0" dirty="0" smtClean="0"/>
              <a:t>“But as this would be above measure inconsistent, </a:t>
            </a:r>
          </a:p>
          <a:p>
            <a:r>
              <a:rPr lang="en-US" baseline="0" dirty="0" smtClean="0"/>
              <a:t>the Apostle rightly undertook to disprove it....</a:t>
            </a:r>
          </a:p>
          <a:p>
            <a:endParaRPr lang="en-US" baseline="0" dirty="0" smtClean="0"/>
          </a:p>
          <a:p>
            <a:r>
              <a:rPr lang="en-US" baseline="0" dirty="0" smtClean="0"/>
              <a:t>“You are NOT indeed to understand, that no difference </a:t>
            </a:r>
          </a:p>
          <a:p>
            <a:r>
              <a:rPr lang="en-US" baseline="0" dirty="0" smtClean="0"/>
              <a:t>whatever can be known between right and wrong </a:t>
            </a:r>
          </a:p>
          <a:p>
            <a:r>
              <a:rPr lang="en-US" baseline="0" dirty="0" smtClean="0"/>
              <a:t>without the law; but that without the law we are either </a:t>
            </a:r>
          </a:p>
          <a:p>
            <a:r>
              <a:rPr lang="en-US" baseline="0" dirty="0" smtClean="0"/>
              <a:t>too dull of apprehension to discern our depravity, or </a:t>
            </a:r>
          </a:p>
          <a:p>
            <a:r>
              <a:rPr lang="en-US" baseline="0" dirty="0" smtClean="0"/>
              <a:t>that we are made wholly insensible through </a:t>
            </a:r>
          </a:p>
          <a:p>
            <a:r>
              <a:rPr lang="en-US" baseline="0" dirty="0" smtClean="0"/>
              <a:t>self-flattery...”</a:t>
            </a:r>
          </a:p>
          <a:p>
            <a:endParaRPr lang="en-US" baseline="0" dirty="0" smtClean="0"/>
          </a:p>
          <a:p>
            <a:r>
              <a:rPr lang="en-US" baseline="0" dirty="0" smtClean="0"/>
              <a:t>-----</a:t>
            </a:r>
          </a:p>
          <a:p>
            <a:endParaRPr lang="en-US" baseline="0" dirty="0" smtClean="0"/>
          </a:p>
          <a:p>
            <a:r>
              <a:rPr lang="en-US" baseline="0" dirty="0" smtClean="0"/>
              <a:t>Calvin, John (2005). Calvin’s Commentaries, Volume </a:t>
            </a:r>
          </a:p>
          <a:p>
            <a:r>
              <a:rPr lang="en-US" baseline="0" dirty="0" smtClean="0"/>
              <a:t>XIX: Romans (pp. 251-252). Grand Rapids, MI: Baker </a:t>
            </a:r>
          </a:p>
          <a:p>
            <a:r>
              <a:rPr lang="en-US" baseline="0" dirty="0" smtClean="0"/>
              <a:t>Book House.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23</a:t>
            </a:fld>
            <a:endParaRPr lang="en-US"/>
          </a:p>
        </p:txBody>
      </p:sp>
    </p:spTree>
    <p:extLst>
      <p:ext uri="{BB962C8B-B14F-4D97-AF65-F5344CB8AC3E}">
        <p14:creationId xmlns:p14="http://schemas.microsoft.com/office/powerpoint/2010/main" val="19562898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 </a:t>
            </a:r>
            <a:r>
              <a:rPr lang="en-US" dirty="0" err="1" smtClean="0"/>
              <a:t>genoito</a:t>
            </a:r>
            <a:r>
              <a:rPr lang="en-US" dirty="0" smtClean="0"/>
              <a:t> – God forbid!</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24</a:t>
            </a:fld>
            <a:endParaRPr lang="en-US"/>
          </a:p>
        </p:txBody>
      </p:sp>
    </p:spTree>
    <p:extLst>
      <p:ext uri="{BB962C8B-B14F-4D97-AF65-F5344CB8AC3E}">
        <p14:creationId xmlns:p14="http://schemas.microsoft.com/office/powerpoint/2010/main" val="19562898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Epithymeo</a:t>
            </a:r>
            <a:r>
              <a:rPr lang="en-US" dirty="0" smtClean="0"/>
              <a:t> means </a:t>
            </a:r>
            <a:r>
              <a:rPr lang="en-US" sz="1200" b="0" i="0" dirty="0" smtClean="0"/>
              <a:t>to have a strong desire to do or secure </a:t>
            </a:r>
          </a:p>
          <a:p>
            <a:r>
              <a:rPr lang="en-US" sz="1200" b="0" i="0" dirty="0" smtClean="0"/>
              <a:t>something; that is, to desire, to long for, or to crave.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25</a:t>
            </a:fld>
            <a:endParaRPr lang="en-US"/>
          </a:p>
        </p:txBody>
      </p:sp>
    </p:spTree>
    <p:extLst>
      <p:ext uri="{BB962C8B-B14F-4D97-AF65-F5344CB8AC3E}">
        <p14:creationId xmlns:p14="http://schemas.microsoft.com/office/powerpoint/2010/main" val="1956289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kern="1200" dirty="0" smtClean="0">
                <a:solidFill>
                  <a:schemeClr val="tx1"/>
                </a:solidFill>
                <a:latin typeface="+mn-lt"/>
                <a:ea typeface="+mn-ea"/>
                <a:cs typeface="+mn-cs"/>
              </a:rPr>
              <a:t>In addition to being one of the most successful </a:t>
            </a:r>
          </a:p>
          <a:p>
            <a:pPr rtl="0"/>
            <a:r>
              <a:rPr lang="en-US" sz="1200" kern="1200" dirty="0" smtClean="0">
                <a:solidFill>
                  <a:schemeClr val="tx1"/>
                </a:solidFill>
                <a:latin typeface="+mn-lt"/>
                <a:ea typeface="+mn-ea"/>
                <a:cs typeface="+mn-cs"/>
              </a:rPr>
              <a:t>baseball manager[s] of his day, John J. McGraw may </a:t>
            </a:r>
          </a:p>
          <a:p>
            <a:pPr rtl="0"/>
            <a:r>
              <a:rPr lang="en-US" sz="1200" kern="1200" dirty="0" smtClean="0">
                <a:solidFill>
                  <a:schemeClr val="tx1"/>
                </a:solidFill>
                <a:latin typeface="+mn-lt"/>
                <a:ea typeface="+mn-ea"/>
                <a:cs typeface="+mn-cs"/>
              </a:rPr>
              <a:t>have been responsible for there being a third-base </a:t>
            </a:r>
          </a:p>
          <a:p>
            <a:pPr rtl="0"/>
            <a:r>
              <a:rPr lang="en-US" sz="1200" kern="1200" dirty="0" smtClean="0">
                <a:solidFill>
                  <a:schemeClr val="tx1"/>
                </a:solidFill>
                <a:latin typeface="+mn-lt"/>
                <a:ea typeface="+mn-ea"/>
                <a:cs typeface="+mn-cs"/>
              </a:rPr>
              <a:t>umpire.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Long before he became a famous manager of the New </a:t>
            </a:r>
          </a:p>
          <a:p>
            <a:pPr rtl="0"/>
            <a:r>
              <a:rPr lang="en-US" sz="1200" kern="1200" dirty="0" smtClean="0">
                <a:solidFill>
                  <a:schemeClr val="tx1"/>
                </a:solidFill>
                <a:latin typeface="+mn-lt"/>
                <a:ea typeface="+mn-ea"/>
                <a:cs typeface="+mn-cs"/>
              </a:rPr>
              <a:t>York Giants, as a young third baseman with the old </a:t>
            </a:r>
          </a:p>
          <a:p>
            <a:pPr rtl="0"/>
            <a:r>
              <a:rPr lang="en-US" sz="1200" kern="1200" dirty="0" smtClean="0">
                <a:solidFill>
                  <a:schemeClr val="tx1"/>
                </a:solidFill>
                <a:latin typeface="+mn-lt"/>
                <a:ea typeface="+mn-ea"/>
                <a:cs typeface="+mn-cs"/>
              </a:rPr>
              <a:t>Baltimore Orioles the intensely competitive McGraw </a:t>
            </a:r>
          </a:p>
          <a:p>
            <a:pPr rtl="0"/>
            <a:r>
              <a:rPr lang="en-US" sz="1200" kern="1200" dirty="0" smtClean="0">
                <a:solidFill>
                  <a:schemeClr val="tx1"/>
                </a:solidFill>
                <a:latin typeface="+mn-lt"/>
                <a:ea typeface="+mn-ea"/>
                <a:cs typeface="+mn-cs"/>
              </a:rPr>
              <a:t>had a habit of hooking his finger in the belt of a base </a:t>
            </a:r>
          </a:p>
          <a:p>
            <a:pPr rtl="0"/>
            <a:r>
              <a:rPr lang="en-US" sz="1200" kern="1200" dirty="0" smtClean="0">
                <a:solidFill>
                  <a:schemeClr val="tx1"/>
                </a:solidFill>
                <a:latin typeface="+mn-lt"/>
                <a:ea typeface="+mn-ea"/>
                <a:cs typeface="+mn-cs"/>
              </a:rPr>
              <a:t>runner who was tagging up to score after a long fly </a:t>
            </a:r>
          </a:p>
          <a:p>
            <a:pPr rtl="0"/>
            <a:r>
              <a:rPr lang="en-US" sz="1200" kern="1200" dirty="0" smtClean="0">
                <a:solidFill>
                  <a:schemeClr val="tx1"/>
                </a:solidFill>
                <a:latin typeface="+mn-lt"/>
                <a:ea typeface="+mn-ea"/>
                <a:cs typeface="+mn-cs"/>
              </a:rPr>
              <a:t>ball. This trick usually slowed the runner enough so </a:t>
            </a:r>
          </a:p>
          <a:p>
            <a:pPr rtl="0"/>
            <a:r>
              <a:rPr lang="en-US" sz="1200" kern="1200" dirty="0" smtClean="0">
                <a:solidFill>
                  <a:schemeClr val="tx1"/>
                </a:solidFill>
                <a:latin typeface="+mn-lt"/>
                <a:ea typeface="+mn-ea"/>
                <a:cs typeface="+mn-cs"/>
              </a:rPr>
              <a:t>that he was thrown out at home plate.</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Despite violent protests, McGraw got away with his ploy </a:t>
            </a:r>
          </a:p>
          <a:p>
            <a:pPr rtl="0"/>
            <a:r>
              <a:rPr lang="en-US" sz="1200" kern="1200" dirty="0" smtClean="0">
                <a:solidFill>
                  <a:schemeClr val="tx1"/>
                </a:solidFill>
                <a:latin typeface="+mn-lt"/>
                <a:ea typeface="+mn-ea"/>
                <a:cs typeface="+mn-cs"/>
              </a:rPr>
              <a:t>for some months—until one base runner secretly </a:t>
            </a:r>
          </a:p>
          <a:p>
            <a:pPr rtl="0"/>
            <a:r>
              <a:rPr lang="en-US" sz="1200" kern="1200" dirty="0" smtClean="0">
                <a:solidFill>
                  <a:schemeClr val="tx1"/>
                </a:solidFill>
                <a:latin typeface="+mn-lt"/>
                <a:ea typeface="+mn-ea"/>
                <a:cs typeface="+mn-cs"/>
              </a:rPr>
              <a:t>unbuckled his belt.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When the runner dashed for home, he left his belt </a:t>
            </a:r>
          </a:p>
          <a:p>
            <a:pPr rtl="0"/>
            <a:r>
              <a:rPr lang="en-US" sz="1200" kern="1200" dirty="0" smtClean="0">
                <a:solidFill>
                  <a:schemeClr val="tx1"/>
                </a:solidFill>
                <a:latin typeface="+mn-lt"/>
                <a:ea typeface="+mn-ea"/>
                <a:cs typeface="+mn-cs"/>
              </a:rPr>
              <a:t>dangling from McGraw’s finger. The need for a </a:t>
            </a:r>
          </a:p>
          <a:p>
            <a:pPr rtl="0"/>
            <a:r>
              <a:rPr lang="en-US" sz="1200" kern="1200" dirty="0" smtClean="0">
                <a:solidFill>
                  <a:schemeClr val="tx1"/>
                </a:solidFill>
                <a:latin typeface="+mn-lt"/>
                <a:ea typeface="+mn-ea"/>
                <a:cs typeface="+mn-cs"/>
              </a:rPr>
              <a:t>third-base umpire could hardly have been made </a:t>
            </a:r>
          </a:p>
          <a:p>
            <a:pPr rtl="0"/>
            <a:r>
              <a:rPr lang="en-US" sz="1200" kern="1200" dirty="0" smtClean="0">
                <a:solidFill>
                  <a:schemeClr val="tx1"/>
                </a:solidFill>
                <a:latin typeface="+mn-lt"/>
                <a:ea typeface="+mn-ea"/>
                <a:cs typeface="+mn-cs"/>
              </a:rPr>
              <a:t>clearer.</a:t>
            </a:r>
          </a:p>
          <a:p>
            <a:pPr rtl="0"/>
            <a:endParaRPr lang="en-US" sz="1200" kern="1200" dirty="0" smtClean="0">
              <a:solidFill>
                <a:schemeClr val="tx1"/>
              </a:solidFill>
              <a:latin typeface="+mn-lt"/>
              <a:ea typeface="+mn-ea"/>
              <a:cs typeface="+mn-cs"/>
            </a:endParaRPr>
          </a:p>
          <a:p>
            <a:pPr rtl="0"/>
            <a:r>
              <a:rPr lang="en-US" sz="1200" dirty="0" smtClean="0"/>
              <a:t>People usually will not admit to wrongdoing until they </a:t>
            </a:r>
          </a:p>
          <a:p>
            <a:pPr rtl="0"/>
            <a:r>
              <a:rPr lang="en-US" sz="1200" dirty="0" smtClean="0"/>
              <a:t>are forced to or are caught red-handed. That was </a:t>
            </a:r>
          </a:p>
          <a:p>
            <a:pPr rtl="0"/>
            <a:r>
              <a:rPr lang="en-US" sz="1200" dirty="0" smtClean="0"/>
              <a:t>God’s plan all along in giving the Law—to condemn, </a:t>
            </a:r>
          </a:p>
          <a:p>
            <a:pPr rtl="0"/>
            <a:r>
              <a:rPr lang="en-US" sz="1200" dirty="0" smtClean="0"/>
              <a:t>so that He could save.</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Leadership Ministries Worldwide. (2004). </a:t>
            </a:r>
            <a:r>
              <a:rPr lang="en-US" b="0" i="1" u="none" strike="noStrike" baseline="0" dirty="0" smtClean="0"/>
              <a:t>Practical I</a:t>
            </a:r>
          </a:p>
          <a:p>
            <a:r>
              <a:rPr lang="en-US" b="0" i="1" u="none" strike="noStrike" baseline="0" dirty="0" err="1" smtClean="0"/>
              <a:t>llustrations</a:t>
            </a:r>
            <a:r>
              <a:rPr lang="en-US" b="0" i="1" u="none" strike="noStrike" baseline="0" dirty="0" smtClean="0"/>
              <a:t>: Romans</a:t>
            </a:r>
            <a:r>
              <a:rPr lang="en-US" b="0" i="0" u="none" strike="noStrike" baseline="0" dirty="0" smtClean="0"/>
              <a:t> (p. 59). Chattanooga, TN: </a:t>
            </a:r>
          </a:p>
          <a:p>
            <a:r>
              <a:rPr lang="en-US" b="0" i="0" u="none" strike="noStrike" baseline="0" dirty="0" smtClean="0"/>
              <a:t>Leadership Ministries Worldwide.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26</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7:7</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27</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7:7</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28</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law has a much broader application than just </a:t>
            </a:r>
          </a:p>
          <a:p>
            <a:r>
              <a:rPr lang="en-US" sz="1200" kern="1200" dirty="0" smtClean="0">
                <a:solidFill>
                  <a:schemeClr val="tx1"/>
                </a:solidFill>
                <a:latin typeface="+mn-lt"/>
                <a:ea typeface="+mn-ea"/>
                <a:cs typeface="+mn-cs"/>
              </a:rPr>
              <a:t>recasting desire as envy. In fact, the more I apply it to </a:t>
            </a:r>
          </a:p>
          <a:p>
            <a:r>
              <a:rPr lang="en-US" sz="1200" kern="1200" dirty="0" smtClean="0">
                <a:solidFill>
                  <a:schemeClr val="tx1"/>
                </a:solidFill>
                <a:latin typeface="+mn-lt"/>
                <a:ea typeface="+mn-ea"/>
                <a:cs typeface="+mn-cs"/>
              </a:rPr>
              <a:t>my life the more areas of sin I find.</a:t>
            </a:r>
          </a:p>
          <a:p>
            <a:pPr lvl="1"/>
            <a:r>
              <a:rPr lang="en-US" dirty="0" smtClean="0"/>
              <a:t> </a:t>
            </a:r>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125).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29</a:t>
            </a:fld>
            <a:endParaRPr lang="en-US"/>
          </a:p>
        </p:txBody>
      </p:sp>
    </p:spTree>
    <p:extLst>
      <p:ext uri="{BB962C8B-B14F-4D97-AF65-F5344CB8AC3E}">
        <p14:creationId xmlns:p14="http://schemas.microsoft.com/office/powerpoint/2010/main" val="1997174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a:t>
            </a:fld>
            <a:endParaRPr lang="en-US"/>
          </a:p>
        </p:txBody>
      </p:sp>
    </p:spTree>
    <p:extLst>
      <p:ext uri="{BB962C8B-B14F-4D97-AF65-F5344CB8AC3E}">
        <p14:creationId xmlns:p14="http://schemas.microsoft.com/office/powerpoint/2010/main" val="2628637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“It is easy to see that [Paul’s] purpose was to begin </a:t>
            </a:r>
          </a:p>
          <a:p>
            <a:r>
              <a:rPr lang="en-US" baseline="0" dirty="0" smtClean="0"/>
              <a:t>with a general proposition, and then explain the subject </a:t>
            </a:r>
          </a:p>
          <a:p>
            <a:r>
              <a:rPr lang="en-US" baseline="0" dirty="0" smtClean="0"/>
              <a:t>by his own example.”</a:t>
            </a:r>
          </a:p>
          <a:p>
            <a:endParaRPr lang="en-US" baseline="0" dirty="0" smtClean="0"/>
          </a:p>
          <a:p>
            <a:r>
              <a:rPr lang="en-US" baseline="0" dirty="0" smtClean="0"/>
              <a:t>-----</a:t>
            </a:r>
          </a:p>
          <a:p>
            <a:endParaRPr lang="en-US" baseline="0" dirty="0" smtClean="0"/>
          </a:p>
          <a:p>
            <a:r>
              <a:rPr lang="en-US" baseline="0" dirty="0" smtClean="0"/>
              <a:t>Calvin, John (2005). Calvin’s Commentaries, Volume </a:t>
            </a:r>
          </a:p>
          <a:p>
            <a:r>
              <a:rPr lang="en-US" baseline="0" dirty="0" smtClean="0"/>
              <a:t>XIX: Romans (pp. 254-255). Grand Rapids, MI: Baker </a:t>
            </a:r>
          </a:p>
          <a:p>
            <a:r>
              <a:rPr lang="en-US" baseline="0" dirty="0" smtClean="0"/>
              <a:t>Book House.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30</a:t>
            </a:fld>
            <a:endParaRPr lang="en-US"/>
          </a:p>
        </p:txBody>
      </p:sp>
    </p:spTree>
    <p:extLst>
      <p:ext uri="{BB962C8B-B14F-4D97-AF65-F5344CB8AC3E}">
        <p14:creationId xmlns:p14="http://schemas.microsoft.com/office/powerpoint/2010/main" val="39194403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Aphorme</a:t>
            </a:r>
            <a:r>
              <a:rPr lang="en-US" dirty="0" smtClean="0"/>
              <a:t> is </a:t>
            </a:r>
            <a:r>
              <a:rPr lang="en-US" sz="1200" dirty="0" smtClean="0"/>
              <a:t>literally a base or circumstance from which </a:t>
            </a:r>
          </a:p>
          <a:p>
            <a:r>
              <a:rPr lang="en-US" sz="1200" dirty="0" smtClean="0"/>
              <a:t>other action becomes possible; that is, an occasion, or </a:t>
            </a:r>
          </a:p>
          <a:p>
            <a:r>
              <a:rPr lang="en-US" sz="1200" dirty="0" smtClean="0"/>
              <a:t>an opportunity.</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31</a:t>
            </a:fld>
            <a:endParaRPr lang="en-US"/>
          </a:p>
        </p:txBody>
      </p:sp>
    </p:spTree>
    <p:extLst>
      <p:ext uri="{BB962C8B-B14F-4D97-AF65-F5344CB8AC3E}">
        <p14:creationId xmlns:p14="http://schemas.microsoft.com/office/powerpoint/2010/main" val="39194403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t>
            </a:r>
            <a:endParaRPr lang="en-US"/>
          </a:p>
        </p:txBody>
      </p:sp>
      <p:sp>
        <p:nvSpPr>
          <p:cNvPr id="4" name="Slide Number Placeholder 3"/>
          <p:cNvSpPr>
            <a:spLocks noGrp="1"/>
          </p:cNvSpPr>
          <p:nvPr>
            <p:ph type="sldNum" sz="quarter" idx="10"/>
          </p:nvPr>
        </p:nvSpPr>
        <p:spPr/>
        <p:txBody>
          <a:bodyPr/>
          <a:lstStyle/>
          <a:p>
            <a:fld id="{094102A9-26DF-4918-9F45-F7076CE57E46}" type="slidenum">
              <a:rPr lang="en-US" smtClean="0"/>
              <a:t>32</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katergazomai</a:t>
            </a:r>
            <a:r>
              <a:rPr lang="en-US" dirty="0" smtClean="0"/>
              <a:t> means </a:t>
            </a:r>
            <a:r>
              <a:rPr lang="en-US" sz="1200" b="0" i="0" dirty="0" smtClean="0"/>
              <a:t>to cause a state or </a:t>
            </a:r>
          </a:p>
          <a:p>
            <a:r>
              <a:rPr lang="en-US" sz="1200" b="0" i="0" dirty="0" smtClean="0"/>
              <a:t>condition, or to bring about a result by doing something;</a:t>
            </a:r>
            <a:r>
              <a:rPr lang="en-US" sz="1200" b="0" i="0" baseline="0" dirty="0" smtClean="0"/>
              <a:t> </a:t>
            </a:r>
          </a:p>
          <a:p>
            <a:r>
              <a:rPr lang="en-US" sz="1200" b="0" i="0" baseline="0" dirty="0" smtClean="0"/>
              <a:t>that is, to </a:t>
            </a:r>
            <a:r>
              <a:rPr lang="en-US" sz="1200" b="0" i="0" dirty="0" smtClean="0"/>
              <a:t>bring about, to produce, to create, to achieve, </a:t>
            </a:r>
          </a:p>
          <a:p>
            <a:r>
              <a:rPr lang="en-US" sz="1200" b="0" i="0" dirty="0" smtClean="0"/>
              <a:t>to accomplish, or to do.</a:t>
            </a:r>
          </a:p>
          <a:p>
            <a:endParaRPr lang="en-US" sz="1200" b="0" i="0" dirty="0" smtClean="0"/>
          </a:p>
          <a:p>
            <a:r>
              <a:rPr lang="en-US" sz="1200" b="0" i="0" dirty="0" smtClean="0"/>
              <a:t>I like to call our passage this morning the “to do” </a:t>
            </a:r>
          </a:p>
          <a:p>
            <a:r>
              <a:rPr lang="en-US" sz="1200" b="0" i="0" dirty="0" smtClean="0"/>
              <a:t>passage, because it is almost overwhelmed by the </a:t>
            </a:r>
          </a:p>
          <a:p>
            <a:r>
              <a:rPr lang="en-US" sz="1200" b="0" i="0" dirty="0" smtClean="0"/>
              <a:t>presence of “to do” words.</a:t>
            </a:r>
          </a:p>
          <a:p>
            <a:endParaRPr lang="en-US" sz="1200" b="0" i="0" dirty="0" smtClean="0"/>
          </a:p>
          <a:p>
            <a:r>
              <a:rPr lang="en-US" sz="1200" b="0" i="0" dirty="0" smtClean="0"/>
              <a:t>There are three separate “to do” words in this passage, </a:t>
            </a:r>
          </a:p>
          <a:p>
            <a:r>
              <a:rPr lang="en-US" sz="1200" b="0" i="0" dirty="0" smtClean="0"/>
              <a:t>and </a:t>
            </a:r>
            <a:r>
              <a:rPr lang="en-US" sz="1200" b="0" i="0" dirty="0" err="1" smtClean="0"/>
              <a:t>katergazomai</a:t>
            </a:r>
            <a:r>
              <a:rPr lang="en-US" sz="1200" b="0" i="0" dirty="0" smtClean="0"/>
              <a:t> is the first of them.</a:t>
            </a:r>
          </a:p>
          <a:p>
            <a:endParaRPr lang="en-US" sz="1200" b="0" i="0" dirty="0" smtClean="0"/>
          </a:p>
          <a:p>
            <a:r>
              <a:rPr lang="en-US" sz="1200" b="0" i="0" dirty="0" smtClean="0"/>
              <a:t>Moreover, </a:t>
            </a:r>
            <a:r>
              <a:rPr lang="en-US" sz="1200" b="0" i="0" dirty="0" err="1" smtClean="0"/>
              <a:t>katergazomai</a:t>
            </a:r>
            <a:r>
              <a:rPr lang="en-US" sz="1200" b="0" i="0" baseline="0" dirty="0" smtClean="0"/>
              <a:t> appears in this passage, not </a:t>
            </a:r>
          </a:p>
          <a:p>
            <a:r>
              <a:rPr lang="en-US" sz="1200" b="0" i="0" baseline="0" dirty="0" smtClean="0"/>
              <a:t>only here in verse 8, but also in verses 13, 15, 17, 18, </a:t>
            </a:r>
          </a:p>
          <a:p>
            <a:r>
              <a:rPr lang="en-US" sz="1200" b="0" i="0" baseline="0" dirty="0" smtClean="0"/>
              <a:t>19, and 20.</a:t>
            </a:r>
            <a:endParaRPr lang="en-US" b="0" i="0" dirty="0" smtClean="0"/>
          </a:p>
          <a:p>
            <a:endParaRPr lang="en-US" dirty="0" smtClean="0"/>
          </a:p>
          <a:p>
            <a:r>
              <a:rPr lang="en-US" dirty="0" err="1" smtClean="0"/>
              <a:t>Katergazomai</a:t>
            </a:r>
            <a:r>
              <a:rPr lang="en-US" dirty="0" smtClean="0"/>
              <a:t> can also be found in:</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33</a:t>
            </a:fld>
            <a:endParaRPr lang="en-US"/>
          </a:p>
        </p:txBody>
      </p:sp>
    </p:spTree>
    <p:extLst>
      <p:ext uri="{BB962C8B-B14F-4D97-AF65-F5344CB8AC3E}">
        <p14:creationId xmlns:p14="http://schemas.microsoft.com/office/powerpoint/2010/main" val="3919440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dirty="0" smtClean="0"/>
              <a:t>Many people are physiologically sensitive to </a:t>
            </a:r>
          </a:p>
          <a:p>
            <a:pPr rtl="0"/>
            <a:r>
              <a:rPr lang="en-US" sz="1200" dirty="0" smtClean="0"/>
              <a:t>chocolate. Certain of the larger benzene compounds </a:t>
            </a:r>
          </a:p>
          <a:p>
            <a:pPr rtl="0"/>
            <a:r>
              <a:rPr lang="en-US" sz="1200" dirty="0" smtClean="0"/>
              <a:t>present in chocolate are resisted by their bodies through </a:t>
            </a:r>
          </a:p>
          <a:p>
            <a:pPr rtl="0"/>
            <a:r>
              <a:rPr lang="en-US" sz="1200" dirty="0" smtClean="0"/>
              <a:t>an allergic reaction. </a:t>
            </a:r>
          </a:p>
          <a:p>
            <a:pPr rtl="0"/>
            <a:endParaRPr lang="en-US" sz="1200" dirty="0" smtClean="0"/>
          </a:p>
          <a:p>
            <a:pPr rtl="0"/>
            <a:r>
              <a:rPr lang="en-US" sz="1200" dirty="0" smtClean="0"/>
              <a:t>Depending on the individual, this reaction may range </a:t>
            </a:r>
          </a:p>
          <a:p>
            <a:pPr rtl="0"/>
            <a:r>
              <a:rPr lang="en-US" sz="1200" dirty="0" smtClean="0"/>
              <a:t>from very mild, producing a minor skin rash, to very </a:t>
            </a:r>
          </a:p>
          <a:p>
            <a:pPr rtl="0"/>
            <a:r>
              <a:rPr lang="en-US" sz="1200" dirty="0" smtClean="0"/>
              <a:t>severe, producing medical shock and death. Chocolate </a:t>
            </a:r>
          </a:p>
          <a:p>
            <a:pPr rtl="0"/>
            <a:r>
              <a:rPr lang="en-US" sz="1200" dirty="0" smtClean="0"/>
              <a:t>is fatal for some persons not because chocolate is </a:t>
            </a:r>
          </a:p>
          <a:p>
            <a:pPr rtl="0"/>
            <a:r>
              <a:rPr lang="en-US" sz="1200" dirty="0" smtClean="0"/>
              <a:t>poisonous in and of itself but because of the </a:t>
            </a:r>
          </a:p>
          <a:p>
            <a:pPr rtl="0"/>
            <a:r>
              <a:rPr lang="en-US" sz="1200" dirty="0" smtClean="0"/>
              <a:t>biochemical makeup of their bodies.</a:t>
            </a:r>
          </a:p>
          <a:p>
            <a:pPr rtl="0"/>
            <a:endParaRPr lang="en-US" sz="1200" dirty="0" smtClean="0"/>
          </a:p>
          <a:p>
            <a:pPr rtl="0"/>
            <a:r>
              <a:rPr lang="en-US" sz="1200" dirty="0" smtClean="0"/>
              <a:t>In a similar way, the power of sin in man reacts to the </a:t>
            </a:r>
          </a:p>
          <a:p>
            <a:pPr rtl="0"/>
            <a:r>
              <a:rPr lang="en-US" sz="1200" dirty="0" smtClean="0"/>
              <a:t>law and brings death. As Paul says in Romans 7:7-12, </a:t>
            </a:r>
          </a:p>
          <a:p>
            <a:pPr rtl="0"/>
            <a:r>
              <a:rPr lang="en-US" sz="1200" dirty="0" smtClean="0"/>
              <a:t>this happens not because the law is evil but because </a:t>
            </a:r>
          </a:p>
          <a:p>
            <a:pPr rtl="0"/>
            <a:r>
              <a:rPr lang="en-US" sz="1200" dirty="0" smtClean="0"/>
              <a:t>of sin within us.</a:t>
            </a:r>
          </a:p>
          <a:p>
            <a:pPr rtl="0"/>
            <a:endParaRPr lang="en-US" dirty="0" smtClean="0"/>
          </a:p>
          <a:p>
            <a:r>
              <a:rPr lang="en-US" b="0" i="0" u="none" strike="noStrike" baseline="0" dirty="0" smtClean="0"/>
              <a:t>-----</a:t>
            </a:r>
          </a:p>
          <a:p>
            <a:endParaRPr lang="en-US" b="0" i="0" u="none" strike="noStrike" baseline="0" dirty="0" smtClean="0"/>
          </a:p>
          <a:p>
            <a:r>
              <a:rPr lang="en-US" b="0" i="0" u="none" strike="noStrike" baseline="0" dirty="0" smtClean="0"/>
              <a:t>Green, M. P. (Ed.). (1989). </a:t>
            </a:r>
            <a:r>
              <a:rPr lang="en-US" b="0" i="1" u="none" strike="noStrike" baseline="0" dirty="0" smtClean="0"/>
              <a:t>Illustrations for Biblical </a:t>
            </a:r>
          </a:p>
          <a:p>
            <a:r>
              <a:rPr lang="en-US" b="0" i="1" u="none" strike="noStrike" baseline="0" dirty="0" smtClean="0"/>
              <a:t>Preaching: Over 1500 sermon illustrations arranged </a:t>
            </a:r>
          </a:p>
          <a:p>
            <a:r>
              <a:rPr lang="en-US" b="0" i="1" u="none" strike="noStrike" baseline="0" dirty="0" smtClean="0"/>
              <a:t>by topic and indexed exhaustively</a:t>
            </a:r>
            <a:r>
              <a:rPr lang="en-US" b="0" i="0" u="none" strike="noStrike" baseline="0" dirty="0" smtClean="0"/>
              <a:t> (Revised edition of: </a:t>
            </a:r>
          </a:p>
          <a:p>
            <a:r>
              <a:rPr lang="en-US" b="0" i="0" u="none" strike="noStrike" baseline="0" dirty="0" smtClean="0"/>
              <a:t>The expositor’s illustration file.). Grand Rapids: </a:t>
            </a:r>
          </a:p>
          <a:p>
            <a:r>
              <a:rPr lang="en-US" b="0" i="0" u="none" strike="noStrike" baseline="0" dirty="0" smtClean="0"/>
              <a:t>Baker Book House.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34</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7:8</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35</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7:8</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36</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There is a terrible progression to sin once the law </a:t>
            </a:r>
          </a:p>
          <a:p>
            <a:r>
              <a:rPr lang="en-US" sz="1200" kern="1200" dirty="0" smtClean="0">
                <a:solidFill>
                  <a:schemeClr val="tx1"/>
                </a:solidFill>
                <a:latin typeface="+mn-lt"/>
                <a:ea typeface="+mn-ea"/>
                <a:cs typeface="+mn-cs"/>
              </a:rPr>
              <a:t>brings it to light. Instead of discouraging sin, it seems </a:t>
            </a:r>
          </a:p>
          <a:p>
            <a:r>
              <a:rPr lang="en-US" sz="1200" kern="1200" dirty="0" smtClean="0">
                <a:solidFill>
                  <a:schemeClr val="tx1"/>
                </a:solidFill>
                <a:latin typeface="+mn-lt"/>
                <a:ea typeface="+mn-ea"/>
                <a:cs typeface="+mn-cs"/>
              </a:rPr>
              <a:t>to cultivate more of it.</a:t>
            </a:r>
          </a:p>
          <a:p>
            <a:pPr lvl="1"/>
            <a:r>
              <a:rPr lang="en-US" dirty="0" smtClean="0"/>
              <a:t> </a:t>
            </a:r>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126).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37</a:t>
            </a:fld>
            <a:endParaRPr lang="en-US"/>
          </a:p>
        </p:txBody>
      </p:sp>
    </p:spTree>
    <p:extLst>
      <p:ext uri="{BB962C8B-B14F-4D97-AF65-F5344CB8AC3E}">
        <p14:creationId xmlns:p14="http://schemas.microsoft.com/office/powerpoint/2010/main" val="9465245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“[Paul, previously] being inflated with a conceit as to his </a:t>
            </a:r>
          </a:p>
          <a:p>
            <a:r>
              <a:rPr lang="en-US" baseline="0" dirty="0" smtClean="0"/>
              <a:t>own righteousness, claimed life to himself while he was </a:t>
            </a:r>
          </a:p>
          <a:p>
            <a:r>
              <a:rPr lang="en-US" baseline="0" dirty="0" smtClean="0"/>
              <a:t>yet dead....</a:t>
            </a:r>
          </a:p>
          <a:p>
            <a:endParaRPr lang="en-US" baseline="0" dirty="0" smtClean="0"/>
          </a:p>
          <a:p>
            <a:r>
              <a:rPr lang="en-US" baseline="0" dirty="0" smtClean="0"/>
              <a:t>“He represents the law as absent, though before his </a:t>
            </a:r>
          </a:p>
          <a:p>
            <a:r>
              <a:rPr lang="en-US" baseline="0" dirty="0" smtClean="0"/>
              <a:t>eyes, while it did not really impress him with the </a:t>
            </a:r>
          </a:p>
          <a:p>
            <a:r>
              <a:rPr lang="en-US" baseline="0" dirty="0" smtClean="0"/>
              <a:t>consciousness of God’s judgment. Thus the eyes of </a:t>
            </a:r>
          </a:p>
          <a:p>
            <a:r>
              <a:rPr lang="en-US" baseline="0" dirty="0" smtClean="0"/>
              <a:t>hypocrites are covered with a veil....</a:t>
            </a:r>
          </a:p>
          <a:p>
            <a:endParaRPr lang="en-US" baseline="0" dirty="0" smtClean="0"/>
          </a:p>
          <a:p>
            <a:r>
              <a:rPr lang="en-US" baseline="0" dirty="0" smtClean="0"/>
              <a:t>“We must remember that he speaks of that inebriating </a:t>
            </a:r>
          </a:p>
          <a:p>
            <a:r>
              <a:rPr lang="en-US" baseline="0" dirty="0" smtClean="0"/>
              <a:t>confidence in which hypocrites settle, while they flatter </a:t>
            </a:r>
          </a:p>
          <a:p>
            <a:r>
              <a:rPr lang="en-US" baseline="0" dirty="0" smtClean="0"/>
              <a:t>themselves, because they overlook their sins.</a:t>
            </a:r>
          </a:p>
          <a:p>
            <a:endParaRPr lang="en-US" baseline="0" dirty="0" smtClean="0"/>
          </a:p>
          <a:p>
            <a:r>
              <a:rPr lang="en-US" baseline="0" dirty="0" smtClean="0"/>
              <a:t>-----</a:t>
            </a:r>
          </a:p>
          <a:p>
            <a:endParaRPr lang="en-US" baseline="0" dirty="0" smtClean="0"/>
          </a:p>
          <a:p>
            <a:r>
              <a:rPr lang="en-US" baseline="0" dirty="0" smtClean="0"/>
              <a:t>Calvin, John (2005). Calvin’s Commentaries, Volume </a:t>
            </a:r>
          </a:p>
          <a:p>
            <a:r>
              <a:rPr lang="en-US" baseline="0" dirty="0" smtClean="0"/>
              <a:t>XIX: Romans (pp. 255-256). Grand Rapids, MI: Baker </a:t>
            </a:r>
          </a:p>
          <a:p>
            <a:r>
              <a:rPr lang="en-US" baseline="0" dirty="0" smtClean="0"/>
              <a:t>Book House.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38</a:t>
            </a:fld>
            <a:endParaRPr lang="en-US"/>
          </a:p>
        </p:txBody>
      </p:sp>
    </p:spTree>
    <p:extLst>
      <p:ext uri="{BB962C8B-B14F-4D97-AF65-F5344CB8AC3E}">
        <p14:creationId xmlns:p14="http://schemas.microsoft.com/office/powerpoint/2010/main" val="16126045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anazao</a:t>
            </a:r>
            <a:r>
              <a:rPr lang="en-US" dirty="0" smtClean="0"/>
              <a:t> means </a:t>
            </a:r>
            <a:r>
              <a:rPr lang="en-US" sz="1200" b="0" i="0" dirty="0" smtClean="0"/>
              <a:t>to function after being dormant; </a:t>
            </a:r>
          </a:p>
          <a:p>
            <a:r>
              <a:rPr lang="en-US" sz="1200" b="0" i="0" dirty="0" smtClean="0"/>
              <a:t>that is, to spring into life.</a:t>
            </a:r>
          </a:p>
          <a:p>
            <a:endParaRPr lang="en-US" sz="1200" b="0" i="0" dirty="0" smtClean="0"/>
          </a:p>
          <a:p>
            <a:r>
              <a:rPr lang="en-US" sz="1200" b="0" i="0" dirty="0" smtClean="0"/>
              <a:t>Elsewhere, the word is used to refer to the resurrection, </a:t>
            </a:r>
          </a:p>
          <a:p>
            <a:r>
              <a:rPr lang="en-US" sz="1200" b="0" i="0" dirty="0" smtClean="0"/>
              <a:t>as in:</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39</a:t>
            </a:fld>
            <a:endParaRPr lang="en-US"/>
          </a:p>
        </p:txBody>
      </p:sp>
    </p:spTree>
    <p:extLst>
      <p:ext uri="{BB962C8B-B14F-4D97-AF65-F5344CB8AC3E}">
        <p14:creationId xmlns:p14="http://schemas.microsoft.com/office/powerpoint/2010/main" val="1612604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a:t>
            </a:fld>
            <a:endParaRPr lang="en-US"/>
          </a:p>
        </p:txBody>
      </p:sp>
    </p:spTree>
    <p:extLst>
      <p:ext uri="{BB962C8B-B14F-4D97-AF65-F5344CB8AC3E}">
        <p14:creationId xmlns:p14="http://schemas.microsoft.com/office/powerpoint/2010/main" val="33903253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dirty="0" smtClean="0"/>
              <a:t>Bubonic plague killed half the population of </a:t>
            </a:r>
          </a:p>
          <a:p>
            <a:pPr rtl="0"/>
            <a:r>
              <a:rPr lang="en-US" sz="1200" dirty="0" smtClean="0"/>
              <a:t>Europe in the Middle Ages. Deadly even now, it grows </a:t>
            </a:r>
          </a:p>
          <a:p>
            <a:pPr rtl="0"/>
            <a:r>
              <a:rPr lang="en-US" sz="1200" dirty="0" smtClean="0"/>
              <a:t>more slowly in the body and can be cured with </a:t>
            </a:r>
          </a:p>
          <a:p>
            <a:pPr rtl="0"/>
            <a:r>
              <a:rPr lang="en-US" sz="1200" dirty="0" smtClean="0"/>
              <a:t>antibiotics. </a:t>
            </a:r>
          </a:p>
          <a:p>
            <a:pPr rtl="0"/>
            <a:endParaRPr lang="en-US" sz="1200" dirty="0" smtClean="0"/>
          </a:p>
          <a:p>
            <a:pPr rtl="0"/>
            <a:r>
              <a:rPr lang="en-US" sz="1200" dirty="0" smtClean="0"/>
              <a:t>Pneumonic plague, the same disease, but infecting the </a:t>
            </a:r>
          </a:p>
          <a:p>
            <a:pPr rtl="0"/>
            <a:r>
              <a:rPr lang="en-US" sz="1200" dirty="0" smtClean="0"/>
              <a:t>lungs, is even now fatal 95 percent of the time. Unless </a:t>
            </a:r>
          </a:p>
          <a:p>
            <a:pPr rtl="0"/>
            <a:r>
              <a:rPr lang="en-US" sz="1200" dirty="0" smtClean="0"/>
              <a:t>diagnosis is made almost immediately, and antibiotics </a:t>
            </a:r>
          </a:p>
          <a:p>
            <a:pPr rtl="0"/>
            <a:r>
              <a:rPr lang="en-US" sz="1200" dirty="0" smtClean="0"/>
              <a:t>administered on diagnosis, the victim dies. </a:t>
            </a:r>
          </a:p>
          <a:p>
            <a:pPr rtl="0"/>
            <a:endParaRPr lang="en-US" sz="1200" dirty="0" smtClean="0"/>
          </a:p>
          <a:p>
            <a:pPr rtl="0"/>
            <a:r>
              <a:rPr lang="en-US" sz="1200" dirty="0" smtClean="0"/>
              <a:t>Pneumonic plague offers no forgiveness.</a:t>
            </a:r>
          </a:p>
          <a:p>
            <a:pPr rtl="0"/>
            <a:endParaRPr lang="en-US" sz="1200" dirty="0" smtClean="0"/>
          </a:p>
          <a:p>
            <a:pPr rtl="0"/>
            <a:r>
              <a:rPr lang="en-US" sz="1200" dirty="0" smtClean="0"/>
              <a:t>Sin is our soul’s pneumonic plague. It instantly deals </a:t>
            </a:r>
          </a:p>
          <a:p>
            <a:pPr rtl="0"/>
            <a:r>
              <a:rPr lang="en-US" sz="1200" dirty="0" smtClean="0"/>
              <a:t>death, though it may not be evident. </a:t>
            </a:r>
          </a:p>
          <a:p>
            <a:pPr rtl="0"/>
            <a:endParaRPr lang="en-US" sz="1200" dirty="0" smtClean="0"/>
          </a:p>
          <a:p>
            <a:pPr rtl="0"/>
            <a:r>
              <a:rPr lang="en-US" sz="1200" dirty="0" smtClean="0"/>
              <a:t>That is the specious difference between our lungs and </a:t>
            </a:r>
          </a:p>
          <a:p>
            <a:pPr rtl="0"/>
            <a:r>
              <a:rPr lang="en-US" sz="1200" dirty="0" smtClean="0"/>
              <a:t>our soul. </a:t>
            </a:r>
            <a:r>
              <a:rPr lang="en-US" sz="1200" kern="1200" dirty="0" smtClean="0">
                <a:solidFill>
                  <a:schemeClr val="tx1"/>
                </a:solidFill>
                <a:latin typeface="+mn-lt"/>
                <a:ea typeface="+mn-ea"/>
                <a:cs typeface="+mn-cs"/>
              </a:rPr>
              <a:t>We die [very quickly] if we cannot breathe, </a:t>
            </a:r>
          </a:p>
          <a:p>
            <a:pPr rtl="0"/>
            <a:r>
              <a:rPr lang="en-US" sz="1200" kern="1200" dirty="0" smtClean="0">
                <a:solidFill>
                  <a:schemeClr val="tx1"/>
                </a:solidFill>
                <a:latin typeface="+mn-lt"/>
                <a:ea typeface="+mn-ea"/>
                <a:cs typeface="+mn-cs"/>
              </a:rPr>
              <a:t>but we can be dead spiritually for years without even </a:t>
            </a:r>
          </a:p>
          <a:p>
            <a:pPr rtl="0"/>
            <a:r>
              <a:rPr lang="en-US" sz="1200" kern="1200" dirty="0" smtClean="0">
                <a:solidFill>
                  <a:schemeClr val="tx1"/>
                </a:solidFill>
                <a:latin typeface="+mn-lt"/>
                <a:ea typeface="+mn-ea"/>
                <a:cs typeface="+mn-cs"/>
              </a:rPr>
              <a:t>realizing it.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To guarantee that sin will not be fatal to us, we must </a:t>
            </a:r>
          </a:p>
          <a:p>
            <a:pPr rtl="0"/>
            <a:r>
              <a:rPr lang="en-US" sz="1200" kern="1200" dirty="0" smtClean="0">
                <a:solidFill>
                  <a:schemeClr val="tx1"/>
                </a:solidFill>
                <a:latin typeface="+mn-lt"/>
                <a:ea typeface="+mn-ea"/>
                <a:cs typeface="+mn-cs"/>
              </a:rPr>
              <a:t>immediately quarantine and eradicate it. No sin is </a:t>
            </a:r>
          </a:p>
          <a:p>
            <a:pPr rtl="0"/>
            <a:r>
              <a:rPr lang="en-US" sz="1200" kern="1200" dirty="0" smtClean="0">
                <a:solidFill>
                  <a:schemeClr val="tx1"/>
                </a:solidFill>
                <a:latin typeface="+mn-lt"/>
                <a:ea typeface="+mn-ea"/>
                <a:cs typeface="+mn-cs"/>
              </a:rPr>
              <a:t>acceptable just because it is “harmless,” “small,” or </a:t>
            </a:r>
          </a:p>
          <a:p>
            <a:pPr rtl="0"/>
            <a:r>
              <a:rPr lang="en-US" sz="1200" kern="1200" dirty="0" smtClean="0">
                <a:solidFill>
                  <a:schemeClr val="tx1"/>
                </a:solidFill>
                <a:latin typeface="+mn-lt"/>
                <a:ea typeface="+mn-ea"/>
                <a:cs typeface="+mn-cs"/>
              </a:rPr>
              <a:t>“under control.”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Sin is to the soul what pneumonic plague is to the </a:t>
            </a:r>
          </a:p>
          <a:p>
            <a:pPr rtl="0"/>
            <a:r>
              <a:rPr lang="en-US" sz="1200" kern="1200" dirty="0" smtClean="0">
                <a:solidFill>
                  <a:schemeClr val="tx1"/>
                </a:solidFill>
                <a:latin typeface="+mn-lt"/>
                <a:ea typeface="+mn-ea"/>
                <a:cs typeface="+mn-cs"/>
              </a:rPr>
              <a:t>body—a fast growing assassin that kills if not </a:t>
            </a:r>
          </a:p>
          <a:p>
            <a:pPr rtl="0"/>
            <a:r>
              <a:rPr lang="en-US" sz="1200" kern="1200" dirty="0" smtClean="0">
                <a:solidFill>
                  <a:schemeClr val="tx1"/>
                </a:solidFill>
                <a:latin typeface="+mn-lt"/>
                <a:ea typeface="+mn-ea"/>
                <a:cs typeface="+mn-cs"/>
              </a:rPr>
              <a:t>destroyed immediately</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Hurley, V. (2000). </a:t>
            </a:r>
            <a:r>
              <a:rPr lang="en-US" b="0" i="1" u="none" strike="noStrike" baseline="0" dirty="0" smtClean="0"/>
              <a:t>Speaker’s sourcebook of new </a:t>
            </a:r>
          </a:p>
          <a:p>
            <a:r>
              <a:rPr lang="en-US" b="0" i="1" u="none" strike="noStrike" baseline="0" dirty="0" smtClean="0"/>
              <a:t>illustrations</a:t>
            </a:r>
            <a:r>
              <a:rPr lang="en-US" b="0" i="0" u="none" strike="noStrike" baseline="0" dirty="0" smtClean="0"/>
              <a:t> (electronic ed., pp. 192–193). Dallas: </a:t>
            </a:r>
          </a:p>
          <a:p>
            <a:r>
              <a:rPr lang="en-US" b="0" i="0" u="none" strike="noStrike" baseline="0" dirty="0" smtClean="0"/>
              <a:t>Word Publishers.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40</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7:9</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41</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7:9</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42</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law, as compared with the gospel, is called in </a:t>
            </a:r>
          </a:p>
          <a:p>
            <a:r>
              <a:rPr lang="en-US" baseline="0" dirty="0" smtClean="0"/>
              <a:t>another place the ministration of death; but still this </a:t>
            </a:r>
          </a:p>
          <a:p>
            <a:r>
              <a:rPr lang="en-US" baseline="0" dirty="0" smtClean="0"/>
              <a:t>remains unaltered, that it is not in its own nature </a:t>
            </a:r>
          </a:p>
          <a:p>
            <a:r>
              <a:rPr lang="en-US" baseline="0" dirty="0" smtClean="0"/>
              <a:t>hurtful to us, but it is so because our corruption </a:t>
            </a:r>
          </a:p>
          <a:p>
            <a:r>
              <a:rPr lang="en-US" baseline="0" dirty="0" smtClean="0"/>
              <a:t>provokes and draws upon us its curse.”</a:t>
            </a:r>
          </a:p>
          <a:p>
            <a:endParaRPr lang="en-US" baseline="0" dirty="0" smtClean="0"/>
          </a:p>
          <a:p>
            <a:r>
              <a:rPr lang="en-US" baseline="0" dirty="0" smtClean="0"/>
              <a:t>-----</a:t>
            </a:r>
          </a:p>
          <a:p>
            <a:endParaRPr lang="en-US" baseline="0" dirty="0" smtClean="0"/>
          </a:p>
          <a:p>
            <a:r>
              <a:rPr lang="en-US" baseline="0" dirty="0" smtClean="0"/>
              <a:t>Calvin, John (2005). Calvin’s Commentaries, Volume </a:t>
            </a:r>
          </a:p>
          <a:p>
            <a:r>
              <a:rPr lang="en-US" baseline="0" dirty="0" smtClean="0"/>
              <a:t>XIX: Romans (p. 256). Grand Rapids, MI: Baker </a:t>
            </a:r>
          </a:p>
          <a:p>
            <a:r>
              <a:rPr lang="en-US" baseline="0" dirty="0" smtClean="0"/>
              <a:t>Book House.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43</a:t>
            </a:fld>
            <a:endParaRPr lang="en-US"/>
          </a:p>
        </p:txBody>
      </p:sp>
    </p:spTree>
    <p:extLst>
      <p:ext uri="{BB962C8B-B14F-4D97-AF65-F5344CB8AC3E}">
        <p14:creationId xmlns:p14="http://schemas.microsoft.com/office/powerpoint/2010/main" val="36158285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heurisko</a:t>
            </a:r>
            <a:r>
              <a:rPr lang="en-US" dirty="0" smtClean="0"/>
              <a:t> means </a:t>
            </a:r>
            <a:r>
              <a:rPr lang="en-US" sz="1200" b="0" i="0" dirty="0" smtClean="0"/>
              <a:t>to discover intellectually </a:t>
            </a:r>
          </a:p>
          <a:p>
            <a:r>
              <a:rPr lang="en-US" sz="1200" b="0" i="0" dirty="0" smtClean="0"/>
              <a:t>through reflection, observation, examination, or </a:t>
            </a:r>
          </a:p>
          <a:p>
            <a:r>
              <a:rPr lang="en-US" sz="1200" b="0" i="0" dirty="0" smtClean="0"/>
              <a:t>investigation; that is, to find, or</a:t>
            </a:r>
            <a:r>
              <a:rPr lang="en-US" sz="1200" b="0" i="0" baseline="0" dirty="0" smtClean="0"/>
              <a:t> to </a:t>
            </a:r>
            <a:r>
              <a:rPr lang="en-US" sz="1200" b="0" i="0" dirty="0" smtClean="0"/>
              <a:t>discover.</a:t>
            </a:r>
          </a:p>
          <a:p>
            <a:endParaRPr lang="en-US" sz="1200" b="0" i="0" dirty="0" smtClean="0"/>
          </a:p>
          <a:p>
            <a:r>
              <a:rPr lang="en-US" sz="1200" b="0" i="0" dirty="0" smtClean="0"/>
              <a:t>We get the English mathematical term heuristic from</a:t>
            </a:r>
            <a:r>
              <a:rPr lang="en-US" sz="1200" b="0" i="0" baseline="0" dirty="0" smtClean="0"/>
              <a:t> </a:t>
            </a:r>
          </a:p>
          <a:p>
            <a:r>
              <a:rPr lang="en-US" sz="1200" b="0" i="0" baseline="0" dirty="0" smtClean="0"/>
              <a:t>this word.</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44</a:t>
            </a:fld>
            <a:endParaRPr lang="en-US"/>
          </a:p>
        </p:txBody>
      </p:sp>
    </p:spTree>
    <p:extLst>
      <p:ext uri="{BB962C8B-B14F-4D97-AF65-F5344CB8AC3E}">
        <p14:creationId xmlns:p14="http://schemas.microsoft.com/office/powerpoint/2010/main" val="36158285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err="1" smtClean="0"/>
              <a:t>ILLUS</a:t>
            </a:r>
            <a:r>
              <a:rPr lang="en-US" b="1" dirty="0" smtClean="0"/>
              <a:t>:</a:t>
            </a:r>
            <a:r>
              <a:rPr lang="en-US" dirty="0" smtClean="0"/>
              <a:t> </a:t>
            </a:r>
            <a:r>
              <a:rPr lang="en-US" sz="1200" dirty="0" smtClean="0"/>
              <a:t>Rich </a:t>
            </a:r>
            <a:r>
              <a:rPr lang="en-US" sz="1200" dirty="0" err="1" smtClean="0"/>
              <a:t>Doebler</a:t>
            </a:r>
            <a:r>
              <a:rPr lang="en-US" sz="1200" dirty="0" smtClean="0"/>
              <a:t>, of </a:t>
            </a:r>
            <a:r>
              <a:rPr lang="en-US" sz="1200" dirty="0" err="1" smtClean="0"/>
              <a:t>Cloquet</a:t>
            </a:r>
            <a:r>
              <a:rPr lang="en-US" sz="1200" dirty="0" smtClean="0"/>
              <a:t> Minnesota, tells this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story:</a:t>
            </a:r>
          </a:p>
          <a:p>
            <a:pPr rtl="0"/>
            <a:endParaRPr lang="en-US" sz="1200" dirty="0" smtClean="0"/>
          </a:p>
          <a:p>
            <a:pPr rtl="0"/>
            <a:r>
              <a:rPr lang="en-US" sz="1200" dirty="0" smtClean="0"/>
              <a:t>While vacationing in northern Minnesota, I took my kids </a:t>
            </a:r>
          </a:p>
          <a:p>
            <a:pPr rtl="0"/>
            <a:r>
              <a:rPr lang="en-US" sz="1200" dirty="0" smtClean="0"/>
              <a:t>to a small county fair near Babbitt. We were about the </a:t>
            </a:r>
          </a:p>
          <a:p>
            <a:pPr rtl="0"/>
            <a:r>
              <a:rPr lang="en-US" sz="1200" dirty="0" smtClean="0"/>
              <a:t>only ones visiting the carnival rides that morning. So </a:t>
            </a:r>
          </a:p>
          <a:p>
            <a:pPr rtl="0"/>
            <a:r>
              <a:rPr lang="en-US" sz="1200" dirty="0" smtClean="0"/>
              <a:t>when we climbed into the Tilt-O-Whirl, we hoped the </a:t>
            </a:r>
          </a:p>
          <a:p>
            <a:pPr rtl="0"/>
            <a:r>
              <a:rPr lang="en-US" sz="1200" dirty="0" smtClean="0"/>
              <a:t>operator would give us a decent ride, even though we</a:t>
            </a:r>
          </a:p>
          <a:p>
            <a:pPr rtl="0"/>
            <a:r>
              <a:rPr lang="en-US" sz="1200" dirty="0" smtClean="0"/>
              <a:t> were the only ones on it.</a:t>
            </a:r>
          </a:p>
          <a:p>
            <a:pPr rtl="0"/>
            <a:endParaRPr lang="en-US" sz="1200" dirty="0" smtClean="0"/>
          </a:p>
          <a:p>
            <a:pPr rtl="0"/>
            <a:r>
              <a:rPr lang="en-US" sz="1200" dirty="0" smtClean="0"/>
              <a:t>Little did we know. The first few minutes were rather </a:t>
            </a:r>
          </a:p>
          <a:p>
            <a:pPr rtl="0"/>
            <a:r>
              <a:rPr lang="en-US" sz="1200" dirty="0" smtClean="0"/>
              <a:t>fun. We laughed and enjoyed the funny feeling inside </a:t>
            </a:r>
          </a:p>
          <a:p>
            <a:pPr rtl="0"/>
            <a:r>
              <a:rPr lang="en-US" sz="1200" dirty="0" smtClean="0"/>
              <a:t>our stomachs. But after a while, the ride was not so </a:t>
            </a:r>
          </a:p>
          <a:p>
            <a:pPr rtl="0"/>
            <a:r>
              <a:rPr lang="en-US" sz="1200" dirty="0" smtClean="0"/>
              <a:t>much fun. And after more time—way past the length of </a:t>
            </a:r>
          </a:p>
          <a:p>
            <a:pPr rtl="0"/>
            <a:r>
              <a:rPr lang="en-US" sz="1200" dirty="0" smtClean="0"/>
              <a:t>an ordinary ride—I began to feel queasy.</a:t>
            </a:r>
          </a:p>
          <a:p>
            <a:pPr rtl="0"/>
            <a:endParaRPr lang="en-US" sz="1200" dirty="0" smtClean="0"/>
          </a:p>
          <a:p>
            <a:pPr rtl="0"/>
            <a:r>
              <a:rPr lang="en-US" sz="1200" dirty="0" smtClean="0"/>
              <a:t>I wanted to get out, but I couldn’t. First, we were going </a:t>
            </a:r>
          </a:p>
          <a:p>
            <a:pPr rtl="0"/>
            <a:r>
              <a:rPr lang="en-US" sz="1200" dirty="0" smtClean="0"/>
              <a:t>too fast to escape. Second, the centrifugal force had me </a:t>
            </a:r>
          </a:p>
          <a:p>
            <a:pPr rtl="0"/>
            <a:r>
              <a:rPr lang="en-US" sz="1200" dirty="0" smtClean="0"/>
              <a:t>immobilized against the back of the car. </a:t>
            </a:r>
          </a:p>
          <a:p>
            <a:pPr rtl="0"/>
            <a:endParaRPr lang="en-US" sz="1200" dirty="0" smtClean="0"/>
          </a:p>
          <a:p>
            <a:pPr rtl="0"/>
            <a:r>
              <a:rPr lang="en-US" sz="1200" dirty="0" smtClean="0"/>
              <a:t>Every time we spun past the operator, I looked </a:t>
            </a:r>
          </a:p>
          <a:p>
            <a:pPr rtl="0"/>
            <a:r>
              <a:rPr lang="en-US" sz="1200" dirty="0" smtClean="0"/>
              <a:t>pleadingly at him, trying to communicate “Please! I </a:t>
            </a:r>
          </a:p>
          <a:p>
            <a:pPr rtl="0"/>
            <a:r>
              <a:rPr lang="en-US" sz="1200" dirty="0" smtClean="0"/>
              <a:t>need to get off!” But the operator kept the ride going. </a:t>
            </a:r>
          </a:p>
          <a:p>
            <a:pPr rtl="0"/>
            <a:r>
              <a:rPr lang="en-US" sz="1200" dirty="0" smtClean="0"/>
              <a:t>I guess he thought he’d let it run until more customers </a:t>
            </a:r>
          </a:p>
          <a:p>
            <a:pPr rtl="0"/>
            <a:r>
              <a:rPr lang="en-US" sz="1200" dirty="0" smtClean="0"/>
              <a:t>showed up.</a:t>
            </a:r>
          </a:p>
          <a:p>
            <a:pPr rtl="0"/>
            <a:endParaRPr lang="en-US" sz="1200" dirty="0" smtClean="0"/>
          </a:p>
          <a:p>
            <a:pPr rtl="0"/>
            <a:r>
              <a:rPr lang="en-US" sz="1200" dirty="0" smtClean="0"/>
              <a:t>After another few minutes, the ride became miserable. </a:t>
            </a:r>
          </a:p>
          <a:p>
            <a:pPr rtl="0"/>
            <a:r>
              <a:rPr lang="en-US" sz="1200" dirty="0" smtClean="0"/>
              <a:t>The funny feeling inside my stomach turned into a </a:t>
            </a:r>
          </a:p>
          <a:p>
            <a:pPr rtl="0"/>
            <a:r>
              <a:rPr lang="en-US" sz="1200" dirty="0" smtClean="0"/>
              <a:t>churning concoction that included my morning breakfast. </a:t>
            </a:r>
          </a:p>
          <a:p>
            <a:pPr rtl="0"/>
            <a:r>
              <a:rPr lang="en-US" sz="1200" dirty="0" smtClean="0"/>
              <a:t>I had lost control. I was caught, going around in circles, </a:t>
            </a:r>
          </a:p>
          <a:p>
            <a:pPr rtl="0"/>
            <a:r>
              <a:rPr lang="en-US" sz="1200" dirty="0" smtClean="0"/>
              <a:t>held down by a merciless carnival ride operator.</a:t>
            </a:r>
          </a:p>
          <a:p>
            <a:pPr rtl="0"/>
            <a:endParaRPr lang="en-US" sz="1200" dirty="0" smtClean="0"/>
          </a:p>
          <a:p>
            <a:pPr rtl="0"/>
            <a:r>
              <a:rPr lang="en-US" sz="1200" dirty="0" smtClean="0"/>
              <a:t>After what seemed like three or four hours, the carnie </a:t>
            </a:r>
          </a:p>
          <a:p>
            <a:pPr rtl="0"/>
            <a:r>
              <a:rPr lang="en-US" sz="1200" dirty="0" smtClean="0"/>
              <a:t>finally stopped the ride. I’m sure I was green by that </a:t>
            </a:r>
          </a:p>
          <a:p>
            <a:pPr rtl="0"/>
            <a:r>
              <a:rPr lang="en-US" sz="1200" dirty="0" smtClean="0"/>
              <a:t>time. I staggered off the platform and lost my breakfast. </a:t>
            </a:r>
          </a:p>
          <a:p>
            <a:pPr rtl="0"/>
            <a:endParaRPr lang="en-US" sz="1200" dirty="0" smtClean="0"/>
          </a:p>
          <a:p>
            <a:pPr rtl="0"/>
            <a:r>
              <a:rPr lang="en-US" sz="1200" dirty="0" smtClean="0"/>
              <a:t>Of course, my kids gathered around, cheering me on. </a:t>
            </a:r>
          </a:p>
          <a:p>
            <a:pPr rtl="0"/>
            <a:r>
              <a:rPr lang="en-US" sz="1200" dirty="0" smtClean="0"/>
              <a:t>They thought Dad’s discomfort was the best part of </a:t>
            </a:r>
          </a:p>
          <a:p>
            <a:pPr rtl="0"/>
            <a:r>
              <a:rPr lang="en-US" sz="1200" dirty="0" smtClean="0"/>
              <a:t>the ride.</a:t>
            </a:r>
          </a:p>
          <a:p>
            <a:pPr rtl="0"/>
            <a:endParaRPr lang="en-US" sz="1200" dirty="0" smtClean="0"/>
          </a:p>
          <a:p>
            <a:pPr rtl="0"/>
            <a:r>
              <a:rPr lang="en-US" sz="1200" kern="1200" dirty="0" smtClean="0">
                <a:solidFill>
                  <a:schemeClr val="tx1"/>
                </a:solidFill>
                <a:latin typeface="+mn-lt"/>
                <a:ea typeface="+mn-ea"/>
                <a:cs typeface="+mn-cs"/>
              </a:rPr>
              <a:t>If you’re caught spinning in a diabolical ride that started </a:t>
            </a:r>
          </a:p>
          <a:p>
            <a:pPr rtl="0"/>
            <a:r>
              <a:rPr lang="en-US" sz="1200" kern="1200" dirty="0" smtClean="0">
                <a:solidFill>
                  <a:schemeClr val="tx1"/>
                </a:solidFill>
                <a:latin typeface="+mn-lt"/>
                <a:ea typeface="+mn-ea"/>
                <a:cs typeface="+mn-cs"/>
              </a:rPr>
              <a:t>out fun but has turned into an addiction—if you’re </a:t>
            </a:r>
          </a:p>
          <a:p>
            <a:pPr rtl="0"/>
            <a:r>
              <a:rPr lang="en-US" sz="1200" kern="1200" dirty="0" smtClean="0">
                <a:solidFill>
                  <a:schemeClr val="tx1"/>
                </a:solidFill>
                <a:latin typeface="+mn-lt"/>
                <a:ea typeface="+mn-ea"/>
                <a:cs typeface="+mn-cs"/>
              </a:rPr>
              <a:t>going around in circles, powerless to get off—you know </a:t>
            </a:r>
          </a:p>
          <a:p>
            <a:pPr rtl="0"/>
            <a:r>
              <a:rPr lang="en-US" sz="1200" kern="1200" dirty="0" smtClean="0">
                <a:solidFill>
                  <a:schemeClr val="tx1"/>
                </a:solidFill>
                <a:latin typeface="+mn-lt"/>
                <a:ea typeface="+mn-ea"/>
                <a:cs typeface="+mn-cs"/>
              </a:rPr>
              <a:t>the helpless feeling of losing control of your life.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You know what it means to need God’s supernatural </a:t>
            </a:r>
          </a:p>
          <a:p>
            <a:pPr rtl="0"/>
            <a:r>
              <a:rPr lang="en-US" sz="1200" kern="1200" dirty="0" smtClean="0">
                <a:solidFill>
                  <a:schemeClr val="tx1"/>
                </a:solidFill>
                <a:latin typeface="+mn-lt"/>
                <a:ea typeface="+mn-ea"/>
                <a:cs typeface="+mn-cs"/>
              </a:rPr>
              <a:t>help to stop the ride so you can escape.</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Larson, C. B., &amp; Ten </a:t>
            </a:r>
            <a:r>
              <a:rPr lang="en-US" b="0" i="0" u="none" strike="noStrike" baseline="0" dirty="0" err="1" smtClean="0"/>
              <a:t>Elshof</a:t>
            </a:r>
            <a:r>
              <a:rPr lang="en-US" b="0" i="0" u="none" strike="noStrike" baseline="0" dirty="0" smtClean="0"/>
              <a:t>, P. (2008). </a:t>
            </a:r>
            <a:r>
              <a:rPr lang="en-US" b="0" i="1" u="none" strike="noStrike" baseline="0" dirty="0" smtClean="0"/>
              <a:t>1001 </a:t>
            </a:r>
          </a:p>
          <a:p>
            <a:r>
              <a:rPr lang="en-US" b="0" i="1" u="none" strike="noStrike" baseline="0" dirty="0" smtClean="0"/>
              <a:t>illustrations that connect</a:t>
            </a:r>
            <a:r>
              <a:rPr lang="en-US" b="0" i="0" u="none" strike="noStrike" baseline="0" dirty="0" smtClean="0"/>
              <a:t> (pp. 191–192). Grand Rapids, </a:t>
            </a:r>
          </a:p>
          <a:p>
            <a:r>
              <a:rPr lang="en-US" b="0" i="0" u="none" strike="noStrike" baseline="0" dirty="0" smtClean="0"/>
              <a:t>MI: Zondervan Publishing House.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45</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7:10</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46</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7:10</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47</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law brings sin to light and continues to cultivate </a:t>
            </a:r>
          </a:p>
          <a:p>
            <a:r>
              <a:rPr lang="en-US" sz="1200" kern="1200" dirty="0" smtClean="0">
                <a:solidFill>
                  <a:schemeClr val="tx1"/>
                </a:solidFill>
                <a:latin typeface="+mn-lt"/>
                <a:ea typeface="+mn-ea"/>
                <a:cs typeface="+mn-cs"/>
              </a:rPr>
              <a:t>more of it. Finally, sin leads to death.</a:t>
            </a:r>
          </a:p>
          <a:p>
            <a:pPr lvl="1"/>
            <a:r>
              <a:rPr lang="en-US" dirty="0" smtClean="0"/>
              <a:t> </a:t>
            </a:r>
          </a:p>
          <a:p>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127).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48</a:t>
            </a:fld>
            <a:endParaRPr lang="en-US"/>
          </a:p>
        </p:txBody>
      </p:sp>
    </p:spTree>
    <p:extLst>
      <p:ext uri="{BB962C8B-B14F-4D97-AF65-F5344CB8AC3E}">
        <p14:creationId xmlns:p14="http://schemas.microsoft.com/office/powerpoint/2010/main" val="30959628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not the law itself which brings death.</a:t>
            </a:r>
          </a:p>
          <a:p>
            <a:endParaRPr lang="en-US" dirty="0" smtClean="0"/>
          </a:p>
          <a:p>
            <a:r>
              <a:rPr lang="en-US" dirty="0" smtClean="0"/>
              <a:t>Rather, sin tricks us,</a:t>
            </a:r>
            <a:r>
              <a:rPr lang="en-US" baseline="0" dirty="0" smtClean="0"/>
              <a:t> and hides the consequences of the </a:t>
            </a:r>
          </a:p>
          <a:p>
            <a:r>
              <a:rPr lang="en-US" baseline="0" dirty="0" smtClean="0"/>
              <a:t>law from us.</a:t>
            </a:r>
          </a:p>
          <a:p>
            <a:endParaRPr lang="en-US" baseline="0" dirty="0" smtClean="0"/>
          </a:p>
          <a:p>
            <a:r>
              <a:rPr lang="en-US" baseline="0" dirty="0" smtClean="0"/>
              <a:t>But, the law’s penalty still applies.</a:t>
            </a:r>
          </a:p>
          <a:p>
            <a:endParaRPr lang="en-US" baseline="0" dirty="0" smtClean="0"/>
          </a:p>
          <a:p>
            <a:r>
              <a:rPr lang="en-US" baseline="0" dirty="0" smtClean="0"/>
              <a:t>The law is not our enemy.</a:t>
            </a:r>
          </a:p>
          <a:p>
            <a:endParaRPr lang="en-US" baseline="0" dirty="0" smtClean="0"/>
          </a:p>
          <a:p>
            <a:r>
              <a:rPr lang="en-US" baseline="0" dirty="0" smtClean="0"/>
              <a:t>But sin, which is our implacable enemy indeed, </a:t>
            </a:r>
          </a:p>
          <a:p>
            <a:r>
              <a:rPr lang="en-US" baseline="0" dirty="0" smtClean="0"/>
              <a:t>uses the law to kill us.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49</a:t>
            </a:fld>
            <a:endParaRPr lang="en-US"/>
          </a:p>
        </p:txBody>
      </p:sp>
    </p:spTree>
    <p:extLst>
      <p:ext uri="{BB962C8B-B14F-4D97-AF65-F5344CB8AC3E}">
        <p14:creationId xmlns:p14="http://schemas.microsoft.com/office/powerpoint/2010/main" val="3557792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a:t>
            </a:fld>
            <a:endParaRPr lang="en-US"/>
          </a:p>
        </p:txBody>
      </p:sp>
    </p:spTree>
    <p:extLst>
      <p:ext uri="{BB962C8B-B14F-4D97-AF65-F5344CB8AC3E}">
        <p14:creationId xmlns:p14="http://schemas.microsoft.com/office/powerpoint/2010/main" val="2600068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Exapatao</a:t>
            </a:r>
            <a:r>
              <a:rPr lang="en-US" dirty="0" smtClean="0"/>
              <a:t> means </a:t>
            </a:r>
            <a:r>
              <a:rPr lang="en-US" sz="1200" b="0" i="0" dirty="0" smtClean="0"/>
              <a:t>to cause someone to accept false ideas </a:t>
            </a:r>
          </a:p>
          <a:p>
            <a:r>
              <a:rPr lang="en-US" sz="1200" b="0" i="0" dirty="0" smtClean="0"/>
              <a:t>about something; that is, to deceive, or to cheat.</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50</a:t>
            </a:fld>
            <a:endParaRPr lang="en-US"/>
          </a:p>
        </p:txBody>
      </p:sp>
    </p:spTree>
    <p:extLst>
      <p:ext uri="{BB962C8B-B14F-4D97-AF65-F5344CB8AC3E}">
        <p14:creationId xmlns:p14="http://schemas.microsoft.com/office/powerpoint/2010/main" val="35577928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i="0" dirty="0" smtClean="0"/>
              <a:t>Good works will always be the result of </a:t>
            </a:r>
          </a:p>
          <a:p>
            <a:pPr rtl="0"/>
            <a:r>
              <a:rPr lang="en-US" sz="1200" i="0" dirty="0" smtClean="0"/>
              <a:t>righteousness but never the cause of it. D. L. Moody </a:t>
            </a:r>
          </a:p>
          <a:p>
            <a:pPr rtl="0"/>
            <a:r>
              <a:rPr lang="en-US" sz="1200" i="0" dirty="0" smtClean="0"/>
              <a:t>illustrates:</a:t>
            </a:r>
          </a:p>
          <a:p>
            <a:pPr rtl="0"/>
            <a:endParaRPr lang="en-US" sz="1200" i="0" dirty="0" smtClean="0"/>
          </a:p>
          <a:p>
            <a:pPr rtl="0"/>
            <a:r>
              <a:rPr lang="en-US" sz="1200" kern="1200" dirty="0" smtClean="0">
                <a:solidFill>
                  <a:schemeClr val="tx1"/>
                </a:solidFill>
                <a:latin typeface="+mn-lt"/>
                <a:ea typeface="+mn-ea"/>
                <a:cs typeface="+mn-cs"/>
              </a:rPr>
              <a:t>If I have an orchard, and two apples trees in it which </a:t>
            </a:r>
          </a:p>
          <a:p>
            <a:pPr rtl="0"/>
            <a:r>
              <a:rPr lang="en-US" sz="1200" kern="1200" dirty="0" smtClean="0">
                <a:solidFill>
                  <a:schemeClr val="tx1"/>
                </a:solidFill>
                <a:latin typeface="+mn-lt"/>
                <a:ea typeface="+mn-ea"/>
                <a:cs typeface="+mn-cs"/>
              </a:rPr>
              <a:t>both bear some bitter apples, perfectly worthless, does </a:t>
            </a:r>
          </a:p>
          <a:p>
            <a:pPr rtl="0"/>
            <a:r>
              <a:rPr lang="en-US" sz="1200" kern="1200" dirty="0" smtClean="0">
                <a:solidFill>
                  <a:schemeClr val="tx1"/>
                </a:solidFill>
                <a:latin typeface="+mn-lt"/>
                <a:ea typeface="+mn-ea"/>
                <a:cs typeface="+mn-cs"/>
              </a:rPr>
              <a:t>it make any difference to me that the one tree has got </a:t>
            </a:r>
          </a:p>
          <a:p>
            <a:pPr rtl="0"/>
            <a:r>
              <a:rPr lang="en-US" sz="1200" kern="1200" dirty="0" smtClean="0">
                <a:solidFill>
                  <a:schemeClr val="tx1"/>
                </a:solidFill>
                <a:latin typeface="+mn-lt"/>
                <a:ea typeface="+mn-ea"/>
                <a:cs typeface="+mn-cs"/>
              </a:rPr>
              <a:t>perhaps five hundred apples, all bad, and the other </a:t>
            </a:r>
          </a:p>
          <a:p>
            <a:pPr rtl="0"/>
            <a:r>
              <a:rPr lang="en-US" sz="1200" kern="1200" dirty="0" smtClean="0">
                <a:solidFill>
                  <a:schemeClr val="tx1"/>
                </a:solidFill>
                <a:latin typeface="+mn-lt"/>
                <a:ea typeface="+mn-ea"/>
                <a:cs typeface="+mn-cs"/>
              </a:rPr>
              <a:t>only two, both bad?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“Whosoever shall keep the whole law, and yet offend </a:t>
            </a:r>
          </a:p>
          <a:p>
            <a:pPr rtl="0"/>
            <a:r>
              <a:rPr lang="en-US" sz="1200" kern="1200" dirty="0" smtClean="0">
                <a:solidFill>
                  <a:schemeClr val="tx1"/>
                </a:solidFill>
                <a:latin typeface="+mn-lt"/>
                <a:ea typeface="+mn-ea"/>
                <a:cs typeface="+mn-cs"/>
              </a:rPr>
              <a:t>in one point, he is guilty of all.”</a:t>
            </a:r>
          </a:p>
          <a:p>
            <a:pPr rtl="0"/>
            <a:endParaRPr lang="en-US" sz="1200" kern="1200" dirty="0" smtClean="0">
              <a:solidFill>
                <a:schemeClr val="tx1"/>
              </a:solidFill>
              <a:latin typeface="+mn-lt"/>
              <a:ea typeface="+mn-ea"/>
              <a:cs typeface="+mn-cs"/>
            </a:endParaRPr>
          </a:p>
          <a:p>
            <a:pPr rtl="0"/>
            <a:r>
              <a:rPr lang="en-US" sz="1200" dirty="0" smtClean="0"/>
              <a:t>No one can earn righteousness by doing a certain </a:t>
            </a:r>
          </a:p>
          <a:p>
            <a:pPr rtl="0"/>
            <a:r>
              <a:rPr lang="en-US" sz="1200" dirty="0" smtClean="0"/>
              <a:t>number of good works. Such thinking is a never-ending </a:t>
            </a:r>
          </a:p>
          <a:p>
            <a:pPr rtl="0"/>
            <a:r>
              <a:rPr lang="en-US" sz="1200" dirty="0" smtClean="0"/>
              <a:t>cycle of deception. Two good works or two hundred—</a:t>
            </a:r>
          </a:p>
          <a:p>
            <a:pPr rtl="0"/>
            <a:r>
              <a:rPr lang="en-US" sz="1200" dirty="0" smtClean="0"/>
              <a:t>it makes no difference. </a:t>
            </a:r>
          </a:p>
          <a:p>
            <a:pPr rtl="0"/>
            <a:endParaRPr lang="en-US" sz="1200" dirty="0" smtClean="0"/>
          </a:p>
          <a:p>
            <a:pPr rtl="0"/>
            <a:r>
              <a:rPr lang="en-US" sz="1200" dirty="0" smtClean="0"/>
              <a:t>Our righteousness can come only through perfection, </a:t>
            </a:r>
          </a:p>
          <a:p>
            <a:pPr rtl="0"/>
            <a:r>
              <a:rPr lang="en-US" sz="1200" dirty="0" smtClean="0"/>
              <a:t>through the Lord Jesus Christ.</a:t>
            </a:r>
          </a:p>
          <a:p>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smtClean="0"/>
              <a:t>Leadership Ministries Worldwide. (2004). </a:t>
            </a:r>
          </a:p>
          <a:p>
            <a:r>
              <a:rPr lang="en-US" b="0" i="1" u="none" strike="noStrike" baseline="0" dirty="0" smtClean="0"/>
              <a:t>Practical Illustrations: Romans</a:t>
            </a:r>
            <a:r>
              <a:rPr lang="en-US" b="0" i="0" u="none" strike="noStrike" baseline="0" dirty="0" smtClean="0"/>
              <a:t> (p. 88). Chattanooga, </a:t>
            </a:r>
          </a:p>
          <a:p>
            <a:r>
              <a:rPr lang="en-US" b="0" i="0" u="none" strike="noStrike" baseline="0" dirty="0" smtClean="0"/>
              <a:t>TN: Leadership Ministries Worldwide.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51</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7:11</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52</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7:11</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53</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law itself and whatever is commanded in the law, </a:t>
            </a:r>
          </a:p>
          <a:p>
            <a:r>
              <a:rPr lang="en-US" baseline="0" dirty="0" smtClean="0"/>
              <a:t>is HOLY, and therefore to be regarded with the highest </a:t>
            </a:r>
          </a:p>
          <a:p>
            <a:r>
              <a:rPr lang="en-US" baseline="0" dirty="0" smtClean="0"/>
              <a:t>reverence...</a:t>
            </a:r>
          </a:p>
          <a:p>
            <a:endParaRPr lang="en-US" baseline="0" dirty="0" smtClean="0"/>
          </a:p>
          <a:p>
            <a:r>
              <a:rPr lang="en-US" baseline="0" dirty="0" smtClean="0"/>
              <a:t>“It is JUST, and cannot therefore be charged with </a:t>
            </a:r>
          </a:p>
          <a:p>
            <a:r>
              <a:rPr lang="en-US" baseline="0" dirty="0" smtClean="0"/>
              <a:t>anything wrong...</a:t>
            </a:r>
          </a:p>
          <a:p>
            <a:endParaRPr lang="en-US" baseline="0" dirty="0" smtClean="0"/>
          </a:p>
          <a:p>
            <a:r>
              <a:rPr lang="en-US" baseline="0" dirty="0" smtClean="0"/>
              <a:t>“It is GOOD, and hence pure and free from everything </a:t>
            </a:r>
          </a:p>
          <a:p>
            <a:r>
              <a:rPr lang="en-US" baseline="0" dirty="0" smtClean="0"/>
              <a:t>that can do harm.</a:t>
            </a:r>
          </a:p>
          <a:p>
            <a:endParaRPr lang="en-US" baseline="0" dirty="0" smtClean="0"/>
          </a:p>
          <a:p>
            <a:r>
              <a:rPr lang="en-US" baseline="0" dirty="0" smtClean="0"/>
              <a:t>“[Paul] thus defends the law against every charge of </a:t>
            </a:r>
          </a:p>
          <a:p>
            <a:r>
              <a:rPr lang="en-US" baseline="0" dirty="0" smtClean="0"/>
              <a:t>blame, that no one should ascribe to it what is contrary </a:t>
            </a:r>
          </a:p>
          <a:p>
            <a:r>
              <a:rPr lang="en-US" baseline="0" dirty="0" smtClean="0"/>
              <a:t>to goodness, justice, and holiness.”</a:t>
            </a:r>
          </a:p>
          <a:p>
            <a:endParaRPr lang="en-US" baseline="0" dirty="0" smtClean="0"/>
          </a:p>
          <a:p>
            <a:r>
              <a:rPr lang="en-US" baseline="0" dirty="0" smtClean="0"/>
              <a:t>-----</a:t>
            </a:r>
          </a:p>
          <a:p>
            <a:endParaRPr lang="en-US" baseline="0" dirty="0" smtClean="0"/>
          </a:p>
          <a:p>
            <a:r>
              <a:rPr lang="en-US" baseline="0" dirty="0" smtClean="0"/>
              <a:t>Calvin, John (2005). Calvin’s Commentaries, Volume </a:t>
            </a:r>
          </a:p>
          <a:p>
            <a:r>
              <a:rPr lang="en-US" baseline="0" dirty="0" smtClean="0"/>
              <a:t>XIX: Romans (p. 257). Grand Rapids, MI: Baker </a:t>
            </a:r>
          </a:p>
          <a:p>
            <a:r>
              <a:rPr lang="en-US" baseline="0" dirty="0" smtClean="0"/>
              <a:t>Book House.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54</a:t>
            </a:fld>
            <a:endParaRPr lang="en-US"/>
          </a:p>
        </p:txBody>
      </p:sp>
    </p:spTree>
    <p:extLst>
      <p:ext uri="{BB962C8B-B14F-4D97-AF65-F5344CB8AC3E}">
        <p14:creationId xmlns:p14="http://schemas.microsoft.com/office/powerpoint/2010/main" val="20639868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agathos</a:t>
            </a:r>
            <a:r>
              <a:rPr lang="en-US" dirty="0" smtClean="0"/>
              <a:t> </a:t>
            </a:r>
            <a:r>
              <a:rPr lang="en-US" sz="1200" b="0" i="0" dirty="0" smtClean="0"/>
              <a:t>pertains to meeting a high standard of </a:t>
            </a:r>
          </a:p>
          <a:p>
            <a:r>
              <a:rPr lang="en-US" sz="1200" b="0" i="0" dirty="0" smtClean="0"/>
              <a:t>worth and merit; that is, to be good.</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55</a:t>
            </a:fld>
            <a:endParaRPr lang="en-US"/>
          </a:p>
        </p:txBody>
      </p:sp>
    </p:spTree>
    <p:extLst>
      <p:ext uri="{BB962C8B-B14F-4D97-AF65-F5344CB8AC3E}">
        <p14:creationId xmlns:p14="http://schemas.microsoft.com/office/powerpoint/2010/main" val="20639868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b="0" kern="1200" dirty="0" smtClean="0">
                <a:solidFill>
                  <a:schemeClr val="tx1"/>
                </a:solidFill>
                <a:latin typeface="+mn-lt"/>
                <a:ea typeface="+mn-ea"/>
                <a:cs typeface="+mn-cs"/>
              </a:rPr>
              <a:t>Entire books have been published in the last </a:t>
            </a:r>
          </a:p>
          <a:p>
            <a:pPr rtl="0"/>
            <a:r>
              <a:rPr lang="en-US" sz="1200" b="0" kern="1200" dirty="0" smtClean="0">
                <a:solidFill>
                  <a:schemeClr val="tx1"/>
                </a:solidFill>
                <a:latin typeface="+mn-lt"/>
                <a:ea typeface="+mn-ea"/>
                <a:cs typeface="+mn-cs"/>
              </a:rPr>
              <a:t>few years on the impact of stress, fatigue, and sleep </a:t>
            </a:r>
          </a:p>
          <a:p>
            <a:pPr rtl="0"/>
            <a:r>
              <a:rPr lang="en-US" sz="1200" b="0" kern="1200" dirty="0" smtClean="0">
                <a:solidFill>
                  <a:schemeClr val="tx1"/>
                </a:solidFill>
                <a:latin typeface="+mn-lt"/>
                <a:ea typeface="+mn-ea"/>
                <a:cs typeface="+mn-cs"/>
              </a:rPr>
              <a:t>deprivation on our society. </a:t>
            </a:r>
          </a:p>
          <a:p>
            <a:pPr rtl="0"/>
            <a:endParaRPr lang="en-US" sz="1200" b="0" kern="1200" dirty="0" smtClean="0">
              <a:solidFill>
                <a:schemeClr val="tx1"/>
              </a:solidFill>
              <a:latin typeface="+mn-lt"/>
              <a:ea typeface="+mn-ea"/>
              <a:cs typeface="+mn-cs"/>
            </a:endParaRPr>
          </a:p>
          <a:p>
            <a:pPr rtl="0"/>
            <a:r>
              <a:rPr lang="en-US" sz="1200" b="0" kern="1200" dirty="0" smtClean="0">
                <a:solidFill>
                  <a:schemeClr val="tx1"/>
                </a:solidFill>
                <a:latin typeface="+mn-lt"/>
                <a:ea typeface="+mn-ea"/>
                <a:cs typeface="+mn-cs"/>
              </a:rPr>
              <a:t>But few if any books, articles, or reports have connected </a:t>
            </a:r>
          </a:p>
          <a:p>
            <a:pPr rtl="0"/>
            <a:r>
              <a:rPr lang="en-US" sz="1200" b="0" kern="1200" dirty="0" smtClean="0">
                <a:solidFill>
                  <a:schemeClr val="tx1"/>
                </a:solidFill>
                <a:latin typeface="+mn-lt"/>
                <a:ea typeface="+mn-ea"/>
                <a:cs typeface="+mn-cs"/>
              </a:rPr>
              <a:t>all of this with the loss of one day in seven as a day </a:t>
            </a:r>
          </a:p>
          <a:p>
            <a:pPr rtl="0"/>
            <a:r>
              <a:rPr lang="en-US" sz="1200" b="0" kern="1200" dirty="0" smtClean="0">
                <a:solidFill>
                  <a:schemeClr val="tx1"/>
                </a:solidFill>
                <a:latin typeface="+mn-lt"/>
                <a:ea typeface="+mn-ea"/>
                <a:cs typeface="+mn-cs"/>
              </a:rPr>
              <a:t>of rest.</a:t>
            </a:r>
          </a:p>
          <a:p>
            <a:pPr rtl="0"/>
            <a:endParaRPr lang="en-US" sz="1200" b="0" kern="1200" dirty="0" smtClean="0">
              <a:solidFill>
                <a:schemeClr val="tx1"/>
              </a:solidFill>
              <a:latin typeface="+mn-lt"/>
              <a:ea typeface="+mn-ea"/>
              <a:cs typeface="+mn-cs"/>
            </a:endParaRPr>
          </a:p>
          <a:p>
            <a:pPr rtl="0"/>
            <a:r>
              <a:rPr lang="en-US" sz="1200" dirty="0" smtClean="0"/>
              <a:t>But the fourth commandment is clear. Our bodies and </a:t>
            </a:r>
          </a:p>
          <a:p>
            <a:pPr rtl="0"/>
            <a:r>
              <a:rPr lang="en-US" sz="1200" dirty="0" smtClean="0"/>
              <a:t>souls are made to work six days and to rest on the </a:t>
            </a:r>
          </a:p>
          <a:p>
            <a:pPr rtl="0"/>
            <a:r>
              <a:rPr lang="en-US" sz="1200" dirty="0" smtClean="0"/>
              <a:t>seventh. We cannot persistently violate that law without </a:t>
            </a:r>
          </a:p>
          <a:p>
            <a:pPr rtl="0"/>
            <a:r>
              <a:rPr lang="en-US" sz="1200" dirty="0" smtClean="0"/>
              <a:t>breaking down at some point—either physically, </a:t>
            </a:r>
          </a:p>
          <a:p>
            <a:pPr rtl="0"/>
            <a:r>
              <a:rPr lang="en-US" sz="1200" dirty="0" smtClean="0"/>
              <a:t>emotionally, or in family relationships.</a:t>
            </a:r>
          </a:p>
          <a:p>
            <a:pPr rtl="0"/>
            <a:endParaRPr lang="en-US" sz="1200" dirty="0" smtClean="0"/>
          </a:p>
          <a:p>
            <a:pPr rtl="0"/>
            <a:r>
              <a:rPr lang="en-US" sz="1200" dirty="0" smtClean="0"/>
              <a:t>D. L. Moody said, “Saturday is my day of rest, because </a:t>
            </a:r>
          </a:p>
          <a:p>
            <a:pPr rtl="0"/>
            <a:r>
              <a:rPr lang="en-US" sz="1200" dirty="0" smtClean="0"/>
              <a:t>I generally preach on Sunday, and I look forward to it as </a:t>
            </a:r>
          </a:p>
          <a:p>
            <a:pPr rtl="0"/>
            <a:r>
              <a:rPr lang="en-US" sz="1200" dirty="0" smtClean="0"/>
              <a:t>a body does to a holiday.”</a:t>
            </a:r>
          </a:p>
          <a:p>
            <a:pPr rtl="0"/>
            <a:endParaRPr lang="en-US" sz="1200" dirty="0" smtClean="0"/>
          </a:p>
          <a:p>
            <a:pPr rtl="0"/>
            <a:r>
              <a:rPr lang="en-US" sz="1200" dirty="0" smtClean="0"/>
              <a:t>There are three purposes: To Rest, Reflect, and Rejoice.</a:t>
            </a:r>
          </a:p>
          <a:p>
            <a:pPr rtl="0"/>
            <a:endParaRPr lang="en-US" sz="1200" dirty="0" smtClean="0"/>
          </a:p>
          <a:p>
            <a:pPr rtl="0"/>
            <a:r>
              <a:rPr lang="en-US" sz="1200" dirty="0" smtClean="0"/>
              <a:t>It was Socrates who said that an unexamined life is not </a:t>
            </a:r>
          </a:p>
          <a:p>
            <a:pPr rtl="0"/>
            <a:r>
              <a:rPr lang="en-US" sz="1200" dirty="0" smtClean="0"/>
              <a:t>worth living. Sabbath rest is not merely a time for rest </a:t>
            </a:r>
          </a:p>
          <a:p>
            <a:pPr rtl="0"/>
            <a:r>
              <a:rPr lang="en-US" sz="1200" dirty="0" smtClean="0"/>
              <a:t>or recreation. </a:t>
            </a:r>
          </a:p>
          <a:p>
            <a:pPr rtl="0"/>
            <a:endParaRPr lang="en-US" sz="1200" dirty="0" smtClean="0"/>
          </a:p>
          <a:p>
            <a:pPr rtl="0"/>
            <a:r>
              <a:rPr lang="en-US" sz="1200" dirty="0" smtClean="0"/>
              <a:t>It’s modeled after the activity of God himself, who, </a:t>
            </a:r>
          </a:p>
          <a:p>
            <a:pPr rtl="0"/>
            <a:r>
              <a:rPr lang="en-US" sz="1200" dirty="0" smtClean="0"/>
              <a:t>having worked six days, took a Sabbath. He ceased from </a:t>
            </a:r>
          </a:p>
          <a:p>
            <a:pPr rtl="0"/>
            <a:r>
              <a:rPr lang="en-US" sz="1200" dirty="0" smtClean="0"/>
              <a:t>his labors, not to go off and play, but to examine what </a:t>
            </a:r>
          </a:p>
          <a:p>
            <a:pPr rtl="0"/>
            <a:r>
              <a:rPr lang="en-US" sz="1200" dirty="0" smtClean="0"/>
              <a:t>he had done. Looking over the previous six days, he </a:t>
            </a:r>
          </a:p>
          <a:p>
            <a:pPr rtl="0"/>
            <a:r>
              <a:rPr lang="en-US" sz="1200" dirty="0" smtClean="0"/>
              <a:t>declared, “It is good.”</a:t>
            </a:r>
          </a:p>
          <a:p>
            <a:pPr rtl="0"/>
            <a:endParaRPr lang="en-US" sz="1200" dirty="0" smtClean="0"/>
          </a:p>
          <a:p>
            <a:pPr rtl="0"/>
            <a:r>
              <a:rPr lang="en-US" sz="1200" dirty="0" smtClean="0"/>
              <a:t>Sabbath is designed to provide us an opportunity to </a:t>
            </a:r>
          </a:p>
          <a:p>
            <a:pPr rtl="0"/>
            <a:r>
              <a:rPr lang="en-US" sz="1200" dirty="0" smtClean="0"/>
              <a:t>pause and look at what we have done and to decide </a:t>
            </a:r>
          </a:p>
          <a:p>
            <a:pPr rtl="0"/>
            <a:r>
              <a:rPr lang="en-US" sz="1200" dirty="0" smtClean="0"/>
              <a:t>whether it was worth doing and, if so, whether it was </a:t>
            </a:r>
          </a:p>
          <a:p>
            <a:pPr rtl="0"/>
            <a:r>
              <a:rPr lang="en-US" sz="1200" dirty="0" smtClean="0"/>
              <a:t>done </a:t>
            </a:r>
            <a:r>
              <a:rPr lang="en-US" sz="1200" kern="1200" dirty="0" smtClean="0">
                <a:solidFill>
                  <a:schemeClr val="tx1"/>
                </a:solidFill>
                <a:latin typeface="+mn-lt"/>
                <a:ea typeface="+mn-ea"/>
                <a:cs typeface="+mn-cs"/>
              </a:rPr>
              <a:t>well. It also gives us an opportunity to prayerfully </a:t>
            </a:r>
          </a:p>
          <a:p>
            <a:pPr rtl="0"/>
            <a:r>
              <a:rPr lang="en-US" sz="1200" kern="1200" dirty="0" smtClean="0">
                <a:solidFill>
                  <a:schemeClr val="tx1"/>
                </a:solidFill>
                <a:latin typeface="+mn-lt"/>
                <a:ea typeface="+mn-ea"/>
                <a:cs typeface="+mn-cs"/>
              </a:rPr>
              <a:t>plan the week opening before us.</a:t>
            </a:r>
          </a:p>
          <a:p>
            <a:pPr rtl="0"/>
            <a:endParaRPr lang="en-US" dirty="0" smtClean="0"/>
          </a:p>
          <a:p>
            <a:r>
              <a:rPr lang="en-US" b="0" i="0" u="none" strike="noStrike" baseline="0" dirty="0" smtClean="0"/>
              <a:t>-----</a:t>
            </a:r>
          </a:p>
          <a:p>
            <a:endParaRPr lang="en-US" b="0" i="0" u="none" strike="noStrike" baseline="0" dirty="0" smtClean="0"/>
          </a:p>
          <a:p>
            <a:r>
              <a:rPr lang="en-US" b="0" i="0" u="none" strike="noStrike" baseline="0" dirty="0" smtClean="0"/>
              <a:t>Morgan, R. J. (2000). </a:t>
            </a:r>
            <a:r>
              <a:rPr lang="en-US" b="0" i="1" u="none" strike="noStrike" baseline="0" dirty="0" smtClean="0"/>
              <a:t>Nelson’s complete book of stories, </a:t>
            </a:r>
          </a:p>
          <a:p>
            <a:r>
              <a:rPr lang="en-US" b="0" i="1" u="none" strike="noStrike" baseline="0" dirty="0" smtClean="0"/>
              <a:t>illustrations, and quotes</a:t>
            </a:r>
            <a:r>
              <a:rPr lang="en-US" b="0" i="0" u="none" strike="noStrike" baseline="0" dirty="0" smtClean="0"/>
              <a:t> (electronic ed., pp. 720–721). </a:t>
            </a:r>
          </a:p>
          <a:p>
            <a:r>
              <a:rPr lang="en-US" b="0" i="0" u="none" strike="noStrike" baseline="0" dirty="0" smtClean="0"/>
              <a:t>Nashville: Thomas Nelson Publishers.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56</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7:12</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57</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7:12</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58</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thirteenth verse forms a bridge between verses </a:t>
            </a:r>
          </a:p>
          <a:p>
            <a:r>
              <a:rPr lang="en-US" dirty="0" smtClean="0"/>
              <a:t>7-12 which are primarily expressed in past tense</a:t>
            </a:r>
            <a:r>
              <a:rPr lang="en-US" baseline="0" dirty="0" smtClean="0"/>
              <a:t> (things </a:t>
            </a:r>
          </a:p>
          <a:p>
            <a:r>
              <a:rPr lang="en-US" baseline="0" dirty="0" smtClean="0"/>
              <a:t>which have already happened) and verses 14-25 which </a:t>
            </a:r>
          </a:p>
          <a:p>
            <a:r>
              <a:rPr lang="en-US" baseline="0" dirty="0" smtClean="0"/>
              <a:t>are primarily expressed in present tense (things which </a:t>
            </a:r>
          </a:p>
          <a:p>
            <a:r>
              <a:rPr lang="en-US" baseline="0" dirty="0" smtClean="0"/>
              <a:t>are happening continuously now).</a:t>
            </a:r>
          </a:p>
          <a:p>
            <a:endParaRPr lang="en-US" baseline="0" dirty="0" smtClean="0"/>
          </a:p>
          <a:p>
            <a:r>
              <a:rPr lang="en-US" baseline="0" dirty="0" smtClean="0"/>
              <a:t>+++++</a:t>
            </a:r>
          </a:p>
          <a:p>
            <a:endParaRPr lang="en-US" baseline="0" dirty="0" smtClean="0"/>
          </a:p>
          <a:p>
            <a:r>
              <a:rPr lang="en-US" baseline="0" dirty="0" smtClean="0"/>
              <a:t>“so that through the commandment sin might become </a:t>
            </a:r>
          </a:p>
          <a:p>
            <a:r>
              <a:rPr lang="en-US" baseline="0" dirty="0" smtClean="0"/>
              <a:t>utterly sinful.”</a:t>
            </a:r>
          </a:p>
          <a:p>
            <a:endParaRPr lang="en-US" baseline="0" dirty="0" smtClean="0"/>
          </a:p>
          <a:p>
            <a:r>
              <a:rPr lang="en-US" baseline="0" dirty="0" smtClean="0"/>
              <a:t>Doesn’t that sound like a tautology; a circular </a:t>
            </a:r>
          </a:p>
          <a:p>
            <a:r>
              <a:rPr lang="en-US" baseline="0" dirty="0" smtClean="0"/>
              <a:t>definition?</a:t>
            </a:r>
          </a:p>
          <a:p>
            <a:endParaRPr lang="en-US" baseline="0" dirty="0" smtClean="0"/>
          </a:p>
          <a:p>
            <a:r>
              <a:rPr lang="en-US" baseline="0" dirty="0" smtClean="0"/>
              <a:t>Sin is sinful because it’s utterly sinful?</a:t>
            </a:r>
          </a:p>
          <a:p>
            <a:endParaRPr lang="en-US" baseline="0" dirty="0" smtClean="0"/>
          </a:p>
          <a:p>
            <a:r>
              <a:rPr lang="en-US" baseline="0" dirty="0" smtClean="0"/>
              <a:t>Why didn’t Paul use some other descriptive term?</a:t>
            </a:r>
          </a:p>
          <a:p>
            <a:endParaRPr lang="en-US" baseline="0" dirty="0" smtClean="0"/>
          </a:p>
          <a:p>
            <a:r>
              <a:rPr lang="en-US" baseline="0" dirty="0" smtClean="0"/>
              <a:t>Charles Haddon Spurgeon once preached a sermon on </a:t>
            </a:r>
          </a:p>
          <a:p>
            <a:r>
              <a:rPr lang="en-US" baseline="0" dirty="0" smtClean="0"/>
              <a:t>Romans 7:13 where he said:</a:t>
            </a:r>
          </a:p>
          <a:p>
            <a:endParaRPr lang="en-US" baseline="0" dirty="0" smtClean="0"/>
          </a:p>
          <a:p>
            <a:r>
              <a:rPr lang="en-US" baseline="0" dirty="0" smtClean="0"/>
              <a:t>“Now what I want to call your attention to is, that Paul </a:t>
            </a:r>
          </a:p>
          <a:p>
            <a:r>
              <a:rPr lang="en-US" baseline="0" dirty="0" smtClean="0"/>
              <a:t>here calls sin ‘exceeding sinful.’</a:t>
            </a:r>
          </a:p>
          <a:p>
            <a:endParaRPr lang="en-US" baseline="0" dirty="0" smtClean="0"/>
          </a:p>
          <a:p>
            <a:r>
              <a:rPr lang="en-US" baseline="0" dirty="0" smtClean="0"/>
              <a:t>“Why didn’t he say ‘exceeding black,’ or ‘exceeding </a:t>
            </a:r>
          </a:p>
          <a:p>
            <a:r>
              <a:rPr lang="en-US" baseline="0" dirty="0" smtClean="0"/>
              <a:t>horrible,’ or ‘exceeding deadly’?</a:t>
            </a:r>
          </a:p>
          <a:p>
            <a:endParaRPr lang="en-US" baseline="0" dirty="0" smtClean="0"/>
          </a:p>
          <a:p>
            <a:r>
              <a:rPr lang="en-US" baseline="0" dirty="0" smtClean="0"/>
              <a:t>“Why, because there is nothing in the world so bad as </a:t>
            </a:r>
          </a:p>
          <a:p>
            <a:r>
              <a:rPr lang="en-US" baseline="0" dirty="0" smtClean="0"/>
              <a:t>sin. When he wanted to use the very worst word he </a:t>
            </a:r>
          </a:p>
          <a:p>
            <a:r>
              <a:rPr lang="en-US" baseline="0" dirty="0" smtClean="0"/>
              <a:t>could find, to call sin by, he called it by its own name, </a:t>
            </a:r>
          </a:p>
          <a:p>
            <a:r>
              <a:rPr lang="en-US" baseline="0" dirty="0" smtClean="0"/>
              <a:t>and reiterated it: ‘sin’ ‘exceeding sinful.’</a:t>
            </a:r>
          </a:p>
          <a:p>
            <a:endParaRPr lang="en-US" baseline="0" dirty="0" smtClean="0"/>
          </a:p>
          <a:p>
            <a:r>
              <a:rPr lang="en-US" baseline="0" dirty="0" smtClean="0"/>
              <a:t>“For, if you call sin black, there is no moral excellency </a:t>
            </a:r>
          </a:p>
          <a:p>
            <a:r>
              <a:rPr lang="en-US" baseline="0" dirty="0" smtClean="0"/>
              <a:t>or deformity in black or white. Black is as good as white, </a:t>
            </a:r>
          </a:p>
          <a:p>
            <a:r>
              <a:rPr lang="en-US" baseline="0" dirty="0" smtClean="0"/>
              <a:t>and white is as good as black, and you have expressed </a:t>
            </a:r>
          </a:p>
          <a:p>
            <a:r>
              <a:rPr lang="en-US" baseline="0" dirty="0" smtClean="0"/>
              <a:t>nothing.</a:t>
            </a:r>
          </a:p>
          <a:p>
            <a:endParaRPr lang="en-US" baseline="0" dirty="0" smtClean="0"/>
          </a:p>
          <a:p>
            <a:r>
              <a:rPr lang="en-US" baseline="0" dirty="0" smtClean="0"/>
              <a:t>“If you call sin ‘deadly,’ yet death in itself hath no evil in </a:t>
            </a:r>
          </a:p>
          <a:p>
            <a:r>
              <a:rPr lang="en-US" baseline="0" dirty="0" smtClean="0"/>
              <a:t>it compared with sin. For plants to die is not a dreadful </a:t>
            </a:r>
          </a:p>
          <a:p>
            <a:r>
              <a:rPr lang="en-US" baseline="0" dirty="0" smtClean="0"/>
              <a:t>thing; rather it may be a part of the organization of </a:t>
            </a:r>
          </a:p>
          <a:p>
            <a:r>
              <a:rPr lang="en-US" baseline="0" dirty="0" smtClean="0"/>
              <a:t>nature... If you call it ‘deadly,’ you have said but little....</a:t>
            </a:r>
          </a:p>
          <a:p>
            <a:endParaRPr lang="en-US" baseline="0" dirty="0" smtClean="0"/>
          </a:p>
          <a:p>
            <a:r>
              <a:rPr lang="en-US" dirty="0" smtClean="0"/>
              <a:t>“Sin must be named after itself. If you want to describe </a:t>
            </a:r>
          </a:p>
          <a:p>
            <a:r>
              <a:rPr lang="en-US" dirty="0" smtClean="0"/>
              <a:t>it, you must call it ‘sinful.’ Sin is ‘exceeding sinful.’”</a:t>
            </a:r>
          </a:p>
          <a:p>
            <a:endParaRPr lang="en-US" dirty="0" smtClean="0"/>
          </a:p>
          <a:p>
            <a:r>
              <a:rPr lang="en-US" dirty="0" smtClean="0"/>
              <a:t>-----</a:t>
            </a:r>
          </a:p>
          <a:p>
            <a:endParaRPr lang="en-US" dirty="0" smtClean="0"/>
          </a:p>
          <a:p>
            <a:r>
              <a:rPr lang="en-US" dirty="0" smtClean="0"/>
              <a:t>Spurgeon,</a:t>
            </a:r>
            <a:r>
              <a:rPr lang="en-US" baseline="0" dirty="0" smtClean="0"/>
              <a:t> C. H. (1984). Spurgeon’s Expository </a:t>
            </a:r>
          </a:p>
          <a:p>
            <a:r>
              <a:rPr lang="en-US" baseline="0" dirty="0" smtClean="0"/>
              <a:t>Encyclopedia (vol. XIV, </a:t>
            </a:r>
            <a:r>
              <a:rPr lang="en-US" baseline="0" dirty="0" err="1" smtClean="0"/>
              <a:t>pp.203</a:t>
            </a:r>
            <a:r>
              <a:rPr lang="en-US" baseline="0" dirty="0" smtClean="0"/>
              <a:t>-204). Grand Rapids, </a:t>
            </a:r>
          </a:p>
          <a:p>
            <a:r>
              <a:rPr lang="en-US" baseline="0" dirty="0" smtClean="0"/>
              <a:t>MI: Baker Book House.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59</a:t>
            </a:fld>
            <a:endParaRPr lang="en-US"/>
          </a:p>
        </p:txBody>
      </p:sp>
    </p:spTree>
    <p:extLst>
      <p:ext uri="{BB962C8B-B14F-4D97-AF65-F5344CB8AC3E}">
        <p14:creationId xmlns:p14="http://schemas.microsoft.com/office/powerpoint/2010/main" val="281046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a:t>
            </a:fld>
            <a:endParaRPr lang="en-US"/>
          </a:p>
        </p:txBody>
      </p:sp>
    </p:spTree>
    <p:extLst>
      <p:ext uri="{BB962C8B-B14F-4D97-AF65-F5344CB8AC3E}">
        <p14:creationId xmlns:p14="http://schemas.microsoft.com/office/powerpoint/2010/main" val="15874894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 </a:t>
            </a:r>
            <a:r>
              <a:rPr lang="en-US" dirty="0" err="1" smtClean="0"/>
              <a:t>genoito</a:t>
            </a:r>
            <a:r>
              <a:rPr lang="en-US" dirty="0" smtClean="0"/>
              <a:t> – God forbid!</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60</a:t>
            </a:fld>
            <a:endParaRPr lang="en-US"/>
          </a:p>
        </p:txBody>
      </p:sp>
    </p:spTree>
    <p:extLst>
      <p:ext uri="{BB962C8B-B14F-4D97-AF65-F5344CB8AC3E}">
        <p14:creationId xmlns:p14="http://schemas.microsoft.com/office/powerpoint/2010/main" val="2810467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phaino</a:t>
            </a:r>
            <a:r>
              <a:rPr lang="en-US" baseline="0" dirty="0" smtClean="0"/>
              <a:t> means </a:t>
            </a:r>
            <a:r>
              <a:rPr lang="en-US" sz="1200" b="0" i="0" dirty="0" smtClean="0"/>
              <a:t>to become known;</a:t>
            </a:r>
            <a:r>
              <a:rPr lang="en-US" sz="1200" b="0" i="0" baseline="0" dirty="0" smtClean="0"/>
              <a:t> that is</a:t>
            </a:r>
            <a:r>
              <a:rPr lang="en-US" sz="1200" b="0" i="0" dirty="0" smtClean="0"/>
              <a:t>, </a:t>
            </a:r>
          </a:p>
          <a:p>
            <a:r>
              <a:rPr lang="en-US" sz="1200" b="0" i="0" dirty="0" smtClean="0"/>
              <a:t>to be recognized, to be apparent, or to be revealed.</a:t>
            </a:r>
          </a:p>
          <a:p>
            <a:endParaRPr lang="en-US" sz="1200" b="0" i="0" dirty="0" smtClean="0"/>
          </a:p>
          <a:p>
            <a:r>
              <a:rPr lang="en-US" sz="1200" b="0" i="0" dirty="0" err="1" smtClean="0"/>
              <a:t>A.T</a:t>
            </a:r>
            <a:r>
              <a:rPr lang="en-US" sz="1200" b="0" i="0" dirty="0" smtClean="0"/>
              <a:t>. Robertson translates</a:t>
            </a:r>
            <a:r>
              <a:rPr lang="en-US" sz="1200" b="0" i="0" baseline="0" dirty="0" smtClean="0"/>
              <a:t> this as that sin “might be </a:t>
            </a:r>
          </a:p>
          <a:p>
            <a:r>
              <a:rPr lang="en-US" sz="1200" b="0" i="0" baseline="0" dirty="0" smtClean="0"/>
              <a:t>shown” to be sin; that is, that “The sinfulness of sin is </a:t>
            </a:r>
          </a:p>
          <a:p>
            <a:r>
              <a:rPr lang="en-US" sz="1200" b="0" i="0" baseline="0" dirty="0" smtClean="0"/>
              <a:t>revealed in its violations of God’s law.”</a:t>
            </a:r>
            <a:endParaRPr lang="en-US" sz="1200" b="0" i="0" dirty="0" smtClean="0"/>
          </a:p>
          <a:p>
            <a:endParaRPr lang="en-US" sz="1200" b="0" i="0" dirty="0" smtClean="0"/>
          </a:p>
          <a:p>
            <a:r>
              <a:rPr lang="en-US" sz="1200" b="0" i="0" dirty="0" smtClean="0"/>
              <a:t>Romans 7:13 is the only place in the New Testament </a:t>
            </a:r>
          </a:p>
          <a:p>
            <a:r>
              <a:rPr lang="en-US" sz="1200" b="0" i="0" dirty="0" smtClean="0"/>
              <a:t>where </a:t>
            </a:r>
            <a:r>
              <a:rPr lang="en-US" sz="1200" b="0" i="0" dirty="0" err="1" smtClean="0"/>
              <a:t>phaino</a:t>
            </a:r>
            <a:r>
              <a:rPr lang="en-US" sz="1200" b="0" i="0" dirty="0" smtClean="0"/>
              <a:t> is used with this particular connotation.</a:t>
            </a:r>
          </a:p>
          <a:p>
            <a:endParaRPr lang="en-US" sz="1200" b="0" i="0" dirty="0" smtClean="0"/>
          </a:p>
          <a:p>
            <a:r>
              <a:rPr lang="en-US" sz="1200" b="0" i="0" dirty="0" smtClean="0"/>
              <a:t>Elsewhere, however, it’s used</a:t>
            </a:r>
            <a:r>
              <a:rPr lang="en-US" sz="1200" b="0" i="0" baseline="0" dirty="0" smtClean="0"/>
              <a:t> with the closely related </a:t>
            </a:r>
          </a:p>
          <a:p>
            <a:r>
              <a:rPr lang="en-US" sz="1200" b="0" i="0" baseline="0" dirty="0" smtClean="0"/>
              <a:t>meaning </a:t>
            </a:r>
            <a:r>
              <a:rPr lang="en-US" sz="1200" b="0" i="0" dirty="0" smtClean="0"/>
              <a:t>to become visible; that is , to appear.</a:t>
            </a:r>
          </a:p>
          <a:p>
            <a:endParaRPr lang="en-US" sz="1200" b="0" i="0" dirty="0" smtClean="0"/>
          </a:p>
          <a:p>
            <a:r>
              <a:rPr lang="en-US" sz="1200" b="0" i="0" dirty="0" smtClean="0"/>
              <a:t>As, for example, in:</a:t>
            </a:r>
          </a:p>
          <a:p>
            <a:endParaRPr lang="en-US" sz="1200" b="0" i="0" dirty="0" smtClean="0"/>
          </a:p>
          <a:p>
            <a:r>
              <a:rPr lang="en-US" sz="1200" b="0" i="0" dirty="0" smtClean="0"/>
              <a:t>-----</a:t>
            </a:r>
          </a:p>
          <a:p>
            <a:endParaRPr lang="en-US" sz="1200" b="0" i="0" dirty="0" smtClean="0"/>
          </a:p>
          <a:p>
            <a:r>
              <a:rPr lang="en-US" sz="1200" b="0" i="0" dirty="0" smtClean="0"/>
              <a:t>Robertson, A.</a:t>
            </a:r>
            <a:r>
              <a:rPr lang="en-US" sz="1200" b="0" i="0" baseline="0" dirty="0" smtClean="0"/>
              <a:t> T. (1931). Word Pictures in the New </a:t>
            </a:r>
          </a:p>
          <a:p>
            <a:r>
              <a:rPr lang="en-US" sz="1200" b="0" i="0" baseline="0" dirty="0" smtClean="0"/>
              <a:t>Testament (vol. IV, p. 368). Grand Rapids, MI: Baker </a:t>
            </a:r>
          </a:p>
          <a:p>
            <a:r>
              <a:rPr lang="en-US" sz="1200" b="0" i="0" baseline="0" dirty="0" smtClean="0"/>
              <a:t>Book House.</a:t>
            </a:r>
            <a:endParaRPr lang="en-US" b="0" i="0" dirty="0" smtClean="0"/>
          </a:p>
          <a:p>
            <a:endParaRPr lang="en-US" b="0" i="0"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61</a:t>
            </a:fld>
            <a:endParaRPr lang="en-US"/>
          </a:p>
        </p:txBody>
      </p:sp>
    </p:spTree>
    <p:extLst>
      <p:ext uri="{BB962C8B-B14F-4D97-AF65-F5344CB8AC3E}">
        <p14:creationId xmlns:p14="http://schemas.microsoft.com/office/powerpoint/2010/main" val="2810467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t>
            </a:r>
            <a:endParaRPr lang="en-US"/>
          </a:p>
        </p:txBody>
      </p:sp>
      <p:sp>
        <p:nvSpPr>
          <p:cNvPr id="4" name="Slide Number Placeholder 3"/>
          <p:cNvSpPr>
            <a:spLocks noGrp="1"/>
          </p:cNvSpPr>
          <p:nvPr>
            <p:ph type="sldNum" sz="quarter" idx="10"/>
          </p:nvPr>
        </p:nvSpPr>
        <p:spPr/>
        <p:txBody>
          <a:bodyPr/>
          <a:lstStyle/>
          <a:p>
            <a:fld id="{094102A9-26DF-4918-9F45-F7076CE57E46}" type="slidenum">
              <a:rPr lang="en-US" smtClean="0"/>
              <a:t>62</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a:t>
            </a:r>
            <a:r>
              <a:rPr lang="en-US" baseline="0" dirty="0" smtClean="0"/>
              <a:t> same word we discussed in verse eight.</a:t>
            </a:r>
          </a:p>
          <a:p>
            <a:endParaRPr lang="en-US" baseline="0" dirty="0" smtClean="0"/>
          </a:p>
          <a:p>
            <a:r>
              <a:rPr lang="en-US" dirty="0" smtClean="0"/>
              <a:t>As</a:t>
            </a:r>
            <a:r>
              <a:rPr lang="en-US" baseline="0" dirty="0" smtClean="0"/>
              <a:t> there, </a:t>
            </a:r>
            <a:r>
              <a:rPr lang="en-US" dirty="0" err="1" smtClean="0"/>
              <a:t>katergazomai</a:t>
            </a:r>
            <a:r>
              <a:rPr lang="en-US" dirty="0" smtClean="0"/>
              <a:t> here means </a:t>
            </a:r>
            <a:r>
              <a:rPr lang="en-US" sz="1200" b="0" i="0" dirty="0" smtClean="0"/>
              <a:t>to cause a state or </a:t>
            </a:r>
          </a:p>
          <a:p>
            <a:r>
              <a:rPr lang="en-US" sz="1200" b="0" i="0" dirty="0" smtClean="0"/>
              <a:t>condition, or to bring about a result by doing something;</a:t>
            </a:r>
            <a:r>
              <a:rPr lang="en-US" sz="1200" b="0" i="0" baseline="0" dirty="0" smtClean="0"/>
              <a:t> </a:t>
            </a:r>
          </a:p>
          <a:p>
            <a:r>
              <a:rPr lang="en-US" sz="1200" b="0" i="0" baseline="0" dirty="0" smtClean="0"/>
              <a:t>that is, to </a:t>
            </a:r>
            <a:r>
              <a:rPr lang="en-US" sz="1200" b="0" i="0" dirty="0" smtClean="0"/>
              <a:t>bring about, to produce, to create, to achieve, </a:t>
            </a:r>
          </a:p>
          <a:p>
            <a:r>
              <a:rPr lang="en-US" sz="1200" b="0" i="0" dirty="0" smtClean="0"/>
              <a:t>to accomplish, or to do.</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63</a:t>
            </a:fld>
            <a:endParaRPr lang="en-US"/>
          </a:p>
        </p:txBody>
      </p:sp>
    </p:spTree>
    <p:extLst>
      <p:ext uri="{BB962C8B-B14F-4D97-AF65-F5344CB8AC3E}">
        <p14:creationId xmlns:p14="http://schemas.microsoft.com/office/powerpoint/2010/main" val="2810467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Kath </a:t>
            </a:r>
            <a:r>
              <a:rPr lang="en-US" dirty="0" err="1" smtClean="0"/>
              <a:t>hyperbolen</a:t>
            </a:r>
            <a:r>
              <a:rPr lang="en-US" dirty="0" smtClean="0"/>
              <a:t> is the </a:t>
            </a:r>
            <a:r>
              <a:rPr lang="en-US" sz="1200" b="0" i="0" dirty="0" smtClean="0"/>
              <a:t>state of exceeding to an </a:t>
            </a:r>
          </a:p>
          <a:p>
            <a:r>
              <a:rPr lang="en-US" sz="1200" b="0" i="0" dirty="0" smtClean="0"/>
              <a:t>extraordinary degree a point on a scale of extent; that</a:t>
            </a:r>
            <a:r>
              <a:rPr lang="en-US" sz="1200" b="0" i="0" baseline="0" dirty="0" smtClean="0"/>
              <a:t> </a:t>
            </a:r>
          </a:p>
          <a:p>
            <a:r>
              <a:rPr lang="en-US" sz="1200" b="0" i="0" baseline="0" dirty="0" smtClean="0"/>
              <a:t>is, </a:t>
            </a:r>
            <a:r>
              <a:rPr lang="en-US" sz="1200" b="0" i="0" dirty="0" smtClean="0"/>
              <a:t>excess, extraordinary quality, or extraordinary </a:t>
            </a:r>
          </a:p>
          <a:p>
            <a:r>
              <a:rPr lang="en-US" sz="1200" b="0" i="0" dirty="0" smtClean="0"/>
              <a:t>character.</a:t>
            </a:r>
          </a:p>
          <a:p>
            <a:endParaRPr lang="en-US" sz="1200" b="0" i="0" dirty="0" smtClean="0"/>
          </a:p>
          <a:p>
            <a:r>
              <a:rPr lang="en-US" sz="1200" b="0" i="0" dirty="0" smtClean="0"/>
              <a:t>We get the English word “hyperbole” from “</a:t>
            </a:r>
            <a:r>
              <a:rPr lang="en-US" sz="1200" b="0" i="0" dirty="0" err="1" smtClean="0"/>
              <a:t>hyperbolen</a:t>
            </a:r>
            <a:r>
              <a:rPr lang="en-US" sz="1200" b="0" i="0" dirty="0" smtClean="0"/>
              <a:t>”.</a:t>
            </a:r>
          </a:p>
          <a:p>
            <a:endParaRPr lang="en-US" sz="1200" b="0" i="0" dirty="0" smtClean="0"/>
          </a:p>
          <a:p>
            <a:r>
              <a:rPr lang="en-US" sz="1200" b="0" i="0" dirty="0" err="1" smtClean="0"/>
              <a:t>A.T</a:t>
            </a:r>
            <a:r>
              <a:rPr lang="en-US" sz="1200" b="0" i="0" dirty="0" smtClean="0"/>
              <a:t>. Robertson says that this is “par excellence, beyond </a:t>
            </a:r>
          </a:p>
          <a:p>
            <a:r>
              <a:rPr lang="en-US" sz="1200" b="0" i="0" dirty="0" smtClean="0"/>
              <a:t>all comparison (superlative idea... not comparative)”.</a:t>
            </a:r>
          </a:p>
          <a:p>
            <a:endParaRPr lang="en-US" sz="1200" b="0" i="0" dirty="0" smtClean="0"/>
          </a:p>
          <a:p>
            <a:r>
              <a:rPr lang="en-US" sz="1200" b="0" i="0" dirty="0" smtClean="0"/>
              <a:t>The commandment made sin not merely MORE sinful; </a:t>
            </a:r>
          </a:p>
          <a:p>
            <a:r>
              <a:rPr lang="en-US" sz="1200" b="0" i="0" dirty="0" smtClean="0"/>
              <a:t>it made it MOST sinful.</a:t>
            </a:r>
          </a:p>
          <a:p>
            <a:endParaRPr lang="en-US" sz="1200" b="0" i="0" dirty="0" smtClean="0"/>
          </a:p>
          <a:p>
            <a:r>
              <a:rPr lang="en-US" sz="1200" b="0" i="0" dirty="0" smtClean="0"/>
              <a:t>The phrase “</a:t>
            </a:r>
            <a:r>
              <a:rPr lang="en-US" sz="1200" b="0" i="0" dirty="0" err="1" smtClean="0"/>
              <a:t>kath</a:t>
            </a:r>
            <a:r>
              <a:rPr lang="en-US" sz="1200" b="0" i="0" dirty="0" smtClean="0"/>
              <a:t> </a:t>
            </a:r>
            <a:r>
              <a:rPr lang="en-US" sz="1200" b="0" i="0" dirty="0" err="1" smtClean="0"/>
              <a:t>hyperbolen</a:t>
            </a:r>
            <a:r>
              <a:rPr lang="en-US" sz="1200" b="0" i="0" dirty="0" smtClean="0"/>
              <a:t>” is also used in:</a:t>
            </a:r>
            <a:endParaRPr lang="en-US" b="0" i="0" dirty="0" smtClean="0"/>
          </a:p>
          <a:p>
            <a:endParaRPr lang="en-US" dirty="0" smtClean="0"/>
          </a:p>
          <a:p>
            <a:r>
              <a:rPr lang="en-US" sz="1200" b="0" i="0" dirty="0" smtClean="0"/>
              <a:t>-----</a:t>
            </a:r>
          </a:p>
          <a:p>
            <a:endParaRPr lang="en-US" sz="1200" b="0" i="0" dirty="0" smtClean="0"/>
          </a:p>
          <a:p>
            <a:r>
              <a:rPr lang="en-US" sz="1200" b="0" i="0" dirty="0" smtClean="0"/>
              <a:t>Robertson, A.</a:t>
            </a:r>
            <a:r>
              <a:rPr lang="en-US" sz="1200" b="0" i="0" baseline="0" dirty="0" smtClean="0"/>
              <a:t> T. (1931). Word Pictures in the New </a:t>
            </a:r>
          </a:p>
          <a:p>
            <a:r>
              <a:rPr lang="en-US" sz="1200" b="0" i="0" baseline="0" dirty="0" smtClean="0"/>
              <a:t>Testament (vol. IV, p. 174). Grand Rapids, MI: Baker </a:t>
            </a:r>
          </a:p>
          <a:p>
            <a:r>
              <a:rPr lang="en-US" sz="1200" b="0" i="0" baseline="0" dirty="0" smtClean="0"/>
              <a:t>Book House.</a:t>
            </a:r>
            <a:endParaRPr lang="en-US" b="0" i="0" dirty="0" smtClean="0"/>
          </a:p>
          <a:p>
            <a:endParaRPr lang="en-US" b="0" i="0"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64</a:t>
            </a:fld>
            <a:endParaRPr lang="en-US"/>
          </a:p>
        </p:txBody>
      </p:sp>
    </p:spTree>
    <p:extLst>
      <p:ext uri="{BB962C8B-B14F-4D97-AF65-F5344CB8AC3E}">
        <p14:creationId xmlns:p14="http://schemas.microsoft.com/office/powerpoint/2010/main" val="2810467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in:</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65</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i="0" kern="1200" dirty="0" smtClean="0">
                <a:solidFill>
                  <a:schemeClr val="tx1"/>
                </a:solidFill>
                <a:latin typeface="+mn-lt"/>
                <a:ea typeface="+mn-ea"/>
                <a:cs typeface="+mn-cs"/>
              </a:rPr>
              <a:t>In a book called All Thumbs Guide to VCRs, </a:t>
            </a:r>
          </a:p>
          <a:p>
            <a:pPr rtl="0"/>
            <a:r>
              <a:rPr lang="en-US" sz="1200" i="0" kern="1200" dirty="0" smtClean="0">
                <a:solidFill>
                  <a:schemeClr val="tx1"/>
                </a:solidFill>
                <a:latin typeface="+mn-lt"/>
                <a:ea typeface="+mn-ea"/>
                <a:cs typeface="+mn-cs"/>
              </a:rPr>
              <a:t>which is a repair guide for amateurs, author Gene </a:t>
            </a:r>
          </a:p>
          <a:p>
            <a:pPr rtl="0"/>
            <a:r>
              <a:rPr lang="en-US" sz="1200" i="0" kern="1200" dirty="0" smtClean="0">
                <a:solidFill>
                  <a:schemeClr val="tx1"/>
                </a:solidFill>
                <a:latin typeface="+mn-lt"/>
                <a:ea typeface="+mn-ea"/>
                <a:cs typeface="+mn-cs"/>
              </a:rPr>
              <a:t>Williams begins with a warning. He writes:</a:t>
            </a:r>
          </a:p>
          <a:p>
            <a:pPr rtl="0"/>
            <a:endParaRPr lang="en-US" sz="1200" i="1"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Getting a jolt from the incoming 120 volts... is more than </a:t>
            </a:r>
          </a:p>
          <a:p>
            <a:pPr rtl="0"/>
            <a:r>
              <a:rPr lang="en-US" sz="1200" kern="1200" dirty="0" smtClean="0">
                <a:solidFill>
                  <a:schemeClr val="tx1"/>
                </a:solidFill>
                <a:latin typeface="+mn-lt"/>
                <a:ea typeface="+mn-ea"/>
                <a:cs typeface="+mn-cs"/>
              </a:rPr>
              <a:t>just unpleasant; it can be fatal. Studies have shown that </a:t>
            </a:r>
          </a:p>
          <a:p>
            <a:pPr rtl="0"/>
            <a:r>
              <a:rPr lang="en-US" sz="1200" kern="1200" dirty="0" smtClean="0">
                <a:solidFill>
                  <a:schemeClr val="tx1"/>
                </a:solidFill>
                <a:latin typeface="+mn-lt"/>
                <a:ea typeface="+mn-ea"/>
                <a:cs typeface="+mn-cs"/>
              </a:rPr>
              <a:t>it takes very little current to kill.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Even a small amount of current can paralyze your </a:t>
            </a:r>
          </a:p>
          <a:p>
            <a:pPr rtl="0"/>
            <a:r>
              <a:rPr lang="en-US" sz="1200" kern="1200" dirty="0" smtClean="0">
                <a:solidFill>
                  <a:schemeClr val="tx1"/>
                </a:solidFill>
                <a:latin typeface="+mn-lt"/>
                <a:ea typeface="+mn-ea"/>
                <a:cs typeface="+mn-cs"/>
              </a:rPr>
              <a:t>muscles, and you won’t be able to let go. Just a fraction </a:t>
            </a:r>
          </a:p>
          <a:p>
            <a:pPr rtl="0"/>
            <a:r>
              <a:rPr lang="en-US" sz="1200" kern="1200" dirty="0" smtClean="0">
                <a:solidFill>
                  <a:schemeClr val="tx1"/>
                </a:solidFill>
                <a:latin typeface="+mn-lt"/>
                <a:ea typeface="+mn-ea"/>
                <a:cs typeface="+mn-cs"/>
              </a:rPr>
              <a:t>more and your heart muscle can become paralyzed.</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Williams knows that the naive amateur repairman doesn’t </a:t>
            </a:r>
          </a:p>
          <a:p>
            <a:pPr rtl="0"/>
            <a:r>
              <a:rPr lang="en-US" sz="1200" kern="1200" dirty="0" smtClean="0">
                <a:solidFill>
                  <a:schemeClr val="tx1"/>
                </a:solidFill>
                <a:latin typeface="+mn-lt"/>
                <a:ea typeface="+mn-ea"/>
                <a:cs typeface="+mn-cs"/>
              </a:rPr>
              <a:t>have sufficient respect for the lethal power of electricity. </a:t>
            </a:r>
          </a:p>
          <a:p>
            <a:pPr rtl="0"/>
            <a:r>
              <a:rPr lang="en-US" sz="1200" kern="1200" dirty="0" smtClean="0">
                <a:solidFill>
                  <a:schemeClr val="tx1"/>
                </a:solidFill>
                <a:latin typeface="+mn-lt"/>
                <a:ea typeface="+mn-ea"/>
                <a:cs typeface="+mn-cs"/>
              </a:rPr>
              <a:t>The amateur knows that a shock hurts but he thinks he </a:t>
            </a:r>
          </a:p>
          <a:p>
            <a:pPr rtl="0"/>
            <a:r>
              <a:rPr lang="en-US" sz="1200" kern="1200" dirty="0" smtClean="0">
                <a:solidFill>
                  <a:schemeClr val="tx1"/>
                </a:solidFill>
                <a:latin typeface="+mn-lt"/>
                <a:ea typeface="+mn-ea"/>
                <a:cs typeface="+mn-cs"/>
              </a:rPr>
              <a:t>can always let go of the wire. It is the paralyzing power </a:t>
            </a:r>
          </a:p>
          <a:p>
            <a:pPr rtl="0"/>
            <a:r>
              <a:rPr lang="en-US" sz="1200" kern="1200" dirty="0" smtClean="0">
                <a:solidFill>
                  <a:schemeClr val="tx1"/>
                </a:solidFill>
                <a:latin typeface="+mn-lt"/>
                <a:ea typeface="+mn-ea"/>
                <a:cs typeface="+mn-cs"/>
              </a:rPr>
              <a:t>of even a small amount of electricity that makes it so </a:t>
            </a:r>
          </a:p>
          <a:p>
            <a:pPr rtl="0"/>
            <a:r>
              <a:rPr lang="en-US" sz="1200" kern="1200" dirty="0" smtClean="0">
                <a:solidFill>
                  <a:schemeClr val="tx1"/>
                </a:solidFill>
                <a:latin typeface="+mn-lt"/>
                <a:ea typeface="+mn-ea"/>
                <a:cs typeface="+mn-cs"/>
              </a:rPr>
              <a:t>dangerous.</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So it is with sin. People dabble with sin because they </a:t>
            </a:r>
          </a:p>
          <a:p>
            <a:pPr rtl="0"/>
            <a:r>
              <a:rPr lang="en-US" sz="1200" kern="1200" dirty="0" smtClean="0">
                <a:solidFill>
                  <a:schemeClr val="tx1"/>
                </a:solidFill>
                <a:latin typeface="+mn-lt"/>
                <a:ea typeface="+mn-ea"/>
                <a:cs typeface="+mn-cs"/>
              </a:rPr>
              <a:t>don’t fear its power to paralyze the muscles of the </a:t>
            </a:r>
          </a:p>
          <a:p>
            <a:pPr rtl="0"/>
            <a:r>
              <a:rPr lang="en-US" sz="1200" kern="1200" dirty="0" smtClean="0">
                <a:solidFill>
                  <a:schemeClr val="tx1"/>
                </a:solidFill>
                <a:latin typeface="+mn-lt"/>
                <a:ea typeface="+mn-ea"/>
                <a:cs typeface="+mn-cs"/>
              </a:rPr>
              <a:t>soul. Then it’s too late.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Even when people know a sinful behavior is hurting </a:t>
            </a:r>
          </a:p>
          <a:p>
            <a:pPr rtl="0"/>
            <a:r>
              <a:rPr lang="en-US" sz="1200" kern="1200" dirty="0" smtClean="0">
                <a:solidFill>
                  <a:schemeClr val="tx1"/>
                </a:solidFill>
                <a:latin typeface="+mn-lt"/>
                <a:ea typeface="+mn-ea"/>
                <a:cs typeface="+mn-cs"/>
              </a:rPr>
              <a:t>them and they want to quit, they can’t let go.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Sin is never safe!</a:t>
            </a:r>
          </a:p>
          <a:p>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smtClean="0"/>
              <a:t>Larson, C. B. (2002). </a:t>
            </a:r>
            <a:r>
              <a:rPr lang="en-US" b="0" i="1" u="none" strike="noStrike" baseline="0" dirty="0" smtClean="0"/>
              <a:t>750 engaging illustrations for </a:t>
            </a:r>
          </a:p>
          <a:p>
            <a:r>
              <a:rPr lang="en-US" b="0" i="1" u="none" strike="noStrike" baseline="0" dirty="0" smtClean="0"/>
              <a:t>preachers, teachers &amp; writers</a:t>
            </a:r>
            <a:r>
              <a:rPr lang="en-US" b="0" i="0" u="none" strike="noStrike" baseline="0" dirty="0" smtClean="0"/>
              <a:t> (p. 508). Grand Rapids, </a:t>
            </a:r>
          </a:p>
          <a:p>
            <a:r>
              <a:rPr lang="en-US" b="0" i="0" u="none" strike="noStrike" baseline="0" dirty="0" smtClean="0"/>
              <a:t>MI: Baker Books.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66</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7:13</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67</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7:13</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68</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1986, J. I. Packer wrote:</a:t>
            </a:r>
          </a:p>
          <a:p>
            <a:endParaRPr lang="en-US" dirty="0" smtClean="0"/>
          </a:p>
          <a:p>
            <a:pPr rtl="0"/>
            <a:r>
              <a:rPr lang="en-US" sz="1200" i="0" dirty="0" smtClean="0"/>
              <a:t>“In Romans 7:14–25 Paul speaks in the present tense, </a:t>
            </a:r>
          </a:p>
          <a:p>
            <a:pPr rtl="0"/>
            <a:r>
              <a:rPr lang="en-US" sz="1200" i="0" dirty="0" smtClean="0"/>
              <a:t>having previously spoken in the past. “I was” in verse 9 </a:t>
            </a:r>
          </a:p>
          <a:p>
            <a:pPr rtl="0"/>
            <a:r>
              <a:rPr lang="en-US" sz="1200" i="0" dirty="0" smtClean="0"/>
              <a:t>gives place to “I am” and “I do” in verses 14 and 16. </a:t>
            </a:r>
          </a:p>
          <a:p>
            <a:pPr rtl="0"/>
            <a:endParaRPr lang="en-US" sz="1200" i="0" dirty="0" smtClean="0"/>
          </a:p>
          <a:p>
            <a:pPr rtl="0"/>
            <a:r>
              <a:rPr lang="en-US" sz="1200" i="0" dirty="0" smtClean="0"/>
              <a:t>“So what he is telling his readers here is that the </a:t>
            </a:r>
          </a:p>
          <a:p>
            <a:pPr rtl="0"/>
            <a:r>
              <a:rPr lang="en-US" sz="1200" i="0" dirty="0" smtClean="0"/>
              <a:t>principle of which he spoke in verses 7–13—that God’s </a:t>
            </a:r>
          </a:p>
          <a:p>
            <a:pPr rtl="0"/>
            <a:r>
              <a:rPr lang="en-US" sz="1200" i="0" dirty="0" smtClean="0"/>
              <a:t>law defines, detects, and damns sin in us, showing us </a:t>
            </a:r>
          </a:p>
          <a:p>
            <a:pPr rtl="0"/>
            <a:r>
              <a:rPr lang="en-US" sz="1200" i="0" dirty="0" smtClean="0"/>
              <a:t>how far sin dominates us—still applies now that he’s a </a:t>
            </a:r>
          </a:p>
          <a:p>
            <a:pPr rtl="0"/>
            <a:r>
              <a:rPr lang="en-US" sz="1200" i="0" dirty="0" smtClean="0"/>
              <a:t>Christian.</a:t>
            </a:r>
          </a:p>
          <a:p>
            <a:pPr rtl="0"/>
            <a:endParaRPr lang="en-US" sz="1200" i="0" dirty="0" smtClean="0"/>
          </a:p>
          <a:p>
            <a:pPr rtl="0"/>
            <a:r>
              <a:rPr lang="en-US" sz="1200" dirty="0" smtClean="0"/>
              <a:t>“Many commentators feel that in verses 14–25, Paul is </a:t>
            </a:r>
          </a:p>
          <a:p>
            <a:pPr rtl="0"/>
            <a:r>
              <a:rPr lang="en-US" sz="1200" dirty="0" smtClean="0"/>
              <a:t>simply saying again in present tense what he said in past </a:t>
            </a:r>
          </a:p>
          <a:p>
            <a:pPr rtl="0"/>
            <a:r>
              <a:rPr lang="en-US" sz="1200" dirty="0" smtClean="0"/>
              <a:t>tense in the preceding seven verses. </a:t>
            </a:r>
          </a:p>
          <a:p>
            <a:pPr rtl="0"/>
            <a:endParaRPr lang="en-US" sz="1200" dirty="0" smtClean="0"/>
          </a:p>
          <a:p>
            <a:pPr rtl="0"/>
            <a:r>
              <a:rPr lang="en-US" sz="1200" dirty="0" smtClean="0"/>
              <a:t>“I don’t agree. Anyone who regards Paul as a good </a:t>
            </a:r>
          </a:p>
          <a:p>
            <a:pPr rtl="0"/>
            <a:r>
              <a:rPr lang="en-US" sz="1200" dirty="0" smtClean="0"/>
              <a:t>communicator must see his shift to present tense as a </a:t>
            </a:r>
          </a:p>
          <a:p>
            <a:pPr rtl="0"/>
            <a:r>
              <a:rPr lang="en-US" sz="1200" dirty="0" smtClean="0"/>
              <a:t>sign that, having spoken of the past, he is now moving </a:t>
            </a:r>
          </a:p>
          <a:p>
            <a:pPr rtl="0"/>
            <a:r>
              <a:rPr lang="en-US" sz="1200" dirty="0" smtClean="0"/>
              <a:t>on to speak about his present experience as a Christian. </a:t>
            </a:r>
          </a:p>
          <a:p>
            <a:pPr rtl="0"/>
            <a:endParaRPr lang="en-US" sz="1200" dirty="0" smtClean="0"/>
          </a:p>
          <a:p>
            <a:pPr rtl="0"/>
            <a:r>
              <a:rPr lang="en-US" sz="1200" dirty="0" smtClean="0"/>
              <a:t>“Any rejection of this, the most obvious explanation, </a:t>
            </a:r>
          </a:p>
          <a:p>
            <a:pPr rtl="0"/>
            <a:r>
              <a:rPr lang="en-US" sz="1200" dirty="0" smtClean="0"/>
              <a:t>accuses Paul of not knowing how to say clearly what he </a:t>
            </a:r>
          </a:p>
          <a:p>
            <a:pPr rtl="0"/>
            <a:r>
              <a:rPr lang="en-US" sz="1200" dirty="0" smtClean="0"/>
              <a:t>meant. Besides, a person who is not a Christian would </a:t>
            </a:r>
          </a:p>
          <a:p>
            <a:pPr rtl="0"/>
            <a:r>
              <a:rPr lang="en-US" sz="1200" dirty="0" smtClean="0"/>
              <a:t>never to able to claim truthfully that he delights in the </a:t>
            </a:r>
          </a:p>
          <a:p>
            <a:pPr rtl="0"/>
            <a:r>
              <a:rPr lang="en-US" sz="1200" dirty="0" smtClean="0"/>
              <a:t>law of God in his inmost self as Paul</a:t>
            </a:r>
            <a:r>
              <a:rPr lang="en-US" sz="1200" baseline="0" dirty="0" smtClean="0"/>
              <a:t> does in verse 22, </a:t>
            </a:r>
          </a:p>
          <a:p>
            <a:pPr rtl="0"/>
            <a:r>
              <a:rPr lang="en-US" sz="1200" dirty="0" smtClean="0"/>
              <a:t>because “the mind that is set on the flesh is hostile to </a:t>
            </a:r>
          </a:p>
          <a:p>
            <a:pPr rtl="0"/>
            <a:r>
              <a:rPr lang="en-US" sz="1200" dirty="0" smtClean="0"/>
              <a:t>God” (Romans 8:7).</a:t>
            </a:r>
          </a:p>
          <a:p>
            <a:pPr rtl="0"/>
            <a:endParaRPr lang="en-US" sz="1200" dirty="0" smtClean="0"/>
          </a:p>
          <a:p>
            <a:pPr rtl="0"/>
            <a:r>
              <a:rPr lang="en-US" sz="1200" dirty="0" smtClean="0"/>
              <a:t>“Nor do I believe, as some claim, that Paul is here </a:t>
            </a:r>
          </a:p>
          <a:p>
            <a:pPr rtl="0"/>
            <a:r>
              <a:rPr lang="en-US" sz="1200" dirty="0" smtClean="0"/>
              <a:t>speaking as a Christian in poor spiritual health. Don’t ask </a:t>
            </a:r>
          </a:p>
          <a:p>
            <a:pPr rtl="0"/>
            <a:r>
              <a:rPr lang="en-US" sz="1200" dirty="0" smtClean="0"/>
              <a:t>me to accept that when Paul dictated any part of </a:t>
            </a:r>
          </a:p>
          <a:p>
            <a:pPr rtl="0"/>
            <a:r>
              <a:rPr lang="en-US" sz="1200" dirty="0" smtClean="0"/>
              <a:t>Romans he was in a low spiritual state! </a:t>
            </a:r>
          </a:p>
          <a:p>
            <a:pPr rtl="0"/>
            <a:endParaRPr lang="en-US" sz="1200" dirty="0" smtClean="0"/>
          </a:p>
          <a:p>
            <a:pPr rtl="0"/>
            <a:r>
              <a:rPr lang="en-US" sz="1200" dirty="0" smtClean="0"/>
              <a:t>“In reality, it is a mark of spiritual health passionately to </a:t>
            </a:r>
          </a:p>
          <a:p>
            <a:pPr rtl="0"/>
            <a:r>
              <a:rPr lang="en-US" sz="1200" dirty="0" smtClean="0"/>
              <a:t>desire to be perfect for the glory of God and then to be </a:t>
            </a:r>
          </a:p>
          <a:p>
            <a:pPr rtl="0"/>
            <a:r>
              <a:rPr lang="en-US" sz="1200" dirty="0" smtClean="0"/>
              <a:t>deeply distressed when one finds that sin, though </a:t>
            </a:r>
          </a:p>
          <a:p>
            <a:pPr rtl="0"/>
            <a:r>
              <a:rPr lang="en-US" sz="1200" dirty="0" smtClean="0"/>
              <a:t>dethroned and no longer dominant, remains within, </a:t>
            </a:r>
          </a:p>
          <a:p>
            <a:pPr rtl="0"/>
            <a:r>
              <a:rPr lang="en-US" sz="1200" dirty="0" smtClean="0"/>
              <a:t>marauding and trying to regain control, so that one </a:t>
            </a:r>
          </a:p>
          <a:p>
            <a:pPr rtl="0"/>
            <a:r>
              <a:rPr lang="en-US" sz="1200" dirty="0" smtClean="0"/>
              <a:t>cannot fully achieve righteousness. </a:t>
            </a:r>
          </a:p>
          <a:p>
            <a:pPr rtl="0"/>
            <a:endParaRPr lang="en-US" sz="1200" dirty="0" smtClean="0"/>
          </a:p>
          <a:p>
            <a:pPr rtl="0"/>
            <a:r>
              <a:rPr lang="en-US" sz="1200" dirty="0" smtClean="0"/>
              <a:t>“This healthy distress at the way in which, morally </a:t>
            </a:r>
          </a:p>
          <a:p>
            <a:pPr rtl="0"/>
            <a:r>
              <a:rPr lang="en-US" sz="1200" dirty="0" smtClean="0"/>
              <a:t>speaking, what one aims for always exceeds what one </a:t>
            </a:r>
          </a:p>
          <a:p>
            <a:pPr rtl="0"/>
            <a:r>
              <a:rPr lang="en-US" sz="1200" dirty="0" smtClean="0"/>
              <a:t>actually grasps, is what Romans 7:24–25 portrays.”</a:t>
            </a:r>
          </a:p>
          <a:p>
            <a:pPr rtl="0"/>
            <a:endParaRPr lang="en-US" sz="1200" dirty="0" smtClean="0"/>
          </a:p>
          <a:p>
            <a:pPr rtl="0"/>
            <a:r>
              <a:rPr lang="en-US" sz="1200" dirty="0" smtClean="0"/>
              <a:t>-----</a:t>
            </a:r>
          </a:p>
          <a:p>
            <a:pPr rtl="0"/>
            <a:endParaRPr lang="en-US" sz="1200" dirty="0" smtClean="0"/>
          </a:p>
          <a:p>
            <a:pPr rtl="0"/>
            <a:r>
              <a:rPr lang="en-US" sz="1200" dirty="0" smtClean="0"/>
              <a:t>Your Father Loves You by James Packer, (Harold Shaw </a:t>
            </a:r>
          </a:p>
          <a:p>
            <a:pPr rtl="0"/>
            <a:r>
              <a:rPr lang="en-US" sz="1200" dirty="0" smtClean="0"/>
              <a:t>Publishers, 1986), page for March 21:</a:t>
            </a:r>
          </a:p>
          <a:p>
            <a:pPr rtl="0"/>
            <a:endParaRPr lang="en-US" dirty="0" smtClean="0"/>
          </a:p>
          <a:p>
            <a:r>
              <a:rPr lang="en-US" b="0" i="0" u="none" strike="noStrike" baseline="0" dirty="0" err="1" smtClean="0"/>
              <a:t>Galaxie</a:t>
            </a:r>
            <a:r>
              <a:rPr lang="en-US" b="0" i="0" u="none" strike="noStrike" baseline="0" dirty="0" smtClean="0"/>
              <a:t> Software. (2002). </a:t>
            </a:r>
            <a:r>
              <a:rPr lang="en-US" b="0" i="1" u="none" strike="noStrike" baseline="0" dirty="0" smtClean="0"/>
              <a:t>10,000 Sermon Illustrations</a:t>
            </a:r>
            <a:r>
              <a:rPr lang="en-US" b="0" i="0" u="none" strike="noStrike" baseline="0" dirty="0" smtClean="0"/>
              <a:t>. </a:t>
            </a:r>
          </a:p>
          <a:p>
            <a:r>
              <a:rPr lang="en-US" b="0" i="0" u="none" strike="noStrike" baseline="0" dirty="0" smtClean="0"/>
              <a:t>Biblical Studies Press.</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69</a:t>
            </a:fld>
            <a:endParaRPr lang="en-US"/>
          </a:p>
        </p:txBody>
      </p:sp>
    </p:spTree>
    <p:extLst>
      <p:ext uri="{BB962C8B-B14F-4D97-AF65-F5344CB8AC3E}">
        <p14:creationId xmlns:p14="http://schemas.microsoft.com/office/powerpoint/2010/main" val="2171820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a:t>
            </a:fld>
            <a:endParaRPr lang="en-US"/>
          </a:p>
        </p:txBody>
      </p:sp>
    </p:spTree>
    <p:extLst>
      <p:ext uri="{BB962C8B-B14F-4D97-AF65-F5344CB8AC3E}">
        <p14:creationId xmlns:p14="http://schemas.microsoft.com/office/powerpoint/2010/main" val="106319322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Pneumatikos</a:t>
            </a:r>
            <a:r>
              <a:rPr lang="en-US" dirty="0" smtClean="0"/>
              <a:t> literally means “spiritual”, but...</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70</a:t>
            </a:fld>
            <a:endParaRPr lang="en-US"/>
          </a:p>
        </p:txBody>
      </p:sp>
    </p:spTree>
    <p:extLst>
      <p:ext uri="{BB962C8B-B14F-4D97-AF65-F5344CB8AC3E}">
        <p14:creationId xmlns:p14="http://schemas.microsoft.com/office/powerpoint/2010/main" val="21718208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Sarkinos</a:t>
            </a:r>
            <a:r>
              <a:rPr lang="en-US" dirty="0" smtClean="0"/>
              <a:t> does NOT literally mean “unspiritual”.</a:t>
            </a:r>
          </a:p>
          <a:p>
            <a:endParaRPr lang="en-US" dirty="0" smtClean="0"/>
          </a:p>
          <a:p>
            <a:r>
              <a:rPr lang="en-US" dirty="0" smtClean="0"/>
              <a:t>Literally, </a:t>
            </a:r>
            <a:r>
              <a:rPr lang="en-US" dirty="0" err="1" smtClean="0"/>
              <a:t>sarkinos</a:t>
            </a:r>
            <a:r>
              <a:rPr lang="en-US" dirty="0" smtClean="0"/>
              <a:t> pertains</a:t>
            </a:r>
            <a:r>
              <a:rPr lang="en-US" baseline="0" dirty="0" smtClean="0"/>
              <a:t> </a:t>
            </a:r>
            <a:r>
              <a:rPr lang="en-US" sz="1200" b="0" i="0" dirty="0" smtClean="0"/>
              <a:t>to being material or </a:t>
            </a:r>
          </a:p>
          <a:p>
            <a:r>
              <a:rPr lang="en-US" sz="1200" b="0" i="0" dirty="0" smtClean="0"/>
              <a:t>belonging to the physical realm; that is, to being human, </a:t>
            </a:r>
          </a:p>
          <a:p>
            <a:r>
              <a:rPr lang="en-US" sz="1200" b="0" i="0" dirty="0" smtClean="0"/>
              <a:t>or to being fleshly.</a:t>
            </a:r>
          </a:p>
          <a:p>
            <a:endParaRPr lang="en-US" sz="1200" b="0" i="0" dirty="0" smtClean="0"/>
          </a:p>
          <a:p>
            <a:r>
              <a:rPr lang="en-US" sz="1200" b="0" i="0" dirty="0" smtClean="0"/>
              <a:t>When used metaphorically, as it is here, it pertains to </a:t>
            </a:r>
          </a:p>
          <a:p>
            <a:r>
              <a:rPr lang="en-US" sz="1200" b="0" i="0" dirty="0" smtClean="0"/>
              <a:t>being human at a disappointing level of behavior or </a:t>
            </a:r>
          </a:p>
          <a:p>
            <a:r>
              <a:rPr lang="en-US" sz="1200" b="0" i="0" dirty="0" smtClean="0"/>
              <a:t>character; that is , to being MERELY human.</a:t>
            </a:r>
          </a:p>
          <a:p>
            <a:endParaRPr lang="en-US" sz="1200" b="0" i="0" dirty="0" smtClean="0"/>
          </a:p>
          <a:p>
            <a:r>
              <a:rPr lang="en-US" sz="1200" b="0" i="0" dirty="0" smtClean="0"/>
              <a:t>The King James Version translates </a:t>
            </a:r>
            <a:r>
              <a:rPr lang="en-US" sz="1200" b="0" i="0" dirty="0" err="1" smtClean="0"/>
              <a:t>sarkinos</a:t>
            </a:r>
            <a:r>
              <a:rPr lang="en-US" sz="1200" b="0" i="0" dirty="0" smtClean="0"/>
              <a:t> as “carnal” </a:t>
            </a:r>
          </a:p>
          <a:p>
            <a:r>
              <a:rPr lang="en-US" sz="1200" b="0" i="0" dirty="0" smtClean="0"/>
              <a:t>here.</a:t>
            </a:r>
          </a:p>
          <a:p>
            <a:endParaRPr lang="en-US" sz="1200" b="0" i="0" dirty="0" smtClean="0"/>
          </a:p>
          <a:p>
            <a:r>
              <a:rPr lang="en-US" sz="1200" b="0" i="0" dirty="0" smtClean="0"/>
              <a:t>And, the English Standard Version translates it as </a:t>
            </a:r>
          </a:p>
          <a:p>
            <a:r>
              <a:rPr lang="en-US" sz="1200" b="0" i="0" dirty="0" smtClean="0"/>
              <a:t>“of the flesh”.</a:t>
            </a:r>
          </a:p>
          <a:p>
            <a:endParaRPr lang="en-US" sz="1200" b="0" i="0" dirty="0" smtClean="0"/>
          </a:p>
          <a:p>
            <a:r>
              <a:rPr lang="en-US" sz="1200" b="0" i="0" dirty="0" smtClean="0"/>
              <a:t>The only other place in the New Testament where </a:t>
            </a:r>
          </a:p>
          <a:p>
            <a:r>
              <a:rPr lang="en-US" sz="1200" b="0" i="0" dirty="0" err="1" smtClean="0"/>
              <a:t>sarkinos</a:t>
            </a:r>
            <a:r>
              <a:rPr lang="en-US" sz="1200" b="0" i="0" dirty="0" smtClean="0"/>
              <a:t> is used in this metaphorical fashion is:</a:t>
            </a:r>
            <a:endParaRPr lang="en-US" b="0" i="0" dirty="0" smtClean="0"/>
          </a:p>
          <a:p>
            <a:endParaRPr lang="en-US" b="0" i="0"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71</a:t>
            </a:fld>
            <a:endParaRPr lang="en-US"/>
          </a:p>
        </p:txBody>
      </p:sp>
    </p:spTree>
    <p:extLst>
      <p:ext uri="{BB962C8B-B14F-4D97-AF65-F5344CB8AC3E}">
        <p14:creationId xmlns:p14="http://schemas.microsoft.com/office/powerpoint/2010/main" val="21718208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in 2 Corinthians 1:12, </a:t>
            </a:r>
            <a:r>
              <a:rPr lang="en-US" dirty="0" err="1" smtClean="0"/>
              <a:t>sarkinos</a:t>
            </a:r>
            <a:r>
              <a:rPr lang="en-US" dirty="0" smtClean="0"/>
              <a:t> is translated as </a:t>
            </a:r>
          </a:p>
          <a:p>
            <a:r>
              <a:rPr lang="en-US" dirty="0" smtClean="0"/>
              <a:t>“fleshly” in the King James Version, and as “earthly” in </a:t>
            </a:r>
          </a:p>
          <a:p>
            <a:r>
              <a:rPr lang="en-US" dirty="0" smtClean="0"/>
              <a:t>the English Standard Version.</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72</a:t>
            </a:fld>
            <a:endParaRPr lang="en-US"/>
          </a:p>
        </p:txBody>
      </p:sp>
    </p:spTree>
    <p:extLst>
      <p:ext uri="{BB962C8B-B14F-4D97-AF65-F5344CB8AC3E}">
        <p14:creationId xmlns:p14="http://schemas.microsoft.com/office/powerpoint/2010/main" val="100267575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Piprasko</a:t>
            </a:r>
            <a:r>
              <a:rPr lang="en-US" dirty="0" smtClean="0"/>
              <a:t> means </a:t>
            </a:r>
            <a:r>
              <a:rPr lang="en-US" sz="1200" b="0" i="0" dirty="0" smtClean="0"/>
              <a:t>to engage in vending; that is, to sell.</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73</a:t>
            </a:fld>
            <a:endParaRPr lang="en-US"/>
          </a:p>
        </p:txBody>
      </p:sp>
    </p:spTree>
    <p:extLst>
      <p:ext uri="{BB962C8B-B14F-4D97-AF65-F5344CB8AC3E}">
        <p14:creationId xmlns:p14="http://schemas.microsoft.com/office/powerpoint/2010/main" val="217182081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dirty="0" smtClean="0"/>
              <a:t>Think about this fact: the law points out what </a:t>
            </a:r>
          </a:p>
          <a:p>
            <a:pPr rtl="0"/>
            <a:r>
              <a:rPr lang="en-US" sz="1200" dirty="0" smtClean="0"/>
              <a:t>is wrong in a person’s life but it has no power to fix the </a:t>
            </a:r>
          </a:p>
          <a:p>
            <a:pPr rtl="0"/>
            <a:r>
              <a:rPr lang="en-US" sz="1200" dirty="0" smtClean="0"/>
              <a:t>problems. Have you ever wondered, “How could the law </a:t>
            </a:r>
          </a:p>
          <a:p>
            <a:pPr rtl="0"/>
            <a:r>
              <a:rPr lang="en-US" sz="1200" dirty="0" smtClean="0"/>
              <a:t>be a good thing when it brings attention to my failures </a:t>
            </a:r>
          </a:p>
          <a:p>
            <a:pPr rtl="0"/>
            <a:r>
              <a:rPr lang="en-US" sz="1200" dirty="0" smtClean="0"/>
              <a:t>and condemns me?” What purpose does the law serve?</a:t>
            </a:r>
          </a:p>
          <a:p>
            <a:pPr rtl="0"/>
            <a:endParaRPr lang="en-US" sz="1200" dirty="0" smtClean="0"/>
          </a:p>
          <a:p>
            <a:pPr rtl="0"/>
            <a:r>
              <a:rPr lang="en-US" sz="1200" kern="1200" dirty="0" smtClean="0">
                <a:solidFill>
                  <a:schemeClr val="tx1"/>
                </a:solidFill>
                <a:latin typeface="+mn-lt"/>
                <a:ea typeface="+mn-ea"/>
                <a:cs typeface="+mn-cs"/>
              </a:rPr>
              <a:t>Daniel had just hired a new work crew to build a house </a:t>
            </a:r>
          </a:p>
          <a:p>
            <a:pPr rtl="0"/>
            <a:r>
              <a:rPr lang="en-US" sz="1200" kern="1200" dirty="0" smtClean="0">
                <a:solidFill>
                  <a:schemeClr val="tx1"/>
                </a:solidFill>
                <a:latin typeface="+mn-lt"/>
                <a:ea typeface="+mn-ea"/>
                <a:cs typeface="+mn-cs"/>
              </a:rPr>
              <a:t>in a very affluent neighborhood. No expense was to be </a:t>
            </a:r>
          </a:p>
          <a:p>
            <a:pPr rtl="0"/>
            <a:r>
              <a:rPr lang="en-US" sz="1200" kern="1200" dirty="0" smtClean="0">
                <a:solidFill>
                  <a:schemeClr val="tx1"/>
                </a:solidFill>
                <a:latin typeface="+mn-lt"/>
                <a:ea typeface="+mn-ea"/>
                <a:cs typeface="+mn-cs"/>
              </a:rPr>
              <a:t>spared. After the foundation was laid, the new crew put </a:t>
            </a:r>
          </a:p>
          <a:p>
            <a:pPr rtl="0"/>
            <a:r>
              <a:rPr lang="en-US" sz="1200" kern="1200" dirty="0" smtClean="0">
                <a:solidFill>
                  <a:schemeClr val="tx1"/>
                </a:solidFill>
                <a:latin typeface="+mn-lt"/>
                <a:ea typeface="+mn-ea"/>
                <a:cs typeface="+mn-cs"/>
              </a:rPr>
              <a:t>up the walls quickly.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“This is going to be a great job,” Daniel thought to </a:t>
            </a:r>
          </a:p>
          <a:p>
            <a:pPr rtl="0"/>
            <a:r>
              <a:rPr lang="en-US" sz="1200" kern="1200" dirty="0" smtClean="0">
                <a:solidFill>
                  <a:schemeClr val="tx1"/>
                </a:solidFill>
                <a:latin typeface="+mn-lt"/>
                <a:ea typeface="+mn-ea"/>
                <a:cs typeface="+mn-cs"/>
              </a:rPr>
              <a:t>himself. The more rapidly the crew finished the job, </a:t>
            </a:r>
          </a:p>
          <a:p>
            <a:pPr rtl="0"/>
            <a:r>
              <a:rPr lang="en-US" sz="1200" kern="1200" dirty="0" smtClean="0">
                <a:solidFill>
                  <a:schemeClr val="tx1"/>
                </a:solidFill>
                <a:latin typeface="+mn-lt"/>
                <a:ea typeface="+mn-ea"/>
                <a:cs typeface="+mn-cs"/>
              </a:rPr>
              <a:t>the sooner he got paid.</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Before moving on to the next phase, Daniel placed his </a:t>
            </a:r>
          </a:p>
          <a:p>
            <a:pPr rtl="0"/>
            <a:r>
              <a:rPr lang="en-US" sz="1200" kern="1200" dirty="0" err="1" smtClean="0">
                <a:solidFill>
                  <a:schemeClr val="tx1"/>
                </a:solidFill>
                <a:latin typeface="+mn-lt"/>
                <a:ea typeface="+mn-ea"/>
                <a:cs typeface="+mn-cs"/>
              </a:rPr>
              <a:t>plumbline</a:t>
            </a:r>
            <a:r>
              <a:rPr lang="en-US" sz="1200" kern="1200" dirty="0" smtClean="0">
                <a:solidFill>
                  <a:schemeClr val="tx1"/>
                </a:solidFill>
                <a:latin typeface="+mn-lt"/>
                <a:ea typeface="+mn-ea"/>
                <a:cs typeface="+mn-cs"/>
              </a:rPr>
              <a:t> on one wall and to his surprise, the wall was </a:t>
            </a:r>
          </a:p>
          <a:p>
            <a:pPr rtl="0"/>
            <a:r>
              <a:rPr lang="en-US" sz="1200" kern="1200" dirty="0" smtClean="0">
                <a:solidFill>
                  <a:schemeClr val="tx1"/>
                </a:solidFill>
                <a:latin typeface="+mn-lt"/>
                <a:ea typeface="+mn-ea"/>
                <a:cs typeface="+mn-cs"/>
              </a:rPr>
              <a:t>crooked. He checked another wall and found that it was </a:t>
            </a:r>
          </a:p>
          <a:p>
            <a:pPr rtl="0"/>
            <a:r>
              <a:rPr lang="en-US" sz="1200" kern="1200" dirty="0" smtClean="0">
                <a:solidFill>
                  <a:schemeClr val="tx1"/>
                </a:solidFill>
                <a:latin typeface="+mn-lt"/>
                <a:ea typeface="+mn-ea"/>
                <a:cs typeface="+mn-cs"/>
              </a:rPr>
              <a:t>crooked as well. In fact, every wall in the house was </a:t>
            </a:r>
          </a:p>
          <a:p>
            <a:pPr rtl="0"/>
            <a:r>
              <a:rPr lang="en-US" sz="1200" kern="1200" dirty="0" smtClean="0">
                <a:solidFill>
                  <a:schemeClr val="tx1"/>
                </a:solidFill>
                <a:latin typeface="+mn-lt"/>
                <a:ea typeface="+mn-ea"/>
                <a:cs typeface="+mn-cs"/>
              </a:rPr>
              <a:t>crooked.</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To the natural eye, the walls looked perfectly straight. </a:t>
            </a:r>
          </a:p>
          <a:p>
            <a:pPr rtl="0"/>
            <a:r>
              <a:rPr lang="en-US" sz="1200" kern="1200" dirty="0" smtClean="0">
                <a:solidFill>
                  <a:schemeClr val="tx1"/>
                </a:solidFill>
                <a:latin typeface="+mn-lt"/>
                <a:ea typeface="+mn-ea"/>
                <a:cs typeface="+mn-cs"/>
              </a:rPr>
              <a:t>But the </a:t>
            </a:r>
            <a:r>
              <a:rPr lang="en-US" sz="1200" kern="1200" dirty="0" err="1" smtClean="0">
                <a:solidFill>
                  <a:schemeClr val="tx1"/>
                </a:solidFill>
                <a:latin typeface="+mn-lt"/>
                <a:ea typeface="+mn-ea"/>
                <a:cs typeface="+mn-cs"/>
              </a:rPr>
              <a:t>plumbline</a:t>
            </a:r>
            <a:r>
              <a:rPr lang="en-US" sz="1200" kern="1200" dirty="0" smtClean="0">
                <a:solidFill>
                  <a:schemeClr val="tx1"/>
                </a:solidFill>
                <a:latin typeface="+mn-lt"/>
                <a:ea typeface="+mn-ea"/>
                <a:cs typeface="+mn-cs"/>
              </a:rPr>
              <a:t> testified to the truth: the walls were </a:t>
            </a:r>
          </a:p>
          <a:p>
            <a:pPr rtl="0"/>
            <a:r>
              <a:rPr lang="en-US" sz="1200" kern="1200" dirty="0" smtClean="0">
                <a:solidFill>
                  <a:schemeClr val="tx1"/>
                </a:solidFill>
                <a:latin typeface="+mn-lt"/>
                <a:ea typeface="+mn-ea"/>
                <a:cs typeface="+mn-cs"/>
              </a:rPr>
              <a:t>all crooked.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Daniel’s anger boiled within and then erupted. He flung </a:t>
            </a:r>
          </a:p>
          <a:p>
            <a:pPr rtl="0"/>
            <a:r>
              <a:rPr lang="en-US" sz="1200" kern="1200" dirty="0" smtClean="0">
                <a:solidFill>
                  <a:schemeClr val="tx1"/>
                </a:solidFill>
                <a:latin typeface="+mn-lt"/>
                <a:ea typeface="+mn-ea"/>
                <a:cs typeface="+mn-cs"/>
              </a:rPr>
              <a:t>the </a:t>
            </a:r>
            <a:r>
              <a:rPr lang="en-US" sz="1200" kern="1200" dirty="0" err="1" smtClean="0">
                <a:solidFill>
                  <a:schemeClr val="tx1"/>
                </a:solidFill>
                <a:latin typeface="+mn-lt"/>
                <a:ea typeface="+mn-ea"/>
                <a:cs typeface="+mn-cs"/>
              </a:rPr>
              <a:t>plumbline</a:t>
            </a:r>
            <a:r>
              <a:rPr lang="en-US" sz="1200" kern="1200" dirty="0" smtClean="0">
                <a:solidFill>
                  <a:schemeClr val="tx1"/>
                </a:solidFill>
                <a:latin typeface="+mn-lt"/>
                <a:ea typeface="+mn-ea"/>
                <a:cs typeface="+mn-cs"/>
              </a:rPr>
              <a:t> across the lot. Glaring at each of his </a:t>
            </a:r>
          </a:p>
          <a:p>
            <a:pPr rtl="0"/>
            <a:r>
              <a:rPr lang="en-US" sz="1200" kern="1200" dirty="0" smtClean="0">
                <a:solidFill>
                  <a:schemeClr val="tx1"/>
                </a:solidFill>
                <a:latin typeface="+mn-lt"/>
                <a:ea typeface="+mn-ea"/>
                <a:cs typeface="+mn-cs"/>
              </a:rPr>
              <a:t>workers, he proceeded to fire them due to their sloppy, </a:t>
            </a:r>
          </a:p>
          <a:p>
            <a:pPr rtl="0"/>
            <a:r>
              <a:rPr lang="en-US" sz="1200" kern="1200" dirty="0" smtClean="0">
                <a:solidFill>
                  <a:schemeClr val="tx1"/>
                </a:solidFill>
                <a:latin typeface="+mn-lt"/>
                <a:ea typeface="+mn-ea"/>
                <a:cs typeface="+mn-cs"/>
              </a:rPr>
              <a:t>costly, and inexcusable work. Then, he got mad at </a:t>
            </a:r>
          </a:p>
          <a:p>
            <a:pPr rtl="0"/>
            <a:r>
              <a:rPr lang="en-US" sz="1200" kern="1200" dirty="0" smtClean="0">
                <a:solidFill>
                  <a:schemeClr val="tx1"/>
                </a:solidFill>
                <a:latin typeface="+mn-lt"/>
                <a:ea typeface="+mn-ea"/>
                <a:cs typeface="+mn-cs"/>
              </a:rPr>
              <a:t>himself for having hired them.</a:t>
            </a:r>
          </a:p>
          <a:p>
            <a:pPr rtl="0"/>
            <a:endParaRPr lang="en-US" sz="1200" kern="1200" dirty="0" smtClean="0">
              <a:solidFill>
                <a:schemeClr val="tx1"/>
              </a:solidFill>
              <a:latin typeface="+mn-lt"/>
              <a:ea typeface="+mn-ea"/>
              <a:cs typeface="+mn-cs"/>
            </a:endParaRPr>
          </a:p>
          <a:p>
            <a:pPr rtl="0"/>
            <a:r>
              <a:rPr lang="en-US" sz="1200" dirty="0" smtClean="0"/>
              <a:t>The fault was not in the </a:t>
            </a:r>
            <a:r>
              <a:rPr lang="en-US" sz="1200" dirty="0" err="1" smtClean="0"/>
              <a:t>plumbline</a:t>
            </a:r>
            <a:r>
              <a:rPr lang="en-US" sz="1200" dirty="0" smtClean="0"/>
              <a:t>. It only showed </a:t>
            </a:r>
          </a:p>
          <a:p>
            <a:pPr rtl="0"/>
            <a:r>
              <a:rPr lang="en-US" sz="1200" dirty="0" smtClean="0"/>
              <a:t>Daniel the problem. </a:t>
            </a:r>
          </a:p>
          <a:p>
            <a:pPr rtl="0"/>
            <a:endParaRPr lang="en-US" sz="1200" dirty="0" smtClean="0"/>
          </a:p>
          <a:p>
            <a:pPr rtl="0"/>
            <a:r>
              <a:rPr lang="en-US" sz="1200" dirty="0" smtClean="0"/>
              <a:t>Likewise, the law was not given to fix our lives, bent by </a:t>
            </a:r>
          </a:p>
          <a:p>
            <a:pPr rtl="0"/>
            <a:r>
              <a:rPr lang="en-US" sz="1200" dirty="0" smtClean="0"/>
              <a:t>the crookedness of sin; the law was given to reveal </a:t>
            </a:r>
          </a:p>
          <a:p>
            <a:pPr rtl="0"/>
            <a:r>
              <a:rPr lang="en-US" sz="1200" dirty="0" smtClean="0"/>
              <a:t>God’s nature and His will for us, to reveal how He </a:t>
            </a:r>
          </a:p>
          <a:p>
            <a:pPr rtl="0"/>
            <a:r>
              <a:rPr lang="en-US" sz="1200" dirty="0" smtClean="0"/>
              <a:t>wants us to behave. </a:t>
            </a:r>
          </a:p>
          <a:p>
            <a:pPr rtl="0"/>
            <a:endParaRPr lang="en-US" sz="1200" dirty="0" smtClean="0"/>
          </a:p>
          <a:p>
            <a:pPr rtl="0"/>
            <a:r>
              <a:rPr lang="en-US" sz="1200" dirty="0" smtClean="0"/>
              <a:t>The law is God’s gift to the believer. It is a gift that </a:t>
            </a:r>
          </a:p>
          <a:p>
            <a:pPr rtl="0"/>
            <a:r>
              <a:rPr lang="en-US" sz="1200" dirty="0" smtClean="0"/>
              <a:t>shows us the problems within so that we will be </a:t>
            </a:r>
          </a:p>
          <a:p>
            <a:pPr rtl="0"/>
            <a:r>
              <a:rPr lang="en-US" sz="1200" dirty="0" smtClean="0"/>
              <a:t>desperate enough to ask for help from Jesus Christ, </a:t>
            </a:r>
          </a:p>
          <a:p>
            <a:pPr rtl="0"/>
            <a:r>
              <a:rPr lang="en-US" sz="1200" dirty="0" smtClean="0"/>
              <a:t>the Builder from Nazareth.</a:t>
            </a:r>
          </a:p>
          <a:p>
            <a:pPr lvl="1"/>
            <a:r>
              <a:rPr lang="en-US" dirty="0" smtClean="0"/>
              <a:t> </a:t>
            </a:r>
          </a:p>
          <a:p>
            <a:pPr rtl="0"/>
            <a:endParaRPr lang="en-US" dirty="0" smtClean="0"/>
          </a:p>
          <a:p>
            <a:r>
              <a:rPr lang="en-US" b="0" i="0" u="none" strike="noStrike" baseline="0" dirty="0" smtClean="0"/>
              <a:t>-----</a:t>
            </a:r>
          </a:p>
          <a:p>
            <a:endParaRPr lang="en-US" b="0" i="0" u="none" strike="noStrike" baseline="0" dirty="0" smtClean="0"/>
          </a:p>
          <a:p>
            <a:r>
              <a:rPr lang="en-US" b="0" i="0" u="none" strike="noStrike" baseline="0" dirty="0" smtClean="0"/>
              <a:t>Leadership Ministries Worldwide. (2004). </a:t>
            </a:r>
            <a:r>
              <a:rPr lang="en-US" b="0" i="1" u="none" strike="noStrike" baseline="0" dirty="0" smtClean="0"/>
              <a:t>Practical </a:t>
            </a:r>
          </a:p>
          <a:p>
            <a:r>
              <a:rPr lang="en-US" b="0" i="1" u="none" strike="noStrike" baseline="0" dirty="0" smtClean="0"/>
              <a:t>Illustrations: Romans</a:t>
            </a:r>
            <a:r>
              <a:rPr lang="en-US" b="0" i="0" u="none" strike="noStrike" baseline="0" dirty="0" smtClean="0"/>
              <a:t> (pp. 58–59). Chattanooga, </a:t>
            </a:r>
          </a:p>
          <a:p>
            <a:r>
              <a:rPr lang="en-US" b="0" i="0" u="none" strike="noStrike" baseline="0" dirty="0" smtClean="0"/>
              <a:t>TN: Leadership Ministries Worldwide.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74</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7:14</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75</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7:14</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76</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a:t>
            </a:r>
            <a:r>
              <a:rPr lang="en-US" dirty="0" err="1" smtClean="0"/>
              <a:t>1950’s</a:t>
            </a:r>
            <a:r>
              <a:rPr lang="en-US" dirty="0" smtClean="0"/>
              <a:t>, Donald Grey </a:t>
            </a:r>
            <a:r>
              <a:rPr lang="en-US" dirty="0" err="1" smtClean="0"/>
              <a:t>Barnhouse</a:t>
            </a:r>
            <a:r>
              <a:rPr lang="en-US" dirty="0" smtClean="0"/>
              <a:t>, Pastor of the </a:t>
            </a:r>
          </a:p>
          <a:p>
            <a:r>
              <a:rPr lang="en-US" dirty="0" smtClean="0"/>
              <a:t>Tenth Presbyterian Church in Philadelphia, and Leader </a:t>
            </a:r>
          </a:p>
          <a:p>
            <a:r>
              <a:rPr lang="en-US" dirty="0" smtClean="0"/>
              <a:t>of The Bible Study Hour on radio, wrote: </a:t>
            </a:r>
          </a:p>
          <a:p>
            <a:endParaRPr lang="en-US" dirty="0" smtClean="0"/>
          </a:p>
          <a:p>
            <a:r>
              <a:rPr lang="en-US" dirty="0" smtClean="0"/>
              <a:t>“If we are to understand the struggle within us, we </a:t>
            </a:r>
          </a:p>
          <a:p>
            <a:r>
              <a:rPr lang="en-US" dirty="0" smtClean="0"/>
              <a:t>must define good and evil.</a:t>
            </a:r>
            <a:r>
              <a:rPr lang="en-US" baseline="0" dirty="0" smtClean="0"/>
              <a:t> Although we do certain </a:t>
            </a:r>
          </a:p>
          <a:p>
            <a:r>
              <a:rPr lang="en-US" baseline="0" dirty="0" smtClean="0"/>
              <a:t>things that we call ‘good,’ there is always an admixture </a:t>
            </a:r>
          </a:p>
          <a:p>
            <a:r>
              <a:rPr lang="en-US" baseline="0" dirty="0" smtClean="0"/>
              <a:t>of something less than perfect.</a:t>
            </a:r>
          </a:p>
          <a:p>
            <a:endParaRPr lang="en-US" baseline="0" dirty="0" smtClean="0"/>
          </a:p>
          <a:p>
            <a:r>
              <a:rPr lang="en-US" baseline="0" dirty="0" smtClean="0"/>
              <a:t>“Good that is unmixed, absolute, is the only good </a:t>
            </a:r>
          </a:p>
          <a:p>
            <a:r>
              <a:rPr lang="en-US" baseline="0" dirty="0" smtClean="0"/>
              <a:t>which the law recognizes. But such good is utterly </a:t>
            </a:r>
          </a:p>
          <a:p>
            <a:r>
              <a:rPr lang="en-US" baseline="0" dirty="0" smtClean="0"/>
              <a:t>beyond us.</a:t>
            </a:r>
          </a:p>
          <a:p>
            <a:endParaRPr lang="en-US" baseline="0" dirty="0" smtClean="0"/>
          </a:p>
          <a:p>
            <a:r>
              <a:rPr lang="en-US" baseline="0" dirty="0" smtClean="0"/>
              <a:t>“Paul is talking about absolute, unmixed good which was </a:t>
            </a:r>
          </a:p>
          <a:p>
            <a:r>
              <a:rPr lang="en-US" baseline="0" dirty="0" smtClean="0"/>
              <a:t>found only once on earth, in the Lord Jesus, the Holy </a:t>
            </a:r>
          </a:p>
          <a:p>
            <a:r>
              <a:rPr lang="en-US" baseline="0" dirty="0" smtClean="0"/>
              <a:t>One. Failure to see this has caused much difficulty in </a:t>
            </a:r>
          </a:p>
          <a:p>
            <a:r>
              <a:rPr lang="en-US" baseline="0" dirty="0" smtClean="0"/>
              <a:t>comprehending this chapter of Romans.”</a:t>
            </a:r>
            <a:endParaRPr lang="en-US" dirty="0" smtClean="0"/>
          </a:p>
          <a:p>
            <a:endParaRPr lang="en-US" dirty="0" smtClean="0"/>
          </a:p>
          <a:p>
            <a:r>
              <a:rPr lang="en-US" dirty="0" smtClean="0"/>
              <a:t>-----</a:t>
            </a:r>
          </a:p>
          <a:p>
            <a:endParaRPr lang="en-US" dirty="0" smtClean="0"/>
          </a:p>
          <a:p>
            <a:r>
              <a:rPr lang="en-US" dirty="0" err="1" smtClean="0"/>
              <a:t>Barnhouse</a:t>
            </a:r>
            <a:r>
              <a:rPr lang="en-US" dirty="0" smtClean="0"/>
              <a:t>, D. G. (1961). “God’s Freedom” (p. 239) in </a:t>
            </a:r>
          </a:p>
          <a:p>
            <a:r>
              <a:rPr lang="en-US" dirty="0" smtClean="0"/>
              <a:t>Romans (vol. III). Grand Rapids, MI: Eerdmans.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77</a:t>
            </a:fld>
            <a:endParaRPr lang="en-US"/>
          </a:p>
        </p:txBody>
      </p:sp>
    </p:spTree>
    <p:extLst>
      <p:ext uri="{BB962C8B-B14F-4D97-AF65-F5344CB8AC3E}">
        <p14:creationId xmlns:p14="http://schemas.microsoft.com/office/powerpoint/2010/main" val="320226763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a:t>
            </a:r>
            <a:r>
              <a:rPr lang="en-US" baseline="0" dirty="0" smtClean="0"/>
              <a:t> same word we saw in verses 8 and 13.</a:t>
            </a:r>
          </a:p>
          <a:p>
            <a:endParaRPr lang="en-US" baseline="0" dirty="0" smtClean="0"/>
          </a:p>
          <a:p>
            <a:r>
              <a:rPr lang="en-US" dirty="0" smtClean="0"/>
              <a:t>Again</a:t>
            </a:r>
            <a:r>
              <a:rPr lang="en-US" baseline="0" dirty="0" smtClean="0"/>
              <a:t>, </a:t>
            </a:r>
            <a:r>
              <a:rPr lang="en-US" dirty="0" err="1" smtClean="0"/>
              <a:t>katergazomai</a:t>
            </a:r>
            <a:r>
              <a:rPr lang="en-US" dirty="0" smtClean="0"/>
              <a:t> here means </a:t>
            </a:r>
            <a:r>
              <a:rPr lang="en-US" sz="1200" b="0" i="0" dirty="0" smtClean="0"/>
              <a:t>to cause a state or </a:t>
            </a:r>
          </a:p>
          <a:p>
            <a:r>
              <a:rPr lang="en-US" sz="1200" b="0" i="0" dirty="0" smtClean="0"/>
              <a:t>condition, or to bring about a result by doing something;</a:t>
            </a:r>
            <a:r>
              <a:rPr lang="en-US" sz="1200" b="0" i="0" baseline="0" dirty="0" smtClean="0"/>
              <a:t> </a:t>
            </a:r>
          </a:p>
          <a:p>
            <a:r>
              <a:rPr lang="en-US" sz="1200" b="0" i="0" baseline="0" dirty="0" smtClean="0"/>
              <a:t>that is, to </a:t>
            </a:r>
            <a:r>
              <a:rPr lang="en-US" sz="1200" b="0" i="0" dirty="0" smtClean="0"/>
              <a:t>bring about, to produce, to create, to achieve, </a:t>
            </a:r>
          </a:p>
          <a:p>
            <a:r>
              <a:rPr lang="en-US" sz="1200" b="0" i="0" dirty="0" smtClean="0"/>
              <a:t>to accomplish, or to do.</a:t>
            </a:r>
          </a:p>
          <a:p>
            <a:endParaRPr lang="en-US" sz="1200" b="0" i="0" dirty="0" smtClean="0"/>
          </a:p>
          <a:p>
            <a:r>
              <a:rPr lang="en-US" sz="1200" b="0" i="0" dirty="0" smtClean="0"/>
              <a:t>But</a:t>
            </a:r>
            <a:r>
              <a:rPr lang="en-US" sz="1200" b="0" i="0" baseline="0" dirty="0" smtClean="0"/>
              <a:t> now, here in verse 15, we come upon two other </a:t>
            </a:r>
          </a:p>
          <a:p>
            <a:r>
              <a:rPr lang="en-US" sz="1200" b="0" i="0" baseline="0" dirty="0" smtClean="0"/>
              <a:t>words which are also translated as “do” in this verse, </a:t>
            </a:r>
          </a:p>
          <a:p>
            <a:r>
              <a:rPr lang="en-US" sz="1200" b="0" i="0" baseline="0" dirty="0" smtClean="0"/>
              <a:t>namely </a:t>
            </a:r>
            <a:r>
              <a:rPr lang="en-US" sz="1200" b="0" i="0" baseline="0" dirty="0" err="1" smtClean="0"/>
              <a:t>prasso</a:t>
            </a:r>
            <a:r>
              <a:rPr lang="en-US" sz="1200" b="0" i="0" baseline="0" dirty="0" smtClean="0"/>
              <a:t> and </a:t>
            </a:r>
            <a:r>
              <a:rPr lang="en-US" sz="1200" b="0" i="0" baseline="0" dirty="0" err="1" smtClean="0"/>
              <a:t>poieo</a:t>
            </a:r>
            <a:r>
              <a:rPr lang="en-US" sz="1200" b="0" i="0" baseline="0" dirty="0" smtClean="0"/>
              <a:t>.</a:t>
            </a:r>
            <a:endParaRPr lang="en-US" sz="1200" b="0" i="0" dirty="0" smtClean="0"/>
          </a:p>
          <a:p>
            <a:endParaRPr lang="en-US" sz="1200" b="0" i="0"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78</a:t>
            </a:fld>
            <a:endParaRPr lang="en-US"/>
          </a:p>
        </p:txBody>
      </p:sp>
    </p:spTree>
    <p:extLst>
      <p:ext uri="{BB962C8B-B14F-4D97-AF65-F5344CB8AC3E}">
        <p14:creationId xmlns:p14="http://schemas.microsoft.com/office/powerpoint/2010/main" val="320226763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prasso</a:t>
            </a:r>
            <a:r>
              <a:rPr lang="en-US" dirty="0" smtClean="0"/>
              <a:t> means </a:t>
            </a:r>
            <a:r>
              <a:rPr lang="en-US" sz="1200" b="0" i="0" dirty="0" smtClean="0"/>
              <a:t>to bring about or accomplish </a:t>
            </a:r>
          </a:p>
          <a:p>
            <a:r>
              <a:rPr lang="en-US" sz="1200" b="0" i="0" dirty="0" smtClean="0"/>
              <a:t>something through activity; that is, to do, or to </a:t>
            </a:r>
          </a:p>
          <a:p>
            <a:r>
              <a:rPr lang="en-US" sz="1200" b="0" i="0" dirty="0" smtClean="0"/>
              <a:t>accomplish.</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79</a:t>
            </a:fld>
            <a:endParaRPr lang="en-US"/>
          </a:p>
        </p:txBody>
      </p:sp>
    </p:spTree>
    <p:extLst>
      <p:ext uri="{BB962C8B-B14F-4D97-AF65-F5344CB8AC3E}">
        <p14:creationId xmlns:p14="http://schemas.microsoft.com/office/powerpoint/2010/main" val="3202267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a:t>
            </a:fld>
            <a:endParaRPr lang="en-US"/>
          </a:p>
        </p:txBody>
      </p:sp>
    </p:spTree>
    <p:extLst>
      <p:ext uri="{BB962C8B-B14F-4D97-AF65-F5344CB8AC3E}">
        <p14:creationId xmlns:p14="http://schemas.microsoft.com/office/powerpoint/2010/main" val="252634839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80</a:t>
            </a:fld>
            <a:endParaRPr lang="en-US"/>
          </a:p>
        </p:txBody>
      </p:sp>
    </p:spTree>
    <p:extLst>
      <p:ext uri="{BB962C8B-B14F-4D97-AF65-F5344CB8AC3E}">
        <p14:creationId xmlns:p14="http://schemas.microsoft.com/office/powerpoint/2010/main" val="89306978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Hear, </a:t>
            </a:r>
            <a:r>
              <a:rPr lang="en-US" dirty="0" err="1" smtClean="0"/>
              <a:t>poieo</a:t>
            </a:r>
            <a:r>
              <a:rPr lang="en-US" dirty="0" smtClean="0"/>
              <a:t> means </a:t>
            </a:r>
            <a:r>
              <a:rPr lang="en-US" sz="1200" dirty="0" smtClean="0"/>
              <a:t> </a:t>
            </a:r>
            <a:r>
              <a:rPr lang="en-US" sz="1200" b="0" i="0" dirty="0" smtClean="0"/>
              <a:t>to undertake or do something that </a:t>
            </a:r>
          </a:p>
          <a:p>
            <a:r>
              <a:rPr lang="en-US" sz="1200" b="0" i="0" dirty="0" smtClean="0"/>
              <a:t>brings about an event, state, or condition; that is, to do, </a:t>
            </a:r>
          </a:p>
          <a:p>
            <a:r>
              <a:rPr lang="en-US" sz="1200" b="0" i="0" dirty="0" smtClean="0"/>
              <a:t>to cause, to bring about, to accomplish, or to prepare.</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81</a:t>
            </a:fld>
            <a:endParaRPr lang="en-US"/>
          </a:p>
        </p:txBody>
      </p:sp>
    </p:spTree>
    <p:extLst>
      <p:ext uri="{BB962C8B-B14F-4D97-AF65-F5344CB8AC3E}">
        <p14:creationId xmlns:p14="http://schemas.microsoft.com/office/powerpoint/2010/main" val="320226763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82</a:t>
            </a:fld>
            <a:endParaRPr lang="en-US"/>
          </a:p>
        </p:txBody>
      </p:sp>
    </p:spTree>
    <p:extLst>
      <p:ext uri="{BB962C8B-B14F-4D97-AF65-F5344CB8AC3E}">
        <p14:creationId xmlns:p14="http://schemas.microsoft.com/office/powerpoint/2010/main" val="165943193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And, here are all three “do” words in this verse together.</a:t>
            </a:r>
          </a:p>
          <a:p>
            <a:endParaRPr lang="en-US" b="0" dirty="0" smtClean="0"/>
          </a:p>
          <a:p>
            <a:r>
              <a:rPr lang="en-US" b="0" dirty="0" smtClean="0"/>
              <a:t>They’re definitions all seem very similar. So what’s the </a:t>
            </a:r>
          </a:p>
          <a:p>
            <a:r>
              <a:rPr lang="en-US" b="0" dirty="0" smtClean="0"/>
              <a:t>difference between them? Or, why did Paul choose to </a:t>
            </a:r>
          </a:p>
          <a:p>
            <a:r>
              <a:rPr lang="en-US" b="0" dirty="0" smtClean="0"/>
              <a:t>use</a:t>
            </a:r>
            <a:r>
              <a:rPr lang="en-US" b="0" baseline="0" dirty="0" smtClean="0"/>
              <a:t> three separate words here when all three seem to </a:t>
            </a:r>
          </a:p>
          <a:p>
            <a:r>
              <a:rPr lang="en-US" b="0" baseline="0" dirty="0" smtClean="0"/>
              <a:t>mean just about the same thing?</a:t>
            </a:r>
          </a:p>
          <a:p>
            <a:endParaRPr lang="en-US" b="0" baseline="0" dirty="0" smtClean="0"/>
          </a:p>
          <a:p>
            <a:r>
              <a:rPr lang="en-US" b="0" baseline="0" dirty="0" smtClean="0"/>
              <a:t>Did he just want to avoid repeating the same word three </a:t>
            </a:r>
          </a:p>
          <a:p>
            <a:r>
              <a:rPr lang="en-US" b="0" baseline="0" dirty="0" smtClean="0"/>
              <a:t>times?</a:t>
            </a:r>
          </a:p>
          <a:p>
            <a:endParaRPr lang="en-US" b="0" baseline="0" dirty="0" smtClean="0"/>
          </a:p>
          <a:p>
            <a:r>
              <a:rPr lang="en-US" b="0" baseline="0" dirty="0" smtClean="0"/>
              <a:t>If I write “I’m going to drive to the store” in one </a:t>
            </a:r>
          </a:p>
          <a:p>
            <a:r>
              <a:rPr lang="en-US" b="0" baseline="0" dirty="0" smtClean="0"/>
              <a:t>paragraph, then, for variety, I might say “I’m going to </a:t>
            </a:r>
          </a:p>
          <a:p>
            <a:r>
              <a:rPr lang="en-US" b="0" baseline="0" dirty="0" smtClean="0"/>
              <a:t>make a run to the store” in the next paragraph.</a:t>
            </a:r>
          </a:p>
          <a:p>
            <a:endParaRPr lang="en-US" b="0" baseline="0" dirty="0" smtClean="0"/>
          </a:p>
          <a:p>
            <a:r>
              <a:rPr lang="en-US" b="0" baseline="0" dirty="0" smtClean="0"/>
              <a:t>And, Paul DOES exercise such variety of expression in </a:t>
            </a:r>
          </a:p>
          <a:p>
            <a:r>
              <a:rPr lang="en-US" b="0" baseline="0" dirty="0" smtClean="0"/>
              <a:t>other places. So, what about here?</a:t>
            </a:r>
          </a:p>
          <a:p>
            <a:endParaRPr lang="en-US" b="0" baseline="0" dirty="0" smtClean="0"/>
          </a:p>
          <a:p>
            <a:r>
              <a:rPr lang="en-US" b="0" baseline="0" dirty="0" smtClean="0"/>
              <a:t>Well, it turns out that there are indeed some rather </a:t>
            </a:r>
          </a:p>
          <a:p>
            <a:r>
              <a:rPr lang="en-US" b="0" baseline="0" dirty="0" smtClean="0"/>
              <a:t>subtle differences between these three words.</a:t>
            </a:r>
          </a:p>
          <a:p>
            <a:endParaRPr lang="en-US" b="0" baseline="0" dirty="0" smtClean="0"/>
          </a:p>
          <a:p>
            <a:r>
              <a:rPr lang="en-US" b="0" baseline="0" dirty="0" smtClean="0"/>
              <a:t>First of all: “Generally speaking, in Paul’s Epistles </a:t>
            </a:r>
            <a:r>
              <a:rPr lang="en-US" b="0" baseline="0" dirty="0" err="1" smtClean="0"/>
              <a:t>poieo</a:t>
            </a:r>
            <a:r>
              <a:rPr lang="en-US" b="0" baseline="0" dirty="0" smtClean="0"/>
              <a:t> </a:t>
            </a:r>
          </a:p>
          <a:p>
            <a:r>
              <a:rPr lang="en-US" b="0" baseline="0" dirty="0" smtClean="0"/>
              <a:t>denotes an action complete in itself, while </a:t>
            </a:r>
            <a:r>
              <a:rPr lang="en-US" b="0" baseline="0" dirty="0" err="1" smtClean="0"/>
              <a:t>prasso</a:t>
            </a:r>
            <a:r>
              <a:rPr lang="en-US" b="0" baseline="0" dirty="0" smtClean="0"/>
              <a:t> </a:t>
            </a:r>
          </a:p>
          <a:p>
            <a:r>
              <a:rPr lang="en-US" b="0" baseline="0" dirty="0" smtClean="0"/>
              <a:t>denotes a habit.” (1).</a:t>
            </a:r>
          </a:p>
          <a:p>
            <a:endParaRPr lang="en-US" b="0" baseline="0" dirty="0" smtClean="0"/>
          </a:p>
          <a:p>
            <a:r>
              <a:rPr lang="en-US" b="0" dirty="0" smtClean="0"/>
              <a:t>Also,</a:t>
            </a:r>
            <a:r>
              <a:rPr lang="en-US" b="0" baseline="0" dirty="0" smtClean="0"/>
              <a:t> looking at the use of these two words in Romans </a:t>
            </a:r>
          </a:p>
          <a:p>
            <a:r>
              <a:rPr lang="en-US" b="0" baseline="0" dirty="0" smtClean="0"/>
              <a:t>1:32, we see that </a:t>
            </a:r>
            <a:r>
              <a:rPr lang="en-US" b="0" baseline="0" dirty="0" err="1" smtClean="0"/>
              <a:t>prasso</a:t>
            </a:r>
            <a:r>
              <a:rPr lang="en-US" b="0" baseline="0" dirty="0" smtClean="0"/>
              <a:t> “refers to the mass of those </a:t>
            </a:r>
          </a:p>
          <a:p>
            <a:r>
              <a:rPr lang="en-US" b="0" baseline="0" dirty="0" smtClean="0"/>
              <a:t>who are rotting in the general swamp of pagan vices. </a:t>
            </a:r>
          </a:p>
          <a:p>
            <a:r>
              <a:rPr lang="en-US" b="0" baseline="0" dirty="0" smtClean="0"/>
              <a:t>On the other hand, the action of those who know </a:t>
            </a:r>
          </a:p>
          <a:p>
            <a:r>
              <a:rPr lang="en-US" b="0" baseline="0" dirty="0" smtClean="0"/>
              <a:t>God’s righteous demands involves </a:t>
            </a:r>
            <a:r>
              <a:rPr lang="en-US" b="0" baseline="0" dirty="0" err="1" smtClean="0"/>
              <a:t>wilful</a:t>
            </a:r>
            <a:r>
              <a:rPr lang="en-US" b="0" baseline="0" dirty="0" smtClean="0"/>
              <a:t> transgression, </a:t>
            </a:r>
          </a:p>
          <a:p>
            <a:r>
              <a:rPr lang="en-US" b="0" baseline="0" dirty="0" smtClean="0"/>
              <a:t>and [</a:t>
            </a:r>
            <a:r>
              <a:rPr lang="en-US" b="0" baseline="0" dirty="0" err="1" smtClean="0"/>
              <a:t>poieo</a:t>
            </a:r>
            <a:r>
              <a:rPr lang="en-US" b="0" baseline="0" dirty="0" smtClean="0"/>
              <a:t>] is used for this... </a:t>
            </a:r>
          </a:p>
          <a:p>
            <a:endParaRPr lang="en-US" b="0" baseline="0" dirty="0" smtClean="0"/>
          </a:p>
          <a:p>
            <a:r>
              <a:rPr lang="en-US" b="0" baseline="0" dirty="0" smtClean="0"/>
              <a:t>“Even in the sphere of sinning, [</a:t>
            </a:r>
            <a:r>
              <a:rPr lang="en-US" b="0" baseline="0" dirty="0" err="1" smtClean="0"/>
              <a:t>prasso</a:t>
            </a:r>
            <a:r>
              <a:rPr lang="en-US" b="0" baseline="0" dirty="0" smtClean="0"/>
              <a:t>] has a more </a:t>
            </a:r>
          </a:p>
          <a:p>
            <a:r>
              <a:rPr lang="en-US" b="0" baseline="0" dirty="0" smtClean="0"/>
              <a:t>general sense as compared with the more definite </a:t>
            </a:r>
          </a:p>
          <a:p>
            <a:r>
              <a:rPr lang="en-US" b="0" baseline="0" dirty="0" smtClean="0"/>
              <a:t>[</a:t>
            </a:r>
            <a:r>
              <a:rPr lang="en-US" b="0" baseline="0" dirty="0" err="1" smtClean="0"/>
              <a:t>poieo</a:t>
            </a:r>
            <a:r>
              <a:rPr lang="en-US" b="0" baseline="0" dirty="0" smtClean="0"/>
              <a:t>].” (2).</a:t>
            </a:r>
          </a:p>
          <a:p>
            <a:endParaRPr lang="en-US" b="0" baseline="0" dirty="0" smtClean="0"/>
          </a:p>
          <a:p>
            <a:r>
              <a:rPr lang="en-US" b="0" baseline="0" dirty="0" smtClean="0"/>
              <a:t>Here in Romans 7:15, “The sharper [</a:t>
            </a:r>
            <a:r>
              <a:rPr lang="en-US" b="0" baseline="0" dirty="0" err="1" smtClean="0"/>
              <a:t>poieo</a:t>
            </a:r>
            <a:r>
              <a:rPr lang="en-US" b="0" baseline="0" dirty="0" smtClean="0"/>
              <a:t>], which </a:t>
            </a:r>
          </a:p>
          <a:p>
            <a:r>
              <a:rPr lang="en-US" b="0" baseline="0" dirty="0" smtClean="0"/>
              <a:t>includes completion, gives emphasis to the serious </a:t>
            </a:r>
          </a:p>
          <a:p>
            <a:r>
              <a:rPr lang="en-US" b="0" baseline="0" dirty="0" smtClean="0"/>
              <a:t>situation in which the good which is willed is not done.</a:t>
            </a:r>
          </a:p>
          <a:p>
            <a:r>
              <a:rPr lang="en-US" b="0" baseline="0" dirty="0" smtClean="0"/>
              <a:t> Life is lived instead in the stupid doing of the evil which </a:t>
            </a:r>
          </a:p>
          <a:p>
            <a:r>
              <a:rPr lang="en-US" b="0" baseline="0" dirty="0" smtClean="0"/>
              <a:t>is not willed, and this is expressed by [</a:t>
            </a:r>
            <a:r>
              <a:rPr lang="en-US" b="0" baseline="0" dirty="0" err="1" smtClean="0"/>
              <a:t>prasso</a:t>
            </a:r>
            <a:r>
              <a:rPr lang="en-US" b="0" baseline="0" dirty="0" smtClean="0"/>
              <a:t>].” (3).</a:t>
            </a:r>
          </a:p>
          <a:p>
            <a:endParaRPr lang="en-US" b="0" baseline="0" dirty="0" smtClean="0"/>
          </a:p>
          <a:p>
            <a:r>
              <a:rPr lang="en-US" b="0" baseline="0" dirty="0" smtClean="0"/>
              <a:t>“On the other hand... the [</a:t>
            </a:r>
            <a:r>
              <a:rPr lang="en-US" b="0" baseline="0" dirty="0" err="1" smtClean="0"/>
              <a:t>katergazomai</a:t>
            </a:r>
            <a:r>
              <a:rPr lang="en-US" b="0" baseline="0" dirty="0" smtClean="0"/>
              <a:t>] [is] dominated </a:t>
            </a:r>
          </a:p>
          <a:p>
            <a:r>
              <a:rPr lang="en-US" b="0" baseline="0" dirty="0" smtClean="0"/>
              <a:t>by sin. If from the standpoint of volition it seems that </a:t>
            </a:r>
          </a:p>
          <a:p>
            <a:r>
              <a:rPr lang="en-US" b="0" baseline="0" dirty="0" smtClean="0"/>
              <a:t>man is still in some sense autonomous, the sin which </a:t>
            </a:r>
          </a:p>
          <a:p>
            <a:r>
              <a:rPr lang="en-US" b="0" baseline="0" dirty="0" smtClean="0"/>
              <a:t>leads to the doing of evil is here the complete </a:t>
            </a:r>
          </a:p>
          <a:p>
            <a:r>
              <a:rPr lang="en-US" b="0" baseline="0" dirty="0" smtClean="0"/>
              <a:t>master”. (3).</a:t>
            </a:r>
          </a:p>
          <a:p>
            <a:endParaRPr lang="en-US" b="0" baseline="0" dirty="0" smtClean="0"/>
          </a:p>
          <a:p>
            <a:r>
              <a:rPr lang="en-US" b="0" baseline="0" dirty="0" smtClean="0"/>
              <a:t>“In all [its uses in the New Testament, </a:t>
            </a:r>
            <a:r>
              <a:rPr lang="en-US" b="0" baseline="0" dirty="0" err="1" smtClean="0"/>
              <a:t>katergazomai</a:t>
            </a:r>
            <a:r>
              <a:rPr lang="en-US" b="0" baseline="0" dirty="0" smtClean="0"/>
              <a:t>] </a:t>
            </a:r>
          </a:p>
          <a:p>
            <a:r>
              <a:rPr lang="en-US" b="0" baseline="0" dirty="0" smtClean="0"/>
              <a:t>has [such] a religious and ethical sense.” (4).</a:t>
            </a:r>
          </a:p>
          <a:p>
            <a:endParaRPr lang="en-US" b="0" baseline="0" dirty="0" smtClean="0"/>
          </a:p>
          <a:p>
            <a:r>
              <a:rPr lang="en-US" b="0" baseline="0" dirty="0" smtClean="0"/>
              <a:t>And, all three of these “do” words are present tense, </a:t>
            </a:r>
          </a:p>
          <a:p>
            <a:r>
              <a:rPr lang="en-US" b="0" baseline="0" dirty="0" smtClean="0"/>
              <a:t>indicating a continuing process.</a:t>
            </a:r>
          </a:p>
          <a:p>
            <a:endParaRPr lang="en-US" b="0" baseline="0" dirty="0" smtClean="0"/>
          </a:p>
          <a:p>
            <a:r>
              <a:rPr lang="en-US" b="0" baseline="0" dirty="0" smtClean="0"/>
              <a:t>So, we might paraphrase Romans 7:15 as:</a:t>
            </a:r>
          </a:p>
          <a:p>
            <a:endParaRPr lang="en-US" b="0" baseline="0" dirty="0" smtClean="0"/>
          </a:p>
          <a:p>
            <a:r>
              <a:rPr lang="en-US" dirty="0" smtClean="0"/>
              <a:t>-----</a:t>
            </a:r>
          </a:p>
          <a:p>
            <a:endParaRPr lang="en-US" dirty="0" smtClean="0"/>
          </a:p>
          <a:p>
            <a:pPr marL="228600" indent="-228600">
              <a:buAutoNum type="arabicParenBoth"/>
            </a:pPr>
            <a:r>
              <a:rPr lang="en-US" dirty="0" smtClean="0"/>
              <a:t>Vine, W.</a:t>
            </a:r>
            <a:r>
              <a:rPr lang="en-US" baseline="0" dirty="0" smtClean="0"/>
              <a:t> E. (1940). An Expository Dictionary of New </a:t>
            </a:r>
          </a:p>
          <a:p>
            <a:pPr marL="0" indent="0">
              <a:buNone/>
            </a:pPr>
            <a:r>
              <a:rPr lang="en-US" baseline="0" dirty="0" smtClean="0"/>
              <a:t>Testament Words (vol. I, p. 330). Old Tappan, NJ: </a:t>
            </a:r>
          </a:p>
          <a:p>
            <a:pPr marL="0" indent="0">
              <a:buNone/>
            </a:pPr>
            <a:r>
              <a:rPr lang="en-US" baseline="0" dirty="0" smtClean="0"/>
              <a:t>Fleming H. </a:t>
            </a:r>
            <a:r>
              <a:rPr lang="en-US" baseline="0" dirty="0" err="1" smtClean="0"/>
              <a:t>Revell</a:t>
            </a:r>
            <a:r>
              <a:rPr lang="en-US" baseline="0" dirty="0" smtClean="0"/>
              <a:t>.</a:t>
            </a:r>
          </a:p>
          <a:p>
            <a:pPr marL="0" indent="0">
              <a:buNone/>
            </a:pPr>
            <a:endParaRPr lang="en-US" baseline="0" dirty="0" smtClean="0"/>
          </a:p>
          <a:p>
            <a:pPr marL="0" indent="0">
              <a:buNone/>
            </a:pPr>
            <a:r>
              <a:rPr lang="en-US" baseline="0" dirty="0" smtClean="0"/>
              <a:t>(2) Maurer, Christian (1968). </a:t>
            </a:r>
            <a:r>
              <a:rPr lang="en-US" baseline="0" dirty="0" err="1" smtClean="0"/>
              <a:t>Prasso</a:t>
            </a:r>
            <a:r>
              <a:rPr lang="en-US" baseline="0" dirty="0" smtClean="0"/>
              <a:t>, in the Theological </a:t>
            </a:r>
          </a:p>
          <a:p>
            <a:pPr marL="0" indent="0">
              <a:buNone/>
            </a:pPr>
            <a:r>
              <a:rPr lang="en-US" baseline="0" dirty="0" smtClean="0"/>
              <a:t>Dictionary of the New Testament, Gerhard Friedrich, </a:t>
            </a:r>
          </a:p>
          <a:p>
            <a:pPr marL="0" indent="0">
              <a:buNone/>
            </a:pPr>
            <a:r>
              <a:rPr lang="en-US" baseline="0" dirty="0" smtClean="0"/>
              <a:t>Ed. (vol. VI, p. 636). Grand Rapids, MI: Eerdmans.</a:t>
            </a:r>
          </a:p>
          <a:p>
            <a:pPr marL="0" indent="0">
              <a:buNone/>
            </a:pPr>
            <a:endParaRPr lang="en-US" baseline="0" dirty="0" smtClean="0"/>
          </a:p>
          <a:p>
            <a:pPr marL="0" indent="0">
              <a:buNone/>
            </a:pPr>
            <a:r>
              <a:rPr lang="en-US" baseline="0" dirty="0" smtClean="0"/>
              <a:t>(3) ibid. p. 637</a:t>
            </a:r>
            <a:endParaRPr lang="en-US" dirty="0" smtClean="0"/>
          </a:p>
          <a:p>
            <a:endParaRPr lang="en-US" dirty="0" smtClean="0"/>
          </a:p>
          <a:p>
            <a:pPr marL="0" indent="0">
              <a:buNone/>
            </a:pPr>
            <a:r>
              <a:rPr lang="en-US" baseline="0" dirty="0" smtClean="0"/>
              <a:t>(2) Bertram, Georg (1965). </a:t>
            </a:r>
            <a:r>
              <a:rPr lang="en-US" baseline="0" dirty="0" err="1" smtClean="0"/>
              <a:t>katergazomai</a:t>
            </a:r>
            <a:r>
              <a:rPr lang="en-US" baseline="0" dirty="0" smtClean="0"/>
              <a:t>, in the </a:t>
            </a:r>
          </a:p>
          <a:p>
            <a:pPr marL="0" indent="0">
              <a:buNone/>
            </a:pPr>
            <a:r>
              <a:rPr lang="en-US" baseline="0" dirty="0" smtClean="0"/>
              <a:t>Theological Dictionary of the New Testament, Gerhard </a:t>
            </a:r>
          </a:p>
          <a:p>
            <a:pPr marL="0" indent="0">
              <a:buNone/>
            </a:pPr>
            <a:r>
              <a:rPr lang="en-US" baseline="0" dirty="0" smtClean="0"/>
              <a:t>Kittel, Ed. (vol. III, p. 635). Grand Rapids, MI: </a:t>
            </a:r>
          </a:p>
          <a:p>
            <a:pPr marL="0" indent="0">
              <a:buNone/>
            </a:pPr>
            <a:r>
              <a:rPr lang="en-US" baseline="0" dirty="0" smtClean="0"/>
              <a:t>Eerdmans.</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83</a:t>
            </a:fld>
            <a:endParaRPr lang="en-US"/>
          </a:p>
        </p:txBody>
      </p:sp>
    </p:spTree>
    <p:extLst>
      <p:ext uri="{BB962C8B-B14F-4D97-AF65-F5344CB8AC3E}">
        <p14:creationId xmlns:p14="http://schemas.microsoft.com/office/powerpoint/2010/main" val="320226763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i="0" kern="1200" dirty="0" smtClean="0">
                <a:solidFill>
                  <a:schemeClr val="tx1"/>
                </a:solidFill>
                <a:latin typeface="+mn-lt"/>
                <a:ea typeface="+mn-ea"/>
                <a:cs typeface="+mn-cs"/>
              </a:rPr>
              <a:t>According to the Chicago Tribune, in 1996 a </a:t>
            </a:r>
          </a:p>
          <a:p>
            <a:pPr rtl="0"/>
            <a:r>
              <a:rPr lang="en-US" sz="1200" i="0" kern="1200" dirty="0" smtClean="0">
                <a:solidFill>
                  <a:schemeClr val="tx1"/>
                </a:solidFill>
                <a:latin typeface="+mn-lt"/>
                <a:ea typeface="+mn-ea"/>
                <a:cs typeface="+mn-cs"/>
              </a:rPr>
              <a:t>professor at the University of Illinois found himself in an </a:t>
            </a:r>
          </a:p>
          <a:p>
            <a:pPr rtl="0"/>
            <a:r>
              <a:rPr lang="en-US" sz="1200" i="0" kern="1200" dirty="0" smtClean="0">
                <a:solidFill>
                  <a:schemeClr val="tx1"/>
                </a:solidFill>
                <a:latin typeface="+mn-lt"/>
                <a:ea typeface="+mn-ea"/>
                <a:cs typeface="+mn-cs"/>
              </a:rPr>
              <a:t>embarrassing situation.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At that time Stuart Nagel was the most published </a:t>
            </a:r>
          </a:p>
          <a:p>
            <a:pPr rtl="0"/>
            <a:r>
              <a:rPr lang="en-US" sz="1200" i="0" kern="1200" dirty="0" smtClean="0">
                <a:solidFill>
                  <a:schemeClr val="tx1"/>
                </a:solidFill>
                <a:latin typeface="+mn-lt"/>
                <a:ea typeface="+mn-ea"/>
                <a:cs typeface="+mn-cs"/>
              </a:rPr>
              <a:t>professor at the university, with some sixty books to his </a:t>
            </a:r>
          </a:p>
          <a:p>
            <a:pPr rtl="0"/>
            <a:r>
              <a:rPr lang="en-US" sz="1200" i="0" kern="1200" dirty="0" smtClean="0">
                <a:solidFill>
                  <a:schemeClr val="tx1"/>
                </a:solidFill>
                <a:latin typeface="+mn-lt"/>
                <a:ea typeface="+mn-ea"/>
                <a:cs typeface="+mn-cs"/>
              </a:rPr>
              <a:t>credit. The subject of his writing was public policy, </a:t>
            </a:r>
          </a:p>
          <a:p>
            <a:pPr rtl="0"/>
            <a:r>
              <a:rPr lang="en-US" sz="1200" i="0" kern="1200" dirty="0" smtClean="0">
                <a:solidFill>
                  <a:schemeClr val="tx1"/>
                </a:solidFill>
                <a:latin typeface="+mn-lt"/>
                <a:ea typeface="+mn-ea"/>
                <a:cs typeface="+mn-cs"/>
              </a:rPr>
              <a:t>with an expertise in dispute-resolution theory.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Nagel’s car even bore a bumper sticker that said, </a:t>
            </a:r>
          </a:p>
          <a:p>
            <a:pPr rtl="0"/>
            <a:r>
              <a:rPr lang="en-US" sz="1200" i="0" kern="1200" dirty="0" smtClean="0">
                <a:solidFill>
                  <a:schemeClr val="tx1"/>
                </a:solidFill>
                <a:latin typeface="+mn-lt"/>
                <a:ea typeface="+mn-ea"/>
                <a:cs typeface="+mn-cs"/>
              </a:rPr>
              <a:t>“Mediate, Don’t Litigate.”</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But in the spring of 1996 the professor who would eat </a:t>
            </a:r>
          </a:p>
          <a:p>
            <a:pPr rtl="0"/>
            <a:r>
              <a:rPr lang="en-US" sz="1200" i="0" kern="1200" dirty="0" smtClean="0">
                <a:solidFill>
                  <a:schemeClr val="tx1"/>
                </a:solidFill>
                <a:latin typeface="+mn-lt"/>
                <a:ea typeface="+mn-ea"/>
                <a:cs typeface="+mn-cs"/>
              </a:rPr>
              <a:t>and breathe conflict-resolution theory decided he had no </a:t>
            </a:r>
          </a:p>
          <a:p>
            <a:pPr rtl="0"/>
            <a:r>
              <a:rPr lang="en-US" sz="1200" i="0" kern="1200" dirty="0" smtClean="0">
                <a:solidFill>
                  <a:schemeClr val="tx1"/>
                </a:solidFill>
                <a:latin typeface="+mn-lt"/>
                <a:ea typeface="+mn-ea"/>
                <a:cs typeface="+mn-cs"/>
              </a:rPr>
              <a:t>choice but to take the University of Illinois to court.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Nagel felt the university was trying to force him into </a:t>
            </a:r>
          </a:p>
          <a:p>
            <a:pPr rtl="0"/>
            <a:r>
              <a:rPr lang="en-US" sz="1200" i="0" kern="1200" dirty="0" smtClean="0">
                <a:solidFill>
                  <a:schemeClr val="tx1"/>
                </a:solidFill>
                <a:latin typeface="+mn-lt"/>
                <a:ea typeface="+mn-ea"/>
                <a:cs typeface="+mn-cs"/>
              </a:rPr>
              <a:t>early retirement, or worse, to terminate him without </a:t>
            </a:r>
          </a:p>
          <a:p>
            <a:pPr rtl="0"/>
            <a:r>
              <a:rPr lang="en-US" sz="1200" i="0" kern="1200" dirty="0" smtClean="0">
                <a:solidFill>
                  <a:schemeClr val="tx1"/>
                </a:solidFill>
                <a:latin typeface="+mn-lt"/>
                <a:ea typeface="+mn-ea"/>
                <a:cs typeface="+mn-cs"/>
              </a:rPr>
              <a:t>due process. His department head had put him under </a:t>
            </a:r>
          </a:p>
          <a:p>
            <a:pPr rtl="0"/>
            <a:r>
              <a:rPr lang="en-US" sz="1200" i="0" kern="1200" dirty="0" smtClean="0">
                <a:solidFill>
                  <a:schemeClr val="tx1"/>
                </a:solidFill>
                <a:latin typeface="+mn-lt"/>
                <a:ea typeface="+mn-ea"/>
                <a:cs typeface="+mn-cs"/>
              </a:rPr>
              <a:t>investigation, ostensibly over the quality of his </a:t>
            </a:r>
          </a:p>
          <a:p>
            <a:pPr rtl="0"/>
            <a:r>
              <a:rPr lang="en-US" sz="1200" i="0" kern="1200" dirty="0" smtClean="0">
                <a:solidFill>
                  <a:schemeClr val="tx1"/>
                </a:solidFill>
                <a:latin typeface="+mn-lt"/>
                <a:ea typeface="+mn-ea"/>
                <a:cs typeface="+mn-cs"/>
              </a:rPr>
              <a:t>classroom teaching.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Nagel had sought a win-win resolution, but had failed to </a:t>
            </a:r>
          </a:p>
          <a:p>
            <a:pPr rtl="0"/>
            <a:r>
              <a:rPr lang="en-US" sz="1200" i="0" kern="1200" dirty="0" smtClean="0">
                <a:solidFill>
                  <a:schemeClr val="tx1"/>
                </a:solidFill>
                <a:latin typeface="+mn-lt"/>
                <a:ea typeface="+mn-ea"/>
                <a:cs typeface="+mn-cs"/>
              </a:rPr>
              <a:t>come to an agreement with the university. And so, with </a:t>
            </a:r>
          </a:p>
          <a:p>
            <a:pPr rtl="0"/>
            <a:r>
              <a:rPr lang="en-US" sz="1200" i="0" kern="1200" dirty="0" smtClean="0">
                <a:solidFill>
                  <a:schemeClr val="tx1"/>
                </a:solidFill>
                <a:latin typeface="+mn-lt"/>
                <a:ea typeface="+mn-ea"/>
                <a:cs typeface="+mn-cs"/>
              </a:rPr>
              <a:t>his interests at risk, the professor who abhors litigation </a:t>
            </a:r>
          </a:p>
          <a:p>
            <a:pPr rtl="0"/>
            <a:r>
              <a:rPr lang="en-US" sz="1200" i="0" kern="1200" dirty="0" smtClean="0">
                <a:solidFill>
                  <a:schemeClr val="tx1"/>
                </a:solidFill>
                <a:latin typeface="+mn-lt"/>
                <a:ea typeface="+mn-ea"/>
                <a:cs typeface="+mn-cs"/>
              </a:rPr>
              <a:t>went to court as a last resort.</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We all know what he felt like. How difficult at times to </a:t>
            </a:r>
          </a:p>
          <a:p>
            <a:pPr rtl="0"/>
            <a:r>
              <a:rPr lang="en-US" sz="1200" kern="1200" dirty="0" smtClean="0">
                <a:solidFill>
                  <a:schemeClr val="tx1"/>
                </a:solidFill>
                <a:latin typeface="+mn-lt"/>
                <a:ea typeface="+mn-ea"/>
                <a:cs typeface="+mn-cs"/>
              </a:rPr>
              <a:t>keep from doing what we don’t want to do. How hard at </a:t>
            </a:r>
          </a:p>
          <a:p>
            <a:pPr rtl="0"/>
            <a:r>
              <a:rPr lang="en-US" sz="1200" kern="1200" dirty="0" smtClean="0">
                <a:solidFill>
                  <a:schemeClr val="tx1"/>
                </a:solidFill>
                <a:latin typeface="+mn-lt"/>
                <a:ea typeface="+mn-ea"/>
                <a:cs typeface="+mn-cs"/>
              </a:rPr>
              <a:t>times to do what we want to do.</a:t>
            </a:r>
            <a:endParaRPr lang="en-US" dirty="0" smtClean="0"/>
          </a:p>
          <a:p>
            <a:pPr lvl="1"/>
            <a:endParaRPr lang="en-US" dirty="0" smtClean="0"/>
          </a:p>
          <a:p>
            <a:r>
              <a:rPr lang="en-US" b="0" i="0" u="none" strike="noStrike" baseline="0" dirty="0" smtClean="0"/>
              <a:t>-----</a:t>
            </a:r>
          </a:p>
          <a:p>
            <a:endParaRPr lang="en-US" b="0" i="0" u="none" strike="noStrike" baseline="0" dirty="0" smtClean="0"/>
          </a:p>
          <a:p>
            <a:r>
              <a:rPr lang="en-US" b="0" i="0" u="none" strike="noStrike" baseline="0" dirty="0" smtClean="0"/>
              <a:t>Larson, C. B. (2002). </a:t>
            </a:r>
            <a:r>
              <a:rPr lang="en-US" b="0" i="1" u="none" strike="noStrike" baseline="0" dirty="0" smtClean="0"/>
              <a:t>750 engaging illustrations for </a:t>
            </a:r>
          </a:p>
          <a:p>
            <a:r>
              <a:rPr lang="en-US" b="0" i="1" u="none" strike="noStrike" baseline="0" dirty="0" smtClean="0"/>
              <a:t>preachers, teachers &amp; writers</a:t>
            </a:r>
            <a:r>
              <a:rPr lang="en-US" b="0" i="0" u="none" strike="noStrike" baseline="0" dirty="0" smtClean="0"/>
              <a:t> (p. 373). Grand </a:t>
            </a:r>
          </a:p>
          <a:p>
            <a:r>
              <a:rPr lang="en-US" b="0" i="0" u="none" strike="noStrike" baseline="0" dirty="0" smtClean="0"/>
              <a:t>Rapids, MI: Baker Books.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84</a:t>
            </a:fld>
            <a:endParaRPr lang="en-US"/>
          </a:p>
        </p:txBody>
      </p:sp>
    </p:spTree>
    <p:extLst>
      <p:ext uri="{BB962C8B-B14F-4D97-AF65-F5344CB8AC3E}">
        <p14:creationId xmlns:p14="http://schemas.microsoft.com/office/powerpoint/2010/main" val="7897091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7:15</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85</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7:15</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86</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Barnhouse</a:t>
            </a:r>
            <a:r>
              <a:rPr lang="en-US" dirty="0" smtClean="0"/>
              <a:t> continues:</a:t>
            </a:r>
          </a:p>
          <a:p>
            <a:endParaRPr lang="en-US" dirty="0" smtClean="0"/>
          </a:p>
          <a:p>
            <a:r>
              <a:rPr lang="en-US" dirty="0" smtClean="0"/>
              <a:t>“This passage does not speak of that good which </a:t>
            </a:r>
          </a:p>
          <a:p>
            <a:r>
              <a:rPr lang="en-US" dirty="0" smtClean="0"/>
              <a:t>believers perform on earth and which, though not </a:t>
            </a:r>
          </a:p>
          <a:p>
            <a:r>
              <a:rPr lang="en-US" dirty="0" smtClean="0"/>
              <a:t>unmixed, is accepted by God.</a:t>
            </a:r>
          </a:p>
          <a:p>
            <a:endParaRPr lang="en-US" dirty="0" smtClean="0"/>
          </a:p>
          <a:p>
            <a:r>
              <a:rPr lang="en-US" dirty="0" smtClean="0"/>
              <a:t>“This passage says that I cannot perform the absolute </a:t>
            </a:r>
          </a:p>
          <a:p>
            <a:r>
              <a:rPr lang="en-US" dirty="0" smtClean="0"/>
              <a:t>good which the law demands and in which I, as the </a:t>
            </a:r>
          </a:p>
          <a:p>
            <a:r>
              <a:rPr lang="en-US" dirty="0" smtClean="0"/>
              <a:t>new man, delight. </a:t>
            </a:r>
          </a:p>
          <a:p>
            <a:endParaRPr lang="en-US" dirty="0" smtClean="0"/>
          </a:p>
          <a:p>
            <a:r>
              <a:rPr lang="en-US" dirty="0" smtClean="0"/>
              <a:t>-----</a:t>
            </a:r>
          </a:p>
          <a:p>
            <a:endParaRPr lang="en-US" dirty="0" smtClean="0"/>
          </a:p>
          <a:p>
            <a:r>
              <a:rPr lang="en-US" dirty="0" err="1" smtClean="0"/>
              <a:t>Barnhouse</a:t>
            </a:r>
            <a:r>
              <a:rPr lang="en-US" dirty="0" smtClean="0"/>
              <a:t>, D. G. (1961). “God’s Freedom” (p. 239) in </a:t>
            </a:r>
          </a:p>
          <a:p>
            <a:r>
              <a:rPr lang="en-US" dirty="0" smtClean="0"/>
              <a:t>Romans (vol. III). Grand Rapids, MI: Eerdmans.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87</a:t>
            </a:fld>
            <a:endParaRPr lang="en-US"/>
          </a:p>
        </p:txBody>
      </p:sp>
    </p:spTree>
    <p:extLst>
      <p:ext uri="{BB962C8B-B14F-4D97-AF65-F5344CB8AC3E}">
        <p14:creationId xmlns:p14="http://schemas.microsoft.com/office/powerpoint/2010/main" val="92522369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Symphemi</a:t>
            </a:r>
            <a:r>
              <a:rPr lang="en-US" dirty="0" smtClean="0"/>
              <a:t> means to </a:t>
            </a:r>
            <a:r>
              <a:rPr lang="en-US" sz="1200" b="0" i="0" dirty="0" smtClean="0"/>
              <a:t>concur, or to agree with.</a:t>
            </a:r>
          </a:p>
          <a:p>
            <a:endParaRPr lang="en-US" sz="1200" b="0" i="0" dirty="0" smtClean="0"/>
          </a:p>
          <a:p>
            <a:r>
              <a:rPr lang="en-US" sz="1200" b="0" i="0" dirty="0" smtClean="0"/>
              <a:t>This is the only place in the New Testament where </a:t>
            </a:r>
          </a:p>
          <a:p>
            <a:r>
              <a:rPr lang="en-US" sz="1200" b="0" i="0" dirty="0" err="1" smtClean="0"/>
              <a:t>symphemi</a:t>
            </a:r>
            <a:r>
              <a:rPr lang="en-US" sz="1200" b="0" i="0" dirty="0" smtClean="0"/>
              <a:t> appears.</a:t>
            </a:r>
          </a:p>
          <a:p>
            <a:endParaRPr lang="en-US" sz="1200" b="0" i="0" dirty="0" smtClean="0"/>
          </a:p>
          <a:p>
            <a:r>
              <a:rPr lang="en-US" sz="1200" b="0" i="0" dirty="0" smtClean="0"/>
              <a:t>The word is not used in the Septuagint, the Greek </a:t>
            </a:r>
          </a:p>
          <a:p>
            <a:r>
              <a:rPr lang="en-US" sz="1200" b="0" i="0" dirty="0" smtClean="0"/>
              <a:t>version of the Old Testament.</a:t>
            </a:r>
          </a:p>
          <a:p>
            <a:endParaRPr lang="en-US" sz="1200" b="0" i="0" dirty="0" smtClean="0"/>
          </a:p>
          <a:p>
            <a:r>
              <a:rPr lang="en-US" sz="1200" b="0" i="0" dirty="0" err="1" smtClean="0"/>
              <a:t>Symphemi</a:t>
            </a:r>
            <a:r>
              <a:rPr lang="en-US" sz="1200" b="0" i="0" dirty="0" smtClean="0"/>
              <a:t> is used in other Greek works, however.</a:t>
            </a:r>
          </a:p>
          <a:p>
            <a:endParaRPr lang="en-US" sz="1200" b="0" i="0" dirty="0" smtClean="0"/>
          </a:p>
          <a:p>
            <a:r>
              <a:rPr lang="en-US" sz="1200" b="0" i="0" dirty="0" smtClean="0"/>
              <a:t>Justin Martyr was a Christian</a:t>
            </a:r>
            <a:r>
              <a:rPr lang="en-US" sz="1200" b="0" i="0" baseline="0" dirty="0" smtClean="0"/>
              <a:t> Apologist who lived from </a:t>
            </a:r>
          </a:p>
          <a:p>
            <a:r>
              <a:rPr lang="en-US" sz="1200" b="0" i="0" baseline="0" dirty="0" smtClean="0"/>
              <a:t>100 to 165 A.D.</a:t>
            </a:r>
          </a:p>
          <a:p>
            <a:endParaRPr lang="en-US" sz="1200" b="0" i="0" baseline="0" dirty="0" smtClean="0"/>
          </a:p>
          <a:p>
            <a:r>
              <a:rPr lang="en-US" sz="1200" b="0" i="0" baseline="0" dirty="0" smtClean="0"/>
              <a:t>At one point, he engaged in a dialog with </a:t>
            </a:r>
            <a:r>
              <a:rPr lang="en-US" sz="1200" b="0" i="0" baseline="0" dirty="0" err="1" smtClean="0"/>
              <a:t>Trypho</a:t>
            </a:r>
            <a:r>
              <a:rPr lang="en-US" sz="1200" b="0" i="0" baseline="0" dirty="0" smtClean="0"/>
              <a:t>,</a:t>
            </a:r>
          </a:p>
          <a:p>
            <a:r>
              <a:rPr lang="en-US" sz="1200" b="0" i="0" baseline="0" dirty="0" smtClean="0"/>
              <a:t>a Jew. In discussing Psalm 110:3, Justin asserted that </a:t>
            </a:r>
          </a:p>
          <a:p>
            <a:r>
              <a:rPr lang="en-US" sz="1200" b="0" i="0" baseline="0" dirty="0" smtClean="0"/>
              <a:t>the prediction was about Jesus, but </a:t>
            </a:r>
            <a:r>
              <a:rPr lang="en-US" sz="1200" b="0" i="0" baseline="0" dirty="0" err="1" smtClean="0"/>
              <a:t>Trypho</a:t>
            </a:r>
            <a:r>
              <a:rPr lang="en-US" sz="1200" b="0" i="0" baseline="0" dirty="0" smtClean="0"/>
              <a:t> contended </a:t>
            </a:r>
          </a:p>
          <a:p>
            <a:r>
              <a:rPr lang="en-US" sz="1200" b="0" i="0" baseline="0" dirty="0" smtClean="0"/>
              <a:t>that it was about King Hezekiah, the thirteenth King </a:t>
            </a:r>
          </a:p>
          <a:p>
            <a:r>
              <a:rPr lang="en-US" sz="1200" b="0" i="0" baseline="0" dirty="0" smtClean="0"/>
              <a:t>of Judah, who reigned from 715 to 686 B.C.</a:t>
            </a:r>
          </a:p>
          <a:p>
            <a:endParaRPr lang="en-US" sz="1200" b="0" i="0" baseline="0" dirty="0" smtClean="0"/>
          </a:p>
          <a:p>
            <a:r>
              <a:rPr lang="en-US" sz="1200" b="0" i="0" baseline="0" dirty="0" smtClean="0"/>
              <a:t>The beginning line of the 77</a:t>
            </a:r>
            <a:r>
              <a:rPr lang="en-US" sz="1200" b="0" i="0" baseline="30000" dirty="0" smtClean="0"/>
              <a:t>th</a:t>
            </a:r>
            <a:r>
              <a:rPr lang="en-US" sz="1200" b="0" i="0" baseline="0" dirty="0" smtClean="0"/>
              <a:t> chapter of that dialog is:</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88</a:t>
            </a:fld>
            <a:endParaRPr lang="en-US"/>
          </a:p>
        </p:txBody>
      </p:sp>
    </p:spTree>
    <p:extLst>
      <p:ext uri="{BB962C8B-B14F-4D97-AF65-F5344CB8AC3E}">
        <p14:creationId xmlns:p14="http://schemas.microsoft.com/office/powerpoint/2010/main" val="92522369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He agreed that Justin’s arguments were persuasive.</a:t>
            </a:r>
          </a:p>
          <a:p>
            <a:endParaRPr lang="en-US" b="1" dirty="0" smtClean="0"/>
          </a:p>
          <a:p>
            <a:pPr rtl="0"/>
            <a:r>
              <a:rPr lang="en-US" b="1" dirty="0" err="1" smtClean="0"/>
              <a:t>ILLUS</a:t>
            </a:r>
            <a:r>
              <a:rPr lang="en-US" b="1" dirty="0" smtClean="0"/>
              <a:t>:</a:t>
            </a:r>
            <a:r>
              <a:rPr lang="en-US" dirty="0" smtClean="0"/>
              <a:t> </a:t>
            </a:r>
            <a:r>
              <a:rPr lang="en-US" sz="1200" dirty="0" smtClean="0"/>
              <a:t>Meriwether Lewis, celebrating his thirty-first </a:t>
            </a:r>
          </a:p>
          <a:p>
            <a:pPr rtl="0"/>
            <a:r>
              <a:rPr lang="en-US" sz="1200" dirty="0" smtClean="0"/>
              <a:t>birthday, confided in his diary a disappointment in not </a:t>
            </a:r>
          </a:p>
          <a:p>
            <a:pPr rtl="0"/>
            <a:r>
              <a:rPr lang="en-US" sz="1200" dirty="0" smtClean="0"/>
              <a:t>using his life to a greater advantage. He had spent too </a:t>
            </a:r>
          </a:p>
          <a:p>
            <a:pPr rtl="0"/>
            <a:r>
              <a:rPr lang="en-US" sz="1200" dirty="0" smtClean="0"/>
              <a:t>many hours indolently wasting time he should have </a:t>
            </a:r>
          </a:p>
          <a:p>
            <a:pPr rtl="0"/>
            <a:r>
              <a:rPr lang="en-US" sz="1200" dirty="0" smtClean="0"/>
              <a:t>profitably spent on worthwhile projects. </a:t>
            </a:r>
          </a:p>
          <a:p>
            <a:pPr rtl="0"/>
            <a:endParaRPr lang="en-US" sz="1200" dirty="0" smtClean="0"/>
          </a:p>
          <a:p>
            <a:pPr rtl="0"/>
            <a:r>
              <a:rPr lang="en-US" sz="1200" dirty="0" smtClean="0"/>
              <a:t>On July 11, 1812, John Quincy Adams also confided in </a:t>
            </a:r>
          </a:p>
          <a:p>
            <a:pPr rtl="0"/>
            <a:r>
              <a:rPr lang="en-US" sz="1200" dirty="0" smtClean="0"/>
              <a:t>his diary a dissatisfaction with his personal life. He was </a:t>
            </a:r>
          </a:p>
          <a:p>
            <a:pPr rtl="0"/>
            <a:r>
              <a:rPr lang="en-US" sz="1200" dirty="0" smtClean="0"/>
              <a:t>then forty-five years old and moaned that indolence and </a:t>
            </a:r>
          </a:p>
          <a:p>
            <a:pPr rtl="0"/>
            <a:r>
              <a:rPr lang="en-US" sz="1200" dirty="0" smtClean="0"/>
              <a:t>infirmity had caused him to misuse and abuse his time. </a:t>
            </a:r>
          </a:p>
          <a:p>
            <a:pPr rtl="0"/>
            <a:endParaRPr lang="en-US" sz="1200" dirty="0" smtClean="0"/>
          </a:p>
          <a:p>
            <a:pPr rtl="0"/>
            <a:r>
              <a:rPr lang="en-US" sz="1200" dirty="0" smtClean="0"/>
              <a:t>Interestingly, both men were even then engaged in </a:t>
            </a:r>
          </a:p>
          <a:p>
            <a:pPr rtl="0"/>
            <a:r>
              <a:rPr lang="en-US" sz="1200" dirty="0" smtClean="0"/>
              <a:t>significant careers: Lewis was undertaking his epochal </a:t>
            </a:r>
          </a:p>
          <a:p>
            <a:pPr rtl="0"/>
            <a:r>
              <a:rPr lang="en-US" sz="1200" dirty="0" smtClean="0"/>
              <a:t>journey to open up the American West; and Adams was </a:t>
            </a:r>
          </a:p>
          <a:p>
            <a:pPr rtl="0"/>
            <a:r>
              <a:rPr lang="en-US" sz="1200" dirty="0" smtClean="0"/>
              <a:t>serving as American Minister to Russia.</a:t>
            </a:r>
          </a:p>
          <a:p>
            <a:pPr rtl="0"/>
            <a:endParaRPr lang="en-US" sz="1200" dirty="0" smtClean="0"/>
          </a:p>
          <a:p>
            <a:pPr rtl="0"/>
            <a:r>
              <a:rPr lang="en-US" sz="1200" dirty="0" smtClean="0"/>
              <a:t>We understand their woes. We, too, order our body, </a:t>
            </a:r>
          </a:p>
          <a:p>
            <a:pPr rtl="0"/>
            <a:r>
              <a:rPr lang="en-US" sz="1200" dirty="0" smtClean="0"/>
              <a:t>only to have it insolently refuse our summons. We </a:t>
            </a:r>
          </a:p>
          <a:p>
            <a:pPr rtl="0"/>
            <a:r>
              <a:rPr lang="en-US" sz="1200" dirty="0" smtClean="0"/>
              <a:t>command it to feats of duty, righteousness, and virtue, </a:t>
            </a:r>
          </a:p>
          <a:p>
            <a:pPr rtl="0"/>
            <a:r>
              <a:rPr lang="en-US" sz="1200" dirty="0" smtClean="0"/>
              <a:t>only to see it buckle to grief, weariness, and temptation. </a:t>
            </a:r>
          </a:p>
          <a:p>
            <a:pPr rtl="0"/>
            <a:endParaRPr lang="en-US" sz="1200" dirty="0" smtClean="0"/>
          </a:p>
          <a:p>
            <a:pPr rtl="0"/>
            <a:r>
              <a:rPr lang="en-US" sz="1200" dirty="0" smtClean="0"/>
              <a:t>Paul described his life in similar terms... still, he </a:t>
            </a:r>
          </a:p>
          <a:p>
            <a:pPr rtl="0"/>
            <a:r>
              <a:rPr lang="en-US" sz="1200" dirty="0" smtClean="0"/>
              <a:t>marveled that God’s creative genius, </a:t>
            </a:r>
            <a:r>
              <a:rPr lang="en-US" sz="1200" kern="1200" dirty="0" smtClean="0">
                <a:solidFill>
                  <a:schemeClr val="tx1"/>
                </a:solidFill>
                <a:latin typeface="+mn-lt"/>
                <a:ea typeface="+mn-ea"/>
                <a:cs typeface="+mn-cs"/>
              </a:rPr>
              <a:t>which fashioned</a:t>
            </a:r>
          </a:p>
          <a:p>
            <a:pPr rtl="0"/>
            <a:r>
              <a:rPr lang="en-US" sz="1200" kern="1200" dirty="0" smtClean="0">
                <a:solidFill>
                  <a:schemeClr val="tx1"/>
                </a:solidFill>
                <a:latin typeface="+mn-lt"/>
                <a:ea typeface="+mn-ea"/>
                <a:cs typeface="+mn-cs"/>
              </a:rPr>
              <a:t> a perfect body from the dust as a fit vessel for his </a:t>
            </a:r>
          </a:p>
          <a:p>
            <a:pPr rtl="0"/>
            <a:r>
              <a:rPr lang="en-US" sz="1200" kern="1200" dirty="0" smtClean="0">
                <a:solidFill>
                  <a:schemeClr val="tx1"/>
                </a:solidFill>
                <a:latin typeface="+mn-lt"/>
                <a:ea typeface="+mn-ea"/>
                <a:cs typeface="+mn-cs"/>
              </a:rPr>
              <a:t>image, could, in a saving grace equal to his genius, </a:t>
            </a:r>
          </a:p>
          <a:p>
            <a:pPr rtl="0"/>
            <a:r>
              <a:rPr lang="en-US" sz="1200" kern="1200" dirty="0" smtClean="0">
                <a:solidFill>
                  <a:schemeClr val="tx1"/>
                </a:solidFill>
                <a:latin typeface="+mn-lt"/>
                <a:ea typeface="+mn-ea"/>
                <a:cs typeface="+mn-cs"/>
              </a:rPr>
              <a:t>refashion and indwell that fallen body through </a:t>
            </a:r>
          </a:p>
          <a:p>
            <a:pPr rtl="0"/>
            <a:r>
              <a:rPr lang="en-US" sz="1200" kern="1200" dirty="0" smtClean="0">
                <a:solidFill>
                  <a:schemeClr val="tx1"/>
                </a:solidFill>
                <a:latin typeface="+mn-lt"/>
                <a:ea typeface="+mn-ea"/>
                <a:cs typeface="+mn-cs"/>
              </a:rPr>
              <a:t>conversion...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Christ’s birth as God in the flesh forecast the positive </a:t>
            </a:r>
          </a:p>
          <a:p>
            <a:pPr rtl="0"/>
            <a:r>
              <a:rPr lang="en-US" sz="1200" kern="1200" dirty="0" smtClean="0">
                <a:solidFill>
                  <a:schemeClr val="tx1"/>
                </a:solidFill>
                <a:latin typeface="+mn-lt"/>
                <a:ea typeface="+mn-ea"/>
                <a:cs typeface="+mn-cs"/>
              </a:rPr>
              <a:t>potential for our bodies in him.</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Hurley, V. (2000). </a:t>
            </a:r>
            <a:r>
              <a:rPr lang="en-US" b="0" i="1" u="none" strike="noStrike" baseline="0" dirty="0" smtClean="0"/>
              <a:t>Speaker’s sourcebook of new </a:t>
            </a:r>
          </a:p>
          <a:p>
            <a:r>
              <a:rPr lang="en-US" b="0" i="1" u="none" strike="noStrike" baseline="0" dirty="0" smtClean="0"/>
              <a:t>illustrations</a:t>
            </a:r>
            <a:r>
              <a:rPr lang="en-US" b="0" i="0" u="none" strike="noStrike" baseline="0" dirty="0" smtClean="0"/>
              <a:t> (electronic ed., pp. 22–23). Dallas: </a:t>
            </a:r>
          </a:p>
          <a:p>
            <a:r>
              <a:rPr lang="en-US" b="0" i="0" u="none" strike="noStrike" baseline="0" dirty="0" smtClean="0"/>
              <a:t>Word Publishers.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89</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a:t>
            </a:fld>
            <a:endParaRPr lang="en-US"/>
          </a:p>
        </p:txBody>
      </p:sp>
    </p:spTree>
    <p:extLst>
      <p:ext uri="{BB962C8B-B14F-4D97-AF65-F5344CB8AC3E}">
        <p14:creationId xmlns:p14="http://schemas.microsoft.com/office/powerpoint/2010/main" val="22140711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7:16</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90</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7:16</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91</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1988, Leon Morris wrote:</a:t>
            </a:r>
          </a:p>
          <a:p>
            <a:endParaRPr lang="en-US" dirty="0" smtClean="0"/>
          </a:p>
          <a:p>
            <a:r>
              <a:rPr lang="en-US" dirty="0" smtClean="0"/>
              <a:t>“Sin is pictured as having taken up residence in Paul. </a:t>
            </a:r>
          </a:p>
          <a:p>
            <a:endParaRPr lang="en-US" dirty="0" smtClean="0"/>
          </a:p>
          <a:p>
            <a:r>
              <a:rPr lang="en-US" dirty="0" smtClean="0"/>
              <a:t>“This is not the</a:t>
            </a:r>
            <a:r>
              <a:rPr lang="en-US" baseline="0" dirty="0" smtClean="0"/>
              <a:t> honored guest, nor the paying tenant, </a:t>
            </a:r>
          </a:p>
          <a:p>
            <a:r>
              <a:rPr lang="en-US" baseline="0" dirty="0" smtClean="0"/>
              <a:t>but the ‘squatter’, not legitimately there, but very </a:t>
            </a:r>
          </a:p>
          <a:p>
            <a:r>
              <a:rPr lang="en-US" baseline="0" dirty="0" smtClean="0"/>
              <a:t>difficult to eject....</a:t>
            </a:r>
          </a:p>
          <a:p>
            <a:endParaRPr lang="en-US" baseline="0" dirty="0" smtClean="0"/>
          </a:p>
          <a:p>
            <a:r>
              <a:rPr lang="en-US" baseline="0" dirty="0" smtClean="0"/>
              <a:t>“This sin that lives in him, though it is not the real </a:t>
            </a:r>
          </a:p>
          <a:p>
            <a:r>
              <a:rPr lang="en-US" baseline="0" dirty="0" smtClean="0"/>
              <a:t>Paul, is what produces the acts which the real Paul </a:t>
            </a:r>
          </a:p>
          <a:p>
            <a:r>
              <a:rPr lang="en-US" baseline="0" dirty="0" smtClean="0"/>
              <a:t>hates so much.</a:t>
            </a:r>
          </a:p>
          <a:p>
            <a:endParaRPr lang="en-US" baseline="0" dirty="0" smtClean="0"/>
          </a:p>
          <a:p>
            <a:r>
              <a:rPr lang="en-US" baseline="0" dirty="0" smtClean="0"/>
              <a:t>“Sin is out of character for the believer, even </a:t>
            </a:r>
          </a:p>
          <a:p>
            <a:r>
              <a:rPr lang="en-US" baseline="0" dirty="0" smtClean="0"/>
              <a:t>though it is so difficult to be rid of it entirely.”</a:t>
            </a:r>
          </a:p>
          <a:p>
            <a:endParaRPr lang="en-US" baseline="0" dirty="0" smtClean="0"/>
          </a:p>
          <a:p>
            <a:r>
              <a:rPr lang="en-US" baseline="0" dirty="0" smtClean="0"/>
              <a:t>-----</a:t>
            </a:r>
          </a:p>
          <a:p>
            <a:endParaRPr lang="en-US" baseline="0" dirty="0" smtClean="0"/>
          </a:p>
          <a:p>
            <a:r>
              <a:rPr lang="en-US" baseline="0" dirty="0" smtClean="0"/>
              <a:t>Morris, Leon (1988). The Epistle to the Romans </a:t>
            </a:r>
          </a:p>
          <a:p>
            <a:r>
              <a:rPr lang="en-US" baseline="0" dirty="0" smtClean="0"/>
              <a:t>(p. 293). Grand Rapids, MI: Eerdmans.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92</a:t>
            </a:fld>
            <a:endParaRPr lang="en-US"/>
          </a:p>
        </p:txBody>
      </p:sp>
    </p:spTree>
    <p:extLst>
      <p:ext uri="{BB962C8B-B14F-4D97-AF65-F5344CB8AC3E}">
        <p14:creationId xmlns:p14="http://schemas.microsoft.com/office/powerpoint/2010/main" val="45310881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again, we see that it is sin which is doing this </a:t>
            </a:r>
          </a:p>
          <a:p>
            <a:r>
              <a:rPr lang="en-US" dirty="0" smtClean="0"/>
              <a:t>evil in and through me, says Paul – </a:t>
            </a:r>
            <a:r>
              <a:rPr lang="en-US" dirty="0" err="1" smtClean="0"/>
              <a:t>katergazomai</a:t>
            </a:r>
            <a:r>
              <a:rPr lang="en-US" dirty="0" smtClean="0"/>
              <a:t>.</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93</a:t>
            </a:fld>
            <a:endParaRPr lang="en-US"/>
          </a:p>
        </p:txBody>
      </p:sp>
    </p:spTree>
    <p:extLst>
      <p:ext uri="{BB962C8B-B14F-4D97-AF65-F5344CB8AC3E}">
        <p14:creationId xmlns:p14="http://schemas.microsoft.com/office/powerpoint/2010/main" val="45310881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oikeo</a:t>
            </a:r>
            <a:r>
              <a:rPr lang="en-US" dirty="0" smtClean="0"/>
              <a:t> means </a:t>
            </a:r>
            <a:r>
              <a:rPr lang="en-US" sz="1200" b="0" i="0" dirty="0" smtClean="0"/>
              <a:t>to reside in a place; that is, to live, </a:t>
            </a:r>
          </a:p>
          <a:p>
            <a:r>
              <a:rPr lang="en-US" sz="1200" b="0" i="0" dirty="0" smtClean="0"/>
              <a:t>or to dwell.</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94</a:t>
            </a:fld>
            <a:endParaRPr lang="en-US"/>
          </a:p>
        </p:txBody>
      </p:sp>
    </p:spTree>
    <p:extLst>
      <p:ext uri="{BB962C8B-B14F-4D97-AF65-F5344CB8AC3E}">
        <p14:creationId xmlns:p14="http://schemas.microsoft.com/office/powerpoint/2010/main" val="45310881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i="0" dirty="0" smtClean="0"/>
              <a:t>Journalist Hunter Thompson, longtime </a:t>
            </a:r>
          </a:p>
          <a:p>
            <a:pPr rtl="0"/>
            <a:r>
              <a:rPr lang="en-US" sz="1200" i="0" dirty="0" smtClean="0"/>
              <a:t>contributor to Rolling Stone magazine and author of </a:t>
            </a:r>
          </a:p>
          <a:p>
            <a:pPr rtl="0"/>
            <a:r>
              <a:rPr lang="en-US" sz="1200" i="0" dirty="0" smtClean="0"/>
              <a:t>Fear and Loathing in Las Vegas, committed suicide in </a:t>
            </a:r>
          </a:p>
          <a:p>
            <a:pPr rtl="0"/>
            <a:r>
              <a:rPr lang="en-US" sz="1200" i="0" dirty="0" smtClean="0"/>
              <a:t>2005 at age sixty-seven. </a:t>
            </a:r>
          </a:p>
          <a:p>
            <a:pPr rtl="0"/>
            <a:endParaRPr lang="en-US" sz="1200" i="0" dirty="0" smtClean="0"/>
          </a:p>
          <a:p>
            <a:pPr rtl="0"/>
            <a:r>
              <a:rPr lang="en-US" sz="1200" i="0" dirty="0" smtClean="0"/>
              <a:t>His addiction to drugs and alcohol and his abusive </a:t>
            </a:r>
          </a:p>
          <a:p>
            <a:pPr rtl="0"/>
            <a:r>
              <a:rPr lang="en-US" sz="1200" i="0" dirty="0" smtClean="0"/>
              <a:t>actions toward others were no secret. After his death, </a:t>
            </a:r>
          </a:p>
          <a:p>
            <a:pPr rtl="0"/>
            <a:r>
              <a:rPr lang="en-US" sz="1200" i="0" dirty="0" smtClean="0"/>
              <a:t>his first wife, Sandy Conklin-Thompson, wrote:</a:t>
            </a:r>
          </a:p>
          <a:p>
            <a:pPr rtl="0"/>
            <a:endParaRPr lang="en-US" sz="1200" i="0" dirty="0" smtClean="0"/>
          </a:p>
          <a:p>
            <a:pPr rtl="0"/>
            <a:r>
              <a:rPr lang="en-US" sz="1200" dirty="0" smtClean="0"/>
              <a:t>He was, on the one hand, extremely loving and tender, </a:t>
            </a:r>
          </a:p>
          <a:p>
            <a:pPr rtl="0"/>
            <a:r>
              <a:rPr lang="en-US" sz="1200" dirty="0" smtClean="0"/>
              <a:t>brilliant and exciting, generous and kind. On the other </a:t>
            </a:r>
          </a:p>
          <a:p>
            <a:pPr rtl="0"/>
            <a:r>
              <a:rPr lang="en-US" sz="1200" dirty="0" smtClean="0"/>
              <a:t>end of the spectrum—he was full spectrum—he was </a:t>
            </a:r>
          </a:p>
          <a:p>
            <a:pPr rtl="0"/>
            <a:r>
              <a:rPr lang="en-US" sz="1200" dirty="0" smtClean="0"/>
              <a:t>extremely cruel.…</a:t>
            </a:r>
          </a:p>
          <a:p>
            <a:pPr rtl="0"/>
            <a:endParaRPr lang="en-US" sz="1200" dirty="0" smtClean="0"/>
          </a:p>
          <a:p>
            <a:pPr rtl="0"/>
            <a:r>
              <a:rPr lang="en-US" sz="1200" dirty="0" smtClean="0"/>
              <a:t>I will never forget something Hunter once said to me. </a:t>
            </a:r>
          </a:p>
          <a:p>
            <a:pPr rtl="0"/>
            <a:r>
              <a:rPr lang="en-US" sz="1200" dirty="0" smtClean="0"/>
              <a:t>In one of his tender moments, I asked him if he knew </a:t>
            </a:r>
          </a:p>
          <a:p>
            <a:pPr rtl="0"/>
            <a:r>
              <a:rPr lang="en-US" sz="1200" dirty="0" smtClean="0"/>
              <a:t>when he was about to become the Monster. </a:t>
            </a:r>
          </a:p>
          <a:p>
            <a:pPr rtl="0"/>
            <a:endParaRPr lang="en-US" sz="1200" dirty="0" smtClean="0"/>
          </a:p>
          <a:p>
            <a:pPr rtl="0"/>
            <a:r>
              <a:rPr lang="en-US" sz="1200" dirty="0" smtClean="0"/>
              <a:t>He said, “Sandy, it’s like this. I sense it first, and before </a:t>
            </a:r>
          </a:p>
          <a:p>
            <a:pPr rtl="0"/>
            <a:r>
              <a:rPr lang="en-US" sz="1200" dirty="0" smtClean="0"/>
              <a:t>I have completely turned around he is there. He is me.”</a:t>
            </a:r>
          </a:p>
          <a:p>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Larson, C. B., &amp; Ten </a:t>
            </a:r>
            <a:r>
              <a:rPr lang="en-US" b="0" i="0" u="none" strike="noStrike" baseline="0" dirty="0" err="1" smtClean="0"/>
              <a:t>Elshof</a:t>
            </a:r>
            <a:r>
              <a:rPr lang="en-US" b="0" i="0" u="none" strike="noStrike" baseline="0" dirty="0" smtClean="0"/>
              <a:t>, P. (2008). </a:t>
            </a:r>
            <a:r>
              <a:rPr lang="en-US" b="0" i="1" u="none" strike="noStrike" baseline="0" dirty="0" smtClean="0"/>
              <a:t>1001 </a:t>
            </a:r>
            <a:r>
              <a:rPr lang="en-US" b="0" i="1" u="none" strike="noStrike" baseline="0" dirty="0" err="1" smtClean="0"/>
              <a:t>i</a:t>
            </a:r>
            <a:endParaRPr lang="en-US" b="0" i="1" u="none" strike="noStrike" baseline="0" dirty="0" smtClean="0"/>
          </a:p>
          <a:p>
            <a:r>
              <a:rPr lang="en-US" b="0" i="1" u="none" strike="noStrike" baseline="0" dirty="0" err="1" smtClean="0"/>
              <a:t>llustrations</a:t>
            </a:r>
            <a:r>
              <a:rPr lang="en-US" b="0" i="1" u="none" strike="noStrike" baseline="0" dirty="0" smtClean="0"/>
              <a:t> that connect</a:t>
            </a:r>
            <a:r>
              <a:rPr lang="en-US" b="0" i="0" u="none" strike="noStrike" baseline="0" dirty="0" smtClean="0"/>
              <a:t> (p. 135). Grand Rapids, </a:t>
            </a:r>
          </a:p>
          <a:p>
            <a:r>
              <a:rPr lang="en-US" b="0" i="0" u="none" strike="noStrike" baseline="0" dirty="0" smtClean="0"/>
              <a:t>MI: Zondervan Publishing House.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95</a:t>
            </a:fld>
            <a:endParaRPr lang="en-US"/>
          </a:p>
        </p:txBody>
      </p:sp>
    </p:spTree>
    <p:extLst>
      <p:ext uri="{BB962C8B-B14F-4D97-AF65-F5344CB8AC3E}">
        <p14:creationId xmlns:p14="http://schemas.microsoft.com/office/powerpoint/2010/main" val="26202260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7:17</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96</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7:17</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97</a:t>
            </a:fld>
            <a:endParaRPr lang="en-US"/>
          </a:p>
        </p:txBody>
      </p:sp>
    </p:spTree>
    <p:extLst>
      <p:ext uri="{BB962C8B-B14F-4D97-AF65-F5344CB8AC3E}">
        <p14:creationId xmlns:p14="http://schemas.microsoft.com/office/powerpoint/2010/main" val="220877391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Verses 18-20 repeat verses 14-17,  but:</a:t>
            </a:r>
          </a:p>
          <a:p>
            <a:endParaRPr lang="en-US" dirty="0" smtClean="0"/>
          </a:p>
          <a:p>
            <a:r>
              <a:rPr lang="en-US" dirty="0" smtClean="0"/>
              <a:t>while, in</a:t>
            </a:r>
            <a:r>
              <a:rPr lang="en-US" baseline="0" dirty="0" smtClean="0"/>
              <a:t> verses 14-17, Paul primarily says that he can’t </a:t>
            </a:r>
          </a:p>
          <a:p>
            <a:r>
              <a:rPr lang="en-US" baseline="0" dirty="0" smtClean="0"/>
              <a:t>stop doing things of which he disapproves,</a:t>
            </a:r>
          </a:p>
          <a:p>
            <a:endParaRPr lang="en-US" baseline="0" dirty="0" smtClean="0"/>
          </a:p>
          <a:p>
            <a:r>
              <a:rPr lang="en-US" baseline="0" dirty="0" smtClean="0"/>
              <a:t>in verses 18-20, he primarily says that he cannot carry </a:t>
            </a:r>
          </a:p>
          <a:p>
            <a:r>
              <a:rPr lang="en-US" baseline="0" dirty="0" smtClean="0"/>
              <a:t>into action things of which he approves.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98</a:t>
            </a:fld>
            <a:endParaRPr lang="en-US"/>
          </a:p>
        </p:txBody>
      </p:sp>
    </p:spTree>
    <p:extLst>
      <p:ext uri="{BB962C8B-B14F-4D97-AF65-F5344CB8AC3E}">
        <p14:creationId xmlns:p14="http://schemas.microsoft.com/office/powerpoint/2010/main" val="371349491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Katergazomai</a:t>
            </a:r>
            <a:r>
              <a:rPr lang="en-US" dirty="0" smtClean="0"/>
              <a:t> – In verse 15,</a:t>
            </a:r>
            <a:r>
              <a:rPr lang="en-US" baseline="0" dirty="0" smtClean="0"/>
              <a:t> we saw that sin was </a:t>
            </a:r>
          </a:p>
          <a:p>
            <a:r>
              <a:rPr lang="en-US" baseline="0" dirty="0" smtClean="0"/>
              <a:t>governing and doing the evil through us so that we just </a:t>
            </a:r>
          </a:p>
          <a:p>
            <a:r>
              <a:rPr lang="en-US" baseline="0" dirty="0" smtClean="0"/>
              <a:t>stumbled along doing the evil – </a:t>
            </a:r>
            <a:r>
              <a:rPr lang="en-US" baseline="0" dirty="0" err="1" smtClean="0"/>
              <a:t>prasso</a:t>
            </a:r>
            <a:r>
              <a:rPr lang="en-US" baseline="0" dirty="0" smtClean="0"/>
              <a:t>.</a:t>
            </a:r>
          </a:p>
          <a:p>
            <a:endParaRPr lang="en-US" baseline="0" dirty="0" smtClean="0"/>
          </a:p>
          <a:p>
            <a:r>
              <a:rPr lang="en-US" baseline="0" dirty="0" smtClean="0"/>
              <a:t>But, here, </a:t>
            </a:r>
            <a:r>
              <a:rPr lang="en-US" baseline="0" dirty="0" err="1" smtClean="0"/>
              <a:t>katergazomai</a:t>
            </a:r>
            <a:r>
              <a:rPr lang="en-US" baseline="0" dirty="0" smtClean="0"/>
              <a:t> is used of our inability to do </a:t>
            </a:r>
          </a:p>
          <a:p>
            <a:r>
              <a:rPr lang="en-US" baseline="0" dirty="0" smtClean="0"/>
              <a:t>good. Here, the thrust is not simply on our stumbling </a:t>
            </a:r>
          </a:p>
          <a:p>
            <a:r>
              <a:rPr lang="en-US" baseline="0" dirty="0" smtClean="0"/>
              <a:t>along, giving in to the evil – </a:t>
            </a:r>
            <a:r>
              <a:rPr lang="en-US" baseline="0" dirty="0" err="1" smtClean="0"/>
              <a:t>prasso</a:t>
            </a:r>
            <a:r>
              <a:rPr lang="en-US" baseline="0" dirty="0" smtClean="0"/>
              <a:t>.</a:t>
            </a:r>
          </a:p>
          <a:p>
            <a:endParaRPr lang="en-US" baseline="0" dirty="0" smtClean="0"/>
          </a:p>
          <a:p>
            <a:r>
              <a:rPr lang="en-US" baseline="0" dirty="0" smtClean="0"/>
              <a:t>Here, the emphasis is upon sin actively thwarting and </a:t>
            </a:r>
          </a:p>
          <a:p>
            <a:r>
              <a:rPr lang="en-US" baseline="0" dirty="0" smtClean="0"/>
              <a:t>hindering our desire to do good, and forcing the evil </a:t>
            </a:r>
          </a:p>
          <a:p>
            <a:r>
              <a:rPr lang="en-US" baseline="0" dirty="0" smtClean="0"/>
              <a:t>upon us – </a:t>
            </a:r>
            <a:r>
              <a:rPr lang="en-US" baseline="0" dirty="0" err="1" smtClean="0"/>
              <a:t>katergazomai</a:t>
            </a:r>
            <a:r>
              <a:rPr lang="en-US" baseline="0" dirty="0" smtClean="0"/>
              <a:t>.</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99</a:t>
            </a:fld>
            <a:endParaRPr lang="en-US"/>
          </a:p>
        </p:txBody>
      </p:sp>
    </p:spTree>
    <p:extLst>
      <p:ext uri="{BB962C8B-B14F-4D97-AF65-F5344CB8AC3E}">
        <p14:creationId xmlns:p14="http://schemas.microsoft.com/office/powerpoint/2010/main" val="3713494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10/27/2015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4012640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10/27/2015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298039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10/27/2015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46461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10/27/2015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73352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25A8FD-85E9-4177-9140-372F96C45026}" type="datetimeFigureOut">
              <a:rPr lang="en-US" smtClean="0"/>
              <a:t>10/27/2015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117156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25A8FD-85E9-4177-9140-372F96C45026}" type="datetimeFigureOut">
              <a:rPr lang="en-US" smtClean="0"/>
              <a:t>10/27/2015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74287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25A8FD-85E9-4177-9140-372F96C45026}" type="datetimeFigureOut">
              <a:rPr lang="en-US" smtClean="0"/>
              <a:t>10/27/2015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20865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25A8FD-85E9-4177-9140-372F96C45026}" type="datetimeFigureOut">
              <a:rPr lang="en-US" smtClean="0"/>
              <a:t>10/27/2015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915885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25A8FD-85E9-4177-9140-372F96C45026}" type="datetimeFigureOut">
              <a:rPr lang="en-US" smtClean="0"/>
              <a:t>10/27/2015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181674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5A8FD-85E9-4177-9140-372F96C45026}" type="datetimeFigureOut">
              <a:rPr lang="en-US" smtClean="0"/>
              <a:t>10/27/2015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913519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5A8FD-85E9-4177-9140-372F96C45026}" type="datetimeFigureOut">
              <a:rPr lang="en-US" smtClean="0"/>
              <a:t>10/27/2015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958647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25A8FD-85E9-4177-9140-372F96C45026}" type="datetimeFigureOut">
              <a:rPr lang="en-US" smtClean="0"/>
              <a:t>10/27/2015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DE4765-53F9-45BC-86CD-B8977D89C3C6}" type="slidenum">
              <a:rPr lang="en-US" smtClean="0"/>
              <a:t>‹#›</a:t>
            </a:fld>
            <a:endParaRPr lang="en-US"/>
          </a:p>
        </p:txBody>
      </p:sp>
    </p:spTree>
    <p:extLst>
      <p:ext uri="{BB962C8B-B14F-4D97-AF65-F5344CB8AC3E}">
        <p14:creationId xmlns:p14="http://schemas.microsoft.com/office/powerpoint/2010/main" val="2852885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1.pn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1.png"/></Relationships>
</file>

<file path=ppt/slides/_rels/slide10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1.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4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2792" y="1799122"/>
            <a:ext cx="7772400" cy="3143939"/>
          </a:xfrm>
        </p:spPr>
        <p:txBody>
          <a:bodyPr/>
          <a:lstStyle/>
          <a:p>
            <a:r>
              <a:rPr lang="en-US" sz="7200" dirty="0" smtClean="0"/>
              <a:t>Romans 7:7-25</a:t>
            </a:r>
            <a:r>
              <a:rPr lang="en-US" sz="3600" dirty="0" smtClean="0"/>
              <a:t/>
            </a:r>
            <a:br>
              <a:rPr lang="en-US" sz="3600" dirty="0" smtClean="0"/>
            </a:br>
            <a:r>
              <a:rPr lang="en-US" sz="3600" dirty="0" smtClean="0"/>
              <a:t>---</a:t>
            </a:r>
            <a:br>
              <a:rPr lang="en-US" sz="3600" dirty="0" smtClean="0"/>
            </a:br>
            <a:r>
              <a:rPr lang="en-US" sz="3600" dirty="0" smtClean="0"/>
              <a:t>Struggling With Sin</a:t>
            </a:r>
            <a:endParaRPr lang="en-US" sz="7200" dirty="0"/>
          </a:p>
        </p:txBody>
      </p:sp>
    </p:spTree>
    <p:extLst>
      <p:ext uri="{BB962C8B-B14F-4D97-AF65-F5344CB8AC3E}">
        <p14:creationId xmlns:p14="http://schemas.microsoft.com/office/powerpoint/2010/main" val="14773162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Romans 7:7-25</a:t>
            </a:r>
          </a:p>
        </p:txBody>
      </p:sp>
      <p:sp>
        <p:nvSpPr>
          <p:cNvPr id="3" name="Content Placeholder 2"/>
          <p:cNvSpPr>
            <a:spLocks noGrp="1"/>
          </p:cNvSpPr>
          <p:nvPr>
            <p:ph idx="1"/>
          </p:nvPr>
        </p:nvSpPr>
        <p:spPr/>
        <p:txBody>
          <a:bodyPr/>
          <a:lstStyle/>
          <a:p>
            <a:pPr marL="0" indent="0">
              <a:buNone/>
            </a:pPr>
            <a:r>
              <a:rPr lang="en-US" baseline="30000" dirty="0"/>
              <a:t>24</a:t>
            </a:r>
            <a:r>
              <a:rPr lang="en-US" dirty="0"/>
              <a:t> What a wretched man I am! Who will rescue me from this body of death? </a:t>
            </a:r>
            <a:endParaRPr lang="en-US" dirty="0" smtClean="0"/>
          </a:p>
          <a:p>
            <a:pPr marL="0" indent="0">
              <a:buNone/>
            </a:pPr>
            <a:r>
              <a:rPr lang="en-US" baseline="30000" dirty="0" smtClean="0"/>
              <a:t>25</a:t>
            </a:r>
            <a:r>
              <a:rPr lang="en-US" dirty="0" smtClean="0"/>
              <a:t> </a:t>
            </a:r>
            <a:r>
              <a:rPr lang="en-US" dirty="0"/>
              <a:t>Thanks be to God--through Jesus Christ our Lord! So then, I myself in my mind am a slave to God's law, but in the sinful nature a slave to the law of sin.</a:t>
            </a:r>
          </a:p>
        </p:txBody>
      </p:sp>
    </p:spTree>
    <p:extLst>
      <p:ext uri="{BB962C8B-B14F-4D97-AF65-F5344CB8AC3E}">
        <p14:creationId xmlns:p14="http://schemas.microsoft.com/office/powerpoint/2010/main" val="159662311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παράκειμαι</a:t>
            </a:r>
            <a:endParaRPr lang="en-US" dirty="0"/>
          </a:p>
          <a:p>
            <a:pPr marL="0" indent="0">
              <a:buNone/>
            </a:pPr>
            <a:r>
              <a:rPr lang="en-US" dirty="0" smtClean="0"/>
              <a:t>				(</a:t>
            </a:r>
            <a:r>
              <a:rPr lang="en-US" dirty="0" err="1" smtClean="0"/>
              <a:t>parakeimai</a:t>
            </a:r>
            <a:r>
              <a:rPr lang="en-US" dirty="0" smtClean="0"/>
              <a:t>)</a:t>
            </a:r>
          </a:p>
          <a:p>
            <a:pPr marL="0" indent="0">
              <a:buNone/>
            </a:pPr>
            <a:endParaRPr lang="en-US" dirty="0"/>
          </a:p>
          <a:p>
            <a:pPr marL="0" indent="0">
              <a:buNone/>
            </a:pPr>
            <a:endParaRPr lang="en-US" dirty="0" smtClean="0"/>
          </a:p>
          <a:p>
            <a:pPr marL="0" indent="0">
              <a:buNone/>
            </a:pPr>
            <a:r>
              <a:rPr lang="en-US" baseline="30000" dirty="0" smtClean="0"/>
              <a:t>18</a:t>
            </a:r>
            <a:r>
              <a:rPr lang="en-US" dirty="0" smtClean="0"/>
              <a:t> </a:t>
            </a:r>
            <a:r>
              <a:rPr lang="en-US" dirty="0"/>
              <a:t>I know that nothing good lives in me, that is, in my sinful nature. For I have the desire to do what is good, but I cannot carry it out. </a:t>
            </a:r>
            <a:endParaRPr lang="en-US" dirty="0" smtClean="0"/>
          </a:p>
        </p:txBody>
      </p:sp>
      <p:sp>
        <p:nvSpPr>
          <p:cNvPr id="4" name="Rounded Rectangle 3"/>
          <p:cNvSpPr/>
          <p:nvPr/>
        </p:nvSpPr>
        <p:spPr>
          <a:xfrm>
            <a:off x="4066674" y="2201779"/>
            <a:ext cx="2430379" cy="128737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403558" y="5065295"/>
            <a:ext cx="1070810" cy="49329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938963" y="3489158"/>
            <a:ext cx="342901" cy="157613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545275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παράκειμαι</a:t>
            </a:r>
            <a:endParaRPr lang="en-US" dirty="0" smtClean="0"/>
          </a:p>
          <a:p>
            <a:pPr marL="0" indent="0">
              <a:buNone/>
            </a:pPr>
            <a:r>
              <a:rPr lang="en-US" dirty="0" smtClean="0"/>
              <a:t>			(</a:t>
            </a:r>
            <a:r>
              <a:rPr lang="en-US" dirty="0" err="1" smtClean="0"/>
              <a:t>parakeimai</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21</a:t>
            </a:r>
            <a:r>
              <a:rPr lang="en-US" dirty="0" smtClean="0"/>
              <a:t> </a:t>
            </a:r>
            <a:r>
              <a:rPr lang="en-US" dirty="0"/>
              <a:t>So I find this law at work: When I want to do good, evil is right there with me. </a:t>
            </a:r>
            <a:endParaRPr lang="en-US" dirty="0" smtClean="0"/>
          </a:p>
        </p:txBody>
      </p:sp>
      <p:sp>
        <p:nvSpPr>
          <p:cNvPr id="4" name="Rounded Rectangle 3"/>
          <p:cNvSpPr/>
          <p:nvPr/>
        </p:nvSpPr>
        <p:spPr>
          <a:xfrm>
            <a:off x="3068053" y="2646947"/>
            <a:ext cx="2550694" cy="122722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526632" y="5269832"/>
            <a:ext cx="1852863" cy="4812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3453064" y="3874168"/>
            <a:ext cx="890336" cy="139566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734825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John 3:6</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solidFill>
                  <a:srgbClr val="FF0000"/>
                </a:solidFill>
              </a:rPr>
              <a:t>Flesh </a:t>
            </a:r>
            <a:r>
              <a:rPr lang="en-US" dirty="0">
                <a:solidFill>
                  <a:srgbClr val="FF0000"/>
                </a:solidFill>
              </a:rPr>
              <a:t>gives </a:t>
            </a:r>
            <a:r>
              <a:rPr lang="en-US" b="1" dirty="0">
                <a:solidFill>
                  <a:schemeClr val="tx2">
                    <a:lumMod val="60000"/>
                    <a:lumOff val="40000"/>
                  </a:schemeClr>
                </a:solidFill>
              </a:rPr>
              <a:t>birth</a:t>
            </a:r>
            <a:r>
              <a:rPr lang="en-US" dirty="0">
                <a:solidFill>
                  <a:srgbClr val="FF0000"/>
                </a:solidFill>
              </a:rPr>
              <a:t> to flesh, but the Spirit gives </a:t>
            </a:r>
            <a:r>
              <a:rPr lang="en-US" b="1" dirty="0">
                <a:solidFill>
                  <a:schemeClr val="tx2">
                    <a:lumMod val="60000"/>
                    <a:lumOff val="40000"/>
                  </a:schemeClr>
                </a:solidFill>
              </a:rPr>
              <a:t>birth</a:t>
            </a:r>
            <a:r>
              <a:rPr lang="en-US" dirty="0">
                <a:solidFill>
                  <a:srgbClr val="FF0000"/>
                </a:solidFill>
              </a:rPr>
              <a:t> to spirit.</a:t>
            </a:r>
          </a:p>
        </p:txBody>
      </p:sp>
    </p:spTree>
    <p:extLst>
      <p:ext uri="{BB962C8B-B14F-4D97-AF65-F5344CB8AC3E}">
        <p14:creationId xmlns:p14="http://schemas.microsoft.com/office/powerpoint/2010/main" val="83548523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Psalm 51:5</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Surely </a:t>
            </a:r>
            <a:r>
              <a:rPr lang="en-US" dirty="0"/>
              <a:t>I was </a:t>
            </a:r>
            <a:r>
              <a:rPr lang="en-US" b="1" dirty="0">
                <a:solidFill>
                  <a:schemeClr val="accent6">
                    <a:lumMod val="75000"/>
                  </a:schemeClr>
                </a:solidFill>
              </a:rPr>
              <a:t>sinful</a:t>
            </a:r>
            <a:r>
              <a:rPr lang="en-US" dirty="0"/>
              <a:t> at birth, </a:t>
            </a:r>
            <a:r>
              <a:rPr lang="en-US" b="1" dirty="0" smtClean="0">
                <a:solidFill>
                  <a:schemeClr val="accent6">
                    <a:lumMod val="75000"/>
                  </a:schemeClr>
                </a:solidFill>
              </a:rPr>
              <a:t>sinful</a:t>
            </a:r>
            <a:r>
              <a:rPr lang="en-US" dirty="0" smtClean="0"/>
              <a:t> </a:t>
            </a:r>
            <a:r>
              <a:rPr lang="en-US" dirty="0"/>
              <a:t>from the time my mother conceived me. </a:t>
            </a:r>
          </a:p>
        </p:txBody>
      </p:sp>
    </p:spTree>
    <p:extLst>
      <p:ext uri="{BB962C8B-B14F-4D97-AF65-F5344CB8AC3E}">
        <p14:creationId xmlns:p14="http://schemas.microsoft.com/office/powerpoint/2010/main" val="83548523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7:19</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19</a:t>
            </a:r>
            <a:r>
              <a:rPr lang="en-US" dirty="0" smtClean="0"/>
              <a:t> </a:t>
            </a:r>
            <a:r>
              <a:rPr lang="en-US" dirty="0"/>
              <a:t>For what I do is not the good I want to do; no, the evil I do not want to do--this I keep on doing. </a:t>
            </a:r>
            <a:endParaRPr lang="en-US" dirty="0" smtClean="0"/>
          </a:p>
        </p:txBody>
      </p:sp>
    </p:spTree>
    <p:extLst>
      <p:ext uri="{BB962C8B-B14F-4D97-AF65-F5344CB8AC3E}">
        <p14:creationId xmlns:p14="http://schemas.microsoft.com/office/powerpoint/2010/main" val="103417638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7:19</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ποιέω</a:t>
            </a:r>
            <a:r>
              <a:rPr lang="en-US" dirty="0" smtClean="0"/>
              <a:t>				</a:t>
            </a:r>
            <a:r>
              <a:rPr lang="el-GR" dirty="0" smtClean="0"/>
              <a:t>πράσσω</a:t>
            </a:r>
            <a:endParaRPr lang="en-US" dirty="0"/>
          </a:p>
          <a:p>
            <a:pPr marL="0" indent="0">
              <a:buNone/>
            </a:pPr>
            <a:r>
              <a:rPr lang="en-US" dirty="0"/>
              <a:t>		(</a:t>
            </a:r>
            <a:r>
              <a:rPr lang="en-US" dirty="0" err="1"/>
              <a:t>poieō</a:t>
            </a:r>
            <a:r>
              <a:rPr lang="en-US" dirty="0" smtClean="0"/>
              <a:t>)				</a:t>
            </a:r>
            <a:r>
              <a:rPr lang="en-US" dirty="0"/>
              <a:t>(</a:t>
            </a:r>
            <a:r>
              <a:rPr lang="en-US" dirty="0" err="1"/>
              <a:t>prassō</a:t>
            </a:r>
            <a:r>
              <a:rPr lang="en-US" dirty="0" smtClean="0"/>
              <a:t>)</a:t>
            </a:r>
            <a:endParaRPr lang="en-US" dirty="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19</a:t>
            </a:r>
            <a:r>
              <a:rPr lang="en-US" dirty="0" smtClean="0"/>
              <a:t> </a:t>
            </a:r>
            <a:r>
              <a:rPr lang="en-US" dirty="0"/>
              <a:t>For what I do is not the good I want to do; no, the evil I do not want to do--this I keep on doing. </a:t>
            </a:r>
            <a:endParaRPr lang="en-US" dirty="0" smtClean="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0487" y="2066675"/>
            <a:ext cx="1712913"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4872" y="4811964"/>
            <a:ext cx="639763"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8195" idx="0"/>
            <a:endCxn id="8194" idx="2"/>
          </p:cNvCxnSpPr>
          <p:nvPr/>
        </p:nvCxnSpPr>
        <p:spPr>
          <a:xfrm flipV="1">
            <a:off x="2874754" y="3371600"/>
            <a:ext cx="72190" cy="1440364"/>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1883" y="5293227"/>
            <a:ext cx="1078664"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13204" y="2121569"/>
            <a:ext cx="1901825"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a:stCxn id="8" idx="0"/>
            <a:endCxn id="8196" idx="2"/>
          </p:cNvCxnSpPr>
          <p:nvPr/>
        </p:nvCxnSpPr>
        <p:spPr>
          <a:xfrm flipH="1" flipV="1">
            <a:off x="7664117" y="3340769"/>
            <a:ext cx="387098" cy="195245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189986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smtClean="0"/>
          </a:p>
          <a:p>
            <a:pPr marL="0" indent="0">
              <a:buNone/>
            </a:pPr>
            <a:endParaRPr lang="en-US" dirty="0"/>
          </a:p>
          <a:p>
            <a:pPr marL="0" indent="0">
              <a:buNone/>
            </a:pPr>
            <a:endParaRPr lang="en-US" dirty="0"/>
          </a:p>
          <a:p>
            <a:pPr marL="0" indent="0">
              <a:buNone/>
            </a:pPr>
            <a:endParaRPr lang="en-US" dirty="0" smtClean="0"/>
          </a:p>
          <a:p>
            <a:pPr marL="0" indent="0">
              <a:buNone/>
            </a:pPr>
            <a:r>
              <a:rPr lang="en-US" baseline="30000" dirty="0" smtClean="0"/>
              <a:t>20</a:t>
            </a:r>
            <a:r>
              <a:rPr lang="en-US" dirty="0" smtClean="0"/>
              <a:t> </a:t>
            </a:r>
            <a:r>
              <a:rPr lang="en-US" dirty="0"/>
              <a:t>Now if I do what I do not want to do, it is no longer I who do it, but it is sin living in me that does it.</a:t>
            </a:r>
          </a:p>
        </p:txBody>
      </p:sp>
    </p:spTree>
    <p:extLst>
      <p:ext uri="{BB962C8B-B14F-4D97-AF65-F5344CB8AC3E}">
        <p14:creationId xmlns:p14="http://schemas.microsoft.com/office/powerpoint/2010/main" val="103417638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smtClean="0"/>
              <a:t>ποιέω</a:t>
            </a:r>
            <a:r>
              <a:rPr lang="en-US" dirty="0" smtClean="0"/>
              <a:t>	    </a:t>
            </a:r>
            <a:r>
              <a:rPr lang="el-GR" dirty="0" smtClean="0"/>
              <a:t>κατεργάζομαι</a:t>
            </a:r>
            <a:endParaRPr lang="en-US" dirty="0"/>
          </a:p>
          <a:p>
            <a:pPr marL="0" indent="0">
              <a:buNone/>
            </a:pPr>
            <a:r>
              <a:rPr lang="en-US" dirty="0"/>
              <a:t>	(</a:t>
            </a:r>
            <a:r>
              <a:rPr lang="en-US" dirty="0" err="1"/>
              <a:t>poieō</a:t>
            </a:r>
            <a:r>
              <a:rPr lang="en-US" dirty="0" smtClean="0"/>
              <a:t>)	   (</a:t>
            </a:r>
            <a:r>
              <a:rPr lang="en-US" dirty="0" err="1"/>
              <a:t>katergazomai</a:t>
            </a:r>
            <a:r>
              <a:rPr lang="en-US" dirty="0" smtClean="0"/>
              <a:t>)</a:t>
            </a:r>
            <a:endParaRPr lang="en-US" dirty="0"/>
          </a:p>
          <a:p>
            <a:pPr marL="0" indent="0">
              <a:buNone/>
            </a:pPr>
            <a:endParaRPr lang="en-US" dirty="0"/>
          </a:p>
          <a:p>
            <a:pPr marL="0" indent="0">
              <a:buNone/>
            </a:pPr>
            <a:endParaRPr lang="en-US" dirty="0" smtClean="0"/>
          </a:p>
          <a:p>
            <a:pPr marL="0" indent="0">
              <a:buNone/>
            </a:pPr>
            <a:r>
              <a:rPr lang="en-US" baseline="30000" dirty="0" smtClean="0"/>
              <a:t>20</a:t>
            </a:r>
            <a:r>
              <a:rPr lang="en-US" dirty="0" smtClean="0"/>
              <a:t> </a:t>
            </a:r>
            <a:r>
              <a:rPr lang="en-US" dirty="0"/>
              <a:t>Now if I do what I do not want to do, it is no longer I who do it, but it is sin living in me that does it.</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245" y="2174959"/>
            <a:ext cx="1712913"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1894" y="4607426"/>
            <a:ext cx="639763"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967" y="5100721"/>
            <a:ext cx="639763"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69231" y="5582653"/>
            <a:ext cx="926431" cy="457200"/>
          </a:xfrm>
          <a:prstGeom prst="round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9219" idx="0"/>
            <a:endCxn id="9218" idx="2"/>
          </p:cNvCxnSpPr>
          <p:nvPr/>
        </p:nvCxnSpPr>
        <p:spPr>
          <a:xfrm flipH="1" flipV="1">
            <a:off x="2092702" y="3479884"/>
            <a:ext cx="409074" cy="1127542"/>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92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7757" y="2153402"/>
            <a:ext cx="2841625" cy="132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Connector 7"/>
          <p:cNvCxnSpPr>
            <a:stCxn id="9220" idx="0"/>
            <a:endCxn id="9221" idx="2"/>
          </p:cNvCxnSpPr>
          <p:nvPr/>
        </p:nvCxnSpPr>
        <p:spPr>
          <a:xfrm flipV="1">
            <a:off x="2910849" y="3475789"/>
            <a:ext cx="1877721" cy="162493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964039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 y="0"/>
            <a:ext cx="91410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439062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21</a:t>
            </a:r>
            <a:r>
              <a:rPr lang="en-US" dirty="0" smtClean="0"/>
              <a:t> </a:t>
            </a:r>
            <a:r>
              <a:rPr lang="en-US" dirty="0"/>
              <a:t>So I find this law at work: When I want to do good, evil is right there with me. </a:t>
            </a:r>
            <a:endParaRPr lang="en-US" dirty="0" smtClean="0"/>
          </a:p>
        </p:txBody>
      </p:sp>
    </p:spTree>
    <p:extLst>
      <p:ext uri="{BB962C8B-B14F-4D97-AF65-F5344CB8AC3E}">
        <p14:creationId xmlns:p14="http://schemas.microsoft.com/office/powerpoint/2010/main" val="37779517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 y="0"/>
            <a:ext cx="91410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53071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a:t>						 </a:t>
            </a:r>
            <a:r>
              <a:rPr lang="el-GR" dirty="0"/>
              <a:t>ποιέω</a:t>
            </a:r>
            <a:endParaRPr lang="en-US" dirty="0"/>
          </a:p>
          <a:p>
            <a:pPr marL="0" indent="0">
              <a:buNone/>
            </a:pPr>
            <a:r>
              <a:rPr lang="en-US" dirty="0"/>
              <a:t>						(</a:t>
            </a:r>
            <a:r>
              <a:rPr lang="en-US" dirty="0" err="1"/>
              <a:t>poieō</a:t>
            </a:r>
            <a:r>
              <a:rPr lang="en-US" dirty="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21</a:t>
            </a:r>
            <a:r>
              <a:rPr lang="en-US" dirty="0" smtClean="0"/>
              <a:t> </a:t>
            </a:r>
            <a:r>
              <a:rPr lang="en-US" dirty="0"/>
              <a:t>So I find this law at work: When I want to do good, evil is right there with me. </a:t>
            </a:r>
            <a:endParaRPr lang="en-US" dirty="0" smtClean="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2150" y="2066675"/>
            <a:ext cx="1712913"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8451" y="4848058"/>
            <a:ext cx="639763"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10243" idx="0"/>
            <a:endCxn id="10242" idx="2"/>
          </p:cNvCxnSpPr>
          <p:nvPr/>
        </p:nvCxnSpPr>
        <p:spPr>
          <a:xfrm flipH="1" flipV="1">
            <a:off x="6628607" y="3371600"/>
            <a:ext cx="1419726" cy="147645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561597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τὸ</a:t>
            </a:r>
            <a:r>
              <a:rPr lang="en-US" dirty="0" smtClean="0"/>
              <a:t>  </a:t>
            </a:r>
            <a:r>
              <a:rPr lang="el-GR" dirty="0"/>
              <a:t>καλόν</a:t>
            </a:r>
            <a:endParaRPr lang="en-US" dirty="0" smtClean="0"/>
          </a:p>
          <a:p>
            <a:pPr marL="0" indent="0">
              <a:buNone/>
            </a:pPr>
            <a:r>
              <a:rPr lang="en-US" dirty="0" smtClean="0"/>
              <a:t>	(to </a:t>
            </a:r>
            <a:r>
              <a:rPr lang="en-US" dirty="0" err="1" smtClean="0"/>
              <a:t>kalon</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21</a:t>
            </a:r>
            <a:r>
              <a:rPr lang="en-US" dirty="0" smtClean="0"/>
              <a:t> </a:t>
            </a:r>
            <a:r>
              <a:rPr lang="en-US" dirty="0"/>
              <a:t>So I find this law at work: When I want to do good, evil is right there with me. </a:t>
            </a:r>
            <a:endParaRPr lang="en-US" dirty="0" smtClean="0"/>
          </a:p>
        </p:txBody>
      </p:sp>
      <p:sp>
        <p:nvSpPr>
          <p:cNvPr id="4" name="Rounded Rectangle 3"/>
          <p:cNvSpPr/>
          <p:nvPr/>
        </p:nvSpPr>
        <p:spPr>
          <a:xfrm>
            <a:off x="1299411" y="2598821"/>
            <a:ext cx="1961147" cy="12633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3295" y="5293895"/>
            <a:ext cx="974558" cy="469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980574" y="3862137"/>
            <a:ext cx="1299411" cy="143175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26201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τὸ</a:t>
            </a:r>
            <a:r>
              <a:rPr lang="en-US" dirty="0" smtClean="0"/>
              <a:t>  </a:t>
            </a:r>
            <a:r>
              <a:rPr lang="el-GR" dirty="0"/>
              <a:t>κακὸν</a:t>
            </a:r>
            <a:endParaRPr lang="en-US" dirty="0" smtClean="0"/>
          </a:p>
          <a:p>
            <a:pPr marL="0" indent="0">
              <a:buNone/>
            </a:pPr>
            <a:r>
              <a:rPr lang="en-US" dirty="0" smtClean="0"/>
              <a:t>	(to </a:t>
            </a:r>
            <a:r>
              <a:rPr lang="en-US" dirty="0" err="1" smtClean="0"/>
              <a:t>kakon</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21</a:t>
            </a:r>
            <a:r>
              <a:rPr lang="en-US" dirty="0" smtClean="0"/>
              <a:t> </a:t>
            </a:r>
            <a:r>
              <a:rPr lang="en-US" dirty="0"/>
              <a:t>So I find this law at work: When I want to do good, evil is right there with me. </a:t>
            </a:r>
            <a:endParaRPr lang="en-US" dirty="0" smtClean="0"/>
          </a:p>
        </p:txBody>
      </p:sp>
      <p:sp>
        <p:nvSpPr>
          <p:cNvPr id="4" name="Rounded Rectangle 3"/>
          <p:cNvSpPr/>
          <p:nvPr/>
        </p:nvSpPr>
        <p:spPr>
          <a:xfrm>
            <a:off x="1299411" y="2610853"/>
            <a:ext cx="2033336" cy="12633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528011" y="5293895"/>
            <a:ext cx="697831" cy="43313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876927" y="3874168"/>
            <a:ext cx="439152" cy="141972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26201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παράκειμαι</a:t>
            </a:r>
            <a:endParaRPr lang="en-US" dirty="0" smtClean="0"/>
          </a:p>
          <a:p>
            <a:pPr marL="0" indent="0">
              <a:buNone/>
            </a:pPr>
            <a:r>
              <a:rPr lang="en-US" dirty="0" smtClean="0"/>
              <a:t>			(</a:t>
            </a:r>
            <a:r>
              <a:rPr lang="en-US" dirty="0" err="1" smtClean="0"/>
              <a:t>parakeimai</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21</a:t>
            </a:r>
            <a:r>
              <a:rPr lang="en-US" dirty="0" smtClean="0"/>
              <a:t> </a:t>
            </a:r>
            <a:r>
              <a:rPr lang="en-US" dirty="0"/>
              <a:t>So I find this law at work: When I want to do good, evil is right there with me. </a:t>
            </a:r>
            <a:endParaRPr lang="en-US" dirty="0" smtClean="0"/>
          </a:p>
        </p:txBody>
      </p:sp>
      <p:sp>
        <p:nvSpPr>
          <p:cNvPr id="4" name="Rounded Rectangle 3"/>
          <p:cNvSpPr/>
          <p:nvPr/>
        </p:nvSpPr>
        <p:spPr>
          <a:xfrm>
            <a:off x="3068053" y="2646947"/>
            <a:ext cx="2550694" cy="122722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526632" y="5269832"/>
            <a:ext cx="1852863" cy="4812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3453064" y="3874168"/>
            <a:ext cx="890336" cy="139566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26201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2 Peter 2:19</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They </a:t>
            </a:r>
            <a:r>
              <a:rPr lang="en-US" dirty="0"/>
              <a:t>promise them freedom, while they themselves are </a:t>
            </a:r>
            <a:r>
              <a:rPr lang="en-US" b="1" dirty="0">
                <a:solidFill>
                  <a:schemeClr val="accent6">
                    <a:lumMod val="75000"/>
                  </a:schemeClr>
                </a:solidFill>
              </a:rPr>
              <a:t>slaves of depravity</a:t>
            </a:r>
            <a:r>
              <a:rPr lang="en-US" dirty="0"/>
              <a:t>—for a man is a </a:t>
            </a:r>
            <a:r>
              <a:rPr lang="en-US" b="1" dirty="0">
                <a:solidFill>
                  <a:schemeClr val="accent6">
                    <a:lumMod val="75000"/>
                  </a:schemeClr>
                </a:solidFill>
              </a:rPr>
              <a:t>slave</a:t>
            </a:r>
            <a:r>
              <a:rPr lang="en-US" dirty="0"/>
              <a:t> to whatever has mastered him.</a:t>
            </a:r>
          </a:p>
        </p:txBody>
      </p:sp>
    </p:spTree>
    <p:extLst>
      <p:ext uri="{BB962C8B-B14F-4D97-AF65-F5344CB8AC3E}">
        <p14:creationId xmlns:p14="http://schemas.microsoft.com/office/powerpoint/2010/main" val="83548523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Hebrews 4:15</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For </a:t>
            </a:r>
            <a:r>
              <a:rPr lang="en-US" dirty="0"/>
              <a:t>we do not have a high priest who is unable to sympathize with our weaknesses, but we have one who has been tempted in every way, just as we are—yet was </a:t>
            </a:r>
            <a:r>
              <a:rPr lang="en-US" b="1" dirty="0">
                <a:solidFill>
                  <a:schemeClr val="accent6">
                    <a:lumMod val="75000"/>
                  </a:schemeClr>
                </a:solidFill>
              </a:rPr>
              <a:t>without sin</a:t>
            </a:r>
            <a:r>
              <a:rPr lang="en-US" dirty="0"/>
              <a:t>.</a:t>
            </a:r>
          </a:p>
        </p:txBody>
      </p:sp>
    </p:spTree>
    <p:extLst>
      <p:ext uri="{BB962C8B-B14F-4D97-AF65-F5344CB8AC3E}">
        <p14:creationId xmlns:p14="http://schemas.microsoft.com/office/powerpoint/2010/main" val="83548523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7:22</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22</a:t>
            </a:r>
            <a:r>
              <a:rPr lang="en-US" dirty="0" smtClean="0"/>
              <a:t> </a:t>
            </a:r>
            <a:r>
              <a:rPr lang="en-US" dirty="0"/>
              <a:t>For in my inner being I delight in God's law; </a:t>
            </a:r>
            <a:endParaRPr lang="en-US" dirty="0" smtClean="0"/>
          </a:p>
        </p:txBody>
      </p:sp>
    </p:spTree>
    <p:extLst>
      <p:ext uri="{BB962C8B-B14F-4D97-AF65-F5344CB8AC3E}">
        <p14:creationId xmlns:p14="http://schemas.microsoft.com/office/powerpoint/2010/main" val="377795176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7:22</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ἔσω</a:t>
            </a:r>
            <a:endParaRPr lang="en-US" dirty="0" smtClean="0"/>
          </a:p>
          <a:p>
            <a:pPr marL="0" indent="0">
              <a:buNone/>
            </a:pPr>
            <a:r>
              <a:rPr lang="en-US" dirty="0" smtClean="0"/>
              <a:t>		(</a:t>
            </a:r>
            <a:r>
              <a:rPr lang="en-US" dirty="0" err="1" smtClean="0"/>
              <a:t>es</a:t>
            </a:r>
            <a:r>
              <a:rPr lang="en-US" dirty="0" err="1"/>
              <a:t>ō</a:t>
            </a:r>
            <a:r>
              <a:rPr lang="en-US" dirty="0" smtClean="0"/>
              <a:t>)</a:t>
            </a: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22</a:t>
            </a:r>
            <a:r>
              <a:rPr lang="en-US" dirty="0" smtClean="0"/>
              <a:t> </a:t>
            </a:r>
            <a:r>
              <a:rPr lang="en-US" dirty="0"/>
              <a:t>For in my inner being I delight in God's law; </a:t>
            </a:r>
            <a:endParaRPr lang="en-US" dirty="0" smtClean="0"/>
          </a:p>
        </p:txBody>
      </p:sp>
      <p:sp>
        <p:nvSpPr>
          <p:cNvPr id="4" name="Rounded Rectangle 3"/>
          <p:cNvSpPr/>
          <p:nvPr/>
        </p:nvSpPr>
        <p:spPr>
          <a:xfrm>
            <a:off x="2201779" y="2598821"/>
            <a:ext cx="1167063" cy="1215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466474" y="5378115"/>
            <a:ext cx="1010652" cy="49329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785311" y="3814011"/>
            <a:ext cx="186489" cy="156410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342575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Ephesians 3:16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a:t>ἔσω</a:t>
            </a:r>
            <a:endParaRPr lang="en-US" dirty="0"/>
          </a:p>
          <a:p>
            <a:pPr marL="0" indent="0">
              <a:buNone/>
            </a:pPr>
            <a:r>
              <a:rPr lang="en-US" dirty="0"/>
              <a:t>	</a:t>
            </a:r>
            <a:r>
              <a:rPr lang="en-US" dirty="0" smtClean="0"/>
              <a:t>(</a:t>
            </a:r>
            <a:r>
              <a:rPr lang="en-US" dirty="0" err="1"/>
              <a:t>esō</a:t>
            </a:r>
            <a:r>
              <a:rPr lang="en-US" dirty="0"/>
              <a:t>)</a:t>
            </a:r>
          </a:p>
          <a:p>
            <a:pPr marL="0" indent="0">
              <a:buNone/>
            </a:pPr>
            <a:endParaRPr lang="en-US" dirty="0"/>
          </a:p>
          <a:p>
            <a:pPr marL="0" indent="0">
              <a:buNone/>
            </a:pPr>
            <a:r>
              <a:rPr lang="en-US" dirty="0" smtClean="0"/>
              <a:t>I </a:t>
            </a:r>
            <a:r>
              <a:rPr lang="en-US" dirty="0"/>
              <a:t>pray that out of his glorious riches he may strengthen you with power through his Spirit in your inner being,</a:t>
            </a: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2503" y="2217153"/>
            <a:ext cx="1195387" cy="124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2863" y="4950912"/>
            <a:ext cx="1030287"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21507" idx="0"/>
            <a:endCxn id="21506" idx="2"/>
          </p:cNvCxnSpPr>
          <p:nvPr/>
        </p:nvCxnSpPr>
        <p:spPr>
          <a:xfrm flipV="1">
            <a:off x="1828007" y="3460166"/>
            <a:ext cx="72190" cy="149074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Psalm 1:2</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But </a:t>
            </a:r>
            <a:r>
              <a:rPr lang="en-US" dirty="0"/>
              <a:t>his </a:t>
            </a:r>
            <a:r>
              <a:rPr lang="en-US" b="1" dirty="0">
                <a:solidFill>
                  <a:schemeClr val="accent6">
                    <a:lumMod val="75000"/>
                  </a:schemeClr>
                </a:solidFill>
              </a:rPr>
              <a:t>delight</a:t>
            </a:r>
            <a:r>
              <a:rPr lang="en-US" dirty="0"/>
              <a:t> is in the law of the Lord, </a:t>
            </a:r>
            <a:r>
              <a:rPr lang="en-US" dirty="0" smtClean="0"/>
              <a:t>and </a:t>
            </a:r>
            <a:r>
              <a:rPr lang="en-US" dirty="0"/>
              <a:t>on his law he meditates day and night. </a:t>
            </a:r>
          </a:p>
        </p:txBody>
      </p:sp>
    </p:spTree>
    <p:extLst>
      <p:ext uri="{BB962C8B-B14F-4D97-AF65-F5344CB8AC3E}">
        <p14:creationId xmlns:p14="http://schemas.microsoft.com/office/powerpoint/2010/main" val="835485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7</a:t>
            </a:r>
            <a:r>
              <a:rPr lang="en-US" dirty="0" smtClean="0"/>
              <a:t> </a:t>
            </a:r>
            <a:r>
              <a:rPr lang="en-US" dirty="0"/>
              <a:t>What shall we say, then? Is the law sin? Certainly not! Indeed I would not have known what sin was except through the law. For I would not have known what coveting really was if the law had not said, "Do not covet."</a:t>
            </a:r>
          </a:p>
        </p:txBody>
      </p:sp>
    </p:spTree>
    <p:extLst>
      <p:ext uri="{BB962C8B-B14F-4D97-AF65-F5344CB8AC3E}">
        <p14:creationId xmlns:p14="http://schemas.microsoft.com/office/powerpoint/2010/main" val="1382738613"/>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2 Corinthians 4:16</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Therefore </a:t>
            </a:r>
            <a:r>
              <a:rPr lang="en-US" dirty="0"/>
              <a:t>we do not lose heart. Though outwardly we are wasting away, yet </a:t>
            </a:r>
            <a:r>
              <a:rPr lang="en-US" b="1" dirty="0">
                <a:solidFill>
                  <a:schemeClr val="accent6">
                    <a:lumMod val="75000"/>
                  </a:schemeClr>
                </a:solidFill>
              </a:rPr>
              <a:t>inwardly</a:t>
            </a:r>
            <a:r>
              <a:rPr lang="en-US" dirty="0"/>
              <a:t> we are being </a:t>
            </a:r>
            <a:r>
              <a:rPr lang="en-US" b="1" dirty="0">
                <a:solidFill>
                  <a:schemeClr val="accent6">
                    <a:lumMod val="75000"/>
                  </a:schemeClr>
                </a:solidFill>
              </a:rPr>
              <a:t>renewed</a:t>
            </a:r>
            <a:r>
              <a:rPr lang="en-US" dirty="0"/>
              <a:t> day by day.</a:t>
            </a:r>
          </a:p>
        </p:txBody>
      </p:sp>
    </p:spTree>
    <p:extLst>
      <p:ext uri="{BB962C8B-B14F-4D97-AF65-F5344CB8AC3E}">
        <p14:creationId xmlns:p14="http://schemas.microsoft.com/office/powerpoint/2010/main" val="83548523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 y="0"/>
            <a:ext cx="91410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641349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23</a:t>
            </a:r>
            <a:r>
              <a:rPr lang="en-US" dirty="0" smtClean="0"/>
              <a:t> </a:t>
            </a:r>
            <a:r>
              <a:rPr lang="en-US" dirty="0"/>
              <a:t>but I see another law at work in the members of my body, waging war against the law of my mind and making me a prisoner of the law of sin at work within my members. </a:t>
            </a:r>
          </a:p>
        </p:txBody>
      </p:sp>
    </p:spTree>
    <p:extLst>
      <p:ext uri="{BB962C8B-B14F-4D97-AF65-F5344CB8AC3E}">
        <p14:creationId xmlns:p14="http://schemas.microsoft.com/office/powerpoint/2010/main" val="377795176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ἀντιστρατεύομαι</a:t>
            </a:r>
            <a:endParaRPr lang="en-US" dirty="0"/>
          </a:p>
          <a:p>
            <a:pPr marL="0" indent="0">
              <a:buNone/>
            </a:pPr>
            <a:r>
              <a:rPr lang="en-US" dirty="0" smtClean="0"/>
              <a:t>		(</a:t>
            </a:r>
            <a:r>
              <a:rPr lang="en-US" dirty="0" err="1" smtClean="0"/>
              <a:t>antistrateuomai</a:t>
            </a:r>
            <a:r>
              <a:rPr lang="en-US" dirty="0" smtClean="0"/>
              <a:t>)</a:t>
            </a:r>
          </a:p>
          <a:p>
            <a:pPr marL="0" indent="0">
              <a:buNone/>
            </a:pPr>
            <a:endParaRPr lang="en-US" dirty="0"/>
          </a:p>
          <a:p>
            <a:pPr marL="0" indent="0">
              <a:buNone/>
            </a:pPr>
            <a:r>
              <a:rPr lang="en-US" baseline="30000" dirty="0" smtClean="0"/>
              <a:t>23</a:t>
            </a:r>
            <a:r>
              <a:rPr lang="en-US" dirty="0" smtClean="0"/>
              <a:t> </a:t>
            </a:r>
            <a:r>
              <a:rPr lang="en-US" dirty="0"/>
              <a:t>but I see another law at work in the members of my body, waging war against the law of my mind and making me a prisoner of the law of sin at work within my members. </a:t>
            </a:r>
          </a:p>
        </p:txBody>
      </p:sp>
      <p:sp>
        <p:nvSpPr>
          <p:cNvPr id="4" name="Rounded Rectangle 3"/>
          <p:cNvSpPr/>
          <p:nvPr/>
        </p:nvSpPr>
        <p:spPr>
          <a:xfrm>
            <a:off x="2129589" y="2117558"/>
            <a:ext cx="3429000" cy="14317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514600" y="4511842"/>
            <a:ext cx="2021305" cy="4812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3525253" y="3549316"/>
            <a:ext cx="318836" cy="96252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018104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Josephus, </a:t>
            </a:r>
            <a:r>
              <a:rPr lang="en-US" dirty="0" err="1" smtClean="0"/>
              <a:t>Antiquites</a:t>
            </a:r>
            <a:r>
              <a:rPr lang="en-US" dirty="0" smtClean="0"/>
              <a:t> 2.240</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	</a:t>
            </a:r>
            <a:r>
              <a:rPr lang="en-US" dirty="0"/>
              <a:t>		</a:t>
            </a:r>
            <a:r>
              <a:rPr lang="el-GR" dirty="0"/>
              <a:t>ἀντιστρατεύομαι</a:t>
            </a:r>
            <a:endParaRPr lang="en-US" dirty="0"/>
          </a:p>
          <a:p>
            <a:pPr marL="0" indent="0">
              <a:buNone/>
            </a:pPr>
            <a:r>
              <a:rPr lang="en-US" dirty="0" smtClean="0"/>
              <a:t>	</a:t>
            </a:r>
            <a:r>
              <a:rPr lang="en-US" dirty="0"/>
              <a:t>		(</a:t>
            </a:r>
            <a:r>
              <a:rPr lang="en-US" dirty="0" err="1"/>
              <a:t>antistrateuomai</a:t>
            </a:r>
            <a:r>
              <a:rPr lang="en-US" dirty="0"/>
              <a:t>)</a:t>
            </a:r>
          </a:p>
          <a:p>
            <a:pPr marL="0" indent="0">
              <a:buNone/>
            </a:pPr>
            <a:endParaRPr lang="en-US" dirty="0" smtClean="0"/>
          </a:p>
          <a:p>
            <a:pPr marL="0" indent="0">
              <a:buNone/>
            </a:pPr>
            <a:r>
              <a:rPr lang="en-US" dirty="0" smtClean="0"/>
              <a:t>whereupon </a:t>
            </a:r>
            <a:r>
              <a:rPr lang="en-US" dirty="0"/>
              <a:t>the Ethiopians followed after them in the pursuit, and thinking that it would be a mark of cowardice if they did not subdue all Egypt, they went on to subdue the rest with greater vehemence; and when they had tasted the sweets of the country, they never left off the prosecution of the war; and as the nearest parts had not courage enough at first to fight with them, they proceeded as far as Memphis and the sea itself; while not one of the cities was able to oppose them.</a:t>
            </a:r>
          </a:p>
        </p:txBody>
      </p:sp>
      <p:sp>
        <p:nvSpPr>
          <p:cNvPr id="4" name="Rounded Rectangle 3"/>
          <p:cNvSpPr/>
          <p:nvPr/>
        </p:nvSpPr>
        <p:spPr>
          <a:xfrm>
            <a:off x="3152274" y="1552074"/>
            <a:ext cx="2646947" cy="9745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162926" y="4824663"/>
            <a:ext cx="745958" cy="37297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475748" y="2526632"/>
            <a:ext cx="60157" cy="229803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Acts 7:22</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Moses </a:t>
            </a:r>
            <a:r>
              <a:rPr lang="en-US" dirty="0"/>
              <a:t>was educated in all the wisdom of the Egyptians and was </a:t>
            </a:r>
            <a:r>
              <a:rPr lang="en-US" b="1" dirty="0">
                <a:solidFill>
                  <a:schemeClr val="accent6">
                    <a:lumMod val="75000"/>
                  </a:schemeClr>
                </a:solidFill>
              </a:rPr>
              <a:t>powerful in </a:t>
            </a:r>
            <a:r>
              <a:rPr lang="en-US" dirty="0"/>
              <a:t>speech and </a:t>
            </a:r>
            <a:r>
              <a:rPr lang="en-US" b="1" dirty="0">
                <a:solidFill>
                  <a:schemeClr val="accent6">
                    <a:lumMod val="75000"/>
                  </a:schemeClr>
                </a:solidFill>
              </a:rPr>
              <a:t>action</a:t>
            </a:r>
            <a:r>
              <a:rPr lang="en-US" dirty="0"/>
              <a:t>. </a:t>
            </a:r>
          </a:p>
        </p:txBody>
      </p:sp>
    </p:spTree>
    <p:extLst>
      <p:ext uri="{BB962C8B-B14F-4D97-AF65-F5344CB8AC3E}">
        <p14:creationId xmlns:p14="http://schemas.microsoft.com/office/powerpoint/2010/main" val="284121511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αἰχμαλωτίζω</a:t>
            </a:r>
            <a:endParaRPr lang="en-US" dirty="0"/>
          </a:p>
          <a:p>
            <a:pPr marL="0" indent="0">
              <a:buNone/>
            </a:pPr>
            <a:r>
              <a:rPr lang="en-US" dirty="0" smtClean="0"/>
              <a:t>			(</a:t>
            </a:r>
            <a:r>
              <a:rPr lang="en-US" dirty="0" err="1" smtClean="0"/>
              <a:t>aichmalōtiz</a:t>
            </a:r>
            <a:r>
              <a:rPr lang="en-US" dirty="0" err="1"/>
              <a:t>ō</a:t>
            </a:r>
            <a:r>
              <a:rPr lang="en-US" dirty="0" smtClean="0"/>
              <a:t>)</a:t>
            </a:r>
          </a:p>
          <a:p>
            <a:pPr marL="0" indent="0">
              <a:buNone/>
            </a:pPr>
            <a:endParaRPr lang="en-US" dirty="0"/>
          </a:p>
          <a:p>
            <a:pPr marL="0" indent="0">
              <a:buNone/>
            </a:pPr>
            <a:r>
              <a:rPr lang="en-US" baseline="30000" dirty="0" smtClean="0"/>
              <a:t>23</a:t>
            </a:r>
            <a:r>
              <a:rPr lang="en-US" dirty="0" smtClean="0"/>
              <a:t> </a:t>
            </a:r>
            <a:r>
              <a:rPr lang="en-US" dirty="0"/>
              <a:t>but I see another law at work in the members of my body, waging war against the law of my mind and making me a prisoner of the law of sin at work within my members. </a:t>
            </a:r>
          </a:p>
        </p:txBody>
      </p:sp>
      <p:sp>
        <p:nvSpPr>
          <p:cNvPr id="4" name="Rounded Rectangle 3"/>
          <p:cNvSpPr/>
          <p:nvPr/>
        </p:nvSpPr>
        <p:spPr>
          <a:xfrm>
            <a:off x="3116179" y="2117558"/>
            <a:ext cx="2707105" cy="13234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189747" y="4993105"/>
            <a:ext cx="3669632" cy="4812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024563" y="3441032"/>
            <a:ext cx="445169" cy="155207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018104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Luke 21:24</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a:t>αἰχμαλωτίζω</a:t>
            </a:r>
            <a:endParaRPr lang="en-US" dirty="0"/>
          </a:p>
          <a:p>
            <a:pPr marL="0" indent="0">
              <a:buNone/>
            </a:pPr>
            <a:r>
              <a:rPr lang="en-US" dirty="0" smtClean="0"/>
              <a:t>(</a:t>
            </a:r>
            <a:r>
              <a:rPr lang="en-US" dirty="0" err="1"/>
              <a:t>aichmalōtizō</a:t>
            </a:r>
            <a:r>
              <a:rPr lang="en-US" dirty="0"/>
              <a:t>)</a:t>
            </a:r>
          </a:p>
          <a:p>
            <a:pPr marL="0" indent="0">
              <a:buNone/>
            </a:pPr>
            <a:endParaRPr lang="en-US" dirty="0"/>
          </a:p>
          <a:p>
            <a:pPr marL="0" indent="0">
              <a:buNone/>
            </a:pPr>
            <a:r>
              <a:rPr lang="en-US" dirty="0" smtClean="0">
                <a:solidFill>
                  <a:srgbClr val="FF0000"/>
                </a:solidFill>
              </a:rPr>
              <a:t>They </a:t>
            </a:r>
            <a:r>
              <a:rPr lang="en-US" dirty="0">
                <a:solidFill>
                  <a:srgbClr val="FF0000"/>
                </a:solidFill>
              </a:rPr>
              <a:t>will fall by the sword and will be </a:t>
            </a:r>
            <a:endParaRPr lang="en-US" dirty="0" smtClean="0">
              <a:solidFill>
                <a:srgbClr val="FF0000"/>
              </a:solidFill>
            </a:endParaRPr>
          </a:p>
          <a:p>
            <a:pPr marL="0" indent="0">
              <a:buNone/>
            </a:pPr>
            <a:r>
              <a:rPr lang="en-US" dirty="0" smtClean="0">
                <a:solidFill>
                  <a:srgbClr val="FF0000"/>
                </a:solidFill>
              </a:rPr>
              <a:t>taken </a:t>
            </a:r>
            <a:r>
              <a:rPr lang="en-US" dirty="0">
                <a:solidFill>
                  <a:srgbClr val="FF0000"/>
                </a:solidFill>
              </a:rPr>
              <a:t>as prisoners to all the nations. </a:t>
            </a:r>
            <a:endParaRPr lang="en-US" dirty="0" smtClean="0">
              <a:solidFill>
                <a:srgbClr val="FF0000"/>
              </a:solidFill>
            </a:endParaRPr>
          </a:p>
          <a:p>
            <a:pPr marL="0" indent="0">
              <a:buNone/>
            </a:pPr>
            <a:r>
              <a:rPr lang="en-US" dirty="0" smtClean="0">
                <a:solidFill>
                  <a:srgbClr val="FF0000"/>
                </a:solidFill>
              </a:rPr>
              <a:t>Jerusalem </a:t>
            </a:r>
            <a:r>
              <a:rPr lang="en-US" dirty="0">
                <a:solidFill>
                  <a:srgbClr val="FF0000"/>
                </a:solidFill>
              </a:rPr>
              <a:t>will be trampled on by the </a:t>
            </a:r>
            <a:r>
              <a:rPr lang="en-US" dirty="0" smtClean="0">
                <a:solidFill>
                  <a:srgbClr val="FF0000"/>
                </a:solidFill>
              </a:rPr>
              <a:t>Gentiles</a:t>
            </a:r>
          </a:p>
          <a:p>
            <a:pPr marL="0" indent="0">
              <a:buNone/>
            </a:pPr>
            <a:r>
              <a:rPr lang="en-US" dirty="0" smtClean="0">
                <a:solidFill>
                  <a:srgbClr val="FF0000"/>
                </a:solidFill>
              </a:rPr>
              <a:t>until </a:t>
            </a:r>
            <a:r>
              <a:rPr lang="en-US" dirty="0">
                <a:solidFill>
                  <a:srgbClr val="FF0000"/>
                </a:solidFill>
              </a:rPr>
              <a:t>the times of the Gentiles are fulfilled. </a:t>
            </a: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329" y="1575218"/>
            <a:ext cx="2730500" cy="1347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93295" y="4006516"/>
            <a:ext cx="3128210" cy="5053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22530" idx="2"/>
          </p:cNvCxnSpPr>
          <p:nvPr/>
        </p:nvCxnSpPr>
        <p:spPr>
          <a:xfrm flipH="1" flipV="1">
            <a:off x="1744579" y="2923005"/>
            <a:ext cx="312821" cy="108351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Corinthians 10:5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a:t>αἰχμαλωτίζω</a:t>
            </a:r>
            <a:endParaRPr lang="en-US" dirty="0"/>
          </a:p>
          <a:p>
            <a:pPr marL="0" indent="0">
              <a:buNone/>
            </a:pPr>
            <a:r>
              <a:rPr lang="en-US" dirty="0"/>
              <a:t>		</a:t>
            </a:r>
            <a:r>
              <a:rPr lang="en-US" dirty="0" smtClean="0"/>
              <a:t>(</a:t>
            </a:r>
            <a:r>
              <a:rPr lang="en-US" dirty="0" err="1"/>
              <a:t>aichmalōtizō</a:t>
            </a:r>
            <a:r>
              <a:rPr lang="en-US" dirty="0"/>
              <a:t>)</a:t>
            </a:r>
          </a:p>
          <a:p>
            <a:pPr marL="0" indent="0">
              <a:buNone/>
            </a:pPr>
            <a:endParaRPr lang="en-US" dirty="0"/>
          </a:p>
          <a:p>
            <a:pPr marL="0" indent="0">
              <a:buNone/>
            </a:pPr>
            <a:r>
              <a:rPr lang="en-US" dirty="0" smtClean="0"/>
              <a:t>We </a:t>
            </a:r>
            <a:r>
              <a:rPr lang="en-US" dirty="0"/>
              <a:t>demolish arguments and every pretension that sets itself up against the knowledge of God, and we take captive every thought to make it obedient to Christ.</a:t>
            </a:r>
          </a:p>
        </p:txBody>
      </p:sp>
      <p:sp>
        <p:nvSpPr>
          <p:cNvPr id="4" name="Rounded Rectangle 3"/>
          <p:cNvSpPr/>
          <p:nvPr/>
        </p:nvSpPr>
        <p:spPr>
          <a:xfrm>
            <a:off x="2225842" y="2165684"/>
            <a:ext cx="2707105" cy="13234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792705" y="5005137"/>
            <a:ext cx="2117558" cy="469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851484" y="3489158"/>
            <a:ext cx="727911" cy="151597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James 4:1 </a:t>
            </a:r>
            <a:endParaRPr lang="en-US" dirty="0"/>
          </a:p>
        </p:txBody>
      </p:sp>
      <p:sp>
        <p:nvSpPr>
          <p:cNvPr id="3" name="Content Placeholder 2"/>
          <p:cNvSpPr>
            <a:spLocks noGrp="1"/>
          </p:cNvSpPr>
          <p:nvPr>
            <p:ph idx="1"/>
          </p:nvPr>
        </p:nvSpPr>
        <p:spPr/>
        <p:txBody>
          <a:bodyPr/>
          <a:lstStyle/>
          <a:p>
            <a:pPr marL="0" indent="0">
              <a:buNone/>
            </a:pPr>
            <a:r>
              <a:rPr lang="en-US" dirty="0"/>
              <a:t>What causes fights and quarrels among you? Don’t they come from your </a:t>
            </a:r>
            <a:r>
              <a:rPr lang="en-US" b="1" dirty="0">
                <a:solidFill>
                  <a:schemeClr val="accent6">
                    <a:lumMod val="75000"/>
                  </a:schemeClr>
                </a:solidFill>
              </a:rPr>
              <a:t>desires that battle </a:t>
            </a:r>
            <a:r>
              <a:rPr lang="en-US" dirty="0"/>
              <a:t>within you?</a:t>
            </a:r>
          </a:p>
        </p:txBody>
      </p:sp>
    </p:spTree>
    <p:extLst>
      <p:ext uri="{BB962C8B-B14F-4D97-AF65-F5344CB8AC3E}">
        <p14:creationId xmlns:p14="http://schemas.microsoft.com/office/powerpoint/2010/main" val="835485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7:7</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ἐγώ</a:t>
            </a:r>
            <a:endParaRPr lang="en-US" dirty="0" smtClean="0"/>
          </a:p>
          <a:p>
            <a:pPr marL="0" indent="0">
              <a:buNone/>
            </a:pPr>
            <a:r>
              <a:rPr lang="en-US" dirty="0" smtClean="0"/>
              <a:t>					(</a:t>
            </a:r>
            <a:r>
              <a:rPr lang="en-US" dirty="0" err="1" smtClean="0"/>
              <a:t>eg</a:t>
            </a:r>
            <a:r>
              <a:rPr lang="en-US" dirty="0" err="1"/>
              <a:t>ō</a:t>
            </a:r>
            <a:r>
              <a:rPr lang="en-US" dirty="0" smtClean="0"/>
              <a:t>)</a:t>
            </a:r>
            <a:endParaRPr lang="en-US" dirty="0"/>
          </a:p>
          <a:p>
            <a:pPr marL="0" indent="0">
              <a:buNone/>
            </a:pPr>
            <a:endParaRPr lang="en-US" dirty="0" smtClean="0"/>
          </a:p>
          <a:p>
            <a:pPr marL="0" indent="0">
              <a:buNone/>
            </a:pPr>
            <a:r>
              <a:rPr lang="en-US" baseline="30000" dirty="0" smtClean="0"/>
              <a:t>7</a:t>
            </a:r>
            <a:r>
              <a:rPr lang="en-US" dirty="0" smtClean="0"/>
              <a:t> </a:t>
            </a:r>
            <a:r>
              <a:rPr lang="en-US" dirty="0"/>
              <a:t>What shall we say, then? Is the law sin? Certainly not! Indeed I would not have known what sin was except through the law. For I would not have known what coveting really was if the law had not said, "Do not covet."</a:t>
            </a:r>
          </a:p>
        </p:txBody>
      </p:sp>
      <p:sp>
        <p:nvSpPr>
          <p:cNvPr id="4" name="Rounded Rectangle 3"/>
          <p:cNvSpPr/>
          <p:nvPr/>
        </p:nvSpPr>
        <p:spPr>
          <a:xfrm>
            <a:off x="4102768" y="3922295"/>
            <a:ext cx="204537" cy="433137"/>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7597" y="4439653"/>
            <a:ext cx="231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4824663" y="1455821"/>
            <a:ext cx="1419727" cy="1576137"/>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4" idx="0"/>
            <a:endCxn id="5" idx="3"/>
          </p:cNvCxnSpPr>
          <p:nvPr/>
        </p:nvCxnSpPr>
        <p:spPr>
          <a:xfrm flipV="1">
            <a:off x="4205037" y="2801138"/>
            <a:ext cx="827540" cy="112115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1026" idx="0"/>
            <a:endCxn id="5" idx="5"/>
          </p:cNvCxnSpPr>
          <p:nvPr/>
        </p:nvCxnSpPr>
        <p:spPr>
          <a:xfrm flipH="1" flipV="1">
            <a:off x="6036476" y="2801138"/>
            <a:ext cx="1387009" cy="163851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951351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1 Peter 2:11</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Dear </a:t>
            </a:r>
            <a:r>
              <a:rPr lang="en-US" dirty="0"/>
              <a:t>friends, I urge you, as aliens and strangers in the world, to abstain from sinful desires, which </a:t>
            </a:r>
            <a:r>
              <a:rPr lang="en-US" b="1" dirty="0">
                <a:solidFill>
                  <a:schemeClr val="accent6">
                    <a:lumMod val="75000"/>
                  </a:schemeClr>
                </a:solidFill>
              </a:rPr>
              <a:t>war against your soul</a:t>
            </a:r>
            <a:r>
              <a:rPr lang="en-US" dirty="0"/>
              <a:t>.</a:t>
            </a:r>
          </a:p>
        </p:txBody>
      </p:sp>
    </p:spTree>
    <p:extLst>
      <p:ext uri="{BB962C8B-B14F-4D97-AF65-F5344CB8AC3E}">
        <p14:creationId xmlns:p14="http://schemas.microsoft.com/office/powerpoint/2010/main" val="83548523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 y="0"/>
            <a:ext cx="91410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117792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24</a:t>
            </a:r>
            <a:r>
              <a:rPr lang="en-US" dirty="0" smtClean="0"/>
              <a:t> </a:t>
            </a:r>
            <a:r>
              <a:rPr lang="en-US" dirty="0"/>
              <a:t>What a wretched man I am! Who will rescue me from this body of death? </a:t>
            </a:r>
            <a:endParaRPr lang="en-US" dirty="0" smtClean="0"/>
          </a:p>
        </p:txBody>
      </p:sp>
    </p:spTree>
    <p:extLst>
      <p:ext uri="{BB962C8B-B14F-4D97-AF65-F5344CB8AC3E}">
        <p14:creationId xmlns:p14="http://schemas.microsoft.com/office/powerpoint/2010/main" val="264254328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a:t>ταλαίπωρος</a:t>
            </a:r>
            <a:endParaRPr lang="en-US" dirty="0" smtClean="0"/>
          </a:p>
          <a:p>
            <a:pPr marL="0" indent="0">
              <a:buNone/>
            </a:pPr>
            <a:r>
              <a:rPr lang="en-US" dirty="0" smtClean="0"/>
              <a:t>		 (</a:t>
            </a:r>
            <a:r>
              <a:rPr lang="en-US" dirty="0" err="1" smtClean="0"/>
              <a:t>talaip</a:t>
            </a:r>
            <a:r>
              <a:rPr lang="en-US" dirty="0" err="1"/>
              <a:t>ō</a:t>
            </a:r>
            <a:r>
              <a:rPr lang="en-US" dirty="0" err="1" smtClean="0"/>
              <a:t>ros</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24</a:t>
            </a:r>
            <a:r>
              <a:rPr lang="en-US" dirty="0" smtClean="0"/>
              <a:t> </a:t>
            </a:r>
            <a:r>
              <a:rPr lang="en-US" dirty="0"/>
              <a:t>What a wretched man I am! Who will rescue me from this body of death? </a:t>
            </a:r>
            <a:endParaRPr lang="en-US" dirty="0" smtClean="0"/>
          </a:p>
        </p:txBody>
      </p:sp>
      <p:sp>
        <p:nvSpPr>
          <p:cNvPr id="4" name="Rounded Rectangle 3"/>
          <p:cNvSpPr/>
          <p:nvPr/>
        </p:nvSpPr>
        <p:spPr>
          <a:xfrm>
            <a:off x="2189747" y="2598821"/>
            <a:ext cx="2430379" cy="122722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105526" y="4824663"/>
            <a:ext cx="1732548" cy="5053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971800" y="3826042"/>
            <a:ext cx="433137" cy="99862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298282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Revelation 3:17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solidFill>
                <a:srgbClr val="FF0000"/>
              </a:solidFill>
            </a:endParaRPr>
          </a:p>
          <a:p>
            <a:pPr marL="0" indent="0">
              <a:buNone/>
            </a:pPr>
            <a:r>
              <a:rPr lang="en-US" dirty="0"/>
              <a:t>	</a:t>
            </a:r>
            <a:r>
              <a:rPr lang="el-GR" dirty="0" smtClean="0"/>
              <a:t>ταλαίπωρος</a:t>
            </a:r>
            <a:endParaRPr lang="en-US" dirty="0"/>
          </a:p>
          <a:p>
            <a:pPr marL="0" indent="0">
              <a:buNone/>
            </a:pPr>
            <a:r>
              <a:rPr lang="en-US" dirty="0"/>
              <a:t>	</a:t>
            </a:r>
            <a:r>
              <a:rPr lang="en-US" dirty="0" smtClean="0"/>
              <a:t> </a:t>
            </a:r>
            <a:r>
              <a:rPr lang="en-US" dirty="0"/>
              <a:t>(</a:t>
            </a:r>
            <a:r>
              <a:rPr lang="en-US" dirty="0" err="1"/>
              <a:t>talaipōros</a:t>
            </a:r>
            <a:r>
              <a:rPr lang="en-US" dirty="0"/>
              <a:t>)</a:t>
            </a:r>
          </a:p>
          <a:p>
            <a:pPr marL="0" indent="0">
              <a:buNone/>
            </a:pPr>
            <a:endParaRPr lang="en-US" dirty="0">
              <a:solidFill>
                <a:srgbClr val="FF0000"/>
              </a:solidFill>
            </a:endParaRPr>
          </a:p>
          <a:p>
            <a:pPr marL="0" indent="0">
              <a:buNone/>
            </a:pPr>
            <a:r>
              <a:rPr lang="en-US" dirty="0" smtClean="0">
                <a:solidFill>
                  <a:srgbClr val="FF0000"/>
                </a:solidFill>
              </a:rPr>
              <a:t>You </a:t>
            </a:r>
            <a:r>
              <a:rPr lang="en-US" dirty="0">
                <a:solidFill>
                  <a:srgbClr val="FF0000"/>
                </a:solidFill>
              </a:rPr>
              <a:t>say, ‘I am rich; I have acquired wealth and do not need a thing.’ But you do not realize that you are wretched, pitiful, poor, blind and naked.</a:t>
            </a: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1812" y="2198771"/>
            <a:ext cx="2457450"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1980" y="4944562"/>
            <a:ext cx="176212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a:stCxn id="23555" idx="0"/>
            <a:endCxn id="23554" idx="2"/>
          </p:cNvCxnSpPr>
          <p:nvPr/>
        </p:nvCxnSpPr>
        <p:spPr>
          <a:xfrm flipH="1" flipV="1">
            <a:off x="2490537" y="3454484"/>
            <a:ext cx="192506" cy="149007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ῥύομαι</a:t>
            </a:r>
            <a:endParaRPr lang="en-US" dirty="0" smtClean="0"/>
          </a:p>
          <a:p>
            <a:pPr marL="0" indent="0">
              <a:buNone/>
            </a:pPr>
            <a:r>
              <a:rPr lang="en-US" dirty="0" smtClean="0"/>
              <a:t>							(</a:t>
            </a:r>
            <a:r>
              <a:rPr lang="en-US" dirty="0" err="1" smtClean="0"/>
              <a:t>ryomai</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24</a:t>
            </a:r>
            <a:r>
              <a:rPr lang="en-US" dirty="0" smtClean="0"/>
              <a:t> </a:t>
            </a:r>
            <a:r>
              <a:rPr lang="en-US" dirty="0"/>
              <a:t>What a wretched man I am! Who will rescue me from this body of death? </a:t>
            </a:r>
            <a:endParaRPr lang="en-US" dirty="0" smtClean="0"/>
          </a:p>
        </p:txBody>
      </p:sp>
      <p:sp>
        <p:nvSpPr>
          <p:cNvPr id="4" name="Rounded Rectangle 3"/>
          <p:cNvSpPr/>
          <p:nvPr/>
        </p:nvSpPr>
        <p:spPr>
          <a:xfrm>
            <a:off x="6809874" y="2574758"/>
            <a:ext cx="1732547" cy="128737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110663" y="4860758"/>
            <a:ext cx="1239253" cy="469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7676148" y="3862137"/>
            <a:ext cx="54142" cy="99862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298282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6:13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ῥύομαι</a:t>
            </a:r>
            <a:endParaRPr lang="en-US" dirty="0"/>
          </a:p>
          <a:p>
            <a:pPr marL="0" indent="0">
              <a:buNone/>
            </a:pPr>
            <a:r>
              <a:rPr lang="en-US" dirty="0"/>
              <a:t>							(</a:t>
            </a:r>
            <a:r>
              <a:rPr lang="en-US" dirty="0" err="1"/>
              <a:t>ryomai</a:t>
            </a:r>
            <a:r>
              <a:rPr lang="en-US" dirty="0"/>
              <a:t>)</a:t>
            </a:r>
          </a:p>
          <a:p>
            <a:pPr marL="0" indent="0">
              <a:buNone/>
            </a:pPr>
            <a:endParaRPr lang="en-US" dirty="0"/>
          </a:p>
          <a:p>
            <a:pPr marL="0" indent="0">
              <a:buNone/>
            </a:pPr>
            <a:endParaRPr lang="en-US" dirty="0" smtClean="0"/>
          </a:p>
          <a:p>
            <a:pPr marL="0" indent="0">
              <a:buNone/>
            </a:pPr>
            <a:r>
              <a:rPr lang="en-US" dirty="0" smtClean="0">
                <a:solidFill>
                  <a:srgbClr val="FF0000"/>
                </a:solidFill>
              </a:rPr>
              <a:t>And </a:t>
            </a:r>
            <a:r>
              <a:rPr lang="en-US" dirty="0">
                <a:solidFill>
                  <a:srgbClr val="FF0000"/>
                </a:solidFill>
              </a:rPr>
              <a:t>lead us not into temptation, </a:t>
            </a:r>
            <a:r>
              <a:rPr lang="en-US" dirty="0" smtClean="0">
                <a:solidFill>
                  <a:srgbClr val="FF0000"/>
                </a:solidFill>
              </a:rPr>
              <a:t>but </a:t>
            </a:r>
            <a:r>
              <a:rPr lang="en-US" dirty="0">
                <a:solidFill>
                  <a:srgbClr val="FF0000"/>
                </a:solidFill>
              </a:rPr>
              <a:t>deliver us from the evil one.</a:t>
            </a:r>
          </a:p>
          <a:p>
            <a:endParaRPr lang="en-US" dirty="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4197" y="2168609"/>
            <a:ext cx="1755775"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6617368" y="4572000"/>
            <a:ext cx="1263316" cy="5053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24578" idx="2"/>
          </p:cNvCxnSpPr>
          <p:nvPr/>
        </p:nvCxnSpPr>
        <p:spPr>
          <a:xfrm flipV="1">
            <a:off x="7249026" y="3486234"/>
            <a:ext cx="403059" cy="108576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Titus 2:14</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who </a:t>
            </a:r>
            <a:r>
              <a:rPr lang="en-US" dirty="0"/>
              <a:t>gave himself for us </a:t>
            </a:r>
            <a:r>
              <a:rPr lang="en-US" b="1" dirty="0">
                <a:solidFill>
                  <a:schemeClr val="accent6">
                    <a:lumMod val="75000"/>
                  </a:schemeClr>
                </a:solidFill>
              </a:rPr>
              <a:t>to redeem us</a:t>
            </a:r>
            <a:r>
              <a:rPr lang="en-US" dirty="0"/>
              <a:t> from all wickedness and to purify for himself a people that are his very own, eager to do what is good. </a:t>
            </a:r>
          </a:p>
        </p:txBody>
      </p:sp>
    </p:spTree>
    <p:extLst>
      <p:ext uri="{BB962C8B-B14F-4D97-AF65-F5344CB8AC3E}">
        <p14:creationId xmlns:p14="http://schemas.microsoft.com/office/powerpoint/2010/main" val="83548523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Hebrews 2:15</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and </a:t>
            </a:r>
            <a:r>
              <a:rPr lang="en-US" b="1" dirty="0">
                <a:solidFill>
                  <a:schemeClr val="accent6">
                    <a:lumMod val="75000"/>
                  </a:schemeClr>
                </a:solidFill>
              </a:rPr>
              <a:t>free</a:t>
            </a:r>
            <a:r>
              <a:rPr lang="en-US" dirty="0"/>
              <a:t> those who all their lives were held in </a:t>
            </a:r>
            <a:r>
              <a:rPr lang="en-US" b="1" dirty="0">
                <a:solidFill>
                  <a:schemeClr val="accent6">
                    <a:lumMod val="75000"/>
                  </a:schemeClr>
                </a:solidFill>
              </a:rPr>
              <a:t>slavery</a:t>
            </a:r>
            <a:r>
              <a:rPr lang="en-US" dirty="0"/>
              <a:t> by their fear of death.</a:t>
            </a:r>
          </a:p>
        </p:txBody>
      </p:sp>
    </p:spTree>
    <p:extLst>
      <p:ext uri="{BB962C8B-B14F-4D97-AF65-F5344CB8AC3E}">
        <p14:creationId xmlns:p14="http://schemas.microsoft.com/office/powerpoint/2010/main" val="83548523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25</a:t>
            </a:r>
            <a:r>
              <a:rPr lang="en-US" dirty="0" smtClean="0"/>
              <a:t> </a:t>
            </a:r>
            <a:r>
              <a:rPr lang="en-US" dirty="0"/>
              <a:t>Thanks be to God--through Jesus Christ our Lord! So then, I myself in my mind am a slave to God's law, but in the sinful nature a slave to the law of sin.</a:t>
            </a:r>
          </a:p>
        </p:txBody>
      </p:sp>
    </p:spTree>
    <p:extLst>
      <p:ext uri="{BB962C8B-B14F-4D97-AF65-F5344CB8AC3E}">
        <p14:creationId xmlns:p14="http://schemas.microsoft.com/office/powerpoint/2010/main" val="26425432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Who is “I”?</a:t>
            </a:r>
            <a:endParaRPr lang="en-US" sz="6000" dirty="0"/>
          </a:p>
        </p:txBody>
      </p:sp>
      <p:sp>
        <p:nvSpPr>
          <p:cNvPr id="3" name="Content Placeholder 2"/>
          <p:cNvSpPr>
            <a:spLocks noGrp="1"/>
          </p:cNvSpPr>
          <p:nvPr>
            <p:ph idx="1"/>
          </p:nvPr>
        </p:nvSpPr>
        <p:spPr/>
        <p:txBody>
          <a:bodyPr/>
          <a:lstStyle/>
          <a:p>
            <a:pPr marL="0" indent="0">
              <a:buNone/>
            </a:pPr>
            <a:r>
              <a:rPr lang="en-US" sz="4800" dirty="0" smtClean="0"/>
              <a:t>			</a:t>
            </a:r>
            <a:r>
              <a:rPr lang="en-US" sz="4800" b="1" dirty="0" smtClean="0">
                <a:solidFill>
                  <a:srgbClr val="FF0000"/>
                </a:solidFill>
              </a:rPr>
              <a:t>1. Paul</a:t>
            </a:r>
          </a:p>
          <a:p>
            <a:pPr marL="0" indent="0">
              <a:buNone/>
            </a:pPr>
            <a:endParaRPr lang="en-US" sz="1600" dirty="0" smtClean="0"/>
          </a:p>
          <a:p>
            <a:pPr marL="0" indent="0">
              <a:buNone/>
            </a:pPr>
            <a:r>
              <a:rPr lang="en-US" sz="4800" dirty="0" smtClean="0"/>
              <a:t>			2. Adam</a:t>
            </a:r>
          </a:p>
          <a:p>
            <a:pPr marL="0" indent="0">
              <a:buNone/>
            </a:pPr>
            <a:endParaRPr lang="en-US" sz="1600" dirty="0"/>
          </a:p>
          <a:p>
            <a:pPr marL="0" indent="0">
              <a:buNone/>
            </a:pPr>
            <a:r>
              <a:rPr lang="en-US" sz="4800" dirty="0" smtClean="0"/>
              <a:t>			3. Israel</a:t>
            </a:r>
          </a:p>
          <a:p>
            <a:pPr marL="0" indent="0">
              <a:buNone/>
            </a:pPr>
            <a:endParaRPr lang="en-US" sz="1600" dirty="0"/>
          </a:p>
          <a:p>
            <a:pPr marL="0" indent="0">
              <a:buNone/>
            </a:pPr>
            <a:r>
              <a:rPr lang="en-US" sz="4800" dirty="0" smtClean="0"/>
              <a:t>			4. Any person</a:t>
            </a:r>
            <a:endParaRPr lang="en-US" sz="4800" dirty="0"/>
          </a:p>
        </p:txBody>
      </p:sp>
    </p:spTree>
    <p:extLst>
      <p:ext uri="{BB962C8B-B14F-4D97-AF65-F5344CB8AC3E}">
        <p14:creationId xmlns:p14="http://schemas.microsoft.com/office/powerpoint/2010/main" val="303470448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νοῦς</a:t>
            </a:r>
            <a:endParaRPr lang="en-US" dirty="0"/>
          </a:p>
          <a:p>
            <a:pPr marL="0" indent="0">
              <a:buNone/>
            </a:pPr>
            <a:r>
              <a:rPr lang="en-US" dirty="0" smtClean="0"/>
              <a:t>					(nous)</a:t>
            </a:r>
          </a:p>
          <a:p>
            <a:pPr marL="0" indent="0">
              <a:buNone/>
            </a:pPr>
            <a:endParaRPr lang="en-US" dirty="0"/>
          </a:p>
          <a:p>
            <a:pPr marL="0" indent="0">
              <a:buNone/>
            </a:pPr>
            <a:r>
              <a:rPr lang="en-US" baseline="30000" dirty="0" smtClean="0"/>
              <a:t>25</a:t>
            </a:r>
            <a:r>
              <a:rPr lang="en-US" dirty="0" smtClean="0"/>
              <a:t> </a:t>
            </a:r>
            <a:r>
              <a:rPr lang="en-US" dirty="0"/>
              <a:t>Thanks be to God--through Jesus Christ our Lord! So then, I myself in my mind am a slave to God's law, but in the sinful nature a slave to the law of sin.</a:t>
            </a:r>
          </a:p>
        </p:txBody>
      </p:sp>
      <p:sp>
        <p:nvSpPr>
          <p:cNvPr id="4" name="Rounded Rectangle 3"/>
          <p:cNvSpPr/>
          <p:nvPr/>
        </p:nvSpPr>
        <p:spPr>
          <a:xfrm>
            <a:off x="4920916" y="2177716"/>
            <a:ext cx="1515979" cy="127534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257800" y="4487779"/>
            <a:ext cx="998621" cy="4812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678906" y="3453063"/>
            <a:ext cx="78205" cy="103471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8703922"/>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Cross-Ref. 1 Corinthians 15:57</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But </a:t>
            </a:r>
            <a:r>
              <a:rPr lang="en-US" dirty="0"/>
              <a:t>thanks be to God! He gives us the </a:t>
            </a:r>
            <a:r>
              <a:rPr lang="en-US" b="1" dirty="0">
                <a:solidFill>
                  <a:schemeClr val="accent6">
                    <a:lumMod val="75000"/>
                  </a:schemeClr>
                </a:solidFill>
              </a:rPr>
              <a:t>victory</a:t>
            </a:r>
            <a:r>
              <a:rPr lang="en-US" dirty="0"/>
              <a:t> through our Lord Jesus Christ.</a:t>
            </a:r>
          </a:p>
        </p:txBody>
      </p:sp>
    </p:spTree>
    <p:extLst>
      <p:ext uri="{BB962C8B-B14F-4D97-AF65-F5344CB8AC3E}">
        <p14:creationId xmlns:p14="http://schemas.microsoft.com/office/powerpoint/2010/main" val="83548523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Colossians 3:17</a:t>
            </a:r>
            <a:endParaRPr lang="en-US" dirty="0"/>
          </a:p>
        </p:txBody>
      </p:sp>
      <p:sp>
        <p:nvSpPr>
          <p:cNvPr id="3" name="Content Placeholder 2"/>
          <p:cNvSpPr>
            <a:spLocks noGrp="1"/>
          </p:cNvSpPr>
          <p:nvPr>
            <p:ph idx="1"/>
          </p:nvPr>
        </p:nvSpPr>
        <p:spPr/>
        <p:txBody>
          <a:bodyPr/>
          <a:lstStyle/>
          <a:p>
            <a:pPr marL="0" indent="0">
              <a:buNone/>
            </a:pPr>
            <a:r>
              <a:rPr lang="en-US" dirty="0"/>
              <a:t>And whatever you do, whether in word or deed, </a:t>
            </a:r>
            <a:r>
              <a:rPr lang="en-US" b="1" dirty="0">
                <a:solidFill>
                  <a:schemeClr val="accent6">
                    <a:lumMod val="75000"/>
                  </a:schemeClr>
                </a:solidFill>
              </a:rPr>
              <a:t>do it all </a:t>
            </a:r>
            <a:r>
              <a:rPr lang="en-US" dirty="0"/>
              <a:t>in the name of the Lord Jesus, </a:t>
            </a:r>
            <a:r>
              <a:rPr lang="en-US" b="1" dirty="0">
                <a:solidFill>
                  <a:schemeClr val="accent6">
                    <a:lumMod val="75000"/>
                  </a:schemeClr>
                </a:solidFill>
              </a:rPr>
              <a:t>giving thanks</a:t>
            </a:r>
            <a:r>
              <a:rPr lang="en-US" dirty="0"/>
              <a:t> to God the Father through him. </a:t>
            </a:r>
          </a:p>
        </p:txBody>
      </p:sp>
    </p:spTree>
    <p:extLst>
      <p:ext uri="{BB962C8B-B14F-4D97-AF65-F5344CB8AC3E}">
        <p14:creationId xmlns:p14="http://schemas.microsoft.com/office/powerpoint/2010/main" val="83548523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0666"/>
            <a:ext cx="9144000" cy="6888666"/>
          </a:xfrm>
          <a:prstGeom prst="rect">
            <a:avLst/>
          </a:prstGeom>
        </p:spPr>
      </p:pic>
    </p:spTree>
    <p:extLst>
      <p:ext uri="{BB962C8B-B14F-4D97-AF65-F5344CB8AC3E}">
        <p14:creationId xmlns:p14="http://schemas.microsoft.com/office/powerpoint/2010/main" val="16674932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Who is “I”?</a:t>
            </a:r>
            <a:endParaRPr lang="en-US" sz="6000" dirty="0"/>
          </a:p>
        </p:txBody>
      </p:sp>
      <p:sp>
        <p:nvSpPr>
          <p:cNvPr id="3" name="Content Placeholder 2"/>
          <p:cNvSpPr>
            <a:spLocks noGrp="1"/>
          </p:cNvSpPr>
          <p:nvPr>
            <p:ph idx="1"/>
          </p:nvPr>
        </p:nvSpPr>
        <p:spPr/>
        <p:txBody>
          <a:bodyPr/>
          <a:lstStyle/>
          <a:p>
            <a:pPr marL="0" indent="0">
              <a:buNone/>
            </a:pPr>
            <a:r>
              <a:rPr lang="en-US" sz="4800" dirty="0" smtClean="0"/>
              <a:t>			1. Paul</a:t>
            </a:r>
          </a:p>
          <a:p>
            <a:pPr marL="0" indent="0">
              <a:buNone/>
            </a:pPr>
            <a:endParaRPr lang="en-US" sz="1600" dirty="0" smtClean="0"/>
          </a:p>
          <a:p>
            <a:pPr marL="0" indent="0">
              <a:buNone/>
            </a:pPr>
            <a:r>
              <a:rPr lang="en-US" sz="4800" dirty="0" smtClean="0"/>
              <a:t>			</a:t>
            </a:r>
            <a:r>
              <a:rPr lang="en-US" sz="4800" b="1" dirty="0" smtClean="0">
                <a:solidFill>
                  <a:srgbClr val="FF0000"/>
                </a:solidFill>
              </a:rPr>
              <a:t>2. Adam</a:t>
            </a:r>
          </a:p>
          <a:p>
            <a:pPr marL="0" indent="0">
              <a:buNone/>
            </a:pPr>
            <a:endParaRPr lang="en-US" sz="1600" dirty="0"/>
          </a:p>
          <a:p>
            <a:pPr marL="0" indent="0">
              <a:buNone/>
            </a:pPr>
            <a:r>
              <a:rPr lang="en-US" sz="4800" dirty="0" smtClean="0"/>
              <a:t>			3. Israel</a:t>
            </a:r>
          </a:p>
          <a:p>
            <a:pPr marL="0" indent="0">
              <a:buNone/>
            </a:pPr>
            <a:endParaRPr lang="en-US" sz="1600" dirty="0"/>
          </a:p>
          <a:p>
            <a:pPr marL="0" indent="0">
              <a:buNone/>
            </a:pPr>
            <a:r>
              <a:rPr lang="en-US" sz="4800" dirty="0" smtClean="0"/>
              <a:t>			4. Any person</a:t>
            </a:r>
            <a:endParaRPr lang="en-US" sz="4800" dirty="0"/>
          </a:p>
        </p:txBody>
      </p:sp>
    </p:spTree>
    <p:extLst>
      <p:ext uri="{BB962C8B-B14F-4D97-AF65-F5344CB8AC3E}">
        <p14:creationId xmlns:p14="http://schemas.microsoft.com/office/powerpoint/2010/main" val="1667518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Who is “I”?</a:t>
            </a:r>
            <a:endParaRPr lang="en-US" sz="6000" dirty="0"/>
          </a:p>
        </p:txBody>
      </p:sp>
      <p:sp>
        <p:nvSpPr>
          <p:cNvPr id="3" name="Content Placeholder 2"/>
          <p:cNvSpPr>
            <a:spLocks noGrp="1"/>
          </p:cNvSpPr>
          <p:nvPr>
            <p:ph idx="1"/>
          </p:nvPr>
        </p:nvSpPr>
        <p:spPr/>
        <p:txBody>
          <a:bodyPr/>
          <a:lstStyle/>
          <a:p>
            <a:pPr marL="0" indent="0">
              <a:buNone/>
            </a:pPr>
            <a:r>
              <a:rPr lang="en-US" sz="4800" dirty="0" smtClean="0"/>
              <a:t>			1. Paul</a:t>
            </a:r>
          </a:p>
          <a:p>
            <a:pPr marL="0" indent="0">
              <a:buNone/>
            </a:pPr>
            <a:endParaRPr lang="en-US" sz="1600" dirty="0" smtClean="0"/>
          </a:p>
          <a:p>
            <a:pPr marL="0" indent="0">
              <a:buNone/>
            </a:pPr>
            <a:r>
              <a:rPr lang="en-US" sz="4800" dirty="0" smtClean="0"/>
              <a:t>			2. Adam</a:t>
            </a:r>
          </a:p>
          <a:p>
            <a:pPr marL="0" indent="0">
              <a:buNone/>
            </a:pPr>
            <a:endParaRPr lang="en-US" sz="1600" dirty="0"/>
          </a:p>
          <a:p>
            <a:pPr marL="0" indent="0">
              <a:buNone/>
            </a:pPr>
            <a:r>
              <a:rPr lang="en-US" sz="4800" dirty="0" smtClean="0"/>
              <a:t>			</a:t>
            </a:r>
            <a:r>
              <a:rPr lang="en-US" sz="4800" b="1" dirty="0" smtClean="0">
                <a:solidFill>
                  <a:srgbClr val="FF0000"/>
                </a:solidFill>
              </a:rPr>
              <a:t>3. Israel</a:t>
            </a:r>
          </a:p>
          <a:p>
            <a:pPr marL="0" indent="0">
              <a:buNone/>
            </a:pPr>
            <a:endParaRPr lang="en-US" sz="1600" dirty="0"/>
          </a:p>
          <a:p>
            <a:pPr marL="0" indent="0">
              <a:buNone/>
            </a:pPr>
            <a:r>
              <a:rPr lang="en-US" sz="4800" dirty="0" smtClean="0"/>
              <a:t>			4. Any person</a:t>
            </a:r>
            <a:endParaRPr lang="en-US" sz="4800" dirty="0"/>
          </a:p>
        </p:txBody>
      </p:sp>
    </p:spTree>
    <p:extLst>
      <p:ext uri="{BB962C8B-B14F-4D97-AF65-F5344CB8AC3E}">
        <p14:creationId xmlns:p14="http://schemas.microsoft.com/office/powerpoint/2010/main" val="16675182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Who is “I”?</a:t>
            </a:r>
            <a:endParaRPr lang="en-US" sz="6000" dirty="0"/>
          </a:p>
        </p:txBody>
      </p:sp>
      <p:sp>
        <p:nvSpPr>
          <p:cNvPr id="3" name="Content Placeholder 2"/>
          <p:cNvSpPr>
            <a:spLocks noGrp="1"/>
          </p:cNvSpPr>
          <p:nvPr>
            <p:ph idx="1"/>
          </p:nvPr>
        </p:nvSpPr>
        <p:spPr/>
        <p:txBody>
          <a:bodyPr/>
          <a:lstStyle/>
          <a:p>
            <a:pPr marL="0" indent="0">
              <a:buNone/>
            </a:pPr>
            <a:r>
              <a:rPr lang="en-US" sz="4800" dirty="0" smtClean="0"/>
              <a:t>			1. Paul</a:t>
            </a:r>
          </a:p>
          <a:p>
            <a:pPr marL="0" indent="0">
              <a:buNone/>
            </a:pPr>
            <a:endParaRPr lang="en-US" sz="1600" dirty="0" smtClean="0"/>
          </a:p>
          <a:p>
            <a:pPr marL="0" indent="0">
              <a:buNone/>
            </a:pPr>
            <a:r>
              <a:rPr lang="en-US" sz="4800" dirty="0" smtClean="0"/>
              <a:t>			2. Adam</a:t>
            </a:r>
          </a:p>
          <a:p>
            <a:pPr marL="0" indent="0">
              <a:buNone/>
            </a:pPr>
            <a:endParaRPr lang="en-US" sz="1600" dirty="0"/>
          </a:p>
          <a:p>
            <a:pPr marL="0" indent="0">
              <a:buNone/>
            </a:pPr>
            <a:r>
              <a:rPr lang="en-US" sz="4800" dirty="0" smtClean="0"/>
              <a:t>			3. Israel</a:t>
            </a:r>
          </a:p>
          <a:p>
            <a:pPr marL="0" indent="0">
              <a:buNone/>
            </a:pPr>
            <a:endParaRPr lang="en-US" sz="1600" dirty="0"/>
          </a:p>
          <a:p>
            <a:pPr marL="0" indent="0">
              <a:buNone/>
            </a:pPr>
            <a:r>
              <a:rPr lang="en-US" sz="4800" dirty="0" smtClean="0"/>
              <a:t>			</a:t>
            </a:r>
            <a:r>
              <a:rPr lang="en-US" sz="4800" b="1" dirty="0" smtClean="0">
                <a:solidFill>
                  <a:srgbClr val="FF0000"/>
                </a:solidFill>
              </a:rPr>
              <a:t>4. Any person</a:t>
            </a:r>
            <a:endParaRPr lang="en-US" sz="4800" b="1" dirty="0">
              <a:solidFill>
                <a:srgbClr val="FF0000"/>
              </a:solidFill>
            </a:endParaRPr>
          </a:p>
        </p:txBody>
      </p:sp>
    </p:spTree>
    <p:extLst>
      <p:ext uri="{BB962C8B-B14F-4D97-AF65-F5344CB8AC3E}">
        <p14:creationId xmlns:p14="http://schemas.microsoft.com/office/powerpoint/2010/main" val="16675182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Who is “I”?</a:t>
            </a:r>
            <a:endParaRPr lang="en-US" sz="6000" dirty="0"/>
          </a:p>
        </p:txBody>
      </p:sp>
      <p:sp>
        <p:nvSpPr>
          <p:cNvPr id="3" name="Content Placeholder 2"/>
          <p:cNvSpPr>
            <a:spLocks noGrp="1"/>
          </p:cNvSpPr>
          <p:nvPr>
            <p:ph idx="1"/>
          </p:nvPr>
        </p:nvSpPr>
        <p:spPr/>
        <p:txBody>
          <a:bodyPr>
            <a:normAutofit fontScale="92500" lnSpcReduction="10000"/>
          </a:bodyPr>
          <a:lstStyle/>
          <a:p>
            <a:pPr marL="0" indent="0">
              <a:buNone/>
            </a:pPr>
            <a:r>
              <a:rPr lang="en-US" sz="4800" dirty="0" smtClean="0"/>
              <a:t>		   </a:t>
            </a:r>
            <a:r>
              <a:rPr lang="en-US" sz="10400" b="1" dirty="0" smtClean="0">
                <a:solidFill>
                  <a:srgbClr val="FF0000"/>
                </a:solidFill>
              </a:rPr>
              <a:t>1. Paul</a:t>
            </a:r>
          </a:p>
          <a:p>
            <a:pPr marL="0" indent="0">
              <a:buNone/>
            </a:pPr>
            <a:endParaRPr lang="en-US" sz="1600" dirty="0" smtClean="0"/>
          </a:p>
          <a:p>
            <a:pPr marL="0" indent="0">
              <a:buNone/>
            </a:pPr>
            <a:r>
              <a:rPr lang="en-US" sz="4800" dirty="0" smtClean="0"/>
              <a:t>			</a:t>
            </a:r>
            <a:r>
              <a:rPr lang="en-US" dirty="0" smtClean="0">
                <a:solidFill>
                  <a:schemeClr val="bg1">
                    <a:lumMod val="65000"/>
                  </a:schemeClr>
                </a:solidFill>
              </a:rPr>
              <a:t>2. Adam</a:t>
            </a:r>
          </a:p>
          <a:p>
            <a:pPr marL="0" indent="0">
              <a:buNone/>
            </a:pPr>
            <a:endParaRPr lang="en-US" sz="1600" dirty="0"/>
          </a:p>
          <a:p>
            <a:pPr marL="0" indent="0">
              <a:buNone/>
            </a:pPr>
            <a:r>
              <a:rPr lang="en-US" sz="4800" dirty="0" smtClean="0"/>
              <a:t>			</a:t>
            </a:r>
            <a:r>
              <a:rPr lang="en-US" dirty="0" smtClean="0">
                <a:solidFill>
                  <a:schemeClr val="bg1">
                    <a:lumMod val="65000"/>
                  </a:schemeClr>
                </a:solidFill>
              </a:rPr>
              <a:t>3. Israel</a:t>
            </a:r>
          </a:p>
          <a:p>
            <a:pPr marL="0" indent="0">
              <a:buNone/>
            </a:pPr>
            <a:endParaRPr lang="en-US" sz="1600" dirty="0"/>
          </a:p>
          <a:p>
            <a:pPr marL="0" indent="0">
              <a:buNone/>
            </a:pPr>
            <a:r>
              <a:rPr lang="en-US" sz="4800" dirty="0" smtClean="0"/>
              <a:t>			</a:t>
            </a:r>
            <a:r>
              <a:rPr lang="en-US" dirty="0" smtClean="0">
                <a:solidFill>
                  <a:schemeClr val="bg1">
                    <a:lumMod val="65000"/>
                  </a:schemeClr>
                </a:solidFill>
              </a:rPr>
              <a:t>4. Any person</a:t>
            </a:r>
            <a:endParaRPr lang="en-US" dirty="0">
              <a:solidFill>
                <a:schemeClr val="bg1">
                  <a:lumMod val="65000"/>
                </a:schemeClr>
              </a:solidFill>
            </a:endParaRPr>
          </a:p>
        </p:txBody>
      </p:sp>
    </p:spTree>
    <p:extLst>
      <p:ext uri="{BB962C8B-B14F-4D97-AF65-F5344CB8AC3E}">
        <p14:creationId xmlns:p14="http://schemas.microsoft.com/office/powerpoint/2010/main" val="17931578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Paul Speaking About:</a:t>
            </a:r>
            <a:endParaRPr lang="en-US" dirty="0"/>
          </a:p>
        </p:txBody>
      </p:sp>
      <p:sp>
        <p:nvSpPr>
          <p:cNvPr id="3" name="Content Placeholder 2"/>
          <p:cNvSpPr>
            <a:spLocks noGrp="1"/>
          </p:cNvSpPr>
          <p:nvPr>
            <p:ph idx="1"/>
          </p:nvPr>
        </p:nvSpPr>
        <p:spPr/>
        <p:txBody>
          <a:bodyPr>
            <a:normAutofit/>
          </a:bodyPr>
          <a:lstStyle/>
          <a:p>
            <a:pPr marL="0" indent="0">
              <a:buNone/>
            </a:pPr>
            <a:endParaRPr lang="en-US" sz="4800" dirty="0" smtClean="0"/>
          </a:p>
          <a:p>
            <a:pPr marL="0" indent="0">
              <a:buNone/>
            </a:pPr>
            <a:r>
              <a:rPr lang="en-US" sz="4800" dirty="0"/>
              <a:t>	</a:t>
            </a:r>
            <a:r>
              <a:rPr lang="en-US" sz="4800" b="1" dirty="0" smtClean="0">
                <a:solidFill>
                  <a:srgbClr val="FF0000"/>
                </a:solidFill>
              </a:rPr>
              <a:t>1. Before He Was Saved?</a:t>
            </a:r>
          </a:p>
          <a:p>
            <a:pPr marL="0" indent="0">
              <a:buNone/>
            </a:pPr>
            <a:r>
              <a:rPr lang="en-US" sz="4800" dirty="0" smtClean="0"/>
              <a:t>			</a:t>
            </a:r>
            <a:r>
              <a:rPr lang="en-US" sz="4800" dirty="0"/>
              <a:t> </a:t>
            </a:r>
            <a:r>
              <a:rPr lang="en-US" sz="4800" dirty="0" smtClean="0"/>
              <a:t>  - or -</a:t>
            </a:r>
          </a:p>
          <a:p>
            <a:pPr marL="0" indent="0">
              <a:buNone/>
            </a:pPr>
            <a:r>
              <a:rPr lang="en-US" sz="4800" dirty="0" smtClean="0"/>
              <a:t>	2. After he was saved?</a:t>
            </a:r>
          </a:p>
        </p:txBody>
      </p:sp>
    </p:spTree>
    <p:extLst>
      <p:ext uri="{BB962C8B-B14F-4D97-AF65-F5344CB8AC3E}">
        <p14:creationId xmlns:p14="http://schemas.microsoft.com/office/powerpoint/2010/main" val="2819775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97367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Paul Speaking About:</a:t>
            </a:r>
            <a:endParaRPr lang="en-US" dirty="0"/>
          </a:p>
        </p:txBody>
      </p:sp>
      <p:sp>
        <p:nvSpPr>
          <p:cNvPr id="3" name="Content Placeholder 2"/>
          <p:cNvSpPr>
            <a:spLocks noGrp="1"/>
          </p:cNvSpPr>
          <p:nvPr>
            <p:ph idx="1"/>
          </p:nvPr>
        </p:nvSpPr>
        <p:spPr/>
        <p:txBody>
          <a:bodyPr>
            <a:normAutofit/>
          </a:bodyPr>
          <a:lstStyle/>
          <a:p>
            <a:pPr marL="0" indent="0">
              <a:buNone/>
            </a:pPr>
            <a:endParaRPr lang="en-US" sz="4800" dirty="0" smtClean="0"/>
          </a:p>
          <a:p>
            <a:pPr marL="0" indent="0">
              <a:buNone/>
            </a:pPr>
            <a:r>
              <a:rPr lang="en-US" sz="4800" dirty="0"/>
              <a:t>	</a:t>
            </a:r>
            <a:r>
              <a:rPr lang="en-US" sz="4800" dirty="0" smtClean="0"/>
              <a:t>1. Before he was saved?</a:t>
            </a:r>
          </a:p>
          <a:p>
            <a:pPr marL="0" indent="0">
              <a:buNone/>
            </a:pPr>
            <a:r>
              <a:rPr lang="en-US" sz="4800" dirty="0" smtClean="0"/>
              <a:t>			</a:t>
            </a:r>
            <a:r>
              <a:rPr lang="en-US" sz="4800" dirty="0"/>
              <a:t> </a:t>
            </a:r>
            <a:r>
              <a:rPr lang="en-US" sz="4800" dirty="0" smtClean="0"/>
              <a:t>  - or -</a:t>
            </a:r>
          </a:p>
          <a:p>
            <a:pPr marL="0" indent="0">
              <a:buNone/>
            </a:pPr>
            <a:r>
              <a:rPr lang="en-US" sz="4800" dirty="0" smtClean="0"/>
              <a:t>	</a:t>
            </a:r>
            <a:r>
              <a:rPr lang="en-US" sz="4800" b="1" dirty="0" smtClean="0">
                <a:solidFill>
                  <a:srgbClr val="FF0000"/>
                </a:solidFill>
              </a:rPr>
              <a:t>2. After He Was Saved?</a:t>
            </a:r>
          </a:p>
        </p:txBody>
      </p:sp>
    </p:spTree>
    <p:extLst>
      <p:ext uri="{BB962C8B-B14F-4D97-AF65-F5344CB8AC3E}">
        <p14:creationId xmlns:p14="http://schemas.microsoft.com/office/powerpoint/2010/main" val="2819775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Paul Speaking About:</a:t>
            </a:r>
            <a:endParaRPr lang="en-US" dirty="0"/>
          </a:p>
        </p:txBody>
      </p:sp>
      <p:sp>
        <p:nvSpPr>
          <p:cNvPr id="3" name="Content Placeholder 2"/>
          <p:cNvSpPr>
            <a:spLocks noGrp="1"/>
          </p:cNvSpPr>
          <p:nvPr>
            <p:ph idx="1"/>
          </p:nvPr>
        </p:nvSpPr>
        <p:spPr/>
        <p:txBody>
          <a:bodyPr>
            <a:normAutofit/>
          </a:bodyPr>
          <a:lstStyle/>
          <a:p>
            <a:pPr marL="0" indent="0">
              <a:buNone/>
            </a:pPr>
            <a:endParaRPr lang="en-US" sz="4800" dirty="0" smtClean="0"/>
          </a:p>
          <a:p>
            <a:pPr marL="0" indent="0">
              <a:buNone/>
            </a:pPr>
            <a:r>
              <a:rPr lang="en-US" sz="4800" dirty="0"/>
              <a:t>	</a:t>
            </a:r>
            <a:r>
              <a:rPr lang="en-US" sz="4800" b="1" dirty="0" smtClean="0">
                <a:solidFill>
                  <a:srgbClr val="FF0000"/>
                </a:solidFill>
              </a:rPr>
              <a:t>1. Before He Was Saved?</a:t>
            </a:r>
          </a:p>
          <a:p>
            <a:pPr marL="0" indent="0">
              <a:buNone/>
            </a:pPr>
            <a:r>
              <a:rPr lang="en-US" sz="4800" dirty="0" smtClean="0"/>
              <a:t>			</a:t>
            </a:r>
            <a:r>
              <a:rPr lang="en-US" sz="4800" dirty="0"/>
              <a:t> </a:t>
            </a:r>
            <a:r>
              <a:rPr lang="en-US" sz="4800" dirty="0" smtClean="0"/>
              <a:t>  - or -</a:t>
            </a:r>
          </a:p>
          <a:p>
            <a:pPr marL="0" indent="0">
              <a:buNone/>
            </a:pPr>
            <a:r>
              <a:rPr lang="en-US" sz="4800" dirty="0" smtClean="0"/>
              <a:t>	2. After he was saved?</a:t>
            </a:r>
          </a:p>
        </p:txBody>
      </p:sp>
    </p:spTree>
    <p:extLst>
      <p:ext uri="{BB962C8B-B14F-4D97-AF65-F5344CB8AC3E}">
        <p14:creationId xmlns:p14="http://schemas.microsoft.com/office/powerpoint/2010/main" val="17571530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Paul Is Speaking About:</a:t>
            </a:r>
            <a:endParaRPr lang="en-US" sz="6000" dirty="0"/>
          </a:p>
        </p:txBody>
      </p:sp>
      <p:sp>
        <p:nvSpPr>
          <p:cNvPr id="3" name="Content Placeholder 2"/>
          <p:cNvSpPr>
            <a:spLocks noGrp="1"/>
          </p:cNvSpPr>
          <p:nvPr>
            <p:ph idx="1"/>
          </p:nvPr>
        </p:nvSpPr>
        <p:spPr/>
        <p:txBody>
          <a:bodyPr>
            <a:normAutofit/>
          </a:bodyPr>
          <a:lstStyle/>
          <a:p>
            <a:pPr marL="0" indent="0">
              <a:buNone/>
            </a:pPr>
            <a:endParaRPr lang="en-US" sz="4800" dirty="0" smtClean="0"/>
          </a:p>
          <a:p>
            <a:pPr marL="0" indent="0">
              <a:buNone/>
            </a:pPr>
            <a:r>
              <a:rPr lang="en-US" sz="4800" dirty="0"/>
              <a:t>	</a:t>
            </a:r>
            <a:r>
              <a:rPr lang="en-US" sz="4800" dirty="0" smtClean="0"/>
              <a:t>	</a:t>
            </a:r>
            <a:r>
              <a:rPr lang="en-US" sz="3000" dirty="0" smtClean="0">
                <a:solidFill>
                  <a:schemeClr val="bg1">
                    <a:lumMod val="65000"/>
                  </a:schemeClr>
                </a:solidFill>
              </a:rPr>
              <a:t>1. Before he was saved?</a:t>
            </a:r>
          </a:p>
          <a:p>
            <a:pPr marL="0" indent="0">
              <a:buNone/>
            </a:pPr>
            <a:r>
              <a:rPr lang="en-US" sz="3000" dirty="0" smtClean="0">
                <a:solidFill>
                  <a:schemeClr val="bg1">
                    <a:lumMod val="65000"/>
                  </a:schemeClr>
                </a:solidFill>
              </a:rPr>
              <a:t>			</a:t>
            </a:r>
            <a:r>
              <a:rPr lang="en-US" sz="3000" dirty="0">
                <a:solidFill>
                  <a:schemeClr val="bg1">
                    <a:lumMod val="65000"/>
                  </a:schemeClr>
                </a:solidFill>
              </a:rPr>
              <a:t> </a:t>
            </a:r>
            <a:r>
              <a:rPr lang="en-US" sz="3000" dirty="0" smtClean="0">
                <a:solidFill>
                  <a:schemeClr val="bg1">
                    <a:lumMod val="65000"/>
                  </a:schemeClr>
                </a:solidFill>
              </a:rPr>
              <a:t>     - or -</a:t>
            </a:r>
          </a:p>
          <a:p>
            <a:pPr marL="0" indent="0">
              <a:buNone/>
            </a:pPr>
            <a:r>
              <a:rPr lang="en-US" sz="5400" b="1" dirty="0" smtClean="0">
                <a:solidFill>
                  <a:srgbClr val="FF0000"/>
                </a:solidFill>
              </a:rPr>
              <a:t>2.</a:t>
            </a:r>
            <a:r>
              <a:rPr lang="en-US" sz="6000" b="1" dirty="0" smtClean="0">
                <a:solidFill>
                  <a:srgbClr val="FF0000"/>
                </a:solidFill>
              </a:rPr>
              <a:t> </a:t>
            </a:r>
            <a:r>
              <a:rPr lang="en-US" sz="8800" b="1" dirty="0" smtClean="0">
                <a:solidFill>
                  <a:srgbClr val="FF0000"/>
                </a:solidFill>
              </a:rPr>
              <a:t>AFTER</a:t>
            </a:r>
            <a:r>
              <a:rPr lang="en-US" sz="6000" b="1" dirty="0" smtClean="0">
                <a:solidFill>
                  <a:srgbClr val="FF0000"/>
                </a:solidFill>
              </a:rPr>
              <a:t> </a:t>
            </a:r>
            <a:r>
              <a:rPr lang="en-US" sz="5400" b="1" dirty="0" smtClean="0">
                <a:solidFill>
                  <a:srgbClr val="FF0000"/>
                </a:solidFill>
              </a:rPr>
              <a:t>He Was Saved!</a:t>
            </a:r>
          </a:p>
        </p:txBody>
      </p:sp>
    </p:spTree>
    <p:extLst>
      <p:ext uri="{BB962C8B-B14F-4D97-AF65-F5344CB8AC3E}">
        <p14:creationId xmlns:p14="http://schemas.microsoft.com/office/powerpoint/2010/main" val="875127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7</a:t>
            </a:r>
            <a:r>
              <a:rPr lang="en-US" dirty="0" smtClean="0"/>
              <a:t> </a:t>
            </a:r>
            <a:r>
              <a:rPr lang="en-US" dirty="0"/>
              <a:t>What shall we say, then? Is the law sin? Certainly not! Indeed I would not have known what sin was except through the law. For I would not have known what coveting really was if the law had not said, "Do not covet."</a:t>
            </a:r>
          </a:p>
        </p:txBody>
      </p:sp>
    </p:spTree>
    <p:extLst>
      <p:ext uri="{BB962C8B-B14F-4D97-AF65-F5344CB8AC3E}">
        <p14:creationId xmlns:p14="http://schemas.microsoft.com/office/powerpoint/2010/main" val="5828795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7:7</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μὴ</a:t>
            </a:r>
            <a:r>
              <a:rPr lang="en-US" dirty="0" smtClean="0"/>
              <a:t>  </a:t>
            </a:r>
            <a:r>
              <a:rPr lang="el-GR" dirty="0"/>
              <a:t>γένοιτο</a:t>
            </a:r>
            <a:r>
              <a:rPr lang="en-US" dirty="0" smtClean="0"/>
              <a:t>	</a:t>
            </a:r>
          </a:p>
          <a:p>
            <a:pPr marL="0" indent="0">
              <a:buNone/>
            </a:pPr>
            <a:r>
              <a:rPr lang="en-US" dirty="0" smtClean="0"/>
              <a:t>	(</a:t>
            </a:r>
            <a:r>
              <a:rPr lang="en-US" dirty="0" err="1" smtClean="0"/>
              <a:t>m</a:t>
            </a:r>
            <a:r>
              <a:rPr lang="en-US" dirty="0" err="1"/>
              <a:t>ē</a:t>
            </a:r>
            <a:r>
              <a:rPr lang="en-US" dirty="0" smtClean="0"/>
              <a:t> </a:t>
            </a:r>
            <a:r>
              <a:rPr lang="en-US" dirty="0" err="1" smtClean="0"/>
              <a:t>genoito</a:t>
            </a:r>
            <a:r>
              <a:rPr lang="en-US" dirty="0" smtClean="0"/>
              <a:t>)</a:t>
            </a:r>
            <a:endParaRPr lang="en-US" dirty="0"/>
          </a:p>
          <a:p>
            <a:pPr marL="0" indent="0">
              <a:buNone/>
            </a:pPr>
            <a:endParaRPr lang="en-US" dirty="0" smtClean="0"/>
          </a:p>
          <a:p>
            <a:pPr marL="0" indent="0">
              <a:buNone/>
            </a:pPr>
            <a:r>
              <a:rPr lang="en-US" baseline="30000" dirty="0" smtClean="0"/>
              <a:t>7</a:t>
            </a:r>
            <a:r>
              <a:rPr lang="en-US" dirty="0" smtClean="0"/>
              <a:t> </a:t>
            </a:r>
            <a:r>
              <a:rPr lang="en-US" dirty="0"/>
              <a:t>What shall we say, then? Is the law sin? Certainly not! Indeed I would not have known what sin was except through the law. For I would not have known what coveting really was if the law had not said, "Do not covet."</a:t>
            </a:r>
          </a:p>
        </p:txBody>
      </p:sp>
      <p:sp>
        <p:nvSpPr>
          <p:cNvPr id="4" name="Rounded Rectangle 3"/>
          <p:cNvSpPr/>
          <p:nvPr/>
        </p:nvSpPr>
        <p:spPr>
          <a:xfrm>
            <a:off x="1287379" y="1636295"/>
            <a:ext cx="2490537" cy="121518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9232" y="3886200"/>
            <a:ext cx="2406315" cy="5053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672390" y="2851484"/>
            <a:ext cx="860258" cy="103471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98393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7:7</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ἐπιθυμέω</a:t>
            </a:r>
            <a:endParaRPr lang="en-US" dirty="0" smtClean="0"/>
          </a:p>
          <a:p>
            <a:pPr marL="0" indent="0">
              <a:buNone/>
            </a:pPr>
            <a:r>
              <a:rPr lang="en-US" dirty="0" smtClean="0"/>
              <a:t>						(</a:t>
            </a:r>
            <a:r>
              <a:rPr lang="en-US" dirty="0" err="1" smtClean="0"/>
              <a:t>epithymeō</a:t>
            </a:r>
            <a:r>
              <a:rPr lang="en-US" dirty="0" smtClean="0"/>
              <a:t>)</a:t>
            </a:r>
            <a:endParaRPr lang="en-US" dirty="0"/>
          </a:p>
          <a:p>
            <a:pPr marL="0" indent="0">
              <a:buNone/>
            </a:pPr>
            <a:endParaRPr lang="en-US" dirty="0" smtClean="0"/>
          </a:p>
          <a:p>
            <a:pPr marL="0" indent="0">
              <a:buNone/>
            </a:pPr>
            <a:r>
              <a:rPr lang="en-US" baseline="30000" dirty="0" smtClean="0"/>
              <a:t>7</a:t>
            </a:r>
            <a:r>
              <a:rPr lang="en-US" dirty="0" smtClean="0"/>
              <a:t> </a:t>
            </a:r>
            <a:r>
              <a:rPr lang="en-US" dirty="0"/>
              <a:t>What shall we say, then? Is the law sin? Certainly not! Indeed I would not have known what sin was except through the law. For I would not have known what coveting really was if the law had not said, </a:t>
            </a:r>
            <a:r>
              <a:rPr lang="en-US" dirty="0" smtClean="0"/>
              <a:t>. . . . . . . . "Do </a:t>
            </a:r>
            <a:r>
              <a:rPr lang="en-US" dirty="0"/>
              <a:t>not covet."</a:t>
            </a:r>
          </a:p>
        </p:txBody>
      </p:sp>
      <p:sp>
        <p:nvSpPr>
          <p:cNvPr id="4" name="Oval 3"/>
          <p:cNvSpPr/>
          <p:nvPr/>
        </p:nvSpPr>
        <p:spPr>
          <a:xfrm>
            <a:off x="5642811" y="1528011"/>
            <a:ext cx="2887578" cy="14678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174958" y="4908884"/>
            <a:ext cx="1491916"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352674" y="5402179"/>
            <a:ext cx="1010652"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7" idx="0"/>
            <a:endCxn id="4" idx="4"/>
          </p:cNvCxnSpPr>
          <p:nvPr/>
        </p:nvCxnSpPr>
        <p:spPr>
          <a:xfrm flipV="1">
            <a:off x="6858000" y="2995863"/>
            <a:ext cx="228600" cy="240631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5" idx="0"/>
            <a:endCxn id="4" idx="3"/>
          </p:cNvCxnSpPr>
          <p:nvPr/>
        </p:nvCxnSpPr>
        <p:spPr>
          <a:xfrm flipV="1">
            <a:off x="4920916" y="2780901"/>
            <a:ext cx="1144771" cy="212798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98393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Luke 15:16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ἐπιθυμέω</a:t>
            </a:r>
            <a:endParaRPr lang="en-US" dirty="0"/>
          </a:p>
          <a:p>
            <a:pPr marL="0" indent="0">
              <a:buNone/>
            </a:pPr>
            <a:r>
              <a:rPr lang="en-US" dirty="0" smtClean="0"/>
              <a:t>(</a:t>
            </a:r>
            <a:r>
              <a:rPr lang="en-US" dirty="0" err="1"/>
              <a:t>epithymeō</a:t>
            </a:r>
            <a:r>
              <a:rPr lang="en-US" dirty="0"/>
              <a:t>)</a:t>
            </a:r>
          </a:p>
          <a:p>
            <a:pPr marL="0" indent="0">
              <a:buNone/>
            </a:pPr>
            <a:endParaRPr lang="en-US" dirty="0" smtClean="0"/>
          </a:p>
          <a:p>
            <a:pPr marL="0" indent="0">
              <a:buNone/>
            </a:pPr>
            <a:endParaRPr lang="en-US" dirty="0"/>
          </a:p>
          <a:p>
            <a:pPr marL="0" indent="0">
              <a:buNone/>
            </a:pPr>
            <a:r>
              <a:rPr lang="en-US" dirty="0" smtClean="0"/>
              <a:t>He </a:t>
            </a:r>
            <a:r>
              <a:rPr lang="en-US" dirty="0"/>
              <a:t>longed to fill his stomach with the pods that the pigs were eating, but no one gave him anything.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93" y="2106947"/>
            <a:ext cx="2908300" cy="148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046747" y="4596063"/>
            <a:ext cx="1239253" cy="5053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026" idx="2"/>
          </p:cNvCxnSpPr>
          <p:nvPr/>
        </p:nvCxnSpPr>
        <p:spPr>
          <a:xfrm flipH="1" flipV="1">
            <a:off x="1540043" y="3594434"/>
            <a:ext cx="126331" cy="100162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Cross-Ref. Deuteronomy 5:21</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a:t>
            </a:r>
            <a:r>
              <a:rPr lang="en-US" dirty="0"/>
              <a:t>You shall not </a:t>
            </a:r>
            <a:r>
              <a:rPr lang="en-US" b="1" dirty="0">
                <a:solidFill>
                  <a:schemeClr val="accent6">
                    <a:lumMod val="75000"/>
                  </a:schemeClr>
                </a:solidFill>
              </a:rPr>
              <a:t>covet</a:t>
            </a:r>
            <a:r>
              <a:rPr lang="en-US" dirty="0"/>
              <a:t> your neighbor’s wife. You shall not set your desire on your neighbor’s house or land, his manservant or maidservant, his ox or donkey, or anything that belongs to your neighbor.”</a:t>
            </a:r>
          </a:p>
        </p:txBody>
      </p:sp>
    </p:spTree>
    <p:extLst>
      <p:ext uri="{BB962C8B-B14F-4D97-AF65-F5344CB8AC3E}">
        <p14:creationId xmlns:p14="http://schemas.microsoft.com/office/powerpoint/2010/main" val="8354852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Cross-Ref. 1 Corinthians 15:56</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The </a:t>
            </a:r>
            <a:r>
              <a:rPr lang="en-US" dirty="0"/>
              <a:t>sting of death is sin, and </a:t>
            </a:r>
            <a:r>
              <a:rPr lang="en-US" b="1" dirty="0">
                <a:solidFill>
                  <a:schemeClr val="accent6">
                    <a:lumMod val="75000"/>
                  </a:schemeClr>
                </a:solidFill>
              </a:rPr>
              <a:t>the power of sin is the law</a:t>
            </a:r>
            <a:r>
              <a:rPr lang="en-US" dirty="0"/>
              <a:t>.</a:t>
            </a:r>
          </a:p>
        </p:txBody>
      </p:sp>
    </p:spTree>
    <p:extLst>
      <p:ext uri="{BB962C8B-B14F-4D97-AF65-F5344CB8AC3E}">
        <p14:creationId xmlns:p14="http://schemas.microsoft.com/office/powerpoint/2010/main" val="8354852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 y="0"/>
            <a:ext cx="91410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1509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7:7-25</a:t>
            </a:r>
          </a:p>
        </p:txBody>
      </p:sp>
      <p:sp>
        <p:nvSpPr>
          <p:cNvPr id="3" name="Content Placeholder 2"/>
          <p:cNvSpPr>
            <a:spLocks noGrp="1"/>
          </p:cNvSpPr>
          <p:nvPr>
            <p:ph idx="1"/>
          </p:nvPr>
        </p:nvSpPr>
        <p:spPr/>
        <p:txBody>
          <a:bodyPr/>
          <a:lstStyle/>
          <a:p>
            <a:pPr marL="0" indent="0">
              <a:buNone/>
            </a:pPr>
            <a:r>
              <a:rPr lang="en-US" baseline="30000" dirty="0"/>
              <a:t>7</a:t>
            </a:r>
            <a:r>
              <a:rPr lang="en-US" dirty="0"/>
              <a:t> What shall we say, then? Is the law sin? Certainly not! Indeed I would not have known what sin was except through the law. For I would not have known what coveting really was if the law had not said, "Do not covet."</a:t>
            </a:r>
          </a:p>
        </p:txBody>
      </p:sp>
    </p:spTree>
    <p:extLst>
      <p:ext uri="{BB962C8B-B14F-4D97-AF65-F5344CB8AC3E}">
        <p14:creationId xmlns:p14="http://schemas.microsoft.com/office/powerpoint/2010/main" val="12492714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8</a:t>
            </a:r>
            <a:r>
              <a:rPr lang="en-US" dirty="0" smtClean="0"/>
              <a:t> </a:t>
            </a:r>
            <a:r>
              <a:rPr lang="en-US" dirty="0"/>
              <a:t>But sin, seizing the opportunity afforded by the commandment, produced in me every kind of covetous desire. For apart from law, sin is dead. </a:t>
            </a:r>
            <a:endParaRPr lang="en-US" dirty="0" smtClean="0"/>
          </a:p>
        </p:txBody>
      </p:sp>
    </p:spTree>
    <p:extLst>
      <p:ext uri="{BB962C8B-B14F-4D97-AF65-F5344CB8AC3E}">
        <p14:creationId xmlns:p14="http://schemas.microsoft.com/office/powerpoint/2010/main" val="2469656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ἀφορμή</a:t>
            </a:r>
            <a:endParaRPr lang="en-US" dirty="0"/>
          </a:p>
          <a:p>
            <a:pPr marL="0" indent="0">
              <a:buNone/>
            </a:pPr>
            <a:r>
              <a:rPr lang="en-US" dirty="0" smtClean="0"/>
              <a:t>				(</a:t>
            </a:r>
            <a:r>
              <a:rPr lang="en-US" dirty="0" err="1" smtClean="0"/>
              <a:t>aphorm</a:t>
            </a:r>
            <a:r>
              <a:rPr lang="en-US" dirty="0" err="1"/>
              <a:t>ē</a:t>
            </a:r>
            <a:r>
              <a:rPr lang="en-US" dirty="0" smtClean="0"/>
              <a:t>)</a:t>
            </a:r>
          </a:p>
          <a:p>
            <a:pPr marL="0" indent="0">
              <a:buNone/>
            </a:pPr>
            <a:endParaRPr lang="en-US" dirty="0"/>
          </a:p>
          <a:p>
            <a:pPr marL="0" indent="0">
              <a:buNone/>
            </a:pPr>
            <a:endParaRPr lang="en-US" dirty="0" smtClean="0"/>
          </a:p>
          <a:p>
            <a:pPr marL="0" indent="0">
              <a:buNone/>
            </a:pPr>
            <a:r>
              <a:rPr lang="en-US" baseline="30000" dirty="0" smtClean="0"/>
              <a:t>8</a:t>
            </a:r>
            <a:r>
              <a:rPr lang="en-US" dirty="0" smtClean="0"/>
              <a:t> </a:t>
            </a:r>
            <a:r>
              <a:rPr lang="en-US" dirty="0"/>
              <a:t>But sin, seizing the opportunity afforded by the commandment, produced in me every kind of covetous desire. For apart from law, sin is dead. </a:t>
            </a:r>
            <a:endParaRPr lang="en-US" dirty="0" smtClean="0"/>
          </a:p>
        </p:txBody>
      </p:sp>
      <p:sp>
        <p:nvSpPr>
          <p:cNvPr id="4" name="Rounded Rectangle 3"/>
          <p:cNvSpPr/>
          <p:nvPr/>
        </p:nvSpPr>
        <p:spPr>
          <a:xfrm>
            <a:off x="3994485" y="2189748"/>
            <a:ext cx="2261937" cy="128737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898232" y="4644189"/>
            <a:ext cx="2117557" cy="44516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957011" y="3477127"/>
            <a:ext cx="168443" cy="116706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60818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Timothy 5:14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ἀφορμή</a:t>
            </a:r>
            <a:endParaRPr lang="en-US" dirty="0"/>
          </a:p>
          <a:p>
            <a:pPr marL="0" indent="0">
              <a:buNone/>
            </a:pPr>
            <a:r>
              <a:rPr lang="en-US" dirty="0"/>
              <a:t>		(</a:t>
            </a:r>
            <a:r>
              <a:rPr lang="en-US" dirty="0" err="1"/>
              <a:t>aphormē</a:t>
            </a:r>
            <a:r>
              <a:rPr lang="en-US" dirty="0"/>
              <a:t>)</a:t>
            </a:r>
          </a:p>
          <a:p>
            <a:pPr marL="0" indent="0">
              <a:buNone/>
            </a:pPr>
            <a:endParaRPr lang="en-US" dirty="0"/>
          </a:p>
          <a:p>
            <a:pPr marL="0" indent="0">
              <a:buNone/>
            </a:pPr>
            <a:r>
              <a:rPr lang="en-US" dirty="0" smtClean="0"/>
              <a:t>So </a:t>
            </a:r>
            <a:r>
              <a:rPr lang="en-US" dirty="0"/>
              <a:t>I counsel younger widows to marry, to have children, to manage their homes and to give the enemy no opportunity for slander.</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3652" y="2159753"/>
            <a:ext cx="2286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3503" y="5010818"/>
            <a:ext cx="21463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2051" idx="0"/>
            <a:endCxn id="2050" idx="2"/>
          </p:cNvCxnSpPr>
          <p:nvPr/>
        </p:nvCxnSpPr>
        <p:spPr>
          <a:xfrm flipH="1" flipV="1">
            <a:off x="3296652" y="3471028"/>
            <a:ext cx="1" cy="153979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κατεργάζομαι</a:t>
            </a:r>
            <a:endParaRPr lang="en-US" dirty="0"/>
          </a:p>
          <a:p>
            <a:pPr marL="0" indent="0">
              <a:buNone/>
            </a:pPr>
            <a:r>
              <a:rPr lang="en-US" dirty="0" smtClean="0"/>
              <a:t>				(</a:t>
            </a:r>
            <a:r>
              <a:rPr lang="en-US" dirty="0" err="1" smtClean="0"/>
              <a:t>katergazomai</a:t>
            </a:r>
            <a:r>
              <a:rPr lang="en-US" dirty="0" smtClean="0"/>
              <a:t>)</a:t>
            </a:r>
          </a:p>
          <a:p>
            <a:pPr marL="0" indent="0">
              <a:buNone/>
            </a:pPr>
            <a:endParaRPr lang="en-US" dirty="0"/>
          </a:p>
          <a:p>
            <a:pPr marL="0" indent="0">
              <a:buNone/>
            </a:pPr>
            <a:endParaRPr lang="en-US" dirty="0" smtClean="0"/>
          </a:p>
          <a:p>
            <a:pPr marL="0" indent="0">
              <a:buNone/>
            </a:pPr>
            <a:r>
              <a:rPr lang="en-US" baseline="30000" dirty="0" smtClean="0"/>
              <a:t>8</a:t>
            </a:r>
            <a:r>
              <a:rPr lang="en-US" dirty="0" smtClean="0"/>
              <a:t> </a:t>
            </a:r>
            <a:r>
              <a:rPr lang="en-US" dirty="0"/>
              <a:t>But sin, seizing the opportunity afforded by the commandment, produced in me every kind of covetous desire. For apart from law, sin is dead. </a:t>
            </a:r>
            <a:endParaRPr lang="en-US" dirty="0" smtClean="0"/>
          </a:p>
        </p:txBody>
      </p:sp>
      <p:sp>
        <p:nvSpPr>
          <p:cNvPr id="4" name="Rounded Rectangle 3"/>
          <p:cNvSpPr/>
          <p:nvPr/>
        </p:nvSpPr>
        <p:spPr>
          <a:xfrm>
            <a:off x="3970421" y="2237874"/>
            <a:ext cx="2923674" cy="12031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212432" y="5089358"/>
            <a:ext cx="1684421" cy="4812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054643" y="3441032"/>
            <a:ext cx="1377615" cy="164832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60818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15:18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a:t>κατεργάζομαι</a:t>
            </a:r>
            <a:endParaRPr lang="en-US" dirty="0"/>
          </a:p>
          <a:p>
            <a:pPr marL="0" indent="0">
              <a:buNone/>
            </a:pPr>
            <a:r>
              <a:rPr lang="en-US" dirty="0"/>
              <a:t>		</a:t>
            </a:r>
            <a:r>
              <a:rPr lang="en-US" dirty="0" smtClean="0"/>
              <a:t>(</a:t>
            </a:r>
            <a:r>
              <a:rPr lang="en-US" dirty="0" err="1"/>
              <a:t>katergazomai</a:t>
            </a:r>
            <a:r>
              <a:rPr lang="en-US" dirty="0"/>
              <a:t>)</a:t>
            </a:r>
          </a:p>
          <a:p>
            <a:pPr marL="0" indent="0">
              <a:buNone/>
            </a:pPr>
            <a:endParaRPr lang="en-US" dirty="0"/>
          </a:p>
          <a:p>
            <a:pPr marL="0" indent="0">
              <a:buNone/>
            </a:pPr>
            <a:r>
              <a:rPr lang="en-US" dirty="0" smtClean="0"/>
              <a:t>I </a:t>
            </a:r>
            <a:r>
              <a:rPr lang="en-US" dirty="0"/>
              <a:t>will not venture to speak of anything except what Christ has accomplished through me in leading the Gentiles to obey God by what I have said and done—</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9193" y="2214646"/>
            <a:ext cx="2951163" cy="122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3128211" y="4511843"/>
            <a:ext cx="2406315" cy="49329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1266" idx="2"/>
          </p:cNvCxnSpPr>
          <p:nvPr/>
        </p:nvCxnSpPr>
        <p:spPr>
          <a:xfrm flipH="1" flipV="1">
            <a:off x="3644775" y="3440196"/>
            <a:ext cx="686594" cy="107164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James 1:14-15</a:t>
            </a:r>
            <a:endParaRPr lang="en-US" dirty="0"/>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r>
              <a:rPr lang="en-US" baseline="30000" dirty="0" smtClean="0"/>
              <a:t>14 </a:t>
            </a:r>
            <a:r>
              <a:rPr lang="en-US" dirty="0"/>
              <a:t>but each one is tempted when, by his own evil desire, he is dragged away and </a:t>
            </a:r>
            <a:r>
              <a:rPr lang="en-US" b="1" dirty="0">
                <a:solidFill>
                  <a:schemeClr val="accent6">
                    <a:lumMod val="75000"/>
                  </a:schemeClr>
                </a:solidFill>
              </a:rPr>
              <a:t>enticed</a:t>
            </a:r>
            <a:r>
              <a:rPr lang="en-US" dirty="0"/>
              <a:t>.</a:t>
            </a:r>
            <a:r>
              <a:rPr lang="en-US" baseline="30000" dirty="0"/>
              <a:t> 15 </a:t>
            </a:r>
            <a:r>
              <a:rPr lang="en-US" dirty="0"/>
              <a:t>Then, after desire has conceived, it gives birth to sin; and sin, when it is full-grown, gives birth to death.</a:t>
            </a:r>
          </a:p>
        </p:txBody>
      </p:sp>
    </p:spTree>
    <p:extLst>
      <p:ext uri="{BB962C8B-B14F-4D97-AF65-F5344CB8AC3E}">
        <p14:creationId xmlns:p14="http://schemas.microsoft.com/office/powerpoint/2010/main" val="8354852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John 15:24</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solidFill>
                  <a:srgbClr val="FF0000"/>
                </a:solidFill>
              </a:rPr>
              <a:t>If </a:t>
            </a:r>
            <a:r>
              <a:rPr lang="en-US" dirty="0">
                <a:solidFill>
                  <a:srgbClr val="FF0000"/>
                </a:solidFill>
              </a:rPr>
              <a:t>I had not done among them what no one else did, they would not be guilty of sin. But now they have </a:t>
            </a:r>
            <a:r>
              <a:rPr lang="en-US" b="1" dirty="0">
                <a:solidFill>
                  <a:schemeClr val="tx2">
                    <a:lumMod val="60000"/>
                    <a:lumOff val="40000"/>
                  </a:schemeClr>
                </a:solidFill>
              </a:rPr>
              <a:t>seen</a:t>
            </a:r>
            <a:r>
              <a:rPr lang="en-US" dirty="0">
                <a:solidFill>
                  <a:srgbClr val="FF0000"/>
                </a:solidFill>
              </a:rPr>
              <a:t> these miracles, and yet they have </a:t>
            </a:r>
            <a:r>
              <a:rPr lang="en-US" b="1" dirty="0">
                <a:solidFill>
                  <a:schemeClr val="tx2">
                    <a:lumMod val="60000"/>
                    <a:lumOff val="40000"/>
                  </a:schemeClr>
                </a:solidFill>
              </a:rPr>
              <a:t>hated</a:t>
            </a:r>
            <a:r>
              <a:rPr lang="en-US" dirty="0">
                <a:solidFill>
                  <a:srgbClr val="FF0000"/>
                </a:solidFill>
              </a:rPr>
              <a:t> both me and my Father.</a:t>
            </a:r>
          </a:p>
        </p:txBody>
      </p:sp>
    </p:spTree>
    <p:extLst>
      <p:ext uri="{BB962C8B-B14F-4D97-AF65-F5344CB8AC3E}">
        <p14:creationId xmlns:p14="http://schemas.microsoft.com/office/powerpoint/2010/main" val="8354852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 y="0"/>
            <a:ext cx="91410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90802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9</a:t>
            </a:r>
            <a:r>
              <a:rPr lang="en-US" dirty="0" smtClean="0"/>
              <a:t> </a:t>
            </a:r>
            <a:r>
              <a:rPr lang="en-US" dirty="0"/>
              <a:t>Once I was alive apart from law; but when the commandment came, sin sprang to life and I died. </a:t>
            </a:r>
            <a:endParaRPr lang="en-US" dirty="0" smtClean="0"/>
          </a:p>
        </p:txBody>
      </p:sp>
    </p:spTree>
    <p:extLst>
      <p:ext uri="{BB962C8B-B14F-4D97-AF65-F5344CB8AC3E}">
        <p14:creationId xmlns:p14="http://schemas.microsoft.com/office/powerpoint/2010/main" val="2469656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ἀναζάω</a:t>
            </a:r>
            <a:endParaRPr lang="en-US" dirty="0"/>
          </a:p>
          <a:p>
            <a:pPr marL="0" indent="0">
              <a:buNone/>
            </a:pPr>
            <a:r>
              <a:rPr lang="en-US" dirty="0" smtClean="0"/>
              <a:t>					(</a:t>
            </a:r>
            <a:r>
              <a:rPr lang="en-US" dirty="0" err="1" smtClean="0"/>
              <a:t>anaza</a:t>
            </a:r>
            <a:r>
              <a:rPr lang="en-US" dirty="0" err="1"/>
              <a:t>ō</a:t>
            </a:r>
            <a:r>
              <a:rPr lang="en-US" dirty="0" smtClean="0"/>
              <a:t>)</a:t>
            </a:r>
          </a:p>
          <a:p>
            <a:pPr marL="0" indent="0">
              <a:buNone/>
            </a:pPr>
            <a:endParaRPr lang="en-US" dirty="0"/>
          </a:p>
          <a:p>
            <a:pPr marL="0" indent="0">
              <a:buNone/>
            </a:pPr>
            <a:endParaRPr lang="en-US" dirty="0" smtClean="0"/>
          </a:p>
          <a:p>
            <a:pPr marL="0" indent="0">
              <a:buNone/>
            </a:pPr>
            <a:r>
              <a:rPr lang="en-US" baseline="30000" dirty="0" smtClean="0"/>
              <a:t>9</a:t>
            </a:r>
            <a:r>
              <a:rPr lang="en-US" dirty="0" smtClean="0"/>
              <a:t> </a:t>
            </a:r>
            <a:r>
              <a:rPr lang="en-US" dirty="0"/>
              <a:t>Once I was alive apart from law; but when the commandment came, sin sprang to life and I died. </a:t>
            </a:r>
            <a:endParaRPr lang="en-US" dirty="0" smtClean="0"/>
          </a:p>
        </p:txBody>
      </p:sp>
      <p:sp>
        <p:nvSpPr>
          <p:cNvPr id="4" name="Rounded Rectangle 3"/>
          <p:cNvSpPr/>
          <p:nvPr/>
        </p:nvSpPr>
        <p:spPr>
          <a:xfrm>
            <a:off x="4957011" y="2129589"/>
            <a:ext cx="1792705" cy="13234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52474" y="5077326"/>
            <a:ext cx="2286000" cy="4812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853364" y="3453063"/>
            <a:ext cx="42110" cy="162426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92580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7:7-25</a:t>
            </a:r>
          </a:p>
        </p:txBody>
      </p:sp>
      <p:sp>
        <p:nvSpPr>
          <p:cNvPr id="3" name="Content Placeholder 2"/>
          <p:cNvSpPr>
            <a:spLocks noGrp="1"/>
          </p:cNvSpPr>
          <p:nvPr>
            <p:ph idx="1"/>
          </p:nvPr>
        </p:nvSpPr>
        <p:spPr/>
        <p:txBody>
          <a:bodyPr>
            <a:normAutofit/>
          </a:bodyPr>
          <a:lstStyle/>
          <a:p>
            <a:pPr marL="0" indent="0">
              <a:buNone/>
            </a:pPr>
            <a:r>
              <a:rPr lang="en-US" baseline="30000" dirty="0"/>
              <a:t>8</a:t>
            </a:r>
            <a:r>
              <a:rPr lang="en-US" dirty="0"/>
              <a:t> But sin, seizing the opportunity afforded by the commandment, produced in me every kind of covetous desire. For apart from law, sin is dead. </a:t>
            </a:r>
            <a:endParaRPr lang="en-US" dirty="0" smtClean="0"/>
          </a:p>
          <a:p>
            <a:pPr marL="0" indent="0">
              <a:buNone/>
            </a:pPr>
            <a:r>
              <a:rPr lang="en-US" baseline="30000" dirty="0" smtClean="0"/>
              <a:t>9</a:t>
            </a:r>
            <a:r>
              <a:rPr lang="en-US" dirty="0" smtClean="0"/>
              <a:t> </a:t>
            </a:r>
            <a:r>
              <a:rPr lang="en-US" dirty="0"/>
              <a:t>Once I was alive apart from law; but when the commandment came, sin sprang to life and I died. </a:t>
            </a:r>
            <a:endParaRPr lang="en-US" dirty="0" smtClean="0"/>
          </a:p>
        </p:txBody>
      </p:sp>
    </p:spTree>
    <p:extLst>
      <p:ext uri="{BB962C8B-B14F-4D97-AF65-F5344CB8AC3E}">
        <p14:creationId xmlns:p14="http://schemas.microsoft.com/office/powerpoint/2010/main" val="33846503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Revelation 20:5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ἀναζάω</a:t>
            </a:r>
            <a:endParaRPr lang="en-US" dirty="0"/>
          </a:p>
          <a:p>
            <a:pPr marL="0" indent="0">
              <a:buNone/>
            </a:pPr>
            <a:r>
              <a:rPr lang="en-US" dirty="0"/>
              <a:t>					(</a:t>
            </a:r>
            <a:r>
              <a:rPr lang="en-US" dirty="0" err="1"/>
              <a:t>anazaō</a:t>
            </a:r>
            <a:r>
              <a:rPr lang="en-US" dirty="0"/>
              <a:t>)</a:t>
            </a:r>
          </a:p>
          <a:p>
            <a:pPr marL="0" indent="0">
              <a:buNone/>
            </a:pPr>
            <a:endParaRPr lang="en-US" dirty="0" smtClean="0"/>
          </a:p>
          <a:p>
            <a:pPr marL="0" indent="0">
              <a:buNone/>
            </a:pPr>
            <a:endParaRPr lang="en-US" dirty="0"/>
          </a:p>
          <a:p>
            <a:pPr marL="0" indent="0">
              <a:buNone/>
            </a:pPr>
            <a:r>
              <a:rPr lang="en-US" dirty="0" smtClean="0"/>
              <a:t>(</a:t>
            </a:r>
            <a:r>
              <a:rPr lang="en-US" dirty="0"/>
              <a:t>The rest of the dead did not come to life until the thousand years were ended.) This is the first resurrection.</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7265" y="2140702"/>
            <a:ext cx="1816100" cy="1347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5317958" y="4596063"/>
            <a:ext cx="2069431" cy="44517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2290" idx="2"/>
          </p:cNvCxnSpPr>
          <p:nvPr/>
        </p:nvCxnSpPr>
        <p:spPr>
          <a:xfrm flipH="1" flipV="1">
            <a:off x="5835315" y="3488489"/>
            <a:ext cx="517359" cy="110757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Galatians 3:10</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All </a:t>
            </a:r>
            <a:r>
              <a:rPr lang="en-US" dirty="0"/>
              <a:t>who rely on observing the </a:t>
            </a:r>
            <a:r>
              <a:rPr lang="en-US" b="1" dirty="0">
                <a:solidFill>
                  <a:schemeClr val="accent6">
                    <a:lumMod val="75000"/>
                  </a:schemeClr>
                </a:solidFill>
              </a:rPr>
              <a:t>law</a:t>
            </a:r>
            <a:r>
              <a:rPr lang="en-US" dirty="0"/>
              <a:t> are under a curse, for it is written: “Cursed is everyone who does not continue to do everything written in the Book of the </a:t>
            </a:r>
            <a:r>
              <a:rPr lang="en-US" b="1" dirty="0">
                <a:solidFill>
                  <a:schemeClr val="accent6">
                    <a:lumMod val="75000"/>
                  </a:schemeClr>
                </a:solidFill>
              </a:rPr>
              <a:t>Law</a:t>
            </a:r>
            <a:r>
              <a:rPr lang="en-US" dirty="0"/>
              <a:t>.”</a:t>
            </a:r>
          </a:p>
        </p:txBody>
      </p:sp>
    </p:spTree>
    <p:extLst>
      <p:ext uri="{BB962C8B-B14F-4D97-AF65-F5344CB8AC3E}">
        <p14:creationId xmlns:p14="http://schemas.microsoft.com/office/powerpoint/2010/main" val="835485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James 2:10</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For </a:t>
            </a:r>
            <a:r>
              <a:rPr lang="en-US" dirty="0"/>
              <a:t>whoever keeps the whole </a:t>
            </a:r>
            <a:r>
              <a:rPr lang="en-US" b="1" dirty="0">
                <a:solidFill>
                  <a:schemeClr val="accent6">
                    <a:lumMod val="75000"/>
                  </a:schemeClr>
                </a:solidFill>
              </a:rPr>
              <a:t>law</a:t>
            </a:r>
            <a:r>
              <a:rPr lang="en-US" dirty="0"/>
              <a:t> and yet stumbles at just one point is guilty of breaking all of it.</a:t>
            </a:r>
          </a:p>
        </p:txBody>
      </p:sp>
    </p:spTree>
    <p:extLst>
      <p:ext uri="{BB962C8B-B14F-4D97-AF65-F5344CB8AC3E}">
        <p14:creationId xmlns:p14="http://schemas.microsoft.com/office/powerpoint/2010/main" val="8354852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7:10</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10</a:t>
            </a:r>
            <a:r>
              <a:rPr lang="en-US" dirty="0" smtClean="0"/>
              <a:t> </a:t>
            </a:r>
            <a:r>
              <a:rPr lang="en-US" dirty="0"/>
              <a:t>I found that the very commandment that was intended to bring life actually brought death. </a:t>
            </a:r>
            <a:endParaRPr lang="en-US" dirty="0" smtClean="0"/>
          </a:p>
          <a:p>
            <a:pPr marL="0" indent="0">
              <a:buNone/>
            </a:pPr>
            <a:endParaRPr lang="en-US" dirty="0"/>
          </a:p>
        </p:txBody>
      </p:sp>
    </p:spTree>
    <p:extLst>
      <p:ext uri="{BB962C8B-B14F-4D97-AF65-F5344CB8AC3E}">
        <p14:creationId xmlns:p14="http://schemas.microsoft.com/office/powerpoint/2010/main" val="8776313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7:10</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εὑρίσκω</a:t>
            </a:r>
            <a:endParaRPr lang="en-US" dirty="0" smtClean="0"/>
          </a:p>
          <a:p>
            <a:pPr marL="0" indent="0">
              <a:buNone/>
            </a:pPr>
            <a:r>
              <a:rPr lang="en-US" dirty="0" smtClean="0"/>
              <a:t>	(</a:t>
            </a:r>
            <a:r>
              <a:rPr lang="en-US" dirty="0" err="1" smtClean="0"/>
              <a:t>heurisk</a:t>
            </a:r>
            <a:r>
              <a:rPr lang="en-US" dirty="0" err="1"/>
              <a:t>ō</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10</a:t>
            </a:r>
            <a:r>
              <a:rPr lang="en-US" dirty="0" smtClean="0"/>
              <a:t> </a:t>
            </a:r>
            <a:r>
              <a:rPr lang="en-US" dirty="0"/>
              <a:t>I found that the very commandment that was intended to bring life actually brought death. </a:t>
            </a:r>
            <a:endParaRPr lang="en-US" dirty="0" smtClean="0"/>
          </a:p>
          <a:p>
            <a:pPr marL="0" indent="0">
              <a:buNone/>
            </a:pPr>
            <a:endParaRPr lang="en-US" dirty="0"/>
          </a:p>
        </p:txBody>
      </p:sp>
      <p:sp>
        <p:nvSpPr>
          <p:cNvPr id="4" name="Rounded Rectangle 3"/>
          <p:cNvSpPr/>
          <p:nvPr/>
        </p:nvSpPr>
        <p:spPr>
          <a:xfrm>
            <a:off x="1275347" y="2562726"/>
            <a:ext cx="2057400" cy="13234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058779" y="4836695"/>
            <a:ext cx="1082842" cy="469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600200" y="3886200"/>
            <a:ext cx="703847" cy="950495"/>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25489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1:18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εὑρίσκω</a:t>
            </a:r>
            <a:endParaRPr lang="en-US" dirty="0"/>
          </a:p>
          <a:p>
            <a:pPr marL="0" indent="0">
              <a:buNone/>
            </a:pPr>
            <a:r>
              <a:rPr lang="en-US" dirty="0" smtClean="0"/>
              <a:t>(</a:t>
            </a:r>
            <a:r>
              <a:rPr lang="en-US" dirty="0" err="1"/>
              <a:t>heuriskō</a:t>
            </a:r>
            <a:r>
              <a:rPr lang="en-US" dirty="0"/>
              <a:t>)</a:t>
            </a:r>
          </a:p>
          <a:p>
            <a:pPr marL="0" indent="0">
              <a:buNone/>
            </a:pPr>
            <a:endParaRPr lang="en-US" dirty="0"/>
          </a:p>
          <a:p>
            <a:pPr marL="0" indent="0">
              <a:buNone/>
            </a:pPr>
            <a:r>
              <a:rPr lang="en-US" dirty="0" smtClean="0"/>
              <a:t>This </a:t>
            </a:r>
            <a:r>
              <a:rPr lang="en-US" dirty="0"/>
              <a:t>is how the birth of Jesus Christ came about: His mother Mary was pledged to be married to Joseph, but before they came together, she was found to be with child through the Holy Spirit.</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13" y="2185654"/>
            <a:ext cx="2084387" cy="1354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297" y="5455318"/>
            <a:ext cx="110331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13315" idx="0"/>
            <a:endCxn id="13314" idx="2"/>
          </p:cNvCxnSpPr>
          <p:nvPr/>
        </p:nvCxnSpPr>
        <p:spPr>
          <a:xfrm flipV="1">
            <a:off x="1045954" y="3539791"/>
            <a:ext cx="324853" cy="191552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Leviticus 18:5</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Keep </a:t>
            </a:r>
            <a:r>
              <a:rPr lang="en-US" dirty="0"/>
              <a:t>my decrees and laws, for </a:t>
            </a:r>
            <a:r>
              <a:rPr lang="en-US" b="1" dirty="0">
                <a:solidFill>
                  <a:schemeClr val="accent6">
                    <a:lumMod val="75000"/>
                  </a:schemeClr>
                </a:solidFill>
              </a:rPr>
              <a:t>the man who obeys them will live</a:t>
            </a:r>
            <a:r>
              <a:rPr lang="en-US" dirty="0"/>
              <a:t> by them. I am the Lord.</a:t>
            </a:r>
          </a:p>
        </p:txBody>
      </p:sp>
    </p:spTree>
    <p:extLst>
      <p:ext uri="{BB962C8B-B14F-4D97-AF65-F5344CB8AC3E}">
        <p14:creationId xmlns:p14="http://schemas.microsoft.com/office/powerpoint/2010/main" val="8354852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Psalm 53:3</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Everyone </a:t>
            </a:r>
            <a:r>
              <a:rPr lang="en-US" dirty="0"/>
              <a:t>has turned away, </a:t>
            </a:r>
            <a:r>
              <a:rPr lang="en-US" dirty="0" smtClean="0"/>
              <a:t>they </a:t>
            </a:r>
            <a:r>
              <a:rPr lang="en-US" dirty="0"/>
              <a:t>have together become corrupt; </a:t>
            </a:r>
            <a:r>
              <a:rPr lang="en-US" dirty="0" smtClean="0"/>
              <a:t>there </a:t>
            </a:r>
            <a:r>
              <a:rPr lang="en-US" dirty="0"/>
              <a:t>is </a:t>
            </a:r>
            <a:r>
              <a:rPr lang="en-US" b="1" dirty="0">
                <a:solidFill>
                  <a:schemeClr val="accent6">
                    <a:lumMod val="75000"/>
                  </a:schemeClr>
                </a:solidFill>
              </a:rPr>
              <a:t>no one </a:t>
            </a:r>
            <a:r>
              <a:rPr lang="en-US" dirty="0"/>
              <a:t>who does good, </a:t>
            </a:r>
            <a:r>
              <a:rPr lang="en-US" b="1" dirty="0" smtClean="0">
                <a:solidFill>
                  <a:schemeClr val="accent6">
                    <a:lumMod val="75000"/>
                  </a:schemeClr>
                </a:solidFill>
              </a:rPr>
              <a:t>not </a:t>
            </a:r>
            <a:r>
              <a:rPr lang="en-US" b="1" dirty="0">
                <a:solidFill>
                  <a:schemeClr val="accent6">
                    <a:lumMod val="75000"/>
                  </a:schemeClr>
                </a:solidFill>
              </a:rPr>
              <a:t>even one</a:t>
            </a:r>
            <a:r>
              <a:rPr lang="en-US" dirty="0"/>
              <a:t>. </a:t>
            </a:r>
          </a:p>
          <a:p>
            <a:endParaRPr lang="en-US" i="1" dirty="0"/>
          </a:p>
        </p:txBody>
      </p:sp>
    </p:spTree>
    <p:extLst>
      <p:ext uri="{BB962C8B-B14F-4D97-AF65-F5344CB8AC3E}">
        <p14:creationId xmlns:p14="http://schemas.microsoft.com/office/powerpoint/2010/main" val="8354852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 y="0"/>
            <a:ext cx="91410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91509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11</a:t>
            </a:r>
            <a:r>
              <a:rPr lang="en-US" dirty="0" smtClean="0"/>
              <a:t> </a:t>
            </a:r>
            <a:r>
              <a:rPr lang="en-US" dirty="0"/>
              <a:t>For sin, seizing the opportunity afforded by the commandment, deceived me, and through the commandment put me to death. </a:t>
            </a:r>
            <a:endParaRPr lang="en-US" dirty="0" smtClean="0"/>
          </a:p>
        </p:txBody>
      </p:sp>
    </p:spTree>
    <p:extLst>
      <p:ext uri="{BB962C8B-B14F-4D97-AF65-F5344CB8AC3E}">
        <p14:creationId xmlns:p14="http://schemas.microsoft.com/office/powerpoint/2010/main" val="8776313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7:7-25</a:t>
            </a:r>
          </a:p>
        </p:txBody>
      </p:sp>
      <p:sp>
        <p:nvSpPr>
          <p:cNvPr id="3" name="Content Placeholder 2"/>
          <p:cNvSpPr>
            <a:spLocks noGrp="1"/>
          </p:cNvSpPr>
          <p:nvPr>
            <p:ph idx="1"/>
          </p:nvPr>
        </p:nvSpPr>
        <p:spPr/>
        <p:txBody>
          <a:bodyPr/>
          <a:lstStyle/>
          <a:p>
            <a:pPr marL="0" indent="0">
              <a:buNone/>
            </a:pPr>
            <a:r>
              <a:rPr lang="en-US" baseline="30000" dirty="0"/>
              <a:t>10</a:t>
            </a:r>
            <a:r>
              <a:rPr lang="en-US" dirty="0"/>
              <a:t> I found that the very commandment that was intended to bring life actually brought death. </a:t>
            </a:r>
            <a:endParaRPr lang="en-US" dirty="0" smtClean="0"/>
          </a:p>
          <a:p>
            <a:pPr marL="0" indent="0">
              <a:buNone/>
            </a:pPr>
            <a:r>
              <a:rPr lang="en-US" baseline="30000" dirty="0" smtClean="0"/>
              <a:t>11</a:t>
            </a:r>
            <a:r>
              <a:rPr lang="en-US" dirty="0" smtClean="0"/>
              <a:t> </a:t>
            </a:r>
            <a:r>
              <a:rPr lang="en-US" dirty="0"/>
              <a:t>For sin, seizing the opportunity afforded by the commandment, deceived me, and through the commandment put me to death. </a:t>
            </a:r>
            <a:endParaRPr lang="en-US" dirty="0" smtClean="0"/>
          </a:p>
          <a:p>
            <a:pPr marL="0" indent="0">
              <a:buNone/>
            </a:pPr>
            <a:r>
              <a:rPr lang="en-US" baseline="30000" dirty="0" smtClean="0"/>
              <a:t>12</a:t>
            </a:r>
            <a:r>
              <a:rPr lang="en-US" dirty="0" smtClean="0"/>
              <a:t> </a:t>
            </a:r>
            <a:r>
              <a:rPr lang="en-US" dirty="0"/>
              <a:t>So then, the law is holy, and the commandment is holy, righteous and good.</a:t>
            </a:r>
          </a:p>
        </p:txBody>
      </p:sp>
    </p:spTree>
    <p:extLst>
      <p:ext uri="{BB962C8B-B14F-4D97-AF65-F5344CB8AC3E}">
        <p14:creationId xmlns:p14="http://schemas.microsoft.com/office/powerpoint/2010/main" val="33582766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ἐξαπατάω</a:t>
            </a:r>
            <a:endParaRPr lang="en-US" dirty="0"/>
          </a:p>
          <a:p>
            <a:pPr marL="0" indent="0">
              <a:buNone/>
            </a:pPr>
            <a:r>
              <a:rPr lang="en-US" dirty="0" smtClean="0"/>
              <a:t>				(</a:t>
            </a:r>
            <a:r>
              <a:rPr lang="en-US" dirty="0" err="1" smtClean="0"/>
              <a:t>exapata</a:t>
            </a:r>
            <a:r>
              <a:rPr lang="en-US" dirty="0" err="1"/>
              <a:t>ō</a:t>
            </a:r>
            <a:r>
              <a:rPr lang="en-US" dirty="0" smtClean="0"/>
              <a:t>)</a:t>
            </a:r>
          </a:p>
          <a:p>
            <a:pPr marL="0" indent="0">
              <a:buNone/>
            </a:pPr>
            <a:endParaRPr lang="en-US" dirty="0"/>
          </a:p>
          <a:p>
            <a:pPr marL="0" indent="0">
              <a:buNone/>
            </a:pPr>
            <a:endParaRPr lang="en-US" dirty="0" smtClean="0"/>
          </a:p>
          <a:p>
            <a:pPr marL="0" indent="0">
              <a:buNone/>
            </a:pPr>
            <a:r>
              <a:rPr lang="en-US" baseline="30000" dirty="0" smtClean="0"/>
              <a:t>11</a:t>
            </a:r>
            <a:r>
              <a:rPr lang="en-US" dirty="0" smtClean="0"/>
              <a:t> </a:t>
            </a:r>
            <a:r>
              <a:rPr lang="en-US" dirty="0"/>
              <a:t>For sin, seizing the opportunity afforded by the commandment, deceived me, and through the commandment put me to death. </a:t>
            </a:r>
            <a:endParaRPr lang="en-US" dirty="0" smtClean="0"/>
          </a:p>
        </p:txBody>
      </p:sp>
      <p:sp>
        <p:nvSpPr>
          <p:cNvPr id="4" name="Rounded Rectangle 3"/>
          <p:cNvSpPr/>
          <p:nvPr/>
        </p:nvSpPr>
        <p:spPr>
          <a:xfrm>
            <a:off x="4042611" y="2141621"/>
            <a:ext cx="2105526" cy="13234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862137" y="5077326"/>
            <a:ext cx="1624263" cy="49329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674269" y="3465095"/>
            <a:ext cx="421105" cy="161223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723355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Corinthians 3:18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ἐξαπατάω</a:t>
            </a:r>
            <a:endParaRPr lang="en-US" dirty="0"/>
          </a:p>
          <a:p>
            <a:pPr marL="0" indent="0">
              <a:buNone/>
            </a:pPr>
            <a:r>
              <a:rPr lang="en-US" dirty="0"/>
              <a:t>	(</a:t>
            </a:r>
            <a:r>
              <a:rPr lang="en-US" dirty="0" err="1"/>
              <a:t>exapataō</a:t>
            </a:r>
            <a:r>
              <a:rPr lang="en-US" dirty="0"/>
              <a:t>)</a:t>
            </a:r>
          </a:p>
          <a:p>
            <a:pPr marL="0" indent="0">
              <a:buNone/>
            </a:pPr>
            <a:endParaRPr lang="en-US" dirty="0"/>
          </a:p>
          <a:p>
            <a:pPr marL="0" indent="0">
              <a:buNone/>
            </a:pPr>
            <a:r>
              <a:rPr lang="en-US" dirty="0" smtClean="0"/>
              <a:t>Do </a:t>
            </a:r>
            <a:r>
              <a:rPr lang="en-US" dirty="0"/>
              <a:t>not deceive yourselves. If any one of you thinks he is wise by the standards of this age, he should become a “fool” so that he may become wise.</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3421" y="2152734"/>
            <a:ext cx="2133600" cy="1347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732547" y="3994484"/>
            <a:ext cx="1359569" cy="5053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4338" idx="2"/>
          </p:cNvCxnSpPr>
          <p:nvPr/>
        </p:nvCxnSpPr>
        <p:spPr>
          <a:xfrm flipH="1" flipV="1">
            <a:off x="2370221" y="3500521"/>
            <a:ext cx="42111" cy="49396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Genesis 3:13</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Then </a:t>
            </a:r>
            <a:r>
              <a:rPr lang="en-US" dirty="0"/>
              <a:t>the Lord God said to the woman, “What is this you have done?” </a:t>
            </a:r>
            <a:r>
              <a:rPr lang="en-US" dirty="0" smtClean="0"/>
              <a:t>The </a:t>
            </a:r>
            <a:r>
              <a:rPr lang="en-US" dirty="0"/>
              <a:t>woman said, “The serpent </a:t>
            </a:r>
            <a:r>
              <a:rPr lang="en-US" b="1" dirty="0">
                <a:solidFill>
                  <a:schemeClr val="accent6">
                    <a:lumMod val="75000"/>
                  </a:schemeClr>
                </a:solidFill>
              </a:rPr>
              <a:t>deceived</a:t>
            </a:r>
            <a:r>
              <a:rPr lang="en-US" dirty="0"/>
              <a:t> me, and I ate.” </a:t>
            </a:r>
          </a:p>
          <a:p>
            <a:endParaRPr lang="en-US" dirty="0"/>
          </a:p>
        </p:txBody>
      </p:sp>
    </p:spTree>
    <p:extLst>
      <p:ext uri="{BB962C8B-B14F-4D97-AF65-F5344CB8AC3E}">
        <p14:creationId xmlns:p14="http://schemas.microsoft.com/office/powerpoint/2010/main" val="8354852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Ephesians 4:22</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You </a:t>
            </a:r>
            <a:r>
              <a:rPr lang="en-US" dirty="0"/>
              <a:t>were taught, with regard to your former way of life, to put off your old self, which is being corrupted by its </a:t>
            </a:r>
            <a:r>
              <a:rPr lang="en-US" b="1" dirty="0">
                <a:solidFill>
                  <a:schemeClr val="accent6">
                    <a:lumMod val="75000"/>
                  </a:schemeClr>
                </a:solidFill>
              </a:rPr>
              <a:t>deceitful</a:t>
            </a:r>
            <a:r>
              <a:rPr lang="en-US" dirty="0"/>
              <a:t> desires;</a:t>
            </a:r>
          </a:p>
        </p:txBody>
      </p:sp>
    </p:spTree>
    <p:extLst>
      <p:ext uri="{BB962C8B-B14F-4D97-AF65-F5344CB8AC3E}">
        <p14:creationId xmlns:p14="http://schemas.microsoft.com/office/powerpoint/2010/main" val="8354852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7:12</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12</a:t>
            </a:r>
            <a:r>
              <a:rPr lang="en-US" dirty="0" smtClean="0"/>
              <a:t> </a:t>
            </a:r>
            <a:r>
              <a:rPr lang="en-US" dirty="0"/>
              <a:t>So then, the law is holy, and the commandment is holy, righteous and good.</a:t>
            </a:r>
          </a:p>
        </p:txBody>
      </p:sp>
    </p:spTree>
    <p:extLst>
      <p:ext uri="{BB962C8B-B14F-4D97-AF65-F5344CB8AC3E}">
        <p14:creationId xmlns:p14="http://schemas.microsoft.com/office/powerpoint/2010/main" val="87763133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7:12</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ἀγαθός</a:t>
            </a:r>
            <a:r>
              <a:rPr lang="en-US" dirty="0" smtClean="0"/>
              <a:t>	</a:t>
            </a:r>
          </a:p>
          <a:p>
            <a:pPr marL="0" indent="0">
              <a:buNone/>
            </a:pPr>
            <a:r>
              <a:rPr lang="en-US" dirty="0" smtClean="0"/>
              <a:t>						(</a:t>
            </a:r>
            <a:r>
              <a:rPr lang="en-US" dirty="0" err="1" smtClean="0"/>
              <a:t>agathos</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12</a:t>
            </a:r>
            <a:r>
              <a:rPr lang="en-US" dirty="0" smtClean="0"/>
              <a:t> </a:t>
            </a:r>
            <a:r>
              <a:rPr lang="en-US" dirty="0"/>
              <a:t>So then, the law is holy, and the commandment is holy, righteous and good.</a:t>
            </a:r>
          </a:p>
        </p:txBody>
      </p:sp>
      <p:sp>
        <p:nvSpPr>
          <p:cNvPr id="4" name="Rounded Rectangle 3"/>
          <p:cNvSpPr/>
          <p:nvPr/>
        </p:nvSpPr>
        <p:spPr>
          <a:xfrm>
            <a:off x="5811253" y="2550695"/>
            <a:ext cx="2033336" cy="135956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713621" y="5269832"/>
            <a:ext cx="950495" cy="52938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827921" y="3910263"/>
            <a:ext cx="360948" cy="135956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070209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Thessalonians 2:16</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r>
              <a:rPr lang="en-US" dirty="0" smtClean="0"/>
              <a:t>	</a:t>
            </a:r>
            <a:r>
              <a:rPr lang="en-US" dirty="0"/>
              <a:t>				  </a:t>
            </a:r>
            <a:r>
              <a:rPr lang="el-GR" dirty="0"/>
              <a:t>ἀγαθός</a:t>
            </a:r>
            <a:r>
              <a:rPr lang="en-US" dirty="0"/>
              <a:t>	</a:t>
            </a:r>
          </a:p>
          <a:p>
            <a:pPr marL="0" indent="0">
              <a:buNone/>
            </a:pPr>
            <a:r>
              <a:rPr lang="en-US" dirty="0"/>
              <a:t>					(</a:t>
            </a:r>
            <a:r>
              <a:rPr lang="en-US" dirty="0" err="1"/>
              <a:t>agathos</a:t>
            </a:r>
            <a:r>
              <a:rPr lang="en-US" dirty="0"/>
              <a:t>)</a:t>
            </a:r>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dirty="0" smtClean="0"/>
              <a:t>May </a:t>
            </a:r>
            <a:r>
              <a:rPr lang="en-US" dirty="0"/>
              <a:t>our Lord Jesus Christ himself and God our Father, who loved us and by his grace gave us eternal encouragement and good hope,</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3313" y="1990892"/>
            <a:ext cx="2060575"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5449" y="5364999"/>
            <a:ext cx="974725" cy="55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15363" idx="0"/>
            <a:endCxn id="15362" idx="2"/>
          </p:cNvCxnSpPr>
          <p:nvPr/>
        </p:nvCxnSpPr>
        <p:spPr>
          <a:xfrm flipV="1">
            <a:off x="5642812" y="3375192"/>
            <a:ext cx="300789" cy="198980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1 Timothy 1:8</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We </a:t>
            </a:r>
            <a:r>
              <a:rPr lang="en-US" dirty="0"/>
              <a:t>know that </a:t>
            </a:r>
            <a:r>
              <a:rPr lang="en-US" b="1" dirty="0">
                <a:solidFill>
                  <a:schemeClr val="accent6">
                    <a:lumMod val="75000"/>
                  </a:schemeClr>
                </a:solidFill>
              </a:rPr>
              <a:t>the law is good</a:t>
            </a:r>
            <a:r>
              <a:rPr lang="en-US" dirty="0"/>
              <a:t> if one uses it properly. </a:t>
            </a:r>
          </a:p>
        </p:txBody>
      </p:sp>
    </p:spTree>
    <p:extLst>
      <p:ext uri="{BB962C8B-B14F-4D97-AF65-F5344CB8AC3E}">
        <p14:creationId xmlns:p14="http://schemas.microsoft.com/office/powerpoint/2010/main" val="8354852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Psalm 119:137</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Righteous </a:t>
            </a:r>
            <a:r>
              <a:rPr lang="en-US" dirty="0"/>
              <a:t>are you, O Lord, </a:t>
            </a:r>
            <a:r>
              <a:rPr lang="en-US" dirty="0" smtClean="0"/>
              <a:t>and </a:t>
            </a:r>
            <a:r>
              <a:rPr lang="en-US" b="1" dirty="0">
                <a:solidFill>
                  <a:schemeClr val="accent6">
                    <a:lumMod val="75000"/>
                  </a:schemeClr>
                </a:solidFill>
              </a:rPr>
              <a:t>your laws are right</a:t>
            </a:r>
            <a:r>
              <a:rPr lang="en-US" dirty="0"/>
              <a:t>.</a:t>
            </a:r>
          </a:p>
          <a:p>
            <a:endParaRPr lang="en-US" dirty="0"/>
          </a:p>
        </p:txBody>
      </p:sp>
    </p:spTree>
    <p:extLst>
      <p:ext uri="{BB962C8B-B14F-4D97-AF65-F5344CB8AC3E}">
        <p14:creationId xmlns:p14="http://schemas.microsoft.com/office/powerpoint/2010/main" val="8354852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13</a:t>
            </a:r>
            <a:r>
              <a:rPr lang="en-US" dirty="0" smtClean="0"/>
              <a:t> </a:t>
            </a:r>
            <a:r>
              <a:rPr lang="en-US" dirty="0"/>
              <a:t>Did that which is good, then, become death to me? By no means! But in order that sin might be recognized as sin, it produced death in me through what was good, so that through the commandment sin might become utterly sinful. </a:t>
            </a:r>
            <a:endParaRPr lang="en-US" dirty="0" smtClean="0"/>
          </a:p>
        </p:txBody>
      </p:sp>
    </p:spTree>
    <p:extLst>
      <p:ext uri="{BB962C8B-B14F-4D97-AF65-F5344CB8AC3E}">
        <p14:creationId xmlns:p14="http://schemas.microsoft.com/office/powerpoint/2010/main" val="6800234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7:7-25</a:t>
            </a:r>
          </a:p>
        </p:txBody>
      </p:sp>
      <p:sp>
        <p:nvSpPr>
          <p:cNvPr id="3" name="Content Placeholder 2"/>
          <p:cNvSpPr>
            <a:spLocks noGrp="1"/>
          </p:cNvSpPr>
          <p:nvPr>
            <p:ph idx="1"/>
          </p:nvPr>
        </p:nvSpPr>
        <p:spPr/>
        <p:txBody>
          <a:bodyPr/>
          <a:lstStyle/>
          <a:p>
            <a:pPr marL="0" indent="0">
              <a:buNone/>
            </a:pPr>
            <a:r>
              <a:rPr lang="en-US" baseline="30000" dirty="0"/>
              <a:t>13</a:t>
            </a:r>
            <a:r>
              <a:rPr lang="en-US" dirty="0"/>
              <a:t> Did that which is good, then, become death to me? By no means! But in order that sin might be recognized as sin, it produced death in me through what was good, so that through the commandment sin might become utterly sinful. </a:t>
            </a:r>
            <a:endParaRPr lang="en-US" dirty="0" smtClean="0"/>
          </a:p>
          <a:p>
            <a:pPr marL="0" indent="0">
              <a:buNone/>
            </a:pPr>
            <a:r>
              <a:rPr lang="en-US" baseline="30000" dirty="0" smtClean="0"/>
              <a:t>14</a:t>
            </a:r>
            <a:r>
              <a:rPr lang="en-US" dirty="0" smtClean="0"/>
              <a:t> </a:t>
            </a:r>
            <a:r>
              <a:rPr lang="en-US" dirty="0"/>
              <a:t>We know that the law is spiritual; but I am unspiritual, sold as a slave to sin.</a:t>
            </a:r>
          </a:p>
        </p:txBody>
      </p:sp>
    </p:spTree>
    <p:extLst>
      <p:ext uri="{BB962C8B-B14F-4D97-AF65-F5344CB8AC3E}">
        <p14:creationId xmlns:p14="http://schemas.microsoft.com/office/powerpoint/2010/main" val="41180015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7:13</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	</a:t>
            </a:r>
            <a:r>
              <a:rPr lang="el-GR" dirty="0"/>
              <a:t>μὴ</a:t>
            </a:r>
            <a:r>
              <a:rPr lang="en-US" dirty="0"/>
              <a:t>  </a:t>
            </a:r>
            <a:r>
              <a:rPr lang="el-GR" dirty="0"/>
              <a:t>γένοιτο</a:t>
            </a:r>
            <a:r>
              <a:rPr lang="en-US" dirty="0"/>
              <a:t>	</a:t>
            </a:r>
          </a:p>
          <a:p>
            <a:pPr marL="0" indent="0">
              <a:buNone/>
            </a:pPr>
            <a:r>
              <a:rPr lang="en-US" dirty="0"/>
              <a:t>	(</a:t>
            </a:r>
            <a:r>
              <a:rPr lang="en-US" dirty="0" err="1"/>
              <a:t>mē</a:t>
            </a:r>
            <a:r>
              <a:rPr lang="en-US" dirty="0"/>
              <a:t> </a:t>
            </a:r>
            <a:r>
              <a:rPr lang="en-US" dirty="0" err="1"/>
              <a:t>genoito</a:t>
            </a:r>
            <a:r>
              <a:rPr lang="en-US" dirty="0"/>
              <a:t>)</a:t>
            </a:r>
          </a:p>
          <a:p>
            <a:pPr marL="0" indent="0">
              <a:buNone/>
            </a:pPr>
            <a:endParaRPr lang="en-US" dirty="0"/>
          </a:p>
          <a:p>
            <a:pPr marL="0" indent="0">
              <a:buNone/>
            </a:pPr>
            <a:endParaRPr lang="en-US" dirty="0" smtClean="0"/>
          </a:p>
          <a:p>
            <a:pPr marL="0" indent="0">
              <a:buNone/>
            </a:pPr>
            <a:r>
              <a:rPr lang="en-US" baseline="30000" dirty="0" smtClean="0"/>
              <a:t>13</a:t>
            </a:r>
            <a:r>
              <a:rPr lang="en-US" dirty="0" smtClean="0"/>
              <a:t> </a:t>
            </a:r>
            <a:r>
              <a:rPr lang="en-US" dirty="0"/>
              <a:t>Did that which is good, then, become death to me? By no means! But in order that sin might be recognized as sin, it produced death in me through what was good, so that through the commandment sin might become utterly sinful. </a:t>
            </a:r>
            <a:endParaRPr lang="en-US" dirty="0" smtClean="0"/>
          </a:p>
        </p:txBody>
      </p:sp>
      <p:sp>
        <p:nvSpPr>
          <p:cNvPr id="4" name="Rounded Rectangle 3"/>
          <p:cNvSpPr/>
          <p:nvPr/>
        </p:nvSpPr>
        <p:spPr>
          <a:xfrm>
            <a:off x="1227221" y="1600200"/>
            <a:ext cx="2502568" cy="110690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251284" y="4042611"/>
            <a:ext cx="2117558" cy="44516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310063" y="2707105"/>
            <a:ext cx="168442" cy="133550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641552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7:13</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φαίνω</a:t>
            </a:r>
            <a:endParaRPr lang="en-US" dirty="0" smtClean="0"/>
          </a:p>
          <a:p>
            <a:pPr marL="0" indent="0">
              <a:buNone/>
            </a:pPr>
            <a:r>
              <a:rPr lang="en-US" dirty="0" smtClean="0"/>
              <a:t>	(</a:t>
            </a:r>
            <a:r>
              <a:rPr lang="en-US" dirty="0" err="1" smtClean="0"/>
              <a:t>phain</a:t>
            </a:r>
            <a:r>
              <a:rPr lang="en-US" dirty="0" err="1"/>
              <a:t>ō</a:t>
            </a:r>
            <a:r>
              <a:rPr lang="en-US" dirty="0" smtClean="0"/>
              <a:t>)</a:t>
            </a:r>
            <a:endParaRPr lang="en-US" dirty="0"/>
          </a:p>
          <a:p>
            <a:pPr marL="0" indent="0">
              <a:buNone/>
            </a:pPr>
            <a:endParaRPr lang="en-US" dirty="0" smtClean="0"/>
          </a:p>
          <a:p>
            <a:pPr marL="0" indent="0">
              <a:buNone/>
            </a:pPr>
            <a:r>
              <a:rPr lang="en-US" baseline="30000" dirty="0" smtClean="0"/>
              <a:t>13</a:t>
            </a:r>
            <a:r>
              <a:rPr lang="en-US" dirty="0" smtClean="0"/>
              <a:t> </a:t>
            </a:r>
            <a:r>
              <a:rPr lang="en-US" dirty="0"/>
              <a:t>Did that which is good, then, become death to me? By no means! But in order that sin might be recognized as sin, it produced death in me through what was good, so that through the commandment sin might become utterly sinful. </a:t>
            </a:r>
            <a:endParaRPr lang="en-US" dirty="0" smtClean="0"/>
          </a:p>
        </p:txBody>
      </p:sp>
      <p:sp>
        <p:nvSpPr>
          <p:cNvPr id="4" name="Rounded Rectangle 3"/>
          <p:cNvSpPr/>
          <p:nvPr/>
        </p:nvSpPr>
        <p:spPr>
          <a:xfrm>
            <a:off x="1203158" y="1624263"/>
            <a:ext cx="1949116" cy="125128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3295" y="4403558"/>
            <a:ext cx="1925052" cy="4812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455821" y="2875547"/>
            <a:ext cx="721895" cy="152801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2528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13:26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solidFill>
                <a:srgbClr val="FF0000"/>
              </a:solidFill>
            </a:endParaRPr>
          </a:p>
          <a:p>
            <a:pPr marL="0" indent="0">
              <a:buNone/>
            </a:pPr>
            <a:r>
              <a:rPr lang="en-US" dirty="0" smtClean="0"/>
              <a:t>		</a:t>
            </a:r>
            <a:r>
              <a:rPr lang="en-US" dirty="0"/>
              <a:t>	  </a:t>
            </a:r>
            <a:r>
              <a:rPr lang="el-GR" dirty="0"/>
              <a:t>φαίνω</a:t>
            </a:r>
            <a:endParaRPr lang="en-US" dirty="0"/>
          </a:p>
          <a:p>
            <a:pPr marL="0" indent="0">
              <a:buNone/>
            </a:pPr>
            <a:r>
              <a:rPr lang="en-US" dirty="0" smtClean="0"/>
              <a:t>		</a:t>
            </a:r>
            <a:r>
              <a:rPr lang="en-US" dirty="0"/>
              <a:t>	(</a:t>
            </a:r>
            <a:r>
              <a:rPr lang="en-US" dirty="0" err="1"/>
              <a:t>phainō</a:t>
            </a:r>
            <a:r>
              <a:rPr lang="en-US" dirty="0"/>
              <a:t>)</a:t>
            </a:r>
          </a:p>
          <a:p>
            <a:pPr marL="0" indent="0">
              <a:buNone/>
            </a:pPr>
            <a:endParaRPr lang="en-US" dirty="0">
              <a:solidFill>
                <a:srgbClr val="FF0000"/>
              </a:solidFill>
            </a:endParaRPr>
          </a:p>
          <a:p>
            <a:pPr marL="0" indent="0">
              <a:buNone/>
            </a:pPr>
            <a:endParaRPr lang="en-US" dirty="0" smtClean="0">
              <a:solidFill>
                <a:srgbClr val="FF0000"/>
              </a:solidFill>
            </a:endParaRPr>
          </a:p>
          <a:p>
            <a:pPr marL="0" indent="0">
              <a:buNone/>
            </a:pPr>
            <a:r>
              <a:rPr lang="en-US" dirty="0" smtClean="0">
                <a:solidFill>
                  <a:srgbClr val="FF0000"/>
                </a:solidFill>
              </a:rPr>
              <a:t>When </a:t>
            </a:r>
            <a:r>
              <a:rPr lang="en-US" dirty="0">
                <a:solidFill>
                  <a:srgbClr val="FF0000"/>
                </a:solidFill>
              </a:rPr>
              <a:t>the wheat sprouted and formed heads, then the weeds also appeared. </a:t>
            </a:r>
          </a:p>
        </p:txBody>
      </p:sp>
      <p:sp>
        <p:nvSpPr>
          <p:cNvPr id="4" name="Rounded Rectangle 3"/>
          <p:cNvSpPr/>
          <p:nvPr/>
        </p:nvSpPr>
        <p:spPr>
          <a:xfrm>
            <a:off x="2983832" y="2189747"/>
            <a:ext cx="1949116" cy="125128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934326" y="5077326"/>
            <a:ext cx="1696453" cy="5053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958390" y="3441031"/>
            <a:ext cx="824163" cy="1636295"/>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7:13</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κατεργάζομαι</a:t>
            </a:r>
            <a:endParaRPr lang="en-US" dirty="0" smtClean="0"/>
          </a:p>
          <a:p>
            <a:pPr marL="0" indent="0">
              <a:buNone/>
            </a:pPr>
            <a:r>
              <a:rPr lang="en-US" dirty="0" smtClean="0"/>
              <a:t>				(</a:t>
            </a:r>
            <a:r>
              <a:rPr lang="en-US" dirty="0" err="1" smtClean="0"/>
              <a:t>katergazomai</a:t>
            </a:r>
            <a:r>
              <a:rPr lang="en-US" dirty="0" smtClean="0"/>
              <a:t>)</a:t>
            </a:r>
            <a:endParaRPr lang="en-US" dirty="0"/>
          </a:p>
          <a:p>
            <a:pPr marL="0" indent="0">
              <a:buNone/>
            </a:pPr>
            <a:endParaRPr lang="en-US" dirty="0" smtClean="0"/>
          </a:p>
          <a:p>
            <a:pPr marL="0" indent="0">
              <a:buNone/>
            </a:pPr>
            <a:r>
              <a:rPr lang="en-US" baseline="30000" dirty="0" smtClean="0"/>
              <a:t>13</a:t>
            </a:r>
            <a:r>
              <a:rPr lang="en-US" dirty="0" smtClean="0"/>
              <a:t> </a:t>
            </a:r>
            <a:r>
              <a:rPr lang="en-US" dirty="0"/>
              <a:t>Did that which is good, then, become death to me? By no means! But in order that sin might be recognized as sin, it produced death in me through what was good, so that through the commandment sin might become utterly sinful. </a:t>
            </a:r>
            <a:endParaRPr lang="en-US" dirty="0" smtClean="0"/>
          </a:p>
        </p:txBody>
      </p:sp>
      <p:sp>
        <p:nvSpPr>
          <p:cNvPr id="4" name="Rounded Rectangle 3"/>
          <p:cNvSpPr/>
          <p:nvPr/>
        </p:nvSpPr>
        <p:spPr>
          <a:xfrm>
            <a:off x="4030579" y="1624263"/>
            <a:ext cx="2815389" cy="128737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814011" y="4427621"/>
            <a:ext cx="1684421" cy="42110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656222" y="2911642"/>
            <a:ext cx="782052" cy="151597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25289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7:13</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καθʼ</a:t>
            </a:r>
            <a:r>
              <a:rPr lang="en-US" dirty="0" smtClean="0"/>
              <a:t>  </a:t>
            </a:r>
            <a:r>
              <a:rPr lang="el-GR" dirty="0"/>
              <a:t>ὑπερβολὴν</a:t>
            </a:r>
            <a:endParaRPr lang="en-US" dirty="0" smtClean="0"/>
          </a:p>
          <a:p>
            <a:pPr marL="0" indent="0">
              <a:buNone/>
            </a:pPr>
            <a:r>
              <a:rPr lang="en-US" dirty="0" smtClean="0"/>
              <a:t>					(</a:t>
            </a:r>
            <a:r>
              <a:rPr lang="en-US" dirty="0" err="1" smtClean="0"/>
              <a:t>kath</a:t>
            </a:r>
            <a:r>
              <a:rPr lang="en-US" dirty="0" smtClean="0"/>
              <a:t> </a:t>
            </a:r>
            <a:r>
              <a:rPr lang="en-US" dirty="0" err="1" smtClean="0"/>
              <a:t>hyperbolēn</a:t>
            </a:r>
            <a:r>
              <a:rPr lang="en-US" dirty="0" smtClean="0"/>
              <a:t>)</a:t>
            </a:r>
            <a:endParaRPr lang="en-US" dirty="0"/>
          </a:p>
          <a:p>
            <a:pPr marL="0" indent="0">
              <a:buNone/>
            </a:pPr>
            <a:endParaRPr lang="en-US" dirty="0" smtClean="0"/>
          </a:p>
          <a:p>
            <a:pPr marL="0" indent="0">
              <a:buNone/>
            </a:pPr>
            <a:r>
              <a:rPr lang="en-US" baseline="30000" dirty="0" smtClean="0"/>
              <a:t>13</a:t>
            </a:r>
            <a:r>
              <a:rPr lang="en-US" dirty="0" smtClean="0"/>
              <a:t> </a:t>
            </a:r>
            <a:r>
              <a:rPr lang="en-US" dirty="0"/>
              <a:t>Did that which is good, then, become death to me? By no means! But in order that sin might be recognized as sin, it produced death in me through what was good, so that through the commandment sin might become utterly sinful. </a:t>
            </a:r>
            <a:endParaRPr lang="en-US" dirty="0" smtClean="0"/>
          </a:p>
        </p:txBody>
      </p:sp>
      <p:sp>
        <p:nvSpPr>
          <p:cNvPr id="4" name="Rounded Rectangle 3"/>
          <p:cNvSpPr/>
          <p:nvPr/>
        </p:nvSpPr>
        <p:spPr>
          <a:xfrm>
            <a:off x="4957011" y="1624263"/>
            <a:ext cx="3368842" cy="123925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136105" y="5378116"/>
            <a:ext cx="1227221" cy="49329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641432" y="2863516"/>
            <a:ext cx="108284" cy="251460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2528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Corinthians 12:31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καθʼ</a:t>
            </a:r>
            <a:r>
              <a:rPr lang="en-US" dirty="0"/>
              <a:t>  </a:t>
            </a:r>
            <a:r>
              <a:rPr lang="el-GR" dirty="0"/>
              <a:t>ὑπερβολὴν</a:t>
            </a:r>
            <a:endParaRPr lang="en-US" dirty="0"/>
          </a:p>
          <a:p>
            <a:pPr marL="0" indent="0">
              <a:buNone/>
            </a:pPr>
            <a:r>
              <a:rPr lang="en-US" dirty="0"/>
              <a:t>			(</a:t>
            </a:r>
            <a:r>
              <a:rPr lang="en-US" dirty="0" err="1"/>
              <a:t>kath</a:t>
            </a:r>
            <a:r>
              <a:rPr lang="en-US" dirty="0"/>
              <a:t> </a:t>
            </a:r>
            <a:r>
              <a:rPr lang="en-US" dirty="0" err="1"/>
              <a:t>hyperbolēn</a:t>
            </a:r>
            <a:r>
              <a:rPr lang="en-US" dirty="0"/>
              <a:t>)</a:t>
            </a:r>
          </a:p>
          <a:p>
            <a:pPr marL="0" indent="0">
              <a:buNone/>
            </a:pPr>
            <a:endParaRPr lang="en-US" dirty="0"/>
          </a:p>
          <a:p>
            <a:pPr marL="0" indent="0">
              <a:buNone/>
            </a:pPr>
            <a:endParaRPr lang="en-US" dirty="0" smtClean="0"/>
          </a:p>
          <a:p>
            <a:pPr marL="0" indent="0">
              <a:buNone/>
            </a:pPr>
            <a:r>
              <a:rPr lang="en-US" dirty="0" smtClean="0"/>
              <a:t>But </a:t>
            </a:r>
            <a:r>
              <a:rPr lang="en-US" dirty="0"/>
              <a:t>eagerly desire the greater gifts. </a:t>
            </a:r>
            <a:r>
              <a:rPr lang="en-US" dirty="0" smtClean="0"/>
              <a:t>And </a:t>
            </a:r>
            <a:r>
              <a:rPr lang="en-US" dirty="0"/>
              <a:t>now I will show you the most excellent way. </a:t>
            </a:r>
          </a:p>
          <a:p>
            <a:endParaRPr lang="en-US"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1817" y="2156327"/>
            <a:ext cx="3395663"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3453063" y="5089358"/>
            <a:ext cx="2538663" cy="4812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8434" idx="2"/>
          </p:cNvCxnSpPr>
          <p:nvPr/>
        </p:nvCxnSpPr>
        <p:spPr>
          <a:xfrm flipV="1">
            <a:off x="4722395" y="3424740"/>
            <a:ext cx="17254" cy="166461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Corinthians 4:7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a:t>καθʼ</a:t>
            </a:r>
            <a:r>
              <a:rPr lang="en-US" dirty="0"/>
              <a:t>  </a:t>
            </a:r>
            <a:r>
              <a:rPr lang="el-GR" dirty="0"/>
              <a:t>ὑπερβολὴν</a:t>
            </a:r>
            <a:endParaRPr lang="en-US" dirty="0"/>
          </a:p>
          <a:p>
            <a:pPr marL="0" indent="0">
              <a:buNone/>
            </a:pPr>
            <a:r>
              <a:rPr lang="en-US" dirty="0"/>
              <a:t>	</a:t>
            </a:r>
            <a:r>
              <a:rPr lang="en-US" dirty="0" smtClean="0"/>
              <a:t>(</a:t>
            </a:r>
            <a:r>
              <a:rPr lang="en-US" dirty="0" err="1"/>
              <a:t>kath</a:t>
            </a:r>
            <a:r>
              <a:rPr lang="en-US" dirty="0"/>
              <a:t> </a:t>
            </a:r>
            <a:r>
              <a:rPr lang="en-US" dirty="0" err="1"/>
              <a:t>hyperbolēn</a:t>
            </a:r>
            <a:r>
              <a:rPr lang="en-US" dirty="0"/>
              <a:t>)</a:t>
            </a:r>
          </a:p>
          <a:p>
            <a:pPr marL="0" indent="0">
              <a:buNone/>
            </a:pPr>
            <a:endParaRPr lang="en-US" dirty="0"/>
          </a:p>
          <a:p>
            <a:pPr marL="0" indent="0">
              <a:buNone/>
            </a:pPr>
            <a:endParaRPr lang="en-US" dirty="0" smtClean="0"/>
          </a:p>
          <a:p>
            <a:pPr marL="0" indent="0">
              <a:buNone/>
            </a:pPr>
            <a:r>
              <a:rPr lang="en-US" dirty="0" smtClean="0"/>
              <a:t>But </a:t>
            </a:r>
            <a:r>
              <a:rPr lang="en-US" dirty="0"/>
              <a:t>we have this treasure in jars of clay to show that this all-surpassing power is from God and not from us.</a:t>
            </a: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3175" y="2168358"/>
            <a:ext cx="3395663"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973179" y="5077326"/>
            <a:ext cx="2346158" cy="5053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9458" idx="2"/>
          </p:cNvCxnSpPr>
          <p:nvPr/>
        </p:nvCxnSpPr>
        <p:spPr>
          <a:xfrm flipH="1" flipV="1">
            <a:off x="2971007" y="3436771"/>
            <a:ext cx="175251" cy="1640555"/>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Galatians 3:21</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Is </a:t>
            </a:r>
            <a:r>
              <a:rPr lang="en-US" dirty="0"/>
              <a:t>the </a:t>
            </a:r>
            <a:r>
              <a:rPr lang="en-US" b="1" dirty="0">
                <a:solidFill>
                  <a:schemeClr val="accent6">
                    <a:lumMod val="75000"/>
                  </a:schemeClr>
                </a:solidFill>
              </a:rPr>
              <a:t>law</a:t>
            </a:r>
            <a:r>
              <a:rPr lang="en-US" dirty="0"/>
              <a:t>, therefore, </a:t>
            </a:r>
            <a:r>
              <a:rPr lang="en-US" b="1" dirty="0">
                <a:solidFill>
                  <a:schemeClr val="accent6">
                    <a:lumMod val="75000"/>
                  </a:schemeClr>
                </a:solidFill>
              </a:rPr>
              <a:t>opposed to the promises </a:t>
            </a:r>
            <a:r>
              <a:rPr lang="en-US" dirty="0"/>
              <a:t>of God? </a:t>
            </a:r>
            <a:r>
              <a:rPr lang="en-US" b="1" dirty="0">
                <a:solidFill>
                  <a:schemeClr val="accent6">
                    <a:lumMod val="75000"/>
                  </a:schemeClr>
                </a:solidFill>
              </a:rPr>
              <a:t>Absolutely not! </a:t>
            </a:r>
            <a:r>
              <a:rPr lang="en-US" dirty="0"/>
              <a:t>For if a law had been given that could impart life, then righteousness would certainly have come by the law.</a:t>
            </a:r>
          </a:p>
        </p:txBody>
      </p:sp>
    </p:spTree>
    <p:extLst>
      <p:ext uri="{BB962C8B-B14F-4D97-AF65-F5344CB8AC3E}">
        <p14:creationId xmlns:p14="http://schemas.microsoft.com/office/powerpoint/2010/main" val="8354852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James 1:13</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When </a:t>
            </a:r>
            <a:r>
              <a:rPr lang="en-US" dirty="0"/>
              <a:t>tempted, no one should say, “God is tempting me.” For God cannot be tempted by evil, </a:t>
            </a:r>
            <a:r>
              <a:rPr lang="en-US" b="1" dirty="0">
                <a:solidFill>
                  <a:schemeClr val="accent6">
                    <a:lumMod val="75000"/>
                  </a:schemeClr>
                </a:solidFill>
              </a:rPr>
              <a:t>nor does he tempt anyone</a:t>
            </a:r>
            <a:r>
              <a:rPr lang="en-US" dirty="0"/>
              <a:t>;</a:t>
            </a:r>
          </a:p>
        </p:txBody>
      </p:sp>
    </p:spTree>
    <p:extLst>
      <p:ext uri="{BB962C8B-B14F-4D97-AF65-F5344CB8AC3E}">
        <p14:creationId xmlns:p14="http://schemas.microsoft.com/office/powerpoint/2010/main" val="83548523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14</a:t>
            </a:r>
            <a:r>
              <a:rPr lang="en-US" dirty="0" smtClean="0"/>
              <a:t> </a:t>
            </a:r>
            <a:r>
              <a:rPr lang="en-US" dirty="0"/>
              <a:t>We know that the law is spiritual; but I am unspiritual, sold as a slave to sin.</a:t>
            </a:r>
          </a:p>
        </p:txBody>
      </p:sp>
    </p:spTree>
    <p:extLst>
      <p:ext uri="{BB962C8B-B14F-4D97-AF65-F5344CB8AC3E}">
        <p14:creationId xmlns:p14="http://schemas.microsoft.com/office/powerpoint/2010/main" val="6800234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Romans 7:7-25</a:t>
            </a:r>
          </a:p>
        </p:txBody>
      </p:sp>
      <p:sp>
        <p:nvSpPr>
          <p:cNvPr id="3" name="Content Placeholder 2"/>
          <p:cNvSpPr>
            <a:spLocks noGrp="1"/>
          </p:cNvSpPr>
          <p:nvPr>
            <p:ph idx="1"/>
          </p:nvPr>
        </p:nvSpPr>
        <p:spPr/>
        <p:txBody>
          <a:bodyPr/>
          <a:lstStyle/>
          <a:p>
            <a:pPr marL="0" indent="0">
              <a:buNone/>
            </a:pPr>
            <a:r>
              <a:rPr lang="en-US" baseline="30000" dirty="0"/>
              <a:t>15</a:t>
            </a:r>
            <a:r>
              <a:rPr lang="en-US" dirty="0"/>
              <a:t> I do not understand what I do. For what I want to do I do not do, but what I hate I do. </a:t>
            </a:r>
            <a:endParaRPr lang="en-US" dirty="0" smtClean="0"/>
          </a:p>
          <a:p>
            <a:pPr marL="0" indent="0">
              <a:buNone/>
            </a:pPr>
            <a:r>
              <a:rPr lang="en-US" baseline="30000" dirty="0" smtClean="0"/>
              <a:t>16</a:t>
            </a:r>
            <a:r>
              <a:rPr lang="en-US" dirty="0" smtClean="0"/>
              <a:t> </a:t>
            </a:r>
            <a:r>
              <a:rPr lang="en-US" dirty="0"/>
              <a:t>And if I do what I do not want to do, I agree that the law is good. </a:t>
            </a:r>
            <a:endParaRPr lang="en-US" dirty="0" smtClean="0"/>
          </a:p>
          <a:p>
            <a:pPr marL="0" indent="0">
              <a:buNone/>
            </a:pPr>
            <a:r>
              <a:rPr lang="en-US" baseline="30000" dirty="0" smtClean="0"/>
              <a:t>17</a:t>
            </a:r>
            <a:r>
              <a:rPr lang="en-US" dirty="0" smtClean="0"/>
              <a:t> </a:t>
            </a:r>
            <a:r>
              <a:rPr lang="en-US" dirty="0"/>
              <a:t>As it is, it is no longer I myself who do it, but it is sin living in me.</a:t>
            </a:r>
          </a:p>
        </p:txBody>
      </p:sp>
    </p:spTree>
    <p:extLst>
      <p:ext uri="{BB962C8B-B14F-4D97-AF65-F5344CB8AC3E}">
        <p14:creationId xmlns:p14="http://schemas.microsoft.com/office/powerpoint/2010/main" val="6458156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πνευματικός</a:t>
            </a:r>
            <a:endParaRPr lang="en-US" dirty="0" smtClean="0"/>
          </a:p>
          <a:p>
            <a:pPr marL="0" indent="0">
              <a:buNone/>
            </a:pPr>
            <a:r>
              <a:rPr lang="en-US" dirty="0" smtClean="0"/>
              <a:t>					(</a:t>
            </a:r>
            <a:r>
              <a:rPr lang="en-US" dirty="0" err="1" smtClean="0"/>
              <a:t>pneumatikos</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14</a:t>
            </a:r>
            <a:r>
              <a:rPr lang="en-US" dirty="0" smtClean="0"/>
              <a:t> </a:t>
            </a:r>
            <a:r>
              <a:rPr lang="en-US" dirty="0"/>
              <a:t>We know that the law is spiritual; but I am unspiritual, sold as a slave to sin.</a:t>
            </a:r>
          </a:p>
        </p:txBody>
      </p:sp>
      <p:sp>
        <p:nvSpPr>
          <p:cNvPr id="4" name="Rounded Rectangle 3"/>
          <p:cNvSpPr/>
          <p:nvPr/>
        </p:nvSpPr>
        <p:spPr>
          <a:xfrm>
            <a:off x="4957011" y="2646947"/>
            <a:ext cx="2743200" cy="122722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20916" y="4848726"/>
            <a:ext cx="1491916" cy="49329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5666874" y="3874168"/>
            <a:ext cx="661737" cy="97455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936376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σάρκινος</a:t>
            </a:r>
            <a:endParaRPr lang="en-US" dirty="0" smtClean="0"/>
          </a:p>
          <a:p>
            <a:pPr marL="0" indent="0">
              <a:buNone/>
            </a:pPr>
            <a:r>
              <a:rPr lang="en-US" dirty="0" smtClean="0"/>
              <a:t>	(</a:t>
            </a:r>
            <a:r>
              <a:rPr lang="en-US" dirty="0" err="1" smtClean="0"/>
              <a:t>sarkinos</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14</a:t>
            </a:r>
            <a:r>
              <a:rPr lang="en-US" dirty="0" smtClean="0"/>
              <a:t> </a:t>
            </a:r>
            <a:r>
              <a:rPr lang="en-US" dirty="0"/>
              <a:t>We know that the law is spiritual; but I am unspiritual, sold as a slave to sin.</a:t>
            </a:r>
          </a:p>
        </p:txBody>
      </p:sp>
      <p:sp>
        <p:nvSpPr>
          <p:cNvPr id="4" name="Rounded Rectangle 3"/>
          <p:cNvSpPr/>
          <p:nvPr/>
        </p:nvSpPr>
        <p:spPr>
          <a:xfrm>
            <a:off x="1275347" y="2574758"/>
            <a:ext cx="2069432" cy="12994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33137" y="5269832"/>
            <a:ext cx="1961147" cy="5053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413711" y="3874168"/>
            <a:ext cx="896352" cy="139566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936376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Corinthians 1:12</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				</a:t>
            </a:r>
            <a:r>
              <a:rPr lang="en-US" dirty="0"/>
              <a:t>	 </a:t>
            </a:r>
            <a:r>
              <a:rPr lang="el-GR" dirty="0"/>
              <a:t>σάρκινος</a:t>
            </a:r>
            <a:endParaRPr lang="en-US" dirty="0"/>
          </a:p>
          <a:p>
            <a:pPr marL="0" indent="0">
              <a:buNone/>
            </a:pPr>
            <a:r>
              <a:rPr lang="en-US" dirty="0" smtClean="0"/>
              <a:t>				</a:t>
            </a:r>
            <a:r>
              <a:rPr lang="en-US" dirty="0"/>
              <a:t>	(</a:t>
            </a:r>
            <a:r>
              <a:rPr lang="en-US" dirty="0" err="1"/>
              <a:t>sarkinos</a:t>
            </a:r>
            <a:r>
              <a:rPr lang="en-US" dirty="0"/>
              <a:t>)</a:t>
            </a:r>
          </a:p>
          <a:p>
            <a:pPr marL="0" indent="0">
              <a:buNone/>
            </a:pPr>
            <a:endParaRPr lang="en-US" baseline="30000" dirty="0" smtClean="0"/>
          </a:p>
          <a:p>
            <a:pPr marL="0" indent="0">
              <a:buNone/>
            </a:pPr>
            <a:r>
              <a:rPr lang="en-US" dirty="0" smtClean="0"/>
              <a:t>Now </a:t>
            </a:r>
            <a:r>
              <a:rPr lang="en-US" dirty="0"/>
              <a:t>this is our boast: Our conscience testifies that we have conducted ourselves in the world, and especially in our relations with you, in the holiness and sincerity that are from God. We have done so not according to worldly wisdom but according to God’s grace.</a:t>
            </a:r>
          </a:p>
        </p:txBody>
      </p:sp>
      <p:sp>
        <p:nvSpPr>
          <p:cNvPr id="4" name="Rounded Rectangle 3"/>
          <p:cNvSpPr/>
          <p:nvPr/>
        </p:nvSpPr>
        <p:spPr>
          <a:xfrm>
            <a:off x="4908884" y="1528011"/>
            <a:ext cx="2069432" cy="12994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546558" y="4812632"/>
            <a:ext cx="1371600" cy="469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943600" y="2827421"/>
            <a:ext cx="288758" cy="198521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79796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a:t>πιπράσκω</a:t>
            </a:r>
            <a:endParaRPr lang="en-US" dirty="0" smtClean="0"/>
          </a:p>
          <a:p>
            <a:pPr marL="0" indent="0">
              <a:buNone/>
            </a:pPr>
            <a:r>
              <a:rPr lang="en-US" dirty="0" smtClean="0"/>
              <a:t>		(</a:t>
            </a:r>
            <a:r>
              <a:rPr lang="en-US" dirty="0" err="1" smtClean="0"/>
              <a:t>piprask</a:t>
            </a:r>
            <a:r>
              <a:rPr lang="en-US" dirty="0" err="1"/>
              <a:t>ō</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14</a:t>
            </a:r>
            <a:r>
              <a:rPr lang="en-US" dirty="0" smtClean="0"/>
              <a:t> </a:t>
            </a:r>
            <a:r>
              <a:rPr lang="en-US" dirty="0"/>
              <a:t>We know that the law is spiritual; but I am unspiritual, sold as a slave to sin.</a:t>
            </a:r>
          </a:p>
        </p:txBody>
      </p:sp>
      <p:sp>
        <p:nvSpPr>
          <p:cNvPr id="4" name="Rounded Rectangle 3"/>
          <p:cNvSpPr/>
          <p:nvPr/>
        </p:nvSpPr>
        <p:spPr>
          <a:xfrm>
            <a:off x="2129589" y="2634916"/>
            <a:ext cx="2153653" cy="12633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442411" y="5293895"/>
            <a:ext cx="830178" cy="43313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857500" y="3898232"/>
            <a:ext cx="348916" cy="139566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936376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18:25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a:t>		</a:t>
            </a:r>
            <a:r>
              <a:rPr lang="el-GR" dirty="0"/>
              <a:t>πιπράσκω</a:t>
            </a:r>
            <a:endParaRPr lang="en-US" dirty="0"/>
          </a:p>
          <a:p>
            <a:pPr marL="0" indent="0">
              <a:buNone/>
            </a:pPr>
            <a:r>
              <a:rPr lang="en-US" dirty="0" smtClean="0"/>
              <a:t>	</a:t>
            </a:r>
            <a:r>
              <a:rPr lang="en-US" dirty="0"/>
              <a:t>		(</a:t>
            </a:r>
            <a:r>
              <a:rPr lang="en-US" dirty="0" err="1"/>
              <a:t>pipraskō</a:t>
            </a:r>
            <a:r>
              <a:rPr lang="en-US" dirty="0"/>
              <a:t>)</a:t>
            </a:r>
          </a:p>
          <a:p>
            <a:pPr marL="0" indent="0">
              <a:buNone/>
            </a:pPr>
            <a:endParaRPr lang="en-US" dirty="0"/>
          </a:p>
          <a:p>
            <a:pPr marL="0" indent="0">
              <a:buNone/>
            </a:pPr>
            <a:r>
              <a:rPr lang="en-US" dirty="0" smtClean="0">
                <a:solidFill>
                  <a:srgbClr val="FF0000"/>
                </a:solidFill>
              </a:rPr>
              <a:t>Since </a:t>
            </a:r>
            <a:r>
              <a:rPr lang="en-US" dirty="0">
                <a:solidFill>
                  <a:srgbClr val="FF0000"/>
                </a:solidFill>
              </a:rPr>
              <a:t>he was not able to pay, the master ordered that he and his wife and his children and all that he had be sold to repay the debt. </a:t>
            </a:r>
          </a:p>
        </p:txBody>
      </p:sp>
      <p:sp>
        <p:nvSpPr>
          <p:cNvPr id="4" name="Rounded Rectangle 3"/>
          <p:cNvSpPr/>
          <p:nvPr/>
        </p:nvSpPr>
        <p:spPr>
          <a:xfrm>
            <a:off x="3056020" y="2201779"/>
            <a:ext cx="2153653" cy="12633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174958" y="5005137"/>
            <a:ext cx="830178" cy="43313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132847" y="3465095"/>
            <a:ext cx="457200" cy="154004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Proverbs 30:5</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a:t>
            </a:r>
            <a:r>
              <a:rPr lang="en-US" b="1" dirty="0">
                <a:solidFill>
                  <a:schemeClr val="accent6">
                    <a:lumMod val="75000"/>
                  </a:schemeClr>
                </a:solidFill>
              </a:rPr>
              <a:t>Every word of God is flawless</a:t>
            </a:r>
            <a:r>
              <a:rPr lang="en-US" dirty="0"/>
              <a:t>; </a:t>
            </a:r>
            <a:r>
              <a:rPr lang="en-US" dirty="0" smtClean="0"/>
              <a:t>he </a:t>
            </a:r>
            <a:r>
              <a:rPr lang="en-US" dirty="0"/>
              <a:t>is a shield to those who take refuge in him. </a:t>
            </a:r>
          </a:p>
          <a:p>
            <a:endParaRPr lang="en-US" dirty="0"/>
          </a:p>
        </p:txBody>
      </p:sp>
    </p:spTree>
    <p:extLst>
      <p:ext uri="{BB962C8B-B14F-4D97-AF65-F5344CB8AC3E}">
        <p14:creationId xmlns:p14="http://schemas.microsoft.com/office/powerpoint/2010/main" val="8354852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1 Kings 21:20</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Ahab </a:t>
            </a:r>
            <a:r>
              <a:rPr lang="en-US" dirty="0"/>
              <a:t>said to Elijah, “So you have found me, my enemy!” </a:t>
            </a:r>
            <a:r>
              <a:rPr lang="en-US" dirty="0" smtClean="0"/>
              <a:t>“</a:t>
            </a:r>
            <a:r>
              <a:rPr lang="en-US" dirty="0"/>
              <a:t>I have found you,” he answered, “because </a:t>
            </a:r>
            <a:r>
              <a:rPr lang="en-US" b="1" dirty="0">
                <a:solidFill>
                  <a:schemeClr val="accent6">
                    <a:lumMod val="75000"/>
                  </a:schemeClr>
                </a:solidFill>
              </a:rPr>
              <a:t>you have sold yourself</a:t>
            </a:r>
            <a:r>
              <a:rPr lang="en-US" dirty="0"/>
              <a:t> to do evil in the eyes of the Lord.</a:t>
            </a:r>
          </a:p>
          <a:p>
            <a:endParaRPr lang="en-US" dirty="0"/>
          </a:p>
        </p:txBody>
      </p:sp>
    </p:spTree>
    <p:extLst>
      <p:ext uri="{BB962C8B-B14F-4D97-AF65-F5344CB8AC3E}">
        <p14:creationId xmlns:p14="http://schemas.microsoft.com/office/powerpoint/2010/main" val="83548523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7:15</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15</a:t>
            </a:r>
            <a:r>
              <a:rPr lang="en-US" dirty="0" smtClean="0"/>
              <a:t> </a:t>
            </a:r>
            <a:r>
              <a:rPr lang="en-US" dirty="0"/>
              <a:t>I do not understand what I do. For what I want to do I do not do, but what I hate I do. </a:t>
            </a:r>
            <a:endParaRPr lang="en-US" dirty="0" smtClean="0"/>
          </a:p>
        </p:txBody>
      </p:sp>
    </p:spTree>
    <p:extLst>
      <p:ext uri="{BB962C8B-B14F-4D97-AF65-F5344CB8AC3E}">
        <p14:creationId xmlns:p14="http://schemas.microsoft.com/office/powerpoint/2010/main" val="264594271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7:15</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a:t>				 </a:t>
            </a:r>
            <a:r>
              <a:rPr lang="el-GR" dirty="0"/>
              <a:t>κατεργάζομαι</a:t>
            </a:r>
            <a:endParaRPr lang="en-US" dirty="0"/>
          </a:p>
          <a:p>
            <a:pPr marL="0" indent="0">
              <a:buNone/>
            </a:pPr>
            <a:r>
              <a:rPr lang="en-US" dirty="0"/>
              <a:t>				(</a:t>
            </a:r>
            <a:r>
              <a:rPr lang="en-US" dirty="0" err="1"/>
              <a:t>katergazomai</a:t>
            </a:r>
            <a:r>
              <a:rPr lang="en-US" dirty="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15</a:t>
            </a:r>
            <a:r>
              <a:rPr lang="en-US" dirty="0" smtClean="0"/>
              <a:t> </a:t>
            </a:r>
            <a:r>
              <a:rPr lang="en-US" dirty="0"/>
              <a:t>I do not understand what I do. For what I want to do I do not do, but what I hate I do. </a:t>
            </a:r>
            <a:endParaRPr lang="en-US" dirty="0" smtClean="0"/>
          </a:p>
        </p:txBody>
      </p:sp>
      <p:sp>
        <p:nvSpPr>
          <p:cNvPr id="4" name="Rounded Rectangle 3"/>
          <p:cNvSpPr/>
          <p:nvPr/>
        </p:nvSpPr>
        <p:spPr>
          <a:xfrm>
            <a:off x="4054642" y="2093495"/>
            <a:ext cx="2815389" cy="128737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0104" y="4836027"/>
            <a:ext cx="639763"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a:stCxn id="3074" idx="0"/>
            <a:endCxn id="4" idx="2"/>
          </p:cNvCxnSpPr>
          <p:nvPr/>
        </p:nvCxnSpPr>
        <p:spPr>
          <a:xfrm flipH="1" flipV="1">
            <a:off x="5462337" y="3380874"/>
            <a:ext cx="167649" cy="145515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887292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7:15</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a:t>πράσσω</a:t>
            </a:r>
            <a:endParaRPr lang="en-US" dirty="0" smtClean="0"/>
          </a:p>
          <a:p>
            <a:pPr marL="0" indent="0">
              <a:buNone/>
            </a:pPr>
            <a:r>
              <a:rPr lang="en-US" dirty="0" smtClean="0"/>
              <a:t>		(</a:t>
            </a:r>
            <a:r>
              <a:rPr lang="en-US" dirty="0" err="1" smtClean="0"/>
              <a:t>prass</a:t>
            </a:r>
            <a:r>
              <a:rPr lang="en-US" dirty="0" err="1"/>
              <a:t>ō</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15</a:t>
            </a:r>
            <a:r>
              <a:rPr lang="en-US" dirty="0" smtClean="0"/>
              <a:t> </a:t>
            </a:r>
            <a:r>
              <a:rPr lang="en-US" dirty="0"/>
              <a:t>I do not understand what I do. For what I want to do I do not do, but what I hate I do. </a:t>
            </a:r>
            <a:endParaRPr lang="en-US" dirty="0" smtClean="0"/>
          </a:p>
        </p:txBody>
      </p:sp>
      <p:sp>
        <p:nvSpPr>
          <p:cNvPr id="4" name="Rounded Rectangle 3"/>
          <p:cNvSpPr/>
          <p:nvPr/>
        </p:nvSpPr>
        <p:spPr>
          <a:xfrm>
            <a:off x="2105526" y="2646947"/>
            <a:ext cx="1876927" cy="11911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815389" y="5293895"/>
            <a:ext cx="613611"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043990" y="3838074"/>
            <a:ext cx="78205" cy="145582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79371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Romans 7:7-25</a:t>
            </a:r>
          </a:p>
        </p:txBody>
      </p:sp>
      <p:sp>
        <p:nvSpPr>
          <p:cNvPr id="3" name="Content Placeholder 2"/>
          <p:cNvSpPr>
            <a:spLocks noGrp="1"/>
          </p:cNvSpPr>
          <p:nvPr>
            <p:ph idx="1"/>
          </p:nvPr>
        </p:nvSpPr>
        <p:spPr/>
        <p:txBody>
          <a:bodyPr>
            <a:normAutofit/>
          </a:bodyPr>
          <a:lstStyle/>
          <a:p>
            <a:pPr marL="0" indent="0">
              <a:buNone/>
            </a:pPr>
            <a:r>
              <a:rPr lang="en-US" baseline="30000" dirty="0"/>
              <a:t>18</a:t>
            </a:r>
            <a:r>
              <a:rPr lang="en-US" dirty="0"/>
              <a:t> I know that nothing good lives in me, that is, in my sinful nature. For I have the desire to do what is good, but I cannot carry it out. </a:t>
            </a:r>
            <a:endParaRPr lang="en-US" dirty="0" smtClean="0"/>
          </a:p>
          <a:p>
            <a:pPr marL="0" indent="0">
              <a:buNone/>
            </a:pPr>
            <a:r>
              <a:rPr lang="en-US" baseline="30000" dirty="0" smtClean="0"/>
              <a:t>19</a:t>
            </a:r>
            <a:r>
              <a:rPr lang="en-US" dirty="0" smtClean="0"/>
              <a:t> </a:t>
            </a:r>
            <a:r>
              <a:rPr lang="en-US" dirty="0"/>
              <a:t>For what I do is not the good I want to do; no, the evil I do not want to do--this I keep on doing. </a:t>
            </a:r>
            <a:endParaRPr lang="en-US" dirty="0" smtClean="0"/>
          </a:p>
          <a:p>
            <a:pPr marL="0" indent="0">
              <a:buNone/>
            </a:pPr>
            <a:r>
              <a:rPr lang="en-US" baseline="30000" dirty="0" smtClean="0"/>
              <a:t>20</a:t>
            </a:r>
            <a:r>
              <a:rPr lang="en-US" dirty="0" smtClean="0"/>
              <a:t> </a:t>
            </a:r>
            <a:r>
              <a:rPr lang="en-US" dirty="0"/>
              <a:t>Now if I do what I do not want to do, it is no longer I who do it, but it is sin living in me that does it.</a:t>
            </a:r>
          </a:p>
        </p:txBody>
      </p:sp>
    </p:spTree>
    <p:extLst>
      <p:ext uri="{BB962C8B-B14F-4D97-AF65-F5344CB8AC3E}">
        <p14:creationId xmlns:p14="http://schemas.microsoft.com/office/powerpoint/2010/main" val="159662311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Corinthians 5:10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n-US" dirty="0"/>
              <a:t>	</a:t>
            </a:r>
            <a:r>
              <a:rPr lang="el-GR" dirty="0"/>
              <a:t>πράσσω</a:t>
            </a:r>
            <a:endParaRPr lang="en-US" dirty="0"/>
          </a:p>
          <a:p>
            <a:pPr marL="0" indent="0">
              <a:buNone/>
            </a:pPr>
            <a:r>
              <a:rPr lang="en-US" dirty="0"/>
              <a:t>	</a:t>
            </a:r>
            <a:r>
              <a:rPr lang="en-US" dirty="0" smtClean="0"/>
              <a:t>	</a:t>
            </a:r>
            <a:r>
              <a:rPr lang="en-US" dirty="0"/>
              <a:t>	(</a:t>
            </a:r>
            <a:r>
              <a:rPr lang="en-US" dirty="0" err="1"/>
              <a:t>prassō</a:t>
            </a:r>
            <a:r>
              <a:rPr lang="en-US" dirty="0"/>
              <a:t>)</a:t>
            </a:r>
          </a:p>
          <a:p>
            <a:pPr marL="0" indent="0">
              <a:buNone/>
            </a:pPr>
            <a:endParaRPr lang="en-US" dirty="0"/>
          </a:p>
          <a:p>
            <a:pPr marL="0" indent="0">
              <a:buNone/>
            </a:pPr>
            <a:r>
              <a:rPr lang="en-US" dirty="0" smtClean="0"/>
              <a:t>For </a:t>
            </a:r>
            <a:r>
              <a:rPr lang="en-US" dirty="0"/>
              <a:t>we must all appear before the judgment seat of Christ, that each one may receive what is due him for the things done while in the body, whether good or bad. </a:t>
            </a:r>
          </a:p>
        </p:txBody>
      </p:sp>
      <p:sp>
        <p:nvSpPr>
          <p:cNvPr id="4" name="Rounded Rectangle 3"/>
          <p:cNvSpPr/>
          <p:nvPr/>
        </p:nvSpPr>
        <p:spPr>
          <a:xfrm>
            <a:off x="3031958" y="2213810"/>
            <a:ext cx="1876927" cy="11911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247147" y="4993105"/>
            <a:ext cx="962527"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970422" y="3404937"/>
            <a:ext cx="757989" cy="158816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76207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7:15</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ποιέω</a:t>
            </a:r>
            <a:endParaRPr lang="en-US" dirty="0" smtClean="0"/>
          </a:p>
          <a:p>
            <a:pPr marL="0" indent="0">
              <a:buNone/>
            </a:pPr>
            <a:r>
              <a:rPr lang="en-US" dirty="0" smtClean="0"/>
              <a:t>						(</a:t>
            </a:r>
            <a:r>
              <a:rPr lang="en-US" dirty="0" err="1" smtClean="0"/>
              <a:t>poie</a:t>
            </a:r>
            <a:r>
              <a:rPr lang="en-US" dirty="0" err="1"/>
              <a:t>ō</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15</a:t>
            </a:r>
            <a:r>
              <a:rPr lang="en-US" dirty="0" smtClean="0"/>
              <a:t> </a:t>
            </a:r>
            <a:r>
              <a:rPr lang="en-US" dirty="0"/>
              <a:t>I do not understand what I do. For what I want to do I do not do, but what I hate I do. </a:t>
            </a:r>
            <a:endParaRPr lang="en-US" dirty="0" smtClean="0"/>
          </a:p>
        </p:txBody>
      </p:sp>
      <p:sp>
        <p:nvSpPr>
          <p:cNvPr id="4" name="Rounded Rectangle 3"/>
          <p:cNvSpPr/>
          <p:nvPr/>
        </p:nvSpPr>
        <p:spPr>
          <a:xfrm>
            <a:off x="5823284" y="2610853"/>
            <a:ext cx="1684421" cy="127534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256421" y="5293895"/>
            <a:ext cx="553453" cy="44516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6533148" y="3886200"/>
            <a:ext cx="132347" cy="1407695"/>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793719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14:13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ποιέω</a:t>
            </a:r>
            <a:endParaRPr lang="en-US" dirty="0"/>
          </a:p>
          <a:p>
            <a:pPr marL="0" indent="0">
              <a:buNone/>
            </a:pPr>
            <a:r>
              <a:rPr lang="en-US" dirty="0"/>
              <a:t>	(</a:t>
            </a:r>
            <a:r>
              <a:rPr lang="en-US" dirty="0" err="1"/>
              <a:t>poieō</a:t>
            </a:r>
            <a:r>
              <a:rPr lang="en-US" dirty="0"/>
              <a:t>)</a:t>
            </a:r>
          </a:p>
          <a:p>
            <a:pPr marL="0" indent="0">
              <a:buNone/>
            </a:pPr>
            <a:endParaRPr lang="en-US" dirty="0"/>
          </a:p>
          <a:p>
            <a:pPr marL="0" indent="0">
              <a:buNone/>
            </a:pPr>
            <a:endParaRPr lang="en-US" dirty="0" smtClean="0"/>
          </a:p>
          <a:p>
            <a:pPr marL="0" indent="0">
              <a:buNone/>
            </a:pPr>
            <a:r>
              <a:rPr lang="en-US" dirty="0" smtClean="0"/>
              <a:t>And </a:t>
            </a:r>
            <a:r>
              <a:rPr lang="en-US" dirty="0"/>
              <a:t>I will do whatever you ask in my name, so that the Son may bring glory to the Father.</a:t>
            </a:r>
          </a:p>
        </p:txBody>
      </p:sp>
      <p:sp>
        <p:nvSpPr>
          <p:cNvPr id="4" name="Rounded Rectangle 3"/>
          <p:cNvSpPr/>
          <p:nvPr/>
        </p:nvSpPr>
        <p:spPr>
          <a:xfrm>
            <a:off x="1227221" y="2177716"/>
            <a:ext cx="1684421" cy="127534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5804" y="4601745"/>
            <a:ext cx="579437"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a:stCxn id="17410" idx="0"/>
            <a:endCxn id="4" idx="2"/>
          </p:cNvCxnSpPr>
          <p:nvPr/>
        </p:nvCxnSpPr>
        <p:spPr>
          <a:xfrm flipH="1" flipV="1">
            <a:off x="2069432" y="3453063"/>
            <a:ext cx="336091" cy="114868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19381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7:15</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l-GR" dirty="0" smtClean="0"/>
              <a:t>πράσσω</a:t>
            </a:r>
            <a:r>
              <a:rPr lang="en-US" dirty="0"/>
              <a:t>		 </a:t>
            </a:r>
            <a:r>
              <a:rPr lang="el-GR" dirty="0" smtClean="0"/>
              <a:t>κατεργάζομαι</a:t>
            </a:r>
            <a:r>
              <a:rPr lang="en-US" dirty="0" smtClean="0"/>
              <a:t>		 </a:t>
            </a:r>
            <a:r>
              <a:rPr lang="el-GR" dirty="0" smtClean="0"/>
              <a:t>ποιέω</a:t>
            </a:r>
            <a:endParaRPr lang="en-US" dirty="0"/>
          </a:p>
          <a:p>
            <a:pPr marL="0" indent="0">
              <a:buNone/>
            </a:pPr>
            <a:r>
              <a:rPr lang="en-US" dirty="0"/>
              <a:t>(</a:t>
            </a:r>
            <a:r>
              <a:rPr lang="en-US" dirty="0" err="1"/>
              <a:t>prassō</a:t>
            </a:r>
            <a:r>
              <a:rPr lang="en-US" dirty="0" smtClean="0"/>
              <a:t>)</a:t>
            </a:r>
            <a:r>
              <a:rPr lang="en-US" dirty="0"/>
              <a:t>		(</a:t>
            </a:r>
            <a:r>
              <a:rPr lang="en-US" dirty="0" err="1"/>
              <a:t>katergazomai</a:t>
            </a:r>
            <a:r>
              <a:rPr lang="en-US" dirty="0" smtClean="0"/>
              <a:t>)		</a:t>
            </a:r>
            <a:r>
              <a:rPr lang="en-US" dirty="0"/>
              <a:t>(</a:t>
            </a:r>
            <a:r>
              <a:rPr lang="en-US" dirty="0" err="1"/>
              <a:t>poieō</a:t>
            </a:r>
            <a:r>
              <a:rPr lang="en-US" dirty="0" smtClean="0"/>
              <a:t>)</a:t>
            </a:r>
            <a:endParaRPr lang="en-US" dirty="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15</a:t>
            </a:r>
            <a:r>
              <a:rPr lang="en-US" dirty="0" smtClean="0"/>
              <a:t> </a:t>
            </a:r>
            <a:r>
              <a:rPr lang="en-US" dirty="0"/>
              <a:t>I do not understand what I do. For what I want to do I do not do, but what I hate I do. </a:t>
            </a:r>
            <a:endParaRPr lang="en-US" dirty="0" smtClean="0"/>
          </a:p>
        </p:txBody>
      </p:sp>
      <p:sp>
        <p:nvSpPr>
          <p:cNvPr id="4" name="Rounded Rectangle 3"/>
          <p:cNvSpPr/>
          <p:nvPr/>
        </p:nvSpPr>
        <p:spPr>
          <a:xfrm>
            <a:off x="3116179" y="2081463"/>
            <a:ext cx="2815389" cy="128737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0104" y="4836027"/>
            <a:ext cx="639763"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a:stCxn id="3074" idx="0"/>
            <a:endCxn id="4" idx="2"/>
          </p:cNvCxnSpPr>
          <p:nvPr/>
        </p:nvCxnSpPr>
        <p:spPr>
          <a:xfrm flipH="1" flipV="1">
            <a:off x="4523874" y="3368842"/>
            <a:ext cx="1106112" cy="146718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360947" y="2141621"/>
            <a:ext cx="1876927" cy="11911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7535" y="5293226"/>
            <a:ext cx="639763"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2525" y="5277185"/>
            <a:ext cx="639763"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Connector 8"/>
          <p:cNvCxnSpPr>
            <a:stCxn id="16386" idx="0"/>
            <a:endCxn id="8" idx="2"/>
          </p:cNvCxnSpPr>
          <p:nvPr/>
        </p:nvCxnSpPr>
        <p:spPr>
          <a:xfrm flipH="1" flipV="1">
            <a:off x="1299411" y="3332748"/>
            <a:ext cx="1828006" cy="1960478"/>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638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6550" y="2078706"/>
            <a:ext cx="1712913"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Connector 11"/>
          <p:cNvCxnSpPr>
            <a:stCxn id="10" idx="0"/>
            <a:endCxn id="16387" idx="2"/>
          </p:cNvCxnSpPr>
          <p:nvPr/>
        </p:nvCxnSpPr>
        <p:spPr>
          <a:xfrm flipV="1">
            <a:off x="6552407" y="3383631"/>
            <a:ext cx="990600" cy="189355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89967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7:15 Paraphrase</a:t>
            </a:r>
            <a:endParaRPr lang="en-US" dirty="0"/>
          </a:p>
        </p:txBody>
      </p:sp>
      <p:sp>
        <p:nvSpPr>
          <p:cNvPr id="3" name="Content Placeholder 2"/>
          <p:cNvSpPr>
            <a:spLocks noGrp="1"/>
          </p:cNvSpPr>
          <p:nvPr>
            <p:ph idx="1"/>
          </p:nvPr>
        </p:nvSpPr>
        <p:spPr/>
        <p:txBody>
          <a:bodyPr/>
          <a:lstStyle/>
          <a:p>
            <a:pPr marL="0" indent="0">
              <a:buNone/>
            </a:pPr>
            <a:r>
              <a:rPr lang="en-US" dirty="0"/>
              <a:t>I do not understand what </a:t>
            </a:r>
            <a:endParaRPr lang="en-US" dirty="0" smtClean="0"/>
          </a:p>
          <a:p>
            <a:pPr marL="0" indent="0">
              <a:buNone/>
            </a:pPr>
            <a:r>
              <a:rPr lang="en-US" b="1" dirty="0" smtClean="0">
                <a:solidFill>
                  <a:schemeClr val="accent6">
                    <a:lumMod val="75000"/>
                  </a:schemeClr>
                </a:solidFill>
              </a:rPr>
              <a:t>sin </a:t>
            </a:r>
            <a:r>
              <a:rPr lang="en-US" b="1" dirty="0">
                <a:solidFill>
                  <a:schemeClr val="accent6">
                    <a:lumMod val="75000"/>
                  </a:schemeClr>
                </a:solidFill>
              </a:rPr>
              <a:t>is doing through me. </a:t>
            </a:r>
            <a:r>
              <a:rPr lang="en-US" dirty="0" smtClean="0"/>
              <a:t>(</a:t>
            </a:r>
            <a:r>
              <a:rPr lang="en-US" b="1" dirty="0" err="1" smtClean="0">
                <a:solidFill>
                  <a:schemeClr val="tx2">
                    <a:lumMod val="60000"/>
                    <a:lumOff val="40000"/>
                  </a:schemeClr>
                </a:solidFill>
              </a:rPr>
              <a:t>katergazomi</a:t>
            </a:r>
            <a:r>
              <a:rPr lang="en-US" dirty="0" smtClean="0"/>
              <a:t>)</a:t>
            </a:r>
          </a:p>
          <a:p>
            <a:pPr marL="0" indent="0">
              <a:buNone/>
            </a:pPr>
            <a:r>
              <a:rPr lang="en-US" dirty="0" smtClean="0"/>
              <a:t>For </a:t>
            </a:r>
            <a:r>
              <a:rPr lang="en-US" dirty="0"/>
              <a:t>what I want do, </a:t>
            </a:r>
            <a:endParaRPr lang="en-US" dirty="0" smtClean="0"/>
          </a:p>
          <a:p>
            <a:pPr marL="0" indent="0">
              <a:buNone/>
            </a:pPr>
            <a:r>
              <a:rPr lang="en-US" b="1" dirty="0" smtClean="0">
                <a:solidFill>
                  <a:schemeClr val="accent6">
                    <a:lumMod val="75000"/>
                  </a:schemeClr>
                </a:solidFill>
              </a:rPr>
              <a:t>I </a:t>
            </a:r>
            <a:r>
              <a:rPr lang="en-US" b="1" dirty="0">
                <a:solidFill>
                  <a:schemeClr val="accent6">
                    <a:lumMod val="75000"/>
                  </a:schemeClr>
                </a:solidFill>
              </a:rPr>
              <a:t>just stumble along without doing</a:t>
            </a:r>
            <a:r>
              <a:rPr lang="en-US" dirty="0"/>
              <a:t>, </a:t>
            </a:r>
            <a:r>
              <a:rPr lang="en-US" dirty="0" smtClean="0"/>
              <a:t>(</a:t>
            </a:r>
            <a:r>
              <a:rPr lang="en-US" b="1" dirty="0" err="1" smtClean="0">
                <a:solidFill>
                  <a:schemeClr val="tx2">
                    <a:lumMod val="60000"/>
                    <a:lumOff val="40000"/>
                  </a:schemeClr>
                </a:solidFill>
              </a:rPr>
              <a:t>prasso</a:t>
            </a:r>
            <a:r>
              <a:rPr lang="en-US" dirty="0" smtClean="0"/>
              <a:t>)</a:t>
            </a:r>
          </a:p>
          <a:p>
            <a:pPr marL="0" indent="0">
              <a:buNone/>
            </a:pPr>
            <a:r>
              <a:rPr lang="en-US" dirty="0" smtClean="0"/>
              <a:t>but </a:t>
            </a:r>
            <a:r>
              <a:rPr lang="en-US" dirty="0"/>
              <a:t>what I hate, </a:t>
            </a:r>
            <a:endParaRPr lang="en-US" dirty="0" smtClean="0"/>
          </a:p>
          <a:p>
            <a:pPr marL="0" indent="0">
              <a:buNone/>
            </a:pPr>
            <a:r>
              <a:rPr lang="en-US" b="1" dirty="0" smtClean="0">
                <a:solidFill>
                  <a:schemeClr val="accent6">
                    <a:lumMod val="75000"/>
                  </a:schemeClr>
                </a:solidFill>
              </a:rPr>
              <a:t>I </a:t>
            </a:r>
            <a:r>
              <a:rPr lang="en-US" b="1" dirty="0">
                <a:solidFill>
                  <a:schemeClr val="accent6">
                    <a:lumMod val="75000"/>
                  </a:schemeClr>
                </a:solidFill>
              </a:rPr>
              <a:t>am intentionally continuing to do</a:t>
            </a:r>
            <a:r>
              <a:rPr lang="en-US" dirty="0" smtClean="0"/>
              <a:t>. (</a:t>
            </a:r>
            <a:r>
              <a:rPr lang="en-US" b="1" dirty="0" err="1" smtClean="0">
                <a:solidFill>
                  <a:schemeClr val="tx2">
                    <a:lumMod val="60000"/>
                    <a:lumOff val="40000"/>
                  </a:schemeClr>
                </a:solidFill>
              </a:rPr>
              <a:t>poieo</a:t>
            </a:r>
            <a:r>
              <a:rPr lang="en-US" dirty="0" smtClean="0"/>
              <a:t>)</a:t>
            </a:r>
            <a:endParaRPr lang="en-US" dirty="0"/>
          </a:p>
          <a:p>
            <a:pPr marL="0" indent="0">
              <a:buNone/>
            </a:pPr>
            <a:endParaRPr lang="en-US" dirty="0"/>
          </a:p>
        </p:txBody>
      </p:sp>
    </p:spTree>
    <p:extLst>
      <p:ext uri="{BB962C8B-B14F-4D97-AF65-F5344CB8AC3E}">
        <p14:creationId xmlns:p14="http://schemas.microsoft.com/office/powerpoint/2010/main" val="375729147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Galatians 5:17</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For </a:t>
            </a:r>
            <a:r>
              <a:rPr lang="en-US" dirty="0"/>
              <a:t>the sinful nature desires what is </a:t>
            </a:r>
            <a:r>
              <a:rPr lang="en-US" b="1" dirty="0">
                <a:solidFill>
                  <a:schemeClr val="accent6">
                    <a:lumMod val="75000"/>
                  </a:schemeClr>
                </a:solidFill>
              </a:rPr>
              <a:t>contrary</a:t>
            </a:r>
            <a:r>
              <a:rPr lang="en-US" dirty="0"/>
              <a:t> to the Spirit, and the Spirit what is </a:t>
            </a:r>
            <a:r>
              <a:rPr lang="en-US" b="1" dirty="0">
                <a:solidFill>
                  <a:schemeClr val="accent6">
                    <a:lumMod val="75000"/>
                  </a:schemeClr>
                </a:solidFill>
              </a:rPr>
              <a:t>contrary</a:t>
            </a:r>
            <a:r>
              <a:rPr lang="en-US" dirty="0"/>
              <a:t> to the sinful nature. They are in </a:t>
            </a:r>
            <a:r>
              <a:rPr lang="en-US" b="1" dirty="0">
                <a:solidFill>
                  <a:schemeClr val="accent6">
                    <a:lumMod val="75000"/>
                  </a:schemeClr>
                </a:solidFill>
              </a:rPr>
              <a:t>conflict</a:t>
            </a:r>
            <a:r>
              <a:rPr lang="en-US" dirty="0"/>
              <a:t> with each other, so that you do not do what you want.</a:t>
            </a:r>
          </a:p>
        </p:txBody>
      </p:sp>
    </p:spTree>
    <p:extLst>
      <p:ext uri="{BB962C8B-B14F-4D97-AF65-F5344CB8AC3E}">
        <p14:creationId xmlns:p14="http://schemas.microsoft.com/office/powerpoint/2010/main" val="83548523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Ecclesiastes 7:20</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There </a:t>
            </a:r>
            <a:r>
              <a:rPr lang="en-US" dirty="0"/>
              <a:t>is not a righteous man on earth </a:t>
            </a:r>
            <a:r>
              <a:rPr lang="en-US" dirty="0" smtClean="0"/>
              <a:t>who </a:t>
            </a:r>
            <a:r>
              <a:rPr lang="en-US" dirty="0"/>
              <a:t>does what is right and </a:t>
            </a:r>
            <a:r>
              <a:rPr lang="en-US" b="1" dirty="0">
                <a:solidFill>
                  <a:schemeClr val="accent6">
                    <a:lumMod val="75000"/>
                  </a:schemeClr>
                </a:solidFill>
              </a:rPr>
              <a:t>never</a:t>
            </a:r>
            <a:r>
              <a:rPr lang="en-US" dirty="0"/>
              <a:t> sins. </a:t>
            </a:r>
          </a:p>
        </p:txBody>
      </p:sp>
    </p:spTree>
    <p:extLst>
      <p:ext uri="{BB962C8B-B14F-4D97-AF65-F5344CB8AC3E}">
        <p14:creationId xmlns:p14="http://schemas.microsoft.com/office/powerpoint/2010/main" val="83548523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r>
              <a:rPr lang="en-US" dirty="0" smtClean="0"/>
              <a:t>						  						</a:t>
            </a:r>
          </a:p>
          <a:p>
            <a:pPr marL="0" indent="0">
              <a:buNone/>
            </a:pPr>
            <a:endParaRPr lang="en-US" dirty="0"/>
          </a:p>
          <a:p>
            <a:pPr marL="0" indent="0">
              <a:buNone/>
            </a:pPr>
            <a:endParaRPr lang="en-US" sz="2400" baseline="30000" dirty="0" smtClean="0"/>
          </a:p>
          <a:p>
            <a:pPr marL="0" indent="0">
              <a:buNone/>
            </a:pPr>
            <a:r>
              <a:rPr lang="en-US" baseline="30000" dirty="0" smtClean="0"/>
              <a:t>16</a:t>
            </a:r>
            <a:r>
              <a:rPr lang="en-US" dirty="0" smtClean="0"/>
              <a:t> </a:t>
            </a:r>
            <a:r>
              <a:rPr lang="en-US" dirty="0"/>
              <a:t>And if I do what I do not want to do, I agree that the law is good. </a:t>
            </a:r>
            <a:endParaRPr lang="en-US" dirty="0" smtClean="0"/>
          </a:p>
        </p:txBody>
      </p:sp>
    </p:spTree>
    <p:extLst>
      <p:ext uri="{BB962C8B-B14F-4D97-AF65-F5344CB8AC3E}">
        <p14:creationId xmlns:p14="http://schemas.microsoft.com/office/powerpoint/2010/main" val="264594271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7:16</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σύμφημι</a:t>
            </a:r>
            <a:endParaRPr lang="en-US" dirty="0" smtClean="0"/>
          </a:p>
          <a:p>
            <a:pPr marL="0" indent="0">
              <a:buNone/>
            </a:pPr>
            <a:r>
              <a:rPr lang="en-US" dirty="0" smtClean="0"/>
              <a:t>						(</a:t>
            </a:r>
            <a:r>
              <a:rPr lang="en-US" dirty="0" err="1" smtClean="0"/>
              <a:t>symphēmi</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16</a:t>
            </a:r>
            <a:r>
              <a:rPr lang="en-US" dirty="0" smtClean="0"/>
              <a:t> </a:t>
            </a:r>
            <a:r>
              <a:rPr lang="en-US" dirty="0"/>
              <a:t>And if I do what I do not want to do, I agree that the law is good. </a:t>
            </a:r>
            <a:endParaRPr lang="en-US" dirty="0" smtClean="0"/>
          </a:p>
        </p:txBody>
      </p:sp>
      <p:sp>
        <p:nvSpPr>
          <p:cNvPr id="4" name="Rounded Rectangle 3"/>
          <p:cNvSpPr/>
          <p:nvPr/>
        </p:nvSpPr>
        <p:spPr>
          <a:xfrm>
            <a:off x="5847347" y="2622884"/>
            <a:ext cx="2370221" cy="125128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122695" y="4860758"/>
            <a:ext cx="1070810" cy="49329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7032458" y="3874168"/>
            <a:ext cx="625642" cy="98659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075128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Justin/</a:t>
            </a:r>
            <a:r>
              <a:rPr lang="en-US" dirty="0" err="1" smtClean="0"/>
              <a:t>Trypho</a:t>
            </a:r>
            <a:r>
              <a:rPr lang="en-US" dirty="0" smtClean="0"/>
              <a:t> LXXVII</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σύμφημι</a:t>
            </a:r>
            <a:endParaRPr lang="en-US" dirty="0"/>
          </a:p>
          <a:p>
            <a:pPr marL="0" indent="0">
              <a:buNone/>
            </a:pPr>
            <a:r>
              <a:rPr lang="en-US" dirty="0"/>
              <a:t>			(</a:t>
            </a:r>
            <a:r>
              <a:rPr lang="en-US" dirty="0" err="1" smtClean="0"/>
              <a:t>symphēmi</a:t>
            </a:r>
            <a:r>
              <a:rPr lang="en-US" dirty="0"/>
              <a:t>)</a:t>
            </a:r>
          </a:p>
          <a:p>
            <a:pPr marL="0" indent="0">
              <a:buNone/>
            </a:pPr>
            <a:endParaRPr lang="en-US" dirty="0"/>
          </a:p>
          <a:p>
            <a:pPr marL="0" indent="0">
              <a:buNone/>
            </a:pPr>
            <a:endParaRPr lang="en-US" dirty="0" smtClean="0"/>
          </a:p>
          <a:p>
            <a:pPr marL="0" indent="0">
              <a:buNone/>
            </a:pPr>
            <a:r>
              <a:rPr lang="en-US" dirty="0" smtClean="0"/>
              <a:t>Then </a:t>
            </a:r>
            <a:r>
              <a:rPr lang="en-US" dirty="0" err="1" smtClean="0"/>
              <a:t>Trypho</a:t>
            </a:r>
            <a:r>
              <a:rPr lang="en-US" dirty="0" smtClean="0"/>
              <a:t> said, I admit that such and so great arguments are sufficient to persuade one...</a:t>
            </a:r>
            <a:endParaRPr lang="en-US"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8744" y="2163596"/>
            <a:ext cx="2395537" cy="127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3729789" y="4608095"/>
            <a:ext cx="1070811" cy="469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20482" idx="2"/>
          </p:cNvCxnSpPr>
          <p:nvPr/>
        </p:nvCxnSpPr>
        <p:spPr>
          <a:xfrm flipV="1">
            <a:off x="4265195" y="3443121"/>
            <a:ext cx="41318" cy="116497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Romans 7:7-25</a:t>
            </a:r>
          </a:p>
        </p:txBody>
      </p:sp>
      <p:sp>
        <p:nvSpPr>
          <p:cNvPr id="3" name="Content Placeholder 2"/>
          <p:cNvSpPr>
            <a:spLocks noGrp="1"/>
          </p:cNvSpPr>
          <p:nvPr>
            <p:ph idx="1"/>
          </p:nvPr>
        </p:nvSpPr>
        <p:spPr/>
        <p:txBody>
          <a:bodyPr/>
          <a:lstStyle/>
          <a:p>
            <a:pPr marL="0" indent="0">
              <a:buNone/>
            </a:pPr>
            <a:r>
              <a:rPr lang="en-US" baseline="30000" dirty="0"/>
              <a:t>21</a:t>
            </a:r>
            <a:r>
              <a:rPr lang="en-US" dirty="0"/>
              <a:t> So I find this law at work: When I want to do good, evil is right there with me. </a:t>
            </a:r>
            <a:endParaRPr lang="en-US" dirty="0" smtClean="0"/>
          </a:p>
          <a:p>
            <a:pPr marL="0" indent="0">
              <a:buNone/>
            </a:pPr>
            <a:r>
              <a:rPr lang="en-US" baseline="30000" dirty="0" smtClean="0"/>
              <a:t>22</a:t>
            </a:r>
            <a:r>
              <a:rPr lang="en-US" dirty="0" smtClean="0"/>
              <a:t> </a:t>
            </a:r>
            <a:r>
              <a:rPr lang="en-US" dirty="0"/>
              <a:t>For in my inner being I delight in God's law; </a:t>
            </a:r>
            <a:endParaRPr lang="en-US" dirty="0" smtClean="0"/>
          </a:p>
          <a:p>
            <a:pPr marL="0" indent="0">
              <a:buNone/>
            </a:pPr>
            <a:r>
              <a:rPr lang="en-US" baseline="30000" dirty="0" smtClean="0"/>
              <a:t>23</a:t>
            </a:r>
            <a:r>
              <a:rPr lang="en-US" dirty="0" smtClean="0"/>
              <a:t> </a:t>
            </a:r>
            <a:r>
              <a:rPr lang="en-US" dirty="0"/>
              <a:t>but I see another law at work in the members of my body, waging war against the law of my mind and making me a prisoner of the law of sin at work within my members. </a:t>
            </a:r>
          </a:p>
        </p:txBody>
      </p:sp>
    </p:spTree>
    <p:extLst>
      <p:ext uri="{BB962C8B-B14F-4D97-AF65-F5344CB8AC3E}">
        <p14:creationId xmlns:p14="http://schemas.microsoft.com/office/powerpoint/2010/main" val="159662311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1 Timothy 1:8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We </a:t>
            </a:r>
            <a:r>
              <a:rPr lang="en-US" dirty="0"/>
              <a:t>know that the law is </a:t>
            </a:r>
            <a:r>
              <a:rPr lang="en-US" b="1" dirty="0">
                <a:solidFill>
                  <a:schemeClr val="accent6">
                    <a:lumMod val="75000"/>
                  </a:schemeClr>
                </a:solidFill>
              </a:rPr>
              <a:t>good</a:t>
            </a:r>
            <a:r>
              <a:rPr lang="en-US" dirty="0"/>
              <a:t> if one uses it properly.</a:t>
            </a:r>
          </a:p>
        </p:txBody>
      </p:sp>
    </p:spTree>
    <p:extLst>
      <p:ext uri="{BB962C8B-B14F-4D97-AF65-F5344CB8AC3E}">
        <p14:creationId xmlns:p14="http://schemas.microsoft.com/office/powerpoint/2010/main" val="83548523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Cross-Ref. Psalm 119:127-128</a:t>
            </a:r>
            <a:endParaRPr lang="en-US" dirty="0"/>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r>
              <a:rPr lang="en-US" baseline="30000" dirty="0" smtClean="0"/>
              <a:t>127 </a:t>
            </a:r>
            <a:r>
              <a:rPr lang="en-US" dirty="0" smtClean="0"/>
              <a:t>Because </a:t>
            </a:r>
            <a:r>
              <a:rPr lang="en-US" dirty="0"/>
              <a:t>I love your commands </a:t>
            </a:r>
            <a:r>
              <a:rPr lang="en-US" dirty="0" smtClean="0"/>
              <a:t>more </a:t>
            </a:r>
            <a:r>
              <a:rPr lang="en-US" dirty="0"/>
              <a:t>than gold, more than pure gold, </a:t>
            </a:r>
            <a:r>
              <a:rPr lang="en-US" baseline="30000" dirty="0" smtClean="0"/>
              <a:t>128</a:t>
            </a:r>
            <a:r>
              <a:rPr lang="en-US" baseline="30000" dirty="0"/>
              <a:t>	</a:t>
            </a:r>
            <a:r>
              <a:rPr lang="en-US" dirty="0"/>
              <a:t>and because I consider all your precepts </a:t>
            </a:r>
            <a:r>
              <a:rPr lang="en-US" b="1" dirty="0">
                <a:solidFill>
                  <a:schemeClr val="accent6">
                    <a:lumMod val="75000"/>
                  </a:schemeClr>
                </a:solidFill>
              </a:rPr>
              <a:t>right</a:t>
            </a:r>
            <a:r>
              <a:rPr lang="en-US" dirty="0"/>
              <a:t>, </a:t>
            </a:r>
            <a:r>
              <a:rPr lang="en-US" dirty="0" smtClean="0"/>
              <a:t>I </a:t>
            </a:r>
            <a:r>
              <a:rPr lang="en-US" dirty="0"/>
              <a:t>hate every wrong path. </a:t>
            </a:r>
          </a:p>
        </p:txBody>
      </p:sp>
    </p:spTree>
    <p:extLst>
      <p:ext uri="{BB962C8B-B14F-4D97-AF65-F5344CB8AC3E}">
        <p14:creationId xmlns:p14="http://schemas.microsoft.com/office/powerpoint/2010/main" val="83548523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7:17</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17</a:t>
            </a:r>
            <a:r>
              <a:rPr lang="en-US" dirty="0" smtClean="0"/>
              <a:t> </a:t>
            </a:r>
            <a:r>
              <a:rPr lang="en-US" dirty="0"/>
              <a:t>As it is, it is no longer I myself who do it, but it is sin living in me.</a:t>
            </a:r>
          </a:p>
        </p:txBody>
      </p:sp>
    </p:spTree>
    <p:extLst>
      <p:ext uri="{BB962C8B-B14F-4D97-AF65-F5344CB8AC3E}">
        <p14:creationId xmlns:p14="http://schemas.microsoft.com/office/powerpoint/2010/main" val="264594271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7:17</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a:t>				 </a:t>
            </a:r>
            <a:r>
              <a:rPr lang="el-GR" dirty="0"/>
              <a:t>κατεργάζομαι</a:t>
            </a:r>
            <a:endParaRPr lang="en-US" dirty="0"/>
          </a:p>
          <a:p>
            <a:pPr marL="0" indent="0">
              <a:buNone/>
            </a:pPr>
            <a:r>
              <a:rPr lang="en-US" dirty="0"/>
              <a:t>				(</a:t>
            </a:r>
            <a:r>
              <a:rPr lang="en-US" dirty="0" err="1"/>
              <a:t>katergazomai</a:t>
            </a:r>
            <a:r>
              <a:rPr lang="en-US" dirty="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17</a:t>
            </a:r>
            <a:r>
              <a:rPr lang="en-US" dirty="0" smtClean="0"/>
              <a:t> </a:t>
            </a:r>
            <a:r>
              <a:rPr lang="en-US" dirty="0"/>
              <a:t>As it is, it is no longer I myself who do it, but it is sin living in me.</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1525" y="2072356"/>
            <a:ext cx="2841625"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5452" y="4860090"/>
            <a:ext cx="639763"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4099" idx="0"/>
            <a:endCxn id="4098" idx="2"/>
          </p:cNvCxnSpPr>
          <p:nvPr/>
        </p:nvCxnSpPr>
        <p:spPr>
          <a:xfrm flipH="1" flipV="1">
            <a:off x="5462338" y="3389981"/>
            <a:ext cx="1442996" cy="147010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343396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7:17</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r>
              <a:rPr lang="el-GR" dirty="0" smtClean="0"/>
              <a:t>οἰκέω</a:t>
            </a:r>
            <a:endParaRPr lang="en-US" dirty="0" smtClean="0"/>
          </a:p>
          <a:p>
            <a:pPr marL="0" indent="0">
              <a:buNone/>
            </a:pPr>
            <a:r>
              <a:rPr lang="en-US" dirty="0" smtClean="0"/>
              <a:t>	(</a:t>
            </a:r>
            <a:r>
              <a:rPr lang="en-US" dirty="0" err="1" smtClean="0"/>
              <a:t>oike</a:t>
            </a:r>
            <a:r>
              <a:rPr lang="en-US" dirty="0" err="1"/>
              <a:t>ō</a:t>
            </a:r>
            <a:r>
              <a:rPr lang="en-US" dirty="0" smtClean="0"/>
              <a:t>)</a:t>
            </a:r>
            <a:endParaRPr lang="en-US" dirty="0"/>
          </a:p>
          <a:p>
            <a:pPr marL="0" indent="0">
              <a:buNone/>
            </a:pPr>
            <a:endParaRPr lang="en-US" dirty="0" smtClean="0"/>
          </a:p>
          <a:p>
            <a:pPr marL="0" indent="0">
              <a:buNone/>
            </a:pPr>
            <a:endParaRPr lang="en-US" dirty="0"/>
          </a:p>
          <a:p>
            <a:pPr marL="0" indent="0">
              <a:buNone/>
            </a:pPr>
            <a:r>
              <a:rPr lang="en-US" baseline="30000" dirty="0" smtClean="0"/>
              <a:t>17</a:t>
            </a:r>
            <a:r>
              <a:rPr lang="en-US" dirty="0" smtClean="0"/>
              <a:t> </a:t>
            </a:r>
            <a:r>
              <a:rPr lang="en-US" dirty="0"/>
              <a:t>As it is, it is no longer I myself who do it, but it is sin living in me.</a:t>
            </a:r>
          </a:p>
        </p:txBody>
      </p:sp>
      <p:sp>
        <p:nvSpPr>
          <p:cNvPr id="4" name="Rounded Rectangle 3"/>
          <p:cNvSpPr/>
          <p:nvPr/>
        </p:nvSpPr>
        <p:spPr>
          <a:xfrm>
            <a:off x="1287379" y="2598821"/>
            <a:ext cx="1528010" cy="129941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383632" y="5257800"/>
            <a:ext cx="986589" cy="5173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876927" y="3898232"/>
            <a:ext cx="174457" cy="135956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79832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Corinthians 3:16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a:t>	 </a:t>
            </a:r>
            <a:r>
              <a:rPr lang="el-GR" dirty="0"/>
              <a:t>οἰκέω</a:t>
            </a:r>
            <a:endParaRPr lang="en-US" dirty="0"/>
          </a:p>
          <a:p>
            <a:pPr marL="0" indent="0">
              <a:buNone/>
            </a:pPr>
            <a:r>
              <a:rPr lang="en-US" dirty="0" smtClean="0"/>
              <a:t>			</a:t>
            </a:r>
            <a:r>
              <a:rPr lang="en-US" dirty="0"/>
              <a:t>	(</a:t>
            </a:r>
            <a:r>
              <a:rPr lang="en-US" dirty="0" err="1"/>
              <a:t>oikeō</a:t>
            </a:r>
            <a:r>
              <a:rPr lang="en-US" dirty="0"/>
              <a:t>)</a:t>
            </a:r>
          </a:p>
          <a:p>
            <a:pPr marL="0" indent="0">
              <a:buNone/>
            </a:pPr>
            <a:endParaRPr lang="en-US" dirty="0"/>
          </a:p>
          <a:p>
            <a:pPr marL="0" indent="0">
              <a:buNone/>
            </a:pPr>
            <a:endParaRPr lang="en-US" dirty="0" smtClean="0"/>
          </a:p>
          <a:p>
            <a:pPr marL="0" indent="0">
              <a:buNone/>
            </a:pPr>
            <a:r>
              <a:rPr lang="en-US" dirty="0" smtClean="0"/>
              <a:t>Don’t </a:t>
            </a:r>
            <a:r>
              <a:rPr lang="en-US" dirty="0"/>
              <a:t>you know that you yourselves are God’s temple and that God’s Spirit lives in you?</a:t>
            </a:r>
          </a:p>
        </p:txBody>
      </p:sp>
      <p:sp>
        <p:nvSpPr>
          <p:cNvPr id="4" name="Rounded Rectangle 3"/>
          <p:cNvSpPr/>
          <p:nvPr/>
        </p:nvSpPr>
        <p:spPr>
          <a:xfrm>
            <a:off x="4018548" y="2189747"/>
            <a:ext cx="1528010" cy="129941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209674" y="5077326"/>
            <a:ext cx="866273" cy="43313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782553" y="3489158"/>
            <a:ext cx="860258" cy="158816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80676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2 Corinthians 8:12</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For </a:t>
            </a:r>
            <a:r>
              <a:rPr lang="en-US" dirty="0"/>
              <a:t>if the </a:t>
            </a:r>
            <a:r>
              <a:rPr lang="en-US" b="1" dirty="0">
                <a:solidFill>
                  <a:schemeClr val="accent6">
                    <a:lumMod val="75000"/>
                  </a:schemeClr>
                </a:solidFill>
              </a:rPr>
              <a:t>willingness</a:t>
            </a:r>
            <a:r>
              <a:rPr lang="en-US" dirty="0"/>
              <a:t> is there, the gift is acceptable according to what one has, not according to what he does not have.</a:t>
            </a:r>
          </a:p>
        </p:txBody>
      </p:sp>
    </p:spTree>
    <p:extLst>
      <p:ext uri="{BB962C8B-B14F-4D97-AF65-F5344CB8AC3E}">
        <p14:creationId xmlns:p14="http://schemas.microsoft.com/office/powerpoint/2010/main" val="83548523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James 4:6</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But </a:t>
            </a:r>
            <a:r>
              <a:rPr lang="en-US" dirty="0"/>
              <a:t>he gives us more grace. That is why Scripture says: </a:t>
            </a:r>
            <a:r>
              <a:rPr lang="en-US" dirty="0" smtClean="0"/>
              <a:t>“</a:t>
            </a:r>
            <a:r>
              <a:rPr lang="en-US" dirty="0"/>
              <a:t>God opposes the proud </a:t>
            </a:r>
            <a:r>
              <a:rPr lang="en-US" dirty="0" smtClean="0"/>
              <a:t>but </a:t>
            </a:r>
            <a:r>
              <a:rPr lang="en-US" b="1" dirty="0">
                <a:solidFill>
                  <a:schemeClr val="accent6">
                    <a:lumMod val="75000"/>
                  </a:schemeClr>
                </a:solidFill>
              </a:rPr>
              <a:t>gives grace</a:t>
            </a:r>
            <a:r>
              <a:rPr lang="en-US" dirty="0"/>
              <a:t> to the humble</a:t>
            </a:r>
            <a:r>
              <a:rPr lang="en-US" dirty="0" smtClean="0"/>
              <a:t>.”</a:t>
            </a:r>
            <a:endParaRPr lang="en-US" dirty="0"/>
          </a:p>
        </p:txBody>
      </p:sp>
    </p:spTree>
    <p:extLst>
      <p:ext uri="{BB962C8B-B14F-4D97-AF65-F5344CB8AC3E}">
        <p14:creationId xmlns:p14="http://schemas.microsoft.com/office/powerpoint/2010/main" val="83548523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18</a:t>
            </a:r>
            <a:r>
              <a:rPr lang="en-US" dirty="0" smtClean="0"/>
              <a:t> </a:t>
            </a:r>
            <a:r>
              <a:rPr lang="en-US" dirty="0"/>
              <a:t>I know that nothing good lives in me, that is, in my sinful nature. For I have the desire to do what is good, but I cannot carry it out. </a:t>
            </a:r>
            <a:endParaRPr lang="en-US" dirty="0" smtClean="0"/>
          </a:p>
        </p:txBody>
      </p:sp>
    </p:spTree>
    <p:extLst>
      <p:ext uri="{BB962C8B-B14F-4D97-AF65-F5344CB8AC3E}">
        <p14:creationId xmlns:p14="http://schemas.microsoft.com/office/powerpoint/2010/main" val="103417638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7:18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κατεργάζομαι</a:t>
            </a:r>
            <a:endParaRPr lang="en-US" dirty="0"/>
          </a:p>
          <a:p>
            <a:pPr marL="0" indent="0">
              <a:buNone/>
            </a:pPr>
            <a:r>
              <a:rPr lang="en-US" dirty="0"/>
              <a:t>				(</a:t>
            </a:r>
            <a:r>
              <a:rPr lang="en-US" dirty="0" err="1"/>
              <a:t>katergazomai</a:t>
            </a:r>
            <a:r>
              <a:rPr lang="en-US" dirty="0"/>
              <a:t>)</a:t>
            </a:r>
          </a:p>
          <a:p>
            <a:pPr marL="0" indent="0">
              <a:buNone/>
            </a:pPr>
            <a:endParaRPr lang="en-US" dirty="0"/>
          </a:p>
          <a:p>
            <a:pPr marL="0" indent="0">
              <a:buNone/>
            </a:pPr>
            <a:endParaRPr lang="en-US" dirty="0" smtClean="0"/>
          </a:p>
          <a:p>
            <a:pPr marL="0" indent="0">
              <a:buNone/>
            </a:pPr>
            <a:r>
              <a:rPr lang="en-US" baseline="30000" dirty="0" smtClean="0"/>
              <a:t>18</a:t>
            </a:r>
            <a:r>
              <a:rPr lang="en-US" dirty="0" smtClean="0"/>
              <a:t> </a:t>
            </a:r>
            <a:r>
              <a:rPr lang="en-US" dirty="0"/>
              <a:t>I know that nothing good lives in me, that is, in my sinful nature. For I have the desire to do what is good, but I cannot carry it out. </a:t>
            </a:r>
            <a:endParaRPr lang="en-US" dirty="0" smtClean="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7619" y="2132515"/>
            <a:ext cx="2841625"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896853" y="5606716"/>
            <a:ext cx="1925052" cy="4692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5122" idx="2"/>
          </p:cNvCxnSpPr>
          <p:nvPr/>
        </p:nvCxnSpPr>
        <p:spPr>
          <a:xfrm flipH="1" flipV="1">
            <a:off x="5498432" y="3450140"/>
            <a:ext cx="360947" cy="215657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86961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20293</TotalTime>
  <Words>15141</Words>
  <Application>Microsoft Office PowerPoint</Application>
  <PresentationFormat>On-screen Show (4:3)</PresentationFormat>
  <Paragraphs>3020</Paragraphs>
  <Slides>143</Slides>
  <Notes>143</Notes>
  <HiddenSlides>0</HiddenSlides>
  <MMClips>0</MMClips>
  <ScaleCrop>false</ScaleCrop>
  <HeadingPairs>
    <vt:vector size="4" baseType="variant">
      <vt:variant>
        <vt:lpstr>Theme</vt:lpstr>
      </vt:variant>
      <vt:variant>
        <vt:i4>1</vt:i4>
      </vt:variant>
      <vt:variant>
        <vt:lpstr>Slide Titles</vt:lpstr>
      </vt:variant>
      <vt:variant>
        <vt:i4>143</vt:i4>
      </vt:variant>
    </vt:vector>
  </HeadingPairs>
  <TitlesOfParts>
    <vt:vector size="144" baseType="lpstr">
      <vt:lpstr>Office Theme</vt:lpstr>
      <vt:lpstr>Romans 7:7-25 --- Struggling With Sin</vt:lpstr>
      <vt:lpstr>PowerPoint Presentation</vt:lpstr>
      <vt:lpstr>Romans 7:7-25</vt:lpstr>
      <vt:lpstr>Romans 7:7-25</vt:lpstr>
      <vt:lpstr>Romans 7:7-25</vt:lpstr>
      <vt:lpstr>Romans 7:7-25</vt:lpstr>
      <vt:lpstr>Romans 7:7-25</vt:lpstr>
      <vt:lpstr>Romans 7:7-25</vt:lpstr>
      <vt:lpstr>Romans 7:7-25</vt:lpstr>
      <vt:lpstr>Romans 7:7-25</vt:lpstr>
      <vt:lpstr>PowerPoint Presentation</vt:lpstr>
      <vt:lpstr>Romans 7:7</vt:lpstr>
      <vt:lpstr>Romans 7:7</vt:lpstr>
      <vt:lpstr>Who is “I”?</vt:lpstr>
      <vt:lpstr>Who is “I”?</vt:lpstr>
      <vt:lpstr>Who is “I”?</vt:lpstr>
      <vt:lpstr>Who is “I”?</vt:lpstr>
      <vt:lpstr>Who is “I”?</vt:lpstr>
      <vt:lpstr>Is Paul Speaking About:</vt:lpstr>
      <vt:lpstr>Is Paul Speaking About:</vt:lpstr>
      <vt:lpstr>Is Paul Speaking About:</vt:lpstr>
      <vt:lpstr>Paul Is Speaking About:</vt:lpstr>
      <vt:lpstr>Romans 7:7</vt:lpstr>
      <vt:lpstr>Romans 7:7</vt:lpstr>
      <vt:lpstr>Romans 7:7</vt:lpstr>
      <vt:lpstr>Luke 15:16</vt:lpstr>
      <vt:lpstr>Cross-Ref. Deuteronomy 5:21</vt:lpstr>
      <vt:lpstr>Cross-Ref. 1 Corinthians 15:56</vt:lpstr>
      <vt:lpstr>PowerPoint Presentation</vt:lpstr>
      <vt:lpstr>Romans 7:8</vt:lpstr>
      <vt:lpstr>Romans 7:8</vt:lpstr>
      <vt:lpstr>1 Timothy 5:14</vt:lpstr>
      <vt:lpstr>Romans 7:8</vt:lpstr>
      <vt:lpstr>Romans 15:18</vt:lpstr>
      <vt:lpstr>Cross-Reference James 1:14-15</vt:lpstr>
      <vt:lpstr>Cross-Reference John 15:24</vt:lpstr>
      <vt:lpstr>PowerPoint Presentation</vt:lpstr>
      <vt:lpstr>Romans 7:9</vt:lpstr>
      <vt:lpstr>Romans 7:9</vt:lpstr>
      <vt:lpstr>Revelation 20:5</vt:lpstr>
      <vt:lpstr>Cross-Reference Galatians 3:10</vt:lpstr>
      <vt:lpstr>Cross-Reference James 2:10</vt:lpstr>
      <vt:lpstr>Romans 7:10</vt:lpstr>
      <vt:lpstr>Romans 7:10</vt:lpstr>
      <vt:lpstr>Matthew 1:18</vt:lpstr>
      <vt:lpstr>Cross-Reference Leviticus 18:5</vt:lpstr>
      <vt:lpstr>Cross-Reference Psalm 53:3</vt:lpstr>
      <vt:lpstr>PowerPoint Presentation</vt:lpstr>
      <vt:lpstr>Romans 7:11</vt:lpstr>
      <vt:lpstr>Romans 7:11</vt:lpstr>
      <vt:lpstr>1 Corinthians 3:18</vt:lpstr>
      <vt:lpstr>Cross-Reference Genesis 3:13</vt:lpstr>
      <vt:lpstr>Cross-Reference Ephesians 4:22</vt:lpstr>
      <vt:lpstr>Romans 7:12</vt:lpstr>
      <vt:lpstr>Romans 7:12</vt:lpstr>
      <vt:lpstr>2 Thessalonians 2:16</vt:lpstr>
      <vt:lpstr>Cross-Reference 1 Timothy 1:8</vt:lpstr>
      <vt:lpstr>Cross-Reference Psalm 119:137</vt:lpstr>
      <vt:lpstr>Romans 7:13</vt:lpstr>
      <vt:lpstr>Romans 7:13</vt:lpstr>
      <vt:lpstr>Romans 7:13</vt:lpstr>
      <vt:lpstr>Matthew 13:26</vt:lpstr>
      <vt:lpstr>Romans 7:13</vt:lpstr>
      <vt:lpstr>Romans 7:13</vt:lpstr>
      <vt:lpstr>1 Corinthians 12:31</vt:lpstr>
      <vt:lpstr>2 Corinthians 4:7</vt:lpstr>
      <vt:lpstr>Cross-Reference Galatians 3:21</vt:lpstr>
      <vt:lpstr>Cross-Reference James 1:13</vt:lpstr>
      <vt:lpstr>Romans 7:14</vt:lpstr>
      <vt:lpstr>Romans 7:14</vt:lpstr>
      <vt:lpstr>Romans 7:14</vt:lpstr>
      <vt:lpstr>2 Corinthians 1:12</vt:lpstr>
      <vt:lpstr>Romans 7:14</vt:lpstr>
      <vt:lpstr>Matthew 18:25</vt:lpstr>
      <vt:lpstr>Cross-Reference Proverbs 30:5</vt:lpstr>
      <vt:lpstr>Cross-Reference 1 Kings 21:20</vt:lpstr>
      <vt:lpstr>Romans 7:15</vt:lpstr>
      <vt:lpstr>Romans 7:15</vt:lpstr>
      <vt:lpstr>Romans 7:15</vt:lpstr>
      <vt:lpstr>2 Corinthians 5:10</vt:lpstr>
      <vt:lpstr>Romans 7:15</vt:lpstr>
      <vt:lpstr>John 14:13</vt:lpstr>
      <vt:lpstr>Romans 7:15</vt:lpstr>
      <vt:lpstr>Romans 7:15 Paraphrase</vt:lpstr>
      <vt:lpstr>Cross-Reference Galatians 5:17</vt:lpstr>
      <vt:lpstr>Cross-Reference Ecclesiastes 7:20</vt:lpstr>
      <vt:lpstr>Romans 7:16</vt:lpstr>
      <vt:lpstr>Romans 7:16</vt:lpstr>
      <vt:lpstr>Justin/Trypho LXXVII</vt:lpstr>
      <vt:lpstr>Cross-Reference 1 Timothy 1:8 </vt:lpstr>
      <vt:lpstr>Cross-Ref. Psalm 119:127-128</vt:lpstr>
      <vt:lpstr>Romans 7:17</vt:lpstr>
      <vt:lpstr>Romans 7:17</vt:lpstr>
      <vt:lpstr>Romans 7:17</vt:lpstr>
      <vt:lpstr>1 Corinthians 3:16</vt:lpstr>
      <vt:lpstr>Cross-Reference 2 Corinthians 8:12</vt:lpstr>
      <vt:lpstr>Cross-Reference James 4:6</vt:lpstr>
      <vt:lpstr>Romans 7:18</vt:lpstr>
      <vt:lpstr>Romans 7:18</vt:lpstr>
      <vt:lpstr>Romans 7:18</vt:lpstr>
      <vt:lpstr>Romans 7:21</vt:lpstr>
      <vt:lpstr>Cross-Reference John 3:6</vt:lpstr>
      <vt:lpstr>Cross-Reference Psalm 51:5</vt:lpstr>
      <vt:lpstr>Romans 7:19</vt:lpstr>
      <vt:lpstr>Romans 7:19</vt:lpstr>
      <vt:lpstr>Romans 7:20</vt:lpstr>
      <vt:lpstr>Romans 7:20</vt:lpstr>
      <vt:lpstr>PowerPoint Presentation</vt:lpstr>
      <vt:lpstr>Romans 7:21</vt:lpstr>
      <vt:lpstr>Romans 7:21</vt:lpstr>
      <vt:lpstr>Romans 7:21</vt:lpstr>
      <vt:lpstr>Romans 7:21</vt:lpstr>
      <vt:lpstr>Romans 7:21</vt:lpstr>
      <vt:lpstr>Cross-Reference 2 Peter 2:19</vt:lpstr>
      <vt:lpstr>Cross-Reference Hebrews 4:15</vt:lpstr>
      <vt:lpstr>Romans 7:22</vt:lpstr>
      <vt:lpstr>Romans 7:22</vt:lpstr>
      <vt:lpstr>Ephesians 3:16</vt:lpstr>
      <vt:lpstr>Cross-Reference Psalm 1:2</vt:lpstr>
      <vt:lpstr>Cross-Reference 2 Corinthians 4:16</vt:lpstr>
      <vt:lpstr>PowerPoint Presentation</vt:lpstr>
      <vt:lpstr>Romans 7:23</vt:lpstr>
      <vt:lpstr>Romans 7:23</vt:lpstr>
      <vt:lpstr>Josephus, Antiquites 2.240</vt:lpstr>
      <vt:lpstr>Acts 7:22</vt:lpstr>
      <vt:lpstr>Romans 7:23</vt:lpstr>
      <vt:lpstr>Luke 21:24</vt:lpstr>
      <vt:lpstr>2 Corinthians 10:5</vt:lpstr>
      <vt:lpstr>Cross-Reference James 4:1 </vt:lpstr>
      <vt:lpstr>Cross-Reference 1 Peter 2:11</vt:lpstr>
      <vt:lpstr>PowerPoint Presentation</vt:lpstr>
      <vt:lpstr>Romans 7:24</vt:lpstr>
      <vt:lpstr>Romans 7:24</vt:lpstr>
      <vt:lpstr>Revelation 3:17</vt:lpstr>
      <vt:lpstr>Romans 7:24</vt:lpstr>
      <vt:lpstr>Matthew 6:13</vt:lpstr>
      <vt:lpstr>Cross-Reference Titus 2:14</vt:lpstr>
      <vt:lpstr>Cross-Reference Hebrews 2:15</vt:lpstr>
      <vt:lpstr>Romans 7:25</vt:lpstr>
      <vt:lpstr>Romans 7:25</vt:lpstr>
      <vt:lpstr>Cross-Ref. 1 Corinthians 15:57</vt:lpstr>
      <vt:lpstr>Cross-Reference Colossians 3:17</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Romans 1:1-7</dc:title>
  <dc:creator>MDJ</dc:creator>
  <cp:lastModifiedBy>MDJ</cp:lastModifiedBy>
  <cp:revision>222</cp:revision>
  <dcterms:created xsi:type="dcterms:W3CDTF">2014-03-14T14:55:41Z</dcterms:created>
  <dcterms:modified xsi:type="dcterms:W3CDTF">2015-10-28T23:32:39Z</dcterms:modified>
</cp:coreProperties>
</file>